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72" r:id="rId3"/>
    <p:sldId id="283" r:id="rId4"/>
    <p:sldId id="286" r:id="rId5"/>
    <p:sldId id="282" r:id="rId6"/>
    <p:sldId id="287" r:id="rId7"/>
    <p:sldId id="263" r:id="rId8"/>
    <p:sldId id="288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4"/>
    <p:restoredTop sz="93306"/>
  </p:normalViewPr>
  <p:slideViewPr>
    <p:cSldViewPr>
      <p:cViewPr varScale="1">
        <p:scale>
          <a:sx n="119" d="100"/>
          <a:sy n="119" d="100"/>
        </p:scale>
        <p:origin x="8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238E-C530-4753-84C8-FB68F58B2D23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6F02-0821-4A54-B24B-B18C8FAA2CE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4D4C-E1A7-471B-A62C-E7B92E18FF44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83A4-0868-47DF-AD47-E20031D8B30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w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9.gi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AB596D0-A26A-4A03-9BFE-7E292F7E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39">
            <a:off x="389039" y="3223779"/>
            <a:ext cx="3279147" cy="324331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8770" y="33000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v-SE" b="1" dirty="0"/>
            </a:br>
            <a:br>
              <a:rPr lang="sv-SE" b="1" dirty="0"/>
            </a:br>
            <a:br>
              <a:rPr lang="sv-SE" sz="1300" b="1" dirty="0"/>
            </a:br>
            <a:r>
              <a:rPr lang="sv-SE" sz="8000" b="1" dirty="0"/>
              <a:t>LAGPROFIL PIF/MSSK DAM</a:t>
            </a:r>
            <a:br>
              <a:rPr lang="sv-SE" sz="8000" b="1" dirty="0"/>
            </a:b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76075F-8F30-47C7-BA44-C20DCBA87ABA}"/>
              </a:ext>
            </a:extLst>
          </p:cNvPr>
          <p:cNvSpPr/>
          <p:nvPr/>
        </p:nvSpPr>
        <p:spPr>
          <a:xfrm>
            <a:off x="3816066" y="1997998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b="1" dirty="0">
                <a:latin typeface="+mj-lt"/>
                <a:ea typeface="+mj-ea"/>
                <a:cs typeface="+mj-cs"/>
              </a:rPr>
              <a:t>2019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03D47EB-ADDB-4535-A650-E124C83CE2F9}"/>
              </a:ext>
            </a:extLst>
          </p:cNvPr>
          <p:cNvSpPr txBox="1"/>
          <p:nvPr/>
        </p:nvSpPr>
        <p:spPr>
          <a:xfrm>
            <a:off x="5364088" y="2834933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Klubberbjudanden för vecka 11</a:t>
            </a:r>
            <a:endParaRPr lang="sv-SE" sz="2400" b="1" dirty="0">
              <a:solidFill>
                <a:srgbClr val="FF0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016AED5-ADBE-4709-A07D-F39721F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750908"/>
            <a:ext cx="1153855" cy="7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DD3F46E-EA1C-4E19-A1FC-55469EF7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58" y="4509120"/>
            <a:ext cx="1820112" cy="1080120"/>
          </a:xfrm>
          <a:prstGeom prst="rect">
            <a:avLst/>
          </a:prstGeom>
        </p:spPr>
      </p:pic>
      <p:pic>
        <p:nvPicPr>
          <p:cNvPr id="10" name="Picture 2" descr="http://www4.idrottonline.se/ImageVaultFiles/id_263184/cf_55924/piteaif_logotyp_190px.jpg">
            <a:extLst>
              <a:ext uri="{FF2B5EF4-FFF2-40B4-BE49-F238E27FC236}">
                <a16:creationId xmlns:a16="http://schemas.microsoft.com/office/drawing/2014/main" id="{469D5E2C-A7E5-4EC6-B886-602CF828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49000"/>
          </a:blip>
          <a:srcRect/>
          <a:stretch>
            <a:fillRect/>
          </a:stretch>
        </p:blipFill>
        <p:spPr bwMode="auto">
          <a:xfrm rot="824106">
            <a:off x="3834710" y="3348772"/>
            <a:ext cx="2504134" cy="31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EEA85CD-AD46-4061-B177-5F7E83A4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66" y="6219717"/>
            <a:ext cx="792088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PIF/MSSK </a:t>
            </a:r>
            <a:r>
              <a:rPr lang="sv-SE" sz="2400" b="1" dirty="0" err="1"/>
              <a:t>DAM’s</a:t>
            </a:r>
            <a:r>
              <a:rPr lang="sv-SE" sz="2400" b="1" dirty="0"/>
              <a:t> KLUBBVECKA 11-17 MARS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FF9929D-40D1-4265-ADDE-8E066A3419A3}"/>
              </a:ext>
            </a:extLst>
          </p:cNvPr>
          <p:cNvSpPr/>
          <p:nvPr/>
        </p:nvSpPr>
        <p:spPr>
          <a:xfrm>
            <a:off x="827584" y="1079631"/>
            <a:ext cx="3168352" cy="2088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KLUBBVECKAN 2019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Prova ut och beställ utvalda klubbprodukter till extra rabatterade priser.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Som medlem i PIF/MSSK har du dessutom 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20% rabatt* </a:t>
            </a:r>
            <a:r>
              <a:rPr lang="sv-SE" sz="1200" dirty="0">
                <a:solidFill>
                  <a:schemeClr val="tx1"/>
                </a:solidFill>
              </a:rPr>
              <a:t>på </a:t>
            </a:r>
            <a:r>
              <a:rPr lang="sv-SE" sz="1200" dirty="0" err="1">
                <a:solidFill>
                  <a:schemeClr val="tx1"/>
                </a:solidFill>
              </a:rPr>
              <a:t>Sportringens</a:t>
            </a:r>
            <a:r>
              <a:rPr lang="sv-SE" sz="1200" dirty="0">
                <a:solidFill>
                  <a:schemeClr val="tx1"/>
                </a:solidFill>
              </a:rPr>
              <a:t> lagerförda sortiment under hela klubbveckan.</a:t>
            </a:r>
          </a:p>
          <a:p>
            <a:pPr algn="ctr"/>
            <a:r>
              <a:rPr lang="sv-SE" sz="1200" i="1" dirty="0"/>
              <a:t>*Gäller ej skidpaket eller rea-/ kampanjvaror.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775C50A-FF3E-4FEF-8E9D-7F8ED965537B}"/>
              </a:ext>
            </a:extLst>
          </p:cNvPr>
          <p:cNvSpPr/>
          <p:nvPr/>
        </p:nvSpPr>
        <p:spPr>
          <a:xfrm>
            <a:off x="4613256" y="4214764"/>
            <a:ext cx="3847176" cy="169277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1200" dirty="0"/>
          </a:p>
          <a:p>
            <a:pPr algn="ctr"/>
            <a:r>
              <a:rPr lang="sv-SE" sz="1600" b="1" dirty="0"/>
              <a:t>VÄLKOMMEN TILL SPORT</a:t>
            </a:r>
            <a:r>
              <a:rPr lang="sv-SE" sz="1600" b="1" dirty="0">
                <a:solidFill>
                  <a:srgbClr val="FF0329"/>
                </a:solidFill>
              </a:rPr>
              <a:t>RINGEN</a:t>
            </a:r>
            <a:r>
              <a:rPr lang="sv-SE" sz="1600" b="1" dirty="0"/>
              <a:t>!</a:t>
            </a:r>
          </a:p>
          <a:p>
            <a:pPr algn="ctr"/>
            <a:r>
              <a:rPr lang="sv-SE" sz="1600" dirty="0"/>
              <a:t>Vardagar  07-18</a:t>
            </a:r>
          </a:p>
          <a:p>
            <a:pPr algn="ctr"/>
            <a:r>
              <a:rPr lang="sv-SE" sz="1600" dirty="0"/>
              <a:t>Lördagar  10-15</a:t>
            </a:r>
          </a:p>
          <a:p>
            <a:pPr algn="ctr"/>
            <a:r>
              <a:rPr lang="sv-SE" sz="1600" dirty="0"/>
              <a:t>Söndagar  12-16</a:t>
            </a:r>
          </a:p>
          <a:p>
            <a:pPr algn="ctr"/>
            <a:endParaRPr lang="sv-SE" sz="1600" dirty="0"/>
          </a:p>
          <a:p>
            <a:pPr algn="ctr"/>
            <a:r>
              <a:rPr lang="sv-SE" sz="1200" dirty="0"/>
              <a:t>klubb.pitea@sportringen.se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2329F00-9DCC-43D0-BDE8-2306F85DB83C}"/>
              </a:ext>
            </a:extLst>
          </p:cNvPr>
          <p:cNvSpPr/>
          <p:nvPr/>
        </p:nvSpPr>
        <p:spPr>
          <a:xfrm>
            <a:off x="849056" y="3537655"/>
            <a:ext cx="3168352" cy="236988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>BETALNING OCH LEVERANS</a:t>
            </a:r>
          </a:p>
          <a:p>
            <a:r>
              <a:rPr lang="sv-SE" sz="1200" dirty="0"/>
              <a:t>Betalning sker vid beställningstillfället (</a:t>
            </a:r>
            <a:r>
              <a:rPr lang="sv-SE" sz="1200" dirty="0" err="1"/>
              <a:t>pga</a:t>
            </a:r>
            <a:r>
              <a:rPr lang="sv-SE" sz="1200" dirty="0"/>
              <a:t> att kläderna förädlas med unika tryck/brodyr). </a:t>
            </a:r>
          </a:p>
          <a:p>
            <a:endParaRPr lang="sv-SE" sz="1200" dirty="0"/>
          </a:p>
          <a:p>
            <a:r>
              <a:rPr lang="sv-SE" sz="1200" dirty="0"/>
              <a:t>Produkterna levereras ut till medlemmarna via föreningen eller lagansvarig.</a:t>
            </a:r>
          </a:p>
          <a:p>
            <a:endParaRPr lang="sv-SE" sz="1200" dirty="0"/>
          </a:p>
          <a:p>
            <a:r>
              <a:rPr lang="sv-SE" sz="1200" dirty="0"/>
              <a:t>Normal leveranstid är 4-5 veckor från det att beställningarna är skickade. Avvikelser i leveransen kan ske utifrån leverantörernas aktuella lagerstatus eller vid avvikande önskemål gällande trycken.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A5D15D7-3448-4292-98BD-AD283A13C567}"/>
              </a:ext>
            </a:extLst>
          </p:cNvPr>
          <p:cNvSpPr/>
          <p:nvPr/>
        </p:nvSpPr>
        <p:spPr>
          <a:xfrm>
            <a:off x="4504348" y="1632394"/>
            <a:ext cx="4464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Spelare och ledare kan när som helst under ordinarie öppettider prova ut och beställa de kläder och accessoarer som finns med i föreningsprofilen. Föreningsprofilen har tagits fram i samråd mellan föreningsansvariga och Sportringen. Eventuella avvikande önskemål om förändringar i profilen (personliga eller för enskilda lag) ska alltid godkännas av föreningsansvarig. </a:t>
            </a:r>
          </a:p>
          <a:p>
            <a:endParaRPr lang="sv-SE" sz="1200" dirty="0"/>
          </a:p>
          <a:p>
            <a:endParaRPr lang="sv-SE" sz="1200" b="1" dirty="0"/>
          </a:p>
          <a:p>
            <a:r>
              <a:rPr lang="sv-SE" sz="1600" b="1" u="sng" dirty="0">
                <a:solidFill>
                  <a:srgbClr val="FF0000"/>
                </a:solidFill>
              </a:rPr>
              <a:t>Viktigt att veta: </a:t>
            </a:r>
          </a:p>
          <a:p>
            <a:r>
              <a:rPr lang="sv-SE" sz="1200" b="1" dirty="0"/>
              <a:t>Sista dag för beställning är 17 mars!!</a:t>
            </a:r>
          </a:p>
          <a:p>
            <a:r>
              <a:rPr lang="sv-SE" sz="1200" dirty="0"/>
              <a:t>Eventuella efterbeställningar/kompletteringsbeställningar kan därefter göras tidigast i mitten av april.</a:t>
            </a:r>
          </a:p>
        </p:txBody>
      </p:sp>
      <p:sp>
        <p:nvSpPr>
          <p:cNvPr id="15" name="Båge 14"/>
          <p:cNvSpPr/>
          <p:nvPr/>
        </p:nvSpPr>
        <p:spPr>
          <a:xfrm rot="21354624">
            <a:off x="265626" y="1511208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508104" y="1146555"/>
            <a:ext cx="211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KLUBBVECKAN 2019</a:t>
            </a:r>
          </a:p>
        </p:txBody>
      </p:sp>
      <p:sp>
        <p:nvSpPr>
          <p:cNvPr id="19" name="Båge 18"/>
          <p:cNvSpPr/>
          <p:nvPr/>
        </p:nvSpPr>
        <p:spPr>
          <a:xfrm rot="21354624">
            <a:off x="4451202" y="1591919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7" descr="Sportringen_Logo_Red_neg_Blackbox_PMS.eps">
            <a:extLst>
              <a:ext uri="{FF2B5EF4-FFF2-40B4-BE49-F238E27FC236}">
                <a16:creationId xmlns:a16="http://schemas.microsoft.com/office/drawing/2014/main" id="{9E466BF7-5EE9-42D8-94F9-FCA5813F03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548" y="6219716"/>
            <a:ext cx="883389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1835696" y="2814219"/>
            <a:ext cx="3805116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1746917" y="1149701"/>
            <a:ext cx="451494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/>
              <a:t>TRÄNINGSPAKET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i="1" dirty="0"/>
              <a:t>Adidas CORE 18 TRAINING JSY,  PARMA II SHORTS WB &amp; MILANO SOCK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JR tröja och shorts: </a:t>
            </a:r>
            <a:r>
              <a:rPr lang="sv-SE" sz="1200" dirty="0">
                <a:latin typeface="+mn-lt"/>
                <a:cs typeface="+mn-cs"/>
              </a:rPr>
              <a:t>116/128/140/152/164</a:t>
            </a:r>
            <a:endParaRPr lang="sv-SE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SR tröja och shorts: S/M/L/XL/XXL </a:t>
            </a: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latin typeface="+mn-lt"/>
                <a:cs typeface="+mn-cs"/>
              </a:rPr>
              <a:t>STRL sockar: 28-30, 31-33, 34-36, 37-39, 40-42, 43-45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Träning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2928834" y="2899850"/>
            <a:ext cx="2711978" cy="299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PAKETPRIS</a:t>
            </a:r>
            <a:endParaRPr lang="sv-SE" sz="1200" b="1" dirty="0"/>
          </a:p>
          <a:p>
            <a:r>
              <a:rPr lang="sv-SE" sz="1200" b="1" dirty="0"/>
              <a:t>T-shirt + shorts + sockar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sz="3600" b="1" dirty="0">
                <a:solidFill>
                  <a:srgbClr val="FF0000"/>
                </a:solidFill>
              </a:rPr>
              <a:t>399kr</a:t>
            </a:r>
          </a:p>
          <a:p>
            <a:endParaRPr lang="sv-SE" sz="1100" i="1" dirty="0"/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endParaRPr lang="sv-SE" sz="1050" i="1" dirty="0"/>
          </a:p>
          <a:p>
            <a:pPr>
              <a:lnSpc>
                <a:spcPct val="150000"/>
              </a:lnSpc>
            </a:pPr>
            <a:r>
              <a:rPr lang="sv-SE" sz="1100" i="1" dirty="0"/>
              <a:t>Lös t-shirt JR 190kr, SR 210kr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 byxa JR &amp; SR 170kr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Lösa sockar 79kr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40kr/plagg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CA2E6D0-87C6-4F17-8A2B-D5AA5993ACE5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1401737" y="4506854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1413268" y="4512455"/>
            <a:ext cx="3268124" cy="448055"/>
            <a:chOff x="5011210" y="2170733"/>
            <a:chExt cx="3268124" cy="448055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20808" y="2170733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210" y="2186740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C1AD8DDE-36A8-4705-B499-4171600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657" y="3317941"/>
            <a:ext cx="140493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06DB5B72-B9C7-45B3-A2D0-2162F400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382" y="1049975"/>
            <a:ext cx="1724879" cy="2264781"/>
          </a:xfrm>
          <a:prstGeom prst="rect">
            <a:avLst/>
          </a:prstGeom>
          <a:noFill/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BE8EA1FD-8F84-4823-9EDB-833C0213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84188" y="4748146"/>
            <a:ext cx="1404938" cy="1404938"/>
          </a:xfrm>
          <a:prstGeom prst="rect">
            <a:avLst/>
          </a:prstGeom>
          <a:noFill/>
        </p:spPr>
      </p:pic>
      <p:pic>
        <p:nvPicPr>
          <p:cNvPr id="23" name="Picture 4" descr="http://www.cuponline.nu/graphics/logos/logotype_mssk.gif">
            <a:extLst>
              <a:ext uri="{FF2B5EF4-FFF2-40B4-BE49-F238E27FC236}">
                <a16:creationId xmlns:a16="http://schemas.microsoft.com/office/drawing/2014/main" id="{9510EA27-24CC-4795-8174-898C9FD9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  <p:pic>
        <p:nvPicPr>
          <p:cNvPr id="24" name="Picture 2" descr="http://www4.idrottonline.se/ImageVaultFiles/id_263184/cf_55924/piteaif_logotyp_190px.jpg">
            <a:extLst>
              <a:ext uri="{FF2B5EF4-FFF2-40B4-BE49-F238E27FC236}">
                <a16:creationId xmlns:a16="http://schemas.microsoft.com/office/drawing/2014/main" id="{E56F4037-1D06-46FB-82B4-F47BAE26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759" y="6101901"/>
            <a:ext cx="520060" cy="6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8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2559055" y="3230867"/>
            <a:ext cx="4065398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b="4017"/>
          <a:stretch/>
        </p:blipFill>
        <p:spPr bwMode="auto">
          <a:xfrm>
            <a:off x="6101257" y="1417846"/>
            <a:ext cx="2243583" cy="2077492"/>
          </a:xfrm>
          <a:prstGeom prst="rect">
            <a:avLst/>
          </a:prstGeom>
          <a:noFill/>
        </p:spPr>
      </p:pic>
      <p:pic>
        <p:nvPicPr>
          <p:cNvPr id="6148" name="Picture 4" descr="Bildresultat för ADIDAS CON 18 TRG PANT"/>
          <p:cNvPicPr>
            <a:picLocks noChangeAspect="1" noChangeArrowheads="1"/>
          </p:cNvPicPr>
          <p:nvPr/>
        </p:nvPicPr>
        <p:blipFill>
          <a:blip r:embed="rId3" cstate="print"/>
          <a:srcRect l="28556" r="29361"/>
          <a:stretch>
            <a:fillRect/>
          </a:stretch>
        </p:blipFill>
        <p:spPr bwMode="auto">
          <a:xfrm>
            <a:off x="6690227" y="3502087"/>
            <a:ext cx="1195332" cy="2840422"/>
          </a:xfrm>
          <a:prstGeom prst="rect">
            <a:avLst/>
          </a:prstGeom>
          <a:noFill/>
        </p:spPr>
      </p:pic>
      <p:sp>
        <p:nvSpPr>
          <p:cNvPr id="16" name="textruta 15"/>
          <p:cNvSpPr txBox="1"/>
          <p:nvPr/>
        </p:nvSpPr>
        <p:spPr>
          <a:xfrm>
            <a:off x="3274705" y="1153985"/>
            <a:ext cx="273630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/>
              <a:t>Adidas </a:t>
            </a:r>
            <a:r>
              <a:rPr lang="sv-SE" sz="1200" b="1" dirty="0" err="1"/>
              <a:t>Condivo</a:t>
            </a:r>
            <a:r>
              <a:rPr lang="sv-SE" sz="1200" b="1" dirty="0"/>
              <a:t> 18 </a:t>
            </a:r>
            <a:r>
              <a:rPr lang="sv-SE" sz="1200" b="1" dirty="0" err="1"/>
              <a:t>Training</a:t>
            </a:r>
            <a:r>
              <a:rPr lang="sv-SE" sz="1200" b="1" dirty="0"/>
              <a:t> Pant &amp; </a:t>
            </a:r>
            <a:r>
              <a:rPr lang="sv-SE" sz="1200" b="1" dirty="0" err="1"/>
              <a:t>Top</a:t>
            </a:r>
            <a:r>
              <a:rPr lang="sv-SE" sz="12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/>
              <a:t>Träningsset</a:t>
            </a:r>
            <a:r>
              <a:rPr lang="sv-SE" sz="1000" i="1" dirty="0"/>
              <a:t> i </a:t>
            </a:r>
            <a:r>
              <a:rPr lang="sv-SE" sz="1000" i="1" dirty="0" err="1"/>
              <a:t>Climacool</a:t>
            </a:r>
            <a:r>
              <a:rPr lang="sv-SE" sz="1000" i="1" dirty="0"/>
              <a:t>-material som ventilerar och leder bort värme och fukt. Tröjan har halv dragkedja, </a:t>
            </a:r>
            <a:r>
              <a:rPr lang="sv-SE" sz="1000" i="1" dirty="0" err="1"/>
              <a:t>sidofickor</a:t>
            </a:r>
            <a:r>
              <a:rPr lang="sv-SE" sz="1000" i="1" dirty="0"/>
              <a:t>, muddar och dragsko i nederkant. Byxa med sidofickor och dragkedja </a:t>
            </a:r>
          </a:p>
          <a:p>
            <a:pPr>
              <a:defRPr/>
            </a:pPr>
            <a:r>
              <a:rPr lang="sv-SE" sz="1000" i="1" dirty="0"/>
              <a:t>vid benslut. Olika storlekar kan kombineras.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i="1" dirty="0">
                <a:latin typeface="+mn-lt"/>
                <a:cs typeface="+mn-cs"/>
              </a:rPr>
              <a:t>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Overall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2D9B93F-15B8-4E1C-8C51-8C0EBC00CA3D}"/>
              </a:ext>
            </a:extLst>
          </p:cNvPr>
          <p:cNvSpPr/>
          <p:nvPr/>
        </p:nvSpPr>
        <p:spPr>
          <a:xfrm rot="676942">
            <a:off x="7670230" y="1106387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40kr/plagg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3754387" y="3268321"/>
            <a:ext cx="2711978" cy="281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sz="1200" b="1" dirty="0"/>
              <a:t>Jacka + byxa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JR 750kr</a:t>
            </a:r>
          </a:p>
          <a:p>
            <a:r>
              <a:rPr lang="sv-SE" sz="1200" i="1" dirty="0"/>
              <a:t>(ord. pris 1 000kr)</a:t>
            </a:r>
          </a:p>
          <a:p>
            <a:endParaRPr lang="sv-SE" sz="1100" i="1" dirty="0"/>
          </a:p>
          <a:p>
            <a:r>
              <a:rPr lang="sv-SE" sz="3200" b="1" dirty="0">
                <a:solidFill>
                  <a:srgbClr val="FF0000"/>
                </a:solidFill>
              </a:rPr>
              <a:t>SR 850kr</a:t>
            </a:r>
          </a:p>
          <a:p>
            <a:r>
              <a:rPr lang="sv-SE" sz="1200" i="1" dirty="0"/>
              <a:t>(ord. pris 1 200kr)</a:t>
            </a:r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r>
              <a:rPr lang="sv-SE" sz="1050" i="1" dirty="0"/>
              <a:t>Lös tröja JR 430kr, SR 490kr</a:t>
            </a:r>
          </a:p>
          <a:p>
            <a:pPr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2100530" y="4552769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2108890" y="4583140"/>
            <a:ext cx="3262432" cy="432049"/>
            <a:chOff x="5011490" y="2028124"/>
            <a:chExt cx="3262432" cy="432049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40kr/plagg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5C2956B-FE2F-4064-9948-72695199CAB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2862" r="10771" b="2931"/>
          <a:stretch/>
        </p:blipFill>
        <p:spPr bwMode="auto">
          <a:xfrm>
            <a:off x="73766" y="1492170"/>
            <a:ext cx="1887459" cy="2227972"/>
          </a:xfrm>
          <a:prstGeom prst="rect">
            <a:avLst/>
          </a:prstGeom>
          <a:noFill/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36F902E-15F4-4B30-9424-AF4DA8EE3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14" y="1104398"/>
            <a:ext cx="2164149" cy="2840446"/>
          </a:xfrm>
          <a:prstGeom prst="rect">
            <a:avLst/>
          </a:prstGeom>
        </p:spPr>
      </p:pic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30" name="textruta 29"/>
          <p:cNvSpPr txBox="1"/>
          <p:nvPr/>
        </p:nvSpPr>
        <p:spPr>
          <a:xfrm>
            <a:off x="1829186" y="1110075"/>
            <a:ext cx="273630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18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XS/S/M/L/XL/XXL</a:t>
            </a:r>
            <a:endParaRPr lang="sv-SE" sz="1050" dirty="0"/>
          </a:p>
        </p:txBody>
      </p:sp>
      <p:pic>
        <p:nvPicPr>
          <p:cNvPr id="33" name="Picture 4" descr="Bildresultat för ADIDAS CON 18 TRG PANT"/>
          <p:cNvPicPr>
            <a:picLocks noChangeAspect="1" noChangeArrowheads="1"/>
          </p:cNvPicPr>
          <p:nvPr/>
        </p:nvPicPr>
        <p:blipFill>
          <a:blip r:embed="rId4" cstate="print"/>
          <a:srcRect l="28556" r="29361"/>
          <a:stretch>
            <a:fillRect/>
          </a:stretch>
        </p:blipFill>
        <p:spPr bwMode="auto">
          <a:xfrm>
            <a:off x="473208" y="3684127"/>
            <a:ext cx="1209652" cy="2874449"/>
          </a:xfrm>
          <a:prstGeom prst="rect">
            <a:avLst/>
          </a:prstGeom>
          <a:noFill/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ledaren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40kr/plagg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B88B5060-4FAE-4921-90B7-196F34D4ED5A}"/>
              </a:ext>
            </a:extLst>
          </p:cNvPr>
          <p:cNvSpPr/>
          <p:nvPr/>
        </p:nvSpPr>
        <p:spPr>
          <a:xfrm>
            <a:off x="4722468" y="1538548"/>
            <a:ext cx="2078370" cy="183127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T-SHIRT ADIDAS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210kr</a:t>
            </a:r>
          </a:p>
          <a:p>
            <a:pPr algn="ctr"/>
            <a:r>
              <a:rPr lang="sv-SE" sz="1200" i="1" dirty="0"/>
              <a:t> (ord. pris 399kr)</a:t>
            </a:r>
          </a:p>
          <a:p>
            <a:pPr algn="ctr"/>
            <a:endParaRPr lang="sv-SE" sz="1600" b="1" dirty="0">
              <a:solidFill>
                <a:srgbClr val="FF0000"/>
              </a:solidFill>
            </a:endParaRPr>
          </a:p>
          <a:p>
            <a:pPr algn="ctr"/>
            <a:endParaRPr lang="sv-SE" sz="16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XS/S/M/L/XL/XXL/XXXL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1A8D5A43-4EC2-4645-AB82-A059AB4A643F}"/>
              </a:ext>
            </a:extLst>
          </p:cNvPr>
          <p:cNvGrpSpPr/>
          <p:nvPr/>
        </p:nvGrpSpPr>
        <p:grpSpPr>
          <a:xfrm>
            <a:off x="3299461" y="2712739"/>
            <a:ext cx="3262432" cy="432049"/>
            <a:chOff x="5011490" y="2028124"/>
            <a:chExt cx="3262432" cy="432049"/>
          </a:xfrm>
        </p:grpSpPr>
        <p:sp>
          <p:nvSpPr>
            <p:cNvPr id="46" name="Båge 45">
              <a:extLst>
                <a:ext uri="{FF2B5EF4-FFF2-40B4-BE49-F238E27FC236}">
                  <a16:creationId xmlns:a16="http://schemas.microsoft.com/office/drawing/2014/main" id="{D494394B-78E8-4A5F-A6FF-EDA5A04D8232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Båge 46">
              <a:extLst>
                <a:ext uri="{FF2B5EF4-FFF2-40B4-BE49-F238E27FC236}">
                  <a16:creationId xmlns:a16="http://schemas.microsoft.com/office/drawing/2014/main" id="{54205AF1-AA34-43A8-8DAB-32242129EAB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19D40266-8707-4267-BC91-09F27508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914" y="4050633"/>
            <a:ext cx="2078370" cy="207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3E0D6C27-66EB-4A44-9196-4830C8D94AF2}"/>
              </a:ext>
            </a:extLst>
          </p:cNvPr>
          <p:cNvSpPr/>
          <p:nvPr/>
        </p:nvSpPr>
        <p:spPr>
          <a:xfrm>
            <a:off x="4722468" y="4283194"/>
            <a:ext cx="2078370" cy="195438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LEDARSHORTS CONDIVO 18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299kr</a:t>
            </a:r>
          </a:p>
          <a:p>
            <a:pPr algn="ctr"/>
            <a:endParaRPr lang="sv-SE" sz="32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sp>
        <p:nvSpPr>
          <p:cNvPr id="35" name="Båge 34">
            <a:extLst>
              <a:ext uri="{FF2B5EF4-FFF2-40B4-BE49-F238E27FC236}">
                <a16:creationId xmlns:a16="http://schemas.microsoft.com/office/drawing/2014/main" id="{AD07B9A6-C38D-4F23-A668-32E270AD8B81}"/>
              </a:ext>
            </a:extLst>
          </p:cNvPr>
          <p:cNvSpPr/>
          <p:nvPr/>
        </p:nvSpPr>
        <p:spPr>
          <a:xfrm rot="21393690">
            <a:off x="3299460" y="5395751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Båge 35">
            <a:extLst>
              <a:ext uri="{FF2B5EF4-FFF2-40B4-BE49-F238E27FC236}">
                <a16:creationId xmlns:a16="http://schemas.microsoft.com/office/drawing/2014/main" id="{397C8DF8-0BD9-4123-9C56-6A4313B4B2B4}"/>
              </a:ext>
            </a:extLst>
          </p:cNvPr>
          <p:cNvSpPr/>
          <p:nvPr/>
        </p:nvSpPr>
        <p:spPr>
          <a:xfrm rot="21393690">
            <a:off x="3299459" y="542137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071BFDC-2BA9-4944-9717-0C05375CF94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81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9F6F528-1B99-49D3-908C-BAB6AACBF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73" y="1139722"/>
            <a:ext cx="3122372" cy="3122372"/>
          </a:xfrm>
          <a:prstGeom prst="rect">
            <a:avLst/>
          </a:prstGeom>
        </p:spPr>
      </p:pic>
      <p:pic>
        <p:nvPicPr>
          <p:cNvPr id="18" name="Picture 2" descr="Bildresultat för ADIDAS CORE 18 RAIN JACKET">
            <a:extLst>
              <a:ext uri="{FF2B5EF4-FFF2-40B4-BE49-F238E27FC236}">
                <a16:creationId xmlns:a16="http://schemas.microsoft.com/office/drawing/2014/main" id="{07DBC3AF-D9F4-41B5-B292-BB03908B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72580"/>
            <a:ext cx="2960863" cy="2960863"/>
          </a:xfrm>
          <a:prstGeom prst="rect">
            <a:avLst/>
          </a:prstGeom>
          <a:noFill/>
        </p:spPr>
      </p:pic>
      <p:sp>
        <p:nvSpPr>
          <p:cNvPr id="19" name="Rektangel 10">
            <a:extLst>
              <a:ext uri="{FF2B5EF4-FFF2-40B4-BE49-F238E27FC236}">
                <a16:creationId xmlns:a16="http://schemas.microsoft.com/office/drawing/2014/main" id="{E192D325-CB86-4A15-A36C-4662C452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75" y="4092649"/>
            <a:ext cx="251998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latin typeface="Calibri" pitchFamily="34" charset="0"/>
              </a:rPr>
              <a:t>JR 349kr / SR 389kr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RAIN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Regnjacka med justerbar luva och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-1318" y="1009615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40kr/plagg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Jackor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www.stadiumteamsales.se/img/2017/10/20/5105157.png">
            <a:extLst>
              <a:ext uri="{FF2B5EF4-FFF2-40B4-BE49-F238E27FC236}">
                <a16:creationId xmlns:a16="http://schemas.microsoft.com/office/drawing/2014/main" id="{CA955FF7-C1B1-4338-A4E1-2BFE26A4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257" y="1162547"/>
            <a:ext cx="2707132" cy="2900499"/>
          </a:xfrm>
          <a:prstGeom prst="rect">
            <a:avLst/>
          </a:prstGeom>
          <a:noFill/>
        </p:spPr>
      </p:pic>
      <p:sp>
        <p:nvSpPr>
          <p:cNvPr id="21" name="Rektangel 10">
            <a:extLst>
              <a:ext uri="{FF2B5EF4-FFF2-40B4-BE49-F238E27FC236}">
                <a16:creationId xmlns:a16="http://schemas.microsoft.com/office/drawing/2014/main" id="{6034E37C-DC17-4A9A-A7F3-CA995FA3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56" y="4091014"/>
            <a:ext cx="251998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latin typeface="Calibri" pitchFamily="34" charset="0"/>
              </a:rPr>
              <a:t>JR 799kr / SR 899kr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STD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Vadderat och vattenavvisande plagg med huva. Invändiga muddar i </a:t>
            </a:r>
            <a:r>
              <a:rPr lang="sv-SE" sz="1200" dirty="0" err="1">
                <a:latin typeface="Calibri" pitchFamily="34" charset="0"/>
              </a:rPr>
              <a:t>ärmslut</a:t>
            </a:r>
            <a:r>
              <a:rPr lang="sv-SE" sz="1200" dirty="0">
                <a:latin typeface="Calibri" pitchFamily="34" charset="0"/>
              </a:rPr>
              <a:t>,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E0CA44C-2B8E-4456-8562-EBFEE4F25229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17" name="Picture 4" descr="http://www.cuponline.nu/graphics/logos/logotype_mssk.gif">
            <a:extLst>
              <a:ext uri="{FF2B5EF4-FFF2-40B4-BE49-F238E27FC236}">
                <a16:creationId xmlns:a16="http://schemas.microsoft.com/office/drawing/2014/main" id="{CFECD591-7ECD-433B-89C4-EA29810B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  <p:pic>
        <p:nvPicPr>
          <p:cNvPr id="15" name="Picture 2" descr="http://www4.idrottonline.se/ImageVaultFiles/id_263184/cf_55924/piteaif_logotyp_190px.jpg">
            <a:extLst>
              <a:ext uri="{FF2B5EF4-FFF2-40B4-BE49-F238E27FC236}">
                <a16:creationId xmlns:a16="http://schemas.microsoft.com/office/drawing/2014/main" id="{8EDC1171-E65D-4425-B84E-4CB4F1FA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241" y="6120158"/>
            <a:ext cx="523627" cy="6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blob:https://b2bportal.adidas-group.com/fdd2fb3c-42aa-408a-bb81-affa16493214">
            <a:extLst>
              <a:ext uri="{FF2B5EF4-FFF2-40B4-BE49-F238E27FC236}">
                <a16:creationId xmlns:a16="http://schemas.microsoft.com/office/drawing/2014/main" id="{B983C498-9D6B-4ED6-A34F-06D2FF6B1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3" name="Rektangel 10">
            <a:extLst>
              <a:ext uri="{FF2B5EF4-FFF2-40B4-BE49-F238E27FC236}">
                <a16:creationId xmlns:a16="http://schemas.microsoft.com/office/drawing/2014/main" id="{F515CE9B-333D-4262-8808-64DFEE68B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750" y="4072513"/>
            <a:ext cx="251998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latin typeface="Calibri" pitchFamily="34" charset="0"/>
              </a:rPr>
              <a:t>JR 549kr / SR 649kr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CON 18 PRE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Vadderat och vattenavvisande plagg med huva. Invändiga muddar i </a:t>
            </a:r>
            <a:r>
              <a:rPr lang="sv-SE" sz="1200" dirty="0" err="1">
                <a:latin typeface="Calibri" pitchFamily="34" charset="0"/>
              </a:rPr>
              <a:t>ärmslut</a:t>
            </a:r>
            <a:r>
              <a:rPr lang="sv-SE" sz="1200" dirty="0">
                <a:latin typeface="Calibri" pitchFamily="34" charset="0"/>
              </a:rPr>
              <a:t>,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</p:spTree>
    <p:extLst>
      <p:ext uri="{BB962C8B-B14F-4D97-AF65-F5344CB8AC3E}">
        <p14:creationId xmlns:p14="http://schemas.microsoft.com/office/powerpoint/2010/main" val="386455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49596E0-4834-4966-B90A-5CE07822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1" y="340519"/>
            <a:ext cx="4041735" cy="4041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A44E412-B79D-41EB-B2B9-08FE456C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24" y="1059326"/>
            <a:ext cx="3429000" cy="3429000"/>
          </a:xfrm>
          <a:prstGeom prst="rect">
            <a:avLst/>
          </a:prstGeom>
        </p:spPr>
      </p:pic>
      <p:sp>
        <p:nvSpPr>
          <p:cNvPr id="24577" name="Rektangel 10"/>
          <p:cNvSpPr>
            <a:spLocks noChangeArrowheads="1"/>
          </p:cNvSpPr>
          <p:nvPr/>
        </p:nvSpPr>
        <p:spPr bwMode="auto">
          <a:xfrm>
            <a:off x="899889" y="4228366"/>
            <a:ext cx="32602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TRAININGBAG </a:t>
            </a:r>
          </a:p>
          <a:p>
            <a:pPr algn="ctr"/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Storsäljaren med reglerbar axelrem. Bottennitar och fint sidofack med dragkedja. 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349kr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430kr)</a:t>
            </a:r>
            <a:endParaRPr lang="sv-SE" sz="1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4968464" y="4382254"/>
            <a:ext cx="330952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BACKPACK</a:t>
            </a:r>
          </a:p>
          <a:p>
            <a:pPr algn="ctr"/>
            <a:endParaRPr lang="sv-SE" sz="14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Stort huvudfack samt mindre frontfack. Fina tryckytor och bra storlek. 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289kr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380kr)</a:t>
            </a:r>
          </a:p>
        </p:txBody>
      </p:sp>
      <p:pic>
        <p:nvPicPr>
          <p:cNvPr id="24582" name="Picture 2" descr="http://www4.idrottonline.se/ImageVaultFiles/id_263184/cf_55924/piteaif_logotyp_19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57" y="5975522"/>
            <a:ext cx="523627" cy="6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196655" y="1439198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40kr/väska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Väskor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9A6F7C38-019E-4398-985C-D1C4E04CACC6}"/>
              </a:ext>
            </a:extLst>
          </p:cNvPr>
          <p:cNvSpPr/>
          <p:nvPr/>
        </p:nvSpPr>
        <p:spPr>
          <a:xfrm>
            <a:off x="1508665" y="6373247"/>
            <a:ext cx="670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Priserna</a:t>
            </a:r>
            <a:r>
              <a:rPr lang="sv-SE" dirty="0"/>
              <a:t> </a:t>
            </a:r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inkluderar klubblogo och </a:t>
            </a:r>
            <a:r>
              <a:rPr lang="sv-SE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Sportringenlogo</a:t>
            </a:r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15" name="Picture 4" descr="http://www.cuponline.nu/graphics/logos/logotype_mssk.gif">
            <a:extLst>
              <a:ext uri="{FF2B5EF4-FFF2-40B4-BE49-F238E27FC236}">
                <a16:creationId xmlns:a16="http://schemas.microsoft.com/office/drawing/2014/main" id="{B731B800-50B9-4965-BDBD-3E991868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4827" y="5969673"/>
            <a:ext cx="648072" cy="64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ktangel 10"/>
          <p:cNvSpPr>
            <a:spLocks noChangeArrowheads="1"/>
          </p:cNvSpPr>
          <p:nvPr/>
        </p:nvSpPr>
        <p:spPr bwMode="auto">
          <a:xfrm>
            <a:off x="2609850" y="5514365"/>
            <a:ext cx="326027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349kr</a:t>
            </a:r>
          </a:p>
        </p:txBody>
      </p:sp>
      <p:pic>
        <p:nvPicPr>
          <p:cNvPr id="24582" name="Picture 2" descr="http://www4.idrottonline.se/ImageVaultFiles/id_263184/cf_55924/piteaif_logotyp_19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57" y="5975522"/>
            <a:ext cx="523627" cy="6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Underställströja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9A6F7C38-019E-4398-985C-D1C4E04CACC6}"/>
              </a:ext>
            </a:extLst>
          </p:cNvPr>
          <p:cNvSpPr/>
          <p:nvPr/>
        </p:nvSpPr>
        <p:spPr>
          <a:xfrm>
            <a:off x="1508665" y="6373247"/>
            <a:ext cx="670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Priserna</a:t>
            </a:r>
            <a:r>
              <a:rPr lang="sv-SE" dirty="0"/>
              <a:t> </a:t>
            </a:r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inkluderar klubblogo och </a:t>
            </a:r>
            <a:r>
              <a:rPr lang="sv-SE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Sportringenlogo</a:t>
            </a:r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15" name="Picture 4" descr="http://www.cuponline.nu/graphics/logos/logotype_mssk.gif">
            <a:extLst>
              <a:ext uri="{FF2B5EF4-FFF2-40B4-BE49-F238E27FC236}">
                <a16:creationId xmlns:a16="http://schemas.microsoft.com/office/drawing/2014/main" id="{B731B800-50B9-4965-BDBD-3E991868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827" y="5969673"/>
            <a:ext cx="648072" cy="64159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2D5BE2-CBA5-4247-8168-E6DD845E1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466850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88483</TotalTime>
  <Words>747</Words>
  <Application>Microsoft Macintosh PowerPoint</Application>
  <PresentationFormat>On-screen Show (4:3)</PresentationFormat>
  <Paragraphs>172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Calibri</vt:lpstr>
      <vt:lpstr>Stencil</vt:lpstr>
      <vt:lpstr>Office-tema</vt:lpstr>
      <vt:lpstr>   LAGPROFIL PIF/MSSK DAM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</dc:creator>
  <cp:lastModifiedBy>Andreas Jakobsson</cp:lastModifiedBy>
  <cp:revision>3451</cp:revision>
  <dcterms:created xsi:type="dcterms:W3CDTF">2017-11-07T12:24:19Z</dcterms:created>
  <dcterms:modified xsi:type="dcterms:W3CDTF">2019-03-08T09:10:58Z</dcterms:modified>
</cp:coreProperties>
</file>