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9" r:id="rId4"/>
    <p:sldId id="261" r:id="rId5"/>
    <p:sldId id="263" r:id="rId6"/>
    <p:sldId id="264" r:id="rId7"/>
    <p:sldId id="265" r:id="rId8"/>
    <p:sldId id="277" r:id="rId9"/>
    <p:sldId id="284" r:id="rId10"/>
    <p:sldId id="273" r:id="rId11"/>
    <p:sldId id="269" r:id="rId12"/>
    <p:sldId id="305" r:id="rId13"/>
    <p:sldId id="306" r:id="rId14"/>
    <p:sldId id="307" r:id="rId15"/>
    <p:sldId id="301" r:id="rId16"/>
    <p:sldId id="268" r:id="rId17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97"/>
    <p:restoredTop sz="92950"/>
  </p:normalViewPr>
  <p:slideViewPr>
    <p:cSldViewPr>
      <p:cViewPr varScale="1">
        <p:scale>
          <a:sx n="61" d="100"/>
          <a:sy n="61" d="100"/>
        </p:scale>
        <p:origin x="960" y="2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/>
              <a:t>Klicka här för att ändra format på underrubrik i bakgrunden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359BA-9497-4C90-84B4-C04F4131AC37}" type="datetimeFigureOut">
              <a:rPr lang="sv-SE" smtClean="0"/>
              <a:t>2018-12-02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2BDC-5E37-489E-9241-08A8D4A4EE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6508921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359BA-9497-4C90-84B4-C04F4131AC37}" type="datetimeFigureOut">
              <a:rPr lang="sv-SE" smtClean="0"/>
              <a:t>2018-12-02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2BDC-5E37-489E-9241-08A8D4A4EE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52489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lodrät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359BA-9497-4C90-84B4-C04F4131AC37}" type="datetimeFigureOut">
              <a:rPr lang="sv-SE" smtClean="0"/>
              <a:t>2018-12-02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2BDC-5E37-489E-9241-08A8D4A4EE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5949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359BA-9497-4C90-84B4-C04F4131AC37}" type="datetimeFigureOut">
              <a:rPr lang="sv-SE" smtClean="0"/>
              <a:t>2018-12-02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2BDC-5E37-489E-9241-08A8D4A4EE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1925221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359BA-9497-4C90-84B4-C04F4131AC37}" type="datetimeFigureOut">
              <a:rPr lang="sv-SE" smtClean="0"/>
              <a:t>2018-12-02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2BDC-5E37-489E-9241-08A8D4A4EE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323492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359BA-9497-4C90-84B4-C04F4131AC37}" type="datetimeFigureOut">
              <a:rPr lang="sv-SE" smtClean="0"/>
              <a:t>2018-12-02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2BDC-5E37-489E-9241-08A8D4A4EE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996793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359BA-9497-4C90-84B4-C04F4131AC37}" type="datetimeFigureOut">
              <a:rPr lang="sv-SE" smtClean="0"/>
              <a:t>2018-12-02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2BDC-5E37-489E-9241-08A8D4A4EE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605648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359BA-9497-4C90-84B4-C04F4131AC37}" type="datetimeFigureOut">
              <a:rPr lang="sv-SE" smtClean="0"/>
              <a:t>2018-12-02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2BDC-5E37-489E-9241-08A8D4A4EE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9129656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359BA-9497-4C90-84B4-C04F4131AC37}" type="datetimeFigureOut">
              <a:rPr lang="sv-SE" smtClean="0"/>
              <a:t>2018-12-02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2BDC-5E37-489E-9241-08A8D4A4EE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061791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359BA-9497-4C90-84B4-C04F4131AC37}" type="datetimeFigureOut">
              <a:rPr lang="sv-SE" smtClean="0"/>
              <a:t>2018-12-02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2BDC-5E37-489E-9241-08A8D4A4EE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202802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E359BA-9497-4C90-84B4-C04F4131AC37}" type="datetimeFigureOut">
              <a:rPr lang="sv-SE" smtClean="0"/>
              <a:t>2018-12-02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362BDC-5E37-489E-9241-08A8D4A4EE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143989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format</a:t>
            </a:r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E359BA-9497-4C90-84B4-C04F4131AC37}" type="datetimeFigureOut">
              <a:rPr lang="sv-SE" smtClean="0"/>
              <a:t>2018-12-02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362BDC-5E37-489E-9241-08A8D4A4EEE5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7542172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Autofit/>
          </a:bodyPr>
          <a:lstStyle/>
          <a:p>
            <a:br>
              <a:rPr lang="sv-SE" sz="7200" b="1" dirty="0">
                <a:latin typeface="Cambria" pitchFamily="18" charset="0"/>
              </a:rPr>
            </a:br>
            <a:r>
              <a:rPr lang="sv-SE" sz="7200" b="1" dirty="0">
                <a:latin typeface="AR ESSENCE" panose="02000000000000000000" pitchFamily="2" charset="0"/>
              </a:rPr>
              <a:t>MASTERPLAN</a:t>
            </a:r>
            <a:br>
              <a:rPr lang="sv-SE" sz="7200" b="1" dirty="0">
                <a:latin typeface="AR ESSENCE" panose="02000000000000000000" pitchFamily="2" charset="0"/>
              </a:rPr>
            </a:br>
            <a:r>
              <a:rPr lang="sv-SE" sz="7200" b="1" dirty="0">
                <a:latin typeface="AR ESSENCE" panose="02000000000000000000" pitchFamily="2" charset="0"/>
              </a:rPr>
              <a:t>FOTBOLL</a:t>
            </a:r>
            <a:br>
              <a:rPr lang="sv-SE" sz="7200" b="1" dirty="0">
                <a:latin typeface="Cambria" pitchFamily="18" charset="0"/>
              </a:rPr>
            </a:br>
            <a:r>
              <a:rPr lang="sv-SE" sz="7200" b="1" dirty="0">
                <a:latin typeface="AR ESSENCE" panose="02000000000000000000" pitchFamily="2" charset="0"/>
              </a:rPr>
              <a:t>2018 - 2023</a:t>
            </a: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5517232"/>
            <a:ext cx="6400800" cy="121568"/>
          </a:xfrm>
        </p:spPr>
        <p:txBody>
          <a:bodyPr>
            <a:normAutofit fontScale="25000" lnSpcReduction="20000"/>
          </a:bodyPr>
          <a:lstStyle/>
          <a:p>
            <a:endParaRPr lang="sv-SE" dirty="0">
              <a:latin typeface="AR ESSENCE" panose="02000000000000000000" pitchFamily="2" charset="0"/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2656"/>
            <a:ext cx="969963" cy="1116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2" y="336922"/>
            <a:ext cx="1068387" cy="1125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582182787"/>
      </p:ext>
    </p:extLst>
  </p:cSld>
  <p:clrMapOvr>
    <a:masterClrMapping/>
  </p:clrMapOvr>
  <p:transition spd="slow">
    <p:push dir="u"/>
  </p:transition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b="1" dirty="0">
                <a:latin typeface="AR ESSENCE" panose="02000000000000000000" pitchFamily="2" charset="0"/>
              </a:rPr>
              <a:t>TRÄNINGSUPPLÄGG</a:t>
            </a:r>
          </a:p>
        </p:txBody>
      </p:sp>
      <p:sp>
        <p:nvSpPr>
          <p:cNvPr id="7" name="Frihandsfigur 6"/>
          <p:cNvSpPr/>
          <p:nvPr/>
        </p:nvSpPr>
        <p:spPr>
          <a:xfrm>
            <a:off x="5666006" y="2780928"/>
            <a:ext cx="2290369" cy="2437333"/>
          </a:xfrm>
          <a:custGeom>
            <a:avLst/>
            <a:gdLst>
              <a:gd name="connsiteX0" fmla="*/ 0 w 1977656"/>
              <a:gd name="connsiteY0" fmla="*/ 197766 h 2323841"/>
              <a:gd name="connsiteX1" fmla="*/ 197766 w 1977656"/>
              <a:gd name="connsiteY1" fmla="*/ 0 h 2323841"/>
              <a:gd name="connsiteX2" fmla="*/ 1779890 w 1977656"/>
              <a:gd name="connsiteY2" fmla="*/ 0 h 2323841"/>
              <a:gd name="connsiteX3" fmla="*/ 1977656 w 1977656"/>
              <a:gd name="connsiteY3" fmla="*/ 197766 h 2323841"/>
              <a:gd name="connsiteX4" fmla="*/ 1977656 w 1977656"/>
              <a:gd name="connsiteY4" fmla="*/ 2126075 h 2323841"/>
              <a:gd name="connsiteX5" fmla="*/ 1779890 w 1977656"/>
              <a:gd name="connsiteY5" fmla="*/ 2323841 h 2323841"/>
              <a:gd name="connsiteX6" fmla="*/ 197766 w 1977656"/>
              <a:gd name="connsiteY6" fmla="*/ 2323841 h 2323841"/>
              <a:gd name="connsiteX7" fmla="*/ 0 w 1977656"/>
              <a:gd name="connsiteY7" fmla="*/ 2126075 h 2323841"/>
              <a:gd name="connsiteX8" fmla="*/ 0 w 1977656"/>
              <a:gd name="connsiteY8" fmla="*/ 197766 h 23238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77656" h="2323841">
                <a:moveTo>
                  <a:pt x="0" y="197766"/>
                </a:moveTo>
                <a:cubicBezTo>
                  <a:pt x="0" y="88543"/>
                  <a:pt x="88543" y="0"/>
                  <a:pt x="197766" y="0"/>
                </a:cubicBezTo>
                <a:lnTo>
                  <a:pt x="1779890" y="0"/>
                </a:lnTo>
                <a:cubicBezTo>
                  <a:pt x="1889113" y="0"/>
                  <a:pt x="1977656" y="88543"/>
                  <a:pt x="1977656" y="197766"/>
                </a:cubicBezTo>
                <a:lnTo>
                  <a:pt x="1977656" y="2126075"/>
                </a:lnTo>
                <a:cubicBezTo>
                  <a:pt x="1977656" y="2235298"/>
                  <a:pt x="1889113" y="2323841"/>
                  <a:pt x="1779890" y="2323841"/>
                </a:cubicBezTo>
                <a:lnTo>
                  <a:pt x="197766" y="2323841"/>
                </a:lnTo>
                <a:cubicBezTo>
                  <a:pt x="88543" y="2323841"/>
                  <a:pt x="0" y="2235298"/>
                  <a:pt x="0" y="2126075"/>
                </a:cubicBezTo>
                <a:lnTo>
                  <a:pt x="0" y="197766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71943" tIns="659606" rIns="78646" bIns="78647" numCol="1" spcCol="1270" anchor="t" anchorCtr="0">
            <a:noAutofit/>
          </a:bodyPr>
          <a:lstStyle/>
          <a:p>
            <a:pPr marL="57150" lvl="1" indent="-57150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FontTx/>
              <a:buChar char="••"/>
            </a:pPr>
            <a:r>
              <a:rPr lang="sv-SE" sz="1000" dirty="0">
                <a:latin typeface="AR ESSENCE" panose="02000000000000000000" pitchFamily="2" charset="0"/>
              </a:rPr>
              <a:t>Träningsmatcher</a:t>
            </a:r>
            <a:endParaRPr lang="sv-SE" sz="1000" kern="1200" dirty="0">
              <a:latin typeface="AR ESSENCE" panose="02000000000000000000" pitchFamily="2" charset="0"/>
            </a:endParaRP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Snabbhet - Spänst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Bollkontroll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1:a touch – Ett tillslag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Positionsförsvar.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Speluppbyggnad</a:t>
            </a:r>
          </a:p>
          <a:p>
            <a:pPr marL="114300" lvl="2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Spela på felvänd</a:t>
            </a:r>
          </a:p>
          <a:p>
            <a:pPr marL="114300" lvl="2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Spela genom laget</a:t>
            </a:r>
          </a:p>
          <a:p>
            <a:pPr marL="114300" lvl="2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Trianglar</a:t>
            </a:r>
          </a:p>
          <a:p>
            <a:pPr marL="114300" lvl="2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Spel på ”tredje” spelare</a:t>
            </a:r>
          </a:p>
          <a:p>
            <a:pPr marL="114300" lvl="2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dirty="0">
                <a:latin typeface="AR ESSENCE" panose="02000000000000000000" pitchFamily="2" charset="0"/>
              </a:rPr>
              <a:t>Träningsläger</a:t>
            </a:r>
            <a:endParaRPr lang="sv-SE" sz="1000" kern="1200" dirty="0">
              <a:latin typeface="AR ESSENCE" panose="02000000000000000000" pitchFamily="2" charset="0"/>
            </a:endParaRPr>
          </a:p>
        </p:txBody>
      </p:sp>
      <p:sp>
        <p:nvSpPr>
          <p:cNvPr id="8" name="Frihandsfigur 7"/>
          <p:cNvSpPr/>
          <p:nvPr/>
        </p:nvSpPr>
        <p:spPr>
          <a:xfrm>
            <a:off x="1605541" y="3175609"/>
            <a:ext cx="2335948" cy="2062771"/>
          </a:xfrm>
          <a:custGeom>
            <a:avLst/>
            <a:gdLst>
              <a:gd name="connsiteX0" fmla="*/ 0 w 2335948"/>
              <a:gd name="connsiteY0" fmla="*/ 206277 h 2062771"/>
              <a:gd name="connsiteX1" fmla="*/ 206277 w 2335948"/>
              <a:gd name="connsiteY1" fmla="*/ 0 h 2062771"/>
              <a:gd name="connsiteX2" fmla="*/ 2129671 w 2335948"/>
              <a:gd name="connsiteY2" fmla="*/ 0 h 2062771"/>
              <a:gd name="connsiteX3" fmla="*/ 2335948 w 2335948"/>
              <a:gd name="connsiteY3" fmla="*/ 206277 h 2062771"/>
              <a:gd name="connsiteX4" fmla="*/ 2335948 w 2335948"/>
              <a:gd name="connsiteY4" fmla="*/ 1856494 h 2062771"/>
              <a:gd name="connsiteX5" fmla="*/ 2129671 w 2335948"/>
              <a:gd name="connsiteY5" fmla="*/ 2062771 h 2062771"/>
              <a:gd name="connsiteX6" fmla="*/ 206277 w 2335948"/>
              <a:gd name="connsiteY6" fmla="*/ 2062771 h 2062771"/>
              <a:gd name="connsiteX7" fmla="*/ 0 w 2335948"/>
              <a:gd name="connsiteY7" fmla="*/ 1856494 h 2062771"/>
              <a:gd name="connsiteX8" fmla="*/ 0 w 2335948"/>
              <a:gd name="connsiteY8" fmla="*/ 206277 h 206277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335948" h="2062771">
                <a:moveTo>
                  <a:pt x="0" y="206277"/>
                </a:moveTo>
                <a:cubicBezTo>
                  <a:pt x="0" y="92353"/>
                  <a:pt x="92353" y="0"/>
                  <a:pt x="206277" y="0"/>
                </a:cubicBezTo>
                <a:lnTo>
                  <a:pt x="2129671" y="0"/>
                </a:lnTo>
                <a:cubicBezTo>
                  <a:pt x="2243595" y="0"/>
                  <a:pt x="2335948" y="92353"/>
                  <a:pt x="2335948" y="206277"/>
                </a:cubicBezTo>
                <a:lnTo>
                  <a:pt x="2335948" y="1856494"/>
                </a:lnTo>
                <a:cubicBezTo>
                  <a:pt x="2335948" y="1970418"/>
                  <a:pt x="2243595" y="2062771"/>
                  <a:pt x="2129671" y="2062771"/>
                </a:cubicBezTo>
                <a:lnTo>
                  <a:pt x="206277" y="2062771"/>
                </a:lnTo>
                <a:cubicBezTo>
                  <a:pt x="92353" y="2062771"/>
                  <a:pt x="0" y="1970418"/>
                  <a:pt x="0" y="1856494"/>
                </a:cubicBezTo>
                <a:lnTo>
                  <a:pt x="0" y="206277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83412" tIns="599105" rIns="784196" bIns="83412" numCol="1" spcCol="1270" anchor="t" anchorCtr="0">
            <a:noAutofit/>
          </a:bodyPr>
          <a:lstStyle/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Bollkontroll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1:a touch – Ett tillslag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Positionsförsvar.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Speluppbyggnad</a:t>
            </a:r>
          </a:p>
          <a:p>
            <a:pPr marL="114300" lvl="2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Spel utan boll</a:t>
            </a:r>
          </a:p>
          <a:p>
            <a:pPr marL="114300" lvl="2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Spela genom laget</a:t>
            </a:r>
          </a:p>
          <a:p>
            <a:pPr marL="114300" lvl="2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Trianglar</a:t>
            </a:r>
          </a:p>
          <a:p>
            <a:pPr marL="114300" lvl="2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Spel på ”tredje” spelare</a:t>
            </a:r>
          </a:p>
        </p:txBody>
      </p:sp>
      <p:sp>
        <p:nvSpPr>
          <p:cNvPr id="9" name="Frihandsfigur 8"/>
          <p:cNvSpPr/>
          <p:nvPr/>
        </p:nvSpPr>
        <p:spPr>
          <a:xfrm>
            <a:off x="5666007" y="1094352"/>
            <a:ext cx="1977656" cy="2081257"/>
          </a:xfrm>
          <a:custGeom>
            <a:avLst/>
            <a:gdLst>
              <a:gd name="connsiteX0" fmla="*/ 0 w 1977656"/>
              <a:gd name="connsiteY0" fmla="*/ 197766 h 2081257"/>
              <a:gd name="connsiteX1" fmla="*/ 197766 w 1977656"/>
              <a:gd name="connsiteY1" fmla="*/ 0 h 2081257"/>
              <a:gd name="connsiteX2" fmla="*/ 1779890 w 1977656"/>
              <a:gd name="connsiteY2" fmla="*/ 0 h 2081257"/>
              <a:gd name="connsiteX3" fmla="*/ 1977656 w 1977656"/>
              <a:gd name="connsiteY3" fmla="*/ 197766 h 2081257"/>
              <a:gd name="connsiteX4" fmla="*/ 1977656 w 1977656"/>
              <a:gd name="connsiteY4" fmla="*/ 1883491 h 2081257"/>
              <a:gd name="connsiteX5" fmla="*/ 1779890 w 1977656"/>
              <a:gd name="connsiteY5" fmla="*/ 2081257 h 2081257"/>
              <a:gd name="connsiteX6" fmla="*/ 197766 w 1977656"/>
              <a:gd name="connsiteY6" fmla="*/ 2081257 h 2081257"/>
              <a:gd name="connsiteX7" fmla="*/ 0 w 1977656"/>
              <a:gd name="connsiteY7" fmla="*/ 1883491 h 2081257"/>
              <a:gd name="connsiteX8" fmla="*/ 0 w 1977656"/>
              <a:gd name="connsiteY8" fmla="*/ 197766 h 208125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77656" h="2081257">
                <a:moveTo>
                  <a:pt x="0" y="197766"/>
                </a:moveTo>
                <a:cubicBezTo>
                  <a:pt x="0" y="88543"/>
                  <a:pt x="88543" y="0"/>
                  <a:pt x="197766" y="0"/>
                </a:cubicBezTo>
                <a:lnTo>
                  <a:pt x="1779890" y="0"/>
                </a:lnTo>
                <a:cubicBezTo>
                  <a:pt x="1889113" y="0"/>
                  <a:pt x="1977656" y="88543"/>
                  <a:pt x="1977656" y="197766"/>
                </a:cubicBezTo>
                <a:lnTo>
                  <a:pt x="1977656" y="1883491"/>
                </a:lnTo>
                <a:cubicBezTo>
                  <a:pt x="1977656" y="1992714"/>
                  <a:pt x="1889113" y="2081257"/>
                  <a:pt x="1779890" y="2081257"/>
                </a:cubicBezTo>
                <a:lnTo>
                  <a:pt x="197766" y="2081257"/>
                </a:lnTo>
                <a:cubicBezTo>
                  <a:pt x="88543" y="2081257"/>
                  <a:pt x="0" y="1992714"/>
                  <a:pt x="0" y="1883491"/>
                </a:cubicBezTo>
                <a:lnTo>
                  <a:pt x="0" y="197766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671943" tIns="78646" rIns="78646" bIns="598961" numCol="1" spcCol="1270" anchor="t" anchorCtr="0">
            <a:noAutofit/>
          </a:bodyPr>
          <a:lstStyle/>
          <a:p>
            <a:pPr marL="0" lvl="1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endParaRPr lang="sv-SE" sz="1000" kern="1200" dirty="0">
              <a:latin typeface="Cambria" pitchFamily="18" charset="0"/>
            </a:endParaRP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Styrka-Kondition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Snabbhet - Spänst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Bollkontroll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1:a touch – Ett tillslag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Positionsförsvar.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Speluppbyggnad</a:t>
            </a:r>
          </a:p>
          <a:p>
            <a:pPr marL="114300" lvl="2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Spela på felvänd</a:t>
            </a:r>
          </a:p>
          <a:p>
            <a:pPr marL="114300" lvl="2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Spela genom laget</a:t>
            </a:r>
          </a:p>
          <a:p>
            <a:pPr marL="114300" lvl="2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dirty="0">
                <a:latin typeface="AR ESSENCE" panose="02000000000000000000" pitchFamily="2" charset="0"/>
              </a:rPr>
              <a:t>Träningsmatcher</a:t>
            </a:r>
          </a:p>
          <a:p>
            <a:pPr marL="114300" lvl="2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Alternativ vecka</a:t>
            </a:r>
          </a:p>
        </p:txBody>
      </p:sp>
      <p:sp>
        <p:nvSpPr>
          <p:cNvPr id="10" name="Frihandsfigur 9"/>
          <p:cNvSpPr/>
          <p:nvPr/>
        </p:nvSpPr>
        <p:spPr>
          <a:xfrm>
            <a:off x="1691678" y="1506736"/>
            <a:ext cx="1977656" cy="1829718"/>
          </a:xfrm>
          <a:custGeom>
            <a:avLst/>
            <a:gdLst>
              <a:gd name="connsiteX0" fmla="*/ 0 w 1977656"/>
              <a:gd name="connsiteY0" fmla="*/ 182972 h 1829718"/>
              <a:gd name="connsiteX1" fmla="*/ 182972 w 1977656"/>
              <a:gd name="connsiteY1" fmla="*/ 0 h 1829718"/>
              <a:gd name="connsiteX2" fmla="*/ 1794684 w 1977656"/>
              <a:gd name="connsiteY2" fmla="*/ 0 h 1829718"/>
              <a:gd name="connsiteX3" fmla="*/ 1977656 w 1977656"/>
              <a:gd name="connsiteY3" fmla="*/ 182972 h 1829718"/>
              <a:gd name="connsiteX4" fmla="*/ 1977656 w 1977656"/>
              <a:gd name="connsiteY4" fmla="*/ 1646746 h 1829718"/>
              <a:gd name="connsiteX5" fmla="*/ 1794684 w 1977656"/>
              <a:gd name="connsiteY5" fmla="*/ 1829718 h 1829718"/>
              <a:gd name="connsiteX6" fmla="*/ 182972 w 1977656"/>
              <a:gd name="connsiteY6" fmla="*/ 1829718 h 1829718"/>
              <a:gd name="connsiteX7" fmla="*/ 0 w 1977656"/>
              <a:gd name="connsiteY7" fmla="*/ 1646746 h 1829718"/>
              <a:gd name="connsiteX8" fmla="*/ 0 w 1977656"/>
              <a:gd name="connsiteY8" fmla="*/ 182972 h 18297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1977656" h="1829718">
                <a:moveTo>
                  <a:pt x="0" y="182972"/>
                </a:moveTo>
                <a:cubicBezTo>
                  <a:pt x="0" y="81919"/>
                  <a:pt x="81919" y="0"/>
                  <a:pt x="182972" y="0"/>
                </a:cubicBezTo>
                <a:lnTo>
                  <a:pt x="1794684" y="0"/>
                </a:lnTo>
                <a:cubicBezTo>
                  <a:pt x="1895737" y="0"/>
                  <a:pt x="1977656" y="81919"/>
                  <a:pt x="1977656" y="182972"/>
                </a:cubicBezTo>
                <a:lnTo>
                  <a:pt x="1977656" y="1646746"/>
                </a:lnTo>
                <a:cubicBezTo>
                  <a:pt x="1977656" y="1747799"/>
                  <a:pt x="1895737" y="1829718"/>
                  <a:pt x="1794684" y="1829718"/>
                </a:cubicBezTo>
                <a:lnTo>
                  <a:pt x="182972" y="1829718"/>
                </a:lnTo>
                <a:cubicBezTo>
                  <a:pt x="81919" y="1829718"/>
                  <a:pt x="0" y="1747799"/>
                  <a:pt x="0" y="1646746"/>
                </a:cubicBezTo>
                <a:lnTo>
                  <a:pt x="0" y="182972"/>
                </a:lnTo>
                <a:close/>
              </a:path>
            </a:pathLst>
          </a:custGeom>
          <a:ln>
            <a:solidFill>
              <a:schemeClr val="tx1"/>
            </a:solidFill>
          </a:ln>
        </p:spPr>
        <p:style>
          <a:lnRef idx="2">
            <a:schemeClr val="accent3">
              <a:hueOff val="0"/>
              <a:satOff val="0"/>
              <a:lumOff val="0"/>
              <a:alphaOff val="0"/>
            </a:schemeClr>
          </a:lnRef>
          <a:fillRef idx="1">
            <a:schemeClr val="lt1">
              <a:alpha val="90000"/>
              <a:hueOff val="0"/>
              <a:satOff val="0"/>
              <a:lumOff val="0"/>
              <a:alphaOff val="0"/>
            </a:schemeClr>
          </a:fillRef>
          <a:effectRef idx="0">
            <a:schemeClr val="lt1">
              <a:alpha val="9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  <p:txBody>
          <a:bodyPr spcFirstLastPara="0" vert="horz" wrap="square" lIns="78293" tIns="78293" rIns="671590" bIns="535723" numCol="1" spcCol="1270" anchor="t" anchorCtr="0">
            <a:noAutofit/>
          </a:bodyPr>
          <a:lstStyle/>
          <a:p>
            <a:pPr marL="0" lvl="1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</a:pPr>
            <a:r>
              <a:rPr lang="sv-SE" sz="1000" dirty="0"/>
              <a:t> </a:t>
            </a:r>
            <a:endParaRPr lang="sv-SE" sz="1000" kern="1200" dirty="0"/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Bollkontroll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1:a touch – Ett tillslag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Styrka-kondition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Positionsförsvar.</a:t>
            </a:r>
            <a:endParaRPr lang="sv-SE" sz="1000" dirty="0">
              <a:latin typeface="AR ESSENCE" panose="02000000000000000000" pitchFamily="2" charset="0"/>
            </a:endParaRP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Press spel</a:t>
            </a:r>
            <a:endParaRPr lang="sv-SE" sz="1000" dirty="0">
              <a:latin typeface="AR ESSENCE" panose="02000000000000000000" pitchFamily="2" charset="0"/>
            </a:endParaRP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kern="1200" dirty="0">
                <a:latin typeface="AR ESSENCE" panose="02000000000000000000" pitchFamily="2" charset="0"/>
              </a:rPr>
              <a:t>Organisation</a:t>
            </a:r>
          </a:p>
          <a:p>
            <a:pPr marL="57150" lvl="1" indent="-57150" algn="l" defTabSz="444500">
              <a:lnSpc>
                <a:spcPct val="90000"/>
              </a:lnSpc>
              <a:spcBef>
                <a:spcPct val="0"/>
              </a:spcBef>
              <a:spcAft>
                <a:spcPct val="15000"/>
              </a:spcAft>
              <a:buChar char="••"/>
            </a:pPr>
            <a:r>
              <a:rPr lang="sv-SE" sz="1000" dirty="0">
                <a:latin typeface="AR ESSENCE" panose="02000000000000000000" pitchFamily="2" charset="0"/>
              </a:rPr>
              <a:t>”Lilla julafton”</a:t>
            </a:r>
            <a:endParaRPr lang="sv-SE" sz="1000" kern="1200" dirty="0">
              <a:latin typeface="AR ESSENCE" panose="02000000000000000000" pitchFamily="2" charset="0"/>
            </a:endParaRPr>
          </a:p>
        </p:txBody>
      </p:sp>
      <p:sp>
        <p:nvSpPr>
          <p:cNvPr id="11" name="Frihandsfigur 10"/>
          <p:cNvSpPr/>
          <p:nvPr/>
        </p:nvSpPr>
        <p:spPr>
          <a:xfrm>
            <a:off x="2822178" y="1671290"/>
            <a:ext cx="1733452" cy="1733452"/>
          </a:xfrm>
          <a:custGeom>
            <a:avLst/>
            <a:gdLst>
              <a:gd name="connsiteX0" fmla="*/ 0 w 1733452"/>
              <a:gd name="connsiteY0" fmla="*/ 1733452 h 1733452"/>
              <a:gd name="connsiteX1" fmla="*/ 1733452 w 1733452"/>
              <a:gd name="connsiteY1" fmla="*/ 0 h 1733452"/>
              <a:gd name="connsiteX2" fmla="*/ 1733452 w 1733452"/>
              <a:gd name="connsiteY2" fmla="*/ 1733452 h 1733452"/>
              <a:gd name="connsiteX3" fmla="*/ 0 w 1733452"/>
              <a:gd name="connsiteY3" fmla="*/ 1733452 h 1733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3452" h="1733452">
                <a:moveTo>
                  <a:pt x="0" y="1733452"/>
                </a:moveTo>
                <a:cubicBezTo>
                  <a:pt x="0" y="776093"/>
                  <a:pt x="776093" y="0"/>
                  <a:pt x="1733452" y="0"/>
                </a:cubicBezTo>
                <a:lnTo>
                  <a:pt x="1733452" y="1733452"/>
                </a:lnTo>
                <a:lnTo>
                  <a:pt x="0" y="1733452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78404" tIns="678404" rIns="170688" bIns="170688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2400" kern="1200" dirty="0">
                <a:latin typeface="AR ESSENCE" panose="02000000000000000000" pitchFamily="2" charset="0"/>
              </a:rPr>
              <a:t>DEC 2018</a:t>
            </a:r>
          </a:p>
        </p:txBody>
      </p:sp>
      <p:sp>
        <p:nvSpPr>
          <p:cNvPr id="12" name="Frihandsfigur 11"/>
          <p:cNvSpPr/>
          <p:nvPr/>
        </p:nvSpPr>
        <p:spPr>
          <a:xfrm>
            <a:off x="4670245" y="1654787"/>
            <a:ext cx="1733452" cy="1733452"/>
          </a:xfrm>
          <a:custGeom>
            <a:avLst/>
            <a:gdLst>
              <a:gd name="connsiteX0" fmla="*/ 0 w 1733452"/>
              <a:gd name="connsiteY0" fmla="*/ 1733452 h 1733452"/>
              <a:gd name="connsiteX1" fmla="*/ 1733452 w 1733452"/>
              <a:gd name="connsiteY1" fmla="*/ 0 h 1733452"/>
              <a:gd name="connsiteX2" fmla="*/ 1733452 w 1733452"/>
              <a:gd name="connsiteY2" fmla="*/ 1733452 h 1733452"/>
              <a:gd name="connsiteX3" fmla="*/ 0 w 1733452"/>
              <a:gd name="connsiteY3" fmla="*/ 1733452 h 1733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3452" h="1733452">
                <a:moveTo>
                  <a:pt x="0" y="0"/>
                </a:moveTo>
                <a:cubicBezTo>
                  <a:pt x="957359" y="0"/>
                  <a:pt x="1733452" y="776093"/>
                  <a:pt x="1733452" y="1733452"/>
                </a:cubicBezTo>
                <a:lnTo>
                  <a:pt x="0" y="1733452"/>
                </a:lnTo>
                <a:lnTo>
                  <a:pt x="0" y="0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0688" tIns="678404" rIns="678404" bIns="170688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2400" kern="1200" dirty="0">
                <a:latin typeface="AR ESSENCE" panose="02000000000000000000" pitchFamily="2" charset="0"/>
              </a:rPr>
              <a:t>JAN-MARS 2019</a:t>
            </a:r>
          </a:p>
        </p:txBody>
      </p:sp>
      <p:sp>
        <p:nvSpPr>
          <p:cNvPr id="13" name="Frihandsfigur 12"/>
          <p:cNvSpPr/>
          <p:nvPr/>
        </p:nvSpPr>
        <p:spPr>
          <a:xfrm>
            <a:off x="4635697" y="3484808"/>
            <a:ext cx="1733452" cy="1733453"/>
          </a:xfrm>
          <a:custGeom>
            <a:avLst/>
            <a:gdLst>
              <a:gd name="connsiteX0" fmla="*/ 0 w 1733452"/>
              <a:gd name="connsiteY0" fmla="*/ 1733452 h 1733452"/>
              <a:gd name="connsiteX1" fmla="*/ 1733452 w 1733452"/>
              <a:gd name="connsiteY1" fmla="*/ 0 h 1733452"/>
              <a:gd name="connsiteX2" fmla="*/ 1733452 w 1733452"/>
              <a:gd name="connsiteY2" fmla="*/ 1733452 h 1733452"/>
              <a:gd name="connsiteX3" fmla="*/ 0 w 1733452"/>
              <a:gd name="connsiteY3" fmla="*/ 1733452 h 1733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3452" h="1733452">
                <a:moveTo>
                  <a:pt x="1733452" y="0"/>
                </a:moveTo>
                <a:cubicBezTo>
                  <a:pt x="1733452" y="957359"/>
                  <a:pt x="957359" y="1733452"/>
                  <a:pt x="0" y="1733452"/>
                </a:cubicBezTo>
                <a:lnTo>
                  <a:pt x="0" y="0"/>
                </a:lnTo>
                <a:lnTo>
                  <a:pt x="1733452" y="0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170688" tIns="170689" rIns="678404" bIns="678404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2400" kern="1200" dirty="0">
                <a:latin typeface="AR ESSENCE" panose="02000000000000000000" pitchFamily="2" charset="0"/>
              </a:rPr>
              <a:t>APRIL-JUNI 2019</a:t>
            </a:r>
          </a:p>
        </p:txBody>
      </p:sp>
      <p:sp>
        <p:nvSpPr>
          <p:cNvPr id="14" name="Frihandsfigur 13"/>
          <p:cNvSpPr/>
          <p:nvPr/>
        </p:nvSpPr>
        <p:spPr>
          <a:xfrm>
            <a:off x="2822178" y="3484809"/>
            <a:ext cx="1733452" cy="1733452"/>
          </a:xfrm>
          <a:custGeom>
            <a:avLst/>
            <a:gdLst>
              <a:gd name="connsiteX0" fmla="*/ 0 w 1733452"/>
              <a:gd name="connsiteY0" fmla="*/ 1733452 h 1733452"/>
              <a:gd name="connsiteX1" fmla="*/ 1733452 w 1733452"/>
              <a:gd name="connsiteY1" fmla="*/ 0 h 1733452"/>
              <a:gd name="connsiteX2" fmla="*/ 1733452 w 1733452"/>
              <a:gd name="connsiteY2" fmla="*/ 1733452 h 1733452"/>
              <a:gd name="connsiteX3" fmla="*/ 0 w 1733452"/>
              <a:gd name="connsiteY3" fmla="*/ 1733452 h 173345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1733452" h="1733452">
                <a:moveTo>
                  <a:pt x="1733452" y="1733452"/>
                </a:moveTo>
                <a:cubicBezTo>
                  <a:pt x="776093" y="1733452"/>
                  <a:pt x="0" y="957359"/>
                  <a:pt x="0" y="0"/>
                </a:cubicBezTo>
                <a:lnTo>
                  <a:pt x="1733452" y="0"/>
                </a:lnTo>
                <a:lnTo>
                  <a:pt x="1733452" y="1733452"/>
                </a:lnTo>
                <a:close/>
              </a:path>
            </a:pathLst>
          </a:custGeom>
          <a:solidFill>
            <a:srgbClr val="FF0000"/>
          </a:solidFill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hueOff val="0"/>
              <a:satOff val="0"/>
              <a:lumOff val="0"/>
              <a:alphaOff val="0"/>
            </a:schemeClr>
          </a:fillRef>
          <a:effectRef idx="0">
            <a:schemeClr val="accent3">
              <a:hueOff val="0"/>
              <a:satOff val="0"/>
              <a:lumOff val="0"/>
              <a:alphaOff val="0"/>
            </a:schemeClr>
          </a:effectRef>
          <a:fontRef idx="minor">
            <a:schemeClr val="lt1"/>
          </a:fontRef>
        </p:style>
        <p:txBody>
          <a:bodyPr spcFirstLastPara="0" vert="horz" wrap="square" lIns="678404" tIns="170688" rIns="170687" bIns="678404" numCol="1" spcCol="1270" anchor="ctr" anchorCtr="0">
            <a:noAutofit/>
          </a:bodyPr>
          <a:lstStyle/>
          <a:p>
            <a:pPr lvl="0" algn="ctr" defTabSz="1066800">
              <a:lnSpc>
                <a:spcPct val="90000"/>
              </a:lnSpc>
              <a:spcBef>
                <a:spcPct val="0"/>
              </a:spcBef>
              <a:spcAft>
                <a:spcPct val="35000"/>
              </a:spcAft>
            </a:pPr>
            <a:r>
              <a:rPr lang="sv-SE" sz="2400" kern="1200" dirty="0">
                <a:latin typeface="AR ESSENCE" panose="02000000000000000000" pitchFamily="2" charset="0"/>
              </a:rPr>
              <a:t>JULI-OKT 2019</a:t>
            </a:r>
          </a:p>
        </p:txBody>
      </p:sp>
      <p:sp>
        <p:nvSpPr>
          <p:cNvPr id="15" name="Bågformad 14"/>
          <p:cNvSpPr/>
          <p:nvPr/>
        </p:nvSpPr>
        <p:spPr>
          <a:xfrm>
            <a:off x="4296413" y="3084474"/>
            <a:ext cx="598501" cy="520436"/>
          </a:xfrm>
          <a:prstGeom prst="circularArrow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16" name="Bågformad 15"/>
          <p:cNvSpPr/>
          <p:nvPr/>
        </p:nvSpPr>
        <p:spPr>
          <a:xfrm rot="10800000">
            <a:off x="4296413" y="3284641"/>
            <a:ext cx="598501" cy="520436"/>
          </a:xfrm>
          <a:prstGeom prst="circularArrow">
            <a:avLst/>
          </a:prstGeom>
        </p:spPr>
        <p:style>
          <a:lnRef idx="2">
            <a:schemeClr val="lt1">
              <a:hueOff val="0"/>
              <a:satOff val="0"/>
              <a:lumOff val="0"/>
              <a:alphaOff val="0"/>
            </a:schemeClr>
          </a:lnRef>
          <a:fillRef idx="1">
            <a:schemeClr val="accent3">
              <a:tint val="60000"/>
              <a:hueOff val="0"/>
              <a:satOff val="0"/>
              <a:lumOff val="0"/>
              <a:alphaOff val="0"/>
            </a:schemeClr>
          </a:fillRef>
          <a:effectRef idx="0">
            <a:schemeClr val="accent3">
              <a:tint val="60000"/>
              <a:hueOff val="0"/>
              <a:satOff val="0"/>
              <a:lumOff val="0"/>
              <a:alphaOff val="0"/>
            </a:schemeClr>
          </a:effectRef>
          <a:fontRef idx="minor">
            <a:schemeClr val="dk1">
              <a:hueOff val="0"/>
              <a:satOff val="0"/>
              <a:lumOff val="0"/>
              <a:alphaOff val="0"/>
            </a:schemeClr>
          </a:fontRef>
        </p:style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780114" y="5452684"/>
            <a:ext cx="8229600" cy="4525963"/>
          </a:xfrm>
        </p:spPr>
        <p:txBody>
          <a:bodyPr>
            <a:normAutofit/>
          </a:bodyPr>
          <a:lstStyle/>
          <a:p>
            <a:r>
              <a:rPr lang="sv-SE" sz="2000" dirty="0">
                <a:latin typeface="AR ESSENCE" panose="02000000000000000000"/>
              </a:rPr>
              <a:t>December	   	1 fotbollspass i veckan + 1 eget pass (styrka)</a:t>
            </a:r>
          </a:p>
          <a:p>
            <a:r>
              <a:rPr lang="sv-SE" sz="2000" dirty="0">
                <a:latin typeface="AR ESSENCE" panose="02000000000000000000"/>
              </a:rPr>
              <a:t>Januari – Mars   	2 fotbollspass i veckan + 1 eget pass (styrka)</a:t>
            </a:r>
          </a:p>
          <a:p>
            <a:r>
              <a:rPr lang="sv-SE" sz="2000" dirty="0">
                <a:latin typeface="AR ESSENCE" panose="02000000000000000000"/>
              </a:rPr>
              <a:t>April – Oktober	3 fotbollspass i veckan + match	</a:t>
            </a:r>
          </a:p>
        </p:txBody>
      </p:sp>
      <p:pic>
        <p:nvPicPr>
          <p:cNvPr id="1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413" y="318592"/>
            <a:ext cx="97155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292721"/>
            <a:ext cx="1066800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4363425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8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7" grpId="0" animBg="1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18592"/>
            <a:ext cx="1066800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413" y="328117"/>
            <a:ext cx="97155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7" name="Rektangel 6"/>
          <p:cNvSpPr/>
          <p:nvPr/>
        </p:nvSpPr>
        <p:spPr>
          <a:xfrm>
            <a:off x="1259632" y="2967335"/>
            <a:ext cx="6984776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3200" dirty="0">
                <a:latin typeface="AR ESSENCE" panose="02000000000000000000" pitchFamily="2" charset="0"/>
              </a:rPr>
              <a:t>KRITERIER FÖR LAGUTTAGNING</a:t>
            </a:r>
            <a:br>
              <a:rPr lang="sv-SE" sz="3200" dirty="0">
                <a:latin typeface="AR ESSENCE" panose="02000000000000000000" pitchFamily="2" charset="0"/>
              </a:rPr>
            </a:br>
            <a:r>
              <a:rPr lang="sv-SE" sz="3200" dirty="0">
                <a:latin typeface="AR ESSENCE" panose="02000000000000000000" pitchFamily="2" charset="0"/>
              </a:rPr>
              <a:t>”Vi tar ut spelare utifrån dessa </a:t>
            </a:r>
          </a:p>
          <a:p>
            <a:pPr algn="ctr"/>
            <a:r>
              <a:rPr lang="sv-SE" sz="3200" dirty="0">
                <a:latin typeface="AR ESSENCE" panose="02000000000000000000" pitchFamily="2" charset="0"/>
              </a:rPr>
              <a:t>egenskaper i prioritetsordning:”</a:t>
            </a:r>
          </a:p>
        </p:txBody>
      </p:sp>
      <p:sp>
        <p:nvSpPr>
          <p:cNvPr id="8" name="Title 7">
            <a:extLst>
              <a:ext uri="{FF2B5EF4-FFF2-40B4-BE49-F238E27FC236}">
                <a16:creationId xmlns:a16="http://schemas.microsoft.com/office/drawing/2014/main" id="{F7746FEB-C0D3-A545-BD5C-3C6D4CC43AB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49894722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/>
          </a:bodyPr>
          <a:lstStyle/>
          <a:p>
            <a:r>
              <a:rPr lang="sv-SE" sz="5400" b="1" dirty="0">
                <a:latin typeface="AR ESSENCE" panose="02000000000000000000" pitchFamily="2" charset="0"/>
              </a:rPr>
              <a:t>LAGUTTAGNING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18592"/>
            <a:ext cx="1066800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413" y="328117"/>
            <a:ext cx="97155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800" b="1" dirty="0">
                <a:latin typeface="AR ESSENCE" panose="02000000000000000000" pitchFamily="2" charset="0"/>
              </a:rPr>
              <a:t>KARAKTÄR</a:t>
            </a:r>
            <a:r>
              <a:rPr lang="sv-SE" sz="1800" dirty="0">
                <a:latin typeface="AR ESSENCE" panose="02000000000000000000" pitchFamily="2" charset="0"/>
              </a:rPr>
              <a:t> </a:t>
            </a:r>
          </a:p>
          <a:p>
            <a:pPr marL="285750" indent="-285750"/>
            <a:r>
              <a:rPr lang="sv-SE" sz="1800" dirty="0">
                <a:latin typeface="AR ESSENCE" panose="02000000000000000000" pitchFamily="2" charset="0"/>
              </a:rPr>
              <a:t>Har </a:t>
            </a:r>
            <a:r>
              <a:rPr lang="sv-SE" sz="1800" dirty="0">
                <a:solidFill>
                  <a:srgbClr val="FF0000"/>
                </a:solidFill>
                <a:latin typeface="AR ESSENCE" panose="02000000000000000000" pitchFamily="2" charset="0"/>
              </a:rPr>
              <a:t>viljan</a:t>
            </a:r>
            <a:r>
              <a:rPr lang="sv-SE" sz="1800" dirty="0">
                <a:latin typeface="AR ESSENCE" panose="02000000000000000000" pitchFamily="2" charset="0"/>
              </a:rPr>
              <a:t> att </a:t>
            </a:r>
            <a:r>
              <a:rPr lang="sv-SE" sz="1800" dirty="0">
                <a:solidFill>
                  <a:srgbClr val="FF0000"/>
                </a:solidFill>
                <a:latin typeface="AR ESSENCE" panose="02000000000000000000" pitchFamily="2" charset="0"/>
              </a:rPr>
              <a:t>träna</a:t>
            </a:r>
            <a:r>
              <a:rPr lang="sv-SE" sz="1800" dirty="0">
                <a:latin typeface="AR ESSENCE" panose="02000000000000000000" pitchFamily="2" charset="0"/>
              </a:rPr>
              <a:t> och att passa tider.</a:t>
            </a:r>
          </a:p>
          <a:p>
            <a:pPr marL="285750" indent="-285750"/>
            <a:r>
              <a:rPr lang="sv-SE" sz="1800" dirty="0">
                <a:latin typeface="AR ESSENCE" panose="02000000000000000000" pitchFamily="2" charset="0"/>
              </a:rPr>
              <a:t>Tar eget </a:t>
            </a:r>
            <a:r>
              <a:rPr lang="sv-SE" sz="1800" dirty="0">
                <a:solidFill>
                  <a:srgbClr val="FF0000"/>
                </a:solidFill>
                <a:latin typeface="AR ESSENCE" panose="02000000000000000000" pitchFamily="2" charset="0"/>
              </a:rPr>
              <a:t>ansvar</a:t>
            </a:r>
            <a:r>
              <a:rPr lang="sv-SE" sz="1800" dirty="0">
                <a:latin typeface="AR ESSENCE" panose="02000000000000000000" pitchFamily="2" charset="0"/>
              </a:rPr>
              <a:t> för att utvecklas. </a:t>
            </a:r>
          </a:p>
          <a:p>
            <a:pPr marL="285750" indent="-285750"/>
            <a:r>
              <a:rPr lang="sv-SE" sz="1800" dirty="0">
                <a:latin typeface="AR ESSENCE" panose="02000000000000000000" pitchFamily="2" charset="0"/>
              </a:rPr>
              <a:t>Är positiv, lojal, och samarbetsvillig , samt vågar fråga ledare. </a:t>
            </a:r>
          </a:p>
          <a:p>
            <a:pPr marL="285750" indent="-285750"/>
            <a:r>
              <a:rPr lang="sv-SE" sz="1800" dirty="0">
                <a:latin typeface="AR ESSENCE" panose="02000000000000000000" pitchFamily="2" charset="0"/>
              </a:rPr>
              <a:t>Visar bra uppträdande på och utanför planen. </a:t>
            </a:r>
          </a:p>
          <a:p>
            <a:pPr marL="285750" indent="-285750"/>
            <a:r>
              <a:rPr lang="sv-SE" sz="1800" dirty="0">
                <a:latin typeface="AR ESSENCE" panose="02000000000000000000" pitchFamily="2" charset="0"/>
              </a:rPr>
              <a:t>Visar stort mod – vill ha mycket boll </a:t>
            </a:r>
          </a:p>
          <a:p>
            <a:pPr marL="285750" indent="-285750"/>
            <a:r>
              <a:rPr lang="sv-SE" sz="1800" dirty="0">
                <a:latin typeface="AR ESSENCE" panose="02000000000000000000" pitchFamily="2" charset="0"/>
              </a:rPr>
              <a:t>Vågar ta initiativ, är tävlingsmänniska och är modig utan att vara övermodig. </a:t>
            </a:r>
          </a:p>
          <a:p>
            <a:pPr marL="285750" indent="-285750"/>
            <a:r>
              <a:rPr lang="sv-SE" sz="1800" dirty="0">
                <a:latin typeface="AR ESSENCE" panose="02000000000000000000" pitchFamily="2" charset="0"/>
              </a:rPr>
              <a:t>Tror på sig själv utan att vara egoistisk. </a:t>
            </a:r>
          </a:p>
          <a:p>
            <a:pPr marL="285750" indent="-285750"/>
            <a:r>
              <a:rPr lang="sv-SE" sz="1800" dirty="0">
                <a:latin typeface="AR ESSENCE" panose="02000000000000000000" pitchFamily="2" charset="0"/>
              </a:rPr>
              <a:t>Har förmågan att vara kreativ (tänka nytt, prova, våga </a:t>
            </a:r>
            <a:r>
              <a:rPr lang="sv-SE" sz="1800" dirty="0" err="1">
                <a:latin typeface="AR ESSENCE" panose="02000000000000000000" pitchFamily="2" charset="0"/>
              </a:rPr>
              <a:t>etc</a:t>
            </a:r>
            <a:r>
              <a:rPr lang="sv-SE" sz="1800" dirty="0">
                <a:latin typeface="AR ESSENCE" panose="02000000000000000000" pitchFamily="2" charset="0"/>
              </a:rPr>
              <a:t>) </a:t>
            </a:r>
          </a:p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38188082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/>
          </a:bodyPr>
          <a:lstStyle/>
          <a:p>
            <a:r>
              <a:rPr lang="sv-SE" sz="5400" b="1" dirty="0">
                <a:latin typeface="AR ESSENCE" panose="02000000000000000000" pitchFamily="2" charset="0"/>
              </a:rPr>
              <a:t>LAGUTTAGNING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18592"/>
            <a:ext cx="1066800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413" y="328117"/>
            <a:ext cx="97155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6" name="Rektangel 5"/>
          <p:cNvSpPr/>
          <p:nvPr/>
        </p:nvSpPr>
        <p:spPr>
          <a:xfrm>
            <a:off x="487413" y="1628800"/>
            <a:ext cx="8175723" cy="507831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b="1" dirty="0">
                <a:latin typeface="AR ESSENCE" panose="02000000000000000000" pitchFamily="2" charset="0"/>
              </a:rPr>
              <a:t>FÖRMÅGOR:</a:t>
            </a:r>
          </a:p>
          <a:p>
            <a:endParaRPr lang="sv-SE" b="1" dirty="0">
              <a:latin typeface="AR ESSENCE" panose="02000000000000000000" pitchFamily="2" charset="0"/>
            </a:endParaRPr>
          </a:p>
          <a:p>
            <a:r>
              <a:rPr lang="sv-SE" b="1" dirty="0">
                <a:latin typeface="AR ESSENCE" panose="02000000000000000000" pitchFamily="2" charset="0"/>
              </a:rPr>
              <a:t>TEKNIK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dirty="0">
                <a:latin typeface="AR ESSENCE" panose="02000000000000000000" pitchFamily="2" charset="0"/>
              </a:rPr>
              <a:t>Funktionellt behärskar de situationer som uppstår i match.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dirty="0">
                <a:latin typeface="AR ESSENCE" panose="02000000000000000000" pitchFamily="2" charset="0"/>
              </a:rPr>
              <a:t>Exempelvis medtagning, passning, vändning, skott, nick, finta och dribbla i högt tempo. Även kunna göra det oväntade och lilla extra. </a:t>
            </a:r>
          </a:p>
          <a:p>
            <a:pPr marL="285750" indent="-285750">
              <a:buFont typeface="Arial" pitchFamily="34" charset="0"/>
              <a:buChar char="•"/>
            </a:pPr>
            <a:endParaRPr lang="sv-SE" dirty="0">
              <a:latin typeface="AR ESSENCE" panose="02000000000000000000" pitchFamily="2" charset="0"/>
            </a:endParaRPr>
          </a:p>
          <a:p>
            <a:r>
              <a:rPr lang="sv-SE" b="1" dirty="0">
                <a:latin typeface="AR ESSENCE" panose="02000000000000000000" pitchFamily="2" charset="0"/>
              </a:rPr>
              <a:t>SPELFÖRSTÅELSE/SPELUPPFATTNING</a:t>
            </a:r>
            <a:r>
              <a:rPr lang="sv-SE" dirty="0">
                <a:latin typeface="AR ESSENCE" panose="02000000000000000000" pitchFamily="2" charset="0"/>
              </a:rPr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dirty="0">
                <a:latin typeface="AR ESSENCE" panose="02000000000000000000" pitchFamily="2" charset="0"/>
              </a:rPr>
              <a:t>Gör rätt saker på rätt plats och i rätt tid samt har förmågan att använda tekniken i högt tempo och kreativt tänkande, d.v.s. väljer rätt beslut under pågående spel både när vi och motståndaren har bollen – speluppfattning.</a:t>
            </a:r>
          </a:p>
          <a:p>
            <a:pPr marL="285750" indent="-285750">
              <a:buFont typeface="Arial" pitchFamily="34" charset="0"/>
              <a:buChar char="•"/>
            </a:pPr>
            <a:endParaRPr lang="sv-SE" dirty="0">
              <a:latin typeface="AR ESSENCE" panose="02000000000000000000" pitchFamily="2" charset="0"/>
            </a:endParaRPr>
          </a:p>
          <a:p>
            <a:r>
              <a:rPr lang="sv-SE" b="1" dirty="0">
                <a:latin typeface="AR ESSENCE" panose="02000000000000000000" pitchFamily="2" charset="0"/>
              </a:rPr>
              <a:t>FYSIK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dirty="0">
                <a:latin typeface="AR ESSENCE" panose="02000000000000000000" pitchFamily="2" charset="0"/>
              </a:rPr>
              <a:t>Kondition - orkar genomföra en hel match.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dirty="0">
                <a:latin typeface="AR ESSENCE" panose="02000000000000000000" pitchFamily="2" charset="0"/>
              </a:rPr>
              <a:t>Har fotbollssnabbhet, dvs. är snabb med boll och till boll.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dirty="0">
                <a:latin typeface="AR ESSENCE" panose="02000000000000000000" pitchFamily="2" charset="0"/>
              </a:rPr>
              <a:t>Har styrka och klarar närkampsspelet.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dirty="0">
                <a:latin typeface="AR ESSENCE" panose="02000000000000000000" pitchFamily="2" charset="0"/>
              </a:rPr>
              <a:t>Har bra spänst, smidighet och koordination.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dirty="0">
                <a:latin typeface="AR ESSENCE" panose="02000000000000000000" pitchFamily="2" charset="0"/>
              </a:rPr>
              <a:t>Har mod i alla spelsituationer. </a:t>
            </a:r>
          </a:p>
        </p:txBody>
      </p:sp>
    </p:spTree>
    <p:extLst>
      <p:ext uri="{BB962C8B-B14F-4D97-AF65-F5344CB8AC3E}">
        <p14:creationId xmlns:p14="http://schemas.microsoft.com/office/powerpoint/2010/main" val="33688133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/>
          </a:bodyPr>
          <a:lstStyle/>
          <a:p>
            <a:r>
              <a:rPr lang="sv-SE" sz="5400" b="1" dirty="0">
                <a:latin typeface="AR ESSENCE" panose="02000000000000000000" pitchFamily="2" charset="0"/>
              </a:rPr>
              <a:t>LAGUTTAGNING</a:t>
            </a:r>
          </a:p>
        </p:txBody>
      </p:sp>
      <p:pic>
        <p:nvPicPr>
          <p:cNvPr id="4" name="Picture 4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18592"/>
            <a:ext cx="1066800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413" y="328117"/>
            <a:ext cx="97155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23528" y="1496021"/>
            <a:ext cx="8229600" cy="4525963"/>
          </a:xfrm>
        </p:spPr>
        <p:txBody>
          <a:bodyPr>
            <a:normAutofit/>
          </a:bodyPr>
          <a:lstStyle/>
          <a:p>
            <a:r>
              <a:rPr lang="sv-SE" sz="1400" dirty="0">
                <a:latin typeface="AR ESSENCE" panose="02000000000000000000" pitchFamily="2" charset="0"/>
              </a:rPr>
              <a:t>KRITERIER FÖR LAGUTTAGNING</a:t>
            </a:r>
            <a:br>
              <a:rPr lang="sv-SE" sz="1400" dirty="0">
                <a:latin typeface="AR ESSENCE" panose="02000000000000000000" pitchFamily="2" charset="0"/>
              </a:rPr>
            </a:br>
            <a:r>
              <a:rPr lang="sv-SE" sz="1400" dirty="0">
                <a:latin typeface="AR ESSENCE" panose="02000000000000000000" pitchFamily="2" charset="0"/>
              </a:rPr>
              <a:t>”Jag tar ut spelare utifrån dessa egenskaper i prioritetsordning:”</a:t>
            </a:r>
          </a:p>
          <a:p>
            <a:endParaRPr lang="sv-SE" dirty="0"/>
          </a:p>
        </p:txBody>
      </p:sp>
      <p:sp>
        <p:nvSpPr>
          <p:cNvPr id="7" name="Rektangel 6"/>
          <p:cNvSpPr/>
          <p:nvPr/>
        </p:nvSpPr>
        <p:spPr>
          <a:xfrm>
            <a:off x="323528" y="2492896"/>
            <a:ext cx="4572000" cy="2677656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sz="1400" b="1" dirty="0">
                <a:latin typeface="AR ESSENCE" panose="02000000000000000000" pitchFamily="2" charset="0"/>
              </a:rPr>
              <a:t>KARAKTÄR</a:t>
            </a:r>
            <a:r>
              <a:rPr lang="sv-SE" sz="1400" dirty="0">
                <a:latin typeface="AR ESSENCE" panose="02000000000000000000" pitchFamily="2" charset="0"/>
              </a:rPr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sz="1400" dirty="0">
                <a:latin typeface="AR ESSENCE" panose="02000000000000000000" pitchFamily="2" charset="0"/>
              </a:rPr>
              <a:t>Har </a:t>
            </a:r>
            <a:r>
              <a:rPr lang="sv-SE" sz="1400" dirty="0">
                <a:solidFill>
                  <a:srgbClr val="FF0000"/>
                </a:solidFill>
                <a:latin typeface="AR ESSENCE" panose="02000000000000000000" pitchFamily="2" charset="0"/>
              </a:rPr>
              <a:t>viljan</a:t>
            </a:r>
            <a:r>
              <a:rPr lang="sv-SE" sz="1400" dirty="0">
                <a:latin typeface="AR ESSENCE" panose="02000000000000000000" pitchFamily="2" charset="0"/>
              </a:rPr>
              <a:t> att </a:t>
            </a:r>
            <a:r>
              <a:rPr lang="sv-SE" sz="1400" dirty="0">
                <a:solidFill>
                  <a:srgbClr val="FF0000"/>
                </a:solidFill>
                <a:latin typeface="AR ESSENCE" panose="02000000000000000000" pitchFamily="2" charset="0"/>
              </a:rPr>
              <a:t>träna</a:t>
            </a:r>
            <a:r>
              <a:rPr lang="sv-SE" sz="1400" dirty="0">
                <a:latin typeface="AR ESSENCE" panose="02000000000000000000" pitchFamily="2" charset="0"/>
              </a:rPr>
              <a:t> och att passa tider.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sz="1400" dirty="0">
                <a:latin typeface="AR ESSENCE" panose="02000000000000000000" pitchFamily="2" charset="0"/>
              </a:rPr>
              <a:t>Tar eget </a:t>
            </a:r>
            <a:r>
              <a:rPr lang="sv-SE" sz="1400" dirty="0">
                <a:solidFill>
                  <a:srgbClr val="FF0000"/>
                </a:solidFill>
                <a:latin typeface="AR ESSENCE" panose="02000000000000000000" pitchFamily="2" charset="0"/>
              </a:rPr>
              <a:t>ansvar</a:t>
            </a:r>
            <a:r>
              <a:rPr lang="sv-SE" sz="1400" dirty="0">
                <a:latin typeface="AR ESSENCE" panose="02000000000000000000" pitchFamily="2" charset="0"/>
              </a:rPr>
              <a:t> för att utvecklas.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sz="1400" dirty="0">
                <a:latin typeface="AR ESSENCE" panose="02000000000000000000" pitchFamily="2" charset="0"/>
              </a:rPr>
              <a:t>Är positiv, lojal, och samarbetsvillig </a:t>
            </a:r>
          </a:p>
          <a:p>
            <a:r>
              <a:rPr lang="sv-SE" sz="1400" dirty="0">
                <a:latin typeface="AR ESSENCE" panose="02000000000000000000" pitchFamily="2" charset="0"/>
              </a:rPr>
              <a:t>       samt vågar fråga ledare.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sz="1400" dirty="0">
                <a:latin typeface="AR ESSENCE" panose="02000000000000000000" pitchFamily="2" charset="0"/>
              </a:rPr>
              <a:t>Visar bra uppträdande på och utanför planen.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sz="1400" dirty="0">
                <a:latin typeface="AR ESSENCE" panose="02000000000000000000" pitchFamily="2" charset="0"/>
              </a:rPr>
              <a:t>Visar stort mod – vill ha mycket boll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sz="1400" dirty="0">
                <a:latin typeface="AR ESSENCE" panose="02000000000000000000" pitchFamily="2" charset="0"/>
              </a:rPr>
              <a:t>Vågar ta initiativ, är tävlingsmänniska                                              och är modig utan att vara övermodig.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sz="1400" dirty="0">
                <a:latin typeface="AR ESSENCE" panose="02000000000000000000" pitchFamily="2" charset="0"/>
              </a:rPr>
              <a:t>Tror på sig själv utan att vara egoistisk.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sz="1400" dirty="0">
                <a:latin typeface="AR ESSENCE" panose="02000000000000000000" pitchFamily="2" charset="0"/>
              </a:rPr>
              <a:t>Har förmågan att vara kreativ                                                                  (tänka nytt, prova, våga </a:t>
            </a:r>
            <a:r>
              <a:rPr lang="sv-SE" sz="1400" dirty="0" err="1">
                <a:latin typeface="AR ESSENCE" panose="02000000000000000000" pitchFamily="2" charset="0"/>
              </a:rPr>
              <a:t>etc</a:t>
            </a:r>
            <a:r>
              <a:rPr lang="sv-SE" sz="1400" dirty="0">
                <a:latin typeface="AR ESSENCE" panose="02000000000000000000" pitchFamily="2" charset="0"/>
              </a:rPr>
              <a:t>) </a:t>
            </a:r>
          </a:p>
        </p:txBody>
      </p:sp>
      <p:sp>
        <p:nvSpPr>
          <p:cNvPr id="8" name="Rektangel 7"/>
          <p:cNvSpPr/>
          <p:nvPr/>
        </p:nvSpPr>
        <p:spPr>
          <a:xfrm>
            <a:off x="4438328" y="2276872"/>
            <a:ext cx="4572000" cy="4401205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sv-SE" sz="1400" b="1" dirty="0">
                <a:latin typeface="AR ESSENCE" panose="02000000000000000000" pitchFamily="2" charset="0"/>
              </a:rPr>
              <a:t>FÖRMÅGOR:</a:t>
            </a:r>
          </a:p>
          <a:p>
            <a:r>
              <a:rPr lang="sv-SE" sz="1400" b="1" dirty="0">
                <a:latin typeface="AR ESSENCE" panose="02000000000000000000" pitchFamily="2" charset="0"/>
              </a:rPr>
              <a:t>TEKNIK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sz="1400" dirty="0">
                <a:latin typeface="AR ESSENCE" panose="02000000000000000000" pitchFamily="2" charset="0"/>
              </a:rPr>
              <a:t>Funktionellt behärskar de situationer som uppstår i match.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sz="1400" dirty="0">
                <a:latin typeface="AR ESSENCE" panose="02000000000000000000" pitchFamily="2" charset="0"/>
              </a:rPr>
              <a:t>Exempelvis medtagning, passning, vändning, skott, nick, finta och dribbla i högt tempo. Även kunna göra det oväntade och lilla extra. </a:t>
            </a:r>
          </a:p>
          <a:p>
            <a:r>
              <a:rPr lang="sv-SE" sz="1400" b="1" dirty="0">
                <a:latin typeface="AR ESSENCE" panose="02000000000000000000" pitchFamily="2" charset="0"/>
              </a:rPr>
              <a:t>SPELFÖRSTÅELSE/SPELUPPFATTNING</a:t>
            </a:r>
            <a:r>
              <a:rPr lang="sv-SE" sz="1400" dirty="0">
                <a:latin typeface="AR ESSENCE" panose="02000000000000000000" pitchFamily="2" charset="0"/>
              </a:rPr>
              <a:t>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sz="1400" dirty="0">
                <a:latin typeface="AR ESSENCE" panose="02000000000000000000" pitchFamily="2" charset="0"/>
              </a:rPr>
              <a:t>Gör rätt saker på rätt plats och i rätt tid samt har förmågan att använda tekniken i högt tempo och kreativt tänkande, d.v.s. väljer rätt beslut under pågående spel både när vi och motståndaren har bollen – speluppfattning.</a:t>
            </a:r>
          </a:p>
          <a:p>
            <a:r>
              <a:rPr lang="sv-SE" sz="1400" b="1" dirty="0">
                <a:latin typeface="AR ESSENCE" panose="02000000000000000000" pitchFamily="2" charset="0"/>
              </a:rPr>
              <a:t>FYSIK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sz="1400" dirty="0">
                <a:latin typeface="AR ESSENCE" panose="02000000000000000000" pitchFamily="2" charset="0"/>
              </a:rPr>
              <a:t>Kondition - orkar genomföra en hel match.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sz="1400" dirty="0">
                <a:latin typeface="AR ESSENCE" panose="02000000000000000000" pitchFamily="2" charset="0"/>
              </a:rPr>
              <a:t>Har fotbollssnabbhet, dvs. är snabb med boll och till boll.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sz="1400" dirty="0">
                <a:latin typeface="AR ESSENCE" panose="02000000000000000000" pitchFamily="2" charset="0"/>
              </a:rPr>
              <a:t>Har styrka och klarar närkampsspelet.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sz="1400" dirty="0">
                <a:latin typeface="AR ESSENCE" panose="02000000000000000000" pitchFamily="2" charset="0"/>
              </a:rPr>
              <a:t>Har bra spänst, smidighet och koordination. 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sz="1400" dirty="0">
                <a:latin typeface="AR ESSENCE" panose="02000000000000000000" pitchFamily="2" charset="0"/>
              </a:rPr>
              <a:t>Har mod i alla spelsituationer. </a:t>
            </a:r>
          </a:p>
        </p:txBody>
      </p:sp>
    </p:spTree>
    <p:extLst>
      <p:ext uri="{BB962C8B-B14F-4D97-AF65-F5344CB8AC3E}">
        <p14:creationId xmlns:p14="http://schemas.microsoft.com/office/powerpoint/2010/main" val="22288077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KOMMUNIKATION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413" y="328117"/>
            <a:ext cx="97155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18592"/>
            <a:ext cx="1066800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Rektangel 2"/>
          <p:cNvSpPr/>
          <p:nvPr/>
        </p:nvSpPr>
        <p:spPr>
          <a:xfrm>
            <a:off x="973188" y="2132856"/>
            <a:ext cx="4541628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v-SE" sz="2400" b="1" dirty="0">
                <a:latin typeface="AR ESSENCE" panose="02000000000000000000" pitchFamily="2" charset="0"/>
              </a:rPr>
              <a:t>Hur kommunicerar vi med varandra?</a:t>
            </a:r>
          </a:p>
        </p:txBody>
      </p:sp>
      <p:sp>
        <p:nvSpPr>
          <p:cNvPr id="8" name="Rektangel 7"/>
          <p:cNvSpPr/>
          <p:nvPr/>
        </p:nvSpPr>
        <p:spPr>
          <a:xfrm>
            <a:off x="966072" y="2693690"/>
            <a:ext cx="159210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v-SE" sz="2400" b="1" dirty="0">
                <a:latin typeface="AR ESSENCE" panose="02000000000000000000" pitchFamily="2" charset="0"/>
              </a:rPr>
              <a:t>Laget.se</a:t>
            </a:r>
          </a:p>
        </p:txBody>
      </p:sp>
      <p:sp>
        <p:nvSpPr>
          <p:cNvPr id="9" name="Rektangel 8"/>
          <p:cNvSpPr/>
          <p:nvPr/>
        </p:nvSpPr>
        <p:spPr>
          <a:xfrm>
            <a:off x="973188" y="3216027"/>
            <a:ext cx="734322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v-SE" sz="2400" b="1" dirty="0">
                <a:latin typeface="AR ESSENCE" panose="02000000000000000000" pitchFamily="2" charset="0"/>
              </a:rPr>
              <a:t>Messenger eller SMS för meddelande om man inte kan träna</a:t>
            </a:r>
          </a:p>
          <a:p>
            <a:pPr marL="285750" indent="-285750">
              <a:buFont typeface="Arial" pitchFamily="34" charset="0"/>
              <a:buChar char="•"/>
            </a:pPr>
            <a:endParaRPr lang="sv-SE" sz="2400" b="1" dirty="0">
              <a:latin typeface="AR ESSENCE" panose="02000000000000000000" pitchFamily="2" charset="0"/>
            </a:endParaRPr>
          </a:p>
        </p:txBody>
      </p:sp>
      <p:sp>
        <p:nvSpPr>
          <p:cNvPr id="10" name="Rektangel 9"/>
          <p:cNvSpPr/>
          <p:nvPr/>
        </p:nvSpPr>
        <p:spPr>
          <a:xfrm>
            <a:off x="973188" y="3993728"/>
            <a:ext cx="245221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v-SE" sz="2400" b="1" dirty="0">
                <a:latin typeface="AR ESSENCE" panose="02000000000000000000" pitchFamily="2" charset="0"/>
              </a:rPr>
              <a:t>FACEBOOK?    </a:t>
            </a:r>
          </a:p>
        </p:txBody>
      </p:sp>
      <p:sp>
        <p:nvSpPr>
          <p:cNvPr id="11" name="Rektangel 10"/>
          <p:cNvSpPr/>
          <p:nvPr/>
        </p:nvSpPr>
        <p:spPr>
          <a:xfrm>
            <a:off x="989237" y="4581128"/>
            <a:ext cx="208664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v-SE" sz="2400" b="1" dirty="0">
                <a:latin typeface="AR ESSENCE" panose="02000000000000000000" pitchFamily="2" charset="0"/>
              </a:rPr>
              <a:t>Spelarråd</a:t>
            </a:r>
          </a:p>
        </p:txBody>
      </p:sp>
      <p:sp>
        <p:nvSpPr>
          <p:cNvPr id="12" name="Rektangel 11"/>
          <p:cNvSpPr/>
          <p:nvPr/>
        </p:nvSpPr>
        <p:spPr>
          <a:xfrm>
            <a:off x="1002878" y="5229200"/>
            <a:ext cx="2610010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v-SE" sz="2400" b="1" dirty="0">
                <a:latin typeface="AR ESSENCE" panose="02000000000000000000" pitchFamily="2" charset="0"/>
              </a:rPr>
              <a:t>Dialog med tränare</a:t>
            </a:r>
          </a:p>
        </p:txBody>
      </p:sp>
    </p:spTree>
    <p:extLst>
      <p:ext uri="{BB962C8B-B14F-4D97-AF65-F5344CB8AC3E}">
        <p14:creationId xmlns:p14="http://schemas.microsoft.com/office/powerpoint/2010/main" val="35986003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9" grpId="0"/>
      <p:bldP spid="10" grpId="0"/>
      <p:bldP spid="11" grpId="0"/>
      <p:bldP spid="1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ktangel 3"/>
          <p:cNvSpPr/>
          <p:nvPr/>
        </p:nvSpPr>
        <p:spPr>
          <a:xfrm>
            <a:off x="2843808" y="404664"/>
            <a:ext cx="3191899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7200" b="1" dirty="0">
                <a:latin typeface="AR ESSENCE" panose="02000000000000000000" pitchFamily="2" charset="0"/>
              </a:rPr>
              <a:t>TRUPPEN</a:t>
            </a: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413" y="328117"/>
            <a:ext cx="97155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14053"/>
            <a:ext cx="1066800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ruta 7"/>
          <p:cNvSpPr txBox="1"/>
          <p:nvPr/>
        </p:nvSpPr>
        <p:spPr>
          <a:xfrm>
            <a:off x="1691680" y="2492896"/>
            <a:ext cx="108012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sv-SE" sz="9600" b="1" dirty="0">
                <a:latin typeface="AR ESSENCE" panose="02000000000000000000" pitchFamily="2" charset="0"/>
              </a:rPr>
              <a:t>?</a:t>
            </a:r>
          </a:p>
        </p:txBody>
      </p:sp>
      <p:sp>
        <p:nvSpPr>
          <p:cNvPr id="9" name="Rektangel 8"/>
          <p:cNvSpPr/>
          <p:nvPr/>
        </p:nvSpPr>
        <p:spPr>
          <a:xfrm>
            <a:off x="3995936" y="3293085"/>
            <a:ext cx="56605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9600" b="1" dirty="0">
                <a:latin typeface="AR ESSENCE" panose="02000000000000000000" pitchFamily="2" charset="0"/>
              </a:rPr>
              <a:t>?</a:t>
            </a:r>
          </a:p>
        </p:txBody>
      </p:sp>
      <p:sp>
        <p:nvSpPr>
          <p:cNvPr id="10" name="Rektangel 9"/>
          <p:cNvSpPr/>
          <p:nvPr/>
        </p:nvSpPr>
        <p:spPr>
          <a:xfrm>
            <a:off x="6073326" y="2508255"/>
            <a:ext cx="370881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sv-SE" sz="9600" b="1" dirty="0">
                <a:latin typeface="AR ESSENCE" panose="02000000000000000000" pitchFamily="2" charset="0"/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56697409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:split orient="vert"/>
      </p:transition>
    </mc:Choice>
    <mc:Fallback xmlns="">
      <p:transition spd="slow">
        <p:split orient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  <p:bldP spid="9" grpId="0"/>
      <p:bldP spid="1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  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idx="1"/>
          </p:nvPr>
        </p:nvSpPr>
        <p:spPr>
          <a:xfrm>
            <a:off x="457200" y="476673"/>
            <a:ext cx="8229600" cy="1656183"/>
          </a:xfrm>
        </p:spPr>
        <p:txBody>
          <a:bodyPr>
            <a:normAutofit/>
          </a:bodyPr>
          <a:lstStyle/>
          <a:p>
            <a:endParaRPr lang="sv-SE" sz="4800" dirty="0">
              <a:latin typeface="Cambria" pitchFamily="18" charset="0"/>
            </a:endParaRPr>
          </a:p>
          <a:p>
            <a:endParaRPr lang="sv-SE" sz="2600" dirty="0">
              <a:latin typeface="Cambria" pitchFamily="18" charset="0"/>
            </a:endParaRPr>
          </a:p>
        </p:txBody>
      </p:sp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548680"/>
            <a:ext cx="971429" cy="1114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9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3" y="506225"/>
            <a:ext cx="1068387" cy="1125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sp>
        <p:nvSpPr>
          <p:cNvPr id="6" name="textruta 5"/>
          <p:cNvSpPr txBox="1"/>
          <p:nvPr/>
        </p:nvSpPr>
        <p:spPr>
          <a:xfrm>
            <a:off x="539551" y="2348880"/>
            <a:ext cx="8136905" cy="54476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sv-SE" sz="2400" dirty="0">
                <a:latin typeface="AR ESSENCE" panose="02000000000000000000" pitchFamily="2" charset="0"/>
              </a:rPr>
              <a:t>PIF/MSSK Fotboll ska med kraft bedriva ett målmedvetet arbete med inriktning på att skapa en breddverksamhet på ungdomssidan i syfte att vara självförsörjande på seniorspelare. </a:t>
            </a:r>
          </a:p>
          <a:p>
            <a:pPr algn="ctr"/>
            <a:endParaRPr lang="sv-SE" sz="2400" dirty="0">
              <a:latin typeface="AR ESSENCE" panose="02000000000000000000" pitchFamily="2" charset="0"/>
            </a:endParaRPr>
          </a:p>
          <a:p>
            <a:pPr algn="ctr"/>
            <a:r>
              <a:rPr lang="sv-SE" sz="2400" dirty="0">
                <a:latin typeface="AR ESSENCE" panose="02000000000000000000" pitchFamily="2" charset="0"/>
              </a:rPr>
              <a:t>PIF/MSSK Fotboll har som föresats att alla fotbollsspelare ska kunna känna gemenskap och uppleva glädje i föreningsverksamheten. Ledstjärnan för vårt arbete ska vara målmedvetenhet, uthållighet, ödmjukhet och ärlighet.</a:t>
            </a:r>
          </a:p>
          <a:p>
            <a:pPr algn="ctr"/>
            <a:endParaRPr lang="sv-SE" sz="2400" dirty="0">
              <a:latin typeface="Cambria" pitchFamily="18" charset="0"/>
            </a:endParaRPr>
          </a:p>
          <a:p>
            <a:pPr algn="ctr"/>
            <a:endParaRPr lang="sv-SE" sz="2400" dirty="0">
              <a:latin typeface="Cambria" pitchFamily="18" charset="0"/>
            </a:endParaRPr>
          </a:p>
          <a:p>
            <a:pPr algn="ctr"/>
            <a:endParaRPr lang="sv-SE" sz="2400" dirty="0">
              <a:latin typeface="Cambria" pitchFamily="18" charset="0"/>
            </a:endParaRPr>
          </a:p>
          <a:p>
            <a:pPr algn="ctr"/>
            <a:r>
              <a:rPr lang="sv-SE" sz="6600" b="1" dirty="0">
                <a:latin typeface="Cambria" pitchFamily="18" charset="0"/>
              </a:rPr>
              <a:t> </a:t>
            </a:r>
          </a:p>
          <a:p>
            <a:endParaRPr lang="sv-SE" dirty="0"/>
          </a:p>
        </p:txBody>
      </p:sp>
      <p:sp>
        <p:nvSpPr>
          <p:cNvPr id="7" name="Rektangel 6"/>
          <p:cNvSpPr/>
          <p:nvPr/>
        </p:nvSpPr>
        <p:spPr>
          <a:xfrm>
            <a:off x="3203848" y="541348"/>
            <a:ext cx="2364750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7200" b="1" dirty="0">
                <a:latin typeface="AR ESSENCE" panose="02000000000000000000" pitchFamily="2" charset="0"/>
              </a:rPr>
              <a:t>VISION</a:t>
            </a:r>
            <a:endParaRPr lang="sv-SE" sz="7200" dirty="0">
              <a:latin typeface="AR ESSENCE" panose="02000000000000000000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647927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002234"/>
          </a:xfrm>
        </p:spPr>
        <p:txBody>
          <a:bodyPr>
            <a:normAutofit/>
          </a:bodyPr>
          <a:lstStyle/>
          <a:p>
            <a:r>
              <a:rPr lang="sv-SE" sz="6000" b="1" dirty="0">
                <a:latin typeface="Cambria" pitchFamily="18" charset="0"/>
              </a:rPr>
              <a:t> </a:t>
            </a:r>
            <a:br>
              <a:rPr lang="sv-SE" sz="6000" b="1" dirty="0">
                <a:latin typeface="Cambria" pitchFamily="18" charset="0"/>
              </a:rPr>
            </a:br>
            <a:endParaRPr lang="sv-SE" sz="6000" dirty="0"/>
          </a:p>
        </p:txBody>
      </p:sp>
      <p:pic>
        <p:nvPicPr>
          <p:cNvPr id="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260648"/>
            <a:ext cx="971429" cy="1114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95536" y="2132856"/>
            <a:ext cx="9649072" cy="518457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sv-SE" sz="2000" dirty="0">
                <a:latin typeface="AR ESSENCE" panose="02000000000000000000" pitchFamily="2" charset="0"/>
              </a:rPr>
              <a:t>•</a:t>
            </a:r>
            <a:r>
              <a:rPr lang="sv-SE" dirty="0">
                <a:latin typeface="Cambria" pitchFamily="18" charset="0"/>
              </a:rPr>
              <a:t> </a:t>
            </a:r>
            <a:r>
              <a:rPr lang="sv-SE" sz="2000" dirty="0">
                <a:latin typeface="AR ESSENCE" panose="02000000000000000000" pitchFamily="2" charset="0"/>
              </a:rPr>
              <a:t>Alla som vill ska få vara med och utvecklas. </a:t>
            </a:r>
          </a:p>
          <a:p>
            <a:pPr marL="0" indent="0">
              <a:buNone/>
            </a:pPr>
            <a:r>
              <a:rPr lang="sv-SE" sz="2000" dirty="0">
                <a:latin typeface="AR ESSENCE" panose="02000000000000000000" pitchFamily="2" charset="0"/>
              </a:rPr>
              <a:t>•</a:t>
            </a:r>
            <a:r>
              <a:rPr lang="sv-SE" dirty="0">
                <a:latin typeface="AR ESSENCE" panose="02000000000000000000" pitchFamily="2" charset="0"/>
              </a:rPr>
              <a:t> </a:t>
            </a:r>
            <a:r>
              <a:rPr lang="sv-SE" sz="2000" dirty="0">
                <a:latin typeface="AR ESSENCE" panose="02000000000000000000" pitchFamily="2" charset="0"/>
              </a:rPr>
              <a:t>Vår utgångspunkt är att alla spelare vill och kan utvecklas. </a:t>
            </a:r>
          </a:p>
          <a:p>
            <a:pPr marL="0" indent="0">
              <a:buNone/>
            </a:pPr>
            <a:r>
              <a:rPr lang="sv-SE" sz="2000" dirty="0">
                <a:latin typeface="AR ESSENCE" panose="02000000000000000000" pitchFamily="2" charset="0"/>
              </a:rPr>
              <a:t>•</a:t>
            </a:r>
            <a:r>
              <a:rPr lang="sv-SE" dirty="0">
                <a:latin typeface="AR ESSENCE" panose="02000000000000000000" pitchFamily="2" charset="0"/>
              </a:rPr>
              <a:t> </a:t>
            </a:r>
            <a:r>
              <a:rPr lang="sv-SE" sz="2000" dirty="0">
                <a:latin typeface="AR ESSENCE" panose="02000000000000000000" pitchFamily="2" charset="0"/>
              </a:rPr>
              <a:t>Andan i PIF/MSSK ska bygga på värderingar som kamratskap, rent spel, </a:t>
            </a:r>
          </a:p>
          <a:p>
            <a:pPr marL="0" indent="0">
              <a:buNone/>
            </a:pPr>
            <a:r>
              <a:rPr lang="sv-SE" sz="2000" dirty="0">
                <a:latin typeface="AR ESSENCE" panose="02000000000000000000" pitchFamily="2" charset="0"/>
              </a:rPr>
              <a:t>    hälsa och en bra självkänsla. </a:t>
            </a:r>
          </a:p>
          <a:p>
            <a:pPr marL="0" indent="0">
              <a:buNone/>
            </a:pPr>
            <a:r>
              <a:rPr lang="sv-SE" sz="2000" dirty="0">
                <a:latin typeface="AR ESSENCE" panose="02000000000000000000" pitchFamily="2" charset="0"/>
              </a:rPr>
              <a:t>•  Det ska alltid finnas en vilja att göra sitt bästa i såväl med som motgång.</a:t>
            </a:r>
          </a:p>
          <a:p>
            <a:pPr marL="0" indent="0">
              <a:buNone/>
            </a:pPr>
            <a:r>
              <a:rPr lang="sv-SE" sz="2000" dirty="0">
                <a:latin typeface="AR ESSENCE" panose="02000000000000000000" pitchFamily="2" charset="0"/>
              </a:rPr>
              <a:t>•  Vi vill ge förutsättningar för våra spelare som visar vilja och tränar att  </a:t>
            </a:r>
          </a:p>
          <a:p>
            <a:pPr marL="0" indent="0">
              <a:buNone/>
            </a:pPr>
            <a:r>
              <a:rPr lang="sv-SE" sz="2000" dirty="0">
                <a:latin typeface="AR ESSENCE" panose="02000000000000000000" pitchFamily="2" charset="0"/>
              </a:rPr>
              <a:t>     utveckla sin talang, med betoning på de tekniska färdigheterna.</a:t>
            </a:r>
          </a:p>
          <a:p>
            <a:pPr marL="0" indent="0">
              <a:buNone/>
            </a:pPr>
            <a:r>
              <a:rPr lang="sv-SE" sz="2000" dirty="0">
                <a:latin typeface="AR ESSENCE" panose="02000000000000000000" pitchFamily="2" charset="0"/>
              </a:rPr>
              <a:t>•  Erfarenheten säger att de spelare som tränar mest är de som blir bäst.</a:t>
            </a:r>
          </a:p>
          <a:p>
            <a:pPr marL="0" indent="0">
              <a:buNone/>
            </a:pPr>
            <a:r>
              <a:rPr lang="sv-SE" sz="2000" dirty="0">
                <a:latin typeface="AR ESSENCE" panose="02000000000000000000" pitchFamily="2" charset="0"/>
              </a:rPr>
              <a:t>•  Vårt förhållningssätt är att jobba med positiv förstärkning för att ge </a:t>
            </a:r>
          </a:p>
          <a:p>
            <a:pPr marL="0" indent="0">
              <a:buNone/>
            </a:pPr>
            <a:r>
              <a:rPr lang="sv-SE" sz="2000" dirty="0">
                <a:latin typeface="AR ESSENCE" panose="02000000000000000000" pitchFamily="2" charset="0"/>
              </a:rPr>
              <a:t>     varje individ optimal utveckling.</a:t>
            </a:r>
          </a:p>
          <a:p>
            <a:pPr marL="0" indent="0">
              <a:buNone/>
            </a:pPr>
            <a:endParaRPr lang="sv-SE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2" y="260648"/>
            <a:ext cx="1068387" cy="1125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sp>
        <p:nvSpPr>
          <p:cNvPr id="5" name="Rektangel 4"/>
          <p:cNvSpPr/>
          <p:nvPr/>
        </p:nvSpPr>
        <p:spPr>
          <a:xfrm>
            <a:off x="2195736" y="260648"/>
            <a:ext cx="4907113" cy="92333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sv-SE" sz="5400" b="1" dirty="0">
                <a:latin typeface="AR ESSENCE" panose="02000000000000000000" pitchFamily="2" charset="0"/>
              </a:rPr>
              <a:t>VÄRDERINGAR</a:t>
            </a:r>
            <a:endParaRPr lang="sv-SE" sz="5400" dirty="0"/>
          </a:p>
        </p:txBody>
      </p:sp>
    </p:spTree>
    <p:extLst>
      <p:ext uri="{BB962C8B-B14F-4D97-AF65-F5344CB8AC3E}">
        <p14:creationId xmlns:p14="http://schemas.microsoft.com/office/powerpoint/2010/main" val="127511278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4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3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3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10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6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10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0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000" fill="hold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42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4" dur="10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65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6" dur="1000" fill="hold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4738538"/>
          </a:xfrm>
        </p:spPr>
        <p:txBody>
          <a:bodyPr>
            <a:normAutofit fontScale="90000"/>
          </a:bodyPr>
          <a:lstStyle/>
          <a:p>
            <a:br>
              <a:rPr lang="sv-SE" sz="7200" b="1" dirty="0">
                <a:latin typeface="Cambria" pitchFamily="18" charset="0"/>
              </a:rPr>
            </a:br>
            <a:br>
              <a:rPr lang="sv-SE" sz="7200" b="1" dirty="0">
                <a:latin typeface="Cambria" pitchFamily="18" charset="0"/>
              </a:rPr>
            </a:br>
            <a:r>
              <a:rPr lang="sv-SE" sz="7200" b="1" dirty="0">
                <a:latin typeface="AR ESSENCE" panose="02000000000000000000" pitchFamily="2" charset="0"/>
              </a:rPr>
              <a:t>LÅNGSIKTIG</a:t>
            </a:r>
            <a:br>
              <a:rPr lang="sv-SE" sz="7200" b="1" dirty="0">
                <a:latin typeface="AR ESSENCE" panose="02000000000000000000" pitchFamily="2" charset="0"/>
              </a:rPr>
            </a:br>
            <a:r>
              <a:rPr lang="sv-SE" sz="7200" b="1" dirty="0">
                <a:latin typeface="AR ESSENCE" panose="02000000000000000000" pitchFamily="2" charset="0"/>
              </a:rPr>
              <a:t>MÅLSÄTTNING</a:t>
            </a:r>
            <a:br>
              <a:rPr lang="sv-SE" sz="7200" b="1" dirty="0">
                <a:latin typeface="AR ESSENCE" panose="02000000000000000000" pitchFamily="2" charset="0"/>
              </a:rPr>
            </a:br>
            <a:r>
              <a:rPr lang="sv-SE" sz="7200" b="1" dirty="0">
                <a:latin typeface="AR ESSENCE" panose="02000000000000000000" pitchFamily="2" charset="0"/>
              </a:rPr>
              <a:t>2018-2023</a:t>
            </a:r>
            <a:endParaRPr lang="sv-SE" sz="7200" dirty="0">
              <a:latin typeface="AR ESSENCE" panose="02000000000000000000" pitchFamily="2" charset="0"/>
            </a:endParaRP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5661248"/>
            <a:ext cx="8229600" cy="464915"/>
          </a:xfrm>
        </p:spPr>
        <p:txBody>
          <a:bodyPr>
            <a:normAutofit fontScale="85000" lnSpcReduction="10000"/>
          </a:bodyPr>
          <a:lstStyle/>
          <a:p>
            <a:endParaRPr lang="sv-SE" dirty="0"/>
          </a:p>
        </p:txBody>
      </p:sp>
      <p:pic>
        <p:nvPicPr>
          <p:cNvPr id="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260648"/>
            <a:ext cx="971429" cy="1114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2" y="260648"/>
            <a:ext cx="1068387" cy="1125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759123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 nodePh="1">
                                  <p:stCondLst>
                                    <p:cond delay="0"/>
                                  </p:stCondLst>
                                  <p:endCondLst>
                                    <p:cond evt="begin" delay="0">
                                      <p:tn val="5"/>
                                    </p:cond>
                                  </p:end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95536" y="274638"/>
            <a:ext cx="8291264" cy="1786210"/>
          </a:xfrm>
        </p:spPr>
        <p:txBody>
          <a:bodyPr>
            <a:normAutofit fontScale="90000"/>
          </a:bodyPr>
          <a:lstStyle/>
          <a:p>
            <a:r>
              <a:rPr lang="sv-SE" b="1" dirty="0">
                <a:latin typeface="AR ESSENCE" panose="02000000000000000000" pitchFamily="2" charset="0"/>
              </a:rPr>
              <a:t>LÅNGSIKTIG</a:t>
            </a:r>
            <a:br>
              <a:rPr lang="sv-SE" b="1" dirty="0">
                <a:latin typeface="AR ESSENCE" panose="02000000000000000000" pitchFamily="2" charset="0"/>
              </a:rPr>
            </a:br>
            <a:r>
              <a:rPr lang="sv-SE" b="1" dirty="0">
                <a:latin typeface="AR ESSENCE" panose="02000000000000000000" pitchFamily="2" charset="0"/>
              </a:rPr>
              <a:t>MÅLSÄTTNING</a:t>
            </a:r>
            <a:br>
              <a:rPr lang="sv-SE" b="1" dirty="0">
                <a:latin typeface="AR ESSENCE" panose="02000000000000000000" pitchFamily="2" charset="0"/>
              </a:rPr>
            </a:br>
            <a:r>
              <a:rPr lang="sv-SE" b="1" dirty="0">
                <a:latin typeface="AR ESSENCE" panose="02000000000000000000" pitchFamily="2" charset="0"/>
              </a:rPr>
              <a:t>2018-2023</a:t>
            </a:r>
          </a:p>
        </p:txBody>
      </p:sp>
      <p:sp>
        <p:nvSpPr>
          <p:cNvPr id="4" name="Rektangel 3"/>
          <p:cNvSpPr/>
          <p:nvPr/>
        </p:nvSpPr>
        <p:spPr>
          <a:xfrm>
            <a:off x="362392" y="3909791"/>
            <a:ext cx="8568952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itchFamily="34" charset="0"/>
              <a:buChar char="•"/>
            </a:pPr>
            <a:r>
              <a:rPr lang="sv-SE" dirty="0">
                <a:latin typeface="AR ESSENCE" panose="02000000000000000000" pitchFamily="2" charset="0"/>
              </a:rPr>
              <a:t>Att alltid ha minst ett seniorlag.</a:t>
            </a:r>
          </a:p>
          <a:p>
            <a:endParaRPr lang="sv-SE" dirty="0">
              <a:latin typeface="AR ESSENCE" panose="02000000000000000000" pitchFamily="2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sv-SE" dirty="0">
                <a:latin typeface="AR ESSENCE" panose="02000000000000000000" pitchFamily="2" charset="0"/>
              </a:rPr>
              <a:t>Att verksamheten så långt det är möjligt bygger på egna spelare.</a:t>
            </a:r>
          </a:p>
          <a:p>
            <a:endParaRPr lang="sv-SE" dirty="0">
              <a:latin typeface="AR ESSENCE" panose="02000000000000000000" pitchFamily="2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sv-SE" dirty="0">
                <a:latin typeface="AR ESSENCE" panose="02000000000000000000" pitchFamily="2" charset="0"/>
              </a:rPr>
              <a:t>Aktiva värvningar ska endast ske i undantagsfall.</a:t>
            </a:r>
          </a:p>
          <a:p>
            <a:endParaRPr lang="sv-SE" dirty="0">
              <a:latin typeface="AR ESSENCE" panose="02000000000000000000" pitchFamily="2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sv-SE" dirty="0">
                <a:latin typeface="AR ESSENCE" panose="02000000000000000000" pitchFamily="2" charset="0"/>
              </a:rPr>
              <a:t>Att utifrån en spelidé skapa ett spelsätt som håller i högre divisioner.</a:t>
            </a:r>
          </a:p>
          <a:p>
            <a:pPr marL="342900" indent="-342900">
              <a:buFont typeface="Arial" pitchFamily="34" charset="0"/>
              <a:buChar char="•"/>
            </a:pPr>
            <a:endParaRPr lang="sv-SE" dirty="0">
              <a:latin typeface="AR ESSENCE" panose="02000000000000000000" pitchFamily="2" charset="0"/>
            </a:endParaRPr>
          </a:p>
          <a:p>
            <a:pPr marL="342900" indent="-342900">
              <a:buFont typeface="Arial" pitchFamily="34" charset="0"/>
              <a:buChar char="•"/>
            </a:pPr>
            <a:r>
              <a:rPr lang="sv-SE" dirty="0">
                <a:latin typeface="AR ESSENCE" panose="02000000000000000000" pitchFamily="2" charset="0"/>
              </a:rPr>
              <a:t>Att 2023 spela i Division 2 samt Division 3 med ett andralag.</a:t>
            </a:r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2" y="332656"/>
            <a:ext cx="971429" cy="111428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3" y="260648"/>
            <a:ext cx="1068387" cy="11255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EEECE1"/>
                  </a:outerShdw>
                </a:effectLst>
              </a14:hiddenEffects>
            </a:ext>
          </a:extLst>
        </p:spPr>
      </p:pic>
      <p:sp>
        <p:nvSpPr>
          <p:cNvPr id="3" name="Rektangel 2">
            <a:extLst>
              <a:ext uri="{FF2B5EF4-FFF2-40B4-BE49-F238E27FC236}">
                <a16:creationId xmlns:a16="http://schemas.microsoft.com/office/drawing/2014/main" id="{8100F0A2-A511-4708-A046-B255736B4951}"/>
              </a:ext>
            </a:extLst>
          </p:cNvPr>
          <p:cNvSpPr/>
          <p:nvPr/>
        </p:nvSpPr>
        <p:spPr>
          <a:xfrm>
            <a:off x="2483768" y="2239933"/>
            <a:ext cx="4572000" cy="1323439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sv-SE" sz="2000" b="1" dirty="0"/>
              <a:t>Målsättning PIF/MSSK 2018-2023 skall översiktligt beskriva föreningens långsiktiga målsättning avseende föreningens framtida mål.</a:t>
            </a:r>
          </a:p>
        </p:txBody>
      </p:sp>
    </p:spTree>
    <p:extLst>
      <p:ext uri="{BB962C8B-B14F-4D97-AF65-F5344CB8AC3E}">
        <p14:creationId xmlns:p14="http://schemas.microsoft.com/office/powerpoint/2010/main" val="3638223869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5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4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8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9" dur="500" fill="hold"/>
                                        <p:tgtEl>
                                          <p:spTgt spid="4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91264" cy="4306490"/>
          </a:xfrm>
        </p:spPr>
        <p:txBody>
          <a:bodyPr>
            <a:normAutofit fontScale="90000"/>
          </a:bodyPr>
          <a:lstStyle/>
          <a:p>
            <a:br>
              <a:rPr lang="sv-SE" sz="7200" b="1" dirty="0">
                <a:latin typeface="Cambria" pitchFamily="18" charset="0"/>
              </a:rPr>
            </a:br>
            <a:br>
              <a:rPr lang="sv-SE" sz="7200" b="1" dirty="0">
                <a:latin typeface="Cambria" pitchFamily="18" charset="0"/>
              </a:rPr>
            </a:br>
            <a:r>
              <a:rPr lang="sv-SE" sz="7200" b="1" dirty="0">
                <a:latin typeface="AR ESSENCE" panose="02000000000000000000" pitchFamily="2" charset="0"/>
              </a:rPr>
              <a:t>MÅLSÄTTNING</a:t>
            </a:r>
            <a:br>
              <a:rPr lang="sv-SE" sz="7200" b="1" dirty="0">
                <a:latin typeface="AR ESSENCE" panose="02000000000000000000" pitchFamily="2" charset="0"/>
              </a:rPr>
            </a:br>
            <a:r>
              <a:rPr lang="sv-SE" sz="7200" b="1" dirty="0">
                <a:latin typeface="AR ESSENCE" panose="02000000000000000000" pitchFamily="2" charset="0"/>
              </a:rPr>
              <a:t>2018-2019</a:t>
            </a:r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457200" y="5661248"/>
            <a:ext cx="6347048" cy="464915"/>
          </a:xfrm>
        </p:spPr>
        <p:txBody>
          <a:bodyPr>
            <a:normAutofit fontScale="92500" lnSpcReduction="20000"/>
          </a:bodyPr>
          <a:lstStyle/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  <a:p>
            <a:endParaRPr lang="sv-SE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413" y="318592"/>
            <a:ext cx="97155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8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18592"/>
            <a:ext cx="1066800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9182112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11560" y="27856"/>
            <a:ext cx="8147248" cy="1240904"/>
          </a:xfrm>
        </p:spPr>
        <p:txBody>
          <a:bodyPr>
            <a:normAutofit fontScale="90000"/>
          </a:bodyPr>
          <a:lstStyle/>
          <a:p>
            <a:br>
              <a:rPr lang="sv-SE" b="1" dirty="0">
                <a:latin typeface="Cambria" pitchFamily="18" charset="0"/>
              </a:rPr>
            </a:br>
            <a:br>
              <a:rPr lang="sv-SE" b="1" dirty="0">
                <a:latin typeface="Cambria" pitchFamily="18" charset="0"/>
              </a:rPr>
            </a:br>
            <a:br>
              <a:rPr lang="sv-SE" b="1" dirty="0">
                <a:latin typeface="Cambria" pitchFamily="18" charset="0"/>
              </a:rPr>
            </a:br>
            <a:br>
              <a:rPr lang="sv-SE" b="1" dirty="0">
                <a:latin typeface="Cambria" pitchFamily="18" charset="0"/>
              </a:rPr>
            </a:br>
            <a:r>
              <a:rPr lang="sv-SE" b="1" dirty="0">
                <a:latin typeface="AR ESSENCE" panose="02000000000000000000" pitchFamily="2" charset="0"/>
              </a:rPr>
              <a:t>MÅLSÄTTNING</a:t>
            </a:r>
            <a:br>
              <a:rPr lang="sv-SE" b="1" dirty="0">
                <a:latin typeface="AR ESSENCE" panose="02000000000000000000" pitchFamily="2" charset="0"/>
              </a:rPr>
            </a:br>
            <a:r>
              <a:rPr lang="sv-SE" b="1" dirty="0">
                <a:latin typeface="AR ESSENCE" panose="02000000000000000000" pitchFamily="2" charset="0"/>
              </a:rPr>
              <a:t>2018-2019</a:t>
            </a:r>
            <a:br>
              <a:rPr lang="sv-SE" b="1" dirty="0">
                <a:latin typeface="Cambria" pitchFamily="18" charset="0"/>
              </a:rPr>
            </a:br>
            <a:br>
              <a:rPr lang="sv-SE" b="1" dirty="0">
                <a:latin typeface="Cambria" pitchFamily="18" charset="0"/>
              </a:rPr>
            </a:br>
            <a:endParaRPr lang="sv-SE" dirty="0"/>
          </a:p>
        </p:txBody>
      </p:sp>
      <p:sp>
        <p:nvSpPr>
          <p:cNvPr id="3" name="Rektangel 2"/>
          <p:cNvSpPr/>
          <p:nvPr/>
        </p:nvSpPr>
        <p:spPr>
          <a:xfrm>
            <a:off x="323528" y="2426376"/>
            <a:ext cx="84969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sv-SE" sz="2000" b="1" dirty="0">
                <a:latin typeface="AR ESSENCE" panose="02000000000000000000" pitchFamily="2" charset="0"/>
              </a:rPr>
              <a:t>2018-2019 års mål för PIF/MSSK är att nå så bra resultat som givna resurser medger. </a:t>
            </a:r>
          </a:p>
          <a:p>
            <a:pPr algn="ctr"/>
            <a:endParaRPr lang="sv-SE" sz="2000" b="1" dirty="0">
              <a:latin typeface="AR ESSENCE" panose="02000000000000000000" pitchFamily="2" charset="0"/>
            </a:endParaRPr>
          </a:p>
          <a:p>
            <a:pPr algn="ctr"/>
            <a:r>
              <a:rPr lang="sv-SE" sz="2000" b="1" dirty="0">
                <a:latin typeface="AR ESSENCE" panose="02000000000000000000" pitchFamily="2" charset="0"/>
              </a:rPr>
              <a:t>Detta skall nås genom att sätta spelarens utbildning i focus för att succesivt utveckla det egna spelet och möjliggöra kommande avancemang i seriesystemet.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idx="1"/>
          </p:nvPr>
        </p:nvSpPr>
        <p:spPr>
          <a:xfrm>
            <a:off x="457200" y="4725144"/>
            <a:ext cx="8229600" cy="1401019"/>
          </a:xfrm>
        </p:spPr>
        <p:txBody>
          <a:bodyPr/>
          <a:lstStyle/>
          <a:p>
            <a:endParaRPr lang="sv-SE" dirty="0"/>
          </a:p>
          <a:p>
            <a:endParaRPr lang="sv-SE" dirty="0"/>
          </a:p>
        </p:txBody>
      </p:sp>
      <p:pic>
        <p:nvPicPr>
          <p:cNvPr id="6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413" y="318592"/>
            <a:ext cx="97155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96336" y="318592"/>
            <a:ext cx="1066800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2438390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80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611560" y="27856"/>
            <a:ext cx="8147248" cy="1240904"/>
          </a:xfrm>
        </p:spPr>
        <p:txBody>
          <a:bodyPr>
            <a:normAutofit fontScale="90000"/>
          </a:bodyPr>
          <a:lstStyle/>
          <a:p>
            <a:br>
              <a:rPr lang="sv-SE" b="1" dirty="0">
                <a:latin typeface="Cambria" pitchFamily="18" charset="0"/>
              </a:rPr>
            </a:br>
            <a:r>
              <a:rPr lang="sv-SE" b="1" dirty="0">
                <a:latin typeface="AR ESSENCE" panose="02000000000000000000" pitchFamily="2" charset="0"/>
              </a:rPr>
              <a:t>MÅLSÄTTNING</a:t>
            </a:r>
            <a:br>
              <a:rPr lang="sv-SE" b="1" dirty="0">
                <a:latin typeface="AR ESSENCE" panose="02000000000000000000" pitchFamily="2" charset="0"/>
              </a:rPr>
            </a:br>
            <a:r>
              <a:rPr lang="sv-SE" b="1" dirty="0">
                <a:latin typeface="AR ESSENCE" panose="02000000000000000000" pitchFamily="2" charset="0"/>
              </a:rPr>
              <a:t>2018-2019</a:t>
            </a:r>
            <a:endParaRPr lang="sv-SE" dirty="0">
              <a:latin typeface="AR ESSENCE" panose="02000000000000000000" pitchFamily="2" charset="0"/>
            </a:endParaRPr>
          </a:p>
        </p:txBody>
      </p:sp>
      <p:sp>
        <p:nvSpPr>
          <p:cNvPr id="4" name="Rektangel 3"/>
          <p:cNvSpPr/>
          <p:nvPr/>
        </p:nvSpPr>
        <p:spPr>
          <a:xfrm>
            <a:off x="423779" y="2333685"/>
            <a:ext cx="7281160" cy="424731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v-SE" i="1" dirty="0">
                <a:latin typeface="AR ESSENCE" panose="02000000000000000000" pitchFamily="2" charset="0"/>
              </a:rPr>
              <a:t>En trupp, (minst 25 spelare) - två lag (F-03)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dirty="0">
                <a:latin typeface="AR ESSENCE" panose="02000000000000000000" pitchFamily="2" charset="0"/>
              </a:rPr>
              <a:t>Utveckla spelidé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dirty="0">
                <a:latin typeface="AR ESSENCE" panose="02000000000000000000" pitchFamily="2" charset="0"/>
              </a:rPr>
              <a:t>Träna viktigare än resultat – Resultat kommer när vi är vältränade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dirty="0">
                <a:latin typeface="AR ESSENCE" panose="02000000000000000000" pitchFamily="2" charset="0"/>
              </a:rPr>
              <a:t>Tuffare träningar – Högre tempo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dirty="0">
                <a:latin typeface="AR ESSENCE" panose="02000000000000000000" pitchFamily="2" charset="0"/>
              </a:rPr>
              <a:t>Ha en hög träningsnärvaro med ett stort och positivt engagemang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dirty="0">
                <a:latin typeface="AR ESSENCE" panose="02000000000000000000" pitchFamily="2" charset="0"/>
              </a:rPr>
              <a:t>Tuffare träningsmatcher</a:t>
            </a:r>
          </a:p>
          <a:p>
            <a:endParaRPr lang="sv-SE" dirty="0">
              <a:latin typeface="AR ESSENCE" panose="02000000000000000000" pitchFamily="2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sv-SE" b="1" dirty="0">
                <a:latin typeface="AR ESSENCE" panose="02000000000000000000" pitchFamily="2" charset="0"/>
              </a:rPr>
              <a:t>RESULTATMÅL</a:t>
            </a:r>
          </a:p>
          <a:p>
            <a:endParaRPr lang="sv-SE" b="1" dirty="0">
              <a:latin typeface="AR ESSENCE" panose="02000000000000000000" pitchFamily="2" charset="0"/>
            </a:endParaRPr>
          </a:p>
          <a:p>
            <a:pPr marL="285750" indent="-285750">
              <a:buFont typeface="Arial" pitchFamily="34" charset="0"/>
              <a:buChar char="•"/>
            </a:pPr>
            <a:r>
              <a:rPr lang="sv-SE" b="1" dirty="0">
                <a:latin typeface="AR ESSENCE" panose="02000000000000000000" pitchFamily="2" charset="0"/>
              </a:rPr>
              <a:t>Division 3 – Topp 5		F-03 Inget resultatmål</a:t>
            </a:r>
            <a:endParaRPr lang="sv-SE" b="1" dirty="0">
              <a:latin typeface="Cambria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sv-SE" dirty="0">
              <a:latin typeface="Cambria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sv-SE" dirty="0">
              <a:latin typeface="Cambria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sv-SE" dirty="0">
              <a:latin typeface="Cambria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sv-SE" dirty="0">
              <a:latin typeface="Cambria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sv-SE" dirty="0">
              <a:latin typeface="Cambria" pitchFamily="18" charset="0"/>
            </a:endParaRPr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413" y="318592"/>
            <a:ext cx="97155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68344" y="318592"/>
            <a:ext cx="1066800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4729938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3400">
        <p14:reveal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4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4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6" dur="1000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7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000" fill="hold"/>
                                        <p:tgtEl>
                                          <p:spTgt spid="4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49002" y="265709"/>
            <a:ext cx="8229600" cy="1143000"/>
          </a:xfrm>
        </p:spPr>
        <p:txBody>
          <a:bodyPr/>
          <a:lstStyle/>
          <a:p>
            <a:r>
              <a:rPr lang="sv-SE" b="1" dirty="0">
                <a:latin typeface="AR ESSENCE" panose="02000000000000000000" pitchFamily="2" charset="0"/>
              </a:rPr>
              <a:t>SPELIDÈ</a:t>
            </a:r>
          </a:p>
        </p:txBody>
      </p:sp>
      <p:sp>
        <p:nvSpPr>
          <p:cNvPr id="3" name="Rektangel 2"/>
          <p:cNvSpPr/>
          <p:nvPr/>
        </p:nvSpPr>
        <p:spPr>
          <a:xfrm>
            <a:off x="1051272" y="2276872"/>
            <a:ext cx="7409159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itchFamily="34" charset="0"/>
              <a:buChar char="•"/>
            </a:pPr>
            <a:r>
              <a:rPr lang="sv-SE" dirty="0">
                <a:latin typeface="AR ESSENCE" panose="02000000000000000000" pitchFamily="2" charset="0"/>
              </a:rPr>
              <a:t>Positionsförsvar – Press spel – Alltid press på felvänd spelare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dirty="0">
                <a:latin typeface="AR ESSENCE" panose="02000000000000000000" pitchFamily="2" charset="0"/>
              </a:rPr>
              <a:t>Organisation – Roller och uppgifter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dirty="0">
                <a:latin typeface="AR ESSENCE" panose="02000000000000000000" pitchFamily="2" charset="0"/>
              </a:rPr>
              <a:t>Mycket bollinnehav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dirty="0">
                <a:latin typeface="AR ESSENCE" panose="02000000000000000000" pitchFamily="2" charset="0"/>
              </a:rPr>
              <a:t>Tre centrala mittfältare    4-5-1     4-3-3     3-5-2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dirty="0">
                <a:latin typeface="AR ESSENCE" panose="02000000000000000000" pitchFamily="2" charset="0"/>
              </a:rPr>
              <a:t>”Trianglar” - Spel på tredje spelare</a:t>
            </a:r>
          </a:p>
          <a:p>
            <a:pPr marL="285750" indent="-285750">
              <a:buFont typeface="Arial" pitchFamily="34" charset="0"/>
              <a:buChar char="•"/>
            </a:pPr>
            <a:r>
              <a:rPr lang="sv-SE" dirty="0">
                <a:latin typeface="AR ESSENCE" panose="02000000000000000000" pitchFamily="2" charset="0"/>
              </a:rPr>
              <a:t>Nycklar i spelet skall utlösa förutbestämda handlingsmönster med alternativ och utrymme för improvisation.</a:t>
            </a:r>
          </a:p>
          <a:p>
            <a:pPr marL="285750" indent="-285750">
              <a:buFont typeface="Arial" pitchFamily="34" charset="0"/>
              <a:buChar char="•"/>
            </a:pPr>
            <a:endParaRPr lang="sv-SE" dirty="0">
              <a:latin typeface="Cambria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sv-SE" dirty="0">
              <a:latin typeface="Cambria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sv-SE" dirty="0">
              <a:latin typeface="Cambria" pitchFamily="18" charset="0"/>
            </a:endParaRPr>
          </a:p>
          <a:p>
            <a:pPr marL="285750" indent="-285750">
              <a:buFont typeface="Arial" pitchFamily="34" charset="0"/>
              <a:buChar char="•"/>
            </a:pPr>
            <a:endParaRPr lang="sv-SE" dirty="0">
              <a:latin typeface="Cambria" pitchFamily="18" charset="0"/>
            </a:endParaRPr>
          </a:p>
          <a:p>
            <a:endParaRPr lang="sv-SE" dirty="0"/>
          </a:p>
        </p:txBody>
      </p:sp>
      <p:pic>
        <p:nvPicPr>
          <p:cNvPr id="5" name="Picture 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7413" y="328117"/>
            <a:ext cx="971550" cy="1114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7" name="Picture 4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78377" y="318592"/>
            <a:ext cx="1066800" cy="1123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260087"/>
      </p:ext>
    </p:extLst>
  </p:cSld>
  <p:clrMapOvr>
    <a:masterClrMapping/>
  </p:clrMapOvr>
  <p:transition spd="slow">
    <p:pull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1865</TotalTime>
  <Words>947</Words>
  <Application>Microsoft Macintosh PowerPoint</Application>
  <PresentationFormat>On-screen Show (4:3)</PresentationFormat>
  <Paragraphs>175</Paragraphs>
  <Slides>16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1" baseType="lpstr">
      <vt:lpstr>AR ESSENCE</vt:lpstr>
      <vt:lpstr>Arial</vt:lpstr>
      <vt:lpstr>Calibri</vt:lpstr>
      <vt:lpstr>Cambria</vt:lpstr>
      <vt:lpstr>Office-tema</vt:lpstr>
      <vt:lpstr> MASTERPLAN FOTBOLL 2018 - 2023</vt:lpstr>
      <vt:lpstr>  </vt:lpstr>
      <vt:lpstr>  </vt:lpstr>
      <vt:lpstr>  LÅNGSIKTIG MÅLSÄTTNING 2018-2023</vt:lpstr>
      <vt:lpstr>LÅNGSIKTIG MÅLSÄTTNING 2018-2023</vt:lpstr>
      <vt:lpstr>  MÅLSÄTTNING 2018-2019</vt:lpstr>
      <vt:lpstr>    MÅLSÄTTNING 2018-2019  </vt:lpstr>
      <vt:lpstr> MÅLSÄTTNING 2018-2019</vt:lpstr>
      <vt:lpstr>SPELIDÈ</vt:lpstr>
      <vt:lpstr>TRÄNINGSUPPLÄGG</vt:lpstr>
      <vt:lpstr>PowerPoint Presentation</vt:lpstr>
      <vt:lpstr>LAGUTTAGNING</vt:lpstr>
      <vt:lpstr>LAGUTTAGNING</vt:lpstr>
      <vt:lpstr>LAGUTTAGNING</vt:lpstr>
      <vt:lpstr>KOMMUNIKATION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MASTERPLAN 2016 - 2021</dc:title>
  <dc:creator>Isaksson</dc:creator>
  <cp:lastModifiedBy>Andreas Jakobsson</cp:lastModifiedBy>
  <cp:revision>102</cp:revision>
  <dcterms:created xsi:type="dcterms:W3CDTF">2015-04-10T08:33:14Z</dcterms:created>
  <dcterms:modified xsi:type="dcterms:W3CDTF">2018-12-02T17:22:00Z</dcterms:modified>
</cp:coreProperties>
</file>