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2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Klicka för att flytta sidan</a:t>
            </a: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sv-SE" sz="2000" spc="-1" strike="noStrike">
                <a:solidFill>
                  <a:srgbClr val="000000"/>
                </a:solidFill>
                <a:latin typeface="Arial"/>
              </a:rPr>
              <a:t>Klicka för att redigera anteckningarnas format</a:t>
            </a: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&lt;sidhuvud&gt;</a:t>
            </a:r>
            <a:endParaRPr b="0" lang="sv-S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sv-S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&lt;datum/tid&gt;</a:t>
            </a:r>
            <a:endParaRPr b="0" lang="sv-S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sv-S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&lt;sidfot&gt;</a:t>
            </a:r>
            <a:endParaRPr b="0" lang="sv-S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sv-S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4BC00D0-7F22-4F6B-AE30-87064EB4DE21}" type="slidenum"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&lt;nummer&gt;</a:t>
            </a:fld>
            <a:endParaRPr b="0" lang="sv-S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E73535-A8A2-4E4B-9D46-5B7BAB5B440E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8081B5-3357-43FE-9AF0-5DBB7FF1CDEB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C9DD9A3-D80E-4D4E-AB9A-712DAB3CF6AA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1079FE-565A-4F13-BD14-20E69E8B2916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968697E-710E-402B-97F8-1428DBB113B4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C78039-C9A7-4789-AD1F-EE6141C8E105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3E92F3-59C1-48BE-8B82-142FF6100DEB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0B5D13-1D09-4DFD-B4AF-9B21D810EE41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D1C345D-AB00-4439-BDEF-57A04DE6F698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358616-F6D5-4B72-AEC7-F9F99F2D79BD}" type="slidenum">
              <a:rPr b="0" lang="sv-SE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7F98B7-3602-4950-89D5-C891722C9A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2ED8F74-9FC9-443A-A749-D8DE6B199B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1840B7-A6A8-4470-B1C7-15F852273F1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141989-3649-4A42-89FA-FF6D26E00DE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4102DE-B422-4869-995D-22D939B57F4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6EF108-0952-4E0E-872C-9E784EB720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1372CF-03B0-454C-8372-940B9FE1A0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B9120B-E4B8-497B-B9CB-FC3E378FC5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498E24-E473-4266-A7ED-5D6FE08AFA0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1F26FB-635E-4C95-979F-ADF27E0481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2AA607B-7A93-4DCF-83DB-D9B4D9CEDA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43A7F2-4DD8-476B-932F-59FCEE8C8D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199C2B-4F6B-4BE7-851F-6BD76C0C4E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52BA5C-E9B5-447D-B16F-809EE1782C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B9E0F51-D724-4ECB-A1E0-BD0F2AA9CC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523AF88-832B-4EFE-B75C-FEA343C4269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7235DE-FD84-4E39-9EF0-98C914FC5FE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B43215-4837-4EB4-B24B-18589CDD19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37BC93-3D09-4F9A-84D2-6AA8BA22C5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EA1BFEC-7A55-4063-A154-CA459EB88B5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151D85-00E3-4AD5-8953-39254B1B914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E3FA11-6986-4908-84BC-033A946052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B43529-1AA0-40F6-80B6-CDC6CBA612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D111E3-2841-4994-ABBA-DA64068195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</a:rPr>
              <a:t>Klicka här för att ändra format</a:t>
            </a:r>
            <a:endParaRPr b="0" lang="sv-S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sv-S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v-SE" sz="1200" spc="-1" strike="noStrike">
                <a:solidFill>
                  <a:srgbClr val="8b8b8b"/>
                </a:solidFill>
                <a:latin typeface="Calibri"/>
              </a:rPr>
              <a:t>&lt;datum/tid&gt;</a:t>
            </a:r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sv-S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&lt;sidfot&gt;</a:t>
            </a:r>
            <a:endParaRPr b="0" lang="sv-S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9FB7CF1-C670-4A28-8FDC-5EEF41EF5B06}" type="slidenum">
              <a:rPr b="0" lang="sv-SE" sz="1200" spc="-1" strike="noStrike">
                <a:solidFill>
                  <a:srgbClr val="8b8b8b"/>
                </a:solidFill>
                <a:latin typeface="Calibri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solidFill>
                  <a:srgbClr val="000000"/>
                </a:solidFill>
                <a:latin typeface="Calibri"/>
              </a:rPr>
              <a:t>Klicka för att redigera dispositionstextens format</a:t>
            </a: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</a:rPr>
              <a:t>Andra dispositionsnivån</a:t>
            </a:r>
            <a:endParaRPr b="0" lang="sv-S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Tredje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Fjärde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Femte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Sjätte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Sjunde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Calibri"/>
              </a:rPr>
              <a:t>Klicka här för att ändra format</a:t>
            </a:r>
            <a:endParaRPr b="0" lang="sv-S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3200" spc="-1" strike="noStrike">
                <a:solidFill>
                  <a:srgbClr val="000000"/>
                </a:solidFill>
                <a:latin typeface="Calibri"/>
              </a:rPr>
              <a:t>Klicka här för att ändra format på bakgrundstexten</a:t>
            </a:r>
            <a:endParaRPr b="0" lang="sv-S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Nivå två</a:t>
            </a:r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sv-SE" sz="2400" spc="-1" strike="noStrike">
                <a:solidFill>
                  <a:srgbClr val="000000"/>
                </a:solidFill>
                <a:latin typeface="Calibri"/>
              </a:rPr>
              <a:t>Nivå tre</a:t>
            </a:r>
            <a:endParaRPr b="0" lang="sv-S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Nivå fyra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Nivå fem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sv-S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v-SE" sz="1200" spc="-1" strike="noStrike">
                <a:solidFill>
                  <a:srgbClr val="8b8b8b"/>
                </a:solidFill>
                <a:latin typeface="Calibri"/>
              </a:rPr>
              <a:t>&lt;datum/tid&gt;</a:t>
            </a:r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sv-S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&lt;sidfot&gt;</a:t>
            </a:r>
            <a:endParaRPr b="0" lang="sv-S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sv-S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E0821C9-0451-4A95-BA27-84A67FAA036F}" type="slidenum">
              <a:rPr b="0" lang="sv-SE" sz="1200" spc="-1" strike="noStrike">
                <a:solidFill>
                  <a:srgbClr val="8b8b8b"/>
                </a:solidFill>
                <a:latin typeface="Calibri"/>
              </a:rPr>
              <a:t>&lt;nummer&gt;</a:t>
            </a:fld>
            <a:endParaRPr b="0" lang="sv-S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" descr="A group of hockey players posing for a photo&#10;&#10;AI-generated content may be incorrect."/>
          <p:cNvPicPr/>
          <p:nvPr/>
        </p:nvPicPr>
        <p:blipFill>
          <a:blip r:embed="rId1">
            <a:alphaModFix amt="27000"/>
          </a:blip>
          <a:srcRect l="5450" t="22410" r="4128" b="30167"/>
          <a:stretch/>
        </p:blipFill>
        <p:spPr>
          <a:xfrm>
            <a:off x="0" y="0"/>
            <a:ext cx="12191760" cy="479556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58000" y="4871160"/>
            <a:ext cx="7772040" cy="637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5000"/>
          </a:bodyPr>
          <a:p>
            <a:pPr indent="0" algn="ctr">
              <a:lnSpc>
                <a:spcPct val="100000"/>
              </a:lnSpc>
              <a:buNone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FÖRÄLDRAMÖTE U14</a:t>
            </a:r>
            <a:br>
              <a:rPr sz="2800"/>
            </a:br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Bildobjekt 3" descr=""/>
          <p:cNvPicPr/>
          <p:nvPr/>
        </p:nvPicPr>
        <p:blipFill>
          <a:blip r:embed="rId2"/>
          <a:stretch/>
        </p:blipFill>
        <p:spPr>
          <a:xfrm>
            <a:off x="208800" y="4118040"/>
            <a:ext cx="2365920" cy="1750680"/>
          </a:xfrm>
          <a:prstGeom prst="rect">
            <a:avLst/>
          </a:prstGeom>
          <a:ln w="0">
            <a:noFill/>
          </a:ln>
        </p:spPr>
      </p:pic>
      <p:sp>
        <p:nvSpPr>
          <p:cNvPr id="91" name="Rektangel 4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ektangel 5"/>
          <p:cNvSpPr/>
          <p:nvPr/>
        </p:nvSpPr>
        <p:spPr>
          <a:xfrm>
            <a:off x="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TextBox 7"/>
          <p:cNvSpPr/>
          <p:nvPr/>
        </p:nvSpPr>
        <p:spPr>
          <a:xfrm>
            <a:off x="10007640" y="5508720"/>
            <a:ext cx="2077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SE" sz="3200" spc="-1" strike="noStrike">
                <a:solidFill>
                  <a:srgbClr val="000000"/>
                </a:solidFill>
                <a:latin typeface="Calibri"/>
              </a:rPr>
              <a:t>202</a:t>
            </a:r>
            <a:r>
              <a:rPr b="0" lang="sv-SE" sz="3200" spc="-1" strike="noStrike">
                <a:solidFill>
                  <a:srgbClr val="000000"/>
                </a:solidFill>
                <a:latin typeface="Calibri"/>
              </a:rPr>
              <a:t>5</a:t>
            </a:r>
            <a:r>
              <a:rPr b="0" lang="en-SE" sz="3200" spc="-1" strike="noStrike">
                <a:solidFill>
                  <a:srgbClr val="000000"/>
                </a:solidFill>
                <a:latin typeface="Calibri"/>
              </a:rPr>
              <a:t>-0</a:t>
            </a:r>
            <a:r>
              <a:rPr b="0" lang="sv-SE" sz="3200" spc="-1" strike="noStrike">
                <a:solidFill>
                  <a:srgbClr val="000000"/>
                </a:solidFill>
                <a:latin typeface="Calibri"/>
              </a:rPr>
              <a:t>9</a:t>
            </a:r>
            <a:r>
              <a:rPr b="0" lang="en-SE" sz="32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sv-SE" sz="3200" spc="-1" strike="noStrike">
                <a:solidFill>
                  <a:srgbClr val="000000"/>
                </a:solidFill>
                <a:latin typeface="Calibri"/>
              </a:rPr>
              <a:t>02</a:t>
            </a:r>
            <a:endParaRPr b="0" lang="sv-S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05000" y="58752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sv-SE" sz="2800" spc="-1" strike="noStrike">
                <a:solidFill>
                  <a:srgbClr val="7f7f7f"/>
                </a:solidFill>
                <a:latin typeface="Calibri"/>
              </a:rPr>
              <a:t>Jamendåså!</a:t>
            </a:r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7" name="Bildobjekt 4" descr=""/>
          <p:cNvPicPr/>
          <p:nvPr/>
        </p:nvPicPr>
        <p:blipFill>
          <a:blip r:embed="rId1"/>
          <a:stretch/>
        </p:blipFill>
        <p:spPr>
          <a:xfrm>
            <a:off x="4812480" y="2181600"/>
            <a:ext cx="2365920" cy="1750680"/>
          </a:xfrm>
          <a:prstGeom prst="rect">
            <a:avLst/>
          </a:prstGeom>
          <a:ln w="0">
            <a:noFill/>
          </a:ln>
        </p:spPr>
      </p:pic>
      <p:sp>
        <p:nvSpPr>
          <p:cNvPr id="138" name="Rubrik 1"/>
          <p:cNvSpPr/>
          <p:nvPr/>
        </p:nvSpPr>
        <p:spPr>
          <a:xfrm>
            <a:off x="509400" y="4214880"/>
            <a:ext cx="109724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sv-SE" sz="2800" spc="-1" strike="noStrike">
                <a:solidFill>
                  <a:srgbClr val="7f7f7f"/>
                </a:solidFill>
                <a:latin typeface="Calibri"/>
              </a:rPr>
              <a:t>Nu tar vi alla frågor!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ktangel 6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ektangel 7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sv-SE" sz="2800" spc="-1" strike="noStrike">
                <a:solidFill>
                  <a:srgbClr val="7f7f7f"/>
                </a:solidFill>
                <a:latin typeface="Calibri"/>
              </a:rPr>
              <a:t>AGENDA FÖR MÖTET</a:t>
            </a:r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Rektangel 5"/>
          <p:cNvSpPr/>
          <p:nvPr/>
        </p:nvSpPr>
        <p:spPr>
          <a:xfrm>
            <a:off x="0" y="5971320"/>
            <a:ext cx="1218780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Rektangel 6"/>
          <p:cNvSpPr/>
          <p:nvPr/>
        </p:nvSpPr>
        <p:spPr>
          <a:xfrm>
            <a:off x="3600" y="6555960"/>
            <a:ext cx="1218780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7" name="Bildobjekt 8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98" name="TextBox 4"/>
          <p:cNvSpPr/>
          <p:nvPr/>
        </p:nvSpPr>
        <p:spPr>
          <a:xfrm>
            <a:off x="1465200" y="1447200"/>
            <a:ext cx="6137280" cy="67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Dagordning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Organisation – ledare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Ekonomi –avgifter &amp; ideella insatser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Truppen &amp; träningar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Seriespel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Säsongsplanering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Lagkassa/försäljning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GIC – Göteborg Ishockey cup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7f7f7f"/>
              </a:buClr>
              <a:buFont typeface="Calibri"/>
              <a:buAutoNum type="arabicPeriod"/>
            </a:pPr>
            <a:r>
              <a:rPr b="0" lang="sv-SE" sz="2400" spc="-1" strike="noStrike">
                <a:solidFill>
                  <a:srgbClr val="7f7f7f"/>
                </a:solidFill>
                <a:latin typeface="Calibri"/>
              </a:rPr>
              <a:t>Övrigt</a:t>
            </a: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81080" y="4287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000000"/>
                </a:solidFill>
                <a:latin typeface="Calibri"/>
              </a:rPr>
              <a:t>Organisation – ledare </a:t>
            </a:r>
            <a:r>
              <a:rPr b="1" lang="sv-SE" sz="3600" spc="-1" strike="noStrike">
                <a:solidFill>
                  <a:srgbClr val="7f7f7f"/>
                </a:solidFill>
                <a:latin typeface="Calibri"/>
              </a:rPr>
              <a:t>U14(B1)</a:t>
            </a:r>
            <a:endParaRPr b="0" lang="sv-S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Rektangel 5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ktangel 6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" name="Bildobjekt 7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103" name="Rubrik 1"/>
          <p:cNvSpPr/>
          <p:nvPr/>
        </p:nvSpPr>
        <p:spPr>
          <a:xfrm>
            <a:off x="1136880" y="2196360"/>
            <a:ext cx="10136160" cy="278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95000"/>
          </a:bodyPr>
          <a:p>
            <a:pPr algn="ctr">
              <a:lnSpc>
                <a:spcPct val="100000"/>
              </a:lnSpc>
            </a:pPr>
            <a:r>
              <a:rPr b="1" lang="sv-SE" sz="2800" spc="-1" strike="noStrike">
                <a:solidFill>
                  <a:srgbClr val="000000"/>
                </a:solidFill>
                <a:latin typeface="Calibri"/>
              </a:rPr>
              <a:t>Sedan tidigare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Istränare: Andreas G (huvudtränare), Patrik T &amp; Anders B (assisterande)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Materialare: Pontus H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Lagledare/adm.: Daniel R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Ekonomi: Martina G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Café/bemanning: Emelie H</a:t>
            </a: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981080" y="4287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000000"/>
                </a:solidFill>
                <a:latin typeface="Calibri"/>
              </a:rPr>
              <a:t>Ekonomi – avgifter &amp; ideella insatser</a:t>
            </a:r>
            <a:endParaRPr b="0" lang="sv-S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Rektangel 5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ktangel 6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7" name="Bildobjekt 7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108" name="TextBox 3"/>
          <p:cNvSpPr/>
          <p:nvPr/>
        </p:nvSpPr>
        <p:spPr>
          <a:xfrm>
            <a:off x="255960" y="1492200"/>
            <a:ext cx="61441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Medlems och träningsavgift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Medlemsavgift 1500 kr. Träningsavgift fastställs i september, men preliminärt samma som i fjol, 2500 kr, dvs totalt 4000 kr. </a:t>
            </a:r>
            <a:br>
              <a:rPr sz="1800"/>
            </a:br>
            <a:br>
              <a:rPr sz="1800"/>
            </a:b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Lotter och kalendrar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Fastställs i september, men preliminärt samma som ifjol. Möjlighet till utköp. Merförsäljning ger inkomster till lagkassan.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9"/>
          <p:cNvSpPr/>
          <p:nvPr/>
        </p:nvSpPr>
        <p:spPr>
          <a:xfrm>
            <a:off x="6203520" y="1492200"/>
            <a:ext cx="5863680" cy="435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2000" spc="-1" strike="noStrike">
                <a:solidFill>
                  <a:srgbClr val="000000"/>
                </a:solidFill>
                <a:latin typeface="Calibri"/>
              </a:rPr>
              <a:t>Café</a:t>
            </a:r>
            <a:br>
              <a:rPr sz="1800"/>
            </a:b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Caféveckor. Den första för vår del är vecka 39. </a:t>
            </a: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Öppet lördag 12-21, söndag 10.30-19.30 samt onsdagar (18-21.30) </a:t>
            </a: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om</a:t>
            </a: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 A-laget har match.</a:t>
            </a:r>
            <a:br>
              <a:rPr sz="1800"/>
            </a:b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Rullande schema mellan lagenheterna, baserat antal spelare i respektive trupp. 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Enhet som spelar match utanför ovanstående tider får själv bemanna caféet</a:t>
            </a: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.</a:t>
            </a:r>
            <a:br>
              <a:rPr sz="1800"/>
            </a:b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2000" spc="-1" strike="noStrike">
                <a:solidFill>
                  <a:srgbClr val="000000"/>
                </a:solidFill>
                <a:latin typeface="Calibri"/>
              </a:rPr>
              <a:t>Entré a-lagsmatcher </a:t>
            </a:r>
            <a:br>
              <a:rPr sz="1800"/>
            </a:b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1 person per tillfälle, ca 1.5h insats. </a:t>
            </a:r>
            <a:br>
              <a:rPr sz="20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Från 45 minuter före matchstart tills första perioden är spelad. 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Onsdag 8 oktober, Söndag 2 november, Fredag 21 november. 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981080" y="4287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000000"/>
                </a:solidFill>
                <a:latin typeface="Calibri"/>
              </a:rPr>
              <a:t>Truppen &amp; träningar</a:t>
            </a:r>
            <a:endParaRPr b="0" lang="sv-S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Rektangel 5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Rektangel 6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3" name="Bildobjekt 7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114" name="TextBox 4"/>
          <p:cNvSpPr/>
          <p:nvPr/>
        </p:nvSpPr>
        <p:spPr>
          <a:xfrm>
            <a:off x="1780200" y="1231560"/>
            <a:ext cx="6144120" cy="468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U14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Förbundet benämner nu med ålderskategorier och inte bokstäver. Innebär att vi inte kommer heta B1 i år utan U14. 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Vi är 15 utespelare + 2 målvakter  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Träningar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600" spc="-1" strike="noStrike">
                <a:solidFill>
                  <a:srgbClr val="000000"/>
                </a:solidFill>
                <a:latin typeface="Calibri"/>
              </a:rPr>
              <a:t>Vi tränar i normalfallet tillsammans med U13 (födda 2013). De är 10 spelare + 1 målvakt. </a:t>
            </a: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KALLELSER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600" spc="-1" strike="noStrike">
                <a:solidFill>
                  <a:srgbClr val="000000"/>
                </a:solidFill>
                <a:latin typeface="Calibri"/>
              </a:rPr>
              <a:t>Läggs in efter hand. Istider finns på Partillehockeys hemsida.</a:t>
            </a: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600" spc="-1" strike="noStrike">
                <a:solidFill>
                  <a:srgbClr val="ff0000"/>
                </a:solidFill>
                <a:latin typeface="Calibri"/>
              </a:rPr>
              <a:t>OBS! Snälla, se till att svara på kallelser i tid. Meddela så snart som möjligt om ni av någon orsak inte kan komma eller blir sen. Respektera samlingstiderna</a:t>
            </a: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981080" y="4287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000000"/>
                </a:solidFill>
                <a:latin typeface="Calibri"/>
              </a:rPr>
              <a:t>Seriespel</a:t>
            </a:r>
            <a:endParaRPr b="0" lang="sv-S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Rektangel 5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ektangel 6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8" name="Bildobjekt 7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119" name="TextBox 3"/>
          <p:cNvSpPr/>
          <p:nvPr/>
        </p:nvSpPr>
        <p:spPr>
          <a:xfrm>
            <a:off x="509040" y="1577880"/>
            <a:ext cx="61441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1 anmält lag i serien för U14</a:t>
            </a:r>
            <a:br>
              <a:rPr sz="20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Väntar fortfarande på lottningen men preliminärt seriestart vecka 40, helgen 4-5 oktober. Analogt med tidigare år gäller att.</a:t>
            </a:r>
            <a:br>
              <a:rPr sz="1800"/>
            </a:br>
            <a:r>
              <a:rPr b="0" i="1" lang="sv-SE" sz="1800" spc="-1" strike="noStrike">
                <a:solidFill>
                  <a:srgbClr val="000000"/>
                </a:solidFill>
                <a:latin typeface="Calibri"/>
              </a:rPr>
              <a:t>Deltagande lag skall bestå av spelare födda -12/13. Dock max 5 stycken underåriga (födda -14 eller senare). I U14 skall majoriteten av spelarna vara födda -12</a:t>
            </a:r>
            <a:br>
              <a:rPr sz="1800"/>
            </a:br>
            <a:br>
              <a:rPr sz="1800"/>
            </a:b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8"/>
          <p:cNvSpPr/>
          <p:nvPr/>
        </p:nvSpPr>
        <p:spPr>
          <a:xfrm>
            <a:off x="6653520" y="1571760"/>
            <a:ext cx="53521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Seriespel U13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1 anmält lag i U13-serien</a:t>
            </a:r>
            <a:br>
              <a:rPr sz="1800"/>
            </a:br>
            <a:r>
              <a:rPr b="0" i="1" lang="sv-SE" sz="1800" spc="-1" strike="noStrike">
                <a:solidFill>
                  <a:srgbClr val="000000"/>
                </a:solidFill>
                <a:latin typeface="Calibri"/>
              </a:rPr>
              <a:t>Deltagande lag skall bestå av spelare födda -12/13. I U13 skall majoriteten av spelarna vara födda -13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Föreningen har även lag i U16(A1/A2)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981080" y="4287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000000"/>
                </a:solidFill>
                <a:latin typeface="Calibri"/>
              </a:rPr>
              <a:t>Säsongsplanering - </a:t>
            </a:r>
            <a:r>
              <a:rPr b="1" lang="sv-SE" sz="2400" spc="-1" strike="noStrike">
                <a:solidFill>
                  <a:srgbClr val="000000"/>
                </a:solidFill>
                <a:latin typeface="Calibri"/>
              </a:rPr>
              <a:t>Inte så avancerad</a:t>
            </a:r>
            <a:endParaRPr b="0" lang="sv-SE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ktangel 5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ktangel 6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4" name="Bildobjekt 7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125" name="TextBox 3"/>
          <p:cNvSpPr/>
          <p:nvPr/>
        </p:nvSpPr>
        <p:spPr>
          <a:xfrm>
            <a:off x="293040" y="1268640"/>
            <a:ext cx="6145200" cy="322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September </a:t>
            </a:r>
            <a:br>
              <a:rPr sz="1600"/>
            </a:b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Träning + träningsmatcher. </a:t>
            </a:r>
            <a:br>
              <a:rPr sz="1400"/>
            </a:b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Lördag 6/9, kl .14:30, Hovås (h)</a:t>
            </a:r>
            <a:br>
              <a:rPr sz="1400"/>
            </a:b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Lördag 20/9, kl. 14:30, prel. Stenungsund (h)</a:t>
            </a:r>
            <a:br>
              <a:rPr sz="1400"/>
            </a:b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Slutet av september/början oktober: Domarkurs. </a:t>
            </a:r>
            <a:r>
              <a:rPr b="0" i="1" lang="sv-SE" sz="1200" spc="-1" strike="noStrike">
                <a:solidFill>
                  <a:srgbClr val="000000"/>
                </a:solidFill>
                <a:latin typeface="Calibri"/>
              </a:rPr>
              <a:t>Obligatoriskt för den som vill döma.</a:t>
            </a:r>
            <a:br>
              <a:rPr sz="1400"/>
            </a:br>
            <a:br>
              <a:rPr sz="1600"/>
            </a:b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Oktober – mars - seriespel</a:t>
            </a:r>
            <a:br>
              <a:rPr sz="1600"/>
            </a:b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Från vecka 40 till xx. Rak serie, sedan omlottning baserat på placering. </a:t>
            </a:r>
            <a:br>
              <a:rPr sz="1400"/>
            </a:b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Fortsatt seriespel t.o.m. vecka XX . </a:t>
            </a:r>
            <a:br>
              <a:rPr sz="1400"/>
            </a:br>
            <a:br>
              <a:rPr sz="1600"/>
            </a:b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Vecka 44 </a:t>
            </a: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- U15/Team 2011 spelar GIF-Cupen </a:t>
            </a:r>
            <a:br>
              <a:rPr sz="1400"/>
            </a:b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Datum 31/10-2/11 (fredag – söndag). </a:t>
            </a:r>
            <a:br>
              <a:rPr sz="1400"/>
            </a:br>
            <a:br>
              <a:rPr sz="1400"/>
            </a:br>
            <a:endParaRPr b="0" lang="sv-S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8"/>
          <p:cNvSpPr/>
          <p:nvPr/>
        </p:nvSpPr>
        <p:spPr>
          <a:xfrm>
            <a:off x="6095880" y="1308600"/>
            <a:ext cx="6145200" cy="386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1600" spc="-1" strike="noStrike" u="sng">
                <a:solidFill>
                  <a:srgbClr val="000000"/>
                </a:solidFill>
                <a:uFillTx/>
                <a:latin typeface="Calibri"/>
              </a:rPr>
              <a:t>Vecka 1 - Göteborg Ishockey Cup 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Fredag 2 januari – måndag 5/1 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Säsongens höjdpunkt!  ALLA behövs.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Klubben står för anmälan och deltagaravgifter. men vi kommer behöva jobba mycket. 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Se separat slide.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2000"/>
            </a:b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April</a:t>
            </a:r>
            <a:br>
              <a:rPr sz="20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Is till och med? 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Eftersäsong – Eventuell cup</a:t>
            </a:r>
            <a:br>
              <a:rPr sz="1800"/>
            </a:br>
            <a:br>
              <a:rPr sz="1800"/>
            </a:b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Maj – Juni </a:t>
            </a:r>
            <a:br>
              <a:rPr sz="1800"/>
            </a:b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Inlinesgolv från mitten av maj till slutet av juni. Obligatorisk bemanning vid läggning och upptagning. 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981080" y="4287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000000"/>
                </a:solidFill>
                <a:latin typeface="Calibri"/>
              </a:rPr>
              <a:t>Lagkassa/försäljning</a:t>
            </a:r>
            <a:endParaRPr b="0" lang="sv-S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Rektangel 5"/>
          <p:cNvSpPr/>
          <p:nvPr/>
        </p:nvSpPr>
        <p:spPr>
          <a:xfrm>
            <a:off x="0" y="5971320"/>
            <a:ext cx="12191760" cy="297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ktangel 6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0" name="Bildobjekt 7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131" name="TextBox 3"/>
          <p:cNvSpPr/>
          <p:nvPr/>
        </p:nvSpPr>
        <p:spPr>
          <a:xfrm>
            <a:off x="1981080" y="1859040"/>
            <a:ext cx="614520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2000" spc="-1" strike="noStrike">
                <a:solidFill>
                  <a:srgbClr val="000000"/>
                </a:solidFill>
                <a:latin typeface="Calibri"/>
              </a:rPr>
              <a:t>Vi har inte mkt alls i kassan. Problem med bankdosan då har inte exakt siffra men det är kaffekassa storlek.</a:t>
            </a: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Allt kostar. 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Calibri"/>
              </a:rPr>
              <a:t>Om vi skall på Cup i April, eller kunna göra andra saker. </a:t>
            </a:r>
            <a:endParaRPr b="0" lang="sv-S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981080" y="4287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000000"/>
                </a:solidFill>
                <a:latin typeface="Calibri"/>
              </a:rPr>
              <a:t>GIC – Göteborg Ishockey cup, 2-5 januari</a:t>
            </a:r>
            <a:endParaRPr b="0" lang="sv-S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Rektangel 6"/>
          <p:cNvSpPr/>
          <p:nvPr/>
        </p:nvSpPr>
        <p:spPr>
          <a:xfrm>
            <a:off x="3600" y="6555960"/>
            <a:ext cx="12191760" cy="29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sv-S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4" name="Bildobjekt 7" descr=""/>
          <p:cNvPicPr/>
          <p:nvPr/>
        </p:nvPicPr>
        <p:blipFill>
          <a:blip r:embed="rId1"/>
          <a:stretch/>
        </p:blipFill>
        <p:spPr>
          <a:xfrm>
            <a:off x="255960" y="289440"/>
            <a:ext cx="1236600" cy="914760"/>
          </a:xfrm>
          <a:prstGeom prst="rect">
            <a:avLst/>
          </a:prstGeom>
          <a:ln w="0">
            <a:noFill/>
          </a:ln>
        </p:spPr>
      </p:pic>
      <p:sp>
        <p:nvSpPr>
          <p:cNvPr id="135" name="TextBox 9"/>
          <p:cNvSpPr/>
          <p:nvPr/>
        </p:nvSpPr>
        <p:spPr>
          <a:xfrm>
            <a:off x="3600" y="1300680"/>
            <a:ext cx="12191760" cy="51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48 lag deltar. Gruppspel med 6 lag, sedan slutspel. Totalt 11 matcher på 4 dagar. </a:t>
            </a: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400" spc="-1" strike="noStrike">
                <a:solidFill>
                  <a:srgbClr val="000000"/>
                </a:solidFill>
                <a:latin typeface="Calibri"/>
              </a:rPr>
              <a:t>2 januari: </a:t>
            </a: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Gruppspel A, 3 matcher - PHK i Vallhamra Ishall</a:t>
            </a:r>
            <a:br>
              <a:rPr sz="1400"/>
            </a:br>
            <a:r>
              <a:rPr b="1" lang="sv-SE" sz="1400" spc="-1" strike="noStrike">
                <a:solidFill>
                  <a:srgbClr val="000000"/>
                </a:solidFill>
                <a:latin typeface="Calibri"/>
              </a:rPr>
              <a:t>3 januari: </a:t>
            </a: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Gruppspel B, 3 matcher – PHK i Vallhamra Ishall</a:t>
            </a:r>
            <a:br>
              <a:rPr sz="1400"/>
            </a:br>
            <a:r>
              <a:rPr b="1" lang="sv-SE" sz="1400" spc="-1" strike="noStrike">
                <a:solidFill>
                  <a:srgbClr val="000000"/>
                </a:solidFill>
                <a:latin typeface="Calibri"/>
              </a:rPr>
              <a:t>4 januari: </a:t>
            </a: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Slutspelsgrupp, 3 matcher - Spelort TBD</a:t>
            </a:r>
            <a:endParaRPr b="0" lang="sv-S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400" spc="-1" strike="noStrike">
                <a:solidFill>
                  <a:srgbClr val="000000"/>
                </a:solidFill>
                <a:latin typeface="Calibri"/>
              </a:rPr>
              <a:t>5 januari: </a:t>
            </a:r>
            <a:r>
              <a:rPr b="0" lang="sv-SE" sz="1400" spc="-1" strike="noStrike">
                <a:solidFill>
                  <a:srgbClr val="000000"/>
                </a:solidFill>
                <a:latin typeface="Calibri"/>
              </a:rPr>
              <a:t>Placeringsmatcher, 2 matcher  - Spelort TBD</a:t>
            </a:r>
            <a:br>
              <a:rPr sz="1600"/>
            </a:br>
            <a:endParaRPr b="0" lang="sv-S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Arrangemang i Vallhamra – 4 dagar</a:t>
            </a: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v-SE" sz="1400" spc="-1" strike="noStrike">
                <a:solidFill>
                  <a:srgbClr val="000000"/>
                </a:solidFill>
                <a:latin typeface="Calibri"/>
              </a:rPr>
              <a:t>Det pågår spel i Vallhamra alla 4 dagarna. Deltagande lag, dvs U14, är ansvariga men får ta hjälp av övriga lagenheter. </a:t>
            </a:r>
            <a:br>
              <a:rPr sz="1400"/>
            </a:br>
            <a:r>
              <a:rPr b="0" i="1" lang="sv-SE" sz="1400" spc="-1" strike="noStrike">
                <a:solidFill>
                  <a:srgbClr val="000000"/>
                </a:solidFill>
                <a:latin typeface="Calibri"/>
              </a:rPr>
              <a:t>Omklädningsrum, Administration, Sekretariat, Café, Matservering, etc. </a:t>
            </a:r>
            <a:br>
              <a:rPr sz="1400"/>
            </a:br>
            <a:endParaRPr b="0" lang="sv-S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v-SE" sz="1400" spc="-1" strike="noStrike">
                <a:solidFill>
                  <a:srgbClr val="000000"/>
                </a:solidFill>
                <a:latin typeface="Calibri"/>
              </a:rPr>
              <a:t>Alla behöver hjälpa till, X antal pass delas ut per spelare under dagarna.</a:t>
            </a:r>
            <a:br>
              <a:rPr sz="1400"/>
            </a:br>
            <a:r>
              <a:rPr b="0" i="1" lang="sv-SE" sz="1400" spc="-1" strike="noStrike">
                <a:solidFill>
                  <a:srgbClr val="000000"/>
                </a:solidFill>
                <a:latin typeface="Calibri"/>
              </a:rPr>
              <a:t>Målet är att hand om så mycket som möjligt av dag 1 &amp; 2 själva, och kunna lägga ut så mycket som möjligt av dag 3 &amp; 4 på andra lagenheter.</a:t>
            </a:r>
            <a:br>
              <a:rPr sz="1400"/>
            </a:br>
            <a:br>
              <a:rPr sz="1400"/>
            </a:br>
            <a:r>
              <a:rPr b="1" i="1" lang="sv-SE" sz="1400" spc="-1" strike="noStrike">
                <a:solidFill>
                  <a:srgbClr val="000000"/>
                </a:solidFill>
                <a:latin typeface="Calibri"/>
              </a:rPr>
              <a:t>Vi behöver vara 2 ansvariga, som tillsammans drar i planering, scheman, möten osv. </a:t>
            </a:r>
            <a:endParaRPr b="0" lang="sv-S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sv-SE" sz="1400" spc="-1" strike="noStrike">
                <a:solidFill>
                  <a:srgbClr val="000000"/>
                </a:solidFill>
                <a:latin typeface="Calibri"/>
              </a:rPr>
              <a:t>Arrangörsmöte/uppstart med Göteborgs Ishockeyförbund tisdag 4 november 17:30 i Marconi.</a:t>
            </a:r>
            <a:endParaRPr b="0" lang="sv-S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sv-S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600" spc="-1" strike="noStrike">
                <a:solidFill>
                  <a:srgbClr val="000000"/>
                </a:solidFill>
                <a:latin typeface="Calibri"/>
              </a:rPr>
              <a:t>Deltagande lag:</a:t>
            </a:r>
            <a:br>
              <a:rPr sz="1600"/>
            </a:br>
            <a:r>
              <a:rPr b="1" lang="sv-SE" sz="1200" spc="-1" strike="noStrike">
                <a:solidFill>
                  <a:srgbClr val="000000"/>
                </a:solidFill>
                <a:latin typeface="Calibri"/>
              </a:rPr>
              <a:t>Göteborg (11): </a:t>
            </a:r>
            <a:r>
              <a:rPr b="0" lang="sv-SE" sz="1200" spc="-1" strike="noStrike">
                <a:solidFill>
                  <a:srgbClr val="000000"/>
                </a:solidFill>
                <a:latin typeface="Calibri"/>
              </a:rPr>
              <a:t>Bäckens HC, Frölunda HC, Hanhals IF, Hisingens IK, Hovås HC, Härryda HC, Kungälvs IK, Kållereds SK, Lerums BK, Mölndal Hockey, Partille HK</a:t>
            </a:r>
            <a:endParaRPr b="0" lang="sv-S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200" spc="-1" strike="noStrike">
                <a:solidFill>
                  <a:srgbClr val="000000"/>
                </a:solidFill>
                <a:latin typeface="Calibri"/>
              </a:rPr>
              <a:t>Stockholmsområdet (15):  </a:t>
            </a:r>
            <a:r>
              <a:rPr b="0" lang="sv-SE" sz="1200" spc="-1" strike="noStrike">
                <a:solidFill>
                  <a:srgbClr val="000000"/>
                </a:solidFill>
                <a:latin typeface="Calibri"/>
              </a:rPr>
              <a:t>Boo HC, Brinkens IF, Flemingsbergs IK, IFK Täby, Järfälla HC, Mälarö Hockey, Nacka HK, SDE, Sollentuna HC, Solna Hockey, Trångsund Hockey, Tullinge HC, Tyresö/Hanviken, Viggbyholms IK, Värmdö Hockey</a:t>
            </a:r>
            <a:endParaRPr b="0" lang="sv-S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200" spc="-1" strike="noStrike">
                <a:solidFill>
                  <a:srgbClr val="000000"/>
                </a:solidFill>
                <a:latin typeface="Calibri"/>
              </a:rPr>
              <a:t>Sverige (13): </a:t>
            </a:r>
            <a:r>
              <a:rPr b="0" lang="sv-SE" sz="1200" spc="-1" strike="noStrike">
                <a:solidFill>
                  <a:srgbClr val="000000"/>
                </a:solidFill>
                <a:latin typeface="Calibri"/>
              </a:rPr>
              <a:t>Boro Vetlanda, Eskilstuna Linden, Halmstad Hammers, Helsingborgs HC, HV71, IK Oskarshamn, Karlskrona HK, Linköping HC, Mörrums Gois, Rögle BK Grön, Rögle BK Vit, Vita Hästen, Västerås IK</a:t>
            </a:r>
            <a:endParaRPr b="0" lang="sv-S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200" spc="-1" strike="noStrike">
                <a:solidFill>
                  <a:srgbClr val="000000"/>
                </a:solidFill>
                <a:latin typeface="Calibri"/>
              </a:rPr>
              <a:t>Norge (6): </a:t>
            </a:r>
            <a:r>
              <a:rPr b="0" lang="sv-SE" sz="1200" spc="-1" strike="noStrike">
                <a:solidFill>
                  <a:srgbClr val="000000"/>
                </a:solidFill>
                <a:latin typeface="Calibri"/>
              </a:rPr>
              <a:t>Frisk Asker, Hasle/Lören, Lörenskog, Manglerud Stars, Stjernen Hockey, Vålerenga IF</a:t>
            </a:r>
            <a:endParaRPr b="0" lang="sv-S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sv-SE" sz="1200" spc="-1" strike="noStrike">
                <a:solidFill>
                  <a:srgbClr val="000000"/>
                </a:solidFill>
                <a:latin typeface="Calibri"/>
              </a:rPr>
              <a:t>Övriga (3)</a:t>
            </a:r>
            <a:r>
              <a:rPr b="0" lang="sv-SE" sz="1200" spc="-1" strike="noStrike">
                <a:solidFill>
                  <a:srgbClr val="000000"/>
                </a:solidFill>
                <a:latin typeface="Calibri"/>
              </a:rPr>
              <a:t>: Rödövre (DK), TPS (FI), California Golden Bears (US)</a:t>
            </a:r>
            <a:endParaRPr b="0" lang="sv-S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Application>LibreOffice/7.5.9.2$Windows_X86_64 LibreOffice_project/cdeefe45c17511d326101eed8008ac4092f278a9</Application>
  <AppVersion>15.0000</AppVersion>
  <Words>1053</Words>
  <Paragraphs>77</Paragraphs>
  <Company>r2 Reklambyrå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2014-09-09T10:14:11Z</dcterms:created>
  <dc:creator>Magnus Ekberg</dc:creator>
  <dc:description/>
  <dc:language>sv-SE</dc:language>
  <cp:lastModifiedBy/>
  <dcterms:modified xsi:type="dcterms:W3CDTF">2025-09-02T21:02:47Z</dcterms:modified>
  <cp:revision>381</cp:revision>
  <dc:subject/>
  <dc:title>Juniorprogrammet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