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0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media/image1.jpeg" ContentType="image/jpeg"/>
  <Override PartName="/ppt/media/image2.png" ContentType="image/png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Klicka för att flytta sidan</a:t>
            </a: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sv-SE" sz="2000" spc="-1" strike="noStrike">
                <a:solidFill>
                  <a:srgbClr val="000000"/>
                </a:solidFill>
                <a:latin typeface="Arial"/>
              </a:rPr>
              <a:t>Klicka för att redigera anteckningarnas format</a:t>
            </a:r>
            <a:endParaRPr b="0" lang="sv-S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sv-SE" sz="1400" spc="-1" strike="noStrike">
                <a:solidFill>
                  <a:srgbClr val="000000"/>
                </a:solidFill>
                <a:latin typeface="Times New Roman"/>
              </a:rPr>
              <a:t>&lt;sidhuvud&gt;</a:t>
            </a:r>
            <a:endParaRPr b="0" lang="sv-S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sv-S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sv-SE" sz="1400" spc="-1" strike="noStrike">
                <a:solidFill>
                  <a:srgbClr val="000000"/>
                </a:solidFill>
                <a:latin typeface="Times New Roman"/>
              </a:rPr>
              <a:t>&lt;datum/tid&gt;</a:t>
            </a:r>
            <a:endParaRPr b="0" lang="sv-S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sv-S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sv-SE" sz="1400" spc="-1" strike="noStrike">
                <a:solidFill>
                  <a:srgbClr val="000000"/>
                </a:solidFill>
                <a:latin typeface="Times New Roman"/>
              </a:rPr>
              <a:t>&lt;sidfot&gt;</a:t>
            </a:r>
            <a:endParaRPr b="0" lang="sv-S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sv-S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B4BC00D0-7F22-4F6B-AE30-87064EB4DE21}" type="slidenum">
              <a:rPr b="0" lang="sv-SE" sz="1400" spc="-1" strike="noStrike">
                <a:solidFill>
                  <a:srgbClr val="000000"/>
                </a:solidFill>
                <a:latin typeface="Times New Roman"/>
              </a:rPr>
              <a:t>&lt;nummer&gt;</a:t>
            </a:fld>
            <a:endParaRPr b="0" lang="sv-S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v-SE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FE73535-A8A2-4E4B-9D46-5B7BAB5B440E}" type="slidenum">
              <a:rPr b="0" lang="sv-SE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&lt;nummer&gt;</a:t>
            </a:fld>
            <a:endParaRPr b="0" lang="sv-SE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v-SE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E8081B5-3357-43FE-9AF0-5DBB7FF1CDEB}" type="slidenum">
              <a:rPr b="0" lang="sv-SE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&lt;nummer&gt;</a:t>
            </a:fld>
            <a:endParaRPr b="0" lang="sv-SE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v-SE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C9DD9A3-D80E-4D4E-AB9A-712DAB3CF6AA}" type="slidenum">
              <a:rPr b="0" lang="sv-SE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&lt;nummer&gt;</a:t>
            </a:fld>
            <a:endParaRPr b="0" lang="sv-SE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v-SE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81079FE-565A-4F13-BD14-20E69E8B2916}" type="slidenum">
              <a:rPr b="0" lang="sv-SE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&lt;nummer&gt;</a:t>
            </a:fld>
            <a:endParaRPr b="0" lang="sv-SE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v-SE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968697E-710E-402B-97F8-1428DBB113B4}" type="slidenum">
              <a:rPr b="0" lang="sv-SE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&lt;nummer&gt;</a:t>
            </a:fld>
            <a:endParaRPr b="0" lang="sv-SE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v-SE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8C78039-C9A7-4789-AD1F-EE6141C8E105}" type="slidenum">
              <a:rPr b="0" lang="sv-SE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&lt;nummer&gt;</a:t>
            </a:fld>
            <a:endParaRPr b="0" lang="sv-SE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v-SE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B3E92F3-59C1-48BE-8B82-142FF6100DEB}" type="slidenum">
              <a:rPr b="0" lang="sv-SE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&lt;nummer&gt;</a:t>
            </a:fld>
            <a:endParaRPr b="0" lang="sv-SE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v-SE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70B5D13-1D09-4DFD-B4AF-9B21D810EE41}" type="slidenum">
              <a:rPr b="0" lang="sv-SE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&lt;nummer&gt;</a:t>
            </a:fld>
            <a:endParaRPr b="0" lang="sv-SE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v-SE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D1C345D-AB00-4439-BDEF-57A04DE6F698}" type="slidenum">
              <a:rPr b="0" lang="sv-SE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&lt;nummer&gt;</a:t>
            </a:fld>
            <a:endParaRPr b="0" lang="sv-SE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v-SE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C358616-F6D5-4B72-AEC7-F9F99F2D79BD}" type="slidenum">
              <a:rPr b="0" lang="sv-SE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&lt;nummer&gt;</a:t>
            </a:fld>
            <a:endParaRPr b="0" lang="sv-SE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D7F98B7-3602-4950-89D5-C891722C9A1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109724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964320"/>
            <a:ext cx="109724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2ED8F74-9FC9-443A-A749-D8DE6B199B4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96432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96432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41840B7-A6A8-4470-B1C7-15F852273F15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020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020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96432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96432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96432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7141989-3649-4A42-89FA-FF6D26E00DE3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74102DE-B422-4869-995D-22D939B57F4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sv-S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66EF108-0952-4E0E-872C-9E784EB7207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41372CF-03B0-454C-8372-940B9FE1A04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6B9120B-E4B8-497B-B9CB-FC3E378FC51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7498E24-E473-4266-A7ED-5D6FE08AFA0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09480" y="274680"/>
            <a:ext cx="109724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sv-S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11F26FB-635E-4C95-979F-ADF27E0481C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609480" y="396432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2AA607B-7A93-4DCF-83DB-D9B4D9CEDA0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sv-S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243A7F2-4DD8-476B-932F-59FCEE8C8D6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31960" y="396432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9199C2B-4F6B-4BE7-851F-6BD76C0C4EC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09480" y="3964320"/>
            <a:ext cx="109724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352BA5C-E9B5-447D-B16F-809EE1782CB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109724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09480" y="3964320"/>
            <a:ext cx="109724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B9E0F51-D724-4ECB-A1E0-BD0F2AA9CCE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09480" y="396432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31960" y="396432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523AF88-832B-4EFE-B75C-FEA343C4269E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19640" y="160020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8029800" y="160020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609480" y="396432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19640" y="396432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8029800" y="396432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D7235DE-FD84-4E39-9EF0-98C914FC5FEA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4B43215-4837-4EB4-B24B-18589CDD19A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F37BC93-3D09-4F9A-84D2-6AA8BA22C5B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EA1BFEC-7A55-4063-A154-CA459EB88B5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4680"/>
            <a:ext cx="109724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sv-S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5151D85-00E3-4AD5-8953-39254B1B914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96432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FE3FA11-6986-4908-84BC-033A9460521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96432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5B43529-1AA0-40F6-80B6-CDC6CBA6125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v-S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964320"/>
            <a:ext cx="109724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2D111E3-2841-4994-ABBA-DA64068195B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sv-SE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296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sv-SE" sz="4400" spc="-1" strike="noStrike">
                <a:solidFill>
                  <a:srgbClr val="000000"/>
                </a:solidFill>
                <a:latin typeface="Calibri"/>
              </a:rPr>
              <a:t>Klicka här för att ändra format</a:t>
            </a:r>
            <a:endParaRPr b="0" lang="sv-SE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sv-SE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sv-SE" sz="1200" spc="-1" strike="noStrike">
                <a:solidFill>
                  <a:srgbClr val="8b8b8b"/>
                </a:solidFill>
                <a:latin typeface="Calibri"/>
              </a:rPr>
              <a:t>&lt;datum/tid&gt;</a:t>
            </a:r>
            <a:endParaRPr b="0" lang="sv-SE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sv-S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sv-SE" sz="1400" spc="-1" strike="noStrike">
                <a:solidFill>
                  <a:srgbClr val="000000"/>
                </a:solidFill>
                <a:latin typeface="Times New Roman"/>
              </a:rPr>
              <a:t>&lt;sidfot&gt;</a:t>
            </a:r>
            <a:endParaRPr b="0" lang="sv-S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sv-SE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9FB7CF1-C670-4A28-8FDC-5EEF41EF5B06}" type="slidenum">
              <a:rPr b="0" lang="sv-SE" sz="1200" spc="-1" strike="noStrike">
                <a:solidFill>
                  <a:srgbClr val="8b8b8b"/>
                </a:solidFill>
                <a:latin typeface="Calibri"/>
              </a:rPr>
              <a:t>&lt;nummer&gt;</a:t>
            </a:fld>
            <a:endParaRPr b="0" lang="sv-SE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3200" spc="-1" strike="noStrike">
                <a:solidFill>
                  <a:srgbClr val="000000"/>
                </a:solidFill>
                <a:latin typeface="Calibri"/>
              </a:rPr>
              <a:t>Klicka för att redigera dispositionstextens format</a:t>
            </a: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v-SE" sz="2400" spc="-1" strike="noStrike">
                <a:solidFill>
                  <a:srgbClr val="000000"/>
                </a:solidFill>
                <a:latin typeface="Calibri"/>
              </a:rPr>
              <a:t>Andra dispositionsnivån</a:t>
            </a:r>
            <a:endParaRPr b="0" lang="sv-SE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solidFill>
                  <a:srgbClr val="000000"/>
                </a:solidFill>
                <a:latin typeface="Calibri"/>
              </a:rPr>
              <a:t>Tredje dispositionsnivån</a:t>
            </a:r>
            <a:endParaRPr b="0" lang="sv-SE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v-SE" sz="2000" spc="-1" strike="noStrike">
                <a:solidFill>
                  <a:srgbClr val="000000"/>
                </a:solidFill>
                <a:latin typeface="Calibri"/>
              </a:rPr>
              <a:t>Fjärde dispositionsnivån</a:t>
            </a:r>
            <a:endParaRPr b="0" lang="sv-SE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solidFill>
                  <a:srgbClr val="000000"/>
                </a:solidFill>
                <a:latin typeface="Calibri"/>
              </a:rPr>
              <a:t>Femte dispositionsnivån</a:t>
            </a:r>
            <a:endParaRPr b="0" lang="sv-SE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solidFill>
                  <a:srgbClr val="000000"/>
                </a:solidFill>
                <a:latin typeface="Calibri"/>
              </a:rPr>
              <a:t>Sjätte dispositionsnivån</a:t>
            </a:r>
            <a:endParaRPr b="0" lang="sv-SE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v-SE" sz="2000" spc="-1" strike="noStrike">
                <a:solidFill>
                  <a:srgbClr val="000000"/>
                </a:solidFill>
                <a:latin typeface="Calibri"/>
              </a:rPr>
              <a:t>Sjunde dispositionsnivån</a:t>
            </a:r>
            <a:endParaRPr b="0" lang="sv-SE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sv-SE" sz="4400" spc="-1" strike="noStrike">
                <a:solidFill>
                  <a:srgbClr val="000000"/>
                </a:solidFill>
                <a:latin typeface="Calibri"/>
              </a:rPr>
              <a:t>Klicka här för att ändra format</a:t>
            </a:r>
            <a:endParaRPr b="0" lang="sv-SE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3200" spc="-1" strike="noStrike">
                <a:solidFill>
                  <a:srgbClr val="000000"/>
                </a:solidFill>
                <a:latin typeface="Calibri"/>
              </a:rPr>
              <a:t>Klicka här för att ändra format på bakgrundstexten</a:t>
            </a:r>
            <a:endParaRPr b="0" lang="sv-SE" sz="3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sv-SE" sz="2800" spc="-1" strike="noStrike">
                <a:solidFill>
                  <a:srgbClr val="000000"/>
                </a:solidFill>
                <a:latin typeface="Calibri"/>
              </a:rPr>
              <a:t>Nivå två</a:t>
            </a:r>
            <a:endParaRPr b="0" lang="sv-SE" sz="28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sv-SE" sz="2400" spc="-1" strike="noStrike">
                <a:solidFill>
                  <a:srgbClr val="000000"/>
                </a:solidFill>
                <a:latin typeface="Calibri"/>
              </a:rPr>
              <a:t>Nivå tre</a:t>
            </a:r>
            <a:endParaRPr b="0" lang="sv-SE" sz="24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sv-SE" sz="2000" spc="-1" strike="noStrike">
                <a:solidFill>
                  <a:srgbClr val="000000"/>
                </a:solidFill>
                <a:latin typeface="Calibri"/>
              </a:rPr>
              <a:t>Nivå fyra</a:t>
            </a:r>
            <a:endParaRPr b="0" lang="sv-SE" sz="20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sv-SE" sz="2000" spc="-1" strike="noStrike">
                <a:solidFill>
                  <a:srgbClr val="000000"/>
                </a:solidFill>
                <a:latin typeface="Calibri"/>
              </a:rPr>
              <a:t>Nivå fem</a:t>
            </a:r>
            <a:endParaRPr b="0" lang="sv-SE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sv-SE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sv-SE" sz="1200" spc="-1" strike="noStrike">
                <a:solidFill>
                  <a:srgbClr val="8b8b8b"/>
                </a:solidFill>
                <a:latin typeface="Calibri"/>
              </a:rPr>
              <a:t>&lt;datum/tid&gt;</a:t>
            </a:r>
            <a:endParaRPr b="0" lang="sv-SE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sv-S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sv-SE" sz="1400" spc="-1" strike="noStrike">
                <a:solidFill>
                  <a:srgbClr val="000000"/>
                </a:solidFill>
                <a:latin typeface="Times New Roman"/>
              </a:rPr>
              <a:t>&lt;sidfot&gt;</a:t>
            </a:r>
            <a:endParaRPr b="0" lang="sv-S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sv-SE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E0821C9-0451-4A95-BA27-84A67FAA036F}" type="slidenum">
              <a:rPr b="0" lang="sv-SE" sz="1200" spc="-1" strike="noStrike">
                <a:solidFill>
                  <a:srgbClr val="8b8b8b"/>
                </a:solidFill>
                <a:latin typeface="Calibri"/>
              </a:rPr>
              <a:t>&lt;nummer&gt;</a:t>
            </a:fld>
            <a:endParaRPr b="0" lang="sv-SE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0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8" descr="A group of hockey players posing for a photo&#10;&#10;AI-generated content may be incorrect."/>
          <p:cNvPicPr/>
          <p:nvPr/>
        </p:nvPicPr>
        <p:blipFill>
          <a:blip r:embed="rId1">
            <a:alphaModFix amt="27000"/>
          </a:blip>
          <a:srcRect l="5450" t="22410" r="4128" b="30167"/>
          <a:stretch/>
        </p:blipFill>
        <p:spPr>
          <a:xfrm>
            <a:off x="0" y="0"/>
            <a:ext cx="12191760" cy="4795560"/>
          </a:xfrm>
          <a:prstGeom prst="rect">
            <a:avLst/>
          </a:prstGeom>
          <a:ln w="0">
            <a:noFill/>
          </a:ln>
        </p:spPr>
      </p:pic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58000" y="4871160"/>
            <a:ext cx="7772040" cy="6375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65000"/>
          </a:bodyPr>
          <a:p>
            <a:pPr indent="0" algn="ctr">
              <a:lnSpc>
                <a:spcPct val="100000"/>
              </a:lnSpc>
              <a:buNone/>
            </a:pPr>
            <a:r>
              <a:rPr b="0" lang="sv-SE" sz="2800" spc="-1" strike="noStrike">
                <a:solidFill>
                  <a:srgbClr val="000000"/>
                </a:solidFill>
                <a:latin typeface="Calibri"/>
              </a:rPr>
              <a:t>FÖRÄLDRAMÖTE U14</a:t>
            </a:r>
            <a:br>
              <a:rPr sz="2800"/>
            </a:br>
            <a:endParaRPr b="0" lang="sv-SE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0" name="Bildobjekt 3" descr=""/>
          <p:cNvPicPr/>
          <p:nvPr/>
        </p:nvPicPr>
        <p:blipFill>
          <a:blip r:embed="rId2"/>
          <a:stretch/>
        </p:blipFill>
        <p:spPr>
          <a:xfrm>
            <a:off x="208800" y="4118040"/>
            <a:ext cx="2365920" cy="1750680"/>
          </a:xfrm>
          <a:prstGeom prst="rect">
            <a:avLst/>
          </a:prstGeom>
          <a:ln w="0">
            <a:noFill/>
          </a:ln>
        </p:spPr>
      </p:pic>
      <p:sp>
        <p:nvSpPr>
          <p:cNvPr id="91" name="Rektangel 4"/>
          <p:cNvSpPr/>
          <p:nvPr/>
        </p:nvSpPr>
        <p:spPr>
          <a:xfrm>
            <a:off x="0" y="5971320"/>
            <a:ext cx="12191760" cy="297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Rektangel 5"/>
          <p:cNvSpPr/>
          <p:nvPr/>
        </p:nvSpPr>
        <p:spPr>
          <a:xfrm>
            <a:off x="0" y="6555960"/>
            <a:ext cx="12191760" cy="297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3" name="TextBox 7"/>
          <p:cNvSpPr/>
          <p:nvPr/>
        </p:nvSpPr>
        <p:spPr>
          <a:xfrm>
            <a:off x="10007640" y="5508720"/>
            <a:ext cx="207756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SE" sz="3200" spc="-1" strike="noStrike">
                <a:solidFill>
                  <a:srgbClr val="000000"/>
                </a:solidFill>
                <a:latin typeface="Calibri"/>
              </a:rPr>
              <a:t>202</a:t>
            </a:r>
            <a:r>
              <a:rPr b="0" lang="sv-SE" sz="3200" spc="-1" strike="noStrike">
                <a:solidFill>
                  <a:srgbClr val="000000"/>
                </a:solidFill>
                <a:latin typeface="Calibri"/>
              </a:rPr>
              <a:t>5</a:t>
            </a:r>
            <a:r>
              <a:rPr b="0" lang="en-SE" sz="3200" spc="-1" strike="noStrike">
                <a:solidFill>
                  <a:srgbClr val="000000"/>
                </a:solidFill>
                <a:latin typeface="Calibri"/>
              </a:rPr>
              <a:t>-0</a:t>
            </a:r>
            <a:r>
              <a:rPr b="0" lang="sv-SE" sz="3200" spc="-1" strike="noStrike">
                <a:solidFill>
                  <a:srgbClr val="000000"/>
                </a:solidFill>
                <a:latin typeface="Calibri"/>
              </a:rPr>
              <a:t>9</a:t>
            </a:r>
            <a:r>
              <a:rPr b="0" lang="en-SE" sz="3200" spc="-1" strike="noStrike">
                <a:solidFill>
                  <a:srgbClr val="000000"/>
                </a:solidFill>
                <a:latin typeface="Calibri"/>
              </a:rPr>
              <a:t>-</a:t>
            </a:r>
            <a:r>
              <a:rPr b="0" lang="sv-SE" sz="3200" spc="-1" strike="noStrike">
                <a:solidFill>
                  <a:srgbClr val="000000"/>
                </a:solidFill>
                <a:latin typeface="Calibri"/>
              </a:rPr>
              <a:t>02</a:t>
            </a:r>
            <a:endParaRPr b="0" lang="sv-S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05000" y="58752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indent="0" algn="ctr">
              <a:lnSpc>
                <a:spcPct val="100000"/>
              </a:lnSpc>
              <a:buNone/>
            </a:pPr>
            <a:r>
              <a:rPr b="0" lang="sv-SE" sz="2800" spc="-1" strike="noStrike">
                <a:solidFill>
                  <a:srgbClr val="7f7f7f"/>
                </a:solidFill>
                <a:latin typeface="Calibri"/>
              </a:rPr>
              <a:t>Jamendåså!</a:t>
            </a:r>
            <a:endParaRPr b="0" lang="sv-SE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7" name="Bildobjekt 4" descr=""/>
          <p:cNvPicPr/>
          <p:nvPr/>
        </p:nvPicPr>
        <p:blipFill>
          <a:blip r:embed="rId1"/>
          <a:stretch/>
        </p:blipFill>
        <p:spPr>
          <a:xfrm>
            <a:off x="4812480" y="2181600"/>
            <a:ext cx="2365920" cy="1750680"/>
          </a:xfrm>
          <a:prstGeom prst="rect">
            <a:avLst/>
          </a:prstGeom>
          <a:ln w="0">
            <a:noFill/>
          </a:ln>
        </p:spPr>
      </p:pic>
      <p:sp>
        <p:nvSpPr>
          <p:cNvPr id="138" name="Rubrik 1"/>
          <p:cNvSpPr/>
          <p:nvPr/>
        </p:nvSpPr>
        <p:spPr>
          <a:xfrm>
            <a:off x="509400" y="4214880"/>
            <a:ext cx="10972440" cy="114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sv-SE" sz="2800" spc="-1" strike="noStrike">
                <a:solidFill>
                  <a:srgbClr val="7f7f7f"/>
                </a:solidFill>
                <a:latin typeface="Calibri"/>
              </a:rPr>
              <a:t>Nu tar vi alla frågor!</a:t>
            </a:r>
            <a:endParaRPr b="0" lang="sv-S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Rektangel 6"/>
          <p:cNvSpPr/>
          <p:nvPr/>
        </p:nvSpPr>
        <p:spPr>
          <a:xfrm>
            <a:off x="0" y="5971320"/>
            <a:ext cx="12191760" cy="297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Rektangel 7"/>
          <p:cNvSpPr/>
          <p:nvPr/>
        </p:nvSpPr>
        <p:spPr>
          <a:xfrm>
            <a:off x="3600" y="6555960"/>
            <a:ext cx="12191760" cy="297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sv-SE" sz="2800" spc="-1" strike="noStrike">
                <a:solidFill>
                  <a:srgbClr val="7f7f7f"/>
                </a:solidFill>
                <a:latin typeface="Calibri"/>
              </a:rPr>
              <a:t>AGENDA FÖR MÖTET</a:t>
            </a:r>
            <a:endParaRPr b="0" lang="sv-SE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" name="Rektangel 5"/>
          <p:cNvSpPr/>
          <p:nvPr/>
        </p:nvSpPr>
        <p:spPr>
          <a:xfrm>
            <a:off x="0" y="5971320"/>
            <a:ext cx="12187800" cy="297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Rektangel 6"/>
          <p:cNvSpPr/>
          <p:nvPr/>
        </p:nvSpPr>
        <p:spPr>
          <a:xfrm>
            <a:off x="3600" y="6555960"/>
            <a:ext cx="12187800" cy="297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7" name="Bildobjekt 8" descr=""/>
          <p:cNvPicPr/>
          <p:nvPr/>
        </p:nvPicPr>
        <p:blipFill>
          <a:blip r:embed="rId1"/>
          <a:stretch/>
        </p:blipFill>
        <p:spPr>
          <a:xfrm>
            <a:off x="255960" y="289440"/>
            <a:ext cx="1236600" cy="914760"/>
          </a:xfrm>
          <a:prstGeom prst="rect">
            <a:avLst/>
          </a:prstGeom>
          <a:ln w="0">
            <a:noFill/>
          </a:ln>
        </p:spPr>
      </p:pic>
      <p:sp>
        <p:nvSpPr>
          <p:cNvPr id="98" name="TextBox 4"/>
          <p:cNvSpPr/>
          <p:nvPr/>
        </p:nvSpPr>
        <p:spPr>
          <a:xfrm>
            <a:off x="1465200" y="1447200"/>
            <a:ext cx="6137280" cy="67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marL="514440" indent="-514440">
              <a:lnSpc>
                <a:spcPct val="100000"/>
              </a:lnSpc>
              <a:buClr>
                <a:srgbClr val="7f7f7f"/>
              </a:buClr>
              <a:buFont typeface="Calibri"/>
              <a:buAutoNum type="arabicPeriod"/>
            </a:pPr>
            <a:r>
              <a:rPr b="0" lang="sv-SE" sz="2400" spc="-1" strike="noStrike">
                <a:solidFill>
                  <a:srgbClr val="7f7f7f"/>
                </a:solidFill>
                <a:latin typeface="Calibri"/>
              </a:rPr>
              <a:t>Dagordning</a:t>
            </a:r>
            <a:endParaRPr b="0" lang="sv-SE" sz="2400" spc="-1" strike="noStrike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100000"/>
              </a:lnSpc>
              <a:buClr>
                <a:srgbClr val="7f7f7f"/>
              </a:buClr>
              <a:buFont typeface="Calibri"/>
              <a:buAutoNum type="arabicPeriod"/>
            </a:pPr>
            <a:r>
              <a:rPr b="0" lang="sv-SE" sz="2400" spc="-1" strike="noStrike">
                <a:solidFill>
                  <a:srgbClr val="7f7f7f"/>
                </a:solidFill>
                <a:latin typeface="Calibri"/>
              </a:rPr>
              <a:t>Organisation – ledare</a:t>
            </a:r>
            <a:endParaRPr b="0" lang="sv-SE" sz="2400" spc="-1" strike="noStrike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100000"/>
              </a:lnSpc>
              <a:buClr>
                <a:srgbClr val="7f7f7f"/>
              </a:buClr>
              <a:buFont typeface="Calibri"/>
              <a:buAutoNum type="arabicPeriod"/>
            </a:pPr>
            <a:r>
              <a:rPr b="0" lang="sv-SE" sz="2400" spc="-1" strike="noStrike">
                <a:solidFill>
                  <a:srgbClr val="7f7f7f"/>
                </a:solidFill>
                <a:latin typeface="Calibri"/>
              </a:rPr>
              <a:t>Ekonomi –avgifter &amp; ideella insatser</a:t>
            </a:r>
            <a:endParaRPr b="0" lang="sv-SE" sz="2400" spc="-1" strike="noStrike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100000"/>
              </a:lnSpc>
              <a:buClr>
                <a:srgbClr val="7f7f7f"/>
              </a:buClr>
              <a:buFont typeface="Calibri"/>
              <a:buAutoNum type="arabicPeriod"/>
            </a:pPr>
            <a:r>
              <a:rPr b="0" lang="sv-SE" sz="2400" spc="-1" strike="noStrike">
                <a:solidFill>
                  <a:srgbClr val="7f7f7f"/>
                </a:solidFill>
                <a:latin typeface="Calibri"/>
              </a:rPr>
              <a:t>Truppen &amp; träningar</a:t>
            </a:r>
            <a:endParaRPr b="0" lang="sv-SE" sz="2400" spc="-1" strike="noStrike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100000"/>
              </a:lnSpc>
              <a:buClr>
                <a:srgbClr val="7f7f7f"/>
              </a:buClr>
              <a:buFont typeface="Calibri"/>
              <a:buAutoNum type="arabicPeriod"/>
            </a:pPr>
            <a:r>
              <a:rPr b="0" lang="sv-SE" sz="2400" spc="-1" strike="noStrike">
                <a:solidFill>
                  <a:srgbClr val="7f7f7f"/>
                </a:solidFill>
                <a:latin typeface="Calibri"/>
              </a:rPr>
              <a:t>Seriespel</a:t>
            </a:r>
            <a:endParaRPr b="0" lang="sv-SE" sz="2400" spc="-1" strike="noStrike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100000"/>
              </a:lnSpc>
              <a:buClr>
                <a:srgbClr val="7f7f7f"/>
              </a:buClr>
              <a:buFont typeface="Calibri"/>
              <a:buAutoNum type="arabicPeriod"/>
            </a:pPr>
            <a:r>
              <a:rPr b="0" lang="sv-SE" sz="2400" spc="-1" strike="noStrike">
                <a:solidFill>
                  <a:srgbClr val="7f7f7f"/>
                </a:solidFill>
                <a:latin typeface="Calibri"/>
              </a:rPr>
              <a:t>Säsongsplanering</a:t>
            </a:r>
            <a:endParaRPr b="0" lang="sv-SE" sz="2400" spc="-1" strike="noStrike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100000"/>
              </a:lnSpc>
              <a:buClr>
                <a:srgbClr val="7f7f7f"/>
              </a:buClr>
              <a:buFont typeface="Calibri"/>
              <a:buAutoNum type="arabicPeriod"/>
            </a:pPr>
            <a:r>
              <a:rPr b="0" lang="sv-SE" sz="2400" spc="-1" strike="noStrike">
                <a:solidFill>
                  <a:srgbClr val="7f7f7f"/>
                </a:solidFill>
                <a:latin typeface="Calibri"/>
              </a:rPr>
              <a:t>Lagkassa/försäljning</a:t>
            </a:r>
            <a:endParaRPr b="0" lang="sv-SE" sz="2400" spc="-1" strike="noStrike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100000"/>
              </a:lnSpc>
              <a:buClr>
                <a:srgbClr val="7f7f7f"/>
              </a:buClr>
              <a:buFont typeface="Calibri"/>
              <a:buAutoNum type="arabicPeriod"/>
            </a:pPr>
            <a:r>
              <a:rPr b="0" lang="sv-SE" sz="2400" spc="-1" strike="noStrike">
                <a:solidFill>
                  <a:srgbClr val="7f7f7f"/>
                </a:solidFill>
                <a:latin typeface="Calibri"/>
              </a:rPr>
              <a:t>GIC – Göteborg Ishockey cup</a:t>
            </a:r>
            <a:endParaRPr b="0" lang="sv-SE" sz="2400" spc="-1" strike="noStrike">
              <a:solidFill>
                <a:srgbClr val="000000"/>
              </a:solidFill>
              <a:latin typeface="Arial"/>
            </a:endParaRPr>
          </a:p>
          <a:p>
            <a:pPr marL="514440" indent="-514440">
              <a:lnSpc>
                <a:spcPct val="100000"/>
              </a:lnSpc>
              <a:buClr>
                <a:srgbClr val="7f7f7f"/>
              </a:buClr>
              <a:buFont typeface="Calibri"/>
              <a:buAutoNum type="arabicPeriod"/>
            </a:pPr>
            <a:r>
              <a:rPr b="0" lang="sv-SE" sz="2400" spc="-1" strike="noStrike">
                <a:solidFill>
                  <a:srgbClr val="7f7f7f"/>
                </a:solidFill>
                <a:latin typeface="Calibri"/>
              </a:rPr>
              <a:t>Övrigt</a:t>
            </a:r>
            <a:endParaRPr b="0" lang="sv-SE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sv-SE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981080" y="42876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indent="0" algn="ctr">
              <a:lnSpc>
                <a:spcPct val="100000"/>
              </a:lnSpc>
              <a:buNone/>
            </a:pPr>
            <a:r>
              <a:rPr b="1" lang="sv-SE" sz="3600" spc="-1" strike="noStrike">
                <a:solidFill>
                  <a:srgbClr val="000000"/>
                </a:solidFill>
                <a:latin typeface="Calibri"/>
              </a:rPr>
              <a:t>Organisation – ledare </a:t>
            </a:r>
            <a:r>
              <a:rPr b="1" lang="sv-SE" sz="3600" spc="-1" strike="noStrike">
                <a:solidFill>
                  <a:srgbClr val="7f7f7f"/>
                </a:solidFill>
                <a:latin typeface="Calibri"/>
              </a:rPr>
              <a:t>U14(B1)</a:t>
            </a:r>
            <a:endParaRPr b="0" lang="sv-SE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Rektangel 5"/>
          <p:cNvSpPr/>
          <p:nvPr/>
        </p:nvSpPr>
        <p:spPr>
          <a:xfrm>
            <a:off x="0" y="5971320"/>
            <a:ext cx="12191760" cy="297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Rektangel 6"/>
          <p:cNvSpPr/>
          <p:nvPr/>
        </p:nvSpPr>
        <p:spPr>
          <a:xfrm>
            <a:off x="3600" y="6555960"/>
            <a:ext cx="12191760" cy="297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02" name="Bildobjekt 7" descr=""/>
          <p:cNvPicPr/>
          <p:nvPr/>
        </p:nvPicPr>
        <p:blipFill>
          <a:blip r:embed="rId1"/>
          <a:stretch/>
        </p:blipFill>
        <p:spPr>
          <a:xfrm>
            <a:off x="255960" y="289440"/>
            <a:ext cx="1236600" cy="914760"/>
          </a:xfrm>
          <a:prstGeom prst="rect">
            <a:avLst/>
          </a:prstGeom>
          <a:ln w="0">
            <a:noFill/>
          </a:ln>
        </p:spPr>
      </p:pic>
      <p:sp>
        <p:nvSpPr>
          <p:cNvPr id="103" name="Rubrik 1"/>
          <p:cNvSpPr/>
          <p:nvPr/>
        </p:nvSpPr>
        <p:spPr>
          <a:xfrm>
            <a:off x="1136880" y="2196360"/>
            <a:ext cx="10136160" cy="278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 fontScale="95000"/>
          </a:bodyPr>
          <a:p>
            <a:pPr algn="ctr">
              <a:lnSpc>
                <a:spcPct val="100000"/>
              </a:lnSpc>
            </a:pPr>
            <a:r>
              <a:rPr b="1" lang="sv-SE" sz="2800" spc="-1" strike="noStrike">
                <a:solidFill>
                  <a:srgbClr val="000000"/>
                </a:solidFill>
                <a:latin typeface="Calibri"/>
              </a:rPr>
              <a:t>Sedan tidigare</a:t>
            </a:r>
            <a:endParaRPr b="0" lang="sv-SE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sv-SE" sz="2800" spc="-1" strike="noStrike">
                <a:solidFill>
                  <a:srgbClr val="000000"/>
                </a:solidFill>
                <a:latin typeface="Calibri"/>
              </a:rPr>
              <a:t>Istränare: Andreas G (huvudtränare), Patrik T &amp; Anders B (assisterande)</a:t>
            </a:r>
            <a:endParaRPr b="0" lang="sv-SE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sv-SE" sz="2800" spc="-1" strike="noStrike">
                <a:solidFill>
                  <a:srgbClr val="000000"/>
                </a:solidFill>
                <a:latin typeface="Calibri"/>
              </a:rPr>
              <a:t>Materialare: Pontus H</a:t>
            </a:r>
            <a:endParaRPr b="0" lang="sv-SE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sv-SE" sz="2800" spc="-1" strike="noStrike">
                <a:solidFill>
                  <a:srgbClr val="000000"/>
                </a:solidFill>
                <a:latin typeface="Calibri"/>
              </a:rPr>
              <a:t>Lagledare/adm.: Daniel R</a:t>
            </a:r>
            <a:endParaRPr b="0" lang="sv-SE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sv-SE" sz="2800" spc="-1" strike="noStrike">
                <a:solidFill>
                  <a:srgbClr val="000000"/>
                </a:solidFill>
                <a:latin typeface="Calibri"/>
              </a:rPr>
              <a:t>Ekonomi: Martina G</a:t>
            </a:r>
            <a:endParaRPr b="0" lang="sv-SE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sv-SE" sz="2800" spc="-1" strike="noStrike">
                <a:solidFill>
                  <a:srgbClr val="000000"/>
                </a:solidFill>
                <a:latin typeface="Calibri"/>
              </a:rPr>
              <a:t>Café/bemanning: Emelie H</a:t>
            </a:r>
            <a:endParaRPr b="0" lang="sv-SE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981080" y="42876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indent="0" algn="ctr">
              <a:lnSpc>
                <a:spcPct val="100000"/>
              </a:lnSpc>
              <a:buNone/>
            </a:pPr>
            <a:r>
              <a:rPr b="1" lang="sv-SE" sz="3600" spc="-1" strike="noStrike">
                <a:solidFill>
                  <a:srgbClr val="000000"/>
                </a:solidFill>
                <a:latin typeface="Calibri"/>
              </a:rPr>
              <a:t>Ekonomi – avgifter &amp; ideella insatser</a:t>
            </a:r>
            <a:endParaRPr b="0" lang="sv-SE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Rektangel 5"/>
          <p:cNvSpPr/>
          <p:nvPr/>
        </p:nvSpPr>
        <p:spPr>
          <a:xfrm>
            <a:off x="0" y="5971320"/>
            <a:ext cx="12191760" cy="297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Rektangel 6"/>
          <p:cNvSpPr/>
          <p:nvPr/>
        </p:nvSpPr>
        <p:spPr>
          <a:xfrm>
            <a:off x="3600" y="6555960"/>
            <a:ext cx="12191760" cy="297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07" name="Bildobjekt 7" descr=""/>
          <p:cNvPicPr/>
          <p:nvPr/>
        </p:nvPicPr>
        <p:blipFill>
          <a:blip r:embed="rId1"/>
          <a:stretch/>
        </p:blipFill>
        <p:spPr>
          <a:xfrm>
            <a:off x="255960" y="289440"/>
            <a:ext cx="1236600" cy="914760"/>
          </a:xfrm>
          <a:prstGeom prst="rect">
            <a:avLst/>
          </a:prstGeom>
          <a:ln w="0">
            <a:noFill/>
          </a:ln>
        </p:spPr>
      </p:pic>
      <p:sp>
        <p:nvSpPr>
          <p:cNvPr id="108" name="TextBox 3"/>
          <p:cNvSpPr/>
          <p:nvPr/>
        </p:nvSpPr>
        <p:spPr>
          <a:xfrm>
            <a:off x="255960" y="1492200"/>
            <a:ext cx="614412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sv-SE" sz="1800" spc="-1" strike="noStrike">
                <a:solidFill>
                  <a:srgbClr val="000000"/>
                </a:solidFill>
                <a:latin typeface="Calibri"/>
              </a:rPr>
              <a:t>Medlems och träningsavgift</a:t>
            </a: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Medlemsavgift 1500 kr. Träningsavgift fastställs i september, men preliminärt samma som i fjol, 2500 kr, dvs totalt 4000 kr. </a:t>
            </a:r>
            <a:br>
              <a:rPr sz="1800"/>
            </a:br>
            <a:br>
              <a:rPr sz="1800"/>
            </a:br>
            <a:r>
              <a:rPr b="1" lang="sv-SE" sz="1800" spc="-1" strike="noStrike">
                <a:solidFill>
                  <a:srgbClr val="000000"/>
                </a:solidFill>
                <a:latin typeface="Calibri"/>
              </a:rPr>
              <a:t>Lotter och kalendrar</a:t>
            </a:r>
            <a:br>
              <a:rPr sz="1800"/>
            </a:br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Fastställs i september, men preliminärt samma som ifjol. Möjlighet till utköp. Merförsäljning ger inkomster till lagkassan.</a:t>
            </a: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TextBox 9"/>
          <p:cNvSpPr/>
          <p:nvPr/>
        </p:nvSpPr>
        <p:spPr>
          <a:xfrm>
            <a:off x="6203520" y="1492200"/>
            <a:ext cx="5863680" cy="435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sv-SE" sz="2000" spc="-1" strike="noStrike">
                <a:solidFill>
                  <a:srgbClr val="000000"/>
                </a:solidFill>
                <a:latin typeface="Calibri"/>
              </a:rPr>
              <a:t>Café</a:t>
            </a:r>
            <a:br>
              <a:rPr sz="1800"/>
            </a:br>
            <a:r>
              <a:rPr b="0" lang="sv-SE" sz="2000" spc="-1" strike="noStrike">
                <a:solidFill>
                  <a:srgbClr val="000000"/>
                </a:solidFill>
                <a:latin typeface="Calibri"/>
              </a:rPr>
              <a:t>Caféveckor. Den första för vår del är vecka 39. </a:t>
            </a:r>
            <a:endParaRPr b="0" lang="sv-SE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Öppet lördag 12-21, söndag 10.30-19.30 samt onsdagar (18-21.30) </a:t>
            </a:r>
            <a:r>
              <a:rPr b="1" lang="sv-SE" sz="1800" spc="-1" strike="noStrike">
                <a:solidFill>
                  <a:srgbClr val="000000"/>
                </a:solidFill>
                <a:latin typeface="Calibri"/>
              </a:rPr>
              <a:t>om</a:t>
            </a:r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 A-laget har match.</a:t>
            </a:r>
            <a:br>
              <a:rPr sz="1800"/>
            </a:br>
            <a:br>
              <a:rPr sz="1800"/>
            </a:br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Rullande schema mellan lagenheterna, baserat antal spelare i respektive trupp. </a:t>
            </a:r>
            <a:br>
              <a:rPr sz="1800"/>
            </a:br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Enhet som spelar match utanför ovanstående tider får själv bemanna caféet</a:t>
            </a:r>
            <a:r>
              <a:rPr b="0" lang="sv-SE" sz="2000" spc="-1" strike="noStrike">
                <a:solidFill>
                  <a:srgbClr val="000000"/>
                </a:solidFill>
                <a:latin typeface="Calibri"/>
              </a:rPr>
              <a:t>.</a:t>
            </a:r>
            <a:br>
              <a:rPr sz="1800"/>
            </a:br>
            <a:endParaRPr b="0" lang="sv-SE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v-SE" sz="2000" spc="-1" strike="noStrike">
                <a:solidFill>
                  <a:srgbClr val="000000"/>
                </a:solidFill>
                <a:latin typeface="Calibri"/>
              </a:rPr>
              <a:t>Entré a-lagsmatcher </a:t>
            </a:r>
            <a:br>
              <a:rPr sz="1800"/>
            </a:br>
            <a:r>
              <a:rPr b="0" lang="sv-SE" sz="2000" spc="-1" strike="noStrike">
                <a:solidFill>
                  <a:srgbClr val="000000"/>
                </a:solidFill>
                <a:latin typeface="Calibri"/>
              </a:rPr>
              <a:t>1 person per tillfälle, ca 1.5h insats. </a:t>
            </a:r>
            <a:br>
              <a:rPr sz="2000"/>
            </a:br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Från 45 minuter före matchstart tills första perioden är spelad. </a:t>
            </a:r>
            <a:br>
              <a:rPr sz="1800"/>
            </a:br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Onsdag 8 oktober, Söndag 2 november, Fredag 21 november. </a:t>
            </a: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981080" y="42876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indent="0" algn="ctr">
              <a:lnSpc>
                <a:spcPct val="100000"/>
              </a:lnSpc>
              <a:buNone/>
            </a:pPr>
            <a:r>
              <a:rPr b="1" lang="sv-SE" sz="3600" spc="-1" strike="noStrike">
                <a:solidFill>
                  <a:srgbClr val="000000"/>
                </a:solidFill>
                <a:latin typeface="Calibri"/>
              </a:rPr>
              <a:t>Truppen &amp; träningar</a:t>
            </a:r>
            <a:endParaRPr b="0" lang="sv-SE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Rektangel 5"/>
          <p:cNvSpPr/>
          <p:nvPr/>
        </p:nvSpPr>
        <p:spPr>
          <a:xfrm>
            <a:off x="0" y="5971320"/>
            <a:ext cx="12191760" cy="297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Rektangel 6"/>
          <p:cNvSpPr/>
          <p:nvPr/>
        </p:nvSpPr>
        <p:spPr>
          <a:xfrm>
            <a:off x="3600" y="6555960"/>
            <a:ext cx="12191760" cy="297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13" name="Bildobjekt 7" descr=""/>
          <p:cNvPicPr/>
          <p:nvPr/>
        </p:nvPicPr>
        <p:blipFill>
          <a:blip r:embed="rId1"/>
          <a:stretch/>
        </p:blipFill>
        <p:spPr>
          <a:xfrm>
            <a:off x="255960" y="289440"/>
            <a:ext cx="1236600" cy="914760"/>
          </a:xfrm>
          <a:prstGeom prst="rect">
            <a:avLst/>
          </a:prstGeom>
          <a:ln w="0">
            <a:noFill/>
          </a:ln>
        </p:spPr>
      </p:pic>
      <p:sp>
        <p:nvSpPr>
          <p:cNvPr id="114" name="TextBox 4"/>
          <p:cNvSpPr/>
          <p:nvPr/>
        </p:nvSpPr>
        <p:spPr>
          <a:xfrm>
            <a:off x="1780200" y="1231560"/>
            <a:ext cx="6144120" cy="468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endParaRPr b="0" lang="sv-SE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v-SE" sz="1800" spc="-1" strike="noStrike">
                <a:solidFill>
                  <a:srgbClr val="000000"/>
                </a:solidFill>
                <a:latin typeface="Calibri"/>
              </a:rPr>
              <a:t>U14</a:t>
            </a:r>
            <a:br>
              <a:rPr sz="1800"/>
            </a:br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Förbundet benämner nu med ålderskategorier och inte bokstäver. Innebär att vi inte kommer heta B1 i år utan U14. </a:t>
            </a: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Vi är 15 utespelare + 2 målvakter  </a:t>
            </a: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v-SE" sz="1800" spc="-1" strike="noStrike">
                <a:solidFill>
                  <a:srgbClr val="000000"/>
                </a:solidFill>
                <a:latin typeface="Calibri"/>
              </a:rPr>
              <a:t>Träningar</a:t>
            </a: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v-SE" sz="1600" spc="-1" strike="noStrike">
                <a:solidFill>
                  <a:srgbClr val="000000"/>
                </a:solidFill>
                <a:latin typeface="Calibri"/>
              </a:rPr>
              <a:t>Vi tränar i normalfallet tillsammans med U13 (födda 2013). De är 10 spelare + 1 målvakt. </a:t>
            </a:r>
            <a:endParaRPr b="0" lang="sv-SE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sv-SE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v-SE" sz="1800" spc="-1" strike="noStrike">
                <a:solidFill>
                  <a:srgbClr val="000000"/>
                </a:solidFill>
                <a:latin typeface="Calibri"/>
              </a:rPr>
              <a:t>KALLELSER</a:t>
            </a: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v-SE" sz="1600" spc="-1" strike="noStrike">
                <a:solidFill>
                  <a:srgbClr val="000000"/>
                </a:solidFill>
                <a:latin typeface="Calibri"/>
              </a:rPr>
              <a:t>Läggs in efter hand. Istider finns på Partillehockeys hemsida.</a:t>
            </a:r>
            <a:endParaRPr b="0" lang="sv-SE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v-SE" sz="1600" spc="-1" strike="noStrike">
                <a:solidFill>
                  <a:srgbClr val="ff0000"/>
                </a:solidFill>
                <a:latin typeface="Calibri"/>
              </a:rPr>
              <a:t>OBS! Snälla, se till att svara på kallelser i tid. Meddela så snart som möjligt om ni av någon orsak inte kan komma eller blir sen. Respektera samlingstiderna</a:t>
            </a:r>
            <a:endParaRPr b="0" lang="sv-SE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sv-SE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sv-SE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sv-SE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1981080" y="42876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indent="0" algn="ctr">
              <a:lnSpc>
                <a:spcPct val="100000"/>
              </a:lnSpc>
              <a:buNone/>
            </a:pPr>
            <a:r>
              <a:rPr b="1" lang="sv-SE" sz="3600" spc="-1" strike="noStrike">
                <a:solidFill>
                  <a:srgbClr val="000000"/>
                </a:solidFill>
                <a:latin typeface="Calibri"/>
              </a:rPr>
              <a:t>Seriespel</a:t>
            </a:r>
            <a:endParaRPr b="0" lang="sv-SE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Rektangel 5"/>
          <p:cNvSpPr/>
          <p:nvPr/>
        </p:nvSpPr>
        <p:spPr>
          <a:xfrm>
            <a:off x="0" y="5971320"/>
            <a:ext cx="12191760" cy="297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Rektangel 6"/>
          <p:cNvSpPr/>
          <p:nvPr/>
        </p:nvSpPr>
        <p:spPr>
          <a:xfrm>
            <a:off x="3600" y="6555960"/>
            <a:ext cx="12191760" cy="297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18" name="Bildobjekt 7" descr=""/>
          <p:cNvPicPr/>
          <p:nvPr/>
        </p:nvPicPr>
        <p:blipFill>
          <a:blip r:embed="rId1"/>
          <a:stretch/>
        </p:blipFill>
        <p:spPr>
          <a:xfrm>
            <a:off x="255960" y="289440"/>
            <a:ext cx="1236600" cy="914760"/>
          </a:xfrm>
          <a:prstGeom prst="rect">
            <a:avLst/>
          </a:prstGeom>
          <a:ln w="0">
            <a:noFill/>
          </a:ln>
        </p:spPr>
      </p:pic>
      <p:sp>
        <p:nvSpPr>
          <p:cNvPr id="119" name="TextBox 3"/>
          <p:cNvSpPr/>
          <p:nvPr/>
        </p:nvSpPr>
        <p:spPr>
          <a:xfrm>
            <a:off x="509040" y="1577880"/>
            <a:ext cx="614412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sv-SE" sz="1800" spc="-1" strike="noStrike">
                <a:solidFill>
                  <a:srgbClr val="000000"/>
                </a:solidFill>
                <a:latin typeface="Calibri"/>
              </a:rPr>
              <a:t>1 anmält lag i serien för U14</a:t>
            </a:r>
            <a:br>
              <a:rPr sz="2000"/>
            </a:br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Väntar fortfarande på lottningen men preliminärt seriestart vecka 40, helgen 4-5 oktober. Analogt med tidigare år gäller att.</a:t>
            </a:r>
            <a:br>
              <a:rPr sz="1800"/>
            </a:br>
            <a:r>
              <a:rPr b="0" i="1" lang="sv-SE" sz="1800" spc="-1" strike="noStrike">
                <a:solidFill>
                  <a:srgbClr val="000000"/>
                </a:solidFill>
                <a:latin typeface="Calibri"/>
              </a:rPr>
              <a:t>Deltagande lag skall bestå av spelare födda -12/13. Dock max 5 stycken underåriga (födda -14 eller senare). I U14 skall majoriteten av spelarna vara födda -12</a:t>
            </a:r>
            <a:br>
              <a:rPr sz="1800"/>
            </a:br>
            <a:br>
              <a:rPr sz="1800"/>
            </a:b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TextBox 8"/>
          <p:cNvSpPr/>
          <p:nvPr/>
        </p:nvSpPr>
        <p:spPr>
          <a:xfrm>
            <a:off x="6653520" y="1571760"/>
            <a:ext cx="535212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sv-SE" sz="1800" spc="-1" strike="noStrike">
                <a:solidFill>
                  <a:srgbClr val="000000"/>
                </a:solidFill>
                <a:latin typeface="Calibri"/>
              </a:rPr>
              <a:t>Seriespel U13</a:t>
            </a:r>
            <a:br>
              <a:rPr sz="1800"/>
            </a:br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1 anmält lag i U13-serien</a:t>
            </a:r>
            <a:br>
              <a:rPr sz="1800"/>
            </a:br>
            <a:r>
              <a:rPr b="0" i="1" lang="sv-SE" sz="1800" spc="-1" strike="noStrike">
                <a:solidFill>
                  <a:srgbClr val="000000"/>
                </a:solidFill>
                <a:latin typeface="Calibri"/>
              </a:rPr>
              <a:t>Deltagande lag skall bestå av spelare födda -12/13. I U13 skall majoriteten av spelarna vara födda -13</a:t>
            </a: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br>
              <a:rPr sz="1800"/>
            </a:br>
            <a:r>
              <a:rPr b="1" lang="sv-SE" sz="1800" spc="-1" strike="noStrike">
                <a:solidFill>
                  <a:srgbClr val="000000"/>
                </a:solidFill>
                <a:latin typeface="Calibri"/>
              </a:rPr>
              <a:t>Föreningen har även lag i U16(A1/A2)</a:t>
            </a: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1981080" y="42876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indent="0" algn="ctr">
              <a:lnSpc>
                <a:spcPct val="100000"/>
              </a:lnSpc>
              <a:buNone/>
            </a:pPr>
            <a:r>
              <a:rPr b="1" lang="sv-SE" sz="3600" spc="-1" strike="noStrike">
                <a:solidFill>
                  <a:srgbClr val="000000"/>
                </a:solidFill>
                <a:latin typeface="Calibri"/>
              </a:rPr>
              <a:t>Säsongsplanering - </a:t>
            </a:r>
            <a:r>
              <a:rPr b="1" lang="sv-SE" sz="2400" spc="-1" strike="noStrike">
                <a:solidFill>
                  <a:srgbClr val="000000"/>
                </a:solidFill>
                <a:latin typeface="Calibri"/>
              </a:rPr>
              <a:t>Inte så avancerad</a:t>
            </a:r>
            <a:endParaRPr b="0" lang="sv-SE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Rektangel 5"/>
          <p:cNvSpPr/>
          <p:nvPr/>
        </p:nvSpPr>
        <p:spPr>
          <a:xfrm>
            <a:off x="0" y="5971320"/>
            <a:ext cx="12191760" cy="297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Rektangel 6"/>
          <p:cNvSpPr/>
          <p:nvPr/>
        </p:nvSpPr>
        <p:spPr>
          <a:xfrm>
            <a:off x="3600" y="6555960"/>
            <a:ext cx="12191760" cy="297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24" name="Bildobjekt 7" descr=""/>
          <p:cNvPicPr/>
          <p:nvPr/>
        </p:nvPicPr>
        <p:blipFill>
          <a:blip r:embed="rId1"/>
          <a:stretch/>
        </p:blipFill>
        <p:spPr>
          <a:xfrm>
            <a:off x="255960" y="289440"/>
            <a:ext cx="1236600" cy="914760"/>
          </a:xfrm>
          <a:prstGeom prst="rect">
            <a:avLst/>
          </a:prstGeom>
          <a:ln w="0">
            <a:noFill/>
          </a:ln>
        </p:spPr>
      </p:pic>
      <p:sp>
        <p:nvSpPr>
          <p:cNvPr id="125" name="TextBox 3"/>
          <p:cNvSpPr/>
          <p:nvPr/>
        </p:nvSpPr>
        <p:spPr>
          <a:xfrm>
            <a:off x="293040" y="1268640"/>
            <a:ext cx="6145200" cy="322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sv-SE" sz="1600" spc="-1" strike="noStrike">
                <a:solidFill>
                  <a:srgbClr val="000000"/>
                </a:solidFill>
                <a:latin typeface="Calibri"/>
              </a:rPr>
              <a:t>September </a:t>
            </a:r>
            <a:br>
              <a:rPr sz="1600"/>
            </a:br>
            <a:r>
              <a:rPr b="0" lang="sv-SE" sz="1400" spc="-1" strike="noStrike">
                <a:solidFill>
                  <a:srgbClr val="000000"/>
                </a:solidFill>
                <a:latin typeface="Calibri"/>
              </a:rPr>
              <a:t>Träning + träningsmatcher. </a:t>
            </a:r>
            <a:br>
              <a:rPr sz="1400"/>
            </a:br>
            <a:r>
              <a:rPr b="0" lang="sv-SE" sz="1400" spc="-1" strike="noStrike">
                <a:solidFill>
                  <a:srgbClr val="000000"/>
                </a:solidFill>
                <a:latin typeface="Calibri"/>
              </a:rPr>
              <a:t>Lördag 6/9, kl .14:30, Hovås (h)</a:t>
            </a:r>
            <a:br>
              <a:rPr sz="1400"/>
            </a:br>
            <a:r>
              <a:rPr b="0" lang="sv-SE" sz="1400" spc="-1" strike="noStrike">
                <a:solidFill>
                  <a:srgbClr val="000000"/>
                </a:solidFill>
                <a:latin typeface="Calibri"/>
              </a:rPr>
              <a:t>Lördag 20/9, kl. 14:30, prel. Stenungsund (h)</a:t>
            </a:r>
            <a:br>
              <a:rPr sz="1400"/>
            </a:br>
            <a:r>
              <a:rPr b="0" lang="sv-SE" sz="1400" spc="-1" strike="noStrike">
                <a:solidFill>
                  <a:srgbClr val="000000"/>
                </a:solidFill>
                <a:latin typeface="Calibri"/>
              </a:rPr>
              <a:t>Slutet av september/början oktober: Domarkurs. </a:t>
            </a:r>
            <a:r>
              <a:rPr b="0" i="1" lang="sv-SE" sz="1200" spc="-1" strike="noStrike">
                <a:solidFill>
                  <a:srgbClr val="000000"/>
                </a:solidFill>
                <a:latin typeface="Calibri"/>
              </a:rPr>
              <a:t>Obligatoriskt för den som vill döma.</a:t>
            </a:r>
            <a:br>
              <a:rPr sz="1400"/>
            </a:br>
            <a:br>
              <a:rPr sz="1600"/>
            </a:br>
            <a:r>
              <a:rPr b="1" lang="sv-SE" sz="1600" spc="-1" strike="noStrike">
                <a:solidFill>
                  <a:srgbClr val="000000"/>
                </a:solidFill>
                <a:latin typeface="Calibri"/>
              </a:rPr>
              <a:t>Oktober – mars - seriespel</a:t>
            </a:r>
            <a:br>
              <a:rPr sz="1600"/>
            </a:br>
            <a:r>
              <a:rPr b="0" lang="sv-SE" sz="1400" spc="-1" strike="noStrike">
                <a:solidFill>
                  <a:srgbClr val="000000"/>
                </a:solidFill>
                <a:latin typeface="Calibri"/>
              </a:rPr>
              <a:t>Från vecka 40 till xx. Rak serie, sedan omlottning baserat på placering. </a:t>
            </a:r>
            <a:br>
              <a:rPr sz="1400"/>
            </a:br>
            <a:r>
              <a:rPr b="0" lang="sv-SE" sz="1400" spc="-1" strike="noStrike">
                <a:solidFill>
                  <a:srgbClr val="000000"/>
                </a:solidFill>
                <a:latin typeface="Calibri"/>
              </a:rPr>
              <a:t>Fortsatt seriespel t.o.m. vecka XX . </a:t>
            </a:r>
            <a:br>
              <a:rPr sz="1400"/>
            </a:br>
            <a:br>
              <a:rPr sz="1600"/>
            </a:br>
            <a:r>
              <a:rPr b="1" lang="sv-SE" sz="1600" spc="-1" strike="noStrike">
                <a:solidFill>
                  <a:srgbClr val="000000"/>
                </a:solidFill>
                <a:latin typeface="Calibri"/>
              </a:rPr>
              <a:t>Vecka 44 </a:t>
            </a:r>
            <a:r>
              <a:rPr b="0" lang="sv-SE" sz="1400" spc="-1" strike="noStrike">
                <a:solidFill>
                  <a:srgbClr val="000000"/>
                </a:solidFill>
                <a:latin typeface="Calibri"/>
              </a:rPr>
              <a:t>- U15/Team 2011 spelar GIF-Cupen </a:t>
            </a:r>
            <a:br>
              <a:rPr sz="1400"/>
            </a:br>
            <a:r>
              <a:rPr b="0" lang="sv-SE" sz="1400" spc="-1" strike="noStrike">
                <a:solidFill>
                  <a:srgbClr val="000000"/>
                </a:solidFill>
                <a:latin typeface="Calibri"/>
              </a:rPr>
              <a:t>Datum 31/10-2/11 (fredag – söndag). </a:t>
            </a:r>
            <a:br>
              <a:rPr sz="1400"/>
            </a:br>
            <a:br>
              <a:rPr sz="1400"/>
            </a:br>
            <a:endParaRPr b="0" lang="sv-SE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TextBox 8"/>
          <p:cNvSpPr/>
          <p:nvPr/>
        </p:nvSpPr>
        <p:spPr>
          <a:xfrm>
            <a:off x="6095880" y="1308600"/>
            <a:ext cx="6145200" cy="386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sv-SE" sz="1600" spc="-1" strike="noStrike" u="sng">
                <a:solidFill>
                  <a:srgbClr val="000000"/>
                </a:solidFill>
                <a:uFillTx/>
                <a:latin typeface="Calibri"/>
              </a:rPr>
              <a:t>Vecka 1 - Göteborg Ishockey Cup </a:t>
            </a:r>
            <a:br>
              <a:rPr sz="1800"/>
            </a:br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Fredag 2 januari – måndag 5/1 </a:t>
            </a:r>
            <a:br>
              <a:rPr sz="1800"/>
            </a:br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Säsongens höjdpunkt!  ALLA behövs.</a:t>
            </a:r>
            <a:br>
              <a:rPr sz="1800"/>
            </a:br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Klubben står för anmälan och deltagaravgifter. men vi kommer behöva jobba mycket. </a:t>
            </a: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Se separat slide.</a:t>
            </a: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br>
              <a:rPr sz="2000"/>
            </a:br>
            <a:r>
              <a:rPr b="1" lang="sv-SE" sz="1600" spc="-1" strike="noStrike">
                <a:solidFill>
                  <a:srgbClr val="000000"/>
                </a:solidFill>
                <a:latin typeface="Calibri"/>
              </a:rPr>
              <a:t>April</a:t>
            </a:r>
            <a:br>
              <a:rPr sz="2000"/>
            </a:br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Is till och med? </a:t>
            </a:r>
            <a:br>
              <a:rPr sz="1800"/>
            </a:br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Eftersäsong – Eventuell cup</a:t>
            </a:r>
            <a:br>
              <a:rPr sz="1800"/>
            </a:br>
            <a:br>
              <a:rPr sz="1800"/>
            </a:br>
            <a:r>
              <a:rPr b="1" lang="sv-SE" sz="1600" spc="-1" strike="noStrike">
                <a:solidFill>
                  <a:srgbClr val="000000"/>
                </a:solidFill>
                <a:latin typeface="Calibri"/>
              </a:rPr>
              <a:t>Maj – Juni </a:t>
            </a:r>
            <a:br>
              <a:rPr sz="1800"/>
            </a:br>
            <a:r>
              <a:rPr b="0" lang="sv-SE" sz="1800" spc="-1" strike="noStrike">
                <a:solidFill>
                  <a:srgbClr val="000000"/>
                </a:solidFill>
                <a:latin typeface="Calibri"/>
              </a:rPr>
              <a:t>Inlinesgolv från mitten av maj till slutet av juni. Obligatorisk bemanning vid läggning och upptagning. </a:t>
            </a: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981080" y="42876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indent="0" algn="ctr">
              <a:lnSpc>
                <a:spcPct val="100000"/>
              </a:lnSpc>
              <a:buNone/>
            </a:pPr>
            <a:r>
              <a:rPr b="1" lang="sv-SE" sz="3600" spc="-1" strike="noStrike">
                <a:solidFill>
                  <a:srgbClr val="000000"/>
                </a:solidFill>
                <a:latin typeface="Calibri"/>
              </a:rPr>
              <a:t>Lagkassa/försäljning</a:t>
            </a:r>
            <a:endParaRPr b="0" lang="sv-SE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Rektangel 5"/>
          <p:cNvSpPr/>
          <p:nvPr/>
        </p:nvSpPr>
        <p:spPr>
          <a:xfrm>
            <a:off x="0" y="5971320"/>
            <a:ext cx="12191760" cy="2970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Rektangel 6"/>
          <p:cNvSpPr/>
          <p:nvPr/>
        </p:nvSpPr>
        <p:spPr>
          <a:xfrm>
            <a:off x="3600" y="6555960"/>
            <a:ext cx="12191760" cy="297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30" name="Bildobjekt 7" descr=""/>
          <p:cNvPicPr/>
          <p:nvPr/>
        </p:nvPicPr>
        <p:blipFill>
          <a:blip r:embed="rId1"/>
          <a:stretch/>
        </p:blipFill>
        <p:spPr>
          <a:xfrm>
            <a:off x="255960" y="289440"/>
            <a:ext cx="1236600" cy="914760"/>
          </a:xfrm>
          <a:prstGeom prst="rect">
            <a:avLst/>
          </a:prstGeom>
          <a:ln w="0">
            <a:noFill/>
          </a:ln>
        </p:spPr>
      </p:pic>
      <p:sp>
        <p:nvSpPr>
          <p:cNvPr id="131" name="TextBox 3"/>
          <p:cNvSpPr/>
          <p:nvPr/>
        </p:nvSpPr>
        <p:spPr>
          <a:xfrm>
            <a:off x="1981080" y="1859040"/>
            <a:ext cx="6145200" cy="155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sv-SE" sz="2000" spc="-1" strike="noStrike">
                <a:solidFill>
                  <a:srgbClr val="000000"/>
                </a:solidFill>
                <a:latin typeface="Calibri"/>
              </a:rPr>
              <a:t>Vi har inte mkt alls i kassan. Problem med bankdosan då har inte exakt siffra men det är kaffekassa storlek.</a:t>
            </a:r>
            <a:endParaRPr b="0" lang="sv-SE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sv-SE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v-SE" sz="1800" spc="-1" strike="noStrike">
                <a:solidFill>
                  <a:srgbClr val="000000"/>
                </a:solidFill>
                <a:latin typeface="Calibri"/>
              </a:rPr>
              <a:t>Allt kostar. </a:t>
            </a: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v-SE" sz="1800" spc="-1" strike="noStrike">
                <a:solidFill>
                  <a:srgbClr val="000000"/>
                </a:solidFill>
                <a:latin typeface="Calibri"/>
              </a:rPr>
              <a:t>Om vi skall på Cup i April, eller kunna göra andra saker. </a:t>
            </a:r>
            <a:endParaRPr b="0" lang="sv-S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1981080" y="42876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indent="0" algn="ctr">
              <a:lnSpc>
                <a:spcPct val="100000"/>
              </a:lnSpc>
              <a:buNone/>
            </a:pPr>
            <a:r>
              <a:rPr b="1" lang="sv-SE" sz="3600" spc="-1" strike="noStrike">
                <a:solidFill>
                  <a:srgbClr val="000000"/>
                </a:solidFill>
                <a:latin typeface="Calibri"/>
              </a:rPr>
              <a:t>GIC – Göteborg Ishockey cup, 2-5 januari</a:t>
            </a:r>
            <a:endParaRPr b="0" lang="sv-SE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3" name="Rektangel 6"/>
          <p:cNvSpPr/>
          <p:nvPr/>
        </p:nvSpPr>
        <p:spPr>
          <a:xfrm>
            <a:off x="3600" y="6555960"/>
            <a:ext cx="12191760" cy="297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sv-S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34" name="Bildobjekt 7" descr=""/>
          <p:cNvPicPr/>
          <p:nvPr/>
        </p:nvPicPr>
        <p:blipFill>
          <a:blip r:embed="rId1"/>
          <a:stretch/>
        </p:blipFill>
        <p:spPr>
          <a:xfrm>
            <a:off x="255960" y="289440"/>
            <a:ext cx="1236600" cy="914760"/>
          </a:xfrm>
          <a:prstGeom prst="rect">
            <a:avLst/>
          </a:prstGeom>
          <a:ln w="0">
            <a:noFill/>
          </a:ln>
        </p:spPr>
      </p:pic>
      <p:sp>
        <p:nvSpPr>
          <p:cNvPr id="135" name="TextBox 9"/>
          <p:cNvSpPr/>
          <p:nvPr/>
        </p:nvSpPr>
        <p:spPr>
          <a:xfrm>
            <a:off x="3600" y="1300680"/>
            <a:ext cx="12191760" cy="514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sv-SE" sz="1600" spc="-1" strike="noStrike">
                <a:solidFill>
                  <a:srgbClr val="000000"/>
                </a:solidFill>
                <a:latin typeface="Calibri"/>
              </a:rPr>
              <a:t>48 lag deltar. Gruppspel med 6 lag, sedan slutspel. Totalt 11 matcher på 4 dagar. </a:t>
            </a:r>
            <a:endParaRPr b="0" lang="sv-SE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v-SE" sz="1400" spc="-1" strike="noStrike">
                <a:solidFill>
                  <a:srgbClr val="000000"/>
                </a:solidFill>
                <a:latin typeface="Calibri"/>
              </a:rPr>
              <a:t>2 januari: </a:t>
            </a:r>
            <a:r>
              <a:rPr b="0" lang="sv-SE" sz="1400" spc="-1" strike="noStrike">
                <a:solidFill>
                  <a:srgbClr val="000000"/>
                </a:solidFill>
                <a:latin typeface="Calibri"/>
              </a:rPr>
              <a:t>Gruppspel A, 3 matcher - PHK i Vallhamra Ishall</a:t>
            </a:r>
            <a:br>
              <a:rPr sz="1400"/>
            </a:br>
            <a:r>
              <a:rPr b="1" lang="sv-SE" sz="1400" spc="-1" strike="noStrike">
                <a:solidFill>
                  <a:srgbClr val="000000"/>
                </a:solidFill>
                <a:latin typeface="Calibri"/>
              </a:rPr>
              <a:t>3 januari: </a:t>
            </a:r>
            <a:r>
              <a:rPr b="0" lang="sv-SE" sz="1400" spc="-1" strike="noStrike">
                <a:solidFill>
                  <a:srgbClr val="000000"/>
                </a:solidFill>
                <a:latin typeface="Calibri"/>
              </a:rPr>
              <a:t>Gruppspel B, 3 matcher – PHK i Vallhamra Ishall</a:t>
            </a:r>
            <a:br>
              <a:rPr sz="1400"/>
            </a:br>
            <a:r>
              <a:rPr b="1" lang="sv-SE" sz="1400" spc="-1" strike="noStrike">
                <a:solidFill>
                  <a:srgbClr val="000000"/>
                </a:solidFill>
                <a:latin typeface="Calibri"/>
              </a:rPr>
              <a:t>4 januari: </a:t>
            </a:r>
            <a:r>
              <a:rPr b="0" lang="sv-SE" sz="1400" spc="-1" strike="noStrike">
                <a:solidFill>
                  <a:srgbClr val="000000"/>
                </a:solidFill>
                <a:latin typeface="Calibri"/>
              </a:rPr>
              <a:t>Slutspelsgrupp, 3 matcher - Spelort TBD</a:t>
            </a:r>
            <a:endParaRPr b="0" lang="sv-SE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v-SE" sz="1400" spc="-1" strike="noStrike">
                <a:solidFill>
                  <a:srgbClr val="000000"/>
                </a:solidFill>
                <a:latin typeface="Calibri"/>
              </a:rPr>
              <a:t>5 januari: </a:t>
            </a:r>
            <a:r>
              <a:rPr b="0" lang="sv-SE" sz="1400" spc="-1" strike="noStrike">
                <a:solidFill>
                  <a:srgbClr val="000000"/>
                </a:solidFill>
                <a:latin typeface="Calibri"/>
              </a:rPr>
              <a:t>Placeringsmatcher, 2 matcher  - Spelort TBD</a:t>
            </a:r>
            <a:br>
              <a:rPr sz="1600"/>
            </a:br>
            <a:endParaRPr b="0" lang="sv-SE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v-SE" sz="1600" spc="-1" strike="noStrike">
                <a:solidFill>
                  <a:srgbClr val="000000"/>
                </a:solidFill>
                <a:latin typeface="Calibri"/>
              </a:rPr>
              <a:t>Arrangemang i Vallhamra – 4 dagar</a:t>
            </a:r>
            <a:endParaRPr b="0" lang="sv-SE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sv-SE" sz="1400" spc="-1" strike="noStrike">
                <a:solidFill>
                  <a:srgbClr val="000000"/>
                </a:solidFill>
                <a:latin typeface="Calibri"/>
              </a:rPr>
              <a:t>Det pågår spel i Vallhamra alla 4 dagarna. Deltagande lag, dvs U14, är ansvariga men får ta hjälp av övriga lagenheter. </a:t>
            </a:r>
            <a:br>
              <a:rPr sz="1400"/>
            </a:br>
            <a:r>
              <a:rPr b="0" i="1" lang="sv-SE" sz="1400" spc="-1" strike="noStrike">
                <a:solidFill>
                  <a:srgbClr val="000000"/>
                </a:solidFill>
                <a:latin typeface="Calibri"/>
              </a:rPr>
              <a:t>Omklädningsrum, Administration, Sekretariat, Café, Matservering, etc. </a:t>
            </a:r>
            <a:br>
              <a:rPr sz="1400"/>
            </a:br>
            <a:endParaRPr b="0" lang="sv-SE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sv-SE" sz="1400" spc="-1" strike="noStrike">
                <a:solidFill>
                  <a:srgbClr val="000000"/>
                </a:solidFill>
                <a:latin typeface="Calibri"/>
              </a:rPr>
              <a:t>Alla behöver hjälpa till, X antal pass delas ut per spelare under dagarna.</a:t>
            </a:r>
            <a:br>
              <a:rPr sz="1400"/>
            </a:br>
            <a:r>
              <a:rPr b="0" i="1" lang="sv-SE" sz="1400" spc="-1" strike="noStrike">
                <a:solidFill>
                  <a:srgbClr val="000000"/>
                </a:solidFill>
                <a:latin typeface="Calibri"/>
              </a:rPr>
              <a:t>Målet är att hand om så mycket som möjligt av dag 1 &amp; 2 själva, och kunna lägga ut så mycket som möjligt av dag 3 &amp; 4 på andra lagenheter.</a:t>
            </a:r>
            <a:br>
              <a:rPr sz="1400"/>
            </a:br>
            <a:br>
              <a:rPr sz="1400"/>
            </a:br>
            <a:r>
              <a:rPr b="1" i="1" lang="sv-SE" sz="1400" spc="-1" strike="noStrike">
                <a:solidFill>
                  <a:srgbClr val="000000"/>
                </a:solidFill>
                <a:latin typeface="Calibri"/>
              </a:rPr>
              <a:t>Vi behöver vara 2 ansvariga, som tillsammans drar i planering, scheman, möten osv. </a:t>
            </a:r>
            <a:endParaRPr b="0" lang="sv-SE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sv-SE" sz="1400" spc="-1" strike="noStrike">
                <a:solidFill>
                  <a:srgbClr val="000000"/>
                </a:solidFill>
                <a:latin typeface="Calibri"/>
              </a:rPr>
              <a:t>Arrangörsmöte/uppstart med Göteborgs Ishockeyförbund tisdag 4 november 17:30 i Marconi.</a:t>
            </a:r>
            <a:endParaRPr b="0" lang="sv-SE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sv-SE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v-SE" sz="1600" spc="-1" strike="noStrike">
                <a:solidFill>
                  <a:srgbClr val="000000"/>
                </a:solidFill>
                <a:latin typeface="Calibri"/>
              </a:rPr>
              <a:t>Deltagande lag:</a:t>
            </a:r>
            <a:br>
              <a:rPr sz="1600"/>
            </a:br>
            <a:r>
              <a:rPr b="1" lang="sv-SE" sz="1200" spc="-1" strike="noStrike">
                <a:solidFill>
                  <a:srgbClr val="000000"/>
                </a:solidFill>
                <a:latin typeface="Calibri"/>
              </a:rPr>
              <a:t>Göteborg (11): </a:t>
            </a:r>
            <a:r>
              <a:rPr b="0" lang="sv-SE" sz="1200" spc="-1" strike="noStrike">
                <a:solidFill>
                  <a:srgbClr val="000000"/>
                </a:solidFill>
                <a:latin typeface="Calibri"/>
              </a:rPr>
              <a:t>Bäckens HC, Frölunda HC, Hanhals IF, Hisingens IK, Hovås HC, Härryda HC, Kungälvs IK, Kållereds SK, Lerums BK, Mölndal Hockey, Partille HK</a:t>
            </a:r>
            <a:endParaRPr b="0" lang="sv-SE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v-SE" sz="1200" spc="-1" strike="noStrike">
                <a:solidFill>
                  <a:srgbClr val="000000"/>
                </a:solidFill>
                <a:latin typeface="Calibri"/>
              </a:rPr>
              <a:t>Stockholmsområdet (15):  </a:t>
            </a:r>
            <a:r>
              <a:rPr b="0" lang="sv-SE" sz="1200" spc="-1" strike="noStrike">
                <a:solidFill>
                  <a:srgbClr val="000000"/>
                </a:solidFill>
                <a:latin typeface="Calibri"/>
              </a:rPr>
              <a:t>Boo HC, Brinkens IF, Flemingsbergs IK, IFK Täby, Järfälla HC, Mälarö Hockey, Nacka HK, SDE, Sollentuna HC, Solna Hockey, Trångsund Hockey, Tullinge HC, Tyresö/Hanviken, Viggbyholms IK, Värmdö Hockey</a:t>
            </a:r>
            <a:endParaRPr b="0" lang="sv-SE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v-SE" sz="1200" spc="-1" strike="noStrike">
                <a:solidFill>
                  <a:srgbClr val="000000"/>
                </a:solidFill>
                <a:latin typeface="Calibri"/>
              </a:rPr>
              <a:t>Sverige (13): </a:t>
            </a:r>
            <a:r>
              <a:rPr b="0" lang="sv-SE" sz="1200" spc="-1" strike="noStrike">
                <a:solidFill>
                  <a:srgbClr val="000000"/>
                </a:solidFill>
                <a:latin typeface="Calibri"/>
              </a:rPr>
              <a:t>Boro Vetlanda, Eskilstuna Linden, Halmstad Hammers, Helsingborgs HC, HV71, IK Oskarshamn, Karlskrona HK, Linköping HC, Mörrums Gois, Rögle BK Grön, Rögle BK Vit, Vita Hästen, Västerås IK</a:t>
            </a:r>
            <a:endParaRPr b="0" lang="sv-SE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v-SE" sz="1200" spc="-1" strike="noStrike">
                <a:solidFill>
                  <a:srgbClr val="000000"/>
                </a:solidFill>
                <a:latin typeface="Calibri"/>
              </a:rPr>
              <a:t>Norge (6): </a:t>
            </a:r>
            <a:r>
              <a:rPr b="0" lang="sv-SE" sz="1200" spc="-1" strike="noStrike">
                <a:solidFill>
                  <a:srgbClr val="000000"/>
                </a:solidFill>
                <a:latin typeface="Calibri"/>
              </a:rPr>
              <a:t>Frisk Asker, Hasle/Lören, Lörenskog, Manglerud Stars, Stjernen Hockey, Vålerenga IF</a:t>
            </a:r>
            <a:endParaRPr b="0" lang="sv-SE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sv-SE" sz="1200" spc="-1" strike="noStrike">
                <a:solidFill>
                  <a:srgbClr val="000000"/>
                </a:solidFill>
                <a:latin typeface="Calibri"/>
              </a:rPr>
              <a:t>Övriga (3)</a:t>
            </a:r>
            <a:r>
              <a:rPr b="0" lang="sv-SE" sz="1200" spc="-1" strike="noStrike">
                <a:solidFill>
                  <a:srgbClr val="000000"/>
                </a:solidFill>
                <a:latin typeface="Calibri"/>
              </a:rPr>
              <a:t>: Rödövre (DK), TPS (FI), California Golden Bears (US)</a:t>
            </a:r>
            <a:endParaRPr b="0" lang="sv-SE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3217</TotalTime>
  <Application>LibreOffice/7.5.9.2$Windows_X86_64 LibreOffice_project/cdeefe45c17511d326101eed8008ac4092f278a9</Application>
  <AppVersion>15.0000</AppVersion>
  <Words>1053</Words>
  <Paragraphs>77</Paragraphs>
  <Company>r2 Reklambyrå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2014-09-09T10:14:11Z</dcterms:created>
  <dc:creator>Magnus Ekberg</dc:creator>
  <dc:description/>
  <dc:language>sv-SE</dc:language>
  <cp:lastModifiedBy/>
  <dcterms:modified xsi:type="dcterms:W3CDTF">2025-09-02T21:02:47Z</dcterms:modified>
  <cp:revision>381</cp:revision>
  <dc:subject/>
  <dc:title>Juniorprogrammet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10</vt:i4>
  </property>
  <property fmtid="{D5CDD505-2E9C-101B-9397-08002B2CF9AE}" pid="3" name="PresentationFormat">
    <vt:lpwstr>Widescreen</vt:lpwstr>
  </property>
  <property fmtid="{D5CDD505-2E9C-101B-9397-08002B2CF9AE}" pid="4" name="Slides">
    <vt:i4>10</vt:i4>
  </property>
</Properties>
</file>