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1" r:id="rId3"/>
    <p:sldId id="273" r:id="rId4"/>
    <p:sldId id="274" r:id="rId5"/>
    <p:sldId id="263" r:id="rId6"/>
    <p:sldId id="258" r:id="rId7"/>
    <p:sldId id="261" r:id="rId8"/>
    <p:sldId id="277" r:id="rId9"/>
    <p:sldId id="259" r:id="rId10"/>
    <p:sldId id="275" r:id="rId11"/>
    <p:sldId id="279" r:id="rId12"/>
    <p:sldId id="266" r:id="rId13"/>
    <p:sldId id="264" r:id="rId14"/>
    <p:sldId id="265" r:id="rId15"/>
    <p:sldId id="269" r:id="rId16"/>
    <p:sldId id="270" r:id="rId17"/>
    <p:sldId id="268" r:id="rId18"/>
    <p:sldId id="278" r:id="rId19"/>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0"/>
    <p:restoredTop sz="94748"/>
  </p:normalViewPr>
  <p:slideViewPr>
    <p:cSldViewPr snapToGrid="0">
      <p:cViewPr varScale="1">
        <p:scale>
          <a:sx n="101" d="100"/>
          <a:sy n="101" d="100"/>
        </p:scale>
        <p:origin x="11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85960-4D5C-41CD-8E37-AF067738AA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46B2DD55-8FDC-E771-BF01-41B5C85B28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
        <p:nvSpPr>
          <p:cNvPr id="4" name="Date Placeholder 3">
            <a:extLst>
              <a:ext uri="{FF2B5EF4-FFF2-40B4-BE49-F238E27FC236}">
                <a16:creationId xmlns:a16="http://schemas.microsoft.com/office/drawing/2014/main" id="{FAD9B26B-008F-A363-2053-E3496402E6F5}"/>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AABA5490-986B-E1AC-913F-E6BB86AB8143}"/>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0AB1BE09-DD45-7005-7AAE-C44DDDD66E8B}"/>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975071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6D543-A63A-AA4E-E11F-D629E77173E2}"/>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D705931B-67B0-789E-3431-F1BFA19E0A3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CBA848BA-F463-9B45-E841-ABA016A9AB17}"/>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2B258185-15C3-3CC9-3AEE-D6EFA4018084}"/>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5A87E447-230C-467A-9A66-42E5317780BE}"/>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263485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E5B6FF-5CC0-1F1A-4C3E-59E2C9D8935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F3255A06-7DA3-406B-935C-FBB936A3B0A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C478350F-C912-E3AF-77BD-38FD8A674C66}"/>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0CA60414-D7FC-3184-3086-5193AEBE1DD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EC28DBF3-90D8-337B-E289-BDADBDEC7829}"/>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231486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6786A-8623-3B1E-2EC0-B873299BEF68}"/>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C64B9873-7195-5009-6521-BA5DB0B234C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3CA5BDF-39D8-8EE9-8ABB-7D0460B78D96}"/>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1C440EC9-CAB4-1892-F7F3-C5BFADFD7A0E}"/>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CC4D61D6-FC00-A60A-6CDC-48CF4C00EB2D}"/>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39327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5461F-2837-66E1-7F15-3AFEF912886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6DAAD0B2-7709-B993-6F86-ECEBE52597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BE8AF2-5AC9-3425-7591-50259720FC25}"/>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85677E1A-4510-1B5A-B99B-BC4AD0AB47AC}"/>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3F79B4E5-1C81-1E93-11A5-77092C45CC10}"/>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319583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CDD3B-59E3-EA46-CF1A-E852804B4471}"/>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14560E91-7890-07D5-4309-4DA6C42BDDC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Content Placeholder 3">
            <a:extLst>
              <a:ext uri="{FF2B5EF4-FFF2-40B4-BE49-F238E27FC236}">
                <a16:creationId xmlns:a16="http://schemas.microsoft.com/office/drawing/2014/main" id="{F7B39310-3D1B-4A21-10ED-97FE0B01E3C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D3CDBC3D-1ECF-FEA4-F406-1EFAE23BAE0B}"/>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6" name="Footer Placeholder 5">
            <a:extLst>
              <a:ext uri="{FF2B5EF4-FFF2-40B4-BE49-F238E27FC236}">
                <a16:creationId xmlns:a16="http://schemas.microsoft.com/office/drawing/2014/main" id="{DD028FF8-8B7F-65C8-AEA8-DF44928730DE}"/>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3BCA972D-6191-87F8-68C2-C28AD7225F3D}"/>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133514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5B2E2-3E56-EDE8-26F8-9719FF48586F}"/>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0451005F-C2B5-DABE-7B2A-8AB5A36B59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8BC454F-95A3-317A-72B0-EA9FAD71733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7F7CD02-A45C-C3C1-D5FB-B54D6F3297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87E587-8A92-C32A-F431-4AD1CB38FE3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57BB7741-1B86-C0AF-3393-4C79FF745330}"/>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8" name="Footer Placeholder 7">
            <a:extLst>
              <a:ext uri="{FF2B5EF4-FFF2-40B4-BE49-F238E27FC236}">
                <a16:creationId xmlns:a16="http://schemas.microsoft.com/office/drawing/2014/main" id="{456D8CFE-7D0B-4AB5-83FC-77A6EA874736}"/>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88A5216D-E33D-40EF-B9CF-BAC3E981C0AA}"/>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2410222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83ECE-E6D5-AD04-A640-F37CAECF3C10}"/>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636457E6-0342-DA4E-2E6C-190FD33FDE03}"/>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4" name="Footer Placeholder 3">
            <a:extLst>
              <a:ext uri="{FF2B5EF4-FFF2-40B4-BE49-F238E27FC236}">
                <a16:creationId xmlns:a16="http://schemas.microsoft.com/office/drawing/2014/main" id="{579F54C8-9DF8-3AB9-39E7-2B3D68A3E48D}"/>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0C33A384-BFB3-7A83-8E7E-D1D05BA4D53A}"/>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318629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672EEF-8ABD-1B1E-B5B3-8730C3DAC3C6}"/>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3" name="Footer Placeholder 2">
            <a:extLst>
              <a:ext uri="{FF2B5EF4-FFF2-40B4-BE49-F238E27FC236}">
                <a16:creationId xmlns:a16="http://schemas.microsoft.com/office/drawing/2014/main" id="{55ED5C9A-1AC1-A757-34B7-2695870DCB5F}"/>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7166B8D6-5B84-E70D-3F9A-BFF1CD9BD3A0}"/>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2652962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62A8-AE4C-2B2B-8EDF-1CD837DDFA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3F0F5E41-B046-98E4-BC27-5F8ACFBA85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888D0E34-5D33-320D-B81F-932C4426AE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A8B27BA-6EB6-3BEB-E077-6C443026954D}"/>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6" name="Footer Placeholder 5">
            <a:extLst>
              <a:ext uri="{FF2B5EF4-FFF2-40B4-BE49-F238E27FC236}">
                <a16:creationId xmlns:a16="http://schemas.microsoft.com/office/drawing/2014/main" id="{72889D5F-6B19-FE8B-5FAF-25AD6D4B0FB5}"/>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8010D72-FAD3-FFDF-D0E4-A2B4F7E4A754}"/>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1930647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F7A1F-214D-A965-DCB9-E24BCAFF1B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D4CF5693-A508-0B19-4829-F3FE5B43FD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62561274-2EFB-281F-E93C-86FE32E96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4B41373-FDEE-58D9-D3D5-75ED8BCEF347}"/>
              </a:ext>
            </a:extLst>
          </p:cNvPr>
          <p:cNvSpPr>
            <a:spLocks noGrp="1"/>
          </p:cNvSpPr>
          <p:nvPr>
            <p:ph type="dt" sz="half" idx="10"/>
          </p:nvPr>
        </p:nvSpPr>
        <p:spPr/>
        <p:txBody>
          <a:bodyPr/>
          <a:lstStyle/>
          <a:p>
            <a:fld id="{1E27BD7F-9232-BE4F-92BF-F658CD49442E}" type="datetimeFigureOut">
              <a:rPr lang="en-SE" smtClean="0"/>
              <a:t>10/02/2025</a:t>
            </a:fld>
            <a:endParaRPr lang="en-SE"/>
          </a:p>
        </p:txBody>
      </p:sp>
      <p:sp>
        <p:nvSpPr>
          <p:cNvPr id="6" name="Footer Placeholder 5">
            <a:extLst>
              <a:ext uri="{FF2B5EF4-FFF2-40B4-BE49-F238E27FC236}">
                <a16:creationId xmlns:a16="http://schemas.microsoft.com/office/drawing/2014/main" id="{9F46AB6A-3987-7F7E-80B6-BDB38F33899D}"/>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48E6DB25-F5D7-4EE0-0B3E-AAAF0F0C3B2D}"/>
              </a:ext>
            </a:extLst>
          </p:cNvPr>
          <p:cNvSpPr>
            <a:spLocks noGrp="1"/>
          </p:cNvSpPr>
          <p:nvPr>
            <p:ph type="sldNum" sz="quarter" idx="12"/>
          </p:nvPr>
        </p:nvSpPr>
        <p:spPr/>
        <p:txBody>
          <a:bodyPr/>
          <a:lstStyle/>
          <a:p>
            <a:fld id="{9808A3F7-6D01-ED4F-A3D4-6553057599F4}" type="slidenum">
              <a:rPr lang="en-SE" smtClean="0"/>
              <a:t>‹#›</a:t>
            </a:fld>
            <a:endParaRPr lang="en-SE"/>
          </a:p>
        </p:txBody>
      </p:sp>
    </p:spTree>
    <p:extLst>
      <p:ext uri="{BB962C8B-B14F-4D97-AF65-F5344CB8AC3E}">
        <p14:creationId xmlns:p14="http://schemas.microsoft.com/office/powerpoint/2010/main" val="323062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3C530A-9527-53BB-A0F5-93EC6C13BD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0CE0A1C5-9C55-20B6-B4AB-BF2C45FE9D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4CFD0C6E-D8CC-65F7-275A-3395D2F1E0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7BD7F-9232-BE4F-92BF-F658CD49442E}" type="datetimeFigureOut">
              <a:rPr lang="en-SE" smtClean="0"/>
              <a:t>10/02/2025</a:t>
            </a:fld>
            <a:endParaRPr lang="en-SE"/>
          </a:p>
        </p:txBody>
      </p:sp>
      <p:sp>
        <p:nvSpPr>
          <p:cNvPr id="5" name="Footer Placeholder 4">
            <a:extLst>
              <a:ext uri="{FF2B5EF4-FFF2-40B4-BE49-F238E27FC236}">
                <a16:creationId xmlns:a16="http://schemas.microsoft.com/office/drawing/2014/main" id="{8FA0BA85-F667-F5B5-1562-250743BBEA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9BDB4D71-9269-188F-0870-52E6EFB7B5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8A3F7-6D01-ED4F-A3D4-6553057599F4}" type="slidenum">
              <a:rPr lang="en-SE" smtClean="0"/>
              <a:t>‹#›</a:t>
            </a:fld>
            <a:endParaRPr lang="en-SE"/>
          </a:p>
        </p:txBody>
      </p:sp>
    </p:spTree>
    <p:extLst>
      <p:ext uri="{BB962C8B-B14F-4D97-AF65-F5344CB8AC3E}">
        <p14:creationId xmlns:p14="http://schemas.microsoft.com/office/powerpoint/2010/main" val="3218139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p:txBody>
          <a:bodyPr>
            <a:normAutofit/>
          </a:bodyPr>
          <a:lstStyle/>
          <a:p>
            <a:r>
              <a:rPr lang="en-SE" sz="5400" b="1" dirty="0">
                <a:solidFill>
                  <a:schemeClr val="bg1"/>
                </a:solidFill>
                <a:latin typeface="Space Grotesk" pitchFamily="2" charset="77"/>
                <a:cs typeface="Space Grotesk" pitchFamily="2" charset="77"/>
              </a:rPr>
              <a:t>Föräldramöte 202</a:t>
            </a:r>
            <a:r>
              <a:rPr lang="sv-SE" sz="5400" b="1" dirty="0">
                <a:solidFill>
                  <a:schemeClr val="bg1"/>
                </a:solidFill>
                <a:latin typeface="Space Grotesk" pitchFamily="2" charset="77"/>
                <a:cs typeface="Space Grotesk" pitchFamily="2" charset="77"/>
              </a:rPr>
              <a:t>5</a:t>
            </a:r>
            <a:endParaRPr lang="en-SE" sz="5400" b="1" dirty="0">
              <a:solidFill>
                <a:schemeClr val="bg1"/>
              </a:solidFill>
              <a:latin typeface="Space Grotesk" pitchFamily="2" charset="77"/>
              <a:cs typeface="Space Grotesk" pitchFamily="2" charset="77"/>
            </a:endParaRPr>
          </a:p>
        </p:txBody>
      </p:sp>
      <p:sp>
        <p:nvSpPr>
          <p:cNvPr id="3" name="Subtitle 2">
            <a:extLst>
              <a:ext uri="{FF2B5EF4-FFF2-40B4-BE49-F238E27FC236}">
                <a16:creationId xmlns:a16="http://schemas.microsoft.com/office/drawing/2014/main" id="{C0786584-036D-2249-B52C-E434F544B674}"/>
              </a:ext>
            </a:extLst>
          </p:cNvPr>
          <p:cNvSpPr>
            <a:spLocks noGrp="1"/>
          </p:cNvSpPr>
          <p:nvPr>
            <p:ph type="subTitle" idx="1"/>
          </p:nvPr>
        </p:nvSpPr>
        <p:spPr/>
        <p:txBody>
          <a:bodyPr>
            <a:normAutofit/>
          </a:bodyPr>
          <a:lstStyle/>
          <a:p>
            <a:r>
              <a:rPr lang="en-SE" sz="1600" dirty="0">
                <a:solidFill>
                  <a:schemeClr val="bg1"/>
                </a:solidFill>
                <a:latin typeface="Space Grotesk Light" pitchFamily="2" charset="77"/>
                <a:cs typeface="Space Grotesk Light" pitchFamily="2" charset="77"/>
              </a:rPr>
              <a:t>PHC/SAIK -15</a:t>
            </a:r>
            <a:endParaRPr lang="sv-SE" sz="1600" dirty="0">
              <a:solidFill>
                <a:schemeClr val="bg1"/>
              </a:solidFill>
              <a:latin typeface="Space Grotesk Light" pitchFamily="2" charset="77"/>
              <a:cs typeface="Space Grotesk Light" pitchFamily="2" charset="77"/>
            </a:endParaRPr>
          </a:p>
          <a:p>
            <a:r>
              <a:rPr lang="sv-SE" sz="1600" dirty="0">
                <a:solidFill>
                  <a:schemeClr val="bg1"/>
                </a:solidFill>
                <a:latin typeface="Space Grotesk Light" pitchFamily="2" charset="77"/>
                <a:cs typeface="Space Grotesk Light" pitchFamily="2" charset="77"/>
              </a:rPr>
              <a:t>250930</a:t>
            </a:r>
            <a:endParaRPr lang="en-SE" sz="1600" dirty="0">
              <a:solidFill>
                <a:schemeClr val="bg1"/>
              </a:solidFill>
              <a:latin typeface="Space Grotesk Light" pitchFamily="2" charset="77"/>
              <a:cs typeface="Space Grotesk Light" pitchFamily="2" charset="77"/>
            </a:endParaRPr>
          </a:p>
        </p:txBody>
      </p:sp>
    </p:spTree>
    <p:extLst>
      <p:ext uri="{BB962C8B-B14F-4D97-AF65-F5344CB8AC3E}">
        <p14:creationId xmlns:p14="http://schemas.microsoft.com/office/powerpoint/2010/main" val="1379770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a:extLst>
            <a:ext uri="{FF2B5EF4-FFF2-40B4-BE49-F238E27FC236}">
              <a16:creationId xmlns:a16="http://schemas.microsoft.com/office/drawing/2014/main" id="{8511F43F-7AC0-78B8-C975-3F6CECCD6720}"/>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4EE9B0CB-511C-8C23-05E5-C89E610F887B}"/>
              </a:ext>
            </a:extLst>
          </p:cNvPr>
          <p:cNvSpPr txBox="1">
            <a:spLocks/>
          </p:cNvSpPr>
          <p:nvPr/>
        </p:nvSpPr>
        <p:spPr>
          <a:xfrm>
            <a:off x="657654" y="1147075"/>
            <a:ext cx="5539947" cy="76822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sv-SE" sz="2800" b="1" dirty="0">
                <a:solidFill>
                  <a:schemeClr val="bg1"/>
                </a:solidFill>
                <a:latin typeface="Space Grotesk" pitchFamily="2" charset="77"/>
                <a:cs typeface="Space Grotesk" pitchFamily="2" charset="77"/>
              </a:rPr>
              <a:t>Korta sammandrag ca 4 h</a:t>
            </a:r>
            <a:endParaRPr lang="en-SE" sz="2800" b="1" dirty="0">
              <a:solidFill>
                <a:schemeClr val="bg1"/>
              </a:solidFill>
              <a:latin typeface="Space Grotesk" pitchFamily="2" charset="77"/>
              <a:cs typeface="Space Grotesk" pitchFamily="2" charset="77"/>
            </a:endParaRPr>
          </a:p>
        </p:txBody>
      </p:sp>
      <p:sp>
        <p:nvSpPr>
          <p:cNvPr id="8" name="Title 1">
            <a:extLst>
              <a:ext uri="{FF2B5EF4-FFF2-40B4-BE49-F238E27FC236}">
                <a16:creationId xmlns:a16="http://schemas.microsoft.com/office/drawing/2014/main" id="{D17DB039-007E-B8E5-55BD-2F1063033C2F}"/>
              </a:ext>
            </a:extLst>
          </p:cNvPr>
          <p:cNvSpPr txBox="1">
            <a:spLocks/>
          </p:cNvSpPr>
          <p:nvPr/>
        </p:nvSpPr>
        <p:spPr>
          <a:xfrm>
            <a:off x="657654" y="1745960"/>
            <a:ext cx="4942010" cy="3958508"/>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en-GB" sz="2000" dirty="0">
                <a:solidFill>
                  <a:schemeClr val="bg1"/>
                </a:solidFill>
                <a:latin typeface="Space Grotesk Light" pitchFamily="2" charset="77"/>
                <a:cs typeface="Space Grotesk Light" pitchFamily="2" charset="77"/>
              </a:rPr>
              <a:t>V.42 Kort Brooklyn 3 lag, </a:t>
            </a:r>
            <a:r>
              <a:rPr lang="en-GB" sz="2000" dirty="0" err="1">
                <a:solidFill>
                  <a:schemeClr val="bg1"/>
                </a:solidFill>
                <a:latin typeface="Space Grotesk Light" pitchFamily="2" charset="77"/>
                <a:cs typeface="Space Grotesk Light" pitchFamily="2" charset="77"/>
              </a:rPr>
              <a:t>Sunderbyn</a:t>
            </a:r>
            <a:r>
              <a:rPr lang="en-GB" sz="2000" dirty="0">
                <a:solidFill>
                  <a:schemeClr val="bg1"/>
                </a:solidFill>
                <a:latin typeface="Space Grotesk Light" pitchFamily="2" charset="77"/>
                <a:cs typeface="Space Grotesk Light" pitchFamily="2" charset="77"/>
              </a:rPr>
              <a:t> 2 lag</a:t>
            </a:r>
          </a:p>
          <a:p>
            <a:pPr algn="l">
              <a:lnSpc>
                <a:spcPct val="200000"/>
              </a:lnSpc>
            </a:pPr>
            <a:r>
              <a:rPr lang="en-GB" sz="2000" dirty="0">
                <a:solidFill>
                  <a:schemeClr val="bg1"/>
                </a:solidFill>
                <a:latin typeface="Space Grotesk Light" pitchFamily="2" charset="77"/>
                <a:cs typeface="Space Grotesk Light" pitchFamily="2" charset="77"/>
              </a:rPr>
              <a:t>v.46 </a:t>
            </a:r>
            <a:r>
              <a:rPr lang="en-GB" sz="2000" b="1" i="1" u="sng" dirty="0" err="1">
                <a:solidFill>
                  <a:srgbClr val="FF0000"/>
                </a:solidFill>
                <a:latin typeface="Space Grotesk Light" pitchFamily="2" charset="77"/>
                <a:cs typeface="Space Grotesk Light" pitchFamily="2" charset="77"/>
              </a:rPr>
              <a:t>Piteå</a:t>
            </a:r>
            <a:r>
              <a:rPr lang="en-GB" sz="2000" dirty="0">
                <a:solidFill>
                  <a:schemeClr val="bg1"/>
                </a:solidFill>
                <a:latin typeface="Space Grotesk Light" pitchFamily="2" charset="77"/>
                <a:cs typeface="Space Grotesk Light" pitchFamily="2" charset="77"/>
              </a:rPr>
              <a:t> </a:t>
            </a:r>
            <a:r>
              <a:rPr lang="en-GB" sz="2000" dirty="0" err="1">
                <a:solidFill>
                  <a:schemeClr val="bg1"/>
                </a:solidFill>
                <a:latin typeface="Space Grotesk Light" pitchFamily="2" charset="77"/>
                <a:cs typeface="Space Grotesk Light" pitchFamily="2" charset="77"/>
              </a:rPr>
              <a:t>kort</a:t>
            </a:r>
            <a:r>
              <a:rPr lang="en-GB" sz="2000" dirty="0">
                <a:solidFill>
                  <a:schemeClr val="bg1"/>
                </a:solidFill>
                <a:latin typeface="Space Grotesk Light" pitchFamily="2" charset="77"/>
                <a:cs typeface="Space Grotesk Light" pitchFamily="2" charset="77"/>
              </a:rPr>
              <a:t> 3 lag, Boden 2 lag</a:t>
            </a:r>
          </a:p>
          <a:p>
            <a:pPr algn="l">
              <a:lnSpc>
                <a:spcPct val="200000"/>
              </a:lnSpc>
            </a:pPr>
            <a:r>
              <a:rPr lang="en-GB" sz="2000" dirty="0">
                <a:solidFill>
                  <a:schemeClr val="bg1"/>
                </a:solidFill>
                <a:latin typeface="Space Grotesk Light" pitchFamily="2" charset="77"/>
                <a:cs typeface="Space Grotesk Light" pitchFamily="2" charset="77"/>
              </a:rPr>
              <a:t>v.48 </a:t>
            </a:r>
            <a:r>
              <a:rPr lang="en-GB" sz="2000" dirty="0" err="1">
                <a:solidFill>
                  <a:schemeClr val="bg1"/>
                </a:solidFill>
                <a:latin typeface="Space Grotesk Light" pitchFamily="2" charset="77"/>
                <a:cs typeface="Space Grotesk Light" pitchFamily="2" charset="77"/>
              </a:rPr>
              <a:t>Sunderbyn</a:t>
            </a:r>
            <a:r>
              <a:rPr lang="en-GB" sz="2000" dirty="0">
                <a:solidFill>
                  <a:schemeClr val="bg1"/>
                </a:solidFill>
                <a:latin typeface="Space Grotesk Light" pitchFamily="2" charset="77"/>
                <a:cs typeface="Space Grotesk Light" pitchFamily="2" charset="77"/>
              </a:rPr>
              <a:t> 3 lag, </a:t>
            </a:r>
            <a:r>
              <a:rPr lang="en-GB" sz="2000" dirty="0" err="1">
                <a:solidFill>
                  <a:schemeClr val="bg1"/>
                </a:solidFill>
                <a:latin typeface="Space Grotesk Light" pitchFamily="2" charset="77"/>
                <a:cs typeface="Space Grotesk Light" pitchFamily="2" charset="77"/>
              </a:rPr>
              <a:t>Luleå</a:t>
            </a:r>
            <a:r>
              <a:rPr lang="en-GB" sz="2000" dirty="0">
                <a:solidFill>
                  <a:schemeClr val="bg1"/>
                </a:solidFill>
                <a:latin typeface="Space Grotesk Light" pitchFamily="2" charset="77"/>
                <a:cs typeface="Space Grotesk Light" pitchFamily="2" charset="77"/>
              </a:rPr>
              <a:t> 2 lag</a:t>
            </a:r>
          </a:p>
          <a:p>
            <a:pPr algn="l">
              <a:lnSpc>
                <a:spcPct val="200000"/>
              </a:lnSpc>
            </a:pPr>
            <a:r>
              <a:rPr lang="en-GB" sz="2000" dirty="0">
                <a:solidFill>
                  <a:schemeClr val="bg1"/>
                </a:solidFill>
                <a:latin typeface="Space Grotesk Light" pitchFamily="2" charset="77"/>
                <a:cs typeface="Space Grotesk Light" pitchFamily="2" charset="77"/>
              </a:rPr>
              <a:t>v.3 Kort </a:t>
            </a:r>
            <a:r>
              <a:rPr lang="en-GB" sz="2000" dirty="0" err="1">
                <a:solidFill>
                  <a:schemeClr val="bg1"/>
                </a:solidFill>
                <a:latin typeface="Space Grotesk Light" pitchFamily="2" charset="77"/>
                <a:cs typeface="Space Grotesk Light" pitchFamily="2" charset="77"/>
              </a:rPr>
              <a:t>Rosvik</a:t>
            </a:r>
            <a:r>
              <a:rPr lang="en-GB" sz="2000" dirty="0">
                <a:solidFill>
                  <a:schemeClr val="bg1"/>
                </a:solidFill>
                <a:latin typeface="Space Grotesk Light" pitchFamily="2" charset="77"/>
                <a:cs typeface="Space Grotesk Light" pitchFamily="2" charset="77"/>
              </a:rPr>
              <a:t> 3 lag, </a:t>
            </a:r>
            <a:r>
              <a:rPr lang="en-GB" sz="2000" dirty="0" err="1">
                <a:solidFill>
                  <a:schemeClr val="bg1"/>
                </a:solidFill>
                <a:latin typeface="Space Grotesk Light" pitchFamily="2" charset="77"/>
                <a:cs typeface="Space Grotesk Light" pitchFamily="2" charset="77"/>
              </a:rPr>
              <a:t>Älvsbyn</a:t>
            </a:r>
            <a:r>
              <a:rPr lang="en-GB" sz="2000" dirty="0">
                <a:solidFill>
                  <a:schemeClr val="bg1"/>
                </a:solidFill>
                <a:latin typeface="Space Grotesk Light" pitchFamily="2" charset="77"/>
                <a:cs typeface="Space Grotesk Light" pitchFamily="2" charset="77"/>
              </a:rPr>
              <a:t> 2 lag</a:t>
            </a:r>
          </a:p>
          <a:p>
            <a:pPr algn="l">
              <a:lnSpc>
                <a:spcPct val="200000"/>
              </a:lnSpc>
            </a:pPr>
            <a:r>
              <a:rPr lang="en-GB" sz="2000" dirty="0">
                <a:solidFill>
                  <a:schemeClr val="bg1"/>
                </a:solidFill>
                <a:latin typeface="Space Grotesk Light" pitchFamily="2" charset="77"/>
                <a:cs typeface="Space Grotesk Light" pitchFamily="2" charset="77"/>
              </a:rPr>
              <a:t>v.6 Kort Boden 2 lag, </a:t>
            </a:r>
            <a:r>
              <a:rPr lang="en-GB" sz="2000" dirty="0" err="1">
                <a:solidFill>
                  <a:schemeClr val="bg1"/>
                </a:solidFill>
                <a:latin typeface="Space Grotesk Light" pitchFamily="2" charset="77"/>
                <a:cs typeface="Space Grotesk Light" pitchFamily="2" charset="77"/>
              </a:rPr>
              <a:t>Sunderbyn</a:t>
            </a:r>
            <a:r>
              <a:rPr lang="en-GB" sz="2000" dirty="0">
                <a:solidFill>
                  <a:schemeClr val="bg1"/>
                </a:solidFill>
                <a:latin typeface="Space Grotesk Light" pitchFamily="2" charset="77"/>
                <a:cs typeface="Space Grotesk Light" pitchFamily="2" charset="77"/>
              </a:rPr>
              <a:t> 3 lag</a:t>
            </a:r>
          </a:p>
          <a:p>
            <a:pPr algn="l">
              <a:lnSpc>
                <a:spcPct val="200000"/>
              </a:lnSpc>
            </a:pPr>
            <a:endParaRPr lang="en-GB" sz="1600" dirty="0">
              <a:solidFill>
                <a:schemeClr val="bg1"/>
              </a:solidFill>
              <a:latin typeface="Space Grotesk Light" pitchFamily="2" charset="77"/>
              <a:cs typeface="Space Grotesk Light" pitchFamily="2" charset="77"/>
            </a:endParaRPr>
          </a:p>
          <a:p>
            <a:pPr algn="l">
              <a:lnSpc>
                <a:spcPct val="200000"/>
              </a:lnSpc>
            </a:pPr>
            <a:endParaRPr lang="en-GB" sz="1600" dirty="0">
              <a:solidFill>
                <a:schemeClr val="bg1"/>
              </a:solidFill>
              <a:latin typeface="Space Grotesk Light" pitchFamily="2" charset="77"/>
              <a:cs typeface="Space Grotesk Light" pitchFamily="2" charset="77"/>
            </a:endParaRPr>
          </a:p>
        </p:txBody>
      </p:sp>
      <p:sp>
        <p:nvSpPr>
          <p:cNvPr id="3" name="Title 1">
            <a:extLst>
              <a:ext uri="{FF2B5EF4-FFF2-40B4-BE49-F238E27FC236}">
                <a16:creationId xmlns:a16="http://schemas.microsoft.com/office/drawing/2014/main" id="{2B4A8D36-30AC-B2AC-4E07-EEB4DAFDFEA1}"/>
              </a:ext>
            </a:extLst>
          </p:cNvPr>
          <p:cNvSpPr txBox="1">
            <a:spLocks/>
          </p:cNvSpPr>
          <p:nvPr/>
        </p:nvSpPr>
        <p:spPr>
          <a:xfrm>
            <a:off x="5994400" y="1147075"/>
            <a:ext cx="5539946" cy="768221"/>
          </a:xfrm>
          <a:prstGeom prst="rect">
            <a:avLst/>
          </a:prstGeom>
        </p:spPr>
        <p:txBody>
          <a:bodyPr vert="horz" lIns="91440" tIns="45720" rIns="91440" bIns="45720" rtlCol="0" anchor="t">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sv-SE" sz="2800" b="1" dirty="0">
                <a:solidFill>
                  <a:schemeClr val="bg1"/>
                </a:solidFill>
                <a:latin typeface="Space Grotesk" pitchFamily="2" charset="77"/>
                <a:cs typeface="Space Grotesk" pitchFamily="2" charset="77"/>
              </a:rPr>
              <a:t>Stort sammandrag (heldag)</a:t>
            </a:r>
            <a:endParaRPr lang="en-SE" sz="2800" b="1" dirty="0">
              <a:solidFill>
                <a:schemeClr val="bg1"/>
              </a:solidFill>
              <a:latin typeface="Space Grotesk" pitchFamily="2" charset="77"/>
              <a:cs typeface="Space Grotesk" pitchFamily="2" charset="77"/>
            </a:endParaRPr>
          </a:p>
        </p:txBody>
      </p:sp>
      <p:sp>
        <p:nvSpPr>
          <p:cNvPr id="4" name="Title 1">
            <a:extLst>
              <a:ext uri="{FF2B5EF4-FFF2-40B4-BE49-F238E27FC236}">
                <a16:creationId xmlns:a16="http://schemas.microsoft.com/office/drawing/2014/main" id="{448186BE-5D89-797E-44F9-B04E7F735F75}"/>
              </a:ext>
            </a:extLst>
          </p:cNvPr>
          <p:cNvSpPr txBox="1">
            <a:spLocks/>
          </p:cNvSpPr>
          <p:nvPr/>
        </p:nvSpPr>
        <p:spPr>
          <a:xfrm>
            <a:off x="5994400" y="1745959"/>
            <a:ext cx="5539946" cy="3964965"/>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en-GB" sz="2000" dirty="0">
                <a:solidFill>
                  <a:schemeClr val="bg1"/>
                </a:solidFill>
                <a:latin typeface="Space Grotesk Light" pitchFamily="2" charset="77"/>
                <a:cs typeface="Space Grotesk Light" pitchFamily="2" charset="77"/>
              </a:rPr>
              <a:t>V.50 </a:t>
            </a:r>
            <a:r>
              <a:rPr lang="en-GB" sz="2000" dirty="0" err="1">
                <a:solidFill>
                  <a:srgbClr val="FF0000"/>
                </a:solidFill>
                <a:latin typeface="Space Grotesk Light" pitchFamily="2" charset="77"/>
                <a:cs typeface="Space Grotesk Light" pitchFamily="2" charset="77"/>
              </a:rPr>
              <a:t>Piteå</a:t>
            </a:r>
            <a:r>
              <a:rPr lang="en-GB" sz="2000" dirty="0">
                <a:solidFill>
                  <a:srgbClr val="FF0000"/>
                </a:solidFill>
                <a:latin typeface="Space Grotesk Light" pitchFamily="2" charset="77"/>
                <a:cs typeface="Space Grotesk Light" pitchFamily="2" charset="77"/>
              </a:rPr>
              <a:t> </a:t>
            </a:r>
            <a:r>
              <a:rPr lang="en-GB" sz="2000" dirty="0" err="1">
                <a:solidFill>
                  <a:srgbClr val="FF0000"/>
                </a:solidFill>
                <a:latin typeface="Space Grotesk Light" pitchFamily="2" charset="77"/>
                <a:cs typeface="Space Grotesk Light" pitchFamily="2" charset="77"/>
              </a:rPr>
              <a:t>oklart</a:t>
            </a:r>
            <a:r>
              <a:rPr lang="en-GB" sz="2000" dirty="0">
                <a:solidFill>
                  <a:srgbClr val="FF0000"/>
                </a:solidFill>
                <a:latin typeface="Space Grotesk Light" pitchFamily="2" charset="77"/>
                <a:cs typeface="Space Grotesk Light" pitchFamily="2" charset="77"/>
              </a:rPr>
              <a:t> datum </a:t>
            </a:r>
            <a:r>
              <a:rPr lang="en-GB" sz="2000" dirty="0">
                <a:solidFill>
                  <a:schemeClr val="bg1"/>
                </a:solidFill>
                <a:latin typeface="Space Grotesk Light" pitchFamily="2" charset="77"/>
                <a:cs typeface="Space Grotesk Light" pitchFamily="2" charset="77"/>
              </a:rPr>
              <a:t>5 lag </a:t>
            </a:r>
          </a:p>
          <a:p>
            <a:pPr algn="l">
              <a:lnSpc>
                <a:spcPct val="200000"/>
              </a:lnSpc>
            </a:pPr>
            <a:r>
              <a:rPr lang="en-GB" sz="2000" dirty="0">
                <a:solidFill>
                  <a:schemeClr val="bg1"/>
                </a:solidFill>
                <a:latin typeface="Space Grotesk Light" pitchFamily="2" charset="77"/>
                <a:cs typeface="Space Grotesk Light" pitchFamily="2" charset="77"/>
              </a:rPr>
              <a:t>v.8 </a:t>
            </a:r>
            <a:r>
              <a:rPr lang="en-GB" sz="2000" dirty="0" err="1">
                <a:solidFill>
                  <a:schemeClr val="bg1"/>
                </a:solidFill>
                <a:latin typeface="Space Grotesk Light" pitchFamily="2" charset="77"/>
                <a:cs typeface="Space Grotesk Light" pitchFamily="2" charset="77"/>
              </a:rPr>
              <a:t>Älvsbyn</a:t>
            </a:r>
            <a:r>
              <a:rPr lang="en-GB" sz="2000" dirty="0">
                <a:solidFill>
                  <a:schemeClr val="bg1"/>
                </a:solidFill>
                <a:latin typeface="Space Grotesk Light" pitchFamily="2" charset="77"/>
                <a:cs typeface="Space Grotesk Light" pitchFamily="2" charset="77"/>
              </a:rPr>
              <a:t> 5 lag</a:t>
            </a:r>
          </a:p>
        </p:txBody>
      </p:sp>
    </p:spTree>
    <p:extLst>
      <p:ext uri="{BB962C8B-B14F-4D97-AF65-F5344CB8AC3E}">
        <p14:creationId xmlns:p14="http://schemas.microsoft.com/office/powerpoint/2010/main" val="290548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795F41-B78A-2920-2A2E-7A9A87878C10}"/>
              </a:ext>
            </a:extLst>
          </p:cNvPr>
          <p:cNvSpPr>
            <a:spLocks noGrp="1"/>
          </p:cNvSpPr>
          <p:nvPr>
            <p:ph type="title"/>
          </p:nvPr>
        </p:nvSpPr>
        <p:spPr/>
        <p:txBody>
          <a:bodyPr/>
          <a:lstStyle/>
          <a:p>
            <a:r>
              <a:rPr lang="sv-SE" dirty="0"/>
              <a:t>Sparbanken Nord CUP 11-12 okt</a:t>
            </a:r>
          </a:p>
        </p:txBody>
      </p:sp>
      <p:sp>
        <p:nvSpPr>
          <p:cNvPr id="3" name="Platshållare för innehåll 2">
            <a:extLst>
              <a:ext uri="{FF2B5EF4-FFF2-40B4-BE49-F238E27FC236}">
                <a16:creationId xmlns:a16="http://schemas.microsoft.com/office/drawing/2014/main" id="{019713A7-C124-8271-17BB-3A34F30C0880}"/>
              </a:ext>
            </a:extLst>
          </p:cNvPr>
          <p:cNvSpPr>
            <a:spLocks noGrp="1"/>
          </p:cNvSpPr>
          <p:nvPr>
            <p:ph idx="1"/>
          </p:nvPr>
        </p:nvSpPr>
        <p:spPr>
          <a:xfrm>
            <a:off x="694944" y="1825625"/>
            <a:ext cx="10890504" cy="4351338"/>
          </a:xfrm>
        </p:spPr>
        <p:txBody>
          <a:bodyPr/>
          <a:lstStyle/>
          <a:p>
            <a:r>
              <a:rPr lang="sv-SE" dirty="0"/>
              <a:t>2 dagar: Lördag matcher 9-18, sön 9-1430</a:t>
            </a:r>
          </a:p>
          <a:p>
            <a:r>
              <a:rPr lang="sv-SE" dirty="0"/>
              <a:t>14 lag (PHC/SAIK 5) Brooklyn 4, Kågedalen 3, Älvsbyn 2</a:t>
            </a:r>
          </a:p>
          <a:p>
            <a:r>
              <a:rPr lang="sv-SE" dirty="0"/>
              <a:t>Mat: lunch, middag </a:t>
            </a:r>
            <a:r>
              <a:rPr lang="sv-SE" dirty="0" err="1"/>
              <a:t>lör</a:t>
            </a:r>
            <a:r>
              <a:rPr lang="sv-SE" dirty="0"/>
              <a:t> + lunch sön.</a:t>
            </a:r>
          </a:p>
          <a:p>
            <a:r>
              <a:rPr lang="sv-SE" dirty="0"/>
              <a:t>Arbetspass och mer info kommer. </a:t>
            </a:r>
          </a:p>
          <a:p>
            <a:r>
              <a:rPr lang="sv-SE" dirty="0"/>
              <a:t>Sponsring till kiosk välkomnas.</a:t>
            </a:r>
          </a:p>
          <a:p>
            <a:endParaRPr lang="sv-SE" dirty="0"/>
          </a:p>
          <a:p>
            <a:endParaRPr lang="sv-SE" dirty="0"/>
          </a:p>
          <a:p>
            <a:pPr marL="0" indent="0">
              <a:buNone/>
            </a:pPr>
            <a:endParaRPr lang="sv-SE" dirty="0"/>
          </a:p>
        </p:txBody>
      </p:sp>
    </p:spTree>
    <p:extLst>
      <p:ext uri="{BB962C8B-B14F-4D97-AF65-F5344CB8AC3E}">
        <p14:creationId xmlns:p14="http://schemas.microsoft.com/office/powerpoint/2010/main" val="2135582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5539946"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Att tänka på</a:t>
            </a:r>
            <a:br>
              <a:rPr lang="en-SE" sz="3600" b="1" dirty="0">
                <a:solidFill>
                  <a:schemeClr val="bg1"/>
                </a:solidFill>
                <a:latin typeface="Space Grotesk" pitchFamily="2" charset="77"/>
                <a:cs typeface="Space Grotesk" pitchFamily="2" charset="77"/>
              </a:rPr>
            </a:b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1" y="1915294"/>
            <a:ext cx="8328676" cy="4942705"/>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Titta på skärmen/ QR kod vilka omklädningsrum som är våra.</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Föräldrar- stå på läktaren eller sitt i </a:t>
            </a:r>
            <a:r>
              <a:rPr lang="sv-SE" sz="1600" dirty="0" err="1">
                <a:solidFill>
                  <a:schemeClr val="bg1"/>
                </a:solidFill>
                <a:latin typeface="Space Grotesk Light" pitchFamily="2" charset="77"/>
                <a:cs typeface="Space Grotesk Light" pitchFamily="2" charset="77"/>
              </a:rPr>
              <a:t>VIP-rummet</a:t>
            </a:r>
            <a:r>
              <a:rPr lang="sv-SE" sz="1600" dirty="0">
                <a:solidFill>
                  <a:schemeClr val="bg1"/>
                </a:solidFill>
                <a:latin typeface="Space Grotesk Light" pitchFamily="2" charset="77"/>
                <a:cs typeface="Space Grotesk Light" pitchFamily="2" charset="77"/>
              </a:rPr>
              <a:t> under träningarna. Det går bra att byta om på plats!</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Vi har korta träningstider, försök vara klara till samling innan träningen så att vi kan köra igång direkt.!</a:t>
            </a:r>
          </a:p>
          <a:p>
            <a:pPr marL="285750" indent="-285750" algn="l">
              <a:lnSpc>
                <a:spcPct val="200000"/>
              </a:lnSpc>
              <a:buFont typeface="Arial" panose="020B0604020202020204" pitchFamily="34" charset="0"/>
              <a:buChar char="•"/>
            </a:pPr>
            <a:r>
              <a:rPr lang="en-GB" sz="1600" dirty="0" err="1">
                <a:solidFill>
                  <a:schemeClr val="bg1"/>
                </a:solidFill>
                <a:latin typeface="Space Grotesk Light" pitchFamily="2" charset="77"/>
                <a:cs typeface="Space Grotesk Light" pitchFamily="2" charset="77"/>
              </a:rPr>
              <a:t>När</a:t>
            </a:r>
            <a:r>
              <a:rPr lang="en-GB" sz="1600" dirty="0">
                <a:solidFill>
                  <a:schemeClr val="bg1"/>
                </a:solidFill>
                <a:latin typeface="Space Grotesk Light" pitchFamily="2" charset="77"/>
                <a:cs typeface="Space Grotesk Light" pitchFamily="2" charset="77"/>
              </a:rPr>
              <a:t> vi </a:t>
            </a:r>
            <a:r>
              <a:rPr lang="en-GB" sz="1600" dirty="0" err="1">
                <a:solidFill>
                  <a:schemeClr val="bg1"/>
                </a:solidFill>
                <a:latin typeface="Space Grotesk Light" pitchFamily="2" charset="77"/>
                <a:cs typeface="Space Grotesk Light" pitchFamily="2" charset="77"/>
              </a:rPr>
              <a:t>skickar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ut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anmälningar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klicka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så</a:t>
            </a:r>
            <a:r>
              <a:rPr lang="en-GB" sz="1600" dirty="0">
                <a:solidFill>
                  <a:schemeClr val="bg1"/>
                </a:solidFill>
                <a:latin typeface="Space Grotesk Light" pitchFamily="2" charset="77"/>
                <a:cs typeface="Space Grotesk Light" pitchFamily="2" charset="77"/>
              </a:rPr>
              <a:t> fort </a:t>
            </a:r>
            <a:r>
              <a:rPr lang="en-GB" sz="1600" dirty="0" err="1">
                <a:solidFill>
                  <a:schemeClr val="bg1"/>
                </a:solidFill>
                <a:latin typeface="Space Grotesk Light" pitchFamily="2" charset="77"/>
                <a:cs typeface="Space Grotesk Light" pitchFamily="2" charset="77"/>
              </a:rPr>
              <a:t>som</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möjligt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och</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svara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även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ifall</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ni</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inte</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kan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komma</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matcher </a:t>
            </a:r>
            <a:r>
              <a:rPr lang="en-GB" sz="1600" dirty="0" err="1">
                <a:solidFill>
                  <a:schemeClr val="bg1"/>
                </a:solidFill>
                <a:latin typeface="Space Grotesk Light" pitchFamily="2" charset="77"/>
                <a:cs typeface="Space Grotesk Light" pitchFamily="2" charset="77"/>
              </a:rPr>
              <a:t>och</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träningar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telefoner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hemma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Behöver</a:t>
            </a:r>
            <a:r>
              <a:rPr lang="en-GB" sz="1600" dirty="0">
                <a:solidFill>
                  <a:schemeClr val="bg1"/>
                </a:solidFill>
                <a:latin typeface="Space Grotesk Light" pitchFamily="2" charset="77"/>
                <a:cs typeface="Space Grotesk Light" pitchFamily="2" charset="77"/>
              </a:rPr>
              <a:t> de den </a:t>
            </a:r>
            <a:r>
              <a:rPr lang="en-GB" sz="1600" dirty="0" err="1">
                <a:solidFill>
                  <a:schemeClr val="bg1"/>
                </a:solidFill>
                <a:latin typeface="Space Grotesk Light" pitchFamily="2" charset="77"/>
                <a:cs typeface="Space Grotesk Light" pitchFamily="2" charset="77"/>
              </a:rPr>
              <a:t>så</a:t>
            </a:r>
            <a:r>
              <a:rPr lang="en-GB" sz="1600" dirty="0">
                <a:solidFill>
                  <a:schemeClr val="bg1"/>
                </a:solidFill>
                <a:latin typeface="Space Grotesk Light" pitchFamily="2" charset="77"/>
                <a:cs typeface="Space Grotesk Light" pitchFamily="2" charset="77"/>
              </a:rPr>
              <a:t> ska den </a:t>
            </a:r>
            <a:r>
              <a:rPr lang="en-GB" sz="1600" dirty="0" err="1">
                <a:solidFill>
                  <a:schemeClr val="bg1"/>
                </a:solidFill>
                <a:latin typeface="Space Grotesk Light" pitchFamily="2" charset="77"/>
                <a:cs typeface="Space Grotesk Light" pitchFamily="2" charset="77"/>
              </a:rPr>
              <a:t>ligga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jackan</a:t>
            </a:r>
            <a:r>
              <a:rPr lang="en-GB" sz="1600" dirty="0">
                <a:solidFill>
                  <a:schemeClr val="bg1"/>
                </a:solidFill>
                <a:latin typeface="Space Grotesk Light" pitchFamily="2" charset="77"/>
                <a:cs typeface="Space Grotesk Light" pitchFamily="2" charset="77"/>
              </a:rPr>
              <a:t>. </a:t>
            </a:r>
          </a:p>
        </p:txBody>
      </p:sp>
    </p:spTree>
    <p:extLst>
      <p:ext uri="{BB962C8B-B14F-4D97-AF65-F5344CB8AC3E}">
        <p14:creationId xmlns:p14="http://schemas.microsoft.com/office/powerpoint/2010/main" val="3786064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1524000" y="1406569"/>
            <a:ext cx="9144000" cy="2387600"/>
          </a:xfrm>
        </p:spPr>
        <p:txBody>
          <a:bodyPr>
            <a:normAutofit/>
          </a:bodyPr>
          <a:lstStyle/>
          <a:p>
            <a:r>
              <a:rPr lang="en-GB" sz="5400" b="1" dirty="0">
                <a:solidFill>
                  <a:schemeClr val="bg1"/>
                </a:solidFill>
                <a:latin typeface="Space Grotesk" pitchFamily="2" charset="77"/>
                <a:cs typeface="Space Grotesk" pitchFamily="2" charset="77"/>
              </a:rPr>
              <a:t>Fair Play &amp; </a:t>
            </a:r>
            <a:r>
              <a:rPr lang="en-GB" sz="5400" b="1" dirty="0" err="1">
                <a:solidFill>
                  <a:schemeClr val="bg1"/>
                </a:solidFill>
                <a:latin typeface="Space Grotesk" pitchFamily="2" charset="77"/>
                <a:cs typeface="Space Grotesk" pitchFamily="2" charset="77"/>
              </a:rPr>
              <a:t>uppförande</a:t>
            </a:r>
            <a:endParaRPr lang="en-SE" sz="5400" b="1" dirty="0">
              <a:solidFill>
                <a:schemeClr val="bg1"/>
              </a:solidFill>
              <a:latin typeface="Space Grotesk" pitchFamily="2" charset="77"/>
              <a:cs typeface="Space Grotesk" pitchFamily="2" charset="77"/>
            </a:endParaRPr>
          </a:p>
        </p:txBody>
      </p:sp>
    </p:spTree>
    <p:extLst>
      <p:ext uri="{BB962C8B-B14F-4D97-AF65-F5344CB8AC3E}">
        <p14:creationId xmlns:p14="http://schemas.microsoft.com/office/powerpoint/2010/main" val="2373434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0" y="598435"/>
            <a:ext cx="5193969"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Viktigast</a:t>
            </a: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0" y="1723271"/>
            <a:ext cx="10150434" cy="469060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sv-SE" sz="1800" b="1" dirty="0">
                <a:solidFill>
                  <a:schemeClr val="bg1"/>
                </a:solidFill>
                <a:latin typeface="Space Grotesk Light" pitchFamily="2" charset="77"/>
                <a:cs typeface="Space Grotesk Light" pitchFamily="2" charset="77"/>
              </a:rPr>
              <a:t>Bra bemötande/uppförande</a:t>
            </a:r>
            <a:r>
              <a:rPr lang="sv-SE" sz="1800" dirty="0">
                <a:solidFill>
                  <a:schemeClr val="bg1"/>
                </a:solidFill>
                <a:latin typeface="Space Grotesk Light" pitchFamily="2" charset="77"/>
                <a:cs typeface="Space Grotesk Light" pitchFamily="2" charset="77"/>
              </a:rPr>
              <a:t>: mot varandra, mot motståndare/ domare, lyssna på tränare</a:t>
            </a:r>
          </a:p>
          <a:p>
            <a:pPr marL="285750" indent="-285750" algn="l">
              <a:lnSpc>
                <a:spcPct val="200000"/>
              </a:lnSpc>
              <a:buFont typeface="Arial" panose="020B0604020202020204" pitchFamily="34" charset="0"/>
              <a:buChar char="•"/>
            </a:pPr>
            <a:r>
              <a:rPr lang="sv-SE" sz="1800" b="1" dirty="0">
                <a:solidFill>
                  <a:schemeClr val="bg1"/>
                </a:solidFill>
                <a:latin typeface="Space Grotesk Light" pitchFamily="2" charset="77"/>
                <a:cs typeface="Space Grotesk Light" pitchFamily="2" charset="77"/>
              </a:rPr>
              <a:t>Trygg miljö, bra kamratskap: </a:t>
            </a:r>
            <a:r>
              <a:rPr lang="sv-SE" sz="1800" dirty="0">
                <a:solidFill>
                  <a:schemeClr val="bg1"/>
                </a:solidFill>
                <a:latin typeface="Space Grotesk Light" pitchFamily="2" charset="77"/>
                <a:cs typeface="Space Grotesk Light" pitchFamily="2" charset="77"/>
              </a:rPr>
              <a:t>respektera varandra, ledare, domare, motståndare.</a:t>
            </a:r>
          </a:p>
          <a:p>
            <a:pPr marL="285750" indent="-285750" algn="l">
              <a:lnSpc>
                <a:spcPct val="200000"/>
              </a:lnSpc>
              <a:buFont typeface="Arial" panose="020B0604020202020204" pitchFamily="34" charset="0"/>
              <a:buChar char="•"/>
            </a:pPr>
            <a:r>
              <a:rPr lang="sv-SE" sz="1800" dirty="0">
                <a:solidFill>
                  <a:schemeClr val="bg1"/>
                </a:solidFill>
                <a:latin typeface="Space Grotesk Light" pitchFamily="2" charset="77"/>
                <a:cs typeface="Space Grotesk Light" pitchFamily="2" charset="77"/>
              </a:rPr>
              <a:t>Vi försöker stävja att vi slår med klubban i isen, skriker negativa saker etc. </a:t>
            </a:r>
          </a:p>
          <a:p>
            <a:pPr marL="285750" indent="-285750" algn="l">
              <a:lnSpc>
                <a:spcPct val="200000"/>
              </a:lnSpc>
              <a:buFont typeface="Arial" panose="020B0604020202020204" pitchFamily="34" charset="0"/>
              <a:buChar char="•"/>
            </a:pPr>
            <a:r>
              <a:rPr lang="sv-SE" sz="1800" dirty="0">
                <a:solidFill>
                  <a:schemeClr val="bg1"/>
                </a:solidFill>
                <a:latin typeface="Space Grotesk Light" pitchFamily="2" charset="77"/>
                <a:cs typeface="Space Grotesk Light" pitchFamily="2" charset="77"/>
              </a:rPr>
              <a:t>Viktigt hur pratar vi med varandra och om varandra!</a:t>
            </a:r>
          </a:p>
          <a:p>
            <a:pPr marL="285750" indent="-285750" algn="l">
              <a:lnSpc>
                <a:spcPct val="200000"/>
              </a:lnSpc>
              <a:buFont typeface="Arial" panose="020B0604020202020204" pitchFamily="34" charset="0"/>
              <a:buChar char="•"/>
            </a:pPr>
            <a:r>
              <a:rPr lang="sv-SE" sz="1800" dirty="0">
                <a:solidFill>
                  <a:schemeClr val="bg1"/>
                </a:solidFill>
                <a:latin typeface="Space Grotesk Light" pitchFamily="2" charset="77"/>
                <a:cs typeface="Space Grotesk Light" pitchFamily="2" charset="77"/>
              </a:rPr>
              <a:t>Prata med oss ledare om det är något särskilt ni vill att vi känner till. Något som hänt eller annat som gör att vi kan möta ert barn på ett bra sätt. </a:t>
            </a:r>
          </a:p>
          <a:p>
            <a:pPr marL="285750" indent="-285750" algn="l">
              <a:lnSpc>
                <a:spcPct val="200000"/>
              </a:lnSpc>
              <a:buFont typeface="Arial" panose="020B0604020202020204" pitchFamily="34" charset="0"/>
              <a:buChar char="•"/>
            </a:pPr>
            <a:r>
              <a:rPr lang="sv-SE" sz="1800" dirty="0">
                <a:solidFill>
                  <a:schemeClr val="bg1"/>
                </a:solidFill>
                <a:latin typeface="Space Grotesk Light" pitchFamily="2" charset="77"/>
                <a:cs typeface="Space Grotesk Light" pitchFamily="2" charset="77"/>
              </a:rPr>
              <a:t>Vi hjälps åt och det kan uppstå situationer. Prata med era barn och med oss. </a:t>
            </a:r>
          </a:p>
        </p:txBody>
      </p:sp>
    </p:spTree>
    <p:extLst>
      <p:ext uri="{BB962C8B-B14F-4D97-AF65-F5344CB8AC3E}">
        <p14:creationId xmlns:p14="http://schemas.microsoft.com/office/powerpoint/2010/main" val="1819540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1524000" y="1406569"/>
            <a:ext cx="9144000" cy="2387600"/>
          </a:xfrm>
        </p:spPr>
        <p:txBody>
          <a:bodyPr>
            <a:normAutofit/>
          </a:bodyPr>
          <a:lstStyle/>
          <a:p>
            <a:r>
              <a:rPr lang="en-SE" sz="5400" b="1" dirty="0">
                <a:solidFill>
                  <a:schemeClr val="bg1"/>
                </a:solidFill>
                <a:latin typeface="Space Grotesk" pitchFamily="2" charset="77"/>
                <a:cs typeface="Space Grotesk" pitchFamily="2" charset="77"/>
              </a:rPr>
              <a:t>Ekonomi</a:t>
            </a:r>
          </a:p>
        </p:txBody>
      </p:sp>
    </p:spTree>
    <p:extLst>
      <p:ext uri="{BB962C8B-B14F-4D97-AF65-F5344CB8AC3E}">
        <p14:creationId xmlns:p14="http://schemas.microsoft.com/office/powerpoint/2010/main" val="947179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10239619" cy="768221"/>
          </a:xfrm>
        </p:spPr>
        <p:txBody>
          <a:bodyPr anchor="t">
            <a:normAutofit/>
          </a:bodyPr>
          <a:lstStyle/>
          <a:p>
            <a:pPr algn="l">
              <a:lnSpc>
                <a:spcPct val="100000"/>
              </a:lnSpc>
            </a:pPr>
            <a:r>
              <a:rPr lang="en-SE" sz="3200" b="1" dirty="0">
                <a:solidFill>
                  <a:schemeClr val="bg1"/>
                </a:solidFill>
                <a:latin typeface="Space Grotesk" pitchFamily="2" charset="77"/>
                <a:cs typeface="Space Grotesk" pitchFamily="2" charset="77"/>
              </a:rPr>
              <a:t>Kassa &amp; inköp</a:t>
            </a: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1" y="1915295"/>
            <a:ext cx="7710610" cy="410094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Just nu finns ca 120 </a:t>
            </a:r>
            <a:r>
              <a:rPr lang="sv-SE" sz="1600" dirty="0" err="1">
                <a:solidFill>
                  <a:schemeClr val="bg1"/>
                </a:solidFill>
                <a:latin typeface="Space Grotesk Light" pitchFamily="2" charset="77"/>
                <a:cs typeface="Space Grotesk Light" pitchFamily="2" charset="77"/>
              </a:rPr>
              <a:t>kkr</a:t>
            </a:r>
            <a:r>
              <a:rPr lang="sv-SE" sz="1600" dirty="0">
                <a:solidFill>
                  <a:schemeClr val="bg1"/>
                </a:solidFill>
                <a:latin typeface="Space Grotesk Light" pitchFamily="2" charset="77"/>
                <a:cs typeface="Space Grotesk Light" pitchFamily="2" charset="77"/>
              </a:rPr>
              <a:t> i lagkassan – allt kommer från LF ligan och tidigare cuper.</a:t>
            </a:r>
          </a:p>
          <a:p>
            <a:pPr algn="l">
              <a:lnSpc>
                <a:spcPct val="200000"/>
              </a:lnSpc>
            </a:pPr>
            <a:endParaRPr lang="sv-SE" sz="1600" dirty="0">
              <a:solidFill>
                <a:schemeClr val="bg1"/>
              </a:solidFill>
              <a:latin typeface="Space Grotesk Light" pitchFamily="2" charset="77"/>
              <a:cs typeface="Space Grotesk Light" pitchFamily="2" charset="77"/>
            </a:endParaRP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Slipavgift på 300 SEK behöver betalas av alla lag. Kostnaden har vi tagit från lagkassan, men vi kommer ta ut en avgift på 150 kr.</a:t>
            </a:r>
          </a:p>
          <a:p>
            <a:pPr marL="285750" indent="-285750" algn="l">
              <a:lnSpc>
                <a:spcPct val="200000"/>
              </a:lnSpc>
              <a:buFont typeface="Arial" panose="020B0604020202020204" pitchFamily="34" charset="0"/>
              <a:buChar char="•"/>
            </a:pPr>
            <a:endParaRPr lang="en-GB" sz="1600" dirty="0">
              <a:solidFill>
                <a:schemeClr val="bg1"/>
              </a:solidFill>
              <a:latin typeface="Space Grotesk Light" pitchFamily="2" charset="77"/>
              <a:cs typeface="Space Grotesk Light" pitchFamily="2" charset="77"/>
            </a:endParaRPr>
          </a:p>
        </p:txBody>
      </p:sp>
    </p:spTree>
    <p:extLst>
      <p:ext uri="{BB962C8B-B14F-4D97-AF65-F5344CB8AC3E}">
        <p14:creationId xmlns:p14="http://schemas.microsoft.com/office/powerpoint/2010/main" val="2359300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10239619" cy="768221"/>
          </a:xfrm>
        </p:spPr>
        <p:txBody>
          <a:bodyPr anchor="t">
            <a:normAutofit/>
          </a:bodyPr>
          <a:lstStyle/>
          <a:p>
            <a:pPr algn="l">
              <a:lnSpc>
                <a:spcPct val="100000"/>
              </a:lnSpc>
            </a:pPr>
            <a:r>
              <a:rPr lang="en-SE" sz="3200" b="1" dirty="0">
                <a:solidFill>
                  <a:schemeClr val="bg1"/>
                </a:solidFill>
                <a:latin typeface="Space Grotesk" pitchFamily="2" charset="77"/>
                <a:cs typeface="Space Grotesk" pitchFamily="2" charset="77"/>
              </a:rPr>
              <a:t>Info från föräldragruppen</a:t>
            </a: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0" y="1915295"/>
            <a:ext cx="8561002" cy="4393226"/>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Kommer dela in arbetspass och uppgifter inför seriesammandrag &amp; Sparbanken Nord Cup</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Eventuellt någon försäljningsinsats för att stärka lagkassan– bestäms om och i så fall vad senare under säsongen.</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Bra att buffra i lagkassan till senare år, då kostnaderna kommer att öka!</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Har vi någon som är villig att sponsra till kiosk/ försäljning eller annat är det välkommet.</a:t>
            </a:r>
          </a:p>
        </p:txBody>
      </p:sp>
    </p:spTree>
    <p:extLst>
      <p:ext uri="{BB962C8B-B14F-4D97-AF65-F5344CB8AC3E}">
        <p14:creationId xmlns:p14="http://schemas.microsoft.com/office/powerpoint/2010/main" val="2644115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492DF-2AFA-BFEB-6A88-EACC44E0251F}"/>
              </a:ext>
            </a:extLst>
          </p:cNvPr>
          <p:cNvSpPr>
            <a:spLocks noGrp="1"/>
          </p:cNvSpPr>
          <p:nvPr>
            <p:ph type="title"/>
          </p:nvPr>
        </p:nvSpPr>
        <p:spPr/>
        <p:txBody>
          <a:bodyPr/>
          <a:lstStyle/>
          <a:p>
            <a:r>
              <a:rPr lang="sv-SE"/>
              <a:t>Övriga frågor?</a:t>
            </a:r>
            <a:endParaRPr lang="sv-SE" dirty="0"/>
          </a:p>
        </p:txBody>
      </p:sp>
      <p:sp>
        <p:nvSpPr>
          <p:cNvPr id="3" name="Platshållare för innehåll 2">
            <a:extLst>
              <a:ext uri="{FF2B5EF4-FFF2-40B4-BE49-F238E27FC236}">
                <a16:creationId xmlns:a16="http://schemas.microsoft.com/office/drawing/2014/main" id="{64183788-7D11-7847-0642-1A8F08D4B7B7}"/>
              </a:ext>
            </a:extLst>
          </p:cNvPr>
          <p:cNvSpPr>
            <a:spLocks noGrp="1"/>
          </p:cNvSpPr>
          <p:nvPr>
            <p:ph idx="1"/>
          </p:nvPr>
        </p:nvSpPr>
        <p:spPr/>
        <p:txBody>
          <a:bodyPr/>
          <a:lstStyle/>
          <a:p>
            <a:r>
              <a:rPr lang="sv-SE" dirty="0"/>
              <a:t>Vi kommer gå igenom vissa av dessa delar med barnen </a:t>
            </a:r>
            <a:r>
              <a:rPr lang="sv-SE"/>
              <a:t>någon lördag</a:t>
            </a:r>
          </a:p>
          <a:p>
            <a:endParaRPr lang="sv-SE" dirty="0"/>
          </a:p>
          <a:p>
            <a:pPr marL="0" indent="0">
              <a:buNone/>
            </a:pPr>
            <a:r>
              <a:rPr lang="sv-SE" dirty="0"/>
              <a:t>Hur vi ska vara mot varandra, vad vi vill se på isen- beteenden, mobiler</a:t>
            </a:r>
          </a:p>
          <a:p>
            <a:pPr marL="0" indent="0">
              <a:buNone/>
            </a:pPr>
            <a:endParaRPr lang="sv-SE" dirty="0"/>
          </a:p>
        </p:txBody>
      </p:sp>
    </p:spTree>
    <p:extLst>
      <p:ext uri="{BB962C8B-B14F-4D97-AF65-F5344CB8AC3E}">
        <p14:creationId xmlns:p14="http://schemas.microsoft.com/office/powerpoint/2010/main" val="389374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5539946"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Truppen</a:t>
            </a:r>
            <a:br>
              <a:rPr lang="en-SE" sz="3600" b="1" dirty="0">
                <a:solidFill>
                  <a:schemeClr val="bg1"/>
                </a:solidFill>
                <a:latin typeface="Space Grotesk" pitchFamily="2" charset="77"/>
                <a:cs typeface="Space Grotesk" pitchFamily="2" charset="77"/>
              </a:rPr>
            </a:b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1" y="1915296"/>
            <a:ext cx="8241950" cy="2588971"/>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en-SE" sz="1600" dirty="0">
                <a:solidFill>
                  <a:schemeClr val="bg1"/>
                </a:solidFill>
                <a:latin typeface="Space Grotesk Light" pitchFamily="2" charset="77"/>
                <a:cs typeface="Space Grotesk Light" pitchFamily="2" charset="77"/>
              </a:rPr>
              <a:t>3</a:t>
            </a:r>
            <a:r>
              <a:rPr lang="sv-SE" sz="1600" dirty="0">
                <a:solidFill>
                  <a:schemeClr val="bg1"/>
                </a:solidFill>
                <a:latin typeface="Space Grotesk Light" pitchFamily="2" charset="77"/>
                <a:cs typeface="Space Grotesk Light" pitchFamily="2" charset="77"/>
              </a:rPr>
              <a:t>7</a:t>
            </a:r>
            <a:r>
              <a:rPr lang="en-SE" sz="1600" dirty="0">
                <a:solidFill>
                  <a:schemeClr val="bg1"/>
                </a:solidFill>
                <a:latin typeface="Space Grotesk Light" pitchFamily="2" charset="77"/>
                <a:cs typeface="Space Grotesk Light" pitchFamily="2" charset="77"/>
              </a:rPr>
              <a:t> spelare</a:t>
            </a:r>
            <a:r>
              <a:rPr lang="sv-SE" sz="1600" dirty="0">
                <a:solidFill>
                  <a:schemeClr val="bg1"/>
                </a:solidFill>
                <a:latin typeface="Space Grotesk Light" pitchFamily="2" charset="77"/>
                <a:cs typeface="Space Grotesk Light" pitchFamily="2" charset="77"/>
              </a:rPr>
              <a:t>- samma som ifjol</a:t>
            </a:r>
          </a:p>
          <a:p>
            <a:pPr marL="285750" indent="-285750" algn="l">
              <a:lnSpc>
                <a:spcPct val="200000"/>
              </a:lnSpc>
              <a:buFont typeface="Arial" panose="020B0604020202020204" pitchFamily="34" charset="0"/>
              <a:buChar char="•"/>
            </a:pPr>
            <a:endParaRPr lang="en-SE" sz="1600" dirty="0">
              <a:solidFill>
                <a:schemeClr val="bg1"/>
              </a:solidFill>
              <a:latin typeface="Space Grotesk Light" pitchFamily="2" charset="77"/>
              <a:cs typeface="Space Grotesk Light" pitchFamily="2" charset="77"/>
            </a:endParaRPr>
          </a:p>
          <a:p>
            <a:pPr marL="285750" indent="-285750" algn="l">
              <a:lnSpc>
                <a:spcPct val="200000"/>
              </a:lnSpc>
              <a:buFont typeface="Arial" panose="020B0604020202020204" pitchFamily="34" charset="0"/>
              <a:buChar char="•"/>
            </a:pPr>
            <a:endParaRPr lang="en-GB" sz="1200" dirty="0">
              <a:solidFill>
                <a:schemeClr val="bg1"/>
              </a:solidFill>
              <a:latin typeface="Space Grotesk Light" pitchFamily="2" charset="77"/>
              <a:cs typeface="Space Grotesk Light" pitchFamily="2" charset="77"/>
            </a:endParaRPr>
          </a:p>
        </p:txBody>
      </p:sp>
    </p:spTree>
    <p:extLst>
      <p:ext uri="{BB962C8B-B14F-4D97-AF65-F5344CB8AC3E}">
        <p14:creationId xmlns:p14="http://schemas.microsoft.com/office/powerpoint/2010/main" val="3431028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5539946"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Istränare</a:t>
            </a:r>
            <a:br>
              <a:rPr lang="en-SE" sz="3600" b="1" dirty="0">
                <a:solidFill>
                  <a:schemeClr val="bg1"/>
                </a:solidFill>
                <a:latin typeface="Space Grotesk" pitchFamily="2" charset="77"/>
                <a:cs typeface="Space Grotesk" pitchFamily="2" charset="77"/>
              </a:rPr>
            </a:b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3" name="Title 1">
            <a:extLst>
              <a:ext uri="{FF2B5EF4-FFF2-40B4-BE49-F238E27FC236}">
                <a16:creationId xmlns:a16="http://schemas.microsoft.com/office/drawing/2014/main" id="{15ED7EA1-9885-52E1-53A7-9BBE282A86D9}"/>
              </a:ext>
            </a:extLst>
          </p:cNvPr>
          <p:cNvSpPr txBox="1">
            <a:spLocks/>
          </p:cNvSpPr>
          <p:nvPr/>
        </p:nvSpPr>
        <p:spPr>
          <a:xfrm>
            <a:off x="976191" y="1932229"/>
            <a:ext cx="4637209" cy="334433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sv-SE" sz="1600" dirty="0">
                <a:solidFill>
                  <a:schemeClr val="bg1"/>
                </a:solidFill>
                <a:latin typeface="Space Grotesk Light" pitchFamily="2" charset="77"/>
                <a:cs typeface="Space Grotesk Light" pitchFamily="2" charset="77"/>
              </a:rPr>
              <a:t>Björn Rosendahl  (Wille)</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Joel Eriksson  (Abbe)</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Patrik Bergström  (</a:t>
            </a:r>
            <a:r>
              <a:rPr lang="sv-SE" sz="1600" dirty="0" err="1">
                <a:solidFill>
                  <a:schemeClr val="bg1"/>
                </a:solidFill>
                <a:latin typeface="Space Grotesk Light" pitchFamily="2" charset="77"/>
                <a:cs typeface="Space Grotesk Light" pitchFamily="2" charset="77"/>
              </a:rPr>
              <a:t>Eije</a:t>
            </a:r>
            <a:r>
              <a:rPr lang="sv-SE" sz="1600" dirty="0">
                <a:solidFill>
                  <a:schemeClr val="bg1"/>
                </a:solidFill>
                <a:latin typeface="Space Grotesk Light" pitchFamily="2" charset="77"/>
                <a:cs typeface="Space Grotesk Light" pitchFamily="2" charset="77"/>
              </a:rPr>
              <a:t>)</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Patrik Österlund  (Liam)</a:t>
            </a:r>
          </a:p>
          <a:p>
            <a:pPr algn="l">
              <a:lnSpc>
                <a:spcPct val="200000"/>
              </a:lnSpc>
            </a:pPr>
            <a:r>
              <a:rPr lang="sv-SE" sz="1600" dirty="0">
                <a:solidFill>
                  <a:schemeClr val="bg1"/>
                </a:solidFill>
                <a:latin typeface="Space Grotesk Light" pitchFamily="2" charset="77"/>
                <a:cs typeface="Space Grotesk Light" pitchFamily="2" charset="77"/>
              </a:rPr>
              <a:t>Tobias Utterström </a:t>
            </a:r>
            <a:r>
              <a:rPr lang="sv-SE" sz="1600" dirty="0" err="1">
                <a:solidFill>
                  <a:schemeClr val="bg1"/>
                </a:solidFill>
                <a:latin typeface="Space Grotesk Light" pitchFamily="2" charset="77"/>
                <a:cs typeface="Space Grotesk Light" pitchFamily="2" charset="77"/>
              </a:rPr>
              <a:t>Lineruth</a:t>
            </a:r>
            <a:r>
              <a:rPr lang="sv-SE" sz="1600" dirty="0">
                <a:solidFill>
                  <a:schemeClr val="bg1"/>
                </a:solidFill>
                <a:latin typeface="Space Grotesk Light" pitchFamily="2" charset="77"/>
                <a:cs typeface="Space Grotesk Light" pitchFamily="2" charset="77"/>
              </a:rPr>
              <a:t> (Isac)</a:t>
            </a:r>
          </a:p>
          <a:p>
            <a:pPr algn="l">
              <a:lnSpc>
                <a:spcPct val="200000"/>
              </a:lnSpc>
            </a:pPr>
            <a:endParaRPr lang="sv-SE" sz="1600" dirty="0">
              <a:solidFill>
                <a:schemeClr val="bg1"/>
              </a:solidFill>
              <a:latin typeface="Space Grotesk Light" pitchFamily="2" charset="77"/>
              <a:cs typeface="Space Grotesk Light" pitchFamily="2" charset="77"/>
            </a:endParaRPr>
          </a:p>
        </p:txBody>
      </p:sp>
      <p:sp>
        <p:nvSpPr>
          <p:cNvPr id="5" name="Title 1">
            <a:extLst>
              <a:ext uri="{FF2B5EF4-FFF2-40B4-BE49-F238E27FC236}">
                <a16:creationId xmlns:a16="http://schemas.microsoft.com/office/drawing/2014/main" id="{871A4507-1ACC-6CF5-FFA4-8FF1D88EE972}"/>
              </a:ext>
            </a:extLst>
          </p:cNvPr>
          <p:cNvSpPr txBox="1">
            <a:spLocks/>
          </p:cNvSpPr>
          <p:nvPr/>
        </p:nvSpPr>
        <p:spPr>
          <a:xfrm>
            <a:off x="5613400" y="1932229"/>
            <a:ext cx="4637209" cy="334433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en-GB" sz="1600" dirty="0">
                <a:solidFill>
                  <a:schemeClr val="bg1"/>
                </a:solidFill>
                <a:latin typeface="Space Grotesk Light" pitchFamily="2" charset="77"/>
                <a:cs typeface="Space Grotesk Light" pitchFamily="2" charset="77"/>
              </a:rPr>
              <a:t>Peter </a:t>
            </a:r>
            <a:r>
              <a:rPr lang="en-GB" sz="1600" dirty="0" err="1">
                <a:solidFill>
                  <a:schemeClr val="bg1"/>
                </a:solidFill>
                <a:latin typeface="Space Grotesk Light" pitchFamily="2" charset="77"/>
                <a:cs typeface="Space Grotesk Light" pitchFamily="2" charset="77"/>
              </a:rPr>
              <a:t>Eklöf</a:t>
            </a:r>
            <a:r>
              <a:rPr lang="en-GB" sz="1600" dirty="0">
                <a:solidFill>
                  <a:schemeClr val="bg1"/>
                </a:solidFill>
                <a:latin typeface="Space Grotesk Light" pitchFamily="2" charset="77"/>
                <a:cs typeface="Space Grotesk Light" pitchFamily="2" charset="77"/>
              </a:rPr>
              <a:t>  (Harry)</a:t>
            </a:r>
            <a:endParaRPr lang="sv-SE" sz="1600" dirty="0">
              <a:solidFill>
                <a:schemeClr val="bg1"/>
              </a:solidFill>
              <a:latin typeface="Space Grotesk Light" pitchFamily="2" charset="77"/>
              <a:cs typeface="Space Grotesk Light" pitchFamily="2" charset="77"/>
            </a:endParaRPr>
          </a:p>
          <a:p>
            <a:pPr algn="l">
              <a:lnSpc>
                <a:spcPct val="200000"/>
              </a:lnSpc>
            </a:pPr>
            <a:r>
              <a:rPr lang="sv-SE" sz="1600" dirty="0">
                <a:solidFill>
                  <a:schemeClr val="bg1"/>
                </a:solidFill>
                <a:latin typeface="Space Grotesk Light" pitchFamily="2" charset="77"/>
                <a:cs typeface="Space Grotesk Light" pitchFamily="2" charset="77"/>
              </a:rPr>
              <a:t>Pär Sundström  (Henry)</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Stefan Lundgren  (Svea)</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Tomas Bergvall  (Ebbe)</a:t>
            </a:r>
          </a:p>
          <a:p>
            <a:pPr algn="l">
              <a:lnSpc>
                <a:spcPct val="200000"/>
              </a:lnSpc>
            </a:pPr>
            <a:endParaRPr lang="sv-SE" sz="1600" dirty="0">
              <a:solidFill>
                <a:schemeClr val="bg1"/>
              </a:solidFill>
              <a:latin typeface="Space Grotesk Light" pitchFamily="2" charset="77"/>
              <a:cs typeface="Space Grotesk Light" pitchFamily="2" charset="77"/>
            </a:endParaRPr>
          </a:p>
        </p:txBody>
      </p:sp>
    </p:spTree>
    <p:extLst>
      <p:ext uri="{BB962C8B-B14F-4D97-AF65-F5344CB8AC3E}">
        <p14:creationId xmlns:p14="http://schemas.microsoft.com/office/powerpoint/2010/main" val="83812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4637209" cy="768221"/>
          </a:xfrm>
        </p:spPr>
        <p:txBody>
          <a:bodyPr anchor="t">
            <a:normAutofit/>
          </a:bodyPr>
          <a:lstStyle/>
          <a:p>
            <a:pPr algn="l">
              <a:lnSpc>
                <a:spcPct val="100000"/>
              </a:lnSpc>
            </a:pPr>
            <a:r>
              <a:rPr lang="en-SE" sz="3600" b="1" dirty="0">
                <a:solidFill>
                  <a:schemeClr val="bg1"/>
                </a:solidFill>
                <a:latin typeface="Space Grotesk" pitchFamily="2" charset="77"/>
                <a:cs typeface="Space Grotesk" pitchFamily="2" charset="77"/>
              </a:rPr>
              <a:t>Föräldragrupp</a:t>
            </a:r>
            <a:endParaRPr lang="en-SE" sz="5400" b="1" dirty="0">
              <a:solidFill>
                <a:schemeClr val="bg1"/>
              </a:solidFill>
              <a:latin typeface="Space Grotesk" pitchFamily="2" charset="77"/>
              <a:cs typeface="Space Grotesk" pitchFamily="2" charset="77"/>
            </a:endParaRPr>
          </a:p>
        </p:txBody>
      </p:sp>
      <p:sp>
        <p:nvSpPr>
          <p:cNvPr id="3" name="Title 1">
            <a:extLst>
              <a:ext uri="{FF2B5EF4-FFF2-40B4-BE49-F238E27FC236}">
                <a16:creationId xmlns:a16="http://schemas.microsoft.com/office/drawing/2014/main" id="{15ED7EA1-9885-52E1-53A7-9BBE282A86D9}"/>
              </a:ext>
            </a:extLst>
          </p:cNvPr>
          <p:cNvSpPr txBox="1">
            <a:spLocks/>
          </p:cNvSpPr>
          <p:nvPr/>
        </p:nvSpPr>
        <p:spPr>
          <a:xfrm>
            <a:off x="976191" y="1932229"/>
            <a:ext cx="4637209" cy="334433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sv-SE" sz="1600" dirty="0">
                <a:solidFill>
                  <a:schemeClr val="bg1"/>
                </a:solidFill>
                <a:latin typeface="Space Grotesk Light" pitchFamily="2" charset="77"/>
                <a:cs typeface="Space Grotesk Light" pitchFamily="2" charset="77"/>
              </a:rPr>
              <a:t>Anna Karlsson (Svea)</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Elisabeth Marklund (Henry)</a:t>
            </a:r>
            <a:br>
              <a:rPr lang="sv-SE" sz="1600" dirty="0">
                <a:solidFill>
                  <a:schemeClr val="bg1"/>
                </a:solidFill>
                <a:latin typeface="Space Grotesk Light" pitchFamily="2" charset="77"/>
                <a:cs typeface="Space Grotesk Light" pitchFamily="2" charset="77"/>
              </a:rPr>
            </a:br>
            <a:r>
              <a:rPr lang="sv-SE" sz="1600" dirty="0">
                <a:solidFill>
                  <a:schemeClr val="bg1"/>
                </a:solidFill>
                <a:latin typeface="Space Grotesk Light" pitchFamily="2" charset="77"/>
                <a:cs typeface="Space Grotesk Light" pitchFamily="2" charset="77"/>
              </a:rPr>
              <a:t>Lina Lindmark (Thor)</a:t>
            </a:r>
          </a:p>
          <a:p>
            <a:pPr algn="l">
              <a:lnSpc>
                <a:spcPct val="200000"/>
              </a:lnSpc>
            </a:pPr>
            <a:r>
              <a:rPr lang="sv-SE" sz="1600" dirty="0">
                <a:solidFill>
                  <a:schemeClr val="bg1"/>
                </a:solidFill>
                <a:latin typeface="Space Grotesk Light" pitchFamily="2" charset="77"/>
                <a:cs typeface="Space Grotesk Light" pitchFamily="2" charset="77"/>
              </a:rPr>
              <a:t>Jenny Bergman (Axel B)</a:t>
            </a:r>
          </a:p>
          <a:p>
            <a:pPr algn="l">
              <a:lnSpc>
                <a:spcPct val="200000"/>
              </a:lnSpc>
            </a:pPr>
            <a:br>
              <a:rPr lang="sv-SE" sz="1200" dirty="0">
                <a:solidFill>
                  <a:schemeClr val="bg1"/>
                </a:solidFill>
                <a:latin typeface="Space Grotesk Light" pitchFamily="2" charset="77"/>
                <a:cs typeface="Space Grotesk Light" pitchFamily="2" charset="77"/>
              </a:rPr>
            </a:br>
            <a:endParaRPr lang="sv-SE" sz="1600" dirty="0">
              <a:solidFill>
                <a:schemeClr val="bg1"/>
              </a:solidFill>
              <a:latin typeface="Space Grotesk Light" pitchFamily="2" charset="77"/>
              <a:cs typeface="Space Grotesk Light" pitchFamily="2" charset="77"/>
            </a:endParaRPr>
          </a:p>
        </p:txBody>
      </p:sp>
      <p:sp>
        <p:nvSpPr>
          <p:cNvPr id="5" name="Title 1">
            <a:extLst>
              <a:ext uri="{FF2B5EF4-FFF2-40B4-BE49-F238E27FC236}">
                <a16:creationId xmlns:a16="http://schemas.microsoft.com/office/drawing/2014/main" id="{871A4507-1ACC-6CF5-FFA4-8FF1D88EE972}"/>
              </a:ext>
            </a:extLst>
          </p:cNvPr>
          <p:cNvSpPr txBox="1">
            <a:spLocks/>
          </p:cNvSpPr>
          <p:nvPr/>
        </p:nvSpPr>
        <p:spPr>
          <a:xfrm>
            <a:off x="5994400" y="1932229"/>
            <a:ext cx="4637209" cy="4250457"/>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sv-SE" sz="1600" dirty="0">
                <a:solidFill>
                  <a:schemeClr val="bg1"/>
                </a:solidFill>
                <a:latin typeface="Space Grotesk Light" pitchFamily="2" charset="77"/>
                <a:cs typeface="Space Grotesk Light" pitchFamily="2" charset="77"/>
              </a:rPr>
              <a:t>Tobias Lövgren (Elliot L)</a:t>
            </a:r>
          </a:p>
          <a:p>
            <a:pPr algn="l">
              <a:lnSpc>
                <a:spcPct val="200000"/>
              </a:lnSpc>
            </a:pPr>
            <a:r>
              <a:rPr lang="sv-SE" sz="1600" dirty="0">
                <a:solidFill>
                  <a:schemeClr val="bg1"/>
                </a:solidFill>
                <a:latin typeface="Space Grotesk Light" pitchFamily="2" charset="77"/>
                <a:cs typeface="Space Grotesk Light" pitchFamily="2" charset="77"/>
              </a:rPr>
              <a:t>Erik H kan hjälpa till med slipning ibland</a:t>
            </a:r>
            <a:br>
              <a:rPr lang="sv-SE" sz="1600" dirty="0">
                <a:solidFill>
                  <a:schemeClr val="bg1"/>
                </a:solidFill>
                <a:latin typeface="Space Grotesk Light" pitchFamily="2" charset="77"/>
                <a:cs typeface="Space Grotesk Light" pitchFamily="2" charset="77"/>
              </a:rPr>
            </a:br>
            <a:endParaRPr lang="sv-SE" sz="1600" dirty="0">
              <a:solidFill>
                <a:schemeClr val="bg1"/>
              </a:solidFill>
              <a:latin typeface="Space Grotesk Light" pitchFamily="2" charset="77"/>
              <a:cs typeface="Space Grotesk Light" pitchFamily="2" charset="77"/>
            </a:endParaRPr>
          </a:p>
          <a:p>
            <a:pPr algn="l">
              <a:lnSpc>
                <a:spcPct val="200000"/>
              </a:lnSpc>
            </a:pPr>
            <a:br>
              <a:rPr lang="sv-SE" sz="1200" dirty="0">
                <a:solidFill>
                  <a:schemeClr val="bg1"/>
                </a:solidFill>
                <a:latin typeface="Space Grotesk Light" pitchFamily="2" charset="77"/>
                <a:cs typeface="Space Grotesk Light" pitchFamily="2" charset="77"/>
              </a:rPr>
            </a:br>
            <a:r>
              <a:rPr lang="sv-SE" sz="1200" dirty="0">
                <a:solidFill>
                  <a:schemeClr val="bg1"/>
                </a:solidFill>
                <a:latin typeface="Space Grotesk Light" pitchFamily="2" charset="77"/>
                <a:cs typeface="Space Grotesk Light" pitchFamily="2" charset="77"/>
              </a:rPr>
              <a:t>Är med på de flesta träningarna. Vår tid på slipen är en timme innan våra pass – lite utmanande. </a:t>
            </a:r>
          </a:p>
          <a:p>
            <a:pPr algn="l">
              <a:lnSpc>
                <a:spcPct val="200000"/>
              </a:lnSpc>
            </a:pPr>
            <a:r>
              <a:rPr lang="sv-SE" sz="1200" dirty="0">
                <a:solidFill>
                  <a:schemeClr val="bg1"/>
                </a:solidFill>
                <a:latin typeface="Space Grotesk Light" pitchFamily="2" charset="77"/>
                <a:cs typeface="Space Grotesk Light" pitchFamily="2" charset="77"/>
              </a:rPr>
              <a:t>Slipning sker framförallt innan tisdagsträningen, lämna gärna skridskorna i skrubben efter lördag eller innan träningen.  Övrig slipning i mån av tid. </a:t>
            </a:r>
            <a:br>
              <a:rPr lang="sv-SE" sz="1200" dirty="0">
                <a:solidFill>
                  <a:schemeClr val="bg1"/>
                </a:solidFill>
                <a:latin typeface="Space Grotesk Light" pitchFamily="2" charset="77"/>
                <a:cs typeface="Space Grotesk Light" pitchFamily="2" charset="77"/>
              </a:rPr>
            </a:br>
            <a:endParaRPr lang="sv-SE" sz="1200" dirty="0">
              <a:solidFill>
                <a:schemeClr val="bg1"/>
              </a:solidFill>
              <a:latin typeface="Space Grotesk Light" pitchFamily="2" charset="77"/>
              <a:cs typeface="Space Grotesk Light" pitchFamily="2" charset="77"/>
            </a:endParaRPr>
          </a:p>
        </p:txBody>
      </p:sp>
      <p:sp>
        <p:nvSpPr>
          <p:cNvPr id="6" name="Title 1">
            <a:extLst>
              <a:ext uri="{FF2B5EF4-FFF2-40B4-BE49-F238E27FC236}">
                <a16:creationId xmlns:a16="http://schemas.microsoft.com/office/drawing/2014/main" id="{8DCD2AC7-B996-3F2D-FE5A-034CDB26C298}"/>
              </a:ext>
            </a:extLst>
          </p:cNvPr>
          <p:cNvSpPr txBox="1">
            <a:spLocks/>
          </p:cNvSpPr>
          <p:nvPr/>
        </p:nvSpPr>
        <p:spPr>
          <a:xfrm>
            <a:off x="5994400" y="1147075"/>
            <a:ext cx="4637209" cy="768221"/>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en-SE" sz="3600" b="1" dirty="0">
                <a:solidFill>
                  <a:schemeClr val="bg1"/>
                </a:solidFill>
                <a:latin typeface="Space Grotesk" pitchFamily="2" charset="77"/>
                <a:cs typeface="Space Grotesk" pitchFamily="2" charset="77"/>
              </a:rPr>
              <a:t>Material</a:t>
            </a:r>
            <a:endParaRPr lang="en-SE" sz="5400" b="1" dirty="0">
              <a:solidFill>
                <a:schemeClr val="bg1"/>
              </a:solidFill>
              <a:latin typeface="Space Grotesk" pitchFamily="2" charset="77"/>
              <a:cs typeface="Space Grotesk" pitchFamily="2" charset="77"/>
            </a:endParaRPr>
          </a:p>
        </p:txBody>
      </p:sp>
    </p:spTree>
    <p:extLst>
      <p:ext uri="{BB962C8B-B14F-4D97-AF65-F5344CB8AC3E}">
        <p14:creationId xmlns:p14="http://schemas.microsoft.com/office/powerpoint/2010/main" val="316678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147075"/>
            <a:ext cx="5539946" cy="768221"/>
          </a:xfrm>
        </p:spPr>
        <p:txBody>
          <a:bodyPr anchor="t">
            <a:normAutofit/>
          </a:bodyPr>
          <a:lstStyle/>
          <a:p>
            <a:pPr algn="l">
              <a:lnSpc>
                <a:spcPct val="100000"/>
              </a:lnSpc>
            </a:pPr>
            <a:r>
              <a:rPr lang="en-SE" sz="3600" b="1" dirty="0">
                <a:solidFill>
                  <a:schemeClr val="bg1"/>
                </a:solidFill>
                <a:latin typeface="Space Grotesk" pitchFamily="2" charset="77"/>
                <a:cs typeface="Space Grotesk" pitchFamily="2" charset="77"/>
              </a:rPr>
              <a:t>Målvaktsutrustningar</a:t>
            </a: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0" y="1915295"/>
            <a:ext cx="8016808" cy="4186402"/>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en-GB" sz="1600" dirty="0">
                <a:solidFill>
                  <a:schemeClr val="bg1"/>
                </a:solidFill>
                <a:latin typeface="Space Grotesk Light" pitchFamily="2" charset="77"/>
                <a:cs typeface="Space Grotesk Light" pitchFamily="2" charset="77"/>
              </a:rPr>
              <a:t>Kan </a:t>
            </a:r>
            <a:r>
              <a:rPr lang="en-GB" sz="1600" dirty="0" err="1">
                <a:solidFill>
                  <a:schemeClr val="bg1"/>
                </a:solidFill>
                <a:latin typeface="Space Grotesk Light" pitchFamily="2" charset="77"/>
                <a:cs typeface="Space Grotesk Light" pitchFamily="2" charset="77"/>
              </a:rPr>
              <a:t>vara</a:t>
            </a:r>
            <a:r>
              <a:rPr lang="en-GB" sz="1600" dirty="0">
                <a:solidFill>
                  <a:schemeClr val="bg1"/>
                </a:solidFill>
                <a:latin typeface="Space Grotesk Light" pitchFamily="2" charset="77"/>
                <a:cs typeface="Space Grotesk Light" pitchFamily="2" charset="77"/>
              </a:rPr>
              <a:t> 4 </a:t>
            </a:r>
            <a:r>
              <a:rPr lang="en-GB" sz="1600" dirty="0" err="1">
                <a:solidFill>
                  <a:schemeClr val="bg1"/>
                </a:solidFill>
                <a:latin typeface="Space Grotesk Light" pitchFamily="2" charset="77"/>
                <a:cs typeface="Space Grotesk Light" pitchFamily="2" charset="77"/>
              </a:rPr>
              <a:t>målvakter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is </a:t>
            </a:r>
            <a:r>
              <a:rPr lang="en-GB" sz="1600" dirty="0" err="1">
                <a:solidFill>
                  <a:schemeClr val="bg1"/>
                </a:solidFill>
                <a:latin typeface="Space Grotesk Light" pitchFamily="2" charset="77"/>
                <a:cs typeface="Space Grotesk Light" pitchFamily="2" charset="77"/>
              </a:rPr>
              <a:t>varje</a:t>
            </a:r>
            <a:r>
              <a:rPr lang="en-GB" sz="1600" dirty="0">
                <a:solidFill>
                  <a:schemeClr val="bg1"/>
                </a:solidFill>
                <a:latin typeface="Space Grotesk Light" pitchFamily="2" charset="77"/>
                <a:cs typeface="Space Grotesk Light" pitchFamily="2" charset="77"/>
              </a:rPr>
              <a:t> pass (</a:t>
            </a:r>
            <a:r>
              <a:rPr lang="en-GB" sz="1600" dirty="0" err="1">
                <a:solidFill>
                  <a:schemeClr val="bg1"/>
                </a:solidFill>
                <a:latin typeface="Space Grotesk Light" pitchFamily="2" charset="77"/>
                <a:cs typeface="Space Grotesk Light" pitchFamily="2" charset="77"/>
              </a:rPr>
              <a:t>försöker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att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fylla</a:t>
            </a:r>
            <a:r>
              <a:rPr lang="en-GB" sz="1600" dirty="0">
                <a:solidFill>
                  <a:schemeClr val="bg1"/>
                </a:solidFill>
                <a:latin typeface="Space Grotesk Light" pitchFamily="2" charset="77"/>
                <a:cs typeface="Space Grotesk Light" pitchFamily="2" charset="77"/>
              </a:rPr>
              <a:t> den </a:t>
            </a:r>
            <a:r>
              <a:rPr lang="en-GB" sz="1600" dirty="0" err="1">
                <a:solidFill>
                  <a:schemeClr val="bg1"/>
                </a:solidFill>
                <a:latin typeface="Space Grotesk Light" pitchFamily="2" charset="77"/>
                <a:cs typeface="Space Grotesk Light" pitchFamily="2" charset="77"/>
              </a:rPr>
              <a:t>kvoten</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r>
              <a:rPr lang="en-GB" sz="1600" dirty="0">
                <a:solidFill>
                  <a:schemeClr val="bg1"/>
                </a:solidFill>
                <a:latin typeface="Space Grotesk Light" pitchFamily="2" charset="77"/>
                <a:cs typeface="Space Grotesk Light" pitchFamily="2" charset="77"/>
              </a:rPr>
              <a:t>Vi </a:t>
            </a:r>
            <a:r>
              <a:rPr lang="en-GB" sz="1600" dirty="0" err="1">
                <a:solidFill>
                  <a:schemeClr val="bg1"/>
                </a:solidFill>
                <a:latin typeface="Space Grotesk Light" pitchFamily="2" charset="77"/>
                <a:cs typeface="Space Grotesk Light" pitchFamily="2" charset="77"/>
              </a:rPr>
              <a:t>har</a:t>
            </a:r>
            <a:r>
              <a:rPr lang="en-GB" sz="1600" dirty="0">
                <a:solidFill>
                  <a:schemeClr val="bg1"/>
                </a:solidFill>
                <a:latin typeface="Space Grotesk Light" pitchFamily="2" charset="77"/>
                <a:cs typeface="Space Grotesk Light" pitchFamily="2" charset="77"/>
              </a:rPr>
              <a:t> 2 </a:t>
            </a:r>
            <a:r>
              <a:rPr lang="en-GB" sz="1600" dirty="0" err="1">
                <a:solidFill>
                  <a:schemeClr val="bg1"/>
                </a:solidFill>
                <a:latin typeface="Space Grotesk Light" pitchFamily="2" charset="77"/>
                <a:cs typeface="Space Grotesk Light" pitchFamily="2" charset="77"/>
              </a:rPr>
              <a:t>låneutrustningar</a:t>
            </a:r>
            <a:r>
              <a:rPr lang="en-GB" sz="1600" dirty="0">
                <a:solidFill>
                  <a:schemeClr val="bg1"/>
                </a:solidFill>
                <a:latin typeface="Space Grotesk Light" pitchFamily="2" charset="77"/>
                <a:cs typeface="Space Grotesk Light" pitchFamily="2" charset="77"/>
              </a:rPr>
              <a:t>, 3 </a:t>
            </a:r>
            <a:r>
              <a:rPr lang="en-GB" sz="1600" dirty="0" err="1">
                <a:solidFill>
                  <a:schemeClr val="bg1"/>
                </a:solidFill>
                <a:latin typeface="Space Grotesk Light" pitchFamily="2" charset="77"/>
                <a:cs typeface="Space Grotesk Light" pitchFamily="2" charset="77"/>
              </a:rPr>
              <a:t>killar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har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egna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rustningar</a:t>
            </a:r>
            <a:r>
              <a:rPr lang="en-GB" sz="1600" dirty="0">
                <a:solidFill>
                  <a:schemeClr val="bg1"/>
                </a:solidFill>
                <a:latin typeface="Space Grotesk Light" pitchFamily="2" charset="77"/>
                <a:cs typeface="Space Grotesk Light" pitchFamily="2" charset="77"/>
              </a:rPr>
              <a:t> </a:t>
            </a:r>
          </a:p>
          <a:p>
            <a:pPr marL="285750" indent="-285750" algn="l">
              <a:lnSpc>
                <a:spcPct val="200000"/>
              </a:lnSpc>
              <a:buFont typeface="Arial" panose="020B0604020202020204" pitchFamily="34" charset="0"/>
              <a:buChar char="•"/>
            </a:pPr>
            <a:r>
              <a:rPr lang="en-GB" sz="1600" dirty="0">
                <a:solidFill>
                  <a:schemeClr val="bg1"/>
                </a:solidFill>
                <a:latin typeface="Space Grotesk Light" pitchFamily="2" charset="77"/>
                <a:cs typeface="Space Grotesk Light" pitchFamily="2" charset="77"/>
              </a:rPr>
              <a:t>Vi </a:t>
            </a:r>
            <a:r>
              <a:rPr lang="en-GB" sz="1600" dirty="0" err="1">
                <a:solidFill>
                  <a:schemeClr val="bg1"/>
                </a:solidFill>
                <a:latin typeface="Space Grotesk Light" pitchFamily="2" charset="77"/>
                <a:cs typeface="Space Grotesk Light" pitchFamily="2" charset="77"/>
              </a:rPr>
              <a:t>roterar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målvakter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lördagar</a:t>
            </a:r>
            <a:r>
              <a:rPr lang="en-GB" sz="1600" dirty="0">
                <a:solidFill>
                  <a:schemeClr val="bg1"/>
                </a:solidFill>
                <a:latin typeface="Space Grotesk Light" pitchFamily="2" charset="77"/>
                <a:cs typeface="Space Grotesk Light" pitchFamily="2" charset="77"/>
              </a:rPr>
              <a:t>. Vi ser </a:t>
            </a:r>
            <a:r>
              <a:rPr lang="en-GB" sz="1600" dirty="0" err="1">
                <a:solidFill>
                  <a:schemeClr val="bg1"/>
                </a:solidFill>
                <a:latin typeface="Space Grotesk Light" pitchFamily="2" charset="77"/>
                <a:cs typeface="Space Grotesk Light" pitchFamily="2" charset="77"/>
              </a:rPr>
              <a:t>gärna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att</a:t>
            </a:r>
            <a:r>
              <a:rPr lang="en-GB" sz="1600" dirty="0">
                <a:solidFill>
                  <a:schemeClr val="bg1"/>
                </a:solidFill>
                <a:latin typeface="Space Grotesk Light" pitchFamily="2" charset="77"/>
                <a:cs typeface="Space Grotesk Light" pitchFamily="2" charset="77"/>
              </a:rPr>
              <a:t> man </a:t>
            </a:r>
            <a:r>
              <a:rPr lang="en-GB" sz="1600" dirty="0" err="1">
                <a:solidFill>
                  <a:schemeClr val="bg1"/>
                </a:solidFill>
                <a:latin typeface="Space Grotesk Light" pitchFamily="2" charset="77"/>
                <a:cs typeface="Space Grotesk Light" pitchFamily="2" charset="77"/>
              </a:rPr>
              <a:t>testar</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r>
              <a:rPr lang="en-GB" sz="1600" dirty="0">
                <a:solidFill>
                  <a:schemeClr val="bg1"/>
                </a:solidFill>
                <a:latin typeface="Space Grotesk Light" pitchFamily="2" charset="77"/>
                <a:cs typeface="Space Grotesk Light" pitchFamily="2" charset="77"/>
              </a:rPr>
              <a:t>De </a:t>
            </a:r>
            <a:r>
              <a:rPr lang="en-GB" sz="1600" dirty="0" err="1">
                <a:solidFill>
                  <a:schemeClr val="bg1"/>
                </a:solidFill>
                <a:latin typeface="Space Grotesk Light" pitchFamily="2" charset="77"/>
                <a:cs typeface="Space Grotesk Light" pitchFamily="2" charset="77"/>
              </a:rPr>
              <a:t>som</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vill</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spela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mål</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ofta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hela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tiden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eller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ibland</a:t>
            </a:r>
            <a:r>
              <a:rPr lang="en-GB" sz="1600" dirty="0">
                <a:solidFill>
                  <a:schemeClr val="bg1"/>
                </a:solidFill>
                <a:latin typeface="Space Grotesk Light" pitchFamily="2" charset="77"/>
                <a:cs typeface="Space Grotesk Light" pitchFamily="2" charset="77"/>
              </a:rPr>
              <a:t> – WhatsApp-</a:t>
            </a:r>
            <a:r>
              <a:rPr lang="en-GB" sz="1600" dirty="0" err="1">
                <a:solidFill>
                  <a:schemeClr val="bg1"/>
                </a:solidFill>
                <a:latin typeface="Space Grotesk Light" pitchFamily="2" charset="77"/>
                <a:cs typeface="Space Grotesk Light" pitchFamily="2" charset="77"/>
              </a:rPr>
              <a:t>grupp</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r>
              <a:rPr lang="en-GB" sz="1600" dirty="0">
                <a:solidFill>
                  <a:schemeClr val="bg1"/>
                </a:solidFill>
                <a:latin typeface="Space Grotesk Light" pitchFamily="2" charset="77"/>
                <a:cs typeface="Space Grotesk Light" pitchFamily="2" charset="77"/>
              </a:rPr>
              <a:t>Vill man </a:t>
            </a:r>
            <a:r>
              <a:rPr lang="en-GB" sz="1600" dirty="0" err="1">
                <a:solidFill>
                  <a:schemeClr val="bg1"/>
                </a:solidFill>
                <a:latin typeface="Space Grotesk Light" pitchFamily="2" charset="77"/>
                <a:cs typeface="Space Grotesk Light" pitchFamily="2" charset="77"/>
              </a:rPr>
              <a:t>testa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stå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meddela</a:t>
            </a:r>
            <a:r>
              <a:rPr lang="en-GB" sz="1600" dirty="0">
                <a:solidFill>
                  <a:schemeClr val="bg1"/>
                </a:solidFill>
                <a:latin typeface="Space Grotesk Light" pitchFamily="2" charset="77"/>
                <a:cs typeface="Space Grotesk Light" pitchFamily="2" charset="77"/>
              </a:rPr>
              <a:t> Peter </a:t>
            </a:r>
            <a:r>
              <a:rPr lang="en-GB" sz="1600" dirty="0" err="1">
                <a:solidFill>
                  <a:schemeClr val="bg1"/>
                </a:solidFill>
                <a:latin typeface="Space Grotesk Light" pitchFamily="2" charset="77"/>
                <a:cs typeface="Space Grotesk Light" pitchFamily="2" charset="77"/>
              </a:rPr>
              <a:t>så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fixar</a:t>
            </a:r>
            <a:r>
              <a:rPr lang="en-GB" sz="1600" dirty="0">
                <a:solidFill>
                  <a:schemeClr val="bg1"/>
                </a:solidFill>
                <a:latin typeface="Space Grotesk Light" pitchFamily="2" charset="77"/>
                <a:cs typeface="Space Grotesk Light" pitchFamily="2" charset="77"/>
              </a:rPr>
              <a:t> vi </a:t>
            </a:r>
            <a:r>
              <a:rPr lang="en-GB" sz="1600" dirty="0" err="1">
                <a:solidFill>
                  <a:schemeClr val="bg1"/>
                </a:solidFill>
                <a:latin typeface="Space Grotesk Light" pitchFamily="2" charset="77"/>
                <a:cs typeface="Space Grotesk Light" pitchFamily="2" charset="77"/>
              </a:rPr>
              <a:t>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vecka</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endParaRPr lang="en-SE" sz="1600" dirty="0">
              <a:solidFill>
                <a:schemeClr val="bg1"/>
              </a:solidFill>
              <a:latin typeface="Space Grotesk Light" pitchFamily="2" charset="77"/>
              <a:cs typeface="Space Grotesk Light" pitchFamily="2" charset="77"/>
            </a:endParaRPr>
          </a:p>
        </p:txBody>
      </p:sp>
    </p:spTree>
    <p:extLst>
      <p:ext uri="{BB962C8B-B14F-4D97-AF65-F5344CB8AC3E}">
        <p14:creationId xmlns:p14="http://schemas.microsoft.com/office/powerpoint/2010/main" val="11216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1524000" y="1406569"/>
            <a:ext cx="9144000" cy="2387600"/>
          </a:xfrm>
        </p:spPr>
        <p:txBody>
          <a:bodyPr>
            <a:normAutofit/>
          </a:bodyPr>
          <a:lstStyle/>
          <a:p>
            <a:r>
              <a:rPr lang="en-SE" sz="5400" b="1" dirty="0">
                <a:solidFill>
                  <a:schemeClr val="bg1"/>
                </a:solidFill>
                <a:latin typeface="Space Grotesk" pitchFamily="2" charset="77"/>
                <a:cs typeface="Space Grotesk" pitchFamily="2" charset="77"/>
              </a:rPr>
              <a:t>Aktiviteter</a:t>
            </a:r>
          </a:p>
        </p:txBody>
      </p:sp>
    </p:spTree>
    <p:extLst>
      <p:ext uri="{BB962C8B-B14F-4D97-AF65-F5344CB8AC3E}">
        <p14:creationId xmlns:p14="http://schemas.microsoft.com/office/powerpoint/2010/main" val="1532377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89B0192-6F8E-563B-B7CA-4A5FEC4F9500}"/>
              </a:ext>
            </a:extLst>
          </p:cNvPr>
          <p:cNvSpPr txBox="1">
            <a:spLocks/>
          </p:cNvSpPr>
          <p:nvPr/>
        </p:nvSpPr>
        <p:spPr>
          <a:xfrm>
            <a:off x="6261506" y="1071574"/>
            <a:ext cx="5539947" cy="76822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endParaRPr lang="en-SE" sz="2800" b="1" dirty="0">
              <a:solidFill>
                <a:schemeClr val="bg1"/>
              </a:solidFill>
              <a:latin typeface="Space Grotesk" pitchFamily="2" charset="77"/>
              <a:cs typeface="Space Grotesk" pitchFamily="2" charset="77"/>
            </a:endParaRPr>
          </a:p>
        </p:txBody>
      </p:sp>
      <p:sp>
        <p:nvSpPr>
          <p:cNvPr id="2" name="Title 1">
            <a:extLst>
              <a:ext uri="{FF2B5EF4-FFF2-40B4-BE49-F238E27FC236}">
                <a16:creationId xmlns:a16="http://schemas.microsoft.com/office/drawing/2014/main" id="{D6A80935-0982-4760-F9AD-9515B216C877}"/>
              </a:ext>
            </a:extLst>
          </p:cNvPr>
          <p:cNvSpPr>
            <a:spLocks noGrp="1"/>
          </p:cNvSpPr>
          <p:nvPr>
            <p:ph type="ctrTitle"/>
          </p:nvPr>
        </p:nvSpPr>
        <p:spPr>
          <a:xfrm>
            <a:off x="976191" y="1021240"/>
            <a:ext cx="5539946"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Träningar</a:t>
            </a:r>
            <a:br>
              <a:rPr lang="en-SE" sz="3600" b="1" dirty="0">
                <a:solidFill>
                  <a:schemeClr val="bg1"/>
                </a:solidFill>
                <a:latin typeface="Space Grotesk" pitchFamily="2" charset="77"/>
                <a:cs typeface="Space Grotesk" pitchFamily="2" charset="77"/>
              </a:rPr>
            </a:b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DE457633-2AF5-A2C2-A03A-5624AE689D5F}"/>
              </a:ext>
            </a:extLst>
          </p:cNvPr>
          <p:cNvSpPr txBox="1">
            <a:spLocks/>
          </p:cNvSpPr>
          <p:nvPr/>
        </p:nvSpPr>
        <p:spPr>
          <a:xfrm>
            <a:off x="976191" y="1789461"/>
            <a:ext cx="4938048" cy="2790928"/>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en-GB" sz="1600" dirty="0">
                <a:solidFill>
                  <a:schemeClr val="bg1"/>
                </a:solidFill>
                <a:latin typeface="Space Grotesk Light" pitchFamily="2" charset="77"/>
                <a:cs typeface="Space Grotesk Light" pitchFamily="2" charset="77"/>
              </a:rPr>
              <a:t>Tis 17.15-18.05	–    Nolia</a:t>
            </a:r>
            <a:br>
              <a:rPr lang="en-GB" sz="1600" dirty="0">
                <a:solidFill>
                  <a:schemeClr val="bg1"/>
                </a:solidFill>
                <a:latin typeface="Space Grotesk Light" pitchFamily="2" charset="77"/>
                <a:cs typeface="Space Grotesk Light" pitchFamily="2" charset="77"/>
              </a:rPr>
            </a:br>
            <a:r>
              <a:rPr lang="en-GB" sz="1600" dirty="0">
                <a:solidFill>
                  <a:schemeClr val="bg1"/>
                </a:solidFill>
                <a:latin typeface="Space Grotesk Light" pitchFamily="2" charset="77"/>
                <a:cs typeface="Space Grotesk Light" pitchFamily="2" charset="77"/>
              </a:rPr>
              <a:t>Fre 16.15-17.05	–    Nolia</a:t>
            </a:r>
          </a:p>
          <a:p>
            <a:pPr algn="l">
              <a:lnSpc>
                <a:spcPct val="200000"/>
              </a:lnSpc>
            </a:pPr>
            <a:r>
              <a:rPr lang="en-GB" sz="1600" dirty="0" err="1">
                <a:solidFill>
                  <a:schemeClr val="bg1"/>
                </a:solidFill>
                <a:latin typeface="Space Grotesk Light" pitchFamily="2" charset="77"/>
                <a:cs typeface="Space Grotesk Light" pitchFamily="2" charset="77"/>
              </a:rPr>
              <a:t>Lör</a:t>
            </a:r>
            <a:r>
              <a:rPr lang="en-GB" sz="1600" dirty="0">
                <a:solidFill>
                  <a:schemeClr val="bg1"/>
                </a:solidFill>
                <a:latin typeface="Space Grotesk Light" pitchFamily="2" charset="77"/>
                <a:cs typeface="Space Grotesk Light" pitchFamily="2" charset="77"/>
              </a:rPr>
              <a:t> 08.15-09.15 	–    Nolia</a:t>
            </a:r>
          </a:p>
          <a:p>
            <a:pPr algn="l">
              <a:lnSpc>
                <a:spcPct val="200000"/>
              </a:lnSpc>
            </a:pPr>
            <a:r>
              <a:rPr lang="en-GB" sz="1600" dirty="0">
                <a:solidFill>
                  <a:schemeClr val="bg1"/>
                </a:solidFill>
                <a:latin typeface="Space Grotesk Light" pitchFamily="2" charset="77"/>
                <a:cs typeface="Space Grotesk Light" pitchFamily="2" charset="77"/>
              </a:rPr>
              <a:t>(Heden </a:t>
            </a:r>
            <a:r>
              <a:rPr lang="en-GB" sz="1600" dirty="0" err="1">
                <a:solidFill>
                  <a:schemeClr val="bg1"/>
                </a:solidFill>
                <a:latin typeface="Space Grotesk Light" pitchFamily="2" charset="77"/>
                <a:cs typeface="Space Grotesk Light" pitchFamily="2" charset="77"/>
              </a:rPr>
              <a:t>torsdagar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när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vädret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tillåter</a:t>
            </a:r>
            <a:r>
              <a:rPr lang="en-GB" sz="1600" dirty="0">
                <a:solidFill>
                  <a:schemeClr val="bg1"/>
                </a:solidFill>
                <a:latin typeface="Space Grotesk Light" pitchFamily="2" charset="77"/>
                <a:cs typeface="Space Grotesk Light" pitchFamily="2" charset="77"/>
              </a:rPr>
              <a:t>) </a:t>
            </a:r>
            <a:endParaRPr lang="en-SE" sz="1600" dirty="0">
              <a:solidFill>
                <a:schemeClr val="bg1"/>
              </a:solidFill>
              <a:latin typeface="Space Grotesk Light" pitchFamily="2" charset="77"/>
              <a:cs typeface="Space Grotesk Light" pitchFamily="2" charset="77"/>
            </a:endParaRPr>
          </a:p>
        </p:txBody>
      </p:sp>
      <p:sp>
        <p:nvSpPr>
          <p:cNvPr id="4" name="Title 1">
            <a:extLst>
              <a:ext uri="{FF2B5EF4-FFF2-40B4-BE49-F238E27FC236}">
                <a16:creationId xmlns:a16="http://schemas.microsoft.com/office/drawing/2014/main" id="{05B6CBC0-1F82-3C91-3AA8-C06B657C567E}"/>
              </a:ext>
            </a:extLst>
          </p:cNvPr>
          <p:cNvSpPr txBox="1">
            <a:spLocks/>
          </p:cNvSpPr>
          <p:nvPr/>
        </p:nvSpPr>
        <p:spPr>
          <a:xfrm>
            <a:off x="6261506" y="1804683"/>
            <a:ext cx="4942010" cy="1903251"/>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endParaRPr lang="en-SE" sz="1600" dirty="0">
              <a:solidFill>
                <a:schemeClr val="bg1"/>
              </a:solidFill>
              <a:latin typeface="Space Grotesk Light" pitchFamily="2" charset="77"/>
              <a:cs typeface="Space Grotesk Light" pitchFamily="2" charset="77"/>
            </a:endParaRPr>
          </a:p>
        </p:txBody>
      </p:sp>
      <p:sp>
        <p:nvSpPr>
          <p:cNvPr id="5" name="Title 1">
            <a:extLst>
              <a:ext uri="{FF2B5EF4-FFF2-40B4-BE49-F238E27FC236}">
                <a16:creationId xmlns:a16="http://schemas.microsoft.com/office/drawing/2014/main" id="{BBB66862-1A5B-4FDC-7121-193940A208B6}"/>
              </a:ext>
            </a:extLst>
          </p:cNvPr>
          <p:cNvSpPr txBox="1">
            <a:spLocks/>
          </p:cNvSpPr>
          <p:nvPr/>
        </p:nvSpPr>
        <p:spPr>
          <a:xfrm>
            <a:off x="976191" y="4124150"/>
            <a:ext cx="5539946" cy="768221"/>
          </a:xfrm>
          <a:prstGeom prst="rect">
            <a:avLst/>
          </a:prstGeom>
        </p:spPr>
        <p:txBody>
          <a:bodyPr vert="horz" lIns="91440" tIns="45720" rIns="91440" bIns="45720" rtlCol="0" anchor="t">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sv-SE" sz="2800" b="1" dirty="0">
                <a:solidFill>
                  <a:schemeClr val="bg1"/>
                </a:solidFill>
                <a:latin typeface="Space Grotesk" pitchFamily="2" charset="77"/>
                <a:cs typeface="Space Grotesk" pitchFamily="2" charset="77"/>
              </a:rPr>
              <a:t>Matcher</a:t>
            </a:r>
            <a:endParaRPr lang="en-SE" sz="2800" b="1" dirty="0">
              <a:solidFill>
                <a:schemeClr val="bg1"/>
              </a:solidFill>
              <a:latin typeface="Space Grotesk" pitchFamily="2" charset="77"/>
              <a:cs typeface="Space Grotesk" pitchFamily="2" charset="77"/>
            </a:endParaRPr>
          </a:p>
        </p:txBody>
      </p:sp>
      <p:sp>
        <p:nvSpPr>
          <p:cNvPr id="9" name="Title 1">
            <a:extLst>
              <a:ext uri="{FF2B5EF4-FFF2-40B4-BE49-F238E27FC236}">
                <a16:creationId xmlns:a16="http://schemas.microsoft.com/office/drawing/2014/main" id="{A82B74C3-F55E-CA8B-9B3D-277CEA680B30}"/>
              </a:ext>
            </a:extLst>
          </p:cNvPr>
          <p:cNvSpPr txBox="1">
            <a:spLocks/>
          </p:cNvSpPr>
          <p:nvPr/>
        </p:nvSpPr>
        <p:spPr>
          <a:xfrm>
            <a:off x="976191" y="4723035"/>
            <a:ext cx="8696315" cy="2764248"/>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200000"/>
              </a:lnSpc>
            </a:pPr>
            <a:r>
              <a:rPr lang="sv-SE" sz="1600" dirty="0">
                <a:solidFill>
                  <a:schemeClr val="bg1"/>
                </a:solidFill>
                <a:latin typeface="Space Grotesk Light" pitchFamily="2" charset="77"/>
                <a:cs typeface="Space Grotesk Light" pitchFamily="2" charset="77"/>
              </a:rPr>
              <a:t>Matcher kommer att spelas på fjärdedels plan, precis som förra säsongen. Tre utespelare och en målvakt på isen samtidigt. Fortfarande signal vid byte men nu flygande.</a:t>
            </a:r>
            <a:endParaRPr lang="en-GB" sz="1600" dirty="0">
              <a:solidFill>
                <a:schemeClr val="bg1"/>
              </a:solidFill>
              <a:latin typeface="Space Grotesk Light" pitchFamily="2" charset="77"/>
              <a:cs typeface="Space Grotesk Light" pitchFamily="2" charset="77"/>
            </a:endParaRPr>
          </a:p>
        </p:txBody>
      </p:sp>
      <p:sp>
        <p:nvSpPr>
          <p:cNvPr id="7" name="textruta 6">
            <a:extLst>
              <a:ext uri="{FF2B5EF4-FFF2-40B4-BE49-F238E27FC236}">
                <a16:creationId xmlns:a16="http://schemas.microsoft.com/office/drawing/2014/main" id="{D9B6C80C-C917-C5BB-E796-FBBD70CE5A19}"/>
              </a:ext>
            </a:extLst>
          </p:cNvPr>
          <p:cNvSpPr txBox="1"/>
          <p:nvPr/>
        </p:nvSpPr>
        <p:spPr>
          <a:xfrm>
            <a:off x="5324348" y="2024214"/>
            <a:ext cx="5625290" cy="1200329"/>
          </a:xfrm>
          <a:prstGeom prst="rect">
            <a:avLst/>
          </a:prstGeom>
          <a:noFill/>
        </p:spPr>
        <p:txBody>
          <a:bodyPr wrap="square" rtlCol="0">
            <a:spAutoFit/>
          </a:bodyPr>
          <a:lstStyle/>
          <a:p>
            <a:r>
              <a:rPr lang="sv-SE" dirty="0">
                <a:solidFill>
                  <a:schemeClr val="bg1"/>
                </a:solidFill>
              </a:rPr>
              <a:t>Samling 15 min före ombytta och klara tisdag och lördag.</a:t>
            </a:r>
          </a:p>
          <a:p>
            <a:endParaRPr lang="sv-SE" dirty="0">
              <a:solidFill>
                <a:schemeClr val="bg1"/>
              </a:solidFill>
            </a:endParaRPr>
          </a:p>
          <a:p>
            <a:r>
              <a:rPr lang="sv-SE" dirty="0">
                <a:solidFill>
                  <a:schemeClr val="bg1"/>
                </a:solidFill>
              </a:rPr>
              <a:t>Vi försöker hålla samma träningar tis-fre då vi inte hinner samlas innan fre.</a:t>
            </a:r>
            <a:endParaRPr lang="sv-SE" dirty="0"/>
          </a:p>
        </p:txBody>
      </p:sp>
    </p:spTree>
    <p:extLst>
      <p:ext uri="{BB962C8B-B14F-4D97-AF65-F5344CB8AC3E}">
        <p14:creationId xmlns:p14="http://schemas.microsoft.com/office/powerpoint/2010/main" val="2378799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a:extLst>
            <a:ext uri="{FF2B5EF4-FFF2-40B4-BE49-F238E27FC236}">
              <a16:creationId xmlns:a16="http://schemas.microsoft.com/office/drawing/2014/main" id="{BCF9B9E9-3F69-680E-0E74-34CA0444DD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AF892A-627D-8F20-334D-9DB604B72E0A}"/>
              </a:ext>
            </a:extLst>
          </p:cNvPr>
          <p:cNvSpPr>
            <a:spLocks noGrp="1"/>
          </p:cNvSpPr>
          <p:nvPr>
            <p:ph type="ctrTitle"/>
          </p:nvPr>
        </p:nvSpPr>
        <p:spPr>
          <a:xfrm>
            <a:off x="976190" y="488707"/>
            <a:ext cx="5193969" cy="768221"/>
          </a:xfrm>
        </p:spPr>
        <p:txBody>
          <a:bodyPr anchor="t">
            <a:normAutofit fontScale="90000"/>
          </a:bodyPr>
          <a:lstStyle/>
          <a:p>
            <a:pPr algn="l">
              <a:lnSpc>
                <a:spcPct val="100000"/>
              </a:lnSpc>
            </a:pPr>
            <a:r>
              <a:rPr lang="en-SE" sz="3600" b="1" dirty="0">
                <a:solidFill>
                  <a:schemeClr val="bg1"/>
                </a:solidFill>
                <a:latin typeface="Space Grotesk" pitchFamily="2" charset="77"/>
                <a:cs typeface="Space Grotesk" pitchFamily="2" charset="77"/>
              </a:rPr>
              <a:t>Träningar: Syfte &amp; Fokus</a:t>
            </a:r>
            <a:br>
              <a:rPr lang="en-SE" sz="5400" b="1" dirty="0">
                <a:solidFill>
                  <a:schemeClr val="bg1"/>
                </a:solidFill>
                <a:latin typeface="Space Grotesk" pitchFamily="2" charset="77"/>
                <a:cs typeface="Space Grotesk" pitchFamily="2" charset="77"/>
              </a:rPr>
            </a:br>
            <a:endParaRPr lang="en-SE" sz="5400" b="1" dirty="0">
              <a:solidFill>
                <a:schemeClr val="bg1"/>
              </a:solidFill>
              <a:latin typeface="Space Grotesk" pitchFamily="2" charset="77"/>
              <a:cs typeface="Space Grotesk" pitchFamily="2" charset="77"/>
            </a:endParaRPr>
          </a:p>
        </p:txBody>
      </p:sp>
      <p:sp>
        <p:nvSpPr>
          <p:cNvPr id="6" name="Title 1">
            <a:extLst>
              <a:ext uri="{FF2B5EF4-FFF2-40B4-BE49-F238E27FC236}">
                <a16:creationId xmlns:a16="http://schemas.microsoft.com/office/drawing/2014/main" id="{83B84BA7-BCAA-F464-014E-C762D56977FC}"/>
              </a:ext>
            </a:extLst>
          </p:cNvPr>
          <p:cNvSpPr txBox="1">
            <a:spLocks/>
          </p:cNvSpPr>
          <p:nvPr/>
        </p:nvSpPr>
        <p:spPr>
          <a:xfrm>
            <a:off x="976190" y="1256929"/>
            <a:ext cx="10150434" cy="5348970"/>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Roligt!</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Det viktigaste är att vi försöker!</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Hög aktivitet- kort istid</a:t>
            </a:r>
          </a:p>
          <a:p>
            <a:pPr marL="285750" indent="-285750" algn="l">
              <a:lnSpc>
                <a:spcPct val="200000"/>
              </a:lnSpc>
              <a:buFont typeface="Arial" panose="020B0604020202020204" pitchFamily="34" charset="0"/>
              <a:buChar char="•"/>
            </a:pPr>
            <a:r>
              <a:rPr lang="sv-SE" sz="1600" u="sng" dirty="0">
                <a:solidFill>
                  <a:schemeClr val="bg1"/>
                </a:solidFill>
                <a:latin typeface="Space Grotesk Light" pitchFamily="2" charset="77"/>
                <a:cs typeface="Space Grotesk Light" pitchFamily="2" charset="77"/>
              </a:rPr>
              <a:t>Fokus</a:t>
            </a:r>
            <a:r>
              <a:rPr lang="sv-SE" sz="1600" dirty="0">
                <a:solidFill>
                  <a:schemeClr val="bg1"/>
                </a:solidFill>
                <a:latin typeface="Space Grotesk Light" pitchFamily="2" charset="77"/>
                <a:cs typeface="Space Grotesk Light" pitchFamily="2" charset="77"/>
              </a:rPr>
              <a:t>: skridskoåkning/balans, spel i olika former, klubbteknik, upp med blicken, speluppfattning, skydda puck. </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Vi försöker utmana barnen där de är. </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Syfte med varje övning. Vi försöker hjälpa/ tipsa barnen utifrån syftet med övningen. Försöker att inte fokusera på för många saker i taget.</a:t>
            </a:r>
          </a:p>
          <a:p>
            <a:pPr marL="285750" indent="-285750" algn="l">
              <a:lnSpc>
                <a:spcPct val="200000"/>
              </a:lnSpc>
              <a:buFont typeface="Arial" panose="020B0604020202020204" pitchFamily="34" charset="0"/>
              <a:buChar char="•"/>
            </a:pPr>
            <a:r>
              <a:rPr lang="sv-SE" sz="1600" dirty="0">
                <a:solidFill>
                  <a:schemeClr val="bg1"/>
                </a:solidFill>
                <a:latin typeface="Space Grotesk Light" pitchFamily="2" charset="77"/>
                <a:cs typeface="Space Grotesk Light" pitchFamily="2" charset="77"/>
              </a:rPr>
              <a:t>Medskick: försök stimulera till spontanidrott, allmänhetens, landhockey etc. Ta med barnen på hockey, se på tv, viktigt för speluppfattning. Begränsa skärmtiden…</a:t>
            </a:r>
          </a:p>
        </p:txBody>
      </p:sp>
    </p:spTree>
    <p:extLst>
      <p:ext uri="{BB962C8B-B14F-4D97-AF65-F5344CB8AC3E}">
        <p14:creationId xmlns:p14="http://schemas.microsoft.com/office/powerpoint/2010/main" val="3788053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80A36D1-B4B7-E9FC-3DB7-23AEAC2FB119}"/>
              </a:ext>
            </a:extLst>
          </p:cNvPr>
          <p:cNvSpPr txBox="1">
            <a:spLocks/>
          </p:cNvSpPr>
          <p:nvPr/>
        </p:nvSpPr>
        <p:spPr>
          <a:xfrm>
            <a:off x="657654" y="802621"/>
            <a:ext cx="5539947" cy="76822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en-SE" sz="2800" b="1" dirty="0">
                <a:solidFill>
                  <a:schemeClr val="bg1"/>
                </a:solidFill>
                <a:latin typeface="Space Grotesk" pitchFamily="2" charset="77"/>
                <a:cs typeface="Space Grotesk" pitchFamily="2" charset="77"/>
              </a:rPr>
              <a:t>Seriespel</a:t>
            </a:r>
          </a:p>
        </p:txBody>
      </p:sp>
      <p:sp>
        <p:nvSpPr>
          <p:cNvPr id="8" name="Title 1">
            <a:extLst>
              <a:ext uri="{FF2B5EF4-FFF2-40B4-BE49-F238E27FC236}">
                <a16:creationId xmlns:a16="http://schemas.microsoft.com/office/drawing/2014/main" id="{B39EFDB2-3452-9498-082C-E9FA022CC4C1}"/>
              </a:ext>
            </a:extLst>
          </p:cNvPr>
          <p:cNvSpPr txBox="1">
            <a:spLocks/>
          </p:cNvSpPr>
          <p:nvPr/>
        </p:nvSpPr>
        <p:spPr>
          <a:xfrm>
            <a:off x="657654" y="1745959"/>
            <a:ext cx="4942010" cy="4663229"/>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r>
              <a:rPr lang="en-GB" sz="1600" dirty="0">
                <a:solidFill>
                  <a:schemeClr val="bg1"/>
                </a:solidFill>
                <a:latin typeface="Space Grotesk Light" pitchFamily="2" charset="77"/>
                <a:cs typeface="Space Grotesk Light" pitchFamily="2" charset="77"/>
              </a:rPr>
              <a:t>5 </a:t>
            </a:r>
            <a:r>
              <a:rPr lang="en-GB" sz="1600" dirty="0" err="1">
                <a:solidFill>
                  <a:schemeClr val="bg1"/>
                </a:solidFill>
                <a:latin typeface="Space Grotesk Light" pitchFamily="2" charset="77"/>
                <a:cs typeface="Space Grotesk Light" pitchFamily="2" charset="77"/>
              </a:rPr>
              <a:t>anmälda</a:t>
            </a:r>
            <a:r>
              <a:rPr lang="en-GB" sz="1600" dirty="0">
                <a:solidFill>
                  <a:schemeClr val="bg1"/>
                </a:solidFill>
                <a:latin typeface="Space Grotesk Light" pitchFamily="2" charset="77"/>
                <a:cs typeface="Space Grotesk Light" pitchFamily="2" charset="77"/>
              </a:rPr>
              <a:t> lag </a:t>
            </a:r>
            <a:r>
              <a:rPr lang="en-GB" sz="1600" dirty="0" err="1">
                <a:solidFill>
                  <a:schemeClr val="bg1"/>
                </a:solidFill>
                <a:latin typeface="Space Grotesk Light" pitchFamily="2" charset="77"/>
                <a:cs typeface="Space Grotesk Light" pitchFamily="2" charset="77"/>
              </a:rPr>
              <a:t>fördelade</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två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grupper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Sammandragen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nästan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alltid</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samma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helg</a:t>
            </a:r>
            <a:r>
              <a:rPr lang="en-GB" sz="1600" dirty="0">
                <a:solidFill>
                  <a:schemeClr val="bg1"/>
                </a:solidFill>
                <a:latin typeface="Space Grotesk Light" pitchFamily="2" charset="77"/>
                <a:cs typeface="Space Grotesk Light" pitchFamily="2" charset="77"/>
              </a:rPr>
              <a:t> för </a:t>
            </a:r>
            <a:r>
              <a:rPr lang="en-GB" sz="1600" dirty="0" err="1">
                <a:solidFill>
                  <a:schemeClr val="bg1"/>
                </a:solidFill>
                <a:latin typeface="Space Grotesk Light" pitchFamily="2" charset="77"/>
                <a:cs typeface="Space Grotesk Light" pitchFamily="2" charset="77"/>
              </a:rPr>
              <a:t>båda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grupperna</a:t>
            </a:r>
            <a:r>
              <a:rPr lang="en-GB" sz="1600" dirty="0">
                <a:solidFill>
                  <a:schemeClr val="bg1"/>
                </a:solidFill>
                <a:latin typeface="Space Grotesk Light" pitchFamily="2" charset="77"/>
                <a:cs typeface="Space Grotesk Light" pitchFamily="2" charset="77"/>
              </a:rPr>
              <a:t>, men </a:t>
            </a:r>
            <a:r>
              <a:rPr lang="en-GB" sz="1600" dirty="0" err="1">
                <a:solidFill>
                  <a:schemeClr val="bg1"/>
                </a:solidFill>
                <a:latin typeface="Space Grotesk Light" pitchFamily="2" charset="77"/>
                <a:cs typeface="Space Grotesk Light" pitchFamily="2" charset="77"/>
              </a:rPr>
              <a:t>ibland</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kan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ena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gruppen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spela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lördag</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och</a:t>
            </a:r>
            <a:r>
              <a:rPr lang="en-GB" sz="1600" dirty="0">
                <a:solidFill>
                  <a:schemeClr val="bg1"/>
                </a:solidFill>
                <a:latin typeface="Space Grotesk Light" pitchFamily="2" charset="77"/>
                <a:cs typeface="Space Grotesk Light" pitchFamily="2" charset="77"/>
              </a:rPr>
              <a:t> den </a:t>
            </a:r>
            <a:r>
              <a:rPr lang="en-GB" sz="1600" dirty="0" err="1">
                <a:solidFill>
                  <a:schemeClr val="bg1"/>
                </a:solidFill>
                <a:latin typeface="Space Grotesk Light" pitchFamily="2" charset="77"/>
                <a:cs typeface="Space Grotesk Light" pitchFamily="2" charset="77"/>
              </a:rPr>
              <a:t>andra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söndag</a:t>
            </a:r>
            <a:r>
              <a:rPr lang="en-GB" sz="1600" dirty="0">
                <a:solidFill>
                  <a:schemeClr val="bg1"/>
                </a:solidFill>
                <a:latin typeface="Space Grotesk Light" pitchFamily="2" charset="77"/>
                <a:cs typeface="Space Grotesk Light" pitchFamily="2" charset="77"/>
              </a:rPr>
              <a:t>.</a:t>
            </a:r>
          </a:p>
          <a:p>
            <a:pPr algn="l">
              <a:lnSpc>
                <a:spcPct val="200000"/>
              </a:lnSpc>
            </a:pPr>
            <a:endParaRPr lang="en-GB" sz="1600" dirty="0">
              <a:solidFill>
                <a:schemeClr val="bg1"/>
              </a:solidFill>
              <a:latin typeface="Space Grotesk Light" pitchFamily="2" charset="77"/>
              <a:cs typeface="Space Grotesk Light" pitchFamily="2" charset="77"/>
            </a:endParaRPr>
          </a:p>
          <a:p>
            <a:pPr algn="l">
              <a:lnSpc>
                <a:spcPct val="150000"/>
              </a:lnSpc>
            </a:pPr>
            <a:r>
              <a:rPr lang="en-GB" sz="1600" dirty="0" err="1">
                <a:solidFill>
                  <a:schemeClr val="bg1"/>
                </a:solidFill>
                <a:latin typeface="Space Grotesk Light" pitchFamily="2" charset="77"/>
                <a:cs typeface="Space Grotesk Light" pitchFamily="2" charset="77"/>
              </a:rPr>
              <a:t>Ej</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fasta</a:t>
            </a:r>
            <a:r>
              <a:rPr lang="en-GB" sz="1600" dirty="0">
                <a:solidFill>
                  <a:schemeClr val="bg1"/>
                </a:solidFill>
                <a:latin typeface="Space Grotesk Light" pitchFamily="2" charset="77"/>
                <a:cs typeface="Space Grotesk Light" pitchFamily="2" charset="77"/>
              </a:rPr>
              <a:t> lag, </a:t>
            </a:r>
            <a:r>
              <a:rPr lang="en-GB" sz="1600" dirty="0" err="1">
                <a:solidFill>
                  <a:schemeClr val="bg1"/>
                </a:solidFill>
                <a:latin typeface="Space Grotesk Light" pitchFamily="2" charset="77"/>
                <a:cs typeface="Space Grotesk Light" pitchFamily="2" charset="77"/>
              </a:rPr>
              <a:t>utan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avser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blanda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nya</a:t>
            </a:r>
            <a:r>
              <a:rPr lang="en-GB" sz="1600" dirty="0">
                <a:solidFill>
                  <a:schemeClr val="bg1"/>
                </a:solidFill>
                <a:latin typeface="Space Grotesk Light" pitchFamily="2" charset="77"/>
                <a:cs typeface="Space Grotesk Light" pitchFamily="2" charset="77"/>
              </a:rPr>
              <a:t> lag vid </a:t>
            </a:r>
            <a:r>
              <a:rPr lang="en-GB" sz="1600" dirty="0" err="1">
                <a:solidFill>
                  <a:schemeClr val="bg1"/>
                </a:solidFill>
                <a:latin typeface="Space Grotesk Light" pitchFamily="2" charset="77"/>
                <a:cs typeface="Space Grotesk Light" pitchFamily="2" charset="77"/>
              </a:rPr>
              <a:t>alla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sammandrag</a:t>
            </a:r>
            <a:r>
              <a:rPr lang="en-GB" sz="1600" dirty="0">
                <a:solidFill>
                  <a:schemeClr val="bg1"/>
                </a:solidFill>
                <a:latin typeface="Space Grotesk Light" pitchFamily="2" charset="77"/>
                <a:cs typeface="Space Grotesk Light" pitchFamily="2" charset="77"/>
              </a:rPr>
              <a:t>. Lite </a:t>
            </a:r>
            <a:r>
              <a:rPr lang="en-GB" sz="1600" dirty="0" err="1">
                <a:solidFill>
                  <a:schemeClr val="bg1"/>
                </a:solidFill>
                <a:latin typeface="Space Grotesk Light" pitchFamily="2" charset="77"/>
                <a:cs typeface="Space Grotesk Light" pitchFamily="2" charset="77"/>
              </a:rPr>
              <a:t>rörigare</a:t>
            </a:r>
            <a:r>
              <a:rPr lang="en-GB" sz="1600" dirty="0">
                <a:solidFill>
                  <a:schemeClr val="bg1"/>
                </a:solidFill>
                <a:latin typeface="Space Grotesk Light" pitchFamily="2" charset="77"/>
                <a:cs typeface="Space Grotesk Light" pitchFamily="2" charset="77"/>
              </a:rPr>
              <a:t> vid </a:t>
            </a:r>
            <a:r>
              <a:rPr lang="en-GB" sz="1600" dirty="0" err="1">
                <a:solidFill>
                  <a:schemeClr val="bg1"/>
                </a:solidFill>
                <a:latin typeface="Space Grotesk Light" pitchFamily="2" charset="77"/>
                <a:cs typeface="Space Grotesk Light" pitchFamily="2" charset="77"/>
              </a:rPr>
              <a:t>anmälan</a:t>
            </a:r>
            <a:r>
              <a:rPr lang="en-GB" sz="1600" dirty="0">
                <a:solidFill>
                  <a:schemeClr val="bg1"/>
                </a:solidFill>
                <a:latin typeface="Space Grotesk Light" pitchFamily="2" charset="77"/>
                <a:cs typeface="Space Grotesk Light" pitchFamily="2" charset="77"/>
              </a:rPr>
              <a:t>, men </a:t>
            </a:r>
            <a:r>
              <a:rPr lang="en-GB" sz="1600" dirty="0" err="1">
                <a:solidFill>
                  <a:schemeClr val="bg1"/>
                </a:solidFill>
                <a:latin typeface="Space Grotesk Light" pitchFamily="2" charset="77"/>
                <a:cs typeface="Space Grotesk Light" pitchFamily="2" charset="77"/>
              </a:rPr>
              <a:t>enklare</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att</a:t>
            </a:r>
            <a:r>
              <a:rPr lang="en-GB" sz="1600" dirty="0">
                <a:solidFill>
                  <a:schemeClr val="bg1"/>
                </a:solidFill>
                <a:latin typeface="Space Grotesk Light" pitchFamily="2" charset="77"/>
                <a:cs typeface="Space Grotesk Light" pitchFamily="2" charset="77"/>
              </a:rPr>
              <a:t> se till </a:t>
            </a:r>
            <a:r>
              <a:rPr lang="en-GB" sz="1600" dirty="0" err="1">
                <a:solidFill>
                  <a:schemeClr val="bg1"/>
                </a:solidFill>
                <a:latin typeface="Space Grotesk Light" pitchFamily="2" charset="77"/>
                <a:cs typeface="Space Grotesk Light" pitchFamily="2" charset="77"/>
              </a:rPr>
              <a:t>att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alla</a:t>
            </a:r>
            <a:r>
              <a:rPr lang="en-GB" sz="1600" dirty="0">
                <a:solidFill>
                  <a:schemeClr val="bg1"/>
                </a:solidFill>
                <a:latin typeface="Space Grotesk Light" pitchFamily="2" charset="77"/>
                <a:cs typeface="Space Grotesk Light" pitchFamily="2" charset="77"/>
              </a:rPr>
              <a:t> lag </a:t>
            </a:r>
            <a:r>
              <a:rPr lang="en-GB" sz="1600" dirty="0" err="1">
                <a:solidFill>
                  <a:schemeClr val="bg1"/>
                </a:solidFill>
                <a:latin typeface="Space Grotesk Light" pitchFamily="2" charset="77"/>
                <a:cs typeface="Space Grotesk Light" pitchFamily="2" charset="77"/>
              </a:rPr>
              <a:t>är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tillräckligt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många</a:t>
            </a:r>
            <a:r>
              <a:rPr lang="en-GB" sz="1600" dirty="0">
                <a:solidFill>
                  <a:schemeClr val="bg1"/>
                </a:solidFill>
                <a:latin typeface="Space Grotesk Light" pitchFamily="2" charset="77"/>
                <a:cs typeface="Space Grotesk Light" pitchFamily="2" charset="77"/>
              </a:rPr>
              <a:t>.</a:t>
            </a:r>
          </a:p>
          <a:p>
            <a:pPr algn="l">
              <a:lnSpc>
                <a:spcPct val="200000"/>
              </a:lnSpc>
            </a:pPr>
            <a:endParaRPr lang="en-GB" sz="1600" dirty="0">
              <a:solidFill>
                <a:schemeClr val="bg1"/>
              </a:solidFill>
              <a:latin typeface="Space Grotesk Light" pitchFamily="2" charset="77"/>
              <a:cs typeface="Space Grotesk Light" pitchFamily="2" charset="77"/>
            </a:endParaRPr>
          </a:p>
          <a:p>
            <a:pPr algn="l">
              <a:lnSpc>
                <a:spcPct val="200000"/>
              </a:lnSpc>
            </a:pPr>
            <a:endParaRPr lang="en-GB" sz="1600" dirty="0">
              <a:solidFill>
                <a:schemeClr val="bg1"/>
              </a:solidFill>
              <a:latin typeface="Space Grotesk Light" pitchFamily="2" charset="77"/>
              <a:cs typeface="Space Grotesk Light" pitchFamily="2" charset="77"/>
            </a:endParaRPr>
          </a:p>
        </p:txBody>
      </p:sp>
      <p:sp>
        <p:nvSpPr>
          <p:cNvPr id="4" name="Title 1">
            <a:extLst>
              <a:ext uri="{FF2B5EF4-FFF2-40B4-BE49-F238E27FC236}">
                <a16:creationId xmlns:a16="http://schemas.microsoft.com/office/drawing/2014/main" id="{7B461495-D55B-A0DE-AA87-F5C84D5CCBB0}"/>
              </a:ext>
            </a:extLst>
          </p:cNvPr>
          <p:cNvSpPr txBox="1">
            <a:spLocks/>
          </p:cNvSpPr>
          <p:nvPr/>
        </p:nvSpPr>
        <p:spPr>
          <a:xfrm>
            <a:off x="6389135" y="1727126"/>
            <a:ext cx="5539946" cy="417075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lnSpc>
                <a:spcPct val="200000"/>
              </a:lnSpc>
              <a:buFont typeface="Arial" panose="020B0604020202020204" pitchFamily="34" charset="0"/>
              <a:buChar char="•"/>
            </a:pPr>
            <a:r>
              <a:rPr lang="en-GB" sz="1600" dirty="0" err="1">
                <a:solidFill>
                  <a:schemeClr val="bg1"/>
                </a:solidFill>
                <a:latin typeface="Space Grotesk Light" pitchFamily="2" charset="77"/>
                <a:cs typeface="Space Grotesk Light" pitchFamily="2" charset="77"/>
              </a:rPr>
              <a:t>Sparbanken</a:t>
            </a:r>
            <a:r>
              <a:rPr lang="en-GB" sz="1600" dirty="0">
                <a:solidFill>
                  <a:schemeClr val="bg1"/>
                </a:solidFill>
                <a:latin typeface="Space Grotesk Light" pitchFamily="2" charset="77"/>
                <a:cs typeface="Space Grotesk Light" pitchFamily="2" charset="77"/>
              </a:rPr>
              <a:t> Nord (</a:t>
            </a:r>
            <a:r>
              <a:rPr lang="en-GB" sz="1600" dirty="0" err="1">
                <a:solidFill>
                  <a:schemeClr val="bg1"/>
                </a:solidFill>
                <a:latin typeface="Space Grotesk Light" pitchFamily="2" charset="77"/>
                <a:cs typeface="Space Grotesk Light" pitchFamily="2" charset="77"/>
              </a:rPr>
              <a:t>vår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egna</a:t>
            </a:r>
            <a:r>
              <a:rPr lang="en-GB" sz="1600" dirty="0">
                <a:solidFill>
                  <a:schemeClr val="bg1"/>
                </a:solidFill>
                <a:latin typeface="Space Grotesk Light" pitchFamily="2" charset="77"/>
                <a:cs typeface="Space Grotesk Light" pitchFamily="2" charset="77"/>
              </a:rPr>
              <a:t> 11-12 </a:t>
            </a:r>
            <a:r>
              <a:rPr lang="en-GB" sz="1600" dirty="0" err="1">
                <a:solidFill>
                  <a:schemeClr val="bg1"/>
                </a:solidFill>
                <a:latin typeface="Space Grotesk Light" pitchFamily="2" charset="77"/>
                <a:cs typeface="Space Grotesk Light" pitchFamily="2" charset="77"/>
              </a:rPr>
              <a:t>okt</a:t>
            </a:r>
            <a:r>
              <a:rPr lang="en-GB" sz="1600" dirty="0">
                <a:solidFill>
                  <a:schemeClr val="bg1"/>
                </a:solidFill>
                <a:latin typeface="Space Grotesk Light" pitchFamily="2" charset="77"/>
                <a:cs typeface="Space Grotesk Light" pitchFamily="2" charset="77"/>
              </a:rPr>
              <a:t>.</a:t>
            </a:r>
          </a:p>
          <a:p>
            <a:pPr marL="285750" indent="-285750" algn="l">
              <a:lnSpc>
                <a:spcPct val="200000"/>
              </a:lnSpc>
              <a:buFont typeface="Arial" panose="020B0604020202020204" pitchFamily="34" charset="0"/>
              <a:buChar char="•"/>
            </a:pPr>
            <a:r>
              <a:rPr lang="en-GB" sz="1600" dirty="0" err="1">
                <a:solidFill>
                  <a:schemeClr val="bg1"/>
                </a:solidFill>
                <a:latin typeface="Space Grotesk Light" pitchFamily="2" charset="77"/>
                <a:cs typeface="Space Grotesk Light" pitchFamily="2" charset="77"/>
              </a:rPr>
              <a:t>Silvercupen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Skellefteå</a:t>
            </a:r>
            <a:r>
              <a:rPr lang="en-GB" sz="1600" dirty="0">
                <a:solidFill>
                  <a:schemeClr val="bg1"/>
                </a:solidFill>
                <a:latin typeface="Space Grotesk Light" pitchFamily="2" charset="77"/>
                <a:cs typeface="Space Grotesk Light" pitchFamily="2" charset="77"/>
              </a:rPr>
              <a:t>, mars. (2- </a:t>
            </a:r>
            <a:r>
              <a:rPr lang="en-GB" sz="1600" dirty="0" err="1">
                <a:solidFill>
                  <a:schemeClr val="bg1"/>
                </a:solidFill>
                <a:latin typeface="Space Grotesk Light" pitchFamily="2" charset="77"/>
                <a:cs typeface="Space Grotesk Light" pitchFamily="2" charset="77"/>
              </a:rPr>
              <a:t>dagarscup</a:t>
            </a:r>
            <a:r>
              <a:rPr lang="en-GB" sz="1600" dirty="0">
                <a:solidFill>
                  <a:schemeClr val="bg1"/>
                </a:solidFill>
                <a:latin typeface="Space Grotesk Light" pitchFamily="2" charset="77"/>
                <a:cs typeface="Space Grotesk Light" pitchFamily="2" charset="77"/>
              </a:rPr>
              <a:t> med </a:t>
            </a:r>
            <a:r>
              <a:rPr lang="en-GB" sz="1600" dirty="0" err="1">
                <a:solidFill>
                  <a:schemeClr val="bg1"/>
                </a:solidFill>
                <a:latin typeface="Space Grotesk Light" pitchFamily="2" charset="77"/>
                <a:cs typeface="Space Grotesk Light" pitchFamily="2" charset="77"/>
              </a:rPr>
              <a:t>övernattning</a:t>
            </a:r>
            <a:r>
              <a:rPr lang="en-GB" sz="1600" dirty="0">
                <a:solidFill>
                  <a:schemeClr val="bg1"/>
                </a:solidFill>
                <a:latin typeface="Space Grotesk Light" pitchFamily="2" charset="77"/>
                <a:cs typeface="Space Grotesk Light" pitchFamily="2" charset="77"/>
              </a:rPr>
              <a:t>.)</a:t>
            </a:r>
          </a:p>
          <a:p>
            <a:pPr algn="l">
              <a:lnSpc>
                <a:spcPct val="200000"/>
              </a:lnSpc>
            </a:pPr>
            <a:endParaRPr lang="en-GB" sz="1600" dirty="0">
              <a:solidFill>
                <a:schemeClr val="bg1"/>
              </a:solidFill>
              <a:latin typeface="Space Grotesk Light" pitchFamily="2" charset="77"/>
              <a:cs typeface="Space Grotesk Light" pitchFamily="2" charset="77"/>
            </a:endParaRPr>
          </a:p>
          <a:p>
            <a:pPr algn="l">
              <a:lnSpc>
                <a:spcPct val="200000"/>
              </a:lnSpc>
            </a:pPr>
            <a:r>
              <a:rPr lang="en-GB" sz="1600" dirty="0">
                <a:solidFill>
                  <a:schemeClr val="bg1"/>
                </a:solidFill>
                <a:latin typeface="Space Grotesk Light" pitchFamily="2" charset="77"/>
                <a:cs typeface="Space Grotesk Light" pitchFamily="2" charset="77"/>
              </a:rPr>
              <a:t>Vi </a:t>
            </a:r>
            <a:r>
              <a:rPr lang="en-GB" sz="1600" dirty="0" err="1">
                <a:solidFill>
                  <a:schemeClr val="bg1"/>
                </a:solidFill>
                <a:latin typeface="Space Grotesk Light" pitchFamily="2" charset="77"/>
                <a:cs typeface="Space Grotesk Light" pitchFamily="2" charset="77"/>
              </a:rPr>
              <a:t>avser</a:t>
            </a:r>
            <a:r>
              <a:rPr lang="en-GB" sz="1600" dirty="0">
                <a:solidFill>
                  <a:schemeClr val="bg1"/>
                </a:solidFill>
                <a:latin typeface="Space Grotesk Light" pitchFamily="2" charset="77"/>
                <a:cs typeface="Space Grotesk Light" pitchFamily="2" charset="77"/>
              </a:rPr>
              <a:t> ta </a:t>
            </a:r>
            <a:r>
              <a:rPr lang="en-GB" sz="1600" dirty="0" err="1">
                <a:solidFill>
                  <a:schemeClr val="bg1"/>
                </a:solidFill>
                <a:latin typeface="Space Grotesk Light" pitchFamily="2" charset="77"/>
                <a:cs typeface="Space Grotesk Light" pitchFamily="2" charset="77"/>
              </a:rPr>
              <a:t>ut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en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avgift</a:t>
            </a:r>
            <a:r>
              <a:rPr lang="en-GB" sz="1600" dirty="0">
                <a:solidFill>
                  <a:schemeClr val="bg1"/>
                </a:solidFill>
                <a:latin typeface="Space Grotesk Light" pitchFamily="2" charset="77"/>
                <a:cs typeface="Space Grotesk Light" pitchFamily="2" charset="77"/>
              </a:rPr>
              <a:t> för </a:t>
            </a:r>
            <a:r>
              <a:rPr lang="en-GB" sz="1600" dirty="0" err="1">
                <a:solidFill>
                  <a:schemeClr val="bg1"/>
                </a:solidFill>
                <a:latin typeface="Space Grotesk Light" pitchFamily="2" charset="77"/>
                <a:cs typeface="Space Grotesk Light" pitchFamily="2" charset="77"/>
              </a:rPr>
              <a:t>att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inte</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behöva</a:t>
            </a:r>
            <a:r>
              <a:rPr lang="en-GB" sz="1600" dirty="0">
                <a:solidFill>
                  <a:schemeClr val="bg1"/>
                </a:solidFill>
                <a:latin typeface="Space Grotesk Light" pitchFamily="2" charset="77"/>
                <a:cs typeface="Space Grotesk Light" pitchFamily="2" charset="77"/>
              </a:rPr>
              <a:t> ta </a:t>
            </a:r>
            <a:r>
              <a:rPr lang="en-GB" sz="1600" dirty="0" err="1">
                <a:solidFill>
                  <a:schemeClr val="bg1"/>
                </a:solidFill>
                <a:latin typeface="Space Grotesk Light" pitchFamily="2" charset="77"/>
                <a:cs typeface="Space Grotesk Light" pitchFamily="2" charset="77"/>
              </a:rPr>
              <a:t>allt</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från</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lagkassan</a:t>
            </a:r>
            <a:r>
              <a:rPr lang="en-GB" sz="1600" dirty="0">
                <a:solidFill>
                  <a:schemeClr val="bg1"/>
                </a:solidFill>
                <a:latin typeface="Space Grotesk Light" pitchFamily="2" charset="77"/>
                <a:cs typeface="Space Grotesk Light" pitchFamily="2" charset="77"/>
              </a:rPr>
              <a:t>.</a:t>
            </a:r>
          </a:p>
          <a:p>
            <a:pPr algn="l">
              <a:lnSpc>
                <a:spcPct val="200000"/>
              </a:lnSpc>
            </a:pPr>
            <a:r>
              <a:rPr lang="en-GB" sz="1600" dirty="0" err="1">
                <a:solidFill>
                  <a:schemeClr val="bg1"/>
                </a:solidFill>
                <a:latin typeface="Space Grotesk Light" pitchFamily="2" charset="77"/>
                <a:cs typeface="Space Grotesk Light" pitchFamily="2" charset="77"/>
              </a:rPr>
              <a:t>Planerar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prova</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på</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övernattning</a:t>
            </a:r>
            <a:r>
              <a:rPr lang="en-GB" sz="1600" dirty="0">
                <a:solidFill>
                  <a:schemeClr val="bg1"/>
                </a:solidFill>
                <a:latin typeface="Space Grotesk Light" pitchFamily="2" charset="77"/>
                <a:cs typeface="Space Grotesk Light" pitchFamily="2" charset="77"/>
              </a:rPr>
              <a:t> I </a:t>
            </a:r>
            <a:r>
              <a:rPr lang="en-GB" sz="1600" dirty="0" err="1">
                <a:solidFill>
                  <a:schemeClr val="bg1"/>
                </a:solidFill>
                <a:latin typeface="Space Grotesk Light" pitchFamily="2" charset="77"/>
                <a:cs typeface="Space Grotesk Light" pitchFamily="2" charset="77"/>
              </a:rPr>
              <a:t>samband</a:t>
            </a:r>
            <a:r>
              <a:rPr lang="en-GB" sz="1600" dirty="0">
                <a:solidFill>
                  <a:schemeClr val="bg1"/>
                </a:solidFill>
                <a:latin typeface="Space Grotesk Light" pitchFamily="2" charset="77"/>
                <a:cs typeface="Space Grotesk Light" pitchFamily="2" charset="77"/>
              </a:rPr>
              <a:t> med </a:t>
            </a:r>
            <a:r>
              <a:rPr lang="en-GB" sz="1600" dirty="0" err="1">
                <a:solidFill>
                  <a:schemeClr val="bg1"/>
                </a:solidFill>
                <a:latin typeface="Space Grotesk Light" pitchFamily="2" charset="77"/>
                <a:cs typeface="Space Grotesk Light" pitchFamily="2" charset="77"/>
              </a:rPr>
              <a:t>träningar</a:t>
            </a:r>
            <a:r>
              <a:rPr lang="en-GB" sz="1600" dirty="0">
                <a:solidFill>
                  <a:schemeClr val="bg1"/>
                </a:solidFill>
                <a:latin typeface="Space Grotesk Light" pitchFamily="2" charset="77"/>
                <a:cs typeface="Space Grotesk Light" pitchFamily="2" charset="77"/>
              </a:rPr>
              <a:t> </a:t>
            </a:r>
            <a:r>
              <a:rPr lang="en-GB" sz="1600" dirty="0" err="1">
                <a:solidFill>
                  <a:schemeClr val="bg1"/>
                </a:solidFill>
                <a:latin typeface="Space Grotesk Light" pitchFamily="2" charset="77"/>
                <a:cs typeface="Space Grotesk Light" pitchFamily="2" charset="77"/>
              </a:rPr>
              <a:t>fre-lör</a:t>
            </a:r>
            <a:r>
              <a:rPr lang="en-GB" sz="1600" dirty="0">
                <a:solidFill>
                  <a:schemeClr val="bg1"/>
                </a:solidFill>
                <a:latin typeface="Space Grotesk Light" pitchFamily="2" charset="77"/>
                <a:cs typeface="Space Grotesk Light" pitchFamily="2" charset="77"/>
              </a:rPr>
              <a:t>. </a:t>
            </a:r>
          </a:p>
        </p:txBody>
      </p:sp>
      <p:sp>
        <p:nvSpPr>
          <p:cNvPr id="12" name="Title 1">
            <a:extLst>
              <a:ext uri="{FF2B5EF4-FFF2-40B4-BE49-F238E27FC236}">
                <a16:creationId xmlns:a16="http://schemas.microsoft.com/office/drawing/2014/main" id="{BF11B651-02DB-F188-1BDD-5478CB8F0EB1}"/>
              </a:ext>
            </a:extLst>
          </p:cNvPr>
          <p:cNvSpPr txBox="1">
            <a:spLocks/>
          </p:cNvSpPr>
          <p:nvPr/>
        </p:nvSpPr>
        <p:spPr>
          <a:xfrm>
            <a:off x="6323583" y="829059"/>
            <a:ext cx="5539947" cy="76822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en-GB" sz="2800" b="1" dirty="0">
                <a:solidFill>
                  <a:schemeClr val="bg1"/>
                </a:solidFill>
                <a:latin typeface="Space Grotesk" pitchFamily="2" charset="77"/>
                <a:cs typeface="Space Grotesk" pitchFamily="2" charset="77"/>
              </a:rPr>
              <a:t>Cuper I </a:t>
            </a:r>
            <a:r>
              <a:rPr lang="en-GB" sz="2800" b="1" dirty="0" err="1">
                <a:solidFill>
                  <a:schemeClr val="bg1"/>
                </a:solidFill>
                <a:latin typeface="Space Grotesk" pitchFamily="2" charset="77"/>
                <a:cs typeface="Space Grotesk" pitchFamily="2" charset="77"/>
              </a:rPr>
              <a:t>år</a:t>
            </a:r>
            <a:endParaRPr lang="en-SE" sz="2800" b="1" dirty="0">
              <a:solidFill>
                <a:schemeClr val="bg1"/>
              </a:solidFill>
              <a:latin typeface="Space Grotesk" pitchFamily="2" charset="77"/>
              <a:cs typeface="Space Grotesk" pitchFamily="2" charset="77"/>
            </a:endParaRPr>
          </a:p>
        </p:txBody>
      </p:sp>
    </p:spTree>
    <p:extLst>
      <p:ext uri="{BB962C8B-B14F-4D97-AF65-F5344CB8AC3E}">
        <p14:creationId xmlns:p14="http://schemas.microsoft.com/office/powerpoint/2010/main" val="1214335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8581</TotalTime>
  <Words>1016</Words>
  <Application>Microsoft Office PowerPoint</Application>
  <PresentationFormat>Bredbild</PresentationFormat>
  <Paragraphs>97</Paragraphs>
  <Slides>18</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18</vt:i4>
      </vt:variant>
    </vt:vector>
  </HeadingPairs>
  <TitlesOfParts>
    <vt:vector size="24" baseType="lpstr">
      <vt:lpstr>Arial</vt:lpstr>
      <vt:lpstr>Calibri</vt:lpstr>
      <vt:lpstr>Calibri Light</vt:lpstr>
      <vt:lpstr>Space Grotesk</vt:lpstr>
      <vt:lpstr>Space Grotesk Light</vt:lpstr>
      <vt:lpstr>Office Theme</vt:lpstr>
      <vt:lpstr>Föräldramöte 2025</vt:lpstr>
      <vt:lpstr>Truppen  </vt:lpstr>
      <vt:lpstr>Istränare  </vt:lpstr>
      <vt:lpstr>Föräldragrupp</vt:lpstr>
      <vt:lpstr>Målvaktsutrustningar</vt:lpstr>
      <vt:lpstr>Aktiviteter</vt:lpstr>
      <vt:lpstr>Träningar  </vt:lpstr>
      <vt:lpstr>Träningar: Syfte &amp; Fokus </vt:lpstr>
      <vt:lpstr>PowerPoint-presentation</vt:lpstr>
      <vt:lpstr>PowerPoint-presentation</vt:lpstr>
      <vt:lpstr>Sparbanken Nord CUP 11-12 okt</vt:lpstr>
      <vt:lpstr>Att tänka på  </vt:lpstr>
      <vt:lpstr>Fair Play &amp; uppförande</vt:lpstr>
      <vt:lpstr>Viktigast </vt:lpstr>
      <vt:lpstr>Ekonomi</vt:lpstr>
      <vt:lpstr>Kassa &amp; inköp</vt:lpstr>
      <vt:lpstr>Info från föräldragruppen</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dc:title>
  <dc:creator>Peter Eklöf</dc:creator>
  <cp:lastModifiedBy>Patrik Bergström</cp:lastModifiedBy>
  <cp:revision>8</cp:revision>
  <cp:lastPrinted>2024-10-05T05:47:59Z</cp:lastPrinted>
  <dcterms:created xsi:type="dcterms:W3CDTF">2023-09-19T19:17:13Z</dcterms:created>
  <dcterms:modified xsi:type="dcterms:W3CDTF">2025-10-02T19:07:45Z</dcterms:modified>
</cp:coreProperties>
</file>