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56" r:id="rId5"/>
    <p:sldId id="259" r:id="rId6"/>
    <p:sldId id="260" r:id="rId7"/>
    <p:sldId id="264" r:id="rId8"/>
    <p:sldId id="266" r:id="rId9"/>
    <p:sldId id="267" r:id="rId10"/>
    <p:sldId id="265" r:id="rId11"/>
    <p:sldId id="268" r:id="rId12"/>
    <p:sldId id="269" r:id="rId13"/>
    <p:sldId id="270" r:id="rId14"/>
    <p:sldId id="271" r:id="rId15"/>
    <p:sldId id="272" r:id="rId16"/>
    <p:sldId id="273" r:id="rId17"/>
    <p:sldId id="263"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Flex 70" panose="020B0604020202020204" charset="0"/>
      <p:regular r:id="rId24"/>
      <p:italic r:id="rId25"/>
    </p:embeddedFont>
    <p:embeddedFont>
      <p:font typeface="Flex Display 100 Black" panose="020B0604020202020204" charset="0"/>
      <p:bold r:id="rId2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7FD94-1FF4-430D-A6BF-42834D4DD6D7}" v="1" dt="2023-08-30T14:02:51.5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82742"/>
  </p:normalViewPr>
  <p:slideViewPr>
    <p:cSldViewPr snapToGrid="0" snapToObjects="1">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lvemyr" userId="6624bcd1-8a49-4b35-9b53-fe2042f7ac2c" providerId="ADAL" clId="{F9A1FA7A-EFF9-4D0E-90B7-36B2815D5889}"/>
    <pc:docChg chg="modSld">
      <pc:chgData name="John Alvemyr" userId="6624bcd1-8a49-4b35-9b53-fe2042f7ac2c" providerId="ADAL" clId="{F9A1FA7A-EFF9-4D0E-90B7-36B2815D5889}" dt="2021-04-28T07:07:41.792" v="0"/>
      <pc:docMkLst>
        <pc:docMk/>
      </pc:docMkLst>
      <pc:sldChg chg="modSp">
        <pc:chgData name="John Alvemyr" userId="6624bcd1-8a49-4b35-9b53-fe2042f7ac2c" providerId="ADAL" clId="{F9A1FA7A-EFF9-4D0E-90B7-36B2815D5889}" dt="2021-04-28T07:07:41.792" v="0"/>
        <pc:sldMkLst>
          <pc:docMk/>
          <pc:sldMk cId="1165403253" sldId="273"/>
        </pc:sldMkLst>
        <pc:picChg chg="mod">
          <ac:chgData name="John Alvemyr" userId="6624bcd1-8a49-4b35-9b53-fe2042f7ac2c" providerId="ADAL" clId="{F9A1FA7A-EFF9-4D0E-90B7-36B2815D5889}" dt="2021-04-28T07:07:41.792" v="0"/>
          <ac:picMkLst>
            <pc:docMk/>
            <pc:sldMk cId="1165403253" sldId="273"/>
            <ac:picMk id="5" creationId="{656C800E-C84E-49E3-86AA-6CC966EF8F82}"/>
          </ac:picMkLst>
        </pc:picChg>
      </pc:sldChg>
    </pc:docChg>
  </pc:docChgLst>
  <pc:docChgLst>
    <pc:chgData name="David Bergman" userId="0d72133e-ec3d-4788-88c1-d27c064b279d" providerId="ADAL" clId="{3B37FD94-1FF4-430D-A6BF-42834D4DD6D7}"/>
    <pc:docChg chg="modSld">
      <pc:chgData name="David Bergman" userId="0d72133e-ec3d-4788-88c1-d27c064b279d" providerId="ADAL" clId="{3B37FD94-1FF4-430D-A6BF-42834D4DD6D7}" dt="2023-08-30T14:03:12.305" v="254" actId="20577"/>
      <pc:docMkLst>
        <pc:docMk/>
      </pc:docMkLst>
      <pc:sldChg chg="modSp mod">
        <pc:chgData name="David Bergman" userId="0d72133e-ec3d-4788-88c1-d27c064b279d" providerId="ADAL" clId="{3B37FD94-1FF4-430D-A6BF-42834D4DD6D7}" dt="2023-08-30T14:02:31.998" v="231" actId="20577"/>
        <pc:sldMkLst>
          <pc:docMk/>
          <pc:sldMk cId="440068590" sldId="256"/>
        </pc:sldMkLst>
        <pc:spChg chg="mod">
          <ac:chgData name="David Bergman" userId="0d72133e-ec3d-4788-88c1-d27c064b279d" providerId="ADAL" clId="{3B37FD94-1FF4-430D-A6BF-42834D4DD6D7}" dt="2023-08-30T14:02:31.998" v="231" actId="20577"/>
          <ac:spMkLst>
            <pc:docMk/>
            <pc:sldMk cId="440068590" sldId="256"/>
            <ac:spMk id="2" creationId="{85554386-09F9-4540-86CC-A55AD40557C6}"/>
          </ac:spMkLst>
        </pc:spChg>
      </pc:sldChg>
      <pc:sldChg chg="modSp mod">
        <pc:chgData name="David Bergman" userId="0d72133e-ec3d-4788-88c1-d27c064b279d" providerId="ADAL" clId="{3B37FD94-1FF4-430D-A6BF-42834D4DD6D7}" dt="2023-08-30T14:03:12.305" v="254" actId="20577"/>
        <pc:sldMkLst>
          <pc:docMk/>
          <pc:sldMk cId="578686153" sldId="263"/>
        </pc:sldMkLst>
        <pc:spChg chg="mod">
          <ac:chgData name="David Bergman" userId="0d72133e-ec3d-4788-88c1-d27c064b279d" providerId="ADAL" clId="{3B37FD94-1FF4-430D-A6BF-42834D4DD6D7}" dt="2023-08-30T14:03:12.305" v="254" actId="20577"/>
          <ac:spMkLst>
            <pc:docMk/>
            <pc:sldMk cId="578686153" sldId="263"/>
            <ac:spMk id="2" creationId="{85554386-09F9-4540-86CC-A55AD40557C6}"/>
          </ac:spMkLst>
        </pc:spChg>
      </pc:sldChg>
      <pc:sldChg chg="modSp mod">
        <pc:chgData name="David Bergman" userId="0d72133e-ec3d-4788-88c1-d27c064b279d" providerId="ADAL" clId="{3B37FD94-1FF4-430D-A6BF-42834D4DD6D7}" dt="2023-08-30T14:02:02.128" v="206" actId="20577"/>
        <pc:sldMkLst>
          <pc:docMk/>
          <pc:sldMk cId="2704109321" sldId="268"/>
        </pc:sldMkLst>
        <pc:spChg chg="mod">
          <ac:chgData name="David Bergman" userId="0d72133e-ec3d-4788-88c1-d27c064b279d" providerId="ADAL" clId="{3B37FD94-1FF4-430D-A6BF-42834D4DD6D7}" dt="2023-08-30T14:02:02.128" v="206" actId="20577"/>
          <ac:spMkLst>
            <pc:docMk/>
            <pc:sldMk cId="2704109321" sldId="268"/>
            <ac:spMk id="4" creationId="{DEED236B-6E2C-4995-AB33-598C6C7130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2023-08-30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r>
              <a:rPr lang="sv-SE"/>
              <a:t>SIF</a:t>
            </a:r>
            <a:endParaRPr lang="sv-SE" dirty="0"/>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bg1"/>
                </a:solidFill>
              </a:defRPr>
            </a:lvl1pPr>
          </a:lstStyle>
          <a:p>
            <a:fld id="{6DDB0A55-353B-0141-AD40-F868C66FD585}" type="slidenum">
              <a:rPr lang="sv-SE" smtClean="0"/>
              <a:pPr/>
              <a:t>‹#›</a:t>
            </a:fld>
            <a:endParaRPr lang="sv-SE" dirty="0"/>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cxnSp>
        <p:nvCxnSpPr>
          <p:cNvPr id="14" name="Rak 13">
            <a:extLst>
              <a:ext uri="{FF2B5EF4-FFF2-40B4-BE49-F238E27FC236}">
                <a16:creationId xmlns:a16="http://schemas.microsoft.com/office/drawing/2014/main" id="{CE3345CC-A849-9D4A-BBD2-CA36FCD2A543}"/>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7D3E23D5-BB42-BA44-AA1E-B7A5A3EDB993}"/>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5AB0991B-9DC7-C541-B785-D4DF979F3809}"/>
              </a:ext>
            </a:extLst>
          </p:cNvPr>
          <p:cNvPicPr>
            <a:picLocks noChangeAspect="1"/>
          </p:cNvPicPr>
          <p:nvPr userDrawn="1"/>
        </p:nvPicPr>
        <p:blipFill>
          <a:blip r:embed="rId2"/>
          <a:stretch>
            <a:fillRect/>
          </a:stretch>
        </p:blipFill>
        <p:spPr>
          <a:xfrm>
            <a:off x="10276768" y="4875661"/>
            <a:ext cx="1570673" cy="1570673"/>
          </a:xfrm>
          <a:prstGeom prst="rect">
            <a:avLst/>
          </a:prstGeom>
        </p:spPr>
      </p:pic>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SIF</a:t>
            </a:r>
            <a:endParaRPr lang="sv-SE" dirty="0"/>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dirty="0"/>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dirty="0"/>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dirty="0"/>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dirty="0"/>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SIF</a:t>
            </a:r>
            <a:endParaRPr lang="sv-SE" dirty="0"/>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dirty="0"/>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dirty="0"/>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endParaRPr lang="sv-SE" dirty="0"/>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dirty="0"/>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dirty="0"/>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dirty="0"/>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6240463" y="944563"/>
            <a:ext cx="5388912" cy="3931097"/>
          </a:xfrm>
        </p:spPr>
        <p:txBody>
          <a:bodyPr anchor="t" anchorCtr="0">
            <a:noAutofit/>
          </a:bodyPr>
          <a:lstStyle>
            <a:lvl1pPr>
              <a:defRPr sz="4800">
                <a:solidFill>
                  <a:schemeClr val="tx2"/>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r>
              <a:rPr lang="sv-SE"/>
              <a:t>SIF</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dirty="0"/>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dirty="0"/>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dirty="0"/>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dirty="0"/>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dirty="0"/>
              <a:t>Klicka på ikonen eller dra och </a:t>
            </a:r>
            <a:br>
              <a:rPr lang="sv-SE" dirty="0"/>
            </a:br>
            <a:r>
              <a:rPr lang="sv-SE" dirty="0"/>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SIF</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SIF</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r>
              <a:rPr lang="sv-SE"/>
              <a:t>SIF</a:t>
            </a:r>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pic>
        <p:nvPicPr>
          <p:cNvPr id="22" name="Bildobjekt 21">
            <a:extLst>
              <a:ext uri="{FF2B5EF4-FFF2-40B4-BE49-F238E27FC236}">
                <a16:creationId xmlns:a16="http://schemas.microsoft.com/office/drawing/2014/main" id="{3C8509FD-DAE3-8140-BD50-DB8C4D58B4AD}"/>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endParaRPr lang="sv-SE" dirty="0"/>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114A69B-ED68-E145-9906-E142F565105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r>
              <a:rPr lang="sv-SE"/>
              <a:t>SIF</a:t>
            </a:r>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endParaRPr lang="sv-SE" dirty="0"/>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afiskt elemen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SIF</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2"/>
          <a:stretch>
            <a:fillRect/>
          </a:stretch>
        </p:blipFill>
        <p:spPr>
          <a:xfrm>
            <a:off x="10276768" y="4875661"/>
            <a:ext cx="1570673" cy="1570673"/>
          </a:xfrm>
          <a:prstGeom prst="rect">
            <a:avLst/>
          </a:prstGeom>
        </p:spPr>
      </p:pic>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7308850" cy="3931097"/>
          </a:xfrm>
        </p:spPr>
        <p:txBody>
          <a:bodyPr anchor="t" anchorCtr="0">
            <a:noAutofit/>
          </a:bodyPr>
          <a:lstStyle>
            <a:lvl1pPr>
              <a:defRPr sz="4800">
                <a:solidFill>
                  <a:schemeClr val="bg1"/>
                </a:solidFill>
              </a:defRPr>
            </a:lvl1pPr>
          </a:lstStyle>
          <a:p>
            <a:r>
              <a:rPr lang="sv-SE"/>
              <a:t>Klicka här för att ändra mall för rubrikformat</a:t>
            </a:r>
            <a:endParaRPr lang="sv-SE" dirty="0"/>
          </a:p>
        </p:txBody>
      </p: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endParaRPr lang="sv-SE" dirty="0"/>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SIF</a:t>
            </a:r>
            <a:endParaRPr lang="sv-SE" dirty="0"/>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dirty="0"/>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SIF</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endParaRPr lang="sv-SE" dirty="0"/>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bg1"/>
                </a:solidFill>
              </a:rPr>
              <a:t>SVENSKA ISHOCKEYFÖRBUNDET</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tat, Gul">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endParaRPr lang="sv-SE" dirty="0"/>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SIF</a:t>
            </a:r>
            <a:endParaRPr lang="sv-SE" dirty="0"/>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dirty="0"/>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r>
              <a:rPr lang="sv-SE"/>
              <a:t>SIF</a:t>
            </a:r>
            <a:endParaRPr lang="sv-SE" dirty="0"/>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dirty="0"/>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jag-KfNhy7A?t=79" TargetMode="Externa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gZQ9-3FO8Wc" TargetMode="Externa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p:txBody>
          <a:bodyPr/>
          <a:lstStyle/>
          <a:p>
            <a:r>
              <a:rPr lang="sv-SE" dirty="0" err="1"/>
              <a:t>Ungdomsdomar</a:t>
            </a:r>
            <a:r>
              <a:rPr lang="sv-SE" dirty="0"/>
              <a:t>-utbildning</a:t>
            </a:r>
          </a:p>
        </p:txBody>
      </p:sp>
      <p:sp>
        <p:nvSpPr>
          <p:cNvPr id="3" name="Underrubrik 2">
            <a:extLst>
              <a:ext uri="{FF2B5EF4-FFF2-40B4-BE49-F238E27FC236}">
                <a16:creationId xmlns:a16="http://schemas.microsoft.com/office/drawing/2014/main" id="{29C558FA-FE28-FB4A-ADBC-6ED098EEB768}"/>
              </a:ext>
            </a:extLst>
          </p:cNvPr>
          <p:cNvSpPr>
            <a:spLocks noGrp="1"/>
          </p:cNvSpPr>
          <p:nvPr>
            <p:ph type="subTitle" idx="1"/>
          </p:nvPr>
        </p:nvSpPr>
        <p:spPr/>
        <p:txBody>
          <a:bodyPr/>
          <a:lstStyle/>
          <a:p>
            <a:endParaRPr lang="sv-SE"/>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r>
              <a:rPr lang="sv-SE" dirty="0"/>
              <a:t>SIF</a:t>
            </a:r>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a:t>
            </a:fld>
            <a:endParaRPr lang="sv-SE" dirty="0"/>
          </a:p>
        </p:txBody>
      </p:sp>
    </p:spTree>
    <p:extLst>
      <p:ext uri="{BB962C8B-B14F-4D97-AF65-F5344CB8AC3E}">
        <p14:creationId xmlns:p14="http://schemas.microsoft.com/office/powerpoint/2010/main" val="4400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10</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dirty="0">
                <a:solidFill>
                  <a:schemeClr val="bg1"/>
                </a:solidFill>
                <a:latin typeface="+mj-lt"/>
              </a:rPr>
              <a:t>HYBRIDICING – FRÄMRE LD</a:t>
            </a:r>
            <a:br>
              <a:rPr lang="sv-SE" dirty="0">
                <a:solidFill>
                  <a:schemeClr val="bg1"/>
                </a:solidFill>
                <a:latin typeface="+mj-lt"/>
              </a:rPr>
            </a:br>
            <a:br>
              <a:rPr lang="sv-SE" sz="2400" b="1" dirty="0">
                <a:solidFill>
                  <a:srgbClr val="FEEF30"/>
                </a:solidFill>
              </a:rPr>
            </a:br>
            <a:r>
              <a:rPr lang="sv-SE" sz="2400" dirty="0">
                <a:solidFill>
                  <a:schemeClr val="bg1"/>
                </a:solidFill>
              </a:rPr>
              <a:t>För främre LD innebär hybridicing ett brett perspektiv, dels ska eventuell offsidebedömning göras innan den främre LD kan följa med pucken och spelare ner i ytterzon. </a:t>
            </a:r>
            <a:br>
              <a:rPr lang="sv-SE" sz="2400" dirty="0">
                <a:solidFill>
                  <a:schemeClr val="bg1"/>
                </a:solidFill>
              </a:rPr>
            </a:br>
            <a:br>
              <a:rPr lang="sv-SE" sz="2400" dirty="0">
                <a:solidFill>
                  <a:schemeClr val="bg1"/>
                </a:solidFill>
              </a:rPr>
            </a:br>
            <a:r>
              <a:rPr lang="sv-SE" sz="2400" dirty="0">
                <a:solidFill>
                  <a:schemeClr val="bg1"/>
                </a:solidFill>
              </a:rPr>
              <a:t>Bedömning om det ska vara icing eller ej ska göras senast när pucken passerat en tänkt linje mellan tekningspunkterna. </a:t>
            </a:r>
            <a:br>
              <a:rPr lang="sv-SE" sz="2400" dirty="0">
                <a:solidFill>
                  <a:schemeClr val="bg1"/>
                </a:solidFill>
              </a:rPr>
            </a:br>
            <a:br>
              <a:rPr lang="sv-SE" sz="2400" dirty="0">
                <a:solidFill>
                  <a:schemeClr val="bg1"/>
                </a:solidFill>
              </a:rPr>
            </a:br>
            <a:r>
              <a:rPr lang="sv-SE" sz="2400" dirty="0">
                <a:solidFill>
                  <a:schemeClr val="bg1"/>
                </a:solidFill>
              </a:rPr>
              <a:t>Viktigt att ta med följande faktorer i bedömningen som främre LD:</a:t>
            </a:r>
            <a:br>
              <a:rPr lang="sv-SE" sz="2400" dirty="0">
                <a:solidFill>
                  <a:schemeClr val="bg1"/>
                </a:solidFill>
              </a:rPr>
            </a:br>
            <a:r>
              <a:rPr lang="sv-SE" sz="2400" dirty="0">
                <a:solidFill>
                  <a:schemeClr val="bg1"/>
                </a:solidFill>
              </a:rPr>
              <a:t>Vilken spelare som har högst fart</a:t>
            </a:r>
            <a:br>
              <a:rPr lang="sv-SE" sz="2400" dirty="0">
                <a:solidFill>
                  <a:schemeClr val="bg1"/>
                </a:solidFill>
              </a:rPr>
            </a:br>
            <a:r>
              <a:rPr lang="sv-SE" sz="2400" dirty="0">
                <a:solidFill>
                  <a:schemeClr val="bg1"/>
                </a:solidFill>
              </a:rPr>
              <a:t>Spelarnas åkriktning mot pucken </a:t>
            </a:r>
            <a:br>
              <a:rPr lang="sv-SE" sz="2400" dirty="0">
                <a:solidFill>
                  <a:schemeClr val="bg1"/>
                </a:solidFill>
              </a:rPr>
            </a:br>
            <a:r>
              <a:rPr lang="sv-SE" sz="2400" dirty="0">
                <a:solidFill>
                  <a:schemeClr val="bg1"/>
                </a:solidFill>
              </a:rPr>
              <a:t>Spelarens position för att nå pucken. Att bara vara placerad närmast pucken räcker inte för att icing ska utdömas.</a:t>
            </a:r>
            <a:br>
              <a:rPr lang="sv-SE" sz="2400" dirty="0">
                <a:solidFill>
                  <a:srgbClr val="FEEF30"/>
                </a:solidFill>
              </a:rPr>
            </a:br>
            <a:br>
              <a:rPr lang="sv-SE" sz="2400" dirty="0">
                <a:solidFill>
                  <a:srgbClr val="FEEF30"/>
                </a:solidFill>
              </a:rPr>
            </a:br>
            <a:br>
              <a:rPr lang="sv-SE" sz="3200" dirty="0">
                <a:solidFill>
                  <a:srgbClr val="FEEF30"/>
                </a:solidFill>
              </a:rPr>
            </a:br>
            <a:br>
              <a:rPr lang="sv-SE" dirty="0">
                <a:solidFill>
                  <a:schemeClr val="bg1"/>
                </a:solidFill>
                <a:latin typeface="+mj-lt"/>
              </a:rPr>
            </a:br>
            <a:br>
              <a:rPr lang="sv-SE" sz="2400" dirty="0">
                <a:solidFill>
                  <a:schemeClr val="bg1"/>
                </a:solidFill>
              </a:rPr>
            </a:br>
            <a:br>
              <a:rPr lang="sv-SE" sz="2400" dirty="0">
                <a:solidFill>
                  <a:srgbClr val="FEEF30"/>
                </a:solidFill>
              </a:rPr>
            </a:br>
            <a:br>
              <a:rPr lang="sv-SE" sz="2800" b="1" dirty="0">
                <a:solidFill>
                  <a:srgbClr val="FDE031"/>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spTree>
    <p:extLst>
      <p:ext uri="{BB962C8B-B14F-4D97-AF65-F5344CB8AC3E}">
        <p14:creationId xmlns:p14="http://schemas.microsoft.com/office/powerpoint/2010/main" val="195390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11</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dirty="0">
                <a:solidFill>
                  <a:schemeClr val="bg1"/>
                </a:solidFill>
                <a:latin typeface="+mj-lt"/>
              </a:rPr>
              <a:t>HYBRIDICING – TEAMWORK</a:t>
            </a:r>
            <a:br>
              <a:rPr lang="sv-SE" dirty="0">
                <a:solidFill>
                  <a:schemeClr val="bg1"/>
                </a:solidFill>
                <a:latin typeface="+mj-lt"/>
              </a:rPr>
            </a:br>
            <a:br>
              <a:rPr lang="sv-SE" sz="2400" b="1" dirty="0">
                <a:solidFill>
                  <a:srgbClr val="FEEF30"/>
                </a:solidFill>
              </a:rPr>
            </a:br>
            <a:r>
              <a:rPr lang="sv-SE" sz="2400" b="1" dirty="0">
                <a:solidFill>
                  <a:schemeClr val="bg1"/>
                </a:solidFill>
              </a:rPr>
              <a:t>Teamwork: </a:t>
            </a:r>
            <a:br>
              <a:rPr lang="sv-SE" sz="2400" b="1" dirty="0">
                <a:solidFill>
                  <a:schemeClr val="bg1"/>
                </a:solidFill>
              </a:rPr>
            </a:br>
            <a:r>
              <a:rPr lang="sv-SE" sz="2400" dirty="0">
                <a:solidFill>
                  <a:schemeClr val="bg1"/>
                </a:solidFill>
              </a:rPr>
              <a:t>Vid icingavblåsning ska främre LD höja armen i samband med avblåsning för att på så sätt tydligare markera att det är just icing som det blåses av för.</a:t>
            </a:r>
            <a:br>
              <a:rPr lang="sv-SE" sz="2400" dirty="0">
                <a:solidFill>
                  <a:schemeClr val="bg1"/>
                </a:solidFill>
              </a:rPr>
            </a:br>
            <a:br>
              <a:rPr lang="sv-SE" sz="2400" dirty="0">
                <a:solidFill>
                  <a:schemeClr val="bg1"/>
                </a:solidFill>
              </a:rPr>
            </a:br>
            <a:r>
              <a:rPr lang="sv-SE" sz="2400" dirty="0">
                <a:solidFill>
                  <a:schemeClr val="bg1"/>
                </a:solidFill>
              </a:rPr>
              <a:t>Bakre LD, har ansvar för att se till att inga spelarbyten görs av laget som slår pucken till icing. </a:t>
            </a:r>
            <a:br>
              <a:rPr lang="sv-SE" sz="2400" dirty="0">
                <a:solidFill>
                  <a:schemeClr val="bg1"/>
                </a:solidFill>
              </a:rPr>
            </a:br>
            <a:br>
              <a:rPr lang="sv-SE" sz="2400" dirty="0">
                <a:solidFill>
                  <a:schemeClr val="bg1"/>
                </a:solidFill>
              </a:rPr>
            </a:br>
            <a:r>
              <a:rPr lang="sv-SE" sz="2400" dirty="0">
                <a:solidFill>
                  <a:schemeClr val="bg1"/>
                </a:solidFill>
              </a:rPr>
              <a:t>Efter signal ska främre LD snabbt hämta pucken och med god fart åka till den tekningspunkt i felande lags försvarszon där nedsläppet ska ske.</a:t>
            </a:r>
            <a:br>
              <a:rPr lang="sv-SE" sz="2400" dirty="0">
                <a:solidFill>
                  <a:srgbClr val="FEEF30"/>
                </a:solidFill>
              </a:rPr>
            </a:br>
            <a:br>
              <a:rPr lang="sv-SE" sz="2400" dirty="0">
                <a:solidFill>
                  <a:srgbClr val="FEEF30"/>
                </a:solidFill>
              </a:rPr>
            </a:br>
            <a:br>
              <a:rPr lang="sv-SE" sz="2400" dirty="0">
                <a:solidFill>
                  <a:srgbClr val="FEEF30"/>
                </a:solidFill>
              </a:rPr>
            </a:br>
            <a:br>
              <a:rPr lang="sv-SE" sz="3200" dirty="0">
                <a:solidFill>
                  <a:srgbClr val="FEEF30"/>
                </a:solidFill>
              </a:rPr>
            </a:br>
            <a:br>
              <a:rPr lang="sv-SE" dirty="0">
                <a:solidFill>
                  <a:schemeClr val="bg1"/>
                </a:solidFill>
                <a:latin typeface="+mj-lt"/>
              </a:rPr>
            </a:br>
            <a:br>
              <a:rPr lang="sv-SE" sz="2400" dirty="0">
                <a:solidFill>
                  <a:schemeClr val="bg1"/>
                </a:solidFill>
              </a:rPr>
            </a:br>
            <a:br>
              <a:rPr lang="sv-SE" sz="2400" dirty="0">
                <a:solidFill>
                  <a:srgbClr val="FEEF30"/>
                </a:solidFill>
              </a:rPr>
            </a:br>
            <a:br>
              <a:rPr lang="sv-SE" sz="2800" b="1" dirty="0">
                <a:solidFill>
                  <a:srgbClr val="FDE031"/>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spTree>
    <p:extLst>
      <p:ext uri="{BB962C8B-B14F-4D97-AF65-F5344CB8AC3E}">
        <p14:creationId xmlns:p14="http://schemas.microsoft.com/office/powerpoint/2010/main" val="391545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12</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dirty="0">
                <a:solidFill>
                  <a:schemeClr val="bg1"/>
                </a:solidFill>
                <a:latin typeface="+mj-lt"/>
              </a:rPr>
              <a:t>HYBRIDICING – HD</a:t>
            </a:r>
            <a:br>
              <a:rPr lang="sv-SE" dirty="0">
                <a:solidFill>
                  <a:schemeClr val="bg1"/>
                </a:solidFill>
                <a:latin typeface="+mj-lt"/>
              </a:rPr>
            </a:br>
            <a:br>
              <a:rPr lang="sv-SE" sz="2400" b="1" dirty="0">
                <a:solidFill>
                  <a:srgbClr val="FEEF30"/>
                </a:solidFill>
              </a:rPr>
            </a:br>
            <a:r>
              <a:rPr lang="sv-SE" sz="2400" dirty="0">
                <a:solidFill>
                  <a:schemeClr val="bg1"/>
                </a:solidFill>
              </a:rPr>
              <a:t>Huvuddomare ska positionera sig så att bedömningar kring kontakt och eventuella tacklingar kan tas i samband med icingsituationer som uppstår. </a:t>
            </a:r>
            <a:br>
              <a:rPr lang="sv-SE" sz="2400" dirty="0">
                <a:solidFill>
                  <a:schemeClr val="bg1"/>
                </a:solidFill>
              </a:rPr>
            </a:br>
            <a:r>
              <a:rPr lang="sv-SE" sz="2400" dirty="0">
                <a:solidFill>
                  <a:schemeClr val="bg1"/>
                </a:solidFill>
              </a:rPr>
              <a:t> </a:t>
            </a:r>
            <a:br>
              <a:rPr lang="sv-SE" sz="2400" dirty="0">
                <a:solidFill>
                  <a:schemeClr val="bg1"/>
                </a:solidFill>
              </a:rPr>
            </a:br>
            <a:r>
              <a:rPr lang="sv-SE" sz="2400" dirty="0">
                <a:solidFill>
                  <a:schemeClr val="bg1"/>
                </a:solidFill>
              </a:rPr>
              <a:t>Det är av största vikt att all onödig kontakt som uppstår i samband med icing avblåsning bestraffas.</a:t>
            </a:r>
            <a:br>
              <a:rPr lang="sv-SE" sz="2400" dirty="0">
                <a:solidFill>
                  <a:schemeClr val="bg1"/>
                </a:solidFill>
              </a:rPr>
            </a:br>
            <a:br>
              <a:rPr lang="sv-SE" sz="2400" dirty="0">
                <a:solidFill>
                  <a:srgbClr val="FEEF30"/>
                </a:solidFill>
              </a:rPr>
            </a:br>
            <a:br>
              <a:rPr lang="sv-SE" sz="2400" dirty="0">
                <a:solidFill>
                  <a:srgbClr val="FEEF30"/>
                </a:solidFill>
              </a:rPr>
            </a:br>
            <a:br>
              <a:rPr lang="sv-SE" sz="2400" dirty="0">
                <a:solidFill>
                  <a:srgbClr val="FEEF30"/>
                </a:solidFill>
              </a:rPr>
            </a:br>
            <a:br>
              <a:rPr lang="sv-SE" sz="3200" dirty="0">
                <a:solidFill>
                  <a:srgbClr val="FEEF30"/>
                </a:solidFill>
              </a:rPr>
            </a:br>
            <a:br>
              <a:rPr lang="sv-SE" dirty="0">
                <a:solidFill>
                  <a:schemeClr val="bg1"/>
                </a:solidFill>
                <a:latin typeface="+mj-lt"/>
              </a:rPr>
            </a:br>
            <a:br>
              <a:rPr lang="sv-SE" sz="2400" dirty="0">
                <a:solidFill>
                  <a:schemeClr val="bg1"/>
                </a:solidFill>
              </a:rPr>
            </a:br>
            <a:br>
              <a:rPr lang="sv-SE" sz="2400" dirty="0">
                <a:solidFill>
                  <a:srgbClr val="FEEF30"/>
                </a:solidFill>
              </a:rPr>
            </a:br>
            <a:br>
              <a:rPr lang="sv-SE" sz="2800" b="1" dirty="0">
                <a:solidFill>
                  <a:srgbClr val="FDE031"/>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spTree>
    <p:extLst>
      <p:ext uri="{BB962C8B-B14F-4D97-AF65-F5344CB8AC3E}">
        <p14:creationId xmlns:p14="http://schemas.microsoft.com/office/powerpoint/2010/main" val="328214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13</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a:solidFill>
                  <a:schemeClr val="bg1"/>
                </a:solidFill>
                <a:latin typeface="+mj-lt"/>
              </a:rPr>
              <a:t>HYBRIDICING</a:t>
            </a:r>
            <a:br>
              <a:rPr lang="sv-SE" dirty="0">
                <a:solidFill>
                  <a:schemeClr val="bg1"/>
                </a:solidFill>
                <a:latin typeface="+mj-lt"/>
              </a:rPr>
            </a:br>
            <a:br>
              <a:rPr lang="sv-SE" sz="2400" b="1" dirty="0">
                <a:solidFill>
                  <a:srgbClr val="FEEF30"/>
                </a:solidFill>
              </a:rPr>
            </a:br>
            <a:br>
              <a:rPr lang="sv-SE" sz="2400" dirty="0">
                <a:solidFill>
                  <a:schemeClr val="bg1"/>
                </a:solidFill>
              </a:rPr>
            </a:br>
            <a:br>
              <a:rPr lang="sv-SE" sz="2400" dirty="0">
                <a:solidFill>
                  <a:srgbClr val="FEEF30"/>
                </a:solidFill>
              </a:rPr>
            </a:br>
            <a:br>
              <a:rPr lang="sv-SE" sz="2400" dirty="0">
                <a:solidFill>
                  <a:srgbClr val="FEEF30"/>
                </a:solidFill>
              </a:rPr>
            </a:br>
            <a:br>
              <a:rPr lang="sv-SE" sz="2400" dirty="0">
                <a:solidFill>
                  <a:srgbClr val="FEEF30"/>
                </a:solidFill>
              </a:rPr>
            </a:br>
            <a:br>
              <a:rPr lang="sv-SE" sz="3200" dirty="0">
                <a:solidFill>
                  <a:srgbClr val="FEEF30"/>
                </a:solidFill>
              </a:rPr>
            </a:br>
            <a:br>
              <a:rPr lang="sv-SE" dirty="0">
                <a:solidFill>
                  <a:schemeClr val="bg1"/>
                </a:solidFill>
                <a:latin typeface="+mj-lt"/>
              </a:rPr>
            </a:br>
            <a:br>
              <a:rPr lang="sv-SE" sz="2400" dirty="0">
                <a:solidFill>
                  <a:schemeClr val="bg1"/>
                </a:solidFill>
              </a:rPr>
            </a:br>
            <a:br>
              <a:rPr lang="sv-SE" sz="2400" dirty="0">
                <a:solidFill>
                  <a:srgbClr val="FEEF30"/>
                </a:solidFill>
              </a:rPr>
            </a:br>
            <a:br>
              <a:rPr lang="sv-SE" sz="2800" b="1" dirty="0">
                <a:solidFill>
                  <a:srgbClr val="FDE031"/>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pic>
        <p:nvPicPr>
          <p:cNvPr id="5" name="Bild 4" descr="Videokamera">
            <a:hlinkClick r:id="rId2"/>
            <a:extLst>
              <a:ext uri="{FF2B5EF4-FFF2-40B4-BE49-F238E27FC236}">
                <a16:creationId xmlns:a16="http://schemas.microsoft.com/office/drawing/2014/main" id="{656C800E-C84E-49E3-86AA-6CC966EF8F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0926" y="1096818"/>
            <a:ext cx="4364182" cy="4364182"/>
          </a:xfrm>
          <a:prstGeom prst="rect">
            <a:avLst/>
          </a:prstGeom>
        </p:spPr>
      </p:pic>
    </p:spTree>
    <p:extLst>
      <p:ext uri="{BB962C8B-B14F-4D97-AF65-F5344CB8AC3E}">
        <p14:creationId xmlns:p14="http://schemas.microsoft.com/office/powerpoint/2010/main" val="1165403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p:txBody>
          <a:bodyPr/>
          <a:lstStyle/>
          <a:p>
            <a:r>
              <a:rPr lang="sv-SE" dirty="0" err="1"/>
              <a:t>Ungdomsdomar</a:t>
            </a:r>
            <a:r>
              <a:rPr lang="sv-SE" dirty="0"/>
              <a:t>-utbildning</a:t>
            </a:r>
          </a:p>
        </p:txBody>
      </p:sp>
      <p:sp>
        <p:nvSpPr>
          <p:cNvPr id="3" name="Underrubrik 2">
            <a:extLst>
              <a:ext uri="{FF2B5EF4-FFF2-40B4-BE49-F238E27FC236}">
                <a16:creationId xmlns:a16="http://schemas.microsoft.com/office/drawing/2014/main" id="{29C558FA-FE28-FB4A-ADBC-6ED098EEB768}"/>
              </a:ext>
            </a:extLst>
          </p:cNvPr>
          <p:cNvSpPr>
            <a:spLocks noGrp="1"/>
          </p:cNvSpPr>
          <p:nvPr>
            <p:ph type="subTitle" idx="1"/>
          </p:nvPr>
        </p:nvSpPr>
        <p:spPr/>
        <p:txBody>
          <a:bodyPr/>
          <a:lstStyle/>
          <a:p>
            <a:endParaRPr lang="sv-SE"/>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r>
              <a:rPr lang="sv-SE"/>
              <a:t>SIF</a:t>
            </a:r>
            <a:endParaRPr lang="sv-SE" dirty="0"/>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14</a:t>
            </a:fld>
            <a:endParaRPr lang="sv-SE" dirty="0"/>
          </a:p>
        </p:txBody>
      </p:sp>
    </p:spTree>
    <p:extLst>
      <p:ext uri="{BB962C8B-B14F-4D97-AF65-F5344CB8AC3E}">
        <p14:creationId xmlns:p14="http://schemas.microsoft.com/office/powerpoint/2010/main" val="57868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7859D81-0603-4681-8DD9-975458A5D7F3}"/>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CF788450-5EC2-4F53-B833-E45EFBAD65AD}"/>
              </a:ext>
            </a:extLst>
          </p:cNvPr>
          <p:cNvSpPr>
            <a:spLocks noGrp="1"/>
          </p:cNvSpPr>
          <p:nvPr>
            <p:ph type="sldNum" sz="quarter" idx="12"/>
          </p:nvPr>
        </p:nvSpPr>
        <p:spPr/>
        <p:txBody>
          <a:bodyPr/>
          <a:lstStyle/>
          <a:p>
            <a:fld id="{6DDB0A55-353B-0141-AD40-F868C66FD585}" type="slidenum">
              <a:rPr lang="sv-SE" smtClean="0"/>
              <a:pPr/>
              <a:t>2</a:t>
            </a:fld>
            <a:endParaRPr lang="sv-SE"/>
          </a:p>
        </p:txBody>
      </p:sp>
      <p:sp>
        <p:nvSpPr>
          <p:cNvPr id="4" name="Rubrik 3">
            <a:extLst>
              <a:ext uri="{FF2B5EF4-FFF2-40B4-BE49-F238E27FC236}">
                <a16:creationId xmlns:a16="http://schemas.microsoft.com/office/drawing/2014/main" id="{6711E4A1-D8B4-4BF4-A39E-7B891B08D33C}"/>
              </a:ext>
            </a:extLst>
          </p:cNvPr>
          <p:cNvSpPr>
            <a:spLocks noGrp="1"/>
          </p:cNvSpPr>
          <p:nvPr>
            <p:ph type="title"/>
          </p:nvPr>
        </p:nvSpPr>
        <p:spPr/>
        <p:txBody>
          <a:bodyPr/>
          <a:lstStyle/>
          <a:p>
            <a:r>
              <a:rPr lang="sv-SE" dirty="0"/>
              <a:t>HYBRIDICING</a:t>
            </a:r>
          </a:p>
        </p:txBody>
      </p:sp>
    </p:spTree>
    <p:extLst>
      <p:ext uri="{BB962C8B-B14F-4D97-AF65-F5344CB8AC3E}">
        <p14:creationId xmlns:p14="http://schemas.microsoft.com/office/powerpoint/2010/main" val="370533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3</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dirty="0">
                <a:solidFill>
                  <a:schemeClr val="bg1"/>
                </a:solidFill>
                <a:latin typeface="+mj-lt"/>
              </a:rPr>
              <a:t>HYBRIDICING</a:t>
            </a:r>
            <a:br>
              <a:rPr lang="sv-SE" dirty="0">
                <a:solidFill>
                  <a:schemeClr val="bg1"/>
                </a:solidFill>
                <a:latin typeface="+mj-lt"/>
              </a:rPr>
            </a:br>
            <a:br>
              <a:rPr lang="sv-SE" sz="2400" dirty="0">
                <a:solidFill>
                  <a:schemeClr val="bg1"/>
                </a:solidFill>
              </a:rPr>
            </a:br>
            <a:r>
              <a:rPr lang="sv-SE" sz="2400" dirty="0">
                <a:solidFill>
                  <a:schemeClr val="bg1"/>
                </a:solidFill>
              </a:rPr>
              <a:t>Grundparametrarna i hybridicing måste alltid uppfyllas för att icing ska vara aktivt. </a:t>
            </a:r>
            <a:br>
              <a:rPr lang="sv-SE" sz="2400" dirty="0">
                <a:solidFill>
                  <a:schemeClr val="bg1"/>
                </a:solidFill>
              </a:rPr>
            </a:br>
            <a:br>
              <a:rPr lang="sv-SE" sz="2400" dirty="0">
                <a:solidFill>
                  <a:schemeClr val="bg1"/>
                </a:solidFill>
              </a:rPr>
            </a:br>
            <a:r>
              <a:rPr lang="sv-SE" sz="2400" dirty="0">
                <a:solidFill>
                  <a:schemeClr val="bg1"/>
                </a:solidFill>
              </a:rPr>
              <a:t> Anfallande laget måste vara lika antal eller fler spelare på banan än motståndaren. </a:t>
            </a:r>
            <a:br>
              <a:rPr lang="sv-SE" sz="2400" dirty="0">
                <a:solidFill>
                  <a:schemeClr val="bg1"/>
                </a:solidFill>
              </a:rPr>
            </a:br>
            <a:r>
              <a:rPr lang="sv-SE" sz="2400" dirty="0">
                <a:solidFill>
                  <a:schemeClr val="bg1"/>
                </a:solidFill>
              </a:rPr>
              <a:t>Anfallande laget måste spela pucken bakom mittlinjen. </a:t>
            </a:r>
            <a:br>
              <a:rPr lang="sv-SE" sz="2400" dirty="0">
                <a:solidFill>
                  <a:schemeClr val="bg1"/>
                </a:solidFill>
              </a:rPr>
            </a:br>
            <a:r>
              <a:rPr lang="sv-SE" sz="2400" dirty="0">
                <a:solidFill>
                  <a:schemeClr val="bg1"/>
                </a:solidFill>
              </a:rPr>
              <a:t>Pucken måste kunna gå över förlänga mållinjen i anfallszon utan att pucken reflekterats eller vidrört någon utespelare på offensiv planhalva.</a:t>
            </a:r>
            <a:br>
              <a:rPr lang="sv-SE" sz="2400" dirty="0">
                <a:solidFill>
                  <a:schemeClr val="bg1"/>
                </a:solidFill>
              </a:rPr>
            </a:br>
            <a:br>
              <a:rPr lang="sv-SE" sz="2400" dirty="0">
                <a:solidFill>
                  <a:schemeClr val="bg1"/>
                </a:solidFill>
              </a:rPr>
            </a:br>
            <a:r>
              <a:rPr lang="sv-SE" sz="2400" dirty="0">
                <a:solidFill>
                  <a:schemeClr val="bg1"/>
                </a:solidFill>
              </a:rPr>
              <a:t>Om situationen innehåller ovan tre faktorer så är icingsituationen aktiv.</a:t>
            </a:r>
            <a:br>
              <a:rPr lang="sv-SE" sz="2400" dirty="0">
                <a:solidFill>
                  <a:srgbClr val="FEEF30"/>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spTree>
    <p:extLst>
      <p:ext uri="{BB962C8B-B14F-4D97-AF65-F5344CB8AC3E}">
        <p14:creationId xmlns:p14="http://schemas.microsoft.com/office/powerpoint/2010/main" val="386408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4</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dirty="0">
                <a:solidFill>
                  <a:schemeClr val="bg1"/>
                </a:solidFill>
                <a:latin typeface="+mj-lt"/>
              </a:rPr>
              <a:t>HYBRIDICING</a:t>
            </a:r>
            <a:br>
              <a:rPr lang="sv-SE" dirty="0">
                <a:solidFill>
                  <a:schemeClr val="bg1"/>
                </a:solidFill>
                <a:latin typeface="+mj-lt"/>
              </a:rPr>
            </a:br>
            <a:br>
              <a:rPr lang="sv-SE" sz="2400" dirty="0">
                <a:solidFill>
                  <a:schemeClr val="bg1"/>
                </a:solidFill>
              </a:rPr>
            </a:br>
            <a:r>
              <a:rPr lang="sv-SE" sz="2400" dirty="0">
                <a:solidFill>
                  <a:schemeClr val="bg1"/>
                </a:solidFill>
              </a:rPr>
              <a:t>Linjedomaren måste vid en aktiv icing ta två beslut för om spelet ska stoppas för icing eller ej. </a:t>
            </a:r>
            <a:br>
              <a:rPr lang="sv-SE" sz="2400" dirty="0">
                <a:solidFill>
                  <a:schemeClr val="bg1"/>
                </a:solidFill>
              </a:rPr>
            </a:br>
            <a:br>
              <a:rPr lang="sv-SE" sz="2400" dirty="0">
                <a:solidFill>
                  <a:schemeClr val="bg1"/>
                </a:solidFill>
              </a:rPr>
            </a:br>
            <a:r>
              <a:rPr lang="sv-SE" sz="2400" dirty="0">
                <a:solidFill>
                  <a:schemeClr val="bg1"/>
                </a:solidFill>
              </a:rPr>
              <a:t>Först måste LD avgöra om pucken som spelats från egen planhalva kommer att passera icinglinjen i anfallszonen eller inte. </a:t>
            </a:r>
            <a:br>
              <a:rPr lang="sv-SE" sz="2400" dirty="0">
                <a:solidFill>
                  <a:schemeClr val="bg1"/>
                </a:solidFill>
              </a:rPr>
            </a:br>
            <a:br>
              <a:rPr lang="sv-SE" sz="2400" dirty="0">
                <a:solidFill>
                  <a:schemeClr val="bg1"/>
                </a:solidFill>
              </a:rPr>
            </a:br>
            <a:r>
              <a:rPr lang="sv-SE" sz="2400" dirty="0">
                <a:solidFill>
                  <a:schemeClr val="bg1"/>
                </a:solidFill>
              </a:rPr>
              <a:t>Om LD bedömer att så är fallet, måste LD avgöra om en försvarande utespelare eller en anfallande utespelare kommer att nå pucken först. </a:t>
            </a:r>
            <a:br>
              <a:rPr lang="sv-SE" sz="2400" dirty="0">
                <a:solidFill>
                  <a:srgbClr val="FEEF30"/>
                </a:solidFill>
              </a:rPr>
            </a:br>
            <a:br>
              <a:rPr lang="sv-SE" sz="2800" b="1" dirty="0">
                <a:solidFill>
                  <a:srgbClr val="FDE031"/>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spTree>
    <p:extLst>
      <p:ext uri="{BB962C8B-B14F-4D97-AF65-F5344CB8AC3E}">
        <p14:creationId xmlns:p14="http://schemas.microsoft.com/office/powerpoint/2010/main" val="78306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B576FE-839B-47CC-9778-9E5E909FECC5}"/>
              </a:ext>
            </a:extLst>
          </p:cNvPr>
          <p:cNvSpPr>
            <a:spLocks noGrp="1"/>
          </p:cNvSpPr>
          <p:nvPr>
            <p:ph type="title"/>
          </p:nvPr>
        </p:nvSpPr>
        <p:spPr/>
        <p:txBody>
          <a:bodyPr/>
          <a:lstStyle/>
          <a:p>
            <a:r>
              <a:rPr lang="sv-SE" dirty="0">
                <a:latin typeface="+mj-lt"/>
              </a:rPr>
              <a:t>HYBRIDICING</a:t>
            </a:r>
          </a:p>
        </p:txBody>
      </p:sp>
      <p:sp>
        <p:nvSpPr>
          <p:cNvPr id="3" name="Platshållare för sidfot 2">
            <a:extLst>
              <a:ext uri="{FF2B5EF4-FFF2-40B4-BE49-F238E27FC236}">
                <a16:creationId xmlns:a16="http://schemas.microsoft.com/office/drawing/2014/main" id="{FBAA4D64-95D7-446F-9C9D-19B74A305ACC}"/>
              </a:ext>
            </a:extLst>
          </p:cNvPr>
          <p:cNvSpPr>
            <a:spLocks noGrp="1"/>
          </p:cNvSpPr>
          <p:nvPr>
            <p:ph type="ftr" sz="quarter" idx="10"/>
          </p:nvPr>
        </p:nvSpPr>
        <p:spPr/>
        <p:txBody>
          <a:bodyPr/>
          <a:lstStyle/>
          <a:p>
            <a:r>
              <a:rPr lang="sv-SE"/>
              <a:t>SIF</a:t>
            </a:r>
            <a:endParaRPr lang="sv-SE" dirty="0"/>
          </a:p>
        </p:txBody>
      </p:sp>
      <p:sp>
        <p:nvSpPr>
          <p:cNvPr id="4" name="Platshållare för bildnummer 3">
            <a:extLst>
              <a:ext uri="{FF2B5EF4-FFF2-40B4-BE49-F238E27FC236}">
                <a16:creationId xmlns:a16="http://schemas.microsoft.com/office/drawing/2014/main" id="{D1D83E7A-4E1A-4DA2-B625-B5165BB5DDA9}"/>
              </a:ext>
            </a:extLst>
          </p:cNvPr>
          <p:cNvSpPr>
            <a:spLocks noGrp="1"/>
          </p:cNvSpPr>
          <p:nvPr>
            <p:ph type="sldNum" sz="quarter" idx="11"/>
          </p:nvPr>
        </p:nvSpPr>
        <p:spPr/>
        <p:txBody>
          <a:bodyPr/>
          <a:lstStyle/>
          <a:p>
            <a:fld id="{6DDB0A55-353B-0141-AD40-F868C66FD585}" type="slidenum">
              <a:rPr lang="sv-SE" smtClean="0"/>
              <a:pPr/>
              <a:t>5</a:t>
            </a:fld>
            <a:endParaRPr lang="sv-SE" dirty="0"/>
          </a:p>
        </p:txBody>
      </p:sp>
      <p:pic>
        <p:nvPicPr>
          <p:cNvPr id="5" name="Bildobjekt 4" descr="500px-Eishockey-Spielfeld_svg.png">
            <a:extLst>
              <a:ext uri="{FF2B5EF4-FFF2-40B4-BE49-F238E27FC236}">
                <a16:creationId xmlns:a16="http://schemas.microsoft.com/office/drawing/2014/main" id="{C037C55C-B174-41C5-B553-012EC7297886}"/>
              </a:ext>
            </a:extLst>
          </p:cNvPr>
          <p:cNvPicPr>
            <a:picLocks noChangeAspect="1"/>
          </p:cNvPicPr>
          <p:nvPr/>
        </p:nvPicPr>
        <p:blipFill>
          <a:blip r:embed="rId2">
            <a:extLst>
              <a:ext uri="{28A0092B-C50C-407E-A947-70E740481C1C}">
                <a14:useLocalDpi xmlns:a14="http://schemas.microsoft.com/office/drawing/2010/main" val="0"/>
              </a:ext>
            </a:extLst>
          </a:blip>
          <a:srcRect t="6458" r="44466" b="4939"/>
          <a:stretch>
            <a:fillRect/>
          </a:stretch>
        </p:blipFill>
        <p:spPr bwMode="auto">
          <a:xfrm>
            <a:off x="562625" y="2169266"/>
            <a:ext cx="3610946" cy="4078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Rak koppling 5">
            <a:extLst>
              <a:ext uri="{FF2B5EF4-FFF2-40B4-BE49-F238E27FC236}">
                <a16:creationId xmlns:a16="http://schemas.microsoft.com/office/drawing/2014/main" id="{B5D48825-35D7-4CCD-94EC-933FFFEC4476}"/>
              </a:ext>
            </a:extLst>
          </p:cNvPr>
          <p:cNvCxnSpPr/>
          <p:nvPr/>
        </p:nvCxnSpPr>
        <p:spPr>
          <a:xfrm flipH="1">
            <a:off x="1806349" y="2692446"/>
            <a:ext cx="9330" cy="303244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 name="textruta 7">
            <a:extLst>
              <a:ext uri="{FF2B5EF4-FFF2-40B4-BE49-F238E27FC236}">
                <a16:creationId xmlns:a16="http://schemas.microsoft.com/office/drawing/2014/main" id="{BEF32D22-C3F3-4AE0-A160-F1E926AF60C8}"/>
              </a:ext>
            </a:extLst>
          </p:cNvPr>
          <p:cNvSpPr txBox="1"/>
          <p:nvPr/>
        </p:nvSpPr>
        <p:spPr>
          <a:xfrm>
            <a:off x="5130757" y="2692446"/>
            <a:ext cx="6093618" cy="2862322"/>
          </a:xfrm>
          <a:prstGeom prst="rect">
            <a:avLst/>
          </a:prstGeom>
          <a:noFill/>
        </p:spPr>
        <p:txBody>
          <a:bodyPr wrap="square">
            <a:spAutoFit/>
          </a:bodyPr>
          <a:lstStyle/>
          <a:p>
            <a:r>
              <a:rPr lang="sv-SE" sz="1800" dirty="0"/>
              <a:t>Det andra beslutet måste </a:t>
            </a:r>
            <a:r>
              <a:rPr lang="sv-SE" sz="1800" u="sng" dirty="0"/>
              <a:t>tas senast </a:t>
            </a:r>
            <a:r>
              <a:rPr lang="sv-SE" sz="1800" dirty="0"/>
              <a:t>när spelarna som jagar pucken når en tänkt linje mellan nedsläppspunkterna i anfallszonen. </a:t>
            </a:r>
          </a:p>
          <a:p>
            <a:endParaRPr lang="sv-SE" dirty="0"/>
          </a:p>
          <a:p>
            <a:pPr marL="285750" indent="-285750">
              <a:buFontTx/>
              <a:buChar char="-"/>
            </a:pPr>
            <a:r>
              <a:rPr lang="sv-SE" sz="1800" dirty="0"/>
              <a:t>Om LD bedömer att den försvarande spelaren kommer att nå pucken först, ska icing dömas.</a:t>
            </a:r>
          </a:p>
          <a:p>
            <a:pPr marL="285750" indent="-285750">
              <a:buFontTx/>
              <a:buChar char="-"/>
            </a:pPr>
            <a:endParaRPr lang="sv-SE" sz="1800" dirty="0"/>
          </a:p>
          <a:p>
            <a:pPr marL="285750" indent="-285750">
              <a:buFontTx/>
              <a:buChar char="-"/>
            </a:pPr>
            <a:r>
              <a:rPr lang="sv-SE" sz="1800" dirty="0"/>
              <a:t>Om LD däremot bedömer att den anfallande spelaren kommer att nå pucken först, ska icingen slås av.</a:t>
            </a:r>
          </a:p>
          <a:p>
            <a:endParaRPr lang="sv-SE" dirty="0"/>
          </a:p>
        </p:txBody>
      </p:sp>
    </p:spTree>
    <p:extLst>
      <p:ext uri="{BB962C8B-B14F-4D97-AF65-F5344CB8AC3E}">
        <p14:creationId xmlns:p14="http://schemas.microsoft.com/office/powerpoint/2010/main" val="87993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B576FE-839B-47CC-9778-9E5E909FECC5}"/>
              </a:ext>
            </a:extLst>
          </p:cNvPr>
          <p:cNvSpPr>
            <a:spLocks noGrp="1"/>
          </p:cNvSpPr>
          <p:nvPr>
            <p:ph type="title"/>
          </p:nvPr>
        </p:nvSpPr>
        <p:spPr/>
        <p:txBody>
          <a:bodyPr/>
          <a:lstStyle/>
          <a:p>
            <a:r>
              <a:rPr lang="sv-SE" dirty="0">
                <a:latin typeface="+mj-lt"/>
              </a:rPr>
              <a:t>HYBRIDICING</a:t>
            </a:r>
          </a:p>
        </p:txBody>
      </p:sp>
      <p:sp>
        <p:nvSpPr>
          <p:cNvPr id="3" name="Platshållare för sidfot 2">
            <a:extLst>
              <a:ext uri="{FF2B5EF4-FFF2-40B4-BE49-F238E27FC236}">
                <a16:creationId xmlns:a16="http://schemas.microsoft.com/office/drawing/2014/main" id="{FBAA4D64-95D7-446F-9C9D-19B74A305ACC}"/>
              </a:ext>
            </a:extLst>
          </p:cNvPr>
          <p:cNvSpPr>
            <a:spLocks noGrp="1"/>
          </p:cNvSpPr>
          <p:nvPr>
            <p:ph type="ftr" sz="quarter" idx="10"/>
          </p:nvPr>
        </p:nvSpPr>
        <p:spPr/>
        <p:txBody>
          <a:bodyPr/>
          <a:lstStyle/>
          <a:p>
            <a:r>
              <a:rPr lang="sv-SE"/>
              <a:t>SIF</a:t>
            </a:r>
            <a:endParaRPr lang="sv-SE" dirty="0"/>
          </a:p>
        </p:txBody>
      </p:sp>
      <p:sp>
        <p:nvSpPr>
          <p:cNvPr id="4" name="Platshållare för bildnummer 3">
            <a:extLst>
              <a:ext uri="{FF2B5EF4-FFF2-40B4-BE49-F238E27FC236}">
                <a16:creationId xmlns:a16="http://schemas.microsoft.com/office/drawing/2014/main" id="{D1D83E7A-4E1A-4DA2-B625-B5165BB5DDA9}"/>
              </a:ext>
            </a:extLst>
          </p:cNvPr>
          <p:cNvSpPr>
            <a:spLocks noGrp="1"/>
          </p:cNvSpPr>
          <p:nvPr>
            <p:ph type="sldNum" sz="quarter" idx="11"/>
          </p:nvPr>
        </p:nvSpPr>
        <p:spPr/>
        <p:txBody>
          <a:bodyPr/>
          <a:lstStyle/>
          <a:p>
            <a:fld id="{6DDB0A55-353B-0141-AD40-F868C66FD585}" type="slidenum">
              <a:rPr lang="sv-SE" smtClean="0"/>
              <a:pPr/>
              <a:t>6</a:t>
            </a:fld>
            <a:endParaRPr lang="sv-SE" dirty="0"/>
          </a:p>
        </p:txBody>
      </p:sp>
      <p:pic>
        <p:nvPicPr>
          <p:cNvPr id="5" name="Bildobjekt 4" descr="500px-Eishockey-Spielfeld_svg.png">
            <a:extLst>
              <a:ext uri="{FF2B5EF4-FFF2-40B4-BE49-F238E27FC236}">
                <a16:creationId xmlns:a16="http://schemas.microsoft.com/office/drawing/2014/main" id="{C037C55C-B174-41C5-B553-012EC7297886}"/>
              </a:ext>
            </a:extLst>
          </p:cNvPr>
          <p:cNvPicPr>
            <a:picLocks noChangeAspect="1"/>
          </p:cNvPicPr>
          <p:nvPr/>
        </p:nvPicPr>
        <p:blipFill>
          <a:blip r:embed="rId2">
            <a:extLst>
              <a:ext uri="{28A0092B-C50C-407E-A947-70E740481C1C}">
                <a14:useLocalDpi xmlns:a14="http://schemas.microsoft.com/office/drawing/2010/main" val="0"/>
              </a:ext>
            </a:extLst>
          </a:blip>
          <a:srcRect t="6458" r="44466" b="4939"/>
          <a:stretch>
            <a:fillRect/>
          </a:stretch>
        </p:blipFill>
        <p:spPr bwMode="auto">
          <a:xfrm>
            <a:off x="562625" y="2169266"/>
            <a:ext cx="3610946" cy="4078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ruta 7">
            <a:extLst>
              <a:ext uri="{FF2B5EF4-FFF2-40B4-BE49-F238E27FC236}">
                <a16:creationId xmlns:a16="http://schemas.microsoft.com/office/drawing/2014/main" id="{BEF32D22-C3F3-4AE0-A160-F1E926AF60C8}"/>
              </a:ext>
            </a:extLst>
          </p:cNvPr>
          <p:cNvSpPr txBox="1"/>
          <p:nvPr/>
        </p:nvSpPr>
        <p:spPr>
          <a:xfrm>
            <a:off x="5130757" y="2692446"/>
            <a:ext cx="6093618" cy="2308324"/>
          </a:xfrm>
          <a:prstGeom prst="rect">
            <a:avLst/>
          </a:prstGeom>
          <a:noFill/>
        </p:spPr>
        <p:txBody>
          <a:bodyPr wrap="square">
            <a:spAutoFit/>
          </a:bodyPr>
          <a:lstStyle/>
          <a:p>
            <a:r>
              <a:rPr lang="sv-SE" sz="1800" dirty="0"/>
              <a:t>Om pucken spelas på så sätt att den går runt längs sargen bakom målburen och kommer ut på andra sidan och sedan tillbaka upp i banan, ska LD avgöra vilken spelare som kommer att nå pucken först. </a:t>
            </a:r>
          </a:p>
          <a:p>
            <a:endParaRPr lang="sv-SE" sz="1800" dirty="0"/>
          </a:p>
          <a:p>
            <a:r>
              <a:rPr lang="sv-SE" sz="1800" dirty="0"/>
              <a:t>I detta fall har inte den tänkta linjen någon betydelse, utan bara vem LD bedömer kommer nå pucken först. </a:t>
            </a:r>
          </a:p>
          <a:p>
            <a:endParaRPr lang="sv-SE" dirty="0"/>
          </a:p>
        </p:txBody>
      </p:sp>
      <p:cxnSp>
        <p:nvCxnSpPr>
          <p:cNvPr id="9" name="Rak pilkoppling 8">
            <a:extLst>
              <a:ext uri="{FF2B5EF4-FFF2-40B4-BE49-F238E27FC236}">
                <a16:creationId xmlns:a16="http://schemas.microsoft.com/office/drawing/2014/main" id="{61DC25FD-35A2-4EE6-95AB-B5B1ABFD4287}"/>
              </a:ext>
            </a:extLst>
          </p:cNvPr>
          <p:cNvCxnSpPr/>
          <p:nvPr/>
        </p:nvCxnSpPr>
        <p:spPr>
          <a:xfrm flipH="1" flipV="1">
            <a:off x="627010" y="4100269"/>
            <a:ext cx="1791477" cy="1520890"/>
          </a:xfrm>
          <a:prstGeom prst="straightConnector1">
            <a:avLst/>
          </a:prstGeom>
          <a:ln>
            <a:prstDash val="dash"/>
            <a:tailEnd type="triangle"/>
          </a:ln>
        </p:spPr>
        <p:style>
          <a:lnRef idx="2">
            <a:schemeClr val="accent3"/>
          </a:lnRef>
          <a:fillRef idx="0">
            <a:schemeClr val="accent3"/>
          </a:fillRef>
          <a:effectRef idx="1">
            <a:schemeClr val="accent3"/>
          </a:effectRef>
          <a:fontRef idx="minor">
            <a:schemeClr val="tx1"/>
          </a:fontRef>
        </p:style>
      </p:cxnSp>
      <p:cxnSp>
        <p:nvCxnSpPr>
          <p:cNvPr id="10" name="Rak pilkoppling 9">
            <a:extLst>
              <a:ext uri="{FF2B5EF4-FFF2-40B4-BE49-F238E27FC236}">
                <a16:creationId xmlns:a16="http://schemas.microsoft.com/office/drawing/2014/main" id="{9874DC50-C8D9-45CB-A515-D237CEA2C243}"/>
              </a:ext>
            </a:extLst>
          </p:cNvPr>
          <p:cNvCxnSpPr>
            <a:cxnSpLocks/>
          </p:cNvCxnSpPr>
          <p:nvPr/>
        </p:nvCxnSpPr>
        <p:spPr>
          <a:xfrm flipV="1">
            <a:off x="672606" y="2757731"/>
            <a:ext cx="1099044" cy="1351833"/>
          </a:xfrm>
          <a:prstGeom prst="straightConnector1">
            <a:avLst/>
          </a:prstGeom>
          <a:ln>
            <a:prstDash val="dash"/>
            <a:tailEnd type="triangle"/>
          </a:ln>
        </p:spPr>
        <p:style>
          <a:lnRef idx="2">
            <a:schemeClr val="accent3"/>
          </a:lnRef>
          <a:fillRef idx="0">
            <a:schemeClr val="accent3"/>
          </a:fillRef>
          <a:effectRef idx="1">
            <a:schemeClr val="accent3"/>
          </a:effectRef>
          <a:fontRef idx="minor">
            <a:schemeClr val="tx1"/>
          </a:fontRef>
        </p:style>
      </p:cxnSp>
      <p:sp>
        <p:nvSpPr>
          <p:cNvPr id="11" name="Ellips 10">
            <a:extLst>
              <a:ext uri="{FF2B5EF4-FFF2-40B4-BE49-F238E27FC236}">
                <a16:creationId xmlns:a16="http://schemas.microsoft.com/office/drawing/2014/main" id="{9ACE9E92-4E86-4DE7-94D9-DF6D1F0DE1AD}"/>
              </a:ext>
            </a:extLst>
          </p:cNvPr>
          <p:cNvSpPr/>
          <p:nvPr/>
        </p:nvSpPr>
        <p:spPr>
          <a:xfrm>
            <a:off x="1817246" y="2718587"/>
            <a:ext cx="195943" cy="233266"/>
          </a:xfrm>
          <a:prstGeom prst="ellipse">
            <a:avLst/>
          </a:prstGeom>
          <a:solidFill>
            <a:srgbClr val="000066"/>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8B6D85F2-BD1F-43D3-A1BA-77506CE0DD2D}"/>
              </a:ext>
            </a:extLst>
          </p:cNvPr>
          <p:cNvSpPr/>
          <p:nvPr/>
        </p:nvSpPr>
        <p:spPr>
          <a:xfrm>
            <a:off x="1047626" y="4107780"/>
            <a:ext cx="174502" cy="174041"/>
          </a:xfrm>
          <a:prstGeom prst="ellipse">
            <a:avLst/>
          </a:prstGeom>
          <a:solidFill>
            <a:srgbClr val="FAD72B"/>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4739A8CA-B5A8-410F-8739-86C75F62AD49}"/>
              </a:ext>
            </a:extLst>
          </p:cNvPr>
          <p:cNvSpPr/>
          <p:nvPr/>
        </p:nvSpPr>
        <p:spPr>
          <a:xfrm>
            <a:off x="1222128" y="4534685"/>
            <a:ext cx="174502" cy="174041"/>
          </a:xfrm>
          <a:prstGeom prst="ellipse">
            <a:avLst/>
          </a:prstGeom>
          <a:solidFill>
            <a:srgbClr val="FAD72B"/>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6663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7</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dirty="0">
                <a:solidFill>
                  <a:schemeClr val="bg1"/>
                </a:solidFill>
                <a:latin typeface="+mj-lt"/>
              </a:rPr>
              <a:t>HYBRIDICING</a:t>
            </a:r>
            <a:br>
              <a:rPr lang="sv-SE" dirty="0">
                <a:solidFill>
                  <a:schemeClr val="bg1"/>
                </a:solidFill>
                <a:latin typeface="+mj-lt"/>
              </a:rPr>
            </a:br>
            <a:br>
              <a:rPr lang="sv-SE" dirty="0">
                <a:solidFill>
                  <a:schemeClr val="bg1"/>
                </a:solidFill>
                <a:latin typeface="+mj-lt"/>
              </a:rPr>
            </a:br>
            <a:r>
              <a:rPr lang="sv-SE" sz="2400" dirty="0">
                <a:solidFill>
                  <a:schemeClr val="bg1"/>
                </a:solidFill>
              </a:rPr>
              <a:t>Om det inte föreligger någon tävling om vem som kommer att nå pucken först, ska LD blåsa av för icing så fort pucken passerar icinglinjen. </a:t>
            </a:r>
            <a:br>
              <a:rPr lang="sv-SE" sz="2400" dirty="0">
                <a:solidFill>
                  <a:schemeClr val="bg1"/>
                </a:solidFill>
              </a:rPr>
            </a:br>
            <a:br>
              <a:rPr lang="sv-SE" sz="2400" dirty="0">
                <a:solidFill>
                  <a:schemeClr val="bg1"/>
                </a:solidFill>
              </a:rPr>
            </a:br>
            <a:r>
              <a:rPr lang="sv-SE" sz="2400" dirty="0">
                <a:solidFill>
                  <a:schemeClr val="bg1"/>
                </a:solidFill>
              </a:rPr>
              <a:t>Om det föreligger en tävling om vem som kommer att nå pucken först, och det är för tätt för att avgöra vem som kommer att komma först till pucken, ska LD göra blåsa av för icing så fort pucken passerar icinglinjen.</a:t>
            </a:r>
            <a:br>
              <a:rPr lang="sv-SE" sz="3200" dirty="0">
                <a:solidFill>
                  <a:srgbClr val="FEEF30"/>
                </a:solidFill>
              </a:rPr>
            </a:br>
            <a:br>
              <a:rPr lang="sv-SE" dirty="0">
                <a:solidFill>
                  <a:schemeClr val="bg1"/>
                </a:solidFill>
                <a:latin typeface="+mj-lt"/>
              </a:rPr>
            </a:br>
            <a:br>
              <a:rPr lang="sv-SE" sz="2400" dirty="0">
                <a:solidFill>
                  <a:schemeClr val="bg1"/>
                </a:solidFill>
              </a:rPr>
            </a:br>
            <a:br>
              <a:rPr lang="sv-SE" sz="2400" dirty="0">
                <a:solidFill>
                  <a:srgbClr val="FEEF30"/>
                </a:solidFill>
              </a:rPr>
            </a:br>
            <a:br>
              <a:rPr lang="sv-SE" sz="2800" b="1" dirty="0">
                <a:solidFill>
                  <a:srgbClr val="FDE031"/>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spTree>
    <p:extLst>
      <p:ext uri="{BB962C8B-B14F-4D97-AF65-F5344CB8AC3E}">
        <p14:creationId xmlns:p14="http://schemas.microsoft.com/office/powerpoint/2010/main" val="414305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8</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dirty="0">
                <a:solidFill>
                  <a:schemeClr val="bg1"/>
                </a:solidFill>
                <a:latin typeface="+mj-lt"/>
              </a:rPr>
              <a:t>HYBRIDICING</a:t>
            </a:r>
            <a:br>
              <a:rPr lang="sv-SE" dirty="0">
                <a:solidFill>
                  <a:schemeClr val="bg1"/>
                </a:solidFill>
                <a:latin typeface="+mj-lt"/>
              </a:rPr>
            </a:br>
            <a:br>
              <a:rPr lang="sv-SE" dirty="0">
                <a:solidFill>
                  <a:schemeClr val="bg1"/>
                </a:solidFill>
                <a:latin typeface="+mj-lt"/>
              </a:rPr>
            </a:br>
            <a:r>
              <a:rPr lang="sv-SE" sz="2400" dirty="0">
                <a:solidFill>
                  <a:schemeClr val="bg1"/>
                </a:solidFill>
              </a:rPr>
              <a:t>I svensk ishockey tillämpas hybridicing på all ishockey på helplan. Felande lag får ej heller genomföra spelarbyte när man spelat pucken till icing, förutom undantaget U13-U15 där man fortfarande får byta.</a:t>
            </a:r>
            <a:br>
              <a:rPr lang="sv-SE" sz="2400" dirty="0">
                <a:solidFill>
                  <a:schemeClr val="bg1"/>
                </a:solidFill>
              </a:rPr>
            </a:br>
            <a:br>
              <a:rPr lang="sv-SE" sz="2400" dirty="0">
                <a:solidFill>
                  <a:srgbClr val="FEEF30"/>
                </a:solidFill>
              </a:rPr>
            </a:br>
            <a:br>
              <a:rPr lang="sv-SE" sz="3200" dirty="0">
                <a:solidFill>
                  <a:srgbClr val="FEEF30"/>
                </a:solidFill>
              </a:rPr>
            </a:br>
            <a:br>
              <a:rPr lang="sv-SE" dirty="0">
                <a:solidFill>
                  <a:schemeClr val="bg1"/>
                </a:solidFill>
                <a:latin typeface="+mj-lt"/>
              </a:rPr>
            </a:br>
            <a:br>
              <a:rPr lang="sv-SE" sz="2400" dirty="0">
                <a:solidFill>
                  <a:schemeClr val="bg1"/>
                </a:solidFill>
              </a:rPr>
            </a:br>
            <a:br>
              <a:rPr lang="sv-SE" sz="2400" dirty="0">
                <a:solidFill>
                  <a:srgbClr val="FEEF30"/>
                </a:solidFill>
              </a:rPr>
            </a:br>
            <a:br>
              <a:rPr lang="sv-SE" sz="2800" b="1" dirty="0">
                <a:solidFill>
                  <a:srgbClr val="FDE031"/>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pic>
        <p:nvPicPr>
          <p:cNvPr id="5" name="Bild 4" descr="Videokamera">
            <a:hlinkClick r:id="rId2"/>
            <a:extLst>
              <a:ext uri="{FF2B5EF4-FFF2-40B4-BE49-F238E27FC236}">
                <a16:creationId xmlns:a16="http://schemas.microsoft.com/office/drawing/2014/main" id="{206AFFAE-3C5D-4A69-ABF6-612B7B672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3645" y="4048607"/>
            <a:ext cx="2193636" cy="2193636"/>
          </a:xfrm>
          <a:prstGeom prst="rect">
            <a:avLst/>
          </a:prstGeom>
        </p:spPr>
      </p:pic>
    </p:spTree>
    <p:extLst>
      <p:ext uri="{BB962C8B-B14F-4D97-AF65-F5344CB8AC3E}">
        <p14:creationId xmlns:p14="http://schemas.microsoft.com/office/powerpoint/2010/main" val="270410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804C40B-8AE4-4A39-8A9D-3F553C31C761}"/>
              </a:ext>
            </a:extLst>
          </p:cNvPr>
          <p:cNvSpPr>
            <a:spLocks noGrp="1"/>
          </p:cNvSpPr>
          <p:nvPr>
            <p:ph type="ftr" sz="quarter" idx="11"/>
          </p:nvPr>
        </p:nvSpPr>
        <p:spPr/>
        <p:txBody>
          <a:bodyPr/>
          <a:lstStyle/>
          <a:p>
            <a:r>
              <a:rPr lang="sv-SE"/>
              <a:t>SIF</a:t>
            </a:r>
          </a:p>
        </p:txBody>
      </p:sp>
      <p:sp>
        <p:nvSpPr>
          <p:cNvPr id="3" name="Platshållare för bildnummer 2">
            <a:extLst>
              <a:ext uri="{FF2B5EF4-FFF2-40B4-BE49-F238E27FC236}">
                <a16:creationId xmlns:a16="http://schemas.microsoft.com/office/drawing/2014/main" id="{0CD37777-9261-4B50-B702-569EA983FFB9}"/>
              </a:ext>
            </a:extLst>
          </p:cNvPr>
          <p:cNvSpPr>
            <a:spLocks noGrp="1"/>
          </p:cNvSpPr>
          <p:nvPr>
            <p:ph type="sldNum" sz="quarter" idx="12"/>
          </p:nvPr>
        </p:nvSpPr>
        <p:spPr/>
        <p:txBody>
          <a:bodyPr/>
          <a:lstStyle/>
          <a:p>
            <a:fld id="{6DDB0A55-353B-0141-AD40-F868C66FD585}" type="slidenum">
              <a:rPr lang="sv-SE" smtClean="0"/>
              <a:pPr/>
              <a:t>9</a:t>
            </a:fld>
            <a:endParaRPr lang="sv-SE"/>
          </a:p>
        </p:txBody>
      </p:sp>
      <p:sp>
        <p:nvSpPr>
          <p:cNvPr id="4" name="Rubrik 3">
            <a:extLst>
              <a:ext uri="{FF2B5EF4-FFF2-40B4-BE49-F238E27FC236}">
                <a16:creationId xmlns:a16="http://schemas.microsoft.com/office/drawing/2014/main" id="{DEED236B-6E2C-4995-AB33-598C6C713094}"/>
              </a:ext>
            </a:extLst>
          </p:cNvPr>
          <p:cNvSpPr>
            <a:spLocks noGrp="1"/>
          </p:cNvSpPr>
          <p:nvPr>
            <p:ph type="title"/>
          </p:nvPr>
        </p:nvSpPr>
        <p:spPr/>
        <p:txBody>
          <a:bodyPr/>
          <a:lstStyle/>
          <a:p>
            <a:r>
              <a:rPr lang="sv-SE" dirty="0">
                <a:solidFill>
                  <a:schemeClr val="bg1"/>
                </a:solidFill>
                <a:latin typeface="+mj-lt"/>
              </a:rPr>
              <a:t>HYBRIDICING – BAKRE LD</a:t>
            </a:r>
            <a:br>
              <a:rPr lang="sv-SE" dirty="0">
                <a:solidFill>
                  <a:schemeClr val="bg1"/>
                </a:solidFill>
                <a:latin typeface="+mj-lt"/>
              </a:rPr>
            </a:br>
            <a:br>
              <a:rPr lang="sv-SE" dirty="0">
                <a:solidFill>
                  <a:schemeClr val="bg1"/>
                </a:solidFill>
                <a:latin typeface="+mj-lt"/>
              </a:rPr>
            </a:br>
            <a:r>
              <a:rPr lang="sv-SE" sz="2400" b="1" dirty="0">
                <a:solidFill>
                  <a:schemeClr val="bg1"/>
                </a:solidFill>
              </a:rPr>
              <a:t>Bakre LD:</a:t>
            </a:r>
            <a:br>
              <a:rPr lang="sv-SE" sz="2400" b="1" dirty="0">
                <a:solidFill>
                  <a:schemeClr val="bg1"/>
                </a:solidFill>
              </a:rPr>
            </a:br>
            <a:r>
              <a:rPr lang="sv-SE" sz="2400" dirty="0">
                <a:solidFill>
                  <a:schemeClr val="bg1"/>
                </a:solidFill>
              </a:rPr>
              <a:t>Arbetsmönstret innebär att bakre LD följer med spelet upp till röd linje. Bedömning om pucken spelas före röd linje tas i höjd med där pucken befinner sig. Likt vanlig icing markerar bakre LD om pucken är spelad före röd linje genom att höja armen.</a:t>
            </a:r>
            <a:br>
              <a:rPr lang="sv-SE" sz="2400" dirty="0">
                <a:solidFill>
                  <a:schemeClr val="bg1"/>
                </a:solidFill>
              </a:rPr>
            </a:br>
            <a:br>
              <a:rPr lang="sv-SE" sz="2400" dirty="0">
                <a:solidFill>
                  <a:schemeClr val="bg1"/>
                </a:solidFill>
              </a:rPr>
            </a:br>
            <a:r>
              <a:rPr lang="sv-SE" sz="2400" dirty="0">
                <a:solidFill>
                  <a:schemeClr val="bg1"/>
                </a:solidFill>
              </a:rPr>
              <a:t>Bakre LD måste också vara beredd att täcka upp för främre LD vid blå linje, detta genom att behålla god fart i skridskoåkningen.</a:t>
            </a:r>
            <a:br>
              <a:rPr lang="sv-SE" sz="2400" dirty="0">
                <a:solidFill>
                  <a:schemeClr val="bg1"/>
                </a:solidFill>
              </a:rPr>
            </a:br>
            <a:r>
              <a:rPr lang="sv-SE" sz="2400" dirty="0">
                <a:solidFill>
                  <a:schemeClr val="bg1"/>
                </a:solidFill>
              </a:rPr>
              <a:t>Efter avblåsning för icing – peka ut var nedsläppet ska ske.</a:t>
            </a:r>
            <a:br>
              <a:rPr lang="sv-SE" sz="2400" dirty="0">
                <a:solidFill>
                  <a:srgbClr val="FEEF30"/>
                </a:solidFill>
              </a:rPr>
            </a:br>
            <a:br>
              <a:rPr lang="sv-SE" sz="3200" dirty="0">
                <a:solidFill>
                  <a:srgbClr val="FEEF30"/>
                </a:solidFill>
              </a:rPr>
            </a:br>
            <a:br>
              <a:rPr lang="sv-SE" dirty="0">
                <a:solidFill>
                  <a:schemeClr val="bg1"/>
                </a:solidFill>
                <a:latin typeface="+mj-lt"/>
              </a:rPr>
            </a:br>
            <a:br>
              <a:rPr lang="sv-SE" sz="2400" dirty="0">
                <a:solidFill>
                  <a:schemeClr val="bg1"/>
                </a:solidFill>
              </a:rPr>
            </a:br>
            <a:br>
              <a:rPr lang="sv-SE" sz="2400" dirty="0">
                <a:solidFill>
                  <a:srgbClr val="FEEF30"/>
                </a:solidFill>
              </a:rPr>
            </a:br>
            <a:br>
              <a:rPr lang="sv-SE" sz="2800" b="1" dirty="0">
                <a:solidFill>
                  <a:srgbClr val="FDE031"/>
                </a:solidFill>
              </a:rPr>
            </a:br>
            <a:br>
              <a:rPr lang="sv-SE" sz="2400" dirty="0">
                <a:solidFill>
                  <a:srgbClr val="FDE031"/>
                </a:solidFill>
              </a:rPr>
            </a:br>
            <a:br>
              <a:rPr lang="sv-SE" sz="2400" dirty="0">
                <a:solidFill>
                  <a:srgbClr val="FDE031"/>
                </a:solidFill>
              </a:rPr>
            </a:br>
            <a:br>
              <a:rPr lang="sv-SE" altLang="sv-SE" sz="2400" dirty="0">
                <a:solidFill>
                  <a:srgbClr val="FEEF30"/>
                </a:solidFill>
              </a:rPr>
            </a:br>
            <a:br>
              <a:rPr lang="sv-SE" sz="3200" b="1" dirty="0">
                <a:solidFill>
                  <a:srgbClr val="FDE031"/>
                </a:solidFill>
              </a:rPr>
            </a:br>
            <a:endParaRPr lang="sv-SE" dirty="0">
              <a:solidFill>
                <a:schemeClr val="bg1"/>
              </a:solidFill>
              <a:latin typeface="+mj-lt"/>
            </a:endParaRPr>
          </a:p>
        </p:txBody>
      </p:sp>
    </p:spTree>
    <p:extLst>
      <p:ext uri="{BB962C8B-B14F-4D97-AF65-F5344CB8AC3E}">
        <p14:creationId xmlns:p14="http://schemas.microsoft.com/office/powerpoint/2010/main" val="3211720345"/>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SIF" id="{C8FC0EF4-E5DC-FB4B-B3E6-9B7EBAC02EA9}" vid="{3D9AFC05-88CB-1247-9CD2-AC18A95922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C8DA4AF59E91F449C4B2CB628081C1B" ma:contentTypeVersion="14" ma:contentTypeDescription="Skapa ett nytt dokument." ma:contentTypeScope="" ma:versionID="658b6fab797ad7274c98751627232934">
  <xsd:schema xmlns:xsd="http://www.w3.org/2001/XMLSchema" xmlns:xs="http://www.w3.org/2001/XMLSchema" xmlns:p="http://schemas.microsoft.com/office/2006/metadata/properties" xmlns:ns2="83a74855-eb7f-422a-a0f3-c838a66fcb4c" xmlns:ns3="f43cb434-39dd-4a5c-b88e-be5449118055" targetNamespace="http://schemas.microsoft.com/office/2006/metadata/properties" ma:root="true" ma:fieldsID="9cb239407576853b6b782429a239ac5d" ns2:_="" ns3:_="">
    <xsd:import namespace="83a74855-eb7f-422a-a0f3-c838a66fcb4c"/>
    <xsd:import namespace="f43cb434-39dd-4a5c-b88e-be54491180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74855-eb7f-422a-a0f3-c838a66fc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ea6b4cc0-22d7-4e08-872f-c45abfcf51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cb434-39dd-4a5c-b88e-be54491180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0b0672-fd84-4241-bb3b-b7d9c35d3479}" ma:internalName="TaxCatchAll" ma:showField="CatchAllData" ma:web="f43cb434-39dd-4a5c-b88e-be54491180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3cb434-39dd-4a5c-b88e-be5449118055" xsi:nil="true"/>
    <lcf76f155ced4ddcb4097134ff3c332f xmlns="83a74855-eb7f-422a-a0f3-c838a66fcb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551829-AF74-4DA1-9A4A-5A255DC9A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74855-eb7f-422a-a0f3-c838a66fcb4c"/>
    <ds:schemaRef ds:uri="f43cb434-39dd-4a5c-b88e-be5449118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B0A310-C43E-47FE-B04C-0E79474DBFFB}">
  <ds:schemaRefs>
    <ds:schemaRef ds:uri="http://schemas.microsoft.com/sharepoint/v3/contenttype/forms"/>
  </ds:schemaRefs>
</ds:datastoreItem>
</file>

<file path=customXml/itemProps3.xml><?xml version="1.0" encoding="utf-8"?>
<ds:datastoreItem xmlns:ds="http://schemas.openxmlformats.org/officeDocument/2006/customXml" ds:itemID="{877DDF83-F760-4A68-82E4-A980EA409650}">
  <ds:schemaRefs>
    <ds:schemaRef ds:uri="http://purl.org/dc/elements/1.1/"/>
    <ds:schemaRef ds:uri="http://schemas.microsoft.com/office/2006/documentManagement/types"/>
    <ds:schemaRef ds:uri="http://purl.org/dc/terms/"/>
    <ds:schemaRef ds:uri="83a74855-eb7f-422a-a0f3-c838a66fcb4c"/>
    <ds:schemaRef ds:uri="http://purl.org/dc/dcmitype/"/>
    <ds:schemaRef ds:uri="http://schemas.microsoft.com/office/infopath/2007/PartnerControls"/>
    <ds:schemaRef ds:uri="http://schemas.microsoft.com/office/2006/metadata/properties"/>
    <ds:schemaRef ds:uri="http://schemas.openxmlformats.org/package/2006/metadata/core-properties"/>
    <ds:schemaRef ds:uri="f43cb434-39dd-4a5c-b88e-be544911805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1.1 Egenskaper hos en domare</Template>
  <TotalTime>39</TotalTime>
  <Words>838</Words>
  <Application>Microsoft Office PowerPoint</Application>
  <PresentationFormat>Bredbild</PresentationFormat>
  <Paragraphs>50</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Flex Display 100 Black</vt:lpstr>
      <vt:lpstr>Flex 70</vt:lpstr>
      <vt:lpstr>Arial</vt:lpstr>
      <vt:lpstr>Calibri</vt:lpstr>
      <vt:lpstr>Hockey</vt:lpstr>
      <vt:lpstr>Ungdomsdomar-utbildning</vt:lpstr>
      <vt:lpstr>HYBRIDICING</vt:lpstr>
      <vt:lpstr>HYBRIDICING  Grundparametrarna i hybridicing måste alltid uppfyllas för att icing ska vara aktivt.    Anfallande laget måste vara lika antal eller fler spelare på banan än motståndaren.  Anfallande laget måste spela pucken bakom mittlinjen.  Pucken måste kunna gå över förlänga mållinjen i anfallszon utan att pucken reflekterats eller vidrört någon utespelare på offensiv planhalva.  Om situationen innehåller ovan tre faktorer så är icingsituationen aktiv.     </vt:lpstr>
      <vt:lpstr>HYBRIDICING  Linjedomaren måste vid en aktiv icing ta två beslut för om spelet ska stoppas för icing eller ej.   Först måste LD avgöra om pucken som spelats från egen planhalva kommer att passera icinglinjen i anfallszonen eller inte.   Om LD bedömer att så är fallet, måste LD avgöra om en försvarande utespelare eller en anfallande utespelare kommer att nå pucken först.       </vt:lpstr>
      <vt:lpstr>HYBRIDICING</vt:lpstr>
      <vt:lpstr>HYBRIDICING</vt:lpstr>
      <vt:lpstr>HYBRIDICING  Om det inte föreligger någon tävling om vem som kommer att nå pucken först, ska LD blåsa av för icing så fort pucken passerar icinglinjen.   Om det föreligger en tävling om vem som kommer att nå pucken först, och det är för tätt för att avgöra vem som kommer att komma först till pucken, ska LD göra blåsa av för icing så fort pucken passerar icinglinjen.         </vt:lpstr>
      <vt:lpstr>HYBRIDICING  I svensk ishockey tillämpas hybridicing på all ishockey på helplan. Felande lag får ej heller genomföra spelarbyte när man spelat pucken till icing, förutom undantaget U13-U15 där man fortfarande får byta.           </vt:lpstr>
      <vt:lpstr>HYBRIDICING – BAKRE LD  Bakre LD: Arbetsmönstret innebär att bakre LD följer med spelet upp till röd linje. Bedömning om pucken spelas före röd linje tas i höjd med där pucken befinner sig. Likt vanlig icing markerar bakre LD om pucken är spelad före röd linje genom att höja armen.  Bakre LD måste också vara beredd att täcka upp för främre LD vid blå linje, detta genom att behålla god fart i skridskoåkningen. Efter avblåsning för icing – peka ut var nedsläppet ska ske.          </vt:lpstr>
      <vt:lpstr>HYBRIDICING – FRÄMRE LD  För främre LD innebär hybridicing ett brett perspektiv, dels ska eventuell offsidebedömning göras innan den främre LD kan följa med pucken och spelare ner i ytterzon.   Bedömning om det ska vara icing eller ej ska göras senast när pucken passerat en tänkt linje mellan tekningspunkterna.   Viktigt att ta med följande faktorer i bedömningen som främre LD: Vilken spelare som har högst fart Spelarnas åkriktning mot pucken  Spelarens position för att nå pucken. Att bara vara placerad närmast pucken räcker inte för att icing ska utdömas.           </vt:lpstr>
      <vt:lpstr>HYBRIDICING – TEAMWORK  Teamwork:  Vid icingavblåsning ska främre LD höja armen i samband med avblåsning för att på så sätt tydligare markera att det är just icing som det blåses av för.  Bakre LD, har ansvar för att se till att inga spelarbyten görs av laget som slår pucken till icing.   Efter signal ska främre LD snabbt hämta pucken och med god fart åka till den tekningspunkt i felande lags försvarszon där nedsläppet ska ske.            </vt:lpstr>
      <vt:lpstr>HYBRIDICING – HD  Huvuddomare ska positionera sig så att bedömningar kring kontakt och eventuella tacklingar kan tas i samband med icingsituationer som uppstår.    Det är av största vikt att all onödig kontakt som uppstår i samband med icing avblåsning bestraffas.             </vt:lpstr>
      <vt:lpstr>HYBRIDICING               </vt:lpstr>
      <vt:lpstr>Ungdomsdomar-utbildning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Distriktsdomar- utbildning</dc:title>
  <dc:creator>John Alvemyr</dc:creator>
  <cp:lastModifiedBy>David Bergman</cp:lastModifiedBy>
  <cp:revision>8</cp:revision>
  <dcterms:created xsi:type="dcterms:W3CDTF">2021-03-10T11:24:04Z</dcterms:created>
  <dcterms:modified xsi:type="dcterms:W3CDTF">2023-08-30T14:03:20Z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0x010100DC8DA4AF59E91F449C4B2CB628081C1B</vt:lpwstr>
  </property>
  <property fmtid="{D5CDD505-2E9C-101B-9397-08002B2CF9AE}" pid="3" name="MediaServiceImageTags">
    <vt:lpwstr/>
  </property>
</Properties>
</file>