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63" r:id="rId5"/>
    <p:sldId id="258" r:id="rId6"/>
    <p:sldId id="259" r:id="rId7"/>
    <p:sldId id="262" r:id="rId8"/>
    <p:sldId id="264" r:id="rId9"/>
    <p:sldId id="265" r:id="rId10"/>
    <p:sldId id="266" r:id="rId11"/>
    <p:sldId id="260" r:id="rId12"/>
    <p:sldId id="261"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507E2-2555-4AF5-8492-611C56E96EE2}"/>
              </a:ext>
            </a:extLst>
          </p:cNvPr>
          <p:cNvPicPr>
            <a:picLocks noChangeAspect="1"/>
          </p:cNvPicPr>
          <p:nvPr/>
        </p:nvPicPr>
        <p:blipFill>
          <a:blip r:embed="rId2"/>
          <a:stretch>
            <a:fillRect/>
          </a:stretch>
        </p:blipFill>
        <p:spPr>
          <a:xfrm>
            <a:off x="1347842" y="24246"/>
            <a:ext cx="9079345" cy="6809507"/>
          </a:xfrm>
          <a:prstGeom prst="rect">
            <a:avLst/>
          </a:prstGeom>
          <a:ln>
            <a:noFill/>
          </a:ln>
          <a:effectLst>
            <a:softEdge rad="112500"/>
          </a:effectLst>
        </p:spPr>
      </p:pic>
      <p:sp>
        <p:nvSpPr>
          <p:cNvPr id="2" name="Title 1">
            <a:extLst>
              <a:ext uri="{FF2B5EF4-FFF2-40B4-BE49-F238E27FC236}">
                <a16:creationId xmlns:a16="http://schemas.microsoft.com/office/drawing/2014/main" id="{4BA8082A-5A43-40BD-913A-17D2FC97A238}"/>
              </a:ext>
            </a:extLst>
          </p:cNvPr>
          <p:cNvSpPr>
            <a:spLocks noGrp="1"/>
          </p:cNvSpPr>
          <p:nvPr>
            <p:ph type="ctrTitle"/>
          </p:nvPr>
        </p:nvSpPr>
        <p:spPr>
          <a:xfrm>
            <a:off x="1481166" y="3660912"/>
            <a:ext cx="8001000" cy="2971801"/>
          </a:xfrm>
        </p:spPr>
        <p:txBody>
          <a:bodyPr/>
          <a:lstStyle/>
          <a:p>
            <a:r>
              <a:rPr lang="sv-SE" dirty="0"/>
              <a:t>SÖRFORS IF P-12/13</a:t>
            </a:r>
            <a:br>
              <a:rPr lang="sv-SE" dirty="0"/>
            </a:br>
            <a:r>
              <a:rPr lang="sv-SE" sz="3600" dirty="0"/>
              <a:t>FÖRÄLDRAMÖTE</a:t>
            </a:r>
            <a:endParaRPr lang="sv-SE" dirty="0"/>
          </a:p>
        </p:txBody>
      </p:sp>
      <p:pic>
        <p:nvPicPr>
          <p:cNvPr id="7" name="Picture 6">
            <a:extLst>
              <a:ext uri="{FF2B5EF4-FFF2-40B4-BE49-F238E27FC236}">
                <a16:creationId xmlns:a16="http://schemas.microsoft.com/office/drawing/2014/main" id="{CED64D11-AC3B-4B6B-86F4-2631AB5C4F57}"/>
              </a:ext>
            </a:extLst>
          </p:cNvPr>
          <p:cNvPicPr>
            <a:picLocks noChangeAspect="1"/>
          </p:cNvPicPr>
          <p:nvPr/>
        </p:nvPicPr>
        <p:blipFill>
          <a:blip r:embed="rId3"/>
          <a:stretch>
            <a:fillRect/>
          </a:stretch>
        </p:blipFill>
        <p:spPr>
          <a:xfrm>
            <a:off x="4684712" y="225287"/>
            <a:ext cx="2405606" cy="2703443"/>
          </a:xfrm>
          <a:prstGeom prst="rect">
            <a:avLst/>
          </a:prstGeom>
        </p:spPr>
      </p:pic>
    </p:spTree>
    <p:extLst>
      <p:ext uri="{BB962C8B-B14F-4D97-AF65-F5344CB8AC3E}">
        <p14:creationId xmlns:p14="http://schemas.microsoft.com/office/powerpoint/2010/main" val="73882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53B235-B146-4BDB-974E-6F3282C3D38C}"/>
              </a:ext>
            </a:extLst>
          </p:cNvPr>
          <p:cNvSpPr txBox="1">
            <a:spLocks/>
          </p:cNvSpPr>
          <p:nvPr/>
        </p:nvSpPr>
        <p:spPr>
          <a:xfrm>
            <a:off x="798580" y="184610"/>
            <a:ext cx="8429310" cy="70328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V.22 SAMMANDRAG - ÄLVDUNGEN</a:t>
            </a:r>
          </a:p>
        </p:txBody>
      </p:sp>
      <p:sp>
        <p:nvSpPr>
          <p:cNvPr id="6" name="Text Placeholder 3">
            <a:extLst>
              <a:ext uri="{FF2B5EF4-FFF2-40B4-BE49-F238E27FC236}">
                <a16:creationId xmlns:a16="http://schemas.microsoft.com/office/drawing/2014/main" id="{85F0ED55-439C-440D-8C8C-7AD00EBAAC2D}"/>
              </a:ext>
            </a:extLst>
          </p:cNvPr>
          <p:cNvSpPr>
            <a:spLocks noGrp="1"/>
          </p:cNvSpPr>
          <p:nvPr>
            <p:ph type="body" sz="half" idx="2"/>
          </p:nvPr>
        </p:nvSpPr>
        <p:spPr>
          <a:xfrm>
            <a:off x="806930" y="954159"/>
            <a:ext cx="10711153" cy="5421474"/>
          </a:xfrm>
        </p:spPr>
        <p:txBody>
          <a:bodyPr>
            <a:normAutofit/>
          </a:bodyPr>
          <a:lstStyle/>
          <a:p>
            <a:r>
              <a:rPr lang="sv-SE" u="sng" dirty="0">
                <a:solidFill>
                  <a:schemeClr val="tx1"/>
                </a:solidFill>
              </a:rPr>
              <a:t>ATT GÖRA</a:t>
            </a:r>
          </a:p>
          <a:p>
            <a:endParaRPr lang="sv-SE" u="sng" dirty="0">
              <a:solidFill>
                <a:schemeClr val="tx1"/>
              </a:solidFill>
            </a:endParaRPr>
          </a:p>
          <a:p>
            <a:pPr marL="285750" indent="-285750">
              <a:buFont typeface="Arial" panose="020B0604020202020204" pitchFamily="34" charset="0"/>
              <a:buChar char="•"/>
            </a:pPr>
            <a:r>
              <a:rPr lang="sv-SE" sz="1400" dirty="0">
                <a:solidFill>
                  <a:schemeClr val="tx1"/>
                </a:solidFill>
              </a:rPr>
              <a:t>Fikabord  försäljning, samt fika till spelande barn (Tillsammans med F-12/13)</a:t>
            </a:r>
          </a:p>
          <a:p>
            <a:pPr marL="285750" indent="-285750">
              <a:buFont typeface="Arial" panose="020B0604020202020204" pitchFamily="34" charset="0"/>
              <a:buChar char="•"/>
            </a:pPr>
            <a:r>
              <a:rPr lang="sv-SE" sz="1400" dirty="0">
                <a:solidFill>
                  <a:schemeClr val="tx1"/>
                </a:solidFill>
              </a:rPr>
              <a:t>Matchledare (1 förälder/äldre ungdom per match)</a:t>
            </a:r>
          </a:p>
          <a:p>
            <a:pPr marL="285750" indent="-285750">
              <a:buFont typeface="Arial" panose="020B0604020202020204" pitchFamily="34" charset="0"/>
              <a:buChar char="•"/>
            </a:pPr>
            <a:r>
              <a:rPr lang="sv-SE" sz="1400" dirty="0">
                <a:solidFill>
                  <a:schemeClr val="tx1"/>
                </a:solidFill>
              </a:rPr>
              <a:t>Matchvärd</a:t>
            </a:r>
          </a:p>
          <a:p>
            <a:pPr marL="285750" indent="-285750">
              <a:buFont typeface="Arial" panose="020B0604020202020204" pitchFamily="34" charset="0"/>
              <a:buChar char="•"/>
            </a:pPr>
            <a:endParaRPr lang="sv-SE" sz="1400" dirty="0">
              <a:solidFill>
                <a:schemeClr val="tx1"/>
              </a:solidFill>
            </a:endParaRPr>
          </a:p>
          <a:p>
            <a:pPr marL="285750" indent="-285750">
              <a:buFont typeface="Arial" panose="020B0604020202020204" pitchFamily="34" charset="0"/>
              <a:buChar char="•"/>
            </a:pPr>
            <a:endParaRPr lang="sv-SE" sz="1400" dirty="0">
              <a:solidFill>
                <a:schemeClr val="tx1"/>
              </a:solidFill>
            </a:endParaRPr>
          </a:p>
          <a:p>
            <a:pPr marL="285750" indent="-285750">
              <a:buFont typeface="Arial" panose="020B0604020202020204" pitchFamily="34" charset="0"/>
              <a:buChar char="•"/>
            </a:pPr>
            <a:endParaRPr lang="sv-SE" sz="1400" dirty="0">
              <a:solidFill>
                <a:schemeClr val="tx1"/>
              </a:solidFill>
            </a:endParaRPr>
          </a:p>
          <a:p>
            <a:pPr marL="742950" lvl="1" indent="-285750">
              <a:buFont typeface="Arial" panose="020B0604020202020204" pitchFamily="34" charset="0"/>
              <a:buChar char="•"/>
            </a:pPr>
            <a:endParaRPr lang="sv-SE" sz="800" dirty="0">
              <a:solidFill>
                <a:schemeClr val="tx1"/>
              </a:solidFill>
            </a:endParaRPr>
          </a:p>
          <a:p>
            <a:endParaRPr lang="sv-SE" sz="1600" dirty="0">
              <a:solidFill>
                <a:schemeClr val="tx1"/>
              </a:solidFill>
            </a:endParaRPr>
          </a:p>
          <a:p>
            <a:endParaRPr lang="sv-SE" sz="1600" dirty="0">
              <a:solidFill>
                <a:schemeClr val="tx1"/>
              </a:solidFill>
            </a:endParaRPr>
          </a:p>
          <a:p>
            <a:endParaRPr lang="sv-SE" dirty="0">
              <a:solidFill>
                <a:schemeClr val="tx1"/>
              </a:solidFill>
            </a:endParaRPr>
          </a:p>
          <a:p>
            <a:endParaRPr lang="sv-SE" u="sng"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84924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1778" y="374130"/>
            <a:ext cx="7250527" cy="540270"/>
          </a:xfrm>
        </p:spPr>
        <p:txBody>
          <a:bodyPr/>
          <a:lstStyle/>
          <a:p>
            <a:r>
              <a:rPr lang="sv-SE" dirty="0"/>
              <a:t>MATCHVÄRD</a:t>
            </a:r>
          </a:p>
        </p:txBody>
      </p:sp>
      <p:sp>
        <p:nvSpPr>
          <p:cNvPr id="7" name="Rectangle 6">
            <a:extLst>
              <a:ext uri="{FF2B5EF4-FFF2-40B4-BE49-F238E27FC236}">
                <a16:creationId xmlns:a16="http://schemas.microsoft.com/office/drawing/2014/main" id="{4829871E-4BA9-4FCE-8A73-629ABCA25347}"/>
              </a:ext>
            </a:extLst>
          </p:cNvPr>
          <p:cNvSpPr/>
          <p:nvPr/>
        </p:nvSpPr>
        <p:spPr>
          <a:xfrm>
            <a:off x="791778" y="1200560"/>
            <a:ext cx="6096000" cy="4247317"/>
          </a:xfrm>
          <a:prstGeom prst="rect">
            <a:avLst/>
          </a:prstGeom>
        </p:spPr>
        <p:txBody>
          <a:bodyPr>
            <a:spAutoFit/>
          </a:bodyPr>
          <a:lstStyle/>
          <a:p>
            <a:r>
              <a:rPr lang="sv-SE" dirty="0"/>
              <a:t>Matchvärden ska: </a:t>
            </a:r>
          </a:p>
          <a:p>
            <a:r>
              <a:rPr lang="sv-SE" dirty="0"/>
              <a:t>• hälsa motståndarlaget/domare välkomna och anvisa omklädningsrum </a:t>
            </a:r>
          </a:p>
          <a:p>
            <a:r>
              <a:rPr lang="sv-SE" dirty="0"/>
              <a:t>• finnas tillgänglig för motståndarlagen och domaren för att svara på frågor </a:t>
            </a:r>
          </a:p>
          <a:p>
            <a:r>
              <a:rPr lang="sv-SE" dirty="0"/>
              <a:t>• vid match i fotboll hänvisa publiken till annan del av planen än där lagens avbytarbänk är belägen. Åskådare skall stå minst 2-3 meter från linjen. Ingen bakom målen. </a:t>
            </a:r>
          </a:p>
          <a:p>
            <a:r>
              <a:rPr lang="sv-SE" dirty="0"/>
              <a:t>• vara ett domarstöd i paus och efter match </a:t>
            </a:r>
          </a:p>
          <a:p>
            <a:r>
              <a:rPr lang="sv-SE" dirty="0"/>
              <a:t>• under match bevaka att ingen i publiken uppträder störande för ledare, spelare eller domare samt söka stävja alla former av diskriminerande företeelser. • vid grövre händelser rapportera till Västerbottens Fotbollförbund</a:t>
            </a:r>
          </a:p>
        </p:txBody>
      </p:sp>
      <p:sp>
        <p:nvSpPr>
          <p:cNvPr id="8" name="Rectangle 7">
            <a:extLst>
              <a:ext uri="{FF2B5EF4-FFF2-40B4-BE49-F238E27FC236}">
                <a16:creationId xmlns:a16="http://schemas.microsoft.com/office/drawing/2014/main" id="{BE0E4830-229B-402A-8F61-6F10942D158F}"/>
              </a:ext>
            </a:extLst>
          </p:cNvPr>
          <p:cNvSpPr/>
          <p:nvPr/>
        </p:nvSpPr>
        <p:spPr>
          <a:xfrm>
            <a:off x="5866700" y="5447877"/>
            <a:ext cx="6096000" cy="1200329"/>
          </a:xfrm>
          <a:prstGeom prst="rect">
            <a:avLst/>
          </a:prstGeom>
        </p:spPr>
        <p:txBody>
          <a:bodyPr>
            <a:spAutoFit/>
          </a:bodyPr>
          <a:lstStyle/>
          <a:p>
            <a:r>
              <a:rPr lang="sv-SE" dirty="0"/>
              <a:t>Matchvärden är föreningens representant för matchen. Det är därför viktigt att matchvärden uppträder korrekt och värdigt. Vi strävar efter att uppnå ett vårdat språk på och vid sidan av planen.</a:t>
            </a:r>
          </a:p>
        </p:txBody>
      </p:sp>
    </p:spTree>
    <p:extLst>
      <p:ext uri="{BB962C8B-B14F-4D97-AF65-F5344CB8AC3E}">
        <p14:creationId xmlns:p14="http://schemas.microsoft.com/office/powerpoint/2010/main" val="415851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8579" y="192157"/>
            <a:ext cx="7250527" cy="713854"/>
          </a:xfrm>
        </p:spPr>
        <p:txBody>
          <a:bodyPr>
            <a:normAutofit/>
          </a:bodyPr>
          <a:lstStyle/>
          <a:p>
            <a:r>
              <a:rPr lang="sv-SE" sz="3600" dirty="0"/>
              <a:t>ÖVRIGT</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98579" y="1506621"/>
            <a:ext cx="10962786" cy="4445368"/>
          </a:xfrm>
        </p:spPr>
        <p:txBody>
          <a:bodyPr>
            <a:normAutofit/>
          </a:bodyPr>
          <a:lstStyle/>
          <a:p>
            <a:pPr marL="457200" indent="-457200">
              <a:buFont typeface="Arial" panose="020B0604020202020204" pitchFamily="34" charset="0"/>
              <a:buChar char="•"/>
            </a:pPr>
            <a:r>
              <a:rPr lang="sv-SE" sz="2800" dirty="0">
                <a:solidFill>
                  <a:schemeClr val="tx1"/>
                </a:solidFill>
              </a:rPr>
              <a:t>FOKUS PÅ TRÄNINGARNA</a:t>
            </a:r>
          </a:p>
          <a:p>
            <a:pPr marL="457200" indent="-457200">
              <a:buFont typeface="Arial" panose="020B0604020202020204" pitchFamily="34" charset="0"/>
              <a:buChar char="•"/>
            </a:pPr>
            <a:r>
              <a:rPr lang="sv-SE" sz="2000" dirty="0">
                <a:solidFill>
                  <a:schemeClr val="tx1"/>
                </a:solidFill>
              </a:rPr>
              <a:t>Många barn.</a:t>
            </a:r>
          </a:p>
          <a:p>
            <a:pPr marL="457200" indent="-457200">
              <a:buFont typeface="Arial" panose="020B0604020202020204" pitchFamily="34" charset="0"/>
              <a:buChar char="•"/>
            </a:pPr>
            <a:r>
              <a:rPr lang="sv-SE" sz="2000" dirty="0">
                <a:solidFill>
                  <a:schemeClr val="tx1"/>
                </a:solidFill>
              </a:rPr>
              <a:t>Är det ok att hänvisa ett barn till sidan eller förälder?</a:t>
            </a:r>
          </a:p>
          <a:p>
            <a:pPr marL="457200" indent="-457200">
              <a:buFont typeface="Arial" panose="020B0604020202020204" pitchFamily="34" charset="0"/>
              <a:buChar char="•"/>
            </a:pPr>
            <a:r>
              <a:rPr lang="sv-SE" sz="2000" dirty="0">
                <a:solidFill>
                  <a:schemeClr val="tx1"/>
                </a:solidFill>
              </a:rPr>
              <a:t>Kan vi gemensamt komma överens om hur vi som tränare samt ni som föräldrar agerar när barnet är för trött, okoncentrerat osv.</a:t>
            </a:r>
          </a:p>
          <a:p>
            <a:pPr marL="457200" indent="-457200">
              <a:buFont typeface="Arial" panose="020B0604020202020204" pitchFamily="34" charset="0"/>
              <a:buChar char="•"/>
            </a:pPr>
            <a:r>
              <a:rPr lang="sv-SE" sz="2000" dirty="0">
                <a:solidFill>
                  <a:schemeClr val="tx1"/>
                </a:solidFill>
              </a:rPr>
              <a:t>Givetvis är fokus att ha roligt.</a:t>
            </a:r>
          </a:p>
          <a:p>
            <a:pPr marL="457200" indent="-457200">
              <a:buFont typeface="Arial" panose="020B0604020202020204" pitchFamily="34" charset="0"/>
              <a:buChar char="•"/>
            </a:pPr>
            <a:r>
              <a:rPr lang="sv-SE" sz="2000" dirty="0">
                <a:solidFill>
                  <a:schemeClr val="tx1"/>
                </a:solidFill>
              </a:rPr>
              <a:t>Dock skall allas fokus vara att ha roligt med en fotboll</a:t>
            </a:r>
          </a:p>
          <a:p>
            <a:pPr marL="457200" indent="-457200">
              <a:buFont typeface="Arial" panose="020B0604020202020204" pitchFamily="34" charset="0"/>
              <a:buChar char="•"/>
            </a:pPr>
            <a:endParaRPr lang="sv-SE" sz="2800" dirty="0">
              <a:solidFill>
                <a:schemeClr val="tx1"/>
              </a:solidFill>
            </a:endParaRPr>
          </a:p>
          <a:p>
            <a:pPr marL="457200" indent="-457200">
              <a:buFont typeface="Arial" panose="020B0604020202020204" pitchFamily="34" charset="0"/>
              <a:buChar char="•"/>
            </a:pPr>
            <a:endParaRPr lang="sv-SE" sz="2800"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392291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8579" y="192157"/>
            <a:ext cx="7250527" cy="713854"/>
          </a:xfrm>
        </p:spPr>
        <p:txBody>
          <a:bodyPr>
            <a:normAutofit/>
          </a:bodyPr>
          <a:lstStyle/>
          <a:p>
            <a:r>
              <a:rPr lang="sv-SE" sz="3600" dirty="0"/>
              <a:t>ÖVRIGT</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98579" y="906011"/>
            <a:ext cx="8411681" cy="5251508"/>
          </a:xfrm>
        </p:spPr>
        <p:txBody>
          <a:bodyPr>
            <a:normAutofit/>
          </a:bodyPr>
          <a:lstStyle/>
          <a:p>
            <a:endParaRPr lang="sv-SE" sz="2800" dirty="0">
              <a:solidFill>
                <a:schemeClr val="tx1"/>
              </a:solidFill>
            </a:endParaRPr>
          </a:p>
          <a:p>
            <a:pPr marL="457200" indent="-457200">
              <a:buFont typeface="Arial" panose="020B0604020202020204" pitchFamily="34" charset="0"/>
              <a:buChar char="•"/>
            </a:pPr>
            <a:r>
              <a:rPr lang="sv-SE" sz="2800" dirty="0">
                <a:solidFill>
                  <a:schemeClr val="tx1"/>
                </a:solidFill>
              </a:rPr>
              <a:t>VATTENFLASKA</a:t>
            </a:r>
          </a:p>
          <a:p>
            <a:pPr marL="457200" indent="-457200">
              <a:buFont typeface="Arial" panose="020B0604020202020204" pitchFamily="34" charset="0"/>
              <a:buChar char="•"/>
            </a:pPr>
            <a:r>
              <a:rPr lang="sv-SE" sz="2800" dirty="0">
                <a:solidFill>
                  <a:schemeClr val="tx1"/>
                </a:solidFill>
              </a:rPr>
              <a:t>SÖRFORS KLÄDER MARS</a:t>
            </a:r>
          </a:p>
          <a:p>
            <a:pPr marL="457200" indent="-457200">
              <a:buFont typeface="Arial" panose="020B0604020202020204" pitchFamily="34" charset="0"/>
              <a:buChar char="•"/>
            </a:pPr>
            <a:r>
              <a:rPr lang="sv-SE" sz="2800" dirty="0">
                <a:solidFill>
                  <a:schemeClr val="tx1"/>
                </a:solidFill>
              </a:rPr>
              <a:t>SAMTYCKE</a:t>
            </a:r>
          </a:p>
          <a:p>
            <a:pPr marL="457200" indent="-457200">
              <a:buFont typeface="Arial" panose="020B0604020202020204" pitchFamily="34" charset="0"/>
              <a:buChar char="•"/>
            </a:pPr>
            <a:r>
              <a:rPr lang="sv-SE" sz="2800" dirty="0">
                <a:solidFill>
                  <a:schemeClr val="tx1"/>
                </a:solidFill>
              </a:rPr>
              <a:t>FRÅNVARO</a:t>
            </a:r>
          </a:p>
          <a:p>
            <a:pPr marL="457200" indent="-457200">
              <a:buFont typeface="Arial" panose="020B0604020202020204" pitchFamily="34" charset="0"/>
              <a:buChar char="•"/>
            </a:pPr>
            <a:r>
              <a:rPr lang="sv-SE" sz="2800" dirty="0">
                <a:solidFill>
                  <a:schemeClr val="tx1"/>
                </a:solidFill>
              </a:rPr>
              <a:t>UTGÅR FRÅN TRÄNINGARNA SVFF UTBILDNINGSPLAN</a:t>
            </a:r>
          </a:p>
          <a:p>
            <a:pPr marL="457200" indent="-457200">
              <a:buFont typeface="Arial" panose="020B0604020202020204" pitchFamily="34" charset="0"/>
              <a:buChar char="•"/>
            </a:pPr>
            <a:endParaRPr lang="sv-SE" sz="2800" dirty="0">
              <a:solidFill>
                <a:schemeClr val="tx1"/>
              </a:solidFill>
            </a:endParaRPr>
          </a:p>
          <a:p>
            <a:pPr marL="457200" indent="-457200">
              <a:buFont typeface="Arial" panose="020B0604020202020204" pitchFamily="34" charset="0"/>
              <a:buChar char="•"/>
            </a:pPr>
            <a:endParaRPr lang="sv-SE" sz="2800" dirty="0">
              <a:solidFill>
                <a:schemeClr val="tx1"/>
              </a:solidFill>
            </a:endParaRPr>
          </a:p>
          <a:p>
            <a:pPr marL="457200" indent="-457200">
              <a:buFont typeface="Arial" panose="020B0604020202020204" pitchFamily="34" charset="0"/>
              <a:buChar char="•"/>
            </a:pPr>
            <a:endParaRPr lang="sv-SE" sz="2800"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323154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8579" y="192157"/>
            <a:ext cx="7250527" cy="713854"/>
          </a:xfrm>
        </p:spPr>
        <p:txBody>
          <a:bodyPr>
            <a:normAutofit/>
          </a:bodyPr>
          <a:lstStyle/>
          <a:p>
            <a:r>
              <a:rPr lang="sv-SE" sz="3600" dirty="0"/>
              <a:t>ÖVRIGT</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98579" y="906011"/>
            <a:ext cx="8411681" cy="5251508"/>
          </a:xfrm>
        </p:spPr>
        <p:txBody>
          <a:bodyPr>
            <a:normAutofit/>
          </a:bodyPr>
          <a:lstStyle/>
          <a:p>
            <a:endParaRPr lang="sv-SE" sz="2800" dirty="0">
              <a:solidFill>
                <a:schemeClr val="tx1"/>
              </a:solidFill>
            </a:endParaRPr>
          </a:p>
          <a:p>
            <a:pPr marL="457200" indent="-457200">
              <a:buFont typeface="Arial" panose="020B0604020202020204" pitchFamily="34" charset="0"/>
              <a:buChar char="•"/>
            </a:pPr>
            <a:r>
              <a:rPr lang="sv-SE" sz="2800" dirty="0">
                <a:solidFill>
                  <a:schemeClr val="tx1"/>
                </a:solidFill>
              </a:rPr>
              <a:t>ÅRETS BESTÄLLNING</a:t>
            </a:r>
          </a:p>
          <a:p>
            <a:pPr marL="457200" indent="-457200">
              <a:buFont typeface="Arial" panose="020B0604020202020204" pitchFamily="34" charset="0"/>
              <a:buChar char="•"/>
            </a:pPr>
            <a:r>
              <a:rPr lang="sv-SE" sz="2800" dirty="0">
                <a:solidFill>
                  <a:schemeClr val="tx1"/>
                </a:solidFill>
              </a:rPr>
              <a:t>NÄR?</a:t>
            </a:r>
          </a:p>
          <a:p>
            <a:pPr marL="457200" indent="-457200">
              <a:buFont typeface="Arial" panose="020B0604020202020204" pitchFamily="34" charset="0"/>
              <a:buChar char="•"/>
            </a:pPr>
            <a:r>
              <a:rPr lang="sv-SE" sz="2800" dirty="0">
                <a:solidFill>
                  <a:schemeClr val="tx1"/>
                </a:solidFill>
              </a:rPr>
              <a:t>HUR?</a:t>
            </a:r>
          </a:p>
          <a:p>
            <a:endParaRPr lang="sv-SE" sz="2800" dirty="0">
              <a:solidFill>
                <a:schemeClr val="tx1"/>
              </a:solidFill>
            </a:endParaRPr>
          </a:p>
          <a:p>
            <a:pPr marL="457200" indent="-457200">
              <a:buFont typeface="Arial" panose="020B0604020202020204" pitchFamily="34" charset="0"/>
              <a:buChar char="•"/>
            </a:pPr>
            <a:endParaRPr lang="sv-SE" sz="2800" dirty="0">
              <a:solidFill>
                <a:schemeClr val="tx1"/>
              </a:solidFill>
            </a:endParaRPr>
          </a:p>
          <a:p>
            <a:pPr marL="457200" indent="-457200">
              <a:buFont typeface="Arial" panose="020B0604020202020204" pitchFamily="34" charset="0"/>
              <a:buChar char="•"/>
            </a:pPr>
            <a:endParaRPr lang="sv-SE" sz="2800" dirty="0">
              <a:solidFill>
                <a:schemeClr val="tx1"/>
              </a:solidFill>
            </a:endParaRPr>
          </a:p>
          <a:p>
            <a:pPr marL="457200" indent="-457200">
              <a:buFont typeface="Arial" panose="020B0604020202020204" pitchFamily="34" charset="0"/>
              <a:buChar char="•"/>
            </a:pPr>
            <a:endParaRPr lang="sv-SE" sz="2800"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234859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8579" y="192157"/>
            <a:ext cx="7250527" cy="713854"/>
          </a:xfrm>
        </p:spPr>
        <p:txBody>
          <a:bodyPr>
            <a:normAutofit/>
          </a:bodyPr>
          <a:lstStyle/>
          <a:p>
            <a:r>
              <a:rPr lang="sv-SE" sz="3600" dirty="0"/>
              <a:t>STRAX KLARA</a:t>
            </a:r>
          </a:p>
        </p:txBody>
      </p:sp>
      <p:sp>
        <p:nvSpPr>
          <p:cNvPr id="7" name="Rectangle 6">
            <a:extLst>
              <a:ext uri="{FF2B5EF4-FFF2-40B4-BE49-F238E27FC236}">
                <a16:creationId xmlns:a16="http://schemas.microsoft.com/office/drawing/2014/main" id="{C5CA19BF-7EA9-4B35-97E1-07DE70D068B6}"/>
              </a:ext>
            </a:extLst>
          </p:cNvPr>
          <p:cNvSpPr/>
          <p:nvPr/>
        </p:nvSpPr>
        <p:spPr>
          <a:xfrm>
            <a:off x="1596324" y="4913743"/>
            <a:ext cx="3352200" cy="369332"/>
          </a:xfrm>
          <a:prstGeom prst="rect">
            <a:avLst/>
          </a:prstGeom>
        </p:spPr>
        <p:txBody>
          <a:bodyPr wrap="none">
            <a:spAutoFit/>
          </a:bodyPr>
          <a:lstStyle/>
          <a:p>
            <a:r>
              <a:rPr lang="sv-SE" dirty="0"/>
              <a:t>https://www.laget.se/PF_12</a:t>
            </a:r>
          </a:p>
        </p:txBody>
      </p:sp>
      <p:pic>
        <p:nvPicPr>
          <p:cNvPr id="8" name="Picture 7">
            <a:extLst>
              <a:ext uri="{FF2B5EF4-FFF2-40B4-BE49-F238E27FC236}">
                <a16:creationId xmlns:a16="http://schemas.microsoft.com/office/drawing/2014/main" id="{AF1C276D-7ED4-4387-B8E7-89CD4EFFDC72}"/>
              </a:ext>
            </a:extLst>
          </p:cNvPr>
          <p:cNvPicPr>
            <a:picLocks noChangeAspect="1"/>
          </p:cNvPicPr>
          <p:nvPr/>
        </p:nvPicPr>
        <p:blipFill>
          <a:blip r:embed="rId2"/>
          <a:stretch>
            <a:fillRect/>
          </a:stretch>
        </p:blipFill>
        <p:spPr>
          <a:xfrm>
            <a:off x="535749" y="3848250"/>
            <a:ext cx="5485683" cy="966102"/>
          </a:xfrm>
          <a:prstGeom prst="rect">
            <a:avLst/>
          </a:prstGeom>
        </p:spPr>
      </p:pic>
      <p:pic>
        <p:nvPicPr>
          <p:cNvPr id="3" name="Picture 2">
            <a:extLst>
              <a:ext uri="{FF2B5EF4-FFF2-40B4-BE49-F238E27FC236}">
                <a16:creationId xmlns:a16="http://schemas.microsoft.com/office/drawing/2014/main" id="{042BD5A9-898B-4539-A576-E0DD41E3FD7F}"/>
              </a:ext>
            </a:extLst>
          </p:cNvPr>
          <p:cNvPicPr>
            <a:picLocks noChangeAspect="1"/>
          </p:cNvPicPr>
          <p:nvPr/>
        </p:nvPicPr>
        <p:blipFill>
          <a:blip r:embed="rId3"/>
          <a:stretch>
            <a:fillRect/>
          </a:stretch>
        </p:blipFill>
        <p:spPr>
          <a:xfrm>
            <a:off x="6348658" y="0"/>
            <a:ext cx="5843342" cy="6858000"/>
          </a:xfrm>
          <a:prstGeom prst="rect">
            <a:avLst/>
          </a:prstGeom>
        </p:spPr>
      </p:pic>
    </p:spTree>
    <p:extLst>
      <p:ext uri="{BB962C8B-B14F-4D97-AF65-F5344CB8AC3E}">
        <p14:creationId xmlns:p14="http://schemas.microsoft.com/office/powerpoint/2010/main" val="339477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CD8D-654F-412F-8AA1-D5CE6D87E738}"/>
              </a:ext>
            </a:extLst>
          </p:cNvPr>
          <p:cNvSpPr>
            <a:spLocks noGrp="1"/>
          </p:cNvSpPr>
          <p:nvPr>
            <p:ph type="title"/>
          </p:nvPr>
        </p:nvSpPr>
        <p:spPr>
          <a:xfrm>
            <a:off x="313150" y="220132"/>
            <a:ext cx="11746327" cy="1507067"/>
          </a:xfrm>
        </p:spPr>
        <p:txBody>
          <a:bodyPr/>
          <a:lstStyle/>
          <a:p>
            <a:pPr algn="ctr"/>
            <a:r>
              <a:rPr lang="sv-SE" dirty="0"/>
              <a:t>SÖRFORS IF  VÄRDEGRUND OCH VISION</a:t>
            </a:r>
          </a:p>
        </p:txBody>
      </p:sp>
      <p:sp>
        <p:nvSpPr>
          <p:cNvPr id="4" name="Text Placeholder 3">
            <a:extLst>
              <a:ext uri="{FF2B5EF4-FFF2-40B4-BE49-F238E27FC236}">
                <a16:creationId xmlns:a16="http://schemas.microsoft.com/office/drawing/2014/main" id="{8EB073BA-7918-4DB4-AAE4-1CEC8094FA26}"/>
              </a:ext>
            </a:extLst>
          </p:cNvPr>
          <p:cNvSpPr txBox="1">
            <a:spLocks/>
          </p:cNvSpPr>
          <p:nvPr/>
        </p:nvSpPr>
        <p:spPr>
          <a:xfrm>
            <a:off x="92766" y="2412632"/>
            <a:ext cx="11966711" cy="444536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sv-SE" sz="2800" dirty="0">
                <a:solidFill>
                  <a:schemeClr val="tx1"/>
                </a:solidFill>
              </a:rPr>
              <a:t>Sörfors IF, Ungdom lägger grunden för ett livslångt fotbollsintresse</a:t>
            </a:r>
          </a:p>
          <a:p>
            <a:pPr marL="0" indent="0">
              <a:buNone/>
            </a:pPr>
            <a:r>
              <a:rPr lang="sv-SE" sz="2800" dirty="0">
                <a:solidFill>
                  <a:schemeClr val="tx1"/>
                </a:solidFill>
              </a:rPr>
              <a:t> och ett allmänt intresse för idrott</a:t>
            </a:r>
          </a:p>
          <a:p>
            <a:endParaRPr lang="sv-SE" dirty="0">
              <a:solidFill>
                <a:schemeClr val="tx1"/>
              </a:solidFill>
            </a:endParaRPr>
          </a:p>
          <a:p>
            <a:endParaRPr lang="sv-SE" dirty="0">
              <a:solidFill>
                <a:schemeClr val="tx1"/>
              </a:solidFill>
            </a:endParaRPr>
          </a:p>
          <a:p>
            <a:pPr algn="ctr"/>
            <a:endParaRPr lang="sv-SE" sz="3600" dirty="0">
              <a:solidFill>
                <a:schemeClr val="tx1"/>
              </a:solidFill>
            </a:endParaRPr>
          </a:p>
          <a:p>
            <a:pPr marL="0" indent="0" algn="ctr">
              <a:buNone/>
            </a:pPr>
            <a:r>
              <a:rPr lang="sv-SE" sz="3600" dirty="0">
                <a:solidFill>
                  <a:schemeClr val="tx1"/>
                </a:solidFill>
              </a:rPr>
              <a:t>GLÄDJE     ÖPPENHET     DELAKTIGHET     KVALITET</a:t>
            </a:r>
          </a:p>
          <a:p>
            <a:endParaRPr lang="sv-SE" dirty="0">
              <a:solidFill>
                <a:schemeClr val="tx1"/>
              </a:solidFill>
            </a:endParaRPr>
          </a:p>
          <a:p>
            <a:pPr marL="0" indent="0">
              <a:buNone/>
            </a:pPr>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325360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800167" y="785191"/>
            <a:ext cx="7250527" cy="1143000"/>
          </a:xfrm>
        </p:spPr>
        <p:txBody>
          <a:bodyPr/>
          <a:lstStyle/>
          <a:p>
            <a:r>
              <a:rPr lang="sv-SE" dirty="0"/>
              <a:t>SÖRFORS IF P-12/13 Säsong 2019</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98579" y="2220475"/>
            <a:ext cx="8337031" cy="4445368"/>
          </a:xfrm>
        </p:spPr>
        <p:txBody>
          <a:bodyPr>
            <a:normAutofit/>
          </a:bodyPr>
          <a:lstStyle/>
          <a:p>
            <a:r>
              <a:rPr lang="sv-SE" u="sng" dirty="0">
                <a:solidFill>
                  <a:schemeClr val="tx1"/>
                </a:solidFill>
              </a:rPr>
              <a:t>KOSTNAD OCH FÖRSÄKRING</a:t>
            </a:r>
          </a:p>
          <a:p>
            <a:endParaRPr lang="sv-SE" u="sng" dirty="0">
              <a:solidFill>
                <a:schemeClr val="tx1"/>
              </a:solidFill>
            </a:endParaRPr>
          </a:p>
          <a:p>
            <a:r>
              <a:rPr lang="sv-SE" dirty="0">
                <a:solidFill>
                  <a:schemeClr val="tx1"/>
                </a:solidFill>
              </a:rPr>
              <a:t>MEDLEMSAVGIFT – 100:-/person ELLER 200:-/familj</a:t>
            </a:r>
          </a:p>
          <a:p>
            <a:r>
              <a:rPr lang="sv-SE" dirty="0">
                <a:solidFill>
                  <a:schemeClr val="tx1"/>
                </a:solidFill>
              </a:rPr>
              <a:t>TRÄNINGSAVGIFT – 400:-/spelare</a:t>
            </a:r>
          </a:p>
          <a:p>
            <a:r>
              <a:rPr lang="sv-SE" dirty="0">
                <a:solidFill>
                  <a:schemeClr val="tx1"/>
                </a:solidFill>
              </a:rPr>
              <a:t>FÖRSÄKRING - FOLKSAM</a:t>
            </a:r>
          </a:p>
          <a:p>
            <a:endParaRPr lang="sv-SE" dirty="0">
              <a:solidFill>
                <a:schemeClr val="tx1"/>
              </a:solidFill>
            </a:endParaRPr>
          </a:p>
          <a:p>
            <a:endParaRPr lang="sv-SE" dirty="0">
              <a:solidFill>
                <a:schemeClr val="tx1"/>
              </a:solidFill>
            </a:endParaRPr>
          </a:p>
          <a:p>
            <a:endParaRPr lang="sv-SE" dirty="0">
              <a:solidFill>
                <a:schemeClr val="tx1"/>
              </a:solidFill>
            </a:endParaRPr>
          </a:p>
          <a:p>
            <a:r>
              <a:rPr lang="sv-SE" dirty="0">
                <a:solidFill>
                  <a:schemeClr val="tx1"/>
                </a:solidFill>
              </a:rPr>
              <a:t>LÄNK:</a:t>
            </a:r>
          </a:p>
          <a:p>
            <a:r>
              <a:rPr lang="sv-SE" u="sng" dirty="0">
                <a:solidFill>
                  <a:schemeClr val="tx1"/>
                </a:solidFill>
                <a:hlinkClick r:id="rId2">
                  <a:extLst>
                    <a:ext uri="{A12FA001-AC4F-418D-AE19-62706E023703}">
                      <ahyp:hlinkClr xmlns:ahyp="http://schemas.microsoft.com/office/drawing/2018/hyperlinkcolor" val="tx"/>
                    </a:ext>
                  </a:extLst>
                </a:hlinkClick>
              </a:rPr>
              <a:t>https://www.folksam.se/forsakringar/idrottsforsakring/fotboll</a:t>
            </a:r>
            <a:r>
              <a:rPr lang="sv-SE" dirty="0">
                <a:solidFill>
                  <a:schemeClr val="tx1"/>
                </a:solidFill>
              </a:rPr>
              <a:t> </a:t>
            </a:r>
          </a:p>
          <a:p>
            <a:endParaRPr lang="sv-SE" dirty="0">
              <a:solidFill>
                <a:schemeClr val="tx1"/>
              </a:solidFill>
            </a:endParaRPr>
          </a:p>
          <a:p>
            <a:endParaRPr lang="sv-SE" dirty="0">
              <a:solidFill>
                <a:schemeClr val="tx1"/>
              </a:solidFill>
            </a:endParaRPr>
          </a:p>
          <a:p>
            <a:endParaRPr lang="sv-SE" dirty="0">
              <a:solidFill>
                <a:schemeClr val="tx1"/>
              </a:solidFill>
            </a:endParaRPr>
          </a:p>
        </p:txBody>
      </p:sp>
      <p:sp>
        <p:nvSpPr>
          <p:cNvPr id="6" name="Text Placeholder 3">
            <a:extLst>
              <a:ext uri="{FF2B5EF4-FFF2-40B4-BE49-F238E27FC236}">
                <a16:creationId xmlns:a16="http://schemas.microsoft.com/office/drawing/2014/main" id="{3B74BF00-E52A-481C-B094-A54FD1CCB8B0}"/>
              </a:ext>
            </a:extLst>
          </p:cNvPr>
          <p:cNvSpPr txBox="1">
            <a:spLocks/>
          </p:cNvSpPr>
          <p:nvPr/>
        </p:nvSpPr>
        <p:spPr>
          <a:xfrm>
            <a:off x="5403710" y="2220475"/>
            <a:ext cx="4064968" cy="444536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50156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Single Corner Snipped 24">
            <a:extLst>
              <a:ext uri="{FF2B5EF4-FFF2-40B4-BE49-F238E27FC236}">
                <a16:creationId xmlns:a16="http://schemas.microsoft.com/office/drawing/2014/main" id="{FEDFFFFC-E9D9-45F3-BF22-513673E328DB}"/>
              </a:ext>
            </a:extLst>
          </p:cNvPr>
          <p:cNvSpPr/>
          <p:nvPr/>
        </p:nvSpPr>
        <p:spPr>
          <a:xfrm>
            <a:off x="5345184" y="4582483"/>
            <a:ext cx="2088858" cy="167570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err="1"/>
              <a:t>Teambuilding</a:t>
            </a:r>
            <a:endParaRPr lang="sv-SE" sz="1200" dirty="0"/>
          </a:p>
          <a:p>
            <a:pPr marL="285750" indent="-285750">
              <a:buFont typeface="Arial" panose="020B0604020202020204" pitchFamily="34" charset="0"/>
              <a:buChar char="•"/>
            </a:pPr>
            <a:r>
              <a:rPr lang="sv-SE" sz="1200" dirty="0"/>
              <a:t>Försäljning</a:t>
            </a:r>
          </a:p>
          <a:p>
            <a:pPr marL="285750" indent="-285750">
              <a:buFont typeface="Arial" panose="020B0604020202020204" pitchFamily="34" charset="0"/>
              <a:buChar char="•"/>
            </a:pPr>
            <a:r>
              <a:rPr lang="sv-SE" sz="1200" dirty="0"/>
              <a:t>Fika fördelning</a:t>
            </a:r>
          </a:p>
          <a:p>
            <a:pPr marL="285750" indent="-285750">
              <a:buFont typeface="Arial" panose="020B0604020202020204" pitchFamily="34" charset="0"/>
              <a:buChar char="•"/>
            </a:pPr>
            <a:r>
              <a:rPr lang="sv-SE" sz="1200" dirty="0"/>
              <a:t>Övriga aktiviteter</a:t>
            </a:r>
          </a:p>
          <a:p>
            <a:pPr marL="285750" indent="-285750">
              <a:buFont typeface="Arial" panose="020B0604020202020204" pitchFamily="34" charset="0"/>
              <a:buChar char="•"/>
            </a:pPr>
            <a:r>
              <a:rPr lang="sv-SE" sz="1200" dirty="0"/>
              <a:t>Arbetsfördelning Cuper</a:t>
            </a:r>
          </a:p>
          <a:p>
            <a:pPr marL="285750" indent="-285750">
              <a:buFont typeface="Arial" panose="020B0604020202020204" pitchFamily="34" charset="0"/>
              <a:buChar char="•"/>
            </a:pPr>
            <a:r>
              <a:rPr lang="sv-SE" sz="1200" dirty="0"/>
              <a:t>Bokning Cuper</a:t>
            </a:r>
          </a:p>
          <a:p>
            <a:pPr marL="285750" indent="-285750">
              <a:buFont typeface="Arial" panose="020B0604020202020204" pitchFamily="34" charset="0"/>
              <a:buChar char="•"/>
            </a:pPr>
            <a:r>
              <a:rPr lang="sv-SE" sz="1200" dirty="0"/>
              <a:t>Matchvärd</a:t>
            </a:r>
          </a:p>
          <a:p>
            <a:pPr marL="285750" indent="-285750">
              <a:buFont typeface="Arial" panose="020B0604020202020204" pitchFamily="34" charset="0"/>
              <a:buChar char="•"/>
            </a:pPr>
            <a:endParaRPr lang="sv-SE" sz="1200" dirty="0"/>
          </a:p>
        </p:txBody>
      </p:sp>
      <p:sp>
        <p:nvSpPr>
          <p:cNvPr id="24" name="Rectangle: Single Corner Snipped 23">
            <a:extLst>
              <a:ext uri="{FF2B5EF4-FFF2-40B4-BE49-F238E27FC236}">
                <a16:creationId xmlns:a16="http://schemas.microsoft.com/office/drawing/2014/main" id="{34C09A6B-9D0C-4519-B7AA-09D45CC0D0C0}"/>
              </a:ext>
            </a:extLst>
          </p:cNvPr>
          <p:cNvSpPr/>
          <p:nvPr/>
        </p:nvSpPr>
        <p:spPr>
          <a:xfrm>
            <a:off x="7594830" y="4582484"/>
            <a:ext cx="2088858" cy="106798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Lagets ekonomi</a:t>
            </a:r>
          </a:p>
          <a:p>
            <a:pPr marL="285750" indent="-285750">
              <a:buFont typeface="Arial" panose="020B0604020202020204" pitchFamily="34" charset="0"/>
              <a:buChar char="•"/>
            </a:pPr>
            <a:r>
              <a:rPr lang="sv-SE" sz="1200" dirty="0"/>
              <a:t>Fika kassan</a:t>
            </a:r>
          </a:p>
          <a:p>
            <a:pPr marL="285750" indent="-285750">
              <a:buFont typeface="Arial" panose="020B0604020202020204" pitchFamily="34" charset="0"/>
              <a:buChar char="•"/>
            </a:pPr>
            <a:r>
              <a:rPr lang="sv-SE" sz="1200" dirty="0"/>
              <a:t>Domarbetalningar</a:t>
            </a:r>
          </a:p>
          <a:p>
            <a:pPr marL="285750" indent="-285750">
              <a:buFont typeface="Arial" panose="020B0604020202020204" pitchFamily="34" charset="0"/>
              <a:buChar char="•"/>
            </a:pPr>
            <a:r>
              <a:rPr lang="sv-SE" sz="1200" dirty="0"/>
              <a:t>Rapport</a:t>
            </a:r>
          </a:p>
        </p:txBody>
      </p:sp>
      <p:sp>
        <p:nvSpPr>
          <p:cNvPr id="2" name="Title 1">
            <a:extLst>
              <a:ext uri="{FF2B5EF4-FFF2-40B4-BE49-F238E27FC236}">
                <a16:creationId xmlns:a16="http://schemas.microsoft.com/office/drawing/2014/main" id="{661CD8AD-D0F5-4F35-AA3D-244DB78CB9E4}"/>
              </a:ext>
            </a:extLst>
          </p:cNvPr>
          <p:cNvSpPr>
            <a:spLocks noGrp="1"/>
          </p:cNvSpPr>
          <p:nvPr>
            <p:ph type="ctrTitle"/>
          </p:nvPr>
        </p:nvSpPr>
        <p:spPr>
          <a:xfrm>
            <a:off x="1524000" y="248750"/>
            <a:ext cx="6059648" cy="803581"/>
          </a:xfrm>
        </p:spPr>
        <p:txBody>
          <a:bodyPr>
            <a:normAutofit fontScale="90000"/>
          </a:bodyPr>
          <a:lstStyle/>
          <a:p>
            <a:pPr algn="l"/>
            <a:r>
              <a:rPr lang="sv-SE" sz="4800" b="1" dirty="0"/>
              <a:t>SÖRFORS IF – P 12/13</a:t>
            </a:r>
            <a:endParaRPr lang="sv-SE" sz="4800" dirty="0"/>
          </a:p>
        </p:txBody>
      </p:sp>
      <p:pic>
        <p:nvPicPr>
          <p:cNvPr id="5" name="Picture 4">
            <a:extLst>
              <a:ext uri="{FF2B5EF4-FFF2-40B4-BE49-F238E27FC236}">
                <a16:creationId xmlns:a16="http://schemas.microsoft.com/office/drawing/2014/main" id="{8A1B229D-86AE-4439-BC46-F1F86069A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8" y="178719"/>
            <a:ext cx="1685078" cy="943644"/>
          </a:xfrm>
          <a:prstGeom prst="rect">
            <a:avLst/>
          </a:prstGeom>
        </p:spPr>
      </p:pic>
      <p:sp>
        <p:nvSpPr>
          <p:cNvPr id="9" name="Rectangle: Single Corner Snipped 8">
            <a:extLst>
              <a:ext uri="{FF2B5EF4-FFF2-40B4-BE49-F238E27FC236}">
                <a16:creationId xmlns:a16="http://schemas.microsoft.com/office/drawing/2014/main" id="{6D9BEA87-3B1F-4032-AEF4-0F01B446B2E7}"/>
              </a:ext>
            </a:extLst>
          </p:cNvPr>
          <p:cNvSpPr/>
          <p:nvPr/>
        </p:nvSpPr>
        <p:spPr>
          <a:xfrm>
            <a:off x="552275" y="3056174"/>
            <a:ext cx="2088858" cy="52270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Träningar</a:t>
            </a:r>
          </a:p>
          <a:p>
            <a:pPr marL="285750" indent="-285750">
              <a:buFont typeface="Arial" panose="020B0604020202020204" pitchFamily="34" charset="0"/>
              <a:buChar char="•"/>
            </a:pPr>
            <a:r>
              <a:rPr lang="sv-SE" sz="1200" dirty="0"/>
              <a:t>Matcher</a:t>
            </a:r>
          </a:p>
        </p:txBody>
      </p:sp>
      <p:sp>
        <p:nvSpPr>
          <p:cNvPr id="10" name="Rectangle 9">
            <a:extLst>
              <a:ext uri="{FF2B5EF4-FFF2-40B4-BE49-F238E27FC236}">
                <a16:creationId xmlns:a16="http://schemas.microsoft.com/office/drawing/2014/main" id="{E3490814-7AD6-49DE-BA64-51FAF8AEE08A}"/>
              </a:ext>
            </a:extLst>
          </p:cNvPr>
          <p:cNvSpPr/>
          <p:nvPr/>
        </p:nvSpPr>
        <p:spPr>
          <a:xfrm>
            <a:off x="552275" y="1298197"/>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LEDARE</a:t>
            </a:r>
          </a:p>
        </p:txBody>
      </p:sp>
      <p:sp>
        <p:nvSpPr>
          <p:cNvPr id="11" name="Rectangle 10">
            <a:extLst>
              <a:ext uri="{FF2B5EF4-FFF2-40B4-BE49-F238E27FC236}">
                <a16:creationId xmlns:a16="http://schemas.microsoft.com/office/drawing/2014/main" id="{38E56D64-FAC8-4349-89CE-344E00159778}"/>
              </a:ext>
            </a:extLst>
          </p:cNvPr>
          <p:cNvSpPr/>
          <p:nvPr/>
        </p:nvSpPr>
        <p:spPr>
          <a:xfrm>
            <a:off x="552275" y="1868160"/>
            <a:ext cx="2088859" cy="9589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600" dirty="0">
                <a:solidFill>
                  <a:schemeClr val="accent1">
                    <a:lumMod val="50000"/>
                  </a:schemeClr>
                </a:solidFill>
              </a:rPr>
              <a:t>Tränare</a:t>
            </a:r>
          </a:p>
          <a:p>
            <a:pPr marL="285750" indent="-285750">
              <a:buFont typeface="Arial" panose="020B0604020202020204" pitchFamily="34" charset="0"/>
              <a:buChar char="•"/>
            </a:pPr>
            <a:r>
              <a:rPr lang="sv-SE" sz="1600" dirty="0" err="1">
                <a:solidFill>
                  <a:schemeClr val="accent1">
                    <a:lumMod val="50000"/>
                  </a:schemeClr>
                </a:solidFill>
              </a:rPr>
              <a:t>Ass.Tränare</a:t>
            </a:r>
            <a:endParaRPr lang="sv-SE" sz="1600" dirty="0">
              <a:solidFill>
                <a:schemeClr val="accent1">
                  <a:lumMod val="50000"/>
                </a:schemeClr>
              </a:solidFill>
            </a:endParaRPr>
          </a:p>
          <a:p>
            <a:pPr marL="285750" indent="-285750">
              <a:buFont typeface="Arial" panose="020B0604020202020204" pitchFamily="34" charset="0"/>
              <a:buChar char="•"/>
            </a:pPr>
            <a:r>
              <a:rPr lang="sv-SE" sz="1600" dirty="0" err="1">
                <a:solidFill>
                  <a:schemeClr val="accent1">
                    <a:lumMod val="50000"/>
                  </a:schemeClr>
                </a:solidFill>
              </a:rPr>
              <a:t>Ass.Tränare</a:t>
            </a:r>
            <a:endParaRPr lang="sv-SE" sz="1600" dirty="0">
              <a:solidFill>
                <a:schemeClr val="accent1">
                  <a:lumMod val="50000"/>
                </a:schemeClr>
              </a:solidFill>
            </a:endParaRPr>
          </a:p>
        </p:txBody>
      </p:sp>
      <p:sp>
        <p:nvSpPr>
          <p:cNvPr id="13" name="Rectangle 12">
            <a:extLst>
              <a:ext uri="{FF2B5EF4-FFF2-40B4-BE49-F238E27FC236}">
                <a16:creationId xmlns:a16="http://schemas.microsoft.com/office/drawing/2014/main" id="{FB58E023-939E-4CEF-9E21-6C7993A7BEC3}"/>
              </a:ext>
            </a:extLst>
          </p:cNvPr>
          <p:cNvSpPr/>
          <p:nvPr/>
        </p:nvSpPr>
        <p:spPr>
          <a:xfrm>
            <a:off x="3095535" y="2827089"/>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LAGLEDARE</a:t>
            </a:r>
          </a:p>
        </p:txBody>
      </p:sp>
      <p:sp>
        <p:nvSpPr>
          <p:cNvPr id="14" name="Rectangle 13">
            <a:extLst>
              <a:ext uri="{FF2B5EF4-FFF2-40B4-BE49-F238E27FC236}">
                <a16:creationId xmlns:a16="http://schemas.microsoft.com/office/drawing/2014/main" id="{6108DB94-8A7B-4C0C-9FBE-9BE6D5D83135}"/>
              </a:ext>
            </a:extLst>
          </p:cNvPr>
          <p:cNvSpPr/>
          <p:nvPr/>
        </p:nvSpPr>
        <p:spPr>
          <a:xfrm>
            <a:off x="3095537" y="3397053"/>
            <a:ext cx="2088859" cy="5227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600" dirty="0">
                <a:solidFill>
                  <a:schemeClr val="accent1">
                    <a:lumMod val="50000"/>
                  </a:schemeClr>
                </a:solidFill>
              </a:rPr>
              <a:t>Lagledare</a:t>
            </a:r>
          </a:p>
          <a:p>
            <a:pPr marL="285750" indent="-285750">
              <a:buFont typeface="Arial" panose="020B0604020202020204" pitchFamily="34" charset="0"/>
              <a:buChar char="•"/>
            </a:pPr>
            <a:r>
              <a:rPr lang="sv-SE" sz="1600" dirty="0">
                <a:solidFill>
                  <a:schemeClr val="accent1">
                    <a:lumMod val="50000"/>
                  </a:schemeClr>
                </a:solidFill>
              </a:rPr>
              <a:t>Ass. Lagledare</a:t>
            </a:r>
          </a:p>
        </p:txBody>
      </p:sp>
      <p:sp>
        <p:nvSpPr>
          <p:cNvPr id="16" name="Rectangle 15">
            <a:extLst>
              <a:ext uri="{FF2B5EF4-FFF2-40B4-BE49-F238E27FC236}">
                <a16:creationId xmlns:a16="http://schemas.microsoft.com/office/drawing/2014/main" id="{3A012A4F-147B-4179-B6F6-3059415137FA}"/>
              </a:ext>
            </a:extLst>
          </p:cNvPr>
          <p:cNvSpPr/>
          <p:nvPr/>
        </p:nvSpPr>
        <p:spPr>
          <a:xfrm>
            <a:off x="5345184" y="2827089"/>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FÖRÄLDRAGRUPP</a:t>
            </a:r>
          </a:p>
        </p:txBody>
      </p:sp>
      <p:sp>
        <p:nvSpPr>
          <p:cNvPr id="17" name="Rectangle 16">
            <a:extLst>
              <a:ext uri="{FF2B5EF4-FFF2-40B4-BE49-F238E27FC236}">
                <a16:creationId xmlns:a16="http://schemas.microsoft.com/office/drawing/2014/main" id="{F9536567-0CD3-47C5-B939-6E4965811EC6}"/>
              </a:ext>
            </a:extLst>
          </p:cNvPr>
          <p:cNvSpPr/>
          <p:nvPr/>
        </p:nvSpPr>
        <p:spPr>
          <a:xfrm>
            <a:off x="5345184" y="3397052"/>
            <a:ext cx="2088859" cy="11854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400" dirty="0">
                <a:solidFill>
                  <a:schemeClr val="accent1">
                    <a:lumMod val="50000"/>
                  </a:schemeClr>
                </a:solidFill>
              </a:rPr>
              <a:t>Sammankallande</a:t>
            </a:r>
          </a:p>
          <a:p>
            <a:pPr marL="285750" indent="-285750">
              <a:buFont typeface="Arial" panose="020B0604020202020204" pitchFamily="34" charset="0"/>
              <a:buChar char="•"/>
            </a:pPr>
            <a:r>
              <a:rPr lang="sv-SE" sz="1600" dirty="0">
                <a:solidFill>
                  <a:schemeClr val="accent1">
                    <a:lumMod val="50000"/>
                  </a:schemeClr>
                </a:solidFill>
              </a:rPr>
              <a:t>1</a:t>
            </a:r>
          </a:p>
          <a:p>
            <a:pPr marL="285750" indent="-285750">
              <a:buFont typeface="Arial" panose="020B0604020202020204" pitchFamily="34" charset="0"/>
              <a:buChar char="•"/>
            </a:pPr>
            <a:r>
              <a:rPr lang="sv-SE" sz="1600" dirty="0">
                <a:solidFill>
                  <a:schemeClr val="accent1">
                    <a:lumMod val="50000"/>
                  </a:schemeClr>
                </a:solidFill>
              </a:rPr>
              <a:t>2</a:t>
            </a:r>
          </a:p>
          <a:p>
            <a:pPr marL="285750" indent="-285750">
              <a:buFont typeface="Arial" panose="020B0604020202020204" pitchFamily="34" charset="0"/>
              <a:buChar char="•"/>
            </a:pPr>
            <a:r>
              <a:rPr lang="sv-SE" sz="1600" dirty="0">
                <a:solidFill>
                  <a:schemeClr val="accent1">
                    <a:lumMod val="50000"/>
                  </a:schemeClr>
                </a:solidFill>
              </a:rPr>
              <a:t>3</a:t>
            </a:r>
          </a:p>
        </p:txBody>
      </p:sp>
      <p:sp>
        <p:nvSpPr>
          <p:cNvPr id="19" name="Rectangle 18">
            <a:extLst>
              <a:ext uri="{FF2B5EF4-FFF2-40B4-BE49-F238E27FC236}">
                <a16:creationId xmlns:a16="http://schemas.microsoft.com/office/drawing/2014/main" id="{AEA4A5CA-8585-4D98-8E38-7613A3279957}"/>
              </a:ext>
            </a:extLst>
          </p:cNvPr>
          <p:cNvSpPr/>
          <p:nvPr/>
        </p:nvSpPr>
        <p:spPr>
          <a:xfrm>
            <a:off x="7594830" y="2827089"/>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KASSÖR</a:t>
            </a:r>
          </a:p>
        </p:txBody>
      </p:sp>
      <p:sp>
        <p:nvSpPr>
          <p:cNvPr id="20" name="Rectangle 19">
            <a:extLst>
              <a:ext uri="{FF2B5EF4-FFF2-40B4-BE49-F238E27FC236}">
                <a16:creationId xmlns:a16="http://schemas.microsoft.com/office/drawing/2014/main" id="{6FD293E3-5DF0-42FC-9F98-CC53A862794F}"/>
              </a:ext>
            </a:extLst>
          </p:cNvPr>
          <p:cNvSpPr/>
          <p:nvPr/>
        </p:nvSpPr>
        <p:spPr>
          <a:xfrm>
            <a:off x="7594830" y="3397053"/>
            <a:ext cx="2088859" cy="5227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600" dirty="0">
                <a:solidFill>
                  <a:schemeClr val="accent1">
                    <a:lumMod val="50000"/>
                  </a:schemeClr>
                </a:solidFill>
              </a:rPr>
              <a:t>Kassör</a:t>
            </a:r>
          </a:p>
          <a:p>
            <a:pPr marL="285750" indent="-285750">
              <a:buFont typeface="Arial" panose="020B0604020202020204" pitchFamily="34" charset="0"/>
              <a:buChar char="•"/>
            </a:pPr>
            <a:r>
              <a:rPr lang="sv-SE" sz="1600" dirty="0">
                <a:solidFill>
                  <a:schemeClr val="accent1">
                    <a:lumMod val="50000"/>
                  </a:schemeClr>
                </a:solidFill>
              </a:rPr>
              <a:t>Ass. Kassör</a:t>
            </a:r>
          </a:p>
        </p:txBody>
      </p:sp>
      <p:sp>
        <p:nvSpPr>
          <p:cNvPr id="21" name="Rectangle: Single Corner Snipped 20">
            <a:extLst>
              <a:ext uri="{FF2B5EF4-FFF2-40B4-BE49-F238E27FC236}">
                <a16:creationId xmlns:a16="http://schemas.microsoft.com/office/drawing/2014/main" id="{6C83347C-BBF2-4281-BEAE-CE0EDAEED3E2}"/>
              </a:ext>
            </a:extLst>
          </p:cNvPr>
          <p:cNvSpPr/>
          <p:nvPr/>
        </p:nvSpPr>
        <p:spPr>
          <a:xfrm>
            <a:off x="9844478" y="4582483"/>
            <a:ext cx="2088858" cy="159181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Med i </a:t>
            </a:r>
            <a:r>
              <a:rPr lang="sv-SE" sz="1200" dirty="0" err="1"/>
              <a:t>Materialgruppen</a:t>
            </a:r>
            <a:endParaRPr lang="sv-SE" sz="1200" dirty="0"/>
          </a:p>
          <a:p>
            <a:pPr marL="285750" indent="-285750">
              <a:buFont typeface="Arial" panose="020B0604020202020204" pitchFamily="34" charset="0"/>
              <a:buChar char="•"/>
            </a:pPr>
            <a:r>
              <a:rPr lang="sv-SE" sz="1200" dirty="0"/>
              <a:t>Bollar</a:t>
            </a:r>
          </a:p>
          <a:p>
            <a:pPr marL="285750" indent="-285750">
              <a:buFont typeface="Arial" panose="020B0604020202020204" pitchFamily="34" charset="0"/>
              <a:buChar char="•"/>
            </a:pPr>
            <a:r>
              <a:rPr lang="sv-SE" sz="1200" dirty="0"/>
              <a:t>Målvaktshandskar</a:t>
            </a:r>
          </a:p>
          <a:p>
            <a:pPr marL="285750" indent="-285750">
              <a:buFont typeface="Arial" panose="020B0604020202020204" pitchFamily="34" charset="0"/>
              <a:buChar char="•"/>
            </a:pPr>
            <a:r>
              <a:rPr lang="sv-SE" sz="1200" dirty="0"/>
              <a:t>Matchtröjor</a:t>
            </a:r>
          </a:p>
          <a:p>
            <a:pPr marL="285750" indent="-285750">
              <a:buFont typeface="Arial" panose="020B0604020202020204" pitchFamily="34" charset="0"/>
              <a:buChar char="•"/>
            </a:pPr>
            <a:r>
              <a:rPr lang="sv-SE" sz="1200" dirty="0"/>
              <a:t>Klädbeställningar</a:t>
            </a:r>
          </a:p>
          <a:p>
            <a:pPr marL="285750" indent="-285750">
              <a:buFont typeface="Arial" panose="020B0604020202020204" pitchFamily="34" charset="0"/>
              <a:buChar char="•"/>
            </a:pPr>
            <a:r>
              <a:rPr lang="sv-SE" sz="1200" dirty="0"/>
              <a:t>Skademateriel</a:t>
            </a:r>
          </a:p>
        </p:txBody>
      </p:sp>
      <p:sp>
        <p:nvSpPr>
          <p:cNvPr id="22" name="Rectangle 21">
            <a:extLst>
              <a:ext uri="{FF2B5EF4-FFF2-40B4-BE49-F238E27FC236}">
                <a16:creationId xmlns:a16="http://schemas.microsoft.com/office/drawing/2014/main" id="{E5CE2CF2-002A-41E7-8E78-410A4399096C}"/>
              </a:ext>
            </a:extLst>
          </p:cNvPr>
          <p:cNvSpPr/>
          <p:nvPr/>
        </p:nvSpPr>
        <p:spPr>
          <a:xfrm>
            <a:off x="9844476" y="2827089"/>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MATERIAL</a:t>
            </a:r>
          </a:p>
        </p:txBody>
      </p:sp>
      <p:sp>
        <p:nvSpPr>
          <p:cNvPr id="23" name="Rectangle 22">
            <a:extLst>
              <a:ext uri="{FF2B5EF4-FFF2-40B4-BE49-F238E27FC236}">
                <a16:creationId xmlns:a16="http://schemas.microsoft.com/office/drawing/2014/main" id="{18AE8CDA-9A0C-4B0B-BABB-3FB1C8B8CCCA}"/>
              </a:ext>
            </a:extLst>
          </p:cNvPr>
          <p:cNvSpPr/>
          <p:nvPr/>
        </p:nvSpPr>
        <p:spPr>
          <a:xfrm>
            <a:off x="9844475" y="3397052"/>
            <a:ext cx="2088859" cy="5227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600" dirty="0">
                <a:solidFill>
                  <a:schemeClr val="accent1">
                    <a:lumMod val="50000"/>
                  </a:schemeClr>
                </a:solidFill>
              </a:rPr>
              <a:t>Materialare</a:t>
            </a:r>
          </a:p>
          <a:p>
            <a:pPr marL="285750" indent="-285750">
              <a:buFont typeface="Arial" panose="020B0604020202020204" pitchFamily="34" charset="0"/>
              <a:buChar char="•"/>
            </a:pPr>
            <a:r>
              <a:rPr lang="sv-SE" sz="1600" dirty="0">
                <a:solidFill>
                  <a:schemeClr val="accent1">
                    <a:lumMod val="50000"/>
                  </a:schemeClr>
                </a:solidFill>
              </a:rPr>
              <a:t>Ass. Materialare</a:t>
            </a:r>
          </a:p>
        </p:txBody>
      </p:sp>
      <p:sp>
        <p:nvSpPr>
          <p:cNvPr id="26" name="Rectangle: Single Corner Snipped 25">
            <a:extLst>
              <a:ext uri="{FF2B5EF4-FFF2-40B4-BE49-F238E27FC236}">
                <a16:creationId xmlns:a16="http://schemas.microsoft.com/office/drawing/2014/main" id="{F4748B7C-1095-49C3-88C7-0D145B531530}"/>
              </a:ext>
            </a:extLst>
          </p:cNvPr>
          <p:cNvSpPr/>
          <p:nvPr/>
        </p:nvSpPr>
        <p:spPr>
          <a:xfrm>
            <a:off x="3095536" y="4582482"/>
            <a:ext cx="2088858" cy="52270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Boka Domare</a:t>
            </a:r>
          </a:p>
          <a:p>
            <a:pPr marL="285750" indent="-285750">
              <a:buFont typeface="Arial" panose="020B0604020202020204" pitchFamily="34" charset="0"/>
              <a:buChar char="•"/>
            </a:pPr>
            <a:r>
              <a:rPr lang="sv-SE" sz="1200" dirty="0"/>
              <a:t>Boka ev transport tof</a:t>
            </a:r>
          </a:p>
        </p:txBody>
      </p:sp>
    </p:spTree>
    <p:extLst>
      <p:ext uri="{BB962C8B-B14F-4D97-AF65-F5344CB8AC3E}">
        <p14:creationId xmlns:p14="http://schemas.microsoft.com/office/powerpoint/2010/main" val="51946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8580" y="184610"/>
            <a:ext cx="8429310" cy="703286"/>
          </a:xfrm>
        </p:spPr>
        <p:txBody>
          <a:bodyPr/>
          <a:lstStyle/>
          <a:p>
            <a:r>
              <a:rPr lang="sv-SE" dirty="0"/>
              <a:t>SÖRFORS IF P-12/13 </a:t>
            </a:r>
            <a:r>
              <a:rPr lang="sv-SE" dirty="0" err="1"/>
              <a:t>SäsongEN</a:t>
            </a:r>
            <a:r>
              <a:rPr lang="sv-SE" dirty="0"/>
              <a:t> 2019</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806931" y="954159"/>
            <a:ext cx="3190324" cy="4445368"/>
          </a:xfrm>
        </p:spPr>
        <p:txBody>
          <a:bodyPr>
            <a:normAutofit/>
          </a:bodyPr>
          <a:lstStyle/>
          <a:p>
            <a:r>
              <a:rPr lang="sv-SE" u="sng" dirty="0">
                <a:solidFill>
                  <a:schemeClr val="tx1"/>
                </a:solidFill>
              </a:rPr>
              <a:t>LEDARE</a:t>
            </a:r>
          </a:p>
          <a:p>
            <a:r>
              <a:rPr lang="sv-SE" dirty="0">
                <a:solidFill>
                  <a:schemeClr val="tx1"/>
                </a:solidFill>
              </a:rPr>
              <a:t>Patrik Gustafsson</a:t>
            </a:r>
          </a:p>
          <a:p>
            <a:r>
              <a:rPr lang="sv-SE" dirty="0">
                <a:solidFill>
                  <a:schemeClr val="tx1"/>
                </a:solidFill>
              </a:rPr>
              <a:t>Angelica Sandström</a:t>
            </a:r>
          </a:p>
          <a:p>
            <a:r>
              <a:rPr lang="sv-SE" u="sng" dirty="0">
                <a:solidFill>
                  <a:schemeClr val="tx1"/>
                </a:solidFill>
              </a:rPr>
              <a:t>ASS.LEDARE</a:t>
            </a:r>
          </a:p>
          <a:p>
            <a:r>
              <a:rPr lang="sv-SE" dirty="0">
                <a:solidFill>
                  <a:schemeClr val="tx1"/>
                </a:solidFill>
              </a:rPr>
              <a:t>Anders Andersson</a:t>
            </a:r>
          </a:p>
          <a:p>
            <a:r>
              <a:rPr lang="sv-SE" dirty="0">
                <a:solidFill>
                  <a:schemeClr val="tx1"/>
                </a:solidFill>
              </a:rPr>
              <a:t>Albin Sandström</a:t>
            </a:r>
          </a:p>
          <a:p>
            <a:r>
              <a:rPr lang="sv-SE" dirty="0">
                <a:solidFill>
                  <a:schemeClr val="tx1"/>
                </a:solidFill>
              </a:rPr>
              <a:t>Lova Sandström</a:t>
            </a:r>
          </a:p>
          <a:p>
            <a:endParaRPr lang="sv-SE" dirty="0">
              <a:solidFill>
                <a:schemeClr val="tx1"/>
              </a:solidFill>
            </a:endParaRPr>
          </a:p>
          <a:p>
            <a:endParaRPr lang="sv-SE" dirty="0">
              <a:solidFill>
                <a:schemeClr val="tx1"/>
              </a:solidFill>
            </a:endParaRPr>
          </a:p>
          <a:p>
            <a:endParaRPr lang="sv-SE" dirty="0">
              <a:solidFill>
                <a:schemeClr val="tx1"/>
              </a:solidFill>
            </a:endParaRPr>
          </a:p>
        </p:txBody>
      </p:sp>
      <p:pic>
        <p:nvPicPr>
          <p:cNvPr id="7" name="Picture 6">
            <a:extLst>
              <a:ext uri="{FF2B5EF4-FFF2-40B4-BE49-F238E27FC236}">
                <a16:creationId xmlns:a16="http://schemas.microsoft.com/office/drawing/2014/main" id="{22B73745-B6D6-4C71-9461-498C42BACD44}"/>
              </a:ext>
            </a:extLst>
          </p:cNvPr>
          <p:cNvPicPr>
            <a:picLocks noChangeAspect="1"/>
          </p:cNvPicPr>
          <p:nvPr/>
        </p:nvPicPr>
        <p:blipFill>
          <a:blip r:embed="rId2"/>
          <a:stretch>
            <a:fillRect/>
          </a:stretch>
        </p:blipFill>
        <p:spPr>
          <a:xfrm>
            <a:off x="4320209" y="954159"/>
            <a:ext cx="7871791" cy="5903842"/>
          </a:xfrm>
          <a:prstGeom prst="rect">
            <a:avLst/>
          </a:prstGeom>
          <a:ln>
            <a:noFill/>
          </a:ln>
          <a:effectLst>
            <a:softEdge rad="112500"/>
          </a:effectLst>
        </p:spPr>
      </p:pic>
    </p:spTree>
    <p:extLst>
      <p:ext uri="{BB962C8B-B14F-4D97-AF65-F5344CB8AC3E}">
        <p14:creationId xmlns:p14="http://schemas.microsoft.com/office/powerpoint/2010/main" val="87711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800167" y="785191"/>
            <a:ext cx="7250527" cy="1143000"/>
          </a:xfrm>
        </p:spPr>
        <p:txBody>
          <a:bodyPr/>
          <a:lstStyle/>
          <a:p>
            <a:r>
              <a:rPr lang="sv-SE" dirty="0"/>
              <a:t>SÖRFORS IF P-12/13 Säsong 2019</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98579" y="2220475"/>
            <a:ext cx="8337031" cy="4445368"/>
          </a:xfrm>
        </p:spPr>
        <p:txBody>
          <a:bodyPr>
            <a:normAutofit/>
          </a:bodyPr>
          <a:lstStyle/>
          <a:p>
            <a:r>
              <a:rPr lang="sv-SE" u="sng" dirty="0">
                <a:solidFill>
                  <a:schemeClr val="tx1"/>
                </a:solidFill>
              </a:rPr>
              <a:t>POJKAR 12/13</a:t>
            </a:r>
          </a:p>
          <a:p>
            <a:endParaRPr lang="sv-SE" u="sng" dirty="0">
              <a:solidFill>
                <a:schemeClr val="tx1"/>
              </a:solidFill>
            </a:endParaRPr>
          </a:p>
          <a:p>
            <a:r>
              <a:rPr lang="sv-SE" dirty="0">
                <a:solidFill>
                  <a:schemeClr val="tx1"/>
                </a:solidFill>
              </a:rPr>
              <a:t>KASSÖR - ?</a:t>
            </a:r>
          </a:p>
          <a:p>
            <a:r>
              <a:rPr lang="sv-SE" dirty="0">
                <a:solidFill>
                  <a:schemeClr val="tx1"/>
                </a:solidFill>
              </a:rPr>
              <a:t>FÖRLÄDRAGRUPP - ?</a:t>
            </a:r>
          </a:p>
          <a:p>
            <a:r>
              <a:rPr lang="sv-SE" dirty="0">
                <a:solidFill>
                  <a:schemeClr val="tx1"/>
                </a:solidFill>
              </a:rPr>
              <a:t>MATERIALANSVARIG - ?</a:t>
            </a:r>
          </a:p>
          <a:p>
            <a:endParaRPr lang="sv-SE" dirty="0">
              <a:solidFill>
                <a:schemeClr val="tx1"/>
              </a:solidFill>
            </a:endParaRPr>
          </a:p>
          <a:p>
            <a:endParaRPr lang="sv-SE" dirty="0">
              <a:solidFill>
                <a:schemeClr val="tx1"/>
              </a:solidFill>
            </a:endParaRPr>
          </a:p>
          <a:p>
            <a:endParaRPr lang="sv-SE" dirty="0">
              <a:solidFill>
                <a:schemeClr val="tx1"/>
              </a:solidFill>
            </a:endParaRPr>
          </a:p>
        </p:txBody>
      </p:sp>
      <p:sp>
        <p:nvSpPr>
          <p:cNvPr id="6" name="Text Placeholder 3">
            <a:extLst>
              <a:ext uri="{FF2B5EF4-FFF2-40B4-BE49-F238E27FC236}">
                <a16:creationId xmlns:a16="http://schemas.microsoft.com/office/drawing/2014/main" id="{3B74BF00-E52A-481C-B094-A54FD1CCB8B0}"/>
              </a:ext>
            </a:extLst>
          </p:cNvPr>
          <p:cNvSpPr txBox="1">
            <a:spLocks/>
          </p:cNvSpPr>
          <p:nvPr/>
        </p:nvSpPr>
        <p:spPr>
          <a:xfrm>
            <a:off x="5403710" y="2220475"/>
            <a:ext cx="4064968" cy="444536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407885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8580" y="184610"/>
            <a:ext cx="8429310" cy="703286"/>
          </a:xfrm>
        </p:spPr>
        <p:txBody>
          <a:bodyPr/>
          <a:lstStyle/>
          <a:p>
            <a:r>
              <a:rPr lang="sv-SE" dirty="0"/>
              <a:t>SÖRFORS IF P-12/13 </a:t>
            </a:r>
            <a:r>
              <a:rPr lang="sv-SE" dirty="0" err="1"/>
              <a:t>SäsongEN</a:t>
            </a:r>
            <a:r>
              <a:rPr lang="sv-SE" dirty="0"/>
              <a:t> 2019</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806930" y="954159"/>
            <a:ext cx="10711153" cy="5421474"/>
          </a:xfrm>
        </p:spPr>
        <p:txBody>
          <a:bodyPr>
            <a:normAutofit fontScale="92500" lnSpcReduction="20000"/>
          </a:bodyPr>
          <a:lstStyle/>
          <a:p>
            <a:r>
              <a:rPr lang="sv-SE" u="sng" dirty="0">
                <a:solidFill>
                  <a:schemeClr val="tx1"/>
                </a:solidFill>
              </a:rPr>
              <a:t>SERIESPEL</a:t>
            </a:r>
          </a:p>
          <a:p>
            <a:r>
              <a:rPr lang="sv-SE" dirty="0">
                <a:solidFill>
                  <a:schemeClr val="tx1"/>
                </a:solidFill>
              </a:rPr>
              <a:t>Spel 3 mot 3 är spelformen för de allra yngsta fotbollsspelarna. De ska uppleva matchen som lekfull och rolig. Barnens behov och förutsättningar ska vara utgångspunkten för matchen. I den här åldern koncentrerar sig spelarna nästan helt och hållet på bollen. De driver bollen framåt, vänder och dribblar. När bollen närmar sig motståndarnas mål vill de flesta spelare gärna skjuta. De skjuter ofta och i alla möjliga och omöjliga lägen. Passningsspelet fungerar inte så bra, bland annat för att spelarna inte är så erfarna och på grund av att barn har ett begränsat synfält.</a:t>
            </a:r>
            <a:r>
              <a:rPr lang="sv-SE" b="1" dirty="0"/>
              <a:t> </a:t>
            </a:r>
            <a:endParaRPr lang="sv-SE" u="sng" dirty="0">
              <a:solidFill>
                <a:schemeClr val="tx1"/>
              </a:solidFill>
            </a:endParaRPr>
          </a:p>
          <a:p>
            <a:endParaRPr lang="sv-SE" u="sng" dirty="0">
              <a:solidFill>
                <a:schemeClr val="tx1"/>
              </a:solidFill>
            </a:endParaRPr>
          </a:p>
          <a:p>
            <a:r>
              <a:rPr lang="sv-SE" dirty="0">
                <a:solidFill>
                  <a:schemeClr val="tx1"/>
                </a:solidFill>
              </a:rPr>
              <a:t>2 lag anmälda (Sörfors IF United, Sörfors IF City)</a:t>
            </a:r>
          </a:p>
          <a:p>
            <a:endParaRPr lang="sv-SE" dirty="0">
              <a:solidFill>
                <a:schemeClr val="tx1"/>
              </a:solidFill>
            </a:endParaRPr>
          </a:p>
          <a:p>
            <a:r>
              <a:rPr lang="sv-SE" dirty="0">
                <a:solidFill>
                  <a:schemeClr val="tx1"/>
                </a:solidFill>
              </a:rPr>
              <a:t>3 </a:t>
            </a:r>
            <a:r>
              <a:rPr lang="sv-SE" dirty="0" err="1">
                <a:solidFill>
                  <a:schemeClr val="tx1"/>
                </a:solidFill>
              </a:rPr>
              <a:t>st</a:t>
            </a:r>
            <a:r>
              <a:rPr lang="sv-SE" dirty="0">
                <a:solidFill>
                  <a:schemeClr val="tx1"/>
                </a:solidFill>
              </a:rPr>
              <a:t> matcher/sammandrag/lag</a:t>
            </a:r>
          </a:p>
          <a:p>
            <a:r>
              <a:rPr lang="sv-SE" dirty="0">
                <a:solidFill>
                  <a:schemeClr val="tx1"/>
                </a:solidFill>
              </a:rPr>
              <a:t>4x3 min speltid</a:t>
            </a:r>
          </a:p>
          <a:p>
            <a:endParaRPr lang="sv-SE" u="sng" dirty="0">
              <a:solidFill>
                <a:schemeClr val="tx1"/>
              </a:solidFill>
            </a:endParaRPr>
          </a:p>
          <a:p>
            <a:r>
              <a:rPr lang="sv-SE" dirty="0">
                <a:solidFill>
                  <a:schemeClr val="tx1"/>
                </a:solidFill>
              </a:rPr>
              <a:t>Preliminära spelhelger</a:t>
            </a:r>
          </a:p>
          <a:p>
            <a:r>
              <a:rPr lang="sv-SE" sz="1600" dirty="0">
                <a:solidFill>
                  <a:schemeClr val="tx1"/>
                </a:solidFill>
              </a:rPr>
              <a:t>V.22 – Sörfors (</a:t>
            </a:r>
            <a:r>
              <a:rPr lang="sv-SE" sz="1600" dirty="0" err="1">
                <a:solidFill>
                  <a:schemeClr val="tx1"/>
                </a:solidFill>
              </a:rPr>
              <a:t>Älvdungen</a:t>
            </a:r>
            <a:r>
              <a:rPr lang="sv-SE" sz="1600" dirty="0">
                <a:solidFill>
                  <a:schemeClr val="tx1"/>
                </a:solidFill>
              </a:rPr>
              <a:t>, vi arrangerar)</a:t>
            </a:r>
          </a:p>
          <a:p>
            <a:r>
              <a:rPr lang="sv-SE" sz="1600" dirty="0">
                <a:solidFill>
                  <a:schemeClr val="tx1"/>
                </a:solidFill>
              </a:rPr>
              <a:t>V.23 - Ersmark</a:t>
            </a:r>
          </a:p>
          <a:p>
            <a:r>
              <a:rPr lang="sv-SE" sz="1600" dirty="0">
                <a:solidFill>
                  <a:schemeClr val="tx1"/>
                </a:solidFill>
              </a:rPr>
              <a:t>V.24 - Obbola</a:t>
            </a:r>
          </a:p>
          <a:p>
            <a:endParaRPr lang="sv-SE" u="sng" dirty="0">
              <a:solidFill>
                <a:schemeClr val="tx1"/>
              </a:solidFill>
            </a:endParaRPr>
          </a:p>
          <a:p>
            <a:endParaRPr lang="sv-SE" u="sng"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425515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2" name="Straight Connector 71">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26" name="Picture 2" descr="Bildresultat fÃ¶r 3vs3 sarg">
            <a:extLst>
              <a:ext uri="{FF2B5EF4-FFF2-40B4-BE49-F238E27FC236}">
                <a16:creationId xmlns:a16="http://schemas.microsoft.com/office/drawing/2014/main" id="{E20576C8-5868-44B0-88C4-2CE34D23D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BA25A-4331-4457-90FC-96CA2B3CBF60}"/>
              </a:ext>
            </a:extLst>
          </p:cNvPr>
          <p:cNvSpPr txBox="1">
            <a:spLocks/>
          </p:cNvSpPr>
          <p:nvPr/>
        </p:nvSpPr>
        <p:spPr>
          <a:xfrm>
            <a:off x="798580" y="184610"/>
            <a:ext cx="8429310" cy="70328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SÖRFORS IF P-12/13 SAMMANDRAG VÅR 2019</a:t>
            </a:r>
          </a:p>
        </p:txBody>
      </p:sp>
      <p:sp>
        <p:nvSpPr>
          <p:cNvPr id="6" name="Text Placeholder 3">
            <a:extLst>
              <a:ext uri="{FF2B5EF4-FFF2-40B4-BE49-F238E27FC236}">
                <a16:creationId xmlns:a16="http://schemas.microsoft.com/office/drawing/2014/main" id="{197A7DDC-C834-4C48-9680-A5C86ADDBA76}"/>
              </a:ext>
            </a:extLst>
          </p:cNvPr>
          <p:cNvSpPr>
            <a:spLocks noGrp="1"/>
          </p:cNvSpPr>
          <p:nvPr>
            <p:ph type="body" sz="half" idx="2"/>
          </p:nvPr>
        </p:nvSpPr>
        <p:spPr>
          <a:xfrm>
            <a:off x="806930" y="954159"/>
            <a:ext cx="10711153" cy="5421474"/>
          </a:xfrm>
        </p:spPr>
        <p:txBody>
          <a:bodyPr>
            <a:normAutofit/>
          </a:bodyPr>
          <a:lstStyle/>
          <a:p>
            <a:r>
              <a:rPr lang="sv-SE" u="sng" dirty="0">
                <a:solidFill>
                  <a:schemeClr val="tx1"/>
                </a:solidFill>
              </a:rPr>
              <a:t>SERIESPEL</a:t>
            </a:r>
          </a:p>
          <a:p>
            <a:endParaRPr lang="sv-SE" sz="1600" dirty="0">
              <a:solidFill>
                <a:schemeClr val="tx1"/>
              </a:solidFill>
            </a:endParaRPr>
          </a:p>
          <a:p>
            <a:r>
              <a:rPr lang="sv-SE" sz="1600" dirty="0">
                <a:solidFill>
                  <a:schemeClr val="tx1"/>
                </a:solidFill>
              </a:rPr>
              <a:t>4X3 Minuter</a:t>
            </a:r>
          </a:p>
          <a:p>
            <a:endParaRPr lang="sv-SE" sz="1600" dirty="0">
              <a:solidFill>
                <a:schemeClr val="tx1"/>
              </a:solidFill>
            </a:endParaRPr>
          </a:p>
          <a:p>
            <a:r>
              <a:rPr lang="sv-SE" sz="1600" dirty="0">
                <a:solidFill>
                  <a:schemeClr val="tx1"/>
                </a:solidFill>
              </a:rPr>
              <a:t>6 spelare per lag och sammandrag.</a:t>
            </a:r>
          </a:p>
          <a:p>
            <a:r>
              <a:rPr lang="sv-SE" sz="1600" dirty="0">
                <a:solidFill>
                  <a:schemeClr val="tx1"/>
                </a:solidFill>
              </a:rPr>
              <a:t>Innebär att ALLA spelar minst 1 sammandrag per ”termin”.</a:t>
            </a:r>
          </a:p>
          <a:p>
            <a:endParaRPr lang="sv-SE" sz="1600" dirty="0">
              <a:solidFill>
                <a:schemeClr val="tx1"/>
              </a:solidFill>
            </a:endParaRPr>
          </a:p>
          <a:p>
            <a:endParaRPr lang="sv-SE" sz="1600" dirty="0">
              <a:solidFill>
                <a:schemeClr val="tx1"/>
              </a:solidFill>
            </a:endParaRPr>
          </a:p>
          <a:p>
            <a:endParaRPr lang="sv-SE" dirty="0">
              <a:solidFill>
                <a:schemeClr val="tx1"/>
              </a:solidFill>
            </a:endParaRPr>
          </a:p>
          <a:p>
            <a:endParaRPr lang="sv-SE" u="sng"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284158503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265</TotalTime>
  <Words>461</Words>
  <Application>Microsoft Office PowerPoint</Application>
  <PresentationFormat>Widescreen</PresentationFormat>
  <Paragraphs>163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Slice</vt:lpstr>
      <vt:lpstr>SÖRFORS IF P-12/13 FÖRÄLDRAMÖTE</vt:lpstr>
      <vt:lpstr>SÖRFORS IF  VÄRDEGRUND OCH VISION</vt:lpstr>
      <vt:lpstr>SÖRFORS IF P-12/13 Säsong 2019</vt:lpstr>
      <vt:lpstr>SÖRFORS IF – P 12/13</vt:lpstr>
      <vt:lpstr>SÖRFORS IF P-12/13 SäsongEN 2019</vt:lpstr>
      <vt:lpstr>SÖRFORS IF P-12/13 Säsong 2019</vt:lpstr>
      <vt:lpstr>SÖRFORS IF P-12/13 SäsongEN 2019</vt:lpstr>
      <vt:lpstr>PowerPoint Presentation</vt:lpstr>
      <vt:lpstr>PowerPoint Presentation</vt:lpstr>
      <vt:lpstr>PowerPoint Presentation</vt:lpstr>
      <vt:lpstr>MATCHVÄRD</vt:lpstr>
      <vt:lpstr>ÖVRIGT</vt:lpstr>
      <vt:lpstr>ÖVRIGT</vt:lpstr>
      <vt:lpstr>ÖVRIGT</vt:lpstr>
      <vt:lpstr>STRAX KLARA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SÖRFORS IF PF-12 FÖRÄLDRAMÖTE</dc:title>
  <dc:creator>Gustafsson, Patrik (GE Healthcare)</dc:creator>
  <cp:lastModifiedBy>Gustafsson, Patrik (GE Healthcare)</cp:lastModifiedBy>
  <cp:revision>22</cp:revision>
  <dcterms:created xsi:type="dcterms:W3CDTF">2018-08-07T20:43:43Z</dcterms:created>
  <dcterms:modified xsi:type="dcterms:W3CDTF">2019-05-06T09:08:34Z</dcterms:modified>
</cp:coreProperties>
</file>