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2" r:id="rId2"/>
    <p:sldId id="257" r:id="rId3"/>
    <p:sldId id="279" r:id="rId4"/>
    <p:sldId id="334" r:id="rId5"/>
    <p:sldId id="335" r:id="rId6"/>
    <p:sldId id="336" r:id="rId7"/>
    <p:sldId id="337" r:id="rId8"/>
    <p:sldId id="333" r:id="rId9"/>
    <p:sldId id="283" r:id="rId10"/>
    <p:sldId id="285" r:id="rId11"/>
    <p:sldId id="338" r:id="rId12"/>
    <p:sldId id="289" r:id="rId13"/>
    <p:sldId id="288" r:id="rId14"/>
    <p:sldId id="327" r:id="rId15"/>
    <p:sldId id="332" r:id="rId16"/>
    <p:sldId id="290" r:id="rId17"/>
    <p:sldId id="291" r:id="rId18"/>
    <p:sldId id="328" r:id="rId19"/>
    <p:sldId id="329" r:id="rId20"/>
    <p:sldId id="330" r:id="rId21"/>
    <p:sldId id="286" r:id="rId22"/>
    <p:sldId id="271" r:id="rId23"/>
    <p:sldId id="287" r:id="rId24"/>
    <p:sldId id="272" r:id="rId25"/>
    <p:sldId id="27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431" autoAdjust="0"/>
  </p:normalViewPr>
  <p:slideViewPr>
    <p:cSldViewPr snapToGrid="0">
      <p:cViewPr varScale="1">
        <p:scale>
          <a:sx n="95" d="100"/>
          <a:sy n="95" d="100"/>
        </p:scale>
        <p:origin x="1134" y="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3AE643-8226-4E19-AE26-EFC858ADE55B}" type="doc">
      <dgm:prSet loTypeId="urn:microsoft.com/office/officeart/2005/8/layout/matrix1" loCatId="matrix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C22A657E-0DA6-4D5F-BD7F-7CB572AAB268}">
      <dgm:prSet phldrT="[Text]"/>
      <dgm:spPr/>
      <dgm:t>
        <a:bodyPr/>
        <a:lstStyle/>
        <a:p>
          <a:r>
            <a:rPr lang="en-GB" dirty="0" err="1"/>
            <a:t>Arbetsgrupper</a:t>
          </a:r>
          <a:endParaRPr lang="en-GB" dirty="0"/>
        </a:p>
      </dgm:t>
    </dgm:pt>
    <dgm:pt modelId="{0947FB9A-6461-42B9-A69A-0F2C830AABB7}" type="parTrans" cxnId="{F3DEE23D-A10F-4014-A05E-14367409BFB6}">
      <dgm:prSet/>
      <dgm:spPr/>
      <dgm:t>
        <a:bodyPr/>
        <a:lstStyle/>
        <a:p>
          <a:endParaRPr lang="en-GB"/>
        </a:p>
      </dgm:t>
    </dgm:pt>
    <dgm:pt modelId="{5BC2695D-12DE-442B-BD2B-A71C7583FAF6}" type="sibTrans" cxnId="{F3DEE23D-A10F-4014-A05E-14367409BFB6}">
      <dgm:prSet/>
      <dgm:spPr/>
      <dgm:t>
        <a:bodyPr/>
        <a:lstStyle/>
        <a:p>
          <a:endParaRPr lang="en-GB"/>
        </a:p>
      </dgm:t>
    </dgm:pt>
    <dgm:pt modelId="{44866594-1DFC-4E7F-AF1D-442DD24FCC2F}">
      <dgm:prSet phldrT="[Text]"/>
      <dgm:spPr/>
      <dgm:t>
        <a:bodyPr/>
        <a:lstStyle/>
        <a:p>
          <a:r>
            <a:rPr lang="en-GB" dirty="0"/>
            <a:t>Administration</a:t>
          </a:r>
        </a:p>
        <a:p>
          <a:r>
            <a:rPr lang="en-GB" dirty="0"/>
            <a:t>(Laget.se, </a:t>
          </a:r>
          <a:r>
            <a:rPr lang="en-GB" dirty="0" err="1"/>
            <a:t>domare</a:t>
          </a:r>
          <a:r>
            <a:rPr lang="en-GB" dirty="0"/>
            <a:t>, </a:t>
          </a:r>
          <a:r>
            <a:rPr lang="en-GB" dirty="0" err="1"/>
            <a:t>NewBody</a:t>
          </a:r>
          <a:r>
            <a:rPr lang="en-GB" dirty="0"/>
            <a:t> </a:t>
          </a:r>
          <a:r>
            <a:rPr lang="en-GB" dirty="0" err="1"/>
            <a:t>och</a:t>
          </a:r>
          <a:r>
            <a:rPr lang="en-GB" dirty="0"/>
            <a:t> </a:t>
          </a:r>
          <a:r>
            <a:rPr lang="en-GB" dirty="0" err="1"/>
            <a:t>annan</a:t>
          </a:r>
          <a:r>
            <a:rPr lang="en-GB" dirty="0"/>
            <a:t> </a:t>
          </a:r>
          <a:r>
            <a:rPr lang="en-GB" dirty="0" err="1"/>
            <a:t>försäljning</a:t>
          </a:r>
          <a:r>
            <a:rPr lang="en-GB" dirty="0"/>
            <a:t>)</a:t>
          </a:r>
        </a:p>
      </dgm:t>
    </dgm:pt>
    <dgm:pt modelId="{F8C9C029-4269-49BD-BA76-C1084065E073}" type="parTrans" cxnId="{978CEC12-C5CF-4C66-8E9A-4AC38DE14C48}">
      <dgm:prSet/>
      <dgm:spPr/>
      <dgm:t>
        <a:bodyPr/>
        <a:lstStyle/>
        <a:p>
          <a:endParaRPr lang="en-GB"/>
        </a:p>
      </dgm:t>
    </dgm:pt>
    <dgm:pt modelId="{F086FBF3-7D03-44EF-8D85-A93845DE0F83}" type="sibTrans" cxnId="{978CEC12-C5CF-4C66-8E9A-4AC38DE14C48}">
      <dgm:prSet/>
      <dgm:spPr/>
      <dgm:t>
        <a:bodyPr/>
        <a:lstStyle/>
        <a:p>
          <a:endParaRPr lang="en-GB"/>
        </a:p>
      </dgm:t>
    </dgm:pt>
    <dgm:pt modelId="{76858C3C-A929-4B4F-AC74-DE6B7DD87092}">
      <dgm:prSet phldrT="[Text]"/>
      <dgm:spPr/>
      <dgm:t>
        <a:bodyPr/>
        <a:lstStyle/>
        <a:p>
          <a:r>
            <a:rPr lang="en-GB" dirty="0" err="1"/>
            <a:t>Träning</a:t>
          </a:r>
          <a:r>
            <a:rPr lang="en-GB" dirty="0"/>
            <a:t> </a:t>
          </a:r>
          <a:r>
            <a:rPr lang="en-GB" dirty="0" err="1"/>
            <a:t>och</a:t>
          </a:r>
          <a:r>
            <a:rPr lang="en-GB" dirty="0"/>
            <a:t> matcher</a:t>
          </a:r>
        </a:p>
        <a:p>
          <a:r>
            <a:rPr lang="en-GB" dirty="0"/>
            <a:t>(</a:t>
          </a:r>
          <a:r>
            <a:rPr lang="en-GB" dirty="0" err="1"/>
            <a:t>Planering</a:t>
          </a:r>
          <a:r>
            <a:rPr lang="en-GB" dirty="0"/>
            <a:t>, </a:t>
          </a:r>
          <a:r>
            <a:rPr lang="en-GB" dirty="0" err="1"/>
            <a:t>utbildning</a:t>
          </a:r>
          <a:r>
            <a:rPr lang="en-GB" dirty="0"/>
            <a:t>, </a:t>
          </a:r>
          <a:r>
            <a:rPr lang="en-GB" dirty="0" err="1"/>
            <a:t>coachning</a:t>
          </a:r>
          <a:r>
            <a:rPr lang="en-GB" dirty="0"/>
            <a:t> mm)</a:t>
          </a:r>
        </a:p>
        <a:p>
          <a:r>
            <a:rPr lang="en-GB" dirty="0"/>
            <a:t>Ca 1 </a:t>
          </a:r>
          <a:r>
            <a:rPr lang="en-GB" dirty="0" err="1"/>
            <a:t>ledare</a:t>
          </a:r>
          <a:r>
            <a:rPr lang="en-GB" dirty="0"/>
            <a:t>/10 barn</a:t>
          </a:r>
        </a:p>
      </dgm:t>
    </dgm:pt>
    <dgm:pt modelId="{5530180E-6871-444D-A2E0-56B4FE618F99}" type="parTrans" cxnId="{7B84AC8C-86A4-4764-B456-0B95C956768A}">
      <dgm:prSet/>
      <dgm:spPr/>
      <dgm:t>
        <a:bodyPr/>
        <a:lstStyle/>
        <a:p>
          <a:endParaRPr lang="en-GB"/>
        </a:p>
      </dgm:t>
    </dgm:pt>
    <dgm:pt modelId="{17456014-02C0-4A35-9A27-61A3A5C363B8}" type="sibTrans" cxnId="{7B84AC8C-86A4-4764-B456-0B95C956768A}">
      <dgm:prSet/>
      <dgm:spPr/>
      <dgm:t>
        <a:bodyPr/>
        <a:lstStyle/>
        <a:p>
          <a:endParaRPr lang="en-GB"/>
        </a:p>
      </dgm:t>
    </dgm:pt>
    <dgm:pt modelId="{D6032B64-D987-4ADA-A007-4C3336E53E05}">
      <dgm:prSet phldrT="[Text]"/>
      <dgm:spPr/>
      <dgm:t>
        <a:bodyPr/>
        <a:lstStyle/>
        <a:p>
          <a:r>
            <a:rPr lang="en-GB" dirty="0" err="1"/>
            <a:t>Övriga</a:t>
          </a:r>
          <a:r>
            <a:rPr lang="en-GB" dirty="0"/>
            <a:t> </a:t>
          </a:r>
          <a:r>
            <a:rPr lang="en-GB" dirty="0" err="1"/>
            <a:t>föreningssysslor</a:t>
          </a:r>
          <a:endParaRPr lang="en-GB" dirty="0"/>
        </a:p>
        <a:p>
          <a:r>
            <a:rPr lang="en-GB" dirty="0" err="1"/>
            <a:t>Snöskottning</a:t>
          </a:r>
          <a:r>
            <a:rPr lang="en-GB" dirty="0"/>
            <a:t>, </a:t>
          </a:r>
          <a:r>
            <a:rPr lang="en-GB" dirty="0" err="1"/>
            <a:t>snickra</a:t>
          </a:r>
          <a:r>
            <a:rPr lang="en-GB" dirty="0"/>
            <a:t> </a:t>
          </a:r>
          <a:r>
            <a:rPr lang="en-GB" dirty="0" err="1"/>
            <a:t>läktare</a:t>
          </a:r>
          <a:r>
            <a:rPr lang="en-GB" dirty="0"/>
            <a:t> o s v</a:t>
          </a:r>
        </a:p>
      </dgm:t>
    </dgm:pt>
    <dgm:pt modelId="{F382C6C9-E9B8-4593-8C3C-BE66329C5263}" type="parTrans" cxnId="{B273BEA9-B524-4A2F-892F-59E77B17BF62}">
      <dgm:prSet/>
      <dgm:spPr/>
      <dgm:t>
        <a:bodyPr/>
        <a:lstStyle/>
        <a:p>
          <a:endParaRPr lang="en-GB"/>
        </a:p>
      </dgm:t>
    </dgm:pt>
    <dgm:pt modelId="{1E7B3C12-B500-42AE-8669-E29EF3C2AA97}" type="sibTrans" cxnId="{B273BEA9-B524-4A2F-892F-59E77B17BF62}">
      <dgm:prSet/>
      <dgm:spPr/>
      <dgm:t>
        <a:bodyPr/>
        <a:lstStyle/>
        <a:p>
          <a:endParaRPr lang="en-GB"/>
        </a:p>
      </dgm:t>
    </dgm:pt>
    <dgm:pt modelId="{C86F8F39-EF22-4A2E-A274-C361456E62F6}">
      <dgm:prSet phldrT="[Text]"/>
      <dgm:spPr/>
      <dgm:t>
        <a:bodyPr/>
        <a:lstStyle/>
        <a:p>
          <a:r>
            <a:rPr lang="en-GB" dirty="0" err="1"/>
            <a:t>Trivselgrupp</a:t>
          </a:r>
          <a:endParaRPr lang="en-GB" dirty="0"/>
        </a:p>
        <a:p>
          <a:r>
            <a:rPr lang="en-GB" dirty="0"/>
            <a:t>(</a:t>
          </a:r>
          <a:r>
            <a:rPr lang="en-GB" dirty="0" err="1"/>
            <a:t>Grillkvällar</a:t>
          </a:r>
          <a:r>
            <a:rPr lang="en-GB" dirty="0"/>
            <a:t>, </a:t>
          </a:r>
          <a:r>
            <a:rPr lang="en-GB" dirty="0" err="1"/>
            <a:t>träningsläger</a:t>
          </a:r>
          <a:r>
            <a:rPr lang="en-GB" dirty="0"/>
            <a:t>, </a:t>
          </a:r>
          <a:r>
            <a:rPr lang="en-GB" dirty="0" err="1"/>
            <a:t>resor</a:t>
          </a:r>
          <a:r>
            <a:rPr lang="en-GB" dirty="0"/>
            <a:t>, </a:t>
          </a:r>
          <a:r>
            <a:rPr lang="en-GB" dirty="0" err="1"/>
            <a:t>fixa</a:t>
          </a:r>
          <a:r>
            <a:rPr lang="en-GB" dirty="0"/>
            <a:t> “</a:t>
          </a:r>
          <a:r>
            <a:rPr lang="en-GB" dirty="0" err="1"/>
            <a:t>sponsorer</a:t>
          </a:r>
          <a:r>
            <a:rPr lang="en-GB" dirty="0"/>
            <a:t>” mm)</a:t>
          </a:r>
        </a:p>
      </dgm:t>
    </dgm:pt>
    <dgm:pt modelId="{64AB9BDB-D8B5-4E26-A9E8-E7F476BB6EFD}" type="parTrans" cxnId="{54CE3E66-39C2-42BB-8285-CF6136701BF4}">
      <dgm:prSet/>
      <dgm:spPr/>
      <dgm:t>
        <a:bodyPr/>
        <a:lstStyle/>
        <a:p>
          <a:endParaRPr lang="en-GB"/>
        </a:p>
      </dgm:t>
    </dgm:pt>
    <dgm:pt modelId="{43C11C8B-5D1C-4412-8E42-E998CDE20287}" type="sibTrans" cxnId="{54CE3E66-39C2-42BB-8285-CF6136701BF4}">
      <dgm:prSet/>
      <dgm:spPr/>
      <dgm:t>
        <a:bodyPr/>
        <a:lstStyle/>
        <a:p>
          <a:endParaRPr lang="en-GB"/>
        </a:p>
      </dgm:t>
    </dgm:pt>
    <dgm:pt modelId="{5D9B58B6-638B-4E9B-8E89-58A7DBD32CD3}" type="pres">
      <dgm:prSet presAssocID="{603AE643-8226-4E19-AE26-EFC858ADE55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8C8BB3B-D22C-494A-A13D-94D30C657BA6}" type="pres">
      <dgm:prSet presAssocID="{603AE643-8226-4E19-AE26-EFC858ADE55B}" presName="matrix" presStyleCnt="0"/>
      <dgm:spPr/>
    </dgm:pt>
    <dgm:pt modelId="{5102323E-66FC-4D29-91EF-16B4060E0886}" type="pres">
      <dgm:prSet presAssocID="{603AE643-8226-4E19-AE26-EFC858ADE55B}" presName="tile1" presStyleLbl="node1" presStyleIdx="0" presStyleCnt="4"/>
      <dgm:spPr/>
    </dgm:pt>
    <dgm:pt modelId="{B9904B9D-1539-4F95-BE06-D3BCDE93AB29}" type="pres">
      <dgm:prSet presAssocID="{603AE643-8226-4E19-AE26-EFC858ADE55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6378885-A6CE-4244-8C8B-D1F8F1DAFBC5}" type="pres">
      <dgm:prSet presAssocID="{603AE643-8226-4E19-AE26-EFC858ADE55B}" presName="tile2" presStyleLbl="node1" presStyleIdx="1" presStyleCnt="4"/>
      <dgm:spPr/>
    </dgm:pt>
    <dgm:pt modelId="{1871E7C0-A8E5-41D5-A07F-AFCDD6D8FC97}" type="pres">
      <dgm:prSet presAssocID="{603AE643-8226-4E19-AE26-EFC858ADE55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8402128-AA3E-4B51-8E13-9DF510217C3D}" type="pres">
      <dgm:prSet presAssocID="{603AE643-8226-4E19-AE26-EFC858ADE55B}" presName="tile3" presStyleLbl="node1" presStyleIdx="2" presStyleCnt="4"/>
      <dgm:spPr/>
    </dgm:pt>
    <dgm:pt modelId="{DC3A2DD6-E226-4ABF-9135-65153200949C}" type="pres">
      <dgm:prSet presAssocID="{603AE643-8226-4E19-AE26-EFC858ADE55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9DECB0E-35BF-4DE8-9394-7403C86E43AB}" type="pres">
      <dgm:prSet presAssocID="{603AE643-8226-4E19-AE26-EFC858ADE55B}" presName="tile4" presStyleLbl="node1" presStyleIdx="3" presStyleCnt="4"/>
      <dgm:spPr/>
    </dgm:pt>
    <dgm:pt modelId="{65F9E5B3-1D7F-4A82-A748-BE366205E1EC}" type="pres">
      <dgm:prSet presAssocID="{603AE643-8226-4E19-AE26-EFC858ADE55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CBC80D79-325B-4EF6-9013-055A642CC318}" type="pres">
      <dgm:prSet presAssocID="{603AE643-8226-4E19-AE26-EFC858ADE55B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978CEC12-C5CF-4C66-8E9A-4AC38DE14C48}" srcId="{C22A657E-0DA6-4D5F-BD7F-7CB572AAB268}" destId="{44866594-1DFC-4E7F-AF1D-442DD24FCC2F}" srcOrd="0" destOrd="0" parTransId="{F8C9C029-4269-49BD-BA76-C1084065E073}" sibTransId="{F086FBF3-7D03-44EF-8D85-A93845DE0F83}"/>
    <dgm:cxn modelId="{30CB9F36-F33A-4C63-A39C-E2D059AA44CC}" type="presOf" srcId="{C86F8F39-EF22-4A2E-A274-C361456E62F6}" destId="{65F9E5B3-1D7F-4A82-A748-BE366205E1EC}" srcOrd="1" destOrd="0" presId="urn:microsoft.com/office/officeart/2005/8/layout/matrix1"/>
    <dgm:cxn modelId="{E81A3F3B-0E54-46EF-8BDF-13CD2323A3C3}" type="presOf" srcId="{C22A657E-0DA6-4D5F-BD7F-7CB572AAB268}" destId="{CBC80D79-325B-4EF6-9013-055A642CC318}" srcOrd="0" destOrd="0" presId="urn:microsoft.com/office/officeart/2005/8/layout/matrix1"/>
    <dgm:cxn modelId="{F3DEE23D-A10F-4014-A05E-14367409BFB6}" srcId="{603AE643-8226-4E19-AE26-EFC858ADE55B}" destId="{C22A657E-0DA6-4D5F-BD7F-7CB572AAB268}" srcOrd="0" destOrd="0" parTransId="{0947FB9A-6461-42B9-A69A-0F2C830AABB7}" sibTransId="{5BC2695D-12DE-442B-BD2B-A71C7583FAF6}"/>
    <dgm:cxn modelId="{54CE3E66-39C2-42BB-8285-CF6136701BF4}" srcId="{C22A657E-0DA6-4D5F-BD7F-7CB572AAB268}" destId="{C86F8F39-EF22-4A2E-A274-C361456E62F6}" srcOrd="3" destOrd="0" parTransId="{64AB9BDB-D8B5-4E26-A9E8-E7F476BB6EFD}" sibTransId="{43C11C8B-5D1C-4412-8E42-E998CDE20287}"/>
    <dgm:cxn modelId="{8F41747C-C577-4ECE-AE76-15442534AE7B}" type="presOf" srcId="{603AE643-8226-4E19-AE26-EFC858ADE55B}" destId="{5D9B58B6-638B-4E9B-8E89-58A7DBD32CD3}" srcOrd="0" destOrd="0" presId="urn:microsoft.com/office/officeart/2005/8/layout/matrix1"/>
    <dgm:cxn modelId="{782CC97F-A81E-46E8-AC30-BC68D9020C6D}" type="presOf" srcId="{D6032B64-D987-4ADA-A007-4C3336E53E05}" destId="{DC3A2DD6-E226-4ABF-9135-65153200949C}" srcOrd="1" destOrd="0" presId="urn:microsoft.com/office/officeart/2005/8/layout/matrix1"/>
    <dgm:cxn modelId="{7B84AC8C-86A4-4764-B456-0B95C956768A}" srcId="{C22A657E-0DA6-4D5F-BD7F-7CB572AAB268}" destId="{76858C3C-A929-4B4F-AC74-DE6B7DD87092}" srcOrd="1" destOrd="0" parTransId="{5530180E-6871-444D-A2E0-56B4FE618F99}" sibTransId="{17456014-02C0-4A35-9A27-61A3A5C363B8}"/>
    <dgm:cxn modelId="{EF6EE095-97CA-435B-A621-B1405679E526}" type="presOf" srcId="{76858C3C-A929-4B4F-AC74-DE6B7DD87092}" destId="{F6378885-A6CE-4244-8C8B-D1F8F1DAFBC5}" srcOrd="0" destOrd="0" presId="urn:microsoft.com/office/officeart/2005/8/layout/matrix1"/>
    <dgm:cxn modelId="{6F89089A-D4AA-4EC4-B231-FC82D45AA2A8}" type="presOf" srcId="{C86F8F39-EF22-4A2E-A274-C361456E62F6}" destId="{39DECB0E-35BF-4DE8-9394-7403C86E43AB}" srcOrd="0" destOrd="0" presId="urn:microsoft.com/office/officeart/2005/8/layout/matrix1"/>
    <dgm:cxn modelId="{CA1E5CA9-71D8-45D5-A03D-25FC5213E109}" type="presOf" srcId="{44866594-1DFC-4E7F-AF1D-442DD24FCC2F}" destId="{5102323E-66FC-4D29-91EF-16B4060E0886}" srcOrd="0" destOrd="0" presId="urn:microsoft.com/office/officeart/2005/8/layout/matrix1"/>
    <dgm:cxn modelId="{B273BEA9-B524-4A2F-892F-59E77B17BF62}" srcId="{C22A657E-0DA6-4D5F-BD7F-7CB572AAB268}" destId="{D6032B64-D987-4ADA-A007-4C3336E53E05}" srcOrd="2" destOrd="0" parTransId="{F382C6C9-E9B8-4593-8C3C-BE66329C5263}" sibTransId="{1E7B3C12-B500-42AE-8669-E29EF3C2AA97}"/>
    <dgm:cxn modelId="{4C369BC6-A896-4160-B2C0-424AD94956E0}" type="presOf" srcId="{D6032B64-D987-4ADA-A007-4C3336E53E05}" destId="{F8402128-AA3E-4B51-8E13-9DF510217C3D}" srcOrd="0" destOrd="0" presId="urn:microsoft.com/office/officeart/2005/8/layout/matrix1"/>
    <dgm:cxn modelId="{A2DB6DCE-2DAC-4835-8214-FFAD6ABB94BD}" type="presOf" srcId="{76858C3C-A929-4B4F-AC74-DE6B7DD87092}" destId="{1871E7C0-A8E5-41D5-A07F-AFCDD6D8FC97}" srcOrd="1" destOrd="0" presId="urn:microsoft.com/office/officeart/2005/8/layout/matrix1"/>
    <dgm:cxn modelId="{2F61B9FE-EB6E-43DB-9A52-3D50408C90B2}" type="presOf" srcId="{44866594-1DFC-4E7F-AF1D-442DD24FCC2F}" destId="{B9904B9D-1539-4F95-BE06-D3BCDE93AB29}" srcOrd="1" destOrd="0" presId="urn:microsoft.com/office/officeart/2005/8/layout/matrix1"/>
    <dgm:cxn modelId="{C3958122-2762-49C8-ACF8-4DBC615979E3}" type="presParOf" srcId="{5D9B58B6-638B-4E9B-8E89-58A7DBD32CD3}" destId="{68C8BB3B-D22C-494A-A13D-94D30C657BA6}" srcOrd="0" destOrd="0" presId="urn:microsoft.com/office/officeart/2005/8/layout/matrix1"/>
    <dgm:cxn modelId="{5A3610EB-B7B0-4A1B-8308-A3AB25CCC399}" type="presParOf" srcId="{68C8BB3B-D22C-494A-A13D-94D30C657BA6}" destId="{5102323E-66FC-4D29-91EF-16B4060E0886}" srcOrd="0" destOrd="0" presId="urn:microsoft.com/office/officeart/2005/8/layout/matrix1"/>
    <dgm:cxn modelId="{B941EF6B-D707-484C-8437-FD7D264643B7}" type="presParOf" srcId="{68C8BB3B-D22C-494A-A13D-94D30C657BA6}" destId="{B9904B9D-1539-4F95-BE06-D3BCDE93AB29}" srcOrd="1" destOrd="0" presId="urn:microsoft.com/office/officeart/2005/8/layout/matrix1"/>
    <dgm:cxn modelId="{7875CC5A-3EA6-4144-ABC6-3FD5F6E45B11}" type="presParOf" srcId="{68C8BB3B-D22C-494A-A13D-94D30C657BA6}" destId="{F6378885-A6CE-4244-8C8B-D1F8F1DAFBC5}" srcOrd="2" destOrd="0" presId="urn:microsoft.com/office/officeart/2005/8/layout/matrix1"/>
    <dgm:cxn modelId="{F8BE9B08-11BF-44B0-8AB1-9F172042E8B9}" type="presParOf" srcId="{68C8BB3B-D22C-494A-A13D-94D30C657BA6}" destId="{1871E7C0-A8E5-41D5-A07F-AFCDD6D8FC97}" srcOrd="3" destOrd="0" presId="urn:microsoft.com/office/officeart/2005/8/layout/matrix1"/>
    <dgm:cxn modelId="{398C154A-4FCA-492D-A75E-CE932A0D6193}" type="presParOf" srcId="{68C8BB3B-D22C-494A-A13D-94D30C657BA6}" destId="{F8402128-AA3E-4B51-8E13-9DF510217C3D}" srcOrd="4" destOrd="0" presId="urn:microsoft.com/office/officeart/2005/8/layout/matrix1"/>
    <dgm:cxn modelId="{7850E81F-1D99-4719-A700-92060E77B2BE}" type="presParOf" srcId="{68C8BB3B-D22C-494A-A13D-94D30C657BA6}" destId="{DC3A2DD6-E226-4ABF-9135-65153200949C}" srcOrd="5" destOrd="0" presId="urn:microsoft.com/office/officeart/2005/8/layout/matrix1"/>
    <dgm:cxn modelId="{68CB14E3-8892-4D27-9F2D-CB2A5C98D745}" type="presParOf" srcId="{68C8BB3B-D22C-494A-A13D-94D30C657BA6}" destId="{39DECB0E-35BF-4DE8-9394-7403C86E43AB}" srcOrd="6" destOrd="0" presId="urn:microsoft.com/office/officeart/2005/8/layout/matrix1"/>
    <dgm:cxn modelId="{0B06F2B3-C476-4FA4-8276-6AEFCBACED8D}" type="presParOf" srcId="{68C8BB3B-D22C-494A-A13D-94D30C657BA6}" destId="{65F9E5B3-1D7F-4A82-A748-BE366205E1EC}" srcOrd="7" destOrd="0" presId="urn:microsoft.com/office/officeart/2005/8/layout/matrix1"/>
    <dgm:cxn modelId="{60B40C9E-1411-4BF0-AB0D-56C46F587ECC}" type="presParOf" srcId="{5D9B58B6-638B-4E9B-8E89-58A7DBD32CD3}" destId="{CBC80D79-325B-4EF6-9013-055A642CC31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2323E-66FC-4D29-91EF-16B4060E0886}">
      <dsp:nvSpPr>
        <dsp:cNvPr id="0" name=""/>
        <dsp:cNvSpPr/>
      </dsp:nvSpPr>
      <dsp:spPr>
        <a:xfrm rot="16200000">
          <a:off x="8334" y="-8334"/>
          <a:ext cx="2231231" cy="2247900"/>
        </a:xfrm>
        <a:prstGeom prst="round1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Administration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(Laget.se, </a:t>
          </a:r>
          <a:r>
            <a:rPr lang="en-GB" sz="1400" kern="1200" dirty="0" err="1"/>
            <a:t>domare</a:t>
          </a:r>
          <a:r>
            <a:rPr lang="en-GB" sz="1400" kern="1200" dirty="0"/>
            <a:t>, </a:t>
          </a:r>
          <a:r>
            <a:rPr lang="en-GB" sz="1400" kern="1200" dirty="0" err="1"/>
            <a:t>NewBody</a:t>
          </a:r>
          <a:r>
            <a:rPr lang="en-GB" sz="1400" kern="1200" dirty="0"/>
            <a:t> </a:t>
          </a:r>
          <a:r>
            <a:rPr lang="en-GB" sz="1400" kern="1200" dirty="0" err="1"/>
            <a:t>och</a:t>
          </a:r>
          <a:r>
            <a:rPr lang="en-GB" sz="1400" kern="1200" dirty="0"/>
            <a:t> </a:t>
          </a:r>
          <a:r>
            <a:rPr lang="en-GB" sz="1400" kern="1200" dirty="0" err="1"/>
            <a:t>annan</a:t>
          </a:r>
          <a:r>
            <a:rPr lang="en-GB" sz="1400" kern="1200" dirty="0"/>
            <a:t> </a:t>
          </a:r>
          <a:r>
            <a:rPr lang="en-GB" sz="1400" kern="1200" dirty="0" err="1"/>
            <a:t>försäljning</a:t>
          </a:r>
          <a:r>
            <a:rPr lang="en-GB" sz="1400" kern="1200" dirty="0"/>
            <a:t>)</a:t>
          </a:r>
        </a:p>
      </dsp:txBody>
      <dsp:txXfrm rot="5400000">
        <a:off x="0" y="0"/>
        <a:ext cx="2247900" cy="1673423"/>
      </dsp:txXfrm>
    </dsp:sp>
    <dsp:sp modelId="{F6378885-A6CE-4244-8C8B-D1F8F1DAFBC5}">
      <dsp:nvSpPr>
        <dsp:cNvPr id="0" name=""/>
        <dsp:cNvSpPr/>
      </dsp:nvSpPr>
      <dsp:spPr>
        <a:xfrm>
          <a:off x="2247900" y="0"/>
          <a:ext cx="2247900" cy="2231231"/>
        </a:xfrm>
        <a:prstGeom prst="round1Rect">
          <a:avLst/>
        </a:prstGeom>
        <a:solidFill>
          <a:schemeClr val="accent1">
            <a:shade val="50000"/>
            <a:hueOff val="242829"/>
            <a:satOff val="-23703"/>
            <a:lumOff val="248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Träning</a:t>
          </a:r>
          <a:r>
            <a:rPr lang="en-GB" sz="1400" kern="1200" dirty="0"/>
            <a:t> </a:t>
          </a:r>
          <a:r>
            <a:rPr lang="en-GB" sz="1400" kern="1200" dirty="0" err="1"/>
            <a:t>och</a:t>
          </a:r>
          <a:r>
            <a:rPr lang="en-GB" sz="1400" kern="1200" dirty="0"/>
            <a:t> matcher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(</a:t>
          </a:r>
          <a:r>
            <a:rPr lang="en-GB" sz="1400" kern="1200" dirty="0" err="1"/>
            <a:t>Planering</a:t>
          </a:r>
          <a:r>
            <a:rPr lang="en-GB" sz="1400" kern="1200" dirty="0"/>
            <a:t>, </a:t>
          </a:r>
          <a:r>
            <a:rPr lang="en-GB" sz="1400" kern="1200" dirty="0" err="1"/>
            <a:t>utbildning</a:t>
          </a:r>
          <a:r>
            <a:rPr lang="en-GB" sz="1400" kern="1200" dirty="0"/>
            <a:t>, </a:t>
          </a:r>
          <a:r>
            <a:rPr lang="en-GB" sz="1400" kern="1200" dirty="0" err="1"/>
            <a:t>coachning</a:t>
          </a:r>
          <a:r>
            <a:rPr lang="en-GB" sz="1400" kern="1200" dirty="0"/>
            <a:t> mm)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Ca 1 </a:t>
          </a:r>
          <a:r>
            <a:rPr lang="en-GB" sz="1400" kern="1200" dirty="0" err="1"/>
            <a:t>ledare</a:t>
          </a:r>
          <a:r>
            <a:rPr lang="en-GB" sz="1400" kern="1200" dirty="0"/>
            <a:t>/10 barn</a:t>
          </a:r>
        </a:p>
      </dsp:txBody>
      <dsp:txXfrm>
        <a:off x="2247900" y="0"/>
        <a:ext cx="2247900" cy="1673423"/>
      </dsp:txXfrm>
    </dsp:sp>
    <dsp:sp modelId="{F8402128-AA3E-4B51-8E13-9DF510217C3D}">
      <dsp:nvSpPr>
        <dsp:cNvPr id="0" name=""/>
        <dsp:cNvSpPr/>
      </dsp:nvSpPr>
      <dsp:spPr>
        <a:xfrm rot="10800000">
          <a:off x="0" y="2231231"/>
          <a:ext cx="2247900" cy="2231231"/>
        </a:xfrm>
        <a:prstGeom prst="round1Rect">
          <a:avLst/>
        </a:prstGeom>
        <a:solidFill>
          <a:schemeClr val="accent1">
            <a:shade val="50000"/>
            <a:hueOff val="485658"/>
            <a:satOff val="-47407"/>
            <a:lumOff val="497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Övriga</a:t>
          </a:r>
          <a:r>
            <a:rPr lang="en-GB" sz="1400" kern="1200" dirty="0"/>
            <a:t> </a:t>
          </a:r>
          <a:r>
            <a:rPr lang="en-GB" sz="1400" kern="1200" dirty="0" err="1"/>
            <a:t>föreningssysslor</a:t>
          </a:r>
          <a:endParaRPr lang="en-GB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Snöskottning</a:t>
          </a:r>
          <a:r>
            <a:rPr lang="en-GB" sz="1400" kern="1200" dirty="0"/>
            <a:t>, </a:t>
          </a:r>
          <a:r>
            <a:rPr lang="en-GB" sz="1400" kern="1200" dirty="0" err="1"/>
            <a:t>snickra</a:t>
          </a:r>
          <a:r>
            <a:rPr lang="en-GB" sz="1400" kern="1200" dirty="0"/>
            <a:t> </a:t>
          </a:r>
          <a:r>
            <a:rPr lang="en-GB" sz="1400" kern="1200" dirty="0" err="1"/>
            <a:t>läktare</a:t>
          </a:r>
          <a:r>
            <a:rPr lang="en-GB" sz="1400" kern="1200" dirty="0"/>
            <a:t> o s v</a:t>
          </a:r>
        </a:p>
      </dsp:txBody>
      <dsp:txXfrm rot="10800000">
        <a:off x="0" y="2789039"/>
        <a:ext cx="2247900" cy="1673423"/>
      </dsp:txXfrm>
    </dsp:sp>
    <dsp:sp modelId="{39DECB0E-35BF-4DE8-9394-7403C86E43AB}">
      <dsp:nvSpPr>
        <dsp:cNvPr id="0" name=""/>
        <dsp:cNvSpPr/>
      </dsp:nvSpPr>
      <dsp:spPr>
        <a:xfrm rot="5400000">
          <a:off x="2256234" y="2222897"/>
          <a:ext cx="2231231" cy="2247900"/>
        </a:xfrm>
        <a:prstGeom prst="round1Rect">
          <a:avLst/>
        </a:prstGeom>
        <a:solidFill>
          <a:schemeClr val="accent1">
            <a:shade val="50000"/>
            <a:hueOff val="242829"/>
            <a:satOff val="-23703"/>
            <a:lumOff val="248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Trivselgrupp</a:t>
          </a:r>
          <a:endParaRPr lang="en-GB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(</a:t>
          </a:r>
          <a:r>
            <a:rPr lang="en-GB" sz="1400" kern="1200" dirty="0" err="1"/>
            <a:t>Grillkvällar</a:t>
          </a:r>
          <a:r>
            <a:rPr lang="en-GB" sz="1400" kern="1200" dirty="0"/>
            <a:t>, </a:t>
          </a:r>
          <a:r>
            <a:rPr lang="en-GB" sz="1400" kern="1200" dirty="0" err="1"/>
            <a:t>träningsläger</a:t>
          </a:r>
          <a:r>
            <a:rPr lang="en-GB" sz="1400" kern="1200" dirty="0"/>
            <a:t>, </a:t>
          </a:r>
          <a:r>
            <a:rPr lang="en-GB" sz="1400" kern="1200" dirty="0" err="1"/>
            <a:t>resor</a:t>
          </a:r>
          <a:r>
            <a:rPr lang="en-GB" sz="1400" kern="1200" dirty="0"/>
            <a:t>, </a:t>
          </a:r>
          <a:r>
            <a:rPr lang="en-GB" sz="1400" kern="1200" dirty="0" err="1"/>
            <a:t>fixa</a:t>
          </a:r>
          <a:r>
            <a:rPr lang="en-GB" sz="1400" kern="1200" dirty="0"/>
            <a:t> “</a:t>
          </a:r>
          <a:r>
            <a:rPr lang="en-GB" sz="1400" kern="1200" dirty="0" err="1"/>
            <a:t>sponsorer</a:t>
          </a:r>
          <a:r>
            <a:rPr lang="en-GB" sz="1400" kern="1200" dirty="0"/>
            <a:t>” mm)</a:t>
          </a:r>
        </a:p>
      </dsp:txBody>
      <dsp:txXfrm rot="-5400000">
        <a:off x="2247900" y="2789039"/>
        <a:ext cx="2247900" cy="1673423"/>
      </dsp:txXfrm>
    </dsp:sp>
    <dsp:sp modelId="{CBC80D79-325B-4EF6-9013-055A642CC318}">
      <dsp:nvSpPr>
        <dsp:cNvPr id="0" name=""/>
        <dsp:cNvSpPr/>
      </dsp:nvSpPr>
      <dsp:spPr>
        <a:xfrm>
          <a:off x="1573529" y="1673423"/>
          <a:ext cx="1348740" cy="1115615"/>
        </a:xfrm>
        <a:prstGeom prst="roundRect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Arbetsgrupper</a:t>
          </a:r>
          <a:endParaRPr lang="en-GB" sz="1400" kern="1200" dirty="0"/>
        </a:p>
      </dsp:txBody>
      <dsp:txXfrm>
        <a:off x="1627989" y="1727883"/>
        <a:ext cx="1239820" cy="1006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1T12:07:19.19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5504 31 24575,'-129'2'0,"-139"-5"0,177-10 0,60 7 0,-50-2 0,-797 6 0,427 4 0,-1670-2 0,2093 2 0,0 1 0,-32 6 0,30-3 0,-47 2 0,-86 10 0,75-6 0,-206 39 0,157-24 0,65-10 0,1 3 0,-119 50 0,175-62 0,1 0 0,0 0 0,1 1 0,0 1 0,0 0 0,1 1 0,0 1 0,1-1 0,0 2 0,1 0 0,0 0 0,1 0 0,1 2 0,0-1 0,1 1 0,1 0 0,0 0 0,1 0 0,0 1 0,1 0 0,1 0 0,1 0 0,0 0 0,1 20 0,0 49 0,5 166 0,4-203 0,3-1 0,1 0 0,2-1 0,3 0 0,27 54 0,-22-56 0,2-1 0,1-1 0,52 64 0,107 106 0,-153-178 0,5 1 0,1-3 0,2 0 0,1-3 0,2-1 0,0-2 0,2-2 0,61 24 0,-84-41 0,-1-1 0,1 0 0,0-2 0,25 2 0,4 1 0,71 6 0,10 1 0,20 15 0,12-4 0,-1 0 0,82 13 0,-41-15 0,-110-13 0,1-4 0,118-9 0,-59 0 0,-114 3 0,433 17 0,92-4 0,-350-15 0,2424 2 0,-2451 14 0,-27 0 0,747-11 0,-465-6 0,-290 4 0,204-3 0,-255-4 0,149-26 0,-205 19 0,0-1 0,-1-2 0,-1-2 0,59-34 0,33-13 0,-85 44 0,0-1 0,-2-3 0,-1-2 0,72-54 0,-83 52 0,133-120 0,-147 126 0,-1-1 0,-1-1 0,-1-1 0,-2 0 0,17-33 0,39-103 0,-65 141 0,-2-1 0,-1 0 0,0-1 0,-2 1 0,2-41 0,-5 48 0,-6-191 0,3 177 0,-1 0 0,-1 1 0,-2-1 0,-1 1 0,-12-28 0,8 27 0,-1 1 0,-2 0 0,0 1 0,-21-25 0,23 36 0,0 1 0,-1 0 0,-1 1 0,0 1 0,-1 0 0,-1 1 0,-23-12 0,-25-13 0,-1 4 0,-107-38 0,-105-23 0,266 91 0,-80-25 0,-1 4 0,-106-14 0,121 29 0,6 0 0,-75 0 0,97 7 0,-58-10 0,-39-2 0,76 13 0,-267-14 0,-270 2 0,375 15 0,-1734-2-1365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sv-SE" dirty="0"/>
              <a:t>Visa hur spelarna möjligheter eller antalet saker de kan göra ökar med ålder/spelform.</a:t>
            </a:r>
          </a:p>
          <a:p>
            <a:pPr marL="228600" indent="-228600">
              <a:buAutoNum type="arabicPeriod"/>
            </a:pPr>
            <a:r>
              <a:rPr lang="sv-SE" dirty="0"/>
              <a:t>Poängtera att inget försvinner utan att verktygslådan fylls på med fler saker. </a:t>
            </a:r>
          </a:p>
          <a:p>
            <a:pPr marL="228600" indent="-228600">
              <a:buAutoNum type="arabicPeriod"/>
            </a:pPr>
            <a:r>
              <a:rPr lang="sv-SE" b="1" dirty="0"/>
              <a:t>Animering 1:</a:t>
            </a:r>
            <a:r>
              <a:rPr lang="sv-SE" dirty="0"/>
              <a:t> 3 mot 3</a:t>
            </a:r>
          </a:p>
          <a:p>
            <a:pPr marL="228600" indent="-228600">
              <a:buAutoNum type="arabicPeriod"/>
            </a:pPr>
            <a:r>
              <a:rPr lang="sv-SE" b="1" dirty="0"/>
              <a:t>Animering 2:</a:t>
            </a:r>
            <a:r>
              <a:rPr lang="sv-SE" dirty="0"/>
              <a:t> 5 mot 5</a:t>
            </a:r>
          </a:p>
          <a:p>
            <a:pPr marL="228600" indent="-228600">
              <a:buAutoNum type="arabicPeriod"/>
            </a:pPr>
            <a:r>
              <a:rPr lang="sv-SE" b="1" dirty="0"/>
              <a:t>Animering 3: </a:t>
            </a:r>
            <a:r>
              <a:rPr lang="sv-SE" dirty="0"/>
              <a:t>7mot 7</a:t>
            </a:r>
          </a:p>
          <a:p>
            <a:pPr marL="228600" indent="-228600">
              <a:buAutoNum type="arabicPeriod"/>
            </a:pPr>
            <a:r>
              <a:rPr lang="sv-SE" b="1" dirty="0"/>
              <a:t>Animering 4: </a:t>
            </a:r>
            <a:r>
              <a:rPr lang="sv-SE" dirty="0"/>
              <a:t>9 mot 9 och 11 mot 11</a:t>
            </a:r>
          </a:p>
          <a:p>
            <a:pPr marL="0" indent="0">
              <a:buNone/>
            </a:pPr>
            <a:r>
              <a:rPr lang="sv-SE" dirty="0"/>
              <a:t>OBS! Inga nya färdigheter i 11 mot 11. Däremot utveckla färdigheterna.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3779C-6B7C-4B9A-9F34-32B06EB8411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653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51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Vi </a:t>
            </a:r>
            <a:r>
              <a:rPr lang="en-US" dirty="0" err="1"/>
              <a:t>vill</a:t>
            </a:r>
            <a:r>
              <a:rPr lang="en-US" dirty="0"/>
              <a:t> </a:t>
            </a:r>
            <a:r>
              <a:rPr lang="en-US" dirty="0" err="1"/>
              <a:t>gärna</a:t>
            </a:r>
            <a:r>
              <a:rPr lang="en-US" dirty="0"/>
              <a:t> </a:t>
            </a:r>
            <a:r>
              <a:rPr lang="en-US" dirty="0" err="1"/>
              <a:t>bli</a:t>
            </a:r>
            <a:r>
              <a:rPr lang="en-US" dirty="0"/>
              <a:t> </a:t>
            </a:r>
            <a:r>
              <a:rPr lang="en-US" dirty="0" err="1"/>
              <a:t>fler</a:t>
            </a:r>
            <a:r>
              <a:rPr lang="en-US" dirty="0"/>
              <a:t>: Ska vi t ex ha </a:t>
            </a:r>
            <a:r>
              <a:rPr lang="en-US" dirty="0" err="1"/>
              <a:t>en</a:t>
            </a:r>
            <a:r>
              <a:rPr lang="en-US" dirty="0"/>
              <a:t> kiosk på </a:t>
            </a:r>
            <a:r>
              <a:rPr lang="en-US" dirty="0" err="1"/>
              <a:t>hemmamatcher</a:t>
            </a:r>
            <a:r>
              <a:rPr lang="en-US" dirty="0"/>
              <a:t>? </a:t>
            </a:r>
            <a:r>
              <a:rPr lang="en-US" dirty="0" err="1"/>
              <a:t>Anordna</a:t>
            </a:r>
            <a:r>
              <a:rPr lang="en-US" dirty="0"/>
              <a:t> </a:t>
            </a:r>
            <a:r>
              <a:rPr lang="en-US" dirty="0" err="1"/>
              <a:t>grillkväll</a:t>
            </a:r>
            <a:r>
              <a:rPr lang="en-US" dirty="0"/>
              <a:t>? </a:t>
            </a:r>
            <a:r>
              <a:rPr lang="en-US" dirty="0" err="1"/>
              <a:t>Newbodyförsäljning</a:t>
            </a:r>
            <a:r>
              <a:rPr lang="en-US" dirty="0"/>
              <a:t>? </a:t>
            </a:r>
            <a:r>
              <a:rPr lang="en-US" dirty="0" err="1"/>
              <a:t>Vill</a:t>
            </a:r>
            <a:r>
              <a:rPr lang="en-US" dirty="0"/>
              <a:t> </a:t>
            </a:r>
            <a:r>
              <a:rPr lang="en-US" dirty="0" err="1"/>
              <a:t>fler</a:t>
            </a:r>
            <a:r>
              <a:rPr lang="en-US" dirty="0"/>
              <a:t> </a:t>
            </a:r>
            <a:r>
              <a:rPr lang="en-US" dirty="0" err="1"/>
              <a:t>vara</a:t>
            </a:r>
            <a:r>
              <a:rPr lang="en-US" dirty="0"/>
              <a:t> med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coacha</a:t>
            </a:r>
            <a:r>
              <a:rPr lang="en-US" dirty="0"/>
              <a:t>/</a:t>
            </a:r>
            <a:r>
              <a:rPr lang="en-US" dirty="0" err="1"/>
              <a:t>leda</a:t>
            </a:r>
            <a:r>
              <a:rPr lang="en-US" dirty="0"/>
              <a:t> </a:t>
            </a:r>
            <a:r>
              <a:rPr lang="en-US" dirty="0" err="1"/>
              <a:t>laget</a:t>
            </a:r>
            <a:r>
              <a:rPr lang="en-US" dirty="0"/>
              <a:t> på matcher </a:t>
            </a:r>
            <a:r>
              <a:rPr lang="en-US" dirty="0" err="1"/>
              <a:t>samt</a:t>
            </a:r>
            <a:r>
              <a:rPr lang="en-US" dirty="0"/>
              <a:t> </a:t>
            </a:r>
            <a:r>
              <a:rPr lang="en-US" dirty="0" err="1"/>
              <a:t>vara</a:t>
            </a:r>
            <a:r>
              <a:rPr lang="en-US" dirty="0"/>
              <a:t> med på </a:t>
            </a:r>
            <a:r>
              <a:rPr lang="en-US" dirty="0" err="1"/>
              <a:t>träningar</a:t>
            </a:r>
            <a:r>
              <a:rPr lang="en-US" dirty="0"/>
              <a:t>? </a:t>
            </a:r>
            <a:r>
              <a:rPr lang="en-US" dirty="0" err="1"/>
              <a:t>Vill</a:t>
            </a:r>
            <a:r>
              <a:rPr lang="en-US" dirty="0"/>
              <a:t> </a:t>
            </a:r>
            <a:r>
              <a:rPr lang="en-US" dirty="0" err="1"/>
              <a:t>någon</a:t>
            </a:r>
            <a:r>
              <a:rPr lang="en-US" dirty="0"/>
              <a:t> </a:t>
            </a:r>
            <a:r>
              <a:rPr lang="en-US" dirty="0" err="1"/>
              <a:t>gå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(</a:t>
            </a:r>
            <a:r>
              <a:rPr lang="en-US" dirty="0" err="1"/>
              <a:t>målvakts</a:t>
            </a:r>
            <a:r>
              <a:rPr lang="en-US" dirty="0"/>
              <a:t>)</a:t>
            </a:r>
            <a:r>
              <a:rPr lang="en-US" dirty="0" err="1"/>
              <a:t>tränarutbildning</a:t>
            </a:r>
            <a:r>
              <a:rPr lang="en-US" dirty="0"/>
              <a:t>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40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Bild - 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7356954-6D52-2C42-9FB8-9C2A685D98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29400" y="2057399"/>
            <a:ext cx="4725988" cy="4145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BA622FA-057F-1A49-82FD-00EAE58B1EC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87016" y="2057400"/>
            <a:ext cx="5754758" cy="4145692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800" b="0" i="0">
                <a:latin typeface="Stag Sans Book" panose="020B05030400000200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Klicka här för att skriva text</a:t>
            </a:r>
          </a:p>
          <a:p>
            <a:pPr lvl="0"/>
            <a:endParaRPr lang="sv-SE" dirty="0"/>
          </a:p>
          <a:p>
            <a:pPr lvl="0"/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69BF31EF-C7E4-B447-A696-0FF9F2901C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017" y="496954"/>
            <a:ext cx="9531626" cy="773252"/>
          </a:xfrm>
          <a:prstGeom prst="rect">
            <a:avLst/>
          </a:prstGeom>
        </p:spPr>
        <p:txBody>
          <a:bodyPr/>
          <a:lstStyle>
            <a:lvl1pPr>
              <a:lnSpc>
                <a:spcPts val="5000"/>
              </a:lnSpc>
              <a:defRPr sz="55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30D5A097-E4FE-8C49-A497-01F091472B0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87016" y="1111182"/>
            <a:ext cx="9531625" cy="40950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692624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utbildning.sisuidrottsbocker.se/fotboll/tranare/tranarutbildning/fsll/policyarbete/utbildning/larande-och-anstranin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aget.se/LatorpsIF/Page/419625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aget.se/LatorpsIF/Page/419625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aget.se/LatorpsIF/Page/419625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aget.se/LatorpsIF/Page/419625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f.se/globalassets/riksidrottsforbundet/nya-dokument/nya-dokumentbanken/policies/riktlinjer-barn--och-ungdomsidrott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Föräldramöte</a:t>
            </a:r>
            <a:r>
              <a:rPr lang="en-US" dirty="0"/>
              <a:t> P10/11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DATUM 29 mars 2022</a:t>
            </a:r>
          </a:p>
          <a:p>
            <a:r>
              <a:rPr lang="en-US" dirty="0"/>
              <a:t>Kl 18:30-19:30</a:t>
            </a:r>
          </a:p>
        </p:txBody>
      </p:sp>
      <p:pic>
        <p:nvPicPr>
          <p:cNvPr id="10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B8DAEFA4-B0F9-432A-990F-06407B32F410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-9813" r="21956" b="-9813"/>
          <a:stretch/>
        </p:blipFill>
        <p:spPr>
          <a:xfrm>
            <a:off x="4084319" y="147254"/>
            <a:ext cx="4023360" cy="4745736"/>
          </a:xfrm>
        </p:spPr>
      </p:pic>
      <p:pic>
        <p:nvPicPr>
          <p:cNvPr id="14" name="Picture Placeholder 13" descr="Child playing with ball">
            <a:extLst>
              <a:ext uri="{FF2B5EF4-FFF2-40B4-BE49-F238E27FC236}">
                <a16:creationId xmlns:a16="http://schemas.microsoft.com/office/drawing/2014/main" id="{A8A2F43F-D102-4C19-B1EE-C63CA509AA64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1" r="21741"/>
          <a:stretch>
            <a:fillRect/>
          </a:stretch>
        </p:blipFill>
        <p:spPr>
          <a:xfrm>
            <a:off x="8168639" y="-44239"/>
            <a:ext cx="4023360" cy="4745736"/>
          </a:xfrm>
        </p:spPr>
      </p:pic>
      <p:pic>
        <p:nvPicPr>
          <p:cNvPr id="5" name="Picture 4" descr="Team practicing on outdoor soccer pitch with soccer balls">
            <a:extLst>
              <a:ext uri="{FF2B5EF4-FFF2-40B4-BE49-F238E27FC236}">
                <a16:creationId xmlns:a16="http://schemas.microsoft.com/office/drawing/2014/main" id="{F5CA14BF-77DE-4E9A-A9CB-5F9FB6D2C0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2"/>
          <a:stretch/>
        </p:blipFill>
        <p:spPr>
          <a:xfrm>
            <a:off x="0" y="0"/>
            <a:ext cx="4023360" cy="470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449CA-900A-43B6-A442-B5C0B40EE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våga</a:t>
            </a:r>
            <a:r>
              <a:rPr lang="en-GB" dirty="0"/>
              <a:t> </a:t>
            </a:r>
            <a:r>
              <a:rPr lang="en-GB" dirty="0" err="1"/>
              <a:t>testa</a:t>
            </a:r>
            <a:r>
              <a:rPr lang="en-GB" dirty="0"/>
              <a:t> </a:t>
            </a:r>
            <a:r>
              <a:rPr lang="en-GB" dirty="0" err="1"/>
              <a:t>nya</a:t>
            </a:r>
            <a:r>
              <a:rPr lang="en-GB" dirty="0"/>
              <a:t> saker på </a:t>
            </a:r>
            <a:r>
              <a:rPr lang="en-GB" dirty="0" err="1"/>
              <a:t>fotbollsplan</a:t>
            </a:r>
            <a:endParaRPr lang="en-GB" dirty="0"/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06534E0-DF8F-47CA-89DB-087FA69EA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769" y="1714500"/>
            <a:ext cx="7332462" cy="4457700"/>
          </a:xfrm>
        </p:spPr>
      </p:pic>
      <p:pic>
        <p:nvPicPr>
          <p:cNvPr id="4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228D8EEA-8420-473A-B22B-64159D2273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-9813" r="21956" b="-9813"/>
          <a:stretch/>
        </p:blipFill>
        <p:spPr>
          <a:xfrm>
            <a:off x="11206065" y="94684"/>
            <a:ext cx="897606" cy="10587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1C05FA-CB4F-410E-B64A-D168C222F98B}"/>
              </a:ext>
            </a:extLst>
          </p:cNvPr>
          <p:cNvSpPr txBox="1"/>
          <p:nvPr/>
        </p:nvSpPr>
        <p:spPr>
          <a:xfrm>
            <a:off x="2424701" y="6328881"/>
            <a:ext cx="7428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Lärande och ansträngning (sisuidrottsbocker.se)</a:t>
            </a:r>
            <a:endParaRPr lang="en-GB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323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mpty speech bubbles">
            <a:extLst>
              <a:ext uri="{FF2B5EF4-FFF2-40B4-BE49-F238E27FC236}">
                <a16:creationId xmlns:a16="http://schemas.microsoft.com/office/drawing/2014/main" id="{BF437FAE-E047-4780-9174-3F8A9FC773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9" b="101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52283E-C13F-46F2-8E1C-D439C9AA2337}"/>
              </a:ext>
            </a:extLst>
          </p:cNvPr>
          <p:cNvSpPr txBox="1"/>
          <p:nvPr/>
        </p:nvSpPr>
        <p:spPr>
          <a:xfrm>
            <a:off x="4903595" y="4021852"/>
            <a:ext cx="45820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solidFill>
                  <a:schemeClr val="bg1"/>
                </a:solidFill>
              </a:rPr>
              <a:t>Tankar</a:t>
            </a:r>
            <a:r>
              <a:rPr lang="en-GB" sz="3600" dirty="0">
                <a:solidFill>
                  <a:schemeClr val="bg1"/>
                </a:solidFill>
              </a:rPr>
              <a:t>, </a:t>
            </a:r>
            <a:r>
              <a:rPr lang="en-GB" sz="3600" dirty="0" err="1">
                <a:solidFill>
                  <a:schemeClr val="bg1"/>
                </a:solidFill>
              </a:rPr>
              <a:t>reflektioner</a:t>
            </a:r>
            <a:r>
              <a:rPr lang="en-GB" sz="3600" dirty="0">
                <a:solidFill>
                  <a:schemeClr val="bg1"/>
                </a:solidFill>
              </a:rPr>
              <a:t>?</a:t>
            </a:r>
          </a:p>
          <a:p>
            <a:r>
              <a:rPr lang="en-GB" sz="1600" dirty="0">
                <a:solidFill>
                  <a:schemeClr val="bg1"/>
                </a:solidFill>
              </a:rPr>
              <a:t>		             (2 </a:t>
            </a:r>
            <a:r>
              <a:rPr lang="en-GB" sz="1600" dirty="0" err="1">
                <a:solidFill>
                  <a:schemeClr val="bg1"/>
                </a:solidFill>
              </a:rPr>
              <a:t>och</a:t>
            </a:r>
            <a:r>
              <a:rPr lang="en-GB" sz="1600" dirty="0">
                <a:solidFill>
                  <a:schemeClr val="bg1"/>
                </a:solidFill>
              </a:rPr>
              <a:t> 2 i 2 min)</a:t>
            </a:r>
            <a:endParaRPr lang="en-GB" sz="3600" dirty="0">
              <a:solidFill>
                <a:schemeClr val="bg1"/>
              </a:solidFill>
            </a:endParaRPr>
          </a:p>
          <a:p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5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9FA242A1-6CD7-4B7A-8A92-78FA9F55E2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-9813" r="21956" b="-9813"/>
          <a:stretch/>
        </p:blipFill>
        <p:spPr>
          <a:xfrm>
            <a:off x="11206065" y="94684"/>
            <a:ext cx="897606" cy="10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9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03ADA-E909-4860-81C9-8D8555BE2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Träning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matcher: </a:t>
            </a:r>
            <a:r>
              <a:rPr lang="en-GB" dirty="0" err="1"/>
              <a:t>Mål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BF3C2-6018-4939-937F-6A8E63577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Utveckla</a:t>
            </a:r>
            <a:r>
              <a:rPr lang="en-GB" dirty="0"/>
              <a:t> </a:t>
            </a:r>
            <a:r>
              <a:rPr lang="en-GB" dirty="0" err="1"/>
              <a:t>varje</a:t>
            </a:r>
            <a:r>
              <a:rPr lang="en-GB" dirty="0"/>
              <a:t> </a:t>
            </a:r>
            <a:r>
              <a:rPr lang="en-GB" dirty="0" err="1"/>
              <a:t>spelares</a:t>
            </a:r>
            <a:r>
              <a:rPr lang="en-GB" dirty="0"/>
              <a:t> </a:t>
            </a:r>
            <a:r>
              <a:rPr lang="en-GB" dirty="0" err="1"/>
              <a:t>individuella</a:t>
            </a:r>
            <a:r>
              <a:rPr lang="en-GB" dirty="0"/>
              <a:t> </a:t>
            </a:r>
            <a:r>
              <a:rPr lang="en-GB" dirty="0" err="1"/>
              <a:t>bollteknik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spelförståelse</a:t>
            </a:r>
            <a:endParaRPr lang="en-GB" dirty="0"/>
          </a:p>
          <a:p>
            <a:r>
              <a:rPr lang="en-GB" dirty="0" err="1"/>
              <a:t>Utveckla</a:t>
            </a:r>
            <a:r>
              <a:rPr lang="en-GB" dirty="0"/>
              <a:t> </a:t>
            </a:r>
            <a:r>
              <a:rPr lang="en-GB" dirty="0" err="1"/>
              <a:t>lagets</a:t>
            </a:r>
            <a:r>
              <a:rPr lang="en-GB" dirty="0"/>
              <a:t> </a:t>
            </a:r>
            <a:r>
              <a:rPr lang="en-GB" dirty="0" err="1"/>
              <a:t>metoder</a:t>
            </a:r>
            <a:r>
              <a:rPr lang="en-GB" dirty="0"/>
              <a:t> i </a:t>
            </a:r>
            <a:r>
              <a:rPr lang="en-GB" dirty="0" err="1"/>
              <a:t>anfall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försvar</a:t>
            </a:r>
            <a:endParaRPr lang="en-GB" dirty="0"/>
          </a:p>
          <a:p>
            <a:r>
              <a:rPr lang="en-GB" dirty="0" err="1"/>
              <a:t>Stärka</a:t>
            </a:r>
            <a:r>
              <a:rPr lang="en-GB" dirty="0"/>
              <a:t> </a:t>
            </a:r>
            <a:r>
              <a:rPr lang="en-GB" dirty="0" err="1"/>
              <a:t>gruppens</a:t>
            </a:r>
            <a:r>
              <a:rPr lang="en-GB" dirty="0"/>
              <a:t> </a:t>
            </a:r>
            <a:r>
              <a:rPr lang="en-GB" dirty="0" err="1"/>
              <a:t>gemenskap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varje</a:t>
            </a:r>
            <a:r>
              <a:rPr lang="en-GB" dirty="0"/>
              <a:t> </a:t>
            </a:r>
            <a:r>
              <a:rPr lang="en-GB" dirty="0" err="1"/>
              <a:t>individ</a:t>
            </a:r>
            <a:r>
              <a:rPr lang="en-GB" dirty="0"/>
              <a:t>: </a:t>
            </a:r>
            <a:r>
              <a:rPr lang="en-GB" dirty="0" err="1"/>
              <a:t>peppa</a:t>
            </a:r>
            <a:r>
              <a:rPr lang="en-GB" dirty="0"/>
              <a:t> </a:t>
            </a:r>
            <a:r>
              <a:rPr lang="en-GB" dirty="0" err="1"/>
              <a:t>varandra</a:t>
            </a:r>
            <a:r>
              <a:rPr lang="en-GB" dirty="0"/>
              <a:t>, </a:t>
            </a:r>
            <a:r>
              <a:rPr lang="en-GB" dirty="0" err="1"/>
              <a:t>kämpa</a:t>
            </a:r>
            <a:r>
              <a:rPr lang="en-GB" dirty="0"/>
              <a:t> o s v</a:t>
            </a:r>
          </a:p>
          <a:p>
            <a:r>
              <a:rPr lang="en-GB" dirty="0"/>
              <a:t>Ha </a:t>
            </a:r>
            <a:r>
              <a:rPr lang="en-GB" dirty="0" err="1"/>
              <a:t>kul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göra</a:t>
            </a:r>
            <a:r>
              <a:rPr lang="en-GB" dirty="0"/>
              <a:t> saker </a:t>
            </a:r>
            <a:r>
              <a:rPr lang="en-GB" dirty="0" err="1"/>
              <a:t>tillsammans</a:t>
            </a:r>
            <a:r>
              <a:rPr lang="en-GB" dirty="0"/>
              <a:t> </a:t>
            </a:r>
            <a:r>
              <a:rPr lang="en-GB" dirty="0" err="1"/>
              <a:t>utanför</a:t>
            </a:r>
            <a:r>
              <a:rPr lang="en-GB" dirty="0"/>
              <a:t> </a:t>
            </a:r>
            <a:r>
              <a:rPr lang="en-GB" dirty="0" err="1"/>
              <a:t>fotbollen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81BB241E-02C5-483C-8B88-78C5334707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-9813" r="21956" b="-9813"/>
          <a:stretch/>
        </p:blipFill>
        <p:spPr>
          <a:xfrm>
            <a:off x="11206065" y="94684"/>
            <a:ext cx="897606" cy="10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6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58DC2-BCC0-481C-AA6C-F85453F0D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/>
          <a:p>
            <a:r>
              <a:rPr lang="en-GB" dirty="0" err="1"/>
              <a:t>Spelets</a:t>
            </a:r>
            <a:r>
              <a:rPr lang="en-GB" dirty="0"/>
              <a:t> </a:t>
            </a:r>
            <a:r>
              <a:rPr lang="en-GB" dirty="0" err="1"/>
              <a:t>skeden</a:t>
            </a:r>
            <a:endParaRPr lang="en-GB" dirty="0"/>
          </a:p>
        </p:txBody>
      </p:sp>
      <p:pic>
        <p:nvPicPr>
          <p:cNvPr id="4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1378AA2-5AFB-481C-B2F7-E648D0B388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56715"/>
            <a:ext cx="8101584" cy="6744568"/>
          </a:xfrm>
          <a:prstGeom prst="rect">
            <a:avLst/>
          </a:prstGeom>
          <a:noFill/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FDC92A4-6524-AB0D-EDBF-7B22AB22A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/>
          <a:p>
            <a:r>
              <a:rPr lang="en-US" dirty="0" err="1"/>
              <a:t>Fokusera</a:t>
            </a:r>
            <a:r>
              <a:rPr lang="en-US" dirty="0"/>
              <a:t> på </a:t>
            </a:r>
            <a:r>
              <a:rPr lang="en-US" dirty="0" err="1"/>
              <a:t>ett</a:t>
            </a:r>
            <a:r>
              <a:rPr lang="en-US" dirty="0"/>
              <a:t> </a:t>
            </a:r>
            <a:r>
              <a:rPr lang="en-US" dirty="0" err="1"/>
              <a:t>skede</a:t>
            </a:r>
            <a:r>
              <a:rPr lang="en-US" dirty="0"/>
              <a:t> i </a:t>
            </a:r>
            <a:r>
              <a:rPr lang="en-US" dirty="0" err="1"/>
              <a:t>taget</a:t>
            </a:r>
            <a:r>
              <a:rPr lang="en-US" dirty="0"/>
              <a:t> </a:t>
            </a:r>
          </a:p>
        </p:txBody>
      </p:sp>
      <p:pic>
        <p:nvPicPr>
          <p:cNvPr id="5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2FC75E0D-F2EF-412D-8602-A804C43863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-9813" r="21956" b="-9813"/>
          <a:stretch/>
        </p:blipFill>
        <p:spPr>
          <a:xfrm>
            <a:off x="11206065" y="94684"/>
            <a:ext cx="897606" cy="10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3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34ADBDF-255F-154D-A4B9-1B016826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13" y="257671"/>
            <a:ext cx="9531626" cy="773252"/>
          </a:xfrm>
        </p:spPr>
        <p:txBody>
          <a:bodyPr>
            <a:noAutofit/>
          </a:bodyPr>
          <a:lstStyle/>
          <a:p>
            <a:r>
              <a:rPr lang="sv-SE" dirty="0">
                <a:latin typeface="Stag Sans Semibold" panose="020B0703040000020004" pitchFamily="34" charset="0"/>
              </a:rPr>
              <a:t>Möjligheter i spelet</a:t>
            </a:r>
          </a:p>
        </p:txBody>
      </p:sp>
      <p:sp>
        <p:nvSpPr>
          <p:cNvPr id="31" name="Rektangel: rundade hörn 30">
            <a:extLst>
              <a:ext uri="{FF2B5EF4-FFF2-40B4-BE49-F238E27FC236}">
                <a16:creationId xmlns:a16="http://schemas.microsoft.com/office/drawing/2014/main" id="{AD39AD68-2770-4824-984A-CAD40A9A2FCF}"/>
              </a:ext>
            </a:extLst>
          </p:cNvPr>
          <p:cNvSpPr/>
          <p:nvPr/>
        </p:nvSpPr>
        <p:spPr>
          <a:xfrm>
            <a:off x="5811121" y="4029836"/>
            <a:ext cx="1336900" cy="712615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ktangel: rundade hörn 31">
            <a:extLst>
              <a:ext uri="{FF2B5EF4-FFF2-40B4-BE49-F238E27FC236}">
                <a16:creationId xmlns:a16="http://schemas.microsoft.com/office/drawing/2014/main" id="{BAB1E8A0-8C7F-4D37-B36B-5467532400DF}"/>
              </a:ext>
            </a:extLst>
          </p:cNvPr>
          <p:cNvSpPr/>
          <p:nvPr/>
        </p:nvSpPr>
        <p:spPr>
          <a:xfrm>
            <a:off x="5811122" y="2958565"/>
            <a:ext cx="1336900" cy="712615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ktangel: rundade hörn 32">
            <a:extLst>
              <a:ext uri="{FF2B5EF4-FFF2-40B4-BE49-F238E27FC236}">
                <a16:creationId xmlns:a16="http://schemas.microsoft.com/office/drawing/2014/main" id="{7AD87CA1-6C73-42E6-8A00-76682B190C8F}"/>
              </a:ext>
            </a:extLst>
          </p:cNvPr>
          <p:cNvSpPr/>
          <p:nvPr/>
        </p:nvSpPr>
        <p:spPr>
          <a:xfrm>
            <a:off x="5811123" y="1799553"/>
            <a:ext cx="1691157" cy="1127609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ktangel: rundade hörn 33">
            <a:extLst>
              <a:ext uri="{FF2B5EF4-FFF2-40B4-BE49-F238E27FC236}">
                <a16:creationId xmlns:a16="http://schemas.microsoft.com/office/drawing/2014/main" id="{8FCF9516-B4B5-438F-BC4B-F5DD30746529}"/>
              </a:ext>
            </a:extLst>
          </p:cNvPr>
          <p:cNvSpPr/>
          <p:nvPr/>
        </p:nvSpPr>
        <p:spPr>
          <a:xfrm>
            <a:off x="487019" y="4029836"/>
            <a:ext cx="1617946" cy="712939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6075" algn="l"/>
                <a:tab pos="3494088" algn="l"/>
              </a:tabLst>
              <a:defRPr/>
            </a:pPr>
            <a:endParaRPr kumimoji="0" lang="sv-SE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ktangel: rundade hörn 34">
            <a:extLst>
              <a:ext uri="{FF2B5EF4-FFF2-40B4-BE49-F238E27FC236}">
                <a16:creationId xmlns:a16="http://schemas.microsoft.com/office/drawing/2014/main" id="{0A0A1CC8-CCF9-435E-9BCB-83CC539BBCAE}"/>
              </a:ext>
            </a:extLst>
          </p:cNvPr>
          <p:cNvSpPr/>
          <p:nvPr/>
        </p:nvSpPr>
        <p:spPr>
          <a:xfrm>
            <a:off x="487020" y="2948582"/>
            <a:ext cx="1336900" cy="712939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6075" algn="l"/>
                <a:tab pos="3494088" algn="l"/>
              </a:tabLst>
              <a:defRPr/>
            </a:pPr>
            <a:endParaRPr kumimoji="0" lang="sv-SE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ktangel: rundade hörn 35">
            <a:extLst>
              <a:ext uri="{FF2B5EF4-FFF2-40B4-BE49-F238E27FC236}">
                <a16:creationId xmlns:a16="http://schemas.microsoft.com/office/drawing/2014/main" id="{4022CD77-26D1-4E87-B29A-C09FB11C5213}"/>
              </a:ext>
            </a:extLst>
          </p:cNvPr>
          <p:cNvSpPr/>
          <p:nvPr/>
        </p:nvSpPr>
        <p:spPr>
          <a:xfrm>
            <a:off x="487021" y="1790371"/>
            <a:ext cx="1312387" cy="1127609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6075" algn="l"/>
                <a:tab pos="3494088" algn="l"/>
              </a:tabLst>
              <a:defRPr/>
            </a:pPr>
            <a:endParaRPr kumimoji="0" lang="sv-SE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ktangel: rundade hörn 36">
            <a:extLst>
              <a:ext uri="{FF2B5EF4-FFF2-40B4-BE49-F238E27FC236}">
                <a16:creationId xmlns:a16="http://schemas.microsoft.com/office/drawing/2014/main" id="{36589E7E-F4C5-4316-AF3D-3493CCC54441}"/>
              </a:ext>
            </a:extLst>
          </p:cNvPr>
          <p:cNvSpPr/>
          <p:nvPr/>
        </p:nvSpPr>
        <p:spPr>
          <a:xfrm>
            <a:off x="487020" y="1685897"/>
            <a:ext cx="5043056" cy="929862"/>
          </a:xfrm>
          <a:prstGeom prst="roundRect">
            <a:avLst>
              <a:gd name="adj" fmla="val 0"/>
            </a:avLst>
          </a:prstGeom>
          <a:solidFill>
            <a:sysClr val="window" lastClr="FFFFFF">
              <a:lumMod val="65000"/>
            </a:sys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6075" algn="l"/>
                <a:tab pos="3494088" algn="l"/>
              </a:tabLst>
              <a:defRPr/>
            </a:pPr>
            <a:r>
              <a:rPr kumimoji="0" lang="sv-SE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Spelbarhet</a:t>
            </a:r>
          </a:p>
          <a:p>
            <a:pPr marL="0" marR="0" lvl="0" indent="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6075" algn="l"/>
                <a:tab pos="3494088" algn="l"/>
              </a:tabLst>
              <a:defRPr/>
            </a:pPr>
            <a:r>
              <a:rPr kumimoji="0" lang="sv-SE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Speldjup</a:t>
            </a:r>
          </a:p>
          <a:p>
            <a:pPr marL="0" marR="0" lvl="0" indent="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6075" algn="l"/>
                <a:tab pos="3494088" algn="l"/>
              </a:tabLst>
              <a:defRPr/>
            </a:pPr>
            <a:r>
              <a:rPr kumimoji="0" lang="sv-SE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Spelbredd</a:t>
            </a:r>
          </a:p>
          <a:p>
            <a:pPr marL="0" marR="0" lvl="0" indent="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6075" algn="l"/>
                <a:tab pos="3494088" algn="l"/>
              </a:tabLst>
              <a:defRPr/>
            </a:pPr>
            <a:r>
              <a:rPr kumimoji="0" lang="sv-SE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Spelavstånd</a:t>
            </a:r>
          </a:p>
        </p:txBody>
      </p:sp>
      <p:sp>
        <p:nvSpPr>
          <p:cNvPr id="38" name="Rektangel: rundade hörn 37">
            <a:extLst>
              <a:ext uri="{FF2B5EF4-FFF2-40B4-BE49-F238E27FC236}">
                <a16:creationId xmlns:a16="http://schemas.microsoft.com/office/drawing/2014/main" id="{50A31281-4D7D-4CDC-8A92-07B436562B6B}"/>
              </a:ext>
            </a:extLst>
          </p:cNvPr>
          <p:cNvSpPr/>
          <p:nvPr/>
        </p:nvSpPr>
        <p:spPr>
          <a:xfrm>
            <a:off x="5811122" y="1685897"/>
            <a:ext cx="5043056" cy="929862"/>
          </a:xfrm>
          <a:prstGeom prst="roundRect">
            <a:avLst>
              <a:gd name="adj" fmla="val 0"/>
            </a:avLst>
          </a:prstGeom>
          <a:solidFill>
            <a:srgbClr val="005293">
              <a:lumMod val="75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Försvarssida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Täckning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Understöd</a:t>
            </a:r>
          </a:p>
        </p:txBody>
      </p:sp>
      <p:sp>
        <p:nvSpPr>
          <p:cNvPr id="39" name="Pil: vänster-höger 38">
            <a:extLst>
              <a:ext uri="{FF2B5EF4-FFF2-40B4-BE49-F238E27FC236}">
                <a16:creationId xmlns:a16="http://schemas.microsoft.com/office/drawing/2014/main" id="{D4334B85-1A0C-4CAC-BE3E-054794B5A82B}"/>
              </a:ext>
            </a:extLst>
          </p:cNvPr>
          <p:cNvSpPr/>
          <p:nvPr/>
        </p:nvSpPr>
        <p:spPr>
          <a:xfrm>
            <a:off x="487020" y="2613620"/>
            <a:ext cx="10367158" cy="326871"/>
          </a:xfrm>
          <a:prstGeom prst="leftRightArrow">
            <a:avLst>
              <a:gd name="adj1" fmla="val 100000"/>
              <a:gd name="adj2" fmla="val 0"/>
            </a:avLst>
          </a:prstGeom>
          <a:gradFill>
            <a:gsLst>
              <a:gs pos="0">
                <a:sysClr val="window" lastClr="FFFFFF">
                  <a:lumMod val="65000"/>
                </a:sysClr>
              </a:gs>
              <a:gs pos="94000">
                <a:srgbClr val="005293">
                  <a:lumMod val="75000"/>
                </a:srgbClr>
              </a:gs>
            </a:gsLst>
            <a:lin ang="0" scaled="1"/>
          </a:gra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Spelaren</a:t>
            </a:r>
          </a:p>
        </p:txBody>
      </p:sp>
      <p:sp>
        <p:nvSpPr>
          <p:cNvPr id="40" name="Pil: vänster-höger 39">
            <a:extLst>
              <a:ext uri="{FF2B5EF4-FFF2-40B4-BE49-F238E27FC236}">
                <a16:creationId xmlns:a16="http://schemas.microsoft.com/office/drawing/2014/main" id="{1CD43B67-B8EB-44F1-B73C-5C9888005789}"/>
              </a:ext>
            </a:extLst>
          </p:cNvPr>
          <p:cNvSpPr/>
          <p:nvPr/>
        </p:nvSpPr>
        <p:spPr>
          <a:xfrm>
            <a:off x="487023" y="1362404"/>
            <a:ext cx="10367158" cy="326871"/>
          </a:xfrm>
          <a:prstGeom prst="leftRightArrow">
            <a:avLst>
              <a:gd name="adj1" fmla="val 100000"/>
              <a:gd name="adj2" fmla="val 0"/>
            </a:avLst>
          </a:prstGeom>
          <a:gradFill>
            <a:gsLst>
              <a:gs pos="0">
                <a:sysClr val="window" lastClr="FFFFFF">
                  <a:lumMod val="65000"/>
                </a:sysClr>
              </a:gs>
              <a:gs pos="94000">
                <a:srgbClr val="005293">
                  <a:lumMod val="75000"/>
                </a:srgbClr>
              </a:gs>
            </a:gsLst>
            <a:lin ang="0" scaled="1"/>
          </a:gra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Laget</a:t>
            </a:r>
          </a:p>
        </p:txBody>
      </p:sp>
      <p:sp>
        <p:nvSpPr>
          <p:cNvPr id="41" name="Pil: vänster-höger 40">
            <a:extLst>
              <a:ext uri="{FF2B5EF4-FFF2-40B4-BE49-F238E27FC236}">
                <a16:creationId xmlns:a16="http://schemas.microsoft.com/office/drawing/2014/main" id="{750272DE-6AF7-4B36-8152-3D77B414CD2D}"/>
              </a:ext>
            </a:extLst>
          </p:cNvPr>
          <p:cNvSpPr/>
          <p:nvPr/>
        </p:nvSpPr>
        <p:spPr>
          <a:xfrm>
            <a:off x="487020" y="3689254"/>
            <a:ext cx="10367158" cy="326871"/>
          </a:xfrm>
          <a:prstGeom prst="leftRightArrow">
            <a:avLst>
              <a:gd name="adj1" fmla="val 100000"/>
              <a:gd name="adj2" fmla="val 0"/>
            </a:avLst>
          </a:prstGeom>
          <a:gradFill>
            <a:gsLst>
              <a:gs pos="0">
                <a:sysClr val="window" lastClr="FFFFFF">
                  <a:lumMod val="65000"/>
                </a:sysClr>
              </a:gs>
              <a:gs pos="94000">
                <a:srgbClr val="005293">
                  <a:lumMod val="75000"/>
                </a:srgbClr>
              </a:gs>
            </a:gsLst>
            <a:lin ang="0" scaled="1"/>
          </a:gra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Målvakten</a:t>
            </a:r>
          </a:p>
        </p:txBody>
      </p:sp>
      <p:sp>
        <p:nvSpPr>
          <p:cNvPr id="42" name="Rektangel: rundade hörn 41">
            <a:extLst>
              <a:ext uri="{FF2B5EF4-FFF2-40B4-BE49-F238E27FC236}">
                <a16:creationId xmlns:a16="http://schemas.microsoft.com/office/drawing/2014/main" id="{F2707A8F-62D3-484C-AFED-3EB6ABFFFE46}"/>
              </a:ext>
            </a:extLst>
          </p:cNvPr>
          <p:cNvSpPr/>
          <p:nvPr/>
        </p:nvSpPr>
        <p:spPr>
          <a:xfrm>
            <a:off x="487021" y="2954690"/>
            <a:ext cx="5043056" cy="712939"/>
          </a:xfrm>
          <a:prstGeom prst="roundRect">
            <a:avLst>
              <a:gd name="adj" fmla="val 0"/>
            </a:avLst>
          </a:prstGeom>
          <a:solidFill>
            <a:sysClr val="window" lastClr="FFFFFF">
              <a:lumMod val="65000"/>
            </a:sys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6075" algn="l"/>
                <a:tab pos="3494088" algn="l"/>
              </a:tabLst>
              <a:defRPr/>
            </a:pP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Driva</a:t>
            </a:r>
            <a:b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Vända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6075" algn="l"/>
                <a:tab pos="3494088" algn="l"/>
              </a:tabLst>
              <a:defRPr/>
            </a:pP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Skjuta</a:t>
            </a:r>
          </a:p>
        </p:txBody>
      </p:sp>
      <p:sp>
        <p:nvSpPr>
          <p:cNvPr id="43" name="Rektangel: rundade hörn 42">
            <a:extLst>
              <a:ext uri="{FF2B5EF4-FFF2-40B4-BE49-F238E27FC236}">
                <a16:creationId xmlns:a16="http://schemas.microsoft.com/office/drawing/2014/main" id="{7C243864-8410-45D0-9535-371970641F02}"/>
              </a:ext>
            </a:extLst>
          </p:cNvPr>
          <p:cNvSpPr/>
          <p:nvPr/>
        </p:nvSpPr>
        <p:spPr>
          <a:xfrm>
            <a:off x="487020" y="4026406"/>
            <a:ext cx="5043056" cy="712939"/>
          </a:xfrm>
          <a:prstGeom prst="roundRect">
            <a:avLst>
              <a:gd name="adj" fmla="val 0"/>
            </a:avLst>
          </a:prstGeom>
          <a:solidFill>
            <a:sysClr val="window" lastClr="FFFFFF">
              <a:lumMod val="65000"/>
            </a:sys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Rulla bollen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Kasta bollen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Utspark</a:t>
            </a:r>
          </a:p>
        </p:txBody>
      </p:sp>
      <p:sp>
        <p:nvSpPr>
          <p:cNvPr id="44" name="Rektangel: rundade hörn 43">
            <a:extLst>
              <a:ext uri="{FF2B5EF4-FFF2-40B4-BE49-F238E27FC236}">
                <a16:creationId xmlns:a16="http://schemas.microsoft.com/office/drawing/2014/main" id="{213BFA5E-7516-43F0-AAD2-0DC017EAECC2}"/>
              </a:ext>
            </a:extLst>
          </p:cNvPr>
          <p:cNvSpPr/>
          <p:nvPr/>
        </p:nvSpPr>
        <p:spPr>
          <a:xfrm>
            <a:off x="5811123" y="2954690"/>
            <a:ext cx="5043056" cy="712939"/>
          </a:xfrm>
          <a:prstGeom prst="roundRect">
            <a:avLst>
              <a:gd name="adj" fmla="val 0"/>
            </a:avLst>
          </a:prstGeom>
          <a:solidFill>
            <a:srgbClr val="005293">
              <a:lumMod val="75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Bryta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Markera</a:t>
            </a:r>
          </a:p>
        </p:txBody>
      </p:sp>
      <p:sp>
        <p:nvSpPr>
          <p:cNvPr id="45" name="Rektangel: rundade hörn 44">
            <a:extLst>
              <a:ext uri="{FF2B5EF4-FFF2-40B4-BE49-F238E27FC236}">
                <a16:creationId xmlns:a16="http://schemas.microsoft.com/office/drawing/2014/main" id="{AEF3ADB7-3FC3-40BE-ABC5-E42FB1A08651}"/>
              </a:ext>
            </a:extLst>
          </p:cNvPr>
          <p:cNvSpPr/>
          <p:nvPr/>
        </p:nvSpPr>
        <p:spPr>
          <a:xfrm>
            <a:off x="5811122" y="4026405"/>
            <a:ext cx="5043056" cy="712939"/>
          </a:xfrm>
          <a:prstGeom prst="roundRect">
            <a:avLst>
              <a:gd name="adj" fmla="val 0"/>
            </a:avLst>
          </a:prstGeom>
          <a:solidFill>
            <a:srgbClr val="005293">
              <a:lumMod val="75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Fånga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Kasta sig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Palming</a:t>
            </a:r>
            <a:endParaRPr kumimoji="0" lang="sv-SE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ktangel: rundade hörn 45">
            <a:extLst>
              <a:ext uri="{FF2B5EF4-FFF2-40B4-BE49-F238E27FC236}">
                <a16:creationId xmlns:a16="http://schemas.microsoft.com/office/drawing/2014/main" id="{79A891DE-1F59-4323-ACD4-9139A21A4AC3}"/>
              </a:ext>
            </a:extLst>
          </p:cNvPr>
          <p:cNvSpPr/>
          <p:nvPr/>
        </p:nvSpPr>
        <p:spPr>
          <a:xfrm>
            <a:off x="487021" y="1022189"/>
            <a:ext cx="5043056" cy="332011"/>
          </a:xfrm>
          <a:prstGeom prst="roundRect">
            <a:avLst>
              <a:gd name="adj" fmla="val 0"/>
            </a:avLst>
          </a:prstGeom>
          <a:solidFill>
            <a:sysClr val="window" lastClr="FFFFFF">
              <a:lumMod val="65000"/>
            </a:sys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Anfallsspel</a:t>
            </a:r>
          </a:p>
        </p:txBody>
      </p:sp>
      <p:sp>
        <p:nvSpPr>
          <p:cNvPr id="47" name="Rektangel: rundade hörn 46">
            <a:extLst>
              <a:ext uri="{FF2B5EF4-FFF2-40B4-BE49-F238E27FC236}">
                <a16:creationId xmlns:a16="http://schemas.microsoft.com/office/drawing/2014/main" id="{65696EFF-DD54-441D-8807-AD684996DD0C}"/>
              </a:ext>
            </a:extLst>
          </p:cNvPr>
          <p:cNvSpPr/>
          <p:nvPr/>
        </p:nvSpPr>
        <p:spPr>
          <a:xfrm>
            <a:off x="5811123" y="1030923"/>
            <a:ext cx="5043056" cy="332011"/>
          </a:xfrm>
          <a:prstGeom prst="roundRect">
            <a:avLst>
              <a:gd name="adj" fmla="val 0"/>
            </a:avLst>
          </a:prstGeom>
          <a:solidFill>
            <a:srgbClr val="005293">
              <a:lumMod val="75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Försvarsspel</a:t>
            </a:r>
          </a:p>
        </p:txBody>
      </p:sp>
      <p:sp>
        <p:nvSpPr>
          <p:cNvPr id="48" name="Rektangel: rundade hörn 47">
            <a:extLst>
              <a:ext uri="{FF2B5EF4-FFF2-40B4-BE49-F238E27FC236}">
                <a16:creationId xmlns:a16="http://schemas.microsoft.com/office/drawing/2014/main" id="{F50DF996-8EEB-4257-9359-EB1FE0CA22E5}"/>
              </a:ext>
            </a:extLst>
          </p:cNvPr>
          <p:cNvSpPr/>
          <p:nvPr/>
        </p:nvSpPr>
        <p:spPr>
          <a:xfrm>
            <a:off x="2104966" y="1689408"/>
            <a:ext cx="1312387" cy="978451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6075" algn="l"/>
                <a:tab pos="3494088" algn="l"/>
              </a:tabLst>
              <a:defRPr/>
            </a:pPr>
            <a:r>
              <a:rPr kumimoji="0" lang="sv-SE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Positionering</a:t>
            </a:r>
          </a:p>
          <a:p>
            <a:pPr marL="0" marR="0" lvl="0" indent="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6075" algn="l"/>
                <a:tab pos="3494088" algn="l"/>
              </a:tabLst>
              <a:defRPr/>
            </a:pPr>
            <a:r>
              <a:rPr kumimoji="0" lang="sv-SE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Djupledsspel</a:t>
            </a:r>
          </a:p>
          <a:p>
            <a:pPr marL="0" marR="0" lvl="0" indent="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6075" algn="l"/>
                <a:tab pos="3494088" algn="l"/>
              </a:tabLst>
              <a:defRPr/>
            </a:pPr>
            <a:r>
              <a:rPr kumimoji="0" lang="sv-SE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Spelvändning</a:t>
            </a:r>
          </a:p>
          <a:p>
            <a:pPr marL="0" marR="0" lvl="0" indent="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6075" algn="l"/>
                <a:tab pos="3494088" algn="l"/>
              </a:tabLst>
              <a:defRPr/>
            </a:pPr>
            <a:r>
              <a:rPr kumimoji="0" lang="sv-SE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Uppflyttning</a:t>
            </a:r>
          </a:p>
        </p:txBody>
      </p:sp>
      <p:sp>
        <p:nvSpPr>
          <p:cNvPr id="49" name="Rektangel: rundade hörn 48">
            <a:extLst>
              <a:ext uri="{FF2B5EF4-FFF2-40B4-BE49-F238E27FC236}">
                <a16:creationId xmlns:a16="http://schemas.microsoft.com/office/drawing/2014/main" id="{249D3E7C-16B4-43D3-9540-220942C96480}"/>
              </a:ext>
            </a:extLst>
          </p:cNvPr>
          <p:cNvSpPr/>
          <p:nvPr/>
        </p:nvSpPr>
        <p:spPr>
          <a:xfrm>
            <a:off x="3975350" y="1692293"/>
            <a:ext cx="1695249" cy="923854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6075" algn="l"/>
                <a:tab pos="3494088" algn="l"/>
              </a:tabLst>
              <a:defRPr/>
            </a:pP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Väggspel</a:t>
            </a:r>
          </a:p>
          <a:p>
            <a:pPr marL="0" marR="0" lvl="0" indent="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6075" algn="l"/>
                <a:tab pos="3494088" algn="l"/>
              </a:tabLst>
              <a:defRPr/>
            </a:pP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Överlappning</a:t>
            </a:r>
          </a:p>
          <a:p>
            <a:pPr marL="0" marR="0" lvl="0" indent="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6075" algn="l"/>
                <a:tab pos="3494088" algn="l"/>
              </a:tabLst>
              <a:defRPr/>
            </a:pP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Avledande rörelse</a:t>
            </a:r>
          </a:p>
          <a:p>
            <a:pPr marL="0" marR="0" lvl="0" indent="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6075" algn="l"/>
                <a:tab pos="3494088" algn="l"/>
              </a:tabLst>
              <a:defRPr/>
            </a:pP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Positionsbyten</a:t>
            </a:r>
          </a:p>
        </p:txBody>
      </p:sp>
      <p:sp>
        <p:nvSpPr>
          <p:cNvPr id="50" name="Rektangel: rundade hörn 49">
            <a:extLst>
              <a:ext uri="{FF2B5EF4-FFF2-40B4-BE49-F238E27FC236}">
                <a16:creationId xmlns:a16="http://schemas.microsoft.com/office/drawing/2014/main" id="{82B3DF0B-29BA-4D1F-8D48-D1A2623DD6CA}"/>
              </a:ext>
            </a:extLst>
          </p:cNvPr>
          <p:cNvSpPr/>
          <p:nvPr/>
        </p:nvSpPr>
        <p:spPr>
          <a:xfrm>
            <a:off x="2104966" y="2949467"/>
            <a:ext cx="1870385" cy="702072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6075" algn="l"/>
                <a:tab pos="3494088" algn="l"/>
              </a:tabLst>
              <a:defRPr/>
            </a:pP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Passa</a:t>
            </a:r>
          </a:p>
          <a:p>
            <a:pPr marL="0" marR="0" lvl="0" indent="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6075" algn="l"/>
                <a:tab pos="3494088" algn="l"/>
              </a:tabLst>
              <a:defRPr/>
            </a:pP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 emot bollen</a:t>
            </a:r>
          </a:p>
          <a:p>
            <a:pPr marL="0" marR="0" lvl="0" indent="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6075" algn="l"/>
                <a:tab pos="3494088" algn="l"/>
              </a:tabLst>
              <a:defRPr/>
            </a:pP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Utmana, finta, dribbla</a:t>
            </a:r>
          </a:p>
        </p:txBody>
      </p:sp>
      <p:sp>
        <p:nvSpPr>
          <p:cNvPr id="51" name="Rektangel: rundade hörn 50">
            <a:extLst>
              <a:ext uri="{FF2B5EF4-FFF2-40B4-BE49-F238E27FC236}">
                <a16:creationId xmlns:a16="http://schemas.microsoft.com/office/drawing/2014/main" id="{94F15263-51F0-4008-9BA7-AE52DB3E2D75}"/>
              </a:ext>
            </a:extLst>
          </p:cNvPr>
          <p:cNvSpPr/>
          <p:nvPr/>
        </p:nvSpPr>
        <p:spPr>
          <a:xfrm>
            <a:off x="3975351" y="2948582"/>
            <a:ext cx="1222618" cy="312844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6075" algn="l"/>
                <a:tab pos="3494088" algn="l"/>
              </a:tabLst>
              <a:defRPr/>
            </a:pPr>
            <a:r>
              <a:rPr kumimoji="0" lang="sv-SE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Nicka</a:t>
            </a:r>
          </a:p>
        </p:txBody>
      </p:sp>
      <p:sp>
        <p:nvSpPr>
          <p:cNvPr id="52" name="Rektangel: rundade hörn 51">
            <a:extLst>
              <a:ext uri="{FF2B5EF4-FFF2-40B4-BE49-F238E27FC236}">
                <a16:creationId xmlns:a16="http://schemas.microsoft.com/office/drawing/2014/main" id="{B975FBEE-3F09-47EA-80B2-E882209A6959}"/>
              </a:ext>
            </a:extLst>
          </p:cNvPr>
          <p:cNvSpPr/>
          <p:nvPr/>
        </p:nvSpPr>
        <p:spPr>
          <a:xfrm>
            <a:off x="7642801" y="1689408"/>
            <a:ext cx="1870385" cy="702072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6075" algn="l"/>
                <a:tab pos="3494088" algn="l"/>
              </a:tabLst>
              <a:defRPr/>
            </a:pPr>
            <a:r>
              <a:rPr kumimoji="0" lang="sv-SE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Nedflyttning</a:t>
            </a:r>
          </a:p>
          <a:p>
            <a:pPr marL="0" marR="0" lvl="0" indent="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6075" algn="l"/>
                <a:tab pos="3494088" algn="l"/>
              </a:tabLst>
              <a:defRPr/>
            </a:pPr>
            <a:r>
              <a:rPr kumimoji="0" lang="sv-SE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Uppflyttning</a:t>
            </a:r>
          </a:p>
          <a:p>
            <a:pPr marL="0" marR="0" lvl="0" indent="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6075" algn="l"/>
                <a:tab pos="3494088" algn="l"/>
              </a:tabLst>
              <a:defRPr/>
            </a:pPr>
            <a:r>
              <a:rPr kumimoji="0" lang="sv-SE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Överflyttning</a:t>
            </a:r>
          </a:p>
          <a:p>
            <a:pPr marL="0" marR="0" lvl="0" indent="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6075" algn="l"/>
                <a:tab pos="3494088" algn="l"/>
              </a:tabLst>
              <a:defRPr/>
            </a:pPr>
            <a:r>
              <a:rPr kumimoji="0" lang="sv-SE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Centrering</a:t>
            </a:r>
          </a:p>
        </p:txBody>
      </p:sp>
      <p:sp>
        <p:nvSpPr>
          <p:cNvPr id="53" name="Rektangel: rundade hörn 52">
            <a:extLst>
              <a:ext uri="{FF2B5EF4-FFF2-40B4-BE49-F238E27FC236}">
                <a16:creationId xmlns:a16="http://schemas.microsoft.com/office/drawing/2014/main" id="{47A9D64D-071D-4584-ADE0-69DB5B8FDD0E}"/>
              </a:ext>
            </a:extLst>
          </p:cNvPr>
          <p:cNvSpPr/>
          <p:nvPr/>
        </p:nvSpPr>
        <p:spPr>
          <a:xfrm>
            <a:off x="7642801" y="2949467"/>
            <a:ext cx="1870385" cy="702072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6075" algn="l"/>
                <a:tab pos="3494088" algn="l"/>
              </a:tabLst>
              <a:defRPr/>
            </a:pPr>
            <a:r>
              <a:rPr kumimoji="0" lang="sv-SE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Tackla</a:t>
            </a:r>
          </a:p>
          <a:p>
            <a:pPr marL="0" marR="0" lvl="0" indent="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6075" algn="l"/>
                <a:tab pos="3494088" algn="l"/>
              </a:tabLst>
              <a:defRPr/>
            </a:pPr>
            <a:r>
              <a:rPr kumimoji="0" lang="sv-SE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Nicka</a:t>
            </a:r>
          </a:p>
          <a:p>
            <a:pPr marL="0" marR="0" lvl="0" indent="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6075" algn="l"/>
                <a:tab pos="3494088" algn="l"/>
              </a:tabLst>
              <a:defRPr/>
            </a:pPr>
            <a:r>
              <a:rPr kumimoji="0" lang="sv-SE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Blockera</a:t>
            </a:r>
          </a:p>
        </p:txBody>
      </p:sp>
      <p:sp>
        <p:nvSpPr>
          <p:cNvPr id="54" name="Rektangel: rundade hörn 53">
            <a:extLst>
              <a:ext uri="{FF2B5EF4-FFF2-40B4-BE49-F238E27FC236}">
                <a16:creationId xmlns:a16="http://schemas.microsoft.com/office/drawing/2014/main" id="{08AE8ADF-CC97-4368-B6AA-B7690F6B6EA8}"/>
              </a:ext>
            </a:extLst>
          </p:cNvPr>
          <p:cNvSpPr/>
          <p:nvPr/>
        </p:nvSpPr>
        <p:spPr>
          <a:xfrm>
            <a:off x="7642799" y="4022854"/>
            <a:ext cx="1870385" cy="702072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6075" algn="l"/>
                <a:tab pos="3494088" algn="l"/>
              </a:tabLst>
              <a:defRPr/>
            </a:pPr>
            <a:r>
              <a:rPr kumimoji="0" lang="sv-SE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Bryta djupledspassning</a:t>
            </a:r>
          </a:p>
          <a:p>
            <a:pPr marL="0" marR="0" lvl="0" indent="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6075" algn="l"/>
                <a:tab pos="3494088" algn="l"/>
              </a:tabLst>
              <a:defRPr/>
            </a:pPr>
            <a:r>
              <a:rPr kumimoji="0" lang="sv-SE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Boxa</a:t>
            </a:r>
          </a:p>
          <a:p>
            <a:pPr marL="0" marR="0" lvl="0" indent="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6075" algn="l"/>
                <a:tab pos="3494088" algn="l"/>
              </a:tabLst>
              <a:defRPr/>
            </a:pPr>
            <a:r>
              <a:rPr kumimoji="0" lang="sv-SE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Upphopp (fånga/boxa)</a:t>
            </a:r>
          </a:p>
        </p:txBody>
      </p:sp>
      <p:sp>
        <p:nvSpPr>
          <p:cNvPr id="28" name="Rektangel: rundade hörn 27">
            <a:extLst>
              <a:ext uri="{FF2B5EF4-FFF2-40B4-BE49-F238E27FC236}">
                <a16:creationId xmlns:a16="http://schemas.microsoft.com/office/drawing/2014/main" id="{4451A848-F997-47F0-89A3-65DFDE889C68}"/>
              </a:ext>
            </a:extLst>
          </p:cNvPr>
          <p:cNvSpPr/>
          <p:nvPr/>
        </p:nvSpPr>
        <p:spPr>
          <a:xfrm>
            <a:off x="1052945" y="5799976"/>
            <a:ext cx="1617946" cy="712939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6075" algn="l"/>
                <a:tab pos="3494088" algn="l"/>
              </a:tabLst>
              <a:defRPr/>
            </a:pPr>
            <a:endParaRPr kumimoji="0" lang="sv-SE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Pil: vänster-höger 28">
            <a:extLst>
              <a:ext uri="{FF2B5EF4-FFF2-40B4-BE49-F238E27FC236}">
                <a16:creationId xmlns:a16="http://schemas.microsoft.com/office/drawing/2014/main" id="{C06CC422-7DDC-4F35-BB84-20D9E6BA92F9}"/>
              </a:ext>
            </a:extLst>
          </p:cNvPr>
          <p:cNvSpPr/>
          <p:nvPr/>
        </p:nvSpPr>
        <p:spPr>
          <a:xfrm>
            <a:off x="487020" y="4742775"/>
            <a:ext cx="10367158" cy="326871"/>
          </a:xfrm>
          <a:prstGeom prst="leftRightArrow">
            <a:avLst>
              <a:gd name="adj1" fmla="val 100000"/>
              <a:gd name="adj2" fmla="val 0"/>
            </a:avLst>
          </a:prstGeom>
          <a:gradFill>
            <a:gsLst>
              <a:gs pos="0">
                <a:sysClr val="window" lastClr="FFFFFF">
                  <a:lumMod val="65000"/>
                </a:sysClr>
              </a:gs>
              <a:gs pos="94000">
                <a:srgbClr val="005293">
                  <a:lumMod val="75000"/>
                </a:srgbClr>
              </a:gs>
            </a:gsLst>
            <a:lin ang="0" scaled="1"/>
          </a:gra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Fotbollsfys</a:t>
            </a:r>
          </a:p>
        </p:txBody>
      </p:sp>
      <p:sp>
        <p:nvSpPr>
          <p:cNvPr id="30" name="Rektangel: rundade hörn 29">
            <a:extLst>
              <a:ext uri="{FF2B5EF4-FFF2-40B4-BE49-F238E27FC236}">
                <a16:creationId xmlns:a16="http://schemas.microsoft.com/office/drawing/2014/main" id="{A574E458-318C-4802-B8B9-50F7DE27B554}"/>
              </a:ext>
            </a:extLst>
          </p:cNvPr>
          <p:cNvSpPr/>
          <p:nvPr/>
        </p:nvSpPr>
        <p:spPr>
          <a:xfrm>
            <a:off x="487023" y="5093241"/>
            <a:ext cx="10367160" cy="505081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Pil: vänster-höger 56">
            <a:extLst>
              <a:ext uri="{FF2B5EF4-FFF2-40B4-BE49-F238E27FC236}">
                <a16:creationId xmlns:a16="http://schemas.microsoft.com/office/drawing/2014/main" id="{C2F4D46D-8E39-46E8-9382-BC2392E604EE}"/>
              </a:ext>
            </a:extLst>
          </p:cNvPr>
          <p:cNvSpPr/>
          <p:nvPr/>
        </p:nvSpPr>
        <p:spPr>
          <a:xfrm>
            <a:off x="487019" y="5614063"/>
            <a:ext cx="10367158" cy="327480"/>
          </a:xfrm>
          <a:prstGeom prst="leftRightArrow">
            <a:avLst>
              <a:gd name="adj1" fmla="val 100000"/>
              <a:gd name="adj2" fmla="val 0"/>
            </a:avLst>
          </a:prstGeom>
          <a:gradFill>
            <a:gsLst>
              <a:gs pos="0">
                <a:sysClr val="window" lastClr="FFFFFF">
                  <a:lumMod val="65000"/>
                </a:sysClr>
              </a:gs>
              <a:gs pos="94000">
                <a:srgbClr val="005293">
                  <a:lumMod val="75000"/>
                </a:srgbClr>
              </a:gs>
            </a:gsLst>
            <a:lin ang="0" scaled="1"/>
          </a:gra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Fotbollspsykologi</a:t>
            </a:r>
          </a:p>
        </p:txBody>
      </p:sp>
      <p:sp>
        <p:nvSpPr>
          <p:cNvPr id="58" name="Rektangel: rundade hörn 57">
            <a:extLst>
              <a:ext uri="{FF2B5EF4-FFF2-40B4-BE49-F238E27FC236}">
                <a16:creationId xmlns:a16="http://schemas.microsoft.com/office/drawing/2014/main" id="{432E899E-11D5-4BD8-85AD-92768859442C}"/>
              </a:ext>
            </a:extLst>
          </p:cNvPr>
          <p:cNvSpPr/>
          <p:nvPr/>
        </p:nvSpPr>
        <p:spPr>
          <a:xfrm>
            <a:off x="487025" y="5969027"/>
            <a:ext cx="10367160" cy="775317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ektangel: rundade hörn 60">
            <a:extLst>
              <a:ext uri="{FF2B5EF4-FFF2-40B4-BE49-F238E27FC236}">
                <a16:creationId xmlns:a16="http://schemas.microsoft.com/office/drawing/2014/main" id="{7A989EF7-2EA7-4A82-92FF-BBD1A65ACD81}"/>
              </a:ext>
            </a:extLst>
          </p:cNvPr>
          <p:cNvSpPr/>
          <p:nvPr/>
        </p:nvSpPr>
        <p:spPr>
          <a:xfrm>
            <a:off x="487025" y="5111826"/>
            <a:ext cx="4794203" cy="498807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6075" algn="l"/>
                <a:tab pos="3494088" algn="l"/>
              </a:tabLst>
              <a:defRPr/>
            </a:pP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Rulla, kasta och fånga bollen</a:t>
            </a:r>
          </a:p>
          <a:p>
            <a:pPr marL="0" marR="0" lvl="0" indent="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6075" algn="l"/>
                <a:tab pos="3494088" algn="l"/>
              </a:tabLst>
              <a:defRPr/>
            </a:pP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Koordinationsövningar med boll, stafetter och hinderbanor</a:t>
            </a:r>
            <a:endParaRPr kumimoji="0" lang="sv-SE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Rektangel: rundade hörn 61">
            <a:extLst>
              <a:ext uri="{FF2B5EF4-FFF2-40B4-BE49-F238E27FC236}">
                <a16:creationId xmlns:a16="http://schemas.microsoft.com/office/drawing/2014/main" id="{E2E57DD1-DA78-45BF-85E4-9D9196DAF0FE}"/>
              </a:ext>
            </a:extLst>
          </p:cNvPr>
          <p:cNvSpPr/>
          <p:nvPr/>
        </p:nvSpPr>
        <p:spPr>
          <a:xfrm>
            <a:off x="487025" y="5972470"/>
            <a:ext cx="10367152" cy="771874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6075" algn="l"/>
                <a:tab pos="3494088" algn="l"/>
              </a:tabLst>
              <a:defRPr/>
            </a:pPr>
            <a:r>
              <a:rPr kumimoji="0" lang="sv-SE" sz="14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Långsiktig utveckling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 ex att en spelare väljer en aktivitet på träning som han/hon tycker är rolig</a:t>
            </a:r>
          </a:p>
          <a:p>
            <a:pPr marL="0" marR="0" lvl="0" indent="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6075" algn="l"/>
                <a:tab pos="3494088" algn="l"/>
              </a:tabLst>
              <a:defRPr/>
            </a:pPr>
            <a:r>
              <a:rPr kumimoji="0" lang="sv-SE" sz="14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Göra nästa aktion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 ex att en spelare tar tillbaka bollen bär han/hon tappat den</a:t>
            </a:r>
            <a:b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14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Göra lagkamrater bättre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 ex att en spelare berömmer lagkamrater som anstränger sig för att ta tillbaka bollen</a:t>
            </a:r>
            <a:endParaRPr kumimoji="0" lang="sv-SE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ektangel: rundade hörn 62">
            <a:extLst>
              <a:ext uri="{FF2B5EF4-FFF2-40B4-BE49-F238E27FC236}">
                <a16:creationId xmlns:a16="http://schemas.microsoft.com/office/drawing/2014/main" id="{E777C266-9C3E-46B9-ABF6-210FE7DFB6A0}"/>
              </a:ext>
            </a:extLst>
          </p:cNvPr>
          <p:cNvSpPr/>
          <p:nvPr/>
        </p:nvSpPr>
        <p:spPr>
          <a:xfrm>
            <a:off x="487025" y="5107002"/>
            <a:ext cx="4794203" cy="498807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6075" algn="l"/>
                <a:tab pos="3494088" algn="l"/>
              </a:tabLst>
              <a:defRPr/>
            </a:pP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Koordinationsövningar med boll, stafetter och hinderbanor</a:t>
            </a:r>
            <a:endParaRPr kumimoji="0" lang="sv-SE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Rektangel: rundade hörn 63">
            <a:extLst>
              <a:ext uri="{FF2B5EF4-FFF2-40B4-BE49-F238E27FC236}">
                <a16:creationId xmlns:a16="http://schemas.microsoft.com/office/drawing/2014/main" id="{9C78357D-EB8A-46AC-A3BE-CAFF671AB92C}"/>
              </a:ext>
            </a:extLst>
          </p:cNvPr>
          <p:cNvSpPr/>
          <p:nvPr/>
        </p:nvSpPr>
        <p:spPr>
          <a:xfrm>
            <a:off x="487013" y="5973558"/>
            <a:ext cx="10367152" cy="771874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6075" algn="l"/>
                <a:tab pos="3494088" algn="l"/>
              </a:tabLst>
              <a:defRPr/>
            </a:pPr>
            <a:r>
              <a:rPr kumimoji="0" lang="sv-SE" sz="14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Långsiktig utveckling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 ex att en spelare väljer en egen lösning i en övning</a:t>
            </a:r>
          </a:p>
          <a:p>
            <a:pPr marL="0" marR="0" lvl="0" indent="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6075" algn="l"/>
                <a:tab pos="3494088" algn="l"/>
              </a:tabLst>
              <a:defRPr/>
            </a:pPr>
            <a:r>
              <a:rPr kumimoji="0" lang="sv-SE" sz="14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Göra nästa aktion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 ex att en spelare vågar utmana igen när han/hon tappat bollen</a:t>
            </a:r>
            <a:b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14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Göra lagkamrater bättre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 ex att en spelare säger ”bra kämpat” och ”försök igen” till sina lagkamrater</a:t>
            </a:r>
            <a:endParaRPr kumimoji="0" lang="sv-SE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Rektangel: rundade hörn 67">
            <a:extLst>
              <a:ext uri="{FF2B5EF4-FFF2-40B4-BE49-F238E27FC236}">
                <a16:creationId xmlns:a16="http://schemas.microsoft.com/office/drawing/2014/main" id="{A9C9588E-4760-4736-94C8-626DFF63699F}"/>
              </a:ext>
            </a:extLst>
          </p:cNvPr>
          <p:cNvSpPr/>
          <p:nvPr/>
        </p:nvSpPr>
        <p:spPr>
          <a:xfrm>
            <a:off x="487025" y="5111826"/>
            <a:ext cx="5905038" cy="498807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6075" algn="l"/>
                <a:tab pos="3494088" algn="l"/>
              </a:tabLst>
              <a:defRPr/>
            </a:pP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Koordinationsövningar med och utan boll, stafetter och hinderbanor</a:t>
            </a:r>
            <a:endParaRPr kumimoji="0" lang="sv-SE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Rektangel: rundade hörn 68">
            <a:extLst>
              <a:ext uri="{FF2B5EF4-FFF2-40B4-BE49-F238E27FC236}">
                <a16:creationId xmlns:a16="http://schemas.microsoft.com/office/drawing/2014/main" id="{13A5ED87-2A23-4490-9EC4-E111CDF46139}"/>
              </a:ext>
            </a:extLst>
          </p:cNvPr>
          <p:cNvSpPr/>
          <p:nvPr/>
        </p:nvSpPr>
        <p:spPr>
          <a:xfrm>
            <a:off x="487025" y="5975512"/>
            <a:ext cx="8401717" cy="771874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6075" algn="l"/>
                <a:tab pos="3494088" algn="l"/>
              </a:tabLst>
              <a:defRPr/>
            </a:pPr>
            <a:r>
              <a:rPr kumimoji="0" lang="sv-SE" sz="14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Långsiktig utveckling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 ex att en spelare sätter upp mål för träning och match samt utvärderar</a:t>
            </a:r>
          </a:p>
          <a:p>
            <a:pPr marL="0" marR="0" lvl="0" indent="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6075" algn="l"/>
                <a:tab pos="3494088" algn="l"/>
              </a:tabLst>
              <a:defRPr/>
            </a:pPr>
            <a:r>
              <a:rPr kumimoji="0" lang="sv-SE" sz="14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Göra nästa aktion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 ex att en spelare går in i en nickduell även om han/hon förlorat en nickduell tidigare</a:t>
            </a:r>
            <a:b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14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Göra lagkamrater bättre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 ex att en spelare visar positiva gester till lagkamrater</a:t>
            </a:r>
            <a:endParaRPr kumimoji="0" lang="sv-SE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ektangel: rundade hörn 69">
            <a:extLst>
              <a:ext uri="{FF2B5EF4-FFF2-40B4-BE49-F238E27FC236}">
                <a16:creationId xmlns:a16="http://schemas.microsoft.com/office/drawing/2014/main" id="{03CD518E-E66E-43EA-B103-3BCC92E9E9B2}"/>
              </a:ext>
            </a:extLst>
          </p:cNvPr>
          <p:cNvSpPr/>
          <p:nvPr/>
        </p:nvSpPr>
        <p:spPr>
          <a:xfrm>
            <a:off x="487025" y="5100235"/>
            <a:ext cx="10398251" cy="498807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6075" algn="l"/>
                <a:tab pos="3494088" algn="l"/>
              </a:tabLst>
              <a:defRPr/>
            </a:pP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Koordinationsövningar med boll, stafetter och hinderbanor		Löpningar med hastighets- och riktningsförändringar</a:t>
            </a:r>
          </a:p>
          <a:p>
            <a:pPr marL="0" marR="0" lvl="0" indent="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6075" algn="l"/>
                <a:tab pos="3494088" algn="l"/>
              </a:tabLst>
              <a:defRPr/>
            </a:pP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Parövningaroch övningar med den egna kroppen som belastning</a:t>
            </a:r>
            <a:endParaRPr kumimoji="0" lang="sv-SE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Rektangel: rundade hörn 70">
            <a:extLst>
              <a:ext uri="{FF2B5EF4-FFF2-40B4-BE49-F238E27FC236}">
                <a16:creationId xmlns:a16="http://schemas.microsoft.com/office/drawing/2014/main" id="{AAFD33AF-4CB9-4277-B1C8-0C943A83708E}"/>
              </a:ext>
            </a:extLst>
          </p:cNvPr>
          <p:cNvSpPr/>
          <p:nvPr/>
        </p:nvSpPr>
        <p:spPr>
          <a:xfrm>
            <a:off x="486993" y="5983183"/>
            <a:ext cx="10367152" cy="771874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6075" algn="l"/>
                <a:tab pos="3494088" algn="l"/>
              </a:tabLst>
              <a:defRPr/>
            </a:pPr>
            <a:r>
              <a:rPr kumimoji="0" lang="sv-SE" sz="14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Långsiktig utveckling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 ex att en spelare reflekterar över vad han/hon lärt sig i samband med träning och match</a:t>
            </a:r>
          </a:p>
          <a:p>
            <a:pPr marL="0" marR="0" lvl="0" indent="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6075" algn="l"/>
                <a:tab pos="3494088" algn="l"/>
              </a:tabLst>
              <a:defRPr/>
            </a:pPr>
            <a:r>
              <a:rPr kumimoji="0" lang="sv-SE" sz="14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Göra nästa aktion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 ex att en spelare fortsätter att vara spelbar även i motgång</a:t>
            </a:r>
            <a:b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14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Göra lagkamrater bättre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 ex att en spelare berömmer lagkamrater som är spelbara</a:t>
            </a:r>
            <a:endParaRPr kumimoji="0" lang="sv-SE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Rektangel: rundade hörn 71">
            <a:extLst>
              <a:ext uri="{FF2B5EF4-FFF2-40B4-BE49-F238E27FC236}">
                <a16:creationId xmlns:a16="http://schemas.microsoft.com/office/drawing/2014/main" id="{1BCE0D02-3FDA-4F0B-8720-54F6775FC419}"/>
              </a:ext>
            </a:extLst>
          </p:cNvPr>
          <p:cNvSpPr/>
          <p:nvPr/>
        </p:nvSpPr>
        <p:spPr>
          <a:xfrm>
            <a:off x="486953" y="5962982"/>
            <a:ext cx="10367152" cy="771874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6075" algn="l"/>
                <a:tab pos="3494088" algn="l"/>
              </a:tabLst>
              <a:defRPr/>
            </a:pPr>
            <a:r>
              <a:rPr kumimoji="0" lang="sv-SE" sz="14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Långsiktig utveckling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 ex att en spelare planerar och prioriterar mellan fotboll, andra idrotter, skola och fritid</a:t>
            </a:r>
          </a:p>
          <a:p>
            <a:pPr marL="0" marR="0" lvl="0" indent="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6075" algn="l"/>
                <a:tab pos="3494088" algn="l"/>
              </a:tabLst>
              <a:defRPr/>
            </a:pPr>
            <a:r>
              <a:rPr kumimoji="0" lang="sv-SE" sz="14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Göra nästa aktion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 ex att en spelare fortsätter att spela enligt lagets arbetssätt även i motgång</a:t>
            </a:r>
            <a:b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14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Göra lagkamrater bättre</a:t>
            </a: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 ex att en spelarna diskuterar med varandra om hur de kan lösa olika situationer</a:t>
            </a:r>
            <a:endParaRPr kumimoji="0" lang="sv-SE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ektangel: rundade hörn 72">
            <a:extLst>
              <a:ext uri="{FF2B5EF4-FFF2-40B4-BE49-F238E27FC236}">
                <a16:creationId xmlns:a16="http://schemas.microsoft.com/office/drawing/2014/main" id="{4476B861-B40A-4E3A-9FAA-B8FC13459936}"/>
              </a:ext>
            </a:extLst>
          </p:cNvPr>
          <p:cNvSpPr/>
          <p:nvPr/>
        </p:nvSpPr>
        <p:spPr>
          <a:xfrm>
            <a:off x="486992" y="5101767"/>
            <a:ext cx="10367153" cy="498807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6075" algn="l"/>
                <a:tab pos="3494088" algn="l"/>
              </a:tabLst>
              <a:defRPr/>
            </a:pP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Koordination med/utan boll, stafetter/hinderbanor - Löpningar med hastighets- och riktningsförändringar, accelerationer och inbromsningar</a:t>
            </a:r>
          </a:p>
          <a:p>
            <a:pPr marL="0" marR="0" lvl="0" indent="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6075" algn="l"/>
                <a:tab pos="3494088" algn="l"/>
              </a:tabLst>
              <a:defRPr/>
            </a:pPr>
            <a:r>
              <a:rPr kumimoji="0" lang="sv-SE" sz="1400" b="0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Parövningar och övningar med den egna kroppen som belastning, motståndband och fria vikter</a:t>
            </a:r>
            <a:endParaRPr kumimoji="0" lang="sv-SE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ubrik 3">
            <a:extLst>
              <a:ext uri="{FF2B5EF4-FFF2-40B4-BE49-F238E27FC236}">
                <a16:creationId xmlns:a16="http://schemas.microsoft.com/office/drawing/2014/main" id="{5AFC640D-1523-4390-B564-838DC15C6EB3}"/>
              </a:ext>
            </a:extLst>
          </p:cNvPr>
          <p:cNvSpPr txBox="1">
            <a:spLocks/>
          </p:cNvSpPr>
          <p:nvPr/>
        </p:nvSpPr>
        <p:spPr>
          <a:xfrm>
            <a:off x="7105600" y="257671"/>
            <a:ext cx="1520360" cy="773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SvFF Trim Condensed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5500" b="0" i="0" u="none" strike="noStrike" kern="1200" cap="none" spc="0" normalizeH="0" baseline="0" noProof="0" dirty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Stag Sans Semibold" panose="020B0703040000020004" pitchFamily="34" charset="0"/>
                <a:ea typeface="+mj-ea"/>
                <a:cs typeface="+mj-cs"/>
              </a:rPr>
              <a:t>3v3</a:t>
            </a:r>
          </a:p>
        </p:txBody>
      </p:sp>
      <p:sp>
        <p:nvSpPr>
          <p:cNvPr id="75" name="Rubrik 3">
            <a:extLst>
              <a:ext uri="{FF2B5EF4-FFF2-40B4-BE49-F238E27FC236}">
                <a16:creationId xmlns:a16="http://schemas.microsoft.com/office/drawing/2014/main" id="{868FFA12-39E4-49E0-935C-0BCFB3FE4DED}"/>
              </a:ext>
            </a:extLst>
          </p:cNvPr>
          <p:cNvSpPr txBox="1">
            <a:spLocks/>
          </p:cNvSpPr>
          <p:nvPr/>
        </p:nvSpPr>
        <p:spPr>
          <a:xfrm>
            <a:off x="7105208" y="254845"/>
            <a:ext cx="1520360" cy="773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SvFF Trim Condensed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5500" b="0" i="0" u="none" strike="noStrike" kern="1200" cap="none" spc="0" normalizeH="0" baseline="0" noProof="0" dirty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Stag Sans Semibold" panose="020B0703040000020004" pitchFamily="34" charset="0"/>
                <a:ea typeface="+mj-ea"/>
                <a:cs typeface="+mj-cs"/>
              </a:rPr>
              <a:t>7v7</a:t>
            </a:r>
          </a:p>
        </p:txBody>
      </p:sp>
      <p:sp>
        <p:nvSpPr>
          <p:cNvPr id="76" name="Rubrik 3">
            <a:extLst>
              <a:ext uri="{FF2B5EF4-FFF2-40B4-BE49-F238E27FC236}">
                <a16:creationId xmlns:a16="http://schemas.microsoft.com/office/drawing/2014/main" id="{595CC76C-6D8A-4E15-887C-45C7CDAD6058}"/>
              </a:ext>
            </a:extLst>
          </p:cNvPr>
          <p:cNvSpPr txBox="1">
            <a:spLocks/>
          </p:cNvSpPr>
          <p:nvPr/>
        </p:nvSpPr>
        <p:spPr>
          <a:xfrm>
            <a:off x="6930195" y="254675"/>
            <a:ext cx="1870385" cy="773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SvFF Trim Condensed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5500" b="0" i="0" u="none" strike="noStrike" kern="1200" cap="none" spc="0" normalizeH="0" baseline="0" noProof="0" dirty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Stag Sans Semibold" panose="020B0703040000020004" pitchFamily="34" charset="0"/>
                <a:ea typeface="+mj-ea"/>
                <a:cs typeface="+mj-cs"/>
              </a:rPr>
              <a:t>11v11</a:t>
            </a:r>
          </a:p>
        </p:txBody>
      </p:sp>
      <p:sp>
        <p:nvSpPr>
          <p:cNvPr id="79" name="Rubrik 3">
            <a:extLst>
              <a:ext uri="{FF2B5EF4-FFF2-40B4-BE49-F238E27FC236}">
                <a16:creationId xmlns:a16="http://schemas.microsoft.com/office/drawing/2014/main" id="{AFCAAF15-ACD1-44A8-938F-EF7EA9C4F1F0}"/>
              </a:ext>
            </a:extLst>
          </p:cNvPr>
          <p:cNvSpPr txBox="1">
            <a:spLocks/>
          </p:cNvSpPr>
          <p:nvPr/>
        </p:nvSpPr>
        <p:spPr>
          <a:xfrm>
            <a:off x="7090330" y="254845"/>
            <a:ext cx="1520360" cy="773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SvFF Trim Condensed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5500" b="0" i="0" u="none" strike="noStrike" kern="1200" cap="none" spc="0" normalizeH="0" baseline="0" noProof="0" dirty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Stag Sans Semibold" panose="020B0703040000020004" pitchFamily="34" charset="0"/>
                <a:ea typeface="+mj-ea"/>
                <a:cs typeface="+mj-cs"/>
              </a:rPr>
              <a:t>5v5</a:t>
            </a:r>
          </a:p>
        </p:txBody>
      </p:sp>
      <p:sp>
        <p:nvSpPr>
          <p:cNvPr id="80" name="Rubrik 3">
            <a:extLst>
              <a:ext uri="{FF2B5EF4-FFF2-40B4-BE49-F238E27FC236}">
                <a16:creationId xmlns:a16="http://schemas.microsoft.com/office/drawing/2014/main" id="{3E53A66E-0D74-4B99-B2E4-AB4224B8CDCB}"/>
              </a:ext>
            </a:extLst>
          </p:cNvPr>
          <p:cNvSpPr txBox="1">
            <a:spLocks/>
          </p:cNvSpPr>
          <p:nvPr/>
        </p:nvSpPr>
        <p:spPr>
          <a:xfrm>
            <a:off x="7045173" y="257671"/>
            <a:ext cx="1520360" cy="773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SvFF Trim Condensed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5500" b="0" i="0" u="none" strike="noStrike" kern="1200" cap="none" spc="0" normalizeH="0" baseline="0" noProof="0" dirty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Stag Sans Semibold" panose="020B0703040000020004" pitchFamily="34" charset="0"/>
                <a:ea typeface="+mj-ea"/>
                <a:cs typeface="+mj-cs"/>
              </a:rPr>
              <a:t>9v9</a:t>
            </a:r>
          </a:p>
        </p:txBody>
      </p:sp>
      <p:pic>
        <p:nvPicPr>
          <p:cNvPr id="55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D3EB08A4-3724-45AC-A4F9-38FFC85373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-9813" r="21956" b="-9813"/>
          <a:stretch/>
        </p:blipFill>
        <p:spPr>
          <a:xfrm>
            <a:off x="11206065" y="94684"/>
            <a:ext cx="897606" cy="10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8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/>
      <p:bldP spid="38" grpId="0" uiExpand="1" build="p"/>
      <p:bldP spid="42" grpId="0" uiExpand="1" build="p"/>
      <p:bldP spid="43" grpId="0" uiExpand="1" build="p"/>
      <p:bldP spid="44" grpId="0" uiExpand="1" build="p"/>
      <p:bldP spid="45" grpId="0" uiExpand="1" build="p"/>
      <p:bldP spid="48" grpId="0" uiExpand="1" build="p"/>
      <p:bldP spid="49" grpId="0" uiExpand="1" build="p"/>
      <p:bldP spid="50" grpId="0" uiExpand="1" build="p"/>
      <p:bldP spid="51" grpId="0" build="p"/>
      <p:bldP spid="52" grpId="0" uiExpand="1" build="p"/>
      <p:bldP spid="53" grpId="0" uiExpand="1" build="p"/>
      <p:bldP spid="54" grpId="0" uiExpand="1" build="p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3" grpId="0"/>
      <p:bldP spid="74" grpId="0"/>
      <p:bldP spid="74" grpId="1"/>
      <p:bldP spid="75" grpId="0"/>
      <p:bldP spid="75" grpId="1"/>
      <p:bldP spid="76" grpId="0"/>
      <p:bldP spid="79" grpId="0"/>
      <p:bldP spid="79" grpId="1"/>
      <p:bldP spid="80" grpId="0"/>
      <p:bldP spid="8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03ADA-E909-4860-81C9-8D8555BE2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Träning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matcher: </a:t>
            </a:r>
            <a:r>
              <a:rPr lang="en-GB" dirty="0" err="1"/>
              <a:t>Mål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BF3C2-6018-4939-937F-6A8E63577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Spela</a:t>
            </a:r>
            <a:r>
              <a:rPr lang="en-GB" dirty="0"/>
              <a:t> på </a:t>
            </a:r>
            <a:r>
              <a:rPr lang="en-GB" dirty="0" err="1"/>
              <a:t>olika</a:t>
            </a:r>
            <a:r>
              <a:rPr lang="en-GB" dirty="0"/>
              <a:t> positioner – </a:t>
            </a:r>
            <a:r>
              <a:rPr lang="en-GB" dirty="0" err="1"/>
              <a:t>utvecklar</a:t>
            </a:r>
            <a:r>
              <a:rPr lang="en-GB" dirty="0"/>
              <a:t> </a:t>
            </a:r>
            <a:r>
              <a:rPr lang="en-GB" dirty="0" err="1"/>
              <a:t>olika</a:t>
            </a:r>
            <a:r>
              <a:rPr lang="en-GB" dirty="0"/>
              <a:t> </a:t>
            </a:r>
            <a:r>
              <a:rPr lang="en-GB" dirty="0" err="1"/>
              <a:t>kvalitéer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spelförståelse</a:t>
            </a:r>
            <a:endParaRPr lang="en-GB" dirty="0"/>
          </a:p>
          <a:p>
            <a:r>
              <a:rPr lang="en-GB" dirty="0" err="1"/>
              <a:t>Ev</a:t>
            </a:r>
            <a:r>
              <a:rPr lang="en-GB" dirty="0"/>
              <a:t> 2-2-2, Kanske 1-2-3 </a:t>
            </a:r>
            <a:r>
              <a:rPr lang="en-GB" dirty="0" err="1"/>
              <a:t>periodvis</a:t>
            </a:r>
            <a:r>
              <a:rPr lang="en-GB" dirty="0"/>
              <a:t> o s v.</a:t>
            </a:r>
          </a:p>
          <a:p>
            <a:r>
              <a:rPr lang="en-GB" dirty="0"/>
              <a:t>Olika </a:t>
            </a:r>
            <a:r>
              <a:rPr lang="en-GB" dirty="0" err="1"/>
              <a:t>hörnvarianer</a:t>
            </a:r>
            <a:r>
              <a:rPr lang="en-GB" dirty="0"/>
              <a:t> (</a:t>
            </a:r>
            <a:r>
              <a:rPr lang="en-GB" dirty="0" err="1"/>
              <a:t>höga</a:t>
            </a:r>
            <a:r>
              <a:rPr lang="en-GB" dirty="0"/>
              <a:t>, </a:t>
            </a:r>
            <a:r>
              <a:rPr lang="en-GB" dirty="0" err="1"/>
              <a:t>låga</a:t>
            </a:r>
            <a:r>
              <a:rPr lang="en-GB" dirty="0"/>
              <a:t>, </a:t>
            </a:r>
            <a:r>
              <a:rPr lang="en-GB" dirty="0" err="1"/>
              <a:t>kort</a:t>
            </a:r>
            <a:r>
              <a:rPr lang="en-GB" dirty="0"/>
              <a:t>, </a:t>
            </a:r>
            <a:r>
              <a:rPr lang="en-GB" dirty="0" err="1"/>
              <a:t>långa</a:t>
            </a:r>
            <a:r>
              <a:rPr lang="en-GB" dirty="0"/>
              <a:t>…)</a:t>
            </a:r>
          </a:p>
          <a:p>
            <a:r>
              <a:rPr lang="en-GB" dirty="0"/>
              <a:t>…</a:t>
            </a:r>
          </a:p>
          <a:p>
            <a:endParaRPr lang="en-GB" dirty="0"/>
          </a:p>
        </p:txBody>
      </p:sp>
      <p:pic>
        <p:nvPicPr>
          <p:cNvPr id="4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2CF8A4DB-7DB9-4D99-B350-2559B3FA7E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-9813" r="21956" b="-9813"/>
          <a:stretch/>
        </p:blipFill>
        <p:spPr>
          <a:xfrm>
            <a:off x="11206065" y="94684"/>
            <a:ext cx="897606" cy="10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8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athletic game, green, sport&#10;&#10;Description automatically generated">
            <a:extLst>
              <a:ext uri="{FF2B5EF4-FFF2-40B4-BE49-F238E27FC236}">
                <a16:creationId xmlns:a16="http://schemas.microsoft.com/office/drawing/2014/main" id="{3229C8AD-D7FF-4CC0-B9F9-B452EF4B2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936" y="0"/>
            <a:ext cx="4886127" cy="6858000"/>
          </a:xfrm>
          <a:prstGeom prst="rect">
            <a:avLst/>
          </a:prstGeom>
        </p:spPr>
      </p:pic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E60C0657-DD66-4D72-96DA-0F765ED5FA3B}"/>
              </a:ext>
            </a:extLst>
          </p:cNvPr>
          <p:cNvSpPr/>
          <p:nvPr/>
        </p:nvSpPr>
        <p:spPr>
          <a:xfrm>
            <a:off x="4813160" y="1316334"/>
            <a:ext cx="160774" cy="1607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885E3431-B585-4D20-85B1-7DB0FC2B8776}"/>
              </a:ext>
            </a:extLst>
          </p:cNvPr>
          <p:cNvSpPr/>
          <p:nvPr/>
        </p:nvSpPr>
        <p:spPr>
          <a:xfrm>
            <a:off x="7218068" y="1369925"/>
            <a:ext cx="160774" cy="1607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2DD1E938-D11B-4895-B9B4-9D889D879B0B}"/>
              </a:ext>
            </a:extLst>
          </p:cNvPr>
          <p:cNvSpPr/>
          <p:nvPr/>
        </p:nvSpPr>
        <p:spPr>
          <a:xfrm>
            <a:off x="7926476" y="2476919"/>
            <a:ext cx="160774" cy="1607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FC7A3290-7837-4BA5-A3C7-15C999AE235D}"/>
              </a:ext>
            </a:extLst>
          </p:cNvPr>
          <p:cNvSpPr/>
          <p:nvPr/>
        </p:nvSpPr>
        <p:spPr>
          <a:xfrm>
            <a:off x="3943978" y="2557306"/>
            <a:ext cx="160774" cy="1607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0A72E8F6-DF1A-4BA2-84A9-8C6029F39762}"/>
              </a:ext>
            </a:extLst>
          </p:cNvPr>
          <p:cNvSpPr/>
          <p:nvPr/>
        </p:nvSpPr>
        <p:spPr>
          <a:xfrm>
            <a:off x="6002213" y="2041491"/>
            <a:ext cx="160774" cy="1607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03B5F36C-F9CE-4F32-9789-C1602EEF8E7E}"/>
              </a:ext>
            </a:extLst>
          </p:cNvPr>
          <p:cNvSpPr/>
          <p:nvPr/>
        </p:nvSpPr>
        <p:spPr>
          <a:xfrm>
            <a:off x="6015612" y="3266551"/>
            <a:ext cx="160774" cy="1607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D2070ED1-5D07-46F4-AC5E-75194F748006}"/>
              </a:ext>
            </a:extLst>
          </p:cNvPr>
          <p:cNvSpPr/>
          <p:nvPr/>
        </p:nvSpPr>
        <p:spPr>
          <a:xfrm>
            <a:off x="6002213" y="327829"/>
            <a:ext cx="160774" cy="1607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5DF424-5A61-491D-A1C7-4DF1B9CD3776}"/>
              </a:ext>
            </a:extLst>
          </p:cNvPr>
          <p:cNvCxnSpPr>
            <a:cxnSpLocks/>
            <a:stCxn id="10" idx="1"/>
            <a:endCxn id="10" idx="5"/>
          </p:cNvCxnSpPr>
          <p:nvPr/>
        </p:nvCxnSpPr>
        <p:spPr>
          <a:xfrm>
            <a:off x="6025758" y="351374"/>
            <a:ext cx="113684" cy="1136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1EB8C94-893D-4FB5-81F5-CECE9256D248}"/>
              </a:ext>
            </a:extLst>
          </p:cNvPr>
          <p:cNvCxnSpPr>
            <a:cxnSpLocks/>
          </p:cNvCxnSpPr>
          <p:nvPr/>
        </p:nvCxnSpPr>
        <p:spPr>
          <a:xfrm flipV="1">
            <a:off x="6023986" y="364520"/>
            <a:ext cx="115456" cy="873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5B683595-64CE-4BEA-BB11-E19D21C0D055}"/>
              </a:ext>
            </a:extLst>
          </p:cNvPr>
          <p:cNvSpPr txBox="1">
            <a:spLocks/>
          </p:cNvSpPr>
          <p:nvPr/>
        </p:nvSpPr>
        <p:spPr>
          <a:xfrm>
            <a:off x="8532813" y="3778179"/>
            <a:ext cx="3515161" cy="782407"/>
          </a:xfrm>
          <a:prstGeom prst="rect">
            <a:avLst/>
          </a:prstGeom>
        </p:spPr>
        <p:txBody>
          <a:bodyPr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/>
              <a:t>Speluppbyggnad</a:t>
            </a:r>
            <a:endParaRPr lang="en-GB" dirty="0"/>
          </a:p>
          <a:p>
            <a:r>
              <a:rPr lang="en-GB" sz="2200" dirty="0" err="1"/>
              <a:t>GRUNDFormation</a:t>
            </a:r>
            <a:endParaRPr lang="en-GB" dirty="0"/>
          </a:p>
        </p:txBody>
      </p:sp>
      <p:pic>
        <p:nvPicPr>
          <p:cNvPr id="13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8B93314F-B0EE-4C52-B04D-F437043F19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-9813" r="21956" b="-9813"/>
          <a:stretch/>
        </p:blipFill>
        <p:spPr>
          <a:xfrm>
            <a:off x="11206065" y="94684"/>
            <a:ext cx="897606" cy="10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57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athletic game, green, sport&#10;&#10;Description automatically generated">
            <a:extLst>
              <a:ext uri="{FF2B5EF4-FFF2-40B4-BE49-F238E27FC236}">
                <a16:creationId xmlns:a16="http://schemas.microsoft.com/office/drawing/2014/main" id="{3229C8AD-D7FF-4CC0-B9F9-B452EF4B2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936" y="0"/>
            <a:ext cx="4886127" cy="6858000"/>
          </a:xfrm>
          <a:prstGeom prst="rect">
            <a:avLst/>
          </a:prstGeom>
        </p:spPr>
      </p:pic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E60C0657-DD66-4D72-96DA-0F765ED5FA3B}"/>
              </a:ext>
            </a:extLst>
          </p:cNvPr>
          <p:cNvSpPr/>
          <p:nvPr/>
        </p:nvSpPr>
        <p:spPr>
          <a:xfrm>
            <a:off x="6015612" y="462224"/>
            <a:ext cx="160774" cy="1607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885E3431-B585-4D20-85B1-7DB0FC2B8776}"/>
              </a:ext>
            </a:extLst>
          </p:cNvPr>
          <p:cNvSpPr/>
          <p:nvPr/>
        </p:nvSpPr>
        <p:spPr>
          <a:xfrm>
            <a:off x="5998867" y="1098620"/>
            <a:ext cx="160774" cy="1607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2DD1E938-D11B-4895-B9B4-9D889D879B0B}"/>
              </a:ext>
            </a:extLst>
          </p:cNvPr>
          <p:cNvSpPr/>
          <p:nvPr/>
        </p:nvSpPr>
        <p:spPr>
          <a:xfrm>
            <a:off x="6338837" y="2959239"/>
            <a:ext cx="160774" cy="1607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FC7A3290-7837-4BA5-A3C7-15C999AE235D}"/>
              </a:ext>
            </a:extLst>
          </p:cNvPr>
          <p:cNvSpPr/>
          <p:nvPr/>
        </p:nvSpPr>
        <p:spPr>
          <a:xfrm>
            <a:off x="3823398" y="2076661"/>
            <a:ext cx="160774" cy="1607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0A72E8F6-DF1A-4BA2-84A9-8C6029F39762}"/>
              </a:ext>
            </a:extLst>
          </p:cNvPr>
          <p:cNvSpPr/>
          <p:nvPr/>
        </p:nvSpPr>
        <p:spPr>
          <a:xfrm>
            <a:off x="5268684" y="2237435"/>
            <a:ext cx="160774" cy="1607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03B5F36C-F9CE-4F32-9789-C1602EEF8E7E}"/>
              </a:ext>
            </a:extLst>
          </p:cNvPr>
          <p:cNvSpPr/>
          <p:nvPr/>
        </p:nvSpPr>
        <p:spPr>
          <a:xfrm>
            <a:off x="4652385" y="3348613"/>
            <a:ext cx="160774" cy="1607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16B681-B81A-475C-A8B0-77AC1D5239A6}"/>
              </a:ext>
            </a:extLst>
          </p:cNvPr>
          <p:cNvGrpSpPr/>
          <p:nvPr/>
        </p:nvGrpSpPr>
        <p:grpSpPr>
          <a:xfrm>
            <a:off x="4813159" y="1369925"/>
            <a:ext cx="160774" cy="160774"/>
            <a:chOff x="6002213" y="327829"/>
            <a:chExt cx="160774" cy="160774"/>
          </a:xfrm>
        </p:grpSpPr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D2070ED1-5D07-46F4-AC5E-75194F748006}"/>
                </a:ext>
              </a:extLst>
            </p:cNvPr>
            <p:cNvSpPr/>
            <p:nvPr/>
          </p:nvSpPr>
          <p:spPr>
            <a:xfrm>
              <a:off x="6002213" y="327829"/>
              <a:ext cx="160774" cy="16077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65DF424-5A61-491D-A1C7-4DF1B9CD3776}"/>
                </a:ext>
              </a:extLst>
            </p:cNvPr>
            <p:cNvCxnSpPr>
              <a:cxnSpLocks/>
              <a:stCxn id="10" idx="1"/>
              <a:endCxn id="10" idx="5"/>
            </p:cNvCxnSpPr>
            <p:nvPr/>
          </p:nvCxnSpPr>
          <p:spPr>
            <a:xfrm>
              <a:off x="6025758" y="351374"/>
              <a:ext cx="113684" cy="11368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1EB8C94-893D-4FB5-81F5-CECE9256D2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3986" y="364520"/>
              <a:ext cx="115456" cy="873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EB780E24-EE11-4DD9-8814-223A6A8788BB}"/>
              </a:ext>
            </a:extLst>
          </p:cNvPr>
          <p:cNvSpPr txBox="1">
            <a:spLocks/>
          </p:cNvSpPr>
          <p:nvPr/>
        </p:nvSpPr>
        <p:spPr>
          <a:xfrm>
            <a:off x="8532813" y="3778179"/>
            <a:ext cx="3515161" cy="782407"/>
          </a:xfrm>
          <a:prstGeom prst="rect">
            <a:avLst/>
          </a:prstGeom>
        </p:spPr>
        <p:txBody>
          <a:bodyPr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/>
              <a:t>Speluppbyggnad</a:t>
            </a:r>
            <a:endParaRPr lang="en-GB" dirty="0"/>
          </a:p>
          <a:p>
            <a:r>
              <a:rPr lang="en-GB" sz="2200" dirty="0" err="1"/>
              <a:t>GRUNDFormation</a:t>
            </a:r>
            <a:endParaRPr lang="en-GB" dirty="0"/>
          </a:p>
        </p:txBody>
      </p:sp>
      <p:pic>
        <p:nvPicPr>
          <p:cNvPr id="17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1E52E80B-1C7C-4F15-9E66-FCD6B6B529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-9813" r="21956" b="-9813"/>
          <a:stretch/>
        </p:blipFill>
        <p:spPr>
          <a:xfrm>
            <a:off x="11206065" y="94684"/>
            <a:ext cx="897606" cy="10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94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athletic game, green, sport&#10;&#10;Description automatically generated">
            <a:extLst>
              <a:ext uri="{FF2B5EF4-FFF2-40B4-BE49-F238E27FC236}">
                <a16:creationId xmlns:a16="http://schemas.microsoft.com/office/drawing/2014/main" id="{3229C8AD-D7FF-4CC0-B9F9-B452EF4B2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936" y="0"/>
            <a:ext cx="4886127" cy="6858000"/>
          </a:xfrm>
          <a:prstGeom prst="rect">
            <a:avLst/>
          </a:prstGeom>
        </p:spPr>
      </p:pic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E60C0657-DD66-4D72-96DA-0F765ED5FA3B}"/>
              </a:ext>
            </a:extLst>
          </p:cNvPr>
          <p:cNvSpPr/>
          <p:nvPr/>
        </p:nvSpPr>
        <p:spPr>
          <a:xfrm>
            <a:off x="6015612" y="462224"/>
            <a:ext cx="160774" cy="1607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885E3431-B585-4D20-85B1-7DB0FC2B8776}"/>
              </a:ext>
            </a:extLst>
          </p:cNvPr>
          <p:cNvSpPr/>
          <p:nvPr/>
        </p:nvSpPr>
        <p:spPr>
          <a:xfrm>
            <a:off x="5831391" y="1942681"/>
            <a:ext cx="160774" cy="1607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2DD1E938-D11B-4895-B9B4-9D889D879B0B}"/>
              </a:ext>
            </a:extLst>
          </p:cNvPr>
          <p:cNvSpPr/>
          <p:nvPr/>
        </p:nvSpPr>
        <p:spPr>
          <a:xfrm>
            <a:off x="5806275" y="3773156"/>
            <a:ext cx="160774" cy="1607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FC7A3290-7837-4BA5-A3C7-15C999AE235D}"/>
              </a:ext>
            </a:extLst>
          </p:cNvPr>
          <p:cNvSpPr/>
          <p:nvPr/>
        </p:nvSpPr>
        <p:spPr>
          <a:xfrm>
            <a:off x="4456442" y="1493856"/>
            <a:ext cx="160774" cy="1607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0A72E8F6-DF1A-4BA2-84A9-8C6029F39762}"/>
              </a:ext>
            </a:extLst>
          </p:cNvPr>
          <p:cNvSpPr/>
          <p:nvPr/>
        </p:nvSpPr>
        <p:spPr>
          <a:xfrm>
            <a:off x="4835113" y="2878852"/>
            <a:ext cx="160774" cy="1607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03B5F36C-F9CE-4F32-9789-C1602EEF8E7E}"/>
              </a:ext>
            </a:extLst>
          </p:cNvPr>
          <p:cNvSpPr/>
          <p:nvPr/>
        </p:nvSpPr>
        <p:spPr>
          <a:xfrm>
            <a:off x="3984172" y="4299018"/>
            <a:ext cx="160774" cy="1607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16B681-B81A-475C-A8B0-77AC1D5239A6}"/>
              </a:ext>
            </a:extLst>
          </p:cNvPr>
          <p:cNvGrpSpPr/>
          <p:nvPr/>
        </p:nvGrpSpPr>
        <p:grpSpPr>
          <a:xfrm>
            <a:off x="3823398" y="2317822"/>
            <a:ext cx="160774" cy="160774"/>
            <a:chOff x="6002213" y="327829"/>
            <a:chExt cx="160774" cy="160774"/>
          </a:xfrm>
        </p:grpSpPr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D2070ED1-5D07-46F4-AC5E-75194F748006}"/>
                </a:ext>
              </a:extLst>
            </p:cNvPr>
            <p:cNvSpPr/>
            <p:nvPr/>
          </p:nvSpPr>
          <p:spPr>
            <a:xfrm>
              <a:off x="6002213" y="327829"/>
              <a:ext cx="160774" cy="16077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65DF424-5A61-491D-A1C7-4DF1B9CD3776}"/>
                </a:ext>
              </a:extLst>
            </p:cNvPr>
            <p:cNvCxnSpPr>
              <a:cxnSpLocks/>
              <a:stCxn id="10" idx="1"/>
              <a:endCxn id="10" idx="5"/>
            </p:cNvCxnSpPr>
            <p:nvPr/>
          </p:nvCxnSpPr>
          <p:spPr>
            <a:xfrm>
              <a:off x="6025758" y="351374"/>
              <a:ext cx="113684" cy="11368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1EB8C94-893D-4FB5-81F5-CECE9256D2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3986" y="364520"/>
              <a:ext cx="115456" cy="873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C02FA0B6-80C8-4D32-A94D-7F8D7F01A73B}"/>
              </a:ext>
            </a:extLst>
          </p:cNvPr>
          <p:cNvSpPr txBox="1">
            <a:spLocks/>
          </p:cNvSpPr>
          <p:nvPr/>
        </p:nvSpPr>
        <p:spPr>
          <a:xfrm>
            <a:off x="8532813" y="3778179"/>
            <a:ext cx="3515161" cy="782407"/>
          </a:xfrm>
          <a:prstGeom prst="rect">
            <a:avLst/>
          </a:prstGeom>
        </p:spPr>
        <p:txBody>
          <a:bodyPr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/>
              <a:t>Speluppbyggnad</a:t>
            </a:r>
            <a:endParaRPr lang="en-GB" dirty="0"/>
          </a:p>
          <a:p>
            <a:r>
              <a:rPr lang="en-GB" sz="2200" dirty="0" err="1"/>
              <a:t>GRUNDFormation</a:t>
            </a:r>
            <a:endParaRPr lang="en-GB" dirty="0"/>
          </a:p>
        </p:txBody>
      </p:sp>
      <p:pic>
        <p:nvPicPr>
          <p:cNvPr id="16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381ED094-AD3B-4B0F-AD42-EF9766A1C9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-9813" r="21956" b="-9813"/>
          <a:stretch/>
        </p:blipFill>
        <p:spPr>
          <a:xfrm>
            <a:off x="11206065" y="94684"/>
            <a:ext cx="897606" cy="10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55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athletic game, green, sport&#10;&#10;Description automatically generated">
            <a:extLst>
              <a:ext uri="{FF2B5EF4-FFF2-40B4-BE49-F238E27FC236}">
                <a16:creationId xmlns:a16="http://schemas.microsoft.com/office/drawing/2014/main" id="{3229C8AD-D7FF-4CC0-B9F9-B452EF4B2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936" y="0"/>
            <a:ext cx="4886127" cy="6858000"/>
          </a:xfrm>
          <a:prstGeom prst="rect">
            <a:avLst/>
          </a:prstGeom>
        </p:spPr>
      </p:pic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E60C0657-DD66-4D72-96DA-0F765ED5FA3B}"/>
              </a:ext>
            </a:extLst>
          </p:cNvPr>
          <p:cNvSpPr/>
          <p:nvPr/>
        </p:nvSpPr>
        <p:spPr>
          <a:xfrm>
            <a:off x="5194997" y="2632668"/>
            <a:ext cx="160774" cy="1607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885E3431-B585-4D20-85B1-7DB0FC2B8776}"/>
              </a:ext>
            </a:extLst>
          </p:cNvPr>
          <p:cNvSpPr/>
          <p:nvPr/>
        </p:nvSpPr>
        <p:spPr>
          <a:xfrm>
            <a:off x="6585022" y="2632668"/>
            <a:ext cx="160774" cy="1607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2DD1E938-D11B-4895-B9B4-9D889D879B0B}"/>
              </a:ext>
            </a:extLst>
          </p:cNvPr>
          <p:cNvSpPr/>
          <p:nvPr/>
        </p:nvSpPr>
        <p:spPr>
          <a:xfrm>
            <a:off x="7105863" y="3537018"/>
            <a:ext cx="160774" cy="1607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FC7A3290-7837-4BA5-A3C7-15C999AE235D}"/>
              </a:ext>
            </a:extLst>
          </p:cNvPr>
          <p:cNvSpPr/>
          <p:nvPr/>
        </p:nvSpPr>
        <p:spPr>
          <a:xfrm>
            <a:off x="4697604" y="3617405"/>
            <a:ext cx="160774" cy="1607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0A72E8F6-DF1A-4BA2-84A9-8C6029F39762}"/>
              </a:ext>
            </a:extLst>
          </p:cNvPr>
          <p:cNvSpPr/>
          <p:nvPr/>
        </p:nvSpPr>
        <p:spPr>
          <a:xfrm>
            <a:off x="5901725" y="3348613"/>
            <a:ext cx="160774" cy="1607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03B5F36C-F9CE-4F32-9789-C1602EEF8E7E}"/>
              </a:ext>
            </a:extLst>
          </p:cNvPr>
          <p:cNvSpPr/>
          <p:nvPr/>
        </p:nvSpPr>
        <p:spPr>
          <a:xfrm>
            <a:off x="5948620" y="4369358"/>
            <a:ext cx="160774" cy="1607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D2070ED1-5D07-46F4-AC5E-75194F748006}"/>
              </a:ext>
            </a:extLst>
          </p:cNvPr>
          <p:cNvSpPr/>
          <p:nvPr/>
        </p:nvSpPr>
        <p:spPr>
          <a:xfrm>
            <a:off x="6002213" y="327829"/>
            <a:ext cx="160774" cy="1607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B683595-64CE-4BEA-BB11-E19D21C0D055}"/>
              </a:ext>
            </a:extLst>
          </p:cNvPr>
          <p:cNvSpPr txBox="1">
            <a:spLocks/>
          </p:cNvSpPr>
          <p:nvPr/>
        </p:nvSpPr>
        <p:spPr>
          <a:xfrm>
            <a:off x="8539063" y="3778179"/>
            <a:ext cx="3569201" cy="78240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err="1"/>
              <a:t>Försvarsformation</a:t>
            </a:r>
            <a:endParaRPr lang="en-GB" sz="2800" dirty="0"/>
          </a:p>
          <a:p>
            <a:r>
              <a:rPr lang="en-GB" sz="1800" dirty="0" err="1"/>
              <a:t>GRUNDFormation</a:t>
            </a:r>
            <a:endParaRPr lang="en-GB" sz="1800" dirty="0"/>
          </a:p>
        </p:txBody>
      </p:sp>
      <p:pic>
        <p:nvPicPr>
          <p:cNvPr id="12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27993625-B28D-44E0-9B66-413C5578AF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-9813" r="21956" b="-9813"/>
          <a:stretch/>
        </p:blipFill>
        <p:spPr>
          <a:xfrm>
            <a:off x="11206065" y="94684"/>
            <a:ext cx="897606" cy="10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66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14500"/>
            <a:ext cx="5630426" cy="4457700"/>
          </a:xfrm>
        </p:spPr>
        <p:txBody>
          <a:bodyPr/>
          <a:lstStyle/>
          <a:p>
            <a:r>
              <a:rPr lang="en-US" dirty="0" err="1"/>
              <a:t>Presentationsrunda</a:t>
            </a:r>
            <a:endParaRPr lang="en-US" dirty="0"/>
          </a:p>
          <a:p>
            <a:r>
              <a:rPr lang="en-US" dirty="0" err="1"/>
              <a:t>Riktlinjer</a:t>
            </a:r>
            <a:r>
              <a:rPr lang="en-US" dirty="0"/>
              <a:t> i </a:t>
            </a:r>
            <a:r>
              <a:rPr lang="en-US" dirty="0" err="1"/>
              <a:t>Latorps</a:t>
            </a:r>
            <a:r>
              <a:rPr lang="en-US" dirty="0"/>
              <a:t> IF, RF:s “</a:t>
            </a:r>
            <a:r>
              <a:rPr lang="en-US" dirty="0" err="1"/>
              <a:t>Riktlinjer</a:t>
            </a:r>
            <a:r>
              <a:rPr lang="en-US" dirty="0"/>
              <a:t> för barn-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ungdomsidrott</a:t>
            </a:r>
            <a:r>
              <a:rPr lang="en-US" dirty="0"/>
              <a:t>” &amp; </a:t>
            </a:r>
            <a:r>
              <a:rPr lang="en-US" dirty="0" err="1"/>
              <a:t>SvFF:s</a:t>
            </a:r>
            <a:r>
              <a:rPr lang="en-US" dirty="0"/>
              <a:t> “</a:t>
            </a:r>
            <a:r>
              <a:rPr lang="en-US" dirty="0" err="1"/>
              <a:t>Spela</a:t>
            </a:r>
            <a:r>
              <a:rPr lang="en-US" dirty="0"/>
              <a:t>, Lek &amp; </a:t>
            </a:r>
            <a:r>
              <a:rPr lang="en-US" dirty="0" err="1"/>
              <a:t>Lär</a:t>
            </a:r>
            <a:r>
              <a:rPr lang="en-US" dirty="0"/>
              <a:t>” (Film + snack)</a:t>
            </a:r>
          </a:p>
          <a:p>
            <a:r>
              <a:rPr lang="en-US" dirty="0" err="1"/>
              <a:t>Inför</a:t>
            </a:r>
            <a:r>
              <a:rPr lang="en-US" dirty="0"/>
              <a:t> </a:t>
            </a:r>
            <a:r>
              <a:rPr lang="en-US" dirty="0" err="1"/>
              <a:t>säsongen</a:t>
            </a:r>
            <a:r>
              <a:rPr lang="en-US" dirty="0"/>
              <a:t>: Syn på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målsättning</a:t>
            </a:r>
            <a:r>
              <a:rPr lang="en-US" dirty="0"/>
              <a:t> med</a:t>
            </a:r>
          </a:p>
          <a:p>
            <a:r>
              <a:rPr lang="en-US" dirty="0" err="1"/>
              <a:t>Bemanning</a:t>
            </a:r>
            <a:r>
              <a:rPr lang="en-US" dirty="0"/>
              <a:t>/</a:t>
            </a:r>
            <a:r>
              <a:rPr lang="en-US" dirty="0" err="1"/>
              <a:t>organisation</a:t>
            </a:r>
            <a:r>
              <a:rPr lang="en-US" dirty="0"/>
              <a:t> </a:t>
            </a:r>
            <a:r>
              <a:rPr lang="en-US" dirty="0" err="1"/>
              <a:t>Säsong</a:t>
            </a:r>
            <a:r>
              <a:rPr lang="en-US" dirty="0"/>
              <a:t> 2022,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hur</a:t>
            </a:r>
            <a:r>
              <a:rPr lang="en-US" dirty="0"/>
              <a:t> vi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hjälpas</a:t>
            </a:r>
            <a:r>
              <a:rPr lang="en-US" dirty="0"/>
              <a:t> </a:t>
            </a:r>
            <a:r>
              <a:rPr lang="en-US" dirty="0" err="1"/>
              <a:t>åt</a:t>
            </a:r>
            <a:endParaRPr lang="en-US" dirty="0"/>
          </a:p>
          <a:p>
            <a:r>
              <a:rPr lang="en-US" dirty="0" err="1"/>
              <a:t>Avslut</a:t>
            </a:r>
            <a:endParaRPr lang="en-US" dirty="0"/>
          </a:p>
        </p:txBody>
      </p:sp>
      <p:pic>
        <p:nvPicPr>
          <p:cNvPr id="4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F6021532-B550-4F0A-B07C-F1380526BE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-9813" r="21956" b="-9813"/>
          <a:stretch/>
        </p:blipFill>
        <p:spPr>
          <a:xfrm>
            <a:off x="11206065" y="94684"/>
            <a:ext cx="897606" cy="10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athletic game, green, sport&#10;&#10;Description automatically generated">
            <a:extLst>
              <a:ext uri="{FF2B5EF4-FFF2-40B4-BE49-F238E27FC236}">
                <a16:creationId xmlns:a16="http://schemas.microsoft.com/office/drawing/2014/main" id="{3229C8AD-D7FF-4CC0-B9F9-B452EF4B2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936" y="0"/>
            <a:ext cx="4886127" cy="6858000"/>
          </a:xfrm>
          <a:prstGeom prst="rect">
            <a:avLst/>
          </a:prstGeom>
        </p:spPr>
      </p:pic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E60C0657-DD66-4D72-96DA-0F765ED5FA3B}"/>
              </a:ext>
            </a:extLst>
          </p:cNvPr>
          <p:cNvSpPr/>
          <p:nvPr/>
        </p:nvSpPr>
        <p:spPr>
          <a:xfrm>
            <a:off x="4536830" y="3156857"/>
            <a:ext cx="160774" cy="1607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885E3431-B585-4D20-85B1-7DB0FC2B8776}"/>
              </a:ext>
            </a:extLst>
          </p:cNvPr>
          <p:cNvSpPr/>
          <p:nvPr/>
        </p:nvSpPr>
        <p:spPr>
          <a:xfrm>
            <a:off x="5690719" y="2280976"/>
            <a:ext cx="160774" cy="1607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2DD1E938-D11B-4895-B9B4-9D889D879B0B}"/>
              </a:ext>
            </a:extLst>
          </p:cNvPr>
          <p:cNvSpPr/>
          <p:nvPr/>
        </p:nvSpPr>
        <p:spPr>
          <a:xfrm>
            <a:off x="6162987" y="3516921"/>
            <a:ext cx="160774" cy="1607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FC7A3290-7837-4BA5-A3C7-15C999AE235D}"/>
              </a:ext>
            </a:extLst>
          </p:cNvPr>
          <p:cNvSpPr/>
          <p:nvPr/>
        </p:nvSpPr>
        <p:spPr>
          <a:xfrm>
            <a:off x="3903784" y="3908807"/>
            <a:ext cx="160774" cy="1607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0A72E8F6-DF1A-4BA2-84A9-8C6029F39762}"/>
              </a:ext>
            </a:extLst>
          </p:cNvPr>
          <p:cNvSpPr/>
          <p:nvPr/>
        </p:nvSpPr>
        <p:spPr>
          <a:xfrm>
            <a:off x="5278727" y="3921367"/>
            <a:ext cx="160774" cy="1607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03B5F36C-F9CE-4F32-9789-C1602EEF8E7E}"/>
              </a:ext>
            </a:extLst>
          </p:cNvPr>
          <p:cNvSpPr/>
          <p:nvPr/>
        </p:nvSpPr>
        <p:spPr>
          <a:xfrm>
            <a:off x="4617217" y="4911969"/>
            <a:ext cx="160774" cy="1607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D2070ED1-5D07-46F4-AC5E-75194F748006}"/>
              </a:ext>
            </a:extLst>
          </p:cNvPr>
          <p:cNvSpPr/>
          <p:nvPr/>
        </p:nvSpPr>
        <p:spPr>
          <a:xfrm>
            <a:off x="6002213" y="327829"/>
            <a:ext cx="160774" cy="16077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D2A8AF0-D444-4AD1-AACD-98219210F076}"/>
              </a:ext>
            </a:extLst>
          </p:cNvPr>
          <p:cNvSpPr txBox="1">
            <a:spLocks/>
          </p:cNvSpPr>
          <p:nvPr/>
        </p:nvSpPr>
        <p:spPr>
          <a:xfrm>
            <a:off x="8539063" y="3778179"/>
            <a:ext cx="3569201" cy="78240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err="1"/>
              <a:t>Försvarsformation</a:t>
            </a:r>
            <a:endParaRPr lang="en-GB" sz="2800" dirty="0"/>
          </a:p>
          <a:p>
            <a:r>
              <a:rPr lang="en-GB" sz="1800" dirty="0" err="1"/>
              <a:t>GRUNDFormation</a:t>
            </a:r>
            <a:endParaRPr lang="en-GB" sz="1800" dirty="0"/>
          </a:p>
        </p:txBody>
      </p:sp>
      <p:pic>
        <p:nvPicPr>
          <p:cNvPr id="13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0AA71962-BB9E-4A91-8CC4-28E28D1BD7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-9813" r="21956" b="-9813"/>
          <a:stretch/>
        </p:blipFill>
        <p:spPr>
          <a:xfrm>
            <a:off x="11206065" y="94684"/>
            <a:ext cx="897606" cy="10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59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inför</a:t>
            </a:r>
            <a:r>
              <a:rPr lang="en-US" dirty="0"/>
              <a:t> </a:t>
            </a:r>
            <a:r>
              <a:rPr lang="en-US" dirty="0" err="1"/>
              <a:t>VÅRsäsongen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/>
          <a:p>
            <a:r>
              <a:rPr lang="en-US" dirty="0" err="1"/>
              <a:t>Ett</a:t>
            </a:r>
            <a:r>
              <a:rPr lang="en-US" dirty="0"/>
              <a:t> lag i P10-serie (</a:t>
            </a:r>
            <a:r>
              <a:rPr lang="en-US" dirty="0" err="1"/>
              <a:t>fyller</a:t>
            </a:r>
            <a:r>
              <a:rPr lang="en-US" dirty="0"/>
              <a:t> på med 11/12:or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ev</a:t>
            </a:r>
            <a:r>
              <a:rPr lang="en-US" dirty="0"/>
              <a:t> 09:or om vi </a:t>
            </a:r>
            <a:r>
              <a:rPr lang="en-US" dirty="0" err="1"/>
              <a:t>får</a:t>
            </a:r>
            <a:r>
              <a:rPr lang="en-US" dirty="0"/>
              <a:t> </a:t>
            </a:r>
            <a:r>
              <a:rPr lang="en-US" dirty="0" err="1"/>
              <a:t>dispens</a:t>
            </a:r>
            <a:r>
              <a:rPr lang="en-US" dirty="0"/>
              <a:t>)</a:t>
            </a:r>
          </a:p>
          <a:p>
            <a:r>
              <a:rPr lang="en-US" dirty="0" err="1"/>
              <a:t>Ett</a:t>
            </a:r>
            <a:r>
              <a:rPr lang="en-US" dirty="0"/>
              <a:t> lag i P11-serie (</a:t>
            </a:r>
            <a:r>
              <a:rPr lang="en-US" dirty="0" err="1"/>
              <a:t>fyller</a:t>
            </a:r>
            <a:r>
              <a:rPr lang="en-US" dirty="0"/>
              <a:t> på med 12/13:or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ev</a:t>
            </a:r>
            <a:r>
              <a:rPr lang="en-US" dirty="0"/>
              <a:t> 10:or om vi </a:t>
            </a:r>
            <a:r>
              <a:rPr lang="en-US" dirty="0" err="1"/>
              <a:t>får</a:t>
            </a:r>
            <a:r>
              <a:rPr lang="en-US" dirty="0"/>
              <a:t> </a:t>
            </a:r>
            <a:r>
              <a:rPr lang="en-US" dirty="0" err="1"/>
              <a:t>dispens</a:t>
            </a:r>
            <a:r>
              <a:rPr lang="en-US" dirty="0"/>
              <a:t>)</a:t>
            </a:r>
          </a:p>
          <a:p>
            <a:r>
              <a:rPr lang="en-US" dirty="0" err="1"/>
              <a:t>Fortsätta</a:t>
            </a:r>
            <a:r>
              <a:rPr lang="en-US" dirty="0"/>
              <a:t> </a:t>
            </a:r>
            <a:r>
              <a:rPr lang="en-US" dirty="0" err="1"/>
              <a:t>träna</a:t>
            </a:r>
            <a:r>
              <a:rPr lang="en-US" dirty="0"/>
              <a:t> </a:t>
            </a:r>
            <a:r>
              <a:rPr lang="en-US" dirty="0" err="1"/>
              <a:t>tillsammans</a:t>
            </a:r>
            <a:endParaRPr lang="en-US" dirty="0"/>
          </a:p>
          <a:p>
            <a:r>
              <a:rPr lang="en-US" dirty="0" err="1"/>
              <a:t>Hoppas</a:t>
            </a:r>
            <a:r>
              <a:rPr lang="en-US" dirty="0"/>
              <a:t> </a:t>
            </a:r>
            <a:r>
              <a:rPr lang="en-US" dirty="0" err="1"/>
              <a:t>kunna</a:t>
            </a:r>
            <a:r>
              <a:rPr lang="en-US" dirty="0"/>
              <a:t> </a:t>
            </a:r>
            <a:r>
              <a:rPr lang="en-US" dirty="0" err="1"/>
              <a:t>fylla</a:t>
            </a:r>
            <a:r>
              <a:rPr lang="en-US" dirty="0"/>
              <a:t> på med </a:t>
            </a:r>
            <a:r>
              <a:rPr lang="en-US" dirty="0" err="1"/>
              <a:t>några</a:t>
            </a:r>
            <a:r>
              <a:rPr lang="en-US" dirty="0"/>
              <a:t> </a:t>
            </a:r>
            <a:r>
              <a:rPr lang="en-US" dirty="0" err="1"/>
              <a:t>fler</a:t>
            </a:r>
            <a:r>
              <a:rPr lang="en-US" dirty="0"/>
              <a:t> 12/13:or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fler</a:t>
            </a:r>
            <a:r>
              <a:rPr lang="en-US" dirty="0"/>
              <a:t> </a:t>
            </a:r>
            <a:r>
              <a:rPr lang="en-US" dirty="0" err="1"/>
              <a:t>få</a:t>
            </a:r>
            <a:r>
              <a:rPr lang="en-US" dirty="0"/>
              <a:t> </a:t>
            </a:r>
            <a:r>
              <a:rPr lang="en-US" dirty="0" err="1"/>
              <a:t>testa</a:t>
            </a:r>
            <a:r>
              <a:rPr lang="en-US" dirty="0"/>
              <a:t> på </a:t>
            </a:r>
            <a:r>
              <a:rPr lang="en-US" dirty="0" err="1"/>
              <a:t>träningar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ev</a:t>
            </a:r>
            <a:r>
              <a:rPr lang="en-US" dirty="0"/>
              <a:t>. matcher med de </a:t>
            </a:r>
            <a:r>
              <a:rPr lang="en-US" dirty="0" err="1"/>
              <a:t>äldre</a:t>
            </a:r>
            <a:r>
              <a:rPr lang="en-US" dirty="0"/>
              <a:t> (09/08/07:or, </a:t>
            </a:r>
            <a:r>
              <a:rPr lang="en-US" dirty="0" err="1"/>
              <a:t>spelar</a:t>
            </a:r>
            <a:r>
              <a:rPr lang="en-US" dirty="0"/>
              <a:t> 9-manna i 07-serie i </a:t>
            </a:r>
            <a:r>
              <a:rPr lang="en-US" dirty="0" err="1"/>
              <a:t>vår</a:t>
            </a:r>
            <a:r>
              <a:rPr lang="en-US" dirty="0"/>
              <a:t>)</a:t>
            </a:r>
          </a:p>
        </p:txBody>
      </p:sp>
      <p:pic>
        <p:nvPicPr>
          <p:cNvPr id="8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D79E5FE8-ED2D-4ACD-B1B7-73CF7431AD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-9813" r="21956" b="-9813"/>
          <a:stretch/>
        </p:blipFill>
        <p:spPr>
          <a:xfrm>
            <a:off x="11206065" y="94684"/>
            <a:ext cx="897606" cy="1058767"/>
          </a:xfrm>
          <a:prstGeom prst="rect">
            <a:avLst/>
          </a:prstGeom>
        </p:spPr>
      </p:pic>
      <p:pic>
        <p:nvPicPr>
          <p:cNvPr id="9" name="Content Placeholder 8" descr="A picture containing grass, outdoor, person, athletic game&#10;&#10;Description automatically generated">
            <a:extLst>
              <a:ext uri="{FF2B5EF4-FFF2-40B4-BE49-F238E27FC236}">
                <a16:creationId xmlns:a16="http://schemas.microsoft.com/office/drawing/2014/main" id="{54F9E14F-A6E7-4AE0-88EE-72A1032161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7" r="9513"/>
          <a:stretch/>
        </p:blipFill>
        <p:spPr>
          <a:xfrm>
            <a:off x="6753238" y="1714500"/>
            <a:ext cx="4177786" cy="4123113"/>
          </a:xfrm>
        </p:spPr>
      </p:pic>
    </p:spTree>
    <p:extLst>
      <p:ext uri="{BB962C8B-B14F-4D97-AF65-F5344CB8AC3E}">
        <p14:creationId xmlns:p14="http://schemas.microsoft.com/office/powerpoint/2010/main" val="391930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237" y="457200"/>
            <a:ext cx="9371763" cy="778747"/>
          </a:xfrm>
        </p:spPr>
        <p:txBody>
          <a:bodyPr/>
          <a:lstStyle/>
          <a:p>
            <a:r>
              <a:rPr lang="en-US" dirty="0" err="1"/>
              <a:t>PlaneRING</a:t>
            </a:r>
            <a:r>
              <a:rPr lang="en-US" dirty="0"/>
              <a:t> </a:t>
            </a:r>
            <a:r>
              <a:rPr lang="en-US" dirty="0" err="1"/>
              <a:t>inför</a:t>
            </a:r>
            <a:r>
              <a:rPr lang="en-US" dirty="0"/>
              <a:t> </a:t>
            </a:r>
            <a:r>
              <a:rPr lang="en-US" dirty="0" err="1"/>
              <a:t>säsongen</a:t>
            </a:r>
            <a:r>
              <a:rPr lang="en-US" dirty="0"/>
              <a:t>: </a:t>
            </a:r>
            <a:r>
              <a:rPr lang="en-US" dirty="0" err="1"/>
              <a:t>Föräldragrupper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96721" y="1714500"/>
            <a:ext cx="4699279" cy="44622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Josefina P: </a:t>
            </a:r>
            <a:r>
              <a:rPr lang="en-US" dirty="0" err="1"/>
              <a:t>lagledare</a:t>
            </a:r>
            <a:r>
              <a:rPr lang="en-US" dirty="0"/>
              <a:t> P 10, laget.se</a:t>
            </a:r>
          </a:p>
          <a:p>
            <a:r>
              <a:rPr lang="en-US" dirty="0"/>
              <a:t>Daniel, Markus, Joakim, </a:t>
            </a:r>
            <a:r>
              <a:rPr lang="en-US" dirty="0" err="1"/>
              <a:t>Bertil</a:t>
            </a:r>
            <a:r>
              <a:rPr lang="en-US" dirty="0"/>
              <a:t> plus </a:t>
            </a:r>
            <a:r>
              <a:rPr lang="en-US" dirty="0" err="1"/>
              <a:t>gärna</a:t>
            </a:r>
            <a:r>
              <a:rPr lang="en-US" dirty="0"/>
              <a:t> </a:t>
            </a:r>
            <a:r>
              <a:rPr lang="en-US" dirty="0" err="1"/>
              <a:t>ytterligare</a:t>
            </a:r>
            <a:r>
              <a:rPr lang="en-US" dirty="0"/>
              <a:t> 1-3 </a:t>
            </a:r>
            <a:r>
              <a:rPr lang="en-US" dirty="0" err="1"/>
              <a:t>personer</a:t>
            </a:r>
            <a:r>
              <a:rPr lang="en-US" dirty="0"/>
              <a:t> </a:t>
            </a:r>
            <a:r>
              <a:rPr lang="en-US" dirty="0" err="1"/>
              <a:t>ansvarar</a:t>
            </a:r>
            <a:r>
              <a:rPr lang="en-US" dirty="0"/>
              <a:t> för </a:t>
            </a:r>
            <a:r>
              <a:rPr lang="en-US" dirty="0" err="1"/>
              <a:t>träning</a:t>
            </a:r>
            <a:r>
              <a:rPr lang="en-US" dirty="0"/>
              <a:t>, </a:t>
            </a:r>
            <a:r>
              <a:rPr lang="en-US" dirty="0" err="1"/>
              <a:t>matchkallelser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veckotema</a:t>
            </a:r>
            <a:r>
              <a:rPr lang="en-US" dirty="0"/>
              <a:t>.</a:t>
            </a:r>
          </a:p>
          <a:p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ledare</a:t>
            </a:r>
            <a:r>
              <a:rPr lang="en-US" dirty="0"/>
              <a:t> </a:t>
            </a:r>
            <a:r>
              <a:rPr lang="en-US" dirty="0" err="1"/>
              <a:t>erbjuds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gå</a:t>
            </a:r>
            <a:r>
              <a:rPr lang="en-US" dirty="0"/>
              <a:t> </a:t>
            </a:r>
            <a:r>
              <a:rPr lang="en-US" dirty="0" err="1"/>
              <a:t>Tränarutbildning</a:t>
            </a:r>
            <a:r>
              <a:rPr lang="en-US" dirty="0"/>
              <a:t>. På </a:t>
            </a:r>
            <a:r>
              <a:rPr lang="en-US" dirty="0" err="1"/>
              <a:t>sikt</a:t>
            </a:r>
            <a:r>
              <a:rPr lang="en-US" dirty="0"/>
              <a:t> </a:t>
            </a:r>
            <a:r>
              <a:rPr lang="en-US" dirty="0" err="1"/>
              <a:t>behöver</a:t>
            </a:r>
            <a:r>
              <a:rPr lang="en-US" dirty="0"/>
              <a:t> vi </a:t>
            </a:r>
            <a:r>
              <a:rPr lang="en-US" dirty="0" err="1"/>
              <a:t>någon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gå</a:t>
            </a:r>
            <a:r>
              <a:rPr lang="en-US" dirty="0"/>
              <a:t> </a:t>
            </a:r>
            <a:r>
              <a:rPr lang="en-US" dirty="0" err="1"/>
              <a:t>Målvaktstränarutbildning</a:t>
            </a:r>
            <a:r>
              <a:rPr lang="en-US" dirty="0"/>
              <a:t>.</a:t>
            </a:r>
          </a:p>
          <a:p>
            <a:r>
              <a:rPr lang="en-US" dirty="0" err="1"/>
              <a:t>Träningar</a:t>
            </a:r>
            <a:r>
              <a:rPr lang="en-US" dirty="0"/>
              <a:t>: 2-3 gr/</a:t>
            </a:r>
            <a:r>
              <a:rPr lang="en-US" dirty="0" err="1"/>
              <a:t>vecka</a:t>
            </a:r>
            <a:r>
              <a:rPr lang="en-US" dirty="0"/>
              <a:t>. </a:t>
            </a:r>
            <a:r>
              <a:rPr lang="en-US" dirty="0" err="1"/>
              <a:t>Periodvis</a:t>
            </a:r>
            <a:r>
              <a:rPr lang="en-US" dirty="0"/>
              <a:t> </a:t>
            </a:r>
            <a:r>
              <a:rPr lang="en-US" dirty="0" err="1"/>
              <a:t>fokus</a:t>
            </a:r>
            <a:r>
              <a:rPr lang="en-US" dirty="0"/>
              <a:t> på </a:t>
            </a:r>
            <a:r>
              <a:rPr lang="en-US" dirty="0" err="1"/>
              <a:t>spelets</a:t>
            </a:r>
            <a:r>
              <a:rPr lang="en-US" dirty="0"/>
              <a:t> </a:t>
            </a:r>
            <a:r>
              <a:rPr lang="en-US" dirty="0" err="1"/>
              <a:t>olika</a:t>
            </a:r>
            <a:r>
              <a:rPr lang="en-US" dirty="0"/>
              <a:t> </a:t>
            </a:r>
            <a:r>
              <a:rPr lang="en-US" dirty="0" err="1"/>
              <a:t>skeden</a:t>
            </a:r>
            <a:r>
              <a:rPr lang="en-US" dirty="0"/>
              <a:t>. </a:t>
            </a:r>
            <a:r>
              <a:rPr lang="en-US" dirty="0" err="1"/>
              <a:t>Gruppdynamik</a:t>
            </a:r>
            <a:r>
              <a:rPr lang="en-US" dirty="0"/>
              <a:t>, </a:t>
            </a:r>
            <a:r>
              <a:rPr lang="en-US" dirty="0" err="1"/>
              <a:t>koordination</a:t>
            </a:r>
            <a:r>
              <a:rPr lang="en-US" dirty="0"/>
              <a:t>/</a:t>
            </a:r>
            <a:r>
              <a:rPr lang="en-US" dirty="0" err="1"/>
              <a:t>fys</a:t>
            </a:r>
            <a:r>
              <a:rPr lang="en-US" dirty="0"/>
              <a:t> (</a:t>
            </a:r>
            <a:r>
              <a:rPr lang="en-US" dirty="0" err="1"/>
              <a:t>knäkontroll</a:t>
            </a:r>
            <a:r>
              <a:rPr lang="en-US" dirty="0"/>
              <a:t>)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fotbollsteori</a:t>
            </a:r>
            <a:r>
              <a:rPr lang="en-US" dirty="0"/>
              <a:t>.</a:t>
            </a:r>
          </a:p>
          <a:p>
            <a:r>
              <a:rPr lang="en-US" dirty="0" err="1"/>
              <a:t>Cuper</a:t>
            </a:r>
            <a:r>
              <a:rPr lang="en-US" dirty="0"/>
              <a:t>? </a:t>
            </a:r>
            <a:r>
              <a:rPr lang="en-US" dirty="0" err="1"/>
              <a:t>Träningsläger</a:t>
            </a:r>
            <a:r>
              <a:rPr lang="en-US" dirty="0"/>
              <a:t>? </a:t>
            </a:r>
            <a:r>
              <a:rPr lang="en-US" dirty="0" err="1"/>
              <a:t>Sociala</a:t>
            </a:r>
            <a:r>
              <a:rPr lang="en-US" dirty="0"/>
              <a:t> </a:t>
            </a:r>
            <a:r>
              <a:rPr lang="en-US" dirty="0" err="1"/>
              <a:t>aktiviter</a:t>
            </a:r>
            <a:r>
              <a:rPr lang="en-US" dirty="0"/>
              <a:t>?</a:t>
            </a:r>
          </a:p>
        </p:txBody>
      </p:sp>
      <p:pic>
        <p:nvPicPr>
          <p:cNvPr id="8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D79E5FE8-ED2D-4ACD-B1B7-73CF7431AD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-9813" r="21956" b="-9813"/>
          <a:stretch/>
        </p:blipFill>
        <p:spPr>
          <a:xfrm>
            <a:off x="11206065" y="94684"/>
            <a:ext cx="897606" cy="1058767"/>
          </a:xfrm>
          <a:prstGeom prst="rect">
            <a:avLst/>
          </a:prstGeom>
        </p:spPr>
      </p:pic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CD75DCF8-B89D-43AF-B9D9-88FD4C02D0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4661461"/>
              </p:ext>
            </p:extLst>
          </p:nvPr>
        </p:nvGraphicFramePr>
        <p:xfrm>
          <a:off x="6543989" y="1600200"/>
          <a:ext cx="4495800" cy="4462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8241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47D85-BECB-457D-908F-2DB0F0A8A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2812" y="1103562"/>
            <a:ext cx="3125787" cy="732165"/>
          </a:xfrm>
        </p:spPr>
        <p:txBody>
          <a:bodyPr anchor="b">
            <a:normAutofit/>
          </a:bodyPr>
          <a:lstStyle/>
          <a:p>
            <a:r>
              <a:rPr lang="en-GB" sz="2100" dirty="0" err="1"/>
              <a:t>Björkvallen</a:t>
            </a:r>
            <a:r>
              <a:rPr lang="en-GB" sz="2100" dirty="0"/>
              <a:t> </a:t>
            </a:r>
            <a:r>
              <a:rPr lang="en-GB" sz="2100" dirty="0" err="1"/>
              <a:t>och</a:t>
            </a:r>
            <a:r>
              <a:rPr lang="en-GB" sz="2100" dirty="0"/>
              <a:t> LIF </a:t>
            </a:r>
            <a:r>
              <a:rPr lang="en-GB" sz="2100" dirty="0" err="1"/>
              <a:t>växer</a:t>
            </a:r>
            <a:r>
              <a:rPr lang="en-GB" sz="2100" dirty="0"/>
              <a:t> </a:t>
            </a:r>
            <a:r>
              <a:rPr lang="en-GB" sz="2100" dirty="0" err="1"/>
              <a:t>och</a:t>
            </a:r>
            <a:r>
              <a:rPr lang="en-GB" sz="2100" dirty="0"/>
              <a:t> </a:t>
            </a:r>
            <a:r>
              <a:rPr lang="en-GB" sz="2100" dirty="0" err="1"/>
              <a:t>utvecklas</a:t>
            </a:r>
            <a:endParaRPr lang="en-GB" sz="210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E67983D-C3BA-4854-82A6-43498BDE415B}"/>
              </a:ext>
            </a:extLst>
          </p:cNvPr>
          <p:cNvSpPr txBox="1">
            <a:spLocks/>
          </p:cNvSpPr>
          <p:nvPr/>
        </p:nvSpPr>
        <p:spPr>
          <a:xfrm>
            <a:off x="8532812" y="1855018"/>
            <a:ext cx="3125787" cy="1872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Konstgräs</a:t>
            </a:r>
            <a:r>
              <a:rPr lang="en-GB" dirty="0"/>
              <a:t>, </a:t>
            </a:r>
            <a:r>
              <a:rPr lang="en-GB" dirty="0" err="1"/>
              <a:t>läktare</a:t>
            </a:r>
            <a:r>
              <a:rPr lang="en-GB" dirty="0"/>
              <a:t>, </a:t>
            </a:r>
            <a:r>
              <a:rPr lang="en-GB" dirty="0" err="1"/>
              <a:t>utegym</a:t>
            </a:r>
            <a:r>
              <a:rPr lang="en-GB" dirty="0"/>
              <a:t>, </a:t>
            </a:r>
            <a:r>
              <a:rPr lang="en-GB" dirty="0" err="1"/>
              <a:t>ny</a:t>
            </a:r>
            <a:r>
              <a:rPr lang="en-GB" dirty="0"/>
              <a:t> </a:t>
            </a:r>
            <a:r>
              <a:rPr lang="en-GB" dirty="0" err="1"/>
              <a:t>Arvsfondsansökan</a:t>
            </a:r>
            <a:r>
              <a:rPr lang="en-GB" dirty="0"/>
              <a:t> under </a:t>
            </a:r>
            <a:r>
              <a:rPr lang="en-GB" dirty="0" err="1"/>
              <a:t>framtagning</a:t>
            </a:r>
            <a:r>
              <a:rPr lang="en-GB" dirty="0"/>
              <a:t>, </a:t>
            </a:r>
            <a:r>
              <a:rPr lang="en-GB" dirty="0" err="1"/>
              <a:t>flicklag</a:t>
            </a:r>
            <a:endParaRPr lang="en-GB" dirty="0"/>
          </a:p>
          <a:p>
            <a:endParaRPr lang="en-GB" dirty="0"/>
          </a:p>
          <a:p>
            <a:r>
              <a:rPr lang="en-GB" sz="1600" dirty="0" err="1"/>
              <a:t>Ungdomssektionen</a:t>
            </a:r>
            <a:r>
              <a:rPr lang="en-GB" sz="1600" dirty="0"/>
              <a:t> </a:t>
            </a:r>
            <a:r>
              <a:rPr lang="en-GB" sz="1600" dirty="0" err="1"/>
              <a:t>utvecklar</a:t>
            </a:r>
            <a:r>
              <a:rPr lang="en-GB" sz="1600" dirty="0"/>
              <a:t> </a:t>
            </a:r>
            <a:r>
              <a:rPr lang="en-GB" sz="1600" dirty="0" err="1"/>
              <a:t>en</a:t>
            </a:r>
            <a:r>
              <a:rPr lang="en-GB" sz="1600" dirty="0"/>
              <a:t>  </a:t>
            </a:r>
            <a:r>
              <a:rPr lang="en-GB" sz="1600" dirty="0" err="1"/>
              <a:t>spelarutbildningsplan</a:t>
            </a:r>
            <a:r>
              <a:rPr lang="en-GB" sz="1600" dirty="0"/>
              <a:t> </a:t>
            </a:r>
            <a:r>
              <a:rPr lang="en-GB" sz="1600" dirty="0" err="1"/>
              <a:t>efter</a:t>
            </a:r>
            <a:r>
              <a:rPr lang="en-GB" sz="1600" dirty="0"/>
              <a:t> </a:t>
            </a:r>
            <a:r>
              <a:rPr lang="en-GB" sz="1600" dirty="0" err="1"/>
              <a:t>SvFF:s</a:t>
            </a:r>
            <a:r>
              <a:rPr lang="en-GB" sz="1600" dirty="0"/>
              <a:t> </a:t>
            </a:r>
            <a:r>
              <a:rPr lang="en-GB" sz="1600" dirty="0" err="1"/>
              <a:t>riktlinjer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5E486589-0011-481C-8E4E-286CD2C3DC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-9813" r="21956" b="-9813"/>
          <a:stretch/>
        </p:blipFill>
        <p:spPr>
          <a:xfrm>
            <a:off x="11206065" y="94684"/>
            <a:ext cx="897606" cy="1058767"/>
          </a:xfrm>
          <a:prstGeom prst="rect">
            <a:avLst/>
          </a:prstGeom>
        </p:spPr>
      </p:pic>
      <p:pic>
        <p:nvPicPr>
          <p:cNvPr id="9" name="Picture Placeholder 8" descr="Soccer ball in goal">
            <a:extLst>
              <a:ext uri="{FF2B5EF4-FFF2-40B4-BE49-F238E27FC236}">
                <a16:creationId xmlns:a16="http://schemas.microsoft.com/office/drawing/2014/main" id="{4271695C-6BE1-4578-9CD3-6CEF1AE7938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5" r="10635"/>
          <a:stretch/>
        </p:blipFill>
        <p:spPr>
          <a:xfrm>
            <a:off x="0" y="0"/>
            <a:ext cx="810101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674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Övriga</a:t>
            </a:r>
            <a:r>
              <a:rPr lang="en-US" dirty="0"/>
              <a:t> </a:t>
            </a:r>
            <a:r>
              <a:rPr lang="en-US" dirty="0" err="1"/>
              <a:t>Frågor</a:t>
            </a:r>
            <a:br>
              <a:rPr lang="en-US" dirty="0"/>
            </a:b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funderingar</a:t>
            </a:r>
            <a:r>
              <a:rPr lang="en-US" dirty="0"/>
              <a:t>?</a:t>
            </a:r>
          </a:p>
        </p:txBody>
      </p:sp>
      <p:pic>
        <p:nvPicPr>
          <p:cNvPr id="6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873833C8-E34B-4571-826E-12C6468783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-9813" r="21956" b="-9813"/>
          <a:stretch/>
        </p:blipFill>
        <p:spPr>
          <a:xfrm>
            <a:off x="10904997" y="396135"/>
            <a:ext cx="897606" cy="10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9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12910D-0F17-4FF7-B3CF-32C7A8857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287" y="2286000"/>
            <a:ext cx="9144000" cy="1143000"/>
          </a:xfrm>
        </p:spPr>
        <p:txBody>
          <a:bodyPr anchor="b">
            <a:normAutofit/>
          </a:bodyPr>
          <a:lstStyle/>
          <a:p>
            <a:r>
              <a:rPr lang="en-GB" dirty="0"/>
              <a:t>Tack!</a:t>
            </a:r>
          </a:p>
        </p:txBody>
      </p:sp>
      <p:pic>
        <p:nvPicPr>
          <p:cNvPr id="17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5212A956-3E5E-4053-8FDA-B09ADCD076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4" r="21751" b="2"/>
          <a:stretch/>
        </p:blipFill>
        <p:spPr>
          <a:xfrm>
            <a:off x="6172200" y="1714500"/>
            <a:ext cx="4495800" cy="4462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224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BD03A-9F5E-4E4F-BDF3-88CB5742B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/>
          <a:p>
            <a:r>
              <a:rPr lang="en-GB" dirty="0" err="1"/>
              <a:t>Laget</a:t>
            </a:r>
            <a:r>
              <a:rPr lang="en-GB" dirty="0"/>
              <a:t> runt</a:t>
            </a:r>
          </a:p>
        </p:txBody>
      </p:sp>
      <p:pic>
        <p:nvPicPr>
          <p:cNvPr id="5" name="Content Placeholder 4" descr="A football field with a tower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95F12788-7084-481E-B154-93A43DC4E8C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" r="20436"/>
          <a:stretch/>
        </p:blipFill>
        <p:spPr>
          <a:xfrm>
            <a:off x="20" y="10"/>
            <a:ext cx="8101564" cy="6857989"/>
          </a:xfr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6D0AFE3-4F24-4D2F-944F-A884B2F108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/>
          <a:p>
            <a:r>
              <a:rPr lang="en-US" dirty="0" err="1"/>
              <a:t>Namn</a:t>
            </a:r>
            <a:r>
              <a:rPr lang="en-US" dirty="0"/>
              <a:t> + barn</a:t>
            </a:r>
          </a:p>
        </p:txBody>
      </p:sp>
      <p:pic>
        <p:nvPicPr>
          <p:cNvPr id="7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9D0A22D6-DC34-44A4-BF2A-D62EF25A26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-9813" r="21956" b="-9813"/>
          <a:stretch/>
        </p:blipFill>
        <p:spPr>
          <a:xfrm>
            <a:off x="11206065" y="94684"/>
            <a:ext cx="897606" cy="10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1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04409-EBA0-4D9C-8BF3-E12FABC41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939521"/>
          </a:xfrm>
        </p:spPr>
        <p:txBody>
          <a:bodyPr>
            <a:normAutofit/>
          </a:bodyPr>
          <a:lstStyle/>
          <a:p>
            <a:r>
              <a:rPr lang="en-GB" dirty="0" err="1"/>
              <a:t>Latorps</a:t>
            </a:r>
            <a:r>
              <a:rPr lang="en-GB" dirty="0"/>
              <a:t> IF: </a:t>
            </a:r>
            <a:r>
              <a:rPr lang="sv-SE" dirty="0"/>
              <a:t>Riktlinjer för föräldrar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FFB46-C9CB-4524-A2AA-7B6E954ED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lnSpc>
                <a:spcPct val="100000"/>
              </a:lnSpc>
              <a:buNone/>
            </a:pP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Att vara medlem i en idrottsförening innebär förväntningar på en </a:t>
            </a:r>
            <a:r>
              <a:rPr lang="sv-SE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utvecklande och pedagogisk verksamhet </a:t>
            </a: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från er som föräldrar/vårdnadshavare. 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För att ungdomsverksamheten ska kunna bedrivas på det sätt som förväntas och med så låga avgifter som möjligt krävs att </a:t>
            </a:r>
            <a:r>
              <a:rPr lang="sv-SE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alla bidrar med lika delar kunnande, engagemang och resurser i form av tid</a:t>
            </a: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" indent="0">
              <a:lnSpc>
                <a:spcPct val="100000"/>
              </a:lnSpc>
              <a:buNone/>
            </a:pP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Föräldrar inom laget tilldelas under året olika uppdrag, och stöttar på så sätt laget i dess verksamhet.</a:t>
            </a:r>
            <a:b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Allmänt</a:t>
            </a:r>
            <a:b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GB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Föräldrarna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ska delta på </a:t>
            </a:r>
            <a:r>
              <a:rPr lang="en-GB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lagets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föräldramöten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GB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Föräldrarna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ska ta del </a:t>
            </a:r>
            <a:r>
              <a:rPr lang="en-GB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av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ledarens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och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föreningens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information.</a:t>
            </a:r>
            <a:b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GB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Fotbollsverksamheten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GB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Latorps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IF </a:t>
            </a:r>
            <a:r>
              <a:rPr lang="en-GB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ska </a:t>
            </a:r>
            <a:r>
              <a:rPr lang="en-GB" sz="1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vara</a:t>
            </a:r>
            <a:r>
              <a:rPr lang="en-GB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rolig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för </a:t>
            </a:r>
            <a:r>
              <a:rPr lang="en-GB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både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barn </a:t>
            </a:r>
            <a:r>
              <a:rPr lang="en-GB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och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föräldrar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DE2122-4863-47F1-9B02-CC9A9FDFE07B}"/>
              </a:ext>
            </a:extLst>
          </p:cNvPr>
          <p:cNvSpPr txBox="1"/>
          <p:nvPr/>
        </p:nvSpPr>
        <p:spPr>
          <a:xfrm>
            <a:off x="4335695" y="5722706"/>
            <a:ext cx="367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Förälder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Latorp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| </a:t>
            </a:r>
            <a:r>
              <a:rPr lang="en-US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Latorps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IF (laget.se)</a:t>
            </a:r>
            <a:endParaRPr lang="en-GB" dirty="0"/>
          </a:p>
        </p:txBody>
      </p:sp>
      <p:pic>
        <p:nvPicPr>
          <p:cNvPr id="5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B1361719-BDBB-468A-93C9-3F0D253A68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-9813" r="21956" b="-9813"/>
          <a:stretch/>
        </p:blipFill>
        <p:spPr>
          <a:xfrm>
            <a:off x="11206065" y="94684"/>
            <a:ext cx="897606" cy="10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35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0B9E0-5CB2-4E3C-98E5-2C42F93D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Träning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5509B-9F70-4D28-8C40-118F6E3C1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Föräldrarna förväntas </a:t>
            </a:r>
            <a:r>
              <a:rPr lang="sv-SE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stötta sitt barn </a:t>
            </a: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 träningen på ett balanserat sätt, utan att pressa barnet till något barnet inte vill.</a:t>
            </a:r>
          </a:p>
          <a:p>
            <a:pPr>
              <a:lnSpc>
                <a:spcPct val="110000"/>
              </a:lnSpc>
            </a:pP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Föräldrarna bör uppmuntra sitt barn till träning och ha en långsiktig målsättning med denna.</a:t>
            </a:r>
          </a:p>
          <a:p>
            <a:pPr>
              <a:lnSpc>
                <a:spcPct val="110000"/>
              </a:lnSpc>
            </a:pP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Föräldrarna ska veta att om deras barn skadar sig vid match eller träning, så är det i första hand ledarnas uppgift att ombesörja detta.</a:t>
            </a:r>
          </a:p>
          <a:p>
            <a:pPr>
              <a:lnSpc>
                <a:spcPct val="110000"/>
              </a:lnSpc>
            </a:pP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sv-SE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Latorps</a:t>
            </a: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IF så toppar vi inga lag. </a:t>
            </a:r>
            <a:r>
              <a:rPr lang="sv-SE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Vi söker utmaning för alla spelare i träning och match</a:t>
            </a: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Det kan innebära att vi som ledare och förening anser att spelare ska erbjudas att vara med i annan träningsgrupp för just sin utveckling. För detta ansvarar respektive tränare i varje grupp att tillgodose tillsammans med förälder till spelare, ungdomsansvarig i föreningen och mottagande ledare. Alla har olika utvecklingskurvor och måste få så ha. Tränare och ledare samt förening ansvarar att samtliga spelare och ledare får chansen till att utvecklas.</a:t>
            </a:r>
            <a:b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CD6854-6D61-416E-A2DE-7E3613645628}"/>
              </a:ext>
            </a:extLst>
          </p:cNvPr>
          <p:cNvSpPr txBox="1"/>
          <p:nvPr/>
        </p:nvSpPr>
        <p:spPr>
          <a:xfrm>
            <a:off x="4366517" y="6031468"/>
            <a:ext cx="367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Förälder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Latorp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| </a:t>
            </a:r>
            <a:r>
              <a:rPr lang="en-US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Latorps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IF (laget.se)</a:t>
            </a:r>
            <a:endParaRPr lang="en-GB" dirty="0"/>
          </a:p>
        </p:txBody>
      </p:sp>
      <p:pic>
        <p:nvPicPr>
          <p:cNvPr id="5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5C73AF9E-A9BA-45EB-8055-1D30CD5B9A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-9813" r="21956" b="-9813"/>
          <a:stretch/>
        </p:blipFill>
        <p:spPr>
          <a:xfrm>
            <a:off x="11206065" y="94684"/>
            <a:ext cx="897606" cy="10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1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339B-6DA2-4E29-A95B-A18EE3CDF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8021"/>
            <a:ext cx="9144000" cy="635558"/>
          </a:xfrm>
        </p:spPr>
        <p:txBody>
          <a:bodyPr/>
          <a:lstStyle/>
          <a:p>
            <a:r>
              <a:rPr lang="en-GB" dirty="0"/>
              <a:t>Match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F694E-84E1-4277-B193-DE1EBF28B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564" y="1142999"/>
            <a:ext cx="9589477" cy="52276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Föräldrarna ska låta föreningens utbildade ledare ansvara för barnet under match och träning.</a:t>
            </a:r>
          </a:p>
          <a:p>
            <a:pPr>
              <a:lnSpc>
                <a:spcPct val="100000"/>
              </a:lnSpc>
            </a:pP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Föräldrarna ska uppmuntra inte bara sitt eget barn, utan alla barn i en match, både vid medgång och vid motgång.</a:t>
            </a:r>
          </a:p>
          <a:p>
            <a:pPr>
              <a:lnSpc>
                <a:spcPct val="100000"/>
              </a:lnSpc>
            </a:pP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Föräldrarna ska se domaren som en vägledare och domarens beslut ska </a:t>
            </a:r>
            <a:r>
              <a:rPr lang="sv-SE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inte</a:t>
            </a: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kritiseras.</a:t>
            </a:r>
            <a:b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1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Föräldrar ska hjälpa ledaren om ledaren ber om hjälp.</a:t>
            </a:r>
            <a:b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1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Föräldrarna ska </a:t>
            </a:r>
            <a:r>
              <a:rPr lang="sv-SE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vara goda förebilder för spelarna </a:t>
            </a: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och alltid agera på ett sportsligt sätt gentemot båda lagen i en match.</a:t>
            </a:r>
            <a:b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v-SE" sz="1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Föräldrarna ska ha </a:t>
            </a:r>
            <a:r>
              <a:rPr lang="sv-SE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fokus på prestation </a:t>
            </a:r>
            <a:r>
              <a:rPr lang="sv-SE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och inte på resultat.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2C6A18-3D5D-40D4-8F30-59C00C90296A}"/>
              </a:ext>
            </a:extLst>
          </p:cNvPr>
          <p:cNvSpPr txBox="1"/>
          <p:nvPr/>
        </p:nvSpPr>
        <p:spPr>
          <a:xfrm>
            <a:off x="4366517" y="6031468"/>
            <a:ext cx="367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Förälder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Latorp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| </a:t>
            </a:r>
            <a:r>
              <a:rPr lang="en-US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Latorps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IF (laget.se)</a:t>
            </a:r>
            <a:endParaRPr lang="en-GB" dirty="0"/>
          </a:p>
        </p:txBody>
      </p:sp>
      <p:pic>
        <p:nvPicPr>
          <p:cNvPr id="5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A49171D7-DC75-401D-BAF1-E539C7779D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-9813" r="21956" b="-9813"/>
          <a:stretch/>
        </p:blipFill>
        <p:spPr>
          <a:xfrm>
            <a:off x="11206065" y="94684"/>
            <a:ext cx="897606" cy="10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2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5B6AC-E31A-44C5-8E8D-CC6717C90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Policy kring kränkningar, Nolltolerans och FAIR PLAY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7E145-2781-460C-9E98-AF9C96756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 </a:t>
            </a:r>
            <a:r>
              <a:rPr lang="sv-SE" dirty="0" err="1"/>
              <a:t>Latorps</a:t>
            </a:r>
            <a:r>
              <a:rPr lang="sv-SE" dirty="0"/>
              <a:t> IF arbetar vi aktivt mot alla former av trakasserier och kränkningar. Detta gör vi i ledarutbildningar, föräldramöten och lagvis. </a:t>
            </a:r>
          </a:p>
          <a:p>
            <a:r>
              <a:rPr lang="sv-SE" dirty="0"/>
              <a:t>Vi har nolltolerans mot alla kränkningar och vår verksamhet ska vara </a:t>
            </a:r>
            <a:r>
              <a:rPr lang="sv-SE" b="1" dirty="0"/>
              <a:t>fri från svordomar och fritt från rasistiska, sexistiska och homofobiska tilltal</a:t>
            </a:r>
            <a:r>
              <a:rPr lang="sv-SE" dirty="0"/>
              <a:t>. </a:t>
            </a:r>
          </a:p>
          <a:p>
            <a:r>
              <a:rPr lang="sv-SE" dirty="0"/>
              <a:t>Vi vill minimera utanförskap &amp; konflikter mellan spelare löses direkt av ledarna för gruppen. </a:t>
            </a:r>
          </a:p>
          <a:p>
            <a:r>
              <a:rPr lang="sv-SE" dirty="0"/>
              <a:t>Spelare och föräldrar uppmanas att meddela ledare eller ansvariga i föreningen om man upplever hot eller trakasserier från andra inom föreningen.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6678D3-4BF7-4C69-AC49-7FF5E19723B8}"/>
              </a:ext>
            </a:extLst>
          </p:cNvPr>
          <p:cNvSpPr txBox="1"/>
          <p:nvPr/>
        </p:nvSpPr>
        <p:spPr>
          <a:xfrm>
            <a:off x="4366517" y="6031468"/>
            <a:ext cx="367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Förälder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Latorp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| </a:t>
            </a:r>
            <a:r>
              <a:rPr lang="en-US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Latorps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IF (laget.se)</a:t>
            </a:r>
            <a:endParaRPr lang="en-GB" dirty="0"/>
          </a:p>
        </p:txBody>
      </p:sp>
      <p:pic>
        <p:nvPicPr>
          <p:cNvPr id="5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4B5E74C9-BBB9-4DEB-A321-75028D3468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-9813" r="21956" b="-9813"/>
          <a:stretch/>
        </p:blipFill>
        <p:spPr>
          <a:xfrm>
            <a:off x="11206065" y="94684"/>
            <a:ext cx="897606" cy="10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BBF8F2C-531E-881E-63E8-66CE52A34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758651"/>
          </a:xfrm>
        </p:spPr>
        <p:txBody>
          <a:bodyPr/>
          <a:lstStyle/>
          <a:p>
            <a:r>
              <a:rPr lang="en-US" dirty="0" err="1"/>
              <a:t>riktlinjer</a:t>
            </a:r>
            <a:r>
              <a:rPr lang="en-US" dirty="0"/>
              <a:t> för barn-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ungdomsidrott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DA418-AA53-43B6-A018-E77C80D6A3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sv-SE" dirty="0"/>
              <a:t>1. </a:t>
            </a:r>
            <a:r>
              <a:rPr lang="sv-SE" b="1" dirty="0"/>
              <a:t>Trygghet</a:t>
            </a:r>
            <a:r>
              <a:rPr lang="sv-SE" dirty="0"/>
              <a:t>: Skapa trygga och välkomnande miljöer</a:t>
            </a:r>
          </a:p>
          <a:p>
            <a:pPr marL="45720" indent="0">
              <a:buNone/>
            </a:pPr>
            <a:r>
              <a:rPr lang="sv-SE" dirty="0"/>
              <a:t>2. </a:t>
            </a:r>
            <a:r>
              <a:rPr lang="sv-SE" b="1" dirty="0"/>
              <a:t>Delaktighet</a:t>
            </a:r>
            <a:r>
              <a:rPr lang="sv-SE" dirty="0"/>
              <a:t>: Erbjud delaktighet och inflytande</a:t>
            </a:r>
          </a:p>
          <a:p>
            <a:pPr marL="45720" indent="0">
              <a:buNone/>
            </a:pPr>
            <a:r>
              <a:rPr lang="sv-SE" dirty="0"/>
              <a:t>3. </a:t>
            </a:r>
            <a:r>
              <a:rPr lang="sv-SE" b="1" dirty="0"/>
              <a:t>Glädje</a:t>
            </a:r>
            <a:r>
              <a:rPr lang="sv-SE" dirty="0"/>
              <a:t>: Främja inre drivkraft och långsiktig utveckling</a:t>
            </a:r>
          </a:p>
          <a:p>
            <a:pPr marL="45720" indent="0">
              <a:buNone/>
            </a:pPr>
            <a:r>
              <a:rPr lang="sv-SE" dirty="0"/>
              <a:t>4. </a:t>
            </a:r>
            <a:r>
              <a:rPr lang="sv-SE" b="1" dirty="0"/>
              <a:t>Allsidighet</a:t>
            </a:r>
            <a:r>
              <a:rPr lang="sv-SE" dirty="0"/>
              <a:t>: Möjliggör allsidigt och lekfullt idrottande</a:t>
            </a:r>
          </a:p>
          <a:p>
            <a:pPr marL="45720" indent="0">
              <a:buNone/>
            </a:pPr>
            <a:r>
              <a:rPr lang="sv-SE" dirty="0"/>
              <a:t>5. </a:t>
            </a:r>
            <a:r>
              <a:rPr lang="sv-SE" b="1" dirty="0"/>
              <a:t>Hälsa</a:t>
            </a:r>
            <a:r>
              <a:rPr lang="sv-SE" dirty="0"/>
              <a:t>: Bidra till hälsa och välbefinnande över tid</a:t>
            </a:r>
            <a:endParaRPr lang="en-GB" dirty="0"/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87802671-42F2-41BA-91EF-6AB4A932AC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311" y="1714500"/>
            <a:ext cx="3311578" cy="4462463"/>
          </a:xfr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0F7506-72E9-4DDE-8D21-D09A5770501B}"/>
              </a:ext>
            </a:extLst>
          </p:cNvPr>
          <p:cNvSpPr txBox="1"/>
          <p:nvPr/>
        </p:nvSpPr>
        <p:spPr>
          <a:xfrm>
            <a:off x="6172202" y="6216134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riktlinjer-barn--och-ungdomsidrott.pdf (rf.se)</a:t>
            </a:r>
            <a:endParaRPr lang="en-GB" dirty="0"/>
          </a:p>
        </p:txBody>
      </p:sp>
      <p:pic>
        <p:nvPicPr>
          <p:cNvPr id="9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CBEC3F1F-5CA4-4211-B932-144DD3FE74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-9813" r="21956" b="-9813"/>
          <a:stretch/>
        </p:blipFill>
        <p:spPr>
          <a:xfrm>
            <a:off x="11206065" y="94684"/>
            <a:ext cx="897606" cy="10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4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627CF-E8D8-44A2-AD55-21637F64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045028"/>
            <a:ext cx="9144000" cy="555171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Fotbollens</a:t>
            </a:r>
            <a:r>
              <a:rPr lang="en-GB" dirty="0"/>
              <a:t> </a:t>
            </a:r>
            <a:r>
              <a:rPr lang="en-GB" dirty="0" err="1"/>
              <a:t>Spela</a:t>
            </a:r>
            <a:r>
              <a:rPr lang="en-GB" dirty="0"/>
              <a:t>, lek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lär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FC6C6-0916-43E9-9BCD-7AA7E03882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err="1"/>
              <a:t>Fotboll</a:t>
            </a:r>
            <a:r>
              <a:rPr lang="en-GB" dirty="0"/>
              <a:t> för </a:t>
            </a:r>
            <a:r>
              <a:rPr lang="en-GB" dirty="0" err="1"/>
              <a:t>alla</a:t>
            </a:r>
            <a:endParaRPr lang="en-GB" dirty="0"/>
          </a:p>
          <a:p>
            <a:r>
              <a:rPr lang="en-GB" dirty="0"/>
              <a:t>Barns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ungdomars</a:t>
            </a:r>
            <a:r>
              <a:rPr lang="en-GB" dirty="0"/>
              <a:t> </a:t>
            </a:r>
            <a:r>
              <a:rPr lang="en-GB" dirty="0" err="1"/>
              <a:t>villkor</a:t>
            </a:r>
            <a:endParaRPr lang="en-GB" dirty="0"/>
          </a:p>
          <a:p>
            <a:r>
              <a:rPr lang="en-GB" dirty="0" err="1"/>
              <a:t>Fokus</a:t>
            </a:r>
            <a:r>
              <a:rPr lang="en-GB" dirty="0"/>
              <a:t> på </a:t>
            </a:r>
            <a:r>
              <a:rPr lang="en-GB" dirty="0" err="1"/>
              <a:t>glädje</a:t>
            </a:r>
            <a:r>
              <a:rPr lang="en-GB" dirty="0"/>
              <a:t>, </a:t>
            </a:r>
            <a:r>
              <a:rPr lang="en-GB" dirty="0" err="1"/>
              <a:t>lärande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ansträngning</a:t>
            </a:r>
            <a:endParaRPr lang="en-GB" dirty="0"/>
          </a:p>
          <a:p>
            <a:r>
              <a:rPr lang="en-GB" dirty="0" err="1"/>
              <a:t>Hållbart</a:t>
            </a:r>
            <a:r>
              <a:rPr lang="en-GB" dirty="0"/>
              <a:t> </a:t>
            </a:r>
            <a:r>
              <a:rPr lang="en-GB" dirty="0" err="1"/>
              <a:t>idrottande</a:t>
            </a:r>
            <a:endParaRPr lang="en-GB" dirty="0"/>
          </a:p>
          <a:p>
            <a:r>
              <a:rPr lang="en-GB" dirty="0"/>
              <a:t>Fair Play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D4B224-68CB-488B-AFBE-DC3F740DB8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Utgångspunkten för all verksamhet är omtanke om individen.</a:t>
            </a:r>
          </a:p>
          <a:p>
            <a:r>
              <a:rPr lang="sv-SE" dirty="0"/>
              <a:t>Den långsiktiga utvecklingen är överordnad det kortsiktiga resultatet.</a:t>
            </a:r>
          </a:p>
          <a:p>
            <a:r>
              <a:rPr lang="sv-SE" dirty="0"/>
              <a:t>Egen utveckling är överordnad jämförelse med andra.</a:t>
            </a:r>
          </a:p>
          <a:p>
            <a:r>
              <a:rPr lang="sv-SE" dirty="0"/>
              <a:t>I spelet får spelaren ta egna beslut och lära sig av framgångar och motgångar.</a:t>
            </a:r>
          </a:p>
          <a:p>
            <a:r>
              <a:rPr lang="sv-SE" dirty="0"/>
              <a:t>Föräldrar stöttar spelarna men överlåter coachningen till tränarna.</a:t>
            </a:r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EDC7AF4-A071-4FD6-A006-857601A0087C}"/>
                  </a:ext>
                </a:extLst>
              </p14:cNvPr>
              <p14:cNvContentPartPr/>
              <p14:nvPr/>
            </p14:nvContentPartPr>
            <p14:xfrm>
              <a:off x="1404942" y="2631323"/>
              <a:ext cx="3750480" cy="816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EDC7AF4-A071-4FD6-A006-857601A008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9302" y="2595683"/>
                <a:ext cx="3822120" cy="88776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EA525763-B5CC-4B40-84B1-A957C1551D36}"/>
              </a:ext>
            </a:extLst>
          </p:cNvPr>
          <p:cNvSpPr txBox="1">
            <a:spLocks/>
          </p:cNvSpPr>
          <p:nvPr/>
        </p:nvSpPr>
        <p:spPr>
          <a:xfrm>
            <a:off x="1567962" y="643767"/>
            <a:ext cx="9144000" cy="5551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 err="1"/>
              <a:t>Riktlinjer</a:t>
            </a:r>
            <a:r>
              <a:rPr lang="en-GB" sz="1400" dirty="0"/>
              <a:t> för barn- </a:t>
            </a:r>
            <a:r>
              <a:rPr lang="en-GB" sz="1400" dirty="0" err="1"/>
              <a:t>och</a:t>
            </a:r>
            <a:r>
              <a:rPr lang="en-GB" sz="1400" dirty="0"/>
              <a:t> </a:t>
            </a:r>
            <a:r>
              <a:rPr lang="en-GB" sz="1400" dirty="0" err="1"/>
              <a:t>Ungdomsfotboll</a:t>
            </a:r>
            <a:endParaRPr lang="en-GB" sz="1400" dirty="0"/>
          </a:p>
        </p:txBody>
      </p:sp>
      <p:pic>
        <p:nvPicPr>
          <p:cNvPr id="7" name="Picture Placeholder 9" descr="Logo&#10;&#10;Description automatically generated">
            <a:extLst>
              <a:ext uri="{FF2B5EF4-FFF2-40B4-BE49-F238E27FC236}">
                <a16:creationId xmlns:a16="http://schemas.microsoft.com/office/drawing/2014/main" id="{ACDD3467-2F51-44FE-963B-E5EBBEEF63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-9813" r="21956" b="-9813"/>
          <a:stretch/>
        </p:blipFill>
        <p:spPr>
          <a:xfrm>
            <a:off x="11206065" y="94684"/>
            <a:ext cx="897606" cy="105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 and fitness presentation (widescreen).potx" id="{ABFD658B-2256-413B-9244-0F977A0B2D12}" vid="{E4CB021D-C859-4C82-BDBB-2F2FACCF0D80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 and fitness presentation (widescreen)</Template>
  <TotalTime>1651</TotalTime>
  <Words>1660</Words>
  <Application>Microsoft Office PowerPoint</Application>
  <PresentationFormat>Widescreen</PresentationFormat>
  <Paragraphs>190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Stag Sans Book</vt:lpstr>
      <vt:lpstr>Stag Sans Semibold</vt:lpstr>
      <vt:lpstr>Health Fitness 16x9</vt:lpstr>
      <vt:lpstr>Föräldramöte P10/11 </vt:lpstr>
      <vt:lpstr>Agenda</vt:lpstr>
      <vt:lpstr>Laget runt</vt:lpstr>
      <vt:lpstr>Latorps IF: Riktlinjer för föräldrar</vt:lpstr>
      <vt:lpstr>Träning</vt:lpstr>
      <vt:lpstr>Match</vt:lpstr>
      <vt:lpstr>Policy kring kränkningar, Nolltolerans och FAIR PLAY</vt:lpstr>
      <vt:lpstr>riktlinjer för barn- och ungdomsidrott</vt:lpstr>
      <vt:lpstr>Fotbollens Spela, lek och lär</vt:lpstr>
      <vt:lpstr>Att våga testa nya saker på fotbollsplan</vt:lpstr>
      <vt:lpstr>PowerPoint Presentation</vt:lpstr>
      <vt:lpstr>Träning och matcher: Mål</vt:lpstr>
      <vt:lpstr>Spelets skeden</vt:lpstr>
      <vt:lpstr>Möjligheter i spelet</vt:lpstr>
      <vt:lpstr>Träning och matcher: Mål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inför VÅRsäsongen</vt:lpstr>
      <vt:lpstr>PlaneRING inför säsongen: Föräldragrupper?</vt:lpstr>
      <vt:lpstr>Björkvallen och LIF växer och utvecklas</vt:lpstr>
      <vt:lpstr>Övriga Frågor eller funderingar?</vt:lpstr>
      <vt:lpstr>Tack!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P10/11 </dc:title>
  <dc:creator>Daniel Alsarve</dc:creator>
  <cp:lastModifiedBy>Daniel Alsarve</cp:lastModifiedBy>
  <cp:revision>17</cp:revision>
  <dcterms:created xsi:type="dcterms:W3CDTF">2021-10-06T14:15:58Z</dcterms:created>
  <dcterms:modified xsi:type="dcterms:W3CDTF">2022-03-30T06:19:51Z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