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69" r:id="rId3"/>
    <p:sldId id="257" r:id="rId4"/>
    <p:sldId id="262" r:id="rId5"/>
    <p:sldId id="263" r:id="rId6"/>
    <p:sldId id="258" r:id="rId7"/>
    <p:sldId id="268" r:id="rId8"/>
    <p:sldId id="261" r:id="rId9"/>
    <p:sldId id="264" r:id="rId10"/>
    <p:sldId id="267" r:id="rId11"/>
    <p:sldId id="270" r:id="rId12"/>
    <p:sldId id="271" r:id="rId13"/>
    <p:sldId id="266" r:id="rId14"/>
    <p:sldId id="260" r:id="rId15"/>
    <p:sldId id="265" r:id="rId16"/>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6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23224-7B51-4B2B-B0F8-FE22E976FAC5}" type="datetimeFigureOut">
              <a:rPr lang="sv-SE" smtClean="0"/>
              <a:t>2015-04-10</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24BC03-A8E8-4E70-9546-B5464E331734}" type="slidenum">
              <a:rPr lang="sv-SE" smtClean="0"/>
              <a:t>‹#›</a:t>
            </a:fld>
            <a:endParaRPr lang="sv-SE"/>
          </a:p>
        </p:txBody>
      </p:sp>
    </p:spTree>
    <p:extLst>
      <p:ext uri="{BB962C8B-B14F-4D97-AF65-F5344CB8AC3E}">
        <p14:creationId xmlns:p14="http://schemas.microsoft.com/office/powerpoint/2010/main" val="690101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324BC03-A8E8-4E70-9546-B5464E331734}" type="slidenum">
              <a:rPr lang="sv-SE" smtClean="0"/>
              <a:t>8</a:t>
            </a:fld>
            <a:endParaRPr lang="sv-SE"/>
          </a:p>
        </p:txBody>
      </p:sp>
    </p:spTree>
    <p:extLst>
      <p:ext uri="{BB962C8B-B14F-4D97-AF65-F5344CB8AC3E}">
        <p14:creationId xmlns:p14="http://schemas.microsoft.com/office/powerpoint/2010/main" val="2625293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Ref idx="1003">
        <a:schemeClr val="bg1"/>
      </p:bgRef>
    </p:bg>
    <p:spTree>
      <p:nvGrpSpPr>
        <p:cNvPr id="1" name=""/>
        <p:cNvGrpSpPr/>
        <p:nvPr/>
      </p:nvGrpSpPr>
      <p:grpSpPr>
        <a:xfrm>
          <a:off x="0" y="0"/>
          <a:ext cx="0" cy="0"/>
          <a:chOff x="0" y="0"/>
          <a:chExt cx="0" cy="0"/>
        </a:xfrm>
      </p:grpSpPr>
      <p:sp>
        <p:nvSpPr>
          <p:cNvPr id="12" name="Rektangel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ktangel med rundade hörn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Underrubri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v-SE" smtClean="0"/>
              <a:t>Klicka här för att ändra format på underrubrik i bakgrunden</a:t>
            </a:r>
            <a:endParaRPr kumimoji="0" lang="en-US"/>
          </a:p>
        </p:txBody>
      </p:sp>
      <p:sp>
        <p:nvSpPr>
          <p:cNvPr id="28" name="Platshållare för datum 27"/>
          <p:cNvSpPr>
            <a:spLocks noGrp="1"/>
          </p:cNvSpPr>
          <p:nvPr>
            <p:ph type="dt" sz="half" idx="10"/>
          </p:nvPr>
        </p:nvSpPr>
        <p:spPr/>
        <p:txBody>
          <a:bodyPr/>
          <a:lstStyle/>
          <a:p>
            <a:fld id="{347BD319-C441-4740-BDB2-35E25C52CCE7}" type="datetimeFigureOut">
              <a:rPr lang="sv-SE" smtClean="0"/>
              <a:t>2015-04-10</a:t>
            </a:fld>
            <a:endParaRPr lang="sv-SE"/>
          </a:p>
        </p:txBody>
      </p:sp>
      <p:sp>
        <p:nvSpPr>
          <p:cNvPr id="17" name="Platshållare för sidfot 16"/>
          <p:cNvSpPr>
            <a:spLocks noGrp="1"/>
          </p:cNvSpPr>
          <p:nvPr>
            <p:ph type="ftr" sz="quarter" idx="11"/>
          </p:nvPr>
        </p:nvSpPr>
        <p:spPr/>
        <p:txBody>
          <a:bodyPr/>
          <a:lstStyle/>
          <a:p>
            <a:endParaRPr lang="sv-SE"/>
          </a:p>
        </p:txBody>
      </p:sp>
      <p:sp>
        <p:nvSpPr>
          <p:cNvPr id="29" name="Platshållare för bildnummer 28"/>
          <p:cNvSpPr>
            <a:spLocks noGrp="1"/>
          </p:cNvSpPr>
          <p:nvPr>
            <p:ph type="sldNum" sz="quarter" idx="12"/>
          </p:nvPr>
        </p:nvSpPr>
        <p:spPr/>
        <p:txBody>
          <a:bodyPr lIns="0" tIns="0" rIns="0" bIns="0">
            <a:noAutofit/>
          </a:bodyPr>
          <a:lstStyle>
            <a:lvl1pPr>
              <a:defRPr sz="1400">
                <a:solidFill>
                  <a:srgbClr val="FFFFFF"/>
                </a:solidFill>
              </a:defRPr>
            </a:lvl1pPr>
          </a:lstStyle>
          <a:p>
            <a:fld id="{227F0B53-9592-4779-891F-997228E46E01}" type="slidenum">
              <a:rPr lang="sv-SE" smtClean="0"/>
              <a:t>‹#›</a:t>
            </a:fld>
            <a:endParaRPr lang="sv-SE"/>
          </a:p>
        </p:txBody>
      </p:sp>
      <p:sp>
        <p:nvSpPr>
          <p:cNvPr id="7" name="Rektangel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ktangel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ktangel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ubrik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sv-SE" smtClean="0"/>
              <a:t>Klicka här för att ändra format</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3" name="Platshållare för lodrät text 2"/>
          <p:cNvSpPr>
            <a:spLocks noGrp="1"/>
          </p:cNvSpPr>
          <p:nvPr>
            <p:ph type="body" orient="vert" idx="1"/>
          </p:nvPr>
        </p:nvSpPr>
        <p:spPr/>
        <p:txBody>
          <a:bodyPr vert="eaVer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p:txBody>
          <a:bodyPr/>
          <a:lstStyle/>
          <a:p>
            <a:fld id="{347BD319-C441-4740-BDB2-35E25C52CCE7}" type="datetimeFigureOut">
              <a:rPr lang="sv-SE" smtClean="0"/>
              <a:t>2015-04-10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1"/>
            <a:ext cx="2011680" cy="5851525"/>
          </a:xfrm>
        </p:spPr>
        <p:txBody>
          <a:bodyPr vert="eaVert"/>
          <a:lstStyle/>
          <a:p>
            <a:r>
              <a:rPr kumimoji="0" lang="sv-SE" smtClean="0"/>
              <a:t>Klicka här för att ändra format</a:t>
            </a:r>
            <a:endParaRPr kumimoji="0" lang="en-US"/>
          </a:p>
        </p:txBody>
      </p:sp>
      <p:sp>
        <p:nvSpPr>
          <p:cNvPr id="3" name="Platshållare för lodrät text 2"/>
          <p:cNvSpPr>
            <a:spLocks noGrp="1"/>
          </p:cNvSpPr>
          <p:nvPr>
            <p:ph type="body" orient="vert" idx="1"/>
          </p:nvPr>
        </p:nvSpPr>
        <p:spPr>
          <a:xfrm>
            <a:off x="914400" y="274640"/>
            <a:ext cx="5562600" cy="5851525"/>
          </a:xfrm>
        </p:spPr>
        <p:txBody>
          <a:bodyPr vert="eaVer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p:txBody>
          <a:bodyPr/>
          <a:lstStyle/>
          <a:p>
            <a:fld id="{347BD319-C441-4740-BDB2-35E25C52CCE7}" type="datetimeFigureOut">
              <a:rPr lang="sv-SE" smtClean="0"/>
              <a:t>2015-04-10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4" name="Platshållare för datum 3"/>
          <p:cNvSpPr>
            <a:spLocks noGrp="1"/>
          </p:cNvSpPr>
          <p:nvPr>
            <p:ph type="dt" sz="half" idx="10"/>
          </p:nvPr>
        </p:nvSpPr>
        <p:spPr/>
        <p:txBody>
          <a:bodyPr/>
          <a:lstStyle/>
          <a:p>
            <a:fld id="{347BD319-C441-4740-BDB2-35E25C52CCE7}" type="datetimeFigureOut">
              <a:rPr lang="sv-SE" smtClean="0"/>
              <a:t>2015-04-10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t>‹#›</a:t>
            </a:fld>
            <a:endParaRPr lang="sv-SE"/>
          </a:p>
        </p:txBody>
      </p:sp>
      <p:sp>
        <p:nvSpPr>
          <p:cNvPr id="8" name="Platshållare för innehåll 7"/>
          <p:cNvSpPr>
            <a:spLocks noGrp="1"/>
          </p:cNvSpPr>
          <p:nvPr>
            <p:ph sz="quarter" idx="1"/>
          </p:nvPr>
        </p:nvSpPr>
        <p:spPr>
          <a:xfrm>
            <a:off x="914400" y="1447800"/>
            <a:ext cx="7772400" cy="45720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Ref idx="1003">
        <a:schemeClr val="bg1"/>
      </p:bgRef>
    </p:bg>
    <p:spTree>
      <p:nvGrpSpPr>
        <p:cNvPr id="1" name=""/>
        <p:cNvGrpSpPr/>
        <p:nvPr/>
      </p:nvGrpSpPr>
      <p:grpSpPr>
        <a:xfrm>
          <a:off x="0" y="0"/>
          <a:ext cx="0" cy="0"/>
          <a:chOff x="0" y="0"/>
          <a:chExt cx="0" cy="0"/>
        </a:xfrm>
      </p:grpSpPr>
      <p:sp>
        <p:nvSpPr>
          <p:cNvPr id="11" name="Rektangel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ktangel med rundade hörn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Rubrik 1"/>
          <p:cNvSpPr>
            <a:spLocks noGrp="1"/>
          </p:cNvSpPr>
          <p:nvPr>
            <p:ph type="title"/>
          </p:nvPr>
        </p:nvSpPr>
        <p:spPr>
          <a:xfrm>
            <a:off x="722313" y="952500"/>
            <a:ext cx="7772400" cy="1362075"/>
          </a:xfrm>
        </p:spPr>
        <p:txBody>
          <a:bodyPr anchor="b" anchorCtr="0"/>
          <a:lstStyle>
            <a:lvl1pPr algn="l">
              <a:buNone/>
              <a:defRPr sz="4000" b="0" cap="none"/>
            </a:lvl1pPr>
          </a:lstStyle>
          <a:p>
            <a:r>
              <a:rPr kumimoji="0" lang="sv-SE" smtClean="0"/>
              <a:t>Klicka här för att ändra format</a:t>
            </a:r>
            <a:endParaRPr kumimoji="0" lang="en-US"/>
          </a:p>
        </p:txBody>
      </p:sp>
      <p:sp>
        <p:nvSpPr>
          <p:cNvPr id="3" name="Platshållare för text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v-SE" smtClean="0"/>
              <a:t>Klicka här för att ändra format på bakgrundstexten</a:t>
            </a:r>
          </a:p>
        </p:txBody>
      </p:sp>
      <p:sp>
        <p:nvSpPr>
          <p:cNvPr id="4" name="Platshållare för datum 3"/>
          <p:cNvSpPr>
            <a:spLocks noGrp="1"/>
          </p:cNvSpPr>
          <p:nvPr>
            <p:ph type="dt" sz="half" idx="10"/>
          </p:nvPr>
        </p:nvSpPr>
        <p:spPr/>
        <p:txBody>
          <a:bodyPr/>
          <a:lstStyle/>
          <a:p>
            <a:fld id="{347BD319-C441-4740-BDB2-35E25C52CCE7}" type="datetimeFigureOut">
              <a:rPr lang="sv-SE" smtClean="0"/>
              <a:t>2015-04-10</a:t>
            </a:fld>
            <a:endParaRPr lang="sv-SE"/>
          </a:p>
        </p:txBody>
      </p:sp>
      <p:sp>
        <p:nvSpPr>
          <p:cNvPr id="5" name="Platshållare för sidfot 4"/>
          <p:cNvSpPr>
            <a:spLocks noGrp="1"/>
          </p:cNvSpPr>
          <p:nvPr>
            <p:ph type="ftr" sz="quarter" idx="11"/>
          </p:nvPr>
        </p:nvSpPr>
        <p:spPr>
          <a:xfrm>
            <a:off x="800100" y="6172200"/>
            <a:ext cx="4000500" cy="457200"/>
          </a:xfrm>
        </p:spPr>
        <p:txBody>
          <a:bodyPr/>
          <a:lstStyle/>
          <a:p>
            <a:endParaRPr lang="sv-SE"/>
          </a:p>
        </p:txBody>
      </p:sp>
      <p:sp>
        <p:nvSpPr>
          <p:cNvPr id="7" name="Rektangel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ktangel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ktangel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Platshållare för bildnummer 5"/>
          <p:cNvSpPr>
            <a:spLocks noGrp="1"/>
          </p:cNvSpPr>
          <p:nvPr>
            <p:ph type="sldNum" sz="quarter" idx="12"/>
          </p:nvPr>
        </p:nvSpPr>
        <p:spPr>
          <a:xfrm>
            <a:off x="146304" y="6208776"/>
            <a:ext cx="457200" cy="457200"/>
          </a:xfrm>
        </p:spPr>
        <p:txBody>
          <a:bodyPr/>
          <a:lstStyle/>
          <a:p>
            <a:fld id="{227F0B53-9592-4779-891F-997228E46E01}" type="slidenum">
              <a:rPr lang="sv-SE" smtClean="0"/>
              <a:t>‹#›</a:t>
            </a:fld>
            <a:endParaRPr lang="sv-S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5" name="Platshållare för datum 4"/>
          <p:cNvSpPr>
            <a:spLocks noGrp="1"/>
          </p:cNvSpPr>
          <p:nvPr>
            <p:ph type="dt" sz="half" idx="10"/>
          </p:nvPr>
        </p:nvSpPr>
        <p:spPr/>
        <p:txBody>
          <a:bodyPr/>
          <a:lstStyle/>
          <a:p>
            <a:fld id="{347BD319-C441-4740-BDB2-35E25C52CCE7}" type="datetimeFigureOut">
              <a:rPr lang="sv-SE" smtClean="0"/>
              <a:t>2015-04-10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27F0B53-9592-4779-891F-997228E46E01}" type="slidenum">
              <a:rPr lang="sv-SE" smtClean="0"/>
              <a:t>‹#›</a:t>
            </a:fld>
            <a:endParaRPr lang="sv-SE"/>
          </a:p>
        </p:txBody>
      </p:sp>
      <p:sp>
        <p:nvSpPr>
          <p:cNvPr id="9" name="Platshållare för innehåll 8"/>
          <p:cNvSpPr>
            <a:spLocks noGrp="1"/>
          </p:cNvSpPr>
          <p:nvPr>
            <p:ph sz="quarter" idx="1"/>
          </p:nvPr>
        </p:nvSpPr>
        <p:spPr>
          <a:xfrm>
            <a:off x="914400" y="1447800"/>
            <a:ext cx="3749040" cy="45720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11" name="Platshållare för innehåll 10"/>
          <p:cNvSpPr>
            <a:spLocks noGrp="1"/>
          </p:cNvSpPr>
          <p:nvPr>
            <p:ph sz="quarter" idx="2"/>
          </p:nvPr>
        </p:nvSpPr>
        <p:spPr>
          <a:xfrm>
            <a:off x="4933950" y="1447800"/>
            <a:ext cx="3749040" cy="45720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914400" y="273050"/>
            <a:ext cx="7772400" cy="1143000"/>
          </a:xfrm>
        </p:spPr>
        <p:txBody>
          <a:bodyPr anchor="b" anchorCtr="0"/>
          <a:lstStyle>
            <a:lvl1pPr>
              <a:defRPr/>
            </a:lvl1pPr>
          </a:lstStyle>
          <a:p>
            <a:r>
              <a:rPr kumimoji="0" lang="sv-SE" smtClean="0"/>
              <a:t>Klicka här för att ändra format</a:t>
            </a:r>
            <a:endParaRPr kumimoji="0" lang="en-US"/>
          </a:p>
        </p:txBody>
      </p:sp>
      <p:sp>
        <p:nvSpPr>
          <p:cNvPr id="3" name="Platshållare för text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sv-SE" smtClean="0"/>
              <a:t>Klicka här för att ändra format på bakgrundstexten</a:t>
            </a:r>
          </a:p>
        </p:txBody>
      </p:sp>
      <p:sp>
        <p:nvSpPr>
          <p:cNvPr id="4" name="Platshållare för text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sv-SE" smtClean="0"/>
              <a:t>Klicka här för att ändra format på bakgrundstexten</a:t>
            </a:r>
          </a:p>
        </p:txBody>
      </p:sp>
      <p:sp>
        <p:nvSpPr>
          <p:cNvPr id="7" name="Platshållare för datum 6"/>
          <p:cNvSpPr>
            <a:spLocks noGrp="1"/>
          </p:cNvSpPr>
          <p:nvPr>
            <p:ph type="dt" sz="half" idx="10"/>
          </p:nvPr>
        </p:nvSpPr>
        <p:spPr/>
        <p:txBody>
          <a:bodyPr/>
          <a:lstStyle/>
          <a:p>
            <a:fld id="{347BD319-C441-4740-BDB2-35E25C52CCE7}" type="datetimeFigureOut">
              <a:rPr lang="sv-SE" smtClean="0"/>
              <a:t>2015-04-10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27F0B53-9592-4779-891F-997228E46E01}" type="slidenum">
              <a:rPr lang="sv-SE" smtClean="0"/>
              <a:t>‹#›</a:t>
            </a:fld>
            <a:endParaRPr lang="sv-SE"/>
          </a:p>
        </p:txBody>
      </p:sp>
      <p:sp>
        <p:nvSpPr>
          <p:cNvPr id="11" name="Platshållare för innehåll 10"/>
          <p:cNvSpPr>
            <a:spLocks noGrp="1"/>
          </p:cNvSpPr>
          <p:nvPr>
            <p:ph sz="half" idx="2"/>
          </p:nvPr>
        </p:nvSpPr>
        <p:spPr>
          <a:xfrm>
            <a:off x="914400" y="2247900"/>
            <a:ext cx="3733800" cy="38862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13" name="Platshållare för innehåll 12"/>
          <p:cNvSpPr>
            <a:spLocks noGrp="1"/>
          </p:cNvSpPr>
          <p:nvPr>
            <p:ph sz="half" idx="4"/>
          </p:nvPr>
        </p:nvSpPr>
        <p:spPr>
          <a:xfrm>
            <a:off x="4953000" y="2247900"/>
            <a:ext cx="3733800" cy="38862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3" name="Platshållare för datum 2"/>
          <p:cNvSpPr>
            <a:spLocks noGrp="1"/>
          </p:cNvSpPr>
          <p:nvPr>
            <p:ph type="dt" sz="half" idx="10"/>
          </p:nvPr>
        </p:nvSpPr>
        <p:spPr/>
        <p:txBody>
          <a:bodyPr/>
          <a:lstStyle/>
          <a:p>
            <a:fld id="{347BD319-C441-4740-BDB2-35E25C52CCE7}" type="datetimeFigureOut">
              <a:rPr lang="sv-SE" smtClean="0"/>
              <a:t>2015-04-10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27F0B53-9592-4779-891F-997228E46E01}" type="slidenum">
              <a:rPr lang="sv-SE" smtClean="0"/>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47BD319-C441-4740-BDB2-35E25C52CCE7}" type="datetimeFigureOut">
              <a:rPr lang="sv-SE" smtClean="0"/>
              <a:t>2015-04-10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27F0B53-9592-4779-891F-997228E46E01}" type="slidenum">
              <a:rPr lang="sv-SE" smtClean="0"/>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8" name="Rektangel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ktangel med rundade hörn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Rubrik 1"/>
          <p:cNvSpPr>
            <a:spLocks noGrp="1"/>
          </p:cNvSpPr>
          <p:nvPr>
            <p:ph type="title"/>
          </p:nvPr>
        </p:nvSpPr>
        <p:spPr>
          <a:xfrm>
            <a:off x="914400" y="273050"/>
            <a:ext cx="7772400" cy="1143000"/>
          </a:xfrm>
        </p:spPr>
        <p:txBody>
          <a:bodyPr anchor="b" anchorCtr="0"/>
          <a:lstStyle>
            <a:lvl1pPr algn="l">
              <a:buNone/>
              <a:defRPr sz="4000" b="0"/>
            </a:lvl1pPr>
          </a:lstStyle>
          <a:p>
            <a:r>
              <a:rPr kumimoji="0" lang="sv-SE" smtClean="0"/>
              <a:t>Klicka här för att ändra format</a:t>
            </a:r>
            <a:endParaRPr kumimoji="0" lang="en-US"/>
          </a:p>
        </p:txBody>
      </p:sp>
      <p:sp>
        <p:nvSpPr>
          <p:cNvPr id="3" name="Platshållare för text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sv-SE" smtClean="0"/>
              <a:t>Klicka här för att ändra format på bakgrundstexten</a:t>
            </a:r>
          </a:p>
        </p:txBody>
      </p:sp>
      <p:sp>
        <p:nvSpPr>
          <p:cNvPr id="5" name="Platshållare för datum 4"/>
          <p:cNvSpPr>
            <a:spLocks noGrp="1"/>
          </p:cNvSpPr>
          <p:nvPr>
            <p:ph type="dt" sz="half" idx="10"/>
          </p:nvPr>
        </p:nvSpPr>
        <p:spPr/>
        <p:txBody>
          <a:bodyPr/>
          <a:lstStyle/>
          <a:p>
            <a:fld id="{347BD319-C441-4740-BDB2-35E25C52CCE7}" type="datetimeFigureOut">
              <a:rPr lang="sv-SE" smtClean="0"/>
              <a:t>2015-04-10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27F0B53-9592-4779-891F-997228E46E01}" type="slidenum">
              <a:rPr lang="sv-SE" smtClean="0"/>
              <a:t>‹#›</a:t>
            </a:fld>
            <a:endParaRPr lang="sv-SE"/>
          </a:p>
        </p:txBody>
      </p:sp>
      <p:sp>
        <p:nvSpPr>
          <p:cNvPr id="11" name="Platshållare för innehåll 10"/>
          <p:cNvSpPr>
            <a:spLocks noGrp="1"/>
          </p:cNvSpPr>
          <p:nvPr>
            <p:ph sz="quarter" idx="1"/>
          </p:nvPr>
        </p:nvSpPr>
        <p:spPr>
          <a:xfrm>
            <a:off x="2971800" y="1600200"/>
            <a:ext cx="5715000" cy="44958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sv-SE" smtClean="0"/>
              <a:t>Klicka här för att ändra format</a:t>
            </a:r>
            <a:endParaRPr kumimoji="0" lang="en-US"/>
          </a:p>
        </p:txBody>
      </p:sp>
      <p:sp>
        <p:nvSpPr>
          <p:cNvPr id="4" name="Platshållare för text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sv-SE" smtClean="0"/>
              <a:t>Klicka här för att ändra format på bakgrundstexten</a:t>
            </a:r>
          </a:p>
        </p:txBody>
      </p:sp>
      <p:sp>
        <p:nvSpPr>
          <p:cNvPr id="5" name="Platshållare för datum 4"/>
          <p:cNvSpPr>
            <a:spLocks noGrp="1"/>
          </p:cNvSpPr>
          <p:nvPr>
            <p:ph type="dt" sz="half" idx="10"/>
          </p:nvPr>
        </p:nvSpPr>
        <p:spPr/>
        <p:txBody>
          <a:bodyPr/>
          <a:lstStyle/>
          <a:p>
            <a:fld id="{347BD319-C441-4740-BDB2-35E25C52CCE7}" type="datetimeFigureOut">
              <a:rPr lang="sv-SE" smtClean="0"/>
              <a:t>2015-04-10</a:t>
            </a:fld>
            <a:endParaRPr lang="sv-SE"/>
          </a:p>
        </p:txBody>
      </p:sp>
      <p:sp>
        <p:nvSpPr>
          <p:cNvPr id="6" name="Platshållare för sidfot 5"/>
          <p:cNvSpPr>
            <a:spLocks noGrp="1"/>
          </p:cNvSpPr>
          <p:nvPr>
            <p:ph type="ftr" sz="quarter" idx="11"/>
          </p:nvPr>
        </p:nvSpPr>
        <p:spPr>
          <a:xfrm>
            <a:off x="914400" y="6172200"/>
            <a:ext cx="3886200" cy="457200"/>
          </a:xfrm>
        </p:spPr>
        <p:txBody>
          <a:bodyPr/>
          <a:lstStyle/>
          <a:p>
            <a:endParaRPr lang="sv-SE"/>
          </a:p>
        </p:txBody>
      </p:sp>
      <p:sp>
        <p:nvSpPr>
          <p:cNvPr id="7" name="Platshållare för bildnummer 6"/>
          <p:cNvSpPr>
            <a:spLocks noGrp="1"/>
          </p:cNvSpPr>
          <p:nvPr>
            <p:ph type="sldNum" sz="quarter" idx="12"/>
          </p:nvPr>
        </p:nvSpPr>
        <p:spPr>
          <a:xfrm>
            <a:off x="146304" y="6208776"/>
            <a:ext cx="457200" cy="457200"/>
          </a:xfrm>
        </p:spPr>
        <p:txBody>
          <a:bodyPr/>
          <a:lstStyle/>
          <a:p>
            <a:fld id="{227F0B53-9592-4779-891F-997228E46E01}" type="slidenum">
              <a:rPr lang="sv-SE" smtClean="0"/>
              <a:t>‹#›</a:t>
            </a:fld>
            <a:endParaRPr lang="sv-SE"/>
          </a:p>
        </p:txBody>
      </p:sp>
      <p:sp>
        <p:nvSpPr>
          <p:cNvPr id="11" name="Rektangel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ktangel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ktangel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latshållare för bild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sv-SE" smtClean="0"/>
              <a:t>Klicka på ikonen för att lägga till en bild</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ktangel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ktangel med rundade hörn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Platshållare för rubrik 21"/>
          <p:cNvSpPr>
            <a:spLocks noGrp="1"/>
          </p:cNvSpPr>
          <p:nvPr>
            <p:ph type="title"/>
          </p:nvPr>
        </p:nvSpPr>
        <p:spPr>
          <a:xfrm>
            <a:off x="914400" y="274638"/>
            <a:ext cx="7772400" cy="1143000"/>
          </a:xfrm>
          <a:prstGeom prst="rect">
            <a:avLst/>
          </a:prstGeom>
        </p:spPr>
        <p:txBody>
          <a:bodyPr bIns="91440" anchor="b" anchorCtr="0">
            <a:normAutofit/>
          </a:bodyPr>
          <a:lstStyle/>
          <a:p>
            <a:r>
              <a:rPr kumimoji="0" lang="sv-SE" smtClean="0"/>
              <a:t>Klicka här för att ändra format</a:t>
            </a:r>
            <a:endParaRPr kumimoji="0" lang="en-US"/>
          </a:p>
        </p:txBody>
      </p:sp>
      <p:sp>
        <p:nvSpPr>
          <p:cNvPr id="13" name="Platshållare för text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lang="en-US"/>
          </a:p>
        </p:txBody>
      </p:sp>
      <p:sp>
        <p:nvSpPr>
          <p:cNvPr id="14" name="Platshållare för datum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47BD319-C441-4740-BDB2-35E25C52CCE7}" type="datetimeFigureOut">
              <a:rPr lang="sv-SE" smtClean="0"/>
              <a:t>2015-04-10</a:t>
            </a:fld>
            <a:endParaRPr lang="sv-SE"/>
          </a:p>
        </p:txBody>
      </p:sp>
      <p:sp>
        <p:nvSpPr>
          <p:cNvPr id="3" name="Platshållare för sidfot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sv-SE"/>
          </a:p>
        </p:txBody>
      </p:sp>
      <p:sp>
        <p:nvSpPr>
          <p:cNvPr id="23" name="Platshållare för bildnumm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27F0B53-9592-4779-891F-997228E46E01}" type="slidenum">
              <a:rPr lang="sv-SE" smtClean="0"/>
              <a:t>‹#›</a:t>
            </a:fld>
            <a:endParaRPr lang="sv-S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laget.se/P05"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403648" y="3140968"/>
            <a:ext cx="6400800" cy="1752600"/>
          </a:xfrm>
        </p:spPr>
        <p:txBody>
          <a:bodyPr>
            <a:noAutofit/>
          </a:bodyPr>
          <a:lstStyle/>
          <a:p>
            <a:r>
              <a:rPr lang="sv-SE" sz="3600" b="1" dirty="0" smtClean="0">
                <a:latin typeface="Batang" panose="02030600000101010101" pitchFamily="18" charset="-127"/>
                <a:ea typeface="Batang" panose="02030600000101010101" pitchFamily="18" charset="-127"/>
              </a:rPr>
              <a:t>VÄLKOMNA !</a:t>
            </a:r>
          </a:p>
          <a:p>
            <a:endParaRPr lang="sv-SE" sz="3600" b="1" dirty="0">
              <a:latin typeface="Batang" panose="02030600000101010101" pitchFamily="18" charset="-127"/>
              <a:ea typeface="Batang" panose="02030600000101010101" pitchFamily="18" charset="-127"/>
            </a:endParaRPr>
          </a:p>
          <a:p>
            <a:r>
              <a:rPr lang="sv-SE" sz="3600" b="1" dirty="0" smtClean="0">
                <a:latin typeface="Batang" panose="02030600000101010101" pitchFamily="18" charset="-127"/>
                <a:ea typeface="Batang" panose="02030600000101010101" pitchFamily="18" charset="-127"/>
              </a:rPr>
              <a:t>FÖRÄLDRAMÖTE P-05 </a:t>
            </a:r>
          </a:p>
          <a:p>
            <a:r>
              <a:rPr lang="sv-SE" sz="3600" b="1" dirty="0" smtClean="0">
                <a:latin typeface="Batang" panose="02030600000101010101" pitchFamily="18" charset="-127"/>
                <a:ea typeface="Batang" panose="02030600000101010101" pitchFamily="18" charset="-127"/>
              </a:rPr>
              <a:t>12 APRIL 2015</a:t>
            </a:r>
            <a:endParaRPr lang="sv-SE" sz="3600" b="1" dirty="0">
              <a:latin typeface="Batang" panose="02030600000101010101" pitchFamily="18" charset="-127"/>
              <a:ea typeface="Batang" panose="02030600000101010101" pitchFamily="18" charset="-127"/>
            </a:endParaRPr>
          </a:p>
        </p:txBody>
      </p:sp>
      <p:pic>
        <p:nvPicPr>
          <p:cNvPr id="1028" name="Picture 4" descr="http://cdn.laget.se/297578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400135"/>
            <a:ext cx="9036496" cy="1550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918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Resultat enkätsvar</a:t>
            </a:r>
            <a:endParaRPr lang="sv-SE" dirty="0"/>
          </a:p>
        </p:txBody>
      </p:sp>
      <p:sp>
        <p:nvSpPr>
          <p:cNvPr id="3" name="Platshållare för innehåll 2"/>
          <p:cNvSpPr>
            <a:spLocks noGrp="1"/>
          </p:cNvSpPr>
          <p:nvPr>
            <p:ph sz="quarter" idx="1"/>
          </p:nvPr>
        </p:nvSpPr>
        <p:spPr>
          <a:xfrm>
            <a:off x="827584" y="1628800"/>
            <a:ext cx="7772400" cy="4572000"/>
          </a:xfrm>
        </p:spPr>
        <p:txBody>
          <a:bodyPr>
            <a:normAutofit fontScale="77500" lnSpcReduction="20000"/>
          </a:bodyPr>
          <a:lstStyle/>
          <a:p>
            <a:r>
              <a:rPr lang="sv-SE" sz="3600" b="1" dirty="0" smtClean="0"/>
              <a:t>Vad vill barnen träna på?</a:t>
            </a:r>
          </a:p>
          <a:p>
            <a:pPr>
              <a:buFont typeface="Wingdings" panose="05000000000000000000" pitchFamily="2" charset="2"/>
              <a:buChar char="Ø"/>
            </a:pPr>
            <a:r>
              <a:rPr lang="sv-SE" dirty="0" smtClean="0"/>
              <a:t>Cykelsparkar</a:t>
            </a:r>
          </a:p>
          <a:p>
            <a:pPr>
              <a:buFont typeface="Wingdings" panose="05000000000000000000" pitchFamily="2" charset="2"/>
              <a:buChar char="Ø"/>
            </a:pPr>
            <a:r>
              <a:rPr lang="sv-SE" dirty="0" smtClean="0"/>
              <a:t>Straffsparkar</a:t>
            </a:r>
          </a:p>
          <a:p>
            <a:pPr>
              <a:buFont typeface="Wingdings" panose="05000000000000000000" pitchFamily="2" charset="2"/>
              <a:buChar char="Ø"/>
            </a:pPr>
            <a:r>
              <a:rPr lang="sv-SE" dirty="0" smtClean="0"/>
              <a:t>Målvaktsträning</a:t>
            </a:r>
          </a:p>
          <a:p>
            <a:pPr>
              <a:buFont typeface="Wingdings" panose="05000000000000000000" pitchFamily="2" charset="2"/>
              <a:buChar char="Ø"/>
            </a:pPr>
            <a:r>
              <a:rPr lang="sv-SE" dirty="0"/>
              <a:t>När jag spelar back och hamnar själv mot två </a:t>
            </a:r>
            <a:r>
              <a:rPr lang="sv-SE" dirty="0" smtClean="0"/>
              <a:t>motståndare.</a:t>
            </a:r>
          </a:p>
          <a:p>
            <a:pPr>
              <a:buFont typeface="Wingdings" panose="05000000000000000000" pitchFamily="2" charset="2"/>
              <a:buChar char="Ø"/>
            </a:pPr>
            <a:r>
              <a:rPr lang="sv-SE" dirty="0"/>
              <a:t>Det roligaste är att träna </a:t>
            </a:r>
            <a:r>
              <a:rPr lang="sv-SE" dirty="0" smtClean="0"/>
              <a:t>teknik. </a:t>
            </a:r>
            <a:endParaRPr lang="sv-SE" dirty="0" smtClean="0"/>
          </a:p>
          <a:p>
            <a:pPr>
              <a:buFont typeface="Wingdings" panose="05000000000000000000" pitchFamily="2" charset="2"/>
              <a:buChar char="Ø"/>
            </a:pPr>
            <a:r>
              <a:rPr lang="sv-SE" dirty="0" smtClean="0"/>
              <a:t>Skotträning</a:t>
            </a:r>
            <a:endParaRPr lang="sv-SE" dirty="0" smtClean="0"/>
          </a:p>
          <a:p>
            <a:pPr>
              <a:buFont typeface="Wingdings" panose="05000000000000000000" pitchFamily="2" charset="2"/>
              <a:buChar char="Ø"/>
            </a:pPr>
            <a:r>
              <a:rPr lang="sv-SE" dirty="0" smtClean="0"/>
              <a:t>Jag tycker att det är roligast med spel på 7-mannaplan.</a:t>
            </a:r>
          </a:p>
          <a:p>
            <a:pPr>
              <a:buFont typeface="Wingdings" panose="05000000000000000000" pitchFamily="2" charset="2"/>
              <a:buChar char="Ø"/>
            </a:pPr>
            <a:r>
              <a:rPr lang="sv-SE" dirty="0" smtClean="0"/>
              <a:t>Fintar</a:t>
            </a:r>
          </a:p>
          <a:p>
            <a:pPr>
              <a:buFont typeface="Wingdings" panose="05000000000000000000" pitchFamily="2" charset="2"/>
              <a:buChar char="Ø"/>
            </a:pPr>
            <a:r>
              <a:rPr lang="sv-SE" dirty="0" smtClean="0"/>
              <a:t>Hörnor och frisparkar</a:t>
            </a:r>
          </a:p>
          <a:p>
            <a:pPr>
              <a:buFont typeface="Wingdings" panose="05000000000000000000" pitchFamily="2" charset="2"/>
              <a:buChar char="Ø"/>
            </a:pPr>
            <a:r>
              <a:rPr lang="sv-SE" dirty="0" smtClean="0"/>
              <a:t>Försvarsspel</a:t>
            </a:r>
          </a:p>
          <a:p>
            <a:pPr>
              <a:buFont typeface="Wingdings" panose="05000000000000000000" pitchFamily="2" charset="2"/>
              <a:buChar char="Ø"/>
            </a:pPr>
            <a:r>
              <a:rPr lang="sv-SE" dirty="0" smtClean="0"/>
              <a:t>Skruvar och </a:t>
            </a:r>
            <a:r>
              <a:rPr lang="sv-SE" dirty="0" smtClean="0"/>
              <a:t>långpass</a:t>
            </a:r>
          </a:p>
          <a:p>
            <a:pPr>
              <a:buFont typeface="Wingdings" panose="05000000000000000000" pitchFamily="2" charset="2"/>
              <a:buChar char="Ø"/>
            </a:pPr>
            <a:r>
              <a:rPr lang="sv-SE" dirty="0" smtClean="0"/>
              <a:t>Väggspel</a:t>
            </a:r>
            <a:endParaRPr lang="sv-SE" dirty="0"/>
          </a:p>
          <a:p>
            <a:pPr>
              <a:buFont typeface="Wingdings" panose="05000000000000000000" pitchFamily="2" charset="2"/>
              <a:buChar char="Ø"/>
            </a:pPr>
            <a:endParaRPr lang="sv-SE" dirty="0"/>
          </a:p>
          <a:p>
            <a:pPr marL="0" indent="0">
              <a:buNone/>
            </a:pPr>
            <a:endParaRPr lang="sv-SE" dirty="0" smtClean="0"/>
          </a:p>
          <a:p>
            <a:pPr marL="0" indent="0">
              <a:buNone/>
            </a:pPr>
            <a:endParaRPr lang="sv-SE"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1484784"/>
            <a:ext cx="1296293"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maria.hellstrom\AppData\Local\Microsoft\Windows\Temporary Internet Files\Content.IE5\TE5IGQQP\goali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3284984"/>
            <a:ext cx="1354337" cy="109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758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quarter" idx="1"/>
          </p:nvPr>
        </p:nvSpPr>
        <p:spPr>
          <a:xfrm>
            <a:off x="914400" y="692696"/>
            <a:ext cx="7772400" cy="5327104"/>
          </a:xfrm>
        </p:spPr>
        <p:txBody>
          <a:bodyPr/>
          <a:lstStyle/>
          <a:p>
            <a:r>
              <a:rPr lang="sv-SE" sz="3200" b="1" dirty="0" smtClean="0"/>
              <a:t>Hur är stämningen i laget?</a:t>
            </a:r>
          </a:p>
          <a:p>
            <a:pPr>
              <a:buFont typeface="Wingdings" panose="05000000000000000000" pitchFamily="2" charset="2"/>
              <a:buChar char="Ø"/>
            </a:pPr>
            <a:r>
              <a:rPr lang="sv-SE" dirty="0" smtClean="0"/>
              <a:t>Lite pratigt ibland</a:t>
            </a:r>
          </a:p>
          <a:p>
            <a:pPr>
              <a:buFont typeface="Wingdings" panose="05000000000000000000" pitchFamily="2" charset="2"/>
              <a:buChar char="Ø"/>
            </a:pPr>
            <a:r>
              <a:rPr lang="sv-SE" dirty="0" smtClean="0"/>
              <a:t>Bra</a:t>
            </a:r>
          </a:p>
          <a:p>
            <a:pPr>
              <a:buFont typeface="Wingdings" panose="05000000000000000000" pitchFamily="2" charset="2"/>
              <a:buChar char="Ø"/>
            </a:pPr>
            <a:r>
              <a:rPr lang="sv-SE" dirty="0" smtClean="0"/>
              <a:t>Alla är schyssta</a:t>
            </a:r>
          </a:p>
          <a:p>
            <a:pPr>
              <a:buFont typeface="Wingdings" panose="05000000000000000000" pitchFamily="2" charset="2"/>
              <a:buChar char="Ø"/>
            </a:pPr>
            <a:r>
              <a:rPr lang="sv-SE" dirty="0" smtClean="0"/>
              <a:t>Vissa svär</a:t>
            </a:r>
          </a:p>
          <a:p>
            <a:pPr>
              <a:buFont typeface="Wingdings" panose="05000000000000000000" pitchFamily="2" charset="2"/>
              <a:buChar char="Ø"/>
            </a:pPr>
            <a:r>
              <a:rPr lang="sv-SE" dirty="0" smtClean="0"/>
              <a:t>Ibland säger någon till mig om jag gör en felpass och det är inte roligt.</a:t>
            </a:r>
          </a:p>
          <a:p>
            <a:pPr>
              <a:buFont typeface="Wingdings" panose="05000000000000000000" pitchFamily="2" charset="2"/>
              <a:buChar char="Ø"/>
            </a:pPr>
            <a:r>
              <a:rPr lang="sv-SE" dirty="0" smtClean="0"/>
              <a:t>Alla är bra lagspelare tycker jag.</a:t>
            </a:r>
          </a:p>
          <a:p>
            <a:pPr>
              <a:buFont typeface="Wingdings" panose="05000000000000000000" pitchFamily="2" charset="2"/>
              <a:buChar char="Ø"/>
            </a:pPr>
            <a:r>
              <a:rPr lang="sv-SE" dirty="0" smtClean="0"/>
              <a:t>Jag tycker alla i laget är bra kamrater.</a:t>
            </a:r>
          </a:p>
          <a:p>
            <a:pPr>
              <a:buFont typeface="Wingdings" panose="05000000000000000000" pitchFamily="2" charset="2"/>
              <a:buChar char="Ø"/>
            </a:pPr>
            <a:r>
              <a:rPr lang="sv-SE" dirty="0" smtClean="0"/>
              <a:t>Vi har en bra stämning i laget, alla är snälla.</a:t>
            </a:r>
          </a:p>
          <a:p>
            <a:pPr marL="0" indent="0">
              <a:buNone/>
            </a:pPr>
            <a:endParaRPr lang="sv-SE" dirty="0" smtClean="0"/>
          </a:p>
          <a:p>
            <a:pPr marL="0" indent="0">
              <a:buNone/>
            </a:pPr>
            <a:endParaRPr lang="sv-SE" dirty="0"/>
          </a:p>
        </p:txBody>
      </p:sp>
    </p:spTree>
    <p:extLst>
      <p:ext uri="{BB962C8B-B14F-4D97-AF65-F5344CB8AC3E}">
        <p14:creationId xmlns:p14="http://schemas.microsoft.com/office/powerpoint/2010/main" val="3341216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quarter" idx="1"/>
          </p:nvPr>
        </p:nvSpPr>
        <p:spPr>
          <a:xfrm>
            <a:off x="914400" y="692696"/>
            <a:ext cx="7772400" cy="5904656"/>
          </a:xfrm>
        </p:spPr>
        <p:txBody>
          <a:bodyPr>
            <a:normAutofit fontScale="92500" lnSpcReduction="10000"/>
          </a:bodyPr>
          <a:lstStyle/>
          <a:p>
            <a:r>
              <a:rPr lang="sv-SE" b="1" dirty="0"/>
              <a:t>Vad tycker du som förälder om den verksamhet som vi bedriver</a:t>
            </a:r>
            <a:r>
              <a:rPr lang="sv-SE" b="1" dirty="0" smtClean="0"/>
              <a:t>?</a:t>
            </a:r>
          </a:p>
          <a:p>
            <a:pPr>
              <a:buFont typeface="Wingdings" panose="05000000000000000000" pitchFamily="2" charset="2"/>
              <a:buChar char="Ø"/>
            </a:pPr>
            <a:r>
              <a:rPr lang="sv-SE" sz="2200" dirty="0"/>
              <a:t>Mycket bra! Tydliga genomgångar och vad som tolereras. Barnen ser fram emot träningarna</a:t>
            </a:r>
            <a:r>
              <a:rPr lang="sv-SE" sz="2200" dirty="0" smtClean="0"/>
              <a:t>!</a:t>
            </a:r>
          </a:p>
          <a:p>
            <a:pPr>
              <a:buFont typeface="Wingdings" panose="05000000000000000000" pitchFamily="2" charset="2"/>
              <a:buChar char="Ø"/>
            </a:pPr>
            <a:r>
              <a:rPr lang="sv-SE" sz="2200" dirty="0"/>
              <a:t>Mycket strukturerade och välplanerade träningar, bra med så många ledare.</a:t>
            </a:r>
          </a:p>
          <a:p>
            <a:pPr>
              <a:buFont typeface="Wingdings" panose="05000000000000000000" pitchFamily="2" charset="2"/>
              <a:buChar char="Ø"/>
            </a:pPr>
            <a:r>
              <a:rPr lang="sv-SE" sz="2200" dirty="0"/>
              <a:t>Fortsätt att fokusera på prestationer på individnivå (inte resultat), god laganda och att ha kul. Också att coacha styrkor istället för att korrigera svagheter.</a:t>
            </a:r>
          </a:p>
          <a:p>
            <a:pPr>
              <a:buFont typeface="Wingdings" panose="05000000000000000000" pitchFamily="2" charset="2"/>
              <a:buChar char="Ø"/>
            </a:pPr>
            <a:r>
              <a:rPr lang="sv-SE" sz="2200" dirty="0"/>
              <a:t>Bra att trycka på att alla är vinnare även om laget är uppdelat i fler mindre lag som ni gjorde efter cupen i Lerum.</a:t>
            </a:r>
          </a:p>
          <a:p>
            <a:pPr>
              <a:buFont typeface="Wingdings" panose="05000000000000000000" pitchFamily="2" charset="2"/>
              <a:buChar char="Ø"/>
            </a:pPr>
            <a:r>
              <a:rPr lang="sv-SE" sz="2200" dirty="0" smtClean="0"/>
              <a:t>Lagom seriöst</a:t>
            </a:r>
          </a:p>
          <a:p>
            <a:pPr>
              <a:buFont typeface="Wingdings" panose="05000000000000000000" pitchFamily="2" charset="2"/>
              <a:buChar char="Ø"/>
            </a:pPr>
            <a:r>
              <a:rPr lang="sv-SE" sz="2200" dirty="0" smtClean="0"/>
              <a:t>Lite pratigt, viktigt att ni som ledare säger ifrån.</a:t>
            </a:r>
          </a:p>
          <a:p>
            <a:pPr>
              <a:buFont typeface="Wingdings" panose="05000000000000000000" pitchFamily="2" charset="2"/>
              <a:buChar char="Ø"/>
            </a:pPr>
            <a:r>
              <a:rPr lang="sv-SE" sz="2200" dirty="0"/>
              <a:t>Vår upplevelse är att laget har engagerade ledare som ser till alla individers bästa och försöker anpassa träningar och situationer efter dem</a:t>
            </a:r>
            <a:r>
              <a:rPr lang="sv-SE" sz="2200" dirty="0" smtClean="0"/>
              <a:t>.</a:t>
            </a:r>
          </a:p>
          <a:p>
            <a:pPr>
              <a:buFont typeface="Wingdings" panose="05000000000000000000" pitchFamily="2" charset="2"/>
              <a:buChar char="Ø"/>
            </a:pPr>
            <a:r>
              <a:rPr lang="sv-SE" sz="2200" dirty="0" smtClean="0"/>
              <a:t>Ni gör ett strålande jobb, bra med aktiviteter utanför träningen/fotbollen.</a:t>
            </a:r>
          </a:p>
          <a:p>
            <a:pPr>
              <a:buFont typeface="Wingdings" panose="05000000000000000000" pitchFamily="2" charset="2"/>
              <a:buChar char="Ø"/>
            </a:pPr>
            <a:r>
              <a:rPr lang="sv-SE" sz="2200" dirty="0" smtClean="0"/>
              <a:t>Allt är bra.</a:t>
            </a:r>
          </a:p>
          <a:p>
            <a:pPr>
              <a:buFont typeface="Wingdings" panose="05000000000000000000" pitchFamily="2" charset="2"/>
              <a:buChar char="Ø"/>
            </a:pPr>
            <a:r>
              <a:rPr lang="sv-SE" sz="2200" dirty="0" smtClean="0"/>
              <a:t>Min son har ibland upplevt att en del av barnen svär och kan svära till honom eller andra om de gör ett felpass. Vill att mitt barn ska känna sig trygg på träningarna.</a:t>
            </a:r>
          </a:p>
          <a:p>
            <a:pPr>
              <a:buFont typeface="Wingdings" panose="05000000000000000000" pitchFamily="2" charset="2"/>
              <a:buChar char="Ø"/>
            </a:pPr>
            <a:endParaRPr lang="sv-SE" sz="2200" dirty="0"/>
          </a:p>
          <a:p>
            <a:pPr>
              <a:buFont typeface="Wingdings" panose="05000000000000000000" pitchFamily="2" charset="2"/>
              <a:buChar char="Ø"/>
            </a:pPr>
            <a:endParaRPr lang="sv-SE" sz="2000" dirty="0"/>
          </a:p>
        </p:txBody>
      </p:sp>
    </p:spTree>
    <p:extLst>
      <p:ext uri="{BB962C8B-B14F-4D97-AF65-F5344CB8AC3E}">
        <p14:creationId xmlns:p14="http://schemas.microsoft.com/office/powerpoint/2010/main" val="1009321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2800" dirty="0" smtClean="0"/>
              <a:t>Hur vill barnen att vi som föräldrar uppträder?</a:t>
            </a:r>
            <a:endParaRPr lang="sv-SE" sz="2800" dirty="0"/>
          </a:p>
        </p:txBody>
      </p:sp>
      <p:sp>
        <p:nvSpPr>
          <p:cNvPr id="3" name="Platshållare för innehåll 2"/>
          <p:cNvSpPr>
            <a:spLocks noGrp="1"/>
          </p:cNvSpPr>
          <p:nvPr>
            <p:ph sz="quarter" idx="1"/>
          </p:nvPr>
        </p:nvSpPr>
        <p:spPr>
          <a:xfrm>
            <a:off x="971600" y="2060848"/>
            <a:ext cx="7772400" cy="4572000"/>
          </a:xfrm>
        </p:spPr>
        <p:txBody>
          <a:bodyPr>
            <a:normAutofit/>
          </a:bodyPr>
          <a:lstStyle/>
          <a:p>
            <a:r>
              <a:rPr lang="sv-SE" sz="3600" dirty="0" smtClean="0"/>
              <a:t>Heja på oss</a:t>
            </a:r>
          </a:p>
          <a:p>
            <a:r>
              <a:rPr lang="sv-SE" sz="3600" dirty="0" smtClean="0"/>
              <a:t>Inte svära</a:t>
            </a:r>
          </a:p>
          <a:p>
            <a:r>
              <a:rPr lang="sv-SE" sz="3600" dirty="0" smtClean="0"/>
              <a:t>Inte skrika</a:t>
            </a:r>
          </a:p>
          <a:p>
            <a:r>
              <a:rPr lang="sv-SE" sz="3600" dirty="0" smtClean="0"/>
              <a:t>Peppa oss</a:t>
            </a:r>
          </a:p>
          <a:p>
            <a:pPr marL="0" indent="0" algn="ctr">
              <a:buNone/>
            </a:pPr>
            <a:endParaRPr lang="sv-SE" sz="2400" dirty="0" smtClean="0"/>
          </a:p>
          <a:p>
            <a:pPr marL="0" indent="0" algn="ctr">
              <a:buNone/>
            </a:pPr>
            <a:endParaRPr lang="sv-SE" sz="2400" dirty="0"/>
          </a:p>
          <a:p>
            <a:pPr marL="0" indent="0" algn="ctr">
              <a:buNone/>
            </a:pPr>
            <a:r>
              <a:rPr lang="sv-SE" sz="2400" dirty="0" smtClean="0"/>
              <a:t>Kungsbackas </a:t>
            </a:r>
            <a:r>
              <a:rPr lang="sv-SE" sz="2400" dirty="0"/>
              <a:t>glada hejarklack - Säger bara tack, tack, tack… </a:t>
            </a:r>
            <a:endParaRPr lang="sv-SE" sz="2400" dirty="0" smtClean="0"/>
          </a:p>
          <a:p>
            <a:pPr marL="0" indent="0" algn="ctr">
              <a:buNone/>
            </a:pPr>
            <a:r>
              <a:rPr lang="sv-SE" sz="2400" dirty="0" smtClean="0"/>
              <a:t>KIF</a:t>
            </a:r>
            <a:r>
              <a:rPr lang="sv-SE" sz="2400" dirty="0"/>
              <a:t>, KIF, KIF</a:t>
            </a:r>
            <a:endParaRPr lang="sv-SE" sz="2400" dirty="0"/>
          </a:p>
          <a:p>
            <a:pPr marL="0" indent="0">
              <a:buNone/>
            </a:pPr>
            <a:endParaRPr lang="sv-SE" sz="3600" dirty="0" smtClean="0"/>
          </a:p>
          <a:p>
            <a:pPr marL="0" indent="0">
              <a:buNone/>
            </a:pPr>
            <a:endParaRPr lang="sv-SE" sz="3600" dirty="0"/>
          </a:p>
        </p:txBody>
      </p:sp>
    </p:spTree>
    <p:extLst>
      <p:ext uri="{BB962C8B-B14F-4D97-AF65-F5344CB8AC3E}">
        <p14:creationId xmlns:p14="http://schemas.microsoft.com/office/powerpoint/2010/main" val="2984955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lgn="ctr"/>
            <a:r>
              <a:rPr lang="sv-SE" dirty="0" smtClean="0"/>
              <a:t>Vad är laganda för våra barn i P-05?</a:t>
            </a:r>
            <a:endParaRPr lang="sv-SE" dirty="0"/>
          </a:p>
        </p:txBody>
      </p:sp>
      <p:sp>
        <p:nvSpPr>
          <p:cNvPr id="11" name="Oval 10"/>
          <p:cNvSpPr/>
          <p:nvPr/>
        </p:nvSpPr>
        <p:spPr>
          <a:xfrm>
            <a:off x="647768" y="1412776"/>
            <a:ext cx="2376264" cy="1656184"/>
          </a:xfrm>
          <a:prstGeom prst="wedgeEllipse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rPr>
              <a:t>Var schyssta mot varandra</a:t>
            </a:r>
          </a:p>
        </p:txBody>
      </p:sp>
      <p:sp>
        <p:nvSpPr>
          <p:cNvPr id="18" name="Oval 17"/>
          <p:cNvSpPr/>
          <p:nvPr/>
        </p:nvSpPr>
        <p:spPr>
          <a:xfrm>
            <a:off x="3084335" y="1412776"/>
            <a:ext cx="2376264" cy="1656184"/>
          </a:xfrm>
          <a:prstGeom prst="wedgeEllipse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schemeClr val="tx1"/>
                </a:solidFill>
              </a:rPr>
              <a:t>Inte svära</a:t>
            </a:r>
            <a:endParaRPr lang="sv-SE" b="1" dirty="0">
              <a:solidFill>
                <a:schemeClr val="tx1"/>
              </a:solidFill>
            </a:endParaRPr>
          </a:p>
        </p:txBody>
      </p:sp>
      <p:sp>
        <p:nvSpPr>
          <p:cNvPr id="19" name="Oval 18"/>
          <p:cNvSpPr/>
          <p:nvPr/>
        </p:nvSpPr>
        <p:spPr>
          <a:xfrm>
            <a:off x="5652120" y="1484784"/>
            <a:ext cx="2952328" cy="2088232"/>
          </a:xfrm>
          <a:prstGeom prst="wedgeEllipse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rPr>
              <a:t>Fråga hur det gick om någon slår sig och hjälpa dom upp</a:t>
            </a:r>
          </a:p>
        </p:txBody>
      </p:sp>
      <p:sp>
        <p:nvSpPr>
          <p:cNvPr id="21" name="Oval 20"/>
          <p:cNvSpPr/>
          <p:nvPr/>
        </p:nvSpPr>
        <p:spPr>
          <a:xfrm>
            <a:off x="3707904" y="3088775"/>
            <a:ext cx="2376264" cy="1656184"/>
          </a:xfrm>
          <a:prstGeom prst="wedgeEllipse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schemeClr val="tx1"/>
                </a:solidFill>
              </a:rPr>
              <a:t>Vara glad</a:t>
            </a:r>
            <a:endParaRPr lang="sv-SE" b="1" dirty="0">
              <a:solidFill>
                <a:schemeClr val="tx1"/>
              </a:solidFill>
            </a:endParaRPr>
          </a:p>
        </p:txBody>
      </p:sp>
      <p:sp>
        <p:nvSpPr>
          <p:cNvPr id="22" name="Oval 21"/>
          <p:cNvSpPr/>
          <p:nvPr/>
        </p:nvSpPr>
        <p:spPr>
          <a:xfrm>
            <a:off x="7020272" y="3313202"/>
            <a:ext cx="1865261" cy="1207330"/>
          </a:xfrm>
          <a:prstGeom prst="wedgeEllipse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schemeClr val="tx1"/>
                </a:solidFill>
              </a:rPr>
              <a:t>Inte köra ego</a:t>
            </a:r>
            <a:endParaRPr lang="sv-SE" b="1" dirty="0">
              <a:solidFill>
                <a:schemeClr val="tx1"/>
              </a:solidFill>
            </a:endParaRPr>
          </a:p>
        </p:txBody>
      </p:sp>
      <p:sp>
        <p:nvSpPr>
          <p:cNvPr id="23" name="Oval 22"/>
          <p:cNvSpPr/>
          <p:nvPr/>
        </p:nvSpPr>
        <p:spPr>
          <a:xfrm>
            <a:off x="179512" y="3373296"/>
            <a:ext cx="2016224" cy="1368152"/>
          </a:xfrm>
          <a:prstGeom prst="wedgeEllipse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schemeClr val="tx1"/>
                </a:solidFill>
              </a:rPr>
              <a:t>Passa varandra</a:t>
            </a:r>
            <a:endParaRPr lang="sv-SE" b="1" dirty="0">
              <a:solidFill>
                <a:schemeClr val="tx1"/>
              </a:solidFill>
            </a:endParaRPr>
          </a:p>
        </p:txBody>
      </p:sp>
      <p:sp>
        <p:nvSpPr>
          <p:cNvPr id="24" name="Oval 23"/>
          <p:cNvSpPr/>
          <p:nvPr/>
        </p:nvSpPr>
        <p:spPr>
          <a:xfrm>
            <a:off x="647768" y="4941168"/>
            <a:ext cx="2160240" cy="1512168"/>
          </a:xfrm>
          <a:prstGeom prst="wedgeEllipse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schemeClr val="tx1"/>
                </a:solidFill>
              </a:rPr>
              <a:t>Peppa och Heja på</a:t>
            </a:r>
            <a:endParaRPr lang="sv-SE" b="1" dirty="0">
              <a:solidFill>
                <a:schemeClr val="tx1"/>
              </a:solidFill>
            </a:endParaRPr>
          </a:p>
        </p:txBody>
      </p:sp>
      <p:sp>
        <p:nvSpPr>
          <p:cNvPr id="25" name="Oval 24"/>
          <p:cNvSpPr/>
          <p:nvPr/>
        </p:nvSpPr>
        <p:spPr>
          <a:xfrm>
            <a:off x="4241017" y="4869160"/>
            <a:ext cx="2376264" cy="1656184"/>
          </a:xfrm>
          <a:prstGeom prst="wedgeEllipse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rPr>
              <a:t>Var schyssta mot varandra</a:t>
            </a:r>
          </a:p>
        </p:txBody>
      </p:sp>
      <p:sp>
        <p:nvSpPr>
          <p:cNvPr id="26" name="Oval 25"/>
          <p:cNvSpPr/>
          <p:nvPr/>
        </p:nvSpPr>
        <p:spPr>
          <a:xfrm>
            <a:off x="1727888" y="3933056"/>
            <a:ext cx="1800200" cy="1224136"/>
          </a:xfrm>
          <a:prstGeom prst="wedgeEllipse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schemeClr val="tx1"/>
                </a:solidFill>
              </a:rPr>
              <a:t>Alla får vara med</a:t>
            </a:r>
            <a:endParaRPr lang="sv-SE" b="1" dirty="0">
              <a:solidFill>
                <a:schemeClr val="tx1"/>
              </a:solidFill>
            </a:endParaRPr>
          </a:p>
        </p:txBody>
      </p:sp>
      <p:sp>
        <p:nvSpPr>
          <p:cNvPr id="27" name="Oval 26"/>
          <p:cNvSpPr/>
          <p:nvPr/>
        </p:nvSpPr>
        <p:spPr>
          <a:xfrm>
            <a:off x="6732240" y="5013176"/>
            <a:ext cx="1944216" cy="1443856"/>
          </a:xfrm>
          <a:prstGeom prst="wedgeEllipse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schemeClr val="tx1"/>
                </a:solidFill>
              </a:rPr>
              <a:t>Alltid göra sitt bästa</a:t>
            </a:r>
            <a:endParaRPr lang="sv-SE" b="1" dirty="0">
              <a:solidFill>
                <a:schemeClr val="tx1"/>
              </a:solidFill>
            </a:endParaRPr>
          </a:p>
        </p:txBody>
      </p:sp>
    </p:spTree>
    <p:extLst>
      <p:ext uri="{BB962C8B-B14F-4D97-AF65-F5344CB8AC3E}">
        <p14:creationId xmlns:p14="http://schemas.microsoft.com/office/powerpoint/2010/main" val="92683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1000" fill="hold"/>
                                        <p:tgtEl>
                                          <p:spTgt spid="23"/>
                                        </p:tgtEl>
                                        <p:attrNameLst>
                                          <p:attrName>ppt_w</p:attrName>
                                        </p:attrNameLst>
                                      </p:cBhvr>
                                      <p:tavLst>
                                        <p:tav tm="0">
                                          <p:val>
                                            <p:fltVal val="0"/>
                                          </p:val>
                                        </p:tav>
                                        <p:tav tm="100000">
                                          <p:val>
                                            <p:strVal val="#ppt_w"/>
                                          </p:val>
                                        </p:tav>
                                      </p:tavLst>
                                    </p:anim>
                                    <p:anim calcmode="lin" valueType="num">
                                      <p:cBhvr>
                                        <p:cTn id="28" dur="1000" fill="hold"/>
                                        <p:tgtEl>
                                          <p:spTgt spid="23"/>
                                        </p:tgtEl>
                                        <p:attrNameLst>
                                          <p:attrName>ppt_h</p:attrName>
                                        </p:attrNameLst>
                                      </p:cBhvr>
                                      <p:tavLst>
                                        <p:tav tm="0">
                                          <p:val>
                                            <p:fltVal val="0"/>
                                          </p:val>
                                        </p:tav>
                                        <p:tav tm="100000">
                                          <p:val>
                                            <p:strVal val="#ppt_h"/>
                                          </p:val>
                                        </p:tav>
                                      </p:tavLst>
                                    </p:anim>
                                    <p:anim calcmode="lin" valueType="num">
                                      <p:cBhvr>
                                        <p:cTn id="29" dur="1000" fill="hold"/>
                                        <p:tgtEl>
                                          <p:spTgt spid="23"/>
                                        </p:tgtEl>
                                        <p:attrNameLst>
                                          <p:attrName>style.rotation</p:attrName>
                                        </p:attrNameLst>
                                      </p:cBhvr>
                                      <p:tavLst>
                                        <p:tav tm="0">
                                          <p:val>
                                            <p:fltVal val="90"/>
                                          </p:val>
                                        </p:tav>
                                        <p:tav tm="100000">
                                          <p:val>
                                            <p:fltVal val="0"/>
                                          </p:val>
                                        </p:tav>
                                      </p:tavLst>
                                    </p:anim>
                                    <p:animEffect transition="in" filter="fade">
                                      <p:cBhvr>
                                        <p:cTn id="30" dur="10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p:cTn id="67" dur="1000" fill="hold"/>
                                        <p:tgtEl>
                                          <p:spTgt spid="27"/>
                                        </p:tgtEl>
                                        <p:attrNameLst>
                                          <p:attrName>ppt_w</p:attrName>
                                        </p:attrNameLst>
                                      </p:cBhvr>
                                      <p:tavLst>
                                        <p:tav tm="0">
                                          <p:val>
                                            <p:fltVal val="0"/>
                                          </p:val>
                                        </p:tav>
                                        <p:tav tm="100000">
                                          <p:val>
                                            <p:strVal val="#ppt_w"/>
                                          </p:val>
                                        </p:tav>
                                      </p:tavLst>
                                    </p:anim>
                                    <p:anim calcmode="lin" valueType="num">
                                      <p:cBhvr>
                                        <p:cTn id="68" dur="1000" fill="hold"/>
                                        <p:tgtEl>
                                          <p:spTgt spid="27"/>
                                        </p:tgtEl>
                                        <p:attrNameLst>
                                          <p:attrName>ppt_h</p:attrName>
                                        </p:attrNameLst>
                                      </p:cBhvr>
                                      <p:tavLst>
                                        <p:tav tm="0">
                                          <p:val>
                                            <p:fltVal val="0"/>
                                          </p:val>
                                        </p:tav>
                                        <p:tav tm="100000">
                                          <p:val>
                                            <p:strVal val="#ppt_h"/>
                                          </p:val>
                                        </p:tav>
                                      </p:tavLst>
                                    </p:anim>
                                    <p:anim calcmode="lin" valueType="num">
                                      <p:cBhvr>
                                        <p:cTn id="69" dur="1000" fill="hold"/>
                                        <p:tgtEl>
                                          <p:spTgt spid="27"/>
                                        </p:tgtEl>
                                        <p:attrNameLst>
                                          <p:attrName>style.rotation</p:attrName>
                                        </p:attrNameLst>
                                      </p:cBhvr>
                                      <p:tavLst>
                                        <p:tav tm="0">
                                          <p:val>
                                            <p:fltVal val="90"/>
                                          </p:val>
                                        </p:tav>
                                        <p:tav tm="100000">
                                          <p:val>
                                            <p:fltVal val="0"/>
                                          </p:val>
                                        </p:tav>
                                      </p:tavLst>
                                    </p:anim>
                                    <p:animEffect transition="in" filter="fade">
                                      <p:cBhvr>
                                        <p:cTn id="7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19"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C:\från Vaio\Nikolaus Koutakis\Desktop\ÖPPmaterial\Aktiva idrottsföräldrar\logga.png"/>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12776"/>
            <a:ext cx="7992888" cy="3240360"/>
          </a:xfrm>
          <a:prstGeom prst="rect">
            <a:avLst/>
          </a:prstGeom>
          <a:noFill/>
          <a:ln>
            <a:noFill/>
          </a:ln>
        </p:spPr>
      </p:pic>
      <p:sp>
        <p:nvSpPr>
          <p:cNvPr id="5" name="textruta 4"/>
          <p:cNvSpPr txBox="1"/>
          <p:nvPr/>
        </p:nvSpPr>
        <p:spPr>
          <a:xfrm>
            <a:off x="1475656" y="5661247"/>
            <a:ext cx="6552728" cy="646331"/>
          </a:xfrm>
          <a:prstGeom prst="rect">
            <a:avLst/>
          </a:prstGeom>
          <a:noFill/>
        </p:spPr>
        <p:txBody>
          <a:bodyPr wrap="square" rtlCol="0">
            <a:spAutoFit/>
          </a:bodyPr>
          <a:lstStyle/>
          <a:p>
            <a:pPr algn="ctr"/>
            <a:r>
              <a:rPr lang="sv-SE" sz="3600" dirty="0" smtClean="0"/>
              <a:t>VÄLKOMMEN ÅKE ELIASSON!</a:t>
            </a:r>
            <a:endParaRPr lang="sv-SE" sz="3600" dirty="0"/>
          </a:p>
        </p:txBody>
      </p:sp>
    </p:spTree>
    <p:extLst>
      <p:ext uri="{BB962C8B-B14F-4D97-AF65-F5344CB8AC3E}">
        <p14:creationId xmlns:p14="http://schemas.microsoft.com/office/powerpoint/2010/main" val="487038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gn="ctr"/>
            <a:r>
              <a:rPr lang="sv-SE" dirty="0" smtClean="0"/>
              <a:t>Dagordning</a:t>
            </a:r>
            <a:endParaRPr lang="sv-SE" dirty="0"/>
          </a:p>
        </p:txBody>
      </p:sp>
      <p:sp>
        <p:nvSpPr>
          <p:cNvPr id="4" name="Platshållare för innehåll 3"/>
          <p:cNvSpPr>
            <a:spLocks noGrp="1"/>
          </p:cNvSpPr>
          <p:nvPr>
            <p:ph sz="quarter" idx="1"/>
          </p:nvPr>
        </p:nvSpPr>
        <p:spPr/>
        <p:txBody>
          <a:bodyPr>
            <a:noAutofit/>
          </a:bodyPr>
          <a:lstStyle/>
          <a:p>
            <a:pPr marL="514350" indent="-514350">
              <a:buAutoNum type="arabicPeriod"/>
            </a:pPr>
            <a:r>
              <a:rPr lang="sv-SE" sz="2400" dirty="0" smtClean="0"/>
              <a:t>14:00 Presentation av ledare och mötesdeltagare</a:t>
            </a:r>
          </a:p>
          <a:p>
            <a:pPr marL="514350" indent="-514350">
              <a:buAutoNum type="arabicPeriod"/>
            </a:pPr>
            <a:r>
              <a:rPr lang="sv-SE" sz="2400" dirty="0" smtClean="0"/>
              <a:t>Hur vill vi att P-05 </a:t>
            </a:r>
            <a:r>
              <a:rPr lang="sv-SE" sz="2400" dirty="0"/>
              <a:t>ska </a:t>
            </a:r>
            <a:r>
              <a:rPr lang="sv-SE" sz="2400" dirty="0" smtClean="0"/>
              <a:t>fungera ?</a:t>
            </a:r>
          </a:p>
          <a:p>
            <a:pPr marL="514350" indent="-514350">
              <a:buAutoNum type="arabicPeriod"/>
            </a:pPr>
            <a:r>
              <a:rPr lang="sv-SE" sz="2400" dirty="0" smtClean="0"/>
              <a:t>Extra utmaning för barnen/träna med P-04</a:t>
            </a:r>
          </a:p>
          <a:p>
            <a:pPr marL="514350" indent="-514350">
              <a:buAutoNum type="arabicPeriod"/>
            </a:pPr>
            <a:r>
              <a:rPr lang="sv-SE" sz="2400" dirty="0" smtClean="0"/>
              <a:t>Medlemsavgift</a:t>
            </a:r>
          </a:p>
          <a:p>
            <a:pPr marL="514350" indent="-514350">
              <a:buAutoNum type="arabicPeriod"/>
            </a:pPr>
            <a:r>
              <a:rPr lang="sv-SE" sz="2400" dirty="0" smtClean="0"/>
              <a:t>Ekonomi</a:t>
            </a:r>
          </a:p>
          <a:p>
            <a:pPr marL="514350" indent="-514350">
              <a:buAutoNum type="arabicPeriod"/>
            </a:pPr>
            <a:r>
              <a:rPr lang="sv-SE" sz="2400" dirty="0" err="1" smtClean="0"/>
              <a:t>Årshjul</a:t>
            </a:r>
            <a:r>
              <a:rPr lang="sv-SE" sz="2400" dirty="0" smtClean="0"/>
              <a:t>/planering 2015</a:t>
            </a:r>
          </a:p>
          <a:p>
            <a:pPr marL="514350" indent="-514350">
              <a:buAutoNum type="arabicPeriod"/>
            </a:pPr>
            <a:r>
              <a:rPr lang="sv-SE" sz="2400" dirty="0" smtClean="0"/>
              <a:t>Vi behöver hjälp från er!</a:t>
            </a:r>
          </a:p>
          <a:p>
            <a:pPr marL="514350" indent="-514350">
              <a:buAutoNum type="arabicPeriod"/>
            </a:pPr>
            <a:r>
              <a:rPr lang="sv-SE" sz="2400" dirty="0" smtClean="0"/>
              <a:t>Resultat enkätsvar</a:t>
            </a:r>
          </a:p>
          <a:p>
            <a:pPr marL="514350" indent="-514350">
              <a:buAutoNum type="arabicPeriod"/>
            </a:pPr>
            <a:r>
              <a:rPr lang="sv-SE" sz="2400" dirty="0" smtClean="0"/>
              <a:t>Hur vill barnen att vi föräldrar ska vara?</a:t>
            </a:r>
          </a:p>
          <a:p>
            <a:pPr marL="514350" indent="-514350">
              <a:buAutoNum type="arabicPeriod"/>
            </a:pPr>
            <a:r>
              <a:rPr lang="sv-SE" sz="2400" dirty="0" smtClean="0"/>
              <a:t>Vad är laganda för våra barn i P-05?</a:t>
            </a:r>
          </a:p>
          <a:p>
            <a:pPr marL="514350" indent="-514350">
              <a:buAutoNum type="arabicPeriod"/>
            </a:pPr>
            <a:r>
              <a:rPr lang="sv-SE" sz="2400" dirty="0" smtClean="0"/>
              <a:t>15:00 Åke Eliasson presenterar Aktiva idrottsföräldrar</a:t>
            </a:r>
          </a:p>
          <a:p>
            <a:pPr marL="514350" indent="-514350">
              <a:buAutoNum type="arabicPeriod"/>
            </a:pPr>
            <a:r>
              <a:rPr lang="sv-SE" sz="2400" dirty="0" smtClean="0"/>
              <a:t>Mötet avslutas 15:30</a:t>
            </a:r>
          </a:p>
          <a:p>
            <a:pPr marL="0" indent="0">
              <a:buNone/>
            </a:pPr>
            <a:endParaRPr lang="sv-SE" sz="2400" dirty="0" smtClean="0"/>
          </a:p>
          <a:p>
            <a:pPr marL="514350" indent="-514350">
              <a:buAutoNum type="arabicPeriod"/>
            </a:pPr>
            <a:endParaRPr lang="sv-SE" sz="2400" dirty="0" smtClean="0"/>
          </a:p>
          <a:p>
            <a:pPr marL="514350" indent="-514350">
              <a:buAutoNum type="arabicPeriod"/>
            </a:pPr>
            <a:endParaRPr lang="sv-SE" sz="2400" dirty="0" smtClean="0"/>
          </a:p>
          <a:p>
            <a:pPr marL="514350" indent="-514350">
              <a:buAutoNum type="arabicPeriod"/>
            </a:pPr>
            <a:endParaRPr lang="sv-SE" sz="2400" dirty="0" smtClean="0"/>
          </a:p>
          <a:p>
            <a:pPr marL="514350" indent="-514350">
              <a:buAutoNum type="arabicPeriod"/>
            </a:pPr>
            <a:endParaRPr lang="sv-SE" sz="2400" dirty="0" smtClean="0"/>
          </a:p>
          <a:p>
            <a:pPr marL="514350" indent="-514350">
              <a:buAutoNum type="arabicPeriod"/>
            </a:pPr>
            <a:endParaRPr lang="sv-SE" sz="2400" dirty="0" smtClean="0"/>
          </a:p>
          <a:p>
            <a:pPr marL="514350" indent="-514350">
              <a:buAutoNum type="arabicPeriod"/>
            </a:pPr>
            <a:endParaRPr lang="sv-SE" sz="2400" dirty="0" smtClean="0"/>
          </a:p>
          <a:p>
            <a:pPr marL="514350" indent="-514350">
              <a:buAutoNum type="arabicPeriod"/>
            </a:pPr>
            <a:endParaRPr lang="sv-SE" sz="2400" dirty="0"/>
          </a:p>
        </p:txBody>
      </p:sp>
    </p:spTree>
    <p:extLst>
      <p:ext uri="{BB962C8B-B14F-4D97-AF65-F5344CB8AC3E}">
        <p14:creationId xmlns:p14="http://schemas.microsoft.com/office/powerpoint/2010/main" val="1025644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Vilka är vi i P-05?</a:t>
            </a:r>
            <a:endParaRPr lang="sv-SE" dirty="0"/>
          </a:p>
        </p:txBody>
      </p:sp>
      <p:sp>
        <p:nvSpPr>
          <p:cNvPr id="3" name="Platshållare för innehåll 2"/>
          <p:cNvSpPr>
            <a:spLocks noGrp="1"/>
          </p:cNvSpPr>
          <p:nvPr>
            <p:ph sz="quarter" idx="1"/>
          </p:nvPr>
        </p:nvSpPr>
        <p:spPr/>
        <p:txBody>
          <a:bodyPr/>
          <a:lstStyle/>
          <a:p>
            <a:r>
              <a:rPr lang="sv-SE" dirty="0" smtClean="0"/>
              <a:t>42 barn</a:t>
            </a:r>
          </a:p>
          <a:p>
            <a:r>
              <a:rPr lang="sv-SE" dirty="0" smtClean="0"/>
              <a:t>7 ledare</a:t>
            </a:r>
          </a:p>
          <a:p>
            <a:pPr marL="0" indent="0">
              <a:buNone/>
            </a:pPr>
            <a:endParaRPr lang="sv-SE"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347" y="4224563"/>
            <a:ext cx="3928099" cy="2209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224562"/>
            <a:ext cx="3321958" cy="222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1" y="1949599"/>
            <a:ext cx="3362135" cy="2521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ruta 4"/>
          <p:cNvSpPr txBox="1"/>
          <p:nvPr/>
        </p:nvSpPr>
        <p:spPr>
          <a:xfrm>
            <a:off x="3970369" y="4039897"/>
            <a:ext cx="1829090" cy="369332"/>
          </a:xfrm>
          <a:prstGeom prst="rect">
            <a:avLst/>
          </a:prstGeom>
          <a:noFill/>
        </p:spPr>
        <p:txBody>
          <a:bodyPr wrap="none" rtlCol="0">
            <a:spAutoFit/>
          </a:bodyPr>
          <a:lstStyle/>
          <a:p>
            <a:r>
              <a:rPr lang="sv-SE" dirty="0" smtClean="0">
                <a:solidFill>
                  <a:schemeClr val="bg1"/>
                </a:solidFill>
              </a:rPr>
              <a:t>INLAG 2 maj 2010 </a:t>
            </a:r>
            <a:endParaRPr lang="sv-SE" dirty="0">
              <a:solidFill>
                <a:schemeClr val="bg1"/>
              </a:solidFill>
            </a:endParaRPr>
          </a:p>
        </p:txBody>
      </p:sp>
      <p:sp>
        <p:nvSpPr>
          <p:cNvPr id="6" name="textruta 5"/>
          <p:cNvSpPr txBox="1"/>
          <p:nvPr/>
        </p:nvSpPr>
        <p:spPr>
          <a:xfrm>
            <a:off x="1115616" y="6172649"/>
            <a:ext cx="2411686" cy="338554"/>
          </a:xfrm>
          <a:prstGeom prst="rect">
            <a:avLst/>
          </a:prstGeom>
          <a:noFill/>
        </p:spPr>
        <p:txBody>
          <a:bodyPr wrap="none" rtlCol="0">
            <a:spAutoFit/>
          </a:bodyPr>
          <a:lstStyle/>
          <a:p>
            <a:r>
              <a:rPr lang="sv-SE" sz="1600" dirty="0" smtClean="0">
                <a:solidFill>
                  <a:schemeClr val="bg1"/>
                </a:solidFill>
              </a:rPr>
              <a:t>TRÄNINGSDAG I ÅSA 2012 </a:t>
            </a:r>
            <a:endParaRPr lang="sv-SE" sz="1600" dirty="0">
              <a:solidFill>
                <a:schemeClr val="bg1"/>
              </a:solidFill>
            </a:endParaRPr>
          </a:p>
        </p:txBody>
      </p:sp>
      <p:sp>
        <p:nvSpPr>
          <p:cNvPr id="7" name="textruta 6"/>
          <p:cNvSpPr txBox="1"/>
          <p:nvPr/>
        </p:nvSpPr>
        <p:spPr>
          <a:xfrm>
            <a:off x="6156176" y="6021288"/>
            <a:ext cx="1872208" cy="369332"/>
          </a:xfrm>
          <a:prstGeom prst="rect">
            <a:avLst/>
          </a:prstGeom>
          <a:noFill/>
        </p:spPr>
        <p:txBody>
          <a:bodyPr wrap="square" rtlCol="0">
            <a:spAutoFit/>
          </a:bodyPr>
          <a:lstStyle/>
          <a:p>
            <a:r>
              <a:rPr lang="sv-SE" dirty="0" smtClean="0">
                <a:solidFill>
                  <a:schemeClr val="bg1"/>
                </a:solidFill>
              </a:rPr>
              <a:t>Ö-BOLLEN 2014</a:t>
            </a:r>
            <a:endParaRPr lang="sv-SE" dirty="0">
              <a:solidFill>
                <a:schemeClr val="bg1"/>
              </a:solidFill>
            </a:endParaRPr>
          </a:p>
        </p:txBody>
      </p:sp>
    </p:spTree>
    <p:extLst>
      <p:ext uri="{BB962C8B-B14F-4D97-AF65-F5344CB8AC3E}">
        <p14:creationId xmlns:p14="http://schemas.microsoft.com/office/powerpoint/2010/main" val="3933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500" fill="hold"/>
                                        <p:tgtEl>
                                          <p:spTgt spid="2052"/>
                                        </p:tgtEl>
                                        <p:attrNameLst>
                                          <p:attrName>ppt_w</p:attrName>
                                        </p:attrNameLst>
                                      </p:cBhvr>
                                      <p:tavLst>
                                        <p:tav tm="0">
                                          <p:val>
                                            <p:fltVal val="0"/>
                                          </p:val>
                                        </p:tav>
                                        <p:tav tm="100000">
                                          <p:val>
                                            <p:strVal val="#ppt_w"/>
                                          </p:val>
                                        </p:tav>
                                      </p:tavLst>
                                    </p:anim>
                                    <p:anim calcmode="lin" valueType="num">
                                      <p:cBhvr>
                                        <p:cTn id="8" dur="500" fill="hold"/>
                                        <p:tgtEl>
                                          <p:spTgt spid="2052"/>
                                        </p:tgtEl>
                                        <p:attrNameLst>
                                          <p:attrName>ppt_h</p:attrName>
                                        </p:attrNameLst>
                                      </p:cBhvr>
                                      <p:tavLst>
                                        <p:tav tm="0">
                                          <p:val>
                                            <p:fltVal val="0"/>
                                          </p:val>
                                        </p:tav>
                                        <p:tav tm="100000">
                                          <p:val>
                                            <p:strVal val="#ppt_h"/>
                                          </p:val>
                                        </p:tav>
                                      </p:tavLst>
                                    </p:anim>
                                    <p:animEffect transition="in" filter="fade">
                                      <p:cBhvr>
                                        <p:cTn id="9" dur="500"/>
                                        <p:tgtEl>
                                          <p:spTgt spid="205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500" fill="hold"/>
                                        <p:tgtEl>
                                          <p:spTgt spid="2050"/>
                                        </p:tgtEl>
                                        <p:attrNameLst>
                                          <p:attrName>ppt_w</p:attrName>
                                        </p:attrNameLst>
                                      </p:cBhvr>
                                      <p:tavLst>
                                        <p:tav tm="0">
                                          <p:val>
                                            <p:fltVal val="0"/>
                                          </p:val>
                                        </p:tav>
                                        <p:tav tm="100000">
                                          <p:val>
                                            <p:strVal val="#ppt_w"/>
                                          </p:val>
                                        </p:tav>
                                      </p:tavLst>
                                    </p:anim>
                                    <p:anim calcmode="lin" valueType="num">
                                      <p:cBhvr>
                                        <p:cTn id="15" dur="500" fill="hold"/>
                                        <p:tgtEl>
                                          <p:spTgt spid="2050"/>
                                        </p:tgtEl>
                                        <p:attrNameLst>
                                          <p:attrName>ppt_h</p:attrName>
                                        </p:attrNameLst>
                                      </p:cBhvr>
                                      <p:tavLst>
                                        <p:tav tm="0">
                                          <p:val>
                                            <p:fltVal val="0"/>
                                          </p:val>
                                        </p:tav>
                                        <p:tav tm="100000">
                                          <p:val>
                                            <p:strVal val="#ppt_h"/>
                                          </p:val>
                                        </p:tav>
                                      </p:tavLst>
                                    </p:anim>
                                    <p:animEffect transition="in" filter="fade">
                                      <p:cBhvr>
                                        <p:cTn id="16" dur="5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051"/>
                                        </p:tgtEl>
                                        <p:attrNameLst>
                                          <p:attrName>style.visibility</p:attrName>
                                        </p:attrNameLst>
                                      </p:cBhvr>
                                      <p:to>
                                        <p:strVal val="visible"/>
                                      </p:to>
                                    </p:set>
                                    <p:animEffect transition="in" filter="wheel(1)">
                                      <p:cBhvr>
                                        <p:cTn id="21"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Hur vill vi att P-05 ska fungera?</a:t>
            </a:r>
            <a:endParaRPr lang="sv-SE" dirty="0"/>
          </a:p>
        </p:txBody>
      </p:sp>
      <p:sp>
        <p:nvSpPr>
          <p:cNvPr id="3" name="Platshållare för innehåll 2"/>
          <p:cNvSpPr>
            <a:spLocks noGrp="1"/>
          </p:cNvSpPr>
          <p:nvPr>
            <p:ph sz="quarter" idx="1"/>
          </p:nvPr>
        </p:nvSpPr>
        <p:spPr/>
        <p:txBody>
          <a:bodyPr>
            <a:normAutofit fontScale="92500" lnSpcReduction="20000"/>
          </a:bodyPr>
          <a:lstStyle/>
          <a:p>
            <a:r>
              <a:rPr lang="sv-SE" dirty="0" smtClean="0"/>
              <a:t>Vi kommer i tid till träningen.</a:t>
            </a:r>
          </a:p>
          <a:p>
            <a:r>
              <a:rPr lang="sv-SE" dirty="0" smtClean="0"/>
              <a:t>Vi använder ett vårdat språk.</a:t>
            </a:r>
          </a:p>
          <a:p>
            <a:r>
              <a:rPr lang="sv-SE" dirty="0" smtClean="0"/>
              <a:t>Vi kommer till träningen med benskydd och vattenflaska.</a:t>
            </a:r>
          </a:p>
          <a:p>
            <a:r>
              <a:rPr lang="sv-SE" dirty="0" smtClean="0"/>
              <a:t>Vi anmäler oss till träningar så ledarna vet hur många som kommer och kan planera övningar och upplägg efter det.</a:t>
            </a:r>
          </a:p>
          <a:p>
            <a:r>
              <a:rPr lang="sv-SE" dirty="0" smtClean="0"/>
              <a:t>Vi anmäler oss till matcher och cuper så ledarna vet hur många som kommer och vid behov kan ringa in spelare från P-06.</a:t>
            </a:r>
          </a:p>
          <a:p>
            <a:r>
              <a:rPr lang="sv-SE" dirty="0" smtClean="0"/>
              <a:t>Vi byter om tillsammans innan och efter match. Alla har med sig duschartiklar. Detta kommer nu vara en del av matchen.</a:t>
            </a:r>
          </a:p>
          <a:p>
            <a:r>
              <a:rPr lang="sv-SE" dirty="0" smtClean="0"/>
              <a:t>Vi uppträder schysst mot varandra, motståndarlag och domare.</a:t>
            </a:r>
          </a:p>
          <a:p>
            <a:r>
              <a:rPr lang="sv-SE" dirty="0" smtClean="0"/>
              <a:t>Alla får vara med!</a:t>
            </a:r>
          </a:p>
          <a:p>
            <a:r>
              <a:rPr lang="sv-SE" dirty="0" smtClean="0"/>
              <a:t>Alla som har barn i laget är med och bidrar till föreningslivet. En kan inte göra allt, men tillsammans kan vi göra mycket.</a:t>
            </a:r>
          </a:p>
          <a:p>
            <a:pPr marL="0" indent="0">
              <a:buNone/>
            </a:pPr>
            <a:endParaRPr lang="sv-SE" dirty="0"/>
          </a:p>
        </p:txBody>
      </p:sp>
    </p:spTree>
    <p:extLst>
      <p:ext uri="{BB962C8B-B14F-4D97-AF65-F5344CB8AC3E}">
        <p14:creationId xmlns:p14="http://schemas.microsoft.com/office/powerpoint/2010/main" val="267053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Extra utmaning</a:t>
            </a:r>
            <a:endParaRPr lang="sv-SE" dirty="0"/>
          </a:p>
        </p:txBody>
      </p:sp>
      <p:sp>
        <p:nvSpPr>
          <p:cNvPr id="3" name="Platshållare för innehåll 2"/>
          <p:cNvSpPr>
            <a:spLocks noGrp="1"/>
          </p:cNvSpPr>
          <p:nvPr>
            <p:ph sz="quarter" idx="1"/>
          </p:nvPr>
        </p:nvSpPr>
        <p:spPr/>
        <p:txBody>
          <a:bodyPr/>
          <a:lstStyle/>
          <a:p>
            <a:r>
              <a:rPr lang="sv-SE" dirty="0"/>
              <a:t>För de barn som vill ha extra utmaning och där vi ledare bedömer det vara lämpligt, erbjuds extraträning med P-04. </a:t>
            </a:r>
            <a:endParaRPr lang="sv-SE" dirty="0" smtClean="0"/>
          </a:p>
          <a:p>
            <a:r>
              <a:rPr lang="sv-SE" dirty="0" smtClean="0"/>
              <a:t>Max två barn per träning.</a:t>
            </a:r>
          </a:p>
          <a:p>
            <a:r>
              <a:rPr lang="sv-SE" dirty="0" smtClean="0"/>
              <a:t>Hur bedömer vi om just ditt barn är lämpligt att träna med P-04?</a:t>
            </a:r>
          </a:p>
          <a:p>
            <a:pPr>
              <a:buFont typeface="Wingdings" panose="05000000000000000000" pitchFamily="2" charset="2"/>
              <a:buChar char="Ø"/>
            </a:pPr>
            <a:r>
              <a:rPr lang="sv-SE" dirty="0"/>
              <a:t>F</a:t>
            </a:r>
            <a:r>
              <a:rPr lang="sv-SE" dirty="0" smtClean="0"/>
              <a:t>ysisk- </a:t>
            </a:r>
            <a:r>
              <a:rPr lang="sv-SE" dirty="0"/>
              <a:t>och mental mognad. </a:t>
            </a:r>
            <a:endParaRPr lang="sv-SE" dirty="0" smtClean="0"/>
          </a:p>
          <a:p>
            <a:pPr>
              <a:buFont typeface="Wingdings" panose="05000000000000000000" pitchFamily="2" charset="2"/>
              <a:buChar char="Ø"/>
            </a:pPr>
            <a:r>
              <a:rPr lang="sv-SE" dirty="0" smtClean="0"/>
              <a:t>Vilja träna mer.</a:t>
            </a:r>
          </a:p>
          <a:p>
            <a:pPr>
              <a:buFont typeface="Wingdings" panose="05000000000000000000" pitchFamily="2" charset="2"/>
              <a:buChar char="Ø"/>
            </a:pPr>
            <a:r>
              <a:rPr lang="sv-SE" dirty="0" smtClean="0"/>
              <a:t>Vilja träna med de som är ett år äldre.</a:t>
            </a:r>
          </a:p>
          <a:p>
            <a:pPr marL="0" indent="0">
              <a:buNone/>
            </a:pPr>
            <a:endParaRPr lang="sv-SE"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1548170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MEDLEMSAVGIFT</a:t>
            </a:r>
            <a:endParaRPr lang="sv-SE" dirty="0"/>
          </a:p>
        </p:txBody>
      </p:sp>
      <p:sp>
        <p:nvSpPr>
          <p:cNvPr id="5" name="Rectangle 1"/>
          <p:cNvSpPr>
            <a:spLocks noChangeArrowheads="1"/>
          </p:cNvSpPr>
          <p:nvPr/>
        </p:nvSpPr>
        <p:spPr bwMode="auto">
          <a:xfrm>
            <a:off x="2419350" y="3171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3327" tIns="28566" rIns="33327" bIns="2856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800" b="0" i="0" u="none" strike="noStrike" cap="none" normalizeH="0" baseline="0" dirty="0" smtClean="0">
                <a:ln>
                  <a:noFill/>
                </a:ln>
                <a:solidFill>
                  <a:srgbClr val="FFFFFF"/>
                </a:solidFill>
                <a:effectLst/>
                <a:latin typeface="ProximaNova"/>
                <a:cs typeface="Arial" pitchFamily="34" charset="0"/>
              </a:rPr>
              <a:t>Kungsbacka IF är en av Kungsbackas största idrottsföreningar. Vi erbjuder våra medlemmar en välorganiserad verksamhet för att kunna utvecklas och umgås med idrotten. </a:t>
            </a:r>
            <a:endParaRPr kumimoji="0" lang="sv-SE" altLang="sv-SE" sz="900" b="0" i="0" u="none" strike="noStrike" cap="none" normalizeH="0" baseline="0" dirty="0" smtClean="0">
              <a:ln>
                <a:noFill/>
              </a:ln>
              <a:solidFill>
                <a:srgbClr val="FFFFFF"/>
              </a:solidFill>
              <a:effectLst/>
              <a:latin typeface="ProximaNova"/>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sv-SE" sz="800" b="1" i="0" u="sng" strike="noStrike" cap="none" normalizeH="0" baseline="0" dirty="0" smtClean="0">
                <a:ln>
                  <a:noFill/>
                </a:ln>
                <a:solidFill>
                  <a:srgbClr val="FFFFFF"/>
                </a:solidFill>
                <a:effectLst/>
                <a:latin typeface="ProximaNova"/>
                <a:cs typeface="Arial" pitchFamily="34" charset="0"/>
              </a:rPr>
              <a:t/>
            </a:r>
            <a:br>
              <a:rPr kumimoji="0" lang="sv-SE" altLang="sv-SE" sz="800" b="1" i="0" u="sng" strike="noStrike" cap="none" normalizeH="0" baseline="0" dirty="0" smtClean="0">
                <a:ln>
                  <a:noFill/>
                </a:ln>
                <a:solidFill>
                  <a:srgbClr val="FFFFFF"/>
                </a:solidFill>
                <a:effectLst/>
                <a:latin typeface="ProximaNova"/>
                <a:cs typeface="Arial" pitchFamily="34" charset="0"/>
              </a:rPr>
            </a:br>
            <a:r>
              <a:rPr kumimoji="0" lang="sv-SE" altLang="sv-SE" sz="800" b="1" i="0" u="sng" strike="noStrike" cap="none" normalizeH="0" baseline="0" dirty="0" smtClean="0">
                <a:ln>
                  <a:noFill/>
                </a:ln>
                <a:solidFill>
                  <a:srgbClr val="FFFFFF"/>
                </a:solidFill>
                <a:effectLst/>
                <a:latin typeface="ProximaNova"/>
                <a:cs typeface="Arial" pitchFamily="34" charset="0"/>
              </a:rPr>
              <a:t>AVGIFTER 2015</a:t>
            </a:r>
            <a:r>
              <a:rPr kumimoji="0" lang="sv-SE" altLang="sv-SE" sz="800" b="0" i="0" u="none" strike="noStrike" cap="none" normalizeH="0" baseline="0" dirty="0" smtClean="0">
                <a:ln>
                  <a:noFill/>
                </a:ln>
                <a:solidFill>
                  <a:srgbClr val="FFFFFF"/>
                </a:solidFill>
                <a:effectLst/>
                <a:latin typeface="ProximaNova"/>
                <a:cs typeface="Arial" pitchFamily="34" charset="0"/>
              </a:rPr>
              <a:t/>
            </a:r>
            <a:br>
              <a:rPr kumimoji="0" lang="sv-SE" altLang="sv-SE" sz="800" b="0" i="0" u="none" strike="noStrike" cap="none" normalizeH="0" baseline="0" dirty="0" smtClean="0">
                <a:ln>
                  <a:noFill/>
                </a:ln>
                <a:solidFill>
                  <a:srgbClr val="FFFFFF"/>
                </a:solidFill>
                <a:effectLst/>
                <a:latin typeface="ProximaNova"/>
                <a:cs typeface="Arial" pitchFamily="34" charset="0"/>
              </a:rPr>
            </a:br>
            <a:r>
              <a:rPr kumimoji="0" lang="sv-SE" altLang="sv-SE" sz="800" b="0" i="0" u="none" strike="noStrike" cap="none" normalizeH="0" baseline="0" dirty="0" smtClean="0">
                <a:ln>
                  <a:noFill/>
                </a:ln>
                <a:solidFill>
                  <a:srgbClr val="FFFFFF"/>
                </a:solidFill>
                <a:effectLst/>
                <a:latin typeface="ProximaNova"/>
                <a:cs typeface="Arial" pitchFamily="34" charset="0"/>
              </a:rPr>
              <a:t/>
            </a:r>
            <a:br>
              <a:rPr kumimoji="0" lang="sv-SE" altLang="sv-SE" sz="800" b="0" i="0" u="none" strike="noStrike" cap="none" normalizeH="0" baseline="0" dirty="0" smtClean="0">
                <a:ln>
                  <a:noFill/>
                </a:ln>
                <a:solidFill>
                  <a:srgbClr val="FFFFFF"/>
                </a:solidFill>
                <a:effectLst/>
                <a:latin typeface="ProximaNova"/>
                <a:cs typeface="Arial" pitchFamily="34" charset="0"/>
              </a:rPr>
            </a:br>
            <a:endParaRPr kumimoji="0" lang="sv-SE" altLang="sv-SE" sz="900" b="0" i="0" u="none" strike="noStrike" cap="none" normalizeH="0" baseline="0" dirty="0" smtClean="0">
              <a:ln>
                <a:noFill/>
              </a:ln>
              <a:solidFill>
                <a:srgbClr val="FFFFFF"/>
              </a:solidFill>
              <a:effectLst/>
              <a:latin typeface="ProximaNova"/>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sv-SE" sz="800" b="0" i="0" u="none" strike="noStrike" cap="none" normalizeH="0" baseline="0" dirty="0" smtClean="0">
                <a:ln>
                  <a:noFill/>
                </a:ln>
                <a:solidFill>
                  <a:srgbClr val="FFFFFF"/>
                </a:solidFill>
                <a:effectLst/>
                <a:latin typeface="ProximaNova"/>
                <a:cs typeface="Arial" pitchFamily="34" charset="0"/>
              </a:rPr>
              <a:t/>
            </a:r>
            <a:br>
              <a:rPr kumimoji="0" lang="sv-SE" altLang="sv-SE" sz="800" b="0" i="0" u="none" strike="noStrike" cap="none" normalizeH="0" baseline="0" dirty="0" smtClean="0">
                <a:ln>
                  <a:noFill/>
                </a:ln>
                <a:solidFill>
                  <a:srgbClr val="FFFFFF"/>
                </a:solidFill>
                <a:effectLst/>
                <a:latin typeface="ProximaNova"/>
                <a:cs typeface="Arial" pitchFamily="34" charset="0"/>
              </a:rPr>
            </a:br>
            <a:endParaRPr kumimoji="0" lang="sv-SE" altLang="sv-SE" sz="900" b="0" i="0" u="none" strike="noStrike" cap="none" normalizeH="0" baseline="0" dirty="0" smtClean="0">
              <a:ln>
                <a:noFill/>
              </a:ln>
              <a:solidFill>
                <a:srgbClr val="FFFFFF"/>
              </a:solidFill>
              <a:effectLst/>
              <a:latin typeface="ProximaNova"/>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sv-SE" sz="800" b="1" i="0" u="none" strike="noStrike" cap="none" normalizeH="0" baseline="0" dirty="0" smtClean="0">
                <a:ln>
                  <a:noFill/>
                </a:ln>
                <a:solidFill>
                  <a:srgbClr val="FFFFFF"/>
                </a:solidFill>
                <a:effectLst/>
                <a:latin typeface="ProximaNova"/>
                <a:cs typeface="Arial" pitchFamily="34" charset="0"/>
              </a:rPr>
              <a:t>* licenserad, 15 år eller äldre</a:t>
            </a:r>
            <a:br>
              <a:rPr kumimoji="0" lang="sv-SE" altLang="sv-SE" sz="800" b="1" i="0" u="none" strike="noStrike" cap="none" normalizeH="0" baseline="0" dirty="0" smtClean="0">
                <a:ln>
                  <a:noFill/>
                </a:ln>
                <a:solidFill>
                  <a:srgbClr val="FFFFFF"/>
                </a:solidFill>
                <a:effectLst/>
                <a:latin typeface="ProximaNova"/>
                <a:cs typeface="Arial" pitchFamily="34" charset="0"/>
              </a:rPr>
            </a:br>
            <a:r>
              <a:rPr kumimoji="0" lang="sv-SE" altLang="sv-SE" sz="800" b="1" i="0" u="none" strike="noStrike" cap="none" normalizeH="0" baseline="0" dirty="0" smtClean="0">
                <a:ln>
                  <a:noFill/>
                </a:ln>
                <a:solidFill>
                  <a:srgbClr val="FFFFFF"/>
                </a:solidFill>
                <a:effectLst/>
                <a:latin typeface="ProximaNova"/>
                <a:cs typeface="Arial" pitchFamily="34" charset="0"/>
              </a:rPr>
              <a:t>** en eller flera i familjen är aktiva</a:t>
            </a:r>
            <a:r>
              <a:rPr kumimoji="0" lang="sv-SE" altLang="sv-SE" sz="800" b="0" i="0" u="none" strike="noStrike" cap="none" normalizeH="0" baseline="0" dirty="0" smtClean="0">
                <a:ln>
                  <a:noFill/>
                </a:ln>
                <a:solidFill>
                  <a:srgbClr val="FFFFFF"/>
                </a:solidFill>
                <a:effectLst/>
                <a:latin typeface="ProximaNova"/>
                <a:cs typeface="Arial" pitchFamily="34" charset="0"/>
              </a:rPr>
              <a:t> </a:t>
            </a:r>
            <a:endParaRPr kumimoji="0" lang="sv-SE" altLang="sv-SE" sz="900" b="0" i="0" u="none" strike="noStrike" cap="none" normalizeH="0" baseline="0" dirty="0" smtClean="0">
              <a:ln>
                <a:noFill/>
              </a:ln>
              <a:solidFill>
                <a:srgbClr val="FFFFFF"/>
              </a:solidFill>
              <a:effectLst/>
              <a:latin typeface="ProximaNova"/>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sv-SE" sz="800" b="1" i="0" u="none" strike="noStrike" cap="none" normalizeH="0" baseline="0" dirty="0" smtClean="0">
                <a:ln>
                  <a:noFill/>
                </a:ln>
                <a:solidFill>
                  <a:srgbClr val="FFFFFF"/>
                </a:solidFill>
                <a:effectLst/>
                <a:latin typeface="ProximaNova"/>
                <a:cs typeface="Arial" pitchFamily="34" charset="0"/>
              </a:rPr>
              <a:t>Betalningen sker till plusgirokonto 56 68 93-4 Ange namn, adress, telefonnummer, person-nummer, ev. e-postadress samt vilket lag ni tillhör.</a:t>
            </a:r>
            <a:br>
              <a:rPr kumimoji="0" lang="sv-SE" altLang="sv-SE" sz="800" b="1" i="0" u="none" strike="noStrike" cap="none" normalizeH="0" baseline="0" dirty="0" smtClean="0">
                <a:ln>
                  <a:noFill/>
                </a:ln>
                <a:solidFill>
                  <a:srgbClr val="FFFFFF"/>
                </a:solidFill>
                <a:effectLst/>
                <a:latin typeface="ProximaNova"/>
                <a:cs typeface="Arial" pitchFamily="34" charset="0"/>
              </a:rPr>
            </a:br>
            <a:endParaRPr kumimoji="0" lang="sv-SE" altLang="sv-S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Platshållare för innehåll 5"/>
          <p:cNvSpPr>
            <a:spLocks noGrp="1"/>
          </p:cNvSpPr>
          <p:nvPr>
            <p:ph sz="quarter" idx="1"/>
          </p:nvPr>
        </p:nvSpPr>
        <p:spPr>
          <a:xfrm>
            <a:off x="611560" y="1340768"/>
            <a:ext cx="8132440" cy="4572000"/>
          </a:xfrm>
        </p:spPr>
        <p:txBody>
          <a:bodyPr>
            <a:noAutofit/>
          </a:bodyPr>
          <a:lstStyle/>
          <a:p>
            <a:pPr marL="0" indent="0">
              <a:buNone/>
            </a:pPr>
            <a:endParaRPr lang="sv-SE" sz="2400" dirty="0"/>
          </a:p>
          <a:p>
            <a:pPr marL="0" indent="0">
              <a:buNone/>
            </a:pPr>
            <a:endParaRPr lang="sv-SE" sz="2400" dirty="0"/>
          </a:p>
          <a:p>
            <a:r>
              <a:rPr lang="sv-SE" sz="2400" b="1" dirty="0"/>
              <a:t>Barn &amp; Ungdom 7-14 år </a:t>
            </a:r>
            <a:r>
              <a:rPr lang="sv-SE" sz="2400" b="1" dirty="0" smtClean="0"/>
              <a:t>	900 </a:t>
            </a:r>
            <a:r>
              <a:rPr lang="sv-SE" sz="2400" b="1" dirty="0"/>
              <a:t>Kr</a:t>
            </a:r>
          </a:p>
          <a:p>
            <a:pPr marL="0" indent="0">
              <a:buNone/>
            </a:pPr>
            <a:endParaRPr lang="sv-SE" sz="2400" dirty="0"/>
          </a:p>
          <a:p>
            <a:r>
              <a:rPr lang="sv-SE" sz="2400" dirty="0"/>
              <a:t>Aktiv familj </a:t>
            </a:r>
            <a:r>
              <a:rPr lang="sv-SE" sz="2400" dirty="0" smtClean="0"/>
              <a:t>			1500 </a:t>
            </a:r>
            <a:r>
              <a:rPr lang="sv-SE" sz="2400" dirty="0"/>
              <a:t>Kr</a:t>
            </a:r>
          </a:p>
          <a:p>
            <a:pPr marL="0" indent="0">
              <a:buNone/>
            </a:pPr>
            <a:endParaRPr lang="sv-SE" sz="2400" dirty="0"/>
          </a:p>
          <a:p>
            <a:r>
              <a:rPr lang="sv-SE" sz="2400" dirty="0" smtClean="0"/>
              <a:t>Stödmedlem			400 </a:t>
            </a:r>
            <a:r>
              <a:rPr lang="sv-SE" sz="2400" dirty="0"/>
              <a:t>Kr</a:t>
            </a:r>
          </a:p>
          <a:p>
            <a:pPr marL="0" indent="0">
              <a:buNone/>
            </a:pPr>
            <a:r>
              <a:rPr lang="sv-SE" sz="2400" dirty="0" smtClean="0"/>
              <a:t> </a:t>
            </a:r>
            <a:endParaRPr lang="sv-SE" sz="2400" dirty="0"/>
          </a:p>
          <a:p>
            <a:endParaRPr lang="sv-SE" sz="2400" dirty="0"/>
          </a:p>
          <a:p>
            <a:r>
              <a:rPr lang="sv-SE" sz="2400" b="1" dirty="0"/>
              <a:t>Betalningen sker till plusgirokonto 56 68 </a:t>
            </a:r>
            <a:r>
              <a:rPr lang="sv-SE" sz="2400" b="1" dirty="0" smtClean="0"/>
              <a:t>93-4. </a:t>
            </a:r>
            <a:r>
              <a:rPr lang="sv-SE" sz="2400" dirty="0"/>
              <a:t>Ange namn, adress, telefonnummer, </a:t>
            </a:r>
            <a:r>
              <a:rPr lang="sv-SE" sz="2400" dirty="0" smtClean="0"/>
              <a:t>personnummer (10 siffror), </a:t>
            </a:r>
            <a:r>
              <a:rPr lang="sv-SE" sz="2400" dirty="0"/>
              <a:t>ev. </a:t>
            </a:r>
            <a:r>
              <a:rPr lang="sv-SE" sz="2400" dirty="0" smtClean="0"/>
              <a:t>e-postadress </a:t>
            </a:r>
            <a:r>
              <a:rPr lang="sv-SE" sz="2400" dirty="0"/>
              <a:t>samt vilket lag ni tillhör.</a:t>
            </a:r>
          </a:p>
          <a:p>
            <a:endParaRPr lang="sv-SE" sz="2400" dirty="0"/>
          </a:p>
        </p:txBody>
      </p:sp>
    </p:spTree>
    <p:extLst>
      <p:ext uri="{BB962C8B-B14F-4D97-AF65-F5344CB8AC3E}">
        <p14:creationId xmlns:p14="http://schemas.microsoft.com/office/powerpoint/2010/main" val="2209828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7808" y="0"/>
            <a:ext cx="7772400" cy="627137"/>
          </a:xfrm>
        </p:spPr>
        <p:txBody>
          <a:bodyPr/>
          <a:lstStyle/>
          <a:p>
            <a:pPr algn="ctr"/>
            <a:r>
              <a:rPr lang="sv-SE" sz="2800" dirty="0" smtClean="0"/>
              <a:t>Ekonomi</a:t>
            </a:r>
            <a:endParaRPr lang="sv-SE" sz="2800" dirty="0"/>
          </a:p>
        </p:txBody>
      </p:sp>
      <p:sp>
        <p:nvSpPr>
          <p:cNvPr id="3" name="Platshållare för innehåll 2"/>
          <p:cNvSpPr>
            <a:spLocks noGrp="1"/>
          </p:cNvSpPr>
          <p:nvPr>
            <p:ph sz="quarter" idx="1"/>
          </p:nvPr>
        </p:nvSpPr>
        <p:spPr>
          <a:xfrm>
            <a:off x="827584" y="2060848"/>
            <a:ext cx="7772400" cy="4572000"/>
          </a:xfrm>
        </p:spPr>
        <p:txBody>
          <a:bodyPr/>
          <a:lstStyle/>
          <a:p>
            <a:r>
              <a:rPr lang="sv-SE" b="1" dirty="0" smtClean="0"/>
              <a:t>Lagkassa</a:t>
            </a:r>
          </a:p>
          <a:p>
            <a:pPr marL="0" indent="0">
              <a:buNone/>
            </a:pPr>
            <a:endParaRPr lang="sv-SE" dirty="0"/>
          </a:p>
        </p:txBody>
      </p:sp>
      <p:graphicFrame>
        <p:nvGraphicFramePr>
          <p:cNvPr id="4" name="Table 3"/>
          <p:cNvGraphicFramePr>
            <a:graphicFrameLocks noGrp="1"/>
          </p:cNvGraphicFramePr>
          <p:nvPr>
            <p:extLst>
              <p:ext uri="{D42A27DB-BD31-4B8C-83A1-F6EECF244321}">
                <p14:modId xmlns:p14="http://schemas.microsoft.com/office/powerpoint/2010/main" val="942434637"/>
              </p:ext>
            </p:extLst>
          </p:nvPr>
        </p:nvGraphicFramePr>
        <p:xfrm>
          <a:off x="648680" y="764704"/>
          <a:ext cx="8099784" cy="5391344"/>
        </p:xfrm>
        <a:graphic>
          <a:graphicData uri="http://schemas.openxmlformats.org/drawingml/2006/table">
            <a:tbl>
              <a:tblPr>
                <a:tableStyleId>{5C22544A-7EE6-4342-B048-85BDC9FD1C3A}</a:tableStyleId>
              </a:tblPr>
              <a:tblGrid>
                <a:gridCol w="1312227"/>
                <a:gridCol w="1370874"/>
                <a:gridCol w="2176323"/>
                <a:gridCol w="2290625"/>
                <a:gridCol w="949735"/>
              </a:tblGrid>
              <a:tr h="334229">
                <a:tc gridSpan="2">
                  <a:txBody>
                    <a:bodyPr/>
                    <a:lstStyle/>
                    <a:p>
                      <a:pPr algn="l" fontAlgn="b"/>
                      <a:r>
                        <a:rPr lang="en-US" sz="1400" b="1" u="none" strike="noStrike" dirty="0">
                          <a:effectLst/>
                        </a:rPr>
                        <a:t>P05 LAGKASSA 2014</a:t>
                      </a:r>
                      <a:endParaRPr lang="en-US" sz="1400" b="1" i="0" u="none" strike="noStrike" dirty="0">
                        <a:solidFill>
                          <a:srgbClr val="000000"/>
                        </a:solidFill>
                        <a:effectLst/>
                        <a:latin typeface="Calibri"/>
                      </a:endParaRPr>
                    </a:p>
                  </a:txBody>
                  <a:tcPr marL="7135" marR="7135" marT="7135" marB="0" anchor="b"/>
                </a:tc>
                <a:tc hMerge="1">
                  <a:txBody>
                    <a:bodyPr/>
                    <a:lstStyle/>
                    <a:p>
                      <a:endParaRPr lang="en-US"/>
                    </a:p>
                  </a:txBody>
                  <a:tcPr/>
                </a:tc>
                <a:tc>
                  <a:txBody>
                    <a:bodyPr/>
                    <a:lstStyle/>
                    <a:p>
                      <a:pPr algn="l" fontAlgn="b"/>
                      <a:endParaRPr lang="en-US" sz="1400" b="0" i="0" u="none" strike="noStrike" dirty="0">
                        <a:solidFill>
                          <a:srgbClr val="000000"/>
                        </a:solidFill>
                        <a:effectLst/>
                        <a:latin typeface="Calibri"/>
                      </a:endParaRPr>
                    </a:p>
                  </a:txBody>
                  <a:tcPr marL="7135" marR="7135" marT="7135" marB="0" anchor="b"/>
                </a:tc>
                <a:tc>
                  <a:txBody>
                    <a:bodyPr/>
                    <a:lstStyle/>
                    <a:p>
                      <a:pPr algn="l" fontAlgn="b"/>
                      <a:endParaRPr lang="en-US" sz="1400" b="0" i="0" u="none" strike="noStrike">
                        <a:solidFill>
                          <a:srgbClr val="000000"/>
                        </a:solidFill>
                        <a:effectLst/>
                        <a:latin typeface="Calibri"/>
                      </a:endParaRPr>
                    </a:p>
                  </a:txBody>
                  <a:tcPr marL="7135" marR="7135" marT="7135" marB="0" anchor="b"/>
                </a:tc>
                <a:tc>
                  <a:txBody>
                    <a:bodyPr/>
                    <a:lstStyle/>
                    <a:p>
                      <a:pPr algn="l" fontAlgn="b"/>
                      <a:endParaRPr lang="en-US" sz="1400" b="0" i="0" u="none" strike="noStrike">
                        <a:solidFill>
                          <a:srgbClr val="000000"/>
                        </a:solidFill>
                        <a:effectLst/>
                        <a:latin typeface="Calibri"/>
                      </a:endParaRPr>
                    </a:p>
                  </a:txBody>
                  <a:tcPr marL="7135" marR="7135" marT="7135" marB="0" anchor="b"/>
                </a:tc>
              </a:tr>
              <a:tr h="194967">
                <a:tc>
                  <a:txBody>
                    <a:bodyPr/>
                    <a:lstStyle/>
                    <a:p>
                      <a:pPr algn="ctr" fontAlgn="b"/>
                      <a:r>
                        <a:rPr lang="en-US" sz="1400" u="none" strike="noStrike">
                          <a:effectLst/>
                        </a:rPr>
                        <a:t> </a:t>
                      </a:r>
                      <a:endParaRPr lang="en-US" sz="1400" b="0" i="0" u="none" strike="noStrike">
                        <a:solidFill>
                          <a:srgbClr val="000000"/>
                        </a:solidFill>
                        <a:effectLst/>
                        <a:latin typeface="Calibri"/>
                      </a:endParaRPr>
                    </a:p>
                  </a:txBody>
                  <a:tcPr marL="7135" marR="7135" marT="7135" marB="0" anchor="b"/>
                </a:tc>
                <a:tc>
                  <a:txBody>
                    <a:bodyPr/>
                    <a:lstStyle/>
                    <a:p>
                      <a:pPr algn="ctr" fontAlgn="b"/>
                      <a:r>
                        <a:rPr lang="en-US" sz="1400" u="none" strike="noStrike">
                          <a:effectLst/>
                        </a:rPr>
                        <a:t>Datum</a:t>
                      </a:r>
                      <a:endParaRPr lang="en-US" sz="1400" b="0" i="0" u="none" strike="noStrike">
                        <a:solidFill>
                          <a:srgbClr val="000000"/>
                        </a:solidFill>
                        <a:effectLst/>
                        <a:latin typeface="Calibri"/>
                      </a:endParaRPr>
                    </a:p>
                  </a:txBody>
                  <a:tcPr marL="7135" marR="7135" marT="7135" marB="0" anchor="b"/>
                </a:tc>
                <a:tc>
                  <a:txBody>
                    <a:bodyPr/>
                    <a:lstStyle/>
                    <a:p>
                      <a:pPr algn="ctr" fontAlgn="b"/>
                      <a:r>
                        <a:rPr lang="en-US" sz="1400" u="none" strike="noStrike">
                          <a:effectLst/>
                        </a:rPr>
                        <a:t>AKTIVITET</a:t>
                      </a:r>
                      <a:endParaRPr lang="en-US" sz="1400" b="0" i="0" u="none" strike="noStrike">
                        <a:solidFill>
                          <a:srgbClr val="000000"/>
                        </a:solidFill>
                        <a:effectLst/>
                        <a:latin typeface="Calibri"/>
                      </a:endParaRPr>
                    </a:p>
                  </a:txBody>
                  <a:tcPr marL="7135" marR="7135" marT="7135" marB="0" anchor="b"/>
                </a:tc>
                <a:tc>
                  <a:txBody>
                    <a:bodyPr/>
                    <a:lstStyle/>
                    <a:p>
                      <a:pPr algn="ctr" fontAlgn="b"/>
                      <a:r>
                        <a:rPr lang="en-US" sz="1400" u="none" strike="noStrike">
                          <a:effectLst/>
                        </a:rPr>
                        <a:t>KOMMENTAR</a:t>
                      </a:r>
                      <a:endParaRPr lang="en-US" sz="1400" b="0" i="0" u="none" strike="noStrike">
                        <a:solidFill>
                          <a:srgbClr val="000000"/>
                        </a:solidFill>
                        <a:effectLst/>
                        <a:latin typeface="Calibri"/>
                      </a:endParaRPr>
                    </a:p>
                  </a:txBody>
                  <a:tcPr marL="7135" marR="7135" marT="7135" marB="0" anchor="b"/>
                </a:tc>
                <a:tc>
                  <a:txBody>
                    <a:bodyPr/>
                    <a:lstStyle/>
                    <a:p>
                      <a:pPr algn="ctr" fontAlgn="b"/>
                      <a:r>
                        <a:rPr lang="en-US" sz="1400" u="none" strike="noStrike">
                          <a:effectLst/>
                        </a:rPr>
                        <a:t>Summa</a:t>
                      </a:r>
                      <a:endParaRPr lang="en-US" sz="1400" b="0" i="0" u="none" strike="noStrike">
                        <a:solidFill>
                          <a:srgbClr val="000000"/>
                        </a:solidFill>
                        <a:effectLst/>
                        <a:latin typeface="Calibri"/>
                      </a:endParaRPr>
                    </a:p>
                  </a:txBody>
                  <a:tcPr marL="7135" marR="7135" marT="7135" marB="0" anchor="b"/>
                </a:tc>
              </a:tr>
              <a:tr h="194967">
                <a:tc>
                  <a:txBody>
                    <a:bodyPr/>
                    <a:lstStyle/>
                    <a:p>
                      <a:pPr algn="l" fontAlgn="b"/>
                      <a:r>
                        <a:rPr lang="en-US" sz="1400" u="none" strike="noStrike" dirty="0">
                          <a:effectLst/>
                        </a:rPr>
                        <a:t>INKOMSTER</a:t>
                      </a:r>
                      <a:endParaRPr lang="en-US" sz="1400" b="1" i="0" u="none" strike="noStrike" dirty="0">
                        <a:solidFill>
                          <a:srgbClr val="000000"/>
                        </a:solidFill>
                        <a:effectLst/>
                        <a:latin typeface="Calibri"/>
                      </a:endParaRPr>
                    </a:p>
                  </a:txBody>
                  <a:tcPr marL="7135" marR="7135" marT="7135" marB="0" anchor="b">
                    <a:solidFill>
                      <a:srgbClr val="92D050"/>
                    </a:solidFill>
                  </a:tcPr>
                </a:tc>
                <a:tc>
                  <a:txBody>
                    <a:bodyPr/>
                    <a:lstStyle/>
                    <a:p>
                      <a:pPr algn="l" fontAlgn="b"/>
                      <a:r>
                        <a:rPr lang="en-US" sz="1400" u="none" strike="noStrike">
                          <a:effectLst/>
                        </a:rPr>
                        <a:t>2014-03-30</a:t>
                      </a:r>
                      <a:endParaRPr lang="en-US"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a:effectLst/>
                        </a:rPr>
                        <a:t>Överskott Ö-bollen</a:t>
                      </a:r>
                      <a:endParaRPr lang="en-US" sz="1400" b="0" i="0" u="none" strike="noStrike">
                        <a:solidFill>
                          <a:srgbClr val="000000"/>
                        </a:solidFill>
                        <a:effectLst/>
                        <a:latin typeface="Calibri"/>
                      </a:endParaRPr>
                    </a:p>
                  </a:txBody>
                  <a:tcPr marL="7135" marR="7135" marT="7135" marB="0" anchor="b"/>
                </a:tc>
                <a:tc>
                  <a:txBody>
                    <a:bodyPr/>
                    <a:lstStyle/>
                    <a:p>
                      <a:pPr algn="l" fontAlgn="b"/>
                      <a:endParaRPr lang="en-US" sz="1400" b="0" i="0" u="none" strike="noStrike">
                        <a:solidFill>
                          <a:srgbClr val="000000"/>
                        </a:solidFill>
                        <a:effectLst/>
                        <a:latin typeface="Calibri"/>
                      </a:endParaRPr>
                    </a:p>
                  </a:txBody>
                  <a:tcPr marL="7135" marR="7135" marT="7135" marB="0" anchor="b"/>
                </a:tc>
                <a:tc>
                  <a:txBody>
                    <a:bodyPr/>
                    <a:lstStyle/>
                    <a:p>
                      <a:pPr algn="r" fontAlgn="b"/>
                      <a:r>
                        <a:rPr lang="en-US" sz="1400" u="none" strike="noStrike" dirty="0">
                          <a:effectLst/>
                        </a:rPr>
                        <a:t>400</a:t>
                      </a:r>
                      <a:endParaRPr lang="en-US" sz="1400" b="0" i="0" u="none" strike="noStrike" dirty="0">
                        <a:solidFill>
                          <a:srgbClr val="000000"/>
                        </a:solidFill>
                        <a:effectLst/>
                        <a:latin typeface="Calibri"/>
                      </a:endParaRPr>
                    </a:p>
                  </a:txBody>
                  <a:tcPr marL="7135" marR="7135" marT="7135" marB="0" anchor="b">
                    <a:solidFill>
                      <a:srgbClr val="92D050"/>
                    </a:solidFill>
                  </a:tcPr>
                </a:tc>
              </a:tr>
              <a:tr h="185683">
                <a:tc>
                  <a:txBody>
                    <a:bodyPr/>
                    <a:lstStyle/>
                    <a:p>
                      <a:pPr algn="l" fontAlgn="b"/>
                      <a:endParaRPr lang="en-US"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a:effectLst/>
                        </a:rPr>
                        <a:t>2014-06-30</a:t>
                      </a:r>
                      <a:endParaRPr lang="en-US"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a:effectLst/>
                        </a:rPr>
                        <a:t>överskott Åsacupen</a:t>
                      </a:r>
                      <a:endParaRPr lang="en-US" sz="1400" b="0" i="0" u="none" strike="noStrike">
                        <a:solidFill>
                          <a:srgbClr val="000000"/>
                        </a:solidFill>
                        <a:effectLst/>
                        <a:latin typeface="Calibri"/>
                      </a:endParaRPr>
                    </a:p>
                  </a:txBody>
                  <a:tcPr marL="7135" marR="7135" marT="7135" marB="0" anchor="b"/>
                </a:tc>
                <a:tc>
                  <a:txBody>
                    <a:bodyPr/>
                    <a:lstStyle/>
                    <a:p>
                      <a:pPr algn="l" fontAlgn="b"/>
                      <a:endParaRPr lang="en-US" sz="1400" b="0" i="0" u="none" strike="noStrike">
                        <a:solidFill>
                          <a:srgbClr val="000000"/>
                        </a:solidFill>
                        <a:effectLst/>
                        <a:latin typeface="Calibri"/>
                      </a:endParaRPr>
                    </a:p>
                  </a:txBody>
                  <a:tcPr marL="7135" marR="7135" marT="7135" marB="0" anchor="b"/>
                </a:tc>
                <a:tc>
                  <a:txBody>
                    <a:bodyPr/>
                    <a:lstStyle/>
                    <a:p>
                      <a:pPr algn="r" fontAlgn="b"/>
                      <a:r>
                        <a:rPr lang="en-US" sz="1400" u="none" strike="noStrike" dirty="0">
                          <a:effectLst/>
                        </a:rPr>
                        <a:t>2100</a:t>
                      </a:r>
                      <a:endParaRPr lang="en-US" sz="1400" b="0" i="0" u="none" strike="noStrike" dirty="0">
                        <a:solidFill>
                          <a:srgbClr val="000000"/>
                        </a:solidFill>
                        <a:effectLst/>
                        <a:latin typeface="Calibri"/>
                      </a:endParaRPr>
                    </a:p>
                  </a:txBody>
                  <a:tcPr marL="7135" marR="7135" marT="7135" marB="0" anchor="b">
                    <a:solidFill>
                      <a:srgbClr val="92D050"/>
                    </a:solidFill>
                  </a:tcPr>
                </a:tc>
              </a:tr>
              <a:tr h="185683">
                <a:tc>
                  <a:txBody>
                    <a:bodyPr/>
                    <a:lstStyle/>
                    <a:p>
                      <a:pPr algn="l" fontAlgn="b"/>
                      <a:endParaRPr lang="en-US"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a:effectLst/>
                        </a:rPr>
                        <a:t>2014-10-20</a:t>
                      </a:r>
                      <a:endParaRPr lang="en-US"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a:effectLst/>
                        </a:rPr>
                        <a:t>överskott Älevi och Leikin</a:t>
                      </a:r>
                      <a:endParaRPr lang="en-US" sz="1400" b="0" i="0" u="none" strike="noStrike">
                        <a:solidFill>
                          <a:srgbClr val="000000"/>
                        </a:solidFill>
                        <a:effectLst/>
                        <a:latin typeface="Calibri"/>
                      </a:endParaRPr>
                    </a:p>
                  </a:txBody>
                  <a:tcPr marL="7135" marR="7135" marT="7135" marB="0" anchor="b"/>
                </a:tc>
                <a:tc>
                  <a:txBody>
                    <a:bodyPr/>
                    <a:lstStyle/>
                    <a:p>
                      <a:pPr algn="l" fontAlgn="b"/>
                      <a:endParaRPr lang="en-US" sz="1400" b="0" i="0" u="none" strike="noStrike">
                        <a:solidFill>
                          <a:srgbClr val="000000"/>
                        </a:solidFill>
                        <a:effectLst/>
                        <a:latin typeface="Calibri"/>
                      </a:endParaRPr>
                    </a:p>
                  </a:txBody>
                  <a:tcPr marL="7135" marR="7135" marT="7135" marB="0" anchor="b"/>
                </a:tc>
                <a:tc>
                  <a:txBody>
                    <a:bodyPr/>
                    <a:lstStyle/>
                    <a:p>
                      <a:pPr algn="r" fontAlgn="b"/>
                      <a:r>
                        <a:rPr lang="en-US" sz="1400" u="none" strike="noStrike" dirty="0">
                          <a:effectLst/>
                        </a:rPr>
                        <a:t>2600</a:t>
                      </a:r>
                      <a:endParaRPr lang="en-US" sz="1400" b="0" i="0" u="none" strike="noStrike" dirty="0">
                        <a:solidFill>
                          <a:srgbClr val="000000"/>
                        </a:solidFill>
                        <a:effectLst/>
                        <a:latin typeface="Calibri"/>
                      </a:endParaRPr>
                    </a:p>
                  </a:txBody>
                  <a:tcPr marL="7135" marR="7135" marT="7135" marB="0" anchor="b">
                    <a:solidFill>
                      <a:srgbClr val="92D050"/>
                    </a:solidFill>
                  </a:tcPr>
                </a:tc>
              </a:tr>
              <a:tr h="185683">
                <a:tc>
                  <a:txBody>
                    <a:bodyPr/>
                    <a:lstStyle/>
                    <a:p>
                      <a:pPr algn="l" fontAlgn="b"/>
                      <a:endParaRPr lang="en-US"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a:effectLst/>
                        </a:rPr>
                        <a:t>2014-03-30</a:t>
                      </a:r>
                      <a:endParaRPr lang="en-US"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a:effectLst/>
                        </a:rPr>
                        <a:t>New Body 2013</a:t>
                      </a:r>
                      <a:endParaRPr lang="en-US" sz="1400" b="0" i="0" u="none" strike="noStrike">
                        <a:solidFill>
                          <a:srgbClr val="000000"/>
                        </a:solidFill>
                        <a:effectLst/>
                        <a:latin typeface="Calibri"/>
                      </a:endParaRPr>
                    </a:p>
                  </a:txBody>
                  <a:tcPr marL="7135" marR="7135" marT="7135" marB="0" anchor="b"/>
                </a:tc>
                <a:tc>
                  <a:txBody>
                    <a:bodyPr/>
                    <a:lstStyle/>
                    <a:p>
                      <a:pPr algn="l" fontAlgn="b"/>
                      <a:endParaRPr lang="en-US" sz="1400" b="0" i="0" u="none" strike="noStrike">
                        <a:solidFill>
                          <a:srgbClr val="000000"/>
                        </a:solidFill>
                        <a:effectLst/>
                        <a:latin typeface="Calibri"/>
                      </a:endParaRPr>
                    </a:p>
                  </a:txBody>
                  <a:tcPr marL="7135" marR="7135" marT="7135" marB="0" anchor="b"/>
                </a:tc>
                <a:tc>
                  <a:txBody>
                    <a:bodyPr/>
                    <a:lstStyle/>
                    <a:p>
                      <a:pPr algn="r" fontAlgn="b"/>
                      <a:r>
                        <a:rPr lang="en-US" sz="1400" u="none" strike="noStrike" dirty="0">
                          <a:effectLst/>
                        </a:rPr>
                        <a:t>2640</a:t>
                      </a:r>
                      <a:endParaRPr lang="en-US" sz="1400" b="0" i="0" u="none" strike="noStrike" dirty="0">
                        <a:solidFill>
                          <a:srgbClr val="000000"/>
                        </a:solidFill>
                        <a:effectLst/>
                        <a:latin typeface="Calibri"/>
                      </a:endParaRPr>
                    </a:p>
                  </a:txBody>
                  <a:tcPr marL="7135" marR="7135" marT="7135" marB="0" anchor="b">
                    <a:solidFill>
                      <a:srgbClr val="92D050"/>
                    </a:solidFill>
                  </a:tcPr>
                </a:tc>
              </a:tr>
              <a:tr h="185683">
                <a:tc>
                  <a:txBody>
                    <a:bodyPr/>
                    <a:lstStyle/>
                    <a:p>
                      <a:pPr algn="l" fontAlgn="b"/>
                      <a:endParaRPr lang="en-US"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a:effectLst/>
                        </a:rPr>
                        <a:t>2014-10-27</a:t>
                      </a:r>
                      <a:endParaRPr lang="en-US"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a:effectLst/>
                        </a:rPr>
                        <a:t>New Body 2014</a:t>
                      </a:r>
                      <a:endParaRPr lang="en-US" sz="1400" b="0" i="0" u="none" strike="noStrike">
                        <a:solidFill>
                          <a:srgbClr val="000000"/>
                        </a:solidFill>
                        <a:effectLst/>
                        <a:latin typeface="Calibri"/>
                      </a:endParaRPr>
                    </a:p>
                  </a:txBody>
                  <a:tcPr marL="7135" marR="7135" marT="7135" marB="0" anchor="b"/>
                </a:tc>
                <a:tc>
                  <a:txBody>
                    <a:bodyPr/>
                    <a:lstStyle/>
                    <a:p>
                      <a:pPr algn="l" fontAlgn="b"/>
                      <a:endParaRPr lang="en-US" sz="1400" b="0" i="0" u="none" strike="noStrike">
                        <a:solidFill>
                          <a:srgbClr val="000000"/>
                        </a:solidFill>
                        <a:effectLst/>
                        <a:latin typeface="Calibri"/>
                      </a:endParaRPr>
                    </a:p>
                  </a:txBody>
                  <a:tcPr marL="7135" marR="7135" marT="7135" marB="0" anchor="b"/>
                </a:tc>
                <a:tc>
                  <a:txBody>
                    <a:bodyPr/>
                    <a:lstStyle/>
                    <a:p>
                      <a:pPr algn="r" fontAlgn="b"/>
                      <a:r>
                        <a:rPr lang="en-US" sz="1400" u="none" strike="noStrike" dirty="0">
                          <a:effectLst/>
                        </a:rPr>
                        <a:t>3060</a:t>
                      </a:r>
                      <a:endParaRPr lang="en-US" sz="1400" b="0" i="0" u="none" strike="noStrike" dirty="0">
                        <a:solidFill>
                          <a:srgbClr val="000000"/>
                        </a:solidFill>
                        <a:effectLst/>
                        <a:latin typeface="Calibri"/>
                      </a:endParaRPr>
                    </a:p>
                  </a:txBody>
                  <a:tcPr marL="7135" marR="7135" marT="7135" marB="0" anchor="b">
                    <a:solidFill>
                      <a:srgbClr val="92D050"/>
                    </a:solidFill>
                  </a:tcPr>
                </a:tc>
              </a:tr>
              <a:tr h="194967">
                <a:tc>
                  <a:txBody>
                    <a:bodyPr/>
                    <a:lstStyle/>
                    <a:p>
                      <a:pPr algn="l" fontAlgn="b"/>
                      <a:endParaRPr lang="en-US"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a:effectLst/>
                        </a:rPr>
                        <a:t>2015-03-17</a:t>
                      </a:r>
                      <a:endParaRPr lang="en-US"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a:effectLst/>
                        </a:rPr>
                        <a:t>Arbetade timmar 2014 Gothia</a:t>
                      </a:r>
                      <a:endParaRPr lang="en-US" sz="1400" b="0" i="0" u="none" strike="noStrike">
                        <a:solidFill>
                          <a:srgbClr val="000000"/>
                        </a:solidFill>
                        <a:effectLst/>
                        <a:latin typeface="Calibri"/>
                      </a:endParaRPr>
                    </a:p>
                  </a:txBody>
                  <a:tcPr marL="7135" marR="7135" marT="7135" marB="0" anchor="b"/>
                </a:tc>
                <a:tc>
                  <a:txBody>
                    <a:bodyPr/>
                    <a:lstStyle/>
                    <a:p>
                      <a:pPr algn="l" fontAlgn="b"/>
                      <a:endParaRPr lang="en-US" sz="1400" b="0" i="0" u="none" strike="noStrike" dirty="0">
                        <a:solidFill>
                          <a:srgbClr val="000000"/>
                        </a:solidFill>
                        <a:effectLst/>
                        <a:latin typeface="Calibri"/>
                      </a:endParaRPr>
                    </a:p>
                  </a:txBody>
                  <a:tcPr marL="7135" marR="7135" marT="7135" marB="0" anchor="b"/>
                </a:tc>
                <a:tc>
                  <a:txBody>
                    <a:bodyPr/>
                    <a:lstStyle/>
                    <a:p>
                      <a:pPr algn="r" fontAlgn="b"/>
                      <a:r>
                        <a:rPr lang="en-US" sz="1400" u="none" strike="noStrike" dirty="0">
                          <a:effectLst/>
                        </a:rPr>
                        <a:t>1350</a:t>
                      </a:r>
                      <a:endParaRPr lang="en-US" sz="1400" b="0" i="0" u="none" strike="noStrike" dirty="0">
                        <a:solidFill>
                          <a:srgbClr val="000000"/>
                        </a:solidFill>
                        <a:effectLst/>
                        <a:latin typeface="Calibri"/>
                      </a:endParaRPr>
                    </a:p>
                  </a:txBody>
                  <a:tcPr marL="7135" marR="7135" marT="7135" marB="0" anchor="b">
                    <a:solidFill>
                      <a:srgbClr val="92D050"/>
                    </a:solidFill>
                  </a:tcPr>
                </a:tc>
              </a:tr>
              <a:tr h="194967">
                <a:tc>
                  <a:txBody>
                    <a:bodyPr/>
                    <a:lstStyle/>
                    <a:p>
                      <a:pPr algn="l" fontAlgn="b"/>
                      <a:r>
                        <a:rPr lang="en-US" sz="1400" u="none" strike="noStrike">
                          <a:effectLst/>
                        </a:rPr>
                        <a:t>SUMMA INKOMSTER</a:t>
                      </a:r>
                      <a:endParaRPr lang="en-US"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7135" marR="7135" marT="7135" marB="0" anchor="b"/>
                </a:tc>
                <a:tc>
                  <a:txBody>
                    <a:bodyPr/>
                    <a:lstStyle/>
                    <a:p>
                      <a:pPr marL="0" algn="r" rtl="0" eaLnBrk="1" fontAlgn="b" latinLnBrk="0" hangingPunct="1"/>
                      <a:r>
                        <a:rPr kumimoji="0" lang="en-US" sz="1400" b="1" u="none" strike="noStrike" kern="1200" dirty="0">
                          <a:solidFill>
                            <a:schemeClr val="dk1"/>
                          </a:solidFill>
                          <a:effectLst/>
                          <a:latin typeface="+mn-lt"/>
                          <a:ea typeface="+mn-ea"/>
                          <a:cs typeface="+mn-cs"/>
                        </a:rPr>
                        <a:t>12150</a:t>
                      </a:r>
                    </a:p>
                  </a:txBody>
                  <a:tcPr marL="7135" marR="7135" marT="7135" marB="0" anchor="b">
                    <a:solidFill>
                      <a:srgbClr val="92D050"/>
                    </a:solidFill>
                  </a:tcPr>
                </a:tc>
              </a:tr>
              <a:tr h="194967">
                <a:tc>
                  <a:txBody>
                    <a:bodyPr/>
                    <a:lstStyle/>
                    <a:p>
                      <a:pPr algn="l" fontAlgn="b"/>
                      <a:r>
                        <a:rPr lang="en-US" sz="1400" u="none" strike="noStrike" dirty="0">
                          <a:effectLst/>
                        </a:rPr>
                        <a:t>UTGIFTER</a:t>
                      </a:r>
                      <a:endParaRPr lang="en-US" sz="1400" b="1" i="0" u="none" strike="noStrike" dirty="0">
                        <a:solidFill>
                          <a:srgbClr val="000000"/>
                        </a:solidFill>
                        <a:effectLst/>
                        <a:latin typeface="Calibri"/>
                      </a:endParaRPr>
                    </a:p>
                  </a:txBody>
                  <a:tcPr marL="7135" marR="7135" marT="7135" marB="0" anchor="b">
                    <a:solidFill>
                      <a:srgbClr val="FF0000"/>
                    </a:solidFill>
                  </a:tcPr>
                </a:tc>
                <a:tc>
                  <a:txBody>
                    <a:bodyPr/>
                    <a:lstStyle/>
                    <a:p>
                      <a:pPr algn="l" fontAlgn="b"/>
                      <a:r>
                        <a:rPr lang="en-US" sz="1400" u="none" strike="noStrike">
                          <a:effectLst/>
                        </a:rPr>
                        <a:t>2014-05-14</a:t>
                      </a:r>
                      <a:endParaRPr lang="en-US"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a:effectLst/>
                        </a:rPr>
                        <a:t>Laget.se Silverpaket 2014</a:t>
                      </a:r>
                      <a:endParaRPr lang="en-US"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a:effectLst/>
                        </a:rPr>
                        <a:t>Stefan betalat till Fredrik</a:t>
                      </a:r>
                      <a:endParaRPr lang="en-US" sz="1400" b="0" i="0" u="none" strike="noStrike">
                        <a:solidFill>
                          <a:srgbClr val="000000"/>
                        </a:solidFill>
                        <a:effectLst/>
                        <a:latin typeface="Calibri"/>
                      </a:endParaRPr>
                    </a:p>
                  </a:txBody>
                  <a:tcPr marL="7135" marR="7135" marT="7135" marB="0" anchor="b"/>
                </a:tc>
                <a:tc>
                  <a:txBody>
                    <a:bodyPr/>
                    <a:lstStyle/>
                    <a:p>
                      <a:pPr algn="r" fontAlgn="b"/>
                      <a:r>
                        <a:rPr lang="en-US" sz="1400" u="none" strike="noStrike" dirty="0">
                          <a:effectLst/>
                        </a:rPr>
                        <a:t>468</a:t>
                      </a:r>
                      <a:endParaRPr lang="en-US" sz="1400" b="0" i="0" u="none" strike="noStrike" dirty="0">
                        <a:solidFill>
                          <a:srgbClr val="000000"/>
                        </a:solidFill>
                        <a:effectLst/>
                        <a:latin typeface="Calibri"/>
                      </a:endParaRPr>
                    </a:p>
                  </a:txBody>
                  <a:tcPr marL="7135" marR="7135" marT="7135" marB="0" anchor="b">
                    <a:solidFill>
                      <a:srgbClr val="FF0000"/>
                    </a:solidFill>
                  </a:tcPr>
                </a:tc>
              </a:tr>
              <a:tr h="185683">
                <a:tc>
                  <a:txBody>
                    <a:bodyPr/>
                    <a:lstStyle/>
                    <a:p>
                      <a:pPr algn="l" fontAlgn="b"/>
                      <a:endParaRPr lang="en-US"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a:effectLst/>
                        </a:rPr>
                        <a:t>2014-09-16</a:t>
                      </a:r>
                      <a:endParaRPr lang="en-US"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a:effectLst/>
                        </a:rPr>
                        <a:t>Leikincupen 2014</a:t>
                      </a:r>
                      <a:endParaRPr lang="en-US"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a:effectLst/>
                        </a:rPr>
                        <a:t>Stefan betalt direkt</a:t>
                      </a:r>
                      <a:endParaRPr lang="en-US" sz="1400" b="0" i="0" u="none" strike="noStrike">
                        <a:solidFill>
                          <a:srgbClr val="000000"/>
                        </a:solidFill>
                        <a:effectLst/>
                        <a:latin typeface="Calibri"/>
                      </a:endParaRPr>
                    </a:p>
                  </a:txBody>
                  <a:tcPr marL="7135" marR="7135" marT="7135" marB="0" anchor="b"/>
                </a:tc>
                <a:tc>
                  <a:txBody>
                    <a:bodyPr/>
                    <a:lstStyle/>
                    <a:p>
                      <a:pPr algn="r" fontAlgn="b"/>
                      <a:r>
                        <a:rPr lang="en-US" sz="1400" u="none" strike="noStrike" dirty="0">
                          <a:effectLst/>
                        </a:rPr>
                        <a:t>400</a:t>
                      </a:r>
                      <a:endParaRPr lang="en-US" sz="1400" b="0" i="0" u="none" strike="noStrike" dirty="0">
                        <a:solidFill>
                          <a:srgbClr val="000000"/>
                        </a:solidFill>
                        <a:effectLst/>
                        <a:latin typeface="Calibri"/>
                      </a:endParaRPr>
                    </a:p>
                  </a:txBody>
                  <a:tcPr marL="7135" marR="7135" marT="7135" marB="0" anchor="b">
                    <a:solidFill>
                      <a:srgbClr val="FF0000"/>
                    </a:solidFill>
                  </a:tcPr>
                </a:tc>
              </a:tr>
              <a:tr h="185683">
                <a:tc>
                  <a:txBody>
                    <a:bodyPr/>
                    <a:lstStyle/>
                    <a:p>
                      <a:pPr algn="l" fontAlgn="b"/>
                      <a:endParaRPr lang="en-US"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a:effectLst/>
                        </a:rPr>
                        <a:t>2014-06-30</a:t>
                      </a:r>
                      <a:endParaRPr lang="en-US" sz="1400" b="0" i="0" u="none" strike="noStrike">
                        <a:solidFill>
                          <a:srgbClr val="000000"/>
                        </a:solidFill>
                        <a:effectLst/>
                        <a:latin typeface="Calibri"/>
                      </a:endParaRPr>
                    </a:p>
                  </a:txBody>
                  <a:tcPr marL="7135" marR="7135" marT="7135" marB="0" anchor="b"/>
                </a:tc>
                <a:tc>
                  <a:txBody>
                    <a:bodyPr/>
                    <a:lstStyle/>
                    <a:p>
                      <a:pPr algn="l" fontAlgn="b"/>
                      <a:r>
                        <a:rPr lang="sv-SE" sz="1400" u="none" strike="noStrike">
                          <a:effectLst/>
                        </a:rPr>
                        <a:t>Glass och fika sommar träningar</a:t>
                      </a:r>
                      <a:endParaRPr lang="sv-SE"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a:effectLst/>
                        </a:rPr>
                        <a:t>Stefan betalt</a:t>
                      </a:r>
                      <a:endParaRPr lang="en-US" sz="1400" b="0" i="0" u="none" strike="noStrike">
                        <a:solidFill>
                          <a:srgbClr val="000000"/>
                        </a:solidFill>
                        <a:effectLst/>
                        <a:latin typeface="Calibri"/>
                      </a:endParaRPr>
                    </a:p>
                  </a:txBody>
                  <a:tcPr marL="7135" marR="7135" marT="7135" marB="0" anchor="b"/>
                </a:tc>
                <a:tc>
                  <a:txBody>
                    <a:bodyPr/>
                    <a:lstStyle/>
                    <a:p>
                      <a:pPr algn="r" fontAlgn="b"/>
                      <a:r>
                        <a:rPr lang="en-US" sz="1400" u="none" strike="noStrike" dirty="0">
                          <a:effectLst/>
                        </a:rPr>
                        <a:t>270</a:t>
                      </a:r>
                      <a:endParaRPr lang="en-US" sz="1400" b="0" i="0" u="none" strike="noStrike" dirty="0">
                        <a:solidFill>
                          <a:srgbClr val="000000"/>
                        </a:solidFill>
                        <a:effectLst/>
                        <a:latin typeface="Calibri"/>
                      </a:endParaRPr>
                    </a:p>
                  </a:txBody>
                  <a:tcPr marL="7135" marR="7135" marT="7135" marB="0" anchor="b">
                    <a:solidFill>
                      <a:srgbClr val="FF0000"/>
                    </a:solidFill>
                  </a:tcPr>
                </a:tc>
              </a:tr>
              <a:tr h="185683">
                <a:tc>
                  <a:txBody>
                    <a:bodyPr/>
                    <a:lstStyle/>
                    <a:p>
                      <a:pPr algn="l" fontAlgn="b"/>
                      <a:endParaRPr lang="en-US" sz="1400" b="0" i="0" u="none" strike="noStrike" dirty="0">
                        <a:solidFill>
                          <a:srgbClr val="000000"/>
                        </a:solidFill>
                        <a:effectLst/>
                        <a:latin typeface="Calibri"/>
                      </a:endParaRPr>
                    </a:p>
                  </a:txBody>
                  <a:tcPr marL="7135" marR="7135" marT="7135" marB="0" anchor="b"/>
                </a:tc>
                <a:tc>
                  <a:txBody>
                    <a:bodyPr/>
                    <a:lstStyle/>
                    <a:p>
                      <a:pPr algn="l" fontAlgn="b"/>
                      <a:r>
                        <a:rPr lang="en-US" sz="1400" u="none" strike="noStrike">
                          <a:effectLst/>
                        </a:rPr>
                        <a:t>2014-08-16</a:t>
                      </a:r>
                      <a:endParaRPr lang="en-US"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a:effectLst/>
                        </a:rPr>
                        <a:t>Bowling träningsdag</a:t>
                      </a:r>
                      <a:endParaRPr lang="en-US"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a:effectLst/>
                        </a:rPr>
                        <a:t>Stefan betalt</a:t>
                      </a:r>
                      <a:endParaRPr lang="en-US" sz="1400" b="0" i="0" u="none" strike="noStrike">
                        <a:solidFill>
                          <a:srgbClr val="000000"/>
                        </a:solidFill>
                        <a:effectLst/>
                        <a:latin typeface="Calibri"/>
                      </a:endParaRPr>
                    </a:p>
                  </a:txBody>
                  <a:tcPr marL="7135" marR="7135" marT="7135" marB="0" anchor="b"/>
                </a:tc>
                <a:tc>
                  <a:txBody>
                    <a:bodyPr/>
                    <a:lstStyle/>
                    <a:p>
                      <a:pPr algn="r" fontAlgn="b"/>
                      <a:r>
                        <a:rPr lang="en-US" sz="1400" u="none" strike="noStrike" dirty="0">
                          <a:effectLst/>
                        </a:rPr>
                        <a:t>1650</a:t>
                      </a:r>
                      <a:endParaRPr lang="en-US" sz="1400" b="0" i="0" u="none" strike="noStrike" dirty="0">
                        <a:solidFill>
                          <a:srgbClr val="000000"/>
                        </a:solidFill>
                        <a:effectLst/>
                        <a:latin typeface="Calibri"/>
                      </a:endParaRPr>
                    </a:p>
                  </a:txBody>
                  <a:tcPr marL="7135" marR="7135" marT="7135" marB="0" anchor="b">
                    <a:solidFill>
                      <a:srgbClr val="FF0000"/>
                    </a:solidFill>
                  </a:tcPr>
                </a:tc>
              </a:tr>
              <a:tr h="185683">
                <a:tc>
                  <a:txBody>
                    <a:bodyPr/>
                    <a:lstStyle/>
                    <a:p>
                      <a:pPr algn="l" fontAlgn="b"/>
                      <a:endParaRPr lang="en-US"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a:effectLst/>
                        </a:rPr>
                        <a:t>2014-08-16</a:t>
                      </a:r>
                      <a:endParaRPr lang="en-US"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a:effectLst/>
                        </a:rPr>
                        <a:t>Mat träningsdag</a:t>
                      </a:r>
                      <a:endParaRPr lang="en-US"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a:effectLst/>
                        </a:rPr>
                        <a:t>Stefan betalat till Fredrik</a:t>
                      </a:r>
                      <a:endParaRPr lang="en-US" sz="1400" b="0" i="0" u="none" strike="noStrike">
                        <a:solidFill>
                          <a:srgbClr val="000000"/>
                        </a:solidFill>
                        <a:effectLst/>
                        <a:latin typeface="Calibri"/>
                      </a:endParaRPr>
                    </a:p>
                  </a:txBody>
                  <a:tcPr marL="7135" marR="7135" marT="7135" marB="0" anchor="b"/>
                </a:tc>
                <a:tc>
                  <a:txBody>
                    <a:bodyPr/>
                    <a:lstStyle/>
                    <a:p>
                      <a:pPr algn="r" fontAlgn="b"/>
                      <a:r>
                        <a:rPr lang="en-US" sz="1400" u="none" strike="noStrike" dirty="0">
                          <a:effectLst/>
                        </a:rPr>
                        <a:t>800</a:t>
                      </a:r>
                      <a:endParaRPr lang="en-US" sz="1400" b="0" i="0" u="none" strike="noStrike" dirty="0">
                        <a:solidFill>
                          <a:srgbClr val="000000"/>
                        </a:solidFill>
                        <a:effectLst/>
                        <a:latin typeface="Calibri"/>
                      </a:endParaRPr>
                    </a:p>
                  </a:txBody>
                  <a:tcPr marL="7135" marR="7135" marT="7135" marB="0" anchor="b">
                    <a:solidFill>
                      <a:srgbClr val="FF0000"/>
                    </a:solidFill>
                  </a:tcPr>
                </a:tc>
              </a:tr>
              <a:tr h="185683">
                <a:tc>
                  <a:txBody>
                    <a:bodyPr/>
                    <a:lstStyle/>
                    <a:p>
                      <a:pPr algn="l" fontAlgn="b"/>
                      <a:endParaRPr lang="en-US"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a:effectLst/>
                        </a:rPr>
                        <a:t>2014-05-20</a:t>
                      </a:r>
                      <a:endParaRPr lang="en-US"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a:effectLst/>
                        </a:rPr>
                        <a:t>Åsacupen 2014</a:t>
                      </a:r>
                      <a:endParaRPr lang="en-US"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a:effectLst/>
                        </a:rPr>
                        <a:t>Pia betalt</a:t>
                      </a:r>
                      <a:endParaRPr lang="en-US" sz="1400" b="0" i="0" u="none" strike="noStrike">
                        <a:solidFill>
                          <a:srgbClr val="000000"/>
                        </a:solidFill>
                        <a:effectLst/>
                        <a:latin typeface="Calibri"/>
                      </a:endParaRPr>
                    </a:p>
                  </a:txBody>
                  <a:tcPr marL="7135" marR="7135" marT="7135" marB="0" anchor="b"/>
                </a:tc>
                <a:tc>
                  <a:txBody>
                    <a:bodyPr/>
                    <a:lstStyle/>
                    <a:p>
                      <a:pPr algn="r" fontAlgn="b"/>
                      <a:r>
                        <a:rPr lang="en-US" sz="1400" u="none" strike="noStrike" dirty="0">
                          <a:effectLst/>
                        </a:rPr>
                        <a:t>2000</a:t>
                      </a:r>
                      <a:endParaRPr lang="en-US" sz="1400" b="0" i="0" u="none" strike="noStrike" dirty="0">
                        <a:solidFill>
                          <a:srgbClr val="000000"/>
                        </a:solidFill>
                        <a:effectLst/>
                        <a:latin typeface="Calibri"/>
                      </a:endParaRPr>
                    </a:p>
                  </a:txBody>
                  <a:tcPr marL="7135" marR="7135" marT="7135" marB="0" anchor="b">
                    <a:solidFill>
                      <a:srgbClr val="FF0000"/>
                    </a:solidFill>
                  </a:tcPr>
                </a:tc>
              </a:tr>
              <a:tr h="185683">
                <a:tc>
                  <a:txBody>
                    <a:bodyPr/>
                    <a:lstStyle/>
                    <a:p>
                      <a:pPr algn="l" fontAlgn="b"/>
                      <a:endParaRPr lang="en-US"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a:effectLst/>
                        </a:rPr>
                        <a:t>2014-09-09</a:t>
                      </a:r>
                      <a:endParaRPr lang="en-US"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a:effectLst/>
                        </a:rPr>
                        <a:t>Älevicup 2014</a:t>
                      </a:r>
                      <a:endParaRPr lang="en-US"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a:effectLst/>
                        </a:rPr>
                        <a:t>Pia betalt</a:t>
                      </a:r>
                      <a:endParaRPr lang="en-US" sz="1400" b="0" i="0" u="none" strike="noStrike">
                        <a:solidFill>
                          <a:srgbClr val="000000"/>
                        </a:solidFill>
                        <a:effectLst/>
                        <a:latin typeface="Calibri"/>
                      </a:endParaRPr>
                    </a:p>
                  </a:txBody>
                  <a:tcPr marL="7135" marR="7135" marT="7135" marB="0" anchor="b"/>
                </a:tc>
                <a:tc>
                  <a:txBody>
                    <a:bodyPr/>
                    <a:lstStyle/>
                    <a:p>
                      <a:pPr algn="r" fontAlgn="b"/>
                      <a:r>
                        <a:rPr lang="en-US" sz="1400" u="none" strike="noStrike" dirty="0">
                          <a:effectLst/>
                        </a:rPr>
                        <a:t>900</a:t>
                      </a:r>
                      <a:endParaRPr lang="en-US" sz="1400" b="0" i="0" u="none" strike="noStrike" dirty="0">
                        <a:solidFill>
                          <a:srgbClr val="000000"/>
                        </a:solidFill>
                        <a:effectLst/>
                        <a:latin typeface="Calibri"/>
                      </a:endParaRPr>
                    </a:p>
                  </a:txBody>
                  <a:tcPr marL="7135" marR="7135" marT="7135" marB="0" anchor="b">
                    <a:solidFill>
                      <a:srgbClr val="FF0000"/>
                    </a:solidFill>
                  </a:tcPr>
                </a:tc>
              </a:tr>
              <a:tr h="185683">
                <a:tc>
                  <a:txBody>
                    <a:bodyPr/>
                    <a:lstStyle/>
                    <a:p>
                      <a:pPr algn="l" fontAlgn="b"/>
                      <a:endParaRPr lang="en-US"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a:effectLst/>
                        </a:rPr>
                        <a:t>2014-10-01</a:t>
                      </a:r>
                      <a:endParaRPr lang="en-US"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a:effectLst/>
                        </a:rPr>
                        <a:t>KIF mössor som priser</a:t>
                      </a:r>
                      <a:endParaRPr lang="en-US"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dirty="0">
                          <a:effectLst/>
                        </a:rPr>
                        <a:t>Pia </a:t>
                      </a:r>
                      <a:r>
                        <a:rPr lang="en-US" sz="1400" u="none" strike="noStrike" dirty="0" err="1">
                          <a:effectLst/>
                        </a:rPr>
                        <a:t>betalt</a:t>
                      </a:r>
                      <a:endParaRPr lang="en-US" sz="1400" b="0" i="0" u="none" strike="noStrike" dirty="0">
                        <a:solidFill>
                          <a:srgbClr val="000000"/>
                        </a:solidFill>
                        <a:effectLst/>
                        <a:latin typeface="Calibri"/>
                      </a:endParaRPr>
                    </a:p>
                  </a:txBody>
                  <a:tcPr marL="7135" marR="7135" marT="7135" marB="0" anchor="b"/>
                </a:tc>
                <a:tc>
                  <a:txBody>
                    <a:bodyPr/>
                    <a:lstStyle/>
                    <a:p>
                      <a:pPr algn="r" fontAlgn="b"/>
                      <a:r>
                        <a:rPr lang="en-US" sz="1400" u="none" strike="noStrike" dirty="0">
                          <a:effectLst/>
                        </a:rPr>
                        <a:t>400</a:t>
                      </a:r>
                      <a:endParaRPr lang="en-US" sz="1400" b="0" i="0" u="none" strike="noStrike" dirty="0">
                        <a:solidFill>
                          <a:srgbClr val="000000"/>
                        </a:solidFill>
                        <a:effectLst/>
                        <a:latin typeface="Calibri"/>
                      </a:endParaRPr>
                    </a:p>
                  </a:txBody>
                  <a:tcPr marL="7135" marR="7135" marT="7135" marB="0" anchor="b">
                    <a:solidFill>
                      <a:srgbClr val="FF0000"/>
                    </a:solidFill>
                  </a:tcPr>
                </a:tc>
              </a:tr>
              <a:tr h="194967">
                <a:tc>
                  <a:txBody>
                    <a:bodyPr/>
                    <a:lstStyle/>
                    <a:p>
                      <a:pPr algn="l" fontAlgn="b"/>
                      <a:endParaRPr lang="en-US"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a:effectLst/>
                        </a:rPr>
                        <a:t>2014-10-01</a:t>
                      </a:r>
                      <a:endParaRPr lang="en-US"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a:effectLst/>
                        </a:rPr>
                        <a:t>Rea ledarkläder Rickard W</a:t>
                      </a:r>
                      <a:endParaRPr lang="en-US"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a:effectLst/>
                        </a:rPr>
                        <a:t>Pia betalt</a:t>
                      </a:r>
                      <a:endParaRPr lang="en-US" sz="1400" b="0" i="0" u="none" strike="noStrike">
                        <a:solidFill>
                          <a:srgbClr val="000000"/>
                        </a:solidFill>
                        <a:effectLst/>
                        <a:latin typeface="Calibri"/>
                      </a:endParaRPr>
                    </a:p>
                  </a:txBody>
                  <a:tcPr marL="7135" marR="7135" marT="7135" marB="0" anchor="b"/>
                </a:tc>
                <a:tc>
                  <a:txBody>
                    <a:bodyPr/>
                    <a:lstStyle/>
                    <a:p>
                      <a:pPr algn="r" fontAlgn="b"/>
                      <a:r>
                        <a:rPr lang="en-US" sz="1400" u="none" strike="noStrike" dirty="0">
                          <a:effectLst/>
                        </a:rPr>
                        <a:t>90</a:t>
                      </a:r>
                      <a:endParaRPr lang="en-US" sz="1400" b="0" i="0" u="none" strike="noStrike" dirty="0">
                        <a:solidFill>
                          <a:srgbClr val="000000"/>
                        </a:solidFill>
                        <a:effectLst/>
                        <a:latin typeface="Calibri"/>
                      </a:endParaRPr>
                    </a:p>
                  </a:txBody>
                  <a:tcPr marL="7135" marR="7135" marT="7135" marB="0" anchor="b">
                    <a:solidFill>
                      <a:srgbClr val="FF0000"/>
                    </a:solidFill>
                  </a:tcPr>
                </a:tc>
              </a:tr>
              <a:tr h="194967">
                <a:tc>
                  <a:txBody>
                    <a:bodyPr/>
                    <a:lstStyle/>
                    <a:p>
                      <a:pPr algn="l" fontAlgn="b"/>
                      <a:r>
                        <a:rPr lang="en-US" sz="1400" u="none" strike="noStrike">
                          <a:effectLst/>
                        </a:rPr>
                        <a:t>SUMMA UTGIFTER</a:t>
                      </a:r>
                      <a:endParaRPr lang="en-US"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a:endParaRPr>
                    </a:p>
                  </a:txBody>
                  <a:tcPr marL="7135" marR="7135" marT="7135" marB="0" anchor="b"/>
                </a:tc>
                <a:tc>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a:endParaRPr>
                    </a:p>
                  </a:txBody>
                  <a:tcPr marL="7135" marR="7135" marT="7135" marB="0" anchor="b"/>
                </a:tc>
                <a:tc>
                  <a:txBody>
                    <a:bodyPr/>
                    <a:lstStyle/>
                    <a:p>
                      <a:pPr marL="0" algn="r" rtl="0" eaLnBrk="1" fontAlgn="b" latinLnBrk="0" hangingPunct="1"/>
                      <a:r>
                        <a:rPr kumimoji="0" lang="en-US" sz="1400" b="1" u="none" strike="noStrike" kern="1200" dirty="0">
                          <a:solidFill>
                            <a:schemeClr val="dk1"/>
                          </a:solidFill>
                          <a:effectLst/>
                          <a:latin typeface="+mn-lt"/>
                          <a:ea typeface="+mn-ea"/>
                          <a:cs typeface="+mn-cs"/>
                        </a:rPr>
                        <a:t>6978</a:t>
                      </a:r>
                    </a:p>
                  </a:txBody>
                  <a:tcPr marL="7135" marR="7135" marT="7135" marB="0" anchor="b">
                    <a:solidFill>
                      <a:srgbClr val="FF0000"/>
                    </a:solidFill>
                  </a:tcPr>
                </a:tc>
              </a:tr>
              <a:tr h="194967">
                <a:tc>
                  <a:txBody>
                    <a:bodyPr/>
                    <a:lstStyle/>
                    <a:p>
                      <a:pPr algn="l" fontAlgn="b"/>
                      <a:r>
                        <a:rPr lang="en-US" sz="1400" u="none" strike="noStrike">
                          <a:effectLst/>
                        </a:rPr>
                        <a:t>SUMMA</a:t>
                      </a:r>
                      <a:endParaRPr lang="en-US"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7135" marR="7135" marT="7135" marB="0" anchor="b"/>
                </a:tc>
                <a:tc>
                  <a:txBody>
                    <a:bodyPr/>
                    <a:lstStyle/>
                    <a:p>
                      <a:pPr marL="0" algn="r" rtl="0" eaLnBrk="1" fontAlgn="b" latinLnBrk="0" hangingPunct="1"/>
                      <a:r>
                        <a:rPr kumimoji="0" lang="en-US" sz="1400" b="1" u="none" strike="noStrike" kern="1200" dirty="0">
                          <a:solidFill>
                            <a:schemeClr val="dk1"/>
                          </a:solidFill>
                          <a:effectLst/>
                          <a:latin typeface="+mn-lt"/>
                          <a:ea typeface="+mn-ea"/>
                          <a:cs typeface="+mn-cs"/>
                        </a:rPr>
                        <a:t>5172</a:t>
                      </a:r>
                    </a:p>
                  </a:txBody>
                  <a:tcPr marL="7135" marR="7135" marT="7135" marB="0" anchor="b"/>
                </a:tc>
              </a:tr>
              <a:tr h="194967">
                <a:tc>
                  <a:txBody>
                    <a:bodyPr/>
                    <a:lstStyle/>
                    <a:p>
                      <a:pPr algn="l" fontAlgn="b"/>
                      <a:endParaRPr lang="en-US" sz="1400" b="0" i="0" u="none" strike="noStrike">
                        <a:solidFill>
                          <a:srgbClr val="000000"/>
                        </a:solidFill>
                        <a:effectLst/>
                        <a:latin typeface="Calibri"/>
                      </a:endParaRPr>
                    </a:p>
                  </a:txBody>
                  <a:tcPr marL="7135" marR="7135" marT="7135" marB="0" anchor="b"/>
                </a:tc>
                <a:tc>
                  <a:txBody>
                    <a:bodyPr/>
                    <a:lstStyle/>
                    <a:p>
                      <a:pPr algn="l" fontAlgn="b"/>
                      <a:endParaRPr lang="en-US" sz="1400" b="0" i="0" u="none" strike="noStrike">
                        <a:solidFill>
                          <a:srgbClr val="000000"/>
                        </a:solidFill>
                        <a:effectLst/>
                        <a:latin typeface="Calibri"/>
                      </a:endParaRPr>
                    </a:p>
                  </a:txBody>
                  <a:tcPr marL="7135" marR="7135" marT="7135" marB="0" anchor="b"/>
                </a:tc>
                <a:tc>
                  <a:txBody>
                    <a:bodyPr/>
                    <a:lstStyle/>
                    <a:p>
                      <a:pPr algn="l" fontAlgn="b"/>
                      <a:endParaRPr lang="en-US" sz="1400" b="0" i="0" u="none" strike="noStrike">
                        <a:solidFill>
                          <a:srgbClr val="000000"/>
                        </a:solidFill>
                        <a:effectLst/>
                        <a:latin typeface="Calibri"/>
                      </a:endParaRPr>
                    </a:p>
                  </a:txBody>
                  <a:tcPr marL="7135" marR="7135" marT="7135" marB="0" anchor="b"/>
                </a:tc>
                <a:tc>
                  <a:txBody>
                    <a:bodyPr/>
                    <a:lstStyle/>
                    <a:p>
                      <a:pPr algn="l" fontAlgn="b"/>
                      <a:endParaRPr lang="en-US" sz="1400" b="0" i="0" u="none" strike="noStrike">
                        <a:solidFill>
                          <a:srgbClr val="000000"/>
                        </a:solidFill>
                        <a:effectLst/>
                        <a:latin typeface="Calibri"/>
                      </a:endParaRPr>
                    </a:p>
                  </a:txBody>
                  <a:tcPr marL="7135" marR="7135" marT="7135" marB="0" anchor="b"/>
                </a:tc>
                <a:tc>
                  <a:txBody>
                    <a:bodyPr/>
                    <a:lstStyle/>
                    <a:p>
                      <a:pPr marL="0" algn="r" rtl="0" eaLnBrk="1" fontAlgn="b" latinLnBrk="0" hangingPunct="1"/>
                      <a:endParaRPr kumimoji="0" lang="en-US" sz="1400" b="1" u="none" strike="noStrike" kern="1200" dirty="0">
                        <a:solidFill>
                          <a:srgbClr val="7030A0"/>
                        </a:solidFill>
                        <a:effectLst/>
                        <a:latin typeface="+mn-lt"/>
                        <a:ea typeface="+mn-ea"/>
                        <a:cs typeface="+mn-cs"/>
                      </a:endParaRPr>
                    </a:p>
                  </a:txBody>
                  <a:tcPr marL="7135" marR="7135" marT="7135" marB="0" anchor="b"/>
                </a:tc>
              </a:tr>
              <a:tr h="194967">
                <a:tc>
                  <a:txBody>
                    <a:bodyPr/>
                    <a:lstStyle/>
                    <a:p>
                      <a:pPr algn="l" fontAlgn="b"/>
                      <a:r>
                        <a:rPr lang="en-US" sz="1400" u="none" strike="noStrike">
                          <a:effectLst/>
                        </a:rPr>
                        <a:t>Saldo 2015-04-01</a:t>
                      </a:r>
                      <a:endParaRPr lang="en-US"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7135" marR="7135" marT="7135" marB="0" anchor="b"/>
                </a:tc>
                <a:tc>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7135" marR="7135" marT="7135" marB="0" anchor="b"/>
                </a:tc>
                <a:tc>
                  <a:txBody>
                    <a:bodyPr/>
                    <a:lstStyle/>
                    <a:p>
                      <a:pPr algn="r" fontAlgn="b"/>
                      <a:r>
                        <a:rPr lang="en-US" sz="1400" b="1" u="none" strike="noStrike" dirty="0" smtClean="0">
                          <a:effectLst/>
                        </a:rPr>
                        <a:t>+7956</a:t>
                      </a:r>
                      <a:endParaRPr lang="en-US" sz="1400" b="1" i="0" u="none" strike="noStrike" dirty="0">
                        <a:solidFill>
                          <a:srgbClr val="000000"/>
                        </a:solidFill>
                        <a:effectLst/>
                        <a:latin typeface="Calibri"/>
                      </a:endParaRPr>
                    </a:p>
                  </a:txBody>
                  <a:tcPr marL="7135" marR="7135" marT="7135" marB="0" anchor="b">
                    <a:solidFill>
                      <a:srgbClr val="FFFF00"/>
                    </a:solidFill>
                  </a:tcPr>
                </a:tc>
              </a:tr>
            </a:tbl>
          </a:graphicData>
        </a:graphic>
      </p:graphicFrame>
      <p:sp>
        <p:nvSpPr>
          <p:cNvPr id="5" name="textruta 4"/>
          <p:cNvSpPr txBox="1"/>
          <p:nvPr/>
        </p:nvSpPr>
        <p:spPr>
          <a:xfrm>
            <a:off x="323528" y="6309320"/>
            <a:ext cx="8640960" cy="307777"/>
          </a:xfrm>
          <a:prstGeom prst="rect">
            <a:avLst/>
          </a:prstGeom>
          <a:noFill/>
        </p:spPr>
        <p:txBody>
          <a:bodyPr wrap="square" rtlCol="0">
            <a:spAutoFit/>
          </a:bodyPr>
          <a:lstStyle/>
          <a:p>
            <a:r>
              <a:rPr lang="sv-SE" sz="1400" dirty="0" smtClean="0"/>
              <a:t>Utgifter ej registrerade för 2015 = Tölö cupen, Åsacupen, Skona cup, poolspel tre lag, Skatehallen hyra, Solkatten cup</a:t>
            </a:r>
            <a:endParaRPr lang="sv-SE" sz="1400" dirty="0"/>
          </a:p>
        </p:txBody>
      </p:sp>
    </p:spTree>
    <p:extLst>
      <p:ext uri="{BB962C8B-B14F-4D97-AF65-F5344CB8AC3E}">
        <p14:creationId xmlns:p14="http://schemas.microsoft.com/office/powerpoint/2010/main" val="187510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65265"/>
            <a:ext cx="9036496" cy="2450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sv-SE"/>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760" y="1336577"/>
            <a:ext cx="3960440" cy="3967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44008" y="635721"/>
            <a:ext cx="2232248" cy="307766"/>
          </a:xfrm>
          <a:prstGeom prst="rect">
            <a:avLst/>
          </a:prstGeom>
          <a:gradFill>
            <a:gsLst>
              <a:gs pos="0">
                <a:srgbClr val="5E9EFF"/>
              </a:gs>
              <a:gs pos="39999">
                <a:srgbClr val="85C2FF"/>
              </a:gs>
              <a:gs pos="70000">
                <a:srgbClr val="C4D6EB"/>
              </a:gs>
              <a:gs pos="100000">
                <a:srgbClr val="FFEBFA"/>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9" tIns="45715" rIns="91429" bIns="45715" rtlCol="0">
            <a:spAutoFit/>
          </a:bodyPr>
          <a:lstStyle/>
          <a:p>
            <a:r>
              <a:rPr lang="sv-SE" sz="1400" b="1" dirty="0" smtClean="0">
                <a:solidFill>
                  <a:schemeClr val="bg1"/>
                </a:solidFill>
              </a:rPr>
              <a:t>Januari</a:t>
            </a:r>
            <a:endParaRPr lang="sv-SE" sz="1400" b="1" dirty="0">
              <a:solidFill>
                <a:schemeClr val="bg1"/>
              </a:solidFill>
            </a:endParaRPr>
          </a:p>
        </p:txBody>
      </p:sp>
      <p:sp>
        <p:nvSpPr>
          <p:cNvPr id="6" name="TextBox 5"/>
          <p:cNvSpPr txBox="1"/>
          <p:nvPr/>
        </p:nvSpPr>
        <p:spPr>
          <a:xfrm>
            <a:off x="5960726" y="1206249"/>
            <a:ext cx="3055411" cy="677098"/>
          </a:xfrm>
          <a:prstGeom prst="rect">
            <a:avLst/>
          </a:prstGeom>
          <a:gradFill>
            <a:gsLst>
              <a:gs pos="3000">
                <a:schemeClr val="accent5">
                  <a:lumMod val="67000"/>
                  <a:lumOff val="33000"/>
                </a:schemeClr>
              </a:gs>
              <a:gs pos="45000">
                <a:srgbClr val="85C2FF"/>
              </a:gs>
              <a:gs pos="88000">
                <a:srgbClr val="C4D6EB"/>
              </a:gs>
              <a:gs pos="100000">
                <a:srgbClr val="FFEBFA"/>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9" tIns="45715" rIns="91429" bIns="45715" rtlCol="0">
            <a:spAutoFit/>
          </a:bodyPr>
          <a:lstStyle/>
          <a:p>
            <a:r>
              <a:rPr lang="sv-SE" sz="1400" b="1" dirty="0">
                <a:solidFill>
                  <a:schemeClr val="bg1"/>
                </a:solidFill>
              </a:rPr>
              <a:t>Februari</a:t>
            </a:r>
          </a:p>
          <a:p>
            <a:pPr marL="171429" indent="-171429">
              <a:buFont typeface="Arial" panose="020B0604020202020204" pitchFamily="34" charset="0"/>
              <a:buChar char="•"/>
            </a:pPr>
            <a:r>
              <a:rPr lang="sv-SE" sz="1200" b="1" dirty="0" smtClean="0"/>
              <a:t>Träning konstgräset söndagar 14-15:30</a:t>
            </a:r>
          </a:p>
          <a:p>
            <a:pPr marL="171429" indent="-171429">
              <a:buFont typeface="Arial" panose="020B0604020202020204" pitchFamily="34" charset="0"/>
              <a:buChar char="•"/>
            </a:pPr>
            <a:r>
              <a:rPr lang="sv-SE" sz="1200" b="1" dirty="0" smtClean="0"/>
              <a:t>Skatehallen Kick-off säsongen 2015</a:t>
            </a:r>
            <a:endParaRPr lang="sv-SE" sz="1200" b="1" dirty="0"/>
          </a:p>
        </p:txBody>
      </p:sp>
      <p:sp>
        <p:nvSpPr>
          <p:cNvPr id="7" name="TextBox 6"/>
          <p:cNvSpPr txBox="1"/>
          <p:nvPr/>
        </p:nvSpPr>
        <p:spPr>
          <a:xfrm>
            <a:off x="6542440" y="2094538"/>
            <a:ext cx="2197141" cy="1046430"/>
          </a:xfrm>
          <a:prstGeom prst="rect">
            <a:avLst/>
          </a:prstGeom>
          <a:gradFill>
            <a:gsLst>
              <a:gs pos="3000">
                <a:srgbClr val="61F5F1"/>
              </a:gs>
              <a:gs pos="75000">
                <a:srgbClr val="85C2FF"/>
              </a:gs>
              <a:gs pos="92000">
                <a:srgbClr val="C4D6EB">
                  <a:lumMod val="0"/>
                  <a:lumOff val="100000"/>
                </a:srgbClr>
              </a:gs>
              <a:gs pos="100000">
                <a:srgbClr val="FFEBFA"/>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9" tIns="45715" rIns="91429" bIns="45715" rtlCol="0">
            <a:spAutoFit/>
          </a:bodyPr>
          <a:lstStyle/>
          <a:p>
            <a:r>
              <a:rPr lang="sv-SE" sz="1400" b="1" dirty="0" smtClean="0">
                <a:solidFill>
                  <a:schemeClr val="bg1"/>
                </a:solidFill>
              </a:rPr>
              <a:t>Mars</a:t>
            </a:r>
          </a:p>
          <a:p>
            <a:pPr marL="171450" indent="-171450">
              <a:buFont typeface="Arial" pitchFamily="34" charset="0"/>
              <a:buChar char="•"/>
            </a:pPr>
            <a:r>
              <a:rPr lang="sv-SE" sz="1200" b="1" dirty="0" smtClean="0"/>
              <a:t>Träning konstgräset söndagar 14-15:30</a:t>
            </a:r>
          </a:p>
          <a:p>
            <a:pPr marL="171450" indent="-171450">
              <a:buFont typeface="Arial" pitchFamily="34" charset="0"/>
              <a:buChar char="•"/>
            </a:pPr>
            <a:r>
              <a:rPr lang="sv-SE" sz="1200" b="1" dirty="0" smtClean="0"/>
              <a:t>Solkatten cup 28-29/3</a:t>
            </a:r>
          </a:p>
          <a:p>
            <a:pPr marL="171450" indent="-171450">
              <a:buFont typeface="Arial" pitchFamily="34" charset="0"/>
              <a:buChar char="•"/>
            </a:pPr>
            <a:endParaRPr lang="sv-SE" sz="1200" b="1" dirty="0"/>
          </a:p>
        </p:txBody>
      </p:sp>
      <p:sp>
        <p:nvSpPr>
          <p:cNvPr id="8" name="TextBox 7"/>
          <p:cNvSpPr txBox="1"/>
          <p:nvPr/>
        </p:nvSpPr>
        <p:spPr>
          <a:xfrm>
            <a:off x="6553559" y="3320391"/>
            <a:ext cx="2998111" cy="1661983"/>
          </a:xfrm>
          <a:prstGeom prst="rect">
            <a:avLst/>
          </a:prstGeom>
          <a:gradFill>
            <a:gsLst>
              <a:gs pos="3000">
                <a:srgbClr val="C59EE2"/>
              </a:gs>
              <a:gs pos="75000">
                <a:srgbClr val="85C2FF"/>
              </a:gs>
              <a:gs pos="92000">
                <a:srgbClr val="C4D6EB">
                  <a:lumMod val="0"/>
                  <a:lumOff val="100000"/>
                </a:srgbClr>
              </a:gs>
              <a:gs pos="100000">
                <a:srgbClr val="FFEBFA"/>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9" tIns="45715" rIns="91429" bIns="45715" rtlCol="0">
            <a:spAutoFit/>
          </a:bodyPr>
          <a:lstStyle/>
          <a:p>
            <a:pPr lvl="0"/>
            <a:r>
              <a:rPr lang="sv-SE" sz="1400" b="1" dirty="0" smtClean="0">
                <a:solidFill>
                  <a:schemeClr val="bg1"/>
                </a:solidFill>
              </a:rPr>
              <a:t>April</a:t>
            </a:r>
          </a:p>
          <a:p>
            <a:pPr marL="171450" lvl="0" indent="-171450">
              <a:buFont typeface="Arial" pitchFamily="34" charset="0"/>
              <a:buChar char="•"/>
            </a:pPr>
            <a:r>
              <a:rPr lang="sv-SE" sz="1100" b="1" dirty="0" smtClean="0">
                <a:solidFill>
                  <a:prstClr val="black"/>
                </a:solidFill>
              </a:rPr>
              <a:t>Träning konstgräset söndagar 14-15:30</a:t>
            </a:r>
          </a:p>
          <a:p>
            <a:pPr marL="171429" lvl="0" indent="-171429">
              <a:buFont typeface="Arial" panose="020B0604020202020204" pitchFamily="34" charset="0"/>
              <a:buChar char="•"/>
            </a:pPr>
            <a:r>
              <a:rPr lang="sv-SE" sz="1100" b="1" dirty="0" smtClean="0">
                <a:solidFill>
                  <a:prstClr val="black"/>
                </a:solidFill>
              </a:rPr>
              <a:t>12/4 Föräldramöte</a:t>
            </a:r>
          </a:p>
          <a:p>
            <a:pPr marL="171429" lvl="0" indent="-171429">
              <a:buFont typeface="Arial" panose="020B0604020202020204" pitchFamily="34" charset="0"/>
              <a:buChar char="•"/>
            </a:pPr>
            <a:r>
              <a:rPr lang="sv-SE" sz="1100" b="1" dirty="0" smtClean="0">
                <a:solidFill>
                  <a:prstClr val="black"/>
                </a:solidFill>
              </a:rPr>
              <a:t>19/4 Träningsmatcher i Onsala 9-13, konstgräset Kapareskolan</a:t>
            </a:r>
          </a:p>
          <a:p>
            <a:pPr marL="171429" indent="-171429">
              <a:buFont typeface="Arial" panose="020B0604020202020204" pitchFamily="34" charset="0"/>
              <a:buChar char="•"/>
            </a:pPr>
            <a:r>
              <a:rPr lang="sv-SE" sz="1100" b="1" dirty="0">
                <a:solidFill>
                  <a:prstClr val="black"/>
                </a:solidFill>
              </a:rPr>
              <a:t>25/4 </a:t>
            </a:r>
            <a:r>
              <a:rPr lang="sv-SE" sz="1100" b="1" dirty="0" smtClean="0">
                <a:solidFill>
                  <a:prstClr val="black"/>
                </a:solidFill>
              </a:rPr>
              <a:t>KIF-dagen</a:t>
            </a:r>
          </a:p>
          <a:p>
            <a:pPr marL="171429" indent="-171429">
              <a:buFont typeface="Arial" panose="020B0604020202020204" pitchFamily="34" charset="0"/>
              <a:buChar char="•"/>
            </a:pPr>
            <a:r>
              <a:rPr lang="sv-SE" sz="1100" b="1" dirty="0" smtClean="0">
                <a:solidFill>
                  <a:prstClr val="black"/>
                </a:solidFill>
              </a:rPr>
              <a:t>New Body försäljning</a:t>
            </a:r>
          </a:p>
          <a:p>
            <a:pPr marL="171429" indent="-171429">
              <a:buFont typeface="Arial" panose="020B0604020202020204" pitchFamily="34" charset="0"/>
              <a:buChar char="•"/>
            </a:pPr>
            <a:r>
              <a:rPr lang="sv-SE" sz="1100" b="1" dirty="0" smtClean="0">
                <a:solidFill>
                  <a:prstClr val="black"/>
                </a:solidFill>
              </a:rPr>
              <a:t>Beställning träningskläder</a:t>
            </a:r>
            <a:endParaRPr lang="sv-SE" sz="1100" b="1" dirty="0">
              <a:solidFill>
                <a:prstClr val="black"/>
              </a:solidFill>
            </a:endParaRPr>
          </a:p>
          <a:p>
            <a:pPr marL="171429" lvl="0" indent="-171429">
              <a:buFont typeface="Arial" panose="020B0604020202020204" pitchFamily="34" charset="0"/>
              <a:buChar char="•"/>
            </a:pPr>
            <a:endParaRPr lang="sv-SE" sz="1100" b="1" dirty="0">
              <a:solidFill>
                <a:prstClr val="black"/>
              </a:solidFill>
            </a:endParaRPr>
          </a:p>
        </p:txBody>
      </p:sp>
      <p:sp>
        <p:nvSpPr>
          <p:cNvPr id="9" name="TextBox 8"/>
          <p:cNvSpPr txBox="1"/>
          <p:nvPr/>
        </p:nvSpPr>
        <p:spPr>
          <a:xfrm>
            <a:off x="6083954" y="4838215"/>
            <a:ext cx="2499921" cy="1600428"/>
          </a:xfrm>
          <a:prstGeom prst="rect">
            <a:avLst/>
          </a:prstGeom>
          <a:gradFill flip="none" rotWithShape="1">
            <a:gsLst>
              <a:gs pos="3000">
                <a:srgbClr val="3FFFB1"/>
              </a:gs>
              <a:gs pos="52000">
                <a:srgbClr val="85C2FF"/>
              </a:gs>
              <a:gs pos="92000">
                <a:srgbClr val="C4D6EB">
                  <a:lumMod val="0"/>
                  <a:lumOff val="100000"/>
                </a:srgbClr>
              </a:gs>
              <a:gs pos="100000">
                <a:srgbClr val="FFEBFA"/>
              </a:gs>
            </a:gsLst>
            <a:path path="rect">
              <a:fillToRect r="100000" b="100000"/>
            </a:path>
            <a:tileRect l="-100000" t="-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9" tIns="45715" rIns="91429" bIns="45715" rtlCol="0">
            <a:spAutoFit/>
          </a:bodyPr>
          <a:lstStyle/>
          <a:p>
            <a:r>
              <a:rPr lang="sv-SE" sz="1400" b="1" dirty="0">
                <a:solidFill>
                  <a:schemeClr val="bg1"/>
                </a:solidFill>
              </a:rPr>
              <a:t>Maj</a:t>
            </a:r>
          </a:p>
          <a:p>
            <a:pPr marL="171429" indent="-171429">
              <a:buFont typeface="Arial" panose="020B0604020202020204" pitchFamily="34" charset="0"/>
              <a:buChar char="•"/>
            </a:pPr>
            <a:r>
              <a:rPr lang="sv-SE" sz="1200" b="1" dirty="0" smtClean="0"/>
              <a:t>Anmälan Sommarfotbollsskolan</a:t>
            </a:r>
          </a:p>
          <a:p>
            <a:pPr marL="171429" indent="-171429">
              <a:buFont typeface="Arial" panose="020B0604020202020204" pitchFamily="34" charset="0"/>
              <a:buChar char="•"/>
            </a:pPr>
            <a:r>
              <a:rPr lang="sv-SE" sz="1200" b="1" dirty="0" smtClean="0"/>
              <a:t>3/5 matcher mot Kullavik </a:t>
            </a:r>
            <a:r>
              <a:rPr lang="sv-SE" sz="1200" b="1" dirty="0" err="1" smtClean="0"/>
              <a:t>e.m</a:t>
            </a:r>
            <a:endParaRPr lang="sv-SE" sz="1200" b="1" dirty="0" smtClean="0"/>
          </a:p>
          <a:p>
            <a:pPr marL="171429" indent="-171429">
              <a:buFont typeface="Arial" panose="020B0604020202020204" pitchFamily="34" charset="0"/>
              <a:buChar char="•"/>
            </a:pPr>
            <a:r>
              <a:rPr lang="sv-SE" sz="1200" b="1" dirty="0" smtClean="0"/>
              <a:t>4/5 IFK match 19:00</a:t>
            </a:r>
          </a:p>
          <a:p>
            <a:pPr marL="171429" indent="-171429">
              <a:buFont typeface="Arial" panose="020B0604020202020204" pitchFamily="34" charset="0"/>
              <a:buChar char="•"/>
            </a:pPr>
            <a:r>
              <a:rPr lang="sv-SE" sz="1200" b="1" dirty="0" smtClean="0"/>
              <a:t>10/5 matcher mot Tölö och Åsa</a:t>
            </a:r>
          </a:p>
          <a:p>
            <a:pPr marL="171429" indent="-171429">
              <a:buFont typeface="Arial" panose="020B0604020202020204" pitchFamily="34" charset="0"/>
              <a:buChar char="•"/>
            </a:pPr>
            <a:r>
              <a:rPr lang="sv-SE" sz="1200" b="1" dirty="0" smtClean="0"/>
              <a:t>29/5 Bollkallar A-laget</a:t>
            </a:r>
          </a:p>
          <a:p>
            <a:pPr marL="171429" indent="-171429">
              <a:buFont typeface="Arial" panose="020B0604020202020204" pitchFamily="34" charset="0"/>
              <a:buChar char="•"/>
            </a:pPr>
            <a:r>
              <a:rPr lang="sv-SE" sz="1200" b="1" dirty="0" smtClean="0"/>
              <a:t>30/5 Tölö-cupen</a:t>
            </a:r>
            <a:endParaRPr lang="sv-SE" sz="1200" b="1" dirty="0"/>
          </a:p>
          <a:p>
            <a:pPr marL="171429" indent="-171429">
              <a:buFont typeface="Arial" panose="020B0604020202020204" pitchFamily="34" charset="0"/>
              <a:buChar char="•"/>
            </a:pPr>
            <a:endParaRPr lang="sv-SE" sz="1200" b="1" dirty="0"/>
          </a:p>
        </p:txBody>
      </p:sp>
      <p:sp>
        <p:nvSpPr>
          <p:cNvPr id="10" name="TextBox 9"/>
          <p:cNvSpPr txBox="1"/>
          <p:nvPr/>
        </p:nvSpPr>
        <p:spPr>
          <a:xfrm>
            <a:off x="3995977" y="5325348"/>
            <a:ext cx="1970041" cy="1046430"/>
          </a:xfrm>
          <a:prstGeom prst="rect">
            <a:avLst/>
          </a:prstGeom>
          <a:gradFill flip="none" rotWithShape="1">
            <a:gsLst>
              <a:gs pos="0">
                <a:srgbClr val="76EB35"/>
              </a:gs>
              <a:gs pos="100000">
                <a:srgbClr val="C4D6EB">
                  <a:lumMod val="0"/>
                  <a:lumOff val="100000"/>
                </a:srgbClr>
              </a:gs>
              <a:gs pos="100000">
                <a:srgbClr val="FFEBFA"/>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9" tIns="45715" rIns="91429" bIns="45715" rtlCol="0">
            <a:spAutoFit/>
          </a:bodyPr>
          <a:lstStyle/>
          <a:p>
            <a:r>
              <a:rPr lang="sv-SE" sz="1400" b="1" dirty="0">
                <a:solidFill>
                  <a:schemeClr val="bg1"/>
                </a:solidFill>
              </a:rPr>
              <a:t>Juni</a:t>
            </a:r>
          </a:p>
          <a:p>
            <a:pPr marL="171429" indent="-171429">
              <a:buFont typeface="Arial" panose="020B0604020202020204" pitchFamily="34" charset="0"/>
              <a:buChar char="•"/>
            </a:pPr>
            <a:r>
              <a:rPr lang="sv-SE" sz="1200" b="1" dirty="0"/>
              <a:t>Sommarfotbollsskolan 14-18 </a:t>
            </a:r>
            <a:r>
              <a:rPr lang="sv-SE" sz="1200" b="1" dirty="0" smtClean="0"/>
              <a:t>juni</a:t>
            </a:r>
          </a:p>
          <a:p>
            <a:pPr marL="171429" indent="-171429">
              <a:buFont typeface="Arial" panose="020B0604020202020204" pitchFamily="34" charset="0"/>
              <a:buChar char="•"/>
            </a:pPr>
            <a:r>
              <a:rPr lang="sv-SE" sz="1200" b="1" dirty="0" smtClean="0"/>
              <a:t>Åsa-cupen 26-28/6</a:t>
            </a:r>
            <a:endParaRPr lang="sv-SE" sz="1200" b="1" dirty="0"/>
          </a:p>
          <a:p>
            <a:pPr marL="171429" indent="-171429">
              <a:buFont typeface="Arial" panose="020B0604020202020204" pitchFamily="34" charset="0"/>
              <a:buChar char="•"/>
            </a:pPr>
            <a:endParaRPr lang="sv-SE" sz="1200" b="1" dirty="0"/>
          </a:p>
        </p:txBody>
      </p:sp>
      <p:sp>
        <p:nvSpPr>
          <p:cNvPr id="11" name="TextBox 10"/>
          <p:cNvSpPr txBox="1"/>
          <p:nvPr/>
        </p:nvSpPr>
        <p:spPr>
          <a:xfrm>
            <a:off x="1763689" y="5304205"/>
            <a:ext cx="2116872" cy="1231096"/>
          </a:xfrm>
          <a:prstGeom prst="rect">
            <a:avLst/>
          </a:prstGeom>
          <a:gradFill flip="none" rotWithShape="1">
            <a:gsLst>
              <a:gs pos="0">
                <a:srgbClr val="08FC14"/>
              </a:gs>
              <a:gs pos="100000">
                <a:srgbClr val="C4D6EB">
                  <a:lumMod val="0"/>
                  <a:lumOff val="100000"/>
                </a:srgbClr>
              </a:gs>
              <a:gs pos="100000">
                <a:srgbClr val="FFEBFA"/>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9" tIns="45715" rIns="91429" bIns="45715" rtlCol="0">
            <a:spAutoFit/>
          </a:bodyPr>
          <a:lstStyle/>
          <a:p>
            <a:r>
              <a:rPr lang="sv-SE" sz="1400" b="1" dirty="0">
                <a:solidFill>
                  <a:schemeClr val="bg1"/>
                </a:solidFill>
              </a:rPr>
              <a:t>Juli</a:t>
            </a:r>
          </a:p>
          <a:p>
            <a:pPr marL="171429" indent="-171429">
              <a:buFont typeface="Arial" panose="020B0604020202020204" pitchFamily="34" charset="0"/>
              <a:buChar char="•"/>
            </a:pPr>
            <a:r>
              <a:rPr lang="sv-SE" sz="1200" b="1" dirty="0"/>
              <a:t>Gothia Cup 12-18 </a:t>
            </a:r>
            <a:r>
              <a:rPr lang="sv-SE" sz="1200" b="1" dirty="0" smtClean="0"/>
              <a:t>juli- arbetspass för </a:t>
            </a:r>
            <a:r>
              <a:rPr lang="sv-SE" sz="1200" b="1" dirty="0" smtClean="0"/>
              <a:t>oss</a:t>
            </a:r>
          </a:p>
          <a:p>
            <a:pPr marL="171429" indent="-171429">
              <a:buFont typeface="Arial" panose="020B0604020202020204" pitchFamily="34" charset="0"/>
              <a:buChar char="•"/>
            </a:pPr>
            <a:r>
              <a:rPr lang="sv-SE" sz="1200" b="1" dirty="0" smtClean="0"/>
              <a:t>V. 28-30 sommaruppehåll</a:t>
            </a:r>
          </a:p>
          <a:p>
            <a:pPr marL="171429" indent="-171429">
              <a:buFont typeface="Arial" panose="020B0604020202020204" pitchFamily="34" charset="0"/>
              <a:buChar char="•"/>
            </a:pPr>
            <a:r>
              <a:rPr lang="sv-SE" sz="1200" b="1" dirty="0" smtClean="0"/>
              <a:t>V. 31 kör vi igång igen!</a:t>
            </a:r>
            <a:endParaRPr lang="sv-SE" sz="1200" b="1" dirty="0"/>
          </a:p>
          <a:p>
            <a:pPr marL="171429" indent="-171429">
              <a:buFont typeface="Arial" panose="020B0604020202020204" pitchFamily="34" charset="0"/>
              <a:buChar char="•"/>
            </a:pPr>
            <a:endParaRPr lang="sv-SE" sz="1200" b="1" dirty="0"/>
          </a:p>
        </p:txBody>
      </p:sp>
      <p:sp>
        <p:nvSpPr>
          <p:cNvPr id="12" name="TextBox 11"/>
          <p:cNvSpPr txBox="1"/>
          <p:nvPr/>
        </p:nvSpPr>
        <p:spPr>
          <a:xfrm>
            <a:off x="251521" y="4470793"/>
            <a:ext cx="2499921" cy="707876"/>
          </a:xfrm>
          <a:prstGeom prst="rect">
            <a:avLst/>
          </a:prstGeom>
          <a:gradFill flip="none" rotWithShape="1">
            <a:gsLst>
              <a:gs pos="0">
                <a:srgbClr val="36A127"/>
              </a:gs>
              <a:gs pos="100000">
                <a:srgbClr val="C4D6EB">
                  <a:lumMod val="0"/>
                  <a:lumOff val="100000"/>
                </a:srgbClr>
              </a:gs>
              <a:gs pos="100000">
                <a:srgbClr val="FFEBFA"/>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9" tIns="45715" rIns="91429" bIns="45715" rtlCol="0">
            <a:spAutoFit/>
          </a:bodyPr>
          <a:lstStyle/>
          <a:p>
            <a:r>
              <a:rPr lang="sv-SE" sz="1400" b="1" dirty="0" smtClean="0">
                <a:solidFill>
                  <a:schemeClr val="bg1"/>
                </a:solidFill>
              </a:rPr>
              <a:t>Augusti</a:t>
            </a:r>
          </a:p>
          <a:p>
            <a:pPr marL="285750" indent="-285750">
              <a:buFont typeface="Arial" pitchFamily="34" charset="0"/>
              <a:buChar char="•"/>
            </a:pPr>
            <a:r>
              <a:rPr lang="sv-SE" sz="1200" b="1" dirty="0" smtClean="0"/>
              <a:t>Skona-cup 15-16/8</a:t>
            </a:r>
          </a:p>
          <a:p>
            <a:endParaRPr lang="sv-SE" sz="1400" b="1" dirty="0">
              <a:solidFill>
                <a:schemeClr val="bg1"/>
              </a:solidFill>
            </a:endParaRPr>
          </a:p>
        </p:txBody>
      </p:sp>
      <p:sp>
        <p:nvSpPr>
          <p:cNvPr id="13" name="TextBox 12"/>
          <p:cNvSpPr txBox="1"/>
          <p:nvPr/>
        </p:nvSpPr>
        <p:spPr>
          <a:xfrm>
            <a:off x="92136" y="3501008"/>
            <a:ext cx="2319624" cy="307766"/>
          </a:xfrm>
          <a:prstGeom prst="rect">
            <a:avLst/>
          </a:prstGeom>
          <a:gradFill flip="none" rotWithShape="1">
            <a:gsLst>
              <a:gs pos="0">
                <a:srgbClr val="FFCC66"/>
              </a:gs>
              <a:gs pos="100000">
                <a:srgbClr val="C4D6EB">
                  <a:lumMod val="0"/>
                  <a:lumOff val="100000"/>
                </a:srgbClr>
              </a:gs>
              <a:gs pos="100000">
                <a:srgbClr val="FFEBFA"/>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9" tIns="45715" rIns="91429" bIns="45715" rtlCol="0">
            <a:spAutoFit/>
          </a:bodyPr>
          <a:lstStyle/>
          <a:p>
            <a:r>
              <a:rPr lang="sv-SE" sz="1400" b="1" dirty="0" smtClean="0">
                <a:solidFill>
                  <a:schemeClr val="bg1"/>
                </a:solidFill>
              </a:rPr>
              <a:t>September</a:t>
            </a:r>
            <a:endParaRPr lang="sv-SE" sz="1400" b="1" dirty="0">
              <a:solidFill>
                <a:schemeClr val="bg1"/>
              </a:solidFill>
            </a:endParaRPr>
          </a:p>
        </p:txBody>
      </p:sp>
      <p:sp>
        <p:nvSpPr>
          <p:cNvPr id="14" name="TextBox 13"/>
          <p:cNvSpPr txBox="1"/>
          <p:nvPr/>
        </p:nvSpPr>
        <p:spPr>
          <a:xfrm>
            <a:off x="35497" y="2276873"/>
            <a:ext cx="2715945" cy="492432"/>
          </a:xfrm>
          <a:prstGeom prst="rect">
            <a:avLst/>
          </a:prstGeom>
          <a:gradFill flip="none" rotWithShape="1">
            <a:gsLst>
              <a:gs pos="0">
                <a:srgbClr val="FF5B5B"/>
              </a:gs>
              <a:gs pos="100000">
                <a:srgbClr val="C4D6EB">
                  <a:lumMod val="0"/>
                  <a:lumOff val="100000"/>
                </a:srgbClr>
              </a:gs>
              <a:gs pos="100000">
                <a:srgbClr val="FFEBFA"/>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9" tIns="45715" rIns="91429" bIns="45715" rtlCol="0">
            <a:spAutoFit/>
          </a:bodyPr>
          <a:lstStyle/>
          <a:p>
            <a:r>
              <a:rPr lang="sv-SE" sz="1400" b="1" dirty="0">
                <a:solidFill>
                  <a:schemeClr val="bg1"/>
                </a:solidFill>
              </a:rPr>
              <a:t>Oktober</a:t>
            </a:r>
          </a:p>
          <a:p>
            <a:pPr marL="171429" indent="-171429">
              <a:buFont typeface="Arial" panose="020B0604020202020204" pitchFamily="34" charset="0"/>
              <a:buChar char="•"/>
            </a:pPr>
            <a:r>
              <a:rPr lang="sv-SE" sz="1200" b="1" dirty="0"/>
              <a:t>Avslutning Ungdomslagen </a:t>
            </a:r>
            <a:r>
              <a:rPr lang="sv-SE" sz="1200" b="1" dirty="0" smtClean="0"/>
              <a:t>10/10</a:t>
            </a:r>
            <a:endParaRPr lang="sv-SE" sz="1200" b="1" dirty="0"/>
          </a:p>
        </p:txBody>
      </p:sp>
      <p:sp>
        <p:nvSpPr>
          <p:cNvPr id="15" name="TextBox 14"/>
          <p:cNvSpPr txBox="1"/>
          <p:nvPr/>
        </p:nvSpPr>
        <p:spPr>
          <a:xfrm>
            <a:off x="251521" y="692697"/>
            <a:ext cx="2715945" cy="861764"/>
          </a:xfrm>
          <a:prstGeom prst="rect">
            <a:avLst/>
          </a:prstGeom>
          <a:gradFill flip="none" rotWithShape="1">
            <a:gsLst>
              <a:gs pos="0">
                <a:srgbClr val="C00000"/>
              </a:gs>
              <a:gs pos="100000">
                <a:srgbClr val="C4D6EB">
                  <a:lumMod val="0"/>
                  <a:lumOff val="100000"/>
                </a:srgbClr>
              </a:gs>
              <a:gs pos="56000">
                <a:srgbClr val="FFEBFA"/>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9" tIns="45715" rIns="91429" bIns="45715" rtlCol="0">
            <a:spAutoFit/>
          </a:bodyPr>
          <a:lstStyle/>
          <a:p>
            <a:r>
              <a:rPr lang="sv-SE" sz="1400" b="1" dirty="0">
                <a:solidFill>
                  <a:schemeClr val="bg1"/>
                </a:solidFill>
              </a:rPr>
              <a:t>November</a:t>
            </a:r>
          </a:p>
          <a:p>
            <a:pPr marL="171429" indent="-171429">
              <a:buFont typeface="Arial" panose="020B0604020202020204" pitchFamily="34" charset="0"/>
              <a:buChar char="•"/>
            </a:pPr>
            <a:r>
              <a:rPr lang="sv-SE" sz="1200" b="1" dirty="0"/>
              <a:t>14/11 KIF 10 års jubileumsfest</a:t>
            </a:r>
          </a:p>
          <a:p>
            <a:pPr marL="171429" indent="-171429">
              <a:buFont typeface="Arial" panose="020B0604020202020204" pitchFamily="34" charset="0"/>
              <a:buChar char="•"/>
            </a:pPr>
            <a:r>
              <a:rPr lang="sv-SE" sz="1200" b="1" dirty="0"/>
              <a:t>Lämna in motioner till </a:t>
            </a:r>
            <a:r>
              <a:rPr lang="sv-SE" sz="1200" b="1" dirty="0" smtClean="0"/>
              <a:t>årsmötet</a:t>
            </a:r>
          </a:p>
          <a:p>
            <a:pPr marL="171429" indent="-171429">
              <a:buFont typeface="Arial" panose="020B0604020202020204" pitchFamily="34" charset="0"/>
              <a:buChar char="•"/>
            </a:pPr>
            <a:r>
              <a:rPr lang="sv-SE" sz="1200" b="1" dirty="0" smtClean="0"/>
              <a:t>Träning konstgräset 1 </a:t>
            </a:r>
            <a:r>
              <a:rPr lang="sv-SE" sz="1200" b="1" dirty="0" err="1" smtClean="0"/>
              <a:t>ggn</a:t>
            </a:r>
            <a:r>
              <a:rPr lang="sv-SE" sz="1200" b="1" dirty="0" smtClean="0"/>
              <a:t>/veckan ?</a:t>
            </a:r>
            <a:endParaRPr lang="sv-SE" sz="1200" b="1" dirty="0"/>
          </a:p>
        </p:txBody>
      </p:sp>
      <p:sp>
        <p:nvSpPr>
          <p:cNvPr id="16" name="TextBox 15"/>
          <p:cNvSpPr txBox="1"/>
          <p:nvPr/>
        </p:nvSpPr>
        <p:spPr>
          <a:xfrm>
            <a:off x="3122332" y="446481"/>
            <a:ext cx="1357973" cy="492432"/>
          </a:xfrm>
          <a:prstGeom prst="rect">
            <a:avLst/>
          </a:prstGeom>
          <a:gradFill flip="none" rotWithShape="1">
            <a:gsLst>
              <a:gs pos="0">
                <a:srgbClr val="FF0000"/>
              </a:gs>
              <a:gs pos="100000">
                <a:srgbClr val="C4D6EB">
                  <a:lumMod val="0"/>
                  <a:lumOff val="100000"/>
                </a:srgbClr>
              </a:gs>
              <a:gs pos="56000">
                <a:srgbClr val="FFEBFA"/>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9" tIns="45715" rIns="91429" bIns="45715" rtlCol="0">
            <a:spAutoFit/>
          </a:bodyPr>
          <a:lstStyle/>
          <a:p>
            <a:r>
              <a:rPr lang="sv-SE" sz="1400" b="1" dirty="0">
                <a:solidFill>
                  <a:schemeClr val="bg1"/>
                </a:solidFill>
              </a:rPr>
              <a:t>December</a:t>
            </a:r>
          </a:p>
          <a:p>
            <a:pPr marL="171429" indent="-171429">
              <a:buFont typeface="Arial" panose="020B0604020202020204" pitchFamily="34" charset="0"/>
              <a:buChar char="•"/>
            </a:pPr>
            <a:r>
              <a:rPr lang="sv-SE" sz="1200" b="1" dirty="0" smtClean="0"/>
              <a:t>Årsmöte</a:t>
            </a:r>
            <a:endParaRPr lang="sv-SE" sz="1200" b="1" dirty="0"/>
          </a:p>
        </p:txBody>
      </p:sp>
      <p:sp>
        <p:nvSpPr>
          <p:cNvPr id="5" name="TextBox 4"/>
          <p:cNvSpPr txBox="1"/>
          <p:nvPr/>
        </p:nvSpPr>
        <p:spPr>
          <a:xfrm>
            <a:off x="7190113" y="221122"/>
            <a:ext cx="1537993" cy="769441"/>
          </a:xfrm>
          <a:prstGeom prst="rect">
            <a:avLst/>
          </a:prstGeom>
          <a:effectLst>
            <a:innerShdw blurRad="114300">
              <a:prstClr val="black"/>
            </a:innerShdw>
          </a:effectLst>
          <a:scene3d>
            <a:camera prst="orthographicFront"/>
            <a:lightRig rig="threePt" dir="t"/>
          </a:scene3d>
          <a:sp3d>
            <a:bevelT prst="convex"/>
          </a:sp3d>
        </p:spPr>
        <p:style>
          <a:lnRef idx="1">
            <a:schemeClr val="accent1"/>
          </a:lnRef>
          <a:fillRef idx="1001">
            <a:schemeClr val="lt1"/>
          </a:fillRef>
          <a:effectRef idx="1">
            <a:schemeClr val="accent1"/>
          </a:effectRef>
          <a:fontRef idx="minor">
            <a:schemeClr val="dk1"/>
          </a:fontRef>
        </p:style>
        <p:txBody>
          <a:bodyPr wrap="square" lIns="91429" tIns="45715" rIns="91429" bIns="45715" rtlCol="0">
            <a:spAutoFit/>
          </a:bodyPr>
          <a:lstStyle/>
          <a:p>
            <a:pPr algn="ctr"/>
            <a:r>
              <a:rPr lang="sv-SE" sz="4400" b="1" dirty="0"/>
              <a:t>2015</a:t>
            </a:r>
          </a:p>
        </p:txBody>
      </p:sp>
      <p:pic>
        <p:nvPicPr>
          <p:cNvPr id="6146" name="Picture 2" descr="http://img.laget.se/4259163_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5445" y="2276873"/>
            <a:ext cx="2221511" cy="201622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textruta 2"/>
          <p:cNvSpPr txBox="1"/>
          <p:nvPr/>
        </p:nvSpPr>
        <p:spPr>
          <a:xfrm>
            <a:off x="2566929" y="6480080"/>
            <a:ext cx="5392180" cy="369332"/>
          </a:xfrm>
          <a:prstGeom prst="rect">
            <a:avLst/>
          </a:prstGeom>
          <a:noFill/>
        </p:spPr>
        <p:txBody>
          <a:bodyPr wrap="square" rtlCol="0">
            <a:spAutoFit/>
          </a:bodyPr>
          <a:lstStyle/>
          <a:p>
            <a:r>
              <a:rPr lang="sv-SE" dirty="0"/>
              <a:t>TRÄNINGAR PÅ GRÄS TVÅ GGR/VECKAN </a:t>
            </a:r>
            <a:r>
              <a:rPr lang="sv-SE" dirty="0" smtClean="0"/>
              <a:t>fr. </a:t>
            </a:r>
            <a:r>
              <a:rPr lang="sv-SE" dirty="0"/>
              <a:t>o m </a:t>
            </a:r>
          </a:p>
        </p:txBody>
      </p:sp>
    </p:spTree>
    <p:extLst>
      <p:ext uri="{BB962C8B-B14F-4D97-AF65-F5344CB8AC3E}">
        <p14:creationId xmlns:p14="http://schemas.microsoft.com/office/powerpoint/2010/main" val="718669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Vi behöver hjälp från er!</a:t>
            </a:r>
            <a:endParaRPr lang="sv-SE" dirty="0"/>
          </a:p>
        </p:txBody>
      </p:sp>
      <p:sp>
        <p:nvSpPr>
          <p:cNvPr id="3" name="Platshållare för innehåll 2"/>
          <p:cNvSpPr>
            <a:spLocks noGrp="1"/>
          </p:cNvSpPr>
          <p:nvPr>
            <p:ph sz="quarter" idx="1"/>
          </p:nvPr>
        </p:nvSpPr>
        <p:spPr/>
        <p:txBody>
          <a:bodyPr/>
          <a:lstStyle/>
          <a:p>
            <a:r>
              <a:rPr lang="sv-SE" dirty="0" smtClean="0"/>
              <a:t>Gothia cup/arbetspass </a:t>
            </a:r>
            <a:r>
              <a:rPr lang="sv-SE" b="1" dirty="0" smtClean="0"/>
              <a:t>två föräldrar </a:t>
            </a:r>
            <a:r>
              <a:rPr lang="sv-SE" dirty="0" smtClean="0"/>
              <a:t>som ansvarar för arbetsschemat varav en har kontakt med kansliet.</a:t>
            </a:r>
          </a:p>
          <a:p>
            <a:r>
              <a:rPr lang="sv-SE" dirty="0" smtClean="0"/>
              <a:t>Aktiviteter för barnen utanför fotbollen </a:t>
            </a:r>
            <a:r>
              <a:rPr lang="sv-SE" b="1" dirty="0" smtClean="0"/>
              <a:t>två föräldrar.</a:t>
            </a:r>
          </a:p>
          <a:p>
            <a:r>
              <a:rPr lang="sv-SE" dirty="0" smtClean="0"/>
              <a:t>Aktiviteter för oss föräldrar utanför fotbollen </a:t>
            </a:r>
            <a:r>
              <a:rPr lang="sv-SE" b="1" dirty="0" smtClean="0"/>
              <a:t>två föräldrar.</a:t>
            </a:r>
          </a:p>
          <a:p>
            <a:r>
              <a:rPr lang="sv-SE" dirty="0" smtClean="0"/>
              <a:t>Föräldraföreningen </a:t>
            </a:r>
            <a:r>
              <a:rPr lang="sv-SE" b="1" dirty="0" smtClean="0"/>
              <a:t>två föräldrar.</a:t>
            </a:r>
          </a:p>
          <a:p>
            <a:r>
              <a:rPr lang="sv-SE" dirty="0" smtClean="0"/>
              <a:t>Fika efter matcherna till våra barn och motståndarlaget </a:t>
            </a:r>
            <a:r>
              <a:rPr lang="sv-SE" b="1" dirty="0" smtClean="0"/>
              <a:t>två föräldrar.</a:t>
            </a:r>
          </a:p>
          <a:p>
            <a:r>
              <a:rPr lang="sv-SE" dirty="0" smtClean="0"/>
              <a:t>Försäljning av kaffe och kaka då vi har hemmamatch </a:t>
            </a:r>
            <a:r>
              <a:rPr lang="sv-SE" b="1" dirty="0" smtClean="0"/>
              <a:t>två föräldrar</a:t>
            </a:r>
            <a:r>
              <a:rPr lang="sv-SE" b="1" dirty="0" smtClean="0"/>
              <a:t>.</a:t>
            </a:r>
          </a:p>
          <a:p>
            <a:r>
              <a:rPr lang="sv-SE" dirty="0" smtClean="0"/>
              <a:t>Försäljning New Body, var och en ansvarar.</a:t>
            </a:r>
            <a:endParaRPr lang="sv-SE" dirty="0" smtClean="0"/>
          </a:p>
          <a:p>
            <a:pPr marL="0" indent="0">
              <a:buNone/>
            </a:pPr>
            <a:endParaRPr lang="sv-SE" dirty="0" smtClean="0"/>
          </a:p>
          <a:p>
            <a:pPr marL="0" indent="0">
              <a:buNone/>
            </a:pPr>
            <a:endParaRPr lang="sv-SE" dirty="0" smtClean="0"/>
          </a:p>
          <a:p>
            <a:endParaRPr lang="sv-SE" dirty="0" smtClean="0"/>
          </a:p>
          <a:p>
            <a:pPr marL="0" indent="0">
              <a:buNone/>
            </a:pPr>
            <a:endParaRPr lang="sv-SE" dirty="0" smtClean="0"/>
          </a:p>
          <a:p>
            <a:endParaRPr lang="sv-SE" dirty="0" smtClean="0"/>
          </a:p>
          <a:p>
            <a:endParaRPr lang="sv-SE" dirty="0"/>
          </a:p>
        </p:txBody>
      </p:sp>
      <p:sp>
        <p:nvSpPr>
          <p:cNvPr id="4" name="Höger klammerparentes 3"/>
          <p:cNvSpPr/>
          <p:nvPr/>
        </p:nvSpPr>
        <p:spPr>
          <a:xfrm>
            <a:off x="8490556" y="3861048"/>
            <a:ext cx="216024" cy="151216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34042030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gendom">
  <a:themeElements>
    <a:clrScheme name="Egendom">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gendom">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gendom">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291</TotalTime>
  <Words>1042</Words>
  <Application>Microsoft Office PowerPoint</Application>
  <PresentationFormat>Bildspel på skärmen (4:3)</PresentationFormat>
  <Paragraphs>258</Paragraphs>
  <Slides>15</Slides>
  <Notes>1</Notes>
  <HiddenSlides>0</HiddenSlides>
  <MMClips>0</MMClips>
  <ScaleCrop>false</ScaleCrop>
  <HeadingPairs>
    <vt:vector size="4" baseType="variant">
      <vt:variant>
        <vt:lpstr>Tema</vt:lpstr>
      </vt:variant>
      <vt:variant>
        <vt:i4>1</vt:i4>
      </vt:variant>
      <vt:variant>
        <vt:lpstr>Bildrubriker</vt:lpstr>
      </vt:variant>
      <vt:variant>
        <vt:i4>15</vt:i4>
      </vt:variant>
    </vt:vector>
  </HeadingPairs>
  <TitlesOfParts>
    <vt:vector size="16" baseType="lpstr">
      <vt:lpstr>Egendom</vt:lpstr>
      <vt:lpstr>PowerPoint-presentation</vt:lpstr>
      <vt:lpstr>Dagordning</vt:lpstr>
      <vt:lpstr>Vilka är vi i P-05?</vt:lpstr>
      <vt:lpstr>Hur vill vi att P-05 ska fungera?</vt:lpstr>
      <vt:lpstr>Extra utmaning</vt:lpstr>
      <vt:lpstr>MEDLEMSAVGIFT</vt:lpstr>
      <vt:lpstr>Ekonomi</vt:lpstr>
      <vt:lpstr>PowerPoint-presentation</vt:lpstr>
      <vt:lpstr>Vi behöver hjälp från er!</vt:lpstr>
      <vt:lpstr>Resultat enkätsvar</vt:lpstr>
      <vt:lpstr>PowerPoint-presentation</vt:lpstr>
      <vt:lpstr>PowerPoint-presentation</vt:lpstr>
      <vt:lpstr>Hur vill barnen att vi som föräldrar uppträder?</vt:lpstr>
      <vt:lpstr>Vad är laganda för våra barn i P-05?</vt:lpstr>
      <vt:lpstr>PowerPoint-presentation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Maria Hellström</dc:creator>
  <cp:lastModifiedBy>Maria Hellström</cp:lastModifiedBy>
  <cp:revision>36</cp:revision>
  <dcterms:created xsi:type="dcterms:W3CDTF">2015-04-07T08:00:26Z</dcterms:created>
  <dcterms:modified xsi:type="dcterms:W3CDTF">2015-04-10T06:46:20Z</dcterms:modified>
</cp:coreProperties>
</file>