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0" r:id="rId2"/>
    <p:sldId id="261" r:id="rId3"/>
    <p:sldId id="272" r:id="rId4"/>
    <p:sldId id="273" r:id="rId5"/>
    <p:sldId id="267" r:id="rId6"/>
    <p:sldId id="262" r:id="rId7"/>
    <p:sldId id="257" r:id="rId8"/>
    <p:sldId id="263" r:id="rId9"/>
    <p:sldId id="274" r:id="rId10"/>
    <p:sldId id="268" r:id="rId11"/>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814" y="-9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74D5E2-43A2-442B-A873-BD77D31B0458}" type="datetimeFigureOut">
              <a:rPr lang="sv-SE" smtClean="0"/>
              <a:pPr/>
              <a:t>2015-11-01</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C3DCBA-E51C-4B99-A3A0-9B713A29D977}" type="slidenum">
              <a:rPr lang="sv-SE" smtClean="0"/>
              <a:pPr/>
              <a:t>‹#›</a:t>
            </a:fld>
            <a:endParaRPr lang="sv-SE"/>
          </a:p>
        </p:txBody>
      </p:sp>
    </p:spTree>
    <p:extLst>
      <p:ext uri="{BB962C8B-B14F-4D97-AF65-F5344CB8AC3E}">
        <p14:creationId xmlns:p14="http://schemas.microsoft.com/office/powerpoint/2010/main" xmlns="" val="1564765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2421145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113813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60092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2299932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1978508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3464739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3711005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357748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412714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352105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7BDBD729-E928-470B-8DD4-3F1C15699813}" type="datetimeFigureOut">
              <a:rPr lang="sv-SE" smtClean="0"/>
              <a:pPr/>
              <a:t>2015-11-01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4028092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DBD729-E928-470B-8DD4-3F1C15699813}" type="datetimeFigureOut">
              <a:rPr lang="sv-SE" smtClean="0"/>
              <a:pPr/>
              <a:t>2015-11-01</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B16601-D51C-4395-9D5E-81BE92EA3ED6}" type="slidenum">
              <a:rPr lang="sv-SE" smtClean="0"/>
              <a:pPr/>
              <a:t>‹#›</a:t>
            </a:fld>
            <a:endParaRPr lang="sv-SE"/>
          </a:p>
        </p:txBody>
      </p:sp>
    </p:spTree>
    <p:extLst>
      <p:ext uri="{BB962C8B-B14F-4D97-AF65-F5344CB8AC3E}">
        <p14:creationId xmlns:p14="http://schemas.microsoft.com/office/powerpoint/2010/main" xmlns="" val="3462462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laget.se/skalbyp99"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ruta 5"/>
          <p:cNvSpPr txBox="1"/>
          <p:nvPr/>
        </p:nvSpPr>
        <p:spPr>
          <a:xfrm>
            <a:off x="4067944" y="4005064"/>
            <a:ext cx="4752528" cy="1384995"/>
          </a:xfrm>
          <a:prstGeom prst="rect">
            <a:avLst/>
          </a:prstGeom>
          <a:noFill/>
        </p:spPr>
        <p:txBody>
          <a:bodyPr wrap="square" rtlCol="0">
            <a:spAutoFit/>
          </a:bodyPr>
          <a:lstStyle/>
          <a:p>
            <a:r>
              <a:rPr lang="sv-SE" sz="2800" b="1" dirty="0" smtClean="0"/>
              <a:t>Instruktioner för dig som kommer att sitta i sekretariat för Skälby IBK </a:t>
            </a:r>
            <a:r>
              <a:rPr lang="sv-SE" sz="2800" b="1" dirty="0" smtClean="0"/>
              <a:t>P03</a:t>
            </a:r>
            <a:endParaRPr lang="sv-SE" sz="2800" b="1" dirty="0"/>
          </a:p>
        </p:txBody>
      </p:sp>
      <p:sp>
        <p:nvSpPr>
          <p:cNvPr id="7" name="textruta 6"/>
          <p:cNvSpPr txBox="1"/>
          <p:nvPr/>
        </p:nvSpPr>
        <p:spPr>
          <a:xfrm>
            <a:off x="323528" y="6543122"/>
            <a:ext cx="1800200" cy="261610"/>
          </a:xfrm>
          <a:prstGeom prst="rect">
            <a:avLst/>
          </a:prstGeom>
          <a:noFill/>
        </p:spPr>
        <p:txBody>
          <a:bodyPr wrap="square" rtlCol="0">
            <a:spAutoFit/>
          </a:bodyPr>
          <a:lstStyle/>
          <a:p>
            <a:r>
              <a:rPr lang="sv-SE" sz="1050" dirty="0" smtClean="0"/>
              <a:t>Version </a:t>
            </a:r>
            <a:r>
              <a:rPr lang="sv-SE" sz="1050" dirty="0" smtClean="0"/>
              <a:t>1. 2015-11-01</a:t>
            </a:r>
            <a:endParaRPr lang="sv-SE" sz="1050" dirty="0"/>
          </a:p>
        </p:txBody>
      </p:sp>
      <p:pic>
        <p:nvPicPr>
          <p:cNvPr id="1026" name="Picture 2" descr="http://cdn.laget.se/3519885.jpg">
            <a:hlinkClick r:id="rId2"/>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7430" y="12123"/>
            <a:ext cx="9334500" cy="1619250"/>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lagsidan.se/lagsidan/data/5502/bilder/5502bild50.jpg?69008,5"/>
          <p:cNvPicPr>
            <a:picLocks noChangeAspect="1" noChangeArrowheads="1"/>
          </p:cNvPicPr>
          <p:nvPr/>
        </p:nvPicPr>
        <p:blipFill>
          <a:blip r:embed="rId2" cstate="print"/>
          <a:srcRect b="48834"/>
          <a:stretch>
            <a:fillRect/>
          </a:stretch>
        </p:blipFill>
        <p:spPr bwMode="auto">
          <a:xfrm>
            <a:off x="683568" y="1386036"/>
            <a:ext cx="4095750" cy="4347220"/>
          </a:xfrm>
          <a:prstGeom prst="rect">
            <a:avLst/>
          </a:prstGeom>
          <a:noFill/>
        </p:spPr>
      </p:pic>
      <p:pic>
        <p:nvPicPr>
          <p:cNvPr id="5" name="Picture 2" descr="http://www.lagsidan.se/lagsidan/data/5502/bilder/5502bild50.jpg?69008,5"/>
          <p:cNvPicPr>
            <a:picLocks noChangeAspect="1" noChangeArrowheads="1"/>
          </p:cNvPicPr>
          <p:nvPr/>
        </p:nvPicPr>
        <p:blipFill>
          <a:blip r:embed="rId2" cstate="print"/>
          <a:srcRect t="51699"/>
          <a:stretch>
            <a:fillRect/>
          </a:stretch>
        </p:blipFill>
        <p:spPr bwMode="auto">
          <a:xfrm>
            <a:off x="4724722" y="1556792"/>
            <a:ext cx="4095750" cy="4103812"/>
          </a:xfrm>
          <a:prstGeom prst="rect">
            <a:avLst/>
          </a:prstGeom>
          <a:noFill/>
        </p:spPr>
      </p:pic>
      <p:sp>
        <p:nvSpPr>
          <p:cNvPr id="4" name="Rubrik 3"/>
          <p:cNvSpPr>
            <a:spLocks noGrp="1"/>
          </p:cNvSpPr>
          <p:nvPr>
            <p:ph type="title"/>
          </p:nvPr>
        </p:nvSpPr>
        <p:spPr/>
        <p:txBody>
          <a:bodyPr/>
          <a:lstStyle/>
          <a:p>
            <a:r>
              <a:rPr lang="sv-SE" dirty="0" smtClean="0"/>
              <a:t>Domartecken</a:t>
            </a:r>
            <a:endParaRPr lang="sv-SE" dirty="0"/>
          </a:p>
        </p:txBody>
      </p:sp>
      <p:sp>
        <p:nvSpPr>
          <p:cNvPr id="6" name="textruta 5"/>
          <p:cNvSpPr txBox="1"/>
          <p:nvPr/>
        </p:nvSpPr>
        <p:spPr>
          <a:xfrm>
            <a:off x="7596336" y="188640"/>
            <a:ext cx="1368152" cy="369332"/>
          </a:xfrm>
          <a:prstGeom prst="rect">
            <a:avLst/>
          </a:prstGeom>
          <a:noFill/>
        </p:spPr>
        <p:txBody>
          <a:bodyPr wrap="square" rtlCol="0">
            <a:spAutoFit/>
          </a:bodyPr>
          <a:lstStyle/>
          <a:p>
            <a:r>
              <a:rPr lang="sv-SE" dirty="0" smtClean="0"/>
              <a:t>Bilaga 2</a:t>
            </a:r>
            <a:endParaRPr lang="sv-S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innehåll 5"/>
          <p:cNvSpPr>
            <a:spLocks noGrp="1"/>
          </p:cNvSpPr>
          <p:nvPr>
            <p:ph sz="half" idx="1"/>
          </p:nvPr>
        </p:nvSpPr>
        <p:spPr>
          <a:xfrm>
            <a:off x="251520" y="476672"/>
            <a:ext cx="4392488" cy="5330690"/>
          </a:xfrm>
          <a:prstGeom prst="rect">
            <a:avLst/>
          </a:prstGeom>
        </p:spPr>
        <p:txBody>
          <a:bodyPr wrap="square">
            <a:spAutoFit/>
          </a:bodyPr>
          <a:lstStyle/>
          <a:p>
            <a:pPr marL="0" indent="0">
              <a:buNone/>
            </a:pPr>
            <a:r>
              <a:rPr lang="sv-SE" sz="1400" dirty="0" smtClean="0"/>
              <a:t>FÖRE MATCHEN</a:t>
            </a:r>
          </a:p>
          <a:p>
            <a:pPr marL="0" indent="0">
              <a:buNone/>
            </a:pPr>
            <a:r>
              <a:rPr lang="sv-SE" sz="1600" b="1" dirty="0" smtClean="0"/>
              <a:t>Sekretariatets ansvar</a:t>
            </a:r>
          </a:p>
          <a:p>
            <a:pPr marL="0" indent="0">
              <a:buNone/>
            </a:pPr>
            <a:r>
              <a:rPr lang="sv-SE" sz="1400" dirty="0" smtClean="0"/>
              <a:t>Om laget spelar första eller sista matchen plocka upp/ner  matchklockan.  </a:t>
            </a:r>
            <a:r>
              <a:rPr lang="sv-SE" sz="1400" dirty="0" smtClean="0"/>
              <a:t>Se till att det finns tre extra matchbollar i sekretariatet. </a:t>
            </a:r>
            <a:endParaRPr lang="sv-SE" sz="1400" dirty="0" smtClean="0"/>
          </a:p>
          <a:p>
            <a:pPr marL="0" indent="0">
              <a:buNone/>
            </a:pPr>
            <a:r>
              <a:rPr lang="sv-SE" sz="1400" dirty="0" smtClean="0"/>
              <a:t>Spela </a:t>
            </a:r>
            <a:r>
              <a:rPr lang="sv-SE" sz="1400" dirty="0" smtClean="0"/>
              <a:t>musik före match, i periodpauser och vid längre avbrott i matchen</a:t>
            </a:r>
            <a:r>
              <a:rPr lang="sv-SE" sz="1400" dirty="0" smtClean="0"/>
              <a:t>.  Någon av lagledarna ger mer instruktioner om detta i samband med match.</a:t>
            </a:r>
            <a:endParaRPr lang="sv-SE" sz="1400" dirty="0" smtClean="0"/>
          </a:p>
          <a:p>
            <a:pPr marL="0" indent="0">
              <a:buNone/>
            </a:pPr>
            <a:endParaRPr lang="sv-SE" sz="1400" dirty="0" smtClean="0"/>
          </a:p>
          <a:p>
            <a:pPr marL="0" indent="0">
              <a:buNone/>
            </a:pPr>
            <a:r>
              <a:rPr lang="sv-SE" sz="1600" b="1" dirty="0" smtClean="0"/>
              <a:t>Domarnas </a:t>
            </a:r>
            <a:r>
              <a:rPr lang="sv-SE" sz="1600" b="1" dirty="0" smtClean="0"/>
              <a:t>ansvar</a:t>
            </a:r>
          </a:p>
          <a:p>
            <a:pPr marL="0" indent="0">
              <a:spcBef>
                <a:spcPts val="0"/>
              </a:spcBef>
              <a:buNone/>
            </a:pPr>
            <a:r>
              <a:rPr lang="sv-SE" sz="1400" dirty="0" smtClean="0"/>
              <a:t>Domarna skall kontrollera att laguppställningarna  är korrekt ifyllda och att ledare i respektive</a:t>
            </a:r>
          </a:p>
          <a:p>
            <a:pPr marL="0" indent="0">
              <a:spcBef>
                <a:spcPts val="0"/>
              </a:spcBef>
              <a:buNone/>
            </a:pPr>
            <a:r>
              <a:rPr lang="sv-SE" sz="1400" dirty="0" smtClean="0"/>
              <a:t>lag har undertecknat.</a:t>
            </a:r>
          </a:p>
          <a:p>
            <a:pPr marL="0" indent="0">
              <a:buNone/>
            </a:pPr>
            <a:r>
              <a:rPr lang="sv-SE" sz="1600" b="1" dirty="0" smtClean="0"/>
              <a:t>Lagledarnas ansvar</a:t>
            </a:r>
          </a:p>
          <a:p>
            <a:pPr marL="0" indent="0">
              <a:buNone/>
            </a:pPr>
            <a:r>
              <a:rPr lang="sv-SE" sz="1400" dirty="0" smtClean="0"/>
              <a:t>Fylla i laguppställningen i nummerordning. Underteckna och lämna in matchprotokollet till sekretariatet minst 10 minuter före matchstart. Lagen får dock göra ändringar i laguppställningen fram till matchstart</a:t>
            </a:r>
            <a:r>
              <a:rPr lang="sv-SE" sz="1400" dirty="0" smtClean="0"/>
              <a:t>. </a:t>
            </a:r>
            <a:endParaRPr lang="sv-SE" sz="1400" dirty="0" smtClean="0"/>
          </a:p>
          <a:p>
            <a:pPr marL="0" indent="0">
              <a:buNone/>
            </a:pPr>
            <a:r>
              <a:rPr lang="sv-SE" sz="1400" dirty="0" smtClean="0"/>
              <a:t>Protokollen </a:t>
            </a:r>
            <a:r>
              <a:rPr lang="sv-SE" sz="1400" dirty="0" smtClean="0"/>
              <a:t>kommer vara utskrivna med uppgifter om lagens namn, serie, spelplats, datum, matchnummer samt kontrollkod.</a:t>
            </a:r>
          </a:p>
          <a:p>
            <a:pPr marL="0" indent="0">
              <a:buNone/>
            </a:pPr>
            <a:endParaRPr lang="sv-SE" sz="1400" dirty="0" smtClean="0"/>
          </a:p>
        </p:txBody>
      </p:sp>
      <p:sp>
        <p:nvSpPr>
          <p:cNvPr id="4" name="Rektangel 3"/>
          <p:cNvSpPr/>
          <p:nvPr/>
        </p:nvSpPr>
        <p:spPr>
          <a:xfrm>
            <a:off x="5292080" y="548680"/>
            <a:ext cx="3429750" cy="116955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sv-SE" sz="1400" dirty="0" smtClean="0"/>
              <a:t>Fram till matchstart får laguppställningen ändras. När matchen börjar markerar du som protokollförare den tomma ytan under laguppställningen med ett ”Z” som går från kant till kant.</a:t>
            </a:r>
            <a:endParaRPr lang="sv-SE" sz="1400" dirty="0"/>
          </a:p>
        </p:txBody>
      </p:sp>
      <p:sp>
        <p:nvSpPr>
          <p:cNvPr id="10" name="Rektangel 9"/>
          <p:cNvSpPr/>
          <p:nvPr/>
        </p:nvSpPr>
        <p:spPr>
          <a:xfrm>
            <a:off x="251520" y="5589240"/>
            <a:ext cx="4032448" cy="1077218"/>
          </a:xfrm>
          <a:prstGeom prst="rect">
            <a:avLst/>
          </a:prstGeom>
        </p:spPr>
        <p:txBody>
          <a:bodyPr wrap="square">
            <a:spAutoFit/>
          </a:bodyPr>
          <a:lstStyle/>
          <a:p>
            <a:r>
              <a:rPr lang="sv-SE" sz="1600" dirty="0" smtClean="0"/>
              <a:t>Båda lagen ska ha fyllt  i protokollet enligt bilden till höger. M = Målvakt och K = Kapten.</a:t>
            </a:r>
          </a:p>
          <a:p>
            <a:r>
              <a:rPr lang="sv-SE" sz="1600" dirty="0" smtClean="0"/>
              <a:t>Samtliga uppgifter enligt bilden skall vara med. Spelarna skrivs upp i nummerordning.</a:t>
            </a:r>
            <a:endParaRPr lang="sv-SE" sz="1600" dirty="0"/>
          </a:p>
        </p:txBody>
      </p:sp>
      <p:pic>
        <p:nvPicPr>
          <p:cNvPr id="13313" name="Picture 1"/>
          <p:cNvPicPr>
            <a:picLocks noChangeAspect="1" noChangeArrowheads="1"/>
          </p:cNvPicPr>
          <p:nvPr/>
        </p:nvPicPr>
        <p:blipFill>
          <a:blip r:embed="rId2" cstate="print"/>
          <a:srcRect/>
          <a:stretch>
            <a:fillRect/>
          </a:stretch>
        </p:blipFill>
        <p:spPr bwMode="auto">
          <a:xfrm>
            <a:off x="4457217" y="4725144"/>
            <a:ext cx="4407967" cy="1602347"/>
          </a:xfrm>
          <a:prstGeom prst="rect">
            <a:avLst/>
          </a:prstGeom>
          <a:noFill/>
          <a:ln w="9525">
            <a:noFill/>
            <a:miter lim="800000"/>
            <a:headEnd/>
            <a:tailEnd/>
          </a:ln>
        </p:spPr>
      </p:pic>
      <p:sp>
        <p:nvSpPr>
          <p:cNvPr id="7" name="Rektangel 6"/>
          <p:cNvSpPr/>
          <p:nvPr/>
        </p:nvSpPr>
        <p:spPr>
          <a:xfrm>
            <a:off x="5292080" y="1988840"/>
            <a:ext cx="345638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dirty="0" smtClean="0">
                <a:solidFill>
                  <a:schemeClr val="tx1"/>
                </a:solidFill>
              </a:rPr>
              <a:t>Prova gärna matchklockans funktioner före match!</a:t>
            </a:r>
            <a:endParaRPr lang="sv-SE"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ktangel 6"/>
          <p:cNvSpPr/>
          <p:nvPr/>
        </p:nvSpPr>
        <p:spPr>
          <a:xfrm>
            <a:off x="539552" y="2996952"/>
            <a:ext cx="4248472" cy="353943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sv-SE" sz="1400" dirty="0" smtClean="0"/>
              <a:t>Under matchen fyller du i de uppgifter som</a:t>
            </a:r>
          </a:p>
          <a:p>
            <a:r>
              <a:rPr lang="sv-SE" sz="1400" dirty="0" smtClean="0"/>
              <a:t>domaren ger dig. Skriv tydligt och var noga så</a:t>
            </a:r>
          </a:p>
          <a:p>
            <a:r>
              <a:rPr lang="sv-SE" sz="1400" dirty="0" smtClean="0"/>
              <a:t>du får med allt på rätt sätt.</a:t>
            </a:r>
          </a:p>
          <a:p>
            <a:endParaRPr lang="sv-SE" sz="1400" dirty="0" smtClean="0"/>
          </a:p>
          <a:p>
            <a:pPr marL="177800" indent="-177800">
              <a:buFont typeface="Arial" pitchFamily="34" charset="0"/>
              <a:buChar char="•"/>
            </a:pPr>
            <a:r>
              <a:rPr lang="sv-SE" sz="1400" dirty="0" smtClean="0"/>
              <a:t>H4 = Hemmalagets nr 4.</a:t>
            </a:r>
          </a:p>
          <a:p>
            <a:pPr marL="177800" indent="-177800">
              <a:buFont typeface="Arial" pitchFamily="34" charset="0"/>
              <a:buChar char="•"/>
            </a:pPr>
            <a:r>
              <a:rPr lang="sv-SE" sz="1400" dirty="0" smtClean="0"/>
              <a:t>B25 = Bortalagets nr 25.</a:t>
            </a:r>
          </a:p>
          <a:p>
            <a:pPr marL="177800" indent="-177800">
              <a:buFont typeface="Arial" pitchFamily="34" charset="0"/>
              <a:buChar char="•"/>
            </a:pPr>
            <a:r>
              <a:rPr lang="sv-SE" sz="1400" dirty="0" smtClean="0"/>
              <a:t>U2 = 2 minuters utvisning.</a:t>
            </a:r>
          </a:p>
          <a:p>
            <a:pPr marL="177800" indent="-177800">
              <a:buFont typeface="Arial" pitchFamily="34" charset="0"/>
              <a:buChar char="•"/>
            </a:pPr>
            <a:r>
              <a:rPr lang="sv-SE" sz="1400" dirty="0" smtClean="0"/>
              <a:t>U5 = 5 minuters utvisning.</a:t>
            </a:r>
          </a:p>
          <a:p>
            <a:pPr marL="177800" indent="-177800">
              <a:buFont typeface="Arial" pitchFamily="34" charset="0"/>
              <a:buChar char="•"/>
            </a:pPr>
            <a:r>
              <a:rPr lang="sv-SE" sz="1400" dirty="0" smtClean="0"/>
              <a:t>HTO = Hemmalag Time </a:t>
            </a:r>
            <a:r>
              <a:rPr lang="sv-SE" sz="1400" dirty="0" err="1" smtClean="0"/>
              <a:t>Out</a:t>
            </a:r>
            <a:r>
              <a:rPr lang="sv-SE" sz="1400" dirty="0" smtClean="0"/>
              <a:t>.</a:t>
            </a:r>
          </a:p>
          <a:p>
            <a:pPr marL="177800" indent="-177800">
              <a:buFont typeface="Arial" pitchFamily="34" charset="0"/>
              <a:buChar char="•"/>
            </a:pPr>
            <a:r>
              <a:rPr lang="sv-SE" sz="1400" dirty="0" smtClean="0"/>
              <a:t>UM2 = Matchstraff 2</a:t>
            </a:r>
          </a:p>
          <a:p>
            <a:pPr marL="177800" indent="-177800">
              <a:buFont typeface="Arial" pitchFamily="34" charset="0"/>
              <a:buChar char="•"/>
            </a:pPr>
            <a:r>
              <a:rPr lang="sv-SE" sz="1400" dirty="0" smtClean="0"/>
              <a:t>U2+P10 = 2 min utvisning+10 min personligt</a:t>
            </a:r>
          </a:p>
          <a:p>
            <a:r>
              <a:rPr lang="sv-SE" sz="1400" dirty="0" smtClean="0"/>
              <a:t>Respektive kod för utvisning finns på matchprotokollet.</a:t>
            </a:r>
          </a:p>
          <a:p>
            <a:endParaRPr lang="sv-SE" sz="1400" dirty="0" smtClean="0"/>
          </a:p>
          <a:p>
            <a:r>
              <a:rPr lang="sv-SE" sz="1400" dirty="0" smtClean="0"/>
              <a:t>För att göra protokollet ännu tydligare är det bra att dra ett streck mellan perioderna. (Syns inte i detta exempel.)</a:t>
            </a:r>
            <a:endParaRPr lang="sv-SE" sz="1400" dirty="0"/>
          </a:p>
        </p:txBody>
      </p:sp>
      <p:sp>
        <p:nvSpPr>
          <p:cNvPr id="9" name="Rektangel 8"/>
          <p:cNvSpPr/>
          <p:nvPr/>
        </p:nvSpPr>
        <p:spPr>
          <a:xfrm>
            <a:off x="467544" y="476672"/>
            <a:ext cx="4572000" cy="2523768"/>
          </a:xfrm>
          <a:prstGeom prst="rect">
            <a:avLst/>
          </a:prstGeom>
        </p:spPr>
        <p:txBody>
          <a:bodyPr>
            <a:spAutoFit/>
          </a:bodyPr>
          <a:lstStyle/>
          <a:p>
            <a:r>
              <a:rPr lang="sv-SE" sz="1400" dirty="0" smtClean="0"/>
              <a:t>UNDER MATCHEN</a:t>
            </a:r>
          </a:p>
          <a:p>
            <a:r>
              <a:rPr lang="sv-SE" sz="1600" b="1" dirty="0" smtClean="0"/>
              <a:t>Sekretariatets ansvar</a:t>
            </a:r>
          </a:p>
          <a:p>
            <a:r>
              <a:rPr lang="sv-SE" sz="1400" dirty="0" smtClean="0"/>
              <a:t>Noterar de händelser som domarna rapporterar. Period, tid, nr, mål, assist, utvisning samt utvisningskod. Notera även periodresultat efter varje spelad period</a:t>
            </a:r>
            <a:r>
              <a:rPr lang="sv-SE" sz="1400" dirty="0" smtClean="0"/>
              <a:t>.</a:t>
            </a:r>
          </a:p>
          <a:p>
            <a:endParaRPr lang="sv-SE" sz="1400" dirty="0" smtClean="0"/>
          </a:p>
          <a:p>
            <a:endParaRPr lang="sv-SE" sz="1400" dirty="0" smtClean="0"/>
          </a:p>
          <a:p>
            <a:r>
              <a:rPr lang="sv-SE" sz="1600" b="1" dirty="0" smtClean="0"/>
              <a:t>Domarnas ansvar</a:t>
            </a:r>
          </a:p>
          <a:p>
            <a:r>
              <a:rPr lang="sv-SE" sz="1400" dirty="0" smtClean="0"/>
              <a:t>Meddelar sekretariatet vad som skall föras upp på matchprotokollet. Målskytt, passningsläggare, utvisad</a:t>
            </a:r>
          </a:p>
          <a:p>
            <a:r>
              <a:rPr lang="sv-SE" sz="1400" dirty="0" smtClean="0"/>
              <a:t>spelare och utvisningstyp.</a:t>
            </a:r>
            <a:endParaRPr lang="sv-SE" sz="1400" dirty="0"/>
          </a:p>
        </p:txBody>
      </p:sp>
      <p:pic>
        <p:nvPicPr>
          <p:cNvPr id="2049" name="Picture 1"/>
          <p:cNvPicPr>
            <a:picLocks noChangeAspect="1" noChangeArrowheads="1"/>
          </p:cNvPicPr>
          <p:nvPr/>
        </p:nvPicPr>
        <p:blipFill>
          <a:blip r:embed="rId2" cstate="print"/>
          <a:srcRect/>
          <a:stretch>
            <a:fillRect/>
          </a:stretch>
        </p:blipFill>
        <p:spPr bwMode="auto">
          <a:xfrm>
            <a:off x="4924146" y="2934806"/>
            <a:ext cx="4071010" cy="210569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683568" y="404664"/>
            <a:ext cx="4968552" cy="1631216"/>
          </a:xfrm>
          <a:prstGeom prst="rect">
            <a:avLst/>
          </a:prstGeom>
        </p:spPr>
        <p:txBody>
          <a:bodyPr wrap="square">
            <a:spAutoFit/>
          </a:bodyPr>
          <a:lstStyle/>
          <a:p>
            <a:r>
              <a:rPr lang="sv-SE" sz="1400" dirty="0" smtClean="0"/>
              <a:t>EFTER MATCHEN</a:t>
            </a:r>
          </a:p>
          <a:p>
            <a:r>
              <a:rPr lang="sv-SE" sz="1600" b="1" dirty="0" smtClean="0"/>
              <a:t>Sekretariatets ansvar</a:t>
            </a:r>
          </a:p>
          <a:p>
            <a:r>
              <a:rPr lang="sv-SE" sz="1400" dirty="0" smtClean="0"/>
              <a:t>Fyller i slutresultat. Kontrollerar matchprotokollet och undertecknar sedan med underskrift, namnförtydligande och protokollförarens telefonnummer.</a:t>
            </a:r>
          </a:p>
          <a:p>
            <a:endParaRPr lang="sv-SE" sz="1400" b="1" dirty="0" smtClean="0"/>
          </a:p>
          <a:p>
            <a:r>
              <a:rPr lang="sv-SE" sz="1400" b="1" dirty="0" smtClean="0"/>
              <a:t>Protokollet </a:t>
            </a:r>
            <a:r>
              <a:rPr lang="sv-SE" sz="1400" b="1" dirty="0" smtClean="0"/>
              <a:t>lämnas till någon av ledarna. </a:t>
            </a:r>
            <a:endParaRPr lang="sv-SE" sz="1400" dirty="0"/>
          </a:p>
        </p:txBody>
      </p:sp>
      <p:sp>
        <p:nvSpPr>
          <p:cNvPr id="11" name="Rektangel 10"/>
          <p:cNvSpPr/>
          <p:nvPr/>
        </p:nvSpPr>
        <p:spPr>
          <a:xfrm>
            <a:off x="683568" y="1916832"/>
            <a:ext cx="4115674" cy="2954655"/>
          </a:xfrm>
          <a:prstGeom prst="rect">
            <a:avLst/>
          </a:prstGeom>
        </p:spPr>
        <p:txBody>
          <a:bodyPr wrap="square">
            <a:spAutoFit/>
          </a:bodyPr>
          <a:lstStyle/>
          <a:p>
            <a:endParaRPr lang="sv-SE" sz="1400" dirty="0" smtClean="0"/>
          </a:p>
          <a:p>
            <a:r>
              <a:rPr lang="sv-SE" sz="1600" b="1" dirty="0" smtClean="0"/>
              <a:t>Domarnas</a:t>
            </a:r>
            <a:r>
              <a:rPr lang="sv-SE" sz="1400" dirty="0" smtClean="0"/>
              <a:t> </a:t>
            </a:r>
            <a:r>
              <a:rPr lang="sv-SE" sz="1600" b="1" dirty="0" smtClean="0"/>
              <a:t>ansvar</a:t>
            </a:r>
          </a:p>
          <a:p>
            <a:r>
              <a:rPr lang="sv-SE" sz="1400" dirty="0" smtClean="0"/>
              <a:t>Kontrollera så att alla uppgifter stämmer på matchprotokollet. Kontrollera så att protokollföraren har undertecknat korrekt. Efter det undertecknar domarna matchprotokollet med underskrift och</a:t>
            </a:r>
          </a:p>
          <a:p>
            <a:r>
              <a:rPr lang="sv-SE" sz="1400" dirty="0" smtClean="0"/>
              <a:t>namnförtydligande.</a:t>
            </a:r>
          </a:p>
          <a:p>
            <a:r>
              <a:rPr lang="sv-SE" sz="1400" dirty="0" smtClean="0"/>
              <a:t>Domarna tar med sig protokollet. Se till att fota innan!</a:t>
            </a:r>
          </a:p>
          <a:p>
            <a:endParaRPr lang="sv-SE" sz="1400" dirty="0" smtClean="0"/>
          </a:p>
          <a:p>
            <a:r>
              <a:rPr lang="sv-SE" sz="1600" b="1" dirty="0" smtClean="0"/>
              <a:t>Lagledarnas</a:t>
            </a:r>
            <a:r>
              <a:rPr lang="sv-SE" sz="1400" dirty="0" smtClean="0"/>
              <a:t> </a:t>
            </a:r>
            <a:r>
              <a:rPr lang="sv-SE" sz="1600" b="1" dirty="0" smtClean="0"/>
              <a:t>ansvar</a:t>
            </a:r>
          </a:p>
          <a:p>
            <a:r>
              <a:rPr lang="sv-SE" sz="1400" dirty="0" smtClean="0"/>
              <a:t>Om lagledarna upptäcker något som inte stämmer skall detta påtalas till </a:t>
            </a:r>
            <a:r>
              <a:rPr lang="sv-SE" sz="1400" dirty="0" smtClean="0"/>
              <a:t>domarna</a:t>
            </a:r>
            <a:endParaRPr lang="sv-SE" sz="1400" dirty="0" smtClean="0"/>
          </a:p>
          <a:p>
            <a:endParaRPr lang="sv-SE"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4"/>
          <p:cNvSpPr txBox="1">
            <a:spLocks/>
          </p:cNvSpPr>
          <p:nvPr/>
        </p:nvSpPr>
        <p:spPr>
          <a:xfrm>
            <a:off x="323528" y="404664"/>
            <a:ext cx="5184576" cy="6192688"/>
          </a:xfrm>
          <a:prstGeom prst="rect">
            <a:avLst/>
          </a:prstGeom>
        </p:spPr>
        <p:txBody>
          <a:bodyPr>
            <a:no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1" i="0" u="none" strike="noStrike" kern="1200" cap="none" spc="0" normalizeH="0" baseline="0" noProof="0" dirty="0" smtClean="0">
                <a:ln>
                  <a:noFill/>
                </a:ln>
                <a:solidFill>
                  <a:schemeClr val="tx1"/>
                </a:solidFill>
                <a:effectLst/>
                <a:uLnTx/>
                <a:uFillTx/>
                <a:latin typeface="+mn-lt"/>
                <a:ea typeface="+mn-ea"/>
                <a:cs typeface="+mn-cs"/>
              </a:rPr>
              <a:t>6 § Matchtidtagare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Tidtagarens uppgift är att sköta matchklockan. Inga andra uppgifter ska läggas på denne. Tidtagaren ska kontrollera att matchklockan fungerar och är rätt programmerad, samt kontrollera att paussignal fungerar. Saknas signal i hallen ska tidtagaren anordna manuell signal, företrädesvis visselpipa eller signalhorn.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sv-SE"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Tiden ska räknas från 00.00 och uppåt.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Tidtagaren ska starta klockan då bollen spelas efter domarens signal. Tiden ska stoppas endast vid följande fyra tillfällen då domare: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-blåser för mål,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-blåser för utvisning,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-blåser för straffslag samt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-visar tecken för att stoppa tiden.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sv-SE"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Matchtidtagare ska endast stoppa tiden på något av dessa direktiv från domaren och ska aldrig följa uppmaningar från spelare, ledare eller publik.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sv-SE" sz="1200" b="1" i="1" dirty="0" smtClean="0"/>
              <a:t>T</a:t>
            </a:r>
            <a:r>
              <a:rPr kumimoji="0" lang="sv-SE" sz="1200" b="1" i="1" u="none" strike="noStrike" kern="1200" cap="none" spc="0" normalizeH="0" baseline="0" noProof="0" dirty="0" smtClean="0">
                <a:ln>
                  <a:noFill/>
                </a:ln>
                <a:solidFill>
                  <a:schemeClr val="tx1"/>
                </a:solidFill>
                <a:effectLst/>
                <a:uLnTx/>
                <a:uFillTx/>
                <a:latin typeface="+mn-lt"/>
                <a:ea typeface="+mn-ea"/>
                <a:cs typeface="+mn-cs"/>
              </a:rPr>
              <a:t>iden </a:t>
            </a:r>
            <a:r>
              <a:rPr kumimoji="0" lang="sv-SE" sz="1200" b="1" i="1" u="none" strike="noStrike" kern="1200" cap="none" spc="0" normalizeH="0" baseline="0" noProof="0" dirty="0" smtClean="0">
                <a:ln>
                  <a:noFill/>
                </a:ln>
                <a:solidFill>
                  <a:schemeClr val="tx1"/>
                </a:solidFill>
                <a:effectLst/>
                <a:uLnTx/>
                <a:uFillTx/>
                <a:latin typeface="+mn-lt"/>
                <a:ea typeface="+mn-ea"/>
                <a:cs typeface="+mn-cs"/>
              </a:rPr>
              <a:t>i de tre (3) sista minuterna i sista perioden alltid stoppas på domares avblåsning.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Då matchtiden stoppats ska tiden startas då bollen spelas på nytt av spelare. Under straffslags genomförande ska matchklockan stå still, och startas först då straffslaget har genomförts och tekning sker efter domares signal. </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sv-SE"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sv-SE" sz="1200" b="0" i="0" u="none" strike="noStrike" kern="1200" cap="none" spc="0" normalizeH="0" baseline="0" noProof="0" dirty="0" smtClean="0">
                <a:ln>
                  <a:noFill/>
                </a:ln>
                <a:solidFill>
                  <a:schemeClr val="tx1"/>
                </a:solidFill>
                <a:effectLst/>
                <a:uLnTx/>
                <a:uFillTx/>
                <a:latin typeface="+mn-lt"/>
                <a:ea typeface="+mn-ea"/>
                <a:cs typeface="+mn-cs"/>
              </a:rPr>
              <a:t>	</a:t>
            </a:r>
          </a:p>
        </p:txBody>
      </p:sp>
      <p:grpSp>
        <p:nvGrpSpPr>
          <p:cNvPr id="8" name="Grupp 7"/>
          <p:cNvGrpSpPr/>
          <p:nvPr/>
        </p:nvGrpSpPr>
        <p:grpSpPr>
          <a:xfrm>
            <a:off x="6002280" y="260648"/>
            <a:ext cx="2890200" cy="1466900"/>
            <a:chOff x="6002280" y="620688"/>
            <a:chExt cx="2890200" cy="1466900"/>
          </a:xfrm>
        </p:grpSpPr>
        <p:pic>
          <p:nvPicPr>
            <p:cNvPr id="4" name="Picture 2" descr="http://www.lagsidan.se/lagsidan/data/5502/bilder/5502bild50.jpg?69008,5"/>
            <p:cNvPicPr>
              <a:picLocks noChangeAspect="1" noChangeArrowheads="1"/>
            </p:cNvPicPr>
            <p:nvPr/>
          </p:nvPicPr>
          <p:blipFill>
            <a:blip r:embed="rId2" cstate="print"/>
            <a:srcRect l="5274" r="68354" b="82735"/>
            <a:stretch>
              <a:fillRect/>
            </a:stretch>
          </p:blipFill>
          <p:spPr bwMode="auto">
            <a:xfrm>
              <a:off x="6002280" y="620688"/>
              <a:ext cx="1080120" cy="1466900"/>
            </a:xfrm>
            <a:prstGeom prst="rect">
              <a:avLst/>
            </a:prstGeom>
            <a:noFill/>
          </p:spPr>
        </p:pic>
        <p:sp>
          <p:nvSpPr>
            <p:cNvPr id="5" name="textruta 4"/>
            <p:cNvSpPr txBox="1"/>
            <p:nvPr/>
          </p:nvSpPr>
          <p:spPr>
            <a:xfrm>
              <a:off x="6084168" y="620688"/>
              <a:ext cx="2808312" cy="1384995"/>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marL="450850" indent="354013"/>
              <a:endParaRPr lang="sv-SE" sz="1400" i="1" dirty="0" smtClean="0"/>
            </a:p>
            <a:p>
              <a:pPr marL="450850" indent="354013"/>
              <a:r>
                <a:rPr lang="sv-SE" sz="1400" i="1" dirty="0" smtClean="0"/>
                <a:t>Stoppa tiden! </a:t>
              </a:r>
            </a:p>
            <a:p>
              <a:pPr marL="804863"/>
              <a:r>
                <a:rPr lang="sv-SE" sz="1400" i="1" dirty="0" smtClean="0"/>
                <a:t>T ex vid skada på spelare eller sarg som behöver återställas.</a:t>
              </a:r>
            </a:p>
            <a:p>
              <a:pPr marL="450850"/>
              <a:endParaRPr lang="sv-SE" sz="1400" i="1" dirty="0"/>
            </a:p>
          </p:txBody>
        </p:sp>
      </p:grpSp>
      <p:sp>
        <p:nvSpPr>
          <p:cNvPr id="6" name="Rektangel 5"/>
          <p:cNvSpPr/>
          <p:nvPr/>
        </p:nvSpPr>
        <p:spPr>
          <a:xfrm>
            <a:off x="5724128" y="2023680"/>
            <a:ext cx="3168352"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sv-SE" dirty="0" smtClean="0"/>
              <a:t>Speltid </a:t>
            </a:r>
            <a:r>
              <a:rPr lang="sv-SE" b="1" dirty="0"/>
              <a:t>3x15 minuter</a:t>
            </a:r>
            <a:r>
              <a:rPr lang="sv-SE" dirty="0"/>
              <a:t>. </a:t>
            </a:r>
            <a:endParaRPr lang="sv-SE" dirty="0" smtClean="0"/>
          </a:p>
          <a:p>
            <a:r>
              <a:rPr lang="sv-SE" i="1" dirty="0" smtClean="0"/>
              <a:t>Effektiv </a:t>
            </a:r>
            <a:r>
              <a:rPr lang="sv-SE" i="1" dirty="0"/>
              <a:t>speltid sista 3 </a:t>
            </a:r>
            <a:r>
              <a:rPr lang="sv-SE" i="1" dirty="0" smtClean="0"/>
              <a:t>minuterna</a:t>
            </a:r>
            <a:r>
              <a:rPr lang="sv-SE" i="1" dirty="0"/>
              <a:t> </a:t>
            </a:r>
            <a:r>
              <a:rPr lang="sv-SE" i="1" dirty="0" smtClean="0"/>
              <a:t>i sista perioden</a:t>
            </a:r>
          </a:p>
          <a:p>
            <a:endParaRPr lang="sv-SE" i="1" dirty="0"/>
          </a:p>
        </p:txBody>
      </p:sp>
      <p:sp>
        <p:nvSpPr>
          <p:cNvPr id="7" name="Rektangel 6"/>
          <p:cNvSpPr/>
          <p:nvPr/>
        </p:nvSpPr>
        <p:spPr>
          <a:xfrm>
            <a:off x="2267744" y="5501220"/>
            <a:ext cx="4608512" cy="64633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sv-SE" dirty="0" smtClean="0"/>
              <a:t>Mål noteras på tavlan först när domaren blåst igång spelet för tekning i mittzonen efter mål.</a:t>
            </a:r>
            <a:endParaRPr lang="sv-SE" dirty="0"/>
          </a:p>
        </p:txBody>
      </p:sp>
      <p:pic>
        <p:nvPicPr>
          <p:cNvPr id="1029" name="Picture 5" descr="http://roslagsskylt.se/files/4512/8153/9298/63.jpg"/>
          <p:cNvPicPr>
            <a:picLocks noChangeAspect="1" noChangeArrowheads="1"/>
          </p:cNvPicPr>
          <p:nvPr/>
        </p:nvPicPr>
        <p:blipFill>
          <a:blip r:embed="rId3" cstate="print"/>
          <a:srcRect b="53431"/>
          <a:stretch>
            <a:fillRect/>
          </a:stretch>
        </p:blipFill>
        <p:spPr bwMode="auto">
          <a:xfrm>
            <a:off x="7186233" y="5196766"/>
            <a:ext cx="1952625" cy="98028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683568" y="880259"/>
            <a:ext cx="6336704" cy="646331"/>
          </a:xfrm>
          <a:prstGeom prst="rect">
            <a:avLst/>
          </a:prstGeom>
        </p:spPr>
        <p:txBody>
          <a:bodyPr wrap="square">
            <a:spAutoFit/>
          </a:bodyPr>
          <a:lstStyle/>
          <a:p>
            <a:r>
              <a:rPr lang="sv-SE" sz="1200" b="1" dirty="0" smtClean="0"/>
              <a:t>7 § Utvisningstid </a:t>
            </a:r>
          </a:p>
          <a:p>
            <a:r>
              <a:rPr lang="sv-SE" sz="1200" dirty="0" smtClean="0"/>
              <a:t>Sekretariatet ska upplysa spelare om vid vilken tid utvisningen upphör. </a:t>
            </a:r>
          </a:p>
          <a:p>
            <a:r>
              <a:rPr lang="sv-SE" sz="1200" dirty="0" smtClean="0"/>
              <a:t>Sekretariatet ska ge klartecken till den utvisade spelaren innan denne får beträda spelplanen. </a:t>
            </a:r>
            <a:endParaRPr lang="sv-SE" sz="1200" dirty="0"/>
          </a:p>
        </p:txBody>
      </p:sp>
      <p:pic>
        <p:nvPicPr>
          <p:cNvPr id="3" name="Picture 2" descr="http://www.lagsidan.se/lagsidan/data/5502/bilder/5502bild50.jpg?69008,5"/>
          <p:cNvPicPr>
            <a:picLocks noChangeAspect="1" noChangeArrowheads="1"/>
          </p:cNvPicPr>
          <p:nvPr/>
        </p:nvPicPr>
        <p:blipFill>
          <a:blip r:embed="rId2" cstate="print"/>
          <a:srcRect l="65050" t="15571" r="-211" b="65784"/>
          <a:stretch>
            <a:fillRect/>
          </a:stretch>
        </p:blipFill>
        <p:spPr bwMode="auto">
          <a:xfrm>
            <a:off x="6948264" y="836712"/>
            <a:ext cx="1440160" cy="1584176"/>
          </a:xfrm>
          <a:prstGeom prst="rect">
            <a:avLst/>
          </a:prstGeom>
          <a:noFill/>
        </p:spPr>
      </p:pic>
      <p:sp>
        <p:nvSpPr>
          <p:cNvPr id="4" name="Rektangel 3"/>
          <p:cNvSpPr/>
          <p:nvPr/>
        </p:nvSpPr>
        <p:spPr>
          <a:xfrm>
            <a:off x="539552" y="2420888"/>
            <a:ext cx="8280920" cy="4007192"/>
          </a:xfrm>
          <a:prstGeom prst="rect">
            <a:avLst/>
          </a:prstGeom>
        </p:spPr>
        <p:style>
          <a:lnRef idx="2">
            <a:schemeClr val="dk1"/>
          </a:lnRef>
          <a:fillRef idx="1">
            <a:schemeClr val="lt1"/>
          </a:fillRef>
          <a:effectRef idx="0">
            <a:schemeClr val="dk1"/>
          </a:effectRef>
          <a:fontRef idx="minor">
            <a:schemeClr val="dk1"/>
          </a:fontRef>
        </p:style>
        <p:txBody>
          <a:bodyPr wrap="square" numCol="2">
            <a:spAutoFit/>
          </a:bodyPr>
          <a:lstStyle/>
          <a:p>
            <a:r>
              <a:rPr lang="sv-SE" sz="1100" b="1" dirty="0" smtClean="0"/>
              <a:t>KODFÖRTECKNING</a:t>
            </a:r>
          </a:p>
          <a:p>
            <a:r>
              <a:rPr lang="sv-SE" sz="1100" b="1" dirty="0" smtClean="0"/>
              <a:t>Utvisning 2 min. (U2)</a:t>
            </a:r>
          </a:p>
          <a:p>
            <a:r>
              <a:rPr lang="sv-SE" sz="1100" dirty="0" smtClean="0"/>
              <a:t>201 Otillåtet slag 217 Upprepade förseelser</a:t>
            </a:r>
          </a:p>
          <a:p>
            <a:r>
              <a:rPr lang="sv-SE" sz="1100" dirty="0" smtClean="0"/>
              <a:t>202 Låsning av klubba 218 Fördröjande av spelet</a:t>
            </a:r>
          </a:p>
          <a:p>
            <a:r>
              <a:rPr lang="sv-SE" sz="1100" dirty="0" smtClean="0"/>
              <a:t>203 Lyftning av klubba 219 Protest mot domslut</a:t>
            </a:r>
          </a:p>
          <a:p>
            <a:r>
              <a:rPr lang="sv-SE" sz="1100" dirty="0" smtClean="0"/>
              <a:t>204 Otillåten spark 220 Felaktigt beträdande av spelplan</a:t>
            </a:r>
          </a:p>
          <a:p>
            <a:r>
              <a:rPr lang="sv-SE" sz="1100" dirty="0" smtClean="0"/>
              <a:t>205 Hög spark 221 Felaktig utrustning</a:t>
            </a:r>
          </a:p>
          <a:p>
            <a:r>
              <a:rPr lang="sv-SE" sz="1100" dirty="0" smtClean="0"/>
              <a:t>206 Hög klubba 222 Mätning av klubba</a:t>
            </a:r>
          </a:p>
          <a:p>
            <a:r>
              <a:rPr lang="sv-SE" sz="1100" dirty="0" smtClean="0"/>
              <a:t>207 Otillåten trängning 223 Felaktig numrering</a:t>
            </a:r>
          </a:p>
          <a:p>
            <a:r>
              <a:rPr lang="sv-SE" sz="1100" dirty="0" smtClean="0"/>
              <a:t>208 Hårt spel (ej U5) 224 Spel utan klubba</a:t>
            </a:r>
          </a:p>
          <a:p>
            <a:r>
              <a:rPr lang="sv-SE" sz="1100" dirty="0" smtClean="0"/>
              <a:t>209 Fasthållning</a:t>
            </a:r>
          </a:p>
          <a:p>
            <a:r>
              <a:rPr lang="sv-SE" sz="1100" dirty="0" smtClean="0"/>
              <a:t>210 Obstruktion Utvisning 5 min. (U5)</a:t>
            </a:r>
          </a:p>
          <a:p>
            <a:r>
              <a:rPr lang="sv-SE" sz="1100" dirty="0" smtClean="0"/>
              <a:t>211 Felaktigt avstånd 501 Våldsamt slag</a:t>
            </a:r>
          </a:p>
          <a:p>
            <a:r>
              <a:rPr lang="sv-SE" sz="1100" dirty="0" smtClean="0"/>
              <a:t>212 Liggande spel 502 Farligt spel</a:t>
            </a:r>
          </a:p>
          <a:p>
            <a:r>
              <a:rPr lang="sv-SE" sz="1100" dirty="0" smtClean="0"/>
              <a:t>213 Hands 503 Hakning</a:t>
            </a:r>
          </a:p>
          <a:p>
            <a:r>
              <a:rPr lang="sv-SE" sz="1100" dirty="0" smtClean="0"/>
              <a:t>214 Nick 504 Hårt spel (ej U2)</a:t>
            </a:r>
          </a:p>
          <a:p>
            <a:r>
              <a:rPr lang="sv-SE" sz="1100" dirty="0" smtClean="0"/>
              <a:t>215 Felaktigt byte 505 Upprepade förseelser</a:t>
            </a:r>
          </a:p>
          <a:p>
            <a:r>
              <a:rPr lang="sv-SE" sz="1100" dirty="0" smtClean="0"/>
              <a:t>216 För många spelare på plan 506 Ej avlägsnat avslagna klubbdelar</a:t>
            </a:r>
          </a:p>
          <a:p>
            <a:pPr>
              <a:buNone/>
            </a:pPr>
            <a:r>
              <a:rPr lang="sv-SE" sz="1100" dirty="0" smtClean="0"/>
              <a:t>217 Upprepade förseelser</a:t>
            </a:r>
          </a:p>
          <a:p>
            <a:pPr>
              <a:buNone/>
            </a:pPr>
            <a:r>
              <a:rPr lang="sv-SE" sz="1100" dirty="0" smtClean="0"/>
              <a:t>218 Fördröjande av spelet</a:t>
            </a:r>
          </a:p>
          <a:p>
            <a:pPr>
              <a:buNone/>
            </a:pPr>
            <a:r>
              <a:rPr lang="sv-SE" sz="1100" dirty="0" smtClean="0"/>
              <a:t>219 Protest mot domslut</a:t>
            </a:r>
          </a:p>
          <a:p>
            <a:endParaRPr lang="sv-SE" sz="1100" dirty="0" smtClean="0"/>
          </a:p>
          <a:p>
            <a:endParaRPr lang="sv-SE" sz="1100" dirty="0" smtClean="0"/>
          </a:p>
          <a:p>
            <a:pPr>
              <a:buNone/>
            </a:pPr>
            <a:r>
              <a:rPr lang="sv-SE" sz="1100" dirty="0" smtClean="0"/>
              <a:t>220 Felaktigt beträdande av spelplan</a:t>
            </a:r>
          </a:p>
          <a:p>
            <a:pPr>
              <a:buNone/>
            </a:pPr>
            <a:r>
              <a:rPr lang="sv-SE" sz="1100" dirty="0" smtClean="0"/>
              <a:t>221 Felaktig utrustning</a:t>
            </a:r>
          </a:p>
          <a:p>
            <a:pPr>
              <a:buNone/>
            </a:pPr>
            <a:r>
              <a:rPr lang="sv-SE" sz="1100" dirty="0" smtClean="0"/>
              <a:t>222 Mätning av klubba</a:t>
            </a:r>
          </a:p>
          <a:p>
            <a:pPr>
              <a:buNone/>
            </a:pPr>
            <a:r>
              <a:rPr lang="sv-SE" sz="1100" dirty="0" smtClean="0"/>
              <a:t>223 Felaktig numrering</a:t>
            </a:r>
          </a:p>
          <a:p>
            <a:pPr>
              <a:buNone/>
            </a:pPr>
            <a:r>
              <a:rPr lang="sv-SE" sz="1100" dirty="0" smtClean="0"/>
              <a:t>224 Spel utan klubba</a:t>
            </a:r>
          </a:p>
          <a:p>
            <a:pPr>
              <a:buNone/>
            </a:pPr>
            <a:r>
              <a:rPr lang="sv-SE" sz="1100" dirty="0" smtClean="0"/>
              <a:t>225 Ej avlägsnat avslagna klubbdelar</a:t>
            </a:r>
          </a:p>
          <a:p>
            <a:endParaRPr lang="sv-SE" sz="1100" dirty="0" smtClean="0"/>
          </a:p>
          <a:p>
            <a:r>
              <a:rPr lang="sv-SE" sz="1100" b="1" dirty="0" smtClean="0"/>
              <a:t>Utvisning 2 min+ P10 min</a:t>
            </a:r>
          </a:p>
          <a:p>
            <a:r>
              <a:rPr lang="sv-SE" sz="1100" dirty="0" smtClean="0"/>
              <a:t>101 Osportsligt uppträdande</a:t>
            </a:r>
          </a:p>
          <a:p>
            <a:r>
              <a:rPr lang="sv-SE" sz="1100" b="1" dirty="0" smtClean="0"/>
              <a:t>Matchstraff (UM1, UM2, UM3)</a:t>
            </a:r>
          </a:p>
          <a:p>
            <a:r>
              <a:rPr lang="sv-SE" sz="1100" dirty="0" smtClean="0"/>
              <a:t>301 Matchstraff 1</a:t>
            </a:r>
          </a:p>
          <a:p>
            <a:r>
              <a:rPr lang="sv-SE" sz="1100" dirty="0" smtClean="0"/>
              <a:t>302 Matchstraff 2</a:t>
            </a:r>
          </a:p>
          <a:p>
            <a:r>
              <a:rPr lang="sv-SE" sz="1100" dirty="0" smtClean="0"/>
              <a:t>303 Matchstraff 3</a:t>
            </a:r>
          </a:p>
          <a:p>
            <a:r>
              <a:rPr lang="sv-SE" sz="1100" b="1" dirty="0" smtClean="0"/>
              <a:t>Time </a:t>
            </a:r>
            <a:r>
              <a:rPr lang="sv-SE" sz="1100" b="1" dirty="0" err="1" smtClean="0"/>
              <a:t>Out</a:t>
            </a:r>
            <a:endParaRPr lang="sv-SE" sz="1100" b="1" dirty="0" smtClean="0"/>
          </a:p>
          <a:p>
            <a:r>
              <a:rPr lang="sv-SE" sz="1100" dirty="0" smtClean="0"/>
              <a:t>401 Time </a:t>
            </a:r>
            <a:r>
              <a:rPr lang="sv-SE" sz="1100" dirty="0" err="1" smtClean="0"/>
              <a:t>Out</a:t>
            </a:r>
            <a:endParaRPr lang="sv-SE" sz="1100" dirty="0" smtClean="0"/>
          </a:p>
          <a:p>
            <a:r>
              <a:rPr lang="sv-SE" sz="1100" b="1" dirty="0" smtClean="0"/>
              <a:t>Straff*</a:t>
            </a:r>
          </a:p>
          <a:p>
            <a:r>
              <a:rPr lang="sv-SE" sz="1100" dirty="0" smtClean="0"/>
              <a:t>402 Straff</a:t>
            </a:r>
          </a:p>
          <a:p>
            <a:endParaRPr lang="sv-SE" sz="1100" dirty="0" smtClean="0"/>
          </a:p>
          <a:p>
            <a:r>
              <a:rPr lang="sv-SE" sz="1100" dirty="0" smtClean="0"/>
              <a:t>* Notera period, tid, straffskyttens nummer samt</a:t>
            </a:r>
          </a:p>
          <a:p>
            <a:r>
              <a:rPr lang="sv-SE" sz="1100" dirty="0" smtClean="0"/>
              <a:t>koden för straff. Detta görs innan straffen slås. Går</a:t>
            </a:r>
          </a:p>
          <a:p>
            <a:r>
              <a:rPr lang="sv-SE" sz="1100" dirty="0" smtClean="0"/>
              <a:t>straffen i mål notera i </a:t>
            </a:r>
            <a:r>
              <a:rPr lang="sv-SE" sz="1100" dirty="0" err="1" smtClean="0"/>
              <a:t>målkolumen</a:t>
            </a:r>
            <a:r>
              <a:rPr lang="sv-SE" sz="1100" dirty="0" smtClean="0"/>
              <a:t>. Går straffen ej</a:t>
            </a:r>
          </a:p>
          <a:p>
            <a:r>
              <a:rPr lang="sv-SE" sz="1100" dirty="0" smtClean="0"/>
              <a:t>i mål lämnas målkolumnen tom.</a:t>
            </a:r>
            <a:endParaRPr lang="sv-SE"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7524328" y="188640"/>
            <a:ext cx="1440160" cy="369332"/>
          </a:xfrm>
          <a:prstGeom prst="rect">
            <a:avLst/>
          </a:prstGeom>
          <a:noFill/>
        </p:spPr>
        <p:txBody>
          <a:bodyPr wrap="square" rtlCol="0">
            <a:spAutoFit/>
          </a:bodyPr>
          <a:lstStyle/>
          <a:p>
            <a:r>
              <a:rPr lang="sv-SE" dirty="0" smtClean="0"/>
              <a:t>Bilaga 1:1</a:t>
            </a:r>
            <a:endParaRPr lang="sv-SE" dirty="0"/>
          </a:p>
        </p:txBody>
      </p:sp>
      <p:pic>
        <p:nvPicPr>
          <p:cNvPr id="4"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17990" y="1322716"/>
            <a:ext cx="7481118" cy="5308804"/>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5" name="textruta 4"/>
          <p:cNvSpPr txBox="1"/>
          <p:nvPr/>
        </p:nvSpPr>
        <p:spPr>
          <a:xfrm>
            <a:off x="105232" y="179864"/>
            <a:ext cx="2520280" cy="33855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INNAN MATCHEN BÖRJAR:</a:t>
            </a:r>
            <a:endParaRPr lang="sv-SE" sz="1600" dirty="0"/>
          </a:p>
        </p:txBody>
      </p:sp>
      <p:sp>
        <p:nvSpPr>
          <p:cNvPr id="6" name="textruta 5"/>
          <p:cNvSpPr txBox="1"/>
          <p:nvPr/>
        </p:nvSpPr>
        <p:spPr>
          <a:xfrm>
            <a:off x="291208" y="2492896"/>
            <a:ext cx="3128664" cy="2062103"/>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I de flesta fall är protokollet förberett och utskrivet från </a:t>
            </a:r>
            <a:r>
              <a:rPr lang="sv-SE" sz="1600" dirty="0" err="1" smtClean="0"/>
              <a:t>iBIS</a:t>
            </a:r>
            <a:r>
              <a:rPr lang="sv-SE" sz="1600" dirty="0" smtClean="0"/>
              <a:t> med rätt matchuppgifter och laguppställning. Sedan lag-uppställningen lades in i systemet kan det ha gjorts ändringar som resp. lagledare får komplettera med innan matchstart.</a:t>
            </a:r>
            <a:endParaRPr lang="sv-SE" sz="1600" dirty="0"/>
          </a:p>
        </p:txBody>
      </p:sp>
      <p:sp>
        <p:nvSpPr>
          <p:cNvPr id="7" name="textruta 6"/>
          <p:cNvSpPr txBox="1"/>
          <p:nvPr/>
        </p:nvSpPr>
        <p:spPr>
          <a:xfrm>
            <a:off x="6623720" y="4633532"/>
            <a:ext cx="2520280"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Domarna kontrollerar att protokollet är fullständigt ifyllt </a:t>
            </a:r>
            <a:r>
              <a:rPr lang="sv-SE" sz="1600" b="1" dirty="0" smtClean="0"/>
              <a:t>innan </a:t>
            </a:r>
            <a:r>
              <a:rPr lang="sv-SE" sz="1600" dirty="0" smtClean="0"/>
              <a:t>matchen börjar</a:t>
            </a:r>
            <a:endParaRPr lang="sv-SE"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17990" y="1322716"/>
            <a:ext cx="7481118" cy="5308804"/>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textruta 2"/>
          <p:cNvSpPr txBox="1"/>
          <p:nvPr/>
        </p:nvSpPr>
        <p:spPr>
          <a:xfrm>
            <a:off x="5436096" y="627518"/>
            <a:ext cx="3528392"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I periodpausen. Fyll i periodens resultat. Obs! Inte ställningen i matchen</a:t>
            </a:r>
            <a:endParaRPr lang="sv-SE" sz="1600" dirty="0"/>
          </a:p>
        </p:txBody>
      </p:sp>
      <p:sp>
        <p:nvSpPr>
          <p:cNvPr id="4" name="textruta 3"/>
          <p:cNvSpPr txBox="1"/>
          <p:nvPr/>
        </p:nvSpPr>
        <p:spPr>
          <a:xfrm>
            <a:off x="7524328" y="188640"/>
            <a:ext cx="1440160" cy="369332"/>
          </a:xfrm>
          <a:prstGeom prst="rect">
            <a:avLst/>
          </a:prstGeom>
          <a:noFill/>
        </p:spPr>
        <p:txBody>
          <a:bodyPr wrap="square" rtlCol="0">
            <a:spAutoFit/>
          </a:bodyPr>
          <a:lstStyle/>
          <a:p>
            <a:r>
              <a:rPr lang="sv-SE" dirty="0" smtClean="0"/>
              <a:t>Bilaga 1:2</a:t>
            </a:r>
            <a:endParaRPr lang="sv-SE" dirty="0"/>
          </a:p>
        </p:txBody>
      </p:sp>
      <p:sp>
        <p:nvSpPr>
          <p:cNvPr id="6" name="textruta 5"/>
          <p:cNvSpPr txBox="1"/>
          <p:nvPr/>
        </p:nvSpPr>
        <p:spPr>
          <a:xfrm>
            <a:off x="395536" y="305566"/>
            <a:ext cx="4464496"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Sekretariatet fyller i alla  matchhändelser  som  domaren anger efter löpande tid</a:t>
            </a:r>
            <a:endParaRPr lang="sv-SE" sz="1600" dirty="0"/>
          </a:p>
        </p:txBody>
      </p:sp>
      <p:sp>
        <p:nvSpPr>
          <p:cNvPr id="7" name="textruta 6"/>
          <p:cNvSpPr txBox="1"/>
          <p:nvPr/>
        </p:nvSpPr>
        <p:spPr>
          <a:xfrm>
            <a:off x="3635896" y="2492896"/>
            <a:ext cx="2592288"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NR: H(emma) eller B(</a:t>
            </a:r>
            <a:r>
              <a:rPr lang="sv-SE" sz="1600" dirty="0" err="1" smtClean="0"/>
              <a:t>orta</a:t>
            </a:r>
            <a:r>
              <a:rPr lang="sv-SE" sz="1600" dirty="0" smtClean="0"/>
              <a:t>) + siffra </a:t>
            </a:r>
          </a:p>
          <a:p>
            <a:r>
              <a:rPr lang="sv-SE" sz="1600" dirty="0" smtClean="0"/>
              <a:t>Ex. H7</a:t>
            </a:r>
            <a:endParaRPr lang="sv-SE" sz="1600" dirty="0"/>
          </a:p>
        </p:txBody>
      </p:sp>
      <p:sp>
        <p:nvSpPr>
          <p:cNvPr id="8" name="textruta 7"/>
          <p:cNvSpPr txBox="1"/>
          <p:nvPr/>
        </p:nvSpPr>
        <p:spPr>
          <a:xfrm>
            <a:off x="3962405" y="3546386"/>
            <a:ext cx="259228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Om </a:t>
            </a:r>
            <a:r>
              <a:rPr lang="sv-SE" sz="1600" dirty="0" err="1" smtClean="0"/>
              <a:t>Utv</a:t>
            </a:r>
            <a:r>
              <a:rPr lang="sv-SE" sz="1600" dirty="0" smtClean="0"/>
              <a:t>(isning): Ange kod (finns längst ned på sidan):</a:t>
            </a:r>
            <a:endParaRPr lang="sv-SE" sz="1600" dirty="0"/>
          </a:p>
        </p:txBody>
      </p:sp>
      <p:cxnSp>
        <p:nvCxnSpPr>
          <p:cNvPr id="10" name="Rak pil 9"/>
          <p:cNvCxnSpPr>
            <a:stCxn id="7" idx="3"/>
          </p:cNvCxnSpPr>
          <p:nvPr/>
        </p:nvCxnSpPr>
        <p:spPr>
          <a:xfrm flipV="1">
            <a:off x="6228184" y="2492896"/>
            <a:ext cx="936104" cy="41549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 name="Rak pil 10"/>
          <p:cNvCxnSpPr/>
          <p:nvPr/>
        </p:nvCxnSpPr>
        <p:spPr>
          <a:xfrm flipV="1">
            <a:off x="6554693" y="2492896"/>
            <a:ext cx="2049755" cy="134587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259632" y="1124744"/>
            <a:ext cx="7481118" cy="5308804"/>
          </a:xfrm>
          <a:prstGeom prst="rect">
            <a:avLst/>
          </a:prstGeo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3" name="textruta 2"/>
          <p:cNvSpPr txBox="1"/>
          <p:nvPr/>
        </p:nvSpPr>
        <p:spPr>
          <a:xfrm>
            <a:off x="105232" y="179864"/>
            <a:ext cx="2520280" cy="338554"/>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EFTER MATCHEN:</a:t>
            </a:r>
            <a:endParaRPr lang="sv-SE" sz="1600" dirty="0"/>
          </a:p>
        </p:txBody>
      </p:sp>
      <p:sp>
        <p:nvSpPr>
          <p:cNvPr id="4" name="textruta 3"/>
          <p:cNvSpPr txBox="1"/>
          <p:nvPr/>
        </p:nvSpPr>
        <p:spPr>
          <a:xfrm>
            <a:off x="3403232" y="1412776"/>
            <a:ext cx="2628292"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Sekretariatet fyller i resultatet efter matchen</a:t>
            </a:r>
            <a:endParaRPr lang="sv-SE" sz="1600" dirty="0"/>
          </a:p>
        </p:txBody>
      </p:sp>
      <p:sp>
        <p:nvSpPr>
          <p:cNvPr id="5" name="textruta 4"/>
          <p:cNvSpPr txBox="1"/>
          <p:nvPr/>
        </p:nvSpPr>
        <p:spPr>
          <a:xfrm>
            <a:off x="1907704" y="4725144"/>
            <a:ext cx="2952328"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Domarna skriver under protokollet efter matchen</a:t>
            </a:r>
            <a:endParaRPr lang="sv-SE" sz="1600" dirty="0"/>
          </a:p>
        </p:txBody>
      </p:sp>
      <p:sp>
        <p:nvSpPr>
          <p:cNvPr id="6" name="textruta 5"/>
          <p:cNvSpPr txBox="1"/>
          <p:nvPr/>
        </p:nvSpPr>
        <p:spPr>
          <a:xfrm>
            <a:off x="5508104" y="4877544"/>
            <a:ext cx="2808312"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Protokollföraren skriver under protokollet efter matchen</a:t>
            </a:r>
            <a:endParaRPr lang="sv-SE" sz="1600" dirty="0"/>
          </a:p>
        </p:txBody>
      </p:sp>
      <p:sp>
        <p:nvSpPr>
          <p:cNvPr id="7" name="textruta 6"/>
          <p:cNvSpPr txBox="1"/>
          <p:nvPr/>
        </p:nvSpPr>
        <p:spPr>
          <a:xfrm>
            <a:off x="4644008" y="179864"/>
            <a:ext cx="4392488" cy="83099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sv-SE" sz="1600" dirty="0" smtClean="0"/>
              <a:t>Om vi inte liverapporterar händelserna , i </a:t>
            </a:r>
            <a:r>
              <a:rPr lang="sv-SE" sz="1600" dirty="0" err="1" smtClean="0"/>
              <a:t>iBIS</a:t>
            </a:r>
            <a:r>
              <a:rPr lang="sv-SE" sz="1600" dirty="0" smtClean="0"/>
              <a:t> under matchen behöver protokollet fotograferas av  innan domarna tar det med sig.</a:t>
            </a:r>
            <a:endParaRPr lang="sv-SE" sz="1600" dirty="0"/>
          </a:p>
        </p:txBody>
      </p:sp>
      <p:cxnSp>
        <p:nvCxnSpPr>
          <p:cNvPr id="9" name="Rak pil 8"/>
          <p:cNvCxnSpPr>
            <a:stCxn id="4" idx="3"/>
          </p:cNvCxnSpPr>
          <p:nvPr/>
        </p:nvCxnSpPr>
        <p:spPr>
          <a:xfrm flipV="1">
            <a:off x="6031524" y="1556792"/>
            <a:ext cx="412684" cy="14837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1" name="Rak pil 10"/>
          <p:cNvCxnSpPr>
            <a:stCxn id="5" idx="2"/>
          </p:cNvCxnSpPr>
          <p:nvPr/>
        </p:nvCxnSpPr>
        <p:spPr>
          <a:xfrm flipH="1">
            <a:off x="2843808" y="5309919"/>
            <a:ext cx="540060" cy="2793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2" name="Rak pil 11"/>
          <p:cNvCxnSpPr/>
          <p:nvPr/>
        </p:nvCxnSpPr>
        <p:spPr>
          <a:xfrm>
            <a:off x="3383868" y="5309919"/>
            <a:ext cx="540060" cy="27932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Rak pil 12"/>
          <p:cNvCxnSpPr/>
          <p:nvPr/>
        </p:nvCxnSpPr>
        <p:spPr>
          <a:xfrm>
            <a:off x="6840252" y="5462319"/>
            <a:ext cx="540060" cy="41495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xmlns="" val="920928133"/>
      </p:ext>
    </p:extLst>
  </p:cSld>
  <p:clrMapOvr>
    <a:masterClrMapping/>
  </p:clrMapOvr>
</p:sld>
</file>

<file path=ppt/theme/theme1.xml><?xml version="1.0" encoding="utf-8"?>
<a:theme xmlns:a="http://schemas.openxmlformats.org/drawingml/2006/main" name="Office-tema">
  <a:themeElements>
    <a:clrScheme name="Kartnål">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1836</TotalTime>
  <Words>1078</Words>
  <Application>Microsoft Office PowerPoint</Application>
  <PresentationFormat>Bildspel på skärmen (4:3)</PresentationFormat>
  <Paragraphs>138</Paragraphs>
  <Slides>10</Slides>
  <Notes>0</Notes>
  <HiddenSlides>0</HiddenSlides>
  <MMClips>0</MMClips>
  <ScaleCrop>false</ScaleCrop>
  <HeadingPairs>
    <vt:vector size="4" baseType="variant">
      <vt:variant>
        <vt:lpstr>Tema</vt:lpstr>
      </vt:variant>
      <vt:variant>
        <vt:i4>1</vt:i4>
      </vt:variant>
      <vt:variant>
        <vt:lpstr>Bildrubriker</vt:lpstr>
      </vt:variant>
      <vt:variant>
        <vt:i4>10</vt:i4>
      </vt:variant>
    </vt:vector>
  </HeadingPairs>
  <TitlesOfParts>
    <vt:vector size="11" baseType="lpstr">
      <vt:lpstr>Office-tema</vt:lpstr>
      <vt:lpstr>Bild 1</vt:lpstr>
      <vt:lpstr>Bild 2</vt:lpstr>
      <vt:lpstr>Bild 3</vt:lpstr>
      <vt:lpstr>Bild 4</vt:lpstr>
      <vt:lpstr>Bild 5</vt:lpstr>
      <vt:lpstr>Bild 6</vt:lpstr>
      <vt:lpstr>Bild 7</vt:lpstr>
      <vt:lpstr>Bild 8</vt:lpstr>
      <vt:lpstr>Bild 9</vt:lpstr>
      <vt:lpstr>Domartecken</vt:lpstr>
    </vt:vector>
  </TitlesOfParts>
  <Company>PRM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Anna Nordström</dc:creator>
  <cp:lastModifiedBy>Home</cp:lastModifiedBy>
  <cp:revision>40</cp:revision>
  <dcterms:created xsi:type="dcterms:W3CDTF">2011-11-28T18:10:28Z</dcterms:created>
  <dcterms:modified xsi:type="dcterms:W3CDTF">2015-11-01T21:36:32Z</dcterms:modified>
</cp:coreProperties>
</file>