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7" r:id="rId2"/>
    <p:sldId id="261" r:id="rId3"/>
    <p:sldId id="262" r:id="rId4"/>
    <p:sldId id="263" r:id="rId5"/>
    <p:sldId id="264" r:id="rId6"/>
    <p:sldId id="265" r:id="rId7"/>
    <p:sldId id="266" r:id="rId8"/>
    <p:sldId id="256" r:id="rId9"/>
    <p:sldId id="257" r:id="rId10"/>
    <p:sldId id="258" r:id="rId11"/>
    <p:sldId id="259" r:id="rId12"/>
    <p:sldId id="260"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5" d="100"/>
          <a:sy n="55" d="100"/>
        </p:scale>
        <p:origin x="581" y="38"/>
      </p:cViewPr>
      <p:guideLst/>
    </p:cSldViewPr>
  </p:slideViewPr>
  <p:notesTextViewPr>
    <p:cViewPr>
      <p:scale>
        <a:sx n="3" d="2"/>
        <a:sy n="3" d="2"/>
      </p:scale>
      <p:origin x="0" y="0"/>
    </p:cViewPr>
  </p:notesTextViewPr>
  <p:sorterViewPr>
    <p:cViewPr>
      <p:scale>
        <a:sx n="100" d="100"/>
        <a:sy n="100" d="100"/>
      </p:scale>
      <p:origin x="0" y="-36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smtClean="0"/>
              <a:t>Klicka här för att ändra 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om du vill redigera mall för underrubrikformat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smtClean="0"/>
              <a:t>Klicka här för att ändra 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smtClean="0"/>
              <a:t>Klicka här för att ändra 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smtClean="0"/>
              <a:t>Klicka här för att ändra 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smtClean="0"/>
              <a:t>Klicka här för att ändra format</a:t>
            </a:r>
            <a:endParaRPr lang="en-US" dirty="0"/>
          </a:p>
        </p:txBody>
      </p:sp>
      <p:sp>
        <p:nvSpPr>
          <p:cNvPr id="3" name="Content Placeholder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smtClean="0"/>
              <a:t>Klicka här för att ändra 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smtClean="0"/>
              <a:t>Klicka här för att ändra 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42A54C80-263E-416B-A8E0-580EDEADCBDC}" type="datetimeFigureOut">
              <a:rPr lang="en-US" dirty="0"/>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smtClean="0"/>
              <a:t>Klicka här för att ändra 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smtClean="0"/>
              <a:t>Klicka här för att ändra 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10/24/2024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045029" y="484294"/>
            <a:ext cx="8399416" cy="1646302"/>
          </a:xfrm>
        </p:spPr>
        <p:txBody>
          <a:bodyPr/>
          <a:lstStyle/>
          <a:p>
            <a:pPr algn="ctr"/>
            <a:r>
              <a:rPr lang="sv-SE" dirty="0" smtClean="0"/>
              <a:t>Föräldramöte 24 Okt 2024</a:t>
            </a:r>
            <a:endParaRPr lang="sv-SE" dirty="0"/>
          </a:p>
        </p:txBody>
      </p:sp>
      <p:sp>
        <p:nvSpPr>
          <p:cNvPr id="3" name="Underrubrik 2"/>
          <p:cNvSpPr>
            <a:spLocks noGrp="1"/>
          </p:cNvSpPr>
          <p:nvPr>
            <p:ph type="subTitle" idx="1"/>
          </p:nvPr>
        </p:nvSpPr>
        <p:spPr>
          <a:xfrm>
            <a:off x="1361269" y="2509415"/>
            <a:ext cx="7766936" cy="3460311"/>
          </a:xfrm>
        </p:spPr>
        <p:txBody>
          <a:bodyPr>
            <a:normAutofit/>
          </a:bodyPr>
          <a:lstStyle/>
          <a:p>
            <a:pPr marL="285750" indent="-285750" algn="l">
              <a:buFont typeface="Arial" panose="020B0604020202020204" pitchFamily="34" charset="0"/>
              <a:buChar char="•"/>
            </a:pPr>
            <a:r>
              <a:rPr lang="sv-SE" dirty="0" smtClean="0"/>
              <a:t>Vårat </a:t>
            </a:r>
            <a:r>
              <a:rPr lang="sv-SE" dirty="0" err="1" smtClean="0"/>
              <a:t>lagmöte</a:t>
            </a:r>
            <a:r>
              <a:rPr lang="sv-SE" dirty="0" smtClean="0"/>
              <a:t>. (Vad vi pratade om)</a:t>
            </a:r>
          </a:p>
          <a:p>
            <a:pPr marL="285750" indent="-285750" algn="l">
              <a:buFont typeface="Arial" panose="020B0604020202020204" pitchFamily="34" charset="0"/>
              <a:buChar char="•"/>
            </a:pPr>
            <a:r>
              <a:rPr lang="sv-SE" dirty="0" smtClean="0"/>
              <a:t>Serien U16 (Just nu, spelschema har kommit)</a:t>
            </a:r>
          </a:p>
          <a:p>
            <a:pPr marL="285750" indent="-285750" algn="l">
              <a:buFont typeface="Arial" panose="020B0604020202020204" pitchFamily="34" charset="0"/>
              <a:buChar char="•"/>
            </a:pPr>
            <a:r>
              <a:rPr lang="sv-SE" dirty="0" smtClean="0"/>
              <a:t>Café (Hur gör vi?)</a:t>
            </a:r>
          </a:p>
          <a:p>
            <a:pPr marL="285750" indent="-285750" algn="l">
              <a:buFont typeface="Arial" panose="020B0604020202020204" pitchFamily="34" charset="0"/>
              <a:buChar char="•"/>
            </a:pPr>
            <a:r>
              <a:rPr lang="sv-SE" dirty="0" smtClean="0"/>
              <a:t>Eran uppgift som förälder.</a:t>
            </a:r>
          </a:p>
          <a:p>
            <a:pPr marL="285750" indent="-285750" algn="l">
              <a:buFont typeface="Arial" panose="020B0604020202020204" pitchFamily="34" charset="0"/>
              <a:buChar char="•"/>
            </a:pPr>
            <a:r>
              <a:rPr lang="sv-SE" dirty="0" smtClean="0"/>
              <a:t>Mtrl, Förråd, Utrustning.</a:t>
            </a:r>
          </a:p>
          <a:p>
            <a:pPr marL="285750" indent="-285750" algn="l">
              <a:buFont typeface="Arial" panose="020B0604020202020204" pitchFamily="34" charset="0"/>
              <a:buChar char="•"/>
            </a:pPr>
            <a:r>
              <a:rPr lang="sv-SE" dirty="0" smtClean="0"/>
              <a:t>Framtid för laget. (Möjliga vägar 2025/2026)</a:t>
            </a:r>
          </a:p>
          <a:p>
            <a:pPr marL="285750" indent="-285750" algn="l">
              <a:buFont typeface="Arial" panose="020B0604020202020204" pitchFamily="34" charset="0"/>
              <a:buChar char="•"/>
            </a:pPr>
            <a:r>
              <a:rPr lang="sv-SE" dirty="0" smtClean="0"/>
              <a:t>Breddläger. (+Redovisning av </a:t>
            </a:r>
            <a:r>
              <a:rPr lang="sv-SE" dirty="0" err="1" smtClean="0"/>
              <a:t>Radonett</a:t>
            </a:r>
            <a:r>
              <a:rPr lang="sv-SE" dirty="0" smtClean="0"/>
              <a:t> cup)</a:t>
            </a:r>
          </a:p>
          <a:p>
            <a:pPr marL="285750" indent="-285750" algn="l">
              <a:buFont typeface="Arial" panose="020B0604020202020204" pitchFamily="34" charset="0"/>
              <a:buChar char="•"/>
            </a:pPr>
            <a:r>
              <a:rPr lang="sv-SE" dirty="0" smtClean="0"/>
              <a:t>Övrigt</a:t>
            </a:r>
            <a:endParaRPr lang="sv-SE" dirty="0"/>
          </a:p>
        </p:txBody>
      </p:sp>
    </p:spTree>
    <p:extLst>
      <p:ext uri="{BB962C8B-B14F-4D97-AF65-F5344CB8AC3E}">
        <p14:creationId xmlns:p14="http://schemas.microsoft.com/office/powerpoint/2010/main" val="1074335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579034" y="979272"/>
            <a:ext cx="6683433" cy="4724890"/>
          </a:xfrm>
          <a:prstGeom prst="rect">
            <a:avLst/>
          </a:prstGeom>
        </p:spPr>
      </p:pic>
      <p:sp>
        <p:nvSpPr>
          <p:cNvPr id="5" name="Uttryckssymbol 4"/>
          <p:cNvSpPr/>
          <p:nvPr/>
        </p:nvSpPr>
        <p:spPr>
          <a:xfrm>
            <a:off x="2184330" y="3458096"/>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Uttryckssymbol 5"/>
          <p:cNvSpPr/>
          <p:nvPr/>
        </p:nvSpPr>
        <p:spPr>
          <a:xfrm>
            <a:off x="3115095" y="3458096"/>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Uttryckssymbol 6"/>
          <p:cNvSpPr/>
          <p:nvPr/>
        </p:nvSpPr>
        <p:spPr>
          <a:xfrm>
            <a:off x="2671240" y="3877889"/>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Uttryckssymbol 7"/>
          <p:cNvSpPr/>
          <p:nvPr/>
        </p:nvSpPr>
        <p:spPr>
          <a:xfrm>
            <a:off x="3021585" y="4233951"/>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Uttryckssymbol 8"/>
          <p:cNvSpPr/>
          <p:nvPr/>
        </p:nvSpPr>
        <p:spPr>
          <a:xfrm>
            <a:off x="2291191" y="4249192"/>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Uttryckssymbol 9"/>
          <p:cNvSpPr/>
          <p:nvPr/>
        </p:nvSpPr>
        <p:spPr>
          <a:xfrm>
            <a:off x="2671241" y="6057208"/>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Uttryckssymbol 10"/>
          <p:cNvSpPr/>
          <p:nvPr/>
        </p:nvSpPr>
        <p:spPr>
          <a:xfrm>
            <a:off x="1528030" y="4408517"/>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Uttryckssymbol 11"/>
          <p:cNvSpPr/>
          <p:nvPr/>
        </p:nvSpPr>
        <p:spPr>
          <a:xfrm>
            <a:off x="3708159" y="4408517"/>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Uttryckssymbol 12"/>
          <p:cNvSpPr/>
          <p:nvPr/>
        </p:nvSpPr>
        <p:spPr>
          <a:xfrm>
            <a:off x="1929757" y="4749341"/>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Uttryckssymbol 13"/>
          <p:cNvSpPr/>
          <p:nvPr/>
        </p:nvSpPr>
        <p:spPr>
          <a:xfrm>
            <a:off x="3343712" y="4749341"/>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Uttryckssymbol 14"/>
          <p:cNvSpPr/>
          <p:nvPr/>
        </p:nvSpPr>
        <p:spPr>
          <a:xfrm>
            <a:off x="2671241" y="4923907"/>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textruta 15"/>
          <p:cNvSpPr txBox="1"/>
          <p:nvPr/>
        </p:nvSpPr>
        <p:spPr>
          <a:xfrm>
            <a:off x="4865088" y="4657205"/>
            <a:ext cx="1491114" cy="1754326"/>
          </a:xfrm>
          <a:prstGeom prst="rect">
            <a:avLst/>
          </a:prstGeom>
          <a:noFill/>
        </p:spPr>
        <p:txBody>
          <a:bodyPr wrap="none" rtlCol="0">
            <a:spAutoFit/>
          </a:bodyPr>
          <a:lstStyle/>
          <a:p>
            <a:r>
              <a:rPr lang="sv-SE" dirty="0">
                <a:solidFill>
                  <a:srgbClr val="00B050"/>
                </a:solidFill>
              </a:rPr>
              <a:t>1</a:t>
            </a:r>
            <a:r>
              <a:rPr lang="sv-SE" dirty="0" smtClean="0">
                <a:solidFill>
                  <a:srgbClr val="00B050"/>
                </a:solidFill>
              </a:rPr>
              <a:t> Målvakt</a:t>
            </a:r>
          </a:p>
          <a:p>
            <a:r>
              <a:rPr lang="sv-SE" dirty="0" smtClean="0">
                <a:solidFill>
                  <a:srgbClr val="00B050"/>
                </a:solidFill>
              </a:rPr>
              <a:t>1 Libero</a:t>
            </a:r>
          </a:p>
          <a:p>
            <a:r>
              <a:rPr lang="sv-SE" dirty="0" smtClean="0">
                <a:solidFill>
                  <a:srgbClr val="00B050"/>
                </a:solidFill>
              </a:rPr>
              <a:t>2 Backar</a:t>
            </a:r>
          </a:p>
          <a:p>
            <a:r>
              <a:rPr lang="sv-SE" dirty="0" smtClean="0">
                <a:solidFill>
                  <a:srgbClr val="00B050"/>
                </a:solidFill>
              </a:rPr>
              <a:t>2 Halvor</a:t>
            </a:r>
          </a:p>
          <a:p>
            <a:r>
              <a:rPr lang="sv-SE" dirty="0" smtClean="0">
                <a:solidFill>
                  <a:srgbClr val="00B050"/>
                </a:solidFill>
              </a:rPr>
              <a:t>3 Mittfältare</a:t>
            </a:r>
          </a:p>
          <a:p>
            <a:r>
              <a:rPr lang="sv-SE" dirty="0" smtClean="0">
                <a:solidFill>
                  <a:srgbClr val="00B050"/>
                </a:solidFill>
              </a:rPr>
              <a:t>2 Forward</a:t>
            </a:r>
            <a:endParaRPr lang="sv-SE" dirty="0">
              <a:solidFill>
                <a:srgbClr val="00B050"/>
              </a:solidFill>
            </a:endParaRPr>
          </a:p>
        </p:txBody>
      </p:sp>
      <p:sp>
        <p:nvSpPr>
          <p:cNvPr id="17" name="Uttryckssymbol 16"/>
          <p:cNvSpPr/>
          <p:nvPr/>
        </p:nvSpPr>
        <p:spPr>
          <a:xfrm>
            <a:off x="2671240" y="418407"/>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18" name="Uttryckssymbol 17"/>
          <p:cNvSpPr/>
          <p:nvPr/>
        </p:nvSpPr>
        <p:spPr>
          <a:xfrm>
            <a:off x="3113025" y="2143991"/>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19" name="Uttryckssymbol 18"/>
          <p:cNvSpPr/>
          <p:nvPr/>
        </p:nvSpPr>
        <p:spPr>
          <a:xfrm>
            <a:off x="1629168" y="1942407"/>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0" name="Uttryckssymbol 19"/>
          <p:cNvSpPr/>
          <p:nvPr/>
        </p:nvSpPr>
        <p:spPr>
          <a:xfrm>
            <a:off x="2386788" y="2141222"/>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1" name="Uttryckssymbol 20"/>
          <p:cNvSpPr/>
          <p:nvPr/>
        </p:nvSpPr>
        <p:spPr>
          <a:xfrm>
            <a:off x="2653229" y="1625138"/>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2" name="Uttryckssymbol 21"/>
          <p:cNvSpPr/>
          <p:nvPr/>
        </p:nvSpPr>
        <p:spPr>
          <a:xfrm>
            <a:off x="3792672" y="1942407"/>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3" name="Uttryckssymbol 22"/>
          <p:cNvSpPr/>
          <p:nvPr/>
        </p:nvSpPr>
        <p:spPr>
          <a:xfrm>
            <a:off x="1197032" y="1450570"/>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4" name="Uttryckssymbol 23"/>
          <p:cNvSpPr/>
          <p:nvPr/>
        </p:nvSpPr>
        <p:spPr>
          <a:xfrm>
            <a:off x="4084320" y="1467196"/>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5" name="Uttryckssymbol 24"/>
          <p:cNvSpPr/>
          <p:nvPr/>
        </p:nvSpPr>
        <p:spPr>
          <a:xfrm>
            <a:off x="3029898" y="1158239"/>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6" name="Uttryckssymbol 25"/>
          <p:cNvSpPr/>
          <p:nvPr/>
        </p:nvSpPr>
        <p:spPr>
          <a:xfrm>
            <a:off x="2275770" y="1158239"/>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7" name="Uttryckssymbol 26"/>
          <p:cNvSpPr/>
          <p:nvPr/>
        </p:nvSpPr>
        <p:spPr>
          <a:xfrm>
            <a:off x="2668118" y="2583874"/>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 name="Rektangel 1"/>
          <p:cNvSpPr/>
          <p:nvPr/>
        </p:nvSpPr>
        <p:spPr>
          <a:xfrm>
            <a:off x="1197032" y="4052455"/>
            <a:ext cx="3133899" cy="1209501"/>
          </a:xfrm>
          <a:prstGeom prst="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Rektangel 3"/>
          <p:cNvSpPr/>
          <p:nvPr/>
        </p:nvSpPr>
        <p:spPr>
          <a:xfrm>
            <a:off x="5125128" y="3214838"/>
            <a:ext cx="485517" cy="243258"/>
          </a:xfrm>
          <a:prstGeom prst="rect">
            <a:avLst/>
          </a:prstGeom>
          <a:solidFill>
            <a:schemeClr val="accent1">
              <a:alpha val="3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textruta 27"/>
          <p:cNvSpPr txBox="1"/>
          <p:nvPr/>
        </p:nvSpPr>
        <p:spPr>
          <a:xfrm>
            <a:off x="5912738" y="3151801"/>
            <a:ext cx="2110129" cy="369332"/>
          </a:xfrm>
          <a:prstGeom prst="rect">
            <a:avLst/>
          </a:prstGeom>
          <a:noFill/>
        </p:spPr>
        <p:txBody>
          <a:bodyPr wrap="none" rtlCol="0">
            <a:spAutoFit/>
          </a:bodyPr>
          <a:lstStyle/>
          <a:p>
            <a:r>
              <a:rPr lang="sv-SE" dirty="0" smtClean="0">
                <a:solidFill>
                  <a:srgbClr val="00B050"/>
                </a:solidFill>
              </a:rPr>
              <a:t>Roller i situationer</a:t>
            </a:r>
            <a:endParaRPr lang="sv-SE" dirty="0">
              <a:solidFill>
                <a:srgbClr val="00B050"/>
              </a:solidFill>
            </a:endParaRPr>
          </a:p>
        </p:txBody>
      </p:sp>
      <p:sp>
        <p:nvSpPr>
          <p:cNvPr id="29" name="Rektangel 28"/>
          <p:cNvSpPr/>
          <p:nvPr/>
        </p:nvSpPr>
        <p:spPr>
          <a:xfrm>
            <a:off x="1194433" y="3336467"/>
            <a:ext cx="1769574" cy="1925489"/>
          </a:xfrm>
          <a:prstGeom prst="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0" name="Rektangel 29"/>
          <p:cNvSpPr/>
          <p:nvPr/>
        </p:nvSpPr>
        <p:spPr>
          <a:xfrm>
            <a:off x="2599611" y="3332458"/>
            <a:ext cx="1723517" cy="1925489"/>
          </a:xfrm>
          <a:prstGeom prst="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1" name="Rektangel 30"/>
          <p:cNvSpPr/>
          <p:nvPr/>
        </p:nvSpPr>
        <p:spPr>
          <a:xfrm>
            <a:off x="1803736" y="4657205"/>
            <a:ext cx="1904423" cy="330431"/>
          </a:xfrm>
          <a:prstGeom prst="rect">
            <a:avLst/>
          </a:prstGeom>
          <a:solidFill>
            <a:schemeClr val="accent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2" name="textruta 31"/>
          <p:cNvSpPr txBox="1"/>
          <p:nvPr/>
        </p:nvSpPr>
        <p:spPr>
          <a:xfrm>
            <a:off x="5119003" y="3632662"/>
            <a:ext cx="4608954" cy="369332"/>
          </a:xfrm>
          <a:prstGeom prst="rect">
            <a:avLst/>
          </a:prstGeom>
          <a:noFill/>
        </p:spPr>
        <p:txBody>
          <a:bodyPr wrap="none" rtlCol="0">
            <a:spAutoFit/>
          </a:bodyPr>
          <a:lstStyle/>
          <a:p>
            <a:r>
              <a:rPr lang="sv-SE" dirty="0" smtClean="0">
                <a:solidFill>
                  <a:srgbClr val="00B050"/>
                </a:solidFill>
              </a:rPr>
              <a:t>Ni har många roller beroende på situation.</a:t>
            </a:r>
            <a:endParaRPr lang="sv-SE" dirty="0">
              <a:solidFill>
                <a:srgbClr val="00B050"/>
              </a:solidFill>
            </a:endParaRPr>
          </a:p>
        </p:txBody>
      </p:sp>
    </p:spTree>
    <p:extLst>
      <p:ext uri="{BB962C8B-B14F-4D97-AF65-F5344CB8AC3E}">
        <p14:creationId xmlns:p14="http://schemas.microsoft.com/office/powerpoint/2010/main" val="2855872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
                                        </p:tgtEl>
                                        <p:attrNameLst>
                                          <p:attrName>style.visibility</p:attrName>
                                        </p:attrNameLst>
                                      </p:cBhvr>
                                      <p:to>
                                        <p:strVal val="visible"/>
                                      </p:to>
                                    </p:set>
                                    <p:anim calcmode="lin" valueType="num">
                                      <p:cBhvr additive="base">
                                        <p:cTn id="13" dur="500" fill="hold"/>
                                        <p:tgtEl>
                                          <p:spTgt spid="29"/>
                                        </p:tgtEl>
                                        <p:attrNameLst>
                                          <p:attrName>ppt_x</p:attrName>
                                        </p:attrNameLst>
                                      </p:cBhvr>
                                      <p:tavLst>
                                        <p:tav tm="0">
                                          <p:val>
                                            <p:strVal val="#ppt_x"/>
                                          </p:val>
                                        </p:tav>
                                        <p:tav tm="100000">
                                          <p:val>
                                            <p:strVal val="#ppt_x"/>
                                          </p:val>
                                        </p:tav>
                                      </p:tavLst>
                                    </p:anim>
                                    <p:anim calcmode="lin" valueType="num">
                                      <p:cBhvr additive="base">
                                        <p:cTn id="1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anim calcmode="lin" valueType="num">
                                      <p:cBhvr additive="base">
                                        <p:cTn id="19" dur="500" fill="hold"/>
                                        <p:tgtEl>
                                          <p:spTgt spid="30"/>
                                        </p:tgtEl>
                                        <p:attrNameLst>
                                          <p:attrName>ppt_x</p:attrName>
                                        </p:attrNameLst>
                                      </p:cBhvr>
                                      <p:tavLst>
                                        <p:tav tm="0">
                                          <p:val>
                                            <p:strVal val="#ppt_x"/>
                                          </p:val>
                                        </p:tav>
                                        <p:tav tm="100000">
                                          <p:val>
                                            <p:strVal val="#ppt_x"/>
                                          </p:val>
                                        </p:tav>
                                      </p:tavLst>
                                    </p:anim>
                                    <p:anim calcmode="lin" valueType="num">
                                      <p:cBhvr additive="base">
                                        <p:cTn id="2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anim calcmode="lin" valueType="num">
                                      <p:cBhvr additive="base">
                                        <p:cTn id="25" dur="500" fill="hold"/>
                                        <p:tgtEl>
                                          <p:spTgt spid="31"/>
                                        </p:tgtEl>
                                        <p:attrNameLst>
                                          <p:attrName>ppt_x</p:attrName>
                                        </p:attrNameLst>
                                      </p:cBhvr>
                                      <p:tavLst>
                                        <p:tav tm="0">
                                          <p:val>
                                            <p:strVal val="#ppt_x"/>
                                          </p:val>
                                        </p:tav>
                                        <p:tav tm="100000">
                                          <p:val>
                                            <p:strVal val="#ppt_x"/>
                                          </p:val>
                                        </p:tav>
                                      </p:tavLst>
                                    </p:anim>
                                    <p:anim calcmode="lin" valueType="num">
                                      <p:cBhvr additive="base">
                                        <p:cTn id="2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9" grpId="0" animBg="1"/>
      <p:bldP spid="30" grpId="0" animBg="1"/>
      <p:bldP spid="3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77334" y="609600"/>
            <a:ext cx="8596668" cy="820189"/>
          </a:xfrm>
        </p:spPr>
        <p:txBody>
          <a:bodyPr/>
          <a:lstStyle/>
          <a:p>
            <a:pPr algn="ctr"/>
            <a:r>
              <a:rPr lang="sv-SE" dirty="0" smtClean="0"/>
              <a:t>Hur blir vi ett lag som vi vill vara?</a:t>
            </a:r>
            <a:endParaRPr lang="sv-SE" dirty="0"/>
          </a:p>
        </p:txBody>
      </p:sp>
      <p:sp>
        <p:nvSpPr>
          <p:cNvPr id="3" name="Platshållare för innehåll 2"/>
          <p:cNvSpPr>
            <a:spLocks noGrp="1"/>
          </p:cNvSpPr>
          <p:nvPr>
            <p:ph idx="1"/>
          </p:nvPr>
        </p:nvSpPr>
        <p:spPr>
          <a:xfrm>
            <a:off x="677334" y="1562794"/>
            <a:ext cx="8596668" cy="2560320"/>
          </a:xfrm>
        </p:spPr>
        <p:txBody>
          <a:bodyPr/>
          <a:lstStyle/>
          <a:p>
            <a:r>
              <a:rPr lang="sv-SE" dirty="0" smtClean="0">
                <a:solidFill>
                  <a:srgbClr val="00B050"/>
                </a:solidFill>
              </a:rPr>
              <a:t>Utbildning.</a:t>
            </a:r>
          </a:p>
          <a:p>
            <a:r>
              <a:rPr lang="sv-SE" dirty="0" smtClean="0">
                <a:solidFill>
                  <a:srgbClr val="00B050"/>
                </a:solidFill>
              </a:rPr>
              <a:t>Intresse/Engagemang.</a:t>
            </a:r>
          </a:p>
          <a:p>
            <a:r>
              <a:rPr lang="sv-SE" dirty="0" smtClean="0">
                <a:solidFill>
                  <a:srgbClr val="00B050"/>
                </a:solidFill>
              </a:rPr>
              <a:t>Deltar på utbildning och träningar. Tar reda på information om något saknas.</a:t>
            </a:r>
          </a:p>
          <a:p>
            <a:r>
              <a:rPr lang="sv-SE" dirty="0" smtClean="0">
                <a:solidFill>
                  <a:srgbClr val="00B050"/>
                </a:solidFill>
              </a:rPr>
              <a:t>Våga fråga och prova.</a:t>
            </a:r>
          </a:p>
          <a:p>
            <a:r>
              <a:rPr lang="sv-SE" dirty="0" smtClean="0">
                <a:solidFill>
                  <a:srgbClr val="00B050"/>
                </a:solidFill>
              </a:rPr>
              <a:t>Prata med varandra. Prata med tränare.</a:t>
            </a:r>
          </a:p>
          <a:p>
            <a:r>
              <a:rPr lang="sv-SE" dirty="0" smtClean="0">
                <a:solidFill>
                  <a:srgbClr val="00B050"/>
                </a:solidFill>
              </a:rPr>
              <a:t>Före/Under/Efter match.</a:t>
            </a:r>
            <a:endParaRPr lang="sv-SE" dirty="0">
              <a:solidFill>
                <a:srgbClr val="00B050"/>
              </a:solidFill>
            </a:endParaRPr>
          </a:p>
        </p:txBody>
      </p:sp>
      <p:sp>
        <p:nvSpPr>
          <p:cNvPr id="4" name="textruta 3"/>
          <p:cNvSpPr txBox="1"/>
          <p:nvPr/>
        </p:nvSpPr>
        <p:spPr>
          <a:xfrm>
            <a:off x="2805393" y="5079076"/>
            <a:ext cx="4531049" cy="369332"/>
          </a:xfrm>
          <a:prstGeom prst="rect">
            <a:avLst/>
          </a:prstGeom>
          <a:noFill/>
        </p:spPr>
        <p:txBody>
          <a:bodyPr wrap="none" rtlCol="0">
            <a:spAutoFit/>
          </a:bodyPr>
          <a:lstStyle/>
          <a:p>
            <a:r>
              <a:rPr lang="sv-SE" dirty="0" smtClean="0">
                <a:solidFill>
                  <a:srgbClr val="00B050"/>
                </a:solidFill>
              </a:rPr>
              <a:t>Hur många har tillgång till TV med bandy?</a:t>
            </a:r>
            <a:endParaRPr lang="sv-SE" dirty="0">
              <a:solidFill>
                <a:srgbClr val="00B050"/>
              </a:solidFill>
            </a:endParaRPr>
          </a:p>
        </p:txBody>
      </p:sp>
    </p:spTree>
    <p:extLst>
      <p:ext uri="{BB962C8B-B14F-4D97-AF65-F5344CB8AC3E}">
        <p14:creationId xmlns:p14="http://schemas.microsoft.com/office/powerpoint/2010/main" val="99837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Fundera på…</a:t>
            </a:r>
            <a:endParaRPr lang="sv-SE" dirty="0"/>
          </a:p>
        </p:txBody>
      </p:sp>
      <p:sp>
        <p:nvSpPr>
          <p:cNvPr id="3" name="Platshållare för innehåll 2"/>
          <p:cNvSpPr>
            <a:spLocks noGrp="1"/>
          </p:cNvSpPr>
          <p:nvPr>
            <p:ph sz="half" idx="1"/>
          </p:nvPr>
        </p:nvSpPr>
        <p:spPr>
          <a:xfrm>
            <a:off x="5365712" y="2218778"/>
            <a:ext cx="4184035" cy="3880772"/>
          </a:xfrm>
        </p:spPr>
        <p:txBody>
          <a:bodyPr/>
          <a:lstStyle/>
          <a:p>
            <a:r>
              <a:rPr lang="sv-SE" dirty="0" smtClean="0"/>
              <a:t>Vilken position kan du tänka dig?</a:t>
            </a:r>
          </a:p>
          <a:p>
            <a:r>
              <a:rPr lang="sv-SE" dirty="0" smtClean="0"/>
              <a:t>Vad är vi/du bra på?</a:t>
            </a:r>
          </a:p>
          <a:p>
            <a:r>
              <a:rPr lang="sv-SE" dirty="0" smtClean="0"/>
              <a:t>Vad vill du förbättra först?</a:t>
            </a:r>
          </a:p>
          <a:p>
            <a:r>
              <a:rPr lang="sv-SE" dirty="0" smtClean="0"/>
              <a:t>Hur vill du göra det?</a:t>
            </a:r>
            <a:endParaRPr lang="sv-SE" dirty="0"/>
          </a:p>
        </p:txBody>
      </p:sp>
      <p:sp>
        <p:nvSpPr>
          <p:cNvPr id="4" name="Platshållare för innehåll 3"/>
          <p:cNvSpPr>
            <a:spLocks noGrp="1"/>
          </p:cNvSpPr>
          <p:nvPr>
            <p:ph sz="half" idx="2"/>
          </p:nvPr>
        </p:nvSpPr>
        <p:spPr>
          <a:xfrm>
            <a:off x="677334" y="2218778"/>
            <a:ext cx="4184034" cy="3880773"/>
          </a:xfrm>
        </p:spPr>
        <p:txBody>
          <a:bodyPr/>
          <a:lstStyle/>
          <a:p>
            <a:r>
              <a:rPr lang="sv-SE" dirty="0" smtClean="0"/>
              <a:t>Vad krävs av en bandyspelare?</a:t>
            </a:r>
          </a:p>
          <a:p>
            <a:r>
              <a:rPr lang="sv-SE" dirty="0" smtClean="0"/>
              <a:t>Är alla bra på allt?</a:t>
            </a:r>
            <a:endParaRPr lang="sv-SE" dirty="0"/>
          </a:p>
        </p:txBody>
      </p:sp>
    </p:spTree>
    <p:extLst>
      <p:ext uri="{BB962C8B-B14F-4D97-AF65-F5344CB8AC3E}">
        <p14:creationId xmlns:p14="http://schemas.microsoft.com/office/powerpoint/2010/main" val="36613979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2"/>
          <a:stretch>
            <a:fillRect/>
          </a:stretch>
        </p:blipFill>
        <p:spPr>
          <a:xfrm>
            <a:off x="380760" y="199416"/>
            <a:ext cx="8984633" cy="4372583"/>
          </a:xfrm>
          <a:prstGeom prst="rect">
            <a:avLst/>
          </a:prstGeom>
        </p:spPr>
      </p:pic>
      <p:sp>
        <p:nvSpPr>
          <p:cNvPr id="6" name="textruta 5"/>
          <p:cNvSpPr txBox="1"/>
          <p:nvPr/>
        </p:nvSpPr>
        <p:spPr>
          <a:xfrm>
            <a:off x="888274" y="4689566"/>
            <a:ext cx="7296356" cy="1754326"/>
          </a:xfrm>
          <a:prstGeom prst="rect">
            <a:avLst/>
          </a:prstGeom>
          <a:noFill/>
        </p:spPr>
        <p:txBody>
          <a:bodyPr wrap="none" rtlCol="0">
            <a:spAutoFit/>
          </a:bodyPr>
          <a:lstStyle/>
          <a:p>
            <a:r>
              <a:rPr lang="sv-SE" dirty="0" smtClean="0"/>
              <a:t>Skicka mig närvaro på matcher, </a:t>
            </a:r>
            <a:r>
              <a:rPr lang="sv-SE" dirty="0" err="1" smtClean="0"/>
              <a:t>ev</a:t>
            </a:r>
            <a:r>
              <a:rPr lang="sv-SE" dirty="0" smtClean="0"/>
              <a:t> osäkerheter eller om de inte kan.</a:t>
            </a:r>
          </a:p>
          <a:p>
            <a:r>
              <a:rPr lang="sv-SE" dirty="0" smtClean="0"/>
              <a:t>Använd </a:t>
            </a:r>
            <a:r>
              <a:rPr lang="sv-SE" dirty="0" err="1" smtClean="0"/>
              <a:t>matchnr</a:t>
            </a:r>
            <a:r>
              <a:rPr lang="sv-SE" dirty="0" smtClean="0"/>
              <a:t>:</a:t>
            </a:r>
          </a:p>
          <a:p>
            <a:r>
              <a:rPr lang="sv-SE" dirty="0" smtClean="0"/>
              <a:t>Ex Elise.</a:t>
            </a:r>
          </a:p>
          <a:p>
            <a:r>
              <a:rPr lang="sv-SE" dirty="0" smtClean="0"/>
              <a:t>Ok nr 1,2,3,5,6,9</a:t>
            </a:r>
          </a:p>
          <a:p>
            <a:r>
              <a:rPr lang="sv-SE" dirty="0" smtClean="0"/>
              <a:t>Osäker nr 4,7</a:t>
            </a:r>
          </a:p>
          <a:p>
            <a:r>
              <a:rPr lang="sv-SE" dirty="0" smtClean="0"/>
              <a:t>Nej nr 8,10,11</a:t>
            </a:r>
            <a:endParaRPr lang="sv-SE" dirty="0"/>
          </a:p>
        </p:txBody>
      </p:sp>
    </p:spTree>
    <p:extLst>
      <p:ext uri="{BB962C8B-B14F-4D97-AF65-F5344CB8AC3E}">
        <p14:creationId xmlns:p14="http://schemas.microsoft.com/office/powerpoint/2010/main" val="1964689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77334" y="609600"/>
            <a:ext cx="8596668" cy="683623"/>
          </a:xfrm>
        </p:spPr>
        <p:txBody>
          <a:bodyPr/>
          <a:lstStyle/>
          <a:p>
            <a:r>
              <a:rPr lang="sv-SE" dirty="0" smtClean="0"/>
              <a:t>Caf</a:t>
            </a:r>
            <a:r>
              <a:rPr lang="sv-SE" dirty="0"/>
              <a:t>é</a:t>
            </a:r>
          </a:p>
        </p:txBody>
      </p:sp>
      <p:sp>
        <p:nvSpPr>
          <p:cNvPr id="3" name="Platshållare för innehåll 2"/>
          <p:cNvSpPr>
            <a:spLocks noGrp="1"/>
          </p:cNvSpPr>
          <p:nvPr>
            <p:ph sz="half" idx="1"/>
          </p:nvPr>
        </p:nvSpPr>
        <p:spPr>
          <a:xfrm>
            <a:off x="677334" y="1703389"/>
            <a:ext cx="8414415" cy="3880772"/>
          </a:xfrm>
        </p:spPr>
        <p:txBody>
          <a:bodyPr/>
          <a:lstStyle/>
          <a:p>
            <a:r>
              <a:rPr lang="sv-SE" dirty="0" smtClean="0"/>
              <a:t>Cecilia Håkansson är café ansvarig i Team Green</a:t>
            </a:r>
          </a:p>
          <a:p>
            <a:r>
              <a:rPr lang="sv-SE" dirty="0" smtClean="0"/>
              <a:t>Vi har caféet 2-3 ggr under säsongen</a:t>
            </a:r>
          </a:p>
          <a:p>
            <a:r>
              <a:rPr lang="sv-SE" dirty="0" err="1" smtClean="0"/>
              <a:t>Cafégrupp</a:t>
            </a:r>
            <a:r>
              <a:rPr lang="sv-SE" dirty="0" smtClean="0"/>
              <a:t> bildas med en representant ur varje lag.</a:t>
            </a:r>
          </a:p>
          <a:p>
            <a:r>
              <a:rPr lang="sv-SE" dirty="0" smtClean="0"/>
              <a:t>Café gruppen ger ut anvisningar.</a:t>
            </a:r>
          </a:p>
          <a:p>
            <a:r>
              <a:rPr lang="sv-SE" dirty="0" smtClean="0"/>
              <a:t>Varje lagrepresentant tillser att det finns personal i cafét.</a:t>
            </a:r>
            <a:endParaRPr lang="sv-SE" dirty="0"/>
          </a:p>
        </p:txBody>
      </p:sp>
    </p:spTree>
    <p:extLst>
      <p:ext uri="{BB962C8B-B14F-4D97-AF65-F5344CB8AC3E}">
        <p14:creationId xmlns:p14="http://schemas.microsoft.com/office/powerpoint/2010/main" val="623446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670111" y="635725"/>
            <a:ext cx="6872997" cy="840377"/>
          </a:xfrm>
        </p:spPr>
        <p:txBody>
          <a:bodyPr/>
          <a:lstStyle/>
          <a:p>
            <a:r>
              <a:rPr lang="sv-SE" dirty="0" smtClean="0"/>
              <a:t>Uppgift som förälder.</a:t>
            </a:r>
            <a:endParaRPr lang="sv-SE" dirty="0"/>
          </a:p>
        </p:txBody>
      </p:sp>
      <p:sp>
        <p:nvSpPr>
          <p:cNvPr id="3" name="Platshållare för innehåll 2"/>
          <p:cNvSpPr>
            <a:spLocks noGrp="1"/>
          </p:cNvSpPr>
          <p:nvPr>
            <p:ph sz="half" idx="1"/>
          </p:nvPr>
        </p:nvSpPr>
        <p:spPr>
          <a:xfrm>
            <a:off x="1670111" y="1755640"/>
            <a:ext cx="7304072" cy="3880772"/>
          </a:xfrm>
        </p:spPr>
        <p:txBody>
          <a:bodyPr/>
          <a:lstStyle/>
          <a:p>
            <a:r>
              <a:rPr lang="sv-SE" dirty="0" smtClean="0"/>
              <a:t>Peppa</a:t>
            </a:r>
          </a:p>
          <a:p>
            <a:r>
              <a:rPr lang="sv-SE" dirty="0" smtClean="0"/>
              <a:t>Förklara behovet av närvaro</a:t>
            </a:r>
          </a:p>
          <a:p>
            <a:r>
              <a:rPr lang="sv-SE" dirty="0" smtClean="0"/>
              <a:t>Förklara egen träning</a:t>
            </a:r>
          </a:p>
          <a:p>
            <a:r>
              <a:rPr lang="sv-SE" dirty="0" smtClean="0"/>
              <a:t>Roligt/Allvar</a:t>
            </a:r>
          </a:p>
          <a:p>
            <a:r>
              <a:rPr lang="sv-SE" dirty="0" smtClean="0"/>
              <a:t>Skapa rutiner. Läxor, </a:t>
            </a:r>
            <a:r>
              <a:rPr lang="sv-SE" dirty="0" err="1" smtClean="0"/>
              <a:t>utr</a:t>
            </a:r>
            <a:r>
              <a:rPr lang="sv-SE" dirty="0" smtClean="0"/>
              <a:t>, mat, mm.</a:t>
            </a:r>
          </a:p>
          <a:p>
            <a:r>
              <a:rPr lang="sv-SE" dirty="0" smtClean="0"/>
              <a:t>Övervaka, Gör inte deras uppgift.</a:t>
            </a:r>
          </a:p>
          <a:p>
            <a:r>
              <a:rPr lang="sv-SE" dirty="0" smtClean="0"/>
              <a:t>Fråga, be dom förklara bandy.</a:t>
            </a:r>
          </a:p>
          <a:p>
            <a:r>
              <a:rPr lang="sv-SE" dirty="0" smtClean="0"/>
              <a:t>Bandy på TV</a:t>
            </a:r>
            <a:endParaRPr lang="sv-SE" dirty="0"/>
          </a:p>
        </p:txBody>
      </p:sp>
    </p:spTree>
    <p:extLst>
      <p:ext uri="{BB962C8B-B14F-4D97-AF65-F5344CB8AC3E}">
        <p14:creationId xmlns:p14="http://schemas.microsoft.com/office/powerpoint/2010/main" val="36415601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77334" y="609600"/>
            <a:ext cx="8596668" cy="892629"/>
          </a:xfrm>
        </p:spPr>
        <p:txBody>
          <a:bodyPr/>
          <a:lstStyle/>
          <a:p>
            <a:r>
              <a:rPr lang="sv-SE" dirty="0" smtClean="0"/>
              <a:t>MTRL, Förråd, Utrustning</a:t>
            </a:r>
            <a:endParaRPr lang="sv-SE" dirty="0"/>
          </a:p>
        </p:txBody>
      </p:sp>
      <p:sp>
        <p:nvSpPr>
          <p:cNvPr id="3" name="Platshållare för innehåll 2"/>
          <p:cNvSpPr>
            <a:spLocks noGrp="1"/>
          </p:cNvSpPr>
          <p:nvPr>
            <p:ph sz="half" idx="1"/>
          </p:nvPr>
        </p:nvSpPr>
        <p:spPr>
          <a:xfrm>
            <a:off x="677334" y="1533572"/>
            <a:ext cx="6938312" cy="4507790"/>
          </a:xfrm>
        </p:spPr>
        <p:txBody>
          <a:bodyPr/>
          <a:lstStyle/>
          <a:p>
            <a:r>
              <a:rPr lang="sv-SE" dirty="0" smtClean="0"/>
              <a:t>Vi har förråd.</a:t>
            </a:r>
          </a:p>
          <a:p>
            <a:r>
              <a:rPr lang="sv-SE" dirty="0" smtClean="0"/>
              <a:t>Klubbor.</a:t>
            </a:r>
            <a:endParaRPr lang="sv-SE" dirty="0"/>
          </a:p>
        </p:txBody>
      </p:sp>
    </p:spTree>
    <p:extLst>
      <p:ext uri="{BB962C8B-B14F-4D97-AF65-F5344CB8AC3E}">
        <p14:creationId xmlns:p14="http://schemas.microsoft.com/office/powerpoint/2010/main" val="30816621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77334" y="609600"/>
            <a:ext cx="8596668" cy="827314"/>
          </a:xfrm>
        </p:spPr>
        <p:txBody>
          <a:bodyPr/>
          <a:lstStyle/>
          <a:p>
            <a:r>
              <a:rPr lang="sv-SE" dirty="0" smtClean="0"/>
              <a:t>Framtid för laget.</a:t>
            </a:r>
            <a:endParaRPr lang="sv-SE" dirty="0"/>
          </a:p>
        </p:txBody>
      </p:sp>
      <p:sp>
        <p:nvSpPr>
          <p:cNvPr id="3" name="Platshållare för innehåll 2"/>
          <p:cNvSpPr>
            <a:spLocks noGrp="1"/>
          </p:cNvSpPr>
          <p:nvPr>
            <p:ph sz="half" idx="1"/>
          </p:nvPr>
        </p:nvSpPr>
        <p:spPr>
          <a:xfrm>
            <a:off x="677334" y="1619794"/>
            <a:ext cx="4184035" cy="4421567"/>
          </a:xfrm>
        </p:spPr>
        <p:txBody>
          <a:bodyPr/>
          <a:lstStyle/>
          <a:p>
            <a:r>
              <a:rPr lang="sv-SE" dirty="0" smtClean="0"/>
              <a:t>U16 (Dispens för -09)</a:t>
            </a:r>
          </a:p>
          <a:p>
            <a:endParaRPr lang="sv-SE" dirty="0"/>
          </a:p>
        </p:txBody>
      </p:sp>
      <p:sp>
        <p:nvSpPr>
          <p:cNvPr id="4" name="Platshållare för innehåll 3"/>
          <p:cNvSpPr>
            <a:spLocks noGrp="1"/>
          </p:cNvSpPr>
          <p:nvPr>
            <p:ph sz="half" idx="2"/>
          </p:nvPr>
        </p:nvSpPr>
        <p:spPr>
          <a:xfrm>
            <a:off x="5089970" y="1619795"/>
            <a:ext cx="4184034" cy="4421568"/>
          </a:xfrm>
        </p:spPr>
        <p:txBody>
          <a:bodyPr/>
          <a:lstStyle/>
          <a:p>
            <a:r>
              <a:rPr lang="sv-SE" dirty="0" smtClean="0"/>
              <a:t>Damlag med annan förening.</a:t>
            </a:r>
          </a:p>
          <a:p>
            <a:r>
              <a:rPr lang="sv-SE" dirty="0" smtClean="0"/>
              <a:t>Killar med i </a:t>
            </a:r>
            <a:r>
              <a:rPr lang="sv-SE" dirty="0" err="1" smtClean="0"/>
              <a:t>Utv</a:t>
            </a:r>
            <a:r>
              <a:rPr lang="sv-SE" dirty="0" smtClean="0"/>
              <a:t> lag</a:t>
            </a:r>
          </a:p>
          <a:p>
            <a:r>
              <a:rPr lang="sv-SE" dirty="0" smtClean="0"/>
              <a:t>Killar med annat lag</a:t>
            </a:r>
          </a:p>
          <a:p>
            <a:endParaRPr lang="sv-SE" dirty="0"/>
          </a:p>
        </p:txBody>
      </p:sp>
    </p:spTree>
    <p:extLst>
      <p:ext uri="{BB962C8B-B14F-4D97-AF65-F5344CB8AC3E}">
        <p14:creationId xmlns:p14="http://schemas.microsoft.com/office/powerpoint/2010/main" val="5533285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29585" y="2804160"/>
            <a:ext cx="8596668" cy="1320800"/>
          </a:xfrm>
        </p:spPr>
        <p:txBody>
          <a:bodyPr/>
          <a:lstStyle/>
          <a:p>
            <a:r>
              <a:rPr lang="sv-SE" dirty="0" smtClean="0"/>
              <a:t>Breddläger. </a:t>
            </a:r>
            <a:r>
              <a:rPr lang="sv-SE" dirty="0" err="1" smtClean="0"/>
              <a:t>Radonett</a:t>
            </a:r>
            <a:r>
              <a:rPr lang="sv-SE" dirty="0" smtClean="0"/>
              <a:t>. (CUP för killar)</a:t>
            </a:r>
            <a:endParaRPr lang="sv-SE" dirty="0"/>
          </a:p>
        </p:txBody>
      </p:sp>
    </p:spTree>
    <p:extLst>
      <p:ext uri="{BB962C8B-B14F-4D97-AF65-F5344CB8AC3E}">
        <p14:creationId xmlns:p14="http://schemas.microsoft.com/office/powerpoint/2010/main" val="1325357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062929" y="327540"/>
            <a:ext cx="7766936" cy="1646302"/>
          </a:xfrm>
        </p:spPr>
        <p:txBody>
          <a:bodyPr/>
          <a:lstStyle/>
          <a:p>
            <a:pPr algn="ctr"/>
            <a:r>
              <a:rPr lang="sv-SE" dirty="0" smtClean="0"/>
              <a:t>Team Green </a:t>
            </a:r>
            <a:br>
              <a:rPr lang="sv-SE" dirty="0" smtClean="0"/>
            </a:br>
            <a:r>
              <a:rPr lang="sv-SE" dirty="0" err="1" smtClean="0"/>
              <a:t>Lagmöte</a:t>
            </a:r>
            <a:r>
              <a:rPr lang="sv-SE" dirty="0" smtClean="0"/>
              <a:t> 5 okt</a:t>
            </a:r>
            <a:endParaRPr lang="sv-SE" dirty="0"/>
          </a:p>
        </p:txBody>
      </p:sp>
      <p:sp>
        <p:nvSpPr>
          <p:cNvPr id="3" name="Underrubrik 2"/>
          <p:cNvSpPr>
            <a:spLocks noGrp="1"/>
          </p:cNvSpPr>
          <p:nvPr>
            <p:ph type="subTitle" idx="1"/>
          </p:nvPr>
        </p:nvSpPr>
        <p:spPr>
          <a:xfrm>
            <a:off x="1062929" y="2365724"/>
            <a:ext cx="7766936" cy="3251305"/>
          </a:xfrm>
        </p:spPr>
        <p:txBody>
          <a:bodyPr>
            <a:normAutofit/>
          </a:bodyPr>
          <a:lstStyle/>
          <a:p>
            <a:pPr marL="285750" indent="-285750" algn="l">
              <a:buFont typeface="Wingdings" panose="05000000000000000000" pitchFamily="2" charset="2"/>
              <a:buChar char="§"/>
            </a:pPr>
            <a:r>
              <a:rPr lang="sv-SE" sz="3200" dirty="0" smtClean="0">
                <a:solidFill>
                  <a:srgbClr val="00B050"/>
                </a:solidFill>
              </a:rPr>
              <a:t>Spelarråd</a:t>
            </a:r>
          </a:p>
          <a:p>
            <a:pPr marL="285750" indent="-285750" algn="l">
              <a:buFont typeface="Wingdings" panose="05000000000000000000" pitchFamily="2" charset="2"/>
              <a:buChar char="§"/>
            </a:pPr>
            <a:r>
              <a:rPr lang="sv-SE" sz="3200" dirty="0" err="1" smtClean="0">
                <a:solidFill>
                  <a:srgbClr val="00B050"/>
                </a:solidFill>
              </a:rPr>
              <a:t>Skills</a:t>
            </a:r>
            <a:r>
              <a:rPr lang="sv-SE" sz="3200" dirty="0" smtClean="0">
                <a:solidFill>
                  <a:srgbClr val="00B050"/>
                </a:solidFill>
              </a:rPr>
              <a:t> kort</a:t>
            </a:r>
          </a:p>
          <a:p>
            <a:pPr marL="285750" indent="-285750" algn="l">
              <a:buFont typeface="Wingdings" panose="05000000000000000000" pitchFamily="2" charset="2"/>
              <a:buChar char="§"/>
            </a:pPr>
            <a:r>
              <a:rPr lang="sv-SE" sz="3200" dirty="0" smtClean="0">
                <a:solidFill>
                  <a:srgbClr val="00B050"/>
                </a:solidFill>
              </a:rPr>
              <a:t>Personliga samtal</a:t>
            </a:r>
          </a:p>
          <a:p>
            <a:pPr marL="285750" indent="-285750" algn="l">
              <a:buFont typeface="Wingdings" panose="05000000000000000000" pitchFamily="2" charset="2"/>
              <a:buChar char="§"/>
            </a:pPr>
            <a:r>
              <a:rPr lang="sv-SE" sz="3200" dirty="0" smtClean="0">
                <a:solidFill>
                  <a:srgbClr val="00B050"/>
                </a:solidFill>
              </a:rPr>
              <a:t>Regler</a:t>
            </a:r>
          </a:p>
          <a:p>
            <a:pPr marL="285750" indent="-285750" algn="l">
              <a:buFont typeface="Wingdings" panose="05000000000000000000" pitchFamily="2" charset="2"/>
              <a:buChar char="§"/>
            </a:pPr>
            <a:r>
              <a:rPr lang="sv-SE" sz="3200" dirty="0" smtClean="0">
                <a:solidFill>
                  <a:srgbClr val="00B050"/>
                </a:solidFill>
              </a:rPr>
              <a:t>Spelidé</a:t>
            </a:r>
            <a:endParaRPr lang="sv-SE" sz="3200" dirty="0">
              <a:solidFill>
                <a:srgbClr val="00B050"/>
              </a:solidFill>
            </a:endParaRPr>
          </a:p>
        </p:txBody>
      </p:sp>
    </p:spTree>
    <p:extLst>
      <p:ext uri="{BB962C8B-B14F-4D97-AF65-F5344CB8AC3E}">
        <p14:creationId xmlns:p14="http://schemas.microsoft.com/office/powerpoint/2010/main" val="4201438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Uppgift för spelarråd.</a:t>
            </a:r>
            <a:endParaRPr lang="sv-SE" dirty="0"/>
          </a:p>
        </p:txBody>
      </p:sp>
      <p:sp>
        <p:nvSpPr>
          <p:cNvPr id="3" name="Platshållare för innehåll 2"/>
          <p:cNvSpPr>
            <a:spLocks noGrp="1"/>
          </p:cNvSpPr>
          <p:nvPr>
            <p:ph idx="1"/>
          </p:nvPr>
        </p:nvSpPr>
        <p:spPr/>
        <p:txBody>
          <a:bodyPr/>
          <a:lstStyle/>
          <a:p>
            <a:r>
              <a:rPr lang="sv-SE" dirty="0" smtClean="0"/>
              <a:t>Framföra spelares synpunkter.</a:t>
            </a:r>
          </a:p>
          <a:p>
            <a:r>
              <a:rPr lang="sv-SE" dirty="0" smtClean="0"/>
              <a:t>Fundera på synpunkter</a:t>
            </a:r>
          </a:p>
          <a:p>
            <a:r>
              <a:rPr lang="sv-SE" dirty="0" smtClean="0"/>
              <a:t>Hålla koll på kamrater. Lyssna</a:t>
            </a:r>
          </a:p>
          <a:p>
            <a:endParaRPr lang="sv-SE" dirty="0"/>
          </a:p>
        </p:txBody>
      </p:sp>
    </p:spTree>
    <p:extLst>
      <p:ext uri="{BB962C8B-B14F-4D97-AF65-F5344CB8AC3E}">
        <p14:creationId xmlns:p14="http://schemas.microsoft.com/office/powerpoint/2010/main" val="2139518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Vem</a:t>
            </a:r>
            <a:endParaRPr lang="sv-SE" dirty="0"/>
          </a:p>
        </p:txBody>
      </p:sp>
      <p:sp>
        <p:nvSpPr>
          <p:cNvPr id="3" name="Platshållare för innehåll 2"/>
          <p:cNvSpPr>
            <a:spLocks noGrp="1"/>
          </p:cNvSpPr>
          <p:nvPr>
            <p:ph idx="1"/>
          </p:nvPr>
        </p:nvSpPr>
        <p:spPr/>
        <p:txBody>
          <a:bodyPr/>
          <a:lstStyle/>
          <a:p>
            <a:r>
              <a:rPr lang="sv-SE" dirty="0" smtClean="0"/>
              <a:t>Någon som man har förtroende för.</a:t>
            </a:r>
          </a:p>
          <a:p>
            <a:r>
              <a:rPr lang="sv-SE" dirty="0" smtClean="0"/>
              <a:t>Någon ni tror törs/kan säga saker.</a:t>
            </a:r>
          </a:p>
          <a:p>
            <a:r>
              <a:rPr lang="sv-SE" dirty="0" smtClean="0"/>
              <a:t>Någon som undviker egna värderingar.</a:t>
            </a:r>
          </a:p>
          <a:p>
            <a:r>
              <a:rPr lang="sv-SE" dirty="0" smtClean="0"/>
              <a:t>En talesperson</a:t>
            </a:r>
          </a:p>
          <a:p>
            <a:r>
              <a:rPr lang="sv-SE" dirty="0" smtClean="0"/>
              <a:t>Förtroendeuppdrag</a:t>
            </a:r>
          </a:p>
          <a:p>
            <a:r>
              <a:rPr lang="sv-SE" dirty="0" err="1" smtClean="0"/>
              <a:t>Tystnadplikt</a:t>
            </a:r>
            <a:endParaRPr lang="sv-SE" dirty="0"/>
          </a:p>
        </p:txBody>
      </p:sp>
      <p:sp>
        <p:nvSpPr>
          <p:cNvPr id="4" name="textruta 3"/>
          <p:cNvSpPr txBox="1"/>
          <p:nvPr/>
        </p:nvSpPr>
        <p:spPr>
          <a:xfrm>
            <a:off x="6109855" y="4281055"/>
            <a:ext cx="1353256" cy="1077218"/>
          </a:xfrm>
          <a:prstGeom prst="rect">
            <a:avLst/>
          </a:prstGeom>
          <a:noFill/>
        </p:spPr>
        <p:txBody>
          <a:bodyPr wrap="none" rtlCol="0">
            <a:spAutoFit/>
          </a:bodyPr>
          <a:lstStyle/>
          <a:p>
            <a:r>
              <a:rPr lang="sv-SE" sz="3200" dirty="0" smtClean="0">
                <a:solidFill>
                  <a:srgbClr val="FF0000"/>
                </a:solidFill>
              </a:rPr>
              <a:t>Hedda</a:t>
            </a:r>
          </a:p>
          <a:p>
            <a:r>
              <a:rPr lang="sv-SE" sz="3200" dirty="0" smtClean="0">
                <a:solidFill>
                  <a:srgbClr val="FF0000"/>
                </a:solidFill>
              </a:rPr>
              <a:t>Theo</a:t>
            </a:r>
            <a:endParaRPr lang="sv-SE" sz="3200" dirty="0">
              <a:solidFill>
                <a:srgbClr val="FF0000"/>
              </a:solidFill>
            </a:endParaRPr>
          </a:p>
        </p:txBody>
      </p:sp>
    </p:spTree>
    <p:extLst>
      <p:ext uri="{BB962C8B-B14F-4D97-AF65-F5344CB8AC3E}">
        <p14:creationId xmlns:p14="http://schemas.microsoft.com/office/powerpoint/2010/main" val="2461152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p:cNvPicPr>
            <a:picLocks noChangeAspect="1"/>
          </p:cNvPicPr>
          <p:nvPr/>
        </p:nvPicPr>
        <p:blipFill>
          <a:blip r:embed="rId2"/>
          <a:stretch>
            <a:fillRect/>
          </a:stretch>
        </p:blipFill>
        <p:spPr>
          <a:xfrm>
            <a:off x="486399" y="1980055"/>
            <a:ext cx="4010327" cy="3035289"/>
          </a:xfrm>
          <a:prstGeom prst="rect">
            <a:avLst/>
          </a:prstGeom>
          <a:solidFill>
            <a:schemeClr val="accent1">
              <a:lumMod val="75000"/>
              <a:alpha val="25000"/>
            </a:schemeClr>
          </a:solidFill>
        </p:spPr>
      </p:pic>
      <p:sp>
        <p:nvSpPr>
          <p:cNvPr id="16" name="Rektangel 15"/>
          <p:cNvSpPr/>
          <p:nvPr/>
        </p:nvSpPr>
        <p:spPr>
          <a:xfrm>
            <a:off x="356473" y="1422529"/>
            <a:ext cx="8712926" cy="4572000"/>
          </a:xfrm>
          <a:prstGeom prst="rect">
            <a:avLst/>
          </a:prstGeom>
          <a:solidFill>
            <a:schemeClr val="accent1">
              <a:alpha val="11000"/>
            </a:schemeClr>
          </a:solid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extruta 1"/>
          <p:cNvSpPr txBox="1"/>
          <p:nvPr/>
        </p:nvSpPr>
        <p:spPr>
          <a:xfrm>
            <a:off x="4496726" y="583480"/>
            <a:ext cx="1446230" cy="461665"/>
          </a:xfrm>
          <a:prstGeom prst="rect">
            <a:avLst/>
          </a:prstGeom>
          <a:noFill/>
        </p:spPr>
        <p:txBody>
          <a:bodyPr wrap="none" rtlCol="0">
            <a:spAutoFit/>
          </a:bodyPr>
          <a:lstStyle/>
          <a:p>
            <a:r>
              <a:rPr lang="sv-SE" sz="2400" dirty="0" err="1" smtClean="0">
                <a:solidFill>
                  <a:srgbClr val="00B050"/>
                </a:solidFill>
              </a:rPr>
              <a:t>Skillskort</a:t>
            </a:r>
            <a:endParaRPr lang="sv-SE" sz="2400" dirty="0">
              <a:solidFill>
                <a:srgbClr val="00B050"/>
              </a:solidFill>
            </a:endParaRPr>
          </a:p>
        </p:txBody>
      </p:sp>
      <p:sp>
        <p:nvSpPr>
          <p:cNvPr id="4" name="textruta 3"/>
          <p:cNvSpPr txBox="1"/>
          <p:nvPr/>
        </p:nvSpPr>
        <p:spPr>
          <a:xfrm>
            <a:off x="3947663" y="1876346"/>
            <a:ext cx="1530547" cy="369332"/>
          </a:xfrm>
          <a:prstGeom prst="rect">
            <a:avLst/>
          </a:prstGeom>
          <a:noFill/>
        </p:spPr>
        <p:txBody>
          <a:bodyPr wrap="none" rtlCol="0">
            <a:spAutoFit/>
          </a:bodyPr>
          <a:lstStyle/>
          <a:p>
            <a:r>
              <a:rPr lang="sv-SE" dirty="0" smtClean="0"/>
              <a:t>Skridskoteknik</a:t>
            </a:r>
            <a:endParaRPr lang="sv-SE" dirty="0"/>
          </a:p>
        </p:txBody>
      </p:sp>
      <p:sp>
        <p:nvSpPr>
          <p:cNvPr id="5" name="textruta 4"/>
          <p:cNvSpPr txBox="1"/>
          <p:nvPr/>
        </p:nvSpPr>
        <p:spPr>
          <a:xfrm>
            <a:off x="3957420" y="2316649"/>
            <a:ext cx="551946" cy="369332"/>
          </a:xfrm>
          <a:prstGeom prst="rect">
            <a:avLst/>
          </a:prstGeom>
          <a:noFill/>
        </p:spPr>
        <p:txBody>
          <a:bodyPr wrap="none" rtlCol="0">
            <a:spAutoFit/>
          </a:bodyPr>
          <a:lstStyle/>
          <a:p>
            <a:r>
              <a:rPr lang="sv-SE" dirty="0" smtClean="0"/>
              <a:t>Fart</a:t>
            </a:r>
            <a:endParaRPr lang="sv-SE" dirty="0"/>
          </a:p>
        </p:txBody>
      </p:sp>
      <p:sp>
        <p:nvSpPr>
          <p:cNvPr id="6" name="textruta 5"/>
          <p:cNvSpPr txBox="1"/>
          <p:nvPr/>
        </p:nvSpPr>
        <p:spPr>
          <a:xfrm>
            <a:off x="3957420" y="2827923"/>
            <a:ext cx="659348" cy="369332"/>
          </a:xfrm>
          <a:prstGeom prst="rect">
            <a:avLst/>
          </a:prstGeom>
          <a:noFill/>
        </p:spPr>
        <p:txBody>
          <a:bodyPr wrap="none" rtlCol="0">
            <a:spAutoFit/>
          </a:bodyPr>
          <a:lstStyle/>
          <a:p>
            <a:r>
              <a:rPr lang="sv-SE" dirty="0" smtClean="0"/>
              <a:t>Skott</a:t>
            </a:r>
            <a:endParaRPr lang="sv-SE" dirty="0"/>
          </a:p>
        </p:txBody>
      </p:sp>
      <p:sp>
        <p:nvSpPr>
          <p:cNvPr id="7" name="textruta 6"/>
          <p:cNvSpPr txBox="1"/>
          <p:nvPr/>
        </p:nvSpPr>
        <p:spPr>
          <a:xfrm>
            <a:off x="3957420" y="3339197"/>
            <a:ext cx="1256306" cy="369332"/>
          </a:xfrm>
          <a:prstGeom prst="rect">
            <a:avLst/>
          </a:prstGeom>
          <a:noFill/>
        </p:spPr>
        <p:txBody>
          <a:bodyPr wrap="none" rtlCol="0">
            <a:spAutoFit/>
          </a:bodyPr>
          <a:lstStyle/>
          <a:p>
            <a:r>
              <a:rPr lang="sv-SE" dirty="0" smtClean="0"/>
              <a:t>Bollkontroll</a:t>
            </a:r>
            <a:endParaRPr lang="sv-SE" dirty="0"/>
          </a:p>
        </p:txBody>
      </p:sp>
      <p:sp>
        <p:nvSpPr>
          <p:cNvPr id="8" name="textruta 7"/>
          <p:cNvSpPr txBox="1"/>
          <p:nvPr/>
        </p:nvSpPr>
        <p:spPr>
          <a:xfrm>
            <a:off x="3957420" y="3708529"/>
            <a:ext cx="1674882" cy="369332"/>
          </a:xfrm>
          <a:prstGeom prst="rect">
            <a:avLst/>
          </a:prstGeom>
          <a:noFill/>
        </p:spPr>
        <p:txBody>
          <a:bodyPr wrap="none" rtlCol="0">
            <a:spAutoFit/>
          </a:bodyPr>
          <a:lstStyle/>
          <a:p>
            <a:r>
              <a:rPr lang="sv-SE" dirty="0" smtClean="0"/>
              <a:t>Speluppfattning</a:t>
            </a:r>
            <a:endParaRPr lang="sv-SE" dirty="0"/>
          </a:p>
        </p:txBody>
      </p:sp>
      <p:sp>
        <p:nvSpPr>
          <p:cNvPr id="9" name="textruta 8"/>
          <p:cNvSpPr txBox="1"/>
          <p:nvPr/>
        </p:nvSpPr>
        <p:spPr>
          <a:xfrm>
            <a:off x="3957420" y="4077861"/>
            <a:ext cx="1747145" cy="369332"/>
          </a:xfrm>
          <a:prstGeom prst="rect">
            <a:avLst/>
          </a:prstGeom>
          <a:noFill/>
        </p:spPr>
        <p:txBody>
          <a:bodyPr wrap="none" rtlCol="0">
            <a:spAutoFit/>
          </a:bodyPr>
          <a:lstStyle/>
          <a:p>
            <a:r>
              <a:rPr lang="sv-SE" dirty="0" smtClean="0"/>
              <a:t>Försvar/Brytning</a:t>
            </a:r>
            <a:endParaRPr lang="sv-SE" dirty="0"/>
          </a:p>
        </p:txBody>
      </p:sp>
      <p:sp>
        <p:nvSpPr>
          <p:cNvPr id="10" name="Rektangel 9"/>
          <p:cNvSpPr/>
          <p:nvPr/>
        </p:nvSpPr>
        <p:spPr>
          <a:xfrm>
            <a:off x="5841653" y="1980055"/>
            <a:ext cx="2766489" cy="16981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textruta 10"/>
          <p:cNvSpPr txBox="1"/>
          <p:nvPr/>
        </p:nvSpPr>
        <p:spPr>
          <a:xfrm>
            <a:off x="5683330" y="1610723"/>
            <a:ext cx="301686" cy="369332"/>
          </a:xfrm>
          <a:prstGeom prst="rect">
            <a:avLst/>
          </a:prstGeom>
          <a:noFill/>
        </p:spPr>
        <p:txBody>
          <a:bodyPr wrap="none" rtlCol="0">
            <a:spAutoFit/>
          </a:bodyPr>
          <a:lstStyle/>
          <a:p>
            <a:r>
              <a:rPr lang="sv-SE" dirty="0" smtClean="0"/>
              <a:t>0</a:t>
            </a:r>
            <a:endParaRPr lang="sv-SE" dirty="0"/>
          </a:p>
        </p:txBody>
      </p:sp>
      <p:sp>
        <p:nvSpPr>
          <p:cNvPr id="12" name="textruta 11"/>
          <p:cNvSpPr txBox="1"/>
          <p:nvPr/>
        </p:nvSpPr>
        <p:spPr>
          <a:xfrm>
            <a:off x="6982551" y="1642130"/>
            <a:ext cx="418704" cy="369332"/>
          </a:xfrm>
          <a:prstGeom prst="rect">
            <a:avLst/>
          </a:prstGeom>
          <a:noFill/>
        </p:spPr>
        <p:txBody>
          <a:bodyPr wrap="none" rtlCol="0">
            <a:spAutoFit/>
          </a:bodyPr>
          <a:lstStyle/>
          <a:p>
            <a:r>
              <a:rPr lang="sv-SE" dirty="0" smtClean="0"/>
              <a:t>50</a:t>
            </a:r>
            <a:endParaRPr lang="sv-SE" dirty="0"/>
          </a:p>
        </p:txBody>
      </p:sp>
      <p:sp>
        <p:nvSpPr>
          <p:cNvPr id="13" name="textruta 12"/>
          <p:cNvSpPr txBox="1"/>
          <p:nvPr/>
        </p:nvSpPr>
        <p:spPr>
          <a:xfrm>
            <a:off x="8398791" y="1691680"/>
            <a:ext cx="535724" cy="369332"/>
          </a:xfrm>
          <a:prstGeom prst="rect">
            <a:avLst/>
          </a:prstGeom>
          <a:noFill/>
        </p:spPr>
        <p:txBody>
          <a:bodyPr wrap="none" rtlCol="0">
            <a:spAutoFit/>
          </a:bodyPr>
          <a:lstStyle/>
          <a:p>
            <a:r>
              <a:rPr lang="sv-SE" dirty="0" smtClean="0"/>
              <a:t>100</a:t>
            </a:r>
            <a:endParaRPr lang="sv-SE" dirty="0"/>
          </a:p>
        </p:txBody>
      </p:sp>
      <p:sp>
        <p:nvSpPr>
          <p:cNvPr id="14" name="textruta 13"/>
          <p:cNvSpPr txBox="1"/>
          <p:nvPr/>
        </p:nvSpPr>
        <p:spPr>
          <a:xfrm>
            <a:off x="4401964" y="4531678"/>
            <a:ext cx="785793" cy="369332"/>
          </a:xfrm>
          <a:prstGeom prst="rect">
            <a:avLst/>
          </a:prstGeom>
          <a:noFill/>
        </p:spPr>
        <p:txBody>
          <a:bodyPr wrap="none" rtlCol="0">
            <a:spAutoFit/>
          </a:bodyPr>
          <a:lstStyle/>
          <a:p>
            <a:r>
              <a:rPr lang="sv-SE" dirty="0" smtClean="0"/>
              <a:t>Glädje</a:t>
            </a:r>
            <a:endParaRPr lang="sv-SE" dirty="0"/>
          </a:p>
        </p:txBody>
      </p:sp>
      <p:sp>
        <p:nvSpPr>
          <p:cNvPr id="15" name="textruta 14"/>
          <p:cNvSpPr txBox="1"/>
          <p:nvPr/>
        </p:nvSpPr>
        <p:spPr>
          <a:xfrm>
            <a:off x="4037021" y="5114753"/>
            <a:ext cx="1092607" cy="369332"/>
          </a:xfrm>
          <a:prstGeom prst="rect">
            <a:avLst/>
          </a:prstGeom>
          <a:noFill/>
        </p:spPr>
        <p:txBody>
          <a:bodyPr wrap="none" rtlCol="0">
            <a:spAutoFit/>
          </a:bodyPr>
          <a:lstStyle/>
          <a:p>
            <a:r>
              <a:rPr lang="sv-SE" dirty="0" smtClean="0"/>
              <a:t>Kondition</a:t>
            </a:r>
            <a:endParaRPr lang="sv-SE" dirty="0"/>
          </a:p>
        </p:txBody>
      </p:sp>
    </p:spTree>
    <p:extLst>
      <p:ext uri="{BB962C8B-B14F-4D97-AF65-F5344CB8AC3E}">
        <p14:creationId xmlns:p14="http://schemas.microsoft.com/office/powerpoint/2010/main" val="77878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2240280" y="624840"/>
            <a:ext cx="4595297" cy="769441"/>
          </a:xfrm>
          <a:prstGeom prst="rect">
            <a:avLst/>
          </a:prstGeom>
          <a:noFill/>
        </p:spPr>
        <p:txBody>
          <a:bodyPr wrap="none" rtlCol="0">
            <a:spAutoFit/>
          </a:bodyPr>
          <a:lstStyle/>
          <a:p>
            <a:r>
              <a:rPr lang="sv-SE" sz="4400" dirty="0" smtClean="0">
                <a:solidFill>
                  <a:srgbClr val="00B050"/>
                </a:solidFill>
              </a:rPr>
              <a:t>Personliga samtal</a:t>
            </a:r>
            <a:endParaRPr lang="sv-SE" sz="4400" dirty="0">
              <a:solidFill>
                <a:srgbClr val="00B050"/>
              </a:solidFill>
            </a:endParaRPr>
          </a:p>
        </p:txBody>
      </p:sp>
      <p:sp>
        <p:nvSpPr>
          <p:cNvPr id="3" name="textruta 2"/>
          <p:cNvSpPr txBox="1"/>
          <p:nvPr/>
        </p:nvSpPr>
        <p:spPr>
          <a:xfrm>
            <a:off x="746760" y="2423160"/>
            <a:ext cx="3986156" cy="2308324"/>
          </a:xfrm>
          <a:prstGeom prst="rect">
            <a:avLst/>
          </a:prstGeom>
          <a:noFill/>
        </p:spPr>
        <p:txBody>
          <a:bodyPr wrap="none" rtlCol="0">
            <a:spAutoFit/>
          </a:bodyPr>
          <a:lstStyle/>
          <a:p>
            <a:pPr marL="285750" indent="-285750">
              <a:buFont typeface="Arial" panose="020B0604020202020204" pitchFamily="34" charset="0"/>
              <a:buChar char="•"/>
            </a:pPr>
            <a:r>
              <a:rPr lang="sv-SE" sz="3600" dirty="0" smtClean="0">
                <a:solidFill>
                  <a:srgbClr val="00B050"/>
                </a:solidFill>
              </a:rPr>
              <a:t>Bandy</a:t>
            </a:r>
          </a:p>
          <a:p>
            <a:pPr marL="285750" indent="-285750">
              <a:buFont typeface="Arial" panose="020B0604020202020204" pitchFamily="34" charset="0"/>
              <a:buChar char="•"/>
            </a:pPr>
            <a:r>
              <a:rPr lang="sv-SE" sz="3600" dirty="0" smtClean="0">
                <a:solidFill>
                  <a:srgbClr val="00B050"/>
                </a:solidFill>
              </a:rPr>
              <a:t>Ambition</a:t>
            </a:r>
          </a:p>
          <a:p>
            <a:pPr marL="285750" indent="-285750">
              <a:buFont typeface="Arial" panose="020B0604020202020204" pitchFamily="34" charset="0"/>
              <a:buChar char="•"/>
            </a:pPr>
            <a:r>
              <a:rPr lang="sv-SE" sz="3600" dirty="0" smtClean="0">
                <a:solidFill>
                  <a:srgbClr val="00B050"/>
                </a:solidFill>
              </a:rPr>
              <a:t>Positivt/Negativt</a:t>
            </a:r>
          </a:p>
          <a:p>
            <a:pPr marL="285750" indent="-285750">
              <a:buFont typeface="Arial" panose="020B0604020202020204" pitchFamily="34" charset="0"/>
              <a:buChar char="•"/>
            </a:pPr>
            <a:r>
              <a:rPr lang="sv-SE" sz="3600" dirty="0" smtClean="0">
                <a:solidFill>
                  <a:srgbClr val="00B050"/>
                </a:solidFill>
              </a:rPr>
              <a:t>Övrigt</a:t>
            </a:r>
            <a:endParaRPr lang="sv-SE" sz="3600" dirty="0">
              <a:solidFill>
                <a:srgbClr val="00B050"/>
              </a:solidFill>
            </a:endParaRPr>
          </a:p>
        </p:txBody>
      </p:sp>
    </p:spTree>
    <p:extLst>
      <p:ext uri="{BB962C8B-B14F-4D97-AF65-F5344CB8AC3E}">
        <p14:creationId xmlns:p14="http://schemas.microsoft.com/office/powerpoint/2010/main" val="4189994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77334" y="609600"/>
            <a:ext cx="8596668" cy="822960"/>
          </a:xfrm>
        </p:spPr>
        <p:txBody>
          <a:bodyPr/>
          <a:lstStyle/>
          <a:p>
            <a:pPr algn="ctr"/>
            <a:r>
              <a:rPr lang="sv-SE" dirty="0" smtClean="0"/>
              <a:t>Regler Team Green</a:t>
            </a:r>
            <a:endParaRPr lang="sv-SE" dirty="0"/>
          </a:p>
        </p:txBody>
      </p:sp>
      <p:sp>
        <p:nvSpPr>
          <p:cNvPr id="3" name="Platshållare för innehåll 2"/>
          <p:cNvSpPr>
            <a:spLocks noGrp="1"/>
          </p:cNvSpPr>
          <p:nvPr>
            <p:ph idx="1"/>
          </p:nvPr>
        </p:nvSpPr>
        <p:spPr>
          <a:xfrm>
            <a:off x="677334" y="1307869"/>
            <a:ext cx="8596668" cy="4871258"/>
          </a:xfrm>
        </p:spPr>
        <p:txBody>
          <a:bodyPr>
            <a:normAutofit/>
          </a:bodyPr>
          <a:lstStyle/>
          <a:p>
            <a:r>
              <a:rPr lang="sv-SE" dirty="0" smtClean="0"/>
              <a:t>Positiv attityd</a:t>
            </a:r>
          </a:p>
          <a:p>
            <a:r>
              <a:rPr lang="sv-SE" dirty="0" smtClean="0"/>
              <a:t>Inte ta ut ilskan på andra</a:t>
            </a:r>
          </a:p>
          <a:p>
            <a:r>
              <a:rPr lang="sv-SE" dirty="0" smtClean="0"/>
              <a:t>Träna när det är träning</a:t>
            </a:r>
          </a:p>
          <a:p>
            <a:r>
              <a:rPr lang="sv-SE" dirty="0" smtClean="0"/>
              <a:t>Ge rätt feedback. (Inte elak när man säger det)</a:t>
            </a:r>
          </a:p>
          <a:p>
            <a:r>
              <a:rPr lang="sv-SE" dirty="0" smtClean="0"/>
              <a:t>Ta hand om varandra</a:t>
            </a:r>
          </a:p>
          <a:p>
            <a:r>
              <a:rPr lang="sv-SE" dirty="0" smtClean="0"/>
              <a:t>Vara bra kompis</a:t>
            </a:r>
          </a:p>
          <a:p>
            <a:r>
              <a:rPr lang="sv-SE" dirty="0" smtClean="0"/>
              <a:t>Peppa mycket</a:t>
            </a:r>
          </a:p>
          <a:p>
            <a:r>
              <a:rPr lang="sv-SE" dirty="0" smtClean="0"/>
              <a:t>Inga kränkningar</a:t>
            </a:r>
          </a:p>
          <a:p>
            <a:r>
              <a:rPr lang="sv-SE" dirty="0" smtClean="0"/>
              <a:t>Tyst på bussen</a:t>
            </a:r>
          </a:p>
          <a:p>
            <a:r>
              <a:rPr lang="sv-SE" dirty="0" smtClean="0"/>
              <a:t>Inga tejpbollskast</a:t>
            </a:r>
          </a:p>
          <a:p>
            <a:r>
              <a:rPr lang="sv-SE" dirty="0" smtClean="0"/>
              <a:t>Bra musik</a:t>
            </a:r>
          </a:p>
          <a:p>
            <a:r>
              <a:rPr lang="sv-SE" dirty="0" smtClean="0"/>
              <a:t>Prydlig uppradning skridskoskydd</a:t>
            </a:r>
            <a:endParaRPr lang="sv-SE" dirty="0"/>
          </a:p>
        </p:txBody>
      </p:sp>
    </p:spTree>
    <p:extLst>
      <p:ext uri="{BB962C8B-B14F-4D97-AF65-F5344CB8AC3E}">
        <p14:creationId xmlns:p14="http://schemas.microsoft.com/office/powerpoint/2010/main" val="912790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041554" y="500920"/>
            <a:ext cx="7766936" cy="1646302"/>
          </a:xfrm>
        </p:spPr>
        <p:txBody>
          <a:bodyPr/>
          <a:lstStyle/>
          <a:p>
            <a:pPr algn="ctr"/>
            <a:r>
              <a:rPr lang="sv-SE" dirty="0" smtClean="0"/>
              <a:t>Team Green</a:t>
            </a:r>
            <a:br>
              <a:rPr lang="sv-SE" dirty="0" smtClean="0"/>
            </a:br>
            <a:r>
              <a:rPr lang="sv-SE" dirty="0" smtClean="0"/>
              <a:t>Typ av lag.</a:t>
            </a:r>
            <a:endParaRPr lang="sv-SE" dirty="0"/>
          </a:p>
        </p:txBody>
      </p:sp>
      <p:sp>
        <p:nvSpPr>
          <p:cNvPr id="3" name="Underrubrik 2"/>
          <p:cNvSpPr>
            <a:spLocks noGrp="1"/>
          </p:cNvSpPr>
          <p:nvPr>
            <p:ph type="subTitle" idx="1"/>
          </p:nvPr>
        </p:nvSpPr>
        <p:spPr>
          <a:xfrm>
            <a:off x="850361" y="2945240"/>
            <a:ext cx="8867217" cy="2424782"/>
          </a:xfrm>
        </p:spPr>
        <p:txBody>
          <a:bodyPr>
            <a:normAutofit/>
          </a:bodyPr>
          <a:lstStyle/>
          <a:p>
            <a:pPr algn="ctr"/>
            <a:r>
              <a:rPr lang="sv-SE" sz="2400" dirty="0" smtClean="0">
                <a:solidFill>
                  <a:srgbClr val="00B050"/>
                </a:solidFill>
              </a:rPr>
              <a:t>Ett lag med god spelförståelse och kunskap. Spelare som gör bra bedömningar. Stabil defensiv som grund. Spel över hela banan med kompakt lag. Alla lagdelar jobbar ihop. Understöder och hjälper varandra. Har en god ton inom laget och mot andra.</a:t>
            </a:r>
            <a:endParaRPr lang="sv-SE" sz="2400" dirty="0">
              <a:solidFill>
                <a:srgbClr val="00B050"/>
              </a:solidFill>
            </a:endParaRPr>
          </a:p>
        </p:txBody>
      </p:sp>
      <p:sp>
        <p:nvSpPr>
          <p:cNvPr id="4" name="textruta 3"/>
          <p:cNvSpPr txBox="1"/>
          <p:nvPr/>
        </p:nvSpPr>
        <p:spPr>
          <a:xfrm>
            <a:off x="2488973" y="5660968"/>
            <a:ext cx="5589992" cy="369332"/>
          </a:xfrm>
          <a:prstGeom prst="rect">
            <a:avLst/>
          </a:prstGeom>
          <a:noFill/>
        </p:spPr>
        <p:txBody>
          <a:bodyPr wrap="none" rtlCol="0">
            <a:spAutoFit/>
          </a:bodyPr>
          <a:lstStyle/>
          <a:p>
            <a:r>
              <a:rPr lang="sv-SE" dirty="0" smtClean="0">
                <a:solidFill>
                  <a:srgbClr val="FF0000"/>
                </a:solidFill>
              </a:rPr>
              <a:t>Inte samma som spelidé. Den skapar vi tillsammans.</a:t>
            </a:r>
            <a:endParaRPr lang="sv-SE" dirty="0">
              <a:solidFill>
                <a:srgbClr val="FF0000"/>
              </a:solidFill>
            </a:endParaRPr>
          </a:p>
        </p:txBody>
      </p:sp>
    </p:spTree>
    <p:extLst>
      <p:ext uri="{BB962C8B-B14F-4D97-AF65-F5344CB8AC3E}">
        <p14:creationId xmlns:p14="http://schemas.microsoft.com/office/powerpoint/2010/main" val="3956953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579034" y="979272"/>
            <a:ext cx="6683433" cy="4724890"/>
          </a:xfrm>
          <a:prstGeom prst="rect">
            <a:avLst/>
          </a:prstGeom>
        </p:spPr>
      </p:pic>
      <p:sp>
        <p:nvSpPr>
          <p:cNvPr id="5" name="Uttryckssymbol 4"/>
          <p:cNvSpPr/>
          <p:nvPr/>
        </p:nvSpPr>
        <p:spPr>
          <a:xfrm>
            <a:off x="2184330" y="3458096"/>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Uttryckssymbol 5"/>
          <p:cNvSpPr/>
          <p:nvPr/>
        </p:nvSpPr>
        <p:spPr>
          <a:xfrm>
            <a:off x="3115095" y="3458096"/>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Uttryckssymbol 6"/>
          <p:cNvSpPr/>
          <p:nvPr/>
        </p:nvSpPr>
        <p:spPr>
          <a:xfrm>
            <a:off x="2671240" y="3877889"/>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Uttryckssymbol 7"/>
          <p:cNvSpPr/>
          <p:nvPr/>
        </p:nvSpPr>
        <p:spPr>
          <a:xfrm>
            <a:off x="3021585" y="4233951"/>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Uttryckssymbol 8"/>
          <p:cNvSpPr/>
          <p:nvPr/>
        </p:nvSpPr>
        <p:spPr>
          <a:xfrm>
            <a:off x="2291191" y="4249192"/>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Uttryckssymbol 9"/>
          <p:cNvSpPr/>
          <p:nvPr/>
        </p:nvSpPr>
        <p:spPr>
          <a:xfrm>
            <a:off x="2671241" y="6057208"/>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Uttryckssymbol 10"/>
          <p:cNvSpPr/>
          <p:nvPr/>
        </p:nvSpPr>
        <p:spPr>
          <a:xfrm>
            <a:off x="1528030" y="4408517"/>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Uttryckssymbol 11"/>
          <p:cNvSpPr/>
          <p:nvPr/>
        </p:nvSpPr>
        <p:spPr>
          <a:xfrm>
            <a:off x="3708159" y="4408517"/>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Uttryckssymbol 12"/>
          <p:cNvSpPr/>
          <p:nvPr/>
        </p:nvSpPr>
        <p:spPr>
          <a:xfrm>
            <a:off x="1929757" y="4749341"/>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Uttryckssymbol 13"/>
          <p:cNvSpPr/>
          <p:nvPr/>
        </p:nvSpPr>
        <p:spPr>
          <a:xfrm>
            <a:off x="3343712" y="4749341"/>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Uttryckssymbol 14"/>
          <p:cNvSpPr/>
          <p:nvPr/>
        </p:nvSpPr>
        <p:spPr>
          <a:xfrm>
            <a:off x="2671241" y="4923907"/>
            <a:ext cx="182881" cy="17456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textruta 15"/>
          <p:cNvSpPr txBox="1"/>
          <p:nvPr/>
        </p:nvSpPr>
        <p:spPr>
          <a:xfrm>
            <a:off x="5515074" y="3872178"/>
            <a:ext cx="1491114" cy="1754326"/>
          </a:xfrm>
          <a:prstGeom prst="rect">
            <a:avLst/>
          </a:prstGeom>
          <a:noFill/>
        </p:spPr>
        <p:txBody>
          <a:bodyPr wrap="none" rtlCol="0">
            <a:spAutoFit/>
          </a:bodyPr>
          <a:lstStyle/>
          <a:p>
            <a:r>
              <a:rPr lang="sv-SE" dirty="0">
                <a:solidFill>
                  <a:srgbClr val="00B050"/>
                </a:solidFill>
              </a:rPr>
              <a:t>1</a:t>
            </a:r>
            <a:r>
              <a:rPr lang="sv-SE" dirty="0" smtClean="0">
                <a:solidFill>
                  <a:srgbClr val="00B050"/>
                </a:solidFill>
              </a:rPr>
              <a:t> Målvakt</a:t>
            </a:r>
          </a:p>
          <a:p>
            <a:r>
              <a:rPr lang="sv-SE" dirty="0" smtClean="0">
                <a:solidFill>
                  <a:srgbClr val="00B050"/>
                </a:solidFill>
              </a:rPr>
              <a:t>1 Libero</a:t>
            </a:r>
          </a:p>
          <a:p>
            <a:r>
              <a:rPr lang="sv-SE" dirty="0" smtClean="0">
                <a:solidFill>
                  <a:srgbClr val="00B050"/>
                </a:solidFill>
              </a:rPr>
              <a:t>2 Backar</a:t>
            </a:r>
          </a:p>
          <a:p>
            <a:r>
              <a:rPr lang="sv-SE" dirty="0" smtClean="0">
                <a:solidFill>
                  <a:srgbClr val="00B050"/>
                </a:solidFill>
              </a:rPr>
              <a:t>2 Halvor</a:t>
            </a:r>
          </a:p>
          <a:p>
            <a:r>
              <a:rPr lang="sv-SE" dirty="0" smtClean="0">
                <a:solidFill>
                  <a:srgbClr val="00B050"/>
                </a:solidFill>
              </a:rPr>
              <a:t>3 Mittfältare</a:t>
            </a:r>
          </a:p>
          <a:p>
            <a:r>
              <a:rPr lang="sv-SE" dirty="0" smtClean="0">
                <a:solidFill>
                  <a:srgbClr val="00B050"/>
                </a:solidFill>
              </a:rPr>
              <a:t>2 Forward</a:t>
            </a:r>
            <a:endParaRPr lang="sv-SE" dirty="0">
              <a:solidFill>
                <a:srgbClr val="00B050"/>
              </a:solidFill>
            </a:endParaRPr>
          </a:p>
        </p:txBody>
      </p:sp>
      <p:sp>
        <p:nvSpPr>
          <p:cNvPr id="17" name="Uttryckssymbol 16"/>
          <p:cNvSpPr/>
          <p:nvPr/>
        </p:nvSpPr>
        <p:spPr>
          <a:xfrm>
            <a:off x="2671240" y="418407"/>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18" name="Uttryckssymbol 17"/>
          <p:cNvSpPr/>
          <p:nvPr/>
        </p:nvSpPr>
        <p:spPr>
          <a:xfrm>
            <a:off x="3113025" y="2143991"/>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19" name="Uttryckssymbol 18"/>
          <p:cNvSpPr/>
          <p:nvPr/>
        </p:nvSpPr>
        <p:spPr>
          <a:xfrm>
            <a:off x="1629168" y="1942407"/>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0" name="Uttryckssymbol 19"/>
          <p:cNvSpPr/>
          <p:nvPr/>
        </p:nvSpPr>
        <p:spPr>
          <a:xfrm>
            <a:off x="2386788" y="2141222"/>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1" name="Uttryckssymbol 20"/>
          <p:cNvSpPr/>
          <p:nvPr/>
        </p:nvSpPr>
        <p:spPr>
          <a:xfrm>
            <a:off x="2653229" y="1625138"/>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2" name="Uttryckssymbol 21"/>
          <p:cNvSpPr/>
          <p:nvPr/>
        </p:nvSpPr>
        <p:spPr>
          <a:xfrm>
            <a:off x="3792672" y="1942407"/>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3" name="Uttryckssymbol 22"/>
          <p:cNvSpPr/>
          <p:nvPr/>
        </p:nvSpPr>
        <p:spPr>
          <a:xfrm>
            <a:off x="1197032" y="1450570"/>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4" name="Uttryckssymbol 23"/>
          <p:cNvSpPr/>
          <p:nvPr/>
        </p:nvSpPr>
        <p:spPr>
          <a:xfrm>
            <a:off x="4084320" y="1467196"/>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5" name="Uttryckssymbol 24"/>
          <p:cNvSpPr/>
          <p:nvPr/>
        </p:nvSpPr>
        <p:spPr>
          <a:xfrm>
            <a:off x="3029898" y="1158239"/>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6" name="Uttryckssymbol 25"/>
          <p:cNvSpPr/>
          <p:nvPr/>
        </p:nvSpPr>
        <p:spPr>
          <a:xfrm>
            <a:off x="2275770" y="1158239"/>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
        <p:nvSpPr>
          <p:cNvPr id="27" name="Uttryckssymbol 26"/>
          <p:cNvSpPr/>
          <p:nvPr/>
        </p:nvSpPr>
        <p:spPr>
          <a:xfrm>
            <a:off x="2668118" y="2583874"/>
            <a:ext cx="174568" cy="174568"/>
          </a:xfrm>
          <a:prstGeom prst="smileyFac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639176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set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680</TotalTime>
  <Words>521</Words>
  <Application>Microsoft Office PowerPoint</Application>
  <PresentationFormat>Bredbild</PresentationFormat>
  <Paragraphs>120</Paragraphs>
  <Slides>18</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18</vt:i4>
      </vt:variant>
    </vt:vector>
  </HeadingPairs>
  <TitlesOfParts>
    <vt:vector size="23" baseType="lpstr">
      <vt:lpstr>Arial</vt:lpstr>
      <vt:lpstr>Trebuchet MS</vt:lpstr>
      <vt:lpstr>Wingdings</vt:lpstr>
      <vt:lpstr>Wingdings 3</vt:lpstr>
      <vt:lpstr>Fasett</vt:lpstr>
      <vt:lpstr>Föräldramöte 24 Okt 2024</vt:lpstr>
      <vt:lpstr>Team Green  Lagmöte 5 okt</vt:lpstr>
      <vt:lpstr>Uppgift för spelarråd.</vt:lpstr>
      <vt:lpstr>Vem</vt:lpstr>
      <vt:lpstr>PowerPoint-presentation</vt:lpstr>
      <vt:lpstr>PowerPoint-presentation</vt:lpstr>
      <vt:lpstr>Regler Team Green</vt:lpstr>
      <vt:lpstr>Team Green Typ av lag.</vt:lpstr>
      <vt:lpstr>PowerPoint-presentation</vt:lpstr>
      <vt:lpstr>PowerPoint-presentation</vt:lpstr>
      <vt:lpstr>Hur blir vi ett lag som vi vill vara?</vt:lpstr>
      <vt:lpstr>Fundera på…</vt:lpstr>
      <vt:lpstr>PowerPoint-presentation</vt:lpstr>
      <vt:lpstr>Café</vt:lpstr>
      <vt:lpstr>Uppgift som förälder.</vt:lpstr>
      <vt:lpstr>MTRL, Förråd, Utrustning</vt:lpstr>
      <vt:lpstr>Framtid för laget.</vt:lpstr>
      <vt:lpstr>Breddläger. Radonett. (CUP för killar)</vt:lpstr>
    </vt:vector>
  </TitlesOfParts>
  <Company>Försvarsmakten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Green Typ av lag.</dc:title>
  <dc:creator>Per-Olov Henriksson</dc:creator>
  <cp:lastModifiedBy>Per-Olov Henriksson</cp:lastModifiedBy>
  <cp:revision>18</cp:revision>
  <dcterms:created xsi:type="dcterms:W3CDTF">2024-09-29T07:06:03Z</dcterms:created>
  <dcterms:modified xsi:type="dcterms:W3CDTF">2024-10-24T19:31:14Z</dcterms:modified>
</cp:coreProperties>
</file>