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7" r:id="rId2"/>
    <p:sldId id="258" r:id="rId3"/>
    <p:sldId id="259" r:id="rId4"/>
    <p:sldId id="263" r:id="rId5"/>
    <p:sldId id="269" r:id="rId6"/>
    <p:sldId id="271" r:id="rId7"/>
    <p:sldId id="272" r:id="rId8"/>
    <p:sldId id="273" r:id="rId9"/>
    <p:sldId id="274" r:id="rId10"/>
    <p:sldId id="275" r:id="rId11"/>
    <p:sldId id="279" r:id="rId12"/>
    <p:sldId id="276" r:id="rId13"/>
    <p:sldId id="277" r:id="rId14"/>
    <p:sldId id="278" r:id="rId15"/>
    <p:sldId id="280" r:id="rId16"/>
    <p:sldId id="281" r:id="rId17"/>
    <p:sldId id="282" r:id="rId18"/>
    <p:sldId id="283" r:id="rId19"/>
    <p:sldId id="284" r:id="rId20"/>
    <p:sldId id="285" r:id="rId21"/>
    <p:sldId id="286" r:id="rId22"/>
    <p:sldId id="287" r:id="rId23"/>
    <p:sldId id="260" r:id="rId24"/>
  </p:sldIdLst>
  <p:sldSz cx="6858000" cy="9144000" type="screen4x3"/>
  <p:notesSz cx="6858000" cy="9144000"/>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3042" y="90"/>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41E383-FCF1-7245-AB75-BF359D4E58F4}" type="datetimeFigureOut">
              <a:rPr lang="sv-SE" smtClean="0"/>
              <a:t>2018-05-23</a:t>
            </a:fld>
            <a:endParaRPr lang="sv-SE"/>
          </a:p>
        </p:txBody>
      </p:sp>
      <p:sp>
        <p:nvSpPr>
          <p:cNvPr id="4" name="Platshållare för bildobjekt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52A96E-D98D-F742-94E1-D33A051A1976}" type="slidenum">
              <a:rPr lang="sv-SE" smtClean="0"/>
              <a:t>‹#›</a:t>
            </a:fld>
            <a:endParaRPr lang="sv-SE"/>
          </a:p>
        </p:txBody>
      </p:sp>
    </p:spTree>
    <p:extLst>
      <p:ext uri="{BB962C8B-B14F-4D97-AF65-F5344CB8AC3E}">
        <p14:creationId xmlns:p14="http://schemas.microsoft.com/office/powerpoint/2010/main" val="278745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FF121F82-7C19-684A-832A-7CAAE7F0D2C0}" type="slidenum">
              <a:rPr lang="sv-SE" sz="1200"/>
              <a:pPr algn="r" eaLnBrk="1" hangingPunct="1">
                <a:lnSpc>
                  <a:spcPct val="100000"/>
                </a:lnSpc>
                <a:spcBef>
                  <a:spcPct val="0"/>
                </a:spcBef>
              </a:pPr>
              <a:t>1</a:t>
            </a:fld>
            <a:endParaRPr lang="sv-SE" sz="1200"/>
          </a:p>
        </p:txBody>
      </p:sp>
      <p:sp>
        <p:nvSpPr>
          <p:cNvPr id="5122" name="Rectangle 2"/>
          <p:cNvSpPr>
            <a:spLocks noGrp="1" noRot="1" noChangeAspect="1" noChangeArrowheads="1" noTextEdit="1"/>
          </p:cNvSpPr>
          <p:nvPr>
            <p:ph type="sldImg"/>
          </p:nvPr>
        </p:nvSpPr>
        <p:spPr>
          <a:solidFill>
            <a:srgbClr val="FFFFFF"/>
          </a:solidFill>
          <a:ln/>
        </p:spPr>
      </p:sp>
      <p:sp>
        <p:nvSpPr>
          <p:cNvPr id="5123"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DCAC8EDC-32F6-1143-9450-16190AAA1793}" type="slidenum">
              <a:rPr lang="sv-SE" sz="1200"/>
              <a:pPr algn="r" eaLnBrk="1" hangingPunct="1">
                <a:lnSpc>
                  <a:spcPct val="100000"/>
                </a:lnSpc>
                <a:spcBef>
                  <a:spcPct val="0"/>
                </a:spcBef>
              </a:pPr>
              <a:t>2</a:t>
            </a:fld>
            <a:endParaRPr lang="sv-SE" sz="1200"/>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3F591188-8202-1542-B510-190B46F9FA20}" type="slidenum">
              <a:rPr lang="sv-SE" sz="1200"/>
              <a:pPr algn="r" eaLnBrk="1" hangingPunct="1">
                <a:lnSpc>
                  <a:spcPct val="100000"/>
                </a:lnSpc>
                <a:spcBef>
                  <a:spcPct val="0"/>
                </a:spcBef>
              </a:pPr>
              <a:t>3</a:t>
            </a:fld>
            <a:endParaRPr lang="sv-SE" sz="1200"/>
          </a:p>
        </p:txBody>
      </p:sp>
      <p:sp>
        <p:nvSpPr>
          <p:cNvPr id="9218" name="Rectangle 2"/>
          <p:cNvSpPr>
            <a:spLocks noGrp="1" noRot="1" noChangeAspect="1" noChangeArrowheads="1" noTextEdit="1"/>
          </p:cNvSpPr>
          <p:nvPr>
            <p:ph type="sldImg"/>
          </p:nvPr>
        </p:nvSpPr>
        <p:spPr>
          <a:solidFill>
            <a:srgbClr val="FFFFFF"/>
          </a:solidFill>
          <a:ln/>
        </p:spPr>
      </p:sp>
      <p:sp>
        <p:nvSpPr>
          <p:cNvPr id="921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3F591188-8202-1542-B510-190B46F9FA20}" type="slidenum">
              <a:rPr lang="sv-SE" sz="1200"/>
              <a:pPr algn="r" eaLnBrk="1" hangingPunct="1">
                <a:lnSpc>
                  <a:spcPct val="100000"/>
                </a:lnSpc>
                <a:spcBef>
                  <a:spcPct val="0"/>
                </a:spcBef>
              </a:pPr>
              <a:t>7</a:t>
            </a:fld>
            <a:endParaRPr lang="sv-SE" sz="1200"/>
          </a:p>
        </p:txBody>
      </p:sp>
      <p:sp>
        <p:nvSpPr>
          <p:cNvPr id="9218" name="Rectangle 2"/>
          <p:cNvSpPr>
            <a:spLocks noGrp="1" noRot="1" noChangeAspect="1" noChangeArrowheads="1" noTextEdit="1"/>
          </p:cNvSpPr>
          <p:nvPr>
            <p:ph type="sldImg"/>
          </p:nvPr>
        </p:nvSpPr>
        <p:spPr>
          <a:solidFill>
            <a:srgbClr val="FFFFFF"/>
          </a:solidFill>
          <a:ln/>
        </p:spPr>
      </p:sp>
      <p:sp>
        <p:nvSpPr>
          <p:cNvPr id="921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3F591188-8202-1542-B510-190B46F9FA20}" type="slidenum">
              <a:rPr lang="sv-SE" sz="1200"/>
              <a:pPr algn="r" eaLnBrk="1" hangingPunct="1">
                <a:lnSpc>
                  <a:spcPct val="100000"/>
                </a:lnSpc>
                <a:spcBef>
                  <a:spcPct val="0"/>
                </a:spcBef>
              </a:pPr>
              <a:t>11</a:t>
            </a:fld>
            <a:endParaRPr lang="sv-SE" sz="1200"/>
          </a:p>
        </p:txBody>
      </p:sp>
      <p:sp>
        <p:nvSpPr>
          <p:cNvPr id="9218" name="Rectangle 2"/>
          <p:cNvSpPr>
            <a:spLocks noGrp="1" noRot="1" noChangeAspect="1" noChangeArrowheads="1" noTextEdit="1"/>
          </p:cNvSpPr>
          <p:nvPr>
            <p:ph type="sldImg"/>
          </p:nvPr>
        </p:nvSpPr>
        <p:spPr>
          <a:solidFill>
            <a:srgbClr val="FFFFFF"/>
          </a:solidFill>
          <a:ln/>
        </p:spPr>
      </p:sp>
      <p:sp>
        <p:nvSpPr>
          <p:cNvPr id="921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3F591188-8202-1542-B510-190B46F9FA20}" type="slidenum">
              <a:rPr lang="sv-SE" sz="1200"/>
              <a:pPr algn="r" eaLnBrk="1" hangingPunct="1">
                <a:lnSpc>
                  <a:spcPct val="100000"/>
                </a:lnSpc>
                <a:spcBef>
                  <a:spcPct val="0"/>
                </a:spcBef>
              </a:pPr>
              <a:t>15</a:t>
            </a:fld>
            <a:endParaRPr lang="sv-SE" sz="1200"/>
          </a:p>
        </p:txBody>
      </p:sp>
      <p:sp>
        <p:nvSpPr>
          <p:cNvPr id="9218" name="Rectangle 2"/>
          <p:cNvSpPr>
            <a:spLocks noGrp="1" noRot="1" noChangeAspect="1" noChangeArrowheads="1" noTextEdit="1"/>
          </p:cNvSpPr>
          <p:nvPr>
            <p:ph type="sldImg"/>
          </p:nvPr>
        </p:nvSpPr>
        <p:spPr>
          <a:solidFill>
            <a:srgbClr val="FFFFFF"/>
          </a:solidFill>
          <a:ln/>
        </p:spPr>
      </p:sp>
      <p:sp>
        <p:nvSpPr>
          <p:cNvPr id="921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3F591188-8202-1542-B510-190B46F9FA20}" type="slidenum">
              <a:rPr lang="sv-SE" sz="1200"/>
              <a:pPr algn="r" eaLnBrk="1" hangingPunct="1">
                <a:lnSpc>
                  <a:spcPct val="100000"/>
                </a:lnSpc>
                <a:spcBef>
                  <a:spcPct val="0"/>
                </a:spcBef>
              </a:pPr>
              <a:t>19</a:t>
            </a:fld>
            <a:endParaRPr lang="sv-SE" sz="1200"/>
          </a:p>
        </p:txBody>
      </p:sp>
      <p:sp>
        <p:nvSpPr>
          <p:cNvPr id="9218" name="Rectangle 2"/>
          <p:cNvSpPr>
            <a:spLocks noGrp="1" noRot="1" noChangeAspect="1" noChangeArrowheads="1" noTextEdit="1"/>
          </p:cNvSpPr>
          <p:nvPr>
            <p:ph type="sldImg"/>
          </p:nvPr>
        </p:nvSpPr>
        <p:spPr>
          <a:solidFill>
            <a:srgbClr val="FFFFFF"/>
          </a:solidFill>
          <a:ln/>
        </p:spPr>
      </p:sp>
      <p:sp>
        <p:nvSpPr>
          <p:cNvPr id="9219" name="Rectangle 3"/>
          <p:cNvSpPr>
            <a:spLocks noGrp="1" noChangeArrowheads="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txBox="1">
            <a:spLocks noGrp="1" noChangeArrowheads="1"/>
          </p:cNvSpPr>
          <p:nvPr/>
        </p:nvSpPr>
        <p:spPr bwMode="auto">
          <a:xfrm>
            <a:off x="3885275" y="8684899"/>
            <a:ext cx="2971092"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r" eaLnBrk="1" hangingPunct="1">
              <a:lnSpc>
                <a:spcPct val="100000"/>
              </a:lnSpc>
              <a:spcBef>
                <a:spcPct val="0"/>
              </a:spcBef>
            </a:pPr>
            <a:fld id="{805DD3B5-0CDF-864A-9B44-7A8D08B2E65E}" type="slidenum">
              <a:rPr lang="sv-SE" sz="1200"/>
              <a:pPr algn="r" eaLnBrk="1" hangingPunct="1">
                <a:lnSpc>
                  <a:spcPct val="100000"/>
                </a:lnSpc>
                <a:spcBef>
                  <a:spcPct val="0"/>
                </a:spcBef>
              </a:pPr>
              <a:t>23</a:t>
            </a:fld>
            <a:endParaRPr lang="sv-SE" sz="120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514350" y="2840568"/>
            <a:ext cx="5829300" cy="1960033"/>
          </a:xfrm>
        </p:spPr>
        <p:txBody>
          <a:bodyPr/>
          <a:lstStyle/>
          <a:p>
            <a:r>
              <a:rPr lang="sv-SE"/>
              <a:t>Klicka här för att ändra format</a:t>
            </a:r>
          </a:p>
        </p:txBody>
      </p:sp>
      <p:sp>
        <p:nvSpPr>
          <p:cNvPr id="3" name="Underrubrik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E78A9BD8-27C3-7B41-B80B-8286EE1AC50C}" type="datetimeFigureOut">
              <a:rPr lang="sv-SE" smtClean="0"/>
              <a:t>2018-05-23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268449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78A9BD8-27C3-7B41-B80B-8286EE1AC50C}" type="datetimeFigureOut">
              <a:rPr lang="sv-SE" smtClean="0"/>
              <a:t>2018-05-23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3493658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3729037" y="488951"/>
            <a:ext cx="1157288" cy="10401300"/>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257175" y="488951"/>
            <a:ext cx="3357563" cy="104013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78A9BD8-27C3-7B41-B80B-8286EE1AC50C}" type="datetimeFigureOut">
              <a:rPr lang="sv-SE" smtClean="0"/>
              <a:t>2018-05-23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1413846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78A9BD8-27C3-7B41-B80B-8286EE1AC50C}" type="datetimeFigureOut">
              <a:rPr lang="sv-SE" smtClean="0"/>
              <a:t>2018-05-23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823295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541735" y="5875867"/>
            <a:ext cx="5829300" cy="1816100"/>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E78A9BD8-27C3-7B41-B80B-8286EE1AC50C}" type="datetimeFigureOut">
              <a:rPr lang="sv-SE" smtClean="0"/>
              <a:t>2018-05-23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1445645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E78A9BD8-27C3-7B41-B80B-8286EE1AC50C}" type="datetimeFigureOut">
              <a:rPr lang="sv-SE" smtClean="0"/>
              <a:t>2018-05-23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1075186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342900" y="366184"/>
            <a:ext cx="6172200" cy="152400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E78A9BD8-27C3-7B41-B80B-8286EE1AC50C}" type="datetimeFigureOut">
              <a:rPr lang="sv-SE" smtClean="0"/>
              <a:t>2018-05-23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485652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78A9BD8-27C3-7B41-B80B-8286EE1AC50C}" type="datetimeFigureOut">
              <a:rPr lang="sv-SE" smtClean="0"/>
              <a:t>2018-05-23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300303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78A9BD8-27C3-7B41-B80B-8286EE1AC50C}" type="datetimeFigureOut">
              <a:rPr lang="sv-SE" smtClean="0"/>
              <a:t>2018-05-23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2466472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42900" y="364067"/>
            <a:ext cx="2256235" cy="154940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78A9BD8-27C3-7B41-B80B-8286EE1AC50C}" type="datetimeFigureOut">
              <a:rPr lang="sv-SE" smtClean="0"/>
              <a:t>2018-05-23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329635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216" y="6400800"/>
            <a:ext cx="4114800" cy="755651"/>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78A9BD8-27C3-7B41-B80B-8286EE1AC50C}" type="datetimeFigureOut">
              <a:rPr lang="sv-SE" smtClean="0"/>
              <a:t>2018-05-23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2159395-9EB9-294B-AA35-A93BA05897FA}" type="slidenum">
              <a:rPr lang="sv-SE" smtClean="0"/>
              <a:t>‹#›</a:t>
            </a:fld>
            <a:endParaRPr lang="sv-SE"/>
          </a:p>
        </p:txBody>
      </p:sp>
    </p:spTree>
    <p:extLst>
      <p:ext uri="{BB962C8B-B14F-4D97-AF65-F5344CB8AC3E}">
        <p14:creationId xmlns:p14="http://schemas.microsoft.com/office/powerpoint/2010/main" val="3099191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78A9BD8-27C3-7B41-B80B-8286EE1AC50C}" type="datetimeFigureOut">
              <a:rPr lang="sv-SE" smtClean="0"/>
              <a:t>2018-05-23</a:t>
            </a:fld>
            <a:endParaRPr lang="sv-SE"/>
          </a:p>
        </p:txBody>
      </p:sp>
      <p:sp>
        <p:nvSpPr>
          <p:cNvPr id="5" name="Platshållare för sidfot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2159395-9EB9-294B-AA35-A93BA05897FA}" type="slidenum">
              <a:rPr lang="sv-SE" smtClean="0"/>
              <a:t>‹#›</a:t>
            </a:fld>
            <a:endParaRPr lang="sv-SE"/>
          </a:p>
        </p:txBody>
      </p:sp>
    </p:spTree>
    <p:extLst>
      <p:ext uri="{BB962C8B-B14F-4D97-AF65-F5344CB8AC3E}">
        <p14:creationId xmlns:p14="http://schemas.microsoft.com/office/powerpoint/2010/main" val="3288709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4098"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31" name="Textruta 46"/>
          <p:cNvSpPr txBox="1"/>
          <p:nvPr/>
        </p:nvSpPr>
        <p:spPr>
          <a:xfrm>
            <a:off x="-65444" y="350651"/>
            <a:ext cx="6864985" cy="1245235"/>
          </a:xfrm>
          <a:prstGeom prst="rect">
            <a:avLst/>
          </a:prstGeom>
          <a:noFill/>
          <a:ln>
            <a:noFill/>
          </a:ln>
          <a:effectLst/>
          <a:extLst>
            <a:ext uri="{C572A759-6A51-4108-AA02-DFA0A04FC94B}">
              <ma14:wrappingTextBoxFlag xmlns:ma14="http://schemas.microsoft.com/office/mac/drawingml/2011/main" xmlns="" val="1"/>
            </a:ext>
          </a:extLst>
        </p:spPr>
        <p:txBody>
          <a:bodyPr/>
          <a:lstStyle/>
          <a:p>
            <a:pPr algn="ctr">
              <a:spcAft>
                <a:spcPts val="0"/>
              </a:spcAft>
              <a:defRPr/>
            </a:pPr>
            <a:r>
              <a:rPr lang="sv-SE" sz="2800" b="1" dirty="0">
                <a:ln w="12700" cap="flat" cmpd="sng" algn="ctr">
                  <a:solidFill>
                    <a:srgbClr val="000000"/>
                  </a:solidFill>
                  <a:prstDash val="solid"/>
                  <a:round/>
                </a:ln>
                <a:solidFill>
                  <a:srgbClr val="000000"/>
                </a:solidFill>
                <a:effectLst>
                  <a:glow rad="63500">
                    <a:schemeClr val="bg1"/>
                  </a:glow>
                </a:effectLst>
                <a:latin typeface="Chalkboard"/>
                <a:ea typeface="HGｺﾞｼｯｸE"/>
                <a:cs typeface="Times New Roman"/>
              </a:rPr>
              <a:t>SPELARUTBILDNINGSPLAN</a:t>
            </a:r>
          </a:p>
          <a:p>
            <a:pPr algn="ctr">
              <a:spcAft>
                <a:spcPts val="0"/>
              </a:spcAft>
              <a:defRPr/>
            </a:pPr>
            <a:r>
              <a:rPr lang="sv-SE" sz="2800" b="1" dirty="0">
                <a:ln w="12700" cap="flat" cmpd="sng" algn="ctr">
                  <a:solidFill>
                    <a:srgbClr val="000000"/>
                  </a:solidFill>
                  <a:prstDash val="solid"/>
                  <a:round/>
                </a:ln>
                <a:solidFill>
                  <a:srgbClr val="000000"/>
                </a:solidFill>
                <a:effectLst>
                  <a:glow rad="63500">
                    <a:schemeClr val="bg1"/>
                  </a:glow>
                </a:effectLst>
                <a:latin typeface="Chalkboard"/>
                <a:ea typeface="HGｺﾞｼｯｸE"/>
                <a:cs typeface="Times New Roman"/>
              </a:rPr>
              <a:t>FUTSAL</a:t>
            </a:r>
          </a:p>
          <a:p>
            <a:pPr>
              <a:spcAft>
                <a:spcPts val="0"/>
              </a:spcAft>
              <a:defRPr/>
            </a:pPr>
            <a:endParaRPr lang="sv-SE" sz="800" b="1" dirty="0">
              <a:ln w="12700" cap="flat" cmpd="sng" algn="ctr">
                <a:solidFill>
                  <a:srgbClr val="000000"/>
                </a:solidFill>
                <a:prstDash val="solid"/>
                <a:round/>
              </a:ln>
              <a:solidFill>
                <a:srgbClr val="000000"/>
              </a:solidFill>
              <a:effectLst>
                <a:glow rad="63500">
                  <a:schemeClr val="bg1"/>
                </a:glow>
              </a:effectLst>
              <a:latin typeface="Chalkboard"/>
              <a:ea typeface="HGｺﾞｼｯｸE"/>
              <a:cs typeface="Times New Roman"/>
            </a:endParaRPr>
          </a:p>
          <a:p>
            <a:pPr algn="ctr">
              <a:spcAft>
                <a:spcPts val="0"/>
              </a:spcAft>
              <a:defRPr/>
            </a:pPr>
            <a:r>
              <a:rPr lang="sv-SE" sz="2000" b="1" dirty="0">
                <a:ln w="12700" cap="flat" cmpd="sng" algn="ctr">
                  <a:solidFill>
                    <a:srgbClr val="000000"/>
                  </a:solidFill>
                  <a:prstDash val="solid"/>
                  <a:round/>
                </a:ln>
                <a:solidFill>
                  <a:srgbClr val="000000"/>
                </a:solidFill>
                <a:effectLst>
                  <a:glow rad="63500">
                    <a:schemeClr val="bg1"/>
                  </a:glow>
                </a:effectLst>
                <a:latin typeface="Chalkboard"/>
                <a:ea typeface="HGｺﾞｼｯｸE"/>
                <a:cs typeface="Times New Roman"/>
              </a:rPr>
              <a:t>ÖIF</a:t>
            </a:r>
            <a:endParaRPr sz="2000" dirty="0">
              <a:latin typeface="Gill Sans MT"/>
              <a:ea typeface="HGｺﾞｼｯｸE"/>
              <a:cs typeface="Times New Roman"/>
            </a:endParaRPr>
          </a:p>
        </p:txBody>
      </p:sp>
      <p:pic>
        <p:nvPicPr>
          <p:cNvPr id="3" name="Bildobjekt 2" descr="Skärmavbild 2013-12-12 kl. 14.18.46.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4766">
            <a:off x="1445552" y="2114224"/>
            <a:ext cx="4157915" cy="59667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3" name="Textruta 29"/>
          <p:cNvSpPr txBox="1"/>
          <p:nvPr/>
        </p:nvSpPr>
        <p:spPr>
          <a:xfrm rot="188946">
            <a:off x="4108278" y="2103173"/>
            <a:ext cx="1651805" cy="1314140"/>
          </a:xfrm>
          <a:prstGeom prst="rect">
            <a:avLst/>
          </a:prstGeom>
          <a:noFill/>
          <a:ln>
            <a:noFill/>
          </a:ln>
          <a:effectLst/>
          <a:extLst>
            <a:ext uri="{C572A759-6A51-4108-AA02-DFA0A04FC94B}">
              <ma14:wrappingTextBoxFlag xmlns:ma14="http://schemas.microsoft.com/office/mac/drawingml/2011/main" xmlns="" val="1"/>
            </a:ext>
          </a:extLst>
        </p:spPr>
        <p:txBody>
          <a:bodyPr/>
          <a:lstStyle/>
          <a:p>
            <a:pPr algn="ctr">
              <a:spcAft>
                <a:spcPts val="0"/>
              </a:spcAft>
              <a:defRPr/>
            </a:pPr>
            <a:r>
              <a:rPr lang="sv-SE" sz="4000" b="1" dirty="0">
                <a:ln w="12700" cap="flat" cmpd="sng" algn="ctr">
                  <a:solidFill>
                    <a:srgbClr val="00005D"/>
                  </a:solidFill>
                  <a:prstDash val="solid"/>
                  <a:round/>
                </a:ln>
                <a:solidFill>
                  <a:srgbClr val="FF9F19"/>
                </a:solidFill>
                <a:effectLst>
                  <a:glow rad="63500">
                    <a:schemeClr val="bg1"/>
                  </a:glow>
                </a:effectLst>
                <a:latin typeface="Chalkboard"/>
                <a:ea typeface="HGｺﾞｼｯｸE"/>
                <a:cs typeface="Times New Roman"/>
              </a:rPr>
              <a:t>NIVÅ </a:t>
            </a:r>
          </a:p>
          <a:p>
            <a:pPr algn="ctr">
              <a:spcAft>
                <a:spcPts val="0"/>
              </a:spcAft>
              <a:defRPr/>
            </a:pPr>
            <a:r>
              <a:rPr lang="sv-SE" sz="4000" b="1" dirty="0">
                <a:ln w="12700" cap="flat" cmpd="sng" algn="ctr">
                  <a:solidFill>
                    <a:srgbClr val="00005D"/>
                  </a:solidFill>
                  <a:prstDash val="solid"/>
                  <a:round/>
                </a:ln>
                <a:solidFill>
                  <a:srgbClr val="FF9F19"/>
                </a:solidFill>
                <a:effectLst>
                  <a:glow rad="63500">
                    <a:schemeClr val="bg1"/>
                  </a:glow>
                </a:effectLst>
                <a:latin typeface="Chalkboard"/>
                <a:ea typeface="HGｺﾞｼｯｸE"/>
                <a:cs typeface="Times New Roman"/>
              </a:rPr>
              <a:t>1 &amp; 2</a:t>
            </a:r>
            <a:endParaRPr sz="4000" dirty="0">
              <a:latin typeface="Gill Sans MT"/>
              <a:ea typeface="HGｺﾞｼｯｸE"/>
              <a:cs typeface="Times New Roman"/>
            </a:endParaRPr>
          </a:p>
        </p:txBody>
      </p:sp>
      <p:sp>
        <p:nvSpPr>
          <p:cNvPr id="14" name="Textruta 29"/>
          <p:cNvSpPr txBox="1"/>
          <p:nvPr/>
        </p:nvSpPr>
        <p:spPr>
          <a:xfrm rot="188946">
            <a:off x="1149626" y="7069260"/>
            <a:ext cx="4433324" cy="1027761"/>
          </a:xfrm>
          <a:prstGeom prst="rect">
            <a:avLst/>
          </a:prstGeom>
          <a:noFill/>
          <a:ln>
            <a:noFill/>
          </a:ln>
          <a:effectLst/>
          <a:extLst>
            <a:ext uri="{C572A759-6A51-4108-AA02-DFA0A04FC94B}">
              <ma14:wrappingTextBoxFlag xmlns:ma14="http://schemas.microsoft.com/office/mac/drawingml/2011/main" xmlns="" val="1"/>
            </a:ext>
          </a:extLst>
        </p:spPr>
        <p:txBody>
          <a:bodyPr/>
          <a:lstStyle/>
          <a:p>
            <a:pPr algn="ctr">
              <a:spcAft>
                <a:spcPts val="0"/>
              </a:spcAft>
              <a:defRPr/>
            </a:pPr>
            <a:endParaRPr sz="1200" dirty="0">
              <a:latin typeface="Gill Sans MT"/>
              <a:ea typeface="HGｺﾞｼｯｸE"/>
              <a:cs typeface="Times New Roman"/>
            </a:endParaRPr>
          </a:p>
        </p:txBody>
      </p:sp>
      <p:pic>
        <p:nvPicPr>
          <p:cNvPr id="9" name="Bildobjekt 8">
            <a:extLst>
              <a:ext uri="{FF2B5EF4-FFF2-40B4-BE49-F238E27FC236}">
                <a16:creationId xmlns:a16="http://schemas.microsoft.com/office/drawing/2014/main" id="{443A54D1-3052-4647-BE79-F64E414A48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07833" y="303759"/>
            <a:ext cx="1040049" cy="1402857"/>
          </a:xfrm>
          <a:prstGeom prst="rect">
            <a:avLst/>
          </a:prstGeom>
        </p:spPr>
      </p:pic>
    </p:spTree>
    <p:extLst>
      <p:ext uri="{BB962C8B-B14F-4D97-AF65-F5344CB8AC3E}">
        <p14:creationId xmlns:p14="http://schemas.microsoft.com/office/powerpoint/2010/main" val="2506172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34754" y="266700"/>
            <a:ext cx="3753852" cy="5447898"/>
          </a:xfrm>
          <a:prstGeom prst="rect">
            <a:avLst/>
          </a:prstGeom>
          <a:ln>
            <a:solidFill>
              <a:schemeClr val="tx1"/>
            </a:solidFill>
          </a:ln>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Kontrollera bollen</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ta emot bollen</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På vilka olika sätt kan jag ta emot bollen i </a:t>
            </a:r>
            <a:r>
              <a:rPr lang="sv-SE" sz="1050" dirty="0" err="1">
                <a:solidFill>
                  <a:schemeClr val="tx1"/>
                </a:solidFill>
                <a:latin typeface="Arial" charset="0"/>
              </a:rPr>
              <a:t>futsal</a:t>
            </a:r>
            <a:r>
              <a:rPr lang="sv-SE" sz="1050" dirty="0">
                <a:solidFill>
                  <a:schemeClr val="tx1"/>
                </a:solidFill>
                <a:latin typeface="Arial" charset="0"/>
              </a:rPr>
              <a:t>? (sula, bredsida, utsida, lår, bröst, huvud)</a:t>
            </a:r>
          </a:p>
          <a:p>
            <a:pPr algn="l">
              <a:lnSpc>
                <a:spcPct val="80000"/>
              </a:lnSpc>
              <a:defRPr/>
            </a:pPr>
            <a:r>
              <a:rPr lang="sv-SE" sz="1050" dirty="0">
                <a:solidFill>
                  <a:schemeClr val="tx1"/>
                </a:solidFill>
                <a:latin typeface="Arial" charset="0"/>
              </a:rPr>
              <a:t>- Vad är viktigt innan jag tar emot bollen? (göra sig spelbar, titta upp för att se var nästa spelare är)</a:t>
            </a:r>
          </a:p>
          <a:p>
            <a:pPr algn="l">
              <a:lnSpc>
                <a:spcPct val="80000"/>
              </a:lnSpc>
              <a:defRPr/>
            </a:pPr>
            <a:r>
              <a:rPr lang="sv-SE" sz="1050" dirty="0">
                <a:solidFill>
                  <a:schemeClr val="tx1"/>
                </a:solidFill>
                <a:latin typeface="Arial" charset="0"/>
              </a:rPr>
              <a:t>- Vad är viktigt när jag tar emot bollen? (titta på bollen i mottagningen och flytta den i den riktning som du vill passa den i nästa läge)</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2 spelare med en boll mittemot varandra, </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A passar bollen till B. När bollen är på väg säger A höger eller vänster. B flyttar bollen åt det håll A säger i första tillslaget. </a:t>
            </a:r>
          </a:p>
          <a:p>
            <a:pPr algn="l">
              <a:lnSpc>
                <a:spcPct val="80000"/>
              </a:lnSpc>
              <a:defRPr/>
            </a:pPr>
            <a:endParaRPr lang="sv-SE" sz="1050" i="1"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1) A kastar bollen till B.</a:t>
            </a:r>
          </a:p>
          <a:p>
            <a:pPr algn="l">
              <a:lnSpc>
                <a:spcPct val="80000"/>
              </a:lnSpc>
              <a:defRPr/>
            </a:pPr>
            <a:r>
              <a:rPr lang="sv-SE" sz="1050" dirty="0">
                <a:solidFill>
                  <a:schemeClr val="tx1"/>
                </a:solidFill>
                <a:latin typeface="Arial" charset="0"/>
              </a:rPr>
              <a:t>2) Om A säger höger ska B flytta bollen åt vänster (alltså göra tvärtemot kommandot)</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endParaRPr lang="sv-SE" sz="1050" dirty="0">
              <a:latin typeface="Arial" charset="0"/>
            </a:endParaRPr>
          </a:p>
          <a:p>
            <a:pPr algn="l">
              <a:lnSpc>
                <a:spcPct val="80000"/>
              </a:lnSpc>
              <a:defRPr/>
            </a:pPr>
            <a:endParaRPr lang="sv-SE" sz="1050" dirty="0">
              <a:latin typeface="Arial" charset="0"/>
            </a:endParaRPr>
          </a:p>
        </p:txBody>
      </p:sp>
      <p:sp>
        <p:nvSpPr>
          <p:cNvPr id="110" name="Text Box 110"/>
          <p:cNvSpPr txBox="1">
            <a:spLocks noChangeArrowheads="1"/>
          </p:cNvSpPr>
          <p:nvPr/>
        </p:nvSpPr>
        <p:spPr bwMode="auto">
          <a:xfrm>
            <a:off x="2884977" y="4394634"/>
            <a:ext cx="498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5 min</a:t>
            </a:r>
            <a:endParaRPr lang="sv-SE" sz="1800" dirty="0"/>
          </a:p>
        </p:txBody>
      </p:sp>
      <p:grpSp>
        <p:nvGrpSpPr>
          <p:cNvPr id="122" name="Group 85"/>
          <p:cNvGrpSpPr>
            <a:grpSpLocks/>
          </p:cNvGrpSpPr>
          <p:nvPr/>
        </p:nvGrpSpPr>
        <p:grpSpPr bwMode="auto">
          <a:xfrm>
            <a:off x="4076207" y="1537370"/>
            <a:ext cx="130175" cy="117475"/>
            <a:chOff x="695" y="260"/>
            <a:chExt cx="11" cy="11"/>
          </a:xfrm>
        </p:grpSpPr>
        <p:sp>
          <p:nvSpPr>
            <p:cNvPr id="123"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87"/>
            <p:cNvGrpSpPr>
              <a:grpSpLocks/>
            </p:cNvGrpSpPr>
            <p:nvPr/>
          </p:nvGrpSpPr>
          <p:grpSpPr bwMode="auto">
            <a:xfrm>
              <a:off x="696" y="261"/>
              <a:ext cx="10" cy="9"/>
              <a:chOff x="631" y="352"/>
              <a:chExt cx="10" cy="9"/>
            </a:xfrm>
          </p:grpSpPr>
          <p:sp>
            <p:nvSpPr>
              <p:cNvPr id="125"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2 - KONTROLL</a:t>
            </a:r>
          </a:p>
        </p:txBody>
      </p:sp>
      <p:sp>
        <p:nvSpPr>
          <p:cNvPr id="34" name="Text Box 97"/>
          <p:cNvSpPr txBox="1">
            <a:spLocks noChangeArrowheads="1"/>
          </p:cNvSpPr>
          <p:nvPr/>
        </p:nvSpPr>
        <p:spPr bwMode="auto">
          <a:xfrm>
            <a:off x="4004078" y="1023326"/>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35" name="Line 99"/>
          <p:cNvSpPr>
            <a:spLocks noChangeShapeType="1"/>
          </p:cNvSpPr>
          <p:nvPr/>
        </p:nvSpPr>
        <p:spPr bwMode="auto">
          <a:xfrm rot="16200000" flipV="1">
            <a:off x="3997049" y="1372520"/>
            <a:ext cx="309098" cy="2060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36" name="Text Box 197"/>
          <p:cNvSpPr txBox="1">
            <a:spLocks noChangeArrowheads="1"/>
          </p:cNvSpPr>
          <p:nvPr/>
        </p:nvSpPr>
        <p:spPr bwMode="auto">
          <a:xfrm>
            <a:off x="4161899" y="1521055"/>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A</a:t>
            </a:r>
          </a:p>
        </p:txBody>
      </p:sp>
      <p:sp>
        <p:nvSpPr>
          <p:cNvPr id="37" name="Text Box 197"/>
          <p:cNvSpPr txBox="1">
            <a:spLocks noChangeArrowheads="1"/>
          </p:cNvSpPr>
          <p:nvPr/>
        </p:nvSpPr>
        <p:spPr bwMode="auto">
          <a:xfrm>
            <a:off x="4141295" y="1023326"/>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B</a:t>
            </a:r>
          </a:p>
        </p:txBody>
      </p:sp>
    </p:spTree>
    <p:extLst>
      <p:ext uri="{BB962C8B-B14F-4D97-AF65-F5344CB8AC3E}">
        <p14:creationId xmlns:p14="http://schemas.microsoft.com/office/powerpoint/2010/main" val="2526661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8195"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9" name="Text Box 1031"/>
          <p:cNvSpPr txBox="1">
            <a:spLocks noChangeArrowheads="1"/>
          </p:cNvSpPr>
          <p:nvPr/>
        </p:nvSpPr>
        <p:spPr bwMode="auto">
          <a:xfrm>
            <a:off x="277723" y="1452587"/>
            <a:ext cx="2865059" cy="2800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defRPr/>
            </a:pPr>
            <a:r>
              <a:rPr lang="sv-SE" sz="1400" b="1" dirty="0">
                <a:solidFill>
                  <a:srgbClr val="000000"/>
                </a:solidFill>
                <a:latin typeface="Comic Sans MS" charset="0"/>
              </a:rPr>
              <a:t>VAD? </a:t>
            </a:r>
          </a:p>
          <a:p>
            <a:pPr algn="l" eaLnBrk="1" hangingPunct="1">
              <a:spcBef>
                <a:spcPct val="50000"/>
              </a:spcBef>
              <a:defRPr/>
            </a:pPr>
            <a:r>
              <a:rPr lang="sv-SE" sz="1200" dirty="0">
                <a:solidFill>
                  <a:srgbClr val="000000"/>
                </a:solidFill>
                <a:latin typeface="Comic Sans MS" charset="0"/>
              </a:rPr>
              <a:t>Driva.</a:t>
            </a:r>
          </a:p>
          <a:p>
            <a:pPr eaLnBrk="1" hangingPunct="1">
              <a:spcBef>
                <a:spcPct val="50000"/>
              </a:spcBef>
              <a:defRPr/>
            </a:pPr>
            <a:r>
              <a:rPr lang="sv-SE" sz="1400" b="1" dirty="0">
                <a:solidFill>
                  <a:srgbClr val="000000"/>
                </a:solidFill>
                <a:latin typeface="Comic Sans MS" charset="0"/>
              </a:rPr>
              <a:t>VARFÖR? </a:t>
            </a:r>
          </a:p>
          <a:p>
            <a:pPr eaLnBrk="1" hangingPunct="1">
              <a:spcBef>
                <a:spcPct val="50000"/>
              </a:spcBef>
              <a:defRPr/>
            </a:pPr>
            <a:r>
              <a:rPr lang="sv-SE" sz="1200" dirty="0">
                <a:solidFill>
                  <a:srgbClr val="000000"/>
                </a:solidFill>
                <a:latin typeface="Comic Sans MS" charset="0"/>
              </a:rPr>
              <a:t>Genom att driva bollen kan jag utnyttja fria ytor på planen.</a:t>
            </a:r>
          </a:p>
          <a:p>
            <a:pPr eaLnBrk="1" hangingPunct="1">
              <a:spcBef>
                <a:spcPct val="50000"/>
              </a:spcBef>
              <a:defRPr/>
            </a:pPr>
            <a:r>
              <a:rPr lang="sv-SE" sz="1400" b="1" dirty="0">
                <a:solidFill>
                  <a:srgbClr val="000000"/>
                </a:solidFill>
                <a:latin typeface="Comic Sans MS" charset="0"/>
              </a:rPr>
              <a:t>HUR? </a:t>
            </a:r>
          </a:p>
          <a:p>
            <a:pPr marL="171450" indent="-171450" eaLnBrk="1" hangingPunct="1">
              <a:spcBef>
                <a:spcPct val="50000"/>
              </a:spcBef>
              <a:buFont typeface="Wingdings" charset="2"/>
              <a:buChar char="Ø"/>
              <a:defRPr/>
            </a:pPr>
            <a:r>
              <a:rPr lang="sv-SE" sz="1200" dirty="0">
                <a:solidFill>
                  <a:srgbClr val="000000"/>
                </a:solidFill>
                <a:latin typeface="Comic Sans MS" charset="0"/>
              </a:rPr>
              <a:t>Driv med utsidan eller vristen.</a:t>
            </a:r>
          </a:p>
          <a:p>
            <a:pPr marL="171450" indent="-171450" eaLnBrk="1" hangingPunct="1">
              <a:spcBef>
                <a:spcPct val="50000"/>
              </a:spcBef>
              <a:buFont typeface="Wingdings" charset="2"/>
              <a:buChar char="Ø"/>
              <a:defRPr/>
            </a:pPr>
            <a:r>
              <a:rPr lang="sv-SE" sz="1200" dirty="0">
                <a:solidFill>
                  <a:srgbClr val="000000"/>
                </a:solidFill>
                <a:latin typeface="Comic Sans MS" charset="0"/>
              </a:rPr>
              <a:t>Riktningsförändra.</a:t>
            </a:r>
          </a:p>
          <a:p>
            <a:pPr marL="171450" indent="-171450" eaLnBrk="1" hangingPunct="1">
              <a:spcBef>
                <a:spcPct val="50000"/>
              </a:spcBef>
              <a:buFont typeface="Wingdings" charset="2"/>
              <a:buChar char="Ø"/>
              <a:defRPr/>
            </a:pPr>
            <a:r>
              <a:rPr lang="sv-SE" sz="1200" dirty="0">
                <a:solidFill>
                  <a:srgbClr val="000000"/>
                </a:solidFill>
                <a:latin typeface="Comic Sans MS" charset="0"/>
              </a:rPr>
              <a:t>Tempoväxla.</a:t>
            </a:r>
          </a:p>
          <a:p>
            <a:pPr algn="l" eaLnBrk="1" hangingPunct="1">
              <a:spcBef>
                <a:spcPct val="50000"/>
              </a:spcBef>
              <a:defRPr/>
            </a:pPr>
            <a:endParaRPr lang="sv-SE" sz="1200" dirty="0">
              <a:solidFill>
                <a:srgbClr val="000000"/>
              </a:solidFill>
              <a:latin typeface="Comic Sans MS" charset="0"/>
            </a:endParaRPr>
          </a:p>
        </p:txBody>
      </p:sp>
      <p:sp>
        <p:nvSpPr>
          <p:cNvPr id="8200" name="Text Box 1031"/>
          <p:cNvSpPr txBox="1">
            <a:spLocks noChangeArrowheads="1"/>
          </p:cNvSpPr>
          <p:nvPr/>
        </p:nvSpPr>
        <p:spPr bwMode="auto">
          <a:xfrm>
            <a:off x="2681160" y="1953636"/>
            <a:ext cx="4176840" cy="2539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200" b="1" dirty="0">
                <a:latin typeface="Comic Sans MS" charset="0"/>
              </a:rPr>
              <a:t>TRÄNINGENS INNEHÅLL:</a:t>
            </a:r>
            <a:endParaRPr lang="sv-SE" sz="1200" b="1" u="sng" dirty="0">
              <a:latin typeface="Comic Sans MS" charset="0"/>
            </a:endParaRPr>
          </a:p>
          <a:p>
            <a:pPr algn="l" eaLnBrk="1" hangingPunct="1">
              <a:spcBef>
                <a:spcPct val="50000"/>
              </a:spcBef>
            </a:pPr>
            <a:r>
              <a:rPr lang="sv-SE" sz="1200" b="1" dirty="0">
                <a:latin typeface="Comic Sans MS" charset="0"/>
              </a:rPr>
              <a:t>Uppvärmning</a:t>
            </a:r>
            <a:r>
              <a:rPr lang="sv-SE" sz="1200" dirty="0">
                <a:latin typeface="Comic Sans MS" charset="0"/>
              </a:rPr>
              <a:t>, Driva och dribbla			10 min</a:t>
            </a:r>
          </a:p>
          <a:p>
            <a:pPr algn="l" eaLnBrk="1" hangingPunct="1">
              <a:spcBef>
                <a:spcPct val="50000"/>
              </a:spcBef>
            </a:pPr>
            <a:r>
              <a:rPr lang="sv-SE" sz="1200" b="1" dirty="0">
                <a:latin typeface="Comic Sans MS" charset="0"/>
              </a:rPr>
              <a:t>Stationsträning</a:t>
            </a:r>
            <a:r>
              <a:rPr lang="sv-SE" sz="1200" dirty="0">
                <a:latin typeface="Comic Sans MS" charset="0"/>
              </a:rPr>
              <a:t>					45 min</a:t>
            </a:r>
          </a:p>
          <a:p>
            <a:pPr algn="l" eaLnBrk="1" hangingPunct="1">
              <a:spcBef>
                <a:spcPct val="50000"/>
              </a:spcBef>
            </a:pPr>
            <a:r>
              <a:rPr lang="sv-SE" sz="1000" b="1" dirty="0">
                <a:latin typeface="Comic Sans MS" charset="0"/>
              </a:rPr>
              <a:t>Station 1, </a:t>
            </a:r>
            <a:r>
              <a:rPr lang="sv-SE" sz="1000" dirty="0">
                <a:latin typeface="Comic Sans MS" charset="0"/>
              </a:rPr>
              <a:t>Spel 3+1 mot 4				15 min</a:t>
            </a:r>
          </a:p>
          <a:p>
            <a:pPr algn="l" eaLnBrk="1" hangingPunct="1">
              <a:spcBef>
                <a:spcPct val="50000"/>
              </a:spcBef>
            </a:pPr>
            <a:r>
              <a:rPr lang="sv-SE" sz="1000" b="1" dirty="0">
                <a:latin typeface="Comic Sans MS" charset="0"/>
              </a:rPr>
              <a:t>Station 2, </a:t>
            </a:r>
            <a:r>
              <a:rPr lang="sv-SE" sz="1000" dirty="0">
                <a:latin typeface="Comic Sans MS" charset="0"/>
              </a:rPr>
              <a:t>Driva i numerärt överläge			15 min</a:t>
            </a:r>
          </a:p>
          <a:p>
            <a:pPr algn="l" eaLnBrk="1" hangingPunct="1">
              <a:spcBef>
                <a:spcPct val="50000"/>
              </a:spcBef>
            </a:pPr>
            <a:r>
              <a:rPr lang="sv-SE" sz="1000" b="1" dirty="0">
                <a:latin typeface="Comic Sans MS" charset="0"/>
              </a:rPr>
              <a:t>Station 3, </a:t>
            </a:r>
            <a:r>
              <a:rPr lang="sv-SE" sz="1000" dirty="0">
                <a:latin typeface="Comic Sans MS" charset="0"/>
              </a:rPr>
              <a:t>Första touch och drivning isolerat		15 min</a:t>
            </a:r>
          </a:p>
          <a:p>
            <a:pPr algn="l" eaLnBrk="1" hangingPunct="1">
              <a:spcBef>
                <a:spcPct val="50000"/>
              </a:spcBef>
            </a:pPr>
            <a:r>
              <a:rPr lang="sv-SE" sz="1200" b="1" dirty="0">
                <a:latin typeface="Comic Sans MS" charset="0"/>
              </a:rPr>
              <a:t>Lek</a:t>
            </a:r>
            <a:r>
              <a:rPr lang="sv-SE" sz="1200" dirty="0">
                <a:latin typeface="Comic Sans MS" charset="0"/>
              </a:rPr>
              <a:t>, Stafett						5 min</a:t>
            </a:r>
          </a:p>
          <a:p>
            <a:pPr algn="l" eaLnBrk="1" hangingPunct="1">
              <a:spcBef>
                <a:spcPct val="50000"/>
              </a:spcBef>
            </a:pPr>
            <a:r>
              <a:rPr lang="sv-SE" sz="1200" dirty="0">
                <a:latin typeface="Comic Sans MS" charset="0"/>
              </a:rPr>
              <a:t>Total träningstid 					60 min </a:t>
            </a:r>
          </a:p>
          <a:p>
            <a:pPr algn="l" eaLnBrk="1" hangingPunct="1">
              <a:spcBef>
                <a:spcPct val="50000"/>
              </a:spcBef>
            </a:pPr>
            <a:r>
              <a:rPr lang="sv-SE" sz="1200" b="1" dirty="0">
                <a:latin typeface="Comic Sans MS" charset="0"/>
              </a:rPr>
              <a:t>OBS! </a:t>
            </a:r>
            <a:r>
              <a:rPr lang="sv-SE" sz="1200" dirty="0">
                <a:latin typeface="Comic Sans MS" charset="0"/>
              </a:rPr>
              <a:t>Glöm inte att sammanfatta träningen tillsammans med spelarna efteråt!	</a:t>
            </a:r>
            <a:endParaRPr lang="sv-SE" sz="1600" dirty="0">
              <a:solidFill>
                <a:srgbClr val="930101"/>
              </a:solidFill>
            </a:endParaRPr>
          </a:p>
        </p:txBody>
      </p:sp>
      <p:sp>
        <p:nvSpPr>
          <p:cNvPr id="8201" name="Text Box 1031"/>
          <p:cNvSpPr txBox="1">
            <a:spLocks noChangeArrowheads="1"/>
          </p:cNvSpPr>
          <p:nvPr/>
        </p:nvSpPr>
        <p:spPr bwMode="auto">
          <a:xfrm>
            <a:off x="620713" y="4663748"/>
            <a:ext cx="5545137" cy="313932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spcBef>
                <a:spcPct val="50000"/>
              </a:spcBef>
            </a:pPr>
            <a:r>
              <a:rPr lang="sv-SE" sz="1200" b="1" dirty="0">
                <a:solidFill>
                  <a:schemeClr val="bg1"/>
                </a:solidFill>
                <a:latin typeface="Comic Sans MS" charset="0"/>
              </a:rPr>
              <a:t>DRIVA I FUTSAL</a:t>
            </a:r>
          </a:p>
          <a:p>
            <a:pPr algn="just" eaLnBrk="1" hangingPunct="1">
              <a:spcBef>
                <a:spcPct val="50000"/>
              </a:spcBef>
            </a:pPr>
            <a:r>
              <a:rPr lang="sv-SE" sz="1200" u="sng" dirty="0">
                <a:solidFill>
                  <a:schemeClr val="bg1"/>
                </a:solidFill>
                <a:latin typeface="Comic Sans MS" charset="0"/>
              </a:rPr>
              <a:t>Driva</a:t>
            </a:r>
            <a:r>
              <a:rPr lang="sv-SE" sz="1200" dirty="0">
                <a:solidFill>
                  <a:schemeClr val="bg1"/>
                </a:solidFill>
                <a:latin typeface="Comic Sans MS" charset="0"/>
              </a:rPr>
              <a:t> bollen kräver att man har en yta framför sig att driva bollen på. I </a:t>
            </a:r>
            <a:r>
              <a:rPr lang="sv-SE" sz="1200" dirty="0" err="1">
                <a:solidFill>
                  <a:schemeClr val="bg1"/>
                </a:solidFill>
                <a:latin typeface="Comic Sans MS" charset="0"/>
              </a:rPr>
              <a:t>futsal</a:t>
            </a:r>
            <a:r>
              <a:rPr lang="sv-SE" sz="1200" dirty="0">
                <a:solidFill>
                  <a:schemeClr val="bg1"/>
                </a:solidFill>
                <a:latin typeface="Comic Sans MS" charset="0"/>
              </a:rPr>
              <a:t> finns det sällan stora ytor att driva fram bollen på och drivtekniken används därför nästan bara i kontring, då det är ett effektivt anfallsvapen.</a:t>
            </a:r>
            <a:endParaRPr lang="sv-SE" sz="1200" b="1" dirty="0">
              <a:solidFill>
                <a:schemeClr val="bg1"/>
              </a:solidFill>
              <a:latin typeface="Comic Sans MS" charset="0"/>
            </a:endParaRPr>
          </a:p>
          <a:p>
            <a:pPr algn="just" eaLnBrk="1" hangingPunct="1">
              <a:spcBef>
                <a:spcPct val="50000"/>
              </a:spcBef>
            </a:pPr>
            <a:r>
              <a:rPr lang="sv-SE" sz="1200" u="sng" dirty="0">
                <a:solidFill>
                  <a:schemeClr val="bg1"/>
                </a:solidFill>
                <a:latin typeface="Comic Sans MS" charset="0"/>
              </a:rPr>
              <a:t>Första tillslaget</a:t>
            </a:r>
            <a:r>
              <a:rPr lang="sv-SE" sz="1200" dirty="0">
                <a:solidFill>
                  <a:schemeClr val="bg1"/>
                </a:solidFill>
                <a:latin typeface="Comic Sans MS" charset="0"/>
              </a:rPr>
              <a:t> sätter upp förutsättningarna för att kunna driva och måste snabbt ta med bollen i riktningen som den fria ytan finns. Om man tar emot bollen på kanten är det ofta enklast att använda insidan på den yttre foten (höger fot på </a:t>
            </a:r>
            <a:r>
              <a:rPr lang="sv-SE" sz="1200" dirty="0" err="1">
                <a:solidFill>
                  <a:schemeClr val="bg1"/>
                </a:solidFill>
                <a:latin typeface="Comic Sans MS" charset="0"/>
              </a:rPr>
              <a:t>hägerkanten</a:t>
            </a:r>
            <a:r>
              <a:rPr lang="sv-SE" sz="1200" dirty="0">
                <a:solidFill>
                  <a:schemeClr val="bg1"/>
                </a:solidFill>
                <a:latin typeface="Comic Sans MS" charset="0"/>
              </a:rPr>
              <a:t>) och använda första tillslaget som en passning med bredsidan till sig själv. Det går även att ta med bollen med utsidan eller sulan i första tillslaget.</a:t>
            </a:r>
          </a:p>
          <a:p>
            <a:pPr algn="just" eaLnBrk="1" hangingPunct="1">
              <a:spcBef>
                <a:spcPct val="50000"/>
              </a:spcBef>
            </a:pPr>
            <a:r>
              <a:rPr lang="sv-SE" sz="1200" u="sng" dirty="0">
                <a:solidFill>
                  <a:schemeClr val="bg1"/>
                </a:solidFill>
                <a:latin typeface="Comic Sans MS" charset="0"/>
              </a:rPr>
              <a:t>Drivteknik</a:t>
            </a:r>
            <a:r>
              <a:rPr lang="sv-SE" sz="1200" dirty="0">
                <a:solidFill>
                  <a:schemeClr val="bg1"/>
                </a:solidFill>
                <a:latin typeface="Comic Sans MS" charset="0"/>
              </a:rPr>
              <a:t> är likadant i </a:t>
            </a:r>
            <a:r>
              <a:rPr lang="sv-SE" sz="1200" dirty="0" err="1">
                <a:solidFill>
                  <a:schemeClr val="bg1"/>
                </a:solidFill>
                <a:latin typeface="Comic Sans MS" charset="0"/>
              </a:rPr>
              <a:t>futsal</a:t>
            </a:r>
            <a:r>
              <a:rPr lang="sv-SE" sz="1200" dirty="0">
                <a:solidFill>
                  <a:schemeClr val="bg1"/>
                </a:solidFill>
                <a:latin typeface="Comic Sans MS" charset="0"/>
              </a:rPr>
              <a:t> som i fotboll där det är effektivast att använda utsidan eller vristen av foten. För att kontrollera bollen när man driver bör man använda en touch på bollen per steg (varje gång man sätter ner t.ex. höger foten). Om man har en större yta utan motståndare att driva på så kan man slå fram bollen lite längre i varje tillslag.</a:t>
            </a:r>
          </a:p>
        </p:txBody>
      </p:sp>
      <p:sp>
        <p:nvSpPr>
          <p:cNvPr id="8202" name="Text Box 1031"/>
          <p:cNvSpPr txBox="1">
            <a:spLocks noChangeArrowheads="1"/>
          </p:cNvSpPr>
          <p:nvPr/>
        </p:nvSpPr>
        <p:spPr bwMode="auto">
          <a:xfrm>
            <a:off x="0" y="8329613"/>
            <a:ext cx="685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sv-SE" b="1" dirty="0">
                <a:solidFill>
                  <a:srgbClr val="000000"/>
                </a:solidFill>
                <a:latin typeface="Comic Sans MS" charset="0"/>
              </a:rPr>
              <a:t>DU BLIR BRA PÅ DET DU TRÄNAR, TRÄNA SOM DU SPELAR!</a:t>
            </a:r>
          </a:p>
        </p:txBody>
      </p:sp>
      <p:sp>
        <p:nvSpPr>
          <p:cNvPr id="11" name="Text Box 1031"/>
          <p:cNvSpPr txBox="1">
            <a:spLocks noChangeArrowheads="1"/>
          </p:cNvSpPr>
          <p:nvPr/>
        </p:nvSpPr>
        <p:spPr bwMode="auto">
          <a:xfrm>
            <a:off x="981075" y="241748"/>
            <a:ext cx="4895850" cy="114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80000"/>
              </a:lnSpc>
              <a:spcBef>
                <a:spcPct val="50000"/>
              </a:spcBef>
            </a:pPr>
            <a:r>
              <a:rPr lang="sv-SE" sz="3200" b="1" dirty="0">
                <a:solidFill>
                  <a:srgbClr val="000000"/>
                </a:solidFill>
                <a:latin typeface="Comic Sans MS" charset="0"/>
              </a:rPr>
              <a:t>ANFALLSSPEL</a:t>
            </a:r>
          </a:p>
          <a:p>
            <a:pPr algn="ctr" eaLnBrk="1" hangingPunct="1">
              <a:lnSpc>
                <a:spcPct val="80000"/>
              </a:lnSpc>
              <a:spcBef>
                <a:spcPct val="50000"/>
              </a:spcBef>
            </a:pPr>
            <a:r>
              <a:rPr lang="sv-SE" sz="3200" b="1" dirty="0">
                <a:solidFill>
                  <a:srgbClr val="000000"/>
                </a:solidFill>
                <a:latin typeface="Comic Sans MS" charset="0"/>
              </a:rPr>
              <a:t>DRIVA</a:t>
            </a:r>
          </a:p>
        </p:txBody>
      </p:sp>
      <p:pic>
        <p:nvPicPr>
          <p:cNvPr id="14" name="Bildobjekt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510" y="241748"/>
            <a:ext cx="776288"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Bildobjekt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94375" y="241748"/>
            <a:ext cx="776288" cy="91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409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05878" y="192506"/>
            <a:ext cx="3841160" cy="8700670"/>
          </a:xfrm>
          <a:prstGeom prst="rect">
            <a:avLst/>
          </a:prstGeom>
          <a:ln>
            <a:solidFill>
              <a:schemeClr val="tx1"/>
            </a:solidFill>
          </a:ln>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Driva boll</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ta bollen framåt på fri yta.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Hur kan jag kontrollera bollen när jag springer med</a:t>
            </a:r>
          </a:p>
          <a:p>
            <a:pPr algn="l">
              <a:lnSpc>
                <a:spcPct val="80000"/>
              </a:lnSpc>
              <a:defRPr/>
            </a:pPr>
            <a:r>
              <a:rPr lang="sv-SE" sz="1050" dirty="0">
                <a:solidFill>
                  <a:schemeClr val="tx1"/>
                </a:solidFill>
                <a:latin typeface="Arial" charset="0"/>
              </a:rPr>
              <a:t>den? (många tillslag, bollen nära foten)</a:t>
            </a:r>
          </a:p>
          <a:p>
            <a:pPr algn="l">
              <a:lnSpc>
                <a:spcPct val="80000"/>
              </a:lnSpc>
              <a:defRPr/>
            </a:pPr>
            <a:r>
              <a:rPr lang="sv-SE" sz="1050" dirty="0">
                <a:solidFill>
                  <a:schemeClr val="tx1"/>
                </a:solidFill>
                <a:latin typeface="Arial" charset="0"/>
              </a:rPr>
              <a:t>- Vilken del av foten är bäst att använda när jag driver</a:t>
            </a:r>
          </a:p>
          <a:p>
            <a:pPr algn="l">
              <a:lnSpc>
                <a:spcPct val="80000"/>
              </a:lnSpc>
              <a:defRPr/>
            </a:pPr>
            <a:r>
              <a:rPr lang="sv-SE" sz="1050" dirty="0">
                <a:solidFill>
                  <a:schemeClr val="tx1"/>
                </a:solidFill>
                <a:latin typeface="Arial" charset="0"/>
              </a:rPr>
              <a:t>mellan zonerna? (utsidan eller vristen)</a:t>
            </a:r>
          </a:p>
          <a:p>
            <a:pPr algn="l">
              <a:lnSpc>
                <a:spcPct val="80000"/>
              </a:lnSpc>
              <a:defRPr/>
            </a:pPr>
            <a:r>
              <a:rPr lang="sv-SE" sz="1050" b="1" dirty="0">
                <a:solidFill>
                  <a:schemeClr val="tx1"/>
                </a:solidFill>
                <a:latin typeface="Arial" charset="0"/>
              </a:rPr>
              <a:t>- </a:t>
            </a:r>
            <a:r>
              <a:rPr lang="sv-SE" sz="1050" dirty="0">
                <a:solidFill>
                  <a:schemeClr val="tx1"/>
                </a:solidFill>
                <a:latin typeface="Arial" charset="0"/>
              </a:rPr>
              <a:t>Hur kan jag enklast vända när jag driver bollen i ytan? (genom att använda sulan)</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1 boll per spelare</a:t>
            </a:r>
          </a:p>
          <a:p>
            <a:pPr algn="l">
              <a:lnSpc>
                <a:spcPct val="80000"/>
              </a:lnSpc>
              <a:defRPr/>
            </a:pPr>
            <a:r>
              <a:rPr lang="sv-SE" sz="1050" dirty="0">
                <a:solidFill>
                  <a:schemeClr val="tx1"/>
                </a:solidFill>
                <a:latin typeface="Arial" charset="0"/>
              </a:rPr>
              <a:t>Lika många spelare i 4 ytor</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Driv bollen i ytan och sök fria ytor. </a:t>
            </a:r>
          </a:p>
          <a:p>
            <a:pPr algn="l">
              <a:lnSpc>
                <a:spcPct val="80000"/>
              </a:lnSpc>
              <a:defRPr/>
            </a:pPr>
            <a:r>
              <a:rPr lang="sv-SE" sz="1050" dirty="0">
                <a:solidFill>
                  <a:schemeClr val="tx1"/>
                </a:solidFill>
                <a:latin typeface="Arial" charset="0"/>
              </a:rPr>
              <a:t>Byt yta diagonalt på tränarens signal. </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1050" dirty="0">
              <a:latin typeface="Arial" charset="0"/>
            </a:endParaRPr>
          </a:p>
          <a:p>
            <a:pPr algn="l">
              <a:lnSpc>
                <a:spcPct val="80000"/>
              </a:lnSpc>
              <a:defRPr/>
            </a:pPr>
            <a:endParaRPr lang="sv-SE" sz="1050" b="1" dirty="0">
              <a:solidFill>
                <a:srgbClr val="000000"/>
              </a:solidFill>
              <a:latin typeface="Arial" charset="0"/>
            </a:endParaRPr>
          </a:p>
          <a:p>
            <a:pPr algn="l">
              <a:lnSpc>
                <a:spcPct val="80000"/>
              </a:lnSpc>
              <a:defRPr/>
            </a:pPr>
            <a:endParaRPr lang="sv-SE" sz="1050" b="1" dirty="0">
              <a:solidFill>
                <a:srgbClr val="000000"/>
              </a:solidFill>
              <a:latin typeface="Arial" charset="0"/>
            </a:endParaRPr>
          </a:p>
          <a:p>
            <a:pPr algn="l">
              <a:lnSpc>
                <a:spcPct val="80000"/>
              </a:lnSpc>
              <a:defRPr/>
            </a:pPr>
            <a:endParaRPr lang="sv-SE" sz="1050" b="1" dirty="0">
              <a:solidFill>
                <a:srgbClr val="000000"/>
              </a:solidFill>
              <a:latin typeface="Arial" charset="0"/>
            </a:endParaRPr>
          </a:p>
          <a:p>
            <a:pPr algn="l">
              <a:lnSpc>
                <a:spcPct val="80000"/>
              </a:lnSpc>
              <a:defRPr/>
            </a:pPr>
            <a:r>
              <a:rPr lang="sv-SE" sz="1050" b="1" dirty="0">
                <a:solidFill>
                  <a:srgbClr val="000000"/>
                </a:solidFill>
                <a:latin typeface="Arial" charset="0"/>
              </a:rPr>
              <a:t>VAD</a:t>
            </a:r>
          </a:p>
          <a:p>
            <a:pPr algn="l">
              <a:lnSpc>
                <a:spcPct val="80000"/>
              </a:lnSpc>
              <a:defRPr/>
            </a:pPr>
            <a:r>
              <a:rPr lang="sv-SE" sz="1050" dirty="0">
                <a:solidFill>
                  <a:srgbClr val="000000"/>
                </a:solidFill>
                <a:latin typeface="Arial" charset="0"/>
              </a:rPr>
              <a:t>Spel 3+1 mot 4</a:t>
            </a:r>
            <a:endParaRPr lang="sv-SE" sz="1050" b="1" dirty="0">
              <a:solidFill>
                <a:srgbClr val="000000"/>
              </a:solidFill>
              <a:latin typeface="Arial" charset="0"/>
            </a:endParaRPr>
          </a:p>
          <a:p>
            <a:pPr algn="l">
              <a:lnSpc>
                <a:spcPct val="80000"/>
              </a:lnSpc>
              <a:defRPr/>
            </a:pPr>
            <a:endParaRPr lang="sv-SE" sz="1050" b="1" dirty="0">
              <a:solidFill>
                <a:srgbClr val="000000"/>
              </a:solidFill>
              <a:latin typeface="Arial" charset="0"/>
            </a:endParaRPr>
          </a:p>
          <a:p>
            <a:pPr algn="l">
              <a:lnSpc>
                <a:spcPct val="80000"/>
              </a:lnSpc>
              <a:defRPr/>
            </a:pPr>
            <a:r>
              <a:rPr lang="sv-SE" sz="1050" b="1" dirty="0">
                <a:solidFill>
                  <a:srgbClr val="000000"/>
                </a:solidFill>
                <a:latin typeface="Arial" charset="0"/>
              </a:rPr>
              <a:t>VARFÖR</a:t>
            </a:r>
          </a:p>
          <a:p>
            <a:pPr algn="l">
              <a:lnSpc>
                <a:spcPct val="80000"/>
              </a:lnSpc>
              <a:defRPr/>
            </a:pPr>
            <a:r>
              <a:rPr lang="sv-SE" sz="1050" dirty="0">
                <a:solidFill>
                  <a:schemeClr val="tx1"/>
                </a:solidFill>
                <a:latin typeface="Arial" charset="0"/>
              </a:rPr>
              <a:t>För att kunna ta bollen framåt på fri yta med motståndare</a:t>
            </a:r>
            <a:endParaRPr lang="sv-SE" sz="1050" dirty="0">
              <a:solidFill>
                <a:srgbClr val="000000"/>
              </a:solidFill>
              <a:latin typeface="Arial" charset="0"/>
            </a:endParaRPr>
          </a:p>
          <a:p>
            <a:pPr algn="l">
              <a:lnSpc>
                <a:spcPct val="80000"/>
              </a:lnSpc>
              <a:defRPr/>
            </a:pPr>
            <a:endParaRPr lang="sv-SE" sz="1050" dirty="0">
              <a:solidFill>
                <a:srgbClr val="000000"/>
              </a:solidFill>
              <a:latin typeface="Arial" charset="0"/>
            </a:endParaRPr>
          </a:p>
          <a:p>
            <a:pPr algn="l">
              <a:lnSpc>
                <a:spcPct val="80000"/>
              </a:lnSpc>
              <a:defRPr/>
            </a:pPr>
            <a:r>
              <a:rPr lang="sv-SE" sz="1050" b="1" dirty="0">
                <a:solidFill>
                  <a:srgbClr val="000000"/>
                </a:solidFill>
                <a:latin typeface="Arial" charset="0"/>
              </a:rPr>
              <a:t>HUR</a:t>
            </a:r>
          </a:p>
          <a:p>
            <a:pPr algn="l">
              <a:lnSpc>
                <a:spcPct val="80000"/>
              </a:lnSpc>
              <a:defRPr/>
            </a:pPr>
            <a:r>
              <a:rPr lang="sv-SE" sz="1050" dirty="0">
                <a:solidFill>
                  <a:srgbClr val="000000"/>
                </a:solidFill>
                <a:latin typeface="Arial" charset="0"/>
              </a:rPr>
              <a:t>- Alla i laget som har bollen är anfallsspelare och försöker komma till avslut genom att dribbla, driva, finta, passa och skjuta. </a:t>
            </a:r>
          </a:p>
          <a:p>
            <a:pPr algn="l">
              <a:lnSpc>
                <a:spcPct val="80000"/>
              </a:lnSpc>
              <a:defRPr/>
            </a:pPr>
            <a:r>
              <a:rPr lang="sv-SE" sz="1050" dirty="0">
                <a:solidFill>
                  <a:srgbClr val="000000"/>
                </a:solidFill>
                <a:latin typeface="Arial" charset="0"/>
              </a:rPr>
              <a:t>- Alla i laget som inte har bollen är försvarare. </a:t>
            </a:r>
          </a:p>
          <a:p>
            <a:pPr algn="l">
              <a:lnSpc>
                <a:spcPct val="80000"/>
              </a:lnSpc>
              <a:defRPr/>
            </a:pPr>
            <a:r>
              <a:rPr lang="sv-SE" sz="1050" dirty="0">
                <a:solidFill>
                  <a:schemeClr val="tx1"/>
                </a:solidFill>
                <a:latin typeface="Arial" charset="0"/>
              </a:rPr>
              <a:t>- Hur kan jag kontrollera bollen när jag springer med</a:t>
            </a:r>
          </a:p>
          <a:p>
            <a:pPr algn="l">
              <a:lnSpc>
                <a:spcPct val="80000"/>
              </a:lnSpc>
              <a:defRPr/>
            </a:pPr>
            <a:r>
              <a:rPr lang="sv-SE" sz="1050" dirty="0">
                <a:solidFill>
                  <a:schemeClr val="tx1"/>
                </a:solidFill>
                <a:latin typeface="Arial" charset="0"/>
              </a:rPr>
              <a:t>den? (många tillslag, bollen nära foten)</a:t>
            </a:r>
          </a:p>
          <a:p>
            <a:pPr algn="l">
              <a:lnSpc>
                <a:spcPct val="80000"/>
              </a:lnSpc>
              <a:defRPr/>
            </a:pPr>
            <a:r>
              <a:rPr lang="sv-SE" sz="1050" dirty="0">
                <a:solidFill>
                  <a:schemeClr val="tx1"/>
                </a:solidFill>
                <a:latin typeface="Arial" charset="0"/>
              </a:rPr>
              <a:t>- Vilken del av foten är bäst att använda när jag driver</a:t>
            </a:r>
          </a:p>
          <a:p>
            <a:pPr algn="l">
              <a:lnSpc>
                <a:spcPct val="80000"/>
              </a:lnSpc>
              <a:defRPr/>
            </a:pPr>
            <a:r>
              <a:rPr lang="sv-SE" sz="1050" dirty="0">
                <a:solidFill>
                  <a:schemeClr val="tx1"/>
                </a:solidFill>
                <a:latin typeface="Arial" charset="0"/>
              </a:rPr>
              <a:t>mellan zonerna? (utsidan eller vristen)</a:t>
            </a:r>
          </a:p>
          <a:p>
            <a:pPr algn="l">
              <a:lnSpc>
                <a:spcPct val="80000"/>
              </a:lnSpc>
              <a:defRPr/>
            </a:pPr>
            <a:endParaRPr lang="sv-SE" sz="1050" dirty="0">
              <a:solidFill>
                <a:srgbClr val="000000"/>
              </a:solidFill>
              <a:latin typeface="Arial" charset="0"/>
            </a:endParaRPr>
          </a:p>
          <a:p>
            <a:pPr algn="l">
              <a:lnSpc>
                <a:spcPct val="80000"/>
              </a:lnSpc>
              <a:defRPr/>
            </a:pPr>
            <a:r>
              <a:rPr lang="sv-SE" sz="1050" b="1" dirty="0">
                <a:solidFill>
                  <a:srgbClr val="000000"/>
                </a:solidFill>
                <a:latin typeface="Arial" charset="0"/>
              </a:rPr>
              <a:t>ÖVA</a:t>
            </a:r>
          </a:p>
          <a:p>
            <a:pPr algn="l">
              <a:lnSpc>
                <a:spcPct val="80000"/>
              </a:lnSpc>
              <a:defRPr/>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defRPr/>
            </a:pPr>
            <a:r>
              <a:rPr lang="sv-SE" sz="1050" dirty="0">
                <a:solidFill>
                  <a:srgbClr val="000000"/>
                </a:solidFill>
                <a:latin typeface="Arial" charset="0"/>
              </a:rPr>
              <a:t>3 utespelare + 1 målvakt mot 4 utespelare. 1 planhalva, 1 handbollsmål och 2 </a:t>
            </a:r>
            <a:r>
              <a:rPr lang="sv-SE" sz="1050" dirty="0" err="1">
                <a:solidFill>
                  <a:srgbClr val="000000"/>
                </a:solidFill>
                <a:latin typeface="Arial" charset="0"/>
              </a:rPr>
              <a:t>bandymål</a:t>
            </a:r>
            <a:r>
              <a:rPr lang="sv-SE" sz="1050" dirty="0">
                <a:solidFill>
                  <a:srgbClr val="000000"/>
                </a:solidFill>
                <a:latin typeface="Arial" charset="0"/>
              </a:rPr>
              <a:t>.</a:t>
            </a:r>
          </a:p>
          <a:p>
            <a:pPr algn="l">
              <a:lnSpc>
                <a:spcPct val="80000"/>
              </a:lnSpc>
              <a:defRPr/>
            </a:pPr>
            <a:endParaRPr lang="sv-SE" sz="1050" dirty="0">
              <a:solidFill>
                <a:srgbClr val="000000"/>
              </a:solidFill>
              <a:latin typeface="Arial" charset="0"/>
            </a:endParaRPr>
          </a:p>
          <a:p>
            <a:pPr algn="l">
              <a:lnSpc>
                <a:spcPct val="80000"/>
              </a:lnSpc>
              <a:defRPr/>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defRPr/>
            </a:pPr>
            <a:r>
              <a:rPr lang="sv-SE" sz="1050" dirty="0">
                <a:solidFill>
                  <a:srgbClr val="000000"/>
                </a:solidFill>
                <a:latin typeface="Arial" charset="0"/>
              </a:rPr>
              <a:t>Fritt spel. Laget som anfaller mot bandymålen använder målvakten som extra utespelare. Spela gärna 2-2 med det laget som anfaller mot handbollsmålet och MV-2-1 med laget som anfaller mot bandymålet.</a:t>
            </a:r>
          </a:p>
          <a:p>
            <a:pPr algn="l">
              <a:lnSpc>
                <a:spcPct val="80000"/>
              </a:lnSpc>
              <a:defRPr/>
            </a:pPr>
            <a:r>
              <a:rPr lang="sv-SE" sz="1050" b="1" dirty="0">
                <a:solidFill>
                  <a:srgbClr val="000000"/>
                </a:solidFill>
                <a:latin typeface="Arial" charset="0"/>
              </a:rPr>
              <a:t>SAMMANFATTA</a:t>
            </a:r>
          </a:p>
          <a:p>
            <a:pPr algn="l">
              <a:lnSpc>
                <a:spcPct val="80000"/>
              </a:lnSpc>
              <a:defRPr/>
            </a:pPr>
            <a:r>
              <a:rPr lang="sv-SE" sz="1050" dirty="0">
                <a:solidFill>
                  <a:srgbClr val="000000"/>
                </a:solidFill>
                <a:latin typeface="Arial" charset="0"/>
              </a:rPr>
              <a:t>Se rubrikerna VAD, VARFÖR och HUR.</a:t>
            </a:r>
          </a:p>
        </p:txBody>
      </p:sp>
      <p:sp>
        <p:nvSpPr>
          <p:cNvPr id="6"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3 - DRIVA</a:t>
            </a: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0" name="Rectangle 196"/>
          <p:cNvSpPr>
            <a:spLocks noChangeArrowheads="1"/>
          </p:cNvSpPr>
          <p:nvPr/>
        </p:nvSpPr>
        <p:spPr bwMode="auto">
          <a:xfrm>
            <a:off x="40398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2" name="Text Box 197"/>
          <p:cNvSpPr txBox="1">
            <a:spLocks noChangeArrowheads="1"/>
          </p:cNvSpPr>
          <p:nvPr/>
        </p:nvSpPr>
        <p:spPr bwMode="auto">
          <a:xfrm>
            <a:off x="5025231" y="5055394"/>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MV</a:t>
            </a:r>
          </a:p>
        </p:txBody>
      </p:sp>
      <p:sp>
        <p:nvSpPr>
          <p:cNvPr id="13" name="AutoShape 101"/>
          <p:cNvSpPr>
            <a:spLocks noChangeArrowheads="1"/>
          </p:cNvSpPr>
          <p:nvPr/>
        </p:nvSpPr>
        <p:spPr bwMode="auto">
          <a:xfrm>
            <a:off x="4451863" y="5638800"/>
            <a:ext cx="114300" cy="123825"/>
          </a:xfrm>
          <a:prstGeom prst="flowChartSummingJunction">
            <a:avLst/>
          </a:prstGeom>
          <a:solidFill>
            <a:srgbClr val="FFFFFF"/>
          </a:solidFill>
          <a:ln w="9525">
            <a:solidFill>
              <a:srgbClr val="000000"/>
            </a:solidFill>
            <a:round/>
            <a:headEnd/>
            <a:tailEnd/>
          </a:ln>
        </p:spPr>
        <p:txBody>
          <a:bodyPr/>
          <a:lstStyle/>
          <a:p>
            <a:pPr algn="ctr"/>
            <a:endParaRPr lang="sv-SE" sz="1800"/>
          </a:p>
        </p:txBody>
      </p:sp>
      <p:sp>
        <p:nvSpPr>
          <p:cNvPr id="14" name="Oval 242"/>
          <p:cNvSpPr>
            <a:spLocks noChangeArrowheads="1"/>
          </p:cNvSpPr>
          <p:nvPr/>
        </p:nvSpPr>
        <p:spPr bwMode="auto">
          <a:xfrm>
            <a:off x="4482191" y="6209080"/>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5" name="Oval 242"/>
          <p:cNvSpPr>
            <a:spLocks noChangeArrowheads="1"/>
          </p:cNvSpPr>
          <p:nvPr/>
        </p:nvSpPr>
        <p:spPr bwMode="auto">
          <a:xfrm>
            <a:off x="4712739" y="57626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6" name="Oval 242"/>
          <p:cNvSpPr>
            <a:spLocks noChangeArrowheads="1"/>
          </p:cNvSpPr>
          <p:nvPr/>
        </p:nvSpPr>
        <p:spPr bwMode="auto">
          <a:xfrm>
            <a:off x="5037138" y="6316952"/>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8" name="Text Box 97"/>
          <p:cNvSpPr txBox="1">
            <a:spLocks noChangeArrowheads="1"/>
          </p:cNvSpPr>
          <p:nvPr/>
        </p:nvSpPr>
        <p:spPr bwMode="auto">
          <a:xfrm>
            <a:off x="5139633" y="6247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0" name="Text Box 110"/>
          <p:cNvSpPr txBox="1">
            <a:spLocks noChangeArrowheads="1"/>
          </p:cNvSpPr>
          <p:nvPr/>
        </p:nvSpPr>
        <p:spPr bwMode="auto">
          <a:xfrm>
            <a:off x="2819400" y="4394634"/>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10 min</a:t>
            </a:r>
            <a:endParaRPr lang="sv-SE" sz="1800" dirty="0"/>
          </a:p>
        </p:txBody>
      </p:sp>
      <p:sp>
        <p:nvSpPr>
          <p:cNvPr id="111" name="Text Box 111"/>
          <p:cNvSpPr txBox="1">
            <a:spLocks noChangeArrowheads="1"/>
          </p:cNvSpPr>
          <p:nvPr/>
        </p:nvSpPr>
        <p:spPr bwMode="auto">
          <a:xfrm>
            <a:off x="2819400" y="8576468"/>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7" name="Rectangle 196"/>
          <p:cNvSpPr>
            <a:spLocks noChangeArrowheads="1"/>
          </p:cNvSpPr>
          <p:nvPr/>
        </p:nvSpPr>
        <p:spPr bwMode="auto">
          <a:xfrm>
            <a:off x="61521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18" name="Text Box 97"/>
          <p:cNvSpPr txBox="1">
            <a:spLocks noChangeArrowheads="1"/>
          </p:cNvSpPr>
          <p:nvPr/>
        </p:nvSpPr>
        <p:spPr bwMode="auto">
          <a:xfrm>
            <a:off x="5877736" y="559188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9" name="Oval 242"/>
          <p:cNvSpPr>
            <a:spLocks noChangeArrowheads="1"/>
          </p:cNvSpPr>
          <p:nvPr/>
        </p:nvSpPr>
        <p:spPr bwMode="auto">
          <a:xfrm>
            <a:off x="5119558" y="58388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8" name="Line 295"/>
          <p:cNvSpPr>
            <a:spLocks noChangeShapeType="1"/>
          </p:cNvSpPr>
          <p:nvPr/>
        </p:nvSpPr>
        <p:spPr bwMode="auto">
          <a:xfrm>
            <a:off x="4788937" y="1661541"/>
            <a:ext cx="2" cy="814362"/>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59" name="Line 296"/>
          <p:cNvSpPr>
            <a:spLocks noChangeShapeType="1"/>
          </p:cNvSpPr>
          <p:nvPr/>
        </p:nvSpPr>
        <p:spPr bwMode="auto">
          <a:xfrm>
            <a:off x="3947038" y="2475903"/>
            <a:ext cx="8419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grpSp>
        <p:nvGrpSpPr>
          <p:cNvPr id="60" name="Group 297"/>
          <p:cNvGrpSpPr>
            <a:grpSpLocks/>
          </p:cNvGrpSpPr>
          <p:nvPr/>
        </p:nvGrpSpPr>
        <p:grpSpPr bwMode="auto">
          <a:xfrm>
            <a:off x="4489963" y="1914671"/>
            <a:ext cx="95250" cy="85725"/>
            <a:chOff x="804" y="312"/>
            <a:chExt cx="10" cy="9"/>
          </a:xfrm>
        </p:grpSpPr>
        <p:sp>
          <p:nvSpPr>
            <p:cNvPr id="61" name="Oval 29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62" name="Group 299"/>
            <p:cNvGrpSpPr>
              <a:grpSpLocks/>
            </p:cNvGrpSpPr>
            <p:nvPr/>
          </p:nvGrpSpPr>
          <p:grpSpPr bwMode="auto">
            <a:xfrm>
              <a:off x="806" y="314"/>
              <a:ext cx="7" cy="6"/>
              <a:chOff x="724" y="80"/>
              <a:chExt cx="10" cy="10"/>
            </a:xfrm>
          </p:grpSpPr>
          <p:sp>
            <p:nvSpPr>
              <p:cNvPr id="63" name="Line 30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 name="Line 30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65" name="Group 302"/>
          <p:cNvGrpSpPr>
            <a:grpSpLocks/>
          </p:cNvGrpSpPr>
          <p:nvPr/>
        </p:nvGrpSpPr>
        <p:grpSpPr bwMode="auto">
          <a:xfrm>
            <a:off x="6068078" y="743274"/>
            <a:ext cx="95250" cy="85725"/>
            <a:chOff x="804" y="312"/>
            <a:chExt cx="10" cy="9"/>
          </a:xfrm>
        </p:grpSpPr>
        <p:sp>
          <p:nvSpPr>
            <p:cNvPr id="66"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67" name="Group 304"/>
            <p:cNvGrpSpPr>
              <a:grpSpLocks/>
            </p:cNvGrpSpPr>
            <p:nvPr/>
          </p:nvGrpSpPr>
          <p:grpSpPr bwMode="auto">
            <a:xfrm>
              <a:off x="806" y="314"/>
              <a:ext cx="7" cy="6"/>
              <a:chOff x="724" y="80"/>
              <a:chExt cx="10" cy="10"/>
            </a:xfrm>
          </p:grpSpPr>
          <p:sp>
            <p:nvSpPr>
              <p:cNvPr id="68"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9"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70" name="Group 317"/>
          <p:cNvGrpSpPr>
            <a:grpSpLocks/>
          </p:cNvGrpSpPr>
          <p:nvPr/>
        </p:nvGrpSpPr>
        <p:grpSpPr bwMode="auto">
          <a:xfrm>
            <a:off x="4261363" y="2067071"/>
            <a:ext cx="95250" cy="85725"/>
            <a:chOff x="804" y="312"/>
            <a:chExt cx="10" cy="9"/>
          </a:xfrm>
        </p:grpSpPr>
        <p:sp>
          <p:nvSpPr>
            <p:cNvPr id="71" name="Oval 31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72" name="Group 319"/>
            <p:cNvGrpSpPr>
              <a:grpSpLocks/>
            </p:cNvGrpSpPr>
            <p:nvPr/>
          </p:nvGrpSpPr>
          <p:grpSpPr bwMode="auto">
            <a:xfrm>
              <a:off x="806" y="314"/>
              <a:ext cx="7" cy="6"/>
              <a:chOff x="724" y="80"/>
              <a:chExt cx="10" cy="10"/>
            </a:xfrm>
          </p:grpSpPr>
          <p:sp>
            <p:nvSpPr>
              <p:cNvPr id="73" name="Line 32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74" name="Line 32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75" name="Group 327"/>
          <p:cNvGrpSpPr>
            <a:grpSpLocks/>
          </p:cNvGrpSpPr>
          <p:nvPr/>
        </p:nvGrpSpPr>
        <p:grpSpPr bwMode="auto">
          <a:xfrm>
            <a:off x="4108963" y="1990871"/>
            <a:ext cx="95250" cy="85725"/>
            <a:chOff x="804" y="312"/>
            <a:chExt cx="10" cy="9"/>
          </a:xfrm>
        </p:grpSpPr>
        <p:sp>
          <p:nvSpPr>
            <p:cNvPr id="76" name="Oval 32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77" name="Group 329"/>
            <p:cNvGrpSpPr>
              <a:grpSpLocks/>
            </p:cNvGrpSpPr>
            <p:nvPr/>
          </p:nvGrpSpPr>
          <p:grpSpPr bwMode="auto">
            <a:xfrm>
              <a:off x="806" y="314"/>
              <a:ext cx="7" cy="6"/>
              <a:chOff x="724" y="80"/>
              <a:chExt cx="10" cy="10"/>
            </a:xfrm>
          </p:grpSpPr>
          <p:sp>
            <p:nvSpPr>
              <p:cNvPr id="78" name="Line 33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79" name="Line 33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80" name="Freeform 332"/>
          <p:cNvSpPr>
            <a:spLocks/>
          </p:cNvSpPr>
          <p:nvPr/>
        </p:nvSpPr>
        <p:spPr bwMode="auto">
          <a:xfrm>
            <a:off x="6144278" y="743274"/>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81" name="Freeform 335"/>
          <p:cNvSpPr>
            <a:spLocks/>
          </p:cNvSpPr>
          <p:nvPr/>
        </p:nvSpPr>
        <p:spPr bwMode="auto">
          <a:xfrm>
            <a:off x="6144278" y="895674"/>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82" name="Freeform 337"/>
          <p:cNvSpPr>
            <a:spLocks/>
          </p:cNvSpPr>
          <p:nvPr/>
        </p:nvSpPr>
        <p:spPr bwMode="auto">
          <a:xfrm>
            <a:off x="4413763" y="1990871"/>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83" name="Freeform 338"/>
          <p:cNvSpPr>
            <a:spLocks/>
          </p:cNvSpPr>
          <p:nvPr/>
        </p:nvSpPr>
        <p:spPr bwMode="auto">
          <a:xfrm>
            <a:off x="4032763" y="1990871"/>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84" name="Freeform 339"/>
          <p:cNvSpPr>
            <a:spLocks/>
          </p:cNvSpPr>
          <p:nvPr/>
        </p:nvSpPr>
        <p:spPr bwMode="auto">
          <a:xfrm>
            <a:off x="4261363" y="1838471"/>
            <a:ext cx="76200" cy="228600"/>
          </a:xfrm>
          <a:custGeom>
            <a:avLst/>
            <a:gdLst>
              <a:gd name="T0" fmla="*/ 2147483647 w 21"/>
              <a:gd name="T1" fmla="*/ 2147483647 h 90"/>
              <a:gd name="T2" fmla="*/ 0 w 21"/>
              <a:gd name="T3" fmla="*/ 2147483647 h 90"/>
              <a:gd name="T4" fmla="*/ 2147483647 w 21"/>
              <a:gd name="T5" fmla="*/ 2147483647 h 90"/>
              <a:gd name="T6" fmla="*/ 2147483647 w 21"/>
              <a:gd name="T7" fmla="*/ 2147483647 h 90"/>
              <a:gd name="T8" fmla="*/ 2147483647 w 21"/>
              <a:gd name="T9" fmla="*/ 0 h 90"/>
              <a:gd name="T10" fmla="*/ 0 60000 65536"/>
              <a:gd name="T11" fmla="*/ 0 60000 65536"/>
              <a:gd name="T12" fmla="*/ 0 60000 65536"/>
              <a:gd name="T13" fmla="*/ 0 60000 65536"/>
              <a:gd name="T14" fmla="*/ 0 60000 65536"/>
              <a:gd name="T15" fmla="*/ 0 w 21"/>
              <a:gd name="T16" fmla="*/ 0 h 90"/>
              <a:gd name="T17" fmla="*/ 21 w 21"/>
              <a:gd name="T18" fmla="*/ 90 h 90"/>
            </a:gdLst>
            <a:ahLst/>
            <a:cxnLst>
              <a:cxn ang="T10">
                <a:pos x="T0" y="T1"/>
              </a:cxn>
              <a:cxn ang="T11">
                <a:pos x="T2" y="T3"/>
              </a:cxn>
              <a:cxn ang="T12">
                <a:pos x="T4" y="T5"/>
              </a:cxn>
              <a:cxn ang="T13">
                <a:pos x="T6" y="T7"/>
              </a:cxn>
              <a:cxn ang="T14">
                <a:pos x="T8" y="T9"/>
              </a:cxn>
            </a:cxnLst>
            <a:rect l="T15" t="T16" r="T17" b="T18"/>
            <a:pathLst>
              <a:path w="21" h="90">
                <a:moveTo>
                  <a:pt x="21" y="90"/>
                </a:moveTo>
                <a:cubicBezTo>
                  <a:pt x="14" y="79"/>
                  <a:pt x="7" y="80"/>
                  <a:pt x="0" y="69"/>
                </a:cubicBezTo>
                <a:cubicBezTo>
                  <a:pt x="11" y="62"/>
                  <a:pt x="17" y="63"/>
                  <a:pt x="21" y="51"/>
                </a:cubicBezTo>
                <a:cubicBezTo>
                  <a:pt x="15" y="49"/>
                  <a:pt x="2" y="51"/>
                  <a:pt x="3" y="45"/>
                </a:cubicBezTo>
                <a:cubicBezTo>
                  <a:pt x="6" y="27"/>
                  <a:pt x="18" y="17"/>
                  <a:pt x="18" y="0"/>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85" name="Line 341"/>
          <p:cNvSpPr>
            <a:spLocks noChangeShapeType="1"/>
          </p:cNvSpPr>
          <p:nvPr/>
        </p:nvSpPr>
        <p:spPr bwMode="auto">
          <a:xfrm flipH="1">
            <a:off x="6601476" y="470273"/>
            <a:ext cx="2" cy="781234"/>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86" name="Line 342"/>
          <p:cNvSpPr>
            <a:spLocks noChangeShapeType="1"/>
          </p:cNvSpPr>
          <p:nvPr/>
        </p:nvSpPr>
        <p:spPr bwMode="auto">
          <a:xfrm flipH="1">
            <a:off x="3947036" y="1661540"/>
            <a:ext cx="841901"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87" name="Line 296"/>
          <p:cNvSpPr>
            <a:spLocks noChangeShapeType="1"/>
          </p:cNvSpPr>
          <p:nvPr/>
        </p:nvSpPr>
        <p:spPr bwMode="auto">
          <a:xfrm>
            <a:off x="5762328" y="460747"/>
            <a:ext cx="86469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03" name="Line 341"/>
          <p:cNvSpPr>
            <a:spLocks noChangeShapeType="1"/>
          </p:cNvSpPr>
          <p:nvPr/>
        </p:nvSpPr>
        <p:spPr bwMode="auto">
          <a:xfrm flipH="1">
            <a:off x="5762328" y="470273"/>
            <a:ext cx="1" cy="781232"/>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04" name="Line 341"/>
          <p:cNvSpPr>
            <a:spLocks noChangeShapeType="1"/>
          </p:cNvSpPr>
          <p:nvPr/>
        </p:nvSpPr>
        <p:spPr bwMode="auto">
          <a:xfrm>
            <a:off x="3947036" y="1661540"/>
            <a:ext cx="2" cy="814363"/>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05" name="Line 342"/>
          <p:cNvSpPr>
            <a:spLocks noChangeShapeType="1"/>
          </p:cNvSpPr>
          <p:nvPr/>
        </p:nvSpPr>
        <p:spPr bwMode="auto">
          <a:xfrm flipH="1" flipV="1">
            <a:off x="5796558" y="1661541"/>
            <a:ext cx="83046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grpSp>
        <p:nvGrpSpPr>
          <p:cNvPr id="106" name="Group 302"/>
          <p:cNvGrpSpPr>
            <a:grpSpLocks/>
          </p:cNvGrpSpPr>
          <p:nvPr/>
        </p:nvGrpSpPr>
        <p:grpSpPr bwMode="auto">
          <a:xfrm>
            <a:off x="5991878" y="667074"/>
            <a:ext cx="95250" cy="85725"/>
            <a:chOff x="804" y="312"/>
            <a:chExt cx="10" cy="9"/>
          </a:xfrm>
        </p:grpSpPr>
        <p:sp>
          <p:nvSpPr>
            <p:cNvPr id="107"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09" name="Group 304"/>
            <p:cNvGrpSpPr>
              <a:grpSpLocks/>
            </p:cNvGrpSpPr>
            <p:nvPr/>
          </p:nvGrpSpPr>
          <p:grpSpPr bwMode="auto">
            <a:xfrm>
              <a:off x="806" y="314"/>
              <a:ext cx="7" cy="6"/>
              <a:chOff x="724" y="80"/>
              <a:chExt cx="10" cy="10"/>
            </a:xfrm>
          </p:grpSpPr>
          <p:sp>
            <p:nvSpPr>
              <p:cNvPr id="120"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1"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2" name="Group 302"/>
          <p:cNvGrpSpPr>
            <a:grpSpLocks/>
          </p:cNvGrpSpPr>
          <p:nvPr/>
        </p:nvGrpSpPr>
        <p:grpSpPr bwMode="auto">
          <a:xfrm>
            <a:off x="5896628" y="1838471"/>
            <a:ext cx="95250" cy="85725"/>
            <a:chOff x="804" y="312"/>
            <a:chExt cx="10" cy="9"/>
          </a:xfrm>
        </p:grpSpPr>
        <p:sp>
          <p:nvSpPr>
            <p:cNvPr id="123"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304"/>
            <p:cNvGrpSpPr>
              <a:grpSpLocks/>
            </p:cNvGrpSpPr>
            <p:nvPr/>
          </p:nvGrpSpPr>
          <p:grpSpPr bwMode="auto">
            <a:xfrm>
              <a:off x="806" y="314"/>
              <a:ext cx="7" cy="6"/>
              <a:chOff x="724" y="80"/>
              <a:chExt cx="10" cy="10"/>
            </a:xfrm>
          </p:grpSpPr>
          <p:sp>
            <p:nvSpPr>
              <p:cNvPr id="125"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7" name="Group 302"/>
          <p:cNvGrpSpPr>
            <a:grpSpLocks/>
          </p:cNvGrpSpPr>
          <p:nvPr/>
        </p:nvGrpSpPr>
        <p:grpSpPr bwMode="auto">
          <a:xfrm>
            <a:off x="6277628" y="1838471"/>
            <a:ext cx="95250" cy="85725"/>
            <a:chOff x="804" y="312"/>
            <a:chExt cx="10" cy="9"/>
          </a:xfrm>
        </p:grpSpPr>
        <p:sp>
          <p:nvSpPr>
            <p:cNvPr id="128"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29" name="Group 304"/>
            <p:cNvGrpSpPr>
              <a:grpSpLocks/>
            </p:cNvGrpSpPr>
            <p:nvPr/>
          </p:nvGrpSpPr>
          <p:grpSpPr bwMode="auto">
            <a:xfrm>
              <a:off x="806" y="314"/>
              <a:ext cx="7" cy="6"/>
              <a:chOff x="724" y="80"/>
              <a:chExt cx="10" cy="10"/>
            </a:xfrm>
          </p:grpSpPr>
          <p:sp>
            <p:nvSpPr>
              <p:cNvPr id="130"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1"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32" name="Group 302"/>
          <p:cNvGrpSpPr>
            <a:grpSpLocks/>
          </p:cNvGrpSpPr>
          <p:nvPr/>
        </p:nvGrpSpPr>
        <p:grpSpPr bwMode="auto">
          <a:xfrm>
            <a:off x="6125228" y="2143271"/>
            <a:ext cx="95250" cy="85725"/>
            <a:chOff x="804" y="312"/>
            <a:chExt cx="10" cy="9"/>
          </a:xfrm>
        </p:grpSpPr>
        <p:sp>
          <p:nvSpPr>
            <p:cNvPr id="133"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34" name="Group 304"/>
            <p:cNvGrpSpPr>
              <a:grpSpLocks/>
            </p:cNvGrpSpPr>
            <p:nvPr/>
          </p:nvGrpSpPr>
          <p:grpSpPr bwMode="auto">
            <a:xfrm>
              <a:off x="806" y="314"/>
              <a:ext cx="7" cy="6"/>
              <a:chOff x="724" y="80"/>
              <a:chExt cx="10" cy="10"/>
            </a:xfrm>
          </p:grpSpPr>
          <p:sp>
            <p:nvSpPr>
              <p:cNvPr id="135"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6"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37" name="Group 302"/>
          <p:cNvGrpSpPr>
            <a:grpSpLocks/>
          </p:cNvGrpSpPr>
          <p:nvPr/>
        </p:nvGrpSpPr>
        <p:grpSpPr bwMode="auto">
          <a:xfrm>
            <a:off x="6068078" y="895674"/>
            <a:ext cx="95250" cy="85725"/>
            <a:chOff x="804" y="312"/>
            <a:chExt cx="10" cy="9"/>
          </a:xfrm>
        </p:grpSpPr>
        <p:sp>
          <p:nvSpPr>
            <p:cNvPr id="138"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39" name="Group 304"/>
            <p:cNvGrpSpPr>
              <a:grpSpLocks/>
            </p:cNvGrpSpPr>
            <p:nvPr/>
          </p:nvGrpSpPr>
          <p:grpSpPr bwMode="auto">
            <a:xfrm>
              <a:off x="806" y="314"/>
              <a:ext cx="7" cy="6"/>
              <a:chOff x="724" y="80"/>
              <a:chExt cx="10" cy="10"/>
            </a:xfrm>
          </p:grpSpPr>
          <p:sp>
            <p:nvSpPr>
              <p:cNvPr id="140"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1"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42" name="Freeform 338"/>
          <p:cNvSpPr>
            <a:spLocks/>
          </p:cNvSpPr>
          <p:nvPr/>
        </p:nvSpPr>
        <p:spPr bwMode="auto">
          <a:xfrm>
            <a:off x="6277628" y="1914671"/>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3" name="Freeform 338"/>
          <p:cNvSpPr>
            <a:spLocks/>
          </p:cNvSpPr>
          <p:nvPr/>
        </p:nvSpPr>
        <p:spPr bwMode="auto">
          <a:xfrm>
            <a:off x="5915678" y="743274"/>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4" name="Freeform 332"/>
          <p:cNvSpPr>
            <a:spLocks/>
          </p:cNvSpPr>
          <p:nvPr/>
        </p:nvSpPr>
        <p:spPr bwMode="auto">
          <a:xfrm>
            <a:off x="5972828" y="1838471"/>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5" name="Freeform 339"/>
          <p:cNvSpPr>
            <a:spLocks/>
          </p:cNvSpPr>
          <p:nvPr/>
        </p:nvSpPr>
        <p:spPr bwMode="auto">
          <a:xfrm>
            <a:off x="6049028" y="1914671"/>
            <a:ext cx="76200" cy="228600"/>
          </a:xfrm>
          <a:custGeom>
            <a:avLst/>
            <a:gdLst>
              <a:gd name="T0" fmla="*/ 2147483647 w 21"/>
              <a:gd name="T1" fmla="*/ 2147483647 h 90"/>
              <a:gd name="T2" fmla="*/ 0 w 21"/>
              <a:gd name="T3" fmla="*/ 2147483647 h 90"/>
              <a:gd name="T4" fmla="*/ 2147483647 w 21"/>
              <a:gd name="T5" fmla="*/ 2147483647 h 90"/>
              <a:gd name="T6" fmla="*/ 2147483647 w 21"/>
              <a:gd name="T7" fmla="*/ 2147483647 h 90"/>
              <a:gd name="T8" fmla="*/ 2147483647 w 21"/>
              <a:gd name="T9" fmla="*/ 0 h 90"/>
              <a:gd name="T10" fmla="*/ 0 60000 65536"/>
              <a:gd name="T11" fmla="*/ 0 60000 65536"/>
              <a:gd name="T12" fmla="*/ 0 60000 65536"/>
              <a:gd name="T13" fmla="*/ 0 60000 65536"/>
              <a:gd name="T14" fmla="*/ 0 60000 65536"/>
              <a:gd name="T15" fmla="*/ 0 w 21"/>
              <a:gd name="T16" fmla="*/ 0 h 90"/>
              <a:gd name="T17" fmla="*/ 21 w 21"/>
              <a:gd name="T18" fmla="*/ 90 h 90"/>
            </a:gdLst>
            <a:ahLst/>
            <a:cxnLst>
              <a:cxn ang="T10">
                <a:pos x="T0" y="T1"/>
              </a:cxn>
              <a:cxn ang="T11">
                <a:pos x="T2" y="T3"/>
              </a:cxn>
              <a:cxn ang="T12">
                <a:pos x="T4" y="T5"/>
              </a:cxn>
              <a:cxn ang="T13">
                <a:pos x="T6" y="T7"/>
              </a:cxn>
              <a:cxn ang="T14">
                <a:pos x="T8" y="T9"/>
              </a:cxn>
            </a:cxnLst>
            <a:rect l="T15" t="T16" r="T17" b="T18"/>
            <a:pathLst>
              <a:path w="21" h="90">
                <a:moveTo>
                  <a:pt x="21" y="90"/>
                </a:moveTo>
                <a:cubicBezTo>
                  <a:pt x="14" y="79"/>
                  <a:pt x="7" y="80"/>
                  <a:pt x="0" y="69"/>
                </a:cubicBezTo>
                <a:cubicBezTo>
                  <a:pt x="11" y="62"/>
                  <a:pt x="17" y="63"/>
                  <a:pt x="21" y="51"/>
                </a:cubicBezTo>
                <a:cubicBezTo>
                  <a:pt x="15" y="49"/>
                  <a:pt x="2" y="51"/>
                  <a:pt x="3" y="45"/>
                </a:cubicBezTo>
                <a:cubicBezTo>
                  <a:pt x="6" y="27"/>
                  <a:pt x="18" y="17"/>
                  <a:pt x="18" y="0"/>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6" name="Line 295"/>
          <p:cNvSpPr>
            <a:spLocks noChangeShapeType="1"/>
          </p:cNvSpPr>
          <p:nvPr/>
        </p:nvSpPr>
        <p:spPr bwMode="auto">
          <a:xfrm>
            <a:off x="5762329" y="1661540"/>
            <a:ext cx="0" cy="78824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47" name="Line 342"/>
          <p:cNvSpPr>
            <a:spLocks noChangeShapeType="1"/>
          </p:cNvSpPr>
          <p:nvPr/>
        </p:nvSpPr>
        <p:spPr bwMode="auto">
          <a:xfrm flipH="1" flipV="1">
            <a:off x="5762328" y="2449787"/>
            <a:ext cx="83915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48" name="Line 295"/>
          <p:cNvSpPr>
            <a:spLocks noChangeShapeType="1"/>
          </p:cNvSpPr>
          <p:nvPr/>
        </p:nvSpPr>
        <p:spPr bwMode="auto">
          <a:xfrm flipH="1">
            <a:off x="6627017" y="1661541"/>
            <a:ext cx="0" cy="788246"/>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49" name="Line 342"/>
          <p:cNvSpPr>
            <a:spLocks noChangeShapeType="1"/>
          </p:cNvSpPr>
          <p:nvPr/>
        </p:nvSpPr>
        <p:spPr bwMode="auto">
          <a:xfrm flipH="1" flipV="1">
            <a:off x="3916045" y="460747"/>
            <a:ext cx="872894" cy="952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grpSp>
        <p:nvGrpSpPr>
          <p:cNvPr id="150" name="Group 302"/>
          <p:cNvGrpSpPr>
            <a:grpSpLocks/>
          </p:cNvGrpSpPr>
          <p:nvPr/>
        </p:nvGrpSpPr>
        <p:grpSpPr bwMode="auto">
          <a:xfrm>
            <a:off x="4118488" y="590179"/>
            <a:ext cx="95250" cy="85725"/>
            <a:chOff x="804" y="312"/>
            <a:chExt cx="10" cy="9"/>
          </a:xfrm>
        </p:grpSpPr>
        <p:sp>
          <p:nvSpPr>
            <p:cNvPr id="151"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52" name="Group 304"/>
            <p:cNvGrpSpPr>
              <a:grpSpLocks/>
            </p:cNvGrpSpPr>
            <p:nvPr/>
          </p:nvGrpSpPr>
          <p:grpSpPr bwMode="auto">
            <a:xfrm>
              <a:off x="806" y="314"/>
              <a:ext cx="7" cy="6"/>
              <a:chOff x="724" y="80"/>
              <a:chExt cx="10" cy="10"/>
            </a:xfrm>
          </p:grpSpPr>
          <p:sp>
            <p:nvSpPr>
              <p:cNvPr id="153"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4"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55" name="Group 302"/>
          <p:cNvGrpSpPr>
            <a:grpSpLocks/>
          </p:cNvGrpSpPr>
          <p:nvPr/>
        </p:nvGrpSpPr>
        <p:grpSpPr bwMode="auto">
          <a:xfrm>
            <a:off x="4499488" y="590179"/>
            <a:ext cx="95250" cy="85725"/>
            <a:chOff x="804" y="312"/>
            <a:chExt cx="10" cy="9"/>
          </a:xfrm>
        </p:grpSpPr>
        <p:sp>
          <p:nvSpPr>
            <p:cNvPr id="156"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57" name="Group 304"/>
            <p:cNvGrpSpPr>
              <a:grpSpLocks/>
            </p:cNvGrpSpPr>
            <p:nvPr/>
          </p:nvGrpSpPr>
          <p:grpSpPr bwMode="auto">
            <a:xfrm>
              <a:off x="806" y="314"/>
              <a:ext cx="7" cy="6"/>
              <a:chOff x="724" y="80"/>
              <a:chExt cx="10" cy="10"/>
            </a:xfrm>
          </p:grpSpPr>
          <p:sp>
            <p:nvSpPr>
              <p:cNvPr id="158"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9"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60" name="Group 302"/>
          <p:cNvGrpSpPr>
            <a:grpSpLocks/>
          </p:cNvGrpSpPr>
          <p:nvPr/>
        </p:nvGrpSpPr>
        <p:grpSpPr bwMode="auto">
          <a:xfrm>
            <a:off x="4347088" y="894979"/>
            <a:ext cx="95250" cy="85725"/>
            <a:chOff x="804" y="312"/>
            <a:chExt cx="10" cy="9"/>
          </a:xfrm>
        </p:grpSpPr>
        <p:sp>
          <p:nvSpPr>
            <p:cNvPr id="161"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62" name="Group 304"/>
            <p:cNvGrpSpPr>
              <a:grpSpLocks/>
            </p:cNvGrpSpPr>
            <p:nvPr/>
          </p:nvGrpSpPr>
          <p:grpSpPr bwMode="auto">
            <a:xfrm>
              <a:off x="806" y="314"/>
              <a:ext cx="7" cy="6"/>
              <a:chOff x="724" y="80"/>
              <a:chExt cx="10" cy="10"/>
            </a:xfrm>
          </p:grpSpPr>
          <p:sp>
            <p:nvSpPr>
              <p:cNvPr id="163"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64"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65" name="Freeform 338"/>
          <p:cNvSpPr>
            <a:spLocks/>
          </p:cNvSpPr>
          <p:nvPr/>
        </p:nvSpPr>
        <p:spPr bwMode="auto">
          <a:xfrm>
            <a:off x="4499488" y="666379"/>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66" name="Freeform 332"/>
          <p:cNvSpPr>
            <a:spLocks/>
          </p:cNvSpPr>
          <p:nvPr/>
        </p:nvSpPr>
        <p:spPr bwMode="auto">
          <a:xfrm>
            <a:off x="4194688" y="590179"/>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67" name="Freeform 339"/>
          <p:cNvSpPr>
            <a:spLocks/>
          </p:cNvSpPr>
          <p:nvPr/>
        </p:nvSpPr>
        <p:spPr bwMode="auto">
          <a:xfrm>
            <a:off x="4270888" y="666379"/>
            <a:ext cx="76200" cy="228600"/>
          </a:xfrm>
          <a:custGeom>
            <a:avLst/>
            <a:gdLst>
              <a:gd name="T0" fmla="*/ 2147483647 w 21"/>
              <a:gd name="T1" fmla="*/ 2147483647 h 90"/>
              <a:gd name="T2" fmla="*/ 0 w 21"/>
              <a:gd name="T3" fmla="*/ 2147483647 h 90"/>
              <a:gd name="T4" fmla="*/ 2147483647 w 21"/>
              <a:gd name="T5" fmla="*/ 2147483647 h 90"/>
              <a:gd name="T6" fmla="*/ 2147483647 w 21"/>
              <a:gd name="T7" fmla="*/ 2147483647 h 90"/>
              <a:gd name="T8" fmla="*/ 2147483647 w 21"/>
              <a:gd name="T9" fmla="*/ 0 h 90"/>
              <a:gd name="T10" fmla="*/ 0 60000 65536"/>
              <a:gd name="T11" fmla="*/ 0 60000 65536"/>
              <a:gd name="T12" fmla="*/ 0 60000 65536"/>
              <a:gd name="T13" fmla="*/ 0 60000 65536"/>
              <a:gd name="T14" fmla="*/ 0 60000 65536"/>
              <a:gd name="T15" fmla="*/ 0 w 21"/>
              <a:gd name="T16" fmla="*/ 0 h 90"/>
              <a:gd name="T17" fmla="*/ 21 w 21"/>
              <a:gd name="T18" fmla="*/ 90 h 90"/>
            </a:gdLst>
            <a:ahLst/>
            <a:cxnLst>
              <a:cxn ang="T10">
                <a:pos x="T0" y="T1"/>
              </a:cxn>
              <a:cxn ang="T11">
                <a:pos x="T2" y="T3"/>
              </a:cxn>
              <a:cxn ang="T12">
                <a:pos x="T4" y="T5"/>
              </a:cxn>
              <a:cxn ang="T13">
                <a:pos x="T6" y="T7"/>
              </a:cxn>
              <a:cxn ang="T14">
                <a:pos x="T8" y="T9"/>
              </a:cxn>
            </a:cxnLst>
            <a:rect l="T15" t="T16" r="T17" b="T18"/>
            <a:pathLst>
              <a:path w="21" h="90">
                <a:moveTo>
                  <a:pt x="21" y="90"/>
                </a:moveTo>
                <a:cubicBezTo>
                  <a:pt x="14" y="79"/>
                  <a:pt x="7" y="80"/>
                  <a:pt x="0" y="69"/>
                </a:cubicBezTo>
                <a:cubicBezTo>
                  <a:pt x="11" y="62"/>
                  <a:pt x="17" y="63"/>
                  <a:pt x="21" y="51"/>
                </a:cubicBezTo>
                <a:cubicBezTo>
                  <a:pt x="15" y="49"/>
                  <a:pt x="2" y="51"/>
                  <a:pt x="3" y="45"/>
                </a:cubicBezTo>
                <a:cubicBezTo>
                  <a:pt x="6" y="27"/>
                  <a:pt x="18" y="17"/>
                  <a:pt x="18" y="0"/>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68" name="Line 295"/>
          <p:cNvSpPr>
            <a:spLocks noChangeShapeType="1"/>
          </p:cNvSpPr>
          <p:nvPr/>
        </p:nvSpPr>
        <p:spPr bwMode="auto">
          <a:xfrm>
            <a:off x="3916045" y="460747"/>
            <a:ext cx="0" cy="790759"/>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69" name="Line 342"/>
          <p:cNvSpPr>
            <a:spLocks noChangeShapeType="1"/>
          </p:cNvSpPr>
          <p:nvPr/>
        </p:nvSpPr>
        <p:spPr bwMode="auto">
          <a:xfrm flipH="1" flipV="1">
            <a:off x="3898681" y="1251507"/>
            <a:ext cx="890258"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70" name="Line 295"/>
          <p:cNvSpPr>
            <a:spLocks noChangeShapeType="1"/>
          </p:cNvSpPr>
          <p:nvPr/>
        </p:nvSpPr>
        <p:spPr bwMode="auto">
          <a:xfrm>
            <a:off x="4788939" y="460747"/>
            <a:ext cx="0" cy="790759"/>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71" name="Line 342"/>
          <p:cNvSpPr>
            <a:spLocks noChangeShapeType="1"/>
          </p:cNvSpPr>
          <p:nvPr/>
        </p:nvSpPr>
        <p:spPr bwMode="auto">
          <a:xfrm flipH="1" flipV="1">
            <a:off x="5762328" y="1251505"/>
            <a:ext cx="839149" cy="1"/>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Tree>
    <p:extLst>
      <p:ext uri="{BB962C8B-B14F-4D97-AF65-F5344CB8AC3E}">
        <p14:creationId xmlns:p14="http://schemas.microsoft.com/office/powerpoint/2010/main" val="982745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335230" y="266700"/>
            <a:ext cx="3593044" cy="8626475"/>
          </a:xfrm>
          <a:prstGeom prst="rect">
            <a:avLst/>
          </a:prstGeom>
          <a:ln>
            <a:solidFill>
              <a:schemeClr val="tx1"/>
            </a:solidFill>
          </a:ln>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Driva boll</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ta bollen framåt på fri yta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Hur kan jag kontrollera bollen när jag springer med</a:t>
            </a:r>
          </a:p>
          <a:p>
            <a:pPr algn="l">
              <a:lnSpc>
                <a:spcPct val="80000"/>
              </a:lnSpc>
              <a:defRPr/>
            </a:pPr>
            <a:r>
              <a:rPr lang="sv-SE" sz="1050" dirty="0">
                <a:solidFill>
                  <a:schemeClr val="tx1"/>
                </a:solidFill>
                <a:latin typeface="Arial" charset="0"/>
              </a:rPr>
              <a:t>den? (många tillslag, bollen nära foten)</a:t>
            </a:r>
          </a:p>
          <a:p>
            <a:pPr algn="l">
              <a:lnSpc>
                <a:spcPct val="80000"/>
              </a:lnSpc>
              <a:defRPr/>
            </a:pPr>
            <a:r>
              <a:rPr lang="sv-SE" sz="1050" dirty="0">
                <a:solidFill>
                  <a:schemeClr val="tx1"/>
                </a:solidFill>
                <a:latin typeface="Arial" charset="0"/>
              </a:rPr>
              <a:t>- Hur kan jag skapa lägen att driva? (genom att passa till spelare som är fri och har yta framför sig att driva på)</a:t>
            </a:r>
          </a:p>
          <a:p>
            <a:pPr algn="l">
              <a:lnSpc>
                <a:spcPct val="80000"/>
              </a:lnSpc>
              <a:defRPr/>
            </a:pPr>
            <a:r>
              <a:rPr lang="sv-SE" sz="1050" b="1" dirty="0">
                <a:solidFill>
                  <a:schemeClr val="tx1"/>
                </a:solidFill>
                <a:latin typeface="Arial" charset="0"/>
              </a:rPr>
              <a:t>- </a:t>
            </a:r>
            <a:r>
              <a:rPr lang="sv-SE" sz="1050" dirty="0">
                <a:solidFill>
                  <a:schemeClr val="tx1"/>
                </a:solidFill>
                <a:latin typeface="Arial" charset="0"/>
              </a:rPr>
              <a:t>Hur kan jag enklast vända när jag driver bollen i ytan? (genom att använda sulan)</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2 lag med lika många i varje (2-4 spelare/lag). 2 jokrar är alltid med anfallande lag.</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Fritt spel. Poäng för att driva bollen över linjen på kortsidan. Båda lagen kan göra ml åt båda hållen. Byt jokrar efter några minuter.</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Lagen gör mål åt var sitt håll.</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Driva boll</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ta bollen framåt på fri yta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Hur kan jag ta emot bollen och snabbt ta den framåt när jag får den på kanten? (ta emot med bredsidan på på den yttre foten, låt första tillslaget bli en passning till dig själv framåt) </a:t>
            </a:r>
          </a:p>
          <a:p>
            <a:pPr algn="l">
              <a:lnSpc>
                <a:spcPct val="80000"/>
              </a:lnSpc>
              <a:defRPr/>
            </a:pPr>
            <a:r>
              <a:rPr lang="sv-SE" sz="1050" dirty="0">
                <a:solidFill>
                  <a:schemeClr val="tx1"/>
                </a:solidFill>
                <a:latin typeface="Arial" charset="0"/>
              </a:rPr>
              <a:t>- Med vilken del av foten är det bäst att driva när jag snabbt ska ta mig framåt på fri yta? (utsidan)</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Minst 5 spelare uppställda enligt skiss</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A spelar bollen till B som driver den framåt och spelar C. C spelar D som driver bollen framåt och spelar A. Följ bollen efter passning.</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Byt håll</a:t>
            </a:r>
          </a:p>
          <a:p>
            <a:pPr algn="l">
              <a:lnSpc>
                <a:spcPct val="80000"/>
              </a:lnSpc>
              <a:defRPr/>
            </a:pPr>
            <a:r>
              <a:rPr lang="sv-SE" sz="1050" dirty="0">
                <a:solidFill>
                  <a:schemeClr val="tx1"/>
                </a:solidFill>
                <a:latin typeface="Arial" charset="0"/>
              </a:rPr>
              <a:t>2 bollar</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900" dirty="0">
              <a:latin typeface="Arial" charset="0"/>
            </a:endParaRP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7" name="Text Box 97"/>
          <p:cNvSpPr txBox="1">
            <a:spLocks noChangeArrowheads="1"/>
          </p:cNvSpPr>
          <p:nvPr/>
        </p:nvSpPr>
        <p:spPr bwMode="auto">
          <a:xfrm>
            <a:off x="4092745" y="98205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34" name="Group 317"/>
          <p:cNvGrpSpPr>
            <a:grpSpLocks/>
          </p:cNvGrpSpPr>
          <p:nvPr/>
        </p:nvGrpSpPr>
        <p:grpSpPr bwMode="auto">
          <a:xfrm>
            <a:off x="4593092" y="1785937"/>
            <a:ext cx="95250" cy="85725"/>
            <a:chOff x="804" y="312"/>
            <a:chExt cx="10" cy="9"/>
          </a:xfrm>
        </p:grpSpPr>
        <p:sp>
          <p:nvSpPr>
            <p:cNvPr id="35" name="Oval 31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36" name="Group 319"/>
            <p:cNvGrpSpPr>
              <a:grpSpLocks/>
            </p:cNvGrpSpPr>
            <p:nvPr/>
          </p:nvGrpSpPr>
          <p:grpSpPr bwMode="auto">
            <a:xfrm>
              <a:off x="806" y="314"/>
              <a:ext cx="7" cy="6"/>
              <a:chOff x="724" y="80"/>
              <a:chExt cx="10" cy="10"/>
            </a:xfrm>
          </p:grpSpPr>
          <p:sp>
            <p:nvSpPr>
              <p:cNvPr id="37" name="Line 32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32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08" name="Line 295"/>
          <p:cNvSpPr>
            <a:spLocks noChangeShapeType="1"/>
          </p:cNvSpPr>
          <p:nvPr/>
        </p:nvSpPr>
        <p:spPr bwMode="auto">
          <a:xfrm>
            <a:off x="5276850" y="533400"/>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10" name="Text Box 110"/>
          <p:cNvSpPr txBox="1">
            <a:spLocks noChangeArrowheads="1"/>
          </p:cNvSpPr>
          <p:nvPr/>
        </p:nvSpPr>
        <p:spPr bwMode="auto">
          <a:xfrm>
            <a:off x="2819400" y="4394634"/>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1" name="Text Box 111"/>
          <p:cNvSpPr txBox="1">
            <a:spLocks noChangeArrowheads="1"/>
          </p:cNvSpPr>
          <p:nvPr/>
        </p:nvSpPr>
        <p:spPr bwMode="auto">
          <a:xfrm>
            <a:off x="2819400" y="857646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3" name="Text Box 97"/>
          <p:cNvSpPr txBox="1">
            <a:spLocks noChangeArrowheads="1"/>
          </p:cNvSpPr>
          <p:nvPr/>
        </p:nvSpPr>
        <p:spPr bwMode="auto">
          <a:xfrm>
            <a:off x="4024681" y="124436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56" name="Oval 242"/>
          <p:cNvSpPr>
            <a:spLocks noChangeArrowheads="1"/>
          </p:cNvSpPr>
          <p:nvPr/>
        </p:nvSpPr>
        <p:spPr bwMode="auto">
          <a:xfrm>
            <a:off x="4574042" y="1267084"/>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7" name="Oval 242"/>
          <p:cNvSpPr>
            <a:spLocks noChangeArrowheads="1"/>
          </p:cNvSpPr>
          <p:nvPr/>
        </p:nvSpPr>
        <p:spPr bwMode="auto">
          <a:xfrm>
            <a:off x="4419230" y="1015208"/>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8" name="Oval 242"/>
          <p:cNvSpPr>
            <a:spLocks noChangeArrowheads="1"/>
          </p:cNvSpPr>
          <p:nvPr/>
        </p:nvSpPr>
        <p:spPr bwMode="auto">
          <a:xfrm>
            <a:off x="4194555" y="1571884"/>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9" name="Line 75"/>
          <p:cNvSpPr>
            <a:spLocks noChangeShapeType="1"/>
          </p:cNvSpPr>
          <p:nvPr/>
        </p:nvSpPr>
        <p:spPr bwMode="auto">
          <a:xfrm>
            <a:off x="4802820" y="1507669"/>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0" name="Line 76"/>
          <p:cNvSpPr>
            <a:spLocks noChangeShapeType="1"/>
          </p:cNvSpPr>
          <p:nvPr/>
        </p:nvSpPr>
        <p:spPr bwMode="auto">
          <a:xfrm flipH="1">
            <a:off x="4802820" y="1507669"/>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1" name="Line 77"/>
          <p:cNvSpPr>
            <a:spLocks noChangeShapeType="1"/>
          </p:cNvSpPr>
          <p:nvPr/>
        </p:nvSpPr>
        <p:spPr bwMode="auto">
          <a:xfrm>
            <a:off x="4802820" y="1580694"/>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2" name="Line 78"/>
          <p:cNvSpPr>
            <a:spLocks noChangeShapeType="1"/>
          </p:cNvSpPr>
          <p:nvPr/>
        </p:nvSpPr>
        <p:spPr bwMode="auto">
          <a:xfrm>
            <a:off x="4874258" y="1507669"/>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7" name="Line 75"/>
          <p:cNvSpPr>
            <a:spLocks noChangeShapeType="1"/>
          </p:cNvSpPr>
          <p:nvPr/>
        </p:nvSpPr>
        <p:spPr bwMode="auto">
          <a:xfrm>
            <a:off x="4386931" y="1467248"/>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8" name="Line 76"/>
          <p:cNvSpPr>
            <a:spLocks noChangeShapeType="1"/>
          </p:cNvSpPr>
          <p:nvPr/>
        </p:nvSpPr>
        <p:spPr bwMode="auto">
          <a:xfrm flipH="1">
            <a:off x="4386931" y="1467248"/>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9" name="Line 77"/>
          <p:cNvSpPr>
            <a:spLocks noChangeShapeType="1"/>
          </p:cNvSpPr>
          <p:nvPr/>
        </p:nvSpPr>
        <p:spPr bwMode="auto">
          <a:xfrm>
            <a:off x="4386931" y="1540273"/>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0" name="Line 78"/>
          <p:cNvSpPr>
            <a:spLocks noChangeShapeType="1"/>
          </p:cNvSpPr>
          <p:nvPr/>
        </p:nvSpPr>
        <p:spPr bwMode="auto">
          <a:xfrm>
            <a:off x="4454637" y="1464073"/>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5" name="Line 295"/>
          <p:cNvSpPr>
            <a:spLocks noChangeShapeType="1"/>
          </p:cNvSpPr>
          <p:nvPr/>
        </p:nvSpPr>
        <p:spPr bwMode="auto">
          <a:xfrm>
            <a:off x="5276583" y="5003614"/>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grpSp>
        <p:nvGrpSpPr>
          <p:cNvPr id="106" name="Group 80"/>
          <p:cNvGrpSpPr>
            <a:grpSpLocks/>
          </p:cNvGrpSpPr>
          <p:nvPr/>
        </p:nvGrpSpPr>
        <p:grpSpPr bwMode="auto">
          <a:xfrm>
            <a:off x="5425095" y="5210782"/>
            <a:ext cx="130175" cy="117475"/>
            <a:chOff x="695" y="260"/>
            <a:chExt cx="11" cy="11"/>
          </a:xfrm>
        </p:grpSpPr>
        <p:sp>
          <p:nvSpPr>
            <p:cNvPr id="107" name="Oval 8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09" name="Group 82"/>
            <p:cNvGrpSpPr>
              <a:grpSpLocks/>
            </p:cNvGrpSpPr>
            <p:nvPr/>
          </p:nvGrpSpPr>
          <p:grpSpPr bwMode="auto">
            <a:xfrm>
              <a:off x="696" y="261"/>
              <a:ext cx="10" cy="9"/>
              <a:chOff x="631" y="352"/>
              <a:chExt cx="10" cy="9"/>
            </a:xfrm>
          </p:grpSpPr>
          <p:sp>
            <p:nvSpPr>
              <p:cNvPr id="120" name="Line 8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1" name="Line 8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42" name="Group 105"/>
          <p:cNvGrpSpPr>
            <a:grpSpLocks/>
          </p:cNvGrpSpPr>
          <p:nvPr/>
        </p:nvGrpSpPr>
        <p:grpSpPr bwMode="auto">
          <a:xfrm>
            <a:off x="6368149" y="5204591"/>
            <a:ext cx="96838" cy="85725"/>
            <a:chOff x="663" y="187"/>
            <a:chExt cx="14" cy="14"/>
          </a:xfrm>
        </p:grpSpPr>
        <p:sp>
          <p:nvSpPr>
            <p:cNvPr id="143" name="Line 106"/>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4" name="Line 107"/>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4" name="Group 117"/>
          <p:cNvGrpSpPr>
            <a:grpSpLocks/>
          </p:cNvGrpSpPr>
          <p:nvPr/>
        </p:nvGrpSpPr>
        <p:grpSpPr bwMode="auto">
          <a:xfrm>
            <a:off x="5460886" y="6587550"/>
            <a:ext cx="82550" cy="85725"/>
            <a:chOff x="663" y="187"/>
            <a:chExt cx="14" cy="14"/>
          </a:xfrm>
        </p:grpSpPr>
        <p:sp>
          <p:nvSpPr>
            <p:cNvPr id="155" name="Line 118"/>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6" name="Line 119"/>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7" name="Group 120"/>
          <p:cNvGrpSpPr>
            <a:grpSpLocks/>
          </p:cNvGrpSpPr>
          <p:nvPr/>
        </p:nvGrpSpPr>
        <p:grpSpPr bwMode="auto">
          <a:xfrm>
            <a:off x="5436929" y="5011490"/>
            <a:ext cx="82550" cy="85725"/>
            <a:chOff x="663" y="187"/>
            <a:chExt cx="14" cy="14"/>
          </a:xfrm>
        </p:grpSpPr>
        <p:sp>
          <p:nvSpPr>
            <p:cNvPr id="158" name="Line 121"/>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9" name="Line 122"/>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60" name="Group 123"/>
          <p:cNvGrpSpPr>
            <a:grpSpLocks/>
          </p:cNvGrpSpPr>
          <p:nvPr/>
        </p:nvGrpSpPr>
        <p:grpSpPr bwMode="auto">
          <a:xfrm>
            <a:off x="6416795" y="6587550"/>
            <a:ext cx="82550" cy="85725"/>
            <a:chOff x="663" y="187"/>
            <a:chExt cx="14" cy="14"/>
          </a:xfrm>
        </p:grpSpPr>
        <p:sp>
          <p:nvSpPr>
            <p:cNvPr id="161" name="Line 124"/>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62" name="Line 125"/>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3 - DRIVA</a:t>
            </a:r>
          </a:p>
        </p:txBody>
      </p:sp>
      <p:sp>
        <p:nvSpPr>
          <p:cNvPr id="91" name="Line 99"/>
          <p:cNvSpPr>
            <a:spLocks noChangeShapeType="1"/>
          </p:cNvSpPr>
          <p:nvPr/>
        </p:nvSpPr>
        <p:spPr bwMode="auto">
          <a:xfrm rot="16200000" flipH="1" flipV="1">
            <a:off x="6263936" y="6352143"/>
            <a:ext cx="429541" cy="4127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92" name="Line 99"/>
          <p:cNvSpPr>
            <a:spLocks noChangeShapeType="1"/>
          </p:cNvSpPr>
          <p:nvPr/>
        </p:nvSpPr>
        <p:spPr bwMode="auto">
          <a:xfrm rot="16200000" flipH="1">
            <a:off x="6237796" y="5502474"/>
            <a:ext cx="405170" cy="35377"/>
          </a:xfrm>
          <a:prstGeom prst="line">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94" name="Line 99"/>
          <p:cNvSpPr>
            <a:spLocks noChangeShapeType="1"/>
          </p:cNvSpPr>
          <p:nvPr/>
        </p:nvSpPr>
        <p:spPr bwMode="auto">
          <a:xfrm rot="16200000" flipH="1">
            <a:off x="5788100" y="5088155"/>
            <a:ext cx="387408" cy="88178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95" name="Text Box 197"/>
          <p:cNvSpPr txBox="1">
            <a:spLocks noChangeArrowheads="1"/>
          </p:cNvSpPr>
          <p:nvPr/>
        </p:nvSpPr>
        <p:spPr bwMode="auto">
          <a:xfrm>
            <a:off x="5192063" y="5119710"/>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A</a:t>
            </a:r>
          </a:p>
        </p:txBody>
      </p:sp>
      <p:sp>
        <p:nvSpPr>
          <p:cNvPr id="96" name="Text Box 197"/>
          <p:cNvSpPr txBox="1">
            <a:spLocks noChangeArrowheads="1"/>
          </p:cNvSpPr>
          <p:nvPr/>
        </p:nvSpPr>
        <p:spPr bwMode="auto">
          <a:xfrm>
            <a:off x="6338585" y="5014122"/>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B</a:t>
            </a:r>
          </a:p>
        </p:txBody>
      </p:sp>
      <p:sp>
        <p:nvSpPr>
          <p:cNvPr id="97" name="Text Box 197"/>
          <p:cNvSpPr txBox="1">
            <a:spLocks noChangeArrowheads="1"/>
          </p:cNvSpPr>
          <p:nvPr/>
        </p:nvSpPr>
        <p:spPr bwMode="auto">
          <a:xfrm>
            <a:off x="6382680" y="6673275"/>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C</a:t>
            </a:r>
          </a:p>
        </p:txBody>
      </p:sp>
      <p:sp>
        <p:nvSpPr>
          <p:cNvPr id="71" name="Line 295"/>
          <p:cNvSpPr>
            <a:spLocks noChangeShapeType="1"/>
          </p:cNvSpPr>
          <p:nvPr/>
        </p:nvSpPr>
        <p:spPr bwMode="auto">
          <a:xfrm>
            <a:off x="3928274" y="775605"/>
            <a:ext cx="1348309"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72" name="Line 295"/>
          <p:cNvSpPr>
            <a:spLocks noChangeShapeType="1"/>
          </p:cNvSpPr>
          <p:nvPr/>
        </p:nvSpPr>
        <p:spPr bwMode="auto">
          <a:xfrm>
            <a:off x="3976087" y="2159606"/>
            <a:ext cx="1348309"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73" name="Text Box 197"/>
          <p:cNvSpPr txBox="1">
            <a:spLocks noChangeArrowheads="1"/>
          </p:cNvSpPr>
          <p:nvPr/>
        </p:nvSpPr>
        <p:spPr bwMode="auto">
          <a:xfrm>
            <a:off x="5306022" y="6681443"/>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D</a:t>
            </a:r>
          </a:p>
        </p:txBody>
      </p:sp>
      <p:sp>
        <p:nvSpPr>
          <p:cNvPr id="3" name="Frihandsfigur 2"/>
          <p:cNvSpPr/>
          <p:nvPr/>
        </p:nvSpPr>
        <p:spPr>
          <a:xfrm>
            <a:off x="6452325" y="5721816"/>
            <a:ext cx="65446" cy="436192"/>
          </a:xfrm>
          <a:custGeom>
            <a:avLst/>
            <a:gdLst>
              <a:gd name="connsiteX0" fmla="*/ 0 w 65446"/>
              <a:gd name="connsiteY0" fmla="*/ 0 h 436192"/>
              <a:gd name="connsiteX1" fmla="*/ 64138 w 65446"/>
              <a:gd name="connsiteY1" fmla="*/ 51316 h 436192"/>
              <a:gd name="connsiteX2" fmla="*/ 0 w 65446"/>
              <a:gd name="connsiteY2" fmla="*/ 115462 h 436192"/>
              <a:gd name="connsiteX3" fmla="*/ 64138 w 65446"/>
              <a:gd name="connsiteY3" fmla="*/ 179608 h 436192"/>
              <a:gd name="connsiteX4" fmla="*/ 12827 w 65446"/>
              <a:gd name="connsiteY4" fmla="*/ 269412 h 436192"/>
              <a:gd name="connsiteX5" fmla="*/ 64138 w 65446"/>
              <a:gd name="connsiteY5" fmla="*/ 320729 h 436192"/>
              <a:gd name="connsiteX6" fmla="*/ 51310 w 65446"/>
              <a:gd name="connsiteY6" fmla="*/ 436192 h 436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446" h="436192">
                <a:moveTo>
                  <a:pt x="0" y="0"/>
                </a:moveTo>
                <a:cubicBezTo>
                  <a:pt x="32069" y="16036"/>
                  <a:pt x="64138" y="32072"/>
                  <a:pt x="64138" y="51316"/>
                </a:cubicBezTo>
                <a:cubicBezTo>
                  <a:pt x="64138" y="70560"/>
                  <a:pt x="0" y="94080"/>
                  <a:pt x="0" y="115462"/>
                </a:cubicBezTo>
                <a:cubicBezTo>
                  <a:pt x="0" y="136844"/>
                  <a:pt x="62000" y="153950"/>
                  <a:pt x="64138" y="179608"/>
                </a:cubicBezTo>
                <a:cubicBezTo>
                  <a:pt x="66276" y="205266"/>
                  <a:pt x="12827" y="245892"/>
                  <a:pt x="12827" y="269412"/>
                </a:cubicBezTo>
                <a:cubicBezTo>
                  <a:pt x="12827" y="292932"/>
                  <a:pt x="57724" y="292932"/>
                  <a:pt x="64138" y="320729"/>
                </a:cubicBezTo>
                <a:cubicBezTo>
                  <a:pt x="70552" y="348526"/>
                  <a:pt x="51310" y="436192"/>
                  <a:pt x="51310" y="436192"/>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74" name="Line 99"/>
          <p:cNvSpPr>
            <a:spLocks noChangeShapeType="1"/>
          </p:cNvSpPr>
          <p:nvPr/>
        </p:nvSpPr>
        <p:spPr bwMode="auto">
          <a:xfrm rot="16200000" flipV="1">
            <a:off x="5840344" y="5975570"/>
            <a:ext cx="326905" cy="8970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76" name="Line 99"/>
          <p:cNvSpPr>
            <a:spLocks noChangeShapeType="1"/>
          </p:cNvSpPr>
          <p:nvPr/>
        </p:nvSpPr>
        <p:spPr bwMode="auto">
          <a:xfrm rot="16200000">
            <a:off x="5328835" y="6402802"/>
            <a:ext cx="326906" cy="42588"/>
          </a:xfrm>
          <a:prstGeom prst="line">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Tree>
    <p:extLst>
      <p:ext uri="{BB962C8B-B14F-4D97-AF65-F5344CB8AC3E}">
        <p14:creationId xmlns:p14="http://schemas.microsoft.com/office/powerpoint/2010/main" val="3129113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335230" y="533401"/>
            <a:ext cx="3457124" cy="4226226"/>
          </a:xfrm>
          <a:prstGeom prst="rect">
            <a:avLst/>
          </a:prstGeom>
          <a:ln>
            <a:solidFill>
              <a:schemeClr val="tx1"/>
            </a:solidFill>
          </a:ln>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Driva boll</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ta bollen framåt på fri yta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Med vilken del av foten är det bäst att driva när jag snabbt ska ta mig framåt på fri yta? (utsidan)</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2-5 lag med lika många spelare i varje. En boll per lag</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Den första spelaren i ledet driver bollen till mitten och tillbaka över linjen där nästa spelare tar över. När alla spelare i laget har drivet bollen fram och tillbaka sätter sig spelarna ner. Det lag som först har drivit med alla spelare vinner.</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Spelarna måste driva med sin nästa bästa fot</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1000" b="1" dirty="0">
              <a:solidFill>
                <a:schemeClr val="tx1"/>
              </a:solidFill>
              <a:latin typeface="Arial" charset="0"/>
            </a:endParaRPr>
          </a:p>
          <a:p>
            <a:pPr algn="l">
              <a:lnSpc>
                <a:spcPct val="80000"/>
              </a:lnSpc>
              <a:defRPr/>
            </a:pPr>
            <a:endParaRPr lang="sv-SE" sz="900" b="1" dirty="0">
              <a:solidFill>
                <a:schemeClr val="tx1"/>
              </a:solidFill>
              <a:latin typeface="Arial" charset="0"/>
            </a:endParaRPr>
          </a:p>
          <a:p>
            <a:pPr algn="l">
              <a:lnSpc>
                <a:spcPct val="80000"/>
              </a:lnSpc>
              <a:defRPr/>
            </a:pPr>
            <a:endParaRPr lang="sv-SE" sz="900" dirty="0">
              <a:latin typeface="Arial" charset="0"/>
            </a:endParaRPr>
          </a:p>
        </p:txBody>
      </p:sp>
      <p:sp>
        <p:nvSpPr>
          <p:cNvPr id="110" name="Text Box 110"/>
          <p:cNvSpPr txBox="1">
            <a:spLocks noChangeArrowheads="1"/>
          </p:cNvSpPr>
          <p:nvPr/>
        </p:nvSpPr>
        <p:spPr bwMode="auto">
          <a:xfrm>
            <a:off x="2884977" y="4394634"/>
            <a:ext cx="498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5 min</a:t>
            </a:r>
            <a:endParaRPr lang="sv-SE" sz="1800" dirty="0"/>
          </a:p>
        </p:txBody>
      </p:sp>
      <p:grpSp>
        <p:nvGrpSpPr>
          <p:cNvPr id="122" name="Group 85"/>
          <p:cNvGrpSpPr>
            <a:grpSpLocks/>
          </p:cNvGrpSpPr>
          <p:nvPr/>
        </p:nvGrpSpPr>
        <p:grpSpPr bwMode="auto">
          <a:xfrm>
            <a:off x="4063320" y="905851"/>
            <a:ext cx="130175" cy="117475"/>
            <a:chOff x="695" y="260"/>
            <a:chExt cx="11" cy="11"/>
          </a:xfrm>
        </p:grpSpPr>
        <p:sp>
          <p:nvSpPr>
            <p:cNvPr id="123"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87"/>
            <p:cNvGrpSpPr>
              <a:grpSpLocks/>
            </p:cNvGrpSpPr>
            <p:nvPr/>
          </p:nvGrpSpPr>
          <p:grpSpPr bwMode="auto">
            <a:xfrm>
              <a:off x="696" y="261"/>
              <a:ext cx="10" cy="9"/>
              <a:chOff x="631" y="352"/>
              <a:chExt cx="10" cy="9"/>
            </a:xfrm>
          </p:grpSpPr>
          <p:sp>
            <p:nvSpPr>
              <p:cNvPr id="125"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3 - DRIVA</a:t>
            </a:r>
          </a:p>
        </p:txBody>
      </p:sp>
      <p:sp>
        <p:nvSpPr>
          <p:cNvPr id="34" name="Text Box 97"/>
          <p:cNvSpPr txBox="1">
            <a:spLocks noChangeArrowheads="1"/>
          </p:cNvSpPr>
          <p:nvPr/>
        </p:nvSpPr>
        <p:spPr bwMode="auto">
          <a:xfrm>
            <a:off x="4004078" y="70825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9" name="Line 295"/>
          <p:cNvSpPr>
            <a:spLocks noChangeShapeType="1"/>
          </p:cNvSpPr>
          <p:nvPr/>
        </p:nvSpPr>
        <p:spPr bwMode="auto">
          <a:xfrm>
            <a:off x="3976087" y="1053288"/>
            <a:ext cx="263017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20" name="Text Box 97"/>
          <p:cNvSpPr txBox="1">
            <a:spLocks noChangeArrowheads="1"/>
          </p:cNvSpPr>
          <p:nvPr/>
        </p:nvSpPr>
        <p:spPr bwMode="auto">
          <a:xfrm>
            <a:off x="4024681" y="58514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21" name="Group 85"/>
          <p:cNvGrpSpPr>
            <a:grpSpLocks/>
          </p:cNvGrpSpPr>
          <p:nvPr/>
        </p:nvGrpSpPr>
        <p:grpSpPr bwMode="auto">
          <a:xfrm>
            <a:off x="4844277" y="905851"/>
            <a:ext cx="130175" cy="117475"/>
            <a:chOff x="695" y="260"/>
            <a:chExt cx="11" cy="11"/>
          </a:xfrm>
        </p:grpSpPr>
        <p:sp>
          <p:nvSpPr>
            <p:cNvPr id="22"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23" name="Group 87"/>
            <p:cNvGrpSpPr>
              <a:grpSpLocks/>
            </p:cNvGrpSpPr>
            <p:nvPr/>
          </p:nvGrpSpPr>
          <p:grpSpPr bwMode="auto">
            <a:xfrm>
              <a:off x="696" y="261"/>
              <a:ext cx="10" cy="9"/>
              <a:chOff x="631" y="352"/>
              <a:chExt cx="10" cy="9"/>
            </a:xfrm>
          </p:grpSpPr>
          <p:sp>
            <p:nvSpPr>
              <p:cNvPr id="24"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25"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26" name="Text Box 97"/>
          <p:cNvSpPr txBox="1">
            <a:spLocks noChangeArrowheads="1"/>
          </p:cNvSpPr>
          <p:nvPr/>
        </p:nvSpPr>
        <p:spPr bwMode="auto">
          <a:xfrm>
            <a:off x="4785035" y="70825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27" name="Text Box 97"/>
          <p:cNvSpPr txBox="1">
            <a:spLocks noChangeArrowheads="1"/>
          </p:cNvSpPr>
          <p:nvPr/>
        </p:nvSpPr>
        <p:spPr bwMode="auto">
          <a:xfrm>
            <a:off x="4805638" y="58514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28" name="Group 85"/>
          <p:cNvGrpSpPr>
            <a:grpSpLocks/>
          </p:cNvGrpSpPr>
          <p:nvPr/>
        </p:nvGrpSpPr>
        <p:grpSpPr bwMode="auto">
          <a:xfrm>
            <a:off x="5716558" y="940776"/>
            <a:ext cx="130175" cy="117475"/>
            <a:chOff x="695" y="260"/>
            <a:chExt cx="11" cy="11"/>
          </a:xfrm>
        </p:grpSpPr>
        <p:sp>
          <p:nvSpPr>
            <p:cNvPr id="29"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30" name="Group 87"/>
            <p:cNvGrpSpPr>
              <a:grpSpLocks/>
            </p:cNvGrpSpPr>
            <p:nvPr/>
          </p:nvGrpSpPr>
          <p:grpSpPr bwMode="auto">
            <a:xfrm>
              <a:off x="696" y="261"/>
              <a:ext cx="10" cy="9"/>
              <a:chOff x="631" y="352"/>
              <a:chExt cx="10" cy="9"/>
            </a:xfrm>
          </p:grpSpPr>
          <p:sp>
            <p:nvSpPr>
              <p:cNvPr id="31"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39" name="Text Box 97"/>
          <p:cNvSpPr txBox="1">
            <a:spLocks noChangeArrowheads="1"/>
          </p:cNvSpPr>
          <p:nvPr/>
        </p:nvSpPr>
        <p:spPr bwMode="auto">
          <a:xfrm>
            <a:off x="5657316" y="743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40" name="Text Box 97"/>
          <p:cNvSpPr txBox="1">
            <a:spLocks noChangeArrowheads="1"/>
          </p:cNvSpPr>
          <p:nvPr/>
        </p:nvSpPr>
        <p:spPr bwMode="auto">
          <a:xfrm>
            <a:off x="5677919" y="62006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41" name="Group 85"/>
          <p:cNvGrpSpPr>
            <a:grpSpLocks/>
          </p:cNvGrpSpPr>
          <p:nvPr/>
        </p:nvGrpSpPr>
        <p:grpSpPr bwMode="auto">
          <a:xfrm>
            <a:off x="6372303" y="905851"/>
            <a:ext cx="130175" cy="117475"/>
            <a:chOff x="695" y="260"/>
            <a:chExt cx="11" cy="11"/>
          </a:xfrm>
        </p:grpSpPr>
        <p:sp>
          <p:nvSpPr>
            <p:cNvPr id="42"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43" name="Group 87"/>
            <p:cNvGrpSpPr>
              <a:grpSpLocks/>
            </p:cNvGrpSpPr>
            <p:nvPr/>
          </p:nvGrpSpPr>
          <p:grpSpPr bwMode="auto">
            <a:xfrm>
              <a:off x="696" y="261"/>
              <a:ext cx="10" cy="9"/>
              <a:chOff x="631" y="352"/>
              <a:chExt cx="10" cy="9"/>
            </a:xfrm>
          </p:grpSpPr>
          <p:sp>
            <p:nvSpPr>
              <p:cNvPr id="44"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45"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46" name="Text Box 97"/>
          <p:cNvSpPr txBox="1">
            <a:spLocks noChangeArrowheads="1"/>
          </p:cNvSpPr>
          <p:nvPr/>
        </p:nvSpPr>
        <p:spPr bwMode="auto">
          <a:xfrm>
            <a:off x="6313061" y="70825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47" name="Text Box 97"/>
          <p:cNvSpPr txBox="1">
            <a:spLocks noChangeArrowheads="1"/>
          </p:cNvSpPr>
          <p:nvPr/>
        </p:nvSpPr>
        <p:spPr bwMode="auto">
          <a:xfrm>
            <a:off x="6333664" y="58514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6" name="Frihandsfigur 5"/>
          <p:cNvSpPr/>
          <p:nvPr/>
        </p:nvSpPr>
        <p:spPr>
          <a:xfrm>
            <a:off x="4027810" y="1000676"/>
            <a:ext cx="385185" cy="1476040"/>
          </a:xfrm>
          <a:custGeom>
            <a:avLst/>
            <a:gdLst>
              <a:gd name="connsiteX0" fmla="*/ 77049 w 385185"/>
              <a:gd name="connsiteY0" fmla="*/ 64146 h 1476040"/>
              <a:gd name="connsiteX1" fmla="*/ 82 w 385185"/>
              <a:gd name="connsiteY1" fmla="*/ 128292 h 1476040"/>
              <a:gd name="connsiteX2" fmla="*/ 89876 w 385185"/>
              <a:gd name="connsiteY2" fmla="*/ 205267 h 1476040"/>
              <a:gd name="connsiteX3" fmla="*/ 12910 w 385185"/>
              <a:gd name="connsiteY3" fmla="*/ 307901 h 1476040"/>
              <a:gd name="connsiteX4" fmla="*/ 89876 w 385185"/>
              <a:gd name="connsiteY4" fmla="*/ 397705 h 1476040"/>
              <a:gd name="connsiteX5" fmla="*/ 25738 w 385185"/>
              <a:gd name="connsiteY5" fmla="*/ 487509 h 1476040"/>
              <a:gd name="connsiteX6" fmla="*/ 102704 w 385185"/>
              <a:gd name="connsiteY6" fmla="*/ 590143 h 1476040"/>
              <a:gd name="connsiteX7" fmla="*/ 25738 w 385185"/>
              <a:gd name="connsiteY7" fmla="*/ 654289 h 1476040"/>
              <a:gd name="connsiteX8" fmla="*/ 102704 w 385185"/>
              <a:gd name="connsiteY8" fmla="*/ 731264 h 1476040"/>
              <a:gd name="connsiteX9" fmla="*/ 38565 w 385185"/>
              <a:gd name="connsiteY9" fmla="*/ 821068 h 1476040"/>
              <a:gd name="connsiteX10" fmla="*/ 115532 w 385185"/>
              <a:gd name="connsiteY10" fmla="*/ 898043 h 1476040"/>
              <a:gd name="connsiteX11" fmla="*/ 38565 w 385185"/>
              <a:gd name="connsiteY11" fmla="*/ 1013506 h 1476040"/>
              <a:gd name="connsiteX12" fmla="*/ 128359 w 385185"/>
              <a:gd name="connsiteY12" fmla="*/ 1077652 h 1476040"/>
              <a:gd name="connsiteX13" fmla="*/ 38565 w 385185"/>
              <a:gd name="connsiteY13" fmla="*/ 1180285 h 1476040"/>
              <a:gd name="connsiteX14" fmla="*/ 154015 w 385185"/>
              <a:gd name="connsiteY14" fmla="*/ 1270089 h 1476040"/>
              <a:gd name="connsiteX15" fmla="*/ 51393 w 385185"/>
              <a:gd name="connsiteY15" fmla="*/ 1334235 h 1476040"/>
              <a:gd name="connsiteX16" fmla="*/ 205325 w 385185"/>
              <a:gd name="connsiteY16" fmla="*/ 1475356 h 1476040"/>
              <a:gd name="connsiteX17" fmla="*/ 346430 w 385185"/>
              <a:gd name="connsiteY17" fmla="*/ 1270089 h 1476040"/>
              <a:gd name="connsiteX18" fmla="*/ 205325 w 385185"/>
              <a:gd name="connsiteY18" fmla="*/ 1193114 h 1476040"/>
              <a:gd name="connsiteX19" fmla="*/ 372085 w 385185"/>
              <a:gd name="connsiteY19" fmla="*/ 1103310 h 1476040"/>
              <a:gd name="connsiteX20" fmla="*/ 243808 w 385185"/>
              <a:gd name="connsiteY20" fmla="*/ 1026335 h 1476040"/>
              <a:gd name="connsiteX21" fmla="*/ 384913 w 385185"/>
              <a:gd name="connsiteY21" fmla="*/ 936531 h 1476040"/>
              <a:gd name="connsiteX22" fmla="*/ 282291 w 385185"/>
              <a:gd name="connsiteY22" fmla="*/ 821068 h 1476040"/>
              <a:gd name="connsiteX23" fmla="*/ 384913 w 385185"/>
              <a:gd name="connsiteY23" fmla="*/ 769751 h 1476040"/>
              <a:gd name="connsiteX24" fmla="*/ 243808 w 385185"/>
              <a:gd name="connsiteY24" fmla="*/ 667118 h 1476040"/>
              <a:gd name="connsiteX25" fmla="*/ 346430 w 385185"/>
              <a:gd name="connsiteY25" fmla="*/ 590143 h 1476040"/>
              <a:gd name="connsiteX26" fmla="*/ 243808 w 385185"/>
              <a:gd name="connsiteY26" fmla="*/ 487509 h 1476040"/>
              <a:gd name="connsiteX27" fmla="*/ 359258 w 385185"/>
              <a:gd name="connsiteY27" fmla="*/ 397705 h 1476040"/>
              <a:gd name="connsiteX28" fmla="*/ 230981 w 385185"/>
              <a:gd name="connsiteY28" fmla="*/ 333559 h 1476040"/>
              <a:gd name="connsiteX29" fmla="*/ 359258 w 385185"/>
              <a:gd name="connsiteY29" fmla="*/ 243755 h 1476040"/>
              <a:gd name="connsiteX30" fmla="*/ 230981 w 385185"/>
              <a:gd name="connsiteY30" fmla="*/ 0 h 1476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385185" h="1476040">
                <a:moveTo>
                  <a:pt x="77049" y="64146"/>
                </a:moveTo>
                <a:cubicBezTo>
                  <a:pt x="37496" y="84459"/>
                  <a:pt x="-2056" y="104772"/>
                  <a:pt x="82" y="128292"/>
                </a:cubicBezTo>
                <a:cubicBezTo>
                  <a:pt x="2220" y="151812"/>
                  <a:pt x="87738" y="175332"/>
                  <a:pt x="89876" y="205267"/>
                </a:cubicBezTo>
                <a:cubicBezTo>
                  <a:pt x="92014" y="235202"/>
                  <a:pt x="12910" y="275828"/>
                  <a:pt x="12910" y="307901"/>
                </a:cubicBezTo>
                <a:cubicBezTo>
                  <a:pt x="12910" y="339974"/>
                  <a:pt x="87738" y="367770"/>
                  <a:pt x="89876" y="397705"/>
                </a:cubicBezTo>
                <a:cubicBezTo>
                  <a:pt x="92014" y="427640"/>
                  <a:pt x="23600" y="455436"/>
                  <a:pt x="25738" y="487509"/>
                </a:cubicBezTo>
                <a:cubicBezTo>
                  <a:pt x="27876" y="519582"/>
                  <a:pt x="102704" y="562346"/>
                  <a:pt x="102704" y="590143"/>
                </a:cubicBezTo>
                <a:cubicBezTo>
                  <a:pt x="102704" y="617940"/>
                  <a:pt x="25738" y="630769"/>
                  <a:pt x="25738" y="654289"/>
                </a:cubicBezTo>
                <a:cubicBezTo>
                  <a:pt x="25738" y="677809"/>
                  <a:pt x="100566" y="703468"/>
                  <a:pt x="102704" y="731264"/>
                </a:cubicBezTo>
                <a:cubicBezTo>
                  <a:pt x="104842" y="759061"/>
                  <a:pt x="36427" y="793272"/>
                  <a:pt x="38565" y="821068"/>
                </a:cubicBezTo>
                <a:cubicBezTo>
                  <a:pt x="40703" y="848864"/>
                  <a:pt x="115532" y="865970"/>
                  <a:pt x="115532" y="898043"/>
                </a:cubicBezTo>
                <a:cubicBezTo>
                  <a:pt x="115532" y="930116"/>
                  <a:pt x="36427" y="983571"/>
                  <a:pt x="38565" y="1013506"/>
                </a:cubicBezTo>
                <a:cubicBezTo>
                  <a:pt x="40703" y="1043441"/>
                  <a:pt x="128359" y="1049856"/>
                  <a:pt x="128359" y="1077652"/>
                </a:cubicBezTo>
                <a:cubicBezTo>
                  <a:pt x="128359" y="1105448"/>
                  <a:pt x="34289" y="1148212"/>
                  <a:pt x="38565" y="1180285"/>
                </a:cubicBezTo>
                <a:cubicBezTo>
                  <a:pt x="42841" y="1212358"/>
                  <a:pt x="151877" y="1244431"/>
                  <a:pt x="154015" y="1270089"/>
                </a:cubicBezTo>
                <a:cubicBezTo>
                  <a:pt x="156153" y="1295747"/>
                  <a:pt x="42841" y="1300024"/>
                  <a:pt x="51393" y="1334235"/>
                </a:cubicBezTo>
                <a:cubicBezTo>
                  <a:pt x="59945" y="1368446"/>
                  <a:pt x="156152" y="1486047"/>
                  <a:pt x="205325" y="1475356"/>
                </a:cubicBezTo>
                <a:cubicBezTo>
                  <a:pt x="254498" y="1464665"/>
                  <a:pt x="346430" y="1317129"/>
                  <a:pt x="346430" y="1270089"/>
                </a:cubicBezTo>
                <a:cubicBezTo>
                  <a:pt x="346430" y="1223049"/>
                  <a:pt x="201049" y="1220910"/>
                  <a:pt x="205325" y="1193114"/>
                </a:cubicBezTo>
                <a:cubicBezTo>
                  <a:pt x="209601" y="1165318"/>
                  <a:pt x="365671" y="1131106"/>
                  <a:pt x="372085" y="1103310"/>
                </a:cubicBezTo>
                <a:cubicBezTo>
                  <a:pt x="378499" y="1075514"/>
                  <a:pt x="241670" y="1054131"/>
                  <a:pt x="243808" y="1026335"/>
                </a:cubicBezTo>
                <a:cubicBezTo>
                  <a:pt x="245946" y="998539"/>
                  <a:pt x="378499" y="970742"/>
                  <a:pt x="384913" y="936531"/>
                </a:cubicBezTo>
                <a:cubicBezTo>
                  <a:pt x="391327" y="902320"/>
                  <a:pt x="282291" y="848865"/>
                  <a:pt x="282291" y="821068"/>
                </a:cubicBezTo>
                <a:cubicBezTo>
                  <a:pt x="282291" y="793271"/>
                  <a:pt x="391327" y="795409"/>
                  <a:pt x="384913" y="769751"/>
                </a:cubicBezTo>
                <a:cubicBezTo>
                  <a:pt x="378499" y="744093"/>
                  <a:pt x="250222" y="697053"/>
                  <a:pt x="243808" y="667118"/>
                </a:cubicBezTo>
                <a:cubicBezTo>
                  <a:pt x="237394" y="637183"/>
                  <a:pt x="346430" y="620078"/>
                  <a:pt x="346430" y="590143"/>
                </a:cubicBezTo>
                <a:cubicBezTo>
                  <a:pt x="346430" y="560208"/>
                  <a:pt x="241670" y="519582"/>
                  <a:pt x="243808" y="487509"/>
                </a:cubicBezTo>
                <a:cubicBezTo>
                  <a:pt x="245946" y="455436"/>
                  <a:pt x="361396" y="423363"/>
                  <a:pt x="359258" y="397705"/>
                </a:cubicBezTo>
                <a:cubicBezTo>
                  <a:pt x="357120" y="372047"/>
                  <a:pt x="230981" y="359217"/>
                  <a:pt x="230981" y="333559"/>
                </a:cubicBezTo>
                <a:cubicBezTo>
                  <a:pt x="230981" y="307901"/>
                  <a:pt x="359258" y="299348"/>
                  <a:pt x="359258" y="243755"/>
                </a:cubicBezTo>
                <a:cubicBezTo>
                  <a:pt x="359258" y="188162"/>
                  <a:pt x="230981" y="0"/>
                  <a:pt x="230981" y="0"/>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1956371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8195"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9" name="Text Box 1031"/>
          <p:cNvSpPr txBox="1">
            <a:spLocks noChangeArrowheads="1"/>
          </p:cNvSpPr>
          <p:nvPr/>
        </p:nvSpPr>
        <p:spPr bwMode="auto">
          <a:xfrm>
            <a:off x="277723" y="1452587"/>
            <a:ext cx="2621333" cy="3170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defRPr/>
            </a:pPr>
            <a:r>
              <a:rPr lang="sv-SE" sz="1400" b="1" dirty="0">
                <a:solidFill>
                  <a:srgbClr val="000000"/>
                </a:solidFill>
                <a:latin typeface="Comic Sans MS" charset="0"/>
              </a:rPr>
              <a:t>VAD? </a:t>
            </a:r>
          </a:p>
          <a:p>
            <a:pPr algn="l" eaLnBrk="1" hangingPunct="1">
              <a:spcBef>
                <a:spcPct val="50000"/>
              </a:spcBef>
              <a:defRPr/>
            </a:pPr>
            <a:r>
              <a:rPr lang="sv-SE" sz="1200" dirty="0">
                <a:solidFill>
                  <a:srgbClr val="000000"/>
                </a:solidFill>
                <a:latin typeface="Comic Sans MS" charset="0"/>
              </a:rPr>
              <a:t>Dribbla.</a:t>
            </a:r>
          </a:p>
          <a:p>
            <a:pPr eaLnBrk="1" hangingPunct="1">
              <a:spcBef>
                <a:spcPct val="50000"/>
              </a:spcBef>
              <a:defRPr/>
            </a:pPr>
            <a:r>
              <a:rPr lang="sv-SE" sz="1400" b="1" dirty="0">
                <a:solidFill>
                  <a:srgbClr val="000000"/>
                </a:solidFill>
                <a:latin typeface="Comic Sans MS" charset="0"/>
              </a:rPr>
              <a:t>VARFÖR? </a:t>
            </a:r>
          </a:p>
          <a:p>
            <a:pPr eaLnBrk="1" hangingPunct="1">
              <a:spcBef>
                <a:spcPct val="50000"/>
              </a:spcBef>
              <a:defRPr/>
            </a:pPr>
            <a:r>
              <a:rPr lang="sv-SE" sz="1200" dirty="0">
                <a:solidFill>
                  <a:srgbClr val="000000"/>
                </a:solidFill>
                <a:latin typeface="Comic Sans MS" charset="0"/>
              </a:rPr>
              <a:t>För att kunna ta sig förbi motståndare på små ytor.</a:t>
            </a:r>
          </a:p>
          <a:p>
            <a:pPr eaLnBrk="1" hangingPunct="1">
              <a:spcBef>
                <a:spcPct val="50000"/>
              </a:spcBef>
              <a:defRPr/>
            </a:pPr>
            <a:r>
              <a:rPr lang="sv-SE" sz="1400" b="1" dirty="0">
                <a:solidFill>
                  <a:srgbClr val="000000"/>
                </a:solidFill>
                <a:latin typeface="Comic Sans MS" charset="0"/>
              </a:rPr>
              <a:t>HUR? </a:t>
            </a:r>
          </a:p>
          <a:p>
            <a:pPr marL="171450" indent="-171450" eaLnBrk="1" hangingPunct="1">
              <a:spcBef>
                <a:spcPct val="50000"/>
              </a:spcBef>
              <a:buFont typeface="Wingdings" charset="2"/>
              <a:buChar char="Ø"/>
              <a:defRPr/>
            </a:pPr>
            <a:r>
              <a:rPr lang="sv-SE" sz="1200" dirty="0">
                <a:solidFill>
                  <a:srgbClr val="000000"/>
                </a:solidFill>
                <a:latin typeface="Comic Sans MS" charset="0"/>
              </a:rPr>
              <a:t>Använd olika delar av båda fötterna.</a:t>
            </a:r>
          </a:p>
          <a:p>
            <a:pPr marL="171450" indent="-171450" eaLnBrk="1" hangingPunct="1">
              <a:spcBef>
                <a:spcPct val="50000"/>
              </a:spcBef>
              <a:buFont typeface="Wingdings" charset="2"/>
              <a:buChar char="Ø"/>
              <a:defRPr/>
            </a:pPr>
            <a:r>
              <a:rPr lang="sv-SE" sz="1200" dirty="0">
                <a:solidFill>
                  <a:srgbClr val="000000"/>
                </a:solidFill>
                <a:latin typeface="Comic Sans MS" charset="0"/>
              </a:rPr>
              <a:t>Finta.</a:t>
            </a:r>
          </a:p>
          <a:p>
            <a:pPr marL="171450" indent="-171450" eaLnBrk="1" hangingPunct="1">
              <a:spcBef>
                <a:spcPct val="50000"/>
              </a:spcBef>
              <a:buFont typeface="Wingdings" charset="2"/>
              <a:buChar char="Ø"/>
              <a:defRPr/>
            </a:pPr>
            <a:r>
              <a:rPr lang="sv-SE" sz="1200" dirty="0">
                <a:solidFill>
                  <a:srgbClr val="000000"/>
                </a:solidFill>
                <a:latin typeface="Comic Sans MS" charset="0"/>
              </a:rPr>
              <a:t>Riktningsförändra och tempoväxla.</a:t>
            </a:r>
          </a:p>
          <a:p>
            <a:pPr algn="l" eaLnBrk="1" hangingPunct="1">
              <a:spcBef>
                <a:spcPct val="50000"/>
              </a:spcBef>
              <a:defRPr/>
            </a:pPr>
            <a:endParaRPr lang="sv-SE" sz="1200" dirty="0">
              <a:solidFill>
                <a:srgbClr val="000000"/>
              </a:solidFill>
              <a:latin typeface="Comic Sans MS" charset="0"/>
            </a:endParaRPr>
          </a:p>
        </p:txBody>
      </p:sp>
      <p:sp>
        <p:nvSpPr>
          <p:cNvPr id="8200" name="Text Box 1031"/>
          <p:cNvSpPr txBox="1">
            <a:spLocks noChangeArrowheads="1"/>
          </p:cNvSpPr>
          <p:nvPr/>
        </p:nvSpPr>
        <p:spPr bwMode="auto">
          <a:xfrm>
            <a:off x="2681160" y="1953636"/>
            <a:ext cx="4176840" cy="2539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200" b="1" dirty="0">
                <a:latin typeface="Comic Sans MS" charset="0"/>
              </a:rPr>
              <a:t>TRÄNINGENS INNEHÅLL:</a:t>
            </a:r>
            <a:endParaRPr lang="sv-SE" sz="1200" b="1" u="sng" dirty="0">
              <a:latin typeface="Comic Sans MS" charset="0"/>
            </a:endParaRPr>
          </a:p>
          <a:p>
            <a:pPr algn="l" eaLnBrk="1" hangingPunct="1">
              <a:spcBef>
                <a:spcPct val="50000"/>
              </a:spcBef>
            </a:pPr>
            <a:r>
              <a:rPr lang="sv-SE" sz="1200" b="1" dirty="0">
                <a:latin typeface="Comic Sans MS" charset="0"/>
              </a:rPr>
              <a:t>Uppvärmning</a:t>
            </a:r>
            <a:r>
              <a:rPr lang="sv-SE" sz="1200" dirty="0">
                <a:latin typeface="Comic Sans MS" charset="0"/>
              </a:rPr>
              <a:t>, Driva, dribbla och finta		10 min</a:t>
            </a:r>
          </a:p>
          <a:p>
            <a:pPr algn="l" eaLnBrk="1" hangingPunct="1">
              <a:spcBef>
                <a:spcPct val="50000"/>
              </a:spcBef>
            </a:pPr>
            <a:r>
              <a:rPr lang="sv-SE" sz="1200" b="1" dirty="0">
                <a:latin typeface="Comic Sans MS" charset="0"/>
              </a:rPr>
              <a:t>Stationsträning</a:t>
            </a:r>
            <a:r>
              <a:rPr lang="sv-SE" sz="1200" dirty="0">
                <a:latin typeface="Comic Sans MS" charset="0"/>
              </a:rPr>
              <a:t>					45 min</a:t>
            </a:r>
          </a:p>
          <a:p>
            <a:pPr algn="l" eaLnBrk="1" hangingPunct="1">
              <a:spcBef>
                <a:spcPct val="50000"/>
              </a:spcBef>
            </a:pPr>
            <a:r>
              <a:rPr lang="sv-SE" sz="1000" b="1" dirty="0">
                <a:latin typeface="Comic Sans MS" charset="0"/>
              </a:rPr>
              <a:t>Station 1, </a:t>
            </a:r>
            <a:r>
              <a:rPr lang="sv-SE" sz="1000" dirty="0">
                <a:latin typeface="Comic Sans MS" charset="0"/>
              </a:rPr>
              <a:t>Spel 3+1 mot 4				15 min</a:t>
            </a:r>
          </a:p>
          <a:p>
            <a:pPr algn="l" eaLnBrk="1" hangingPunct="1">
              <a:spcBef>
                <a:spcPct val="50000"/>
              </a:spcBef>
            </a:pPr>
            <a:r>
              <a:rPr lang="sv-SE" sz="1000" b="1" dirty="0">
                <a:latin typeface="Comic Sans MS" charset="0"/>
              </a:rPr>
              <a:t>Station 2, </a:t>
            </a:r>
            <a:r>
              <a:rPr lang="sv-SE" sz="1000" dirty="0">
                <a:latin typeface="Comic Sans MS" charset="0"/>
              </a:rPr>
              <a:t>Fint isolerat				15 min</a:t>
            </a:r>
          </a:p>
          <a:p>
            <a:pPr algn="l" eaLnBrk="1" hangingPunct="1">
              <a:spcBef>
                <a:spcPct val="50000"/>
              </a:spcBef>
            </a:pPr>
            <a:r>
              <a:rPr lang="sv-SE" sz="1000" b="1" dirty="0">
                <a:latin typeface="Comic Sans MS" charset="0"/>
              </a:rPr>
              <a:t>Station 3, </a:t>
            </a:r>
            <a:r>
              <a:rPr lang="sv-SE" sz="1000" dirty="0">
                <a:latin typeface="Comic Sans MS" charset="0"/>
              </a:rPr>
              <a:t>1 mot 1 med riktningsförändringar		15 min</a:t>
            </a:r>
          </a:p>
          <a:p>
            <a:pPr algn="l" eaLnBrk="1" hangingPunct="1">
              <a:spcBef>
                <a:spcPct val="50000"/>
              </a:spcBef>
            </a:pPr>
            <a:r>
              <a:rPr lang="sv-SE" sz="1200" b="1" dirty="0">
                <a:latin typeface="Comic Sans MS" charset="0"/>
              </a:rPr>
              <a:t>Lek</a:t>
            </a:r>
            <a:r>
              <a:rPr lang="sv-SE" sz="1200" dirty="0">
                <a:latin typeface="Comic Sans MS" charset="0"/>
              </a:rPr>
              <a:t>, Stafett						5 min</a:t>
            </a:r>
          </a:p>
          <a:p>
            <a:pPr algn="l" eaLnBrk="1" hangingPunct="1">
              <a:spcBef>
                <a:spcPct val="50000"/>
              </a:spcBef>
            </a:pPr>
            <a:r>
              <a:rPr lang="sv-SE" sz="1200" dirty="0">
                <a:latin typeface="Comic Sans MS" charset="0"/>
              </a:rPr>
              <a:t>Total träningstid 					60 min </a:t>
            </a:r>
          </a:p>
          <a:p>
            <a:pPr algn="l" eaLnBrk="1" hangingPunct="1">
              <a:spcBef>
                <a:spcPct val="50000"/>
              </a:spcBef>
            </a:pPr>
            <a:r>
              <a:rPr lang="sv-SE" sz="1200" b="1" dirty="0">
                <a:latin typeface="Comic Sans MS" charset="0"/>
              </a:rPr>
              <a:t>OBS! </a:t>
            </a:r>
            <a:r>
              <a:rPr lang="sv-SE" sz="1200" dirty="0">
                <a:latin typeface="Comic Sans MS" charset="0"/>
              </a:rPr>
              <a:t>Glöm inte att sammanfatta träningen tillsammans med spelarna efteråt!	</a:t>
            </a:r>
            <a:endParaRPr lang="sv-SE" sz="1600" dirty="0">
              <a:solidFill>
                <a:srgbClr val="930101"/>
              </a:solidFill>
            </a:endParaRPr>
          </a:p>
        </p:txBody>
      </p:sp>
      <p:sp>
        <p:nvSpPr>
          <p:cNvPr id="8201" name="Text Box 1031"/>
          <p:cNvSpPr txBox="1">
            <a:spLocks noChangeArrowheads="1"/>
          </p:cNvSpPr>
          <p:nvPr/>
        </p:nvSpPr>
        <p:spPr bwMode="auto">
          <a:xfrm>
            <a:off x="620713" y="4945990"/>
            <a:ext cx="5545137" cy="230832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spcBef>
                <a:spcPct val="50000"/>
              </a:spcBef>
            </a:pPr>
            <a:r>
              <a:rPr lang="sv-SE" sz="1200" b="1" dirty="0">
                <a:solidFill>
                  <a:schemeClr val="bg1"/>
                </a:solidFill>
                <a:latin typeface="Comic Sans MS" charset="0"/>
              </a:rPr>
              <a:t>DRIBBLA I FUTSAL</a:t>
            </a:r>
          </a:p>
          <a:p>
            <a:pPr algn="just" eaLnBrk="1" hangingPunct="1">
              <a:spcBef>
                <a:spcPct val="50000"/>
              </a:spcBef>
            </a:pPr>
            <a:r>
              <a:rPr lang="sv-SE" sz="1200" u="sng" dirty="0">
                <a:solidFill>
                  <a:schemeClr val="bg1"/>
                </a:solidFill>
                <a:latin typeface="Comic Sans MS" charset="0"/>
              </a:rPr>
              <a:t>Dribbla</a:t>
            </a:r>
            <a:r>
              <a:rPr lang="sv-SE" sz="1200" dirty="0">
                <a:solidFill>
                  <a:schemeClr val="bg1"/>
                </a:solidFill>
                <a:latin typeface="Comic Sans MS" charset="0"/>
              </a:rPr>
              <a:t> är viktigt i </a:t>
            </a:r>
            <a:r>
              <a:rPr lang="sv-SE" sz="1200" dirty="0" err="1">
                <a:solidFill>
                  <a:schemeClr val="bg1"/>
                </a:solidFill>
                <a:latin typeface="Comic Sans MS" charset="0"/>
              </a:rPr>
              <a:t>futsal</a:t>
            </a:r>
            <a:r>
              <a:rPr lang="sv-SE" sz="1200" dirty="0">
                <a:solidFill>
                  <a:schemeClr val="bg1"/>
                </a:solidFill>
                <a:latin typeface="Comic Sans MS" charset="0"/>
              </a:rPr>
              <a:t> men tillskillnad mot fotboll så finns det sällan stora ytor bakom en motståndare att ta sig till genom att dribbla förbi motståndaren. Därför syftar dribblingar och finter i </a:t>
            </a:r>
            <a:r>
              <a:rPr lang="sv-SE" sz="1200" dirty="0" err="1">
                <a:solidFill>
                  <a:schemeClr val="bg1"/>
                </a:solidFill>
                <a:latin typeface="Comic Sans MS" charset="0"/>
              </a:rPr>
              <a:t>futsal</a:t>
            </a:r>
            <a:r>
              <a:rPr lang="sv-SE" sz="1200" dirty="0">
                <a:solidFill>
                  <a:schemeClr val="bg1"/>
                </a:solidFill>
                <a:latin typeface="Comic Sans MS" charset="0"/>
              </a:rPr>
              <a:t> mer till att skapa en yta eller vinkel för en passning eller ett skott än till att ta sig förbi en motståndare. </a:t>
            </a:r>
          </a:p>
          <a:p>
            <a:pPr algn="just" eaLnBrk="1" hangingPunct="1">
              <a:spcBef>
                <a:spcPct val="50000"/>
              </a:spcBef>
            </a:pPr>
            <a:r>
              <a:rPr lang="sv-SE" sz="1200" u="sng" dirty="0">
                <a:solidFill>
                  <a:schemeClr val="bg1"/>
                </a:solidFill>
                <a:latin typeface="Comic Sans MS" charset="0"/>
              </a:rPr>
              <a:t>Finter</a:t>
            </a:r>
            <a:r>
              <a:rPr lang="sv-SE" sz="1200" dirty="0">
                <a:solidFill>
                  <a:schemeClr val="bg1"/>
                </a:solidFill>
                <a:latin typeface="Comic Sans MS" charset="0"/>
              </a:rPr>
              <a:t> i </a:t>
            </a:r>
            <a:r>
              <a:rPr lang="sv-SE" sz="1200" dirty="0" err="1">
                <a:solidFill>
                  <a:schemeClr val="bg1"/>
                </a:solidFill>
                <a:latin typeface="Comic Sans MS" charset="0"/>
              </a:rPr>
              <a:t>futsal</a:t>
            </a:r>
            <a:r>
              <a:rPr lang="sv-SE" sz="1200" dirty="0">
                <a:solidFill>
                  <a:schemeClr val="bg1"/>
                </a:solidFill>
                <a:latin typeface="Comic Sans MS" charset="0"/>
              </a:rPr>
              <a:t> präglas av att man sällan kan använda samma fart som i fotboll inför finten, istället handlar det mer om små vrickningar och förflyttningar av bollen. Det är även lättare att använda sulan i </a:t>
            </a:r>
            <a:r>
              <a:rPr lang="sv-SE" sz="1200" dirty="0" err="1">
                <a:solidFill>
                  <a:schemeClr val="bg1"/>
                </a:solidFill>
                <a:latin typeface="Comic Sans MS" charset="0"/>
              </a:rPr>
              <a:t>futsal</a:t>
            </a:r>
            <a:r>
              <a:rPr lang="sv-SE" sz="1200" dirty="0">
                <a:solidFill>
                  <a:schemeClr val="bg1"/>
                </a:solidFill>
                <a:latin typeface="Comic Sans MS" charset="0"/>
              </a:rPr>
              <a:t> vilket man kan utnyttja i olika finter. Vanliga finter i </a:t>
            </a:r>
            <a:r>
              <a:rPr lang="sv-SE" sz="1200" dirty="0" err="1">
                <a:solidFill>
                  <a:schemeClr val="bg1"/>
                </a:solidFill>
                <a:latin typeface="Comic Sans MS" charset="0"/>
              </a:rPr>
              <a:t>futsal</a:t>
            </a:r>
            <a:r>
              <a:rPr lang="sv-SE" sz="1200" dirty="0">
                <a:solidFill>
                  <a:schemeClr val="bg1"/>
                </a:solidFill>
                <a:latin typeface="Comic Sans MS" charset="0"/>
              </a:rPr>
              <a:t> är kroppsfint, suldragning, snurrfint, stoppfint och sulvändning. </a:t>
            </a:r>
          </a:p>
        </p:txBody>
      </p:sp>
      <p:sp>
        <p:nvSpPr>
          <p:cNvPr id="8202" name="Text Box 1031"/>
          <p:cNvSpPr txBox="1">
            <a:spLocks noChangeArrowheads="1"/>
          </p:cNvSpPr>
          <p:nvPr/>
        </p:nvSpPr>
        <p:spPr bwMode="auto">
          <a:xfrm>
            <a:off x="0" y="8329613"/>
            <a:ext cx="685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sv-SE" b="1" dirty="0">
                <a:solidFill>
                  <a:srgbClr val="000000"/>
                </a:solidFill>
                <a:latin typeface="Comic Sans MS" charset="0"/>
              </a:rPr>
              <a:t>DU BLIR BRA PÅ DET DU TRÄNAR, TRÄNA SOM DU SPELAR!</a:t>
            </a:r>
          </a:p>
        </p:txBody>
      </p:sp>
      <p:sp>
        <p:nvSpPr>
          <p:cNvPr id="11" name="Text Box 1031"/>
          <p:cNvSpPr txBox="1">
            <a:spLocks noChangeArrowheads="1"/>
          </p:cNvSpPr>
          <p:nvPr/>
        </p:nvSpPr>
        <p:spPr bwMode="auto">
          <a:xfrm>
            <a:off x="981075" y="313222"/>
            <a:ext cx="4895850" cy="114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80000"/>
              </a:lnSpc>
              <a:spcBef>
                <a:spcPct val="50000"/>
              </a:spcBef>
            </a:pPr>
            <a:r>
              <a:rPr lang="sv-SE" sz="3200" b="1" dirty="0">
                <a:solidFill>
                  <a:srgbClr val="000000"/>
                </a:solidFill>
                <a:latin typeface="Comic Sans MS" charset="0"/>
              </a:rPr>
              <a:t>ANFALLSSPEL</a:t>
            </a:r>
          </a:p>
          <a:p>
            <a:pPr algn="ctr" eaLnBrk="1" hangingPunct="1">
              <a:lnSpc>
                <a:spcPct val="80000"/>
              </a:lnSpc>
              <a:spcBef>
                <a:spcPct val="50000"/>
              </a:spcBef>
            </a:pPr>
            <a:r>
              <a:rPr lang="sv-SE" sz="3200" b="1" dirty="0">
                <a:solidFill>
                  <a:srgbClr val="000000"/>
                </a:solidFill>
                <a:latin typeface="Comic Sans MS" charset="0"/>
              </a:rPr>
              <a:t>DRIBBLA</a:t>
            </a:r>
          </a:p>
        </p:txBody>
      </p:sp>
      <p:pic>
        <p:nvPicPr>
          <p:cNvPr id="12" name="Bildobjekt 11">
            <a:extLst>
              <a:ext uri="{FF2B5EF4-FFF2-40B4-BE49-F238E27FC236}">
                <a16:creationId xmlns:a16="http://schemas.microsoft.com/office/drawing/2014/main" id="{75DC54D0-9ACE-45A6-97A7-DEA3B388AF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31" y="73301"/>
            <a:ext cx="847305" cy="1142877"/>
          </a:xfrm>
          <a:prstGeom prst="rect">
            <a:avLst/>
          </a:prstGeom>
        </p:spPr>
      </p:pic>
      <p:pic>
        <p:nvPicPr>
          <p:cNvPr id="13" name="Bildobjekt 12">
            <a:extLst>
              <a:ext uri="{FF2B5EF4-FFF2-40B4-BE49-F238E27FC236}">
                <a16:creationId xmlns:a16="http://schemas.microsoft.com/office/drawing/2014/main" id="{D1613EED-FC7C-4750-BF01-B2D0AE67CB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5736" y="73301"/>
            <a:ext cx="847305" cy="1142877"/>
          </a:xfrm>
          <a:prstGeom prst="rect">
            <a:avLst/>
          </a:prstGeom>
        </p:spPr>
      </p:pic>
    </p:spTree>
    <p:extLst>
      <p:ext uri="{BB962C8B-B14F-4D97-AF65-F5344CB8AC3E}">
        <p14:creationId xmlns:p14="http://schemas.microsoft.com/office/powerpoint/2010/main" val="972238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25128" y="214746"/>
            <a:ext cx="3773104" cy="8359775"/>
          </a:xfrm>
          <a:prstGeom prst="rect">
            <a:avLst/>
          </a:prstGeom>
          <a:ln>
            <a:solidFill>
              <a:schemeClr val="tx1"/>
            </a:solidFill>
          </a:ln>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pPr>
            <a:r>
              <a:rPr lang="sv-SE" sz="1050" b="1" dirty="0">
                <a:solidFill>
                  <a:srgbClr val="000000"/>
                </a:solidFill>
                <a:latin typeface="Arial" charset="0"/>
              </a:rPr>
              <a:t>VAD</a:t>
            </a:r>
          </a:p>
          <a:p>
            <a:pPr algn="l">
              <a:lnSpc>
                <a:spcPct val="80000"/>
              </a:lnSpc>
            </a:pPr>
            <a:r>
              <a:rPr lang="sv-SE" sz="1050" dirty="0">
                <a:solidFill>
                  <a:srgbClr val="000000"/>
                </a:solidFill>
                <a:latin typeface="Arial" charset="0"/>
              </a:rPr>
              <a:t>Driva, dribbla och finta med blicken uppe</a:t>
            </a:r>
          </a:p>
          <a:p>
            <a:pPr algn="l">
              <a:lnSpc>
                <a:spcPct val="80000"/>
              </a:lnSpc>
            </a:pPr>
            <a:r>
              <a:rPr lang="sv-SE" sz="1050" dirty="0">
                <a:solidFill>
                  <a:srgbClr val="000000"/>
                </a:solidFill>
                <a:latin typeface="Arial" charset="0"/>
              </a:rPr>
              <a:t> </a:t>
            </a:r>
          </a:p>
          <a:p>
            <a:pPr algn="l">
              <a:lnSpc>
                <a:spcPct val="80000"/>
              </a:lnSpc>
            </a:pPr>
            <a:r>
              <a:rPr lang="sv-SE" sz="1050" b="1" dirty="0">
                <a:solidFill>
                  <a:srgbClr val="000000"/>
                </a:solidFill>
                <a:latin typeface="Arial" charset="0"/>
              </a:rPr>
              <a:t>VARFÖR</a:t>
            </a:r>
          </a:p>
          <a:p>
            <a:pPr algn="l">
              <a:lnSpc>
                <a:spcPct val="80000"/>
              </a:lnSpc>
            </a:pPr>
            <a:r>
              <a:rPr lang="sv-SE" sz="1050" dirty="0">
                <a:solidFill>
                  <a:srgbClr val="000000"/>
                </a:solidFill>
                <a:latin typeface="Arial" charset="0"/>
              </a:rPr>
              <a:t>För att lura motståndarna och se var det finns tomma ytor att springa till</a:t>
            </a:r>
          </a:p>
          <a:p>
            <a:pPr algn="l">
              <a:lnSpc>
                <a:spcPct val="80000"/>
              </a:lnSpc>
            </a:pPr>
            <a:endParaRPr lang="sv-SE" sz="1050" dirty="0">
              <a:solidFill>
                <a:srgbClr val="000000"/>
              </a:solidFill>
              <a:latin typeface="Arial" charset="0"/>
            </a:endParaRPr>
          </a:p>
          <a:p>
            <a:pPr algn="l">
              <a:lnSpc>
                <a:spcPct val="80000"/>
              </a:lnSpc>
            </a:pPr>
            <a:r>
              <a:rPr lang="sv-SE" sz="1050" b="1" dirty="0">
                <a:solidFill>
                  <a:srgbClr val="000000"/>
                </a:solidFill>
                <a:latin typeface="Arial" charset="0"/>
              </a:rPr>
              <a:t>HUR </a:t>
            </a:r>
          </a:p>
          <a:p>
            <a:pPr algn="l">
              <a:lnSpc>
                <a:spcPct val="80000"/>
              </a:lnSpc>
            </a:pPr>
            <a:r>
              <a:rPr lang="sv-SE" sz="1050" dirty="0">
                <a:solidFill>
                  <a:srgbClr val="000000"/>
                </a:solidFill>
                <a:latin typeface="Arial" charset="0"/>
              </a:rPr>
              <a:t>- Vad är fördelen med att titta sig omkring när man springer? (man ser motståndarna)</a:t>
            </a:r>
          </a:p>
          <a:p>
            <a:pPr algn="l">
              <a:lnSpc>
                <a:spcPct val="80000"/>
              </a:lnSpc>
            </a:pPr>
            <a:r>
              <a:rPr lang="sv-SE" sz="1050" dirty="0">
                <a:solidFill>
                  <a:srgbClr val="000000"/>
                </a:solidFill>
                <a:latin typeface="Arial" charset="0"/>
              </a:rPr>
              <a:t>- Åt vilka håll behöver jag titta? (framåt, bakåt, höger, vänster)</a:t>
            </a:r>
          </a:p>
          <a:p>
            <a:pPr algn="l">
              <a:lnSpc>
                <a:spcPct val="80000"/>
              </a:lnSpc>
            </a:pPr>
            <a:r>
              <a:rPr lang="sv-SE" sz="1050" dirty="0">
                <a:solidFill>
                  <a:srgbClr val="000000"/>
                </a:solidFill>
                <a:latin typeface="Arial" charset="0"/>
              </a:rPr>
              <a:t>- Hur kan jag lura motståndaren? (finta, dribbla, riktningsförändra, tempoväxla)</a:t>
            </a:r>
          </a:p>
          <a:p>
            <a:pPr algn="l">
              <a:lnSpc>
                <a:spcPct val="80000"/>
              </a:lnSpc>
            </a:pPr>
            <a:r>
              <a:rPr lang="sv-SE" sz="1050" dirty="0">
                <a:solidFill>
                  <a:srgbClr val="000000"/>
                </a:solidFill>
                <a:latin typeface="Arial" charset="0"/>
              </a:rPr>
              <a:t>- Vilken del av foten fintar man ofta med i </a:t>
            </a:r>
            <a:r>
              <a:rPr lang="sv-SE" sz="1050" dirty="0" err="1">
                <a:solidFill>
                  <a:srgbClr val="000000"/>
                </a:solidFill>
                <a:latin typeface="Arial" charset="0"/>
              </a:rPr>
              <a:t>futsal</a:t>
            </a:r>
            <a:r>
              <a:rPr lang="sv-SE" sz="1050" dirty="0">
                <a:solidFill>
                  <a:srgbClr val="000000"/>
                </a:solidFill>
                <a:latin typeface="Arial" charset="0"/>
              </a:rPr>
              <a:t>? (sulan, t.ex. snurrfint, stoppfint och sulvändning)</a:t>
            </a:r>
          </a:p>
          <a:p>
            <a:pPr algn="l">
              <a:lnSpc>
                <a:spcPct val="80000"/>
              </a:lnSpc>
            </a:pPr>
            <a:endParaRPr lang="sv-SE" sz="1050" dirty="0">
              <a:solidFill>
                <a:srgbClr val="000000"/>
              </a:solidFill>
              <a:latin typeface="Arial" charset="0"/>
            </a:endParaRPr>
          </a:p>
          <a:p>
            <a:pPr algn="l">
              <a:lnSpc>
                <a:spcPct val="80000"/>
              </a:lnSpc>
            </a:pPr>
            <a:r>
              <a:rPr lang="sv-SE" sz="1050" b="1" dirty="0">
                <a:solidFill>
                  <a:srgbClr val="000000"/>
                </a:solidFill>
                <a:latin typeface="Arial" charset="0"/>
              </a:rPr>
              <a:t>ÖVA</a:t>
            </a:r>
          </a:p>
          <a:p>
            <a:pPr algn="l">
              <a:lnSpc>
                <a:spcPct val="80000"/>
              </a:lnSpc>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Alla spelare i straffområdet med varsin boll.</a:t>
            </a:r>
          </a:p>
          <a:p>
            <a:pPr algn="l">
              <a:lnSpc>
                <a:spcPct val="80000"/>
              </a:lnSpc>
            </a:pPr>
            <a:endParaRPr lang="sv-SE" sz="1050" i="1" dirty="0">
              <a:solidFill>
                <a:srgbClr val="000000"/>
              </a:solidFill>
              <a:latin typeface="Arial" charset="0"/>
            </a:endParaRPr>
          </a:p>
          <a:p>
            <a:pPr algn="l">
              <a:lnSpc>
                <a:spcPct val="80000"/>
              </a:lnSpc>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Spelarna driver sina bollar med olika delar av foten. När motståndare kommer nära tränar man på riktningsförändring, tempoväxling och finter. Tränaren styr vilken del av foten spelarna driver med.</a:t>
            </a:r>
          </a:p>
          <a:p>
            <a:pPr algn="l">
              <a:lnSpc>
                <a:spcPct val="80000"/>
              </a:lnSpc>
            </a:pPr>
            <a:endParaRPr lang="sv-SE" sz="1050" dirty="0">
              <a:solidFill>
                <a:srgbClr val="000000"/>
              </a:solidFill>
              <a:latin typeface="Arial" charset="0"/>
            </a:endParaRPr>
          </a:p>
          <a:p>
            <a:pPr algn="l">
              <a:lnSpc>
                <a:spcPct val="80000"/>
              </a:lnSpc>
            </a:pPr>
            <a:r>
              <a:rPr lang="sv-SE" sz="1050" b="1" dirty="0">
                <a:solidFill>
                  <a:srgbClr val="000000"/>
                </a:solidFill>
                <a:latin typeface="Arial" charset="0"/>
              </a:rPr>
              <a:t>SAMMANFATTA</a:t>
            </a:r>
            <a:r>
              <a:rPr lang="sv-SE" sz="1050" dirty="0">
                <a:solidFill>
                  <a:srgbClr val="000000"/>
                </a:solidFill>
                <a:latin typeface="Arial" charset="0"/>
              </a:rPr>
              <a:t>	</a:t>
            </a:r>
          </a:p>
          <a:p>
            <a:pPr algn="l">
              <a:lnSpc>
                <a:spcPct val="80000"/>
              </a:lnSpc>
            </a:pPr>
            <a:r>
              <a:rPr lang="sv-SE" sz="1050" dirty="0">
                <a:solidFill>
                  <a:srgbClr val="000000"/>
                </a:solidFill>
                <a:latin typeface="Arial" charset="0"/>
              </a:rPr>
              <a:t>Se rubrikerna VAD, VARFÖR och HUR.</a:t>
            </a:r>
          </a:p>
          <a:p>
            <a:pPr algn="l">
              <a:lnSpc>
                <a:spcPct val="80000"/>
              </a:lnSpc>
              <a:defRPr/>
            </a:pPr>
            <a:endParaRPr lang="sv-SE" sz="1050" dirty="0">
              <a:latin typeface="Arial" charset="0"/>
            </a:endParaRPr>
          </a:p>
          <a:p>
            <a:pPr algn="l">
              <a:lnSpc>
                <a:spcPct val="80000"/>
              </a:lnSpc>
              <a:defRPr/>
            </a:pPr>
            <a:r>
              <a:rPr lang="sv-SE" sz="1050" b="1" dirty="0">
                <a:solidFill>
                  <a:srgbClr val="000000"/>
                </a:solidFill>
                <a:latin typeface="Arial" charset="0"/>
              </a:rPr>
              <a:t>VAD</a:t>
            </a:r>
          </a:p>
          <a:p>
            <a:pPr algn="l">
              <a:lnSpc>
                <a:spcPct val="80000"/>
              </a:lnSpc>
              <a:defRPr/>
            </a:pPr>
            <a:r>
              <a:rPr lang="sv-SE" sz="1050" dirty="0">
                <a:solidFill>
                  <a:srgbClr val="000000"/>
                </a:solidFill>
                <a:latin typeface="Arial" charset="0"/>
              </a:rPr>
              <a:t>Spel 3+1 mot 4</a:t>
            </a:r>
            <a:endParaRPr lang="sv-SE" sz="1050" b="1" dirty="0">
              <a:solidFill>
                <a:srgbClr val="000000"/>
              </a:solidFill>
              <a:latin typeface="Arial" charset="0"/>
            </a:endParaRPr>
          </a:p>
          <a:p>
            <a:pPr algn="l">
              <a:lnSpc>
                <a:spcPct val="80000"/>
              </a:lnSpc>
              <a:defRPr/>
            </a:pPr>
            <a:endParaRPr lang="sv-SE" sz="1050" b="1" dirty="0">
              <a:solidFill>
                <a:srgbClr val="000000"/>
              </a:solidFill>
              <a:latin typeface="Arial" charset="0"/>
            </a:endParaRPr>
          </a:p>
          <a:p>
            <a:pPr algn="l">
              <a:lnSpc>
                <a:spcPct val="80000"/>
              </a:lnSpc>
              <a:defRPr/>
            </a:pPr>
            <a:r>
              <a:rPr lang="sv-SE" sz="1050" b="1" dirty="0">
                <a:solidFill>
                  <a:srgbClr val="000000"/>
                </a:solidFill>
                <a:latin typeface="Arial" charset="0"/>
              </a:rPr>
              <a:t>VARFÖR</a:t>
            </a:r>
          </a:p>
          <a:p>
            <a:pPr algn="l">
              <a:lnSpc>
                <a:spcPct val="80000"/>
              </a:lnSpc>
              <a:defRPr/>
            </a:pPr>
            <a:r>
              <a:rPr lang="sv-SE" sz="1050" dirty="0">
                <a:solidFill>
                  <a:schemeClr val="tx1"/>
                </a:solidFill>
                <a:latin typeface="Arial" charset="0"/>
              </a:rPr>
              <a:t>För att kunna ta bollen framåt på fri yta med motståndare</a:t>
            </a:r>
            <a:endParaRPr lang="sv-SE" sz="1050" dirty="0">
              <a:solidFill>
                <a:srgbClr val="000000"/>
              </a:solidFill>
              <a:latin typeface="Arial" charset="0"/>
            </a:endParaRPr>
          </a:p>
          <a:p>
            <a:pPr algn="l">
              <a:lnSpc>
                <a:spcPct val="80000"/>
              </a:lnSpc>
              <a:defRPr/>
            </a:pPr>
            <a:endParaRPr lang="sv-SE" sz="1050" dirty="0">
              <a:solidFill>
                <a:srgbClr val="000000"/>
              </a:solidFill>
              <a:latin typeface="Arial" charset="0"/>
            </a:endParaRPr>
          </a:p>
          <a:p>
            <a:pPr algn="l">
              <a:lnSpc>
                <a:spcPct val="80000"/>
              </a:lnSpc>
              <a:defRPr/>
            </a:pPr>
            <a:r>
              <a:rPr lang="sv-SE" sz="1050" b="1" dirty="0">
                <a:solidFill>
                  <a:srgbClr val="000000"/>
                </a:solidFill>
                <a:latin typeface="Arial" charset="0"/>
              </a:rPr>
              <a:t>HUR</a:t>
            </a:r>
          </a:p>
          <a:p>
            <a:pPr algn="l">
              <a:lnSpc>
                <a:spcPct val="80000"/>
              </a:lnSpc>
              <a:defRPr/>
            </a:pPr>
            <a:r>
              <a:rPr lang="sv-SE" sz="1050" dirty="0">
                <a:solidFill>
                  <a:srgbClr val="000000"/>
                </a:solidFill>
                <a:latin typeface="Arial" charset="0"/>
              </a:rPr>
              <a:t>- Alla i laget som har bollen är anfallsspelare och försöker komma till avslut genom att dribbla, driva, finta, passa och skjuta. </a:t>
            </a:r>
          </a:p>
          <a:p>
            <a:pPr algn="l">
              <a:lnSpc>
                <a:spcPct val="80000"/>
              </a:lnSpc>
              <a:defRPr/>
            </a:pPr>
            <a:r>
              <a:rPr lang="sv-SE" sz="1050" dirty="0">
                <a:solidFill>
                  <a:srgbClr val="000000"/>
                </a:solidFill>
                <a:latin typeface="Arial" charset="0"/>
              </a:rPr>
              <a:t>- Alla i laget som inte har bollen är försvarare. </a:t>
            </a:r>
          </a:p>
          <a:p>
            <a:pPr algn="l">
              <a:lnSpc>
                <a:spcPct val="80000"/>
              </a:lnSpc>
            </a:pPr>
            <a:r>
              <a:rPr lang="sv-SE" sz="1050" dirty="0">
                <a:solidFill>
                  <a:srgbClr val="000000"/>
                </a:solidFill>
                <a:latin typeface="Arial" charset="0"/>
              </a:rPr>
              <a:t>- Hur kan jag lura motståndaren? (finta, dribbla, riktningsförändra, tempoväxla)</a:t>
            </a:r>
          </a:p>
          <a:p>
            <a:pPr algn="l">
              <a:lnSpc>
                <a:spcPct val="80000"/>
              </a:lnSpc>
            </a:pPr>
            <a:r>
              <a:rPr lang="sv-SE" sz="1050" dirty="0">
                <a:solidFill>
                  <a:srgbClr val="000000"/>
                </a:solidFill>
                <a:latin typeface="Arial" charset="0"/>
              </a:rPr>
              <a:t>- Vilken del av foten fintar man ofta med i </a:t>
            </a:r>
            <a:r>
              <a:rPr lang="sv-SE" sz="1050" dirty="0" err="1">
                <a:solidFill>
                  <a:srgbClr val="000000"/>
                </a:solidFill>
                <a:latin typeface="Arial" charset="0"/>
              </a:rPr>
              <a:t>futsal</a:t>
            </a:r>
            <a:r>
              <a:rPr lang="sv-SE" sz="1050" dirty="0">
                <a:solidFill>
                  <a:srgbClr val="000000"/>
                </a:solidFill>
                <a:latin typeface="Arial" charset="0"/>
              </a:rPr>
              <a:t>? (sulan, t.ex. snurrfint, stoppfint och sulvändning)</a:t>
            </a:r>
          </a:p>
          <a:p>
            <a:pPr algn="l">
              <a:lnSpc>
                <a:spcPct val="80000"/>
              </a:lnSpc>
              <a:defRPr/>
            </a:pPr>
            <a:endParaRPr lang="sv-SE" sz="1050" dirty="0">
              <a:solidFill>
                <a:srgbClr val="000000"/>
              </a:solidFill>
              <a:latin typeface="Arial" charset="0"/>
            </a:endParaRPr>
          </a:p>
          <a:p>
            <a:pPr algn="l">
              <a:lnSpc>
                <a:spcPct val="80000"/>
              </a:lnSpc>
              <a:defRPr/>
            </a:pPr>
            <a:r>
              <a:rPr lang="sv-SE" sz="1050" b="1" dirty="0">
                <a:solidFill>
                  <a:srgbClr val="000000"/>
                </a:solidFill>
                <a:latin typeface="Arial" charset="0"/>
              </a:rPr>
              <a:t>ÖVA</a:t>
            </a:r>
          </a:p>
          <a:p>
            <a:pPr algn="l">
              <a:lnSpc>
                <a:spcPct val="80000"/>
              </a:lnSpc>
              <a:defRPr/>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defRPr/>
            </a:pPr>
            <a:r>
              <a:rPr lang="sv-SE" sz="1050" dirty="0">
                <a:solidFill>
                  <a:srgbClr val="000000"/>
                </a:solidFill>
                <a:latin typeface="Arial" charset="0"/>
              </a:rPr>
              <a:t>3 utespelare + 1 målvakt mot 4 utespelare. 1 planhalva, 1 handbollsmål och 2 </a:t>
            </a:r>
            <a:r>
              <a:rPr lang="sv-SE" sz="1050" dirty="0" err="1">
                <a:solidFill>
                  <a:srgbClr val="000000"/>
                </a:solidFill>
                <a:latin typeface="Arial" charset="0"/>
              </a:rPr>
              <a:t>bandymål</a:t>
            </a:r>
            <a:r>
              <a:rPr lang="sv-SE" sz="1050" dirty="0">
                <a:solidFill>
                  <a:srgbClr val="000000"/>
                </a:solidFill>
                <a:latin typeface="Arial" charset="0"/>
              </a:rPr>
              <a:t>.</a:t>
            </a:r>
          </a:p>
          <a:p>
            <a:pPr algn="l">
              <a:lnSpc>
                <a:spcPct val="80000"/>
              </a:lnSpc>
              <a:defRPr/>
            </a:pPr>
            <a:endParaRPr lang="sv-SE" sz="1050" dirty="0">
              <a:solidFill>
                <a:srgbClr val="000000"/>
              </a:solidFill>
              <a:latin typeface="Arial" charset="0"/>
            </a:endParaRPr>
          </a:p>
          <a:p>
            <a:pPr algn="l">
              <a:lnSpc>
                <a:spcPct val="80000"/>
              </a:lnSpc>
              <a:defRPr/>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defRPr/>
            </a:pPr>
            <a:r>
              <a:rPr lang="sv-SE" sz="1050" dirty="0">
                <a:solidFill>
                  <a:srgbClr val="000000"/>
                </a:solidFill>
                <a:latin typeface="Arial" charset="0"/>
              </a:rPr>
              <a:t>Fritt spel. Laget som anfaller mot bandymålen använder målvakten som extra utespelare. Spela gärna 2-2 med det laget som anfaller mot handbollsmålet och MV-2-1 med laget som anfaller mot bandymålet.</a:t>
            </a:r>
          </a:p>
          <a:p>
            <a:pPr algn="l">
              <a:lnSpc>
                <a:spcPct val="80000"/>
              </a:lnSpc>
              <a:defRPr/>
            </a:pPr>
            <a:r>
              <a:rPr lang="sv-SE" sz="1050" b="1" dirty="0">
                <a:solidFill>
                  <a:srgbClr val="000000"/>
                </a:solidFill>
                <a:latin typeface="Arial" charset="0"/>
              </a:rPr>
              <a:t>SAMMANFATTA</a:t>
            </a:r>
          </a:p>
          <a:p>
            <a:pPr algn="l">
              <a:lnSpc>
                <a:spcPct val="80000"/>
              </a:lnSpc>
              <a:defRPr/>
            </a:pPr>
            <a:r>
              <a:rPr lang="sv-SE" sz="1050" dirty="0">
                <a:solidFill>
                  <a:srgbClr val="000000"/>
                </a:solidFill>
                <a:latin typeface="Arial" charset="0"/>
              </a:rPr>
              <a:t>Se rubrikerna VAD, VARFÖR och HUR.</a:t>
            </a:r>
          </a:p>
        </p:txBody>
      </p:sp>
      <p:sp>
        <p:nvSpPr>
          <p:cNvPr id="6"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4 - DRIBBLA</a:t>
            </a: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0" name="Rectangle 196"/>
          <p:cNvSpPr>
            <a:spLocks noChangeArrowheads="1"/>
          </p:cNvSpPr>
          <p:nvPr/>
        </p:nvSpPr>
        <p:spPr bwMode="auto">
          <a:xfrm>
            <a:off x="40398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2" name="Text Box 197"/>
          <p:cNvSpPr txBox="1">
            <a:spLocks noChangeArrowheads="1"/>
          </p:cNvSpPr>
          <p:nvPr/>
        </p:nvSpPr>
        <p:spPr bwMode="auto">
          <a:xfrm>
            <a:off x="5025231" y="5055394"/>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MV</a:t>
            </a:r>
          </a:p>
        </p:txBody>
      </p:sp>
      <p:sp>
        <p:nvSpPr>
          <p:cNvPr id="13" name="AutoShape 101"/>
          <p:cNvSpPr>
            <a:spLocks noChangeArrowheads="1"/>
          </p:cNvSpPr>
          <p:nvPr/>
        </p:nvSpPr>
        <p:spPr bwMode="auto">
          <a:xfrm>
            <a:off x="4451863" y="5638800"/>
            <a:ext cx="114300" cy="123825"/>
          </a:xfrm>
          <a:prstGeom prst="flowChartSummingJunction">
            <a:avLst/>
          </a:prstGeom>
          <a:solidFill>
            <a:srgbClr val="FFFFFF"/>
          </a:solidFill>
          <a:ln w="9525">
            <a:solidFill>
              <a:srgbClr val="000000"/>
            </a:solidFill>
            <a:round/>
            <a:headEnd/>
            <a:tailEnd/>
          </a:ln>
        </p:spPr>
        <p:txBody>
          <a:bodyPr/>
          <a:lstStyle/>
          <a:p>
            <a:pPr algn="ctr"/>
            <a:endParaRPr lang="sv-SE" sz="1800"/>
          </a:p>
        </p:txBody>
      </p:sp>
      <p:sp>
        <p:nvSpPr>
          <p:cNvPr id="14" name="Oval 242"/>
          <p:cNvSpPr>
            <a:spLocks noChangeArrowheads="1"/>
          </p:cNvSpPr>
          <p:nvPr/>
        </p:nvSpPr>
        <p:spPr bwMode="auto">
          <a:xfrm>
            <a:off x="4482191" y="6209080"/>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5" name="Oval 242"/>
          <p:cNvSpPr>
            <a:spLocks noChangeArrowheads="1"/>
          </p:cNvSpPr>
          <p:nvPr/>
        </p:nvSpPr>
        <p:spPr bwMode="auto">
          <a:xfrm>
            <a:off x="4712739" y="57626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6" name="Oval 242"/>
          <p:cNvSpPr>
            <a:spLocks noChangeArrowheads="1"/>
          </p:cNvSpPr>
          <p:nvPr/>
        </p:nvSpPr>
        <p:spPr bwMode="auto">
          <a:xfrm>
            <a:off x="5037138" y="6316952"/>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8" name="Text Box 97"/>
          <p:cNvSpPr txBox="1">
            <a:spLocks noChangeArrowheads="1"/>
          </p:cNvSpPr>
          <p:nvPr/>
        </p:nvSpPr>
        <p:spPr bwMode="auto">
          <a:xfrm>
            <a:off x="5139633" y="6247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0" name="Text Box 110"/>
          <p:cNvSpPr txBox="1">
            <a:spLocks noChangeArrowheads="1"/>
          </p:cNvSpPr>
          <p:nvPr/>
        </p:nvSpPr>
        <p:spPr bwMode="auto">
          <a:xfrm>
            <a:off x="2819400" y="4394634"/>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10 min</a:t>
            </a:r>
            <a:endParaRPr lang="sv-SE" sz="1800" dirty="0"/>
          </a:p>
        </p:txBody>
      </p:sp>
      <p:sp>
        <p:nvSpPr>
          <p:cNvPr id="111" name="Text Box 111"/>
          <p:cNvSpPr txBox="1">
            <a:spLocks noChangeArrowheads="1"/>
          </p:cNvSpPr>
          <p:nvPr/>
        </p:nvSpPr>
        <p:spPr bwMode="auto">
          <a:xfrm>
            <a:off x="2819400" y="8576468"/>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7" name="Rectangle 196"/>
          <p:cNvSpPr>
            <a:spLocks noChangeArrowheads="1"/>
          </p:cNvSpPr>
          <p:nvPr/>
        </p:nvSpPr>
        <p:spPr bwMode="auto">
          <a:xfrm>
            <a:off x="61521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18" name="Text Box 97"/>
          <p:cNvSpPr txBox="1">
            <a:spLocks noChangeArrowheads="1"/>
          </p:cNvSpPr>
          <p:nvPr/>
        </p:nvSpPr>
        <p:spPr bwMode="auto">
          <a:xfrm>
            <a:off x="5877736" y="559188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9" name="Oval 242"/>
          <p:cNvSpPr>
            <a:spLocks noChangeArrowheads="1"/>
          </p:cNvSpPr>
          <p:nvPr/>
        </p:nvSpPr>
        <p:spPr bwMode="auto">
          <a:xfrm>
            <a:off x="5119558" y="58388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grpSp>
        <p:nvGrpSpPr>
          <p:cNvPr id="65" name="Group 302"/>
          <p:cNvGrpSpPr>
            <a:grpSpLocks/>
          </p:cNvGrpSpPr>
          <p:nvPr/>
        </p:nvGrpSpPr>
        <p:grpSpPr bwMode="auto">
          <a:xfrm>
            <a:off x="5703026" y="642309"/>
            <a:ext cx="95250" cy="85725"/>
            <a:chOff x="804" y="312"/>
            <a:chExt cx="10" cy="9"/>
          </a:xfrm>
        </p:grpSpPr>
        <p:sp>
          <p:nvSpPr>
            <p:cNvPr id="66"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67" name="Group 304"/>
            <p:cNvGrpSpPr>
              <a:grpSpLocks/>
            </p:cNvGrpSpPr>
            <p:nvPr/>
          </p:nvGrpSpPr>
          <p:grpSpPr bwMode="auto">
            <a:xfrm>
              <a:off x="806" y="314"/>
              <a:ext cx="7" cy="6"/>
              <a:chOff x="724" y="80"/>
              <a:chExt cx="10" cy="10"/>
            </a:xfrm>
          </p:grpSpPr>
          <p:sp>
            <p:nvSpPr>
              <p:cNvPr id="68"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9"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80" name="Freeform 332"/>
          <p:cNvSpPr>
            <a:spLocks/>
          </p:cNvSpPr>
          <p:nvPr/>
        </p:nvSpPr>
        <p:spPr bwMode="auto">
          <a:xfrm>
            <a:off x="5779226" y="642309"/>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81" name="Freeform 335"/>
          <p:cNvSpPr>
            <a:spLocks/>
          </p:cNvSpPr>
          <p:nvPr/>
        </p:nvSpPr>
        <p:spPr bwMode="auto">
          <a:xfrm>
            <a:off x="5779226" y="794709"/>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grpSp>
        <p:nvGrpSpPr>
          <p:cNvPr id="106" name="Group 302"/>
          <p:cNvGrpSpPr>
            <a:grpSpLocks/>
          </p:cNvGrpSpPr>
          <p:nvPr/>
        </p:nvGrpSpPr>
        <p:grpSpPr bwMode="auto">
          <a:xfrm>
            <a:off x="5626826" y="566109"/>
            <a:ext cx="95250" cy="85725"/>
            <a:chOff x="804" y="312"/>
            <a:chExt cx="10" cy="9"/>
          </a:xfrm>
        </p:grpSpPr>
        <p:sp>
          <p:nvSpPr>
            <p:cNvPr id="107"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09" name="Group 304"/>
            <p:cNvGrpSpPr>
              <a:grpSpLocks/>
            </p:cNvGrpSpPr>
            <p:nvPr/>
          </p:nvGrpSpPr>
          <p:grpSpPr bwMode="auto">
            <a:xfrm>
              <a:off x="806" y="314"/>
              <a:ext cx="7" cy="6"/>
              <a:chOff x="724" y="80"/>
              <a:chExt cx="10" cy="10"/>
            </a:xfrm>
          </p:grpSpPr>
          <p:sp>
            <p:nvSpPr>
              <p:cNvPr id="120"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1"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2" name="Group 302"/>
          <p:cNvGrpSpPr>
            <a:grpSpLocks/>
          </p:cNvGrpSpPr>
          <p:nvPr/>
        </p:nvGrpSpPr>
        <p:grpSpPr bwMode="auto">
          <a:xfrm>
            <a:off x="5073428" y="655326"/>
            <a:ext cx="95250" cy="85725"/>
            <a:chOff x="804" y="312"/>
            <a:chExt cx="10" cy="9"/>
          </a:xfrm>
        </p:grpSpPr>
        <p:sp>
          <p:nvSpPr>
            <p:cNvPr id="123"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304"/>
            <p:cNvGrpSpPr>
              <a:grpSpLocks/>
            </p:cNvGrpSpPr>
            <p:nvPr/>
          </p:nvGrpSpPr>
          <p:grpSpPr bwMode="auto">
            <a:xfrm>
              <a:off x="806" y="314"/>
              <a:ext cx="7" cy="6"/>
              <a:chOff x="724" y="80"/>
              <a:chExt cx="10" cy="10"/>
            </a:xfrm>
          </p:grpSpPr>
          <p:sp>
            <p:nvSpPr>
              <p:cNvPr id="125"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7" name="Group 302"/>
          <p:cNvGrpSpPr>
            <a:grpSpLocks/>
          </p:cNvGrpSpPr>
          <p:nvPr/>
        </p:nvGrpSpPr>
        <p:grpSpPr bwMode="auto">
          <a:xfrm>
            <a:off x="5454428" y="655326"/>
            <a:ext cx="95250" cy="85725"/>
            <a:chOff x="804" y="312"/>
            <a:chExt cx="10" cy="9"/>
          </a:xfrm>
        </p:grpSpPr>
        <p:sp>
          <p:nvSpPr>
            <p:cNvPr id="128"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29" name="Group 304"/>
            <p:cNvGrpSpPr>
              <a:grpSpLocks/>
            </p:cNvGrpSpPr>
            <p:nvPr/>
          </p:nvGrpSpPr>
          <p:grpSpPr bwMode="auto">
            <a:xfrm>
              <a:off x="806" y="314"/>
              <a:ext cx="7" cy="6"/>
              <a:chOff x="724" y="80"/>
              <a:chExt cx="10" cy="10"/>
            </a:xfrm>
          </p:grpSpPr>
          <p:sp>
            <p:nvSpPr>
              <p:cNvPr id="130"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1"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32" name="Group 302"/>
          <p:cNvGrpSpPr>
            <a:grpSpLocks/>
          </p:cNvGrpSpPr>
          <p:nvPr/>
        </p:nvGrpSpPr>
        <p:grpSpPr bwMode="auto">
          <a:xfrm>
            <a:off x="5302028" y="960126"/>
            <a:ext cx="95250" cy="85725"/>
            <a:chOff x="804" y="312"/>
            <a:chExt cx="10" cy="9"/>
          </a:xfrm>
        </p:grpSpPr>
        <p:sp>
          <p:nvSpPr>
            <p:cNvPr id="133"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34" name="Group 304"/>
            <p:cNvGrpSpPr>
              <a:grpSpLocks/>
            </p:cNvGrpSpPr>
            <p:nvPr/>
          </p:nvGrpSpPr>
          <p:grpSpPr bwMode="auto">
            <a:xfrm>
              <a:off x="806" y="314"/>
              <a:ext cx="7" cy="6"/>
              <a:chOff x="724" y="80"/>
              <a:chExt cx="10" cy="10"/>
            </a:xfrm>
          </p:grpSpPr>
          <p:sp>
            <p:nvSpPr>
              <p:cNvPr id="135"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6"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37" name="Group 302"/>
          <p:cNvGrpSpPr>
            <a:grpSpLocks/>
          </p:cNvGrpSpPr>
          <p:nvPr/>
        </p:nvGrpSpPr>
        <p:grpSpPr bwMode="auto">
          <a:xfrm>
            <a:off x="5703026" y="794709"/>
            <a:ext cx="95250" cy="85725"/>
            <a:chOff x="804" y="312"/>
            <a:chExt cx="10" cy="9"/>
          </a:xfrm>
        </p:grpSpPr>
        <p:sp>
          <p:nvSpPr>
            <p:cNvPr id="138"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39" name="Group 304"/>
            <p:cNvGrpSpPr>
              <a:grpSpLocks/>
            </p:cNvGrpSpPr>
            <p:nvPr/>
          </p:nvGrpSpPr>
          <p:grpSpPr bwMode="auto">
            <a:xfrm>
              <a:off x="806" y="314"/>
              <a:ext cx="7" cy="6"/>
              <a:chOff x="724" y="80"/>
              <a:chExt cx="10" cy="10"/>
            </a:xfrm>
          </p:grpSpPr>
          <p:sp>
            <p:nvSpPr>
              <p:cNvPr id="140"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1"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42" name="Freeform 338"/>
          <p:cNvSpPr>
            <a:spLocks/>
          </p:cNvSpPr>
          <p:nvPr/>
        </p:nvSpPr>
        <p:spPr bwMode="auto">
          <a:xfrm>
            <a:off x="5454428" y="731526"/>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3" name="Freeform 338"/>
          <p:cNvSpPr>
            <a:spLocks/>
          </p:cNvSpPr>
          <p:nvPr/>
        </p:nvSpPr>
        <p:spPr bwMode="auto">
          <a:xfrm>
            <a:off x="5550626" y="642309"/>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4" name="Freeform 332"/>
          <p:cNvSpPr>
            <a:spLocks/>
          </p:cNvSpPr>
          <p:nvPr/>
        </p:nvSpPr>
        <p:spPr bwMode="auto">
          <a:xfrm>
            <a:off x="5149628" y="655326"/>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5" name="Freeform 339"/>
          <p:cNvSpPr>
            <a:spLocks/>
          </p:cNvSpPr>
          <p:nvPr/>
        </p:nvSpPr>
        <p:spPr bwMode="auto">
          <a:xfrm>
            <a:off x="5225828" y="731526"/>
            <a:ext cx="76200" cy="228600"/>
          </a:xfrm>
          <a:custGeom>
            <a:avLst/>
            <a:gdLst>
              <a:gd name="T0" fmla="*/ 2147483647 w 21"/>
              <a:gd name="T1" fmla="*/ 2147483647 h 90"/>
              <a:gd name="T2" fmla="*/ 0 w 21"/>
              <a:gd name="T3" fmla="*/ 2147483647 h 90"/>
              <a:gd name="T4" fmla="*/ 2147483647 w 21"/>
              <a:gd name="T5" fmla="*/ 2147483647 h 90"/>
              <a:gd name="T6" fmla="*/ 2147483647 w 21"/>
              <a:gd name="T7" fmla="*/ 2147483647 h 90"/>
              <a:gd name="T8" fmla="*/ 2147483647 w 21"/>
              <a:gd name="T9" fmla="*/ 0 h 90"/>
              <a:gd name="T10" fmla="*/ 0 60000 65536"/>
              <a:gd name="T11" fmla="*/ 0 60000 65536"/>
              <a:gd name="T12" fmla="*/ 0 60000 65536"/>
              <a:gd name="T13" fmla="*/ 0 60000 65536"/>
              <a:gd name="T14" fmla="*/ 0 60000 65536"/>
              <a:gd name="T15" fmla="*/ 0 w 21"/>
              <a:gd name="T16" fmla="*/ 0 h 90"/>
              <a:gd name="T17" fmla="*/ 21 w 21"/>
              <a:gd name="T18" fmla="*/ 90 h 90"/>
            </a:gdLst>
            <a:ahLst/>
            <a:cxnLst>
              <a:cxn ang="T10">
                <a:pos x="T0" y="T1"/>
              </a:cxn>
              <a:cxn ang="T11">
                <a:pos x="T2" y="T3"/>
              </a:cxn>
              <a:cxn ang="T12">
                <a:pos x="T4" y="T5"/>
              </a:cxn>
              <a:cxn ang="T13">
                <a:pos x="T6" y="T7"/>
              </a:cxn>
              <a:cxn ang="T14">
                <a:pos x="T8" y="T9"/>
              </a:cxn>
            </a:cxnLst>
            <a:rect l="T15" t="T16" r="T17" b="T18"/>
            <a:pathLst>
              <a:path w="21" h="90">
                <a:moveTo>
                  <a:pt x="21" y="90"/>
                </a:moveTo>
                <a:cubicBezTo>
                  <a:pt x="14" y="79"/>
                  <a:pt x="7" y="80"/>
                  <a:pt x="0" y="69"/>
                </a:cubicBezTo>
                <a:cubicBezTo>
                  <a:pt x="11" y="62"/>
                  <a:pt x="17" y="63"/>
                  <a:pt x="21" y="51"/>
                </a:cubicBezTo>
                <a:cubicBezTo>
                  <a:pt x="15" y="49"/>
                  <a:pt x="2" y="51"/>
                  <a:pt x="3" y="45"/>
                </a:cubicBezTo>
                <a:cubicBezTo>
                  <a:pt x="6" y="27"/>
                  <a:pt x="18" y="17"/>
                  <a:pt x="18" y="0"/>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grpSp>
        <p:nvGrpSpPr>
          <p:cNvPr id="150" name="Group 302"/>
          <p:cNvGrpSpPr>
            <a:grpSpLocks/>
          </p:cNvGrpSpPr>
          <p:nvPr/>
        </p:nvGrpSpPr>
        <p:grpSpPr bwMode="auto">
          <a:xfrm>
            <a:off x="4564283" y="575634"/>
            <a:ext cx="95250" cy="85725"/>
            <a:chOff x="804" y="312"/>
            <a:chExt cx="10" cy="9"/>
          </a:xfrm>
        </p:grpSpPr>
        <p:sp>
          <p:nvSpPr>
            <p:cNvPr id="151"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52" name="Group 304"/>
            <p:cNvGrpSpPr>
              <a:grpSpLocks/>
            </p:cNvGrpSpPr>
            <p:nvPr/>
          </p:nvGrpSpPr>
          <p:grpSpPr bwMode="auto">
            <a:xfrm>
              <a:off x="806" y="314"/>
              <a:ext cx="7" cy="6"/>
              <a:chOff x="724" y="80"/>
              <a:chExt cx="10" cy="10"/>
            </a:xfrm>
          </p:grpSpPr>
          <p:sp>
            <p:nvSpPr>
              <p:cNvPr id="153"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4"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55" name="Group 302"/>
          <p:cNvGrpSpPr>
            <a:grpSpLocks/>
          </p:cNvGrpSpPr>
          <p:nvPr/>
        </p:nvGrpSpPr>
        <p:grpSpPr bwMode="auto">
          <a:xfrm>
            <a:off x="4945283" y="575634"/>
            <a:ext cx="95250" cy="85725"/>
            <a:chOff x="804" y="312"/>
            <a:chExt cx="10" cy="9"/>
          </a:xfrm>
        </p:grpSpPr>
        <p:sp>
          <p:nvSpPr>
            <p:cNvPr id="156"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57" name="Group 304"/>
            <p:cNvGrpSpPr>
              <a:grpSpLocks/>
            </p:cNvGrpSpPr>
            <p:nvPr/>
          </p:nvGrpSpPr>
          <p:grpSpPr bwMode="auto">
            <a:xfrm>
              <a:off x="806" y="314"/>
              <a:ext cx="7" cy="6"/>
              <a:chOff x="724" y="80"/>
              <a:chExt cx="10" cy="10"/>
            </a:xfrm>
          </p:grpSpPr>
          <p:sp>
            <p:nvSpPr>
              <p:cNvPr id="158"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9"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60" name="Group 302"/>
          <p:cNvGrpSpPr>
            <a:grpSpLocks/>
          </p:cNvGrpSpPr>
          <p:nvPr/>
        </p:nvGrpSpPr>
        <p:grpSpPr bwMode="auto">
          <a:xfrm>
            <a:off x="4792883" y="880434"/>
            <a:ext cx="95250" cy="85725"/>
            <a:chOff x="804" y="312"/>
            <a:chExt cx="10" cy="9"/>
          </a:xfrm>
        </p:grpSpPr>
        <p:sp>
          <p:nvSpPr>
            <p:cNvPr id="161"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62" name="Group 304"/>
            <p:cNvGrpSpPr>
              <a:grpSpLocks/>
            </p:cNvGrpSpPr>
            <p:nvPr/>
          </p:nvGrpSpPr>
          <p:grpSpPr bwMode="auto">
            <a:xfrm>
              <a:off x="806" y="314"/>
              <a:ext cx="7" cy="6"/>
              <a:chOff x="724" y="80"/>
              <a:chExt cx="10" cy="10"/>
            </a:xfrm>
          </p:grpSpPr>
          <p:sp>
            <p:nvSpPr>
              <p:cNvPr id="163"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64"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65" name="Freeform 338"/>
          <p:cNvSpPr>
            <a:spLocks/>
          </p:cNvSpPr>
          <p:nvPr/>
        </p:nvSpPr>
        <p:spPr bwMode="auto">
          <a:xfrm>
            <a:off x="4945283" y="651834"/>
            <a:ext cx="76200" cy="228600"/>
          </a:xfrm>
          <a:custGeom>
            <a:avLst/>
            <a:gdLst>
              <a:gd name="T0" fmla="*/ 2147483647 w 28"/>
              <a:gd name="T1" fmla="*/ 0 h 87"/>
              <a:gd name="T2" fmla="*/ 2147483647 w 28"/>
              <a:gd name="T3" fmla="*/ 2147483647 h 87"/>
              <a:gd name="T4" fmla="*/ 2147483647 w 28"/>
              <a:gd name="T5" fmla="*/ 2147483647 h 87"/>
              <a:gd name="T6" fmla="*/ 2147483647 w 28"/>
              <a:gd name="T7" fmla="*/ 2147483647 h 87"/>
              <a:gd name="T8" fmla="*/ 0 60000 65536"/>
              <a:gd name="T9" fmla="*/ 0 60000 65536"/>
              <a:gd name="T10" fmla="*/ 0 60000 65536"/>
              <a:gd name="T11" fmla="*/ 0 60000 65536"/>
              <a:gd name="T12" fmla="*/ 0 w 28"/>
              <a:gd name="T13" fmla="*/ 0 h 87"/>
              <a:gd name="T14" fmla="*/ 28 w 28"/>
              <a:gd name="T15" fmla="*/ 87 h 87"/>
            </a:gdLst>
            <a:ahLst/>
            <a:cxnLst>
              <a:cxn ang="T8">
                <a:pos x="T0" y="T1"/>
              </a:cxn>
              <a:cxn ang="T9">
                <a:pos x="T2" y="T3"/>
              </a:cxn>
              <a:cxn ang="T10">
                <a:pos x="T4" y="T5"/>
              </a:cxn>
              <a:cxn ang="T11">
                <a:pos x="T6" y="T7"/>
              </a:cxn>
            </a:cxnLst>
            <a:rect l="T12" t="T13" r="T14" b="T15"/>
            <a:pathLst>
              <a:path w="28" h="87">
                <a:moveTo>
                  <a:pt x="26" y="0"/>
                </a:moveTo>
                <a:cubicBezTo>
                  <a:pt x="7" y="5"/>
                  <a:pt x="0" y="25"/>
                  <a:pt x="23" y="33"/>
                </a:cubicBezTo>
                <a:cubicBezTo>
                  <a:pt x="28" y="48"/>
                  <a:pt x="27" y="53"/>
                  <a:pt x="11" y="57"/>
                </a:cubicBezTo>
                <a:cubicBezTo>
                  <a:pt x="6" y="73"/>
                  <a:pt x="8" y="63"/>
                  <a:pt x="8" y="87"/>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66" name="Freeform 332"/>
          <p:cNvSpPr>
            <a:spLocks/>
          </p:cNvSpPr>
          <p:nvPr/>
        </p:nvSpPr>
        <p:spPr bwMode="auto">
          <a:xfrm>
            <a:off x="4640483" y="575634"/>
            <a:ext cx="276225" cy="104775"/>
          </a:xfrm>
          <a:custGeom>
            <a:avLst/>
            <a:gdLst>
              <a:gd name="T0" fmla="*/ 0 w 174"/>
              <a:gd name="T1" fmla="*/ 2147483647 h 66"/>
              <a:gd name="T2" fmla="*/ 2147483647 w 174"/>
              <a:gd name="T3" fmla="*/ 2147483647 h 66"/>
              <a:gd name="T4" fmla="*/ 2147483647 w 174"/>
              <a:gd name="T5" fmla="*/ 2147483647 h 66"/>
              <a:gd name="T6" fmla="*/ 2147483647 w 174"/>
              <a:gd name="T7" fmla="*/ 2147483647 h 66"/>
              <a:gd name="T8" fmla="*/ 2147483647 w 174"/>
              <a:gd name="T9" fmla="*/ 2147483647 h 66"/>
              <a:gd name="T10" fmla="*/ 2147483647 w 174"/>
              <a:gd name="T11" fmla="*/ 2147483647 h 66"/>
              <a:gd name="T12" fmla="*/ 0 60000 65536"/>
              <a:gd name="T13" fmla="*/ 0 60000 65536"/>
              <a:gd name="T14" fmla="*/ 0 60000 65536"/>
              <a:gd name="T15" fmla="*/ 0 60000 65536"/>
              <a:gd name="T16" fmla="*/ 0 60000 65536"/>
              <a:gd name="T17" fmla="*/ 0 60000 65536"/>
              <a:gd name="T18" fmla="*/ 0 w 174"/>
              <a:gd name="T19" fmla="*/ 0 h 66"/>
              <a:gd name="T20" fmla="*/ 174 w 174"/>
              <a:gd name="T21" fmla="*/ 66 h 66"/>
            </a:gdLst>
            <a:ahLst/>
            <a:cxnLst>
              <a:cxn ang="T12">
                <a:pos x="T0" y="T1"/>
              </a:cxn>
              <a:cxn ang="T13">
                <a:pos x="T2" y="T3"/>
              </a:cxn>
              <a:cxn ang="T14">
                <a:pos x="T4" y="T5"/>
              </a:cxn>
              <a:cxn ang="T15">
                <a:pos x="T6" y="T7"/>
              </a:cxn>
              <a:cxn ang="T16">
                <a:pos x="T8" y="T9"/>
              </a:cxn>
              <a:cxn ang="T17">
                <a:pos x="T10" y="T11"/>
              </a:cxn>
            </a:cxnLst>
            <a:rect l="T18" t="T19" r="T20" b="T21"/>
            <a:pathLst>
              <a:path w="174" h="66">
                <a:moveTo>
                  <a:pt x="0" y="22"/>
                </a:moveTo>
                <a:cubicBezTo>
                  <a:pt x="15" y="0"/>
                  <a:pt x="14" y="4"/>
                  <a:pt x="45" y="7"/>
                </a:cubicBezTo>
                <a:cubicBezTo>
                  <a:pt x="47" y="30"/>
                  <a:pt x="48" y="66"/>
                  <a:pt x="75" y="25"/>
                </a:cubicBezTo>
                <a:cubicBezTo>
                  <a:pt x="80" y="5"/>
                  <a:pt x="87" y="10"/>
                  <a:pt x="108" y="13"/>
                </a:cubicBezTo>
                <a:cubicBezTo>
                  <a:pt x="113" y="40"/>
                  <a:pt x="124" y="31"/>
                  <a:pt x="153" y="28"/>
                </a:cubicBezTo>
                <a:cubicBezTo>
                  <a:pt x="159" y="19"/>
                  <a:pt x="163" y="13"/>
                  <a:pt x="174" y="13"/>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67" name="Freeform 339"/>
          <p:cNvSpPr>
            <a:spLocks/>
          </p:cNvSpPr>
          <p:nvPr/>
        </p:nvSpPr>
        <p:spPr bwMode="auto">
          <a:xfrm>
            <a:off x="4716683" y="651834"/>
            <a:ext cx="76200" cy="228600"/>
          </a:xfrm>
          <a:custGeom>
            <a:avLst/>
            <a:gdLst>
              <a:gd name="T0" fmla="*/ 2147483647 w 21"/>
              <a:gd name="T1" fmla="*/ 2147483647 h 90"/>
              <a:gd name="T2" fmla="*/ 0 w 21"/>
              <a:gd name="T3" fmla="*/ 2147483647 h 90"/>
              <a:gd name="T4" fmla="*/ 2147483647 w 21"/>
              <a:gd name="T5" fmla="*/ 2147483647 h 90"/>
              <a:gd name="T6" fmla="*/ 2147483647 w 21"/>
              <a:gd name="T7" fmla="*/ 2147483647 h 90"/>
              <a:gd name="T8" fmla="*/ 2147483647 w 21"/>
              <a:gd name="T9" fmla="*/ 0 h 90"/>
              <a:gd name="T10" fmla="*/ 0 60000 65536"/>
              <a:gd name="T11" fmla="*/ 0 60000 65536"/>
              <a:gd name="T12" fmla="*/ 0 60000 65536"/>
              <a:gd name="T13" fmla="*/ 0 60000 65536"/>
              <a:gd name="T14" fmla="*/ 0 60000 65536"/>
              <a:gd name="T15" fmla="*/ 0 w 21"/>
              <a:gd name="T16" fmla="*/ 0 h 90"/>
              <a:gd name="T17" fmla="*/ 21 w 21"/>
              <a:gd name="T18" fmla="*/ 90 h 90"/>
            </a:gdLst>
            <a:ahLst/>
            <a:cxnLst>
              <a:cxn ang="T10">
                <a:pos x="T0" y="T1"/>
              </a:cxn>
              <a:cxn ang="T11">
                <a:pos x="T2" y="T3"/>
              </a:cxn>
              <a:cxn ang="T12">
                <a:pos x="T4" y="T5"/>
              </a:cxn>
              <a:cxn ang="T13">
                <a:pos x="T6" y="T7"/>
              </a:cxn>
              <a:cxn ang="T14">
                <a:pos x="T8" y="T9"/>
              </a:cxn>
            </a:cxnLst>
            <a:rect l="T15" t="T16" r="T17" b="T18"/>
            <a:pathLst>
              <a:path w="21" h="90">
                <a:moveTo>
                  <a:pt x="21" y="90"/>
                </a:moveTo>
                <a:cubicBezTo>
                  <a:pt x="14" y="79"/>
                  <a:pt x="7" y="80"/>
                  <a:pt x="0" y="69"/>
                </a:cubicBezTo>
                <a:cubicBezTo>
                  <a:pt x="11" y="62"/>
                  <a:pt x="17" y="63"/>
                  <a:pt x="21" y="51"/>
                </a:cubicBezTo>
                <a:cubicBezTo>
                  <a:pt x="15" y="49"/>
                  <a:pt x="2" y="51"/>
                  <a:pt x="3" y="45"/>
                </a:cubicBezTo>
                <a:cubicBezTo>
                  <a:pt x="6" y="27"/>
                  <a:pt x="18" y="17"/>
                  <a:pt x="18" y="0"/>
                </a:cubicBezTo>
              </a:path>
            </a:pathLst>
          </a:custGeom>
          <a:noFill/>
          <a:ln w="9525" cap="flat" cmpd="sng">
            <a:solidFill>
              <a:schemeClr val="tx1"/>
            </a:solidFill>
            <a:prstDash val="solid"/>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Tree>
    <p:extLst>
      <p:ext uri="{BB962C8B-B14F-4D97-AF65-F5344CB8AC3E}">
        <p14:creationId xmlns:p14="http://schemas.microsoft.com/office/powerpoint/2010/main" val="4221084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05878" y="0"/>
            <a:ext cx="3898726" cy="9057373"/>
          </a:xfrm>
          <a:prstGeom prst="rect">
            <a:avLst/>
          </a:prstGeom>
          <a:ln>
            <a:solidFill>
              <a:schemeClr val="tx1"/>
            </a:solidFill>
          </a:ln>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pPr>
            <a:r>
              <a:rPr lang="sv-SE" sz="1050" b="1" dirty="0">
                <a:solidFill>
                  <a:srgbClr val="000000"/>
                </a:solidFill>
                <a:latin typeface="Arial" charset="0"/>
              </a:rPr>
              <a:t>VAD</a:t>
            </a:r>
          </a:p>
          <a:p>
            <a:pPr algn="l">
              <a:lnSpc>
                <a:spcPct val="80000"/>
              </a:lnSpc>
            </a:pPr>
            <a:r>
              <a:rPr lang="sv-SE" sz="1050" dirty="0">
                <a:solidFill>
                  <a:srgbClr val="000000"/>
                </a:solidFill>
                <a:latin typeface="Arial" charset="0"/>
              </a:rPr>
              <a:t>Fint isolerat</a:t>
            </a:r>
            <a:endParaRPr lang="sv-SE" sz="1050" b="1" dirty="0">
              <a:solidFill>
                <a:srgbClr val="000000"/>
              </a:solidFill>
              <a:latin typeface="Arial" charset="0"/>
            </a:endParaRPr>
          </a:p>
          <a:p>
            <a:pPr algn="l">
              <a:lnSpc>
                <a:spcPct val="80000"/>
              </a:lnSpc>
            </a:pPr>
            <a:r>
              <a:rPr lang="sv-SE" sz="1050" b="1" dirty="0">
                <a:solidFill>
                  <a:srgbClr val="000000"/>
                </a:solidFill>
                <a:latin typeface="Arial" charset="0"/>
              </a:rPr>
              <a:t>VARFÖR</a:t>
            </a:r>
          </a:p>
          <a:p>
            <a:pPr algn="l">
              <a:lnSpc>
                <a:spcPct val="80000"/>
              </a:lnSpc>
            </a:pPr>
            <a:r>
              <a:rPr lang="sv-SE" sz="1050" dirty="0">
                <a:solidFill>
                  <a:srgbClr val="000000"/>
                </a:solidFill>
                <a:latin typeface="Arial" charset="0"/>
              </a:rPr>
              <a:t>För att lära sig finta</a:t>
            </a:r>
          </a:p>
          <a:p>
            <a:pPr algn="l">
              <a:lnSpc>
                <a:spcPct val="80000"/>
              </a:lnSpc>
            </a:pPr>
            <a:r>
              <a:rPr lang="sv-SE" sz="1050" b="1" dirty="0">
                <a:solidFill>
                  <a:srgbClr val="000000"/>
                </a:solidFill>
                <a:latin typeface="Arial" charset="0"/>
              </a:rPr>
              <a:t>HUR </a:t>
            </a:r>
          </a:p>
          <a:p>
            <a:pPr algn="l">
              <a:lnSpc>
                <a:spcPct val="80000"/>
              </a:lnSpc>
            </a:pPr>
            <a:r>
              <a:rPr lang="sv-SE" sz="1050" dirty="0">
                <a:solidFill>
                  <a:srgbClr val="000000"/>
                </a:solidFill>
                <a:latin typeface="Arial" charset="0"/>
              </a:rPr>
              <a:t>- Hur utför jag en kroppsfint? (luras genom att flytta över kroppsvikten som om du ska fortsätta i en riktning – men välj istället en annan riktning)</a:t>
            </a:r>
          </a:p>
          <a:p>
            <a:pPr algn="l">
              <a:lnSpc>
                <a:spcPct val="80000"/>
              </a:lnSpc>
            </a:pPr>
            <a:r>
              <a:rPr lang="sv-SE" sz="1050" dirty="0">
                <a:solidFill>
                  <a:srgbClr val="000000"/>
                </a:solidFill>
                <a:latin typeface="Arial" charset="0"/>
              </a:rPr>
              <a:t>- Hur utför jag en snurrfint? (placera ena sulan på bollen, hoppas runt och dra med bollen med den andra sulan)</a:t>
            </a:r>
          </a:p>
          <a:p>
            <a:pPr algn="l">
              <a:lnSpc>
                <a:spcPct val="80000"/>
              </a:lnSpc>
            </a:pPr>
            <a:r>
              <a:rPr lang="sv-SE" sz="1050" dirty="0">
                <a:solidFill>
                  <a:srgbClr val="000000"/>
                </a:solidFill>
                <a:latin typeface="Arial" charset="0"/>
              </a:rPr>
              <a:t>- På vilka andra sätt kan jag finta med sulan? (stoppfint, dra bollen inåt med sulan för att sedan ta med bollen utåt med utsidan av foten.</a:t>
            </a:r>
          </a:p>
          <a:p>
            <a:pPr algn="l">
              <a:lnSpc>
                <a:spcPct val="80000"/>
              </a:lnSpc>
            </a:pPr>
            <a:endParaRPr lang="sv-SE" sz="1050" b="1" dirty="0">
              <a:solidFill>
                <a:srgbClr val="000000"/>
              </a:solidFill>
              <a:latin typeface="Arial" charset="0"/>
            </a:endParaRPr>
          </a:p>
          <a:p>
            <a:pPr algn="l">
              <a:lnSpc>
                <a:spcPct val="80000"/>
              </a:lnSpc>
            </a:pPr>
            <a:r>
              <a:rPr lang="sv-SE" sz="1050" b="1" dirty="0">
                <a:solidFill>
                  <a:srgbClr val="000000"/>
                </a:solidFill>
                <a:latin typeface="Arial" charset="0"/>
              </a:rPr>
              <a:t>ÖVA</a:t>
            </a:r>
          </a:p>
          <a:p>
            <a:pPr algn="l">
              <a:lnSpc>
                <a:spcPct val="80000"/>
              </a:lnSpc>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1) Spelarna är uppställda med var sin boll i ett ”rutmönster”</a:t>
            </a:r>
            <a:endParaRPr lang="sv-SE" altLang="ja-JP" sz="1050" dirty="0">
              <a:solidFill>
                <a:srgbClr val="000000"/>
              </a:solidFill>
              <a:latin typeface="Arial" charset="0"/>
            </a:endParaRPr>
          </a:p>
          <a:p>
            <a:pPr algn="l">
              <a:lnSpc>
                <a:spcPct val="80000"/>
              </a:lnSpc>
            </a:pPr>
            <a:r>
              <a:rPr lang="sv-SE" sz="1050" dirty="0">
                <a:solidFill>
                  <a:srgbClr val="000000"/>
                </a:solidFill>
                <a:latin typeface="Arial" charset="0"/>
              </a:rPr>
              <a:t>2) Spelarna står på led med varsin boll</a:t>
            </a:r>
          </a:p>
          <a:p>
            <a:pPr algn="l">
              <a:lnSpc>
                <a:spcPct val="80000"/>
              </a:lnSpc>
            </a:pPr>
            <a:r>
              <a:rPr lang="sv-SE" sz="1050" dirty="0">
                <a:solidFill>
                  <a:srgbClr val="000000"/>
                </a:solidFill>
                <a:latin typeface="Arial" charset="0"/>
              </a:rPr>
              <a:t>3) Spelarna är uppställda på varsin sida i en kvadrat på 12 x 12 m. </a:t>
            </a:r>
          </a:p>
          <a:p>
            <a:pPr algn="l">
              <a:lnSpc>
                <a:spcPct val="80000"/>
              </a:lnSpc>
            </a:pPr>
            <a:endParaRPr lang="sv-SE" sz="1050" i="1" dirty="0">
              <a:solidFill>
                <a:srgbClr val="000000"/>
              </a:solidFill>
              <a:latin typeface="Arial" charset="0"/>
            </a:endParaRPr>
          </a:p>
          <a:p>
            <a:pPr algn="l">
              <a:lnSpc>
                <a:spcPct val="80000"/>
              </a:lnSpc>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1) Spelarna genomför finten stillastående</a:t>
            </a:r>
          </a:p>
          <a:p>
            <a:pPr algn="l">
              <a:lnSpc>
                <a:spcPct val="80000"/>
              </a:lnSpc>
            </a:pPr>
            <a:r>
              <a:rPr lang="sv-SE" sz="1050" dirty="0">
                <a:solidFill>
                  <a:srgbClr val="000000"/>
                </a:solidFill>
                <a:latin typeface="Arial" charset="0"/>
              </a:rPr>
              <a:t>2) Spelarna utför fint och driver bollen framåt</a:t>
            </a:r>
          </a:p>
          <a:p>
            <a:pPr algn="l">
              <a:lnSpc>
                <a:spcPct val="80000"/>
              </a:lnSpc>
            </a:pPr>
            <a:r>
              <a:rPr lang="sv-SE" sz="1050" dirty="0">
                <a:solidFill>
                  <a:srgbClr val="000000"/>
                </a:solidFill>
                <a:latin typeface="Arial" charset="0"/>
              </a:rPr>
              <a:t>3) Spelarna driver samtidigt mot mitten, fintar och </a:t>
            </a:r>
            <a:r>
              <a:rPr lang="sv-SE" sz="1050" dirty="0" err="1">
                <a:solidFill>
                  <a:srgbClr val="000000"/>
                </a:solidFill>
                <a:latin typeface="Arial" charset="0"/>
              </a:rPr>
              <a:t>riktningsförändrar</a:t>
            </a:r>
            <a:r>
              <a:rPr lang="sv-SE" sz="1050" dirty="0">
                <a:solidFill>
                  <a:srgbClr val="000000"/>
                </a:solidFill>
                <a:latin typeface="Arial" charset="0"/>
              </a:rPr>
              <a:t> 90 grader</a:t>
            </a:r>
          </a:p>
          <a:p>
            <a:pPr algn="l">
              <a:lnSpc>
                <a:spcPct val="80000"/>
              </a:lnSpc>
            </a:pPr>
            <a:r>
              <a:rPr lang="sv-SE" sz="1050" dirty="0">
                <a:solidFill>
                  <a:srgbClr val="000000"/>
                </a:solidFill>
                <a:latin typeface="Arial" charset="0"/>
              </a:rPr>
              <a:t>Det första steget genomförs endast när spelarna ska göra finten för första gången.</a:t>
            </a:r>
          </a:p>
          <a:p>
            <a:pPr algn="l">
              <a:lnSpc>
                <a:spcPct val="80000"/>
              </a:lnSpc>
            </a:pPr>
            <a:r>
              <a:rPr lang="sv-SE" sz="1050" dirty="0">
                <a:solidFill>
                  <a:srgbClr val="000000"/>
                </a:solidFill>
                <a:latin typeface="Arial" charset="0"/>
              </a:rPr>
              <a:t>Flera finter finns på </a:t>
            </a:r>
            <a:r>
              <a:rPr lang="sv-SE" sz="1050" dirty="0" err="1">
                <a:solidFill>
                  <a:srgbClr val="000000"/>
                </a:solidFill>
                <a:latin typeface="Arial" charset="0"/>
              </a:rPr>
              <a:t>fogis.se</a:t>
            </a:r>
            <a:r>
              <a:rPr lang="sv-SE" sz="1050" dirty="0">
                <a:solidFill>
                  <a:srgbClr val="000000"/>
                </a:solidFill>
                <a:latin typeface="Arial" charset="0"/>
              </a:rPr>
              <a:t>/</a:t>
            </a:r>
            <a:r>
              <a:rPr lang="sv-SE" sz="1050" dirty="0" err="1">
                <a:solidFill>
                  <a:srgbClr val="000000"/>
                </a:solidFill>
                <a:latin typeface="Arial" charset="0"/>
              </a:rPr>
              <a:t>tranare</a:t>
            </a:r>
            <a:r>
              <a:rPr lang="sv-SE" sz="1050" dirty="0">
                <a:solidFill>
                  <a:srgbClr val="000000"/>
                </a:solidFill>
                <a:latin typeface="Arial" charset="0"/>
              </a:rPr>
              <a:t>/teknik-i-fotboll</a:t>
            </a:r>
          </a:p>
          <a:p>
            <a:pPr algn="l">
              <a:lnSpc>
                <a:spcPct val="80000"/>
              </a:lnSpc>
            </a:pPr>
            <a:r>
              <a:rPr lang="sv-SE" sz="1050" b="1" dirty="0">
                <a:solidFill>
                  <a:srgbClr val="000000"/>
                </a:solidFill>
                <a:latin typeface="Arial" charset="0"/>
              </a:rPr>
              <a:t>SAMMANFATTA</a:t>
            </a:r>
          </a:p>
          <a:p>
            <a:pPr algn="l">
              <a:lnSpc>
                <a:spcPct val="80000"/>
              </a:lnSpc>
            </a:pPr>
            <a:r>
              <a:rPr lang="sv-SE" sz="1050" dirty="0">
                <a:solidFill>
                  <a:srgbClr val="000000"/>
                </a:solidFill>
                <a:latin typeface="Arial" charset="0"/>
              </a:rPr>
              <a:t>Se rubrikerna VAD, VARFÖR och HUR.</a:t>
            </a:r>
          </a:p>
          <a:p>
            <a:pPr algn="l">
              <a:lnSpc>
                <a:spcPct val="80000"/>
              </a:lnSpc>
            </a:pPr>
            <a:endParaRPr lang="sv-SE" sz="1050" b="1" dirty="0">
              <a:solidFill>
                <a:schemeClr val="tx1"/>
              </a:solidFill>
              <a:latin typeface="Arial" charset="0"/>
            </a:endParaRPr>
          </a:p>
          <a:p>
            <a:pPr algn="l">
              <a:lnSpc>
                <a:spcPct val="80000"/>
              </a:lnSpc>
            </a:pPr>
            <a:r>
              <a:rPr lang="sv-SE" sz="1050" b="1" dirty="0">
                <a:solidFill>
                  <a:schemeClr val="tx1"/>
                </a:solidFill>
                <a:latin typeface="Arial" charset="0"/>
              </a:rPr>
              <a:t>VAD</a:t>
            </a:r>
          </a:p>
          <a:p>
            <a:pPr algn="l">
              <a:lnSpc>
                <a:spcPct val="80000"/>
              </a:lnSpc>
            </a:pPr>
            <a:r>
              <a:rPr lang="sv-SE" sz="1050" dirty="0">
                <a:solidFill>
                  <a:schemeClr val="tx1"/>
                </a:solidFill>
                <a:latin typeface="Arial" charset="0"/>
              </a:rPr>
              <a:t>Spelövning med fint och riktningsförändring</a:t>
            </a:r>
            <a:endParaRPr lang="sv-SE" sz="1050" b="1" dirty="0">
              <a:solidFill>
                <a:schemeClr val="tx1"/>
              </a:solidFill>
              <a:latin typeface="Arial" charset="0"/>
            </a:endParaRPr>
          </a:p>
          <a:p>
            <a:pPr algn="l">
              <a:lnSpc>
                <a:spcPct val="80000"/>
              </a:lnSpc>
            </a:pPr>
            <a:r>
              <a:rPr lang="sv-SE" sz="1050" b="1" dirty="0">
                <a:solidFill>
                  <a:schemeClr val="tx1"/>
                </a:solidFill>
                <a:latin typeface="Arial" charset="0"/>
              </a:rPr>
              <a:t>VARFÖR</a:t>
            </a:r>
          </a:p>
          <a:p>
            <a:pPr algn="l">
              <a:lnSpc>
                <a:spcPct val="80000"/>
              </a:lnSpc>
            </a:pPr>
            <a:r>
              <a:rPr lang="sv-SE" sz="1050" dirty="0">
                <a:solidFill>
                  <a:schemeClr val="tx1"/>
                </a:solidFill>
                <a:latin typeface="Arial" charset="0"/>
              </a:rPr>
              <a:t>För att träna på att finta och riktningsförändra</a:t>
            </a:r>
          </a:p>
          <a:p>
            <a:pPr algn="l">
              <a:lnSpc>
                <a:spcPct val="80000"/>
              </a:lnSpc>
            </a:pPr>
            <a:r>
              <a:rPr lang="sv-SE" sz="1050" b="1" dirty="0">
                <a:solidFill>
                  <a:schemeClr val="tx1"/>
                </a:solidFill>
                <a:latin typeface="Arial" charset="0"/>
              </a:rPr>
              <a:t>HUR </a:t>
            </a:r>
          </a:p>
          <a:p>
            <a:pPr algn="l">
              <a:lnSpc>
                <a:spcPct val="80000"/>
              </a:lnSpc>
            </a:pPr>
            <a:r>
              <a:rPr lang="sv-SE" sz="1050" dirty="0">
                <a:solidFill>
                  <a:schemeClr val="tx1"/>
                </a:solidFill>
                <a:latin typeface="Arial" charset="0"/>
              </a:rPr>
              <a:t>- Hur kan jag kontrollera bollen när jag springer med den? (många tillslag, bollen nära foten)</a:t>
            </a:r>
          </a:p>
          <a:p>
            <a:pPr algn="l">
              <a:lnSpc>
                <a:spcPct val="80000"/>
              </a:lnSpc>
            </a:pPr>
            <a:r>
              <a:rPr lang="sv-SE" sz="1050" dirty="0">
                <a:solidFill>
                  <a:srgbClr val="000000"/>
                </a:solidFill>
                <a:latin typeface="Arial" charset="0"/>
              </a:rPr>
              <a:t>- Hur kan jag lura motståndaren? (finta, dribbla, riktningsförändra, tempoväxla)</a:t>
            </a:r>
          </a:p>
          <a:p>
            <a:pPr algn="l">
              <a:lnSpc>
                <a:spcPct val="80000"/>
              </a:lnSpc>
            </a:pPr>
            <a:r>
              <a:rPr lang="sv-SE" sz="1050" dirty="0">
                <a:solidFill>
                  <a:srgbClr val="000000"/>
                </a:solidFill>
                <a:latin typeface="Arial" charset="0"/>
              </a:rPr>
              <a:t>- Vilken del av foten fintar man ofta med i </a:t>
            </a:r>
            <a:r>
              <a:rPr lang="sv-SE" sz="1050" dirty="0" err="1">
                <a:solidFill>
                  <a:srgbClr val="000000"/>
                </a:solidFill>
                <a:latin typeface="Arial" charset="0"/>
              </a:rPr>
              <a:t>futsal</a:t>
            </a:r>
            <a:r>
              <a:rPr lang="sv-SE" sz="1050" dirty="0">
                <a:solidFill>
                  <a:srgbClr val="000000"/>
                </a:solidFill>
                <a:latin typeface="Arial" charset="0"/>
              </a:rPr>
              <a:t>? (sulan, t.ex. snurrfint, stoppfint och sulvändning)</a:t>
            </a:r>
          </a:p>
          <a:p>
            <a:pPr algn="l">
              <a:lnSpc>
                <a:spcPct val="80000"/>
              </a:lnSpc>
            </a:pPr>
            <a:endParaRPr lang="sv-SE" sz="1050" dirty="0">
              <a:solidFill>
                <a:schemeClr val="tx1"/>
              </a:solidFill>
              <a:latin typeface="Arial" charset="0"/>
            </a:endParaRPr>
          </a:p>
          <a:p>
            <a:pPr algn="l">
              <a:lnSpc>
                <a:spcPct val="80000"/>
              </a:lnSpc>
            </a:pPr>
            <a:r>
              <a:rPr lang="sv-SE" sz="1050" b="1" dirty="0">
                <a:solidFill>
                  <a:schemeClr val="tx1"/>
                </a:solidFill>
                <a:latin typeface="Arial" charset="0"/>
              </a:rPr>
              <a:t>ÖVA</a:t>
            </a:r>
          </a:p>
          <a:p>
            <a:pPr algn="l">
              <a:lnSpc>
                <a:spcPct val="80000"/>
              </a:lnSpc>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pPr>
            <a:r>
              <a:rPr lang="sv-SE" sz="1050" dirty="0">
                <a:solidFill>
                  <a:schemeClr val="tx1"/>
                </a:solidFill>
                <a:latin typeface="Arial" charset="0"/>
              </a:rPr>
              <a:t>1 mot 1. Spelarna försvarar 2 </a:t>
            </a:r>
            <a:r>
              <a:rPr lang="sv-SE" sz="1050" dirty="0" err="1">
                <a:solidFill>
                  <a:schemeClr val="tx1"/>
                </a:solidFill>
                <a:latin typeface="Arial" charset="0"/>
              </a:rPr>
              <a:t>bandymål</a:t>
            </a:r>
            <a:r>
              <a:rPr lang="sv-SE" sz="1050" dirty="0">
                <a:solidFill>
                  <a:schemeClr val="tx1"/>
                </a:solidFill>
                <a:latin typeface="Arial" charset="0"/>
              </a:rPr>
              <a:t> var. Yta ca 20 x 12 m. Bred och kort plan med 2 mål per sida uppmuntrar till riktningsförändringar</a:t>
            </a:r>
          </a:p>
          <a:p>
            <a:pPr algn="l">
              <a:lnSpc>
                <a:spcPct val="80000"/>
              </a:lnSpc>
            </a:pPr>
            <a:endParaRPr lang="sv-SE" sz="1050" dirty="0">
              <a:solidFill>
                <a:schemeClr val="tx1"/>
              </a:solidFill>
              <a:latin typeface="Arial" charset="0"/>
            </a:endParaRPr>
          </a:p>
          <a:p>
            <a:pPr algn="l">
              <a:lnSpc>
                <a:spcPct val="80000"/>
              </a:lnSpc>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pPr>
            <a:r>
              <a:rPr lang="sv-SE" sz="1050" dirty="0">
                <a:solidFill>
                  <a:schemeClr val="tx1"/>
                </a:solidFill>
                <a:latin typeface="Arial" charset="0"/>
              </a:rPr>
              <a:t>Fritt spel. Går även att spela 2 mot 2 om man är många spelare på liten yta.</a:t>
            </a:r>
          </a:p>
          <a:p>
            <a:pPr algn="l">
              <a:lnSpc>
                <a:spcPct val="80000"/>
              </a:lnSpc>
            </a:pPr>
            <a:r>
              <a:rPr lang="sv-SE" sz="1050" b="1" dirty="0">
                <a:solidFill>
                  <a:schemeClr val="tx1"/>
                </a:solidFill>
                <a:latin typeface="Arial" charset="0"/>
              </a:rPr>
              <a:t>SAMMANFATTA</a:t>
            </a:r>
          </a:p>
          <a:p>
            <a:pPr algn="l">
              <a:lnSpc>
                <a:spcPct val="80000"/>
              </a:lnSpc>
            </a:pPr>
            <a:r>
              <a:rPr lang="sv-SE" sz="1050" dirty="0">
                <a:solidFill>
                  <a:schemeClr val="tx1"/>
                </a:solidFill>
                <a:latin typeface="Arial" charset="0"/>
              </a:rPr>
              <a:t>Se rubrikerna VAD, VARFÖR och HUR.</a:t>
            </a:r>
          </a:p>
        </p:txBody>
      </p:sp>
      <p:sp>
        <p:nvSpPr>
          <p:cNvPr id="7" name="Line 109"/>
          <p:cNvSpPr>
            <a:spLocks noChangeShapeType="1"/>
          </p:cNvSpPr>
          <p:nvPr/>
        </p:nvSpPr>
        <p:spPr bwMode="auto">
          <a:xfrm>
            <a:off x="335230" y="4836599"/>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10" name="Text Box 110"/>
          <p:cNvSpPr txBox="1">
            <a:spLocks noChangeArrowheads="1"/>
          </p:cNvSpPr>
          <p:nvPr/>
        </p:nvSpPr>
        <p:spPr bwMode="auto">
          <a:xfrm>
            <a:off x="2819400" y="459037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1" name="Text Box 111"/>
          <p:cNvSpPr txBox="1">
            <a:spLocks noChangeArrowheads="1"/>
          </p:cNvSpPr>
          <p:nvPr/>
        </p:nvSpPr>
        <p:spPr bwMode="auto">
          <a:xfrm>
            <a:off x="2819400" y="857646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4 - DRIBBLA</a:t>
            </a:r>
          </a:p>
        </p:txBody>
      </p:sp>
      <p:sp>
        <p:nvSpPr>
          <p:cNvPr id="63" name="Line 84"/>
          <p:cNvSpPr>
            <a:spLocks noChangeShapeType="1"/>
          </p:cNvSpPr>
          <p:nvPr/>
        </p:nvSpPr>
        <p:spPr bwMode="auto">
          <a:xfrm flipH="1">
            <a:off x="3922128" y="5820546"/>
            <a:ext cx="1225213"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4" name="AutoShape 101"/>
          <p:cNvSpPr>
            <a:spLocks noChangeArrowheads="1"/>
          </p:cNvSpPr>
          <p:nvPr/>
        </p:nvSpPr>
        <p:spPr bwMode="auto">
          <a:xfrm>
            <a:off x="4507960" y="5364845"/>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5" name="Oval 242"/>
          <p:cNvSpPr>
            <a:spLocks noChangeArrowheads="1"/>
          </p:cNvSpPr>
          <p:nvPr/>
        </p:nvSpPr>
        <p:spPr bwMode="auto">
          <a:xfrm>
            <a:off x="4683614" y="5633133"/>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6" name="Line 84"/>
          <p:cNvSpPr>
            <a:spLocks noChangeShapeType="1"/>
          </p:cNvSpPr>
          <p:nvPr/>
        </p:nvSpPr>
        <p:spPr bwMode="auto">
          <a:xfrm flipH="1">
            <a:off x="3931131" y="5119800"/>
            <a:ext cx="11525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7" name="Line 84"/>
          <p:cNvSpPr>
            <a:spLocks noChangeShapeType="1"/>
          </p:cNvSpPr>
          <p:nvPr/>
        </p:nvSpPr>
        <p:spPr bwMode="auto">
          <a:xfrm>
            <a:off x="5181942" y="5129897"/>
            <a:ext cx="1118" cy="5762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8" name="Freeform 171"/>
          <p:cNvSpPr>
            <a:spLocks/>
          </p:cNvSpPr>
          <p:nvPr/>
        </p:nvSpPr>
        <p:spPr bwMode="auto">
          <a:xfrm flipV="1">
            <a:off x="4467714" y="5488670"/>
            <a:ext cx="215900" cy="144463"/>
          </a:xfrm>
          <a:custGeom>
            <a:avLst/>
            <a:gdLst>
              <a:gd name="T0" fmla="*/ 2147483647 w 69"/>
              <a:gd name="T1" fmla="*/ 2147483647 h 162"/>
              <a:gd name="T2" fmla="*/ 2147483647 w 69"/>
              <a:gd name="T3" fmla="*/ 2147483647 h 162"/>
              <a:gd name="T4" fmla="*/ 2147483647 w 69"/>
              <a:gd name="T5" fmla="*/ 2147483647 h 162"/>
              <a:gd name="T6" fmla="*/ 2147483647 w 69"/>
              <a:gd name="T7" fmla="*/ 2147483647 h 162"/>
              <a:gd name="T8" fmla="*/ 2147483647 w 69"/>
              <a:gd name="T9" fmla="*/ 2147483647 h 162"/>
              <a:gd name="T10" fmla="*/ 2147483647 w 69"/>
              <a:gd name="T11" fmla="*/ 2147483647 h 162"/>
              <a:gd name="T12" fmla="*/ 2147483647 w 69"/>
              <a:gd name="T13" fmla="*/ 0 h 162"/>
              <a:gd name="T14" fmla="*/ 0 60000 65536"/>
              <a:gd name="T15" fmla="*/ 0 60000 65536"/>
              <a:gd name="T16" fmla="*/ 0 60000 65536"/>
              <a:gd name="T17" fmla="*/ 0 60000 65536"/>
              <a:gd name="T18" fmla="*/ 0 60000 65536"/>
              <a:gd name="T19" fmla="*/ 0 60000 65536"/>
              <a:gd name="T20" fmla="*/ 0 60000 65536"/>
              <a:gd name="T21" fmla="*/ 0 w 69"/>
              <a:gd name="T22" fmla="*/ 0 h 162"/>
              <a:gd name="T23" fmla="*/ 69 w 69"/>
              <a:gd name="T24" fmla="*/ 162 h 1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 h="162">
                <a:moveTo>
                  <a:pt x="42" y="162"/>
                </a:moveTo>
                <a:cubicBezTo>
                  <a:pt x="32" y="159"/>
                  <a:pt x="15" y="147"/>
                  <a:pt x="15" y="147"/>
                </a:cubicBezTo>
                <a:cubicBezTo>
                  <a:pt x="3" y="129"/>
                  <a:pt x="0" y="101"/>
                  <a:pt x="24" y="93"/>
                </a:cubicBezTo>
                <a:cubicBezTo>
                  <a:pt x="41" y="95"/>
                  <a:pt x="63" y="103"/>
                  <a:pt x="69" y="84"/>
                </a:cubicBezTo>
                <a:cubicBezTo>
                  <a:pt x="68" y="74"/>
                  <a:pt x="69" y="64"/>
                  <a:pt x="66" y="54"/>
                </a:cubicBezTo>
                <a:cubicBezTo>
                  <a:pt x="62" y="41"/>
                  <a:pt x="49" y="31"/>
                  <a:pt x="45" y="18"/>
                </a:cubicBezTo>
                <a:cubicBezTo>
                  <a:pt x="50" y="4"/>
                  <a:pt x="60" y="9"/>
                  <a:pt x="69" y="0"/>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sv-SE"/>
          </a:p>
        </p:txBody>
      </p:sp>
      <p:sp>
        <p:nvSpPr>
          <p:cNvPr id="79" name="Rectangle 196"/>
          <p:cNvSpPr>
            <a:spLocks noChangeArrowheads="1"/>
          </p:cNvSpPr>
          <p:nvPr/>
        </p:nvSpPr>
        <p:spPr bwMode="auto">
          <a:xfrm>
            <a:off x="4203595" y="5053268"/>
            <a:ext cx="142875" cy="714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0" name="Rectangle 196"/>
          <p:cNvSpPr>
            <a:spLocks noChangeArrowheads="1"/>
          </p:cNvSpPr>
          <p:nvPr/>
        </p:nvSpPr>
        <p:spPr bwMode="auto">
          <a:xfrm>
            <a:off x="4247462" y="5820546"/>
            <a:ext cx="142875"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1" name="Rectangle 196"/>
          <p:cNvSpPr>
            <a:spLocks noChangeArrowheads="1"/>
          </p:cNvSpPr>
          <p:nvPr/>
        </p:nvSpPr>
        <p:spPr bwMode="auto">
          <a:xfrm>
            <a:off x="4776635" y="5046775"/>
            <a:ext cx="144463" cy="714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2" name="Rectangle 196"/>
          <p:cNvSpPr>
            <a:spLocks noChangeArrowheads="1"/>
          </p:cNvSpPr>
          <p:nvPr/>
        </p:nvSpPr>
        <p:spPr bwMode="auto">
          <a:xfrm>
            <a:off x="4783385" y="5820546"/>
            <a:ext cx="144463"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3" name="AutoShape 345"/>
          <p:cNvSpPr>
            <a:spLocks noChangeArrowheads="1"/>
          </p:cNvSpPr>
          <p:nvPr/>
        </p:nvSpPr>
        <p:spPr bwMode="auto">
          <a:xfrm>
            <a:off x="5110504" y="5046775"/>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4" name="AutoShape 345"/>
          <p:cNvSpPr>
            <a:spLocks noChangeArrowheads="1"/>
          </p:cNvSpPr>
          <p:nvPr/>
        </p:nvSpPr>
        <p:spPr bwMode="auto">
          <a:xfrm>
            <a:off x="5147341" y="5741083"/>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5" name="AutoShape 345"/>
          <p:cNvSpPr>
            <a:spLocks noChangeArrowheads="1"/>
          </p:cNvSpPr>
          <p:nvPr/>
        </p:nvSpPr>
        <p:spPr bwMode="auto">
          <a:xfrm>
            <a:off x="3895411" y="5765112"/>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6" name="AutoShape 345"/>
          <p:cNvSpPr>
            <a:spLocks noChangeArrowheads="1"/>
          </p:cNvSpPr>
          <p:nvPr/>
        </p:nvSpPr>
        <p:spPr bwMode="auto">
          <a:xfrm>
            <a:off x="3933167" y="5035289"/>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8" name="Line 295"/>
          <p:cNvSpPr>
            <a:spLocks noChangeShapeType="1"/>
          </p:cNvSpPr>
          <p:nvPr/>
        </p:nvSpPr>
        <p:spPr bwMode="auto">
          <a:xfrm>
            <a:off x="5276583" y="5003614"/>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89" name="AutoShape 101"/>
          <p:cNvSpPr>
            <a:spLocks noChangeArrowheads="1"/>
          </p:cNvSpPr>
          <p:nvPr/>
        </p:nvSpPr>
        <p:spPr bwMode="auto">
          <a:xfrm>
            <a:off x="4416881" y="758525"/>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90" name="AutoShape 101"/>
          <p:cNvSpPr>
            <a:spLocks noChangeArrowheads="1"/>
          </p:cNvSpPr>
          <p:nvPr/>
        </p:nvSpPr>
        <p:spPr bwMode="auto">
          <a:xfrm>
            <a:off x="4200981" y="758525"/>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93" name="AutoShape 101"/>
          <p:cNvSpPr>
            <a:spLocks noChangeArrowheads="1"/>
          </p:cNvSpPr>
          <p:nvPr/>
        </p:nvSpPr>
        <p:spPr bwMode="auto">
          <a:xfrm>
            <a:off x="4632781" y="758525"/>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98" name="AutoShape 101"/>
          <p:cNvSpPr>
            <a:spLocks noChangeArrowheads="1"/>
          </p:cNvSpPr>
          <p:nvPr/>
        </p:nvSpPr>
        <p:spPr bwMode="auto">
          <a:xfrm>
            <a:off x="4632781" y="54353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99" name="AutoShape 101"/>
          <p:cNvSpPr>
            <a:spLocks noChangeArrowheads="1"/>
          </p:cNvSpPr>
          <p:nvPr/>
        </p:nvSpPr>
        <p:spPr bwMode="auto">
          <a:xfrm>
            <a:off x="4416881" y="54353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00" name="AutoShape 101"/>
          <p:cNvSpPr>
            <a:spLocks noChangeArrowheads="1"/>
          </p:cNvSpPr>
          <p:nvPr/>
        </p:nvSpPr>
        <p:spPr bwMode="auto">
          <a:xfrm>
            <a:off x="4200981" y="54353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14" name="AutoShape 101"/>
          <p:cNvSpPr>
            <a:spLocks noChangeArrowheads="1"/>
          </p:cNvSpPr>
          <p:nvPr/>
        </p:nvSpPr>
        <p:spPr bwMode="auto">
          <a:xfrm>
            <a:off x="4738823" y="2017174"/>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15" name="AutoShape 101"/>
          <p:cNvSpPr>
            <a:spLocks noChangeArrowheads="1"/>
          </p:cNvSpPr>
          <p:nvPr/>
        </p:nvSpPr>
        <p:spPr bwMode="auto">
          <a:xfrm>
            <a:off x="4091123" y="2017174"/>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16" name="AutoShape 101"/>
          <p:cNvSpPr>
            <a:spLocks noChangeArrowheads="1"/>
          </p:cNvSpPr>
          <p:nvPr/>
        </p:nvSpPr>
        <p:spPr bwMode="auto">
          <a:xfrm>
            <a:off x="4378461" y="237753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17" name="AutoShape 101"/>
          <p:cNvSpPr>
            <a:spLocks noChangeArrowheads="1"/>
          </p:cNvSpPr>
          <p:nvPr/>
        </p:nvSpPr>
        <p:spPr bwMode="auto">
          <a:xfrm>
            <a:off x="4451486" y="172983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18" name="AutoShape 345"/>
          <p:cNvSpPr>
            <a:spLocks noChangeArrowheads="1"/>
          </p:cNvSpPr>
          <p:nvPr/>
        </p:nvSpPr>
        <p:spPr bwMode="auto">
          <a:xfrm>
            <a:off x="4738823" y="2377536"/>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19" name="AutoShape 345"/>
          <p:cNvSpPr>
            <a:spLocks noChangeArrowheads="1"/>
          </p:cNvSpPr>
          <p:nvPr/>
        </p:nvSpPr>
        <p:spPr bwMode="auto">
          <a:xfrm>
            <a:off x="4752000" y="1730325"/>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22" name="AutoShape 345"/>
          <p:cNvSpPr>
            <a:spLocks noChangeArrowheads="1"/>
          </p:cNvSpPr>
          <p:nvPr/>
        </p:nvSpPr>
        <p:spPr bwMode="auto">
          <a:xfrm>
            <a:off x="4162561" y="1729836"/>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23" name="AutoShape 345"/>
          <p:cNvSpPr>
            <a:spLocks noChangeArrowheads="1"/>
          </p:cNvSpPr>
          <p:nvPr/>
        </p:nvSpPr>
        <p:spPr bwMode="auto">
          <a:xfrm>
            <a:off x="4162561" y="2377536"/>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cxnSp>
        <p:nvCxnSpPr>
          <p:cNvPr id="124" name="Rak 2"/>
          <p:cNvCxnSpPr>
            <a:cxnSpLocks noChangeShapeType="1"/>
            <a:stCxn id="116" idx="0"/>
          </p:cNvCxnSpPr>
          <p:nvPr/>
        </p:nvCxnSpPr>
        <p:spPr bwMode="auto">
          <a:xfrm flipV="1">
            <a:off x="4435611" y="2161636"/>
            <a:ext cx="15875" cy="215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25" name="Rak pil 5"/>
          <p:cNvCxnSpPr>
            <a:cxnSpLocks noChangeShapeType="1"/>
          </p:cNvCxnSpPr>
          <p:nvPr/>
        </p:nvCxnSpPr>
        <p:spPr bwMode="auto">
          <a:xfrm flipH="1" flipV="1">
            <a:off x="4307023" y="2161636"/>
            <a:ext cx="174625" cy="9525"/>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26" name="Rak 10"/>
          <p:cNvCxnSpPr>
            <a:cxnSpLocks noChangeShapeType="1"/>
            <a:stCxn id="115" idx="4"/>
          </p:cNvCxnSpPr>
          <p:nvPr/>
        </p:nvCxnSpPr>
        <p:spPr bwMode="auto">
          <a:xfrm flipV="1">
            <a:off x="4148273" y="2088611"/>
            <a:ext cx="303213" cy="523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27" name="Rak pil 12"/>
          <p:cNvCxnSpPr>
            <a:cxnSpLocks noChangeShapeType="1"/>
          </p:cNvCxnSpPr>
          <p:nvPr/>
        </p:nvCxnSpPr>
        <p:spPr bwMode="auto">
          <a:xfrm flipH="1" flipV="1">
            <a:off x="4378461" y="1872711"/>
            <a:ext cx="73025" cy="2159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28" name="Rak 16"/>
          <p:cNvCxnSpPr>
            <a:cxnSpLocks noChangeShapeType="1"/>
            <a:stCxn id="117" idx="4"/>
          </p:cNvCxnSpPr>
          <p:nvPr/>
        </p:nvCxnSpPr>
        <p:spPr bwMode="auto">
          <a:xfrm>
            <a:off x="4508636" y="1853661"/>
            <a:ext cx="14287" cy="1635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29" name="Rak pil 18"/>
          <p:cNvCxnSpPr>
            <a:cxnSpLocks noChangeShapeType="1"/>
          </p:cNvCxnSpPr>
          <p:nvPr/>
        </p:nvCxnSpPr>
        <p:spPr bwMode="auto">
          <a:xfrm>
            <a:off x="4522923" y="2017174"/>
            <a:ext cx="233363" cy="17462"/>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30" name="Rak 20"/>
          <p:cNvCxnSpPr>
            <a:cxnSpLocks noChangeShapeType="1"/>
            <a:stCxn id="114" idx="2"/>
          </p:cNvCxnSpPr>
          <p:nvPr/>
        </p:nvCxnSpPr>
        <p:spPr bwMode="auto">
          <a:xfrm flipH="1">
            <a:off x="4522923" y="2079086"/>
            <a:ext cx="215900"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31" name="Rak pil 22"/>
          <p:cNvCxnSpPr>
            <a:cxnSpLocks noChangeShapeType="1"/>
          </p:cNvCxnSpPr>
          <p:nvPr/>
        </p:nvCxnSpPr>
        <p:spPr bwMode="auto">
          <a:xfrm>
            <a:off x="4522923" y="2088611"/>
            <a:ext cx="0" cy="2159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
        <p:nvSpPr>
          <p:cNvPr id="132" name="Text Box 197"/>
          <p:cNvSpPr txBox="1">
            <a:spLocks noChangeArrowheads="1"/>
          </p:cNvSpPr>
          <p:nvPr/>
        </p:nvSpPr>
        <p:spPr bwMode="auto">
          <a:xfrm>
            <a:off x="3988489" y="595171"/>
            <a:ext cx="1026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lnSpc>
                <a:spcPct val="100000"/>
              </a:lnSpc>
              <a:spcBef>
                <a:spcPct val="0"/>
              </a:spcBef>
            </a:pPr>
            <a:r>
              <a:rPr lang="sv-SE" sz="1000"/>
              <a:t>1</a:t>
            </a:r>
          </a:p>
        </p:txBody>
      </p:sp>
      <p:sp>
        <p:nvSpPr>
          <p:cNvPr id="133" name="AutoShape 101"/>
          <p:cNvSpPr>
            <a:spLocks noChangeArrowheads="1"/>
          </p:cNvSpPr>
          <p:nvPr/>
        </p:nvSpPr>
        <p:spPr bwMode="auto">
          <a:xfrm>
            <a:off x="4152795" y="1062940"/>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34" name="Frihandsfigur 4"/>
          <p:cNvSpPr>
            <a:spLocks/>
          </p:cNvSpPr>
          <p:nvPr/>
        </p:nvSpPr>
        <p:spPr bwMode="auto">
          <a:xfrm>
            <a:off x="4203595" y="1178827"/>
            <a:ext cx="45719" cy="337617"/>
          </a:xfrm>
          <a:custGeom>
            <a:avLst/>
            <a:gdLst>
              <a:gd name="T0" fmla="*/ 73 w 63573"/>
              <a:gd name="T1" fmla="*/ 0 h 419100"/>
              <a:gd name="T2" fmla="*/ 49662 w 63573"/>
              <a:gd name="T3" fmla="*/ 63500 h 419100"/>
              <a:gd name="T4" fmla="*/ 73 w 63573"/>
              <a:gd name="T5" fmla="*/ 101600 h 419100"/>
              <a:gd name="T6" fmla="*/ 62057 w 63573"/>
              <a:gd name="T7" fmla="*/ 165100 h 419100"/>
              <a:gd name="T8" fmla="*/ 73 w 63573"/>
              <a:gd name="T9" fmla="*/ 228600 h 419100"/>
              <a:gd name="T10" fmla="*/ 49662 w 63573"/>
              <a:gd name="T11" fmla="*/ 266700 h 419100"/>
              <a:gd name="T12" fmla="*/ 49662 w 63573"/>
              <a:gd name="T13" fmla="*/ 419100 h 4191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573" h="419100">
                <a:moveTo>
                  <a:pt x="73" y="0"/>
                </a:moveTo>
                <a:cubicBezTo>
                  <a:pt x="25473" y="23283"/>
                  <a:pt x="50873" y="46567"/>
                  <a:pt x="50873" y="63500"/>
                </a:cubicBezTo>
                <a:cubicBezTo>
                  <a:pt x="50873" y="80433"/>
                  <a:pt x="-2044" y="84667"/>
                  <a:pt x="73" y="101600"/>
                </a:cubicBezTo>
                <a:cubicBezTo>
                  <a:pt x="2190" y="118533"/>
                  <a:pt x="63573" y="143933"/>
                  <a:pt x="63573" y="165100"/>
                </a:cubicBezTo>
                <a:cubicBezTo>
                  <a:pt x="63573" y="186267"/>
                  <a:pt x="2190" y="211667"/>
                  <a:pt x="73" y="228600"/>
                </a:cubicBezTo>
                <a:cubicBezTo>
                  <a:pt x="-2044" y="245533"/>
                  <a:pt x="42406" y="234950"/>
                  <a:pt x="50873" y="266700"/>
                </a:cubicBezTo>
                <a:cubicBezTo>
                  <a:pt x="59340" y="298450"/>
                  <a:pt x="50873" y="419100"/>
                  <a:pt x="50873" y="419100"/>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35" name="AutoShape 101"/>
          <p:cNvSpPr>
            <a:spLocks noChangeArrowheads="1"/>
          </p:cNvSpPr>
          <p:nvPr/>
        </p:nvSpPr>
        <p:spPr bwMode="auto">
          <a:xfrm>
            <a:off x="4319483" y="1091515"/>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36" name="Frihandsfigur 58"/>
          <p:cNvSpPr>
            <a:spLocks/>
          </p:cNvSpPr>
          <p:nvPr/>
        </p:nvSpPr>
        <p:spPr bwMode="auto">
          <a:xfrm>
            <a:off x="4370283" y="1207402"/>
            <a:ext cx="63500" cy="309042"/>
          </a:xfrm>
          <a:custGeom>
            <a:avLst/>
            <a:gdLst>
              <a:gd name="T0" fmla="*/ 73 w 63573"/>
              <a:gd name="T1" fmla="*/ 0 h 419100"/>
              <a:gd name="T2" fmla="*/ 49662 w 63573"/>
              <a:gd name="T3" fmla="*/ 63500 h 419100"/>
              <a:gd name="T4" fmla="*/ 73 w 63573"/>
              <a:gd name="T5" fmla="*/ 101600 h 419100"/>
              <a:gd name="T6" fmla="*/ 62057 w 63573"/>
              <a:gd name="T7" fmla="*/ 165100 h 419100"/>
              <a:gd name="T8" fmla="*/ 73 w 63573"/>
              <a:gd name="T9" fmla="*/ 228600 h 419100"/>
              <a:gd name="T10" fmla="*/ 49662 w 63573"/>
              <a:gd name="T11" fmla="*/ 266700 h 419100"/>
              <a:gd name="T12" fmla="*/ 49662 w 63573"/>
              <a:gd name="T13" fmla="*/ 419100 h 4191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573" h="419100">
                <a:moveTo>
                  <a:pt x="73" y="0"/>
                </a:moveTo>
                <a:cubicBezTo>
                  <a:pt x="25473" y="23283"/>
                  <a:pt x="50873" y="46567"/>
                  <a:pt x="50873" y="63500"/>
                </a:cubicBezTo>
                <a:cubicBezTo>
                  <a:pt x="50873" y="80433"/>
                  <a:pt x="-2044" y="84667"/>
                  <a:pt x="73" y="101600"/>
                </a:cubicBezTo>
                <a:cubicBezTo>
                  <a:pt x="2190" y="118533"/>
                  <a:pt x="63573" y="143933"/>
                  <a:pt x="63573" y="165100"/>
                </a:cubicBezTo>
                <a:cubicBezTo>
                  <a:pt x="63573" y="186267"/>
                  <a:pt x="2190" y="211667"/>
                  <a:pt x="73" y="228600"/>
                </a:cubicBezTo>
                <a:cubicBezTo>
                  <a:pt x="-2044" y="245533"/>
                  <a:pt x="42406" y="234950"/>
                  <a:pt x="50873" y="266700"/>
                </a:cubicBezTo>
                <a:cubicBezTo>
                  <a:pt x="59340" y="298450"/>
                  <a:pt x="50873" y="419100"/>
                  <a:pt x="50873" y="419100"/>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37" name="AutoShape 101"/>
          <p:cNvSpPr>
            <a:spLocks noChangeArrowheads="1"/>
          </p:cNvSpPr>
          <p:nvPr/>
        </p:nvSpPr>
        <p:spPr bwMode="auto">
          <a:xfrm>
            <a:off x="4513158" y="1062940"/>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38" name="Frihandsfigur 60"/>
          <p:cNvSpPr>
            <a:spLocks/>
          </p:cNvSpPr>
          <p:nvPr/>
        </p:nvSpPr>
        <p:spPr bwMode="auto">
          <a:xfrm>
            <a:off x="4563958" y="1178827"/>
            <a:ext cx="63500" cy="337617"/>
          </a:xfrm>
          <a:custGeom>
            <a:avLst/>
            <a:gdLst>
              <a:gd name="T0" fmla="*/ 73 w 63573"/>
              <a:gd name="T1" fmla="*/ 0 h 419100"/>
              <a:gd name="T2" fmla="*/ 49662 w 63573"/>
              <a:gd name="T3" fmla="*/ 63500 h 419100"/>
              <a:gd name="T4" fmla="*/ 73 w 63573"/>
              <a:gd name="T5" fmla="*/ 101600 h 419100"/>
              <a:gd name="T6" fmla="*/ 62057 w 63573"/>
              <a:gd name="T7" fmla="*/ 165100 h 419100"/>
              <a:gd name="T8" fmla="*/ 73 w 63573"/>
              <a:gd name="T9" fmla="*/ 228600 h 419100"/>
              <a:gd name="T10" fmla="*/ 49662 w 63573"/>
              <a:gd name="T11" fmla="*/ 266700 h 419100"/>
              <a:gd name="T12" fmla="*/ 49662 w 63573"/>
              <a:gd name="T13" fmla="*/ 419100 h 4191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573" h="419100">
                <a:moveTo>
                  <a:pt x="73" y="0"/>
                </a:moveTo>
                <a:cubicBezTo>
                  <a:pt x="25473" y="23283"/>
                  <a:pt x="50873" y="46567"/>
                  <a:pt x="50873" y="63500"/>
                </a:cubicBezTo>
                <a:cubicBezTo>
                  <a:pt x="50873" y="80433"/>
                  <a:pt x="-2044" y="84667"/>
                  <a:pt x="73" y="101600"/>
                </a:cubicBezTo>
                <a:cubicBezTo>
                  <a:pt x="2190" y="118533"/>
                  <a:pt x="63573" y="143933"/>
                  <a:pt x="63573" y="165100"/>
                </a:cubicBezTo>
                <a:cubicBezTo>
                  <a:pt x="63573" y="186267"/>
                  <a:pt x="2190" y="211667"/>
                  <a:pt x="73" y="228600"/>
                </a:cubicBezTo>
                <a:cubicBezTo>
                  <a:pt x="-2044" y="245533"/>
                  <a:pt x="42406" y="234950"/>
                  <a:pt x="50873" y="266700"/>
                </a:cubicBezTo>
                <a:cubicBezTo>
                  <a:pt x="59340" y="298450"/>
                  <a:pt x="50873" y="419100"/>
                  <a:pt x="50873" y="419100"/>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39" name="AutoShape 101"/>
          <p:cNvSpPr>
            <a:spLocks noChangeArrowheads="1"/>
          </p:cNvSpPr>
          <p:nvPr/>
        </p:nvSpPr>
        <p:spPr bwMode="auto">
          <a:xfrm>
            <a:off x="4679845" y="1091515"/>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140" name="Frihandsfigur 62"/>
          <p:cNvSpPr>
            <a:spLocks/>
          </p:cNvSpPr>
          <p:nvPr/>
        </p:nvSpPr>
        <p:spPr bwMode="auto">
          <a:xfrm>
            <a:off x="4729058" y="1207402"/>
            <a:ext cx="67504" cy="309042"/>
          </a:xfrm>
          <a:custGeom>
            <a:avLst/>
            <a:gdLst>
              <a:gd name="T0" fmla="*/ 73 w 63573"/>
              <a:gd name="T1" fmla="*/ 0 h 419100"/>
              <a:gd name="T2" fmla="*/ 49662 w 63573"/>
              <a:gd name="T3" fmla="*/ 63500 h 419100"/>
              <a:gd name="T4" fmla="*/ 73 w 63573"/>
              <a:gd name="T5" fmla="*/ 101600 h 419100"/>
              <a:gd name="T6" fmla="*/ 62057 w 63573"/>
              <a:gd name="T7" fmla="*/ 165100 h 419100"/>
              <a:gd name="T8" fmla="*/ 73 w 63573"/>
              <a:gd name="T9" fmla="*/ 228600 h 419100"/>
              <a:gd name="T10" fmla="*/ 49662 w 63573"/>
              <a:gd name="T11" fmla="*/ 266700 h 419100"/>
              <a:gd name="T12" fmla="*/ 49662 w 63573"/>
              <a:gd name="T13" fmla="*/ 419100 h 4191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573" h="419100">
                <a:moveTo>
                  <a:pt x="73" y="0"/>
                </a:moveTo>
                <a:cubicBezTo>
                  <a:pt x="25473" y="23283"/>
                  <a:pt x="50873" y="46567"/>
                  <a:pt x="50873" y="63500"/>
                </a:cubicBezTo>
                <a:cubicBezTo>
                  <a:pt x="50873" y="80433"/>
                  <a:pt x="-2044" y="84667"/>
                  <a:pt x="73" y="101600"/>
                </a:cubicBezTo>
                <a:cubicBezTo>
                  <a:pt x="2190" y="118533"/>
                  <a:pt x="63573" y="143933"/>
                  <a:pt x="63573" y="165100"/>
                </a:cubicBezTo>
                <a:cubicBezTo>
                  <a:pt x="63573" y="186267"/>
                  <a:pt x="2190" y="211667"/>
                  <a:pt x="73" y="228600"/>
                </a:cubicBezTo>
                <a:cubicBezTo>
                  <a:pt x="-2044" y="245533"/>
                  <a:pt x="42406" y="234950"/>
                  <a:pt x="50873" y="266700"/>
                </a:cubicBezTo>
                <a:cubicBezTo>
                  <a:pt x="59340" y="298450"/>
                  <a:pt x="50873" y="419100"/>
                  <a:pt x="50873" y="419100"/>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lstStyle/>
          <a:p>
            <a:endParaRPr lang="sv-SE"/>
          </a:p>
        </p:txBody>
      </p:sp>
      <p:sp>
        <p:nvSpPr>
          <p:cNvPr id="141" name="Text Box 197"/>
          <p:cNvSpPr txBox="1">
            <a:spLocks noChangeArrowheads="1"/>
          </p:cNvSpPr>
          <p:nvPr/>
        </p:nvSpPr>
        <p:spPr bwMode="auto">
          <a:xfrm>
            <a:off x="3923549" y="999439"/>
            <a:ext cx="28004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lnSpc>
                <a:spcPct val="100000"/>
              </a:lnSpc>
              <a:spcBef>
                <a:spcPct val="0"/>
              </a:spcBef>
            </a:pPr>
            <a:r>
              <a:rPr lang="sv-SE" sz="1000"/>
              <a:t>2</a:t>
            </a:r>
          </a:p>
        </p:txBody>
      </p:sp>
      <p:sp>
        <p:nvSpPr>
          <p:cNvPr id="145" name="Text Box 197"/>
          <p:cNvSpPr txBox="1">
            <a:spLocks noChangeArrowheads="1"/>
          </p:cNvSpPr>
          <p:nvPr/>
        </p:nvSpPr>
        <p:spPr bwMode="auto">
          <a:xfrm>
            <a:off x="3960125" y="1628236"/>
            <a:ext cx="4302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lnSpc>
                <a:spcPct val="100000"/>
              </a:lnSpc>
              <a:spcBef>
                <a:spcPct val="0"/>
              </a:spcBef>
            </a:pPr>
            <a:r>
              <a:rPr lang="sv-SE" sz="1000"/>
              <a:t>3</a:t>
            </a:r>
          </a:p>
        </p:txBody>
      </p:sp>
      <p:sp>
        <p:nvSpPr>
          <p:cNvPr id="146" name="Line 295"/>
          <p:cNvSpPr>
            <a:spLocks noChangeShapeType="1"/>
          </p:cNvSpPr>
          <p:nvPr/>
        </p:nvSpPr>
        <p:spPr bwMode="auto">
          <a:xfrm>
            <a:off x="5276850" y="533400"/>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Tree>
    <p:extLst>
      <p:ext uri="{BB962C8B-B14F-4D97-AF65-F5344CB8AC3E}">
        <p14:creationId xmlns:p14="http://schemas.microsoft.com/office/powerpoint/2010/main" val="1695449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335230" y="533401"/>
            <a:ext cx="3553376" cy="4914498"/>
          </a:xfrm>
          <a:prstGeom prst="rect">
            <a:avLst/>
          </a:prstGeom>
          <a:ln>
            <a:solidFill>
              <a:schemeClr val="tx1"/>
            </a:solidFill>
          </a:ln>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Dribbla</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ta bollen framåt på fri yta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Hur kan jag dribbla mellan konorna? (insida, utsida, sula, använda båda fötterna), </a:t>
            </a:r>
          </a:p>
          <a:p>
            <a:pPr algn="l">
              <a:lnSpc>
                <a:spcPct val="80000"/>
              </a:lnSpc>
              <a:defRPr/>
            </a:pPr>
            <a:r>
              <a:rPr lang="sv-SE" sz="1050" dirty="0">
                <a:solidFill>
                  <a:schemeClr val="tx1"/>
                </a:solidFill>
                <a:latin typeface="Arial" charset="0"/>
              </a:rPr>
              <a:t>- Med vilken del av foten är det bäst att driva när jag snabbt ska ta mig framåt på fri yta? (utsidan).</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2-5 lag med lika många spelare i varje. En boll per lag</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Den första spelaren i ledet driver bollen dribblar mellan konorna och driver sedan tillbaka bollen till ledet. När alla spelare i laget har drivet bollen fram och tillbaka sätter sig spelarna ner. Det lag som först har drivit med alla spelare vinner.</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Spelarna måste driva med sin nästa bästa fot</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1050" b="1" dirty="0">
              <a:solidFill>
                <a:schemeClr val="tx1"/>
              </a:solidFill>
              <a:latin typeface="Arial" charset="0"/>
            </a:endParaRPr>
          </a:p>
          <a:p>
            <a:pPr algn="l">
              <a:lnSpc>
                <a:spcPct val="80000"/>
              </a:lnSpc>
              <a:defRPr/>
            </a:pPr>
            <a:endParaRPr lang="sv-SE" sz="900" b="1" dirty="0">
              <a:solidFill>
                <a:schemeClr val="tx1"/>
              </a:solidFill>
              <a:latin typeface="Arial" charset="0"/>
            </a:endParaRPr>
          </a:p>
          <a:p>
            <a:pPr algn="l">
              <a:lnSpc>
                <a:spcPct val="80000"/>
              </a:lnSpc>
              <a:defRPr/>
            </a:pPr>
            <a:endParaRPr lang="sv-SE" sz="900" dirty="0">
              <a:latin typeface="Arial" charset="0"/>
            </a:endParaRPr>
          </a:p>
        </p:txBody>
      </p:sp>
      <p:sp>
        <p:nvSpPr>
          <p:cNvPr id="110" name="Text Box 110"/>
          <p:cNvSpPr txBox="1">
            <a:spLocks noChangeArrowheads="1"/>
          </p:cNvSpPr>
          <p:nvPr/>
        </p:nvSpPr>
        <p:spPr bwMode="auto">
          <a:xfrm>
            <a:off x="2884977" y="4394634"/>
            <a:ext cx="498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5 min</a:t>
            </a:r>
            <a:endParaRPr lang="sv-SE" sz="1800" dirty="0"/>
          </a:p>
        </p:txBody>
      </p:sp>
      <p:grpSp>
        <p:nvGrpSpPr>
          <p:cNvPr id="122" name="Group 85"/>
          <p:cNvGrpSpPr>
            <a:grpSpLocks/>
          </p:cNvGrpSpPr>
          <p:nvPr/>
        </p:nvGrpSpPr>
        <p:grpSpPr bwMode="auto">
          <a:xfrm>
            <a:off x="4063320" y="905851"/>
            <a:ext cx="130175" cy="117475"/>
            <a:chOff x="695" y="260"/>
            <a:chExt cx="11" cy="11"/>
          </a:xfrm>
        </p:grpSpPr>
        <p:sp>
          <p:nvSpPr>
            <p:cNvPr id="123"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87"/>
            <p:cNvGrpSpPr>
              <a:grpSpLocks/>
            </p:cNvGrpSpPr>
            <p:nvPr/>
          </p:nvGrpSpPr>
          <p:grpSpPr bwMode="auto">
            <a:xfrm>
              <a:off x="696" y="261"/>
              <a:ext cx="10" cy="9"/>
              <a:chOff x="631" y="352"/>
              <a:chExt cx="10" cy="9"/>
            </a:xfrm>
          </p:grpSpPr>
          <p:sp>
            <p:nvSpPr>
              <p:cNvPr id="125"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4 - DRIBBLA</a:t>
            </a:r>
          </a:p>
        </p:txBody>
      </p:sp>
      <p:sp>
        <p:nvSpPr>
          <p:cNvPr id="34" name="Text Box 97"/>
          <p:cNvSpPr txBox="1">
            <a:spLocks noChangeArrowheads="1"/>
          </p:cNvSpPr>
          <p:nvPr/>
        </p:nvSpPr>
        <p:spPr bwMode="auto">
          <a:xfrm>
            <a:off x="4004078" y="70825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9" name="Line 295"/>
          <p:cNvSpPr>
            <a:spLocks noChangeShapeType="1"/>
          </p:cNvSpPr>
          <p:nvPr/>
        </p:nvSpPr>
        <p:spPr bwMode="auto">
          <a:xfrm>
            <a:off x="3976087" y="1053288"/>
            <a:ext cx="263017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20" name="Text Box 97"/>
          <p:cNvSpPr txBox="1">
            <a:spLocks noChangeArrowheads="1"/>
          </p:cNvSpPr>
          <p:nvPr/>
        </p:nvSpPr>
        <p:spPr bwMode="auto">
          <a:xfrm>
            <a:off x="4024681" y="58514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21" name="Group 85"/>
          <p:cNvGrpSpPr>
            <a:grpSpLocks/>
          </p:cNvGrpSpPr>
          <p:nvPr/>
        </p:nvGrpSpPr>
        <p:grpSpPr bwMode="auto">
          <a:xfrm>
            <a:off x="4844277" y="905851"/>
            <a:ext cx="130175" cy="117475"/>
            <a:chOff x="695" y="260"/>
            <a:chExt cx="11" cy="11"/>
          </a:xfrm>
        </p:grpSpPr>
        <p:sp>
          <p:nvSpPr>
            <p:cNvPr id="22"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23" name="Group 87"/>
            <p:cNvGrpSpPr>
              <a:grpSpLocks/>
            </p:cNvGrpSpPr>
            <p:nvPr/>
          </p:nvGrpSpPr>
          <p:grpSpPr bwMode="auto">
            <a:xfrm>
              <a:off x="696" y="261"/>
              <a:ext cx="10" cy="9"/>
              <a:chOff x="631" y="352"/>
              <a:chExt cx="10" cy="9"/>
            </a:xfrm>
          </p:grpSpPr>
          <p:sp>
            <p:nvSpPr>
              <p:cNvPr id="24"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25"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26" name="Text Box 97"/>
          <p:cNvSpPr txBox="1">
            <a:spLocks noChangeArrowheads="1"/>
          </p:cNvSpPr>
          <p:nvPr/>
        </p:nvSpPr>
        <p:spPr bwMode="auto">
          <a:xfrm>
            <a:off x="4785035" y="70825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27" name="Text Box 97"/>
          <p:cNvSpPr txBox="1">
            <a:spLocks noChangeArrowheads="1"/>
          </p:cNvSpPr>
          <p:nvPr/>
        </p:nvSpPr>
        <p:spPr bwMode="auto">
          <a:xfrm>
            <a:off x="4805638" y="58514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28" name="Group 85"/>
          <p:cNvGrpSpPr>
            <a:grpSpLocks/>
          </p:cNvGrpSpPr>
          <p:nvPr/>
        </p:nvGrpSpPr>
        <p:grpSpPr bwMode="auto">
          <a:xfrm>
            <a:off x="5716558" y="940776"/>
            <a:ext cx="130175" cy="117475"/>
            <a:chOff x="695" y="260"/>
            <a:chExt cx="11" cy="11"/>
          </a:xfrm>
        </p:grpSpPr>
        <p:sp>
          <p:nvSpPr>
            <p:cNvPr id="29"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30" name="Group 87"/>
            <p:cNvGrpSpPr>
              <a:grpSpLocks/>
            </p:cNvGrpSpPr>
            <p:nvPr/>
          </p:nvGrpSpPr>
          <p:grpSpPr bwMode="auto">
            <a:xfrm>
              <a:off x="696" y="261"/>
              <a:ext cx="10" cy="9"/>
              <a:chOff x="631" y="352"/>
              <a:chExt cx="10" cy="9"/>
            </a:xfrm>
          </p:grpSpPr>
          <p:sp>
            <p:nvSpPr>
              <p:cNvPr id="31"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39" name="Text Box 97"/>
          <p:cNvSpPr txBox="1">
            <a:spLocks noChangeArrowheads="1"/>
          </p:cNvSpPr>
          <p:nvPr/>
        </p:nvSpPr>
        <p:spPr bwMode="auto">
          <a:xfrm>
            <a:off x="5657316" y="743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40" name="Text Box 97"/>
          <p:cNvSpPr txBox="1">
            <a:spLocks noChangeArrowheads="1"/>
          </p:cNvSpPr>
          <p:nvPr/>
        </p:nvSpPr>
        <p:spPr bwMode="auto">
          <a:xfrm>
            <a:off x="5677919" y="62006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41" name="Group 85"/>
          <p:cNvGrpSpPr>
            <a:grpSpLocks/>
          </p:cNvGrpSpPr>
          <p:nvPr/>
        </p:nvGrpSpPr>
        <p:grpSpPr bwMode="auto">
          <a:xfrm>
            <a:off x="6372303" y="905851"/>
            <a:ext cx="130175" cy="117475"/>
            <a:chOff x="695" y="260"/>
            <a:chExt cx="11" cy="11"/>
          </a:xfrm>
        </p:grpSpPr>
        <p:sp>
          <p:nvSpPr>
            <p:cNvPr id="42"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43" name="Group 87"/>
            <p:cNvGrpSpPr>
              <a:grpSpLocks/>
            </p:cNvGrpSpPr>
            <p:nvPr/>
          </p:nvGrpSpPr>
          <p:grpSpPr bwMode="auto">
            <a:xfrm>
              <a:off x="696" y="261"/>
              <a:ext cx="10" cy="9"/>
              <a:chOff x="631" y="352"/>
              <a:chExt cx="10" cy="9"/>
            </a:xfrm>
          </p:grpSpPr>
          <p:sp>
            <p:nvSpPr>
              <p:cNvPr id="44"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45"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46" name="Text Box 97"/>
          <p:cNvSpPr txBox="1">
            <a:spLocks noChangeArrowheads="1"/>
          </p:cNvSpPr>
          <p:nvPr/>
        </p:nvSpPr>
        <p:spPr bwMode="auto">
          <a:xfrm>
            <a:off x="6313061" y="70825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47" name="Text Box 97"/>
          <p:cNvSpPr txBox="1">
            <a:spLocks noChangeArrowheads="1"/>
          </p:cNvSpPr>
          <p:nvPr/>
        </p:nvSpPr>
        <p:spPr bwMode="auto">
          <a:xfrm>
            <a:off x="6333664" y="58514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37" name="AutoShape 345"/>
          <p:cNvSpPr>
            <a:spLocks noChangeArrowheads="1"/>
          </p:cNvSpPr>
          <p:nvPr/>
        </p:nvSpPr>
        <p:spPr bwMode="auto">
          <a:xfrm>
            <a:off x="4090461" y="1154626"/>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48" name="AutoShape 345"/>
          <p:cNvSpPr>
            <a:spLocks noChangeArrowheads="1"/>
          </p:cNvSpPr>
          <p:nvPr/>
        </p:nvSpPr>
        <p:spPr bwMode="auto">
          <a:xfrm>
            <a:off x="4105576" y="1399605"/>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49" name="AutoShape 345"/>
          <p:cNvSpPr>
            <a:spLocks noChangeArrowheads="1"/>
          </p:cNvSpPr>
          <p:nvPr/>
        </p:nvSpPr>
        <p:spPr bwMode="auto">
          <a:xfrm>
            <a:off x="4098822" y="1682084"/>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0" name="AutoShape 345"/>
          <p:cNvSpPr>
            <a:spLocks noChangeArrowheads="1"/>
          </p:cNvSpPr>
          <p:nvPr/>
        </p:nvSpPr>
        <p:spPr bwMode="auto">
          <a:xfrm>
            <a:off x="4110224" y="1907509"/>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1" name="AutoShape 345"/>
          <p:cNvSpPr>
            <a:spLocks noChangeArrowheads="1"/>
          </p:cNvSpPr>
          <p:nvPr/>
        </p:nvSpPr>
        <p:spPr bwMode="auto">
          <a:xfrm>
            <a:off x="4110224" y="2176262"/>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2" name="AutoShape 345"/>
          <p:cNvSpPr>
            <a:spLocks noChangeArrowheads="1"/>
          </p:cNvSpPr>
          <p:nvPr/>
        </p:nvSpPr>
        <p:spPr bwMode="auto">
          <a:xfrm>
            <a:off x="4134108" y="2418255"/>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2" name="Frihandsfigur 1"/>
          <p:cNvSpPr/>
          <p:nvPr/>
        </p:nvSpPr>
        <p:spPr>
          <a:xfrm>
            <a:off x="3976380" y="937970"/>
            <a:ext cx="373624" cy="1717078"/>
          </a:xfrm>
          <a:custGeom>
            <a:avLst/>
            <a:gdLst>
              <a:gd name="connsiteX0" fmla="*/ 128479 w 373624"/>
              <a:gd name="connsiteY0" fmla="*/ 88365 h 1717078"/>
              <a:gd name="connsiteX1" fmla="*/ 38685 w 373624"/>
              <a:gd name="connsiteY1" fmla="*/ 332119 h 1717078"/>
              <a:gd name="connsiteX2" fmla="*/ 359377 w 373624"/>
              <a:gd name="connsiteY2" fmla="*/ 460411 h 1717078"/>
              <a:gd name="connsiteX3" fmla="*/ 13029 w 373624"/>
              <a:gd name="connsiteY3" fmla="*/ 755482 h 1717078"/>
              <a:gd name="connsiteX4" fmla="*/ 320894 w 373624"/>
              <a:gd name="connsiteY4" fmla="*/ 999237 h 1717078"/>
              <a:gd name="connsiteX5" fmla="*/ 38685 w 373624"/>
              <a:gd name="connsiteY5" fmla="*/ 1217333 h 1717078"/>
              <a:gd name="connsiteX6" fmla="*/ 372205 w 373624"/>
              <a:gd name="connsiteY6" fmla="*/ 1563721 h 1717078"/>
              <a:gd name="connsiteX7" fmla="*/ 154134 w 373624"/>
              <a:gd name="connsiteY7" fmla="*/ 1692012 h 1717078"/>
              <a:gd name="connsiteX8" fmla="*/ 38685 w 373624"/>
              <a:gd name="connsiteY8" fmla="*/ 1550891 h 1717078"/>
              <a:gd name="connsiteX9" fmla="*/ 202 w 373624"/>
              <a:gd name="connsiteY9" fmla="*/ 152511 h 1717078"/>
              <a:gd name="connsiteX10" fmla="*/ 51512 w 373624"/>
              <a:gd name="connsiteY10" fmla="*/ 37048 h 1717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3624" h="1717078">
                <a:moveTo>
                  <a:pt x="128479" y="88365"/>
                </a:moveTo>
                <a:cubicBezTo>
                  <a:pt x="64340" y="179238"/>
                  <a:pt x="202" y="270111"/>
                  <a:pt x="38685" y="332119"/>
                </a:cubicBezTo>
                <a:cubicBezTo>
                  <a:pt x="77168" y="394127"/>
                  <a:pt x="363653" y="389851"/>
                  <a:pt x="359377" y="460411"/>
                </a:cubicBezTo>
                <a:cubicBezTo>
                  <a:pt x="355101" y="530971"/>
                  <a:pt x="19443" y="665678"/>
                  <a:pt x="13029" y="755482"/>
                </a:cubicBezTo>
                <a:cubicBezTo>
                  <a:pt x="6615" y="845286"/>
                  <a:pt x="316618" y="922262"/>
                  <a:pt x="320894" y="999237"/>
                </a:cubicBezTo>
                <a:cubicBezTo>
                  <a:pt x="325170" y="1076212"/>
                  <a:pt x="30133" y="1123252"/>
                  <a:pt x="38685" y="1217333"/>
                </a:cubicBezTo>
                <a:cubicBezTo>
                  <a:pt x="47237" y="1311414"/>
                  <a:pt x="352964" y="1484608"/>
                  <a:pt x="372205" y="1563721"/>
                </a:cubicBezTo>
                <a:cubicBezTo>
                  <a:pt x="391446" y="1642834"/>
                  <a:pt x="209721" y="1694150"/>
                  <a:pt x="154134" y="1692012"/>
                </a:cubicBezTo>
                <a:cubicBezTo>
                  <a:pt x="98547" y="1689874"/>
                  <a:pt x="64340" y="1807474"/>
                  <a:pt x="38685" y="1550891"/>
                </a:cubicBezTo>
                <a:cubicBezTo>
                  <a:pt x="13030" y="1294308"/>
                  <a:pt x="-1936" y="404818"/>
                  <a:pt x="202" y="152511"/>
                </a:cubicBezTo>
                <a:cubicBezTo>
                  <a:pt x="2340" y="-99796"/>
                  <a:pt x="51512" y="37048"/>
                  <a:pt x="51512" y="37048"/>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53" name="AutoShape 345"/>
          <p:cNvSpPr>
            <a:spLocks noChangeArrowheads="1"/>
          </p:cNvSpPr>
          <p:nvPr/>
        </p:nvSpPr>
        <p:spPr bwMode="auto">
          <a:xfrm>
            <a:off x="4894478" y="1154626"/>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4" name="AutoShape 345"/>
          <p:cNvSpPr>
            <a:spLocks noChangeArrowheads="1"/>
          </p:cNvSpPr>
          <p:nvPr/>
        </p:nvSpPr>
        <p:spPr bwMode="auto">
          <a:xfrm>
            <a:off x="4909593" y="1399605"/>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5" name="AutoShape 345"/>
          <p:cNvSpPr>
            <a:spLocks noChangeArrowheads="1"/>
          </p:cNvSpPr>
          <p:nvPr/>
        </p:nvSpPr>
        <p:spPr bwMode="auto">
          <a:xfrm>
            <a:off x="4902839" y="1682084"/>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6" name="AutoShape 345"/>
          <p:cNvSpPr>
            <a:spLocks noChangeArrowheads="1"/>
          </p:cNvSpPr>
          <p:nvPr/>
        </p:nvSpPr>
        <p:spPr bwMode="auto">
          <a:xfrm>
            <a:off x="4914241" y="1907509"/>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7" name="AutoShape 345"/>
          <p:cNvSpPr>
            <a:spLocks noChangeArrowheads="1"/>
          </p:cNvSpPr>
          <p:nvPr/>
        </p:nvSpPr>
        <p:spPr bwMode="auto">
          <a:xfrm>
            <a:off x="4914241" y="2176262"/>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58" name="AutoShape 345"/>
          <p:cNvSpPr>
            <a:spLocks noChangeArrowheads="1"/>
          </p:cNvSpPr>
          <p:nvPr/>
        </p:nvSpPr>
        <p:spPr bwMode="auto">
          <a:xfrm>
            <a:off x="4926075" y="2442810"/>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0" name="AutoShape 345"/>
          <p:cNvSpPr>
            <a:spLocks noChangeArrowheads="1"/>
          </p:cNvSpPr>
          <p:nvPr/>
        </p:nvSpPr>
        <p:spPr bwMode="auto">
          <a:xfrm>
            <a:off x="5766759" y="1131532"/>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1" name="AutoShape 345"/>
          <p:cNvSpPr>
            <a:spLocks noChangeArrowheads="1"/>
          </p:cNvSpPr>
          <p:nvPr/>
        </p:nvSpPr>
        <p:spPr bwMode="auto">
          <a:xfrm>
            <a:off x="5781874" y="1376511"/>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2" name="AutoShape 345"/>
          <p:cNvSpPr>
            <a:spLocks noChangeArrowheads="1"/>
          </p:cNvSpPr>
          <p:nvPr/>
        </p:nvSpPr>
        <p:spPr bwMode="auto">
          <a:xfrm>
            <a:off x="5775120" y="1658990"/>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3" name="AutoShape 345"/>
          <p:cNvSpPr>
            <a:spLocks noChangeArrowheads="1"/>
          </p:cNvSpPr>
          <p:nvPr/>
        </p:nvSpPr>
        <p:spPr bwMode="auto">
          <a:xfrm>
            <a:off x="5786522" y="1884415"/>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4" name="AutoShape 345"/>
          <p:cNvSpPr>
            <a:spLocks noChangeArrowheads="1"/>
          </p:cNvSpPr>
          <p:nvPr/>
        </p:nvSpPr>
        <p:spPr bwMode="auto">
          <a:xfrm>
            <a:off x="5786522" y="2153168"/>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5" name="AutoShape 345"/>
          <p:cNvSpPr>
            <a:spLocks noChangeArrowheads="1"/>
          </p:cNvSpPr>
          <p:nvPr/>
        </p:nvSpPr>
        <p:spPr bwMode="auto">
          <a:xfrm>
            <a:off x="5798356" y="2419716"/>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6" name="Text Box 97"/>
          <p:cNvSpPr txBox="1">
            <a:spLocks noChangeArrowheads="1"/>
          </p:cNvSpPr>
          <p:nvPr/>
        </p:nvSpPr>
        <p:spPr bwMode="auto">
          <a:xfrm>
            <a:off x="5815136" y="137651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67" name="AutoShape 345"/>
          <p:cNvSpPr>
            <a:spLocks noChangeArrowheads="1"/>
          </p:cNvSpPr>
          <p:nvPr/>
        </p:nvSpPr>
        <p:spPr bwMode="auto">
          <a:xfrm>
            <a:off x="6404227" y="1131532"/>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8" name="AutoShape 345"/>
          <p:cNvSpPr>
            <a:spLocks noChangeArrowheads="1"/>
          </p:cNvSpPr>
          <p:nvPr/>
        </p:nvSpPr>
        <p:spPr bwMode="auto">
          <a:xfrm>
            <a:off x="6419342" y="1376511"/>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69" name="AutoShape 345"/>
          <p:cNvSpPr>
            <a:spLocks noChangeArrowheads="1"/>
          </p:cNvSpPr>
          <p:nvPr/>
        </p:nvSpPr>
        <p:spPr bwMode="auto">
          <a:xfrm>
            <a:off x="6412588" y="1658990"/>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0" name="AutoShape 345"/>
          <p:cNvSpPr>
            <a:spLocks noChangeArrowheads="1"/>
          </p:cNvSpPr>
          <p:nvPr/>
        </p:nvSpPr>
        <p:spPr bwMode="auto">
          <a:xfrm>
            <a:off x="6423990" y="1884415"/>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1" name="AutoShape 345"/>
          <p:cNvSpPr>
            <a:spLocks noChangeArrowheads="1"/>
          </p:cNvSpPr>
          <p:nvPr/>
        </p:nvSpPr>
        <p:spPr bwMode="auto">
          <a:xfrm>
            <a:off x="6423990" y="2153168"/>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2" name="AutoShape 345"/>
          <p:cNvSpPr>
            <a:spLocks noChangeArrowheads="1"/>
          </p:cNvSpPr>
          <p:nvPr/>
        </p:nvSpPr>
        <p:spPr bwMode="auto">
          <a:xfrm>
            <a:off x="6435824" y="2419716"/>
            <a:ext cx="71437"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Tree>
    <p:extLst>
      <p:ext uri="{BB962C8B-B14F-4D97-AF65-F5344CB8AC3E}">
        <p14:creationId xmlns:p14="http://schemas.microsoft.com/office/powerpoint/2010/main" val="3588047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8195"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9" name="Text Box 1031"/>
          <p:cNvSpPr txBox="1">
            <a:spLocks noChangeArrowheads="1"/>
          </p:cNvSpPr>
          <p:nvPr/>
        </p:nvSpPr>
        <p:spPr bwMode="auto">
          <a:xfrm>
            <a:off x="277724" y="1452587"/>
            <a:ext cx="2403436" cy="2800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defRPr/>
            </a:pPr>
            <a:r>
              <a:rPr lang="sv-SE" sz="1400" b="1" dirty="0">
                <a:solidFill>
                  <a:srgbClr val="000000"/>
                </a:solidFill>
                <a:latin typeface="Comic Sans MS" charset="0"/>
              </a:rPr>
              <a:t>VAD? </a:t>
            </a:r>
          </a:p>
          <a:p>
            <a:pPr algn="l" eaLnBrk="1" hangingPunct="1">
              <a:spcBef>
                <a:spcPct val="50000"/>
              </a:spcBef>
              <a:defRPr/>
            </a:pPr>
            <a:r>
              <a:rPr lang="sv-SE" sz="1200" dirty="0">
                <a:solidFill>
                  <a:srgbClr val="000000"/>
                </a:solidFill>
                <a:latin typeface="Comic Sans MS" charset="0"/>
              </a:rPr>
              <a:t>Skott</a:t>
            </a:r>
          </a:p>
          <a:p>
            <a:pPr eaLnBrk="1" hangingPunct="1">
              <a:spcBef>
                <a:spcPct val="50000"/>
              </a:spcBef>
              <a:defRPr/>
            </a:pPr>
            <a:r>
              <a:rPr lang="sv-SE" sz="1400" b="1" dirty="0">
                <a:solidFill>
                  <a:srgbClr val="000000"/>
                </a:solidFill>
                <a:latin typeface="Comic Sans MS" charset="0"/>
              </a:rPr>
              <a:t>VARFÖR? </a:t>
            </a:r>
          </a:p>
          <a:p>
            <a:pPr eaLnBrk="1" hangingPunct="1">
              <a:spcBef>
                <a:spcPct val="50000"/>
              </a:spcBef>
              <a:defRPr/>
            </a:pPr>
            <a:r>
              <a:rPr lang="sv-SE" sz="1200" dirty="0">
                <a:solidFill>
                  <a:srgbClr val="000000"/>
                </a:solidFill>
                <a:latin typeface="Comic Sans MS" charset="0"/>
              </a:rPr>
              <a:t>För att göra mål.</a:t>
            </a:r>
          </a:p>
          <a:p>
            <a:pPr eaLnBrk="1" hangingPunct="1">
              <a:spcBef>
                <a:spcPct val="50000"/>
              </a:spcBef>
              <a:defRPr/>
            </a:pPr>
            <a:r>
              <a:rPr lang="sv-SE" sz="1400" b="1" dirty="0">
                <a:solidFill>
                  <a:srgbClr val="000000"/>
                </a:solidFill>
                <a:latin typeface="Comic Sans MS" charset="0"/>
              </a:rPr>
              <a:t>HUR? </a:t>
            </a:r>
          </a:p>
          <a:p>
            <a:pPr marL="171450" indent="-171450" eaLnBrk="1" hangingPunct="1">
              <a:spcBef>
                <a:spcPct val="50000"/>
              </a:spcBef>
              <a:buFont typeface="Wingdings" charset="2"/>
              <a:buChar char="Ø"/>
              <a:defRPr/>
            </a:pPr>
            <a:r>
              <a:rPr lang="sv-SE" sz="1200" dirty="0">
                <a:solidFill>
                  <a:srgbClr val="000000"/>
                </a:solidFill>
                <a:latin typeface="Comic Sans MS" charset="0"/>
              </a:rPr>
              <a:t>Titta upp innan skottet.</a:t>
            </a:r>
          </a:p>
          <a:p>
            <a:pPr marL="171450" indent="-171450" eaLnBrk="1" hangingPunct="1">
              <a:spcBef>
                <a:spcPct val="50000"/>
              </a:spcBef>
              <a:buFont typeface="Wingdings" charset="2"/>
              <a:buChar char="Ø"/>
              <a:defRPr/>
            </a:pPr>
            <a:r>
              <a:rPr lang="sv-SE" sz="1200" dirty="0">
                <a:solidFill>
                  <a:srgbClr val="000000"/>
                </a:solidFill>
                <a:latin typeface="Comic Sans MS" charset="0"/>
              </a:rPr>
              <a:t>Titta på bollen i skottet.</a:t>
            </a:r>
          </a:p>
          <a:p>
            <a:pPr marL="171450" indent="-171450" eaLnBrk="1" hangingPunct="1">
              <a:spcBef>
                <a:spcPct val="50000"/>
              </a:spcBef>
              <a:buFont typeface="Wingdings" charset="2"/>
              <a:buChar char="Ø"/>
              <a:defRPr/>
            </a:pPr>
            <a:r>
              <a:rPr lang="sv-SE" sz="1200" dirty="0">
                <a:solidFill>
                  <a:srgbClr val="000000"/>
                </a:solidFill>
                <a:latin typeface="Comic Sans MS" charset="0"/>
              </a:rPr>
              <a:t>Kort pendel, träffa med insidan av vristen.</a:t>
            </a:r>
          </a:p>
          <a:p>
            <a:pPr algn="l" eaLnBrk="1" hangingPunct="1">
              <a:spcBef>
                <a:spcPct val="50000"/>
              </a:spcBef>
              <a:defRPr/>
            </a:pPr>
            <a:endParaRPr lang="sv-SE" sz="1200" dirty="0">
              <a:solidFill>
                <a:srgbClr val="000000"/>
              </a:solidFill>
              <a:latin typeface="Comic Sans MS" charset="0"/>
            </a:endParaRPr>
          </a:p>
        </p:txBody>
      </p:sp>
      <p:sp>
        <p:nvSpPr>
          <p:cNvPr id="8200" name="Text Box 1031"/>
          <p:cNvSpPr txBox="1">
            <a:spLocks noChangeArrowheads="1"/>
          </p:cNvSpPr>
          <p:nvPr/>
        </p:nvSpPr>
        <p:spPr bwMode="auto">
          <a:xfrm>
            <a:off x="2681160" y="1953636"/>
            <a:ext cx="4176840" cy="2539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200" b="1" dirty="0">
                <a:latin typeface="Comic Sans MS" charset="0"/>
              </a:rPr>
              <a:t>TRÄNINGENS INNEHÅLL:</a:t>
            </a:r>
            <a:endParaRPr lang="sv-SE" sz="1200" b="1" u="sng" dirty="0">
              <a:latin typeface="Comic Sans MS" charset="0"/>
            </a:endParaRPr>
          </a:p>
          <a:p>
            <a:pPr algn="l" eaLnBrk="1" hangingPunct="1">
              <a:spcBef>
                <a:spcPct val="50000"/>
              </a:spcBef>
            </a:pPr>
            <a:r>
              <a:rPr lang="sv-SE" sz="1200" b="1" dirty="0">
                <a:latin typeface="Comic Sans MS" charset="0"/>
              </a:rPr>
              <a:t>Uppvärmning</a:t>
            </a:r>
            <a:r>
              <a:rPr lang="sv-SE" sz="1200" dirty="0">
                <a:latin typeface="Comic Sans MS" charset="0"/>
              </a:rPr>
              <a:t>, Skott med precision		10 min</a:t>
            </a:r>
          </a:p>
          <a:p>
            <a:pPr algn="l" eaLnBrk="1" hangingPunct="1">
              <a:spcBef>
                <a:spcPct val="50000"/>
              </a:spcBef>
            </a:pPr>
            <a:r>
              <a:rPr lang="sv-SE" sz="1200" b="1" dirty="0">
                <a:latin typeface="Comic Sans MS" charset="0"/>
              </a:rPr>
              <a:t>Stationsträning</a:t>
            </a:r>
            <a:r>
              <a:rPr lang="sv-SE" sz="1200" dirty="0">
                <a:latin typeface="Comic Sans MS" charset="0"/>
              </a:rPr>
              <a:t>					45 min</a:t>
            </a:r>
          </a:p>
          <a:p>
            <a:pPr algn="l" eaLnBrk="1" hangingPunct="1">
              <a:spcBef>
                <a:spcPct val="50000"/>
              </a:spcBef>
            </a:pPr>
            <a:r>
              <a:rPr lang="sv-SE" sz="1000" b="1" dirty="0">
                <a:latin typeface="Comic Sans MS" charset="0"/>
              </a:rPr>
              <a:t>Station 1, </a:t>
            </a:r>
            <a:r>
              <a:rPr lang="sv-SE" sz="1000" dirty="0">
                <a:latin typeface="Comic Sans MS" charset="0"/>
              </a:rPr>
              <a:t>Spel 3+1 mot 4				15 min</a:t>
            </a:r>
          </a:p>
          <a:p>
            <a:pPr algn="l" eaLnBrk="1" hangingPunct="1">
              <a:spcBef>
                <a:spcPct val="50000"/>
              </a:spcBef>
            </a:pPr>
            <a:r>
              <a:rPr lang="sv-SE" sz="1000" b="1" dirty="0">
                <a:latin typeface="Comic Sans MS" charset="0"/>
              </a:rPr>
              <a:t>Station 2, </a:t>
            </a:r>
            <a:r>
              <a:rPr lang="sv-SE" sz="1000" dirty="0">
                <a:latin typeface="Comic Sans MS" charset="0"/>
              </a:rPr>
              <a:t>Skott isolerat				15 min</a:t>
            </a:r>
          </a:p>
          <a:p>
            <a:pPr algn="l" eaLnBrk="1" hangingPunct="1">
              <a:spcBef>
                <a:spcPct val="50000"/>
              </a:spcBef>
            </a:pPr>
            <a:r>
              <a:rPr lang="sv-SE" sz="1000" b="1" dirty="0">
                <a:latin typeface="Comic Sans MS" charset="0"/>
              </a:rPr>
              <a:t>Station 3, </a:t>
            </a:r>
            <a:r>
              <a:rPr lang="sv-SE" sz="1000" dirty="0">
                <a:latin typeface="Comic Sans MS" charset="0"/>
              </a:rPr>
              <a:t>Skott i spel				15 min</a:t>
            </a:r>
          </a:p>
          <a:p>
            <a:pPr algn="l" eaLnBrk="1" hangingPunct="1">
              <a:spcBef>
                <a:spcPct val="50000"/>
              </a:spcBef>
            </a:pPr>
            <a:r>
              <a:rPr lang="sv-SE" sz="1200" b="1" dirty="0">
                <a:latin typeface="Comic Sans MS" charset="0"/>
              </a:rPr>
              <a:t>Lek</a:t>
            </a:r>
            <a:r>
              <a:rPr lang="sv-SE" sz="1200" dirty="0">
                <a:latin typeface="Comic Sans MS" charset="0"/>
              </a:rPr>
              <a:t>, Precisionspassning				5 min</a:t>
            </a:r>
          </a:p>
          <a:p>
            <a:pPr algn="l" eaLnBrk="1" hangingPunct="1">
              <a:spcBef>
                <a:spcPct val="50000"/>
              </a:spcBef>
            </a:pPr>
            <a:r>
              <a:rPr lang="sv-SE" sz="1200" dirty="0">
                <a:latin typeface="Comic Sans MS" charset="0"/>
              </a:rPr>
              <a:t>Total träningstid 					60 min </a:t>
            </a:r>
          </a:p>
          <a:p>
            <a:pPr algn="l" eaLnBrk="1" hangingPunct="1">
              <a:spcBef>
                <a:spcPct val="50000"/>
              </a:spcBef>
            </a:pPr>
            <a:r>
              <a:rPr lang="sv-SE" sz="1200" b="1" dirty="0">
                <a:latin typeface="Comic Sans MS" charset="0"/>
              </a:rPr>
              <a:t>OBS! </a:t>
            </a:r>
            <a:r>
              <a:rPr lang="sv-SE" sz="1200" dirty="0">
                <a:latin typeface="Comic Sans MS" charset="0"/>
              </a:rPr>
              <a:t>Glöm inte att sammanfatta träningen tillsammans med spelarna efteråt!	</a:t>
            </a:r>
            <a:endParaRPr lang="sv-SE" sz="1600" dirty="0">
              <a:solidFill>
                <a:srgbClr val="930101"/>
              </a:solidFill>
            </a:endParaRPr>
          </a:p>
        </p:txBody>
      </p:sp>
      <p:sp>
        <p:nvSpPr>
          <p:cNvPr id="8201" name="Text Box 1031"/>
          <p:cNvSpPr txBox="1">
            <a:spLocks noChangeArrowheads="1"/>
          </p:cNvSpPr>
          <p:nvPr/>
        </p:nvSpPr>
        <p:spPr bwMode="auto">
          <a:xfrm>
            <a:off x="620713" y="4663748"/>
            <a:ext cx="5545137" cy="360098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spcBef>
                <a:spcPct val="50000"/>
              </a:spcBef>
            </a:pPr>
            <a:r>
              <a:rPr lang="sv-SE" sz="1200" b="1" dirty="0">
                <a:solidFill>
                  <a:schemeClr val="bg1"/>
                </a:solidFill>
                <a:latin typeface="Comic Sans MS" charset="0"/>
              </a:rPr>
              <a:t>SKOTT I FUTSAL</a:t>
            </a:r>
          </a:p>
          <a:p>
            <a:pPr algn="just" eaLnBrk="1" hangingPunct="1">
              <a:spcBef>
                <a:spcPct val="50000"/>
              </a:spcBef>
            </a:pPr>
            <a:r>
              <a:rPr lang="sv-SE" sz="1200" u="sng" dirty="0">
                <a:solidFill>
                  <a:schemeClr val="bg1"/>
                </a:solidFill>
                <a:latin typeface="Comic Sans MS" charset="0"/>
              </a:rPr>
              <a:t>Skott</a:t>
            </a:r>
            <a:r>
              <a:rPr lang="sv-SE" sz="1200" dirty="0">
                <a:solidFill>
                  <a:schemeClr val="bg1"/>
                </a:solidFill>
                <a:latin typeface="Comic Sans MS" charset="0"/>
              </a:rPr>
              <a:t> i </a:t>
            </a:r>
            <a:r>
              <a:rPr lang="sv-SE" sz="1200" dirty="0" err="1">
                <a:solidFill>
                  <a:schemeClr val="bg1"/>
                </a:solidFill>
                <a:latin typeface="Comic Sans MS" charset="0"/>
              </a:rPr>
              <a:t>futsal</a:t>
            </a:r>
            <a:r>
              <a:rPr lang="sv-SE" sz="1200" dirty="0">
                <a:solidFill>
                  <a:schemeClr val="bg1"/>
                </a:solidFill>
                <a:latin typeface="Comic Sans MS" charset="0"/>
              </a:rPr>
              <a:t> är direkt avgörande eftersom målen är små och målvakten har stora chanser att rädda om inte skottet är både snabbt, hårt och välplacerat. Ofta föregås skottet passningsspel som kräver en sidledsförflyttning av målvakten. Det är ofta effektivt att skjuta högt eftersom målvakten ofta har en låg utgångsställning. </a:t>
            </a:r>
          </a:p>
          <a:p>
            <a:pPr algn="just" eaLnBrk="1" hangingPunct="1">
              <a:spcBef>
                <a:spcPct val="50000"/>
              </a:spcBef>
            </a:pPr>
            <a:r>
              <a:rPr lang="sv-SE" sz="1200" u="sng" dirty="0">
                <a:solidFill>
                  <a:schemeClr val="bg1"/>
                </a:solidFill>
                <a:latin typeface="Comic Sans MS" charset="0"/>
              </a:rPr>
              <a:t>Skott teknik</a:t>
            </a:r>
            <a:r>
              <a:rPr lang="sv-SE" sz="1200" dirty="0">
                <a:solidFill>
                  <a:schemeClr val="bg1"/>
                </a:solidFill>
                <a:latin typeface="Comic Sans MS" charset="0"/>
              </a:rPr>
              <a:t> i </a:t>
            </a:r>
            <a:r>
              <a:rPr lang="sv-SE" sz="1200" dirty="0" err="1">
                <a:solidFill>
                  <a:schemeClr val="bg1"/>
                </a:solidFill>
                <a:latin typeface="Comic Sans MS" charset="0"/>
              </a:rPr>
              <a:t>futsal</a:t>
            </a:r>
            <a:r>
              <a:rPr lang="sv-SE" sz="1200" dirty="0">
                <a:solidFill>
                  <a:schemeClr val="bg1"/>
                </a:solidFill>
                <a:latin typeface="Comic Sans MS" charset="0"/>
              </a:rPr>
              <a:t> är lite annorlunda än fotboll. Dels eftersom det finns mindre tid och yta och skottet därför behöver komma snabbare men även eftersom boll och underlag är annorlunda. Eftersom skottet i </a:t>
            </a:r>
            <a:r>
              <a:rPr lang="sv-SE" sz="1200" dirty="0" err="1">
                <a:solidFill>
                  <a:schemeClr val="bg1"/>
                </a:solidFill>
                <a:latin typeface="Comic Sans MS" charset="0"/>
              </a:rPr>
              <a:t>futsal</a:t>
            </a:r>
            <a:r>
              <a:rPr lang="sv-SE" sz="1200" dirty="0">
                <a:solidFill>
                  <a:schemeClr val="bg1"/>
                </a:solidFill>
                <a:latin typeface="Comic Sans MS" charset="0"/>
              </a:rPr>
              <a:t> behöver komma snabbt och överraskande används en kortare </a:t>
            </a:r>
            <a:r>
              <a:rPr lang="sv-SE" sz="1200" dirty="0" err="1">
                <a:solidFill>
                  <a:schemeClr val="bg1"/>
                </a:solidFill>
                <a:latin typeface="Comic Sans MS" charset="0"/>
              </a:rPr>
              <a:t>benpendel</a:t>
            </a:r>
            <a:r>
              <a:rPr lang="sv-SE" sz="1200" dirty="0">
                <a:solidFill>
                  <a:schemeClr val="bg1"/>
                </a:solidFill>
                <a:latin typeface="Comic Sans MS" charset="0"/>
              </a:rPr>
              <a:t> där man jobbar med en explosiv rörelse med under benet. För ett hårt skott behöver man träffa mitt på bollen och mitten på bollen i </a:t>
            </a:r>
            <a:r>
              <a:rPr lang="sv-SE" sz="1200" dirty="0" err="1">
                <a:solidFill>
                  <a:schemeClr val="bg1"/>
                </a:solidFill>
                <a:latin typeface="Comic Sans MS" charset="0"/>
              </a:rPr>
              <a:t>futsal</a:t>
            </a:r>
            <a:r>
              <a:rPr lang="sv-SE" sz="1200" dirty="0">
                <a:solidFill>
                  <a:schemeClr val="bg1"/>
                </a:solidFill>
                <a:latin typeface="Comic Sans MS" charset="0"/>
              </a:rPr>
              <a:t> befinner sig närmare golvet än marken i fotboll eftersom bollen är mindre. Därför behöver man vinkla foten mer i sidled i </a:t>
            </a:r>
            <a:r>
              <a:rPr lang="sv-SE" sz="1200" dirty="0" err="1">
                <a:solidFill>
                  <a:schemeClr val="bg1"/>
                </a:solidFill>
                <a:latin typeface="Comic Sans MS" charset="0"/>
              </a:rPr>
              <a:t>futsal</a:t>
            </a:r>
            <a:r>
              <a:rPr lang="sv-SE" sz="1200" dirty="0">
                <a:solidFill>
                  <a:schemeClr val="bg1"/>
                </a:solidFill>
                <a:latin typeface="Comic Sans MS" charset="0"/>
              </a:rPr>
              <a:t> än i fotboll när man skjuter. Man skapar möjlighet att vinkla foten mer genom att placera stödjebenet lite längre ifrån bollen. Ett annat sätt att skjuta snabbt är att skjuta med tån, vilket är ett väldigt snabbt skott men det är svårt att få bra precision med den typen av skott.</a:t>
            </a:r>
          </a:p>
        </p:txBody>
      </p:sp>
      <p:sp>
        <p:nvSpPr>
          <p:cNvPr id="8202" name="Text Box 1031"/>
          <p:cNvSpPr txBox="1">
            <a:spLocks noChangeArrowheads="1"/>
          </p:cNvSpPr>
          <p:nvPr/>
        </p:nvSpPr>
        <p:spPr bwMode="auto">
          <a:xfrm>
            <a:off x="0" y="8329613"/>
            <a:ext cx="685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sv-SE" b="1" dirty="0">
                <a:solidFill>
                  <a:srgbClr val="000000"/>
                </a:solidFill>
                <a:latin typeface="Comic Sans MS" charset="0"/>
              </a:rPr>
              <a:t>DU BLIR BRA PÅ DET DU TRÄNAR, TRÄNA SOM DU SPELAR!</a:t>
            </a:r>
          </a:p>
        </p:txBody>
      </p:sp>
      <p:sp>
        <p:nvSpPr>
          <p:cNvPr id="11" name="Text Box 1031"/>
          <p:cNvSpPr txBox="1">
            <a:spLocks noChangeArrowheads="1"/>
          </p:cNvSpPr>
          <p:nvPr/>
        </p:nvSpPr>
        <p:spPr bwMode="auto">
          <a:xfrm>
            <a:off x="981075" y="303226"/>
            <a:ext cx="4895850" cy="114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80000"/>
              </a:lnSpc>
              <a:spcBef>
                <a:spcPct val="50000"/>
              </a:spcBef>
            </a:pPr>
            <a:r>
              <a:rPr lang="sv-SE" sz="3200" b="1" dirty="0">
                <a:solidFill>
                  <a:srgbClr val="000000"/>
                </a:solidFill>
                <a:latin typeface="Comic Sans MS" charset="0"/>
              </a:rPr>
              <a:t>ANFALLSSPEL</a:t>
            </a:r>
          </a:p>
          <a:p>
            <a:pPr algn="ctr" eaLnBrk="1" hangingPunct="1">
              <a:lnSpc>
                <a:spcPct val="80000"/>
              </a:lnSpc>
              <a:spcBef>
                <a:spcPct val="50000"/>
              </a:spcBef>
            </a:pPr>
            <a:r>
              <a:rPr lang="sv-SE" sz="3200" b="1" dirty="0">
                <a:solidFill>
                  <a:srgbClr val="000000"/>
                </a:solidFill>
                <a:latin typeface="Comic Sans MS" charset="0"/>
              </a:rPr>
              <a:t>SKOTT</a:t>
            </a:r>
          </a:p>
        </p:txBody>
      </p:sp>
      <p:pic>
        <p:nvPicPr>
          <p:cNvPr id="12" name="Bildobjekt 11">
            <a:extLst>
              <a:ext uri="{FF2B5EF4-FFF2-40B4-BE49-F238E27FC236}">
                <a16:creationId xmlns:a16="http://schemas.microsoft.com/office/drawing/2014/main" id="{BBD66350-86DA-4077-AE22-2E1C544423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31" y="73301"/>
            <a:ext cx="847305" cy="1142877"/>
          </a:xfrm>
          <a:prstGeom prst="rect">
            <a:avLst/>
          </a:prstGeom>
        </p:spPr>
      </p:pic>
      <p:pic>
        <p:nvPicPr>
          <p:cNvPr id="13" name="Bildobjekt 12">
            <a:extLst>
              <a:ext uri="{FF2B5EF4-FFF2-40B4-BE49-F238E27FC236}">
                <a16:creationId xmlns:a16="http://schemas.microsoft.com/office/drawing/2014/main" id="{1D4F5DC7-49FC-4F6C-B08C-CC4666C2E9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5736" y="73301"/>
            <a:ext cx="847305" cy="1142877"/>
          </a:xfrm>
          <a:prstGeom prst="rect">
            <a:avLst/>
          </a:prstGeom>
        </p:spPr>
      </p:pic>
    </p:spTree>
    <p:extLst>
      <p:ext uri="{BB962C8B-B14F-4D97-AF65-F5344CB8AC3E}">
        <p14:creationId xmlns:p14="http://schemas.microsoft.com/office/powerpoint/2010/main" val="2191510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ruta 39"/>
          <p:cNvSpPr txBox="1"/>
          <p:nvPr/>
        </p:nvSpPr>
        <p:spPr>
          <a:xfrm>
            <a:off x="0" y="1470872"/>
            <a:ext cx="3381698" cy="6571030"/>
          </a:xfrm>
          <a:prstGeom prst="rect">
            <a:avLst/>
          </a:prstGeom>
          <a:noFill/>
        </p:spPr>
        <p:txBody>
          <a:bodyPr wrap="square">
            <a:spAutoFit/>
          </a:bodyPr>
          <a:lstStyle/>
          <a:p>
            <a:pPr algn="just">
              <a:defRPr/>
            </a:pPr>
            <a:r>
              <a:rPr lang="sv-SE" sz="1100" b="1" dirty="0">
                <a:latin typeface="+mj-lt"/>
              </a:rPr>
              <a:t>Idrotten </a:t>
            </a:r>
            <a:r>
              <a:rPr lang="sv-SE" sz="1100" b="1" dirty="0" err="1">
                <a:latin typeface="+mj-lt"/>
              </a:rPr>
              <a:t>futsal</a:t>
            </a:r>
            <a:endParaRPr lang="sv-SE" sz="1100" b="1" dirty="0">
              <a:latin typeface="+mj-lt"/>
            </a:endParaRPr>
          </a:p>
          <a:p>
            <a:pPr algn="just">
              <a:defRPr/>
            </a:pPr>
            <a:r>
              <a:rPr lang="sv-SE" sz="1000" dirty="0" err="1">
                <a:latin typeface="+mj-lt"/>
              </a:rPr>
              <a:t>Futsal</a:t>
            </a:r>
            <a:r>
              <a:rPr lang="sv-SE" sz="1000" dirty="0">
                <a:latin typeface="+mj-lt"/>
              </a:rPr>
              <a:t> ska ses om en egen idrott och är fristående från fotboll, även om det tillhör samma förbund. Fotboll och </a:t>
            </a:r>
            <a:r>
              <a:rPr lang="sv-SE" sz="1000" dirty="0" err="1">
                <a:latin typeface="+mj-lt"/>
              </a:rPr>
              <a:t>futsal</a:t>
            </a:r>
            <a:r>
              <a:rPr lang="sv-SE" sz="1000" dirty="0">
                <a:latin typeface="+mj-lt"/>
              </a:rPr>
              <a:t> är lika på så vis att man använder fötterna men antalet spelare, planens storlek och målens storlek gör att det taktiskt påminner mer om t.ex. basket och handboll  än om fotboll. </a:t>
            </a:r>
          </a:p>
          <a:p>
            <a:pPr algn="just">
              <a:defRPr/>
            </a:pPr>
            <a:r>
              <a:rPr lang="sv-SE" sz="1000" dirty="0">
                <a:latin typeface="+mj-lt"/>
              </a:rPr>
              <a:t>	</a:t>
            </a:r>
            <a:r>
              <a:rPr lang="sv-SE" sz="1000" dirty="0" err="1">
                <a:latin typeface="+mj-lt"/>
              </a:rPr>
              <a:t>Futsal</a:t>
            </a:r>
            <a:r>
              <a:rPr lang="sv-SE" sz="1000" dirty="0">
                <a:latin typeface="+mj-lt"/>
              </a:rPr>
              <a:t> spelas med fem spelare på planen varav en är målvakt. Matchtiden är 2x20 min effektiv tid, där man alltså stannar klockan varje gång bollen går ur spel eller spelet blåses av. Planen ska vara 18-25 meter bred och 38-42 meter lång.</a:t>
            </a:r>
          </a:p>
          <a:p>
            <a:pPr algn="just">
              <a:defRPr/>
            </a:pPr>
            <a:r>
              <a:rPr lang="sv-SE" sz="1000" dirty="0" err="1">
                <a:latin typeface="+mj-lt"/>
              </a:rPr>
              <a:t>Futsal</a:t>
            </a:r>
            <a:r>
              <a:rPr lang="sv-SE" sz="1000" dirty="0">
                <a:latin typeface="+mj-lt"/>
              </a:rPr>
              <a:t> har funnits enda sedan 1930 då sporten skapades i Uruguay av Juan Carlos </a:t>
            </a:r>
            <a:r>
              <a:rPr lang="sv-SE" sz="1000" dirty="0" err="1">
                <a:latin typeface="+mj-lt"/>
              </a:rPr>
              <a:t>Ceriani</a:t>
            </a:r>
            <a:r>
              <a:rPr lang="sv-SE" sz="1000" dirty="0">
                <a:latin typeface="+mj-lt"/>
              </a:rPr>
              <a:t> men den har tagit tid att sprida sig. Först 1982 spelades den första VM turneringen i Brasilien och FIFA gick in och arrangerade sitt första VM 1989 i Holland.</a:t>
            </a:r>
          </a:p>
          <a:p>
            <a:pPr algn="just">
              <a:defRPr/>
            </a:pPr>
            <a:r>
              <a:rPr lang="sv-SE" sz="1000" dirty="0">
                <a:latin typeface="+mj-lt"/>
              </a:rPr>
              <a:t>	</a:t>
            </a:r>
            <a:r>
              <a:rPr lang="sv-SE" sz="1000" dirty="0" err="1">
                <a:latin typeface="+mj-lt"/>
              </a:rPr>
              <a:t>Futsal</a:t>
            </a:r>
            <a:r>
              <a:rPr lang="sv-SE" sz="1000" dirty="0">
                <a:latin typeface="+mj-lt"/>
              </a:rPr>
              <a:t> är mest utbrett i Sydamerika men växte starkt i främst södra delarna av Europa under 90-talet och i början av 2000-talet så växer sig sporten allt starkare även i Asien. De mest framträdande nationerna just nu är Brasilien och Spanien som båda har professionella ligor med välfyllda läktare och välbetalda spelare. Andra framgångsrika nationer är Italien, Colombia, Ryssland, Ukraina, Argentina, Portugal, Serbien, Iran och Japan. I Brasilien spelar barn och ungdomar </a:t>
            </a:r>
            <a:r>
              <a:rPr lang="sv-SE" sz="1000" dirty="0" err="1">
                <a:latin typeface="+mj-lt"/>
              </a:rPr>
              <a:t>futsal</a:t>
            </a:r>
            <a:r>
              <a:rPr lang="sv-SE" sz="1000" dirty="0">
                <a:latin typeface="+mj-lt"/>
              </a:rPr>
              <a:t> istället för fotboll t.o.m. 12 års ålder, vilket till stor del förklarar den tekniska skickligheten som många brasilianska spelare har. </a:t>
            </a:r>
          </a:p>
          <a:p>
            <a:pPr algn="just">
              <a:defRPr/>
            </a:pPr>
            <a:r>
              <a:rPr lang="sv-SE" sz="1000" dirty="0">
                <a:latin typeface="+mj-lt"/>
              </a:rPr>
              <a:t>	Sverige ligger långt efter världens toppnationer i </a:t>
            </a:r>
            <a:r>
              <a:rPr lang="sv-SE" sz="1000" dirty="0" err="1">
                <a:latin typeface="+mj-lt"/>
              </a:rPr>
              <a:t>futsal</a:t>
            </a:r>
            <a:r>
              <a:rPr lang="sv-SE" sz="1000" dirty="0">
                <a:latin typeface="+mj-lt"/>
              </a:rPr>
              <a:t> och först 2012 skapades ett svenskt landslag för herrar. Just nu pågår ett intensivt arbete med att sprida sporten över landet och till säsongen 2013-2014 kommer det för första gången finnas en Allsvenska i </a:t>
            </a:r>
            <a:r>
              <a:rPr lang="sv-SE" sz="1000" dirty="0" err="1">
                <a:latin typeface="+mj-lt"/>
              </a:rPr>
              <a:t>futsal</a:t>
            </a:r>
            <a:r>
              <a:rPr lang="sv-SE" sz="1000" dirty="0">
                <a:latin typeface="+mj-lt"/>
              </a:rPr>
              <a:t>. Dominerande klubbar i Sverige är Skövde AIK, Göteborgs Futsal Club, Falcao FC Stockholm och FC Ibra (från Göteborg).  </a:t>
            </a:r>
          </a:p>
          <a:p>
            <a:pPr algn="just">
              <a:defRPr/>
            </a:pPr>
            <a:r>
              <a:rPr lang="sv-SE" sz="1000" dirty="0">
                <a:latin typeface="+mj-lt"/>
              </a:rPr>
              <a:t>	</a:t>
            </a:r>
            <a:r>
              <a:rPr lang="sv-SE" sz="1000" dirty="0" err="1">
                <a:latin typeface="+mj-lt"/>
              </a:rPr>
              <a:t>Futsal</a:t>
            </a:r>
            <a:r>
              <a:rPr lang="sv-SE" sz="1000" dirty="0">
                <a:latin typeface="+mj-lt"/>
              </a:rPr>
              <a:t> för damer är betydligt mindre utbredd i världen och där ligger Sverige istället förhållandevis långt framme då man har spelat SM för damer sedan 2006, men till skillnad mot herrarnas </a:t>
            </a:r>
            <a:r>
              <a:rPr lang="sv-SE" sz="1000" dirty="0" err="1">
                <a:latin typeface="+mj-lt"/>
              </a:rPr>
              <a:t>futsal</a:t>
            </a:r>
            <a:r>
              <a:rPr lang="sv-SE" sz="1000" dirty="0">
                <a:latin typeface="+mj-lt"/>
              </a:rPr>
              <a:t> SM så det är fortfarande mest fotbollslag som deltar i SM för damer. Det finns idag ingen landslagsfotboll för damer varken i Sverige eller i andra länder.</a:t>
            </a:r>
          </a:p>
        </p:txBody>
      </p:sp>
      <p:sp>
        <p:nvSpPr>
          <p:cNvPr id="29"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30"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31" name="Text Box 1031"/>
          <p:cNvSpPr txBox="1">
            <a:spLocks noChangeArrowheads="1"/>
          </p:cNvSpPr>
          <p:nvPr/>
        </p:nvSpPr>
        <p:spPr bwMode="auto">
          <a:xfrm>
            <a:off x="981075" y="511661"/>
            <a:ext cx="4895850"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80000"/>
              </a:lnSpc>
              <a:spcBef>
                <a:spcPct val="50000"/>
              </a:spcBef>
            </a:pPr>
            <a:r>
              <a:rPr lang="sv-SE" sz="3200" b="1" dirty="0">
                <a:solidFill>
                  <a:srgbClr val="000000"/>
                </a:solidFill>
                <a:latin typeface="Comic Sans MS" charset="0"/>
              </a:rPr>
              <a:t>FUTSAL</a:t>
            </a:r>
          </a:p>
          <a:p>
            <a:pPr algn="ctr" eaLnBrk="1" hangingPunct="1">
              <a:lnSpc>
                <a:spcPct val="80000"/>
              </a:lnSpc>
              <a:spcBef>
                <a:spcPct val="50000"/>
              </a:spcBef>
            </a:pPr>
            <a:r>
              <a:rPr lang="sv-SE" b="1" dirty="0">
                <a:solidFill>
                  <a:srgbClr val="000000"/>
                </a:solidFill>
                <a:latin typeface="Comic Sans MS" charset="0"/>
              </a:rPr>
              <a:t>SPEALRUTBILDNINGSPLAN</a:t>
            </a:r>
          </a:p>
        </p:txBody>
      </p:sp>
      <p:sp>
        <p:nvSpPr>
          <p:cNvPr id="34" name="textruta 33"/>
          <p:cNvSpPr txBox="1"/>
          <p:nvPr/>
        </p:nvSpPr>
        <p:spPr>
          <a:xfrm>
            <a:off x="3476302" y="1470872"/>
            <a:ext cx="3381698" cy="5863144"/>
          </a:xfrm>
          <a:prstGeom prst="rect">
            <a:avLst/>
          </a:prstGeom>
          <a:noFill/>
        </p:spPr>
        <p:txBody>
          <a:bodyPr wrap="square">
            <a:spAutoFit/>
          </a:bodyPr>
          <a:lstStyle/>
          <a:p>
            <a:pPr algn="just">
              <a:defRPr/>
            </a:pPr>
            <a:r>
              <a:rPr lang="sv-SE" sz="1100" b="1" dirty="0">
                <a:latin typeface="+mj-lt"/>
              </a:rPr>
              <a:t>Spelarutbildningsplan</a:t>
            </a:r>
          </a:p>
          <a:p>
            <a:pPr algn="just">
              <a:defRPr/>
            </a:pPr>
            <a:r>
              <a:rPr lang="sv-SE" sz="1000" dirty="0">
                <a:latin typeface="+mj-lt"/>
              </a:rPr>
              <a:t>Hösten 2012 släppte Svenska Fotbollförbundet för första gången en spelarutbildningsplan som handlar om hur man bör träna och leda unga spelare för de ska bli så bra som möjligt och för att de ska fortsätta så länge som möjligt. Spelarutbildningsplanen Futsal är indelad i 4 nivåer nämligen:</a:t>
            </a:r>
          </a:p>
          <a:p>
            <a:pPr algn="just">
              <a:defRPr/>
            </a:pPr>
            <a:endParaRPr lang="sv-SE" sz="1000" dirty="0">
              <a:latin typeface="+mj-lt"/>
            </a:endParaRPr>
          </a:p>
          <a:p>
            <a:pPr algn="just">
              <a:defRPr/>
            </a:pPr>
            <a:r>
              <a:rPr lang="sv-SE" sz="1000" dirty="0">
                <a:latin typeface="+mj-lt"/>
              </a:rPr>
              <a:t>Nivå 1, 6-9 år</a:t>
            </a:r>
          </a:p>
          <a:p>
            <a:pPr algn="just">
              <a:defRPr/>
            </a:pPr>
            <a:r>
              <a:rPr lang="sv-SE" sz="1000" dirty="0">
                <a:latin typeface="+mj-lt"/>
              </a:rPr>
              <a:t>Nivå 2 , 9-12 år</a:t>
            </a:r>
          </a:p>
          <a:p>
            <a:pPr algn="just">
              <a:defRPr/>
            </a:pPr>
            <a:r>
              <a:rPr lang="sv-SE" sz="1000" dirty="0">
                <a:latin typeface="+mj-lt"/>
              </a:rPr>
              <a:t>Nivå 3, 12-15 år</a:t>
            </a:r>
          </a:p>
          <a:p>
            <a:pPr algn="just">
              <a:defRPr/>
            </a:pPr>
            <a:r>
              <a:rPr lang="sv-SE" sz="1000" dirty="0">
                <a:latin typeface="+mj-lt"/>
              </a:rPr>
              <a:t>Nivå 4, 13-19 år</a:t>
            </a:r>
          </a:p>
          <a:p>
            <a:pPr algn="just">
              <a:defRPr/>
            </a:pPr>
            <a:r>
              <a:rPr lang="sv-SE" sz="1000" dirty="0">
                <a:latin typeface="+mj-lt"/>
              </a:rPr>
              <a:t>ÖIF har valt att ta fram egna skisser som kallas ”fotboll är enkelt”. Det finns en skiss för varje nivå som syftar till att förenkla beslutsprocessen för spelarna under träning och match men är även ett hjälpmedel för tränare både när man planerar träningar och matcher  och när man analyserar och ger feedback till spelarna under mach. </a:t>
            </a:r>
          </a:p>
          <a:p>
            <a:pPr algn="just">
              <a:defRPr/>
            </a:pPr>
            <a:r>
              <a:rPr lang="sv-SE" sz="1000" dirty="0">
                <a:latin typeface="+mj-lt"/>
              </a:rPr>
              <a:t>	ÖIF har även valt att ta fram  övningsexempel på färdiga träningar, inklusive övningar och instruktionspunkter, för varje nivå. Man har även beslutat att ta fram egna häften för </a:t>
            </a:r>
            <a:r>
              <a:rPr lang="sv-SE" sz="1000" dirty="0" err="1">
                <a:latin typeface="+mj-lt"/>
              </a:rPr>
              <a:t>futsal</a:t>
            </a:r>
            <a:r>
              <a:rPr lang="sv-SE" sz="1000" dirty="0">
                <a:latin typeface="+mj-lt"/>
              </a:rPr>
              <a:t>. Till säsongen 2015 finns ett gemensamt häfte för Nivå 1 och 2. Eventuellt kommer det till säsongen 2015-2016 även finnas ett häfte för nivå 3-4. Träningarna för nivå 1-2 handlar om teknik i </a:t>
            </a:r>
            <a:r>
              <a:rPr lang="sv-SE" sz="1000" dirty="0" err="1">
                <a:latin typeface="+mj-lt"/>
              </a:rPr>
              <a:t>futsal</a:t>
            </a:r>
            <a:r>
              <a:rPr lang="sv-SE" sz="1000" dirty="0">
                <a:latin typeface="+mj-lt"/>
              </a:rPr>
              <a:t>, eftersom det är gynnsamt att träna teknik i åldrarna 10-12 år, då spelarna har extra lätt för att lära sig. De tekniker man använder i </a:t>
            </a:r>
            <a:r>
              <a:rPr lang="sv-SE" sz="1000" dirty="0" err="1">
                <a:latin typeface="+mj-lt"/>
              </a:rPr>
              <a:t>futsal</a:t>
            </a:r>
            <a:r>
              <a:rPr lang="sv-SE" sz="1000" dirty="0">
                <a:latin typeface="+mj-lt"/>
              </a:rPr>
              <a:t> kommer spelarna ha mycket nytta av även i fotboll. Det eventuella häftet för nivå 3-4  kommer att handla mer om taktik i futsal.</a:t>
            </a:r>
          </a:p>
          <a:p>
            <a:pPr algn="just">
              <a:defRPr/>
            </a:pPr>
            <a:r>
              <a:rPr lang="sv-SE" sz="1000" dirty="0">
                <a:latin typeface="+mj-lt"/>
              </a:rPr>
              <a:t>Häftet med </a:t>
            </a:r>
            <a:r>
              <a:rPr lang="sv-SE" sz="1000" dirty="0" err="1">
                <a:latin typeface="+mj-lt"/>
              </a:rPr>
              <a:t>futsalträningar</a:t>
            </a:r>
            <a:r>
              <a:rPr lang="sv-SE" sz="1000" dirty="0">
                <a:latin typeface="+mj-lt"/>
              </a:rPr>
              <a:t> är meningen att man ska kunna genomföra även med ett förhållandevis stort antal spelare i en sporthall. Häftet består av träningar i följande teman:</a:t>
            </a:r>
          </a:p>
          <a:p>
            <a:pPr marL="171450" indent="-171450" algn="just">
              <a:buFont typeface="Wingdings" charset="2"/>
              <a:buChar char="Ø"/>
              <a:defRPr/>
            </a:pPr>
            <a:r>
              <a:rPr lang="sv-SE" sz="1000" dirty="0">
                <a:latin typeface="+mj-lt"/>
              </a:rPr>
              <a:t>Passning</a:t>
            </a:r>
          </a:p>
          <a:p>
            <a:pPr marL="171450" indent="-171450" algn="just">
              <a:buFont typeface="Wingdings" charset="2"/>
              <a:buChar char="Ø"/>
              <a:defRPr/>
            </a:pPr>
            <a:r>
              <a:rPr lang="sv-SE" sz="1000" dirty="0">
                <a:latin typeface="+mj-lt"/>
              </a:rPr>
              <a:t>Kontroll (mottagning)</a:t>
            </a:r>
          </a:p>
          <a:p>
            <a:pPr marL="171450" indent="-171450" algn="just">
              <a:buFont typeface="Wingdings" charset="2"/>
              <a:buChar char="Ø"/>
              <a:defRPr/>
            </a:pPr>
            <a:r>
              <a:rPr lang="sv-SE" sz="1000" dirty="0">
                <a:latin typeface="+mj-lt"/>
              </a:rPr>
              <a:t>Driva</a:t>
            </a:r>
          </a:p>
          <a:p>
            <a:pPr marL="171450" indent="-171450" algn="just">
              <a:buFont typeface="Wingdings" charset="2"/>
              <a:buChar char="Ø"/>
              <a:defRPr/>
            </a:pPr>
            <a:r>
              <a:rPr lang="sv-SE" sz="1000" dirty="0">
                <a:latin typeface="+mj-lt"/>
              </a:rPr>
              <a:t>Dribbla</a:t>
            </a:r>
          </a:p>
          <a:p>
            <a:pPr marL="171450" indent="-171450" algn="just">
              <a:buFont typeface="Wingdings" charset="2"/>
              <a:buChar char="Ø"/>
              <a:defRPr/>
            </a:pPr>
            <a:r>
              <a:rPr lang="sv-SE" sz="1000" dirty="0">
                <a:latin typeface="+mj-lt"/>
              </a:rPr>
              <a:t>Skott</a:t>
            </a:r>
          </a:p>
          <a:p>
            <a:pPr algn="just">
              <a:defRPr/>
            </a:pPr>
            <a:endParaRPr lang="sv-SE" sz="1000" dirty="0">
              <a:latin typeface="+mj-lt"/>
            </a:endParaRPr>
          </a:p>
          <a:p>
            <a:pPr algn="just">
              <a:defRPr/>
            </a:pPr>
            <a:endParaRPr lang="sv-SE" sz="400" b="1" dirty="0">
              <a:latin typeface="+mj-lt"/>
            </a:endParaRPr>
          </a:p>
        </p:txBody>
      </p:sp>
      <p:pic>
        <p:nvPicPr>
          <p:cNvPr id="9" name="Bildobjekt 8">
            <a:extLst>
              <a:ext uri="{FF2B5EF4-FFF2-40B4-BE49-F238E27FC236}">
                <a16:creationId xmlns:a16="http://schemas.microsoft.com/office/drawing/2014/main" id="{443A54D1-3052-4647-BE79-F64E414A48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0453" y="155575"/>
            <a:ext cx="1040049" cy="1402857"/>
          </a:xfrm>
          <a:prstGeom prst="rect">
            <a:avLst/>
          </a:prstGeom>
        </p:spPr>
      </p:pic>
    </p:spTree>
    <p:extLst>
      <p:ext uri="{BB962C8B-B14F-4D97-AF65-F5344CB8AC3E}">
        <p14:creationId xmlns:p14="http://schemas.microsoft.com/office/powerpoint/2010/main" val="1570650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05878" y="192506"/>
            <a:ext cx="3830855" cy="8874492"/>
          </a:xfrm>
          <a:prstGeom prst="rect">
            <a:avLst/>
          </a:prstGeom>
          <a:ln>
            <a:solidFill>
              <a:schemeClr val="tx1"/>
            </a:solidFill>
          </a:ln>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pPr>
            <a:r>
              <a:rPr lang="sv-SE" sz="1050" b="1" dirty="0">
                <a:solidFill>
                  <a:srgbClr val="000000"/>
                </a:solidFill>
                <a:latin typeface="Arial" charset="0"/>
              </a:rPr>
              <a:t>VAD</a:t>
            </a:r>
          </a:p>
          <a:p>
            <a:pPr algn="l">
              <a:lnSpc>
                <a:spcPct val="80000"/>
              </a:lnSpc>
            </a:pPr>
            <a:r>
              <a:rPr lang="sv-SE" sz="1050" dirty="0">
                <a:solidFill>
                  <a:srgbClr val="000000"/>
                </a:solidFill>
                <a:latin typeface="Arial" charset="0"/>
              </a:rPr>
              <a:t>Skott</a:t>
            </a:r>
          </a:p>
          <a:p>
            <a:pPr algn="l">
              <a:lnSpc>
                <a:spcPct val="80000"/>
              </a:lnSpc>
            </a:pPr>
            <a:r>
              <a:rPr lang="sv-SE" sz="1050" dirty="0">
                <a:solidFill>
                  <a:srgbClr val="000000"/>
                </a:solidFill>
                <a:latin typeface="Arial" charset="0"/>
              </a:rPr>
              <a:t> </a:t>
            </a:r>
          </a:p>
          <a:p>
            <a:pPr algn="l">
              <a:lnSpc>
                <a:spcPct val="80000"/>
              </a:lnSpc>
            </a:pPr>
            <a:r>
              <a:rPr lang="sv-SE" sz="1050" b="1" dirty="0">
                <a:solidFill>
                  <a:srgbClr val="000000"/>
                </a:solidFill>
                <a:latin typeface="Arial" charset="0"/>
              </a:rPr>
              <a:t>VARFÖR</a:t>
            </a:r>
          </a:p>
          <a:p>
            <a:pPr algn="l">
              <a:lnSpc>
                <a:spcPct val="80000"/>
              </a:lnSpc>
            </a:pPr>
            <a:r>
              <a:rPr lang="sv-SE" sz="1050" dirty="0">
                <a:solidFill>
                  <a:srgbClr val="000000"/>
                </a:solidFill>
                <a:latin typeface="Arial" charset="0"/>
              </a:rPr>
              <a:t>För att kunna göra mål</a:t>
            </a:r>
          </a:p>
          <a:p>
            <a:pPr algn="l">
              <a:lnSpc>
                <a:spcPct val="80000"/>
              </a:lnSpc>
            </a:pPr>
            <a:endParaRPr lang="sv-SE" sz="1050" dirty="0">
              <a:solidFill>
                <a:srgbClr val="000000"/>
              </a:solidFill>
              <a:latin typeface="Arial" charset="0"/>
            </a:endParaRPr>
          </a:p>
          <a:p>
            <a:pPr algn="l">
              <a:lnSpc>
                <a:spcPct val="80000"/>
              </a:lnSpc>
            </a:pPr>
            <a:r>
              <a:rPr lang="sv-SE" sz="1050" b="1" dirty="0">
                <a:solidFill>
                  <a:srgbClr val="000000"/>
                </a:solidFill>
                <a:latin typeface="Arial" charset="0"/>
              </a:rPr>
              <a:t>HUR </a:t>
            </a:r>
          </a:p>
          <a:p>
            <a:pPr algn="l">
              <a:lnSpc>
                <a:spcPct val="80000"/>
              </a:lnSpc>
            </a:pPr>
            <a:r>
              <a:rPr lang="sv-SE" sz="1050" dirty="0">
                <a:solidFill>
                  <a:srgbClr val="000000"/>
                </a:solidFill>
                <a:latin typeface="Arial" charset="0"/>
              </a:rPr>
              <a:t>- Hur skjuter man i </a:t>
            </a:r>
            <a:r>
              <a:rPr lang="sv-SE" sz="1050" dirty="0" err="1">
                <a:solidFill>
                  <a:srgbClr val="000000"/>
                </a:solidFill>
                <a:latin typeface="Arial" charset="0"/>
              </a:rPr>
              <a:t>futsal</a:t>
            </a:r>
            <a:r>
              <a:rPr lang="sv-SE" sz="1050" dirty="0">
                <a:solidFill>
                  <a:srgbClr val="000000"/>
                </a:solidFill>
                <a:latin typeface="Arial" charset="0"/>
              </a:rPr>
              <a:t>? (kort </a:t>
            </a:r>
            <a:r>
              <a:rPr lang="sv-SE" sz="1050" dirty="0" err="1">
                <a:solidFill>
                  <a:srgbClr val="000000"/>
                </a:solidFill>
                <a:latin typeface="Arial" charset="0"/>
              </a:rPr>
              <a:t>benpendel</a:t>
            </a:r>
            <a:r>
              <a:rPr lang="sv-SE" sz="1050" dirty="0">
                <a:solidFill>
                  <a:srgbClr val="000000"/>
                </a:solidFill>
                <a:latin typeface="Arial" charset="0"/>
              </a:rPr>
              <a:t> som ger ett snabbt tillslag, spänn foten och träffa mitt på bollen med insidan av vristen, titta på bollen i tillslaget)</a:t>
            </a:r>
          </a:p>
          <a:p>
            <a:pPr algn="l">
              <a:lnSpc>
                <a:spcPct val="80000"/>
              </a:lnSpc>
            </a:pPr>
            <a:endParaRPr lang="sv-SE" sz="1050" dirty="0">
              <a:solidFill>
                <a:srgbClr val="000000"/>
              </a:solidFill>
              <a:latin typeface="Arial" charset="0"/>
            </a:endParaRPr>
          </a:p>
          <a:p>
            <a:pPr algn="l">
              <a:lnSpc>
                <a:spcPct val="80000"/>
              </a:lnSpc>
            </a:pPr>
            <a:r>
              <a:rPr lang="sv-SE" sz="1050" b="1" dirty="0">
                <a:solidFill>
                  <a:srgbClr val="000000"/>
                </a:solidFill>
                <a:latin typeface="Arial" charset="0"/>
              </a:rPr>
              <a:t>ÖVA</a:t>
            </a:r>
          </a:p>
          <a:p>
            <a:pPr algn="l">
              <a:lnSpc>
                <a:spcPct val="80000"/>
              </a:lnSpc>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2 och 2 med 1 boll. </a:t>
            </a:r>
            <a:r>
              <a:rPr lang="sv-SE" sz="1050" dirty="0" err="1">
                <a:solidFill>
                  <a:srgbClr val="000000"/>
                </a:solidFill>
                <a:latin typeface="Arial" charset="0"/>
              </a:rPr>
              <a:t>Konmål</a:t>
            </a:r>
            <a:r>
              <a:rPr lang="sv-SE" sz="1050" dirty="0">
                <a:solidFill>
                  <a:srgbClr val="000000"/>
                </a:solidFill>
                <a:latin typeface="Arial" charset="0"/>
              </a:rPr>
              <a:t> uppställda över planen</a:t>
            </a:r>
          </a:p>
          <a:p>
            <a:pPr algn="l">
              <a:lnSpc>
                <a:spcPct val="80000"/>
              </a:lnSpc>
            </a:pPr>
            <a:endParaRPr lang="sv-SE" sz="1050" i="1" dirty="0">
              <a:solidFill>
                <a:srgbClr val="000000"/>
              </a:solidFill>
              <a:latin typeface="Arial" charset="0"/>
            </a:endParaRPr>
          </a:p>
          <a:p>
            <a:pPr algn="l">
              <a:lnSpc>
                <a:spcPct val="80000"/>
              </a:lnSpc>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A har boll och driver mot ett </a:t>
            </a:r>
            <a:r>
              <a:rPr lang="sv-SE" sz="1050" dirty="0" err="1">
                <a:solidFill>
                  <a:srgbClr val="000000"/>
                </a:solidFill>
                <a:latin typeface="Arial" charset="0"/>
              </a:rPr>
              <a:t>konmål</a:t>
            </a:r>
            <a:r>
              <a:rPr lang="sv-SE" sz="1050" dirty="0">
                <a:solidFill>
                  <a:srgbClr val="000000"/>
                </a:solidFill>
                <a:latin typeface="Arial" charset="0"/>
              </a:rPr>
              <a:t> och skjuter genom målet. B placerar sig bakom </a:t>
            </a:r>
            <a:r>
              <a:rPr lang="sv-SE" sz="1050" dirty="0" err="1">
                <a:solidFill>
                  <a:srgbClr val="000000"/>
                </a:solidFill>
                <a:latin typeface="Arial" charset="0"/>
              </a:rPr>
              <a:t>konmålet</a:t>
            </a:r>
            <a:r>
              <a:rPr lang="sv-SE" sz="1050" dirty="0">
                <a:solidFill>
                  <a:srgbClr val="000000"/>
                </a:solidFill>
                <a:latin typeface="Arial" charset="0"/>
              </a:rPr>
              <a:t> och tar emot bollen. Rollerna blir sedan ombytta då B driver till ett nytt mål att skjuta igenom. A placerar sig då på andra sidan målet för att ta emot bollen.</a:t>
            </a:r>
          </a:p>
          <a:p>
            <a:pPr algn="l">
              <a:lnSpc>
                <a:spcPct val="80000"/>
              </a:lnSpc>
            </a:pPr>
            <a:endParaRPr lang="sv-SE" sz="1050" dirty="0">
              <a:solidFill>
                <a:srgbClr val="000000"/>
              </a:solidFill>
              <a:latin typeface="Arial" charset="0"/>
            </a:endParaRPr>
          </a:p>
          <a:p>
            <a:pPr algn="l">
              <a:lnSpc>
                <a:spcPct val="80000"/>
              </a:lnSpc>
            </a:pPr>
            <a:r>
              <a:rPr lang="sv-SE" sz="1050" b="1" dirty="0">
                <a:solidFill>
                  <a:srgbClr val="000000"/>
                </a:solidFill>
                <a:latin typeface="Arial" charset="0"/>
              </a:rPr>
              <a:t>SAMMANFATTA</a:t>
            </a:r>
            <a:r>
              <a:rPr lang="sv-SE" sz="1050" dirty="0">
                <a:solidFill>
                  <a:srgbClr val="000000"/>
                </a:solidFill>
                <a:latin typeface="Arial" charset="0"/>
              </a:rPr>
              <a:t>	</a:t>
            </a:r>
          </a:p>
          <a:p>
            <a:pPr algn="l">
              <a:lnSpc>
                <a:spcPct val="80000"/>
              </a:lnSpc>
            </a:pPr>
            <a:r>
              <a:rPr lang="sv-SE" sz="1050" dirty="0">
                <a:solidFill>
                  <a:srgbClr val="000000"/>
                </a:solidFill>
                <a:latin typeface="Arial" charset="0"/>
              </a:rPr>
              <a:t>Se rubrikerna VAD, VARFÖR och HUR.</a:t>
            </a:r>
          </a:p>
          <a:p>
            <a:pPr algn="l">
              <a:lnSpc>
                <a:spcPct val="80000"/>
              </a:lnSpc>
              <a:defRPr/>
            </a:pPr>
            <a:endParaRPr lang="sv-SE" sz="1050" dirty="0">
              <a:latin typeface="Arial" charset="0"/>
            </a:endParaRP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r>
              <a:rPr lang="sv-SE" sz="1050" b="1" dirty="0">
                <a:solidFill>
                  <a:srgbClr val="000000"/>
                </a:solidFill>
                <a:latin typeface="Arial" charset="0"/>
              </a:rPr>
              <a:t>VAD</a:t>
            </a:r>
          </a:p>
          <a:p>
            <a:pPr algn="l">
              <a:lnSpc>
                <a:spcPct val="80000"/>
              </a:lnSpc>
              <a:defRPr/>
            </a:pPr>
            <a:r>
              <a:rPr lang="sv-SE" sz="1050" dirty="0">
                <a:solidFill>
                  <a:srgbClr val="000000"/>
                </a:solidFill>
                <a:latin typeface="Arial" charset="0"/>
              </a:rPr>
              <a:t>Spel 3+1 mot 4</a:t>
            </a:r>
            <a:endParaRPr lang="sv-SE" sz="1050" b="1" dirty="0">
              <a:solidFill>
                <a:srgbClr val="000000"/>
              </a:solidFill>
              <a:latin typeface="Arial" charset="0"/>
            </a:endParaRPr>
          </a:p>
          <a:p>
            <a:pPr algn="l">
              <a:lnSpc>
                <a:spcPct val="80000"/>
              </a:lnSpc>
              <a:defRPr/>
            </a:pPr>
            <a:endParaRPr lang="sv-SE" sz="1050" b="1" dirty="0">
              <a:solidFill>
                <a:srgbClr val="000000"/>
              </a:solidFill>
              <a:latin typeface="Arial" charset="0"/>
            </a:endParaRPr>
          </a:p>
          <a:p>
            <a:pPr algn="l">
              <a:lnSpc>
                <a:spcPct val="80000"/>
              </a:lnSpc>
              <a:defRPr/>
            </a:pPr>
            <a:r>
              <a:rPr lang="sv-SE" sz="1050" b="1" dirty="0">
                <a:solidFill>
                  <a:srgbClr val="000000"/>
                </a:solidFill>
                <a:latin typeface="Arial" charset="0"/>
              </a:rPr>
              <a:t>VARFÖR</a:t>
            </a:r>
          </a:p>
          <a:p>
            <a:pPr algn="l">
              <a:lnSpc>
                <a:spcPct val="80000"/>
              </a:lnSpc>
              <a:defRPr/>
            </a:pPr>
            <a:r>
              <a:rPr lang="sv-SE" sz="1050" dirty="0">
                <a:solidFill>
                  <a:schemeClr val="tx1"/>
                </a:solidFill>
                <a:latin typeface="Arial" charset="0"/>
              </a:rPr>
              <a:t>För att kunna ta bollen framåt på fri yta med motståndare</a:t>
            </a:r>
            <a:endParaRPr lang="sv-SE" sz="1050" dirty="0">
              <a:solidFill>
                <a:srgbClr val="000000"/>
              </a:solidFill>
              <a:latin typeface="Arial" charset="0"/>
            </a:endParaRPr>
          </a:p>
          <a:p>
            <a:pPr algn="l">
              <a:lnSpc>
                <a:spcPct val="80000"/>
              </a:lnSpc>
              <a:defRPr/>
            </a:pPr>
            <a:endParaRPr lang="sv-SE" sz="1050" dirty="0">
              <a:solidFill>
                <a:srgbClr val="000000"/>
              </a:solidFill>
              <a:latin typeface="Arial" charset="0"/>
            </a:endParaRPr>
          </a:p>
          <a:p>
            <a:pPr algn="l">
              <a:lnSpc>
                <a:spcPct val="80000"/>
              </a:lnSpc>
              <a:defRPr/>
            </a:pPr>
            <a:r>
              <a:rPr lang="sv-SE" sz="1050" b="1" dirty="0">
                <a:solidFill>
                  <a:srgbClr val="000000"/>
                </a:solidFill>
                <a:latin typeface="Arial" charset="0"/>
              </a:rPr>
              <a:t>HUR</a:t>
            </a:r>
          </a:p>
          <a:p>
            <a:pPr algn="l">
              <a:lnSpc>
                <a:spcPct val="80000"/>
              </a:lnSpc>
              <a:defRPr/>
            </a:pPr>
            <a:r>
              <a:rPr lang="sv-SE" sz="1050" dirty="0">
                <a:solidFill>
                  <a:srgbClr val="000000"/>
                </a:solidFill>
                <a:latin typeface="Arial" charset="0"/>
              </a:rPr>
              <a:t>- Alla i laget som har bollen är anfallsspelare och försöker komma till avslut genom att dribbla, driva, finta, passa och skjuta. </a:t>
            </a:r>
          </a:p>
          <a:p>
            <a:pPr algn="l">
              <a:lnSpc>
                <a:spcPct val="80000"/>
              </a:lnSpc>
              <a:defRPr/>
            </a:pPr>
            <a:r>
              <a:rPr lang="sv-SE" sz="1050" dirty="0">
                <a:solidFill>
                  <a:srgbClr val="000000"/>
                </a:solidFill>
                <a:latin typeface="Arial" charset="0"/>
              </a:rPr>
              <a:t>- Alla i laget som inte har bollen är försvarare. </a:t>
            </a:r>
          </a:p>
          <a:p>
            <a:pPr algn="l">
              <a:lnSpc>
                <a:spcPct val="80000"/>
              </a:lnSpc>
            </a:pPr>
            <a:r>
              <a:rPr lang="sv-SE" sz="1050" dirty="0">
                <a:solidFill>
                  <a:srgbClr val="000000"/>
                </a:solidFill>
                <a:latin typeface="Arial" charset="0"/>
              </a:rPr>
              <a:t>- Hur skjuter man i </a:t>
            </a:r>
            <a:r>
              <a:rPr lang="sv-SE" sz="1050" dirty="0" err="1">
                <a:solidFill>
                  <a:srgbClr val="000000"/>
                </a:solidFill>
                <a:latin typeface="Arial" charset="0"/>
              </a:rPr>
              <a:t>futsal</a:t>
            </a:r>
            <a:r>
              <a:rPr lang="sv-SE" sz="1050" dirty="0">
                <a:solidFill>
                  <a:srgbClr val="000000"/>
                </a:solidFill>
                <a:latin typeface="Arial" charset="0"/>
              </a:rPr>
              <a:t>? (kort </a:t>
            </a:r>
            <a:r>
              <a:rPr lang="sv-SE" sz="1050" dirty="0" err="1">
                <a:solidFill>
                  <a:srgbClr val="000000"/>
                </a:solidFill>
                <a:latin typeface="Arial" charset="0"/>
              </a:rPr>
              <a:t>benpendel</a:t>
            </a:r>
            <a:r>
              <a:rPr lang="sv-SE" sz="1050" dirty="0">
                <a:solidFill>
                  <a:srgbClr val="000000"/>
                </a:solidFill>
                <a:latin typeface="Arial" charset="0"/>
              </a:rPr>
              <a:t> som ger ett snabbt tillslag, spänn foten och träffa mitt på bollen med insidan av vristen, titta på bollen i tillslaget)</a:t>
            </a:r>
          </a:p>
          <a:p>
            <a:pPr algn="l">
              <a:lnSpc>
                <a:spcPct val="80000"/>
              </a:lnSpc>
            </a:pPr>
            <a:endParaRPr lang="sv-SE" sz="1050" dirty="0">
              <a:solidFill>
                <a:srgbClr val="000000"/>
              </a:solidFill>
              <a:latin typeface="Arial" charset="0"/>
            </a:endParaRPr>
          </a:p>
          <a:p>
            <a:pPr algn="l">
              <a:lnSpc>
                <a:spcPct val="80000"/>
              </a:lnSpc>
              <a:defRPr/>
            </a:pPr>
            <a:r>
              <a:rPr lang="sv-SE" sz="1050" b="1" dirty="0">
                <a:solidFill>
                  <a:srgbClr val="000000"/>
                </a:solidFill>
                <a:latin typeface="Arial" charset="0"/>
              </a:rPr>
              <a:t>ÖVA</a:t>
            </a:r>
          </a:p>
          <a:p>
            <a:pPr algn="l">
              <a:lnSpc>
                <a:spcPct val="80000"/>
              </a:lnSpc>
              <a:defRPr/>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defRPr/>
            </a:pPr>
            <a:r>
              <a:rPr lang="sv-SE" sz="1050" dirty="0">
                <a:solidFill>
                  <a:srgbClr val="000000"/>
                </a:solidFill>
                <a:latin typeface="Arial" charset="0"/>
              </a:rPr>
              <a:t>3 utespelare + 1 målvakt mot 4 utespelare. 1 planhalva, 1 handbollsmål och 2 </a:t>
            </a:r>
            <a:r>
              <a:rPr lang="sv-SE" sz="1050" dirty="0" err="1">
                <a:solidFill>
                  <a:srgbClr val="000000"/>
                </a:solidFill>
                <a:latin typeface="Arial" charset="0"/>
              </a:rPr>
              <a:t>bandymål</a:t>
            </a:r>
            <a:r>
              <a:rPr lang="sv-SE" sz="1050" dirty="0">
                <a:solidFill>
                  <a:srgbClr val="000000"/>
                </a:solidFill>
                <a:latin typeface="Arial" charset="0"/>
              </a:rPr>
              <a:t>.</a:t>
            </a:r>
          </a:p>
          <a:p>
            <a:pPr algn="l">
              <a:lnSpc>
                <a:spcPct val="80000"/>
              </a:lnSpc>
              <a:defRPr/>
            </a:pPr>
            <a:endParaRPr lang="sv-SE" sz="1050" dirty="0">
              <a:solidFill>
                <a:srgbClr val="000000"/>
              </a:solidFill>
              <a:latin typeface="Arial" charset="0"/>
            </a:endParaRPr>
          </a:p>
          <a:p>
            <a:pPr algn="l">
              <a:lnSpc>
                <a:spcPct val="80000"/>
              </a:lnSpc>
              <a:defRPr/>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defRPr/>
            </a:pPr>
            <a:r>
              <a:rPr lang="sv-SE" sz="1050" dirty="0">
                <a:solidFill>
                  <a:srgbClr val="000000"/>
                </a:solidFill>
                <a:latin typeface="Arial" charset="0"/>
              </a:rPr>
              <a:t>Fritt spel. Laget som anfaller mot bandymålen använder målvakten som extra utespelare. Spela gärna 2-2 med det laget som anfaller mot handbollsmålet och MV-2-1 med laget som anfaller mot bandymålet.</a:t>
            </a:r>
          </a:p>
          <a:p>
            <a:pPr algn="l">
              <a:lnSpc>
                <a:spcPct val="80000"/>
              </a:lnSpc>
              <a:defRPr/>
            </a:pPr>
            <a:r>
              <a:rPr lang="sv-SE" sz="1050" b="1" dirty="0">
                <a:solidFill>
                  <a:srgbClr val="000000"/>
                </a:solidFill>
                <a:latin typeface="Arial" charset="0"/>
              </a:rPr>
              <a:t>SAMMANFATTA</a:t>
            </a:r>
          </a:p>
          <a:p>
            <a:pPr algn="l">
              <a:lnSpc>
                <a:spcPct val="80000"/>
              </a:lnSpc>
              <a:defRPr/>
            </a:pPr>
            <a:r>
              <a:rPr lang="sv-SE" sz="1050" dirty="0">
                <a:solidFill>
                  <a:srgbClr val="000000"/>
                </a:solidFill>
                <a:latin typeface="Arial" charset="0"/>
              </a:rPr>
              <a:t>Se rubrikerna VAD, VARFÖR och HUR.</a:t>
            </a:r>
          </a:p>
        </p:txBody>
      </p:sp>
      <p:sp>
        <p:nvSpPr>
          <p:cNvPr id="6"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5 - SKOTT</a:t>
            </a: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0" name="Rectangle 196"/>
          <p:cNvSpPr>
            <a:spLocks noChangeArrowheads="1"/>
          </p:cNvSpPr>
          <p:nvPr/>
        </p:nvSpPr>
        <p:spPr bwMode="auto">
          <a:xfrm>
            <a:off x="40398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2" name="Text Box 197"/>
          <p:cNvSpPr txBox="1">
            <a:spLocks noChangeArrowheads="1"/>
          </p:cNvSpPr>
          <p:nvPr/>
        </p:nvSpPr>
        <p:spPr bwMode="auto">
          <a:xfrm>
            <a:off x="5025231" y="5055394"/>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MV</a:t>
            </a:r>
          </a:p>
        </p:txBody>
      </p:sp>
      <p:sp>
        <p:nvSpPr>
          <p:cNvPr id="13" name="AutoShape 101"/>
          <p:cNvSpPr>
            <a:spLocks noChangeArrowheads="1"/>
          </p:cNvSpPr>
          <p:nvPr/>
        </p:nvSpPr>
        <p:spPr bwMode="auto">
          <a:xfrm>
            <a:off x="4451863" y="5638800"/>
            <a:ext cx="114300" cy="123825"/>
          </a:xfrm>
          <a:prstGeom prst="flowChartSummingJunction">
            <a:avLst/>
          </a:prstGeom>
          <a:solidFill>
            <a:srgbClr val="FFFFFF"/>
          </a:solidFill>
          <a:ln w="9525">
            <a:solidFill>
              <a:srgbClr val="000000"/>
            </a:solidFill>
            <a:round/>
            <a:headEnd/>
            <a:tailEnd/>
          </a:ln>
        </p:spPr>
        <p:txBody>
          <a:bodyPr/>
          <a:lstStyle/>
          <a:p>
            <a:pPr algn="ctr"/>
            <a:endParaRPr lang="sv-SE" sz="1800"/>
          </a:p>
        </p:txBody>
      </p:sp>
      <p:sp>
        <p:nvSpPr>
          <p:cNvPr id="14" name="Oval 242"/>
          <p:cNvSpPr>
            <a:spLocks noChangeArrowheads="1"/>
          </p:cNvSpPr>
          <p:nvPr/>
        </p:nvSpPr>
        <p:spPr bwMode="auto">
          <a:xfrm>
            <a:off x="4482191" y="6209080"/>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5" name="Oval 242"/>
          <p:cNvSpPr>
            <a:spLocks noChangeArrowheads="1"/>
          </p:cNvSpPr>
          <p:nvPr/>
        </p:nvSpPr>
        <p:spPr bwMode="auto">
          <a:xfrm>
            <a:off x="4712739" y="57626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6" name="Oval 242"/>
          <p:cNvSpPr>
            <a:spLocks noChangeArrowheads="1"/>
          </p:cNvSpPr>
          <p:nvPr/>
        </p:nvSpPr>
        <p:spPr bwMode="auto">
          <a:xfrm>
            <a:off x="5037138" y="6316952"/>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8" name="Text Box 97"/>
          <p:cNvSpPr txBox="1">
            <a:spLocks noChangeArrowheads="1"/>
          </p:cNvSpPr>
          <p:nvPr/>
        </p:nvSpPr>
        <p:spPr bwMode="auto">
          <a:xfrm>
            <a:off x="5139633" y="6247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0" name="Text Box 110"/>
          <p:cNvSpPr txBox="1">
            <a:spLocks noChangeArrowheads="1"/>
          </p:cNvSpPr>
          <p:nvPr/>
        </p:nvSpPr>
        <p:spPr bwMode="auto">
          <a:xfrm>
            <a:off x="2819400" y="4394634"/>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10 min</a:t>
            </a:r>
            <a:endParaRPr lang="sv-SE" sz="1800" dirty="0"/>
          </a:p>
        </p:txBody>
      </p:sp>
      <p:sp>
        <p:nvSpPr>
          <p:cNvPr id="111" name="Text Box 111"/>
          <p:cNvSpPr txBox="1">
            <a:spLocks noChangeArrowheads="1"/>
          </p:cNvSpPr>
          <p:nvPr/>
        </p:nvSpPr>
        <p:spPr bwMode="auto">
          <a:xfrm>
            <a:off x="2819400" y="8576468"/>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7" name="Rectangle 196"/>
          <p:cNvSpPr>
            <a:spLocks noChangeArrowheads="1"/>
          </p:cNvSpPr>
          <p:nvPr/>
        </p:nvSpPr>
        <p:spPr bwMode="auto">
          <a:xfrm>
            <a:off x="61521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18" name="Text Box 97"/>
          <p:cNvSpPr txBox="1">
            <a:spLocks noChangeArrowheads="1"/>
          </p:cNvSpPr>
          <p:nvPr/>
        </p:nvSpPr>
        <p:spPr bwMode="auto">
          <a:xfrm>
            <a:off x="5877736" y="559188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9" name="Oval 242"/>
          <p:cNvSpPr>
            <a:spLocks noChangeArrowheads="1"/>
          </p:cNvSpPr>
          <p:nvPr/>
        </p:nvSpPr>
        <p:spPr bwMode="auto">
          <a:xfrm>
            <a:off x="5119558" y="58388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grpSp>
        <p:nvGrpSpPr>
          <p:cNvPr id="132" name="Group 302"/>
          <p:cNvGrpSpPr>
            <a:grpSpLocks/>
          </p:cNvGrpSpPr>
          <p:nvPr/>
        </p:nvGrpSpPr>
        <p:grpSpPr bwMode="auto">
          <a:xfrm>
            <a:off x="5579201" y="1246297"/>
            <a:ext cx="95250" cy="85725"/>
            <a:chOff x="804" y="312"/>
            <a:chExt cx="10" cy="9"/>
          </a:xfrm>
        </p:grpSpPr>
        <p:sp>
          <p:nvSpPr>
            <p:cNvPr id="133"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34" name="Group 304"/>
            <p:cNvGrpSpPr>
              <a:grpSpLocks/>
            </p:cNvGrpSpPr>
            <p:nvPr/>
          </p:nvGrpSpPr>
          <p:grpSpPr bwMode="auto">
            <a:xfrm>
              <a:off x="806" y="314"/>
              <a:ext cx="7" cy="6"/>
              <a:chOff x="724" y="80"/>
              <a:chExt cx="10" cy="10"/>
            </a:xfrm>
          </p:grpSpPr>
          <p:sp>
            <p:nvSpPr>
              <p:cNvPr id="135"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6"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73" name="AutoShape 345"/>
          <p:cNvSpPr>
            <a:spLocks noChangeArrowheads="1"/>
          </p:cNvSpPr>
          <p:nvPr/>
        </p:nvSpPr>
        <p:spPr bwMode="auto">
          <a:xfrm>
            <a:off x="4752000" y="1730325"/>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4" name="AutoShape 345"/>
          <p:cNvSpPr>
            <a:spLocks noChangeArrowheads="1"/>
          </p:cNvSpPr>
          <p:nvPr/>
        </p:nvSpPr>
        <p:spPr bwMode="auto">
          <a:xfrm>
            <a:off x="4945283" y="1730325"/>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5" name="AutoShape 345"/>
          <p:cNvSpPr>
            <a:spLocks noChangeArrowheads="1"/>
          </p:cNvSpPr>
          <p:nvPr/>
        </p:nvSpPr>
        <p:spPr bwMode="auto">
          <a:xfrm>
            <a:off x="5519919" y="1577717"/>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6" name="AutoShape 345"/>
          <p:cNvSpPr>
            <a:spLocks noChangeArrowheads="1"/>
          </p:cNvSpPr>
          <p:nvPr/>
        </p:nvSpPr>
        <p:spPr bwMode="auto">
          <a:xfrm>
            <a:off x="5713202" y="1577717"/>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grpSp>
        <p:nvGrpSpPr>
          <p:cNvPr id="77" name="Group 302"/>
          <p:cNvGrpSpPr>
            <a:grpSpLocks/>
          </p:cNvGrpSpPr>
          <p:nvPr/>
        </p:nvGrpSpPr>
        <p:grpSpPr bwMode="auto">
          <a:xfrm>
            <a:off x="5931302" y="2412800"/>
            <a:ext cx="95250" cy="85725"/>
            <a:chOff x="804" y="312"/>
            <a:chExt cx="10" cy="9"/>
          </a:xfrm>
        </p:grpSpPr>
        <p:sp>
          <p:nvSpPr>
            <p:cNvPr id="78"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79" name="Group 304"/>
            <p:cNvGrpSpPr>
              <a:grpSpLocks/>
            </p:cNvGrpSpPr>
            <p:nvPr/>
          </p:nvGrpSpPr>
          <p:grpSpPr bwMode="auto">
            <a:xfrm>
              <a:off x="806" y="314"/>
              <a:ext cx="7" cy="6"/>
              <a:chOff x="724" y="80"/>
              <a:chExt cx="10" cy="10"/>
            </a:xfrm>
          </p:grpSpPr>
          <p:sp>
            <p:nvSpPr>
              <p:cNvPr id="82"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83"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84" name="AutoShape 345"/>
          <p:cNvSpPr>
            <a:spLocks noChangeArrowheads="1"/>
          </p:cNvSpPr>
          <p:nvPr/>
        </p:nvSpPr>
        <p:spPr bwMode="auto">
          <a:xfrm>
            <a:off x="5779703" y="2089334"/>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5" name="AutoShape 345"/>
          <p:cNvSpPr>
            <a:spLocks noChangeArrowheads="1"/>
          </p:cNvSpPr>
          <p:nvPr/>
        </p:nvSpPr>
        <p:spPr bwMode="auto">
          <a:xfrm>
            <a:off x="5972986" y="2089334"/>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grpSp>
        <p:nvGrpSpPr>
          <p:cNvPr id="86" name="Group 302"/>
          <p:cNvGrpSpPr>
            <a:grpSpLocks/>
          </p:cNvGrpSpPr>
          <p:nvPr/>
        </p:nvGrpSpPr>
        <p:grpSpPr bwMode="auto">
          <a:xfrm>
            <a:off x="4326225" y="1549975"/>
            <a:ext cx="95250" cy="85725"/>
            <a:chOff x="804" y="312"/>
            <a:chExt cx="10" cy="9"/>
          </a:xfrm>
        </p:grpSpPr>
        <p:sp>
          <p:nvSpPr>
            <p:cNvPr id="87"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88" name="Group 304"/>
            <p:cNvGrpSpPr>
              <a:grpSpLocks/>
            </p:cNvGrpSpPr>
            <p:nvPr/>
          </p:nvGrpSpPr>
          <p:grpSpPr bwMode="auto">
            <a:xfrm>
              <a:off x="806" y="314"/>
              <a:ext cx="7" cy="6"/>
              <a:chOff x="724" y="80"/>
              <a:chExt cx="10" cy="10"/>
            </a:xfrm>
          </p:grpSpPr>
          <p:sp>
            <p:nvSpPr>
              <p:cNvPr id="89"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0"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91" name="AutoShape 345"/>
          <p:cNvSpPr>
            <a:spLocks noChangeArrowheads="1"/>
          </p:cNvSpPr>
          <p:nvPr/>
        </p:nvSpPr>
        <p:spPr bwMode="auto">
          <a:xfrm>
            <a:off x="4304392" y="1178462"/>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2" name="AutoShape 345"/>
          <p:cNvSpPr>
            <a:spLocks noChangeArrowheads="1"/>
          </p:cNvSpPr>
          <p:nvPr/>
        </p:nvSpPr>
        <p:spPr bwMode="auto">
          <a:xfrm>
            <a:off x="4497675" y="1178462"/>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grpSp>
        <p:nvGrpSpPr>
          <p:cNvPr id="93" name="Group 302"/>
          <p:cNvGrpSpPr>
            <a:grpSpLocks/>
          </p:cNvGrpSpPr>
          <p:nvPr/>
        </p:nvGrpSpPr>
        <p:grpSpPr bwMode="auto">
          <a:xfrm>
            <a:off x="4964333" y="2089542"/>
            <a:ext cx="95250" cy="85725"/>
            <a:chOff x="804" y="312"/>
            <a:chExt cx="10" cy="9"/>
          </a:xfrm>
        </p:grpSpPr>
        <p:sp>
          <p:nvSpPr>
            <p:cNvPr id="94"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95" name="Group 304"/>
            <p:cNvGrpSpPr>
              <a:grpSpLocks/>
            </p:cNvGrpSpPr>
            <p:nvPr/>
          </p:nvGrpSpPr>
          <p:grpSpPr bwMode="auto">
            <a:xfrm>
              <a:off x="806" y="314"/>
              <a:ext cx="7" cy="6"/>
              <a:chOff x="724" y="80"/>
              <a:chExt cx="10" cy="10"/>
            </a:xfrm>
          </p:grpSpPr>
          <p:sp>
            <p:nvSpPr>
              <p:cNvPr id="96"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7"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98" name="AutoShape 345"/>
          <p:cNvSpPr>
            <a:spLocks noChangeArrowheads="1"/>
          </p:cNvSpPr>
          <p:nvPr/>
        </p:nvSpPr>
        <p:spPr bwMode="auto">
          <a:xfrm>
            <a:off x="4412733" y="2114099"/>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9" name="AutoShape 345"/>
          <p:cNvSpPr>
            <a:spLocks noChangeArrowheads="1"/>
          </p:cNvSpPr>
          <p:nvPr/>
        </p:nvSpPr>
        <p:spPr bwMode="auto">
          <a:xfrm>
            <a:off x="4606016" y="2114099"/>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grpSp>
        <p:nvGrpSpPr>
          <p:cNvPr id="100" name="Group 302"/>
          <p:cNvGrpSpPr>
            <a:grpSpLocks/>
          </p:cNvGrpSpPr>
          <p:nvPr/>
        </p:nvGrpSpPr>
        <p:grpSpPr bwMode="auto">
          <a:xfrm>
            <a:off x="6320524" y="1650742"/>
            <a:ext cx="95250" cy="85725"/>
            <a:chOff x="804" y="312"/>
            <a:chExt cx="10" cy="9"/>
          </a:xfrm>
        </p:grpSpPr>
        <p:sp>
          <p:nvSpPr>
            <p:cNvPr id="101"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02" name="Group 304"/>
            <p:cNvGrpSpPr>
              <a:grpSpLocks/>
            </p:cNvGrpSpPr>
            <p:nvPr/>
          </p:nvGrpSpPr>
          <p:grpSpPr bwMode="auto">
            <a:xfrm>
              <a:off x="806" y="314"/>
              <a:ext cx="7" cy="6"/>
              <a:chOff x="724" y="80"/>
              <a:chExt cx="10" cy="10"/>
            </a:xfrm>
          </p:grpSpPr>
          <p:sp>
            <p:nvSpPr>
              <p:cNvPr id="103"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04"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05" name="AutoShape 345"/>
          <p:cNvSpPr>
            <a:spLocks noChangeArrowheads="1"/>
          </p:cNvSpPr>
          <p:nvPr/>
        </p:nvSpPr>
        <p:spPr bwMode="auto">
          <a:xfrm>
            <a:off x="5931302" y="1203227"/>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08" name="AutoShape 345"/>
          <p:cNvSpPr>
            <a:spLocks noChangeArrowheads="1"/>
          </p:cNvSpPr>
          <p:nvPr/>
        </p:nvSpPr>
        <p:spPr bwMode="auto">
          <a:xfrm>
            <a:off x="6124585" y="1203227"/>
            <a:ext cx="71438" cy="73025"/>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12" name="Text Box 97"/>
          <p:cNvSpPr txBox="1">
            <a:spLocks noChangeArrowheads="1"/>
          </p:cNvSpPr>
          <p:nvPr/>
        </p:nvSpPr>
        <p:spPr bwMode="auto">
          <a:xfrm>
            <a:off x="4409645" y="70825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X</a:t>
            </a:r>
          </a:p>
        </p:txBody>
      </p:sp>
      <p:sp>
        <p:nvSpPr>
          <p:cNvPr id="113" name="Line 99"/>
          <p:cNvSpPr>
            <a:spLocks noChangeShapeType="1"/>
          </p:cNvSpPr>
          <p:nvPr/>
        </p:nvSpPr>
        <p:spPr bwMode="auto">
          <a:xfrm rot="16200000">
            <a:off x="4123391" y="1186143"/>
            <a:ext cx="605955" cy="14261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114" name="Text Box 97"/>
          <p:cNvSpPr txBox="1">
            <a:spLocks noChangeArrowheads="1"/>
          </p:cNvSpPr>
          <p:nvPr/>
        </p:nvSpPr>
        <p:spPr bwMode="auto">
          <a:xfrm>
            <a:off x="5304767" y="1050018"/>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5" name="Text Box 97"/>
          <p:cNvSpPr txBox="1">
            <a:spLocks noChangeArrowheads="1"/>
          </p:cNvSpPr>
          <p:nvPr/>
        </p:nvSpPr>
        <p:spPr bwMode="auto">
          <a:xfrm>
            <a:off x="5113338" y="1990988"/>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X</a:t>
            </a:r>
          </a:p>
        </p:txBody>
      </p:sp>
      <p:sp>
        <p:nvSpPr>
          <p:cNvPr id="116" name="Text Box 97"/>
          <p:cNvSpPr txBox="1">
            <a:spLocks noChangeArrowheads="1"/>
          </p:cNvSpPr>
          <p:nvPr/>
        </p:nvSpPr>
        <p:spPr bwMode="auto">
          <a:xfrm>
            <a:off x="6302291" y="140452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X</a:t>
            </a:r>
          </a:p>
        </p:txBody>
      </p:sp>
      <p:sp>
        <p:nvSpPr>
          <p:cNvPr id="146" name="Text Box 97"/>
          <p:cNvSpPr txBox="1">
            <a:spLocks noChangeArrowheads="1"/>
          </p:cNvSpPr>
          <p:nvPr/>
        </p:nvSpPr>
        <p:spPr bwMode="auto">
          <a:xfrm>
            <a:off x="6002740" y="2314454"/>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X</a:t>
            </a:r>
          </a:p>
        </p:txBody>
      </p:sp>
      <p:sp>
        <p:nvSpPr>
          <p:cNvPr id="147" name="Text Box 197"/>
          <p:cNvSpPr txBox="1">
            <a:spLocks noChangeArrowheads="1"/>
          </p:cNvSpPr>
          <p:nvPr/>
        </p:nvSpPr>
        <p:spPr bwMode="auto">
          <a:xfrm>
            <a:off x="4039870" y="1454686"/>
            <a:ext cx="340843"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A</a:t>
            </a:r>
          </a:p>
        </p:txBody>
      </p:sp>
      <p:sp>
        <p:nvSpPr>
          <p:cNvPr id="148" name="Text Box 197"/>
          <p:cNvSpPr txBox="1">
            <a:spLocks noChangeArrowheads="1"/>
          </p:cNvSpPr>
          <p:nvPr/>
        </p:nvSpPr>
        <p:spPr bwMode="auto">
          <a:xfrm>
            <a:off x="4569113" y="688499"/>
            <a:ext cx="27451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B</a:t>
            </a:r>
          </a:p>
        </p:txBody>
      </p:sp>
    </p:spTree>
    <p:extLst>
      <p:ext uri="{BB962C8B-B14F-4D97-AF65-F5344CB8AC3E}">
        <p14:creationId xmlns:p14="http://schemas.microsoft.com/office/powerpoint/2010/main" val="1317630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92505" y="266699"/>
            <a:ext cx="3426593" cy="8781047"/>
          </a:xfrm>
          <a:prstGeom prst="rect">
            <a:avLst/>
          </a:prstGeom>
          <a:ln>
            <a:solidFill>
              <a:schemeClr val="tx1"/>
            </a:solidFill>
          </a:ln>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pPr>
            <a:r>
              <a:rPr lang="sv-SE" sz="1200" b="1" dirty="0">
                <a:solidFill>
                  <a:srgbClr val="000000"/>
                </a:solidFill>
                <a:latin typeface="Arial" charset="0"/>
              </a:rPr>
              <a:t>VAD</a:t>
            </a:r>
          </a:p>
          <a:p>
            <a:pPr algn="l">
              <a:lnSpc>
                <a:spcPct val="80000"/>
              </a:lnSpc>
            </a:pPr>
            <a:r>
              <a:rPr lang="sv-SE" sz="1050" dirty="0">
                <a:solidFill>
                  <a:srgbClr val="000000"/>
                </a:solidFill>
                <a:latin typeface="Arial" charset="0"/>
              </a:rPr>
              <a:t>Skott från olika vinklar</a:t>
            </a:r>
            <a:endParaRPr lang="sv-SE" sz="1050" b="1" dirty="0">
              <a:solidFill>
                <a:srgbClr val="000000"/>
              </a:solidFill>
              <a:latin typeface="Arial" charset="0"/>
            </a:endParaRPr>
          </a:p>
          <a:p>
            <a:pPr algn="l">
              <a:lnSpc>
                <a:spcPct val="80000"/>
              </a:lnSpc>
            </a:pPr>
            <a:endParaRPr lang="sv-SE" sz="1050" b="1" dirty="0">
              <a:solidFill>
                <a:srgbClr val="000000"/>
              </a:solidFill>
              <a:latin typeface="Arial" charset="0"/>
            </a:endParaRPr>
          </a:p>
          <a:p>
            <a:pPr algn="l">
              <a:lnSpc>
                <a:spcPct val="80000"/>
              </a:lnSpc>
            </a:pPr>
            <a:r>
              <a:rPr lang="sv-SE" sz="1200" b="1" dirty="0">
                <a:solidFill>
                  <a:srgbClr val="000000"/>
                </a:solidFill>
                <a:latin typeface="Arial" charset="0"/>
              </a:rPr>
              <a:t>VARFÖR</a:t>
            </a:r>
          </a:p>
          <a:p>
            <a:pPr algn="l">
              <a:lnSpc>
                <a:spcPct val="80000"/>
              </a:lnSpc>
            </a:pPr>
            <a:r>
              <a:rPr lang="sv-SE" sz="1050" dirty="0">
                <a:solidFill>
                  <a:srgbClr val="000000"/>
                </a:solidFill>
                <a:latin typeface="Arial" charset="0"/>
              </a:rPr>
              <a:t>För att lära sig skjuta</a:t>
            </a:r>
          </a:p>
          <a:p>
            <a:pPr algn="l">
              <a:lnSpc>
                <a:spcPct val="80000"/>
              </a:lnSpc>
            </a:pPr>
            <a:endParaRPr lang="sv-SE" sz="900" dirty="0">
              <a:solidFill>
                <a:srgbClr val="000000"/>
              </a:solidFill>
              <a:latin typeface="Arial" charset="0"/>
            </a:endParaRPr>
          </a:p>
          <a:p>
            <a:pPr algn="l">
              <a:lnSpc>
                <a:spcPct val="80000"/>
              </a:lnSpc>
            </a:pPr>
            <a:r>
              <a:rPr lang="sv-SE" sz="1200" b="1" dirty="0">
                <a:solidFill>
                  <a:srgbClr val="000000"/>
                </a:solidFill>
                <a:latin typeface="Arial" charset="0"/>
              </a:rPr>
              <a:t>HUR</a:t>
            </a:r>
            <a:r>
              <a:rPr lang="sv-SE" sz="1000" b="1" dirty="0">
                <a:solidFill>
                  <a:srgbClr val="000000"/>
                </a:solidFill>
                <a:latin typeface="Arial" charset="0"/>
              </a:rPr>
              <a:t> </a:t>
            </a:r>
          </a:p>
          <a:p>
            <a:pPr algn="l">
              <a:lnSpc>
                <a:spcPct val="80000"/>
              </a:lnSpc>
            </a:pPr>
            <a:r>
              <a:rPr lang="sv-SE" sz="1050" dirty="0">
                <a:solidFill>
                  <a:srgbClr val="000000"/>
                </a:solidFill>
                <a:latin typeface="Arial" charset="0"/>
              </a:rPr>
              <a:t>- Hur skjuter man i </a:t>
            </a:r>
            <a:r>
              <a:rPr lang="sv-SE" sz="1050" dirty="0" err="1">
                <a:solidFill>
                  <a:srgbClr val="000000"/>
                </a:solidFill>
                <a:latin typeface="Arial" charset="0"/>
              </a:rPr>
              <a:t>futsal</a:t>
            </a:r>
            <a:r>
              <a:rPr lang="sv-SE" sz="1050" dirty="0">
                <a:solidFill>
                  <a:srgbClr val="000000"/>
                </a:solidFill>
                <a:latin typeface="Arial" charset="0"/>
              </a:rPr>
              <a:t>? (kort </a:t>
            </a:r>
            <a:r>
              <a:rPr lang="sv-SE" sz="1050" dirty="0" err="1">
                <a:solidFill>
                  <a:srgbClr val="000000"/>
                </a:solidFill>
                <a:latin typeface="Arial" charset="0"/>
              </a:rPr>
              <a:t>benpendel</a:t>
            </a:r>
            <a:r>
              <a:rPr lang="sv-SE" sz="1050" dirty="0">
                <a:solidFill>
                  <a:srgbClr val="000000"/>
                </a:solidFill>
                <a:latin typeface="Arial" charset="0"/>
              </a:rPr>
              <a:t> som ger ett snabbt tillslag, spänn foten och träffa mitt på bollen med insidan av vristen, titta på bollen i tillslaget)</a:t>
            </a:r>
          </a:p>
          <a:p>
            <a:pPr algn="l">
              <a:lnSpc>
                <a:spcPct val="80000"/>
              </a:lnSpc>
            </a:pPr>
            <a:endParaRPr lang="sv-SE" sz="900" b="1" dirty="0">
              <a:solidFill>
                <a:srgbClr val="000000"/>
              </a:solidFill>
              <a:latin typeface="Arial" charset="0"/>
            </a:endParaRPr>
          </a:p>
          <a:p>
            <a:pPr algn="l">
              <a:lnSpc>
                <a:spcPct val="80000"/>
              </a:lnSpc>
            </a:pPr>
            <a:r>
              <a:rPr lang="sv-SE" sz="1200" b="1" dirty="0">
                <a:solidFill>
                  <a:srgbClr val="000000"/>
                </a:solidFill>
                <a:latin typeface="Arial" charset="0"/>
              </a:rPr>
              <a:t>ÖVA</a:t>
            </a:r>
          </a:p>
          <a:p>
            <a:pPr algn="l">
              <a:lnSpc>
                <a:spcPct val="80000"/>
              </a:lnSpc>
            </a:pPr>
            <a:r>
              <a:rPr lang="sv-SE" sz="1050" i="1" dirty="0">
                <a:solidFill>
                  <a:srgbClr val="000000"/>
                </a:solidFill>
                <a:latin typeface="Arial" charset="0"/>
              </a:rPr>
              <a:t>Organisation</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Spelarna är uppställda med var sin boll i 5 led enligt skiss. 1 MV</a:t>
            </a:r>
            <a:endParaRPr lang="sv-SE" altLang="ja-JP" sz="1050" dirty="0">
              <a:solidFill>
                <a:srgbClr val="000000"/>
              </a:solidFill>
              <a:latin typeface="Arial" charset="0"/>
            </a:endParaRPr>
          </a:p>
          <a:p>
            <a:pPr algn="l">
              <a:lnSpc>
                <a:spcPct val="80000"/>
              </a:lnSpc>
            </a:pPr>
            <a:endParaRPr lang="sv-SE" sz="1050" i="1" dirty="0">
              <a:solidFill>
                <a:srgbClr val="000000"/>
              </a:solidFill>
              <a:latin typeface="Arial" charset="0"/>
            </a:endParaRPr>
          </a:p>
          <a:p>
            <a:pPr algn="l">
              <a:lnSpc>
                <a:spcPct val="80000"/>
              </a:lnSpc>
            </a:pPr>
            <a:r>
              <a:rPr lang="sv-SE" sz="1050" i="1" dirty="0">
                <a:solidFill>
                  <a:srgbClr val="000000"/>
                </a:solidFill>
                <a:latin typeface="Arial" charset="0"/>
              </a:rPr>
              <a:t>Anvisning</a:t>
            </a:r>
            <a:endParaRPr lang="sv-SE" sz="1050" dirty="0">
              <a:solidFill>
                <a:srgbClr val="000000"/>
              </a:solidFill>
              <a:latin typeface="Arial" charset="0"/>
            </a:endParaRPr>
          </a:p>
          <a:p>
            <a:pPr algn="l">
              <a:lnSpc>
                <a:spcPct val="80000"/>
              </a:lnSpc>
            </a:pPr>
            <a:r>
              <a:rPr lang="sv-SE" sz="1050" dirty="0">
                <a:solidFill>
                  <a:srgbClr val="000000"/>
                </a:solidFill>
                <a:latin typeface="Arial" charset="0"/>
              </a:rPr>
              <a:t>Första spelaren i första ledet driver fram och skjuter, sedan första spelaren från nästa led osv. Skjut ganska tätt så att målvakten får jobba intensivt med sidledsförflyttning och med att snabbt vara redo för nytt skott efter räddning. Byt MV efter 2-3 runder</a:t>
            </a:r>
            <a:r>
              <a:rPr lang="sv-SE" sz="900" dirty="0">
                <a:solidFill>
                  <a:srgbClr val="000000"/>
                </a:solidFill>
                <a:latin typeface="Arial" charset="0"/>
              </a:rPr>
              <a:t>.</a:t>
            </a:r>
          </a:p>
          <a:p>
            <a:pPr algn="l">
              <a:lnSpc>
                <a:spcPct val="80000"/>
              </a:lnSpc>
            </a:pPr>
            <a:endParaRPr lang="sv-SE" sz="900" dirty="0">
              <a:solidFill>
                <a:srgbClr val="000000"/>
              </a:solidFill>
              <a:latin typeface="Arial" charset="0"/>
            </a:endParaRPr>
          </a:p>
          <a:p>
            <a:pPr algn="l">
              <a:lnSpc>
                <a:spcPct val="80000"/>
              </a:lnSpc>
            </a:pPr>
            <a:r>
              <a:rPr lang="sv-SE" sz="1200" b="1" dirty="0">
                <a:solidFill>
                  <a:srgbClr val="000000"/>
                </a:solidFill>
                <a:latin typeface="Arial" charset="0"/>
              </a:rPr>
              <a:t>SAMMANFATTA</a:t>
            </a:r>
          </a:p>
          <a:p>
            <a:pPr algn="l">
              <a:lnSpc>
                <a:spcPct val="80000"/>
              </a:lnSpc>
            </a:pPr>
            <a:r>
              <a:rPr lang="sv-SE" sz="1050" dirty="0">
                <a:solidFill>
                  <a:srgbClr val="000000"/>
                </a:solidFill>
                <a:latin typeface="Arial" charset="0"/>
              </a:rPr>
              <a:t>Se rubrikerna VAD, VARFÖR och HUR</a:t>
            </a:r>
            <a:r>
              <a:rPr lang="sv-SE" sz="900" dirty="0">
                <a:solidFill>
                  <a:srgbClr val="000000"/>
                </a:solidFill>
                <a:latin typeface="Arial" charset="0"/>
              </a:rPr>
              <a:t>.</a:t>
            </a:r>
          </a:p>
          <a:p>
            <a:pPr algn="l">
              <a:lnSpc>
                <a:spcPct val="80000"/>
              </a:lnSpc>
            </a:pPr>
            <a:endParaRPr lang="sv-SE" sz="1000" b="1" dirty="0">
              <a:solidFill>
                <a:schemeClr val="tx1"/>
              </a:solidFill>
              <a:latin typeface="Arial" charset="0"/>
            </a:endParaRPr>
          </a:p>
          <a:p>
            <a:pPr algn="l">
              <a:lnSpc>
                <a:spcPct val="80000"/>
              </a:lnSpc>
            </a:pPr>
            <a:endParaRPr lang="sv-SE" sz="1000" b="1" dirty="0">
              <a:solidFill>
                <a:schemeClr val="tx1"/>
              </a:solidFill>
              <a:latin typeface="Arial" charset="0"/>
            </a:endParaRPr>
          </a:p>
          <a:p>
            <a:pPr algn="l">
              <a:lnSpc>
                <a:spcPct val="80000"/>
              </a:lnSpc>
            </a:pPr>
            <a:endParaRPr lang="sv-SE" sz="1000" b="1" dirty="0">
              <a:solidFill>
                <a:schemeClr val="tx1"/>
              </a:solidFill>
              <a:latin typeface="Arial" charset="0"/>
            </a:endParaRPr>
          </a:p>
          <a:p>
            <a:pPr algn="l">
              <a:lnSpc>
                <a:spcPct val="80000"/>
              </a:lnSpc>
            </a:pPr>
            <a:endParaRPr lang="sv-SE" sz="1000" b="1" dirty="0">
              <a:solidFill>
                <a:schemeClr val="tx1"/>
              </a:solidFill>
              <a:latin typeface="Arial" charset="0"/>
            </a:endParaRPr>
          </a:p>
          <a:p>
            <a:pPr algn="l">
              <a:lnSpc>
                <a:spcPct val="80000"/>
              </a:lnSpc>
            </a:pPr>
            <a:endParaRPr lang="sv-SE" sz="1000" b="1" dirty="0">
              <a:solidFill>
                <a:schemeClr val="tx1"/>
              </a:solidFill>
              <a:latin typeface="Arial" charset="0"/>
            </a:endParaRPr>
          </a:p>
          <a:p>
            <a:pPr algn="l">
              <a:lnSpc>
                <a:spcPct val="80000"/>
              </a:lnSpc>
            </a:pPr>
            <a:endParaRPr lang="sv-SE" sz="1000" b="1" dirty="0">
              <a:solidFill>
                <a:schemeClr val="tx1"/>
              </a:solidFill>
              <a:latin typeface="Arial" charset="0"/>
            </a:endParaRPr>
          </a:p>
          <a:p>
            <a:pPr algn="l">
              <a:lnSpc>
                <a:spcPct val="80000"/>
              </a:lnSpc>
            </a:pPr>
            <a:endParaRPr lang="sv-SE" sz="1000" b="1" dirty="0">
              <a:solidFill>
                <a:schemeClr val="tx1"/>
              </a:solidFill>
              <a:latin typeface="Arial" charset="0"/>
            </a:endParaRPr>
          </a:p>
          <a:p>
            <a:pPr algn="l">
              <a:lnSpc>
                <a:spcPct val="80000"/>
              </a:lnSpc>
            </a:pPr>
            <a:r>
              <a:rPr lang="sv-SE" sz="1200" b="1" dirty="0">
                <a:solidFill>
                  <a:schemeClr val="tx1"/>
                </a:solidFill>
                <a:latin typeface="Arial" charset="0"/>
              </a:rPr>
              <a:t>VAD</a:t>
            </a:r>
          </a:p>
          <a:p>
            <a:pPr algn="l">
              <a:lnSpc>
                <a:spcPct val="80000"/>
              </a:lnSpc>
            </a:pPr>
            <a:r>
              <a:rPr lang="sv-SE" sz="1050" dirty="0">
                <a:solidFill>
                  <a:schemeClr val="tx1"/>
                </a:solidFill>
                <a:latin typeface="Arial" charset="0"/>
              </a:rPr>
              <a:t>Spel med skott</a:t>
            </a:r>
            <a:endParaRPr lang="sv-SE" sz="1050" b="1" dirty="0">
              <a:solidFill>
                <a:schemeClr val="tx1"/>
              </a:solidFill>
              <a:latin typeface="Arial" charset="0"/>
            </a:endParaRPr>
          </a:p>
          <a:p>
            <a:pPr algn="l">
              <a:lnSpc>
                <a:spcPct val="80000"/>
              </a:lnSpc>
            </a:pPr>
            <a:endParaRPr lang="sv-SE" sz="900" b="1" dirty="0">
              <a:solidFill>
                <a:schemeClr val="tx1"/>
              </a:solidFill>
              <a:latin typeface="Arial" charset="0"/>
            </a:endParaRPr>
          </a:p>
          <a:p>
            <a:pPr algn="l">
              <a:lnSpc>
                <a:spcPct val="80000"/>
              </a:lnSpc>
            </a:pPr>
            <a:r>
              <a:rPr lang="sv-SE" sz="1200" b="1" dirty="0">
                <a:solidFill>
                  <a:schemeClr val="tx1"/>
                </a:solidFill>
                <a:latin typeface="Arial" charset="0"/>
              </a:rPr>
              <a:t>VARFÖR</a:t>
            </a:r>
          </a:p>
          <a:p>
            <a:pPr algn="l">
              <a:lnSpc>
                <a:spcPct val="80000"/>
              </a:lnSpc>
            </a:pPr>
            <a:r>
              <a:rPr lang="sv-SE" sz="1050" dirty="0">
                <a:solidFill>
                  <a:schemeClr val="tx1"/>
                </a:solidFill>
                <a:latin typeface="Arial" charset="0"/>
              </a:rPr>
              <a:t>För att träna på skott med motståndare</a:t>
            </a:r>
          </a:p>
          <a:p>
            <a:pPr algn="l">
              <a:lnSpc>
                <a:spcPct val="80000"/>
              </a:lnSpc>
            </a:pPr>
            <a:endParaRPr lang="sv-SE" sz="900" dirty="0">
              <a:solidFill>
                <a:schemeClr val="tx1"/>
              </a:solidFill>
              <a:latin typeface="Arial" charset="0"/>
            </a:endParaRPr>
          </a:p>
          <a:p>
            <a:pPr algn="l">
              <a:lnSpc>
                <a:spcPct val="80000"/>
              </a:lnSpc>
            </a:pPr>
            <a:r>
              <a:rPr lang="sv-SE" sz="1200" b="1" dirty="0">
                <a:solidFill>
                  <a:schemeClr val="tx1"/>
                </a:solidFill>
                <a:latin typeface="Arial" charset="0"/>
              </a:rPr>
              <a:t>HUR</a:t>
            </a:r>
            <a:r>
              <a:rPr lang="sv-SE" sz="1000" b="1" dirty="0">
                <a:solidFill>
                  <a:schemeClr val="tx1"/>
                </a:solidFill>
                <a:latin typeface="Arial" charset="0"/>
              </a:rPr>
              <a:t> </a:t>
            </a:r>
          </a:p>
          <a:p>
            <a:pPr algn="l">
              <a:lnSpc>
                <a:spcPct val="80000"/>
              </a:lnSpc>
            </a:pPr>
            <a:r>
              <a:rPr lang="sv-SE" sz="1050" dirty="0">
                <a:solidFill>
                  <a:srgbClr val="000000"/>
                </a:solidFill>
                <a:latin typeface="Arial" charset="0"/>
              </a:rPr>
              <a:t>- Hur skjuter man i </a:t>
            </a:r>
            <a:r>
              <a:rPr lang="sv-SE" sz="1050" dirty="0" err="1">
                <a:solidFill>
                  <a:srgbClr val="000000"/>
                </a:solidFill>
                <a:latin typeface="Arial" charset="0"/>
              </a:rPr>
              <a:t>futsal</a:t>
            </a:r>
            <a:r>
              <a:rPr lang="sv-SE" sz="1050" dirty="0">
                <a:solidFill>
                  <a:srgbClr val="000000"/>
                </a:solidFill>
                <a:latin typeface="Arial" charset="0"/>
              </a:rPr>
              <a:t>? (kort </a:t>
            </a:r>
            <a:r>
              <a:rPr lang="sv-SE" sz="1050" dirty="0" err="1">
                <a:solidFill>
                  <a:srgbClr val="000000"/>
                </a:solidFill>
                <a:latin typeface="Arial" charset="0"/>
              </a:rPr>
              <a:t>benpendel</a:t>
            </a:r>
            <a:r>
              <a:rPr lang="sv-SE" sz="1050" dirty="0">
                <a:solidFill>
                  <a:srgbClr val="000000"/>
                </a:solidFill>
                <a:latin typeface="Arial" charset="0"/>
              </a:rPr>
              <a:t> som ger ett snabbt tillslag, spänn foten och träffa mitt på bollen med insidan av vristen, titta på bollen i tillslaget)</a:t>
            </a:r>
          </a:p>
          <a:p>
            <a:pPr algn="l">
              <a:lnSpc>
                <a:spcPct val="80000"/>
              </a:lnSpc>
            </a:pPr>
            <a:endParaRPr lang="sv-SE" sz="900" dirty="0">
              <a:solidFill>
                <a:schemeClr val="tx1"/>
              </a:solidFill>
              <a:latin typeface="Arial" charset="0"/>
            </a:endParaRPr>
          </a:p>
          <a:p>
            <a:pPr algn="l">
              <a:lnSpc>
                <a:spcPct val="80000"/>
              </a:lnSpc>
            </a:pPr>
            <a:r>
              <a:rPr lang="sv-SE" sz="1200" b="1" dirty="0">
                <a:solidFill>
                  <a:schemeClr val="tx1"/>
                </a:solidFill>
                <a:latin typeface="Arial" charset="0"/>
              </a:rPr>
              <a:t>ÖVA</a:t>
            </a:r>
          </a:p>
          <a:p>
            <a:pPr algn="l">
              <a:lnSpc>
                <a:spcPct val="80000"/>
              </a:lnSpc>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pPr>
            <a:r>
              <a:rPr lang="sv-SE" sz="1050" dirty="0">
                <a:solidFill>
                  <a:schemeClr val="tx1"/>
                </a:solidFill>
                <a:latin typeface="Arial" charset="0"/>
              </a:rPr>
              <a:t>Spel 2 mot 2 på 2 planer. 4 </a:t>
            </a:r>
            <a:r>
              <a:rPr lang="sv-SE" sz="1050" dirty="0" err="1">
                <a:solidFill>
                  <a:schemeClr val="tx1"/>
                </a:solidFill>
                <a:latin typeface="Arial" charset="0"/>
              </a:rPr>
              <a:t>bandymål</a:t>
            </a:r>
            <a:r>
              <a:rPr lang="sv-SE" sz="1050" dirty="0">
                <a:solidFill>
                  <a:schemeClr val="tx1"/>
                </a:solidFill>
                <a:latin typeface="Arial" charset="0"/>
              </a:rPr>
              <a:t> på varje plan</a:t>
            </a:r>
          </a:p>
          <a:p>
            <a:pPr algn="l">
              <a:lnSpc>
                <a:spcPct val="80000"/>
              </a:lnSpc>
            </a:pPr>
            <a:endParaRPr lang="sv-SE" sz="900" dirty="0">
              <a:solidFill>
                <a:schemeClr val="tx1"/>
              </a:solidFill>
              <a:latin typeface="Arial" charset="0"/>
            </a:endParaRPr>
          </a:p>
          <a:p>
            <a:pPr algn="l">
              <a:lnSpc>
                <a:spcPct val="80000"/>
              </a:lnSpc>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pPr>
            <a:r>
              <a:rPr lang="sv-SE" sz="1050" dirty="0">
                <a:solidFill>
                  <a:schemeClr val="tx1"/>
                </a:solidFill>
                <a:latin typeface="Arial" charset="0"/>
              </a:rPr>
              <a:t>Fritt spel. Lagen gör mål i 2 mål var. Uppmuntra spelarna till att skjuta mycket</a:t>
            </a:r>
          </a:p>
          <a:p>
            <a:pPr algn="l">
              <a:lnSpc>
                <a:spcPct val="80000"/>
              </a:lnSpc>
            </a:pPr>
            <a:r>
              <a:rPr lang="sv-SE" sz="1200" b="1" dirty="0">
                <a:solidFill>
                  <a:schemeClr val="tx1"/>
                </a:solidFill>
                <a:latin typeface="Arial" charset="0"/>
              </a:rPr>
              <a:t>SAMMANFATTA</a:t>
            </a:r>
          </a:p>
          <a:p>
            <a:pPr algn="l">
              <a:lnSpc>
                <a:spcPct val="80000"/>
              </a:lnSpc>
            </a:pPr>
            <a:r>
              <a:rPr lang="sv-SE" sz="1050" dirty="0">
                <a:solidFill>
                  <a:schemeClr val="tx1"/>
                </a:solidFill>
                <a:latin typeface="Arial" charset="0"/>
              </a:rPr>
              <a:t>Se rubrikerna VAD, VARFÖR och HUR.</a:t>
            </a:r>
          </a:p>
        </p:txBody>
      </p:sp>
      <p:sp>
        <p:nvSpPr>
          <p:cNvPr id="7" name="Line 109"/>
          <p:cNvSpPr>
            <a:spLocks noChangeShapeType="1"/>
          </p:cNvSpPr>
          <p:nvPr/>
        </p:nvSpPr>
        <p:spPr bwMode="auto">
          <a:xfrm>
            <a:off x="335230" y="4836599"/>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10" name="Text Box 110"/>
          <p:cNvSpPr txBox="1">
            <a:spLocks noChangeArrowheads="1"/>
          </p:cNvSpPr>
          <p:nvPr/>
        </p:nvSpPr>
        <p:spPr bwMode="auto">
          <a:xfrm>
            <a:off x="2819400" y="459037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1" name="Text Box 111"/>
          <p:cNvSpPr txBox="1">
            <a:spLocks noChangeArrowheads="1"/>
          </p:cNvSpPr>
          <p:nvPr/>
        </p:nvSpPr>
        <p:spPr bwMode="auto">
          <a:xfrm>
            <a:off x="2819400" y="857646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5 - SKOTT</a:t>
            </a:r>
          </a:p>
        </p:txBody>
      </p:sp>
      <p:sp>
        <p:nvSpPr>
          <p:cNvPr id="64" name="AutoShape 101"/>
          <p:cNvSpPr>
            <a:spLocks noChangeArrowheads="1"/>
          </p:cNvSpPr>
          <p:nvPr/>
        </p:nvSpPr>
        <p:spPr bwMode="auto">
          <a:xfrm>
            <a:off x="4161686" y="6314190"/>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5" name="Oval 242"/>
          <p:cNvSpPr>
            <a:spLocks noChangeArrowheads="1"/>
          </p:cNvSpPr>
          <p:nvPr/>
        </p:nvSpPr>
        <p:spPr bwMode="auto">
          <a:xfrm>
            <a:off x="4645514" y="636181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77" name="Line 84"/>
          <p:cNvSpPr>
            <a:spLocks noChangeShapeType="1"/>
          </p:cNvSpPr>
          <p:nvPr/>
        </p:nvSpPr>
        <p:spPr bwMode="auto">
          <a:xfrm>
            <a:off x="5074140" y="5985009"/>
            <a:ext cx="1118" cy="99406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80" name="Rectangle 196"/>
          <p:cNvSpPr>
            <a:spLocks noChangeArrowheads="1"/>
          </p:cNvSpPr>
          <p:nvPr/>
        </p:nvSpPr>
        <p:spPr bwMode="auto">
          <a:xfrm flipV="1">
            <a:off x="3876409" y="6260640"/>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88" name="Line 295"/>
          <p:cNvSpPr>
            <a:spLocks noChangeShapeType="1"/>
          </p:cNvSpPr>
          <p:nvPr/>
        </p:nvSpPr>
        <p:spPr bwMode="auto">
          <a:xfrm flipV="1">
            <a:off x="3895411" y="1501014"/>
            <a:ext cx="2736501"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57" name="Line 295"/>
          <p:cNvSpPr>
            <a:spLocks noChangeShapeType="1"/>
          </p:cNvSpPr>
          <p:nvPr/>
        </p:nvSpPr>
        <p:spPr bwMode="auto">
          <a:xfrm flipV="1">
            <a:off x="3922128" y="6002507"/>
            <a:ext cx="2736501"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58" name="Text Box 197"/>
          <p:cNvSpPr txBox="1">
            <a:spLocks noChangeArrowheads="1"/>
          </p:cNvSpPr>
          <p:nvPr/>
        </p:nvSpPr>
        <p:spPr bwMode="auto">
          <a:xfrm>
            <a:off x="5025231" y="480307"/>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MV</a:t>
            </a:r>
          </a:p>
        </p:txBody>
      </p:sp>
      <p:sp>
        <p:nvSpPr>
          <p:cNvPr id="59" name="AutoShape 101"/>
          <p:cNvSpPr>
            <a:spLocks noChangeArrowheads="1"/>
          </p:cNvSpPr>
          <p:nvPr/>
        </p:nvSpPr>
        <p:spPr bwMode="auto">
          <a:xfrm>
            <a:off x="4118393" y="1195874"/>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0" name="AutoShape 101"/>
          <p:cNvSpPr>
            <a:spLocks noChangeArrowheads="1"/>
          </p:cNvSpPr>
          <p:nvPr/>
        </p:nvSpPr>
        <p:spPr bwMode="auto">
          <a:xfrm>
            <a:off x="4058311" y="1337848"/>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1" name="AutoShape 101"/>
          <p:cNvSpPr>
            <a:spLocks noChangeArrowheads="1"/>
          </p:cNvSpPr>
          <p:nvPr/>
        </p:nvSpPr>
        <p:spPr bwMode="auto">
          <a:xfrm>
            <a:off x="5167072" y="1290144"/>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2" name="AutoShape 101"/>
          <p:cNvSpPr>
            <a:spLocks noChangeArrowheads="1"/>
          </p:cNvSpPr>
          <p:nvPr/>
        </p:nvSpPr>
        <p:spPr bwMode="auto">
          <a:xfrm>
            <a:off x="5104479" y="1337848"/>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7" name="AutoShape 101"/>
          <p:cNvSpPr>
            <a:spLocks noChangeArrowheads="1"/>
          </p:cNvSpPr>
          <p:nvPr/>
        </p:nvSpPr>
        <p:spPr bwMode="auto">
          <a:xfrm>
            <a:off x="6368149" y="1319699"/>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8" name="AutoShape 101"/>
          <p:cNvSpPr>
            <a:spLocks noChangeArrowheads="1"/>
          </p:cNvSpPr>
          <p:nvPr/>
        </p:nvSpPr>
        <p:spPr bwMode="auto">
          <a:xfrm>
            <a:off x="6310999" y="1142494"/>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2" name="Frihandsfigur 1"/>
          <p:cNvSpPr/>
          <p:nvPr/>
        </p:nvSpPr>
        <p:spPr>
          <a:xfrm>
            <a:off x="4205539" y="1012691"/>
            <a:ext cx="295037" cy="189483"/>
          </a:xfrm>
          <a:custGeom>
            <a:avLst/>
            <a:gdLst>
              <a:gd name="connsiteX0" fmla="*/ 0 w 295037"/>
              <a:gd name="connsiteY0" fmla="*/ 179608 h 189483"/>
              <a:gd name="connsiteX1" fmla="*/ 89794 w 295037"/>
              <a:gd name="connsiteY1" fmla="*/ 179608 h 189483"/>
              <a:gd name="connsiteX2" fmla="*/ 102622 w 295037"/>
              <a:gd name="connsiteY2" fmla="*/ 76975 h 189483"/>
              <a:gd name="connsiteX3" fmla="*/ 205243 w 295037"/>
              <a:gd name="connsiteY3" fmla="*/ 102633 h 189483"/>
              <a:gd name="connsiteX4" fmla="*/ 295037 w 295037"/>
              <a:gd name="connsiteY4" fmla="*/ 0 h 1894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037" h="189483">
                <a:moveTo>
                  <a:pt x="0" y="179608"/>
                </a:moveTo>
                <a:cubicBezTo>
                  <a:pt x="36345" y="188160"/>
                  <a:pt x="72690" y="196713"/>
                  <a:pt x="89794" y="179608"/>
                </a:cubicBezTo>
                <a:cubicBezTo>
                  <a:pt x="106898" y="162503"/>
                  <a:pt x="83381" y="89804"/>
                  <a:pt x="102622" y="76975"/>
                </a:cubicBezTo>
                <a:cubicBezTo>
                  <a:pt x="121863" y="64146"/>
                  <a:pt x="173174" y="115462"/>
                  <a:pt x="205243" y="102633"/>
                </a:cubicBezTo>
                <a:cubicBezTo>
                  <a:pt x="237312" y="89804"/>
                  <a:pt x="295037" y="0"/>
                  <a:pt x="295037" y="0"/>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3" name="Frihandsfigur 2"/>
          <p:cNvSpPr/>
          <p:nvPr/>
        </p:nvSpPr>
        <p:spPr>
          <a:xfrm>
            <a:off x="5207853" y="1012691"/>
            <a:ext cx="73519" cy="270227"/>
          </a:xfrm>
          <a:custGeom>
            <a:avLst/>
            <a:gdLst>
              <a:gd name="connsiteX0" fmla="*/ 38669 w 103568"/>
              <a:gd name="connsiteY0" fmla="*/ 230925 h 230925"/>
              <a:gd name="connsiteX1" fmla="*/ 102808 w 103568"/>
              <a:gd name="connsiteY1" fmla="*/ 179609 h 230925"/>
              <a:gd name="connsiteX2" fmla="*/ 186 w 103568"/>
              <a:gd name="connsiteY2" fmla="*/ 128292 h 230925"/>
              <a:gd name="connsiteX3" fmla="*/ 77152 w 103568"/>
              <a:gd name="connsiteY3" fmla="*/ 76975 h 230925"/>
              <a:gd name="connsiteX4" fmla="*/ 64325 w 103568"/>
              <a:gd name="connsiteY4" fmla="*/ 0 h 230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568" h="230925">
                <a:moveTo>
                  <a:pt x="38669" y="230925"/>
                </a:moveTo>
                <a:cubicBezTo>
                  <a:pt x="73945" y="213820"/>
                  <a:pt x="109222" y="196715"/>
                  <a:pt x="102808" y="179609"/>
                </a:cubicBezTo>
                <a:cubicBezTo>
                  <a:pt x="96394" y="162503"/>
                  <a:pt x="4462" y="145398"/>
                  <a:pt x="186" y="128292"/>
                </a:cubicBezTo>
                <a:cubicBezTo>
                  <a:pt x="-4090" y="111186"/>
                  <a:pt x="66462" y="98357"/>
                  <a:pt x="77152" y="76975"/>
                </a:cubicBezTo>
                <a:cubicBezTo>
                  <a:pt x="87842" y="55593"/>
                  <a:pt x="64325" y="0"/>
                  <a:pt x="64325" y="0"/>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4" name="Frihandsfigur 3"/>
          <p:cNvSpPr/>
          <p:nvPr/>
        </p:nvSpPr>
        <p:spPr>
          <a:xfrm>
            <a:off x="6054666" y="898043"/>
            <a:ext cx="326133" cy="243754"/>
          </a:xfrm>
          <a:custGeom>
            <a:avLst/>
            <a:gdLst>
              <a:gd name="connsiteX0" fmla="*/ 269382 w 326133"/>
              <a:gd name="connsiteY0" fmla="*/ 243754 h 243754"/>
              <a:gd name="connsiteX1" fmla="*/ 320692 w 326133"/>
              <a:gd name="connsiteY1" fmla="*/ 141121 h 243754"/>
              <a:gd name="connsiteX2" fmla="*/ 153933 w 326133"/>
              <a:gd name="connsiteY2" fmla="*/ 141121 h 243754"/>
              <a:gd name="connsiteX3" fmla="*/ 179588 w 326133"/>
              <a:gd name="connsiteY3" fmla="*/ 38487 h 243754"/>
              <a:gd name="connsiteX4" fmla="*/ 0 w 326133"/>
              <a:gd name="connsiteY4" fmla="*/ 0 h 243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133" h="243754">
                <a:moveTo>
                  <a:pt x="269382" y="243754"/>
                </a:moveTo>
                <a:cubicBezTo>
                  <a:pt x="304658" y="200990"/>
                  <a:pt x="339934" y="158226"/>
                  <a:pt x="320692" y="141121"/>
                </a:cubicBezTo>
                <a:cubicBezTo>
                  <a:pt x="301451" y="124015"/>
                  <a:pt x="177450" y="158227"/>
                  <a:pt x="153933" y="141121"/>
                </a:cubicBezTo>
                <a:cubicBezTo>
                  <a:pt x="130416" y="124015"/>
                  <a:pt x="205243" y="62007"/>
                  <a:pt x="179588" y="38487"/>
                </a:cubicBezTo>
                <a:cubicBezTo>
                  <a:pt x="153933" y="14967"/>
                  <a:pt x="0" y="0"/>
                  <a:pt x="0" y="0"/>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69" name="Line 99"/>
          <p:cNvSpPr>
            <a:spLocks noChangeShapeType="1"/>
          </p:cNvSpPr>
          <p:nvPr/>
        </p:nvSpPr>
        <p:spPr bwMode="auto">
          <a:xfrm rot="16200000">
            <a:off x="4664386" y="593418"/>
            <a:ext cx="286323" cy="55221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70" name="Line 99"/>
          <p:cNvSpPr>
            <a:spLocks noChangeShapeType="1"/>
          </p:cNvSpPr>
          <p:nvPr/>
        </p:nvSpPr>
        <p:spPr bwMode="auto">
          <a:xfrm rot="16200000">
            <a:off x="5166703" y="875998"/>
            <a:ext cx="251363" cy="2202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71" name="Line 99"/>
          <p:cNvSpPr>
            <a:spLocks noChangeShapeType="1"/>
          </p:cNvSpPr>
          <p:nvPr/>
        </p:nvSpPr>
        <p:spPr bwMode="auto">
          <a:xfrm rot="16200000" flipV="1">
            <a:off x="5656860" y="500238"/>
            <a:ext cx="269412" cy="52619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72" name="AutoShape 101"/>
          <p:cNvSpPr>
            <a:spLocks noChangeArrowheads="1"/>
          </p:cNvSpPr>
          <p:nvPr/>
        </p:nvSpPr>
        <p:spPr bwMode="auto">
          <a:xfrm>
            <a:off x="4004609" y="50480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73" name="AutoShape 101"/>
          <p:cNvSpPr>
            <a:spLocks noChangeArrowheads="1"/>
          </p:cNvSpPr>
          <p:nvPr/>
        </p:nvSpPr>
        <p:spPr bwMode="auto">
          <a:xfrm>
            <a:off x="6460063" y="504806"/>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6" name="Frihandsfigur 5"/>
          <p:cNvSpPr/>
          <p:nvPr/>
        </p:nvSpPr>
        <p:spPr>
          <a:xfrm>
            <a:off x="4104859" y="615801"/>
            <a:ext cx="243726" cy="149673"/>
          </a:xfrm>
          <a:custGeom>
            <a:avLst/>
            <a:gdLst>
              <a:gd name="connsiteX0" fmla="*/ 0 w 243726"/>
              <a:gd name="connsiteY0" fmla="*/ 0 h 149673"/>
              <a:gd name="connsiteX1" fmla="*/ 102621 w 243726"/>
              <a:gd name="connsiteY1" fmla="*/ 25658 h 149673"/>
              <a:gd name="connsiteX2" fmla="*/ 76966 w 243726"/>
              <a:gd name="connsiteY2" fmla="*/ 141121 h 149673"/>
              <a:gd name="connsiteX3" fmla="*/ 243726 w 243726"/>
              <a:gd name="connsiteY3" fmla="*/ 141121 h 149673"/>
            </a:gdLst>
            <a:ahLst/>
            <a:cxnLst>
              <a:cxn ang="0">
                <a:pos x="connsiteX0" y="connsiteY0"/>
              </a:cxn>
              <a:cxn ang="0">
                <a:pos x="connsiteX1" y="connsiteY1"/>
              </a:cxn>
              <a:cxn ang="0">
                <a:pos x="connsiteX2" y="connsiteY2"/>
              </a:cxn>
              <a:cxn ang="0">
                <a:pos x="connsiteX3" y="connsiteY3"/>
              </a:cxn>
            </a:cxnLst>
            <a:rect l="l" t="t" r="r" b="b"/>
            <a:pathLst>
              <a:path w="243726" h="149673">
                <a:moveTo>
                  <a:pt x="0" y="0"/>
                </a:moveTo>
                <a:cubicBezTo>
                  <a:pt x="44896" y="1069"/>
                  <a:pt x="89793" y="2138"/>
                  <a:pt x="102621" y="25658"/>
                </a:cubicBezTo>
                <a:cubicBezTo>
                  <a:pt x="115449" y="49178"/>
                  <a:pt x="53448" y="121877"/>
                  <a:pt x="76966" y="141121"/>
                </a:cubicBezTo>
                <a:cubicBezTo>
                  <a:pt x="100484" y="160365"/>
                  <a:pt x="243726" y="141121"/>
                  <a:pt x="243726" y="141121"/>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10" name="Frihandsfigur 9"/>
          <p:cNvSpPr/>
          <p:nvPr/>
        </p:nvSpPr>
        <p:spPr>
          <a:xfrm>
            <a:off x="6272737" y="602972"/>
            <a:ext cx="205243" cy="179608"/>
          </a:xfrm>
          <a:custGeom>
            <a:avLst/>
            <a:gdLst>
              <a:gd name="connsiteX0" fmla="*/ 205243 w 205243"/>
              <a:gd name="connsiteY0" fmla="*/ 0 h 179608"/>
              <a:gd name="connsiteX1" fmla="*/ 102621 w 205243"/>
              <a:gd name="connsiteY1" fmla="*/ 38487 h 179608"/>
              <a:gd name="connsiteX2" fmla="*/ 128277 w 205243"/>
              <a:gd name="connsiteY2" fmla="*/ 128291 h 179608"/>
              <a:gd name="connsiteX3" fmla="*/ 0 w 205243"/>
              <a:gd name="connsiteY3" fmla="*/ 179608 h 179608"/>
            </a:gdLst>
            <a:ahLst/>
            <a:cxnLst>
              <a:cxn ang="0">
                <a:pos x="connsiteX0" y="connsiteY0"/>
              </a:cxn>
              <a:cxn ang="0">
                <a:pos x="connsiteX1" y="connsiteY1"/>
              </a:cxn>
              <a:cxn ang="0">
                <a:pos x="connsiteX2" y="connsiteY2"/>
              </a:cxn>
              <a:cxn ang="0">
                <a:pos x="connsiteX3" y="connsiteY3"/>
              </a:cxn>
            </a:cxnLst>
            <a:rect l="l" t="t" r="r" b="b"/>
            <a:pathLst>
              <a:path w="205243" h="179608">
                <a:moveTo>
                  <a:pt x="205243" y="0"/>
                </a:moveTo>
                <a:cubicBezTo>
                  <a:pt x="160346" y="8552"/>
                  <a:pt x="115449" y="17105"/>
                  <a:pt x="102621" y="38487"/>
                </a:cubicBezTo>
                <a:cubicBezTo>
                  <a:pt x="89793" y="59869"/>
                  <a:pt x="145381" y="104771"/>
                  <a:pt x="128277" y="128291"/>
                </a:cubicBezTo>
                <a:cubicBezTo>
                  <a:pt x="111173" y="151811"/>
                  <a:pt x="0" y="179608"/>
                  <a:pt x="0" y="179608"/>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75" name="Line 99"/>
          <p:cNvSpPr>
            <a:spLocks noChangeShapeType="1"/>
          </p:cNvSpPr>
          <p:nvPr/>
        </p:nvSpPr>
        <p:spPr bwMode="auto">
          <a:xfrm rot="16200000" flipV="1">
            <a:off x="5771738" y="290129"/>
            <a:ext cx="257729" cy="74426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76" name="Line 99"/>
          <p:cNvSpPr>
            <a:spLocks noChangeShapeType="1"/>
          </p:cNvSpPr>
          <p:nvPr/>
        </p:nvSpPr>
        <p:spPr bwMode="auto">
          <a:xfrm rot="16200000">
            <a:off x="4596289" y="251765"/>
            <a:ext cx="261176" cy="76725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87" name="Rectangle 196"/>
          <p:cNvSpPr>
            <a:spLocks noChangeArrowheads="1"/>
          </p:cNvSpPr>
          <p:nvPr/>
        </p:nvSpPr>
        <p:spPr bwMode="auto">
          <a:xfrm flipV="1">
            <a:off x="3885412" y="6623171"/>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1" name="Rectangle 196"/>
          <p:cNvSpPr>
            <a:spLocks noChangeArrowheads="1"/>
          </p:cNvSpPr>
          <p:nvPr/>
        </p:nvSpPr>
        <p:spPr bwMode="auto">
          <a:xfrm flipV="1">
            <a:off x="6612910" y="6260640"/>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2" name="Rectangle 196"/>
          <p:cNvSpPr>
            <a:spLocks noChangeArrowheads="1"/>
          </p:cNvSpPr>
          <p:nvPr/>
        </p:nvSpPr>
        <p:spPr bwMode="auto">
          <a:xfrm flipV="1">
            <a:off x="5074140" y="6260640"/>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4" name="Rectangle 196"/>
          <p:cNvSpPr>
            <a:spLocks noChangeArrowheads="1"/>
          </p:cNvSpPr>
          <p:nvPr/>
        </p:nvSpPr>
        <p:spPr bwMode="auto">
          <a:xfrm flipV="1">
            <a:off x="5074140" y="6618518"/>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5" name="Rectangle 196"/>
          <p:cNvSpPr>
            <a:spLocks noChangeArrowheads="1"/>
          </p:cNvSpPr>
          <p:nvPr/>
        </p:nvSpPr>
        <p:spPr bwMode="auto">
          <a:xfrm flipV="1">
            <a:off x="6612910" y="6623171"/>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6" name="Rectangle 196"/>
          <p:cNvSpPr>
            <a:spLocks noChangeArrowheads="1"/>
          </p:cNvSpPr>
          <p:nvPr/>
        </p:nvSpPr>
        <p:spPr bwMode="auto">
          <a:xfrm flipV="1">
            <a:off x="5426697" y="6618518"/>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97" name="Rectangle 196"/>
          <p:cNvSpPr>
            <a:spLocks noChangeArrowheads="1"/>
          </p:cNvSpPr>
          <p:nvPr/>
        </p:nvSpPr>
        <p:spPr bwMode="auto">
          <a:xfrm flipV="1">
            <a:off x="5403837" y="6260640"/>
            <a:ext cx="45719" cy="1154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01" name="Line 84"/>
          <p:cNvSpPr>
            <a:spLocks noChangeShapeType="1"/>
          </p:cNvSpPr>
          <p:nvPr/>
        </p:nvSpPr>
        <p:spPr bwMode="auto">
          <a:xfrm>
            <a:off x="5472416" y="5985009"/>
            <a:ext cx="1118" cy="99406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102" name="Oval 242"/>
          <p:cNvSpPr>
            <a:spLocks noChangeArrowheads="1"/>
          </p:cNvSpPr>
          <p:nvPr/>
        </p:nvSpPr>
        <p:spPr bwMode="auto">
          <a:xfrm>
            <a:off x="4797914" y="651421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03" name="Oval 242"/>
          <p:cNvSpPr>
            <a:spLocks noChangeArrowheads="1"/>
          </p:cNvSpPr>
          <p:nvPr/>
        </p:nvSpPr>
        <p:spPr bwMode="auto">
          <a:xfrm>
            <a:off x="5844782" y="6614733"/>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04" name="Oval 242"/>
          <p:cNvSpPr>
            <a:spLocks noChangeArrowheads="1"/>
          </p:cNvSpPr>
          <p:nvPr/>
        </p:nvSpPr>
        <p:spPr bwMode="auto">
          <a:xfrm>
            <a:off x="5756926" y="6256763"/>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106" name="Text Box 97"/>
          <p:cNvSpPr txBox="1">
            <a:spLocks noChangeArrowheads="1"/>
          </p:cNvSpPr>
          <p:nvPr/>
        </p:nvSpPr>
        <p:spPr bwMode="auto">
          <a:xfrm>
            <a:off x="6036565" y="6590415"/>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07" name="Text Box 97"/>
          <p:cNvSpPr txBox="1">
            <a:spLocks noChangeArrowheads="1"/>
          </p:cNvSpPr>
          <p:nvPr/>
        </p:nvSpPr>
        <p:spPr bwMode="auto">
          <a:xfrm>
            <a:off x="4314086" y="6567822"/>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08" name="AutoShape 101"/>
          <p:cNvSpPr>
            <a:spLocks noChangeArrowheads="1"/>
          </p:cNvSpPr>
          <p:nvPr/>
        </p:nvSpPr>
        <p:spPr bwMode="auto">
          <a:xfrm>
            <a:off x="6083157" y="6260640"/>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Tree>
    <p:extLst>
      <p:ext uri="{BB962C8B-B14F-4D97-AF65-F5344CB8AC3E}">
        <p14:creationId xmlns:p14="http://schemas.microsoft.com/office/powerpoint/2010/main" val="6880619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335230" y="533401"/>
            <a:ext cx="3048000" cy="4226226"/>
          </a:xfrm>
          <a:prstGeom prst="rect">
            <a:avLst/>
          </a:prstGeom>
          <a:ln>
            <a:solidFill>
              <a:schemeClr val="tx1"/>
            </a:solidFill>
          </a:ln>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200" b="1" dirty="0">
                <a:solidFill>
                  <a:schemeClr val="tx1"/>
                </a:solidFill>
                <a:latin typeface="Arial" charset="0"/>
              </a:rPr>
              <a:t>VAD</a:t>
            </a:r>
          </a:p>
          <a:p>
            <a:pPr algn="l">
              <a:lnSpc>
                <a:spcPct val="80000"/>
              </a:lnSpc>
              <a:defRPr/>
            </a:pPr>
            <a:r>
              <a:rPr lang="sv-SE" sz="1050" dirty="0">
                <a:solidFill>
                  <a:schemeClr val="tx1"/>
                </a:solidFill>
                <a:latin typeface="Arial" charset="0"/>
              </a:rPr>
              <a:t>Skott</a:t>
            </a:r>
            <a:endParaRPr lang="sv-SE" sz="1050" b="1" dirty="0">
              <a:solidFill>
                <a:schemeClr val="tx1"/>
              </a:solidFill>
              <a:latin typeface="Arial" charset="0"/>
            </a:endParaRPr>
          </a:p>
          <a:p>
            <a:pPr algn="l">
              <a:lnSpc>
                <a:spcPct val="80000"/>
              </a:lnSpc>
              <a:defRPr/>
            </a:pPr>
            <a:endParaRPr lang="sv-SE" sz="900" b="1" dirty="0">
              <a:solidFill>
                <a:schemeClr val="tx1"/>
              </a:solidFill>
              <a:latin typeface="Arial" charset="0"/>
            </a:endParaRPr>
          </a:p>
          <a:p>
            <a:pPr algn="l">
              <a:lnSpc>
                <a:spcPct val="80000"/>
              </a:lnSpc>
            </a:pPr>
            <a:r>
              <a:rPr lang="sv-SE" sz="1200" b="1" dirty="0">
                <a:solidFill>
                  <a:srgbClr val="000000"/>
                </a:solidFill>
                <a:latin typeface="Arial" charset="0"/>
              </a:rPr>
              <a:t>VARFÖR</a:t>
            </a:r>
          </a:p>
          <a:p>
            <a:pPr algn="l">
              <a:lnSpc>
                <a:spcPct val="80000"/>
              </a:lnSpc>
            </a:pPr>
            <a:r>
              <a:rPr lang="sv-SE" sz="1050" dirty="0">
                <a:solidFill>
                  <a:srgbClr val="000000"/>
                </a:solidFill>
                <a:latin typeface="Arial" charset="0"/>
              </a:rPr>
              <a:t>För att lära sig skjuta</a:t>
            </a:r>
          </a:p>
          <a:p>
            <a:pPr algn="l">
              <a:lnSpc>
                <a:spcPct val="80000"/>
              </a:lnSpc>
            </a:pPr>
            <a:endParaRPr lang="sv-SE" sz="1050" dirty="0">
              <a:solidFill>
                <a:srgbClr val="000000"/>
              </a:solidFill>
              <a:latin typeface="Arial" charset="0"/>
            </a:endParaRPr>
          </a:p>
          <a:p>
            <a:pPr algn="l">
              <a:lnSpc>
                <a:spcPct val="80000"/>
              </a:lnSpc>
            </a:pPr>
            <a:r>
              <a:rPr lang="sv-SE" sz="1200" b="1" dirty="0">
                <a:solidFill>
                  <a:srgbClr val="000000"/>
                </a:solidFill>
                <a:latin typeface="Arial" charset="0"/>
              </a:rPr>
              <a:t>HUR</a:t>
            </a:r>
            <a:r>
              <a:rPr lang="sv-SE" sz="1000" b="1" dirty="0">
                <a:solidFill>
                  <a:srgbClr val="000000"/>
                </a:solidFill>
                <a:latin typeface="Arial" charset="0"/>
              </a:rPr>
              <a:t> </a:t>
            </a:r>
          </a:p>
          <a:p>
            <a:pPr algn="l">
              <a:lnSpc>
                <a:spcPct val="80000"/>
              </a:lnSpc>
            </a:pPr>
            <a:r>
              <a:rPr lang="sv-SE" sz="1050" dirty="0">
                <a:solidFill>
                  <a:srgbClr val="000000"/>
                </a:solidFill>
                <a:latin typeface="Arial" charset="0"/>
              </a:rPr>
              <a:t>- Hur skjuter man i </a:t>
            </a:r>
            <a:r>
              <a:rPr lang="sv-SE" sz="1050" dirty="0" err="1">
                <a:solidFill>
                  <a:srgbClr val="000000"/>
                </a:solidFill>
                <a:latin typeface="Arial" charset="0"/>
              </a:rPr>
              <a:t>futsal</a:t>
            </a:r>
            <a:r>
              <a:rPr lang="sv-SE" sz="1050" dirty="0">
                <a:solidFill>
                  <a:srgbClr val="000000"/>
                </a:solidFill>
                <a:latin typeface="Arial" charset="0"/>
              </a:rPr>
              <a:t>? (kort </a:t>
            </a:r>
            <a:r>
              <a:rPr lang="sv-SE" sz="1050" dirty="0" err="1">
                <a:solidFill>
                  <a:srgbClr val="000000"/>
                </a:solidFill>
                <a:latin typeface="Arial" charset="0"/>
              </a:rPr>
              <a:t>benpendel</a:t>
            </a:r>
            <a:r>
              <a:rPr lang="sv-SE" sz="1050" dirty="0">
                <a:solidFill>
                  <a:srgbClr val="000000"/>
                </a:solidFill>
                <a:latin typeface="Arial" charset="0"/>
              </a:rPr>
              <a:t> som ger ett snabbt tillslag, spänn foten och träffa mitt på bollen med insidan av vristen, titta på bollen i tillslaget)</a:t>
            </a:r>
          </a:p>
          <a:p>
            <a:pPr algn="l">
              <a:lnSpc>
                <a:spcPct val="80000"/>
              </a:lnSpc>
              <a:defRPr/>
            </a:pPr>
            <a:endParaRPr lang="sv-SE" sz="900" b="1" dirty="0">
              <a:solidFill>
                <a:schemeClr val="tx1"/>
              </a:solidFill>
              <a:latin typeface="Arial" charset="0"/>
            </a:endParaRPr>
          </a:p>
          <a:p>
            <a:pPr algn="l">
              <a:lnSpc>
                <a:spcPct val="80000"/>
              </a:lnSpc>
              <a:defRPr/>
            </a:pPr>
            <a:r>
              <a:rPr lang="sv-SE" sz="120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Alla spelare har varsin boll som ligger på </a:t>
            </a:r>
            <a:r>
              <a:rPr lang="sv-SE" sz="1050" dirty="0" err="1">
                <a:solidFill>
                  <a:schemeClr val="tx1"/>
                </a:solidFill>
                <a:latin typeface="Arial" charset="0"/>
              </a:rPr>
              <a:t>straffområdslinjen</a:t>
            </a:r>
            <a:r>
              <a:rPr lang="sv-SE" sz="1050" dirty="0">
                <a:solidFill>
                  <a:schemeClr val="tx1"/>
                </a:solidFill>
                <a:latin typeface="Arial" charset="0"/>
              </a:rPr>
              <a:t>., </a:t>
            </a:r>
          </a:p>
          <a:p>
            <a:pPr algn="l">
              <a:lnSpc>
                <a:spcPct val="80000"/>
              </a:lnSpc>
              <a:defRPr/>
            </a:pPr>
            <a:endParaRPr lang="sv-SE" sz="90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Spelarna skjuter samtidigt mot målet och försöker träffa någon av stolparna.</a:t>
            </a:r>
          </a:p>
          <a:p>
            <a:pPr algn="l">
              <a:lnSpc>
                <a:spcPct val="80000"/>
              </a:lnSpc>
              <a:defRPr/>
            </a:pPr>
            <a:endParaRPr lang="sv-SE" sz="1050" i="1"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Träffa ribban istället för stolpen</a:t>
            </a:r>
            <a:r>
              <a:rPr lang="sv-SE" sz="900" dirty="0">
                <a:solidFill>
                  <a:schemeClr val="tx1"/>
                </a:solidFill>
                <a:latin typeface="Arial" charset="0"/>
              </a:rPr>
              <a:t>.</a:t>
            </a:r>
          </a:p>
          <a:p>
            <a:pPr algn="l">
              <a:lnSpc>
                <a:spcPct val="80000"/>
              </a:lnSpc>
              <a:defRPr/>
            </a:pPr>
            <a:endParaRPr lang="sv-SE" sz="900" dirty="0">
              <a:solidFill>
                <a:schemeClr val="tx1"/>
              </a:solidFill>
              <a:latin typeface="Arial" charset="0"/>
            </a:endParaRPr>
          </a:p>
          <a:p>
            <a:pPr algn="l">
              <a:lnSpc>
                <a:spcPct val="80000"/>
              </a:lnSpc>
              <a:defRPr/>
            </a:pPr>
            <a:r>
              <a:rPr lang="sv-SE" sz="1200" b="1" dirty="0">
                <a:solidFill>
                  <a:schemeClr val="tx1"/>
                </a:solidFill>
                <a:latin typeface="Arial" charset="0"/>
              </a:rPr>
              <a:t>SAMMANFATTA</a:t>
            </a:r>
            <a:r>
              <a:rPr lang="sv-SE" sz="1000" dirty="0">
                <a:solidFill>
                  <a:schemeClr val="tx1"/>
                </a:solidFill>
                <a:latin typeface="Arial" charset="0"/>
              </a:rPr>
              <a:t>	</a:t>
            </a:r>
            <a:endParaRPr lang="sv-SE" sz="900" dirty="0">
              <a:solidFill>
                <a:schemeClr val="tx1"/>
              </a:solidFill>
              <a:latin typeface="Arial" charset="0"/>
            </a:endParaRPr>
          </a:p>
          <a:p>
            <a:pPr algn="l">
              <a:lnSpc>
                <a:spcPct val="80000"/>
              </a:lnSpc>
              <a:defRPr/>
            </a:pPr>
            <a:r>
              <a:rPr lang="sv-SE" sz="1050" dirty="0">
                <a:solidFill>
                  <a:schemeClr val="tx1"/>
                </a:solidFill>
                <a:latin typeface="Arial" charset="0"/>
              </a:rPr>
              <a:t>Se rubrikerna VAD, VARFÖR och HUR.</a:t>
            </a:r>
            <a:endParaRPr lang="sv-SE" sz="1050" dirty="0">
              <a:latin typeface="Arial" charset="0"/>
            </a:endParaRPr>
          </a:p>
          <a:p>
            <a:pPr algn="l">
              <a:lnSpc>
                <a:spcPct val="80000"/>
              </a:lnSpc>
              <a:defRPr/>
            </a:pPr>
            <a:endParaRPr lang="sv-SE" sz="900" b="1" dirty="0">
              <a:solidFill>
                <a:schemeClr val="tx1"/>
              </a:solidFill>
              <a:latin typeface="Arial" charset="0"/>
            </a:endParaRPr>
          </a:p>
          <a:p>
            <a:pPr algn="l">
              <a:lnSpc>
                <a:spcPct val="80000"/>
              </a:lnSpc>
              <a:defRPr/>
            </a:pPr>
            <a:endParaRPr lang="sv-SE" sz="1000" b="1" dirty="0">
              <a:solidFill>
                <a:schemeClr val="tx1"/>
              </a:solidFill>
              <a:latin typeface="Arial" charset="0"/>
            </a:endParaRPr>
          </a:p>
          <a:p>
            <a:pPr algn="l">
              <a:lnSpc>
                <a:spcPct val="80000"/>
              </a:lnSpc>
              <a:defRPr/>
            </a:pPr>
            <a:endParaRPr lang="sv-SE" sz="900" b="1" dirty="0">
              <a:solidFill>
                <a:schemeClr val="tx1"/>
              </a:solidFill>
              <a:latin typeface="Arial" charset="0"/>
            </a:endParaRPr>
          </a:p>
          <a:p>
            <a:pPr algn="l">
              <a:lnSpc>
                <a:spcPct val="80000"/>
              </a:lnSpc>
              <a:defRPr/>
            </a:pPr>
            <a:endParaRPr lang="sv-SE" sz="900" dirty="0">
              <a:latin typeface="Arial" charset="0"/>
            </a:endParaRPr>
          </a:p>
        </p:txBody>
      </p:sp>
      <p:sp>
        <p:nvSpPr>
          <p:cNvPr id="110" name="Text Box 110"/>
          <p:cNvSpPr txBox="1">
            <a:spLocks noChangeArrowheads="1"/>
          </p:cNvSpPr>
          <p:nvPr/>
        </p:nvSpPr>
        <p:spPr bwMode="auto">
          <a:xfrm>
            <a:off x="2884977" y="4394634"/>
            <a:ext cx="498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5 min</a:t>
            </a:r>
            <a:endParaRPr lang="sv-SE" sz="1800" dirty="0"/>
          </a:p>
        </p:txBody>
      </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5 - SKOTT</a:t>
            </a:r>
          </a:p>
        </p:txBody>
      </p:sp>
      <p:grpSp>
        <p:nvGrpSpPr>
          <p:cNvPr id="73" name="Group 70"/>
          <p:cNvGrpSpPr>
            <a:grpSpLocks/>
          </p:cNvGrpSpPr>
          <p:nvPr/>
        </p:nvGrpSpPr>
        <p:grpSpPr bwMode="auto">
          <a:xfrm>
            <a:off x="5937817" y="953128"/>
            <a:ext cx="130175" cy="117475"/>
            <a:chOff x="695" y="260"/>
            <a:chExt cx="11" cy="11"/>
          </a:xfrm>
        </p:grpSpPr>
        <p:sp>
          <p:nvSpPr>
            <p:cNvPr id="74" name="Oval 7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75" name="Group 72"/>
            <p:cNvGrpSpPr>
              <a:grpSpLocks/>
            </p:cNvGrpSpPr>
            <p:nvPr/>
          </p:nvGrpSpPr>
          <p:grpSpPr bwMode="auto">
            <a:xfrm>
              <a:off x="696" y="261"/>
              <a:ext cx="10" cy="9"/>
              <a:chOff x="631" y="352"/>
              <a:chExt cx="10" cy="9"/>
            </a:xfrm>
          </p:grpSpPr>
          <p:sp>
            <p:nvSpPr>
              <p:cNvPr id="76" name="Line 7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77" name="Line 7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78" name="Group 75"/>
          <p:cNvGrpSpPr>
            <a:grpSpLocks/>
          </p:cNvGrpSpPr>
          <p:nvPr/>
        </p:nvGrpSpPr>
        <p:grpSpPr bwMode="auto">
          <a:xfrm>
            <a:off x="5190253" y="1090361"/>
            <a:ext cx="130175" cy="117475"/>
            <a:chOff x="695" y="260"/>
            <a:chExt cx="11" cy="11"/>
          </a:xfrm>
        </p:grpSpPr>
        <p:sp>
          <p:nvSpPr>
            <p:cNvPr id="79" name="Oval 7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80" name="Group 77"/>
            <p:cNvGrpSpPr>
              <a:grpSpLocks/>
            </p:cNvGrpSpPr>
            <p:nvPr/>
          </p:nvGrpSpPr>
          <p:grpSpPr bwMode="auto">
            <a:xfrm>
              <a:off x="696" y="261"/>
              <a:ext cx="10" cy="9"/>
              <a:chOff x="631" y="352"/>
              <a:chExt cx="10" cy="9"/>
            </a:xfrm>
          </p:grpSpPr>
          <p:sp>
            <p:nvSpPr>
              <p:cNvPr id="81" name="Line 7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82" name="Line 7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83" name="Group 80"/>
          <p:cNvGrpSpPr>
            <a:grpSpLocks/>
          </p:cNvGrpSpPr>
          <p:nvPr/>
        </p:nvGrpSpPr>
        <p:grpSpPr bwMode="auto">
          <a:xfrm>
            <a:off x="4767388" y="1089625"/>
            <a:ext cx="130175" cy="117475"/>
            <a:chOff x="695" y="260"/>
            <a:chExt cx="11" cy="11"/>
          </a:xfrm>
        </p:grpSpPr>
        <p:sp>
          <p:nvSpPr>
            <p:cNvPr id="84" name="Oval 8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85" name="Group 82"/>
            <p:cNvGrpSpPr>
              <a:grpSpLocks/>
            </p:cNvGrpSpPr>
            <p:nvPr/>
          </p:nvGrpSpPr>
          <p:grpSpPr bwMode="auto">
            <a:xfrm>
              <a:off x="696" y="261"/>
              <a:ext cx="10" cy="9"/>
              <a:chOff x="631" y="352"/>
              <a:chExt cx="10" cy="9"/>
            </a:xfrm>
          </p:grpSpPr>
          <p:sp>
            <p:nvSpPr>
              <p:cNvPr id="86" name="Line 8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87" name="Line 8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88" name="Group 85"/>
          <p:cNvGrpSpPr>
            <a:grpSpLocks/>
          </p:cNvGrpSpPr>
          <p:nvPr/>
        </p:nvGrpSpPr>
        <p:grpSpPr bwMode="auto">
          <a:xfrm>
            <a:off x="4493845" y="972886"/>
            <a:ext cx="130175" cy="117475"/>
            <a:chOff x="695" y="260"/>
            <a:chExt cx="11" cy="11"/>
          </a:xfrm>
        </p:grpSpPr>
        <p:sp>
          <p:nvSpPr>
            <p:cNvPr id="89"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90" name="Group 87"/>
            <p:cNvGrpSpPr>
              <a:grpSpLocks/>
            </p:cNvGrpSpPr>
            <p:nvPr/>
          </p:nvGrpSpPr>
          <p:grpSpPr bwMode="auto">
            <a:xfrm>
              <a:off x="696" y="261"/>
              <a:ext cx="10" cy="9"/>
              <a:chOff x="631" y="352"/>
              <a:chExt cx="10" cy="9"/>
            </a:xfrm>
          </p:grpSpPr>
          <p:sp>
            <p:nvSpPr>
              <p:cNvPr id="91"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2"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93" name="Group 90"/>
          <p:cNvGrpSpPr>
            <a:grpSpLocks/>
          </p:cNvGrpSpPr>
          <p:nvPr/>
        </p:nvGrpSpPr>
        <p:grpSpPr bwMode="auto">
          <a:xfrm>
            <a:off x="5651231" y="1076060"/>
            <a:ext cx="130175" cy="117475"/>
            <a:chOff x="695" y="260"/>
            <a:chExt cx="11" cy="11"/>
          </a:xfrm>
        </p:grpSpPr>
        <p:sp>
          <p:nvSpPr>
            <p:cNvPr id="94" name="Oval 9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95" name="Group 92"/>
            <p:cNvGrpSpPr>
              <a:grpSpLocks/>
            </p:cNvGrpSpPr>
            <p:nvPr/>
          </p:nvGrpSpPr>
          <p:grpSpPr bwMode="auto">
            <a:xfrm>
              <a:off x="696" y="261"/>
              <a:ext cx="10" cy="9"/>
              <a:chOff x="631" y="352"/>
              <a:chExt cx="10" cy="9"/>
            </a:xfrm>
          </p:grpSpPr>
          <p:sp>
            <p:nvSpPr>
              <p:cNvPr id="96" name="Line 9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7" name="Line 9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Tree>
    <p:extLst>
      <p:ext uri="{BB962C8B-B14F-4D97-AF65-F5344CB8AC3E}">
        <p14:creationId xmlns:p14="http://schemas.microsoft.com/office/powerpoint/2010/main" val="1979482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41989" name="Text Box 5"/>
          <p:cNvSpPr txBox="1">
            <a:spLocks noChangeArrowheads="1"/>
          </p:cNvSpPr>
          <p:nvPr/>
        </p:nvSpPr>
        <p:spPr bwMode="auto">
          <a:xfrm>
            <a:off x="1999292" y="1623990"/>
            <a:ext cx="3435479"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square">
            <a:spAutoFit/>
          </a:bodyPr>
          <a:lstStyle/>
          <a:p>
            <a:pPr algn="l">
              <a:spcBef>
                <a:spcPct val="50000"/>
              </a:spcBef>
              <a:defRPr/>
            </a:pPr>
            <a:r>
              <a:rPr lang="sv-SE" sz="1600" dirty="0">
                <a:latin typeface="Apple Casual" charset="0"/>
                <a:cs typeface="+mn-cs"/>
              </a:rPr>
              <a:t>	</a:t>
            </a:r>
            <a:r>
              <a:rPr lang="sv-SE" sz="1600" dirty="0">
                <a:latin typeface="Comic Sans MS"/>
                <a:cs typeface="Comic Sans MS"/>
              </a:rPr>
              <a:t>Bollens väg</a:t>
            </a:r>
          </a:p>
          <a:p>
            <a:pPr algn="l">
              <a:spcBef>
                <a:spcPct val="50000"/>
              </a:spcBef>
              <a:defRPr/>
            </a:pPr>
            <a:r>
              <a:rPr lang="sv-SE" sz="1600" dirty="0">
                <a:latin typeface="Comic Sans MS"/>
                <a:cs typeface="Comic Sans MS"/>
              </a:rPr>
              <a:t>	Spelarens väg</a:t>
            </a:r>
          </a:p>
          <a:p>
            <a:pPr algn="l">
              <a:spcBef>
                <a:spcPct val="50000"/>
              </a:spcBef>
              <a:defRPr/>
            </a:pPr>
            <a:r>
              <a:rPr lang="sv-SE" sz="1600" dirty="0">
                <a:latin typeface="Comic Sans MS"/>
                <a:cs typeface="Comic Sans MS"/>
              </a:rPr>
              <a:t>	Spelares väg med boll</a:t>
            </a:r>
          </a:p>
          <a:p>
            <a:pPr algn="l">
              <a:spcBef>
                <a:spcPct val="50000"/>
              </a:spcBef>
              <a:defRPr/>
            </a:pPr>
            <a:r>
              <a:rPr lang="sv-SE" sz="1600" dirty="0">
                <a:latin typeface="Comic Sans MS"/>
                <a:cs typeface="Comic Sans MS"/>
              </a:rPr>
              <a:t>	Anfallsspelare</a:t>
            </a:r>
          </a:p>
          <a:p>
            <a:pPr algn="l">
              <a:spcBef>
                <a:spcPct val="50000"/>
              </a:spcBef>
              <a:defRPr/>
            </a:pPr>
            <a:r>
              <a:rPr lang="sv-SE" sz="1600" dirty="0">
                <a:latin typeface="Comic Sans MS"/>
                <a:cs typeface="Comic Sans MS"/>
              </a:rPr>
              <a:t>	Försvarsspelare</a:t>
            </a:r>
          </a:p>
          <a:p>
            <a:pPr algn="l">
              <a:spcBef>
                <a:spcPct val="50000"/>
              </a:spcBef>
              <a:defRPr/>
            </a:pPr>
            <a:r>
              <a:rPr lang="sv-SE" sz="1600" dirty="0">
                <a:latin typeface="Comic Sans MS"/>
                <a:cs typeface="Comic Sans MS"/>
              </a:rPr>
              <a:t>	Spelare med boll</a:t>
            </a:r>
          </a:p>
          <a:p>
            <a:pPr algn="l">
              <a:spcBef>
                <a:spcPct val="50000"/>
              </a:spcBef>
              <a:defRPr/>
            </a:pPr>
            <a:r>
              <a:rPr lang="sv-SE" sz="1600" dirty="0">
                <a:latin typeface="Comic Sans MS"/>
                <a:cs typeface="Comic Sans MS"/>
              </a:rPr>
              <a:t>	Kona</a:t>
            </a:r>
          </a:p>
          <a:p>
            <a:pPr algn="l">
              <a:spcBef>
                <a:spcPct val="50000"/>
              </a:spcBef>
              <a:defRPr/>
            </a:pPr>
            <a:r>
              <a:rPr lang="sv-SE" sz="1600" dirty="0">
                <a:latin typeface="Comic Sans MS"/>
                <a:cs typeface="Comic Sans MS"/>
              </a:rPr>
              <a:t>	Mål</a:t>
            </a:r>
          </a:p>
          <a:p>
            <a:pPr algn="l">
              <a:spcBef>
                <a:spcPct val="50000"/>
              </a:spcBef>
              <a:defRPr/>
            </a:pPr>
            <a:r>
              <a:rPr lang="sv-SE" sz="1600" dirty="0">
                <a:latin typeface="Comic Sans MS"/>
                <a:cs typeface="Comic Sans MS"/>
              </a:rPr>
              <a:t>	Boll</a:t>
            </a:r>
          </a:p>
        </p:txBody>
      </p:sp>
      <p:sp>
        <p:nvSpPr>
          <p:cNvPr id="41990" name="Line 6"/>
          <p:cNvSpPr>
            <a:spLocks noChangeShapeType="1"/>
          </p:cNvSpPr>
          <p:nvPr/>
        </p:nvSpPr>
        <p:spPr bwMode="auto">
          <a:xfrm>
            <a:off x="1268760" y="1812652"/>
            <a:ext cx="106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41991" name="Line 7"/>
          <p:cNvSpPr>
            <a:spLocks noChangeShapeType="1"/>
          </p:cNvSpPr>
          <p:nvPr/>
        </p:nvSpPr>
        <p:spPr bwMode="auto">
          <a:xfrm>
            <a:off x="1268760" y="2145021"/>
            <a:ext cx="1066800"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41992" name="Freeform 8"/>
          <p:cNvSpPr>
            <a:spLocks/>
          </p:cNvSpPr>
          <p:nvPr/>
        </p:nvSpPr>
        <p:spPr bwMode="auto">
          <a:xfrm>
            <a:off x="1273662" y="2447652"/>
            <a:ext cx="1066800" cy="177800"/>
          </a:xfrm>
          <a:custGeom>
            <a:avLst/>
            <a:gdLst>
              <a:gd name="T0" fmla="*/ 0 w 672"/>
              <a:gd name="T1" fmla="*/ 96 h 112"/>
              <a:gd name="T2" fmla="*/ 96 w 672"/>
              <a:gd name="T3" fmla="*/ 0 h 112"/>
              <a:gd name="T4" fmla="*/ 192 w 672"/>
              <a:gd name="T5" fmla="*/ 96 h 112"/>
              <a:gd name="T6" fmla="*/ 288 w 672"/>
              <a:gd name="T7" fmla="*/ 0 h 112"/>
              <a:gd name="T8" fmla="*/ 384 w 672"/>
              <a:gd name="T9" fmla="*/ 96 h 112"/>
              <a:gd name="T10" fmla="*/ 480 w 672"/>
              <a:gd name="T11" fmla="*/ 0 h 112"/>
              <a:gd name="T12" fmla="*/ 576 w 672"/>
              <a:gd name="T13" fmla="*/ 96 h 112"/>
              <a:gd name="T14" fmla="*/ 672 w 672"/>
              <a:gd name="T15" fmla="*/ 96 h 1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2" h="112">
                <a:moveTo>
                  <a:pt x="0" y="96"/>
                </a:moveTo>
                <a:cubicBezTo>
                  <a:pt x="32" y="48"/>
                  <a:pt x="64" y="0"/>
                  <a:pt x="96" y="0"/>
                </a:cubicBezTo>
                <a:cubicBezTo>
                  <a:pt x="128" y="0"/>
                  <a:pt x="160" y="96"/>
                  <a:pt x="192" y="96"/>
                </a:cubicBezTo>
                <a:cubicBezTo>
                  <a:pt x="224" y="96"/>
                  <a:pt x="256" y="0"/>
                  <a:pt x="288" y="0"/>
                </a:cubicBezTo>
                <a:cubicBezTo>
                  <a:pt x="320" y="0"/>
                  <a:pt x="352" y="96"/>
                  <a:pt x="384" y="96"/>
                </a:cubicBezTo>
                <a:cubicBezTo>
                  <a:pt x="416" y="96"/>
                  <a:pt x="448" y="0"/>
                  <a:pt x="480" y="0"/>
                </a:cubicBezTo>
                <a:cubicBezTo>
                  <a:pt x="512" y="0"/>
                  <a:pt x="544" y="80"/>
                  <a:pt x="576" y="96"/>
                </a:cubicBezTo>
                <a:cubicBezTo>
                  <a:pt x="608" y="112"/>
                  <a:pt x="640" y="104"/>
                  <a:pt x="672" y="96"/>
                </a:cubicBezTo>
              </a:path>
            </a:pathLst>
          </a:custGeom>
          <a:noFill/>
          <a:ln w="9525" cap="flat" cmpd="sng">
            <a:solidFill>
              <a:schemeClr val="tx1"/>
            </a:solidFill>
            <a:prstDash val="solid"/>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40966" name="AutoShape 101"/>
          <p:cNvSpPr>
            <a:spLocks noChangeArrowheads="1"/>
          </p:cNvSpPr>
          <p:nvPr/>
        </p:nvSpPr>
        <p:spPr bwMode="auto">
          <a:xfrm>
            <a:off x="1777702" y="3587750"/>
            <a:ext cx="114300" cy="123825"/>
          </a:xfrm>
          <a:prstGeom prst="flowChartSummingJunction">
            <a:avLst/>
          </a:prstGeom>
          <a:solidFill>
            <a:srgbClr val="FFFFFF"/>
          </a:solidFill>
          <a:ln w="9525">
            <a:solidFill>
              <a:srgbClr val="000000"/>
            </a:solidFill>
            <a:round/>
            <a:headEnd/>
            <a:tailEnd/>
          </a:ln>
        </p:spPr>
        <p:txBody>
          <a:bodyPr/>
          <a:lstStyle/>
          <a:p>
            <a:endParaRPr lang="sv-SE" sz="1800"/>
          </a:p>
        </p:txBody>
      </p:sp>
      <p:sp>
        <p:nvSpPr>
          <p:cNvPr id="40967" name="Text Box 102"/>
          <p:cNvSpPr txBox="1">
            <a:spLocks noChangeArrowheads="1"/>
          </p:cNvSpPr>
          <p:nvPr/>
        </p:nvSpPr>
        <p:spPr bwMode="auto">
          <a:xfrm>
            <a:off x="1701502" y="2811462"/>
            <a:ext cx="2682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lnSpc>
                <a:spcPct val="100000"/>
              </a:lnSpc>
              <a:spcBef>
                <a:spcPct val="0"/>
              </a:spcBef>
            </a:pPr>
            <a:r>
              <a:rPr lang="sv-SE" sz="1000"/>
              <a:t>X</a:t>
            </a:r>
          </a:p>
        </p:txBody>
      </p:sp>
      <p:sp>
        <p:nvSpPr>
          <p:cNvPr id="40968" name="AutoShape 93"/>
          <p:cNvSpPr>
            <a:spLocks noChangeArrowheads="1"/>
          </p:cNvSpPr>
          <p:nvPr/>
        </p:nvSpPr>
        <p:spPr bwMode="auto">
          <a:xfrm>
            <a:off x="1777702" y="3968750"/>
            <a:ext cx="76200" cy="74613"/>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40969" name="Oval 156"/>
          <p:cNvSpPr>
            <a:spLocks noChangeArrowheads="1"/>
          </p:cNvSpPr>
          <p:nvPr/>
        </p:nvSpPr>
        <p:spPr bwMode="auto">
          <a:xfrm>
            <a:off x="1790402" y="3260725"/>
            <a:ext cx="104775" cy="95250"/>
          </a:xfrm>
          <a:prstGeom prst="ellipse">
            <a:avLst/>
          </a:prstGeom>
          <a:solidFill>
            <a:srgbClr val="FFFFFF"/>
          </a:solidFill>
          <a:ln w="9525">
            <a:solidFill>
              <a:srgbClr val="000000"/>
            </a:solidFill>
            <a:round/>
            <a:headEnd/>
            <a:tailEnd/>
          </a:ln>
        </p:spPr>
        <p:txBody>
          <a:bodyPr/>
          <a:lstStyle/>
          <a:p>
            <a:endParaRPr lang="sv-SE" sz="1800"/>
          </a:p>
        </p:txBody>
      </p:sp>
      <p:sp>
        <p:nvSpPr>
          <p:cNvPr id="40970" name="Rectangle 216"/>
          <p:cNvSpPr>
            <a:spLocks noChangeArrowheads="1"/>
          </p:cNvSpPr>
          <p:nvPr/>
        </p:nvSpPr>
        <p:spPr bwMode="auto">
          <a:xfrm>
            <a:off x="1711954" y="4346575"/>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sv-SE" sz="1800"/>
          </a:p>
        </p:txBody>
      </p:sp>
      <p:sp>
        <p:nvSpPr>
          <p:cNvPr id="40971" name="Oval 214"/>
          <p:cNvSpPr>
            <a:spLocks noChangeArrowheads="1"/>
          </p:cNvSpPr>
          <p:nvPr/>
        </p:nvSpPr>
        <p:spPr bwMode="auto">
          <a:xfrm>
            <a:off x="1801514" y="4679950"/>
            <a:ext cx="104775" cy="95250"/>
          </a:xfrm>
          <a:prstGeom prst="ellipse">
            <a:avLst/>
          </a:prstGeom>
          <a:solidFill>
            <a:schemeClr val="tx1"/>
          </a:solidFill>
          <a:ln w="9525">
            <a:solidFill>
              <a:srgbClr val="000000"/>
            </a:solidFill>
            <a:round/>
            <a:headEnd/>
            <a:tailEnd/>
          </a:ln>
        </p:spPr>
        <p:txBody>
          <a:bodyPr/>
          <a:lstStyle/>
          <a:p>
            <a:endParaRPr lang="sv-SE" sz="1800"/>
          </a:p>
        </p:txBody>
      </p:sp>
      <p:sp>
        <p:nvSpPr>
          <p:cNvPr id="18" name="Text Box 5"/>
          <p:cNvSpPr txBox="1">
            <a:spLocks noChangeArrowheads="1"/>
          </p:cNvSpPr>
          <p:nvPr/>
        </p:nvSpPr>
        <p:spPr bwMode="auto">
          <a:xfrm>
            <a:off x="2189585" y="5966211"/>
            <a:ext cx="2736304" cy="1086919"/>
          </a:xfrm>
          <a:prstGeom prst="rect">
            <a:avLst/>
          </a:prstGeom>
          <a:solidFill>
            <a:schemeClr val="tx1"/>
          </a:solidFill>
          <a:ln w="9525">
            <a:solidFill>
              <a:schemeClr val="tx1"/>
            </a:solidFill>
            <a:miter lim="800000"/>
            <a:headEnd/>
            <a:tailEnd/>
          </a:ln>
          <a:effectLst>
            <a:softEdge rad="63500"/>
          </a:effectLst>
          <a:extLst/>
        </p:spPr>
        <p:txBody>
          <a:bodyPr>
            <a:noAutofit/>
          </a:bodyPr>
          <a:lstStyle/>
          <a:p>
            <a:pPr>
              <a:spcBef>
                <a:spcPct val="50000"/>
              </a:spcBef>
              <a:defRPr/>
            </a:pPr>
            <a:r>
              <a:rPr lang="sv-SE" sz="1400" b="1" dirty="0">
                <a:solidFill>
                  <a:srgbClr val="FFFFFF"/>
                </a:solidFill>
                <a:latin typeface="Comic Sans MS"/>
                <a:cs typeface="Comic Sans MS"/>
              </a:rPr>
              <a:t>Teknikinstruktioner</a:t>
            </a:r>
          </a:p>
          <a:p>
            <a:pPr>
              <a:spcBef>
                <a:spcPct val="50000"/>
              </a:spcBef>
              <a:defRPr/>
            </a:pPr>
            <a:r>
              <a:rPr lang="sv-SE" sz="1200" dirty="0">
                <a:solidFill>
                  <a:srgbClr val="FFFFFF"/>
                </a:solidFill>
                <a:latin typeface="Comic Sans MS"/>
                <a:cs typeface="Comic Sans MS"/>
              </a:rPr>
              <a:t>Inklusive olika finter, vändningar och skott finns på: </a:t>
            </a:r>
          </a:p>
          <a:p>
            <a:pPr>
              <a:spcBef>
                <a:spcPct val="50000"/>
              </a:spcBef>
              <a:defRPr/>
            </a:pPr>
            <a:r>
              <a:rPr lang="sv-SE" sz="1200" dirty="0" err="1">
                <a:solidFill>
                  <a:srgbClr val="FFFFFF"/>
                </a:solidFill>
                <a:latin typeface="Comic Sans MS"/>
                <a:cs typeface="Comic Sans MS"/>
              </a:rPr>
              <a:t>fogis.se</a:t>
            </a:r>
            <a:r>
              <a:rPr lang="sv-SE" sz="1200" dirty="0">
                <a:solidFill>
                  <a:srgbClr val="FFFFFF"/>
                </a:solidFill>
                <a:latin typeface="Comic Sans MS"/>
                <a:cs typeface="Comic Sans MS"/>
              </a:rPr>
              <a:t>/</a:t>
            </a:r>
            <a:r>
              <a:rPr lang="sv-SE" sz="1200" dirty="0" err="1">
                <a:solidFill>
                  <a:srgbClr val="FFFFFF"/>
                </a:solidFill>
                <a:latin typeface="Comic Sans MS"/>
                <a:cs typeface="Comic Sans MS"/>
              </a:rPr>
              <a:t>tranare</a:t>
            </a:r>
            <a:r>
              <a:rPr lang="sv-SE" sz="1200" dirty="0">
                <a:solidFill>
                  <a:srgbClr val="FFFFFF"/>
                </a:solidFill>
                <a:latin typeface="Comic Sans MS"/>
                <a:cs typeface="Comic Sans MS"/>
              </a:rPr>
              <a:t>/teknik-i-fotboll</a:t>
            </a:r>
          </a:p>
        </p:txBody>
      </p:sp>
      <p:sp>
        <p:nvSpPr>
          <p:cNvPr id="40986" name="Text Box 1031"/>
          <p:cNvSpPr txBox="1">
            <a:spLocks noChangeArrowheads="1"/>
          </p:cNvSpPr>
          <p:nvPr/>
        </p:nvSpPr>
        <p:spPr bwMode="auto">
          <a:xfrm>
            <a:off x="1109812" y="323850"/>
            <a:ext cx="489585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spcBef>
                <a:spcPct val="50000"/>
              </a:spcBef>
            </a:pPr>
            <a:r>
              <a:rPr lang="sv-SE" sz="2800" b="1" dirty="0">
                <a:solidFill>
                  <a:srgbClr val="000000"/>
                </a:solidFill>
                <a:latin typeface="Comic Sans MS" charset="0"/>
              </a:rPr>
              <a:t>TECKENFÖRKLARINGAR</a:t>
            </a:r>
            <a:r>
              <a:rPr lang="sv-SE" sz="1600" dirty="0">
                <a:solidFill>
                  <a:srgbClr val="930101"/>
                </a:solidFill>
              </a:rPr>
              <a:t>	</a:t>
            </a:r>
          </a:p>
        </p:txBody>
      </p:sp>
      <p:pic>
        <p:nvPicPr>
          <p:cNvPr id="16" name="Bildobjekt 15">
            <a:extLst>
              <a:ext uri="{FF2B5EF4-FFF2-40B4-BE49-F238E27FC236}">
                <a16:creationId xmlns:a16="http://schemas.microsoft.com/office/drawing/2014/main" id="{7C0997A9-747F-4E99-9F4C-A9A7452943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31" y="73301"/>
            <a:ext cx="847305" cy="1142877"/>
          </a:xfrm>
          <a:prstGeom prst="rect">
            <a:avLst/>
          </a:prstGeom>
        </p:spPr>
      </p:pic>
      <p:pic>
        <p:nvPicPr>
          <p:cNvPr id="17" name="Bildobjekt 16">
            <a:extLst>
              <a:ext uri="{FF2B5EF4-FFF2-40B4-BE49-F238E27FC236}">
                <a16:creationId xmlns:a16="http://schemas.microsoft.com/office/drawing/2014/main" id="{F72B6607-A6E1-4266-A580-C7F232BB0D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5736" y="73301"/>
            <a:ext cx="847305" cy="1142877"/>
          </a:xfrm>
          <a:prstGeom prst="rect">
            <a:avLst/>
          </a:prstGeom>
        </p:spPr>
      </p:pic>
    </p:spTree>
    <p:extLst>
      <p:ext uri="{BB962C8B-B14F-4D97-AF65-F5344CB8AC3E}">
        <p14:creationId xmlns:p14="http://schemas.microsoft.com/office/powerpoint/2010/main" val="332621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8195"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9" name="Text Box 1031"/>
          <p:cNvSpPr txBox="1">
            <a:spLocks noChangeArrowheads="1"/>
          </p:cNvSpPr>
          <p:nvPr/>
        </p:nvSpPr>
        <p:spPr bwMode="auto">
          <a:xfrm>
            <a:off x="277723" y="1452587"/>
            <a:ext cx="2865059" cy="2985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defRPr/>
            </a:pPr>
            <a:r>
              <a:rPr lang="sv-SE" sz="1400" b="1" dirty="0">
                <a:solidFill>
                  <a:srgbClr val="000000"/>
                </a:solidFill>
                <a:latin typeface="Comic Sans MS" charset="0"/>
              </a:rPr>
              <a:t>VAD? </a:t>
            </a:r>
          </a:p>
          <a:p>
            <a:pPr algn="l" eaLnBrk="1" hangingPunct="1">
              <a:spcBef>
                <a:spcPct val="50000"/>
              </a:spcBef>
              <a:defRPr/>
            </a:pPr>
            <a:r>
              <a:rPr lang="sv-SE" sz="1200" dirty="0">
                <a:solidFill>
                  <a:srgbClr val="000000"/>
                </a:solidFill>
                <a:latin typeface="Comic Sans MS" charset="0"/>
              </a:rPr>
              <a:t>Passning.</a:t>
            </a:r>
          </a:p>
          <a:p>
            <a:pPr algn="l" eaLnBrk="1" hangingPunct="1">
              <a:spcBef>
                <a:spcPct val="50000"/>
              </a:spcBef>
              <a:defRPr/>
            </a:pPr>
            <a:r>
              <a:rPr lang="sv-SE" sz="1400" b="1" dirty="0">
                <a:solidFill>
                  <a:srgbClr val="000000"/>
                </a:solidFill>
                <a:latin typeface="Comic Sans MS" charset="0"/>
              </a:rPr>
              <a:t>VARFÖR? </a:t>
            </a:r>
          </a:p>
          <a:p>
            <a:pPr algn="l" eaLnBrk="1" hangingPunct="1">
              <a:spcBef>
                <a:spcPct val="50000"/>
              </a:spcBef>
              <a:defRPr/>
            </a:pPr>
            <a:r>
              <a:rPr lang="sv-SE" sz="1200" dirty="0">
                <a:solidFill>
                  <a:srgbClr val="000000"/>
                </a:solidFill>
                <a:latin typeface="Comic Sans MS" charset="0"/>
              </a:rPr>
              <a:t>För att kunna passa bollen till medspelare som har en bättre position än bollhållaren.</a:t>
            </a:r>
          </a:p>
          <a:p>
            <a:pPr algn="l" eaLnBrk="1" hangingPunct="1">
              <a:spcBef>
                <a:spcPct val="50000"/>
              </a:spcBef>
              <a:defRPr/>
            </a:pPr>
            <a:r>
              <a:rPr lang="sv-SE" sz="1400" b="1" dirty="0">
                <a:solidFill>
                  <a:srgbClr val="000000"/>
                </a:solidFill>
                <a:latin typeface="Comic Sans MS" charset="0"/>
              </a:rPr>
              <a:t>HUR? </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Bredsida.</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Utsida.</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Sula</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Lobb.</a:t>
            </a:r>
          </a:p>
        </p:txBody>
      </p:sp>
      <p:sp>
        <p:nvSpPr>
          <p:cNvPr id="8197" name="Text Box 1031"/>
          <p:cNvSpPr txBox="1">
            <a:spLocks noChangeArrowheads="1"/>
          </p:cNvSpPr>
          <p:nvPr/>
        </p:nvSpPr>
        <p:spPr bwMode="auto">
          <a:xfrm>
            <a:off x="981075" y="107950"/>
            <a:ext cx="4895850" cy="114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80000"/>
              </a:lnSpc>
              <a:spcBef>
                <a:spcPct val="50000"/>
              </a:spcBef>
            </a:pPr>
            <a:r>
              <a:rPr lang="sv-SE" sz="3200" b="1" dirty="0">
                <a:solidFill>
                  <a:srgbClr val="000000"/>
                </a:solidFill>
                <a:latin typeface="Comic Sans MS" charset="0"/>
              </a:rPr>
              <a:t>ANFALLSSPEL</a:t>
            </a:r>
          </a:p>
          <a:p>
            <a:pPr algn="ctr" eaLnBrk="1" hangingPunct="1">
              <a:lnSpc>
                <a:spcPct val="80000"/>
              </a:lnSpc>
              <a:spcBef>
                <a:spcPct val="50000"/>
              </a:spcBef>
            </a:pPr>
            <a:r>
              <a:rPr lang="sv-SE" sz="3200" b="1" dirty="0">
                <a:solidFill>
                  <a:srgbClr val="000000"/>
                </a:solidFill>
                <a:latin typeface="Comic Sans MS" charset="0"/>
              </a:rPr>
              <a:t>PASSNING</a:t>
            </a:r>
          </a:p>
        </p:txBody>
      </p:sp>
      <p:sp>
        <p:nvSpPr>
          <p:cNvPr id="8200" name="Text Box 1031"/>
          <p:cNvSpPr txBox="1">
            <a:spLocks noChangeArrowheads="1"/>
          </p:cNvSpPr>
          <p:nvPr/>
        </p:nvSpPr>
        <p:spPr bwMode="auto">
          <a:xfrm>
            <a:off x="2681160" y="1953636"/>
            <a:ext cx="4176840" cy="2539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200" b="1" dirty="0">
                <a:latin typeface="Comic Sans MS" charset="0"/>
              </a:rPr>
              <a:t>TRÄNINGENS INNEHÅLL:</a:t>
            </a:r>
            <a:endParaRPr lang="sv-SE" sz="1200" b="1" u="sng" dirty="0">
              <a:latin typeface="Comic Sans MS" charset="0"/>
            </a:endParaRPr>
          </a:p>
          <a:p>
            <a:pPr algn="l" eaLnBrk="1" hangingPunct="1">
              <a:spcBef>
                <a:spcPct val="50000"/>
              </a:spcBef>
            </a:pPr>
            <a:r>
              <a:rPr lang="sv-SE" sz="1200" b="1" dirty="0">
                <a:latin typeface="Comic Sans MS" charset="0"/>
              </a:rPr>
              <a:t>Uppvärmning</a:t>
            </a:r>
            <a:r>
              <a:rPr lang="sv-SE" sz="1200" dirty="0">
                <a:latin typeface="Comic Sans MS" charset="0"/>
              </a:rPr>
              <a:t>, Passningar				10 min</a:t>
            </a:r>
          </a:p>
          <a:p>
            <a:pPr algn="l" eaLnBrk="1" hangingPunct="1">
              <a:spcBef>
                <a:spcPct val="50000"/>
              </a:spcBef>
            </a:pPr>
            <a:r>
              <a:rPr lang="sv-SE" sz="1200" b="1" dirty="0">
                <a:latin typeface="Comic Sans MS" charset="0"/>
              </a:rPr>
              <a:t>Stationsträning</a:t>
            </a:r>
            <a:r>
              <a:rPr lang="sv-SE" sz="1200" dirty="0">
                <a:latin typeface="Comic Sans MS" charset="0"/>
              </a:rPr>
              <a:t>					45 min</a:t>
            </a:r>
          </a:p>
          <a:p>
            <a:pPr algn="l" eaLnBrk="1" hangingPunct="1">
              <a:spcBef>
                <a:spcPct val="50000"/>
              </a:spcBef>
            </a:pPr>
            <a:r>
              <a:rPr lang="sv-SE" sz="1000" b="1" dirty="0">
                <a:latin typeface="Comic Sans MS" charset="0"/>
              </a:rPr>
              <a:t>Station 1, </a:t>
            </a:r>
            <a:r>
              <a:rPr lang="sv-SE" sz="1000" dirty="0">
                <a:latin typeface="Comic Sans MS" charset="0"/>
              </a:rPr>
              <a:t>Spel 3+1 mot 4				15 min</a:t>
            </a:r>
          </a:p>
          <a:p>
            <a:pPr algn="l" eaLnBrk="1" hangingPunct="1">
              <a:spcBef>
                <a:spcPct val="50000"/>
              </a:spcBef>
            </a:pPr>
            <a:r>
              <a:rPr lang="sv-SE" sz="1000" b="1" dirty="0">
                <a:latin typeface="Comic Sans MS" charset="0"/>
              </a:rPr>
              <a:t>Station 2, </a:t>
            </a:r>
            <a:r>
              <a:rPr lang="sv-SE" sz="1000" dirty="0">
                <a:latin typeface="Comic Sans MS" charset="0"/>
              </a:rPr>
              <a:t>Passning i numerärt överläge		15 min</a:t>
            </a:r>
          </a:p>
          <a:p>
            <a:pPr algn="l" eaLnBrk="1" hangingPunct="1">
              <a:spcBef>
                <a:spcPct val="50000"/>
              </a:spcBef>
            </a:pPr>
            <a:r>
              <a:rPr lang="sv-SE" sz="1000" b="1" dirty="0">
                <a:latin typeface="Comic Sans MS" charset="0"/>
              </a:rPr>
              <a:t>Station 3, </a:t>
            </a:r>
            <a:r>
              <a:rPr lang="sv-SE" sz="1000" dirty="0">
                <a:latin typeface="Comic Sans MS" charset="0"/>
              </a:rPr>
              <a:t>Passningsteknik				15 min</a:t>
            </a:r>
          </a:p>
          <a:p>
            <a:pPr algn="l" eaLnBrk="1" hangingPunct="1">
              <a:spcBef>
                <a:spcPct val="50000"/>
              </a:spcBef>
            </a:pPr>
            <a:r>
              <a:rPr lang="sv-SE" sz="1200" b="1" dirty="0">
                <a:latin typeface="Comic Sans MS" charset="0"/>
              </a:rPr>
              <a:t>Lek</a:t>
            </a:r>
            <a:r>
              <a:rPr lang="sv-SE" sz="1200" dirty="0">
                <a:latin typeface="Comic Sans MS" charset="0"/>
              </a:rPr>
              <a:t>, Precisionspassning				5 min</a:t>
            </a:r>
          </a:p>
          <a:p>
            <a:pPr algn="l" eaLnBrk="1" hangingPunct="1">
              <a:spcBef>
                <a:spcPct val="50000"/>
              </a:spcBef>
            </a:pPr>
            <a:r>
              <a:rPr lang="sv-SE" sz="1200" dirty="0">
                <a:latin typeface="Comic Sans MS" charset="0"/>
              </a:rPr>
              <a:t>Total träningstid 					60 min </a:t>
            </a:r>
          </a:p>
          <a:p>
            <a:pPr algn="l" eaLnBrk="1" hangingPunct="1">
              <a:spcBef>
                <a:spcPct val="50000"/>
              </a:spcBef>
            </a:pPr>
            <a:r>
              <a:rPr lang="sv-SE" sz="1200" b="1" dirty="0">
                <a:latin typeface="Comic Sans MS" charset="0"/>
              </a:rPr>
              <a:t>OBS! </a:t>
            </a:r>
            <a:r>
              <a:rPr lang="sv-SE" sz="1200" dirty="0">
                <a:latin typeface="Comic Sans MS" charset="0"/>
              </a:rPr>
              <a:t>Glöm inte att sammanfatta träningen tillsammans med spelarna efteråt!	</a:t>
            </a:r>
            <a:endParaRPr lang="sv-SE" sz="1600" dirty="0">
              <a:solidFill>
                <a:srgbClr val="930101"/>
              </a:solidFill>
            </a:endParaRPr>
          </a:p>
        </p:txBody>
      </p:sp>
      <p:sp>
        <p:nvSpPr>
          <p:cNvPr id="8201" name="Text Box 1031"/>
          <p:cNvSpPr txBox="1">
            <a:spLocks noChangeArrowheads="1"/>
          </p:cNvSpPr>
          <p:nvPr/>
        </p:nvSpPr>
        <p:spPr bwMode="auto">
          <a:xfrm>
            <a:off x="620713" y="4663748"/>
            <a:ext cx="5545137" cy="360098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spcBef>
                <a:spcPct val="50000"/>
              </a:spcBef>
            </a:pPr>
            <a:r>
              <a:rPr lang="sv-SE" sz="1200" b="1" dirty="0">
                <a:solidFill>
                  <a:schemeClr val="bg1"/>
                </a:solidFill>
                <a:latin typeface="Comic Sans MS" charset="0"/>
              </a:rPr>
              <a:t>PASSNINGAR I FUTSAL</a:t>
            </a:r>
          </a:p>
          <a:p>
            <a:pPr algn="just" eaLnBrk="1" hangingPunct="1">
              <a:spcBef>
                <a:spcPct val="50000"/>
              </a:spcBef>
            </a:pPr>
            <a:r>
              <a:rPr lang="sv-SE" sz="1200" u="sng" dirty="0">
                <a:solidFill>
                  <a:schemeClr val="bg1"/>
                </a:solidFill>
                <a:latin typeface="Comic Sans MS" charset="0"/>
              </a:rPr>
              <a:t>Bredsida</a:t>
            </a:r>
            <a:r>
              <a:rPr lang="sv-SE" sz="1200" dirty="0">
                <a:solidFill>
                  <a:schemeClr val="bg1"/>
                </a:solidFill>
                <a:latin typeface="Comic Sans MS" charset="0"/>
              </a:rPr>
              <a:t> är det vanligaste och säkraste sättet att passa även i </a:t>
            </a:r>
            <a:r>
              <a:rPr lang="sv-SE" sz="1200" dirty="0" err="1">
                <a:solidFill>
                  <a:schemeClr val="bg1"/>
                </a:solidFill>
                <a:latin typeface="Comic Sans MS" charset="0"/>
              </a:rPr>
              <a:t>futsal</a:t>
            </a:r>
            <a:r>
              <a:rPr lang="sv-SE" sz="1200" dirty="0">
                <a:solidFill>
                  <a:schemeClr val="bg1"/>
                </a:solidFill>
                <a:latin typeface="Comic Sans MS" charset="0"/>
              </a:rPr>
              <a:t>. Nackdelen med bredsidapassning är att den är svår att maskera och därför kan läsas av motståndarna. Därför är det extra viktigt att bredsida passningen är hård så att den inte kan brytas.</a:t>
            </a:r>
            <a:endParaRPr lang="sv-SE" sz="1200" b="1" dirty="0">
              <a:solidFill>
                <a:schemeClr val="bg1"/>
              </a:solidFill>
              <a:latin typeface="Comic Sans MS" charset="0"/>
            </a:endParaRPr>
          </a:p>
          <a:p>
            <a:pPr algn="just" eaLnBrk="1" hangingPunct="1">
              <a:spcBef>
                <a:spcPct val="50000"/>
              </a:spcBef>
            </a:pPr>
            <a:r>
              <a:rPr lang="sv-SE" sz="1200" u="sng" dirty="0">
                <a:solidFill>
                  <a:schemeClr val="bg1"/>
                </a:solidFill>
                <a:latin typeface="Comic Sans MS" charset="0"/>
              </a:rPr>
              <a:t>Utsida </a:t>
            </a:r>
            <a:r>
              <a:rPr lang="sv-SE" sz="1200" dirty="0">
                <a:solidFill>
                  <a:schemeClr val="bg1"/>
                </a:solidFill>
                <a:latin typeface="Comic Sans MS" charset="0"/>
              </a:rPr>
              <a:t>är ett effektivt sätt att passa bollen eftersom en passning med utsidan har ett kortare tillslag och därför är svårare att förutse för motståndaren.</a:t>
            </a:r>
          </a:p>
          <a:p>
            <a:pPr algn="just" eaLnBrk="1" hangingPunct="1">
              <a:spcBef>
                <a:spcPct val="50000"/>
              </a:spcBef>
            </a:pPr>
            <a:r>
              <a:rPr lang="sv-SE" sz="1200" u="sng" dirty="0">
                <a:solidFill>
                  <a:schemeClr val="bg1"/>
                </a:solidFill>
                <a:latin typeface="Comic Sans MS" charset="0"/>
              </a:rPr>
              <a:t>Sula </a:t>
            </a:r>
            <a:r>
              <a:rPr lang="sv-SE" sz="1200" dirty="0">
                <a:solidFill>
                  <a:schemeClr val="bg1"/>
                </a:solidFill>
                <a:latin typeface="Comic Sans MS" charset="0"/>
              </a:rPr>
              <a:t>är en passning som används oftare i </a:t>
            </a:r>
            <a:r>
              <a:rPr lang="sv-SE" sz="1200" dirty="0" err="1">
                <a:solidFill>
                  <a:schemeClr val="bg1"/>
                </a:solidFill>
                <a:latin typeface="Comic Sans MS" charset="0"/>
              </a:rPr>
              <a:t>futsal</a:t>
            </a:r>
            <a:r>
              <a:rPr lang="sv-SE" sz="1200" dirty="0">
                <a:solidFill>
                  <a:schemeClr val="bg1"/>
                </a:solidFill>
                <a:latin typeface="Comic Sans MS" charset="0"/>
              </a:rPr>
              <a:t> än i fotboll. Sulan används vid korta spelavstånd och är ett effektivt sätt att </a:t>
            </a:r>
            <a:r>
              <a:rPr lang="sv-SE" sz="1200" dirty="0" err="1">
                <a:solidFill>
                  <a:schemeClr val="bg1"/>
                </a:solidFill>
                <a:latin typeface="Comic Sans MS" charset="0"/>
              </a:rPr>
              <a:t>t.ex</a:t>
            </a:r>
            <a:r>
              <a:rPr lang="sv-SE" sz="1200" dirty="0">
                <a:solidFill>
                  <a:schemeClr val="bg1"/>
                </a:solidFill>
                <a:latin typeface="Comic Sans MS" charset="0"/>
              </a:rPr>
              <a:t> passa bollen till medspelare bakom ryggen på bollföraren eller som ”pet” till skytten vid frisparkar.</a:t>
            </a:r>
          </a:p>
          <a:p>
            <a:pPr algn="just" eaLnBrk="1" hangingPunct="1">
              <a:spcBef>
                <a:spcPct val="50000"/>
              </a:spcBef>
            </a:pPr>
            <a:r>
              <a:rPr lang="sv-SE" sz="1200" u="sng" dirty="0">
                <a:solidFill>
                  <a:schemeClr val="bg1"/>
                </a:solidFill>
                <a:latin typeface="Comic Sans MS" charset="0"/>
              </a:rPr>
              <a:t>Lobb</a:t>
            </a:r>
            <a:r>
              <a:rPr lang="sv-SE" sz="1200" dirty="0">
                <a:solidFill>
                  <a:schemeClr val="bg1"/>
                </a:solidFill>
                <a:latin typeface="Comic Sans MS" charset="0"/>
              </a:rPr>
              <a:t> är ett vanligt sätt att passa i </a:t>
            </a:r>
            <a:r>
              <a:rPr lang="sv-SE" sz="1200" dirty="0" err="1">
                <a:solidFill>
                  <a:schemeClr val="bg1"/>
                </a:solidFill>
                <a:latin typeface="Comic Sans MS" charset="0"/>
              </a:rPr>
              <a:t>futsal</a:t>
            </a:r>
            <a:r>
              <a:rPr lang="sv-SE" sz="1200" dirty="0">
                <a:solidFill>
                  <a:schemeClr val="bg1"/>
                </a:solidFill>
                <a:latin typeface="Comic Sans MS" charset="0"/>
              </a:rPr>
              <a:t> eftersom ytorna ofta är små. Man ser ofta de skickligaste spelarna lobba bollen över benet på en pressande motståndare och till en medspelare. Det går även att lobba över huvudet på motståndare och på så vis nå en medspelare som egentligen står i passningsskugga.</a:t>
            </a:r>
            <a:endParaRPr lang="sv-SE" sz="1200" dirty="0">
              <a:solidFill>
                <a:srgbClr val="930101"/>
              </a:solidFill>
            </a:endParaRPr>
          </a:p>
        </p:txBody>
      </p:sp>
      <p:sp>
        <p:nvSpPr>
          <p:cNvPr id="8202" name="Text Box 1031"/>
          <p:cNvSpPr txBox="1">
            <a:spLocks noChangeArrowheads="1"/>
          </p:cNvSpPr>
          <p:nvPr/>
        </p:nvSpPr>
        <p:spPr bwMode="auto">
          <a:xfrm>
            <a:off x="0" y="8329613"/>
            <a:ext cx="685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sv-SE" b="1" dirty="0">
                <a:solidFill>
                  <a:srgbClr val="000000"/>
                </a:solidFill>
                <a:latin typeface="Comic Sans MS" charset="0"/>
              </a:rPr>
              <a:t>DU BLIR BRA PÅ DET DU TRÄNAR, TRÄNA SOM DU SPELAR!</a:t>
            </a:r>
          </a:p>
        </p:txBody>
      </p:sp>
      <p:pic>
        <p:nvPicPr>
          <p:cNvPr id="11" name="Bildobjekt 10">
            <a:extLst>
              <a:ext uri="{FF2B5EF4-FFF2-40B4-BE49-F238E27FC236}">
                <a16:creationId xmlns:a16="http://schemas.microsoft.com/office/drawing/2014/main" id="{443A54D1-3052-4647-BE79-F64E414A48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681" y="151321"/>
            <a:ext cx="847305" cy="1142877"/>
          </a:xfrm>
          <a:prstGeom prst="rect">
            <a:avLst/>
          </a:prstGeom>
        </p:spPr>
      </p:pic>
      <p:pic>
        <p:nvPicPr>
          <p:cNvPr id="12" name="Bildobjekt 11">
            <a:extLst>
              <a:ext uri="{FF2B5EF4-FFF2-40B4-BE49-F238E27FC236}">
                <a16:creationId xmlns:a16="http://schemas.microsoft.com/office/drawing/2014/main" id="{0A8312FB-71A3-4AC2-A5FC-8F8DFA6EB2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3186" y="101591"/>
            <a:ext cx="847305" cy="1142877"/>
          </a:xfrm>
          <a:prstGeom prst="rect">
            <a:avLst/>
          </a:prstGeom>
        </p:spPr>
      </p:pic>
    </p:spTree>
    <p:extLst>
      <p:ext uri="{BB962C8B-B14F-4D97-AF65-F5344CB8AC3E}">
        <p14:creationId xmlns:p14="http://schemas.microsoft.com/office/powerpoint/2010/main" val="425991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67377" y="533400"/>
            <a:ext cx="3811603" cy="8359775"/>
          </a:xfrm>
          <a:prstGeom prst="rect">
            <a:avLst/>
          </a:prstGeom>
          <a:ln>
            <a:solidFill>
              <a:schemeClr val="tx1"/>
            </a:solidFill>
          </a:ln>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Passning</a:t>
            </a:r>
            <a:endParaRPr lang="sv-SE" sz="1050" b="1" dirty="0">
              <a:solidFill>
                <a:schemeClr val="tx1"/>
              </a:solidFill>
              <a:latin typeface="Arial" charset="0"/>
            </a:endParaRPr>
          </a:p>
          <a:p>
            <a:pPr algn="l">
              <a:lnSpc>
                <a:spcPct val="80000"/>
              </a:lnSpc>
              <a:defRPr/>
            </a:pPr>
            <a:endParaRPr lang="sv-SE" sz="900" b="1" dirty="0">
              <a:solidFill>
                <a:schemeClr val="tx1"/>
              </a:solidFill>
              <a:latin typeface="Arial" charset="0"/>
            </a:endParaRPr>
          </a:p>
          <a:p>
            <a:pPr algn="l">
              <a:lnSpc>
                <a:spcPct val="80000"/>
              </a:lnSpc>
              <a:defRPr/>
            </a:pPr>
            <a:r>
              <a:rPr lang="sv-SE" sz="1000" b="1" dirty="0">
                <a:solidFill>
                  <a:schemeClr val="tx1"/>
                </a:solidFill>
                <a:latin typeface="Arial" charset="0"/>
              </a:rPr>
              <a:t>VARFÖR</a:t>
            </a:r>
            <a:endParaRPr lang="sv-SE" sz="1200" b="1" dirty="0">
              <a:solidFill>
                <a:schemeClr val="tx1"/>
              </a:solidFill>
              <a:latin typeface="Arial" charset="0"/>
            </a:endParaRPr>
          </a:p>
          <a:p>
            <a:pPr algn="l">
              <a:lnSpc>
                <a:spcPct val="80000"/>
              </a:lnSpc>
              <a:defRPr/>
            </a:pPr>
            <a:r>
              <a:rPr lang="sv-SE" sz="1050" dirty="0">
                <a:solidFill>
                  <a:schemeClr val="tx1"/>
                </a:solidFill>
                <a:latin typeface="Arial" charset="0"/>
              </a:rPr>
              <a:t>För att kunna passa bollen till medspelare</a:t>
            </a:r>
          </a:p>
          <a:p>
            <a:pPr algn="l">
              <a:lnSpc>
                <a:spcPct val="80000"/>
              </a:lnSpc>
              <a:defRPr/>
            </a:pPr>
            <a:endParaRPr lang="sv-SE" sz="900" dirty="0">
              <a:solidFill>
                <a:schemeClr val="tx1"/>
              </a:solidFill>
              <a:latin typeface="Arial" charset="0"/>
            </a:endParaRPr>
          </a:p>
          <a:p>
            <a:pPr algn="l">
              <a:lnSpc>
                <a:spcPct val="80000"/>
              </a:lnSpc>
              <a:defRPr/>
            </a:pPr>
            <a:r>
              <a:rPr lang="sv-SE" sz="1000" b="1" dirty="0">
                <a:solidFill>
                  <a:schemeClr val="tx1"/>
                </a:solidFill>
                <a:latin typeface="Arial" charset="0"/>
              </a:rPr>
              <a:t>HUR</a:t>
            </a:r>
            <a:endParaRPr lang="sv-SE" sz="1200" b="1" dirty="0">
              <a:solidFill>
                <a:schemeClr val="tx1"/>
              </a:solidFill>
              <a:latin typeface="Arial" charset="0"/>
            </a:endParaRPr>
          </a:p>
          <a:p>
            <a:pPr algn="l">
              <a:lnSpc>
                <a:spcPct val="80000"/>
              </a:lnSpc>
              <a:defRPr/>
            </a:pPr>
            <a:r>
              <a:rPr lang="sv-SE" sz="1050" dirty="0">
                <a:solidFill>
                  <a:schemeClr val="tx1"/>
                </a:solidFill>
                <a:latin typeface="Arial" charset="0"/>
              </a:rPr>
              <a:t>- På vilka olika sätt kan jag passa i </a:t>
            </a:r>
            <a:r>
              <a:rPr lang="sv-SE" sz="1050" dirty="0" err="1">
                <a:solidFill>
                  <a:schemeClr val="tx1"/>
                </a:solidFill>
                <a:latin typeface="Arial" charset="0"/>
              </a:rPr>
              <a:t>futsal</a:t>
            </a:r>
            <a:r>
              <a:rPr lang="sv-SE" sz="1050" dirty="0">
                <a:solidFill>
                  <a:schemeClr val="tx1"/>
                </a:solidFill>
                <a:latin typeface="Arial" charset="0"/>
              </a:rPr>
              <a:t>? (bredsida, utsida, lobb, sula)</a:t>
            </a:r>
          </a:p>
          <a:p>
            <a:pPr algn="l">
              <a:lnSpc>
                <a:spcPct val="80000"/>
              </a:lnSpc>
              <a:defRPr/>
            </a:pPr>
            <a:r>
              <a:rPr lang="sv-SE" sz="1050" dirty="0">
                <a:solidFill>
                  <a:schemeClr val="tx1"/>
                </a:solidFill>
                <a:latin typeface="Arial" charset="0"/>
              </a:rPr>
              <a:t>- Vad är viktigt när jag slår till bollen? (titta upp innan, titta på bollen i tillslaget)</a:t>
            </a:r>
          </a:p>
          <a:p>
            <a:pPr algn="l">
              <a:lnSpc>
                <a:spcPct val="80000"/>
              </a:lnSpc>
              <a:defRPr/>
            </a:pPr>
            <a:endParaRPr lang="sv-SE" sz="900" b="1" dirty="0">
              <a:solidFill>
                <a:schemeClr val="tx1"/>
              </a:solidFill>
              <a:latin typeface="Arial" charset="0"/>
            </a:endParaRPr>
          </a:p>
          <a:p>
            <a:pPr algn="l">
              <a:lnSpc>
                <a:spcPct val="80000"/>
              </a:lnSpc>
              <a:defRPr/>
            </a:pPr>
            <a:r>
              <a:rPr lang="sv-SE" sz="100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Alla spelare i samma yta. Hälften av spelarna har boll</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Spelarna med boll driver bollen i ytan och letar efter medspelare att passa. Efter passning gör man sig spelbar tills man får boll igen. Tränaren styr vilken typ av passning som ska göras. Variera mellan:</a:t>
            </a:r>
          </a:p>
          <a:p>
            <a:pPr algn="l">
              <a:lnSpc>
                <a:spcPct val="80000"/>
              </a:lnSpc>
              <a:defRPr/>
            </a:pPr>
            <a:r>
              <a:rPr lang="sv-SE" sz="1050" dirty="0">
                <a:solidFill>
                  <a:schemeClr val="tx1"/>
                </a:solidFill>
                <a:latin typeface="Arial" charset="0"/>
              </a:rPr>
              <a:t>- Bredsida</a:t>
            </a:r>
          </a:p>
          <a:p>
            <a:pPr algn="l">
              <a:lnSpc>
                <a:spcPct val="80000"/>
              </a:lnSpc>
              <a:defRPr/>
            </a:pPr>
            <a:r>
              <a:rPr lang="sv-SE" sz="1050" dirty="0">
                <a:solidFill>
                  <a:schemeClr val="tx1"/>
                </a:solidFill>
                <a:latin typeface="Arial" charset="0"/>
              </a:rPr>
              <a:t>- Utsida</a:t>
            </a:r>
          </a:p>
          <a:p>
            <a:pPr algn="l">
              <a:lnSpc>
                <a:spcPct val="80000"/>
              </a:lnSpc>
              <a:defRPr/>
            </a:pPr>
            <a:r>
              <a:rPr lang="sv-SE" sz="1050" dirty="0">
                <a:solidFill>
                  <a:schemeClr val="tx1"/>
                </a:solidFill>
                <a:latin typeface="Arial" charset="0"/>
              </a:rPr>
              <a:t>- Sula</a:t>
            </a:r>
          </a:p>
          <a:p>
            <a:pPr algn="l">
              <a:lnSpc>
                <a:spcPct val="80000"/>
              </a:lnSpc>
              <a:defRPr/>
            </a:pPr>
            <a:r>
              <a:rPr lang="sv-SE" sz="1050" dirty="0">
                <a:solidFill>
                  <a:schemeClr val="tx1"/>
                </a:solidFill>
                <a:latin typeface="Arial" charset="0"/>
              </a:rPr>
              <a:t>- Lobb</a:t>
            </a:r>
          </a:p>
          <a:p>
            <a:pPr algn="l">
              <a:lnSpc>
                <a:spcPct val="80000"/>
              </a:lnSpc>
              <a:defRPr/>
            </a:pPr>
            <a:r>
              <a:rPr lang="sv-SE" sz="1050" dirty="0">
                <a:solidFill>
                  <a:schemeClr val="tx1"/>
                </a:solidFill>
                <a:latin typeface="Arial" charset="0"/>
              </a:rPr>
              <a:t>- Höger/vänster fot</a:t>
            </a:r>
          </a:p>
          <a:p>
            <a:pPr algn="l">
              <a:lnSpc>
                <a:spcPct val="80000"/>
              </a:lnSpc>
              <a:defRPr/>
            </a:pPr>
            <a:r>
              <a:rPr lang="sv-SE" sz="1050" dirty="0">
                <a:solidFill>
                  <a:schemeClr val="tx1"/>
                </a:solidFill>
                <a:latin typeface="Arial" charset="0"/>
              </a:rPr>
              <a:t>- Frivillig typ av passning</a:t>
            </a:r>
          </a:p>
          <a:p>
            <a:pPr algn="l">
              <a:lnSpc>
                <a:spcPct val="80000"/>
              </a:lnSpc>
              <a:defRPr/>
            </a:pPr>
            <a:endParaRPr lang="sv-SE" sz="900" dirty="0">
              <a:solidFill>
                <a:schemeClr val="tx1"/>
              </a:solidFill>
              <a:latin typeface="Arial" charset="0"/>
            </a:endParaRPr>
          </a:p>
          <a:p>
            <a:pPr algn="l">
              <a:lnSpc>
                <a:spcPct val="80000"/>
              </a:lnSpc>
              <a:defRPr/>
            </a:pPr>
            <a:r>
              <a:rPr lang="sv-SE" sz="1000" b="1" dirty="0">
                <a:solidFill>
                  <a:schemeClr val="tx1"/>
                </a:solidFill>
                <a:latin typeface="Arial" charset="0"/>
              </a:rPr>
              <a:t>SAMMANFATTA</a:t>
            </a:r>
            <a:r>
              <a:rPr lang="sv-SE" sz="1000" dirty="0">
                <a:solidFill>
                  <a:schemeClr val="tx1"/>
                </a:solidFill>
                <a:latin typeface="Arial" charset="0"/>
              </a:rPr>
              <a:t>	</a:t>
            </a:r>
            <a:endParaRPr lang="sv-SE" sz="900" dirty="0">
              <a:solidFill>
                <a:schemeClr val="tx1"/>
              </a:solidFill>
              <a:latin typeface="Arial" charset="0"/>
            </a:endParaRP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r>
              <a:rPr lang="sv-SE" sz="1000" b="1" dirty="0">
                <a:solidFill>
                  <a:srgbClr val="000000"/>
                </a:solidFill>
                <a:latin typeface="Arial" charset="0"/>
              </a:rPr>
              <a:t>VAD</a:t>
            </a:r>
          </a:p>
          <a:p>
            <a:pPr algn="l">
              <a:lnSpc>
                <a:spcPct val="80000"/>
              </a:lnSpc>
              <a:defRPr/>
            </a:pPr>
            <a:r>
              <a:rPr lang="sv-SE" sz="900" dirty="0">
                <a:solidFill>
                  <a:srgbClr val="000000"/>
                </a:solidFill>
                <a:latin typeface="Arial" charset="0"/>
              </a:rPr>
              <a:t>Spel 3+1 mot 4</a:t>
            </a:r>
            <a:endParaRPr lang="sv-SE" sz="900" b="1" dirty="0">
              <a:solidFill>
                <a:srgbClr val="000000"/>
              </a:solidFill>
              <a:latin typeface="Arial" charset="0"/>
            </a:endParaRPr>
          </a:p>
          <a:p>
            <a:pPr algn="l">
              <a:lnSpc>
                <a:spcPct val="80000"/>
              </a:lnSpc>
              <a:defRPr/>
            </a:pPr>
            <a:endParaRPr lang="sv-SE" sz="900" b="1" dirty="0">
              <a:solidFill>
                <a:srgbClr val="000000"/>
              </a:solidFill>
              <a:latin typeface="Arial" charset="0"/>
            </a:endParaRPr>
          </a:p>
          <a:p>
            <a:pPr algn="l">
              <a:lnSpc>
                <a:spcPct val="80000"/>
              </a:lnSpc>
              <a:defRPr/>
            </a:pPr>
            <a:r>
              <a:rPr lang="sv-SE" sz="1000" b="1" dirty="0">
                <a:solidFill>
                  <a:srgbClr val="000000"/>
                </a:solidFill>
                <a:latin typeface="Arial" charset="0"/>
              </a:rPr>
              <a:t>VARFÖR</a:t>
            </a:r>
          </a:p>
          <a:p>
            <a:pPr algn="l">
              <a:lnSpc>
                <a:spcPct val="80000"/>
              </a:lnSpc>
              <a:defRPr/>
            </a:pPr>
            <a:r>
              <a:rPr lang="sv-SE" sz="900" dirty="0">
                <a:solidFill>
                  <a:srgbClr val="000000"/>
                </a:solidFill>
                <a:latin typeface="Arial" charset="0"/>
              </a:rPr>
              <a:t>För att träna på passningar med motståndare</a:t>
            </a:r>
          </a:p>
          <a:p>
            <a:pPr algn="l">
              <a:lnSpc>
                <a:spcPct val="80000"/>
              </a:lnSpc>
              <a:defRPr/>
            </a:pPr>
            <a:endParaRPr lang="sv-SE" sz="900" dirty="0">
              <a:solidFill>
                <a:srgbClr val="000000"/>
              </a:solidFill>
              <a:latin typeface="Arial" charset="0"/>
            </a:endParaRPr>
          </a:p>
          <a:p>
            <a:pPr algn="l">
              <a:lnSpc>
                <a:spcPct val="80000"/>
              </a:lnSpc>
              <a:defRPr/>
            </a:pPr>
            <a:r>
              <a:rPr lang="sv-SE" sz="1000" b="1" dirty="0">
                <a:solidFill>
                  <a:srgbClr val="000000"/>
                </a:solidFill>
                <a:latin typeface="Arial" charset="0"/>
              </a:rPr>
              <a:t>HUR</a:t>
            </a:r>
          </a:p>
          <a:p>
            <a:pPr algn="l">
              <a:lnSpc>
                <a:spcPct val="80000"/>
              </a:lnSpc>
              <a:defRPr/>
            </a:pPr>
            <a:r>
              <a:rPr lang="sv-SE" sz="900" dirty="0">
                <a:solidFill>
                  <a:srgbClr val="000000"/>
                </a:solidFill>
                <a:latin typeface="Arial" charset="0"/>
              </a:rPr>
              <a:t>- Alla i laget som har bollen är anfallsspelare och försöker komma till avslut genom att dribbla, driva, finta, passa och skjuta. </a:t>
            </a:r>
          </a:p>
          <a:p>
            <a:pPr algn="l">
              <a:lnSpc>
                <a:spcPct val="80000"/>
              </a:lnSpc>
              <a:defRPr/>
            </a:pPr>
            <a:r>
              <a:rPr lang="sv-SE" sz="900" dirty="0">
                <a:solidFill>
                  <a:srgbClr val="000000"/>
                </a:solidFill>
                <a:latin typeface="Arial" charset="0"/>
              </a:rPr>
              <a:t>- Alla i laget som inte har bollen är försvarare. </a:t>
            </a:r>
          </a:p>
          <a:p>
            <a:pPr algn="l">
              <a:lnSpc>
                <a:spcPct val="80000"/>
              </a:lnSpc>
              <a:defRPr/>
            </a:pPr>
            <a:r>
              <a:rPr lang="sv-SE" sz="900" dirty="0">
                <a:solidFill>
                  <a:schemeClr val="tx1"/>
                </a:solidFill>
                <a:latin typeface="Arial" charset="0"/>
              </a:rPr>
              <a:t>- På vilka olika sätt kan jag passa i </a:t>
            </a:r>
            <a:r>
              <a:rPr lang="sv-SE" sz="900" dirty="0" err="1">
                <a:solidFill>
                  <a:schemeClr val="tx1"/>
                </a:solidFill>
                <a:latin typeface="Arial" charset="0"/>
              </a:rPr>
              <a:t>futsal</a:t>
            </a:r>
            <a:r>
              <a:rPr lang="sv-SE" sz="900" dirty="0">
                <a:solidFill>
                  <a:schemeClr val="tx1"/>
                </a:solidFill>
                <a:latin typeface="Arial" charset="0"/>
              </a:rPr>
              <a:t>? (bredsida, utsida, lobb, sula)</a:t>
            </a:r>
          </a:p>
          <a:p>
            <a:pPr algn="l">
              <a:lnSpc>
                <a:spcPct val="80000"/>
              </a:lnSpc>
              <a:defRPr/>
            </a:pPr>
            <a:r>
              <a:rPr lang="sv-SE" sz="900" dirty="0">
                <a:solidFill>
                  <a:schemeClr val="tx1"/>
                </a:solidFill>
                <a:latin typeface="Arial" charset="0"/>
              </a:rPr>
              <a:t>- Vad är viktigt när jag slår till bollen? (titta upp innan, titta på bollen i tillslaget)</a:t>
            </a:r>
          </a:p>
          <a:p>
            <a:pPr algn="l">
              <a:lnSpc>
                <a:spcPct val="80000"/>
              </a:lnSpc>
              <a:defRPr/>
            </a:pPr>
            <a:endParaRPr lang="sv-SE" sz="900" dirty="0">
              <a:solidFill>
                <a:srgbClr val="000000"/>
              </a:solidFill>
              <a:latin typeface="Arial" charset="0"/>
            </a:endParaRPr>
          </a:p>
          <a:p>
            <a:pPr algn="l">
              <a:lnSpc>
                <a:spcPct val="80000"/>
              </a:lnSpc>
              <a:defRPr/>
            </a:pPr>
            <a:r>
              <a:rPr lang="sv-SE" sz="1000" b="1" dirty="0">
                <a:solidFill>
                  <a:srgbClr val="000000"/>
                </a:solidFill>
                <a:latin typeface="Arial" charset="0"/>
              </a:rPr>
              <a:t>ÖVA</a:t>
            </a:r>
          </a:p>
          <a:p>
            <a:pPr algn="l">
              <a:lnSpc>
                <a:spcPct val="80000"/>
              </a:lnSpc>
              <a:defRPr/>
            </a:pPr>
            <a:r>
              <a:rPr lang="sv-SE" sz="1000" i="1" dirty="0">
                <a:solidFill>
                  <a:srgbClr val="000000"/>
                </a:solidFill>
                <a:latin typeface="Arial" charset="0"/>
              </a:rPr>
              <a:t>Organisation</a:t>
            </a:r>
            <a:endParaRPr lang="sv-SE" sz="1000" dirty="0">
              <a:solidFill>
                <a:srgbClr val="000000"/>
              </a:solidFill>
              <a:latin typeface="Arial" charset="0"/>
            </a:endParaRPr>
          </a:p>
          <a:p>
            <a:pPr algn="l">
              <a:lnSpc>
                <a:spcPct val="80000"/>
              </a:lnSpc>
              <a:defRPr/>
            </a:pPr>
            <a:r>
              <a:rPr lang="sv-SE" sz="900" dirty="0">
                <a:solidFill>
                  <a:srgbClr val="000000"/>
                </a:solidFill>
                <a:latin typeface="Arial" charset="0"/>
              </a:rPr>
              <a:t>3 utespelare + 1 målvakt mot 4 utespelare. 1 planhalva, 1 handbollsmål och 2 </a:t>
            </a:r>
            <a:r>
              <a:rPr lang="sv-SE" sz="900" dirty="0" err="1">
                <a:solidFill>
                  <a:srgbClr val="000000"/>
                </a:solidFill>
                <a:latin typeface="Arial" charset="0"/>
              </a:rPr>
              <a:t>bandymål</a:t>
            </a:r>
            <a:r>
              <a:rPr lang="sv-SE" sz="900" dirty="0">
                <a:solidFill>
                  <a:srgbClr val="000000"/>
                </a:solidFill>
                <a:latin typeface="Arial" charset="0"/>
              </a:rPr>
              <a:t>.</a:t>
            </a:r>
          </a:p>
          <a:p>
            <a:pPr algn="l">
              <a:lnSpc>
                <a:spcPct val="80000"/>
              </a:lnSpc>
              <a:defRPr/>
            </a:pPr>
            <a:endParaRPr lang="sv-SE" sz="900" dirty="0">
              <a:solidFill>
                <a:srgbClr val="000000"/>
              </a:solidFill>
              <a:latin typeface="Arial" charset="0"/>
            </a:endParaRPr>
          </a:p>
          <a:p>
            <a:pPr algn="l">
              <a:lnSpc>
                <a:spcPct val="80000"/>
              </a:lnSpc>
              <a:defRPr/>
            </a:pPr>
            <a:r>
              <a:rPr lang="sv-SE" sz="1000" i="1" dirty="0">
                <a:solidFill>
                  <a:srgbClr val="000000"/>
                </a:solidFill>
                <a:latin typeface="Arial" charset="0"/>
              </a:rPr>
              <a:t>Anvisning</a:t>
            </a:r>
            <a:endParaRPr lang="sv-SE" sz="1000" dirty="0">
              <a:solidFill>
                <a:srgbClr val="000000"/>
              </a:solidFill>
              <a:latin typeface="Arial" charset="0"/>
            </a:endParaRPr>
          </a:p>
          <a:p>
            <a:pPr algn="l">
              <a:lnSpc>
                <a:spcPct val="80000"/>
              </a:lnSpc>
              <a:defRPr/>
            </a:pPr>
            <a:r>
              <a:rPr lang="sv-SE" sz="900" dirty="0">
                <a:solidFill>
                  <a:srgbClr val="000000"/>
                </a:solidFill>
                <a:latin typeface="Arial" charset="0"/>
              </a:rPr>
              <a:t>Fritt spel. Laget som anfaller mot bandymålen använder målvakten som extra utespelare. Spela gärna 2-2 med det laget som anfaller mot handbollsmålet och MV-2-1 med laget som anfaller mot bandymålet.</a:t>
            </a:r>
          </a:p>
          <a:p>
            <a:pPr algn="l">
              <a:lnSpc>
                <a:spcPct val="80000"/>
              </a:lnSpc>
              <a:defRPr/>
            </a:pPr>
            <a:endParaRPr lang="sv-SE" sz="900" dirty="0">
              <a:solidFill>
                <a:srgbClr val="000000"/>
              </a:solidFill>
              <a:latin typeface="Arial" charset="0"/>
            </a:endParaRPr>
          </a:p>
          <a:p>
            <a:pPr algn="l">
              <a:lnSpc>
                <a:spcPct val="80000"/>
              </a:lnSpc>
              <a:defRPr/>
            </a:pPr>
            <a:r>
              <a:rPr lang="sv-SE" sz="1000" b="1" dirty="0">
                <a:solidFill>
                  <a:srgbClr val="000000"/>
                </a:solidFill>
                <a:latin typeface="Arial" charset="0"/>
              </a:rPr>
              <a:t>SAMMANFATTA</a:t>
            </a:r>
          </a:p>
          <a:p>
            <a:pPr algn="l">
              <a:lnSpc>
                <a:spcPct val="80000"/>
              </a:lnSpc>
              <a:defRPr/>
            </a:pPr>
            <a:r>
              <a:rPr lang="sv-SE" sz="900" dirty="0">
                <a:solidFill>
                  <a:srgbClr val="000000"/>
                </a:solidFill>
                <a:latin typeface="Arial" charset="0"/>
              </a:rPr>
              <a:t>Se rubrikerna VAD, VARFÖR och HUR.</a:t>
            </a:r>
          </a:p>
        </p:txBody>
      </p:sp>
      <p:sp>
        <p:nvSpPr>
          <p:cNvPr id="6"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1 - PASSNING</a:t>
            </a: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0" name="Rectangle 196"/>
          <p:cNvSpPr>
            <a:spLocks noChangeArrowheads="1"/>
          </p:cNvSpPr>
          <p:nvPr/>
        </p:nvSpPr>
        <p:spPr bwMode="auto">
          <a:xfrm>
            <a:off x="40398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2" name="Text Box 197"/>
          <p:cNvSpPr txBox="1">
            <a:spLocks noChangeArrowheads="1"/>
          </p:cNvSpPr>
          <p:nvPr/>
        </p:nvSpPr>
        <p:spPr bwMode="auto">
          <a:xfrm>
            <a:off x="5025231" y="5055394"/>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MV</a:t>
            </a:r>
          </a:p>
        </p:txBody>
      </p:sp>
      <p:sp>
        <p:nvSpPr>
          <p:cNvPr id="13" name="AutoShape 101"/>
          <p:cNvSpPr>
            <a:spLocks noChangeArrowheads="1"/>
          </p:cNvSpPr>
          <p:nvPr/>
        </p:nvSpPr>
        <p:spPr bwMode="auto">
          <a:xfrm>
            <a:off x="4451863" y="5638800"/>
            <a:ext cx="114300" cy="123825"/>
          </a:xfrm>
          <a:prstGeom prst="flowChartSummingJunction">
            <a:avLst/>
          </a:prstGeom>
          <a:solidFill>
            <a:srgbClr val="FFFFFF"/>
          </a:solidFill>
          <a:ln w="9525">
            <a:solidFill>
              <a:srgbClr val="000000"/>
            </a:solidFill>
            <a:round/>
            <a:headEnd/>
            <a:tailEnd/>
          </a:ln>
        </p:spPr>
        <p:txBody>
          <a:bodyPr/>
          <a:lstStyle/>
          <a:p>
            <a:pPr algn="ctr"/>
            <a:endParaRPr lang="sv-SE" sz="1800"/>
          </a:p>
        </p:txBody>
      </p:sp>
      <p:sp>
        <p:nvSpPr>
          <p:cNvPr id="14" name="Oval 242"/>
          <p:cNvSpPr>
            <a:spLocks noChangeArrowheads="1"/>
          </p:cNvSpPr>
          <p:nvPr/>
        </p:nvSpPr>
        <p:spPr bwMode="auto">
          <a:xfrm>
            <a:off x="4482191" y="6209080"/>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5" name="Oval 242"/>
          <p:cNvSpPr>
            <a:spLocks noChangeArrowheads="1"/>
          </p:cNvSpPr>
          <p:nvPr/>
        </p:nvSpPr>
        <p:spPr bwMode="auto">
          <a:xfrm>
            <a:off x="4712739" y="57626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6" name="Oval 242"/>
          <p:cNvSpPr>
            <a:spLocks noChangeArrowheads="1"/>
          </p:cNvSpPr>
          <p:nvPr/>
        </p:nvSpPr>
        <p:spPr bwMode="auto">
          <a:xfrm>
            <a:off x="5037138" y="6316952"/>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7" name="Text Box 97"/>
          <p:cNvSpPr txBox="1">
            <a:spLocks noChangeArrowheads="1"/>
          </p:cNvSpPr>
          <p:nvPr/>
        </p:nvSpPr>
        <p:spPr bwMode="auto">
          <a:xfrm>
            <a:off x="4092745" y="98205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8" name="Text Box 97"/>
          <p:cNvSpPr txBox="1">
            <a:spLocks noChangeArrowheads="1"/>
          </p:cNvSpPr>
          <p:nvPr/>
        </p:nvSpPr>
        <p:spPr bwMode="auto">
          <a:xfrm>
            <a:off x="5139633" y="6247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24" name="Group 297"/>
          <p:cNvGrpSpPr>
            <a:grpSpLocks/>
          </p:cNvGrpSpPr>
          <p:nvPr/>
        </p:nvGrpSpPr>
        <p:grpSpPr bwMode="auto">
          <a:xfrm>
            <a:off x="4724400" y="2133600"/>
            <a:ext cx="95250" cy="85725"/>
            <a:chOff x="804" y="312"/>
            <a:chExt cx="10" cy="9"/>
          </a:xfrm>
        </p:grpSpPr>
        <p:sp>
          <p:nvSpPr>
            <p:cNvPr id="25" name="Oval 29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26" name="Group 299"/>
            <p:cNvGrpSpPr>
              <a:grpSpLocks/>
            </p:cNvGrpSpPr>
            <p:nvPr/>
          </p:nvGrpSpPr>
          <p:grpSpPr bwMode="auto">
            <a:xfrm>
              <a:off x="806" y="314"/>
              <a:ext cx="7" cy="6"/>
              <a:chOff x="724" y="80"/>
              <a:chExt cx="10" cy="10"/>
            </a:xfrm>
          </p:grpSpPr>
          <p:sp>
            <p:nvSpPr>
              <p:cNvPr id="27" name="Line 30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28" name="Line 30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34" name="Group 317"/>
          <p:cNvGrpSpPr>
            <a:grpSpLocks/>
          </p:cNvGrpSpPr>
          <p:nvPr/>
        </p:nvGrpSpPr>
        <p:grpSpPr bwMode="auto">
          <a:xfrm>
            <a:off x="4593092" y="1785937"/>
            <a:ext cx="95250" cy="85725"/>
            <a:chOff x="804" y="312"/>
            <a:chExt cx="10" cy="9"/>
          </a:xfrm>
        </p:grpSpPr>
        <p:sp>
          <p:nvSpPr>
            <p:cNvPr id="35" name="Oval 31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36" name="Group 319"/>
            <p:cNvGrpSpPr>
              <a:grpSpLocks/>
            </p:cNvGrpSpPr>
            <p:nvPr/>
          </p:nvGrpSpPr>
          <p:grpSpPr bwMode="auto">
            <a:xfrm>
              <a:off x="806" y="314"/>
              <a:ext cx="7" cy="6"/>
              <a:chOff x="724" y="80"/>
              <a:chExt cx="10" cy="10"/>
            </a:xfrm>
          </p:grpSpPr>
          <p:sp>
            <p:nvSpPr>
              <p:cNvPr id="37" name="Line 32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32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39" name="Group 327"/>
          <p:cNvGrpSpPr>
            <a:grpSpLocks/>
          </p:cNvGrpSpPr>
          <p:nvPr/>
        </p:nvGrpSpPr>
        <p:grpSpPr bwMode="auto">
          <a:xfrm>
            <a:off x="4343400" y="2209800"/>
            <a:ext cx="95250" cy="85725"/>
            <a:chOff x="804" y="312"/>
            <a:chExt cx="10" cy="9"/>
          </a:xfrm>
        </p:grpSpPr>
        <p:sp>
          <p:nvSpPr>
            <p:cNvPr id="40" name="Oval 32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41" name="Group 329"/>
            <p:cNvGrpSpPr>
              <a:grpSpLocks/>
            </p:cNvGrpSpPr>
            <p:nvPr/>
          </p:nvGrpSpPr>
          <p:grpSpPr bwMode="auto">
            <a:xfrm>
              <a:off x="806" y="314"/>
              <a:ext cx="7" cy="6"/>
              <a:chOff x="724" y="80"/>
              <a:chExt cx="10" cy="10"/>
            </a:xfrm>
          </p:grpSpPr>
          <p:sp>
            <p:nvSpPr>
              <p:cNvPr id="42" name="Line 33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43" name="Line 33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88" name="Group 302"/>
          <p:cNvGrpSpPr>
            <a:grpSpLocks/>
          </p:cNvGrpSpPr>
          <p:nvPr/>
        </p:nvGrpSpPr>
        <p:grpSpPr bwMode="auto">
          <a:xfrm>
            <a:off x="4819650" y="896326"/>
            <a:ext cx="95250" cy="85725"/>
            <a:chOff x="804" y="312"/>
            <a:chExt cx="10" cy="9"/>
          </a:xfrm>
        </p:grpSpPr>
        <p:sp>
          <p:nvSpPr>
            <p:cNvPr id="89"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90" name="Group 304"/>
            <p:cNvGrpSpPr>
              <a:grpSpLocks/>
            </p:cNvGrpSpPr>
            <p:nvPr/>
          </p:nvGrpSpPr>
          <p:grpSpPr bwMode="auto">
            <a:xfrm>
              <a:off x="806" y="314"/>
              <a:ext cx="7" cy="6"/>
              <a:chOff x="724" y="80"/>
              <a:chExt cx="10" cy="10"/>
            </a:xfrm>
          </p:grpSpPr>
          <p:sp>
            <p:nvSpPr>
              <p:cNvPr id="91"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2"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93" name="Group 302"/>
          <p:cNvGrpSpPr>
            <a:grpSpLocks/>
          </p:cNvGrpSpPr>
          <p:nvPr/>
        </p:nvGrpSpPr>
        <p:grpSpPr bwMode="auto">
          <a:xfrm>
            <a:off x="4724400" y="1447800"/>
            <a:ext cx="95250" cy="85725"/>
            <a:chOff x="804" y="312"/>
            <a:chExt cx="10" cy="9"/>
          </a:xfrm>
        </p:grpSpPr>
        <p:sp>
          <p:nvSpPr>
            <p:cNvPr id="94"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95" name="Group 304"/>
            <p:cNvGrpSpPr>
              <a:grpSpLocks/>
            </p:cNvGrpSpPr>
            <p:nvPr/>
          </p:nvGrpSpPr>
          <p:grpSpPr bwMode="auto">
            <a:xfrm>
              <a:off x="806" y="314"/>
              <a:ext cx="7" cy="6"/>
              <a:chOff x="724" y="80"/>
              <a:chExt cx="10" cy="10"/>
            </a:xfrm>
          </p:grpSpPr>
          <p:sp>
            <p:nvSpPr>
              <p:cNvPr id="96"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7"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98" name="Group 302"/>
          <p:cNvGrpSpPr>
            <a:grpSpLocks/>
          </p:cNvGrpSpPr>
          <p:nvPr/>
        </p:nvGrpSpPr>
        <p:grpSpPr bwMode="auto">
          <a:xfrm>
            <a:off x="4248150" y="1493849"/>
            <a:ext cx="95250" cy="85725"/>
            <a:chOff x="804" y="312"/>
            <a:chExt cx="10" cy="9"/>
          </a:xfrm>
        </p:grpSpPr>
        <p:sp>
          <p:nvSpPr>
            <p:cNvPr id="99"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00" name="Group 304"/>
            <p:cNvGrpSpPr>
              <a:grpSpLocks/>
            </p:cNvGrpSpPr>
            <p:nvPr/>
          </p:nvGrpSpPr>
          <p:grpSpPr bwMode="auto">
            <a:xfrm>
              <a:off x="806" y="314"/>
              <a:ext cx="7" cy="6"/>
              <a:chOff x="724" y="80"/>
              <a:chExt cx="10" cy="10"/>
            </a:xfrm>
          </p:grpSpPr>
          <p:sp>
            <p:nvSpPr>
              <p:cNvPr id="101"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02"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08" name="Line 295"/>
          <p:cNvSpPr>
            <a:spLocks noChangeShapeType="1"/>
          </p:cNvSpPr>
          <p:nvPr/>
        </p:nvSpPr>
        <p:spPr bwMode="auto">
          <a:xfrm>
            <a:off x="5276850" y="533400"/>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10" name="Text Box 110"/>
          <p:cNvSpPr txBox="1">
            <a:spLocks noChangeArrowheads="1"/>
          </p:cNvSpPr>
          <p:nvPr/>
        </p:nvSpPr>
        <p:spPr bwMode="auto">
          <a:xfrm>
            <a:off x="2819400" y="4394634"/>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10 min</a:t>
            </a:r>
            <a:endParaRPr lang="sv-SE" sz="1800" dirty="0"/>
          </a:p>
        </p:txBody>
      </p:sp>
      <p:sp>
        <p:nvSpPr>
          <p:cNvPr id="111" name="Text Box 111"/>
          <p:cNvSpPr txBox="1">
            <a:spLocks noChangeArrowheads="1"/>
          </p:cNvSpPr>
          <p:nvPr/>
        </p:nvSpPr>
        <p:spPr bwMode="auto">
          <a:xfrm>
            <a:off x="2819400" y="8576468"/>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2" name="Text Box 97"/>
          <p:cNvSpPr txBox="1">
            <a:spLocks noChangeArrowheads="1"/>
          </p:cNvSpPr>
          <p:nvPr/>
        </p:nvSpPr>
        <p:spPr bwMode="auto">
          <a:xfrm>
            <a:off x="4089860" y="177599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3" name="Text Box 97"/>
          <p:cNvSpPr txBox="1">
            <a:spLocks noChangeArrowheads="1"/>
          </p:cNvSpPr>
          <p:nvPr/>
        </p:nvSpPr>
        <p:spPr bwMode="auto">
          <a:xfrm>
            <a:off x="4911033" y="181117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4" name="Text Box 97"/>
          <p:cNvSpPr txBox="1">
            <a:spLocks noChangeArrowheads="1"/>
          </p:cNvSpPr>
          <p:nvPr/>
        </p:nvSpPr>
        <p:spPr bwMode="auto">
          <a:xfrm>
            <a:off x="4939825" y="110516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5" name="Text Box 97"/>
          <p:cNvSpPr txBox="1">
            <a:spLocks noChangeArrowheads="1"/>
          </p:cNvSpPr>
          <p:nvPr/>
        </p:nvSpPr>
        <p:spPr bwMode="auto">
          <a:xfrm>
            <a:off x="4419230" y="67487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6" name="Line 99"/>
          <p:cNvSpPr>
            <a:spLocks noChangeShapeType="1"/>
          </p:cNvSpPr>
          <p:nvPr/>
        </p:nvSpPr>
        <p:spPr bwMode="auto">
          <a:xfrm rot="16200000" flipV="1">
            <a:off x="4153694" y="1341778"/>
            <a:ext cx="571953" cy="3449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117" name="Rectangle 196"/>
          <p:cNvSpPr>
            <a:spLocks noChangeArrowheads="1"/>
          </p:cNvSpPr>
          <p:nvPr/>
        </p:nvSpPr>
        <p:spPr bwMode="auto">
          <a:xfrm>
            <a:off x="61521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18" name="Text Box 97"/>
          <p:cNvSpPr txBox="1">
            <a:spLocks noChangeArrowheads="1"/>
          </p:cNvSpPr>
          <p:nvPr/>
        </p:nvSpPr>
        <p:spPr bwMode="auto">
          <a:xfrm>
            <a:off x="5877736" y="559188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9" name="Oval 242"/>
          <p:cNvSpPr>
            <a:spLocks noChangeArrowheads="1"/>
          </p:cNvSpPr>
          <p:nvPr/>
        </p:nvSpPr>
        <p:spPr bwMode="auto">
          <a:xfrm>
            <a:off x="5119558" y="58388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Tree>
    <p:extLst>
      <p:ext uri="{BB962C8B-B14F-4D97-AF65-F5344CB8AC3E}">
        <p14:creationId xmlns:p14="http://schemas.microsoft.com/office/powerpoint/2010/main" val="1511067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335229" y="533400"/>
            <a:ext cx="3466749" cy="8359775"/>
          </a:xfrm>
          <a:prstGeom prst="rect">
            <a:avLst/>
          </a:prstGeom>
          <a:ln>
            <a:solidFill>
              <a:schemeClr val="tx1"/>
            </a:solidFill>
          </a:ln>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Passning</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passa bollen till medspelare</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På vilka olika sätt kan jag passa i </a:t>
            </a:r>
            <a:r>
              <a:rPr lang="sv-SE" sz="1050" dirty="0" err="1">
                <a:solidFill>
                  <a:schemeClr val="tx1"/>
                </a:solidFill>
                <a:latin typeface="Arial" charset="0"/>
              </a:rPr>
              <a:t>futsal</a:t>
            </a:r>
            <a:r>
              <a:rPr lang="sv-SE" sz="1050" dirty="0">
                <a:solidFill>
                  <a:schemeClr val="tx1"/>
                </a:solidFill>
                <a:latin typeface="Arial" charset="0"/>
              </a:rPr>
              <a:t>? (bredsida, utsida, lobb, sula)</a:t>
            </a:r>
          </a:p>
          <a:p>
            <a:pPr algn="l">
              <a:lnSpc>
                <a:spcPct val="80000"/>
              </a:lnSpc>
              <a:defRPr/>
            </a:pPr>
            <a:r>
              <a:rPr lang="sv-SE" sz="1050" dirty="0">
                <a:solidFill>
                  <a:schemeClr val="tx1"/>
                </a:solidFill>
                <a:latin typeface="Arial" charset="0"/>
              </a:rPr>
              <a:t>- Vad är viktigt när jag slår till bollen? (titta upp innan, titta på bollen i tillslaget)</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3 lag med lika många i varje (2-4 spelare/lag). 1 boll.</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2 lag är anfallsspelare och spelar mot 1 lag som är försvarsspelare. Byt försvarande lag efter 1.5 min. Det anfallande laget ska hålla bollen inom laget genom passningsspel utan att försvararna bryter. Om försvarande lag bryter bollen behåller de den så länge som de kan.</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Max två tillslag</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1050" dirty="0">
              <a:latin typeface="Arial" charset="0"/>
            </a:endParaRPr>
          </a:p>
          <a:p>
            <a:pPr algn="l">
              <a:lnSpc>
                <a:spcPct val="80000"/>
              </a:lnSpc>
              <a:defRPr/>
            </a:pPr>
            <a:endParaRPr lang="sv-SE" sz="1050" dirty="0">
              <a:latin typeface="Arial" charset="0"/>
            </a:endParaRPr>
          </a:p>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Passning</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passa bollen till medspelare</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På vilka olika sätt kan jag passa i </a:t>
            </a:r>
            <a:r>
              <a:rPr lang="sv-SE" sz="1050" dirty="0" err="1">
                <a:solidFill>
                  <a:schemeClr val="tx1"/>
                </a:solidFill>
                <a:latin typeface="Arial" charset="0"/>
              </a:rPr>
              <a:t>futsal</a:t>
            </a:r>
            <a:r>
              <a:rPr lang="sv-SE" sz="1050" dirty="0">
                <a:solidFill>
                  <a:schemeClr val="tx1"/>
                </a:solidFill>
                <a:latin typeface="Arial" charset="0"/>
              </a:rPr>
              <a:t>? (bredsida, utsida, lobb, sula)</a:t>
            </a:r>
          </a:p>
          <a:p>
            <a:pPr algn="l">
              <a:lnSpc>
                <a:spcPct val="80000"/>
              </a:lnSpc>
              <a:defRPr/>
            </a:pPr>
            <a:r>
              <a:rPr lang="sv-SE" sz="1050" dirty="0">
                <a:solidFill>
                  <a:schemeClr val="tx1"/>
                </a:solidFill>
                <a:latin typeface="Arial" charset="0"/>
              </a:rPr>
              <a:t>- Vad är viktigt när jag slår till bollen? (titta upp innan, titta på bollen i tillslaget)</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Hälften av spelarna med boll i en cirkel. De andra utan boll mitt i cirkeln.</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Spelarna utan boll söker upp spelare med boll och får passning. Bollen spelas tillbaka till spelaren med boll som stoppar bollen. Sedan platsbyte. Variera mellan att passa med bredsida, utsida, sula, lobb. Använd båda fötterna.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p>
          <a:p>
            <a:pPr algn="l">
              <a:lnSpc>
                <a:spcPct val="80000"/>
              </a:lnSpc>
              <a:defRPr/>
            </a:pPr>
            <a:endParaRPr lang="sv-SE" sz="900" dirty="0">
              <a:latin typeface="Arial" charset="0"/>
            </a:endParaRP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7" name="Text Box 97"/>
          <p:cNvSpPr txBox="1">
            <a:spLocks noChangeArrowheads="1"/>
          </p:cNvSpPr>
          <p:nvPr/>
        </p:nvSpPr>
        <p:spPr bwMode="auto">
          <a:xfrm>
            <a:off x="4092745" y="98205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34" name="Group 317"/>
          <p:cNvGrpSpPr>
            <a:grpSpLocks/>
          </p:cNvGrpSpPr>
          <p:nvPr/>
        </p:nvGrpSpPr>
        <p:grpSpPr bwMode="auto">
          <a:xfrm>
            <a:off x="4593092" y="1785937"/>
            <a:ext cx="95250" cy="85725"/>
            <a:chOff x="804" y="312"/>
            <a:chExt cx="10" cy="9"/>
          </a:xfrm>
        </p:grpSpPr>
        <p:sp>
          <p:nvSpPr>
            <p:cNvPr id="35" name="Oval 31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36" name="Group 319"/>
            <p:cNvGrpSpPr>
              <a:grpSpLocks/>
            </p:cNvGrpSpPr>
            <p:nvPr/>
          </p:nvGrpSpPr>
          <p:grpSpPr bwMode="auto">
            <a:xfrm>
              <a:off x="806" y="314"/>
              <a:ext cx="7" cy="6"/>
              <a:chOff x="724" y="80"/>
              <a:chExt cx="10" cy="10"/>
            </a:xfrm>
          </p:grpSpPr>
          <p:sp>
            <p:nvSpPr>
              <p:cNvPr id="37" name="Line 32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32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08" name="Line 295"/>
          <p:cNvSpPr>
            <a:spLocks noChangeShapeType="1"/>
          </p:cNvSpPr>
          <p:nvPr/>
        </p:nvSpPr>
        <p:spPr bwMode="auto">
          <a:xfrm>
            <a:off x="5276850" y="533400"/>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10" name="Text Box 110"/>
          <p:cNvSpPr txBox="1">
            <a:spLocks noChangeArrowheads="1"/>
          </p:cNvSpPr>
          <p:nvPr/>
        </p:nvSpPr>
        <p:spPr bwMode="auto">
          <a:xfrm>
            <a:off x="2819400" y="4394634"/>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1" name="Text Box 111"/>
          <p:cNvSpPr txBox="1">
            <a:spLocks noChangeArrowheads="1"/>
          </p:cNvSpPr>
          <p:nvPr/>
        </p:nvSpPr>
        <p:spPr bwMode="auto">
          <a:xfrm>
            <a:off x="2819400" y="857646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2" name="Text Box 97"/>
          <p:cNvSpPr txBox="1">
            <a:spLocks noChangeArrowheads="1"/>
          </p:cNvSpPr>
          <p:nvPr/>
        </p:nvSpPr>
        <p:spPr bwMode="auto">
          <a:xfrm>
            <a:off x="4089860" y="177599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3" name="Text Box 97"/>
          <p:cNvSpPr txBox="1">
            <a:spLocks noChangeArrowheads="1"/>
          </p:cNvSpPr>
          <p:nvPr/>
        </p:nvSpPr>
        <p:spPr bwMode="auto">
          <a:xfrm>
            <a:off x="4254274" y="62184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6" name="Line 99"/>
          <p:cNvSpPr>
            <a:spLocks noChangeShapeType="1"/>
          </p:cNvSpPr>
          <p:nvPr/>
        </p:nvSpPr>
        <p:spPr bwMode="auto">
          <a:xfrm rot="16200000" flipV="1">
            <a:off x="4153694" y="1341778"/>
            <a:ext cx="571953" cy="3449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56" name="Oval 242"/>
          <p:cNvSpPr>
            <a:spLocks noChangeArrowheads="1"/>
          </p:cNvSpPr>
          <p:nvPr/>
        </p:nvSpPr>
        <p:spPr bwMode="auto">
          <a:xfrm>
            <a:off x="4574042" y="1267084"/>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7" name="Oval 242"/>
          <p:cNvSpPr>
            <a:spLocks noChangeArrowheads="1"/>
          </p:cNvSpPr>
          <p:nvPr/>
        </p:nvSpPr>
        <p:spPr bwMode="auto">
          <a:xfrm>
            <a:off x="4419230" y="1015208"/>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8" name="Oval 242"/>
          <p:cNvSpPr>
            <a:spLocks noChangeArrowheads="1"/>
          </p:cNvSpPr>
          <p:nvPr/>
        </p:nvSpPr>
        <p:spPr bwMode="auto">
          <a:xfrm>
            <a:off x="4194555" y="1571884"/>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9" name="Line 75"/>
          <p:cNvSpPr>
            <a:spLocks noChangeShapeType="1"/>
          </p:cNvSpPr>
          <p:nvPr/>
        </p:nvSpPr>
        <p:spPr bwMode="auto">
          <a:xfrm>
            <a:off x="4802820" y="1507669"/>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0" name="Line 76"/>
          <p:cNvSpPr>
            <a:spLocks noChangeShapeType="1"/>
          </p:cNvSpPr>
          <p:nvPr/>
        </p:nvSpPr>
        <p:spPr bwMode="auto">
          <a:xfrm flipH="1">
            <a:off x="4802820" y="1507669"/>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1" name="Line 77"/>
          <p:cNvSpPr>
            <a:spLocks noChangeShapeType="1"/>
          </p:cNvSpPr>
          <p:nvPr/>
        </p:nvSpPr>
        <p:spPr bwMode="auto">
          <a:xfrm>
            <a:off x="4802820" y="1580694"/>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2" name="Line 78"/>
          <p:cNvSpPr>
            <a:spLocks noChangeShapeType="1"/>
          </p:cNvSpPr>
          <p:nvPr/>
        </p:nvSpPr>
        <p:spPr bwMode="auto">
          <a:xfrm>
            <a:off x="4874258" y="1507669"/>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3" name="Line 75"/>
          <p:cNvSpPr>
            <a:spLocks noChangeShapeType="1"/>
          </p:cNvSpPr>
          <p:nvPr/>
        </p:nvSpPr>
        <p:spPr bwMode="auto">
          <a:xfrm>
            <a:off x="4778363" y="744951"/>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4" name="Line 76"/>
          <p:cNvSpPr>
            <a:spLocks noChangeShapeType="1"/>
          </p:cNvSpPr>
          <p:nvPr/>
        </p:nvSpPr>
        <p:spPr bwMode="auto">
          <a:xfrm flipH="1">
            <a:off x="4778363" y="744951"/>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5" name="Line 77"/>
          <p:cNvSpPr>
            <a:spLocks noChangeShapeType="1"/>
          </p:cNvSpPr>
          <p:nvPr/>
        </p:nvSpPr>
        <p:spPr bwMode="auto">
          <a:xfrm>
            <a:off x="4778363" y="817976"/>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6" name="Line 78"/>
          <p:cNvSpPr>
            <a:spLocks noChangeShapeType="1"/>
          </p:cNvSpPr>
          <p:nvPr/>
        </p:nvSpPr>
        <p:spPr bwMode="auto">
          <a:xfrm>
            <a:off x="4849801" y="744951"/>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7" name="Line 75"/>
          <p:cNvSpPr>
            <a:spLocks noChangeShapeType="1"/>
          </p:cNvSpPr>
          <p:nvPr/>
        </p:nvSpPr>
        <p:spPr bwMode="auto">
          <a:xfrm>
            <a:off x="4351524" y="2158857"/>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8" name="Line 76"/>
          <p:cNvSpPr>
            <a:spLocks noChangeShapeType="1"/>
          </p:cNvSpPr>
          <p:nvPr/>
        </p:nvSpPr>
        <p:spPr bwMode="auto">
          <a:xfrm flipH="1">
            <a:off x="4351524" y="2158857"/>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9" name="Line 77"/>
          <p:cNvSpPr>
            <a:spLocks noChangeShapeType="1"/>
          </p:cNvSpPr>
          <p:nvPr/>
        </p:nvSpPr>
        <p:spPr bwMode="auto">
          <a:xfrm>
            <a:off x="4351524" y="2231882"/>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0" name="Line 78"/>
          <p:cNvSpPr>
            <a:spLocks noChangeShapeType="1"/>
          </p:cNvSpPr>
          <p:nvPr/>
        </p:nvSpPr>
        <p:spPr bwMode="auto">
          <a:xfrm>
            <a:off x="4419230" y="2155682"/>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5" name="Line 295"/>
          <p:cNvSpPr>
            <a:spLocks noChangeShapeType="1"/>
          </p:cNvSpPr>
          <p:nvPr/>
        </p:nvSpPr>
        <p:spPr bwMode="auto">
          <a:xfrm>
            <a:off x="5276583" y="5003614"/>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grpSp>
        <p:nvGrpSpPr>
          <p:cNvPr id="81" name="Group 70"/>
          <p:cNvGrpSpPr>
            <a:grpSpLocks/>
          </p:cNvGrpSpPr>
          <p:nvPr/>
        </p:nvGrpSpPr>
        <p:grpSpPr bwMode="auto">
          <a:xfrm>
            <a:off x="6335713" y="6379155"/>
            <a:ext cx="130175" cy="117475"/>
            <a:chOff x="695" y="260"/>
            <a:chExt cx="11" cy="11"/>
          </a:xfrm>
        </p:grpSpPr>
        <p:sp>
          <p:nvSpPr>
            <p:cNvPr id="82" name="Oval 7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83" name="Group 72"/>
            <p:cNvGrpSpPr>
              <a:grpSpLocks/>
            </p:cNvGrpSpPr>
            <p:nvPr/>
          </p:nvGrpSpPr>
          <p:grpSpPr bwMode="auto">
            <a:xfrm>
              <a:off x="696" y="261"/>
              <a:ext cx="10" cy="9"/>
              <a:chOff x="631" y="352"/>
              <a:chExt cx="10" cy="9"/>
            </a:xfrm>
          </p:grpSpPr>
          <p:sp>
            <p:nvSpPr>
              <p:cNvPr id="84" name="Line 7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85" name="Line 7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86" name="Group 75"/>
          <p:cNvGrpSpPr>
            <a:grpSpLocks/>
          </p:cNvGrpSpPr>
          <p:nvPr/>
        </p:nvGrpSpPr>
        <p:grpSpPr bwMode="auto">
          <a:xfrm>
            <a:off x="6421438" y="5912430"/>
            <a:ext cx="130175" cy="117475"/>
            <a:chOff x="695" y="260"/>
            <a:chExt cx="11" cy="11"/>
          </a:xfrm>
        </p:grpSpPr>
        <p:sp>
          <p:nvSpPr>
            <p:cNvPr id="87" name="Oval 7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03" name="Group 77"/>
            <p:cNvGrpSpPr>
              <a:grpSpLocks/>
            </p:cNvGrpSpPr>
            <p:nvPr/>
          </p:nvGrpSpPr>
          <p:grpSpPr bwMode="auto">
            <a:xfrm>
              <a:off x="696" y="261"/>
              <a:ext cx="10" cy="9"/>
              <a:chOff x="631" y="352"/>
              <a:chExt cx="10" cy="9"/>
            </a:xfrm>
          </p:grpSpPr>
          <p:sp>
            <p:nvSpPr>
              <p:cNvPr id="104" name="Line 7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05" name="Line 7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06" name="Group 80"/>
          <p:cNvGrpSpPr>
            <a:grpSpLocks/>
          </p:cNvGrpSpPr>
          <p:nvPr/>
        </p:nvGrpSpPr>
        <p:grpSpPr bwMode="auto">
          <a:xfrm>
            <a:off x="6183313" y="5674305"/>
            <a:ext cx="130175" cy="117475"/>
            <a:chOff x="695" y="260"/>
            <a:chExt cx="11" cy="11"/>
          </a:xfrm>
        </p:grpSpPr>
        <p:sp>
          <p:nvSpPr>
            <p:cNvPr id="107" name="Oval 8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09" name="Group 82"/>
            <p:cNvGrpSpPr>
              <a:grpSpLocks/>
            </p:cNvGrpSpPr>
            <p:nvPr/>
          </p:nvGrpSpPr>
          <p:grpSpPr bwMode="auto">
            <a:xfrm>
              <a:off x="696" y="261"/>
              <a:ext cx="10" cy="9"/>
              <a:chOff x="631" y="352"/>
              <a:chExt cx="10" cy="9"/>
            </a:xfrm>
          </p:grpSpPr>
          <p:sp>
            <p:nvSpPr>
              <p:cNvPr id="120" name="Line 8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1" name="Line 8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2" name="Group 85"/>
          <p:cNvGrpSpPr>
            <a:grpSpLocks/>
          </p:cNvGrpSpPr>
          <p:nvPr/>
        </p:nvGrpSpPr>
        <p:grpSpPr bwMode="auto">
          <a:xfrm>
            <a:off x="5640388" y="5579055"/>
            <a:ext cx="130175" cy="117475"/>
            <a:chOff x="695" y="260"/>
            <a:chExt cx="11" cy="11"/>
          </a:xfrm>
        </p:grpSpPr>
        <p:sp>
          <p:nvSpPr>
            <p:cNvPr id="123"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87"/>
            <p:cNvGrpSpPr>
              <a:grpSpLocks/>
            </p:cNvGrpSpPr>
            <p:nvPr/>
          </p:nvGrpSpPr>
          <p:grpSpPr bwMode="auto">
            <a:xfrm>
              <a:off x="696" y="261"/>
              <a:ext cx="10" cy="9"/>
              <a:chOff x="631" y="352"/>
              <a:chExt cx="10" cy="9"/>
            </a:xfrm>
          </p:grpSpPr>
          <p:sp>
            <p:nvSpPr>
              <p:cNvPr id="125"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7" name="Group 90"/>
          <p:cNvGrpSpPr>
            <a:grpSpLocks/>
          </p:cNvGrpSpPr>
          <p:nvPr/>
        </p:nvGrpSpPr>
        <p:grpSpPr bwMode="auto">
          <a:xfrm>
            <a:off x="5316538" y="5845755"/>
            <a:ext cx="130175" cy="117475"/>
            <a:chOff x="695" y="260"/>
            <a:chExt cx="11" cy="11"/>
          </a:xfrm>
        </p:grpSpPr>
        <p:sp>
          <p:nvSpPr>
            <p:cNvPr id="128" name="Oval 9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9" name="Group 92"/>
            <p:cNvGrpSpPr>
              <a:grpSpLocks/>
            </p:cNvGrpSpPr>
            <p:nvPr/>
          </p:nvGrpSpPr>
          <p:grpSpPr bwMode="auto">
            <a:xfrm>
              <a:off x="696" y="261"/>
              <a:ext cx="10" cy="9"/>
              <a:chOff x="631" y="352"/>
              <a:chExt cx="10" cy="9"/>
            </a:xfrm>
          </p:grpSpPr>
          <p:sp>
            <p:nvSpPr>
              <p:cNvPr id="130" name="Line 9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1" name="Line 9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32" name="Group 95"/>
          <p:cNvGrpSpPr>
            <a:grpSpLocks/>
          </p:cNvGrpSpPr>
          <p:nvPr/>
        </p:nvGrpSpPr>
        <p:grpSpPr bwMode="auto">
          <a:xfrm>
            <a:off x="5402263" y="6341055"/>
            <a:ext cx="130175" cy="117475"/>
            <a:chOff x="695" y="260"/>
            <a:chExt cx="11" cy="11"/>
          </a:xfrm>
        </p:grpSpPr>
        <p:sp>
          <p:nvSpPr>
            <p:cNvPr id="133" name="Oval 9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34" name="Group 97"/>
            <p:cNvGrpSpPr>
              <a:grpSpLocks/>
            </p:cNvGrpSpPr>
            <p:nvPr/>
          </p:nvGrpSpPr>
          <p:grpSpPr bwMode="auto">
            <a:xfrm>
              <a:off x="696" y="261"/>
              <a:ext cx="10" cy="9"/>
              <a:chOff x="631" y="352"/>
              <a:chExt cx="10" cy="9"/>
            </a:xfrm>
          </p:grpSpPr>
          <p:sp>
            <p:nvSpPr>
              <p:cNvPr id="135" name="Line 9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6" name="Line 9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37" name="Group 100"/>
          <p:cNvGrpSpPr>
            <a:grpSpLocks/>
          </p:cNvGrpSpPr>
          <p:nvPr/>
        </p:nvGrpSpPr>
        <p:grpSpPr bwMode="auto">
          <a:xfrm>
            <a:off x="5802313" y="6502980"/>
            <a:ext cx="130175" cy="117475"/>
            <a:chOff x="695" y="260"/>
            <a:chExt cx="11" cy="11"/>
          </a:xfrm>
        </p:grpSpPr>
        <p:sp>
          <p:nvSpPr>
            <p:cNvPr id="138" name="Oval 10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39" name="Group 102"/>
            <p:cNvGrpSpPr>
              <a:grpSpLocks/>
            </p:cNvGrpSpPr>
            <p:nvPr/>
          </p:nvGrpSpPr>
          <p:grpSpPr bwMode="auto">
            <a:xfrm>
              <a:off x="696" y="261"/>
              <a:ext cx="10" cy="9"/>
              <a:chOff x="631" y="352"/>
              <a:chExt cx="10" cy="9"/>
            </a:xfrm>
          </p:grpSpPr>
          <p:sp>
            <p:nvSpPr>
              <p:cNvPr id="140" name="Line 10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1" name="Line 10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42" name="Group 105"/>
          <p:cNvGrpSpPr>
            <a:grpSpLocks/>
          </p:cNvGrpSpPr>
          <p:nvPr/>
        </p:nvGrpSpPr>
        <p:grpSpPr bwMode="auto">
          <a:xfrm>
            <a:off x="5930900" y="6017205"/>
            <a:ext cx="96838" cy="85725"/>
            <a:chOff x="663" y="187"/>
            <a:chExt cx="14" cy="14"/>
          </a:xfrm>
        </p:grpSpPr>
        <p:sp>
          <p:nvSpPr>
            <p:cNvPr id="143" name="Line 106"/>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4" name="Line 107"/>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45" name="Group 108"/>
          <p:cNvGrpSpPr>
            <a:grpSpLocks/>
          </p:cNvGrpSpPr>
          <p:nvPr/>
        </p:nvGrpSpPr>
        <p:grpSpPr bwMode="auto">
          <a:xfrm>
            <a:off x="5707063" y="6188655"/>
            <a:ext cx="82550" cy="85725"/>
            <a:chOff x="663" y="187"/>
            <a:chExt cx="14" cy="14"/>
          </a:xfrm>
        </p:grpSpPr>
        <p:sp>
          <p:nvSpPr>
            <p:cNvPr id="146" name="Line 109"/>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7" name="Line 110"/>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48" name="Group 111"/>
          <p:cNvGrpSpPr>
            <a:grpSpLocks/>
          </p:cNvGrpSpPr>
          <p:nvPr/>
        </p:nvGrpSpPr>
        <p:grpSpPr bwMode="auto">
          <a:xfrm>
            <a:off x="5716588" y="6026730"/>
            <a:ext cx="82550" cy="85725"/>
            <a:chOff x="663" y="187"/>
            <a:chExt cx="14" cy="14"/>
          </a:xfrm>
        </p:grpSpPr>
        <p:sp>
          <p:nvSpPr>
            <p:cNvPr id="149" name="Line 112"/>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0" name="Line 113"/>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1" name="Group 114"/>
          <p:cNvGrpSpPr>
            <a:grpSpLocks/>
          </p:cNvGrpSpPr>
          <p:nvPr/>
        </p:nvGrpSpPr>
        <p:grpSpPr bwMode="auto">
          <a:xfrm>
            <a:off x="5764213" y="5883855"/>
            <a:ext cx="82550" cy="85725"/>
            <a:chOff x="663" y="187"/>
            <a:chExt cx="14" cy="14"/>
          </a:xfrm>
        </p:grpSpPr>
        <p:sp>
          <p:nvSpPr>
            <p:cNvPr id="152" name="Line 115"/>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3" name="Line 116"/>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4" name="Group 117"/>
          <p:cNvGrpSpPr>
            <a:grpSpLocks/>
          </p:cNvGrpSpPr>
          <p:nvPr/>
        </p:nvGrpSpPr>
        <p:grpSpPr bwMode="auto">
          <a:xfrm>
            <a:off x="5973763" y="5883855"/>
            <a:ext cx="82550" cy="85725"/>
            <a:chOff x="663" y="187"/>
            <a:chExt cx="14" cy="14"/>
          </a:xfrm>
        </p:grpSpPr>
        <p:sp>
          <p:nvSpPr>
            <p:cNvPr id="155" name="Line 118"/>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6" name="Line 119"/>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7" name="Group 120"/>
          <p:cNvGrpSpPr>
            <a:grpSpLocks/>
          </p:cNvGrpSpPr>
          <p:nvPr/>
        </p:nvGrpSpPr>
        <p:grpSpPr bwMode="auto">
          <a:xfrm>
            <a:off x="5859463" y="6131505"/>
            <a:ext cx="82550" cy="85725"/>
            <a:chOff x="663" y="187"/>
            <a:chExt cx="14" cy="14"/>
          </a:xfrm>
        </p:grpSpPr>
        <p:sp>
          <p:nvSpPr>
            <p:cNvPr id="158" name="Line 121"/>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9" name="Line 122"/>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60" name="Group 123"/>
          <p:cNvGrpSpPr>
            <a:grpSpLocks/>
          </p:cNvGrpSpPr>
          <p:nvPr/>
        </p:nvGrpSpPr>
        <p:grpSpPr bwMode="auto">
          <a:xfrm>
            <a:off x="6049963" y="6064830"/>
            <a:ext cx="82550" cy="85725"/>
            <a:chOff x="663" y="187"/>
            <a:chExt cx="14" cy="14"/>
          </a:xfrm>
        </p:grpSpPr>
        <p:sp>
          <p:nvSpPr>
            <p:cNvPr id="161" name="Line 124"/>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62" name="Line 125"/>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1 - PASSNING</a:t>
            </a:r>
          </a:p>
        </p:txBody>
      </p:sp>
    </p:spTree>
    <p:extLst>
      <p:ext uri="{BB962C8B-B14F-4D97-AF65-F5344CB8AC3E}">
        <p14:creationId xmlns:p14="http://schemas.microsoft.com/office/powerpoint/2010/main" val="3089740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335230" y="533401"/>
            <a:ext cx="3048000" cy="4226226"/>
          </a:xfrm>
          <a:prstGeom prst="rect">
            <a:avLst/>
          </a:prstGeom>
          <a:ln>
            <a:solidFill>
              <a:schemeClr val="tx1"/>
            </a:solidFill>
          </a:ln>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050" dirty="0">
                <a:solidFill>
                  <a:schemeClr val="tx1"/>
                </a:solidFill>
                <a:latin typeface="Arial" charset="0"/>
              </a:rPr>
              <a:t>Passning</a:t>
            </a:r>
            <a:endParaRPr lang="sv-SE" sz="105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050" dirty="0">
                <a:solidFill>
                  <a:schemeClr val="tx1"/>
                </a:solidFill>
                <a:latin typeface="Arial" charset="0"/>
              </a:rPr>
              <a:t>För att kunna passa bollen till medspelare</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050" dirty="0">
                <a:solidFill>
                  <a:schemeClr val="tx1"/>
                </a:solidFill>
                <a:latin typeface="Arial" charset="0"/>
              </a:rPr>
              <a:t>- På vilka olika sätt kan jag passa i </a:t>
            </a:r>
            <a:r>
              <a:rPr lang="sv-SE" sz="1050" dirty="0" err="1">
                <a:solidFill>
                  <a:schemeClr val="tx1"/>
                </a:solidFill>
                <a:latin typeface="Arial" charset="0"/>
              </a:rPr>
              <a:t>futsal</a:t>
            </a:r>
            <a:r>
              <a:rPr lang="sv-SE" sz="1050" dirty="0">
                <a:solidFill>
                  <a:schemeClr val="tx1"/>
                </a:solidFill>
                <a:latin typeface="Arial" charset="0"/>
              </a:rPr>
              <a:t>? (bredsida, utsida, lobb, sula)</a:t>
            </a:r>
          </a:p>
          <a:p>
            <a:pPr algn="l">
              <a:lnSpc>
                <a:spcPct val="80000"/>
              </a:lnSpc>
              <a:defRPr/>
            </a:pPr>
            <a:r>
              <a:rPr lang="sv-SE" sz="1050" dirty="0">
                <a:solidFill>
                  <a:schemeClr val="tx1"/>
                </a:solidFill>
                <a:latin typeface="Arial" charset="0"/>
              </a:rPr>
              <a:t>- Vad är viktigt när jag slår till bollen? (titta upp innan, titta på bollen i tillslaget)</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Alla spelare har varsin boll som ligger på </a:t>
            </a:r>
            <a:r>
              <a:rPr lang="sv-SE" sz="1050" dirty="0" err="1">
                <a:solidFill>
                  <a:schemeClr val="tx1"/>
                </a:solidFill>
                <a:latin typeface="Arial" charset="0"/>
              </a:rPr>
              <a:t>straffområdslinjen</a:t>
            </a:r>
            <a:r>
              <a:rPr lang="sv-SE" sz="1050" dirty="0">
                <a:solidFill>
                  <a:schemeClr val="tx1"/>
                </a:solidFill>
                <a:latin typeface="Arial" charset="0"/>
              </a:rPr>
              <a:t>., </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Spelarna passar samtidigt mot målet och försöker träffa stolpen.</a:t>
            </a:r>
          </a:p>
          <a:p>
            <a:pPr algn="l">
              <a:lnSpc>
                <a:spcPct val="80000"/>
              </a:lnSpc>
              <a:defRPr/>
            </a:pPr>
            <a:endParaRPr lang="sv-SE" sz="1050" i="1"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Träffa ribban genom att lobba.</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endParaRPr lang="sv-SE" sz="1050" dirty="0">
              <a:latin typeface="Arial" charset="0"/>
            </a:endParaRPr>
          </a:p>
          <a:p>
            <a:pPr algn="l">
              <a:lnSpc>
                <a:spcPct val="80000"/>
              </a:lnSpc>
              <a:defRPr/>
            </a:pPr>
            <a:endParaRPr lang="sv-SE" sz="900" dirty="0">
              <a:latin typeface="Arial" charset="0"/>
            </a:endParaRPr>
          </a:p>
        </p:txBody>
      </p:sp>
      <p:sp>
        <p:nvSpPr>
          <p:cNvPr id="110" name="Text Box 110"/>
          <p:cNvSpPr txBox="1">
            <a:spLocks noChangeArrowheads="1"/>
          </p:cNvSpPr>
          <p:nvPr/>
        </p:nvSpPr>
        <p:spPr bwMode="auto">
          <a:xfrm>
            <a:off x="2884977" y="4394634"/>
            <a:ext cx="498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5 min</a:t>
            </a:r>
            <a:endParaRPr lang="sv-SE" sz="1800" dirty="0"/>
          </a:p>
        </p:txBody>
      </p:sp>
      <p:grpSp>
        <p:nvGrpSpPr>
          <p:cNvPr id="81" name="Group 70"/>
          <p:cNvGrpSpPr>
            <a:grpSpLocks/>
          </p:cNvGrpSpPr>
          <p:nvPr/>
        </p:nvGrpSpPr>
        <p:grpSpPr bwMode="auto">
          <a:xfrm>
            <a:off x="5937817" y="953128"/>
            <a:ext cx="130175" cy="117475"/>
            <a:chOff x="695" y="260"/>
            <a:chExt cx="11" cy="11"/>
          </a:xfrm>
        </p:grpSpPr>
        <p:sp>
          <p:nvSpPr>
            <p:cNvPr id="82" name="Oval 7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83" name="Group 72"/>
            <p:cNvGrpSpPr>
              <a:grpSpLocks/>
            </p:cNvGrpSpPr>
            <p:nvPr/>
          </p:nvGrpSpPr>
          <p:grpSpPr bwMode="auto">
            <a:xfrm>
              <a:off x="696" y="261"/>
              <a:ext cx="10" cy="9"/>
              <a:chOff x="631" y="352"/>
              <a:chExt cx="10" cy="9"/>
            </a:xfrm>
          </p:grpSpPr>
          <p:sp>
            <p:nvSpPr>
              <p:cNvPr id="84" name="Line 7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85" name="Line 7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86" name="Group 75"/>
          <p:cNvGrpSpPr>
            <a:grpSpLocks/>
          </p:cNvGrpSpPr>
          <p:nvPr/>
        </p:nvGrpSpPr>
        <p:grpSpPr bwMode="auto">
          <a:xfrm>
            <a:off x="5190253" y="1090361"/>
            <a:ext cx="130175" cy="117475"/>
            <a:chOff x="695" y="260"/>
            <a:chExt cx="11" cy="11"/>
          </a:xfrm>
        </p:grpSpPr>
        <p:sp>
          <p:nvSpPr>
            <p:cNvPr id="87" name="Oval 7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03" name="Group 77"/>
            <p:cNvGrpSpPr>
              <a:grpSpLocks/>
            </p:cNvGrpSpPr>
            <p:nvPr/>
          </p:nvGrpSpPr>
          <p:grpSpPr bwMode="auto">
            <a:xfrm>
              <a:off x="696" y="261"/>
              <a:ext cx="10" cy="9"/>
              <a:chOff x="631" y="352"/>
              <a:chExt cx="10" cy="9"/>
            </a:xfrm>
          </p:grpSpPr>
          <p:sp>
            <p:nvSpPr>
              <p:cNvPr id="104" name="Line 7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05" name="Line 7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06" name="Group 80"/>
          <p:cNvGrpSpPr>
            <a:grpSpLocks/>
          </p:cNvGrpSpPr>
          <p:nvPr/>
        </p:nvGrpSpPr>
        <p:grpSpPr bwMode="auto">
          <a:xfrm>
            <a:off x="4767388" y="1089625"/>
            <a:ext cx="130175" cy="117475"/>
            <a:chOff x="695" y="260"/>
            <a:chExt cx="11" cy="11"/>
          </a:xfrm>
        </p:grpSpPr>
        <p:sp>
          <p:nvSpPr>
            <p:cNvPr id="107" name="Oval 8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09" name="Group 82"/>
            <p:cNvGrpSpPr>
              <a:grpSpLocks/>
            </p:cNvGrpSpPr>
            <p:nvPr/>
          </p:nvGrpSpPr>
          <p:grpSpPr bwMode="auto">
            <a:xfrm>
              <a:off x="696" y="261"/>
              <a:ext cx="10" cy="9"/>
              <a:chOff x="631" y="352"/>
              <a:chExt cx="10" cy="9"/>
            </a:xfrm>
          </p:grpSpPr>
          <p:sp>
            <p:nvSpPr>
              <p:cNvPr id="120" name="Line 8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1" name="Line 8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2" name="Group 85"/>
          <p:cNvGrpSpPr>
            <a:grpSpLocks/>
          </p:cNvGrpSpPr>
          <p:nvPr/>
        </p:nvGrpSpPr>
        <p:grpSpPr bwMode="auto">
          <a:xfrm>
            <a:off x="4493845" y="972886"/>
            <a:ext cx="130175" cy="117475"/>
            <a:chOff x="695" y="260"/>
            <a:chExt cx="11" cy="11"/>
          </a:xfrm>
        </p:grpSpPr>
        <p:sp>
          <p:nvSpPr>
            <p:cNvPr id="123" name="Oval 86"/>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4" name="Group 87"/>
            <p:cNvGrpSpPr>
              <a:grpSpLocks/>
            </p:cNvGrpSpPr>
            <p:nvPr/>
          </p:nvGrpSpPr>
          <p:grpSpPr bwMode="auto">
            <a:xfrm>
              <a:off x="696" y="261"/>
              <a:ext cx="10" cy="9"/>
              <a:chOff x="631" y="352"/>
              <a:chExt cx="10" cy="9"/>
            </a:xfrm>
          </p:grpSpPr>
          <p:sp>
            <p:nvSpPr>
              <p:cNvPr id="125" name="Line 88"/>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6" name="Line 89"/>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27" name="Group 90"/>
          <p:cNvGrpSpPr>
            <a:grpSpLocks/>
          </p:cNvGrpSpPr>
          <p:nvPr/>
        </p:nvGrpSpPr>
        <p:grpSpPr bwMode="auto">
          <a:xfrm>
            <a:off x="5651231" y="1076060"/>
            <a:ext cx="130175" cy="117475"/>
            <a:chOff x="695" y="260"/>
            <a:chExt cx="11" cy="11"/>
          </a:xfrm>
        </p:grpSpPr>
        <p:sp>
          <p:nvSpPr>
            <p:cNvPr id="128" name="Oval 9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29" name="Group 92"/>
            <p:cNvGrpSpPr>
              <a:grpSpLocks/>
            </p:cNvGrpSpPr>
            <p:nvPr/>
          </p:nvGrpSpPr>
          <p:grpSpPr bwMode="auto">
            <a:xfrm>
              <a:off x="696" y="261"/>
              <a:ext cx="10" cy="9"/>
              <a:chOff x="631" y="352"/>
              <a:chExt cx="10" cy="9"/>
            </a:xfrm>
          </p:grpSpPr>
          <p:sp>
            <p:nvSpPr>
              <p:cNvPr id="130" name="Line 9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1" name="Line 9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1 - PASSNING</a:t>
            </a:r>
          </a:p>
        </p:txBody>
      </p:sp>
    </p:spTree>
    <p:extLst>
      <p:ext uri="{BB962C8B-B14F-4D97-AF65-F5344CB8AC3E}">
        <p14:creationId xmlns:p14="http://schemas.microsoft.com/office/powerpoint/2010/main" val="4071692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8195" name="Rectangle 8"/>
          <p:cNvSpPr>
            <a:spLocks noChangeArrowheads="1"/>
          </p:cNvSpPr>
          <p:nvPr/>
        </p:nvSpPr>
        <p:spPr bwMode="auto">
          <a:xfrm>
            <a:off x="0" y="0"/>
            <a:ext cx="68580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sv-SE" sz="1800"/>
          </a:p>
        </p:txBody>
      </p:sp>
      <p:sp>
        <p:nvSpPr>
          <p:cNvPr id="9" name="Text Box 1031"/>
          <p:cNvSpPr txBox="1">
            <a:spLocks noChangeArrowheads="1"/>
          </p:cNvSpPr>
          <p:nvPr/>
        </p:nvSpPr>
        <p:spPr bwMode="auto">
          <a:xfrm>
            <a:off x="277723" y="1452587"/>
            <a:ext cx="2531540" cy="2708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defRPr/>
            </a:pPr>
            <a:r>
              <a:rPr lang="sv-SE" sz="1400" b="1" dirty="0">
                <a:solidFill>
                  <a:srgbClr val="000000"/>
                </a:solidFill>
                <a:latin typeface="Comic Sans MS" charset="0"/>
              </a:rPr>
              <a:t>VAD? </a:t>
            </a:r>
          </a:p>
          <a:p>
            <a:pPr algn="l" eaLnBrk="1" hangingPunct="1">
              <a:spcBef>
                <a:spcPct val="50000"/>
              </a:spcBef>
              <a:defRPr/>
            </a:pPr>
            <a:r>
              <a:rPr lang="sv-SE" sz="1200" dirty="0">
                <a:solidFill>
                  <a:srgbClr val="000000"/>
                </a:solidFill>
                <a:latin typeface="Comic Sans MS" charset="0"/>
              </a:rPr>
              <a:t>Kontrollera bollen</a:t>
            </a:r>
          </a:p>
          <a:p>
            <a:pPr algn="l" eaLnBrk="1" hangingPunct="1">
              <a:spcBef>
                <a:spcPct val="50000"/>
              </a:spcBef>
              <a:defRPr/>
            </a:pPr>
            <a:r>
              <a:rPr lang="sv-SE" sz="1400" b="1" dirty="0">
                <a:solidFill>
                  <a:srgbClr val="000000"/>
                </a:solidFill>
                <a:latin typeface="Comic Sans MS" charset="0"/>
              </a:rPr>
              <a:t>VARFÖR? </a:t>
            </a:r>
          </a:p>
          <a:p>
            <a:pPr algn="l" eaLnBrk="1" hangingPunct="1">
              <a:spcBef>
                <a:spcPct val="50000"/>
              </a:spcBef>
              <a:defRPr/>
            </a:pPr>
            <a:r>
              <a:rPr lang="sv-SE" sz="1200" dirty="0">
                <a:solidFill>
                  <a:srgbClr val="000000"/>
                </a:solidFill>
                <a:latin typeface="Comic Sans MS" charset="0"/>
              </a:rPr>
              <a:t>För att kunna kontrollera bollen på marken och i luften.</a:t>
            </a:r>
          </a:p>
          <a:p>
            <a:pPr algn="l" eaLnBrk="1" hangingPunct="1">
              <a:spcBef>
                <a:spcPct val="50000"/>
              </a:spcBef>
              <a:defRPr/>
            </a:pPr>
            <a:r>
              <a:rPr lang="sv-SE" sz="1400" b="1" dirty="0">
                <a:solidFill>
                  <a:srgbClr val="000000"/>
                </a:solidFill>
                <a:latin typeface="Comic Sans MS" charset="0"/>
              </a:rPr>
              <a:t>HUR? </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Titta upp innan du får bollen.</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Titta på bollen i mottagningen.</a:t>
            </a:r>
          </a:p>
          <a:p>
            <a:pPr marL="171450" indent="-171450" algn="l" eaLnBrk="1" hangingPunct="1">
              <a:spcBef>
                <a:spcPct val="50000"/>
              </a:spcBef>
              <a:buFont typeface="Wingdings" charset="2"/>
              <a:buChar char="Ø"/>
              <a:defRPr/>
            </a:pPr>
            <a:r>
              <a:rPr lang="sv-SE" sz="1200" dirty="0">
                <a:solidFill>
                  <a:srgbClr val="000000"/>
                </a:solidFill>
                <a:latin typeface="Comic Sans MS" charset="0"/>
              </a:rPr>
              <a:t>Flytta bollen i den riktning du vill ta den i första tillslaget</a:t>
            </a:r>
          </a:p>
        </p:txBody>
      </p:sp>
      <p:sp>
        <p:nvSpPr>
          <p:cNvPr id="8200" name="Text Box 1031"/>
          <p:cNvSpPr txBox="1">
            <a:spLocks noChangeArrowheads="1"/>
          </p:cNvSpPr>
          <p:nvPr/>
        </p:nvSpPr>
        <p:spPr bwMode="auto">
          <a:xfrm>
            <a:off x="2681160" y="1953636"/>
            <a:ext cx="4176840" cy="2539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200" b="1" dirty="0">
                <a:latin typeface="Comic Sans MS" charset="0"/>
              </a:rPr>
              <a:t>TRÄNINGENS INNEHÅLL:</a:t>
            </a:r>
            <a:endParaRPr lang="sv-SE" sz="1200" b="1" u="sng" dirty="0">
              <a:latin typeface="Comic Sans MS" charset="0"/>
            </a:endParaRPr>
          </a:p>
          <a:p>
            <a:pPr algn="l" eaLnBrk="1" hangingPunct="1">
              <a:spcBef>
                <a:spcPct val="50000"/>
              </a:spcBef>
            </a:pPr>
            <a:r>
              <a:rPr lang="sv-SE" sz="1200" b="1" dirty="0">
                <a:latin typeface="Comic Sans MS" charset="0"/>
              </a:rPr>
              <a:t>Uppvärmning</a:t>
            </a:r>
            <a:r>
              <a:rPr lang="sv-SE" sz="1200" dirty="0">
                <a:latin typeface="Comic Sans MS" charset="0"/>
              </a:rPr>
              <a:t>, Kontroll i mottagning		10 min</a:t>
            </a:r>
          </a:p>
          <a:p>
            <a:pPr algn="l" eaLnBrk="1" hangingPunct="1">
              <a:spcBef>
                <a:spcPct val="50000"/>
              </a:spcBef>
            </a:pPr>
            <a:r>
              <a:rPr lang="sv-SE" sz="1200" b="1" dirty="0">
                <a:latin typeface="Comic Sans MS" charset="0"/>
              </a:rPr>
              <a:t>Stationsträning</a:t>
            </a:r>
            <a:r>
              <a:rPr lang="sv-SE" sz="1200" dirty="0">
                <a:latin typeface="Comic Sans MS" charset="0"/>
              </a:rPr>
              <a:t>					45 min</a:t>
            </a:r>
          </a:p>
          <a:p>
            <a:pPr algn="l" eaLnBrk="1" hangingPunct="1">
              <a:spcBef>
                <a:spcPct val="50000"/>
              </a:spcBef>
            </a:pPr>
            <a:r>
              <a:rPr lang="sv-SE" sz="1000" b="1" dirty="0">
                <a:latin typeface="Comic Sans MS" charset="0"/>
              </a:rPr>
              <a:t>Station 1, </a:t>
            </a:r>
            <a:r>
              <a:rPr lang="sv-SE" sz="1000" dirty="0">
                <a:latin typeface="Comic Sans MS" charset="0"/>
              </a:rPr>
              <a:t>Spel 3+1 mot 4				15 min</a:t>
            </a:r>
          </a:p>
          <a:p>
            <a:pPr algn="l" eaLnBrk="1" hangingPunct="1">
              <a:spcBef>
                <a:spcPct val="50000"/>
              </a:spcBef>
            </a:pPr>
            <a:r>
              <a:rPr lang="sv-SE" sz="1000" b="1" dirty="0">
                <a:latin typeface="Comic Sans MS" charset="0"/>
              </a:rPr>
              <a:t>Station 2, </a:t>
            </a:r>
            <a:r>
              <a:rPr lang="sv-SE" sz="1000" dirty="0">
                <a:latin typeface="Comic Sans MS" charset="0"/>
              </a:rPr>
              <a:t>Mottagning i numerärt överläge		15 min</a:t>
            </a:r>
          </a:p>
          <a:p>
            <a:pPr algn="l" eaLnBrk="1" hangingPunct="1">
              <a:spcBef>
                <a:spcPct val="50000"/>
              </a:spcBef>
            </a:pPr>
            <a:r>
              <a:rPr lang="sv-SE" sz="1000" b="1" dirty="0">
                <a:latin typeface="Comic Sans MS" charset="0"/>
              </a:rPr>
              <a:t>Station 3, </a:t>
            </a:r>
            <a:r>
              <a:rPr lang="sv-SE" sz="1000" dirty="0">
                <a:latin typeface="Comic Sans MS" charset="0"/>
              </a:rPr>
              <a:t>Isolerad teknik i mottagning		15 min</a:t>
            </a:r>
          </a:p>
          <a:p>
            <a:pPr algn="l" eaLnBrk="1" hangingPunct="1">
              <a:spcBef>
                <a:spcPct val="50000"/>
              </a:spcBef>
            </a:pPr>
            <a:r>
              <a:rPr lang="sv-SE" sz="1200" b="1" dirty="0">
                <a:latin typeface="Comic Sans MS" charset="0"/>
              </a:rPr>
              <a:t>Lek</a:t>
            </a:r>
            <a:r>
              <a:rPr lang="sv-SE" sz="1200" dirty="0">
                <a:latin typeface="Comic Sans MS" charset="0"/>
              </a:rPr>
              <a:t>, Reaktionsförmåga och första touch	5 min</a:t>
            </a:r>
          </a:p>
          <a:p>
            <a:pPr algn="l" eaLnBrk="1" hangingPunct="1">
              <a:spcBef>
                <a:spcPct val="50000"/>
              </a:spcBef>
            </a:pPr>
            <a:r>
              <a:rPr lang="sv-SE" sz="1200" dirty="0">
                <a:latin typeface="Comic Sans MS" charset="0"/>
              </a:rPr>
              <a:t>Total träningstid 					60 min </a:t>
            </a:r>
          </a:p>
          <a:p>
            <a:pPr algn="l" eaLnBrk="1" hangingPunct="1">
              <a:spcBef>
                <a:spcPct val="50000"/>
              </a:spcBef>
            </a:pPr>
            <a:r>
              <a:rPr lang="sv-SE" sz="1200" b="1" dirty="0">
                <a:latin typeface="Comic Sans MS" charset="0"/>
              </a:rPr>
              <a:t>OBS! </a:t>
            </a:r>
            <a:r>
              <a:rPr lang="sv-SE" sz="1200" dirty="0">
                <a:latin typeface="Comic Sans MS" charset="0"/>
              </a:rPr>
              <a:t>Glöm inte att sammanfatta träningen tillsammans med spelarna efteråt!	</a:t>
            </a:r>
            <a:endParaRPr lang="sv-SE" sz="1600" dirty="0">
              <a:solidFill>
                <a:srgbClr val="930101"/>
              </a:solidFill>
            </a:endParaRPr>
          </a:p>
        </p:txBody>
      </p:sp>
      <p:sp>
        <p:nvSpPr>
          <p:cNvPr id="8201" name="Text Box 1031"/>
          <p:cNvSpPr txBox="1">
            <a:spLocks noChangeArrowheads="1"/>
          </p:cNvSpPr>
          <p:nvPr/>
        </p:nvSpPr>
        <p:spPr bwMode="auto">
          <a:xfrm>
            <a:off x="620713" y="4663748"/>
            <a:ext cx="5545137" cy="3416319"/>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eaLnBrk="1" hangingPunct="1">
              <a:spcBef>
                <a:spcPct val="50000"/>
              </a:spcBef>
            </a:pPr>
            <a:r>
              <a:rPr lang="sv-SE" sz="1200" b="1" dirty="0">
                <a:solidFill>
                  <a:schemeClr val="bg1"/>
                </a:solidFill>
                <a:latin typeface="Comic Sans MS" charset="0"/>
              </a:rPr>
              <a:t>KONTROLL I FUTSAL</a:t>
            </a:r>
          </a:p>
          <a:p>
            <a:pPr algn="just" eaLnBrk="1" hangingPunct="1">
              <a:spcBef>
                <a:spcPct val="50000"/>
              </a:spcBef>
            </a:pPr>
            <a:r>
              <a:rPr lang="sv-SE" sz="1200" dirty="0">
                <a:solidFill>
                  <a:schemeClr val="bg1"/>
                </a:solidFill>
                <a:latin typeface="Comic Sans MS" charset="0"/>
              </a:rPr>
              <a:t>I </a:t>
            </a:r>
            <a:r>
              <a:rPr lang="sv-SE" sz="1200" dirty="0" err="1">
                <a:solidFill>
                  <a:schemeClr val="bg1"/>
                </a:solidFill>
                <a:latin typeface="Comic Sans MS" charset="0"/>
              </a:rPr>
              <a:t>Futsal</a:t>
            </a:r>
            <a:r>
              <a:rPr lang="sv-SE" sz="1200" dirty="0">
                <a:solidFill>
                  <a:schemeClr val="bg1"/>
                </a:solidFill>
                <a:latin typeface="Comic Sans MS" charset="0"/>
              </a:rPr>
              <a:t> är det viktigt att snabbt få kontroll på bollen eftersom man snabbt får motståndare mot sig. Det är även viktigt att direkt veta var man ska flytta bollen och kunna göra det i första tillslaget eftersom man ofta tar emot bollen med motståndare väldigt nära sig. </a:t>
            </a:r>
            <a:endParaRPr lang="sv-SE" sz="1200" b="1" dirty="0">
              <a:solidFill>
                <a:schemeClr val="bg1"/>
              </a:solidFill>
              <a:latin typeface="Comic Sans MS" charset="0"/>
            </a:endParaRPr>
          </a:p>
          <a:p>
            <a:pPr algn="just" eaLnBrk="1" hangingPunct="1">
              <a:spcBef>
                <a:spcPct val="50000"/>
              </a:spcBef>
            </a:pPr>
            <a:r>
              <a:rPr lang="sv-SE" sz="1200" u="sng" dirty="0">
                <a:solidFill>
                  <a:schemeClr val="bg1"/>
                </a:solidFill>
                <a:latin typeface="Comic Sans MS" charset="0"/>
              </a:rPr>
              <a:t>Sulan</a:t>
            </a:r>
            <a:r>
              <a:rPr lang="sv-SE" sz="1200" dirty="0">
                <a:solidFill>
                  <a:schemeClr val="bg1"/>
                </a:solidFill>
                <a:latin typeface="Comic Sans MS" charset="0"/>
              </a:rPr>
              <a:t> är det effektivaste sättet att snabbt få kontroll på bollen i </a:t>
            </a:r>
            <a:r>
              <a:rPr lang="sv-SE" sz="1200" dirty="0" err="1">
                <a:solidFill>
                  <a:schemeClr val="bg1"/>
                </a:solidFill>
                <a:latin typeface="Comic Sans MS" charset="0"/>
              </a:rPr>
              <a:t>futsal</a:t>
            </a:r>
            <a:r>
              <a:rPr lang="sv-SE" sz="1200" dirty="0">
                <a:solidFill>
                  <a:schemeClr val="bg1"/>
                </a:solidFill>
                <a:latin typeface="Comic Sans MS" charset="0"/>
              </a:rPr>
              <a:t> Sulan används oftast för att kontrollera bollen, sedan kan man antingen rulla fram bollen med samma sula för att slå passning eller flytta bollen med insidan eller utsidan av foten.</a:t>
            </a:r>
          </a:p>
          <a:p>
            <a:pPr algn="just" eaLnBrk="1" hangingPunct="1">
              <a:spcBef>
                <a:spcPct val="50000"/>
              </a:spcBef>
            </a:pPr>
            <a:r>
              <a:rPr lang="sv-SE" sz="1200" u="sng" dirty="0">
                <a:solidFill>
                  <a:schemeClr val="bg1"/>
                </a:solidFill>
                <a:latin typeface="Comic Sans MS" charset="0"/>
              </a:rPr>
              <a:t>Bollar i luften </a:t>
            </a:r>
            <a:r>
              <a:rPr lang="sv-SE" sz="1200" dirty="0">
                <a:solidFill>
                  <a:schemeClr val="bg1"/>
                </a:solidFill>
                <a:latin typeface="Comic Sans MS" charset="0"/>
              </a:rPr>
              <a:t>kontrolleras med den kroppsdel som är i den höjd bollen kommer. Det är viktigt att kunna kontrollera och flytta bollen i samma tillslag när den kommer i luften. Bollar i luften kan tas emot med foten, låret, bröstet eller huvudet. </a:t>
            </a:r>
          </a:p>
          <a:p>
            <a:pPr algn="just" eaLnBrk="1" hangingPunct="1">
              <a:spcBef>
                <a:spcPct val="50000"/>
              </a:spcBef>
            </a:pPr>
            <a:r>
              <a:rPr lang="sv-SE" sz="1200" u="sng" dirty="0">
                <a:solidFill>
                  <a:schemeClr val="bg1"/>
                </a:solidFill>
                <a:latin typeface="Comic Sans MS" charset="0"/>
              </a:rPr>
              <a:t>Snabbt ta med bollen framåt</a:t>
            </a:r>
            <a:r>
              <a:rPr lang="sv-SE" sz="1200" dirty="0">
                <a:solidFill>
                  <a:schemeClr val="bg1"/>
                </a:solidFill>
                <a:latin typeface="Comic Sans MS" charset="0"/>
              </a:rPr>
              <a:t> kan man göra genom att kontrollera och rulla fram bollen med sulan men det går även att snabbt komma iväg med första tillslaget genom att använda utsidan eller insidan av foten.</a:t>
            </a:r>
            <a:endParaRPr lang="sv-SE" sz="1200" dirty="0">
              <a:solidFill>
                <a:srgbClr val="930101"/>
              </a:solidFill>
            </a:endParaRPr>
          </a:p>
        </p:txBody>
      </p:sp>
      <p:sp>
        <p:nvSpPr>
          <p:cNvPr id="8202" name="Text Box 1031"/>
          <p:cNvSpPr txBox="1">
            <a:spLocks noChangeArrowheads="1"/>
          </p:cNvSpPr>
          <p:nvPr/>
        </p:nvSpPr>
        <p:spPr bwMode="auto">
          <a:xfrm>
            <a:off x="0" y="8329613"/>
            <a:ext cx="6858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sv-SE" b="1" dirty="0">
                <a:solidFill>
                  <a:srgbClr val="000000"/>
                </a:solidFill>
                <a:latin typeface="Comic Sans MS" charset="0"/>
              </a:rPr>
              <a:t>DU BLIR BRA PÅ DET DU TRÄNAR, TRÄNA SOM DU SPELAR!</a:t>
            </a:r>
          </a:p>
        </p:txBody>
      </p:sp>
      <p:sp>
        <p:nvSpPr>
          <p:cNvPr id="11" name="Text Box 1031"/>
          <p:cNvSpPr txBox="1">
            <a:spLocks noChangeArrowheads="1"/>
          </p:cNvSpPr>
          <p:nvPr/>
        </p:nvSpPr>
        <p:spPr bwMode="auto">
          <a:xfrm>
            <a:off x="981075" y="322847"/>
            <a:ext cx="4895850" cy="114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80000"/>
              </a:lnSpc>
              <a:spcBef>
                <a:spcPct val="50000"/>
              </a:spcBef>
            </a:pPr>
            <a:r>
              <a:rPr lang="sv-SE" sz="3200" b="1" dirty="0">
                <a:solidFill>
                  <a:srgbClr val="000000"/>
                </a:solidFill>
                <a:latin typeface="Comic Sans MS" charset="0"/>
              </a:rPr>
              <a:t>ANFALLSSPEL</a:t>
            </a:r>
          </a:p>
          <a:p>
            <a:pPr algn="ctr" eaLnBrk="1" hangingPunct="1">
              <a:lnSpc>
                <a:spcPct val="80000"/>
              </a:lnSpc>
              <a:spcBef>
                <a:spcPct val="50000"/>
              </a:spcBef>
            </a:pPr>
            <a:r>
              <a:rPr lang="sv-SE" sz="3200" b="1" dirty="0">
                <a:solidFill>
                  <a:srgbClr val="000000"/>
                </a:solidFill>
                <a:latin typeface="Comic Sans MS" charset="0"/>
              </a:rPr>
              <a:t>KONTROLL</a:t>
            </a:r>
          </a:p>
        </p:txBody>
      </p:sp>
      <p:pic>
        <p:nvPicPr>
          <p:cNvPr id="12" name="Bildobjekt 11">
            <a:extLst>
              <a:ext uri="{FF2B5EF4-FFF2-40B4-BE49-F238E27FC236}">
                <a16:creationId xmlns:a16="http://schemas.microsoft.com/office/drawing/2014/main" id="{EB777B57-352E-4AE1-A336-B0D04BE41D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31" y="73301"/>
            <a:ext cx="847305" cy="1142877"/>
          </a:xfrm>
          <a:prstGeom prst="rect">
            <a:avLst/>
          </a:prstGeom>
        </p:spPr>
      </p:pic>
      <p:pic>
        <p:nvPicPr>
          <p:cNvPr id="13" name="Bildobjekt 12">
            <a:extLst>
              <a:ext uri="{FF2B5EF4-FFF2-40B4-BE49-F238E27FC236}">
                <a16:creationId xmlns:a16="http://schemas.microsoft.com/office/drawing/2014/main" id="{01E82EB5-3C13-4AA4-B24C-FDA54766B4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5736" y="73301"/>
            <a:ext cx="847305" cy="1142877"/>
          </a:xfrm>
          <a:prstGeom prst="rect">
            <a:avLst/>
          </a:prstGeom>
        </p:spPr>
      </p:pic>
    </p:spTree>
    <p:extLst>
      <p:ext uri="{BB962C8B-B14F-4D97-AF65-F5344CB8AC3E}">
        <p14:creationId xmlns:p14="http://schemas.microsoft.com/office/powerpoint/2010/main" val="1649603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86627" y="266700"/>
            <a:ext cx="4006118" cy="8877300"/>
          </a:xfrm>
          <a:prstGeom prst="rect">
            <a:avLst/>
          </a:prstGeom>
          <a:ln>
            <a:solidFill>
              <a:schemeClr val="tx1"/>
            </a:solidFill>
          </a:ln>
        </p:spPr>
        <p:txBody>
          <a:bodyPr vert="horz" lIns="91440" tIns="45720" rIns="91440" bIns="45720" rtlCol="0">
            <a:normAutofit fontScale="925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050" b="1" dirty="0">
                <a:solidFill>
                  <a:schemeClr val="tx1"/>
                </a:solidFill>
                <a:latin typeface="Arial" charset="0"/>
              </a:rPr>
              <a:t>VAD</a:t>
            </a:r>
          </a:p>
          <a:p>
            <a:pPr algn="l">
              <a:lnSpc>
                <a:spcPct val="80000"/>
              </a:lnSpc>
              <a:defRPr/>
            </a:pPr>
            <a:r>
              <a:rPr lang="sv-SE" sz="1100" dirty="0">
                <a:solidFill>
                  <a:schemeClr val="tx1"/>
                </a:solidFill>
                <a:latin typeface="Arial" charset="0"/>
              </a:rPr>
              <a:t>Kontrollera bollen</a:t>
            </a:r>
            <a:endParaRPr lang="sv-SE" sz="1100" b="1" dirty="0">
              <a:solidFill>
                <a:schemeClr val="tx1"/>
              </a:solidFill>
              <a:latin typeface="Arial" charset="0"/>
            </a:endParaRP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VARFÖR</a:t>
            </a:r>
          </a:p>
          <a:p>
            <a:pPr algn="l">
              <a:lnSpc>
                <a:spcPct val="80000"/>
              </a:lnSpc>
              <a:defRPr/>
            </a:pPr>
            <a:r>
              <a:rPr lang="sv-SE" sz="1100" dirty="0">
                <a:solidFill>
                  <a:schemeClr val="tx1"/>
                </a:solidFill>
                <a:latin typeface="Arial" charset="0"/>
              </a:rPr>
              <a:t>För att kunna ta emot bollen</a:t>
            </a:r>
          </a:p>
          <a:p>
            <a:pPr algn="l">
              <a:lnSpc>
                <a:spcPct val="80000"/>
              </a:lnSpc>
              <a:defRPr/>
            </a:pPr>
            <a:endParaRPr lang="sv-SE" sz="1050" dirty="0">
              <a:solidFill>
                <a:schemeClr val="tx1"/>
              </a:solidFill>
              <a:latin typeface="Arial" charset="0"/>
            </a:endParaRPr>
          </a:p>
          <a:p>
            <a:pPr algn="l">
              <a:lnSpc>
                <a:spcPct val="80000"/>
              </a:lnSpc>
              <a:defRPr/>
            </a:pPr>
            <a:r>
              <a:rPr lang="sv-SE" sz="1050" b="1" dirty="0">
                <a:solidFill>
                  <a:schemeClr val="tx1"/>
                </a:solidFill>
                <a:latin typeface="Arial" charset="0"/>
              </a:rPr>
              <a:t>HUR</a:t>
            </a:r>
          </a:p>
          <a:p>
            <a:pPr algn="l">
              <a:lnSpc>
                <a:spcPct val="80000"/>
              </a:lnSpc>
              <a:defRPr/>
            </a:pPr>
            <a:r>
              <a:rPr lang="sv-SE" sz="1100" dirty="0">
                <a:solidFill>
                  <a:schemeClr val="tx1"/>
                </a:solidFill>
                <a:latin typeface="Arial" charset="0"/>
              </a:rPr>
              <a:t>- På vilka olika sätt kan jag ta emot bollen i </a:t>
            </a:r>
            <a:r>
              <a:rPr lang="sv-SE" sz="1100" dirty="0" err="1">
                <a:solidFill>
                  <a:schemeClr val="tx1"/>
                </a:solidFill>
                <a:latin typeface="Arial" charset="0"/>
              </a:rPr>
              <a:t>futsal</a:t>
            </a:r>
            <a:r>
              <a:rPr lang="sv-SE" sz="1100" dirty="0">
                <a:solidFill>
                  <a:schemeClr val="tx1"/>
                </a:solidFill>
                <a:latin typeface="Arial" charset="0"/>
              </a:rPr>
              <a:t>? (sula, bredsida, utsida, lår, bröst, huvud)</a:t>
            </a:r>
          </a:p>
          <a:p>
            <a:pPr algn="l">
              <a:lnSpc>
                <a:spcPct val="80000"/>
              </a:lnSpc>
              <a:defRPr/>
            </a:pPr>
            <a:r>
              <a:rPr lang="sv-SE" sz="1100" dirty="0">
                <a:solidFill>
                  <a:schemeClr val="tx1"/>
                </a:solidFill>
                <a:latin typeface="Arial" charset="0"/>
              </a:rPr>
              <a:t>- Vad är viktigt innan jag tar emot bollen? (först göra sig spelbar, titta upp för att se var spelaren jag ska passa till är)</a:t>
            </a:r>
          </a:p>
          <a:p>
            <a:pPr algn="l">
              <a:lnSpc>
                <a:spcPct val="80000"/>
              </a:lnSpc>
              <a:defRPr/>
            </a:pPr>
            <a:r>
              <a:rPr lang="sv-SE" sz="1100" dirty="0">
                <a:solidFill>
                  <a:schemeClr val="tx1"/>
                </a:solidFill>
                <a:latin typeface="Arial" charset="0"/>
              </a:rPr>
              <a:t>Vad är viktigt när jag tar emot bollen? (titta på bollen i mottagningen och flytta den i den riktning som du vill passa den i nästa läge)</a:t>
            </a:r>
          </a:p>
          <a:p>
            <a:pPr algn="l">
              <a:lnSpc>
                <a:spcPct val="80000"/>
              </a:lnSpc>
              <a:defRPr/>
            </a:pPr>
            <a:endParaRPr lang="sv-SE" sz="1050" b="1" dirty="0">
              <a:solidFill>
                <a:schemeClr val="tx1"/>
              </a:solidFill>
              <a:latin typeface="Arial" charset="0"/>
            </a:endParaRPr>
          </a:p>
          <a:p>
            <a:pPr algn="l">
              <a:lnSpc>
                <a:spcPct val="80000"/>
              </a:lnSpc>
              <a:defRPr/>
            </a:pPr>
            <a:r>
              <a:rPr lang="sv-SE" sz="1050" b="1" dirty="0">
                <a:solidFill>
                  <a:schemeClr val="tx1"/>
                </a:solidFill>
                <a:latin typeface="Arial" charset="0"/>
              </a:rPr>
              <a:t>ÖVA</a:t>
            </a:r>
          </a:p>
          <a:p>
            <a:pPr algn="l">
              <a:lnSpc>
                <a:spcPct val="80000"/>
              </a:lnSpc>
              <a:defRPr/>
            </a:pPr>
            <a:r>
              <a:rPr lang="sv-SE" sz="1050" i="1" dirty="0">
                <a:solidFill>
                  <a:schemeClr val="tx1"/>
                </a:solidFill>
                <a:latin typeface="Arial" charset="0"/>
              </a:rPr>
              <a:t>Organisation</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Ca 7 spelare med en boll. Spelarna får var sitt nummer.</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Anvisning</a:t>
            </a:r>
            <a:endParaRPr lang="sv-SE" sz="1050" dirty="0">
              <a:solidFill>
                <a:schemeClr val="tx1"/>
              </a:solidFill>
              <a:latin typeface="Arial" charset="0"/>
            </a:endParaRPr>
          </a:p>
          <a:p>
            <a:pPr algn="l">
              <a:lnSpc>
                <a:spcPct val="80000"/>
              </a:lnSpc>
              <a:defRPr/>
            </a:pPr>
            <a:r>
              <a:rPr lang="sv-SE" sz="1050" dirty="0">
                <a:solidFill>
                  <a:schemeClr val="tx1"/>
                </a:solidFill>
                <a:latin typeface="Arial" charset="0"/>
              </a:rPr>
              <a:t>Spelaren som fåt nummer 1 ska passa till nummer 2 osv. Variera mellan att ta emot med sulan, insidan och utsidan. Använd båda fötterna.</a:t>
            </a:r>
          </a:p>
          <a:p>
            <a:pPr algn="l">
              <a:lnSpc>
                <a:spcPct val="80000"/>
              </a:lnSpc>
              <a:defRPr/>
            </a:pPr>
            <a:endParaRPr lang="sv-SE" sz="1050" dirty="0">
              <a:solidFill>
                <a:schemeClr val="tx1"/>
              </a:solidFill>
              <a:latin typeface="Arial" charset="0"/>
            </a:endParaRPr>
          </a:p>
          <a:p>
            <a:pPr algn="l">
              <a:lnSpc>
                <a:spcPct val="80000"/>
              </a:lnSpc>
              <a:defRPr/>
            </a:pPr>
            <a:r>
              <a:rPr lang="sv-SE" sz="1050" i="1" dirty="0">
                <a:solidFill>
                  <a:schemeClr val="tx1"/>
                </a:solidFill>
                <a:latin typeface="Arial" charset="0"/>
              </a:rPr>
              <a:t>Stegring</a:t>
            </a:r>
          </a:p>
          <a:p>
            <a:pPr algn="l">
              <a:lnSpc>
                <a:spcPct val="80000"/>
              </a:lnSpc>
              <a:defRPr/>
            </a:pPr>
            <a:r>
              <a:rPr lang="sv-SE" sz="1050" dirty="0">
                <a:solidFill>
                  <a:schemeClr val="tx1"/>
                </a:solidFill>
                <a:latin typeface="Arial" charset="0"/>
              </a:rPr>
              <a:t>Kasta bollen till medspelaren som tar emot med låret, bröstet eller huvudet. Flytta fortfarande bollen i spelriktningen i första tillslaget. Ta upp bollen i händerna när du har kontrollerat bollen och kasta den till nästa nummer.</a:t>
            </a:r>
          </a:p>
          <a:p>
            <a:pPr algn="l">
              <a:lnSpc>
                <a:spcPct val="80000"/>
              </a:lnSpc>
              <a:defRPr/>
            </a:pPr>
            <a:r>
              <a:rPr lang="sv-SE" sz="1050" b="1" dirty="0">
                <a:solidFill>
                  <a:schemeClr val="tx1"/>
                </a:solidFill>
                <a:latin typeface="Arial" charset="0"/>
              </a:rPr>
              <a:t>SAMMANFATTA</a:t>
            </a:r>
            <a:r>
              <a:rPr lang="sv-SE" sz="1050" dirty="0">
                <a:solidFill>
                  <a:schemeClr val="tx1"/>
                </a:solidFill>
                <a:latin typeface="Arial" charset="0"/>
              </a:rPr>
              <a:t>	</a:t>
            </a:r>
          </a:p>
          <a:p>
            <a:pPr algn="l">
              <a:lnSpc>
                <a:spcPct val="80000"/>
              </a:lnSpc>
              <a:defRPr/>
            </a:pPr>
            <a:r>
              <a:rPr lang="sv-SE" sz="1050" dirty="0">
                <a:solidFill>
                  <a:schemeClr val="tx1"/>
                </a:solidFill>
                <a:latin typeface="Arial" charset="0"/>
              </a:rPr>
              <a:t>Se rubrikerna VAD, VARFÖR och HUR</a:t>
            </a:r>
            <a:r>
              <a:rPr lang="sv-SE" sz="900" dirty="0">
                <a:solidFill>
                  <a:schemeClr val="tx1"/>
                </a:solidFill>
                <a:latin typeface="Arial" charset="0"/>
              </a:rPr>
              <a:t>.</a:t>
            </a:r>
          </a:p>
          <a:p>
            <a:pPr algn="l">
              <a:lnSpc>
                <a:spcPct val="80000"/>
              </a:lnSpc>
              <a:defRPr/>
            </a:pPr>
            <a:endParaRPr lang="sv-SE" sz="900" dirty="0">
              <a:latin typeface="Arial" charset="0"/>
            </a:endParaRPr>
          </a:p>
          <a:p>
            <a:pPr algn="l">
              <a:lnSpc>
                <a:spcPct val="80000"/>
              </a:lnSpc>
              <a:defRPr/>
            </a:pPr>
            <a:endParaRPr lang="sv-SE" sz="900" dirty="0">
              <a:latin typeface="Arial" charset="0"/>
            </a:endParaRPr>
          </a:p>
          <a:p>
            <a:pPr algn="l">
              <a:lnSpc>
                <a:spcPct val="80000"/>
              </a:lnSpc>
              <a:defRPr/>
            </a:pPr>
            <a:endParaRPr lang="sv-SE" sz="1100" b="1" dirty="0">
              <a:solidFill>
                <a:srgbClr val="000000"/>
              </a:solidFill>
              <a:latin typeface="Arial" charset="0"/>
            </a:endParaRPr>
          </a:p>
          <a:p>
            <a:pPr algn="l">
              <a:lnSpc>
                <a:spcPct val="80000"/>
              </a:lnSpc>
              <a:defRPr/>
            </a:pPr>
            <a:endParaRPr lang="sv-SE" sz="1100" b="1" dirty="0">
              <a:solidFill>
                <a:srgbClr val="000000"/>
              </a:solidFill>
              <a:latin typeface="Arial" charset="0"/>
            </a:endParaRPr>
          </a:p>
          <a:p>
            <a:pPr algn="l">
              <a:lnSpc>
                <a:spcPct val="80000"/>
              </a:lnSpc>
              <a:defRPr/>
            </a:pPr>
            <a:endParaRPr lang="sv-SE" sz="1100" b="1" dirty="0">
              <a:solidFill>
                <a:srgbClr val="000000"/>
              </a:solidFill>
              <a:latin typeface="Arial" charset="0"/>
            </a:endParaRPr>
          </a:p>
          <a:p>
            <a:pPr algn="l">
              <a:lnSpc>
                <a:spcPct val="80000"/>
              </a:lnSpc>
              <a:defRPr/>
            </a:pPr>
            <a:endParaRPr lang="sv-SE" sz="1100" b="1" dirty="0">
              <a:solidFill>
                <a:srgbClr val="000000"/>
              </a:solidFill>
              <a:latin typeface="Arial" charset="0"/>
            </a:endParaRPr>
          </a:p>
          <a:p>
            <a:pPr algn="l">
              <a:lnSpc>
                <a:spcPct val="80000"/>
              </a:lnSpc>
              <a:defRPr/>
            </a:pPr>
            <a:r>
              <a:rPr lang="sv-SE" sz="1100" b="1" dirty="0">
                <a:solidFill>
                  <a:srgbClr val="000000"/>
                </a:solidFill>
                <a:latin typeface="Arial" charset="0"/>
              </a:rPr>
              <a:t>VAD</a:t>
            </a:r>
          </a:p>
          <a:p>
            <a:pPr algn="l">
              <a:lnSpc>
                <a:spcPct val="80000"/>
              </a:lnSpc>
              <a:defRPr/>
            </a:pPr>
            <a:r>
              <a:rPr lang="sv-SE" sz="1100" dirty="0">
                <a:solidFill>
                  <a:srgbClr val="000000"/>
                </a:solidFill>
                <a:latin typeface="Arial" charset="0"/>
              </a:rPr>
              <a:t>Spel 3+1 mot 4</a:t>
            </a:r>
            <a:endParaRPr lang="sv-SE" sz="1100" b="1" dirty="0">
              <a:solidFill>
                <a:srgbClr val="000000"/>
              </a:solidFill>
              <a:latin typeface="Arial" charset="0"/>
            </a:endParaRPr>
          </a:p>
          <a:p>
            <a:pPr algn="l">
              <a:lnSpc>
                <a:spcPct val="80000"/>
              </a:lnSpc>
              <a:defRPr/>
            </a:pPr>
            <a:endParaRPr lang="sv-SE" sz="1100" b="1" dirty="0">
              <a:solidFill>
                <a:srgbClr val="000000"/>
              </a:solidFill>
              <a:latin typeface="Arial" charset="0"/>
            </a:endParaRPr>
          </a:p>
          <a:p>
            <a:pPr algn="l">
              <a:lnSpc>
                <a:spcPct val="80000"/>
              </a:lnSpc>
              <a:defRPr/>
            </a:pPr>
            <a:r>
              <a:rPr lang="sv-SE" sz="1100" b="1" dirty="0">
                <a:solidFill>
                  <a:srgbClr val="000000"/>
                </a:solidFill>
                <a:latin typeface="Arial" charset="0"/>
              </a:rPr>
              <a:t>VARFÖR</a:t>
            </a:r>
          </a:p>
          <a:p>
            <a:pPr algn="l">
              <a:lnSpc>
                <a:spcPct val="80000"/>
              </a:lnSpc>
              <a:defRPr/>
            </a:pPr>
            <a:r>
              <a:rPr lang="sv-SE" sz="1100" dirty="0">
                <a:solidFill>
                  <a:srgbClr val="000000"/>
                </a:solidFill>
                <a:latin typeface="Arial" charset="0"/>
              </a:rPr>
              <a:t>För att träna på kontroll med motståndare</a:t>
            </a:r>
          </a:p>
          <a:p>
            <a:pPr algn="l">
              <a:lnSpc>
                <a:spcPct val="80000"/>
              </a:lnSpc>
              <a:defRPr/>
            </a:pPr>
            <a:endParaRPr lang="sv-SE" sz="1100" dirty="0">
              <a:solidFill>
                <a:srgbClr val="000000"/>
              </a:solidFill>
              <a:latin typeface="Arial" charset="0"/>
            </a:endParaRPr>
          </a:p>
          <a:p>
            <a:pPr algn="l">
              <a:lnSpc>
                <a:spcPct val="80000"/>
              </a:lnSpc>
              <a:defRPr/>
            </a:pPr>
            <a:r>
              <a:rPr lang="sv-SE" sz="1100" b="1" dirty="0">
                <a:solidFill>
                  <a:srgbClr val="000000"/>
                </a:solidFill>
                <a:latin typeface="Arial" charset="0"/>
              </a:rPr>
              <a:t>HUR</a:t>
            </a:r>
          </a:p>
          <a:p>
            <a:pPr algn="l">
              <a:lnSpc>
                <a:spcPct val="80000"/>
              </a:lnSpc>
              <a:defRPr/>
            </a:pPr>
            <a:r>
              <a:rPr lang="sv-SE" sz="1100" dirty="0">
                <a:solidFill>
                  <a:srgbClr val="000000"/>
                </a:solidFill>
                <a:latin typeface="Arial" charset="0"/>
              </a:rPr>
              <a:t>- Alla i laget som har bollen är anfallsspelare och försöker komma till avslut genom att dribbla, driva, finta, passa och skjuta. </a:t>
            </a:r>
          </a:p>
          <a:p>
            <a:pPr algn="l">
              <a:lnSpc>
                <a:spcPct val="80000"/>
              </a:lnSpc>
              <a:defRPr/>
            </a:pPr>
            <a:r>
              <a:rPr lang="sv-SE" sz="1100" dirty="0">
                <a:solidFill>
                  <a:srgbClr val="000000"/>
                </a:solidFill>
                <a:latin typeface="Arial" charset="0"/>
              </a:rPr>
              <a:t>- Alla i laget som inte har bollen är försvarare. </a:t>
            </a:r>
          </a:p>
          <a:p>
            <a:pPr algn="l">
              <a:lnSpc>
                <a:spcPct val="80000"/>
              </a:lnSpc>
              <a:defRPr/>
            </a:pPr>
            <a:r>
              <a:rPr lang="sv-SE" sz="1100" dirty="0">
                <a:solidFill>
                  <a:schemeClr val="tx1"/>
                </a:solidFill>
                <a:latin typeface="Arial" charset="0"/>
              </a:rPr>
              <a:t>- På vilka olika sätt kan jag ta emot bollen i </a:t>
            </a:r>
            <a:r>
              <a:rPr lang="sv-SE" sz="1100" dirty="0" err="1">
                <a:solidFill>
                  <a:schemeClr val="tx1"/>
                </a:solidFill>
                <a:latin typeface="Arial" charset="0"/>
              </a:rPr>
              <a:t>futsal</a:t>
            </a:r>
            <a:r>
              <a:rPr lang="sv-SE" sz="1100" dirty="0">
                <a:solidFill>
                  <a:schemeClr val="tx1"/>
                </a:solidFill>
                <a:latin typeface="Arial" charset="0"/>
              </a:rPr>
              <a:t>? (sula, bredsida, utsida, lår, bröst, huvud)</a:t>
            </a:r>
          </a:p>
          <a:p>
            <a:pPr algn="l">
              <a:lnSpc>
                <a:spcPct val="80000"/>
              </a:lnSpc>
              <a:defRPr/>
            </a:pPr>
            <a:r>
              <a:rPr lang="sv-SE" sz="1100" dirty="0">
                <a:solidFill>
                  <a:schemeClr val="tx1"/>
                </a:solidFill>
                <a:latin typeface="Arial" charset="0"/>
              </a:rPr>
              <a:t>- Vad är viktigt innan jag tar emot bollen? (först göra sig spelbar, titta upp för att se var spelaren jag ska passa till är)</a:t>
            </a:r>
          </a:p>
          <a:p>
            <a:pPr algn="l">
              <a:lnSpc>
                <a:spcPct val="80000"/>
              </a:lnSpc>
              <a:defRPr/>
            </a:pPr>
            <a:r>
              <a:rPr lang="sv-SE" sz="1100" dirty="0">
                <a:solidFill>
                  <a:schemeClr val="tx1"/>
                </a:solidFill>
                <a:latin typeface="Arial" charset="0"/>
              </a:rPr>
              <a:t>Vad är viktigt när jag tar emot bollen? (titta på bollen i mottagningen och flytta den i den riktning som du vill passa den i nästa läge)</a:t>
            </a:r>
          </a:p>
          <a:p>
            <a:pPr algn="l">
              <a:lnSpc>
                <a:spcPct val="80000"/>
              </a:lnSpc>
              <a:defRPr/>
            </a:pPr>
            <a:endParaRPr lang="sv-SE" sz="1100" dirty="0">
              <a:solidFill>
                <a:srgbClr val="000000"/>
              </a:solidFill>
              <a:latin typeface="Arial" charset="0"/>
            </a:endParaRPr>
          </a:p>
          <a:p>
            <a:pPr algn="l">
              <a:lnSpc>
                <a:spcPct val="80000"/>
              </a:lnSpc>
              <a:defRPr/>
            </a:pPr>
            <a:r>
              <a:rPr lang="sv-SE" sz="1100" b="1" dirty="0">
                <a:solidFill>
                  <a:srgbClr val="000000"/>
                </a:solidFill>
                <a:latin typeface="Arial" charset="0"/>
              </a:rPr>
              <a:t>ÖVA</a:t>
            </a:r>
          </a:p>
          <a:p>
            <a:pPr algn="l">
              <a:lnSpc>
                <a:spcPct val="80000"/>
              </a:lnSpc>
              <a:defRPr/>
            </a:pPr>
            <a:r>
              <a:rPr lang="sv-SE" sz="1100" i="1" dirty="0">
                <a:solidFill>
                  <a:srgbClr val="000000"/>
                </a:solidFill>
                <a:latin typeface="Arial" charset="0"/>
              </a:rPr>
              <a:t>Organisation</a:t>
            </a:r>
            <a:endParaRPr lang="sv-SE" sz="1100" dirty="0">
              <a:solidFill>
                <a:srgbClr val="000000"/>
              </a:solidFill>
              <a:latin typeface="Arial" charset="0"/>
            </a:endParaRPr>
          </a:p>
          <a:p>
            <a:pPr algn="l">
              <a:lnSpc>
                <a:spcPct val="80000"/>
              </a:lnSpc>
              <a:defRPr/>
            </a:pPr>
            <a:r>
              <a:rPr lang="sv-SE" sz="1100" dirty="0">
                <a:solidFill>
                  <a:srgbClr val="000000"/>
                </a:solidFill>
                <a:latin typeface="Arial" charset="0"/>
              </a:rPr>
              <a:t>3 utespelare + 1 målvakt mot 4 utespelare. 1 planhalva, 1 handbollsmål och 2 </a:t>
            </a:r>
            <a:r>
              <a:rPr lang="sv-SE" sz="1100" dirty="0" err="1">
                <a:solidFill>
                  <a:srgbClr val="000000"/>
                </a:solidFill>
                <a:latin typeface="Arial" charset="0"/>
              </a:rPr>
              <a:t>bandymål</a:t>
            </a:r>
            <a:r>
              <a:rPr lang="sv-SE" sz="1100" dirty="0">
                <a:solidFill>
                  <a:srgbClr val="000000"/>
                </a:solidFill>
                <a:latin typeface="Arial" charset="0"/>
              </a:rPr>
              <a:t>.</a:t>
            </a:r>
          </a:p>
          <a:p>
            <a:pPr algn="l">
              <a:lnSpc>
                <a:spcPct val="80000"/>
              </a:lnSpc>
              <a:defRPr/>
            </a:pPr>
            <a:endParaRPr lang="sv-SE" sz="1100" dirty="0">
              <a:solidFill>
                <a:srgbClr val="000000"/>
              </a:solidFill>
              <a:latin typeface="Arial" charset="0"/>
            </a:endParaRPr>
          </a:p>
          <a:p>
            <a:pPr algn="l">
              <a:lnSpc>
                <a:spcPct val="80000"/>
              </a:lnSpc>
              <a:defRPr/>
            </a:pPr>
            <a:r>
              <a:rPr lang="sv-SE" sz="1100" i="1" dirty="0">
                <a:solidFill>
                  <a:srgbClr val="000000"/>
                </a:solidFill>
                <a:latin typeface="Arial" charset="0"/>
              </a:rPr>
              <a:t>Anvisning</a:t>
            </a:r>
            <a:endParaRPr lang="sv-SE" sz="1100" dirty="0">
              <a:solidFill>
                <a:srgbClr val="000000"/>
              </a:solidFill>
              <a:latin typeface="Arial" charset="0"/>
            </a:endParaRPr>
          </a:p>
          <a:p>
            <a:pPr algn="l">
              <a:lnSpc>
                <a:spcPct val="80000"/>
              </a:lnSpc>
              <a:defRPr/>
            </a:pPr>
            <a:r>
              <a:rPr lang="sv-SE" sz="1100" dirty="0">
                <a:solidFill>
                  <a:srgbClr val="000000"/>
                </a:solidFill>
                <a:latin typeface="Arial" charset="0"/>
              </a:rPr>
              <a:t>Fritt spel. Laget som anfaller mot bandymålen använder målvakten som extra utespelare. Spela gärna 2-2 med det laget som anfaller mot handbollsmålet och MV-2-1 med laget som anfaller mot bandymålet.</a:t>
            </a:r>
          </a:p>
          <a:p>
            <a:pPr algn="l">
              <a:lnSpc>
                <a:spcPct val="80000"/>
              </a:lnSpc>
              <a:defRPr/>
            </a:pPr>
            <a:r>
              <a:rPr lang="sv-SE" sz="1100" b="1" dirty="0">
                <a:solidFill>
                  <a:srgbClr val="000000"/>
                </a:solidFill>
                <a:latin typeface="Arial" charset="0"/>
              </a:rPr>
              <a:t>SAMMANFATTA</a:t>
            </a:r>
          </a:p>
          <a:p>
            <a:pPr algn="l">
              <a:lnSpc>
                <a:spcPct val="80000"/>
              </a:lnSpc>
              <a:defRPr/>
            </a:pPr>
            <a:r>
              <a:rPr lang="sv-SE" sz="1100" dirty="0">
                <a:solidFill>
                  <a:srgbClr val="000000"/>
                </a:solidFill>
                <a:latin typeface="Arial" charset="0"/>
              </a:rPr>
              <a:t>Se rubrikerna VAD, VARFÖR och HUR.</a:t>
            </a:r>
          </a:p>
        </p:txBody>
      </p:sp>
      <p:sp>
        <p:nvSpPr>
          <p:cNvPr id="6"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2 - KONTROLL</a:t>
            </a: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0" name="Rectangle 196"/>
          <p:cNvSpPr>
            <a:spLocks noChangeArrowheads="1"/>
          </p:cNvSpPr>
          <p:nvPr/>
        </p:nvSpPr>
        <p:spPr bwMode="auto">
          <a:xfrm>
            <a:off x="40398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2" name="Text Box 197"/>
          <p:cNvSpPr txBox="1">
            <a:spLocks noChangeArrowheads="1"/>
          </p:cNvSpPr>
          <p:nvPr/>
        </p:nvSpPr>
        <p:spPr bwMode="auto">
          <a:xfrm>
            <a:off x="5025231" y="5055394"/>
            <a:ext cx="50323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MV</a:t>
            </a:r>
          </a:p>
        </p:txBody>
      </p:sp>
      <p:sp>
        <p:nvSpPr>
          <p:cNvPr id="13" name="AutoShape 101"/>
          <p:cNvSpPr>
            <a:spLocks noChangeArrowheads="1"/>
          </p:cNvSpPr>
          <p:nvPr/>
        </p:nvSpPr>
        <p:spPr bwMode="auto">
          <a:xfrm>
            <a:off x="4451863" y="5638800"/>
            <a:ext cx="114300" cy="123825"/>
          </a:xfrm>
          <a:prstGeom prst="flowChartSummingJunction">
            <a:avLst/>
          </a:prstGeom>
          <a:solidFill>
            <a:srgbClr val="FFFFFF"/>
          </a:solidFill>
          <a:ln w="9525">
            <a:solidFill>
              <a:srgbClr val="000000"/>
            </a:solidFill>
            <a:round/>
            <a:headEnd/>
            <a:tailEnd/>
          </a:ln>
        </p:spPr>
        <p:txBody>
          <a:bodyPr/>
          <a:lstStyle/>
          <a:p>
            <a:pPr algn="ctr"/>
            <a:endParaRPr lang="sv-SE" sz="1800"/>
          </a:p>
        </p:txBody>
      </p:sp>
      <p:sp>
        <p:nvSpPr>
          <p:cNvPr id="14" name="Oval 242"/>
          <p:cNvSpPr>
            <a:spLocks noChangeArrowheads="1"/>
          </p:cNvSpPr>
          <p:nvPr/>
        </p:nvSpPr>
        <p:spPr bwMode="auto">
          <a:xfrm>
            <a:off x="4482191" y="6209080"/>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5" name="Oval 242"/>
          <p:cNvSpPr>
            <a:spLocks noChangeArrowheads="1"/>
          </p:cNvSpPr>
          <p:nvPr/>
        </p:nvSpPr>
        <p:spPr bwMode="auto">
          <a:xfrm>
            <a:off x="4712739" y="57626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6" name="Oval 242"/>
          <p:cNvSpPr>
            <a:spLocks noChangeArrowheads="1"/>
          </p:cNvSpPr>
          <p:nvPr/>
        </p:nvSpPr>
        <p:spPr bwMode="auto">
          <a:xfrm>
            <a:off x="5037138" y="6316952"/>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7" name="Text Box 97"/>
          <p:cNvSpPr txBox="1">
            <a:spLocks noChangeArrowheads="1"/>
          </p:cNvSpPr>
          <p:nvPr/>
        </p:nvSpPr>
        <p:spPr bwMode="auto">
          <a:xfrm>
            <a:off x="4092745" y="98205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8" name="Text Box 97"/>
          <p:cNvSpPr txBox="1">
            <a:spLocks noChangeArrowheads="1"/>
          </p:cNvSpPr>
          <p:nvPr/>
        </p:nvSpPr>
        <p:spPr bwMode="auto">
          <a:xfrm>
            <a:off x="5139633" y="624718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24" name="Group 297"/>
          <p:cNvGrpSpPr>
            <a:grpSpLocks/>
          </p:cNvGrpSpPr>
          <p:nvPr/>
        </p:nvGrpSpPr>
        <p:grpSpPr bwMode="auto">
          <a:xfrm>
            <a:off x="4724400" y="2133600"/>
            <a:ext cx="95250" cy="85725"/>
            <a:chOff x="804" y="312"/>
            <a:chExt cx="10" cy="9"/>
          </a:xfrm>
        </p:grpSpPr>
        <p:sp>
          <p:nvSpPr>
            <p:cNvPr id="25" name="Oval 29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26" name="Group 299"/>
            <p:cNvGrpSpPr>
              <a:grpSpLocks/>
            </p:cNvGrpSpPr>
            <p:nvPr/>
          </p:nvGrpSpPr>
          <p:grpSpPr bwMode="auto">
            <a:xfrm>
              <a:off x="806" y="314"/>
              <a:ext cx="7" cy="6"/>
              <a:chOff x="724" y="80"/>
              <a:chExt cx="10" cy="10"/>
            </a:xfrm>
          </p:grpSpPr>
          <p:sp>
            <p:nvSpPr>
              <p:cNvPr id="27" name="Line 30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28" name="Line 30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34" name="Group 317"/>
          <p:cNvGrpSpPr>
            <a:grpSpLocks/>
          </p:cNvGrpSpPr>
          <p:nvPr/>
        </p:nvGrpSpPr>
        <p:grpSpPr bwMode="auto">
          <a:xfrm>
            <a:off x="4593092" y="1785937"/>
            <a:ext cx="95250" cy="85725"/>
            <a:chOff x="804" y="312"/>
            <a:chExt cx="10" cy="9"/>
          </a:xfrm>
        </p:grpSpPr>
        <p:sp>
          <p:nvSpPr>
            <p:cNvPr id="35" name="Oval 31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36" name="Group 319"/>
            <p:cNvGrpSpPr>
              <a:grpSpLocks/>
            </p:cNvGrpSpPr>
            <p:nvPr/>
          </p:nvGrpSpPr>
          <p:grpSpPr bwMode="auto">
            <a:xfrm>
              <a:off x="806" y="314"/>
              <a:ext cx="7" cy="6"/>
              <a:chOff x="724" y="80"/>
              <a:chExt cx="10" cy="10"/>
            </a:xfrm>
          </p:grpSpPr>
          <p:sp>
            <p:nvSpPr>
              <p:cNvPr id="37" name="Line 32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32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39" name="Group 327"/>
          <p:cNvGrpSpPr>
            <a:grpSpLocks/>
          </p:cNvGrpSpPr>
          <p:nvPr/>
        </p:nvGrpSpPr>
        <p:grpSpPr bwMode="auto">
          <a:xfrm>
            <a:off x="4343400" y="2209800"/>
            <a:ext cx="95250" cy="85725"/>
            <a:chOff x="804" y="312"/>
            <a:chExt cx="10" cy="9"/>
          </a:xfrm>
        </p:grpSpPr>
        <p:sp>
          <p:nvSpPr>
            <p:cNvPr id="40" name="Oval 32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41" name="Group 329"/>
            <p:cNvGrpSpPr>
              <a:grpSpLocks/>
            </p:cNvGrpSpPr>
            <p:nvPr/>
          </p:nvGrpSpPr>
          <p:grpSpPr bwMode="auto">
            <a:xfrm>
              <a:off x="806" y="314"/>
              <a:ext cx="7" cy="6"/>
              <a:chOff x="724" y="80"/>
              <a:chExt cx="10" cy="10"/>
            </a:xfrm>
          </p:grpSpPr>
          <p:sp>
            <p:nvSpPr>
              <p:cNvPr id="42" name="Line 33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43" name="Line 33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88" name="Group 302"/>
          <p:cNvGrpSpPr>
            <a:grpSpLocks/>
          </p:cNvGrpSpPr>
          <p:nvPr/>
        </p:nvGrpSpPr>
        <p:grpSpPr bwMode="auto">
          <a:xfrm>
            <a:off x="4819650" y="896326"/>
            <a:ext cx="95250" cy="85725"/>
            <a:chOff x="804" y="312"/>
            <a:chExt cx="10" cy="9"/>
          </a:xfrm>
        </p:grpSpPr>
        <p:sp>
          <p:nvSpPr>
            <p:cNvPr id="89"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90" name="Group 304"/>
            <p:cNvGrpSpPr>
              <a:grpSpLocks/>
            </p:cNvGrpSpPr>
            <p:nvPr/>
          </p:nvGrpSpPr>
          <p:grpSpPr bwMode="auto">
            <a:xfrm>
              <a:off x="806" y="314"/>
              <a:ext cx="7" cy="6"/>
              <a:chOff x="724" y="80"/>
              <a:chExt cx="10" cy="10"/>
            </a:xfrm>
          </p:grpSpPr>
          <p:sp>
            <p:nvSpPr>
              <p:cNvPr id="91"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2"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93" name="Group 302"/>
          <p:cNvGrpSpPr>
            <a:grpSpLocks/>
          </p:cNvGrpSpPr>
          <p:nvPr/>
        </p:nvGrpSpPr>
        <p:grpSpPr bwMode="auto">
          <a:xfrm>
            <a:off x="4724400" y="1447800"/>
            <a:ext cx="95250" cy="85725"/>
            <a:chOff x="804" y="312"/>
            <a:chExt cx="10" cy="9"/>
          </a:xfrm>
        </p:grpSpPr>
        <p:sp>
          <p:nvSpPr>
            <p:cNvPr id="94"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95" name="Group 304"/>
            <p:cNvGrpSpPr>
              <a:grpSpLocks/>
            </p:cNvGrpSpPr>
            <p:nvPr/>
          </p:nvGrpSpPr>
          <p:grpSpPr bwMode="auto">
            <a:xfrm>
              <a:off x="806" y="314"/>
              <a:ext cx="7" cy="6"/>
              <a:chOff x="724" y="80"/>
              <a:chExt cx="10" cy="10"/>
            </a:xfrm>
          </p:grpSpPr>
          <p:sp>
            <p:nvSpPr>
              <p:cNvPr id="96"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97"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98" name="Group 302"/>
          <p:cNvGrpSpPr>
            <a:grpSpLocks/>
          </p:cNvGrpSpPr>
          <p:nvPr/>
        </p:nvGrpSpPr>
        <p:grpSpPr bwMode="auto">
          <a:xfrm>
            <a:off x="4248150" y="1493849"/>
            <a:ext cx="95250" cy="85725"/>
            <a:chOff x="804" y="312"/>
            <a:chExt cx="10" cy="9"/>
          </a:xfrm>
        </p:grpSpPr>
        <p:sp>
          <p:nvSpPr>
            <p:cNvPr id="99" name="Oval 303"/>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100" name="Group 304"/>
            <p:cNvGrpSpPr>
              <a:grpSpLocks/>
            </p:cNvGrpSpPr>
            <p:nvPr/>
          </p:nvGrpSpPr>
          <p:grpSpPr bwMode="auto">
            <a:xfrm>
              <a:off x="806" y="314"/>
              <a:ext cx="7" cy="6"/>
              <a:chOff x="724" y="80"/>
              <a:chExt cx="10" cy="10"/>
            </a:xfrm>
          </p:grpSpPr>
          <p:sp>
            <p:nvSpPr>
              <p:cNvPr id="101" name="Line 305"/>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02" name="Line 306"/>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08" name="Line 295"/>
          <p:cNvSpPr>
            <a:spLocks noChangeShapeType="1"/>
          </p:cNvSpPr>
          <p:nvPr/>
        </p:nvSpPr>
        <p:spPr bwMode="auto">
          <a:xfrm>
            <a:off x="5276850" y="533400"/>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10" name="Text Box 110"/>
          <p:cNvSpPr txBox="1">
            <a:spLocks noChangeArrowheads="1"/>
          </p:cNvSpPr>
          <p:nvPr/>
        </p:nvSpPr>
        <p:spPr bwMode="auto">
          <a:xfrm>
            <a:off x="2819400" y="4394634"/>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10 min</a:t>
            </a:r>
            <a:endParaRPr lang="sv-SE" sz="1800" dirty="0"/>
          </a:p>
        </p:txBody>
      </p:sp>
      <p:sp>
        <p:nvSpPr>
          <p:cNvPr id="111" name="Text Box 111"/>
          <p:cNvSpPr txBox="1">
            <a:spLocks noChangeArrowheads="1"/>
          </p:cNvSpPr>
          <p:nvPr/>
        </p:nvSpPr>
        <p:spPr bwMode="auto">
          <a:xfrm>
            <a:off x="2819400" y="8576468"/>
            <a:ext cx="569913"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2" name="Text Box 97"/>
          <p:cNvSpPr txBox="1">
            <a:spLocks noChangeArrowheads="1"/>
          </p:cNvSpPr>
          <p:nvPr/>
        </p:nvSpPr>
        <p:spPr bwMode="auto">
          <a:xfrm>
            <a:off x="4089860" y="177599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3" name="Text Box 97"/>
          <p:cNvSpPr txBox="1">
            <a:spLocks noChangeArrowheads="1"/>
          </p:cNvSpPr>
          <p:nvPr/>
        </p:nvSpPr>
        <p:spPr bwMode="auto">
          <a:xfrm>
            <a:off x="4911033" y="181117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4" name="Text Box 97"/>
          <p:cNvSpPr txBox="1">
            <a:spLocks noChangeArrowheads="1"/>
          </p:cNvSpPr>
          <p:nvPr/>
        </p:nvSpPr>
        <p:spPr bwMode="auto">
          <a:xfrm>
            <a:off x="4939825" y="110516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5" name="Text Box 97"/>
          <p:cNvSpPr txBox="1">
            <a:spLocks noChangeArrowheads="1"/>
          </p:cNvSpPr>
          <p:nvPr/>
        </p:nvSpPr>
        <p:spPr bwMode="auto">
          <a:xfrm>
            <a:off x="4419230" y="67487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6" name="Line 99"/>
          <p:cNvSpPr>
            <a:spLocks noChangeShapeType="1"/>
          </p:cNvSpPr>
          <p:nvPr/>
        </p:nvSpPr>
        <p:spPr bwMode="auto">
          <a:xfrm rot="16200000" flipV="1">
            <a:off x="4153694" y="1341778"/>
            <a:ext cx="571953" cy="3449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117" name="Rectangle 196"/>
          <p:cNvSpPr>
            <a:spLocks noChangeArrowheads="1"/>
          </p:cNvSpPr>
          <p:nvPr/>
        </p:nvSpPr>
        <p:spPr bwMode="auto">
          <a:xfrm>
            <a:off x="6152170" y="6854639"/>
            <a:ext cx="287338" cy="73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118" name="Text Box 97"/>
          <p:cNvSpPr txBox="1">
            <a:spLocks noChangeArrowheads="1"/>
          </p:cNvSpPr>
          <p:nvPr/>
        </p:nvSpPr>
        <p:spPr bwMode="auto">
          <a:xfrm>
            <a:off x="5877736" y="559188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9" name="Oval 242"/>
          <p:cNvSpPr>
            <a:spLocks noChangeArrowheads="1"/>
          </p:cNvSpPr>
          <p:nvPr/>
        </p:nvSpPr>
        <p:spPr bwMode="auto">
          <a:xfrm>
            <a:off x="5119558" y="5838825"/>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Tree>
    <p:extLst>
      <p:ext uri="{BB962C8B-B14F-4D97-AF65-F5344CB8AC3E}">
        <p14:creationId xmlns:p14="http://schemas.microsoft.com/office/powerpoint/2010/main" val="173328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txBox="1">
            <a:spLocks noChangeArrowheads="1"/>
          </p:cNvSpPr>
          <p:nvPr/>
        </p:nvSpPr>
        <p:spPr>
          <a:xfrm>
            <a:off x="105877" y="173255"/>
            <a:ext cx="3907857" cy="8903367"/>
          </a:xfrm>
          <a:prstGeom prst="rect">
            <a:avLst/>
          </a:prstGeom>
          <a:ln>
            <a:solidFill>
              <a:schemeClr val="tx1"/>
            </a:solidFill>
          </a:ln>
        </p:spPr>
        <p:txBody>
          <a:bodyPr vert="horz" lIns="91440" tIns="45720" rIns="91440" bIns="45720" rtlCol="0">
            <a:normAutofit fontScale="925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lnSpc>
                <a:spcPct val="80000"/>
              </a:lnSpc>
              <a:defRPr/>
            </a:pPr>
            <a:r>
              <a:rPr lang="sv-SE" sz="1100" b="1" dirty="0">
                <a:solidFill>
                  <a:schemeClr val="tx1"/>
                </a:solidFill>
                <a:latin typeface="Arial" charset="0"/>
              </a:rPr>
              <a:t>VAD</a:t>
            </a:r>
          </a:p>
          <a:p>
            <a:pPr algn="l">
              <a:lnSpc>
                <a:spcPct val="80000"/>
              </a:lnSpc>
              <a:defRPr/>
            </a:pPr>
            <a:r>
              <a:rPr lang="sv-SE" sz="1100" dirty="0">
                <a:solidFill>
                  <a:schemeClr val="tx1"/>
                </a:solidFill>
                <a:latin typeface="Arial" charset="0"/>
              </a:rPr>
              <a:t>Kontrollera bollen</a:t>
            </a:r>
            <a:endParaRPr lang="sv-SE" sz="1100" b="1" dirty="0">
              <a:solidFill>
                <a:schemeClr val="tx1"/>
              </a:solidFill>
              <a:latin typeface="Arial" charset="0"/>
            </a:endParaRPr>
          </a:p>
          <a:p>
            <a:pPr algn="l">
              <a:lnSpc>
                <a:spcPct val="80000"/>
              </a:lnSpc>
              <a:defRPr/>
            </a:pPr>
            <a:endParaRPr lang="sv-SE" sz="1100" b="1" dirty="0">
              <a:solidFill>
                <a:schemeClr val="tx1"/>
              </a:solidFill>
              <a:latin typeface="Arial" charset="0"/>
            </a:endParaRPr>
          </a:p>
          <a:p>
            <a:pPr algn="l">
              <a:lnSpc>
                <a:spcPct val="80000"/>
              </a:lnSpc>
              <a:defRPr/>
            </a:pPr>
            <a:r>
              <a:rPr lang="sv-SE" sz="1100" b="1" dirty="0">
                <a:solidFill>
                  <a:schemeClr val="tx1"/>
                </a:solidFill>
                <a:latin typeface="Arial" charset="0"/>
              </a:rPr>
              <a:t>VARFÖR</a:t>
            </a:r>
          </a:p>
          <a:p>
            <a:pPr algn="l">
              <a:lnSpc>
                <a:spcPct val="80000"/>
              </a:lnSpc>
              <a:defRPr/>
            </a:pPr>
            <a:r>
              <a:rPr lang="sv-SE" sz="1100" dirty="0">
                <a:solidFill>
                  <a:schemeClr val="tx1"/>
                </a:solidFill>
                <a:latin typeface="Arial" charset="0"/>
              </a:rPr>
              <a:t>För att kunna ta emot bollen</a:t>
            </a:r>
          </a:p>
          <a:p>
            <a:pPr algn="l">
              <a:lnSpc>
                <a:spcPct val="80000"/>
              </a:lnSpc>
              <a:defRPr/>
            </a:pPr>
            <a:endParaRPr lang="sv-SE" sz="1100" dirty="0">
              <a:solidFill>
                <a:schemeClr val="tx1"/>
              </a:solidFill>
              <a:latin typeface="Arial" charset="0"/>
            </a:endParaRPr>
          </a:p>
          <a:p>
            <a:pPr algn="l">
              <a:lnSpc>
                <a:spcPct val="80000"/>
              </a:lnSpc>
              <a:defRPr/>
            </a:pPr>
            <a:r>
              <a:rPr lang="sv-SE" sz="1100" b="1" dirty="0">
                <a:solidFill>
                  <a:schemeClr val="tx1"/>
                </a:solidFill>
                <a:latin typeface="Arial" charset="0"/>
              </a:rPr>
              <a:t>HUR</a:t>
            </a:r>
          </a:p>
          <a:p>
            <a:pPr algn="l">
              <a:lnSpc>
                <a:spcPct val="80000"/>
              </a:lnSpc>
              <a:defRPr/>
            </a:pPr>
            <a:r>
              <a:rPr lang="sv-SE" sz="1100" dirty="0">
                <a:solidFill>
                  <a:schemeClr val="tx1"/>
                </a:solidFill>
                <a:latin typeface="Arial" charset="0"/>
              </a:rPr>
              <a:t>- På vilka olika sätt kan jag ta emot bollen i </a:t>
            </a:r>
            <a:r>
              <a:rPr lang="sv-SE" sz="1100" dirty="0" err="1">
                <a:solidFill>
                  <a:schemeClr val="tx1"/>
                </a:solidFill>
                <a:latin typeface="Arial" charset="0"/>
              </a:rPr>
              <a:t>futsal</a:t>
            </a:r>
            <a:r>
              <a:rPr lang="sv-SE" sz="1100" dirty="0">
                <a:solidFill>
                  <a:schemeClr val="tx1"/>
                </a:solidFill>
                <a:latin typeface="Arial" charset="0"/>
              </a:rPr>
              <a:t>? (sula, bredsida, utsida, lår, bröst, huvud)</a:t>
            </a:r>
          </a:p>
          <a:p>
            <a:pPr algn="l">
              <a:lnSpc>
                <a:spcPct val="80000"/>
              </a:lnSpc>
              <a:defRPr/>
            </a:pPr>
            <a:r>
              <a:rPr lang="sv-SE" sz="1100" dirty="0">
                <a:solidFill>
                  <a:schemeClr val="tx1"/>
                </a:solidFill>
                <a:latin typeface="Arial" charset="0"/>
              </a:rPr>
              <a:t>- Vad är viktigt innan jag tar emot bollen? (göra sig spelbar, titta upp för att se var nästa spelare är)</a:t>
            </a:r>
          </a:p>
          <a:p>
            <a:pPr algn="l">
              <a:lnSpc>
                <a:spcPct val="80000"/>
              </a:lnSpc>
              <a:defRPr/>
            </a:pPr>
            <a:r>
              <a:rPr lang="sv-SE" sz="1100" dirty="0">
                <a:solidFill>
                  <a:schemeClr val="tx1"/>
                </a:solidFill>
                <a:latin typeface="Arial" charset="0"/>
              </a:rPr>
              <a:t>- Vad är viktigt när jag tar emot bollen? (titta på bollen i mottagningen och flytta den i den riktning som du vill passa den i nästa läge)</a:t>
            </a:r>
          </a:p>
          <a:p>
            <a:pPr algn="l">
              <a:lnSpc>
                <a:spcPct val="80000"/>
              </a:lnSpc>
              <a:defRPr/>
            </a:pPr>
            <a:endParaRPr lang="sv-SE" sz="1100" b="1" dirty="0">
              <a:solidFill>
                <a:schemeClr val="tx1"/>
              </a:solidFill>
              <a:latin typeface="Arial" charset="0"/>
            </a:endParaRPr>
          </a:p>
          <a:p>
            <a:pPr algn="l">
              <a:lnSpc>
                <a:spcPct val="80000"/>
              </a:lnSpc>
              <a:defRPr/>
            </a:pPr>
            <a:r>
              <a:rPr lang="sv-SE" sz="1100" b="1" dirty="0">
                <a:solidFill>
                  <a:schemeClr val="tx1"/>
                </a:solidFill>
                <a:latin typeface="Arial" charset="0"/>
              </a:rPr>
              <a:t>ÖVA</a:t>
            </a:r>
          </a:p>
          <a:p>
            <a:pPr algn="l">
              <a:lnSpc>
                <a:spcPct val="80000"/>
              </a:lnSpc>
              <a:defRPr/>
            </a:pPr>
            <a:r>
              <a:rPr lang="sv-SE" sz="1100" i="1" dirty="0">
                <a:solidFill>
                  <a:schemeClr val="tx1"/>
                </a:solidFill>
                <a:latin typeface="Arial" charset="0"/>
              </a:rPr>
              <a:t>Organisation</a:t>
            </a:r>
            <a:endParaRPr lang="sv-SE" sz="1100" dirty="0">
              <a:solidFill>
                <a:schemeClr val="tx1"/>
              </a:solidFill>
              <a:latin typeface="Arial" charset="0"/>
            </a:endParaRPr>
          </a:p>
          <a:p>
            <a:pPr algn="l">
              <a:lnSpc>
                <a:spcPct val="80000"/>
              </a:lnSpc>
              <a:defRPr/>
            </a:pPr>
            <a:r>
              <a:rPr lang="sv-SE" sz="1100" dirty="0">
                <a:solidFill>
                  <a:schemeClr val="tx1"/>
                </a:solidFill>
                <a:latin typeface="Arial" charset="0"/>
              </a:rPr>
              <a:t>3 lag med lika många i varje (2-4 spelare/lag). 1 boll.</a:t>
            </a:r>
          </a:p>
          <a:p>
            <a:pPr algn="l">
              <a:lnSpc>
                <a:spcPct val="80000"/>
              </a:lnSpc>
              <a:defRPr/>
            </a:pPr>
            <a:endParaRPr lang="sv-SE" sz="1100" dirty="0">
              <a:solidFill>
                <a:schemeClr val="tx1"/>
              </a:solidFill>
              <a:latin typeface="Arial" charset="0"/>
            </a:endParaRPr>
          </a:p>
          <a:p>
            <a:pPr algn="l">
              <a:lnSpc>
                <a:spcPct val="80000"/>
              </a:lnSpc>
              <a:defRPr/>
            </a:pPr>
            <a:r>
              <a:rPr lang="sv-SE" sz="1100" i="1" dirty="0">
                <a:solidFill>
                  <a:schemeClr val="tx1"/>
                </a:solidFill>
                <a:latin typeface="Arial" charset="0"/>
              </a:rPr>
              <a:t>Anvisning</a:t>
            </a:r>
            <a:endParaRPr lang="sv-SE" sz="1100" dirty="0">
              <a:solidFill>
                <a:schemeClr val="tx1"/>
              </a:solidFill>
              <a:latin typeface="Arial" charset="0"/>
            </a:endParaRPr>
          </a:p>
          <a:p>
            <a:pPr algn="l">
              <a:lnSpc>
                <a:spcPct val="80000"/>
              </a:lnSpc>
              <a:defRPr/>
            </a:pPr>
            <a:r>
              <a:rPr lang="sv-SE" sz="1100" dirty="0">
                <a:solidFill>
                  <a:schemeClr val="tx1"/>
                </a:solidFill>
                <a:latin typeface="Arial" charset="0"/>
              </a:rPr>
              <a:t>2 lag är anfallsspelare och spelar mot 1 lag som är försvarsspelare. Byt försvarande lag efter 1.5 min. Det anfallande laget ska hålla bollen inom laget genom passningsspel utan att försvararna bryter. Om försvarande lag bryter bollen behåller de den så länge som de kan.</a:t>
            </a:r>
          </a:p>
          <a:p>
            <a:pPr algn="l">
              <a:lnSpc>
                <a:spcPct val="80000"/>
              </a:lnSpc>
              <a:defRPr/>
            </a:pPr>
            <a:endParaRPr lang="sv-SE" sz="1100" i="1" dirty="0">
              <a:solidFill>
                <a:schemeClr val="tx1"/>
              </a:solidFill>
              <a:latin typeface="Arial" charset="0"/>
            </a:endParaRPr>
          </a:p>
          <a:p>
            <a:pPr algn="l">
              <a:lnSpc>
                <a:spcPct val="80000"/>
              </a:lnSpc>
              <a:defRPr/>
            </a:pPr>
            <a:r>
              <a:rPr lang="sv-SE" sz="1100" i="1" dirty="0">
                <a:solidFill>
                  <a:schemeClr val="tx1"/>
                </a:solidFill>
                <a:latin typeface="Arial" charset="0"/>
              </a:rPr>
              <a:t>Stegring</a:t>
            </a:r>
          </a:p>
          <a:p>
            <a:pPr algn="l">
              <a:lnSpc>
                <a:spcPct val="80000"/>
              </a:lnSpc>
              <a:defRPr/>
            </a:pPr>
            <a:r>
              <a:rPr lang="sv-SE" sz="1100" dirty="0">
                <a:solidFill>
                  <a:schemeClr val="tx1"/>
                </a:solidFill>
                <a:latin typeface="Arial" charset="0"/>
              </a:rPr>
              <a:t>Minst tre tillslag per spelare.</a:t>
            </a:r>
          </a:p>
          <a:p>
            <a:pPr algn="l">
              <a:lnSpc>
                <a:spcPct val="80000"/>
              </a:lnSpc>
              <a:defRPr/>
            </a:pPr>
            <a:endParaRPr lang="sv-SE" sz="1100" dirty="0">
              <a:solidFill>
                <a:schemeClr val="tx1"/>
              </a:solidFill>
              <a:latin typeface="Arial" charset="0"/>
            </a:endParaRPr>
          </a:p>
          <a:p>
            <a:pPr algn="l">
              <a:lnSpc>
                <a:spcPct val="80000"/>
              </a:lnSpc>
              <a:defRPr/>
            </a:pPr>
            <a:r>
              <a:rPr lang="sv-SE" sz="1100" b="1" dirty="0">
                <a:solidFill>
                  <a:schemeClr val="tx1"/>
                </a:solidFill>
                <a:latin typeface="Arial" charset="0"/>
              </a:rPr>
              <a:t>SAMMANFATTA</a:t>
            </a:r>
            <a:r>
              <a:rPr lang="sv-SE" sz="1100" dirty="0">
                <a:solidFill>
                  <a:schemeClr val="tx1"/>
                </a:solidFill>
                <a:latin typeface="Arial" charset="0"/>
              </a:rPr>
              <a:t>	</a:t>
            </a:r>
          </a:p>
          <a:p>
            <a:pPr algn="l">
              <a:lnSpc>
                <a:spcPct val="80000"/>
              </a:lnSpc>
              <a:defRPr/>
            </a:pPr>
            <a:r>
              <a:rPr lang="sv-SE" sz="1100" dirty="0">
                <a:solidFill>
                  <a:schemeClr val="tx1"/>
                </a:solidFill>
                <a:latin typeface="Arial" charset="0"/>
              </a:rPr>
              <a:t>Se rubrikerna VAD, VARFÖR och HUR.</a:t>
            </a:r>
          </a:p>
          <a:p>
            <a:pPr algn="l">
              <a:lnSpc>
                <a:spcPct val="80000"/>
              </a:lnSpc>
              <a:defRPr/>
            </a:pPr>
            <a:endParaRPr lang="sv-SE" sz="1100" b="1" dirty="0">
              <a:solidFill>
                <a:schemeClr val="tx1"/>
              </a:solidFill>
              <a:latin typeface="Arial" charset="0"/>
            </a:endParaRPr>
          </a:p>
          <a:p>
            <a:pPr algn="l">
              <a:lnSpc>
                <a:spcPct val="80000"/>
              </a:lnSpc>
              <a:defRPr/>
            </a:pPr>
            <a:endParaRPr lang="sv-SE" sz="1100" b="1" dirty="0">
              <a:solidFill>
                <a:schemeClr val="tx1"/>
              </a:solidFill>
              <a:latin typeface="Arial" charset="0"/>
            </a:endParaRPr>
          </a:p>
          <a:p>
            <a:pPr algn="l">
              <a:lnSpc>
                <a:spcPct val="80000"/>
              </a:lnSpc>
              <a:defRPr/>
            </a:pPr>
            <a:endParaRPr lang="sv-SE" sz="1100" b="1" dirty="0">
              <a:solidFill>
                <a:schemeClr val="tx1"/>
              </a:solidFill>
              <a:latin typeface="Arial" charset="0"/>
            </a:endParaRPr>
          </a:p>
          <a:p>
            <a:pPr algn="l">
              <a:lnSpc>
                <a:spcPct val="80000"/>
              </a:lnSpc>
              <a:defRPr/>
            </a:pPr>
            <a:endParaRPr lang="sv-SE" sz="1100" b="1" dirty="0">
              <a:solidFill>
                <a:schemeClr val="tx1"/>
              </a:solidFill>
              <a:latin typeface="Arial" charset="0"/>
            </a:endParaRPr>
          </a:p>
          <a:p>
            <a:pPr algn="l">
              <a:lnSpc>
                <a:spcPct val="80000"/>
              </a:lnSpc>
              <a:defRPr/>
            </a:pPr>
            <a:r>
              <a:rPr lang="sv-SE" sz="1100" b="1" dirty="0">
                <a:solidFill>
                  <a:schemeClr val="tx1"/>
                </a:solidFill>
                <a:latin typeface="Arial" charset="0"/>
              </a:rPr>
              <a:t>VAD</a:t>
            </a:r>
          </a:p>
          <a:p>
            <a:pPr algn="l">
              <a:lnSpc>
                <a:spcPct val="80000"/>
              </a:lnSpc>
              <a:defRPr/>
            </a:pPr>
            <a:r>
              <a:rPr lang="sv-SE" sz="1100" dirty="0">
                <a:solidFill>
                  <a:schemeClr val="tx1"/>
                </a:solidFill>
                <a:latin typeface="Arial" charset="0"/>
              </a:rPr>
              <a:t>Kontrollera bollen</a:t>
            </a:r>
            <a:endParaRPr lang="sv-SE" sz="1100" b="1" dirty="0">
              <a:solidFill>
                <a:schemeClr val="tx1"/>
              </a:solidFill>
              <a:latin typeface="Arial" charset="0"/>
            </a:endParaRPr>
          </a:p>
          <a:p>
            <a:pPr algn="l">
              <a:lnSpc>
                <a:spcPct val="80000"/>
              </a:lnSpc>
              <a:defRPr/>
            </a:pPr>
            <a:endParaRPr lang="sv-SE" sz="1100" b="1" dirty="0">
              <a:solidFill>
                <a:schemeClr val="tx1"/>
              </a:solidFill>
              <a:latin typeface="Arial" charset="0"/>
            </a:endParaRPr>
          </a:p>
          <a:p>
            <a:pPr algn="l">
              <a:lnSpc>
                <a:spcPct val="80000"/>
              </a:lnSpc>
              <a:defRPr/>
            </a:pPr>
            <a:r>
              <a:rPr lang="sv-SE" sz="1100" b="1" dirty="0">
                <a:solidFill>
                  <a:schemeClr val="tx1"/>
                </a:solidFill>
                <a:latin typeface="Arial" charset="0"/>
              </a:rPr>
              <a:t>VARFÖR</a:t>
            </a:r>
          </a:p>
          <a:p>
            <a:pPr algn="l">
              <a:lnSpc>
                <a:spcPct val="80000"/>
              </a:lnSpc>
              <a:defRPr/>
            </a:pPr>
            <a:r>
              <a:rPr lang="sv-SE" sz="1100" dirty="0">
                <a:solidFill>
                  <a:schemeClr val="tx1"/>
                </a:solidFill>
                <a:latin typeface="Arial" charset="0"/>
              </a:rPr>
              <a:t>För att kunna ta emot bollen</a:t>
            </a:r>
          </a:p>
          <a:p>
            <a:pPr algn="l">
              <a:lnSpc>
                <a:spcPct val="80000"/>
              </a:lnSpc>
              <a:defRPr/>
            </a:pPr>
            <a:endParaRPr lang="sv-SE" sz="1100" dirty="0">
              <a:solidFill>
                <a:schemeClr val="tx1"/>
              </a:solidFill>
              <a:latin typeface="Arial" charset="0"/>
            </a:endParaRPr>
          </a:p>
          <a:p>
            <a:pPr algn="l">
              <a:lnSpc>
                <a:spcPct val="80000"/>
              </a:lnSpc>
              <a:defRPr/>
            </a:pPr>
            <a:r>
              <a:rPr lang="sv-SE" sz="1100" b="1" dirty="0">
                <a:solidFill>
                  <a:schemeClr val="tx1"/>
                </a:solidFill>
                <a:latin typeface="Arial" charset="0"/>
              </a:rPr>
              <a:t>HUR</a:t>
            </a:r>
          </a:p>
          <a:p>
            <a:pPr algn="l">
              <a:lnSpc>
                <a:spcPct val="80000"/>
              </a:lnSpc>
              <a:defRPr/>
            </a:pPr>
            <a:r>
              <a:rPr lang="sv-SE" sz="1100" dirty="0">
                <a:solidFill>
                  <a:schemeClr val="tx1"/>
                </a:solidFill>
                <a:latin typeface="Arial" charset="0"/>
              </a:rPr>
              <a:t>- På vilka olika sätt kan jag ta emot bollen i </a:t>
            </a:r>
            <a:r>
              <a:rPr lang="sv-SE" sz="1100" dirty="0" err="1">
                <a:solidFill>
                  <a:schemeClr val="tx1"/>
                </a:solidFill>
                <a:latin typeface="Arial" charset="0"/>
              </a:rPr>
              <a:t>futsal</a:t>
            </a:r>
            <a:r>
              <a:rPr lang="sv-SE" sz="1100" dirty="0">
                <a:solidFill>
                  <a:schemeClr val="tx1"/>
                </a:solidFill>
                <a:latin typeface="Arial" charset="0"/>
              </a:rPr>
              <a:t>? (sula, bredsida, utsida, lår, bröst, huvud)</a:t>
            </a:r>
          </a:p>
          <a:p>
            <a:pPr algn="l">
              <a:lnSpc>
                <a:spcPct val="80000"/>
              </a:lnSpc>
              <a:defRPr/>
            </a:pPr>
            <a:r>
              <a:rPr lang="sv-SE" sz="1100" dirty="0">
                <a:solidFill>
                  <a:schemeClr val="tx1"/>
                </a:solidFill>
                <a:latin typeface="Arial" charset="0"/>
              </a:rPr>
              <a:t>- Vad är viktigt när jag tar emot bollen? (titta på bollen i mottagningen och flytta den i den riktning som du vill passa den i nästa läge)</a:t>
            </a:r>
          </a:p>
          <a:p>
            <a:pPr algn="l">
              <a:lnSpc>
                <a:spcPct val="80000"/>
              </a:lnSpc>
              <a:defRPr/>
            </a:pPr>
            <a:endParaRPr lang="sv-SE" sz="1100" b="1" dirty="0">
              <a:solidFill>
                <a:schemeClr val="tx1"/>
              </a:solidFill>
              <a:latin typeface="Arial" charset="0"/>
            </a:endParaRPr>
          </a:p>
          <a:p>
            <a:pPr algn="l">
              <a:lnSpc>
                <a:spcPct val="80000"/>
              </a:lnSpc>
              <a:defRPr/>
            </a:pPr>
            <a:r>
              <a:rPr lang="sv-SE" sz="1100" b="1" dirty="0">
                <a:solidFill>
                  <a:schemeClr val="tx1"/>
                </a:solidFill>
                <a:latin typeface="Arial" charset="0"/>
              </a:rPr>
              <a:t>ÖVA</a:t>
            </a:r>
          </a:p>
          <a:p>
            <a:pPr algn="l">
              <a:lnSpc>
                <a:spcPct val="80000"/>
              </a:lnSpc>
              <a:defRPr/>
            </a:pPr>
            <a:r>
              <a:rPr lang="sv-SE" sz="1100" i="1" dirty="0">
                <a:solidFill>
                  <a:schemeClr val="tx1"/>
                </a:solidFill>
                <a:latin typeface="Arial" charset="0"/>
              </a:rPr>
              <a:t>Organisation</a:t>
            </a:r>
            <a:endParaRPr lang="sv-SE" sz="1100" dirty="0">
              <a:solidFill>
                <a:schemeClr val="tx1"/>
              </a:solidFill>
              <a:latin typeface="Arial" charset="0"/>
            </a:endParaRPr>
          </a:p>
          <a:p>
            <a:pPr algn="l">
              <a:lnSpc>
                <a:spcPct val="80000"/>
              </a:lnSpc>
              <a:defRPr/>
            </a:pPr>
            <a:r>
              <a:rPr lang="sv-SE" sz="1100" dirty="0">
                <a:solidFill>
                  <a:schemeClr val="tx1"/>
                </a:solidFill>
                <a:latin typeface="Arial" charset="0"/>
              </a:rPr>
              <a:t>2 led med spelare utan boll och en spelare med boll i mitten. Cirka 5 spelare per grupp.</a:t>
            </a:r>
          </a:p>
          <a:p>
            <a:pPr algn="l">
              <a:lnSpc>
                <a:spcPct val="80000"/>
              </a:lnSpc>
              <a:defRPr/>
            </a:pPr>
            <a:endParaRPr lang="sv-SE" sz="1100" dirty="0">
              <a:solidFill>
                <a:schemeClr val="tx1"/>
              </a:solidFill>
              <a:latin typeface="Arial" charset="0"/>
            </a:endParaRPr>
          </a:p>
          <a:p>
            <a:pPr algn="l">
              <a:lnSpc>
                <a:spcPct val="80000"/>
              </a:lnSpc>
              <a:defRPr/>
            </a:pPr>
            <a:r>
              <a:rPr lang="sv-SE" sz="1100" i="1" dirty="0">
                <a:solidFill>
                  <a:schemeClr val="tx1"/>
                </a:solidFill>
                <a:latin typeface="Arial" charset="0"/>
              </a:rPr>
              <a:t>Anvisning</a:t>
            </a:r>
            <a:endParaRPr lang="sv-SE" sz="1100" dirty="0">
              <a:solidFill>
                <a:schemeClr val="tx1"/>
              </a:solidFill>
              <a:latin typeface="Arial" charset="0"/>
            </a:endParaRPr>
          </a:p>
          <a:p>
            <a:pPr algn="l">
              <a:lnSpc>
                <a:spcPct val="80000"/>
              </a:lnSpc>
              <a:defRPr/>
            </a:pPr>
            <a:r>
              <a:rPr lang="sv-SE" sz="1100" dirty="0">
                <a:solidFill>
                  <a:schemeClr val="tx1"/>
                </a:solidFill>
                <a:latin typeface="Arial" charset="0"/>
              </a:rPr>
              <a:t>A spelar bollen till B och fortsätter sedan att jogga framåt. B flyttar bollen till höger eller vänster sida om A i första tillslaget och spelar sedan ner bollen till C som flyttar bollen runt B osv. Spelaren som varit i mitten ställer sig sist i det led man har passat bollen till.</a:t>
            </a:r>
          </a:p>
          <a:p>
            <a:pPr algn="l">
              <a:lnSpc>
                <a:spcPct val="80000"/>
              </a:lnSpc>
              <a:defRPr/>
            </a:pPr>
            <a:endParaRPr lang="sv-SE" sz="1100" i="1" dirty="0">
              <a:solidFill>
                <a:schemeClr val="tx1"/>
              </a:solidFill>
              <a:latin typeface="Arial" charset="0"/>
            </a:endParaRPr>
          </a:p>
          <a:p>
            <a:pPr algn="l">
              <a:lnSpc>
                <a:spcPct val="80000"/>
              </a:lnSpc>
              <a:defRPr/>
            </a:pPr>
            <a:r>
              <a:rPr lang="sv-SE" sz="1100" i="1" dirty="0">
                <a:solidFill>
                  <a:schemeClr val="tx1"/>
                </a:solidFill>
                <a:latin typeface="Arial" charset="0"/>
              </a:rPr>
              <a:t>Stegring</a:t>
            </a:r>
          </a:p>
          <a:p>
            <a:pPr algn="l">
              <a:lnSpc>
                <a:spcPct val="80000"/>
              </a:lnSpc>
              <a:defRPr/>
            </a:pPr>
            <a:r>
              <a:rPr lang="sv-SE" sz="1100" dirty="0">
                <a:solidFill>
                  <a:schemeClr val="tx1"/>
                </a:solidFill>
                <a:latin typeface="Arial" charset="0"/>
              </a:rPr>
              <a:t>1) Finta innan mottagning (t.ex. kroppsfint eller skottfint)</a:t>
            </a:r>
          </a:p>
          <a:p>
            <a:pPr algn="l">
              <a:lnSpc>
                <a:spcPct val="80000"/>
              </a:lnSpc>
              <a:defRPr/>
            </a:pPr>
            <a:r>
              <a:rPr lang="sv-SE" sz="1100" dirty="0">
                <a:solidFill>
                  <a:schemeClr val="tx1"/>
                </a:solidFill>
                <a:latin typeface="Arial" charset="0"/>
              </a:rPr>
              <a:t>2) A kastar bollen till B som tar emot med lår, bröst eller huvud.</a:t>
            </a:r>
          </a:p>
          <a:p>
            <a:pPr algn="l">
              <a:lnSpc>
                <a:spcPct val="80000"/>
              </a:lnSpc>
              <a:defRPr/>
            </a:pPr>
            <a:endParaRPr lang="sv-SE" sz="1100" dirty="0">
              <a:solidFill>
                <a:schemeClr val="tx1"/>
              </a:solidFill>
              <a:latin typeface="Arial" charset="0"/>
            </a:endParaRPr>
          </a:p>
          <a:p>
            <a:pPr algn="l">
              <a:lnSpc>
                <a:spcPct val="80000"/>
              </a:lnSpc>
              <a:defRPr/>
            </a:pPr>
            <a:r>
              <a:rPr lang="sv-SE" sz="1100" b="1" dirty="0">
                <a:solidFill>
                  <a:schemeClr val="tx1"/>
                </a:solidFill>
                <a:latin typeface="Arial" charset="0"/>
              </a:rPr>
              <a:t>SAMMANFATTA</a:t>
            </a:r>
            <a:r>
              <a:rPr lang="sv-SE" sz="1100" dirty="0">
                <a:solidFill>
                  <a:schemeClr val="tx1"/>
                </a:solidFill>
                <a:latin typeface="Arial" charset="0"/>
              </a:rPr>
              <a:t>	</a:t>
            </a:r>
          </a:p>
          <a:p>
            <a:pPr algn="l">
              <a:lnSpc>
                <a:spcPct val="80000"/>
              </a:lnSpc>
              <a:defRPr/>
            </a:pPr>
            <a:r>
              <a:rPr lang="sv-SE" sz="1100" dirty="0">
                <a:solidFill>
                  <a:schemeClr val="tx1"/>
                </a:solidFill>
                <a:latin typeface="Arial" charset="0"/>
              </a:rPr>
              <a:t>Se rubrikerna VAD, VARFÖR och HUR.</a:t>
            </a:r>
          </a:p>
          <a:p>
            <a:pPr algn="l">
              <a:lnSpc>
                <a:spcPct val="80000"/>
              </a:lnSpc>
              <a:defRPr/>
            </a:pPr>
            <a:endParaRPr lang="sv-SE" sz="900" dirty="0">
              <a:latin typeface="Arial" charset="0"/>
            </a:endParaRPr>
          </a:p>
        </p:txBody>
      </p:sp>
      <p:sp>
        <p:nvSpPr>
          <p:cNvPr id="7" name="Line 109"/>
          <p:cNvSpPr>
            <a:spLocks noChangeShapeType="1"/>
          </p:cNvSpPr>
          <p:nvPr/>
        </p:nvSpPr>
        <p:spPr bwMode="auto">
          <a:xfrm>
            <a:off x="341313" y="4733967"/>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sv-SE"/>
          </a:p>
        </p:txBody>
      </p:sp>
      <p:sp>
        <p:nvSpPr>
          <p:cNvPr id="17" name="Text Box 97"/>
          <p:cNvSpPr txBox="1">
            <a:spLocks noChangeArrowheads="1"/>
          </p:cNvSpPr>
          <p:nvPr/>
        </p:nvSpPr>
        <p:spPr bwMode="auto">
          <a:xfrm>
            <a:off x="4092745" y="982051"/>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grpSp>
        <p:nvGrpSpPr>
          <p:cNvPr id="34" name="Group 317"/>
          <p:cNvGrpSpPr>
            <a:grpSpLocks/>
          </p:cNvGrpSpPr>
          <p:nvPr/>
        </p:nvGrpSpPr>
        <p:grpSpPr bwMode="auto">
          <a:xfrm>
            <a:off x="4593092" y="1785937"/>
            <a:ext cx="95250" cy="85725"/>
            <a:chOff x="804" y="312"/>
            <a:chExt cx="10" cy="9"/>
          </a:xfrm>
        </p:grpSpPr>
        <p:sp>
          <p:nvSpPr>
            <p:cNvPr id="35" name="Oval 318"/>
            <p:cNvSpPr>
              <a:spLocks noChangeArrowheads="1"/>
            </p:cNvSpPr>
            <p:nvPr/>
          </p:nvSpPr>
          <p:spPr bwMode="auto">
            <a:xfrm>
              <a:off x="804" y="312"/>
              <a:ext cx="10" cy="9"/>
            </a:xfrm>
            <a:prstGeom prst="ellipse">
              <a:avLst/>
            </a:prstGeom>
            <a:solidFill>
              <a:srgbClr val="FFFFFF"/>
            </a:solidFill>
            <a:ln w="9525">
              <a:solidFill>
                <a:srgbClr val="000000"/>
              </a:solidFill>
              <a:round/>
              <a:headEnd/>
              <a:tailEnd/>
            </a:ln>
          </p:spPr>
          <p:txBody>
            <a:bodyPr/>
            <a:lstStyle/>
            <a:p>
              <a:endParaRPr lang="sv-SE" sz="1800"/>
            </a:p>
          </p:txBody>
        </p:sp>
        <p:grpSp>
          <p:nvGrpSpPr>
            <p:cNvPr id="36" name="Group 319"/>
            <p:cNvGrpSpPr>
              <a:grpSpLocks/>
            </p:cNvGrpSpPr>
            <p:nvPr/>
          </p:nvGrpSpPr>
          <p:grpSpPr bwMode="auto">
            <a:xfrm>
              <a:off x="806" y="314"/>
              <a:ext cx="7" cy="6"/>
              <a:chOff x="724" y="80"/>
              <a:chExt cx="10" cy="10"/>
            </a:xfrm>
          </p:grpSpPr>
          <p:sp>
            <p:nvSpPr>
              <p:cNvPr id="37" name="Line 320"/>
              <p:cNvSpPr>
                <a:spLocks noChangeShapeType="1"/>
              </p:cNvSpPr>
              <p:nvPr/>
            </p:nvSpPr>
            <p:spPr bwMode="auto">
              <a:xfrm>
                <a:off x="724" y="81"/>
                <a:ext cx="9"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8" name="Line 321"/>
              <p:cNvSpPr>
                <a:spLocks noChangeShapeType="1"/>
              </p:cNvSpPr>
              <p:nvPr/>
            </p:nvSpPr>
            <p:spPr bwMode="auto">
              <a:xfrm flipH="1">
                <a:off x="724" y="80"/>
                <a:ext cx="10"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108" name="Line 295"/>
          <p:cNvSpPr>
            <a:spLocks noChangeShapeType="1"/>
          </p:cNvSpPr>
          <p:nvPr/>
        </p:nvSpPr>
        <p:spPr bwMode="auto">
          <a:xfrm>
            <a:off x="5276850" y="533400"/>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sp>
        <p:nvSpPr>
          <p:cNvPr id="110" name="Text Box 110"/>
          <p:cNvSpPr txBox="1">
            <a:spLocks noChangeArrowheads="1"/>
          </p:cNvSpPr>
          <p:nvPr/>
        </p:nvSpPr>
        <p:spPr bwMode="auto">
          <a:xfrm>
            <a:off x="2819400" y="4394634"/>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1" name="Text Box 111"/>
          <p:cNvSpPr txBox="1">
            <a:spLocks noChangeArrowheads="1"/>
          </p:cNvSpPr>
          <p:nvPr/>
        </p:nvSpPr>
        <p:spPr bwMode="auto">
          <a:xfrm>
            <a:off x="2819400" y="8576468"/>
            <a:ext cx="5695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sv-SE" sz="1000" dirty="0"/>
              <a:t>15 min</a:t>
            </a:r>
            <a:endParaRPr lang="sv-SE" sz="1800" dirty="0"/>
          </a:p>
        </p:txBody>
      </p:sp>
      <p:sp>
        <p:nvSpPr>
          <p:cNvPr id="112" name="Text Box 97"/>
          <p:cNvSpPr txBox="1">
            <a:spLocks noChangeArrowheads="1"/>
          </p:cNvSpPr>
          <p:nvPr/>
        </p:nvSpPr>
        <p:spPr bwMode="auto">
          <a:xfrm>
            <a:off x="4089860" y="1775999"/>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3" name="Text Box 97"/>
          <p:cNvSpPr txBox="1">
            <a:spLocks noChangeArrowheads="1"/>
          </p:cNvSpPr>
          <p:nvPr/>
        </p:nvSpPr>
        <p:spPr bwMode="auto">
          <a:xfrm>
            <a:off x="4254274" y="621840"/>
            <a:ext cx="2744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a:t>X</a:t>
            </a:r>
          </a:p>
        </p:txBody>
      </p:sp>
      <p:sp>
        <p:nvSpPr>
          <p:cNvPr id="116" name="Line 99"/>
          <p:cNvSpPr>
            <a:spLocks noChangeShapeType="1"/>
          </p:cNvSpPr>
          <p:nvPr/>
        </p:nvSpPr>
        <p:spPr bwMode="auto">
          <a:xfrm rot="16200000" flipV="1">
            <a:off x="4153694" y="1341778"/>
            <a:ext cx="571953" cy="34494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56" name="Oval 242"/>
          <p:cNvSpPr>
            <a:spLocks noChangeArrowheads="1"/>
          </p:cNvSpPr>
          <p:nvPr/>
        </p:nvSpPr>
        <p:spPr bwMode="auto">
          <a:xfrm>
            <a:off x="4574042" y="1267084"/>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7" name="Oval 242"/>
          <p:cNvSpPr>
            <a:spLocks noChangeArrowheads="1"/>
          </p:cNvSpPr>
          <p:nvPr/>
        </p:nvSpPr>
        <p:spPr bwMode="auto">
          <a:xfrm>
            <a:off x="4419230" y="1015208"/>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8" name="Oval 242"/>
          <p:cNvSpPr>
            <a:spLocks noChangeArrowheads="1"/>
          </p:cNvSpPr>
          <p:nvPr/>
        </p:nvSpPr>
        <p:spPr bwMode="auto">
          <a:xfrm>
            <a:off x="4194555" y="1571884"/>
            <a:ext cx="76200" cy="76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sv-SE" sz="1800"/>
          </a:p>
        </p:txBody>
      </p:sp>
      <p:sp>
        <p:nvSpPr>
          <p:cNvPr id="59" name="Line 75"/>
          <p:cNvSpPr>
            <a:spLocks noChangeShapeType="1"/>
          </p:cNvSpPr>
          <p:nvPr/>
        </p:nvSpPr>
        <p:spPr bwMode="auto">
          <a:xfrm>
            <a:off x="4802820" y="1507669"/>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0" name="Line 76"/>
          <p:cNvSpPr>
            <a:spLocks noChangeShapeType="1"/>
          </p:cNvSpPr>
          <p:nvPr/>
        </p:nvSpPr>
        <p:spPr bwMode="auto">
          <a:xfrm flipH="1">
            <a:off x="4802820" y="1507669"/>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1" name="Line 77"/>
          <p:cNvSpPr>
            <a:spLocks noChangeShapeType="1"/>
          </p:cNvSpPr>
          <p:nvPr/>
        </p:nvSpPr>
        <p:spPr bwMode="auto">
          <a:xfrm>
            <a:off x="4802820" y="1580694"/>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2" name="Line 78"/>
          <p:cNvSpPr>
            <a:spLocks noChangeShapeType="1"/>
          </p:cNvSpPr>
          <p:nvPr/>
        </p:nvSpPr>
        <p:spPr bwMode="auto">
          <a:xfrm>
            <a:off x="4874258" y="1507669"/>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3" name="Line 75"/>
          <p:cNvSpPr>
            <a:spLocks noChangeShapeType="1"/>
          </p:cNvSpPr>
          <p:nvPr/>
        </p:nvSpPr>
        <p:spPr bwMode="auto">
          <a:xfrm>
            <a:off x="4778363" y="744951"/>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4" name="Line 76"/>
          <p:cNvSpPr>
            <a:spLocks noChangeShapeType="1"/>
          </p:cNvSpPr>
          <p:nvPr/>
        </p:nvSpPr>
        <p:spPr bwMode="auto">
          <a:xfrm flipH="1">
            <a:off x="4778363" y="744951"/>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5" name="Line 77"/>
          <p:cNvSpPr>
            <a:spLocks noChangeShapeType="1"/>
          </p:cNvSpPr>
          <p:nvPr/>
        </p:nvSpPr>
        <p:spPr bwMode="auto">
          <a:xfrm>
            <a:off x="4778363" y="817976"/>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6" name="Line 78"/>
          <p:cNvSpPr>
            <a:spLocks noChangeShapeType="1"/>
          </p:cNvSpPr>
          <p:nvPr/>
        </p:nvSpPr>
        <p:spPr bwMode="auto">
          <a:xfrm>
            <a:off x="4849801" y="744951"/>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7" name="Line 75"/>
          <p:cNvSpPr>
            <a:spLocks noChangeShapeType="1"/>
          </p:cNvSpPr>
          <p:nvPr/>
        </p:nvSpPr>
        <p:spPr bwMode="auto">
          <a:xfrm>
            <a:off x="4351524" y="2158857"/>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8" name="Line 76"/>
          <p:cNvSpPr>
            <a:spLocks noChangeShapeType="1"/>
          </p:cNvSpPr>
          <p:nvPr/>
        </p:nvSpPr>
        <p:spPr bwMode="auto">
          <a:xfrm flipH="1">
            <a:off x="4351524" y="2158857"/>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69" name="Line 77"/>
          <p:cNvSpPr>
            <a:spLocks noChangeShapeType="1"/>
          </p:cNvSpPr>
          <p:nvPr/>
        </p:nvSpPr>
        <p:spPr bwMode="auto">
          <a:xfrm>
            <a:off x="4351524" y="2231882"/>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0" name="Line 78"/>
          <p:cNvSpPr>
            <a:spLocks noChangeShapeType="1"/>
          </p:cNvSpPr>
          <p:nvPr/>
        </p:nvSpPr>
        <p:spPr bwMode="auto">
          <a:xfrm>
            <a:off x="4419230" y="2155682"/>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a:defRPr/>
            </a:pPr>
            <a:endParaRPr lang="sv-SE" sz="1800">
              <a:cs typeface="+mn-cs"/>
            </a:endParaRPr>
          </a:p>
        </p:txBody>
      </p:sp>
      <p:sp>
        <p:nvSpPr>
          <p:cNvPr id="75" name="Line 295"/>
          <p:cNvSpPr>
            <a:spLocks noChangeShapeType="1"/>
          </p:cNvSpPr>
          <p:nvPr/>
        </p:nvSpPr>
        <p:spPr bwMode="auto">
          <a:xfrm>
            <a:off x="5276583" y="5003614"/>
            <a:ext cx="0" cy="192405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sv-SE"/>
          </a:p>
        </p:txBody>
      </p:sp>
      <p:grpSp>
        <p:nvGrpSpPr>
          <p:cNvPr id="106" name="Group 80"/>
          <p:cNvGrpSpPr>
            <a:grpSpLocks/>
          </p:cNvGrpSpPr>
          <p:nvPr/>
        </p:nvGrpSpPr>
        <p:grpSpPr bwMode="auto">
          <a:xfrm>
            <a:off x="6246067" y="5877794"/>
            <a:ext cx="130175" cy="117475"/>
            <a:chOff x="695" y="260"/>
            <a:chExt cx="11" cy="11"/>
          </a:xfrm>
        </p:grpSpPr>
        <p:sp>
          <p:nvSpPr>
            <p:cNvPr id="107" name="Oval 81"/>
            <p:cNvSpPr>
              <a:spLocks noChangeArrowheads="1"/>
            </p:cNvSpPr>
            <p:nvPr/>
          </p:nvSpPr>
          <p:spPr bwMode="auto">
            <a:xfrm>
              <a:off x="695" y="260"/>
              <a:ext cx="10" cy="11"/>
            </a:xfrm>
            <a:prstGeom prst="ellipse">
              <a:avLst/>
            </a:prstGeom>
            <a:solidFill>
              <a:srgbClr val="FFFFFF"/>
            </a:solidFill>
            <a:ln w="9525">
              <a:solidFill>
                <a:srgbClr val="000000"/>
              </a:solidFill>
              <a:round/>
              <a:headEnd/>
              <a:tailEnd/>
            </a:ln>
          </p:spPr>
          <p:txBody>
            <a:bodyPr/>
            <a:lstStyle/>
            <a:p>
              <a:endParaRPr lang="sv-SE" sz="1800"/>
            </a:p>
          </p:txBody>
        </p:sp>
        <p:grpSp>
          <p:nvGrpSpPr>
            <p:cNvPr id="109" name="Group 82"/>
            <p:cNvGrpSpPr>
              <a:grpSpLocks/>
            </p:cNvGrpSpPr>
            <p:nvPr/>
          </p:nvGrpSpPr>
          <p:grpSpPr bwMode="auto">
            <a:xfrm>
              <a:off x="696" y="261"/>
              <a:ext cx="10" cy="9"/>
              <a:chOff x="631" y="352"/>
              <a:chExt cx="10" cy="9"/>
            </a:xfrm>
          </p:grpSpPr>
          <p:sp>
            <p:nvSpPr>
              <p:cNvPr id="120" name="Line 83"/>
              <p:cNvSpPr>
                <a:spLocks noChangeShapeType="1"/>
              </p:cNvSpPr>
              <p:nvPr/>
            </p:nvSpPr>
            <p:spPr bwMode="auto">
              <a:xfrm flipH="1">
                <a:off x="633" y="352"/>
                <a:ext cx="6" cy="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21" name="Line 84"/>
              <p:cNvSpPr>
                <a:spLocks noChangeShapeType="1"/>
              </p:cNvSpPr>
              <p:nvPr/>
            </p:nvSpPr>
            <p:spPr bwMode="auto">
              <a:xfrm>
                <a:off x="631" y="354"/>
                <a:ext cx="10" cy="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grpSp>
        <p:nvGrpSpPr>
          <p:cNvPr id="142" name="Group 105"/>
          <p:cNvGrpSpPr>
            <a:grpSpLocks/>
          </p:cNvGrpSpPr>
          <p:nvPr/>
        </p:nvGrpSpPr>
        <p:grpSpPr bwMode="auto">
          <a:xfrm>
            <a:off x="6239026" y="5204591"/>
            <a:ext cx="96838" cy="85725"/>
            <a:chOff x="663" y="187"/>
            <a:chExt cx="14" cy="14"/>
          </a:xfrm>
        </p:grpSpPr>
        <p:sp>
          <p:nvSpPr>
            <p:cNvPr id="143" name="Line 106"/>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44" name="Line 107"/>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4" name="Group 117"/>
          <p:cNvGrpSpPr>
            <a:grpSpLocks/>
          </p:cNvGrpSpPr>
          <p:nvPr/>
        </p:nvGrpSpPr>
        <p:grpSpPr bwMode="auto">
          <a:xfrm>
            <a:off x="6260523" y="6501825"/>
            <a:ext cx="82550" cy="85725"/>
            <a:chOff x="663" y="187"/>
            <a:chExt cx="14" cy="14"/>
          </a:xfrm>
        </p:grpSpPr>
        <p:sp>
          <p:nvSpPr>
            <p:cNvPr id="155" name="Line 118"/>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6" name="Line 119"/>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57" name="Group 120"/>
          <p:cNvGrpSpPr>
            <a:grpSpLocks/>
          </p:cNvGrpSpPr>
          <p:nvPr/>
        </p:nvGrpSpPr>
        <p:grpSpPr bwMode="auto">
          <a:xfrm>
            <a:off x="6269529" y="6657472"/>
            <a:ext cx="82550" cy="85725"/>
            <a:chOff x="663" y="187"/>
            <a:chExt cx="14" cy="14"/>
          </a:xfrm>
        </p:grpSpPr>
        <p:sp>
          <p:nvSpPr>
            <p:cNvPr id="158" name="Line 121"/>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59" name="Line 122"/>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160" name="Group 123"/>
          <p:cNvGrpSpPr>
            <a:grpSpLocks/>
          </p:cNvGrpSpPr>
          <p:nvPr/>
        </p:nvGrpSpPr>
        <p:grpSpPr bwMode="auto">
          <a:xfrm>
            <a:off x="6255388" y="5333179"/>
            <a:ext cx="82550" cy="85725"/>
            <a:chOff x="663" y="187"/>
            <a:chExt cx="14" cy="14"/>
          </a:xfrm>
        </p:grpSpPr>
        <p:sp>
          <p:nvSpPr>
            <p:cNvPr id="161" name="Line 124"/>
            <p:cNvSpPr>
              <a:spLocks noChangeShapeType="1"/>
            </p:cNvSpPr>
            <p:nvPr/>
          </p:nvSpPr>
          <p:spPr bwMode="auto">
            <a:xfrm flipH="1">
              <a:off x="664" y="187"/>
              <a:ext cx="12"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62" name="Line 125"/>
            <p:cNvSpPr>
              <a:spLocks noChangeShapeType="1"/>
            </p:cNvSpPr>
            <p:nvPr/>
          </p:nvSpPr>
          <p:spPr bwMode="auto">
            <a:xfrm>
              <a:off x="663" y="187"/>
              <a:ext cx="14" cy="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sv-SE"/>
            </a:p>
          </p:txBody>
        </p:sp>
      </p:grpSp>
      <p:sp>
        <p:nvSpPr>
          <p:cNvPr id="163" name="Rectangle 3"/>
          <p:cNvSpPr txBox="1">
            <a:spLocks noChangeArrowheads="1"/>
          </p:cNvSpPr>
          <p:nvPr/>
        </p:nvSpPr>
        <p:spPr>
          <a:xfrm>
            <a:off x="0" y="0"/>
            <a:ext cx="6858000" cy="533400"/>
          </a:xfrm>
          <a:prstGeom prst="rect">
            <a:avLst/>
          </a:prstGeom>
          <a:ln>
            <a:noFill/>
          </a:ln>
          <a:extLst>
            <a:ext uri="{91240B29-F687-4F45-9708-019B960494DF}">
              <a14:hiddenLine xmlns:a14="http://schemas.microsoft.com/office/drawing/2010/main" w="9525">
                <a:solidFill>
                  <a:schemeClr val="tx1"/>
                </a:solidFill>
                <a:miter lim="800000"/>
                <a:headEnd/>
                <a:tailEnd/>
              </a14:hiddenLine>
            </a:ext>
          </a:extLst>
        </p:spPr>
        <p:txBody>
          <a:bodyPr vert="horz" lIns="91440" tIns="45720" rIns="81279"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600" b="1" dirty="0">
                <a:latin typeface="Arial" charset="0"/>
              </a:rPr>
              <a:t>TRÄNING 2 - KONTROLL</a:t>
            </a:r>
          </a:p>
        </p:txBody>
      </p:sp>
      <p:sp>
        <p:nvSpPr>
          <p:cNvPr id="91" name="Line 99"/>
          <p:cNvSpPr>
            <a:spLocks noChangeShapeType="1"/>
          </p:cNvSpPr>
          <p:nvPr/>
        </p:nvSpPr>
        <p:spPr bwMode="auto">
          <a:xfrm rot="16200000" flipV="1">
            <a:off x="6066994" y="5680856"/>
            <a:ext cx="543116" cy="1921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92" name="Line 99"/>
          <p:cNvSpPr>
            <a:spLocks noChangeShapeType="1"/>
          </p:cNvSpPr>
          <p:nvPr/>
        </p:nvSpPr>
        <p:spPr bwMode="auto">
          <a:xfrm rot="16200000">
            <a:off x="6053738" y="5762903"/>
            <a:ext cx="403896" cy="39477"/>
          </a:xfrm>
          <a:prstGeom prst="line">
            <a:avLst/>
          </a:prstGeom>
          <a:noFill/>
          <a:ln w="9525">
            <a:solidFill>
              <a:srgbClr val="00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2" name="Frihandsfigur 1"/>
          <p:cNvSpPr/>
          <p:nvPr/>
        </p:nvSpPr>
        <p:spPr>
          <a:xfrm>
            <a:off x="6144159" y="5426744"/>
            <a:ext cx="144000" cy="679947"/>
          </a:xfrm>
          <a:custGeom>
            <a:avLst/>
            <a:gdLst>
              <a:gd name="connsiteX0" fmla="*/ 115749 w 115749"/>
              <a:gd name="connsiteY0" fmla="*/ 0 h 679947"/>
              <a:gd name="connsiteX1" fmla="*/ 38783 w 115749"/>
              <a:gd name="connsiteY1" fmla="*/ 38488 h 679947"/>
              <a:gd name="connsiteX2" fmla="*/ 64439 w 115749"/>
              <a:gd name="connsiteY2" fmla="*/ 102634 h 679947"/>
              <a:gd name="connsiteX3" fmla="*/ 300 w 115749"/>
              <a:gd name="connsiteY3" fmla="*/ 166780 h 679947"/>
              <a:gd name="connsiteX4" fmla="*/ 38783 w 115749"/>
              <a:gd name="connsiteY4" fmla="*/ 269413 h 679947"/>
              <a:gd name="connsiteX5" fmla="*/ 300 w 115749"/>
              <a:gd name="connsiteY5" fmla="*/ 307901 h 679947"/>
              <a:gd name="connsiteX6" fmla="*/ 51611 w 115749"/>
              <a:gd name="connsiteY6" fmla="*/ 423363 h 679947"/>
              <a:gd name="connsiteX7" fmla="*/ 300 w 115749"/>
              <a:gd name="connsiteY7" fmla="*/ 474680 h 679947"/>
              <a:gd name="connsiteX8" fmla="*/ 51611 w 115749"/>
              <a:gd name="connsiteY8" fmla="*/ 577314 h 679947"/>
              <a:gd name="connsiteX9" fmla="*/ 77266 w 115749"/>
              <a:gd name="connsiteY9" fmla="*/ 679947 h 679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749" h="679947">
                <a:moveTo>
                  <a:pt x="115749" y="0"/>
                </a:moveTo>
                <a:cubicBezTo>
                  <a:pt x="81542" y="10691"/>
                  <a:pt x="47335" y="21382"/>
                  <a:pt x="38783" y="38488"/>
                </a:cubicBezTo>
                <a:cubicBezTo>
                  <a:pt x="30231" y="55594"/>
                  <a:pt x="70853" y="81252"/>
                  <a:pt x="64439" y="102634"/>
                </a:cubicBezTo>
                <a:cubicBezTo>
                  <a:pt x="58025" y="124016"/>
                  <a:pt x="4576" y="138984"/>
                  <a:pt x="300" y="166780"/>
                </a:cubicBezTo>
                <a:cubicBezTo>
                  <a:pt x="-3976" y="194576"/>
                  <a:pt x="38783" y="245893"/>
                  <a:pt x="38783" y="269413"/>
                </a:cubicBezTo>
                <a:cubicBezTo>
                  <a:pt x="38783" y="292933"/>
                  <a:pt x="-1838" y="282243"/>
                  <a:pt x="300" y="307901"/>
                </a:cubicBezTo>
                <a:cubicBezTo>
                  <a:pt x="2438" y="333559"/>
                  <a:pt x="51611" y="395567"/>
                  <a:pt x="51611" y="423363"/>
                </a:cubicBezTo>
                <a:cubicBezTo>
                  <a:pt x="51611" y="451159"/>
                  <a:pt x="300" y="449022"/>
                  <a:pt x="300" y="474680"/>
                </a:cubicBezTo>
                <a:cubicBezTo>
                  <a:pt x="300" y="500338"/>
                  <a:pt x="38783" y="543103"/>
                  <a:pt x="51611" y="577314"/>
                </a:cubicBezTo>
                <a:cubicBezTo>
                  <a:pt x="64439" y="611525"/>
                  <a:pt x="77266" y="679947"/>
                  <a:pt x="77266" y="679947"/>
                </a:cubicBezTo>
              </a:path>
            </a:pathLst>
          </a:cu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p>
        </p:txBody>
      </p:sp>
      <p:sp>
        <p:nvSpPr>
          <p:cNvPr id="94" name="Line 99"/>
          <p:cNvSpPr>
            <a:spLocks noChangeShapeType="1"/>
          </p:cNvSpPr>
          <p:nvPr/>
        </p:nvSpPr>
        <p:spPr bwMode="auto">
          <a:xfrm rot="16200000" flipH="1">
            <a:off x="6093546" y="6258696"/>
            <a:ext cx="387406" cy="8339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sv-SE"/>
          </a:p>
        </p:txBody>
      </p:sp>
      <p:sp>
        <p:nvSpPr>
          <p:cNvPr id="95" name="Text Box 197"/>
          <p:cNvSpPr txBox="1">
            <a:spLocks noChangeArrowheads="1"/>
          </p:cNvSpPr>
          <p:nvPr/>
        </p:nvSpPr>
        <p:spPr bwMode="auto">
          <a:xfrm>
            <a:off x="6348876" y="5796468"/>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A</a:t>
            </a:r>
          </a:p>
        </p:txBody>
      </p:sp>
      <p:sp>
        <p:nvSpPr>
          <p:cNvPr id="96" name="Text Box 197"/>
          <p:cNvSpPr txBox="1">
            <a:spLocks noChangeArrowheads="1"/>
          </p:cNvSpPr>
          <p:nvPr/>
        </p:nvSpPr>
        <p:spPr bwMode="auto">
          <a:xfrm>
            <a:off x="6318520" y="5235236"/>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B</a:t>
            </a:r>
          </a:p>
        </p:txBody>
      </p:sp>
      <p:sp>
        <p:nvSpPr>
          <p:cNvPr id="97" name="Text Box 197"/>
          <p:cNvSpPr txBox="1">
            <a:spLocks noChangeArrowheads="1"/>
          </p:cNvSpPr>
          <p:nvPr/>
        </p:nvSpPr>
        <p:spPr bwMode="auto">
          <a:xfrm>
            <a:off x="6269529" y="6411251"/>
            <a:ext cx="3215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6pPr>
            <a:lvl7pPr marL="29718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7pPr>
            <a:lvl8pPr marL="34290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8pPr>
            <a:lvl9pPr marL="3886200" indent="-228600" algn="ctr" eaLnBrk="0" fontAlgn="base" hangingPunct="0">
              <a:lnSpc>
                <a:spcPct val="80000"/>
              </a:lnSpc>
              <a:spcBef>
                <a:spcPct val="20000"/>
              </a:spcBef>
              <a:spcAft>
                <a:spcPct val="0"/>
              </a:spcAft>
              <a:defRPr sz="2400">
                <a:solidFill>
                  <a:schemeClr val="tx1"/>
                </a:solidFill>
                <a:latin typeface="Arial" charset="0"/>
                <a:ea typeface="ＭＳ Ｐゴシック" charset="0"/>
              </a:defRPr>
            </a:lvl9pPr>
          </a:lstStyle>
          <a:p>
            <a:pPr algn="ctr" eaLnBrk="1" hangingPunct="1">
              <a:lnSpc>
                <a:spcPct val="100000"/>
              </a:lnSpc>
              <a:spcBef>
                <a:spcPct val="0"/>
              </a:spcBef>
            </a:pPr>
            <a:r>
              <a:rPr lang="sv-SE" sz="1000" dirty="0"/>
              <a:t>C</a:t>
            </a:r>
          </a:p>
        </p:txBody>
      </p:sp>
    </p:spTree>
    <p:extLst>
      <p:ext uri="{BB962C8B-B14F-4D97-AF65-F5344CB8AC3E}">
        <p14:creationId xmlns:p14="http://schemas.microsoft.com/office/powerpoint/2010/main" val="31396213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862</TotalTime>
  <Words>3788</Words>
  <Application>Microsoft Office PowerPoint</Application>
  <PresentationFormat>Bildspel på skärmen (4:3)</PresentationFormat>
  <Paragraphs>860</Paragraphs>
  <Slides>23</Slides>
  <Notes>8</Notes>
  <HiddenSlides>0</HiddenSlides>
  <MMClips>0</MMClips>
  <ScaleCrop>false</ScaleCrop>
  <HeadingPairs>
    <vt:vector size="6" baseType="variant">
      <vt:variant>
        <vt:lpstr>Använt teckensnitt</vt:lpstr>
      </vt:variant>
      <vt:variant>
        <vt:i4>10</vt:i4>
      </vt:variant>
      <vt:variant>
        <vt:lpstr>Tema</vt:lpstr>
      </vt:variant>
      <vt:variant>
        <vt:i4>1</vt:i4>
      </vt:variant>
      <vt:variant>
        <vt:lpstr>Bildrubriker</vt:lpstr>
      </vt:variant>
      <vt:variant>
        <vt:i4>23</vt:i4>
      </vt:variant>
    </vt:vector>
  </HeadingPairs>
  <TitlesOfParts>
    <vt:vector size="34" baseType="lpstr">
      <vt:lpstr>HGｺﾞｼｯｸE</vt:lpstr>
      <vt:lpstr>ＭＳ Ｐゴシック</vt:lpstr>
      <vt:lpstr>Apple Casual</vt:lpstr>
      <vt:lpstr>Arial</vt:lpstr>
      <vt:lpstr>Calibri</vt:lpstr>
      <vt:lpstr>Chalkboard</vt:lpstr>
      <vt:lpstr>Comic Sans MS</vt:lpstr>
      <vt:lpstr>Gill Sans MT</vt:lpstr>
      <vt:lpstr>Times New Roman</vt:lpstr>
      <vt:lpstr>Wingdings</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Östergötlands Fotbollförbund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Gunnar Pettersson</dc:creator>
  <cp:lastModifiedBy>Tomas Ulväng</cp:lastModifiedBy>
  <cp:revision>114</cp:revision>
  <cp:lastPrinted>2013-11-14T07:28:56Z</cp:lastPrinted>
  <dcterms:created xsi:type="dcterms:W3CDTF">2013-11-13T13:00:06Z</dcterms:created>
  <dcterms:modified xsi:type="dcterms:W3CDTF">2018-05-23T09:04:11Z</dcterms:modified>
</cp:coreProperties>
</file>