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65" r:id="rId3"/>
    <p:sldId id="269" r:id="rId4"/>
    <p:sldId id="264" r:id="rId5"/>
    <p:sldId id="257" r:id="rId6"/>
    <p:sldId id="258" r:id="rId7"/>
    <p:sldId id="261" r:id="rId8"/>
    <p:sldId id="270" r:id="rId9"/>
    <p:sldId id="260" r:id="rId10"/>
    <p:sldId id="268" r:id="rId11"/>
    <p:sldId id="266" r:id="rId12"/>
    <p:sldId id="262" r:id="rId13"/>
    <p:sldId id="263" r:id="rId14"/>
    <p:sldId id="259" r:id="rId15"/>
    <p:sldId id="272"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E646DF-CFB3-0BAA-1A33-132ABBBF57E3}" name="Daniel Knutsson" initials="DK" userId="S::daniel.knutsson@jamtkraft.se::b04a9cc2-2b90-4339-bb1c-ac80c90dbaa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670A6-6AA4-4F4B-90F2-77BD9E4A6775}" v="30" dt="2026-03-17T12:46:27.127"/>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just forma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llanmörkt format 4 - Dekorfärg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llanmörkt forma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113A9D2-9D6B-4929-AA2D-F23B5EE8CBE7}" styleName="Format med tema 2 - dekorfärg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Format med tema 1 - dekorfärg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Mörkt format 1 - Dekorfärg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just format 1 - Dekorfär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203"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nutsson" userId="b04a9cc2-2b90-4339-bb1c-ac80c90dbaad" providerId="ADAL" clId="{1D45076F-B7C1-4785-A7E8-4A2724A779BE}"/>
    <pc:docChg chg="undo custSel addSld delSld modSld sldOrd">
      <pc:chgData name="Daniel Knutsson" userId="b04a9cc2-2b90-4339-bb1c-ac80c90dbaad" providerId="ADAL" clId="{1D45076F-B7C1-4785-A7E8-4A2724A779BE}" dt="2026-03-18T14:03:34.534" v="2012" actId="478"/>
      <pc:docMkLst>
        <pc:docMk/>
      </pc:docMkLst>
      <pc:sldChg chg="modSp mod">
        <pc:chgData name="Daniel Knutsson" userId="b04a9cc2-2b90-4339-bb1c-ac80c90dbaad" providerId="ADAL" clId="{1D45076F-B7C1-4785-A7E8-4A2724A779BE}" dt="2026-03-16T09:39:49.538" v="1274" actId="27636"/>
        <pc:sldMkLst>
          <pc:docMk/>
          <pc:sldMk cId="0" sldId="256"/>
        </pc:sldMkLst>
        <pc:spChg chg="mod">
          <ac:chgData name="Daniel Knutsson" userId="b04a9cc2-2b90-4339-bb1c-ac80c90dbaad" providerId="ADAL" clId="{1D45076F-B7C1-4785-A7E8-4A2724A779BE}" dt="2026-03-16T09:39:49.538" v="1274" actId="27636"/>
          <ac:spMkLst>
            <pc:docMk/>
            <pc:sldMk cId="0" sldId="256"/>
            <ac:spMk id="3" creationId="{00000000-0000-0000-0000-000000000000}"/>
          </ac:spMkLst>
        </pc:spChg>
      </pc:sldChg>
      <pc:sldChg chg="addSp modSp mod">
        <pc:chgData name="Daniel Knutsson" userId="b04a9cc2-2b90-4339-bb1c-ac80c90dbaad" providerId="ADAL" clId="{1D45076F-B7C1-4785-A7E8-4A2724A779BE}" dt="2026-03-14T15:47:20.944" v="1099" actId="20577"/>
        <pc:sldMkLst>
          <pc:docMk/>
          <pc:sldMk cId="0" sldId="257"/>
        </pc:sldMkLst>
        <pc:spChg chg="add mod">
          <ac:chgData name="Daniel Knutsson" userId="b04a9cc2-2b90-4339-bb1c-ac80c90dbaad" providerId="ADAL" clId="{1D45076F-B7C1-4785-A7E8-4A2724A779BE}" dt="2026-03-14T15:47:20.944" v="1099" actId="20577"/>
          <ac:spMkLst>
            <pc:docMk/>
            <pc:sldMk cId="0" sldId="257"/>
            <ac:spMk id="3" creationId="{AEE98E54-D521-86D0-D3D4-0941E3514B95}"/>
          </ac:spMkLst>
        </pc:spChg>
        <pc:spChg chg="mod">
          <ac:chgData name="Daniel Knutsson" userId="b04a9cc2-2b90-4339-bb1c-ac80c90dbaad" providerId="ADAL" clId="{1D45076F-B7C1-4785-A7E8-4A2724A779BE}" dt="2026-03-13T05:19:30.390" v="538" actId="20577"/>
          <ac:spMkLst>
            <pc:docMk/>
            <pc:sldMk cId="0" sldId="257"/>
            <ac:spMk id="4" creationId="{00000000-0000-0000-0000-000000000000}"/>
          </ac:spMkLst>
        </pc:spChg>
        <pc:graphicFrameChg chg="modGraphic">
          <ac:chgData name="Daniel Knutsson" userId="b04a9cc2-2b90-4339-bb1c-ac80c90dbaad" providerId="ADAL" clId="{1D45076F-B7C1-4785-A7E8-4A2724A779BE}" dt="2026-03-14T05:32:53.684" v="1082" actId="20577"/>
          <ac:graphicFrameMkLst>
            <pc:docMk/>
            <pc:sldMk cId="0" sldId="257"/>
            <ac:graphicFrameMk id="5" creationId="{F6766457-4E11-766B-0A65-EF9CDA1C44A3}"/>
          </ac:graphicFrameMkLst>
        </pc:graphicFrameChg>
        <pc:picChg chg="mod">
          <ac:chgData name="Daniel Knutsson" userId="b04a9cc2-2b90-4339-bb1c-ac80c90dbaad" providerId="ADAL" clId="{1D45076F-B7C1-4785-A7E8-4A2724A779BE}" dt="2026-03-13T06:02:59.030" v="757" actId="688"/>
          <ac:picMkLst>
            <pc:docMk/>
            <pc:sldMk cId="0" sldId="257"/>
            <ac:picMk id="3082" creationId="{0563EC29-097D-AA92-3205-F94EB186820E}"/>
          </ac:picMkLst>
        </pc:picChg>
      </pc:sldChg>
      <pc:sldChg chg="modSp mod">
        <pc:chgData name="Daniel Knutsson" userId="b04a9cc2-2b90-4339-bb1c-ac80c90dbaad" providerId="ADAL" clId="{1D45076F-B7C1-4785-A7E8-4A2724A779BE}" dt="2026-03-16T09:41:53.379" v="1307" actId="20577"/>
        <pc:sldMkLst>
          <pc:docMk/>
          <pc:sldMk cId="0" sldId="258"/>
        </pc:sldMkLst>
        <pc:spChg chg="mod">
          <ac:chgData name="Daniel Knutsson" userId="b04a9cc2-2b90-4339-bb1c-ac80c90dbaad" providerId="ADAL" clId="{1D45076F-B7C1-4785-A7E8-4A2724A779BE}" dt="2026-03-16T09:41:53.379" v="1307" actId="20577"/>
          <ac:spMkLst>
            <pc:docMk/>
            <pc:sldMk cId="0" sldId="258"/>
            <ac:spMk id="4" creationId="{00000000-0000-0000-0000-000000000000}"/>
          </ac:spMkLst>
        </pc:spChg>
      </pc:sldChg>
      <pc:sldChg chg="modSp mod">
        <pc:chgData name="Daniel Knutsson" userId="b04a9cc2-2b90-4339-bb1c-ac80c90dbaad" providerId="ADAL" clId="{1D45076F-B7C1-4785-A7E8-4A2724A779BE}" dt="2026-03-17T12:50:35.076" v="1980" actId="20577"/>
        <pc:sldMkLst>
          <pc:docMk/>
          <pc:sldMk cId="0" sldId="259"/>
        </pc:sldMkLst>
        <pc:spChg chg="mod">
          <ac:chgData name="Daniel Knutsson" userId="b04a9cc2-2b90-4339-bb1c-ac80c90dbaad" providerId="ADAL" clId="{1D45076F-B7C1-4785-A7E8-4A2724A779BE}" dt="2026-03-17T12:50:35.076" v="1980" actId="20577"/>
          <ac:spMkLst>
            <pc:docMk/>
            <pc:sldMk cId="0" sldId="259"/>
            <ac:spMk id="7" creationId="{6B7329A9-4071-A384-9B44-5CEA80CC5662}"/>
          </ac:spMkLst>
        </pc:spChg>
      </pc:sldChg>
      <pc:sldChg chg="modSp mod">
        <pc:chgData name="Daniel Knutsson" userId="b04a9cc2-2b90-4339-bb1c-ac80c90dbaad" providerId="ADAL" clId="{1D45076F-B7C1-4785-A7E8-4A2724A779BE}" dt="2026-03-16T09:52:28.800" v="1712" actId="5793"/>
        <pc:sldMkLst>
          <pc:docMk/>
          <pc:sldMk cId="0" sldId="260"/>
        </pc:sldMkLst>
        <pc:spChg chg="mod">
          <ac:chgData name="Daniel Knutsson" userId="b04a9cc2-2b90-4339-bb1c-ac80c90dbaad" providerId="ADAL" clId="{1D45076F-B7C1-4785-A7E8-4A2724A779BE}" dt="2026-03-16T09:52:15.884" v="1710" actId="113"/>
          <ac:spMkLst>
            <pc:docMk/>
            <pc:sldMk cId="0" sldId="260"/>
            <ac:spMk id="3" creationId="{B34EB8CE-7A18-A3C0-FD68-A7ACD475B769}"/>
          </ac:spMkLst>
        </pc:spChg>
        <pc:spChg chg="mod">
          <ac:chgData name="Daniel Knutsson" userId="b04a9cc2-2b90-4339-bb1c-ac80c90dbaad" providerId="ADAL" clId="{1D45076F-B7C1-4785-A7E8-4A2724A779BE}" dt="2026-03-16T09:52:28.800" v="1712" actId="5793"/>
          <ac:spMkLst>
            <pc:docMk/>
            <pc:sldMk cId="0" sldId="260"/>
            <ac:spMk id="6" creationId="{51E03936-87B7-E81A-1625-AB9249A1A3C9}"/>
          </ac:spMkLst>
        </pc:spChg>
      </pc:sldChg>
      <pc:sldChg chg="delSp modSp mod">
        <pc:chgData name="Daniel Knutsson" userId="b04a9cc2-2b90-4339-bb1c-ac80c90dbaad" providerId="ADAL" clId="{1D45076F-B7C1-4785-A7E8-4A2724A779BE}" dt="2026-03-16T09:36:32.509" v="1239" actId="1076"/>
        <pc:sldMkLst>
          <pc:docMk/>
          <pc:sldMk cId="0" sldId="261"/>
        </pc:sldMkLst>
        <pc:spChg chg="mod">
          <ac:chgData name="Daniel Knutsson" userId="b04a9cc2-2b90-4339-bb1c-ac80c90dbaad" providerId="ADAL" clId="{1D45076F-B7C1-4785-A7E8-4A2724A779BE}" dt="2026-03-16T09:36:32.509" v="1239" actId="1076"/>
          <ac:spMkLst>
            <pc:docMk/>
            <pc:sldMk cId="0" sldId="261"/>
            <ac:spMk id="5" creationId="{FA98056B-E897-8E16-AA6F-60C0096030C5}"/>
          </ac:spMkLst>
        </pc:spChg>
        <pc:graphicFrameChg chg="mod">
          <ac:chgData name="Daniel Knutsson" userId="b04a9cc2-2b90-4339-bb1c-ac80c90dbaad" providerId="ADAL" clId="{1D45076F-B7C1-4785-A7E8-4A2724A779BE}" dt="2026-03-16T09:35:49.745" v="1237" actId="13926"/>
          <ac:graphicFrameMkLst>
            <pc:docMk/>
            <pc:sldMk cId="0" sldId="261"/>
            <ac:graphicFrameMk id="2058" creationId="{C2BEA758-5B3C-61B2-8521-0373E8581EE4}"/>
          </ac:graphicFrameMkLst>
        </pc:graphicFrameChg>
      </pc:sldChg>
      <pc:sldChg chg="modSp mod">
        <pc:chgData name="Daniel Knutsson" userId="b04a9cc2-2b90-4339-bb1c-ac80c90dbaad" providerId="ADAL" clId="{1D45076F-B7C1-4785-A7E8-4A2724A779BE}" dt="2026-03-16T09:34:36.011" v="1235" actId="20577"/>
        <pc:sldMkLst>
          <pc:docMk/>
          <pc:sldMk cId="1147501308" sldId="262"/>
        </pc:sldMkLst>
        <pc:spChg chg="mod">
          <ac:chgData name="Daniel Knutsson" userId="b04a9cc2-2b90-4339-bb1c-ac80c90dbaad" providerId="ADAL" clId="{1D45076F-B7C1-4785-A7E8-4A2724A779BE}" dt="2026-03-16T09:34:36.011" v="1235" actId="20577"/>
          <ac:spMkLst>
            <pc:docMk/>
            <pc:sldMk cId="1147501308" sldId="262"/>
            <ac:spMk id="7" creationId="{217C587F-244C-6233-6C1A-F2E45B14CB0C}"/>
          </ac:spMkLst>
        </pc:spChg>
      </pc:sldChg>
      <pc:sldChg chg="modSp mod">
        <pc:chgData name="Daniel Knutsson" userId="b04a9cc2-2b90-4339-bb1c-ac80c90dbaad" providerId="ADAL" clId="{1D45076F-B7C1-4785-A7E8-4A2724A779BE}" dt="2026-03-17T12:50:12.867" v="1969" actId="20577"/>
        <pc:sldMkLst>
          <pc:docMk/>
          <pc:sldMk cId="2407890566" sldId="263"/>
        </pc:sldMkLst>
        <pc:spChg chg="mod">
          <ac:chgData name="Daniel Knutsson" userId="b04a9cc2-2b90-4339-bb1c-ac80c90dbaad" providerId="ADAL" clId="{1D45076F-B7C1-4785-A7E8-4A2724A779BE}" dt="2026-03-17T12:50:12.867" v="1969" actId="20577"/>
          <ac:spMkLst>
            <pc:docMk/>
            <pc:sldMk cId="2407890566" sldId="263"/>
            <ac:spMk id="3" creationId="{8B09CE9F-26BA-8B97-6435-06ECC732DE70}"/>
          </ac:spMkLst>
        </pc:spChg>
      </pc:sldChg>
      <pc:sldChg chg="modSp mod">
        <pc:chgData name="Daniel Knutsson" userId="b04a9cc2-2b90-4339-bb1c-ac80c90dbaad" providerId="ADAL" clId="{1D45076F-B7C1-4785-A7E8-4A2724A779BE}" dt="2026-03-16T07:22:01.445" v="1174" actId="20577"/>
        <pc:sldMkLst>
          <pc:docMk/>
          <pc:sldMk cId="2195130684" sldId="264"/>
        </pc:sldMkLst>
        <pc:spChg chg="mod">
          <ac:chgData name="Daniel Knutsson" userId="b04a9cc2-2b90-4339-bb1c-ac80c90dbaad" providerId="ADAL" clId="{1D45076F-B7C1-4785-A7E8-4A2724A779BE}" dt="2026-03-16T07:22:01.445" v="1174" actId="20577"/>
          <ac:spMkLst>
            <pc:docMk/>
            <pc:sldMk cId="2195130684" sldId="264"/>
            <ac:spMk id="17" creationId="{BFB1767E-D135-9AD9-6944-FEF038476658}"/>
          </ac:spMkLst>
        </pc:spChg>
        <pc:spChg chg="mod">
          <ac:chgData name="Daniel Knutsson" userId="b04a9cc2-2b90-4339-bb1c-ac80c90dbaad" providerId="ADAL" clId="{1D45076F-B7C1-4785-A7E8-4A2724A779BE}" dt="2026-03-16T07:21:10.197" v="1152" actId="13926"/>
          <ac:spMkLst>
            <pc:docMk/>
            <pc:sldMk cId="2195130684" sldId="264"/>
            <ac:spMk id="23" creationId="{1CCAB721-9DBD-8C0F-E14F-348CC2481925}"/>
          </ac:spMkLst>
        </pc:spChg>
        <pc:picChg chg="mod">
          <ac:chgData name="Daniel Knutsson" userId="b04a9cc2-2b90-4339-bb1c-ac80c90dbaad" providerId="ADAL" clId="{1D45076F-B7C1-4785-A7E8-4A2724A779BE}" dt="2026-03-13T05:12:19.134" v="511" actId="14100"/>
          <ac:picMkLst>
            <pc:docMk/>
            <pc:sldMk cId="2195130684" sldId="264"/>
            <ac:picMk id="3" creationId="{498F4EAF-C828-A595-75F7-A061072113E4}"/>
          </ac:picMkLst>
        </pc:picChg>
      </pc:sldChg>
      <pc:sldChg chg="addSp delSp modSp mod">
        <pc:chgData name="Daniel Knutsson" userId="b04a9cc2-2b90-4339-bb1c-ac80c90dbaad" providerId="ADAL" clId="{1D45076F-B7C1-4785-A7E8-4A2724A779BE}" dt="2026-03-17T12:47:04.567" v="1967" actId="122"/>
        <pc:sldMkLst>
          <pc:docMk/>
          <pc:sldMk cId="3769444602" sldId="265"/>
        </pc:sldMkLst>
        <pc:spChg chg="mod">
          <ac:chgData name="Daniel Knutsson" userId="b04a9cc2-2b90-4339-bb1c-ac80c90dbaad" providerId="ADAL" clId="{1D45076F-B7C1-4785-A7E8-4A2724A779BE}" dt="2026-03-17T12:40:22.612" v="1872" actId="20577"/>
          <ac:spMkLst>
            <pc:docMk/>
            <pc:sldMk cId="3769444602" sldId="265"/>
            <ac:spMk id="10" creationId="{0791CD18-B6DB-A6BE-F15F-CB369E502A12}"/>
          </ac:spMkLst>
        </pc:spChg>
        <pc:graphicFrameChg chg="add mod modGraphic">
          <ac:chgData name="Daniel Knutsson" userId="b04a9cc2-2b90-4339-bb1c-ac80c90dbaad" providerId="ADAL" clId="{1D45076F-B7C1-4785-A7E8-4A2724A779BE}" dt="2026-03-17T12:47:04.567" v="1967" actId="122"/>
          <ac:graphicFrameMkLst>
            <pc:docMk/>
            <pc:sldMk cId="3769444602" sldId="265"/>
            <ac:graphicFrameMk id="3" creationId="{E2B5DC1D-9100-9468-49AB-6ACBC67CE5DE}"/>
          </ac:graphicFrameMkLst>
        </pc:graphicFrameChg>
        <pc:graphicFrameChg chg="del mod modGraphic">
          <ac:chgData name="Daniel Knutsson" userId="b04a9cc2-2b90-4339-bb1c-ac80c90dbaad" providerId="ADAL" clId="{1D45076F-B7C1-4785-A7E8-4A2724A779BE}" dt="2026-03-17T12:46:25.323" v="1961" actId="478"/>
          <ac:graphicFrameMkLst>
            <pc:docMk/>
            <pc:sldMk cId="3769444602" sldId="265"/>
            <ac:graphicFrameMk id="9" creationId="{003CBAE3-4147-6317-9A7D-114F87A70A8F}"/>
          </ac:graphicFrameMkLst>
        </pc:graphicFrameChg>
      </pc:sldChg>
      <pc:sldChg chg="addSp delSp modSp mod">
        <pc:chgData name="Daniel Knutsson" userId="b04a9cc2-2b90-4339-bb1c-ac80c90dbaad" providerId="ADAL" clId="{1D45076F-B7C1-4785-A7E8-4A2724A779BE}" dt="2026-03-16T05:21:29.062" v="1125" actId="478"/>
        <pc:sldMkLst>
          <pc:docMk/>
          <pc:sldMk cId="2908316693" sldId="266"/>
        </pc:sldMkLst>
        <pc:spChg chg="mod">
          <ac:chgData name="Daniel Knutsson" userId="b04a9cc2-2b90-4339-bb1c-ac80c90dbaad" providerId="ADAL" clId="{1D45076F-B7C1-4785-A7E8-4A2724A779BE}" dt="2026-03-16T05:20:52.575" v="1124" actId="27636"/>
          <ac:spMkLst>
            <pc:docMk/>
            <pc:sldMk cId="2908316693" sldId="266"/>
            <ac:spMk id="8" creationId="{53F58691-9A24-9400-484D-0517E59BBC95}"/>
          </ac:spMkLst>
        </pc:spChg>
        <pc:spChg chg="mod">
          <ac:chgData name="Daniel Knutsson" userId="b04a9cc2-2b90-4339-bb1c-ac80c90dbaad" providerId="ADAL" clId="{1D45076F-B7C1-4785-A7E8-4A2724A779BE}" dt="2026-03-16T05:20:52.575" v="1123" actId="27636"/>
          <ac:spMkLst>
            <pc:docMk/>
            <pc:sldMk cId="2908316693" sldId="266"/>
            <ac:spMk id="13" creationId="{33ADA14B-249C-8E0F-D944-FD84530F28F4}"/>
          </ac:spMkLst>
        </pc:spChg>
      </pc:sldChg>
      <pc:sldChg chg="addSp delSp modSp mod">
        <pc:chgData name="Daniel Knutsson" userId="b04a9cc2-2b90-4339-bb1c-ac80c90dbaad" providerId="ADAL" clId="{1D45076F-B7C1-4785-A7E8-4A2724A779BE}" dt="2026-03-18T14:03:34.534" v="2012" actId="478"/>
        <pc:sldMkLst>
          <pc:docMk/>
          <pc:sldMk cId="2841541804" sldId="268"/>
        </pc:sldMkLst>
        <pc:spChg chg="del">
          <ac:chgData name="Daniel Knutsson" userId="b04a9cc2-2b90-4339-bb1c-ac80c90dbaad" providerId="ADAL" clId="{1D45076F-B7C1-4785-A7E8-4A2724A779BE}" dt="2026-03-18T14:03:25.265" v="2004" actId="478"/>
          <ac:spMkLst>
            <pc:docMk/>
            <pc:sldMk cId="2841541804" sldId="268"/>
            <ac:spMk id="4" creationId="{B697D716-C2AD-226D-2A8E-50F7B1C2E659}"/>
          </ac:spMkLst>
        </pc:spChg>
        <pc:spChg chg="del">
          <ac:chgData name="Daniel Knutsson" userId="b04a9cc2-2b90-4339-bb1c-ac80c90dbaad" providerId="ADAL" clId="{1D45076F-B7C1-4785-A7E8-4A2724A779BE}" dt="2026-03-18T14:03:25.849" v="2005" actId="478"/>
          <ac:spMkLst>
            <pc:docMk/>
            <pc:sldMk cId="2841541804" sldId="268"/>
            <ac:spMk id="5" creationId="{08C18795-37E4-6845-3F2E-04015A9F38E3}"/>
          </ac:spMkLst>
        </pc:spChg>
        <pc:spChg chg="del">
          <ac:chgData name="Daniel Knutsson" userId="b04a9cc2-2b90-4339-bb1c-ac80c90dbaad" providerId="ADAL" clId="{1D45076F-B7C1-4785-A7E8-4A2724A779BE}" dt="2026-03-18T14:03:27.157" v="2006" actId="478"/>
          <ac:spMkLst>
            <pc:docMk/>
            <pc:sldMk cId="2841541804" sldId="268"/>
            <ac:spMk id="6" creationId="{29639010-8EF1-7981-C0EC-02106B04CB12}"/>
          </ac:spMkLst>
        </pc:spChg>
        <pc:spChg chg="del">
          <ac:chgData name="Daniel Knutsson" userId="b04a9cc2-2b90-4339-bb1c-ac80c90dbaad" providerId="ADAL" clId="{1D45076F-B7C1-4785-A7E8-4A2724A779BE}" dt="2026-03-18T14:03:28.171" v="2007" actId="478"/>
          <ac:spMkLst>
            <pc:docMk/>
            <pc:sldMk cId="2841541804" sldId="268"/>
            <ac:spMk id="9" creationId="{D57D75D8-31B7-6369-6BFC-C6D303D0A7EE}"/>
          </ac:spMkLst>
        </pc:spChg>
        <pc:spChg chg="del">
          <ac:chgData name="Daniel Knutsson" userId="b04a9cc2-2b90-4339-bb1c-ac80c90dbaad" providerId="ADAL" clId="{1D45076F-B7C1-4785-A7E8-4A2724A779BE}" dt="2026-03-18T14:03:22.094" v="2001" actId="478"/>
          <ac:spMkLst>
            <pc:docMk/>
            <pc:sldMk cId="2841541804" sldId="268"/>
            <ac:spMk id="12" creationId="{3B97F41D-2591-60E6-02BB-042861B39623}"/>
          </ac:spMkLst>
        </pc:spChg>
        <pc:spChg chg="del">
          <ac:chgData name="Daniel Knutsson" userId="b04a9cc2-2b90-4339-bb1c-ac80c90dbaad" providerId="ADAL" clId="{1D45076F-B7C1-4785-A7E8-4A2724A779BE}" dt="2026-03-18T14:03:23.244" v="2002" actId="478"/>
          <ac:spMkLst>
            <pc:docMk/>
            <pc:sldMk cId="2841541804" sldId="268"/>
            <ac:spMk id="13" creationId="{F1C97017-B4DE-AB59-55B5-550DD2B3EEF8}"/>
          </ac:spMkLst>
        </pc:spChg>
        <pc:spChg chg="del">
          <ac:chgData name="Daniel Knutsson" userId="b04a9cc2-2b90-4339-bb1c-ac80c90dbaad" providerId="ADAL" clId="{1D45076F-B7C1-4785-A7E8-4A2724A779BE}" dt="2026-03-18T14:03:24.469" v="2003" actId="478"/>
          <ac:spMkLst>
            <pc:docMk/>
            <pc:sldMk cId="2841541804" sldId="268"/>
            <ac:spMk id="14" creationId="{4006A3E7-04A2-B830-7D20-C7943363EA03}"/>
          </ac:spMkLst>
        </pc:spChg>
        <pc:spChg chg="del">
          <ac:chgData name="Daniel Knutsson" userId="b04a9cc2-2b90-4339-bb1c-ac80c90dbaad" providerId="ADAL" clId="{1D45076F-B7C1-4785-A7E8-4A2724A779BE}" dt="2026-03-18T14:03:34.534" v="2012" actId="478"/>
          <ac:spMkLst>
            <pc:docMk/>
            <pc:sldMk cId="2841541804" sldId="268"/>
            <ac:spMk id="15" creationId="{ECDFB468-2E51-D668-AD0E-AD3B1F12E0A8}"/>
          </ac:spMkLst>
        </pc:spChg>
        <pc:spChg chg="del mod">
          <ac:chgData name="Daniel Knutsson" userId="b04a9cc2-2b90-4339-bb1c-ac80c90dbaad" providerId="ADAL" clId="{1D45076F-B7C1-4785-A7E8-4A2724A779BE}" dt="2026-03-18T14:03:32.702" v="2011" actId="478"/>
          <ac:spMkLst>
            <pc:docMk/>
            <pc:sldMk cId="2841541804" sldId="268"/>
            <ac:spMk id="16" creationId="{476D7068-B4A5-D27C-A4D0-50AA3C81D77B}"/>
          </ac:spMkLst>
        </pc:spChg>
        <pc:spChg chg="del">
          <ac:chgData name="Daniel Knutsson" userId="b04a9cc2-2b90-4339-bb1c-ac80c90dbaad" providerId="ADAL" clId="{1D45076F-B7C1-4785-A7E8-4A2724A779BE}" dt="2026-03-18T14:03:20.752" v="2000" actId="478"/>
          <ac:spMkLst>
            <pc:docMk/>
            <pc:sldMk cId="2841541804" sldId="268"/>
            <ac:spMk id="17" creationId="{17732CBB-E0F1-47A7-903F-6CE6FED6510B}"/>
          </ac:spMkLst>
        </pc:spChg>
        <pc:picChg chg="add del">
          <ac:chgData name="Daniel Knutsson" userId="b04a9cc2-2b90-4339-bb1c-ac80c90dbaad" providerId="ADAL" clId="{1D45076F-B7C1-4785-A7E8-4A2724A779BE}" dt="2026-03-18T14:03:30.793" v="2009" actId="478"/>
          <ac:picMkLst>
            <pc:docMk/>
            <pc:sldMk cId="2841541804" sldId="268"/>
            <ac:picMk id="3" creationId="{15AF3C0E-FED2-8604-1FFA-07276E77E386}"/>
          </ac:picMkLst>
        </pc:picChg>
      </pc:sldChg>
      <pc:sldChg chg="addSp modSp add mod ord">
        <pc:chgData name="Daniel Knutsson" userId="b04a9cc2-2b90-4339-bb1c-ac80c90dbaad" providerId="ADAL" clId="{1D45076F-B7C1-4785-A7E8-4A2724A779BE}" dt="2026-03-16T09:39:20.544" v="1269"/>
        <pc:sldMkLst>
          <pc:docMk/>
          <pc:sldMk cId="903991858" sldId="270"/>
        </pc:sldMkLst>
        <pc:spChg chg="add mod">
          <ac:chgData name="Daniel Knutsson" userId="b04a9cc2-2b90-4339-bb1c-ac80c90dbaad" providerId="ADAL" clId="{1D45076F-B7C1-4785-A7E8-4A2724A779BE}" dt="2026-03-16T08:28:38.771" v="1176"/>
          <ac:spMkLst>
            <pc:docMk/>
            <pc:sldMk cId="903991858" sldId="270"/>
            <ac:spMk id="3" creationId="{DB770F70-5919-A5AD-FD31-5F8ED79F3042}"/>
          </ac:spMkLst>
        </pc:spChg>
        <pc:spChg chg="add mod">
          <ac:chgData name="Daniel Knutsson" userId="b04a9cc2-2b90-4339-bb1c-ac80c90dbaad" providerId="ADAL" clId="{1D45076F-B7C1-4785-A7E8-4A2724A779BE}" dt="2026-03-16T09:38:10.221" v="1265" actId="27636"/>
          <ac:spMkLst>
            <pc:docMk/>
            <pc:sldMk cId="903991858" sldId="270"/>
            <ac:spMk id="6" creationId="{96B62E15-3147-A0AA-5F53-DC66A0980410}"/>
          </ac:spMkLst>
        </pc:spChg>
        <pc:graphicFrameChg chg="mod">
          <ac:chgData name="Daniel Knutsson" userId="b04a9cc2-2b90-4339-bb1c-ac80c90dbaad" providerId="ADAL" clId="{1D45076F-B7C1-4785-A7E8-4A2724A779BE}" dt="2026-03-16T09:36:42.863" v="1240" actId="14100"/>
          <ac:graphicFrameMkLst>
            <pc:docMk/>
            <pc:sldMk cId="903991858" sldId="270"/>
            <ac:graphicFrameMk id="5" creationId="{16B8E536-5A7B-51C6-012F-993665E74F87}"/>
          </ac:graphicFrameMkLst>
        </pc:graphicFrameChg>
        <pc:picChg chg="add mod">
          <ac:chgData name="Daniel Knutsson" userId="b04a9cc2-2b90-4339-bb1c-ac80c90dbaad" providerId="ADAL" clId="{1D45076F-B7C1-4785-A7E8-4A2724A779BE}" dt="2026-03-16T08:28:38.771" v="1176"/>
          <ac:picMkLst>
            <pc:docMk/>
            <pc:sldMk cId="903991858" sldId="270"/>
            <ac:picMk id="2" creationId="{A0FCBC55-5152-BA58-E2A3-98815AC8C5BB}"/>
          </ac:picMkLst>
        </pc:picChg>
        <pc:picChg chg="add mod">
          <ac:chgData name="Daniel Knutsson" userId="b04a9cc2-2b90-4339-bb1c-ac80c90dbaad" providerId="ADAL" clId="{1D45076F-B7C1-4785-A7E8-4A2724A779BE}" dt="2026-03-16T09:37:16.823" v="1244" actId="14100"/>
          <ac:picMkLst>
            <pc:docMk/>
            <pc:sldMk cId="903991858" sldId="270"/>
            <ac:picMk id="9" creationId="{E54E69B3-E986-BA3E-9C43-889E7C50CB16}"/>
          </ac:picMkLst>
        </pc:picChg>
        <pc:picChg chg="mod">
          <ac:chgData name="Daniel Knutsson" userId="b04a9cc2-2b90-4339-bb1c-ac80c90dbaad" providerId="ADAL" clId="{1D45076F-B7C1-4785-A7E8-4A2724A779BE}" dt="2026-03-16T09:36:50.805" v="1241" actId="1076"/>
          <ac:picMkLst>
            <pc:docMk/>
            <pc:sldMk cId="903991858" sldId="270"/>
            <ac:picMk id="1033" creationId="{B4BFE9C1-FB32-1FCB-267D-9E8572F285B2}"/>
          </ac:picMkLst>
        </pc:picChg>
      </pc:sldChg>
      <pc:sldChg chg="addSp modSp add mod">
        <pc:chgData name="Daniel Knutsson" userId="b04a9cc2-2b90-4339-bb1c-ac80c90dbaad" providerId="ADAL" clId="{1D45076F-B7C1-4785-A7E8-4A2724A779BE}" dt="2026-03-17T12:50:56.837" v="1981" actId="14100"/>
        <pc:sldMkLst>
          <pc:docMk/>
          <pc:sldMk cId="1088422129" sldId="272"/>
        </pc:sldMkLst>
        <pc:spChg chg="mod">
          <ac:chgData name="Daniel Knutsson" userId="b04a9cc2-2b90-4339-bb1c-ac80c90dbaad" providerId="ADAL" clId="{1D45076F-B7C1-4785-A7E8-4A2724A779BE}" dt="2026-03-16T11:16:33.271" v="1856" actId="1076"/>
          <ac:spMkLst>
            <pc:docMk/>
            <pc:sldMk cId="1088422129" sldId="272"/>
            <ac:spMk id="2" creationId="{51E18F8D-93A6-1D8C-6258-B3CF434CED84}"/>
          </ac:spMkLst>
        </pc:spChg>
        <pc:spChg chg="add mod">
          <ac:chgData name="Daniel Knutsson" userId="b04a9cc2-2b90-4339-bb1c-ac80c90dbaad" providerId="ADAL" clId="{1D45076F-B7C1-4785-A7E8-4A2724A779BE}" dt="2026-03-16T11:16:02.821" v="1815" actId="20577"/>
          <ac:spMkLst>
            <pc:docMk/>
            <pc:sldMk cId="1088422129" sldId="272"/>
            <ac:spMk id="6" creationId="{D895A782-C465-A752-6A7B-F19AC00698B8}"/>
          </ac:spMkLst>
        </pc:spChg>
        <pc:spChg chg="mod">
          <ac:chgData name="Daniel Knutsson" userId="b04a9cc2-2b90-4339-bb1c-ac80c90dbaad" providerId="ADAL" clId="{1D45076F-B7C1-4785-A7E8-4A2724A779BE}" dt="2026-03-16T09:56:57.331" v="1718" actId="6549"/>
          <ac:spMkLst>
            <pc:docMk/>
            <pc:sldMk cId="1088422129" sldId="272"/>
            <ac:spMk id="7" creationId="{BE0FCDC4-7F05-2212-5EED-0EAE2E762F0B}"/>
          </ac:spMkLst>
        </pc:spChg>
        <pc:picChg chg="add mod">
          <ac:chgData name="Daniel Knutsson" userId="b04a9cc2-2b90-4339-bb1c-ac80c90dbaad" providerId="ADAL" clId="{1D45076F-B7C1-4785-A7E8-4A2724A779BE}" dt="2026-03-17T12:50:56.837" v="1981" actId="14100"/>
          <ac:picMkLst>
            <pc:docMk/>
            <pc:sldMk cId="1088422129" sldId="272"/>
            <ac:picMk id="5" creationId="{F225D528-BE48-BF06-8B9C-A425B79419B0}"/>
          </ac:picMkLst>
        </pc:picChg>
      </pc:sldChg>
      <pc:sldChg chg="delSp modSp add del mod">
        <pc:chgData name="Daniel Knutsson" userId="b04a9cc2-2b90-4339-bb1c-ac80c90dbaad" providerId="ADAL" clId="{1D45076F-B7C1-4785-A7E8-4A2724A779BE}" dt="2026-03-17T13:44:32.512" v="1999" actId="2696"/>
        <pc:sldMkLst>
          <pc:docMk/>
          <pc:sldMk cId="1501046332" sldId="273"/>
        </pc:sldMkLst>
        <pc:spChg chg="mod">
          <ac:chgData name="Daniel Knutsson" userId="b04a9cc2-2b90-4339-bb1c-ac80c90dbaad" providerId="ADAL" clId="{1D45076F-B7C1-4785-A7E8-4A2724A779BE}" dt="2026-03-17T13:44:24.115" v="1998" actId="20577"/>
          <ac:spMkLst>
            <pc:docMk/>
            <pc:sldMk cId="1501046332" sldId="273"/>
            <ac:spMk id="2" creationId="{D363AB77-DDE2-29B5-F86C-C14B20C2C53F}"/>
          </ac:spMkLst>
        </pc:spChg>
        <pc:spChg chg="del">
          <ac:chgData name="Daniel Knutsson" userId="b04a9cc2-2b90-4339-bb1c-ac80c90dbaad" providerId="ADAL" clId="{1D45076F-B7C1-4785-A7E8-4A2724A779BE}" dt="2026-03-17T13:44:17.882" v="1984" actId="478"/>
          <ac:spMkLst>
            <pc:docMk/>
            <pc:sldMk cId="1501046332" sldId="273"/>
            <ac:spMk id="6" creationId="{EF41C105-D3D1-9A33-DA33-6FBD8C6F3149}"/>
          </ac:spMkLst>
        </pc:spChg>
        <pc:picChg chg="del">
          <ac:chgData name="Daniel Knutsson" userId="b04a9cc2-2b90-4339-bb1c-ac80c90dbaad" providerId="ADAL" clId="{1D45076F-B7C1-4785-A7E8-4A2724A779BE}" dt="2026-03-17T13:44:13.124" v="1983" actId="478"/>
          <ac:picMkLst>
            <pc:docMk/>
            <pc:sldMk cId="1501046332" sldId="273"/>
            <ac:picMk id="5" creationId="{757B40F9-4299-8B8B-6FED-7F7DA5F3D28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E0F43-B5C5-42E8-99C7-A96B335F153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A1B89E-B2A9-440E-8A75-A917355B476F}">
      <dgm:prSet custT="1"/>
      <dgm:spPr/>
      <dgm:t>
        <a:bodyPr/>
        <a:lstStyle/>
        <a:p>
          <a:pPr>
            <a:lnSpc>
              <a:spcPct val="100000"/>
            </a:lnSpc>
          </a:pPr>
          <a:r>
            <a:rPr lang="en-US" sz="1800" b="1" dirty="0"/>
            <a:t>Cuper </a:t>
          </a:r>
          <a:r>
            <a:rPr lang="en-US" sz="1800" b="0" dirty="0"/>
            <a:t>(</a:t>
          </a:r>
          <a:r>
            <a:rPr lang="en-US" sz="1800" b="0" dirty="0" err="1"/>
            <a:t>Anmälda</a:t>
          </a:r>
          <a:r>
            <a:rPr lang="en-US" sz="1800" b="0" dirty="0"/>
            <a:t> till alla </a:t>
          </a:r>
          <a:r>
            <a:rPr lang="en-US" sz="1800" b="0" dirty="0" err="1"/>
            <a:t>cuper</a:t>
          </a:r>
          <a:r>
            <a:rPr lang="en-US" sz="1800" b="0" dirty="0"/>
            <a:t> </a:t>
          </a:r>
          <a:r>
            <a:rPr lang="en-US" sz="1800" b="0" dirty="0" err="1"/>
            <a:t>förutom</a:t>
          </a:r>
          <a:r>
            <a:rPr lang="en-US" sz="1800" b="0" dirty="0"/>
            <a:t> </a:t>
          </a:r>
          <a:r>
            <a:rPr lang="en-US" sz="1800" b="0" dirty="0">
              <a:highlight>
                <a:srgbClr val="FFFF00"/>
              </a:highlight>
            </a:rPr>
            <a:t>Orkla cup</a:t>
          </a:r>
          <a:r>
            <a:rPr lang="en-US" sz="1800" b="0" dirty="0"/>
            <a:t>)</a:t>
          </a:r>
          <a:endParaRPr lang="en-US" sz="1800" b="1" dirty="0"/>
        </a:p>
        <a:p>
          <a:pPr>
            <a:lnSpc>
              <a:spcPct val="100000"/>
            </a:lnSpc>
          </a:pPr>
          <a:r>
            <a:rPr lang="en-US" sz="1500" dirty="0" err="1"/>
            <a:t>SebSalo</a:t>
          </a:r>
          <a:r>
            <a:rPr lang="en-US" sz="1500" dirty="0"/>
            <a:t> cup 2013 (21 mars) och 2014 (28 mars)</a:t>
          </a:r>
        </a:p>
        <a:p>
          <a:pPr>
            <a:lnSpc>
              <a:spcPct val="100000"/>
            </a:lnSpc>
          </a:pPr>
          <a:r>
            <a:rPr lang="en-US" sz="1500" dirty="0"/>
            <a:t>Hudik cup (12-14 </a:t>
          </a:r>
          <a:r>
            <a:rPr lang="en-US" sz="1500" dirty="0" err="1"/>
            <a:t>juni</a:t>
          </a:r>
          <a:r>
            <a:rPr lang="en-US" sz="1500" dirty="0"/>
            <a:t>)</a:t>
          </a:r>
        </a:p>
        <a:p>
          <a:pPr>
            <a:lnSpc>
              <a:spcPct val="100000"/>
            </a:lnSpc>
          </a:pPr>
          <a:r>
            <a:rPr lang="en-US" sz="1500" dirty="0" err="1"/>
            <a:t>Storsjöcupen</a:t>
          </a:r>
          <a:r>
            <a:rPr lang="en-US" sz="1500" dirty="0"/>
            <a:t> (30 </a:t>
          </a:r>
          <a:r>
            <a:rPr lang="en-US" sz="1500" dirty="0" err="1"/>
            <a:t>juni</a:t>
          </a:r>
          <a:r>
            <a:rPr lang="en-US" sz="1500" dirty="0"/>
            <a:t> – 4 </a:t>
          </a:r>
          <a:r>
            <a:rPr lang="en-US" sz="1500" dirty="0" err="1"/>
            <a:t>juli</a:t>
          </a:r>
          <a:r>
            <a:rPr lang="en-US" sz="1500" dirty="0"/>
            <a:t>)</a:t>
          </a:r>
        </a:p>
        <a:p>
          <a:pPr>
            <a:lnSpc>
              <a:spcPct val="100000"/>
            </a:lnSpc>
          </a:pPr>
          <a:r>
            <a:rPr lang="en-US" sz="1500" dirty="0"/>
            <a:t>Orkla </a:t>
          </a:r>
          <a:r>
            <a:rPr lang="en-US" sz="1500" dirty="0" err="1"/>
            <a:t>sparebank</a:t>
          </a:r>
          <a:r>
            <a:rPr lang="en-US" sz="1500" dirty="0"/>
            <a:t> cup (11-13 </a:t>
          </a:r>
          <a:r>
            <a:rPr lang="en-US" sz="1500" dirty="0" err="1"/>
            <a:t>sep</a:t>
          </a:r>
          <a:r>
            <a:rPr lang="en-US" sz="1500" dirty="0"/>
            <a:t>) </a:t>
          </a:r>
          <a:r>
            <a:rPr lang="en-US" sz="1500" b="1" dirty="0"/>
            <a:t>OBS! Spelas </a:t>
          </a:r>
          <a:r>
            <a:rPr lang="en-US" sz="1500" b="1" dirty="0" err="1"/>
            <a:t>i</a:t>
          </a:r>
          <a:r>
            <a:rPr lang="en-US" sz="1500" b="1" dirty="0"/>
            <a:t> Norge, </a:t>
          </a:r>
          <a:r>
            <a:rPr lang="en-US" sz="1500" b="1" dirty="0" err="1"/>
            <a:t>nära</a:t>
          </a:r>
          <a:r>
            <a:rPr lang="en-US" sz="1500" b="1" dirty="0"/>
            <a:t> Trondheim.</a:t>
          </a:r>
        </a:p>
      </dgm:t>
    </dgm:pt>
    <dgm:pt modelId="{309CE598-9A73-4987-BCEB-C184E5CA3590}" type="parTrans" cxnId="{14A02655-2D10-4DCF-86BE-A09DFD08EDA9}">
      <dgm:prSet/>
      <dgm:spPr/>
      <dgm:t>
        <a:bodyPr/>
        <a:lstStyle/>
        <a:p>
          <a:endParaRPr lang="sv-SE"/>
        </a:p>
      </dgm:t>
    </dgm:pt>
    <dgm:pt modelId="{1973BEB9-106E-4021-B3C1-6E5E03089A83}" type="sibTrans" cxnId="{14A02655-2D10-4DCF-86BE-A09DFD08EDA9}">
      <dgm:prSet/>
      <dgm:spPr/>
      <dgm:t>
        <a:bodyPr/>
        <a:lstStyle/>
        <a:p>
          <a:endParaRPr lang="sv-SE"/>
        </a:p>
      </dgm:t>
    </dgm:pt>
    <dgm:pt modelId="{CBF27454-3DB5-414A-9883-70D1299D15CF}">
      <dgm:prSet custT="1"/>
      <dgm:spPr/>
      <dgm:t>
        <a:bodyPr/>
        <a:lstStyle/>
        <a:p>
          <a:pPr>
            <a:lnSpc>
              <a:spcPct val="100000"/>
            </a:lnSpc>
          </a:pPr>
          <a:r>
            <a:rPr lang="en-US" sz="1800" b="1" dirty="0" err="1"/>
            <a:t>Seriespel</a:t>
          </a:r>
          <a:r>
            <a:rPr lang="en-US" sz="1800" b="1" dirty="0"/>
            <a:t> </a:t>
          </a:r>
          <a:r>
            <a:rPr lang="en-US" sz="1800" b="0" dirty="0">
              <a:highlight>
                <a:srgbClr val="FFFF00"/>
              </a:highlight>
            </a:rPr>
            <a:t>(</a:t>
          </a:r>
          <a:r>
            <a:rPr lang="en-US" sz="1800" b="0" dirty="0" err="1">
              <a:highlight>
                <a:srgbClr val="FFFF00"/>
              </a:highlight>
            </a:rPr>
            <a:t>Åtekommer</a:t>
          </a:r>
          <a:r>
            <a:rPr lang="en-US" sz="1800" b="0" dirty="0">
              <a:highlight>
                <a:srgbClr val="FFFF00"/>
              </a:highlight>
            </a:rPr>
            <a:t> med datum </a:t>
          </a:r>
          <a:r>
            <a:rPr lang="en-US" sz="1800" b="0" dirty="0" err="1">
              <a:highlight>
                <a:srgbClr val="FFFF00"/>
              </a:highlight>
            </a:rPr>
            <a:t>när</a:t>
          </a:r>
          <a:r>
            <a:rPr lang="en-US" sz="1800" b="0" dirty="0">
              <a:highlight>
                <a:srgbClr val="FFFF00"/>
              </a:highlight>
            </a:rPr>
            <a:t> J/H </a:t>
          </a:r>
          <a:r>
            <a:rPr lang="en-US" sz="1800" b="0" dirty="0" err="1">
              <a:highlight>
                <a:srgbClr val="FFFF00"/>
              </a:highlight>
            </a:rPr>
            <a:t>delgett</a:t>
          </a:r>
          <a:r>
            <a:rPr lang="en-US" sz="1800" b="0" dirty="0">
              <a:highlight>
                <a:srgbClr val="FFFF00"/>
              </a:highlight>
            </a:rPr>
            <a:t> </a:t>
          </a:r>
          <a:r>
            <a:rPr lang="en-US" sz="1800" b="0" dirty="0" err="1">
              <a:highlight>
                <a:srgbClr val="FFFF00"/>
              </a:highlight>
            </a:rPr>
            <a:t>oss</a:t>
          </a:r>
          <a:r>
            <a:rPr lang="en-US" sz="1800" b="0" dirty="0">
              <a:highlight>
                <a:srgbClr val="FFFF00"/>
              </a:highlight>
            </a:rPr>
            <a:t> </a:t>
          </a:r>
          <a:r>
            <a:rPr lang="en-US" sz="1800" b="0" dirty="0" err="1">
              <a:highlight>
                <a:srgbClr val="FFFF00"/>
              </a:highlight>
            </a:rPr>
            <a:t>detta</a:t>
          </a:r>
          <a:r>
            <a:rPr lang="en-US" sz="1800" b="0" dirty="0">
              <a:highlight>
                <a:srgbClr val="FFFF00"/>
              </a:highlight>
            </a:rPr>
            <a:t>)</a:t>
          </a:r>
          <a:endParaRPr lang="en-US" sz="1800" b="1" dirty="0">
            <a:highlight>
              <a:srgbClr val="FFFF00"/>
            </a:highlight>
          </a:endParaRPr>
        </a:p>
        <a:p>
          <a:pPr>
            <a:lnSpc>
              <a:spcPct val="100000"/>
            </a:lnSpc>
          </a:pPr>
          <a:r>
            <a:rPr lang="en-US" sz="1500" dirty="0"/>
            <a:t>2st lag </a:t>
          </a:r>
          <a:r>
            <a:rPr lang="en-US" sz="1500" dirty="0" err="1"/>
            <a:t>i</a:t>
          </a:r>
          <a:r>
            <a:rPr lang="en-US" sz="1500" dirty="0"/>
            <a:t> </a:t>
          </a:r>
          <a:r>
            <a:rPr lang="en-US" sz="1500" dirty="0" err="1"/>
            <a:t>seriespel</a:t>
          </a:r>
          <a:r>
            <a:rPr lang="en-US" sz="1500" dirty="0"/>
            <a:t> 7 mot 7 (</a:t>
          </a:r>
          <a:r>
            <a:rPr lang="en-US" sz="1500" dirty="0" err="1"/>
            <a:t>eventuellt</a:t>
          </a:r>
          <a:r>
            <a:rPr lang="en-US" sz="1500" dirty="0"/>
            <a:t> </a:t>
          </a:r>
          <a:r>
            <a:rPr lang="en-US" sz="1500" dirty="0" err="1"/>
            <a:t>serie</a:t>
          </a:r>
          <a:r>
            <a:rPr lang="en-US" sz="1500" dirty="0"/>
            <a:t> </a:t>
          </a:r>
          <a:r>
            <a:rPr lang="en-US" sz="1500" dirty="0" err="1"/>
            <a:t>efter</a:t>
          </a:r>
          <a:r>
            <a:rPr lang="en-US" sz="1500" dirty="0"/>
            <a:t> </a:t>
          </a:r>
          <a:r>
            <a:rPr lang="en-US" sz="1500" dirty="0" err="1"/>
            <a:t>nivå</a:t>
          </a:r>
          <a:r>
            <a:rPr lang="en-US" sz="1500" dirty="0"/>
            <a:t> </a:t>
          </a:r>
          <a:r>
            <a:rPr lang="en-US" sz="1500" dirty="0" err="1"/>
            <a:t>på</a:t>
          </a:r>
          <a:r>
            <a:rPr lang="en-US" sz="1500" dirty="0"/>
            <a:t> </a:t>
          </a:r>
          <a:r>
            <a:rPr lang="en-US" sz="1500" dirty="0" err="1"/>
            <a:t>hösten</a:t>
          </a:r>
          <a:r>
            <a:rPr lang="en-US" sz="1500" dirty="0"/>
            <a:t> </a:t>
          </a:r>
          <a:r>
            <a:rPr lang="en-US" sz="1500" dirty="0" err="1"/>
            <a:t>likt</a:t>
          </a:r>
          <a:r>
            <a:rPr lang="en-US" sz="1500" dirty="0"/>
            <a:t> </a:t>
          </a:r>
          <a:r>
            <a:rPr lang="en-US" sz="1500" dirty="0" err="1"/>
            <a:t>förra</a:t>
          </a:r>
          <a:r>
            <a:rPr lang="en-US" sz="1500" dirty="0"/>
            <a:t> </a:t>
          </a:r>
          <a:r>
            <a:rPr lang="en-US" sz="1500" dirty="0" err="1"/>
            <a:t>året</a:t>
          </a:r>
          <a:r>
            <a:rPr lang="en-US" sz="1500" dirty="0"/>
            <a:t>)</a:t>
          </a:r>
        </a:p>
        <a:p>
          <a:pPr>
            <a:lnSpc>
              <a:spcPct val="100000"/>
            </a:lnSpc>
          </a:pPr>
          <a:r>
            <a:rPr lang="en-US" sz="1500" dirty="0"/>
            <a:t>1st lag </a:t>
          </a:r>
          <a:r>
            <a:rPr lang="en-US" sz="1500" dirty="0" err="1"/>
            <a:t>i</a:t>
          </a:r>
          <a:r>
            <a:rPr lang="en-US" sz="1500" dirty="0"/>
            <a:t> </a:t>
          </a:r>
          <a:r>
            <a:rPr lang="en-US" sz="1500" dirty="0" err="1"/>
            <a:t>seriespel</a:t>
          </a:r>
          <a:r>
            <a:rPr lang="en-US" sz="1500" dirty="0"/>
            <a:t> 9 mot 9 (Mot </a:t>
          </a:r>
          <a:r>
            <a:rPr lang="en-US" sz="1500" dirty="0" err="1"/>
            <a:t>pojkar</a:t>
          </a:r>
          <a:r>
            <a:rPr lang="en-US" sz="1500" dirty="0"/>
            <a:t> </a:t>
          </a:r>
          <a:r>
            <a:rPr lang="en-US" sz="1500" dirty="0" err="1"/>
            <a:t>födda</a:t>
          </a:r>
          <a:r>
            <a:rPr lang="en-US" sz="1500" dirty="0"/>
            <a:t> 2013)</a:t>
          </a:r>
        </a:p>
      </dgm:t>
    </dgm:pt>
    <dgm:pt modelId="{4AD7B975-46B0-4203-BF90-DE5D7F17C86F}" type="sibTrans" cxnId="{D7DE3831-9CF4-46F0-BB7C-29011D937F4F}">
      <dgm:prSet/>
      <dgm:spPr/>
      <dgm:t>
        <a:bodyPr/>
        <a:lstStyle/>
        <a:p>
          <a:endParaRPr lang="en-US"/>
        </a:p>
      </dgm:t>
    </dgm:pt>
    <dgm:pt modelId="{2DC01BA6-EBFB-41D3-92C4-AF5C68910DFE}" type="parTrans" cxnId="{D7DE3831-9CF4-46F0-BB7C-29011D937F4F}">
      <dgm:prSet/>
      <dgm:spPr/>
      <dgm:t>
        <a:bodyPr/>
        <a:lstStyle/>
        <a:p>
          <a:endParaRPr lang="en-US"/>
        </a:p>
      </dgm:t>
    </dgm:pt>
    <dgm:pt modelId="{ACE2150E-6341-40C6-AAB3-1D692A908ED6}" type="pres">
      <dgm:prSet presAssocID="{04DE0F43-B5C5-42E8-99C7-A96B335F153F}" presName="vert0" presStyleCnt="0">
        <dgm:presLayoutVars>
          <dgm:dir/>
          <dgm:animOne val="branch"/>
          <dgm:animLvl val="lvl"/>
        </dgm:presLayoutVars>
      </dgm:prSet>
      <dgm:spPr/>
    </dgm:pt>
    <dgm:pt modelId="{A7A25DE7-DA1A-436B-8CC0-9C62310CDC9C}" type="pres">
      <dgm:prSet presAssocID="{CBF27454-3DB5-414A-9883-70D1299D15CF}" presName="thickLine" presStyleLbl="alignNode1" presStyleIdx="0" presStyleCnt="2"/>
      <dgm:spPr/>
    </dgm:pt>
    <dgm:pt modelId="{46209FDC-EAE2-4575-8949-8F58F6804DE6}" type="pres">
      <dgm:prSet presAssocID="{CBF27454-3DB5-414A-9883-70D1299D15CF}" presName="horz1" presStyleCnt="0"/>
      <dgm:spPr/>
    </dgm:pt>
    <dgm:pt modelId="{747A8F2A-D966-42C8-A234-818EB4087A02}" type="pres">
      <dgm:prSet presAssocID="{CBF27454-3DB5-414A-9883-70D1299D15CF}" presName="tx1" presStyleLbl="revTx" presStyleIdx="0" presStyleCnt="2"/>
      <dgm:spPr/>
    </dgm:pt>
    <dgm:pt modelId="{5B3E0E6D-B1C5-4C30-83E3-9CF254B4E1B9}" type="pres">
      <dgm:prSet presAssocID="{CBF27454-3DB5-414A-9883-70D1299D15CF}" presName="vert1" presStyleCnt="0"/>
      <dgm:spPr/>
    </dgm:pt>
    <dgm:pt modelId="{DD656D94-289D-44D0-B3C2-75B6BF4F34AA}" type="pres">
      <dgm:prSet presAssocID="{E1A1B89E-B2A9-440E-8A75-A917355B476F}" presName="thickLine" presStyleLbl="alignNode1" presStyleIdx="1" presStyleCnt="2"/>
      <dgm:spPr/>
    </dgm:pt>
    <dgm:pt modelId="{2ADFA202-0420-4144-8B23-6BBB1BDF7B54}" type="pres">
      <dgm:prSet presAssocID="{E1A1B89E-B2A9-440E-8A75-A917355B476F}" presName="horz1" presStyleCnt="0"/>
      <dgm:spPr/>
    </dgm:pt>
    <dgm:pt modelId="{EA4FEA53-2C14-490E-972B-A62AE658AE38}" type="pres">
      <dgm:prSet presAssocID="{E1A1B89E-B2A9-440E-8A75-A917355B476F}" presName="tx1" presStyleLbl="revTx" presStyleIdx="1" presStyleCnt="2"/>
      <dgm:spPr/>
    </dgm:pt>
    <dgm:pt modelId="{21B80D61-0C61-4C69-ACF3-0D0054963373}" type="pres">
      <dgm:prSet presAssocID="{E1A1B89E-B2A9-440E-8A75-A917355B476F}" presName="vert1" presStyleCnt="0"/>
      <dgm:spPr/>
    </dgm:pt>
  </dgm:ptLst>
  <dgm:cxnLst>
    <dgm:cxn modelId="{28C6F72E-B263-4D8B-A97F-0062B2C74AB3}" type="presOf" srcId="{E1A1B89E-B2A9-440E-8A75-A917355B476F}" destId="{EA4FEA53-2C14-490E-972B-A62AE658AE38}" srcOrd="0" destOrd="0" presId="urn:microsoft.com/office/officeart/2008/layout/LinedList"/>
    <dgm:cxn modelId="{D7DE3831-9CF4-46F0-BB7C-29011D937F4F}" srcId="{04DE0F43-B5C5-42E8-99C7-A96B335F153F}" destId="{CBF27454-3DB5-414A-9883-70D1299D15CF}" srcOrd="0" destOrd="0" parTransId="{2DC01BA6-EBFB-41D3-92C4-AF5C68910DFE}" sibTransId="{4AD7B975-46B0-4203-BF90-DE5D7F17C86F}"/>
    <dgm:cxn modelId="{6010F24A-824E-43AD-96D8-2D79EEA4C203}" type="presOf" srcId="{CBF27454-3DB5-414A-9883-70D1299D15CF}" destId="{747A8F2A-D966-42C8-A234-818EB4087A02}" srcOrd="0" destOrd="0" presId="urn:microsoft.com/office/officeart/2008/layout/LinedList"/>
    <dgm:cxn modelId="{14A02655-2D10-4DCF-86BE-A09DFD08EDA9}" srcId="{04DE0F43-B5C5-42E8-99C7-A96B335F153F}" destId="{E1A1B89E-B2A9-440E-8A75-A917355B476F}" srcOrd="1" destOrd="0" parTransId="{309CE598-9A73-4987-BCEB-C184E5CA3590}" sibTransId="{1973BEB9-106E-4021-B3C1-6E5E03089A83}"/>
    <dgm:cxn modelId="{8162A6E9-FA1A-43B9-8A71-35EDE5A51EF5}" type="presOf" srcId="{04DE0F43-B5C5-42E8-99C7-A96B335F153F}" destId="{ACE2150E-6341-40C6-AAB3-1D692A908ED6}" srcOrd="0" destOrd="0" presId="urn:microsoft.com/office/officeart/2008/layout/LinedList"/>
    <dgm:cxn modelId="{254A42E8-89AF-4115-AF16-793880457A73}" type="presParOf" srcId="{ACE2150E-6341-40C6-AAB3-1D692A908ED6}" destId="{A7A25DE7-DA1A-436B-8CC0-9C62310CDC9C}" srcOrd="0" destOrd="0" presId="urn:microsoft.com/office/officeart/2008/layout/LinedList"/>
    <dgm:cxn modelId="{CAF46917-4994-46DA-B9F8-CD83A5ECA82D}" type="presParOf" srcId="{ACE2150E-6341-40C6-AAB3-1D692A908ED6}" destId="{46209FDC-EAE2-4575-8949-8F58F6804DE6}" srcOrd="1" destOrd="0" presId="urn:microsoft.com/office/officeart/2008/layout/LinedList"/>
    <dgm:cxn modelId="{DECBBC33-9CB8-4072-B53C-25DA94779F80}" type="presParOf" srcId="{46209FDC-EAE2-4575-8949-8F58F6804DE6}" destId="{747A8F2A-D966-42C8-A234-818EB4087A02}" srcOrd="0" destOrd="0" presId="urn:microsoft.com/office/officeart/2008/layout/LinedList"/>
    <dgm:cxn modelId="{1F06CA12-4354-48F5-A787-DEF828CAB8D8}" type="presParOf" srcId="{46209FDC-EAE2-4575-8949-8F58F6804DE6}" destId="{5B3E0E6D-B1C5-4C30-83E3-9CF254B4E1B9}" srcOrd="1" destOrd="0" presId="urn:microsoft.com/office/officeart/2008/layout/LinedList"/>
    <dgm:cxn modelId="{9E68D07B-F842-4441-9087-4A607588E6EA}" type="presParOf" srcId="{ACE2150E-6341-40C6-AAB3-1D692A908ED6}" destId="{DD656D94-289D-44D0-B3C2-75B6BF4F34AA}" srcOrd="2" destOrd="0" presId="urn:microsoft.com/office/officeart/2008/layout/LinedList"/>
    <dgm:cxn modelId="{62A5C590-1308-483E-9994-ABB9EC0C8FD4}" type="presParOf" srcId="{ACE2150E-6341-40C6-AAB3-1D692A908ED6}" destId="{2ADFA202-0420-4144-8B23-6BBB1BDF7B54}" srcOrd="3" destOrd="0" presId="urn:microsoft.com/office/officeart/2008/layout/LinedList"/>
    <dgm:cxn modelId="{2AAD6CEB-96F5-4A60-AEF5-188525594954}" type="presParOf" srcId="{2ADFA202-0420-4144-8B23-6BBB1BDF7B54}" destId="{EA4FEA53-2C14-490E-972B-A62AE658AE38}" srcOrd="0" destOrd="0" presId="urn:microsoft.com/office/officeart/2008/layout/LinedList"/>
    <dgm:cxn modelId="{DED9F7EE-8975-4D76-82F7-7327B5F201B0}" type="presParOf" srcId="{2ADFA202-0420-4144-8B23-6BBB1BDF7B54}" destId="{21B80D61-0C61-4C69-ACF3-0D00549633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24F2C-4158-45FB-9991-3B5EA078CF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v-SE"/>
        </a:p>
      </dgm:t>
    </dgm:pt>
    <dgm:pt modelId="{2EB8C40F-9DF1-4E2C-BDE1-75441C96CBBA}">
      <dgm:prSet/>
      <dgm:spPr/>
      <dgm:t>
        <a:bodyPr/>
        <a:lstStyle/>
        <a:p>
          <a:r>
            <a:rPr lang="sv-SE" b="0" i="0" baseline="0" dirty="0"/>
            <a:t>Svenska Fotbollförbundet (SvFF) och de lokala distrikten använder färgkoder (Grön, Gul, Röd) främst som en anmälningsnivå för att strukturera barn- och ungdomsfotboll (ofta 7–12 år) för att säkerställa jämna matcher och anpassad utveckling. Här är en generell tolkning av nivåerna:</a:t>
          </a:r>
          <a:endParaRPr lang="sv-SE" dirty="0"/>
        </a:p>
      </dgm:t>
    </dgm:pt>
    <dgm:pt modelId="{A24F9E02-75F9-445D-A615-0370F202FF45}" type="parTrans" cxnId="{816BA0EF-F2A1-4F76-AF1A-C45D720536B9}">
      <dgm:prSet/>
      <dgm:spPr/>
      <dgm:t>
        <a:bodyPr/>
        <a:lstStyle/>
        <a:p>
          <a:endParaRPr lang="sv-SE"/>
        </a:p>
      </dgm:t>
    </dgm:pt>
    <dgm:pt modelId="{A5D4F0B4-E6BD-47C2-AD10-D3939DF704F7}" type="sibTrans" cxnId="{816BA0EF-F2A1-4F76-AF1A-C45D720536B9}">
      <dgm:prSet/>
      <dgm:spPr/>
      <dgm:t>
        <a:bodyPr/>
        <a:lstStyle/>
        <a:p>
          <a:endParaRPr lang="sv-SE"/>
        </a:p>
      </dgm:t>
    </dgm:pt>
    <dgm:pt modelId="{08CAA681-DBD3-4234-B4F0-95870B566DB8}">
      <dgm:prSet/>
      <dgm:spPr>
        <a:solidFill>
          <a:srgbClr val="00B050"/>
        </a:solidFill>
      </dgm:spPr>
      <dgm:t>
        <a:bodyPr/>
        <a:lstStyle/>
        <a:p>
          <a:r>
            <a:rPr lang="sv-SE" b="1" i="0" baseline="0" dirty="0">
              <a:solidFill>
                <a:schemeClr val="tx1"/>
              </a:solidFill>
            </a:rPr>
            <a:t>Grön nivå (Nybörjare/Utveckling):</a:t>
          </a:r>
          <a:r>
            <a:rPr lang="sv-SE" b="0" i="0" baseline="0" dirty="0">
              <a:solidFill>
                <a:schemeClr val="tx1"/>
              </a:solidFill>
            </a:rPr>
            <a:t> Fokuserar på glädje, lärande och grundläggande färdigheter. Detta är den lägsta nivån där resultat inte är i fokus, och ofta spelas matcher utan tabell.</a:t>
          </a:r>
          <a:endParaRPr lang="sv-SE" dirty="0">
            <a:solidFill>
              <a:schemeClr val="tx1"/>
            </a:solidFill>
          </a:endParaRPr>
        </a:p>
      </dgm:t>
    </dgm:pt>
    <dgm:pt modelId="{95720966-4BCF-415A-9A6E-6217130B9BDF}" type="parTrans" cxnId="{483C79CA-9ED7-4141-95C3-81D884235251}">
      <dgm:prSet/>
      <dgm:spPr/>
      <dgm:t>
        <a:bodyPr/>
        <a:lstStyle/>
        <a:p>
          <a:endParaRPr lang="sv-SE"/>
        </a:p>
      </dgm:t>
    </dgm:pt>
    <dgm:pt modelId="{F8868116-67DA-42F3-BBC0-7607F3A94547}" type="sibTrans" cxnId="{483C79CA-9ED7-4141-95C3-81D884235251}">
      <dgm:prSet/>
      <dgm:spPr/>
      <dgm:t>
        <a:bodyPr/>
        <a:lstStyle/>
        <a:p>
          <a:endParaRPr lang="sv-SE"/>
        </a:p>
      </dgm:t>
    </dgm:pt>
    <dgm:pt modelId="{AD6619B4-9B64-4B94-9212-FC119D7018E5}">
      <dgm:prSet/>
      <dgm:spPr>
        <a:solidFill>
          <a:srgbClr val="FFFF00"/>
        </a:solidFill>
      </dgm:spPr>
      <dgm:t>
        <a:bodyPr/>
        <a:lstStyle/>
        <a:p>
          <a:r>
            <a:rPr lang="sv-SE" b="1" i="0" baseline="0" dirty="0">
              <a:solidFill>
                <a:schemeClr val="tx1"/>
              </a:solidFill>
            </a:rPr>
            <a:t>Gul nivå (Medel):</a:t>
          </a:r>
          <a:r>
            <a:rPr lang="sv-SE" b="0" i="0" baseline="0" dirty="0">
              <a:solidFill>
                <a:schemeClr val="tx1"/>
              </a:solidFill>
            </a:rPr>
            <a:t> Vänder sig till lag som spelat en tid och har grundläggande fotbollskunskaper. Det är en blandning av utveckling och tävling</a:t>
          </a:r>
          <a:r>
            <a:rPr lang="sv-SE" b="0" i="0" baseline="0" dirty="0"/>
            <a:t>.</a:t>
          </a:r>
          <a:endParaRPr lang="sv-SE" dirty="0"/>
        </a:p>
      </dgm:t>
    </dgm:pt>
    <dgm:pt modelId="{8D8BC443-4D80-46DC-AE68-46C479D133A1}" type="parTrans" cxnId="{6ED83196-62C4-4AEF-BDB7-009ECA169F63}">
      <dgm:prSet/>
      <dgm:spPr/>
      <dgm:t>
        <a:bodyPr/>
        <a:lstStyle/>
        <a:p>
          <a:endParaRPr lang="sv-SE"/>
        </a:p>
      </dgm:t>
    </dgm:pt>
    <dgm:pt modelId="{1C8CEA5D-3893-4BC3-9570-89DD6D209EAB}" type="sibTrans" cxnId="{6ED83196-62C4-4AEF-BDB7-009ECA169F63}">
      <dgm:prSet/>
      <dgm:spPr/>
      <dgm:t>
        <a:bodyPr/>
        <a:lstStyle/>
        <a:p>
          <a:endParaRPr lang="sv-SE"/>
        </a:p>
      </dgm:t>
    </dgm:pt>
    <dgm:pt modelId="{70DB3D0B-4E3F-4B88-AAA4-B37E06ABE75E}">
      <dgm:prSet/>
      <dgm:spPr>
        <a:solidFill>
          <a:srgbClr val="FF0000"/>
        </a:solidFill>
      </dgm:spPr>
      <dgm:t>
        <a:bodyPr/>
        <a:lstStyle/>
        <a:p>
          <a:r>
            <a:rPr lang="sv-SE" b="1" i="0" baseline="0" dirty="0">
              <a:solidFill>
                <a:schemeClr val="tx1"/>
              </a:solidFill>
            </a:rPr>
            <a:t>Röd nivå (Avancerad/Svår):</a:t>
          </a:r>
          <a:r>
            <a:rPr lang="sv-SE" b="0" i="0" baseline="0" dirty="0">
              <a:solidFill>
                <a:schemeClr val="tx1"/>
              </a:solidFill>
            </a:rPr>
            <a:t> För lag som är mer erfarna, tränar mer intensivt och söker en högre tävlingsutmaning. </a:t>
          </a:r>
          <a:endParaRPr lang="sv-SE" dirty="0">
            <a:solidFill>
              <a:schemeClr val="tx1"/>
            </a:solidFill>
          </a:endParaRPr>
        </a:p>
      </dgm:t>
    </dgm:pt>
    <dgm:pt modelId="{9CF84AF9-2A49-4D76-9C77-4FB9C1AA9E7A}" type="parTrans" cxnId="{1CDD13A3-3960-467A-BD40-6A21D5442F02}">
      <dgm:prSet/>
      <dgm:spPr/>
      <dgm:t>
        <a:bodyPr/>
        <a:lstStyle/>
        <a:p>
          <a:endParaRPr lang="sv-SE"/>
        </a:p>
      </dgm:t>
    </dgm:pt>
    <dgm:pt modelId="{85E0B774-D203-47E0-B88C-3BF8B78E3262}" type="sibTrans" cxnId="{1CDD13A3-3960-467A-BD40-6A21D5442F02}">
      <dgm:prSet/>
      <dgm:spPr/>
      <dgm:t>
        <a:bodyPr/>
        <a:lstStyle/>
        <a:p>
          <a:endParaRPr lang="sv-SE"/>
        </a:p>
      </dgm:t>
    </dgm:pt>
    <dgm:pt modelId="{42BFB517-CB24-446C-9B26-18099AE6CF0C}" type="pres">
      <dgm:prSet presAssocID="{4C824F2C-4158-45FB-9991-3B5EA078CFA1}" presName="linear" presStyleCnt="0">
        <dgm:presLayoutVars>
          <dgm:animLvl val="lvl"/>
          <dgm:resizeHandles val="exact"/>
        </dgm:presLayoutVars>
      </dgm:prSet>
      <dgm:spPr/>
    </dgm:pt>
    <dgm:pt modelId="{D20685D4-05FF-475A-9FDF-D2ED00E405F8}" type="pres">
      <dgm:prSet presAssocID="{2EB8C40F-9DF1-4E2C-BDE1-75441C96CBBA}" presName="parentText" presStyleLbl="node1" presStyleIdx="0" presStyleCnt="4">
        <dgm:presLayoutVars>
          <dgm:chMax val="0"/>
          <dgm:bulletEnabled val="1"/>
        </dgm:presLayoutVars>
      </dgm:prSet>
      <dgm:spPr/>
    </dgm:pt>
    <dgm:pt modelId="{AAD07D27-A1F3-43CE-8E0E-7971CA7A1F81}" type="pres">
      <dgm:prSet presAssocID="{A5D4F0B4-E6BD-47C2-AD10-D3939DF704F7}" presName="spacer" presStyleCnt="0"/>
      <dgm:spPr/>
    </dgm:pt>
    <dgm:pt modelId="{BA47DAD7-F394-4C45-885F-4207A85495D8}" type="pres">
      <dgm:prSet presAssocID="{08CAA681-DBD3-4234-B4F0-95870B566DB8}" presName="parentText" presStyleLbl="node1" presStyleIdx="1" presStyleCnt="4">
        <dgm:presLayoutVars>
          <dgm:chMax val="0"/>
          <dgm:bulletEnabled val="1"/>
        </dgm:presLayoutVars>
      </dgm:prSet>
      <dgm:spPr/>
    </dgm:pt>
    <dgm:pt modelId="{51A421C8-40F5-4B74-839F-6DB7040FAD5E}" type="pres">
      <dgm:prSet presAssocID="{F8868116-67DA-42F3-BBC0-7607F3A94547}" presName="spacer" presStyleCnt="0"/>
      <dgm:spPr/>
    </dgm:pt>
    <dgm:pt modelId="{1125C987-22A0-424D-9150-7644F5BD6178}" type="pres">
      <dgm:prSet presAssocID="{AD6619B4-9B64-4B94-9212-FC119D7018E5}" presName="parentText" presStyleLbl="node1" presStyleIdx="2" presStyleCnt="4">
        <dgm:presLayoutVars>
          <dgm:chMax val="0"/>
          <dgm:bulletEnabled val="1"/>
        </dgm:presLayoutVars>
      </dgm:prSet>
      <dgm:spPr/>
    </dgm:pt>
    <dgm:pt modelId="{52F10A68-C9F3-4BAD-A158-A3FBAD12FA41}" type="pres">
      <dgm:prSet presAssocID="{1C8CEA5D-3893-4BC3-9570-89DD6D209EAB}" presName="spacer" presStyleCnt="0"/>
      <dgm:spPr/>
    </dgm:pt>
    <dgm:pt modelId="{F198CE26-8EB6-4424-A013-E2A7EE590D74}" type="pres">
      <dgm:prSet presAssocID="{70DB3D0B-4E3F-4B88-AAA4-B37E06ABE75E}" presName="parentText" presStyleLbl="node1" presStyleIdx="3" presStyleCnt="4">
        <dgm:presLayoutVars>
          <dgm:chMax val="0"/>
          <dgm:bulletEnabled val="1"/>
        </dgm:presLayoutVars>
      </dgm:prSet>
      <dgm:spPr/>
    </dgm:pt>
  </dgm:ptLst>
  <dgm:cxnLst>
    <dgm:cxn modelId="{415CF42A-D2D6-4DF2-9BB5-798CE8F3BC09}" type="presOf" srcId="{08CAA681-DBD3-4234-B4F0-95870B566DB8}" destId="{BA47DAD7-F394-4C45-885F-4207A85495D8}" srcOrd="0" destOrd="0" presId="urn:microsoft.com/office/officeart/2005/8/layout/vList2"/>
    <dgm:cxn modelId="{3AC5FF5C-ABAF-435C-9102-670BFD962899}" type="presOf" srcId="{2EB8C40F-9DF1-4E2C-BDE1-75441C96CBBA}" destId="{D20685D4-05FF-475A-9FDF-D2ED00E405F8}" srcOrd="0" destOrd="0" presId="urn:microsoft.com/office/officeart/2005/8/layout/vList2"/>
    <dgm:cxn modelId="{1A850677-A2E8-433C-B752-96D8B692D5F2}" type="presOf" srcId="{AD6619B4-9B64-4B94-9212-FC119D7018E5}" destId="{1125C987-22A0-424D-9150-7644F5BD6178}" srcOrd="0" destOrd="0" presId="urn:microsoft.com/office/officeart/2005/8/layout/vList2"/>
    <dgm:cxn modelId="{6ED83196-62C4-4AEF-BDB7-009ECA169F63}" srcId="{4C824F2C-4158-45FB-9991-3B5EA078CFA1}" destId="{AD6619B4-9B64-4B94-9212-FC119D7018E5}" srcOrd="2" destOrd="0" parTransId="{8D8BC443-4D80-46DC-AE68-46C479D133A1}" sibTransId="{1C8CEA5D-3893-4BC3-9570-89DD6D209EAB}"/>
    <dgm:cxn modelId="{1CDD13A3-3960-467A-BD40-6A21D5442F02}" srcId="{4C824F2C-4158-45FB-9991-3B5EA078CFA1}" destId="{70DB3D0B-4E3F-4B88-AAA4-B37E06ABE75E}" srcOrd="3" destOrd="0" parTransId="{9CF84AF9-2A49-4D76-9C77-4FB9C1AA9E7A}" sibTransId="{85E0B774-D203-47E0-B88C-3BF8B78E3262}"/>
    <dgm:cxn modelId="{483C79CA-9ED7-4141-95C3-81D884235251}" srcId="{4C824F2C-4158-45FB-9991-3B5EA078CFA1}" destId="{08CAA681-DBD3-4234-B4F0-95870B566DB8}" srcOrd="1" destOrd="0" parTransId="{95720966-4BCF-415A-9A6E-6217130B9BDF}" sibTransId="{F8868116-67DA-42F3-BBC0-7607F3A94547}"/>
    <dgm:cxn modelId="{816BA0EF-F2A1-4F76-AF1A-C45D720536B9}" srcId="{4C824F2C-4158-45FB-9991-3B5EA078CFA1}" destId="{2EB8C40F-9DF1-4E2C-BDE1-75441C96CBBA}" srcOrd="0" destOrd="0" parTransId="{A24F9E02-75F9-445D-A615-0370F202FF45}" sibTransId="{A5D4F0B4-E6BD-47C2-AD10-D3939DF704F7}"/>
    <dgm:cxn modelId="{1F19D0F7-6E78-412D-AD05-FEF825A3BD64}" type="presOf" srcId="{4C824F2C-4158-45FB-9991-3B5EA078CFA1}" destId="{42BFB517-CB24-446C-9B26-18099AE6CF0C}" srcOrd="0" destOrd="0" presId="urn:microsoft.com/office/officeart/2005/8/layout/vList2"/>
    <dgm:cxn modelId="{D993B1FE-83BD-40BB-9101-6D9DE5FFAA6A}" type="presOf" srcId="{70DB3D0B-4E3F-4B88-AAA4-B37E06ABE75E}" destId="{F198CE26-8EB6-4424-A013-E2A7EE590D74}" srcOrd="0" destOrd="0" presId="urn:microsoft.com/office/officeart/2005/8/layout/vList2"/>
    <dgm:cxn modelId="{3F8BF0AE-442A-4835-B5CD-EDAD34CB9FB8}" type="presParOf" srcId="{42BFB517-CB24-446C-9B26-18099AE6CF0C}" destId="{D20685D4-05FF-475A-9FDF-D2ED00E405F8}" srcOrd="0" destOrd="0" presId="urn:microsoft.com/office/officeart/2005/8/layout/vList2"/>
    <dgm:cxn modelId="{5DE1631E-8F82-4575-9D39-50733C397F50}" type="presParOf" srcId="{42BFB517-CB24-446C-9B26-18099AE6CF0C}" destId="{AAD07D27-A1F3-43CE-8E0E-7971CA7A1F81}" srcOrd="1" destOrd="0" presId="urn:microsoft.com/office/officeart/2005/8/layout/vList2"/>
    <dgm:cxn modelId="{6A6D8B1B-6C27-4C98-BD92-09CD924EEFEE}" type="presParOf" srcId="{42BFB517-CB24-446C-9B26-18099AE6CF0C}" destId="{BA47DAD7-F394-4C45-885F-4207A85495D8}" srcOrd="2" destOrd="0" presId="urn:microsoft.com/office/officeart/2005/8/layout/vList2"/>
    <dgm:cxn modelId="{BF7A2401-8283-40C4-B836-A58B84D50002}" type="presParOf" srcId="{42BFB517-CB24-446C-9B26-18099AE6CF0C}" destId="{51A421C8-40F5-4B74-839F-6DB7040FAD5E}" srcOrd="3" destOrd="0" presId="urn:microsoft.com/office/officeart/2005/8/layout/vList2"/>
    <dgm:cxn modelId="{05D41D81-C50B-4180-BDC4-D6E7A3910B24}" type="presParOf" srcId="{42BFB517-CB24-446C-9B26-18099AE6CF0C}" destId="{1125C987-22A0-424D-9150-7644F5BD6178}" srcOrd="4" destOrd="0" presId="urn:microsoft.com/office/officeart/2005/8/layout/vList2"/>
    <dgm:cxn modelId="{6DD228F8-4F09-42F1-A371-F2E1B5D5FEFE}" type="presParOf" srcId="{42BFB517-CB24-446C-9B26-18099AE6CF0C}" destId="{52F10A68-C9F3-4BAD-A158-A3FBAD12FA41}" srcOrd="5" destOrd="0" presId="urn:microsoft.com/office/officeart/2005/8/layout/vList2"/>
    <dgm:cxn modelId="{33AE5408-7B69-4AC9-9833-8839A5614BD2}" type="presParOf" srcId="{42BFB517-CB24-446C-9B26-18099AE6CF0C}" destId="{F198CE26-8EB6-4424-A013-E2A7EE590D7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25DE7-DA1A-436B-8CC0-9C62310CDC9C}">
      <dsp:nvSpPr>
        <dsp:cNvPr id="0" name=""/>
        <dsp:cNvSpPr/>
      </dsp:nvSpPr>
      <dsp:spPr>
        <a:xfrm>
          <a:off x="0" y="0"/>
          <a:ext cx="60976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7A8F2A-D966-42C8-A234-818EB4087A02}">
      <dsp:nvSpPr>
        <dsp:cNvPr id="0" name=""/>
        <dsp:cNvSpPr/>
      </dsp:nvSpPr>
      <dsp:spPr>
        <a:xfrm>
          <a:off x="0" y="0"/>
          <a:ext cx="6097681" cy="140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b="1" kern="1200" dirty="0" err="1"/>
            <a:t>Seriespel</a:t>
          </a:r>
          <a:r>
            <a:rPr lang="en-US" sz="1800" b="1" kern="1200" dirty="0"/>
            <a:t> </a:t>
          </a:r>
          <a:r>
            <a:rPr lang="en-US" sz="1800" b="0" kern="1200" dirty="0">
              <a:highlight>
                <a:srgbClr val="FFFF00"/>
              </a:highlight>
            </a:rPr>
            <a:t>(</a:t>
          </a:r>
          <a:r>
            <a:rPr lang="en-US" sz="1800" b="0" kern="1200" dirty="0" err="1">
              <a:highlight>
                <a:srgbClr val="FFFF00"/>
              </a:highlight>
            </a:rPr>
            <a:t>Åtekommer</a:t>
          </a:r>
          <a:r>
            <a:rPr lang="en-US" sz="1800" b="0" kern="1200" dirty="0">
              <a:highlight>
                <a:srgbClr val="FFFF00"/>
              </a:highlight>
            </a:rPr>
            <a:t> med datum </a:t>
          </a:r>
          <a:r>
            <a:rPr lang="en-US" sz="1800" b="0" kern="1200" dirty="0" err="1">
              <a:highlight>
                <a:srgbClr val="FFFF00"/>
              </a:highlight>
            </a:rPr>
            <a:t>när</a:t>
          </a:r>
          <a:r>
            <a:rPr lang="en-US" sz="1800" b="0" kern="1200" dirty="0">
              <a:highlight>
                <a:srgbClr val="FFFF00"/>
              </a:highlight>
            </a:rPr>
            <a:t> J/H </a:t>
          </a:r>
          <a:r>
            <a:rPr lang="en-US" sz="1800" b="0" kern="1200" dirty="0" err="1">
              <a:highlight>
                <a:srgbClr val="FFFF00"/>
              </a:highlight>
            </a:rPr>
            <a:t>delgett</a:t>
          </a:r>
          <a:r>
            <a:rPr lang="en-US" sz="1800" b="0" kern="1200" dirty="0">
              <a:highlight>
                <a:srgbClr val="FFFF00"/>
              </a:highlight>
            </a:rPr>
            <a:t> </a:t>
          </a:r>
          <a:r>
            <a:rPr lang="en-US" sz="1800" b="0" kern="1200" dirty="0" err="1">
              <a:highlight>
                <a:srgbClr val="FFFF00"/>
              </a:highlight>
            </a:rPr>
            <a:t>oss</a:t>
          </a:r>
          <a:r>
            <a:rPr lang="en-US" sz="1800" b="0" kern="1200" dirty="0">
              <a:highlight>
                <a:srgbClr val="FFFF00"/>
              </a:highlight>
            </a:rPr>
            <a:t> </a:t>
          </a:r>
          <a:r>
            <a:rPr lang="en-US" sz="1800" b="0" kern="1200" dirty="0" err="1">
              <a:highlight>
                <a:srgbClr val="FFFF00"/>
              </a:highlight>
            </a:rPr>
            <a:t>detta</a:t>
          </a:r>
          <a:r>
            <a:rPr lang="en-US" sz="1800" b="0" kern="1200" dirty="0">
              <a:highlight>
                <a:srgbClr val="FFFF00"/>
              </a:highlight>
            </a:rPr>
            <a:t>)</a:t>
          </a:r>
          <a:endParaRPr lang="en-US" sz="1800" b="1" kern="1200" dirty="0">
            <a:highlight>
              <a:srgbClr val="FFFF00"/>
            </a:highlight>
          </a:endParaRPr>
        </a:p>
        <a:p>
          <a:pPr marL="0" lvl="0" indent="0" algn="l" defTabSz="800100">
            <a:lnSpc>
              <a:spcPct val="100000"/>
            </a:lnSpc>
            <a:spcBef>
              <a:spcPct val="0"/>
            </a:spcBef>
            <a:spcAft>
              <a:spcPct val="35000"/>
            </a:spcAft>
            <a:buNone/>
          </a:pPr>
          <a:r>
            <a:rPr lang="en-US" sz="1500" kern="1200" dirty="0"/>
            <a:t>2st lag </a:t>
          </a:r>
          <a:r>
            <a:rPr lang="en-US" sz="1500" kern="1200" dirty="0" err="1"/>
            <a:t>i</a:t>
          </a:r>
          <a:r>
            <a:rPr lang="en-US" sz="1500" kern="1200" dirty="0"/>
            <a:t> </a:t>
          </a:r>
          <a:r>
            <a:rPr lang="en-US" sz="1500" kern="1200" dirty="0" err="1"/>
            <a:t>seriespel</a:t>
          </a:r>
          <a:r>
            <a:rPr lang="en-US" sz="1500" kern="1200" dirty="0"/>
            <a:t> 7 mot 7 (</a:t>
          </a:r>
          <a:r>
            <a:rPr lang="en-US" sz="1500" kern="1200" dirty="0" err="1"/>
            <a:t>eventuellt</a:t>
          </a:r>
          <a:r>
            <a:rPr lang="en-US" sz="1500" kern="1200" dirty="0"/>
            <a:t> </a:t>
          </a:r>
          <a:r>
            <a:rPr lang="en-US" sz="1500" kern="1200" dirty="0" err="1"/>
            <a:t>serie</a:t>
          </a:r>
          <a:r>
            <a:rPr lang="en-US" sz="1500" kern="1200" dirty="0"/>
            <a:t> </a:t>
          </a:r>
          <a:r>
            <a:rPr lang="en-US" sz="1500" kern="1200" dirty="0" err="1"/>
            <a:t>efter</a:t>
          </a:r>
          <a:r>
            <a:rPr lang="en-US" sz="1500" kern="1200" dirty="0"/>
            <a:t> </a:t>
          </a:r>
          <a:r>
            <a:rPr lang="en-US" sz="1500" kern="1200" dirty="0" err="1"/>
            <a:t>nivå</a:t>
          </a:r>
          <a:r>
            <a:rPr lang="en-US" sz="1500" kern="1200" dirty="0"/>
            <a:t> </a:t>
          </a:r>
          <a:r>
            <a:rPr lang="en-US" sz="1500" kern="1200" dirty="0" err="1"/>
            <a:t>på</a:t>
          </a:r>
          <a:r>
            <a:rPr lang="en-US" sz="1500" kern="1200" dirty="0"/>
            <a:t> </a:t>
          </a:r>
          <a:r>
            <a:rPr lang="en-US" sz="1500" kern="1200" dirty="0" err="1"/>
            <a:t>hösten</a:t>
          </a:r>
          <a:r>
            <a:rPr lang="en-US" sz="1500" kern="1200" dirty="0"/>
            <a:t> </a:t>
          </a:r>
          <a:r>
            <a:rPr lang="en-US" sz="1500" kern="1200" dirty="0" err="1"/>
            <a:t>likt</a:t>
          </a:r>
          <a:r>
            <a:rPr lang="en-US" sz="1500" kern="1200" dirty="0"/>
            <a:t> </a:t>
          </a:r>
          <a:r>
            <a:rPr lang="en-US" sz="1500" kern="1200" dirty="0" err="1"/>
            <a:t>förra</a:t>
          </a:r>
          <a:r>
            <a:rPr lang="en-US" sz="1500" kern="1200" dirty="0"/>
            <a:t> </a:t>
          </a:r>
          <a:r>
            <a:rPr lang="en-US" sz="1500" kern="1200" dirty="0" err="1"/>
            <a:t>året</a:t>
          </a:r>
          <a:r>
            <a:rPr lang="en-US" sz="1500" kern="1200" dirty="0"/>
            <a:t>)</a:t>
          </a:r>
        </a:p>
        <a:p>
          <a:pPr marL="0" lvl="0" indent="0" algn="l" defTabSz="800100">
            <a:lnSpc>
              <a:spcPct val="100000"/>
            </a:lnSpc>
            <a:spcBef>
              <a:spcPct val="0"/>
            </a:spcBef>
            <a:spcAft>
              <a:spcPct val="35000"/>
            </a:spcAft>
            <a:buNone/>
          </a:pPr>
          <a:r>
            <a:rPr lang="en-US" sz="1500" kern="1200" dirty="0"/>
            <a:t>1st lag </a:t>
          </a:r>
          <a:r>
            <a:rPr lang="en-US" sz="1500" kern="1200" dirty="0" err="1"/>
            <a:t>i</a:t>
          </a:r>
          <a:r>
            <a:rPr lang="en-US" sz="1500" kern="1200" dirty="0"/>
            <a:t> </a:t>
          </a:r>
          <a:r>
            <a:rPr lang="en-US" sz="1500" kern="1200" dirty="0" err="1"/>
            <a:t>seriespel</a:t>
          </a:r>
          <a:r>
            <a:rPr lang="en-US" sz="1500" kern="1200" dirty="0"/>
            <a:t> 9 mot 9 (Mot </a:t>
          </a:r>
          <a:r>
            <a:rPr lang="en-US" sz="1500" kern="1200" dirty="0" err="1"/>
            <a:t>pojkar</a:t>
          </a:r>
          <a:r>
            <a:rPr lang="en-US" sz="1500" kern="1200" dirty="0"/>
            <a:t> </a:t>
          </a:r>
          <a:r>
            <a:rPr lang="en-US" sz="1500" kern="1200" dirty="0" err="1"/>
            <a:t>födda</a:t>
          </a:r>
          <a:r>
            <a:rPr lang="en-US" sz="1500" kern="1200" dirty="0"/>
            <a:t> 2013)</a:t>
          </a:r>
        </a:p>
      </dsp:txBody>
      <dsp:txXfrm>
        <a:off x="0" y="0"/>
        <a:ext cx="6097681" cy="1404668"/>
      </dsp:txXfrm>
    </dsp:sp>
    <dsp:sp modelId="{DD656D94-289D-44D0-B3C2-75B6BF4F34AA}">
      <dsp:nvSpPr>
        <dsp:cNvPr id="0" name=""/>
        <dsp:cNvSpPr/>
      </dsp:nvSpPr>
      <dsp:spPr>
        <a:xfrm>
          <a:off x="0" y="1404668"/>
          <a:ext cx="6097681"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4FEA53-2C14-490E-972B-A62AE658AE38}">
      <dsp:nvSpPr>
        <dsp:cNvPr id="0" name=""/>
        <dsp:cNvSpPr/>
      </dsp:nvSpPr>
      <dsp:spPr>
        <a:xfrm>
          <a:off x="0" y="1404668"/>
          <a:ext cx="6097681" cy="1404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b="1" kern="1200" dirty="0"/>
            <a:t>Cuper </a:t>
          </a:r>
          <a:r>
            <a:rPr lang="en-US" sz="1800" b="0" kern="1200" dirty="0"/>
            <a:t>(</a:t>
          </a:r>
          <a:r>
            <a:rPr lang="en-US" sz="1800" b="0" kern="1200" dirty="0" err="1"/>
            <a:t>Anmälda</a:t>
          </a:r>
          <a:r>
            <a:rPr lang="en-US" sz="1800" b="0" kern="1200" dirty="0"/>
            <a:t> till alla </a:t>
          </a:r>
          <a:r>
            <a:rPr lang="en-US" sz="1800" b="0" kern="1200" dirty="0" err="1"/>
            <a:t>cuper</a:t>
          </a:r>
          <a:r>
            <a:rPr lang="en-US" sz="1800" b="0" kern="1200" dirty="0"/>
            <a:t> </a:t>
          </a:r>
          <a:r>
            <a:rPr lang="en-US" sz="1800" b="0" kern="1200" dirty="0" err="1"/>
            <a:t>förutom</a:t>
          </a:r>
          <a:r>
            <a:rPr lang="en-US" sz="1800" b="0" kern="1200" dirty="0"/>
            <a:t> </a:t>
          </a:r>
          <a:r>
            <a:rPr lang="en-US" sz="1800" b="0" kern="1200" dirty="0">
              <a:highlight>
                <a:srgbClr val="FFFF00"/>
              </a:highlight>
            </a:rPr>
            <a:t>Orkla cup</a:t>
          </a:r>
          <a:r>
            <a:rPr lang="en-US" sz="1800" b="0" kern="1200" dirty="0"/>
            <a:t>)</a:t>
          </a:r>
          <a:endParaRPr lang="en-US" sz="1800" b="1" kern="1200" dirty="0"/>
        </a:p>
        <a:p>
          <a:pPr marL="0" lvl="0" indent="0" algn="l" defTabSz="800100">
            <a:lnSpc>
              <a:spcPct val="100000"/>
            </a:lnSpc>
            <a:spcBef>
              <a:spcPct val="0"/>
            </a:spcBef>
            <a:spcAft>
              <a:spcPct val="35000"/>
            </a:spcAft>
            <a:buNone/>
          </a:pPr>
          <a:r>
            <a:rPr lang="en-US" sz="1500" kern="1200" dirty="0" err="1"/>
            <a:t>SebSalo</a:t>
          </a:r>
          <a:r>
            <a:rPr lang="en-US" sz="1500" kern="1200" dirty="0"/>
            <a:t> cup 2013 (21 mars) och 2014 (28 mars)</a:t>
          </a:r>
        </a:p>
        <a:p>
          <a:pPr marL="0" lvl="0" indent="0" algn="l" defTabSz="800100">
            <a:lnSpc>
              <a:spcPct val="100000"/>
            </a:lnSpc>
            <a:spcBef>
              <a:spcPct val="0"/>
            </a:spcBef>
            <a:spcAft>
              <a:spcPct val="35000"/>
            </a:spcAft>
            <a:buNone/>
          </a:pPr>
          <a:r>
            <a:rPr lang="en-US" sz="1500" kern="1200" dirty="0"/>
            <a:t>Hudik cup (12-14 </a:t>
          </a:r>
          <a:r>
            <a:rPr lang="en-US" sz="1500" kern="1200" dirty="0" err="1"/>
            <a:t>juni</a:t>
          </a:r>
          <a:r>
            <a:rPr lang="en-US" sz="1500" kern="1200" dirty="0"/>
            <a:t>)</a:t>
          </a:r>
        </a:p>
        <a:p>
          <a:pPr marL="0" lvl="0" indent="0" algn="l" defTabSz="800100">
            <a:lnSpc>
              <a:spcPct val="100000"/>
            </a:lnSpc>
            <a:spcBef>
              <a:spcPct val="0"/>
            </a:spcBef>
            <a:spcAft>
              <a:spcPct val="35000"/>
            </a:spcAft>
            <a:buNone/>
          </a:pPr>
          <a:r>
            <a:rPr lang="en-US" sz="1500" kern="1200" dirty="0" err="1"/>
            <a:t>Storsjöcupen</a:t>
          </a:r>
          <a:r>
            <a:rPr lang="en-US" sz="1500" kern="1200" dirty="0"/>
            <a:t> (30 </a:t>
          </a:r>
          <a:r>
            <a:rPr lang="en-US" sz="1500" kern="1200" dirty="0" err="1"/>
            <a:t>juni</a:t>
          </a:r>
          <a:r>
            <a:rPr lang="en-US" sz="1500" kern="1200" dirty="0"/>
            <a:t> – 4 </a:t>
          </a:r>
          <a:r>
            <a:rPr lang="en-US" sz="1500" kern="1200" dirty="0" err="1"/>
            <a:t>juli</a:t>
          </a:r>
          <a:r>
            <a:rPr lang="en-US" sz="1500" kern="1200" dirty="0"/>
            <a:t>)</a:t>
          </a:r>
        </a:p>
        <a:p>
          <a:pPr marL="0" lvl="0" indent="0" algn="l" defTabSz="800100">
            <a:lnSpc>
              <a:spcPct val="100000"/>
            </a:lnSpc>
            <a:spcBef>
              <a:spcPct val="0"/>
            </a:spcBef>
            <a:spcAft>
              <a:spcPct val="35000"/>
            </a:spcAft>
            <a:buNone/>
          </a:pPr>
          <a:r>
            <a:rPr lang="en-US" sz="1500" kern="1200" dirty="0"/>
            <a:t>Orkla </a:t>
          </a:r>
          <a:r>
            <a:rPr lang="en-US" sz="1500" kern="1200" dirty="0" err="1"/>
            <a:t>sparebank</a:t>
          </a:r>
          <a:r>
            <a:rPr lang="en-US" sz="1500" kern="1200" dirty="0"/>
            <a:t> cup (11-13 </a:t>
          </a:r>
          <a:r>
            <a:rPr lang="en-US" sz="1500" kern="1200" dirty="0" err="1"/>
            <a:t>sep</a:t>
          </a:r>
          <a:r>
            <a:rPr lang="en-US" sz="1500" kern="1200" dirty="0"/>
            <a:t>) </a:t>
          </a:r>
          <a:r>
            <a:rPr lang="en-US" sz="1500" b="1" kern="1200" dirty="0"/>
            <a:t>OBS! Spelas </a:t>
          </a:r>
          <a:r>
            <a:rPr lang="en-US" sz="1500" b="1" kern="1200" dirty="0" err="1"/>
            <a:t>i</a:t>
          </a:r>
          <a:r>
            <a:rPr lang="en-US" sz="1500" b="1" kern="1200" dirty="0"/>
            <a:t> Norge, </a:t>
          </a:r>
          <a:r>
            <a:rPr lang="en-US" sz="1500" b="1" kern="1200" dirty="0" err="1"/>
            <a:t>nära</a:t>
          </a:r>
          <a:r>
            <a:rPr lang="en-US" sz="1500" b="1" kern="1200" dirty="0"/>
            <a:t> Trondheim.</a:t>
          </a:r>
        </a:p>
      </dsp:txBody>
      <dsp:txXfrm>
        <a:off x="0" y="1404668"/>
        <a:ext cx="6097681" cy="1404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685D4-05FF-475A-9FDF-D2ED00E405F8}">
      <dsp:nvSpPr>
        <dsp:cNvPr id="0" name=""/>
        <dsp:cNvSpPr/>
      </dsp:nvSpPr>
      <dsp:spPr>
        <a:xfrm>
          <a:off x="0" y="63260"/>
          <a:ext cx="8157713" cy="7148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0" i="0" kern="1200" baseline="0" dirty="0"/>
            <a:t>Svenska Fotbollförbundet (SvFF) och de lokala distrikten använder färgkoder (Grön, Gul, Röd) främst som en anmälningsnivå för att strukturera barn- och ungdomsfotboll (ofta 7–12 år) för att säkerställa jämna matcher och anpassad utveckling. Här är en generell tolkning av nivåerna:</a:t>
          </a:r>
          <a:endParaRPr lang="sv-SE" sz="1300" kern="1200" dirty="0"/>
        </a:p>
      </dsp:txBody>
      <dsp:txXfrm>
        <a:off x="34897" y="98157"/>
        <a:ext cx="8087919" cy="645076"/>
      </dsp:txXfrm>
    </dsp:sp>
    <dsp:sp modelId="{BA47DAD7-F394-4C45-885F-4207A85495D8}">
      <dsp:nvSpPr>
        <dsp:cNvPr id="0" name=""/>
        <dsp:cNvSpPr/>
      </dsp:nvSpPr>
      <dsp:spPr>
        <a:xfrm>
          <a:off x="0" y="815570"/>
          <a:ext cx="8157713" cy="71487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i="0" kern="1200" baseline="0" dirty="0">
              <a:solidFill>
                <a:schemeClr val="tx1"/>
              </a:solidFill>
            </a:rPr>
            <a:t>Grön nivå (Nybörjare/Utveckling):</a:t>
          </a:r>
          <a:r>
            <a:rPr lang="sv-SE" sz="1300" b="0" i="0" kern="1200" baseline="0" dirty="0">
              <a:solidFill>
                <a:schemeClr val="tx1"/>
              </a:solidFill>
            </a:rPr>
            <a:t> Fokuserar på glädje, lärande och grundläggande färdigheter. Detta är den lägsta nivån där resultat inte är i fokus, och ofta spelas matcher utan tabell.</a:t>
          </a:r>
          <a:endParaRPr lang="sv-SE" sz="1300" kern="1200" dirty="0">
            <a:solidFill>
              <a:schemeClr val="tx1"/>
            </a:solidFill>
          </a:endParaRPr>
        </a:p>
      </dsp:txBody>
      <dsp:txXfrm>
        <a:off x="34897" y="850467"/>
        <a:ext cx="8087919" cy="645076"/>
      </dsp:txXfrm>
    </dsp:sp>
    <dsp:sp modelId="{1125C987-22A0-424D-9150-7644F5BD6178}">
      <dsp:nvSpPr>
        <dsp:cNvPr id="0" name=""/>
        <dsp:cNvSpPr/>
      </dsp:nvSpPr>
      <dsp:spPr>
        <a:xfrm>
          <a:off x="0" y="1567880"/>
          <a:ext cx="8157713" cy="714870"/>
        </a:xfrm>
        <a:prstGeom prst="round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i="0" kern="1200" baseline="0" dirty="0">
              <a:solidFill>
                <a:schemeClr val="tx1"/>
              </a:solidFill>
            </a:rPr>
            <a:t>Gul nivå (Medel):</a:t>
          </a:r>
          <a:r>
            <a:rPr lang="sv-SE" sz="1300" b="0" i="0" kern="1200" baseline="0" dirty="0">
              <a:solidFill>
                <a:schemeClr val="tx1"/>
              </a:solidFill>
            </a:rPr>
            <a:t> Vänder sig till lag som spelat en tid och har grundläggande fotbollskunskaper. Det är en blandning av utveckling och tävling</a:t>
          </a:r>
          <a:r>
            <a:rPr lang="sv-SE" sz="1300" b="0" i="0" kern="1200" baseline="0" dirty="0"/>
            <a:t>.</a:t>
          </a:r>
          <a:endParaRPr lang="sv-SE" sz="1300" kern="1200" dirty="0"/>
        </a:p>
      </dsp:txBody>
      <dsp:txXfrm>
        <a:off x="34897" y="1602777"/>
        <a:ext cx="8087919" cy="645076"/>
      </dsp:txXfrm>
    </dsp:sp>
    <dsp:sp modelId="{F198CE26-8EB6-4424-A013-E2A7EE590D74}">
      <dsp:nvSpPr>
        <dsp:cNvPr id="0" name=""/>
        <dsp:cNvSpPr/>
      </dsp:nvSpPr>
      <dsp:spPr>
        <a:xfrm>
          <a:off x="0" y="2320190"/>
          <a:ext cx="8157713" cy="714870"/>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sv-SE" sz="1300" b="1" i="0" kern="1200" baseline="0" dirty="0">
              <a:solidFill>
                <a:schemeClr val="tx1"/>
              </a:solidFill>
            </a:rPr>
            <a:t>Röd nivå (Avancerad/Svår):</a:t>
          </a:r>
          <a:r>
            <a:rPr lang="sv-SE" sz="1300" b="0" i="0" kern="1200" baseline="0" dirty="0">
              <a:solidFill>
                <a:schemeClr val="tx1"/>
              </a:solidFill>
            </a:rPr>
            <a:t> För lag som är mer erfarna, tränar mer intensivt och söker en högre tävlingsutmaning. </a:t>
          </a:r>
          <a:endParaRPr lang="sv-SE" sz="1300" kern="1200" dirty="0">
            <a:solidFill>
              <a:schemeClr val="tx1"/>
            </a:solidFill>
          </a:endParaRPr>
        </a:p>
      </dsp:txBody>
      <dsp:txXfrm>
        <a:off x="34897" y="2355087"/>
        <a:ext cx="8087919" cy="64507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85561-AE1E-425C-8124-3ACE05C13E58}" type="datetimeFigureOut">
              <a:rPr lang="sv-SE" smtClean="0"/>
              <a:t>2026-03-18</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9B03C-EC08-4A2A-8497-A6DE4D7A787B}" type="slidenum">
              <a:rPr lang="sv-SE" smtClean="0"/>
              <a:t>‹#›</a:t>
            </a:fld>
            <a:endParaRPr lang="sv-SE"/>
          </a:p>
        </p:txBody>
      </p:sp>
    </p:spTree>
    <p:extLst>
      <p:ext uri="{BB962C8B-B14F-4D97-AF65-F5344CB8AC3E}">
        <p14:creationId xmlns:p14="http://schemas.microsoft.com/office/powerpoint/2010/main" val="3628046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49B03C-EC08-4A2A-8497-A6DE4D7A787B}" type="slidenum">
              <a:rPr lang="sv-SE" smtClean="0"/>
              <a:t>3</a:t>
            </a:fld>
            <a:endParaRPr lang="sv-SE"/>
          </a:p>
        </p:txBody>
      </p:sp>
    </p:spTree>
    <p:extLst>
      <p:ext uri="{BB962C8B-B14F-4D97-AF65-F5344CB8AC3E}">
        <p14:creationId xmlns:p14="http://schemas.microsoft.com/office/powerpoint/2010/main" val="338938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49B03C-EC08-4A2A-8497-A6DE4D7A787B}" type="slidenum">
              <a:rPr lang="sv-SE" smtClean="0"/>
              <a:t>10</a:t>
            </a:fld>
            <a:endParaRPr lang="sv-SE"/>
          </a:p>
        </p:txBody>
      </p:sp>
    </p:spTree>
    <p:extLst>
      <p:ext uri="{BB962C8B-B14F-4D97-AF65-F5344CB8AC3E}">
        <p14:creationId xmlns:p14="http://schemas.microsoft.com/office/powerpoint/2010/main" val="404072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149B03C-EC08-4A2A-8497-A6DE4D7A787B}" type="slidenum">
              <a:rPr lang="sv-SE" smtClean="0"/>
              <a:t>14</a:t>
            </a:fld>
            <a:endParaRPr lang="sv-SE"/>
          </a:p>
        </p:txBody>
      </p:sp>
    </p:spTree>
    <p:extLst>
      <p:ext uri="{BB962C8B-B14F-4D97-AF65-F5344CB8AC3E}">
        <p14:creationId xmlns:p14="http://schemas.microsoft.com/office/powerpoint/2010/main" val="2606380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4BDE6-CF79-91BF-50AE-EBDE92CC44B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56BED2-D275-C1FC-3E9F-682F64A3880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915032F-7DA1-5004-2B8B-09ABC80CCB1E}"/>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785F7526-7D2A-B97F-46BA-502601298654}"/>
              </a:ext>
            </a:extLst>
          </p:cNvPr>
          <p:cNvSpPr>
            <a:spLocks noGrp="1"/>
          </p:cNvSpPr>
          <p:nvPr>
            <p:ph type="sldNum" sz="quarter" idx="5"/>
          </p:nvPr>
        </p:nvSpPr>
        <p:spPr/>
        <p:txBody>
          <a:bodyPr/>
          <a:lstStyle/>
          <a:p>
            <a:fld id="{7149B03C-EC08-4A2A-8497-A6DE4D7A787B}" type="slidenum">
              <a:rPr lang="sv-SE" smtClean="0"/>
              <a:t>15</a:t>
            </a:fld>
            <a:endParaRPr lang="sv-SE"/>
          </a:p>
        </p:txBody>
      </p:sp>
    </p:spTree>
    <p:extLst>
      <p:ext uri="{BB962C8B-B14F-4D97-AF65-F5344CB8AC3E}">
        <p14:creationId xmlns:p14="http://schemas.microsoft.com/office/powerpoint/2010/main" val="253599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fritidskortet.se/foralder" TargetMode="External"/><Relationship Id="rId2" Type="http://schemas.openxmlformats.org/officeDocument/2006/relationships/hyperlink" Target="mailto:info@opeif.se" TargetMode="Externa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hyperlink" Target="mailto:maud@opeif.s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mailto:anneli@opeif.se" TargetMode="External"/><Relationship Id="rId3" Type="http://schemas.openxmlformats.org/officeDocument/2006/relationships/hyperlink" Target="mailto:par.svens@opeif.se" TargetMode="External"/><Relationship Id="rId7" Type="http://schemas.openxmlformats.org/officeDocument/2006/relationships/hyperlink" Target="mailto:74johanpersson@gmail.com" TargetMode="External"/><Relationship Id="rId12" Type="http://schemas.openxmlformats.org/officeDocument/2006/relationships/image" Target="../media/image1.png"/><Relationship Id="rId2" Type="http://schemas.openxmlformats.org/officeDocument/2006/relationships/hyperlink" Target="mailto:info@opeif.se" TargetMode="External"/><Relationship Id="rId1" Type="http://schemas.openxmlformats.org/officeDocument/2006/relationships/slideLayout" Target="../slideLayouts/slideLayout2.xml"/><Relationship Id="rId6" Type="http://schemas.openxmlformats.org/officeDocument/2006/relationships/hyperlink" Target="mailto:vaktmastare@opeif.se" TargetMode="External"/><Relationship Id="rId11" Type="http://schemas.openxmlformats.org/officeDocument/2006/relationships/hyperlink" Target="mailto:tryggidrott@opeif.se" TargetMode="External"/><Relationship Id="rId5" Type="http://schemas.openxmlformats.org/officeDocument/2006/relationships/hyperlink" Target="mailto:per.lundqvist@opeif.se" TargetMode="External"/><Relationship Id="rId10" Type="http://schemas.openxmlformats.org/officeDocument/2006/relationships/hyperlink" Target="mailto:fotboll@opeif.se" TargetMode="External"/><Relationship Id="rId4" Type="http://schemas.openxmlformats.org/officeDocument/2006/relationships/hyperlink" Target="mailto:ekonomi@opeif.se" TargetMode="External"/><Relationship Id="rId9" Type="http://schemas.openxmlformats.org/officeDocument/2006/relationships/hyperlink" Target="mailto:maud@opeif.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JPG"/><Relationship Id="rId4" Type="http://schemas.openxmlformats.org/officeDocument/2006/relationships/image" Target="../media/image8.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7.png"/><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258" y="52251"/>
            <a:ext cx="7152735" cy="1210582"/>
          </a:xfrm>
        </p:spPr>
        <p:txBody>
          <a:bodyPr>
            <a:normAutofit/>
          </a:bodyPr>
          <a:lstStyle/>
          <a:p>
            <a:r>
              <a:rPr sz="3200" dirty="0" err="1"/>
              <a:t>Säsongsplanering</a:t>
            </a:r>
            <a:r>
              <a:rPr sz="3200" dirty="0"/>
              <a:t> 202</a:t>
            </a:r>
            <a:r>
              <a:rPr lang="sv-SE" sz="3200" dirty="0"/>
              <a:t>6</a:t>
            </a:r>
            <a:r>
              <a:rPr sz="3200" dirty="0"/>
              <a:t> </a:t>
            </a:r>
            <a:br>
              <a:rPr lang="sv-SE" sz="3200" dirty="0"/>
            </a:br>
            <a:r>
              <a:rPr sz="3200" dirty="0" err="1"/>
              <a:t>Ope</a:t>
            </a:r>
            <a:r>
              <a:rPr sz="3200" dirty="0"/>
              <a:t> IF P14</a:t>
            </a:r>
          </a:p>
        </p:txBody>
      </p:sp>
      <p:sp>
        <p:nvSpPr>
          <p:cNvPr id="3" name="Subtitle 2"/>
          <p:cNvSpPr>
            <a:spLocks noGrp="1"/>
          </p:cNvSpPr>
          <p:nvPr>
            <p:ph type="subTitle" idx="1"/>
          </p:nvPr>
        </p:nvSpPr>
        <p:spPr>
          <a:xfrm>
            <a:off x="463035" y="1183341"/>
            <a:ext cx="6400800" cy="3162585"/>
          </a:xfrm>
        </p:spPr>
        <p:txBody>
          <a:bodyPr>
            <a:normAutofit fontScale="77500" lnSpcReduction="20000"/>
          </a:bodyPr>
          <a:lstStyle/>
          <a:p>
            <a:r>
              <a:rPr lang="sv-SE" sz="2000" b="1" u="sng" dirty="0">
                <a:solidFill>
                  <a:srgbClr val="0070C0"/>
                </a:solidFill>
              </a:rPr>
              <a:t>Agenda</a:t>
            </a:r>
          </a:p>
          <a:p>
            <a:r>
              <a:rPr lang="sv-SE" sz="1600" dirty="0">
                <a:solidFill>
                  <a:srgbClr val="0070C0"/>
                </a:solidFill>
              </a:rPr>
              <a:t>Spelartrupp</a:t>
            </a:r>
          </a:p>
          <a:p>
            <a:r>
              <a:rPr lang="sv-SE" sz="1600" dirty="0">
                <a:solidFill>
                  <a:srgbClr val="0070C0"/>
                </a:solidFill>
              </a:rPr>
              <a:t>Säsongen 2025 i statistik</a:t>
            </a:r>
          </a:p>
          <a:p>
            <a:r>
              <a:rPr lang="sv-SE" sz="1600" dirty="0">
                <a:solidFill>
                  <a:srgbClr val="0070C0"/>
                </a:solidFill>
              </a:rPr>
              <a:t>Ledarstab </a:t>
            </a:r>
          </a:p>
          <a:p>
            <a:r>
              <a:rPr lang="en-US" sz="1600" dirty="0" err="1">
                <a:solidFill>
                  <a:srgbClr val="0070C0"/>
                </a:solidFill>
              </a:rPr>
              <a:t>Träningsinriktning</a:t>
            </a:r>
            <a:r>
              <a:rPr lang="en-US" sz="1600" dirty="0">
                <a:solidFill>
                  <a:srgbClr val="0070C0"/>
                </a:solidFill>
              </a:rPr>
              <a:t> per </a:t>
            </a:r>
            <a:r>
              <a:rPr lang="en-US" sz="1600" dirty="0" err="1">
                <a:solidFill>
                  <a:srgbClr val="0070C0"/>
                </a:solidFill>
              </a:rPr>
              <a:t>månad</a:t>
            </a:r>
            <a:endParaRPr lang="en-US" sz="1600" dirty="0">
              <a:solidFill>
                <a:srgbClr val="0070C0"/>
              </a:solidFill>
            </a:endParaRPr>
          </a:p>
          <a:p>
            <a:r>
              <a:rPr lang="en-US" sz="1600" dirty="0" err="1">
                <a:solidFill>
                  <a:srgbClr val="0070C0"/>
                </a:solidFill>
              </a:rPr>
              <a:t>Utvecklingsmål</a:t>
            </a:r>
            <a:endParaRPr lang="en-US" sz="1600" dirty="0">
              <a:solidFill>
                <a:srgbClr val="0070C0"/>
              </a:solidFill>
            </a:endParaRPr>
          </a:p>
          <a:p>
            <a:r>
              <a:rPr lang="sv-SE" sz="1600" dirty="0">
                <a:solidFill>
                  <a:srgbClr val="0070C0"/>
                </a:solidFill>
              </a:rPr>
              <a:t>Seriespel och cuper</a:t>
            </a:r>
          </a:p>
          <a:p>
            <a:r>
              <a:rPr lang="sv-SE" sz="1600" dirty="0">
                <a:solidFill>
                  <a:srgbClr val="0070C0"/>
                </a:solidFill>
              </a:rPr>
              <a:t>SvFF och </a:t>
            </a:r>
            <a:r>
              <a:rPr lang="sv-SE" sz="1600" dirty="0" err="1">
                <a:solidFill>
                  <a:srgbClr val="0070C0"/>
                </a:solidFill>
              </a:rPr>
              <a:t>Ope</a:t>
            </a:r>
            <a:r>
              <a:rPr lang="sv-SE" sz="1600" dirty="0">
                <a:solidFill>
                  <a:srgbClr val="0070C0"/>
                </a:solidFill>
              </a:rPr>
              <a:t> IF om nivåanpassning</a:t>
            </a:r>
          </a:p>
          <a:p>
            <a:r>
              <a:rPr lang="sv-SE" sz="1600" dirty="0" err="1">
                <a:solidFill>
                  <a:srgbClr val="0070C0"/>
                </a:solidFill>
              </a:rPr>
              <a:t>Teambuilding</a:t>
            </a:r>
            <a:r>
              <a:rPr lang="sv-SE" sz="1600" dirty="0">
                <a:solidFill>
                  <a:srgbClr val="0070C0"/>
                </a:solidFill>
              </a:rPr>
              <a:t> och träningsläger</a:t>
            </a:r>
          </a:p>
          <a:p>
            <a:r>
              <a:rPr lang="sv-SE" sz="1600" dirty="0">
                <a:solidFill>
                  <a:srgbClr val="0070C0"/>
                </a:solidFill>
              </a:rPr>
              <a:t>Policy </a:t>
            </a:r>
            <a:r>
              <a:rPr lang="sv-SE" sz="1600" dirty="0" err="1">
                <a:solidFill>
                  <a:srgbClr val="0070C0"/>
                </a:solidFill>
              </a:rPr>
              <a:t>Ope</a:t>
            </a:r>
            <a:r>
              <a:rPr lang="sv-SE" sz="1600" dirty="0">
                <a:solidFill>
                  <a:srgbClr val="0070C0"/>
                </a:solidFill>
              </a:rPr>
              <a:t> IF</a:t>
            </a:r>
          </a:p>
          <a:p>
            <a:r>
              <a:rPr lang="sv-SE" sz="1600" dirty="0">
                <a:solidFill>
                  <a:srgbClr val="0070C0"/>
                </a:solidFill>
              </a:rPr>
              <a:t>Medlemsavgift och Fritidskortet</a:t>
            </a:r>
          </a:p>
          <a:p>
            <a:r>
              <a:rPr lang="sv-SE" sz="1600" dirty="0">
                <a:solidFill>
                  <a:srgbClr val="0070C0"/>
                </a:solidFill>
              </a:rPr>
              <a:t>Obligatoriska arbetsinsatser under året</a:t>
            </a:r>
          </a:p>
          <a:p>
            <a:r>
              <a:rPr lang="sv-SE" sz="1600" dirty="0">
                <a:solidFill>
                  <a:srgbClr val="0070C0"/>
                </a:solidFill>
              </a:rPr>
              <a:t>Extra arbetsinsatser för lagkassan</a:t>
            </a:r>
          </a:p>
          <a:p>
            <a:r>
              <a:rPr lang="sv-SE" sz="1600" dirty="0">
                <a:solidFill>
                  <a:srgbClr val="0070C0"/>
                </a:solidFill>
              </a:rPr>
              <a:t>Övrig info</a:t>
            </a:r>
          </a:p>
          <a:p>
            <a:r>
              <a:rPr lang="sv-SE" sz="1600" dirty="0">
                <a:solidFill>
                  <a:srgbClr val="0070C0"/>
                </a:solidFill>
              </a:rPr>
              <a:t>Kontaktvägar till </a:t>
            </a:r>
            <a:r>
              <a:rPr lang="sv-SE" sz="1600" dirty="0" err="1">
                <a:solidFill>
                  <a:srgbClr val="0070C0"/>
                </a:solidFill>
              </a:rPr>
              <a:t>Opes</a:t>
            </a:r>
            <a:r>
              <a:rPr lang="sv-SE" sz="1600" dirty="0">
                <a:solidFill>
                  <a:srgbClr val="0070C0"/>
                </a:solidFill>
              </a:rPr>
              <a:t> Kansli</a:t>
            </a:r>
          </a:p>
          <a:p>
            <a:pPr marL="342900" indent="-342900">
              <a:buFont typeface="Arial" panose="020B0604020202020204" pitchFamily="34" charset="0"/>
              <a:buChar char="•"/>
            </a:pPr>
            <a:endParaRPr lang="sv-SE" sz="2000" dirty="0">
              <a:solidFill>
                <a:schemeClr val="accent1">
                  <a:lumMod val="75000"/>
                </a:schemeClr>
              </a:solidFill>
            </a:endParaRPr>
          </a:p>
        </p:txBody>
      </p:sp>
      <p:sp>
        <p:nvSpPr>
          <p:cNvPr id="6" name="textruta 5">
            <a:extLst>
              <a:ext uri="{FF2B5EF4-FFF2-40B4-BE49-F238E27FC236}">
                <a16:creationId xmlns:a16="http://schemas.microsoft.com/office/drawing/2014/main" id="{4DFE85ED-C71C-7DE5-4A73-95A2606A3720}"/>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pic>
        <p:nvPicPr>
          <p:cNvPr id="11" name="Picture 7" descr="Ope IF">
            <a:extLst>
              <a:ext uri="{FF2B5EF4-FFF2-40B4-BE49-F238E27FC236}">
                <a16:creationId xmlns:a16="http://schemas.microsoft.com/office/drawing/2014/main" id="{41C14450-A007-DD22-C743-D33B44464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descr="En bild som visar person, gräs, sport, utomhus&#10;&#10;AI-genererat innehåll kan vara felaktigt.">
            <a:extLst>
              <a:ext uri="{FF2B5EF4-FFF2-40B4-BE49-F238E27FC236}">
                <a16:creationId xmlns:a16="http://schemas.microsoft.com/office/drawing/2014/main" id="{EFB9A574-3D9F-0621-728B-D29789AEA937}"/>
              </a:ext>
            </a:extLst>
          </p:cNvPr>
          <p:cNvPicPr>
            <a:picLocks noChangeAspect="1"/>
          </p:cNvPicPr>
          <p:nvPr/>
        </p:nvPicPr>
        <p:blipFill>
          <a:blip r:embed="rId3"/>
          <a:stretch>
            <a:fillRect/>
          </a:stretch>
        </p:blipFill>
        <p:spPr>
          <a:xfrm>
            <a:off x="406057" y="4345926"/>
            <a:ext cx="8298249" cy="2347684"/>
          </a:xfrm>
          <a:prstGeom prst="rect">
            <a:avLst/>
          </a:prstGeom>
        </p:spPr>
      </p:pic>
      <p:sp>
        <p:nvSpPr>
          <p:cNvPr id="7" name="Subtitle 2">
            <a:extLst>
              <a:ext uri="{FF2B5EF4-FFF2-40B4-BE49-F238E27FC236}">
                <a16:creationId xmlns:a16="http://schemas.microsoft.com/office/drawing/2014/main" id="{F0604E94-7EB7-DEA0-45ED-E7D4F9E00BC4}"/>
              </a:ext>
            </a:extLst>
          </p:cNvPr>
          <p:cNvSpPr txBox="1">
            <a:spLocks/>
          </p:cNvSpPr>
          <p:nvPr/>
        </p:nvSpPr>
        <p:spPr>
          <a:xfrm>
            <a:off x="7329141" y="4096924"/>
            <a:ext cx="1462336" cy="29369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sv-SE" sz="1200" dirty="0">
                <a:solidFill>
                  <a:schemeClr val="accent1">
                    <a:lumMod val="75000"/>
                  </a:schemeClr>
                </a:solidFill>
              </a:rPr>
              <a:t>Bild från: 1aug 2022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1D6C2-F7F0-1A3E-1A90-8312CDFAAB00}"/>
            </a:ext>
          </a:extLst>
        </p:cNvPr>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8187137E-87B7-A1A7-8B4A-FA4246351F4B}"/>
              </a:ext>
            </a:extLst>
          </p:cNvPr>
          <p:cNvSpPr>
            <a:spLocks noGrp="1"/>
          </p:cNvSpPr>
          <p:nvPr>
            <p:ph idx="1"/>
          </p:nvPr>
        </p:nvSpPr>
        <p:spPr/>
        <p:txBody>
          <a:bodyPr>
            <a:normAutofit/>
          </a:bodyPr>
          <a:lstStyle/>
          <a:p>
            <a:pPr marL="0" indent="0">
              <a:buNone/>
            </a:pPr>
            <a:endParaRPr lang="sv-SE" sz="1200" dirty="0"/>
          </a:p>
          <a:p>
            <a:pPr marL="0" indent="0">
              <a:buNone/>
            </a:pPr>
            <a:endParaRPr lang="sv-SE" sz="1200" dirty="0"/>
          </a:p>
        </p:txBody>
      </p:sp>
      <p:pic>
        <p:nvPicPr>
          <p:cNvPr id="3" name="Bildobjekt 2" descr="En bild som visar text, skärmbild, dokument, Teckensnitt&#10;&#10;AI-genererat innehåll kan vara felaktigt.">
            <a:extLst>
              <a:ext uri="{FF2B5EF4-FFF2-40B4-BE49-F238E27FC236}">
                <a16:creationId xmlns:a16="http://schemas.microsoft.com/office/drawing/2014/main" id="{15AF3C0E-FED2-8604-1FFA-07276E77E386}"/>
              </a:ext>
            </a:extLst>
          </p:cNvPr>
          <p:cNvPicPr>
            <a:picLocks noChangeAspect="1"/>
          </p:cNvPicPr>
          <p:nvPr/>
        </p:nvPicPr>
        <p:blipFill>
          <a:blip r:embed="rId3"/>
          <a:stretch>
            <a:fillRect/>
          </a:stretch>
        </p:blipFill>
        <p:spPr>
          <a:xfrm>
            <a:off x="101085" y="460496"/>
            <a:ext cx="8941830" cy="6285678"/>
          </a:xfrm>
          <a:prstGeom prst="rect">
            <a:avLst/>
          </a:prstGeom>
        </p:spPr>
      </p:pic>
      <p:pic>
        <p:nvPicPr>
          <p:cNvPr id="10" name="Picture 7" descr="Ope IF">
            <a:extLst>
              <a:ext uri="{FF2B5EF4-FFF2-40B4-BE49-F238E27FC236}">
                <a16:creationId xmlns:a16="http://schemas.microsoft.com/office/drawing/2014/main" id="{03F19BE3-96E8-29AF-9C29-A7A4D6A250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5DF969A4-245E-3A24-2483-17E2942EE603}"/>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Tree>
    <p:extLst>
      <p:ext uri="{BB962C8B-B14F-4D97-AF65-F5344CB8AC3E}">
        <p14:creationId xmlns:p14="http://schemas.microsoft.com/office/powerpoint/2010/main" val="2841541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2DD907B-D1C3-B20F-EE4C-F1F14EC27735}"/>
              </a:ext>
            </a:extLst>
          </p:cNvPr>
          <p:cNvSpPr>
            <a:spLocks noGrp="1"/>
          </p:cNvSpPr>
          <p:nvPr>
            <p:ph type="title"/>
          </p:nvPr>
        </p:nvSpPr>
        <p:spPr>
          <a:xfrm>
            <a:off x="457200" y="274638"/>
            <a:ext cx="6496187" cy="1143000"/>
          </a:xfrm>
        </p:spPr>
        <p:txBody>
          <a:bodyPr>
            <a:normAutofit/>
          </a:bodyPr>
          <a:lstStyle/>
          <a:p>
            <a:r>
              <a:rPr lang="sv-SE" sz="2800" dirty="0"/>
              <a:t>Medlemsavgift och Fritidskortet</a:t>
            </a:r>
          </a:p>
        </p:txBody>
      </p:sp>
      <p:sp>
        <p:nvSpPr>
          <p:cNvPr id="8" name="Platshållare för innehåll 7">
            <a:extLst>
              <a:ext uri="{FF2B5EF4-FFF2-40B4-BE49-F238E27FC236}">
                <a16:creationId xmlns:a16="http://schemas.microsoft.com/office/drawing/2014/main" id="{53F58691-9A24-9400-484D-0517E59BBC95}"/>
              </a:ext>
            </a:extLst>
          </p:cNvPr>
          <p:cNvSpPr>
            <a:spLocks noGrp="1"/>
          </p:cNvSpPr>
          <p:nvPr>
            <p:ph sz="half" idx="1"/>
          </p:nvPr>
        </p:nvSpPr>
        <p:spPr/>
        <p:txBody>
          <a:bodyPr>
            <a:normAutofit fontScale="92500" lnSpcReduction="20000"/>
          </a:bodyPr>
          <a:lstStyle/>
          <a:p>
            <a:pPr marL="0" indent="0">
              <a:buNone/>
            </a:pPr>
            <a:r>
              <a:rPr lang="sv-SE" sz="1500" b="1" dirty="0"/>
              <a:t>Info om medlemsavgiften</a:t>
            </a:r>
          </a:p>
          <a:p>
            <a:pPr marL="0" indent="0">
              <a:buNone/>
            </a:pPr>
            <a:r>
              <a:rPr lang="sv-SE" sz="1100" b="1" dirty="0"/>
              <a:t>Medlems- och träningsavgifterna kommer att hanteras som en elektronisk faktura via e-post med avsändare </a:t>
            </a:r>
            <a:r>
              <a:rPr lang="sv-SE" sz="1100" b="1" dirty="0" err="1"/>
              <a:t>Billogram</a:t>
            </a:r>
            <a:r>
              <a:rPr lang="sv-SE" sz="1100" b="1" dirty="0"/>
              <a:t>. Även möjligt att betala fakturan med </a:t>
            </a:r>
            <a:r>
              <a:rPr lang="sv-SE" sz="1100" b="1" dirty="0" err="1"/>
              <a:t>swish</a:t>
            </a:r>
            <a:r>
              <a:rPr lang="sv-SE" sz="1100" b="1" dirty="0"/>
              <a:t>.</a:t>
            </a:r>
          </a:p>
          <a:p>
            <a:pPr marL="0" indent="0">
              <a:buNone/>
            </a:pPr>
            <a:endParaRPr lang="sv-SE" sz="1100" b="1" dirty="0"/>
          </a:p>
          <a:p>
            <a:pPr marL="0" indent="0">
              <a:buNone/>
            </a:pPr>
            <a:r>
              <a:rPr lang="sv-SE" sz="1500" b="1" dirty="0"/>
              <a:t>Avgiften</a:t>
            </a:r>
            <a:r>
              <a:rPr lang="sv-SE" sz="1500" dirty="0"/>
              <a:t> för aktiva 10-12år (födda 2016-2014) är </a:t>
            </a:r>
            <a:r>
              <a:rPr lang="sv-SE" sz="1500" b="1" dirty="0"/>
              <a:t>2000kr</a:t>
            </a:r>
          </a:p>
          <a:p>
            <a:pPr marL="0" indent="0">
              <a:buNone/>
            </a:pPr>
            <a:endParaRPr lang="sv-SE" sz="1200" b="1" dirty="0"/>
          </a:p>
          <a:p>
            <a:pPr marL="0" indent="0">
              <a:buNone/>
            </a:pPr>
            <a:r>
              <a:rPr lang="sv-SE" sz="1200" b="1" dirty="0"/>
              <a:t>Avgifterna går </a:t>
            </a:r>
            <a:r>
              <a:rPr lang="sv-SE" sz="1200" b="1" dirty="0" err="1"/>
              <a:t>bl</a:t>
            </a:r>
            <a:r>
              <a:rPr lang="sv-SE" sz="1200" b="1" dirty="0"/>
              <a:t> a till dessa kostnader: </a:t>
            </a:r>
          </a:p>
          <a:p>
            <a:pPr marL="0" indent="0">
              <a:buNone/>
            </a:pPr>
            <a:r>
              <a:rPr lang="sv-SE" sz="1200" dirty="0"/>
              <a:t>• Försäkring och licensering av spelare </a:t>
            </a:r>
          </a:p>
          <a:p>
            <a:pPr marL="0" indent="0">
              <a:buNone/>
            </a:pPr>
            <a:r>
              <a:rPr lang="sv-SE" sz="1200" dirty="0"/>
              <a:t>• Spelarutbildning i förbundets regi </a:t>
            </a:r>
          </a:p>
          <a:p>
            <a:pPr marL="0" indent="0">
              <a:buNone/>
            </a:pPr>
            <a:r>
              <a:rPr lang="sv-SE" sz="1200" dirty="0"/>
              <a:t>• Kostnad för planhyror och domare </a:t>
            </a:r>
          </a:p>
          <a:p>
            <a:pPr marL="0" indent="0">
              <a:buNone/>
            </a:pPr>
            <a:r>
              <a:rPr lang="sv-SE" sz="1200" dirty="0"/>
              <a:t>• Resekostnader, kost o logi </a:t>
            </a:r>
          </a:p>
          <a:p>
            <a:pPr marL="0" indent="0">
              <a:buNone/>
            </a:pPr>
            <a:r>
              <a:rPr lang="sv-SE" sz="1200" dirty="0"/>
              <a:t>• Matchtröjor </a:t>
            </a:r>
          </a:p>
          <a:p>
            <a:pPr marL="0" indent="0">
              <a:buNone/>
            </a:pPr>
            <a:r>
              <a:rPr lang="sv-SE" sz="1200" dirty="0"/>
              <a:t>• Träningsmaterial så som västar, koner, sjukvård, bollar </a:t>
            </a:r>
            <a:r>
              <a:rPr lang="sv-SE" sz="1200" dirty="0" err="1"/>
              <a:t>etc</a:t>
            </a:r>
            <a:r>
              <a:rPr lang="sv-SE" sz="1200" dirty="0"/>
              <a:t> </a:t>
            </a:r>
          </a:p>
          <a:p>
            <a:pPr marL="0" indent="0">
              <a:buNone/>
            </a:pPr>
            <a:r>
              <a:rPr lang="sv-SE" sz="1200" dirty="0"/>
              <a:t>• Interna och externa ledarutbildningar </a:t>
            </a:r>
          </a:p>
          <a:p>
            <a:pPr marL="0" indent="0">
              <a:buNone/>
            </a:pPr>
            <a:r>
              <a:rPr lang="sv-SE" sz="1200" dirty="0"/>
              <a:t>• Föreningsdomarutbildning </a:t>
            </a:r>
          </a:p>
          <a:p>
            <a:pPr marL="0" indent="0">
              <a:buNone/>
            </a:pPr>
            <a:r>
              <a:rPr lang="sv-SE" sz="1200" dirty="0"/>
              <a:t>• Anmälningsavgifter till serier och cuper </a:t>
            </a:r>
          </a:p>
          <a:p>
            <a:pPr marL="0" indent="0">
              <a:buNone/>
            </a:pPr>
            <a:r>
              <a:rPr lang="sv-SE" sz="1200" dirty="0"/>
              <a:t>• Drift och underhåll av våra anläggningar Furuparken och Torvallen </a:t>
            </a:r>
          </a:p>
          <a:p>
            <a:pPr marL="0" indent="0">
              <a:buNone/>
            </a:pPr>
            <a:r>
              <a:rPr lang="sv-SE" sz="1200" dirty="0"/>
              <a:t>• Kanslikostnader, Personalkostnader, Arvodering och Administration </a:t>
            </a:r>
          </a:p>
          <a:p>
            <a:pPr marL="0" indent="0">
              <a:buNone/>
            </a:pPr>
            <a:endParaRPr lang="sv-SE" sz="1200" dirty="0"/>
          </a:p>
          <a:p>
            <a:pPr marL="0" indent="0">
              <a:buNone/>
            </a:pPr>
            <a:r>
              <a:rPr lang="sv-SE" sz="1200" dirty="0"/>
              <a:t>Som medlem i föreningen får man gå på A-lagsmatcherna gratis.</a:t>
            </a:r>
          </a:p>
          <a:p>
            <a:pPr marL="0" indent="0">
              <a:buNone/>
            </a:pPr>
            <a:endParaRPr lang="sv-SE" sz="1200" dirty="0"/>
          </a:p>
          <a:p>
            <a:pPr marL="0" indent="0">
              <a:buNone/>
            </a:pPr>
            <a:r>
              <a:rPr lang="sv-SE" sz="1200" dirty="0"/>
              <a:t>Medlems och Träningsavgift betalas senast 30 dagar efter att du fått fakturan. Om du vill delbetala fakturan kontakta kansliet på </a:t>
            </a:r>
            <a:r>
              <a:rPr lang="sv-SE" sz="1200" u="sng" dirty="0">
                <a:hlinkClick r:id="rId2"/>
              </a:rPr>
              <a:t>info@opeif.se</a:t>
            </a:r>
            <a:endParaRPr lang="sv-SE" sz="1200" u="sng" dirty="0"/>
          </a:p>
          <a:p>
            <a:pPr marL="0" indent="0">
              <a:buNone/>
            </a:pPr>
            <a:endParaRPr lang="sv-SE" sz="1200" u="sng" dirty="0"/>
          </a:p>
          <a:p>
            <a:pPr marL="0" indent="0">
              <a:buNone/>
            </a:pPr>
            <a:endParaRPr lang="sv-SE" sz="1200" u="sng" dirty="0"/>
          </a:p>
          <a:p>
            <a:pPr marL="0" indent="0">
              <a:buNone/>
            </a:pPr>
            <a:endParaRPr lang="sv-SE" sz="1200" dirty="0"/>
          </a:p>
          <a:p>
            <a:pPr marL="0" indent="0">
              <a:buNone/>
            </a:pPr>
            <a:endParaRPr lang="sv-SE" sz="1200" dirty="0"/>
          </a:p>
        </p:txBody>
      </p:sp>
      <p:sp>
        <p:nvSpPr>
          <p:cNvPr id="13" name="Platshållare för innehåll 12">
            <a:extLst>
              <a:ext uri="{FF2B5EF4-FFF2-40B4-BE49-F238E27FC236}">
                <a16:creationId xmlns:a16="http://schemas.microsoft.com/office/drawing/2014/main" id="{33ADA14B-249C-8E0F-D944-FD84530F28F4}"/>
              </a:ext>
            </a:extLst>
          </p:cNvPr>
          <p:cNvSpPr>
            <a:spLocks noGrp="1"/>
          </p:cNvSpPr>
          <p:nvPr>
            <p:ph sz="half" idx="2"/>
          </p:nvPr>
        </p:nvSpPr>
        <p:spPr>
          <a:xfrm>
            <a:off x="4648200" y="1600200"/>
            <a:ext cx="4038600" cy="5037423"/>
          </a:xfrm>
        </p:spPr>
        <p:txBody>
          <a:bodyPr>
            <a:normAutofit fontScale="92500" lnSpcReduction="20000"/>
          </a:bodyPr>
          <a:lstStyle/>
          <a:p>
            <a:pPr marL="0" indent="0">
              <a:buNone/>
            </a:pPr>
            <a:r>
              <a:rPr lang="sv-SE" sz="1500" b="1" dirty="0"/>
              <a:t>Info om fritidskortet</a:t>
            </a:r>
          </a:p>
          <a:p>
            <a:pPr marL="0" lvl="0" indent="0" defTabSz="914400" eaLnBrk="0" fontAlgn="base" hangingPunct="0">
              <a:spcBef>
                <a:spcPct val="0"/>
              </a:spcBef>
              <a:spcAft>
                <a:spcPct val="0"/>
              </a:spcAft>
              <a:buNone/>
            </a:pPr>
            <a:r>
              <a:rPr lang="sv-SE" altLang="sv-SE" sz="1200" b="1" dirty="0">
                <a:solidFill>
                  <a:srgbClr val="4F5C64"/>
                </a:solidFill>
              </a:rPr>
              <a:t>Fritidskortet</a:t>
            </a:r>
            <a:endParaRPr lang="sv-SE" altLang="sv-SE" sz="1200" dirty="0"/>
          </a:p>
          <a:p>
            <a:pPr marL="0" lvl="0" indent="0" defTabSz="914400" eaLnBrk="0" fontAlgn="base" hangingPunct="0">
              <a:spcBef>
                <a:spcPct val="0"/>
              </a:spcBef>
              <a:spcAft>
                <a:spcPct val="0"/>
              </a:spcAft>
              <a:buNone/>
            </a:pPr>
            <a:r>
              <a:rPr lang="sv-SE" altLang="sv-SE" sz="1200" dirty="0">
                <a:solidFill>
                  <a:srgbClr val="4F5C64"/>
                </a:solidFill>
              </a:rPr>
              <a:t>Du kan redan nu ansöka om Fritidskortet. Det är ett statligt bidrag för fritidsaktiviteter för barn och ungdom 7-16 år på 550kr per år. Ni ansöker själva om detta på:</a:t>
            </a:r>
          </a:p>
          <a:p>
            <a:pPr marL="0" lvl="0" indent="0" defTabSz="914400" eaLnBrk="0" fontAlgn="base" hangingPunct="0">
              <a:spcBef>
                <a:spcPct val="0"/>
              </a:spcBef>
              <a:spcAft>
                <a:spcPct val="0"/>
              </a:spcAft>
              <a:buNone/>
            </a:pPr>
            <a:r>
              <a:rPr lang="sv-SE" altLang="sv-SE" sz="1200" b="1" dirty="0">
                <a:solidFill>
                  <a:srgbClr val="1155CC"/>
                </a:solidFill>
                <a:hlinkClick r:id="rId3"/>
              </a:rPr>
              <a:t>https://fritidskortet.se/foralder</a:t>
            </a:r>
            <a:endParaRPr lang="sv-SE" altLang="sv-SE" sz="1200" dirty="0"/>
          </a:p>
          <a:p>
            <a:pPr marL="0" lvl="0" indent="0" defTabSz="914400" eaLnBrk="0" fontAlgn="base" hangingPunct="0">
              <a:spcBef>
                <a:spcPct val="0"/>
              </a:spcBef>
              <a:spcAft>
                <a:spcPct val="0"/>
              </a:spcAft>
              <a:buNone/>
            </a:pPr>
            <a:r>
              <a:rPr lang="sv-SE" altLang="sv-SE" sz="1200" dirty="0">
                <a:solidFill>
                  <a:srgbClr val="4F5C64"/>
                </a:solidFill>
              </a:rPr>
              <a:t> </a:t>
            </a:r>
            <a:endParaRPr lang="sv-SE" altLang="sv-SE" sz="1200" dirty="0"/>
          </a:p>
          <a:p>
            <a:pPr marL="0" lvl="0" indent="0" defTabSz="914400" eaLnBrk="0" fontAlgn="base" hangingPunct="0">
              <a:spcBef>
                <a:spcPct val="0"/>
              </a:spcBef>
              <a:spcAft>
                <a:spcPct val="0"/>
              </a:spcAft>
              <a:buNone/>
            </a:pPr>
            <a:r>
              <a:rPr lang="sv-SE" altLang="sv-SE" sz="1200" b="1" dirty="0">
                <a:solidFill>
                  <a:srgbClr val="4F5C64"/>
                </a:solidFill>
              </a:rPr>
              <a:t>MEN! OBS vad det står. Du kan inte betala in till </a:t>
            </a:r>
            <a:r>
              <a:rPr lang="sv-SE" altLang="sv-SE" sz="1200" b="1" dirty="0" err="1">
                <a:solidFill>
                  <a:srgbClr val="4F5C64"/>
                </a:solidFill>
              </a:rPr>
              <a:t>Ope</a:t>
            </a:r>
            <a:r>
              <a:rPr lang="sv-SE" altLang="sv-SE" sz="1200" b="1" dirty="0">
                <a:solidFill>
                  <a:srgbClr val="4F5C64"/>
                </a:solidFill>
              </a:rPr>
              <a:t> IF förrän du fått fakturan för medlems och träningsavgift.</a:t>
            </a:r>
            <a:r>
              <a:rPr lang="sv-SE" altLang="sv-SE" sz="1200" dirty="0">
                <a:solidFill>
                  <a:srgbClr val="4F5C64"/>
                </a:solidFill>
              </a:rPr>
              <a:t> Först då kan du använda fritidskortet som du då ska rikta till mottagaren på fakturan med det </a:t>
            </a:r>
            <a:r>
              <a:rPr lang="sv-SE" altLang="sv-SE" sz="1200" dirty="0" err="1">
                <a:solidFill>
                  <a:srgbClr val="4F5C64"/>
                </a:solidFill>
              </a:rPr>
              <a:t>OCRnummer</a:t>
            </a:r>
            <a:r>
              <a:rPr lang="sv-SE" altLang="sv-SE" sz="1200" dirty="0">
                <a:solidFill>
                  <a:srgbClr val="4F5C64"/>
                </a:solidFill>
              </a:rPr>
              <a:t> som står på just den fakturan.</a:t>
            </a:r>
            <a:endParaRPr lang="sv-SE" altLang="sv-SE" sz="1200" dirty="0"/>
          </a:p>
          <a:p>
            <a:pPr marL="0" lvl="0" indent="0" defTabSz="914400" eaLnBrk="0" fontAlgn="base" hangingPunct="0">
              <a:spcBef>
                <a:spcPct val="0"/>
              </a:spcBef>
              <a:spcAft>
                <a:spcPct val="0"/>
              </a:spcAft>
              <a:buNone/>
            </a:pPr>
            <a:r>
              <a:rPr lang="sv-SE" altLang="sv-SE" sz="1200" dirty="0">
                <a:solidFill>
                  <a:srgbClr val="4F5C64"/>
                </a:solidFill>
              </a:rPr>
              <a:t> </a:t>
            </a:r>
            <a:endParaRPr lang="sv-SE" altLang="sv-SE" sz="1200" dirty="0"/>
          </a:p>
          <a:p>
            <a:pPr marL="0" lvl="0" indent="0" defTabSz="914400" eaLnBrk="0" fontAlgn="base" hangingPunct="0">
              <a:spcBef>
                <a:spcPct val="0"/>
              </a:spcBef>
              <a:spcAft>
                <a:spcPct val="0"/>
              </a:spcAft>
              <a:buNone/>
            </a:pPr>
            <a:r>
              <a:rPr lang="sv-SE" altLang="sv-SE" sz="1200" dirty="0" err="1">
                <a:solidFill>
                  <a:srgbClr val="4F5C64"/>
                </a:solidFill>
              </a:rPr>
              <a:t>Ope</a:t>
            </a:r>
            <a:r>
              <a:rPr lang="sv-SE" altLang="sv-SE" sz="1200" dirty="0">
                <a:solidFill>
                  <a:srgbClr val="4F5C64"/>
                </a:solidFill>
              </a:rPr>
              <a:t> IF har i Fritidskortets system kopplat sig mot Laget.se, det system som vi jobbar med kring Medlemshantering.</a:t>
            </a:r>
            <a:endParaRPr lang="sv-SE" altLang="sv-SE" sz="1200" dirty="0"/>
          </a:p>
          <a:p>
            <a:pPr marL="0" lvl="0" indent="0" defTabSz="914400" eaLnBrk="0" fontAlgn="base" hangingPunct="0">
              <a:spcBef>
                <a:spcPct val="0"/>
              </a:spcBef>
              <a:spcAft>
                <a:spcPct val="0"/>
              </a:spcAft>
              <a:buNone/>
            </a:pPr>
            <a:r>
              <a:rPr lang="sv-SE" altLang="sv-SE" sz="1200" dirty="0">
                <a:solidFill>
                  <a:srgbClr val="4F5C64"/>
                </a:solidFill>
              </a:rPr>
              <a:t> </a:t>
            </a:r>
            <a:endParaRPr lang="sv-SE" altLang="sv-SE" sz="1200" dirty="0"/>
          </a:p>
          <a:p>
            <a:pPr marL="0" lvl="0" indent="0" defTabSz="914400" eaLnBrk="0" fontAlgn="base" hangingPunct="0">
              <a:spcBef>
                <a:spcPct val="0"/>
              </a:spcBef>
              <a:spcAft>
                <a:spcPct val="0"/>
              </a:spcAft>
              <a:buNone/>
            </a:pPr>
            <a:r>
              <a:rPr lang="sv-SE" altLang="sv-SE" sz="1200" dirty="0">
                <a:solidFill>
                  <a:srgbClr val="4F5C64"/>
                </a:solidFill>
              </a:rPr>
              <a:t>Vi utkommer med exakta och tydliga instruktioner kontinuerligt till de lag som vår ekonom fakturerar till. Och självklart hjälps vi åt vid frågetecken. För frågetecken finns både hos användare, mottagare, Försäkringskassan m.fl.</a:t>
            </a:r>
            <a:endParaRPr lang="sv-SE" altLang="sv-SE" sz="1200" dirty="0"/>
          </a:p>
          <a:p>
            <a:pPr marL="0" indent="0">
              <a:buNone/>
            </a:pPr>
            <a:endParaRPr lang="sv-SE" sz="1200" dirty="0"/>
          </a:p>
          <a:p>
            <a:pPr marL="0" indent="0">
              <a:buNone/>
            </a:pPr>
            <a:r>
              <a:rPr lang="sv-SE" sz="1200" dirty="0"/>
              <a:t>Vänligen</a:t>
            </a:r>
          </a:p>
          <a:p>
            <a:pPr marL="0" indent="0">
              <a:buNone/>
            </a:pPr>
            <a:r>
              <a:rPr lang="sv-SE" sz="1200" dirty="0"/>
              <a:t>Maud Stålhandske</a:t>
            </a:r>
          </a:p>
          <a:p>
            <a:pPr marL="0" indent="0">
              <a:buNone/>
            </a:pPr>
            <a:r>
              <a:rPr lang="sv-SE" sz="1200" dirty="0"/>
              <a:t>Verksamhetschef </a:t>
            </a:r>
            <a:r>
              <a:rPr lang="sv-SE" sz="1200" dirty="0" err="1"/>
              <a:t>Ope</a:t>
            </a:r>
            <a:r>
              <a:rPr lang="sv-SE" sz="1200" dirty="0"/>
              <a:t> IF och Furuparken</a:t>
            </a:r>
          </a:p>
          <a:p>
            <a:pPr marL="0" indent="0">
              <a:buNone/>
            </a:pPr>
            <a:r>
              <a:rPr lang="sv-SE" sz="1200" dirty="0">
                <a:hlinkClick r:id="rId4"/>
              </a:rPr>
              <a:t>maud@opeif.se</a:t>
            </a:r>
            <a:endParaRPr lang="sv-SE" sz="1200" dirty="0"/>
          </a:p>
          <a:p>
            <a:pPr marL="0" indent="0">
              <a:buNone/>
            </a:pPr>
            <a:r>
              <a:rPr lang="sv-SE" sz="1200" dirty="0"/>
              <a:t>070-3838900</a:t>
            </a:r>
          </a:p>
          <a:p>
            <a:pPr marL="0" indent="0">
              <a:buNone/>
            </a:pPr>
            <a:endParaRPr lang="sv-SE" sz="1300" dirty="0"/>
          </a:p>
        </p:txBody>
      </p:sp>
      <p:pic>
        <p:nvPicPr>
          <p:cNvPr id="10" name="Picture 7" descr="Ope IF">
            <a:extLst>
              <a:ext uri="{FF2B5EF4-FFF2-40B4-BE49-F238E27FC236}">
                <a16:creationId xmlns:a16="http://schemas.microsoft.com/office/drawing/2014/main" id="{8E0BA684-3B8D-DC24-368D-827199200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E950C691-16C0-2B82-4EFB-1777181F51D9}"/>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
        <p:nvSpPr>
          <p:cNvPr id="15" name="Rectangle 2">
            <a:extLst>
              <a:ext uri="{FF2B5EF4-FFF2-40B4-BE49-F238E27FC236}">
                <a16:creationId xmlns:a16="http://schemas.microsoft.com/office/drawing/2014/main" id="{15F3CE8D-0437-7052-2C26-C18F927B6AF5}"/>
              </a:ext>
            </a:extLst>
          </p:cNvPr>
          <p:cNvSpPr>
            <a:spLocks noChangeArrowheads="1"/>
          </p:cNvSpPr>
          <p:nvPr/>
        </p:nvSpPr>
        <p:spPr bwMode="auto">
          <a:xfrm>
            <a:off x="0" y="90100"/>
            <a:ext cx="184731"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2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08316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2765B505-6BFB-A418-CE8B-34AAB7BD9900}"/>
              </a:ext>
            </a:extLst>
          </p:cNvPr>
          <p:cNvSpPr>
            <a:spLocks noGrp="1"/>
          </p:cNvSpPr>
          <p:nvPr>
            <p:ph type="title"/>
          </p:nvPr>
        </p:nvSpPr>
        <p:spPr>
          <a:xfrm>
            <a:off x="388908" y="200636"/>
            <a:ext cx="6649998" cy="902311"/>
          </a:xfrm>
        </p:spPr>
        <p:txBody>
          <a:bodyPr anchor="b">
            <a:noAutofit/>
          </a:bodyPr>
          <a:lstStyle/>
          <a:p>
            <a:r>
              <a:rPr lang="sv-SE" sz="3200" dirty="0"/>
              <a:t>Obligatoriska arbetsinsatser under året</a:t>
            </a:r>
          </a:p>
        </p:txBody>
      </p:sp>
      <p:sp>
        <p:nvSpPr>
          <p:cNvPr id="7" name="Platshållare för innehåll 6">
            <a:extLst>
              <a:ext uri="{FF2B5EF4-FFF2-40B4-BE49-F238E27FC236}">
                <a16:creationId xmlns:a16="http://schemas.microsoft.com/office/drawing/2014/main" id="{217C587F-244C-6233-6C1A-F2E45B14CB0C}"/>
              </a:ext>
            </a:extLst>
          </p:cNvPr>
          <p:cNvSpPr>
            <a:spLocks noGrp="1"/>
          </p:cNvSpPr>
          <p:nvPr>
            <p:ph idx="1"/>
          </p:nvPr>
        </p:nvSpPr>
        <p:spPr>
          <a:xfrm>
            <a:off x="388908" y="1575724"/>
            <a:ext cx="6805490" cy="3606797"/>
          </a:xfrm>
        </p:spPr>
        <p:txBody>
          <a:bodyPr>
            <a:noAutofit/>
          </a:bodyPr>
          <a:lstStyle/>
          <a:p>
            <a:r>
              <a:rPr lang="sv-SE" sz="1000" b="1" dirty="0"/>
              <a:t>Rabatthäften</a:t>
            </a:r>
            <a:r>
              <a:rPr lang="sv-SE" sz="1000" dirty="0"/>
              <a:t> </a:t>
            </a:r>
            <a:r>
              <a:rPr lang="sv-SE" sz="1000" b="1" dirty="0"/>
              <a:t>säljer vi på vår och höst</a:t>
            </a:r>
            <a:r>
              <a:rPr lang="sv-SE" sz="1000" dirty="0"/>
              <a:t>, betalning sker under maj/juni och sedan under september/oktober. Alla spelare från A-lag till spelare födda 2018 säljer, olika många beroende på ålder. Målsman ansvarar för att betala fakturan oavsett om den väljer att köpa dem själv eller sälja, det är inte möjligt att lämna tillbaka häftena. Laget får 20 kr per häfte i provision av sin försäljning. Mer info kommer inför säljperioden.</a:t>
            </a:r>
            <a:r>
              <a:rPr lang="sv-SE" sz="1000" b="1" dirty="0"/>
              <a:t> (2st på våren och 2st på hösten för P14).</a:t>
            </a:r>
          </a:p>
          <a:p>
            <a:endParaRPr lang="sv-SE" sz="1000" dirty="0"/>
          </a:p>
          <a:p>
            <a:r>
              <a:rPr lang="sv-SE" sz="1000" b="1" dirty="0"/>
              <a:t>Bingolotter säljs inför julens Uppesittarkväll och betalas under december</a:t>
            </a:r>
            <a:r>
              <a:rPr lang="sv-SE" sz="1000" dirty="0"/>
              <a:t>. Alla spelare från A-lag till spelare födda 2018 säljer. Målsman ansvarar för att betala fakturan oavsett om den väljer att köpa dem själv eller sälja, det är inte möjligt att lämna tillbaka lotterna. Om du slutat i föreningen innan den 30 juni behöver du inte sälja bingolotter, annars säljer alla som varit med under säsong 2026 oavsett om man tänker fortsätta efter jul eller inte. Intäkten till förening och lagkassa avser 2026. Laget får 8 kr per såld lott till sin lagkassa. </a:t>
            </a:r>
            <a:r>
              <a:rPr lang="sv-SE" sz="1000" b="1" dirty="0"/>
              <a:t>Obetalda fakturor kommer att betalas från lagets kassa. (15st per spelare. Dock 10st om man har syskon i </a:t>
            </a:r>
            <a:r>
              <a:rPr lang="sv-SE" sz="1000" b="1" dirty="0" err="1"/>
              <a:t>Ope</a:t>
            </a:r>
            <a:r>
              <a:rPr lang="sv-SE" sz="1000" b="1" dirty="0"/>
              <a:t>).</a:t>
            </a:r>
          </a:p>
          <a:p>
            <a:pPr marL="0" indent="0">
              <a:buNone/>
            </a:pPr>
            <a:endParaRPr lang="sv-SE" sz="1000" dirty="0"/>
          </a:p>
          <a:p>
            <a:r>
              <a:rPr lang="sv-SE" sz="1000" b="1" dirty="0"/>
              <a:t>Majbrasan (sista april) </a:t>
            </a:r>
            <a:r>
              <a:rPr lang="sv-SE" sz="1000" dirty="0"/>
              <a:t>ska vårt lag ha </a:t>
            </a:r>
            <a:r>
              <a:rPr lang="sv-SE" sz="1000" b="1" dirty="0"/>
              <a:t>4st representanter (vuxna) </a:t>
            </a:r>
            <a:r>
              <a:rPr lang="sv-SE" sz="1000" dirty="0"/>
              <a:t>som hjälper till som parkeringsvakt, brandvakt, fikaförsäljning med mera. Återkommer med mer info när vi vet mer.</a:t>
            </a:r>
          </a:p>
          <a:p>
            <a:endParaRPr lang="sv-SE" sz="1000" dirty="0"/>
          </a:p>
          <a:p>
            <a:r>
              <a:rPr lang="sv-SE" sz="1000" b="1" dirty="0"/>
              <a:t>Storsjöyran (över 18år)</a:t>
            </a:r>
            <a:r>
              <a:rPr lang="sv-SE" sz="1000" dirty="0"/>
              <a:t> ska vårt lag ha </a:t>
            </a:r>
            <a:r>
              <a:rPr lang="sv-SE" sz="1000" b="1" dirty="0"/>
              <a:t>4st representanter</a:t>
            </a:r>
            <a:r>
              <a:rPr lang="sv-SE" sz="1000" dirty="0"/>
              <a:t> antingen den 31/7 eller 1/8.</a:t>
            </a:r>
          </a:p>
          <a:p>
            <a:endParaRPr lang="sv-SE" sz="1000" dirty="0"/>
          </a:p>
          <a:p>
            <a:r>
              <a:rPr lang="sv-SE" sz="1000" b="1" dirty="0"/>
              <a:t>Gällande Storsjöcupen 2026</a:t>
            </a:r>
            <a:r>
              <a:rPr lang="sv-SE" sz="1000" dirty="0"/>
              <a:t>  så är det oklart om vi ska bistå med arbetsinsats där, men vi räknar med det tills vi fått ett nej. Jag kan dock inte säga antal eller omfattning där än.</a:t>
            </a:r>
          </a:p>
          <a:p>
            <a:pPr marL="0" indent="0">
              <a:buNone/>
            </a:pPr>
            <a:endParaRPr lang="sv-SE" sz="1000" dirty="0">
              <a:highlight>
                <a:srgbClr val="FFFF00"/>
              </a:highlight>
            </a:endParaRPr>
          </a:p>
          <a:p>
            <a:pPr marL="0" indent="0">
              <a:buNone/>
            </a:pPr>
            <a:r>
              <a:rPr lang="sv-SE" sz="1000" dirty="0"/>
              <a:t>	Dessa aktiviteter ovan samordnas av </a:t>
            </a:r>
            <a:r>
              <a:rPr lang="sv-SE" sz="1000" b="1" dirty="0"/>
              <a:t>Föräldraansvarig</a:t>
            </a:r>
            <a:r>
              <a:rPr lang="sv-SE" sz="1000" dirty="0"/>
              <a:t>.</a:t>
            </a:r>
          </a:p>
          <a:p>
            <a:endParaRPr lang="sv-SE" sz="1000" b="1" dirty="0"/>
          </a:p>
          <a:p>
            <a:endParaRPr lang="sv-SE" sz="1000" b="1" dirty="0"/>
          </a:p>
        </p:txBody>
      </p:sp>
      <p:pic>
        <p:nvPicPr>
          <p:cNvPr id="11" name="Bildobjekt 10">
            <a:extLst>
              <a:ext uri="{FF2B5EF4-FFF2-40B4-BE49-F238E27FC236}">
                <a16:creationId xmlns:a16="http://schemas.microsoft.com/office/drawing/2014/main" id="{9D98467F-8C53-0087-6972-BFBC0C7A7F50}"/>
              </a:ext>
            </a:extLst>
          </p:cNvPr>
          <p:cNvPicPr>
            <a:picLocks noChangeAspect="1"/>
          </p:cNvPicPr>
          <p:nvPr/>
        </p:nvPicPr>
        <p:blipFill>
          <a:blip r:embed="rId2"/>
          <a:srcRect t="5828" r="2" b="2"/>
          <a:stretch/>
        </p:blipFill>
        <p:spPr>
          <a:xfrm>
            <a:off x="7262465" y="5238752"/>
            <a:ext cx="1798140" cy="1524005"/>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9" name="Bildobjekt 8">
            <a:extLst>
              <a:ext uri="{FF2B5EF4-FFF2-40B4-BE49-F238E27FC236}">
                <a16:creationId xmlns:a16="http://schemas.microsoft.com/office/drawing/2014/main" id="{623E25E7-4D9C-1172-FE6B-89F0F7C86BD6}"/>
              </a:ext>
            </a:extLst>
          </p:cNvPr>
          <p:cNvPicPr>
            <a:picLocks noChangeAspect="1"/>
          </p:cNvPicPr>
          <p:nvPr/>
        </p:nvPicPr>
        <p:blipFill>
          <a:blip r:embed="rId3"/>
          <a:srcRect r="2474" b="1"/>
          <a:stretch/>
        </p:blipFill>
        <p:spPr>
          <a:xfrm>
            <a:off x="7194398" y="1675479"/>
            <a:ext cx="1825950" cy="1409968"/>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pic>
        <p:nvPicPr>
          <p:cNvPr id="4" name="Picture 7" descr="Ope IF">
            <a:extLst>
              <a:ext uri="{FF2B5EF4-FFF2-40B4-BE49-F238E27FC236}">
                <a16:creationId xmlns:a16="http://schemas.microsoft.com/office/drawing/2014/main" id="{FCEAB0B8-0C96-F45D-EF89-061CF3D976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2" name="textruta 1">
            <a:extLst>
              <a:ext uri="{FF2B5EF4-FFF2-40B4-BE49-F238E27FC236}">
                <a16:creationId xmlns:a16="http://schemas.microsoft.com/office/drawing/2014/main" id="{4C3EF745-9456-3A87-FD10-BB0A517F9F70}"/>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Tree>
    <p:extLst>
      <p:ext uri="{BB962C8B-B14F-4D97-AF65-F5344CB8AC3E}">
        <p14:creationId xmlns:p14="http://schemas.microsoft.com/office/powerpoint/2010/main" val="114750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9774F85-8332-3884-A002-7BF1DEC88DF9}"/>
              </a:ext>
            </a:extLst>
          </p:cNvPr>
          <p:cNvPicPr>
            <a:picLocks noChangeAspect="1"/>
          </p:cNvPicPr>
          <p:nvPr/>
        </p:nvPicPr>
        <p:blipFill>
          <a:blip r:embed="rId2"/>
          <a:stretch>
            <a:fillRect/>
          </a:stretch>
        </p:blipFill>
        <p:spPr>
          <a:xfrm>
            <a:off x="7409669" y="3507748"/>
            <a:ext cx="664369" cy="650081"/>
          </a:xfrm>
          <a:prstGeom prst="rect">
            <a:avLst/>
          </a:prstGeom>
        </p:spPr>
      </p:pic>
      <p:sp>
        <p:nvSpPr>
          <p:cNvPr id="2" name="Rubrik 1">
            <a:extLst>
              <a:ext uri="{FF2B5EF4-FFF2-40B4-BE49-F238E27FC236}">
                <a16:creationId xmlns:a16="http://schemas.microsoft.com/office/drawing/2014/main" id="{8177F60F-A7F0-C329-E747-4A8A8F3C8D38}"/>
              </a:ext>
            </a:extLst>
          </p:cNvPr>
          <p:cNvSpPr>
            <a:spLocks noGrp="1"/>
          </p:cNvSpPr>
          <p:nvPr>
            <p:ph type="title"/>
          </p:nvPr>
        </p:nvSpPr>
        <p:spPr>
          <a:xfrm>
            <a:off x="161289" y="274638"/>
            <a:ext cx="6917093" cy="1143000"/>
          </a:xfrm>
        </p:spPr>
        <p:txBody>
          <a:bodyPr>
            <a:normAutofit/>
          </a:bodyPr>
          <a:lstStyle/>
          <a:p>
            <a:r>
              <a:rPr lang="sv-SE" sz="3600" dirty="0"/>
              <a:t>Extra arbetsinsatser för lagkassan</a:t>
            </a:r>
          </a:p>
        </p:txBody>
      </p:sp>
      <p:sp>
        <p:nvSpPr>
          <p:cNvPr id="3" name="Platshållare för innehåll 2">
            <a:extLst>
              <a:ext uri="{FF2B5EF4-FFF2-40B4-BE49-F238E27FC236}">
                <a16:creationId xmlns:a16="http://schemas.microsoft.com/office/drawing/2014/main" id="{8B09CE9F-26BA-8B97-6435-06ECC732DE70}"/>
              </a:ext>
            </a:extLst>
          </p:cNvPr>
          <p:cNvSpPr>
            <a:spLocks noGrp="1"/>
          </p:cNvSpPr>
          <p:nvPr>
            <p:ph idx="1"/>
          </p:nvPr>
        </p:nvSpPr>
        <p:spPr>
          <a:xfrm>
            <a:off x="453908" y="1449749"/>
            <a:ext cx="6716688" cy="5056306"/>
          </a:xfrm>
        </p:spPr>
        <p:txBody>
          <a:bodyPr>
            <a:normAutofit/>
          </a:bodyPr>
          <a:lstStyle/>
          <a:p>
            <a:pPr marL="0" indent="0">
              <a:buNone/>
            </a:pPr>
            <a:r>
              <a:rPr lang="sv-SE" sz="1300" b="1" dirty="0"/>
              <a:t>Fikaförsäljning vid hemmamatcher och sammandrag</a:t>
            </a:r>
          </a:p>
          <a:p>
            <a:pPr lvl="1">
              <a:buFont typeface="Wingdings" panose="05000000000000000000" pitchFamily="2" charset="2"/>
              <a:buChar char="§"/>
            </a:pPr>
            <a:r>
              <a:rPr lang="sv-SE" sz="1300" dirty="0"/>
              <a:t>Helst utse 1-2 personer som samordnar fikaförsäljningen.</a:t>
            </a:r>
          </a:p>
          <a:p>
            <a:pPr lvl="1">
              <a:buFont typeface="Wingdings" panose="05000000000000000000" pitchFamily="2" charset="2"/>
              <a:buChar char="§"/>
            </a:pPr>
            <a:r>
              <a:rPr lang="sv-SE" sz="1300" dirty="0"/>
              <a:t>Egen grupp i </a:t>
            </a:r>
            <a:r>
              <a:rPr lang="sv-SE" sz="1300" dirty="0" err="1"/>
              <a:t>Supertext</a:t>
            </a:r>
            <a:r>
              <a:rPr lang="sv-SE" sz="1300" dirty="0"/>
              <a:t> där samordning och planering sker för detta syfte?</a:t>
            </a:r>
          </a:p>
          <a:p>
            <a:endParaRPr lang="sv-SE" sz="1300" dirty="0"/>
          </a:p>
          <a:p>
            <a:pPr marL="0" indent="0">
              <a:buNone/>
            </a:pPr>
            <a:r>
              <a:rPr lang="sv-SE" sz="1300" b="1" dirty="0"/>
              <a:t>Kom gärna med förslag på försäljningsinsatser till lagkassan</a:t>
            </a:r>
          </a:p>
          <a:p>
            <a:pPr lvl="1">
              <a:buFont typeface="Wingdings" panose="05000000000000000000" pitchFamily="2" charset="2"/>
              <a:buChar char="§"/>
            </a:pPr>
            <a:r>
              <a:rPr lang="sv-SE" sz="1300" dirty="0"/>
              <a:t>Kakservice ger 30kr per såld burk. Genomföra säljinsats på majbrasan?</a:t>
            </a:r>
          </a:p>
          <a:p>
            <a:pPr lvl="1">
              <a:buFont typeface="Wingdings" panose="05000000000000000000" pitchFamily="2" charset="2"/>
              <a:buChar char="§"/>
            </a:pPr>
            <a:r>
              <a:rPr lang="sv-SE" sz="1400" dirty="0"/>
              <a:t>Vi är 2a på listan för att få städa på </a:t>
            </a:r>
            <a:r>
              <a:rPr lang="sv-SE" sz="1400" dirty="0" err="1"/>
              <a:t>Lundstams</a:t>
            </a:r>
            <a:r>
              <a:rPr lang="sv-SE" sz="1400" dirty="0"/>
              <a:t> även </a:t>
            </a:r>
            <a:r>
              <a:rPr lang="sv-SE" sz="1400" dirty="0" err="1"/>
              <a:t>iår</a:t>
            </a:r>
            <a:r>
              <a:rPr lang="sv-SE" sz="1400" dirty="0"/>
              <a:t>.</a:t>
            </a:r>
          </a:p>
          <a:p>
            <a:pPr lvl="1">
              <a:buFont typeface="Wingdings" panose="05000000000000000000" pitchFamily="2" charset="2"/>
              <a:buChar char="§"/>
            </a:pPr>
            <a:r>
              <a:rPr lang="sv-SE" sz="1300" dirty="0"/>
              <a:t>Grillkolsförsäljning?</a:t>
            </a:r>
          </a:p>
          <a:p>
            <a:pPr lvl="1">
              <a:buFont typeface="Wingdings" panose="05000000000000000000" pitchFamily="2" charset="2"/>
              <a:buChar char="§"/>
            </a:pPr>
            <a:r>
              <a:rPr lang="sv-SE" sz="1300" dirty="0"/>
              <a:t>Toapapper?</a:t>
            </a:r>
          </a:p>
          <a:p>
            <a:pPr lvl="1">
              <a:buFont typeface="Wingdings" panose="05000000000000000000" pitchFamily="2" charset="2"/>
              <a:buChar char="§"/>
            </a:pPr>
            <a:r>
              <a:rPr lang="sv-SE" sz="1300" dirty="0"/>
              <a:t>Sponsring? </a:t>
            </a:r>
          </a:p>
          <a:p>
            <a:pPr marL="457200" lvl="1" indent="0">
              <a:buNone/>
            </a:pPr>
            <a:endParaRPr lang="sv-SE" sz="1300" dirty="0"/>
          </a:p>
          <a:p>
            <a:pPr marL="457200" lvl="1" indent="0">
              <a:buNone/>
            </a:pPr>
            <a:r>
              <a:rPr lang="sv-SE" sz="1300" dirty="0"/>
              <a:t>Alla tips och idéer välkomnas </a:t>
            </a:r>
            <a:r>
              <a:rPr lang="sv-SE" sz="1200" dirty="0">
                <a:sym typeface="Wingdings" panose="05000000000000000000" pitchFamily="2" charset="2"/>
              </a:rPr>
              <a:t></a:t>
            </a:r>
          </a:p>
          <a:p>
            <a:pPr marL="457200" lvl="1" indent="0">
              <a:buNone/>
            </a:pPr>
            <a:endParaRPr lang="sv-SE" sz="1200" dirty="0">
              <a:sym typeface="Wingdings" panose="05000000000000000000" pitchFamily="2" charset="2"/>
            </a:endParaRPr>
          </a:p>
          <a:p>
            <a:pPr marL="457200" lvl="1" indent="0">
              <a:buNone/>
            </a:pPr>
            <a:r>
              <a:rPr lang="sv-SE" sz="1400" dirty="0"/>
              <a:t>Dessa aktiviteter ovan samordnas av </a:t>
            </a:r>
            <a:r>
              <a:rPr lang="sv-SE" sz="1400" b="1" dirty="0"/>
              <a:t>Försäljningsansvarig</a:t>
            </a:r>
            <a:r>
              <a:rPr lang="sv-SE" sz="1400" dirty="0"/>
              <a:t>.</a:t>
            </a:r>
          </a:p>
          <a:p>
            <a:pPr marL="457200" lvl="1" indent="0">
              <a:buNone/>
            </a:pPr>
            <a:endParaRPr lang="sv-SE" sz="1300" dirty="0"/>
          </a:p>
        </p:txBody>
      </p:sp>
      <p:sp>
        <p:nvSpPr>
          <p:cNvPr id="4" name="Stjärna: 5 punkter 3">
            <a:extLst>
              <a:ext uri="{FF2B5EF4-FFF2-40B4-BE49-F238E27FC236}">
                <a16:creationId xmlns:a16="http://schemas.microsoft.com/office/drawing/2014/main" id="{3D08BD2E-79A8-28E9-34DD-5C1D05DC921D}"/>
              </a:ext>
            </a:extLst>
          </p:cNvPr>
          <p:cNvSpPr/>
          <p:nvPr/>
        </p:nvSpPr>
        <p:spPr>
          <a:xfrm>
            <a:off x="6299425" y="4184528"/>
            <a:ext cx="2763479" cy="2573594"/>
          </a:xfrm>
          <a:prstGeom prst="star5">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1350" dirty="0"/>
          </a:p>
        </p:txBody>
      </p:sp>
      <p:pic>
        <p:nvPicPr>
          <p:cNvPr id="8" name="Picture 7" descr="Ope IF">
            <a:extLst>
              <a:ext uri="{FF2B5EF4-FFF2-40B4-BE49-F238E27FC236}">
                <a16:creationId xmlns:a16="http://schemas.microsoft.com/office/drawing/2014/main" id="{27E42116-305C-75FC-D67F-7EF8C9770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7BB17FBC-D4A7-86DD-33A7-7A36390B486B}"/>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
        <p:nvSpPr>
          <p:cNvPr id="9" name="Platshållare för innehåll 2">
            <a:extLst>
              <a:ext uri="{FF2B5EF4-FFF2-40B4-BE49-F238E27FC236}">
                <a16:creationId xmlns:a16="http://schemas.microsoft.com/office/drawing/2014/main" id="{63ED233B-2942-D641-6EF6-44B21D3C31F6}"/>
              </a:ext>
            </a:extLst>
          </p:cNvPr>
          <p:cNvSpPr txBox="1">
            <a:spLocks/>
          </p:cNvSpPr>
          <p:nvPr/>
        </p:nvSpPr>
        <p:spPr>
          <a:xfrm>
            <a:off x="7170596" y="5239836"/>
            <a:ext cx="1038868" cy="960121"/>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sv-SE" sz="1400" dirty="0"/>
              <a:t>Stor eloge till er som anordnade fikaförsäljningen förra säsongen</a:t>
            </a:r>
          </a:p>
        </p:txBody>
      </p:sp>
    </p:spTree>
    <p:extLst>
      <p:ext uri="{BB962C8B-B14F-4D97-AF65-F5344CB8AC3E}">
        <p14:creationId xmlns:p14="http://schemas.microsoft.com/office/powerpoint/2010/main" val="2407890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206340"/>
            <a:ext cx="5562950" cy="723276"/>
          </a:xfrm>
        </p:spPr>
        <p:txBody>
          <a:bodyPr anchor="b">
            <a:normAutofit/>
          </a:bodyPr>
          <a:lstStyle/>
          <a:p>
            <a:r>
              <a:rPr lang="sv-SE" sz="3500" dirty="0"/>
              <a:t>Övrig info</a:t>
            </a:r>
          </a:p>
        </p:txBody>
      </p:sp>
      <p:sp>
        <p:nvSpPr>
          <p:cNvPr id="13" name="Rectangle 1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14400" y="1371600"/>
            <a:ext cx="184731" cy="723275"/>
          </a:xfrm>
          <a:prstGeom prst="rect">
            <a:avLst/>
          </a:prstGeom>
          <a:noFill/>
        </p:spPr>
        <p:txBody>
          <a:bodyPr wrap="none">
            <a:spAutoFit/>
          </a:bodyPr>
          <a:lstStyle/>
          <a:p>
            <a:pPr>
              <a:spcAft>
                <a:spcPts val="600"/>
              </a:spcAft>
            </a:pPr>
            <a:endParaRPr lang="sv-SE"/>
          </a:p>
          <a:p>
            <a:pPr>
              <a:spcAft>
                <a:spcPts val="600"/>
              </a:spcAft>
            </a:pPr>
            <a:endParaRPr lang="sv-SE"/>
          </a:p>
        </p:txBody>
      </p:sp>
      <p:sp>
        <p:nvSpPr>
          <p:cNvPr id="7" name="Platshållare för innehåll 6">
            <a:extLst>
              <a:ext uri="{FF2B5EF4-FFF2-40B4-BE49-F238E27FC236}">
                <a16:creationId xmlns:a16="http://schemas.microsoft.com/office/drawing/2014/main" id="{6B7329A9-4071-A384-9B44-5CEA80CC5662}"/>
              </a:ext>
            </a:extLst>
          </p:cNvPr>
          <p:cNvSpPr>
            <a:spLocks noGrp="1"/>
          </p:cNvSpPr>
          <p:nvPr>
            <p:ph idx="1"/>
          </p:nvPr>
        </p:nvSpPr>
        <p:spPr>
          <a:xfrm>
            <a:off x="282370" y="1097396"/>
            <a:ext cx="5562950" cy="5580241"/>
          </a:xfrm>
        </p:spPr>
        <p:txBody>
          <a:bodyPr>
            <a:normAutofit/>
          </a:bodyPr>
          <a:lstStyle/>
          <a:p>
            <a:pPr>
              <a:buFont typeface="Wingdings" panose="05000000000000000000" pitchFamily="2" charset="2"/>
              <a:buChar char="Ø"/>
            </a:pPr>
            <a:r>
              <a:rPr lang="sv-SE" sz="1200" b="1" dirty="0"/>
              <a:t>Registrera spelare i </a:t>
            </a:r>
            <a:r>
              <a:rPr lang="sv-SE" sz="1200" b="1" dirty="0" err="1"/>
              <a:t>Fogis</a:t>
            </a:r>
            <a:r>
              <a:rPr lang="sv-SE" sz="1200" dirty="0"/>
              <a:t> - Spelare och vårdnadshavare behöver fylla i ett dokument för registrering av spelare till Svenska fotbollsförbundet för registrering i </a:t>
            </a:r>
            <a:r>
              <a:rPr lang="sv-SE" sz="1200" dirty="0" err="1"/>
              <a:t>Fogis</a:t>
            </a:r>
            <a:r>
              <a:rPr lang="sv-SE" sz="1200" dirty="0"/>
              <a:t>. Spelare får inte spela match om de inte registreras där (nytt för 2026).</a:t>
            </a:r>
          </a:p>
          <a:p>
            <a:pPr>
              <a:buFont typeface="Wingdings" panose="05000000000000000000" pitchFamily="2" charset="2"/>
              <a:buChar char="Ø"/>
            </a:pPr>
            <a:endParaRPr lang="sv-SE" sz="1200" dirty="0"/>
          </a:p>
          <a:p>
            <a:pPr>
              <a:buFont typeface="Wingdings" panose="05000000000000000000" pitchFamily="2" charset="2"/>
              <a:buChar char="Ø"/>
            </a:pPr>
            <a:r>
              <a:rPr lang="sv-SE" sz="1200" b="1" dirty="0"/>
              <a:t>Uppdatera info på laget.se</a:t>
            </a:r>
            <a:r>
              <a:rPr lang="sv-SE" sz="1200" dirty="0"/>
              <a:t> – varje vårdnadshavare ansvarar för att dennes information på laget.se fortfarande är aktuell. </a:t>
            </a:r>
          </a:p>
          <a:p>
            <a:pPr>
              <a:buFont typeface="Wingdings" panose="05000000000000000000" pitchFamily="2" charset="2"/>
              <a:buChar char="Ø"/>
            </a:pPr>
            <a:endParaRPr lang="sv-SE" sz="1200" dirty="0"/>
          </a:p>
          <a:p>
            <a:pPr>
              <a:buFont typeface="Wingdings" panose="05000000000000000000" pitchFamily="2" charset="2"/>
              <a:buChar char="Ø"/>
            </a:pPr>
            <a:r>
              <a:rPr lang="sv-SE" sz="1200" dirty="0"/>
              <a:t>Lagets ekonomi är i dagsläget bättre än vad det den var vid samma tid förra året.</a:t>
            </a:r>
          </a:p>
          <a:p>
            <a:pPr>
              <a:buFont typeface="Wingdings" panose="05000000000000000000" pitchFamily="2" charset="2"/>
              <a:buChar char="Ø"/>
            </a:pPr>
            <a:endParaRPr lang="sv-SE" sz="1200" dirty="0"/>
          </a:p>
          <a:p>
            <a:pPr>
              <a:buFont typeface="Wingdings" panose="05000000000000000000" pitchFamily="2" charset="2"/>
              <a:buChar char="Ø"/>
            </a:pPr>
            <a:r>
              <a:rPr lang="sv-SE" sz="1200" dirty="0"/>
              <a:t>Har vi någon eller några som direkt känner sig manad att bli en del av ledarstaben redan idag?</a:t>
            </a:r>
          </a:p>
          <a:p>
            <a:pPr>
              <a:buFont typeface="Wingdings" panose="05000000000000000000" pitchFamily="2" charset="2"/>
              <a:buChar char="Ø"/>
            </a:pPr>
            <a:endParaRPr lang="sv-SE" sz="1200" dirty="0"/>
          </a:p>
          <a:p>
            <a:pPr>
              <a:buFont typeface="Wingdings" panose="05000000000000000000" pitchFamily="2" charset="2"/>
              <a:buChar char="Ø"/>
            </a:pPr>
            <a:r>
              <a:rPr lang="sv-SE" sz="1200" b="1" dirty="0"/>
              <a:t>Uppmaning: </a:t>
            </a:r>
            <a:r>
              <a:rPr lang="sv-SE" sz="1200" dirty="0"/>
              <a:t>Hjälp era barn att komma i tid till träningarna, svara på kallelser från laget.se samt komma förberedda för träning.</a:t>
            </a:r>
          </a:p>
          <a:p>
            <a:endParaRPr lang="sv-SE" sz="1200" dirty="0"/>
          </a:p>
          <a:p>
            <a:endParaRPr lang="sv-SE" sz="1200" dirty="0"/>
          </a:p>
        </p:txBody>
      </p:sp>
      <p:pic>
        <p:nvPicPr>
          <p:cNvPr id="8" name="Picture 7" descr="Ope IF">
            <a:extLst>
              <a:ext uri="{FF2B5EF4-FFF2-40B4-BE49-F238E27FC236}">
                <a16:creationId xmlns:a16="http://schemas.microsoft.com/office/drawing/2014/main" id="{7754C894-E655-D586-A062-83E851712F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40" y="246487"/>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2D5D7717-A6CE-DC5E-F9B3-3ACA1A106064}"/>
              </a:ext>
            </a:extLst>
          </p:cNvPr>
          <p:cNvSpPr txBox="1"/>
          <p:nvPr/>
        </p:nvSpPr>
        <p:spPr>
          <a:xfrm>
            <a:off x="6595712" y="1626839"/>
            <a:ext cx="1881535" cy="184666"/>
          </a:xfrm>
          <a:prstGeom prst="rect">
            <a:avLst/>
          </a:prstGeom>
          <a:noFill/>
        </p:spPr>
        <p:txBody>
          <a:bodyPr wrap="square">
            <a:spAutoFit/>
          </a:bodyPr>
          <a:lstStyle/>
          <a:p>
            <a:r>
              <a:rPr lang="sv-SE" sz="600" b="1" i="0" dirty="0">
                <a:solidFill>
                  <a:schemeClr val="bg1"/>
                </a:solidFill>
                <a:effectLst/>
                <a:latin typeface="Tahoma" panose="020B0604030504040204" pitchFamily="34" charset="0"/>
              </a:rPr>
              <a:t>• </a:t>
            </a:r>
            <a:r>
              <a:rPr lang="sv-SE" sz="600" b="1" dirty="0">
                <a:solidFill>
                  <a:schemeClr val="bg1"/>
                </a:solidFill>
                <a:latin typeface="Tahoma" panose="020B0604030504040204" pitchFamily="34" charset="0"/>
              </a:rPr>
              <a:t>GLÄDJE </a:t>
            </a:r>
            <a:r>
              <a:rPr lang="sv-SE" sz="600" b="1" i="0" dirty="0">
                <a:solidFill>
                  <a:schemeClr val="bg1"/>
                </a:solidFill>
                <a:effectLst/>
                <a:latin typeface="Tahoma" panose="020B0604030504040204" pitchFamily="34" charset="0"/>
              </a:rPr>
              <a:t>•</a:t>
            </a:r>
            <a:r>
              <a:rPr lang="sv-SE" sz="600" b="1" dirty="0">
                <a:solidFill>
                  <a:schemeClr val="bg1"/>
                </a:solidFill>
                <a:latin typeface="Tahoma" panose="020B0604030504040204" pitchFamily="34" charset="0"/>
              </a:rPr>
              <a:t> KAMRATSKAP</a:t>
            </a:r>
            <a:r>
              <a:rPr lang="sv-SE" sz="600" b="1" i="0" dirty="0">
                <a:solidFill>
                  <a:schemeClr val="bg1"/>
                </a:solidFill>
                <a:effectLst/>
                <a:latin typeface="Tahoma" panose="020B0604030504040204" pitchFamily="34" charset="0"/>
              </a:rPr>
              <a:t> • ENGAGEMANG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BF816C-F6A7-45EE-2133-D476ADC0D6F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624775-7BF0-2DDE-8BEB-66B6FC1514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18F8D-93A6-1D8C-6258-B3CF434CED84}"/>
              </a:ext>
            </a:extLst>
          </p:cNvPr>
          <p:cNvSpPr>
            <a:spLocks noGrp="1"/>
          </p:cNvSpPr>
          <p:nvPr>
            <p:ph type="title"/>
          </p:nvPr>
        </p:nvSpPr>
        <p:spPr>
          <a:xfrm>
            <a:off x="342900" y="76186"/>
            <a:ext cx="5562950" cy="723276"/>
          </a:xfrm>
        </p:spPr>
        <p:txBody>
          <a:bodyPr anchor="b">
            <a:normAutofit/>
          </a:bodyPr>
          <a:lstStyle/>
          <a:p>
            <a:r>
              <a:rPr lang="sv-SE" sz="3500" dirty="0"/>
              <a:t>Framtid</a:t>
            </a:r>
          </a:p>
        </p:txBody>
      </p:sp>
      <p:sp>
        <p:nvSpPr>
          <p:cNvPr id="13" name="Rectangle 12">
            <a:extLst>
              <a:ext uri="{FF2B5EF4-FFF2-40B4-BE49-F238E27FC236}">
                <a16:creationId xmlns:a16="http://schemas.microsoft.com/office/drawing/2014/main" id="{CB5219A3-5AE7-8FAA-C7D4-2C215FB00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8D5872-A4FC-FCCA-9FF3-85245528D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6050F5DF-20F6-5AA7-B0FB-F163E1D56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97B185EF-24FD-3720-6EB4-DE89C5356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F2E74AC-42D7-EE9A-6D63-23ED774BE6A8}"/>
              </a:ext>
            </a:extLst>
          </p:cNvPr>
          <p:cNvSpPr txBox="1"/>
          <p:nvPr/>
        </p:nvSpPr>
        <p:spPr>
          <a:xfrm>
            <a:off x="914400" y="1371600"/>
            <a:ext cx="184731" cy="723275"/>
          </a:xfrm>
          <a:prstGeom prst="rect">
            <a:avLst/>
          </a:prstGeom>
          <a:noFill/>
        </p:spPr>
        <p:txBody>
          <a:bodyPr wrap="none">
            <a:spAutoFit/>
          </a:bodyPr>
          <a:lstStyle/>
          <a:p>
            <a:pPr>
              <a:spcAft>
                <a:spcPts val="600"/>
              </a:spcAft>
            </a:pPr>
            <a:endParaRPr lang="sv-SE"/>
          </a:p>
          <a:p>
            <a:pPr>
              <a:spcAft>
                <a:spcPts val="600"/>
              </a:spcAft>
            </a:pPr>
            <a:endParaRPr lang="sv-SE"/>
          </a:p>
        </p:txBody>
      </p:sp>
      <p:sp>
        <p:nvSpPr>
          <p:cNvPr id="7" name="Platshållare för innehåll 6">
            <a:extLst>
              <a:ext uri="{FF2B5EF4-FFF2-40B4-BE49-F238E27FC236}">
                <a16:creationId xmlns:a16="http://schemas.microsoft.com/office/drawing/2014/main" id="{BE0FCDC4-7F05-2212-5EED-0EAE2E762F0B}"/>
              </a:ext>
            </a:extLst>
          </p:cNvPr>
          <p:cNvSpPr>
            <a:spLocks noGrp="1"/>
          </p:cNvSpPr>
          <p:nvPr>
            <p:ph idx="1"/>
          </p:nvPr>
        </p:nvSpPr>
        <p:spPr>
          <a:xfrm>
            <a:off x="282370" y="1097396"/>
            <a:ext cx="5562950" cy="5580241"/>
          </a:xfrm>
        </p:spPr>
        <p:txBody>
          <a:bodyPr>
            <a:normAutofit/>
          </a:bodyPr>
          <a:lstStyle/>
          <a:p>
            <a:endParaRPr lang="sv-SE" sz="1200" dirty="0"/>
          </a:p>
          <a:p>
            <a:endParaRPr lang="sv-SE" sz="1200" dirty="0"/>
          </a:p>
        </p:txBody>
      </p:sp>
      <p:pic>
        <p:nvPicPr>
          <p:cNvPr id="8" name="Picture 7" descr="Ope IF">
            <a:extLst>
              <a:ext uri="{FF2B5EF4-FFF2-40B4-BE49-F238E27FC236}">
                <a16:creationId xmlns:a16="http://schemas.microsoft.com/office/drawing/2014/main" id="{E8120EFB-ABC7-209E-D69D-8A81ED87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40" y="246487"/>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ruta 8">
            <a:extLst>
              <a:ext uri="{FF2B5EF4-FFF2-40B4-BE49-F238E27FC236}">
                <a16:creationId xmlns:a16="http://schemas.microsoft.com/office/drawing/2014/main" id="{7176CAB2-28DF-D784-F198-5267C060FD1F}"/>
              </a:ext>
            </a:extLst>
          </p:cNvPr>
          <p:cNvSpPr txBox="1"/>
          <p:nvPr/>
        </p:nvSpPr>
        <p:spPr>
          <a:xfrm>
            <a:off x="6595712" y="1626839"/>
            <a:ext cx="1881535" cy="184666"/>
          </a:xfrm>
          <a:prstGeom prst="rect">
            <a:avLst/>
          </a:prstGeom>
          <a:noFill/>
        </p:spPr>
        <p:txBody>
          <a:bodyPr wrap="square">
            <a:spAutoFit/>
          </a:bodyPr>
          <a:lstStyle/>
          <a:p>
            <a:r>
              <a:rPr lang="sv-SE" sz="600" b="1" i="0" dirty="0">
                <a:solidFill>
                  <a:schemeClr val="bg1"/>
                </a:solidFill>
                <a:effectLst/>
                <a:latin typeface="Tahoma" panose="020B0604030504040204" pitchFamily="34" charset="0"/>
              </a:rPr>
              <a:t>• </a:t>
            </a:r>
            <a:r>
              <a:rPr lang="sv-SE" sz="600" b="1" dirty="0">
                <a:solidFill>
                  <a:schemeClr val="bg1"/>
                </a:solidFill>
                <a:latin typeface="Tahoma" panose="020B0604030504040204" pitchFamily="34" charset="0"/>
              </a:rPr>
              <a:t>GLÄDJE </a:t>
            </a:r>
            <a:r>
              <a:rPr lang="sv-SE" sz="600" b="1" i="0" dirty="0">
                <a:solidFill>
                  <a:schemeClr val="bg1"/>
                </a:solidFill>
                <a:effectLst/>
                <a:latin typeface="Tahoma" panose="020B0604030504040204" pitchFamily="34" charset="0"/>
              </a:rPr>
              <a:t>•</a:t>
            </a:r>
            <a:r>
              <a:rPr lang="sv-SE" sz="600" b="1" dirty="0">
                <a:solidFill>
                  <a:schemeClr val="bg1"/>
                </a:solidFill>
                <a:latin typeface="Tahoma" panose="020B0604030504040204" pitchFamily="34" charset="0"/>
              </a:rPr>
              <a:t> KAMRATSKAP</a:t>
            </a:r>
            <a:r>
              <a:rPr lang="sv-SE" sz="600" b="1" i="0" dirty="0">
                <a:solidFill>
                  <a:schemeClr val="bg1"/>
                </a:solidFill>
                <a:effectLst/>
                <a:latin typeface="Tahoma" panose="020B0604030504040204" pitchFamily="34" charset="0"/>
              </a:rPr>
              <a:t> • ENGAGEMANG</a:t>
            </a:r>
          </a:p>
        </p:txBody>
      </p:sp>
      <p:pic>
        <p:nvPicPr>
          <p:cNvPr id="5" name="Bildobjekt 4">
            <a:extLst>
              <a:ext uri="{FF2B5EF4-FFF2-40B4-BE49-F238E27FC236}">
                <a16:creationId xmlns:a16="http://schemas.microsoft.com/office/drawing/2014/main" id="{F225D528-BE48-BF06-8B9C-A425B79419B0}"/>
              </a:ext>
            </a:extLst>
          </p:cNvPr>
          <p:cNvPicPr>
            <a:picLocks noChangeAspect="1"/>
          </p:cNvPicPr>
          <p:nvPr/>
        </p:nvPicPr>
        <p:blipFill>
          <a:blip r:embed="rId4"/>
          <a:stretch>
            <a:fillRect/>
          </a:stretch>
        </p:blipFill>
        <p:spPr>
          <a:xfrm>
            <a:off x="110504" y="799463"/>
            <a:ext cx="5826826" cy="5632600"/>
          </a:xfrm>
          <a:prstGeom prst="rect">
            <a:avLst/>
          </a:prstGeom>
        </p:spPr>
      </p:pic>
      <p:sp>
        <p:nvSpPr>
          <p:cNvPr id="6" name="Title 1">
            <a:extLst>
              <a:ext uri="{FF2B5EF4-FFF2-40B4-BE49-F238E27FC236}">
                <a16:creationId xmlns:a16="http://schemas.microsoft.com/office/drawing/2014/main" id="{D895A782-C465-A752-6A7B-F19AC00698B8}"/>
              </a:ext>
            </a:extLst>
          </p:cNvPr>
          <p:cNvSpPr txBox="1">
            <a:spLocks/>
          </p:cNvSpPr>
          <p:nvPr/>
        </p:nvSpPr>
        <p:spPr>
          <a:xfrm>
            <a:off x="186649" y="6328543"/>
            <a:ext cx="4161064" cy="433461"/>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1600" dirty="0"/>
              <a:t>Källa ovan: </a:t>
            </a:r>
            <a:r>
              <a:rPr lang="sv-SE" sz="1600" dirty="0" err="1"/>
              <a:t>Ope</a:t>
            </a:r>
            <a:r>
              <a:rPr lang="sv-SE" sz="1600" dirty="0"/>
              <a:t> IFs spelarutbildningsplan</a:t>
            </a:r>
          </a:p>
        </p:txBody>
      </p:sp>
    </p:spTree>
    <p:extLst>
      <p:ext uri="{BB962C8B-B14F-4D97-AF65-F5344CB8AC3E}">
        <p14:creationId xmlns:p14="http://schemas.microsoft.com/office/powerpoint/2010/main" val="1088422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53C776-0F06-5029-39C5-B9770BBA7A0C}"/>
              </a:ext>
            </a:extLst>
          </p:cNvPr>
          <p:cNvSpPr>
            <a:spLocks noGrp="1"/>
          </p:cNvSpPr>
          <p:nvPr>
            <p:ph type="title"/>
          </p:nvPr>
        </p:nvSpPr>
        <p:spPr>
          <a:xfrm>
            <a:off x="411154" y="123338"/>
            <a:ext cx="5798875" cy="1143000"/>
          </a:xfrm>
        </p:spPr>
        <p:txBody>
          <a:bodyPr>
            <a:normAutofit/>
          </a:bodyPr>
          <a:lstStyle/>
          <a:p>
            <a:r>
              <a:rPr lang="sv-SE" sz="3800" dirty="0"/>
              <a:t>Kontaktvägar till </a:t>
            </a:r>
            <a:r>
              <a:rPr lang="sv-SE" sz="3800" dirty="0" err="1"/>
              <a:t>Opes</a:t>
            </a:r>
            <a:r>
              <a:rPr lang="sv-SE" sz="3800" dirty="0"/>
              <a:t> Kansli</a:t>
            </a:r>
          </a:p>
        </p:txBody>
      </p:sp>
      <p:sp>
        <p:nvSpPr>
          <p:cNvPr id="3" name="Platshållare för innehåll 2">
            <a:extLst>
              <a:ext uri="{FF2B5EF4-FFF2-40B4-BE49-F238E27FC236}">
                <a16:creationId xmlns:a16="http://schemas.microsoft.com/office/drawing/2014/main" id="{DCE83136-8775-00B8-4172-6421BB942EF6}"/>
              </a:ext>
            </a:extLst>
          </p:cNvPr>
          <p:cNvSpPr>
            <a:spLocks noGrp="1"/>
          </p:cNvSpPr>
          <p:nvPr>
            <p:ph idx="1"/>
          </p:nvPr>
        </p:nvSpPr>
        <p:spPr>
          <a:xfrm>
            <a:off x="457200" y="1355154"/>
            <a:ext cx="8229600" cy="4771009"/>
          </a:xfrm>
        </p:spPr>
        <p:txBody>
          <a:bodyPr>
            <a:normAutofit lnSpcReduction="10000"/>
          </a:bodyPr>
          <a:lstStyle/>
          <a:p>
            <a:pPr marL="0" indent="0">
              <a:buNone/>
            </a:pPr>
            <a:r>
              <a:rPr lang="sv-SE" sz="1000" b="1" dirty="0"/>
              <a:t>Kansliets telefon är – 063-351 62</a:t>
            </a:r>
          </a:p>
          <a:p>
            <a:pPr marL="0" indent="0">
              <a:buNone/>
            </a:pPr>
            <a:r>
              <a:rPr lang="sv-SE" sz="1000" dirty="0"/>
              <a:t>Kansliets mail är – </a:t>
            </a:r>
            <a:r>
              <a:rPr lang="sv-SE" sz="1000" dirty="0">
                <a:hlinkClick r:id="rId2"/>
              </a:rPr>
              <a:t>info@opeif.se</a:t>
            </a:r>
            <a:r>
              <a:rPr lang="sv-SE" sz="1000" dirty="0"/>
              <a:t>  </a:t>
            </a:r>
          </a:p>
          <a:p>
            <a:pPr marL="0" indent="0">
              <a:buNone/>
            </a:pPr>
            <a:r>
              <a:rPr lang="sv-SE" sz="1000" dirty="0"/>
              <a:t>Allmänna frågor, eller när du inte vet vart du ska vända dig</a:t>
            </a:r>
          </a:p>
          <a:p>
            <a:pPr marL="0" indent="0">
              <a:buNone/>
            </a:pPr>
            <a:endParaRPr lang="sv-SE" sz="1000" dirty="0"/>
          </a:p>
          <a:p>
            <a:pPr marL="0" indent="0">
              <a:buNone/>
            </a:pPr>
            <a:r>
              <a:rPr lang="sv-SE" sz="1000" dirty="0"/>
              <a:t>Sportchef Pär Svens </a:t>
            </a:r>
            <a:r>
              <a:rPr lang="sv-SE" sz="1000" dirty="0">
                <a:hlinkClick r:id="rId3"/>
              </a:rPr>
              <a:t>par.svens@opeif.se</a:t>
            </a:r>
            <a:r>
              <a:rPr lang="sv-SE" sz="1000" dirty="0"/>
              <a:t>  </a:t>
            </a:r>
          </a:p>
          <a:p>
            <a:pPr marL="0" indent="0">
              <a:buNone/>
            </a:pPr>
            <a:r>
              <a:rPr lang="sv-SE" sz="1000" dirty="0"/>
              <a:t>Sportsligt ansvarig för föreningens lag. Kontakt även för materialfrågor, fotbollsskola </a:t>
            </a:r>
          </a:p>
          <a:p>
            <a:pPr marL="0" indent="0">
              <a:buNone/>
            </a:pPr>
            <a:endParaRPr lang="sv-SE" sz="1000" dirty="0"/>
          </a:p>
          <a:p>
            <a:pPr marL="0" indent="0">
              <a:buNone/>
            </a:pPr>
            <a:r>
              <a:rPr lang="sv-SE" sz="1000" dirty="0"/>
              <a:t>Ekonomi Therese Bye </a:t>
            </a:r>
            <a:r>
              <a:rPr lang="sv-SE" sz="1000" dirty="0">
                <a:hlinkClick r:id="rId4"/>
              </a:rPr>
              <a:t>ekonomi@opeif.se</a:t>
            </a:r>
            <a:r>
              <a:rPr lang="sv-SE" sz="1000" dirty="0"/>
              <a:t>  </a:t>
            </a:r>
          </a:p>
          <a:p>
            <a:pPr marL="0" indent="0">
              <a:buNone/>
            </a:pPr>
            <a:r>
              <a:rPr lang="sv-SE" sz="1000" dirty="0"/>
              <a:t>Sköter hela föreningens ekonomi. Kontakt även för lagkassor, domararvoden </a:t>
            </a:r>
          </a:p>
          <a:p>
            <a:pPr marL="0" indent="0">
              <a:buNone/>
            </a:pPr>
            <a:endParaRPr lang="sv-SE" sz="1000" dirty="0"/>
          </a:p>
          <a:p>
            <a:pPr marL="0" indent="0">
              <a:buNone/>
            </a:pPr>
            <a:r>
              <a:rPr lang="sv-SE" sz="1000" dirty="0"/>
              <a:t>Marknad Per Lundqvist </a:t>
            </a:r>
            <a:r>
              <a:rPr lang="sv-SE" sz="1000" dirty="0">
                <a:hlinkClick r:id="rId5"/>
              </a:rPr>
              <a:t>per.lundqvist@opeif.se</a:t>
            </a:r>
            <a:r>
              <a:rPr lang="sv-SE" sz="1000" dirty="0"/>
              <a:t>  </a:t>
            </a:r>
          </a:p>
          <a:p>
            <a:pPr marL="0" indent="0">
              <a:buNone/>
            </a:pPr>
            <a:r>
              <a:rPr lang="sv-SE" sz="1000" dirty="0"/>
              <a:t>Ansvarar för föreningens sponsorer och samverkansparter. Kontakt även för bingolotter, rabatthäften och gåfotboll </a:t>
            </a:r>
          </a:p>
          <a:p>
            <a:pPr marL="0" indent="0">
              <a:buNone/>
            </a:pPr>
            <a:endParaRPr lang="sv-SE" sz="1000" dirty="0"/>
          </a:p>
          <a:p>
            <a:pPr marL="0" indent="0">
              <a:buNone/>
            </a:pPr>
            <a:r>
              <a:rPr lang="sv-SE" sz="1000" dirty="0"/>
              <a:t>Vaktmästare och städ Ulrika Henriksson </a:t>
            </a:r>
            <a:r>
              <a:rPr lang="sv-SE" sz="1000" dirty="0">
                <a:hlinkClick r:id="rId6"/>
              </a:rPr>
              <a:t>vaktmastare@opeif.se</a:t>
            </a:r>
            <a:r>
              <a:rPr lang="sv-SE" sz="1000" dirty="0"/>
              <a:t>  </a:t>
            </a:r>
          </a:p>
          <a:p>
            <a:pPr marL="0" indent="0">
              <a:buNone/>
            </a:pPr>
            <a:endParaRPr lang="sv-SE" sz="1000" dirty="0"/>
          </a:p>
          <a:p>
            <a:pPr marL="0" indent="0">
              <a:buNone/>
            </a:pPr>
            <a:r>
              <a:rPr lang="sv-SE" sz="1000" dirty="0"/>
              <a:t>Fastighetsskötare och planskötare Johan Persson </a:t>
            </a:r>
            <a:r>
              <a:rPr lang="sv-SE" sz="1000" dirty="0">
                <a:hlinkClick r:id="rId7"/>
              </a:rPr>
              <a:t>74johanpersson@gmail.com</a:t>
            </a:r>
            <a:r>
              <a:rPr lang="sv-SE" sz="1000" dirty="0"/>
              <a:t>  </a:t>
            </a:r>
          </a:p>
          <a:p>
            <a:pPr marL="0" indent="0">
              <a:buNone/>
            </a:pPr>
            <a:endParaRPr lang="sv-SE" sz="1000" dirty="0"/>
          </a:p>
          <a:p>
            <a:pPr marL="0" indent="0">
              <a:buNone/>
            </a:pPr>
            <a:r>
              <a:rPr lang="sv-SE" sz="1000" dirty="0"/>
              <a:t>Fotbollsutveckling ledare Anneli Andersén </a:t>
            </a:r>
            <a:r>
              <a:rPr lang="sv-SE" sz="1000" dirty="0">
                <a:hlinkClick r:id="rId8"/>
              </a:rPr>
              <a:t>anneli@opeif.se</a:t>
            </a:r>
            <a:r>
              <a:rPr lang="sv-SE" sz="1000" dirty="0"/>
              <a:t>  </a:t>
            </a:r>
          </a:p>
          <a:p>
            <a:pPr marL="0" indent="0">
              <a:buNone/>
            </a:pPr>
            <a:endParaRPr lang="sv-SE" sz="1000" dirty="0"/>
          </a:p>
          <a:p>
            <a:pPr marL="0" indent="0">
              <a:buNone/>
            </a:pPr>
            <a:r>
              <a:rPr lang="sv-SE" sz="1000" dirty="0"/>
              <a:t>Verksamhetschef Maud Stålhandske </a:t>
            </a:r>
            <a:r>
              <a:rPr lang="sv-SE" sz="1000" u="sng" dirty="0">
                <a:solidFill>
                  <a:srgbClr val="0070C0"/>
                </a:solidFill>
                <a:hlinkClick r:id="rId9"/>
              </a:rPr>
              <a:t>maud@opeif.se</a:t>
            </a:r>
            <a:r>
              <a:rPr lang="sv-SE" sz="1000" u="sng" dirty="0">
                <a:solidFill>
                  <a:srgbClr val="0070C0"/>
                </a:solidFill>
              </a:rPr>
              <a:t> </a:t>
            </a:r>
            <a:r>
              <a:rPr lang="sv-SE" sz="1000" dirty="0"/>
              <a:t>070-3838900 </a:t>
            </a:r>
          </a:p>
          <a:p>
            <a:pPr marL="0" indent="0">
              <a:buNone/>
            </a:pPr>
            <a:r>
              <a:rPr lang="sv-SE" sz="1000" dirty="0"/>
              <a:t>Övergripande ansvar för hela föreningens verksamhet Kontakt även för Furuparken, volontärer, offerter och bokning </a:t>
            </a:r>
          </a:p>
          <a:p>
            <a:pPr marL="0" indent="0">
              <a:buNone/>
            </a:pPr>
            <a:endParaRPr lang="sv-SE" sz="1000" dirty="0"/>
          </a:p>
          <a:p>
            <a:pPr marL="0" indent="0">
              <a:buNone/>
            </a:pPr>
            <a:r>
              <a:rPr lang="sv-SE" sz="1000" dirty="0" err="1"/>
              <a:t>Fotbollskommitén</a:t>
            </a:r>
            <a:r>
              <a:rPr lang="sv-SE" sz="1000" dirty="0"/>
              <a:t> kontakt </a:t>
            </a:r>
            <a:r>
              <a:rPr lang="sv-SE" sz="1000" u="sng" dirty="0">
                <a:solidFill>
                  <a:srgbClr val="0070C0"/>
                </a:solidFill>
                <a:hlinkClick r:id="rId10"/>
              </a:rPr>
              <a:t>fotboll@opeif.se</a:t>
            </a:r>
            <a:r>
              <a:rPr lang="sv-SE" sz="1000" u="sng" dirty="0">
                <a:solidFill>
                  <a:srgbClr val="0070C0"/>
                </a:solidFill>
              </a:rPr>
              <a:t> </a:t>
            </a:r>
          </a:p>
          <a:p>
            <a:pPr marL="0" indent="0">
              <a:buNone/>
            </a:pPr>
            <a:r>
              <a:rPr lang="sv-SE" sz="1000" dirty="0"/>
              <a:t>Kontaktas vid funderingar kring fotboll, laget.se </a:t>
            </a:r>
          </a:p>
          <a:p>
            <a:pPr marL="0" indent="0">
              <a:buNone/>
            </a:pPr>
            <a:endParaRPr lang="sv-SE" sz="1000" dirty="0"/>
          </a:p>
          <a:p>
            <a:pPr marL="0" indent="0">
              <a:buNone/>
            </a:pPr>
            <a:r>
              <a:rPr lang="sv-SE" sz="1000" dirty="0"/>
              <a:t>Trygg Idrott </a:t>
            </a:r>
            <a:r>
              <a:rPr lang="sv-SE" sz="1000" u="sng" dirty="0">
                <a:solidFill>
                  <a:srgbClr val="0070C0"/>
                </a:solidFill>
                <a:hlinkClick r:id="rId11"/>
              </a:rPr>
              <a:t>tryggidrott@opeif.se</a:t>
            </a:r>
            <a:r>
              <a:rPr lang="sv-SE" sz="1000" u="sng" dirty="0">
                <a:solidFill>
                  <a:srgbClr val="0070C0"/>
                </a:solidFill>
              </a:rPr>
              <a:t>  </a:t>
            </a:r>
          </a:p>
          <a:p>
            <a:pPr marL="0" indent="0">
              <a:buNone/>
            </a:pPr>
            <a:r>
              <a:rPr lang="sv-SE" sz="1000" dirty="0"/>
              <a:t>Frågor kring trygghetsansvar, </a:t>
            </a:r>
            <a:r>
              <a:rPr lang="sv-SE" sz="1000" dirty="0" err="1"/>
              <a:t>ev</a:t>
            </a:r>
            <a:r>
              <a:rPr lang="sv-SE" sz="1000" dirty="0"/>
              <a:t> händelser, rådgivning </a:t>
            </a:r>
          </a:p>
        </p:txBody>
      </p:sp>
      <p:sp>
        <p:nvSpPr>
          <p:cNvPr id="4" name="textruta 3">
            <a:extLst>
              <a:ext uri="{FF2B5EF4-FFF2-40B4-BE49-F238E27FC236}">
                <a16:creationId xmlns:a16="http://schemas.microsoft.com/office/drawing/2014/main" id="{40512B5D-267A-25AD-67FB-F72A83CE29BD}"/>
              </a:ext>
            </a:extLst>
          </p:cNvPr>
          <p:cNvSpPr txBox="1"/>
          <p:nvPr/>
        </p:nvSpPr>
        <p:spPr>
          <a:xfrm>
            <a:off x="7262465" y="1449749"/>
            <a:ext cx="1881535" cy="184666"/>
          </a:xfrm>
          <a:prstGeom prst="rect">
            <a:avLst/>
          </a:prstGeom>
          <a:noFill/>
        </p:spPr>
        <p:txBody>
          <a:bodyPr wrap="square">
            <a:spAutoFit/>
          </a:bodyPr>
          <a:lstStyle/>
          <a:p>
            <a:pPr algn="l"/>
            <a:r>
              <a:rPr lang="sv-SE" sz="600" b="1" i="0">
                <a:solidFill>
                  <a:srgbClr val="333333"/>
                </a:solidFill>
                <a:effectLst/>
                <a:latin typeface="Tahoma" panose="020B0604030504040204" pitchFamily="34" charset="0"/>
              </a:rPr>
              <a:t>• KAMRATSKAP • GLÄDJE • ENGAGEMANG</a:t>
            </a:r>
            <a:endParaRPr lang="sv-SE" sz="600" b="1" i="0" dirty="0">
              <a:solidFill>
                <a:srgbClr val="333333"/>
              </a:solidFill>
              <a:effectLst/>
              <a:latin typeface="Tahoma" panose="020B0604030504040204" pitchFamily="34" charset="0"/>
            </a:endParaRPr>
          </a:p>
        </p:txBody>
      </p:sp>
      <p:pic>
        <p:nvPicPr>
          <p:cNvPr id="5" name="Picture 7" descr="Ope IF">
            <a:extLst>
              <a:ext uri="{FF2B5EF4-FFF2-40B4-BE49-F238E27FC236}">
                <a16:creationId xmlns:a16="http://schemas.microsoft.com/office/drawing/2014/main" id="{DBA7E938-D465-D895-8DD3-D2C421E4B80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538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5">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452002"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solidFill>
            </a:endParaRPr>
          </a:p>
        </p:txBody>
      </p:sp>
      <p:sp>
        <p:nvSpPr>
          <p:cNvPr id="2" name="Rubrik 1">
            <a:extLst>
              <a:ext uri="{FF2B5EF4-FFF2-40B4-BE49-F238E27FC236}">
                <a16:creationId xmlns:a16="http://schemas.microsoft.com/office/drawing/2014/main" id="{2782052C-53A5-5171-D28D-9E7FAEBB1D21}"/>
              </a:ext>
            </a:extLst>
          </p:cNvPr>
          <p:cNvSpPr>
            <a:spLocks noGrp="1"/>
          </p:cNvSpPr>
          <p:nvPr>
            <p:ph type="title"/>
          </p:nvPr>
        </p:nvSpPr>
        <p:spPr>
          <a:xfrm>
            <a:off x="373479" y="393380"/>
            <a:ext cx="5741571" cy="739881"/>
          </a:xfrm>
        </p:spPr>
        <p:txBody>
          <a:bodyPr vert="horz" lIns="91440" tIns="45720" rIns="91440" bIns="45720" rtlCol="0" anchor="b">
            <a:normAutofit/>
          </a:bodyPr>
          <a:lstStyle/>
          <a:p>
            <a:pPr algn="l" defTabSz="914400">
              <a:lnSpc>
                <a:spcPct val="90000"/>
              </a:lnSpc>
            </a:pPr>
            <a:r>
              <a:rPr lang="en-US" sz="2600" b="1" dirty="0">
                <a:effectLst/>
              </a:rPr>
              <a:t>Spelartrupp 2026</a:t>
            </a:r>
            <a:br>
              <a:rPr lang="en-US" sz="1500" b="1" dirty="0">
                <a:effectLst/>
              </a:rPr>
            </a:br>
            <a:endParaRPr lang="en-US" sz="1500" dirty="0"/>
          </a:p>
        </p:txBody>
      </p:sp>
      <p:sp>
        <p:nvSpPr>
          <p:cNvPr id="10" name="textruta 9">
            <a:extLst>
              <a:ext uri="{FF2B5EF4-FFF2-40B4-BE49-F238E27FC236}">
                <a16:creationId xmlns:a16="http://schemas.microsoft.com/office/drawing/2014/main" id="{0791CD18-B6DB-A6BE-F15F-CB369E502A12}"/>
              </a:ext>
            </a:extLst>
          </p:cNvPr>
          <p:cNvSpPr txBox="1"/>
          <p:nvPr/>
        </p:nvSpPr>
        <p:spPr>
          <a:xfrm>
            <a:off x="373479" y="1129987"/>
            <a:ext cx="4198521" cy="793304"/>
          </a:xfrm>
          <a:prstGeom prst="rect">
            <a:avLst/>
          </a:prstGeom>
        </p:spPr>
        <p:txBody>
          <a:bodyPr vert="horz" lIns="91440" tIns="45720" rIns="91440" bIns="45720" rtlCol="0">
            <a:normAutofit/>
          </a:bodyPr>
          <a:lstStyle/>
          <a:p>
            <a:pPr marL="285750" indent="-285750" defTabSz="914400">
              <a:lnSpc>
                <a:spcPct val="90000"/>
              </a:lnSpc>
              <a:spcBef>
                <a:spcPts val="1000"/>
              </a:spcBef>
              <a:buFont typeface="Arial" panose="020B0604020202020204" pitchFamily="34" charset="0"/>
              <a:buChar char="•"/>
            </a:pPr>
            <a:r>
              <a:rPr lang="en-US" sz="1400" b="1" dirty="0"/>
              <a:t>35st Spelare</a:t>
            </a:r>
          </a:p>
          <a:p>
            <a:pPr marL="285750" indent="-285750" defTabSz="914400">
              <a:lnSpc>
                <a:spcPct val="90000"/>
              </a:lnSpc>
              <a:spcBef>
                <a:spcPts val="1000"/>
              </a:spcBef>
              <a:buFont typeface="Arial" panose="020B0604020202020204" pitchFamily="34" charset="0"/>
              <a:buChar char="•"/>
            </a:pPr>
            <a:r>
              <a:rPr lang="en-US" sz="1400" b="1" dirty="0"/>
              <a:t>8st Ledare</a:t>
            </a:r>
          </a:p>
        </p:txBody>
      </p:sp>
      <p:sp>
        <p:nvSpPr>
          <p:cNvPr id="28" name="Freeform: Shape 27">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316" y="6277971"/>
            <a:ext cx="5163684"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Ope IF">
            <a:extLst>
              <a:ext uri="{FF2B5EF4-FFF2-40B4-BE49-F238E27FC236}">
                <a16:creationId xmlns:a16="http://schemas.microsoft.com/office/drawing/2014/main" id="{CC5826AF-C13F-5947-7561-C2ACEDE68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a:extLst>
              <a:ext uri="{FF2B5EF4-FFF2-40B4-BE49-F238E27FC236}">
                <a16:creationId xmlns:a16="http://schemas.microsoft.com/office/drawing/2014/main" id="{8E78BF24-E13E-A06D-CB7F-B02402CC424F}"/>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graphicFrame>
        <p:nvGraphicFramePr>
          <p:cNvPr id="3" name="Tabell 2">
            <a:extLst>
              <a:ext uri="{FF2B5EF4-FFF2-40B4-BE49-F238E27FC236}">
                <a16:creationId xmlns:a16="http://schemas.microsoft.com/office/drawing/2014/main" id="{E2B5DC1D-9100-9468-49AB-6ACBC67CE5DE}"/>
              </a:ext>
            </a:extLst>
          </p:cNvPr>
          <p:cNvGraphicFramePr>
            <a:graphicFrameLocks noGrp="1"/>
          </p:cNvGraphicFramePr>
          <p:nvPr>
            <p:extLst>
              <p:ext uri="{D42A27DB-BD31-4B8C-83A1-F6EECF244321}">
                <p14:modId xmlns:p14="http://schemas.microsoft.com/office/powerpoint/2010/main" val="3048620100"/>
              </p:ext>
            </p:extLst>
          </p:nvPr>
        </p:nvGraphicFramePr>
        <p:xfrm>
          <a:off x="2311399" y="1971674"/>
          <a:ext cx="4863123" cy="4220946"/>
        </p:xfrm>
        <a:graphic>
          <a:graphicData uri="http://schemas.openxmlformats.org/drawingml/2006/table">
            <a:tbl>
              <a:tblPr>
                <a:tableStyleId>{3B4B98B0-60AC-42C2-AFA5-B58CD77FA1E5}</a:tableStyleId>
              </a:tblPr>
              <a:tblGrid>
                <a:gridCol w="2354123">
                  <a:extLst>
                    <a:ext uri="{9D8B030D-6E8A-4147-A177-3AD203B41FA5}">
                      <a16:colId xmlns:a16="http://schemas.microsoft.com/office/drawing/2014/main" val="2344024645"/>
                    </a:ext>
                  </a:extLst>
                </a:gridCol>
                <a:gridCol w="2509000">
                  <a:extLst>
                    <a:ext uri="{9D8B030D-6E8A-4147-A177-3AD203B41FA5}">
                      <a16:colId xmlns:a16="http://schemas.microsoft.com/office/drawing/2014/main" val="2791661892"/>
                    </a:ext>
                  </a:extLst>
                </a:gridCol>
              </a:tblGrid>
              <a:tr h="234497">
                <a:tc>
                  <a:txBody>
                    <a:bodyPr/>
                    <a:lstStyle/>
                    <a:p>
                      <a:pPr algn="ctr" fontAlgn="b">
                        <a:buNone/>
                      </a:pPr>
                      <a:r>
                        <a:rPr lang="sv-SE" sz="1000" u="none" strike="noStrike">
                          <a:effectLst/>
                        </a:rPr>
                        <a:t>Abdiqani Abdi Idi</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Karl Granlöv</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103653240"/>
                  </a:ext>
                </a:extLst>
              </a:tr>
              <a:tr h="234497">
                <a:tc>
                  <a:txBody>
                    <a:bodyPr/>
                    <a:lstStyle/>
                    <a:p>
                      <a:pPr algn="ctr" fontAlgn="b">
                        <a:buNone/>
                      </a:pPr>
                      <a:r>
                        <a:rPr lang="sv-SE" sz="1000" u="none" strike="noStrike">
                          <a:effectLst/>
                        </a:rPr>
                        <a:t>Albin Bagge</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Khalid Altuma</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222026059"/>
                  </a:ext>
                </a:extLst>
              </a:tr>
              <a:tr h="234497">
                <a:tc>
                  <a:txBody>
                    <a:bodyPr/>
                    <a:lstStyle/>
                    <a:p>
                      <a:pPr algn="ctr" fontAlgn="b">
                        <a:buNone/>
                      </a:pPr>
                      <a:r>
                        <a:rPr lang="sv-SE" sz="1000" u="none" strike="noStrike">
                          <a:effectLst/>
                        </a:rPr>
                        <a:t>Alfred Linestrand</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Kian Engdahl</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3725104463"/>
                  </a:ext>
                </a:extLst>
              </a:tr>
              <a:tr h="234497">
                <a:tc>
                  <a:txBody>
                    <a:bodyPr/>
                    <a:lstStyle/>
                    <a:p>
                      <a:pPr algn="ctr" fontAlgn="b">
                        <a:buNone/>
                      </a:pPr>
                      <a:r>
                        <a:rPr lang="sv-SE" sz="1000" u="none" strike="noStrike">
                          <a:effectLst/>
                        </a:rPr>
                        <a:t>Arvid Lindgren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Leon Thorsson</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228250218"/>
                  </a:ext>
                </a:extLst>
              </a:tr>
              <a:tr h="234497">
                <a:tc>
                  <a:txBody>
                    <a:bodyPr/>
                    <a:lstStyle/>
                    <a:p>
                      <a:pPr algn="ctr" fontAlgn="b">
                        <a:buNone/>
                      </a:pPr>
                      <a:r>
                        <a:rPr lang="sv-SE" sz="1000" u="none" strike="noStrike">
                          <a:effectLst/>
                        </a:rPr>
                        <a:t>Axel Miller</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Levi Karlsson</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478885858"/>
                  </a:ext>
                </a:extLst>
              </a:tr>
              <a:tr h="234497">
                <a:tc>
                  <a:txBody>
                    <a:bodyPr/>
                    <a:lstStyle/>
                    <a:p>
                      <a:pPr algn="ctr" fontAlgn="b">
                        <a:buNone/>
                      </a:pPr>
                      <a:r>
                        <a:rPr lang="sv-SE" sz="1000" u="none" strike="noStrike">
                          <a:effectLst/>
                        </a:rPr>
                        <a:t>Axel Wangerud</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Malte Jutström</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3149528595"/>
                  </a:ext>
                </a:extLst>
              </a:tr>
              <a:tr h="234497">
                <a:tc>
                  <a:txBody>
                    <a:bodyPr/>
                    <a:lstStyle/>
                    <a:p>
                      <a:pPr algn="ctr" fontAlgn="b">
                        <a:buNone/>
                      </a:pPr>
                      <a:r>
                        <a:rPr lang="sv-SE" sz="1000" u="none" strike="noStrike">
                          <a:effectLst/>
                        </a:rPr>
                        <a:t>Benjamin Eriksson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Malte Lindblom</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628064416"/>
                  </a:ext>
                </a:extLst>
              </a:tr>
              <a:tr h="234497">
                <a:tc>
                  <a:txBody>
                    <a:bodyPr/>
                    <a:lstStyle/>
                    <a:p>
                      <a:pPr algn="ctr" fontAlgn="b">
                        <a:buNone/>
                      </a:pPr>
                      <a:r>
                        <a:rPr lang="sv-SE" sz="1000" u="none" strike="noStrike">
                          <a:effectLst/>
                        </a:rPr>
                        <a:t>Dylan Mattias Macanilla-Duran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Melker Bengtsson Forss</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2036299142"/>
                  </a:ext>
                </a:extLst>
              </a:tr>
              <a:tr h="234497">
                <a:tc>
                  <a:txBody>
                    <a:bodyPr/>
                    <a:lstStyle/>
                    <a:p>
                      <a:pPr algn="ctr" fontAlgn="b">
                        <a:buNone/>
                      </a:pPr>
                      <a:r>
                        <a:rPr lang="sv-SE" sz="1000" u="none" strike="noStrike">
                          <a:effectLst/>
                        </a:rPr>
                        <a:t>Eddie Färggren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Melvin Knutsson</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2476193164"/>
                  </a:ext>
                </a:extLst>
              </a:tr>
              <a:tr h="234497">
                <a:tc>
                  <a:txBody>
                    <a:bodyPr/>
                    <a:lstStyle/>
                    <a:p>
                      <a:pPr algn="ctr" fontAlgn="b">
                        <a:buNone/>
                      </a:pPr>
                      <a:r>
                        <a:rPr lang="sv-SE" sz="1000" u="none" strike="noStrike">
                          <a:effectLst/>
                        </a:rPr>
                        <a:t>Edi-Kayden Omfor</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Oscar Medin</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913498316"/>
                  </a:ext>
                </a:extLst>
              </a:tr>
              <a:tr h="234497">
                <a:tc>
                  <a:txBody>
                    <a:bodyPr/>
                    <a:lstStyle/>
                    <a:p>
                      <a:pPr algn="ctr" fontAlgn="b">
                        <a:buNone/>
                      </a:pPr>
                      <a:r>
                        <a:rPr lang="sv-SE" sz="1000" u="none" strike="noStrike">
                          <a:effectLst/>
                        </a:rPr>
                        <a:t>Edwin Hovdeby Eriksson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Oskar Ström</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51140885"/>
                  </a:ext>
                </a:extLst>
              </a:tr>
              <a:tr h="234497">
                <a:tc>
                  <a:txBody>
                    <a:bodyPr/>
                    <a:lstStyle/>
                    <a:p>
                      <a:pPr algn="ctr" fontAlgn="b">
                        <a:buNone/>
                      </a:pPr>
                      <a:r>
                        <a:rPr lang="sv-SE" sz="1000" u="none" strike="noStrike" dirty="0">
                          <a:effectLst/>
                        </a:rPr>
                        <a:t>Elton Johansson </a:t>
                      </a:r>
                      <a:r>
                        <a:rPr lang="sv-SE" sz="1000" u="none" strike="noStrike" dirty="0" err="1">
                          <a:effectLst/>
                        </a:rPr>
                        <a:t>Lindtröm</a:t>
                      </a:r>
                      <a:endParaRPr lang="sv-SE" sz="1000" b="0" i="0" u="none" strike="noStrike" dirty="0">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Otto Roos</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4275406161"/>
                  </a:ext>
                </a:extLst>
              </a:tr>
              <a:tr h="234497">
                <a:tc>
                  <a:txBody>
                    <a:bodyPr/>
                    <a:lstStyle/>
                    <a:p>
                      <a:pPr algn="ctr" fontAlgn="b">
                        <a:buNone/>
                      </a:pPr>
                      <a:r>
                        <a:rPr lang="sv-SE" sz="1000" u="none" strike="noStrike">
                          <a:effectLst/>
                        </a:rPr>
                        <a:t>Emanuel Munther Larsson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Sixten Nordin</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230190307"/>
                  </a:ext>
                </a:extLst>
              </a:tr>
              <a:tr h="234497">
                <a:tc>
                  <a:txBody>
                    <a:bodyPr/>
                    <a:lstStyle/>
                    <a:p>
                      <a:pPr algn="ctr" fontAlgn="b">
                        <a:buNone/>
                      </a:pPr>
                      <a:r>
                        <a:rPr lang="sv-SE" sz="1000" u="none" strike="noStrike">
                          <a:effectLst/>
                        </a:rPr>
                        <a:t>Erik Oskar Nogols Melin</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Theodore Fält Lundeteg</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525823005"/>
                  </a:ext>
                </a:extLst>
              </a:tr>
              <a:tr h="234497">
                <a:tc>
                  <a:txBody>
                    <a:bodyPr/>
                    <a:lstStyle/>
                    <a:p>
                      <a:pPr algn="ctr" fontAlgn="b">
                        <a:buNone/>
                      </a:pPr>
                      <a:r>
                        <a:rPr lang="sv-SE" sz="1000" u="none" strike="noStrike">
                          <a:effectLst/>
                        </a:rPr>
                        <a:t>Hermon Yitbarek Tesfagi</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Viggo Engström</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689610054"/>
                  </a:ext>
                </a:extLst>
              </a:tr>
              <a:tr h="234497">
                <a:tc>
                  <a:txBody>
                    <a:bodyPr/>
                    <a:lstStyle/>
                    <a:p>
                      <a:pPr algn="ctr" fontAlgn="b">
                        <a:buNone/>
                      </a:pPr>
                      <a:r>
                        <a:rPr lang="sv-SE" sz="1000" u="none" strike="noStrike">
                          <a:effectLst/>
                        </a:rPr>
                        <a:t>Hugo Bujalance Nordlander</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Vilhelm Löfberg</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248171527"/>
                  </a:ext>
                </a:extLst>
              </a:tr>
              <a:tr h="234497">
                <a:tc>
                  <a:txBody>
                    <a:bodyPr/>
                    <a:lstStyle/>
                    <a:p>
                      <a:pPr algn="ctr" fontAlgn="b">
                        <a:buNone/>
                      </a:pPr>
                      <a:r>
                        <a:rPr lang="sv-SE" sz="1000" u="none" strike="noStrike">
                          <a:effectLst/>
                        </a:rPr>
                        <a:t>Jordan Westh</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r>
                        <a:rPr lang="sv-SE" sz="1000" u="none" strike="noStrike">
                          <a:effectLst/>
                        </a:rPr>
                        <a:t>William Kardell</a:t>
                      </a:r>
                      <a:endParaRPr lang="sv-SE" sz="1000" b="0" i="0" u="none" strike="noStrike">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2825439293"/>
                  </a:ext>
                </a:extLst>
              </a:tr>
              <a:tr h="234497">
                <a:tc>
                  <a:txBody>
                    <a:bodyPr/>
                    <a:lstStyle/>
                    <a:p>
                      <a:pPr algn="ctr" fontAlgn="b">
                        <a:buNone/>
                      </a:pPr>
                      <a:r>
                        <a:rPr lang="sv-SE" sz="1000" u="none" strike="noStrike">
                          <a:effectLst/>
                        </a:rPr>
                        <a:t>Kai Birtles</a:t>
                      </a:r>
                      <a:endParaRPr lang="sv-SE" sz="1000" b="0" i="0" u="none" strike="noStrike">
                        <a:solidFill>
                          <a:srgbClr val="000000"/>
                        </a:solidFill>
                        <a:effectLst/>
                        <a:latin typeface="Museo Sans 300" panose="02000000000000000000" pitchFamily="2" charset="0"/>
                      </a:endParaRPr>
                    </a:p>
                  </a:txBody>
                  <a:tcPr marL="4763" marR="4763" marT="4763" marB="0" anchor="b"/>
                </a:tc>
                <a:tc>
                  <a:txBody>
                    <a:bodyPr/>
                    <a:lstStyle/>
                    <a:p>
                      <a:pPr algn="ctr" fontAlgn="b">
                        <a:buNone/>
                      </a:pPr>
                      <a:endParaRPr lang="sv-SE" sz="1000" b="0" i="0" u="none" strike="noStrike" dirty="0">
                        <a:solidFill>
                          <a:srgbClr val="000000"/>
                        </a:solidFill>
                        <a:effectLst/>
                        <a:latin typeface="Museo Sans 300" panose="02000000000000000000" pitchFamily="2" charset="0"/>
                      </a:endParaRPr>
                    </a:p>
                  </a:txBody>
                  <a:tcPr marL="4763" marR="4763" marT="4763" marB="0" anchor="b"/>
                </a:tc>
                <a:extLst>
                  <a:ext uri="{0D108BD9-81ED-4DB2-BD59-A6C34878D82A}">
                    <a16:rowId xmlns:a16="http://schemas.microsoft.com/office/drawing/2014/main" val="1851180586"/>
                  </a:ext>
                </a:extLst>
              </a:tr>
            </a:tbl>
          </a:graphicData>
        </a:graphic>
      </p:graphicFrame>
    </p:spTree>
    <p:extLst>
      <p:ext uri="{BB962C8B-B14F-4D97-AF65-F5344CB8AC3E}">
        <p14:creationId xmlns:p14="http://schemas.microsoft.com/office/powerpoint/2010/main" val="376944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linje, diagram&#10;&#10;AI-genererat innehåll kan vara felaktigt.">
            <a:extLst>
              <a:ext uri="{FF2B5EF4-FFF2-40B4-BE49-F238E27FC236}">
                <a16:creationId xmlns:a16="http://schemas.microsoft.com/office/drawing/2014/main" id="{7733DA63-E01D-307F-2731-8EED44C9F4A6}"/>
              </a:ext>
            </a:extLst>
          </p:cNvPr>
          <p:cNvPicPr>
            <a:picLocks noChangeAspect="1"/>
          </p:cNvPicPr>
          <p:nvPr/>
        </p:nvPicPr>
        <p:blipFill>
          <a:blip r:embed="rId3"/>
          <a:stretch>
            <a:fillRect/>
          </a:stretch>
        </p:blipFill>
        <p:spPr>
          <a:xfrm>
            <a:off x="21543" y="811402"/>
            <a:ext cx="4966282" cy="6030486"/>
          </a:xfrm>
          <a:prstGeom prst="rect">
            <a:avLst/>
          </a:prstGeom>
        </p:spPr>
      </p:pic>
      <p:sp>
        <p:nvSpPr>
          <p:cNvPr id="2" name="Rubrik 1">
            <a:extLst>
              <a:ext uri="{FF2B5EF4-FFF2-40B4-BE49-F238E27FC236}">
                <a16:creationId xmlns:a16="http://schemas.microsoft.com/office/drawing/2014/main" id="{C81B8513-2B44-5CB3-80B1-F834EEE27E73}"/>
              </a:ext>
            </a:extLst>
          </p:cNvPr>
          <p:cNvSpPr>
            <a:spLocks noGrp="1"/>
          </p:cNvSpPr>
          <p:nvPr>
            <p:ph type="title"/>
          </p:nvPr>
        </p:nvSpPr>
        <p:spPr>
          <a:xfrm>
            <a:off x="457200" y="-10588"/>
            <a:ext cx="6814793" cy="1143000"/>
          </a:xfrm>
        </p:spPr>
        <p:txBody>
          <a:bodyPr>
            <a:normAutofit/>
          </a:bodyPr>
          <a:lstStyle/>
          <a:p>
            <a:r>
              <a:rPr lang="sv-SE" sz="3600" dirty="0"/>
              <a:t>Säsongen 2025 i statistik</a:t>
            </a:r>
          </a:p>
        </p:txBody>
      </p:sp>
      <p:pic>
        <p:nvPicPr>
          <p:cNvPr id="7" name="Bildobjekt 6" descr="En bild som visar text, skärmbild, linje, nummer&#10;&#10;AI-genererat innehåll kan vara felaktigt.">
            <a:extLst>
              <a:ext uri="{FF2B5EF4-FFF2-40B4-BE49-F238E27FC236}">
                <a16:creationId xmlns:a16="http://schemas.microsoft.com/office/drawing/2014/main" id="{A3D22147-71D8-930E-DAD9-CF5FE5D4E65F}"/>
              </a:ext>
            </a:extLst>
          </p:cNvPr>
          <p:cNvPicPr>
            <a:picLocks noChangeAspect="1"/>
          </p:cNvPicPr>
          <p:nvPr/>
        </p:nvPicPr>
        <p:blipFill>
          <a:blip r:embed="rId4"/>
          <a:stretch>
            <a:fillRect/>
          </a:stretch>
        </p:blipFill>
        <p:spPr>
          <a:xfrm>
            <a:off x="4764712" y="1665410"/>
            <a:ext cx="4373988" cy="2562642"/>
          </a:xfrm>
          <a:prstGeom prst="rect">
            <a:avLst/>
          </a:prstGeom>
        </p:spPr>
      </p:pic>
      <p:pic>
        <p:nvPicPr>
          <p:cNvPr id="9" name="Bildobjekt 8" descr="En bild som visar text, skärmbild, Teckensnitt&#10;&#10;AI-genererat innehåll kan vara felaktigt.">
            <a:extLst>
              <a:ext uri="{FF2B5EF4-FFF2-40B4-BE49-F238E27FC236}">
                <a16:creationId xmlns:a16="http://schemas.microsoft.com/office/drawing/2014/main" id="{ED600B77-1CE1-3DD1-1626-5298834B3728}"/>
              </a:ext>
            </a:extLst>
          </p:cNvPr>
          <p:cNvPicPr>
            <a:picLocks noChangeAspect="1"/>
          </p:cNvPicPr>
          <p:nvPr/>
        </p:nvPicPr>
        <p:blipFill>
          <a:blip r:embed="rId5"/>
          <a:stretch>
            <a:fillRect/>
          </a:stretch>
        </p:blipFill>
        <p:spPr>
          <a:xfrm>
            <a:off x="5540909" y="4254450"/>
            <a:ext cx="3579729" cy="2580860"/>
          </a:xfrm>
          <a:prstGeom prst="rect">
            <a:avLst/>
          </a:prstGeom>
        </p:spPr>
      </p:pic>
      <p:pic>
        <p:nvPicPr>
          <p:cNvPr id="10" name="Picture 7" descr="Ope IF">
            <a:extLst>
              <a:ext uri="{FF2B5EF4-FFF2-40B4-BE49-F238E27FC236}">
                <a16:creationId xmlns:a16="http://schemas.microsoft.com/office/drawing/2014/main" id="{BA478952-5073-E54B-2BF4-FDA6BE558A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11" name="textruta 10">
            <a:extLst>
              <a:ext uri="{FF2B5EF4-FFF2-40B4-BE49-F238E27FC236}">
                <a16:creationId xmlns:a16="http://schemas.microsoft.com/office/drawing/2014/main" id="{39F01A1B-A341-3F43-9BF8-7D96DC5839AD}"/>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Tree>
    <p:extLst>
      <p:ext uri="{BB962C8B-B14F-4D97-AF65-F5344CB8AC3E}">
        <p14:creationId xmlns:p14="http://schemas.microsoft.com/office/powerpoint/2010/main" val="144223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C851087-CFB9-4DED-6669-C663B03BEC4F}"/>
              </a:ext>
            </a:extLst>
          </p:cNvPr>
          <p:cNvSpPr/>
          <p:nvPr/>
        </p:nvSpPr>
        <p:spPr>
          <a:xfrm>
            <a:off x="2842302" y="4982895"/>
            <a:ext cx="926932" cy="104611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CFDC4369-7D7A-8709-5BAA-7F1FF7AD6148}"/>
              </a:ext>
            </a:extLst>
          </p:cNvPr>
          <p:cNvSpPr/>
          <p:nvPr/>
        </p:nvSpPr>
        <p:spPr>
          <a:xfrm>
            <a:off x="435132" y="4959121"/>
            <a:ext cx="926932" cy="104611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F631E9C0-7CD0-1836-0FFC-17A7A24FED72}"/>
              </a:ext>
            </a:extLst>
          </p:cNvPr>
          <p:cNvSpPr>
            <a:spLocks noGrp="1"/>
          </p:cNvSpPr>
          <p:nvPr>
            <p:ph type="title"/>
          </p:nvPr>
        </p:nvSpPr>
        <p:spPr>
          <a:xfrm>
            <a:off x="-434196" y="263474"/>
            <a:ext cx="8229600" cy="1143000"/>
          </a:xfrm>
        </p:spPr>
        <p:txBody>
          <a:bodyPr/>
          <a:lstStyle/>
          <a:p>
            <a:r>
              <a:rPr lang="sv-SE" dirty="0"/>
              <a:t>Ledarstab </a:t>
            </a:r>
            <a:r>
              <a:rPr lang="sv-SE" dirty="0" err="1"/>
              <a:t>Ope</a:t>
            </a:r>
            <a:r>
              <a:rPr lang="sv-SE" dirty="0"/>
              <a:t> P14 - 2026</a:t>
            </a:r>
          </a:p>
        </p:txBody>
      </p:sp>
      <p:pic>
        <p:nvPicPr>
          <p:cNvPr id="5122" name="Picture 2" descr="ANNONS: De var tidigt ute med solenergi – Ronny och Renée i Torvalla sparar  både pengar och på miljön: &quot;Åtskilligt varje månad&quot; – Östersunds-Posten">
            <a:extLst>
              <a:ext uri="{FF2B5EF4-FFF2-40B4-BE49-F238E27FC236}">
                <a16:creationId xmlns:a16="http://schemas.microsoft.com/office/drawing/2014/main" id="{7351DE41-8C65-5E71-195D-9C034231FEB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926" t="40831" r="33641" b="45505"/>
          <a:stretch/>
        </p:blipFill>
        <p:spPr bwMode="auto">
          <a:xfrm>
            <a:off x="1660857" y="3271284"/>
            <a:ext cx="949434" cy="11161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4" name="Picture 4" descr="Magnus Färggren Årets lärare - P4 Jämtland | Sveriges Radio">
            <a:extLst>
              <a:ext uri="{FF2B5EF4-FFF2-40B4-BE49-F238E27FC236}">
                <a16:creationId xmlns:a16="http://schemas.microsoft.com/office/drawing/2014/main" id="{76E672B3-C0B2-9963-3281-5299C08A20B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582" t="13836" r="32895" b="18321"/>
          <a:stretch/>
        </p:blipFill>
        <p:spPr bwMode="auto">
          <a:xfrm>
            <a:off x="462032" y="1700250"/>
            <a:ext cx="953344" cy="10538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8" name="Picture 8" descr="Mona Thorsson">
            <a:extLst>
              <a:ext uri="{FF2B5EF4-FFF2-40B4-BE49-F238E27FC236}">
                <a16:creationId xmlns:a16="http://schemas.microsoft.com/office/drawing/2014/main" id="{3AEC95A7-E43D-1AE6-2A90-CFB5C32F72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70" t="464" r="5353" b="4067"/>
          <a:stretch/>
        </p:blipFill>
        <p:spPr bwMode="auto">
          <a:xfrm>
            <a:off x="1635590" y="4959121"/>
            <a:ext cx="991790" cy="1093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ktangel 8">
            <a:extLst>
              <a:ext uri="{FF2B5EF4-FFF2-40B4-BE49-F238E27FC236}">
                <a16:creationId xmlns:a16="http://schemas.microsoft.com/office/drawing/2014/main" id="{1C571360-2375-B14B-4F6A-DDDF7EF5C27B}"/>
              </a:ext>
            </a:extLst>
          </p:cNvPr>
          <p:cNvSpPr/>
          <p:nvPr/>
        </p:nvSpPr>
        <p:spPr>
          <a:xfrm>
            <a:off x="457201" y="3271284"/>
            <a:ext cx="926932" cy="1046115"/>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TextBox 3">
            <a:extLst>
              <a:ext uri="{FF2B5EF4-FFF2-40B4-BE49-F238E27FC236}">
                <a16:creationId xmlns:a16="http://schemas.microsoft.com/office/drawing/2014/main" id="{FC82E830-B3DB-AD90-41E6-0B3178518D57}"/>
              </a:ext>
            </a:extLst>
          </p:cNvPr>
          <p:cNvSpPr txBox="1"/>
          <p:nvPr/>
        </p:nvSpPr>
        <p:spPr>
          <a:xfrm>
            <a:off x="390012" y="2454626"/>
            <a:ext cx="1091966" cy="1107996"/>
          </a:xfrm>
          <a:prstGeom prst="rect">
            <a:avLst/>
          </a:prstGeom>
          <a:noFill/>
        </p:spPr>
        <p:txBody>
          <a:bodyPr wrap="square">
            <a:spAutoFit/>
          </a:bodyPr>
          <a:lstStyle/>
          <a:p>
            <a:endParaRPr dirty="0"/>
          </a:p>
          <a:p>
            <a:r>
              <a:rPr lang="sv-SE" sz="1000" dirty="0"/>
              <a:t>Magnus </a:t>
            </a:r>
            <a:r>
              <a:rPr lang="sv-SE" sz="1000" dirty="0" err="1"/>
              <a:t>Färggren</a:t>
            </a:r>
            <a:br>
              <a:rPr lang="sv-SE" sz="1000" dirty="0"/>
            </a:br>
            <a:r>
              <a:rPr lang="sv-SE" sz="1000" dirty="0"/>
              <a:t>Huvudtränare/</a:t>
            </a:r>
          </a:p>
          <a:p>
            <a:r>
              <a:rPr lang="sv-SE" sz="1000" dirty="0"/>
              <a:t>Lagledare</a:t>
            </a:r>
          </a:p>
          <a:p>
            <a:endParaRPr dirty="0"/>
          </a:p>
        </p:txBody>
      </p:sp>
      <p:sp>
        <p:nvSpPr>
          <p:cNvPr id="11" name="TextBox 3">
            <a:extLst>
              <a:ext uri="{FF2B5EF4-FFF2-40B4-BE49-F238E27FC236}">
                <a16:creationId xmlns:a16="http://schemas.microsoft.com/office/drawing/2014/main" id="{0FE8596F-01DF-78AE-B204-5500A1C35E42}"/>
              </a:ext>
            </a:extLst>
          </p:cNvPr>
          <p:cNvSpPr txBox="1"/>
          <p:nvPr/>
        </p:nvSpPr>
        <p:spPr>
          <a:xfrm>
            <a:off x="2787009" y="4095517"/>
            <a:ext cx="1271874" cy="1107996"/>
          </a:xfrm>
          <a:prstGeom prst="rect">
            <a:avLst/>
          </a:prstGeom>
          <a:noFill/>
        </p:spPr>
        <p:txBody>
          <a:bodyPr wrap="square">
            <a:spAutoFit/>
          </a:bodyPr>
          <a:lstStyle/>
          <a:p>
            <a:endParaRPr dirty="0"/>
          </a:p>
          <a:p>
            <a:r>
              <a:rPr lang="sv-SE" sz="1000" dirty="0"/>
              <a:t>Ally Miller</a:t>
            </a:r>
            <a:br>
              <a:rPr lang="sv-SE" sz="1000" dirty="0"/>
            </a:br>
            <a:r>
              <a:rPr lang="sv-SE" sz="1000" dirty="0"/>
              <a:t>Tränare/</a:t>
            </a:r>
            <a:br>
              <a:rPr lang="sv-SE" sz="1000" dirty="0"/>
            </a:br>
            <a:r>
              <a:rPr lang="sv-SE" sz="1000" dirty="0"/>
              <a:t>Målvaktstränare</a:t>
            </a:r>
          </a:p>
          <a:p>
            <a:endParaRPr dirty="0"/>
          </a:p>
        </p:txBody>
      </p:sp>
      <p:pic>
        <p:nvPicPr>
          <p:cNvPr id="13" name="Bildobjekt 12" descr="En bild som visar klädsel, Människoansikte, person, leende&#10;&#10;AI-genererat innehåll kan vara felaktigt.">
            <a:extLst>
              <a:ext uri="{FF2B5EF4-FFF2-40B4-BE49-F238E27FC236}">
                <a16:creationId xmlns:a16="http://schemas.microsoft.com/office/drawing/2014/main" id="{16EBA183-8C37-9570-AB20-8E20AA0F359E}"/>
              </a:ext>
            </a:extLst>
          </p:cNvPr>
          <p:cNvPicPr>
            <a:picLocks noChangeAspect="1"/>
          </p:cNvPicPr>
          <p:nvPr/>
        </p:nvPicPr>
        <p:blipFill>
          <a:blip r:embed="rId5"/>
          <a:srcRect l="16362" t="7985" r="18572" b="36463"/>
          <a:stretch/>
        </p:blipFill>
        <p:spPr>
          <a:xfrm>
            <a:off x="1693498" y="1694444"/>
            <a:ext cx="873654" cy="1118896"/>
          </a:xfrm>
          <a:prstGeom prst="rect">
            <a:avLst/>
          </a:prstGeom>
        </p:spPr>
      </p:pic>
      <p:sp>
        <p:nvSpPr>
          <p:cNvPr id="14" name="TextBox 3">
            <a:extLst>
              <a:ext uri="{FF2B5EF4-FFF2-40B4-BE49-F238E27FC236}">
                <a16:creationId xmlns:a16="http://schemas.microsoft.com/office/drawing/2014/main" id="{583CEC8C-1AA5-4C7A-F5AA-6D00C4DB6C1E}"/>
              </a:ext>
            </a:extLst>
          </p:cNvPr>
          <p:cNvSpPr txBox="1"/>
          <p:nvPr/>
        </p:nvSpPr>
        <p:spPr>
          <a:xfrm>
            <a:off x="1611166" y="2540226"/>
            <a:ext cx="1088760" cy="954107"/>
          </a:xfrm>
          <a:prstGeom prst="rect">
            <a:avLst/>
          </a:prstGeom>
          <a:noFill/>
        </p:spPr>
        <p:txBody>
          <a:bodyPr wrap="square">
            <a:spAutoFit/>
          </a:bodyPr>
          <a:lstStyle/>
          <a:p>
            <a:endParaRPr dirty="0"/>
          </a:p>
          <a:p>
            <a:r>
              <a:rPr lang="sv-SE" sz="1000" dirty="0"/>
              <a:t>Daniel Wangerud</a:t>
            </a:r>
            <a:br>
              <a:rPr lang="sv-SE" sz="1000" dirty="0"/>
            </a:br>
            <a:r>
              <a:rPr lang="sv-SE" sz="1000" dirty="0"/>
              <a:t>Huvudtränare</a:t>
            </a:r>
          </a:p>
          <a:p>
            <a:endParaRPr dirty="0"/>
          </a:p>
        </p:txBody>
      </p:sp>
      <p:sp>
        <p:nvSpPr>
          <p:cNvPr id="15" name="TextBox 3">
            <a:extLst>
              <a:ext uri="{FF2B5EF4-FFF2-40B4-BE49-F238E27FC236}">
                <a16:creationId xmlns:a16="http://schemas.microsoft.com/office/drawing/2014/main" id="{E830040F-A747-C074-2A38-5845D3EE3B32}"/>
              </a:ext>
            </a:extLst>
          </p:cNvPr>
          <p:cNvSpPr txBox="1"/>
          <p:nvPr/>
        </p:nvSpPr>
        <p:spPr>
          <a:xfrm>
            <a:off x="1582080" y="4135662"/>
            <a:ext cx="1003801" cy="954107"/>
          </a:xfrm>
          <a:prstGeom prst="rect">
            <a:avLst/>
          </a:prstGeom>
          <a:noFill/>
        </p:spPr>
        <p:txBody>
          <a:bodyPr wrap="none">
            <a:spAutoFit/>
          </a:bodyPr>
          <a:lstStyle/>
          <a:p>
            <a:endParaRPr dirty="0"/>
          </a:p>
          <a:p>
            <a:r>
              <a:rPr lang="sv-SE" sz="1000" dirty="0"/>
              <a:t>Renée </a:t>
            </a:r>
            <a:r>
              <a:rPr lang="sv-SE" sz="1000" dirty="0" err="1"/>
              <a:t>Hovdeby</a:t>
            </a:r>
            <a:br>
              <a:rPr lang="sv-SE" sz="1000" dirty="0"/>
            </a:br>
            <a:r>
              <a:rPr lang="sv-SE" sz="1000" dirty="0"/>
              <a:t>Tränare / </a:t>
            </a:r>
            <a:r>
              <a:rPr lang="sv-SE" sz="1000" dirty="0" err="1"/>
              <a:t>Fys</a:t>
            </a:r>
            <a:endParaRPr lang="sv-SE" sz="1000" dirty="0"/>
          </a:p>
          <a:p>
            <a:endParaRPr dirty="0"/>
          </a:p>
        </p:txBody>
      </p:sp>
      <p:sp>
        <p:nvSpPr>
          <p:cNvPr id="16" name="TextBox 3">
            <a:extLst>
              <a:ext uri="{FF2B5EF4-FFF2-40B4-BE49-F238E27FC236}">
                <a16:creationId xmlns:a16="http://schemas.microsoft.com/office/drawing/2014/main" id="{8BF6448B-7B39-1E2A-15AA-512E839C74E4}"/>
              </a:ext>
            </a:extLst>
          </p:cNvPr>
          <p:cNvSpPr txBox="1"/>
          <p:nvPr/>
        </p:nvSpPr>
        <p:spPr>
          <a:xfrm>
            <a:off x="2783068" y="2590446"/>
            <a:ext cx="1021433" cy="954107"/>
          </a:xfrm>
          <a:prstGeom prst="rect">
            <a:avLst/>
          </a:prstGeom>
          <a:noFill/>
        </p:spPr>
        <p:txBody>
          <a:bodyPr wrap="none">
            <a:spAutoFit/>
          </a:bodyPr>
          <a:lstStyle/>
          <a:p>
            <a:endParaRPr dirty="0"/>
          </a:p>
          <a:p>
            <a:r>
              <a:rPr lang="sv-SE" sz="1000" dirty="0"/>
              <a:t>Daniel Knutsson</a:t>
            </a:r>
          </a:p>
          <a:p>
            <a:r>
              <a:rPr lang="sv-SE" sz="1000" dirty="0"/>
              <a:t>Huvudtränare</a:t>
            </a:r>
          </a:p>
          <a:p>
            <a:endParaRPr dirty="0"/>
          </a:p>
        </p:txBody>
      </p:sp>
      <p:sp>
        <p:nvSpPr>
          <p:cNvPr id="17" name="TextBox 3">
            <a:extLst>
              <a:ext uri="{FF2B5EF4-FFF2-40B4-BE49-F238E27FC236}">
                <a16:creationId xmlns:a16="http://schemas.microsoft.com/office/drawing/2014/main" id="{BFB1767E-D135-9AD9-6944-FEF038476658}"/>
              </a:ext>
            </a:extLst>
          </p:cNvPr>
          <p:cNvSpPr txBox="1"/>
          <p:nvPr/>
        </p:nvSpPr>
        <p:spPr>
          <a:xfrm>
            <a:off x="380332" y="5829737"/>
            <a:ext cx="1077539" cy="954107"/>
          </a:xfrm>
          <a:prstGeom prst="rect">
            <a:avLst/>
          </a:prstGeom>
          <a:noFill/>
        </p:spPr>
        <p:txBody>
          <a:bodyPr wrap="none">
            <a:spAutoFit/>
          </a:bodyPr>
          <a:lstStyle/>
          <a:p>
            <a:endParaRPr dirty="0">
              <a:highlight>
                <a:srgbClr val="FFFF00"/>
              </a:highlight>
            </a:endParaRPr>
          </a:p>
          <a:p>
            <a:r>
              <a:rPr lang="sv-SE" sz="1000" dirty="0">
                <a:highlight>
                  <a:srgbClr val="FFFF00"/>
                </a:highlight>
              </a:rPr>
              <a:t>Vakant</a:t>
            </a:r>
            <a:br>
              <a:rPr lang="sv-SE" sz="1000" dirty="0">
                <a:highlight>
                  <a:srgbClr val="FFFF00"/>
                </a:highlight>
              </a:rPr>
            </a:br>
            <a:r>
              <a:rPr lang="sv-SE" sz="1000" dirty="0">
                <a:highlight>
                  <a:srgbClr val="FFFF00"/>
                </a:highlight>
              </a:rPr>
              <a:t>Föräldraansvarig</a:t>
            </a:r>
          </a:p>
          <a:p>
            <a:endParaRPr dirty="0"/>
          </a:p>
        </p:txBody>
      </p:sp>
      <p:sp>
        <p:nvSpPr>
          <p:cNvPr id="18" name="TextBox 3">
            <a:extLst>
              <a:ext uri="{FF2B5EF4-FFF2-40B4-BE49-F238E27FC236}">
                <a16:creationId xmlns:a16="http://schemas.microsoft.com/office/drawing/2014/main" id="{80F314D5-D138-AA98-3A40-DEBB0373F56B}"/>
              </a:ext>
            </a:extLst>
          </p:cNvPr>
          <p:cNvSpPr txBox="1"/>
          <p:nvPr/>
        </p:nvSpPr>
        <p:spPr>
          <a:xfrm>
            <a:off x="1573479" y="5829736"/>
            <a:ext cx="1127232" cy="954107"/>
          </a:xfrm>
          <a:prstGeom prst="rect">
            <a:avLst/>
          </a:prstGeom>
          <a:noFill/>
        </p:spPr>
        <p:txBody>
          <a:bodyPr wrap="none">
            <a:spAutoFit/>
          </a:bodyPr>
          <a:lstStyle/>
          <a:p>
            <a:endParaRPr dirty="0"/>
          </a:p>
          <a:p>
            <a:r>
              <a:rPr lang="sv-SE" sz="1000" dirty="0"/>
              <a:t>Mona Thorsson</a:t>
            </a:r>
            <a:br>
              <a:rPr lang="sv-SE" sz="1000" dirty="0"/>
            </a:br>
            <a:r>
              <a:rPr lang="sv-SE" sz="1000" dirty="0"/>
              <a:t>Trygghetsansvarig</a:t>
            </a:r>
          </a:p>
          <a:p>
            <a:endParaRPr dirty="0"/>
          </a:p>
        </p:txBody>
      </p:sp>
      <p:sp>
        <p:nvSpPr>
          <p:cNvPr id="19" name="TextBox 3">
            <a:extLst>
              <a:ext uri="{FF2B5EF4-FFF2-40B4-BE49-F238E27FC236}">
                <a16:creationId xmlns:a16="http://schemas.microsoft.com/office/drawing/2014/main" id="{21906CE8-0C71-7D03-6BE9-CDA0F56E38F6}"/>
              </a:ext>
            </a:extLst>
          </p:cNvPr>
          <p:cNvSpPr txBox="1"/>
          <p:nvPr/>
        </p:nvSpPr>
        <p:spPr>
          <a:xfrm>
            <a:off x="2754485" y="5856581"/>
            <a:ext cx="1127232" cy="954107"/>
          </a:xfrm>
          <a:prstGeom prst="rect">
            <a:avLst/>
          </a:prstGeom>
          <a:noFill/>
        </p:spPr>
        <p:txBody>
          <a:bodyPr wrap="none">
            <a:spAutoFit/>
          </a:bodyPr>
          <a:lstStyle/>
          <a:p>
            <a:endParaRPr dirty="0"/>
          </a:p>
          <a:p>
            <a:r>
              <a:rPr lang="sv-SE" sz="1000" dirty="0"/>
              <a:t>Jörgen Medin</a:t>
            </a:r>
          </a:p>
          <a:p>
            <a:r>
              <a:rPr lang="sv-SE" sz="1000" dirty="0"/>
              <a:t>Trygghetsansvarig</a:t>
            </a:r>
          </a:p>
          <a:p>
            <a:endParaRPr dirty="0"/>
          </a:p>
        </p:txBody>
      </p:sp>
      <p:sp>
        <p:nvSpPr>
          <p:cNvPr id="22" name="TextBox 3">
            <a:extLst>
              <a:ext uri="{FF2B5EF4-FFF2-40B4-BE49-F238E27FC236}">
                <a16:creationId xmlns:a16="http://schemas.microsoft.com/office/drawing/2014/main" id="{88016035-9D2B-1356-960E-C7065A37A222}"/>
              </a:ext>
            </a:extLst>
          </p:cNvPr>
          <p:cNvSpPr txBox="1"/>
          <p:nvPr/>
        </p:nvSpPr>
        <p:spPr>
          <a:xfrm>
            <a:off x="386806" y="4079842"/>
            <a:ext cx="1095172" cy="1107996"/>
          </a:xfrm>
          <a:prstGeom prst="rect">
            <a:avLst/>
          </a:prstGeom>
          <a:noFill/>
        </p:spPr>
        <p:txBody>
          <a:bodyPr wrap="none">
            <a:spAutoFit/>
          </a:bodyPr>
          <a:lstStyle/>
          <a:p>
            <a:endParaRPr dirty="0"/>
          </a:p>
          <a:p>
            <a:r>
              <a:rPr lang="sv-SE" sz="1000" dirty="0"/>
              <a:t>Christer Melin</a:t>
            </a:r>
            <a:br>
              <a:rPr lang="sv-SE" sz="1000" dirty="0"/>
            </a:br>
            <a:r>
              <a:rPr lang="sv-SE" sz="1000" dirty="0"/>
              <a:t>Lagkassa/Tränare</a:t>
            </a:r>
            <a:br>
              <a:rPr lang="sv-SE" sz="1000" dirty="0"/>
            </a:br>
            <a:endParaRPr lang="sv-SE" sz="1000" dirty="0"/>
          </a:p>
          <a:p>
            <a:endParaRPr dirty="0"/>
          </a:p>
        </p:txBody>
      </p:sp>
      <p:sp>
        <p:nvSpPr>
          <p:cNvPr id="23" name="Subtitle 2">
            <a:extLst>
              <a:ext uri="{FF2B5EF4-FFF2-40B4-BE49-F238E27FC236}">
                <a16:creationId xmlns:a16="http://schemas.microsoft.com/office/drawing/2014/main" id="{1CCAB721-9DBD-8C0F-E14F-348CC2481925}"/>
              </a:ext>
            </a:extLst>
          </p:cNvPr>
          <p:cNvSpPr txBox="1">
            <a:spLocks/>
          </p:cNvSpPr>
          <p:nvPr/>
        </p:nvSpPr>
        <p:spPr>
          <a:xfrm>
            <a:off x="4450981" y="1700249"/>
            <a:ext cx="4446215" cy="481238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1400" dirty="0"/>
              <a:t>Välkommen att vara med i ledarstaben! </a:t>
            </a:r>
            <a:br>
              <a:rPr lang="sv-SE" sz="1600" dirty="0"/>
            </a:br>
            <a:endParaRPr lang="sv-SE" sz="1600" dirty="0"/>
          </a:p>
          <a:p>
            <a:r>
              <a:rPr lang="sv-SE" sz="1400" dirty="0"/>
              <a:t>För tillfället har vi dessa positioner att fylla t.ex. </a:t>
            </a:r>
            <a:r>
              <a:rPr lang="sv-SE" sz="1400" b="1" dirty="0">
                <a:highlight>
                  <a:srgbClr val="FFFF00"/>
                </a:highlight>
              </a:rPr>
              <a:t>Föräldraansvarig</a:t>
            </a:r>
            <a:r>
              <a:rPr lang="sv-SE" sz="1400" dirty="0"/>
              <a:t>, </a:t>
            </a:r>
            <a:r>
              <a:rPr lang="sv-SE" sz="1400" b="1" dirty="0">
                <a:highlight>
                  <a:srgbClr val="FFFF00"/>
                </a:highlight>
              </a:rPr>
              <a:t>försäljningsansvarig</a:t>
            </a:r>
            <a:r>
              <a:rPr lang="sv-SE" sz="1400" dirty="0"/>
              <a:t>, </a:t>
            </a:r>
            <a:r>
              <a:rPr lang="sv-SE" sz="1400" b="1" dirty="0"/>
              <a:t>hjälptränare</a:t>
            </a:r>
            <a:r>
              <a:rPr lang="sv-SE" sz="1400" dirty="0"/>
              <a:t>, </a:t>
            </a:r>
            <a:r>
              <a:rPr lang="sv-SE" sz="1400" b="1" dirty="0" err="1"/>
              <a:t>materialare</a:t>
            </a:r>
            <a:r>
              <a:rPr lang="sv-SE" sz="1400" dirty="0"/>
              <a:t> och </a:t>
            </a:r>
            <a:r>
              <a:rPr lang="sv-SE" sz="1400" b="1" dirty="0"/>
              <a:t>matchvärdar</a:t>
            </a:r>
            <a:r>
              <a:rPr lang="sv-SE" sz="1400" dirty="0"/>
              <a:t> en men vi är alltid i behov av hjälp och stöttning under säsongen – prata med oss </a:t>
            </a:r>
            <a:r>
              <a:rPr lang="sv-SE" sz="1400" dirty="0">
                <a:sym typeface="Wingdings" panose="05000000000000000000" pitchFamily="2" charset="2"/>
              </a:rPr>
              <a:t></a:t>
            </a:r>
          </a:p>
          <a:p>
            <a:endParaRPr lang="sv-SE" sz="1400" dirty="0">
              <a:sym typeface="Wingdings" panose="05000000000000000000" pitchFamily="2" charset="2"/>
            </a:endParaRPr>
          </a:p>
          <a:p>
            <a:r>
              <a:rPr lang="sv-SE" sz="1400" dirty="0">
                <a:sym typeface="Wingdings" panose="05000000000000000000" pitchFamily="2" charset="2"/>
              </a:rPr>
              <a:t>Kontaktvägar till oss finner ni på laget.se</a:t>
            </a:r>
            <a:endParaRPr lang="sv-SE" sz="1600" dirty="0">
              <a:sym typeface="Wingdings" panose="05000000000000000000" pitchFamily="2" charset="2"/>
            </a:endParaRPr>
          </a:p>
          <a:p>
            <a:pPr marL="0" indent="0">
              <a:buNone/>
            </a:pPr>
            <a:endParaRPr lang="sv-SE" sz="1600" dirty="0">
              <a:sym typeface="Wingdings" panose="05000000000000000000" pitchFamily="2" charset="2"/>
            </a:endParaRPr>
          </a:p>
          <a:p>
            <a:pPr marL="0" indent="0">
              <a:buNone/>
            </a:pPr>
            <a:r>
              <a:rPr lang="sv-SE" sz="1300" u="sng" dirty="0">
                <a:sym typeface="Wingdings" panose="05000000000000000000" pitchFamily="2" charset="2"/>
              </a:rPr>
              <a:t>Förklaring av vakanta roller</a:t>
            </a:r>
          </a:p>
          <a:p>
            <a:pPr marL="0" indent="0">
              <a:buNone/>
            </a:pPr>
            <a:r>
              <a:rPr lang="sv-SE" sz="1200" b="1" dirty="0">
                <a:sym typeface="Wingdings" panose="05000000000000000000" pitchFamily="2" charset="2"/>
              </a:rPr>
              <a:t>Föräldraansvarig</a:t>
            </a:r>
            <a:r>
              <a:rPr lang="sv-SE" sz="1200" dirty="0">
                <a:sym typeface="Wingdings" panose="05000000000000000000" pitchFamily="2" charset="2"/>
              </a:rPr>
              <a:t> – Samordnare av försäljningsinsatser (Bingolotter, </a:t>
            </a:r>
            <a:r>
              <a:rPr lang="sv-SE" sz="1200" dirty="0" err="1">
                <a:sym typeface="Wingdings" panose="05000000000000000000" pitchFamily="2" charset="2"/>
              </a:rPr>
              <a:t>Ope</a:t>
            </a:r>
            <a:r>
              <a:rPr lang="sv-SE" sz="1200" dirty="0">
                <a:sym typeface="Wingdings" panose="05000000000000000000" pitchFamily="2" charset="2"/>
              </a:rPr>
              <a:t>-häften, övriga arbetsinsatser)</a:t>
            </a:r>
          </a:p>
          <a:p>
            <a:pPr marL="0" indent="0">
              <a:buNone/>
            </a:pPr>
            <a:r>
              <a:rPr lang="sv-SE" sz="1200" b="1" dirty="0"/>
              <a:t>Försäljningsansvarig </a:t>
            </a:r>
            <a:r>
              <a:rPr lang="sv-SE" sz="1200" dirty="0"/>
              <a:t>– Samordna fikaförsäljningen via hemmamatcher andra försäljningsinsatser till lagkassan.</a:t>
            </a:r>
            <a:endParaRPr lang="sv-SE" sz="1200" b="1" dirty="0">
              <a:sym typeface="Wingdings" panose="05000000000000000000" pitchFamily="2" charset="2"/>
            </a:endParaRPr>
          </a:p>
          <a:p>
            <a:pPr marL="0" indent="0">
              <a:buNone/>
            </a:pPr>
            <a:r>
              <a:rPr lang="sv-SE" sz="1200" b="1" dirty="0">
                <a:sym typeface="Wingdings" panose="05000000000000000000" pitchFamily="2" charset="2"/>
              </a:rPr>
              <a:t>Hjälptränare </a:t>
            </a:r>
            <a:r>
              <a:rPr lang="sv-SE" sz="1200" dirty="0">
                <a:sym typeface="Wingdings" panose="05000000000000000000" pitchFamily="2" charset="2"/>
              </a:rPr>
              <a:t>– Stöd till huvudtränare/tränare (Vara behjälplig om någon spelare blir skadad, behöver knyta skor eller behöver stöd på annat sätt)</a:t>
            </a:r>
          </a:p>
          <a:p>
            <a:pPr marL="0" indent="0">
              <a:buNone/>
            </a:pPr>
            <a:r>
              <a:rPr lang="sv-SE" sz="1200" b="1" dirty="0" err="1">
                <a:sym typeface="Wingdings" panose="05000000000000000000" pitchFamily="2" charset="2"/>
              </a:rPr>
              <a:t>Materialare</a:t>
            </a:r>
            <a:r>
              <a:rPr lang="sv-SE" sz="1200" b="1" dirty="0">
                <a:sym typeface="Wingdings" panose="05000000000000000000" pitchFamily="2" charset="2"/>
              </a:rPr>
              <a:t> </a:t>
            </a:r>
            <a:r>
              <a:rPr lang="sv-SE" sz="1200" dirty="0">
                <a:sym typeface="Wingdings" panose="05000000000000000000" pitchFamily="2" charset="2"/>
              </a:rPr>
              <a:t>– Hanterar alla frågor som berör utrustning, material och kläder. </a:t>
            </a:r>
          </a:p>
          <a:p>
            <a:pPr marL="0" indent="0">
              <a:buNone/>
            </a:pPr>
            <a:r>
              <a:rPr lang="sv-SE" sz="1200" b="1" dirty="0">
                <a:sym typeface="Wingdings" panose="05000000000000000000" pitchFamily="2" charset="2"/>
              </a:rPr>
              <a:t>Matchvärdar</a:t>
            </a:r>
            <a:r>
              <a:rPr lang="sv-SE" sz="1200" dirty="0">
                <a:sym typeface="Wingdings" panose="05000000000000000000" pitchFamily="2" charset="2"/>
              </a:rPr>
              <a:t> – Säkerställa en trygg matchmiljö genom att stötta domaren (ofta minderårig) säga ifrån om någon beter sig illa.</a:t>
            </a:r>
          </a:p>
          <a:p>
            <a:pPr marL="0" indent="0">
              <a:buNone/>
            </a:pPr>
            <a:endParaRPr lang="sv-SE" sz="1200" dirty="0">
              <a:sym typeface="Wingdings" panose="05000000000000000000" pitchFamily="2" charset="2"/>
            </a:endParaRPr>
          </a:p>
        </p:txBody>
      </p:sp>
      <p:pic>
        <p:nvPicPr>
          <p:cNvPr id="12" name="Picture 7" descr="Ope IF">
            <a:extLst>
              <a:ext uri="{FF2B5EF4-FFF2-40B4-BE49-F238E27FC236}">
                <a16:creationId xmlns:a16="http://schemas.microsoft.com/office/drawing/2014/main" id="{6B443058-AD30-65F9-6138-C9AFBD2507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pic>
        <p:nvPicPr>
          <p:cNvPr id="26" name="Bildobjekt 25" descr="En bild som visar person, klädsel, Människoansikte, leende&#10;&#10;AI-genererat innehåll kan vara felaktigt.">
            <a:extLst>
              <a:ext uri="{FF2B5EF4-FFF2-40B4-BE49-F238E27FC236}">
                <a16:creationId xmlns:a16="http://schemas.microsoft.com/office/drawing/2014/main" id="{4A78E0D5-0294-19D3-65C2-49B706C95ED9}"/>
              </a:ext>
            </a:extLst>
          </p:cNvPr>
          <p:cNvPicPr>
            <a:picLocks noChangeAspect="1"/>
          </p:cNvPicPr>
          <p:nvPr/>
        </p:nvPicPr>
        <p:blipFill>
          <a:blip r:embed="rId7"/>
          <a:stretch>
            <a:fillRect/>
          </a:stretch>
        </p:blipFill>
        <p:spPr>
          <a:xfrm>
            <a:off x="2905991" y="1700250"/>
            <a:ext cx="785739" cy="1139875"/>
          </a:xfrm>
          <a:prstGeom prst="rect">
            <a:avLst/>
          </a:prstGeom>
        </p:spPr>
      </p:pic>
      <p:sp>
        <p:nvSpPr>
          <p:cNvPr id="5" name="textruta 4">
            <a:extLst>
              <a:ext uri="{FF2B5EF4-FFF2-40B4-BE49-F238E27FC236}">
                <a16:creationId xmlns:a16="http://schemas.microsoft.com/office/drawing/2014/main" id="{329B474E-8FFC-4087-A423-54B3C86E3C22}"/>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pic>
        <p:nvPicPr>
          <p:cNvPr id="7" name="Bildobjekt 6" descr="En bild som visar gräs, person, utomhus, person&#10;&#10;AI-genererat innehåll kan vara felaktigt.">
            <a:extLst>
              <a:ext uri="{FF2B5EF4-FFF2-40B4-BE49-F238E27FC236}">
                <a16:creationId xmlns:a16="http://schemas.microsoft.com/office/drawing/2014/main" id="{C5571720-50AA-7DDB-58BC-DFCF7C6A658C}"/>
              </a:ext>
            </a:extLst>
          </p:cNvPr>
          <p:cNvPicPr>
            <a:picLocks noChangeAspect="1"/>
          </p:cNvPicPr>
          <p:nvPr/>
        </p:nvPicPr>
        <p:blipFill>
          <a:blip r:embed="rId8"/>
          <a:srcRect t="39695" r="51032" b="19048"/>
          <a:stretch/>
        </p:blipFill>
        <p:spPr>
          <a:xfrm>
            <a:off x="2903774" y="3270402"/>
            <a:ext cx="605663" cy="1103321"/>
          </a:xfrm>
          <a:prstGeom prst="rect">
            <a:avLst/>
          </a:prstGeom>
        </p:spPr>
      </p:pic>
      <p:pic>
        <p:nvPicPr>
          <p:cNvPr id="3" name="Bildobjekt 2">
            <a:extLst>
              <a:ext uri="{FF2B5EF4-FFF2-40B4-BE49-F238E27FC236}">
                <a16:creationId xmlns:a16="http://schemas.microsoft.com/office/drawing/2014/main" id="{498F4EAF-C828-A595-75F7-A061072113E4}"/>
              </a:ext>
            </a:extLst>
          </p:cNvPr>
          <p:cNvPicPr>
            <a:picLocks noChangeAspect="1"/>
          </p:cNvPicPr>
          <p:nvPr/>
        </p:nvPicPr>
        <p:blipFill>
          <a:blip r:embed="rId9"/>
          <a:srcRect l="14706" t="5075" r="14430" b="8239"/>
          <a:stretch/>
        </p:blipFill>
        <p:spPr>
          <a:xfrm>
            <a:off x="2817641" y="4979234"/>
            <a:ext cx="968614" cy="11161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95130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139AB947-785D-482B-A71B-C1C825A20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89" name="Freeform: Shape 3088">
            <a:extLst>
              <a:ext uri="{FF2B5EF4-FFF2-40B4-BE49-F238E27FC236}">
                <a16:creationId xmlns:a16="http://schemas.microsoft.com/office/drawing/2014/main" id="{468A839C-B241-4F23-9A1D-CBCAFE6F5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91" name="Freeform: Shape 3090">
            <a:extLst>
              <a:ext uri="{FF2B5EF4-FFF2-40B4-BE49-F238E27FC236}">
                <a16:creationId xmlns:a16="http://schemas.microsoft.com/office/drawing/2014/main" id="{AF68CAD5-0452-48EC-94D8-91ED8F5EB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4027"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29184" y="859536"/>
            <a:ext cx="3627882" cy="1170432"/>
          </a:xfrm>
        </p:spPr>
        <p:txBody>
          <a:bodyPr vert="horz" lIns="91440" tIns="45720" rIns="91440" bIns="45720" rtlCol="0" anchor="b">
            <a:normAutofit/>
          </a:bodyPr>
          <a:lstStyle/>
          <a:p>
            <a:pPr algn="l" defTabSz="914400">
              <a:lnSpc>
                <a:spcPct val="90000"/>
              </a:lnSpc>
            </a:pPr>
            <a:r>
              <a:rPr lang="en-US" sz="3000" dirty="0" err="1"/>
              <a:t>Träningsinriktning</a:t>
            </a:r>
            <a:r>
              <a:rPr lang="en-US" sz="3000" dirty="0"/>
              <a:t> per </a:t>
            </a:r>
            <a:r>
              <a:rPr lang="en-US" sz="3000" dirty="0" err="1"/>
              <a:t>månad</a:t>
            </a:r>
            <a:endParaRPr lang="en-US" sz="3000" dirty="0"/>
          </a:p>
        </p:txBody>
      </p:sp>
      <p:sp>
        <p:nvSpPr>
          <p:cNvPr id="3093" name="Rectangle 3092">
            <a:extLst>
              <a:ext uri="{FF2B5EF4-FFF2-40B4-BE49-F238E27FC236}">
                <a16:creationId xmlns:a16="http://schemas.microsoft.com/office/drawing/2014/main" id="{F89F292F-513F-4E95-9E51-6B736F17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18283" y="431969"/>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5" name="Rectangle 3094">
            <a:extLst>
              <a:ext uri="{FF2B5EF4-FFF2-40B4-BE49-F238E27FC236}">
                <a16:creationId xmlns:a16="http://schemas.microsoft.com/office/drawing/2014/main" id="{13A52E0E-6908-496E-BB67-DDBF1EEC3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119" y="2185062"/>
            <a:ext cx="37033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4926531" y="2317631"/>
            <a:ext cx="3627882" cy="4157932"/>
          </a:xfrm>
          <a:prstGeom prst="rect">
            <a:avLst/>
          </a:prstGeom>
        </p:spPr>
        <p:txBody>
          <a:bodyPr vert="horz" lIns="91440" tIns="45720" rIns="91440" bIns="45720" rtlCol="0">
            <a:normAutofit/>
          </a:bodyPr>
          <a:lstStyle/>
          <a:p>
            <a:pPr algn="ctr" defTabSz="914400">
              <a:lnSpc>
                <a:spcPct val="90000"/>
              </a:lnSpc>
              <a:spcAft>
                <a:spcPts val="600"/>
              </a:spcAft>
            </a:pPr>
            <a:r>
              <a:rPr lang="en-US" sz="2200" b="1" dirty="0" err="1"/>
              <a:t>Träningar</a:t>
            </a:r>
            <a:endParaRPr lang="en-US" sz="2200" b="1" dirty="0"/>
          </a:p>
          <a:p>
            <a:pPr algn="ctr" defTabSz="914400">
              <a:lnSpc>
                <a:spcPct val="90000"/>
              </a:lnSpc>
              <a:spcAft>
                <a:spcPts val="600"/>
              </a:spcAft>
            </a:pPr>
            <a:r>
              <a:rPr lang="en-US" sz="1600" b="1" u="sng" dirty="0"/>
              <a:t>Januari – Mars (tom v.14)</a:t>
            </a:r>
          </a:p>
          <a:p>
            <a:pPr algn="ctr" defTabSz="914400">
              <a:lnSpc>
                <a:spcPct val="90000"/>
              </a:lnSpc>
              <a:spcAft>
                <a:spcPts val="600"/>
              </a:spcAft>
            </a:pPr>
            <a:r>
              <a:rPr lang="en-US" sz="1500" dirty="0" err="1"/>
              <a:t>Måndagar</a:t>
            </a:r>
            <a:r>
              <a:rPr lang="en-US" sz="1500" dirty="0"/>
              <a:t>: 15:15-16:30, ÖP-</a:t>
            </a:r>
            <a:r>
              <a:rPr lang="en-US" sz="1500" dirty="0" err="1"/>
              <a:t>hallen</a:t>
            </a:r>
            <a:endParaRPr lang="en-US" sz="1500" dirty="0"/>
          </a:p>
          <a:p>
            <a:pPr algn="ctr" defTabSz="914400">
              <a:lnSpc>
                <a:spcPct val="90000"/>
              </a:lnSpc>
              <a:spcAft>
                <a:spcPts val="600"/>
              </a:spcAft>
            </a:pPr>
            <a:r>
              <a:rPr lang="en-US" sz="1500" dirty="0" err="1"/>
              <a:t>Torsdagar</a:t>
            </a:r>
            <a:r>
              <a:rPr lang="en-US" sz="1500" dirty="0"/>
              <a:t>: 15:15-16:30, ÖP-</a:t>
            </a:r>
            <a:r>
              <a:rPr lang="en-US" sz="1500" dirty="0" err="1"/>
              <a:t>hallen</a:t>
            </a:r>
            <a:endParaRPr lang="en-US" sz="1500" dirty="0"/>
          </a:p>
          <a:p>
            <a:pPr algn="ctr" defTabSz="914400">
              <a:lnSpc>
                <a:spcPct val="90000"/>
              </a:lnSpc>
              <a:spcAft>
                <a:spcPts val="600"/>
              </a:spcAft>
            </a:pPr>
            <a:r>
              <a:rPr lang="en-US" sz="1500" dirty="0" err="1"/>
              <a:t>Söndagar</a:t>
            </a:r>
            <a:r>
              <a:rPr lang="en-US" sz="1500" dirty="0"/>
              <a:t>: 17:00-18:00, </a:t>
            </a:r>
            <a:r>
              <a:rPr lang="en-US" sz="1500" dirty="0" err="1"/>
              <a:t>Odensala</a:t>
            </a:r>
            <a:r>
              <a:rPr lang="en-US" sz="1500" dirty="0"/>
              <a:t> </a:t>
            </a:r>
            <a:r>
              <a:rPr lang="en-US" sz="1500" dirty="0" err="1"/>
              <a:t>lilla</a:t>
            </a:r>
            <a:endParaRPr lang="en-US" sz="1500" dirty="0"/>
          </a:p>
          <a:p>
            <a:pPr indent="-228600" algn="ctr" defTabSz="914400">
              <a:lnSpc>
                <a:spcPct val="90000"/>
              </a:lnSpc>
              <a:spcAft>
                <a:spcPts val="600"/>
              </a:spcAft>
              <a:buFont typeface="Arial" panose="020B0604020202020204" pitchFamily="34" charset="0"/>
              <a:buChar char="•"/>
            </a:pPr>
            <a:endParaRPr lang="en-US" sz="1500" dirty="0"/>
          </a:p>
          <a:p>
            <a:pPr algn="ctr" defTabSz="914400">
              <a:lnSpc>
                <a:spcPct val="90000"/>
              </a:lnSpc>
              <a:spcAft>
                <a:spcPts val="600"/>
              </a:spcAft>
            </a:pPr>
            <a:r>
              <a:rPr lang="en-US" sz="1500" b="1" u="sng" dirty="0"/>
              <a:t>Mars (</a:t>
            </a:r>
            <a:r>
              <a:rPr lang="en-US" sz="1500" b="1" u="sng" dirty="0" err="1"/>
              <a:t>Från</a:t>
            </a:r>
            <a:r>
              <a:rPr lang="en-US" sz="1500" b="1" u="sng" dirty="0"/>
              <a:t> v.15) – </a:t>
            </a:r>
            <a:r>
              <a:rPr lang="en-US" sz="1500" b="1" u="sng" dirty="0" err="1"/>
              <a:t>Seriestart</a:t>
            </a:r>
            <a:r>
              <a:rPr lang="en-US" sz="1500" b="1" u="sng" dirty="0"/>
              <a:t> </a:t>
            </a:r>
          </a:p>
          <a:p>
            <a:pPr algn="ctr" defTabSz="914400">
              <a:lnSpc>
                <a:spcPct val="90000"/>
              </a:lnSpc>
              <a:spcAft>
                <a:spcPts val="600"/>
              </a:spcAft>
            </a:pPr>
            <a:r>
              <a:rPr lang="en-US" sz="1500" dirty="0" err="1"/>
              <a:t>Tisdagar</a:t>
            </a:r>
            <a:r>
              <a:rPr lang="en-US" sz="1500" dirty="0"/>
              <a:t>: 19:00-20:30, </a:t>
            </a:r>
            <a:r>
              <a:rPr lang="en-US" sz="1500" dirty="0" err="1"/>
              <a:t>Torvallen</a:t>
            </a:r>
            <a:endParaRPr lang="en-US" sz="1500" dirty="0"/>
          </a:p>
          <a:p>
            <a:pPr algn="ctr" defTabSz="914400">
              <a:lnSpc>
                <a:spcPct val="90000"/>
              </a:lnSpc>
              <a:spcAft>
                <a:spcPts val="600"/>
              </a:spcAft>
            </a:pPr>
            <a:r>
              <a:rPr lang="en-US" sz="1500" dirty="0" err="1"/>
              <a:t>Torsdagar</a:t>
            </a:r>
            <a:r>
              <a:rPr lang="en-US" sz="1500" dirty="0"/>
              <a:t>: 15:15-16.30, ÖP-</a:t>
            </a:r>
            <a:r>
              <a:rPr lang="en-US" sz="1500" dirty="0" err="1"/>
              <a:t>hallen</a:t>
            </a:r>
            <a:endParaRPr lang="en-US" sz="1500" dirty="0"/>
          </a:p>
          <a:p>
            <a:pPr algn="ctr" defTabSz="914400">
              <a:lnSpc>
                <a:spcPct val="90000"/>
              </a:lnSpc>
              <a:spcAft>
                <a:spcPts val="600"/>
              </a:spcAft>
            </a:pPr>
            <a:r>
              <a:rPr lang="en-US" sz="1500" dirty="0" err="1"/>
              <a:t>Söndagar</a:t>
            </a:r>
            <a:r>
              <a:rPr lang="en-US" sz="1500" dirty="0"/>
              <a:t> 17-18.30, </a:t>
            </a:r>
            <a:r>
              <a:rPr lang="en-US" sz="1500" dirty="0" err="1"/>
              <a:t>Råplan</a:t>
            </a:r>
            <a:endParaRPr lang="en-US" sz="1500" dirty="0"/>
          </a:p>
          <a:p>
            <a:pPr marL="285750" indent="-285750" defTabSz="914400">
              <a:lnSpc>
                <a:spcPct val="90000"/>
              </a:lnSpc>
              <a:spcAft>
                <a:spcPts val="600"/>
              </a:spcAft>
              <a:buFont typeface="Arial" panose="020B0604020202020204" pitchFamily="34" charset="0"/>
              <a:buChar char="•"/>
            </a:pPr>
            <a:endParaRPr lang="en-US" sz="1500" dirty="0"/>
          </a:p>
          <a:p>
            <a:pPr algn="ctr" defTabSz="914400">
              <a:lnSpc>
                <a:spcPct val="90000"/>
              </a:lnSpc>
              <a:spcAft>
                <a:spcPts val="600"/>
              </a:spcAft>
            </a:pPr>
            <a:r>
              <a:rPr lang="en-US" sz="1500" b="1" u="sng" dirty="0" err="1"/>
              <a:t>Seriestart</a:t>
            </a:r>
            <a:r>
              <a:rPr lang="en-US" sz="1500" b="1" u="sng" dirty="0"/>
              <a:t> – </a:t>
            </a:r>
            <a:r>
              <a:rPr lang="en-US" sz="1500" b="1" u="sng" dirty="0" err="1"/>
              <a:t>Säsongsavslutning</a:t>
            </a:r>
            <a:endParaRPr lang="en-US" sz="1500" b="1" u="sng" dirty="0"/>
          </a:p>
          <a:p>
            <a:pPr algn="ctr" defTabSz="914400">
              <a:lnSpc>
                <a:spcPct val="90000"/>
              </a:lnSpc>
              <a:spcAft>
                <a:spcPts val="600"/>
              </a:spcAft>
            </a:pPr>
            <a:r>
              <a:rPr lang="en-US" sz="1500" dirty="0" err="1">
                <a:highlight>
                  <a:srgbClr val="FFFF00"/>
                </a:highlight>
              </a:rPr>
              <a:t>Tisdagar</a:t>
            </a:r>
            <a:r>
              <a:rPr lang="en-US" sz="1500" dirty="0">
                <a:highlight>
                  <a:srgbClr val="FFFF00"/>
                </a:highlight>
              </a:rPr>
              <a:t>: 19:00-20:30, </a:t>
            </a:r>
            <a:r>
              <a:rPr lang="en-US" sz="1500" dirty="0" err="1">
                <a:highlight>
                  <a:srgbClr val="FFFF00"/>
                </a:highlight>
              </a:rPr>
              <a:t>Torvallen</a:t>
            </a:r>
            <a:endParaRPr lang="en-US" sz="1500" dirty="0">
              <a:highlight>
                <a:srgbClr val="FFFF00"/>
              </a:highlight>
            </a:endParaRPr>
          </a:p>
          <a:p>
            <a:pPr algn="ctr" defTabSz="914400">
              <a:lnSpc>
                <a:spcPct val="90000"/>
              </a:lnSpc>
              <a:spcAft>
                <a:spcPts val="600"/>
              </a:spcAft>
            </a:pPr>
            <a:r>
              <a:rPr lang="en-US" sz="1500" dirty="0" err="1">
                <a:highlight>
                  <a:srgbClr val="FFFF00"/>
                </a:highlight>
              </a:rPr>
              <a:t>Söndagar</a:t>
            </a:r>
            <a:r>
              <a:rPr lang="en-US" sz="1500" dirty="0">
                <a:highlight>
                  <a:srgbClr val="FFFF00"/>
                </a:highlight>
              </a:rPr>
              <a:t> 17-18.30, </a:t>
            </a:r>
            <a:r>
              <a:rPr lang="en-US" sz="1500" dirty="0" err="1">
                <a:highlight>
                  <a:srgbClr val="FFFF00"/>
                </a:highlight>
              </a:rPr>
              <a:t>Råplan</a:t>
            </a:r>
            <a:endParaRPr lang="en-US" sz="1500" dirty="0">
              <a:highlight>
                <a:srgbClr val="FFFF00"/>
              </a:highlight>
            </a:endParaRPr>
          </a:p>
          <a:p>
            <a:pPr algn="ctr" defTabSz="914400">
              <a:lnSpc>
                <a:spcPct val="90000"/>
              </a:lnSpc>
              <a:spcAft>
                <a:spcPts val="600"/>
              </a:spcAft>
            </a:pPr>
            <a:endParaRPr lang="en-US" sz="1500" dirty="0"/>
          </a:p>
          <a:p>
            <a:pPr algn="ctr" defTabSz="914400">
              <a:lnSpc>
                <a:spcPct val="90000"/>
              </a:lnSpc>
              <a:spcAft>
                <a:spcPts val="600"/>
              </a:spcAft>
            </a:pPr>
            <a:endParaRPr lang="en-US" sz="1500" dirty="0"/>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endParaRPr lang="en-US" sz="1600" dirty="0"/>
          </a:p>
        </p:txBody>
      </p:sp>
      <p:pic>
        <p:nvPicPr>
          <p:cNvPr id="3082" name="Picture 10" descr="Premier League footballer arrested on suspicion of rape in north London ...">
            <a:extLst>
              <a:ext uri="{FF2B5EF4-FFF2-40B4-BE49-F238E27FC236}">
                <a16:creationId xmlns:a16="http://schemas.microsoft.com/office/drawing/2014/main" id="{0563EC29-097D-AA92-3205-F94EB18682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785" t="14138" r="32751" b="18158"/>
          <a:stretch/>
        </p:blipFill>
        <p:spPr bwMode="auto">
          <a:xfrm>
            <a:off x="5277773" y="263701"/>
            <a:ext cx="1162014" cy="1181051"/>
          </a:xfrm>
          <a:prstGeom prst="rect">
            <a:avLst/>
          </a:prstGeom>
          <a:extLst>
            <a:ext uri="{909E8E84-426E-40DD-AFC4-6F175D3DCCD1}">
              <a14:hiddenFill xmlns:a14="http://schemas.microsoft.com/office/drawing/2010/main">
                <a:solidFill>
                  <a:srgbClr val="FFFFFF"/>
                </a:solidFill>
              </a14:hiddenFill>
            </a:ext>
          </a:extLst>
        </p:spPr>
      </p:pic>
      <p:graphicFrame>
        <p:nvGraphicFramePr>
          <p:cNvPr id="5" name="Tabell 4">
            <a:extLst>
              <a:ext uri="{FF2B5EF4-FFF2-40B4-BE49-F238E27FC236}">
                <a16:creationId xmlns:a16="http://schemas.microsoft.com/office/drawing/2014/main" id="{F6766457-4E11-766B-0A65-EF9CDA1C44A3}"/>
              </a:ext>
            </a:extLst>
          </p:cNvPr>
          <p:cNvGraphicFramePr>
            <a:graphicFrameLocks noGrp="1"/>
          </p:cNvGraphicFramePr>
          <p:nvPr>
            <p:extLst>
              <p:ext uri="{D42A27DB-BD31-4B8C-83A1-F6EECF244321}">
                <p14:modId xmlns:p14="http://schemas.microsoft.com/office/powerpoint/2010/main" val="3626784717"/>
              </p:ext>
            </p:extLst>
          </p:nvPr>
        </p:nvGraphicFramePr>
        <p:xfrm>
          <a:off x="120771" y="2482465"/>
          <a:ext cx="4216174" cy="2345568"/>
        </p:xfrm>
        <a:graphic>
          <a:graphicData uri="http://schemas.openxmlformats.org/drawingml/2006/table">
            <a:tbl>
              <a:tblPr firstRow="1" firstCol="1" bandRow="1">
                <a:tableStyleId>{5C22544A-7EE6-4342-B048-85BDC9FD1C3A}</a:tableStyleId>
              </a:tblPr>
              <a:tblGrid>
                <a:gridCol w="1967475">
                  <a:extLst>
                    <a:ext uri="{9D8B030D-6E8A-4147-A177-3AD203B41FA5}">
                      <a16:colId xmlns:a16="http://schemas.microsoft.com/office/drawing/2014/main" val="1709662243"/>
                    </a:ext>
                  </a:extLst>
                </a:gridCol>
                <a:gridCol w="2248699">
                  <a:extLst>
                    <a:ext uri="{9D8B030D-6E8A-4147-A177-3AD203B41FA5}">
                      <a16:colId xmlns:a16="http://schemas.microsoft.com/office/drawing/2014/main" val="3440450023"/>
                    </a:ext>
                  </a:extLst>
                </a:gridCol>
              </a:tblGrid>
              <a:tr h="228273">
                <a:tc>
                  <a:txBody>
                    <a:bodyPr/>
                    <a:lstStyle/>
                    <a:p>
                      <a:pPr>
                        <a:lnSpc>
                          <a:spcPct val="115000"/>
                        </a:lnSpc>
                        <a:spcAft>
                          <a:spcPts val="800"/>
                        </a:spcAft>
                        <a:buNone/>
                      </a:pPr>
                      <a:r>
                        <a:rPr lang="sv-SE" sz="1100" kern="100">
                          <a:effectLst/>
                        </a:rPr>
                        <a:t>Månad</a:t>
                      </a:r>
                      <a:endParaRPr lang="sv-SE" sz="1300" kern="10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tc>
                  <a:txBody>
                    <a:bodyPr/>
                    <a:lstStyle/>
                    <a:p>
                      <a:pPr>
                        <a:lnSpc>
                          <a:spcPct val="115000"/>
                        </a:lnSpc>
                        <a:spcAft>
                          <a:spcPts val="800"/>
                        </a:spcAft>
                        <a:buNone/>
                      </a:pPr>
                      <a:r>
                        <a:rPr lang="sv-SE" sz="1100" kern="100">
                          <a:effectLst/>
                        </a:rPr>
                        <a:t>Fokusområden</a:t>
                      </a:r>
                      <a:endParaRPr lang="sv-SE" sz="1300" kern="10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extLst>
                  <a:ext uri="{0D108BD9-81ED-4DB2-BD59-A6C34878D82A}">
                    <a16:rowId xmlns:a16="http://schemas.microsoft.com/office/drawing/2014/main" val="46422867"/>
                  </a:ext>
                </a:extLst>
              </a:tr>
              <a:tr h="423459">
                <a:tc>
                  <a:txBody>
                    <a:bodyPr/>
                    <a:lstStyle/>
                    <a:p>
                      <a:pPr>
                        <a:lnSpc>
                          <a:spcPct val="115000"/>
                        </a:lnSpc>
                        <a:spcAft>
                          <a:spcPts val="800"/>
                        </a:spcAft>
                        <a:buNone/>
                      </a:pPr>
                      <a:r>
                        <a:rPr lang="sv-SE" sz="1100" kern="100" dirty="0">
                          <a:effectLst/>
                        </a:rPr>
                        <a:t>Januari – Mars (Försäsong)*</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tc>
                  <a:txBody>
                    <a:bodyPr/>
                    <a:lstStyle/>
                    <a:p>
                      <a:pPr>
                        <a:lnSpc>
                          <a:spcPct val="115000"/>
                        </a:lnSpc>
                        <a:spcAft>
                          <a:spcPts val="800"/>
                        </a:spcAft>
                        <a:buNone/>
                      </a:pPr>
                      <a:r>
                        <a:rPr lang="sv-SE" sz="1100" kern="100" dirty="0">
                          <a:effectLst/>
                        </a:rPr>
                        <a:t>Grundteknik, passningsspel, koordination, snabbhet och uthållighet.</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extLst>
                  <a:ext uri="{0D108BD9-81ED-4DB2-BD59-A6C34878D82A}">
                    <a16:rowId xmlns:a16="http://schemas.microsoft.com/office/drawing/2014/main" val="600091720"/>
                  </a:ext>
                </a:extLst>
              </a:tr>
              <a:tr h="423459">
                <a:tc>
                  <a:txBody>
                    <a:bodyPr/>
                    <a:lstStyle/>
                    <a:p>
                      <a:pPr>
                        <a:lnSpc>
                          <a:spcPct val="115000"/>
                        </a:lnSpc>
                        <a:spcAft>
                          <a:spcPts val="800"/>
                        </a:spcAft>
                        <a:buNone/>
                      </a:pPr>
                      <a:r>
                        <a:rPr lang="sv-SE" sz="1100" kern="100" dirty="0">
                          <a:effectLst/>
                        </a:rPr>
                        <a:t>April – Maj*</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tc>
                  <a:txBody>
                    <a:bodyPr/>
                    <a:lstStyle/>
                    <a:p>
                      <a:pPr>
                        <a:lnSpc>
                          <a:spcPct val="115000"/>
                        </a:lnSpc>
                        <a:spcAft>
                          <a:spcPts val="800"/>
                        </a:spcAft>
                        <a:buNone/>
                      </a:pPr>
                      <a:r>
                        <a:rPr lang="sv-SE" sz="1100" kern="100" dirty="0">
                          <a:effectLst/>
                        </a:rPr>
                        <a:t>Anfallsspel, försvarsspel, positionsspel, beslutsfattande.</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extLst>
                  <a:ext uri="{0D108BD9-81ED-4DB2-BD59-A6C34878D82A}">
                    <a16:rowId xmlns:a16="http://schemas.microsoft.com/office/drawing/2014/main" val="3300951526"/>
                  </a:ext>
                </a:extLst>
              </a:tr>
              <a:tr h="423459">
                <a:tc>
                  <a:txBody>
                    <a:bodyPr/>
                    <a:lstStyle/>
                    <a:p>
                      <a:pPr>
                        <a:lnSpc>
                          <a:spcPct val="115000"/>
                        </a:lnSpc>
                        <a:spcAft>
                          <a:spcPts val="800"/>
                        </a:spcAft>
                        <a:buNone/>
                      </a:pPr>
                      <a:r>
                        <a:rPr lang="sv-SE" sz="1100" kern="100" dirty="0">
                          <a:effectLst/>
                        </a:rPr>
                        <a:t>Juni – September (Seriespel)*</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tc>
                  <a:txBody>
                    <a:bodyPr/>
                    <a:lstStyle/>
                    <a:p>
                      <a:pPr>
                        <a:lnSpc>
                          <a:spcPct val="115000"/>
                        </a:lnSpc>
                        <a:spcAft>
                          <a:spcPts val="800"/>
                        </a:spcAft>
                        <a:buNone/>
                      </a:pPr>
                      <a:r>
                        <a:rPr lang="sv-SE" sz="1100" kern="100" dirty="0">
                          <a:effectLst/>
                        </a:rPr>
                        <a:t>Matchlik träning, press &amp; understöd, snabbhet, tempo.</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extLst>
                  <a:ext uri="{0D108BD9-81ED-4DB2-BD59-A6C34878D82A}">
                    <a16:rowId xmlns:a16="http://schemas.microsoft.com/office/drawing/2014/main" val="3031634780"/>
                  </a:ext>
                </a:extLst>
              </a:tr>
              <a:tr h="423459">
                <a:tc>
                  <a:txBody>
                    <a:bodyPr/>
                    <a:lstStyle/>
                    <a:p>
                      <a:pPr>
                        <a:lnSpc>
                          <a:spcPct val="115000"/>
                        </a:lnSpc>
                        <a:spcAft>
                          <a:spcPts val="800"/>
                        </a:spcAft>
                        <a:buNone/>
                      </a:pPr>
                      <a:r>
                        <a:rPr lang="sv-SE" sz="1100" kern="100" dirty="0">
                          <a:effectLst/>
                        </a:rPr>
                        <a:t>Oktober – November*</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tc>
                  <a:txBody>
                    <a:bodyPr/>
                    <a:lstStyle/>
                    <a:p>
                      <a:pPr>
                        <a:lnSpc>
                          <a:spcPct val="115000"/>
                        </a:lnSpc>
                        <a:spcAft>
                          <a:spcPts val="800"/>
                        </a:spcAft>
                        <a:buNone/>
                      </a:pPr>
                      <a:r>
                        <a:rPr lang="sv-SE" sz="1100" kern="100" dirty="0">
                          <a:effectLst/>
                        </a:rPr>
                        <a:t>Utvärdering, speluppfattning, individuell utveckling.</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extLst>
                  <a:ext uri="{0D108BD9-81ED-4DB2-BD59-A6C34878D82A}">
                    <a16:rowId xmlns:a16="http://schemas.microsoft.com/office/drawing/2014/main" val="257356917"/>
                  </a:ext>
                </a:extLst>
              </a:tr>
              <a:tr h="423459">
                <a:tc>
                  <a:txBody>
                    <a:bodyPr/>
                    <a:lstStyle/>
                    <a:p>
                      <a:pPr>
                        <a:lnSpc>
                          <a:spcPct val="115000"/>
                        </a:lnSpc>
                        <a:spcAft>
                          <a:spcPts val="800"/>
                        </a:spcAft>
                        <a:buNone/>
                      </a:pPr>
                      <a:r>
                        <a:rPr lang="sv-SE" sz="1100" kern="100">
                          <a:effectLst/>
                        </a:rPr>
                        <a:t>December</a:t>
                      </a:r>
                      <a:endParaRPr lang="sv-SE" sz="1300" kern="10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tc>
                  <a:txBody>
                    <a:bodyPr/>
                    <a:lstStyle/>
                    <a:p>
                      <a:pPr>
                        <a:lnSpc>
                          <a:spcPct val="115000"/>
                        </a:lnSpc>
                        <a:spcAft>
                          <a:spcPts val="800"/>
                        </a:spcAft>
                        <a:buNone/>
                      </a:pPr>
                      <a:r>
                        <a:rPr lang="sv-SE" sz="1100" kern="100" dirty="0">
                          <a:effectLst/>
                        </a:rPr>
                        <a:t>Lugnare tempo, teknik, rörlighet och glädje.</a:t>
                      </a:r>
                      <a:endParaRPr lang="sv-SE"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577" marR="7577" marT="7577" marB="7577" anchor="ctr"/>
                </a:tc>
                <a:extLst>
                  <a:ext uri="{0D108BD9-81ED-4DB2-BD59-A6C34878D82A}">
                    <a16:rowId xmlns:a16="http://schemas.microsoft.com/office/drawing/2014/main" val="4158952286"/>
                  </a:ext>
                </a:extLst>
              </a:tr>
            </a:tbl>
          </a:graphicData>
        </a:graphic>
      </p:graphicFrame>
      <p:pic>
        <p:nvPicPr>
          <p:cNvPr id="7" name="Picture 7" descr="Ope IF">
            <a:extLst>
              <a:ext uri="{FF2B5EF4-FFF2-40B4-BE49-F238E27FC236}">
                <a16:creationId xmlns:a16="http://schemas.microsoft.com/office/drawing/2014/main" id="{F5AD1759-2033-6E68-D4AB-0788A152A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8DA8A710-53E2-73C4-9F0E-9F8896BA6AB5}"/>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
        <p:nvSpPr>
          <p:cNvPr id="3" name="Title 1">
            <a:extLst>
              <a:ext uri="{FF2B5EF4-FFF2-40B4-BE49-F238E27FC236}">
                <a16:creationId xmlns:a16="http://schemas.microsoft.com/office/drawing/2014/main" id="{AEE98E54-D521-86D0-D3D4-0941E3514B95}"/>
              </a:ext>
            </a:extLst>
          </p:cNvPr>
          <p:cNvSpPr txBox="1">
            <a:spLocks/>
          </p:cNvSpPr>
          <p:nvPr/>
        </p:nvSpPr>
        <p:spPr>
          <a:xfrm>
            <a:off x="92692" y="4695314"/>
            <a:ext cx="4216174" cy="527949"/>
          </a:xfrm>
          <a:prstGeom prst="rect">
            <a:avLst/>
          </a:prstGeom>
        </p:spPr>
        <p:txBody>
          <a:bodyPr vert="horz" lIns="91440" tIns="45720" rIns="91440" bIns="4572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14400">
              <a:lnSpc>
                <a:spcPct val="90000"/>
              </a:lnSpc>
            </a:pPr>
            <a:r>
              <a:rPr lang="en-US" sz="1100" dirty="0"/>
              <a:t>* </a:t>
            </a:r>
            <a:r>
              <a:rPr lang="en-US" sz="1100" dirty="0" err="1"/>
              <a:t>Uppvärmningen</a:t>
            </a:r>
            <a:r>
              <a:rPr lang="en-US" sz="1100" dirty="0"/>
              <a:t> </a:t>
            </a:r>
            <a:r>
              <a:rPr lang="en-US" sz="1100" dirty="0" err="1"/>
              <a:t>kommer</a:t>
            </a:r>
            <a:r>
              <a:rPr lang="en-US" sz="1100" dirty="0"/>
              <a:t> under dessa </a:t>
            </a:r>
            <a:r>
              <a:rPr lang="en-US" sz="1100" dirty="0" err="1"/>
              <a:t>perioder</a:t>
            </a:r>
            <a:r>
              <a:rPr lang="en-US" sz="1100" dirty="0"/>
              <a:t> </a:t>
            </a:r>
            <a:r>
              <a:rPr lang="en-US" sz="1100" dirty="0" err="1"/>
              <a:t>att</a:t>
            </a:r>
            <a:r>
              <a:rPr lang="en-US" sz="1100" dirty="0"/>
              <a:t> </a:t>
            </a:r>
            <a:r>
              <a:rPr lang="en-US" sz="1100" dirty="0" err="1"/>
              <a:t>bestå</a:t>
            </a:r>
            <a:r>
              <a:rPr lang="en-US" sz="1100" dirty="0"/>
              <a:t> av </a:t>
            </a:r>
            <a:r>
              <a:rPr lang="en-US" sz="1100" dirty="0" err="1"/>
              <a:t>knäkontroll</a:t>
            </a:r>
            <a:r>
              <a:rPr lang="en-US" sz="1100" dirty="0"/>
              <a:t> och </a:t>
            </a:r>
            <a:r>
              <a:rPr lang="en-US" sz="1100" dirty="0" err="1"/>
              <a:t>stärkande</a:t>
            </a:r>
            <a:r>
              <a:rPr lang="en-US" sz="1100" dirty="0"/>
              <a:t> </a:t>
            </a:r>
            <a:r>
              <a:rPr lang="en-US" sz="1100" dirty="0" err="1"/>
              <a:t>övningar</a:t>
            </a:r>
            <a:r>
              <a:rPr lang="en-US" sz="11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246486"/>
            <a:ext cx="4424565" cy="773515"/>
          </a:xfrm>
        </p:spPr>
        <p:txBody>
          <a:bodyPr vert="horz" lIns="91440" tIns="45720" rIns="91440" bIns="45720" rtlCol="0" anchor="b">
            <a:normAutofit/>
          </a:bodyPr>
          <a:lstStyle/>
          <a:p>
            <a:pPr algn="l" defTabSz="914400">
              <a:lnSpc>
                <a:spcPct val="90000"/>
              </a:lnSpc>
            </a:pPr>
            <a:r>
              <a:rPr lang="en-US" sz="3800" kern="1200" dirty="0" err="1">
                <a:solidFill>
                  <a:schemeClr val="tx1"/>
                </a:solidFill>
                <a:latin typeface="+mj-lt"/>
                <a:ea typeface="+mj-ea"/>
                <a:cs typeface="+mj-cs"/>
              </a:rPr>
              <a:t>Utvecklingsmål</a:t>
            </a:r>
            <a:r>
              <a:rPr lang="en-US" sz="3800" kern="1200" dirty="0">
                <a:solidFill>
                  <a:schemeClr val="tx1"/>
                </a:solidFill>
                <a:latin typeface="+mj-lt"/>
                <a:ea typeface="+mj-ea"/>
                <a:cs typeface="+mj-cs"/>
              </a:rPr>
              <a:t> 2026</a:t>
            </a:r>
          </a:p>
        </p:txBody>
      </p:sp>
      <p:sp>
        <p:nvSpPr>
          <p:cNvPr id="4" name="TextBox 3"/>
          <p:cNvSpPr txBox="1"/>
          <p:nvPr/>
        </p:nvSpPr>
        <p:spPr>
          <a:xfrm>
            <a:off x="152829" y="1003494"/>
            <a:ext cx="5657438" cy="5608020"/>
          </a:xfrm>
          <a:prstGeom prst="rect">
            <a:avLst/>
          </a:prstGeom>
        </p:spPr>
        <p:txBody>
          <a:bodyPr vert="horz" lIns="91440" tIns="45720" rIns="91440" bIns="45720" rtlCol="0" anchor="t">
            <a:noAutofit/>
          </a:bodyPr>
          <a:lstStyle/>
          <a:p>
            <a:pPr defTabSz="914400">
              <a:lnSpc>
                <a:spcPct val="90000"/>
              </a:lnSpc>
              <a:spcAft>
                <a:spcPts val="800"/>
              </a:spcAft>
            </a:pPr>
            <a:br>
              <a:rPr lang="en-US" sz="1200" b="1" dirty="0">
                <a:effectLst/>
              </a:rPr>
            </a:br>
            <a:r>
              <a:rPr lang="en-US" sz="1100" b="1" dirty="0">
                <a:effectLst/>
              </a:rPr>
              <a:t>1. </a:t>
            </a:r>
            <a:r>
              <a:rPr lang="en-US" sz="1100" b="1" dirty="0" err="1">
                <a:effectLst/>
              </a:rPr>
              <a:t>Passningsspel</a:t>
            </a:r>
            <a:r>
              <a:rPr lang="en-US" sz="1100" b="1" dirty="0">
                <a:effectLst/>
              </a:rPr>
              <a:t> &amp; </a:t>
            </a:r>
            <a:r>
              <a:rPr lang="en-US" sz="1100" b="1" dirty="0" err="1">
                <a:effectLst/>
              </a:rPr>
              <a:t>Speluppbyggnad</a:t>
            </a:r>
            <a:endParaRPr lang="en-US" sz="1100" dirty="0"/>
          </a:p>
          <a:p>
            <a:pPr defTabSz="914400">
              <a:lnSpc>
                <a:spcPct val="90000"/>
              </a:lnSpc>
              <a:spcAft>
                <a:spcPts val="800"/>
              </a:spcAft>
            </a:pPr>
            <a:r>
              <a:rPr lang="en-US" sz="1100" b="1" dirty="0">
                <a:effectLst/>
              </a:rPr>
              <a:t>Mål: </a:t>
            </a:r>
            <a:r>
              <a:rPr lang="en-US" sz="1100" dirty="0" err="1"/>
              <a:t>Speluppbyggnad</a:t>
            </a:r>
            <a:r>
              <a:rPr lang="en-US" sz="1100" dirty="0"/>
              <a:t> </a:t>
            </a:r>
            <a:r>
              <a:rPr lang="en-US" sz="1100" b="1" dirty="0" err="1"/>
              <a:t>efter</a:t>
            </a:r>
            <a:r>
              <a:rPr lang="en-US" sz="1100" b="1" dirty="0"/>
              <a:t> </a:t>
            </a:r>
            <a:r>
              <a:rPr lang="en-US" sz="1100" b="1" dirty="0" err="1"/>
              <a:t>marken</a:t>
            </a:r>
            <a:r>
              <a:rPr lang="en-US" sz="1100" b="1" dirty="0"/>
              <a:t> </a:t>
            </a:r>
            <a:r>
              <a:rPr lang="en-US" sz="1100" dirty="0"/>
              <a:t>och med </a:t>
            </a:r>
            <a:r>
              <a:rPr lang="en-US" sz="1100" dirty="0" err="1"/>
              <a:t>passningsspel</a:t>
            </a:r>
            <a:r>
              <a:rPr lang="en-US" sz="1100" dirty="0"/>
              <a:t> </a:t>
            </a:r>
            <a:r>
              <a:rPr lang="en-US" sz="1100" dirty="0" err="1"/>
              <a:t>på</a:t>
            </a:r>
            <a:r>
              <a:rPr lang="en-US" sz="1100" dirty="0"/>
              <a:t> “</a:t>
            </a:r>
            <a:r>
              <a:rPr lang="en-US" sz="1100" dirty="0" err="1"/>
              <a:t>vår</a:t>
            </a:r>
            <a:r>
              <a:rPr lang="en-US" sz="1100" dirty="0"/>
              <a:t>” </a:t>
            </a:r>
            <a:r>
              <a:rPr lang="en-US" sz="1100" dirty="0" err="1"/>
              <a:t>planhalva</a:t>
            </a:r>
            <a:r>
              <a:rPr lang="en-US" sz="1100" dirty="0"/>
              <a:t>. </a:t>
            </a:r>
            <a:r>
              <a:rPr lang="en-US" sz="1100" b="1" dirty="0" err="1">
                <a:effectLst/>
              </a:rPr>
              <a:t>Tålamod</a:t>
            </a:r>
            <a:r>
              <a:rPr lang="en-US" sz="1100" dirty="0">
                <a:effectLst/>
              </a:rPr>
              <a:t> med </a:t>
            </a:r>
            <a:r>
              <a:rPr lang="en-US" sz="1100" dirty="0" err="1">
                <a:effectLst/>
              </a:rPr>
              <a:t>bollen</a:t>
            </a:r>
            <a:r>
              <a:rPr lang="en-US" sz="1100" dirty="0"/>
              <a:t>, </a:t>
            </a:r>
            <a:r>
              <a:rPr lang="en-US" sz="1100" b="1" dirty="0" err="1"/>
              <a:t>vända</a:t>
            </a:r>
            <a:r>
              <a:rPr lang="en-US" sz="1100" b="1" dirty="0"/>
              <a:t> </a:t>
            </a:r>
            <a:r>
              <a:rPr lang="en-US" sz="1100" b="1" dirty="0" err="1"/>
              <a:t>spelet</a:t>
            </a:r>
            <a:r>
              <a:rPr lang="en-US" sz="1100" b="1" dirty="0"/>
              <a:t> </a:t>
            </a:r>
            <a:r>
              <a:rPr lang="en-US" sz="1100" dirty="0" err="1"/>
              <a:t>när</a:t>
            </a:r>
            <a:r>
              <a:rPr lang="en-US" sz="1100" dirty="0"/>
              <a:t> det </a:t>
            </a:r>
            <a:r>
              <a:rPr lang="en-US" sz="1100" dirty="0" err="1"/>
              <a:t>är</a:t>
            </a:r>
            <a:r>
              <a:rPr lang="en-US" sz="1100" dirty="0"/>
              <a:t> </a:t>
            </a:r>
            <a:r>
              <a:rPr lang="en-US" sz="1100" dirty="0" err="1"/>
              <a:t>trångt</a:t>
            </a:r>
            <a:r>
              <a:rPr lang="en-US" sz="1100" dirty="0"/>
              <a:t> </a:t>
            </a:r>
            <a:r>
              <a:rPr lang="en-US" sz="1100" dirty="0" err="1"/>
              <a:t>på</a:t>
            </a:r>
            <a:r>
              <a:rPr lang="en-US" sz="1100" dirty="0"/>
              <a:t> </a:t>
            </a:r>
            <a:r>
              <a:rPr lang="en-US" sz="1100" dirty="0" err="1"/>
              <a:t>ena</a:t>
            </a:r>
            <a:r>
              <a:rPr lang="en-US" sz="1100" dirty="0"/>
              <a:t> </a:t>
            </a:r>
            <a:r>
              <a:rPr lang="en-US" sz="1100" dirty="0" err="1"/>
              <a:t>sidan</a:t>
            </a:r>
            <a:r>
              <a:rPr lang="en-US" sz="1100" dirty="0"/>
              <a:t>. </a:t>
            </a:r>
            <a:r>
              <a:rPr lang="en-US" sz="1100" b="1" dirty="0" err="1"/>
              <a:t>Rörelse</a:t>
            </a:r>
            <a:r>
              <a:rPr lang="en-US" sz="1100" dirty="0"/>
              <a:t> </a:t>
            </a:r>
            <a:r>
              <a:rPr lang="en-US" sz="1100" dirty="0" err="1"/>
              <a:t>på</a:t>
            </a:r>
            <a:r>
              <a:rPr lang="en-US" sz="1100" dirty="0"/>
              <a:t> </a:t>
            </a:r>
            <a:r>
              <a:rPr lang="en-US" sz="1100" dirty="0" err="1"/>
              <a:t>spelare</a:t>
            </a:r>
            <a:r>
              <a:rPr lang="en-US" sz="1100" dirty="0"/>
              <a:t> </a:t>
            </a:r>
            <a:r>
              <a:rPr lang="en-US" sz="1100" dirty="0" err="1"/>
              <a:t>utan</a:t>
            </a:r>
            <a:r>
              <a:rPr lang="en-US" sz="1100" dirty="0"/>
              <a:t> boll och ALLTID </a:t>
            </a:r>
            <a:r>
              <a:rPr lang="en-US" sz="1100" dirty="0" err="1"/>
              <a:t>vara</a:t>
            </a:r>
            <a:r>
              <a:rPr lang="en-US" sz="1100" dirty="0"/>
              <a:t> </a:t>
            </a:r>
            <a:r>
              <a:rPr lang="en-US" sz="1100" b="1" dirty="0" err="1"/>
              <a:t>delaktig</a:t>
            </a:r>
            <a:r>
              <a:rPr lang="en-US" sz="1100" b="1" dirty="0"/>
              <a:t>/</a:t>
            </a:r>
            <a:r>
              <a:rPr lang="en-US" sz="1100" b="1" dirty="0" err="1"/>
              <a:t>spelbar</a:t>
            </a:r>
            <a:r>
              <a:rPr lang="en-US" sz="1100" dirty="0"/>
              <a:t>. </a:t>
            </a:r>
            <a:br>
              <a:rPr lang="en-US" sz="1100" b="1" dirty="0">
                <a:effectLst/>
              </a:rPr>
            </a:br>
            <a:endParaRPr lang="en-US" sz="1100" dirty="0">
              <a:effectLst/>
            </a:endParaRPr>
          </a:p>
          <a:p>
            <a:pPr defTabSz="914400">
              <a:lnSpc>
                <a:spcPct val="90000"/>
              </a:lnSpc>
              <a:spcAft>
                <a:spcPts val="800"/>
              </a:spcAft>
            </a:pPr>
            <a:r>
              <a:rPr lang="en-US" sz="1100" b="1" dirty="0">
                <a:effectLst/>
              </a:rPr>
              <a:t>2. </a:t>
            </a:r>
            <a:r>
              <a:rPr lang="en-US" sz="1100" b="1" dirty="0" err="1">
                <a:effectLst/>
              </a:rPr>
              <a:t>Utveckling</a:t>
            </a:r>
            <a:r>
              <a:rPr lang="en-US" sz="1100" b="1" dirty="0">
                <a:effectLst/>
              </a:rPr>
              <a:t> av </a:t>
            </a:r>
            <a:r>
              <a:rPr lang="en-US" sz="1100" b="1" dirty="0" err="1">
                <a:effectLst/>
              </a:rPr>
              <a:t>mindre</a:t>
            </a:r>
            <a:r>
              <a:rPr lang="en-US" sz="1100" b="1" dirty="0">
                <a:effectLst/>
              </a:rPr>
              <a:t> </a:t>
            </a:r>
            <a:r>
              <a:rPr lang="en-US" sz="1100" b="1" dirty="0" err="1">
                <a:effectLst/>
              </a:rPr>
              <a:t>erfarna</a:t>
            </a:r>
            <a:r>
              <a:rPr lang="en-US" sz="1100" b="1" dirty="0">
                <a:effectLst/>
              </a:rPr>
              <a:t> </a:t>
            </a:r>
            <a:r>
              <a:rPr lang="en-US" sz="1100" b="1" dirty="0" err="1">
                <a:effectLst/>
              </a:rPr>
              <a:t>spelare</a:t>
            </a:r>
            <a:endParaRPr lang="en-US" sz="1100" dirty="0"/>
          </a:p>
          <a:p>
            <a:pPr defTabSz="914400">
              <a:lnSpc>
                <a:spcPct val="90000"/>
              </a:lnSpc>
              <a:spcAft>
                <a:spcPts val="800"/>
              </a:spcAft>
            </a:pPr>
            <a:r>
              <a:rPr lang="en-US" sz="1100" b="1" dirty="0">
                <a:effectLst/>
              </a:rPr>
              <a:t>Mål: </a:t>
            </a:r>
            <a:r>
              <a:rPr lang="en-US" sz="1100" dirty="0" err="1">
                <a:effectLst/>
              </a:rPr>
              <a:t>Göra</a:t>
            </a:r>
            <a:r>
              <a:rPr lang="en-US" sz="1100" dirty="0">
                <a:effectLst/>
              </a:rPr>
              <a:t> de </a:t>
            </a:r>
            <a:r>
              <a:rPr lang="en-US" sz="1100" dirty="0" err="1">
                <a:effectLst/>
              </a:rPr>
              <a:t>mindre</a:t>
            </a:r>
            <a:r>
              <a:rPr lang="en-US" sz="1100" dirty="0">
                <a:effectLst/>
              </a:rPr>
              <a:t> </a:t>
            </a:r>
            <a:r>
              <a:rPr lang="en-US" sz="1100" dirty="0" err="1">
                <a:effectLst/>
              </a:rPr>
              <a:t>erfarna</a:t>
            </a:r>
            <a:r>
              <a:rPr lang="en-US" sz="1100" dirty="0">
                <a:effectLst/>
              </a:rPr>
              <a:t> </a:t>
            </a:r>
            <a:r>
              <a:rPr lang="en-US" sz="1100" dirty="0" err="1">
                <a:effectLst/>
              </a:rPr>
              <a:t>spelarna</a:t>
            </a:r>
            <a:r>
              <a:rPr lang="en-US" sz="1100" dirty="0">
                <a:effectLst/>
              </a:rPr>
              <a:t> </a:t>
            </a:r>
            <a:r>
              <a:rPr lang="en-US" sz="1100" dirty="0" err="1">
                <a:effectLst/>
              </a:rPr>
              <a:t>tryggare</a:t>
            </a:r>
            <a:r>
              <a:rPr lang="en-US" sz="1100" dirty="0">
                <a:effectLst/>
              </a:rPr>
              <a:t> </a:t>
            </a:r>
            <a:r>
              <a:rPr lang="en-US" sz="1100" dirty="0" err="1">
                <a:effectLst/>
              </a:rPr>
              <a:t>i</a:t>
            </a:r>
            <a:r>
              <a:rPr lang="en-US" sz="1100" dirty="0">
                <a:effectLst/>
              </a:rPr>
              <a:t> </a:t>
            </a:r>
            <a:r>
              <a:rPr lang="en-US" sz="1100" dirty="0" err="1">
                <a:effectLst/>
              </a:rPr>
              <a:t>bl.a</a:t>
            </a:r>
            <a:r>
              <a:rPr lang="en-US" sz="1100" dirty="0">
                <a:effectLst/>
              </a:rPr>
              <a:t>. </a:t>
            </a:r>
            <a:r>
              <a:rPr lang="en-US" sz="1100" dirty="0" err="1">
                <a:effectLst/>
              </a:rPr>
              <a:t>försvarsspelet</a:t>
            </a:r>
            <a:r>
              <a:rPr lang="en-US" sz="1100" dirty="0">
                <a:effectLst/>
              </a:rPr>
              <a:t> </a:t>
            </a:r>
            <a:r>
              <a:rPr lang="en-US" sz="1100" dirty="0" err="1">
                <a:effectLst/>
              </a:rPr>
              <a:t>så</a:t>
            </a:r>
            <a:r>
              <a:rPr lang="en-US" sz="1100" dirty="0">
                <a:effectLst/>
              </a:rPr>
              <a:t> </a:t>
            </a:r>
            <a:r>
              <a:rPr lang="en-US" sz="1100" dirty="0" err="1">
                <a:effectLst/>
              </a:rPr>
              <a:t>att</a:t>
            </a:r>
            <a:r>
              <a:rPr lang="en-US" sz="1100" dirty="0">
                <a:effectLst/>
              </a:rPr>
              <a:t> de </a:t>
            </a:r>
            <a:r>
              <a:rPr lang="en-US" sz="1100" dirty="0" err="1">
                <a:effectLst/>
              </a:rPr>
              <a:t>kan</a:t>
            </a:r>
            <a:r>
              <a:rPr lang="en-US" sz="1100" dirty="0">
                <a:effectLst/>
              </a:rPr>
              <a:t> </a:t>
            </a:r>
            <a:r>
              <a:rPr lang="en-US" sz="1100" dirty="0" err="1">
                <a:effectLst/>
              </a:rPr>
              <a:t>spela</a:t>
            </a:r>
            <a:r>
              <a:rPr lang="en-US" sz="1100" dirty="0">
                <a:effectLst/>
              </a:rPr>
              <a:t> </a:t>
            </a:r>
            <a:r>
              <a:rPr lang="en-US" sz="1100" dirty="0" err="1">
                <a:effectLst/>
              </a:rPr>
              <a:t>på</a:t>
            </a:r>
            <a:r>
              <a:rPr lang="en-US" sz="1100" dirty="0">
                <a:effectLst/>
              </a:rPr>
              <a:t> </a:t>
            </a:r>
            <a:r>
              <a:rPr lang="en-US" sz="1100" dirty="0" err="1">
                <a:effectLst/>
              </a:rPr>
              <a:t>fler</a:t>
            </a:r>
            <a:r>
              <a:rPr lang="en-US" sz="1100" dirty="0">
                <a:effectLst/>
              </a:rPr>
              <a:t> positioner. </a:t>
            </a:r>
            <a:r>
              <a:rPr lang="en-US" sz="1100" b="1" dirty="0" err="1">
                <a:effectLst/>
              </a:rPr>
              <a:t>Positionering</a:t>
            </a:r>
            <a:r>
              <a:rPr lang="en-US" sz="1100" dirty="0"/>
              <a:t> vid </a:t>
            </a:r>
            <a:r>
              <a:rPr lang="en-US" sz="1100" dirty="0" err="1"/>
              <a:t>försvarsspel</a:t>
            </a:r>
            <a:r>
              <a:rPr lang="en-US" sz="1100" dirty="0"/>
              <a:t> och </a:t>
            </a:r>
            <a:r>
              <a:rPr lang="en-US" sz="1100" b="1" dirty="0"/>
              <a:t>mod </a:t>
            </a:r>
            <a:r>
              <a:rPr lang="en-US" sz="1100" dirty="0"/>
              <a:t>vid </a:t>
            </a:r>
            <a:r>
              <a:rPr lang="en-US" sz="1100" dirty="0" err="1"/>
              <a:t>återerövring</a:t>
            </a:r>
            <a:r>
              <a:rPr lang="en-US" sz="1100" dirty="0"/>
              <a:t>.</a:t>
            </a:r>
            <a:br>
              <a:rPr lang="en-US" sz="1100" dirty="0">
                <a:effectLst/>
              </a:rPr>
            </a:br>
            <a:endParaRPr lang="en-US" sz="1100" dirty="0">
              <a:effectLst/>
            </a:endParaRPr>
          </a:p>
          <a:p>
            <a:pPr defTabSz="914400">
              <a:lnSpc>
                <a:spcPct val="90000"/>
              </a:lnSpc>
              <a:spcAft>
                <a:spcPts val="800"/>
              </a:spcAft>
            </a:pPr>
            <a:r>
              <a:rPr lang="en-US" sz="1100" b="1" dirty="0">
                <a:effectLst/>
              </a:rPr>
              <a:t>3. </a:t>
            </a:r>
            <a:r>
              <a:rPr lang="en-US" sz="1100" b="1" dirty="0" err="1">
                <a:effectLst/>
              </a:rPr>
              <a:t>Spela</a:t>
            </a:r>
            <a:r>
              <a:rPr lang="en-US" sz="1100" b="1" dirty="0">
                <a:effectLst/>
              </a:rPr>
              <a:t> sig </a:t>
            </a:r>
            <a:r>
              <a:rPr lang="en-US" sz="1100" b="1" dirty="0" err="1">
                <a:effectLst/>
              </a:rPr>
              <a:t>ur</a:t>
            </a:r>
            <a:r>
              <a:rPr lang="en-US" sz="1100" b="1" dirty="0">
                <a:effectLst/>
              </a:rPr>
              <a:t> press &amp; </a:t>
            </a:r>
            <a:r>
              <a:rPr lang="en-US" sz="1100" b="1" dirty="0" err="1">
                <a:effectLst/>
              </a:rPr>
              <a:t>hantera</a:t>
            </a:r>
            <a:r>
              <a:rPr lang="en-US" sz="1100" b="1" dirty="0">
                <a:effectLst/>
              </a:rPr>
              <a:t> </a:t>
            </a:r>
            <a:r>
              <a:rPr lang="en-US" sz="1100" b="1" dirty="0" err="1">
                <a:effectLst/>
              </a:rPr>
              <a:t>svåra</a:t>
            </a:r>
            <a:r>
              <a:rPr lang="en-US" sz="1100" b="1" dirty="0">
                <a:effectLst/>
              </a:rPr>
              <a:t> </a:t>
            </a:r>
            <a:r>
              <a:rPr lang="en-US" sz="1100" b="1" dirty="0" err="1">
                <a:effectLst/>
              </a:rPr>
              <a:t>situationer</a:t>
            </a:r>
            <a:endParaRPr lang="en-US" sz="1100" dirty="0"/>
          </a:p>
          <a:p>
            <a:pPr defTabSz="914400">
              <a:lnSpc>
                <a:spcPct val="90000"/>
              </a:lnSpc>
              <a:spcAft>
                <a:spcPts val="800"/>
              </a:spcAft>
            </a:pPr>
            <a:r>
              <a:rPr lang="en-US" sz="1100" b="1" dirty="0">
                <a:effectLst/>
              </a:rPr>
              <a:t>Mål: </a:t>
            </a:r>
            <a:r>
              <a:rPr lang="en-US" sz="1100" dirty="0" err="1">
                <a:effectLst/>
              </a:rPr>
              <a:t>Bli</a:t>
            </a:r>
            <a:r>
              <a:rPr lang="en-US" sz="1100" dirty="0">
                <a:effectLst/>
              </a:rPr>
              <a:t> </a:t>
            </a:r>
            <a:r>
              <a:rPr lang="en-US" sz="1100" dirty="0" err="1">
                <a:effectLst/>
              </a:rPr>
              <a:t>bättre</a:t>
            </a:r>
            <a:r>
              <a:rPr lang="en-US" sz="1100" dirty="0">
                <a:effectLst/>
              </a:rPr>
              <a:t> </a:t>
            </a:r>
            <a:r>
              <a:rPr lang="en-US" sz="1100" dirty="0" err="1">
                <a:effectLst/>
              </a:rPr>
              <a:t>på</a:t>
            </a:r>
            <a:r>
              <a:rPr lang="en-US" sz="1100" dirty="0">
                <a:effectLst/>
              </a:rPr>
              <a:t> </a:t>
            </a:r>
            <a:r>
              <a:rPr lang="en-US" sz="1100" dirty="0" err="1">
                <a:effectLst/>
              </a:rPr>
              <a:t>att</a:t>
            </a:r>
            <a:r>
              <a:rPr lang="en-US" sz="1100" dirty="0">
                <a:effectLst/>
              </a:rPr>
              <a:t> </a:t>
            </a:r>
            <a:r>
              <a:rPr lang="en-US" sz="1100" dirty="0" err="1">
                <a:effectLst/>
              </a:rPr>
              <a:t>spela</a:t>
            </a:r>
            <a:r>
              <a:rPr lang="en-US" sz="1100" dirty="0">
                <a:effectLst/>
              </a:rPr>
              <a:t> sig </a:t>
            </a:r>
            <a:r>
              <a:rPr lang="en-US" sz="1100" dirty="0" err="1">
                <a:effectLst/>
              </a:rPr>
              <a:t>ur</a:t>
            </a:r>
            <a:r>
              <a:rPr lang="en-US" sz="1100" dirty="0">
                <a:effectLst/>
              </a:rPr>
              <a:t> </a:t>
            </a:r>
            <a:r>
              <a:rPr lang="en-US" sz="1100" dirty="0" err="1">
                <a:effectLst/>
              </a:rPr>
              <a:t>pressade</a:t>
            </a:r>
            <a:r>
              <a:rPr lang="en-US" sz="1100" dirty="0">
                <a:effectLst/>
              </a:rPr>
              <a:t> </a:t>
            </a:r>
            <a:r>
              <a:rPr lang="en-US" sz="1100" dirty="0" err="1">
                <a:effectLst/>
              </a:rPr>
              <a:t>situationer</a:t>
            </a:r>
            <a:r>
              <a:rPr lang="en-US" sz="1100" dirty="0">
                <a:effectLst/>
              </a:rPr>
              <a:t> med </a:t>
            </a:r>
            <a:r>
              <a:rPr lang="en-US" sz="1100" dirty="0" err="1">
                <a:effectLst/>
              </a:rPr>
              <a:t>lugn</a:t>
            </a:r>
            <a:r>
              <a:rPr lang="en-US" sz="1100" dirty="0">
                <a:effectLst/>
              </a:rPr>
              <a:t> och </a:t>
            </a:r>
            <a:r>
              <a:rPr lang="en-US" sz="1100" dirty="0" err="1">
                <a:effectLst/>
              </a:rPr>
              <a:t>kortpassningar</a:t>
            </a:r>
            <a:r>
              <a:rPr lang="en-US" sz="1100" dirty="0">
                <a:effectLst/>
              </a:rPr>
              <a:t> </a:t>
            </a:r>
            <a:r>
              <a:rPr lang="en-US" sz="1100" dirty="0" err="1">
                <a:effectLst/>
              </a:rPr>
              <a:t>istället</a:t>
            </a:r>
            <a:r>
              <a:rPr lang="en-US" sz="1100" dirty="0">
                <a:effectLst/>
              </a:rPr>
              <a:t> för </a:t>
            </a:r>
            <a:r>
              <a:rPr lang="en-US" sz="1100" dirty="0" err="1">
                <a:effectLst/>
              </a:rPr>
              <a:t>att</a:t>
            </a:r>
            <a:r>
              <a:rPr lang="en-US" sz="1100" dirty="0">
                <a:effectLst/>
              </a:rPr>
              <a:t> bara </a:t>
            </a:r>
            <a:r>
              <a:rPr lang="en-US" sz="1100" dirty="0" err="1">
                <a:effectLst/>
              </a:rPr>
              <a:t>rensa</a:t>
            </a:r>
            <a:r>
              <a:rPr lang="en-US" sz="1100" dirty="0">
                <a:effectLst/>
              </a:rPr>
              <a:t> bort </a:t>
            </a:r>
            <a:r>
              <a:rPr lang="en-US" sz="1100" dirty="0" err="1">
                <a:effectLst/>
              </a:rPr>
              <a:t>bollen</a:t>
            </a:r>
            <a:r>
              <a:rPr lang="en-US" sz="1100" dirty="0">
                <a:effectLst/>
              </a:rPr>
              <a:t>.</a:t>
            </a:r>
            <a:r>
              <a:rPr lang="en-US" sz="1100" dirty="0"/>
              <a:t> Inte </a:t>
            </a:r>
            <a:r>
              <a:rPr lang="en-US" sz="1100" dirty="0" err="1"/>
              <a:t>bli</a:t>
            </a:r>
            <a:r>
              <a:rPr lang="en-US" sz="1100" dirty="0"/>
              <a:t> </a:t>
            </a:r>
            <a:r>
              <a:rPr lang="en-US" sz="1100" dirty="0" err="1"/>
              <a:t>stressade</a:t>
            </a:r>
            <a:r>
              <a:rPr lang="en-US" sz="1100" dirty="0"/>
              <a:t> </a:t>
            </a:r>
            <a:r>
              <a:rPr lang="en-US" sz="1100" dirty="0" err="1"/>
              <a:t>utan</a:t>
            </a:r>
            <a:r>
              <a:rPr lang="en-US" sz="1100" dirty="0"/>
              <a:t> </a:t>
            </a:r>
            <a:r>
              <a:rPr lang="en-US" sz="1100" dirty="0" err="1"/>
              <a:t>fortsätta</a:t>
            </a:r>
            <a:r>
              <a:rPr lang="en-US" sz="1100" dirty="0"/>
              <a:t> </a:t>
            </a:r>
            <a:r>
              <a:rPr lang="en-US" sz="1100" dirty="0" err="1"/>
              <a:t>spela</a:t>
            </a:r>
            <a:r>
              <a:rPr lang="en-US" sz="1100" dirty="0"/>
              <a:t> </a:t>
            </a:r>
            <a:r>
              <a:rPr lang="en-US" sz="1100" dirty="0" err="1"/>
              <a:t>vårt</a:t>
            </a:r>
            <a:r>
              <a:rPr lang="en-US" sz="1100" dirty="0"/>
              <a:t> </a:t>
            </a:r>
            <a:r>
              <a:rPr lang="en-US" sz="1100" dirty="0" err="1"/>
              <a:t>spel</a:t>
            </a:r>
            <a:r>
              <a:rPr lang="en-US" sz="1100" dirty="0"/>
              <a:t> </a:t>
            </a:r>
            <a:r>
              <a:rPr lang="en-US" sz="1100" dirty="0" err="1"/>
              <a:t>även</a:t>
            </a:r>
            <a:r>
              <a:rPr lang="en-US" sz="1100" dirty="0"/>
              <a:t> </a:t>
            </a:r>
            <a:r>
              <a:rPr lang="en-US" sz="1100" dirty="0" err="1"/>
              <a:t>när</a:t>
            </a:r>
            <a:r>
              <a:rPr lang="en-US" sz="1100" dirty="0"/>
              <a:t> vi ligger under med </a:t>
            </a:r>
            <a:r>
              <a:rPr lang="en-US" sz="1100" dirty="0" err="1"/>
              <a:t>några</a:t>
            </a:r>
            <a:r>
              <a:rPr lang="en-US" sz="1100" dirty="0"/>
              <a:t> </a:t>
            </a:r>
            <a:r>
              <a:rPr lang="en-US" sz="1100" dirty="0" err="1"/>
              <a:t>mål</a:t>
            </a:r>
            <a:r>
              <a:rPr lang="en-US" sz="1100" dirty="0"/>
              <a:t>. </a:t>
            </a:r>
          </a:p>
          <a:p>
            <a:pPr marL="114300" lvl="0" defTabSz="914400">
              <a:lnSpc>
                <a:spcPct val="90000"/>
              </a:lnSpc>
              <a:spcAft>
                <a:spcPts val="800"/>
              </a:spcAft>
              <a:buSzPts val="1000"/>
              <a:tabLst>
                <a:tab pos="457200" algn="l"/>
              </a:tabLst>
            </a:pPr>
            <a:endParaRPr lang="en-US" sz="1100" dirty="0">
              <a:effectLst/>
            </a:endParaRPr>
          </a:p>
          <a:p>
            <a:pPr defTabSz="914400">
              <a:lnSpc>
                <a:spcPct val="90000"/>
              </a:lnSpc>
              <a:spcAft>
                <a:spcPts val="800"/>
              </a:spcAft>
            </a:pPr>
            <a:r>
              <a:rPr lang="en-US" sz="1100" b="1" dirty="0">
                <a:effectLst/>
              </a:rPr>
              <a:t>4. </a:t>
            </a:r>
            <a:r>
              <a:rPr lang="en-US" sz="1100" b="1" dirty="0" err="1">
                <a:effectLst/>
              </a:rPr>
              <a:t>Fysisk</a:t>
            </a:r>
            <a:r>
              <a:rPr lang="en-US" sz="1100" b="1" dirty="0">
                <a:effectLst/>
              </a:rPr>
              <a:t> ork &amp; </a:t>
            </a:r>
            <a:r>
              <a:rPr lang="en-US" sz="1100" b="1" dirty="0" err="1">
                <a:effectLst/>
              </a:rPr>
              <a:t>uthållighet</a:t>
            </a:r>
            <a:endParaRPr lang="en-US" sz="1100" dirty="0"/>
          </a:p>
          <a:p>
            <a:pPr defTabSz="914400">
              <a:lnSpc>
                <a:spcPct val="90000"/>
              </a:lnSpc>
              <a:spcAft>
                <a:spcPts val="800"/>
              </a:spcAft>
            </a:pPr>
            <a:r>
              <a:rPr lang="en-US" sz="1100" b="1" dirty="0">
                <a:effectLst/>
              </a:rPr>
              <a:t>Mål: </a:t>
            </a:r>
            <a:r>
              <a:rPr lang="en-US" sz="1100" dirty="0" err="1">
                <a:effectLst/>
              </a:rPr>
              <a:t>Hålla</a:t>
            </a:r>
            <a:r>
              <a:rPr lang="en-US" sz="1100" dirty="0">
                <a:effectLst/>
              </a:rPr>
              <a:t> </a:t>
            </a:r>
            <a:r>
              <a:rPr lang="en-US" sz="1100" dirty="0" err="1">
                <a:effectLst/>
              </a:rPr>
              <a:t>energinivån</a:t>
            </a:r>
            <a:r>
              <a:rPr lang="en-US" sz="1100" dirty="0">
                <a:effectLst/>
              </a:rPr>
              <a:t> </a:t>
            </a:r>
            <a:r>
              <a:rPr lang="en-US" sz="1100" dirty="0" err="1">
                <a:effectLst/>
              </a:rPr>
              <a:t>uppe</a:t>
            </a:r>
            <a:r>
              <a:rPr lang="en-US" sz="1100" dirty="0">
                <a:effectLst/>
              </a:rPr>
              <a:t> </a:t>
            </a:r>
            <a:r>
              <a:rPr lang="en-US" sz="1100" dirty="0" err="1">
                <a:effectLst/>
              </a:rPr>
              <a:t>genom</a:t>
            </a:r>
            <a:r>
              <a:rPr lang="en-US" sz="1100" dirty="0">
                <a:effectLst/>
              </a:rPr>
              <a:t> </a:t>
            </a:r>
            <a:r>
              <a:rPr lang="en-US" sz="1100" dirty="0" err="1">
                <a:effectLst/>
              </a:rPr>
              <a:t>hela</a:t>
            </a:r>
            <a:r>
              <a:rPr lang="en-US" sz="1100" dirty="0">
                <a:effectLst/>
              </a:rPr>
              <a:t> </a:t>
            </a:r>
            <a:r>
              <a:rPr lang="en-US" sz="1100" dirty="0" err="1">
                <a:effectLst/>
              </a:rPr>
              <a:t>matcherna</a:t>
            </a:r>
            <a:r>
              <a:rPr lang="en-US" sz="1100" dirty="0">
                <a:effectLst/>
              </a:rPr>
              <a:t>. Löpningar </a:t>
            </a:r>
            <a:r>
              <a:rPr lang="en-US" sz="1100" dirty="0" err="1">
                <a:effectLst/>
              </a:rPr>
              <a:t>utan</a:t>
            </a:r>
            <a:r>
              <a:rPr lang="en-US" sz="1100" dirty="0">
                <a:effectLst/>
              </a:rPr>
              <a:t> boll för </a:t>
            </a:r>
            <a:r>
              <a:rPr lang="en-US" sz="1100" dirty="0" err="1">
                <a:effectLst/>
              </a:rPr>
              <a:t>att</a:t>
            </a:r>
            <a:r>
              <a:rPr lang="en-US" sz="1100" dirty="0">
                <a:effectLst/>
              </a:rPr>
              <a:t> </a:t>
            </a:r>
            <a:r>
              <a:rPr lang="en-US" sz="1100" dirty="0" err="1">
                <a:effectLst/>
              </a:rPr>
              <a:t>skapa</a:t>
            </a:r>
            <a:r>
              <a:rPr lang="en-US" sz="1100" dirty="0">
                <a:effectLst/>
              </a:rPr>
              <a:t> </a:t>
            </a:r>
            <a:r>
              <a:rPr lang="en-US" sz="1100" dirty="0" err="1">
                <a:effectLst/>
              </a:rPr>
              <a:t>ytor</a:t>
            </a:r>
            <a:r>
              <a:rPr lang="en-US" sz="1100" dirty="0">
                <a:effectLst/>
              </a:rPr>
              <a:t> för </a:t>
            </a:r>
            <a:r>
              <a:rPr lang="en-US" sz="1100" dirty="0" err="1">
                <a:effectLst/>
              </a:rPr>
              <a:t>medspelare</a:t>
            </a:r>
            <a:r>
              <a:rPr lang="en-US" sz="1100" dirty="0">
                <a:effectLst/>
              </a:rPr>
              <a:t>.</a:t>
            </a:r>
          </a:p>
          <a:p>
            <a:pPr marL="114300" lvl="0" defTabSz="914400">
              <a:lnSpc>
                <a:spcPct val="90000"/>
              </a:lnSpc>
              <a:spcAft>
                <a:spcPts val="800"/>
              </a:spcAft>
              <a:buSzPts val="1000"/>
              <a:tabLst>
                <a:tab pos="457200" algn="l"/>
              </a:tabLst>
            </a:pPr>
            <a:endParaRPr lang="en-US" sz="1100" dirty="0">
              <a:effectLst/>
            </a:endParaRPr>
          </a:p>
          <a:p>
            <a:pPr defTabSz="914400">
              <a:lnSpc>
                <a:spcPct val="90000"/>
              </a:lnSpc>
              <a:spcAft>
                <a:spcPts val="800"/>
              </a:spcAft>
            </a:pPr>
            <a:r>
              <a:rPr lang="en-US" sz="1100" b="1" dirty="0">
                <a:effectLst/>
              </a:rPr>
              <a:t>5. </a:t>
            </a:r>
            <a:r>
              <a:rPr lang="en-US" sz="1100" b="1" dirty="0" err="1">
                <a:effectLst/>
              </a:rPr>
              <a:t>Snabbare</a:t>
            </a:r>
            <a:r>
              <a:rPr lang="en-US" sz="1100" b="1" dirty="0">
                <a:effectLst/>
              </a:rPr>
              <a:t> </a:t>
            </a:r>
            <a:r>
              <a:rPr lang="en-US" sz="1100" b="1" dirty="0" err="1">
                <a:effectLst/>
              </a:rPr>
              <a:t>beslutsfattande</a:t>
            </a:r>
            <a:r>
              <a:rPr lang="en-US" sz="1100" b="1" dirty="0">
                <a:effectLst/>
              </a:rPr>
              <a:t> vid </a:t>
            </a:r>
            <a:r>
              <a:rPr lang="en-US" sz="1100" b="1" dirty="0" err="1">
                <a:effectLst/>
              </a:rPr>
              <a:t>kontring</a:t>
            </a:r>
            <a:r>
              <a:rPr lang="en-US" sz="1100" b="1" dirty="0">
                <a:effectLst/>
              </a:rPr>
              <a:t> &amp; </a:t>
            </a:r>
            <a:r>
              <a:rPr lang="en-US" sz="1100" b="1" dirty="0" err="1">
                <a:effectLst/>
              </a:rPr>
              <a:t>inkast</a:t>
            </a:r>
            <a:endParaRPr lang="en-US" sz="1100" b="1" dirty="0">
              <a:effectLst/>
            </a:endParaRPr>
          </a:p>
          <a:p>
            <a:pPr defTabSz="914400">
              <a:lnSpc>
                <a:spcPct val="90000"/>
              </a:lnSpc>
              <a:spcAft>
                <a:spcPts val="800"/>
              </a:spcAft>
            </a:pPr>
            <a:r>
              <a:rPr lang="en-US" sz="1100" b="1" dirty="0"/>
              <a:t>Mål: </a:t>
            </a:r>
            <a:r>
              <a:rPr lang="en-US" sz="1100" dirty="0" err="1"/>
              <a:t>Få</a:t>
            </a:r>
            <a:r>
              <a:rPr lang="en-US" sz="1100" dirty="0"/>
              <a:t> </a:t>
            </a:r>
            <a:r>
              <a:rPr lang="en-US" sz="1100" dirty="0" err="1"/>
              <a:t>spelarna</a:t>
            </a:r>
            <a:r>
              <a:rPr lang="en-US" sz="1100" dirty="0"/>
              <a:t> </a:t>
            </a:r>
            <a:r>
              <a:rPr lang="en-US" sz="1100" dirty="0" err="1"/>
              <a:t>att</a:t>
            </a:r>
            <a:r>
              <a:rPr lang="en-US" sz="1100" dirty="0"/>
              <a:t> </a:t>
            </a:r>
            <a:r>
              <a:rPr lang="en-US" sz="1100" dirty="0" err="1"/>
              <a:t>reagera</a:t>
            </a:r>
            <a:r>
              <a:rPr lang="en-US" sz="1100" dirty="0"/>
              <a:t> </a:t>
            </a:r>
            <a:r>
              <a:rPr lang="en-US" sz="1100" dirty="0" err="1"/>
              <a:t>snabbare</a:t>
            </a:r>
            <a:r>
              <a:rPr lang="en-US" sz="1100" dirty="0"/>
              <a:t> och </a:t>
            </a:r>
            <a:r>
              <a:rPr lang="en-US" sz="1100" dirty="0" err="1"/>
              <a:t>utnyttja</a:t>
            </a:r>
            <a:r>
              <a:rPr lang="en-US" sz="1100" dirty="0"/>
              <a:t> </a:t>
            </a:r>
            <a:r>
              <a:rPr lang="en-US" sz="1100" dirty="0" err="1"/>
              <a:t>kontringsmöjligheter</a:t>
            </a:r>
            <a:r>
              <a:rPr lang="en-US" sz="1100" dirty="0"/>
              <a:t> </a:t>
            </a:r>
            <a:r>
              <a:rPr lang="en-US" sz="1100" dirty="0" err="1"/>
              <a:t>samt</a:t>
            </a:r>
            <a:r>
              <a:rPr lang="en-US" sz="1100" dirty="0"/>
              <a:t> </a:t>
            </a:r>
            <a:r>
              <a:rPr lang="en-US" sz="1100" dirty="0" err="1"/>
              <a:t>kasta</a:t>
            </a:r>
            <a:r>
              <a:rPr lang="en-US" sz="1100" dirty="0"/>
              <a:t> </a:t>
            </a:r>
            <a:r>
              <a:rPr lang="en-US" sz="1100" dirty="0" err="1"/>
              <a:t>inkast</a:t>
            </a:r>
            <a:r>
              <a:rPr lang="en-US" sz="1100" dirty="0"/>
              <a:t> </a:t>
            </a:r>
            <a:r>
              <a:rPr lang="en-US" sz="1100" dirty="0" err="1"/>
              <a:t>snabbt</a:t>
            </a:r>
            <a:r>
              <a:rPr lang="en-US" sz="1100" dirty="0"/>
              <a:t> </a:t>
            </a:r>
            <a:r>
              <a:rPr lang="en-US" sz="1100" dirty="0" err="1"/>
              <a:t>innan</a:t>
            </a:r>
            <a:r>
              <a:rPr lang="en-US" sz="1100" dirty="0"/>
              <a:t> </a:t>
            </a:r>
            <a:r>
              <a:rPr lang="en-US" sz="1100" dirty="0" err="1"/>
              <a:t>måtståndarna</a:t>
            </a:r>
            <a:r>
              <a:rPr lang="en-US" sz="1100" dirty="0"/>
              <a:t> </a:t>
            </a:r>
            <a:r>
              <a:rPr lang="en-US" sz="1100" dirty="0" err="1"/>
              <a:t>hunnit</a:t>
            </a:r>
            <a:r>
              <a:rPr lang="en-US" sz="1100" dirty="0"/>
              <a:t> </a:t>
            </a:r>
            <a:r>
              <a:rPr lang="en-US" sz="1100" dirty="0" err="1"/>
              <a:t>ställa</a:t>
            </a:r>
            <a:r>
              <a:rPr lang="en-US" sz="1100" dirty="0"/>
              <a:t> </a:t>
            </a:r>
            <a:r>
              <a:rPr lang="en-US" sz="1100" dirty="0" err="1"/>
              <a:t>upp</a:t>
            </a:r>
            <a:r>
              <a:rPr lang="en-US" sz="1100" dirty="0"/>
              <a:t> sig. </a:t>
            </a:r>
          </a:p>
          <a:p>
            <a:pPr defTabSz="914400">
              <a:lnSpc>
                <a:spcPct val="90000"/>
              </a:lnSpc>
              <a:spcAft>
                <a:spcPts val="800"/>
              </a:spcAft>
            </a:pPr>
            <a:endParaRPr lang="en-US" sz="1100" b="1" dirty="0">
              <a:effectLst/>
            </a:endParaRPr>
          </a:p>
          <a:p>
            <a:pPr defTabSz="914400">
              <a:lnSpc>
                <a:spcPct val="90000"/>
              </a:lnSpc>
              <a:spcAft>
                <a:spcPts val="800"/>
              </a:spcAft>
            </a:pPr>
            <a:r>
              <a:rPr lang="en-US" sz="1100" b="1" dirty="0"/>
              <a:t>6. </a:t>
            </a:r>
            <a:r>
              <a:rPr lang="en-US" sz="1100" b="1" dirty="0" err="1"/>
              <a:t>Modiga</a:t>
            </a:r>
            <a:r>
              <a:rPr lang="en-US" sz="1100" b="1" dirty="0"/>
              <a:t> och </a:t>
            </a:r>
            <a:r>
              <a:rPr lang="en-US" sz="1100" b="1" dirty="0" err="1"/>
              <a:t>beslutsamma</a:t>
            </a:r>
            <a:r>
              <a:rPr lang="en-US" sz="1100" b="1" dirty="0"/>
              <a:t> </a:t>
            </a:r>
            <a:r>
              <a:rPr lang="en-US" sz="1100" b="1" dirty="0" err="1"/>
              <a:t>i</a:t>
            </a:r>
            <a:r>
              <a:rPr lang="en-US" sz="1100" b="1" dirty="0"/>
              <a:t> </a:t>
            </a:r>
            <a:r>
              <a:rPr lang="en-US" sz="1100" b="1" dirty="0" err="1"/>
              <a:t>sista</a:t>
            </a:r>
            <a:r>
              <a:rPr lang="en-US" sz="1100" b="1" dirty="0"/>
              <a:t> </a:t>
            </a:r>
            <a:r>
              <a:rPr lang="en-US" sz="1100" b="1" dirty="0" err="1"/>
              <a:t>tredjedelen</a:t>
            </a:r>
            <a:endParaRPr lang="en-US" sz="1100" b="1" dirty="0"/>
          </a:p>
          <a:p>
            <a:pPr defTabSz="914400">
              <a:lnSpc>
                <a:spcPct val="90000"/>
              </a:lnSpc>
              <a:spcAft>
                <a:spcPts val="800"/>
              </a:spcAft>
            </a:pPr>
            <a:r>
              <a:rPr lang="en-US" sz="1100" b="1" dirty="0">
                <a:effectLst/>
              </a:rPr>
              <a:t>Mål: </a:t>
            </a:r>
            <a:r>
              <a:rPr lang="en-US" sz="1100" dirty="0">
                <a:effectLst/>
              </a:rPr>
              <a:t>Med </a:t>
            </a:r>
            <a:r>
              <a:rPr lang="en-US" sz="1100" b="1" dirty="0">
                <a:effectLst/>
              </a:rPr>
              <a:t>fart</a:t>
            </a:r>
            <a:r>
              <a:rPr lang="en-US" sz="1100" dirty="0">
                <a:effectLst/>
              </a:rPr>
              <a:t> </a:t>
            </a:r>
            <a:r>
              <a:rPr lang="en-US" sz="1100" dirty="0" err="1">
                <a:effectLst/>
              </a:rPr>
              <a:t>komma</a:t>
            </a:r>
            <a:r>
              <a:rPr lang="en-US" sz="1100" dirty="0">
                <a:effectLst/>
              </a:rPr>
              <a:t> till bra </a:t>
            </a:r>
            <a:r>
              <a:rPr lang="en-US" sz="1100" dirty="0" err="1">
                <a:effectLst/>
              </a:rPr>
              <a:t>avslut</a:t>
            </a:r>
            <a:r>
              <a:rPr lang="en-US" sz="1100" dirty="0">
                <a:effectLst/>
              </a:rPr>
              <a:t> </a:t>
            </a:r>
            <a:r>
              <a:rPr lang="en-US" sz="1100" dirty="0" err="1">
                <a:effectLst/>
              </a:rPr>
              <a:t>antingen</a:t>
            </a:r>
            <a:r>
              <a:rPr lang="en-US" sz="1100" dirty="0">
                <a:effectLst/>
              </a:rPr>
              <a:t> </a:t>
            </a:r>
            <a:r>
              <a:rPr lang="en-US" sz="1100" dirty="0" err="1">
                <a:effectLst/>
              </a:rPr>
              <a:t>genom</a:t>
            </a:r>
            <a:r>
              <a:rPr lang="en-US" sz="1100" dirty="0">
                <a:effectLst/>
              </a:rPr>
              <a:t> </a:t>
            </a:r>
            <a:r>
              <a:rPr lang="en-US" sz="1100" b="1" dirty="0" err="1">
                <a:effectLst/>
              </a:rPr>
              <a:t>löpningar</a:t>
            </a:r>
            <a:r>
              <a:rPr lang="en-US" sz="1100" b="1" dirty="0">
                <a:effectLst/>
              </a:rPr>
              <a:t> och </a:t>
            </a:r>
            <a:r>
              <a:rPr lang="en-US" sz="1100" b="1" dirty="0" err="1">
                <a:effectLst/>
              </a:rPr>
              <a:t>passningsspel</a:t>
            </a:r>
            <a:r>
              <a:rPr lang="en-US" sz="1100" b="1" dirty="0"/>
              <a:t> </a:t>
            </a:r>
            <a:r>
              <a:rPr lang="en-US" sz="1100" dirty="0" err="1"/>
              <a:t>eller</a:t>
            </a:r>
            <a:r>
              <a:rPr lang="en-US" sz="1100" dirty="0"/>
              <a:t> </a:t>
            </a:r>
            <a:r>
              <a:rPr lang="en-US" sz="1100" dirty="0" err="1"/>
              <a:t>att</a:t>
            </a:r>
            <a:r>
              <a:rPr lang="en-US" sz="1100" dirty="0"/>
              <a:t> </a:t>
            </a:r>
            <a:r>
              <a:rPr lang="en-US" sz="1100" dirty="0" err="1"/>
              <a:t>våga</a:t>
            </a:r>
            <a:r>
              <a:rPr lang="en-US" sz="1100" dirty="0"/>
              <a:t> </a:t>
            </a:r>
            <a:r>
              <a:rPr lang="en-US" sz="1100" b="1" dirty="0" err="1"/>
              <a:t>dribbla</a:t>
            </a:r>
            <a:r>
              <a:rPr lang="en-US" sz="1100" b="1" dirty="0"/>
              <a:t>/</a:t>
            </a:r>
            <a:r>
              <a:rPr lang="en-US" sz="1100" b="1" dirty="0" err="1"/>
              <a:t>utmana</a:t>
            </a:r>
            <a:r>
              <a:rPr lang="en-US" sz="1100" dirty="0"/>
              <a:t>. </a:t>
            </a:r>
            <a:r>
              <a:rPr lang="en-US" sz="1100" dirty="0" err="1"/>
              <a:t>Tillfället</a:t>
            </a:r>
            <a:r>
              <a:rPr lang="en-US" sz="1100" dirty="0"/>
              <a:t> </a:t>
            </a:r>
            <a:r>
              <a:rPr lang="en-US" sz="1100" dirty="0" err="1"/>
              <a:t>väljer</a:t>
            </a:r>
            <a:r>
              <a:rPr lang="en-US" sz="1100" dirty="0"/>
              <a:t> </a:t>
            </a:r>
            <a:r>
              <a:rPr lang="en-US" sz="1100" dirty="0" err="1"/>
              <a:t>vad</a:t>
            </a:r>
            <a:r>
              <a:rPr lang="en-US" sz="1100" dirty="0"/>
              <a:t> </a:t>
            </a:r>
            <a:r>
              <a:rPr lang="en-US" sz="1100" dirty="0" err="1"/>
              <a:t>rätt</a:t>
            </a:r>
            <a:r>
              <a:rPr lang="en-US" sz="1100" dirty="0"/>
              <a:t> </a:t>
            </a:r>
            <a:r>
              <a:rPr lang="en-US" sz="1100" dirty="0" err="1"/>
              <a:t>beslut</a:t>
            </a:r>
            <a:r>
              <a:rPr lang="en-US" sz="1100" dirty="0"/>
              <a:t> </a:t>
            </a:r>
            <a:r>
              <a:rPr lang="en-US" sz="1100" dirty="0" err="1"/>
              <a:t>är</a:t>
            </a:r>
            <a:r>
              <a:rPr lang="en-US" sz="1100" dirty="0"/>
              <a:t>, </a:t>
            </a:r>
            <a:r>
              <a:rPr lang="en-US" sz="1100" dirty="0" err="1"/>
              <a:t>inte</a:t>
            </a:r>
            <a:r>
              <a:rPr lang="en-US" sz="1100" dirty="0"/>
              <a:t> </a:t>
            </a:r>
            <a:r>
              <a:rPr lang="en-US" sz="1100" dirty="0" err="1"/>
              <a:t>spelaren</a:t>
            </a:r>
            <a:r>
              <a:rPr lang="en-US" sz="1100" dirty="0"/>
              <a:t>, men det </a:t>
            </a:r>
            <a:r>
              <a:rPr lang="en-US" sz="1100" dirty="0" err="1"/>
              <a:t>är</a:t>
            </a:r>
            <a:r>
              <a:rPr lang="en-US" sz="1100" dirty="0"/>
              <a:t> </a:t>
            </a:r>
            <a:r>
              <a:rPr lang="en-US" sz="1100" dirty="0" err="1"/>
              <a:t>upp</a:t>
            </a:r>
            <a:r>
              <a:rPr lang="en-US" sz="1100" dirty="0"/>
              <a:t> till </a:t>
            </a:r>
            <a:r>
              <a:rPr lang="en-US" sz="1100" dirty="0" err="1"/>
              <a:t>spelaren</a:t>
            </a:r>
            <a:r>
              <a:rPr lang="en-US" sz="1100" dirty="0"/>
              <a:t> </a:t>
            </a:r>
            <a:r>
              <a:rPr lang="en-US" sz="1100" dirty="0" err="1"/>
              <a:t>att</a:t>
            </a:r>
            <a:r>
              <a:rPr lang="en-US" sz="1100" dirty="0"/>
              <a:t> </a:t>
            </a:r>
            <a:r>
              <a:rPr lang="en-US" sz="1100" dirty="0" err="1"/>
              <a:t>lära</a:t>
            </a:r>
            <a:r>
              <a:rPr lang="en-US" sz="1100" dirty="0"/>
              <a:t> sig </a:t>
            </a:r>
            <a:r>
              <a:rPr lang="en-US" sz="1100" dirty="0" err="1"/>
              <a:t>att</a:t>
            </a:r>
            <a:r>
              <a:rPr lang="en-US" sz="1100" dirty="0"/>
              <a:t> </a:t>
            </a:r>
            <a:r>
              <a:rPr lang="en-US" sz="1100" dirty="0" err="1"/>
              <a:t>välja</a:t>
            </a:r>
            <a:r>
              <a:rPr lang="en-US" sz="1100" dirty="0"/>
              <a:t> </a:t>
            </a:r>
            <a:r>
              <a:rPr lang="en-US" sz="1100" dirty="0" err="1"/>
              <a:t>rätt</a:t>
            </a:r>
            <a:r>
              <a:rPr lang="en-US" sz="1100" dirty="0"/>
              <a:t> </a:t>
            </a:r>
            <a:r>
              <a:rPr lang="en-US" sz="1100" dirty="0" err="1"/>
              <a:t>beslut</a:t>
            </a:r>
            <a:r>
              <a:rPr lang="en-US" sz="1100" dirty="0"/>
              <a:t> för </a:t>
            </a:r>
            <a:r>
              <a:rPr lang="en-US" sz="1100" dirty="0" err="1"/>
              <a:t>rätt</a:t>
            </a:r>
            <a:r>
              <a:rPr lang="en-US" sz="1100" dirty="0"/>
              <a:t> </a:t>
            </a:r>
            <a:r>
              <a:rPr lang="en-US" sz="1100" dirty="0" err="1"/>
              <a:t>läge</a:t>
            </a:r>
            <a:r>
              <a:rPr lang="en-US" sz="1100" dirty="0"/>
              <a:t>.</a:t>
            </a:r>
            <a:endParaRPr lang="en-US" sz="1100" dirty="0">
              <a:effectLst/>
            </a:endParaRPr>
          </a:p>
          <a:p>
            <a:pPr marL="114300" lvl="0" defTabSz="914400">
              <a:lnSpc>
                <a:spcPct val="90000"/>
              </a:lnSpc>
              <a:spcAft>
                <a:spcPts val="800"/>
              </a:spcAft>
              <a:buSzPts val="1000"/>
              <a:tabLst>
                <a:tab pos="457200" algn="l"/>
              </a:tabLst>
            </a:pPr>
            <a:endParaRPr lang="en-US" sz="1200" dirty="0"/>
          </a:p>
          <a:p>
            <a:pPr marL="114300" lvl="0" defTabSz="914400">
              <a:lnSpc>
                <a:spcPct val="90000"/>
              </a:lnSpc>
              <a:spcAft>
                <a:spcPts val="800"/>
              </a:spcAft>
              <a:buSzPts val="1000"/>
              <a:tabLst>
                <a:tab pos="457200" algn="l"/>
              </a:tabLst>
            </a:pPr>
            <a:endParaRPr lang="en-US" sz="1200" dirty="0">
              <a:effectLst/>
            </a:endParaRPr>
          </a:p>
          <a:p>
            <a:pPr indent="-228600" defTabSz="914400">
              <a:lnSpc>
                <a:spcPct val="90000"/>
              </a:lnSpc>
              <a:buFont typeface="Arial" panose="020B0604020202020204" pitchFamily="34" charset="0"/>
              <a:buChar char="•"/>
            </a:pPr>
            <a:endParaRPr lang="en-US" sz="1200" dirty="0"/>
          </a:p>
        </p:txBody>
      </p:sp>
      <p:sp>
        <p:nvSpPr>
          <p:cNvPr id="11" name="Rectangle 10">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5"/>
            <a:ext cx="306939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
            <a:ext cx="306939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22"/>
            <a:ext cx="3051501"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2499" y="-10"/>
            <a:ext cx="2708601"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7" descr="Ope IF">
            <a:extLst>
              <a:ext uri="{FF2B5EF4-FFF2-40B4-BE49-F238E27FC236}">
                <a16:creationId xmlns:a16="http://schemas.microsoft.com/office/drawing/2014/main" id="{14860AFF-C028-0FAD-DEF3-FB6165CDC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40" y="246487"/>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3691C00D-83FA-6CC9-6718-D68C942AA1DD}"/>
              </a:ext>
            </a:extLst>
          </p:cNvPr>
          <p:cNvSpPr txBox="1"/>
          <p:nvPr/>
        </p:nvSpPr>
        <p:spPr>
          <a:xfrm>
            <a:off x="6595712" y="1626839"/>
            <a:ext cx="1881535" cy="184666"/>
          </a:xfrm>
          <a:prstGeom prst="rect">
            <a:avLst/>
          </a:prstGeom>
          <a:noFill/>
        </p:spPr>
        <p:txBody>
          <a:bodyPr wrap="square">
            <a:spAutoFit/>
          </a:bodyPr>
          <a:lstStyle/>
          <a:p>
            <a:r>
              <a:rPr lang="sv-SE" sz="600" b="1" i="0" dirty="0">
                <a:solidFill>
                  <a:schemeClr val="bg1"/>
                </a:solidFill>
                <a:effectLst/>
                <a:latin typeface="Tahoma" panose="020B0604030504040204" pitchFamily="34" charset="0"/>
              </a:rPr>
              <a:t>• </a:t>
            </a:r>
            <a:r>
              <a:rPr lang="sv-SE" sz="600" b="1" dirty="0">
                <a:solidFill>
                  <a:schemeClr val="bg1"/>
                </a:solidFill>
                <a:latin typeface="Tahoma" panose="020B0604030504040204" pitchFamily="34" charset="0"/>
              </a:rPr>
              <a:t>GLÄDJE </a:t>
            </a:r>
            <a:r>
              <a:rPr lang="sv-SE" sz="600" b="1" i="0" dirty="0">
                <a:solidFill>
                  <a:schemeClr val="bg1"/>
                </a:solidFill>
                <a:effectLst/>
                <a:latin typeface="Tahoma" panose="020B0604030504040204" pitchFamily="34" charset="0"/>
              </a:rPr>
              <a:t>•</a:t>
            </a:r>
            <a:r>
              <a:rPr lang="sv-SE" sz="600" b="1" dirty="0">
                <a:solidFill>
                  <a:schemeClr val="bg1"/>
                </a:solidFill>
                <a:latin typeface="Tahoma" panose="020B0604030504040204" pitchFamily="34" charset="0"/>
              </a:rPr>
              <a:t> KAMRATSKAP</a:t>
            </a:r>
            <a:r>
              <a:rPr lang="sv-SE" sz="600" b="1" i="0" dirty="0">
                <a:solidFill>
                  <a:schemeClr val="bg1"/>
                </a:solidFill>
                <a:effectLst/>
                <a:latin typeface="Tahoma" panose="020B0604030504040204" pitchFamily="34" charset="0"/>
              </a:rPr>
              <a:t> • ENGAGEMANG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834" y="518768"/>
            <a:ext cx="4743834" cy="964928"/>
          </a:xfrm>
        </p:spPr>
        <p:txBody>
          <a:bodyPr>
            <a:normAutofit/>
          </a:bodyPr>
          <a:lstStyle/>
          <a:p>
            <a:r>
              <a:rPr sz="3800" dirty="0"/>
              <a:t>S</a:t>
            </a:r>
            <a:r>
              <a:rPr lang="sv-SE" sz="3800" dirty="0" err="1"/>
              <a:t>eriespel</a:t>
            </a:r>
            <a:r>
              <a:rPr sz="3800" dirty="0"/>
              <a:t> och </a:t>
            </a:r>
            <a:r>
              <a:rPr sz="3800" dirty="0" err="1"/>
              <a:t>cuper</a:t>
            </a:r>
            <a:endParaRPr sz="3800" dirty="0"/>
          </a:p>
        </p:txBody>
      </p:sp>
      <p:pic>
        <p:nvPicPr>
          <p:cNvPr id="14" name="Picture 7" descr="Ope IF">
            <a:extLst>
              <a:ext uri="{FF2B5EF4-FFF2-40B4-BE49-F238E27FC236}">
                <a16:creationId xmlns:a16="http://schemas.microsoft.com/office/drawing/2014/main" id="{D4EC4FB6-1E4D-10C1-AF1F-AFC513F1D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8" name="TextBox 3">
            <a:extLst>
              <a:ext uri="{FF2B5EF4-FFF2-40B4-BE49-F238E27FC236}">
                <a16:creationId xmlns:a16="http://schemas.microsoft.com/office/drawing/2014/main" id="{C2BEA758-5B3C-61B2-8521-0373E8581EE4}"/>
              </a:ext>
            </a:extLst>
          </p:cNvPr>
          <p:cNvGraphicFramePr/>
          <p:nvPr>
            <p:extLst>
              <p:ext uri="{D42A27DB-BD31-4B8C-83A1-F6EECF244321}">
                <p14:modId xmlns:p14="http://schemas.microsoft.com/office/powerpoint/2010/main" val="3288499875"/>
              </p:ext>
            </p:extLst>
          </p:nvPr>
        </p:nvGraphicFramePr>
        <p:xfrm>
          <a:off x="179294" y="1483696"/>
          <a:ext cx="6097681" cy="2809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Göteborgs Fotbollförbund - Göteborg">
            <a:extLst>
              <a:ext uri="{FF2B5EF4-FFF2-40B4-BE49-F238E27FC236}">
                <a16:creationId xmlns:a16="http://schemas.microsoft.com/office/drawing/2014/main" id="{1014D112-3690-F766-B428-F9353D1B57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5057" y="1744918"/>
            <a:ext cx="807428" cy="8002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dik Cup">
            <a:extLst>
              <a:ext uri="{FF2B5EF4-FFF2-40B4-BE49-F238E27FC236}">
                <a16:creationId xmlns:a16="http://schemas.microsoft.com/office/drawing/2014/main" id="{5D79399A-F68E-F605-644E-2A3FAE6730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60601" y="3501397"/>
            <a:ext cx="624416" cy="4690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torsjöcupen Latest Android APK Free Download - 51wma">
            <a:extLst>
              <a:ext uri="{FF2B5EF4-FFF2-40B4-BE49-F238E27FC236}">
                <a16:creationId xmlns:a16="http://schemas.microsoft.com/office/drawing/2014/main" id="{CD9C5D0E-75B3-A3DA-C28C-F48D8C7607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8358" y="3771889"/>
            <a:ext cx="624416" cy="624416"/>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descr="En bild som visar logotyp, Grafik, symbol, cirkel&#10;&#10;AI-genererat innehåll kan vara felaktigt.">
            <a:extLst>
              <a:ext uri="{FF2B5EF4-FFF2-40B4-BE49-F238E27FC236}">
                <a16:creationId xmlns:a16="http://schemas.microsoft.com/office/drawing/2014/main" id="{9D215322-6853-37A5-48AB-2711DC229CF7}"/>
              </a:ext>
            </a:extLst>
          </p:cNvPr>
          <p:cNvPicPr>
            <a:picLocks noChangeAspect="1"/>
          </p:cNvPicPr>
          <p:nvPr/>
        </p:nvPicPr>
        <p:blipFill>
          <a:blip r:embed="rId11"/>
          <a:stretch>
            <a:fillRect/>
          </a:stretch>
        </p:blipFill>
        <p:spPr>
          <a:xfrm>
            <a:off x="6643092" y="4197461"/>
            <a:ext cx="491357" cy="472602"/>
          </a:xfrm>
          <a:prstGeom prst="rect">
            <a:avLst/>
          </a:prstGeom>
        </p:spPr>
      </p:pic>
      <p:sp>
        <p:nvSpPr>
          <p:cNvPr id="4" name="textruta 3">
            <a:extLst>
              <a:ext uri="{FF2B5EF4-FFF2-40B4-BE49-F238E27FC236}">
                <a16:creationId xmlns:a16="http://schemas.microsoft.com/office/drawing/2014/main" id="{FE7306D3-1107-F09A-6088-AD0BFE2EDC23}"/>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
        <p:nvSpPr>
          <p:cNvPr id="5" name="Title 1">
            <a:extLst>
              <a:ext uri="{FF2B5EF4-FFF2-40B4-BE49-F238E27FC236}">
                <a16:creationId xmlns:a16="http://schemas.microsoft.com/office/drawing/2014/main" id="{FA98056B-E897-8E16-AA6F-60C0096030C5}"/>
              </a:ext>
            </a:extLst>
          </p:cNvPr>
          <p:cNvSpPr txBox="1">
            <a:spLocks/>
          </p:cNvSpPr>
          <p:nvPr/>
        </p:nvSpPr>
        <p:spPr>
          <a:xfrm>
            <a:off x="90486" y="5519786"/>
            <a:ext cx="6275295" cy="133821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sz="1100" b="1" dirty="0" err="1"/>
              <a:t>Ope</a:t>
            </a:r>
            <a:r>
              <a:rPr lang="sv-SE" sz="1100" b="1" dirty="0"/>
              <a:t> IF (Kansliet) </a:t>
            </a:r>
            <a:r>
              <a:rPr lang="sv-SE" sz="1100" dirty="0"/>
              <a:t>betalar </a:t>
            </a:r>
            <a:r>
              <a:rPr lang="sv-SE" sz="1100" b="1" dirty="0"/>
              <a:t>anmälningsavgifterna</a:t>
            </a:r>
            <a:r>
              <a:rPr lang="sv-SE" sz="1100" dirty="0"/>
              <a:t> till cup och seriespel, </a:t>
            </a:r>
            <a:r>
              <a:rPr lang="sv-SE" sz="1100" b="1" dirty="0"/>
              <a:t>arvode</a:t>
            </a:r>
            <a:r>
              <a:rPr lang="sv-SE" sz="1100" dirty="0"/>
              <a:t> till domare och </a:t>
            </a:r>
            <a:r>
              <a:rPr lang="sv-SE" sz="1100" b="1" dirty="0"/>
              <a:t>planhyror </a:t>
            </a:r>
            <a:r>
              <a:rPr lang="sv-SE" sz="1100" dirty="0"/>
              <a:t>för match och träning.</a:t>
            </a:r>
          </a:p>
          <a:p>
            <a:pPr algn="l"/>
            <a:r>
              <a:rPr lang="sv-SE" sz="1100" b="1" dirty="0"/>
              <a:t>Vår lagkassa </a:t>
            </a:r>
            <a:r>
              <a:rPr lang="sv-SE" sz="1100" dirty="0"/>
              <a:t>ska således täcka </a:t>
            </a:r>
            <a:r>
              <a:rPr lang="sv-SE" sz="1100" b="1" dirty="0"/>
              <a:t>övriga kostnader </a:t>
            </a:r>
            <a:r>
              <a:rPr lang="sv-SE" sz="1100" dirty="0"/>
              <a:t>som tex cupernas avgifter för boende, bussresa deltagaravgift per spelare på cup.</a:t>
            </a:r>
            <a:br>
              <a:rPr lang="sv-SE" sz="1100" dirty="0"/>
            </a:br>
            <a:r>
              <a:rPr lang="sv-SE" sz="1100" i="1" dirty="0"/>
              <a:t>Exempel för kostnadsförståelse: För Hudik cup kostar boende </a:t>
            </a:r>
            <a:r>
              <a:rPr lang="sv-SE" sz="1100" b="1" i="1" dirty="0"/>
              <a:t>1800kr</a:t>
            </a:r>
            <a:r>
              <a:rPr lang="sv-SE" sz="1100" i="1" dirty="0"/>
              <a:t> per lag samt deltagaravgift på </a:t>
            </a:r>
            <a:r>
              <a:rPr lang="sv-SE" sz="1100" b="1" i="1" dirty="0"/>
              <a:t>1450kr</a:t>
            </a:r>
            <a:r>
              <a:rPr lang="sv-SE" sz="1100" i="1" dirty="0"/>
              <a:t> per spelare och ledare samt kostnad för bussresa.</a:t>
            </a:r>
            <a:endParaRPr lang="sv-SE"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a:extLst>
              <a:ext uri="{FF2B5EF4-FFF2-40B4-BE49-F238E27FC236}">
                <a16:creationId xmlns:a16="http://schemas.microsoft.com/office/drawing/2014/main" id="{16B8E536-5A7B-51C6-012F-993665E74F87}"/>
              </a:ext>
            </a:extLst>
          </p:cNvPr>
          <p:cNvGraphicFramePr>
            <a:graphicFrameLocks noGrp="1"/>
          </p:cNvGraphicFramePr>
          <p:nvPr>
            <p:ph idx="1"/>
            <p:extLst>
              <p:ext uri="{D42A27DB-BD31-4B8C-83A1-F6EECF244321}">
                <p14:modId xmlns:p14="http://schemas.microsoft.com/office/powerpoint/2010/main" val="1133479894"/>
              </p:ext>
            </p:extLst>
          </p:nvPr>
        </p:nvGraphicFramePr>
        <p:xfrm>
          <a:off x="529086" y="1600200"/>
          <a:ext cx="8157713" cy="3098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3" name="Picture 9" descr="Generalsekreterare SvFF – Vill du vara med och forma framtiden för svensk  fotboll? - Organisation och samhälle">
            <a:extLst>
              <a:ext uri="{FF2B5EF4-FFF2-40B4-BE49-F238E27FC236}">
                <a16:creationId xmlns:a16="http://schemas.microsoft.com/office/drawing/2014/main" id="{B4BFE9C1-FB32-1FCB-267D-9E8572F285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289" y="4832655"/>
            <a:ext cx="2123306" cy="96263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Ope IF">
            <a:extLst>
              <a:ext uri="{FF2B5EF4-FFF2-40B4-BE49-F238E27FC236}">
                <a16:creationId xmlns:a16="http://schemas.microsoft.com/office/drawing/2014/main" id="{A0FCBC55-5152-BA58-E2A3-98815AC8C5B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3" name="textruta 2">
            <a:extLst>
              <a:ext uri="{FF2B5EF4-FFF2-40B4-BE49-F238E27FC236}">
                <a16:creationId xmlns:a16="http://schemas.microsoft.com/office/drawing/2014/main" id="{DB770F70-5919-A5AD-FD31-5F8ED79F3042}"/>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
        <p:nvSpPr>
          <p:cNvPr id="6" name="Title 1">
            <a:extLst>
              <a:ext uri="{FF2B5EF4-FFF2-40B4-BE49-F238E27FC236}">
                <a16:creationId xmlns:a16="http://schemas.microsoft.com/office/drawing/2014/main" id="{96B62E15-3147-A0AA-5F53-DC66A0980410}"/>
              </a:ext>
            </a:extLst>
          </p:cNvPr>
          <p:cNvSpPr>
            <a:spLocks noGrp="1"/>
          </p:cNvSpPr>
          <p:nvPr>
            <p:ph type="title"/>
          </p:nvPr>
        </p:nvSpPr>
        <p:spPr>
          <a:xfrm>
            <a:off x="460075" y="440061"/>
            <a:ext cx="6866627" cy="723276"/>
          </a:xfrm>
        </p:spPr>
        <p:txBody>
          <a:bodyPr anchor="b">
            <a:normAutofit/>
          </a:bodyPr>
          <a:lstStyle/>
          <a:p>
            <a:r>
              <a:rPr lang="sv-SE" sz="3500" dirty="0"/>
              <a:t>SvFF och </a:t>
            </a:r>
            <a:r>
              <a:rPr lang="sv-SE" sz="3500" dirty="0" err="1"/>
              <a:t>Ope</a:t>
            </a:r>
            <a:r>
              <a:rPr lang="sv-SE" sz="3500" dirty="0"/>
              <a:t> IF om nivåanpassning</a:t>
            </a:r>
          </a:p>
        </p:txBody>
      </p:sp>
      <p:pic>
        <p:nvPicPr>
          <p:cNvPr id="9" name="Bildobjekt 8" descr="En bild som visar text, skärmbild, Teckensnitt, nummer&#10;&#10;AI-genererat innehåll kan vara felaktigt.">
            <a:extLst>
              <a:ext uri="{FF2B5EF4-FFF2-40B4-BE49-F238E27FC236}">
                <a16:creationId xmlns:a16="http://schemas.microsoft.com/office/drawing/2014/main" id="{E54E69B3-E986-BA3E-9C43-889E7C50CB16}"/>
              </a:ext>
            </a:extLst>
          </p:cNvPr>
          <p:cNvPicPr>
            <a:picLocks noChangeAspect="1"/>
          </p:cNvPicPr>
          <p:nvPr/>
        </p:nvPicPr>
        <p:blipFill>
          <a:blip r:embed="rId9"/>
          <a:stretch>
            <a:fillRect/>
          </a:stretch>
        </p:blipFill>
        <p:spPr>
          <a:xfrm>
            <a:off x="0" y="4744529"/>
            <a:ext cx="3670049" cy="2108326"/>
          </a:xfrm>
          <a:prstGeom prst="rect">
            <a:avLst/>
          </a:prstGeom>
        </p:spPr>
      </p:pic>
    </p:spTree>
    <p:extLst>
      <p:ext uri="{BB962C8B-B14F-4D97-AF65-F5344CB8AC3E}">
        <p14:creationId xmlns:p14="http://schemas.microsoft.com/office/powerpoint/2010/main" val="903991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32" y="145341"/>
            <a:ext cx="7801279" cy="1143000"/>
          </a:xfrm>
        </p:spPr>
        <p:txBody>
          <a:bodyPr>
            <a:normAutofit/>
          </a:bodyPr>
          <a:lstStyle/>
          <a:p>
            <a:r>
              <a:rPr lang="sv-SE" sz="3800" dirty="0" err="1"/>
              <a:t>Teambuilding</a:t>
            </a:r>
            <a:r>
              <a:rPr lang="sv-SE" sz="3800" dirty="0"/>
              <a:t> och träningsläger</a:t>
            </a:r>
            <a:endParaRPr sz="3800" dirty="0"/>
          </a:p>
        </p:txBody>
      </p:sp>
      <p:sp>
        <p:nvSpPr>
          <p:cNvPr id="3" name="Platshållare för innehåll 2">
            <a:extLst>
              <a:ext uri="{FF2B5EF4-FFF2-40B4-BE49-F238E27FC236}">
                <a16:creationId xmlns:a16="http://schemas.microsoft.com/office/drawing/2014/main" id="{B34EB8CE-7A18-A3C0-FD68-A7ACD475B769}"/>
              </a:ext>
            </a:extLst>
          </p:cNvPr>
          <p:cNvSpPr>
            <a:spLocks noGrp="1"/>
          </p:cNvSpPr>
          <p:nvPr>
            <p:ph sz="half" idx="1"/>
          </p:nvPr>
        </p:nvSpPr>
        <p:spPr/>
        <p:txBody>
          <a:bodyPr>
            <a:normAutofit/>
          </a:bodyPr>
          <a:lstStyle/>
          <a:p>
            <a:pPr marL="0" indent="0">
              <a:buNone/>
            </a:pPr>
            <a:r>
              <a:rPr lang="sv-SE" sz="1400" b="1" dirty="0" err="1"/>
              <a:t>Teambuilding</a:t>
            </a:r>
            <a:r>
              <a:rPr lang="sv-SE" sz="1400" b="1" dirty="0"/>
              <a:t> (18 april)</a:t>
            </a:r>
          </a:p>
          <a:p>
            <a:pPr marL="0" indent="0">
              <a:buNone/>
            </a:pPr>
            <a:r>
              <a:rPr lang="sv-SE" sz="1200" dirty="0"/>
              <a:t>Vi samlas och kommer att köra gruppövningar, utmaningar och lekar (inte fotboll) för att jobba med gruppsammanhållningen.</a:t>
            </a:r>
          </a:p>
          <a:p>
            <a:pPr marL="0" indent="0">
              <a:buNone/>
            </a:pPr>
            <a:endParaRPr lang="sv-SE" sz="1200" dirty="0"/>
          </a:p>
          <a:p>
            <a:pPr marL="0" indent="0">
              <a:buNone/>
            </a:pPr>
            <a:r>
              <a:rPr lang="sv-SE" sz="1200" b="1" dirty="0"/>
              <a:t>Vi återkommer med mer info när det närmar sig.</a:t>
            </a:r>
          </a:p>
        </p:txBody>
      </p:sp>
      <p:sp>
        <p:nvSpPr>
          <p:cNvPr id="6" name="Platshållare för innehåll 5">
            <a:extLst>
              <a:ext uri="{FF2B5EF4-FFF2-40B4-BE49-F238E27FC236}">
                <a16:creationId xmlns:a16="http://schemas.microsoft.com/office/drawing/2014/main" id="{51E03936-87B7-E81A-1625-AB9249A1A3C9}"/>
              </a:ext>
            </a:extLst>
          </p:cNvPr>
          <p:cNvSpPr>
            <a:spLocks noGrp="1"/>
          </p:cNvSpPr>
          <p:nvPr>
            <p:ph sz="half" idx="2"/>
          </p:nvPr>
        </p:nvSpPr>
        <p:spPr>
          <a:xfrm>
            <a:off x="4391644" y="1593622"/>
            <a:ext cx="4248998" cy="4525963"/>
          </a:xfrm>
        </p:spPr>
        <p:txBody>
          <a:bodyPr>
            <a:normAutofit/>
          </a:bodyPr>
          <a:lstStyle/>
          <a:p>
            <a:pPr>
              <a:buNone/>
            </a:pPr>
            <a:r>
              <a:rPr lang="sv-SE" sz="1400" b="1" dirty="0"/>
              <a:t>Träningsläger (1 maj) Torvallen &amp; Odensala konstgräs</a:t>
            </a:r>
          </a:p>
          <a:p>
            <a:r>
              <a:rPr lang="sv-SE" sz="1200" dirty="0"/>
              <a:t>Samling på förmiddagen för lättare fotbollsträning eller lek (Torvallen).</a:t>
            </a:r>
          </a:p>
          <a:p>
            <a:r>
              <a:rPr lang="sv-SE" sz="1200" dirty="0"/>
              <a:t>Gemensam lunch och teorisnack (Torvallen).</a:t>
            </a:r>
          </a:p>
          <a:p>
            <a:r>
              <a:rPr lang="sv-SE" sz="1200" dirty="0"/>
              <a:t>2st matcher bokade med Ragunda och </a:t>
            </a:r>
            <a:r>
              <a:rPr lang="sv-SE" sz="1200" dirty="0">
                <a:highlight>
                  <a:srgbClr val="FFFF00"/>
                </a:highlight>
              </a:rPr>
              <a:t>ett lag till</a:t>
            </a:r>
            <a:r>
              <a:rPr lang="sv-SE" sz="1200" dirty="0"/>
              <a:t>. Spela 2st matcher i 7 mot 7 (Odensala konstgräsplan).</a:t>
            </a:r>
          </a:p>
          <a:p>
            <a:endParaRPr lang="sv-SE" sz="1200" dirty="0"/>
          </a:p>
          <a:p>
            <a:pPr marL="0" indent="0">
              <a:buNone/>
            </a:pPr>
            <a:r>
              <a:rPr lang="sv-SE" sz="1200" b="1" dirty="0"/>
              <a:t>Vi återkommer med mer info när det närmar sig.</a:t>
            </a:r>
          </a:p>
          <a:p>
            <a:endParaRPr lang="sv-SE" sz="1200" dirty="0"/>
          </a:p>
        </p:txBody>
      </p:sp>
      <p:pic>
        <p:nvPicPr>
          <p:cNvPr id="5" name="Picture 7" descr="Ope IF">
            <a:extLst>
              <a:ext uri="{FF2B5EF4-FFF2-40B4-BE49-F238E27FC236}">
                <a16:creationId xmlns:a16="http://schemas.microsoft.com/office/drawing/2014/main" id="{7BC762F2-B7B2-BC8D-4989-F404F2C660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269" y="61821"/>
            <a:ext cx="1387928" cy="1387928"/>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51479F07-1A69-8FFC-BA28-ADBCCB48D414}"/>
              </a:ext>
            </a:extLst>
          </p:cNvPr>
          <p:cNvSpPr txBox="1"/>
          <p:nvPr/>
        </p:nvSpPr>
        <p:spPr>
          <a:xfrm>
            <a:off x="7271993" y="1449749"/>
            <a:ext cx="1881535" cy="184666"/>
          </a:xfrm>
          <a:prstGeom prst="rect">
            <a:avLst/>
          </a:prstGeom>
          <a:noFill/>
        </p:spPr>
        <p:txBody>
          <a:bodyPr wrap="square">
            <a:spAutoFit/>
          </a:bodyPr>
          <a:lstStyle/>
          <a:p>
            <a:r>
              <a:rPr lang="sv-SE" sz="600" b="1" i="0" dirty="0">
                <a:solidFill>
                  <a:srgbClr val="333333"/>
                </a:solidFill>
                <a:effectLst/>
                <a:latin typeface="Tahoma" panose="020B0604030504040204" pitchFamily="34" charset="0"/>
              </a:rPr>
              <a:t>• </a:t>
            </a:r>
            <a:r>
              <a:rPr lang="sv-SE" sz="600" b="1" dirty="0">
                <a:solidFill>
                  <a:srgbClr val="333333"/>
                </a:solidFill>
                <a:latin typeface="Tahoma" panose="020B0604030504040204" pitchFamily="34" charset="0"/>
              </a:rPr>
              <a:t>GLÄDJE </a:t>
            </a:r>
            <a:r>
              <a:rPr lang="sv-SE" sz="600" b="1" i="0" dirty="0">
                <a:solidFill>
                  <a:srgbClr val="333333"/>
                </a:solidFill>
                <a:effectLst/>
                <a:latin typeface="Tahoma" panose="020B0604030504040204" pitchFamily="34" charset="0"/>
              </a:rPr>
              <a:t>•</a:t>
            </a:r>
            <a:r>
              <a:rPr lang="sv-SE" sz="600" b="1" dirty="0">
                <a:solidFill>
                  <a:srgbClr val="333333"/>
                </a:solidFill>
                <a:latin typeface="Tahoma" panose="020B0604030504040204" pitchFamily="34" charset="0"/>
              </a:rPr>
              <a:t> KAMRATSKAP</a:t>
            </a:r>
            <a:r>
              <a:rPr lang="sv-SE" sz="600" b="1" i="0" dirty="0">
                <a:solidFill>
                  <a:srgbClr val="333333"/>
                </a:solidFill>
                <a:effectLst/>
                <a:latin typeface="Tahoma" panose="020B0604030504040204" pitchFamily="34" charset="0"/>
              </a:rPr>
              <a:t> • ENGAGEMANG</a:t>
            </a:r>
          </a:p>
        </p:txBody>
      </p:sp>
      <p:sp>
        <p:nvSpPr>
          <p:cNvPr id="8" name="Title 1">
            <a:extLst>
              <a:ext uri="{FF2B5EF4-FFF2-40B4-BE49-F238E27FC236}">
                <a16:creationId xmlns:a16="http://schemas.microsoft.com/office/drawing/2014/main" id="{A9300742-A822-989D-C132-8B5F0190A134}"/>
              </a:ext>
            </a:extLst>
          </p:cNvPr>
          <p:cNvSpPr txBox="1">
            <a:spLocks/>
          </p:cNvSpPr>
          <p:nvPr/>
        </p:nvSpPr>
        <p:spPr>
          <a:xfrm>
            <a:off x="595160" y="5075929"/>
            <a:ext cx="7801279"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v-SE" sz="1400" b="1" dirty="0"/>
              <a:t>Vi kommer inte att köra någon övernattning vid något av dessa tillfällen </a:t>
            </a:r>
            <a:r>
              <a:rPr lang="sv-SE" sz="1400" b="1" dirty="0" err="1"/>
              <a:t>iår</a:t>
            </a:r>
            <a:r>
              <a:rPr lang="sv-SE" sz="1400" b="1"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5219</TotalTime>
  <Words>2301</Words>
  <Application>Microsoft Office PowerPoint</Application>
  <PresentationFormat>Bildspel på skärmen (4:3)</PresentationFormat>
  <Paragraphs>292</Paragraphs>
  <Slides>16</Slides>
  <Notes>4</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Aptos</vt:lpstr>
      <vt:lpstr>Arial</vt:lpstr>
      <vt:lpstr>Calibri</vt:lpstr>
      <vt:lpstr>Museo Sans 300</vt:lpstr>
      <vt:lpstr>Tahoma</vt:lpstr>
      <vt:lpstr>Wingdings</vt:lpstr>
      <vt:lpstr>Office Theme</vt:lpstr>
      <vt:lpstr>Säsongsplanering 2026  Ope IF P14</vt:lpstr>
      <vt:lpstr>Spelartrupp 2026 </vt:lpstr>
      <vt:lpstr>Säsongen 2025 i statistik</vt:lpstr>
      <vt:lpstr>Ledarstab Ope P14 - 2026</vt:lpstr>
      <vt:lpstr>Träningsinriktning per månad</vt:lpstr>
      <vt:lpstr>Utvecklingsmål 2026</vt:lpstr>
      <vt:lpstr>Seriespel och cuper</vt:lpstr>
      <vt:lpstr>SvFF och Ope IF om nivåanpassning</vt:lpstr>
      <vt:lpstr>Teambuilding och träningsläger</vt:lpstr>
      <vt:lpstr>PowerPoint-presentation</vt:lpstr>
      <vt:lpstr>Medlemsavgift och Fritidskortet</vt:lpstr>
      <vt:lpstr>Obligatoriska arbetsinsatser under året</vt:lpstr>
      <vt:lpstr>Extra arbetsinsatser för lagkassan</vt:lpstr>
      <vt:lpstr>Övrig info</vt:lpstr>
      <vt:lpstr>Framtid</vt:lpstr>
      <vt:lpstr>Kontaktvägar till Opes Kansli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Daniel Wangerud</dc:creator>
  <cp:keywords/>
  <dc:description>generated using python-pptx</dc:description>
  <cp:lastModifiedBy>Daniel Knutsson</cp:lastModifiedBy>
  <cp:revision>129</cp:revision>
  <dcterms:created xsi:type="dcterms:W3CDTF">2013-01-27T09:14:16Z</dcterms:created>
  <dcterms:modified xsi:type="dcterms:W3CDTF">2026-03-18T14:03:36Z</dcterms:modified>
  <cp:category/>
</cp:coreProperties>
</file>