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notesMasterIdLst>
    <p:notesMasterId r:id="rId9"/>
  </p:notesMasterIdLst>
  <p:sldIdLst>
    <p:sldId id="282" r:id="rId2"/>
    <p:sldId id="273" r:id="rId3"/>
    <p:sldId id="274" r:id="rId4"/>
    <p:sldId id="296" r:id="rId5"/>
    <p:sldId id="298" r:id="rId6"/>
    <p:sldId id="299" r:id="rId7"/>
    <p:sldId id="300" r:id="rId8"/>
  </p:sldIdLst>
  <p:sldSz cx="9144000" cy="6858000" type="screen4x3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8" autoAdjust="0"/>
    <p:restoredTop sz="93225" autoAdjust="0"/>
  </p:normalViewPr>
  <p:slideViewPr>
    <p:cSldViewPr>
      <p:cViewPr varScale="1">
        <p:scale>
          <a:sx n="62" d="100"/>
          <a:sy n="62" d="100"/>
        </p:scale>
        <p:origin x="153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8427" cy="511731"/>
          </a:xfrm>
          <a:prstGeom prst="rect">
            <a:avLst/>
          </a:prstGeom>
        </p:spPr>
        <p:txBody>
          <a:bodyPr vert="horz" lIns="99067" tIns="49534" rIns="99067" bIns="4953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3" y="1"/>
            <a:ext cx="3078427" cy="511731"/>
          </a:xfrm>
          <a:prstGeom prst="rect">
            <a:avLst/>
          </a:prstGeom>
        </p:spPr>
        <p:txBody>
          <a:bodyPr vert="horz" lIns="99067" tIns="49534" rIns="99067" bIns="49534" rtlCol="0"/>
          <a:lstStyle>
            <a:lvl1pPr algn="r">
              <a:defRPr sz="1300"/>
            </a:lvl1pPr>
          </a:lstStyle>
          <a:p>
            <a:fld id="{8DCAB763-BBD5-436D-997D-6E7D8D68A1B3}" type="datetimeFigureOut">
              <a:rPr lang="en-US" smtClean="0"/>
              <a:pPr/>
              <a:t>2/27/2023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7" tIns="49534" rIns="99067" bIns="4953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67" tIns="49534" rIns="99067" bIns="4953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8427" cy="511731"/>
          </a:xfrm>
          <a:prstGeom prst="rect">
            <a:avLst/>
          </a:prstGeom>
        </p:spPr>
        <p:txBody>
          <a:bodyPr vert="horz" lIns="99067" tIns="49534" rIns="99067" bIns="4953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1731"/>
          </a:xfrm>
          <a:prstGeom prst="rect">
            <a:avLst/>
          </a:prstGeom>
        </p:spPr>
        <p:txBody>
          <a:bodyPr vert="horz" lIns="99067" tIns="49534" rIns="99067" bIns="49534" rtlCol="0" anchor="b"/>
          <a:lstStyle>
            <a:lvl1pPr algn="r">
              <a:defRPr sz="1300"/>
            </a:lvl1pPr>
          </a:lstStyle>
          <a:p>
            <a:fld id="{5650FF4D-175F-4B37-A915-02EB584EB4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292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1348-C1BC-4A44-B44E-7C84DCB70787}" type="datetimeFigureOut">
              <a:rPr lang="en-US" smtClean="0"/>
              <a:pPr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A8AAB-46CD-4A04-AD31-79E4D3AE80D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4185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1348-C1BC-4A44-B44E-7C84DCB70787}" type="datetimeFigureOut">
              <a:rPr lang="en-US" smtClean="0"/>
              <a:pPr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A8AAB-46CD-4A04-AD31-79E4D3AE80D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 descr="C:\Documents and Settings\Ope\Desktop\Namnlöst-2utan kopia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648072" cy="7066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6190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1348-C1BC-4A44-B44E-7C84DCB70787}" type="datetimeFigureOut">
              <a:rPr lang="en-US" smtClean="0"/>
              <a:pPr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A8AAB-46CD-4A04-AD31-79E4D3AE80D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2" descr="C:\Documents and Settings\Ope\Desktop\Namnlöst-2utan kopia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648072" cy="7066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5677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1348-C1BC-4A44-B44E-7C84DCB70787}" type="datetimeFigureOut">
              <a:rPr lang="en-US" smtClean="0"/>
              <a:pPr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A8AAB-46CD-4A04-AD31-79E4D3AE80D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 descr="C:\Documents and Settings\Ope\Desktop\Namnlöst-2utan kopia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648072" cy="7066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9948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1348-C1BC-4A44-B44E-7C84DCB70787}" type="datetimeFigureOut">
              <a:rPr lang="en-US" smtClean="0"/>
              <a:pPr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A8AAB-46CD-4A04-AD31-79E4D3AE80D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Documents and Settings\Ope\Desktop\Namnlöst-2utan kopia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648072" cy="7066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4520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1348-C1BC-4A44-B44E-7C84DCB70787}" type="datetimeFigureOut">
              <a:rPr lang="en-US" smtClean="0"/>
              <a:pPr/>
              <a:t>2/27/2023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A8AAB-46CD-4A04-AD31-79E4D3AE80D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2" descr="C:\Documents and Settings\Ope\Desktop\Namnlöst-2utan kopia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648072" cy="7066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017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1348-C1BC-4A44-B44E-7C84DCB70787}" type="datetimeFigureOut">
              <a:rPr lang="en-US" smtClean="0"/>
              <a:pPr/>
              <a:t>2/27/2023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A8AAB-46CD-4A04-AD31-79E4D3AE80D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2" descr="C:\Documents and Settings\Ope\Desktop\Namnlöst-2utan kopia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648072" cy="7066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6419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1348-C1BC-4A44-B44E-7C84DCB70787}" type="datetimeFigureOut">
              <a:rPr lang="en-US" smtClean="0"/>
              <a:pPr/>
              <a:t>2/27/2023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A8AAB-46CD-4A04-AD31-79E4D3AE80D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2" descr="C:\Documents and Settings\Ope\Desktop\Namnlöst-2utan kopia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648072" cy="7066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8791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1348-C1BC-4A44-B44E-7C84DCB70787}" type="datetimeFigureOut">
              <a:rPr lang="en-US" smtClean="0"/>
              <a:pPr/>
              <a:t>2/27/2023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A8AAB-46CD-4A04-AD31-79E4D3AE80D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2" descr="C:\Documents and Settings\Ope\Desktop\Namnlöst-2utan kopia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648072" cy="7066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128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49E1348-C1BC-4A44-B44E-7C84DCB70787}" type="datetimeFigureOut">
              <a:rPr lang="en-US" smtClean="0"/>
              <a:pPr/>
              <a:t>2/27/2023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BA8AAB-46CD-4A04-AD31-79E4D3AE80D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2" descr="C:\Documents and Settings\Ope\Desktop\Namnlöst-2utan kopia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648072" cy="7066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1019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1348-C1BC-4A44-B44E-7C84DCB70787}" type="datetimeFigureOut">
              <a:rPr lang="en-US" smtClean="0"/>
              <a:pPr/>
              <a:t>2/27/2023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A8AAB-46CD-4A04-AD31-79E4D3AE80D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2" descr="C:\Documents and Settings\Ope\Desktop\Namnlöst-2utan kopia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648072" cy="7066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3812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49E1348-C1BC-4A44-B44E-7C84DCB70787}" type="datetimeFigureOut">
              <a:rPr lang="en-US" smtClean="0"/>
              <a:pPr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1BA8AAB-46CD-4A04-AD31-79E4D3AE80D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201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pc="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Välkomna!</a:t>
            </a:r>
            <a:endParaRPr lang="sv-S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71600" y="2348880"/>
            <a:ext cx="7200800" cy="34129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 dirty="0" smtClean="0"/>
              <a:t>19.00 </a:t>
            </a:r>
            <a:r>
              <a:rPr lang="sv-SE" sz="2400" dirty="0"/>
              <a:t>	</a:t>
            </a:r>
            <a:r>
              <a:rPr lang="sv-SE" sz="2400" dirty="0" smtClean="0"/>
              <a:t>RF-SISU info och Presentation </a:t>
            </a:r>
            <a:endParaRPr lang="sv-SE" sz="2400" dirty="0"/>
          </a:p>
          <a:p>
            <a:pPr marL="0" indent="0">
              <a:buNone/>
            </a:pPr>
            <a:r>
              <a:rPr lang="sv-SE" sz="2400" dirty="0" smtClean="0"/>
              <a:t>	</a:t>
            </a:r>
          </a:p>
          <a:p>
            <a:pPr marL="0" indent="0">
              <a:buNone/>
            </a:pPr>
            <a:r>
              <a:rPr lang="sv-SE" sz="2400" dirty="0" smtClean="0"/>
              <a:t>19.45</a:t>
            </a:r>
            <a:r>
              <a:rPr lang="sv-SE" sz="2400" dirty="0"/>
              <a:t>	</a:t>
            </a:r>
            <a:r>
              <a:rPr lang="sv-SE" sz="2400" dirty="0" smtClean="0"/>
              <a:t>Utbildningsplan 2023 (Trygg idrott)</a:t>
            </a:r>
            <a:endParaRPr lang="sv-SE" sz="2400" dirty="0"/>
          </a:p>
          <a:p>
            <a:pPr marL="0" indent="0">
              <a:buNone/>
            </a:pPr>
            <a:r>
              <a:rPr lang="sv-SE" sz="2400" dirty="0" smtClean="0"/>
              <a:t>20</a:t>
            </a:r>
            <a:r>
              <a:rPr lang="sv-SE" sz="2400" dirty="0" smtClean="0"/>
              <a:t>.00</a:t>
            </a:r>
            <a:r>
              <a:rPr lang="sv-SE" sz="2400" dirty="0" smtClean="0"/>
              <a:t>	</a:t>
            </a:r>
            <a:r>
              <a:rPr lang="sv-SE" sz="2400" dirty="0" smtClean="0"/>
              <a:t>Praktiskt arbete - Spelregler</a:t>
            </a:r>
            <a:endParaRPr lang="sv-SE" sz="2400" dirty="0" smtClean="0"/>
          </a:p>
          <a:p>
            <a:pPr marL="0" indent="0">
              <a:buNone/>
            </a:pPr>
            <a:r>
              <a:rPr lang="sv-SE" sz="2400" dirty="0" smtClean="0"/>
              <a:t>21</a:t>
            </a:r>
            <a:r>
              <a:rPr lang="sv-SE" sz="2400" dirty="0" smtClean="0"/>
              <a:t>.00</a:t>
            </a:r>
            <a:r>
              <a:rPr lang="sv-SE" sz="2400" dirty="0" smtClean="0"/>
              <a:t>	Avslut</a:t>
            </a:r>
          </a:p>
        </p:txBody>
      </p:sp>
      <p:sp>
        <p:nvSpPr>
          <p:cNvPr id="5" name="Rektangel 4"/>
          <p:cNvSpPr/>
          <p:nvPr/>
        </p:nvSpPr>
        <p:spPr>
          <a:xfrm>
            <a:off x="3722793" y="6549828"/>
            <a:ext cx="18165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>
                <a:solidFill>
                  <a:schemeClr val="bg1"/>
                </a:solidFill>
                <a:latin typeface="Bahnschrift Light" panose="020B0502040204020203" pitchFamily="34" charset="0"/>
              </a:rPr>
              <a:t>tryggidrott@opeif.se</a:t>
            </a:r>
          </a:p>
        </p:txBody>
      </p:sp>
      <p:grpSp>
        <p:nvGrpSpPr>
          <p:cNvPr id="8" name="Grupp 7"/>
          <p:cNvGrpSpPr/>
          <p:nvPr/>
        </p:nvGrpSpPr>
        <p:grpSpPr>
          <a:xfrm>
            <a:off x="4860032" y="-1"/>
            <a:ext cx="4283968" cy="1737361"/>
            <a:chOff x="4860032" y="-1"/>
            <a:chExt cx="4283968" cy="1737361"/>
          </a:xfrm>
        </p:grpSpPr>
        <p:sp>
          <p:nvSpPr>
            <p:cNvPr id="6" name="Rätvinklig triangel 5"/>
            <p:cNvSpPr/>
            <p:nvPr/>
          </p:nvSpPr>
          <p:spPr>
            <a:xfrm rot="10800000">
              <a:off x="4860032" y="-1"/>
              <a:ext cx="4283968" cy="1737361"/>
            </a:xfrm>
            <a:prstGeom prst="rtTriangle">
              <a:avLst/>
            </a:prstGeom>
            <a:solidFill>
              <a:schemeClr val="accent1"/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" name="textruta 6"/>
            <p:cNvSpPr txBox="1"/>
            <p:nvPr/>
          </p:nvSpPr>
          <p:spPr>
            <a:xfrm>
              <a:off x="6588224" y="222348"/>
              <a:ext cx="226774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sv-SE" dirty="0" smtClean="0">
                  <a:solidFill>
                    <a:schemeClr val="bg1"/>
                  </a:solidFill>
                  <a:latin typeface="Bahnschrift Light" panose="020B0502040204020203" pitchFamily="34" charset="0"/>
                </a:rPr>
                <a:t>Trygghetsträff 1</a:t>
              </a:r>
            </a:p>
            <a:p>
              <a:pPr algn="r"/>
              <a:r>
                <a:rPr lang="sv-SE" dirty="0" smtClean="0">
                  <a:solidFill>
                    <a:schemeClr val="bg1"/>
                  </a:solidFill>
                  <a:latin typeface="Bahnschrift Light" panose="020B0502040204020203" pitchFamily="34" charset="0"/>
                </a:rPr>
                <a:t>2023</a:t>
              </a:r>
              <a:endParaRPr lang="sv-SE" dirty="0">
                <a:solidFill>
                  <a:schemeClr val="bg1"/>
                </a:solidFill>
                <a:latin typeface="Bahnschrift Light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410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chemeClr val="accent2"/>
                </a:solidFill>
              </a:rPr>
              <a:t>Trygghetsansvarig</a:t>
            </a:r>
            <a:endParaRPr lang="sv-SE" dirty="0">
              <a:solidFill>
                <a:schemeClr val="accent2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22960" y="2023967"/>
            <a:ext cx="7543800" cy="457338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sv-SE" b="1" dirty="0" smtClean="0"/>
              <a:t>Varje lag har en Trygghetsansvarig, som </a:t>
            </a:r>
            <a:r>
              <a:rPr lang="sv-SE" b="1" dirty="0"/>
              <a:t>finns </a:t>
            </a:r>
            <a:r>
              <a:rPr lang="sv-SE" b="1" dirty="0" smtClean="0"/>
              <a:t>med </a:t>
            </a:r>
            <a:r>
              <a:rPr lang="sv-SE" b="1" dirty="0"/>
              <a:t>i </a:t>
            </a:r>
            <a:r>
              <a:rPr lang="sv-SE" b="1" dirty="0" smtClean="0"/>
              <a:t>ledarteamet som ett stöd för alla i laget.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v-SE" b="1" dirty="0" smtClean="0"/>
              <a:t>Är en </a:t>
            </a:r>
            <a:r>
              <a:rPr lang="sv-SE" b="1" dirty="0" smtClean="0"/>
              <a:t>kontaktperson i </a:t>
            </a:r>
            <a:r>
              <a:rPr lang="sv-SE" b="1" dirty="0"/>
              <a:t>trygghetsarbetet samt har lagets övergripande </a:t>
            </a:r>
            <a:r>
              <a:rPr lang="sv-SE" b="1" dirty="0" smtClean="0"/>
              <a:t>blick för att </a:t>
            </a:r>
            <a:r>
              <a:rPr lang="sv-SE" b="1" dirty="0"/>
              <a:t>främja en trygg idrottsmiljö. </a:t>
            </a:r>
            <a:endParaRPr lang="sv-SE" b="1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sv-SE" b="1" dirty="0" smtClean="0"/>
              <a:t>Med föreningens stöd läggs </a:t>
            </a:r>
            <a:r>
              <a:rPr lang="sv-SE" b="1" dirty="0" smtClean="0"/>
              <a:t>vikt </a:t>
            </a:r>
            <a:r>
              <a:rPr lang="sv-SE" b="1" dirty="0" smtClean="0"/>
              <a:t>vid att </a:t>
            </a:r>
            <a:r>
              <a:rPr lang="sv-SE" b="1" dirty="0" smtClean="0"/>
              <a:t>skapa positiva och friska miljöer för alla, och med det förebygga sjuka miljöer som </a:t>
            </a:r>
            <a:r>
              <a:rPr lang="sv-SE" b="1" dirty="0" smtClean="0"/>
              <a:t>mobbning och kränkande behandling.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v-SE" b="1" dirty="0" smtClean="0"/>
              <a:t>Din roll är </a:t>
            </a:r>
            <a:r>
              <a:rPr lang="sv-SE" b="1" dirty="0" smtClean="0"/>
              <a:t>avgörande </a:t>
            </a:r>
            <a:r>
              <a:rPr lang="sv-SE" b="1" dirty="0" smtClean="0"/>
              <a:t>enligt den handlingsplan vi i </a:t>
            </a:r>
            <a:r>
              <a:rPr lang="sv-SE" b="1" dirty="0" err="1" smtClean="0"/>
              <a:t>Ope</a:t>
            </a:r>
            <a:r>
              <a:rPr lang="sv-SE" b="1" dirty="0" smtClean="0"/>
              <a:t> IF har </a:t>
            </a:r>
            <a:r>
              <a:rPr lang="sv-SE" b="1" dirty="0" smtClean="0"/>
              <a:t>skapat som </a:t>
            </a:r>
            <a:r>
              <a:rPr lang="sv-SE" b="1" dirty="0" smtClean="0"/>
              <a:t>verktyg om det inträffar något ”otryggt”.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v-SE" b="1" dirty="0" smtClean="0"/>
              <a:t>Sektion och styrelse finns med och backar upp arbetet.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v-SE" b="1" dirty="0" smtClean="0"/>
              <a:t>Låt oss tillsammans jobba för en </a:t>
            </a:r>
            <a:r>
              <a:rPr lang="sv-SE" b="1" dirty="0" smtClean="0"/>
              <a:t>Trygg </a:t>
            </a:r>
            <a:r>
              <a:rPr lang="sv-SE" b="1" dirty="0" smtClean="0"/>
              <a:t>idrott i </a:t>
            </a:r>
            <a:r>
              <a:rPr lang="sv-SE" b="1" dirty="0" err="1" smtClean="0"/>
              <a:t>Ope</a:t>
            </a:r>
            <a:r>
              <a:rPr lang="sv-SE" b="1" dirty="0" smtClean="0"/>
              <a:t> IF. </a:t>
            </a:r>
            <a:endParaRPr lang="sv-SE" dirty="0"/>
          </a:p>
        </p:txBody>
      </p:sp>
      <p:grpSp>
        <p:nvGrpSpPr>
          <p:cNvPr id="4" name="Grupp 3"/>
          <p:cNvGrpSpPr/>
          <p:nvPr/>
        </p:nvGrpSpPr>
        <p:grpSpPr>
          <a:xfrm>
            <a:off x="4860032" y="-1"/>
            <a:ext cx="4283968" cy="1737361"/>
            <a:chOff x="4860032" y="-1"/>
            <a:chExt cx="4283968" cy="1737361"/>
          </a:xfrm>
        </p:grpSpPr>
        <p:sp>
          <p:nvSpPr>
            <p:cNvPr id="5" name="Rätvinklig triangel 4"/>
            <p:cNvSpPr/>
            <p:nvPr/>
          </p:nvSpPr>
          <p:spPr>
            <a:xfrm rot="10800000">
              <a:off x="4860032" y="-1"/>
              <a:ext cx="4283968" cy="1737361"/>
            </a:xfrm>
            <a:prstGeom prst="rtTriangle">
              <a:avLst/>
            </a:prstGeom>
            <a:solidFill>
              <a:schemeClr val="accent1"/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" name="textruta 5"/>
            <p:cNvSpPr txBox="1"/>
            <p:nvPr/>
          </p:nvSpPr>
          <p:spPr>
            <a:xfrm>
              <a:off x="6588224" y="222348"/>
              <a:ext cx="226774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sv-SE" dirty="0" smtClean="0">
                  <a:solidFill>
                    <a:schemeClr val="bg1"/>
                  </a:solidFill>
                  <a:latin typeface="Bahnschrift Light" panose="020B0502040204020203" pitchFamily="34" charset="0"/>
                </a:rPr>
                <a:t>Trygghetsträff 1</a:t>
              </a:r>
            </a:p>
            <a:p>
              <a:pPr algn="r"/>
              <a:r>
                <a:rPr lang="sv-SE" dirty="0" smtClean="0">
                  <a:solidFill>
                    <a:schemeClr val="bg1"/>
                  </a:solidFill>
                  <a:latin typeface="Bahnschrift Light" panose="020B0502040204020203" pitchFamily="34" charset="0"/>
                </a:rPr>
                <a:t>2023</a:t>
              </a:r>
              <a:endParaRPr lang="sv-SE" dirty="0">
                <a:solidFill>
                  <a:schemeClr val="bg1"/>
                </a:solidFill>
                <a:latin typeface="Bahnschrift Light" panose="020B0502040204020203" pitchFamily="34" charset="0"/>
              </a:endParaRPr>
            </a:p>
          </p:txBody>
        </p:sp>
      </p:grpSp>
      <p:sp>
        <p:nvSpPr>
          <p:cNvPr id="7" name="Rektangel 6"/>
          <p:cNvSpPr/>
          <p:nvPr/>
        </p:nvSpPr>
        <p:spPr>
          <a:xfrm>
            <a:off x="3722793" y="6549828"/>
            <a:ext cx="18165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>
                <a:solidFill>
                  <a:schemeClr val="bg1"/>
                </a:solidFill>
                <a:latin typeface="Bahnschrift Light" panose="020B0502040204020203" pitchFamily="34" charset="0"/>
              </a:rPr>
              <a:t>tryggidrott@opeif.se</a:t>
            </a:r>
          </a:p>
        </p:txBody>
      </p:sp>
    </p:spTree>
    <p:extLst>
      <p:ext uri="{BB962C8B-B14F-4D97-AF65-F5344CB8AC3E}">
        <p14:creationId xmlns:p14="http://schemas.microsoft.com/office/powerpoint/2010/main" val="146548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99" y="1800730"/>
            <a:ext cx="6576665" cy="4502876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chemeClr val="accent2"/>
                </a:solidFill>
              </a:rPr>
              <a:t>Utbildningsplan</a:t>
            </a:r>
            <a:r>
              <a:rPr lang="sv-SE" b="1" dirty="0" smtClean="0">
                <a:solidFill>
                  <a:schemeClr val="accent2"/>
                </a:solidFill>
              </a:rPr>
              <a:t> - </a:t>
            </a:r>
            <a:r>
              <a:rPr lang="sv-SE" dirty="0" smtClean="0">
                <a:solidFill>
                  <a:schemeClr val="accent2"/>
                </a:solidFill>
              </a:rPr>
              <a:t>Trygg</a:t>
            </a:r>
            <a:r>
              <a:rPr lang="sv-SE" b="1" dirty="0" smtClean="0">
                <a:solidFill>
                  <a:schemeClr val="accent2"/>
                </a:solidFill>
              </a:rPr>
              <a:t> </a:t>
            </a:r>
            <a:r>
              <a:rPr lang="sv-SE" dirty="0" smtClean="0">
                <a:solidFill>
                  <a:schemeClr val="accent2"/>
                </a:solidFill>
              </a:rPr>
              <a:t>idrott</a:t>
            </a:r>
            <a:endParaRPr lang="sv-SE" dirty="0">
              <a:solidFill>
                <a:schemeClr val="accent2"/>
              </a:solidFill>
            </a:endParaRPr>
          </a:p>
        </p:txBody>
      </p:sp>
      <p:grpSp>
        <p:nvGrpSpPr>
          <p:cNvPr id="4" name="Grupp 3"/>
          <p:cNvGrpSpPr/>
          <p:nvPr/>
        </p:nvGrpSpPr>
        <p:grpSpPr>
          <a:xfrm>
            <a:off x="4860032" y="-1"/>
            <a:ext cx="4283968" cy="1737361"/>
            <a:chOff x="4860032" y="-1"/>
            <a:chExt cx="4283968" cy="1737361"/>
          </a:xfrm>
        </p:grpSpPr>
        <p:sp>
          <p:nvSpPr>
            <p:cNvPr id="5" name="Rätvinklig triangel 4"/>
            <p:cNvSpPr/>
            <p:nvPr/>
          </p:nvSpPr>
          <p:spPr>
            <a:xfrm rot="10800000">
              <a:off x="4860032" y="-1"/>
              <a:ext cx="4283968" cy="1737361"/>
            </a:xfrm>
            <a:prstGeom prst="rtTriangle">
              <a:avLst/>
            </a:prstGeom>
            <a:solidFill>
              <a:schemeClr val="accent1"/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" name="textruta 5"/>
            <p:cNvSpPr txBox="1"/>
            <p:nvPr/>
          </p:nvSpPr>
          <p:spPr>
            <a:xfrm>
              <a:off x="6588224" y="222348"/>
              <a:ext cx="226774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sv-SE" dirty="0" smtClean="0">
                  <a:solidFill>
                    <a:schemeClr val="bg1"/>
                  </a:solidFill>
                  <a:latin typeface="Bahnschrift Light" panose="020B0502040204020203" pitchFamily="34" charset="0"/>
                </a:rPr>
                <a:t>Trygghetsträff 1</a:t>
              </a:r>
            </a:p>
            <a:p>
              <a:pPr algn="r"/>
              <a:r>
                <a:rPr lang="sv-SE" dirty="0" smtClean="0">
                  <a:solidFill>
                    <a:schemeClr val="bg1"/>
                  </a:solidFill>
                  <a:latin typeface="Bahnschrift Light" panose="020B0502040204020203" pitchFamily="34" charset="0"/>
                </a:rPr>
                <a:t>2023</a:t>
              </a:r>
              <a:endParaRPr lang="sv-SE" dirty="0">
                <a:solidFill>
                  <a:schemeClr val="bg1"/>
                </a:solidFill>
                <a:latin typeface="Bahnschrift Light" panose="020B0502040204020203" pitchFamily="34" charset="0"/>
              </a:endParaRPr>
            </a:p>
          </p:txBody>
        </p:sp>
      </p:grpSp>
      <p:sp>
        <p:nvSpPr>
          <p:cNvPr id="8" name="Rektangel 7"/>
          <p:cNvSpPr/>
          <p:nvPr/>
        </p:nvSpPr>
        <p:spPr>
          <a:xfrm>
            <a:off x="3722793" y="6549828"/>
            <a:ext cx="18165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>
                <a:solidFill>
                  <a:schemeClr val="bg1"/>
                </a:solidFill>
                <a:latin typeface="Bahnschrift Light" panose="020B0502040204020203" pitchFamily="34" charset="0"/>
              </a:rPr>
              <a:t>tryggidrott@opeif.se</a:t>
            </a:r>
          </a:p>
        </p:txBody>
      </p:sp>
    </p:spTree>
    <p:extLst>
      <p:ext uri="{BB962C8B-B14F-4D97-AF65-F5344CB8AC3E}">
        <p14:creationId xmlns:p14="http://schemas.microsoft.com/office/powerpoint/2010/main" val="352678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/>
          <p:cNvPicPr>
            <a:picLocks noChangeAspect="1"/>
          </p:cNvPicPr>
          <p:nvPr/>
        </p:nvPicPr>
        <p:blipFill rotWithShape="1">
          <a:blip r:embed="rId2"/>
          <a:srcRect t="21015" b="14803"/>
          <a:stretch/>
        </p:blipFill>
        <p:spPr>
          <a:xfrm flipH="1">
            <a:off x="918084" y="2132856"/>
            <a:ext cx="3477989" cy="2232248"/>
          </a:xfrm>
          <a:prstGeom prst="rect">
            <a:avLst/>
          </a:prstGeom>
        </p:spPr>
      </p:pic>
      <p:sp>
        <p:nvSpPr>
          <p:cNvPr id="4" name="Rubrik 2"/>
          <p:cNvSpPr txBox="1">
            <a:spLocks/>
          </p:cNvSpPr>
          <p:nvPr/>
        </p:nvSpPr>
        <p:spPr>
          <a:xfrm>
            <a:off x="457200" y="31409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dirty="0" smtClean="0"/>
          </a:p>
        </p:txBody>
      </p:sp>
      <p:grpSp>
        <p:nvGrpSpPr>
          <p:cNvPr id="5" name="Grupp 4"/>
          <p:cNvGrpSpPr/>
          <p:nvPr/>
        </p:nvGrpSpPr>
        <p:grpSpPr>
          <a:xfrm>
            <a:off x="4860032" y="-1"/>
            <a:ext cx="4283968" cy="1737361"/>
            <a:chOff x="4860032" y="-1"/>
            <a:chExt cx="4283968" cy="1737361"/>
          </a:xfrm>
        </p:grpSpPr>
        <p:sp>
          <p:nvSpPr>
            <p:cNvPr id="6" name="Rätvinklig triangel 5"/>
            <p:cNvSpPr/>
            <p:nvPr/>
          </p:nvSpPr>
          <p:spPr>
            <a:xfrm rot="10800000">
              <a:off x="4860032" y="-1"/>
              <a:ext cx="4283968" cy="1737361"/>
            </a:xfrm>
            <a:prstGeom prst="rtTriangle">
              <a:avLst/>
            </a:prstGeom>
            <a:solidFill>
              <a:schemeClr val="accent1"/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" name="textruta 6"/>
            <p:cNvSpPr txBox="1"/>
            <p:nvPr/>
          </p:nvSpPr>
          <p:spPr>
            <a:xfrm>
              <a:off x="6588224" y="222348"/>
              <a:ext cx="226774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sv-SE" dirty="0" smtClean="0">
                  <a:solidFill>
                    <a:schemeClr val="bg1"/>
                  </a:solidFill>
                  <a:latin typeface="Bahnschrift Light" panose="020B0502040204020203" pitchFamily="34" charset="0"/>
                </a:rPr>
                <a:t>Trygghetsträff 1</a:t>
              </a:r>
            </a:p>
            <a:p>
              <a:pPr algn="r"/>
              <a:r>
                <a:rPr lang="sv-SE" dirty="0" smtClean="0">
                  <a:solidFill>
                    <a:schemeClr val="bg1"/>
                  </a:solidFill>
                  <a:latin typeface="Bahnschrift Light" panose="020B0502040204020203" pitchFamily="34" charset="0"/>
                </a:rPr>
                <a:t>2023</a:t>
              </a:r>
              <a:endParaRPr lang="sv-SE" dirty="0">
                <a:solidFill>
                  <a:schemeClr val="bg1"/>
                </a:solidFill>
                <a:latin typeface="Bahnschrift Light" panose="020B0502040204020203" pitchFamily="34" charset="0"/>
              </a:endParaRPr>
            </a:p>
          </p:txBody>
        </p:sp>
      </p:grpSp>
      <p:sp>
        <p:nvSpPr>
          <p:cNvPr id="8" name="Platshållare för innehåll 2"/>
          <p:cNvSpPr>
            <a:spLocks noGrp="1"/>
          </p:cNvSpPr>
          <p:nvPr>
            <p:ph idx="1"/>
          </p:nvPr>
        </p:nvSpPr>
        <p:spPr>
          <a:xfrm>
            <a:off x="892835" y="2020987"/>
            <a:ext cx="7499176" cy="42163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dirty="0" smtClean="0"/>
          </a:p>
        </p:txBody>
      </p:sp>
      <p:pic>
        <p:nvPicPr>
          <p:cNvPr id="13" name="Bildobjekt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4117" y="4333780"/>
            <a:ext cx="4925965" cy="1857200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7607" y="1910715"/>
            <a:ext cx="2756302" cy="2441005"/>
          </a:xfrm>
          <a:prstGeom prst="rect">
            <a:avLst/>
          </a:prstGeom>
        </p:spPr>
      </p:pic>
      <p:sp>
        <p:nvSpPr>
          <p:cNvPr id="15" name="Rektangel 14"/>
          <p:cNvSpPr/>
          <p:nvPr/>
        </p:nvSpPr>
        <p:spPr>
          <a:xfrm>
            <a:off x="3722793" y="6549828"/>
            <a:ext cx="18165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>
                <a:solidFill>
                  <a:schemeClr val="bg1"/>
                </a:solidFill>
                <a:latin typeface="Bahnschrift Light" panose="020B0502040204020203" pitchFamily="34" charset="0"/>
              </a:rPr>
              <a:t>tryggidrott@opeif.se</a:t>
            </a:r>
          </a:p>
        </p:txBody>
      </p:sp>
      <p:sp>
        <p:nvSpPr>
          <p:cNvPr id="17" name="Rubrik 1"/>
          <p:cNvSpPr txBox="1">
            <a:spLocks/>
          </p:cNvSpPr>
          <p:nvPr/>
        </p:nvSpPr>
        <p:spPr>
          <a:xfrm>
            <a:off x="918084" y="299558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 smtClean="0">
                <a:solidFill>
                  <a:schemeClr val="accent2"/>
                </a:solidFill>
              </a:rPr>
              <a:t>Spelregler</a:t>
            </a:r>
          </a:p>
        </p:txBody>
      </p:sp>
    </p:spTree>
    <p:extLst>
      <p:ext uri="{BB962C8B-B14F-4D97-AF65-F5344CB8AC3E}">
        <p14:creationId xmlns:p14="http://schemas.microsoft.com/office/powerpoint/2010/main" val="125320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2"/>
          <p:cNvSpPr txBox="1">
            <a:spLocks/>
          </p:cNvSpPr>
          <p:nvPr/>
        </p:nvSpPr>
        <p:spPr>
          <a:xfrm>
            <a:off x="457200" y="31409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dirty="0" smtClean="0"/>
          </a:p>
        </p:txBody>
      </p:sp>
      <p:grpSp>
        <p:nvGrpSpPr>
          <p:cNvPr id="5" name="Grupp 4"/>
          <p:cNvGrpSpPr/>
          <p:nvPr/>
        </p:nvGrpSpPr>
        <p:grpSpPr>
          <a:xfrm>
            <a:off x="4860032" y="-1"/>
            <a:ext cx="4283968" cy="1737361"/>
            <a:chOff x="4860032" y="-1"/>
            <a:chExt cx="4283968" cy="1737361"/>
          </a:xfrm>
        </p:grpSpPr>
        <p:sp>
          <p:nvSpPr>
            <p:cNvPr id="6" name="Rätvinklig triangel 5"/>
            <p:cNvSpPr/>
            <p:nvPr/>
          </p:nvSpPr>
          <p:spPr>
            <a:xfrm rot="10800000">
              <a:off x="4860032" y="-1"/>
              <a:ext cx="4283968" cy="1737361"/>
            </a:xfrm>
            <a:prstGeom prst="rtTriangle">
              <a:avLst/>
            </a:prstGeom>
            <a:solidFill>
              <a:schemeClr val="accent1"/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" name="textruta 6"/>
            <p:cNvSpPr txBox="1"/>
            <p:nvPr/>
          </p:nvSpPr>
          <p:spPr>
            <a:xfrm>
              <a:off x="6588224" y="222348"/>
              <a:ext cx="226774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sv-SE" dirty="0" smtClean="0">
                  <a:solidFill>
                    <a:schemeClr val="bg1"/>
                  </a:solidFill>
                  <a:latin typeface="Bahnschrift Light" panose="020B0502040204020203" pitchFamily="34" charset="0"/>
                </a:rPr>
                <a:t>Trygghetsträff 1</a:t>
              </a:r>
            </a:p>
            <a:p>
              <a:pPr algn="r"/>
              <a:r>
                <a:rPr lang="sv-SE" dirty="0" smtClean="0">
                  <a:solidFill>
                    <a:schemeClr val="bg1"/>
                  </a:solidFill>
                  <a:latin typeface="Bahnschrift Light" panose="020B0502040204020203" pitchFamily="34" charset="0"/>
                </a:rPr>
                <a:t>2023</a:t>
              </a:r>
              <a:endParaRPr lang="sv-SE" dirty="0">
                <a:solidFill>
                  <a:schemeClr val="bg1"/>
                </a:solidFill>
                <a:latin typeface="Bahnschrift Light" panose="020B0502040204020203" pitchFamily="34" charset="0"/>
              </a:endParaRPr>
            </a:p>
          </p:txBody>
        </p:sp>
      </p:grpSp>
      <p:sp>
        <p:nvSpPr>
          <p:cNvPr id="8" name="Platshållare för innehåll 2"/>
          <p:cNvSpPr>
            <a:spLocks noGrp="1"/>
          </p:cNvSpPr>
          <p:nvPr>
            <p:ph idx="1"/>
          </p:nvPr>
        </p:nvSpPr>
        <p:spPr>
          <a:xfrm>
            <a:off x="892835" y="2348879"/>
            <a:ext cx="7499176" cy="38884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3200" dirty="0" smtClean="0"/>
              <a:t>Vilket </a:t>
            </a:r>
            <a:r>
              <a:rPr lang="sv-SE" sz="3200" dirty="0"/>
              <a:t>”spel” ska vi </a:t>
            </a:r>
            <a:r>
              <a:rPr lang="sv-SE" sz="3200" dirty="0" smtClean="0"/>
              <a:t>spela i lagen, för en Trygg idrott?</a:t>
            </a:r>
          </a:p>
          <a:p>
            <a:pPr lvl="1">
              <a:buFontTx/>
              <a:buChar char="-"/>
            </a:pPr>
            <a:r>
              <a:rPr lang="sv-SE" sz="2400" dirty="0" smtClean="0"/>
              <a:t>Vilka delar ska/bör ingå i spelet</a:t>
            </a:r>
          </a:p>
          <a:p>
            <a:pPr lvl="1">
              <a:buFontTx/>
              <a:buChar char="-"/>
            </a:pPr>
            <a:r>
              <a:rPr lang="sv-SE" sz="2400" dirty="0" smtClean="0"/>
              <a:t>Vad ska spelet gå ut på</a:t>
            </a:r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 rotWithShape="1">
          <a:blip r:embed="rId2"/>
          <a:srcRect l="-702" t="10597" r="702" b="23169"/>
          <a:stretch/>
        </p:blipFill>
        <p:spPr>
          <a:xfrm>
            <a:off x="892835" y="4364184"/>
            <a:ext cx="7013001" cy="1800200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>
          <a:xfrm>
            <a:off x="3722793" y="6549828"/>
            <a:ext cx="18165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>
                <a:solidFill>
                  <a:schemeClr val="bg1"/>
                </a:solidFill>
                <a:latin typeface="Bahnschrift Light" panose="020B0502040204020203" pitchFamily="34" charset="0"/>
              </a:rPr>
              <a:t>tryggidrott@opeif.se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892835" y="1737361"/>
            <a:ext cx="3679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chemeClr val="accent2"/>
                </a:solidFill>
              </a:rPr>
              <a:t>Samtala och anteckna, ca 15 min</a:t>
            </a:r>
            <a:endParaRPr lang="sv-SE" dirty="0">
              <a:solidFill>
                <a:schemeClr val="accent2"/>
              </a:solidFill>
            </a:endParaRPr>
          </a:p>
        </p:txBody>
      </p:sp>
      <p:sp>
        <p:nvSpPr>
          <p:cNvPr id="13" name="Rubrik 1"/>
          <p:cNvSpPr txBox="1">
            <a:spLocks/>
          </p:cNvSpPr>
          <p:nvPr/>
        </p:nvSpPr>
        <p:spPr>
          <a:xfrm>
            <a:off x="918084" y="299558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 smtClean="0">
                <a:solidFill>
                  <a:schemeClr val="accent2"/>
                </a:solidFill>
              </a:rPr>
              <a:t>Praktiskt arbete</a:t>
            </a:r>
          </a:p>
        </p:txBody>
      </p:sp>
    </p:spTree>
    <p:extLst>
      <p:ext uri="{BB962C8B-B14F-4D97-AF65-F5344CB8AC3E}">
        <p14:creationId xmlns:p14="http://schemas.microsoft.com/office/powerpoint/2010/main" val="354425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2"/>
          <p:cNvSpPr txBox="1">
            <a:spLocks/>
          </p:cNvSpPr>
          <p:nvPr/>
        </p:nvSpPr>
        <p:spPr>
          <a:xfrm>
            <a:off x="457200" y="31409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dirty="0" smtClean="0"/>
          </a:p>
        </p:txBody>
      </p:sp>
      <p:grpSp>
        <p:nvGrpSpPr>
          <p:cNvPr id="5" name="Grupp 4"/>
          <p:cNvGrpSpPr/>
          <p:nvPr/>
        </p:nvGrpSpPr>
        <p:grpSpPr>
          <a:xfrm>
            <a:off x="4860032" y="-1"/>
            <a:ext cx="4283968" cy="1737361"/>
            <a:chOff x="4860032" y="-1"/>
            <a:chExt cx="4283968" cy="1737361"/>
          </a:xfrm>
        </p:grpSpPr>
        <p:sp>
          <p:nvSpPr>
            <p:cNvPr id="6" name="Rätvinklig triangel 5"/>
            <p:cNvSpPr/>
            <p:nvPr/>
          </p:nvSpPr>
          <p:spPr>
            <a:xfrm rot="10800000">
              <a:off x="4860032" y="-1"/>
              <a:ext cx="4283968" cy="1737361"/>
            </a:xfrm>
            <a:prstGeom prst="rtTriangle">
              <a:avLst/>
            </a:prstGeom>
            <a:solidFill>
              <a:schemeClr val="accent1"/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" name="textruta 6"/>
            <p:cNvSpPr txBox="1"/>
            <p:nvPr/>
          </p:nvSpPr>
          <p:spPr>
            <a:xfrm>
              <a:off x="6588224" y="222348"/>
              <a:ext cx="226774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sv-SE" dirty="0" smtClean="0">
                  <a:solidFill>
                    <a:schemeClr val="bg1"/>
                  </a:solidFill>
                  <a:latin typeface="Bahnschrift Light" panose="020B0502040204020203" pitchFamily="34" charset="0"/>
                </a:rPr>
                <a:t>Trygghetsträff 1</a:t>
              </a:r>
            </a:p>
            <a:p>
              <a:pPr algn="r"/>
              <a:r>
                <a:rPr lang="sv-SE" dirty="0" smtClean="0">
                  <a:solidFill>
                    <a:schemeClr val="bg1"/>
                  </a:solidFill>
                  <a:latin typeface="Bahnschrift Light" panose="020B0502040204020203" pitchFamily="34" charset="0"/>
                </a:rPr>
                <a:t>2023</a:t>
              </a:r>
              <a:endParaRPr lang="sv-SE" dirty="0">
                <a:solidFill>
                  <a:schemeClr val="bg1"/>
                </a:solidFill>
                <a:latin typeface="Bahnschrift Light" panose="020B0502040204020203" pitchFamily="34" charset="0"/>
              </a:endParaRPr>
            </a:p>
          </p:txBody>
        </p:sp>
      </p:grpSp>
      <p:sp>
        <p:nvSpPr>
          <p:cNvPr id="8" name="Platshållare för innehåll 2"/>
          <p:cNvSpPr>
            <a:spLocks noGrp="1"/>
          </p:cNvSpPr>
          <p:nvPr>
            <p:ph idx="1"/>
          </p:nvPr>
        </p:nvSpPr>
        <p:spPr>
          <a:xfrm>
            <a:off x="892835" y="2348879"/>
            <a:ext cx="7499176" cy="388843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sv-SE" sz="3800" dirty="0" smtClean="0"/>
              <a:t>Förslag på frågor</a:t>
            </a:r>
            <a:r>
              <a:rPr lang="sv-SE" sz="3800" dirty="0" smtClean="0"/>
              <a:t> </a:t>
            </a:r>
            <a:r>
              <a:rPr lang="sv-SE" sz="3800" dirty="0"/>
              <a:t>vi vill jobba </a:t>
            </a:r>
            <a:r>
              <a:rPr lang="sv-SE" sz="3800" dirty="0" smtClean="0"/>
              <a:t>med ute i lagen, för att skapa spelregler för en Trygg idrott</a:t>
            </a:r>
          </a:p>
          <a:p>
            <a:pPr marL="0" indent="0">
              <a:buNone/>
            </a:pPr>
            <a:endParaRPr lang="sv-SE" sz="2800" dirty="0" smtClean="0"/>
          </a:p>
          <a:p>
            <a:pPr marL="0" indent="0">
              <a:buNone/>
            </a:pPr>
            <a:endParaRPr lang="sv-SE" sz="2800" dirty="0"/>
          </a:p>
          <a:p>
            <a:pPr marL="0" indent="0">
              <a:buNone/>
            </a:pPr>
            <a:endParaRPr lang="sv-SE" sz="2800" dirty="0" smtClean="0"/>
          </a:p>
          <a:p>
            <a:pPr marL="0" indent="0">
              <a:buNone/>
            </a:pPr>
            <a:endParaRPr lang="sv-SE" sz="2800" dirty="0" smtClean="0"/>
          </a:p>
          <a:p>
            <a:pPr marL="0" indent="0">
              <a:buNone/>
            </a:pPr>
            <a:endParaRPr lang="sv-SE" sz="2800" dirty="0" smtClean="0"/>
          </a:p>
          <a:p>
            <a:pPr marL="0" indent="0">
              <a:buNone/>
            </a:pPr>
            <a:endParaRPr lang="sv-SE" sz="2800" dirty="0" smtClean="0"/>
          </a:p>
          <a:p>
            <a:pPr marL="0" indent="0">
              <a:buNone/>
            </a:pPr>
            <a:r>
              <a:rPr lang="sv-SE" sz="2800" dirty="0" smtClean="0"/>
              <a:t>I bakgrunden har vi:</a:t>
            </a:r>
            <a:endParaRPr lang="sv-SE" sz="2800" dirty="0" smtClean="0"/>
          </a:p>
          <a:p>
            <a:pPr lvl="1">
              <a:buFontTx/>
              <a:buChar char="-"/>
            </a:pPr>
            <a:r>
              <a:rPr lang="sv-SE" sz="2400" dirty="0"/>
              <a:t>D</a:t>
            </a:r>
            <a:r>
              <a:rPr lang="sv-SE" sz="2400" dirty="0" smtClean="0"/>
              <a:t>elarna i spelet Trygg idrott</a:t>
            </a:r>
          </a:p>
          <a:p>
            <a:pPr lvl="1">
              <a:buFontTx/>
              <a:buChar char="-"/>
            </a:pPr>
            <a:r>
              <a:rPr lang="sv-SE" sz="2400" dirty="0" smtClean="0"/>
              <a:t>Det </a:t>
            </a:r>
            <a:r>
              <a:rPr lang="sv-SE" sz="2400" dirty="0"/>
              <a:t>resultat </a:t>
            </a:r>
            <a:r>
              <a:rPr lang="sv-SE" sz="2400" dirty="0" smtClean="0"/>
              <a:t>vi </a:t>
            </a:r>
            <a:r>
              <a:rPr lang="sv-SE" sz="2400" dirty="0"/>
              <a:t>vill </a:t>
            </a:r>
            <a:r>
              <a:rPr lang="sv-SE" sz="2400" dirty="0" smtClean="0"/>
              <a:t>uppnå ute i lagen</a:t>
            </a:r>
            <a:r>
              <a:rPr lang="sv-SE" sz="2400" dirty="0"/>
              <a:t/>
            </a:r>
            <a:br>
              <a:rPr lang="sv-SE" sz="2400" dirty="0"/>
            </a:br>
            <a:endParaRPr lang="sv-SE" sz="2400" dirty="0" smtClean="0"/>
          </a:p>
        </p:txBody>
      </p:sp>
      <p:sp>
        <p:nvSpPr>
          <p:cNvPr id="9" name="Rektangel 8"/>
          <p:cNvSpPr/>
          <p:nvPr/>
        </p:nvSpPr>
        <p:spPr>
          <a:xfrm>
            <a:off x="3722793" y="6549828"/>
            <a:ext cx="18165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>
                <a:solidFill>
                  <a:schemeClr val="bg1"/>
                </a:solidFill>
                <a:latin typeface="Bahnschrift Light" panose="020B0502040204020203" pitchFamily="34" charset="0"/>
              </a:rPr>
              <a:t>tryggidrott@opeif.se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892835" y="1737361"/>
            <a:ext cx="3679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chemeClr val="accent2"/>
                </a:solidFill>
              </a:rPr>
              <a:t>Samtala och anteckna, ca 30 min</a:t>
            </a:r>
            <a:endParaRPr lang="sv-SE" dirty="0">
              <a:solidFill>
                <a:schemeClr val="accent2"/>
              </a:solidFill>
            </a:endParaRPr>
          </a:p>
        </p:txBody>
      </p:sp>
      <p:sp>
        <p:nvSpPr>
          <p:cNvPr id="13" name="Rubrik 1"/>
          <p:cNvSpPr txBox="1">
            <a:spLocks/>
          </p:cNvSpPr>
          <p:nvPr/>
        </p:nvSpPr>
        <p:spPr>
          <a:xfrm>
            <a:off x="918084" y="299558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 smtClean="0">
                <a:solidFill>
                  <a:schemeClr val="accent2"/>
                </a:solidFill>
              </a:rPr>
              <a:t>Praktiskt arbete</a:t>
            </a:r>
          </a:p>
        </p:txBody>
      </p:sp>
      <p:pic>
        <p:nvPicPr>
          <p:cNvPr id="14" name="Bildobjekt 13"/>
          <p:cNvPicPr>
            <a:picLocks noChangeAspect="1"/>
          </p:cNvPicPr>
          <p:nvPr/>
        </p:nvPicPr>
        <p:blipFill rotWithShape="1">
          <a:blip r:embed="rId2"/>
          <a:srcRect t="14300" b="14300"/>
          <a:stretch/>
        </p:blipFill>
        <p:spPr>
          <a:xfrm>
            <a:off x="2015102" y="3110179"/>
            <a:ext cx="5231904" cy="210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42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2"/>
          <p:cNvSpPr txBox="1">
            <a:spLocks/>
          </p:cNvSpPr>
          <p:nvPr/>
        </p:nvSpPr>
        <p:spPr>
          <a:xfrm>
            <a:off x="457200" y="31409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dirty="0" smtClean="0"/>
          </a:p>
        </p:txBody>
      </p:sp>
      <p:grpSp>
        <p:nvGrpSpPr>
          <p:cNvPr id="5" name="Grupp 4"/>
          <p:cNvGrpSpPr/>
          <p:nvPr/>
        </p:nvGrpSpPr>
        <p:grpSpPr>
          <a:xfrm>
            <a:off x="4860032" y="-1"/>
            <a:ext cx="4283968" cy="1737361"/>
            <a:chOff x="4860032" y="-1"/>
            <a:chExt cx="4283968" cy="1737361"/>
          </a:xfrm>
        </p:grpSpPr>
        <p:sp>
          <p:nvSpPr>
            <p:cNvPr id="6" name="Rätvinklig triangel 5"/>
            <p:cNvSpPr/>
            <p:nvPr/>
          </p:nvSpPr>
          <p:spPr>
            <a:xfrm rot="10800000">
              <a:off x="4860032" y="-1"/>
              <a:ext cx="4283968" cy="1737361"/>
            </a:xfrm>
            <a:prstGeom prst="rtTriangle">
              <a:avLst/>
            </a:prstGeom>
            <a:solidFill>
              <a:schemeClr val="accent1"/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" name="textruta 6"/>
            <p:cNvSpPr txBox="1"/>
            <p:nvPr/>
          </p:nvSpPr>
          <p:spPr>
            <a:xfrm>
              <a:off x="6588224" y="222348"/>
              <a:ext cx="226774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sv-SE" dirty="0" smtClean="0">
                  <a:solidFill>
                    <a:schemeClr val="bg1"/>
                  </a:solidFill>
                  <a:latin typeface="Bahnschrift Light" panose="020B0502040204020203" pitchFamily="34" charset="0"/>
                </a:rPr>
                <a:t>Trygghetsträff 1</a:t>
              </a:r>
            </a:p>
            <a:p>
              <a:pPr algn="r"/>
              <a:r>
                <a:rPr lang="sv-SE" dirty="0" smtClean="0">
                  <a:solidFill>
                    <a:schemeClr val="bg1"/>
                  </a:solidFill>
                  <a:latin typeface="Bahnschrift Light" panose="020B0502040204020203" pitchFamily="34" charset="0"/>
                </a:rPr>
                <a:t>2023</a:t>
              </a:r>
              <a:endParaRPr lang="sv-SE" dirty="0">
                <a:solidFill>
                  <a:schemeClr val="bg1"/>
                </a:solidFill>
                <a:latin typeface="Bahnschrift Light" panose="020B0502040204020203" pitchFamily="34" charset="0"/>
              </a:endParaRPr>
            </a:p>
          </p:txBody>
        </p:sp>
      </p:grpSp>
      <p:sp>
        <p:nvSpPr>
          <p:cNvPr id="8" name="Platshållare för innehåll 2"/>
          <p:cNvSpPr>
            <a:spLocks noGrp="1"/>
          </p:cNvSpPr>
          <p:nvPr>
            <p:ph idx="1"/>
          </p:nvPr>
        </p:nvSpPr>
        <p:spPr>
          <a:xfrm>
            <a:off x="892835" y="2348879"/>
            <a:ext cx="7499176" cy="38884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 dirty="0"/>
              <a:t/>
            </a:r>
            <a:br>
              <a:rPr lang="sv-SE" sz="2400" dirty="0"/>
            </a:br>
            <a:endParaRPr lang="sv-SE" sz="2400" dirty="0" smtClean="0"/>
          </a:p>
        </p:txBody>
      </p:sp>
      <p:sp>
        <p:nvSpPr>
          <p:cNvPr id="9" name="Rektangel 8"/>
          <p:cNvSpPr/>
          <p:nvPr/>
        </p:nvSpPr>
        <p:spPr>
          <a:xfrm>
            <a:off x="3722793" y="6549828"/>
            <a:ext cx="18165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>
                <a:solidFill>
                  <a:schemeClr val="bg1"/>
                </a:solidFill>
                <a:latin typeface="Bahnschrift Light" panose="020B0502040204020203" pitchFamily="34" charset="0"/>
              </a:rPr>
              <a:t>tryggidrott@opeif.se</a:t>
            </a:r>
          </a:p>
        </p:txBody>
      </p:sp>
      <p:sp>
        <p:nvSpPr>
          <p:cNvPr id="13" name="Rubrik 1"/>
          <p:cNvSpPr txBox="1">
            <a:spLocks/>
          </p:cNvSpPr>
          <p:nvPr/>
        </p:nvSpPr>
        <p:spPr>
          <a:xfrm>
            <a:off x="918084" y="299558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 smtClean="0">
                <a:solidFill>
                  <a:schemeClr val="accent2"/>
                </a:solidFill>
              </a:rPr>
              <a:t>Tack för ikväll!</a:t>
            </a:r>
          </a:p>
        </p:txBody>
      </p:sp>
      <p:sp>
        <p:nvSpPr>
          <p:cNvPr id="11" name="Platshållare för innehåll 2"/>
          <p:cNvSpPr txBox="1">
            <a:spLocks/>
          </p:cNvSpPr>
          <p:nvPr/>
        </p:nvSpPr>
        <p:spPr>
          <a:xfrm>
            <a:off x="934043" y="2348879"/>
            <a:ext cx="7200800" cy="3412976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sv-SE" sz="2400" dirty="0" smtClean="0"/>
              <a:t>Vad tar du med dig?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sv-SE" sz="2400" dirty="0"/>
          </a:p>
          <a:p>
            <a:pPr marL="0" indent="0">
              <a:buFont typeface="Calibri" panose="020F0502020204030204" pitchFamily="34" charset="0"/>
              <a:buNone/>
            </a:pPr>
            <a:r>
              <a:rPr lang="sv-SE" sz="2400" dirty="0" smtClean="0"/>
              <a:t>Nästa träff: 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sv-SE" sz="2400" dirty="0" smtClean="0"/>
              <a:t>	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sv-SE" sz="2400" dirty="0" smtClean="0"/>
              <a:t>Tema: 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sv-SE" sz="2400" dirty="0"/>
          </a:p>
          <a:p>
            <a:pPr marL="0" indent="0">
              <a:buFont typeface="Calibri" panose="020F0502020204030204" pitchFamily="34" charset="0"/>
              <a:buNone/>
            </a:pPr>
            <a:r>
              <a:rPr lang="sv-SE" sz="2400" dirty="0" smtClean="0"/>
              <a:t>Övrigt:</a:t>
            </a:r>
          </a:p>
        </p:txBody>
      </p:sp>
    </p:spTree>
    <p:extLst>
      <p:ext uri="{BB962C8B-B14F-4D97-AF65-F5344CB8AC3E}">
        <p14:creationId xmlns:p14="http://schemas.microsoft.com/office/powerpoint/2010/main" val="400304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fterhand">
  <a:themeElements>
    <a:clrScheme name="Efterhand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Efterhand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fterhan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24960</TotalTime>
  <Words>239</Words>
  <Application>Microsoft Office PowerPoint</Application>
  <PresentationFormat>Bildspel på skärmen (4:3)</PresentationFormat>
  <Paragraphs>62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1" baseType="lpstr">
      <vt:lpstr>Bahnschrift Light</vt:lpstr>
      <vt:lpstr>Calibri</vt:lpstr>
      <vt:lpstr>Calibri Light</vt:lpstr>
      <vt:lpstr>Efterhand</vt:lpstr>
      <vt:lpstr>Välkomna!</vt:lpstr>
      <vt:lpstr>Trygghetsansvarig</vt:lpstr>
      <vt:lpstr>Utbildningsplan - Trygg idrott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Anna-Karin Broström</dc:creator>
  <cp:lastModifiedBy>NOW Y-K</cp:lastModifiedBy>
  <cp:revision>104</cp:revision>
  <cp:lastPrinted>2022-01-13T10:34:51Z</cp:lastPrinted>
  <dcterms:created xsi:type="dcterms:W3CDTF">2017-06-27T14:34:52Z</dcterms:created>
  <dcterms:modified xsi:type="dcterms:W3CDTF">2023-02-28T13:42:32Z</dcterms:modified>
</cp:coreProperties>
</file>