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256" r:id="rId5"/>
    <p:sldId id="257" r:id="rId6"/>
    <p:sldId id="258" r:id="rId7"/>
    <p:sldId id="259" r:id="rId8"/>
    <p:sldId id="260" r:id="rId9"/>
    <p:sldId id="261" r:id="rId10"/>
    <p:sldId id="262" r:id="rId11"/>
    <p:sldId id="263" r:id="rId12"/>
    <p:sldId id="284" r:id="rId13"/>
    <p:sldId id="264" r:id="rId14"/>
    <p:sldId id="265" r:id="rId15"/>
    <p:sldId id="266" r:id="rId16"/>
    <p:sldId id="281" r:id="rId17"/>
    <p:sldId id="278" r:id="rId18"/>
    <p:sldId id="273" r:id="rId19"/>
    <p:sldId id="269" r:id="rId20"/>
    <p:sldId id="282" r:id="rId21"/>
    <p:sldId id="270" r:id="rId22"/>
    <p:sldId id="279" r:id="rId23"/>
    <p:sldId id="271" r:id="rId24"/>
    <p:sldId id="283" r:id="rId25"/>
    <p:sldId id="272" r:id="rId26"/>
    <p:sldId id="277" r:id="rId27"/>
    <p:sldId id="280" r:id="rId28"/>
  </p:sldIdLst>
  <p:sldSz cx="9144000" cy="6858000" type="screen4x3"/>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DD5832-9435-4449-AC14-C87A81AEA155}" v="1" dt="2024-02-23T09:17:26.8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74816" autoAdjust="0"/>
  </p:normalViewPr>
  <p:slideViewPr>
    <p:cSldViewPr>
      <p:cViewPr varScale="1">
        <p:scale>
          <a:sx n="125" d="100"/>
          <a:sy n="125" d="100"/>
        </p:scale>
        <p:origin x="1230"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är Svens" userId="6ba60074-e504-4dd5-9f80-f01a690c99ee" providerId="ADAL" clId="{9EDD5832-9435-4449-AC14-C87A81AEA155}"/>
    <pc:docChg chg="custSel addSld modSld sldOrd">
      <pc:chgData name="Pär Svens" userId="6ba60074-e504-4dd5-9f80-f01a690c99ee" providerId="ADAL" clId="{9EDD5832-9435-4449-AC14-C87A81AEA155}" dt="2024-02-23T13:06:26.373" v="1328" actId="20577"/>
      <pc:docMkLst>
        <pc:docMk/>
      </pc:docMkLst>
      <pc:sldChg chg="modSp mod">
        <pc:chgData name="Pär Svens" userId="6ba60074-e504-4dd5-9f80-f01a690c99ee" providerId="ADAL" clId="{9EDD5832-9435-4449-AC14-C87A81AEA155}" dt="2024-02-23T09:15:17.218" v="24" actId="5793"/>
        <pc:sldMkLst>
          <pc:docMk/>
          <pc:sldMk cId="2986680056" sldId="257"/>
        </pc:sldMkLst>
        <pc:spChg chg="mod">
          <ac:chgData name="Pär Svens" userId="6ba60074-e504-4dd5-9f80-f01a690c99ee" providerId="ADAL" clId="{9EDD5832-9435-4449-AC14-C87A81AEA155}" dt="2024-02-23T09:15:17.218" v="24" actId="5793"/>
          <ac:spMkLst>
            <pc:docMk/>
            <pc:sldMk cId="2986680056" sldId="257"/>
            <ac:spMk id="3" creationId="{F3F6394E-93BD-4241-AB7F-7871ED2BF411}"/>
          </ac:spMkLst>
        </pc:spChg>
      </pc:sldChg>
      <pc:sldChg chg="addSp delSp modSp mod">
        <pc:chgData name="Pär Svens" userId="6ba60074-e504-4dd5-9f80-f01a690c99ee" providerId="ADAL" clId="{9EDD5832-9435-4449-AC14-C87A81AEA155}" dt="2024-02-23T09:20:59.266" v="205" actId="20577"/>
        <pc:sldMkLst>
          <pc:docMk/>
          <pc:sldMk cId="490045852" sldId="260"/>
        </pc:sldMkLst>
        <pc:spChg chg="add mod">
          <ac:chgData name="Pär Svens" userId="6ba60074-e504-4dd5-9f80-f01a690c99ee" providerId="ADAL" clId="{9EDD5832-9435-4449-AC14-C87A81AEA155}" dt="2024-02-23T09:20:59.266" v="205" actId="20577"/>
          <ac:spMkLst>
            <pc:docMk/>
            <pc:sldMk cId="490045852" sldId="260"/>
            <ac:spMk id="6" creationId="{1A6898D8-F792-B590-46B1-2777FE3A855D}"/>
          </ac:spMkLst>
        </pc:spChg>
        <pc:picChg chg="del mod">
          <ac:chgData name="Pär Svens" userId="6ba60074-e504-4dd5-9f80-f01a690c99ee" providerId="ADAL" clId="{9EDD5832-9435-4449-AC14-C87A81AEA155}" dt="2024-02-23T09:20:28.268" v="199" actId="478"/>
          <ac:picMkLst>
            <pc:docMk/>
            <pc:sldMk cId="490045852" sldId="260"/>
            <ac:picMk id="4" creationId="{6FDF0360-F14A-4F36-9592-EDC22B0120BC}"/>
          </ac:picMkLst>
        </pc:picChg>
      </pc:sldChg>
      <pc:sldChg chg="modSp mod">
        <pc:chgData name="Pär Svens" userId="6ba60074-e504-4dd5-9f80-f01a690c99ee" providerId="ADAL" clId="{9EDD5832-9435-4449-AC14-C87A81AEA155}" dt="2024-02-23T12:46:50.787" v="1068" actId="255"/>
        <pc:sldMkLst>
          <pc:docMk/>
          <pc:sldMk cId="3264758859" sldId="261"/>
        </pc:sldMkLst>
        <pc:spChg chg="mod">
          <ac:chgData name="Pär Svens" userId="6ba60074-e504-4dd5-9f80-f01a690c99ee" providerId="ADAL" clId="{9EDD5832-9435-4449-AC14-C87A81AEA155}" dt="2024-02-23T12:46:50.787" v="1068" actId="255"/>
          <ac:spMkLst>
            <pc:docMk/>
            <pc:sldMk cId="3264758859" sldId="261"/>
            <ac:spMk id="3" creationId="{91C925CC-9C01-4F1F-87A2-7CF498E9612C}"/>
          </ac:spMkLst>
        </pc:spChg>
      </pc:sldChg>
      <pc:sldChg chg="modSp mod">
        <pc:chgData name="Pär Svens" userId="6ba60074-e504-4dd5-9f80-f01a690c99ee" providerId="ADAL" clId="{9EDD5832-9435-4449-AC14-C87A81AEA155}" dt="2024-02-23T12:52:31.302" v="1181" actId="14100"/>
        <pc:sldMkLst>
          <pc:docMk/>
          <pc:sldMk cId="4018879670" sldId="262"/>
        </pc:sldMkLst>
        <pc:spChg chg="mod">
          <ac:chgData name="Pär Svens" userId="6ba60074-e504-4dd5-9f80-f01a690c99ee" providerId="ADAL" clId="{9EDD5832-9435-4449-AC14-C87A81AEA155}" dt="2024-02-23T12:52:31.302" v="1181" actId="14100"/>
          <ac:spMkLst>
            <pc:docMk/>
            <pc:sldMk cId="4018879670" sldId="262"/>
            <ac:spMk id="3" creationId="{73E06B19-F32E-4372-BA45-8E609780622C}"/>
          </ac:spMkLst>
        </pc:spChg>
      </pc:sldChg>
      <pc:sldChg chg="modSp mod">
        <pc:chgData name="Pär Svens" userId="6ba60074-e504-4dd5-9f80-f01a690c99ee" providerId="ADAL" clId="{9EDD5832-9435-4449-AC14-C87A81AEA155}" dt="2024-02-23T13:06:26.373" v="1328" actId="20577"/>
        <pc:sldMkLst>
          <pc:docMk/>
          <pc:sldMk cId="2587516221" sldId="263"/>
        </pc:sldMkLst>
        <pc:spChg chg="mod">
          <ac:chgData name="Pär Svens" userId="6ba60074-e504-4dd5-9f80-f01a690c99ee" providerId="ADAL" clId="{9EDD5832-9435-4449-AC14-C87A81AEA155}" dt="2024-02-23T13:06:26.373" v="1328" actId="20577"/>
          <ac:spMkLst>
            <pc:docMk/>
            <pc:sldMk cId="2587516221" sldId="263"/>
            <ac:spMk id="3" creationId="{7F00155B-3556-433F-9B28-540A1681101A}"/>
          </ac:spMkLst>
        </pc:spChg>
      </pc:sldChg>
      <pc:sldChg chg="modSp mod">
        <pc:chgData name="Pär Svens" userId="6ba60074-e504-4dd5-9f80-f01a690c99ee" providerId="ADAL" clId="{9EDD5832-9435-4449-AC14-C87A81AEA155}" dt="2024-02-23T09:22:53.755" v="235" actId="20577"/>
        <pc:sldMkLst>
          <pc:docMk/>
          <pc:sldMk cId="3060958271" sldId="264"/>
        </pc:sldMkLst>
        <pc:spChg chg="mod">
          <ac:chgData name="Pär Svens" userId="6ba60074-e504-4dd5-9f80-f01a690c99ee" providerId="ADAL" clId="{9EDD5832-9435-4449-AC14-C87A81AEA155}" dt="2024-02-23T09:22:53.755" v="235" actId="20577"/>
          <ac:spMkLst>
            <pc:docMk/>
            <pc:sldMk cId="3060958271" sldId="264"/>
            <ac:spMk id="3" creationId="{4F157F98-A234-4B63-9D8E-9171BA42C9ED}"/>
          </ac:spMkLst>
        </pc:spChg>
      </pc:sldChg>
      <pc:sldChg chg="modSp mod">
        <pc:chgData name="Pär Svens" userId="6ba60074-e504-4dd5-9f80-f01a690c99ee" providerId="ADAL" clId="{9EDD5832-9435-4449-AC14-C87A81AEA155}" dt="2024-02-23T10:20:22.198" v="886" actId="20577"/>
        <pc:sldMkLst>
          <pc:docMk/>
          <pc:sldMk cId="90231823" sldId="269"/>
        </pc:sldMkLst>
        <pc:spChg chg="mod">
          <ac:chgData name="Pär Svens" userId="6ba60074-e504-4dd5-9f80-f01a690c99ee" providerId="ADAL" clId="{9EDD5832-9435-4449-AC14-C87A81AEA155}" dt="2024-02-23T10:20:22.198" v="886" actId="20577"/>
          <ac:spMkLst>
            <pc:docMk/>
            <pc:sldMk cId="90231823" sldId="269"/>
            <ac:spMk id="3" creationId="{1A0C3452-CED5-49D8-8D1F-E05D005C0DA7}"/>
          </ac:spMkLst>
        </pc:spChg>
      </pc:sldChg>
      <pc:sldChg chg="modSp mod">
        <pc:chgData name="Pär Svens" userId="6ba60074-e504-4dd5-9f80-f01a690c99ee" providerId="ADAL" clId="{9EDD5832-9435-4449-AC14-C87A81AEA155}" dt="2024-02-23T10:21:57.167" v="906" actId="20577"/>
        <pc:sldMkLst>
          <pc:docMk/>
          <pc:sldMk cId="1418593226" sldId="270"/>
        </pc:sldMkLst>
        <pc:spChg chg="mod">
          <ac:chgData name="Pär Svens" userId="6ba60074-e504-4dd5-9f80-f01a690c99ee" providerId="ADAL" clId="{9EDD5832-9435-4449-AC14-C87A81AEA155}" dt="2024-02-23T10:21:57.167" v="906" actId="20577"/>
          <ac:spMkLst>
            <pc:docMk/>
            <pc:sldMk cId="1418593226" sldId="270"/>
            <ac:spMk id="3" creationId="{1C8B9220-BDEB-48DA-9D5C-00356479E763}"/>
          </ac:spMkLst>
        </pc:spChg>
      </pc:sldChg>
      <pc:sldChg chg="modSp mod">
        <pc:chgData name="Pär Svens" userId="6ba60074-e504-4dd5-9f80-f01a690c99ee" providerId="ADAL" clId="{9EDD5832-9435-4449-AC14-C87A81AEA155}" dt="2024-02-23T10:26:48.434" v="1063" actId="20577"/>
        <pc:sldMkLst>
          <pc:docMk/>
          <pc:sldMk cId="1133790266" sldId="271"/>
        </pc:sldMkLst>
        <pc:spChg chg="mod">
          <ac:chgData name="Pär Svens" userId="6ba60074-e504-4dd5-9f80-f01a690c99ee" providerId="ADAL" clId="{9EDD5832-9435-4449-AC14-C87A81AEA155}" dt="2024-02-23T10:26:48.434" v="1063" actId="20577"/>
          <ac:spMkLst>
            <pc:docMk/>
            <pc:sldMk cId="1133790266" sldId="271"/>
            <ac:spMk id="3" creationId="{2D0EF75B-3119-4D46-AFF0-03A135DA3543}"/>
          </ac:spMkLst>
        </pc:spChg>
      </pc:sldChg>
      <pc:sldChg chg="modSp mod">
        <pc:chgData name="Pär Svens" userId="6ba60074-e504-4dd5-9f80-f01a690c99ee" providerId="ADAL" clId="{9EDD5832-9435-4449-AC14-C87A81AEA155}" dt="2024-02-23T10:19:23.628" v="871" actId="20577"/>
        <pc:sldMkLst>
          <pc:docMk/>
          <pc:sldMk cId="2840572089" sldId="278"/>
        </pc:sldMkLst>
        <pc:spChg chg="mod">
          <ac:chgData name="Pär Svens" userId="6ba60074-e504-4dd5-9f80-f01a690c99ee" providerId="ADAL" clId="{9EDD5832-9435-4449-AC14-C87A81AEA155}" dt="2024-02-23T10:19:06.162" v="865" actId="20577"/>
          <ac:spMkLst>
            <pc:docMk/>
            <pc:sldMk cId="2840572089" sldId="278"/>
            <ac:spMk id="3" creationId="{80E087BD-9E35-F11F-20CA-4DAB7168F108}"/>
          </ac:spMkLst>
        </pc:spChg>
        <pc:spChg chg="mod">
          <ac:chgData name="Pär Svens" userId="6ba60074-e504-4dd5-9f80-f01a690c99ee" providerId="ADAL" clId="{9EDD5832-9435-4449-AC14-C87A81AEA155}" dt="2024-02-23T10:19:16.041" v="869" actId="20577"/>
          <ac:spMkLst>
            <pc:docMk/>
            <pc:sldMk cId="2840572089" sldId="278"/>
            <ac:spMk id="4" creationId="{6DEAEAA3-406C-9192-134A-B91CEA33D81E}"/>
          </ac:spMkLst>
        </pc:spChg>
        <pc:spChg chg="mod">
          <ac:chgData name="Pär Svens" userId="6ba60074-e504-4dd5-9f80-f01a690c99ee" providerId="ADAL" clId="{9EDD5832-9435-4449-AC14-C87A81AEA155}" dt="2024-02-23T10:19:23.628" v="871" actId="20577"/>
          <ac:spMkLst>
            <pc:docMk/>
            <pc:sldMk cId="2840572089" sldId="278"/>
            <ac:spMk id="6" creationId="{3A231B60-7FF9-41E9-AAE8-BB12C8807D6C}"/>
          </ac:spMkLst>
        </pc:spChg>
        <pc:spChg chg="mod">
          <ac:chgData name="Pär Svens" userId="6ba60074-e504-4dd5-9f80-f01a690c99ee" providerId="ADAL" clId="{9EDD5832-9435-4449-AC14-C87A81AEA155}" dt="2024-02-23T09:41:11.344" v="312" actId="14100"/>
          <ac:spMkLst>
            <pc:docMk/>
            <pc:sldMk cId="2840572089" sldId="278"/>
            <ac:spMk id="18434" creationId="{8C9931BE-F977-4AAA-9924-57F067827FDC}"/>
          </ac:spMkLst>
        </pc:spChg>
      </pc:sldChg>
      <pc:sldChg chg="modSp mod">
        <pc:chgData name="Pär Svens" userId="6ba60074-e504-4dd5-9f80-f01a690c99ee" providerId="ADAL" clId="{9EDD5832-9435-4449-AC14-C87A81AEA155}" dt="2024-02-23T10:24:30.900" v="1027" actId="20577"/>
        <pc:sldMkLst>
          <pc:docMk/>
          <pc:sldMk cId="4065429974" sldId="279"/>
        </pc:sldMkLst>
        <pc:spChg chg="mod">
          <ac:chgData name="Pär Svens" userId="6ba60074-e504-4dd5-9f80-f01a690c99ee" providerId="ADAL" clId="{9EDD5832-9435-4449-AC14-C87A81AEA155}" dt="2024-02-23T10:24:30.900" v="1027" actId="20577"/>
          <ac:spMkLst>
            <pc:docMk/>
            <pc:sldMk cId="4065429974" sldId="279"/>
            <ac:spMk id="3" creationId="{1C8B9220-BDEB-48DA-9D5C-00356479E763}"/>
          </ac:spMkLst>
        </pc:spChg>
      </pc:sldChg>
      <pc:sldChg chg="modSp mod">
        <pc:chgData name="Pär Svens" userId="6ba60074-e504-4dd5-9f80-f01a690c99ee" providerId="ADAL" clId="{9EDD5832-9435-4449-AC14-C87A81AEA155}" dt="2024-02-23T09:36:48.918" v="261" actId="20577"/>
        <pc:sldMkLst>
          <pc:docMk/>
          <pc:sldMk cId="1348335443" sldId="281"/>
        </pc:sldMkLst>
        <pc:spChg chg="mod">
          <ac:chgData name="Pär Svens" userId="6ba60074-e504-4dd5-9f80-f01a690c99ee" providerId="ADAL" clId="{9EDD5832-9435-4449-AC14-C87A81AEA155}" dt="2024-02-23T09:36:48.918" v="261" actId="20577"/>
          <ac:spMkLst>
            <pc:docMk/>
            <pc:sldMk cId="1348335443" sldId="281"/>
            <ac:spMk id="3" creationId="{DFEEECBC-FEE4-4D7E-91A9-69AA8FB9724F}"/>
          </ac:spMkLst>
        </pc:spChg>
      </pc:sldChg>
      <pc:sldChg chg="modSp mod">
        <pc:chgData name="Pär Svens" userId="6ba60074-e504-4dd5-9f80-f01a690c99ee" providerId="ADAL" clId="{9EDD5832-9435-4449-AC14-C87A81AEA155}" dt="2024-02-23T10:20:44.697" v="890" actId="27636"/>
        <pc:sldMkLst>
          <pc:docMk/>
          <pc:sldMk cId="1492961976" sldId="282"/>
        </pc:sldMkLst>
        <pc:spChg chg="mod">
          <ac:chgData name="Pär Svens" userId="6ba60074-e504-4dd5-9f80-f01a690c99ee" providerId="ADAL" clId="{9EDD5832-9435-4449-AC14-C87A81AEA155}" dt="2024-02-23T10:20:44.697" v="890" actId="27636"/>
          <ac:spMkLst>
            <pc:docMk/>
            <pc:sldMk cId="1492961976" sldId="282"/>
            <ac:spMk id="15" creationId="{59AE5453-DB5C-4463-AC2F-773FA7EC5299}"/>
          </ac:spMkLst>
        </pc:spChg>
      </pc:sldChg>
      <pc:sldChg chg="modSp new mod ord">
        <pc:chgData name="Pär Svens" userId="6ba60074-e504-4dd5-9f80-f01a690c99ee" providerId="ADAL" clId="{9EDD5832-9435-4449-AC14-C87A81AEA155}" dt="2024-02-23T13:03:22.007" v="1228" actId="20577"/>
        <pc:sldMkLst>
          <pc:docMk/>
          <pc:sldMk cId="2093225510" sldId="284"/>
        </pc:sldMkLst>
        <pc:spChg chg="mod">
          <ac:chgData name="Pär Svens" userId="6ba60074-e504-4dd5-9f80-f01a690c99ee" providerId="ADAL" clId="{9EDD5832-9435-4449-AC14-C87A81AEA155}" dt="2024-02-23T13:01:46.015" v="1208"/>
          <ac:spMkLst>
            <pc:docMk/>
            <pc:sldMk cId="2093225510" sldId="284"/>
            <ac:spMk id="2" creationId="{87951CB8-D3CD-178B-C427-62E426D2F39C}"/>
          </ac:spMkLst>
        </pc:spChg>
        <pc:spChg chg="mod">
          <ac:chgData name="Pär Svens" userId="6ba60074-e504-4dd5-9f80-f01a690c99ee" providerId="ADAL" clId="{9EDD5832-9435-4449-AC14-C87A81AEA155}" dt="2024-02-23T13:03:22.007" v="1228" actId="20577"/>
          <ac:spMkLst>
            <pc:docMk/>
            <pc:sldMk cId="2093225510" sldId="284"/>
            <ac:spMk id="3" creationId="{AFAC66FA-5B5C-E2F2-C0E7-C9753873249C}"/>
          </ac:spMkLst>
        </pc:spChg>
      </pc:sldChg>
    </pc:docChg>
  </pc:docChgLst>
  <pc:docChgLst>
    <pc:chgData name="Pär Svens" userId="6ba60074-e504-4dd5-9f80-f01a690c99ee" providerId="ADAL" clId="{D1332781-4397-4A04-B0CB-1A47991D86C5}"/>
    <pc:docChg chg="modSld">
      <pc:chgData name="Pär Svens" userId="6ba60074-e504-4dd5-9f80-f01a690c99ee" providerId="ADAL" clId="{D1332781-4397-4A04-B0CB-1A47991D86C5}" dt="2024-01-26T13:33:51.948" v="31" actId="20577"/>
      <pc:docMkLst>
        <pc:docMk/>
      </pc:docMkLst>
      <pc:sldChg chg="modSp mod">
        <pc:chgData name="Pär Svens" userId="6ba60074-e504-4dd5-9f80-f01a690c99ee" providerId="ADAL" clId="{D1332781-4397-4A04-B0CB-1A47991D86C5}" dt="2024-01-26T13:28:06.583" v="1" actId="20577"/>
        <pc:sldMkLst>
          <pc:docMk/>
          <pc:sldMk cId="0" sldId="256"/>
        </pc:sldMkLst>
        <pc:spChg chg="mod">
          <ac:chgData name="Pär Svens" userId="6ba60074-e504-4dd5-9f80-f01a690c99ee" providerId="ADAL" clId="{D1332781-4397-4A04-B0CB-1A47991D86C5}" dt="2024-01-26T13:28:06.583" v="1" actId="20577"/>
          <ac:spMkLst>
            <pc:docMk/>
            <pc:sldMk cId="0" sldId="256"/>
            <ac:spMk id="2" creationId="{00000000-0000-0000-0000-000000000000}"/>
          </ac:spMkLst>
        </pc:spChg>
      </pc:sldChg>
      <pc:sldChg chg="modSp mod">
        <pc:chgData name="Pär Svens" userId="6ba60074-e504-4dd5-9f80-f01a690c99ee" providerId="ADAL" clId="{D1332781-4397-4A04-B0CB-1A47991D86C5}" dt="2024-01-26T13:33:51.948" v="31" actId="20577"/>
        <pc:sldMkLst>
          <pc:docMk/>
          <pc:sldMk cId="1418593226" sldId="270"/>
        </pc:sldMkLst>
        <pc:spChg chg="mod">
          <ac:chgData name="Pär Svens" userId="6ba60074-e504-4dd5-9f80-f01a690c99ee" providerId="ADAL" clId="{D1332781-4397-4A04-B0CB-1A47991D86C5}" dt="2024-01-26T13:33:51.948" v="31" actId="20577"/>
          <ac:spMkLst>
            <pc:docMk/>
            <pc:sldMk cId="1418593226" sldId="270"/>
            <ac:spMk id="3" creationId="{1C8B9220-BDEB-48DA-9D5C-00356479E763}"/>
          </ac:spMkLst>
        </pc:spChg>
      </pc:sldChg>
      <pc:sldChg chg="modSp mod">
        <pc:chgData name="Pär Svens" userId="6ba60074-e504-4dd5-9f80-f01a690c99ee" providerId="ADAL" clId="{D1332781-4397-4A04-B0CB-1A47991D86C5}" dt="2024-01-26T13:31:52.148" v="19" actId="20577"/>
        <pc:sldMkLst>
          <pc:docMk/>
          <pc:sldMk cId="1348335443" sldId="281"/>
        </pc:sldMkLst>
        <pc:spChg chg="mod">
          <ac:chgData name="Pär Svens" userId="6ba60074-e504-4dd5-9f80-f01a690c99ee" providerId="ADAL" clId="{D1332781-4397-4A04-B0CB-1A47991D86C5}" dt="2024-01-26T13:30:25.204" v="3" actId="20577"/>
          <ac:spMkLst>
            <pc:docMk/>
            <pc:sldMk cId="1348335443" sldId="281"/>
            <ac:spMk id="2" creationId="{0EA31D44-80D6-4522-9B1F-C908B7F5B2A8}"/>
          </ac:spMkLst>
        </pc:spChg>
        <pc:spChg chg="mod">
          <ac:chgData name="Pär Svens" userId="6ba60074-e504-4dd5-9f80-f01a690c99ee" providerId="ADAL" clId="{D1332781-4397-4A04-B0CB-1A47991D86C5}" dt="2024-01-26T13:31:52.148" v="19" actId="20577"/>
          <ac:spMkLst>
            <pc:docMk/>
            <pc:sldMk cId="1348335443" sldId="281"/>
            <ac:spMk id="3" creationId="{DFEEECBC-FEE4-4D7E-91A9-69AA8FB9724F}"/>
          </ac:spMkLst>
        </pc:spChg>
      </pc:sldChg>
    </pc:docChg>
  </pc:docChgLst>
  <pc:docChgLst>
    <pc:chgData name="Pär Svens" userId="6ba60074-e504-4dd5-9f80-f01a690c99ee" providerId="ADAL" clId="{5A9FF6F8-4F41-4242-AE85-0F690F9C6E19}"/>
    <pc:docChg chg="custSel modSld">
      <pc:chgData name="Pär Svens" userId="6ba60074-e504-4dd5-9f80-f01a690c99ee" providerId="ADAL" clId="{5A9FF6F8-4F41-4242-AE85-0F690F9C6E19}" dt="2023-02-17T11:55:27.014" v="168" actId="1076"/>
      <pc:docMkLst>
        <pc:docMk/>
      </pc:docMkLst>
      <pc:sldChg chg="modSp mod">
        <pc:chgData name="Pär Svens" userId="6ba60074-e504-4dd5-9f80-f01a690c99ee" providerId="ADAL" clId="{5A9FF6F8-4F41-4242-AE85-0F690F9C6E19}" dt="2023-02-17T10:43:50.752" v="154" actId="20577"/>
        <pc:sldMkLst>
          <pc:docMk/>
          <pc:sldMk cId="0" sldId="256"/>
        </pc:sldMkLst>
        <pc:spChg chg="mod">
          <ac:chgData name="Pär Svens" userId="6ba60074-e504-4dd5-9f80-f01a690c99ee" providerId="ADAL" clId="{5A9FF6F8-4F41-4242-AE85-0F690F9C6E19}" dt="2023-02-17T10:43:50.752" v="154" actId="20577"/>
          <ac:spMkLst>
            <pc:docMk/>
            <pc:sldMk cId="0" sldId="256"/>
            <ac:spMk id="2" creationId="{00000000-0000-0000-0000-000000000000}"/>
          </ac:spMkLst>
        </pc:spChg>
      </pc:sldChg>
      <pc:sldChg chg="addSp delSp modSp mod">
        <pc:chgData name="Pär Svens" userId="6ba60074-e504-4dd5-9f80-f01a690c99ee" providerId="ADAL" clId="{5A9FF6F8-4F41-4242-AE85-0F690F9C6E19}" dt="2023-02-17T11:55:27.014" v="168" actId="1076"/>
        <pc:sldMkLst>
          <pc:docMk/>
          <pc:sldMk cId="2840572089" sldId="278"/>
        </pc:sldMkLst>
        <pc:spChg chg="add mod">
          <ac:chgData name="Pär Svens" userId="6ba60074-e504-4dd5-9f80-f01a690c99ee" providerId="ADAL" clId="{5A9FF6F8-4F41-4242-AE85-0F690F9C6E19}" dt="2023-02-17T11:53:34.204" v="163" actId="1076"/>
          <ac:spMkLst>
            <pc:docMk/>
            <pc:sldMk cId="2840572089" sldId="278"/>
            <ac:spMk id="3" creationId="{80E087BD-9E35-F11F-20CA-4DAB7168F108}"/>
          </ac:spMkLst>
        </pc:spChg>
        <pc:spChg chg="add mod">
          <ac:chgData name="Pär Svens" userId="6ba60074-e504-4dd5-9f80-f01a690c99ee" providerId="ADAL" clId="{5A9FF6F8-4F41-4242-AE85-0F690F9C6E19}" dt="2023-02-17T11:55:27.014" v="168" actId="1076"/>
          <ac:spMkLst>
            <pc:docMk/>
            <pc:sldMk cId="2840572089" sldId="278"/>
            <ac:spMk id="4" creationId="{6DEAEAA3-406C-9192-134A-B91CEA33D81E}"/>
          </ac:spMkLst>
        </pc:spChg>
        <pc:spChg chg="mod">
          <ac:chgData name="Pär Svens" userId="6ba60074-e504-4dd5-9f80-f01a690c99ee" providerId="ADAL" clId="{5A9FF6F8-4F41-4242-AE85-0F690F9C6E19}" dt="2023-02-17T11:54:02.543" v="164"/>
          <ac:spMkLst>
            <pc:docMk/>
            <pc:sldMk cId="2840572089" sldId="278"/>
            <ac:spMk id="6" creationId="{3A231B60-7FF9-41E9-AAE8-BB12C8807D6C}"/>
          </ac:spMkLst>
        </pc:spChg>
        <pc:spChg chg="del">
          <ac:chgData name="Pär Svens" userId="6ba60074-e504-4dd5-9f80-f01a690c99ee" providerId="ADAL" clId="{5A9FF6F8-4F41-4242-AE85-0F690F9C6E19}" dt="2023-02-17T11:51:03.683" v="155" actId="478"/>
          <ac:spMkLst>
            <pc:docMk/>
            <pc:sldMk cId="2840572089" sldId="278"/>
            <ac:spMk id="7" creationId="{F755EC6A-8796-4B63-8BFD-E1BA4673FD8A}"/>
          </ac:spMkLst>
        </pc:spChg>
        <pc:spChg chg="del mod">
          <ac:chgData name="Pär Svens" userId="6ba60074-e504-4dd5-9f80-f01a690c99ee" providerId="ADAL" clId="{5A9FF6F8-4F41-4242-AE85-0F690F9C6E19}" dt="2023-02-17T11:55:14.351" v="166" actId="478"/>
          <ac:spMkLst>
            <pc:docMk/>
            <pc:sldMk cId="2840572089" sldId="278"/>
            <ac:spMk id="9" creationId="{8625209C-4B70-4628-B584-E6E0A97C5DB1}"/>
          </ac:spMkLst>
        </pc:spChg>
      </pc:sldChg>
      <pc:sldChg chg="modSp mod">
        <pc:chgData name="Pär Svens" userId="6ba60074-e504-4dd5-9f80-f01a690c99ee" providerId="ADAL" clId="{5A9FF6F8-4F41-4242-AE85-0F690F9C6E19}" dt="2023-02-17T10:40:02.960" v="68" actId="5793"/>
        <pc:sldMkLst>
          <pc:docMk/>
          <pc:sldMk cId="1348335443" sldId="281"/>
        </pc:sldMkLst>
        <pc:spChg chg="mod">
          <ac:chgData name="Pär Svens" userId="6ba60074-e504-4dd5-9f80-f01a690c99ee" providerId="ADAL" clId="{5A9FF6F8-4F41-4242-AE85-0F690F9C6E19}" dt="2023-02-17T10:38:29.799" v="1" actId="20577"/>
          <ac:spMkLst>
            <pc:docMk/>
            <pc:sldMk cId="1348335443" sldId="281"/>
            <ac:spMk id="2" creationId="{0EA31D44-80D6-4522-9B1F-C908B7F5B2A8}"/>
          </ac:spMkLst>
        </pc:spChg>
        <pc:spChg chg="mod">
          <ac:chgData name="Pär Svens" userId="6ba60074-e504-4dd5-9f80-f01a690c99ee" providerId="ADAL" clId="{5A9FF6F8-4F41-4242-AE85-0F690F9C6E19}" dt="2023-02-17T10:40:02.960" v="68" actId="5793"/>
          <ac:spMkLst>
            <pc:docMk/>
            <pc:sldMk cId="1348335443" sldId="281"/>
            <ac:spMk id="3" creationId="{DFEEECBC-FEE4-4D7E-91A9-69AA8FB9724F}"/>
          </ac:spMkLst>
        </pc:spChg>
      </pc:sldChg>
      <pc:sldChg chg="modSp mod">
        <pc:chgData name="Pär Svens" userId="6ba60074-e504-4dd5-9f80-f01a690c99ee" providerId="ADAL" clId="{5A9FF6F8-4F41-4242-AE85-0F690F9C6E19}" dt="2023-02-17T10:43:21.382" v="152" actId="14100"/>
        <pc:sldMkLst>
          <pc:docMk/>
          <pc:sldMk cId="1492961976" sldId="282"/>
        </pc:sldMkLst>
        <pc:spChg chg="mod">
          <ac:chgData name="Pär Svens" userId="6ba60074-e504-4dd5-9f80-f01a690c99ee" providerId="ADAL" clId="{5A9FF6F8-4F41-4242-AE85-0F690F9C6E19}" dt="2023-02-17T10:43:00.583" v="150" actId="1076"/>
          <ac:spMkLst>
            <pc:docMk/>
            <pc:sldMk cId="1492961976" sldId="282"/>
            <ac:spMk id="13" creationId="{00000000-0000-0000-0000-000000000000}"/>
          </ac:spMkLst>
        </pc:spChg>
        <pc:spChg chg="mod">
          <ac:chgData name="Pär Svens" userId="6ba60074-e504-4dd5-9f80-f01a690c99ee" providerId="ADAL" clId="{5A9FF6F8-4F41-4242-AE85-0F690F9C6E19}" dt="2023-02-17T10:43:21.382" v="152" actId="14100"/>
          <ac:spMkLst>
            <pc:docMk/>
            <pc:sldMk cId="1492961976" sldId="282"/>
            <ac:spMk id="15" creationId="{59AE5453-DB5C-4463-AC2F-773FA7EC529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6347" cy="496490"/>
          </a:xfrm>
          <a:prstGeom prst="rect">
            <a:avLst/>
          </a:prstGeom>
        </p:spPr>
        <p:txBody>
          <a:bodyPr vert="horz" lIns="91449" tIns="45725" rIns="91449" bIns="45725" rtlCol="0"/>
          <a:lstStyle>
            <a:lvl1pPr algn="l">
              <a:defRPr sz="1200"/>
            </a:lvl1pPr>
          </a:lstStyle>
          <a:p>
            <a:endParaRPr lang="en-US"/>
          </a:p>
        </p:txBody>
      </p:sp>
      <p:sp>
        <p:nvSpPr>
          <p:cNvPr id="3" name="Date Placeholder 2"/>
          <p:cNvSpPr>
            <a:spLocks noGrp="1"/>
          </p:cNvSpPr>
          <p:nvPr>
            <p:ph type="dt" idx="1"/>
          </p:nvPr>
        </p:nvSpPr>
        <p:spPr>
          <a:xfrm>
            <a:off x="3851343" y="1"/>
            <a:ext cx="2946347" cy="496490"/>
          </a:xfrm>
          <a:prstGeom prst="rect">
            <a:avLst/>
          </a:prstGeom>
        </p:spPr>
        <p:txBody>
          <a:bodyPr vert="horz" lIns="91449" tIns="45725" rIns="91449" bIns="45725" rtlCol="0"/>
          <a:lstStyle>
            <a:lvl1pPr algn="r">
              <a:defRPr sz="1200"/>
            </a:lvl1pPr>
          </a:lstStyle>
          <a:p>
            <a:fld id="{8DCAB763-BBD5-436D-997D-6E7D8D68A1B3}" type="datetimeFigureOut">
              <a:rPr lang="en-US" smtClean="0"/>
              <a:pPr/>
              <a:t>2/23/2024</a:t>
            </a:fld>
            <a:endParaRPr lang="en-US"/>
          </a:p>
        </p:txBody>
      </p:sp>
      <p:sp>
        <p:nvSpPr>
          <p:cNvPr id="4" name="Slide Image Placeholder 3"/>
          <p:cNvSpPr>
            <a:spLocks noGrp="1" noRot="1" noChangeAspect="1"/>
          </p:cNvSpPr>
          <p:nvPr>
            <p:ph type="sldImg" idx="2"/>
          </p:nvPr>
        </p:nvSpPr>
        <p:spPr>
          <a:xfrm>
            <a:off x="917575" y="744538"/>
            <a:ext cx="4964113" cy="3722687"/>
          </a:xfrm>
          <a:prstGeom prst="rect">
            <a:avLst/>
          </a:prstGeom>
          <a:noFill/>
          <a:ln w="12700">
            <a:solidFill>
              <a:prstClr val="black"/>
            </a:solidFill>
          </a:ln>
        </p:spPr>
        <p:txBody>
          <a:bodyPr vert="horz" lIns="91449" tIns="45725" rIns="91449" bIns="45725" rtlCol="0" anchor="ctr"/>
          <a:lstStyle/>
          <a:p>
            <a:endParaRPr lang="en-US"/>
          </a:p>
        </p:txBody>
      </p:sp>
      <p:sp>
        <p:nvSpPr>
          <p:cNvPr id="5" name="Notes Placeholder 4"/>
          <p:cNvSpPr>
            <a:spLocks noGrp="1"/>
          </p:cNvSpPr>
          <p:nvPr>
            <p:ph type="body" sz="quarter" idx="3"/>
          </p:nvPr>
        </p:nvSpPr>
        <p:spPr>
          <a:xfrm>
            <a:off x="679927" y="4716662"/>
            <a:ext cx="5439410" cy="4468416"/>
          </a:xfrm>
          <a:prstGeom prst="rect">
            <a:avLst/>
          </a:prstGeom>
        </p:spPr>
        <p:txBody>
          <a:bodyPr vert="horz" lIns="91449" tIns="45725" rIns="91449" bIns="457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431600"/>
            <a:ext cx="2946347" cy="496490"/>
          </a:xfrm>
          <a:prstGeom prst="rect">
            <a:avLst/>
          </a:prstGeom>
        </p:spPr>
        <p:txBody>
          <a:bodyPr vert="horz" lIns="91449" tIns="45725" rIns="91449" bIns="45725" rtlCol="0" anchor="b"/>
          <a:lstStyle>
            <a:lvl1pPr algn="l">
              <a:defRPr sz="1200"/>
            </a:lvl1pPr>
          </a:lstStyle>
          <a:p>
            <a:endParaRPr lang="en-US"/>
          </a:p>
        </p:txBody>
      </p:sp>
      <p:sp>
        <p:nvSpPr>
          <p:cNvPr id="7" name="Slide Number Placeholder 6"/>
          <p:cNvSpPr>
            <a:spLocks noGrp="1"/>
          </p:cNvSpPr>
          <p:nvPr>
            <p:ph type="sldNum" sz="quarter" idx="5"/>
          </p:nvPr>
        </p:nvSpPr>
        <p:spPr>
          <a:xfrm>
            <a:off x="3851343" y="9431600"/>
            <a:ext cx="2946347" cy="496490"/>
          </a:xfrm>
          <a:prstGeom prst="rect">
            <a:avLst/>
          </a:prstGeom>
        </p:spPr>
        <p:txBody>
          <a:bodyPr vert="horz" lIns="91449" tIns="45725" rIns="91449" bIns="45725" rtlCol="0" anchor="b"/>
          <a:lstStyle>
            <a:lvl1pPr algn="r">
              <a:defRPr sz="1200"/>
            </a:lvl1pPr>
          </a:lstStyle>
          <a:p>
            <a:fld id="{5650FF4D-175F-4B37-A915-02EB584EB40E}" type="slidenum">
              <a:rPr lang="en-US" smtClean="0"/>
              <a:pPr/>
              <a:t>‹#›</a:t>
            </a:fld>
            <a:endParaRPr lang="en-US"/>
          </a:p>
        </p:txBody>
      </p:sp>
    </p:spTree>
    <p:extLst>
      <p:ext uri="{BB962C8B-B14F-4D97-AF65-F5344CB8AC3E}">
        <p14:creationId xmlns:p14="http://schemas.microsoft.com/office/powerpoint/2010/main" val="2129292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Lägg till agenda från laget.</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2</a:t>
            </a:fld>
            <a:endParaRPr lang="en-US"/>
          </a:p>
        </p:txBody>
      </p:sp>
    </p:spTree>
    <p:extLst>
      <p:ext uri="{BB962C8B-B14F-4D97-AF65-F5344CB8AC3E}">
        <p14:creationId xmlns:p14="http://schemas.microsoft.com/office/powerpoint/2010/main" val="18270981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5650FF4D-175F-4B37-A915-02EB584EB40E}" type="slidenum">
              <a:rPr lang="en-US" smtClean="0"/>
              <a:pPr/>
              <a:t>15</a:t>
            </a:fld>
            <a:endParaRPr lang="en-US"/>
          </a:p>
        </p:txBody>
      </p:sp>
    </p:spTree>
    <p:extLst>
      <p:ext uri="{BB962C8B-B14F-4D97-AF65-F5344CB8AC3E}">
        <p14:creationId xmlns:p14="http://schemas.microsoft.com/office/powerpoint/2010/main" val="14425910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Viktigt</a:t>
            </a:r>
            <a:r>
              <a:rPr lang="sv-SE" baseline="0" dirty="0"/>
              <a:t> att ha uttalade roller bland ledare i varje åldersgrupp men man kan även ha uppdrag/roller på föräldrar som inte direkt är ledare. Se till att sprida rollerna så inte ett fåtal personer får göra allt/mycket.</a:t>
            </a:r>
            <a:endParaRPr lang="sv-SE" dirty="0"/>
          </a:p>
        </p:txBody>
      </p:sp>
      <p:sp>
        <p:nvSpPr>
          <p:cNvPr id="4" name="Platshållare för bildnummer 3"/>
          <p:cNvSpPr>
            <a:spLocks noGrp="1"/>
          </p:cNvSpPr>
          <p:nvPr>
            <p:ph type="sldNum" sz="quarter" idx="10"/>
          </p:nvPr>
        </p:nvSpPr>
        <p:spPr/>
        <p:txBody>
          <a:bodyPr/>
          <a:lstStyle/>
          <a:p>
            <a:fld id="{D33B4A4B-2446-4458-8A13-1F719FBB9E96}" type="slidenum">
              <a:rPr lang="sv-SE" smtClean="0"/>
              <a:t>17</a:t>
            </a:fld>
            <a:endParaRPr lang="sv-SE"/>
          </a:p>
        </p:txBody>
      </p:sp>
    </p:spTree>
    <p:extLst>
      <p:ext uri="{BB962C8B-B14F-4D97-AF65-F5344CB8AC3E}">
        <p14:creationId xmlns:p14="http://schemas.microsoft.com/office/powerpoint/2010/main" val="39682035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5650FF4D-175F-4B37-A915-02EB584EB40E}" type="slidenum">
              <a:rPr lang="en-US" smtClean="0"/>
              <a:pPr/>
              <a:t>24</a:t>
            </a:fld>
            <a:endParaRPr lang="en-US"/>
          </a:p>
        </p:txBody>
      </p:sp>
    </p:spTree>
    <p:extLst>
      <p:ext uri="{BB962C8B-B14F-4D97-AF65-F5344CB8AC3E}">
        <p14:creationId xmlns:p14="http://schemas.microsoft.com/office/powerpoint/2010/main" val="259857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b="1" dirty="0"/>
              <a:t>OPE-FÖRÄLDRAR </a:t>
            </a:r>
            <a:endParaRPr lang="sv-SE" dirty="0"/>
          </a:p>
          <a:p>
            <a:r>
              <a:rPr lang="sv-SE" dirty="0"/>
              <a:t> </a:t>
            </a:r>
          </a:p>
          <a:p>
            <a:r>
              <a:rPr lang="sv-SE" dirty="0"/>
              <a:t>Ungdomars förhållande till idrott beror mycket på föräldrarnas inflytande och påverkan. Därför är det viktigt att vi har ett väl utvecklat samarbete mellan ledare och föräldrar. Vi ser det som mycket värdefullt att föräldrar involveras i vår ungdomsverksamhet. </a:t>
            </a:r>
          </a:p>
          <a:p>
            <a:r>
              <a:rPr lang="sv-SE" dirty="0"/>
              <a:t> </a:t>
            </a:r>
          </a:p>
          <a:p>
            <a:r>
              <a:rPr lang="sv-SE" dirty="0"/>
              <a:t>Vi vill att Ope-föräldrar: </a:t>
            </a:r>
          </a:p>
          <a:p>
            <a:r>
              <a:rPr lang="en-GB" dirty="0" err="1"/>
              <a:t>Delar</a:t>
            </a:r>
            <a:r>
              <a:rPr lang="en-GB" dirty="0"/>
              <a:t> </a:t>
            </a:r>
            <a:r>
              <a:rPr lang="en-GB" dirty="0" err="1"/>
              <a:t>Ope</a:t>
            </a:r>
            <a:r>
              <a:rPr lang="en-GB" dirty="0"/>
              <a:t> IF:s policy. </a:t>
            </a:r>
            <a:endParaRPr lang="sv-SE" dirty="0"/>
          </a:p>
          <a:p>
            <a:r>
              <a:rPr lang="sv-SE" dirty="0"/>
              <a:t>Stöttar sina egna och andras barn/ungdomar. </a:t>
            </a:r>
          </a:p>
          <a:p>
            <a:r>
              <a:rPr lang="sv-SE" dirty="0"/>
              <a:t>Besöker träningar och matcher. </a:t>
            </a:r>
          </a:p>
          <a:p>
            <a:r>
              <a:rPr lang="sv-SE" dirty="0"/>
              <a:t>Agerar som representanter för Ope IF i samband med match och träning.  </a:t>
            </a:r>
          </a:p>
          <a:p>
            <a:r>
              <a:rPr lang="sv-SE" dirty="0"/>
              <a:t>Ställer upp som resurspersoner för sitt lag. </a:t>
            </a:r>
          </a:p>
          <a:p>
            <a:r>
              <a:rPr lang="sv-SE" dirty="0"/>
              <a:t>Låter ledarna leda laget på träning och match.  </a:t>
            </a:r>
          </a:p>
          <a:p>
            <a:r>
              <a:rPr lang="sv-SE" dirty="0"/>
              <a:t>Ser till att barnen inte tränar eller spelar match vid sjukdom. </a:t>
            </a:r>
          </a:p>
          <a:p>
            <a:r>
              <a:rPr lang="sv-SE" dirty="0"/>
              <a:t>Solidariskt hjälper till på föreningens arrangemang. </a:t>
            </a:r>
          </a:p>
          <a:p>
            <a:r>
              <a:rPr lang="sv-SE" dirty="0"/>
              <a:t> </a:t>
            </a:r>
          </a:p>
          <a:p>
            <a:endParaRPr lang="sv-SE" dirty="0"/>
          </a:p>
        </p:txBody>
      </p:sp>
      <p:sp>
        <p:nvSpPr>
          <p:cNvPr id="4" name="Slide Number Placeholder 3"/>
          <p:cNvSpPr>
            <a:spLocks noGrp="1"/>
          </p:cNvSpPr>
          <p:nvPr>
            <p:ph type="sldNum" sz="quarter" idx="5"/>
          </p:nvPr>
        </p:nvSpPr>
        <p:spPr/>
        <p:txBody>
          <a:bodyPr/>
          <a:lstStyle/>
          <a:p>
            <a:fld id="{5650FF4D-175F-4B37-A915-02EB584EB40E}" type="slidenum">
              <a:rPr lang="en-US" smtClean="0"/>
              <a:pPr/>
              <a:t>3</a:t>
            </a:fld>
            <a:endParaRPr lang="en-US"/>
          </a:p>
        </p:txBody>
      </p:sp>
    </p:spTree>
    <p:extLst>
      <p:ext uri="{BB962C8B-B14F-4D97-AF65-F5344CB8AC3E}">
        <p14:creationId xmlns:p14="http://schemas.microsoft.com/office/powerpoint/2010/main" val="21298962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5650FF4D-175F-4B37-A915-02EB584EB40E}" type="slidenum">
              <a:rPr lang="en-US" smtClean="0"/>
              <a:pPr/>
              <a:t>4</a:t>
            </a:fld>
            <a:endParaRPr lang="en-US"/>
          </a:p>
        </p:txBody>
      </p:sp>
    </p:spTree>
    <p:extLst>
      <p:ext uri="{BB962C8B-B14F-4D97-AF65-F5344CB8AC3E}">
        <p14:creationId xmlns:p14="http://schemas.microsoft.com/office/powerpoint/2010/main" val="6790410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Kansliet vill få in vem som står som kassaansvarig för laget!! Alla lag som </a:t>
            </a:r>
            <a:r>
              <a:rPr lang="sv-SE" dirty="0" err="1"/>
              <a:t>ex.vis</a:t>
            </a:r>
            <a:r>
              <a:rPr lang="sv-SE" dirty="0"/>
              <a:t> sålt häften/bingolotter och där fått del av vinst, har ett lagkonto hos Ope IF. Ekonomiavdelningen vill ha en person som står som ansvarig för denna.</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6</a:t>
            </a:fld>
            <a:endParaRPr lang="en-US"/>
          </a:p>
        </p:txBody>
      </p:sp>
    </p:spTree>
    <p:extLst>
      <p:ext uri="{BB962C8B-B14F-4D97-AF65-F5344CB8AC3E}">
        <p14:creationId xmlns:p14="http://schemas.microsoft.com/office/powerpoint/2010/main" val="1544727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491">
              <a:defRPr/>
            </a:pPr>
            <a:r>
              <a:rPr lang="sv-SE" dirty="0"/>
              <a:t>Dock kan sk mellanlagring ske på privatkonto i samband med olika aktiviteter som laget utför. Dock skall alltid pengarna överföras till lagkassan efter utfört arbete/uppdrag. Detta sker lämpligast via lagets swishkonto. </a:t>
            </a:r>
          </a:p>
          <a:p>
            <a:endParaRPr lang="sv-SE" dirty="0"/>
          </a:p>
        </p:txBody>
      </p:sp>
      <p:sp>
        <p:nvSpPr>
          <p:cNvPr id="4" name="Slide Number Placeholder 3"/>
          <p:cNvSpPr>
            <a:spLocks noGrp="1"/>
          </p:cNvSpPr>
          <p:nvPr>
            <p:ph type="sldNum" sz="quarter" idx="5"/>
          </p:nvPr>
        </p:nvSpPr>
        <p:spPr/>
        <p:txBody>
          <a:bodyPr/>
          <a:lstStyle/>
          <a:p>
            <a:fld id="{5650FF4D-175F-4B37-A915-02EB584EB40E}" type="slidenum">
              <a:rPr lang="en-US" smtClean="0"/>
              <a:pPr/>
              <a:t>7</a:t>
            </a:fld>
            <a:endParaRPr lang="en-US"/>
          </a:p>
        </p:txBody>
      </p:sp>
    </p:spTree>
    <p:extLst>
      <p:ext uri="{BB962C8B-B14F-4D97-AF65-F5344CB8AC3E}">
        <p14:creationId xmlns:p14="http://schemas.microsoft.com/office/powerpoint/2010/main" val="37866323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Varje lag skall till kansliet delge vem som är ansvarig i laget för lagkassan – förälder.</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8</a:t>
            </a:fld>
            <a:endParaRPr lang="en-US"/>
          </a:p>
        </p:txBody>
      </p:sp>
    </p:spTree>
    <p:extLst>
      <p:ext uri="{BB962C8B-B14F-4D97-AF65-F5344CB8AC3E}">
        <p14:creationId xmlns:p14="http://schemas.microsoft.com/office/powerpoint/2010/main" val="1162606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Kom ihåg, utse en roll/person som Trygghetsansvarig så får dessa mer kött på benen angående vad det betyder men </a:t>
            </a:r>
            <a:r>
              <a:rPr lang="sv-SE" dirty="0" err="1"/>
              <a:t>bl.a</a:t>
            </a:r>
            <a:r>
              <a:rPr lang="sv-SE" dirty="0"/>
              <a:t> att ha koll på att vi har en bra miljö och vi följer vår policy.</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10</a:t>
            </a:fld>
            <a:endParaRPr lang="en-US"/>
          </a:p>
        </p:txBody>
      </p:sp>
    </p:spTree>
    <p:extLst>
      <p:ext uri="{BB962C8B-B14F-4D97-AF65-F5344CB8AC3E}">
        <p14:creationId xmlns:p14="http://schemas.microsoft.com/office/powerpoint/2010/main" val="38942893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Om ngn ny ledare kommer till under säsongen så kom ihåg att informera om detta och registrera ledare på laget.se</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11</a:t>
            </a:fld>
            <a:endParaRPr lang="en-US"/>
          </a:p>
        </p:txBody>
      </p:sp>
    </p:spTree>
    <p:extLst>
      <p:ext uri="{BB962C8B-B14F-4D97-AF65-F5344CB8AC3E}">
        <p14:creationId xmlns:p14="http://schemas.microsoft.com/office/powerpoint/2010/main" val="2845434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Se även tidigare ”Lagkassor” där det beskrivs vad avgifterna går till i föreningen.</a:t>
            </a:r>
          </a:p>
        </p:txBody>
      </p:sp>
      <p:sp>
        <p:nvSpPr>
          <p:cNvPr id="4" name="Platshållare för bildnummer 3"/>
          <p:cNvSpPr>
            <a:spLocks noGrp="1"/>
          </p:cNvSpPr>
          <p:nvPr>
            <p:ph type="sldNum" sz="quarter" idx="5"/>
          </p:nvPr>
        </p:nvSpPr>
        <p:spPr/>
        <p:txBody>
          <a:bodyPr/>
          <a:lstStyle/>
          <a:p>
            <a:fld id="{5650FF4D-175F-4B37-A915-02EB584EB40E}" type="slidenum">
              <a:rPr lang="en-US" smtClean="0"/>
              <a:pPr/>
              <a:t>13</a:t>
            </a:fld>
            <a:endParaRPr lang="en-US"/>
          </a:p>
        </p:txBody>
      </p:sp>
    </p:spTree>
    <p:extLst>
      <p:ext uri="{BB962C8B-B14F-4D97-AF65-F5344CB8AC3E}">
        <p14:creationId xmlns:p14="http://schemas.microsoft.com/office/powerpoint/2010/main" val="27065613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191223"/>
            <a:ext cx="7772400" cy="1470025"/>
          </a:xfrm>
        </p:spPr>
        <p:txBody>
          <a:bodyPr/>
          <a:lstStyle>
            <a:lvl1pPr>
              <a:defRPr baseline="0"/>
            </a:lvl1p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149E1348-C1BC-4A44-B44E-7C84DCB70787}" type="datetimeFigureOut">
              <a:rPr lang="en-US" smtClean="0"/>
              <a:pPr/>
              <a:t>2/23/2024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91BA8AAB-46CD-4A04-AD31-79E4D3AE80D0}" type="slidenum">
              <a:rPr lang="en-US" smtClean="0"/>
              <a:pPr/>
              <a:t>‹#›</a:t>
            </a:fld>
            <a:endParaRPr lang="en-US"/>
          </a:p>
        </p:txBody>
      </p:sp>
      <p:pic>
        <p:nvPicPr>
          <p:cNvPr id="1027" name="Picture 3" descr="C:\Documents and Settings\Ope\Desktop\Ope IF lagerblad (krans) n2 kopia.JPG"/>
          <p:cNvPicPr>
            <a:picLocks noChangeAspect="1" noChangeArrowheads="1"/>
          </p:cNvPicPr>
          <p:nvPr userDrawn="1"/>
        </p:nvPicPr>
        <p:blipFill>
          <a:blip r:embed="rId2" cstate="print"/>
          <a:srcRect/>
          <a:stretch>
            <a:fillRect/>
          </a:stretch>
        </p:blipFill>
        <p:spPr bwMode="auto">
          <a:xfrm>
            <a:off x="2602800" y="140072"/>
            <a:ext cx="4216400" cy="3937000"/>
          </a:xfrm>
          <a:prstGeom prst="rect">
            <a:avLst/>
          </a:prstGeom>
          <a:noFill/>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E1348-C1BC-4A44-B44E-7C84DCB70787}" type="datetimeFigureOut">
              <a:rPr lang="en-US" smtClean="0"/>
              <a:pPr/>
              <a:t>2/23/2024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91BA8AAB-46CD-4A04-AD31-79E4D3AE80D0}" type="slidenum">
              <a:rPr lang="en-US" smtClean="0"/>
              <a:pPr/>
              <a:t>‹#›</a:t>
            </a:fld>
            <a:endParaRPr lang="en-US"/>
          </a:p>
        </p:txBody>
      </p:sp>
      <p:pic>
        <p:nvPicPr>
          <p:cNvPr id="7"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E1348-C1BC-4A44-B44E-7C84DCB70787}" type="datetimeFigureOut">
              <a:rPr lang="en-US" smtClean="0"/>
              <a:pPr/>
              <a:t>2/23/2024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91BA8AAB-46CD-4A04-AD31-79E4D3AE80D0}" type="slidenum">
              <a:rPr lang="en-US" smtClean="0"/>
              <a:pPr/>
              <a:t>‹#›</a:t>
            </a:fld>
            <a:endParaRPr lang="en-US"/>
          </a:p>
        </p:txBody>
      </p:sp>
      <p:pic>
        <p:nvPicPr>
          <p:cNvPr id="7"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9E1348-C1BC-4A44-B44E-7C84DCB70787}" type="datetimeFigureOut">
              <a:rPr lang="en-US" smtClean="0"/>
              <a:pPr/>
              <a:t>2/23/2024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91BA8AAB-46CD-4A04-AD31-79E4D3AE80D0}" type="slidenum">
              <a:rPr lang="en-US" smtClean="0"/>
              <a:pPr/>
              <a:t>‹#›</a:t>
            </a:fld>
            <a:endParaRPr lang="en-US"/>
          </a:p>
        </p:txBody>
      </p:sp>
      <p:pic>
        <p:nvPicPr>
          <p:cNvPr id="8"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9E1348-C1BC-4A44-B44E-7C84DCB70787}" type="datetimeFigureOut">
              <a:rPr lang="en-US" smtClean="0"/>
              <a:pPr/>
              <a:t>2/23/2024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91BA8AAB-46CD-4A04-AD31-79E4D3AE80D0}" type="slidenum">
              <a:rPr lang="en-US" smtClean="0"/>
              <a:pPr/>
              <a:t>‹#›</a:t>
            </a:fld>
            <a:endParaRPr lang="en-US"/>
          </a:p>
        </p:txBody>
      </p:sp>
      <p:pic>
        <p:nvPicPr>
          <p:cNvPr id="7"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49E1348-C1BC-4A44-B44E-7C84DCB70787}" type="datetimeFigureOut">
              <a:rPr lang="en-US" smtClean="0"/>
              <a:pPr/>
              <a:t>2/23/2024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91BA8AAB-46CD-4A04-AD31-79E4D3AE80D0}" type="slidenum">
              <a:rPr lang="en-US" smtClean="0"/>
              <a:pPr/>
              <a:t>‹#›</a:t>
            </a:fld>
            <a:endParaRPr lang="en-US"/>
          </a:p>
        </p:txBody>
      </p:sp>
      <p:pic>
        <p:nvPicPr>
          <p:cNvPr id="8"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49E1348-C1BC-4A44-B44E-7C84DCB70787}" type="datetimeFigureOut">
              <a:rPr lang="en-US" smtClean="0"/>
              <a:pPr/>
              <a:t>2/23/2024</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91BA8AAB-46CD-4A04-AD31-79E4D3AE80D0}" type="slidenum">
              <a:rPr lang="en-US" smtClean="0"/>
              <a:pPr/>
              <a:t>‹#›</a:t>
            </a:fld>
            <a:endParaRPr lang="en-US"/>
          </a:p>
        </p:txBody>
      </p:sp>
      <p:pic>
        <p:nvPicPr>
          <p:cNvPr id="10"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49E1348-C1BC-4A44-B44E-7C84DCB70787}" type="datetimeFigureOut">
              <a:rPr lang="en-US" smtClean="0"/>
              <a:pPr/>
              <a:t>2/23/2024</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91BA8AAB-46CD-4A04-AD31-79E4D3AE80D0}" type="slidenum">
              <a:rPr lang="en-US" smtClean="0"/>
              <a:pPr/>
              <a:t>‹#›</a:t>
            </a:fld>
            <a:endParaRPr lang="en-US"/>
          </a:p>
        </p:txBody>
      </p:sp>
      <p:pic>
        <p:nvPicPr>
          <p:cNvPr id="6"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9E1348-C1BC-4A44-B44E-7C84DCB70787}" type="datetimeFigureOut">
              <a:rPr lang="en-US" smtClean="0"/>
              <a:pPr/>
              <a:t>2/23/2024</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91BA8AAB-46CD-4A04-AD31-79E4D3AE80D0}" type="slidenum">
              <a:rPr lang="en-US" smtClean="0"/>
              <a:pPr/>
              <a:t>‹#›</a:t>
            </a:fld>
            <a:endParaRPr lang="en-US"/>
          </a:p>
        </p:txBody>
      </p:sp>
      <p:pic>
        <p:nvPicPr>
          <p:cNvPr id="5"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9E1348-C1BC-4A44-B44E-7C84DCB70787}" type="datetimeFigureOut">
              <a:rPr lang="en-US" smtClean="0"/>
              <a:pPr/>
              <a:t>2/23/2024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91BA8AAB-46CD-4A04-AD31-79E4D3AE80D0}" type="slidenum">
              <a:rPr lang="en-US" smtClean="0"/>
              <a:pPr/>
              <a:t>‹#›</a:t>
            </a:fld>
            <a:endParaRPr lang="en-US"/>
          </a:p>
        </p:txBody>
      </p:sp>
      <p:pic>
        <p:nvPicPr>
          <p:cNvPr id="8"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9E1348-C1BC-4A44-B44E-7C84DCB70787}" type="datetimeFigureOut">
              <a:rPr lang="en-US" smtClean="0"/>
              <a:pPr/>
              <a:t>2/23/2024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91BA8AAB-46CD-4A04-AD31-79E4D3AE80D0}" type="slidenum">
              <a:rPr lang="en-US" smtClean="0"/>
              <a:pPr/>
              <a:t>‹#›</a:t>
            </a:fld>
            <a:endParaRPr lang="en-US"/>
          </a:p>
        </p:txBody>
      </p:sp>
      <p:pic>
        <p:nvPicPr>
          <p:cNvPr id="8" name="Picture 2" descr="C:\Documents and Settings\Ope\Desktop\Namnlöst-2utan kopia.JPG"/>
          <p:cNvPicPr>
            <a:picLocks noChangeAspect="1" noChangeArrowheads="1"/>
          </p:cNvPicPr>
          <p:nvPr userDrawn="1"/>
        </p:nvPicPr>
        <p:blipFill>
          <a:blip r:embed="rId2" cstate="print"/>
          <a:srcRect/>
          <a:stretch>
            <a:fillRect/>
          </a:stretch>
        </p:blipFill>
        <p:spPr bwMode="auto">
          <a:xfrm>
            <a:off x="107504" y="116632"/>
            <a:ext cx="648072" cy="706621"/>
          </a:xfrm>
          <a:prstGeom prst="rect">
            <a:avLst/>
          </a:prstGeom>
          <a:noFill/>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9E1348-C1BC-4A44-B44E-7C84DCB70787}" type="datetimeFigureOut">
              <a:rPr lang="en-US" smtClean="0"/>
              <a:pPr/>
              <a:t>2/23/2024</a:t>
            </a:fld>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BA8AAB-46CD-4A04-AD31-79E4D3AE80D0}" type="slidenum">
              <a:rPr lang="en-US" smtClean="0"/>
              <a:pPr/>
              <a:t>‹#›</a:t>
            </a:fld>
            <a:endParaRPr lang="en-US"/>
          </a:p>
        </p:txBody>
      </p:sp>
      <p:sp>
        <p:nvSpPr>
          <p:cNvPr id="7" name="TextBox 6"/>
          <p:cNvSpPr txBox="1"/>
          <p:nvPr/>
        </p:nvSpPr>
        <p:spPr>
          <a:xfrm>
            <a:off x="3441850" y="6392361"/>
            <a:ext cx="2260299" cy="27699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v-SE" sz="1200" dirty="0"/>
              <a:t>Ope IF – Möjligheternas</a:t>
            </a:r>
            <a:r>
              <a:rPr lang="sv-SE" sz="1200" baseline="0" dirty="0"/>
              <a:t> Förening</a:t>
            </a:r>
            <a:endParaRPr lang="en-US" sz="12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baseline="0">
          <a:solidFill>
            <a:schemeClr val="accent1">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chemeClr val="tx2">
              <a:lumMod val="60000"/>
              <a:lumOff val="4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chemeClr val="tx2">
              <a:lumMod val="60000"/>
              <a:lumOff val="4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chemeClr val="tx2">
              <a:lumMod val="60000"/>
              <a:lumOff val="4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file:///C:\Users\Ope\Desktop\Arbetsinsatser%202024.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laget.se/OpeIFklubb/Document"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file:///C:\Users\Ope\Downloads\12-Spelarutbildningsplan-Ope-IF%20(2).pdf" TargetMode="External"/><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laget.se/OpeIFklubb/Document"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Föräldramöte</a:t>
            </a:r>
            <a:r>
              <a:rPr lang="en-US" dirty="0"/>
              <a:t> …….. (lag)                    …../….. 2024</a:t>
            </a:r>
          </a:p>
        </p:txBody>
      </p:sp>
      <p:sp>
        <p:nvSpPr>
          <p:cNvPr id="3" name="Platshållare för bildnummer 2">
            <a:extLst>
              <a:ext uri="{FF2B5EF4-FFF2-40B4-BE49-F238E27FC236}">
                <a16:creationId xmlns:a16="http://schemas.microsoft.com/office/drawing/2014/main" id="{DB6A4B96-5A8E-444D-A39A-9C125B595579}"/>
              </a:ext>
            </a:extLst>
          </p:cNvPr>
          <p:cNvSpPr>
            <a:spLocks noGrp="1"/>
          </p:cNvSpPr>
          <p:nvPr>
            <p:ph type="sldNum" sz="quarter" idx="12"/>
          </p:nvPr>
        </p:nvSpPr>
        <p:spPr/>
        <p:txBody>
          <a:bodyPr/>
          <a:lstStyle/>
          <a:p>
            <a:fld id="{91BA8AAB-46CD-4A04-AD31-79E4D3AE80D0}"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71A98-5E44-4623-8EE0-59851890FA5A}"/>
              </a:ext>
            </a:extLst>
          </p:cNvPr>
          <p:cNvSpPr>
            <a:spLocks noGrp="1"/>
          </p:cNvSpPr>
          <p:nvPr>
            <p:ph type="title"/>
          </p:nvPr>
        </p:nvSpPr>
        <p:spPr/>
        <p:txBody>
          <a:bodyPr>
            <a:noAutofit/>
          </a:bodyPr>
          <a:lstStyle/>
          <a:p>
            <a:r>
              <a:rPr lang="sv-SE" sz="3600" dirty="0"/>
              <a:t>Handlingsplan mot mobbing, diskriminering och kränkande behandling</a:t>
            </a:r>
          </a:p>
        </p:txBody>
      </p:sp>
      <p:sp>
        <p:nvSpPr>
          <p:cNvPr id="3" name="Content Placeholder 2">
            <a:extLst>
              <a:ext uri="{FF2B5EF4-FFF2-40B4-BE49-F238E27FC236}">
                <a16:creationId xmlns:a16="http://schemas.microsoft.com/office/drawing/2014/main" id="{4F157F98-A234-4B63-9D8E-9171BA42C9ED}"/>
              </a:ext>
            </a:extLst>
          </p:cNvPr>
          <p:cNvSpPr>
            <a:spLocks noGrp="1"/>
          </p:cNvSpPr>
          <p:nvPr>
            <p:ph idx="1"/>
          </p:nvPr>
        </p:nvSpPr>
        <p:spPr/>
        <p:txBody>
          <a:bodyPr>
            <a:normAutofit/>
          </a:bodyPr>
          <a:lstStyle/>
          <a:p>
            <a:r>
              <a:rPr lang="sv-SE" sz="2000" dirty="0"/>
              <a:t>Under 2019 deltog Ope IF i ett projekt med JHIF och Rädda Barnen – High5 för en trygg idrottsmiljö. Har reviderats eftersom.</a:t>
            </a:r>
          </a:p>
          <a:p>
            <a:r>
              <a:rPr lang="sv-SE" sz="2000" dirty="0"/>
              <a:t>Syftet var att ta fram en handlingsplan för en trygg och inkluderande idrott samt att skapa beredskap och rutiner i föreningen för att förebygga, upptäcka och hantera diskriminering, kränkningar och övergrepp.</a:t>
            </a:r>
          </a:p>
          <a:p>
            <a:r>
              <a:rPr lang="sv-SE" sz="2000" dirty="0"/>
              <a:t>I projektet deltog representanter från styrelsen, sektionerna, ledare, föräldrar samt spelare (flickor och pojkar).</a:t>
            </a:r>
          </a:p>
          <a:p>
            <a:r>
              <a:rPr lang="sv-SE" sz="2000" dirty="0"/>
              <a:t>Varje lag ska ha en utsedd Trygghetsansvarig. </a:t>
            </a:r>
          </a:p>
          <a:p>
            <a:pPr marL="0" indent="0">
              <a:buNone/>
            </a:pPr>
            <a:endParaRPr lang="sv-SE" sz="2000" dirty="0"/>
          </a:p>
          <a:p>
            <a:endParaRPr lang="sv-SE" sz="2000" dirty="0"/>
          </a:p>
          <a:p>
            <a:pPr marL="0" indent="0">
              <a:buNone/>
            </a:pPr>
            <a:endParaRPr lang="sv-SE" sz="2000" dirty="0"/>
          </a:p>
        </p:txBody>
      </p:sp>
      <p:sp>
        <p:nvSpPr>
          <p:cNvPr id="4" name="Platshållare för bildnummer 3">
            <a:extLst>
              <a:ext uri="{FF2B5EF4-FFF2-40B4-BE49-F238E27FC236}">
                <a16:creationId xmlns:a16="http://schemas.microsoft.com/office/drawing/2014/main" id="{C95F1D2A-C57E-4562-A61B-198F6A8E18C3}"/>
              </a:ext>
            </a:extLst>
          </p:cNvPr>
          <p:cNvSpPr>
            <a:spLocks noGrp="1"/>
          </p:cNvSpPr>
          <p:nvPr>
            <p:ph type="sldNum" sz="quarter" idx="12"/>
          </p:nvPr>
        </p:nvSpPr>
        <p:spPr/>
        <p:txBody>
          <a:bodyPr/>
          <a:lstStyle/>
          <a:p>
            <a:fld id="{91BA8AAB-46CD-4A04-AD31-79E4D3AE80D0}" type="slidenum">
              <a:rPr lang="en-US" smtClean="0"/>
              <a:pPr/>
              <a:t>10</a:t>
            </a:fld>
            <a:endParaRPr lang="en-US"/>
          </a:p>
        </p:txBody>
      </p:sp>
    </p:spTree>
    <p:extLst>
      <p:ext uri="{BB962C8B-B14F-4D97-AF65-F5344CB8AC3E}">
        <p14:creationId xmlns:p14="http://schemas.microsoft.com/office/powerpoint/2010/main" val="3060958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3616B-EF47-4059-9F80-2AFF0744F6AD}"/>
              </a:ext>
            </a:extLst>
          </p:cNvPr>
          <p:cNvSpPr>
            <a:spLocks noGrp="1"/>
          </p:cNvSpPr>
          <p:nvPr>
            <p:ph type="title"/>
          </p:nvPr>
        </p:nvSpPr>
        <p:spPr/>
        <p:txBody>
          <a:bodyPr/>
          <a:lstStyle/>
          <a:p>
            <a:r>
              <a:rPr lang="sv-SE" dirty="0"/>
              <a:t>Begränsat registerutdrag</a:t>
            </a:r>
          </a:p>
        </p:txBody>
      </p:sp>
      <p:sp>
        <p:nvSpPr>
          <p:cNvPr id="3" name="Content Placeholder 2">
            <a:extLst>
              <a:ext uri="{FF2B5EF4-FFF2-40B4-BE49-F238E27FC236}">
                <a16:creationId xmlns:a16="http://schemas.microsoft.com/office/drawing/2014/main" id="{79F65D78-2E1D-40CC-AD0F-C5E94BFC701E}"/>
              </a:ext>
            </a:extLst>
          </p:cNvPr>
          <p:cNvSpPr>
            <a:spLocks noGrp="1"/>
          </p:cNvSpPr>
          <p:nvPr>
            <p:ph idx="1"/>
          </p:nvPr>
        </p:nvSpPr>
        <p:spPr>
          <a:xfrm>
            <a:off x="457200" y="1600200"/>
            <a:ext cx="8229600" cy="4709120"/>
          </a:xfrm>
        </p:spPr>
        <p:txBody>
          <a:bodyPr>
            <a:normAutofit lnSpcReduction="10000"/>
          </a:bodyPr>
          <a:lstStyle/>
          <a:p>
            <a:r>
              <a:rPr lang="sv-SE" sz="2000" dirty="0"/>
              <a:t>Bakgrund</a:t>
            </a:r>
          </a:p>
          <a:p>
            <a:pPr lvl="1"/>
            <a:r>
              <a:rPr lang="sv-SE" sz="1800" dirty="0"/>
              <a:t>Från </a:t>
            </a:r>
            <a:r>
              <a:rPr lang="sv-SE" sz="1800" b="1" dirty="0"/>
              <a:t>1 januari 2020 ska alla idrottsföreningar inom RF </a:t>
            </a:r>
            <a:r>
              <a:rPr lang="sv-SE" sz="1800" dirty="0"/>
              <a:t>kontrollera begränsat registerutdrag för ledare som har direkt och regelbunden kontakt med barn.</a:t>
            </a:r>
            <a:endParaRPr lang="sv-SE" sz="2400" dirty="0"/>
          </a:p>
          <a:p>
            <a:pPr lvl="1"/>
            <a:r>
              <a:rPr lang="sv-SE" sz="1800" dirty="0"/>
              <a:t>I detta registerutdrag går det att se om personen är </a:t>
            </a:r>
            <a:r>
              <a:rPr lang="sv-SE" sz="1800" b="1" dirty="0"/>
              <a:t>dömd för något av våra allra grövsta brott</a:t>
            </a:r>
            <a:r>
              <a:rPr lang="sv-SE" sz="1800" dirty="0"/>
              <a:t>: mord, dråp, grov misshandel, människorov, samtliga sexualbrott, barnpornografibrott eller grovt rån.</a:t>
            </a:r>
            <a:endParaRPr lang="sv-SE" sz="2400" dirty="0"/>
          </a:p>
          <a:p>
            <a:pPr lvl="1"/>
            <a:r>
              <a:rPr lang="sv-SE" sz="1800" dirty="0"/>
              <a:t>Att vara ledare och tränare är ett </a:t>
            </a:r>
            <a:r>
              <a:rPr lang="sv-SE" sz="1800" b="1" dirty="0"/>
              <a:t>förtroendeuppdrag </a:t>
            </a:r>
            <a:r>
              <a:rPr lang="sv-SE" sz="1800" dirty="0"/>
              <a:t>och ingen rättighet.</a:t>
            </a:r>
            <a:endParaRPr lang="sv-SE" sz="2400" dirty="0"/>
          </a:p>
          <a:p>
            <a:pPr lvl="1"/>
            <a:r>
              <a:rPr lang="sv-SE" sz="1800" dirty="0"/>
              <a:t>Att begära in dessa utdrag är en del av vårt </a:t>
            </a:r>
            <a:r>
              <a:rPr lang="sv-SE" sz="1800" b="1" dirty="0"/>
              <a:t>förebyggande arbete och något som gäller lika för alla</a:t>
            </a:r>
            <a:r>
              <a:rPr lang="sv-SE" sz="1800" dirty="0"/>
              <a:t>, oavsett hur länge en person verkat i vår förening eller hur väl man känner varandra.</a:t>
            </a:r>
            <a:endParaRPr lang="sv-SE" sz="2400" dirty="0"/>
          </a:p>
          <a:p>
            <a:r>
              <a:rPr lang="sv-SE" sz="2000" dirty="0"/>
              <a:t>Rutin</a:t>
            </a:r>
          </a:p>
          <a:p>
            <a:pPr lvl="1"/>
            <a:r>
              <a:rPr lang="sv-SE" sz="1800" b="1" dirty="0"/>
              <a:t>Samtliga tränare/ledare i föreningen </a:t>
            </a:r>
            <a:r>
              <a:rPr lang="sv-SE" sz="1800" dirty="0"/>
              <a:t>(även sektions och styrelseledamöter)</a:t>
            </a:r>
          </a:p>
          <a:p>
            <a:pPr lvl="1"/>
            <a:r>
              <a:rPr lang="sv-SE" sz="1800" dirty="0"/>
              <a:t>Ska lämnas in </a:t>
            </a:r>
            <a:r>
              <a:rPr lang="sv-SE" sz="1800" b="1" dirty="0"/>
              <a:t>varje år</a:t>
            </a:r>
          </a:p>
          <a:p>
            <a:pPr lvl="1"/>
            <a:r>
              <a:rPr lang="sv-SE" sz="1700" dirty="0"/>
              <a:t>Om registerutdraget innehåller för uppdraget negativ information fattar </a:t>
            </a:r>
            <a:r>
              <a:rPr lang="sv-SE" sz="1700" b="1" dirty="0"/>
              <a:t>huvudstyrelsen beslut </a:t>
            </a:r>
            <a:r>
              <a:rPr lang="sv-SE" sz="1700" dirty="0"/>
              <a:t>kring det och informerar berörd person snarast om följd/konsekvens.</a:t>
            </a:r>
          </a:p>
          <a:p>
            <a:pPr lvl="1"/>
            <a:endParaRPr lang="sv-SE" sz="1800" dirty="0"/>
          </a:p>
        </p:txBody>
      </p:sp>
      <p:sp>
        <p:nvSpPr>
          <p:cNvPr id="4" name="Platshållare för bildnummer 3">
            <a:extLst>
              <a:ext uri="{FF2B5EF4-FFF2-40B4-BE49-F238E27FC236}">
                <a16:creationId xmlns:a16="http://schemas.microsoft.com/office/drawing/2014/main" id="{D388F814-7757-40A3-91D1-DF8A7345127D}"/>
              </a:ext>
            </a:extLst>
          </p:cNvPr>
          <p:cNvSpPr>
            <a:spLocks noGrp="1"/>
          </p:cNvSpPr>
          <p:nvPr>
            <p:ph type="sldNum" sz="quarter" idx="12"/>
          </p:nvPr>
        </p:nvSpPr>
        <p:spPr/>
        <p:txBody>
          <a:bodyPr/>
          <a:lstStyle/>
          <a:p>
            <a:fld id="{91BA8AAB-46CD-4A04-AD31-79E4D3AE80D0}" type="slidenum">
              <a:rPr lang="en-US" smtClean="0"/>
              <a:pPr/>
              <a:t>11</a:t>
            </a:fld>
            <a:endParaRPr lang="en-US"/>
          </a:p>
        </p:txBody>
      </p:sp>
    </p:spTree>
    <p:extLst>
      <p:ext uri="{BB962C8B-B14F-4D97-AF65-F5344CB8AC3E}">
        <p14:creationId xmlns:p14="http://schemas.microsoft.com/office/powerpoint/2010/main" val="1467392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F9BC1-80CB-4995-B3F3-4D8297B077F3}"/>
              </a:ext>
            </a:extLst>
          </p:cNvPr>
          <p:cNvSpPr>
            <a:spLocks noGrp="1"/>
          </p:cNvSpPr>
          <p:nvPr>
            <p:ph type="title"/>
          </p:nvPr>
        </p:nvSpPr>
        <p:spPr/>
        <p:txBody>
          <a:bodyPr/>
          <a:lstStyle/>
          <a:p>
            <a:r>
              <a:rPr lang="sv-SE" dirty="0"/>
              <a:t>Medlemsinformation</a:t>
            </a:r>
          </a:p>
        </p:txBody>
      </p:sp>
      <p:sp>
        <p:nvSpPr>
          <p:cNvPr id="3" name="Content Placeholder 2">
            <a:extLst>
              <a:ext uri="{FF2B5EF4-FFF2-40B4-BE49-F238E27FC236}">
                <a16:creationId xmlns:a16="http://schemas.microsoft.com/office/drawing/2014/main" id="{06854F4E-026C-4682-81B5-FC9A64D004C3}"/>
              </a:ext>
            </a:extLst>
          </p:cNvPr>
          <p:cNvSpPr>
            <a:spLocks noGrp="1"/>
          </p:cNvSpPr>
          <p:nvPr>
            <p:ph idx="1"/>
          </p:nvPr>
        </p:nvSpPr>
        <p:spPr/>
        <p:txBody>
          <a:bodyPr>
            <a:normAutofit lnSpcReduction="10000"/>
          </a:bodyPr>
          <a:lstStyle/>
          <a:p>
            <a:r>
              <a:rPr lang="sv-SE" sz="2000" dirty="0"/>
              <a:t>Föreningen skickar </a:t>
            </a:r>
            <a:r>
              <a:rPr lang="sv-SE" sz="2000" b="1" dirty="0"/>
              <a:t>elektroniska fakturor via mail </a:t>
            </a:r>
            <a:r>
              <a:rPr lang="sv-SE" sz="2000" dirty="0"/>
              <a:t>genom en funktion på laget.se (Billogram). </a:t>
            </a:r>
          </a:p>
          <a:p>
            <a:r>
              <a:rPr lang="sv-SE" sz="2000" dirty="0"/>
              <a:t>Faktureringen av avgifterna </a:t>
            </a:r>
            <a:r>
              <a:rPr lang="sv-SE" sz="2000" b="1" dirty="0"/>
              <a:t>startar i början av januari </a:t>
            </a:r>
            <a:r>
              <a:rPr lang="sv-SE" sz="2000" dirty="0"/>
              <a:t>och pågår under våren. </a:t>
            </a:r>
          </a:p>
          <a:p>
            <a:r>
              <a:rPr lang="sv-SE" sz="2000" dirty="0"/>
              <a:t>Viktigt att info om spelare och målsmän är korrekta på laget.se </a:t>
            </a:r>
          </a:p>
          <a:p>
            <a:r>
              <a:rPr lang="sv-SE" sz="2000" dirty="0"/>
              <a:t>Avgiften på fakturan är inlagd efter den info som vi har vid tillfället när fakturan skickas. Stämmer inte denna vänligen kontakta föreningen och ny faktura skickas ut.  </a:t>
            </a:r>
          </a:p>
          <a:p>
            <a:r>
              <a:rPr lang="sv-SE" sz="2000" dirty="0"/>
              <a:t>Avgiften på fakturan består av en </a:t>
            </a:r>
            <a:r>
              <a:rPr lang="sv-SE" sz="2000" b="1" dirty="0"/>
              <a:t>medlemsavgift och en träningsavgift</a:t>
            </a:r>
            <a:r>
              <a:rPr lang="sv-SE" sz="2000" dirty="0"/>
              <a:t>. Samtliga spelare och ledare </a:t>
            </a:r>
            <a:r>
              <a:rPr lang="sv-SE" sz="2000" b="1" dirty="0"/>
              <a:t>ska vara medlemmar </a:t>
            </a:r>
            <a:r>
              <a:rPr lang="sv-SE" sz="2000" dirty="0"/>
              <a:t>i föreningen. </a:t>
            </a:r>
          </a:p>
          <a:p>
            <a:r>
              <a:rPr lang="sv-SE" sz="2000" dirty="0"/>
              <a:t>Ej betalda avgifter innebär att spelaren </a:t>
            </a:r>
            <a:r>
              <a:rPr lang="sv-SE" sz="2000" b="1" dirty="0"/>
              <a:t>ej får spela matcher</a:t>
            </a:r>
            <a:r>
              <a:rPr lang="sv-SE" sz="2000" dirty="0"/>
              <a:t>. Lagets lagledare kontrollerar om avgift är erlagd eller ej. </a:t>
            </a:r>
          </a:p>
          <a:p>
            <a:r>
              <a:rPr lang="sv-SE" sz="2000" dirty="0"/>
              <a:t>Föreningen använder sig av </a:t>
            </a:r>
            <a:r>
              <a:rPr lang="sv-SE" sz="2000" b="1" dirty="0"/>
              <a:t>digitala medlemskort via appen laget.se</a:t>
            </a:r>
            <a:r>
              <a:rPr lang="sv-SE" sz="2000" dirty="0"/>
              <a:t>. Vill du ha ett ”vanligt” medlemskort kontakta kansliet. </a:t>
            </a:r>
          </a:p>
          <a:p>
            <a:endParaRPr lang="sv-SE" sz="2000" dirty="0"/>
          </a:p>
        </p:txBody>
      </p:sp>
      <p:sp>
        <p:nvSpPr>
          <p:cNvPr id="4" name="Platshållare för bildnummer 3">
            <a:extLst>
              <a:ext uri="{FF2B5EF4-FFF2-40B4-BE49-F238E27FC236}">
                <a16:creationId xmlns:a16="http://schemas.microsoft.com/office/drawing/2014/main" id="{EA4D330B-C613-4FA4-AA2B-EA6AC7EB97E4}"/>
              </a:ext>
            </a:extLst>
          </p:cNvPr>
          <p:cNvSpPr>
            <a:spLocks noGrp="1"/>
          </p:cNvSpPr>
          <p:nvPr>
            <p:ph type="sldNum" sz="quarter" idx="12"/>
          </p:nvPr>
        </p:nvSpPr>
        <p:spPr/>
        <p:txBody>
          <a:bodyPr/>
          <a:lstStyle/>
          <a:p>
            <a:fld id="{91BA8AAB-46CD-4A04-AD31-79E4D3AE80D0}" type="slidenum">
              <a:rPr lang="en-US" smtClean="0"/>
              <a:pPr/>
              <a:t>12</a:t>
            </a:fld>
            <a:endParaRPr lang="en-US"/>
          </a:p>
        </p:txBody>
      </p:sp>
    </p:spTree>
    <p:extLst>
      <p:ext uri="{BB962C8B-B14F-4D97-AF65-F5344CB8AC3E}">
        <p14:creationId xmlns:p14="http://schemas.microsoft.com/office/powerpoint/2010/main" val="1862445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EA31D44-80D6-4522-9B1F-C908B7F5B2A8}"/>
              </a:ext>
            </a:extLst>
          </p:cNvPr>
          <p:cNvSpPr>
            <a:spLocks noGrp="1"/>
          </p:cNvSpPr>
          <p:nvPr>
            <p:ph type="title"/>
          </p:nvPr>
        </p:nvSpPr>
        <p:spPr/>
        <p:txBody>
          <a:bodyPr/>
          <a:lstStyle/>
          <a:p>
            <a:r>
              <a:rPr lang="sv-SE" dirty="0"/>
              <a:t>Medlemsavgifter 2024</a:t>
            </a:r>
          </a:p>
        </p:txBody>
      </p:sp>
      <p:sp>
        <p:nvSpPr>
          <p:cNvPr id="3" name="Platshållare för innehåll 2">
            <a:extLst>
              <a:ext uri="{FF2B5EF4-FFF2-40B4-BE49-F238E27FC236}">
                <a16:creationId xmlns:a16="http://schemas.microsoft.com/office/drawing/2014/main" id="{DFEEECBC-FEE4-4D7E-91A9-69AA8FB9724F}"/>
              </a:ext>
            </a:extLst>
          </p:cNvPr>
          <p:cNvSpPr>
            <a:spLocks noGrp="1"/>
          </p:cNvSpPr>
          <p:nvPr>
            <p:ph idx="1"/>
          </p:nvPr>
        </p:nvSpPr>
        <p:spPr/>
        <p:txBody>
          <a:bodyPr>
            <a:normAutofit lnSpcReduction="10000"/>
          </a:bodyPr>
          <a:lstStyle/>
          <a:p>
            <a:r>
              <a:rPr lang="sv-SE" sz="2000" dirty="0"/>
              <a:t>Medlemsavgift Enskild medlem: 250 kr </a:t>
            </a:r>
          </a:p>
          <a:p>
            <a:r>
              <a:rPr lang="sv-SE" sz="2000" dirty="0" err="1"/>
              <a:t>Familjekort</a:t>
            </a:r>
            <a:r>
              <a:rPr lang="sv-SE" sz="2000" dirty="0"/>
              <a:t> för föräldrar och hemmavarande barn: 500 kr </a:t>
            </a:r>
          </a:p>
          <a:p>
            <a:r>
              <a:rPr lang="sv-SE" sz="2000" dirty="0"/>
              <a:t>Träningsavgift Aktiva spelare 7 år gammal (född 2017) 0 kr </a:t>
            </a:r>
          </a:p>
          <a:p>
            <a:r>
              <a:rPr lang="sv-SE" sz="2000" dirty="0"/>
              <a:t>Aktiva spelare 8-9 år gamla (födda mellan 2015-01-01 och 2016-12-31): 800 kr </a:t>
            </a:r>
          </a:p>
          <a:p>
            <a:r>
              <a:rPr lang="sv-SE" sz="2000" dirty="0"/>
              <a:t>Aktiva spelare 10-12 år gamla (födda mellan 2012-01-01 och 2014-12-31): 1200 kr </a:t>
            </a:r>
          </a:p>
          <a:p>
            <a:r>
              <a:rPr lang="sv-SE" sz="2000" dirty="0"/>
              <a:t>Aktiva spelare 13-15 år gamla (födda mellan 2009-01-01 och 2011-12-31): 1700 kr </a:t>
            </a:r>
          </a:p>
          <a:p>
            <a:r>
              <a:rPr lang="sv-SE" sz="2000" dirty="0"/>
              <a:t>Aktiva spelare 16 år och äldre (födda 2008 eller tidigare): 2000 kr</a:t>
            </a:r>
          </a:p>
          <a:p>
            <a:pPr marL="0" indent="0">
              <a:buNone/>
            </a:pPr>
            <a:r>
              <a:rPr lang="sv-SE" sz="2000" dirty="0"/>
              <a:t>	Betalning Medlems- och träningsavgifterna kommer att hanteras 	som en elektronisk faktura via e-post med avsändare </a:t>
            </a:r>
            <a:r>
              <a:rPr lang="sv-SE" sz="2000" dirty="0" err="1"/>
              <a:t>Billogram</a:t>
            </a:r>
            <a:r>
              <a:rPr lang="sv-SE" sz="2000" dirty="0"/>
              <a:t>. </a:t>
            </a:r>
          </a:p>
          <a:p>
            <a:pPr marL="0" indent="0">
              <a:buNone/>
            </a:pPr>
            <a:r>
              <a:rPr lang="sv-SE" sz="2000" dirty="0"/>
              <a:t>	Fakturorna ska betalas inom 30 dagar. </a:t>
            </a:r>
          </a:p>
        </p:txBody>
      </p:sp>
    </p:spTree>
    <p:extLst>
      <p:ext uri="{BB962C8B-B14F-4D97-AF65-F5344CB8AC3E}">
        <p14:creationId xmlns:p14="http://schemas.microsoft.com/office/powerpoint/2010/main" val="13483354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ubrik 3">
            <a:extLst>
              <a:ext uri="{FF2B5EF4-FFF2-40B4-BE49-F238E27FC236}">
                <a16:creationId xmlns:a16="http://schemas.microsoft.com/office/drawing/2014/main" id="{8C9931BE-F977-4AAA-9924-57F067827FDC}"/>
              </a:ext>
            </a:extLst>
          </p:cNvPr>
          <p:cNvSpPr>
            <a:spLocks noGrp="1"/>
          </p:cNvSpPr>
          <p:nvPr>
            <p:ph type="title"/>
          </p:nvPr>
        </p:nvSpPr>
        <p:spPr>
          <a:xfrm>
            <a:off x="457200" y="274638"/>
            <a:ext cx="8229600" cy="1138138"/>
          </a:xfrm>
        </p:spPr>
        <p:txBody>
          <a:bodyPr>
            <a:normAutofit/>
          </a:bodyPr>
          <a:lstStyle/>
          <a:p>
            <a:pPr eaLnBrk="1" hangingPunct="1"/>
            <a:r>
              <a:rPr lang="sv-SE" altLang="sv-SE" sz="3600" dirty="0"/>
              <a:t>Obligatoriska arbetsinsatser </a:t>
            </a:r>
            <a:br>
              <a:rPr lang="sv-SE" altLang="sv-SE" sz="3600" dirty="0"/>
            </a:br>
            <a:endParaRPr lang="sv-SE" altLang="sv-SE" sz="1200" dirty="0"/>
          </a:p>
        </p:txBody>
      </p:sp>
      <p:sp>
        <p:nvSpPr>
          <p:cNvPr id="6" name="Platshållare för innehåll 5">
            <a:extLst>
              <a:ext uri="{FF2B5EF4-FFF2-40B4-BE49-F238E27FC236}">
                <a16:creationId xmlns:a16="http://schemas.microsoft.com/office/drawing/2014/main" id="{3A231B60-7FF9-41E9-AAE8-BB12C8807D6C}"/>
              </a:ext>
            </a:extLst>
          </p:cNvPr>
          <p:cNvSpPr>
            <a:spLocks noGrp="1"/>
          </p:cNvSpPr>
          <p:nvPr>
            <p:ph idx="1"/>
          </p:nvPr>
        </p:nvSpPr>
        <p:spPr>
          <a:xfrm>
            <a:off x="500473" y="1773426"/>
            <a:ext cx="7931224" cy="4464496"/>
          </a:xfrm>
        </p:spPr>
        <p:txBody>
          <a:bodyPr rtlCol="0">
            <a:normAutofit fontScale="25000" lnSpcReduction="20000"/>
          </a:bodyPr>
          <a:lstStyle/>
          <a:p>
            <a:pPr marL="0" indent="0" eaLnBrk="1" fontAlgn="auto" hangingPunct="1">
              <a:spcAft>
                <a:spcPts val="0"/>
              </a:spcAft>
              <a:buNone/>
              <a:defRPr/>
            </a:pPr>
            <a:r>
              <a:rPr lang="sv-SE" sz="4000" b="1" u="sng" dirty="0">
                <a:solidFill>
                  <a:srgbClr val="4F81BD">
                    <a:lumMod val="75000"/>
                  </a:srgbClr>
                </a:solidFill>
              </a:rPr>
              <a:t>Arbetsinsatser för föreningen</a:t>
            </a:r>
            <a:r>
              <a:rPr lang="sv-SE" sz="2900" b="1" dirty="0">
                <a:solidFill>
                  <a:srgbClr val="4F81BD">
                    <a:lumMod val="75000"/>
                  </a:srgbClr>
                </a:solidFill>
              </a:rPr>
              <a:t>		</a:t>
            </a:r>
            <a:r>
              <a:rPr lang="sv-SE" sz="4000" b="1" u="sng" dirty="0">
                <a:solidFill>
                  <a:srgbClr val="4F81BD">
                    <a:lumMod val="75000"/>
                  </a:srgbClr>
                </a:solidFill>
              </a:rPr>
              <a:t>Vem/vilka?</a:t>
            </a:r>
          </a:p>
          <a:p>
            <a:pPr marL="0" indent="0">
              <a:buNone/>
              <a:defRPr/>
            </a:pPr>
            <a:r>
              <a:rPr lang="sv-SE" sz="4000" dirty="0"/>
              <a:t>För de flesta vuxna innebär det </a:t>
            </a:r>
            <a:r>
              <a:rPr lang="sv-SE" sz="4000" dirty="0" err="1"/>
              <a:t>Storsjöcup</a:t>
            </a:r>
            <a:r>
              <a:rPr lang="sv-SE" sz="4000" dirty="0"/>
              <a:t> + 2 ytterligare insatser + säljinsats</a:t>
            </a:r>
            <a:endParaRPr lang="sv-SE" sz="4000" dirty="0">
              <a:solidFill>
                <a:schemeClr val="accent1">
                  <a:lumMod val="75000"/>
                </a:schemeClr>
              </a:solidFill>
            </a:endParaRPr>
          </a:p>
          <a:p>
            <a:pPr marL="0" indent="0" eaLnBrk="1" fontAlgn="auto" hangingPunct="1">
              <a:spcAft>
                <a:spcPts val="0"/>
              </a:spcAft>
              <a:buNone/>
              <a:defRPr/>
            </a:pPr>
            <a:endParaRPr lang="sv-SE" sz="4000" b="1" u="sng" dirty="0">
              <a:solidFill>
                <a:srgbClr val="4F81BD">
                  <a:lumMod val="75000"/>
                </a:srgbClr>
              </a:solidFill>
            </a:endParaRPr>
          </a:p>
          <a:p>
            <a:pPr marL="0" indent="0" eaLnBrk="1" fontAlgn="auto" hangingPunct="1">
              <a:spcAft>
                <a:spcPts val="0"/>
              </a:spcAft>
              <a:buNone/>
              <a:defRPr/>
            </a:pPr>
            <a:endParaRPr lang="sv-SE" sz="4000" dirty="0">
              <a:solidFill>
                <a:schemeClr val="accent1">
                  <a:lumMod val="75000"/>
                </a:schemeClr>
              </a:solidFill>
            </a:endParaRPr>
          </a:p>
          <a:p>
            <a:pPr marL="0" indent="0" eaLnBrk="1" fontAlgn="auto" hangingPunct="1">
              <a:spcAft>
                <a:spcPts val="0"/>
              </a:spcAft>
              <a:buNone/>
              <a:defRPr/>
            </a:pPr>
            <a:endParaRPr lang="sv-SE" sz="2900" dirty="0">
              <a:solidFill>
                <a:schemeClr val="accent1">
                  <a:lumMod val="75000"/>
                </a:schemeClr>
              </a:solidFill>
            </a:endParaRPr>
          </a:p>
          <a:p>
            <a:pPr eaLnBrk="1" fontAlgn="auto" hangingPunct="1">
              <a:spcAft>
                <a:spcPts val="0"/>
              </a:spcAft>
              <a:defRPr/>
            </a:pPr>
            <a:endParaRPr lang="sv-SE" sz="2900" dirty="0">
              <a:solidFill>
                <a:srgbClr val="4F81BD">
                  <a:lumMod val="75000"/>
                </a:srgbClr>
              </a:solidFill>
            </a:endParaRPr>
          </a:p>
          <a:p>
            <a:pPr eaLnBrk="1" fontAlgn="auto" hangingPunct="1">
              <a:spcAft>
                <a:spcPts val="0"/>
              </a:spcAft>
              <a:defRPr/>
            </a:pPr>
            <a:endParaRPr lang="sv-SE" sz="2900" dirty="0">
              <a:solidFill>
                <a:srgbClr val="4F81BD">
                  <a:lumMod val="75000"/>
                </a:srgbClr>
              </a:solidFill>
            </a:endParaRPr>
          </a:p>
          <a:p>
            <a:pPr eaLnBrk="1" fontAlgn="auto" hangingPunct="1">
              <a:spcAft>
                <a:spcPts val="0"/>
              </a:spcAft>
              <a:defRPr/>
            </a:pPr>
            <a:endParaRPr lang="sv-SE" sz="2900" dirty="0">
              <a:solidFill>
                <a:srgbClr val="4F81BD">
                  <a:lumMod val="75000"/>
                </a:srgbClr>
              </a:solidFill>
            </a:endParaRPr>
          </a:p>
          <a:p>
            <a:pPr eaLnBrk="1" fontAlgn="auto" hangingPunct="1">
              <a:spcAft>
                <a:spcPts val="0"/>
              </a:spcAft>
              <a:defRPr/>
            </a:pPr>
            <a:endParaRPr lang="sv-SE" sz="2900" dirty="0">
              <a:solidFill>
                <a:srgbClr val="4F81BD">
                  <a:lumMod val="75000"/>
                </a:srgbClr>
              </a:solidFill>
            </a:endParaRPr>
          </a:p>
          <a:p>
            <a:pPr eaLnBrk="1" fontAlgn="auto" hangingPunct="1">
              <a:spcAft>
                <a:spcPts val="0"/>
              </a:spcAft>
              <a:defRPr/>
            </a:pPr>
            <a:endParaRPr lang="sv-SE" sz="2900" dirty="0">
              <a:solidFill>
                <a:srgbClr val="4F81BD">
                  <a:lumMod val="75000"/>
                </a:srgbClr>
              </a:solidFill>
            </a:endParaRPr>
          </a:p>
          <a:p>
            <a:pPr eaLnBrk="1" fontAlgn="auto" hangingPunct="1">
              <a:spcAft>
                <a:spcPts val="0"/>
              </a:spcAft>
              <a:defRPr/>
            </a:pPr>
            <a:endParaRPr lang="sv-SE" sz="2900"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endParaRPr lang="sv-SE" sz="2900" b="1" u="sng" dirty="0">
              <a:solidFill>
                <a:srgbClr val="4F81BD">
                  <a:lumMod val="75000"/>
                </a:srgbClr>
              </a:solidFill>
            </a:endParaRPr>
          </a:p>
          <a:p>
            <a:pPr marL="0" indent="0" eaLnBrk="1" fontAlgn="auto" hangingPunct="1">
              <a:spcAft>
                <a:spcPts val="0"/>
              </a:spcAft>
              <a:buNone/>
              <a:defRPr/>
            </a:pPr>
            <a:r>
              <a:rPr lang="sv-SE" sz="4000" b="1" u="sng" dirty="0">
                <a:solidFill>
                  <a:srgbClr val="4F81BD">
                    <a:lumMod val="75000"/>
                  </a:srgbClr>
                </a:solidFill>
              </a:rPr>
              <a:t>Frivilliga laginsatser</a:t>
            </a:r>
          </a:p>
          <a:p>
            <a:pPr eaLnBrk="1" fontAlgn="auto" hangingPunct="1">
              <a:spcAft>
                <a:spcPts val="0"/>
              </a:spcAft>
              <a:defRPr/>
            </a:pPr>
            <a:r>
              <a:rPr lang="sv-SE" sz="4000" dirty="0">
                <a:solidFill>
                  <a:srgbClr val="4F81BD">
                    <a:lumMod val="75000"/>
                  </a:srgbClr>
                </a:solidFill>
              </a:rPr>
              <a:t>Ordna matchsammandrag med fikaförsäljning (vinst går till laget)</a:t>
            </a:r>
          </a:p>
          <a:p>
            <a:pPr eaLnBrk="1" fontAlgn="auto" hangingPunct="1">
              <a:spcAft>
                <a:spcPts val="0"/>
              </a:spcAft>
              <a:defRPr/>
            </a:pPr>
            <a:r>
              <a:rPr lang="sv-SE" sz="4000" dirty="0">
                <a:solidFill>
                  <a:srgbClr val="4F81BD">
                    <a:lumMod val="75000"/>
                  </a:srgbClr>
                </a:solidFill>
              </a:rPr>
              <a:t>Övriga laginsatser</a:t>
            </a:r>
          </a:p>
          <a:p>
            <a:pPr marL="0" indent="0" eaLnBrk="1" fontAlgn="auto" hangingPunct="1">
              <a:spcAft>
                <a:spcPts val="0"/>
              </a:spcAft>
              <a:buNone/>
              <a:defRPr/>
            </a:pPr>
            <a:endParaRPr lang="sv-SE" sz="4000" dirty="0">
              <a:solidFill>
                <a:schemeClr val="accent1">
                  <a:lumMod val="75000"/>
                </a:schemeClr>
              </a:solidFill>
            </a:endParaRPr>
          </a:p>
          <a:p>
            <a:pPr marL="0" indent="0" eaLnBrk="1" fontAlgn="auto" hangingPunct="1">
              <a:spcAft>
                <a:spcPts val="0"/>
              </a:spcAft>
              <a:buNone/>
              <a:defRPr/>
            </a:pPr>
            <a:endParaRPr lang="sv-SE" sz="1000" dirty="0">
              <a:solidFill>
                <a:schemeClr val="accent1">
                  <a:lumMod val="75000"/>
                </a:schemeClr>
              </a:solidFill>
            </a:endParaRPr>
          </a:p>
          <a:p>
            <a:pPr marL="0" indent="0" eaLnBrk="1" fontAlgn="auto" hangingPunct="1">
              <a:spcAft>
                <a:spcPts val="0"/>
              </a:spcAft>
              <a:buNone/>
              <a:defRPr/>
            </a:pPr>
            <a:endParaRPr lang="sv-SE" sz="1000" dirty="0">
              <a:solidFill>
                <a:schemeClr val="accent1">
                  <a:lumMod val="75000"/>
                </a:schemeClr>
              </a:solidFill>
            </a:endParaRPr>
          </a:p>
          <a:p>
            <a:pPr marL="0" indent="0" eaLnBrk="1" fontAlgn="auto" hangingPunct="1">
              <a:spcAft>
                <a:spcPts val="0"/>
              </a:spcAft>
              <a:buNone/>
              <a:defRPr/>
            </a:pPr>
            <a:endParaRPr lang="sv-SE" sz="1000" dirty="0">
              <a:solidFill>
                <a:schemeClr val="accent1">
                  <a:lumMod val="75000"/>
                </a:schemeClr>
              </a:solidFill>
            </a:endParaRPr>
          </a:p>
          <a:p>
            <a:pPr marL="0" indent="0" eaLnBrk="1" fontAlgn="auto" hangingPunct="1">
              <a:spcAft>
                <a:spcPts val="0"/>
              </a:spcAft>
              <a:buNone/>
              <a:defRPr/>
            </a:pPr>
            <a:endParaRPr lang="sv-SE" sz="1000" dirty="0">
              <a:solidFill>
                <a:schemeClr val="accent1">
                  <a:lumMod val="75000"/>
                </a:schemeClr>
              </a:solidFill>
            </a:endParaRPr>
          </a:p>
          <a:p>
            <a:pPr marL="0" indent="0" eaLnBrk="1" fontAlgn="auto" hangingPunct="1">
              <a:spcAft>
                <a:spcPts val="0"/>
              </a:spcAft>
              <a:buNone/>
              <a:defRPr/>
            </a:pPr>
            <a:endParaRPr lang="sv-SE" sz="1000" dirty="0">
              <a:solidFill>
                <a:schemeClr val="accent1">
                  <a:lumMod val="75000"/>
                </a:schemeClr>
              </a:solidFill>
            </a:endParaRPr>
          </a:p>
          <a:p>
            <a:pPr marL="0" indent="0" eaLnBrk="1" fontAlgn="auto" hangingPunct="1">
              <a:spcAft>
                <a:spcPts val="0"/>
              </a:spcAft>
              <a:buNone/>
              <a:defRPr/>
            </a:pPr>
            <a:endParaRPr lang="sv-SE" sz="1000" dirty="0">
              <a:solidFill>
                <a:schemeClr val="accent1">
                  <a:lumMod val="75000"/>
                </a:schemeClr>
              </a:solidFill>
            </a:endParaRPr>
          </a:p>
          <a:p>
            <a:pPr marL="0" indent="0" eaLnBrk="1" fontAlgn="auto" hangingPunct="1">
              <a:spcAft>
                <a:spcPts val="0"/>
              </a:spcAft>
              <a:buNone/>
              <a:defRPr/>
            </a:pPr>
            <a:endParaRPr lang="sv-SE" sz="1000" dirty="0">
              <a:solidFill>
                <a:schemeClr val="accent1">
                  <a:lumMod val="75000"/>
                </a:schemeClr>
              </a:solidFill>
            </a:endParaRPr>
          </a:p>
          <a:p>
            <a:pPr marL="0" indent="0" eaLnBrk="1" fontAlgn="auto" hangingPunct="1">
              <a:spcAft>
                <a:spcPts val="0"/>
              </a:spcAft>
              <a:buNone/>
              <a:defRPr/>
            </a:pPr>
            <a:endParaRPr lang="sv-SE" sz="1000" dirty="0">
              <a:solidFill>
                <a:schemeClr val="accent1">
                  <a:lumMod val="75000"/>
                </a:schemeClr>
              </a:solidFill>
            </a:endParaRPr>
          </a:p>
          <a:p>
            <a:pPr marL="0" indent="0" eaLnBrk="1" fontAlgn="auto" hangingPunct="1">
              <a:spcAft>
                <a:spcPts val="0"/>
              </a:spcAft>
              <a:buNone/>
              <a:defRPr/>
            </a:pPr>
            <a:endParaRPr lang="sv-SE" sz="2100" dirty="0">
              <a:solidFill>
                <a:schemeClr val="accent1">
                  <a:lumMod val="75000"/>
                </a:schemeClr>
              </a:solidFill>
            </a:endParaRPr>
          </a:p>
          <a:p>
            <a:pPr marL="0" indent="0" eaLnBrk="1" fontAlgn="auto" hangingPunct="1">
              <a:spcAft>
                <a:spcPts val="0"/>
              </a:spcAft>
              <a:buNone/>
              <a:defRPr/>
            </a:pPr>
            <a:r>
              <a:rPr lang="sv-SE" sz="3400" dirty="0">
                <a:solidFill>
                  <a:schemeClr val="accent1">
                    <a:lumMod val="75000"/>
                  </a:schemeClr>
                </a:solidFill>
              </a:rPr>
              <a:t>*) Kan tillkomma uppgifter</a:t>
            </a:r>
          </a:p>
          <a:p>
            <a:pPr eaLnBrk="1" fontAlgn="auto" hangingPunct="1">
              <a:spcAft>
                <a:spcPts val="0"/>
              </a:spcAft>
              <a:defRPr/>
            </a:pPr>
            <a:endParaRPr lang="sv-SE" dirty="0">
              <a:solidFill>
                <a:schemeClr val="accent1">
                  <a:lumMod val="75000"/>
                </a:schemeClr>
              </a:solidFill>
            </a:endParaRPr>
          </a:p>
          <a:p>
            <a:pPr eaLnBrk="1" fontAlgn="auto" hangingPunct="1">
              <a:spcAft>
                <a:spcPts val="0"/>
              </a:spcAft>
              <a:defRPr/>
            </a:pPr>
            <a:endParaRPr lang="sv-SE" dirty="0">
              <a:solidFill>
                <a:schemeClr val="accent1">
                  <a:lumMod val="75000"/>
                </a:schemeClr>
              </a:solidFill>
            </a:endParaRPr>
          </a:p>
          <a:p>
            <a:pPr eaLnBrk="1" fontAlgn="auto" hangingPunct="1">
              <a:spcAft>
                <a:spcPts val="0"/>
              </a:spcAft>
              <a:defRPr/>
            </a:pPr>
            <a:endParaRPr lang="sv-SE" dirty="0">
              <a:solidFill>
                <a:schemeClr val="accent1">
                  <a:lumMod val="75000"/>
                </a:schemeClr>
              </a:solidFill>
            </a:endParaRPr>
          </a:p>
        </p:txBody>
      </p:sp>
      <p:sp>
        <p:nvSpPr>
          <p:cNvPr id="2" name="Platshållare för bildnummer 1">
            <a:extLst>
              <a:ext uri="{FF2B5EF4-FFF2-40B4-BE49-F238E27FC236}">
                <a16:creationId xmlns:a16="http://schemas.microsoft.com/office/drawing/2014/main" id="{F755779A-2064-4B8A-9FAE-C27B0C6AAA85}"/>
              </a:ext>
            </a:extLst>
          </p:cNvPr>
          <p:cNvSpPr>
            <a:spLocks noGrp="1"/>
          </p:cNvSpPr>
          <p:nvPr>
            <p:ph type="sldNum" sz="quarter" idx="12"/>
          </p:nvPr>
        </p:nvSpPr>
        <p:spPr/>
        <p:txBody>
          <a:bodyPr/>
          <a:lstStyle/>
          <a:p>
            <a:pPr defTabSz="457200"/>
            <a:fld id="{5FFE7CCC-1710-4B7C-A323-22EBAC80F32F}" type="slidenum">
              <a:rPr lang="en-US" altLang="sv-SE">
                <a:latin typeface="Calibri"/>
              </a:rPr>
              <a:pPr defTabSz="457200"/>
              <a:t>14</a:t>
            </a:fld>
            <a:endParaRPr lang="en-US" altLang="sv-SE">
              <a:latin typeface="Calibri"/>
            </a:endParaRPr>
          </a:p>
        </p:txBody>
      </p:sp>
      <p:sp>
        <p:nvSpPr>
          <p:cNvPr id="3" name="textruta 2">
            <a:extLst>
              <a:ext uri="{FF2B5EF4-FFF2-40B4-BE49-F238E27FC236}">
                <a16:creationId xmlns:a16="http://schemas.microsoft.com/office/drawing/2014/main" id="{80E087BD-9E35-F11F-20CA-4DAB7168F108}"/>
              </a:ext>
            </a:extLst>
          </p:cNvPr>
          <p:cNvSpPr txBox="1"/>
          <p:nvPr/>
        </p:nvSpPr>
        <p:spPr>
          <a:xfrm>
            <a:off x="457200" y="2107470"/>
            <a:ext cx="2746648" cy="3077766"/>
          </a:xfrm>
          <a:prstGeom prst="rect">
            <a:avLst/>
          </a:prstGeom>
          <a:noFill/>
        </p:spPr>
        <p:txBody>
          <a:bodyPr wrap="square" rtlCol="0">
            <a:spAutoFit/>
          </a:bodyPr>
          <a:lstStyle/>
          <a:p>
            <a:pPr marL="171450" indent="-171450">
              <a:buFont typeface="Arial" panose="020B0604020202020204" pitchFamily="34" charset="0"/>
              <a:buChar char="•"/>
            </a:pPr>
            <a:r>
              <a:rPr lang="sv-SE" sz="1000" dirty="0">
                <a:solidFill>
                  <a:srgbClr val="4F81BD">
                    <a:lumMod val="75000"/>
                  </a:srgbClr>
                </a:solidFill>
              </a:rPr>
              <a:t>Sälja Dreamstarhäften vår/höst</a:t>
            </a:r>
          </a:p>
          <a:p>
            <a:pPr marL="171450" indent="-171450">
              <a:buFont typeface="Arial" panose="020B0604020202020204" pitchFamily="34" charset="0"/>
              <a:buChar char="•"/>
            </a:pPr>
            <a:r>
              <a:rPr lang="sv-SE" sz="1000" dirty="0">
                <a:solidFill>
                  <a:srgbClr val="4F81BD">
                    <a:lumMod val="75000"/>
                  </a:srgbClr>
                </a:solidFill>
              </a:rPr>
              <a:t>Sälja B-lotter till ”</a:t>
            </a:r>
            <a:r>
              <a:rPr lang="sv-SE" sz="1000" dirty="0" err="1">
                <a:solidFill>
                  <a:srgbClr val="4F81BD">
                    <a:lumMod val="75000"/>
                  </a:srgbClr>
                </a:solidFill>
              </a:rPr>
              <a:t>uppesittar</a:t>
            </a:r>
            <a:r>
              <a:rPr lang="sv-SE" sz="1000" dirty="0">
                <a:solidFill>
                  <a:srgbClr val="4F81BD">
                    <a:lumMod val="75000"/>
                  </a:srgbClr>
                </a:solidFill>
              </a:rPr>
              <a:t>”</a:t>
            </a:r>
          </a:p>
          <a:p>
            <a:pPr marL="171450" indent="-171450">
              <a:buFont typeface="Arial" panose="020B0604020202020204" pitchFamily="34" charset="0"/>
              <a:buChar char="•"/>
            </a:pPr>
            <a:r>
              <a:rPr lang="sv-SE" sz="1000" dirty="0">
                <a:solidFill>
                  <a:srgbClr val="4F81BD">
                    <a:lumMod val="75000"/>
                  </a:srgbClr>
                </a:solidFill>
              </a:rPr>
              <a:t>Bingokontrollanter 2-3ggr/lag/säsong</a:t>
            </a:r>
          </a:p>
          <a:p>
            <a:pPr marL="171450" indent="-171450">
              <a:buFont typeface="Arial" panose="020B0604020202020204" pitchFamily="34" charset="0"/>
              <a:buChar char="•"/>
            </a:pPr>
            <a:r>
              <a:rPr lang="sv-SE" sz="1000" dirty="0">
                <a:solidFill>
                  <a:srgbClr val="4F81BD">
                    <a:lumMod val="75000"/>
                  </a:srgbClr>
                </a:solidFill>
              </a:rPr>
              <a:t>Matchvärdar A-matcher</a:t>
            </a:r>
          </a:p>
          <a:p>
            <a:pPr marL="171450" indent="-171450">
              <a:buFont typeface="Arial" panose="020B0604020202020204" pitchFamily="34" charset="0"/>
              <a:buChar char="•"/>
            </a:pPr>
            <a:r>
              <a:rPr lang="sv-SE" sz="1000" dirty="0">
                <a:solidFill>
                  <a:srgbClr val="4F81BD">
                    <a:lumMod val="75000"/>
                  </a:srgbClr>
                </a:solidFill>
              </a:rPr>
              <a:t>Storsjöcupen tält</a:t>
            </a:r>
          </a:p>
          <a:p>
            <a:pPr marL="171450" indent="-171450">
              <a:buFont typeface="Arial" panose="020B0604020202020204" pitchFamily="34" charset="0"/>
              <a:buChar char="•"/>
            </a:pPr>
            <a:r>
              <a:rPr lang="sv-SE" sz="1000" dirty="0">
                <a:solidFill>
                  <a:srgbClr val="4F81BD">
                    <a:lumMod val="75000"/>
                  </a:srgbClr>
                </a:solidFill>
              </a:rPr>
              <a:t>Storsjöcupen kök/planvärdskap</a:t>
            </a:r>
          </a:p>
          <a:p>
            <a:pPr marL="171450" indent="-171450">
              <a:buFont typeface="Arial" panose="020B0604020202020204" pitchFamily="34" charset="0"/>
              <a:buChar char="•"/>
            </a:pPr>
            <a:r>
              <a:rPr lang="sv-SE" sz="1000" dirty="0">
                <a:solidFill>
                  <a:srgbClr val="4F81BD">
                    <a:lumMod val="75000"/>
                  </a:srgbClr>
                </a:solidFill>
              </a:rPr>
              <a:t>Storsjöcupen ”Camp Furan</a:t>
            </a:r>
          </a:p>
          <a:p>
            <a:pPr marL="171450" indent="-171450">
              <a:buFont typeface="Arial" panose="020B0604020202020204" pitchFamily="34" charset="0"/>
              <a:buChar char="•"/>
            </a:pPr>
            <a:r>
              <a:rPr lang="sv-SE" sz="1000" dirty="0">
                <a:solidFill>
                  <a:srgbClr val="4F81BD">
                    <a:lumMod val="75000"/>
                  </a:srgbClr>
                </a:solidFill>
              </a:rPr>
              <a:t>Storsjöcupen Torvallen</a:t>
            </a:r>
          </a:p>
          <a:p>
            <a:pPr marL="171450" indent="-171450">
              <a:buFont typeface="Arial" panose="020B0604020202020204" pitchFamily="34" charset="0"/>
              <a:buChar char="•"/>
            </a:pPr>
            <a:r>
              <a:rPr lang="sv-SE" sz="1000" dirty="0">
                <a:solidFill>
                  <a:srgbClr val="4F81BD">
                    <a:lumMod val="75000"/>
                  </a:srgbClr>
                </a:solidFill>
              </a:rPr>
              <a:t>Ope-dagen</a:t>
            </a:r>
          </a:p>
          <a:p>
            <a:pPr marL="171450" indent="-171450">
              <a:buFont typeface="Arial" panose="020B0604020202020204" pitchFamily="34" charset="0"/>
              <a:buChar char="•"/>
            </a:pPr>
            <a:r>
              <a:rPr lang="sv-SE" sz="1000" dirty="0">
                <a:solidFill>
                  <a:srgbClr val="4F81BD">
                    <a:lumMod val="75000"/>
                  </a:srgbClr>
                </a:solidFill>
              </a:rPr>
              <a:t>Danskvällar</a:t>
            </a:r>
          </a:p>
          <a:p>
            <a:pPr marL="171450" indent="-171450">
              <a:buFont typeface="Arial" panose="020B0604020202020204" pitchFamily="34" charset="0"/>
              <a:buChar char="•"/>
            </a:pPr>
            <a:r>
              <a:rPr lang="sv-SE" sz="1000" dirty="0">
                <a:solidFill>
                  <a:srgbClr val="4F81BD">
                    <a:lumMod val="75000"/>
                  </a:srgbClr>
                </a:solidFill>
              </a:rPr>
              <a:t>Nattvandra</a:t>
            </a:r>
          </a:p>
          <a:p>
            <a:pPr marL="171450" indent="-171450">
              <a:buFont typeface="Arial" panose="020B0604020202020204" pitchFamily="34" charset="0"/>
              <a:buChar char="•"/>
            </a:pPr>
            <a:r>
              <a:rPr lang="sv-SE" sz="1000" dirty="0" err="1">
                <a:solidFill>
                  <a:srgbClr val="4F81BD">
                    <a:lumMod val="75000"/>
                  </a:srgbClr>
                </a:solidFill>
              </a:rPr>
              <a:t>Gregoriemarknad</a:t>
            </a:r>
            <a:r>
              <a:rPr lang="sv-SE" sz="1000" dirty="0">
                <a:solidFill>
                  <a:srgbClr val="4F81BD">
                    <a:lumMod val="75000"/>
                  </a:srgbClr>
                </a:solidFill>
              </a:rPr>
              <a:t> städ</a:t>
            </a:r>
          </a:p>
          <a:p>
            <a:pPr marL="171450" indent="-171450">
              <a:buFont typeface="Arial" panose="020B0604020202020204" pitchFamily="34" charset="0"/>
              <a:buChar char="•"/>
            </a:pPr>
            <a:r>
              <a:rPr lang="sv-SE" sz="1000" dirty="0">
                <a:solidFill>
                  <a:srgbClr val="4F81BD">
                    <a:lumMod val="75000"/>
                  </a:srgbClr>
                </a:solidFill>
              </a:rPr>
              <a:t>Coop inventering</a:t>
            </a:r>
          </a:p>
          <a:p>
            <a:pPr marL="171450" indent="-171450">
              <a:buFont typeface="Arial" panose="020B0604020202020204" pitchFamily="34" charset="0"/>
              <a:buChar char="•"/>
            </a:pPr>
            <a:r>
              <a:rPr lang="sv-SE" sz="1000" dirty="0">
                <a:solidFill>
                  <a:srgbClr val="4F81BD">
                    <a:lumMod val="75000"/>
                  </a:srgbClr>
                </a:solidFill>
              </a:rPr>
              <a:t>SCA </a:t>
            </a:r>
            <a:r>
              <a:rPr lang="sv-SE" sz="1000" dirty="0" err="1">
                <a:solidFill>
                  <a:srgbClr val="4F81BD">
                    <a:lumMod val="75000"/>
                  </a:srgbClr>
                </a:solidFill>
              </a:rPr>
              <a:t>plantsättning</a:t>
            </a:r>
            <a:endParaRPr lang="sv-SE" sz="1000" dirty="0">
              <a:solidFill>
                <a:srgbClr val="4F81BD">
                  <a:lumMod val="75000"/>
                </a:srgbClr>
              </a:solidFill>
            </a:endParaRPr>
          </a:p>
          <a:p>
            <a:pPr marL="171450" indent="-171450">
              <a:buFont typeface="Arial" panose="020B0604020202020204" pitchFamily="34" charset="0"/>
              <a:buChar char="•"/>
            </a:pPr>
            <a:r>
              <a:rPr lang="sv-SE" sz="1000" dirty="0">
                <a:solidFill>
                  <a:srgbClr val="4F81BD">
                    <a:lumMod val="75000"/>
                  </a:srgbClr>
                </a:solidFill>
              </a:rPr>
              <a:t>Storsjöyran</a:t>
            </a:r>
          </a:p>
          <a:p>
            <a:pPr marL="171450" indent="-171450">
              <a:buFont typeface="Arial" panose="020B0604020202020204" pitchFamily="34" charset="0"/>
              <a:buChar char="•"/>
            </a:pPr>
            <a:r>
              <a:rPr lang="sv-SE" sz="1000" dirty="0">
                <a:solidFill>
                  <a:srgbClr val="4F81BD">
                    <a:lumMod val="75000"/>
                  </a:srgbClr>
                </a:solidFill>
              </a:rPr>
              <a:t>Säsongsavslutning</a:t>
            </a:r>
          </a:p>
          <a:p>
            <a:pPr marL="171450" indent="-171450">
              <a:buFont typeface="Arial" panose="020B0604020202020204" pitchFamily="34" charset="0"/>
              <a:buChar char="•"/>
            </a:pPr>
            <a:r>
              <a:rPr lang="sv-SE" sz="1000" dirty="0">
                <a:solidFill>
                  <a:srgbClr val="4F81BD">
                    <a:lumMod val="75000"/>
                  </a:srgbClr>
                </a:solidFill>
              </a:rPr>
              <a:t>Inventering/Städ</a:t>
            </a:r>
          </a:p>
          <a:p>
            <a:endParaRPr lang="sv-SE" sz="1200" dirty="0">
              <a:solidFill>
                <a:srgbClr val="4F81BD">
                  <a:lumMod val="75000"/>
                </a:srgbClr>
              </a:solidFill>
            </a:endParaRPr>
          </a:p>
          <a:p>
            <a:r>
              <a:rPr lang="sv-SE" sz="1200" dirty="0"/>
              <a:t>Se även </a:t>
            </a:r>
            <a:r>
              <a:rPr lang="sv-SE" sz="1200" dirty="0">
                <a:hlinkClick r:id="rId2"/>
              </a:rPr>
              <a:t>Arbetsinsatser 2024.pdf</a:t>
            </a:r>
            <a:r>
              <a:rPr lang="sv-SE" sz="1200" dirty="0"/>
              <a:t> </a:t>
            </a:r>
          </a:p>
        </p:txBody>
      </p:sp>
      <p:sp>
        <p:nvSpPr>
          <p:cNvPr id="4" name="textruta 3">
            <a:extLst>
              <a:ext uri="{FF2B5EF4-FFF2-40B4-BE49-F238E27FC236}">
                <a16:creationId xmlns:a16="http://schemas.microsoft.com/office/drawing/2014/main" id="{6DEAEAA3-406C-9192-134A-B91CEA33D81E}"/>
              </a:ext>
            </a:extLst>
          </p:cNvPr>
          <p:cNvSpPr txBox="1"/>
          <p:nvPr/>
        </p:nvSpPr>
        <p:spPr>
          <a:xfrm>
            <a:off x="3203848" y="2125314"/>
            <a:ext cx="2808312" cy="3262432"/>
          </a:xfrm>
          <a:prstGeom prst="rect">
            <a:avLst/>
          </a:prstGeom>
          <a:noFill/>
        </p:spPr>
        <p:txBody>
          <a:bodyPr wrap="square" rtlCol="0">
            <a:spAutoFit/>
          </a:bodyPr>
          <a:lstStyle/>
          <a:p>
            <a:pPr marL="171450" indent="-171450">
              <a:buFont typeface="Arial" panose="020B0604020202020204" pitchFamily="34" charset="0"/>
              <a:buChar char="•"/>
            </a:pPr>
            <a:r>
              <a:rPr lang="sv-SE" sz="1000" dirty="0">
                <a:solidFill>
                  <a:srgbClr val="4F81BD">
                    <a:lumMod val="75000"/>
                  </a:srgbClr>
                </a:solidFill>
              </a:rPr>
              <a:t>Alla lag från senior – födda 2016 (1-3st/spelare)</a:t>
            </a:r>
          </a:p>
          <a:p>
            <a:pPr marL="171450" indent="-171450">
              <a:buFont typeface="Arial" panose="020B0604020202020204" pitchFamily="34" charset="0"/>
              <a:buChar char="•"/>
            </a:pPr>
            <a:r>
              <a:rPr lang="sv-SE" sz="1000" dirty="0">
                <a:solidFill>
                  <a:srgbClr val="4F81BD">
                    <a:lumMod val="75000"/>
                  </a:srgbClr>
                </a:solidFill>
              </a:rPr>
              <a:t>Alla lag från senior – födda 2016</a:t>
            </a:r>
          </a:p>
          <a:p>
            <a:pPr marL="171450" indent="-171450">
              <a:buFont typeface="Arial" panose="020B0604020202020204" pitchFamily="34" charset="0"/>
              <a:buChar char="•"/>
            </a:pPr>
            <a:r>
              <a:rPr lang="sv-SE" sz="1000" dirty="0">
                <a:solidFill>
                  <a:srgbClr val="4F81BD">
                    <a:lumMod val="75000"/>
                  </a:srgbClr>
                </a:solidFill>
              </a:rPr>
              <a:t>Alla lag från senior – födda 2011 - 14</a:t>
            </a:r>
          </a:p>
          <a:p>
            <a:pPr marL="171450" indent="-171450">
              <a:buFont typeface="Arial" panose="020B0604020202020204" pitchFamily="34" charset="0"/>
              <a:buChar char="•"/>
            </a:pPr>
            <a:r>
              <a:rPr lang="sv-SE" sz="1000" dirty="0">
                <a:solidFill>
                  <a:srgbClr val="4F81BD">
                    <a:lumMod val="75000"/>
                  </a:srgbClr>
                </a:solidFill>
              </a:rPr>
              <a:t>Födda 2010 – 14</a:t>
            </a:r>
          </a:p>
          <a:p>
            <a:pPr marL="171450" indent="-171450">
              <a:buFont typeface="Arial" panose="020B0604020202020204" pitchFamily="34" charset="0"/>
              <a:buChar char="•"/>
            </a:pPr>
            <a:r>
              <a:rPr lang="sv-SE" sz="1000" dirty="0">
                <a:solidFill>
                  <a:srgbClr val="4F81BD">
                    <a:lumMod val="75000"/>
                  </a:srgbClr>
                </a:solidFill>
              </a:rPr>
              <a:t>Deltagande lag</a:t>
            </a:r>
          </a:p>
          <a:p>
            <a:pPr marL="171450" indent="-171450">
              <a:buFont typeface="Arial" panose="020B0604020202020204" pitchFamily="34" charset="0"/>
              <a:buChar char="•"/>
            </a:pPr>
            <a:r>
              <a:rPr lang="sv-SE" sz="1000" dirty="0">
                <a:solidFill>
                  <a:srgbClr val="4F81BD">
                    <a:lumMod val="75000"/>
                  </a:srgbClr>
                </a:solidFill>
              </a:rPr>
              <a:t>Deltagande lag</a:t>
            </a:r>
          </a:p>
          <a:p>
            <a:pPr marL="171450" indent="-171450">
              <a:buFont typeface="Arial" panose="020B0604020202020204" pitchFamily="34" charset="0"/>
              <a:buChar char="•"/>
            </a:pPr>
            <a:r>
              <a:rPr lang="sv-SE" sz="1000" dirty="0">
                <a:solidFill>
                  <a:srgbClr val="4F81BD">
                    <a:lumMod val="75000"/>
                  </a:srgbClr>
                </a:solidFill>
              </a:rPr>
              <a:t>Dam A/Dam 2, Herr A, U1</a:t>
            </a:r>
          </a:p>
          <a:p>
            <a:pPr marL="171450" indent="-171450">
              <a:buFont typeface="Arial" panose="020B0604020202020204" pitchFamily="34" charset="0"/>
              <a:buChar char="•"/>
            </a:pPr>
            <a:r>
              <a:rPr lang="sv-SE" sz="1000" dirty="0">
                <a:solidFill>
                  <a:srgbClr val="4F81BD">
                    <a:lumMod val="75000"/>
                  </a:srgbClr>
                </a:solidFill>
              </a:rPr>
              <a:t>Herr A</a:t>
            </a:r>
          </a:p>
          <a:p>
            <a:pPr marL="171450" indent="-171450">
              <a:buFont typeface="Arial" panose="020B0604020202020204" pitchFamily="34" charset="0"/>
              <a:buChar char="•"/>
            </a:pPr>
            <a:r>
              <a:rPr lang="sv-SE" sz="1000" dirty="0" err="1">
                <a:solidFill>
                  <a:srgbClr val="4F81BD">
                    <a:lumMod val="75000"/>
                  </a:srgbClr>
                </a:solidFill>
              </a:rPr>
              <a:t>Flick</a:t>
            </a:r>
            <a:r>
              <a:rPr lang="sv-SE" sz="1000" dirty="0">
                <a:solidFill>
                  <a:srgbClr val="4F81BD">
                    <a:lumMod val="75000"/>
                  </a:srgbClr>
                </a:solidFill>
              </a:rPr>
              <a:t> o pojk födda 2010</a:t>
            </a:r>
          </a:p>
          <a:p>
            <a:pPr marL="171450" indent="-171450">
              <a:buFont typeface="Arial" panose="020B0604020202020204" pitchFamily="34" charset="0"/>
              <a:buChar char="•"/>
            </a:pPr>
            <a:r>
              <a:rPr lang="sv-SE" sz="1000" dirty="0">
                <a:solidFill>
                  <a:srgbClr val="4F81BD">
                    <a:lumMod val="75000"/>
                  </a:srgbClr>
                </a:solidFill>
              </a:rPr>
              <a:t>Seniorlag</a:t>
            </a:r>
          </a:p>
          <a:p>
            <a:pPr marL="171450" indent="-171450">
              <a:buFont typeface="Arial" panose="020B0604020202020204" pitchFamily="34" charset="0"/>
              <a:buChar char="•"/>
            </a:pPr>
            <a:r>
              <a:rPr lang="sv-SE" sz="1000" dirty="0">
                <a:solidFill>
                  <a:srgbClr val="4F81BD">
                    <a:lumMod val="75000"/>
                  </a:srgbClr>
                </a:solidFill>
              </a:rPr>
              <a:t>Flickor o pojk födda 2008-09</a:t>
            </a:r>
          </a:p>
          <a:p>
            <a:pPr marL="171450" indent="-171450">
              <a:buFont typeface="Arial" panose="020B0604020202020204" pitchFamily="34" charset="0"/>
              <a:buChar char="•"/>
            </a:pPr>
            <a:r>
              <a:rPr lang="sv-SE" sz="1000" dirty="0">
                <a:solidFill>
                  <a:srgbClr val="4F81BD">
                    <a:lumMod val="75000"/>
                  </a:srgbClr>
                </a:solidFill>
              </a:rPr>
              <a:t>Dam A</a:t>
            </a:r>
          </a:p>
          <a:p>
            <a:pPr marL="171450" indent="-171450">
              <a:buFont typeface="Arial" panose="020B0604020202020204" pitchFamily="34" charset="0"/>
              <a:buChar char="•"/>
            </a:pPr>
            <a:r>
              <a:rPr lang="sv-SE" sz="1000" dirty="0">
                <a:solidFill>
                  <a:srgbClr val="4F81BD">
                    <a:lumMod val="75000"/>
                  </a:srgbClr>
                </a:solidFill>
              </a:rPr>
              <a:t>Dam A</a:t>
            </a:r>
          </a:p>
          <a:p>
            <a:pPr marL="171450" indent="-171450">
              <a:buFont typeface="Arial" panose="020B0604020202020204" pitchFamily="34" charset="0"/>
              <a:buChar char="•"/>
            </a:pPr>
            <a:r>
              <a:rPr lang="sv-SE" sz="1000" dirty="0">
                <a:solidFill>
                  <a:srgbClr val="4F81BD">
                    <a:lumMod val="75000"/>
                  </a:srgbClr>
                </a:solidFill>
              </a:rPr>
              <a:t>Herr A</a:t>
            </a:r>
          </a:p>
          <a:p>
            <a:pPr marL="171450" indent="-171450">
              <a:buFont typeface="Arial" panose="020B0604020202020204" pitchFamily="34" charset="0"/>
              <a:buChar char="•"/>
            </a:pPr>
            <a:r>
              <a:rPr lang="sv-SE" sz="1000" dirty="0">
                <a:solidFill>
                  <a:srgbClr val="4F81BD">
                    <a:lumMod val="75000"/>
                  </a:srgbClr>
                </a:solidFill>
              </a:rPr>
              <a:t>Födda 2014 – senior</a:t>
            </a:r>
          </a:p>
          <a:p>
            <a:pPr marL="171450" indent="-171450">
              <a:buFont typeface="Arial" panose="020B0604020202020204" pitchFamily="34" charset="0"/>
              <a:buChar char="•"/>
            </a:pPr>
            <a:r>
              <a:rPr lang="sv-SE" sz="1000" dirty="0">
                <a:solidFill>
                  <a:srgbClr val="4F81BD">
                    <a:lumMod val="75000"/>
                  </a:srgbClr>
                </a:solidFill>
              </a:rPr>
              <a:t>Pojkar födda 2010</a:t>
            </a:r>
          </a:p>
          <a:p>
            <a:pPr marL="171450" indent="-171450">
              <a:buFont typeface="Arial" panose="020B0604020202020204" pitchFamily="34" charset="0"/>
              <a:buChar char="•"/>
            </a:pPr>
            <a:r>
              <a:rPr lang="sv-SE" sz="1000" dirty="0">
                <a:solidFill>
                  <a:srgbClr val="4F81BD">
                    <a:lumMod val="75000"/>
                  </a:srgbClr>
                </a:solidFill>
              </a:rPr>
              <a:t>Födda 2008-09, Dam 2</a:t>
            </a:r>
          </a:p>
          <a:p>
            <a:pPr marL="171450" indent="-171450">
              <a:buFont typeface="Arial" panose="020B0604020202020204" pitchFamily="34" charset="0"/>
              <a:buChar char="•"/>
            </a:pPr>
            <a:endParaRPr lang="sv-SE" sz="1200" dirty="0">
              <a:solidFill>
                <a:srgbClr val="4F81BD">
                  <a:lumMod val="75000"/>
                </a:srgbClr>
              </a:solidFill>
            </a:endParaRPr>
          </a:p>
          <a:p>
            <a:r>
              <a:rPr lang="sv-SE" sz="1200" dirty="0"/>
              <a:t>OBS alla datum/uppgifter är idag ej lagda, uppdateras eftersom</a:t>
            </a:r>
          </a:p>
        </p:txBody>
      </p:sp>
    </p:spTree>
    <p:extLst>
      <p:ext uri="{BB962C8B-B14F-4D97-AF65-F5344CB8AC3E}">
        <p14:creationId xmlns:p14="http://schemas.microsoft.com/office/powerpoint/2010/main" val="28405720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A055E-6E4C-4407-8958-18E39E4092E7}"/>
              </a:ext>
            </a:extLst>
          </p:cNvPr>
          <p:cNvSpPr>
            <a:spLocks noGrp="1"/>
          </p:cNvSpPr>
          <p:nvPr>
            <p:ph type="title"/>
          </p:nvPr>
        </p:nvSpPr>
        <p:spPr/>
        <p:txBody>
          <a:bodyPr/>
          <a:lstStyle/>
          <a:p>
            <a:r>
              <a:rPr lang="sv-SE" dirty="0"/>
              <a:t>Länkar till dokument</a:t>
            </a:r>
          </a:p>
        </p:txBody>
      </p:sp>
      <p:sp>
        <p:nvSpPr>
          <p:cNvPr id="3" name="Content Placeholder 2">
            <a:extLst>
              <a:ext uri="{FF2B5EF4-FFF2-40B4-BE49-F238E27FC236}">
                <a16:creationId xmlns:a16="http://schemas.microsoft.com/office/drawing/2014/main" id="{D0270422-A353-4AAD-AF3D-14D176C04B42}"/>
              </a:ext>
            </a:extLst>
          </p:cNvPr>
          <p:cNvSpPr>
            <a:spLocks noGrp="1"/>
          </p:cNvSpPr>
          <p:nvPr>
            <p:ph idx="1"/>
          </p:nvPr>
        </p:nvSpPr>
        <p:spPr/>
        <p:txBody>
          <a:bodyPr>
            <a:normAutofit/>
          </a:bodyPr>
          <a:lstStyle/>
          <a:p>
            <a:r>
              <a:rPr lang="sv-SE" sz="2400" dirty="0">
                <a:hlinkClick r:id="rId3"/>
              </a:rPr>
              <a:t>https://www.laget.se/OpeIFklubb/Document</a:t>
            </a:r>
            <a:r>
              <a:rPr lang="sv-SE" sz="2400" dirty="0"/>
              <a:t> (alla dokument)</a:t>
            </a:r>
          </a:p>
          <a:p>
            <a:pPr marL="0" indent="0">
              <a:buNone/>
            </a:pPr>
            <a:r>
              <a:rPr lang="sv-SE" sz="2400" dirty="0"/>
              <a:t>Kom ihåg att du går in på Ope IF (Välj lag) för att kunna se dokumenten, ej på enskilt lag.</a:t>
            </a:r>
          </a:p>
          <a:p>
            <a:endParaRPr lang="sv-SE" sz="2400" dirty="0"/>
          </a:p>
        </p:txBody>
      </p:sp>
      <p:sp>
        <p:nvSpPr>
          <p:cNvPr id="4" name="Platshållare för bildnummer 3">
            <a:extLst>
              <a:ext uri="{FF2B5EF4-FFF2-40B4-BE49-F238E27FC236}">
                <a16:creationId xmlns:a16="http://schemas.microsoft.com/office/drawing/2014/main" id="{431894C2-5754-4854-9175-ADB9B898C7B8}"/>
              </a:ext>
            </a:extLst>
          </p:cNvPr>
          <p:cNvSpPr>
            <a:spLocks noGrp="1"/>
          </p:cNvSpPr>
          <p:nvPr>
            <p:ph type="sldNum" sz="quarter" idx="12"/>
          </p:nvPr>
        </p:nvSpPr>
        <p:spPr/>
        <p:txBody>
          <a:bodyPr/>
          <a:lstStyle/>
          <a:p>
            <a:fld id="{91BA8AAB-46CD-4A04-AD31-79E4D3AE80D0}" type="slidenum">
              <a:rPr lang="en-US" smtClean="0"/>
              <a:pPr/>
              <a:t>15</a:t>
            </a:fld>
            <a:endParaRPr lang="en-US"/>
          </a:p>
        </p:txBody>
      </p:sp>
    </p:spTree>
    <p:extLst>
      <p:ext uri="{BB962C8B-B14F-4D97-AF65-F5344CB8AC3E}">
        <p14:creationId xmlns:p14="http://schemas.microsoft.com/office/powerpoint/2010/main" val="24514787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8CC48-C8E3-456A-A321-761E9B9F9F59}"/>
              </a:ext>
            </a:extLst>
          </p:cNvPr>
          <p:cNvSpPr>
            <a:spLocks noGrp="1"/>
          </p:cNvSpPr>
          <p:nvPr>
            <p:ph type="title"/>
          </p:nvPr>
        </p:nvSpPr>
        <p:spPr/>
        <p:txBody>
          <a:bodyPr/>
          <a:lstStyle/>
          <a:p>
            <a:r>
              <a:rPr lang="sv-SE" dirty="0"/>
              <a:t>Info från ledarna</a:t>
            </a:r>
          </a:p>
        </p:txBody>
      </p:sp>
      <p:sp>
        <p:nvSpPr>
          <p:cNvPr id="3" name="Content Placeholder 2">
            <a:extLst>
              <a:ext uri="{FF2B5EF4-FFF2-40B4-BE49-F238E27FC236}">
                <a16:creationId xmlns:a16="http://schemas.microsoft.com/office/drawing/2014/main" id="{1A0C3452-CED5-49D8-8D1F-E05D005C0DA7}"/>
              </a:ext>
            </a:extLst>
          </p:cNvPr>
          <p:cNvSpPr>
            <a:spLocks noGrp="1"/>
          </p:cNvSpPr>
          <p:nvPr>
            <p:ph idx="1"/>
          </p:nvPr>
        </p:nvSpPr>
        <p:spPr>
          <a:xfrm>
            <a:off x="457200" y="1196752"/>
            <a:ext cx="8229600" cy="4929411"/>
          </a:xfrm>
        </p:spPr>
        <p:txBody>
          <a:bodyPr>
            <a:normAutofit/>
          </a:bodyPr>
          <a:lstStyle/>
          <a:p>
            <a:r>
              <a:rPr lang="sv-SE" sz="2400" dirty="0"/>
              <a:t>…. spelare</a:t>
            </a:r>
          </a:p>
          <a:p>
            <a:r>
              <a:rPr lang="sv-SE" sz="2400" dirty="0"/>
              <a:t>Totalt …. ledare (Roller)</a:t>
            </a:r>
          </a:p>
          <a:p>
            <a:pPr lvl="1"/>
            <a:r>
              <a:rPr lang="sv-SE" sz="2400" dirty="0"/>
              <a:t>Huvudtränare:</a:t>
            </a:r>
          </a:p>
          <a:p>
            <a:pPr lvl="1"/>
            <a:r>
              <a:rPr lang="sv-SE" sz="2400" dirty="0"/>
              <a:t>Tränare: </a:t>
            </a:r>
          </a:p>
          <a:p>
            <a:pPr lvl="1"/>
            <a:r>
              <a:rPr lang="sv-SE" sz="2400" dirty="0"/>
              <a:t>Sjukvårdsansvarig: </a:t>
            </a:r>
          </a:p>
          <a:p>
            <a:pPr lvl="1"/>
            <a:r>
              <a:rPr lang="sv-SE" sz="2400" dirty="0"/>
              <a:t>Trygghetsansvarig/Sisu: </a:t>
            </a:r>
          </a:p>
          <a:p>
            <a:pPr lvl="1"/>
            <a:r>
              <a:rPr lang="sv-SE" sz="2400" dirty="0"/>
              <a:t>Lagledare: </a:t>
            </a:r>
          </a:p>
          <a:p>
            <a:pPr lvl="1"/>
            <a:r>
              <a:rPr lang="sv-SE" sz="2400" dirty="0" err="1"/>
              <a:t>Lagkassör</a:t>
            </a:r>
            <a:r>
              <a:rPr lang="sv-SE" sz="2400" dirty="0"/>
              <a:t>:</a:t>
            </a:r>
          </a:p>
          <a:p>
            <a:pPr lvl="1"/>
            <a:r>
              <a:rPr lang="sv-SE" sz="2400" dirty="0"/>
              <a:t>Föräldraansvarig:</a:t>
            </a:r>
          </a:p>
          <a:p>
            <a:pPr lvl="1"/>
            <a:r>
              <a:rPr lang="sv-SE" sz="2400" dirty="0"/>
              <a:t>Material:</a:t>
            </a:r>
          </a:p>
          <a:p>
            <a:pPr lvl="1"/>
            <a:r>
              <a:rPr lang="sv-SE" sz="2400" dirty="0"/>
              <a:t>Behov:</a:t>
            </a:r>
          </a:p>
          <a:p>
            <a:pPr lvl="1"/>
            <a:endParaRPr lang="sv-SE" dirty="0"/>
          </a:p>
        </p:txBody>
      </p:sp>
      <p:sp>
        <p:nvSpPr>
          <p:cNvPr id="4" name="Platshållare för bildnummer 3">
            <a:extLst>
              <a:ext uri="{FF2B5EF4-FFF2-40B4-BE49-F238E27FC236}">
                <a16:creationId xmlns:a16="http://schemas.microsoft.com/office/drawing/2014/main" id="{55C0D72C-1E27-46D5-B7D1-8F84BDC31E81}"/>
              </a:ext>
            </a:extLst>
          </p:cNvPr>
          <p:cNvSpPr>
            <a:spLocks noGrp="1"/>
          </p:cNvSpPr>
          <p:nvPr>
            <p:ph type="sldNum" sz="quarter" idx="12"/>
          </p:nvPr>
        </p:nvSpPr>
        <p:spPr/>
        <p:txBody>
          <a:bodyPr/>
          <a:lstStyle/>
          <a:p>
            <a:fld id="{91BA8AAB-46CD-4A04-AD31-79E4D3AE80D0}" type="slidenum">
              <a:rPr lang="en-US" smtClean="0"/>
              <a:pPr/>
              <a:t>16</a:t>
            </a:fld>
            <a:endParaRPr lang="en-US"/>
          </a:p>
        </p:txBody>
      </p:sp>
    </p:spTree>
    <p:extLst>
      <p:ext uri="{BB962C8B-B14F-4D97-AF65-F5344CB8AC3E}">
        <p14:creationId xmlns:p14="http://schemas.microsoft.com/office/powerpoint/2010/main" val="902318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260648"/>
            <a:ext cx="8229600" cy="1143000"/>
          </a:xfrm>
        </p:spPr>
        <p:txBody>
          <a:bodyPr>
            <a:normAutofit/>
          </a:bodyPr>
          <a:lstStyle/>
          <a:p>
            <a:r>
              <a:rPr lang="sv-SE" sz="4000" dirty="0">
                <a:solidFill>
                  <a:schemeClr val="tx2"/>
                </a:solidFill>
              </a:rPr>
              <a:t>Organisation åldersgrupp</a:t>
            </a:r>
            <a:br>
              <a:rPr lang="sv-SE" sz="4000" dirty="0">
                <a:solidFill>
                  <a:schemeClr val="tx2"/>
                </a:solidFill>
              </a:rPr>
            </a:br>
            <a:r>
              <a:rPr lang="sv-SE" sz="1300" dirty="0">
                <a:solidFill>
                  <a:schemeClr val="tx2"/>
                </a:solidFill>
              </a:rPr>
              <a:t>se även </a:t>
            </a:r>
            <a:r>
              <a:rPr lang="sv-SE" sz="1300" dirty="0">
                <a:solidFill>
                  <a:schemeClr val="tx2"/>
                </a:solidFill>
                <a:hlinkClick r:id="rId3" action="ppaction://hlinkfile"/>
              </a:rPr>
              <a:t>file:///C:/Users/Ope/Downloads/12-Spelarutbildningsplan-Ope-IF%20(2).pdf</a:t>
            </a:r>
            <a:r>
              <a:rPr lang="sv-SE" sz="1300" dirty="0">
                <a:solidFill>
                  <a:schemeClr val="tx2"/>
                </a:solidFill>
              </a:rPr>
              <a:t> </a:t>
            </a:r>
          </a:p>
        </p:txBody>
      </p:sp>
      <p:sp>
        <p:nvSpPr>
          <p:cNvPr id="12" name="Platshållare för text 11"/>
          <p:cNvSpPr>
            <a:spLocks noGrp="1"/>
          </p:cNvSpPr>
          <p:nvPr>
            <p:ph type="body" idx="1"/>
          </p:nvPr>
        </p:nvSpPr>
        <p:spPr>
          <a:xfrm>
            <a:off x="827584" y="1556792"/>
            <a:ext cx="2736304" cy="504056"/>
          </a:xfrm>
          <a:solidFill>
            <a:schemeClr val="accent1"/>
          </a:solidFill>
        </p:spPr>
        <p:txBody>
          <a:bodyPr>
            <a:normAutofit/>
          </a:bodyPr>
          <a:lstStyle/>
          <a:p>
            <a:pPr algn="ctr"/>
            <a:r>
              <a:rPr lang="sv-SE" b="0" dirty="0">
                <a:solidFill>
                  <a:schemeClr val="bg1"/>
                </a:solidFill>
              </a:rPr>
              <a:t>Roller</a:t>
            </a:r>
          </a:p>
        </p:txBody>
      </p:sp>
      <p:sp>
        <p:nvSpPr>
          <p:cNvPr id="13" name="Platshållare för innehåll 12"/>
          <p:cNvSpPr>
            <a:spLocks noGrp="1"/>
          </p:cNvSpPr>
          <p:nvPr>
            <p:ph sz="half" idx="2"/>
          </p:nvPr>
        </p:nvSpPr>
        <p:spPr>
          <a:xfrm>
            <a:off x="667093" y="2132856"/>
            <a:ext cx="3813820" cy="4320480"/>
          </a:xfrm>
        </p:spPr>
        <p:txBody>
          <a:bodyPr>
            <a:normAutofit fontScale="32500" lnSpcReduction="20000"/>
          </a:bodyPr>
          <a:lstStyle/>
          <a:p>
            <a:pPr marL="0" indent="0">
              <a:buNone/>
            </a:pPr>
            <a:r>
              <a:rPr lang="sv-SE" sz="2500" dirty="0">
                <a:solidFill>
                  <a:schemeClr val="tx2"/>
                </a:solidFill>
              </a:rPr>
              <a:t>Huvudtränare</a:t>
            </a:r>
          </a:p>
          <a:p>
            <a:pPr marL="0" indent="0">
              <a:buNone/>
            </a:pPr>
            <a:r>
              <a:rPr lang="sv-SE" sz="2500" u="sng" dirty="0">
                <a:solidFill>
                  <a:schemeClr val="tx2"/>
                </a:solidFill>
              </a:rPr>
              <a:t>			</a:t>
            </a:r>
          </a:p>
          <a:p>
            <a:pPr marL="0" indent="0">
              <a:buNone/>
            </a:pPr>
            <a:r>
              <a:rPr lang="sv-SE" sz="2500" dirty="0">
                <a:solidFill>
                  <a:schemeClr val="tx2"/>
                </a:solidFill>
              </a:rPr>
              <a:t>Lagledare</a:t>
            </a:r>
          </a:p>
          <a:p>
            <a:pPr marL="0" indent="0">
              <a:buNone/>
            </a:pPr>
            <a:r>
              <a:rPr lang="sv-SE" sz="2500" u="sng" dirty="0">
                <a:solidFill>
                  <a:schemeClr val="tx2"/>
                </a:solidFill>
              </a:rPr>
              <a:t>			</a:t>
            </a:r>
          </a:p>
          <a:p>
            <a:pPr marL="0" indent="0">
              <a:buNone/>
            </a:pPr>
            <a:r>
              <a:rPr lang="sv-SE" sz="2500" dirty="0">
                <a:solidFill>
                  <a:schemeClr val="tx2"/>
                </a:solidFill>
              </a:rPr>
              <a:t>Tränare</a:t>
            </a:r>
          </a:p>
          <a:p>
            <a:pPr marL="0" indent="0">
              <a:buNone/>
            </a:pPr>
            <a:r>
              <a:rPr lang="sv-SE" sz="2500" u="sng" dirty="0">
                <a:solidFill>
                  <a:schemeClr val="tx2"/>
                </a:solidFill>
              </a:rPr>
              <a:t>			</a:t>
            </a:r>
          </a:p>
          <a:p>
            <a:pPr marL="0" indent="0">
              <a:buNone/>
            </a:pPr>
            <a:r>
              <a:rPr lang="sv-SE" sz="2500" dirty="0">
                <a:solidFill>
                  <a:schemeClr val="tx2"/>
                </a:solidFill>
              </a:rPr>
              <a:t>Övr. tränare    </a:t>
            </a:r>
          </a:p>
          <a:p>
            <a:pPr marL="0" indent="0">
              <a:buNone/>
            </a:pPr>
            <a:r>
              <a:rPr lang="sv-SE" sz="2500" u="sng" dirty="0">
                <a:solidFill>
                  <a:schemeClr val="tx2"/>
                </a:solidFill>
              </a:rPr>
              <a:t>			</a:t>
            </a:r>
          </a:p>
          <a:p>
            <a:pPr marL="0" indent="0">
              <a:buNone/>
            </a:pPr>
            <a:r>
              <a:rPr lang="sv-SE" sz="2500" dirty="0">
                <a:solidFill>
                  <a:schemeClr val="tx2"/>
                </a:solidFill>
              </a:rPr>
              <a:t>Matchvärd      </a:t>
            </a:r>
          </a:p>
          <a:p>
            <a:pPr marL="0" indent="0">
              <a:buNone/>
            </a:pPr>
            <a:r>
              <a:rPr lang="sv-SE" sz="2500" u="sng" dirty="0">
                <a:solidFill>
                  <a:schemeClr val="tx2"/>
                </a:solidFill>
              </a:rPr>
              <a:t>			</a:t>
            </a:r>
          </a:p>
          <a:p>
            <a:pPr marL="0" indent="0">
              <a:buNone/>
            </a:pPr>
            <a:r>
              <a:rPr lang="sv-SE" sz="2500" dirty="0">
                <a:solidFill>
                  <a:schemeClr val="tx2"/>
                </a:solidFill>
              </a:rPr>
              <a:t>Kommunikation</a:t>
            </a:r>
          </a:p>
          <a:p>
            <a:pPr marL="0" indent="0">
              <a:buNone/>
            </a:pPr>
            <a:r>
              <a:rPr lang="sv-SE" sz="2500" u="sng" dirty="0">
                <a:solidFill>
                  <a:schemeClr val="tx2"/>
                </a:solidFill>
              </a:rPr>
              <a:t>			</a:t>
            </a:r>
          </a:p>
          <a:p>
            <a:pPr marL="0" indent="0">
              <a:buNone/>
            </a:pPr>
            <a:r>
              <a:rPr lang="sv-SE" sz="2500" dirty="0">
                <a:solidFill>
                  <a:schemeClr val="tx2"/>
                </a:solidFill>
              </a:rPr>
              <a:t>Sjukvård</a:t>
            </a:r>
          </a:p>
          <a:p>
            <a:pPr marL="0" indent="0">
              <a:buNone/>
            </a:pPr>
            <a:r>
              <a:rPr lang="sv-SE" sz="2500" u="sng" dirty="0">
                <a:solidFill>
                  <a:schemeClr val="tx2"/>
                </a:solidFill>
              </a:rPr>
              <a:t>			</a:t>
            </a:r>
            <a:r>
              <a:rPr lang="sv-SE" sz="2500" dirty="0">
                <a:solidFill>
                  <a:schemeClr val="tx2"/>
                </a:solidFill>
              </a:rPr>
              <a:t> </a:t>
            </a:r>
          </a:p>
          <a:p>
            <a:pPr marL="0" indent="0">
              <a:buNone/>
            </a:pPr>
            <a:r>
              <a:rPr lang="sv-SE" sz="2500" dirty="0">
                <a:solidFill>
                  <a:schemeClr val="tx2"/>
                </a:solidFill>
              </a:rPr>
              <a:t>Trygghetsansvarig</a:t>
            </a:r>
          </a:p>
          <a:p>
            <a:pPr marL="0" indent="0">
              <a:buNone/>
            </a:pPr>
            <a:r>
              <a:rPr lang="sv-SE" sz="2500" u="sng" dirty="0">
                <a:solidFill>
                  <a:schemeClr val="tx2"/>
                </a:solidFill>
              </a:rPr>
              <a:t>			</a:t>
            </a:r>
          </a:p>
          <a:p>
            <a:pPr marL="0" indent="0">
              <a:buNone/>
            </a:pPr>
            <a:r>
              <a:rPr lang="sv-SE" sz="2500" dirty="0" err="1">
                <a:solidFill>
                  <a:schemeClr val="tx2"/>
                </a:solidFill>
              </a:rPr>
              <a:t>Lagkassör</a:t>
            </a:r>
            <a:endParaRPr lang="sv-SE" sz="2500" dirty="0">
              <a:solidFill>
                <a:schemeClr val="tx2"/>
              </a:solidFill>
            </a:endParaRPr>
          </a:p>
          <a:p>
            <a:pPr marL="0" indent="0">
              <a:buNone/>
            </a:pPr>
            <a:r>
              <a:rPr lang="sv-SE" sz="2500" u="sng" dirty="0">
                <a:solidFill>
                  <a:schemeClr val="tx2"/>
                </a:solidFill>
              </a:rPr>
              <a:t>			</a:t>
            </a:r>
          </a:p>
          <a:p>
            <a:pPr marL="0" indent="0">
              <a:buNone/>
            </a:pPr>
            <a:r>
              <a:rPr lang="sv-SE" sz="2500" dirty="0">
                <a:solidFill>
                  <a:schemeClr val="tx2"/>
                </a:solidFill>
              </a:rPr>
              <a:t>Material</a:t>
            </a:r>
          </a:p>
          <a:p>
            <a:pPr marL="0" indent="0">
              <a:buNone/>
            </a:pPr>
            <a:r>
              <a:rPr lang="sv-SE" sz="2500" u="sng" dirty="0">
                <a:solidFill>
                  <a:schemeClr val="tx2"/>
                </a:solidFill>
              </a:rPr>
              <a:t>			</a:t>
            </a:r>
          </a:p>
          <a:p>
            <a:pPr marL="0" indent="0">
              <a:buNone/>
            </a:pPr>
            <a:endParaRPr lang="sv-SE" sz="2500" u="sng" dirty="0">
              <a:solidFill>
                <a:schemeClr val="tx2"/>
              </a:solidFill>
            </a:endParaRPr>
          </a:p>
          <a:p>
            <a:pPr marL="0" indent="0">
              <a:buNone/>
            </a:pPr>
            <a:r>
              <a:rPr lang="sv-SE" sz="2500" u="sng" dirty="0">
                <a:solidFill>
                  <a:schemeClr val="tx2"/>
                </a:solidFill>
              </a:rPr>
              <a:t>SISU ansvarig			</a:t>
            </a:r>
          </a:p>
          <a:p>
            <a:pPr marL="0" indent="0">
              <a:buNone/>
            </a:pPr>
            <a:endParaRPr lang="sv-SE" sz="2500" u="sng" dirty="0">
              <a:solidFill>
                <a:schemeClr val="tx2"/>
              </a:solidFill>
            </a:endParaRPr>
          </a:p>
          <a:p>
            <a:pPr marL="0" indent="0">
              <a:buNone/>
            </a:pPr>
            <a:r>
              <a:rPr lang="sv-SE" sz="2500" dirty="0">
                <a:solidFill>
                  <a:schemeClr val="tx2"/>
                </a:solidFill>
              </a:rPr>
              <a:t>Föräldraansvarig      </a:t>
            </a:r>
          </a:p>
          <a:p>
            <a:pPr marL="0" indent="0">
              <a:buNone/>
            </a:pPr>
            <a:r>
              <a:rPr lang="sv-SE" sz="2500" u="sng" dirty="0">
                <a:solidFill>
                  <a:schemeClr val="tx2"/>
                </a:solidFill>
              </a:rPr>
              <a:t>			</a:t>
            </a:r>
          </a:p>
          <a:p>
            <a:pPr marL="0" indent="0">
              <a:buNone/>
            </a:pPr>
            <a:r>
              <a:rPr lang="sv-SE" sz="2500" dirty="0">
                <a:solidFill>
                  <a:schemeClr val="tx2"/>
                </a:solidFill>
              </a:rPr>
              <a:t>Övriga föräldrar</a:t>
            </a:r>
          </a:p>
          <a:p>
            <a:pPr marL="0" indent="0">
              <a:buNone/>
            </a:pPr>
            <a:r>
              <a:rPr lang="sv-SE" sz="2500" u="sng" dirty="0">
                <a:solidFill>
                  <a:schemeClr val="tx2"/>
                </a:solidFill>
              </a:rPr>
              <a:t>			</a:t>
            </a:r>
          </a:p>
          <a:p>
            <a:pPr marL="0" indent="0">
              <a:buNone/>
            </a:pPr>
            <a:r>
              <a:rPr lang="sv-SE" sz="2500" dirty="0">
                <a:solidFill>
                  <a:schemeClr val="tx2"/>
                </a:solidFill>
              </a:rPr>
              <a:t>                    </a:t>
            </a:r>
          </a:p>
          <a:p>
            <a:pPr marL="0" indent="0">
              <a:buNone/>
            </a:pPr>
            <a:r>
              <a:rPr lang="sv-SE" sz="2500" dirty="0">
                <a:solidFill>
                  <a:schemeClr val="tx2"/>
                </a:solidFill>
              </a:rPr>
              <a:t>                     </a:t>
            </a:r>
          </a:p>
          <a:p>
            <a:pPr marL="0" indent="0">
              <a:buNone/>
            </a:pPr>
            <a:endParaRPr lang="sv-SE" sz="2500" dirty="0">
              <a:solidFill>
                <a:schemeClr val="tx2"/>
              </a:solidFill>
            </a:endParaRPr>
          </a:p>
          <a:p>
            <a:pPr marL="0" indent="0">
              <a:buNone/>
            </a:pPr>
            <a:endParaRPr lang="sv-SE" sz="2500" dirty="0">
              <a:solidFill>
                <a:schemeClr val="tx2"/>
              </a:solidFill>
            </a:endParaRPr>
          </a:p>
          <a:p>
            <a:pPr marL="0" indent="0">
              <a:buNone/>
            </a:pPr>
            <a:r>
              <a:rPr lang="sv-SE" sz="2500" dirty="0">
                <a:solidFill>
                  <a:schemeClr val="tx2"/>
                </a:solidFill>
              </a:rPr>
              <a:t>OBSERVERA att det inte nödvändigtvis måste vara en person per roll.  </a:t>
            </a:r>
          </a:p>
          <a:p>
            <a:pPr marL="0" indent="0">
              <a:buNone/>
            </a:pPr>
            <a:r>
              <a:rPr lang="sv-SE" sz="2500" dirty="0">
                <a:solidFill>
                  <a:schemeClr val="tx2"/>
                </a:solidFill>
              </a:rPr>
              <a:t>Samma person kan ha flera roller eller fler personer dela samma roll, sätt er ner och fördela roller/uppgifter och fyll på agendan om/när det </a:t>
            </a:r>
            <a:r>
              <a:rPr lang="sv-SE" sz="2500" dirty="0" err="1">
                <a:solidFill>
                  <a:schemeClr val="tx2"/>
                </a:solidFill>
              </a:rPr>
              <a:t>ev</a:t>
            </a:r>
            <a:r>
              <a:rPr lang="sv-SE" sz="2500" dirty="0">
                <a:solidFill>
                  <a:schemeClr val="tx2"/>
                </a:solidFill>
              </a:rPr>
              <a:t> dyker upp nya saker.              </a:t>
            </a:r>
          </a:p>
          <a:p>
            <a:pPr marL="0" indent="0">
              <a:buNone/>
            </a:pPr>
            <a:r>
              <a:rPr lang="sv-SE" sz="2500" dirty="0">
                <a:solidFill>
                  <a:schemeClr val="tx2"/>
                </a:solidFill>
              </a:rPr>
              <a:t>                  </a:t>
            </a:r>
          </a:p>
          <a:p>
            <a:pPr marL="0" indent="0">
              <a:buNone/>
            </a:pPr>
            <a:endParaRPr lang="sv-SE" dirty="0">
              <a:solidFill>
                <a:schemeClr val="tx2"/>
              </a:solidFill>
            </a:endParaRPr>
          </a:p>
        </p:txBody>
      </p:sp>
      <p:sp>
        <p:nvSpPr>
          <p:cNvPr id="15" name="Platshållare för innehåll 12">
            <a:extLst>
              <a:ext uri="{FF2B5EF4-FFF2-40B4-BE49-F238E27FC236}">
                <a16:creationId xmlns:a16="http://schemas.microsoft.com/office/drawing/2014/main" id="{59AE5453-DB5C-4463-AC2F-773FA7EC5299}"/>
              </a:ext>
            </a:extLst>
          </p:cNvPr>
          <p:cNvSpPr txBox="1">
            <a:spLocks/>
          </p:cNvSpPr>
          <p:nvPr/>
        </p:nvSpPr>
        <p:spPr>
          <a:xfrm>
            <a:off x="4641404" y="2132855"/>
            <a:ext cx="3603004" cy="3960441"/>
          </a:xfrm>
          <a:prstGeom prst="rect">
            <a:avLst/>
          </a:prstGeom>
        </p:spPr>
        <p:txBody>
          <a:bodyPr vert="horz" lIns="91440" tIns="45720" rIns="91440" bIns="45720" rtlCol="0">
            <a:normAutofit fontScale="40000" lnSpcReduction="20000"/>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9pPr>
          </a:lstStyle>
          <a:p>
            <a:pPr marL="0" indent="0">
              <a:buFont typeface="Arial" pitchFamily="34" charset="0"/>
              <a:buNone/>
            </a:pPr>
            <a:r>
              <a:rPr lang="sv-SE" sz="1900" dirty="0">
                <a:solidFill>
                  <a:schemeClr val="tx2"/>
                </a:solidFill>
              </a:rPr>
              <a:t>Övergripande ansvar. </a:t>
            </a:r>
            <a:endParaRPr lang="sv-SE" sz="1900" u="sng" dirty="0">
              <a:solidFill>
                <a:schemeClr val="tx2"/>
              </a:solidFill>
            </a:endParaRPr>
          </a:p>
          <a:p>
            <a:pPr marL="0" indent="0">
              <a:buNone/>
            </a:pPr>
            <a:r>
              <a:rPr lang="sv-SE" sz="1900" u="sng" dirty="0">
                <a:solidFill>
                  <a:schemeClr val="tx2"/>
                </a:solidFill>
              </a:rPr>
              <a:t>			</a:t>
            </a:r>
          </a:p>
          <a:p>
            <a:pPr marL="0" indent="0">
              <a:buFont typeface="Arial" pitchFamily="34" charset="0"/>
              <a:buNone/>
            </a:pPr>
            <a:r>
              <a:rPr lang="sv-SE" sz="1900" dirty="0">
                <a:solidFill>
                  <a:schemeClr val="tx2"/>
                </a:solidFill>
              </a:rPr>
              <a:t>Kontaktperson för laget i kontakt andra lag/föreningar. </a:t>
            </a:r>
          </a:p>
          <a:p>
            <a:pPr marL="0" indent="0">
              <a:buFont typeface="Arial" pitchFamily="34" charset="0"/>
              <a:buNone/>
            </a:pPr>
            <a:r>
              <a:rPr lang="sv-SE" sz="1900" dirty="0">
                <a:solidFill>
                  <a:schemeClr val="tx2"/>
                </a:solidFill>
              </a:rPr>
              <a:t> </a:t>
            </a:r>
            <a:r>
              <a:rPr lang="sv-SE" sz="1900" u="sng" dirty="0">
                <a:solidFill>
                  <a:schemeClr val="tx2"/>
                </a:solidFill>
              </a:rPr>
              <a:t>			</a:t>
            </a:r>
          </a:p>
          <a:p>
            <a:pPr marL="0" indent="0">
              <a:buFont typeface="Arial" pitchFamily="34" charset="0"/>
              <a:buNone/>
            </a:pPr>
            <a:r>
              <a:rPr lang="sv-SE" sz="1900" dirty="0">
                <a:solidFill>
                  <a:schemeClr val="tx2"/>
                </a:solidFill>
              </a:rPr>
              <a:t>Assistera HT     </a:t>
            </a:r>
          </a:p>
          <a:p>
            <a:pPr marL="0" indent="0">
              <a:buFont typeface="Arial" pitchFamily="34" charset="0"/>
              <a:buNone/>
            </a:pPr>
            <a:r>
              <a:rPr lang="sv-SE" sz="1900" u="sng" dirty="0">
                <a:solidFill>
                  <a:schemeClr val="tx2"/>
                </a:solidFill>
              </a:rPr>
              <a:t>			</a:t>
            </a:r>
            <a:r>
              <a:rPr lang="sv-SE" sz="1900" dirty="0">
                <a:solidFill>
                  <a:schemeClr val="tx2"/>
                </a:solidFill>
              </a:rPr>
              <a:t>     </a:t>
            </a:r>
          </a:p>
          <a:p>
            <a:pPr marL="0" indent="0">
              <a:buFont typeface="Arial" pitchFamily="34" charset="0"/>
              <a:buNone/>
            </a:pPr>
            <a:r>
              <a:rPr lang="sv-SE" sz="1900" dirty="0" err="1">
                <a:solidFill>
                  <a:schemeClr val="tx2"/>
                </a:solidFill>
              </a:rPr>
              <a:t>Mv</a:t>
            </a:r>
            <a:r>
              <a:rPr lang="sv-SE" sz="1900" dirty="0">
                <a:solidFill>
                  <a:schemeClr val="tx2"/>
                </a:solidFill>
              </a:rPr>
              <a:t>-träning – </a:t>
            </a:r>
            <a:r>
              <a:rPr lang="sv-SE" sz="1900" dirty="0" err="1">
                <a:solidFill>
                  <a:schemeClr val="tx2"/>
                </a:solidFill>
              </a:rPr>
              <a:t>fystr</a:t>
            </a:r>
            <a:r>
              <a:rPr lang="sv-SE" sz="1900" dirty="0">
                <a:solidFill>
                  <a:schemeClr val="tx2"/>
                </a:solidFill>
              </a:rPr>
              <a:t> – </a:t>
            </a:r>
          </a:p>
          <a:p>
            <a:pPr marL="0" indent="0">
              <a:buFont typeface="Arial" pitchFamily="34" charset="0"/>
              <a:buNone/>
            </a:pPr>
            <a:r>
              <a:rPr lang="sv-SE" sz="1900" u="sng" dirty="0">
                <a:solidFill>
                  <a:schemeClr val="tx2"/>
                </a:solidFill>
              </a:rPr>
              <a:t>			</a:t>
            </a:r>
          </a:p>
          <a:p>
            <a:pPr marL="0" indent="0">
              <a:buFont typeface="Arial" pitchFamily="34" charset="0"/>
              <a:buNone/>
            </a:pPr>
            <a:r>
              <a:rPr lang="sv-SE" sz="1900" dirty="0">
                <a:solidFill>
                  <a:schemeClr val="tx2"/>
                </a:solidFill>
              </a:rPr>
              <a:t>Domare - Gäster     </a:t>
            </a:r>
          </a:p>
          <a:p>
            <a:pPr marL="0" indent="0">
              <a:buFont typeface="Arial" pitchFamily="34" charset="0"/>
              <a:buNone/>
            </a:pPr>
            <a:r>
              <a:rPr lang="sv-SE" sz="1900" u="sng" dirty="0">
                <a:solidFill>
                  <a:schemeClr val="tx2"/>
                </a:solidFill>
              </a:rPr>
              <a:t>			</a:t>
            </a:r>
          </a:p>
          <a:p>
            <a:pPr marL="0" indent="0">
              <a:buFont typeface="Arial" pitchFamily="34" charset="0"/>
              <a:buNone/>
            </a:pPr>
            <a:r>
              <a:rPr lang="sv-SE" sz="1900" dirty="0">
                <a:solidFill>
                  <a:schemeClr val="tx2"/>
                </a:solidFill>
              </a:rPr>
              <a:t>Hemsida, info, förteckningar	</a:t>
            </a:r>
          </a:p>
          <a:p>
            <a:pPr marL="0" indent="0">
              <a:buFont typeface="Arial" pitchFamily="34" charset="0"/>
              <a:buNone/>
            </a:pPr>
            <a:r>
              <a:rPr lang="sv-SE" sz="1900" u="sng" dirty="0">
                <a:solidFill>
                  <a:schemeClr val="tx2"/>
                </a:solidFill>
              </a:rPr>
              <a:t>			</a:t>
            </a:r>
          </a:p>
          <a:p>
            <a:pPr marL="0" indent="0">
              <a:buFont typeface="Arial" pitchFamily="34" charset="0"/>
              <a:buNone/>
            </a:pPr>
            <a:r>
              <a:rPr lang="sv-SE" sz="1900" dirty="0">
                <a:solidFill>
                  <a:schemeClr val="tx2"/>
                </a:solidFill>
              </a:rPr>
              <a:t>Sjukvårdsväska, omhändertagande</a:t>
            </a:r>
          </a:p>
          <a:p>
            <a:pPr marL="0" indent="0">
              <a:buFont typeface="Arial" pitchFamily="34" charset="0"/>
              <a:buNone/>
            </a:pPr>
            <a:r>
              <a:rPr lang="sv-SE" sz="1900" u="sng" dirty="0">
                <a:solidFill>
                  <a:schemeClr val="tx2"/>
                </a:solidFill>
              </a:rPr>
              <a:t>			</a:t>
            </a:r>
          </a:p>
          <a:p>
            <a:pPr marL="0" indent="0">
              <a:buFont typeface="Arial" pitchFamily="34" charset="0"/>
              <a:buNone/>
            </a:pPr>
            <a:r>
              <a:rPr lang="sv-SE" sz="1900" dirty="0">
                <a:solidFill>
                  <a:schemeClr val="tx2"/>
                </a:solidFill>
              </a:rPr>
              <a:t>Förebyggande o främjande trygghetsarbete</a:t>
            </a:r>
          </a:p>
          <a:p>
            <a:pPr marL="0" indent="0">
              <a:buFont typeface="Arial" pitchFamily="34" charset="0"/>
              <a:buNone/>
            </a:pPr>
            <a:r>
              <a:rPr lang="sv-SE" sz="1900" u="sng" dirty="0">
                <a:solidFill>
                  <a:schemeClr val="tx2"/>
                </a:solidFill>
              </a:rPr>
              <a:t>			</a:t>
            </a:r>
          </a:p>
          <a:p>
            <a:pPr marL="0" indent="0">
              <a:buFont typeface="Arial" pitchFamily="34" charset="0"/>
              <a:buNone/>
            </a:pPr>
            <a:r>
              <a:rPr lang="sv-SE" sz="1900" dirty="0">
                <a:solidFill>
                  <a:schemeClr val="tx2"/>
                </a:solidFill>
              </a:rPr>
              <a:t>Lagkassa </a:t>
            </a:r>
            <a:r>
              <a:rPr lang="sv-SE" sz="1900" dirty="0" err="1">
                <a:solidFill>
                  <a:schemeClr val="tx2"/>
                </a:solidFill>
              </a:rPr>
              <a:t>m.m</a:t>
            </a:r>
            <a:endParaRPr lang="sv-SE" sz="1900" dirty="0">
              <a:solidFill>
                <a:schemeClr val="tx2"/>
              </a:solidFill>
            </a:endParaRPr>
          </a:p>
          <a:p>
            <a:pPr marL="0" indent="0">
              <a:buFont typeface="Arial" pitchFamily="34" charset="0"/>
              <a:buNone/>
            </a:pPr>
            <a:r>
              <a:rPr lang="sv-SE" sz="1900" u="sng" dirty="0">
                <a:solidFill>
                  <a:schemeClr val="tx2"/>
                </a:solidFill>
              </a:rPr>
              <a:t>			</a:t>
            </a:r>
          </a:p>
          <a:p>
            <a:pPr marL="0" indent="0">
              <a:buFont typeface="Arial" pitchFamily="34" charset="0"/>
              <a:buNone/>
            </a:pPr>
            <a:r>
              <a:rPr lang="sv-SE" sz="1900" dirty="0">
                <a:solidFill>
                  <a:schemeClr val="tx2"/>
                </a:solidFill>
              </a:rPr>
              <a:t>Material, tvätt </a:t>
            </a:r>
            <a:r>
              <a:rPr lang="sv-SE" sz="1900" dirty="0" err="1">
                <a:solidFill>
                  <a:schemeClr val="tx2"/>
                </a:solidFill>
              </a:rPr>
              <a:t>m.m</a:t>
            </a:r>
            <a:endParaRPr lang="sv-SE" sz="1900" dirty="0">
              <a:solidFill>
                <a:schemeClr val="tx2"/>
              </a:solidFill>
            </a:endParaRPr>
          </a:p>
          <a:p>
            <a:pPr marL="0" indent="0">
              <a:buFont typeface="Arial" pitchFamily="34" charset="0"/>
              <a:buNone/>
            </a:pPr>
            <a:r>
              <a:rPr lang="sv-SE" sz="1900" u="sng" dirty="0">
                <a:solidFill>
                  <a:schemeClr val="tx2"/>
                </a:solidFill>
              </a:rPr>
              <a:t>			</a:t>
            </a:r>
          </a:p>
          <a:p>
            <a:pPr marL="0" indent="0">
              <a:buFont typeface="Arial" pitchFamily="34" charset="0"/>
              <a:buNone/>
            </a:pPr>
            <a:endParaRPr lang="sv-SE" sz="1900" u="sng" dirty="0">
              <a:solidFill>
                <a:schemeClr val="tx2"/>
              </a:solidFill>
            </a:endParaRPr>
          </a:p>
          <a:p>
            <a:pPr marL="0" indent="0">
              <a:buFont typeface="Arial" pitchFamily="34" charset="0"/>
              <a:buNone/>
            </a:pPr>
            <a:r>
              <a:rPr lang="sv-SE" sz="1900" u="sng" dirty="0">
                <a:solidFill>
                  <a:schemeClr val="tx2"/>
                </a:solidFill>
              </a:rPr>
              <a:t>Hanterar </a:t>
            </a:r>
            <a:r>
              <a:rPr lang="sv-SE" sz="1900" u="sng" dirty="0" err="1">
                <a:solidFill>
                  <a:schemeClr val="tx2"/>
                </a:solidFill>
              </a:rPr>
              <a:t>Idottonline</a:t>
            </a:r>
            <a:r>
              <a:rPr lang="sv-SE" sz="1900" u="sng" dirty="0">
                <a:solidFill>
                  <a:schemeClr val="tx2"/>
                </a:solidFill>
              </a:rPr>
              <a:t>, </a:t>
            </a:r>
            <a:r>
              <a:rPr lang="sv-SE" sz="1900" u="sng" dirty="0" err="1">
                <a:solidFill>
                  <a:schemeClr val="tx2"/>
                </a:solidFill>
              </a:rPr>
              <a:t>bl.a</a:t>
            </a:r>
            <a:r>
              <a:rPr lang="sv-SE" sz="1900" u="sng" dirty="0">
                <a:solidFill>
                  <a:schemeClr val="tx2"/>
                </a:solidFill>
              </a:rPr>
              <a:t> </a:t>
            </a:r>
            <a:r>
              <a:rPr lang="sv-SE" sz="1900" u="sng" dirty="0" err="1">
                <a:solidFill>
                  <a:schemeClr val="tx2"/>
                </a:solidFill>
              </a:rPr>
              <a:t>lärgreupper</a:t>
            </a:r>
            <a:r>
              <a:rPr lang="sv-SE" sz="1900" u="sng" dirty="0">
                <a:solidFill>
                  <a:schemeClr val="tx2"/>
                </a:solidFill>
              </a:rPr>
              <a:t>/utbildning	</a:t>
            </a:r>
          </a:p>
          <a:p>
            <a:pPr marL="0" indent="0">
              <a:buFont typeface="Arial" pitchFamily="34" charset="0"/>
              <a:buNone/>
            </a:pPr>
            <a:endParaRPr lang="sv-SE" sz="1900" u="sng" dirty="0">
              <a:solidFill>
                <a:schemeClr val="tx2"/>
              </a:solidFill>
            </a:endParaRPr>
          </a:p>
          <a:p>
            <a:pPr marL="0" indent="0">
              <a:buFont typeface="Arial" pitchFamily="34" charset="0"/>
              <a:buNone/>
            </a:pPr>
            <a:r>
              <a:rPr lang="sv-SE" sz="1900" dirty="0">
                <a:solidFill>
                  <a:schemeClr val="tx2"/>
                </a:solidFill>
              </a:rPr>
              <a:t>Evenemang, arbetsinsatser</a:t>
            </a:r>
          </a:p>
          <a:p>
            <a:pPr marL="0" indent="0">
              <a:buFont typeface="Arial" pitchFamily="34" charset="0"/>
              <a:buNone/>
            </a:pPr>
            <a:r>
              <a:rPr lang="sv-SE" sz="1900" u="sng" dirty="0">
                <a:solidFill>
                  <a:schemeClr val="tx2"/>
                </a:solidFill>
              </a:rPr>
              <a:t>			</a:t>
            </a:r>
          </a:p>
          <a:p>
            <a:pPr marL="0" indent="0">
              <a:buFont typeface="Arial" pitchFamily="34" charset="0"/>
              <a:buNone/>
            </a:pPr>
            <a:r>
              <a:rPr lang="sv-SE" sz="1900" dirty="0">
                <a:solidFill>
                  <a:schemeClr val="tx2"/>
                </a:solidFill>
              </a:rPr>
              <a:t>Stöttar, skjutsar, arbetsinsatser </a:t>
            </a:r>
            <a:r>
              <a:rPr lang="sv-SE" sz="1900" dirty="0" err="1">
                <a:solidFill>
                  <a:schemeClr val="tx2"/>
                </a:solidFill>
              </a:rPr>
              <a:t>m.m</a:t>
            </a:r>
            <a:endParaRPr lang="sv-SE" sz="1900" dirty="0">
              <a:solidFill>
                <a:schemeClr val="tx2"/>
              </a:solidFill>
            </a:endParaRPr>
          </a:p>
          <a:p>
            <a:pPr marL="0" indent="0">
              <a:buFont typeface="Arial" pitchFamily="34" charset="0"/>
              <a:buNone/>
            </a:pPr>
            <a:endParaRPr lang="sv-SE" sz="1900" dirty="0">
              <a:solidFill>
                <a:schemeClr val="tx2"/>
              </a:solidFill>
            </a:endParaRPr>
          </a:p>
          <a:p>
            <a:pPr marL="0" indent="0">
              <a:buFont typeface="Arial" pitchFamily="34" charset="0"/>
              <a:buNone/>
            </a:pPr>
            <a:r>
              <a:rPr lang="sv-SE" sz="1200" u="sng" dirty="0">
                <a:solidFill>
                  <a:schemeClr val="tx2"/>
                </a:solidFill>
              </a:rPr>
              <a:t>			</a:t>
            </a:r>
          </a:p>
          <a:p>
            <a:pPr marL="0" indent="0">
              <a:buFont typeface="Arial" pitchFamily="34" charset="0"/>
              <a:buNone/>
            </a:pPr>
            <a:r>
              <a:rPr lang="sv-SE" sz="1200" dirty="0">
                <a:solidFill>
                  <a:schemeClr val="tx2"/>
                </a:solidFill>
              </a:rPr>
              <a:t>                     </a:t>
            </a:r>
          </a:p>
          <a:p>
            <a:pPr marL="0" indent="0">
              <a:buFont typeface="Arial" pitchFamily="34" charset="0"/>
              <a:buNone/>
            </a:pPr>
            <a:r>
              <a:rPr lang="sv-SE" sz="1200" dirty="0">
                <a:solidFill>
                  <a:schemeClr val="tx2"/>
                </a:solidFill>
              </a:rPr>
              <a:t>                    </a:t>
            </a:r>
          </a:p>
          <a:p>
            <a:pPr marL="0" indent="0">
              <a:buFont typeface="Arial" pitchFamily="34" charset="0"/>
              <a:buNone/>
            </a:pPr>
            <a:r>
              <a:rPr lang="sv-SE" sz="1200" dirty="0">
                <a:solidFill>
                  <a:schemeClr val="tx2"/>
                </a:solidFill>
              </a:rPr>
              <a:t>                  </a:t>
            </a:r>
          </a:p>
          <a:p>
            <a:pPr marL="0" indent="0">
              <a:buFont typeface="Arial" pitchFamily="34" charset="0"/>
              <a:buNone/>
            </a:pPr>
            <a:endParaRPr lang="sv-SE" dirty="0">
              <a:solidFill>
                <a:schemeClr val="tx2"/>
              </a:solidFill>
            </a:endParaRPr>
          </a:p>
          <a:p>
            <a:pPr marL="0" indent="0">
              <a:buFont typeface="Arial" pitchFamily="34" charset="0"/>
              <a:buNone/>
            </a:pPr>
            <a:r>
              <a:rPr lang="sv-SE" sz="2000" dirty="0">
                <a:solidFill>
                  <a:schemeClr val="tx2"/>
                </a:solidFill>
              </a:rPr>
              <a:t>     </a:t>
            </a:r>
          </a:p>
        </p:txBody>
      </p:sp>
      <p:sp>
        <p:nvSpPr>
          <p:cNvPr id="16" name="Platshållare för text 11">
            <a:extLst>
              <a:ext uri="{FF2B5EF4-FFF2-40B4-BE49-F238E27FC236}">
                <a16:creationId xmlns:a16="http://schemas.microsoft.com/office/drawing/2014/main" id="{33CD08B3-AB4C-4007-B4BC-20371CF96ECA}"/>
              </a:ext>
            </a:extLst>
          </p:cNvPr>
          <p:cNvSpPr>
            <a:spLocks noGrp="1"/>
          </p:cNvSpPr>
          <p:nvPr>
            <p:ph type="body" sz="quarter" idx="3"/>
          </p:nvPr>
        </p:nvSpPr>
        <p:spPr>
          <a:xfrm>
            <a:off x="4641404" y="1556792"/>
            <a:ext cx="3240088" cy="503237"/>
          </a:xfrm>
          <a:solidFill>
            <a:schemeClr val="accent1"/>
          </a:solidFill>
        </p:spPr>
        <p:txBody>
          <a:bodyPr>
            <a:normAutofit/>
          </a:bodyPr>
          <a:lstStyle/>
          <a:p>
            <a:pPr algn="ctr"/>
            <a:r>
              <a:rPr lang="sv-SE" b="0" dirty="0">
                <a:solidFill>
                  <a:schemeClr val="bg1"/>
                </a:solidFill>
              </a:rPr>
              <a:t>Ansvar</a:t>
            </a:r>
          </a:p>
        </p:txBody>
      </p:sp>
    </p:spTree>
    <p:extLst>
      <p:ext uri="{BB962C8B-B14F-4D97-AF65-F5344CB8AC3E}">
        <p14:creationId xmlns:p14="http://schemas.microsoft.com/office/powerpoint/2010/main" val="14929619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C7F4E-C8E2-4EC0-8C11-2EDB2440FC28}"/>
              </a:ext>
            </a:extLst>
          </p:cNvPr>
          <p:cNvSpPr>
            <a:spLocks noGrp="1"/>
          </p:cNvSpPr>
          <p:nvPr>
            <p:ph type="title"/>
          </p:nvPr>
        </p:nvSpPr>
        <p:spPr/>
        <p:txBody>
          <a:bodyPr/>
          <a:lstStyle/>
          <a:p>
            <a:r>
              <a:rPr lang="sv-SE" dirty="0"/>
              <a:t>Säsongsplanering</a:t>
            </a:r>
          </a:p>
        </p:txBody>
      </p:sp>
      <p:sp>
        <p:nvSpPr>
          <p:cNvPr id="3" name="Content Placeholder 2">
            <a:extLst>
              <a:ext uri="{FF2B5EF4-FFF2-40B4-BE49-F238E27FC236}">
                <a16:creationId xmlns:a16="http://schemas.microsoft.com/office/drawing/2014/main" id="{1C8B9220-BDEB-48DA-9D5C-00356479E763}"/>
              </a:ext>
            </a:extLst>
          </p:cNvPr>
          <p:cNvSpPr>
            <a:spLocks noGrp="1"/>
          </p:cNvSpPr>
          <p:nvPr>
            <p:ph idx="1"/>
          </p:nvPr>
        </p:nvSpPr>
        <p:spPr/>
        <p:txBody>
          <a:bodyPr>
            <a:normAutofit fontScale="85000" lnSpcReduction="20000"/>
          </a:bodyPr>
          <a:lstStyle/>
          <a:p>
            <a:r>
              <a:rPr lang="sv-SE" dirty="0"/>
              <a:t>Träningsupplägg vinter </a:t>
            </a:r>
            <a:r>
              <a:rPr lang="sv-SE" sz="1600" dirty="0"/>
              <a:t>(nedan ett exempel fyll i det ni vill ha med):</a:t>
            </a:r>
          </a:p>
          <a:p>
            <a:pPr lvl="1"/>
            <a:r>
              <a:rPr lang="sv-SE" dirty="0"/>
              <a:t>Fokus individuell teknik, styrka</a:t>
            </a:r>
          </a:p>
          <a:p>
            <a:pPr lvl="1"/>
            <a:r>
              <a:rPr lang="sv-SE" dirty="0"/>
              <a:t>Cup kommande år </a:t>
            </a:r>
          </a:p>
          <a:p>
            <a:pPr lvl="1"/>
            <a:r>
              <a:rPr lang="sv-SE" dirty="0"/>
              <a:t>Träningsnärvaro (24 av 30 tränar). 15 över 70 % </a:t>
            </a:r>
          </a:p>
          <a:p>
            <a:r>
              <a:rPr lang="sv-SE" dirty="0"/>
              <a:t>Träningsupplägg sommar</a:t>
            </a:r>
          </a:p>
          <a:p>
            <a:r>
              <a:rPr lang="sv-SE" dirty="0"/>
              <a:t>Cuper 2024 (ICA Valhalla, Hudik, Storsjö, Ås)</a:t>
            </a:r>
          </a:p>
          <a:p>
            <a:r>
              <a:rPr lang="sv-SE" dirty="0"/>
              <a:t>Extraträningar:</a:t>
            </a:r>
          </a:p>
          <a:p>
            <a:pPr lvl="1"/>
            <a:r>
              <a:rPr lang="sv-SE" dirty="0"/>
              <a:t>F11</a:t>
            </a:r>
          </a:p>
          <a:p>
            <a:pPr lvl="1"/>
            <a:r>
              <a:rPr lang="sv-SE" dirty="0"/>
              <a:t>Tillsammans med F11</a:t>
            </a:r>
          </a:p>
          <a:p>
            <a:pPr lvl="1"/>
            <a:r>
              <a:rPr lang="sv-SE" dirty="0"/>
              <a:t>Målvaktsfokus</a:t>
            </a:r>
          </a:p>
          <a:p>
            <a:pPr lvl="1"/>
            <a:r>
              <a:rPr lang="sv-SE" dirty="0"/>
              <a:t>Löpskolning </a:t>
            </a:r>
          </a:p>
          <a:p>
            <a:endParaRPr lang="sv-SE" dirty="0"/>
          </a:p>
        </p:txBody>
      </p:sp>
      <p:sp>
        <p:nvSpPr>
          <p:cNvPr id="4" name="Platshållare för bildnummer 3">
            <a:extLst>
              <a:ext uri="{FF2B5EF4-FFF2-40B4-BE49-F238E27FC236}">
                <a16:creationId xmlns:a16="http://schemas.microsoft.com/office/drawing/2014/main" id="{9DF59945-A1AD-4B29-886A-2480F806108F}"/>
              </a:ext>
            </a:extLst>
          </p:cNvPr>
          <p:cNvSpPr>
            <a:spLocks noGrp="1"/>
          </p:cNvSpPr>
          <p:nvPr>
            <p:ph type="sldNum" sz="quarter" idx="12"/>
          </p:nvPr>
        </p:nvSpPr>
        <p:spPr/>
        <p:txBody>
          <a:bodyPr/>
          <a:lstStyle/>
          <a:p>
            <a:fld id="{91BA8AAB-46CD-4A04-AD31-79E4D3AE80D0}" type="slidenum">
              <a:rPr lang="en-US" smtClean="0"/>
              <a:pPr/>
              <a:t>18</a:t>
            </a:fld>
            <a:endParaRPr lang="en-US"/>
          </a:p>
        </p:txBody>
      </p:sp>
    </p:spTree>
    <p:extLst>
      <p:ext uri="{BB962C8B-B14F-4D97-AF65-F5344CB8AC3E}">
        <p14:creationId xmlns:p14="http://schemas.microsoft.com/office/powerpoint/2010/main" val="14185932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C7F4E-C8E2-4EC0-8C11-2EDB2440FC28}"/>
              </a:ext>
            </a:extLst>
          </p:cNvPr>
          <p:cNvSpPr>
            <a:spLocks noGrp="1"/>
          </p:cNvSpPr>
          <p:nvPr>
            <p:ph type="title"/>
          </p:nvPr>
        </p:nvSpPr>
        <p:spPr/>
        <p:txBody>
          <a:bodyPr/>
          <a:lstStyle/>
          <a:p>
            <a:r>
              <a:rPr lang="sv-SE" dirty="0"/>
              <a:t>Ökad </a:t>
            </a:r>
            <a:r>
              <a:rPr lang="sv-SE" dirty="0" err="1"/>
              <a:t>kravställan</a:t>
            </a:r>
            <a:r>
              <a:rPr lang="sv-SE" dirty="0"/>
              <a:t> </a:t>
            </a:r>
            <a:r>
              <a:rPr lang="sv-SE" sz="1600" dirty="0"/>
              <a:t>(exempel)</a:t>
            </a:r>
          </a:p>
        </p:txBody>
      </p:sp>
      <p:sp>
        <p:nvSpPr>
          <p:cNvPr id="3" name="Content Placeholder 2">
            <a:extLst>
              <a:ext uri="{FF2B5EF4-FFF2-40B4-BE49-F238E27FC236}">
                <a16:creationId xmlns:a16="http://schemas.microsoft.com/office/drawing/2014/main" id="{1C8B9220-BDEB-48DA-9D5C-00356479E763}"/>
              </a:ext>
            </a:extLst>
          </p:cNvPr>
          <p:cNvSpPr>
            <a:spLocks noGrp="1"/>
          </p:cNvSpPr>
          <p:nvPr>
            <p:ph idx="1"/>
          </p:nvPr>
        </p:nvSpPr>
        <p:spPr/>
        <p:txBody>
          <a:bodyPr>
            <a:normAutofit lnSpcReduction="10000"/>
          </a:bodyPr>
          <a:lstStyle/>
          <a:p>
            <a:r>
              <a:rPr lang="sv-SE" dirty="0"/>
              <a:t>Anmäl frånvaro:</a:t>
            </a:r>
          </a:p>
          <a:p>
            <a:pPr marL="0" indent="0">
              <a:buNone/>
            </a:pPr>
            <a:r>
              <a:rPr lang="sv-SE" dirty="0">
                <a:solidFill>
                  <a:srgbClr val="00B0F0"/>
                </a:solidFill>
              </a:rPr>
              <a:t>  </a:t>
            </a:r>
            <a:r>
              <a:rPr lang="sv-SE" dirty="0">
                <a:solidFill>
                  <a:srgbClr val="0070C0"/>
                </a:solidFill>
              </a:rPr>
              <a:t>- Hur gör vi?</a:t>
            </a:r>
          </a:p>
          <a:p>
            <a:r>
              <a:rPr lang="sv-SE" dirty="0"/>
              <a:t>Ointresserade/ofokuserade:</a:t>
            </a:r>
          </a:p>
          <a:p>
            <a:pPr lvl="1"/>
            <a:r>
              <a:rPr lang="sv-SE" dirty="0"/>
              <a:t>Befogenhet att säga ifrån?</a:t>
            </a:r>
          </a:p>
          <a:p>
            <a:r>
              <a:rPr lang="sv-SE" dirty="0"/>
              <a:t>Sjuk = kom </a:t>
            </a:r>
            <a:r>
              <a:rPr lang="sv-SE" u="sng" dirty="0"/>
              <a:t>inte</a:t>
            </a:r>
            <a:r>
              <a:rPr lang="sv-SE" dirty="0"/>
              <a:t> på träningarna</a:t>
            </a:r>
          </a:p>
          <a:p>
            <a:r>
              <a:rPr lang="sv-SE" dirty="0"/>
              <a:t>Träningsnärvaro = hur ökar vi närvaron</a:t>
            </a:r>
          </a:p>
          <a:p>
            <a:r>
              <a:rPr lang="sv-SE" dirty="0"/>
              <a:t>Träningsflit och ambition = </a:t>
            </a:r>
          </a:p>
          <a:p>
            <a:pPr lvl="1"/>
            <a:r>
              <a:rPr lang="sv-SE" dirty="0"/>
              <a:t>skapar fördelar?</a:t>
            </a:r>
          </a:p>
          <a:p>
            <a:endParaRPr lang="sv-SE" dirty="0"/>
          </a:p>
          <a:p>
            <a:endParaRPr lang="sv-SE" dirty="0"/>
          </a:p>
        </p:txBody>
      </p:sp>
      <p:sp>
        <p:nvSpPr>
          <p:cNvPr id="4" name="Platshållare för bildnummer 3">
            <a:extLst>
              <a:ext uri="{FF2B5EF4-FFF2-40B4-BE49-F238E27FC236}">
                <a16:creationId xmlns:a16="http://schemas.microsoft.com/office/drawing/2014/main" id="{9F57076F-F33A-4141-9BAD-3146D4B7A702}"/>
              </a:ext>
            </a:extLst>
          </p:cNvPr>
          <p:cNvSpPr>
            <a:spLocks noGrp="1"/>
          </p:cNvSpPr>
          <p:nvPr>
            <p:ph type="sldNum" sz="quarter" idx="12"/>
          </p:nvPr>
        </p:nvSpPr>
        <p:spPr/>
        <p:txBody>
          <a:bodyPr/>
          <a:lstStyle/>
          <a:p>
            <a:fld id="{91BA8AAB-46CD-4A04-AD31-79E4D3AE80D0}" type="slidenum">
              <a:rPr lang="en-US" smtClean="0"/>
              <a:pPr/>
              <a:t>19</a:t>
            </a:fld>
            <a:endParaRPr lang="en-US"/>
          </a:p>
        </p:txBody>
      </p:sp>
    </p:spTree>
    <p:extLst>
      <p:ext uri="{BB962C8B-B14F-4D97-AF65-F5344CB8AC3E}">
        <p14:creationId xmlns:p14="http://schemas.microsoft.com/office/powerpoint/2010/main" val="4065429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77160-141C-4B92-AA40-590DF8394706}"/>
              </a:ext>
            </a:extLst>
          </p:cNvPr>
          <p:cNvSpPr>
            <a:spLocks noGrp="1"/>
          </p:cNvSpPr>
          <p:nvPr>
            <p:ph type="title"/>
          </p:nvPr>
        </p:nvSpPr>
        <p:spPr/>
        <p:txBody>
          <a:bodyPr/>
          <a:lstStyle/>
          <a:p>
            <a:r>
              <a:rPr lang="sv-SE" dirty="0"/>
              <a:t>Agenda	</a:t>
            </a:r>
          </a:p>
        </p:txBody>
      </p:sp>
      <p:sp>
        <p:nvSpPr>
          <p:cNvPr id="3" name="Content Placeholder 2">
            <a:extLst>
              <a:ext uri="{FF2B5EF4-FFF2-40B4-BE49-F238E27FC236}">
                <a16:creationId xmlns:a16="http://schemas.microsoft.com/office/drawing/2014/main" id="{F3F6394E-93BD-4241-AB7F-7871ED2BF411}"/>
              </a:ext>
            </a:extLst>
          </p:cNvPr>
          <p:cNvSpPr>
            <a:spLocks noGrp="1"/>
          </p:cNvSpPr>
          <p:nvPr>
            <p:ph idx="1"/>
          </p:nvPr>
        </p:nvSpPr>
        <p:spPr>
          <a:xfrm>
            <a:off x="457200" y="1124744"/>
            <a:ext cx="8229600" cy="4968551"/>
          </a:xfrm>
        </p:spPr>
        <p:txBody>
          <a:bodyPr>
            <a:normAutofit/>
          </a:bodyPr>
          <a:lstStyle/>
          <a:p>
            <a:r>
              <a:rPr lang="sv-SE" sz="2000" dirty="0"/>
              <a:t>Info föreningen</a:t>
            </a:r>
          </a:p>
          <a:p>
            <a:pPr lvl="1"/>
            <a:r>
              <a:rPr lang="sv-SE" sz="1800" dirty="0"/>
              <a:t>Vision – Värdegrund – Policy</a:t>
            </a:r>
          </a:p>
          <a:p>
            <a:pPr lvl="1"/>
            <a:r>
              <a:rPr lang="sv-SE" sz="1800" dirty="0"/>
              <a:t>Sponsorpolicy, Lagkasseregler</a:t>
            </a:r>
          </a:p>
          <a:p>
            <a:pPr lvl="1"/>
            <a:r>
              <a:rPr lang="sv-SE" sz="1800" dirty="0"/>
              <a:t>Handlingsplan mot mobbing, diskriminering och kränkande behandling</a:t>
            </a:r>
          </a:p>
          <a:p>
            <a:pPr lvl="1"/>
            <a:r>
              <a:rPr lang="sv-SE" sz="1800" dirty="0"/>
              <a:t>Rutin för Begränsat registerutdrag för ledare</a:t>
            </a:r>
          </a:p>
          <a:p>
            <a:pPr lvl="1"/>
            <a:r>
              <a:rPr lang="sv-SE" sz="1800" dirty="0"/>
              <a:t>Medlemsinfo</a:t>
            </a:r>
          </a:p>
          <a:p>
            <a:pPr lvl="1"/>
            <a:r>
              <a:rPr lang="sv-SE" sz="1800" dirty="0"/>
              <a:t>Ovan hittar man på </a:t>
            </a:r>
            <a:r>
              <a:rPr lang="sv-SE" sz="1800" dirty="0">
                <a:hlinkClick r:id="rId3"/>
              </a:rPr>
              <a:t>https://www.laget.se/OpeIFklubb/Document</a:t>
            </a:r>
            <a:r>
              <a:rPr lang="sv-SE" sz="1800" dirty="0"/>
              <a:t> </a:t>
            </a:r>
          </a:p>
          <a:p>
            <a:pPr lvl="1"/>
            <a:endParaRPr lang="sv-SE" sz="1800" dirty="0"/>
          </a:p>
          <a:p>
            <a:r>
              <a:rPr lang="sv-SE" sz="2200" dirty="0"/>
              <a:t>Info för laget</a:t>
            </a:r>
          </a:p>
          <a:p>
            <a:pPr marL="0" indent="0">
              <a:buNone/>
            </a:pPr>
            <a:r>
              <a:rPr lang="sv-SE" sz="2200" dirty="0"/>
              <a:t>      - ……</a:t>
            </a:r>
          </a:p>
          <a:p>
            <a:pPr marL="457200" lvl="1" indent="0">
              <a:buNone/>
            </a:pPr>
            <a:endParaRPr lang="sv-SE" sz="1800" dirty="0"/>
          </a:p>
        </p:txBody>
      </p:sp>
      <p:sp>
        <p:nvSpPr>
          <p:cNvPr id="4" name="Platshållare för bildnummer 3">
            <a:extLst>
              <a:ext uri="{FF2B5EF4-FFF2-40B4-BE49-F238E27FC236}">
                <a16:creationId xmlns:a16="http://schemas.microsoft.com/office/drawing/2014/main" id="{80DD7CE4-F96D-4017-A34D-08BFAB86384B}"/>
              </a:ext>
            </a:extLst>
          </p:cNvPr>
          <p:cNvSpPr>
            <a:spLocks noGrp="1"/>
          </p:cNvSpPr>
          <p:nvPr>
            <p:ph type="sldNum" sz="quarter" idx="12"/>
          </p:nvPr>
        </p:nvSpPr>
        <p:spPr/>
        <p:txBody>
          <a:bodyPr/>
          <a:lstStyle/>
          <a:p>
            <a:fld id="{91BA8AAB-46CD-4A04-AD31-79E4D3AE80D0}" type="slidenum">
              <a:rPr lang="en-US" smtClean="0"/>
              <a:pPr/>
              <a:t>2</a:t>
            </a:fld>
            <a:endParaRPr lang="en-US"/>
          </a:p>
        </p:txBody>
      </p:sp>
    </p:spTree>
    <p:extLst>
      <p:ext uri="{BB962C8B-B14F-4D97-AF65-F5344CB8AC3E}">
        <p14:creationId xmlns:p14="http://schemas.microsoft.com/office/powerpoint/2010/main" val="29866800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DF820-8EEB-4616-8C22-3F4665F5BB31}"/>
              </a:ext>
            </a:extLst>
          </p:cNvPr>
          <p:cNvSpPr>
            <a:spLocks noGrp="1"/>
          </p:cNvSpPr>
          <p:nvPr>
            <p:ph type="title"/>
          </p:nvPr>
        </p:nvSpPr>
        <p:spPr/>
        <p:txBody>
          <a:bodyPr/>
          <a:lstStyle/>
          <a:p>
            <a:r>
              <a:rPr lang="sv-SE" dirty="0"/>
              <a:t>Mål med verksamheten </a:t>
            </a:r>
            <a:r>
              <a:rPr lang="sv-SE" sz="1800" dirty="0"/>
              <a:t>(exempel)</a:t>
            </a:r>
          </a:p>
        </p:txBody>
      </p:sp>
      <p:sp>
        <p:nvSpPr>
          <p:cNvPr id="3" name="Content Placeholder 2">
            <a:extLst>
              <a:ext uri="{FF2B5EF4-FFF2-40B4-BE49-F238E27FC236}">
                <a16:creationId xmlns:a16="http://schemas.microsoft.com/office/drawing/2014/main" id="{2D0EF75B-3119-4D46-AFF0-03A135DA3543}"/>
              </a:ext>
            </a:extLst>
          </p:cNvPr>
          <p:cNvSpPr>
            <a:spLocks noGrp="1"/>
          </p:cNvSpPr>
          <p:nvPr>
            <p:ph idx="1"/>
          </p:nvPr>
        </p:nvSpPr>
        <p:spPr/>
        <p:txBody>
          <a:bodyPr>
            <a:normAutofit fontScale="92500" lnSpcReduction="10000"/>
          </a:bodyPr>
          <a:lstStyle/>
          <a:p>
            <a:r>
              <a:rPr lang="sv-SE" dirty="0"/>
              <a:t>Få så många som möjligt att hålla på så länge som möjligt</a:t>
            </a:r>
          </a:p>
          <a:p>
            <a:r>
              <a:rPr lang="sv-SE" dirty="0"/>
              <a:t>Ha roligt!</a:t>
            </a:r>
          </a:p>
          <a:p>
            <a:r>
              <a:rPr lang="sv-SE" dirty="0"/>
              <a:t>Öka kraven för varje år</a:t>
            </a:r>
          </a:p>
          <a:p>
            <a:r>
              <a:rPr lang="sv-SE" dirty="0"/>
              <a:t>Möjlighet att utvecklas så långt man vill! Stor nivåskillnad mellan de som kommit längst och de som har mest att utveckla</a:t>
            </a:r>
          </a:p>
          <a:p>
            <a:r>
              <a:rPr lang="sv-SE" dirty="0"/>
              <a:t>Skapa föräldrainflytande och spelarinflytande – kom med idéer</a:t>
            </a:r>
          </a:p>
        </p:txBody>
      </p:sp>
      <p:sp>
        <p:nvSpPr>
          <p:cNvPr id="4" name="Platshållare för bildnummer 3">
            <a:extLst>
              <a:ext uri="{FF2B5EF4-FFF2-40B4-BE49-F238E27FC236}">
                <a16:creationId xmlns:a16="http://schemas.microsoft.com/office/drawing/2014/main" id="{1D02583A-6AEE-4797-97AD-6E262D0B8275}"/>
              </a:ext>
            </a:extLst>
          </p:cNvPr>
          <p:cNvSpPr>
            <a:spLocks noGrp="1"/>
          </p:cNvSpPr>
          <p:nvPr>
            <p:ph type="sldNum" sz="quarter" idx="12"/>
          </p:nvPr>
        </p:nvSpPr>
        <p:spPr/>
        <p:txBody>
          <a:bodyPr/>
          <a:lstStyle/>
          <a:p>
            <a:fld id="{91BA8AAB-46CD-4A04-AD31-79E4D3AE80D0}" type="slidenum">
              <a:rPr lang="en-US" smtClean="0"/>
              <a:pPr/>
              <a:t>20</a:t>
            </a:fld>
            <a:endParaRPr lang="en-US"/>
          </a:p>
        </p:txBody>
      </p:sp>
    </p:spTree>
    <p:extLst>
      <p:ext uri="{BB962C8B-B14F-4D97-AF65-F5344CB8AC3E}">
        <p14:creationId xmlns:p14="http://schemas.microsoft.com/office/powerpoint/2010/main" val="11337902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43E3CD-9BB5-4CDF-8E53-35CC294C7B44}"/>
              </a:ext>
            </a:extLst>
          </p:cNvPr>
          <p:cNvSpPr>
            <a:spLocks noGrp="1"/>
          </p:cNvSpPr>
          <p:nvPr>
            <p:ph type="title"/>
          </p:nvPr>
        </p:nvSpPr>
        <p:spPr/>
        <p:txBody>
          <a:bodyPr/>
          <a:lstStyle/>
          <a:p>
            <a:r>
              <a:rPr lang="sv-SE" dirty="0"/>
              <a:t>Kommunikation</a:t>
            </a:r>
          </a:p>
        </p:txBody>
      </p:sp>
      <p:sp>
        <p:nvSpPr>
          <p:cNvPr id="3" name="Platshållare för innehåll 2">
            <a:extLst>
              <a:ext uri="{FF2B5EF4-FFF2-40B4-BE49-F238E27FC236}">
                <a16:creationId xmlns:a16="http://schemas.microsoft.com/office/drawing/2014/main" id="{455971BA-8EDA-4691-8CFC-2DE1612D9024}"/>
              </a:ext>
            </a:extLst>
          </p:cNvPr>
          <p:cNvSpPr>
            <a:spLocks noGrp="1"/>
          </p:cNvSpPr>
          <p:nvPr>
            <p:ph idx="1"/>
          </p:nvPr>
        </p:nvSpPr>
        <p:spPr/>
        <p:txBody>
          <a:bodyPr/>
          <a:lstStyle/>
          <a:p>
            <a:pPr marL="0" indent="0">
              <a:buNone/>
            </a:pPr>
            <a:r>
              <a:rPr lang="sv-SE" dirty="0"/>
              <a:t>Laget.se</a:t>
            </a:r>
          </a:p>
        </p:txBody>
      </p:sp>
      <p:sp>
        <p:nvSpPr>
          <p:cNvPr id="4" name="textruta 3">
            <a:extLst>
              <a:ext uri="{FF2B5EF4-FFF2-40B4-BE49-F238E27FC236}">
                <a16:creationId xmlns:a16="http://schemas.microsoft.com/office/drawing/2014/main" id="{CB298FE4-8BE8-4FD1-8BA2-7E8C767FA012}"/>
              </a:ext>
            </a:extLst>
          </p:cNvPr>
          <p:cNvSpPr txBox="1"/>
          <p:nvPr/>
        </p:nvSpPr>
        <p:spPr>
          <a:xfrm>
            <a:off x="827584" y="2204864"/>
            <a:ext cx="5184576" cy="4154984"/>
          </a:xfrm>
          <a:prstGeom prst="rect">
            <a:avLst/>
          </a:prstGeom>
          <a:noFill/>
        </p:spPr>
        <p:txBody>
          <a:bodyPr wrap="square" rtlCol="0">
            <a:spAutoFit/>
          </a:bodyPr>
          <a:lstStyle/>
          <a:p>
            <a:r>
              <a:rPr lang="sv-SE" sz="1200" dirty="0" err="1"/>
              <a:t>Ope</a:t>
            </a:r>
            <a:r>
              <a:rPr lang="sv-SE" sz="1200" dirty="0"/>
              <a:t> IF har valt laget.se som kommunikationsplattform som ska användas av alla lag i föreningen. </a:t>
            </a:r>
          </a:p>
          <a:p>
            <a:endParaRPr lang="sv-SE" sz="1200" dirty="0"/>
          </a:p>
          <a:p>
            <a:r>
              <a:rPr lang="sv-SE" sz="1200" dirty="0"/>
              <a:t>Via laget.se erbjuds följande funktioner som ska/kan användas:</a:t>
            </a:r>
          </a:p>
          <a:p>
            <a:pPr marL="171450" indent="-171450">
              <a:buFont typeface="Arial" panose="020B0604020202020204" pitchFamily="34" charset="0"/>
              <a:buChar char="•"/>
            </a:pPr>
            <a:r>
              <a:rPr lang="sv-SE" sz="1200" dirty="0"/>
              <a:t>Registrering av spelare och föräldrar</a:t>
            </a:r>
          </a:p>
          <a:p>
            <a:pPr marL="171450" indent="-171450">
              <a:buFont typeface="Arial" panose="020B0604020202020204" pitchFamily="34" charset="0"/>
              <a:buChar char="•"/>
            </a:pPr>
            <a:r>
              <a:rPr lang="sv-SE" sz="1200" dirty="0"/>
              <a:t>Kontaktbok</a:t>
            </a:r>
          </a:p>
          <a:p>
            <a:pPr marL="171450" indent="-171450">
              <a:buFont typeface="Arial" panose="020B0604020202020204" pitchFamily="34" charset="0"/>
              <a:buChar char="•"/>
            </a:pPr>
            <a:r>
              <a:rPr lang="sv-SE" sz="1200" dirty="0"/>
              <a:t>Kalender</a:t>
            </a:r>
          </a:p>
          <a:p>
            <a:pPr marL="171450" indent="-171450">
              <a:buFont typeface="Arial" panose="020B0604020202020204" pitchFamily="34" charset="0"/>
              <a:buChar char="•"/>
            </a:pPr>
            <a:r>
              <a:rPr lang="sv-SE" sz="1200" dirty="0"/>
              <a:t>Aktiviteter och kalender</a:t>
            </a:r>
          </a:p>
          <a:p>
            <a:pPr marL="171450" indent="-171450">
              <a:buFont typeface="Arial" panose="020B0604020202020204" pitchFamily="34" charset="0"/>
              <a:buChar char="•"/>
            </a:pPr>
            <a:r>
              <a:rPr lang="sv-SE" sz="1200" dirty="0"/>
              <a:t>Kallelser till matcher och aktiviteter</a:t>
            </a:r>
          </a:p>
          <a:p>
            <a:pPr marL="171450" indent="-171450">
              <a:buFont typeface="Arial" panose="020B0604020202020204" pitchFamily="34" charset="0"/>
              <a:buChar char="•"/>
            </a:pPr>
            <a:r>
              <a:rPr lang="sv-SE" sz="1200" dirty="0"/>
              <a:t>Närvarorapportering och LOK-stöd</a:t>
            </a:r>
          </a:p>
          <a:p>
            <a:pPr marL="171450" indent="-171450">
              <a:buFont typeface="Arial" panose="020B0604020202020204" pitchFamily="34" charset="0"/>
              <a:buChar char="•"/>
            </a:pPr>
            <a:r>
              <a:rPr lang="sv-SE" sz="1200" dirty="0"/>
              <a:t>Nyheter </a:t>
            </a:r>
          </a:p>
          <a:p>
            <a:pPr marL="171450" indent="-171450">
              <a:buFont typeface="Arial" panose="020B0604020202020204" pitchFamily="34" charset="0"/>
              <a:buChar char="•"/>
            </a:pPr>
            <a:r>
              <a:rPr lang="sv-SE" sz="1200" dirty="0"/>
              <a:t>Utskick via epost och SMS</a:t>
            </a:r>
          </a:p>
          <a:p>
            <a:pPr marL="171450" indent="-171450">
              <a:buFont typeface="Arial" panose="020B0604020202020204" pitchFamily="34" charset="0"/>
              <a:buChar char="•"/>
            </a:pPr>
            <a:r>
              <a:rPr lang="sv-SE" sz="1200" dirty="0"/>
              <a:t>Dokument</a:t>
            </a:r>
          </a:p>
          <a:p>
            <a:pPr marL="171450" indent="-171450">
              <a:buFont typeface="Arial" panose="020B0604020202020204" pitchFamily="34" charset="0"/>
              <a:buChar char="•"/>
            </a:pPr>
            <a:r>
              <a:rPr lang="sv-SE" sz="1200" dirty="0"/>
              <a:t>Serier och cuper</a:t>
            </a:r>
            <a:endParaRPr lang="sv-SE" sz="1200" dirty="0">
              <a:highlight>
                <a:srgbClr val="FFFF00"/>
              </a:highlight>
            </a:endParaRPr>
          </a:p>
          <a:p>
            <a:endParaRPr lang="sv-SE" sz="1200" dirty="0"/>
          </a:p>
          <a:p>
            <a:r>
              <a:rPr lang="sv-SE" sz="1200" dirty="0"/>
              <a:t>Detta kan givetvis kompletteras med andra kommunikationskanaler för intern kommunikation.</a:t>
            </a:r>
          </a:p>
          <a:p>
            <a:r>
              <a:rPr lang="sv-SE" sz="1200" dirty="0"/>
              <a:t>Tänk också på att när laget.se används har Ope IF:s kanslipersonal möjlighet att ta del av information, nå ut med information och hjälpa till. </a:t>
            </a:r>
          </a:p>
          <a:p>
            <a:endParaRPr lang="sv-SE" sz="1200" dirty="0"/>
          </a:p>
          <a:p>
            <a:endParaRPr lang="sv-SE" sz="1200" dirty="0"/>
          </a:p>
          <a:p>
            <a:endParaRPr lang="sv-SE" sz="1200" dirty="0"/>
          </a:p>
        </p:txBody>
      </p:sp>
    </p:spTree>
    <p:extLst>
      <p:ext uri="{BB962C8B-B14F-4D97-AF65-F5344CB8AC3E}">
        <p14:creationId xmlns:p14="http://schemas.microsoft.com/office/powerpoint/2010/main" val="13172353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94CE7-6160-4478-AFFA-0D8A7ACF2405}"/>
              </a:ext>
            </a:extLst>
          </p:cNvPr>
          <p:cNvSpPr>
            <a:spLocks noGrp="1"/>
          </p:cNvSpPr>
          <p:nvPr>
            <p:ph type="title"/>
          </p:nvPr>
        </p:nvSpPr>
        <p:spPr/>
        <p:txBody>
          <a:bodyPr/>
          <a:lstStyle/>
          <a:p>
            <a:r>
              <a:rPr lang="sv-SE" dirty="0"/>
              <a:t>Föräldragrupp </a:t>
            </a:r>
            <a:r>
              <a:rPr lang="sv-SE" sz="1800" dirty="0"/>
              <a:t>(exempel)</a:t>
            </a:r>
          </a:p>
        </p:txBody>
      </p:sp>
      <p:sp>
        <p:nvSpPr>
          <p:cNvPr id="3" name="Content Placeholder 2">
            <a:extLst>
              <a:ext uri="{FF2B5EF4-FFF2-40B4-BE49-F238E27FC236}">
                <a16:creationId xmlns:a16="http://schemas.microsoft.com/office/drawing/2014/main" id="{CF1BCFB8-BDE2-4CAE-9E41-033BC5F8C6F6}"/>
              </a:ext>
            </a:extLst>
          </p:cNvPr>
          <p:cNvSpPr>
            <a:spLocks noGrp="1"/>
          </p:cNvSpPr>
          <p:nvPr>
            <p:ph idx="1"/>
          </p:nvPr>
        </p:nvSpPr>
        <p:spPr/>
        <p:txBody>
          <a:bodyPr/>
          <a:lstStyle/>
          <a:p>
            <a:r>
              <a:rPr lang="sv-SE" dirty="0"/>
              <a:t>Obligatoriska arbetsinsatser</a:t>
            </a:r>
          </a:p>
          <a:p>
            <a:r>
              <a:rPr lang="sv-SE" dirty="0"/>
              <a:t>Egna arbetsinsatser</a:t>
            </a:r>
          </a:p>
          <a:p>
            <a:r>
              <a:rPr lang="sv-SE" dirty="0"/>
              <a:t>Ekonomi</a:t>
            </a:r>
          </a:p>
          <a:p>
            <a:r>
              <a:rPr lang="sv-SE" dirty="0"/>
              <a:t>Kassör</a:t>
            </a:r>
          </a:p>
          <a:p>
            <a:r>
              <a:rPr lang="sv-SE" dirty="0"/>
              <a:t>Etc</a:t>
            </a:r>
          </a:p>
        </p:txBody>
      </p:sp>
      <p:sp>
        <p:nvSpPr>
          <p:cNvPr id="4" name="Platshållare för bildnummer 3">
            <a:extLst>
              <a:ext uri="{FF2B5EF4-FFF2-40B4-BE49-F238E27FC236}">
                <a16:creationId xmlns:a16="http://schemas.microsoft.com/office/drawing/2014/main" id="{0849095C-9F3B-4095-A77E-BFE82ED50F82}"/>
              </a:ext>
            </a:extLst>
          </p:cNvPr>
          <p:cNvSpPr>
            <a:spLocks noGrp="1"/>
          </p:cNvSpPr>
          <p:nvPr>
            <p:ph type="sldNum" sz="quarter" idx="12"/>
          </p:nvPr>
        </p:nvSpPr>
        <p:spPr/>
        <p:txBody>
          <a:bodyPr/>
          <a:lstStyle/>
          <a:p>
            <a:fld id="{91BA8AAB-46CD-4A04-AD31-79E4D3AE80D0}" type="slidenum">
              <a:rPr lang="en-US" smtClean="0"/>
              <a:pPr/>
              <a:t>22</a:t>
            </a:fld>
            <a:endParaRPr lang="en-US"/>
          </a:p>
        </p:txBody>
      </p:sp>
    </p:spTree>
    <p:extLst>
      <p:ext uri="{BB962C8B-B14F-4D97-AF65-F5344CB8AC3E}">
        <p14:creationId xmlns:p14="http://schemas.microsoft.com/office/powerpoint/2010/main" val="4148900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F4370-9C50-49DC-B76C-D8CFD0518433}"/>
              </a:ext>
            </a:extLst>
          </p:cNvPr>
          <p:cNvSpPr>
            <a:spLocks noGrp="1"/>
          </p:cNvSpPr>
          <p:nvPr>
            <p:ph type="title"/>
          </p:nvPr>
        </p:nvSpPr>
        <p:spPr/>
        <p:txBody>
          <a:bodyPr/>
          <a:lstStyle/>
          <a:p>
            <a:r>
              <a:rPr lang="sv-SE" dirty="0"/>
              <a:t>Ekonomi - lagkassan	 </a:t>
            </a:r>
            <a:r>
              <a:rPr lang="sv-SE" sz="1200" dirty="0"/>
              <a:t>(exempel)</a:t>
            </a:r>
          </a:p>
        </p:txBody>
      </p:sp>
      <p:sp>
        <p:nvSpPr>
          <p:cNvPr id="3" name="Content Placeholder 2">
            <a:extLst>
              <a:ext uri="{FF2B5EF4-FFF2-40B4-BE49-F238E27FC236}">
                <a16:creationId xmlns:a16="http://schemas.microsoft.com/office/drawing/2014/main" id="{A6A0A9C2-7B1F-48DD-B42D-B730A5D088ED}"/>
              </a:ext>
            </a:extLst>
          </p:cNvPr>
          <p:cNvSpPr>
            <a:spLocks noGrp="1"/>
          </p:cNvSpPr>
          <p:nvPr>
            <p:ph idx="1"/>
          </p:nvPr>
        </p:nvSpPr>
        <p:spPr/>
        <p:txBody>
          <a:bodyPr/>
          <a:lstStyle/>
          <a:p>
            <a:r>
              <a:rPr lang="sv-SE" dirty="0"/>
              <a:t>Hos Ope: </a:t>
            </a:r>
          </a:p>
          <a:p>
            <a:r>
              <a:rPr lang="sv-SE" dirty="0"/>
              <a:t>Övrigt: </a:t>
            </a:r>
          </a:p>
          <a:p>
            <a:endParaRPr lang="sv-SE" dirty="0"/>
          </a:p>
          <a:p>
            <a:pPr marL="0" indent="0">
              <a:buNone/>
            </a:pPr>
            <a:r>
              <a:rPr lang="sv-SE" dirty="0"/>
              <a:t>TOT:</a:t>
            </a:r>
          </a:p>
          <a:p>
            <a:pPr marL="0" indent="0">
              <a:buNone/>
            </a:pPr>
            <a:endParaRPr lang="sv-SE" dirty="0"/>
          </a:p>
          <a:p>
            <a:pPr marL="0" indent="0">
              <a:buNone/>
            </a:pPr>
            <a:r>
              <a:rPr lang="sv-SE" sz="2000" dirty="0"/>
              <a:t>Är ni osäkra på hur mkt pengar ni har på ert </a:t>
            </a:r>
            <a:r>
              <a:rPr lang="sv-SE" sz="2000" dirty="0" err="1"/>
              <a:t>ert</a:t>
            </a:r>
            <a:r>
              <a:rPr lang="sv-SE" sz="2000" dirty="0"/>
              <a:t> lagkonto så kontakta ekonomi@opeif.se  </a:t>
            </a:r>
          </a:p>
        </p:txBody>
      </p:sp>
      <p:sp>
        <p:nvSpPr>
          <p:cNvPr id="4" name="Platshållare för bildnummer 3">
            <a:extLst>
              <a:ext uri="{FF2B5EF4-FFF2-40B4-BE49-F238E27FC236}">
                <a16:creationId xmlns:a16="http://schemas.microsoft.com/office/drawing/2014/main" id="{40D4ED30-1F95-4B0F-9BCB-F10295390C4A}"/>
              </a:ext>
            </a:extLst>
          </p:cNvPr>
          <p:cNvSpPr>
            <a:spLocks noGrp="1"/>
          </p:cNvSpPr>
          <p:nvPr>
            <p:ph type="sldNum" sz="quarter" idx="12"/>
          </p:nvPr>
        </p:nvSpPr>
        <p:spPr/>
        <p:txBody>
          <a:bodyPr/>
          <a:lstStyle/>
          <a:p>
            <a:fld id="{91BA8AAB-46CD-4A04-AD31-79E4D3AE80D0}" type="slidenum">
              <a:rPr lang="en-US" smtClean="0"/>
              <a:pPr/>
              <a:t>23</a:t>
            </a:fld>
            <a:endParaRPr lang="en-US"/>
          </a:p>
        </p:txBody>
      </p:sp>
    </p:spTree>
    <p:extLst>
      <p:ext uri="{BB962C8B-B14F-4D97-AF65-F5344CB8AC3E}">
        <p14:creationId xmlns:p14="http://schemas.microsoft.com/office/powerpoint/2010/main" val="39134286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94CE7-6160-4478-AFFA-0D8A7ACF2405}"/>
              </a:ext>
            </a:extLst>
          </p:cNvPr>
          <p:cNvSpPr>
            <a:spLocks noGrp="1"/>
          </p:cNvSpPr>
          <p:nvPr>
            <p:ph type="title"/>
          </p:nvPr>
        </p:nvSpPr>
        <p:spPr/>
        <p:txBody>
          <a:bodyPr/>
          <a:lstStyle/>
          <a:p>
            <a:r>
              <a:rPr lang="sv-SE" dirty="0"/>
              <a:t>Tänk nu till! </a:t>
            </a:r>
            <a:r>
              <a:rPr lang="sv-SE" sz="1800" dirty="0"/>
              <a:t>(exempel på frågeställningar/</a:t>
            </a:r>
            <a:r>
              <a:rPr lang="sv-SE" sz="1800" dirty="0" err="1"/>
              <a:t>gr.arbete</a:t>
            </a:r>
            <a:r>
              <a:rPr lang="sv-SE" sz="1800" dirty="0"/>
              <a:t> (”äldre”)?)</a:t>
            </a:r>
          </a:p>
        </p:txBody>
      </p:sp>
      <p:sp>
        <p:nvSpPr>
          <p:cNvPr id="3" name="Content Placeholder 2">
            <a:extLst>
              <a:ext uri="{FF2B5EF4-FFF2-40B4-BE49-F238E27FC236}">
                <a16:creationId xmlns:a16="http://schemas.microsoft.com/office/drawing/2014/main" id="{CF1BCFB8-BDE2-4CAE-9E41-033BC5F8C6F6}"/>
              </a:ext>
            </a:extLst>
          </p:cNvPr>
          <p:cNvSpPr>
            <a:spLocks noGrp="1"/>
          </p:cNvSpPr>
          <p:nvPr>
            <p:ph idx="1"/>
          </p:nvPr>
        </p:nvSpPr>
        <p:spPr/>
        <p:txBody>
          <a:bodyPr/>
          <a:lstStyle/>
          <a:p>
            <a:pPr marL="514350" indent="-514350">
              <a:buAutoNum type="arabicParenR"/>
            </a:pPr>
            <a:r>
              <a:rPr lang="sv-SE" dirty="0"/>
              <a:t>Vi utvecklas olika socialt och fotbollsmässigt</a:t>
            </a:r>
          </a:p>
          <a:p>
            <a:pPr marL="914400" lvl="1" indent="-514350"/>
            <a:r>
              <a:rPr lang="sv-SE" dirty="0"/>
              <a:t>Vilka ska få möjlighet att träna med äldre?</a:t>
            </a:r>
          </a:p>
          <a:p>
            <a:pPr marL="914400" lvl="1" indent="-514350"/>
            <a:r>
              <a:rPr lang="sv-SE" dirty="0"/>
              <a:t>Är det ok att träna/matcha med yngre?</a:t>
            </a:r>
          </a:p>
          <a:p>
            <a:pPr marL="914400" lvl="1" indent="-514350"/>
            <a:r>
              <a:rPr lang="sv-SE" dirty="0"/>
              <a:t>Ska träningsflit premieras?</a:t>
            </a:r>
          </a:p>
          <a:p>
            <a:pPr marL="914400" lvl="1" indent="-514350"/>
            <a:r>
              <a:rPr lang="sv-SE" dirty="0"/>
              <a:t>Är det ok att dela upp gruppen utifrån olika nivåer i fotbollskunskap?</a:t>
            </a:r>
          </a:p>
          <a:p>
            <a:pPr marL="914400" lvl="1" indent="-514350"/>
            <a:r>
              <a:rPr lang="sv-SE" dirty="0"/>
              <a:t>Är det ok att säga att någon som ”stör” inte får vara med på övningen?</a:t>
            </a:r>
          </a:p>
          <a:p>
            <a:pPr marL="914400" lvl="1" indent="-514350">
              <a:buAutoNum type="arabicParenR"/>
            </a:pPr>
            <a:endParaRPr lang="sv-SE" dirty="0"/>
          </a:p>
        </p:txBody>
      </p:sp>
      <p:sp>
        <p:nvSpPr>
          <p:cNvPr id="4" name="Platshållare för bildnummer 3">
            <a:extLst>
              <a:ext uri="{FF2B5EF4-FFF2-40B4-BE49-F238E27FC236}">
                <a16:creationId xmlns:a16="http://schemas.microsoft.com/office/drawing/2014/main" id="{0849095C-9F3B-4095-A77E-BFE82ED50F82}"/>
              </a:ext>
            </a:extLst>
          </p:cNvPr>
          <p:cNvSpPr>
            <a:spLocks noGrp="1"/>
          </p:cNvSpPr>
          <p:nvPr>
            <p:ph type="sldNum" sz="quarter" idx="12"/>
          </p:nvPr>
        </p:nvSpPr>
        <p:spPr/>
        <p:txBody>
          <a:bodyPr/>
          <a:lstStyle/>
          <a:p>
            <a:fld id="{91BA8AAB-46CD-4A04-AD31-79E4D3AE80D0}" type="slidenum">
              <a:rPr lang="en-US" smtClean="0"/>
              <a:pPr/>
              <a:t>24</a:t>
            </a:fld>
            <a:endParaRPr lang="en-US"/>
          </a:p>
        </p:txBody>
      </p:sp>
    </p:spTree>
    <p:extLst>
      <p:ext uri="{BB962C8B-B14F-4D97-AF65-F5344CB8AC3E}">
        <p14:creationId xmlns:p14="http://schemas.microsoft.com/office/powerpoint/2010/main" val="1690645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658B5-8041-421D-83EB-EE1F9ABDE950}"/>
              </a:ext>
            </a:extLst>
          </p:cNvPr>
          <p:cNvSpPr>
            <a:spLocks noGrp="1"/>
          </p:cNvSpPr>
          <p:nvPr>
            <p:ph type="title"/>
          </p:nvPr>
        </p:nvSpPr>
        <p:spPr/>
        <p:txBody>
          <a:bodyPr/>
          <a:lstStyle/>
          <a:p>
            <a:r>
              <a:rPr lang="sv-SE" dirty="0"/>
              <a:t>Vision – Värdgrund - Policy</a:t>
            </a:r>
          </a:p>
        </p:txBody>
      </p:sp>
      <p:sp>
        <p:nvSpPr>
          <p:cNvPr id="3" name="Content Placeholder 2">
            <a:extLst>
              <a:ext uri="{FF2B5EF4-FFF2-40B4-BE49-F238E27FC236}">
                <a16:creationId xmlns:a16="http://schemas.microsoft.com/office/drawing/2014/main" id="{3F1857E0-B9D8-4CCC-9344-4593FDBFA7EF}"/>
              </a:ext>
            </a:extLst>
          </p:cNvPr>
          <p:cNvSpPr>
            <a:spLocks noGrp="1"/>
          </p:cNvSpPr>
          <p:nvPr>
            <p:ph idx="1"/>
          </p:nvPr>
        </p:nvSpPr>
        <p:spPr>
          <a:xfrm>
            <a:off x="457200" y="1423317"/>
            <a:ext cx="8435280" cy="4525963"/>
          </a:xfrm>
        </p:spPr>
        <p:txBody>
          <a:bodyPr>
            <a:normAutofit fontScale="92500" lnSpcReduction="10000"/>
          </a:bodyPr>
          <a:lstStyle/>
          <a:p>
            <a:r>
              <a:rPr lang="sv-SE" sz="2400" dirty="0"/>
              <a:t>Vision</a:t>
            </a:r>
          </a:p>
          <a:p>
            <a:pPr lvl="1"/>
            <a:r>
              <a:rPr lang="sv-SE" sz="2000" dirty="0"/>
              <a:t>Ope IF - Möjligheternas Förening</a:t>
            </a:r>
          </a:p>
          <a:p>
            <a:r>
              <a:rPr lang="sv-SE" sz="2400" dirty="0"/>
              <a:t>Vår gemensamma värdegrund</a:t>
            </a:r>
          </a:p>
          <a:p>
            <a:pPr lvl="1"/>
            <a:r>
              <a:rPr lang="sv-SE" sz="2000" dirty="0"/>
              <a:t>KAMRATSKAP</a:t>
            </a:r>
          </a:p>
          <a:p>
            <a:pPr lvl="1"/>
            <a:r>
              <a:rPr lang="sv-SE" sz="2000" dirty="0"/>
              <a:t>GLÄDJE</a:t>
            </a:r>
          </a:p>
          <a:p>
            <a:pPr lvl="1"/>
            <a:r>
              <a:rPr lang="sv-SE" sz="2000" dirty="0"/>
              <a:t>ENGAGEMANG</a:t>
            </a:r>
          </a:p>
          <a:p>
            <a:r>
              <a:rPr lang="sv-SE" sz="2400" dirty="0"/>
              <a:t>Policy (delar av den som gäller för föräldrar)</a:t>
            </a:r>
          </a:p>
          <a:p>
            <a:pPr lvl="1"/>
            <a:r>
              <a:rPr lang="sv-SE" sz="2100" dirty="0"/>
              <a:t>Ungdomars förhållande till idrott beror mycket på föräldrarnas inflytande och påverkan. Därför är det viktigt att vi har ett väl utvecklat samarbete mellan ledare och föräldrar. Vi ser det som mycket värdefullt att föräldrar involveras i vår ungdomsverksamhet. </a:t>
            </a:r>
          </a:p>
          <a:p>
            <a:pPr lvl="1"/>
            <a:r>
              <a:rPr lang="sv-SE" sz="2000" dirty="0"/>
              <a:t>Ett </a:t>
            </a:r>
            <a:r>
              <a:rPr lang="sv-SE" sz="2000" u="sng" dirty="0"/>
              <a:t>aktivt föräldraengagemang</a:t>
            </a:r>
            <a:r>
              <a:rPr lang="sv-SE" sz="2000" dirty="0"/>
              <a:t> underlättar vår strävan, att Opes spelare ska kännetecknas som </a:t>
            </a:r>
            <a:r>
              <a:rPr lang="sv-SE" sz="2000" b="1" dirty="0"/>
              <a:t>ENGAGERADE</a:t>
            </a:r>
            <a:r>
              <a:rPr lang="sv-SE" sz="2000" dirty="0"/>
              <a:t>, känna </a:t>
            </a:r>
            <a:r>
              <a:rPr lang="sv-SE" sz="2000" b="1" dirty="0"/>
              <a:t>GLÄDJE</a:t>
            </a:r>
            <a:r>
              <a:rPr lang="sv-SE" sz="2000" dirty="0"/>
              <a:t> vara goda kamrater, </a:t>
            </a:r>
            <a:r>
              <a:rPr lang="sv-SE" sz="2000" b="1" dirty="0"/>
              <a:t>KAMRATSKAP</a:t>
            </a:r>
            <a:r>
              <a:rPr lang="sv-SE" sz="2000" dirty="0"/>
              <a:t>, såväl sportsligt som socialt. </a:t>
            </a:r>
          </a:p>
          <a:p>
            <a:pPr lvl="1"/>
            <a:endParaRPr lang="sv-SE" sz="2000" dirty="0"/>
          </a:p>
          <a:p>
            <a:pPr marL="457200" lvl="1" indent="0">
              <a:buNone/>
            </a:pPr>
            <a:endParaRPr lang="sv-SE" sz="2000" dirty="0"/>
          </a:p>
          <a:p>
            <a:pPr marL="457200" lvl="1" indent="0">
              <a:buNone/>
            </a:pPr>
            <a:endParaRPr lang="sv-SE" sz="2000" dirty="0"/>
          </a:p>
          <a:p>
            <a:pPr lvl="1"/>
            <a:endParaRPr lang="sv-SE" sz="2000" dirty="0"/>
          </a:p>
          <a:p>
            <a:pPr lvl="1"/>
            <a:endParaRPr lang="sv-SE" sz="2000" dirty="0"/>
          </a:p>
        </p:txBody>
      </p:sp>
      <p:sp>
        <p:nvSpPr>
          <p:cNvPr id="4" name="Platshållare för bildnummer 3">
            <a:extLst>
              <a:ext uri="{FF2B5EF4-FFF2-40B4-BE49-F238E27FC236}">
                <a16:creationId xmlns:a16="http://schemas.microsoft.com/office/drawing/2014/main" id="{CF82D976-E8A9-4C07-BA0F-2048D97AB163}"/>
              </a:ext>
            </a:extLst>
          </p:cNvPr>
          <p:cNvSpPr>
            <a:spLocks noGrp="1"/>
          </p:cNvSpPr>
          <p:nvPr>
            <p:ph type="sldNum" sz="quarter" idx="12"/>
          </p:nvPr>
        </p:nvSpPr>
        <p:spPr/>
        <p:txBody>
          <a:bodyPr/>
          <a:lstStyle/>
          <a:p>
            <a:fld id="{91BA8AAB-46CD-4A04-AD31-79E4D3AE80D0}" type="slidenum">
              <a:rPr lang="en-US" smtClean="0"/>
              <a:pPr/>
              <a:t>3</a:t>
            </a:fld>
            <a:endParaRPr lang="en-US"/>
          </a:p>
        </p:txBody>
      </p:sp>
    </p:spTree>
    <p:extLst>
      <p:ext uri="{BB962C8B-B14F-4D97-AF65-F5344CB8AC3E}">
        <p14:creationId xmlns:p14="http://schemas.microsoft.com/office/powerpoint/2010/main" val="1790818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6EDA9-4012-4CEC-9A9D-D6A53C4841ED}"/>
              </a:ext>
            </a:extLst>
          </p:cNvPr>
          <p:cNvSpPr>
            <a:spLocks noGrp="1"/>
          </p:cNvSpPr>
          <p:nvPr>
            <p:ph type="title"/>
          </p:nvPr>
        </p:nvSpPr>
        <p:spPr/>
        <p:txBody>
          <a:bodyPr/>
          <a:lstStyle/>
          <a:p>
            <a:r>
              <a:rPr lang="sv-SE" dirty="0"/>
              <a:t>Sponsorpolicy</a:t>
            </a:r>
          </a:p>
        </p:txBody>
      </p:sp>
      <p:sp>
        <p:nvSpPr>
          <p:cNvPr id="3" name="Content Placeholder 2">
            <a:extLst>
              <a:ext uri="{FF2B5EF4-FFF2-40B4-BE49-F238E27FC236}">
                <a16:creationId xmlns:a16="http://schemas.microsoft.com/office/drawing/2014/main" id="{B65EE6D7-F53C-4A8B-99C7-40E38DFE656D}"/>
              </a:ext>
            </a:extLst>
          </p:cNvPr>
          <p:cNvSpPr>
            <a:spLocks noGrp="1"/>
          </p:cNvSpPr>
          <p:nvPr>
            <p:ph idx="1"/>
          </p:nvPr>
        </p:nvSpPr>
        <p:spPr>
          <a:xfrm>
            <a:off x="457200" y="1207293"/>
            <a:ext cx="8435280" cy="5030019"/>
          </a:xfrm>
        </p:spPr>
        <p:txBody>
          <a:bodyPr>
            <a:normAutofit/>
          </a:bodyPr>
          <a:lstStyle/>
          <a:p>
            <a:r>
              <a:rPr lang="sv-SE" sz="1800" dirty="0"/>
              <a:t>Spelare och lag som representerar Ope IF skall ha </a:t>
            </a:r>
            <a:r>
              <a:rPr lang="sv-SE" sz="1800" b="1" dirty="0"/>
              <a:t>samma grundförutsättningar utifrån ålder och serienivå att utöva sin sport och utvecklas</a:t>
            </a:r>
            <a:r>
              <a:rPr lang="sv-SE" sz="1800" dirty="0"/>
              <a:t>. Ope IF:s styrelse skall vara garant för detta.</a:t>
            </a:r>
          </a:p>
          <a:p>
            <a:r>
              <a:rPr lang="sv-SE" sz="1800" dirty="0"/>
              <a:t>Vi arbetar också för att utveckla </a:t>
            </a:r>
            <a:r>
              <a:rPr lang="sv-SE" sz="1800" b="1" dirty="0"/>
              <a:t>Ope IF VISION: MÖJLIGHETERNAS FÖRENING!</a:t>
            </a:r>
            <a:r>
              <a:rPr lang="sv-SE" sz="1800" dirty="0"/>
              <a:t> Samt arbeta med vår gemensamma värdegrund, </a:t>
            </a:r>
            <a:r>
              <a:rPr lang="sv-SE" sz="1800" b="1" dirty="0"/>
              <a:t>KAMRATSKAP – GLÄDJE – ENGAGEMANG</a:t>
            </a:r>
            <a:r>
              <a:rPr lang="sv-SE" sz="1800" dirty="0"/>
              <a:t> och därigenom utveckla en stark föreningskänsla. Det är därför viktigt att</a:t>
            </a:r>
            <a:r>
              <a:rPr lang="sv-SE" sz="1800" b="1" dirty="0"/>
              <a:t> </a:t>
            </a:r>
            <a:r>
              <a:rPr lang="sv-SE" sz="1800" dirty="0"/>
              <a:t>klubbens profil följs på matchdräkter och gemensamt inköpta träningskläder.</a:t>
            </a:r>
          </a:p>
          <a:p>
            <a:r>
              <a:rPr lang="sv-SE" sz="1800" dirty="0"/>
              <a:t>Vår strävan är att ha ett </a:t>
            </a:r>
            <a:r>
              <a:rPr lang="sv-SE" sz="1800" b="1" dirty="0"/>
              <a:t>långsiktigt samarbete med våra sponsorer</a:t>
            </a:r>
            <a:r>
              <a:rPr lang="sv-SE" sz="1800" dirty="0"/>
              <a:t>. En fungerande strategi för att attrahera nya sponsorer är mycket viktigt, liksom att vårda de vi redan har.</a:t>
            </a:r>
          </a:p>
          <a:p>
            <a:r>
              <a:rPr lang="sv-SE" sz="1800" dirty="0"/>
              <a:t>Förslag på möjliga sponsorer och idéer om nya former av sponsring förs vidare till Ope IF:s Styrelse. Vi som stor förening måste ha en </a:t>
            </a:r>
            <a:r>
              <a:rPr lang="sv-SE" sz="1800" b="1" dirty="0"/>
              <a:t>enhetlig och strukturerad </a:t>
            </a:r>
            <a:r>
              <a:rPr lang="sv-SE" sz="1800" dirty="0"/>
              <a:t>modell för arbetet mot företag. Om företag blir kontaktade av Ope IF från olika håll skapas en </a:t>
            </a:r>
            <a:r>
              <a:rPr lang="sv-SE" sz="1800" b="1" dirty="0"/>
              <a:t>förvirring och ger ett oseriöst intryck</a:t>
            </a:r>
            <a:r>
              <a:rPr lang="sv-SE" sz="1800" dirty="0"/>
              <a:t>. Därför styrs och koordineras allt arbete kring sponsring av styrelsen. </a:t>
            </a:r>
          </a:p>
          <a:p>
            <a:r>
              <a:rPr lang="sv-SE" sz="1800" dirty="0"/>
              <a:t>Föreningen </a:t>
            </a:r>
            <a:r>
              <a:rPr lang="sv-SE" sz="1800" b="1" dirty="0"/>
              <a:t>tar inte emot sponsring som främjar tobak, alkohol och droger</a:t>
            </a:r>
            <a:r>
              <a:rPr lang="sv-SE" sz="1800" dirty="0"/>
              <a:t>.</a:t>
            </a:r>
            <a:endParaRPr lang="sv-SE" sz="600" dirty="0"/>
          </a:p>
          <a:p>
            <a:endParaRPr lang="sv-SE" sz="1800" dirty="0"/>
          </a:p>
          <a:p>
            <a:endParaRPr lang="sv-SE" sz="1800" dirty="0"/>
          </a:p>
          <a:p>
            <a:endParaRPr lang="sv-SE" sz="1800" dirty="0"/>
          </a:p>
          <a:p>
            <a:endParaRPr lang="sv-SE" sz="1800" dirty="0"/>
          </a:p>
          <a:p>
            <a:endParaRPr lang="sv-SE" sz="1800" dirty="0"/>
          </a:p>
          <a:p>
            <a:endParaRPr lang="sv-SE" sz="1800" dirty="0"/>
          </a:p>
          <a:p>
            <a:endParaRPr lang="sv-SE" sz="1800" dirty="0"/>
          </a:p>
        </p:txBody>
      </p:sp>
      <p:sp>
        <p:nvSpPr>
          <p:cNvPr id="4" name="Platshållare för bildnummer 3">
            <a:extLst>
              <a:ext uri="{FF2B5EF4-FFF2-40B4-BE49-F238E27FC236}">
                <a16:creationId xmlns:a16="http://schemas.microsoft.com/office/drawing/2014/main" id="{30FAC733-AF3D-404F-A12B-215090FAD47D}"/>
              </a:ext>
            </a:extLst>
          </p:cNvPr>
          <p:cNvSpPr>
            <a:spLocks noGrp="1"/>
          </p:cNvSpPr>
          <p:nvPr>
            <p:ph type="sldNum" sz="quarter" idx="12"/>
          </p:nvPr>
        </p:nvSpPr>
        <p:spPr/>
        <p:txBody>
          <a:bodyPr/>
          <a:lstStyle/>
          <a:p>
            <a:fld id="{91BA8AAB-46CD-4A04-AD31-79E4D3AE80D0}" type="slidenum">
              <a:rPr lang="en-US" smtClean="0"/>
              <a:pPr/>
              <a:t>4</a:t>
            </a:fld>
            <a:endParaRPr lang="en-US"/>
          </a:p>
        </p:txBody>
      </p:sp>
    </p:spTree>
    <p:extLst>
      <p:ext uri="{BB962C8B-B14F-4D97-AF65-F5344CB8AC3E}">
        <p14:creationId xmlns:p14="http://schemas.microsoft.com/office/powerpoint/2010/main" val="776988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8A9AF-6DED-4D86-9D51-92133E0D8C75}"/>
              </a:ext>
            </a:extLst>
          </p:cNvPr>
          <p:cNvSpPr>
            <a:spLocks noGrp="1"/>
          </p:cNvSpPr>
          <p:nvPr>
            <p:ph type="title"/>
          </p:nvPr>
        </p:nvSpPr>
        <p:spPr/>
        <p:txBody>
          <a:bodyPr/>
          <a:lstStyle/>
          <a:p>
            <a:r>
              <a:rPr lang="sv-SE" dirty="0"/>
              <a:t>Sponsring - riktlinjer</a:t>
            </a:r>
          </a:p>
        </p:txBody>
      </p:sp>
      <p:sp>
        <p:nvSpPr>
          <p:cNvPr id="3" name="Content Placeholder 2">
            <a:extLst>
              <a:ext uri="{FF2B5EF4-FFF2-40B4-BE49-F238E27FC236}">
                <a16:creationId xmlns:a16="http://schemas.microsoft.com/office/drawing/2014/main" id="{5F95F042-0518-4A0C-B76E-F53D5F73A21C}"/>
              </a:ext>
            </a:extLst>
          </p:cNvPr>
          <p:cNvSpPr>
            <a:spLocks noGrp="1"/>
          </p:cNvSpPr>
          <p:nvPr>
            <p:ph idx="1"/>
          </p:nvPr>
        </p:nvSpPr>
        <p:spPr>
          <a:xfrm>
            <a:off x="457200" y="1268761"/>
            <a:ext cx="8229600" cy="3600399"/>
          </a:xfrm>
        </p:spPr>
        <p:txBody>
          <a:bodyPr>
            <a:normAutofit/>
          </a:bodyPr>
          <a:lstStyle/>
          <a:p>
            <a:r>
              <a:rPr lang="sv-SE" sz="2000" dirty="0"/>
              <a:t>Föreningssponsring</a:t>
            </a:r>
          </a:p>
          <a:p>
            <a:pPr lvl="1"/>
            <a:r>
              <a:rPr lang="sv-SE" sz="1800" dirty="0"/>
              <a:t>Belopp över 5000 kr utgör alltid föreningssponsring.</a:t>
            </a:r>
          </a:p>
          <a:p>
            <a:pPr lvl="1"/>
            <a:r>
              <a:rPr lang="sv-SE" sz="1800" dirty="0"/>
              <a:t>Hela sponsorintäkten används till föreningens gemensamma utgifter och redovisas till medlemmarna.</a:t>
            </a:r>
          </a:p>
          <a:p>
            <a:r>
              <a:rPr lang="sv-SE" sz="2000" dirty="0"/>
              <a:t>Lagsponsring</a:t>
            </a:r>
          </a:p>
          <a:p>
            <a:pPr lvl="1"/>
            <a:r>
              <a:rPr lang="sv-SE" sz="1800" dirty="0"/>
              <a:t>Lagsponsring till enskilt lag beviljas på belopp upp till 5000 kr per säsong och sponsor. </a:t>
            </a:r>
          </a:p>
          <a:p>
            <a:pPr lvl="1"/>
            <a:r>
              <a:rPr lang="sv-SE" sz="1800" dirty="0"/>
              <a:t>Ope IF fakturerar all lagsponsring. Föreningens del redovisas på ett sponsorkonto. </a:t>
            </a:r>
          </a:p>
          <a:p>
            <a:pPr lvl="1"/>
            <a:r>
              <a:rPr lang="sv-SE" sz="1800" dirty="0"/>
              <a:t>Sponsring får inte strida mot av Ope IF redan ingångna sponsringsavtal eller Ope IF policy.</a:t>
            </a:r>
            <a:endParaRPr lang="sv-SE" sz="1600" dirty="0"/>
          </a:p>
          <a:p>
            <a:pPr lvl="1"/>
            <a:endParaRPr lang="sv-SE" sz="1800" dirty="0"/>
          </a:p>
        </p:txBody>
      </p:sp>
      <p:sp>
        <p:nvSpPr>
          <p:cNvPr id="5" name="Platshållare för bildnummer 4">
            <a:extLst>
              <a:ext uri="{FF2B5EF4-FFF2-40B4-BE49-F238E27FC236}">
                <a16:creationId xmlns:a16="http://schemas.microsoft.com/office/drawing/2014/main" id="{69F97DC1-1E96-4E70-A8F3-C3C933D2CD70}"/>
              </a:ext>
            </a:extLst>
          </p:cNvPr>
          <p:cNvSpPr>
            <a:spLocks noGrp="1"/>
          </p:cNvSpPr>
          <p:nvPr>
            <p:ph type="sldNum" sz="quarter" idx="12"/>
          </p:nvPr>
        </p:nvSpPr>
        <p:spPr>
          <a:xfrm>
            <a:off x="7452320" y="6356350"/>
            <a:ext cx="1512168" cy="501650"/>
          </a:xfrm>
        </p:spPr>
        <p:txBody>
          <a:bodyPr/>
          <a:lstStyle/>
          <a:p>
            <a:fld id="{91BA8AAB-46CD-4A04-AD31-79E4D3AE80D0}" type="slidenum">
              <a:rPr lang="en-US" smtClean="0"/>
              <a:pPr/>
              <a:t>5</a:t>
            </a:fld>
            <a:endParaRPr lang="en-US"/>
          </a:p>
        </p:txBody>
      </p:sp>
      <p:sp>
        <p:nvSpPr>
          <p:cNvPr id="6" name="textruta 5">
            <a:extLst>
              <a:ext uri="{FF2B5EF4-FFF2-40B4-BE49-F238E27FC236}">
                <a16:creationId xmlns:a16="http://schemas.microsoft.com/office/drawing/2014/main" id="{1A6898D8-F792-B590-46B1-2777FE3A855D}"/>
              </a:ext>
            </a:extLst>
          </p:cNvPr>
          <p:cNvSpPr txBox="1"/>
          <p:nvPr/>
        </p:nvSpPr>
        <p:spPr>
          <a:xfrm>
            <a:off x="1151620" y="4879444"/>
            <a:ext cx="6300700" cy="830997"/>
          </a:xfrm>
          <a:prstGeom prst="rect">
            <a:avLst/>
          </a:prstGeom>
          <a:noFill/>
        </p:spPr>
        <p:txBody>
          <a:bodyPr wrap="square" rtlCol="0">
            <a:spAutoFit/>
          </a:bodyPr>
          <a:lstStyle/>
          <a:p>
            <a:r>
              <a:rPr lang="sv-SE" sz="1600" dirty="0"/>
              <a:t>Sponsringsbelopp	Godkänns av	Fördelningsnyckel</a:t>
            </a:r>
          </a:p>
          <a:p>
            <a:r>
              <a:rPr lang="sv-SE" sz="1600" dirty="0"/>
              <a:t>0-1000 kr		Laget		100% laget</a:t>
            </a:r>
          </a:p>
          <a:p>
            <a:r>
              <a:rPr lang="sv-SE" sz="1600" dirty="0"/>
              <a:t>1001-5000 kr	Styrelse/kansli	90% laget, 10% förening</a:t>
            </a:r>
          </a:p>
        </p:txBody>
      </p:sp>
    </p:spTree>
    <p:extLst>
      <p:ext uri="{BB962C8B-B14F-4D97-AF65-F5344CB8AC3E}">
        <p14:creationId xmlns:p14="http://schemas.microsoft.com/office/powerpoint/2010/main" val="490045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D5BBA-290E-4588-8FEC-5C968082455A}"/>
              </a:ext>
            </a:extLst>
          </p:cNvPr>
          <p:cNvSpPr>
            <a:spLocks noGrp="1"/>
          </p:cNvSpPr>
          <p:nvPr>
            <p:ph type="title"/>
          </p:nvPr>
        </p:nvSpPr>
        <p:spPr/>
        <p:txBody>
          <a:bodyPr/>
          <a:lstStyle/>
          <a:p>
            <a:r>
              <a:rPr lang="sv-SE" dirty="0"/>
              <a:t>Lagkasseregler</a:t>
            </a:r>
          </a:p>
        </p:txBody>
      </p:sp>
      <p:sp>
        <p:nvSpPr>
          <p:cNvPr id="3" name="Content Placeholder 2">
            <a:extLst>
              <a:ext uri="{FF2B5EF4-FFF2-40B4-BE49-F238E27FC236}">
                <a16:creationId xmlns:a16="http://schemas.microsoft.com/office/drawing/2014/main" id="{91C925CC-9C01-4F1F-87A2-7CF498E9612C}"/>
              </a:ext>
            </a:extLst>
          </p:cNvPr>
          <p:cNvSpPr>
            <a:spLocks noGrp="1"/>
          </p:cNvSpPr>
          <p:nvPr>
            <p:ph idx="1"/>
          </p:nvPr>
        </p:nvSpPr>
        <p:spPr/>
        <p:txBody>
          <a:bodyPr>
            <a:normAutofit/>
          </a:bodyPr>
          <a:lstStyle/>
          <a:p>
            <a:r>
              <a:rPr lang="sv-SE" sz="2000" dirty="0"/>
              <a:t>Bakgrund</a:t>
            </a:r>
          </a:p>
          <a:p>
            <a:pPr lvl="1"/>
            <a:r>
              <a:rPr lang="sv-SE" sz="1800" dirty="0"/>
              <a:t>Föreningen bedriver verksamhet som finansieras bla av </a:t>
            </a:r>
            <a:r>
              <a:rPr lang="sv-SE" sz="1800" b="1" dirty="0"/>
              <a:t>medlems- och träningsavgifter</a:t>
            </a:r>
            <a:r>
              <a:rPr lang="sv-SE" sz="1800" dirty="0"/>
              <a:t>. För pengarna köper vi in bollar, västar, matchställ och annat material. Vi betalar cup- och seriespelsavgifter, domare och planhyror (match och träning). Vi bekostar ett kansli, kanslipersonal och vaktmästare. Föreningen äger fastigheter och anläggningar som ska skötas om och underhållas. Föreningen har även administrativa kostnader för hanteringen av lagkassorna.</a:t>
            </a:r>
            <a:endParaRPr lang="sv-SE" sz="1600" dirty="0"/>
          </a:p>
          <a:p>
            <a:pPr lvl="1"/>
            <a:r>
              <a:rPr lang="sv-SE" sz="1800" dirty="0"/>
              <a:t>Varje lag i Ope IF har rätt att ha en </a:t>
            </a:r>
            <a:r>
              <a:rPr lang="sv-SE" sz="1800" b="1" dirty="0"/>
              <a:t>egen lagkassa för att finansiera verksamhet som inte klubben finansierar, </a:t>
            </a:r>
            <a:r>
              <a:rPr lang="sv-SE" sz="1800" dirty="0"/>
              <a:t>t.ex. men inte begränsat till träningsläger, kostnader i samband med cuper och andra typer av lagaktiviteter.  Dock skall alla kostnader vara direkt hänförbara till lagets fotbollsverksamhet. Vid större utbetalningar, över 25 000 kr, ska syfte, program och deltagare för aktiviteten skickas in till styrelsen.</a:t>
            </a:r>
          </a:p>
        </p:txBody>
      </p:sp>
      <p:sp>
        <p:nvSpPr>
          <p:cNvPr id="4" name="Platshållare för bildnummer 3">
            <a:extLst>
              <a:ext uri="{FF2B5EF4-FFF2-40B4-BE49-F238E27FC236}">
                <a16:creationId xmlns:a16="http://schemas.microsoft.com/office/drawing/2014/main" id="{DB353086-4C40-440E-8191-171BCE4ECEB4}"/>
              </a:ext>
            </a:extLst>
          </p:cNvPr>
          <p:cNvSpPr>
            <a:spLocks noGrp="1"/>
          </p:cNvSpPr>
          <p:nvPr>
            <p:ph type="sldNum" sz="quarter" idx="12"/>
          </p:nvPr>
        </p:nvSpPr>
        <p:spPr/>
        <p:txBody>
          <a:bodyPr/>
          <a:lstStyle/>
          <a:p>
            <a:fld id="{91BA8AAB-46CD-4A04-AD31-79E4D3AE80D0}" type="slidenum">
              <a:rPr lang="en-US" smtClean="0"/>
              <a:pPr/>
              <a:t>6</a:t>
            </a:fld>
            <a:endParaRPr lang="en-US"/>
          </a:p>
        </p:txBody>
      </p:sp>
    </p:spTree>
    <p:extLst>
      <p:ext uri="{BB962C8B-B14F-4D97-AF65-F5344CB8AC3E}">
        <p14:creationId xmlns:p14="http://schemas.microsoft.com/office/powerpoint/2010/main" val="3264758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47746-38C2-4BAE-A9D2-3ABCD5885BED}"/>
              </a:ext>
            </a:extLst>
          </p:cNvPr>
          <p:cNvSpPr>
            <a:spLocks noGrp="1"/>
          </p:cNvSpPr>
          <p:nvPr>
            <p:ph type="title"/>
          </p:nvPr>
        </p:nvSpPr>
        <p:spPr/>
        <p:txBody>
          <a:bodyPr/>
          <a:lstStyle/>
          <a:p>
            <a:r>
              <a:rPr lang="sv-SE" dirty="0"/>
              <a:t>Regler</a:t>
            </a:r>
          </a:p>
        </p:txBody>
      </p:sp>
      <p:sp>
        <p:nvSpPr>
          <p:cNvPr id="3" name="Content Placeholder 2">
            <a:extLst>
              <a:ext uri="{FF2B5EF4-FFF2-40B4-BE49-F238E27FC236}">
                <a16:creationId xmlns:a16="http://schemas.microsoft.com/office/drawing/2014/main" id="{73E06B19-F32E-4372-BA45-8E609780622C}"/>
              </a:ext>
            </a:extLst>
          </p:cNvPr>
          <p:cNvSpPr>
            <a:spLocks noGrp="1"/>
          </p:cNvSpPr>
          <p:nvPr>
            <p:ph idx="1"/>
          </p:nvPr>
        </p:nvSpPr>
        <p:spPr>
          <a:xfrm>
            <a:off x="457200" y="1312168"/>
            <a:ext cx="8363272" cy="4925144"/>
          </a:xfrm>
        </p:spPr>
        <p:txBody>
          <a:bodyPr>
            <a:noAutofit/>
          </a:bodyPr>
          <a:lstStyle/>
          <a:p>
            <a:pPr lvl="0"/>
            <a:r>
              <a:rPr lang="sv-SE" sz="1200" dirty="0"/>
              <a:t>Varje lag </a:t>
            </a:r>
            <a:r>
              <a:rPr lang="sv-SE" sz="1200" b="1" dirty="0"/>
              <a:t>har rätt att ha en lagkassa</a:t>
            </a:r>
            <a:r>
              <a:rPr lang="sv-SE" sz="1200" dirty="0"/>
              <a:t> där lagets intäkter och kostnader hanteras.</a:t>
            </a:r>
          </a:p>
          <a:p>
            <a:pPr lvl="0"/>
            <a:r>
              <a:rPr lang="sv-SE" sz="1200" dirty="0"/>
              <a:t>Varje lag ska utse en </a:t>
            </a:r>
            <a:r>
              <a:rPr lang="sv-SE" sz="1200" b="1" dirty="0"/>
              <a:t>ansvarig lagkassör </a:t>
            </a:r>
            <a:r>
              <a:rPr lang="sv-SE" sz="1200" dirty="0"/>
              <a:t>gentemot föreningen. </a:t>
            </a:r>
          </a:p>
          <a:p>
            <a:pPr lvl="0"/>
            <a:r>
              <a:rPr lang="sv-SE" sz="1200" dirty="0"/>
              <a:t>Lagkassan sköts genom att föreningen skapar en intern kassa åt laget på begäran av lagkassören. Dessa pengar ingår i föreningens redovisning.</a:t>
            </a:r>
          </a:p>
          <a:p>
            <a:pPr lvl="0"/>
            <a:r>
              <a:rPr lang="sv-SE" sz="1200" dirty="0"/>
              <a:t>Det är lagkassören som är ansvarig för att lagkassan sköts enligt föreningens regler.</a:t>
            </a:r>
          </a:p>
          <a:p>
            <a:pPr lvl="0"/>
            <a:r>
              <a:rPr lang="sv-SE" sz="1200" dirty="0"/>
              <a:t>• Föreningen godkänner inte att laget öppnar ett eget lagkonto på banken eller förvarar lagets pengar hemma. Privatkonton accepteras inte. Dock kan så kallad mellanlagring ske på </a:t>
            </a:r>
            <a:r>
              <a:rPr lang="sv-SE" sz="1200" dirty="0" err="1"/>
              <a:t>privatkonto</a:t>
            </a:r>
            <a:r>
              <a:rPr lang="sv-SE" sz="1200" dirty="0"/>
              <a:t> i samband med olika aktiviteter som laget utför. Dock skall alltid pengarna överföras till lagkassan efter utfört arbete/uppdrag. Detta sker lämpligast via lagets </a:t>
            </a:r>
            <a:r>
              <a:rPr lang="sv-SE" sz="1200" dirty="0" err="1"/>
              <a:t>swishkonto</a:t>
            </a:r>
            <a:r>
              <a:rPr lang="sv-SE" sz="1200" dirty="0"/>
              <a:t>. • Intäkter som relaterar till försäljning av fika, egna lotter, egna jobb e.d. som laget själv organiserar och hanterar behåller laget till 100%. Samtliga intäkter skall redovisas mot lagkassan • Varje lag har möjlighet att ha en handkassa på maximalt 3000 kr för löpande kostnader. </a:t>
            </a:r>
          </a:p>
          <a:p>
            <a:pPr lvl="0"/>
            <a:r>
              <a:rPr lang="sv-SE" sz="1200" dirty="0"/>
              <a:t>För alla för laget betalda arbeten som anvisats av föreningen skall intäkten redovisas direkt till Ope IF bankgiro. Därefter fördelas nettopengarna enligt 80% till föreningen och 20% som bonus till lagkassan (enligt 80/20-principen). Exempel på sådana arbeten är försäljning av rabatthäften, bingolotter </a:t>
            </a:r>
          </a:p>
          <a:p>
            <a:pPr lvl="0"/>
            <a:r>
              <a:rPr lang="sv-SE" sz="1200" dirty="0"/>
              <a:t>För arbeten i kök och planvärdskap på Storsjöcupen, inventeringar och städuppdrag mm, fakturerar Ope IF hela summan (å lagets vägnar) till Storsjöcupen och överför vid betalning av fakturan beloppet till respektive lags konto i Ope IF. Fördelningen av intäkter från Storsjöcupen är att 20 % behålls av Ope IF och 80% går till lagkassan (20/80 principen). </a:t>
            </a:r>
          </a:p>
          <a:p>
            <a:pPr lvl="0"/>
            <a:r>
              <a:rPr lang="sv-SE" sz="1200" dirty="0"/>
              <a:t>Ope IF tar ut en fast avgift för arbete med fakturering, tillgång till ett </a:t>
            </a:r>
            <a:r>
              <a:rPr lang="sv-SE" sz="1200" dirty="0" err="1"/>
              <a:t>swishkonto</a:t>
            </a:r>
            <a:r>
              <a:rPr lang="sv-SE" sz="1200" dirty="0"/>
              <a:t> för laget och administrativa kostnader om 800kr per år vilket debiteras lagkassan 30 juni varje år. </a:t>
            </a:r>
            <a:r>
              <a:rPr lang="sv-SE" sz="1200" dirty="0" err="1"/>
              <a:t>Swish</a:t>
            </a:r>
            <a:r>
              <a:rPr lang="sv-SE" sz="1200" dirty="0"/>
              <a:t>-betalningar på Ope IFs kontonummer kostar per transaktion 1,50 kr, varför det kan vara värt att tänka igenom prissättningen på lagets aktiviteter för att hålla nere lagets administrativa kostnader. Varje lag och sektion erhåller ett specifikt </a:t>
            </a:r>
            <a:r>
              <a:rPr lang="sv-SE" sz="1200" dirty="0" err="1"/>
              <a:t>Swishnummer</a:t>
            </a:r>
            <a:r>
              <a:rPr lang="sv-SE" sz="1200" dirty="0"/>
              <a:t> för att underlätta administration och att fördelning sker till rätt lag. </a:t>
            </a:r>
          </a:p>
          <a:p>
            <a:pPr lvl="0"/>
            <a:r>
              <a:rPr lang="sv-SE" sz="1200" dirty="0"/>
              <a:t>Ope IF äger varumärket ”Ope IF” och därmed beslutsrätten till hur detta får användas. Intäkter som kommer från sponsorer, reklam, tryck på kläder </a:t>
            </a:r>
            <a:r>
              <a:rPr lang="sv-SE" sz="1200" dirty="0" err="1"/>
              <a:t>etc</a:t>
            </a:r>
            <a:r>
              <a:rPr lang="sv-SE" sz="1200" dirty="0"/>
              <a:t>, där varumärket Ope IF nyttjas i form av Ope-logotyp och namn regleras via Ope IF sponsorpolicy, vare sig det handlar om träning, tävling eller fritid. </a:t>
            </a:r>
          </a:p>
        </p:txBody>
      </p:sp>
      <p:sp>
        <p:nvSpPr>
          <p:cNvPr id="4" name="Platshållare för bildnummer 3">
            <a:extLst>
              <a:ext uri="{FF2B5EF4-FFF2-40B4-BE49-F238E27FC236}">
                <a16:creationId xmlns:a16="http://schemas.microsoft.com/office/drawing/2014/main" id="{87CAFE11-3C64-4C3D-8D37-C7221DA6F3AB}"/>
              </a:ext>
            </a:extLst>
          </p:cNvPr>
          <p:cNvSpPr>
            <a:spLocks noGrp="1"/>
          </p:cNvSpPr>
          <p:nvPr>
            <p:ph type="sldNum" sz="quarter" idx="12"/>
          </p:nvPr>
        </p:nvSpPr>
        <p:spPr/>
        <p:txBody>
          <a:bodyPr/>
          <a:lstStyle/>
          <a:p>
            <a:fld id="{91BA8AAB-46CD-4A04-AD31-79E4D3AE80D0}" type="slidenum">
              <a:rPr lang="en-US" smtClean="0"/>
              <a:pPr/>
              <a:t>7</a:t>
            </a:fld>
            <a:endParaRPr lang="en-US"/>
          </a:p>
        </p:txBody>
      </p:sp>
    </p:spTree>
    <p:extLst>
      <p:ext uri="{BB962C8B-B14F-4D97-AF65-F5344CB8AC3E}">
        <p14:creationId xmlns:p14="http://schemas.microsoft.com/office/powerpoint/2010/main" val="4018879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23182-21A8-4571-A9FE-394D0D210553}"/>
              </a:ext>
            </a:extLst>
          </p:cNvPr>
          <p:cNvSpPr>
            <a:spLocks noGrp="1"/>
          </p:cNvSpPr>
          <p:nvPr>
            <p:ph type="title"/>
          </p:nvPr>
        </p:nvSpPr>
        <p:spPr/>
        <p:txBody>
          <a:bodyPr/>
          <a:lstStyle/>
          <a:p>
            <a:r>
              <a:rPr lang="sv-SE" dirty="0"/>
              <a:t>Varför dessa lagkasseregler?</a:t>
            </a:r>
          </a:p>
        </p:txBody>
      </p:sp>
      <p:sp>
        <p:nvSpPr>
          <p:cNvPr id="3" name="Content Placeholder 2">
            <a:extLst>
              <a:ext uri="{FF2B5EF4-FFF2-40B4-BE49-F238E27FC236}">
                <a16:creationId xmlns:a16="http://schemas.microsoft.com/office/drawing/2014/main" id="{7F00155B-3556-433F-9B28-540A1681101A}"/>
              </a:ext>
            </a:extLst>
          </p:cNvPr>
          <p:cNvSpPr>
            <a:spLocks noGrp="1"/>
          </p:cNvSpPr>
          <p:nvPr>
            <p:ph idx="1"/>
          </p:nvPr>
        </p:nvSpPr>
        <p:spPr>
          <a:xfrm>
            <a:off x="457200" y="1268760"/>
            <a:ext cx="8229600" cy="4857403"/>
          </a:xfrm>
        </p:spPr>
        <p:txBody>
          <a:bodyPr>
            <a:normAutofit/>
          </a:bodyPr>
          <a:lstStyle/>
          <a:p>
            <a:r>
              <a:rPr lang="sv-SE" sz="1500" dirty="0"/>
              <a:t>Styrelsens ansvar</a:t>
            </a:r>
          </a:p>
          <a:p>
            <a:pPr lvl="1"/>
            <a:r>
              <a:rPr lang="sv-SE" sz="1500" dirty="0"/>
              <a:t>Det är </a:t>
            </a:r>
            <a:r>
              <a:rPr lang="sv-SE" sz="1500" b="1" dirty="0"/>
              <a:t>styrelsen i föreningen som är ytterst ansvarig </a:t>
            </a:r>
            <a:r>
              <a:rPr lang="sv-SE" sz="1500" dirty="0"/>
              <a:t>för samtliga transaktioner som sker i föreningens namn.  Styrelsen vill att alla transaktioner i lagkassorna bokförs enligt bokföringslagen vilket sker när lagen har lagkonto i föreningen.</a:t>
            </a:r>
          </a:p>
          <a:p>
            <a:r>
              <a:rPr lang="sv-SE" sz="1500" dirty="0"/>
              <a:t>Juridiska skäl</a:t>
            </a:r>
          </a:p>
          <a:p>
            <a:pPr lvl="1"/>
            <a:r>
              <a:rPr lang="sv-SE" sz="1500" dirty="0"/>
              <a:t>Juridiskt </a:t>
            </a:r>
            <a:r>
              <a:rPr lang="sv-SE" sz="1500" b="1" dirty="0"/>
              <a:t>sett tillhör lagkontona/kassorna föreningen</a:t>
            </a:r>
            <a:r>
              <a:rPr lang="sv-SE" sz="1500" dirty="0"/>
              <a:t>. Laget ifråga representerar alltid föreningen i alla idrottsliga sammanhang, vilket också ska vara fallet när laget uppträder i andra situationer såsom olika finansieringsverksamheter. Så fort ett lag får intäkter från extern part, försäljning </a:t>
            </a:r>
            <a:r>
              <a:rPr lang="sv-SE" sz="1500" dirty="0" err="1"/>
              <a:t>etc</a:t>
            </a:r>
            <a:r>
              <a:rPr lang="sv-SE" sz="1500" dirty="0"/>
              <a:t> sker det i Ope IF:s namn. </a:t>
            </a:r>
          </a:p>
          <a:p>
            <a:r>
              <a:rPr lang="sv-SE" sz="1500" dirty="0"/>
              <a:t>Skattetekniska skäl</a:t>
            </a:r>
          </a:p>
          <a:p>
            <a:pPr marL="0" indent="0">
              <a:buNone/>
            </a:pPr>
            <a:r>
              <a:rPr lang="sv-SE" sz="1500"/>
              <a:t>           -    	</a:t>
            </a:r>
            <a:r>
              <a:rPr lang="sv-SE" sz="1500">
                <a:solidFill>
                  <a:srgbClr val="0070C0"/>
                </a:solidFill>
              </a:rPr>
              <a:t>De utbetalningar </a:t>
            </a:r>
            <a:r>
              <a:rPr lang="sv-SE" sz="1500" dirty="0">
                <a:solidFill>
                  <a:srgbClr val="0070C0"/>
                </a:solidFill>
              </a:rPr>
              <a:t>som görs till tränare/lagledare i form av reseersättningar eller arvode </a:t>
            </a:r>
            <a:r>
              <a:rPr lang="sv-SE" sz="1500">
                <a:solidFill>
                  <a:srgbClr val="0070C0"/>
                </a:solidFill>
              </a:rPr>
              <a:t>ska                        	redovisas </a:t>
            </a:r>
            <a:r>
              <a:rPr lang="sv-SE" sz="1500" dirty="0">
                <a:solidFill>
                  <a:srgbClr val="0070C0"/>
                </a:solidFill>
              </a:rPr>
              <a:t>till Skatteverket via kontrolluppgifter. I vissa fall ska också skatt och sociala avgifter 	betalas. När lagkontona ingår i föreningen tillser föreningen att skattelagstiftning sköts 	korrekt. Om reglerna inte följs riskerar både ledare, spelare och hela föreningen bli 	skatteskyldig.</a:t>
            </a:r>
          </a:p>
          <a:p>
            <a:r>
              <a:rPr lang="sv-SE" sz="1500" dirty="0"/>
              <a:t>Säkerhetsskäl och skydd för laget</a:t>
            </a:r>
          </a:p>
          <a:p>
            <a:pPr lvl="1"/>
            <a:r>
              <a:rPr lang="sv-SE" sz="1500" dirty="0"/>
              <a:t>Dessa regler är även till för att </a:t>
            </a:r>
            <a:r>
              <a:rPr lang="sv-SE" sz="1500" b="1" dirty="0"/>
              <a:t>undvika oegentligheter och risk för bedrägerier med förskingring av lagkassor.</a:t>
            </a:r>
          </a:p>
        </p:txBody>
      </p:sp>
      <p:sp>
        <p:nvSpPr>
          <p:cNvPr id="4" name="Platshållare för bildnummer 3">
            <a:extLst>
              <a:ext uri="{FF2B5EF4-FFF2-40B4-BE49-F238E27FC236}">
                <a16:creationId xmlns:a16="http://schemas.microsoft.com/office/drawing/2014/main" id="{95C2F74A-B2AA-48C6-A58B-0C87740C1741}"/>
              </a:ext>
            </a:extLst>
          </p:cNvPr>
          <p:cNvSpPr>
            <a:spLocks noGrp="1"/>
          </p:cNvSpPr>
          <p:nvPr>
            <p:ph type="sldNum" sz="quarter" idx="12"/>
          </p:nvPr>
        </p:nvSpPr>
        <p:spPr/>
        <p:txBody>
          <a:bodyPr/>
          <a:lstStyle/>
          <a:p>
            <a:fld id="{91BA8AAB-46CD-4A04-AD31-79E4D3AE80D0}" type="slidenum">
              <a:rPr lang="en-US" smtClean="0"/>
              <a:pPr/>
              <a:t>8</a:t>
            </a:fld>
            <a:endParaRPr lang="en-US"/>
          </a:p>
        </p:txBody>
      </p:sp>
    </p:spTree>
    <p:extLst>
      <p:ext uri="{BB962C8B-B14F-4D97-AF65-F5344CB8AC3E}">
        <p14:creationId xmlns:p14="http://schemas.microsoft.com/office/powerpoint/2010/main" val="2587516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951CB8-D3CD-178B-C427-62E426D2F39C}"/>
              </a:ext>
            </a:extLst>
          </p:cNvPr>
          <p:cNvSpPr>
            <a:spLocks noGrp="1"/>
          </p:cNvSpPr>
          <p:nvPr>
            <p:ph type="title"/>
          </p:nvPr>
        </p:nvSpPr>
        <p:spPr/>
        <p:txBody>
          <a:bodyPr/>
          <a:lstStyle/>
          <a:p>
            <a:r>
              <a:rPr lang="sv-SE" dirty="0"/>
              <a:t>Vem äger kassan?</a:t>
            </a:r>
          </a:p>
        </p:txBody>
      </p:sp>
      <p:sp>
        <p:nvSpPr>
          <p:cNvPr id="3" name="Platshållare för innehåll 2">
            <a:extLst>
              <a:ext uri="{FF2B5EF4-FFF2-40B4-BE49-F238E27FC236}">
                <a16:creationId xmlns:a16="http://schemas.microsoft.com/office/drawing/2014/main" id="{AFAC66FA-5B5C-E2F2-C0E7-C9753873249C}"/>
              </a:ext>
            </a:extLst>
          </p:cNvPr>
          <p:cNvSpPr>
            <a:spLocks noGrp="1"/>
          </p:cNvSpPr>
          <p:nvPr>
            <p:ph idx="1"/>
          </p:nvPr>
        </p:nvSpPr>
        <p:spPr/>
        <p:txBody>
          <a:bodyPr>
            <a:normAutofit fontScale="47500" lnSpcReduction="20000"/>
          </a:bodyPr>
          <a:lstStyle/>
          <a:p>
            <a:r>
              <a:rPr lang="sv-SE" dirty="0"/>
              <a:t>Föreningen äger kassan men laget får disponera innehållet till verksamhet och lagaktiviteter som är knutet till laget och fotboll. </a:t>
            </a:r>
          </a:p>
          <a:p>
            <a:r>
              <a:rPr lang="sv-SE" dirty="0"/>
              <a:t>Om nya spelare tillkommer skall först en dialog mellan ledare, ekonom, kassör och styrelse hållas för att på mest rättvisa sätt besluta hur nya spelare ska få ta del av den befintliga lagkassan. </a:t>
            </a:r>
          </a:p>
          <a:p>
            <a:r>
              <a:rPr lang="sv-SE" dirty="0"/>
              <a:t>Om en spelare slutar har man inte rätt till utbetalning av sin del av lagkassan. Om laget upplöses tillfaller kvarvarande medel föreningen. </a:t>
            </a:r>
          </a:p>
          <a:p>
            <a:r>
              <a:rPr lang="sv-SE" dirty="0"/>
              <a:t>Om två lag går ihop ska inte lagkassorna med automatik slås ihop. Föreningens ekonom, kassör och styrelse ska i dialog med lagen besluta hur det ska genomföras. </a:t>
            </a:r>
          </a:p>
          <a:p>
            <a:r>
              <a:rPr lang="sv-SE" dirty="0"/>
              <a:t>Uttag ur lagkassa måste alltid göras mot utläggskvitto i original, inlämnad faktura, verifikat e.d. Inga förskottsuttag medges. </a:t>
            </a:r>
          </a:p>
          <a:p>
            <a:r>
              <a:rPr lang="sv-SE" dirty="0" err="1"/>
              <a:t>Lagkassör</a:t>
            </a:r>
            <a:r>
              <a:rPr lang="sv-SE" dirty="0"/>
              <a:t> kan få kontoutdrag från Ope IF på begäran hos Ope IF kansli. </a:t>
            </a:r>
          </a:p>
          <a:p>
            <a:r>
              <a:rPr lang="sv-SE" dirty="0"/>
              <a:t>Prognoser samt tider för att förvarna till föreningens kassör angående utbetalning: </a:t>
            </a:r>
          </a:p>
          <a:p>
            <a:r>
              <a:rPr lang="sv-SE" dirty="0"/>
              <a:t>Lagkassören är ansvarig för att skriftligen meddela verksamhetsårets grova uttagsprognos ur lagkassan. </a:t>
            </a:r>
          </a:p>
          <a:p>
            <a:r>
              <a:rPr lang="sv-SE" dirty="0"/>
              <a:t>Betalningar ur lagkassan upp till 25 000 kr behöver inte förvarnas till föreningens kassör. </a:t>
            </a:r>
          </a:p>
          <a:p>
            <a:r>
              <a:rPr lang="sv-SE" dirty="0"/>
              <a:t>Betalningar ur lagkassa i storleken 25 000 kr till 99 000 kr skall förvarnas senast 3 månader före betalning skall göras. </a:t>
            </a:r>
          </a:p>
          <a:p>
            <a:r>
              <a:rPr lang="sv-SE" dirty="0"/>
              <a:t>Betalningar ur lagkassa över 100 000 kr skall förvarnas senast 6 månader före betalning skall göras. </a:t>
            </a:r>
          </a:p>
          <a:p>
            <a:r>
              <a:rPr lang="sv-SE" dirty="0"/>
              <a:t>Om inte dessa regler för utbetalning ur lagkassa åtföljs kan det inte garanteras att betalning sker i tid enligt fakturadatum etc. </a:t>
            </a:r>
          </a:p>
        </p:txBody>
      </p:sp>
    </p:spTree>
    <p:extLst>
      <p:ext uri="{BB962C8B-B14F-4D97-AF65-F5344CB8AC3E}">
        <p14:creationId xmlns:p14="http://schemas.microsoft.com/office/powerpoint/2010/main" val="2093225510"/>
      </p:ext>
    </p:extLst>
  </p:cSld>
  <p:clrMapOvr>
    <a:masterClrMapping/>
  </p:clrMapOvr>
</p:sld>
</file>

<file path=ppt/theme/theme1.xml><?xml version="1.0" encoding="utf-8"?>
<a:theme xmlns:a="http://schemas.openxmlformats.org/drawingml/2006/main" name="Presentationsmal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d97a704-38a8-4d7b-a2b2-2f40ad700f9f">
      <Terms xmlns="http://schemas.microsoft.com/office/infopath/2007/PartnerControls"/>
    </lcf76f155ced4ddcb4097134ff3c332f>
    <TaxCatchAll xmlns="c63cdb64-2549-4190-83fe-e0a096f6fa6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5B9339B67CCE484A8DC2313BB333C1C5" ma:contentTypeVersion="14" ma:contentTypeDescription="Skapa ett nytt dokument." ma:contentTypeScope="" ma:versionID="4208de8ba56b014950a6239dc1354769">
  <xsd:schema xmlns:xsd="http://www.w3.org/2001/XMLSchema" xmlns:xs="http://www.w3.org/2001/XMLSchema" xmlns:p="http://schemas.microsoft.com/office/2006/metadata/properties" xmlns:ns2="1d97a704-38a8-4d7b-a2b2-2f40ad700f9f" xmlns:ns3="c63cdb64-2549-4190-83fe-e0a096f6fa67" targetNamespace="http://schemas.microsoft.com/office/2006/metadata/properties" ma:root="true" ma:fieldsID="4124dbf69fcded22648e5e03fcbd793a" ns2:_="" ns3:_="">
    <xsd:import namespace="1d97a704-38a8-4d7b-a2b2-2f40ad700f9f"/>
    <xsd:import namespace="c63cdb64-2549-4190-83fe-e0a096f6fa6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97a704-38a8-4d7b-a2b2-2f40ad700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Bildmarkeringar" ma:readOnly="false" ma:fieldId="{5cf76f15-5ced-4ddc-b409-7134ff3c332f}" ma:taxonomyMulti="true" ma:sspId="21dd889e-25c1-433c-8e86-335c4d5c810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63cdb64-2549-4190-83fe-e0a096f6fa6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c76a9528-25f2-4683-8bc8-ba2347f7970c}" ma:internalName="TaxCatchAll" ma:showField="CatchAllData" ma:web="c63cdb64-2549-4190-83fe-e0a096f6fa6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6AD39E2-42A5-40F5-9FC6-635D56DE637A}">
  <ds:schemaRefs>
    <ds:schemaRef ds:uri="http://purl.org/dc/terms/"/>
    <ds:schemaRef ds:uri="f4135dca-5873-45b5-b31f-089611fd4f78"/>
    <ds:schemaRef ds:uri="b3c1ba43-afb6-45b4-884c-a2a56fdecdc6"/>
    <ds:schemaRef ds:uri="http://purl.org/dc/elements/1.1/"/>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 ds:uri="1d97a704-38a8-4d7b-a2b2-2f40ad700f9f"/>
    <ds:schemaRef ds:uri="c63cdb64-2549-4190-83fe-e0a096f6fa67"/>
  </ds:schemaRefs>
</ds:datastoreItem>
</file>

<file path=customXml/itemProps2.xml><?xml version="1.0" encoding="utf-8"?>
<ds:datastoreItem xmlns:ds="http://schemas.openxmlformats.org/officeDocument/2006/customXml" ds:itemID="{416E3F60-B386-4C6E-8D95-4382095293C1}">
  <ds:schemaRefs>
    <ds:schemaRef ds:uri="http://schemas.microsoft.com/sharepoint/v3/contenttype/forms"/>
  </ds:schemaRefs>
</ds:datastoreItem>
</file>

<file path=customXml/itemProps3.xml><?xml version="1.0" encoding="utf-8"?>
<ds:datastoreItem xmlns:ds="http://schemas.openxmlformats.org/officeDocument/2006/customXml" ds:itemID="{5B272314-0DF2-4BF5-A89D-4713F16288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97a704-38a8-4d7b-a2b2-2f40ad700f9f"/>
    <ds:schemaRef ds:uri="c63cdb64-2549-4190-83fe-e0a096f6fa6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presentationsmall</Template>
  <TotalTime>13209</TotalTime>
  <Words>3204</Words>
  <Application>Microsoft Office PowerPoint</Application>
  <PresentationFormat>Bildspel på skärmen (4:3)</PresentationFormat>
  <Paragraphs>413</Paragraphs>
  <Slides>24</Slides>
  <Notes>12</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24</vt:i4>
      </vt:variant>
    </vt:vector>
  </HeadingPairs>
  <TitlesOfParts>
    <vt:vector size="27" baseType="lpstr">
      <vt:lpstr>Arial</vt:lpstr>
      <vt:lpstr>Calibri</vt:lpstr>
      <vt:lpstr>Presentationsmall</vt:lpstr>
      <vt:lpstr>Föräldramöte …….. (lag)                    …../….. 2024</vt:lpstr>
      <vt:lpstr>Agenda </vt:lpstr>
      <vt:lpstr>Vision – Värdgrund - Policy</vt:lpstr>
      <vt:lpstr>Sponsorpolicy</vt:lpstr>
      <vt:lpstr>Sponsring - riktlinjer</vt:lpstr>
      <vt:lpstr>Lagkasseregler</vt:lpstr>
      <vt:lpstr>Regler</vt:lpstr>
      <vt:lpstr>Varför dessa lagkasseregler?</vt:lpstr>
      <vt:lpstr>Vem äger kassan?</vt:lpstr>
      <vt:lpstr>Handlingsplan mot mobbing, diskriminering och kränkande behandling</vt:lpstr>
      <vt:lpstr>Begränsat registerutdrag</vt:lpstr>
      <vt:lpstr>Medlemsinformation</vt:lpstr>
      <vt:lpstr>Medlemsavgifter 2024</vt:lpstr>
      <vt:lpstr>Obligatoriska arbetsinsatser  </vt:lpstr>
      <vt:lpstr>Länkar till dokument</vt:lpstr>
      <vt:lpstr>Info från ledarna</vt:lpstr>
      <vt:lpstr>Organisation åldersgrupp se även file:///C:/Users/Ope/Downloads/12-Spelarutbildningsplan-Ope-IF%20(2).pdf </vt:lpstr>
      <vt:lpstr>Säsongsplanering</vt:lpstr>
      <vt:lpstr>Ökad kravställan (exempel)</vt:lpstr>
      <vt:lpstr>Mål med verksamheten (exempel)</vt:lpstr>
      <vt:lpstr>Kommunikation</vt:lpstr>
      <vt:lpstr>Föräldragrupp (exempel)</vt:lpstr>
      <vt:lpstr>Ekonomi - lagkassan  (exempel)</vt:lpstr>
      <vt:lpstr>Tänk nu till! (exempel på frågeställningar/gr.arbete (”äldre”)?)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Anna-Karin Broström</dc:creator>
  <cp:lastModifiedBy>Pär Svens</cp:lastModifiedBy>
  <cp:revision>71</cp:revision>
  <cp:lastPrinted>2022-03-02T13:33:50Z</cp:lastPrinted>
  <dcterms:created xsi:type="dcterms:W3CDTF">2020-03-07T14:28:19Z</dcterms:created>
  <dcterms:modified xsi:type="dcterms:W3CDTF">2024-02-23T13:06:27Z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0x0101005B9339B67CCE484A8DC2313BB333C1C5</vt:lpwstr>
  </property>
</Properties>
</file>