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85"/>
  </p:notesMasterIdLst>
  <p:handoutMasterIdLst>
    <p:handoutMasterId r:id="rId86"/>
  </p:handoutMasterIdLst>
  <p:sldIdLst>
    <p:sldId id="256" r:id="rId5"/>
    <p:sldId id="370" r:id="rId6"/>
    <p:sldId id="261" r:id="rId7"/>
    <p:sldId id="262" r:id="rId8"/>
    <p:sldId id="350" r:id="rId9"/>
    <p:sldId id="352" r:id="rId10"/>
    <p:sldId id="353" r:id="rId11"/>
    <p:sldId id="388" r:id="rId12"/>
    <p:sldId id="361" r:id="rId13"/>
    <p:sldId id="263" r:id="rId14"/>
    <p:sldId id="397" r:id="rId15"/>
    <p:sldId id="398" r:id="rId16"/>
    <p:sldId id="399" r:id="rId17"/>
    <p:sldId id="296" r:id="rId18"/>
    <p:sldId id="354" r:id="rId19"/>
    <p:sldId id="318" r:id="rId20"/>
    <p:sldId id="362" r:id="rId21"/>
    <p:sldId id="389" r:id="rId22"/>
    <p:sldId id="312" r:id="rId23"/>
    <p:sldId id="394" r:id="rId24"/>
    <p:sldId id="313" r:id="rId25"/>
    <p:sldId id="393" r:id="rId26"/>
    <p:sldId id="314" r:id="rId27"/>
    <p:sldId id="315" r:id="rId28"/>
    <p:sldId id="386" r:id="rId29"/>
    <p:sldId id="349" r:id="rId30"/>
    <p:sldId id="309" r:id="rId31"/>
    <p:sldId id="390" r:id="rId32"/>
    <p:sldId id="355" r:id="rId33"/>
    <p:sldId id="380" r:id="rId34"/>
    <p:sldId id="395" r:id="rId35"/>
    <p:sldId id="319" r:id="rId36"/>
    <p:sldId id="357" r:id="rId37"/>
    <p:sldId id="358" r:id="rId38"/>
    <p:sldId id="311" r:id="rId39"/>
    <p:sldId id="396" r:id="rId40"/>
    <p:sldId id="387" r:id="rId41"/>
    <p:sldId id="359" r:id="rId42"/>
    <p:sldId id="360" r:id="rId43"/>
    <p:sldId id="356" r:id="rId44"/>
    <p:sldId id="320" r:id="rId45"/>
    <p:sldId id="321" r:id="rId46"/>
    <p:sldId id="331" r:id="rId47"/>
    <p:sldId id="323" r:id="rId48"/>
    <p:sldId id="322" r:id="rId49"/>
    <p:sldId id="324" r:id="rId50"/>
    <p:sldId id="325" r:id="rId51"/>
    <p:sldId id="326" r:id="rId52"/>
    <p:sldId id="327" r:id="rId53"/>
    <p:sldId id="328" r:id="rId54"/>
    <p:sldId id="329" r:id="rId55"/>
    <p:sldId id="330" r:id="rId56"/>
    <p:sldId id="265" r:id="rId57"/>
    <p:sldId id="334" r:id="rId58"/>
    <p:sldId id="337" r:id="rId59"/>
    <p:sldId id="335" r:id="rId60"/>
    <p:sldId id="336" r:id="rId61"/>
    <p:sldId id="338" r:id="rId62"/>
    <p:sldId id="339" r:id="rId63"/>
    <p:sldId id="368" r:id="rId64"/>
    <p:sldId id="364" r:id="rId65"/>
    <p:sldId id="371" r:id="rId66"/>
    <p:sldId id="342" r:id="rId67"/>
    <p:sldId id="343" r:id="rId68"/>
    <p:sldId id="345" r:id="rId69"/>
    <p:sldId id="374" r:id="rId70"/>
    <p:sldId id="375" r:id="rId71"/>
    <p:sldId id="376" r:id="rId72"/>
    <p:sldId id="365" r:id="rId73"/>
    <p:sldId id="372" r:id="rId74"/>
    <p:sldId id="344" r:id="rId75"/>
    <p:sldId id="346" r:id="rId76"/>
    <p:sldId id="347" r:id="rId77"/>
    <p:sldId id="377" r:id="rId78"/>
    <p:sldId id="378" r:id="rId79"/>
    <p:sldId id="379" r:id="rId80"/>
    <p:sldId id="366" r:id="rId81"/>
    <p:sldId id="373" r:id="rId82"/>
    <p:sldId id="348" r:id="rId83"/>
    <p:sldId id="279" r:id="rId84"/>
  </p:sldIdLst>
  <p:sldSz cx="6858000" cy="9144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000"/>
    <a:srgbClr val="41AD49"/>
    <a:srgbClr val="006BB6"/>
    <a:srgbClr val="E6E100"/>
    <a:srgbClr val="F8F200"/>
    <a:srgbClr val="33CC33"/>
    <a:srgbClr val="F58220"/>
    <a:srgbClr val="ED1C2E"/>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95C8B-6E89-4338-8174-DBFF2071D296}" v="3" dt="2024-01-24T14:52:20.38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4" autoAdjust="0"/>
    <p:restoredTop sz="94621" autoAdjust="0"/>
  </p:normalViewPr>
  <p:slideViewPr>
    <p:cSldViewPr>
      <p:cViewPr varScale="1">
        <p:scale>
          <a:sx n="89" d="100"/>
          <a:sy n="89" d="100"/>
        </p:scale>
        <p:origin x="3222"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8784"/>
    </p:cViewPr>
  </p:sorterViewPr>
  <p:notesViewPr>
    <p:cSldViewPr>
      <p:cViewPr varScale="1">
        <p:scale>
          <a:sx n="83" d="100"/>
          <a:sy n="83" d="100"/>
        </p:scale>
        <p:origin x="-3108" y="-8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CB76F4D5-A387-40A7-B96E-2C95A8724FDC}" type="datetimeFigureOut">
              <a:rPr lang="sv-SE" smtClean="0"/>
              <a:pPr/>
              <a:t>2024-01-24</a:t>
            </a:fld>
            <a:endParaRPr lang="sv-SE"/>
          </a:p>
        </p:txBody>
      </p:sp>
      <p:sp>
        <p:nvSpPr>
          <p:cNvPr id="4" name="Platshållare för sidfot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B4EB1BD-754B-4039-8D3B-EFB748BDB69D}" type="slidenum">
              <a:rPr lang="sv-SE" smtClean="0"/>
              <a:pPr/>
              <a:t>‹#›</a:t>
            </a:fld>
            <a:endParaRPr lang="sv-SE"/>
          </a:p>
        </p:txBody>
      </p:sp>
    </p:spTree>
    <p:extLst>
      <p:ext uri="{BB962C8B-B14F-4D97-AF65-F5344CB8AC3E}">
        <p14:creationId xmlns:p14="http://schemas.microsoft.com/office/powerpoint/2010/main" val="34739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8DCAB763-BBD5-436D-997D-6E7D8D68A1B3}" type="datetimeFigureOut">
              <a:rPr lang="en-US" smtClean="0"/>
              <a:pPr/>
              <a:t>1/24/2024</a:t>
            </a:fld>
            <a:endParaRPr lang="en-US"/>
          </a:p>
        </p:txBody>
      </p:sp>
      <p:sp>
        <p:nvSpPr>
          <p:cNvPr id="4" name="Slide Image Placeholder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a:t>
            </a:fld>
            <a:endParaRPr lang="en-US"/>
          </a:p>
        </p:txBody>
      </p:sp>
    </p:spTree>
    <p:extLst>
      <p:ext uri="{BB962C8B-B14F-4D97-AF65-F5344CB8AC3E}">
        <p14:creationId xmlns:p14="http://schemas.microsoft.com/office/powerpoint/2010/main" val="32636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10</a:t>
            </a:fld>
            <a:endParaRPr lang="en-US"/>
          </a:p>
        </p:txBody>
      </p:sp>
    </p:spTree>
    <p:extLst>
      <p:ext uri="{BB962C8B-B14F-4D97-AF65-F5344CB8AC3E}">
        <p14:creationId xmlns:p14="http://schemas.microsoft.com/office/powerpoint/2010/main" val="330965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11</a:t>
            </a:fld>
            <a:endParaRPr lang="en-US"/>
          </a:p>
        </p:txBody>
      </p:sp>
    </p:spTree>
    <p:extLst>
      <p:ext uri="{BB962C8B-B14F-4D97-AF65-F5344CB8AC3E}">
        <p14:creationId xmlns:p14="http://schemas.microsoft.com/office/powerpoint/2010/main" val="111424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12</a:t>
            </a:fld>
            <a:endParaRPr lang="en-US"/>
          </a:p>
        </p:txBody>
      </p:sp>
    </p:spTree>
    <p:extLst>
      <p:ext uri="{BB962C8B-B14F-4D97-AF65-F5344CB8AC3E}">
        <p14:creationId xmlns:p14="http://schemas.microsoft.com/office/powerpoint/2010/main" val="189162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13</a:t>
            </a:fld>
            <a:endParaRPr lang="en-US"/>
          </a:p>
        </p:txBody>
      </p:sp>
    </p:spTree>
    <p:extLst>
      <p:ext uri="{BB962C8B-B14F-4D97-AF65-F5344CB8AC3E}">
        <p14:creationId xmlns:p14="http://schemas.microsoft.com/office/powerpoint/2010/main" val="69490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14</a:t>
            </a:fld>
            <a:endParaRPr lang="en-US"/>
          </a:p>
        </p:txBody>
      </p:sp>
    </p:spTree>
    <p:extLst>
      <p:ext uri="{BB962C8B-B14F-4D97-AF65-F5344CB8AC3E}">
        <p14:creationId xmlns:p14="http://schemas.microsoft.com/office/powerpoint/2010/main" val="372022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15</a:t>
            </a:fld>
            <a:endParaRPr lang="en-US"/>
          </a:p>
        </p:txBody>
      </p:sp>
    </p:spTree>
    <p:extLst>
      <p:ext uri="{BB962C8B-B14F-4D97-AF65-F5344CB8AC3E}">
        <p14:creationId xmlns:p14="http://schemas.microsoft.com/office/powerpoint/2010/main" val="316433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16</a:t>
            </a:fld>
            <a:endParaRPr lang="en-US"/>
          </a:p>
        </p:txBody>
      </p:sp>
    </p:spTree>
    <p:extLst>
      <p:ext uri="{BB962C8B-B14F-4D97-AF65-F5344CB8AC3E}">
        <p14:creationId xmlns:p14="http://schemas.microsoft.com/office/powerpoint/2010/main" val="42804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17</a:t>
            </a:fld>
            <a:endParaRPr lang="en-US"/>
          </a:p>
        </p:txBody>
      </p:sp>
    </p:spTree>
    <p:extLst>
      <p:ext uri="{BB962C8B-B14F-4D97-AF65-F5344CB8AC3E}">
        <p14:creationId xmlns:p14="http://schemas.microsoft.com/office/powerpoint/2010/main" val="183832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18</a:t>
            </a:fld>
            <a:endParaRPr lang="en-US"/>
          </a:p>
        </p:txBody>
      </p:sp>
    </p:spTree>
    <p:extLst>
      <p:ext uri="{BB962C8B-B14F-4D97-AF65-F5344CB8AC3E}">
        <p14:creationId xmlns:p14="http://schemas.microsoft.com/office/powerpoint/2010/main" val="183832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19</a:t>
            </a:fld>
            <a:endParaRPr lang="en-US"/>
          </a:p>
        </p:txBody>
      </p:sp>
    </p:spTree>
    <p:extLst>
      <p:ext uri="{BB962C8B-B14F-4D97-AF65-F5344CB8AC3E}">
        <p14:creationId xmlns:p14="http://schemas.microsoft.com/office/powerpoint/2010/main" val="1226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a:t>
            </a:fld>
            <a:endParaRPr lang="en-US"/>
          </a:p>
        </p:txBody>
      </p:sp>
    </p:spTree>
    <p:extLst>
      <p:ext uri="{BB962C8B-B14F-4D97-AF65-F5344CB8AC3E}">
        <p14:creationId xmlns:p14="http://schemas.microsoft.com/office/powerpoint/2010/main" val="164746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20</a:t>
            </a:fld>
            <a:endParaRPr lang="en-US"/>
          </a:p>
        </p:txBody>
      </p:sp>
    </p:spTree>
    <p:extLst>
      <p:ext uri="{BB962C8B-B14F-4D97-AF65-F5344CB8AC3E}">
        <p14:creationId xmlns:p14="http://schemas.microsoft.com/office/powerpoint/2010/main" val="134959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21</a:t>
            </a:fld>
            <a:endParaRPr lang="en-US"/>
          </a:p>
        </p:txBody>
      </p:sp>
    </p:spTree>
    <p:extLst>
      <p:ext uri="{BB962C8B-B14F-4D97-AF65-F5344CB8AC3E}">
        <p14:creationId xmlns:p14="http://schemas.microsoft.com/office/powerpoint/2010/main" val="308833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22</a:t>
            </a:fld>
            <a:endParaRPr lang="en-US"/>
          </a:p>
        </p:txBody>
      </p:sp>
    </p:spTree>
    <p:extLst>
      <p:ext uri="{BB962C8B-B14F-4D97-AF65-F5344CB8AC3E}">
        <p14:creationId xmlns:p14="http://schemas.microsoft.com/office/powerpoint/2010/main" val="118739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23</a:t>
            </a:fld>
            <a:endParaRPr lang="en-US"/>
          </a:p>
        </p:txBody>
      </p:sp>
    </p:spTree>
    <p:extLst>
      <p:ext uri="{BB962C8B-B14F-4D97-AF65-F5344CB8AC3E}">
        <p14:creationId xmlns:p14="http://schemas.microsoft.com/office/powerpoint/2010/main" val="301272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24</a:t>
            </a:fld>
            <a:endParaRPr lang="en-US"/>
          </a:p>
        </p:txBody>
      </p:sp>
    </p:spTree>
    <p:extLst>
      <p:ext uri="{BB962C8B-B14F-4D97-AF65-F5344CB8AC3E}">
        <p14:creationId xmlns:p14="http://schemas.microsoft.com/office/powerpoint/2010/main" val="2267312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25</a:t>
            </a:fld>
            <a:endParaRPr lang="en-US"/>
          </a:p>
        </p:txBody>
      </p:sp>
    </p:spTree>
    <p:extLst>
      <p:ext uri="{BB962C8B-B14F-4D97-AF65-F5344CB8AC3E}">
        <p14:creationId xmlns:p14="http://schemas.microsoft.com/office/powerpoint/2010/main" val="115317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26</a:t>
            </a:fld>
            <a:endParaRPr lang="en-US"/>
          </a:p>
        </p:txBody>
      </p:sp>
    </p:spTree>
    <p:extLst>
      <p:ext uri="{BB962C8B-B14F-4D97-AF65-F5344CB8AC3E}">
        <p14:creationId xmlns:p14="http://schemas.microsoft.com/office/powerpoint/2010/main" val="1153170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27</a:t>
            </a:fld>
            <a:endParaRPr lang="en-US"/>
          </a:p>
        </p:txBody>
      </p:sp>
    </p:spTree>
    <p:extLst>
      <p:ext uri="{BB962C8B-B14F-4D97-AF65-F5344CB8AC3E}">
        <p14:creationId xmlns:p14="http://schemas.microsoft.com/office/powerpoint/2010/main" val="1696859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28</a:t>
            </a:fld>
            <a:endParaRPr lang="en-US"/>
          </a:p>
        </p:txBody>
      </p:sp>
    </p:spTree>
    <p:extLst>
      <p:ext uri="{BB962C8B-B14F-4D97-AF65-F5344CB8AC3E}">
        <p14:creationId xmlns:p14="http://schemas.microsoft.com/office/powerpoint/2010/main" val="169685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29</a:t>
            </a:fld>
            <a:endParaRPr lang="en-US"/>
          </a:p>
        </p:txBody>
      </p:sp>
    </p:spTree>
    <p:extLst>
      <p:ext uri="{BB962C8B-B14F-4D97-AF65-F5344CB8AC3E}">
        <p14:creationId xmlns:p14="http://schemas.microsoft.com/office/powerpoint/2010/main" val="58396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a:t>
            </a:fld>
            <a:endParaRPr lang="en-US"/>
          </a:p>
        </p:txBody>
      </p:sp>
    </p:spTree>
    <p:extLst>
      <p:ext uri="{BB962C8B-B14F-4D97-AF65-F5344CB8AC3E}">
        <p14:creationId xmlns:p14="http://schemas.microsoft.com/office/powerpoint/2010/main" val="1132401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30</a:t>
            </a:fld>
            <a:endParaRPr lang="en-US"/>
          </a:p>
        </p:txBody>
      </p:sp>
    </p:spTree>
    <p:extLst>
      <p:ext uri="{BB962C8B-B14F-4D97-AF65-F5344CB8AC3E}">
        <p14:creationId xmlns:p14="http://schemas.microsoft.com/office/powerpoint/2010/main" val="583963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31</a:t>
            </a:fld>
            <a:endParaRPr lang="en-US"/>
          </a:p>
        </p:txBody>
      </p:sp>
    </p:spTree>
    <p:extLst>
      <p:ext uri="{BB962C8B-B14F-4D97-AF65-F5344CB8AC3E}">
        <p14:creationId xmlns:p14="http://schemas.microsoft.com/office/powerpoint/2010/main" val="3263798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32</a:t>
            </a:fld>
            <a:endParaRPr lang="en-US"/>
          </a:p>
        </p:txBody>
      </p:sp>
    </p:spTree>
    <p:extLst>
      <p:ext uri="{BB962C8B-B14F-4D97-AF65-F5344CB8AC3E}">
        <p14:creationId xmlns:p14="http://schemas.microsoft.com/office/powerpoint/2010/main" val="791922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33</a:t>
            </a:fld>
            <a:endParaRPr lang="en-US"/>
          </a:p>
        </p:txBody>
      </p:sp>
    </p:spTree>
    <p:extLst>
      <p:ext uri="{BB962C8B-B14F-4D97-AF65-F5344CB8AC3E}">
        <p14:creationId xmlns:p14="http://schemas.microsoft.com/office/powerpoint/2010/main" val="78457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34</a:t>
            </a:fld>
            <a:endParaRPr lang="en-US"/>
          </a:p>
        </p:txBody>
      </p:sp>
    </p:spTree>
    <p:extLst>
      <p:ext uri="{BB962C8B-B14F-4D97-AF65-F5344CB8AC3E}">
        <p14:creationId xmlns:p14="http://schemas.microsoft.com/office/powerpoint/2010/main" val="343945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35</a:t>
            </a:fld>
            <a:endParaRPr lang="en-US"/>
          </a:p>
        </p:txBody>
      </p:sp>
    </p:spTree>
    <p:extLst>
      <p:ext uri="{BB962C8B-B14F-4D97-AF65-F5344CB8AC3E}">
        <p14:creationId xmlns:p14="http://schemas.microsoft.com/office/powerpoint/2010/main" val="3328102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36</a:t>
            </a:fld>
            <a:endParaRPr lang="en-US"/>
          </a:p>
        </p:txBody>
      </p:sp>
    </p:spTree>
    <p:extLst>
      <p:ext uri="{BB962C8B-B14F-4D97-AF65-F5344CB8AC3E}">
        <p14:creationId xmlns:p14="http://schemas.microsoft.com/office/powerpoint/2010/main" val="806783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37</a:t>
            </a:fld>
            <a:endParaRPr lang="en-US"/>
          </a:p>
        </p:txBody>
      </p:sp>
    </p:spTree>
    <p:extLst>
      <p:ext uri="{BB962C8B-B14F-4D97-AF65-F5344CB8AC3E}">
        <p14:creationId xmlns:p14="http://schemas.microsoft.com/office/powerpoint/2010/main" val="1965204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38</a:t>
            </a:fld>
            <a:endParaRPr lang="en-US"/>
          </a:p>
        </p:txBody>
      </p:sp>
    </p:spTree>
    <p:extLst>
      <p:ext uri="{BB962C8B-B14F-4D97-AF65-F5344CB8AC3E}">
        <p14:creationId xmlns:p14="http://schemas.microsoft.com/office/powerpoint/2010/main" val="1780741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39</a:t>
            </a:fld>
            <a:endParaRPr lang="en-US"/>
          </a:p>
        </p:txBody>
      </p:sp>
    </p:spTree>
    <p:extLst>
      <p:ext uri="{BB962C8B-B14F-4D97-AF65-F5344CB8AC3E}">
        <p14:creationId xmlns:p14="http://schemas.microsoft.com/office/powerpoint/2010/main" val="387566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a:t>
            </a:fld>
            <a:endParaRPr lang="en-US"/>
          </a:p>
        </p:txBody>
      </p:sp>
    </p:spTree>
    <p:extLst>
      <p:ext uri="{BB962C8B-B14F-4D97-AF65-F5344CB8AC3E}">
        <p14:creationId xmlns:p14="http://schemas.microsoft.com/office/powerpoint/2010/main" val="456257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40</a:t>
            </a:fld>
            <a:endParaRPr lang="en-US"/>
          </a:p>
        </p:txBody>
      </p:sp>
    </p:spTree>
    <p:extLst>
      <p:ext uri="{BB962C8B-B14F-4D97-AF65-F5344CB8AC3E}">
        <p14:creationId xmlns:p14="http://schemas.microsoft.com/office/powerpoint/2010/main" val="1410479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41</a:t>
            </a:fld>
            <a:endParaRPr lang="en-US"/>
          </a:p>
        </p:txBody>
      </p:sp>
    </p:spTree>
    <p:extLst>
      <p:ext uri="{BB962C8B-B14F-4D97-AF65-F5344CB8AC3E}">
        <p14:creationId xmlns:p14="http://schemas.microsoft.com/office/powerpoint/2010/main" val="1191008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42</a:t>
            </a:fld>
            <a:endParaRPr lang="en-US"/>
          </a:p>
        </p:txBody>
      </p:sp>
    </p:spTree>
    <p:extLst>
      <p:ext uri="{BB962C8B-B14F-4D97-AF65-F5344CB8AC3E}">
        <p14:creationId xmlns:p14="http://schemas.microsoft.com/office/powerpoint/2010/main" val="3541719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43</a:t>
            </a:fld>
            <a:endParaRPr lang="en-US"/>
          </a:p>
        </p:txBody>
      </p:sp>
    </p:spTree>
    <p:extLst>
      <p:ext uri="{BB962C8B-B14F-4D97-AF65-F5344CB8AC3E}">
        <p14:creationId xmlns:p14="http://schemas.microsoft.com/office/powerpoint/2010/main" val="45301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44</a:t>
            </a:fld>
            <a:endParaRPr lang="en-US"/>
          </a:p>
        </p:txBody>
      </p:sp>
    </p:spTree>
    <p:extLst>
      <p:ext uri="{BB962C8B-B14F-4D97-AF65-F5344CB8AC3E}">
        <p14:creationId xmlns:p14="http://schemas.microsoft.com/office/powerpoint/2010/main" val="2332802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45</a:t>
            </a:fld>
            <a:endParaRPr lang="en-US"/>
          </a:p>
        </p:txBody>
      </p:sp>
    </p:spTree>
    <p:extLst>
      <p:ext uri="{BB962C8B-B14F-4D97-AF65-F5344CB8AC3E}">
        <p14:creationId xmlns:p14="http://schemas.microsoft.com/office/powerpoint/2010/main" val="1009453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46</a:t>
            </a:fld>
            <a:endParaRPr lang="en-US"/>
          </a:p>
        </p:txBody>
      </p:sp>
    </p:spTree>
    <p:extLst>
      <p:ext uri="{BB962C8B-B14F-4D97-AF65-F5344CB8AC3E}">
        <p14:creationId xmlns:p14="http://schemas.microsoft.com/office/powerpoint/2010/main" val="387095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47</a:t>
            </a:fld>
            <a:endParaRPr lang="en-US"/>
          </a:p>
        </p:txBody>
      </p:sp>
    </p:spTree>
    <p:extLst>
      <p:ext uri="{BB962C8B-B14F-4D97-AF65-F5344CB8AC3E}">
        <p14:creationId xmlns:p14="http://schemas.microsoft.com/office/powerpoint/2010/main" val="4044105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48</a:t>
            </a:fld>
            <a:endParaRPr lang="en-US"/>
          </a:p>
        </p:txBody>
      </p:sp>
    </p:spTree>
    <p:extLst>
      <p:ext uri="{BB962C8B-B14F-4D97-AF65-F5344CB8AC3E}">
        <p14:creationId xmlns:p14="http://schemas.microsoft.com/office/powerpoint/2010/main" val="119994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49</a:t>
            </a:fld>
            <a:endParaRPr lang="en-US"/>
          </a:p>
        </p:txBody>
      </p:sp>
    </p:spTree>
    <p:extLst>
      <p:ext uri="{BB962C8B-B14F-4D97-AF65-F5344CB8AC3E}">
        <p14:creationId xmlns:p14="http://schemas.microsoft.com/office/powerpoint/2010/main" val="79804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a:t>
            </a:fld>
            <a:endParaRPr lang="en-US"/>
          </a:p>
        </p:txBody>
      </p:sp>
    </p:spTree>
    <p:extLst>
      <p:ext uri="{BB962C8B-B14F-4D97-AF65-F5344CB8AC3E}">
        <p14:creationId xmlns:p14="http://schemas.microsoft.com/office/powerpoint/2010/main" val="408899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50</a:t>
            </a:fld>
            <a:endParaRPr lang="en-US"/>
          </a:p>
        </p:txBody>
      </p:sp>
    </p:spTree>
    <p:extLst>
      <p:ext uri="{BB962C8B-B14F-4D97-AF65-F5344CB8AC3E}">
        <p14:creationId xmlns:p14="http://schemas.microsoft.com/office/powerpoint/2010/main" val="3663875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51</a:t>
            </a:fld>
            <a:endParaRPr lang="en-US"/>
          </a:p>
        </p:txBody>
      </p:sp>
    </p:spTree>
    <p:extLst>
      <p:ext uri="{BB962C8B-B14F-4D97-AF65-F5344CB8AC3E}">
        <p14:creationId xmlns:p14="http://schemas.microsoft.com/office/powerpoint/2010/main" val="4005226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52</a:t>
            </a:fld>
            <a:endParaRPr lang="en-US"/>
          </a:p>
        </p:txBody>
      </p:sp>
    </p:spTree>
    <p:extLst>
      <p:ext uri="{BB962C8B-B14F-4D97-AF65-F5344CB8AC3E}">
        <p14:creationId xmlns:p14="http://schemas.microsoft.com/office/powerpoint/2010/main" val="2733590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53</a:t>
            </a:fld>
            <a:endParaRPr lang="en-US"/>
          </a:p>
        </p:txBody>
      </p:sp>
    </p:spTree>
    <p:extLst>
      <p:ext uri="{BB962C8B-B14F-4D97-AF65-F5344CB8AC3E}">
        <p14:creationId xmlns:p14="http://schemas.microsoft.com/office/powerpoint/2010/main" val="1741066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54</a:t>
            </a:fld>
            <a:endParaRPr lang="en-US"/>
          </a:p>
        </p:txBody>
      </p:sp>
    </p:spTree>
    <p:extLst>
      <p:ext uri="{BB962C8B-B14F-4D97-AF65-F5344CB8AC3E}">
        <p14:creationId xmlns:p14="http://schemas.microsoft.com/office/powerpoint/2010/main" val="3754525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55</a:t>
            </a:fld>
            <a:endParaRPr lang="en-US"/>
          </a:p>
        </p:txBody>
      </p:sp>
    </p:spTree>
    <p:extLst>
      <p:ext uri="{BB962C8B-B14F-4D97-AF65-F5344CB8AC3E}">
        <p14:creationId xmlns:p14="http://schemas.microsoft.com/office/powerpoint/2010/main" val="1857048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56</a:t>
            </a:fld>
            <a:endParaRPr lang="en-US"/>
          </a:p>
        </p:txBody>
      </p:sp>
    </p:spTree>
    <p:extLst>
      <p:ext uri="{BB962C8B-B14F-4D97-AF65-F5344CB8AC3E}">
        <p14:creationId xmlns:p14="http://schemas.microsoft.com/office/powerpoint/2010/main" val="593674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57</a:t>
            </a:fld>
            <a:endParaRPr lang="en-US"/>
          </a:p>
        </p:txBody>
      </p:sp>
    </p:spTree>
    <p:extLst>
      <p:ext uri="{BB962C8B-B14F-4D97-AF65-F5344CB8AC3E}">
        <p14:creationId xmlns:p14="http://schemas.microsoft.com/office/powerpoint/2010/main" val="493373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58</a:t>
            </a:fld>
            <a:endParaRPr lang="en-US"/>
          </a:p>
        </p:txBody>
      </p:sp>
    </p:spTree>
    <p:extLst>
      <p:ext uri="{BB962C8B-B14F-4D97-AF65-F5344CB8AC3E}">
        <p14:creationId xmlns:p14="http://schemas.microsoft.com/office/powerpoint/2010/main" val="1244443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59</a:t>
            </a:fld>
            <a:endParaRPr lang="en-US"/>
          </a:p>
        </p:txBody>
      </p:sp>
    </p:spTree>
    <p:extLst>
      <p:ext uri="{BB962C8B-B14F-4D97-AF65-F5344CB8AC3E}">
        <p14:creationId xmlns:p14="http://schemas.microsoft.com/office/powerpoint/2010/main" val="418487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a:t>
            </a:fld>
            <a:endParaRPr lang="en-US"/>
          </a:p>
        </p:txBody>
      </p:sp>
    </p:spTree>
    <p:extLst>
      <p:ext uri="{BB962C8B-B14F-4D97-AF65-F5344CB8AC3E}">
        <p14:creationId xmlns:p14="http://schemas.microsoft.com/office/powerpoint/2010/main" val="23823671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60</a:t>
            </a:fld>
            <a:endParaRPr lang="en-US"/>
          </a:p>
        </p:txBody>
      </p:sp>
    </p:spTree>
    <p:extLst>
      <p:ext uri="{BB962C8B-B14F-4D97-AF65-F5344CB8AC3E}">
        <p14:creationId xmlns:p14="http://schemas.microsoft.com/office/powerpoint/2010/main" val="4184878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61</a:t>
            </a:fld>
            <a:endParaRPr lang="en-US"/>
          </a:p>
        </p:txBody>
      </p:sp>
    </p:spTree>
    <p:extLst>
      <p:ext uri="{BB962C8B-B14F-4D97-AF65-F5344CB8AC3E}">
        <p14:creationId xmlns:p14="http://schemas.microsoft.com/office/powerpoint/2010/main" val="1857048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62</a:t>
            </a:fld>
            <a:endParaRPr lang="en-US"/>
          </a:p>
        </p:txBody>
      </p:sp>
    </p:spTree>
    <p:extLst>
      <p:ext uri="{BB962C8B-B14F-4D97-AF65-F5344CB8AC3E}">
        <p14:creationId xmlns:p14="http://schemas.microsoft.com/office/powerpoint/2010/main" val="2983683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63</a:t>
            </a:fld>
            <a:endParaRPr lang="en-US"/>
          </a:p>
        </p:txBody>
      </p:sp>
    </p:spTree>
    <p:extLst>
      <p:ext uri="{BB962C8B-B14F-4D97-AF65-F5344CB8AC3E}">
        <p14:creationId xmlns:p14="http://schemas.microsoft.com/office/powerpoint/2010/main" val="2983683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64</a:t>
            </a:fld>
            <a:endParaRPr lang="en-US"/>
          </a:p>
        </p:txBody>
      </p:sp>
    </p:spTree>
    <p:extLst>
      <p:ext uri="{BB962C8B-B14F-4D97-AF65-F5344CB8AC3E}">
        <p14:creationId xmlns:p14="http://schemas.microsoft.com/office/powerpoint/2010/main" val="117139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65</a:t>
            </a:fld>
            <a:endParaRPr lang="en-US"/>
          </a:p>
        </p:txBody>
      </p:sp>
    </p:spTree>
    <p:extLst>
      <p:ext uri="{BB962C8B-B14F-4D97-AF65-F5344CB8AC3E}">
        <p14:creationId xmlns:p14="http://schemas.microsoft.com/office/powerpoint/2010/main" val="4080580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66</a:t>
            </a:fld>
            <a:endParaRPr lang="en-US"/>
          </a:p>
        </p:txBody>
      </p:sp>
    </p:spTree>
    <p:extLst>
      <p:ext uri="{BB962C8B-B14F-4D97-AF65-F5344CB8AC3E}">
        <p14:creationId xmlns:p14="http://schemas.microsoft.com/office/powerpoint/2010/main" val="1730102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67</a:t>
            </a:fld>
            <a:endParaRPr lang="en-US"/>
          </a:p>
        </p:txBody>
      </p:sp>
    </p:spTree>
    <p:extLst>
      <p:ext uri="{BB962C8B-B14F-4D97-AF65-F5344CB8AC3E}">
        <p14:creationId xmlns:p14="http://schemas.microsoft.com/office/powerpoint/2010/main" val="1730102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68</a:t>
            </a:fld>
            <a:endParaRPr lang="en-US"/>
          </a:p>
        </p:txBody>
      </p:sp>
    </p:spTree>
    <p:extLst>
      <p:ext uri="{BB962C8B-B14F-4D97-AF65-F5344CB8AC3E}">
        <p14:creationId xmlns:p14="http://schemas.microsoft.com/office/powerpoint/2010/main" val="17301027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69</a:t>
            </a:fld>
            <a:endParaRPr lang="en-US"/>
          </a:p>
        </p:txBody>
      </p:sp>
    </p:spTree>
    <p:extLst>
      <p:ext uri="{BB962C8B-B14F-4D97-AF65-F5344CB8AC3E}">
        <p14:creationId xmlns:p14="http://schemas.microsoft.com/office/powerpoint/2010/main" val="185704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a:t>
            </a:fld>
            <a:endParaRPr lang="en-US"/>
          </a:p>
        </p:txBody>
      </p:sp>
    </p:spTree>
    <p:extLst>
      <p:ext uri="{BB962C8B-B14F-4D97-AF65-F5344CB8AC3E}">
        <p14:creationId xmlns:p14="http://schemas.microsoft.com/office/powerpoint/2010/main" val="1652253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70</a:t>
            </a:fld>
            <a:endParaRPr lang="en-US"/>
          </a:p>
        </p:txBody>
      </p:sp>
    </p:spTree>
    <p:extLst>
      <p:ext uri="{BB962C8B-B14F-4D97-AF65-F5344CB8AC3E}">
        <p14:creationId xmlns:p14="http://schemas.microsoft.com/office/powerpoint/2010/main" val="1730102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71</a:t>
            </a:fld>
            <a:endParaRPr lang="en-US"/>
          </a:p>
        </p:txBody>
      </p:sp>
    </p:spTree>
    <p:extLst>
      <p:ext uri="{BB962C8B-B14F-4D97-AF65-F5344CB8AC3E}">
        <p14:creationId xmlns:p14="http://schemas.microsoft.com/office/powerpoint/2010/main" val="1730102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72</a:t>
            </a:fld>
            <a:endParaRPr lang="en-US"/>
          </a:p>
        </p:txBody>
      </p:sp>
    </p:spTree>
    <p:extLst>
      <p:ext uri="{BB962C8B-B14F-4D97-AF65-F5344CB8AC3E}">
        <p14:creationId xmlns:p14="http://schemas.microsoft.com/office/powerpoint/2010/main" val="4088659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73</a:t>
            </a:fld>
            <a:endParaRPr lang="en-US"/>
          </a:p>
        </p:txBody>
      </p:sp>
    </p:spTree>
    <p:extLst>
      <p:ext uri="{BB962C8B-B14F-4D97-AF65-F5344CB8AC3E}">
        <p14:creationId xmlns:p14="http://schemas.microsoft.com/office/powerpoint/2010/main" val="40437066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74</a:t>
            </a:fld>
            <a:endParaRPr lang="en-US"/>
          </a:p>
        </p:txBody>
      </p:sp>
    </p:spTree>
    <p:extLst>
      <p:ext uri="{BB962C8B-B14F-4D97-AF65-F5344CB8AC3E}">
        <p14:creationId xmlns:p14="http://schemas.microsoft.com/office/powerpoint/2010/main" val="4153897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75</a:t>
            </a:fld>
            <a:endParaRPr lang="en-US"/>
          </a:p>
        </p:txBody>
      </p:sp>
    </p:spTree>
    <p:extLst>
      <p:ext uri="{BB962C8B-B14F-4D97-AF65-F5344CB8AC3E}">
        <p14:creationId xmlns:p14="http://schemas.microsoft.com/office/powerpoint/2010/main" val="41538973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76</a:t>
            </a:fld>
            <a:endParaRPr lang="en-US"/>
          </a:p>
        </p:txBody>
      </p:sp>
    </p:spTree>
    <p:extLst>
      <p:ext uri="{BB962C8B-B14F-4D97-AF65-F5344CB8AC3E}">
        <p14:creationId xmlns:p14="http://schemas.microsoft.com/office/powerpoint/2010/main" val="41538973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77</a:t>
            </a:fld>
            <a:endParaRPr lang="en-US"/>
          </a:p>
        </p:txBody>
      </p:sp>
    </p:spTree>
    <p:extLst>
      <p:ext uri="{BB962C8B-B14F-4D97-AF65-F5344CB8AC3E}">
        <p14:creationId xmlns:p14="http://schemas.microsoft.com/office/powerpoint/2010/main" val="1857048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78</a:t>
            </a:fld>
            <a:endParaRPr lang="en-US"/>
          </a:p>
        </p:txBody>
      </p:sp>
    </p:spTree>
    <p:extLst>
      <p:ext uri="{BB962C8B-B14F-4D97-AF65-F5344CB8AC3E}">
        <p14:creationId xmlns:p14="http://schemas.microsoft.com/office/powerpoint/2010/main" val="41538973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650FF4D-175F-4B37-A915-02EB584EB40E}" type="slidenum">
              <a:rPr lang="en-US" smtClean="0"/>
              <a:pPr/>
              <a:t>79</a:t>
            </a:fld>
            <a:endParaRPr lang="en-US"/>
          </a:p>
        </p:txBody>
      </p:sp>
    </p:spTree>
    <p:extLst>
      <p:ext uri="{BB962C8B-B14F-4D97-AF65-F5344CB8AC3E}">
        <p14:creationId xmlns:p14="http://schemas.microsoft.com/office/powerpoint/2010/main" val="415389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9302B71-15B0-4D94-958F-6628016CF16B}" type="slidenum">
              <a:rPr lang="sv-SE" smtClean="0"/>
              <a:pPr/>
              <a:t>8</a:t>
            </a:fld>
            <a:endParaRPr lang="sv-SE"/>
          </a:p>
        </p:txBody>
      </p:sp>
    </p:spTree>
    <p:extLst>
      <p:ext uri="{BB962C8B-B14F-4D97-AF65-F5344CB8AC3E}">
        <p14:creationId xmlns:p14="http://schemas.microsoft.com/office/powerpoint/2010/main" val="8726909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80</a:t>
            </a:fld>
            <a:endParaRPr lang="en-US"/>
          </a:p>
        </p:txBody>
      </p:sp>
    </p:spTree>
    <p:extLst>
      <p:ext uri="{BB962C8B-B14F-4D97-AF65-F5344CB8AC3E}">
        <p14:creationId xmlns:p14="http://schemas.microsoft.com/office/powerpoint/2010/main" val="159978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650FF4D-175F-4B37-A915-02EB584EB40E}" type="slidenum">
              <a:rPr lang="en-US" smtClean="0"/>
              <a:pPr/>
              <a:t>9</a:t>
            </a:fld>
            <a:endParaRPr lang="en-US"/>
          </a:p>
        </p:txBody>
      </p:sp>
    </p:spTree>
    <p:extLst>
      <p:ext uri="{BB962C8B-B14F-4D97-AF65-F5344CB8AC3E}">
        <p14:creationId xmlns:p14="http://schemas.microsoft.com/office/powerpoint/2010/main" val="12523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3" name="Bildobjekt 2" descr="logo.png"/>
          <p:cNvPicPr>
            <a:picLocks noChangeAspect="1"/>
          </p:cNvPicPr>
          <p:nvPr userDrawn="1"/>
        </p:nvPicPr>
        <p:blipFill>
          <a:blip r:embed="rId2" cstate="print"/>
          <a:stretch>
            <a:fillRect/>
          </a:stretch>
        </p:blipFill>
        <p:spPr>
          <a:xfrm>
            <a:off x="332656" y="6975102"/>
            <a:ext cx="1078706" cy="1557338"/>
          </a:xfrm>
          <a:prstGeom prst="rect">
            <a:avLst/>
          </a:prstGeom>
        </p:spPr>
      </p:pic>
      <p:pic>
        <p:nvPicPr>
          <p:cNvPr id="4" name="Bildobjekt 3" descr="svff_frontpage.JPG"/>
          <p:cNvPicPr>
            <a:picLocks noChangeAspect="1"/>
          </p:cNvPicPr>
          <p:nvPr userDrawn="1"/>
        </p:nvPicPr>
        <p:blipFill>
          <a:blip r:embed="rId3" cstate="print"/>
          <a:stretch>
            <a:fillRect/>
          </a:stretch>
        </p:blipFill>
        <p:spPr>
          <a:xfrm>
            <a:off x="1412776" y="7164288"/>
            <a:ext cx="905828" cy="1265873"/>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p:bg>
      <p:bgRef idx="1001">
        <a:schemeClr val="bg1"/>
      </p:bgRef>
    </p:bg>
    <p:spTree>
      <p:nvGrpSpPr>
        <p:cNvPr id="1" name=""/>
        <p:cNvGrpSpPr/>
        <p:nvPr/>
      </p:nvGrpSpPr>
      <p:grpSpPr>
        <a:xfrm>
          <a:off x="0" y="0"/>
          <a:ext cx="0" cy="0"/>
          <a:chOff x="0" y="0"/>
          <a:chExt cx="0" cy="0"/>
        </a:xfrm>
      </p:grpSpPr>
      <p:sp>
        <p:nvSpPr>
          <p:cNvPr id="28" name="Rektangel 27">
            <a:hlinkClick r:id="rId2" action="ppaction://hlinksldjump"/>
          </p:cNvPr>
          <p:cNvSpPr/>
          <p:nvPr userDrawn="1"/>
        </p:nvSpPr>
        <p:spPr>
          <a:xfrm>
            <a:off x="0" y="8532440"/>
            <a:ext cx="6858000" cy="611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p:cNvSpPr/>
          <p:nvPr userDrawn="1"/>
        </p:nvSpPr>
        <p:spPr>
          <a:xfrm>
            <a:off x="0" y="0"/>
            <a:ext cx="6858000" cy="9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userDrawn="1"/>
        </p:nvSpPr>
        <p:spPr>
          <a:xfrm>
            <a:off x="1655786" y="179512"/>
            <a:ext cx="3573414" cy="461665"/>
          </a:xfrm>
          <a:prstGeom prst="rect">
            <a:avLst/>
          </a:prstGeom>
          <a:noFill/>
        </p:spPr>
        <p:txBody>
          <a:bodyPr wrap="none" rtlCol="0">
            <a:spAutoFit/>
          </a:bodyPr>
          <a:lstStyle/>
          <a:p>
            <a:r>
              <a:rPr lang="sv-SE" sz="2400" b="1" i="1" dirty="0">
                <a:solidFill>
                  <a:schemeClr val="bg1"/>
                </a:solidFill>
              </a:rPr>
              <a:t>SPELARUTBILDNINGSPLAN</a:t>
            </a:r>
          </a:p>
        </p:txBody>
      </p:sp>
      <p:grpSp>
        <p:nvGrpSpPr>
          <p:cNvPr id="23" name="Grupp 22"/>
          <p:cNvGrpSpPr/>
          <p:nvPr userDrawn="1"/>
        </p:nvGrpSpPr>
        <p:grpSpPr>
          <a:xfrm>
            <a:off x="332656" y="107504"/>
            <a:ext cx="657143" cy="685714"/>
            <a:chOff x="1412776" y="1403648"/>
            <a:chExt cx="657143" cy="685714"/>
          </a:xfrm>
        </p:grpSpPr>
        <p:sp>
          <p:nvSpPr>
            <p:cNvPr id="24" name="Rektangel 23"/>
            <p:cNvSpPr/>
            <p:nvPr userDrawn="1"/>
          </p:nvSpPr>
          <p:spPr>
            <a:xfrm>
              <a:off x="1456209" y="1429048"/>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objekt 24" descr="logga ope utankrans och ej vit bakgrund Blå C100M43Y0K0.png"/>
            <p:cNvPicPr>
              <a:picLocks noChangeAspect="1"/>
            </p:cNvPicPr>
            <p:nvPr userDrawn="1"/>
          </p:nvPicPr>
          <p:blipFill>
            <a:blip r:embed="rId3" cstate="print"/>
            <a:stretch>
              <a:fillRect/>
            </a:stretch>
          </p:blipFill>
          <p:spPr>
            <a:xfrm>
              <a:off x="1412776" y="1403648"/>
              <a:ext cx="657143" cy="685714"/>
            </a:xfrm>
            <a:prstGeom prst="rect">
              <a:avLst/>
            </a:prstGeom>
          </p:spPr>
        </p:pic>
      </p:grpSp>
      <p:sp>
        <p:nvSpPr>
          <p:cNvPr id="27" name="Platshållare för text 26"/>
          <p:cNvSpPr>
            <a:spLocks noGrp="1"/>
          </p:cNvSpPr>
          <p:nvPr>
            <p:ph type="body" sz="quarter" idx="17" hasCustomPrompt="1"/>
          </p:nvPr>
        </p:nvSpPr>
        <p:spPr>
          <a:xfrm>
            <a:off x="1484784" y="539552"/>
            <a:ext cx="4104456" cy="432420"/>
          </a:xfrm>
          <a:prstGeom prst="rect">
            <a:avLst/>
          </a:prstGeom>
        </p:spPr>
        <p:txBody>
          <a:bodyPr>
            <a:noAutofit/>
          </a:bodyPr>
          <a:lstStyle>
            <a:lvl1pPr>
              <a:buNone/>
              <a:defRPr sz="1800" b="1" i="1" baseline="0">
                <a:solidFill>
                  <a:srgbClr val="FFC000"/>
                </a:solidFill>
              </a:defRPr>
            </a:lvl1pPr>
            <a:lvl2pPr>
              <a:defRPr b="1" i="1">
                <a:solidFill>
                  <a:srgbClr val="FFC000"/>
                </a:solidFill>
              </a:defRPr>
            </a:lvl2pPr>
            <a:lvl3pPr>
              <a:defRPr b="1" i="1">
                <a:solidFill>
                  <a:srgbClr val="FFC000"/>
                </a:solidFill>
              </a:defRPr>
            </a:lvl3pPr>
            <a:lvl4pPr>
              <a:defRPr b="1" i="1">
                <a:solidFill>
                  <a:srgbClr val="FFC000"/>
                </a:solidFill>
              </a:defRPr>
            </a:lvl4pPr>
            <a:lvl5pPr>
              <a:defRPr b="1" i="1">
                <a:solidFill>
                  <a:srgbClr val="FFC000"/>
                </a:solidFill>
              </a:defRPr>
            </a:lvl5pPr>
          </a:lstStyle>
          <a:p>
            <a:pPr lvl="0"/>
            <a:r>
              <a:rPr lang="sv-SE" dirty="0"/>
              <a:t>UNDERRUBRIK</a:t>
            </a:r>
          </a:p>
        </p:txBody>
      </p:sp>
      <p:sp>
        <p:nvSpPr>
          <p:cNvPr id="6" name="Slide Number Placeholder 5"/>
          <p:cNvSpPr>
            <a:spLocks noGrp="1"/>
          </p:cNvSpPr>
          <p:nvPr>
            <p:ph type="sldNum" sz="quarter" idx="12"/>
          </p:nvPr>
        </p:nvSpPr>
        <p:spPr>
          <a:xfrm>
            <a:off x="5877272" y="8621671"/>
            <a:ext cx="637828" cy="486833"/>
          </a:xfrm>
          <a:prstGeom prst="rect">
            <a:avLst/>
          </a:prstGeom>
        </p:spPr>
        <p:txBody>
          <a:bodyPr/>
          <a:lstStyle>
            <a:lvl1pPr algn="r">
              <a:defRPr sz="2400" b="1">
                <a:solidFill>
                  <a:schemeClr val="bg1"/>
                </a:solidFill>
              </a:defRPr>
            </a:lvl1pPr>
          </a:lstStyle>
          <a:p>
            <a:fld id="{91BA8AAB-46CD-4A04-AD31-79E4D3AE80D0}" type="slidenum">
              <a:rPr lang="en-US" smtClean="0"/>
              <a:pPr/>
              <a:t>‹#›</a:t>
            </a:fld>
            <a:endParaRPr lang="en-US" dirty="0"/>
          </a:p>
        </p:txBody>
      </p:sp>
      <p:pic>
        <p:nvPicPr>
          <p:cNvPr id="12" name="Bildobjekt 11" descr="logo.png"/>
          <p:cNvPicPr>
            <a:picLocks noChangeAspect="1"/>
          </p:cNvPicPr>
          <p:nvPr userDrawn="1"/>
        </p:nvPicPr>
        <p:blipFill>
          <a:blip r:embed="rId4" cstate="print"/>
          <a:stretch>
            <a:fillRect/>
          </a:stretch>
        </p:blipFill>
        <p:spPr>
          <a:xfrm>
            <a:off x="6022042" y="-2996"/>
            <a:ext cx="575310" cy="830580"/>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332896" y="8503920"/>
            <a:ext cx="2195665" cy="4572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43073" y="8503920"/>
            <a:ext cx="1578135"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pPr/>
              <a:t>1/24/2024</a:t>
            </a:fld>
            <a:endParaRPr lang="en-US"/>
          </a:p>
        </p:txBody>
      </p:sp>
      <p:sp>
        <p:nvSpPr>
          <p:cNvPr id="4" name="Holder 4"/>
          <p:cNvSpPr>
            <a:spLocks noGrp="1"/>
          </p:cNvSpPr>
          <p:nvPr>
            <p:ph type="sldNum" sz="quarter" idx="7"/>
          </p:nvPr>
        </p:nvSpPr>
        <p:spPr>
          <a:xfrm>
            <a:off x="4940249" y="8503920"/>
            <a:ext cx="1578135" cy="4572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6858000" cy="2987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p:cNvSpPr/>
          <p:nvPr/>
        </p:nvSpPr>
        <p:spPr>
          <a:xfrm>
            <a:off x="0" y="7020272"/>
            <a:ext cx="6858000" cy="2123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Ope IF lagerblad vit botten Blå C00M43Y0K0.png"/>
          <p:cNvPicPr>
            <a:picLocks noChangeAspect="1"/>
          </p:cNvPicPr>
          <p:nvPr/>
        </p:nvPicPr>
        <p:blipFill>
          <a:blip r:embed="rId5" cstate="print"/>
          <a:stretch>
            <a:fillRect/>
          </a:stretch>
        </p:blipFill>
        <p:spPr>
          <a:xfrm>
            <a:off x="35380" y="251520"/>
            <a:ext cx="2529524" cy="2361905"/>
          </a:xfrm>
          <a:prstGeom prst="rect">
            <a:avLst/>
          </a:prstGeom>
        </p:spPr>
      </p:pic>
      <p:sp>
        <p:nvSpPr>
          <p:cNvPr id="11" name="textruta 10"/>
          <p:cNvSpPr txBox="1"/>
          <p:nvPr/>
        </p:nvSpPr>
        <p:spPr>
          <a:xfrm>
            <a:off x="2492896" y="1331640"/>
            <a:ext cx="4148893" cy="523220"/>
          </a:xfrm>
          <a:prstGeom prst="rect">
            <a:avLst/>
          </a:prstGeom>
          <a:noFill/>
        </p:spPr>
        <p:txBody>
          <a:bodyPr wrap="none" rtlCol="0">
            <a:spAutoFit/>
          </a:bodyPr>
          <a:lstStyle/>
          <a:p>
            <a:r>
              <a:rPr lang="sv-SE" sz="2800" b="1" i="1" dirty="0">
                <a:solidFill>
                  <a:schemeClr val="bg1"/>
                </a:solidFill>
              </a:rPr>
              <a:t>SPELARUTBILDNINGSPLAN</a:t>
            </a:r>
          </a:p>
        </p:txBody>
      </p:sp>
      <p:sp>
        <p:nvSpPr>
          <p:cNvPr id="12" name="textruta 11"/>
          <p:cNvSpPr txBox="1"/>
          <p:nvPr/>
        </p:nvSpPr>
        <p:spPr>
          <a:xfrm>
            <a:off x="4509120" y="1763688"/>
            <a:ext cx="2028119" cy="400110"/>
          </a:xfrm>
          <a:prstGeom prst="rect">
            <a:avLst/>
          </a:prstGeom>
          <a:noFill/>
        </p:spPr>
        <p:txBody>
          <a:bodyPr wrap="none" rtlCol="0">
            <a:spAutoFit/>
          </a:bodyPr>
          <a:lstStyle/>
          <a:p>
            <a:r>
              <a:rPr lang="sv-SE" sz="2000" b="1" i="1" dirty="0">
                <a:solidFill>
                  <a:schemeClr val="bg1"/>
                </a:solidFill>
              </a:rPr>
              <a:t>FRÅN</a:t>
            </a:r>
            <a:r>
              <a:rPr lang="sv-SE" sz="2000" b="1" i="1" baseline="0" dirty="0">
                <a:solidFill>
                  <a:schemeClr val="bg1"/>
                </a:solidFill>
              </a:rPr>
              <a:t> 6 TILL 19 år</a:t>
            </a:r>
            <a:endParaRPr lang="sv-SE" sz="2000" b="1" i="1" dirty="0">
              <a:solidFill>
                <a:schemeClr val="bg1"/>
              </a:solidFill>
            </a:endParaRPr>
          </a:p>
        </p:txBody>
      </p:sp>
      <p:cxnSp>
        <p:nvCxnSpPr>
          <p:cNvPr id="16" name="Rak 15"/>
          <p:cNvCxnSpPr/>
          <p:nvPr/>
        </p:nvCxnSpPr>
        <p:spPr>
          <a:xfrm>
            <a:off x="0" y="8532440"/>
            <a:ext cx="6858000" cy="0"/>
          </a:xfrm>
          <a:prstGeom prst="line">
            <a:avLst/>
          </a:prstGeom>
          <a:ln w="12700">
            <a:gradFill flip="none" rotWithShape="1">
              <a:gsLst>
                <a:gs pos="0">
                  <a:srgbClr val="FFF200"/>
                </a:gs>
                <a:gs pos="45000">
                  <a:srgbClr val="FF7A00"/>
                </a:gs>
                <a:gs pos="70000">
                  <a:srgbClr val="FF0300"/>
                </a:gs>
                <a:gs pos="100000">
                  <a:srgbClr val="4D0808"/>
                </a:gs>
              </a:gsLst>
              <a:lin ang="0" scaled="0"/>
              <a:tileRect/>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srcRect/>
          <a:stretch>
            <a:fillRect/>
          </a:stretch>
        </p:blipFill>
        <p:spPr bwMode="auto">
          <a:xfrm>
            <a:off x="1772816" y="2987824"/>
            <a:ext cx="3088240" cy="3981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Lst>
  <p:transition/>
  <p:hf hdr="0" ftr="0" dt="0"/>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4.xml"/><Relationship Id="rId3" Type="http://schemas.openxmlformats.org/officeDocument/2006/relationships/image" Target="../media/image6.jpeg"/><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notesSlide" Target="../notesSlides/notesSlide2.xml"/><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72.xml"/><Relationship Id="rId5" Type="http://schemas.openxmlformats.org/officeDocument/2006/relationships/slide" Target="slide19.xml"/><Relationship Id="rId15" Type="http://schemas.openxmlformats.org/officeDocument/2006/relationships/slide" Target="slide23.xml"/><Relationship Id="rId10" Type="http://schemas.openxmlformats.org/officeDocument/2006/relationships/slide" Target="slide64.xml"/><Relationship Id="rId4" Type="http://schemas.openxmlformats.org/officeDocument/2006/relationships/slide" Target="slide14.xml"/><Relationship Id="rId9" Type="http://schemas.openxmlformats.org/officeDocument/2006/relationships/slide" Target="slide58.xml"/><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7.idrottonline.se/ImageVaultFiles/id_503957/cf_359/Mall_-_Detaljerad_-rsplanering.XLSX" TargetMode="External"/><Relationship Id="rId5" Type="http://schemas.openxmlformats.org/officeDocument/2006/relationships/hyperlink" Target="http://www7.idrottonline.se/ImageVaultFiles/id_503958/cf_359/Mall_-_Grov_-rsplanering.XLSX" TargetMode="Externa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hyperlink" Target="https://utbildning.sisuidrottsbocker.se/fotboll/tranare/" TargetMode="External"/><Relationship Id="rId3" Type="http://schemas.openxmlformats.org/officeDocument/2006/relationships/slide" Target="slide3.xml"/><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7.idrottonline.se/ImageVaultFiles/id_503958/cf_359/Mall_-_Grov_-rsplanering.XLSX" TargetMode="Externa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13" Type="http://schemas.openxmlformats.org/officeDocument/2006/relationships/slide" Target="slide20.xml"/><Relationship Id="rId18" Type="http://schemas.openxmlformats.org/officeDocument/2006/relationships/slide" Target="slide25.xml"/><Relationship Id="rId26" Type="http://schemas.openxmlformats.org/officeDocument/2006/relationships/slide" Target="slide36.xml"/><Relationship Id="rId39" Type="http://schemas.openxmlformats.org/officeDocument/2006/relationships/slide" Target="slide58.xml"/><Relationship Id="rId21" Type="http://schemas.openxmlformats.org/officeDocument/2006/relationships/slide" Target="slide28.xml"/><Relationship Id="rId34" Type="http://schemas.openxmlformats.org/officeDocument/2006/relationships/slide" Target="slide49.xml"/><Relationship Id="rId42" Type="http://schemas.openxmlformats.org/officeDocument/2006/relationships/slide" Target="slide63.xml"/><Relationship Id="rId47" Type="http://schemas.openxmlformats.org/officeDocument/2006/relationships/slide" Target="slide72.xml"/><Relationship Id="rId50" Type="http://schemas.openxmlformats.org/officeDocument/2006/relationships/slide" Target="slide79.xml"/><Relationship Id="rId7" Type="http://schemas.openxmlformats.org/officeDocument/2006/relationships/slide" Target="slide10.xml"/><Relationship Id="rId2" Type="http://schemas.openxmlformats.org/officeDocument/2006/relationships/notesSlide" Target="../notesSlides/notesSlide3.xml"/><Relationship Id="rId16" Type="http://schemas.openxmlformats.org/officeDocument/2006/relationships/slide" Target="slide23.xml"/><Relationship Id="rId29" Type="http://schemas.openxmlformats.org/officeDocument/2006/relationships/slide" Target="slide39.xml"/><Relationship Id="rId11" Type="http://schemas.openxmlformats.org/officeDocument/2006/relationships/slide" Target="slide16.xml"/><Relationship Id="rId24" Type="http://schemas.openxmlformats.org/officeDocument/2006/relationships/slide" Target="slide33.xml"/><Relationship Id="rId32" Type="http://schemas.openxmlformats.org/officeDocument/2006/relationships/slide" Target="slide44.xml"/><Relationship Id="rId37" Type="http://schemas.openxmlformats.org/officeDocument/2006/relationships/slide" Target="slide56.xml"/><Relationship Id="rId40" Type="http://schemas.openxmlformats.org/officeDocument/2006/relationships/slide" Target="slide59.xml"/><Relationship Id="rId45" Type="http://schemas.openxmlformats.org/officeDocument/2006/relationships/slide" Target="slide70.xml"/><Relationship Id="rId5" Type="http://schemas.openxmlformats.org/officeDocument/2006/relationships/slide" Target="slide6.xml"/><Relationship Id="rId15" Type="http://schemas.openxmlformats.org/officeDocument/2006/relationships/slide" Target="slide22.xml"/><Relationship Id="rId23" Type="http://schemas.openxmlformats.org/officeDocument/2006/relationships/slide" Target="slide31.xml"/><Relationship Id="rId28" Type="http://schemas.openxmlformats.org/officeDocument/2006/relationships/slide" Target="slide38.xml"/><Relationship Id="rId36" Type="http://schemas.openxmlformats.org/officeDocument/2006/relationships/slide" Target="slide54.xml"/><Relationship Id="rId49" Type="http://schemas.openxmlformats.org/officeDocument/2006/relationships/slide" Target="slide78.xml"/><Relationship Id="rId10" Type="http://schemas.openxmlformats.org/officeDocument/2006/relationships/slide" Target="slide15.xml"/><Relationship Id="rId19" Type="http://schemas.openxmlformats.org/officeDocument/2006/relationships/slide" Target="slide27.xml"/><Relationship Id="rId31" Type="http://schemas.openxmlformats.org/officeDocument/2006/relationships/slide" Target="slide41.xml"/><Relationship Id="rId44" Type="http://schemas.openxmlformats.org/officeDocument/2006/relationships/slide" Target="slide65.xml"/><Relationship Id="rId4" Type="http://schemas.openxmlformats.org/officeDocument/2006/relationships/slide" Target="slide5.xml"/><Relationship Id="rId9" Type="http://schemas.openxmlformats.org/officeDocument/2006/relationships/slide" Target="slide19.xml"/><Relationship Id="rId14" Type="http://schemas.openxmlformats.org/officeDocument/2006/relationships/slide" Target="slide21.xml"/><Relationship Id="rId22" Type="http://schemas.openxmlformats.org/officeDocument/2006/relationships/slide" Target="slide29.xml"/><Relationship Id="rId27" Type="http://schemas.openxmlformats.org/officeDocument/2006/relationships/slide" Target="slide32.xml"/><Relationship Id="rId30" Type="http://schemas.openxmlformats.org/officeDocument/2006/relationships/slide" Target="slide40.xml"/><Relationship Id="rId35" Type="http://schemas.openxmlformats.org/officeDocument/2006/relationships/slide" Target="slide53.xml"/><Relationship Id="rId43" Type="http://schemas.openxmlformats.org/officeDocument/2006/relationships/slide" Target="slide64.xml"/><Relationship Id="rId48" Type="http://schemas.openxmlformats.org/officeDocument/2006/relationships/slide" Target="slide73.xml"/><Relationship Id="rId8" Type="http://schemas.openxmlformats.org/officeDocument/2006/relationships/slide" Target="slide14.xml"/><Relationship Id="rId51" Type="http://schemas.openxmlformats.org/officeDocument/2006/relationships/slide" Target="slide80.xml"/><Relationship Id="rId3" Type="http://schemas.openxmlformats.org/officeDocument/2006/relationships/slide" Target="slide4.xml"/><Relationship Id="rId12" Type="http://schemas.openxmlformats.org/officeDocument/2006/relationships/slide" Target="slide17.xml"/><Relationship Id="rId17" Type="http://schemas.openxmlformats.org/officeDocument/2006/relationships/slide" Target="slide24.xml"/><Relationship Id="rId25" Type="http://schemas.openxmlformats.org/officeDocument/2006/relationships/slide" Target="slide37.xml"/><Relationship Id="rId33" Type="http://schemas.openxmlformats.org/officeDocument/2006/relationships/slide" Target="slide48.xml"/><Relationship Id="rId38" Type="http://schemas.openxmlformats.org/officeDocument/2006/relationships/slide" Target="slide57.xml"/><Relationship Id="rId46" Type="http://schemas.openxmlformats.org/officeDocument/2006/relationships/slide" Target="slide71.xml"/><Relationship Id="rId20" Type="http://schemas.openxmlformats.org/officeDocument/2006/relationships/slide" Target="slide30.xml"/><Relationship Id="rId41"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hyperlink" Target="http://f-marc.com/11plus/hom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knakontroll.se/" TargetMode="External"/><Relationship Id="rId5" Type="http://schemas.openxmlformats.org/officeDocument/2006/relationships/slide" Target="slide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opeif.se/" TargetMode="Externa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2.xml"/><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581128" y="8523148"/>
            <a:ext cx="2252220" cy="369332"/>
          </a:xfrm>
          <a:prstGeom prst="rect">
            <a:avLst/>
          </a:prstGeom>
          <a:noFill/>
        </p:spPr>
        <p:txBody>
          <a:bodyPr wrap="none" rtlCol="0">
            <a:spAutoFit/>
          </a:bodyPr>
          <a:lstStyle/>
          <a:p>
            <a:r>
              <a:rPr lang="sv-SE" dirty="0">
                <a:solidFill>
                  <a:schemeClr val="bg1"/>
                </a:solidFill>
              </a:rPr>
              <a:t>Reviderad 2019-10-31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3384376" cy="432420"/>
          </a:xfrm>
        </p:spPr>
        <p:txBody>
          <a:bodyPr/>
          <a:lstStyle/>
          <a:p>
            <a:r>
              <a:rPr lang="sv-SE" dirty="0"/>
              <a:t>INTRODUKTION</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10</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678938" cy="523220"/>
          </a:xfrm>
          <a:prstGeom prst="rect">
            <a:avLst/>
          </a:prstGeom>
          <a:noFill/>
        </p:spPr>
        <p:txBody>
          <a:bodyPr wrap="none" rtlCol="0">
            <a:spAutoFit/>
          </a:bodyPr>
          <a:lstStyle/>
          <a:p>
            <a:r>
              <a:rPr lang="sv-SE" sz="2800" b="1" dirty="0">
                <a:solidFill>
                  <a:schemeClr val="accent1"/>
                </a:solidFill>
              </a:rPr>
              <a:t>Talangbegreppet</a:t>
            </a:r>
          </a:p>
        </p:txBody>
      </p:sp>
      <p:sp>
        <p:nvSpPr>
          <p:cNvPr id="8" name="textruta 7"/>
          <p:cNvSpPr txBox="1"/>
          <p:nvPr/>
        </p:nvSpPr>
        <p:spPr>
          <a:xfrm>
            <a:off x="836712" y="1907704"/>
            <a:ext cx="5400600" cy="5447645"/>
          </a:xfrm>
          <a:prstGeom prst="rect">
            <a:avLst/>
          </a:prstGeom>
          <a:noFill/>
        </p:spPr>
        <p:txBody>
          <a:bodyPr wrap="square" rtlCol="0">
            <a:spAutoFit/>
          </a:bodyPr>
          <a:lstStyle/>
          <a:p>
            <a:r>
              <a:rPr lang="sv-SE" sz="1200" dirty="0"/>
              <a:t>För att bli en </a:t>
            </a:r>
            <a:r>
              <a:rPr lang="sv-SE" sz="1200" b="1" dirty="0"/>
              <a:t>elit</a:t>
            </a:r>
            <a:r>
              <a:rPr lang="sv-SE" sz="1200" dirty="0"/>
              <a:t>fotbollsspelare krävs en extraordinär arbetsinsats under en följd av år, och de viktigaste egenskaperna är en stark motivation, en målmedvetenhet och vilja att ”gå hela vägen”. Talangbegreppet används många gånger utan närmare definition, men vi anser att med talang menas, </a:t>
            </a:r>
            <a:r>
              <a:rPr lang="sv-SE" sz="1200" b="1" i="1" dirty="0"/>
              <a:t>aktiva som är beredda att lägga ner den tid som krävs för en fullvärdig satsning, och som med rätt stöd bedöms kunna nå toppnivån</a:t>
            </a:r>
            <a:r>
              <a:rPr lang="sv-SE" sz="1200" dirty="0"/>
              <a:t>.</a:t>
            </a:r>
          </a:p>
          <a:p>
            <a:endParaRPr lang="sv-SE" sz="1200" dirty="0"/>
          </a:p>
          <a:p>
            <a:r>
              <a:rPr lang="sv-SE" sz="1200" dirty="0"/>
              <a:t>Det är mycket svårt att på ett tidigt stadium avgöra vem som har så kallad potential för en utveckling till elitspelare. Spelarutbildning och utveckling är en lång process som inte sker i en viss förutsägbar takt och efter ett visst mönster. Erfarenheter visar att ett stort antal spelare tagit ett stort utvecklingssteg flera år efter junioråldern. </a:t>
            </a:r>
          </a:p>
          <a:p>
            <a:endParaRPr lang="sv-SE" sz="1200" dirty="0"/>
          </a:p>
          <a:p>
            <a:r>
              <a:rPr lang="sv-SE" sz="1200" dirty="0"/>
              <a:t>Ett nyckelord för oss är således </a:t>
            </a:r>
            <a:r>
              <a:rPr lang="sv-SE" sz="1200" b="1" i="1" dirty="0"/>
              <a:t>tålamod</a:t>
            </a:r>
            <a:r>
              <a:rPr lang="sv-SE" sz="1200" dirty="0"/>
              <a:t>. Med </a:t>
            </a:r>
            <a:r>
              <a:rPr lang="sv-SE" sz="1200" b="1" i="1" dirty="0"/>
              <a:t>uthållighet</a:t>
            </a:r>
            <a:r>
              <a:rPr lang="sv-SE" sz="1200" dirty="0"/>
              <a:t> och stark </a:t>
            </a:r>
            <a:r>
              <a:rPr lang="sv-SE" sz="1200" b="1" i="1" dirty="0"/>
              <a:t>motivation</a:t>
            </a:r>
            <a:r>
              <a:rPr lang="sv-SE" sz="1200" dirty="0"/>
              <a:t> kan man alltså nå mycket långt. En enskild spelare med stor utvecklingspotential, men som inte nått A-lagsnivå vid 16-17 års ålder, får inte anses förbrukad.</a:t>
            </a:r>
          </a:p>
          <a:p>
            <a:r>
              <a:rPr lang="sv-SE" sz="1200" dirty="0"/>
              <a:t> </a:t>
            </a:r>
          </a:p>
          <a:p>
            <a:r>
              <a:rPr lang="sv-SE" sz="1200" dirty="0"/>
              <a:t>De traditionella talangkriterierna, som är fastställda av Svenska Fotbollförbundet är:</a:t>
            </a:r>
          </a:p>
          <a:p>
            <a:pPr lvl="1">
              <a:buFont typeface="Wingdings" pitchFamily="2" charset="2"/>
              <a:buChar char="q"/>
            </a:pPr>
            <a:r>
              <a:rPr lang="sv-SE" sz="1200" dirty="0"/>
              <a:t> 	Karaktär</a:t>
            </a:r>
          </a:p>
          <a:p>
            <a:pPr lvl="1">
              <a:buFont typeface="Wingdings" pitchFamily="2" charset="2"/>
              <a:buChar char="q"/>
            </a:pPr>
            <a:r>
              <a:rPr lang="sv-SE" sz="1200" dirty="0"/>
              <a:t> 	Spelförståelse</a:t>
            </a:r>
          </a:p>
          <a:p>
            <a:pPr lvl="1">
              <a:buFont typeface="Wingdings" pitchFamily="2" charset="2"/>
              <a:buChar char="q"/>
            </a:pPr>
            <a:r>
              <a:rPr lang="sv-SE" sz="1200" dirty="0"/>
              <a:t> 	Teknik</a:t>
            </a:r>
          </a:p>
          <a:p>
            <a:pPr lvl="1">
              <a:buFont typeface="Wingdings" pitchFamily="2" charset="2"/>
              <a:buChar char="q"/>
            </a:pPr>
            <a:r>
              <a:rPr lang="sv-SE" sz="1200" dirty="0"/>
              <a:t> 	Fysik</a:t>
            </a:r>
          </a:p>
          <a:p>
            <a:endParaRPr lang="sv-SE" sz="1200" dirty="0"/>
          </a:p>
          <a:p>
            <a:r>
              <a:rPr lang="sv-SE" sz="1200" dirty="0"/>
              <a:t>Det finns en tendens att i tidig ålder titta för mycket på fysiska färdigheter som storlek och styrka. Vi prioriterar karaktärsdrag och motivation tillsammans med spelmässiga och funktionella kvaliteter. Ope IF strävar efter att erbjuda möjligheter till att fortsätta spela fotboll efter junioråldern oavsett ambitionsnivå.</a:t>
            </a:r>
          </a:p>
          <a:p>
            <a:endParaRPr lang="sv-SE" sz="1200" dirty="0"/>
          </a:p>
          <a:p>
            <a:r>
              <a:rPr lang="sv-SE" sz="1200" dirty="0"/>
              <a:t>För de spelare som vill satsa på att nå så långt som möjligt ska Ope IF vara ett självklart val!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3384376" cy="432420"/>
          </a:xfrm>
        </p:spPr>
        <p:txBody>
          <a:bodyPr/>
          <a:lstStyle/>
          <a:p>
            <a:r>
              <a:rPr lang="sv-SE" dirty="0"/>
              <a:t>SUP LIGHT</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11</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115616"/>
            <a:ext cx="5610190" cy="523220"/>
          </a:xfrm>
          <a:prstGeom prst="rect">
            <a:avLst/>
          </a:prstGeom>
          <a:noFill/>
        </p:spPr>
        <p:txBody>
          <a:bodyPr wrap="none" rtlCol="0">
            <a:spAutoFit/>
          </a:bodyPr>
          <a:lstStyle/>
          <a:p>
            <a:r>
              <a:rPr lang="sv-SE" sz="2800" b="1" dirty="0">
                <a:solidFill>
                  <a:schemeClr val="accent1"/>
                </a:solidFill>
              </a:rPr>
              <a:t>SUP </a:t>
            </a:r>
            <a:r>
              <a:rPr lang="sv-SE" sz="2800" b="1" dirty="0" err="1">
                <a:solidFill>
                  <a:schemeClr val="accent1"/>
                </a:solidFill>
              </a:rPr>
              <a:t>Light</a:t>
            </a:r>
            <a:r>
              <a:rPr lang="sv-SE" sz="2800" b="1" dirty="0">
                <a:solidFill>
                  <a:schemeClr val="accent1"/>
                </a:solidFill>
              </a:rPr>
              <a:t> – en kortversion av planen</a:t>
            </a:r>
          </a:p>
        </p:txBody>
      </p:sp>
      <p:sp>
        <p:nvSpPr>
          <p:cNvPr id="8" name="textruta 7"/>
          <p:cNvSpPr txBox="1"/>
          <p:nvPr/>
        </p:nvSpPr>
        <p:spPr>
          <a:xfrm>
            <a:off x="310175" y="1638836"/>
            <a:ext cx="6204925" cy="6924973"/>
          </a:xfrm>
          <a:prstGeom prst="rect">
            <a:avLst/>
          </a:prstGeom>
          <a:noFill/>
        </p:spPr>
        <p:txBody>
          <a:bodyPr wrap="square" rtlCol="0">
            <a:spAutoFit/>
          </a:bodyPr>
          <a:lstStyle/>
          <a:p>
            <a:r>
              <a:rPr lang="sv-SE" sz="1200" dirty="0"/>
              <a:t>Om du inte har tid, ork eller möjlighet att läsa hela spelarutbildningsplanen bör du åtminstone läsa och känna till detta.</a:t>
            </a:r>
          </a:p>
          <a:p>
            <a:endParaRPr lang="sv-SE" sz="1200" dirty="0"/>
          </a:p>
          <a:p>
            <a:pPr marL="171450" indent="-171450">
              <a:buFont typeface="Arial" panose="020B0604020202020204" pitchFamily="34" charset="0"/>
              <a:buChar char="•"/>
            </a:pPr>
            <a:r>
              <a:rPr lang="sv-SE" sz="1200" b="1" dirty="0"/>
              <a:t>Ledare</a:t>
            </a:r>
            <a:br>
              <a:rPr lang="sv-SE" sz="1200" b="1" dirty="0"/>
            </a:br>
            <a:r>
              <a:rPr lang="sv-SE" sz="1200" dirty="0" err="1"/>
              <a:t>Ope</a:t>
            </a:r>
            <a:r>
              <a:rPr lang="sv-SE" sz="1200" dirty="0"/>
              <a:t> IF har en </a:t>
            </a:r>
            <a:r>
              <a:rPr lang="sv-SE" sz="1200" dirty="0" err="1"/>
              <a:t>coachingfilosofi</a:t>
            </a:r>
            <a:r>
              <a:rPr lang="sv-SE" sz="1200" dirty="0"/>
              <a:t> där alla spelare bemöts på ett positivt sätt med mer beröm än kritik. Vi talar om ett förhållande på minst 5 till 1 när det gäller beröm i förhållande till kritik. Vi pratar också om att skapa ett motivationsklimat och prestationsorienterat förhållningssätt till skillnad från ett resultatorienterat förhållningssätt. </a:t>
            </a:r>
            <a:r>
              <a:rPr lang="sv-SE" sz="1200" dirty="0" err="1"/>
              <a:t>Ope</a:t>
            </a:r>
            <a:r>
              <a:rPr lang="sv-SE" sz="1200" dirty="0"/>
              <a:t> IF erbjuder utbildning till alla ledare.</a:t>
            </a:r>
            <a:br>
              <a:rPr lang="sv-SE" sz="1200" dirty="0"/>
            </a:br>
            <a:endParaRPr lang="sv-SE" sz="1200" dirty="0"/>
          </a:p>
          <a:p>
            <a:pPr marL="171450" indent="-171450">
              <a:buFont typeface="Arial" panose="020B0604020202020204" pitchFamily="34" charset="0"/>
              <a:buChar char="•"/>
            </a:pPr>
            <a:r>
              <a:rPr lang="sv-SE" sz="1200" b="1" dirty="0"/>
              <a:t>Laget</a:t>
            </a:r>
            <a:br>
              <a:rPr lang="sv-SE" sz="1200" dirty="0"/>
            </a:br>
            <a:r>
              <a:rPr lang="sv-SE" sz="1200" dirty="0"/>
              <a:t>Det är viktigt hur rollerna fördelas mellan ledarna i laget och att alla spelare och ledare känner till denna fördelning. Ope IF har riktlinjer för hur mycket man ska träna och matcha i olika åldrar.</a:t>
            </a:r>
            <a:br>
              <a:rPr lang="sv-SE" sz="1200" dirty="0"/>
            </a:br>
            <a:endParaRPr lang="sv-SE" sz="1200" dirty="0"/>
          </a:p>
          <a:p>
            <a:pPr marL="171450" indent="-171450">
              <a:buFont typeface="Arial" panose="020B0604020202020204" pitchFamily="34" charset="0"/>
              <a:buChar char="•"/>
            </a:pPr>
            <a:r>
              <a:rPr lang="sv-SE" sz="1200" b="1" dirty="0"/>
              <a:t>Planering</a:t>
            </a:r>
            <a:br>
              <a:rPr lang="sv-SE" sz="1200" dirty="0"/>
            </a:br>
            <a:r>
              <a:rPr lang="sv-SE" sz="1200" dirty="0"/>
              <a:t>Planera din säsong. Det är viktigt att laget har en långsiktig planering, att en säsongsplanering görs varje år och att sedan varje vecka och träningspass planeras. På hemsidan finns det hjälpmedel för planering i form av mallar och verktyg.</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b="1" dirty="0"/>
              <a:t>Träning</a:t>
            </a:r>
            <a:br>
              <a:rPr lang="sv-SE" sz="1200" b="1" dirty="0"/>
            </a:br>
            <a:r>
              <a:rPr lang="sv-SE" sz="1200" dirty="0"/>
              <a:t>I Ope IF strävar vi efter att bedriva funktionell träning till skillnad från isolerad träning och vi vill att träningen ska vara så matchlik som möjligt. </a:t>
            </a:r>
            <a:r>
              <a:rPr lang="sv-SE" sz="1200" dirty="0" err="1"/>
              <a:t>Guided</a:t>
            </a:r>
            <a:r>
              <a:rPr lang="sv-SE" sz="1200" dirty="0"/>
              <a:t> </a:t>
            </a:r>
            <a:r>
              <a:rPr lang="sv-SE" sz="1200" dirty="0" err="1"/>
              <a:t>discovery</a:t>
            </a:r>
            <a:r>
              <a:rPr lang="sv-SE" sz="1200" dirty="0"/>
              <a:t> är en metod vi förespråkar att använda i träningen. Det är också viktigt med långsiktig skadeförebyggande träning</a:t>
            </a:r>
            <a:br>
              <a:rPr lang="sv-SE" sz="1200" dirty="0"/>
            </a:br>
            <a:endParaRPr lang="sv-SE" sz="1200" dirty="0"/>
          </a:p>
          <a:p>
            <a:pPr marL="171450" indent="-171450">
              <a:buFont typeface="Arial" panose="020B0604020202020204" pitchFamily="34" charset="0"/>
              <a:buChar char="•"/>
            </a:pPr>
            <a:r>
              <a:rPr lang="sv-SE" sz="1200" b="1" dirty="0"/>
              <a:t>Spelidé</a:t>
            </a:r>
            <a:br>
              <a:rPr lang="sv-SE" sz="1200" dirty="0"/>
            </a:br>
            <a:r>
              <a:rPr lang="sv-SE" sz="1200" dirty="0"/>
              <a:t>Ope IF har en gemensam spelidé som är baserad på ett antal principer och kan användas och anpassas utifrån spelarnas ålder. Spelidén är viktig för att samarbetet mellan lag ska fungera och för att alla spelare som når </a:t>
            </a:r>
            <a:r>
              <a:rPr lang="sv-SE" sz="1200" dirty="0" err="1"/>
              <a:t>Opes</a:t>
            </a:r>
            <a:r>
              <a:rPr lang="sv-SE" sz="1200" dirty="0"/>
              <a:t> seniorverksamhet ska ha samma förutsättningar.</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b="1" dirty="0"/>
              <a:t>Matchning</a:t>
            </a:r>
            <a:br>
              <a:rPr lang="sv-SE" sz="1200" dirty="0"/>
            </a:br>
            <a:r>
              <a:rPr lang="sv-SE" sz="1200" dirty="0"/>
              <a:t>I Ope IF delar vi upp matchsäsongerna i två delar, sommar och vinter. Det finns riktlinjer för hur matchning ska och får ske i olika åldrar. Ope IF har en cupstege som beskriver i vilka åldrar vilka cuper och resor är lämpliga. Hur utlåning och uppflyttning av spelare får ske mellan lag finns också beskrivet i spelarutbildningsplanen.</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b="1" dirty="0"/>
              <a:t>Träning och matchning på olika nivåer</a:t>
            </a:r>
            <a:br>
              <a:rPr lang="sv-SE" sz="1200" b="1" dirty="0"/>
            </a:br>
            <a:r>
              <a:rPr lang="sv-SE" sz="1200" dirty="0"/>
              <a:t>I spelarutbildningsplanen finns riktlinjer för vad man ska träna på i olika åldrar.</a:t>
            </a:r>
          </a:p>
        </p:txBody>
      </p:sp>
    </p:spTree>
    <p:extLst>
      <p:ext uri="{BB962C8B-B14F-4D97-AF65-F5344CB8AC3E}">
        <p14:creationId xmlns:p14="http://schemas.microsoft.com/office/powerpoint/2010/main" val="3701412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3384376" cy="432420"/>
          </a:xfrm>
        </p:spPr>
        <p:txBody>
          <a:bodyPr/>
          <a:lstStyle/>
          <a:p>
            <a:r>
              <a:rPr lang="sv-SE" dirty="0"/>
              <a:t>SUP LIGHT</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12</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233945" cy="523220"/>
          </a:xfrm>
          <a:prstGeom prst="rect">
            <a:avLst/>
          </a:prstGeom>
          <a:noFill/>
        </p:spPr>
        <p:txBody>
          <a:bodyPr wrap="none" rtlCol="0">
            <a:spAutoFit/>
          </a:bodyPr>
          <a:lstStyle/>
          <a:p>
            <a:r>
              <a:rPr lang="sv-SE" sz="2800" b="1" dirty="0">
                <a:solidFill>
                  <a:schemeClr val="accent1"/>
                </a:solidFill>
              </a:rPr>
              <a:t>Snabbvinnare</a:t>
            </a:r>
          </a:p>
        </p:txBody>
      </p:sp>
      <p:sp>
        <p:nvSpPr>
          <p:cNvPr id="12" name="textruta 11"/>
          <p:cNvSpPr txBox="1"/>
          <p:nvPr/>
        </p:nvSpPr>
        <p:spPr>
          <a:xfrm>
            <a:off x="836712" y="1907704"/>
            <a:ext cx="5184576" cy="5632311"/>
          </a:xfrm>
          <a:prstGeom prst="rect">
            <a:avLst/>
          </a:prstGeom>
          <a:noFill/>
        </p:spPr>
        <p:txBody>
          <a:bodyPr wrap="square" rtlCol="0">
            <a:spAutoFit/>
          </a:bodyPr>
          <a:lstStyle/>
          <a:p>
            <a:r>
              <a:rPr lang="sv-SE" sz="1200" dirty="0"/>
              <a:t>För att erbjuda spelarna så stor möjlighet till utveckling som möjligt sammanfattas här ett antal ”snabbvinnare” som du som ledare bör tänka på i din verksamhet. </a:t>
            </a:r>
          </a:p>
          <a:p>
            <a:endParaRPr lang="sv-SE" sz="1200" dirty="0"/>
          </a:p>
          <a:p>
            <a:pPr marL="228600" indent="-228600">
              <a:buFont typeface="+mj-lt"/>
              <a:buAutoNum type="arabicPeriod"/>
            </a:pPr>
            <a:r>
              <a:rPr lang="sv-SE" sz="1200" b="1" dirty="0"/>
              <a:t>Träna så mycket som möjligt med boll</a:t>
            </a:r>
            <a:br>
              <a:rPr lang="sv-SE" sz="1200" dirty="0"/>
            </a:br>
            <a:r>
              <a:rPr lang="sv-SE" sz="1200" dirty="0"/>
              <a:t>Genom att låta spelarna så ofta som möjligt ha varsin boll utvecklas tekniken. Använd så långt som möjligt övningar där alla har varsin boll och alla är aktiva samtidigt. Detta gäller även vid uppvärmning till match.</a:t>
            </a:r>
            <a:br>
              <a:rPr lang="sv-SE" sz="1200" dirty="0"/>
            </a:br>
            <a:endParaRPr lang="sv-SE" sz="1200" dirty="0"/>
          </a:p>
          <a:p>
            <a:pPr marL="228600" indent="-228600">
              <a:buFont typeface="+mj-lt"/>
              <a:buAutoNum type="arabicPeriod"/>
            </a:pPr>
            <a:r>
              <a:rPr lang="sv-SE" sz="1200" b="1" dirty="0"/>
              <a:t>Undvik köer och väntetid</a:t>
            </a:r>
            <a:br>
              <a:rPr lang="sv-SE" sz="1200" dirty="0"/>
            </a:br>
            <a:r>
              <a:rPr lang="sv-SE" sz="1200" dirty="0"/>
              <a:t>Köer ger möjlighet till flams, knuffar, oreda och osämja. Dessutom blir man inte speciellt mycket bättre fotbollsspelare av att stå i kö. Använd så långt som möjligt övningar där köer undviks.</a:t>
            </a:r>
            <a:br>
              <a:rPr lang="sv-SE" sz="1200" dirty="0"/>
            </a:br>
            <a:r>
              <a:rPr lang="sv-SE" sz="1200" dirty="0"/>
              <a:t>Undvik också väntetid mellan övningar. Planera och genomför träningen på ett sådant sätt att spelarna inte behöver vänta på att ledarna organiserar nästa övning. Behöver du tid för att organisera nästa övning kan du påbörja det medan spelarna slutför föregående övning under annan ledares ledning eller själva. Går en övning snabbt att organisera kan tiden användas till en snabb vätskepaus.</a:t>
            </a:r>
            <a:br>
              <a:rPr lang="sv-SE" sz="1200" dirty="0"/>
            </a:br>
            <a:endParaRPr lang="sv-SE" sz="1200" dirty="0"/>
          </a:p>
          <a:p>
            <a:pPr marL="228600" indent="-228600">
              <a:buFont typeface="+mj-lt"/>
              <a:buAutoNum type="arabicPeriod"/>
            </a:pPr>
            <a:r>
              <a:rPr lang="sv-SE" sz="1200" b="1" dirty="0"/>
              <a:t>Dela upp spelarna i grupper</a:t>
            </a:r>
            <a:br>
              <a:rPr lang="sv-SE" sz="1200" dirty="0"/>
            </a:br>
            <a:r>
              <a:rPr lang="sv-SE" sz="1200" dirty="0"/>
              <a:t>Mindre grupper ger bättre fokus från spelarna samtidigt som du som ledare med en mindre grupp får större möjlighet att se varje individ. Mindre grupper är lättare att hantera och dessutom kan köer lättare undvikas.</a:t>
            </a:r>
            <a:br>
              <a:rPr lang="sv-SE" sz="1200" dirty="0"/>
            </a:br>
            <a:r>
              <a:rPr lang="sv-SE" sz="1200" dirty="0"/>
              <a:t>Delar ni upp laget i grupper på träningen och kör övningar på olika stationer kan samma ledare köra samma övning flera gånger. Det innebär att ledaren blir bättre på att instruera i övningen, ledaren behöver inte lika mycket förberedelser som om flera övningar ska ledas. Dessutom kan övningen på en station nivåanpassas något efter vilka spelare som genomför övningen.</a:t>
            </a:r>
            <a:br>
              <a:rPr lang="sv-SE" sz="1200" dirty="0"/>
            </a:br>
            <a:endParaRPr lang="sv-SE" sz="1200" dirty="0"/>
          </a:p>
        </p:txBody>
      </p:sp>
    </p:spTree>
    <p:extLst>
      <p:ext uri="{BB962C8B-B14F-4D97-AF65-F5344CB8AC3E}">
        <p14:creationId xmlns:p14="http://schemas.microsoft.com/office/powerpoint/2010/main" val="41207199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3384376" cy="432420"/>
          </a:xfrm>
        </p:spPr>
        <p:txBody>
          <a:bodyPr/>
          <a:lstStyle/>
          <a:p>
            <a:r>
              <a:rPr lang="sv-SE" dirty="0"/>
              <a:t>SUP LIGHT</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13</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233945" cy="523220"/>
          </a:xfrm>
          <a:prstGeom prst="rect">
            <a:avLst/>
          </a:prstGeom>
          <a:noFill/>
        </p:spPr>
        <p:txBody>
          <a:bodyPr wrap="none" rtlCol="0">
            <a:spAutoFit/>
          </a:bodyPr>
          <a:lstStyle/>
          <a:p>
            <a:r>
              <a:rPr lang="sv-SE" sz="2800" b="1" dirty="0">
                <a:solidFill>
                  <a:schemeClr val="accent1"/>
                </a:solidFill>
              </a:rPr>
              <a:t>Snabbvinnare</a:t>
            </a:r>
          </a:p>
        </p:txBody>
      </p:sp>
      <p:sp>
        <p:nvSpPr>
          <p:cNvPr id="12" name="textruta 11"/>
          <p:cNvSpPr txBox="1"/>
          <p:nvPr/>
        </p:nvSpPr>
        <p:spPr>
          <a:xfrm>
            <a:off x="836712" y="1907704"/>
            <a:ext cx="5184576" cy="3785652"/>
          </a:xfrm>
          <a:prstGeom prst="rect">
            <a:avLst/>
          </a:prstGeom>
          <a:noFill/>
        </p:spPr>
        <p:txBody>
          <a:bodyPr wrap="square" rtlCol="0">
            <a:spAutoFit/>
          </a:bodyPr>
          <a:lstStyle/>
          <a:p>
            <a:pPr marL="228600" indent="-228600">
              <a:buFont typeface="+mj-lt"/>
              <a:buAutoNum type="arabicPeriod" startAt="4"/>
            </a:pPr>
            <a:r>
              <a:rPr lang="sv-SE" sz="1200" b="1" dirty="0"/>
              <a:t>Spela i smålagsspel</a:t>
            </a:r>
            <a:br>
              <a:rPr lang="sv-SE" sz="1200" dirty="0"/>
            </a:br>
            <a:r>
              <a:rPr lang="sv-SE" sz="1200" dirty="0"/>
              <a:t>Ju färre spelare ett lag består av ju fler gånger får varje spelare röra bollen. Studier har visat att antalet bollkontakter vid 20 minuters spel är ca 45/spelare vid spel 3 mot 3, medan det vid spel 10 mot 10 endast blir 10 bollkontakter/spelare. Färre antal spelare per lag gör också att varje spelare nästan automatiskt blir mer aktiv både med och utan boll. </a:t>
            </a:r>
            <a:br>
              <a:rPr lang="sv-SE" sz="1200" dirty="0"/>
            </a:br>
            <a:endParaRPr lang="sv-SE" sz="1200" dirty="0"/>
          </a:p>
          <a:p>
            <a:pPr marL="228600" indent="-228600">
              <a:buFont typeface="+mj-lt"/>
              <a:buAutoNum type="arabicPeriod" startAt="4"/>
            </a:pPr>
            <a:r>
              <a:rPr lang="sv-SE" sz="1200" b="1" dirty="0"/>
              <a:t>Fotboll är lek</a:t>
            </a:r>
            <a:br>
              <a:rPr lang="sv-SE" sz="1200" dirty="0"/>
            </a:br>
            <a:r>
              <a:rPr lang="sv-SE" sz="1200" dirty="0"/>
              <a:t>Barn uppfattar många övningar som roliga och lekfulla. Det ska vara roligt att spela fotboll. Se därför till att övningarna är roliga, men ersätt inte fotbollsövningar med andra lekar som ”kull” eller ”under hökens vingar”. Om du ändå använder den typen av övningar så försök att få med varsin boll i övningen.</a:t>
            </a:r>
            <a:br>
              <a:rPr lang="sv-SE" sz="1200" dirty="0"/>
            </a:br>
            <a:endParaRPr lang="sv-SE" sz="1200" dirty="0"/>
          </a:p>
          <a:p>
            <a:pPr marL="228600" indent="-228600">
              <a:buFont typeface="+mj-lt"/>
              <a:buAutoNum type="arabicPeriod" startAt="4"/>
            </a:pPr>
            <a:r>
              <a:rPr lang="sv-SE" sz="1200" b="1" dirty="0"/>
              <a:t>Ställ krav</a:t>
            </a:r>
            <a:br>
              <a:rPr lang="sv-SE" sz="1200" dirty="0"/>
            </a:br>
            <a:r>
              <a:rPr lang="sv-SE" sz="1200" dirty="0"/>
              <a:t>Ställ tydliga krav på spelarna. Berätta och visa vad du förväntar dig av en spelare på en övning, på en träning, under en match, på en cup etc. Är kraven rimligt ställda underlättar det bara för spelaren att utvecklas eftersom kraven skapar en tydlighet för spelaren.</a:t>
            </a:r>
          </a:p>
          <a:p>
            <a:endParaRPr lang="sv-SE" sz="1200" dirty="0"/>
          </a:p>
        </p:txBody>
      </p:sp>
    </p:spTree>
    <p:extLst>
      <p:ext uri="{BB962C8B-B14F-4D97-AF65-F5344CB8AC3E}">
        <p14:creationId xmlns:p14="http://schemas.microsoft.com/office/powerpoint/2010/main" val="12000045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sz="1800" dirty="0">
                <a:sym typeface="Wingdings" pitchFamily="2" charset="2"/>
              </a:rPr>
              <a:t>LEDARE</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14</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403991" cy="523220"/>
          </a:xfrm>
          <a:prstGeom prst="rect">
            <a:avLst/>
          </a:prstGeom>
          <a:noFill/>
        </p:spPr>
        <p:txBody>
          <a:bodyPr wrap="none" rtlCol="0">
            <a:spAutoFit/>
          </a:bodyPr>
          <a:lstStyle/>
          <a:p>
            <a:r>
              <a:rPr lang="sv-SE" sz="2800" b="1" dirty="0">
                <a:solidFill>
                  <a:schemeClr val="accent1"/>
                </a:solidFill>
              </a:rPr>
              <a:t>Ledare i Ope IF</a:t>
            </a:r>
          </a:p>
        </p:txBody>
      </p:sp>
      <p:sp>
        <p:nvSpPr>
          <p:cNvPr id="8" name="textruta 7"/>
          <p:cNvSpPr txBox="1"/>
          <p:nvPr/>
        </p:nvSpPr>
        <p:spPr>
          <a:xfrm>
            <a:off x="836712" y="1907704"/>
            <a:ext cx="5184576" cy="3231654"/>
          </a:xfrm>
          <a:prstGeom prst="rect">
            <a:avLst/>
          </a:prstGeom>
          <a:noFill/>
        </p:spPr>
        <p:txBody>
          <a:bodyPr wrap="square" rtlCol="0">
            <a:spAutoFit/>
          </a:bodyPr>
          <a:lstStyle/>
          <a:p>
            <a:r>
              <a:rPr lang="sv-SE" sz="1200" dirty="0"/>
              <a:t>I Ope IF är du vårt ansikte utåt. Det är din entusiasm, ditt kunnande och ditt uppträdande som gör vår målsättning och våra ambitioner levande, så att spelarna tycker att idrott är kul.</a:t>
            </a:r>
          </a:p>
          <a:p>
            <a:endParaRPr lang="sv-SE" sz="1200" dirty="0"/>
          </a:p>
          <a:p>
            <a:r>
              <a:rPr lang="sv-SE" sz="1200" dirty="0"/>
              <a:t>Det är en svår och krävande men också oerhört rolig och stimulerande uppgift. Vi stöder dig med utbildning, kurser, ledarträffar och kläder. </a:t>
            </a:r>
          </a:p>
          <a:p>
            <a:endParaRPr lang="sv-SE" sz="1200" dirty="0"/>
          </a:p>
          <a:p>
            <a:r>
              <a:rPr lang="sv-SE" sz="1200" dirty="0"/>
              <a:t>Vi strävar efter att ge alla spelare en bra idrottsutbildning. Alla som vill ska få en chans att träna upp sin förmåga och känna hur man successivt lär sig behärska det underbara spelet fotboll.</a:t>
            </a:r>
          </a:p>
          <a:p>
            <a:endParaRPr lang="sv-SE" sz="1200" dirty="0"/>
          </a:p>
          <a:p>
            <a:r>
              <a:rPr lang="sv-SE" sz="1200" dirty="0"/>
              <a:t>Vi vill att spelarna ska få uppleva allt roligt som en lagidrott kan ge – kamratskap, laganda, stöd och uppmuntran i motgång, och härlig delad glädje när det går bra för individen och laget. </a:t>
            </a:r>
          </a:p>
          <a:p>
            <a:endParaRPr lang="sv-SE" sz="1200" dirty="0"/>
          </a:p>
          <a:p>
            <a:r>
              <a:rPr lang="sv-SE" sz="1200" dirty="0"/>
              <a:t> Vi vill att du ska känna dig som den viktiga och betydelsefulla person du är för dina ungdomar och för Ope IF!</a:t>
            </a:r>
          </a:p>
        </p:txBody>
      </p:sp>
    </p:spTree>
    <p:extLst>
      <p:ext uri="{BB962C8B-B14F-4D97-AF65-F5344CB8AC3E}">
        <p14:creationId xmlns:p14="http://schemas.microsoft.com/office/powerpoint/2010/main" val="6984122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sz="1800" dirty="0">
                <a:sym typeface="Wingdings" pitchFamily="2" charset="2"/>
              </a:rPr>
              <a:t>LEDARE</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15</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890791" cy="523220"/>
          </a:xfrm>
          <a:prstGeom prst="rect">
            <a:avLst/>
          </a:prstGeom>
          <a:noFill/>
        </p:spPr>
        <p:txBody>
          <a:bodyPr wrap="none" rtlCol="0">
            <a:spAutoFit/>
          </a:bodyPr>
          <a:lstStyle/>
          <a:p>
            <a:r>
              <a:rPr lang="sv-SE" sz="2800" b="1" dirty="0">
                <a:solidFill>
                  <a:schemeClr val="accent1"/>
                </a:solidFill>
              </a:rPr>
              <a:t>Coachningsfilosofi</a:t>
            </a:r>
          </a:p>
        </p:txBody>
      </p:sp>
      <p:sp>
        <p:nvSpPr>
          <p:cNvPr id="8" name="textruta 7"/>
          <p:cNvSpPr txBox="1"/>
          <p:nvPr/>
        </p:nvSpPr>
        <p:spPr>
          <a:xfrm>
            <a:off x="836712" y="1907704"/>
            <a:ext cx="5184576" cy="5078313"/>
          </a:xfrm>
          <a:prstGeom prst="rect">
            <a:avLst/>
          </a:prstGeom>
          <a:noFill/>
        </p:spPr>
        <p:txBody>
          <a:bodyPr wrap="square" rtlCol="0">
            <a:spAutoFit/>
          </a:bodyPr>
          <a:lstStyle/>
          <a:p>
            <a:r>
              <a:rPr lang="sv-SE" sz="1200" dirty="0"/>
              <a:t>Som ledare i Ope IF vill vi att du bemöter dina spelare på ett positivt och uppmuntrande sätt. Försök få alla spelare att göra sitt bästa i varje situation och fokusera därför på prestationen snarare än resultatet.</a:t>
            </a:r>
          </a:p>
          <a:p>
            <a:endParaRPr lang="sv-SE" sz="1200" dirty="0"/>
          </a:p>
          <a:p>
            <a:r>
              <a:rPr lang="sv-SE" sz="1200" dirty="0"/>
              <a:t>Alla spelare är unika och lär sig nya saker på olika sätt. Vissa förstår muntliga instruktioner väldigt bra medan andra lär sig bättre genom att först titta på en övning och därefter pröva själv.  Det är inte bara den fysiska mognaden som skiljer mellan spelare utan även den mentala. Vissa kanske helt enkelt inte är riktigt mogna för att förstå själva innebörden i en spelövning. </a:t>
            </a:r>
          </a:p>
          <a:p>
            <a:endParaRPr lang="sv-SE" sz="1200" dirty="0"/>
          </a:p>
          <a:p>
            <a:r>
              <a:rPr lang="sv-SE" sz="1200" dirty="0"/>
              <a:t>Det finns inget rätt och fel med hur man lär in nya saker. Försök hitta olika sätt att instruera för att på så sätt nå ut till alla spelare. Berätta, visa, peka, flytta runt spelare, be andra spelare visa och ställ frågor så att spelarna får tänka efter och själva komma fram till lösningar etc.</a:t>
            </a:r>
          </a:p>
          <a:p>
            <a:endParaRPr lang="sv-SE" sz="1200" dirty="0"/>
          </a:p>
          <a:p>
            <a:r>
              <a:rPr lang="sv-SE" sz="1200" dirty="0"/>
              <a:t>Eftersträva att hela tiden förstärka det som är bra. När vi gör mer av det som fungerar så kommer vi automatiskt att göra mindre av det som inte fungerar. </a:t>
            </a:r>
          </a:p>
          <a:p>
            <a:r>
              <a:rPr lang="sv-SE" sz="1200" dirty="0"/>
              <a:t>Det är alltså mer gynnsamt att berömma och fokusera på det som era spelare gör bra, än att försöka förändra och tjata bort beteenden som fungerar sämre!</a:t>
            </a:r>
          </a:p>
          <a:p>
            <a:endParaRPr lang="sv-SE" sz="1200" dirty="0"/>
          </a:p>
          <a:p>
            <a:r>
              <a:rPr lang="sv-SE" sz="1200" dirty="0"/>
              <a:t>För att ytterligare effektivisera inlärningsprocessen är feedback oerhört viktigt. Detta  får bäst effekt om det sker individuellt och så nära inpå händelsen som möjligt. Ta spelaren till sidan, låt gärna spelet/övningen fortsätta. Försök att genom frågor få spelaren att själv reflektera över sitt beteende och på så sätt komma till insikt om vad hon/han gjort bra, samt om det finns alternativa ageranden. Undvik att ge färdiga lösningar.</a:t>
            </a:r>
          </a:p>
        </p:txBody>
      </p:sp>
      <p:sp>
        <p:nvSpPr>
          <p:cNvPr id="11" name="textruta 10"/>
          <p:cNvSpPr txBox="1"/>
          <p:nvPr/>
        </p:nvSpPr>
        <p:spPr>
          <a:xfrm>
            <a:off x="836712" y="6930261"/>
            <a:ext cx="5544616"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180975" indent="-180975">
              <a:buFont typeface="Arial" pitchFamily="34" charset="0"/>
              <a:buChar char="•"/>
            </a:pPr>
            <a:r>
              <a:rPr lang="sv-SE" sz="1400" b="1" i="1" dirty="0"/>
              <a:t> 5 + 1 regeln: Visa på 5 positiva exempel för varje negativt.</a:t>
            </a:r>
          </a:p>
          <a:p>
            <a:pPr marL="180975" indent="-180975">
              <a:buFont typeface="Arial" pitchFamily="34" charset="0"/>
              <a:buChar char="•"/>
            </a:pPr>
            <a:r>
              <a:rPr lang="sv-SE" sz="1400" b="1" i="1" dirty="0"/>
              <a:t>Uppmuntra ansträngningen – prestationen  är viktigare än resultatet.</a:t>
            </a:r>
          </a:p>
          <a:p>
            <a:pPr marL="180975" indent="-180975">
              <a:buFont typeface="Arial" pitchFamily="34" charset="0"/>
              <a:buChar char="•"/>
            </a:pPr>
            <a:r>
              <a:rPr lang="sv-SE" sz="1400" b="1" i="1" dirty="0"/>
              <a:t>Individuell instruktion – är att föredra framför gruppinstruktion.</a:t>
            </a:r>
          </a:p>
          <a:p>
            <a:pPr marL="180975" indent="-180975">
              <a:buFont typeface="Arial" pitchFamily="34" charset="0"/>
              <a:buChar char="•"/>
            </a:pPr>
            <a:r>
              <a:rPr lang="sv-SE" sz="1400" b="1" i="1" dirty="0"/>
              <a:t>Vi tenderar att lära ut på det sätt som vi själva föredrar att lära in!</a:t>
            </a:r>
          </a:p>
          <a:p>
            <a:pPr marL="180975" indent="-180975">
              <a:buFont typeface="Arial" pitchFamily="34" charset="0"/>
              <a:buChar char="•"/>
            </a:pPr>
            <a:r>
              <a:rPr lang="sv-SE" sz="1400" b="1" i="1" dirty="0"/>
              <a:t>Om du ställer frågor – se till att du hanterar svaret på ett positivt sätt!</a:t>
            </a:r>
          </a:p>
        </p:txBody>
      </p:sp>
    </p:spTree>
    <p:extLst>
      <p:ext uri="{BB962C8B-B14F-4D97-AF65-F5344CB8AC3E}">
        <p14:creationId xmlns:p14="http://schemas.microsoft.com/office/powerpoint/2010/main" val="6984122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sz="1800" dirty="0">
                <a:sym typeface="Wingdings" pitchFamily="2" charset="2"/>
              </a:rPr>
              <a:t>LEDARE</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16</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925096" cy="523220"/>
          </a:xfrm>
          <a:prstGeom prst="rect">
            <a:avLst/>
          </a:prstGeom>
          <a:noFill/>
        </p:spPr>
        <p:txBody>
          <a:bodyPr wrap="none" rtlCol="0">
            <a:spAutoFit/>
          </a:bodyPr>
          <a:lstStyle/>
          <a:p>
            <a:r>
              <a:rPr lang="sv-SE" sz="2800" b="1" dirty="0">
                <a:solidFill>
                  <a:schemeClr val="accent1"/>
                </a:solidFill>
              </a:rPr>
              <a:t>Motivationsklimat</a:t>
            </a:r>
          </a:p>
        </p:txBody>
      </p:sp>
      <p:sp>
        <p:nvSpPr>
          <p:cNvPr id="8" name="textruta 7"/>
          <p:cNvSpPr txBox="1"/>
          <p:nvPr/>
        </p:nvSpPr>
        <p:spPr>
          <a:xfrm>
            <a:off x="836712" y="1763688"/>
            <a:ext cx="5184576" cy="646331"/>
          </a:xfrm>
          <a:prstGeom prst="rect">
            <a:avLst/>
          </a:prstGeom>
          <a:noFill/>
        </p:spPr>
        <p:txBody>
          <a:bodyPr wrap="square" rtlCol="0">
            <a:spAutoFit/>
          </a:bodyPr>
          <a:lstStyle/>
          <a:p>
            <a:r>
              <a:rPr lang="sv-SE" sz="1200" dirty="0"/>
              <a:t>De ledare som förmedlar en miljö där förbättrade prestationer ses som en väg att nå bra resultat, snarare än att bra resultat leder till förbättrade prestationer, har större möjlighet att påverka spelarutvecklingen positivt. </a:t>
            </a:r>
          </a:p>
        </p:txBody>
      </p:sp>
      <p:graphicFrame>
        <p:nvGraphicFramePr>
          <p:cNvPr id="10" name="Tabell 9"/>
          <p:cNvGraphicFramePr>
            <a:graphicFrameLocks noGrp="1"/>
          </p:cNvGraphicFramePr>
          <p:nvPr>
            <p:extLst>
              <p:ext uri="{D42A27DB-BD31-4B8C-83A1-F6EECF244321}">
                <p14:modId xmlns:p14="http://schemas.microsoft.com/office/powerpoint/2010/main" val="345154246"/>
              </p:ext>
            </p:extLst>
          </p:nvPr>
        </p:nvGraphicFramePr>
        <p:xfrm>
          <a:off x="836713" y="2411760"/>
          <a:ext cx="5616624" cy="2637907"/>
        </p:xfrm>
        <a:graphic>
          <a:graphicData uri="http://schemas.openxmlformats.org/drawingml/2006/table">
            <a:tbl>
              <a:tblPr firstRow="1" firstCol="1" bandRow="1" bandCol="1">
                <a:tableStyleId>{5C22544A-7EE6-4342-B048-85BDC9FD1C3A}</a:tableStyleId>
              </a:tblPr>
              <a:tblGrid>
                <a:gridCol w="164300">
                  <a:extLst>
                    <a:ext uri="{9D8B030D-6E8A-4147-A177-3AD203B41FA5}">
                      <a16:colId xmlns:a16="http://schemas.microsoft.com/office/drawing/2014/main" val="20000"/>
                    </a:ext>
                  </a:extLst>
                </a:gridCol>
                <a:gridCol w="5452324">
                  <a:extLst>
                    <a:ext uri="{9D8B030D-6E8A-4147-A177-3AD203B41FA5}">
                      <a16:colId xmlns:a16="http://schemas.microsoft.com/office/drawing/2014/main" val="20001"/>
                    </a:ext>
                  </a:extLst>
                </a:gridCol>
              </a:tblGrid>
              <a:tr h="224053">
                <a:tc>
                  <a:txBody>
                    <a:bodyPr/>
                    <a:lstStyle/>
                    <a:p>
                      <a:pPr>
                        <a:spcAft>
                          <a:spcPts val="0"/>
                        </a:spcAft>
                      </a:pPr>
                      <a:endParaRPr lang="sv-SE" sz="1200" dirty="0">
                        <a:effectLst/>
                        <a:latin typeface="Tw Cen MT Condensed Extra Bold"/>
                        <a:ea typeface="Times New Roman"/>
                        <a:cs typeface="Times New Roman"/>
                      </a:endParaRPr>
                    </a:p>
                  </a:txBody>
                  <a:tcPr marL="68400" marR="68400" marT="18000" marB="18000" anchor="ctr"/>
                </a:tc>
                <a:tc>
                  <a:txBody>
                    <a:bodyPr/>
                    <a:lstStyle/>
                    <a:p>
                      <a:pPr>
                        <a:spcAft>
                          <a:spcPts val="0"/>
                        </a:spcAft>
                        <a:tabLst>
                          <a:tab pos="4448175" algn="l"/>
                        </a:tabLst>
                      </a:pPr>
                      <a:r>
                        <a:rPr lang="sv-SE" sz="1100" dirty="0">
                          <a:effectLst/>
                        </a:rPr>
                        <a:t> Resultatorientering</a:t>
                      </a:r>
                      <a:r>
                        <a:rPr lang="sv-SE" sz="1100" baseline="0" dirty="0">
                          <a:effectLst/>
                        </a:rPr>
                        <a:t> innebär att</a:t>
                      </a:r>
                      <a:endParaRPr lang="sv-SE" sz="1200" dirty="0">
                        <a:effectLst/>
                        <a:latin typeface="Tw Cen MT Condensed Extra Bold"/>
                        <a:ea typeface="Times New Roman"/>
                        <a:cs typeface="Times New Roman"/>
                      </a:endParaRPr>
                    </a:p>
                  </a:txBody>
                  <a:tcPr marL="68400" marR="68400" marT="18000" marB="18000" anchor="ctr"/>
                </a:tc>
                <a:extLst>
                  <a:ext uri="{0D108BD9-81ED-4DB2-BD59-A6C34878D82A}">
                    <a16:rowId xmlns:a16="http://schemas.microsoft.com/office/drawing/2014/main" val="10000"/>
                  </a:ext>
                </a:extLst>
              </a:tr>
              <a:tr h="327042">
                <a:tc>
                  <a:txBody>
                    <a:bodyPr/>
                    <a:lstStyle/>
                    <a:p>
                      <a:pPr>
                        <a:spcAft>
                          <a:spcPts val="0"/>
                        </a:spcAft>
                        <a:tabLst>
                          <a:tab pos="4448175" algn="l"/>
                        </a:tabLst>
                      </a:pPr>
                      <a:endParaRPr lang="sv-SE" sz="900" dirty="0">
                        <a:effectLst/>
                        <a:latin typeface="Tw Cen MT Condensed Extra Bold"/>
                        <a:ea typeface="Times New Roman"/>
                        <a:cs typeface="Times New Roman"/>
                      </a:endParaRPr>
                    </a:p>
                  </a:txBody>
                  <a:tcPr marL="68400" marR="684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448175" algn="l"/>
                        </a:tabLst>
                        <a:defRPr/>
                      </a:pPr>
                      <a:r>
                        <a:rPr lang="sv-SE" sz="1000" dirty="0">
                          <a:effectLst/>
                        </a:rPr>
                        <a:t>högre fokus riktas mot att spelaren och laget ska jämföra</a:t>
                      </a:r>
                      <a:r>
                        <a:rPr lang="sv-SE" sz="1000" baseline="0" dirty="0">
                          <a:effectLst/>
                        </a:rPr>
                        <a:t> sig med andra genom att  exempelvis vinna eller visa klart högre förmåga än motståndare.</a:t>
                      </a:r>
                      <a:endParaRPr lang="sv-SE" sz="1000" dirty="0">
                        <a:effectLst/>
                      </a:endParaRPr>
                    </a:p>
                  </a:txBody>
                  <a:tcPr marL="68400" marR="68400" marT="18000" marB="18000" anchor="ctr"/>
                </a:tc>
                <a:extLst>
                  <a:ext uri="{0D108BD9-81ED-4DB2-BD59-A6C34878D82A}">
                    <a16:rowId xmlns:a16="http://schemas.microsoft.com/office/drawing/2014/main" val="10001"/>
                  </a:ext>
                </a:extLst>
              </a:tr>
              <a:tr h="313470">
                <a:tc>
                  <a:txBody>
                    <a:bodyPr/>
                    <a:lstStyle/>
                    <a:p>
                      <a:pPr>
                        <a:spcAft>
                          <a:spcPts val="0"/>
                        </a:spcAft>
                        <a:tabLst>
                          <a:tab pos="4448175" algn="l"/>
                        </a:tabLst>
                      </a:pPr>
                      <a:endParaRPr lang="sv-SE" sz="900" dirty="0">
                        <a:effectLst/>
                        <a:latin typeface="Tw Cen MT Condensed Extra Bold"/>
                        <a:ea typeface="Times New Roman"/>
                        <a:cs typeface="Times New Roman"/>
                      </a:endParaRPr>
                    </a:p>
                  </a:txBody>
                  <a:tcPr marL="68400" marR="684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448175" algn="l"/>
                        </a:tabLst>
                        <a:defRPr/>
                      </a:pPr>
                      <a:r>
                        <a:rPr lang="sv-SE" sz="1000" dirty="0">
                          <a:effectLst/>
                        </a:rPr>
                        <a:t>motivationen riskerar att kopplas ihop med resultaten (och synten på sig själv) och därmed variera mer både på kort och lång sikt.</a:t>
                      </a:r>
                    </a:p>
                  </a:txBody>
                  <a:tcPr marL="68400" marR="68400" marT="18000" marB="18000" anchor="ctr"/>
                </a:tc>
                <a:extLst>
                  <a:ext uri="{0D108BD9-81ED-4DB2-BD59-A6C34878D82A}">
                    <a16:rowId xmlns:a16="http://schemas.microsoft.com/office/drawing/2014/main" val="10002"/>
                  </a:ext>
                </a:extLst>
              </a:tr>
              <a:tr h="162759">
                <a:tc>
                  <a:txBody>
                    <a:bodyPr/>
                    <a:lstStyle/>
                    <a:p>
                      <a:pPr>
                        <a:spcAft>
                          <a:spcPts val="0"/>
                        </a:spcAft>
                        <a:tabLst>
                          <a:tab pos="4448175" algn="l"/>
                        </a:tabLs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ökad prestationsångest,</a:t>
                      </a:r>
                      <a:r>
                        <a:rPr lang="sv-SE" sz="1000" kern="1200" baseline="0" dirty="0">
                          <a:solidFill>
                            <a:schemeClr val="dk1"/>
                          </a:solidFill>
                          <a:effectLst/>
                          <a:latin typeface="+mn-lt"/>
                          <a:ea typeface="+mn-ea"/>
                          <a:cs typeface="+mn-cs"/>
                        </a:rPr>
                        <a:t> eftersom resultat är svårare att påverka än prestationen.</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3"/>
                  </a:ext>
                </a:extLst>
              </a:tr>
              <a:tr h="289902">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448175" algn="l"/>
                        </a:tabLst>
                        <a:defRPr/>
                      </a:pPr>
                      <a:r>
                        <a:rPr lang="sv-SE" sz="1000" kern="1200" dirty="0">
                          <a:solidFill>
                            <a:schemeClr val="dk1"/>
                          </a:solidFill>
                          <a:effectLst/>
                          <a:latin typeface="+mn-lt"/>
                          <a:ea typeface="+mn-ea"/>
                          <a:cs typeface="+mn-cs"/>
                        </a:rPr>
                        <a:t>självkänslan riskerar att påverkas negativt, eftersom synen på den egna kompetensen varierar</a:t>
                      </a:r>
                      <a:r>
                        <a:rPr lang="sv-SE" sz="1000" kern="1200" baseline="0" dirty="0">
                          <a:solidFill>
                            <a:schemeClr val="dk1"/>
                          </a:solidFill>
                          <a:effectLst/>
                          <a:latin typeface="+mn-lt"/>
                          <a:ea typeface="+mn-ea"/>
                          <a:cs typeface="+mn-cs"/>
                        </a:rPr>
                        <a:t> med hur andra presterar.</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4"/>
                  </a:ext>
                </a:extLst>
              </a:tr>
              <a:tr h="201444">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självförtroendet</a:t>
                      </a:r>
                      <a:r>
                        <a:rPr lang="sv-SE" sz="1000" kern="1200" baseline="0" dirty="0">
                          <a:solidFill>
                            <a:schemeClr val="dk1"/>
                          </a:solidFill>
                          <a:effectLst/>
                          <a:latin typeface="+mn-lt"/>
                          <a:ea typeface="+mn-ea"/>
                          <a:cs typeface="+mn-cs"/>
                        </a:rPr>
                        <a:t> påverkas negativt med osäkerhet och minskad egen kontroll.</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5"/>
                  </a:ext>
                </a:extLst>
              </a:tr>
              <a:tr h="348064">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risken för sämre lagsammanhållning ökar, eftersom</a:t>
                      </a:r>
                      <a:r>
                        <a:rPr lang="sv-SE" sz="1000" kern="1200" baseline="0" dirty="0">
                          <a:solidFill>
                            <a:schemeClr val="dk1"/>
                          </a:solidFill>
                          <a:effectLst/>
                          <a:latin typeface="+mn-lt"/>
                          <a:ea typeface="+mn-ea"/>
                          <a:cs typeface="+mn-cs"/>
                        </a:rPr>
                        <a:t> spelare jämför sig med varandra både i resultat och prestationshänseende.</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6"/>
                  </a:ext>
                </a:extLst>
              </a:tr>
              <a:tr h="203863">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ökad</a:t>
                      </a:r>
                      <a:r>
                        <a:rPr lang="sv-SE" sz="1000" kern="1200" baseline="0" dirty="0">
                          <a:solidFill>
                            <a:schemeClr val="dk1"/>
                          </a:solidFill>
                          <a:effectLst/>
                          <a:latin typeface="+mn-lt"/>
                          <a:ea typeface="+mn-ea"/>
                          <a:cs typeface="+mn-cs"/>
                        </a:rPr>
                        <a:t> stress och osäkerhet i miljön ökar risken för både sämre livskvalitet och hälsa.</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7"/>
                  </a:ext>
                </a:extLst>
              </a:tr>
              <a:tr h="449683">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risken för överbelastning eller utmattningssyndrom hos tränare blir högre, eftersom</a:t>
                      </a:r>
                      <a:r>
                        <a:rPr lang="sv-SE" sz="1000" kern="1200" baseline="0" dirty="0">
                          <a:solidFill>
                            <a:schemeClr val="dk1"/>
                          </a:solidFill>
                          <a:effectLst/>
                          <a:latin typeface="+mn-lt"/>
                          <a:ea typeface="+mn-ea"/>
                          <a:cs typeface="+mn-cs"/>
                        </a:rPr>
                        <a:t> resultatorienterad stress riskerar  att öka och möjligheten att påverka utvecklingen riskerar att minska.</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8"/>
                  </a:ext>
                </a:extLst>
              </a:tr>
            </a:tbl>
          </a:graphicData>
        </a:graphic>
      </p:graphicFrame>
      <p:graphicFrame>
        <p:nvGraphicFramePr>
          <p:cNvPr id="12" name="Tabell 11"/>
          <p:cNvGraphicFramePr>
            <a:graphicFrameLocks noGrp="1"/>
          </p:cNvGraphicFramePr>
          <p:nvPr>
            <p:extLst>
              <p:ext uri="{D42A27DB-BD31-4B8C-83A1-F6EECF244321}">
                <p14:modId xmlns:p14="http://schemas.microsoft.com/office/powerpoint/2010/main" val="345154246"/>
              </p:ext>
            </p:extLst>
          </p:nvPr>
        </p:nvGraphicFramePr>
        <p:xfrm>
          <a:off x="836713" y="5076056"/>
          <a:ext cx="5616624" cy="2762407"/>
        </p:xfrm>
        <a:graphic>
          <a:graphicData uri="http://schemas.openxmlformats.org/drawingml/2006/table">
            <a:tbl>
              <a:tblPr firstRow="1" firstCol="1" bandRow="1" bandCol="1">
                <a:tableStyleId>{5C22544A-7EE6-4342-B048-85BDC9FD1C3A}</a:tableStyleId>
              </a:tblPr>
              <a:tblGrid>
                <a:gridCol w="164136">
                  <a:extLst>
                    <a:ext uri="{9D8B030D-6E8A-4147-A177-3AD203B41FA5}">
                      <a16:colId xmlns:a16="http://schemas.microsoft.com/office/drawing/2014/main" val="20000"/>
                    </a:ext>
                  </a:extLst>
                </a:gridCol>
                <a:gridCol w="5452488">
                  <a:extLst>
                    <a:ext uri="{9D8B030D-6E8A-4147-A177-3AD203B41FA5}">
                      <a16:colId xmlns:a16="http://schemas.microsoft.com/office/drawing/2014/main" val="20001"/>
                    </a:ext>
                  </a:extLst>
                </a:gridCol>
              </a:tblGrid>
              <a:tr h="0">
                <a:tc>
                  <a:txBody>
                    <a:bodyPr/>
                    <a:lstStyle/>
                    <a:p>
                      <a:pPr>
                        <a:spcAft>
                          <a:spcPts val="0"/>
                        </a:spcAft>
                      </a:pPr>
                      <a:endParaRPr lang="sv-SE" sz="1200" dirty="0">
                        <a:effectLst/>
                        <a:latin typeface="Tw Cen MT Condensed Extra Bold"/>
                        <a:ea typeface="Times New Roman"/>
                        <a:cs typeface="Times New Roman"/>
                      </a:endParaRPr>
                    </a:p>
                  </a:txBody>
                  <a:tcPr marL="68400" marR="68400" marT="18000" marB="18000" anchor="ctr"/>
                </a:tc>
                <a:tc>
                  <a:txBody>
                    <a:bodyPr/>
                    <a:lstStyle/>
                    <a:p>
                      <a:pPr>
                        <a:spcAft>
                          <a:spcPts val="0"/>
                        </a:spcAft>
                        <a:tabLst>
                          <a:tab pos="4448175" algn="l"/>
                        </a:tabLst>
                      </a:pPr>
                      <a:r>
                        <a:rPr lang="sv-SE" sz="1100" dirty="0">
                          <a:effectLst/>
                        </a:rPr>
                        <a:t> Prestationsorientering</a:t>
                      </a:r>
                      <a:r>
                        <a:rPr lang="sv-SE" sz="1100" baseline="0" dirty="0">
                          <a:effectLst/>
                        </a:rPr>
                        <a:t> innebär att</a:t>
                      </a:r>
                      <a:endParaRPr lang="sv-SE" sz="1200" dirty="0">
                        <a:effectLst/>
                        <a:latin typeface="Tw Cen MT Condensed Extra Bold"/>
                        <a:ea typeface="Times New Roman"/>
                        <a:cs typeface="Times New Roman"/>
                      </a:endParaRPr>
                    </a:p>
                  </a:txBody>
                  <a:tcPr marL="68400" marR="68400" marT="18000" marB="18000" anchor="ctr"/>
                </a:tc>
                <a:extLst>
                  <a:ext uri="{0D108BD9-81ED-4DB2-BD59-A6C34878D82A}">
                    <a16:rowId xmlns:a16="http://schemas.microsoft.com/office/drawing/2014/main" val="10000"/>
                  </a:ext>
                </a:extLst>
              </a:tr>
              <a:tr h="327042">
                <a:tc>
                  <a:txBody>
                    <a:bodyPr/>
                    <a:lstStyle/>
                    <a:p>
                      <a:pPr>
                        <a:spcAft>
                          <a:spcPts val="0"/>
                        </a:spcAft>
                        <a:tabLst>
                          <a:tab pos="4448175" algn="l"/>
                        </a:tabLst>
                      </a:pPr>
                      <a:endParaRPr lang="sv-SE" sz="900" dirty="0">
                        <a:effectLst/>
                        <a:latin typeface="Tw Cen MT Condensed Extra Bold"/>
                        <a:ea typeface="Times New Roman"/>
                        <a:cs typeface="Times New Roman"/>
                      </a:endParaRPr>
                    </a:p>
                  </a:txBody>
                  <a:tcPr marL="68400" marR="684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448175" algn="l"/>
                        </a:tabLst>
                        <a:defRPr/>
                      </a:pPr>
                      <a:r>
                        <a:rPr lang="sv-SE" sz="1000" dirty="0">
                          <a:effectLst/>
                        </a:rPr>
                        <a:t>högre fokus riktas mot att spelaren/laget ska utveckla sin egen/lagets förmåga. Mål och utvärdering</a:t>
                      </a:r>
                      <a:r>
                        <a:rPr lang="sv-SE" sz="1000" baseline="0" dirty="0">
                          <a:effectLst/>
                        </a:rPr>
                        <a:t> har fokus på prestations- eller processmål.</a:t>
                      </a:r>
                      <a:endParaRPr lang="sv-SE" sz="1000" dirty="0">
                        <a:effectLst/>
                      </a:endParaRPr>
                    </a:p>
                  </a:txBody>
                  <a:tcPr marL="68400" marR="68400" marT="18000" marB="18000" anchor="ctr"/>
                </a:tc>
                <a:extLst>
                  <a:ext uri="{0D108BD9-81ED-4DB2-BD59-A6C34878D82A}">
                    <a16:rowId xmlns:a16="http://schemas.microsoft.com/office/drawing/2014/main" val="10001"/>
                  </a:ext>
                </a:extLst>
              </a:tr>
              <a:tr h="313470">
                <a:tc>
                  <a:txBody>
                    <a:bodyPr/>
                    <a:lstStyle/>
                    <a:p>
                      <a:pPr>
                        <a:spcAft>
                          <a:spcPts val="0"/>
                        </a:spcAft>
                        <a:tabLst>
                          <a:tab pos="4448175" algn="l"/>
                        </a:tabLst>
                      </a:pPr>
                      <a:endParaRPr lang="sv-SE" sz="900" dirty="0">
                        <a:effectLst/>
                        <a:latin typeface="Tw Cen MT Condensed Extra Bold"/>
                        <a:ea typeface="Times New Roman"/>
                        <a:cs typeface="Times New Roman"/>
                      </a:endParaRPr>
                    </a:p>
                  </a:txBody>
                  <a:tcPr marL="68400" marR="684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448175" algn="l"/>
                        </a:tabLst>
                        <a:defRPr/>
                      </a:pPr>
                      <a:r>
                        <a:rPr lang="sv-SE" sz="1000" dirty="0">
                          <a:effectLst/>
                        </a:rPr>
                        <a:t>motivationen påverkas mindre av hur den egna kompetensen upplevs och det är enklare att påverka målsättning.</a:t>
                      </a:r>
                    </a:p>
                  </a:txBody>
                  <a:tcPr marL="68400" marR="68400" marT="18000" marB="18000" anchor="ctr"/>
                </a:tc>
                <a:extLst>
                  <a:ext uri="{0D108BD9-81ED-4DB2-BD59-A6C34878D82A}">
                    <a16:rowId xmlns:a16="http://schemas.microsoft.com/office/drawing/2014/main" val="10002"/>
                  </a:ext>
                </a:extLst>
              </a:tr>
              <a:tr h="162759">
                <a:tc>
                  <a:txBody>
                    <a:bodyPr/>
                    <a:lstStyle/>
                    <a:p>
                      <a:pPr>
                        <a:spcAft>
                          <a:spcPts val="0"/>
                        </a:spcAft>
                        <a:tabLst>
                          <a:tab pos="4448175" algn="l"/>
                        </a:tabLs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prestationsrelaterad stress</a:t>
                      </a:r>
                      <a:r>
                        <a:rPr lang="sv-SE" sz="1000" kern="1200" baseline="0" dirty="0">
                          <a:solidFill>
                            <a:schemeClr val="dk1"/>
                          </a:solidFill>
                          <a:effectLst/>
                          <a:latin typeface="+mn-lt"/>
                          <a:ea typeface="+mn-ea"/>
                          <a:cs typeface="+mn-cs"/>
                        </a:rPr>
                        <a:t> minskar eftersom prestationen hos spelaren och laget är lättare att påverka än resultatet.</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3"/>
                  </a:ext>
                </a:extLst>
              </a:tr>
              <a:tr h="289902">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448175" algn="l"/>
                        </a:tabLst>
                        <a:defRPr/>
                      </a:pPr>
                      <a:r>
                        <a:rPr lang="sv-SE" sz="1000" kern="1200" dirty="0">
                          <a:solidFill>
                            <a:schemeClr val="dk1"/>
                          </a:solidFill>
                          <a:effectLst/>
                          <a:latin typeface="+mn-lt"/>
                          <a:ea typeface="+mn-ea"/>
                          <a:cs typeface="+mn-cs"/>
                        </a:rPr>
                        <a:t>självkänslan har större potential att utvecklas positivt, eftersom  spelaren får en upplevelse av att kunna påverka själv. Spelare kan utvecklas på den nivå de befinner sig, inte jämföras med de bästa.</a:t>
                      </a:r>
                    </a:p>
                  </a:txBody>
                  <a:tcPr marL="68400" marR="68400" marT="18000" marB="18000" anchor="ctr"/>
                </a:tc>
                <a:extLst>
                  <a:ext uri="{0D108BD9-81ED-4DB2-BD59-A6C34878D82A}">
                    <a16:rowId xmlns:a16="http://schemas.microsoft.com/office/drawing/2014/main" val="10004"/>
                  </a:ext>
                </a:extLst>
              </a:tr>
              <a:tr h="201444">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självförtroendet</a:t>
                      </a:r>
                      <a:r>
                        <a:rPr lang="sv-SE" sz="1000" kern="1200" baseline="0" dirty="0">
                          <a:solidFill>
                            <a:schemeClr val="dk1"/>
                          </a:solidFill>
                          <a:effectLst/>
                          <a:latin typeface="+mn-lt"/>
                          <a:ea typeface="+mn-ea"/>
                          <a:cs typeface="+mn-cs"/>
                        </a:rPr>
                        <a:t> påverkas positivt, eftersom spelare får större egen kontroll.</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5"/>
                  </a:ext>
                </a:extLst>
              </a:tr>
              <a:tr h="165764">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mindre stress och bättre socialt stöd ökar sannolikheten för bättre livskvalitet och hälsa.</a:t>
                      </a:r>
                    </a:p>
                  </a:txBody>
                  <a:tcPr marL="68400" marR="68400" marT="18000" marB="18000" anchor="ctr"/>
                </a:tc>
                <a:extLst>
                  <a:ext uri="{0D108BD9-81ED-4DB2-BD59-A6C34878D82A}">
                    <a16:rowId xmlns:a16="http://schemas.microsoft.com/office/drawing/2014/main" val="10006"/>
                  </a:ext>
                </a:extLst>
              </a:tr>
              <a:tr h="203863">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lagsammanhållningen</a:t>
                      </a:r>
                      <a:r>
                        <a:rPr lang="sv-SE" sz="1000" kern="1200" baseline="0" dirty="0">
                          <a:solidFill>
                            <a:schemeClr val="dk1"/>
                          </a:solidFill>
                          <a:effectLst/>
                          <a:latin typeface="+mn-lt"/>
                          <a:ea typeface="+mn-ea"/>
                          <a:cs typeface="+mn-cs"/>
                        </a:rPr>
                        <a:t> och lagmålsättningen förbättras, eftersom prestationen är i fokus med mindre social jämförelse mellan spelarna.</a:t>
                      </a:r>
                      <a:endParaRPr lang="sv-SE" sz="1000" kern="1200" dirty="0">
                        <a:solidFill>
                          <a:schemeClr val="dk1"/>
                        </a:solidFill>
                        <a:effectLst/>
                        <a:latin typeface="+mn-lt"/>
                        <a:ea typeface="+mn-ea"/>
                        <a:cs typeface="+mn-cs"/>
                      </a:endParaRPr>
                    </a:p>
                  </a:txBody>
                  <a:tcPr marL="68400" marR="68400" marT="18000" marB="18000" anchor="ctr"/>
                </a:tc>
                <a:extLst>
                  <a:ext uri="{0D108BD9-81ED-4DB2-BD59-A6C34878D82A}">
                    <a16:rowId xmlns:a16="http://schemas.microsoft.com/office/drawing/2014/main" val="10007"/>
                  </a:ext>
                </a:extLst>
              </a:tr>
              <a:tr h="449683">
                <a:tc>
                  <a:txBody>
                    <a:bodyPr/>
                    <a:lstStyle/>
                    <a:p>
                      <a:pPr>
                        <a:spcAft>
                          <a:spcPts val="0"/>
                        </a:spcAft>
                      </a:pPr>
                      <a:endParaRPr lang="sv-SE" sz="900" kern="1200" dirty="0">
                        <a:solidFill>
                          <a:schemeClr val="dk1"/>
                        </a:solidFill>
                        <a:effectLst/>
                        <a:latin typeface="+mn-lt"/>
                        <a:ea typeface="+mn-ea"/>
                        <a:cs typeface="+mn-cs"/>
                      </a:endParaRPr>
                    </a:p>
                  </a:txBody>
                  <a:tcPr marL="68400" marR="68400" marT="18000" marB="18000" anchor="ctr"/>
                </a:tc>
                <a:tc>
                  <a:txBody>
                    <a:bodyPr/>
                    <a:lstStyle/>
                    <a:p>
                      <a:pPr>
                        <a:spcAft>
                          <a:spcPts val="0"/>
                        </a:spcAft>
                        <a:tabLst>
                          <a:tab pos="4448175" algn="l"/>
                        </a:tabLst>
                      </a:pPr>
                      <a:r>
                        <a:rPr lang="sv-SE" sz="1000" kern="1200" dirty="0">
                          <a:solidFill>
                            <a:schemeClr val="dk1"/>
                          </a:solidFill>
                          <a:effectLst/>
                          <a:latin typeface="+mn-lt"/>
                          <a:ea typeface="+mn-ea"/>
                          <a:cs typeface="+mn-cs"/>
                        </a:rPr>
                        <a:t>risken för överbelastning och utmattning hos tränare minskar, eftersom eget inflytande och medbestämmande är högre.</a:t>
                      </a:r>
                    </a:p>
                  </a:txBody>
                  <a:tcPr marL="68400" marR="68400" marT="18000" marB="18000" anchor="ctr"/>
                </a:tc>
                <a:extLst>
                  <a:ext uri="{0D108BD9-81ED-4DB2-BD59-A6C34878D82A}">
                    <a16:rowId xmlns:a16="http://schemas.microsoft.com/office/drawing/2014/main" val="10008"/>
                  </a:ext>
                </a:extLst>
              </a:tr>
            </a:tbl>
          </a:graphicData>
        </a:graphic>
      </p:graphicFrame>
      <p:sp>
        <p:nvSpPr>
          <p:cNvPr id="14" name="textruta 13"/>
          <p:cNvSpPr txBox="1"/>
          <p:nvPr/>
        </p:nvSpPr>
        <p:spPr>
          <a:xfrm>
            <a:off x="836712" y="7926759"/>
            <a:ext cx="561662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sv-SE" sz="1200" dirty="0"/>
              <a:t>Fördelarna överväger klart i det prestationsorienterade klimatet, speciellt i unga åldrar. </a:t>
            </a:r>
          </a:p>
          <a:p>
            <a:pPr algn="ctr"/>
            <a:r>
              <a:rPr lang="sv-SE" sz="1200" b="1" dirty="0"/>
              <a:t>I Ope IF strävar vi efter att ha ett prestationsorienterat förhållningssätt!</a:t>
            </a:r>
          </a:p>
        </p:txBody>
      </p:sp>
    </p:spTree>
    <p:extLst>
      <p:ext uri="{BB962C8B-B14F-4D97-AF65-F5344CB8AC3E}">
        <p14:creationId xmlns:p14="http://schemas.microsoft.com/office/powerpoint/2010/main" val="6984122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LEDARE</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17</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1747594" cy="523220"/>
          </a:xfrm>
          <a:prstGeom prst="rect">
            <a:avLst/>
          </a:prstGeom>
          <a:noFill/>
        </p:spPr>
        <p:txBody>
          <a:bodyPr wrap="none" rtlCol="0">
            <a:spAutoFit/>
          </a:bodyPr>
          <a:lstStyle/>
          <a:p>
            <a:r>
              <a:rPr lang="sv-SE" sz="2800" b="1" dirty="0">
                <a:solidFill>
                  <a:schemeClr val="accent1"/>
                </a:solidFill>
              </a:rPr>
              <a:t>Utbildning</a:t>
            </a:r>
          </a:p>
        </p:txBody>
      </p:sp>
      <p:sp>
        <p:nvSpPr>
          <p:cNvPr id="18" name="textruta 17"/>
          <p:cNvSpPr txBox="1"/>
          <p:nvPr/>
        </p:nvSpPr>
        <p:spPr>
          <a:xfrm>
            <a:off x="810998" y="1737208"/>
            <a:ext cx="5400600" cy="1015663"/>
          </a:xfrm>
          <a:prstGeom prst="rect">
            <a:avLst/>
          </a:prstGeom>
          <a:noFill/>
        </p:spPr>
        <p:txBody>
          <a:bodyPr wrap="square" rtlCol="0">
            <a:spAutoFit/>
          </a:bodyPr>
          <a:lstStyle/>
          <a:p>
            <a:r>
              <a:rPr lang="sv-SE" sz="1200" dirty="0"/>
              <a:t>För att klubben och spelarna skall utvecklas så krävs utbildade ledare och tränare. Här nedan finns en rekommendation på utbildning för respektive åldersgrupp</a:t>
            </a:r>
            <a:r>
              <a:rPr lang="sv-SE" sz="1200" b="1" dirty="0"/>
              <a:t>. </a:t>
            </a:r>
            <a:r>
              <a:rPr lang="sv-SE" sz="1200" dirty="0"/>
              <a:t>I föreningen ska lag/årsgrupper ha minst 1 </a:t>
            </a:r>
            <a:r>
              <a:rPr lang="sv-SE" sz="1200" dirty="0" err="1"/>
              <a:t>st</a:t>
            </a:r>
            <a:r>
              <a:rPr lang="sv-SE" sz="1200" dirty="0"/>
              <a:t> ledare som genomfört relevant tränarutbildning för åldersgruppen. Föreningen rekommenderar att alla som har rollen TRÄNARE genomgår relevant utbildning.</a:t>
            </a:r>
          </a:p>
        </p:txBody>
      </p:sp>
      <p:graphicFrame>
        <p:nvGraphicFramePr>
          <p:cNvPr id="26" name="Tabell 25"/>
          <p:cNvGraphicFramePr>
            <a:graphicFrameLocks noGrp="1"/>
          </p:cNvGraphicFramePr>
          <p:nvPr>
            <p:extLst>
              <p:ext uri="{D42A27DB-BD31-4B8C-83A1-F6EECF244321}">
                <p14:modId xmlns:p14="http://schemas.microsoft.com/office/powerpoint/2010/main" val="3326404230"/>
              </p:ext>
            </p:extLst>
          </p:nvPr>
        </p:nvGraphicFramePr>
        <p:xfrm>
          <a:off x="926862" y="3001890"/>
          <a:ext cx="5040559" cy="1309648"/>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148953">
                <a:tc>
                  <a:txBody>
                    <a:bodyPr/>
                    <a:lstStyle/>
                    <a:p>
                      <a:r>
                        <a:rPr lang="sv-SE" sz="1200" dirty="0"/>
                        <a:t>Ålder</a:t>
                      </a:r>
                    </a:p>
                  </a:txBody>
                  <a:tcPr/>
                </a:tc>
                <a:tc>
                  <a:txBody>
                    <a:bodyPr/>
                    <a:lstStyle/>
                    <a:p>
                      <a:r>
                        <a:rPr lang="sv-SE" sz="1200" dirty="0"/>
                        <a:t>Utbildning</a:t>
                      </a:r>
                    </a:p>
                  </a:txBody>
                  <a:tcPr/>
                </a:tc>
                <a:tc>
                  <a:txBody>
                    <a:bodyPr/>
                    <a:lstStyle/>
                    <a:p>
                      <a:r>
                        <a:rPr lang="sv-SE" sz="1200" dirty="0"/>
                        <a:t>Utbildare</a:t>
                      </a:r>
                    </a:p>
                  </a:txBody>
                  <a:tcPr/>
                </a:tc>
                <a:extLst>
                  <a:ext uri="{0D108BD9-81ED-4DB2-BD59-A6C34878D82A}">
                    <a16:rowId xmlns:a16="http://schemas.microsoft.com/office/drawing/2014/main" val="10000"/>
                  </a:ext>
                </a:extLst>
              </a:tr>
              <a:tr h="289064">
                <a:tc>
                  <a:txBody>
                    <a:bodyPr/>
                    <a:lstStyle/>
                    <a:p>
                      <a:r>
                        <a:rPr lang="sv-SE" sz="1200" dirty="0"/>
                        <a:t>alla</a:t>
                      </a:r>
                    </a:p>
                  </a:txBody>
                  <a:tcPr/>
                </a:tc>
                <a:tc>
                  <a:txBody>
                    <a:bodyPr/>
                    <a:lstStyle/>
                    <a:p>
                      <a:r>
                        <a:rPr lang="sv-SE" sz="1200" dirty="0"/>
                        <a:t>Inspark (</a:t>
                      </a:r>
                      <a:r>
                        <a:rPr lang="sv-SE" sz="1200" baseline="30000" dirty="0"/>
                        <a:t>1</a:t>
                      </a:r>
                      <a:r>
                        <a:rPr lang="sv-SE" sz="1200" dirty="0"/>
                        <a:t>/</a:t>
                      </a:r>
                      <a:r>
                        <a:rPr lang="sv-SE" sz="1200" baseline="-25000" dirty="0"/>
                        <a:t>2</a:t>
                      </a:r>
                      <a:r>
                        <a:rPr lang="sv-SE" sz="1200" dirty="0"/>
                        <a:t> dag)</a:t>
                      </a:r>
                    </a:p>
                  </a:txBody>
                  <a:tcPr/>
                </a:tc>
                <a:tc>
                  <a:txBody>
                    <a:bodyPr/>
                    <a:lstStyle/>
                    <a:p>
                      <a:r>
                        <a:rPr lang="sv-SE" sz="1200" dirty="0"/>
                        <a:t>Ope IF</a:t>
                      </a:r>
                    </a:p>
                  </a:txBody>
                  <a:tcPr/>
                </a:tc>
                <a:extLst>
                  <a:ext uri="{0D108BD9-81ED-4DB2-BD59-A6C34878D82A}">
                    <a16:rowId xmlns:a16="http://schemas.microsoft.com/office/drawing/2014/main" val="10001"/>
                  </a:ext>
                </a:extLst>
              </a:tr>
              <a:tr h="289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6-12 år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Tränarutbildning C (2 x 1dag)      </a:t>
                      </a:r>
                    </a:p>
                  </a:txBody>
                  <a:tcPr/>
                </a:tc>
                <a:tc>
                  <a:txBody>
                    <a:bodyPr/>
                    <a:lstStyle/>
                    <a:p>
                      <a:r>
                        <a:rPr lang="sv-SE" sz="1200" dirty="0"/>
                        <a:t>Ope IF/JH</a:t>
                      </a:r>
                      <a:r>
                        <a:rPr lang="sv-SE" sz="1200" baseline="0" dirty="0"/>
                        <a:t>FF</a:t>
                      </a:r>
                      <a:endParaRPr lang="sv-SE" sz="1200" dirty="0"/>
                    </a:p>
                  </a:txBody>
                  <a:tcPr/>
                </a:tc>
                <a:extLst>
                  <a:ext uri="{0D108BD9-81ED-4DB2-BD59-A6C34878D82A}">
                    <a16:rowId xmlns:a16="http://schemas.microsoft.com/office/drawing/2014/main" val="10002"/>
                  </a:ext>
                </a:extLst>
              </a:tr>
              <a:tr h="272296">
                <a:tc>
                  <a:txBody>
                    <a:bodyPr/>
                    <a:lstStyle/>
                    <a:p>
                      <a:r>
                        <a:rPr lang="sv-SE" sz="1200" dirty="0"/>
                        <a:t>13-19 år</a:t>
                      </a:r>
                    </a:p>
                  </a:txBody>
                  <a:tcPr/>
                </a:tc>
                <a:tc>
                  <a:txBody>
                    <a:bodyPr/>
                    <a:lstStyle/>
                    <a:p>
                      <a:r>
                        <a:rPr lang="sv-SE" sz="1200" dirty="0"/>
                        <a:t>Tränarutbildning B Ungdom </a:t>
                      </a:r>
                    </a:p>
                    <a:p>
                      <a:r>
                        <a:rPr lang="sv-SE" sz="1200" dirty="0"/>
                        <a:t>(4 x 1 dag)</a:t>
                      </a:r>
                    </a:p>
                  </a:txBody>
                  <a:tcPr/>
                </a:tc>
                <a:tc>
                  <a:txBody>
                    <a:bodyPr/>
                    <a:lstStyle/>
                    <a:p>
                      <a:r>
                        <a:rPr lang="sv-SE" sz="1200" dirty="0"/>
                        <a:t>JHFF</a:t>
                      </a:r>
                    </a:p>
                  </a:txBody>
                  <a:tcPr/>
                </a:tc>
                <a:extLst>
                  <a:ext uri="{0D108BD9-81ED-4DB2-BD59-A6C34878D82A}">
                    <a16:rowId xmlns:a16="http://schemas.microsoft.com/office/drawing/2014/main" val="10003"/>
                  </a:ext>
                </a:extLst>
              </a:tr>
            </a:tbl>
          </a:graphicData>
        </a:graphic>
      </p:graphicFrame>
      <p:sp>
        <p:nvSpPr>
          <p:cNvPr id="27" name="textruta 26"/>
          <p:cNvSpPr txBox="1"/>
          <p:nvPr/>
        </p:nvSpPr>
        <p:spPr>
          <a:xfrm>
            <a:off x="854852" y="6804247"/>
            <a:ext cx="5526475" cy="1754326"/>
          </a:xfrm>
          <a:prstGeom prst="rect">
            <a:avLst/>
          </a:prstGeom>
          <a:noFill/>
        </p:spPr>
        <p:txBody>
          <a:bodyPr wrap="square" rtlCol="0">
            <a:spAutoFit/>
          </a:bodyPr>
          <a:lstStyle/>
          <a:p>
            <a:r>
              <a:rPr lang="sv-SE" sz="1200" dirty="0"/>
              <a:t>Varje ledare i klubben ska delta på de ledarträffar och internutbildningar som anordnas och som är relevanta för den ledarroll respektive ledare har. </a:t>
            </a:r>
          </a:p>
          <a:p>
            <a:endParaRPr lang="sv-SE" sz="1200" dirty="0"/>
          </a:p>
          <a:p>
            <a:r>
              <a:rPr lang="sv-SE" sz="1200" dirty="0"/>
              <a:t>I varje lag ska minst en av ledarna kunna ge ”Första hjälpen”. I varje lag ska minst en av ledarna kunna grunderna för akut omhändertagande av de vanligaste idrottsskadorna. Det är önskvärt att någon ledare per lag i åldern 13 år och uppåt har kunskap om relevant rehabiliteringsträning. Klubben strävar efter att årligen anordna en snabbutbildning i ”Akut skadebehandling”.</a:t>
            </a:r>
          </a:p>
          <a:p>
            <a:endParaRPr lang="sv-SE" sz="1200" dirty="0"/>
          </a:p>
        </p:txBody>
      </p:sp>
      <p:graphicFrame>
        <p:nvGraphicFramePr>
          <p:cNvPr id="11" name="Tabell 10"/>
          <p:cNvGraphicFramePr>
            <a:graphicFrameLocks noGrp="1"/>
          </p:cNvGraphicFramePr>
          <p:nvPr>
            <p:extLst>
              <p:ext uri="{D42A27DB-BD31-4B8C-83A1-F6EECF244321}">
                <p14:modId xmlns:p14="http://schemas.microsoft.com/office/powerpoint/2010/main" val="38409244"/>
              </p:ext>
            </p:extLst>
          </p:nvPr>
        </p:nvGraphicFramePr>
        <p:xfrm>
          <a:off x="926862" y="5065741"/>
          <a:ext cx="4104456" cy="1675408"/>
        </p:xfrm>
        <a:graphic>
          <a:graphicData uri="http://schemas.openxmlformats.org/drawingml/2006/table">
            <a:tbl>
              <a:tblPr firstRow="1" bandRow="1">
                <a:tableStyleId>{5C22544A-7EE6-4342-B048-85BDC9FD1C3A}</a:tableStyleId>
              </a:tblPr>
              <a:tblGrid>
                <a:gridCol w="985070">
                  <a:extLst>
                    <a:ext uri="{9D8B030D-6E8A-4147-A177-3AD203B41FA5}">
                      <a16:colId xmlns:a16="http://schemas.microsoft.com/office/drawing/2014/main" val="20000"/>
                    </a:ext>
                  </a:extLst>
                </a:gridCol>
                <a:gridCol w="3119386">
                  <a:extLst>
                    <a:ext uri="{9D8B030D-6E8A-4147-A177-3AD203B41FA5}">
                      <a16:colId xmlns:a16="http://schemas.microsoft.com/office/drawing/2014/main" val="20001"/>
                    </a:ext>
                  </a:extLst>
                </a:gridCol>
              </a:tblGrid>
              <a:tr h="148953">
                <a:tc>
                  <a:txBody>
                    <a:bodyPr/>
                    <a:lstStyle/>
                    <a:p>
                      <a:r>
                        <a:rPr lang="sv-SE" sz="1200" dirty="0"/>
                        <a:t>Ålder</a:t>
                      </a:r>
                    </a:p>
                  </a:txBody>
                  <a:tcPr/>
                </a:tc>
                <a:tc>
                  <a:txBody>
                    <a:bodyPr/>
                    <a:lstStyle/>
                    <a:p>
                      <a:r>
                        <a:rPr lang="sv-SE" sz="1200" dirty="0"/>
                        <a:t>Utbildning</a:t>
                      </a:r>
                    </a:p>
                  </a:txBody>
                  <a:tcPr/>
                </a:tc>
                <a:extLst>
                  <a:ext uri="{0D108BD9-81ED-4DB2-BD59-A6C34878D82A}">
                    <a16:rowId xmlns:a16="http://schemas.microsoft.com/office/drawing/2014/main" val="10000"/>
                  </a:ext>
                </a:extLst>
              </a:tr>
              <a:tr h="289064">
                <a:tc>
                  <a:txBody>
                    <a:bodyPr/>
                    <a:lstStyle/>
                    <a:p>
                      <a:r>
                        <a:rPr lang="sv-SE" sz="1200" dirty="0"/>
                        <a:t>alla</a:t>
                      </a:r>
                    </a:p>
                  </a:txBody>
                  <a:tcPr/>
                </a:tc>
                <a:tc>
                  <a:txBody>
                    <a:bodyPr/>
                    <a:lstStyle/>
                    <a:p>
                      <a:r>
                        <a:rPr lang="sv-SE" sz="1200" dirty="0"/>
                        <a:t>Inspark (</a:t>
                      </a:r>
                      <a:r>
                        <a:rPr lang="sv-SE" sz="1200" baseline="30000" dirty="0"/>
                        <a:t>1</a:t>
                      </a:r>
                      <a:r>
                        <a:rPr lang="sv-SE" sz="1200" dirty="0"/>
                        <a:t>/</a:t>
                      </a:r>
                      <a:r>
                        <a:rPr lang="sv-SE" sz="1200" baseline="-25000" dirty="0"/>
                        <a:t>2</a:t>
                      </a:r>
                      <a:r>
                        <a:rPr lang="sv-SE" sz="1200" dirty="0"/>
                        <a:t> dag)</a:t>
                      </a:r>
                    </a:p>
                  </a:txBody>
                  <a:tcPr/>
                </a:tc>
                <a:extLst>
                  <a:ext uri="{0D108BD9-81ED-4DB2-BD59-A6C34878D82A}">
                    <a16:rowId xmlns:a16="http://schemas.microsoft.com/office/drawing/2014/main" val="10001"/>
                  </a:ext>
                </a:extLst>
              </a:tr>
              <a:tr h="289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6-9 år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Avspark (1 dag)      </a:t>
                      </a:r>
                    </a:p>
                  </a:txBody>
                  <a:tcPr/>
                </a:tc>
                <a:extLst>
                  <a:ext uri="{0D108BD9-81ED-4DB2-BD59-A6C34878D82A}">
                    <a16:rowId xmlns:a16="http://schemas.microsoft.com/office/drawing/2014/main" val="10002"/>
                  </a:ext>
                </a:extLst>
              </a:tr>
              <a:tr h="272296">
                <a:tc>
                  <a:txBody>
                    <a:bodyPr/>
                    <a:lstStyle/>
                    <a:p>
                      <a:r>
                        <a:rPr lang="sv-SE" sz="1200" dirty="0"/>
                        <a:t>10-11 år</a:t>
                      </a:r>
                    </a:p>
                  </a:txBody>
                  <a:tcPr/>
                </a:tc>
                <a:tc>
                  <a:txBody>
                    <a:bodyPr/>
                    <a:lstStyle/>
                    <a:p>
                      <a:r>
                        <a:rPr lang="sv-SE" sz="1200" dirty="0"/>
                        <a:t>Bas 1 (4 x 1 dag)</a:t>
                      </a:r>
                    </a:p>
                  </a:txBody>
                  <a:tcPr/>
                </a:tc>
                <a:extLst>
                  <a:ext uri="{0D108BD9-81ED-4DB2-BD59-A6C34878D82A}">
                    <a16:rowId xmlns:a16="http://schemas.microsoft.com/office/drawing/2014/main" val="10003"/>
                  </a:ext>
                </a:extLst>
              </a:tr>
              <a:tr h="255528">
                <a:tc>
                  <a:txBody>
                    <a:bodyPr/>
                    <a:lstStyle/>
                    <a:p>
                      <a:r>
                        <a:rPr lang="sv-SE" sz="1200" dirty="0"/>
                        <a:t>12-15</a:t>
                      </a:r>
                    </a:p>
                  </a:txBody>
                  <a:tcPr/>
                </a:tc>
                <a:tc>
                  <a:txBody>
                    <a:bodyPr/>
                    <a:lstStyle/>
                    <a:p>
                      <a:r>
                        <a:rPr lang="sv-SE" sz="1200" dirty="0"/>
                        <a:t>Bas 2 (4 x 2 dagar)</a:t>
                      </a:r>
                    </a:p>
                  </a:txBody>
                  <a:tcPr/>
                </a:tc>
                <a:extLst>
                  <a:ext uri="{0D108BD9-81ED-4DB2-BD59-A6C34878D82A}">
                    <a16:rowId xmlns:a16="http://schemas.microsoft.com/office/drawing/2014/main" val="10004"/>
                  </a:ext>
                </a:extLst>
              </a:tr>
              <a:tr h="154920">
                <a:tc>
                  <a:txBody>
                    <a:bodyPr/>
                    <a:lstStyle/>
                    <a:p>
                      <a:r>
                        <a:rPr lang="sv-SE" sz="1200" dirty="0"/>
                        <a:t>16-</a:t>
                      </a:r>
                    </a:p>
                  </a:txBody>
                  <a:tcPr/>
                </a:tc>
                <a:tc>
                  <a:txBody>
                    <a:bodyPr/>
                    <a:lstStyle/>
                    <a:p>
                      <a:r>
                        <a:rPr lang="sv-SE" sz="1200" dirty="0"/>
                        <a:t>Diplomkurs</a:t>
                      </a:r>
                      <a:r>
                        <a:rPr lang="sv-SE" sz="1200" baseline="0" dirty="0"/>
                        <a:t> Bas (4 dagar)</a:t>
                      </a:r>
                      <a:endParaRPr lang="sv-SE" sz="1200" dirty="0"/>
                    </a:p>
                  </a:txBody>
                  <a:tcPr/>
                </a:tc>
                <a:extLst>
                  <a:ext uri="{0D108BD9-81ED-4DB2-BD59-A6C34878D82A}">
                    <a16:rowId xmlns:a16="http://schemas.microsoft.com/office/drawing/2014/main" val="10005"/>
                  </a:ext>
                </a:extLst>
              </a:tr>
            </a:tbl>
          </a:graphicData>
        </a:graphic>
      </p:graphicFrame>
      <p:sp>
        <p:nvSpPr>
          <p:cNvPr id="12" name="textruta 11"/>
          <p:cNvSpPr txBox="1"/>
          <p:nvPr/>
        </p:nvSpPr>
        <p:spPr>
          <a:xfrm>
            <a:off x="828212" y="4374636"/>
            <a:ext cx="5184576" cy="461665"/>
          </a:xfrm>
          <a:prstGeom prst="rect">
            <a:avLst/>
          </a:prstGeom>
          <a:noFill/>
        </p:spPr>
        <p:txBody>
          <a:bodyPr wrap="square" rtlCol="0">
            <a:spAutoFit/>
          </a:bodyPr>
          <a:lstStyle/>
          <a:p>
            <a:r>
              <a:rPr lang="sv-SE" sz="1200" dirty="0"/>
              <a:t>Ovanstående tabell beskriver utbildningsnivåerna baserat på </a:t>
            </a:r>
            <a:r>
              <a:rPr lang="sv-SE" sz="1200" dirty="0" err="1"/>
              <a:t>SvFF´s</a:t>
            </a:r>
            <a:r>
              <a:rPr lang="sv-SE" sz="1200" dirty="0"/>
              <a:t> nya tränarutbildning. Nedanstående tabell baseras på den tidigare utbildningsstegen.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LEDARE</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18</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4275529" cy="523220"/>
          </a:xfrm>
          <a:prstGeom prst="rect">
            <a:avLst/>
          </a:prstGeom>
          <a:noFill/>
        </p:spPr>
        <p:txBody>
          <a:bodyPr wrap="none" rtlCol="0">
            <a:spAutoFit/>
          </a:bodyPr>
          <a:lstStyle/>
          <a:p>
            <a:r>
              <a:rPr lang="sv-SE" sz="2800" b="1" dirty="0">
                <a:solidFill>
                  <a:schemeClr val="accent1"/>
                </a:solidFill>
              </a:rPr>
              <a:t>Att leda sin egen utveckling</a:t>
            </a:r>
          </a:p>
        </p:txBody>
      </p:sp>
      <p:sp>
        <p:nvSpPr>
          <p:cNvPr id="18" name="textruta 17"/>
          <p:cNvSpPr txBox="1"/>
          <p:nvPr/>
        </p:nvSpPr>
        <p:spPr>
          <a:xfrm>
            <a:off x="836712" y="1763688"/>
            <a:ext cx="5184576" cy="4339650"/>
          </a:xfrm>
          <a:prstGeom prst="rect">
            <a:avLst/>
          </a:prstGeom>
          <a:noFill/>
        </p:spPr>
        <p:txBody>
          <a:bodyPr wrap="square" rtlCol="0">
            <a:spAutoFit/>
          </a:bodyPr>
          <a:lstStyle/>
          <a:p>
            <a:r>
              <a:rPr lang="sv-SE" sz="1200" dirty="0"/>
              <a:t>Som ledare i </a:t>
            </a:r>
            <a:r>
              <a:rPr lang="sv-SE" sz="1200" dirty="0" err="1"/>
              <a:t>Ope</a:t>
            </a:r>
            <a:r>
              <a:rPr lang="sv-SE" sz="1200" dirty="0"/>
              <a:t> IF ansvarar du inte bara för att leda laget, spelarna och i vissa sammanhang föräldrar och andra ledare. Du ansvarar också för att leda ditt eget lärande och din egen utveckling som ledare.</a:t>
            </a:r>
          </a:p>
          <a:p>
            <a:endParaRPr lang="sv-SE" sz="1200" dirty="0"/>
          </a:p>
          <a:p>
            <a:r>
              <a:rPr lang="sv-SE" sz="1200" dirty="0" err="1"/>
              <a:t>Ope</a:t>
            </a:r>
            <a:r>
              <a:rPr lang="sv-SE" sz="1200" dirty="0"/>
              <a:t> IF stöttar ditt lärande och din utveckling genom att erbjuda utbildning, material, råd och stöd, men den ende som kan ta ansvar för din egen utveckling är du själv.</a:t>
            </a:r>
          </a:p>
          <a:p>
            <a:endParaRPr lang="sv-SE" sz="1200" dirty="0"/>
          </a:p>
          <a:p>
            <a:r>
              <a:rPr lang="sv-SE" sz="1200" dirty="0"/>
              <a:t>Det finns många områden där en tränare kan utveckla sin fotbollskompetens, fysiologi, taktik, regler m.m. Listan kan göras lång och därför gäller det att prioritera. Valen utgår från synen på fotboll och det du kan idag. Det finns risk för att bli hemmablind och bara se de områden man redan känner till och är bra på. Därför är ofta nästa steg att ta reda på var möjligheten att skaffa sig nya kunskaper finns. Hos kollegor? I litteratur? På ledarträffar eller konferenser? På internet? </a:t>
            </a:r>
          </a:p>
          <a:p>
            <a:endParaRPr lang="sv-SE" sz="1200" dirty="0"/>
          </a:p>
          <a:p>
            <a:r>
              <a:rPr lang="sv-SE" sz="1200" dirty="0"/>
              <a:t>Tänk också på att det inte enbart är fotbollskompetens som behöver utvecklas. Som ledare behöver du bl.a. också utveckla:</a:t>
            </a:r>
          </a:p>
          <a:p>
            <a:endParaRPr lang="sv-SE" sz="1200" dirty="0"/>
          </a:p>
          <a:p>
            <a:pPr>
              <a:buFont typeface="Arial" pitchFamily="34" charset="0"/>
              <a:buChar char="•"/>
            </a:pPr>
            <a:r>
              <a:rPr lang="sv-SE" sz="1200" dirty="0"/>
              <a:t>Ditt ledarskap</a:t>
            </a:r>
          </a:p>
          <a:p>
            <a:pPr>
              <a:buFont typeface="Arial" pitchFamily="34" charset="0"/>
              <a:buChar char="•"/>
            </a:pPr>
            <a:r>
              <a:rPr lang="sv-SE" sz="1200" dirty="0"/>
              <a:t>Din kommunikation</a:t>
            </a:r>
          </a:p>
          <a:p>
            <a:pPr>
              <a:buFont typeface="Arial" pitchFamily="34" charset="0"/>
              <a:buChar char="•"/>
            </a:pPr>
            <a:r>
              <a:rPr lang="sv-SE" sz="1200" dirty="0"/>
              <a:t>Din etik och moral</a:t>
            </a:r>
          </a:p>
          <a:p>
            <a:pPr>
              <a:buFont typeface="Arial" pitchFamily="34" charset="0"/>
              <a:buChar char="•"/>
            </a:pPr>
            <a:r>
              <a:rPr lang="sv-SE" sz="1200" dirty="0"/>
              <a:t>Värderingar</a:t>
            </a:r>
          </a:p>
        </p:txBody>
      </p:sp>
      <p:sp>
        <p:nvSpPr>
          <p:cNvPr id="13" name="textruta 12"/>
          <p:cNvSpPr txBox="1"/>
          <p:nvPr/>
        </p:nvSpPr>
        <p:spPr>
          <a:xfrm>
            <a:off x="836712" y="6261283"/>
            <a:ext cx="518457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v-SE" sz="1200" dirty="0"/>
              <a:t>Tips: Det finns både </a:t>
            </a:r>
            <a:r>
              <a:rPr lang="sv-SE" sz="1200" dirty="0" err="1"/>
              <a:t>DVD-filmer</a:t>
            </a:r>
            <a:r>
              <a:rPr lang="sv-SE" sz="1200" dirty="0"/>
              <a:t> och litteratur i olika ämnen att låna på kansliet. Det finns också hur mycket som helst att hitta på Internet, t.ex. via Youtube.</a:t>
            </a:r>
          </a:p>
          <a:p>
            <a:r>
              <a:rPr lang="sv-SE" sz="1200" dirty="0"/>
              <a:t>Kom dock hela tiden ihåg vad ditt syfte är när du hämtar inspiration från olika källor.</a:t>
            </a:r>
          </a:p>
        </p:txBody>
      </p:sp>
      <p:sp>
        <p:nvSpPr>
          <p:cNvPr id="11" name="textruta 10"/>
          <p:cNvSpPr txBox="1"/>
          <p:nvPr/>
        </p:nvSpPr>
        <p:spPr>
          <a:xfrm>
            <a:off x="836712" y="7341403"/>
            <a:ext cx="518457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sv-SE" sz="1200" dirty="0"/>
              <a:t>Kom ihåg! Bara för att det kommer någon ny trend innebär inte det att allt som gjorts tidigare måste förkastas. Kom ihåg att vara källkritisk och att ha ett helhetsperspektiv.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p:txBody>
          <a:bodyPr/>
          <a:lstStyle/>
          <a:p>
            <a:r>
              <a:rPr lang="sv-SE" dirty="0"/>
              <a:t>LAGET</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19</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1577676" cy="523220"/>
          </a:xfrm>
          <a:prstGeom prst="rect">
            <a:avLst/>
          </a:prstGeom>
          <a:noFill/>
        </p:spPr>
        <p:txBody>
          <a:bodyPr wrap="none" rtlCol="0">
            <a:spAutoFit/>
          </a:bodyPr>
          <a:lstStyle/>
          <a:p>
            <a:r>
              <a:rPr lang="sv-SE" sz="2800" b="1" dirty="0">
                <a:solidFill>
                  <a:schemeClr val="accent1"/>
                </a:solidFill>
              </a:rPr>
              <a:t>Inledning</a:t>
            </a:r>
          </a:p>
        </p:txBody>
      </p:sp>
      <p:sp>
        <p:nvSpPr>
          <p:cNvPr id="15" name="textruta 14"/>
          <p:cNvSpPr txBox="1"/>
          <p:nvPr/>
        </p:nvSpPr>
        <p:spPr>
          <a:xfrm>
            <a:off x="836712" y="1907704"/>
            <a:ext cx="5184576" cy="2123658"/>
          </a:xfrm>
          <a:prstGeom prst="rect">
            <a:avLst/>
          </a:prstGeom>
          <a:noFill/>
        </p:spPr>
        <p:txBody>
          <a:bodyPr wrap="square" rtlCol="0">
            <a:spAutoFit/>
          </a:bodyPr>
          <a:lstStyle/>
          <a:p>
            <a:r>
              <a:rPr lang="sv-SE" sz="1200" dirty="0"/>
              <a:t>Kontinuerligt så kommer många nya spelare, föräldrar, och ledare till Ope IF.  Som ett stöd för tränare, lagledare och föräldrar i ett lag beskrivs här vilka roller och arbetsuppgifter ett lag och dess organisation har. Information om kontaktpersoner och möten som skall genomföras med föräldragrupp, ledare i lagen och spelare finns också beskrivna.</a:t>
            </a:r>
          </a:p>
          <a:p>
            <a:endParaRPr lang="sv-SE" sz="1200" dirty="0"/>
          </a:p>
          <a:p>
            <a:r>
              <a:rPr lang="sv-SE" sz="1200" dirty="0"/>
              <a:t>Riktlinjerna bygger på Ope IF:s rekommendationer, men givetvis kan varje lag omfördela uppgifterna på andra personer inom organisationen.</a:t>
            </a:r>
          </a:p>
          <a:p>
            <a:endParaRPr lang="sv-SE" sz="1200" dirty="0"/>
          </a:p>
          <a:p>
            <a:endParaRPr lang="sv-SE" sz="1200" dirty="0"/>
          </a:p>
          <a:p>
            <a:endParaRPr lang="sv-SE" sz="1200" dirty="0"/>
          </a:p>
        </p:txBody>
      </p:sp>
      <p:sp>
        <p:nvSpPr>
          <p:cNvPr id="17" name="Rektangel 16"/>
          <p:cNvSpPr/>
          <p:nvPr/>
        </p:nvSpPr>
        <p:spPr>
          <a:xfrm>
            <a:off x="980728" y="3707904"/>
            <a:ext cx="31683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Sportsligt ansvariga</a:t>
            </a:r>
          </a:p>
        </p:txBody>
      </p:sp>
      <p:sp>
        <p:nvSpPr>
          <p:cNvPr id="18" name="Rektangel 17"/>
          <p:cNvSpPr/>
          <p:nvPr/>
        </p:nvSpPr>
        <p:spPr>
          <a:xfrm>
            <a:off x="980728" y="4283968"/>
            <a:ext cx="31683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Ansvariga föräldragruppen</a:t>
            </a:r>
          </a:p>
        </p:txBody>
      </p:sp>
      <p:sp>
        <p:nvSpPr>
          <p:cNvPr id="19" name="Rektangel 18"/>
          <p:cNvSpPr/>
          <p:nvPr/>
        </p:nvSpPr>
        <p:spPr>
          <a:xfrm>
            <a:off x="980728" y="4860032"/>
            <a:ext cx="31683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Övriga föräldrar</a:t>
            </a:r>
          </a:p>
        </p:txBody>
      </p:sp>
      <p:sp>
        <p:nvSpPr>
          <p:cNvPr id="20" name="textruta 19"/>
          <p:cNvSpPr txBox="1"/>
          <p:nvPr/>
        </p:nvSpPr>
        <p:spPr>
          <a:xfrm>
            <a:off x="836712" y="5650373"/>
            <a:ext cx="5472608" cy="2862322"/>
          </a:xfrm>
          <a:prstGeom prst="rect">
            <a:avLst/>
          </a:prstGeom>
          <a:noFill/>
        </p:spPr>
        <p:txBody>
          <a:bodyPr wrap="square" rtlCol="0">
            <a:spAutoFit/>
          </a:bodyPr>
          <a:lstStyle/>
          <a:p>
            <a:r>
              <a:rPr lang="sv-SE" sz="1200" b="1" dirty="0"/>
              <a:t>Sportsligt ansvariga</a:t>
            </a:r>
          </a:p>
          <a:p>
            <a:r>
              <a:rPr lang="sv-SE" sz="1200" dirty="0"/>
              <a:t>Tränare och ledare är oftast föräldrar till spelarna inom laget, speciellt under de yngre </a:t>
            </a:r>
            <a:r>
              <a:rPr lang="sv-SE" sz="1200" dirty="0" err="1"/>
              <a:t>spelaråren</a:t>
            </a:r>
            <a:r>
              <a:rPr lang="sv-SE" sz="1200" dirty="0"/>
              <a:t>. Tränarna har som huvuduppgift att arbeta med spelarutveckling kopplat till träningar och matcher samt planering av lagets fotbollsnära verksamhet. Lagledarens uppgift är att arbeta nära tränarna, främst med administrativa uppgifter såsom planering av lagets verksamhet, t.ex. boka planer, kalla domare etc.</a:t>
            </a:r>
          </a:p>
          <a:p>
            <a:endParaRPr lang="sv-SE" sz="1200" dirty="0"/>
          </a:p>
          <a:p>
            <a:r>
              <a:rPr lang="sv-SE" sz="1200" b="1" dirty="0"/>
              <a:t>Föräldragruppen</a:t>
            </a:r>
          </a:p>
          <a:p>
            <a:r>
              <a:rPr lang="sv-SE" sz="1200" dirty="0"/>
              <a:t>Föräldragruppens viktigaste uppgifter är hjälpa och stötta lagledare och tränare. Det sker genom att fördela lagets arbetsinsatser till övriga föräldrar inom laget. Detta gäller både lagets egna arrangemang och de uppgifter laget åläggs av föreningen. Föräldrar hjälper också till med skjutsar till och från olika sammankomster. Föräldragruppen initieras av fotbollsansvarig men drivs av föräldrarna.</a:t>
            </a:r>
          </a:p>
          <a:p>
            <a:endParaRPr lang="sv-SE" sz="1200" dirty="0"/>
          </a:p>
          <a:p>
            <a:endParaRPr lang="sv-SE" sz="1200" dirty="0"/>
          </a:p>
        </p:txBody>
      </p:sp>
      <p:sp>
        <p:nvSpPr>
          <p:cNvPr id="21" name="textruta 20"/>
          <p:cNvSpPr txBox="1"/>
          <p:nvPr/>
        </p:nvSpPr>
        <p:spPr>
          <a:xfrm>
            <a:off x="4221088" y="3635896"/>
            <a:ext cx="1800200" cy="1785104"/>
          </a:xfrm>
          <a:prstGeom prst="rect">
            <a:avLst/>
          </a:prstGeom>
          <a:noFill/>
        </p:spPr>
        <p:txBody>
          <a:bodyPr wrap="square" rtlCol="0">
            <a:spAutoFit/>
          </a:bodyPr>
          <a:lstStyle/>
          <a:p>
            <a:r>
              <a:rPr lang="sv-SE" sz="1000" dirty="0"/>
              <a:t>Tränare, ass. tränare,</a:t>
            </a:r>
          </a:p>
          <a:p>
            <a:r>
              <a:rPr lang="sv-SE" sz="1000" dirty="0"/>
              <a:t>lagledare, </a:t>
            </a:r>
            <a:r>
              <a:rPr lang="sv-SE" sz="1000" dirty="0" err="1"/>
              <a:t>fystränare</a:t>
            </a:r>
            <a:r>
              <a:rPr lang="sv-SE" sz="1000" dirty="0"/>
              <a:t>,</a:t>
            </a:r>
          </a:p>
          <a:p>
            <a:r>
              <a:rPr lang="sv-SE" sz="1000" dirty="0"/>
              <a:t>målvaktstränare</a:t>
            </a:r>
          </a:p>
          <a:p>
            <a:endParaRPr lang="sv-SE" sz="1000" dirty="0"/>
          </a:p>
          <a:p>
            <a:r>
              <a:rPr lang="sv-SE" sz="1000" dirty="0"/>
              <a:t>Ekonomiansvarig,</a:t>
            </a:r>
          </a:p>
          <a:p>
            <a:r>
              <a:rPr lang="sv-SE" sz="1000" dirty="0"/>
              <a:t>Föräldraansvarig</a:t>
            </a:r>
          </a:p>
          <a:p>
            <a:endParaRPr lang="sv-SE" sz="1000" dirty="0"/>
          </a:p>
          <a:p>
            <a:endParaRPr lang="sv-SE" sz="1000" dirty="0"/>
          </a:p>
          <a:p>
            <a:r>
              <a:rPr lang="sv-SE" sz="1000" dirty="0"/>
              <a:t>Jobbar och deltar i olika arrangemang, skjuts till bortamatcher, fika etc.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Bildobjekt 97" descr="torvallen2.jpg"/>
          <p:cNvPicPr preferRelativeResize="0">
            <a:picLocks/>
          </p:cNvPicPr>
          <p:nvPr/>
        </p:nvPicPr>
        <p:blipFill>
          <a:blip r:embed="rId3" cstate="print"/>
          <a:stretch>
            <a:fillRect/>
          </a:stretch>
        </p:blipFill>
        <p:spPr>
          <a:xfrm>
            <a:off x="0" y="1547664"/>
            <a:ext cx="6858000" cy="6264696"/>
          </a:xfrm>
          <a:prstGeom prst="rect">
            <a:avLst/>
          </a:prstGeom>
        </p:spPr>
      </p:pic>
      <p:sp>
        <p:nvSpPr>
          <p:cNvPr id="3" name="Platshållare för bildnummer 2"/>
          <p:cNvSpPr>
            <a:spLocks noGrp="1"/>
          </p:cNvSpPr>
          <p:nvPr>
            <p:ph type="sldNum" sz="quarter" idx="12"/>
          </p:nvPr>
        </p:nvSpPr>
        <p:spPr/>
        <p:txBody>
          <a:bodyPr/>
          <a:lstStyle/>
          <a:p>
            <a:fld id="{91BA8AAB-46CD-4A04-AD31-79E4D3AE80D0}" type="slidenum">
              <a:rPr lang="en-US" smtClean="0"/>
              <a:pPr/>
              <a:t>2</a:t>
            </a:fld>
            <a:endParaRPr lang="en-US" dirty="0"/>
          </a:p>
        </p:txBody>
      </p:sp>
      <p:sp>
        <p:nvSpPr>
          <p:cNvPr id="12" name="Platshållare för text 11"/>
          <p:cNvSpPr>
            <a:spLocks noGrp="1"/>
          </p:cNvSpPr>
          <p:nvPr>
            <p:ph type="body" sz="quarter" idx="17"/>
          </p:nvPr>
        </p:nvSpPr>
        <p:spPr/>
        <p:txBody>
          <a:bodyPr/>
          <a:lstStyle/>
          <a:p>
            <a:r>
              <a:rPr lang="sv-SE" dirty="0"/>
              <a:t> </a:t>
            </a:r>
          </a:p>
        </p:txBody>
      </p:sp>
      <p:sp>
        <p:nvSpPr>
          <p:cNvPr id="13" name="textruta 12"/>
          <p:cNvSpPr txBox="1"/>
          <p:nvPr/>
        </p:nvSpPr>
        <p:spPr>
          <a:xfrm>
            <a:off x="1844824" y="6857092"/>
            <a:ext cx="3249159" cy="523220"/>
          </a:xfrm>
          <a:prstGeom prst="rect">
            <a:avLst/>
          </a:prstGeom>
          <a:noFill/>
        </p:spPr>
        <p:txBody>
          <a:bodyPr wrap="none" rtlCol="0">
            <a:spAutoFit/>
          </a:bodyPr>
          <a:lstStyle/>
          <a:p>
            <a:r>
              <a:rPr lang="sv-SE" sz="2800" b="1" dirty="0">
                <a:solidFill>
                  <a:schemeClr val="bg1"/>
                </a:solidFill>
              </a:rPr>
              <a:t>NAVIGERINGSKARTA</a:t>
            </a:r>
          </a:p>
        </p:txBody>
      </p:sp>
      <p:sp>
        <p:nvSpPr>
          <p:cNvPr id="68" name="object 67">
            <a:hlinkClick r:id="rId4" action="ppaction://hlinksldjump"/>
          </p:cNvPr>
          <p:cNvSpPr/>
          <p:nvPr/>
        </p:nvSpPr>
        <p:spPr>
          <a:xfrm>
            <a:off x="1377101" y="3419872"/>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69" name="object 67">
            <a:hlinkClick r:id="rId5" action="ppaction://hlinksldjump"/>
          </p:cNvPr>
          <p:cNvSpPr/>
          <p:nvPr/>
        </p:nvSpPr>
        <p:spPr>
          <a:xfrm>
            <a:off x="2457221" y="3419872"/>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70" name="object 67">
            <a:hlinkClick r:id="rId6" action="ppaction://hlinksldjump"/>
          </p:cNvPr>
          <p:cNvSpPr/>
          <p:nvPr/>
        </p:nvSpPr>
        <p:spPr>
          <a:xfrm>
            <a:off x="2996952" y="4283968"/>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accent1"/>
          </a:solidFill>
          <a:ln w="6223">
            <a:solidFill>
              <a:schemeClr val="tx1"/>
            </a:solidFill>
          </a:ln>
        </p:spPr>
        <p:txBody>
          <a:bodyPr wrap="square" lIns="0" tIns="0" rIns="0" bIns="0" rtlCol="0">
            <a:noAutofit/>
          </a:bodyPr>
          <a:lstStyle/>
          <a:p>
            <a:endParaRPr/>
          </a:p>
        </p:txBody>
      </p:sp>
      <p:sp>
        <p:nvSpPr>
          <p:cNvPr id="71" name="object 67">
            <a:hlinkClick r:id="rId7" action="ppaction://hlinksldjump"/>
          </p:cNvPr>
          <p:cNvSpPr/>
          <p:nvPr/>
        </p:nvSpPr>
        <p:spPr>
          <a:xfrm>
            <a:off x="4077072" y="4283968"/>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accent1"/>
          </a:solidFill>
          <a:ln w="6223">
            <a:solidFill>
              <a:schemeClr val="tx1"/>
            </a:solidFill>
          </a:ln>
        </p:spPr>
        <p:txBody>
          <a:bodyPr wrap="square" lIns="0" tIns="0" rIns="0" bIns="0" rtlCol="0">
            <a:noAutofit/>
          </a:bodyPr>
          <a:lstStyle/>
          <a:p>
            <a:endParaRPr/>
          </a:p>
        </p:txBody>
      </p:sp>
      <p:sp>
        <p:nvSpPr>
          <p:cNvPr id="72" name="object 67">
            <a:hlinkClick r:id="rId8" action="ppaction://hlinksldjump"/>
          </p:cNvPr>
          <p:cNvSpPr/>
          <p:nvPr/>
        </p:nvSpPr>
        <p:spPr>
          <a:xfrm>
            <a:off x="1916832" y="4283968"/>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accent1"/>
          </a:solidFill>
          <a:ln w="6223">
            <a:solidFill>
              <a:schemeClr val="tx1"/>
            </a:solidFill>
          </a:ln>
        </p:spPr>
        <p:txBody>
          <a:bodyPr wrap="square" lIns="0" tIns="0" rIns="0" bIns="0" rtlCol="0">
            <a:noAutofit/>
          </a:bodyPr>
          <a:lstStyle/>
          <a:p>
            <a:endParaRPr/>
          </a:p>
        </p:txBody>
      </p:sp>
      <p:sp>
        <p:nvSpPr>
          <p:cNvPr id="73" name="object 67">
            <a:hlinkClick r:id="rId9" action="ppaction://hlinksldjump"/>
          </p:cNvPr>
          <p:cNvSpPr/>
          <p:nvPr/>
        </p:nvSpPr>
        <p:spPr>
          <a:xfrm>
            <a:off x="2449720" y="5148064"/>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74" name="object 67">
            <a:hlinkClick r:id="rId10" action="ppaction://hlinksldjump"/>
          </p:cNvPr>
          <p:cNvSpPr/>
          <p:nvPr/>
        </p:nvSpPr>
        <p:spPr>
          <a:xfrm>
            <a:off x="3529840" y="5148064"/>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75" name="object 67">
            <a:hlinkClick r:id="rId11" action="ppaction://hlinksldjump"/>
          </p:cNvPr>
          <p:cNvSpPr/>
          <p:nvPr/>
        </p:nvSpPr>
        <p:spPr>
          <a:xfrm>
            <a:off x="4609960" y="5148064"/>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76" name="object 67">
            <a:hlinkClick r:id="rId12" action="ppaction://hlinksldjump"/>
          </p:cNvPr>
          <p:cNvSpPr/>
          <p:nvPr/>
        </p:nvSpPr>
        <p:spPr>
          <a:xfrm>
            <a:off x="1369600" y="5148064"/>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66" name="object 67">
            <a:hlinkClick r:id="rId13" action="ppaction://hlinksldjump"/>
          </p:cNvPr>
          <p:cNvSpPr/>
          <p:nvPr/>
        </p:nvSpPr>
        <p:spPr>
          <a:xfrm>
            <a:off x="1917597" y="2555776"/>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accent1"/>
          </a:solidFill>
          <a:ln w="6223">
            <a:solidFill>
              <a:schemeClr val="tx1"/>
            </a:solidFill>
          </a:ln>
        </p:spPr>
        <p:txBody>
          <a:bodyPr wrap="square" lIns="0" tIns="0" rIns="0" bIns="0" rtlCol="0">
            <a:noAutofit/>
          </a:bodyPr>
          <a:lstStyle/>
          <a:p>
            <a:endParaRPr/>
          </a:p>
        </p:txBody>
      </p:sp>
      <p:sp>
        <p:nvSpPr>
          <p:cNvPr id="85" name="textruta 84"/>
          <p:cNvSpPr txBox="1"/>
          <p:nvPr/>
        </p:nvSpPr>
        <p:spPr>
          <a:xfrm>
            <a:off x="1844824" y="2998857"/>
            <a:ext cx="1201099" cy="276999"/>
          </a:xfrm>
          <a:prstGeom prst="rect">
            <a:avLst/>
          </a:prstGeom>
          <a:noFill/>
        </p:spPr>
        <p:txBody>
          <a:bodyPr wrap="none" rtlCol="0">
            <a:spAutoFit/>
          </a:bodyPr>
          <a:lstStyle/>
          <a:p>
            <a:pPr algn="ctr"/>
            <a:r>
              <a:rPr lang="sv-SE" sz="1200" b="1" dirty="0">
                <a:solidFill>
                  <a:schemeClr val="bg1"/>
                </a:solidFill>
              </a:rPr>
              <a:t>INTRODUKTION</a:t>
            </a:r>
          </a:p>
        </p:txBody>
      </p:sp>
      <p:sp>
        <p:nvSpPr>
          <p:cNvPr id="120" name="textruta 119"/>
          <p:cNvSpPr txBox="1"/>
          <p:nvPr/>
        </p:nvSpPr>
        <p:spPr>
          <a:xfrm>
            <a:off x="1564293" y="3790945"/>
            <a:ext cx="674800" cy="276999"/>
          </a:xfrm>
          <a:prstGeom prst="rect">
            <a:avLst/>
          </a:prstGeom>
          <a:noFill/>
        </p:spPr>
        <p:txBody>
          <a:bodyPr wrap="none" rtlCol="0">
            <a:spAutoFit/>
          </a:bodyPr>
          <a:lstStyle/>
          <a:p>
            <a:pPr algn="ctr"/>
            <a:r>
              <a:rPr lang="sv-SE" sz="1200" b="1" dirty="0"/>
              <a:t>LEDARE</a:t>
            </a:r>
          </a:p>
        </p:txBody>
      </p:sp>
      <p:sp>
        <p:nvSpPr>
          <p:cNvPr id="97" name="textruta 96"/>
          <p:cNvSpPr txBox="1"/>
          <p:nvPr/>
        </p:nvSpPr>
        <p:spPr>
          <a:xfrm>
            <a:off x="4004189" y="4614391"/>
            <a:ext cx="1167243" cy="461665"/>
          </a:xfrm>
          <a:prstGeom prst="rect">
            <a:avLst/>
          </a:prstGeom>
          <a:noFill/>
        </p:spPr>
        <p:txBody>
          <a:bodyPr wrap="none" rtlCol="0">
            <a:spAutoFit/>
          </a:bodyPr>
          <a:lstStyle/>
          <a:p>
            <a:pPr algn="ctr"/>
            <a:r>
              <a:rPr lang="sv-SE" sz="1200" b="1" dirty="0">
                <a:solidFill>
                  <a:schemeClr val="bg1"/>
                </a:solidFill>
              </a:rPr>
              <a:t>GENERELLT OM</a:t>
            </a:r>
          </a:p>
          <a:p>
            <a:pPr algn="ctr"/>
            <a:r>
              <a:rPr lang="sv-SE" sz="1200" b="1" dirty="0">
                <a:solidFill>
                  <a:schemeClr val="bg1"/>
                </a:solidFill>
              </a:rPr>
              <a:t>MATCHNING</a:t>
            </a:r>
          </a:p>
        </p:txBody>
      </p:sp>
      <p:sp>
        <p:nvSpPr>
          <p:cNvPr id="78" name="textruta 77"/>
          <p:cNvSpPr txBox="1"/>
          <p:nvPr/>
        </p:nvSpPr>
        <p:spPr>
          <a:xfrm>
            <a:off x="1415164" y="5365829"/>
            <a:ext cx="962123" cy="646331"/>
          </a:xfrm>
          <a:prstGeom prst="rect">
            <a:avLst/>
          </a:prstGeom>
          <a:noFill/>
        </p:spPr>
        <p:txBody>
          <a:bodyPr wrap="none" rtlCol="0">
            <a:spAutoFit/>
          </a:bodyPr>
          <a:lstStyle/>
          <a:p>
            <a:pPr algn="ctr"/>
            <a:r>
              <a:rPr lang="sv-SE" sz="1200" b="1" dirty="0"/>
              <a:t>TRÄNING &amp; </a:t>
            </a:r>
          </a:p>
          <a:p>
            <a:pPr algn="ctr"/>
            <a:r>
              <a:rPr lang="sv-SE" sz="1200" b="1" dirty="0"/>
              <a:t>MATCH</a:t>
            </a:r>
          </a:p>
          <a:p>
            <a:pPr algn="ctr"/>
            <a:r>
              <a:rPr lang="sv-SE" sz="1200" b="1" dirty="0"/>
              <a:t>NIVÅ 1</a:t>
            </a:r>
          </a:p>
        </p:txBody>
      </p:sp>
      <p:sp>
        <p:nvSpPr>
          <p:cNvPr id="77" name="textruta 76"/>
          <p:cNvSpPr txBox="1"/>
          <p:nvPr/>
        </p:nvSpPr>
        <p:spPr>
          <a:xfrm>
            <a:off x="1933297" y="4572000"/>
            <a:ext cx="1056700" cy="461665"/>
          </a:xfrm>
          <a:prstGeom prst="rect">
            <a:avLst/>
          </a:prstGeom>
          <a:noFill/>
        </p:spPr>
        <p:txBody>
          <a:bodyPr wrap="none" rtlCol="0">
            <a:spAutoFit/>
          </a:bodyPr>
          <a:lstStyle/>
          <a:p>
            <a:pPr algn="ctr"/>
            <a:r>
              <a:rPr lang="sv-SE" sz="1200" b="1" dirty="0">
                <a:solidFill>
                  <a:schemeClr val="bg1"/>
                </a:solidFill>
              </a:rPr>
              <a:t>GENERELLT</a:t>
            </a:r>
          </a:p>
          <a:p>
            <a:pPr algn="ctr"/>
            <a:r>
              <a:rPr lang="sv-SE" sz="1200" b="1" dirty="0">
                <a:solidFill>
                  <a:schemeClr val="bg1"/>
                </a:solidFill>
              </a:rPr>
              <a:t>OM TRÄNING</a:t>
            </a:r>
          </a:p>
        </p:txBody>
      </p:sp>
      <p:sp>
        <p:nvSpPr>
          <p:cNvPr id="103" name="Rektangel 102">
            <a:hlinkClick r:id="rId14" action="ppaction://hlinksldjump"/>
          </p:cNvPr>
          <p:cNvSpPr/>
          <p:nvPr/>
        </p:nvSpPr>
        <p:spPr>
          <a:xfrm>
            <a:off x="0" y="7812360"/>
            <a:ext cx="68580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 name="Rektangel 103">
            <a:hlinkClick r:id="rId14" action="ppaction://hlinksldjump"/>
          </p:cNvPr>
          <p:cNvSpPr/>
          <p:nvPr/>
        </p:nvSpPr>
        <p:spPr>
          <a:xfrm>
            <a:off x="0" y="971600"/>
            <a:ext cx="6858000" cy="611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textruta 112"/>
          <p:cNvSpPr txBox="1"/>
          <p:nvPr/>
        </p:nvSpPr>
        <p:spPr>
          <a:xfrm>
            <a:off x="2700916" y="3790945"/>
            <a:ext cx="591573" cy="276999"/>
          </a:xfrm>
          <a:prstGeom prst="rect">
            <a:avLst/>
          </a:prstGeom>
          <a:noFill/>
        </p:spPr>
        <p:txBody>
          <a:bodyPr wrap="none" rtlCol="0">
            <a:spAutoFit/>
          </a:bodyPr>
          <a:lstStyle/>
          <a:p>
            <a:pPr algn="ctr"/>
            <a:r>
              <a:rPr lang="sv-SE" sz="1200" b="1" dirty="0"/>
              <a:t>LAGET</a:t>
            </a:r>
          </a:p>
        </p:txBody>
      </p:sp>
      <p:sp>
        <p:nvSpPr>
          <p:cNvPr id="30" name="textruta 29"/>
          <p:cNvSpPr txBox="1"/>
          <p:nvPr/>
        </p:nvSpPr>
        <p:spPr>
          <a:xfrm>
            <a:off x="3032250" y="4572000"/>
            <a:ext cx="966675" cy="461665"/>
          </a:xfrm>
          <a:prstGeom prst="rect">
            <a:avLst/>
          </a:prstGeom>
          <a:noFill/>
        </p:spPr>
        <p:txBody>
          <a:bodyPr wrap="none" rtlCol="0">
            <a:spAutoFit/>
          </a:bodyPr>
          <a:lstStyle/>
          <a:p>
            <a:pPr algn="ctr"/>
            <a:r>
              <a:rPr lang="sv-SE" sz="1200" b="1" dirty="0">
                <a:solidFill>
                  <a:schemeClr val="bg1"/>
                </a:solidFill>
              </a:rPr>
              <a:t>GEMENSAM</a:t>
            </a:r>
          </a:p>
          <a:p>
            <a:pPr algn="ctr"/>
            <a:r>
              <a:rPr lang="sv-SE" sz="1200" b="1" dirty="0">
                <a:solidFill>
                  <a:schemeClr val="bg1"/>
                </a:solidFill>
              </a:rPr>
              <a:t>SPELIDÉ</a:t>
            </a:r>
          </a:p>
        </p:txBody>
      </p:sp>
      <p:sp>
        <p:nvSpPr>
          <p:cNvPr id="31" name="textruta 30"/>
          <p:cNvSpPr txBox="1"/>
          <p:nvPr/>
        </p:nvSpPr>
        <p:spPr>
          <a:xfrm>
            <a:off x="2514970" y="5364088"/>
            <a:ext cx="926856" cy="646331"/>
          </a:xfrm>
          <a:prstGeom prst="rect">
            <a:avLst/>
          </a:prstGeom>
          <a:noFill/>
        </p:spPr>
        <p:txBody>
          <a:bodyPr wrap="none" rtlCol="0">
            <a:spAutoFit/>
          </a:bodyPr>
          <a:lstStyle/>
          <a:p>
            <a:pPr algn="ctr"/>
            <a:r>
              <a:rPr lang="sv-SE" sz="1200" b="1" dirty="0"/>
              <a:t>TRÄNING &amp;</a:t>
            </a:r>
          </a:p>
          <a:p>
            <a:pPr algn="ctr"/>
            <a:r>
              <a:rPr lang="sv-SE" sz="1200" b="1" dirty="0"/>
              <a:t>MATCH</a:t>
            </a:r>
          </a:p>
          <a:p>
            <a:pPr algn="ctr"/>
            <a:r>
              <a:rPr lang="sv-SE" sz="1200" b="1" dirty="0"/>
              <a:t>NIVÅ 2</a:t>
            </a:r>
          </a:p>
        </p:txBody>
      </p:sp>
      <p:sp>
        <p:nvSpPr>
          <p:cNvPr id="32" name="textruta 31"/>
          <p:cNvSpPr txBox="1"/>
          <p:nvPr/>
        </p:nvSpPr>
        <p:spPr>
          <a:xfrm>
            <a:off x="3595087" y="5364088"/>
            <a:ext cx="926857" cy="646331"/>
          </a:xfrm>
          <a:prstGeom prst="rect">
            <a:avLst/>
          </a:prstGeom>
          <a:noFill/>
        </p:spPr>
        <p:txBody>
          <a:bodyPr wrap="none" rtlCol="0">
            <a:spAutoFit/>
          </a:bodyPr>
          <a:lstStyle/>
          <a:p>
            <a:pPr algn="ctr"/>
            <a:r>
              <a:rPr lang="sv-SE" sz="1200" b="1" dirty="0"/>
              <a:t>TRÄNING &amp;</a:t>
            </a:r>
          </a:p>
          <a:p>
            <a:pPr algn="ctr"/>
            <a:r>
              <a:rPr lang="sv-SE" sz="1200" b="1" dirty="0"/>
              <a:t>MATCH</a:t>
            </a:r>
          </a:p>
          <a:p>
            <a:pPr algn="ctr"/>
            <a:r>
              <a:rPr lang="sv-SE" sz="1200" b="1" dirty="0"/>
              <a:t>NIVÅ 3</a:t>
            </a:r>
          </a:p>
        </p:txBody>
      </p:sp>
      <p:sp>
        <p:nvSpPr>
          <p:cNvPr id="33" name="textruta 32"/>
          <p:cNvSpPr txBox="1"/>
          <p:nvPr/>
        </p:nvSpPr>
        <p:spPr>
          <a:xfrm>
            <a:off x="4675207" y="5364088"/>
            <a:ext cx="926857" cy="646331"/>
          </a:xfrm>
          <a:prstGeom prst="rect">
            <a:avLst/>
          </a:prstGeom>
          <a:noFill/>
        </p:spPr>
        <p:txBody>
          <a:bodyPr wrap="none" rtlCol="0">
            <a:spAutoFit/>
          </a:bodyPr>
          <a:lstStyle/>
          <a:p>
            <a:pPr algn="ctr"/>
            <a:r>
              <a:rPr lang="sv-SE" sz="1200" b="1" dirty="0"/>
              <a:t>TRÄNING &amp;</a:t>
            </a:r>
          </a:p>
          <a:p>
            <a:pPr algn="ctr"/>
            <a:r>
              <a:rPr lang="sv-SE" sz="1200" b="1" dirty="0"/>
              <a:t>MATCH</a:t>
            </a:r>
          </a:p>
          <a:p>
            <a:pPr algn="ctr"/>
            <a:r>
              <a:rPr lang="sv-SE" sz="1200" b="1" dirty="0"/>
              <a:t>NIVÅ 4</a:t>
            </a:r>
          </a:p>
        </p:txBody>
      </p:sp>
      <p:sp>
        <p:nvSpPr>
          <p:cNvPr id="34" name="object 67">
            <a:hlinkClick r:id="rId15" action="ppaction://hlinksldjump"/>
          </p:cNvPr>
          <p:cNvSpPr/>
          <p:nvPr/>
        </p:nvSpPr>
        <p:spPr>
          <a:xfrm>
            <a:off x="3529840" y="3419872"/>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bg1"/>
          </a:solidFill>
          <a:ln w="6223">
            <a:solidFill>
              <a:schemeClr val="tx1"/>
            </a:solidFill>
          </a:ln>
        </p:spPr>
        <p:txBody>
          <a:bodyPr wrap="square" lIns="0" tIns="0" rIns="0" bIns="0" rtlCol="0">
            <a:noAutofit/>
          </a:bodyPr>
          <a:lstStyle/>
          <a:p>
            <a:endParaRPr/>
          </a:p>
        </p:txBody>
      </p:sp>
      <p:sp>
        <p:nvSpPr>
          <p:cNvPr id="35" name="textruta 34"/>
          <p:cNvSpPr txBox="1"/>
          <p:nvPr/>
        </p:nvSpPr>
        <p:spPr>
          <a:xfrm>
            <a:off x="3605095" y="3779912"/>
            <a:ext cx="928459" cy="276999"/>
          </a:xfrm>
          <a:prstGeom prst="rect">
            <a:avLst/>
          </a:prstGeom>
          <a:noFill/>
        </p:spPr>
        <p:txBody>
          <a:bodyPr wrap="none" rtlCol="0">
            <a:spAutoFit/>
          </a:bodyPr>
          <a:lstStyle/>
          <a:p>
            <a:pPr algn="ctr"/>
            <a:r>
              <a:rPr lang="sv-SE" sz="1200" b="1" dirty="0"/>
              <a:t>PLANERING</a:t>
            </a:r>
          </a:p>
        </p:txBody>
      </p:sp>
      <p:sp>
        <p:nvSpPr>
          <p:cNvPr id="36" name="object 67">
            <a:hlinkClick r:id="rId16" action="ppaction://hlinksldjump"/>
          </p:cNvPr>
          <p:cNvSpPr/>
          <p:nvPr/>
        </p:nvSpPr>
        <p:spPr>
          <a:xfrm>
            <a:off x="2996952" y="2555776"/>
            <a:ext cx="1051288" cy="1080120"/>
          </a:xfrm>
          <a:custGeom>
            <a:avLst/>
            <a:gdLst/>
            <a:ahLst/>
            <a:cxnLst/>
            <a:rect l="l" t="t" r="r" b="b"/>
            <a:pathLst>
              <a:path w="476770" h="550151">
                <a:moveTo>
                  <a:pt x="238366" y="550151"/>
                </a:moveTo>
                <a:lnTo>
                  <a:pt x="0" y="412623"/>
                </a:lnTo>
                <a:lnTo>
                  <a:pt x="0" y="137566"/>
                </a:lnTo>
                <a:lnTo>
                  <a:pt x="238353" y="0"/>
                </a:lnTo>
                <a:lnTo>
                  <a:pt x="476770" y="137566"/>
                </a:lnTo>
                <a:lnTo>
                  <a:pt x="476770" y="412623"/>
                </a:lnTo>
                <a:lnTo>
                  <a:pt x="238366" y="550151"/>
                </a:lnTo>
              </a:path>
            </a:pathLst>
          </a:custGeom>
          <a:solidFill>
            <a:schemeClr val="accent1"/>
          </a:solidFill>
          <a:ln w="6223">
            <a:solidFill>
              <a:schemeClr val="tx1"/>
            </a:solidFill>
          </a:ln>
        </p:spPr>
        <p:txBody>
          <a:bodyPr wrap="square" lIns="0" tIns="0" rIns="0" bIns="0" rtlCol="0">
            <a:noAutofit/>
          </a:bodyPr>
          <a:lstStyle/>
          <a:p>
            <a:endParaRPr/>
          </a:p>
        </p:txBody>
      </p:sp>
      <p:sp>
        <p:nvSpPr>
          <p:cNvPr id="37" name="textruta 36"/>
          <p:cNvSpPr txBox="1"/>
          <p:nvPr/>
        </p:nvSpPr>
        <p:spPr>
          <a:xfrm>
            <a:off x="2924944" y="2886199"/>
            <a:ext cx="1186928" cy="461665"/>
          </a:xfrm>
          <a:prstGeom prst="rect">
            <a:avLst/>
          </a:prstGeom>
          <a:noFill/>
        </p:spPr>
        <p:txBody>
          <a:bodyPr wrap="none" rtlCol="0">
            <a:spAutoFit/>
          </a:bodyPr>
          <a:lstStyle/>
          <a:p>
            <a:pPr algn="ctr"/>
            <a:r>
              <a:rPr lang="sv-SE" sz="1200" b="1" dirty="0">
                <a:solidFill>
                  <a:schemeClr val="bg1"/>
                </a:solidFill>
              </a:rPr>
              <a:t>SUP LIGHT</a:t>
            </a:r>
          </a:p>
          <a:p>
            <a:pPr algn="ctr"/>
            <a:r>
              <a:rPr lang="sv-SE" sz="1200" b="1" dirty="0">
                <a:solidFill>
                  <a:schemeClr val="bg1"/>
                </a:solidFill>
              </a:rPr>
              <a:t>- en kortversion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p:txBody>
          <a:bodyPr/>
          <a:lstStyle/>
          <a:p>
            <a:r>
              <a:rPr lang="sv-SE" dirty="0"/>
              <a:t>LAGET</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20</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566087" cy="523220"/>
          </a:xfrm>
          <a:prstGeom prst="rect">
            <a:avLst/>
          </a:prstGeom>
          <a:noFill/>
        </p:spPr>
        <p:txBody>
          <a:bodyPr wrap="none" rtlCol="0">
            <a:spAutoFit/>
          </a:bodyPr>
          <a:lstStyle/>
          <a:p>
            <a:r>
              <a:rPr lang="sv-SE" sz="2800" b="1" dirty="0">
                <a:solidFill>
                  <a:schemeClr val="accent1"/>
                </a:solidFill>
              </a:rPr>
              <a:t>Kommunikation</a:t>
            </a:r>
          </a:p>
        </p:txBody>
      </p:sp>
      <p:sp>
        <p:nvSpPr>
          <p:cNvPr id="15" name="textruta 14"/>
          <p:cNvSpPr txBox="1"/>
          <p:nvPr/>
        </p:nvSpPr>
        <p:spPr>
          <a:xfrm>
            <a:off x="836712" y="1907704"/>
            <a:ext cx="5184576" cy="4524315"/>
          </a:xfrm>
          <a:prstGeom prst="rect">
            <a:avLst/>
          </a:prstGeom>
          <a:noFill/>
        </p:spPr>
        <p:txBody>
          <a:bodyPr wrap="square" rtlCol="0">
            <a:spAutoFit/>
          </a:bodyPr>
          <a:lstStyle/>
          <a:p>
            <a:r>
              <a:rPr lang="sv-SE" sz="1200" dirty="0" err="1"/>
              <a:t>Ope</a:t>
            </a:r>
            <a:r>
              <a:rPr lang="sv-SE" sz="1200" dirty="0"/>
              <a:t> IF har valt laget.se som kommunikationsplattform som ska användas av alla lag i föreningen. </a:t>
            </a:r>
          </a:p>
          <a:p>
            <a:endParaRPr lang="sv-SE" sz="1200" dirty="0"/>
          </a:p>
          <a:p>
            <a:r>
              <a:rPr lang="sv-SE" sz="1200" dirty="0"/>
              <a:t>Via laget.se erbjuds följande funktioner som ska användas:</a:t>
            </a:r>
          </a:p>
          <a:p>
            <a:pPr marL="171450" indent="-171450">
              <a:buFont typeface="Arial" panose="020B0604020202020204" pitchFamily="34" charset="0"/>
              <a:buChar char="•"/>
            </a:pPr>
            <a:r>
              <a:rPr lang="sv-SE" sz="1200" dirty="0"/>
              <a:t>Registrering av spelare och föräldrar</a:t>
            </a:r>
          </a:p>
          <a:p>
            <a:pPr marL="171450" indent="-171450">
              <a:buFont typeface="Arial" panose="020B0604020202020204" pitchFamily="34" charset="0"/>
              <a:buChar char="•"/>
            </a:pPr>
            <a:r>
              <a:rPr lang="sv-SE" sz="1200" dirty="0"/>
              <a:t>Kontaktbok</a:t>
            </a:r>
          </a:p>
          <a:p>
            <a:pPr marL="171450" indent="-171450">
              <a:buFont typeface="Arial" panose="020B0604020202020204" pitchFamily="34" charset="0"/>
              <a:buChar char="•"/>
            </a:pPr>
            <a:r>
              <a:rPr lang="sv-SE" sz="1200" dirty="0"/>
              <a:t>Aktiviteter och kalender</a:t>
            </a:r>
          </a:p>
          <a:p>
            <a:pPr marL="171450" indent="-171450">
              <a:buFont typeface="Arial" panose="020B0604020202020204" pitchFamily="34" charset="0"/>
              <a:buChar char="•"/>
            </a:pPr>
            <a:r>
              <a:rPr lang="sv-SE" sz="1200" dirty="0"/>
              <a:t>Kallelser till matcher och aktiviteter</a:t>
            </a:r>
          </a:p>
          <a:p>
            <a:pPr marL="171450" indent="-171450">
              <a:buFont typeface="Arial" panose="020B0604020202020204" pitchFamily="34" charset="0"/>
              <a:buChar char="•"/>
            </a:pPr>
            <a:r>
              <a:rPr lang="sv-SE" sz="1200" dirty="0"/>
              <a:t>Närvarorapportering och LOK-stöd</a:t>
            </a:r>
          </a:p>
          <a:p>
            <a:pPr marL="171450" indent="-171450">
              <a:buFont typeface="Arial" panose="020B0604020202020204" pitchFamily="34" charset="0"/>
              <a:buChar char="•"/>
            </a:pPr>
            <a:r>
              <a:rPr lang="sv-SE" sz="1200" dirty="0"/>
              <a:t>Nyheter </a:t>
            </a:r>
          </a:p>
          <a:p>
            <a:pPr marL="171450" indent="-171450">
              <a:buFont typeface="Arial" panose="020B0604020202020204" pitchFamily="34" charset="0"/>
              <a:buChar char="•"/>
            </a:pPr>
            <a:r>
              <a:rPr lang="sv-SE" sz="1200" dirty="0"/>
              <a:t>Utskick via epost och SMS</a:t>
            </a:r>
          </a:p>
          <a:p>
            <a:pPr marL="171450" indent="-171450">
              <a:buFont typeface="Arial" panose="020B0604020202020204" pitchFamily="34" charset="0"/>
              <a:buChar char="•"/>
            </a:pPr>
            <a:r>
              <a:rPr lang="sv-SE" sz="1200" dirty="0"/>
              <a:t>Dokument</a:t>
            </a:r>
          </a:p>
          <a:p>
            <a:pPr marL="171450" indent="-171450">
              <a:buFont typeface="Arial" panose="020B0604020202020204" pitchFamily="34" charset="0"/>
              <a:buChar char="•"/>
            </a:pPr>
            <a:r>
              <a:rPr lang="sv-SE" sz="1200" dirty="0"/>
              <a:t>Serier och cuper</a:t>
            </a:r>
          </a:p>
          <a:p>
            <a:endParaRPr lang="sv-SE" sz="1200" dirty="0">
              <a:highlight>
                <a:srgbClr val="FFFF00"/>
              </a:highlight>
            </a:endParaRPr>
          </a:p>
          <a:p>
            <a:endParaRPr lang="sv-SE" sz="1200" dirty="0"/>
          </a:p>
          <a:p>
            <a:r>
              <a:rPr lang="sv-SE" sz="1200" dirty="0"/>
              <a:t>Detta kan givetvis kompletteras med andra kommunikationskanaler för intern kommunikation, men tänk er för så att ni använder kanaler som alla spelare, föräldrar och andra aktuella har tillgång till.</a:t>
            </a:r>
          </a:p>
          <a:p>
            <a:endParaRPr lang="sv-SE" sz="1200" dirty="0"/>
          </a:p>
          <a:p>
            <a:r>
              <a:rPr lang="sv-SE" sz="1200" dirty="0"/>
              <a:t>Tänk också på att när laget.se används har Ope IF:s kanslipersonal möjlighet att ta del av information, nå ut med information och hjälpa till. </a:t>
            </a:r>
          </a:p>
          <a:p>
            <a:endParaRPr lang="sv-SE" sz="1200" dirty="0"/>
          </a:p>
          <a:p>
            <a:endParaRPr lang="sv-SE" sz="1200" dirty="0"/>
          </a:p>
          <a:p>
            <a:endParaRPr lang="sv-SE" sz="1200" dirty="0"/>
          </a:p>
        </p:txBody>
      </p:sp>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734" y="6058437"/>
            <a:ext cx="2310242" cy="2310242"/>
          </a:xfrm>
          <a:prstGeom prst="rect">
            <a:avLst/>
          </a:prstGeom>
        </p:spPr>
      </p:pic>
      <p:graphicFrame>
        <p:nvGraphicFramePr>
          <p:cNvPr id="12" name="Objekt 11"/>
          <p:cNvGraphicFramePr>
            <a:graphicFrameLocks noChangeAspect="1"/>
          </p:cNvGraphicFramePr>
          <p:nvPr>
            <p:extLst>
              <p:ext uri="{D42A27DB-BD31-4B8C-83A1-F6EECF244321}">
                <p14:modId xmlns:p14="http://schemas.microsoft.com/office/powerpoint/2010/main" val="3361366985"/>
              </p:ext>
            </p:extLst>
          </p:nvPr>
        </p:nvGraphicFramePr>
        <p:xfrm>
          <a:off x="4005064" y="6212791"/>
          <a:ext cx="2216806" cy="1467463"/>
        </p:xfrm>
        <a:graphic>
          <a:graphicData uri="http://schemas.openxmlformats.org/presentationml/2006/ole">
            <mc:AlternateContent xmlns:mc="http://schemas.openxmlformats.org/markup-compatibility/2006">
              <mc:Choice xmlns:v="urn:schemas-microsoft-com:vml" Requires="v">
                <p:oleObj name="Image" r:id="rId6" imgW="4507920" imgH="2984040" progId="Photoshop.Image.15">
                  <p:embed/>
                </p:oleObj>
              </mc:Choice>
              <mc:Fallback>
                <p:oleObj name="Image" r:id="rId6" imgW="4507920" imgH="2984040" progId="Photoshop.Image.15">
                  <p:embed/>
                  <p:pic>
                    <p:nvPicPr>
                      <p:cNvPr id="12" name="Objekt 11"/>
                      <p:cNvPicPr/>
                      <p:nvPr/>
                    </p:nvPicPr>
                    <p:blipFill>
                      <a:blip r:embed="rId7"/>
                      <a:stretch>
                        <a:fillRect/>
                      </a:stretch>
                    </p:blipFill>
                    <p:spPr>
                      <a:xfrm>
                        <a:off x="4005064" y="6212791"/>
                        <a:ext cx="2216806" cy="1467463"/>
                      </a:xfrm>
                      <a:prstGeom prst="rect">
                        <a:avLst/>
                      </a:prstGeom>
                    </p:spPr>
                  </p:pic>
                </p:oleObj>
              </mc:Fallback>
            </mc:AlternateContent>
          </a:graphicData>
        </a:graphic>
      </p:graphicFrame>
      <p:sp>
        <p:nvSpPr>
          <p:cNvPr id="4" name="textruta 3"/>
          <p:cNvSpPr txBox="1"/>
          <p:nvPr/>
        </p:nvSpPr>
        <p:spPr>
          <a:xfrm>
            <a:off x="3861048" y="7680254"/>
            <a:ext cx="2954361" cy="830997"/>
          </a:xfrm>
          <a:prstGeom prst="rect">
            <a:avLst/>
          </a:prstGeom>
          <a:noFill/>
        </p:spPr>
        <p:txBody>
          <a:bodyPr wrap="square" rtlCol="0">
            <a:spAutoFit/>
          </a:bodyPr>
          <a:lstStyle/>
          <a:p>
            <a:r>
              <a:rPr lang="sv-SE" sz="1200" dirty="0"/>
              <a:t>Alla Ope-lag tilldelas ett Silverpaket på laget.se genom Ope IF:s försorg. Vill laget uppgradera till ett Guldpaket kan det göras på egen hand t.ex. med hjälp av lagkassan.</a:t>
            </a:r>
          </a:p>
        </p:txBody>
      </p:sp>
    </p:spTree>
    <p:extLst>
      <p:ext uri="{BB962C8B-B14F-4D97-AF65-F5344CB8AC3E}">
        <p14:creationId xmlns:p14="http://schemas.microsoft.com/office/powerpoint/2010/main" val="2769398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p:txBody>
          <a:bodyPr/>
          <a:lstStyle/>
          <a:p>
            <a:r>
              <a:rPr lang="sv-SE" dirty="0"/>
              <a:t>LAGET</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21</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67270" y="1046133"/>
            <a:ext cx="3660810" cy="523220"/>
          </a:xfrm>
          <a:prstGeom prst="rect">
            <a:avLst/>
          </a:prstGeom>
          <a:noFill/>
        </p:spPr>
        <p:txBody>
          <a:bodyPr wrap="none" rtlCol="0">
            <a:spAutoFit/>
          </a:bodyPr>
          <a:lstStyle/>
          <a:p>
            <a:r>
              <a:rPr lang="sv-SE" sz="2800" b="1" dirty="0">
                <a:solidFill>
                  <a:schemeClr val="accent1"/>
                </a:solidFill>
              </a:rPr>
              <a:t>Organisation och Roller</a:t>
            </a:r>
          </a:p>
        </p:txBody>
      </p:sp>
      <p:graphicFrame>
        <p:nvGraphicFramePr>
          <p:cNvPr id="11" name="Tabell 10"/>
          <p:cNvGraphicFramePr>
            <a:graphicFrameLocks noGrp="1"/>
          </p:cNvGraphicFramePr>
          <p:nvPr>
            <p:extLst>
              <p:ext uri="{D42A27DB-BD31-4B8C-83A1-F6EECF244321}">
                <p14:modId xmlns:p14="http://schemas.microsoft.com/office/powerpoint/2010/main" val="4253575349"/>
              </p:ext>
            </p:extLst>
          </p:nvPr>
        </p:nvGraphicFramePr>
        <p:xfrm>
          <a:off x="126626" y="1532824"/>
          <a:ext cx="6480720" cy="645552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272021">
                <a:tc>
                  <a:txBody>
                    <a:bodyPr/>
                    <a:lstStyle/>
                    <a:p>
                      <a:r>
                        <a:rPr lang="sv-SE" sz="1100" b="1" dirty="0">
                          <a:solidFill>
                            <a:schemeClr val="bg1"/>
                          </a:solidFill>
                        </a:rPr>
                        <a:t>Roll</a:t>
                      </a:r>
                    </a:p>
                  </a:txBody>
                  <a:tcPr/>
                </a:tc>
                <a:tc>
                  <a:txBody>
                    <a:bodyPr/>
                    <a:lstStyle/>
                    <a:p>
                      <a:r>
                        <a:rPr lang="sv-SE" sz="1100" b="1" i="0" dirty="0">
                          <a:solidFill>
                            <a:schemeClr val="bg1"/>
                          </a:solidFill>
                        </a:rPr>
                        <a:t>Beskrivning</a:t>
                      </a:r>
                    </a:p>
                  </a:txBody>
                  <a:tcPr/>
                </a:tc>
                <a:tc>
                  <a:txBody>
                    <a:bodyPr/>
                    <a:lstStyle/>
                    <a:p>
                      <a:r>
                        <a:rPr lang="sv-SE" sz="1100" b="1" dirty="0">
                          <a:solidFill>
                            <a:schemeClr val="bg1"/>
                          </a:solidFill>
                        </a:rPr>
                        <a:t>Antal</a:t>
                      </a:r>
                    </a:p>
                  </a:txBody>
                  <a:tcPr/>
                </a:tc>
                <a:extLst>
                  <a:ext uri="{0D108BD9-81ED-4DB2-BD59-A6C34878D82A}">
                    <a16:rowId xmlns:a16="http://schemas.microsoft.com/office/drawing/2014/main" val="10000"/>
                  </a:ext>
                </a:extLst>
              </a:tr>
              <a:tr h="1536120">
                <a:tc>
                  <a:txBody>
                    <a:bodyPr/>
                    <a:lstStyle/>
                    <a:p>
                      <a:r>
                        <a:rPr lang="sv-SE" sz="1100" b="0" i="0" dirty="0">
                          <a:solidFill>
                            <a:schemeClr val="tx1"/>
                          </a:solidFill>
                        </a:rPr>
                        <a:t>Huvudtränare</a:t>
                      </a:r>
                    </a:p>
                  </a:txBody>
                  <a:tcPr/>
                </a:tc>
                <a:tc>
                  <a:txBody>
                    <a:bodyPr/>
                    <a:lstStyle/>
                    <a:p>
                      <a:r>
                        <a:rPr lang="sv-SE" sz="1000" b="0" i="0" baseline="0" dirty="0">
                          <a:solidFill>
                            <a:schemeClr val="tx1"/>
                          </a:solidFill>
                        </a:rPr>
                        <a:t>Övergripande ansvar för  åldersgruppen. </a:t>
                      </a:r>
                    </a:p>
                    <a:p>
                      <a:r>
                        <a:rPr lang="sv-SE" sz="1000" b="0" i="0" baseline="0" dirty="0">
                          <a:solidFill>
                            <a:schemeClr val="tx1"/>
                          </a:solidFill>
                        </a:rPr>
                        <a:t>Ansvar för säsongs- och detaljplanering tillsammans med övriga ledare utifrån spelarutbildningsplanen.</a:t>
                      </a:r>
                    </a:p>
                    <a:p>
                      <a:r>
                        <a:rPr lang="sv-SE" sz="1000" b="0" i="0" baseline="0" dirty="0">
                          <a:solidFill>
                            <a:schemeClr val="tx1"/>
                          </a:solidFill>
                        </a:rPr>
                        <a:t>Kontaktperson vid upp-/nedflyttning (lån) av spelare mellan åldergrupperna.  Ansvar för spelarnas totala belastning.</a:t>
                      </a:r>
                    </a:p>
                    <a:p>
                      <a:r>
                        <a:rPr lang="sv-SE" sz="1000" b="0" i="0" baseline="0" dirty="0">
                          <a:solidFill>
                            <a:schemeClr val="tx1"/>
                          </a:solidFill>
                        </a:rPr>
                        <a:t>Genomför träningar i samarbete med övriga tränare.</a:t>
                      </a:r>
                    </a:p>
                    <a:p>
                      <a:r>
                        <a:rPr lang="sv-SE" sz="1000" b="0" i="0" baseline="0" dirty="0">
                          <a:solidFill>
                            <a:schemeClr val="tx1"/>
                          </a:solidFill>
                        </a:rPr>
                        <a:t>Ansvar för att hålla genomgångar innan match, i halvtid och efter match.</a:t>
                      </a:r>
                    </a:p>
                    <a:p>
                      <a:r>
                        <a:rPr lang="sv-SE" sz="1000" b="0" i="0" baseline="0" dirty="0">
                          <a:solidFill>
                            <a:schemeClr val="tx1"/>
                          </a:solidFill>
                        </a:rPr>
                        <a:t>Coachar under matcher. Ansvarig för att närvaro förs på träningar och matcher (kan även göras av lagledare).</a:t>
                      </a:r>
                      <a:endParaRPr lang="sv-SE" sz="1000" i="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i="0" dirty="0">
                          <a:solidFill>
                            <a:schemeClr val="tx1"/>
                          </a:solidFill>
                        </a:rPr>
                        <a:t>1 per åldersgrupp</a:t>
                      </a:r>
                    </a:p>
                  </a:txBody>
                  <a:tcPr/>
                </a:tc>
                <a:extLst>
                  <a:ext uri="{0D108BD9-81ED-4DB2-BD59-A6C34878D82A}">
                    <a16:rowId xmlns:a16="http://schemas.microsoft.com/office/drawing/2014/main" val="10001"/>
                  </a:ext>
                </a:extLst>
              </a:tr>
              <a:tr h="416032">
                <a:tc>
                  <a:txBody>
                    <a:bodyPr/>
                    <a:lstStyle/>
                    <a:p>
                      <a:r>
                        <a:rPr lang="sv-SE" sz="1100" b="0" i="0" dirty="0">
                          <a:solidFill>
                            <a:schemeClr val="tx1"/>
                          </a:solidFill>
                        </a:rPr>
                        <a:t>Lagledare</a:t>
                      </a:r>
                    </a:p>
                  </a:txBody>
                  <a:tcPr/>
                </a:tc>
                <a:tc>
                  <a:txBody>
                    <a:bodyPr/>
                    <a:lstStyle/>
                    <a:p>
                      <a:r>
                        <a:rPr lang="sv-SE" sz="1000" b="0" i="0" baseline="0" dirty="0">
                          <a:solidFill>
                            <a:schemeClr val="tx1"/>
                          </a:solidFill>
                        </a:rPr>
                        <a:t>Kontaktperson för  laget  i kontakt med föreningen, förbundet och andra lag.</a:t>
                      </a:r>
                      <a:r>
                        <a:rPr lang="sv-SE" sz="1000" i="0" baseline="0" dirty="0">
                          <a:solidFill>
                            <a:schemeClr val="tx1"/>
                          </a:solidFill>
                        </a:rPr>
                        <a:t>  </a:t>
                      </a:r>
                      <a:r>
                        <a:rPr lang="sv-SE" sz="1000" b="0" i="0" baseline="0" dirty="0">
                          <a:solidFill>
                            <a:schemeClr val="tx1"/>
                          </a:solidFill>
                        </a:rPr>
                        <a:t>Ansvarar för att allt utöver träning och matchcoachning fungerar.</a:t>
                      </a:r>
                    </a:p>
                  </a:txBody>
                  <a:tcPr/>
                </a:tc>
                <a:tc>
                  <a:txBody>
                    <a:bodyPr/>
                    <a:lstStyle/>
                    <a:p>
                      <a:pPr algn="l"/>
                      <a:r>
                        <a:rPr lang="sv-SE" sz="1000" b="0" i="0" dirty="0">
                          <a:solidFill>
                            <a:schemeClr val="tx1"/>
                          </a:solidFill>
                        </a:rPr>
                        <a:t>1 per åldersgrupp</a:t>
                      </a:r>
                    </a:p>
                  </a:txBody>
                  <a:tcPr/>
                </a:tc>
                <a:extLst>
                  <a:ext uri="{0D108BD9-81ED-4DB2-BD59-A6C34878D82A}">
                    <a16:rowId xmlns:a16="http://schemas.microsoft.com/office/drawing/2014/main" val="10002"/>
                  </a:ext>
                </a:extLst>
              </a:tr>
              <a:tr h="706583">
                <a:tc>
                  <a:txBody>
                    <a:bodyPr/>
                    <a:lstStyle/>
                    <a:p>
                      <a:r>
                        <a:rPr lang="sv-SE" sz="1100" i="0" dirty="0"/>
                        <a:t>Tränare</a:t>
                      </a:r>
                    </a:p>
                  </a:txBody>
                  <a:tcPr/>
                </a:tc>
                <a:tc>
                  <a:txBody>
                    <a:bodyPr/>
                    <a:lstStyle/>
                    <a:p>
                      <a:r>
                        <a:rPr lang="sv-SE" sz="1000" i="0" dirty="0"/>
                        <a:t>Assisterar huvudtränare med</a:t>
                      </a:r>
                      <a:r>
                        <a:rPr lang="sv-SE" sz="1000" i="0" baseline="0" dirty="0"/>
                        <a:t> de uppgifter som nämns ovan. Det kan även vara lämpligt att göra en fördelning av arbetsuppgifterna mellan Huvudtränare och assisterande tränare.</a:t>
                      </a:r>
                    </a:p>
                    <a:p>
                      <a:r>
                        <a:rPr lang="sv-SE" sz="1000" i="0" baseline="0" dirty="0"/>
                        <a:t>(Föreningen har som ambition att få med 1-2 unga ledare/lag.)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i="0" dirty="0"/>
                        <a:t>5-5,</a:t>
                      </a:r>
                      <a:r>
                        <a:rPr lang="sv-SE" sz="1000" i="0" baseline="0" dirty="0"/>
                        <a:t> 7-7</a:t>
                      </a:r>
                      <a:endParaRPr lang="sv-SE" sz="1000" i="0" dirty="0"/>
                    </a:p>
                    <a:p>
                      <a:pPr algn="l"/>
                      <a:r>
                        <a:rPr lang="sv-SE" sz="1000" i="0" dirty="0"/>
                        <a:t>1 per 7 spelare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i="0" dirty="0"/>
                        <a:t>9-9,</a:t>
                      </a:r>
                      <a:r>
                        <a:rPr lang="sv-SE" sz="1000" i="0" baseline="0" dirty="0"/>
                        <a:t> 11-11</a:t>
                      </a:r>
                      <a:endParaRPr lang="sv-SE" sz="1000" i="0" dirty="0"/>
                    </a:p>
                    <a:p>
                      <a:pPr algn="l"/>
                      <a:r>
                        <a:rPr lang="sv-SE" sz="1000" i="0" dirty="0"/>
                        <a:t>1 per 10 spelare</a:t>
                      </a:r>
                    </a:p>
                  </a:txBody>
                  <a:tcPr/>
                </a:tc>
                <a:extLst>
                  <a:ext uri="{0D108BD9-81ED-4DB2-BD59-A6C34878D82A}">
                    <a16:rowId xmlns:a16="http://schemas.microsoft.com/office/drawing/2014/main" val="10003"/>
                  </a:ext>
                </a:extLst>
              </a:tr>
              <a:tr h="448035">
                <a:tc>
                  <a:txBody>
                    <a:bodyPr/>
                    <a:lstStyle/>
                    <a:p>
                      <a:r>
                        <a:rPr lang="sv-SE" sz="1100" i="0" dirty="0"/>
                        <a:t>Övriga</a:t>
                      </a:r>
                      <a:r>
                        <a:rPr lang="sv-SE" sz="1100" i="0" baseline="0" dirty="0"/>
                        <a:t> tränare (önskvärt)</a:t>
                      </a:r>
                      <a:endParaRPr lang="sv-SE" sz="1100" i="0" dirty="0"/>
                    </a:p>
                  </a:txBody>
                  <a:tcPr/>
                </a:tc>
                <a:tc>
                  <a:txBody>
                    <a:bodyPr/>
                    <a:lstStyle/>
                    <a:p>
                      <a:r>
                        <a:rPr lang="sv-SE" sz="1000" i="0" dirty="0"/>
                        <a:t>En</a:t>
                      </a:r>
                      <a:r>
                        <a:rPr lang="sv-SE" sz="1000" i="0" baseline="0" dirty="0"/>
                        <a:t> ledare med h</a:t>
                      </a:r>
                      <a:r>
                        <a:rPr lang="sv-SE" sz="1000" i="0" dirty="0"/>
                        <a:t>uvudansvar</a:t>
                      </a:r>
                      <a:r>
                        <a:rPr lang="sv-SE" sz="1000" i="0" baseline="0" dirty="0"/>
                        <a:t> </a:t>
                      </a:r>
                      <a:r>
                        <a:rPr lang="sv-SE" sz="1000" i="0" dirty="0"/>
                        <a:t>för målvaktsträning.</a:t>
                      </a:r>
                      <a:r>
                        <a:rPr lang="sv-SE" sz="1000" i="0" baseline="0" dirty="0"/>
                        <a:t> </a:t>
                      </a:r>
                      <a:br>
                        <a:rPr lang="sv-SE" sz="1000" i="0" baseline="0" dirty="0"/>
                      </a:br>
                      <a:r>
                        <a:rPr lang="sv-SE" sz="1000" i="0" dirty="0"/>
                        <a:t>En ledare med huvudansvar för fysträning.</a:t>
                      </a:r>
                    </a:p>
                  </a:txBody>
                  <a:tcPr/>
                </a:tc>
                <a:tc>
                  <a:txBody>
                    <a:bodyPr/>
                    <a:lstStyle/>
                    <a:p>
                      <a:pPr algn="l"/>
                      <a:r>
                        <a:rPr lang="sv-SE" sz="1000" i="0" dirty="0"/>
                        <a:t>1 per</a:t>
                      </a:r>
                      <a:r>
                        <a:rPr lang="sv-SE" sz="1000" i="0" baseline="0" dirty="0"/>
                        <a:t> åldersgrupp</a:t>
                      </a:r>
                      <a:r>
                        <a:rPr lang="sv-SE" sz="1000" i="0" dirty="0"/>
                        <a:t> </a:t>
                      </a:r>
                    </a:p>
                    <a:p>
                      <a:pPr algn="l"/>
                      <a:r>
                        <a:rPr lang="sv-SE" sz="1000" i="0" dirty="0"/>
                        <a:t>1 per åldersgrupp</a:t>
                      </a:r>
                    </a:p>
                  </a:txBody>
                  <a:tcPr/>
                </a:tc>
                <a:extLst>
                  <a:ext uri="{0D108BD9-81ED-4DB2-BD59-A6C34878D82A}">
                    <a16:rowId xmlns:a16="http://schemas.microsoft.com/office/drawing/2014/main" val="10006"/>
                  </a:ext>
                </a:extLst>
              </a:tr>
              <a:tr h="448035">
                <a:tc>
                  <a:txBody>
                    <a:bodyPr/>
                    <a:lstStyle/>
                    <a:p>
                      <a:r>
                        <a:rPr lang="sv-SE" sz="1100" i="0" dirty="0"/>
                        <a:t>Matchvärd</a:t>
                      </a:r>
                    </a:p>
                  </a:txBody>
                  <a:tcPr/>
                </a:tc>
                <a:tc>
                  <a:txBody>
                    <a:bodyPr/>
                    <a:lstStyle/>
                    <a:p>
                      <a:r>
                        <a:rPr lang="sv-SE" sz="1000" i="0" dirty="0"/>
                        <a:t>Ansvarig för att domare</a:t>
                      </a:r>
                      <a:r>
                        <a:rPr lang="sv-SE" sz="1000" i="0" baseline="0" dirty="0"/>
                        <a:t> och gästande lag blir väl mottagna samt känner sig välkomna och trygga både före, under och efter match.</a:t>
                      </a:r>
                      <a:endParaRPr lang="sv-SE" sz="1000" i="0" dirty="0"/>
                    </a:p>
                  </a:txBody>
                  <a:tcPr/>
                </a:tc>
                <a:tc>
                  <a:txBody>
                    <a:bodyPr/>
                    <a:lstStyle/>
                    <a:p>
                      <a:pPr algn="l"/>
                      <a:r>
                        <a:rPr lang="sv-SE" sz="1000" i="0" dirty="0"/>
                        <a:t>1 per åldersgrupp</a:t>
                      </a:r>
                    </a:p>
                  </a:txBody>
                  <a:tcPr/>
                </a:tc>
                <a:extLst>
                  <a:ext uri="{0D108BD9-81ED-4DB2-BD59-A6C34878D82A}">
                    <a16:rowId xmlns:a16="http://schemas.microsoft.com/office/drawing/2014/main" val="10005"/>
                  </a:ext>
                </a:extLst>
              </a:tr>
              <a:tr h="436486">
                <a:tc>
                  <a:txBody>
                    <a:bodyPr/>
                    <a:lstStyle/>
                    <a:p>
                      <a:r>
                        <a:rPr lang="sv-SE" sz="1100" i="0" dirty="0"/>
                        <a:t>Kommunikations-ansvarig</a:t>
                      </a:r>
                    </a:p>
                  </a:txBody>
                  <a:tcPr/>
                </a:tc>
                <a:tc>
                  <a:txBody>
                    <a:bodyPr/>
                    <a:lstStyle/>
                    <a:p>
                      <a:r>
                        <a:rPr lang="sv-SE" sz="1000" i="0" dirty="0"/>
                        <a:t>Ansvarar för att spelar-och ledarförteckning på laget.se är uppdaterad och korrekt</a:t>
                      </a:r>
                      <a:r>
                        <a:rPr lang="sv-SE" sz="1000" i="0" baseline="0" dirty="0"/>
                        <a:t> samt</a:t>
                      </a:r>
                      <a:r>
                        <a:rPr lang="sv-SE" sz="1000" b="0" i="0" baseline="0" dirty="0">
                          <a:solidFill>
                            <a:schemeClr val="tx1"/>
                          </a:solidFill>
                        </a:rPr>
                        <a:t> att hemsidan är aktuell och levande.</a:t>
                      </a:r>
                    </a:p>
                  </a:txBody>
                  <a:tcPr/>
                </a:tc>
                <a:tc>
                  <a:txBody>
                    <a:bodyPr/>
                    <a:lstStyle/>
                    <a:p>
                      <a:pPr algn="l"/>
                      <a:r>
                        <a:rPr lang="sv-SE" sz="1000" i="0" dirty="0"/>
                        <a:t>1 per åldersgrupp</a:t>
                      </a:r>
                    </a:p>
                  </a:txBody>
                  <a:tcPr/>
                </a:tc>
                <a:extLst>
                  <a:ext uri="{0D108BD9-81ED-4DB2-BD59-A6C34878D82A}">
                    <a16:rowId xmlns:a16="http://schemas.microsoft.com/office/drawing/2014/main" val="1902260807"/>
                  </a:ext>
                </a:extLst>
              </a:tr>
              <a:tr h="448035">
                <a:tc>
                  <a:txBody>
                    <a:bodyPr/>
                    <a:lstStyle/>
                    <a:p>
                      <a:r>
                        <a:rPr lang="sv-SE" sz="1100" i="0" dirty="0"/>
                        <a:t>Sjukvårdsansvarig</a:t>
                      </a:r>
                    </a:p>
                  </a:txBody>
                  <a:tcPr/>
                </a:tc>
                <a:tc>
                  <a:txBody>
                    <a:bodyPr/>
                    <a:lstStyle/>
                    <a:p>
                      <a:r>
                        <a:rPr lang="sv-SE" sz="1000" i="0" dirty="0"/>
                        <a:t>Ansvar för sjukvårdsväska och</a:t>
                      </a:r>
                      <a:r>
                        <a:rPr lang="sv-SE" sz="1000" i="0" baseline="0" dirty="0"/>
                        <a:t> att övriga ledare har kunskap i omhändertagande av skador/sjukdomar.</a:t>
                      </a:r>
                      <a:endParaRPr lang="sv-SE" sz="10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i="0" kern="1200" dirty="0">
                          <a:solidFill>
                            <a:schemeClr val="dk1"/>
                          </a:solidFill>
                          <a:latin typeface="+mn-lt"/>
                          <a:ea typeface="+mn-ea"/>
                          <a:cs typeface="+mn-cs"/>
                        </a:rPr>
                        <a:t>1 per åldersgrupp</a:t>
                      </a:r>
                    </a:p>
                    <a:p>
                      <a:pPr algn="l"/>
                      <a:endParaRPr lang="sv-SE" sz="1000" i="0" dirty="0"/>
                    </a:p>
                  </a:txBody>
                  <a:tcPr/>
                </a:tc>
                <a:extLst>
                  <a:ext uri="{0D108BD9-81ED-4DB2-BD59-A6C34878D82A}">
                    <a16:rowId xmlns:a16="http://schemas.microsoft.com/office/drawing/2014/main" val="10007"/>
                  </a:ext>
                </a:extLst>
              </a:tr>
              <a:tr h="272021">
                <a:tc>
                  <a:txBody>
                    <a:bodyPr/>
                    <a:lstStyle/>
                    <a:p>
                      <a:r>
                        <a:rPr lang="sv-SE" sz="1100" i="0" dirty="0"/>
                        <a:t>Trygghetsansvarig</a:t>
                      </a:r>
                    </a:p>
                  </a:txBody>
                  <a:tcPr/>
                </a:tc>
                <a:tc>
                  <a:txBody>
                    <a:bodyPr/>
                    <a:lstStyle/>
                    <a:p>
                      <a:r>
                        <a:rPr lang="sv-SE" sz="1000" i="0" dirty="0"/>
                        <a:t>Ansvar för förebyggande</a:t>
                      </a:r>
                      <a:r>
                        <a:rPr lang="sv-SE" sz="1000" i="0" baseline="0" dirty="0"/>
                        <a:t> och främjande värdegrundsarbete.</a:t>
                      </a:r>
                      <a:endParaRPr lang="sv-SE" sz="10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i="0" kern="1200" dirty="0">
                          <a:solidFill>
                            <a:schemeClr val="dk1"/>
                          </a:solidFill>
                          <a:latin typeface="+mn-lt"/>
                          <a:ea typeface="+mn-ea"/>
                          <a:cs typeface="+mn-cs"/>
                        </a:rPr>
                        <a:t>1 per åldersgrupp</a:t>
                      </a:r>
                    </a:p>
                  </a:txBody>
                  <a:tcPr/>
                </a:tc>
                <a:extLst>
                  <a:ext uri="{0D108BD9-81ED-4DB2-BD59-A6C34878D82A}">
                    <a16:rowId xmlns:a16="http://schemas.microsoft.com/office/drawing/2014/main" val="10008"/>
                  </a:ext>
                </a:extLst>
              </a:tr>
              <a:tr h="288056">
                <a:tc>
                  <a:txBody>
                    <a:bodyPr/>
                    <a:lstStyle/>
                    <a:p>
                      <a:r>
                        <a:rPr lang="sv-SE" sz="1100" i="0" dirty="0"/>
                        <a:t>Lagkassör</a:t>
                      </a:r>
                    </a:p>
                  </a:txBody>
                  <a:tcPr/>
                </a:tc>
                <a:tc>
                  <a:txBody>
                    <a:bodyPr/>
                    <a:lstStyle/>
                    <a:p>
                      <a:r>
                        <a:rPr lang="sv-SE" sz="1000" i="0" kern="1200" dirty="0">
                          <a:solidFill>
                            <a:schemeClr val="dk1"/>
                          </a:solidFill>
                          <a:latin typeface="+mn-lt"/>
                          <a:ea typeface="+mn-ea"/>
                          <a:cs typeface="+mn-cs"/>
                        </a:rPr>
                        <a:t>Ansvar för lagkassan.</a:t>
                      </a:r>
                    </a:p>
                  </a:txBody>
                  <a:tcPr/>
                </a:tc>
                <a:tc>
                  <a:txBody>
                    <a:bodyPr/>
                    <a:lstStyle/>
                    <a:p>
                      <a:pPr algn="l"/>
                      <a:r>
                        <a:rPr lang="sv-SE" sz="1000" i="0" kern="1200" dirty="0">
                          <a:solidFill>
                            <a:schemeClr val="dk1"/>
                          </a:solidFill>
                          <a:latin typeface="+mn-lt"/>
                          <a:ea typeface="+mn-ea"/>
                          <a:cs typeface="+mn-cs"/>
                        </a:rPr>
                        <a:t>1 per åldersgrupp</a:t>
                      </a:r>
                    </a:p>
                  </a:txBody>
                  <a:tcPr/>
                </a:tc>
                <a:extLst>
                  <a:ext uri="{0D108BD9-81ED-4DB2-BD59-A6C34878D82A}">
                    <a16:rowId xmlns:a16="http://schemas.microsoft.com/office/drawing/2014/main" val="10010"/>
                  </a:ext>
                </a:extLst>
              </a:tr>
              <a:tr h="288032">
                <a:tc>
                  <a:txBody>
                    <a:bodyPr/>
                    <a:lstStyle/>
                    <a:p>
                      <a:r>
                        <a:rPr lang="sv-SE" sz="1100" i="0" dirty="0"/>
                        <a:t>Materialansvarig</a:t>
                      </a:r>
                    </a:p>
                  </a:txBody>
                  <a:tcPr/>
                </a:tc>
                <a:tc>
                  <a:txBody>
                    <a:bodyPr/>
                    <a:lstStyle/>
                    <a:p>
                      <a:r>
                        <a:rPr lang="sv-SE" sz="1000" i="0" kern="1200" dirty="0">
                          <a:solidFill>
                            <a:schemeClr val="dk1"/>
                          </a:solidFill>
                          <a:latin typeface="+mn-lt"/>
                          <a:ea typeface="+mn-ea"/>
                          <a:cs typeface="+mn-cs"/>
                        </a:rPr>
                        <a:t>Ansvarar för material, tvätt m.m.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i="0" kern="1200" dirty="0">
                          <a:solidFill>
                            <a:schemeClr val="dk1"/>
                          </a:solidFill>
                          <a:latin typeface="+mn-lt"/>
                          <a:ea typeface="+mn-ea"/>
                          <a:cs typeface="+mn-cs"/>
                        </a:rPr>
                        <a:t>1 per åldersgrupp</a:t>
                      </a:r>
                    </a:p>
                  </a:txBody>
                  <a:tcPr/>
                </a:tc>
                <a:extLst>
                  <a:ext uri="{0D108BD9-81ED-4DB2-BD59-A6C34878D82A}">
                    <a16:rowId xmlns:a16="http://schemas.microsoft.com/office/drawing/2014/main" val="10011"/>
                  </a:ext>
                </a:extLst>
              </a:tr>
              <a:tr h="448035">
                <a:tc>
                  <a:txBody>
                    <a:bodyPr/>
                    <a:lstStyle/>
                    <a:p>
                      <a:r>
                        <a:rPr lang="sv-SE" sz="1100" i="0" dirty="0"/>
                        <a:t>Föräldraansvarig</a:t>
                      </a:r>
                    </a:p>
                  </a:txBody>
                  <a:tcPr/>
                </a:tc>
                <a:tc>
                  <a:txBody>
                    <a:bodyPr/>
                    <a:lstStyle/>
                    <a:p>
                      <a:r>
                        <a:rPr lang="sv-SE" sz="1000" i="0" kern="1200" dirty="0">
                          <a:solidFill>
                            <a:schemeClr val="dk1"/>
                          </a:solidFill>
                          <a:latin typeface="+mn-lt"/>
                          <a:ea typeface="+mn-ea"/>
                          <a:cs typeface="+mn-cs"/>
                        </a:rPr>
                        <a:t>Ansvarar</a:t>
                      </a:r>
                      <a:r>
                        <a:rPr lang="sv-SE" sz="1000" i="0" kern="1200" baseline="0" dirty="0">
                          <a:solidFill>
                            <a:schemeClr val="dk1"/>
                          </a:solidFill>
                          <a:latin typeface="+mn-lt"/>
                          <a:ea typeface="+mn-ea"/>
                          <a:cs typeface="+mn-cs"/>
                        </a:rPr>
                        <a:t> </a:t>
                      </a:r>
                      <a:r>
                        <a:rPr lang="sv-SE" sz="1000" i="0" kern="1200" dirty="0">
                          <a:solidFill>
                            <a:schemeClr val="dk1"/>
                          </a:solidFill>
                          <a:latin typeface="+mn-lt"/>
                          <a:ea typeface="+mn-ea"/>
                          <a:cs typeface="+mn-cs"/>
                        </a:rPr>
                        <a:t>för</a:t>
                      </a:r>
                      <a:r>
                        <a:rPr lang="sv-SE" sz="1000" i="0" kern="1200" baseline="0" dirty="0">
                          <a:solidFill>
                            <a:schemeClr val="dk1"/>
                          </a:solidFill>
                          <a:latin typeface="+mn-lt"/>
                          <a:ea typeface="+mn-ea"/>
                          <a:cs typeface="+mn-cs"/>
                        </a:rPr>
                        <a:t> olika evenemang och arbetsinsatser i åldersgruppen och föreningen. T.ex.  fördelning av bingoarbete bland föräldrar.</a:t>
                      </a:r>
                      <a:endParaRPr lang="sv-SE" sz="1000" i="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i="0" kern="1200" dirty="0">
                          <a:solidFill>
                            <a:schemeClr val="dk1"/>
                          </a:solidFill>
                          <a:latin typeface="+mn-lt"/>
                          <a:ea typeface="+mn-ea"/>
                          <a:cs typeface="+mn-cs"/>
                        </a:rPr>
                        <a:t>1 per åldersgrupp</a:t>
                      </a:r>
                    </a:p>
                  </a:txBody>
                  <a:tcPr/>
                </a:tc>
                <a:extLst>
                  <a:ext uri="{0D108BD9-81ED-4DB2-BD59-A6C34878D82A}">
                    <a16:rowId xmlns:a16="http://schemas.microsoft.com/office/drawing/2014/main" val="10012"/>
                  </a:ext>
                </a:extLst>
              </a:tr>
              <a:tr h="44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i="0" kern="1200" dirty="0">
                          <a:solidFill>
                            <a:schemeClr val="dk1"/>
                          </a:solidFill>
                          <a:latin typeface="+mn-lt"/>
                          <a:ea typeface="+mn-ea"/>
                          <a:cs typeface="+mn-cs"/>
                        </a:rPr>
                        <a:t>Övriga föräldrar</a:t>
                      </a:r>
                    </a:p>
                    <a:p>
                      <a:endParaRPr lang="sv-SE" sz="1100" i="0" kern="1200" dirty="0">
                        <a:solidFill>
                          <a:schemeClr val="dk1"/>
                        </a:solidFill>
                        <a:latin typeface="+mn-lt"/>
                        <a:ea typeface="+mn-ea"/>
                        <a:cs typeface="+mn-cs"/>
                      </a:endParaRPr>
                    </a:p>
                  </a:txBody>
                  <a:tcPr/>
                </a:tc>
                <a:tc>
                  <a:txBody>
                    <a:bodyPr/>
                    <a:lstStyle/>
                    <a:p>
                      <a:r>
                        <a:rPr lang="sv-SE" sz="1000" i="0" kern="1200" dirty="0">
                          <a:solidFill>
                            <a:schemeClr val="dk1"/>
                          </a:solidFill>
                          <a:latin typeface="+mn-lt"/>
                          <a:ea typeface="+mn-ea"/>
                          <a:cs typeface="+mn-cs"/>
                        </a:rPr>
                        <a:t>Jobbar med åldersgruppens</a:t>
                      </a:r>
                      <a:r>
                        <a:rPr lang="sv-SE" sz="1000" i="0" kern="1200" baseline="0" dirty="0">
                          <a:solidFill>
                            <a:schemeClr val="dk1"/>
                          </a:solidFill>
                          <a:latin typeface="+mn-lt"/>
                          <a:ea typeface="+mn-ea"/>
                          <a:cs typeface="+mn-cs"/>
                        </a:rPr>
                        <a:t> </a:t>
                      </a:r>
                      <a:r>
                        <a:rPr lang="sv-SE" sz="1000" i="0" kern="1200" dirty="0">
                          <a:solidFill>
                            <a:schemeClr val="dk1"/>
                          </a:solidFill>
                          <a:latin typeface="+mn-lt"/>
                          <a:ea typeface="+mn-ea"/>
                          <a:cs typeface="+mn-cs"/>
                        </a:rPr>
                        <a:t>och föreningens</a:t>
                      </a:r>
                      <a:r>
                        <a:rPr lang="sv-SE" sz="1000" i="0" kern="1200" baseline="0" dirty="0">
                          <a:solidFill>
                            <a:schemeClr val="dk1"/>
                          </a:solidFill>
                          <a:latin typeface="+mn-lt"/>
                          <a:ea typeface="+mn-ea"/>
                          <a:cs typeface="+mn-cs"/>
                        </a:rPr>
                        <a:t> evenemang</a:t>
                      </a:r>
                      <a:r>
                        <a:rPr lang="sv-SE" sz="1000" i="0" kern="1200" dirty="0">
                          <a:solidFill>
                            <a:schemeClr val="dk1"/>
                          </a:solidFill>
                          <a:latin typeface="+mn-lt"/>
                          <a:ea typeface="+mn-ea"/>
                          <a:cs typeface="+mn-cs"/>
                        </a:rPr>
                        <a:t>, stöttar med skjuts till match, m.m.</a:t>
                      </a:r>
                    </a:p>
                  </a:txBody>
                  <a:tcPr/>
                </a:tc>
                <a:tc>
                  <a:txBody>
                    <a:bodyPr/>
                    <a:lstStyle/>
                    <a:p>
                      <a:pPr algn="l"/>
                      <a:r>
                        <a:rPr lang="sv-SE" sz="1000" i="0" dirty="0"/>
                        <a:t>Alla övriga föräldrar</a:t>
                      </a:r>
                    </a:p>
                  </a:txBody>
                  <a:tcPr/>
                </a:tc>
                <a:extLst>
                  <a:ext uri="{0D108BD9-81ED-4DB2-BD59-A6C34878D82A}">
                    <a16:rowId xmlns:a16="http://schemas.microsoft.com/office/drawing/2014/main" val="10013"/>
                  </a:ext>
                </a:extLst>
              </a:tr>
            </a:tbl>
          </a:graphicData>
        </a:graphic>
      </p:graphicFrame>
      <p:sp>
        <p:nvSpPr>
          <p:cNvPr id="8" name="textruta 7"/>
          <p:cNvSpPr txBox="1"/>
          <p:nvPr/>
        </p:nvSpPr>
        <p:spPr>
          <a:xfrm>
            <a:off x="196887" y="8065230"/>
            <a:ext cx="6340197" cy="261610"/>
          </a:xfrm>
          <a:prstGeom prst="rect">
            <a:avLst/>
          </a:prstGeom>
          <a:noFill/>
        </p:spPr>
        <p:txBody>
          <a:bodyPr wrap="none" rtlCol="0">
            <a:spAutoFit/>
          </a:bodyPr>
          <a:lstStyle/>
          <a:p>
            <a:r>
              <a:rPr lang="sv-SE" sz="1100" dirty="0">
                <a:solidFill>
                  <a:schemeClr val="dk1"/>
                </a:solidFill>
              </a:rPr>
              <a:t>* Observera att det inte nödvändigtvis måste vara en person per roll. Samma person kan inneha flera roller.</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LAGET</a:t>
            </a:r>
            <a:endParaRPr lang="sv-SE" dirty="0"/>
          </a:p>
          <a:p>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22</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graphicFrame>
        <p:nvGraphicFramePr>
          <p:cNvPr id="7" name="Tabell 6"/>
          <p:cNvGraphicFramePr>
            <a:graphicFrameLocks noGrp="1"/>
          </p:cNvGraphicFramePr>
          <p:nvPr>
            <p:extLst>
              <p:ext uri="{D42A27DB-BD31-4B8C-83A1-F6EECF244321}">
                <p14:modId xmlns:p14="http://schemas.microsoft.com/office/powerpoint/2010/main" val="2763635291"/>
              </p:ext>
            </p:extLst>
          </p:nvPr>
        </p:nvGraphicFramePr>
        <p:xfrm>
          <a:off x="404664" y="2411760"/>
          <a:ext cx="6071420" cy="448564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1"/>
                    </a:ext>
                  </a:extLst>
                </a:gridCol>
                <a:gridCol w="95942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tblGrid>
              <a:tr h="370840">
                <a:tc>
                  <a:txBody>
                    <a:bodyPr/>
                    <a:lstStyle/>
                    <a:p>
                      <a:endParaRPr lang="sv-SE" sz="1200" dirty="0"/>
                    </a:p>
                  </a:txBody>
                  <a:tcPr/>
                </a:tc>
                <a:tc>
                  <a:txBody>
                    <a:bodyPr/>
                    <a:lstStyle/>
                    <a:p>
                      <a:r>
                        <a:rPr lang="sv-SE" sz="1200" dirty="0"/>
                        <a:t>6-7 år</a:t>
                      </a:r>
                    </a:p>
                  </a:txBody>
                  <a:tcPr/>
                </a:tc>
                <a:tc>
                  <a:txBody>
                    <a:bodyPr/>
                    <a:lstStyle/>
                    <a:p>
                      <a:r>
                        <a:rPr lang="sv-SE" sz="1200" dirty="0"/>
                        <a:t>8-9 år</a:t>
                      </a:r>
                    </a:p>
                  </a:txBody>
                  <a:tcPr/>
                </a:tc>
                <a:tc>
                  <a:txBody>
                    <a:bodyPr/>
                    <a:lstStyle/>
                    <a:p>
                      <a:r>
                        <a:rPr lang="sv-SE" sz="1200" dirty="0"/>
                        <a:t>10-12 år</a:t>
                      </a:r>
                    </a:p>
                  </a:txBody>
                  <a:tcPr/>
                </a:tc>
                <a:tc>
                  <a:txBody>
                    <a:bodyPr/>
                    <a:lstStyle/>
                    <a:p>
                      <a:r>
                        <a:rPr lang="sv-SE" sz="1200" dirty="0"/>
                        <a:t>13-14 år</a:t>
                      </a:r>
                    </a:p>
                  </a:txBody>
                  <a:tcPr/>
                </a:tc>
                <a:tc>
                  <a:txBody>
                    <a:bodyPr/>
                    <a:lstStyle/>
                    <a:p>
                      <a:r>
                        <a:rPr lang="sv-SE" sz="1200" dirty="0"/>
                        <a:t>15-19 år</a:t>
                      </a:r>
                    </a:p>
                  </a:txBody>
                  <a:tcPr/>
                </a:tc>
                <a:extLst>
                  <a:ext uri="{0D108BD9-81ED-4DB2-BD59-A6C34878D82A}">
                    <a16:rowId xmlns:a16="http://schemas.microsoft.com/office/drawing/2014/main" val="10000"/>
                  </a:ext>
                </a:extLst>
              </a:tr>
              <a:tr h="177408">
                <a:tc>
                  <a:txBody>
                    <a:bodyPr/>
                    <a:lstStyle/>
                    <a:p>
                      <a:r>
                        <a:rPr lang="sv-SE" sz="1000" dirty="0"/>
                        <a:t>Träningar per vecka</a:t>
                      </a:r>
                    </a:p>
                  </a:txBody>
                  <a:tcPr/>
                </a:tc>
                <a:tc>
                  <a:txBody>
                    <a:bodyPr/>
                    <a:lstStyle/>
                    <a:p>
                      <a:r>
                        <a:rPr lang="sv-SE" sz="1000" dirty="0"/>
                        <a:t>1-2</a:t>
                      </a:r>
                    </a:p>
                  </a:txBody>
                  <a:tcPr/>
                </a:tc>
                <a:tc>
                  <a:txBody>
                    <a:bodyPr/>
                    <a:lstStyle/>
                    <a:p>
                      <a:r>
                        <a:rPr lang="sv-SE" sz="1000" dirty="0"/>
                        <a:t>1-2</a:t>
                      </a:r>
                    </a:p>
                  </a:txBody>
                  <a:tcPr/>
                </a:tc>
                <a:tc>
                  <a:txBody>
                    <a:bodyPr/>
                    <a:lstStyle/>
                    <a:p>
                      <a:r>
                        <a:rPr lang="sv-SE" sz="1000" dirty="0"/>
                        <a:t>2-3</a:t>
                      </a:r>
                    </a:p>
                  </a:txBody>
                  <a:tcPr/>
                </a:tc>
                <a:tc>
                  <a:txBody>
                    <a:bodyPr/>
                    <a:lstStyle/>
                    <a:p>
                      <a:r>
                        <a:rPr lang="sv-SE" sz="1000" dirty="0"/>
                        <a:t>3-4</a:t>
                      </a:r>
                    </a:p>
                  </a:txBody>
                  <a:tcPr/>
                </a:tc>
                <a:tc>
                  <a:txBody>
                    <a:bodyPr/>
                    <a:lstStyle/>
                    <a:p>
                      <a:r>
                        <a:rPr lang="sv-SE" sz="1000" dirty="0"/>
                        <a:t>3-5</a:t>
                      </a:r>
                    </a:p>
                  </a:txBody>
                  <a:tcPr/>
                </a:tc>
                <a:extLst>
                  <a:ext uri="{0D108BD9-81ED-4DB2-BD59-A6C34878D82A}">
                    <a16:rowId xmlns:a16="http://schemas.microsoft.com/office/drawing/2014/main" val="10001"/>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Träningarnas</a:t>
                      </a:r>
                      <a:r>
                        <a:rPr lang="sv-SE" sz="1000" baseline="0" dirty="0"/>
                        <a:t> längd (min)</a:t>
                      </a:r>
                      <a:endParaRPr lang="sv-SE" sz="1000" dirty="0"/>
                    </a:p>
                  </a:txBody>
                  <a:tcPr/>
                </a:tc>
                <a:tc>
                  <a:txBody>
                    <a:bodyPr/>
                    <a:lstStyle/>
                    <a:p>
                      <a:r>
                        <a:rPr lang="sv-SE" sz="1000" dirty="0"/>
                        <a:t>60</a:t>
                      </a:r>
                    </a:p>
                  </a:txBody>
                  <a:tcPr/>
                </a:tc>
                <a:tc>
                  <a:txBody>
                    <a:bodyPr/>
                    <a:lstStyle/>
                    <a:p>
                      <a:r>
                        <a:rPr lang="sv-SE" sz="1000" dirty="0"/>
                        <a:t>60</a:t>
                      </a:r>
                    </a:p>
                  </a:txBody>
                  <a:tcPr/>
                </a:tc>
                <a:tc>
                  <a:txBody>
                    <a:bodyPr/>
                    <a:lstStyle/>
                    <a:p>
                      <a:r>
                        <a:rPr lang="sv-SE" sz="1000" dirty="0"/>
                        <a:t>60-75</a:t>
                      </a:r>
                    </a:p>
                  </a:txBody>
                  <a:tcPr/>
                </a:tc>
                <a:tc>
                  <a:txBody>
                    <a:bodyPr/>
                    <a:lstStyle/>
                    <a:p>
                      <a:r>
                        <a:rPr lang="sv-SE" sz="1000" dirty="0"/>
                        <a:t>75-90</a:t>
                      </a:r>
                    </a:p>
                  </a:txBody>
                  <a:tcPr/>
                </a:tc>
                <a:tc>
                  <a:txBody>
                    <a:bodyPr/>
                    <a:lstStyle/>
                    <a:p>
                      <a:r>
                        <a:rPr lang="sv-SE" sz="1000" dirty="0"/>
                        <a:t>90</a:t>
                      </a:r>
                    </a:p>
                  </a:txBody>
                  <a:tcPr/>
                </a:tc>
                <a:extLst>
                  <a:ext uri="{0D108BD9-81ED-4DB2-BD59-A6C34878D82A}">
                    <a16:rowId xmlns:a16="http://schemas.microsoft.com/office/drawing/2014/main" val="10002"/>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Antal spelare smålagsspel</a:t>
                      </a:r>
                    </a:p>
                  </a:txBody>
                  <a:tcPr/>
                </a:tc>
                <a:tc>
                  <a:txBody>
                    <a:bodyPr/>
                    <a:lstStyle/>
                    <a:p>
                      <a:r>
                        <a:rPr lang="sv-SE" sz="1000" dirty="0"/>
                        <a:t>2-3</a:t>
                      </a:r>
                    </a:p>
                  </a:txBody>
                  <a:tcPr/>
                </a:tc>
                <a:tc>
                  <a:txBody>
                    <a:bodyPr/>
                    <a:lstStyle/>
                    <a:p>
                      <a:r>
                        <a:rPr lang="sv-SE" sz="1000" dirty="0"/>
                        <a:t>2-3</a:t>
                      </a:r>
                    </a:p>
                  </a:txBody>
                  <a:tcPr/>
                </a:tc>
                <a:tc>
                  <a:txBody>
                    <a:bodyPr/>
                    <a:lstStyle/>
                    <a:p>
                      <a:r>
                        <a:rPr lang="sv-SE" sz="1000" dirty="0"/>
                        <a:t>2-4</a:t>
                      </a:r>
                    </a:p>
                  </a:txBody>
                  <a:tcPr/>
                </a:tc>
                <a:tc>
                  <a:txBody>
                    <a:bodyPr/>
                    <a:lstStyle/>
                    <a:p>
                      <a:r>
                        <a:rPr lang="sv-SE" sz="1000" dirty="0"/>
                        <a:t>2-5</a:t>
                      </a:r>
                    </a:p>
                  </a:txBody>
                  <a:tcPr/>
                </a:tc>
                <a:tc>
                  <a:txBody>
                    <a:bodyPr/>
                    <a:lstStyle/>
                    <a:p>
                      <a:r>
                        <a:rPr lang="sv-SE" sz="1000" dirty="0"/>
                        <a:t>2-5</a:t>
                      </a:r>
                    </a:p>
                  </a:txBody>
                  <a:tcPr/>
                </a:tc>
                <a:extLst>
                  <a:ext uri="{0D108BD9-81ED-4DB2-BD59-A6C34878D82A}">
                    <a16:rowId xmlns:a16="http://schemas.microsoft.com/office/drawing/2014/main" val="10003"/>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rPr>
                        <a:t>Matcher per vecka</a:t>
                      </a:r>
                      <a:r>
                        <a:rPr lang="sv-SE" sz="1000" baseline="0" dirty="0">
                          <a:solidFill>
                            <a:schemeClr val="tx1"/>
                          </a:solidFill>
                        </a:rPr>
                        <a:t> (snitt)</a:t>
                      </a:r>
                      <a:endParaRPr lang="sv-SE" sz="1000" dirty="0">
                        <a:solidFill>
                          <a:schemeClr val="tx1"/>
                        </a:solidFill>
                      </a:endParaRPr>
                    </a:p>
                  </a:txBody>
                  <a:tcPr/>
                </a:tc>
                <a:tc>
                  <a:txBody>
                    <a:bodyPr/>
                    <a:lstStyle/>
                    <a:p>
                      <a:r>
                        <a:rPr lang="sv-SE" sz="1000" dirty="0">
                          <a:solidFill>
                            <a:schemeClr val="tx1"/>
                          </a:solidFill>
                        </a:rPr>
                        <a:t>1</a:t>
                      </a:r>
                    </a:p>
                  </a:txBody>
                  <a:tcPr/>
                </a:tc>
                <a:tc>
                  <a:txBody>
                    <a:bodyPr/>
                    <a:lstStyle/>
                    <a:p>
                      <a:r>
                        <a:rPr lang="sv-SE" sz="1000" dirty="0">
                          <a:solidFill>
                            <a:schemeClr val="tx1"/>
                          </a:solidFill>
                        </a:rPr>
                        <a:t>1</a:t>
                      </a:r>
                    </a:p>
                  </a:txBody>
                  <a:tcPr/>
                </a:tc>
                <a:tc>
                  <a:txBody>
                    <a:bodyPr/>
                    <a:lstStyle/>
                    <a:p>
                      <a:r>
                        <a:rPr lang="sv-SE" sz="1000" dirty="0">
                          <a:solidFill>
                            <a:schemeClr val="tx1"/>
                          </a:solidFill>
                        </a:rPr>
                        <a:t>1</a:t>
                      </a:r>
                    </a:p>
                  </a:txBody>
                  <a:tcPr/>
                </a:tc>
                <a:tc>
                  <a:txBody>
                    <a:bodyPr/>
                    <a:lstStyle/>
                    <a:p>
                      <a:r>
                        <a:rPr lang="sv-SE" sz="1000" dirty="0">
                          <a:solidFill>
                            <a:schemeClr val="tx1"/>
                          </a:solidFill>
                        </a:rPr>
                        <a:t>1,5</a:t>
                      </a:r>
                    </a:p>
                  </a:txBody>
                  <a:tcPr/>
                </a:tc>
                <a:tc>
                  <a:txBody>
                    <a:bodyPr/>
                    <a:lstStyle/>
                    <a:p>
                      <a:r>
                        <a:rPr lang="sv-SE" sz="1000" dirty="0">
                          <a:solidFill>
                            <a:schemeClr val="tx1"/>
                          </a:solidFill>
                        </a:rPr>
                        <a:t>1,5</a:t>
                      </a:r>
                    </a:p>
                  </a:txBody>
                  <a:tcPr/>
                </a:tc>
                <a:extLst>
                  <a:ext uri="{0D108BD9-81ED-4DB2-BD59-A6C34878D82A}">
                    <a16:rowId xmlns:a16="http://schemas.microsoft.com/office/drawing/2014/main" val="10004"/>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Spelform</a:t>
                      </a:r>
                    </a:p>
                  </a:txBody>
                  <a:tcPr/>
                </a:tc>
                <a:tc>
                  <a:txBody>
                    <a:bodyPr/>
                    <a:lstStyle/>
                    <a:p>
                      <a:r>
                        <a:rPr lang="sv-SE" sz="1000" dirty="0"/>
                        <a:t>3 mot 3</a:t>
                      </a:r>
                    </a:p>
                  </a:txBody>
                  <a:tcPr/>
                </a:tc>
                <a:tc>
                  <a:txBody>
                    <a:bodyPr/>
                    <a:lstStyle/>
                    <a:p>
                      <a:r>
                        <a:rPr lang="sv-SE" sz="1000" dirty="0"/>
                        <a:t>5 mot 5</a:t>
                      </a:r>
                    </a:p>
                  </a:txBody>
                  <a:tcPr/>
                </a:tc>
                <a:tc>
                  <a:txBody>
                    <a:bodyPr/>
                    <a:lstStyle/>
                    <a:p>
                      <a:r>
                        <a:rPr lang="sv-SE" sz="1000" dirty="0"/>
                        <a:t>7 mot 7</a:t>
                      </a:r>
                    </a:p>
                  </a:txBody>
                  <a:tcPr/>
                </a:tc>
                <a:tc>
                  <a:txBody>
                    <a:bodyPr/>
                    <a:lstStyle/>
                    <a:p>
                      <a:r>
                        <a:rPr lang="sv-SE" sz="1000" dirty="0"/>
                        <a:t>9 mot 9</a:t>
                      </a:r>
                    </a:p>
                  </a:txBody>
                  <a:tcPr/>
                </a:tc>
                <a:tc>
                  <a:txBody>
                    <a:bodyPr/>
                    <a:lstStyle/>
                    <a:p>
                      <a:r>
                        <a:rPr lang="sv-SE" sz="1000" dirty="0"/>
                        <a:t>11 mot 11</a:t>
                      </a:r>
                    </a:p>
                  </a:txBody>
                  <a:tcPr/>
                </a:tc>
                <a:extLst>
                  <a:ext uri="{0D108BD9-81ED-4DB2-BD59-A6C34878D82A}">
                    <a16:rowId xmlns:a16="http://schemas.microsoft.com/office/drawing/2014/main" val="10005"/>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Speltid (min)</a:t>
                      </a:r>
                    </a:p>
                  </a:txBody>
                  <a:tcPr/>
                </a:tc>
                <a:tc>
                  <a:txBody>
                    <a:bodyPr/>
                    <a:lstStyle/>
                    <a:p>
                      <a:r>
                        <a:rPr lang="sv-SE" sz="1000" dirty="0"/>
                        <a:t>4</a:t>
                      </a:r>
                      <a:r>
                        <a:rPr lang="sv-SE" sz="1000" baseline="0" dirty="0"/>
                        <a:t> x 3</a:t>
                      </a:r>
                      <a:endParaRPr lang="sv-SE" sz="1000" dirty="0"/>
                    </a:p>
                  </a:txBody>
                  <a:tcPr/>
                </a:tc>
                <a:tc>
                  <a:txBody>
                    <a:bodyPr/>
                    <a:lstStyle/>
                    <a:p>
                      <a:r>
                        <a:rPr lang="sv-SE" sz="1000" dirty="0"/>
                        <a:t>3 x 10-15</a:t>
                      </a:r>
                    </a:p>
                  </a:txBody>
                  <a:tcPr/>
                </a:tc>
                <a:tc>
                  <a:txBody>
                    <a:bodyPr/>
                    <a:lstStyle/>
                    <a:p>
                      <a:r>
                        <a:rPr lang="sv-SE" sz="1000" dirty="0"/>
                        <a:t>3 x 15-20</a:t>
                      </a:r>
                    </a:p>
                  </a:txBody>
                  <a:tcPr/>
                </a:tc>
                <a:tc>
                  <a:txBody>
                    <a:bodyPr/>
                    <a:lstStyle/>
                    <a:p>
                      <a:r>
                        <a:rPr lang="sv-SE" sz="1000" dirty="0"/>
                        <a:t>3 x 25</a:t>
                      </a:r>
                    </a:p>
                  </a:txBody>
                  <a:tcPr/>
                </a:tc>
                <a:tc>
                  <a:txBody>
                    <a:bodyPr/>
                    <a:lstStyle/>
                    <a:p>
                      <a:r>
                        <a:rPr lang="sv-SE" sz="1000" dirty="0"/>
                        <a:t>2 x 40-45</a:t>
                      </a:r>
                    </a:p>
                  </a:txBody>
                  <a:tcPr/>
                </a:tc>
                <a:extLst>
                  <a:ext uri="{0D108BD9-81ED-4DB2-BD59-A6C34878D82A}">
                    <a16:rowId xmlns:a16="http://schemas.microsoft.com/office/drawing/2014/main" val="10006"/>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Benskydd</a:t>
                      </a:r>
                    </a:p>
                  </a:txBody>
                  <a:tcPr/>
                </a:tc>
                <a:tc>
                  <a:txBody>
                    <a:bodyPr/>
                    <a:lstStyle/>
                    <a:p>
                      <a:r>
                        <a:rPr lang="sv-SE" sz="1000" dirty="0"/>
                        <a:t>Ja</a:t>
                      </a:r>
                    </a:p>
                  </a:txBody>
                  <a:tcPr/>
                </a:tc>
                <a:tc>
                  <a:txBody>
                    <a:bodyPr/>
                    <a:lstStyle/>
                    <a:p>
                      <a:r>
                        <a:rPr lang="sv-SE" sz="1000" dirty="0"/>
                        <a:t>Ja</a:t>
                      </a:r>
                    </a:p>
                  </a:txBody>
                  <a:tcPr/>
                </a:tc>
                <a:tc>
                  <a:txBody>
                    <a:bodyPr/>
                    <a:lstStyle/>
                    <a:p>
                      <a:r>
                        <a:rPr lang="sv-SE" sz="1000" dirty="0"/>
                        <a:t>Ja</a:t>
                      </a:r>
                    </a:p>
                  </a:txBody>
                  <a:tcPr/>
                </a:tc>
                <a:tc>
                  <a:txBody>
                    <a:bodyPr/>
                    <a:lstStyle/>
                    <a:p>
                      <a:r>
                        <a:rPr lang="sv-SE" sz="1000" dirty="0"/>
                        <a:t>Ja</a:t>
                      </a:r>
                    </a:p>
                  </a:txBody>
                  <a:tcPr/>
                </a:tc>
                <a:tc>
                  <a:txBody>
                    <a:bodyPr/>
                    <a:lstStyle/>
                    <a:p>
                      <a:r>
                        <a:rPr lang="sv-SE" sz="1000" dirty="0"/>
                        <a:t>Ja (godkända)</a:t>
                      </a:r>
                    </a:p>
                  </a:txBody>
                  <a:tcPr/>
                </a:tc>
                <a:extLst>
                  <a:ext uri="{0D108BD9-81ED-4DB2-BD59-A6C34878D82A}">
                    <a16:rowId xmlns:a16="http://schemas.microsoft.com/office/drawing/2014/main" val="10007"/>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Bollstorlek</a:t>
                      </a:r>
                    </a:p>
                  </a:txBody>
                  <a:tcPr/>
                </a:tc>
                <a:tc>
                  <a:txBody>
                    <a:bodyPr/>
                    <a:lstStyle/>
                    <a:p>
                      <a:r>
                        <a:rPr lang="sv-SE" sz="1000" dirty="0"/>
                        <a:t>3</a:t>
                      </a:r>
                    </a:p>
                  </a:txBody>
                  <a:tcPr/>
                </a:tc>
                <a:tc>
                  <a:txBody>
                    <a:bodyPr/>
                    <a:lstStyle/>
                    <a:p>
                      <a:r>
                        <a:rPr lang="sv-SE" sz="1000" dirty="0"/>
                        <a:t>3</a:t>
                      </a:r>
                    </a:p>
                  </a:txBody>
                  <a:tcPr/>
                </a:tc>
                <a:tc>
                  <a:txBody>
                    <a:bodyPr/>
                    <a:lstStyle/>
                    <a:p>
                      <a:r>
                        <a:rPr lang="sv-SE" sz="1000" dirty="0"/>
                        <a:t>4</a:t>
                      </a:r>
                    </a:p>
                  </a:txBody>
                  <a:tcPr/>
                </a:tc>
                <a:tc>
                  <a:txBody>
                    <a:bodyPr/>
                    <a:lstStyle/>
                    <a:p>
                      <a:r>
                        <a:rPr lang="sv-SE" sz="1000" dirty="0"/>
                        <a:t>4 (13 år) </a:t>
                      </a:r>
                    </a:p>
                    <a:p>
                      <a:r>
                        <a:rPr lang="sv-SE" sz="1000" dirty="0"/>
                        <a:t>5 (14 år)</a:t>
                      </a:r>
                    </a:p>
                  </a:txBody>
                  <a:tcPr/>
                </a:tc>
                <a:tc>
                  <a:txBody>
                    <a:bodyPr/>
                    <a:lstStyle/>
                    <a:p>
                      <a:r>
                        <a:rPr lang="sv-SE" sz="1000" dirty="0"/>
                        <a:t>5</a:t>
                      </a:r>
                    </a:p>
                  </a:txBody>
                  <a:tcPr/>
                </a:tc>
                <a:extLst>
                  <a:ext uri="{0D108BD9-81ED-4DB2-BD59-A6C34878D82A}">
                    <a16:rowId xmlns:a16="http://schemas.microsoft.com/office/drawing/2014/main" val="10008"/>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Målstorlek (m)</a:t>
                      </a:r>
                    </a:p>
                  </a:txBody>
                  <a:tcPr/>
                </a:tc>
                <a:tc>
                  <a:txBody>
                    <a:bodyPr/>
                    <a:lstStyle/>
                    <a:p>
                      <a:r>
                        <a:rPr lang="sv-SE" sz="1000" dirty="0"/>
                        <a:t>1,5 x 1</a:t>
                      </a:r>
                    </a:p>
                  </a:txBody>
                  <a:tcPr/>
                </a:tc>
                <a:tc>
                  <a:txBody>
                    <a:bodyPr/>
                    <a:lstStyle/>
                    <a:p>
                      <a:r>
                        <a:rPr lang="sv-SE" sz="1000" dirty="0"/>
                        <a:t>3</a:t>
                      </a:r>
                      <a:r>
                        <a:rPr lang="sv-SE" sz="1000" baseline="0" dirty="0"/>
                        <a:t> x 1,5</a:t>
                      </a:r>
                      <a:endParaRPr lang="sv-SE" sz="1000" dirty="0"/>
                    </a:p>
                  </a:txBody>
                  <a:tcPr/>
                </a:tc>
                <a:tc>
                  <a:txBody>
                    <a:bodyPr/>
                    <a:lstStyle/>
                    <a:p>
                      <a:r>
                        <a:rPr lang="sv-SE" sz="1000" dirty="0"/>
                        <a:t>5</a:t>
                      </a:r>
                      <a:r>
                        <a:rPr lang="sv-SE" sz="1000" baseline="0" dirty="0"/>
                        <a:t> x 2</a:t>
                      </a:r>
                      <a:endParaRPr lang="sv-SE" sz="1000" dirty="0"/>
                    </a:p>
                  </a:txBody>
                  <a:tcPr/>
                </a:tc>
                <a:tc>
                  <a:txBody>
                    <a:bodyPr/>
                    <a:lstStyle/>
                    <a:p>
                      <a:r>
                        <a:rPr lang="sv-SE" sz="1000" dirty="0"/>
                        <a:t>5 x 2 (13 år)</a:t>
                      </a:r>
                    </a:p>
                    <a:p>
                      <a:r>
                        <a:rPr lang="sv-SE" sz="1000" dirty="0"/>
                        <a:t>7,32 x 2,44 (14 år)</a:t>
                      </a:r>
                    </a:p>
                  </a:txBody>
                  <a:tcPr/>
                </a:tc>
                <a:tc>
                  <a:txBody>
                    <a:bodyPr/>
                    <a:lstStyle/>
                    <a:p>
                      <a:r>
                        <a:rPr lang="sv-SE" sz="1000" dirty="0"/>
                        <a:t>7,32 x 2,44</a:t>
                      </a:r>
                    </a:p>
                  </a:txBody>
                  <a:tcPr/>
                </a:tc>
                <a:extLst>
                  <a:ext uri="{0D108BD9-81ED-4DB2-BD59-A6C34878D82A}">
                    <a16:rowId xmlns:a16="http://schemas.microsoft.com/office/drawing/2014/main" val="10009"/>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Planstorlek (m)</a:t>
                      </a:r>
                    </a:p>
                  </a:txBody>
                  <a:tcPr/>
                </a:tc>
                <a:tc>
                  <a:txBody>
                    <a:bodyPr/>
                    <a:lstStyle/>
                    <a:p>
                      <a:r>
                        <a:rPr lang="sv-SE" sz="1000" dirty="0"/>
                        <a:t>15 x 10</a:t>
                      </a:r>
                    </a:p>
                  </a:txBody>
                  <a:tcPr/>
                </a:tc>
                <a:tc>
                  <a:txBody>
                    <a:bodyPr/>
                    <a:lstStyle/>
                    <a:p>
                      <a:r>
                        <a:rPr lang="sv-SE" sz="1000" dirty="0"/>
                        <a:t>30 x 15-20</a:t>
                      </a:r>
                    </a:p>
                  </a:txBody>
                  <a:tcPr/>
                </a:tc>
                <a:tc>
                  <a:txBody>
                    <a:bodyPr/>
                    <a:lstStyle/>
                    <a:p>
                      <a:r>
                        <a:rPr lang="sv-SE" sz="1000" dirty="0"/>
                        <a:t>50-55</a:t>
                      </a:r>
                      <a:r>
                        <a:rPr lang="sv-SE" sz="1000" baseline="0" dirty="0"/>
                        <a:t> x 30-35</a:t>
                      </a:r>
                      <a:endParaRPr lang="sv-SE" sz="1000" dirty="0"/>
                    </a:p>
                  </a:txBody>
                  <a:tcPr/>
                </a:tc>
                <a:tc>
                  <a:txBody>
                    <a:bodyPr/>
                    <a:lstStyle/>
                    <a:p>
                      <a:r>
                        <a:rPr lang="sv-SE" sz="1000" dirty="0"/>
                        <a:t>65-72 x 50-55</a:t>
                      </a:r>
                    </a:p>
                  </a:txBody>
                  <a:tcPr/>
                </a:tc>
                <a:tc>
                  <a:txBody>
                    <a:bodyPr/>
                    <a:lstStyle/>
                    <a:p>
                      <a:r>
                        <a:rPr lang="sv-SE" sz="1000" dirty="0"/>
                        <a:t>90-120 x 45-90</a:t>
                      </a:r>
                    </a:p>
                  </a:txBody>
                  <a:tcPr/>
                </a:tc>
                <a:extLst>
                  <a:ext uri="{0D108BD9-81ED-4DB2-BD59-A6C34878D82A}">
                    <a16:rowId xmlns:a16="http://schemas.microsoft.com/office/drawing/2014/main" val="10010"/>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Serietabell/Tävling</a:t>
                      </a:r>
                    </a:p>
                  </a:txBody>
                  <a:tcPr/>
                </a:tc>
                <a:tc>
                  <a:txBody>
                    <a:bodyPr/>
                    <a:lstStyle/>
                    <a:p>
                      <a:r>
                        <a:rPr lang="sv-SE" sz="1000" dirty="0"/>
                        <a:t>Nej</a:t>
                      </a:r>
                    </a:p>
                  </a:txBody>
                  <a:tcPr/>
                </a:tc>
                <a:tc>
                  <a:txBody>
                    <a:bodyPr/>
                    <a:lstStyle/>
                    <a:p>
                      <a:r>
                        <a:rPr lang="sv-SE" sz="1000" dirty="0"/>
                        <a:t>Nej</a:t>
                      </a:r>
                    </a:p>
                  </a:txBody>
                  <a:tcPr/>
                </a:tc>
                <a:tc>
                  <a:txBody>
                    <a:bodyPr/>
                    <a:lstStyle/>
                    <a:p>
                      <a:r>
                        <a:rPr lang="sv-SE" sz="1000" dirty="0"/>
                        <a:t>Nej</a:t>
                      </a:r>
                    </a:p>
                  </a:txBody>
                  <a:tcPr/>
                </a:tc>
                <a:tc>
                  <a:txBody>
                    <a:bodyPr/>
                    <a:lstStyle/>
                    <a:p>
                      <a:r>
                        <a:rPr lang="sv-SE" sz="1000" dirty="0"/>
                        <a:t>Ja</a:t>
                      </a:r>
                    </a:p>
                  </a:txBody>
                  <a:tcPr/>
                </a:tc>
                <a:tc>
                  <a:txBody>
                    <a:bodyPr/>
                    <a:lstStyle/>
                    <a:p>
                      <a:r>
                        <a:rPr lang="sv-SE" sz="1000" dirty="0"/>
                        <a:t>Ja</a:t>
                      </a:r>
                    </a:p>
                  </a:txBody>
                  <a:tcPr/>
                </a:tc>
                <a:extLst>
                  <a:ext uri="{0D108BD9-81ED-4DB2-BD59-A6C34878D82A}">
                    <a16:rowId xmlns:a16="http://schemas.microsoft.com/office/drawing/2014/main" val="10011"/>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Antal spelare till match</a:t>
                      </a:r>
                    </a:p>
                  </a:txBody>
                  <a:tcPr/>
                </a:tc>
                <a:tc>
                  <a:txBody>
                    <a:bodyPr/>
                    <a:lstStyle/>
                    <a:p>
                      <a:r>
                        <a:rPr lang="sv-SE" sz="1000" dirty="0"/>
                        <a:t>Max 6</a:t>
                      </a:r>
                    </a:p>
                  </a:txBody>
                  <a:tcPr/>
                </a:tc>
                <a:tc>
                  <a:txBody>
                    <a:bodyPr/>
                    <a:lstStyle/>
                    <a:p>
                      <a:r>
                        <a:rPr lang="sv-SE" sz="1000" dirty="0"/>
                        <a:t>Max 9</a:t>
                      </a:r>
                    </a:p>
                  </a:txBody>
                  <a:tcPr/>
                </a:tc>
                <a:tc>
                  <a:txBody>
                    <a:bodyPr/>
                    <a:lstStyle/>
                    <a:p>
                      <a:r>
                        <a:rPr lang="sv-SE" sz="1000" dirty="0"/>
                        <a:t>Max 13</a:t>
                      </a:r>
                    </a:p>
                  </a:txBody>
                  <a:tcPr/>
                </a:tc>
                <a:tc>
                  <a:txBody>
                    <a:bodyPr/>
                    <a:lstStyle/>
                    <a:p>
                      <a:r>
                        <a:rPr lang="sv-SE" sz="1000" dirty="0"/>
                        <a:t>Max 15</a:t>
                      </a:r>
                    </a:p>
                  </a:txBody>
                  <a:tcPr/>
                </a:tc>
                <a:tc>
                  <a:txBody>
                    <a:bodyPr/>
                    <a:lstStyle/>
                    <a:p>
                      <a:r>
                        <a:rPr lang="sv-SE" sz="1000" dirty="0"/>
                        <a:t>Max</a:t>
                      </a:r>
                      <a:r>
                        <a:rPr lang="sv-SE" sz="1000" baseline="0" dirty="0"/>
                        <a:t> 18</a:t>
                      </a:r>
                      <a:endParaRPr lang="sv-SE" sz="1000" dirty="0"/>
                    </a:p>
                  </a:txBody>
                  <a:tcPr/>
                </a:tc>
                <a:extLst>
                  <a:ext uri="{0D108BD9-81ED-4DB2-BD59-A6C34878D82A}">
                    <a16:rowId xmlns:a16="http://schemas.microsoft.com/office/drawing/2014/main" val="10012"/>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Domare</a:t>
                      </a:r>
                    </a:p>
                  </a:txBody>
                  <a:tcPr/>
                </a:tc>
                <a:tc>
                  <a:txBody>
                    <a:bodyPr/>
                    <a:lstStyle/>
                    <a:p>
                      <a:r>
                        <a:rPr lang="sv-SE" sz="1000" dirty="0"/>
                        <a:t>Ja</a:t>
                      </a:r>
                    </a:p>
                  </a:txBody>
                  <a:tcPr/>
                </a:tc>
                <a:tc>
                  <a:txBody>
                    <a:bodyPr/>
                    <a:lstStyle/>
                    <a:p>
                      <a:r>
                        <a:rPr lang="sv-SE" sz="1000" dirty="0"/>
                        <a:t>Utbildad</a:t>
                      </a:r>
                    </a:p>
                  </a:txBody>
                  <a:tcPr/>
                </a:tc>
                <a:tc>
                  <a:txBody>
                    <a:bodyPr/>
                    <a:lstStyle/>
                    <a:p>
                      <a:r>
                        <a:rPr lang="sv-SE" sz="1000" dirty="0"/>
                        <a:t>Utbildad</a:t>
                      </a:r>
                    </a:p>
                  </a:txBody>
                  <a:tcPr/>
                </a:tc>
                <a:tc>
                  <a:txBody>
                    <a:bodyPr/>
                    <a:lstStyle/>
                    <a:p>
                      <a:r>
                        <a:rPr lang="sv-SE" sz="1000" dirty="0"/>
                        <a:t>Utbildad</a:t>
                      </a:r>
                    </a:p>
                  </a:txBody>
                  <a:tcPr/>
                </a:tc>
                <a:tc>
                  <a:txBody>
                    <a:bodyPr/>
                    <a:lstStyle/>
                    <a:p>
                      <a:r>
                        <a:rPr lang="sv-SE" sz="1000" dirty="0"/>
                        <a:t>Utbildad</a:t>
                      </a:r>
                    </a:p>
                  </a:txBody>
                  <a:tcPr/>
                </a:tc>
                <a:extLst>
                  <a:ext uri="{0D108BD9-81ED-4DB2-BD59-A6C34878D82A}">
                    <a16:rowId xmlns:a16="http://schemas.microsoft.com/office/drawing/2014/main" val="10013"/>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Offside</a:t>
                      </a:r>
                    </a:p>
                  </a:txBody>
                  <a:tcPr/>
                </a:tc>
                <a:tc>
                  <a:txBody>
                    <a:bodyPr/>
                    <a:lstStyle/>
                    <a:p>
                      <a:r>
                        <a:rPr lang="sv-SE" sz="1000" dirty="0"/>
                        <a:t>Nej</a:t>
                      </a:r>
                    </a:p>
                  </a:txBody>
                  <a:tcPr/>
                </a:tc>
                <a:tc>
                  <a:txBody>
                    <a:bodyPr/>
                    <a:lstStyle/>
                    <a:p>
                      <a:r>
                        <a:rPr lang="sv-SE" sz="1000" dirty="0"/>
                        <a:t>Nej</a:t>
                      </a:r>
                    </a:p>
                  </a:txBody>
                  <a:tcPr/>
                </a:tc>
                <a:tc>
                  <a:txBody>
                    <a:bodyPr/>
                    <a:lstStyle/>
                    <a:p>
                      <a:r>
                        <a:rPr lang="sv-SE" sz="1000" dirty="0"/>
                        <a:t>Nej</a:t>
                      </a:r>
                    </a:p>
                  </a:txBody>
                  <a:tcPr/>
                </a:tc>
                <a:tc>
                  <a:txBody>
                    <a:bodyPr/>
                    <a:lstStyle/>
                    <a:p>
                      <a:r>
                        <a:rPr lang="sv-SE" sz="1000" dirty="0"/>
                        <a:t>Ja</a:t>
                      </a:r>
                    </a:p>
                  </a:txBody>
                  <a:tcPr/>
                </a:tc>
                <a:tc>
                  <a:txBody>
                    <a:bodyPr/>
                    <a:lstStyle/>
                    <a:p>
                      <a:r>
                        <a:rPr lang="sv-SE" sz="1000" dirty="0"/>
                        <a:t>Ja</a:t>
                      </a:r>
                    </a:p>
                  </a:txBody>
                  <a:tcPr/>
                </a:tc>
                <a:extLst>
                  <a:ext uri="{0D108BD9-81ED-4DB2-BD59-A6C34878D82A}">
                    <a16:rowId xmlns:a16="http://schemas.microsoft.com/office/drawing/2014/main" val="10014"/>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Deltagande i cup/turnering</a:t>
                      </a:r>
                    </a:p>
                  </a:txBody>
                  <a:tcPr/>
                </a:tc>
                <a:tc>
                  <a:txBody>
                    <a:bodyPr/>
                    <a:lstStyle/>
                    <a:p>
                      <a:r>
                        <a:rPr lang="sv-SE" sz="1000" dirty="0"/>
                        <a:t>Nej</a:t>
                      </a:r>
                    </a:p>
                  </a:txBody>
                  <a:tcPr/>
                </a:tc>
                <a:tc>
                  <a:txBody>
                    <a:bodyPr/>
                    <a:lstStyle/>
                    <a:p>
                      <a:r>
                        <a:rPr lang="sv-SE" sz="1000" dirty="0"/>
                        <a:t>Närområde/</a:t>
                      </a:r>
                      <a:br>
                        <a:rPr lang="sv-SE" sz="1000" dirty="0"/>
                      </a:br>
                      <a:r>
                        <a:rPr lang="sv-SE" sz="1000" dirty="0"/>
                        <a:t>Distrikt</a:t>
                      </a:r>
                    </a:p>
                  </a:txBody>
                  <a:tcPr/>
                </a:tc>
                <a:tc>
                  <a:txBody>
                    <a:bodyPr/>
                    <a:lstStyle/>
                    <a:p>
                      <a:r>
                        <a:rPr lang="sv-SE" sz="1000" dirty="0"/>
                        <a:t>Distrikt/</a:t>
                      </a:r>
                      <a:br>
                        <a:rPr lang="sv-SE" sz="1000" dirty="0"/>
                      </a:br>
                      <a:r>
                        <a:rPr lang="sv-SE" sz="1000" dirty="0"/>
                        <a:t>Regionen</a:t>
                      </a:r>
                    </a:p>
                  </a:txBody>
                  <a:tcPr/>
                </a:tc>
                <a:tc>
                  <a:txBody>
                    <a:bodyPr/>
                    <a:lstStyle/>
                    <a:p>
                      <a:r>
                        <a:rPr lang="sv-SE" sz="1000" dirty="0"/>
                        <a:t>Nationellt</a:t>
                      </a:r>
                    </a:p>
                  </a:txBody>
                  <a:tcPr/>
                </a:tc>
                <a:tc>
                  <a:txBody>
                    <a:bodyPr/>
                    <a:lstStyle/>
                    <a:p>
                      <a:r>
                        <a:rPr lang="sv-SE" sz="1000" dirty="0"/>
                        <a:t>Nationellt/</a:t>
                      </a:r>
                      <a:br>
                        <a:rPr lang="sv-SE" sz="1000" dirty="0"/>
                      </a:br>
                      <a:r>
                        <a:rPr lang="sv-SE" sz="1000" dirty="0"/>
                        <a:t>Internationellt</a:t>
                      </a:r>
                    </a:p>
                  </a:txBody>
                  <a:tcPr/>
                </a:tc>
                <a:extLst>
                  <a:ext uri="{0D108BD9-81ED-4DB2-BD59-A6C34878D82A}">
                    <a16:rowId xmlns:a16="http://schemas.microsoft.com/office/drawing/2014/main" val="10015"/>
                  </a:ext>
                </a:extLst>
              </a:tr>
            </a:tbl>
          </a:graphicData>
        </a:graphic>
      </p:graphicFrame>
      <p:sp>
        <p:nvSpPr>
          <p:cNvPr id="11" name="textruta 10"/>
          <p:cNvSpPr txBox="1"/>
          <p:nvPr/>
        </p:nvSpPr>
        <p:spPr>
          <a:xfrm>
            <a:off x="210180" y="1240468"/>
            <a:ext cx="5760038" cy="954107"/>
          </a:xfrm>
          <a:prstGeom prst="rect">
            <a:avLst/>
          </a:prstGeom>
          <a:noFill/>
        </p:spPr>
        <p:txBody>
          <a:bodyPr wrap="none" rtlCol="0">
            <a:spAutoFit/>
          </a:bodyPr>
          <a:lstStyle/>
          <a:p>
            <a:r>
              <a:rPr lang="sv-SE" sz="2800" b="1" dirty="0">
                <a:solidFill>
                  <a:schemeClr val="accent1"/>
                </a:solidFill>
              </a:rPr>
              <a:t>Sammanfattning riktlinjer för träning </a:t>
            </a:r>
          </a:p>
          <a:p>
            <a:r>
              <a:rPr lang="sv-SE" sz="2800" b="1" dirty="0">
                <a:solidFill>
                  <a:schemeClr val="accent1"/>
                </a:solidFill>
              </a:rPr>
              <a:t>och match</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PLANERING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23</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3713324" cy="523220"/>
          </a:xfrm>
          <a:prstGeom prst="rect">
            <a:avLst/>
          </a:prstGeom>
          <a:noFill/>
        </p:spPr>
        <p:txBody>
          <a:bodyPr wrap="none" rtlCol="0">
            <a:spAutoFit/>
          </a:bodyPr>
          <a:lstStyle/>
          <a:p>
            <a:r>
              <a:rPr lang="sv-SE" sz="2800" b="1" dirty="0">
                <a:solidFill>
                  <a:schemeClr val="accent1"/>
                </a:solidFill>
              </a:rPr>
              <a:t>Övergripande planering</a:t>
            </a:r>
          </a:p>
        </p:txBody>
      </p:sp>
      <p:sp>
        <p:nvSpPr>
          <p:cNvPr id="16" name="textruta 15"/>
          <p:cNvSpPr txBox="1"/>
          <p:nvPr/>
        </p:nvSpPr>
        <p:spPr>
          <a:xfrm>
            <a:off x="373371" y="1783433"/>
            <a:ext cx="6007957" cy="1938992"/>
          </a:xfrm>
          <a:prstGeom prst="rect">
            <a:avLst/>
          </a:prstGeom>
          <a:noFill/>
        </p:spPr>
        <p:txBody>
          <a:bodyPr wrap="square" rtlCol="0">
            <a:spAutoFit/>
          </a:bodyPr>
          <a:lstStyle/>
          <a:p>
            <a:r>
              <a:rPr lang="sv-SE" sz="1200" b="1" dirty="0"/>
              <a:t>Säsongsplanering </a:t>
            </a:r>
          </a:p>
          <a:p>
            <a:r>
              <a:rPr lang="sv-SE" sz="1200" dirty="0"/>
              <a:t>En långsiktig planering är ett måste för såväl er som tränare/ledare som för era spelare och deras familjer. Dels ska ni göra en grov träningsplanering baserat på innehåll i relation till årstid och tävlingsperioder, dels ska ni för spelare och föräldrar kunna presentera aktiviteter, läger, seriestart, serieslut, cuper, tidpunkter för dessa och ta hänsyn till skollov och storhelger. Det här underlättar både för er och era spelare i form av att de kan planera semestrar och resor och ni kan få återbud i god tid.</a:t>
            </a:r>
          </a:p>
          <a:p>
            <a:endParaRPr lang="sv-SE" sz="1200" dirty="0"/>
          </a:p>
          <a:p>
            <a:r>
              <a:rPr lang="sv-SE" sz="1200" dirty="0"/>
              <a:t>Nedanstående tabell visar när lag i olika åldrar i </a:t>
            </a:r>
            <a:r>
              <a:rPr lang="sv-SE" sz="1200" dirty="0" err="1"/>
              <a:t>Ope</a:t>
            </a:r>
            <a:r>
              <a:rPr lang="sv-SE" sz="1200" dirty="0"/>
              <a:t> IF får respektive ska erbjuda verksamhet samt under vilken period spelare i </a:t>
            </a:r>
            <a:r>
              <a:rPr lang="sv-SE" sz="1200" dirty="0" err="1"/>
              <a:t>Ope</a:t>
            </a:r>
            <a:r>
              <a:rPr lang="sv-SE" sz="1200" dirty="0"/>
              <a:t> IF ska prioritera fotbollen före vinteridrotter.</a:t>
            </a:r>
          </a:p>
        </p:txBody>
      </p:sp>
      <p:sp>
        <p:nvSpPr>
          <p:cNvPr id="19" name="textruta 18"/>
          <p:cNvSpPr txBox="1"/>
          <p:nvPr/>
        </p:nvSpPr>
        <p:spPr>
          <a:xfrm>
            <a:off x="620688" y="5796136"/>
            <a:ext cx="5040560" cy="646331"/>
          </a:xfrm>
          <a:prstGeom prst="rect">
            <a:avLst/>
          </a:prstGeom>
          <a:noFill/>
        </p:spPr>
        <p:txBody>
          <a:bodyPr wrap="square" rtlCol="0">
            <a:spAutoFit/>
          </a:bodyPr>
          <a:lstStyle/>
          <a:p>
            <a:r>
              <a:rPr lang="sv-SE" sz="1200" b="1" dirty="0"/>
              <a:t>Månadsschema </a:t>
            </a:r>
          </a:p>
          <a:p>
            <a:r>
              <a:rPr lang="sv-SE" sz="1200" dirty="0"/>
              <a:t>Här skriver ni in tränings- och matchtillfällen samt ev. allmän information. Denna planering läggs ut på lagets hemsida. </a:t>
            </a:r>
          </a:p>
        </p:txBody>
      </p:sp>
      <p:sp>
        <p:nvSpPr>
          <p:cNvPr id="22" name="textruta 21"/>
          <p:cNvSpPr txBox="1"/>
          <p:nvPr/>
        </p:nvSpPr>
        <p:spPr>
          <a:xfrm>
            <a:off x="620688" y="6765339"/>
            <a:ext cx="4968552" cy="1015663"/>
          </a:xfrm>
          <a:prstGeom prst="rect">
            <a:avLst/>
          </a:prstGeom>
          <a:noFill/>
        </p:spPr>
        <p:txBody>
          <a:bodyPr wrap="square" rtlCol="0">
            <a:spAutoFit/>
          </a:bodyPr>
          <a:lstStyle/>
          <a:p>
            <a:r>
              <a:rPr lang="sv-SE" sz="1200" b="1" dirty="0"/>
              <a:t>Veckoplanering </a:t>
            </a:r>
          </a:p>
          <a:p>
            <a:r>
              <a:rPr lang="sv-SE" sz="1200" dirty="0"/>
              <a:t>Med säsongsplaneringen och spelarutbildningsplan som underlag bestämmer ni innehållet i träningspassen: moment och övningar. Flexibilitet är ett måste ibland, då säsongsplaneringen kanske inte riktigt stämmer överens med verkligheten.</a:t>
            </a:r>
          </a:p>
        </p:txBody>
      </p:sp>
      <p:sp>
        <p:nvSpPr>
          <p:cNvPr id="18" name="textruta 17"/>
          <p:cNvSpPr txBox="1"/>
          <p:nvPr/>
        </p:nvSpPr>
        <p:spPr>
          <a:xfrm>
            <a:off x="1556792" y="4470375"/>
            <a:ext cx="5040560" cy="461665"/>
          </a:xfrm>
          <a:prstGeom prst="rect">
            <a:avLst/>
          </a:prstGeom>
          <a:noFill/>
        </p:spPr>
        <p:txBody>
          <a:bodyPr wrap="square" rtlCol="0">
            <a:spAutoFit/>
          </a:bodyPr>
          <a:lstStyle/>
          <a:p>
            <a:r>
              <a:rPr lang="sv-SE" sz="1200" dirty="0">
                <a:hlinkClick r:id="rId5" tooltip="Mall - Grov årsplanering"/>
              </a:rPr>
              <a:t>Mall - Grov </a:t>
            </a:r>
            <a:r>
              <a:rPr lang="sv-SE" sz="1200" dirty="0" err="1">
                <a:hlinkClick r:id="rId5" tooltip="Mall - Grov årsplanering"/>
              </a:rPr>
              <a:t>årsplanering</a:t>
            </a:r>
            <a:endParaRPr lang="sv-SE" sz="1200" dirty="0"/>
          </a:p>
          <a:p>
            <a:r>
              <a:rPr lang="sv-SE" sz="1200" dirty="0">
                <a:hlinkClick r:id="rId6" tooltip="Mall - Detaljerad årsplanering"/>
              </a:rPr>
              <a:t>Mall - Detaljerad </a:t>
            </a:r>
            <a:r>
              <a:rPr lang="sv-SE" sz="1200" dirty="0" err="1">
                <a:hlinkClick r:id="rId6" tooltip="Mall - Detaljerad årsplanering"/>
              </a:rPr>
              <a:t>årsplanering</a:t>
            </a:r>
            <a:endParaRPr lang="sv-SE" sz="1200" dirty="0"/>
          </a:p>
        </p:txBody>
      </p:sp>
      <p:pic>
        <p:nvPicPr>
          <p:cNvPr id="25" name="Bildobjekt 24" descr="hyperlink.jpg"/>
          <p:cNvPicPr>
            <a:picLocks noChangeAspect="1"/>
          </p:cNvPicPr>
          <p:nvPr/>
        </p:nvPicPr>
        <p:blipFill>
          <a:blip r:embed="rId7" cstate="print"/>
          <a:stretch>
            <a:fillRect/>
          </a:stretch>
        </p:blipFill>
        <p:spPr>
          <a:xfrm>
            <a:off x="1196752" y="4551040"/>
            <a:ext cx="381000" cy="381000"/>
          </a:xfrm>
          <a:prstGeom prst="rect">
            <a:avLst/>
          </a:prstGeom>
        </p:spPr>
      </p:pic>
      <p:sp>
        <p:nvSpPr>
          <p:cNvPr id="26" name="textruta 25"/>
          <p:cNvSpPr txBox="1"/>
          <p:nvPr/>
        </p:nvSpPr>
        <p:spPr>
          <a:xfrm>
            <a:off x="620688" y="6311225"/>
            <a:ext cx="5040560" cy="276999"/>
          </a:xfrm>
          <a:prstGeom prst="rect">
            <a:avLst/>
          </a:prstGeom>
          <a:noFill/>
        </p:spPr>
        <p:txBody>
          <a:bodyPr wrap="square" rtlCol="0">
            <a:spAutoFit/>
          </a:bodyPr>
          <a:lstStyle/>
          <a:p>
            <a:r>
              <a:rPr lang="sv-SE" sz="1200" dirty="0">
                <a:hlinkClick r:id="rId5" tooltip="Mall - Grov årsplanering"/>
              </a:rPr>
              <a:t>Mall - Månadsplanering</a:t>
            </a:r>
            <a:endParaRPr lang="sv-SE" sz="1200" dirty="0"/>
          </a:p>
        </p:txBody>
      </p:sp>
      <p:pic>
        <p:nvPicPr>
          <p:cNvPr id="27" name="Bildobjekt 26" descr="hyperlink.jpg"/>
          <p:cNvPicPr>
            <a:picLocks noChangeAspect="1"/>
          </p:cNvPicPr>
          <p:nvPr/>
        </p:nvPicPr>
        <p:blipFill>
          <a:blip r:embed="rId7" cstate="print"/>
          <a:stretch>
            <a:fillRect/>
          </a:stretch>
        </p:blipFill>
        <p:spPr>
          <a:xfrm>
            <a:off x="260648" y="6249615"/>
            <a:ext cx="381000" cy="381000"/>
          </a:xfrm>
          <a:prstGeom prst="rect">
            <a:avLst/>
          </a:prstGeom>
        </p:spPr>
      </p:pic>
      <p:sp>
        <p:nvSpPr>
          <p:cNvPr id="28" name="textruta 27"/>
          <p:cNvSpPr txBox="1"/>
          <p:nvPr/>
        </p:nvSpPr>
        <p:spPr>
          <a:xfrm>
            <a:off x="620688" y="7708994"/>
            <a:ext cx="5040560" cy="276999"/>
          </a:xfrm>
          <a:prstGeom prst="rect">
            <a:avLst/>
          </a:prstGeom>
          <a:noFill/>
        </p:spPr>
        <p:txBody>
          <a:bodyPr wrap="square" rtlCol="0">
            <a:spAutoFit/>
          </a:bodyPr>
          <a:lstStyle/>
          <a:p>
            <a:r>
              <a:rPr lang="sv-SE" sz="1200" dirty="0">
                <a:hlinkClick r:id="rId5" tooltip="Mall - Grov årsplanering"/>
              </a:rPr>
              <a:t>Mall - Veckoplanering</a:t>
            </a:r>
            <a:endParaRPr lang="sv-SE" sz="1200" dirty="0"/>
          </a:p>
        </p:txBody>
      </p:sp>
      <p:pic>
        <p:nvPicPr>
          <p:cNvPr id="29" name="Bildobjekt 28" descr="hyperlink.jpg"/>
          <p:cNvPicPr>
            <a:picLocks noChangeAspect="1"/>
          </p:cNvPicPr>
          <p:nvPr/>
        </p:nvPicPr>
        <p:blipFill>
          <a:blip r:embed="rId7" cstate="print"/>
          <a:stretch>
            <a:fillRect/>
          </a:stretch>
        </p:blipFill>
        <p:spPr>
          <a:xfrm>
            <a:off x="260648" y="7647384"/>
            <a:ext cx="381000" cy="381000"/>
          </a:xfrm>
          <a:prstGeom prst="rect">
            <a:avLst/>
          </a:prstGeom>
        </p:spPr>
      </p:pic>
      <p:graphicFrame>
        <p:nvGraphicFramePr>
          <p:cNvPr id="5" name="Tabell 4"/>
          <p:cNvGraphicFramePr>
            <a:graphicFrameLocks noGrp="1"/>
          </p:cNvGraphicFramePr>
          <p:nvPr>
            <p:extLst>
              <p:ext uri="{D42A27DB-BD31-4B8C-83A1-F6EECF244321}">
                <p14:modId xmlns:p14="http://schemas.microsoft.com/office/powerpoint/2010/main" val="2174959069"/>
              </p:ext>
            </p:extLst>
          </p:nvPr>
        </p:nvGraphicFramePr>
        <p:xfrm>
          <a:off x="384728" y="3779912"/>
          <a:ext cx="5996600" cy="1879600"/>
        </p:xfrm>
        <a:graphic>
          <a:graphicData uri="http://schemas.openxmlformats.org/drawingml/2006/table">
            <a:tbl>
              <a:tblPr firstRow="1" bandRow="1">
                <a:tableStyleId>{5C22544A-7EE6-4342-B048-85BDC9FD1C3A}</a:tableStyleId>
              </a:tblPr>
              <a:tblGrid>
                <a:gridCol w="596000">
                  <a:extLst>
                    <a:ext uri="{9D8B030D-6E8A-4147-A177-3AD203B41FA5}">
                      <a16:colId xmlns:a16="http://schemas.microsoft.com/office/drawing/2014/main" val="631939656"/>
                    </a:ext>
                  </a:extLst>
                </a:gridCol>
                <a:gridCol w="1800200">
                  <a:extLst>
                    <a:ext uri="{9D8B030D-6E8A-4147-A177-3AD203B41FA5}">
                      <a16:colId xmlns:a16="http://schemas.microsoft.com/office/drawing/2014/main" val="3047594193"/>
                    </a:ext>
                  </a:extLst>
                </a:gridCol>
                <a:gridCol w="1800200">
                  <a:extLst>
                    <a:ext uri="{9D8B030D-6E8A-4147-A177-3AD203B41FA5}">
                      <a16:colId xmlns:a16="http://schemas.microsoft.com/office/drawing/2014/main" val="2430176952"/>
                    </a:ext>
                  </a:extLst>
                </a:gridCol>
                <a:gridCol w="1800200">
                  <a:extLst>
                    <a:ext uri="{9D8B030D-6E8A-4147-A177-3AD203B41FA5}">
                      <a16:colId xmlns:a16="http://schemas.microsoft.com/office/drawing/2014/main" val="260864135"/>
                    </a:ext>
                  </a:extLst>
                </a:gridCol>
              </a:tblGrid>
              <a:tr h="370840">
                <a:tc>
                  <a:txBody>
                    <a:bodyPr/>
                    <a:lstStyle/>
                    <a:p>
                      <a:r>
                        <a:rPr lang="sv-SE" sz="1000" dirty="0"/>
                        <a:t>Ålder</a:t>
                      </a:r>
                    </a:p>
                  </a:txBody>
                  <a:tcPr/>
                </a:tc>
                <a:tc>
                  <a:txBody>
                    <a:bodyPr/>
                    <a:lstStyle/>
                    <a:p>
                      <a:r>
                        <a:rPr lang="sv-SE" sz="1000" b="1" kern="1200" dirty="0">
                          <a:solidFill>
                            <a:schemeClr val="lt1"/>
                          </a:solidFill>
                          <a:latin typeface="+mn-lt"/>
                          <a:ea typeface="+mn-ea"/>
                          <a:cs typeface="+mn-cs"/>
                        </a:rPr>
                        <a:t>Får erbjuda träning fr.o.m.</a:t>
                      </a:r>
                    </a:p>
                  </a:txBody>
                  <a:tcPr/>
                </a:tc>
                <a:tc>
                  <a:txBody>
                    <a:bodyPr/>
                    <a:lstStyle/>
                    <a:p>
                      <a:r>
                        <a:rPr lang="sv-SE" sz="1000" b="1" kern="1200" dirty="0">
                          <a:solidFill>
                            <a:schemeClr val="lt1"/>
                          </a:solidFill>
                          <a:latin typeface="+mn-lt"/>
                          <a:ea typeface="+mn-ea"/>
                          <a:cs typeface="+mn-cs"/>
                        </a:rPr>
                        <a:t>Ska erbjuda träning fr.o.m.</a:t>
                      </a:r>
                    </a:p>
                  </a:txBody>
                  <a:tcPr/>
                </a:tc>
                <a:tc>
                  <a:txBody>
                    <a:bodyPr/>
                    <a:lstStyle/>
                    <a:p>
                      <a:r>
                        <a:rPr lang="sv-SE" sz="1000" b="1" kern="1200" dirty="0">
                          <a:solidFill>
                            <a:schemeClr val="lt1"/>
                          </a:solidFill>
                          <a:latin typeface="+mn-lt"/>
                          <a:ea typeface="+mn-ea"/>
                          <a:cs typeface="+mn-cs"/>
                        </a:rPr>
                        <a:t>Fotbollsträning ska prioriteras före ev. vinteridrott </a:t>
                      </a:r>
                    </a:p>
                  </a:txBody>
                  <a:tcPr/>
                </a:tc>
                <a:extLst>
                  <a:ext uri="{0D108BD9-81ED-4DB2-BD59-A6C34878D82A}">
                    <a16:rowId xmlns:a16="http://schemas.microsoft.com/office/drawing/2014/main" val="1843370267"/>
                  </a:ext>
                </a:extLst>
              </a:tr>
              <a:tr h="370840">
                <a:tc>
                  <a:txBody>
                    <a:bodyPr/>
                    <a:lstStyle/>
                    <a:p>
                      <a:pPr algn="l"/>
                      <a:r>
                        <a:rPr lang="sv-SE" sz="1200" dirty="0"/>
                        <a:t>6-9</a:t>
                      </a:r>
                    </a:p>
                  </a:txBody>
                  <a:tcPr/>
                </a:tc>
                <a:tc>
                  <a:txBody>
                    <a:bodyPr/>
                    <a:lstStyle/>
                    <a:p>
                      <a:r>
                        <a:rPr lang="sv-SE" sz="1200" kern="1200" dirty="0">
                          <a:solidFill>
                            <a:schemeClr val="dk1"/>
                          </a:solidFill>
                          <a:latin typeface="+mn-lt"/>
                          <a:ea typeface="+mn-ea"/>
                          <a:cs typeface="+mn-cs"/>
                        </a:rPr>
                        <a:t>November</a:t>
                      </a:r>
                    </a:p>
                  </a:txBody>
                  <a:tcPr/>
                </a:tc>
                <a:tc>
                  <a:txBody>
                    <a:bodyPr/>
                    <a:lstStyle/>
                    <a:p>
                      <a:r>
                        <a:rPr lang="sv-SE" sz="1200" kern="1200" dirty="0">
                          <a:solidFill>
                            <a:schemeClr val="dk1"/>
                          </a:solidFill>
                          <a:latin typeface="+mn-lt"/>
                          <a:ea typeface="+mn-ea"/>
                          <a:cs typeface="+mn-cs"/>
                        </a:rPr>
                        <a:t>Mars</a:t>
                      </a:r>
                    </a:p>
                  </a:txBody>
                  <a:tcPr/>
                </a:tc>
                <a:tc>
                  <a:txBody>
                    <a:bodyPr/>
                    <a:lstStyle/>
                    <a:p>
                      <a:r>
                        <a:rPr lang="sv-SE" sz="1200" kern="1200" dirty="0">
                          <a:solidFill>
                            <a:schemeClr val="dk1"/>
                          </a:solidFill>
                          <a:latin typeface="+mn-lt"/>
                          <a:ea typeface="+mn-ea"/>
                          <a:cs typeface="+mn-cs"/>
                        </a:rPr>
                        <a:t>Maj-September</a:t>
                      </a:r>
                    </a:p>
                  </a:txBody>
                  <a:tcPr/>
                </a:tc>
                <a:extLst>
                  <a:ext uri="{0D108BD9-81ED-4DB2-BD59-A6C34878D82A}">
                    <a16:rowId xmlns:a16="http://schemas.microsoft.com/office/drawing/2014/main" val="3692319558"/>
                  </a:ext>
                </a:extLst>
              </a:tr>
              <a:tr h="370840">
                <a:tc>
                  <a:txBody>
                    <a:bodyPr/>
                    <a:lstStyle/>
                    <a:p>
                      <a:pPr algn="l"/>
                      <a:r>
                        <a:rPr lang="sv-SE" sz="1200" dirty="0"/>
                        <a:t>10-12</a:t>
                      </a:r>
                    </a:p>
                  </a:txBody>
                  <a:tcPr/>
                </a:tc>
                <a:tc>
                  <a:txBody>
                    <a:bodyPr/>
                    <a:lstStyle/>
                    <a:p>
                      <a:r>
                        <a:rPr lang="sv-SE" sz="1200" kern="1200" dirty="0">
                          <a:solidFill>
                            <a:schemeClr val="dk1"/>
                          </a:solidFill>
                          <a:latin typeface="+mn-lt"/>
                          <a:ea typeface="+mn-ea"/>
                          <a:cs typeface="+mn-cs"/>
                        </a:rPr>
                        <a:t>November</a:t>
                      </a:r>
                    </a:p>
                  </a:txBody>
                  <a:tcPr/>
                </a:tc>
                <a:tc>
                  <a:txBody>
                    <a:bodyPr/>
                    <a:lstStyle/>
                    <a:p>
                      <a:r>
                        <a:rPr lang="sv-SE" sz="1200" kern="1200" dirty="0">
                          <a:solidFill>
                            <a:schemeClr val="dk1"/>
                          </a:solidFill>
                          <a:latin typeface="+mn-lt"/>
                          <a:ea typeface="+mn-ea"/>
                          <a:cs typeface="+mn-cs"/>
                        </a:rPr>
                        <a:t>Februari</a:t>
                      </a:r>
                    </a:p>
                  </a:txBody>
                  <a:tcPr/>
                </a:tc>
                <a:tc>
                  <a:txBody>
                    <a:bodyPr/>
                    <a:lstStyle/>
                    <a:p>
                      <a:r>
                        <a:rPr lang="sv-SE" sz="1200" kern="1200" dirty="0">
                          <a:solidFill>
                            <a:schemeClr val="dk1"/>
                          </a:solidFill>
                          <a:latin typeface="+mn-lt"/>
                          <a:ea typeface="+mn-ea"/>
                          <a:cs typeface="+mn-cs"/>
                        </a:rPr>
                        <a:t>April-September</a:t>
                      </a:r>
                    </a:p>
                  </a:txBody>
                  <a:tcPr/>
                </a:tc>
                <a:extLst>
                  <a:ext uri="{0D108BD9-81ED-4DB2-BD59-A6C34878D82A}">
                    <a16:rowId xmlns:a16="http://schemas.microsoft.com/office/drawing/2014/main" val="118168097"/>
                  </a:ext>
                </a:extLst>
              </a:tr>
              <a:tr h="370840">
                <a:tc>
                  <a:txBody>
                    <a:bodyPr/>
                    <a:lstStyle/>
                    <a:p>
                      <a:pPr algn="l"/>
                      <a:r>
                        <a:rPr lang="sv-SE" sz="1200" dirty="0"/>
                        <a:t>13-14</a:t>
                      </a:r>
                    </a:p>
                  </a:txBody>
                  <a:tcPr/>
                </a:tc>
                <a:tc>
                  <a:txBody>
                    <a:bodyPr/>
                    <a:lstStyle/>
                    <a:p>
                      <a:r>
                        <a:rPr lang="sv-SE" sz="1200" kern="1200" dirty="0">
                          <a:solidFill>
                            <a:schemeClr val="dk1"/>
                          </a:solidFill>
                          <a:latin typeface="+mn-lt"/>
                          <a:ea typeface="+mn-ea"/>
                          <a:cs typeface="+mn-cs"/>
                        </a:rPr>
                        <a:t>November</a:t>
                      </a:r>
                    </a:p>
                  </a:txBody>
                  <a:tcPr/>
                </a:tc>
                <a:tc>
                  <a:txBody>
                    <a:bodyPr/>
                    <a:lstStyle/>
                    <a:p>
                      <a:r>
                        <a:rPr lang="sv-SE" sz="1200" kern="1200" dirty="0">
                          <a:solidFill>
                            <a:schemeClr val="dk1"/>
                          </a:solidFill>
                          <a:latin typeface="+mn-lt"/>
                          <a:ea typeface="+mn-ea"/>
                          <a:cs typeface="+mn-cs"/>
                        </a:rPr>
                        <a:t>Januari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latin typeface="+mn-lt"/>
                          <a:ea typeface="+mn-ea"/>
                          <a:cs typeface="+mn-cs"/>
                        </a:rPr>
                        <a:t>April-September</a:t>
                      </a:r>
                    </a:p>
                  </a:txBody>
                  <a:tcPr/>
                </a:tc>
                <a:extLst>
                  <a:ext uri="{0D108BD9-81ED-4DB2-BD59-A6C34878D82A}">
                    <a16:rowId xmlns:a16="http://schemas.microsoft.com/office/drawing/2014/main" val="2175987099"/>
                  </a:ext>
                </a:extLst>
              </a:tr>
              <a:tr h="370840">
                <a:tc>
                  <a:txBody>
                    <a:bodyPr/>
                    <a:lstStyle/>
                    <a:p>
                      <a:pPr algn="l"/>
                      <a:r>
                        <a:rPr lang="sv-SE" sz="1200" dirty="0"/>
                        <a:t>15-19</a:t>
                      </a:r>
                    </a:p>
                  </a:txBody>
                  <a:tcPr/>
                </a:tc>
                <a:tc>
                  <a:txBody>
                    <a:bodyPr/>
                    <a:lstStyle/>
                    <a:p>
                      <a:r>
                        <a:rPr lang="sv-SE" sz="1200" kern="1200" dirty="0">
                          <a:solidFill>
                            <a:schemeClr val="dk1"/>
                          </a:solidFill>
                          <a:latin typeface="+mn-lt"/>
                          <a:ea typeface="+mn-ea"/>
                          <a:cs typeface="+mn-cs"/>
                        </a:rPr>
                        <a:t>November</a:t>
                      </a:r>
                    </a:p>
                  </a:txBody>
                  <a:tcPr/>
                </a:tc>
                <a:tc>
                  <a:txBody>
                    <a:bodyPr/>
                    <a:lstStyle/>
                    <a:p>
                      <a:r>
                        <a:rPr lang="sv-SE" sz="1200" kern="1200" dirty="0">
                          <a:solidFill>
                            <a:schemeClr val="dk1"/>
                          </a:solidFill>
                          <a:latin typeface="+mn-lt"/>
                          <a:ea typeface="+mn-ea"/>
                          <a:cs typeface="+mn-cs"/>
                        </a:rPr>
                        <a:t>Januari</a:t>
                      </a:r>
                    </a:p>
                  </a:txBody>
                  <a:tcPr/>
                </a:tc>
                <a:tc>
                  <a:txBody>
                    <a:bodyPr/>
                    <a:lstStyle/>
                    <a:p>
                      <a:r>
                        <a:rPr lang="sv-SE" sz="1200" kern="1200" dirty="0">
                          <a:solidFill>
                            <a:schemeClr val="dk1"/>
                          </a:solidFill>
                          <a:latin typeface="+mn-lt"/>
                          <a:ea typeface="+mn-ea"/>
                          <a:cs typeface="+mn-cs"/>
                        </a:rPr>
                        <a:t>Mars-September</a:t>
                      </a:r>
                    </a:p>
                  </a:txBody>
                  <a:tcPr/>
                </a:tc>
                <a:extLst>
                  <a:ext uri="{0D108BD9-81ED-4DB2-BD59-A6C34878D82A}">
                    <a16:rowId xmlns:a16="http://schemas.microsoft.com/office/drawing/2014/main" val="892263783"/>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PLANERING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24</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4555478" cy="523220"/>
          </a:xfrm>
          <a:prstGeom prst="rect">
            <a:avLst/>
          </a:prstGeom>
          <a:noFill/>
        </p:spPr>
        <p:txBody>
          <a:bodyPr wrap="none" rtlCol="0">
            <a:spAutoFit/>
          </a:bodyPr>
          <a:lstStyle/>
          <a:p>
            <a:r>
              <a:rPr lang="sv-SE" sz="2800" b="1" dirty="0">
                <a:solidFill>
                  <a:schemeClr val="accent1"/>
                </a:solidFill>
              </a:rPr>
              <a:t>Exempel på säsongsplanering</a:t>
            </a:r>
          </a:p>
        </p:txBody>
      </p:sp>
      <p:sp>
        <p:nvSpPr>
          <p:cNvPr id="12" name="Rektangel 11"/>
          <p:cNvSpPr/>
          <p:nvPr/>
        </p:nvSpPr>
        <p:spPr>
          <a:xfrm>
            <a:off x="764704" y="2287429"/>
            <a:ext cx="5040560" cy="646331"/>
          </a:xfrm>
          <a:prstGeom prst="rect">
            <a:avLst/>
          </a:prstGeom>
        </p:spPr>
        <p:txBody>
          <a:bodyPr wrap="square">
            <a:spAutoFit/>
          </a:bodyPr>
          <a:lstStyle/>
          <a:p>
            <a:r>
              <a:rPr lang="sv-SE" sz="1200" dirty="0"/>
              <a:t>Nedan visas ett exempel på hur en  </a:t>
            </a:r>
            <a:r>
              <a:rPr lang="sv-SE" sz="1200" i="1" dirty="0"/>
              <a:t>grov</a:t>
            </a:r>
            <a:r>
              <a:rPr lang="sv-SE" sz="1200" dirty="0"/>
              <a:t> säsongsplanering kan se ut. </a:t>
            </a:r>
            <a:br>
              <a:rPr lang="sv-SE" sz="1200" dirty="0"/>
            </a:br>
            <a:r>
              <a:rPr lang="sv-SE" sz="1200" dirty="0"/>
              <a:t>Ope IF rekommenderar att träningen bedrivs i block om ett antal veckor där man fokuserar på specifika moment, s.k. tematräning.</a:t>
            </a:r>
          </a:p>
        </p:txBody>
      </p:sp>
      <p:pic>
        <p:nvPicPr>
          <p:cNvPr id="13" name="Bildobjekt 12" descr="ex_grov_arsplan.JPG"/>
          <p:cNvPicPr>
            <a:picLocks noChangeAspect="1"/>
          </p:cNvPicPr>
          <p:nvPr/>
        </p:nvPicPr>
        <p:blipFill>
          <a:blip r:embed="rId5" cstate="print"/>
          <a:stretch>
            <a:fillRect/>
          </a:stretch>
        </p:blipFill>
        <p:spPr>
          <a:xfrm>
            <a:off x="311616" y="2987824"/>
            <a:ext cx="6141720" cy="2284571"/>
          </a:xfrm>
          <a:prstGeom prst="rect">
            <a:avLst/>
          </a:prstGeom>
        </p:spPr>
      </p:pic>
      <p:sp>
        <p:nvSpPr>
          <p:cNvPr id="14" name="Rektangel 13"/>
          <p:cNvSpPr/>
          <p:nvPr/>
        </p:nvSpPr>
        <p:spPr>
          <a:xfrm>
            <a:off x="764704" y="5550495"/>
            <a:ext cx="5040560" cy="461665"/>
          </a:xfrm>
          <a:prstGeom prst="rect">
            <a:avLst/>
          </a:prstGeom>
        </p:spPr>
        <p:txBody>
          <a:bodyPr wrap="square">
            <a:spAutoFit/>
          </a:bodyPr>
          <a:lstStyle/>
          <a:p>
            <a:r>
              <a:rPr lang="sv-SE" sz="1200" dirty="0"/>
              <a:t>Nedan visas ett exempel på hur en  </a:t>
            </a:r>
            <a:r>
              <a:rPr lang="sv-SE" sz="1200" i="1" dirty="0"/>
              <a:t>detaljerad</a:t>
            </a:r>
            <a:r>
              <a:rPr lang="sv-SE" sz="1200" dirty="0"/>
              <a:t> säsongsplanering kan se ut. </a:t>
            </a:r>
            <a:br>
              <a:rPr lang="sv-SE" sz="1200" dirty="0"/>
            </a:br>
            <a:endParaRPr lang="sv-SE" sz="1200" dirty="0"/>
          </a:p>
        </p:txBody>
      </p:sp>
      <p:sp>
        <p:nvSpPr>
          <p:cNvPr id="15" name="textruta 14"/>
          <p:cNvSpPr txBox="1"/>
          <p:nvPr/>
        </p:nvSpPr>
        <p:spPr>
          <a:xfrm>
            <a:off x="188640" y="1907704"/>
            <a:ext cx="2232248" cy="307777"/>
          </a:xfrm>
          <a:prstGeom prst="rect">
            <a:avLst/>
          </a:prstGeom>
          <a:noFill/>
        </p:spPr>
        <p:txBody>
          <a:bodyPr wrap="square" rtlCol="0">
            <a:spAutoFit/>
          </a:bodyPr>
          <a:lstStyle/>
          <a:p>
            <a:r>
              <a:rPr lang="sv-SE" sz="1400" b="1" dirty="0"/>
              <a:t>Exempel</a:t>
            </a:r>
          </a:p>
        </p:txBody>
      </p:sp>
      <p:pic>
        <p:nvPicPr>
          <p:cNvPr id="16" name="Bildobjekt 15" descr="ex_detalj_arsplan.JPG"/>
          <p:cNvPicPr>
            <a:picLocks noChangeAspect="1"/>
          </p:cNvPicPr>
          <p:nvPr/>
        </p:nvPicPr>
        <p:blipFill>
          <a:blip r:embed="rId6" cstate="print"/>
          <a:stretch>
            <a:fillRect/>
          </a:stretch>
        </p:blipFill>
        <p:spPr>
          <a:xfrm>
            <a:off x="337904" y="6012160"/>
            <a:ext cx="6187440" cy="2033587"/>
          </a:xfrm>
          <a:prstGeom prst="rect">
            <a:avLst/>
          </a:prstGeom>
        </p:spPr>
      </p:pic>
    </p:spTree>
    <p:extLst>
      <p:ext uri="{BB962C8B-B14F-4D97-AF65-F5344CB8AC3E}">
        <p14:creationId xmlns:p14="http://schemas.microsoft.com/office/powerpoint/2010/main" val="2198120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PLANERING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25</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838598" cy="523220"/>
          </a:xfrm>
          <a:prstGeom prst="rect">
            <a:avLst/>
          </a:prstGeom>
          <a:noFill/>
        </p:spPr>
        <p:txBody>
          <a:bodyPr wrap="none" rtlCol="0">
            <a:spAutoFit/>
          </a:bodyPr>
          <a:lstStyle/>
          <a:p>
            <a:r>
              <a:rPr lang="sv-SE" sz="2800" b="1" dirty="0">
                <a:solidFill>
                  <a:schemeClr val="accent1"/>
                </a:solidFill>
              </a:rPr>
              <a:t>Träningsplanering</a:t>
            </a:r>
          </a:p>
        </p:txBody>
      </p:sp>
      <p:sp>
        <p:nvSpPr>
          <p:cNvPr id="71" name="Rektangel 70"/>
          <p:cNvSpPr/>
          <p:nvPr/>
        </p:nvSpPr>
        <p:spPr>
          <a:xfrm>
            <a:off x="548680" y="1763688"/>
            <a:ext cx="5688632" cy="2492990"/>
          </a:xfrm>
          <a:prstGeom prst="rect">
            <a:avLst/>
          </a:prstGeom>
        </p:spPr>
        <p:txBody>
          <a:bodyPr wrap="square">
            <a:spAutoFit/>
          </a:bodyPr>
          <a:lstStyle/>
          <a:p>
            <a:r>
              <a:rPr lang="sv-SE" sz="1200" dirty="0"/>
              <a:t>För den tränare som inte är van vid att planera kan uppgiften kännas övermäktig, men det är utan tvekan en metod som underlättar och utvecklar verksamheten på lång sikt. För att få en positiv effekt behöver tränaren regelbundet planera och utvärdera.</a:t>
            </a:r>
          </a:p>
          <a:p>
            <a:endParaRPr lang="sv-SE" sz="1200" dirty="0"/>
          </a:p>
          <a:p>
            <a:r>
              <a:rPr lang="sv-SE" sz="1200" dirty="0"/>
              <a:t>Utvärdering är det bästa instrumentet för att justera och förbättra planeringen. Ibland utvecklas spelare och laget fortare än beräknat och ibland går det långsammare. Det är en del av fotbollen och inlärningen. Genom att fundera igenom och planera noggrant blir det enklare att bli medveten om var laget och spelarna befinner sig i sin utveckling och vad nästa steg ska bli. Ett tips är att hela tiden vara flexibel och våga justera. Under säsongen kommer det att hända saker och spelarna utvecklas inte enligt ett fastlagt schema. Det kommer att ske saker som gör att man kan hålla fast vid säsongens mål, men att man behöver justera nästa veckas träningar. Flexibilitet är därför också en framgångsfaktor.</a:t>
            </a:r>
          </a:p>
        </p:txBody>
      </p:sp>
      <p:pic>
        <p:nvPicPr>
          <p:cNvPr id="156674" name="Picture 2"/>
          <p:cNvPicPr>
            <a:picLocks noChangeAspect="1" noChangeArrowheads="1"/>
          </p:cNvPicPr>
          <p:nvPr/>
        </p:nvPicPr>
        <p:blipFill>
          <a:blip r:embed="rId5" cstate="print"/>
          <a:srcRect/>
          <a:stretch>
            <a:fillRect/>
          </a:stretch>
        </p:blipFill>
        <p:spPr bwMode="auto">
          <a:xfrm>
            <a:off x="1628800" y="4478628"/>
            <a:ext cx="3501950" cy="3821988"/>
          </a:xfrm>
          <a:prstGeom prst="rect">
            <a:avLst/>
          </a:prstGeom>
          <a:noFill/>
          <a:ln w="9525">
            <a:noFill/>
            <a:miter lim="800000"/>
            <a:headEnd/>
            <a:tailEnd/>
          </a:ln>
        </p:spPr>
      </p:pic>
    </p:spTree>
    <p:extLst>
      <p:ext uri="{BB962C8B-B14F-4D97-AF65-F5344CB8AC3E}">
        <p14:creationId xmlns:p14="http://schemas.microsoft.com/office/powerpoint/2010/main" val="2198120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PLANERING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26</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2838598" cy="523220"/>
          </a:xfrm>
          <a:prstGeom prst="rect">
            <a:avLst/>
          </a:prstGeom>
          <a:noFill/>
        </p:spPr>
        <p:txBody>
          <a:bodyPr wrap="none" rtlCol="0">
            <a:spAutoFit/>
          </a:bodyPr>
          <a:lstStyle/>
          <a:p>
            <a:r>
              <a:rPr lang="sv-SE" sz="2800" b="1" dirty="0">
                <a:solidFill>
                  <a:schemeClr val="accent1"/>
                </a:solidFill>
              </a:rPr>
              <a:t>Träningsplanering</a:t>
            </a:r>
          </a:p>
        </p:txBody>
      </p:sp>
      <p:sp>
        <p:nvSpPr>
          <p:cNvPr id="12" name="Rektangel 11"/>
          <p:cNvSpPr/>
          <p:nvPr/>
        </p:nvSpPr>
        <p:spPr>
          <a:xfrm>
            <a:off x="836712" y="1835696"/>
            <a:ext cx="5688632" cy="2123658"/>
          </a:xfrm>
          <a:prstGeom prst="rect">
            <a:avLst/>
          </a:prstGeom>
        </p:spPr>
        <p:txBody>
          <a:bodyPr wrap="square">
            <a:spAutoFit/>
          </a:bodyPr>
          <a:lstStyle/>
          <a:p>
            <a:r>
              <a:rPr lang="sv-SE" sz="1200" dirty="0"/>
              <a:t>Utifrån föreningens/lagets mål krävs en planering som gör vägen till målet tydligt. Att planera verksamheten, från helhet ner till delar, innebär en kvalitetssäkring. Att veta vad, varför och hur det ska gå till innebär trygghet för både tränare, spelare och föräldrar.</a:t>
            </a:r>
          </a:p>
          <a:p>
            <a:endParaRPr lang="sv-SE" sz="1200" dirty="0"/>
          </a:p>
          <a:p>
            <a:r>
              <a:rPr lang="sv-SE" sz="1200" dirty="0"/>
              <a:t>Alla steg i planeringen utgår från modellen Spelets skeenden. Målbilden bryts ned i en veckoplanering. Veckoplaneringen bestämmer vilka delar av spelet man ska utveckla under träningarna. Träningen byggs upp med övningar som utgår från spelet. Organisationen runt träningen är ofta avgörande för hur väl målbilden uppfylls. I figuren nedan ges några förslag på organisatoriska detaljer som underlättar genomförandet av träningen. Tänk på att ”</a:t>
            </a:r>
            <a:r>
              <a:rPr lang="sv-SE" sz="1200" b="1" i="1" dirty="0"/>
              <a:t>Tränarens arbete börjar långt innan aktiviteten börjar på fotbollsplanen.”</a:t>
            </a:r>
            <a:endParaRPr lang="sv-SE" sz="1200" dirty="0"/>
          </a:p>
        </p:txBody>
      </p:sp>
      <p:grpSp>
        <p:nvGrpSpPr>
          <p:cNvPr id="11" name="Grupp 10"/>
          <p:cNvGrpSpPr/>
          <p:nvPr/>
        </p:nvGrpSpPr>
        <p:grpSpPr>
          <a:xfrm>
            <a:off x="476672" y="4067944"/>
            <a:ext cx="5832648" cy="2790902"/>
            <a:chOff x="724608" y="4076814"/>
            <a:chExt cx="5559992" cy="2660437"/>
          </a:xfrm>
        </p:grpSpPr>
        <p:sp>
          <p:nvSpPr>
            <p:cNvPr id="13" name="object 7"/>
            <p:cNvSpPr txBox="1"/>
            <p:nvPr/>
          </p:nvSpPr>
          <p:spPr>
            <a:xfrm>
              <a:off x="5027300" y="6570246"/>
              <a:ext cx="1257300" cy="167005"/>
            </a:xfrm>
            <a:prstGeom prst="rect">
              <a:avLst/>
            </a:prstGeom>
          </p:spPr>
          <p:txBody>
            <a:bodyPr vert="horz" wrap="square" lIns="0" tIns="0" rIns="0" bIns="0" rtlCol="0">
              <a:noAutofit/>
            </a:bodyPr>
            <a:lstStyle/>
            <a:p>
              <a:pPr marL="12700">
                <a:lnSpc>
                  <a:spcPct val="100000"/>
                </a:lnSpc>
              </a:pPr>
              <a:r>
                <a:rPr sz="1000" i="1" spc="-180" dirty="0">
                  <a:latin typeface="Arial"/>
                  <a:cs typeface="Arial"/>
                </a:rPr>
                <a:t>T</a:t>
              </a:r>
              <a:r>
                <a:rPr sz="1000" i="1" spc="-5" dirty="0">
                  <a:latin typeface="Arial"/>
                  <a:cs typeface="Arial"/>
                </a:rPr>
                <a:t>räning </a:t>
              </a:r>
              <a:r>
                <a:rPr sz="1000" i="1" spc="-65" dirty="0">
                  <a:latin typeface="Arial"/>
                  <a:cs typeface="Arial"/>
                </a:rPr>
                <a:t>– </a:t>
              </a:r>
              <a:r>
                <a:rPr sz="1000" i="1" spc="-5" dirty="0">
                  <a:latin typeface="Arial"/>
                  <a:cs typeface="Arial"/>
                </a:rPr>
                <a:t>organisation</a:t>
              </a:r>
              <a:endParaRPr sz="1000" dirty="0">
                <a:latin typeface="Arial"/>
                <a:cs typeface="Arial"/>
              </a:endParaRPr>
            </a:p>
          </p:txBody>
        </p:sp>
        <p:sp>
          <p:nvSpPr>
            <p:cNvPr id="14" name="object 15"/>
            <p:cNvSpPr/>
            <p:nvPr/>
          </p:nvSpPr>
          <p:spPr>
            <a:xfrm>
              <a:off x="2312600" y="4082005"/>
              <a:ext cx="633780" cy="731367"/>
            </a:xfrm>
            <a:custGeom>
              <a:avLst/>
              <a:gdLst/>
              <a:ahLst/>
              <a:cxnLst/>
              <a:rect l="l" t="t" r="r" b="b"/>
              <a:pathLst>
                <a:path w="633780" h="731367">
                  <a:moveTo>
                    <a:pt x="316877" y="731367"/>
                  </a:moveTo>
                  <a:lnTo>
                    <a:pt x="0" y="548538"/>
                  </a:lnTo>
                  <a:lnTo>
                    <a:pt x="0" y="182854"/>
                  </a:lnTo>
                  <a:lnTo>
                    <a:pt x="316877" y="0"/>
                  </a:lnTo>
                  <a:lnTo>
                    <a:pt x="633780" y="182854"/>
                  </a:lnTo>
                  <a:lnTo>
                    <a:pt x="633780" y="548538"/>
                  </a:lnTo>
                  <a:lnTo>
                    <a:pt x="316877" y="731367"/>
                  </a:lnTo>
                  <a:close/>
                </a:path>
              </a:pathLst>
            </a:custGeom>
            <a:ln w="9207">
              <a:solidFill>
                <a:srgbClr val="E6E7E8"/>
              </a:solidFill>
            </a:ln>
          </p:spPr>
          <p:txBody>
            <a:bodyPr wrap="square" lIns="0" tIns="0" rIns="0" bIns="0" rtlCol="0">
              <a:noAutofit/>
            </a:bodyPr>
            <a:lstStyle/>
            <a:p>
              <a:endParaRPr/>
            </a:p>
          </p:txBody>
        </p:sp>
        <p:sp>
          <p:nvSpPr>
            <p:cNvPr id="15" name="object 16"/>
            <p:cNvSpPr/>
            <p:nvPr/>
          </p:nvSpPr>
          <p:spPr>
            <a:xfrm>
              <a:off x="2312600" y="5180647"/>
              <a:ext cx="633780" cy="731342"/>
            </a:xfrm>
            <a:custGeom>
              <a:avLst/>
              <a:gdLst/>
              <a:ahLst/>
              <a:cxnLst/>
              <a:rect l="l" t="t" r="r" b="b"/>
              <a:pathLst>
                <a:path w="633780" h="731342">
                  <a:moveTo>
                    <a:pt x="316877" y="731342"/>
                  </a:moveTo>
                  <a:lnTo>
                    <a:pt x="0" y="548513"/>
                  </a:lnTo>
                  <a:lnTo>
                    <a:pt x="0" y="182829"/>
                  </a:lnTo>
                  <a:lnTo>
                    <a:pt x="316877" y="0"/>
                  </a:lnTo>
                  <a:lnTo>
                    <a:pt x="633780" y="182829"/>
                  </a:lnTo>
                  <a:lnTo>
                    <a:pt x="633780" y="548513"/>
                  </a:lnTo>
                  <a:lnTo>
                    <a:pt x="316877" y="731342"/>
                  </a:lnTo>
                  <a:close/>
                </a:path>
              </a:pathLst>
            </a:custGeom>
            <a:ln w="9207">
              <a:solidFill>
                <a:srgbClr val="E6E7E8"/>
              </a:solidFill>
            </a:ln>
          </p:spPr>
          <p:txBody>
            <a:bodyPr wrap="square" lIns="0" tIns="0" rIns="0" bIns="0" rtlCol="0">
              <a:noAutofit/>
            </a:bodyPr>
            <a:lstStyle/>
            <a:p>
              <a:endParaRPr/>
            </a:p>
          </p:txBody>
        </p:sp>
        <p:sp>
          <p:nvSpPr>
            <p:cNvPr id="16" name="object 17"/>
            <p:cNvSpPr/>
            <p:nvPr/>
          </p:nvSpPr>
          <p:spPr>
            <a:xfrm>
              <a:off x="2626003" y="4632447"/>
              <a:ext cx="633806" cy="731342"/>
            </a:xfrm>
            <a:custGeom>
              <a:avLst/>
              <a:gdLst/>
              <a:ahLst/>
              <a:cxnLst/>
              <a:rect l="l" t="t" r="r" b="b"/>
              <a:pathLst>
                <a:path w="633806" h="731342">
                  <a:moveTo>
                    <a:pt x="316903" y="731342"/>
                  </a:moveTo>
                  <a:lnTo>
                    <a:pt x="0" y="548525"/>
                  </a:lnTo>
                  <a:lnTo>
                    <a:pt x="0" y="182867"/>
                  </a:lnTo>
                  <a:lnTo>
                    <a:pt x="316890" y="0"/>
                  </a:lnTo>
                  <a:lnTo>
                    <a:pt x="633806" y="182867"/>
                  </a:lnTo>
                  <a:lnTo>
                    <a:pt x="633806" y="548525"/>
                  </a:lnTo>
                  <a:lnTo>
                    <a:pt x="316903" y="731342"/>
                  </a:lnTo>
                  <a:close/>
                </a:path>
              </a:pathLst>
            </a:custGeom>
            <a:ln w="9207">
              <a:solidFill>
                <a:srgbClr val="E6E7E8"/>
              </a:solidFill>
            </a:ln>
          </p:spPr>
          <p:txBody>
            <a:bodyPr wrap="square" lIns="0" tIns="0" rIns="0" bIns="0" rtlCol="0">
              <a:noAutofit/>
            </a:bodyPr>
            <a:lstStyle/>
            <a:p>
              <a:endParaRPr/>
            </a:p>
          </p:txBody>
        </p:sp>
        <p:sp>
          <p:nvSpPr>
            <p:cNvPr id="17" name="object 18"/>
            <p:cNvSpPr/>
            <p:nvPr/>
          </p:nvSpPr>
          <p:spPr>
            <a:xfrm>
              <a:off x="2629486" y="5728878"/>
              <a:ext cx="633793" cy="731329"/>
            </a:xfrm>
            <a:custGeom>
              <a:avLst/>
              <a:gdLst/>
              <a:ahLst/>
              <a:cxnLst/>
              <a:rect l="l" t="t" r="r" b="b"/>
              <a:pathLst>
                <a:path w="633793" h="731329">
                  <a:moveTo>
                    <a:pt x="316915" y="731329"/>
                  </a:moveTo>
                  <a:lnTo>
                    <a:pt x="0" y="548500"/>
                  </a:lnTo>
                  <a:lnTo>
                    <a:pt x="0" y="182829"/>
                  </a:lnTo>
                  <a:lnTo>
                    <a:pt x="316903" y="0"/>
                  </a:lnTo>
                  <a:lnTo>
                    <a:pt x="633793" y="182829"/>
                  </a:lnTo>
                  <a:lnTo>
                    <a:pt x="633793" y="548500"/>
                  </a:lnTo>
                  <a:lnTo>
                    <a:pt x="316915" y="731329"/>
                  </a:lnTo>
                  <a:close/>
                </a:path>
              </a:pathLst>
            </a:custGeom>
            <a:ln w="9207">
              <a:solidFill>
                <a:srgbClr val="E6E7E8"/>
              </a:solidFill>
            </a:ln>
          </p:spPr>
          <p:txBody>
            <a:bodyPr wrap="square" lIns="0" tIns="0" rIns="0" bIns="0" rtlCol="0">
              <a:noAutofit/>
            </a:bodyPr>
            <a:lstStyle/>
            <a:p>
              <a:endParaRPr/>
            </a:p>
          </p:txBody>
        </p:sp>
        <p:sp>
          <p:nvSpPr>
            <p:cNvPr id="18" name="object 19"/>
            <p:cNvSpPr/>
            <p:nvPr/>
          </p:nvSpPr>
          <p:spPr>
            <a:xfrm>
              <a:off x="4847817" y="4082005"/>
              <a:ext cx="633755" cy="731367"/>
            </a:xfrm>
            <a:custGeom>
              <a:avLst/>
              <a:gdLst/>
              <a:ahLst/>
              <a:cxnLst/>
              <a:rect l="l" t="t" r="r" b="b"/>
              <a:pathLst>
                <a:path w="633755" h="731367">
                  <a:moveTo>
                    <a:pt x="316877" y="731367"/>
                  </a:moveTo>
                  <a:lnTo>
                    <a:pt x="0" y="548538"/>
                  </a:lnTo>
                  <a:lnTo>
                    <a:pt x="0" y="182854"/>
                  </a:lnTo>
                  <a:lnTo>
                    <a:pt x="316877" y="0"/>
                  </a:lnTo>
                  <a:lnTo>
                    <a:pt x="633755" y="182854"/>
                  </a:lnTo>
                  <a:lnTo>
                    <a:pt x="633755" y="548538"/>
                  </a:lnTo>
                  <a:lnTo>
                    <a:pt x="316877" y="731367"/>
                  </a:lnTo>
                  <a:close/>
                </a:path>
              </a:pathLst>
            </a:custGeom>
            <a:ln w="9207">
              <a:solidFill>
                <a:srgbClr val="E6E7E8"/>
              </a:solidFill>
            </a:ln>
          </p:spPr>
          <p:txBody>
            <a:bodyPr wrap="square" lIns="0" tIns="0" rIns="0" bIns="0" rtlCol="0">
              <a:noAutofit/>
            </a:bodyPr>
            <a:lstStyle/>
            <a:p>
              <a:endParaRPr/>
            </a:p>
          </p:txBody>
        </p:sp>
        <p:sp>
          <p:nvSpPr>
            <p:cNvPr id="19" name="object 20"/>
            <p:cNvSpPr/>
            <p:nvPr/>
          </p:nvSpPr>
          <p:spPr>
            <a:xfrm>
              <a:off x="5161201" y="4632447"/>
              <a:ext cx="633806" cy="731342"/>
            </a:xfrm>
            <a:custGeom>
              <a:avLst/>
              <a:gdLst/>
              <a:ahLst/>
              <a:cxnLst/>
              <a:rect l="l" t="t" r="r" b="b"/>
              <a:pathLst>
                <a:path w="633806" h="731342">
                  <a:moveTo>
                    <a:pt x="316903" y="731342"/>
                  </a:moveTo>
                  <a:lnTo>
                    <a:pt x="25" y="548525"/>
                  </a:lnTo>
                  <a:lnTo>
                    <a:pt x="0" y="182867"/>
                  </a:lnTo>
                  <a:lnTo>
                    <a:pt x="316903" y="0"/>
                  </a:lnTo>
                  <a:lnTo>
                    <a:pt x="633806" y="182867"/>
                  </a:lnTo>
                  <a:lnTo>
                    <a:pt x="633806" y="548525"/>
                  </a:lnTo>
                  <a:lnTo>
                    <a:pt x="316903" y="731342"/>
                  </a:lnTo>
                  <a:close/>
                </a:path>
              </a:pathLst>
            </a:custGeom>
            <a:ln w="9207">
              <a:solidFill>
                <a:srgbClr val="E6E7E8"/>
              </a:solidFill>
            </a:ln>
          </p:spPr>
          <p:txBody>
            <a:bodyPr wrap="square" lIns="0" tIns="0" rIns="0" bIns="0" rtlCol="0">
              <a:noAutofit/>
            </a:bodyPr>
            <a:lstStyle/>
            <a:p>
              <a:endParaRPr/>
            </a:p>
          </p:txBody>
        </p:sp>
        <p:sp>
          <p:nvSpPr>
            <p:cNvPr id="20" name="object 21"/>
            <p:cNvSpPr/>
            <p:nvPr/>
          </p:nvSpPr>
          <p:spPr>
            <a:xfrm>
              <a:off x="5164697" y="5728878"/>
              <a:ext cx="633780" cy="731329"/>
            </a:xfrm>
            <a:custGeom>
              <a:avLst/>
              <a:gdLst/>
              <a:ahLst/>
              <a:cxnLst/>
              <a:rect l="l" t="t" r="r" b="b"/>
              <a:pathLst>
                <a:path w="633780" h="731329">
                  <a:moveTo>
                    <a:pt x="316903" y="731329"/>
                  </a:moveTo>
                  <a:lnTo>
                    <a:pt x="0" y="548500"/>
                  </a:lnTo>
                  <a:lnTo>
                    <a:pt x="0" y="182829"/>
                  </a:lnTo>
                  <a:lnTo>
                    <a:pt x="316890" y="0"/>
                  </a:lnTo>
                  <a:lnTo>
                    <a:pt x="633780" y="182829"/>
                  </a:lnTo>
                  <a:lnTo>
                    <a:pt x="633780" y="548500"/>
                  </a:lnTo>
                  <a:lnTo>
                    <a:pt x="316903" y="731329"/>
                  </a:lnTo>
                  <a:close/>
                </a:path>
              </a:pathLst>
            </a:custGeom>
            <a:ln w="9207">
              <a:solidFill>
                <a:srgbClr val="E6E7E8"/>
              </a:solidFill>
            </a:ln>
          </p:spPr>
          <p:txBody>
            <a:bodyPr wrap="square" lIns="0" tIns="0" rIns="0" bIns="0" rtlCol="0">
              <a:noAutofit/>
            </a:bodyPr>
            <a:lstStyle/>
            <a:p>
              <a:endParaRPr/>
            </a:p>
          </p:txBody>
        </p:sp>
        <p:sp>
          <p:nvSpPr>
            <p:cNvPr id="21" name="object 22"/>
            <p:cNvSpPr/>
            <p:nvPr/>
          </p:nvSpPr>
          <p:spPr>
            <a:xfrm>
              <a:off x="4847817" y="5180647"/>
              <a:ext cx="633755" cy="731342"/>
            </a:xfrm>
            <a:custGeom>
              <a:avLst/>
              <a:gdLst/>
              <a:ahLst/>
              <a:cxnLst/>
              <a:rect l="l" t="t" r="r" b="b"/>
              <a:pathLst>
                <a:path w="633755" h="731342">
                  <a:moveTo>
                    <a:pt x="316877" y="731342"/>
                  </a:moveTo>
                  <a:lnTo>
                    <a:pt x="0" y="548513"/>
                  </a:lnTo>
                  <a:lnTo>
                    <a:pt x="0" y="182829"/>
                  </a:lnTo>
                  <a:lnTo>
                    <a:pt x="316877" y="0"/>
                  </a:lnTo>
                  <a:lnTo>
                    <a:pt x="633755" y="182829"/>
                  </a:lnTo>
                  <a:lnTo>
                    <a:pt x="633755" y="548513"/>
                  </a:lnTo>
                  <a:lnTo>
                    <a:pt x="316877" y="731342"/>
                  </a:lnTo>
                  <a:close/>
                </a:path>
              </a:pathLst>
            </a:custGeom>
            <a:ln w="9207">
              <a:solidFill>
                <a:srgbClr val="E6E7E8"/>
              </a:solidFill>
            </a:ln>
          </p:spPr>
          <p:txBody>
            <a:bodyPr wrap="square" lIns="0" tIns="0" rIns="0" bIns="0" rtlCol="0">
              <a:noAutofit/>
            </a:bodyPr>
            <a:lstStyle/>
            <a:p>
              <a:endParaRPr/>
            </a:p>
          </p:txBody>
        </p:sp>
        <p:sp>
          <p:nvSpPr>
            <p:cNvPr id="22" name="object 23"/>
            <p:cNvSpPr/>
            <p:nvPr/>
          </p:nvSpPr>
          <p:spPr>
            <a:xfrm>
              <a:off x="5481609" y="5180647"/>
              <a:ext cx="633780" cy="731342"/>
            </a:xfrm>
            <a:custGeom>
              <a:avLst/>
              <a:gdLst/>
              <a:ahLst/>
              <a:cxnLst/>
              <a:rect l="l" t="t" r="r" b="b"/>
              <a:pathLst>
                <a:path w="633780" h="731342">
                  <a:moveTo>
                    <a:pt x="316877" y="731342"/>
                  </a:moveTo>
                  <a:lnTo>
                    <a:pt x="0" y="548513"/>
                  </a:lnTo>
                  <a:lnTo>
                    <a:pt x="0" y="182829"/>
                  </a:lnTo>
                  <a:lnTo>
                    <a:pt x="316877" y="0"/>
                  </a:lnTo>
                  <a:lnTo>
                    <a:pt x="633780" y="182829"/>
                  </a:lnTo>
                  <a:lnTo>
                    <a:pt x="633780" y="548513"/>
                  </a:lnTo>
                  <a:lnTo>
                    <a:pt x="316877" y="731342"/>
                  </a:lnTo>
                  <a:close/>
                </a:path>
              </a:pathLst>
            </a:custGeom>
            <a:ln w="9207">
              <a:solidFill>
                <a:srgbClr val="E6E7E8"/>
              </a:solidFill>
            </a:ln>
          </p:spPr>
          <p:txBody>
            <a:bodyPr wrap="square" lIns="0" tIns="0" rIns="0" bIns="0" rtlCol="0">
              <a:noAutofit/>
            </a:bodyPr>
            <a:lstStyle/>
            <a:p>
              <a:endParaRPr/>
            </a:p>
          </p:txBody>
        </p:sp>
        <p:sp>
          <p:nvSpPr>
            <p:cNvPr id="23" name="object 24"/>
            <p:cNvSpPr/>
            <p:nvPr/>
          </p:nvSpPr>
          <p:spPr>
            <a:xfrm>
              <a:off x="3897090" y="5728878"/>
              <a:ext cx="633780" cy="731329"/>
            </a:xfrm>
            <a:custGeom>
              <a:avLst/>
              <a:gdLst/>
              <a:ahLst/>
              <a:cxnLst/>
              <a:rect l="l" t="t" r="r" b="b"/>
              <a:pathLst>
                <a:path w="633780" h="731329">
                  <a:moveTo>
                    <a:pt x="316903" y="731329"/>
                  </a:moveTo>
                  <a:lnTo>
                    <a:pt x="25" y="548500"/>
                  </a:lnTo>
                  <a:lnTo>
                    <a:pt x="0" y="182829"/>
                  </a:lnTo>
                  <a:lnTo>
                    <a:pt x="316903" y="0"/>
                  </a:lnTo>
                  <a:lnTo>
                    <a:pt x="633780" y="182829"/>
                  </a:lnTo>
                  <a:lnTo>
                    <a:pt x="633780" y="548500"/>
                  </a:lnTo>
                  <a:lnTo>
                    <a:pt x="316903" y="731329"/>
                  </a:lnTo>
                  <a:close/>
                </a:path>
              </a:pathLst>
            </a:custGeom>
            <a:ln w="9207">
              <a:solidFill>
                <a:srgbClr val="F1F1F2"/>
              </a:solidFill>
            </a:ln>
          </p:spPr>
          <p:txBody>
            <a:bodyPr wrap="square" lIns="0" tIns="0" rIns="0" bIns="0" rtlCol="0">
              <a:noAutofit/>
            </a:bodyPr>
            <a:lstStyle/>
            <a:p>
              <a:endParaRPr/>
            </a:p>
          </p:txBody>
        </p:sp>
        <p:sp>
          <p:nvSpPr>
            <p:cNvPr id="24" name="object 25"/>
            <p:cNvSpPr/>
            <p:nvPr/>
          </p:nvSpPr>
          <p:spPr>
            <a:xfrm>
              <a:off x="4530888" y="5728878"/>
              <a:ext cx="633793" cy="731329"/>
            </a:xfrm>
            <a:custGeom>
              <a:avLst/>
              <a:gdLst/>
              <a:ahLst/>
              <a:cxnLst/>
              <a:rect l="l" t="t" r="r" b="b"/>
              <a:pathLst>
                <a:path w="633793" h="731329">
                  <a:moveTo>
                    <a:pt x="316915" y="731329"/>
                  </a:moveTo>
                  <a:lnTo>
                    <a:pt x="0" y="548500"/>
                  </a:lnTo>
                  <a:lnTo>
                    <a:pt x="0" y="182829"/>
                  </a:lnTo>
                  <a:lnTo>
                    <a:pt x="316890" y="0"/>
                  </a:lnTo>
                  <a:lnTo>
                    <a:pt x="633793" y="182829"/>
                  </a:lnTo>
                  <a:lnTo>
                    <a:pt x="633793" y="548500"/>
                  </a:lnTo>
                  <a:lnTo>
                    <a:pt x="316915" y="731329"/>
                  </a:lnTo>
                  <a:close/>
                </a:path>
              </a:pathLst>
            </a:custGeom>
            <a:ln w="9207">
              <a:solidFill>
                <a:srgbClr val="F1F1F2"/>
              </a:solidFill>
            </a:ln>
          </p:spPr>
          <p:txBody>
            <a:bodyPr wrap="square" lIns="0" tIns="0" rIns="0" bIns="0" rtlCol="0">
              <a:noAutofit/>
            </a:bodyPr>
            <a:lstStyle/>
            <a:p>
              <a:endParaRPr/>
            </a:p>
          </p:txBody>
        </p:sp>
        <p:sp>
          <p:nvSpPr>
            <p:cNvPr id="25" name="object 26"/>
            <p:cNvSpPr/>
            <p:nvPr/>
          </p:nvSpPr>
          <p:spPr>
            <a:xfrm>
              <a:off x="3580201" y="5180647"/>
              <a:ext cx="633780" cy="731342"/>
            </a:xfrm>
            <a:custGeom>
              <a:avLst/>
              <a:gdLst/>
              <a:ahLst/>
              <a:cxnLst/>
              <a:rect l="l" t="t" r="r" b="b"/>
              <a:pathLst>
                <a:path w="633780" h="731342">
                  <a:moveTo>
                    <a:pt x="316903" y="731342"/>
                  </a:moveTo>
                  <a:lnTo>
                    <a:pt x="0" y="548513"/>
                  </a:lnTo>
                  <a:lnTo>
                    <a:pt x="0" y="182829"/>
                  </a:lnTo>
                  <a:lnTo>
                    <a:pt x="316903" y="0"/>
                  </a:lnTo>
                  <a:lnTo>
                    <a:pt x="633780" y="182829"/>
                  </a:lnTo>
                  <a:lnTo>
                    <a:pt x="633780" y="548513"/>
                  </a:lnTo>
                  <a:lnTo>
                    <a:pt x="316903" y="731342"/>
                  </a:lnTo>
                  <a:close/>
                </a:path>
              </a:pathLst>
            </a:custGeom>
            <a:ln w="9207">
              <a:solidFill>
                <a:srgbClr val="F1F1F2"/>
              </a:solidFill>
            </a:ln>
          </p:spPr>
          <p:txBody>
            <a:bodyPr wrap="square" lIns="0" tIns="0" rIns="0" bIns="0" rtlCol="0">
              <a:noAutofit/>
            </a:bodyPr>
            <a:lstStyle/>
            <a:p>
              <a:endParaRPr/>
            </a:p>
          </p:txBody>
        </p:sp>
        <p:sp>
          <p:nvSpPr>
            <p:cNvPr id="26" name="object 27"/>
            <p:cNvSpPr/>
            <p:nvPr/>
          </p:nvSpPr>
          <p:spPr>
            <a:xfrm>
              <a:off x="4214002" y="5180647"/>
              <a:ext cx="633780" cy="731342"/>
            </a:xfrm>
            <a:custGeom>
              <a:avLst/>
              <a:gdLst/>
              <a:ahLst/>
              <a:cxnLst/>
              <a:rect l="l" t="t" r="r" b="b"/>
              <a:pathLst>
                <a:path w="633780" h="731342">
                  <a:moveTo>
                    <a:pt x="316877" y="731342"/>
                  </a:moveTo>
                  <a:lnTo>
                    <a:pt x="0" y="548513"/>
                  </a:lnTo>
                  <a:lnTo>
                    <a:pt x="0" y="182829"/>
                  </a:lnTo>
                  <a:lnTo>
                    <a:pt x="316877" y="0"/>
                  </a:lnTo>
                  <a:lnTo>
                    <a:pt x="633780" y="182829"/>
                  </a:lnTo>
                  <a:lnTo>
                    <a:pt x="633780" y="548513"/>
                  </a:lnTo>
                  <a:lnTo>
                    <a:pt x="316877" y="731342"/>
                  </a:lnTo>
                  <a:close/>
                </a:path>
              </a:pathLst>
            </a:custGeom>
            <a:ln w="9207">
              <a:solidFill>
                <a:srgbClr val="F1F1F2"/>
              </a:solidFill>
            </a:ln>
          </p:spPr>
          <p:txBody>
            <a:bodyPr wrap="square" lIns="0" tIns="0" rIns="0" bIns="0" rtlCol="0">
              <a:noAutofit/>
            </a:bodyPr>
            <a:lstStyle/>
            <a:p>
              <a:endParaRPr/>
            </a:p>
          </p:txBody>
        </p:sp>
        <p:sp>
          <p:nvSpPr>
            <p:cNvPr id="27" name="object 28"/>
            <p:cNvSpPr/>
            <p:nvPr/>
          </p:nvSpPr>
          <p:spPr>
            <a:xfrm>
              <a:off x="3893597" y="4632447"/>
              <a:ext cx="633793" cy="731342"/>
            </a:xfrm>
            <a:custGeom>
              <a:avLst/>
              <a:gdLst/>
              <a:ahLst/>
              <a:cxnLst/>
              <a:rect l="l" t="t" r="r" b="b"/>
              <a:pathLst>
                <a:path w="633793" h="731342">
                  <a:moveTo>
                    <a:pt x="316915" y="731342"/>
                  </a:moveTo>
                  <a:lnTo>
                    <a:pt x="12" y="548525"/>
                  </a:lnTo>
                  <a:lnTo>
                    <a:pt x="0" y="182867"/>
                  </a:lnTo>
                  <a:lnTo>
                    <a:pt x="316915" y="0"/>
                  </a:lnTo>
                  <a:lnTo>
                    <a:pt x="633793" y="182867"/>
                  </a:lnTo>
                  <a:lnTo>
                    <a:pt x="633793" y="548525"/>
                  </a:lnTo>
                  <a:lnTo>
                    <a:pt x="316915" y="731342"/>
                  </a:lnTo>
                  <a:close/>
                </a:path>
              </a:pathLst>
            </a:custGeom>
            <a:ln w="9207">
              <a:solidFill>
                <a:srgbClr val="F1F1F2"/>
              </a:solidFill>
            </a:ln>
          </p:spPr>
          <p:txBody>
            <a:bodyPr wrap="square" lIns="0" tIns="0" rIns="0" bIns="0" rtlCol="0">
              <a:noAutofit/>
            </a:bodyPr>
            <a:lstStyle/>
            <a:p>
              <a:endParaRPr/>
            </a:p>
          </p:txBody>
        </p:sp>
        <p:sp>
          <p:nvSpPr>
            <p:cNvPr id="28" name="object 29"/>
            <p:cNvSpPr/>
            <p:nvPr/>
          </p:nvSpPr>
          <p:spPr>
            <a:xfrm>
              <a:off x="4527405" y="4632447"/>
              <a:ext cx="633806" cy="731342"/>
            </a:xfrm>
            <a:custGeom>
              <a:avLst/>
              <a:gdLst/>
              <a:ahLst/>
              <a:cxnLst/>
              <a:rect l="l" t="t" r="r" b="b"/>
              <a:pathLst>
                <a:path w="633806" h="731342">
                  <a:moveTo>
                    <a:pt x="316903" y="731342"/>
                  </a:moveTo>
                  <a:lnTo>
                    <a:pt x="0" y="548525"/>
                  </a:lnTo>
                  <a:lnTo>
                    <a:pt x="0" y="182867"/>
                  </a:lnTo>
                  <a:lnTo>
                    <a:pt x="316890" y="0"/>
                  </a:lnTo>
                  <a:lnTo>
                    <a:pt x="633806" y="182867"/>
                  </a:lnTo>
                  <a:lnTo>
                    <a:pt x="633806" y="548525"/>
                  </a:lnTo>
                  <a:lnTo>
                    <a:pt x="316903" y="731342"/>
                  </a:lnTo>
                  <a:close/>
                </a:path>
              </a:pathLst>
            </a:custGeom>
            <a:ln w="9207">
              <a:solidFill>
                <a:srgbClr val="F1F1F2"/>
              </a:solidFill>
            </a:ln>
          </p:spPr>
          <p:txBody>
            <a:bodyPr wrap="square" lIns="0" tIns="0" rIns="0" bIns="0" rtlCol="0">
              <a:noAutofit/>
            </a:bodyPr>
            <a:lstStyle/>
            <a:p>
              <a:endParaRPr/>
            </a:p>
          </p:txBody>
        </p:sp>
        <p:sp>
          <p:nvSpPr>
            <p:cNvPr id="29" name="object 30"/>
            <p:cNvSpPr/>
            <p:nvPr/>
          </p:nvSpPr>
          <p:spPr>
            <a:xfrm>
              <a:off x="3580201" y="4082005"/>
              <a:ext cx="633780" cy="731367"/>
            </a:xfrm>
            <a:custGeom>
              <a:avLst/>
              <a:gdLst/>
              <a:ahLst/>
              <a:cxnLst/>
              <a:rect l="l" t="t" r="r" b="b"/>
              <a:pathLst>
                <a:path w="633780" h="731367">
                  <a:moveTo>
                    <a:pt x="316903" y="731367"/>
                  </a:moveTo>
                  <a:lnTo>
                    <a:pt x="0" y="548538"/>
                  </a:lnTo>
                  <a:lnTo>
                    <a:pt x="0" y="182854"/>
                  </a:lnTo>
                  <a:lnTo>
                    <a:pt x="316903" y="0"/>
                  </a:lnTo>
                  <a:lnTo>
                    <a:pt x="633780" y="182854"/>
                  </a:lnTo>
                  <a:lnTo>
                    <a:pt x="633780" y="548538"/>
                  </a:lnTo>
                  <a:lnTo>
                    <a:pt x="316903" y="731367"/>
                  </a:lnTo>
                  <a:close/>
                </a:path>
              </a:pathLst>
            </a:custGeom>
            <a:ln w="9207">
              <a:solidFill>
                <a:srgbClr val="F1F1F2"/>
              </a:solidFill>
            </a:ln>
          </p:spPr>
          <p:txBody>
            <a:bodyPr wrap="square" lIns="0" tIns="0" rIns="0" bIns="0" rtlCol="0">
              <a:noAutofit/>
            </a:bodyPr>
            <a:lstStyle/>
            <a:p>
              <a:endParaRPr/>
            </a:p>
          </p:txBody>
        </p:sp>
        <p:sp>
          <p:nvSpPr>
            <p:cNvPr id="30" name="object 31"/>
            <p:cNvSpPr/>
            <p:nvPr/>
          </p:nvSpPr>
          <p:spPr>
            <a:xfrm>
              <a:off x="4214002" y="4082005"/>
              <a:ext cx="633780" cy="731367"/>
            </a:xfrm>
            <a:custGeom>
              <a:avLst/>
              <a:gdLst/>
              <a:ahLst/>
              <a:cxnLst/>
              <a:rect l="l" t="t" r="r" b="b"/>
              <a:pathLst>
                <a:path w="633780" h="731367">
                  <a:moveTo>
                    <a:pt x="316877" y="731367"/>
                  </a:moveTo>
                  <a:lnTo>
                    <a:pt x="0" y="548538"/>
                  </a:lnTo>
                  <a:lnTo>
                    <a:pt x="0" y="182854"/>
                  </a:lnTo>
                  <a:lnTo>
                    <a:pt x="316877" y="0"/>
                  </a:lnTo>
                  <a:lnTo>
                    <a:pt x="633780" y="182854"/>
                  </a:lnTo>
                  <a:lnTo>
                    <a:pt x="633780" y="548538"/>
                  </a:lnTo>
                  <a:lnTo>
                    <a:pt x="316877" y="731367"/>
                  </a:lnTo>
                  <a:close/>
                </a:path>
              </a:pathLst>
            </a:custGeom>
            <a:ln w="9207">
              <a:solidFill>
                <a:srgbClr val="F1F1F2"/>
              </a:solidFill>
            </a:ln>
          </p:spPr>
          <p:txBody>
            <a:bodyPr wrap="square" lIns="0" tIns="0" rIns="0" bIns="0" rtlCol="0">
              <a:noAutofit/>
            </a:bodyPr>
            <a:lstStyle/>
            <a:p>
              <a:endParaRPr/>
            </a:p>
          </p:txBody>
        </p:sp>
        <p:sp>
          <p:nvSpPr>
            <p:cNvPr id="31" name="object 32"/>
            <p:cNvSpPr/>
            <p:nvPr/>
          </p:nvSpPr>
          <p:spPr>
            <a:xfrm>
              <a:off x="2940041" y="5178317"/>
              <a:ext cx="633793" cy="731329"/>
            </a:xfrm>
            <a:custGeom>
              <a:avLst/>
              <a:gdLst/>
              <a:ahLst/>
              <a:cxnLst/>
              <a:rect l="l" t="t" r="r" b="b"/>
              <a:pathLst>
                <a:path w="633793" h="731329">
                  <a:moveTo>
                    <a:pt x="316915" y="0"/>
                  </a:moveTo>
                  <a:lnTo>
                    <a:pt x="0" y="182854"/>
                  </a:lnTo>
                  <a:lnTo>
                    <a:pt x="12" y="548512"/>
                  </a:lnTo>
                  <a:lnTo>
                    <a:pt x="316915" y="731329"/>
                  </a:lnTo>
                  <a:lnTo>
                    <a:pt x="633793" y="548512"/>
                  </a:lnTo>
                  <a:lnTo>
                    <a:pt x="633793" y="182854"/>
                  </a:lnTo>
                  <a:lnTo>
                    <a:pt x="316915" y="0"/>
                  </a:lnTo>
                  <a:close/>
                </a:path>
              </a:pathLst>
            </a:custGeom>
            <a:solidFill>
              <a:srgbClr val="0082CA"/>
            </a:solidFill>
          </p:spPr>
          <p:txBody>
            <a:bodyPr wrap="square" lIns="0" tIns="0" rIns="0" bIns="0" rtlCol="0">
              <a:noAutofit/>
            </a:bodyPr>
            <a:lstStyle/>
            <a:p>
              <a:endParaRPr/>
            </a:p>
          </p:txBody>
        </p:sp>
        <p:sp>
          <p:nvSpPr>
            <p:cNvPr id="32" name="object 33"/>
            <p:cNvSpPr/>
            <p:nvPr/>
          </p:nvSpPr>
          <p:spPr>
            <a:xfrm>
              <a:off x="2940041" y="5178317"/>
              <a:ext cx="633793" cy="731329"/>
            </a:xfrm>
            <a:custGeom>
              <a:avLst/>
              <a:gdLst/>
              <a:ahLst/>
              <a:cxnLst/>
              <a:rect l="l" t="t" r="r" b="b"/>
              <a:pathLst>
                <a:path w="633793" h="731329">
                  <a:moveTo>
                    <a:pt x="316915" y="731329"/>
                  </a:moveTo>
                  <a:lnTo>
                    <a:pt x="12" y="548512"/>
                  </a:lnTo>
                  <a:lnTo>
                    <a:pt x="0" y="182854"/>
                  </a:lnTo>
                  <a:lnTo>
                    <a:pt x="316915" y="0"/>
                  </a:lnTo>
                  <a:lnTo>
                    <a:pt x="633793" y="182854"/>
                  </a:lnTo>
                  <a:lnTo>
                    <a:pt x="633793" y="548512"/>
                  </a:lnTo>
                  <a:lnTo>
                    <a:pt x="316915" y="731329"/>
                  </a:lnTo>
                  <a:close/>
                </a:path>
              </a:pathLst>
            </a:custGeom>
            <a:ln w="9207">
              <a:solidFill>
                <a:srgbClr val="FFFFFF"/>
              </a:solidFill>
            </a:ln>
          </p:spPr>
          <p:txBody>
            <a:bodyPr wrap="square" lIns="0" tIns="0" rIns="0" bIns="0" rtlCol="0">
              <a:noAutofit/>
            </a:bodyPr>
            <a:lstStyle/>
            <a:p>
              <a:endParaRPr/>
            </a:p>
          </p:txBody>
        </p:sp>
        <p:sp>
          <p:nvSpPr>
            <p:cNvPr id="33" name="object 34"/>
            <p:cNvSpPr/>
            <p:nvPr/>
          </p:nvSpPr>
          <p:spPr>
            <a:xfrm>
              <a:off x="1992197" y="4632447"/>
              <a:ext cx="633793" cy="731342"/>
            </a:xfrm>
            <a:custGeom>
              <a:avLst/>
              <a:gdLst/>
              <a:ahLst/>
              <a:cxnLst/>
              <a:rect l="l" t="t" r="r" b="b"/>
              <a:pathLst>
                <a:path w="633793" h="731342">
                  <a:moveTo>
                    <a:pt x="316915" y="731342"/>
                  </a:moveTo>
                  <a:lnTo>
                    <a:pt x="12" y="548525"/>
                  </a:lnTo>
                  <a:lnTo>
                    <a:pt x="0" y="182867"/>
                  </a:lnTo>
                  <a:lnTo>
                    <a:pt x="316915" y="0"/>
                  </a:lnTo>
                  <a:lnTo>
                    <a:pt x="633793" y="182867"/>
                  </a:lnTo>
                  <a:lnTo>
                    <a:pt x="633793" y="548525"/>
                  </a:lnTo>
                  <a:lnTo>
                    <a:pt x="316915" y="731342"/>
                  </a:lnTo>
                  <a:close/>
                </a:path>
              </a:pathLst>
            </a:custGeom>
            <a:ln w="9207">
              <a:solidFill>
                <a:srgbClr val="E6E7E8"/>
              </a:solidFill>
            </a:ln>
          </p:spPr>
          <p:txBody>
            <a:bodyPr wrap="square" lIns="0" tIns="0" rIns="0" bIns="0" rtlCol="0">
              <a:noAutofit/>
            </a:bodyPr>
            <a:lstStyle/>
            <a:p>
              <a:endParaRPr/>
            </a:p>
          </p:txBody>
        </p:sp>
        <p:sp>
          <p:nvSpPr>
            <p:cNvPr id="34" name="object 35"/>
            <p:cNvSpPr/>
            <p:nvPr/>
          </p:nvSpPr>
          <p:spPr>
            <a:xfrm>
              <a:off x="1358395" y="4632447"/>
              <a:ext cx="633806" cy="731342"/>
            </a:xfrm>
            <a:custGeom>
              <a:avLst/>
              <a:gdLst/>
              <a:ahLst/>
              <a:cxnLst/>
              <a:rect l="l" t="t" r="r" b="b"/>
              <a:pathLst>
                <a:path w="633806" h="731342">
                  <a:moveTo>
                    <a:pt x="316903" y="731342"/>
                  </a:moveTo>
                  <a:lnTo>
                    <a:pt x="25" y="548525"/>
                  </a:lnTo>
                  <a:lnTo>
                    <a:pt x="0" y="182867"/>
                  </a:lnTo>
                  <a:lnTo>
                    <a:pt x="316903" y="0"/>
                  </a:lnTo>
                  <a:lnTo>
                    <a:pt x="633806" y="182867"/>
                  </a:lnTo>
                  <a:lnTo>
                    <a:pt x="633806" y="548525"/>
                  </a:lnTo>
                  <a:lnTo>
                    <a:pt x="316903" y="731342"/>
                  </a:lnTo>
                  <a:close/>
                </a:path>
              </a:pathLst>
            </a:custGeom>
            <a:ln w="9207">
              <a:solidFill>
                <a:srgbClr val="E6E7E8"/>
              </a:solidFill>
            </a:ln>
          </p:spPr>
          <p:txBody>
            <a:bodyPr wrap="square" lIns="0" tIns="0" rIns="0" bIns="0" rtlCol="0">
              <a:noAutofit/>
            </a:bodyPr>
            <a:lstStyle/>
            <a:p>
              <a:endParaRPr/>
            </a:p>
          </p:txBody>
        </p:sp>
        <p:sp>
          <p:nvSpPr>
            <p:cNvPr id="35" name="object 36"/>
            <p:cNvSpPr/>
            <p:nvPr/>
          </p:nvSpPr>
          <p:spPr>
            <a:xfrm>
              <a:off x="724608" y="4632447"/>
              <a:ext cx="633793" cy="731342"/>
            </a:xfrm>
            <a:custGeom>
              <a:avLst/>
              <a:gdLst/>
              <a:ahLst/>
              <a:cxnLst/>
              <a:rect l="l" t="t" r="r" b="b"/>
              <a:pathLst>
                <a:path w="633793" h="731342">
                  <a:moveTo>
                    <a:pt x="316877" y="731342"/>
                  </a:moveTo>
                  <a:lnTo>
                    <a:pt x="0" y="548525"/>
                  </a:lnTo>
                  <a:lnTo>
                    <a:pt x="0" y="182867"/>
                  </a:lnTo>
                  <a:lnTo>
                    <a:pt x="316877" y="0"/>
                  </a:lnTo>
                  <a:lnTo>
                    <a:pt x="633793" y="182867"/>
                  </a:lnTo>
                  <a:lnTo>
                    <a:pt x="633793" y="548525"/>
                  </a:lnTo>
                  <a:lnTo>
                    <a:pt x="316877" y="731342"/>
                  </a:lnTo>
                  <a:close/>
                </a:path>
              </a:pathLst>
            </a:custGeom>
            <a:ln w="9207">
              <a:solidFill>
                <a:srgbClr val="E6E7E8"/>
              </a:solidFill>
            </a:ln>
          </p:spPr>
          <p:txBody>
            <a:bodyPr wrap="square" lIns="0" tIns="0" rIns="0" bIns="0" rtlCol="0">
              <a:noAutofit/>
            </a:bodyPr>
            <a:lstStyle/>
            <a:p>
              <a:endParaRPr/>
            </a:p>
          </p:txBody>
        </p:sp>
        <p:sp>
          <p:nvSpPr>
            <p:cNvPr id="36" name="object 37"/>
            <p:cNvSpPr/>
            <p:nvPr/>
          </p:nvSpPr>
          <p:spPr>
            <a:xfrm>
              <a:off x="3258201" y="5730014"/>
              <a:ext cx="633818" cy="731367"/>
            </a:xfrm>
            <a:custGeom>
              <a:avLst/>
              <a:gdLst/>
              <a:ahLst/>
              <a:cxnLst/>
              <a:rect l="l" t="t" r="r" b="b"/>
              <a:pathLst>
                <a:path w="633818" h="731367">
                  <a:moveTo>
                    <a:pt x="316915" y="0"/>
                  </a:moveTo>
                  <a:lnTo>
                    <a:pt x="0" y="182854"/>
                  </a:lnTo>
                  <a:lnTo>
                    <a:pt x="0" y="548538"/>
                  </a:lnTo>
                  <a:lnTo>
                    <a:pt x="316915" y="731367"/>
                  </a:lnTo>
                  <a:lnTo>
                    <a:pt x="633818" y="548538"/>
                  </a:lnTo>
                  <a:lnTo>
                    <a:pt x="633818" y="182854"/>
                  </a:lnTo>
                  <a:lnTo>
                    <a:pt x="316915" y="0"/>
                  </a:lnTo>
                  <a:close/>
                </a:path>
              </a:pathLst>
            </a:custGeom>
            <a:solidFill>
              <a:srgbClr val="FFD938"/>
            </a:solidFill>
          </p:spPr>
          <p:txBody>
            <a:bodyPr wrap="square" lIns="0" tIns="0" rIns="0" bIns="0" rtlCol="0">
              <a:noAutofit/>
            </a:bodyPr>
            <a:lstStyle/>
            <a:p>
              <a:endParaRPr/>
            </a:p>
          </p:txBody>
        </p:sp>
        <p:sp>
          <p:nvSpPr>
            <p:cNvPr id="37" name="object 38"/>
            <p:cNvSpPr/>
            <p:nvPr/>
          </p:nvSpPr>
          <p:spPr>
            <a:xfrm>
              <a:off x="3258201" y="5730014"/>
              <a:ext cx="633818" cy="731367"/>
            </a:xfrm>
            <a:custGeom>
              <a:avLst/>
              <a:gdLst/>
              <a:ahLst/>
              <a:cxnLst/>
              <a:rect l="l" t="t" r="r" b="b"/>
              <a:pathLst>
                <a:path w="633818" h="731367">
                  <a:moveTo>
                    <a:pt x="0" y="182854"/>
                  </a:moveTo>
                  <a:lnTo>
                    <a:pt x="0" y="548538"/>
                  </a:lnTo>
                  <a:lnTo>
                    <a:pt x="316915" y="731367"/>
                  </a:lnTo>
                  <a:lnTo>
                    <a:pt x="633818" y="548538"/>
                  </a:lnTo>
                  <a:lnTo>
                    <a:pt x="633818" y="182854"/>
                  </a:lnTo>
                  <a:lnTo>
                    <a:pt x="316915" y="0"/>
                  </a:lnTo>
                  <a:lnTo>
                    <a:pt x="0" y="182854"/>
                  </a:lnTo>
                  <a:close/>
                </a:path>
              </a:pathLst>
            </a:custGeom>
            <a:ln w="9207">
              <a:solidFill>
                <a:srgbClr val="FFFFFF"/>
              </a:solidFill>
            </a:ln>
          </p:spPr>
          <p:txBody>
            <a:bodyPr wrap="square" lIns="0" tIns="0" rIns="0" bIns="0" rtlCol="0">
              <a:noAutofit/>
            </a:bodyPr>
            <a:lstStyle/>
            <a:p>
              <a:endParaRPr/>
            </a:p>
          </p:txBody>
        </p:sp>
        <p:sp>
          <p:nvSpPr>
            <p:cNvPr id="38" name="object 39"/>
            <p:cNvSpPr/>
            <p:nvPr/>
          </p:nvSpPr>
          <p:spPr>
            <a:xfrm>
              <a:off x="3894747" y="5731885"/>
              <a:ext cx="1267537" cy="731329"/>
            </a:xfrm>
            <a:custGeom>
              <a:avLst/>
              <a:gdLst/>
              <a:ahLst/>
              <a:cxnLst/>
              <a:rect l="l" t="t" r="r" b="b"/>
              <a:pathLst>
                <a:path w="1267537" h="731329">
                  <a:moveTo>
                    <a:pt x="950677" y="0"/>
                  </a:moveTo>
                  <a:lnTo>
                    <a:pt x="633774" y="182829"/>
                  </a:lnTo>
                  <a:lnTo>
                    <a:pt x="0" y="182829"/>
                  </a:lnTo>
                  <a:lnTo>
                    <a:pt x="0" y="548538"/>
                  </a:lnTo>
                  <a:lnTo>
                    <a:pt x="316871" y="731329"/>
                  </a:lnTo>
                  <a:lnTo>
                    <a:pt x="633800" y="548538"/>
                  </a:lnTo>
                  <a:lnTo>
                    <a:pt x="1267537" y="548538"/>
                  </a:lnTo>
                  <a:lnTo>
                    <a:pt x="1267537" y="182829"/>
                  </a:lnTo>
                  <a:lnTo>
                    <a:pt x="633774" y="182829"/>
                  </a:lnTo>
                  <a:lnTo>
                    <a:pt x="316859" y="0"/>
                  </a:lnTo>
                  <a:lnTo>
                    <a:pt x="950677" y="0"/>
                  </a:lnTo>
                  <a:close/>
                </a:path>
                <a:path w="1267537" h="731329">
                  <a:moveTo>
                    <a:pt x="1267537" y="548538"/>
                  </a:moveTo>
                  <a:lnTo>
                    <a:pt x="633800" y="548538"/>
                  </a:lnTo>
                  <a:lnTo>
                    <a:pt x="950677" y="731329"/>
                  </a:lnTo>
                  <a:lnTo>
                    <a:pt x="1267537" y="548538"/>
                  </a:lnTo>
                  <a:close/>
                </a:path>
              </a:pathLst>
            </a:custGeom>
            <a:solidFill>
              <a:srgbClr val="FFFFFF"/>
            </a:solidFill>
          </p:spPr>
          <p:txBody>
            <a:bodyPr wrap="square" lIns="0" tIns="0" rIns="0" bIns="0" rtlCol="0">
              <a:noAutofit/>
            </a:bodyPr>
            <a:lstStyle/>
            <a:p>
              <a:endParaRPr/>
            </a:p>
          </p:txBody>
        </p:sp>
        <p:sp>
          <p:nvSpPr>
            <p:cNvPr id="39" name="object 40"/>
            <p:cNvSpPr/>
            <p:nvPr/>
          </p:nvSpPr>
          <p:spPr>
            <a:xfrm>
              <a:off x="3894703" y="5731885"/>
              <a:ext cx="1267625" cy="731329"/>
            </a:xfrm>
            <a:custGeom>
              <a:avLst/>
              <a:gdLst/>
              <a:ahLst/>
              <a:cxnLst/>
              <a:rect l="l" t="t" r="r" b="b"/>
              <a:pathLst>
                <a:path w="1267625" h="731329">
                  <a:moveTo>
                    <a:pt x="950722" y="0"/>
                  </a:moveTo>
                  <a:lnTo>
                    <a:pt x="633818" y="182829"/>
                  </a:lnTo>
                  <a:lnTo>
                    <a:pt x="316903" y="0"/>
                  </a:lnTo>
                  <a:lnTo>
                    <a:pt x="0" y="182854"/>
                  </a:lnTo>
                  <a:lnTo>
                    <a:pt x="0" y="548513"/>
                  </a:lnTo>
                  <a:lnTo>
                    <a:pt x="316915" y="731329"/>
                  </a:lnTo>
                  <a:lnTo>
                    <a:pt x="633844" y="548538"/>
                  </a:lnTo>
                  <a:lnTo>
                    <a:pt x="950722" y="731329"/>
                  </a:lnTo>
                  <a:lnTo>
                    <a:pt x="1267625" y="548513"/>
                  </a:lnTo>
                  <a:lnTo>
                    <a:pt x="1267625" y="182854"/>
                  </a:lnTo>
                  <a:lnTo>
                    <a:pt x="950722" y="0"/>
                  </a:lnTo>
                  <a:close/>
                </a:path>
              </a:pathLst>
            </a:custGeom>
            <a:ln w="9207">
              <a:solidFill>
                <a:srgbClr val="F1F1F2"/>
              </a:solidFill>
            </a:ln>
          </p:spPr>
          <p:txBody>
            <a:bodyPr wrap="square" lIns="0" tIns="0" rIns="0" bIns="0" rtlCol="0">
              <a:noAutofit/>
            </a:bodyPr>
            <a:lstStyle/>
            <a:p>
              <a:endParaRPr/>
            </a:p>
          </p:txBody>
        </p:sp>
        <p:sp>
          <p:nvSpPr>
            <p:cNvPr id="40" name="object 41"/>
            <p:cNvSpPr/>
            <p:nvPr/>
          </p:nvSpPr>
          <p:spPr>
            <a:xfrm>
              <a:off x="3581463" y="5178321"/>
              <a:ext cx="1267612" cy="731329"/>
            </a:xfrm>
            <a:custGeom>
              <a:avLst/>
              <a:gdLst/>
              <a:ahLst/>
              <a:cxnLst/>
              <a:rect l="l" t="t" r="r" b="b"/>
              <a:pathLst>
                <a:path w="1267612" h="731329">
                  <a:moveTo>
                    <a:pt x="950734" y="0"/>
                  </a:moveTo>
                  <a:lnTo>
                    <a:pt x="633818" y="182854"/>
                  </a:lnTo>
                  <a:lnTo>
                    <a:pt x="0" y="182854"/>
                  </a:lnTo>
                  <a:lnTo>
                    <a:pt x="12" y="548513"/>
                  </a:lnTo>
                  <a:lnTo>
                    <a:pt x="316915" y="731329"/>
                  </a:lnTo>
                  <a:lnTo>
                    <a:pt x="633831" y="548513"/>
                  </a:lnTo>
                  <a:lnTo>
                    <a:pt x="1267612" y="548513"/>
                  </a:lnTo>
                  <a:lnTo>
                    <a:pt x="1267612" y="182854"/>
                  </a:lnTo>
                  <a:lnTo>
                    <a:pt x="633818" y="182854"/>
                  </a:lnTo>
                  <a:lnTo>
                    <a:pt x="316915" y="0"/>
                  </a:lnTo>
                  <a:lnTo>
                    <a:pt x="950734" y="0"/>
                  </a:lnTo>
                  <a:close/>
                </a:path>
                <a:path w="1267612" h="731329">
                  <a:moveTo>
                    <a:pt x="1267612" y="548513"/>
                  </a:moveTo>
                  <a:lnTo>
                    <a:pt x="633831" y="548513"/>
                  </a:lnTo>
                  <a:lnTo>
                    <a:pt x="950734" y="731329"/>
                  </a:lnTo>
                  <a:lnTo>
                    <a:pt x="1267612" y="548513"/>
                  </a:lnTo>
                  <a:close/>
                </a:path>
              </a:pathLst>
            </a:custGeom>
            <a:solidFill>
              <a:srgbClr val="FFFFFF"/>
            </a:solidFill>
          </p:spPr>
          <p:txBody>
            <a:bodyPr wrap="square" lIns="0" tIns="0" rIns="0" bIns="0" rtlCol="0">
              <a:noAutofit/>
            </a:bodyPr>
            <a:lstStyle/>
            <a:p>
              <a:endParaRPr/>
            </a:p>
          </p:txBody>
        </p:sp>
        <p:sp>
          <p:nvSpPr>
            <p:cNvPr id="41" name="object 42"/>
            <p:cNvSpPr/>
            <p:nvPr/>
          </p:nvSpPr>
          <p:spPr>
            <a:xfrm>
              <a:off x="3581463" y="5178321"/>
              <a:ext cx="1267612" cy="731329"/>
            </a:xfrm>
            <a:custGeom>
              <a:avLst/>
              <a:gdLst/>
              <a:ahLst/>
              <a:cxnLst/>
              <a:rect l="l" t="t" r="r" b="b"/>
              <a:pathLst>
                <a:path w="1267612" h="731329">
                  <a:moveTo>
                    <a:pt x="950734" y="0"/>
                  </a:moveTo>
                  <a:lnTo>
                    <a:pt x="633818" y="182854"/>
                  </a:lnTo>
                  <a:lnTo>
                    <a:pt x="316915" y="0"/>
                  </a:lnTo>
                  <a:lnTo>
                    <a:pt x="0" y="182854"/>
                  </a:lnTo>
                  <a:lnTo>
                    <a:pt x="12" y="548513"/>
                  </a:lnTo>
                  <a:lnTo>
                    <a:pt x="316915" y="731329"/>
                  </a:lnTo>
                  <a:lnTo>
                    <a:pt x="633831" y="548513"/>
                  </a:lnTo>
                  <a:lnTo>
                    <a:pt x="950734" y="731329"/>
                  </a:lnTo>
                  <a:lnTo>
                    <a:pt x="1267612" y="548513"/>
                  </a:lnTo>
                  <a:lnTo>
                    <a:pt x="1267612" y="182854"/>
                  </a:lnTo>
                  <a:lnTo>
                    <a:pt x="950734" y="0"/>
                  </a:lnTo>
                  <a:close/>
                </a:path>
              </a:pathLst>
            </a:custGeom>
            <a:ln w="9207">
              <a:solidFill>
                <a:srgbClr val="F1F1F2"/>
              </a:solidFill>
            </a:ln>
          </p:spPr>
          <p:txBody>
            <a:bodyPr wrap="square" lIns="0" tIns="0" rIns="0" bIns="0" rtlCol="0">
              <a:noAutofit/>
            </a:bodyPr>
            <a:lstStyle/>
            <a:p>
              <a:endParaRPr/>
            </a:p>
          </p:txBody>
        </p:sp>
        <p:sp>
          <p:nvSpPr>
            <p:cNvPr id="42" name="object 43"/>
            <p:cNvSpPr/>
            <p:nvPr/>
          </p:nvSpPr>
          <p:spPr>
            <a:xfrm>
              <a:off x="3900843" y="4627905"/>
              <a:ext cx="1267612" cy="731329"/>
            </a:xfrm>
            <a:custGeom>
              <a:avLst/>
              <a:gdLst/>
              <a:ahLst/>
              <a:cxnLst/>
              <a:rect l="l" t="t" r="r" b="b"/>
              <a:pathLst>
                <a:path w="1267612" h="731329">
                  <a:moveTo>
                    <a:pt x="950696" y="0"/>
                  </a:moveTo>
                  <a:lnTo>
                    <a:pt x="633818" y="182829"/>
                  </a:lnTo>
                  <a:lnTo>
                    <a:pt x="0" y="182829"/>
                  </a:lnTo>
                  <a:lnTo>
                    <a:pt x="0" y="548500"/>
                  </a:lnTo>
                  <a:lnTo>
                    <a:pt x="316915" y="731329"/>
                  </a:lnTo>
                  <a:lnTo>
                    <a:pt x="633818" y="548500"/>
                  </a:lnTo>
                  <a:lnTo>
                    <a:pt x="1267612" y="548500"/>
                  </a:lnTo>
                  <a:lnTo>
                    <a:pt x="1267612" y="182829"/>
                  </a:lnTo>
                  <a:lnTo>
                    <a:pt x="633818" y="182829"/>
                  </a:lnTo>
                  <a:lnTo>
                    <a:pt x="316915" y="0"/>
                  </a:lnTo>
                  <a:lnTo>
                    <a:pt x="950696" y="0"/>
                  </a:lnTo>
                  <a:close/>
                </a:path>
                <a:path w="1267612" h="731329">
                  <a:moveTo>
                    <a:pt x="1267612" y="548500"/>
                  </a:moveTo>
                  <a:lnTo>
                    <a:pt x="633818" y="548500"/>
                  </a:lnTo>
                  <a:lnTo>
                    <a:pt x="950709" y="731329"/>
                  </a:lnTo>
                  <a:lnTo>
                    <a:pt x="1267612" y="548500"/>
                  </a:lnTo>
                  <a:close/>
                </a:path>
              </a:pathLst>
            </a:custGeom>
            <a:solidFill>
              <a:srgbClr val="FFFFFF"/>
            </a:solidFill>
          </p:spPr>
          <p:txBody>
            <a:bodyPr wrap="square" lIns="0" tIns="0" rIns="0" bIns="0" rtlCol="0">
              <a:noAutofit/>
            </a:bodyPr>
            <a:lstStyle/>
            <a:p>
              <a:endParaRPr/>
            </a:p>
          </p:txBody>
        </p:sp>
        <p:sp>
          <p:nvSpPr>
            <p:cNvPr id="43" name="object 44"/>
            <p:cNvSpPr/>
            <p:nvPr/>
          </p:nvSpPr>
          <p:spPr>
            <a:xfrm>
              <a:off x="3900843" y="4627905"/>
              <a:ext cx="1267612" cy="731329"/>
            </a:xfrm>
            <a:custGeom>
              <a:avLst/>
              <a:gdLst/>
              <a:ahLst/>
              <a:cxnLst/>
              <a:rect l="l" t="t" r="r" b="b"/>
              <a:pathLst>
                <a:path w="1267612" h="731329">
                  <a:moveTo>
                    <a:pt x="950696" y="0"/>
                  </a:moveTo>
                  <a:lnTo>
                    <a:pt x="633818" y="182829"/>
                  </a:lnTo>
                  <a:lnTo>
                    <a:pt x="316915" y="0"/>
                  </a:lnTo>
                  <a:lnTo>
                    <a:pt x="0" y="182829"/>
                  </a:lnTo>
                  <a:lnTo>
                    <a:pt x="0" y="548500"/>
                  </a:lnTo>
                  <a:lnTo>
                    <a:pt x="316915" y="731329"/>
                  </a:lnTo>
                  <a:lnTo>
                    <a:pt x="633818" y="548500"/>
                  </a:lnTo>
                  <a:lnTo>
                    <a:pt x="950709" y="731329"/>
                  </a:lnTo>
                  <a:lnTo>
                    <a:pt x="1267612" y="548500"/>
                  </a:lnTo>
                  <a:lnTo>
                    <a:pt x="1267612" y="182829"/>
                  </a:lnTo>
                  <a:lnTo>
                    <a:pt x="950696" y="0"/>
                  </a:lnTo>
                  <a:close/>
                </a:path>
              </a:pathLst>
            </a:custGeom>
            <a:ln w="9207">
              <a:solidFill>
                <a:srgbClr val="F1F1F2"/>
              </a:solidFill>
            </a:ln>
          </p:spPr>
          <p:txBody>
            <a:bodyPr wrap="square" lIns="0" tIns="0" rIns="0" bIns="0" rtlCol="0">
              <a:noAutofit/>
            </a:bodyPr>
            <a:lstStyle/>
            <a:p>
              <a:endParaRPr/>
            </a:p>
          </p:txBody>
        </p:sp>
        <p:sp>
          <p:nvSpPr>
            <p:cNvPr id="44" name="object 45"/>
            <p:cNvSpPr/>
            <p:nvPr/>
          </p:nvSpPr>
          <p:spPr>
            <a:xfrm>
              <a:off x="3577291" y="4082010"/>
              <a:ext cx="1267612" cy="731342"/>
            </a:xfrm>
            <a:custGeom>
              <a:avLst/>
              <a:gdLst/>
              <a:ahLst/>
              <a:cxnLst/>
              <a:rect l="l" t="t" r="r" b="b"/>
              <a:pathLst>
                <a:path w="1267612" h="731342">
                  <a:moveTo>
                    <a:pt x="950696" y="0"/>
                  </a:moveTo>
                  <a:lnTo>
                    <a:pt x="633818" y="182854"/>
                  </a:lnTo>
                  <a:lnTo>
                    <a:pt x="22" y="182854"/>
                  </a:lnTo>
                  <a:lnTo>
                    <a:pt x="0" y="548538"/>
                  </a:lnTo>
                  <a:lnTo>
                    <a:pt x="316915" y="731342"/>
                  </a:lnTo>
                  <a:lnTo>
                    <a:pt x="633818" y="548538"/>
                  </a:lnTo>
                  <a:lnTo>
                    <a:pt x="1267612" y="548538"/>
                  </a:lnTo>
                  <a:lnTo>
                    <a:pt x="1267590" y="182854"/>
                  </a:lnTo>
                  <a:lnTo>
                    <a:pt x="633818" y="182854"/>
                  </a:lnTo>
                  <a:lnTo>
                    <a:pt x="316890" y="0"/>
                  </a:lnTo>
                  <a:lnTo>
                    <a:pt x="950696" y="0"/>
                  </a:lnTo>
                  <a:close/>
                </a:path>
                <a:path w="1267612" h="731342">
                  <a:moveTo>
                    <a:pt x="1267612" y="548538"/>
                  </a:moveTo>
                  <a:lnTo>
                    <a:pt x="633818" y="548538"/>
                  </a:lnTo>
                  <a:lnTo>
                    <a:pt x="950709" y="731342"/>
                  </a:lnTo>
                  <a:lnTo>
                    <a:pt x="1267612" y="548538"/>
                  </a:lnTo>
                  <a:close/>
                </a:path>
              </a:pathLst>
            </a:custGeom>
            <a:solidFill>
              <a:srgbClr val="FFFFFF"/>
            </a:solidFill>
          </p:spPr>
          <p:txBody>
            <a:bodyPr wrap="square" lIns="0" tIns="0" rIns="0" bIns="0" rtlCol="0">
              <a:noAutofit/>
            </a:bodyPr>
            <a:lstStyle/>
            <a:p>
              <a:endParaRPr/>
            </a:p>
          </p:txBody>
        </p:sp>
        <p:sp>
          <p:nvSpPr>
            <p:cNvPr id="45" name="object 46"/>
            <p:cNvSpPr/>
            <p:nvPr/>
          </p:nvSpPr>
          <p:spPr>
            <a:xfrm>
              <a:off x="3577291" y="4082010"/>
              <a:ext cx="1267612" cy="731342"/>
            </a:xfrm>
            <a:custGeom>
              <a:avLst/>
              <a:gdLst/>
              <a:ahLst/>
              <a:cxnLst/>
              <a:rect l="l" t="t" r="r" b="b"/>
              <a:pathLst>
                <a:path w="1267612" h="731342">
                  <a:moveTo>
                    <a:pt x="950696" y="0"/>
                  </a:moveTo>
                  <a:lnTo>
                    <a:pt x="633818" y="182854"/>
                  </a:lnTo>
                  <a:lnTo>
                    <a:pt x="316890" y="0"/>
                  </a:lnTo>
                  <a:lnTo>
                    <a:pt x="0" y="182867"/>
                  </a:lnTo>
                  <a:lnTo>
                    <a:pt x="0" y="548538"/>
                  </a:lnTo>
                  <a:lnTo>
                    <a:pt x="316915" y="731342"/>
                  </a:lnTo>
                  <a:lnTo>
                    <a:pt x="633818" y="548538"/>
                  </a:lnTo>
                  <a:lnTo>
                    <a:pt x="950709" y="731342"/>
                  </a:lnTo>
                  <a:lnTo>
                    <a:pt x="1267612" y="548538"/>
                  </a:lnTo>
                  <a:lnTo>
                    <a:pt x="1267612" y="182867"/>
                  </a:lnTo>
                  <a:lnTo>
                    <a:pt x="950696" y="0"/>
                  </a:lnTo>
                  <a:close/>
                </a:path>
              </a:pathLst>
            </a:custGeom>
            <a:ln w="9207">
              <a:solidFill>
                <a:srgbClr val="F1F1F2"/>
              </a:solidFill>
            </a:ln>
          </p:spPr>
          <p:txBody>
            <a:bodyPr wrap="square" lIns="0" tIns="0" rIns="0" bIns="0" rtlCol="0">
              <a:noAutofit/>
            </a:bodyPr>
            <a:lstStyle/>
            <a:p>
              <a:endParaRPr/>
            </a:p>
          </p:txBody>
        </p:sp>
        <p:sp>
          <p:nvSpPr>
            <p:cNvPr id="46" name="object 47"/>
            <p:cNvSpPr/>
            <p:nvPr/>
          </p:nvSpPr>
          <p:spPr>
            <a:xfrm>
              <a:off x="2943594" y="4082030"/>
              <a:ext cx="633780" cy="731342"/>
            </a:xfrm>
            <a:custGeom>
              <a:avLst/>
              <a:gdLst/>
              <a:ahLst/>
              <a:cxnLst/>
              <a:rect l="l" t="t" r="r" b="b"/>
              <a:pathLst>
                <a:path w="633780" h="731342">
                  <a:moveTo>
                    <a:pt x="316877" y="0"/>
                  </a:moveTo>
                  <a:lnTo>
                    <a:pt x="0" y="182841"/>
                  </a:lnTo>
                  <a:lnTo>
                    <a:pt x="0" y="548512"/>
                  </a:lnTo>
                  <a:lnTo>
                    <a:pt x="316877" y="731342"/>
                  </a:lnTo>
                  <a:lnTo>
                    <a:pt x="633780" y="548512"/>
                  </a:lnTo>
                  <a:lnTo>
                    <a:pt x="633780" y="182841"/>
                  </a:lnTo>
                  <a:lnTo>
                    <a:pt x="316877" y="0"/>
                  </a:lnTo>
                  <a:close/>
                </a:path>
              </a:pathLst>
            </a:custGeom>
            <a:solidFill>
              <a:srgbClr val="0082CA"/>
            </a:solidFill>
          </p:spPr>
          <p:txBody>
            <a:bodyPr wrap="square" lIns="0" tIns="0" rIns="0" bIns="0" rtlCol="0">
              <a:noAutofit/>
            </a:bodyPr>
            <a:lstStyle/>
            <a:p>
              <a:endParaRPr/>
            </a:p>
          </p:txBody>
        </p:sp>
        <p:sp>
          <p:nvSpPr>
            <p:cNvPr id="47" name="object 48"/>
            <p:cNvSpPr/>
            <p:nvPr/>
          </p:nvSpPr>
          <p:spPr>
            <a:xfrm>
              <a:off x="2943594" y="4082030"/>
              <a:ext cx="633780" cy="731342"/>
            </a:xfrm>
            <a:custGeom>
              <a:avLst/>
              <a:gdLst/>
              <a:ahLst/>
              <a:cxnLst/>
              <a:rect l="l" t="t" r="r" b="b"/>
              <a:pathLst>
                <a:path w="633780" h="731342">
                  <a:moveTo>
                    <a:pt x="316877" y="731342"/>
                  </a:moveTo>
                  <a:lnTo>
                    <a:pt x="0" y="548512"/>
                  </a:lnTo>
                  <a:lnTo>
                    <a:pt x="0" y="182841"/>
                  </a:lnTo>
                  <a:lnTo>
                    <a:pt x="316877" y="0"/>
                  </a:lnTo>
                  <a:lnTo>
                    <a:pt x="633780" y="182841"/>
                  </a:lnTo>
                  <a:lnTo>
                    <a:pt x="633780" y="548512"/>
                  </a:lnTo>
                  <a:lnTo>
                    <a:pt x="316877" y="731342"/>
                  </a:lnTo>
                  <a:close/>
                </a:path>
              </a:pathLst>
            </a:custGeom>
            <a:ln w="9207">
              <a:solidFill>
                <a:srgbClr val="FFFFFF"/>
              </a:solidFill>
            </a:ln>
          </p:spPr>
          <p:txBody>
            <a:bodyPr wrap="square" lIns="0" tIns="0" rIns="0" bIns="0" rtlCol="0">
              <a:noAutofit/>
            </a:bodyPr>
            <a:lstStyle/>
            <a:p>
              <a:endParaRPr/>
            </a:p>
          </p:txBody>
        </p:sp>
        <p:sp>
          <p:nvSpPr>
            <p:cNvPr id="48" name="object 49"/>
            <p:cNvSpPr txBox="1"/>
            <p:nvPr/>
          </p:nvSpPr>
          <p:spPr>
            <a:xfrm>
              <a:off x="3303531" y="6032744"/>
              <a:ext cx="580802" cy="77631"/>
            </a:xfrm>
            <a:prstGeom prst="rect">
              <a:avLst/>
            </a:prstGeom>
          </p:spPr>
          <p:txBody>
            <a:bodyPr vert="horz" wrap="square" lIns="0" tIns="0" rIns="0" bIns="0" rtlCol="0">
              <a:noAutofit/>
            </a:bodyPr>
            <a:lstStyle/>
            <a:p>
              <a:pPr marL="12700">
                <a:lnSpc>
                  <a:spcPct val="100000"/>
                </a:lnSpc>
              </a:pPr>
              <a:r>
                <a:rPr sz="1100" spc="70" dirty="0">
                  <a:latin typeface="Arial"/>
                  <a:cs typeface="Arial"/>
                </a:rPr>
                <a:t>material</a:t>
              </a:r>
              <a:endParaRPr sz="1100" dirty="0">
                <a:latin typeface="Arial"/>
                <a:cs typeface="Arial"/>
              </a:endParaRPr>
            </a:p>
          </p:txBody>
        </p:sp>
        <p:sp>
          <p:nvSpPr>
            <p:cNvPr id="49" name="object 50"/>
            <p:cNvSpPr txBox="1"/>
            <p:nvPr/>
          </p:nvSpPr>
          <p:spPr>
            <a:xfrm>
              <a:off x="3188235" y="4376847"/>
              <a:ext cx="216044" cy="127941"/>
            </a:xfrm>
            <a:prstGeom prst="rect">
              <a:avLst/>
            </a:prstGeom>
          </p:spPr>
          <p:txBody>
            <a:bodyPr vert="horz" wrap="square" lIns="0" tIns="0" rIns="0" bIns="0" rtlCol="0">
              <a:noAutofit/>
            </a:bodyPr>
            <a:lstStyle/>
            <a:p>
              <a:pPr marL="12700">
                <a:lnSpc>
                  <a:spcPct val="100000"/>
                </a:lnSpc>
              </a:pPr>
              <a:r>
                <a:rPr sz="1200" spc="75" dirty="0">
                  <a:solidFill>
                    <a:srgbClr val="FFFFFF"/>
                  </a:solidFill>
                  <a:latin typeface="Arial"/>
                  <a:cs typeface="Arial"/>
                </a:rPr>
                <a:t>tid</a:t>
              </a:r>
              <a:endParaRPr sz="1200" dirty="0">
                <a:latin typeface="Arial"/>
                <a:cs typeface="Arial"/>
              </a:endParaRPr>
            </a:p>
          </p:txBody>
        </p:sp>
        <p:sp>
          <p:nvSpPr>
            <p:cNvPr id="50" name="object 51"/>
            <p:cNvSpPr/>
            <p:nvPr/>
          </p:nvSpPr>
          <p:spPr>
            <a:xfrm>
              <a:off x="3260439" y="4627887"/>
              <a:ext cx="633780" cy="731342"/>
            </a:xfrm>
            <a:custGeom>
              <a:avLst/>
              <a:gdLst/>
              <a:ahLst/>
              <a:cxnLst/>
              <a:rect l="l" t="t" r="r" b="b"/>
              <a:pathLst>
                <a:path w="633780" h="731342">
                  <a:moveTo>
                    <a:pt x="316903" y="0"/>
                  </a:moveTo>
                  <a:lnTo>
                    <a:pt x="0" y="182829"/>
                  </a:lnTo>
                  <a:lnTo>
                    <a:pt x="0" y="548513"/>
                  </a:lnTo>
                  <a:lnTo>
                    <a:pt x="316903" y="731342"/>
                  </a:lnTo>
                  <a:lnTo>
                    <a:pt x="633780" y="548513"/>
                  </a:lnTo>
                  <a:lnTo>
                    <a:pt x="633780" y="182829"/>
                  </a:lnTo>
                  <a:lnTo>
                    <a:pt x="316903" y="0"/>
                  </a:lnTo>
                  <a:close/>
                </a:path>
              </a:pathLst>
            </a:custGeom>
            <a:solidFill>
              <a:srgbClr val="FFD938"/>
            </a:solidFill>
          </p:spPr>
          <p:txBody>
            <a:bodyPr wrap="square" lIns="0" tIns="0" rIns="0" bIns="0" rtlCol="0">
              <a:noAutofit/>
            </a:bodyPr>
            <a:lstStyle/>
            <a:p>
              <a:endParaRPr/>
            </a:p>
          </p:txBody>
        </p:sp>
        <p:sp>
          <p:nvSpPr>
            <p:cNvPr id="51" name="object 52"/>
            <p:cNvSpPr/>
            <p:nvPr/>
          </p:nvSpPr>
          <p:spPr>
            <a:xfrm>
              <a:off x="3260439" y="4627887"/>
              <a:ext cx="633780" cy="731342"/>
            </a:xfrm>
            <a:custGeom>
              <a:avLst/>
              <a:gdLst/>
              <a:ahLst/>
              <a:cxnLst/>
              <a:rect l="l" t="t" r="r" b="b"/>
              <a:pathLst>
                <a:path w="633780" h="731342">
                  <a:moveTo>
                    <a:pt x="316903" y="731342"/>
                  </a:moveTo>
                  <a:lnTo>
                    <a:pt x="0" y="548513"/>
                  </a:lnTo>
                  <a:lnTo>
                    <a:pt x="0" y="182829"/>
                  </a:lnTo>
                  <a:lnTo>
                    <a:pt x="316903" y="0"/>
                  </a:lnTo>
                  <a:lnTo>
                    <a:pt x="633780" y="182829"/>
                  </a:lnTo>
                  <a:lnTo>
                    <a:pt x="633780" y="548513"/>
                  </a:lnTo>
                  <a:lnTo>
                    <a:pt x="316903" y="731342"/>
                  </a:lnTo>
                  <a:close/>
                </a:path>
              </a:pathLst>
            </a:custGeom>
            <a:ln w="9207">
              <a:solidFill>
                <a:srgbClr val="FFFFFF"/>
              </a:solidFill>
            </a:ln>
          </p:spPr>
          <p:txBody>
            <a:bodyPr wrap="square" lIns="0" tIns="0" rIns="0" bIns="0" rtlCol="0">
              <a:noAutofit/>
            </a:bodyPr>
            <a:lstStyle/>
            <a:p>
              <a:endParaRPr/>
            </a:p>
          </p:txBody>
        </p:sp>
        <p:sp>
          <p:nvSpPr>
            <p:cNvPr id="52" name="object 53"/>
            <p:cNvSpPr/>
            <p:nvPr/>
          </p:nvSpPr>
          <p:spPr>
            <a:xfrm>
              <a:off x="1678787" y="4082005"/>
              <a:ext cx="633793" cy="731367"/>
            </a:xfrm>
            <a:custGeom>
              <a:avLst/>
              <a:gdLst/>
              <a:ahLst/>
              <a:cxnLst/>
              <a:rect l="l" t="t" r="r" b="b"/>
              <a:pathLst>
                <a:path w="633793" h="731367">
                  <a:moveTo>
                    <a:pt x="316915" y="731367"/>
                  </a:moveTo>
                  <a:lnTo>
                    <a:pt x="0" y="548538"/>
                  </a:lnTo>
                  <a:lnTo>
                    <a:pt x="0" y="182854"/>
                  </a:lnTo>
                  <a:lnTo>
                    <a:pt x="316915" y="0"/>
                  </a:lnTo>
                  <a:lnTo>
                    <a:pt x="633793" y="182854"/>
                  </a:lnTo>
                  <a:lnTo>
                    <a:pt x="633793" y="548538"/>
                  </a:lnTo>
                  <a:lnTo>
                    <a:pt x="316915" y="731367"/>
                  </a:lnTo>
                  <a:close/>
                </a:path>
              </a:pathLst>
            </a:custGeom>
            <a:ln w="9207">
              <a:solidFill>
                <a:srgbClr val="E6E7E8"/>
              </a:solidFill>
            </a:ln>
          </p:spPr>
          <p:txBody>
            <a:bodyPr wrap="square" lIns="0" tIns="0" rIns="0" bIns="0" rtlCol="0">
              <a:noAutofit/>
            </a:bodyPr>
            <a:lstStyle/>
            <a:p>
              <a:endParaRPr/>
            </a:p>
          </p:txBody>
        </p:sp>
        <p:sp>
          <p:nvSpPr>
            <p:cNvPr id="53" name="object 54"/>
            <p:cNvSpPr/>
            <p:nvPr/>
          </p:nvSpPr>
          <p:spPr>
            <a:xfrm>
              <a:off x="1044986" y="4082005"/>
              <a:ext cx="633780" cy="731367"/>
            </a:xfrm>
            <a:custGeom>
              <a:avLst/>
              <a:gdLst/>
              <a:ahLst/>
              <a:cxnLst/>
              <a:rect l="l" t="t" r="r" b="b"/>
              <a:pathLst>
                <a:path w="633780" h="731367">
                  <a:moveTo>
                    <a:pt x="316903" y="731367"/>
                  </a:moveTo>
                  <a:lnTo>
                    <a:pt x="0" y="548538"/>
                  </a:lnTo>
                  <a:lnTo>
                    <a:pt x="0" y="182854"/>
                  </a:lnTo>
                  <a:lnTo>
                    <a:pt x="316903" y="0"/>
                  </a:lnTo>
                  <a:lnTo>
                    <a:pt x="633780" y="182854"/>
                  </a:lnTo>
                  <a:lnTo>
                    <a:pt x="633780" y="548538"/>
                  </a:lnTo>
                  <a:lnTo>
                    <a:pt x="316903" y="731367"/>
                  </a:lnTo>
                  <a:close/>
                </a:path>
              </a:pathLst>
            </a:custGeom>
            <a:ln w="9207">
              <a:solidFill>
                <a:srgbClr val="E6E7E8"/>
              </a:solidFill>
            </a:ln>
          </p:spPr>
          <p:txBody>
            <a:bodyPr wrap="square" lIns="0" tIns="0" rIns="0" bIns="0" rtlCol="0">
              <a:noAutofit/>
            </a:bodyPr>
            <a:lstStyle/>
            <a:p>
              <a:endParaRPr/>
            </a:p>
          </p:txBody>
        </p:sp>
        <p:sp>
          <p:nvSpPr>
            <p:cNvPr id="54" name="object 55"/>
            <p:cNvSpPr txBox="1"/>
            <p:nvPr/>
          </p:nvSpPr>
          <p:spPr>
            <a:xfrm>
              <a:off x="3464286" y="4965958"/>
              <a:ext cx="286699" cy="84700"/>
            </a:xfrm>
            <a:prstGeom prst="rect">
              <a:avLst/>
            </a:prstGeom>
          </p:spPr>
          <p:txBody>
            <a:bodyPr vert="horz" wrap="square" lIns="0" tIns="0" rIns="0" bIns="0" rtlCol="0">
              <a:noAutofit/>
            </a:bodyPr>
            <a:lstStyle/>
            <a:p>
              <a:pPr marL="12700">
                <a:lnSpc>
                  <a:spcPct val="100000"/>
                </a:lnSpc>
              </a:pPr>
              <a:r>
                <a:rPr sz="1200" spc="80" dirty="0">
                  <a:latin typeface="Arial"/>
                  <a:cs typeface="Arial"/>
                </a:rPr>
                <a:t>yta</a:t>
              </a:r>
              <a:endParaRPr sz="1200" dirty="0">
                <a:latin typeface="Arial"/>
                <a:cs typeface="Arial"/>
              </a:endParaRPr>
            </a:p>
          </p:txBody>
        </p:sp>
        <p:sp>
          <p:nvSpPr>
            <p:cNvPr id="55" name="object 56"/>
            <p:cNvSpPr txBox="1"/>
            <p:nvPr/>
          </p:nvSpPr>
          <p:spPr>
            <a:xfrm>
              <a:off x="3037575" y="5499351"/>
              <a:ext cx="446714" cy="101749"/>
            </a:xfrm>
            <a:prstGeom prst="rect">
              <a:avLst/>
            </a:prstGeom>
          </p:spPr>
          <p:txBody>
            <a:bodyPr vert="horz" wrap="square" lIns="0" tIns="0" rIns="0" bIns="0" rtlCol="0">
              <a:noAutofit/>
            </a:bodyPr>
            <a:lstStyle/>
            <a:p>
              <a:pPr marL="12700">
                <a:lnSpc>
                  <a:spcPct val="100000"/>
                </a:lnSpc>
              </a:pPr>
              <a:r>
                <a:rPr sz="1200" spc="90" dirty="0">
                  <a:solidFill>
                    <a:srgbClr val="FFFFFF"/>
                  </a:solidFill>
                  <a:latin typeface="Arial"/>
                  <a:cs typeface="Arial"/>
                </a:rPr>
                <a:t>antal</a:t>
              </a:r>
              <a:endParaRPr sz="1200" dirty="0">
                <a:latin typeface="Arial"/>
                <a:cs typeface="Arial"/>
              </a:endParaRPr>
            </a:p>
          </p:txBody>
        </p:sp>
        <p:sp>
          <p:nvSpPr>
            <p:cNvPr id="56" name="object 57"/>
            <p:cNvSpPr txBox="1"/>
            <p:nvPr/>
          </p:nvSpPr>
          <p:spPr>
            <a:xfrm>
              <a:off x="3636440" y="4284854"/>
              <a:ext cx="1184910" cy="332105"/>
            </a:xfrm>
            <a:prstGeom prst="rect">
              <a:avLst/>
            </a:prstGeom>
          </p:spPr>
          <p:txBody>
            <a:bodyPr vert="horz" wrap="square" lIns="0" tIns="0" rIns="0" bIns="0" rtlCol="0">
              <a:noAutofit/>
            </a:bodyPr>
            <a:lstStyle/>
            <a:p>
              <a:pPr marL="66040" indent="-53975">
                <a:lnSpc>
                  <a:spcPts val="715"/>
                </a:lnSpc>
                <a:buFont typeface="Arial Narrow"/>
                <a:buChar char="•"/>
                <a:tabLst>
                  <a:tab pos="66040" algn="l"/>
                </a:tabLst>
              </a:pPr>
              <a:r>
                <a:rPr sz="800" spc="-20" dirty="0">
                  <a:latin typeface="Arial Narrow"/>
                  <a:cs typeface="Arial Narrow"/>
                </a:rPr>
                <a:t>T</a:t>
              </a:r>
              <a:r>
                <a:rPr sz="800" spc="0" dirty="0">
                  <a:latin typeface="Arial Narrow"/>
                  <a:cs typeface="Arial Narrow"/>
                </a:rPr>
                <a:t>räningens längd</a:t>
              </a:r>
              <a:endParaRPr sz="800" dirty="0">
                <a:latin typeface="Arial Narrow"/>
                <a:cs typeface="Arial Narrow"/>
              </a:endParaRPr>
            </a:p>
            <a:p>
              <a:pPr marL="66040" indent="-53975">
                <a:lnSpc>
                  <a:spcPts val="600"/>
                </a:lnSpc>
                <a:buFont typeface="Arial Narrow"/>
                <a:buChar char="•"/>
                <a:tabLst>
                  <a:tab pos="66040" algn="l"/>
                </a:tabLst>
              </a:pPr>
              <a:r>
                <a:rPr sz="800" spc="-15" dirty="0">
                  <a:latin typeface="Arial Narrow"/>
                  <a:cs typeface="Arial Narrow"/>
                </a:rPr>
                <a:t>T</a:t>
              </a:r>
              <a:r>
                <a:rPr sz="800" spc="0" dirty="0">
                  <a:latin typeface="Arial Narrow"/>
                  <a:cs typeface="Arial Narrow"/>
                </a:rPr>
                <a:t>id per övning</a:t>
              </a:r>
              <a:endParaRPr sz="800" dirty="0">
                <a:latin typeface="Arial Narrow"/>
                <a:cs typeface="Arial Narrow"/>
              </a:endParaRPr>
            </a:p>
            <a:p>
              <a:pPr marL="66040" indent="-53975">
                <a:lnSpc>
                  <a:spcPts val="600"/>
                </a:lnSpc>
                <a:buFont typeface="Arial Narrow"/>
                <a:buChar char="•"/>
                <a:tabLst>
                  <a:tab pos="66040" algn="l"/>
                </a:tabLst>
              </a:pPr>
              <a:r>
                <a:rPr sz="800" spc="0" dirty="0">
                  <a:latin typeface="Arial Narrow"/>
                  <a:cs typeface="Arial Narrow"/>
                </a:rPr>
                <a:t>Korta samlinga</a:t>
              </a:r>
              <a:r>
                <a:rPr sz="800" spc="-30" dirty="0">
                  <a:latin typeface="Arial Narrow"/>
                  <a:cs typeface="Arial Narrow"/>
                </a:rPr>
                <a:t>r</a:t>
              </a:r>
              <a:r>
                <a:rPr sz="800" spc="0" dirty="0">
                  <a:latin typeface="Arial Narrow"/>
                  <a:cs typeface="Arial Narrow"/>
                </a:rPr>
                <a:t>, pauser och köer</a:t>
              </a:r>
              <a:endParaRPr sz="800" dirty="0">
                <a:latin typeface="Arial Narrow"/>
                <a:cs typeface="Arial Narrow"/>
              </a:endParaRPr>
            </a:p>
            <a:p>
              <a:pPr marL="66040" indent="-53975">
                <a:lnSpc>
                  <a:spcPts val="605"/>
                </a:lnSpc>
                <a:buFont typeface="Arial Narrow"/>
                <a:buChar char="•"/>
                <a:tabLst>
                  <a:tab pos="66040" algn="l"/>
                </a:tabLst>
              </a:pPr>
              <a:r>
                <a:rPr sz="800" spc="0" dirty="0">
                  <a:latin typeface="Arial Narrow"/>
                  <a:cs typeface="Arial Narrow"/>
                </a:rPr>
                <a:t>Snabba förflyttningar mellan övningarna</a:t>
              </a:r>
              <a:endParaRPr sz="800" dirty="0">
                <a:latin typeface="Arial Narrow"/>
                <a:cs typeface="Arial Narrow"/>
              </a:endParaRPr>
            </a:p>
          </p:txBody>
        </p:sp>
        <p:sp>
          <p:nvSpPr>
            <p:cNvPr id="57" name="object 58"/>
            <p:cNvSpPr txBox="1"/>
            <p:nvPr/>
          </p:nvSpPr>
          <p:spPr>
            <a:xfrm>
              <a:off x="3958668" y="4898568"/>
              <a:ext cx="1005785" cy="179705"/>
            </a:xfrm>
            <a:prstGeom prst="rect">
              <a:avLst/>
            </a:prstGeom>
          </p:spPr>
          <p:txBody>
            <a:bodyPr vert="horz" wrap="square" lIns="0" tIns="0" rIns="0" bIns="0" rtlCol="0">
              <a:noAutofit/>
            </a:bodyPr>
            <a:lstStyle/>
            <a:p>
              <a:pPr marL="66040" indent="-53975">
                <a:lnSpc>
                  <a:spcPts val="715"/>
                </a:lnSpc>
                <a:buFont typeface="Arial Narrow"/>
                <a:buChar char="•"/>
                <a:tabLst>
                  <a:tab pos="66040" algn="l"/>
                </a:tabLst>
              </a:pPr>
              <a:r>
                <a:rPr sz="800" spc="0" dirty="0">
                  <a:latin typeface="Arial Narrow"/>
                  <a:cs typeface="Arial Narrow"/>
                </a:rPr>
                <a:t>Yta för träning och övningar</a:t>
              </a:r>
              <a:endParaRPr sz="800" dirty="0">
                <a:latin typeface="Arial Narrow"/>
                <a:cs typeface="Arial Narrow"/>
              </a:endParaRPr>
            </a:p>
            <a:p>
              <a:pPr marL="66040" indent="-53975">
                <a:lnSpc>
                  <a:spcPts val="605"/>
                </a:lnSpc>
                <a:buFont typeface="Arial Narrow"/>
                <a:buChar char="•"/>
                <a:tabLst>
                  <a:tab pos="66040" algn="l"/>
                </a:tabLst>
              </a:pPr>
              <a:r>
                <a:rPr sz="800" spc="0" dirty="0">
                  <a:latin typeface="Arial Narrow"/>
                  <a:cs typeface="Arial Narrow"/>
                </a:rPr>
                <a:t>Strategi för att plocka fram</a:t>
              </a:r>
              <a:endParaRPr sz="800" dirty="0">
                <a:latin typeface="Arial Narrow"/>
                <a:cs typeface="Arial Narrow"/>
              </a:endParaRPr>
            </a:p>
          </p:txBody>
        </p:sp>
        <p:sp>
          <p:nvSpPr>
            <p:cNvPr id="58" name="object 59"/>
            <p:cNvSpPr txBox="1"/>
            <p:nvPr/>
          </p:nvSpPr>
          <p:spPr>
            <a:xfrm>
              <a:off x="3954625" y="5952294"/>
              <a:ext cx="795655" cy="255904"/>
            </a:xfrm>
            <a:prstGeom prst="rect">
              <a:avLst/>
            </a:prstGeom>
          </p:spPr>
          <p:txBody>
            <a:bodyPr vert="horz" wrap="square" lIns="0" tIns="0" rIns="0" bIns="0" rtlCol="0">
              <a:noAutofit/>
            </a:bodyPr>
            <a:lstStyle/>
            <a:p>
              <a:pPr marL="66040" indent="-53975">
                <a:lnSpc>
                  <a:spcPts val="715"/>
                </a:lnSpc>
                <a:buFont typeface="Arial Narrow"/>
                <a:buChar char="•"/>
                <a:tabLst>
                  <a:tab pos="66040" algn="l"/>
                </a:tabLst>
              </a:pPr>
              <a:r>
                <a:rPr sz="800" spc="-40" dirty="0">
                  <a:latin typeface="Arial Narrow"/>
                  <a:cs typeface="Arial Narrow"/>
                </a:rPr>
                <a:t>V</a:t>
              </a:r>
              <a:r>
                <a:rPr sz="800" spc="0" dirty="0">
                  <a:latin typeface="Arial Narrow"/>
                  <a:cs typeface="Arial Narrow"/>
                </a:rPr>
                <a:t>ad behövs</a:t>
              </a:r>
              <a:endParaRPr sz="800" dirty="0">
                <a:latin typeface="Arial Narrow"/>
                <a:cs typeface="Arial Narrow"/>
              </a:endParaRPr>
            </a:p>
            <a:p>
              <a:pPr marL="66040" indent="-53975">
                <a:lnSpc>
                  <a:spcPts val="600"/>
                </a:lnSpc>
                <a:buFont typeface="Arial Narrow"/>
                <a:buChar char="•"/>
                <a:tabLst>
                  <a:tab pos="66040" algn="l"/>
                </a:tabLst>
              </a:pPr>
              <a:r>
                <a:rPr sz="800" spc="0" dirty="0">
                  <a:latin typeface="Arial Narrow"/>
                  <a:cs typeface="Arial Narrow"/>
                </a:rPr>
                <a:t>En boll per spelare</a:t>
              </a:r>
              <a:endParaRPr sz="800" dirty="0">
                <a:latin typeface="Arial Narrow"/>
                <a:cs typeface="Arial Narrow"/>
              </a:endParaRPr>
            </a:p>
            <a:p>
              <a:pPr marL="66040" indent="-53975">
                <a:lnSpc>
                  <a:spcPts val="605"/>
                </a:lnSpc>
                <a:buFont typeface="Arial Narrow"/>
                <a:buChar char="•"/>
                <a:tabLst>
                  <a:tab pos="66040" algn="l"/>
                </a:tabLst>
              </a:pPr>
              <a:r>
                <a:rPr sz="800" spc="0" dirty="0">
                  <a:latin typeface="Arial Narrow"/>
                  <a:cs typeface="Arial Narrow"/>
                </a:rPr>
                <a:t>Strategi för att plocka bort</a:t>
              </a:r>
              <a:endParaRPr sz="800" dirty="0">
                <a:latin typeface="Arial Narrow"/>
                <a:cs typeface="Arial Narrow"/>
              </a:endParaRPr>
            </a:p>
          </p:txBody>
        </p:sp>
        <p:sp>
          <p:nvSpPr>
            <p:cNvPr id="59" name="object 60"/>
            <p:cNvSpPr txBox="1"/>
            <p:nvPr/>
          </p:nvSpPr>
          <p:spPr>
            <a:xfrm>
              <a:off x="3644678" y="5367644"/>
              <a:ext cx="1079748" cy="332105"/>
            </a:xfrm>
            <a:prstGeom prst="rect">
              <a:avLst/>
            </a:prstGeom>
          </p:spPr>
          <p:txBody>
            <a:bodyPr vert="horz" wrap="square" lIns="0" tIns="0" rIns="0" bIns="0" rtlCol="0">
              <a:noAutofit/>
            </a:bodyPr>
            <a:lstStyle/>
            <a:p>
              <a:pPr marL="66040" indent="-53975">
                <a:lnSpc>
                  <a:spcPts val="715"/>
                </a:lnSpc>
                <a:buFont typeface="Arial Narrow"/>
                <a:buChar char="•"/>
                <a:tabLst>
                  <a:tab pos="66040" algn="l"/>
                </a:tabLst>
              </a:pPr>
              <a:r>
                <a:rPr sz="800" spc="0" dirty="0">
                  <a:latin typeface="Arial Narrow"/>
                  <a:cs typeface="Arial Narrow"/>
                </a:rPr>
                <a:t>Spelare/ledare</a:t>
              </a:r>
              <a:endParaRPr sz="800" dirty="0">
                <a:latin typeface="Arial Narrow"/>
                <a:cs typeface="Arial Narrow"/>
              </a:endParaRPr>
            </a:p>
            <a:p>
              <a:pPr marL="66040" indent="-53975">
                <a:lnSpc>
                  <a:spcPts val="600"/>
                </a:lnSpc>
                <a:buFont typeface="Arial Narrow"/>
                <a:buChar char="•"/>
                <a:tabLst>
                  <a:tab pos="66040" algn="l"/>
                </a:tabLst>
              </a:pPr>
              <a:r>
                <a:rPr sz="800" spc="0" dirty="0">
                  <a:latin typeface="Arial Narrow"/>
                  <a:cs typeface="Arial Narrow"/>
                </a:rPr>
                <a:t>4-10 spelare per ledare</a:t>
              </a:r>
              <a:endParaRPr sz="800" dirty="0">
                <a:latin typeface="Arial Narrow"/>
                <a:cs typeface="Arial Narrow"/>
              </a:endParaRPr>
            </a:p>
            <a:p>
              <a:pPr marL="66040" indent="-53975">
                <a:lnSpc>
                  <a:spcPts val="600"/>
                </a:lnSpc>
                <a:buFont typeface="Arial Narrow"/>
                <a:buChar char="•"/>
                <a:tabLst>
                  <a:tab pos="66040" algn="l"/>
                </a:tabLst>
              </a:pPr>
              <a:r>
                <a:rPr sz="800" spc="0" dirty="0">
                  <a:latin typeface="Arial Narrow"/>
                  <a:cs typeface="Arial Narrow"/>
                </a:rPr>
                <a:t>Spelare i övningarna</a:t>
              </a:r>
              <a:endParaRPr sz="800" dirty="0">
                <a:latin typeface="Arial Narrow"/>
                <a:cs typeface="Arial Narrow"/>
              </a:endParaRPr>
            </a:p>
            <a:p>
              <a:pPr marL="66040" indent="-53975">
                <a:lnSpc>
                  <a:spcPts val="605"/>
                </a:lnSpc>
                <a:buFont typeface="Arial Narrow"/>
                <a:buChar char="•"/>
                <a:tabLst>
                  <a:tab pos="66040" algn="l"/>
                </a:tabLst>
              </a:pPr>
              <a:r>
                <a:rPr sz="800" spc="0" dirty="0">
                  <a:latin typeface="Arial Narrow"/>
                  <a:cs typeface="Arial Narrow"/>
                </a:rPr>
                <a:t>Förbered lag- och gruppindelning</a:t>
              </a:r>
              <a:endParaRPr sz="800" dirty="0">
                <a:latin typeface="Arial Narrow"/>
                <a:cs typeface="Arial Narrow"/>
              </a:endParaRPr>
            </a:p>
          </p:txBody>
        </p:sp>
        <p:sp>
          <p:nvSpPr>
            <p:cNvPr id="60" name="object 61"/>
            <p:cNvSpPr/>
            <p:nvPr/>
          </p:nvSpPr>
          <p:spPr>
            <a:xfrm>
              <a:off x="5481609" y="4082005"/>
              <a:ext cx="633780" cy="731367"/>
            </a:xfrm>
            <a:custGeom>
              <a:avLst/>
              <a:gdLst/>
              <a:ahLst/>
              <a:cxnLst/>
              <a:rect l="l" t="t" r="r" b="b"/>
              <a:pathLst>
                <a:path w="633780" h="731367">
                  <a:moveTo>
                    <a:pt x="316877" y="731367"/>
                  </a:moveTo>
                  <a:lnTo>
                    <a:pt x="0" y="548538"/>
                  </a:lnTo>
                  <a:lnTo>
                    <a:pt x="0" y="182854"/>
                  </a:lnTo>
                  <a:lnTo>
                    <a:pt x="316877" y="0"/>
                  </a:lnTo>
                  <a:lnTo>
                    <a:pt x="633780" y="182854"/>
                  </a:lnTo>
                  <a:lnTo>
                    <a:pt x="633780" y="548538"/>
                  </a:lnTo>
                  <a:lnTo>
                    <a:pt x="316877" y="731367"/>
                  </a:lnTo>
                  <a:close/>
                </a:path>
              </a:pathLst>
            </a:custGeom>
            <a:ln w="9207">
              <a:solidFill>
                <a:srgbClr val="E6E7E8"/>
              </a:solidFill>
            </a:ln>
          </p:spPr>
          <p:txBody>
            <a:bodyPr wrap="square" lIns="0" tIns="0" rIns="0" bIns="0" rtlCol="0">
              <a:noAutofit/>
            </a:bodyPr>
            <a:lstStyle/>
            <a:p>
              <a:endParaRPr/>
            </a:p>
          </p:txBody>
        </p:sp>
        <p:sp>
          <p:nvSpPr>
            <p:cNvPr id="61" name="object 62"/>
            <p:cNvSpPr/>
            <p:nvPr/>
          </p:nvSpPr>
          <p:spPr>
            <a:xfrm>
              <a:off x="1678787" y="5180647"/>
              <a:ext cx="633793" cy="731342"/>
            </a:xfrm>
            <a:custGeom>
              <a:avLst/>
              <a:gdLst/>
              <a:ahLst/>
              <a:cxnLst/>
              <a:rect l="l" t="t" r="r" b="b"/>
              <a:pathLst>
                <a:path w="633793" h="731342">
                  <a:moveTo>
                    <a:pt x="316915" y="731342"/>
                  </a:moveTo>
                  <a:lnTo>
                    <a:pt x="0" y="548513"/>
                  </a:lnTo>
                  <a:lnTo>
                    <a:pt x="0" y="182829"/>
                  </a:lnTo>
                  <a:lnTo>
                    <a:pt x="316915" y="0"/>
                  </a:lnTo>
                  <a:lnTo>
                    <a:pt x="633793" y="182829"/>
                  </a:lnTo>
                  <a:lnTo>
                    <a:pt x="633793" y="548513"/>
                  </a:lnTo>
                  <a:lnTo>
                    <a:pt x="316915" y="731342"/>
                  </a:lnTo>
                  <a:close/>
                </a:path>
              </a:pathLst>
            </a:custGeom>
            <a:ln w="9207">
              <a:solidFill>
                <a:srgbClr val="E6E7E8"/>
              </a:solidFill>
            </a:ln>
          </p:spPr>
          <p:txBody>
            <a:bodyPr wrap="square" lIns="0" tIns="0" rIns="0" bIns="0" rtlCol="0">
              <a:noAutofit/>
            </a:bodyPr>
            <a:lstStyle/>
            <a:p>
              <a:endParaRPr/>
            </a:p>
          </p:txBody>
        </p:sp>
        <p:sp>
          <p:nvSpPr>
            <p:cNvPr id="62" name="object 63"/>
            <p:cNvSpPr/>
            <p:nvPr/>
          </p:nvSpPr>
          <p:spPr>
            <a:xfrm>
              <a:off x="1044986" y="5180647"/>
              <a:ext cx="633780" cy="731342"/>
            </a:xfrm>
            <a:custGeom>
              <a:avLst/>
              <a:gdLst/>
              <a:ahLst/>
              <a:cxnLst/>
              <a:rect l="l" t="t" r="r" b="b"/>
              <a:pathLst>
                <a:path w="633780" h="731342">
                  <a:moveTo>
                    <a:pt x="316903" y="731342"/>
                  </a:moveTo>
                  <a:lnTo>
                    <a:pt x="0" y="548513"/>
                  </a:lnTo>
                  <a:lnTo>
                    <a:pt x="0" y="182829"/>
                  </a:lnTo>
                  <a:lnTo>
                    <a:pt x="316903" y="0"/>
                  </a:lnTo>
                  <a:lnTo>
                    <a:pt x="633780" y="182829"/>
                  </a:lnTo>
                  <a:lnTo>
                    <a:pt x="633780" y="548513"/>
                  </a:lnTo>
                  <a:lnTo>
                    <a:pt x="316903" y="731342"/>
                  </a:lnTo>
                  <a:close/>
                </a:path>
              </a:pathLst>
            </a:custGeom>
            <a:ln w="9207">
              <a:solidFill>
                <a:srgbClr val="E6E7E8"/>
              </a:solidFill>
            </a:ln>
          </p:spPr>
          <p:txBody>
            <a:bodyPr wrap="square" lIns="0" tIns="0" rIns="0" bIns="0" rtlCol="0">
              <a:noAutofit/>
            </a:bodyPr>
            <a:lstStyle/>
            <a:p>
              <a:endParaRPr/>
            </a:p>
          </p:txBody>
        </p:sp>
        <p:sp>
          <p:nvSpPr>
            <p:cNvPr id="63" name="object 64"/>
            <p:cNvSpPr/>
            <p:nvPr/>
          </p:nvSpPr>
          <p:spPr>
            <a:xfrm>
              <a:off x="1995686" y="5728878"/>
              <a:ext cx="633780" cy="731329"/>
            </a:xfrm>
            <a:custGeom>
              <a:avLst/>
              <a:gdLst/>
              <a:ahLst/>
              <a:cxnLst/>
              <a:rect l="l" t="t" r="r" b="b"/>
              <a:pathLst>
                <a:path w="633780" h="731329">
                  <a:moveTo>
                    <a:pt x="316903" y="731329"/>
                  </a:moveTo>
                  <a:lnTo>
                    <a:pt x="25" y="548500"/>
                  </a:lnTo>
                  <a:lnTo>
                    <a:pt x="0" y="182829"/>
                  </a:lnTo>
                  <a:lnTo>
                    <a:pt x="316903" y="0"/>
                  </a:lnTo>
                  <a:lnTo>
                    <a:pt x="633780" y="182829"/>
                  </a:lnTo>
                  <a:lnTo>
                    <a:pt x="633780" y="548500"/>
                  </a:lnTo>
                  <a:lnTo>
                    <a:pt x="316903" y="731329"/>
                  </a:lnTo>
                  <a:close/>
                </a:path>
              </a:pathLst>
            </a:custGeom>
            <a:ln w="9207">
              <a:solidFill>
                <a:srgbClr val="E6E7E8"/>
              </a:solidFill>
            </a:ln>
          </p:spPr>
          <p:txBody>
            <a:bodyPr wrap="square" lIns="0" tIns="0" rIns="0" bIns="0" rtlCol="0">
              <a:noAutofit/>
            </a:bodyPr>
            <a:lstStyle/>
            <a:p>
              <a:endParaRPr/>
            </a:p>
          </p:txBody>
        </p:sp>
        <p:sp>
          <p:nvSpPr>
            <p:cNvPr id="64" name="object 65"/>
            <p:cNvSpPr/>
            <p:nvPr/>
          </p:nvSpPr>
          <p:spPr>
            <a:xfrm>
              <a:off x="1361900" y="5728878"/>
              <a:ext cx="633793" cy="731329"/>
            </a:xfrm>
            <a:custGeom>
              <a:avLst/>
              <a:gdLst/>
              <a:ahLst/>
              <a:cxnLst/>
              <a:rect l="l" t="t" r="r" b="b"/>
              <a:pathLst>
                <a:path w="633793" h="731329">
                  <a:moveTo>
                    <a:pt x="316877" y="731329"/>
                  </a:moveTo>
                  <a:lnTo>
                    <a:pt x="0" y="548500"/>
                  </a:lnTo>
                  <a:lnTo>
                    <a:pt x="0" y="182829"/>
                  </a:lnTo>
                  <a:lnTo>
                    <a:pt x="316877" y="0"/>
                  </a:lnTo>
                  <a:lnTo>
                    <a:pt x="633793" y="182829"/>
                  </a:lnTo>
                  <a:lnTo>
                    <a:pt x="633793" y="548500"/>
                  </a:lnTo>
                  <a:lnTo>
                    <a:pt x="316877" y="731329"/>
                  </a:lnTo>
                  <a:close/>
                </a:path>
              </a:pathLst>
            </a:custGeom>
            <a:ln w="9207">
              <a:solidFill>
                <a:srgbClr val="E6E7E8"/>
              </a:solidFill>
            </a:ln>
          </p:spPr>
          <p:txBody>
            <a:bodyPr wrap="square" lIns="0" tIns="0" rIns="0" bIns="0" rtlCol="0">
              <a:noAutofit/>
            </a:bodyPr>
            <a:lstStyle/>
            <a:p>
              <a:endParaRPr/>
            </a:p>
          </p:txBody>
        </p:sp>
        <p:sp>
          <p:nvSpPr>
            <p:cNvPr id="65" name="object 66"/>
            <p:cNvSpPr/>
            <p:nvPr/>
          </p:nvSpPr>
          <p:spPr>
            <a:xfrm>
              <a:off x="728079" y="5728878"/>
              <a:ext cx="633806" cy="731329"/>
            </a:xfrm>
            <a:custGeom>
              <a:avLst/>
              <a:gdLst/>
              <a:ahLst/>
              <a:cxnLst/>
              <a:rect l="l" t="t" r="r" b="b"/>
              <a:pathLst>
                <a:path w="633806" h="731329">
                  <a:moveTo>
                    <a:pt x="316903" y="731329"/>
                  </a:moveTo>
                  <a:lnTo>
                    <a:pt x="0" y="548500"/>
                  </a:lnTo>
                  <a:lnTo>
                    <a:pt x="0" y="182829"/>
                  </a:lnTo>
                  <a:lnTo>
                    <a:pt x="316903" y="0"/>
                  </a:lnTo>
                  <a:lnTo>
                    <a:pt x="633806" y="182829"/>
                  </a:lnTo>
                  <a:lnTo>
                    <a:pt x="633806" y="548500"/>
                  </a:lnTo>
                  <a:lnTo>
                    <a:pt x="316903" y="731329"/>
                  </a:lnTo>
                  <a:close/>
                </a:path>
              </a:pathLst>
            </a:custGeom>
            <a:ln w="9207">
              <a:solidFill>
                <a:srgbClr val="E6E7E8"/>
              </a:solidFill>
            </a:ln>
          </p:spPr>
          <p:txBody>
            <a:bodyPr wrap="square" lIns="0" tIns="0" rIns="0" bIns="0" rtlCol="0">
              <a:noAutofit/>
            </a:bodyPr>
            <a:lstStyle/>
            <a:p>
              <a:endParaRPr/>
            </a:p>
          </p:txBody>
        </p:sp>
        <p:sp>
          <p:nvSpPr>
            <p:cNvPr id="66" name="object 67"/>
            <p:cNvSpPr/>
            <p:nvPr/>
          </p:nvSpPr>
          <p:spPr>
            <a:xfrm>
              <a:off x="2935477" y="4076814"/>
              <a:ext cx="2237816" cy="2391511"/>
            </a:xfrm>
            <a:custGeom>
              <a:avLst/>
              <a:gdLst/>
              <a:ahLst/>
              <a:cxnLst/>
              <a:rect l="l" t="t" r="r" b="b"/>
              <a:pathLst>
                <a:path w="2237816" h="2391511">
                  <a:moveTo>
                    <a:pt x="639648" y="2389619"/>
                  </a:moveTo>
                  <a:lnTo>
                    <a:pt x="318617" y="2204821"/>
                  </a:lnTo>
                  <a:lnTo>
                    <a:pt x="318617" y="1835175"/>
                  </a:lnTo>
                  <a:lnTo>
                    <a:pt x="0" y="1652066"/>
                  </a:lnTo>
                  <a:lnTo>
                    <a:pt x="0" y="1282407"/>
                  </a:lnTo>
                  <a:lnTo>
                    <a:pt x="319798" y="1096797"/>
                  </a:lnTo>
                  <a:lnTo>
                    <a:pt x="319798" y="738784"/>
                  </a:lnTo>
                  <a:lnTo>
                    <a:pt x="3238" y="555637"/>
                  </a:lnTo>
                  <a:lnTo>
                    <a:pt x="3238" y="183819"/>
                  </a:lnTo>
                  <a:lnTo>
                    <a:pt x="324992" y="0"/>
                  </a:lnTo>
                  <a:lnTo>
                    <a:pt x="641896" y="182956"/>
                  </a:lnTo>
                  <a:lnTo>
                    <a:pt x="958443" y="0"/>
                  </a:lnTo>
                  <a:lnTo>
                    <a:pt x="1275626" y="182486"/>
                  </a:lnTo>
                  <a:lnTo>
                    <a:pt x="1592503" y="0"/>
                  </a:lnTo>
                  <a:lnTo>
                    <a:pt x="1914715" y="186651"/>
                  </a:lnTo>
                  <a:lnTo>
                    <a:pt x="1914715" y="546074"/>
                  </a:lnTo>
                  <a:lnTo>
                    <a:pt x="2237816" y="731507"/>
                  </a:lnTo>
                  <a:lnTo>
                    <a:pt x="2237816" y="1101509"/>
                  </a:lnTo>
                  <a:lnTo>
                    <a:pt x="1917014" y="1286979"/>
                  </a:lnTo>
                  <a:lnTo>
                    <a:pt x="1917014" y="1652066"/>
                  </a:lnTo>
                  <a:lnTo>
                    <a:pt x="2231707" y="1835175"/>
                  </a:lnTo>
                  <a:lnTo>
                    <a:pt x="2231707" y="2206675"/>
                  </a:lnTo>
                  <a:lnTo>
                    <a:pt x="1909559" y="2391511"/>
                  </a:lnTo>
                  <a:lnTo>
                    <a:pt x="1593049" y="2208555"/>
                  </a:lnTo>
                  <a:lnTo>
                    <a:pt x="1275943" y="2391511"/>
                  </a:lnTo>
                  <a:lnTo>
                    <a:pt x="956525" y="2207158"/>
                  </a:lnTo>
                  <a:lnTo>
                    <a:pt x="639648" y="2389619"/>
                  </a:lnTo>
                  <a:close/>
                </a:path>
              </a:pathLst>
            </a:custGeom>
            <a:ln w="15265">
              <a:solidFill>
                <a:srgbClr val="000000"/>
              </a:solidFill>
            </a:ln>
          </p:spPr>
          <p:txBody>
            <a:bodyPr wrap="square" lIns="0" tIns="0" rIns="0" bIns="0" rtlCol="0">
              <a:noAutofit/>
            </a:bodyPr>
            <a:lstStyle/>
            <a:p>
              <a:endParaRPr/>
            </a:p>
          </p:txBody>
        </p:sp>
      </p:grpSp>
      <p:sp>
        <p:nvSpPr>
          <p:cNvPr id="68" name="textruta 67"/>
          <p:cNvSpPr txBox="1"/>
          <p:nvPr/>
        </p:nvSpPr>
        <p:spPr>
          <a:xfrm>
            <a:off x="908720" y="7524328"/>
            <a:ext cx="4896544" cy="1200329"/>
          </a:xfrm>
          <a:prstGeom prst="rect">
            <a:avLst/>
          </a:prstGeom>
          <a:noFill/>
        </p:spPr>
        <p:txBody>
          <a:bodyPr wrap="square" rtlCol="0">
            <a:spAutoFit/>
          </a:bodyPr>
          <a:lstStyle/>
          <a:p>
            <a:r>
              <a:rPr lang="sv-SE" sz="1200" b="1" dirty="0"/>
              <a:t>Tänk på följande punkter då ni gör er planering: </a:t>
            </a:r>
          </a:p>
          <a:p>
            <a:pPr>
              <a:buFontTx/>
              <a:buChar char="-"/>
            </a:pPr>
            <a:r>
              <a:rPr lang="sv-SE" sz="1200" dirty="0"/>
              <a:t> Vad är syfte, vad vill ni få ut? </a:t>
            </a:r>
          </a:p>
          <a:p>
            <a:pPr>
              <a:buFontTx/>
              <a:buChar char="-"/>
            </a:pPr>
            <a:r>
              <a:rPr lang="sv-SE" sz="1200" dirty="0"/>
              <a:t> Har ni tittat vad Spelarutbildningsplanen säger om träningsinnehåll?</a:t>
            </a:r>
          </a:p>
          <a:p>
            <a:pPr marL="171450" lvl="0" indent="-171450">
              <a:buFontTx/>
              <a:buChar char="-"/>
            </a:pPr>
            <a:r>
              <a:rPr lang="sv-SE" sz="1200" dirty="0"/>
              <a:t>Vilka övningar ska ni använda?</a:t>
            </a:r>
          </a:p>
          <a:p>
            <a:pPr marL="171450" lvl="0" indent="-171450">
              <a:buFontTx/>
              <a:buChar char="-"/>
            </a:pPr>
            <a:r>
              <a:rPr lang="sv-SE" sz="1200" dirty="0"/>
              <a:t>Försök ha en plan B om något förutsett skulle inträffa.</a:t>
            </a:r>
          </a:p>
          <a:p>
            <a:endParaRPr lang="sv-SE" sz="1200" dirty="0"/>
          </a:p>
        </p:txBody>
      </p:sp>
      <p:sp>
        <p:nvSpPr>
          <p:cNvPr id="69" name="textruta 68"/>
          <p:cNvSpPr txBox="1"/>
          <p:nvPr/>
        </p:nvSpPr>
        <p:spPr>
          <a:xfrm>
            <a:off x="1340768" y="6804248"/>
            <a:ext cx="5040560" cy="276999"/>
          </a:xfrm>
          <a:prstGeom prst="rect">
            <a:avLst/>
          </a:prstGeom>
          <a:noFill/>
        </p:spPr>
        <p:txBody>
          <a:bodyPr wrap="square" rtlCol="0">
            <a:spAutoFit/>
          </a:bodyPr>
          <a:lstStyle/>
          <a:p>
            <a:r>
              <a:rPr lang="sv-SE" sz="1200" dirty="0">
                <a:hlinkClick r:id="rId5" tooltip="Mall - Grov årsplanering"/>
              </a:rPr>
              <a:t>Mall - Träningspassplanering</a:t>
            </a:r>
            <a:endParaRPr lang="sv-SE" sz="1200" dirty="0"/>
          </a:p>
        </p:txBody>
      </p:sp>
      <p:pic>
        <p:nvPicPr>
          <p:cNvPr id="70" name="Bildobjekt 69" descr="hyperlink.jpg"/>
          <p:cNvPicPr>
            <a:picLocks noChangeAspect="1"/>
          </p:cNvPicPr>
          <p:nvPr/>
        </p:nvPicPr>
        <p:blipFill>
          <a:blip r:embed="rId6" cstate="print"/>
          <a:stretch>
            <a:fillRect/>
          </a:stretch>
        </p:blipFill>
        <p:spPr>
          <a:xfrm>
            <a:off x="980728" y="6732240"/>
            <a:ext cx="381000" cy="381000"/>
          </a:xfrm>
          <a:prstGeom prst="rect">
            <a:avLst/>
          </a:prstGeom>
        </p:spPr>
      </p:pic>
      <p:pic>
        <p:nvPicPr>
          <p:cNvPr id="71" name="Picture 3"/>
          <p:cNvPicPr>
            <a:picLocks noChangeAspect="1" noChangeArrowheads="1"/>
          </p:cNvPicPr>
          <p:nvPr/>
        </p:nvPicPr>
        <p:blipFill>
          <a:blip r:embed="rId7" cstate="print"/>
          <a:srcRect/>
          <a:stretch>
            <a:fillRect/>
          </a:stretch>
        </p:blipFill>
        <p:spPr bwMode="auto">
          <a:xfrm>
            <a:off x="548680" y="3995936"/>
            <a:ext cx="1944216" cy="147236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7" name="textruta 66"/>
          <p:cNvSpPr txBox="1"/>
          <p:nvPr/>
        </p:nvSpPr>
        <p:spPr>
          <a:xfrm>
            <a:off x="1340768" y="7164288"/>
            <a:ext cx="5040560" cy="276999"/>
          </a:xfrm>
          <a:prstGeom prst="rect">
            <a:avLst/>
          </a:prstGeom>
          <a:noFill/>
        </p:spPr>
        <p:txBody>
          <a:bodyPr wrap="square" rtlCol="0">
            <a:spAutoFit/>
          </a:bodyPr>
          <a:lstStyle/>
          <a:p>
            <a:r>
              <a:rPr lang="sv-SE" sz="1200" dirty="0">
                <a:hlinkClick r:id="rId8"/>
              </a:rPr>
              <a:t>Fotbollsportalen</a:t>
            </a:r>
            <a:endParaRPr lang="sv-SE" sz="1200" dirty="0"/>
          </a:p>
        </p:txBody>
      </p:sp>
      <p:pic>
        <p:nvPicPr>
          <p:cNvPr id="72" name="Bildobjekt 71" descr="hyperlink.jpg"/>
          <p:cNvPicPr>
            <a:picLocks noChangeAspect="1"/>
          </p:cNvPicPr>
          <p:nvPr/>
        </p:nvPicPr>
        <p:blipFill>
          <a:blip r:embed="rId6" cstate="print"/>
          <a:stretch>
            <a:fillRect/>
          </a:stretch>
        </p:blipFill>
        <p:spPr>
          <a:xfrm>
            <a:off x="980728" y="7102678"/>
            <a:ext cx="381000" cy="381000"/>
          </a:xfrm>
          <a:prstGeom prst="rect">
            <a:avLst/>
          </a:prstGeom>
        </p:spPr>
      </p:pic>
    </p:spTree>
    <p:extLst>
      <p:ext uri="{BB962C8B-B14F-4D97-AF65-F5344CB8AC3E}">
        <p14:creationId xmlns:p14="http://schemas.microsoft.com/office/powerpoint/2010/main" val="2198120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a:t>
            </a:r>
            <a:r>
              <a:rPr lang="sv-SE" sz="1800" dirty="0">
                <a:sym typeface="Wingdings" pitchFamily="2" charset="2"/>
              </a:rPr>
              <a:t>TRÄNING </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27</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4682372" cy="523220"/>
          </a:xfrm>
          <a:prstGeom prst="rect">
            <a:avLst/>
          </a:prstGeom>
          <a:noFill/>
        </p:spPr>
        <p:txBody>
          <a:bodyPr wrap="none" rtlCol="0">
            <a:spAutoFit/>
          </a:bodyPr>
          <a:lstStyle/>
          <a:p>
            <a:r>
              <a:rPr lang="sv-SE" sz="2800" b="1" dirty="0">
                <a:solidFill>
                  <a:schemeClr val="accent1"/>
                </a:solidFill>
              </a:rPr>
              <a:t>Metoder i Träningssituationen</a:t>
            </a:r>
          </a:p>
        </p:txBody>
      </p:sp>
      <p:sp>
        <p:nvSpPr>
          <p:cNvPr id="8" name="textruta 7"/>
          <p:cNvSpPr txBox="1"/>
          <p:nvPr/>
        </p:nvSpPr>
        <p:spPr>
          <a:xfrm>
            <a:off x="836712" y="1907704"/>
            <a:ext cx="5184576" cy="2862322"/>
          </a:xfrm>
          <a:prstGeom prst="rect">
            <a:avLst/>
          </a:prstGeom>
          <a:noFill/>
        </p:spPr>
        <p:txBody>
          <a:bodyPr wrap="square" rtlCol="0">
            <a:spAutoFit/>
          </a:bodyPr>
          <a:lstStyle/>
          <a:p>
            <a:r>
              <a:rPr lang="sv-SE" sz="1200" dirty="0"/>
              <a:t>Samspelet mellan tränare och spelare är ofta avgörande för lärandet. Det är viktigt att tränaren låter spelarna äga sitt eget lärande och att spelarnas olika lärstilar hamnar i fokus. Målet är att se till varje spelares unika talang att lära sig idrotten fotboll.</a:t>
            </a:r>
          </a:p>
          <a:p>
            <a:endParaRPr lang="sv-SE" sz="1200" dirty="0"/>
          </a:p>
          <a:p>
            <a:r>
              <a:rPr lang="sv-SE" sz="1200" dirty="0"/>
              <a:t>Tränarens förmåga att använda </a:t>
            </a:r>
            <a:r>
              <a:rPr lang="sv-SE" sz="1200" b="1" dirty="0"/>
              <a:t>en mix av metoder </a:t>
            </a:r>
            <a:r>
              <a:rPr lang="sv-SE" sz="1200" dirty="0"/>
              <a:t>är avgörande för en ung spelare när det gäller att förstå och lära sig spelet fotboll. Varje individ är unik och har olika sätt att ta emot och bearbeta information. Därför är det viktigt att se både till gruppen och till individen, målet som vill uppnås samt vilka delar träningen/övningen ska bestå av.</a:t>
            </a:r>
          </a:p>
          <a:p>
            <a:endParaRPr lang="sv-SE" sz="1200" dirty="0"/>
          </a:p>
          <a:p>
            <a:r>
              <a:rPr lang="sv-SE" sz="1200" dirty="0"/>
              <a:t>Exempelvis väljer tränaren metod för att nå målbilden för träningspasset eller övningen. Valet av metod utgår ifrån gruppen eller individen och kommer att variera i en oavslutad process. I tabellen nedan beskrivs de vanligaste metoderna som tränaren kan använda för att nå varje spelares behov.</a:t>
            </a:r>
          </a:p>
        </p:txBody>
      </p:sp>
      <p:sp>
        <p:nvSpPr>
          <p:cNvPr id="10" name="object 15"/>
          <p:cNvSpPr/>
          <p:nvPr/>
        </p:nvSpPr>
        <p:spPr>
          <a:xfrm>
            <a:off x="1811403" y="5211012"/>
            <a:ext cx="4105084" cy="0"/>
          </a:xfrm>
          <a:custGeom>
            <a:avLst/>
            <a:gdLst/>
            <a:ahLst/>
            <a:cxnLst/>
            <a:rect l="l" t="t" r="r" b="b"/>
            <a:pathLst>
              <a:path w="4105084">
                <a:moveTo>
                  <a:pt x="4105084" y="0"/>
                </a:moveTo>
                <a:lnTo>
                  <a:pt x="0" y="0"/>
                </a:lnTo>
              </a:path>
            </a:pathLst>
          </a:custGeom>
          <a:ln w="12700">
            <a:solidFill>
              <a:srgbClr val="000000"/>
            </a:solidFill>
          </a:ln>
        </p:spPr>
        <p:txBody>
          <a:bodyPr wrap="square" lIns="0" tIns="0" rIns="0" bIns="0" rtlCol="0">
            <a:noAutofit/>
          </a:bodyPr>
          <a:lstStyle/>
          <a:p>
            <a:endParaRPr/>
          </a:p>
        </p:txBody>
      </p:sp>
      <p:sp>
        <p:nvSpPr>
          <p:cNvPr id="12" name="object 16"/>
          <p:cNvSpPr/>
          <p:nvPr/>
        </p:nvSpPr>
        <p:spPr>
          <a:xfrm>
            <a:off x="5910573" y="5161419"/>
            <a:ext cx="53339" cy="99174"/>
          </a:xfrm>
          <a:custGeom>
            <a:avLst/>
            <a:gdLst/>
            <a:ahLst/>
            <a:cxnLst/>
            <a:rect l="l" t="t" r="r" b="b"/>
            <a:pathLst>
              <a:path w="53339" h="99174">
                <a:moveTo>
                  <a:pt x="0" y="0"/>
                </a:moveTo>
                <a:lnTo>
                  <a:pt x="0" y="99174"/>
                </a:lnTo>
                <a:lnTo>
                  <a:pt x="53339" y="49593"/>
                </a:lnTo>
                <a:lnTo>
                  <a:pt x="0" y="0"/>
                </a:lnTo>
                <a:close/>
              </a:path>
            </a:pathLst>
          </a:custGeom>
          <a:solidFill>
            <a:srgbClr val="000000"/>
          </a:solidFill>
        </p:spPr>
        <p:txBody>
          <a:bodyPr wrap="square" lIns="0" tIns="0" rIns="0" bIns="0" rtlCol="0">
            <a:noAutofit/>
          </a:bodyPr>
          <a:lstStyle/>
          <a:p>
            <a:endParaRPr/>
          </a:p>
        </p:txBody>
      </p:sp>
      <p:sp>
        <p:nvSpPr>
          <p:cNvPr id="14" name="object 17"/>
          <p:cNvSpPr/>
          <p:nvPr/>
        </p:nvSpPr>
        <p:spPr>
          <a:xfrm>
            <a:off x="1763979" y="5161419"/>
            <a:ext cx="53339" cy="99174"/>
          </a:xfrm>
          <a:custGeom>
            <a:avLst/>
            <a:gdLst/>
            <a:ahLst/>
            <a:cxnLst/>
            <a:rect l="l" t="t" r="r" b="b"/>
            <a:pathLst>
              <a:path w="53339" h="99174">
                <a:moveTo>
                  <a:pt x="53340" y="0"/>
                </a:moveTo>
                <a:lnTo>
                  <a:pt x="0" y="49593"/>
                </a:lnTo>
                <a:lnTo>
                  <a:pt x="53340" y="99174"/>
                </a:lnTo>
                <a:lnTo>
                  <a:pt x="53340" y="0"/>
                </a:lnTo>
                <a:close/>
              </a:path>
            </a:pathLst>
          </a:custGeom>
          <a:solidFill>
            <a:srgbClr val="000000"/>
          </a:solidFill>
        </p:spPr>
        <p:txBody>
          <a:bodyPr wrap="square" lIns="0" tIns="0" rIns="0" bIns="0" rtlCol="0">
            <a:noAutofit/>
          </a:bodyPr>
          <a:lstStyle/>
          <a:p>
            <a:endParaRPr/>
          </a:p>
        </p:txBody>
      </p:sp>
      <p:graphicFrame>
        <p:nvGraphicFramePr>
          <p:cNvPr id="15" name="object 19"/>
          <p:cNvGraphicFramePr>
            <a:graphicFrameLocks noGrp="1"/>
          </p:cNvGraphicFramePr>
          <p:nvPr/>
        </p:nvGraphicFramePr>
        <p:xfrm>
          <a:off x="704722" y="5045829"/>
          <a:ext cx="5412100" cy="2118459"/>
        </p:xfrm>
        <a:graphic>
          <a:graphicData uri="http://schemas.openxmlformats.org/drawingml/2006/table">
            <a:tbl>
              <a:tblPr firstRow="1" bandRow="1">
                <a:tableStyleId>{2D5ABB26-0587-4C30-8999-92F81FD0307C}</a:tableStyleId>
              </a:tblPr>
              <a:tblGrid>
                <a:gridCol w="899998">
                  <a:extLst>
                    <a:ext uri="{9D8B030D-6E8A-4147-A177-3AD203B41FA5}">
                      <a16:colId xmlns:a16="http://schemas.microsoft.com/office/drawing/2014/main" val="20000"/>
                    </a:ext>
                  </a:extLst>
                </a:gridCol>
                <a:gridCol w="899997">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899999">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912106">
                  <a:extLst>
                    <a:ext uri="{9D8B030D-6E8A-4147-A177-3AD203B41FA5}">
                      <a16:colId xmlns:a16="http://schemas.microsoft.com/office/drawing/2014/main" val="20005"/>
                    </a:ext>
                  </a:extLst>
                </a:gridCol>
              </a:tblGrid>
              <a:tr h="362711">
                <a:tc rowSpan="2">
                  <a:txBody>
                    <a:bodyPr/>
                    <a:lstStyle/>
                    <a:p>
                      <a:endParaRPr sz="1400" dirty="0">
                        <a:latin typeface="Arial"/>
                        <a:cs typeface="Arial"/>
                      </a:endParaRPr>
                    </a:p>
                  </a:txBody>
                  <a:tcPr marL="0" marR="0" marT="0" marB="0">
                    <a:lnR w="6350">
                      <a:solidFill>
                        <a:srgbClr val="000000"/>
                      </a:solidFill>
                      <a:prstDash val="solid"/>
                    </a:lnR>
                    <a:lnB w="6350">
                      <a:solidFill>
                        <a:srgbClr val="000000"/>
                      </a:solidFill>
                      <a:prstDash val="solid"/>
                    </a:lnB>
                    <a:solidFill>
                      <a:srgbClr val="FFDD00"/>
                    </a:solidFill>
                  </a:tcPr>
                </a:tc>
                <a:tc gridSpan="5">
                  <a:txBody>
                    <a:bodyPr/>
                    <a:lstStyle/>
                    <a:p>
                      <a:pPr marL="31750" algn="ctr">
                        <a:lnSpc>
                          <a:spcPct val="100000"/>
                        </a:lnSpc>
                      </a:pPr>
                      <a:r>
                        <a:rPr sz="1000" b="1" dirty="0">
                          <a:latin typeface="Arial"/>
                          <a:cs typeface="Arial"/>
                        </a:rPr>
                        <a:t>ME</a:t>
                      </a:r>
                      <a:r>
                        <a:rPr sz="1000" b="1" spc="-40" dirty="0">
                          <a:latin typeface="Arial"/>
                          <a:cs typeface="Arial"/>
                        </a:rPr>
                        <a:t>T</a:t>
                      </a:r>
                      <a:r>
                        <a:rPr sz="1000" b="1" spc="0" dirty="0">
                          <a:latin typeface="Arial"/>
                          <a:cs typeface="Arial"/>
                        </a:rPr>
                        <a:t>ODIK</a:t>
                      </a:r>
                      <a:endParaRPr sz="1000" dirty="0">
                        <a:latin typeface="Arial"/>
                        <a:cs typeface="Arial"/>
                      </a:endParaRPr>
                    </a:p>
                  </a:txBody>
                  <a:tcPr marL="0" marR="0" marT="0" marB="0">
                    <a:lnL w="6350">
                      <a:solidFill>
                        <a:srgbClr val="000000"/>
                      </a:solidFill>
                      <a:prstDash val="solid"/>
                    </a:lnL>
                    <a:lnB w="6350">
                      <a:solidFill>
                        <a:srgbClr val="000000"/>
                      </a:solidFill>
                      <a:prstDash val="solid"/>
                    </a:lnB>
                    <a:solidFill>
                      <a:srgbClr val="FFDD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91338">
                <a:tc vMerge="1">
                  <a:txBody>
                    <a:bodyPr/>
                    <a:lstStyle/>
                    <a:p>
                      <a:endParaRPr/>
                    </a:p>
                  </a:txBody>
                  <a:tcPr marL="0" marR="0" marT="0" marB="0">
                    <a:lnR w="6350">
                      <a:solidFill>
                        <a:srgbClr val="000000"/>
                      </a:solidFill>
                      <a:prstDash val="solid"/>
                    </a:lnR>
                    <a:lnB w="6350">
                      <a:solidFill>
                        <a:srgbClr val="000000"/>
                      </a:solidFill>
                      <a:prstDash val="solid"/>
                    </a:lnB>
                    <a:solidFill>
                      <a:srgbClr val="FFDD00"/>
                    </a:solidFill>
                  </a:tcPr>
                </a:tc>
                <a:tc>
                  <a:txBody>
                    <a:bodyPr/>
                    <a:lstStyle/>
                    <a:p>
                      <a:pPr marL="32384">
                        <a:lnSpc>
                          <a:spcPct val="100000"/>
                        </a:lnSpc>
                      </a:pPr>
                      <a:r>
                        <a:rPr sz="750" b="1" dirty="0">
                          <a:latin typeface="Arial"/>
                          <a:cs typeface="Arial"/>
                        </a:rPr>
                        <a:t>Inst</a:t>
                      </a:r>
                      <a:r>
                        <a:rPr sz="750" b="1" spc="15" dirty="0">
                          <a:latin typeface="Arial"/>
                          <a:cs typeface="Arial"/>
                        </a:rPr>
                        <a:t>r</a:t>
                      </a:r>
                      <a:r>
                        <a:rPr sz="750" b="1" spc="0" dirty="0">
                          <a:latin typeface="Arial"/>
                          <a:cs typeface="Arial"/>
                        </a:rPr>
                        <a:t>uktion</a:t>
                      </a:r>
                      <a:endParaRPr sz="75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FFDD00"/>
                    </a:solidFill>
                  </a:tcPr>
                </a:tc>
                <a:tc>
                  <a:txBody>
                    <a:bodyPr/>
                    <a:lstStyle/>
                    <a:p>
                      <a:pPr marL="32384">
                        <a:lnSpc>
                          <a:spcPct val="100000"/>
                        </a:lnSpc>
                      </a:pPr>
                      <a:r>
                        <a:rPr sz="750" b="1" spc="-15" dirty="0">
                          <a:latin typeface="Arial"/>
                          <a:cs typeface="Arial"/>
                        </a:rPr>
                        <a:t>F</a:t>
                      </a:r>
                      <a:r>
                        <a:rPr sz="750" b="1" spc="0" dirty="0">
                          <a:latin typeface="Arial"/>
                          <a:cs typeface="Arial"/>
                        </a:rPr>
                        <a:t>rågor o</a:t>
                      </a:r>
                      <a:r>
                        <a:rPr sz="750" b="1" spc="-30" dirty="0">
                          <a:latin typeface="Arial"/>
                          <a:cs typeface="Arial"/>
                        </a:rPr>
                        <a:t>c</a:t>
                      </a:r>
                      <a:r>
                        <a:rPr sz="750" b="1" spc="0" dirty="0">
                          <a:latin typeface="Arial"/>
                          <a:cs typeface="Arial"/>
                        </a:rPr>
                        <a:t>h s</a:t>
                      </a:r>
                      <a:r>
                        <a:rPr sz="750" b="1" spc="-15" dirty="0">
                          <a:latin typeface="Arial"/>
                          <a:cs typeface="Arial"/>
                        </a:rPr>
                        <a:t>v</a:t>
                      </a:r>
                      <a:r>
                        <a:rPr sz="750" b="1" spc="0" dirty="0">
                          <a:latin typeface="Arial"/>
                          <a:cs typeface="Arial"/>
                        </a:rPr>
                        <a:t>ar</a:t>
                      </a:r>
                      <a:endParaRPr sz="75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FFDD00"/>
                    </a:solidFill>
                  </a:tcPr>
                </a:tc>
                <a:tc>
                  <a:txBody>
                    <a:bodyPr/>
                    <a:lstStyle/>
                    <a:p>
                      <a:pPr marL="32384" marR="114300" indent="-635">
                        <a:lnSpc>
                          <a:spcPct val="100000"/>
                        </a:lnSpc>
                      </a:pPr>
                      <a:r>
                        <a:rPr sz="750" b="1" dirty="0">
                          <a:latin typeface="Arial"/>
                          <a:cs typeface="Arial"/>
                        </a:rPr>
                        <a:t>Obse</a:t>
                      </a:r>
                      <a:r>
                        <a:rPr sz="750" b="1" spc="30" dirty="0">
                          <a:latin typeface="Arial"/>
                          <a:cs typeface="Arial"/>
                        </a:rPr>
                        <a:t>r</a:t>
                      </a:r>
                      <a:r>
                        <a:rPr sz="750" b="1" spc="-15" dirty="0">
                          <a:latin typeface="Arial"/>
                          <a:cs typeface="Arial"/>
                        </a:rPr>
                        <a:t>v</a:t>
                      </a:r>
                      <a:r>
                        <a:rPr sz="750" b="1" spc="0" dirty="0">
                          <a:latin typeface="Arial"/>
                          <a:cs typeface="Arial"/>
                        </a:rPr>
                        <a:t>ation o</a:t>
                      </a:r>
                      <a:r>
                        <a:rPr sz="750" b="1" spc="-30" dirty="0">
                          <a:latin typeface="Arial"/>
                          <a:cs typeface="Arial"/>
                        </a:rPr>
                        <a:t>c</a:t>
                      </a:r>
                      <a:r>
                        <a:rPr sz="750" b="1" spc="0" dirty="0">
                          <a:latin typeface="Arial"/>
                          <a:cs typeface="Arial"/>
                        </a:rPr>
                        <a:t>h </a:t>
                      </a:r>
                      <a:r>
                        <a:rPr sz="750" b="1" spc="-15" dirty="0">
                          <a:latin typeface="Arial"/>
                          <a:cs typeface="Arial"/>
                        </a:rPr>
                        <a:t>f</a:t>
                      </a:r>
                      <a:r>
                        <a:rPr sz="750" b="1" spc="0" dirty="0">
                          <a:latin typeface="Arial"/>
                          <a:cs typeface="Arial"/>
                        </a:rPr>
                        <a:t>eedba</a:t>
                      </a:r>
                      <a:r>
                        <a:rPr sz="750" b="1" spc="-30" dirty="0">
                          <a:latin typeface="Arial"/>
                          <a:cs typeface="Arial"/>
                        </a:rPr>
                        <a:t>c</a:t>
                      </a:r>
                      <a:r>
                        <a:rPr sz="750" b="1" spc="0" dirty="0">
                          <a:latin typeface="Arial"/>
                          <a:cs typeface="Arial"/>
                        </a:rPr>
                        <a:t>k</a:t>
                      </a:r>
                      <a:endParaRPr sz="75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FFDD00"/>
                    </a:solidFill>
                  </a:tcPr>
                </a:tc>
                <a:tc>
                  <a:txBody>
                    <a:bodyPr/>
                    <a:lstStyle/>
                    <a:p>
                      <a:pPr marL="32384">
                        <a:lnSpc>
                          <a:spcPct val="100000"/>
                        </a:lnSpc>
                      </a:pPr>
                      <a:r>
                        <a:rPr sz="750" b="1" dirty="0">
                          <a:latin typeface="Arial"/>
                          <a:cs typeface="Arial"/>
                        </a:rPr>
                        <a:t>Guided disc</a:t>
                      </a:r>
                      <a:r>
                        <a:rPr sz="750" b="1" spc="-15" dirty="0">
                          <a:latin typeface="Arial"/>
                          <a:cs typeface="Arial"/>
                        </a:rPr>
                        <a:t>ov</a:t>
                      </a:r>
                      <a:r>
                        <a:rPr sz="750" b="1" spc="0" dirty="0">
                          <a:latin typeface="Arial"/>
                          <a:cs typeface="Arial"/>
                        </a:rPr>
                        <a:t>e</a:t>
                      </a:r>
                      <a:r>
                        <a:rPr sz="750" b="1" spc="30" dirty="0">
                          <a:latin typeface="Arial"/>
                          <a:cs typeface="Arial"/>
                        </a:rPr>
                        <a:t>r</a:t>
                      </a:r>
                      <a:r>
                        <a:rPr sz="750" b="1" spc="0" dirty="0">
                          <a:latin typeface="Arial"/>
                          <a:cs typeface="Arial"/>
                        </a:rPr>
                        <a:t>y</a:t>
                      </a:r>
                      <a:endParaRPr sz="75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rgbClr val="FFDD00"/>
                    </a:solidFill>
                  </a:tcPr>
                </a:tc>
                <a:tc>
                  <a:txBody>
                    <a:bodyPr/>
                    <a:lstStyle/>
                    <a:p>
                      <a:pPr marL="32384">
                        <a:lnSpc>
                          <a:spcPct val="100000"/>
                        </a:lnSpc>
                      </a:pPr>
                      <a:r>
                        <a:rPr sz="750" b="1" spc="-90" dirty="0">
                          <a:latin typeface="Arial"/>
                          <a:cs typeface="Arial"/>
                        </a:rPr>
                        <a:t>T</a:t>
                      </a:r>
                      <a:r>
                        <a:rPr sz="750" b="1" spc="15" dirty="0">
                          <a:latin typeface="Arial"/>
                          <a:cs typeface="Arial"/>
                        </a:rPr>
                        <a:t>r</a:t>
                      </a:r>
                      <a:r>
                        <a:rPr sz="750" b="1" spc="0" dirty="0">
                          <a:latin typeface="Arial"/>
                          <a:cs typeface="Arial"/>
                        </a:rPr>
                        <a:t>ial and e</a:t>
                      </a:r>
                      <a:r>
                        <a:rPr sz="750" b="1" spc="15" dirty="0">
                          <a:latin typeface="Arial"/>
                          <a:cs typeface="Arial"/>
                        </a:rPr>
                        <a:t>r</a:t>
                      </a:r>
                      <a:r>
                        <a:rPr sz="750" b="1" spc="-15" dirty="0">
                          <a:latin typeface="Arial"/>
                          <a:cs typeface="Arial"/>
                        </a:rPr>
                        <a:t>r</a:t>
                      </a:r>
                      <a:r>
                        <a:rPr sz="750" b="1" spc="0" dirty="0">
                          <a:latin typeface="Arial"/>
                          <a:cs typeface="Arial"/>
                        </a:rPr>
                        <a:t>or</a:t>
                      </a:r>
                      <a:endParaRPr sz="750" dirty="0">
                        <a:latin typeface="Arial"/>
                        <a:cs typeface="Arial"/>
                      </a:endParaRPr>
                    </a:p>
                  </a:txBody>
                  <a:tcPr marL="0" marR="0" marT="0" marB="0">
                    <a:lnL w="6350">
                      <a:solidFill>
                        <a:srgbClr val="000000"/>
                      </a:solidFill>
                      <a:prstDash val="solid"/>
                    </a:lnL>
                    <a:lnT w="6350">
                      <a:solidFill>
                        <a:srgbClr val="000000"/>
                      </a:solidFill>
                      <a:prstDash val="solid"/>
                    </a:lnT>
                    <a:solidFill>
                      <a:srgbClr val="FFDD00"/>
                    </a:solidFill>
                  </a:tcPr>
                </a:tc>
                <a:extLst>
                  <a:ext uri="{0D108BD9-81ED-4DB2-BD59-A6C34878D82A}">
                    <a16:rowId xmlns:a16="http://schemas.microsoft.com/office/drawing/2014/main" val="10001"/>
                  </a:ext>
                </a:extLst>
              </a:tr>
              <a:tr h="509660">
                <a:tc>
                  <a:txBody>
                    <a:bodyPr/>
                    <a:lstStyle/>
                    <a:p>
                      <a:pPr marL="35560" marR="209550">
                        <a:lnSpc>
                          <a:spcPct val="100000"/>
                        </a:lnSpc>
                      </a:pPr>
                      <a:r>
                        <a:rPr sz="750" b="1" dirty="0">
                          <a:latin typeface="Arial"/>
                          <a:cs typeface="Arial"/>
                        </a:rPr>
                        <a:t>Sam</a:t>
                      </a:r>
                      <a:r>
                        <a:rPr sz="750" b="1" spc="-15" dirty="0">
                          <a:latin typeface="Arial"/>
                          <a:cs typeface="Arial"/>
                        </a:rPr>
                        <a:t>v</a:t>
                      </a:r>
                      <a:r>
                        <a:rPr sz="750" b="1" spc="0" dirty="0">
                          <a:latin typeface="Arial"/>
                          <a:cs typeface="Arial"/>
                        </a:rPr>
                        <a:t>e</a:t>
                      </a:r>
                      <a:r>
                        <a:rPr sz="750" b="1" spc="5" dirty="0">
                          <a:latin typeface="Arial"/>
                          <a:cs typeface="Arial"/>
                        </a:rPr>
                        <a:t>r</a:t>
                      </a:r>
                      <a:r>
                        <a:rPr sz="750" b="1" spc="0" dirty="0">
                          <a:latin typeface="Arial"/>
                          <a:cs typeface="Arial"/>
                        </a:rPr>
                        <a:t>kan mellan träna</a:t>
                      </a:r>
                      <a:r>
                        <a:rPr sz="750" b="1" spc="-15" dirty="0">
                          <a:latin typeface="Arial"/>
                          <a:cs typeface="Arial"/>
                        </a:rPr>
                        <a:t>r</a:t>
                      </a:r>
                      <a:r>
                        <a:rPr sz="750" b="1" spc="0" dirty="0">
                          <a:latin typeface="Arial"/>
                          <a:cs typeface="Arial"/>
                        </a:rPr>
                        <a:t>e o</a:t>
                      </a:r>
                      <a:r>
                        <a:rPr sz="750" b="1" spc="-30" dirty="0">
                          <a:latin typeface="Arial"/>
                          <a:cs typeface="Arial"/>
                        </a:rPr>
                        <a:t>c</a:t>
                      </a:r>
                      <a:r>
                        <a:rPr sz="750" b="1" spc="0" dirty="0">
                          <a:latin typeface="Arial"/>
                          <a:cs typeface="Arial"/>
                        </a:rPr>
                        <a:t>h spela</a:t>
                      </a:r>
                      <a:r>
                        <a:rPr sz="750" b="1" spc="-15" dirty="0">
                          <a:latin typeface="Arial"/>
                          <a:cs typeface="Arial"/>
                        </a:rPr>
                        <a:t>r</a:t>
                      </a:r>
                      <a:r>
                        <a:rPr sz="750" b="1" spc="0" dirty="0">
                          <a:latin typeface="Arial"/>
                          <a:cs typeface="Arial"/>
                        </a:rPr>
                        <a:t>e</a:t>
                      </a:r>
                      <a:endParaRPr sz="750">
                        <a:latin typeface="Arial"/>
                        <a:cs typeface="Arial"/>
                      </a:endParaRPr>
                    </a:p>
                  </a:txBody>
                  <a:tcPr marL="0" marR="0" marT="0" marB="0">
                    <a:lnT w="6350">
                      <a:solidFill>
                        <a:srgbClr val="000000"/>
                      </a:solidFill>
                      <a:prstDash val="solid"/>
                    </a:lnT>
                    <a:lnB w="6350">
                      <a:solidFill>
                        <a:srgbClr val="000000"/>
                      </a:solidFill>
                      <a:prstDash val="solid"/>
                    </a:lnB>
                    <a:solidFill>
                      <a:srgbClr val="FFDD00"/>
                    </a:solidFill>
                  </a:tcPr>
                </a:tc>
                <a:tc>
                  <a:txBody>
                    <a:bodyPr/>
                    <a:lstStyle/>
                    <a:p>
                      <a:pPr marL="35560" marR="133350">
                        <a:lnSpc>
                          <a:spcPct val="100000"/>
                        </a:lnSpc>
                      </a:pPr>
                      <a:r>
                        <a:rPr sz="750" spc="-70" dirty="0">
                          <a:latin typeface="Arial"/>
                          <a:cs typeface="Arial"/>
                        </a:rPr>
                        <a:t>T</a:t>
                      </a:r>
                      <a:r>
                        <a:rPr sz="750" spc="0" dirty="0">
                          <a:latin typeface="Arial"/>
                          <a:cs typeface="Arial"/>
                        </a:rPr>
                        <a:t>räna</a:t>
                      </a:r>
                      <a:r>
                        <a:rPr sz="750" spc="-15" dirty="0">
                          <a:latin typeface="Arial"/>
                          <a:cs typeface="Arial"/>
                        </a:rPr>
                        <a:t>r</a:t>
                      </a:r>
                      <a:r>
                        <a:rPr sz="750" spc="0" dirty="0">
                          <a:latin typeface="Arial"/>
                          <a:cs typeface="Arial"/>
                        </a:rPr>
                        <a:t>en berättar och visar en lösning</a:t>
                      </a:r>
                      <a:endParaRPr sz="750" dirty="0">
                        <a:latin typeface="Arial"/>
                        <a:cs typeface="Arial"/>
                      </a:endParaRPr>
                    </a:p>
                  </a:txBody>
                  <a:tcPr marL="0" marR="0" marT="0" marB="0">
                    <a:lnR w="6350">
                      <a:solidFill>
                        <a:srgbClr val="000000"/>
                      </a:solidFill>
                      <a:prstDash val="solid"/>
                    </a:lnR>
                    <a:lnB w="6350">
                      <a:solidFill>
                        <a:srgbClr val="000000"/>
                      </a:solidFill>
                      <a:prstDash val="solid"/>
                    </a:lnB>
                  </a:tcPr>
                </a:tc>
                <a:tc>
                  <a:txBody>
                    <a:bodyPr/>
                    <a:lstStyle/>
                    <a:p>
                      <a:pPr marL="32384" marR="92710">
                        <a:lnSpc>
                          <a:spcPct val="100000"/>
                        </a:lnSpc>
                      </a:pPr>
                      <a:r>
                        <a:rPr sz="750" spc="-70" dirty="0">
                          <a:latin typeface="Arial"/>
                          <a:cs typeface="Arial"/>
                        </a:rPr>
                        <a:t>T</a:t>
                      </a:r>
                      <a:r>
                        <a:rPr sz="750" spc="0" dirty="0">
                          <a:latin typeface="Arial"/>
                          <a:cs typeface="Arial"/>
                        </a:rPr>
                        <a:t>räna</a:t>
                      </a:r>
                      <a:r>
                        <a:rPr sz="750" spc="-15" dirty="0">
                          <a:latin typeface="Arial"/>
                          <a:cs typeface="Arial"/>
                        </a:rPr>
                        <a:t>r</a:t>
                      </a:r>
                      <a:r>
                        <a:rPr sz="750" spc="0" dirty="0">
                          <a:latin typeface="Arial"/>
                          <a:cs typeface="Arial"/>
                        </a:rPr>
                        <a:t>e leder med frågor för att få svar från spela</a:t>
                      </a:r>
                      <a:r>
                        <a:rPr sz="750" spc="-15" dirty="0">
                          <a:latin typeface="Arial"/>
                          <a:cs typeface="Arial"/>
                        </a:rPr>
                        <a:t>r</a:t>
                      </a:r>
                      <a:r>
                        <a:rPr sz="750" spc="0" dirty="0">
                          <a:latin typeface="Arial"/>
                          <a:cs typeface="Arial"/>
                        </a:rPr>
                        <a:t>en</a:t>
                      </a:r>
                      <a:endParaRPr sz="750" dirty="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32384" marR="80645">
                        <a:lnSpc>
                          <a:spcPct val="100000"/>
                        </a:lnSpc>
                      </a:pPr>
                      <a:r>
                        <a:rPr sz="750" dirty="0">
                          <a:latin typeface="Arial"/>
                          <a:cs typeface="Arial"/>
                        </a:rPr>
                        <a:t>Spela</a:t>
                      </a:r>
                      <a:r>
                        <a:rPr sz="750" spc="-15" dirty="0">
                          <a:latin typeface="Arial"/>
                          <a:cs typeface="Arial"/>
                        </a:rPr>
                        <a:t>r</a:t>
                      </a:r>
                      <a:r>
                        <a:rPr sz="750" spc="0" dirty="0">
                          <a:latin typeface="Arial"/>
                          <a:cs typeface="Arial"/>
                        </a:rPr>
                        <a:t>e och träna</a:t>
                      </a:r>
                      <a:r>
                        <a:rPr sz="750" spc="-15" dirty="0">
                          <a:latin typeface="Arial"/>
                          <a:cs typeface="Arial"/>
                        </a:rPr>
                        <a:t>r</a:t>
                      </a:r>
                      <a:r>
                        <a:rPr sz="750" spc="0" dirty="0">
                          <a:latin typeface="Arial"/>
                          <a:cs typeface="Arial"/>
                        </a:rPr>
                        <a:t>e observerar</a:t>
                      </a:r>
                      <a:endParaRPr sz="750" dirty="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32384" marR="82550">
                        <a:lnSpc>
                          <a:spcPct val="100000"/>
                        </a:lnSpc>
                      </a:pPr>
                      <a:r>
                        <a:rPr sz="750" spc="-70" dirty="0">
                          <a:latin typeface="Arial"/>
                          <a:cs typeface="Arial"/>
                        </a:rPr>
                        <a:t>T</a:t>
                      </a:r>
                      <a:r>
                        <a:rPr sz="750" spc="0" dirty="0">
                          <a:latin typeface="Arial"/>
                          <a:cs typeface="Arial"/>
                        </a:rPr>
                        <a:t>räna</a:t>
                      </a:r>
                      <a:r>
                        <a:rPr sz="750" spc="-15" dirty="0">
                          <a:latin typeface="Arial"/>
                          <a:cs typeface="Arial"/>
                        </a:rPr>
                        <a:t>r</a:t>
                      </a:r>
                      <a:r>
                        <a:rPr sz="750" spc="0" dirty="0">
                          <a:latin typeface="Arial"/>
                          <a:cs typeface="Arial"/>
                        </a:rPr>
                        <a:t>en ställer en fråga eller ger en utmaning</a:t>
                      </a:r>
                      <a:endParaRPr sz="750" dirty="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32384" marR="43180">
                        <a:lnSpc>
                          <a:spcPct val="100000"/>
                        </a:lnSpc>
                      </a:pPr>
                      <a:r>
                        <a:rPr sz="750" dirty="0">
                          <a:latin typeface="Arial"/>
                          <a:cs typeface="Arial"/>
                        </a:rPr>
                        <a:t>Spela</a:t>
                      </a:r>
                      <a:r>
                        <a:rPr sz="750" spc="10" dirty="0">
                          <a:latin typeface="Arial"/>
                          <a:cs typeface="Arial"/>
                        </a:rPr>
                        <a:t>r</a:t>
                      </a:r>
                      <a:r>
                        <a:rPr sz="750" spc="0" dirty="0">
                          <a:latin typeface="Arial"/>
                          <a:cs typeface="Arial"/>
                        </a:rPr>
                        <a:t>na och/eller träna</a:t>
                      </a:r>
                      <a:r>
                        <a:rPr sz="750" spc="-15" dirty="0">
                          <a:latin typeface="Arial"/>
                          <a:cs typeface="Arial"/>
                        </a:rPr>
                        <a:t>r</a:t>
                      </a:r>
                      <a:r>
                        <a:rPr sz="750" spc="0" dirty="0">
                          <a:latin typeface="Arial"/>
                          <a:cs typeface="Arial"/>
                        </a:rPr>
                        <a:t>en beslutar om vilken utmaning</a:t>
                      </a:r>
                      <a:endParaRPr sz="7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2"/>
                  </a:ext>
                </a:extLst>
              </a:tr>
              <a:tr h="405447">
                <a:tc>
                  <a:txBody>
                    <a:bodyPr/>
                    <a:lstStyle/>
                    <a:p>
                      <a:pPr marL="35560">
                        <a:lnSpc>
                          <a:spcPct val="100000"/>
                        </a:lnSpc>
                      </a:pPr>
                      <a:r>
                        <a:rPr sz="750" b="1" dirty="0">
                          <a:latin typeface="Arial"/>
                          <a:cs typeface="Arial"/>
                        </a:rPr>
                        <a:t>E</a:t>
                      </a:r>
                      <a:r>
                        <a:rPr sz="750" b="1" spc="-15" dirty="0">
                          <a:latin typeface="Arial"/>
                          <a:cs typeface="Arial"/>
                        </a:rPr>
                        <a:t>x</a:t>
                      </a:r>
                      <a:r>
                        <a:rPr sz="750" b="1" spc="0" dirty="0">
                          <a:latin typeface="Arial"/>
                          <a:cs typeface="Arial"/>
                        </a:rPr>
                        <a:t>empel</a:t>
                      </a:r>
                      <a:endParaRPr sz="750">
                        <a:latin typeface="Arial"/>
                        <a:cs typeface="Arial"/>
                      </a:endParaRPr>
                    </a:p>
                  </a:txBody>
                  <a:tcPr marL="0" marR="0" marT="0" marB="0">
                    <a:lnT w="6350">
                      <a:solidFill>
                        <a:srgbClr val="000000"/>
                      </a:solidFill>
                      <a:prstDash val="solid"/>
                    </a:lnT>
                    <a:lnB w="6351">
                      <a:solidFill>
                        <a:srgbClr val="000000"/>
                      </a:solidFill>
                      <a:prstDash val="solid"/>
                    </a:lnB>
                    <a:solidFill>
                      <a:srgbClr val="FFDD00"/>
                    </a:solidFill>
                  </a:tcPr>
                </a:tc>
                <a:tc>
                  <a:txBody>
                    <a:bodyPr/>
                    <a:lstStyle/>
                    <a:p>
                      <a:pPr marL="36195" marR="253365">
                        <a:lnSpc>
                          <a:spcPct val="100000"/>
                        </a:lnSpc>
                      </a:pPr>
                      <a:r>
                        <a:rPr sz="750" dirty="0">
                          <a:latin typeface="Arial"/>
                          <a:cs typeface="Arial"/>
                        </a:rPr>
                        <a:t>”Jag vill att du ska…”</a:t>
                      </a:r>
                      <a:endParaRPr sz="750">
                        <a:latin typeface="Arial"/>
                        <a:cs typeface="Arial"/>
                      </a:endParaRPr>
                    </a:p>
                  </a:txBody>
                  <a:tcPr marL="0" marR="0" marT="0" marB="0">
                    <a:lnR w="6350">
                      <a:solidFill>
                        <a:srgbClr val="000000"/>
                      </a:solidFill>
                      <a:prstDash val="solid"/>
                    </a:lnR>
                    <a:lnT w="6350">
                      <a:solidFill>
                        <a:srgbClr val="000000"/>
                      </a:solidFill>
                      <a:prstDash val="solid"/>
                    </a:lnT>
                    <a:lnB w="6351">
                      <a:solidFill>
                        <a:srgbClr val="000000"/>
                      </a:solidFill>
                      <a:prstDash val="solid"/>
                    </a:lnB>
                  </a:tcPr>
                </a:tc>
                <a:tc>
                  <a:txBody>
                    <a:bodyPr/>
                    <a:lstStyle/>
                    <a:p>
                      <a:pPr marL="33020" marR="46990">
                        <a:lnSpc>
                          <a:spcPct val="100000"/>
                        </a:lnSpc>
                      </a:pPr>
                      <a:r>
                        <a:rPr sz="750" dirty="0">
                          <a:latin typeface="Arial"/>
                          <a:cs typeface="Arial"/>
                        </a:rPr>
                        <a:t>”Kan du berätta för mig vad du kan göra här?”</a:t>
                      </a:r>
                      <a:endParaRPr sz="7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1">
                      <a:solidFill>
                        <a:srgbClr val="000000"/>
                      </a:solidFill>
                      <a:prstDash val="solid"/>
                    </a:lnB>
                  </a:tcPr>
                </a:tc>
                <a:tc>
                  <a:txBody>
                    <a:bodyPr/>
                    <a:lstStyle/>
                    <a:p>
                      <a:pPr marL="33020">
                        <a:lnSpc>
                          <a:spcPct val="100000"/>
                        </a:lnSpc>
                      </a:pPr>
                      <a:r>
                        <a:rPr sz="750" dirty="0">
                          <a:latin typeface="Arial"/>
                          <a:cs typeface="Arial"/>
                        </a:rPr>
                        <a:t>”Titta på det här!”</a:t>
                      </a:r>
                      <a:endParaRPr sz="7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1">
                      <a:solidFill>
                        <a:srgbClr val="000000"/>
                      </a:solidFill>
                      <a:prstDash val="solid"/>
                    </a:lnB>
                  </a:tcPr>
                </a:tc>
                <a:tc>
                  <a:txBody>
                    <a:bodyPr/>
                    <a:lstStyle/>
                    <a:p>
                      <a:pPr marL="33020">
                        <a:lnSpc>
                          <a:spcPct val="100000"/>
                        </a:lnSpc>
                      </a:pPr>
                      <a:r>
                        <a:rPr sz="750" dirty="0">
                          <a:latin typeface="Arial"/>
                          <a:cs typeface="Arial"/>
                        </a:rPr>
                        <a:t>”Kan du visa mig?”</a:t>
                      </a:r>
                      <a:endParaRPr sz="7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1">
                      <a:solidFill>
                        <a:srgbClr val="000000"/>
                      </a:solidFill>
                      <a:prstDash val="solid"/>
                    </a:lnB>
                  </a:tcPr>
                </a:tc>
                <a:tc>
                  <a:txBody>
                    <a:bodyPr/>
                    <a:lstStyle/>
                    <a:p>
                      <a:pPr marL="33020">
                        <a:lnSpc>
                          <a:spcPct val="100000"/>
                        </a:lnSpc>
                      </a:pPr>
                      <a:r>
                        <a:rPr sz="750" dirty="0">
                          <a:latin typeface="Arial"/>
                          <a:cs typeface="Arial"/>
                        </a:rPr>
                        <a:t>”Försök själv…!”</a:t>
                      </a:r>
                      <a:endParaRPr sz="7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1">
                      <a:solidFill>
                        <a:srgbClr val="000000"/>
                      </a:solidFill>
                      <a:prstDash val="solid"/>
                    </a:lnB>
                  </a:tcPr>
                </a:tc>
                <a:extLst>
                  <a:ext uri="{0D108BD9-81ED-4DB2-BD59-A6C34878D82A}">
                    <a16:rowId xmlns:a16="http://schemas.microsoft.com/office/drawing/2014/main" val="10003"/>
                  </a:ext>
                </a:extLst>
              </a:tr>
              <a:tr h="549303">
                <a:tc>
                  <a:txBody>
                    <a:bodyPr/>
                    <a:lstStyle/>
                    <a:p>
                      <a:pPr marL="36195">
                        <a:lnSpc>
                          <a:spcPct val="100000"/>
                        </a:lnSpc>
                      </a:pPr>
                      <a:r>
                        <a:rPr sz="750" b="1" dirty="0">
                          <a:latin typeface="Arial"/>
                          <a:cs typeface="Arial"/>
                        </a:rPr>
                        <a:t>Besk</a:t>
                      </a:r>
                      <a:r>
                        <a:rPr sz="750" b="1" spc="15" dirty="0">
                          <a:latin typeface="Arial"/>
                          <a:cs typeface="Arial"/>
                        </a:rPr>
                        <a:t>ri</a:t>
                      </a:r>
                      <a:r>
                        <a:rPr sz="750" b="1" spc="0" dirty="0">
                          <a:latin typeface="Arial"/>
                          <a:cs typeface="Arial"/>
                        </a:rPr>
                        <a:t>vning</a:t>
                      </a:r>
                      <a:endParaRPr sz="750">
                        <a:latin typeface="Arial"/>
                        <a:cs typeface="Arial"/>
                      </a:endParaRPr>
                    </a:p>
                  </a:txBody>
                  <a:tcPr marL="0" marR="0" marT="0" marB="0">
                    <a:lnT w="6351">
                      <a:solidFill>
                        <a:srgbClr val="000000"/>
                      </a:solidFill>
                      <a:prstDash val="solid"/>
                    </a:lnT>
                    <a:lnB w="6351">
                      <a:solidFill>
                        <a:srgbClr val="000000"/>
                      </a:solidFill>
                      <a:prstDash val="solid"/>
                    </a:lnB>
                    <a:solidFill>
                      <a:srgbClr val="FFDD00"/>
                    </a:solidFill>
                  </a:tcPr>
                </a:tc>
                <a:tc>
                  <a:txBody>
                    <a:bodyPr/>
                    <a:lstStyle/>
                    <a:p>
                      <a:pPr marL="36195" marR="60960">
                        <a:lnSpc>
                          <a:spcPct val="100000"/>
                        </a:lnSpc>
                      </a:pPr>
                      <a:r>
                        <a:rPr sz="750" spc="-70" dirty="0">
                          <a:latin typeface="Arial"/>
                          <a:cs typeface="Arial"/>
                        </a:rPr>
                        <a:t>T</a:t>
                      </a:r>
                      <a:r>
                        <a:rPr sz="750" spc="0" dirty="0">
                          <a:latin typeface="Arial"/>
                          <a:cs typeface="Arial"/>
                        </a:rPr>
                        <a:t>räna</a:t>
                      </a:r>
                      <a:r>
                        <a:rPr sz="750" spc="-15" dirty="0">
                          <a:latin typeface="Arial"/>
                          <a:cs typeface="Arial"/>
                        </a:rPr>
                        <a:t>r</a:t>
                      </a:r>
                      <a:r>
                        <a:rPr sz="750" spc="0" dirty="0">
                          <a:latin typeface="Arial"/>
                          <a:cs typeface="Arial"/>
                        </a:rPr>
                        <a:t>en väljer vad som ska visas i praktiken</a:t>
                      </a:r>
                      <a:endParaRPr sz="750">
                        <a:latin typeface="Arial"/>
                        <a:cs typeface="Arial"/>
                      </a:endParaRPr>
                    </a:p>
                  </a:txBody>
                  <a:tcPr marL="0" marR="0" marT="0" marB="0">
                    <a:lnR w="6350">
                      <a:solidFill>
                        <a:srgbClr val="000000"/>
                      </a:solidFill>
                      <a:prstDash val="solid"/>
                    </a:lnR>
                    <a:lnT w="6351">
                      <a:solidFill>
                        <a:srgbClr val="000000"/>
                      </a:solidFill>
                      <a:prstDash val="solid"/>
                    </a:lnT>
                    <a:lnB w="6351">
                      <a:solidFill>
                        <a:srgbClr val="000000"/>
                      </a:solidFill>
                      <a:prstDash val="solid"/>
                    </a:lnB>
                  </a:tcPr>
                </a:tc>
                <a:tc>
                  <a:txBody>
                    <a:bodyPr/>
                    <a:lstStyle/>
                    <a:p>
                      <a:pPr marL="33020" marR="34925">
                        <a:lnSpc>
                          <a:spcPct val="100000"/>
                        </a:lnSpc>
                      </a:pPr>
                      <a:r>
                        <a:rPr sz="750" spc="-70" dirty="0">
                          <a:latin typeface="Arial"/>
                          <a:cs typeface="Arial"/>
                        </a:rPr>
                        <a:t>T</a:t>
                      </a:r>
                      <a:r>
                        <a:rPr sz="750" spc="0" dirty="0">
                          <a:latin typeface="Arial"/>
                          <a:cs typeface="Arial"/>
                        </a:rPr>
                        <a:t>räna</a:t>
                      </a:r>
                      <a:r>
                        <a:rPr sz="750" spc="-15" dirty="0">
                          <a:latin typeface="Arial"/>
                          <a:cs typeface="Arial"/>
                        </a:rPr>
                        <a:t>r</a:t>
                      </a:r>
                      <a:r>
                        <a:rPr sz="750" spc="0" dirty="0">
                          <a:latin typeface="Arial"/>
                          <a:cs typeface="Arial"/>
                        </a:rPr>
                        <a:t>en ställer frågor och spela</a:t>
                      </a:r>
                      <a:r>
                        <a:rPr sz="750" spc="-15" dirty="0">
                          <a:latin typeface="Arial"/>
                          <a:cs typeface="Arial"/>
                        </a:rPr>
                        <a:t>r</a:t>
                      </a:r>
                      <a:r>
                        <a:rPr sz="750" spc="0" dirty="0">
                          <a:latin typeface="Arial"/>
                          <a:cs typeface="Arial"/>
                        </a:rPr>
                        <a:t>en ger muntliga förslag på lösning</a:t>
                      </a:r>
                      <a:endParaRPr sz="750">
                        <a:latin typeface="Arial"/>
                        <a:cs typeface="Arial"/>
                      </a:endParaRPr>
                    </a:p>
                  </a:txBody>
                  <a:tcPr marL="0" marR="0" marT="0" marB="0">
                    <a:lnL w="6350">
                      <a:solidFill>
                        <a:srgbClr val="000000"/>
                      </a:solidFill>
                      <a:prstDash val="solid"/>
                    </a:lnL>
                    <a:lnR w="6350">
                      <a:solidFill>
                        <a:srgbClr val="000000"/>
                      </a:solidFill>
                      <a:prstDash val="solid"/>
                    </a:lnR>
                    <a:lnT w="6351">
                      <a:solidFill>
                        <a:srgbClr val="000000"/>
                      </a:solidFill>
                      <a:prstDash val="solid"/>
                    </a:lnT>
                    <a:lnB w="6351">
                      <a:solidFill>
                        <a:srgbClr val="000000"/>
                      </a:solidFill>
                      <a:prstDash val="solid"/>
                    </a:lnB>
                  </a:tcPr>
                </a:tc>
                <a:tc>
                  <a:txBody>
                    <a:bodyPr/>
                    <a:lstStyle/>
                    <a:p>
                      <a:pPr marL="33020" marR="48260">
                        <a:lnSpc>
                          <a:spcPct val="100000"/>
                        </a:lnSpc>
                      </a:pPr>
                      <a:r>
                        <a:rPr sz="750" dirty="0">
                          <a:latin typeface="Arial"/>
                          <a:cs typeface="Arial"/>
                        </a:rPr>
                        <a:t>Diskussion om den feedback som spela</a:t>
                      </a:r>
                      <a:r>
                        <a:rPr sz="750" spc="-15" dirty="0">
                          <a:latin typeface="Arial"/>
                          <a:cs typeface="Arial"/>
                        </a:rPr>
                        <a:t>r</a:t>
                      </a:r>
                      <a:r>
                        <a:rPr sz="750" spc="0" dirty="0">
                          <a:latin typeface="Arial"/>
                          <a:cs typeface="Arial"/>
                        </a:rPr>
                        <a:t>en fått</a:t>
                      </a:r>
                      <a:endParaRPr sz="750">
                        <a:latin typeface="Arial"/>
                        <a:cs typeface="Arial"/>
                      </a:endParaRPr>
                    </a:p>
                  </a:txBody>
                  <a:tcPr marL="0" marR="0" marT="0" marB="0">
                    <a:lnL w="6350">
                      <a:solidFill>
                        <a:srgbClr val="000000"/>
                      </a:solidFill>
                      <a:prstDash val="solid"/>
                    </a:lnL>
                    <a:lnR w="6350">
                      <a:solidFill>
                        <a:srgbClr val="000000"/>
                      </a:solidFill>
                      <a:prstDash val="solid"/>
                    </a:lnR>
                    <a:lnT w="6351">
                      <a:solidFill>
                        <a:srgbClr val="000000"/>
                      </a:solidFill>
                      <a:prstDash val="solid"/>
                    </a:lnT>
                    <a:lnB w="6351">
                      <a:solidFill>
                        <a:srgbClr val="000000"/>
                      </a:solidFill>
                      <a:prstDash val="solid"/>
                    </a:lnB>
                  </a:tcPr>
                </a:tc>
                <a:tc>
                  <a:txBody>
                    <a:bodyPr/>
                    <a:lstStyle/>
                    <a:p>
                      <a:pPr marL="33020" marR="33020">
                        <a:lnSpc>
                          <a:spcPct val="100000"/>
                        </a:lnSpc>
                      </a:pPr>
                      <a:r>
                        <a:rPr sz="750" spc="-70" dirty="0">
                          <a:latin typeface="Arial"/>
                          <a:cs typeface="Arial"/>
                        </a:rPr>
                        <a:t>T</a:t>
                      </a:r>
                      <a:r>
                        <a:rPr sz="750" spc="0" dirty="0">
                          <a:latin typeface="Arial"/>
                          <a:cs typeface="Arial"/>
                        </a:rPr>
                        <a:t>räna</a:t>
                      </a:r>
                      <a:r>
                        <a:rPr sz="750" spc="-15" dirty="0">
                          <a:latin typeface="Arial"/>
                          <a:cs typeface="Arial"/>
                        </a:rPr>
                        <a:t>r</a:t>
                      </a:r>
                      <a:r>
                        <a:rPr sz="750" spc="0" dirty="0">
                          <a:latin typeface="Arial"/>
                          <a:cs typeface="Arial"/>
                        </a:rPr>
                        <a:t>en frågar och spela</a:t>
                      </a:r>
                      <a:r>
                        <a:rPr sz="750" spc="-15" dirty="0">
                          <a:latin typeface="Arial"/>
                          <a:cs typeface="Arial"/>
                        </a:rPr>
                        <a:t>r</a:t>
                      </a:r>
                      <a:r>
                        <a:rPr sz="750" spc="0" dirty="0">
                          <a:latin typeface="Arial"/>
                          <a:cs typeface="Arial"/>
                        </a:rPr>
                        <a:t>en visar sin tolkning</a:t>
                      </a:r>
                      <a:endParaRPr sz="750" dirty="0">
                        <a:latin typeface="Arial"/>
                        <a:cs typeface="Arial"/>
                      </a:endParaRPr>
                    </a:p>
                  </a:txBody>
                  <a:tcPr marL="0" marR="0" marT="0" marB="0">
                    <a:lnL w="6350">
                      <a:solidFill>
                        <a:srgbClr val="000000"/>
                      </a:solidFill>
                      <a:prstDash val="solid"/>
                    </a:lnL>
                    <a:lnR w="6350">
                      <a:solidFill>
                        <a:srgbClr val="000000"/>
                      </a:solidFill>
                      <a:prstDash val="solid"/>
                    </a:lnR>
                    <a:lnT w="6351">
                      <a:solidFill>
                        <a:srgbClr val="000000"/>
                      </a:solidFill>
                      <a:prstDash val="solid"/>
                    </a:lnT>
                    <a:lnB w="6351">
                      <a:solidFill>
                        <a:srgbClr val="000000"/>
                      </a:solidFill>
                      <a:prstDash val="solid"/>
                    </a:lnB>
                  </a:tcPr>
                </a:tc>
                <a:tc>
                  <a:txBody>
                    <a:bodyPr/>
                    <a:lstStyle/>
                    <a:p>
                      <a:pPr marL="33020" marR="81915">
                        <a:lnSpc>
                          <a:spcPct val="100000"/>
                        </a:lnSpc>
                      </a:pPr>
                      <a:r>
                        <a:rPr sz="750" dirty="0">
                          <a:latin typeface="Arial"/>
                          <a:cs typeface="Arial"/>
                        </a:rPr>
                        <a:t>Spela</a:t>
                      </a:r>
                      <a:r>
                        <a:rPr sz="750" spc="-15" dirty="0">
                          <a:latin typeface="Arial"/>
                          <a:cs typeface="Arial"/>
                        </a:rPr>
                        <a:t>r</a:t>
                      </a:r>
                      <a:r>
                        <a:rPr sz="750" spc="0" dirty="0">
                          <a:latin typeface="Arial"/>
                          <a:cs typeface="Arial"/>
                        </a:rPr>
                        <a:t>e uppmuntras att hitta en lösning med minimalt stöd</a:t>
                      </a:r>
                      <a:endParaRPr sz="750" dirty="0">
                        <a:latin typeface="Arial"/>
                        <a:cs typeface="Arial"/>
                      </a:endParaRPr>
                    </a:p>
                  </a:txBody>
                  <a:tcPr marL="0" marR="0" marT="0" marB="0">
                    <a:lnL w="6350">
                      <a:solidFill>
                        <a:srgbClr val="000000"/>
                      </a:solidFill>
                      <a:prstDash val="solid"/>
                    </a:lnL>
                    <a:lnR w="6350">
                      <a:solidFill>
                        <a:srgbClr val="000000"/>
                      </a:solidFill>
                      <a:prstDash val="solid"/>
                    </a:lnR>
                    <a:lnT w="6351">
                      <a:solidFill>
                        <a:srgbClr val="000000"/>
                      </a:solidFill>
                      <a:prstDash val="solid"/>
                    </a:lnT>
                    <a:lnB w="6351">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84122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a:t>
            </a:r>
            <a:r>
              <a:rPr lang="sv-SE" sz="1800" dirty="0">
                <a:sym typeface="Wingdings" pitchFamily="2" charset="2"/>
              </a:rPr>
              <a:t>TRÄNING </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28</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4371838" cy="523220"/>
          </a:xfrm>
          <a:prstGeom prst="rect">
            <a:avLst/>
          </a:prstGeom>
          <a:noFill/>
        </p:spPr>
        <p:txBody>
          <a:bodyPr wrap="none" rtlCol="0">
            <a:spAutoFit/>
          </a:bodyPr>
          <a:lstStyle/>
          <a:p>
            <a:r>
              <a:rPr lang="sv-SE" sz="2800" b="1" dirty="0">
                <a:solidFill>
                  <a:schemeClr val="accent1"/>
                </a:solidFill>
              </a:rPr>
              <a:t>Från isolerat till funktionellt</a:t>
            </a:r>
          </a:p>
        </p:txBody>
      </p:sp>
      <p:sp>
        <p:nvSpPr>
          <p:cNvPr id="8" name="textruta 7"/>
          <p:cNvSpPr txBox="1"/>
          <p:nvPr/>
        </p:nvSpPr>
        <p:spPr>
          <a:xfrm>
            <a:off x="836712" y="1907704"/>
            <a:ext cx="5184576" cy="3046988"/>
          </a:xfrm>
          <a:prstGeom prst="rect">
            <a:avLst/>
          </a:prstGeom>
          <a:noFill/>
        </p:spPr>
        <p:txBody>
          <a:bodyPr wrap="square" rtlCol="0">
            <a:spAutoFit/>
          </a:bodyPr>
          <a:lstStyle/>
          <a:p>
            <a:r>
              <a:rPr lang="sv-SE" sz="1200" dirty="0"/>
              <a:t>I </a:t>
            </a:r>
            <a:r>
              <a:rPr lang="sv-SE" sz="1200" dirty="0" err="1"/>
              <a:t>Ope</a:t>
            </a:r>
            <a:r>
              <a:rPr lang="sv-SE" sz="1200" dirty="0"/>
              <a:t> IF strävar vi efter att gå från isolerad träning till funktionell träning. Ett exempel på isolerad träning är när två spelare står och stillastående nöter bredsidor fram och tillbaka mellan varandra. Med funktionell träning menas att det moment eller den teknik man tränar på används i en så realistisk situation som möjligt.</a:t>
            </a:r>
          </a:p>
          <a:p>
            <a:endParaRPr lang="sv-SE" sz="1200" dirty="0"/>
          </a:p>
          <a:p>
            <a:r>
              <a:rPr lang="sv-SE" sz="1200" dirty="0"/>
              <a:t>Spelet är den mest funktionella delen av fotbollsträningen. I spelträning prövas spelarens tekniska utförande och taktiska förståelse i varje unik situation. </a:t>
            </a:r>
          </a:p>
          <a:p>
            <a:endParaRPr lang="sv-SE" sz="1200" dirty="0"/>
          </a:p>
          <a:p>
            <a:r>
              <a:rPr lang="sv-SE" sz="1200" dirty="0"/>
              <a:t>Främst i de yngre åldrarna är det viktigt att tänka på hur ett träningspass läggs upp med tanke på måttet av isolerad träning i förhållande till funktionell träning. Generellt sett har vi ofta för bråttom att byta övning och byta till en ny färdighet att öva på. Planera hellre träningen så att ni övar hela passet på samma eller ett väldigt begränsat antal färdigheter.</a:t>
            </a:r>
          </a:p>
          <a:p>
            <a:endParaRPr lang="sv-SE" sz="1200" dirty="0"/>
          </a:p>
          <a:p>
            <a:r>
              <a:rPr lang="sv-SE" sz="1200" dirty="0"/>
              <a:t>Nedan följer ett exempel på en träning där färdigheten överstegsfint tränas.</a:t>
            </a:r>
          </a:p>
        </p:txBody>
      </p:sp>
      <p:pic>
        <p:nvPicPr>
          <p:cNvPr id="13" name="Picture 2" descr="Träningsmodell nivå 1 och 2"/>
          <p:cNvPicPr>
            <a:picLocks noChangeAspect="1" noChangeArrowheads="1"/>
          </p:cNvPicPr>
          <p:nvPr/>
        </p:nvPicPr>
        <p:blipFill>
          <a:blip r:embed="rId5" cstate="print"/>
          <a:srcRect/>
          <a:stretch>
            <a:fillRect/>
          </a:stretch>
        </p:blipFill>
        <p:spPr bwMode="auto">
          <a:xfrm>
            <a:off x="4035007" y="5436096"/>
            <a:ext cx="2822993" cy="2344906"/>
          </a:xfrm>
          <a:prstGeom prst="rect">
            <a:avLst/>
          </a:prstGeom>
          <a:noFill/>
        </p:spPr>
      </p:pic>
      <p:sp>
        <p:nvSpPr>
          <p:cNvPr id="16" name="textruta 15"/>
          <p:cNvSpPr txBox="1"/>
          <p:nvPr/>
        </p:nvSpPr>
        <p:spPr>
          <a:xfrm>
            <a:off x="692696" y="5220072"/>
            <a:ext cx="3600400" cy="3231654"/>
          </a:xfrm>
          <a:prstGeom prst="rect">
            <a:avLst/>
          </a:prstGeom>
          <a:noFill/>
        </p:spPr>
        <p:txBody>
          <a:bodyPr wrap="square" rtlCol="0">
            <a:spAutoFit/>
          </a:bodyPr>
          <a:lstStyle/>
          <a:p>
            <a:pPr marL="228600" indent="-228600">
              <a:buFont typeface="+mj-lt"/>
              <a:buAutoNum type="arabicPeriod"/>
            </a:pPr>
            <a:r>
              <a:rPr lang="sv-SE" sz="1200" b="1" dirty="0"/>
              <a:t>Färdighet</a:t>
            </a:r>
            <a:r>
              <a:rPr lang="sv-SE" sz="1200" dirty="0"/>
              <a:t>: Låt spelarna med varsin boll stillastående träna in rörelsen i finten. Gå från stillastående till rörelse, till fri rörelse inom ett begränsat område.</a:t>
            </a:r>
          </a:p>
          <a:p>
            <a:pPr marL="228600" indent="-228600">
              <a:buFont typeface="+mj-lt"/>
              <a:buAutoNum type="arabicPeriod"/>
            </a:pPr>
            <a:r>
              <a:rPr lang="sv-SE" sz="1200" b="1" dirty="0"/>
              <a:t>Spel</a:t>
            </a:r>
            <a:r>
              <a:rPr lang="sv-SE" sz="1200" dirty="0"/>
              <a:t>: Spela 1 mot 1 på en begränsad yta med små mål. Uppmuntra spelarna att använda färdigheten. Det kan ske t.ex. genom att räkna poäng och ge poäng per utförd fint eller att ge en poäng för mål och två poäng för mål efter utförd fint.</a:t>
            </a:r>
          </a:p>
          <a:p>
            <a:pPr marL="228600" indent="-228600">
              <a:buFont typeface="+mj-lt"/>
              <a:buAutoNum type="arabicPeriod"/>
            </a:pPr>
            <a:r>
              <a:rPr lang="sv-SE" sz="1200" b="1" dirty="0"/>
              <a:t>Färdighet</a:t>
            </a:r>
            <a:r>
              <a:rPr lang="sv-SE" sz="1200" dirty="0"/>
              <a:t>: Öva på färdigheten igen och lägg t.ex. till att finten kan göras åt vänster istället för höger.</a:t>
            </a:r>
          </a:p>
          <a:p>
            <a:pPr marL="228600" indent="-228600">
              <a:buFont typeface="+mj-lt"/>
              <a:buAutoNum type="arabicPeriod"/>
            </a:pPr>
            <a:r>
              <a:rPr lang="sv-SE" sz="1200" b="1" dirty="0"/>
              <a:t>Spel</a:t>
            </a:r>
            <a:r>
              <a:rPr lang="sv-SE" sz="1200" dirty="0"/>
              <a:t>: </a:t>
            </a:r>
            <a:r>
              <a:rPr lang="sv-SE" sz="1200" dirty="0" err="1"/>
              <a:t>Smålagsspel</a:t>
            </a:r>
            <a:r>
              <a:rPr lang="sv-SE" sz="1200" dirty="0"/>
              <a:t> där spelarna uppmuntras på olika sätt att använda färdigheten de tränat på.</a:t>
            </a:r>
          </a:p>
          <a:p>
            <a:pPr marL="228600" indent="-228600">
              <a:buFont typeface="+mj-lt"/>
              <a:buAutoNum type="arabicPeriod"/>
            </a:pPr>
            <a:r>
              <a:rPr lang="sv-SE" sz="1200" b="1" dirty="0"/>
              <a:t>Färdighet</a:t>
            </a:r>
            <a:r>
              <a:rPr lang="sv-SE" sz="1200" dirty="0"/>
              <a:t>: Repetera färdigheten så att samtliga spelare får chansen att utföra den och lyckas i slutet av träningen. Ge gärna spelarna en enkel hemläxa att öva på finten.</a:t>
            </a:r>
          </a:p>
        </p:txBody>
      </p:sp>
    </p:spTree>
    <p:extLst>
      <p:ext uri="{BB962C8B-B14F-4D97-AF65-F5344CB8AC3E}">
        <p14:creationId xmlns:p14="http://schemas.microsoft.com/office/powerpoint/2010/main" val="6984122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a:sym typeface="Wingdings" pitchFamily="2" charset="2"/>
              </a:rPr>
              <a:t>GENERELLT OM TRÄNING </a:t>
            </a:r>
            <a:endParaRPr lang="sv-SE"/>
          </a:p>
        </p:txBody>
      </p:sp>
      <p:sp>
        <p:nvSpPr>
          <p:cNvPr id="3" name="Platshållare för bildnummer 2"/>
          <p:cNvSpPr>
            <a:spLocks noGrp="1"/>
          </p:cNvSpPr>
          <p:nvPr>
            <p:ph type="sldNum" sz="quarter" idx="12"/>
          </p:nvPr>
        </p:nvSpPr>
        <p:spPr/>
        <p:txBody>
          <a:bodyPr/>
          <a:lstStyle/>
          <a:p>
            <a:fld id="{91BA8AAB-46CD-4A04-AD31-79E4D3AE80D0}" type="slidenum">
              <a:rPr lang="sv-SE" smtClean="0"/>
              <a:pPr/>
              <a:t>29</a:t>
            </a:fld>
            <a:endParaRPr lang="sv-SE"/>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a:solidFill>
                  <a:schemeClr val="bg1"/>
                </a:solidFill>
                <a:hlinkClick r:id="rId3" action="ppaction://hlinksldjump" tooltip="INNEHÅLL"/>
              </a:rPr>
              <a:t>INDEX</a:t>
            </a:r>
            <a:endParaRPr lang="sv-SE" sz="1400" b="1">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a:solidFill>
                  <a:schemeClr val="bg1"/>
                </a:solidFill>
                <a:hlinkClick r:id="rId4" action="ppaction://hlinksldjump"/>
              </a:rPr>
              <a:t>KARTA</a:t>
            </a:r>
            <a:endParaRPr lang="sv-SE" sz="1400" b="1">
              <a:solidFill>
                <a:schemeClr val="bg1"/>
              </a:solidFill>
            </a:endParaRPr>
          </a:p>
        </p:txBody>
      </p:sp>
      <p:sp>
        <p:nvSpPr>
          <p:cNvPr id="7" name="textruta 6"/>
          <p:cNvSpPr txBox="1"/>
          <p:nvPr/>
        </p:nvSpPr>
        <p:spPr>
          <a:xfrm>
            <a:off x="310175" y="1240468"/>
            <a:ext cx="6257226" cy="523220"/>
          </a:xfrm>
          <a:prstGeom prst="rect">
            <a:avLst/>
          </a:prstGeom>
          <a:noFill/>
        </p:spPr>
        <p:txBody>
          <a:bodyPr wrap="none" rtlCol="0">
            <a:spAutoFit/>
          </a:bodyPr>
          <a:lstStyle/>
          <a:p>
            <a:r>
              <a:rPr lang="sv-SE" sz="2800" b="1">
                <a:solidFill>
                  <a:schemeClr val="accent1"/>
                </a:solidFill>
              </a:rPr>
              <a:t>Matchlik träning med Guided Discovery</a:t>
            </a:r>
          </a:p>
        </p:txBody>
      </p:sp>
      <p:sp>
        <p:nvSpPr>
          <p:cNvPr id="8" name="textruta 7"/>
          <p:cNvSpPr txBox="1"/>
          <p:nvPr/>
        </p:nvSpPr>
        <p:spPr>
          <a:xfrm>
            <a:off x="836712" y="1907704"/>
            <a:ext cx="5184576" cy="2677656"/>
          </a:xfrm>
          <a:prstGeom prst="rect">
            <a:avLst/>
          </a:prstGeom>
          <a:noFill/>
        </p:spPr>
        <p:txBody>
          <a:bodyPr wrap="square" rtlCol="0">
            <a:spAutoFit/>
          </a:bodyPr>
          <a:lstStyle/>
          <a:p>
            <a:r>
              <a:rPr lang="sv-SE" sz="1200"/>
              <a:t>I </a:t>
            </a:r>
            <a:r>
              <a:rPr lang="sv-SE" sz="1200" i="1"/>
              <a:t>matchlik träning </a:t>
            </a:r>
            <a:r>
              <a:rPr lang="sv-SE" sz="1200"/>
              <a:t>är syftet att lära sig spelet genom matchlika situationer som skapar möjligheter för spelaren att fatta egna beslut och hitta kreativa lösningar, antingen på egen hand eller genom så kallad guided discovery. </a:t>
            </a:r>
          </a:p>
          <a:p>
            <a:endParaRPr lang="sv-SE" sz="1200"/>
          </a:p>
          <a:p>
            <a:r>
              <a:rPr lang="sv-SE" sz="1200"/>
              <a:t>Det bästa lärandet sker när spelaren inte blir informerad eller anvisad hur utförandet ska gå till, men däremot får stöd och hjälp genom att tränaren sätter ramar och ger guidning i önskad riktning. Det kan exempelvis ske genom frågetekniker och positiv feedback, bra konstruerade övningar som leder till egen upptäckt, uppgifter med egen reflektion, problemlösningstekniker och andra material eller metoder som leder till egna initiativ från spelaren. </a:t>
            </a:r>
          </a:p>
          <a:p>
            <a:endParaRPr lang="sv-SE" sz="1200"/>
          </a:p>
          <a:p>
            <a:r>
              <a:rPr lang="sv-SE" sz="1200"/>
              <a:t>Kärnan i metoden är att spelaren på egen hand, med hjälp av klok guidning, ska hitta den lösning som individuellt passar bäst. Om träningen ger möjlighet att förstå helheten i spelet, ökar också spelarens självbestämmande motivation.</a:t>
            </a:r>
          </a:p>
        </p:txBody>
      </p:sp>
      <p:sp>
        <p:nvSpPr>
          <p:cNvPr id="16" name="object 5"/>
          <p:cNvSpPr/>
          <p:nvPr/>
        </p:nvSpPr>
        <p:spPr>
          <a:xfrm>
            <a:off x="811960" y="6137884"/>
            <a:ext cx="4722876" cy="306324"/>
          </a:xfrm>
          <a:custGeom>
            <a:avLst/>
            <a:gdLst/>
            <a:ahLst/>
            <a:cxnLst/>
            <a:rect l="l" t="t" r="r" b="b"/>
            <a:pathLst>
              <a:path w="4722876" h="306324">
                <a:moveTo>
                  <a:pt x="0" y="0"/>
                </a:moveTo>
                <a:lnTo>
                  <a:pt x="4722876" y="0"/>
                </a:lnTo>
                <a:lnTo>
                  <a:pt x="4722876" y="306324"/>
                </a:lnTo>
                <a:lnTo>
                  <a:pt x="0" y="306324"/>
                </a:lnTo>
                <a:lnTo>
                  <a:pt x="0" y="0"/>
                </a:lnTo>
                <a:close/>
              </a:path>
            </a:pathLst>
          </a:custGeom>
          <a:solidFill>
            <a:srgbClr val="FF000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17" name="object 6"/>
          <p:cNvSpPr txBox="1"/>
          <p:nvPr/>
        </p:nvSpPr>
        <p:spPr>
          <a:xfrm>
            <a:off x="811884" y="6223653"/>
            <a:ext cx="4681855" cy="194310"/>
          </a:xfrm>
          <a:prstGeom prst="rect">
            <a:avLst/>
          </a:prstGeom>
        </p:spPr>
        <p:txBody>
          <a:bodyPr vert="horz" wrap="square" lIns="0" tIns="0" rIns="0" bIns="0" rtlCol="0">
            <a:noAutofit/>
          </a:bodyPr>
          <a:lstStyle/>
          <a:p>
            <a:pPr marL="129539">
              <a:lnSpc>
                <a:spcPct val="100000"/>
              </a:lnSpc>
            </a:pPr>
            <a:r>
              <a:rPr lang="sv-SE" sz="950" b="1" i="1" spc="10">
                <a:solidFill>
                  <a:srgbClr val="FFFFFF"/>
                </a:solidFill>
                <a:latin typeface="Arial"/>
                <a:cs typeface="Arial"/>
              </a:rPr>
              <a:t>”Med </a:t>
            </a:r>
            <a:r>
              <a:rPr lang="sv-SE" sz="950" b="1" i="1" spc="15">
                <a:solidFill>
                  <a:srgbClr val="FFFFFF"/>
                </a:solidFill>
                <a:latin typeface="Arial"/>
                <a:cs typeface="Arial"/>
              </a:rPr>
              <a:t>mat</a:t>
            </a:r>
            <a:r>
              <a:rPr lang="sv-SE" sz="950" b="1" i="1" spc="-5">
                <a:solidFill>
                  <a:srgbClr val="FFFFFF"/>
                </a:solidFill>
                <a:latin typeface="Arial"/>
                <a:cs typeface="Arial"/>
              </a:rPr>
              <a:t>c</a:t>
            </a:r>
            <a:r>
              <a:rPr lang="sv-SE" sz="950" b="1" i="1" spc="-15">
                <a:solidFill>
                  <a:srgbClr val="FFFFFF"/>
                </a:solidFill>
                <a:latin typeface="Arial"/>
                <a:cs typeface="Arial"/>
              </a:rPr>
              <a:t>hlik </a:t>
            </a:r>
            <a:r>
              <a:rPr lang="sv-SE" sz="950" b="1" i="1" spc="0">
                <a:solidFill>
                  <a:srgbClr val="FFFFFF"/>
                </a:solidFill>
                <a:latin typeface="Arial"/>
                <a:cs typeface="Arial"/>
              </a:rPr>
              <a:t>träning </a:t>
            </a:r>
            <a:r>
              <a:rPr lang="sv-SE" sz="950" b="1" i="1" spc="-20">
                <a:solidFill>
                  <a:srgbClr val="FFFFFF"/>
                </a:solidFill>
                <a:latin typeface="Arial"/>
                <a:cs typeface="Arial"/>
              </a:rPr>
              <a:t>k</a:t>
            </a:r>
            <a:r>
              <a:rPr lang="sv-SE" sz="950" b="1" i="1" spc="5">
                <a:solidFill>
                  <a:srgbClr val="FFFFFF"/>
                </a:solidFill>
                <a:latin typeface="Arial"/>
                <a:cs typeface="Arial"/>
              </a:rPr>
              <a:t>ommer </a:t>
            </a:r>
            <a:r>
              <a:rPr lang="sv-SE" sz="950" b="1" i="1" spc="-5">
                <a:solidFill>
                  <a:srgbClr val="FFFFFF"/>
                </a:solidFill>
                <a:latin typeface="Arial"/>
                <a:cs typeface="Arial"/>
              </a:rPr>
              <a:t>spelare </a:t>
            </a:r>
            <a:r>
              <a:rPr lang="sv-SE" sz="950" b="1" i="1" spc="30">
                <a:solidFill>
                  <a:srgbClr val="FFFFFF"/>
                </a:solidFill>
                <a:latin typeface="Arial"/>
                <a:cs typeface="Arial"/>
              </a:rPr>
              <a:t>a</a:t>
            </a:r>
            <a:r>
              <a:rPr lang="sv-SE" sz="950" b="1" i="1" spc="-5">
                <a:solidFill>
                  <a:srgbClr val="FFFFFF"/>
                </a:solidFill>
                <a:latin typeface="Arial"/>
                <a:cs typeface="Arial"/>
              </a:rPr>
              <a:t>t</a:t>
            </a:r>
            <a:r>
              <a:rPr lang="sv-SE" sz="950" b="1" i="1" spc="30">
                <a:solidFill>
                  <a:srgbClr val="FFFFFF"/>
                </a:solidFill>
                <a:latin typeface="Arial"/>
                <a:cs typeface="Arial"/>
              </a:rPr>
              <a:t>t </a:t>
            </a:r>
            <a:r>
              <a:rPr lang="sv-SE" sz="950" b="1" i="1" spc="5">
                <a:solidFill>
                  <a:srgbClr val="FFFFFF"/>
                </a:solidFill>
                <a:latin typeface="Arial"/>
                <a:cs typeface="Arial"/>
              </a:rPr>
              <a:t>upptä</a:t>
            </a:r>
            <a:r>
              <a:rPr lang="sv-SE" sz="950" b="1" i="1" spc="-15">
                <a:solidFill>
                  <a:srgbClr val="FFFFFF"/>
                </a:solidFill>
                <a:latin typeface="Arial"/>
                <a:cs typeface="Arial"/>
              </a:rPr>
              <a:t>c</a:t>
            </a:r>
            <a:r>
              <a:rPr lang="sv-SE" sz="950" b="1" i="1" spc="5">
                <a:solidFill>
                  <a:srgbClr val="FFFFFF"/>
                </a:solidFill>
                <a:latin typeface="Arial"/>
                <a:cs typeface="Arial"/>
              </a:rPr>
              <a:t>ka </a:t>
            </a:r>
            <a:r>
              <a:rPr lang="sv-SE" sz="950" b="1" i="1" spc="-15">
                <a:solidFill>
                  <a:srgbClr val="FFFFFF"/>
                </a:solidFill>
                <a:latin typeface="Arial"/>
                <a:cs typeface="Arial"/>
              </a:rPr>
              <a:t>vad </a:t>
            </a:r>
            <a:r>
              <a:rPr lang="sv-SE" sz="950" b="1" i="1" spc="5">
                <a:solidFill>
                  <a:srgbClr val="FFFFFF"/>
                </a:solidFill>
                <a:latin typeface="Arial"/>
                <a:cs typeface="Arial"/>
              </a:rPr>
              <a:t>de </a:t>
            </a:r>
            <a:r>
              <a:rPr lang="sv-SE" sz="950" b="1" i="1" spc="-15">
                <a:solidFill>
                  <a:srgbClr val="FFFFFF"/>
                </a:solidFill>
                <a:latin typeface="Arial"/>
                <a:cs typeface="Arial"/>
              </a:rPr>
              <a:t>ska göra </a:t>
            </a:r>
            <a:r>
              <a:rPr lang="sv-SE" sz="950" b="1" i="1" spc="-20">
                <a:solidFill>
                  <a:srgbClr val="FFFFFF"/>
                </a:solidFill>
                <a:latin typeface="Arial"/>
                <a:cs typeface="Arial"/>
              </a:rPr>
              <a:t>i spelet,</a:t>
            </a:r>
            <a:endParaRPr lang="sv-SE" sz="950">
              <a:latin typeface="Arial"/>
              <a:cs typeface="Arial"/>
            </a:endParaRPr>
          </a:p>
        </p:txBody>
      </p:sp>
      <p:sp>
        <p:nvSpPr>
          <p:cNvPr id="19" name="object 10"/>
          <p:cNvSpPr/>
          <p:nvPr/>
        </p:nvSpPr>
        <p:spPr>
          <a:xfrm>
            <a:off x="1046970" y="6506513"/>
            <a:ext cx="4681588" cy="81711"/>
          </a:xfrm>
          <a:custGeom>
            <a:avLst/>
            <a:gdLst/>
            <a:ahLst/>
            <a:cxnLst/>
            <a:rect l="l" t="t" r="r" b="b"/>
            <a:pathLst>
              <a:path w="4681588" h="81711">
                <a:moveTo>
                  <a:pt x="0" y="81711"/>
                </a:moveTo>
                <a:lnTo>
                  <a:pt x="4681588" y="0"/>
                </a:lnTo>
              </a:path>
            </a:pathLst>
          </a:custGeom>
          <a:ln w="228599">
            <a:solidFill>
              <a:srgbClr val="57B94B"/>
            </a:solidFill>
          </a:ln>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20" name="object 11"/>
          <p:cNvSpPr txBox="1"/>
          <p:nvPr/>
        </p:nvSpPr>
        <p:spPr>
          <a:xfrm rot="21540000">
            <a:off x="1153398" y="6470350"/>
            <a:ext cx="4469060" cy="120650"/>
          </a:xfrm>
          <a:prstGeom prst="rect">
            <a:avLst/>
          </a:prstGeom>
        </p:spPr>
        <p:txBody>
          <a:bodyPr vert="horz" wrap="square" lIns="0" tIns="0" rIns="0" bIns="0" rtlCol="0">
            <a:noAutofit/>
          </a:bodyPr>
          <a:lstStyle/>
          <a:p>
            <a:pPr>
              <a:lnSpc>
                <a:spcPct val="100000"/>
              </a:lnSpc>
            </a:pPr>
            <a:r>
              <a:rPr lang="sv-SE" sz="950" b="1" i="1" spc="5">
                <a:solidFill>
                  <a:srgbClr val="FFFFFF"/>
                </a:solidFill>
                <a:latin typeface="Arial"/>
                <a:cs typeface="Arial"/>
              </a:rPr>
              <a:t>inte genom </a:t>
            </a:r>
            <a:r>
              <a:rPr lang="sv-SE" sz="950" b="1" i="1" spc="30">
                <a:solidFill>
                  <a:srgbClr val="FFFFFF"/>
                </a:solidFill>
                <a:latin typeface="Arial"/>
                <a:cs typeface="Arial"/>
              </a:rPr>
              <a:t>a</a:t>
            </a:r>
            <a:r>
              <a:rPr lang="sv-SE" sz="950" b="1" i="1" spc="-5">
                <a:solidFill>
                  <a:srgbClr val="FFFFFF"/>
                </a:solidFill>
                <a:latin typeface="Arial"/>
                <a:cs typeface="Arial"/>
              </a:rPr>
              <a:t>t</a:t>
            </a:r>
            <a:r>
              <a:rPr lang="sv-SE" sz="950" b="1" i="1" spc="30">
                <a:solidFill>
                  <a:srgbClr val="FFFFFF"/>
                </a:solidFill>
                <a:latin typeface="Arial"/>
                <a:cs typeface="Arial"/>
              </a:rPr>
              <a:t>t </a:t>
            </a:r>
            <a:r>
              <a:rPr lang="sv-SE" sz="950" b="1" i="1" spc="5">
                <a:solidFill>
                  <a:srgbClr val="FFFFFF"/>
                </a:solidFill>
                <a:latin typeface="Arial"/>
                <a:cs typeface="Arial"/>
              </a:rPr>
              <a:t>tränaren </a:t>
            </a:r>
            <a:r>
              <a:rPr lang="sv-SE" sz="950" b="1" i="1" spc="-5">
                <a:solidFill>
                  <a:srgbClr val="FFFFFF"/>
                </a:solidFill>
                <a:latin typeface="Arial"/>
                <a:cs typeface="Arial"/>
              </a:rPr>
              <a:t>säger </a:t>
            </a:r>
            <a:r>
              <a:rPr lang="sv-SE" sz="950" b="1" i="1" spc="25">
                <a:solidFill>
                  <a:srgbClr val="FFFFFF"/>
                </a:solidFill>
                <a:latin typeface="Arial"/>
                <a:cs typeface="Arial"/>
              </a:rPr>
              <a:t>åt </a:t>
            </a:r>
            <a:r>
              <a:rPr lang="sv-SE" sz="950" b="1" i="1" spc="5">
                <a:solidFill>
                  <a:srgbClr val="FFFFFF"/>
                </a:solidFill>
                <a:latin typeface="Arial"/>
                <a:cs typeface="Arial"/>
              </a:rPr>
              <a:t>dem, men genom </a:t>
            </a:r>
            <a:r>
              <a:rPr lang="sv-SE" sz="950" b="1" i="1" spc="30">
                <a:solidFill>
                  <a:srgbClr val="FFFFFF"/>
                </a:solidFill>
                <a:latin typeface="Arial"/>
                <a:cs typeface="Arial"/>
              </a:rPr>
              <a:t>a</a:t>
            </a:r>
            <a:r>
              <a:rPr lang="sv-SE" sz="950" b="1" i="1" spc="-5">
                <a:solidFill>
                  <a:srgbClr val="FFFFFF"/>
                </a:solidFill>
                <a:latin typeface="Arial"/>
                <a:cs typeface="Arial"/>
              </a:rPr>
              <a:t>t</a:t>
            </a:r>
            <a:r>
              <a:rPr lang="sv-SE" sz="950" b="1" i="1" spc="30">
                <a:solidFill>
                  <a:srgbClr val="FFFFFF"/>
                </a:solidFill>
                <a:latin typeface="Arial"/>
                <a:cs typeface="Arial"/>
              </a:rPr>
              <a:t>t </a:t>
            </a:r>
            <a:r>
              <a:rPr lang="sv-SE" sz="950" b="1" i="1" spc="5">
                <a:solidFill>
                  <a:srgbClr val="FFFFFF"/>
                </a:solidFill>
                <a:latin typeface="Arial"/>
                <a:cs typeface="Arial"/>
              </a:rPr>
              <a:t>de </a:t>
            </a:r>
            <a:r>
              <a:rPr lang="sv-SE" sz="950" b="1" i="1" spc="-20">
                <a:solidFill>
                  <a:srgbClr val="FFFFFF"/>
                </a:solidFill>
                <a:latin typeface="Arial"/>
                <a:cs typeface="Arial"/>
              </a:rPr>
              <a:t>sjä</a:t>
            </a:r>
            <a:r>
              <a:rPr lang="sv-SE" sz="950" b="1" i="1" spc="0">
                <a:solidFill>
                  <a:srgbClr val="FFFFFF"/>
                </a:solidFill>
                <a:latin typeface="Arial"/>
                <a:cs typeface="Arial"/>
              </a:rPr>
              <a:t>l</a:t>
            </a:r>
            <a:r>
              <a:rPr lang="sv-SE" sz="950" b="1" i="1" spc="-15">
                <a:solidFill>
                  <a:srgbClr val="FFFFFF"/>
                </a:solidFill>
                <a:latin typeface="Arial"/>
                <a:cs typeface="Arial"/>
              </a:rPr>
              <a:t>va </a:t>
            </a:r>
            <a:r>
              <a:rPr lang="sv-SE" sz="950" b="1" i="1" spc="-5">
                <a:solidFill>
                  <a:srgbClr val="FFFFFF"/>
                </a:solidFill>
                <a:latin typeface="Arial"/>
                <a:cs typeface="Arial"/>
              </a:rPr>
              <a:t>upplever </a:t>
            </a:r>
            <a:r>
              <a:rPr lang="sv-SE" sz="950" b="1" i="1" spc="10">
                <a:solidFill>
                  <a:srgbClr val="FFFFFF"/>
                </a:solidFill>
                <a:latin typeface="Arial"/>
                <a:cs typeface="Arial"/>
              </a:rPr>
              <a:t>det</a:t>
            </a:r>
            <a:r>
              <a:rPr lang="sv-SE" sz="950" b="1" i="1" spc="-120">
                <a:solidFill>
                  <a:srgbClr val="FFFFFF"/>
                </a:solidFill>
                <a:latin typeface="Arial"/>
                <a:cs typeface="Arial"/>
              </a:rPr>
              <a:t>.</a:t>
            </a:r>
            <a:r>
              <a:rPr lang="sv-SE" sz="950" b="1" i="1" spc="-20">
                <a:solidFill>
                  <a:srgbClr val="FFFFFF"/>
                </a:solidFill>
                <a:latin typeface="Arial"/>
                <a:cs typeface="Arial"/>
              </a:rPr>
              <a:t>”</a:t>
            </a:r>
            <a:endParaRPr lang="sv-SE" sz="950">
              <a:latin typeface="Arial"/>
              <a:cs typeface="Arial"/>
            </a:endParaRPr>
          </a:p>
        </p:txBody>
      </p:sp>
      <p:sp>
        <p:nvSpPr>
          <p:cNvPr id="21" name="object 14"/>
          <p:cNvSpPr txBox="1"/>
          <p:nvPr/>
        </p:nvSpPr>
        <p:spPr>
          <a:xfrm>
            <a:off x="4714585" y="6785069"/>
            <a:ext cx="1630045" cy="163195"/>
          </a:xfrm>
          <a:prstGeom prst="rect">
            <a:avLst/>
          </a:prstGeom>
        </p:spPr>
        <p:txBody>
          <a:bodyPr vert="horz" wrap="square" lIns="0" tIns="0" rIns="0" bIns="0" rtlCol="0">
            <a:noAutofit/>
          </a:bodyPr>
          <a:lstStyle/>
          <a:p>
            <a:pPr marL="12700">
              <a:lnSpc>
                <a:spcPct val="100000"/>
              </a:lnSpc>
            </a:pPr>
            <a:r>
              <a:rPr lang="sv-SE" sz="1000" i="1" spc="-30">
                <a:latin typeface="Arial"/>
                <a:cs typeface="Arial"/>
              </a:rPr>
              <a:t>(Översatt från </a:t>
            </a:r>
            <a:r>
              <a:rPr lang="sv-SE" sz="1000" i="1" spc="-15">
                <a:latin typeface="Arial"/>
                <a:cs typeface="Arial"/>
              </a:rPr>
              <a:t>Martens, </a:t>
            </a:r>
            <a:r>
              <a:rPr lang="sv-SE" sz="1000" i="1" spc="-20">
                <a:latin typeface="Arial"/>
                <a:cs typeface="Arial"/>
              </a:rPr>
              <a:t>2012)</a:t>
            </a:r>
            <a:endParaRPr lang="sv-SE" sz="1000">
              <a:latin typeface="Arial"/>
              <a:cs typeface="Arial"/>
            </a:endParaRPr>
          </a:p>
        </p:txBody>
      </p:sp>
      <p:sp>
        <p:nvSpPr>
          <p:cNvPr id="22" name="object 20"/>
          <p:cNvSpPr txBox="1"/>
          <p:nvPr/>
        </p:nvSpPr>
        <p:spPr>
          <a:xfrm>
            <a:off x="779307" y="4775815"/>
            <a:ext cx="2527935" cy="1236345"/>
          </a:xfrm>
          <a:prstGeom prst="rect">
            <a:avLst/>
          </a:prstGeom>
        </p:spPr>
        <p:txBody>
          <a:bodyPr vert="horz" wrap="square" lIns="0" tIns="0" rIns="0" bIns="0" rtlCol="0">
            <a:noAutofit/>
          </a:bodyPr>
          <a:lstStyle/>
          <a:p>
            <a:pPr marL="120650" marR="78105" indent="-108585">
              <a:lnSpc>
                <a:spcPct val="101800"/>
              </a:lnSpc>
              <a:buFont typeface="Arial"/>
              <a:buChar char="•"/>
              <a:tabLst>
                <a:tab pos="120650" algn="l"/>
              </a:tabLst>
            </a:pPr>
            <a:r>
              <a:rPr lang="sv-SE" sz="900" spc="0">
                <a:latin typeface="Arial"/>
                <a:cs typeface="Arial"/>
              </a:rPr>
              <a:t>Utgå </a:t>
            </a:r>
            <a:r>
              <a:rPr lang="sv-SE" sz="900" spc="-5">
                <a:latin typeface="Arial"/>
                <a:cs typeface="Arial"/>
              </a:rPr>
              <a:t>från helheten i </a:t>
            </a:r>
            <a:r>
              <a:rPr lang="sv-SE" sz="900" spc="0">
                <a:latin typeface="Arial"/>
                <a:cs typeface="Arial"/>
              </a:rPr>
              <a:t>spelet </a:t>
            </a:r>
            <a:r>
              <a:rPr lang="sv-SE" sz="900" spc="10">
                <a:latin typeface="Arial"/>
                <a:cs typeface="Arial"/>
              </a:rPr>
              <a:t>och </a:t>
            </a:r>
            <a:r>
              <a:rPr lang="sv-SE" sz="900" spc="0">
                <a:latin typeface="Arial"/>
                <a:cs typeface="Arial"/>
              </a:rPr>
              <a:t>förfina </a:t>
            </a:r>
            <a:r>
              <a:rPr lang="sv-SE" sz="900" spc="-5">
                <a:latin typeface="Arial"/>
                <a:cs typeface="Arial"/>
              </a:rPr>
              <a:t>dela</a:t>
            </a:r>
            <a:r>
              <a:rPr lang="sv-SE" sz="900" spc="10">
                <a:latin typeface="Arial"/>
                <a:cs typeface="Arial"/>
              </a:rPr>
              <a:t>r</a:t>
            </a:r>
            <a:r>
              <a:rPr lang="sv-SE" sz="900" spc="-10">
                <a:latin typeface="Arial"/>
                <a:cs typeface="Arial"/>
              </a:rPr>
              <a:t>na</a:t>
            </a:r>
            <a:r>
              <a:rPr lang="sv-SE" sz="900" spc="-5">
                <a:latin typeface="Arial"/>
                <a:cs typeface="Arial"/>
              </a:rPr>
              <a:t> efter hand.</a:t>
            </a:r>
            <a:endParaRPr lang="sv-SE" sz="900">
              <a:latin typeface="Arial"/>
              <a:cs typeface="Arial"/>
            </a:endParaRPr>
          </a:p>
          <a:p>
            <a:pPr marL="120650" indent="-108585">
              <a:lnSpc>
                <a:spcPct val="100000"/>
              </a:lnSpc>
              <a:spcBef>
                <a:spcPts val="300"/>
              </a:spcBef>
              <a:buFont typeface="Arial"/>
              <a:buChar char="•"/>
              <a:tabLst>
                <a:tab pos="120650" algn="l"/>
              </a:tabLst>
            </a:pPr>
            <a:r>
              <a:rPr lang="sv-SE" sz="900" spc="-5">
                <a:latin typeface="Arial"/>
                <a:cs typeface="Arial"/>
              </a:rPr>
              <a:t>Använd övningar </a:t>
            </a:r>
            <a:r>
              <a:rPr lang="sv-SE" sz="900" spc="10">
                <a:latin typeface="Arial"/>
                <a:cs typeface="Arial"/>
              </a:rPr>
              <a:t>som liknar </a:t>
            </a:r>
            <a:r>
              <a:rPr lang="sv-SE" sz="900" spc="0">
                <a:latin typeface="Arial"/>
                <a:cs typeface="Arial"/>
              </a:rPr>
              <a:t>matchsituatione</a:t>
            </a:r>
            <a:r>
              <a:rPr lang="sv-SE" sz="900" spc="-85">
                <a:latin typeface="Arial"/>
                <a:cs typeface="Arial"/>
              </a:rPr>
              <a:t>r</a:t>
            </a:r>
            <a:r>
              <a:rPr lang="sv-SE" sz="900" spc="0">
                <a:latin typeface="Arial"/>
                <a:cs typeface="Arial"/>
              </a:rPr>
              <a:t>.</a:t>
            </a:r>
            <a:endParaRPr lang="sv-SE" sz="900">
              <a:latin typeface="Arial"/>
              <a:cs typeface="Arial"/>
            </a:endParaRPr>
          </a:p>
          <a:p>
            <a:pPr marL="120650" marR="12700" indent="-108585">
              <a:lnSpc>
                <a:spcPct val="101800"/>
              </a:lnSpc>
              <a:spcBef>
                <a:spcPts val="280"/>
              </a:spcBef>
              <a:buFont typeface="Arial"/>
              <a:buChar char="•"/>
              <a:tabLst>
                <a:tab pos="120650" algn="l"/>
              </a:tabLst>
            </a:pPr>
            <a:r>
              <a:rPr lang="sv-SE" sz="900" spc="-125">
                <a:latin typeface="Arial"/>
                <a:cs typeface="Arial"/>
              </a:rPr>
              <a:t>T</a:t>
            </a:r>
            <a:r>
              <a:rPr lang="sv-SE" sz="900" spc="-5">
                <a:latin typeface="Arial"/>
                <a:cs typeface="Arial"/>
              </a:rPr>
              <a:t>räningar ska </a:t>
            </a:r>
            <a:r>
              <a:rPr lang="sv-SE" sz="900" spc="-10">
                <a:latin typeface="Arial"/>
                <a:cs typeface="Arial"/>
              </a:rPr>
              <a:t>vara </a:t>
            </a:r>
            <a:r>
              <a:rPr lang="sv-SE" sz="900" spc="-5">
                <a:latin typeface="Arial"/>
                <a:cs typeface="Arial"/>
              </a:rPr>
              <a:t>varierade </a:t>
            </a:r>
            <a:r>
              <a:rPr lang="sv-SE" sz="900" spc="10">
                <a:latin typeface="Arial"/>
                <a:cs typeface="Arial"/>
              </a:rPr>
              <a:t>och </a:t>
            </a:r>
            <a:r>
              <a:rPr lang="sv-SE" sz="900" spc="5">
                <a:latin typeface="Arial"/>
                <a:cs typeface="Arial"/>
              </a:rPr>
              <a:t>därmed </a:t>
            </a:r>
            <a:r>
              <a:rPr lang="sv-SE" sz="900" spc="-20">
                <a:latin typeface="Arial"/>
                <a:cs typeface="Arial"/>
              </a:rPr>
              <a:t>r</a:t>
            </a:r>
            <a:r>
              <a:rPr lang="sv-SE" sz="900" spc="0">
                <a:latin typeface="Arial"/>
                <a:cs typeface="Arial"/>
              </a:rPr>
              <a:t>oliga </a:t>
            </a:r>
            <a:r>
              <a:rPr lang="sv-SE" sz="900" spc="10">
                <a:latin typeface="Arial"/>
                <a:cs typeface="Arial"/>
              </a:rPr>
              <a:t>och </a:t>
            </a:r>
            <a:r>
              <a:rPr lang="sv-SE" sz="900" spc="5">
                <a:latin typeface="Arial"/>
                <a:cs typeface="Arial"/>
              </a:rPr>
              <a:t>positiva </a:t>
            </a:r>
            <a:r>
              <a:rPr lang="sv-SE" sz="900" spc="10">
                <a:latin typeface="Arial"/>
                <a:cs typeface="Arial"/>
              </a:rPr>
              <a:t>för självbestämmande </a:t>
            </a:r>
            <a:r>
              <a:rPr lang="sv-SE" sz="900" spc="5">
                <a:latin typeface="Arial"/>
                <a:cs typeface="Arial"/>
              </a:rPr>
              <a:t>motivation.</a:t>
            </a:r>
            <a:endParaRPr lang="sv-SE" sz="900">
              <a:latin typeface="Arial"/>
              <a:cs typeface="Arial"/>
            </a:endParaRPr>
          </a:p>
          <a:p>
            <a:pPr marL="120650" marR="100330" indent="-108585">
              <a:lnSpc>
                <a:spcPct val="101800"/>
              </a:lnSpc>
              <a:spcBef>
                <a:spcPts val="280"/>
              </a:spcBef>
              <a:buFont typeface="Arial"/>
              <a:buChar char="•"/>
              <a:tabLst>
                <a:tab pos="120650" algn="l"/>
              </a:tabLst>
            </a:pPr>
            <a:r>
              <a:rPr lang="sv-SE" sz="900" spc="-125">
                <a:latin typeface="Arial"/>
                <a:cs typeface="Arial"/>
              </a:rPr>
              <a:t>T</a:t>
            </a:r>
            <a:r>
              <a:rPr lang="sv-SE" sz="900" spc="-5">
                <a:latin typeface="Arial"/>
                <a:cs typeface="Arial"/>
              </a:rPr>
              <a:t>räningar ska </a:t>
            </a:r>
            <a:r>
              <a:rPr lang="sv-SE" sz="900" spc="10">
                <a:latin typeface="Arial"/>
                <a:cs typeface="Arial"/>
              </a:rPr>
              <a:t>o</a:t>
            </a:r>
            <a:r>
              <a:rPr lang="sv-SE" sz="900" spc="-25">
                <a:latin typeface="Arial"/>
                <a:cs typeface="Arial"/>
              </a:rPr>
              <a:t>r</a:t>
            </a:r>
            <a:r>
              <a:rPr lang="sv-SE" sz="900" spc="-5">
                <a:latin typeface="Arial"/>
                <a:cs typeface="Arial"/>
              </a:rPr>
              <a:t>ganiseras </a:t>
            </a:r>
            <a:r>
              <a:rPr lang="sv-SE" sz="900" spc="5">
                <a:latin typeface="Arial"/>
                <a:cs typeface="Arial"/>
              </a:rPr>
              <a:t>på </a:t>
            </a:r>
            <a:r>
              <a:rPr lang="sv-SE" sz="900" spc="10">
                <a:latin typeface="Arial"/>
                <a:cs typeface="Arial"/>
              </a:rPr>
              <a:t>ett sätt som </a:t>
            </a:r>
            <a:r>
              <a:rPr lang="sv-SE" sz="900" spc="5">
                <a:latin typeface="Arial"/>
                <a:cs typeface="Arial"/>
              </a:rPr>
              <a:t>gör </a:t>
            </a:r>
            <a:r>
              <a:rPr lang="sv-SE" sz="900" spc="10">
                <a:latin typeface="Arial"/>
                <a:cs typeface="Arial"/>
              </a:rPr>
              <a:t>att eget </a:t>
            </a:r>
            <a:r>
              <a:rPr lang="sv-SE" sz="900" spc="0">
                <a:latin typeface="Arial"/>
                <a:cs typeface="Arial"/>
              </a:rPr>
              <a:t>beslutsfattande </a:t>
            </a:r>
            <a:r>
              <a:rPr lang="sv-SE" sz="900" spc="10">
                <a:latin typeface="Arial"/>
                <a:cs typeface="Arial"/>
              </a:rPr>
              <a:t>och </a:t>
            </a:r>
            <a:r>
              <a:rPr lang="sv-SE" sz="900" spc="-5">
                <a:latin typeface="Arial"/>
                <a:cs typeface="Arial"/>
              </a:rPr>
              <a:t>egen </a:t>
            </a:r>
            <a:r>
              <a:rPr lang="sv-SE" sz="900" spc="15">
                <a:latin typeface="Arial"/>
                <a:cs typeface="Arial"/>
              </a:rPr>
              <a:t>upptäckt</a:t>
            </a:r>
            <a:r>
              <a:rPr lang="sv-SE" sz="900" spc="10">
                <a:latin typeface="Arial"/>
                <a:cs typeface="Arial"/>
              </a:rPr>
              <a:t> stimuleras.</a:t>
            </a:r>
            <a:endParaRPr lang="sv-SE" sz="900">
              <a:latin typeface="Arial"/>
              <a:cs typeface="Arial"/>
            </a:endParaRPr>
          </a:p>
        </p:txBody>
      </p:sp>
      <p:sp>
        <p:nvSpPr>
          <p:cNvPr id="23" name="object 21"/>
          <p:cNvSpPr txBox="1"/>
          <p:nvPr/>
        </p:nvSpPr>
        <p:spPr>
          <a:xfrm>
            <a:off x="3551311" y="4775700"/>
            <a:ext cx="2635885" cy="1236345"/>
          </a:xfrm>
          <a:prstGeom prst="rect">
            <a:avLst/>
          </a:prstGeom>
        </p:spPr>
        <p:txBody>
          <a:bodyPr vert="horz" wrap="square" lIns="0" tIns="0" rIns="0" bIns="0" rtlCol="0">
            <a:noAutofit/>
          </a:bodyPr>
          <a:lstStyle/>
          <a:p>
            <a:pPr marL="120650" marR="12700" indent="-108585">
              <a:lnSpc>
                <a:spcPct val="101800"/>
              </a:lnSpc>
              <a:buFont typeface="Arial"/>
              <a:buChar char="•"/>
              <a:tabLst>
                <a:tab pos="120650" algn="l"/>
              </a:tabLst>
            </a:pPr>
            <a:r>
              <a:rPr lang="sv-SE" sz="900" spc="0">
                <a:latin typeface="Arial"/>
                <a:cs typeface="Arial"/>
              </a:rPr>
              <a:t>Återkopplingen</a:t>
            </a:r>
            <a:r>
              <a:rPr lang="sv-SE" sz="900" spc="-5">
                <a:latin typeface="Arial"/>
                <a:cs typeface="Arial"/>
              </a:rPr>
              <a:t> från träna</a:t>
            </a:r>
            <a:r>
              <a:rPr lang="sv-SE" sz="900" spc="-25">
                <a:latin typeface="Arial"/>
                <a:cs typeface="Arial"/>
              </a:rPr>
              <a:t>r</a:t>
            </a:r>
            <a:r>
              <a:rPr lang="sv-SE" sz="900" spc="-10">
                <a:latin typeface="Arial"/>
                <a:cs typeface="Arial"/>
              </a:rPr>
              <a:t>en</a:t>
            </a:r>
            <a:r>
              <a:rPr lang="sv-SE" sz="900" spc="-5">
                <a:latin typeface="Arial"/>
                <a:cs typeface="Arial"/>
              </a:rPr>
              <a:t> </a:t>
            </a:r>
            <a:r>
              <a:rPr lang="sv-SE" sz="900" spc="0">
                <a:latin typeface="Arial"/>
                <a:cs typeface="Arial"/>
              </a:rPr>
              <a:t>ska</a:t>
            </a:r>
            <a:r>
              <a:rPr lang="sv-SE" sz="900" spc="-5">
                <a:latin typeface="Arial"/>
                <a:cs typeface="Arial"/>
              </a:rPr>
              <a:t> </a:t>
            </a:r>
            <a:r>
              <a:rPr lang="sv-SE" sz="900" spc="5">
                <a:latin typeface="Arial"/>
                <a:cs typeface="Arial"/>
              </a:rPr>
              <a:t>främst</a:t>
            </a:r>
            <a:r>
              <a:rPr lang="sv-SE" sz="900" spc="-5">
                <a:latin typeface="Arial"/>
                <a:cs typeface="Arial"/>
              </a:rPr>
              <a:t> </a:t>
            </a:r>
            <a:r>
              <a:rPr lang="sv-SE" sz="900" spc="-10">
                <a:latin typeface="Arial"/>
                <a:cs typeface="Arial"/>
              </a:rPr>
              <a:t>innehålla</a:t>
            </a:r>
            <a:r>
              <a:rPr lang="sv-SE" sz="900" spc="-5">
                <a:latin typeface="Arial"/>
                <a:cs typeface="Arial"/>
              </a:rPr>
              <a:t> frågetekniker </a:t>
            </a:r>
            <a:r>
              <a:rPr lang="sv-SE" sz="900" spc="10">
                <a:latin typeface="Arial"/>
                <a:cs typeface="Arial"/>
              </a:rPr>
              <a:t>och positiv </a:t>
            </a:r>
            <a:r>
              <a:rPr lang="sv-SE" sz="900" spc="5">
                <a:latin typeface="Arial"/>
                <a:cs typeface="Arial"/>
              </a:rPr>
              <a:t>feedback.</a:t>
            </a:r>
            <a:endParaRPr lang="sv-SE" sz="900">
              <a:latin typeface="Arial"/>
              <a:cs typeface="Arial"/>
            </a:endParaRPr>
          </a:p>
          <a:p>
            <a:pPr marL="120650" marR="155575" indent="-107950">
              <a:lnSpc>
                <a:spcPct val="101800"/>
              </a:lnSpc>
              <a:spcBef>
                <a:spcPts val="280"/>
              </a:spcBef>
              <a:buFont typeface="Arial"/>
              <a:buChar char="•"/>
              <a:tabLst>
                <a:tab pos="120650" algn="l"/>
              </a:tabLst>
            </a:pPr>
            <a:r>
              <a:rPr lang="sv-SE" sz="900" spc="-5">
                <a:latin typeface="Arial"/>
                <a:cs typeface="Arial"/>
              </a:rPr>
              <a:t>Spela</a:t>
            </a:r>
            <a:r>
              <a:rPr lang="sv-SE" sz="900" spc="-25">
                <a:latin typeface="Arial"/>
                <a:cs typeface="Arial"/>
              </a:rPr>
              <a:t>r</a:t>
            </a:r>
            <a:r>
              <a:rPr lang="sv-SE" sz="900" spc="-20">
                <a:latin typeface="Arial"/>
                <a:cs typeface="Arial"/>
              </a:rPr>
              <a:t>e ska </a:t>
            </a:r>
            <a:r>
              <a:rPr lang="sv-SE" sz="900" spc="-10">
                <a:latin typeface="Arial"/>
                <a:cs typeface="Arial"/>
              </a:rPr>
              <a:t>ha </a:t>
            </a:r>
            <a:r>
              <a:rPr lang="sv-SE" sz="900" spc="0">
                <a:latin typeface="Arial"/>
                <a:cs typeface="Arial"/>
              </a:rPr>
              <a:t>inflytande </a:t>
            </a:r>
            <a:r>
              <a:rPr lang="sv-SE" sz="900" spc="5">
                <a:latin typeface="Arial"/>
                <a:cs typeface="Arial"/>
              </a:rPr>
              <a:t>på </a:t>
            </a:r>
            <a:r>
              <a:rPr lang="sv-SE" sz="900" spc="0">
                <a:latin typeface="Arial"/>
                <a:cs typeface="Arial"/>
              </a:rPr>
              <a:t>träning </a:t>
            </a:r>
            <a:r>
              <a:rPr lang="sv-SE" sz="900" spc="10">
                <a:latin typeface="Arial"/>
                <a:cs typeface="Arial"/>
              </a:rPr>
              <a:t>och</a:t>
            </a:r>
            <a:r>
              <a:rPr lang="sv-SE" sz="900" spc="5">
                <a:latin typeface="Arial"/>
                <a:cs typeface="Arial"/>
              </a:rPr>
              <a:t> utveckling </a:t>
            </a:r>
            <a:r>
              <a:rPr lang="sv-SE" sz="900" spc="0">
                <a:latin typeface="Arial"/>
                <a:cs typeface="Arial"/>
              </a:rPr>
              <a:t>utifrån sin </a:t>
            </a:r>
            <a:r>
              <a:rPr lang="sv-SE" sz="900" spc="10">
                <a:latin typeface="Arial"/>
                <a:cs typeface="Arial"/>
              </a:rPr>
              <a:t>mognad och </a:t>
            </a:r>
            <a:r>
              <a:rPr lang="sv-SE" sz="900" spc="0">
                <a:latin typeface="Arial"/>
                <a:cs typeface="Arial"/>
              </a:rPr>
              <a:t>kompetens.</a:t>
            </a:r>
            <a:endParaRPr lang="sv-SE" sz="900">
              <a:latin typeface="Arial"/>
              <a:cs typeface="Arial"/>
            </a:endParaRPr>
          </a:p>
          <a:p>
            <a:pPr marL="120650" marR="202565" indent="-108585">
              <a:lnSpc>
                <a:spcPct val="101800"/>
              </a:lnSpc>
              <a:spcBef>
                <a:spcPts val="280"/>
              </a:spcBef>
              <a:buFont typeface="Arial"/>
              <a:buChar char="•"/>
              <a:tabLst>
                <a:tab pos="120650" algn="l"/>
              </a:tabLst>
            </a:pPr>
            <a:r>
              <a:rPr lang="sv-SE" sz="900" spc="-5">
                <a:latin typeface="Arial"/>
                <a:cs typeface="Arial"/>
              </a:rPr>
              <a:t>Spela</a:t>
            </a:r>
            <a:r>
              <a:rPr lang="sv-SE" sz="900" spc="-25">
                <a:latin typeface="Arial"/>
                <a:cs typeface="Arial"/>
              </a:rPr>
              <a:t>r</a:t>
            </a:r>
            <a:r>
              <a:rPr lang="sv-SE" sz="900" spc="-20">
                <a:latin typeface="Arial"/>
                <a:cs typeface="Arial"/>
              </a:rPr>
              <a:t>e ska </a:t>
            </a:r>
            <a:r>
              <a:rPr lang="sv-SE" sz="900" spc="0">
                <a:latin typeface="Arial"/>
                <a:cs typeface="Arial"/>
              </a:rPr>
              <a:t>stegvis </a:t>
            </a:r>
            <a:r>
              <a:rPr lang="sv-SE" sz="900" spc="5">
                <a:latin typeface="Arial"/>
                <a:cs typeface="Arial"/>
              </a:rPr>
              <a:t>bli mer obe</a:t>
            </a:r>
            <a:r>
              <a:rPr lang="sv-SE" sz="900" spc="-20">
                <a:latin typeface="Arial"/>
                <a:cs typeface="Arial"/>
              </a:rPr>
              <a:t>r</a:t>
            </a:r>
            <a:r>
              <a:rPr lang="sv-SE" sz="900" spc="0">
                <a:latin typeface="Arial"/>
                <a:cs typeface="Arial"/>
              </a:rPr>
              <a:t>oende </a:t>
            </a:r>
            <a:r>
              <a:rPr lang="sv-SE" sz="900" spc="-10">
                <a:latin typeface="Arial"/>
                <a:cs typeface="Arial"/>
              </a:rPr>
              <a:t>av</a:t>
            </a:r>
            <a:r>
              <a:rPr lang="sv-SE" sz="900" spc="-5">
                <a:latin typeface="Arial"/>
                <a:cs typeface="Arial"/>
              </a:rPr>
              <a:t> träna</a:t>
            </a:r>
            <a:r>
              <a:rPr lang="sv-SE" sz="900" spc="-25">
                <a:latin typeface="Arial"/>
                <a:cs typeface="Arial"/>
              </a:rPr>
              <a:t>r</a:t>
            </a:r>
            <a:r>
              <a:rPr lang="sv-SE" sz="900" spc="-10">
                <a:latin typeface="Arial"/>
                <a:cs typeface="Arial"/>
              </a:rPr>
              <a:t>en </a:t>
            </a:r>
            <a:r>
              <a:rPr lang="sv-SE" sz="900" spc="5">
                <a:latin typeface="Arial"/>
                <a:cs typeface="Arial"/>
              </a:rPr>
              <a:t>genom </a:t>
            </a:r>
            <a:r>
              <a:rPr lang="sv-SE" sz="900" spc="10">
                <a:latin typeface="Arial"/>
                <a:cs typeface="Arial"/>
              </a:rPr>
              <a:t>att </a:t>
            </a:r>
            <a:r>
              <a:rPr lang="sv-SE" sz="900" spc="-10">
                <a:latin typeface="Arial"/>
                <a:cs typeface="Arial"/>
              </a:rPr>
              <a:t>vara </a:t>
            </a:r>
            <a:r>
              <a:rPr lang="sv-SE" sz="900" spc="-5">
                <a:latin typeface="Arial"/>
                <a:cs typeface="Arial"/>
              </a:rPr>
              <a:t>involverade i </a:t>
            </a:r>
            <a:r>
              <a:rPr lang="sv-SE" sz="900" spc="0">
                <a:latin typeface="Arial"/>
                <a:cs typeface="Arial"/>
              </a:rPr>
              <a:t>träning, planering </a:t>
            </a:r>
            <a:r>
              <a:rPr lang="sv-SE" sz="900" spc="10">
                <a:latin typeface="Arial"/>
                <a:cs typeface="Arial"/>
              </a:rPr>
              <a:t>och </a:t>
            </a:r>
            <a:r>
              <a:rPr lang="sv-SE" sz="900" spc="-5">
                <a:latin typeface="Arial"/>
                <a:cs typeface="Arial"/>
              </a:rPr>
              <a:t>lärande.</a:t>
            </a:r>
            <a:endParaRPr lang="sv-SE" sz="900">
              <a:latin typeface="Arial"/>
              <a:cs typeface="Arial"/>
            </a:endParaRPr>
          </a:p>
          <a:p>
            <a:pPr marL="120650" indent="-108585">
              <a:lnSpc>
                <a:spcPct val="100000"/>
              </a:lnSpc>
              <a:spcBef>
                <a:spcPts val="300"/>
              </a:spcBef>
              <a:buFont typeface="Arial"/>
              <a:buChar char="•"/>
              <a:tabLst>
                <a:tab pos="120650" algn="l"/>
              </a:tabLst>
            </a:pPr>
            <a:r>
              <a:rPr lang="sv-SE" sz="900" spc="-125">
                <a:latin typeface="Arial"/>
                <a:cs typeface="Arial"/>
              </a:rPr>
              <a:t>T</a:t>
            </a:r>
            <a:r>
              <a:rPr lang="sv-SE" sz="900" spc="0">
                <a:latin typeface="Arial"/>
                <a:cs typeface="Arial"/>
              </a:rPr>
              <a:t>räningsmiljön ska </a:t>
            </a:r>
            <a:r>
              <a:rPr lang="sv-SE" sz="900" spc="-10">
                <a:latin typeface="Arial"/>
                <a:cs typeface="Arial"/>
              </a:rPr>
              <a:t>vara </a:t>
            </a:r>
            <a:r>
              <a:rPr lang="sv-SE" sz="900" spc="20">
                <a:latin typeface="Arial"/>
                <a:cs typeface="Arial"/>
              </a:rPr>
              <a:t>p</a:t>
            </a:r>
            <a:r>
              <a:rPr lang="sv-SE" sz="900" spc="-10">
                <a:latin typeface="Arial"/>
                <a:cs typeface="Arial"/>
              </a:rPr>
              <a:t>r</a:t>
            </a:r>
            <a:r>
              <a:rPr lang="sv-SE" sz="900" spc="0">
                <a:latin typeface="Arial"/>
                <a:cs typeface="Arial"/>
              </a:rPr>
              <a:t>estationsinriktad.</a:t>
            </a:r>
            <a:endParaRPr lang="sv-SE" sz="900">
              <a:latin typeface="Arial"/>
              <a:cs typeface="Arial"/>
            </a:endParaRPr>
          </a:p>
        </p:txBody>
      </p:sp>
      <p:sp>
        <p:nvSpPr>
          <p:cNvPr id="26" name="object 22"/>
          <p:cNvSpPr txBox="1"/>
          <p:nvPr/>
        </p:nvSpPr>
        <p:spPr>
          <a:xfrm>
            <a:off x="476672" y="7125409"/>
            <a:ext cx="2304256" cy="1046991"/>
          </a:xfrm>
          <a:prstGeom prst="rect">
            <a:avLst/>
          </a:prstGeom>
        </p:spPr>
        <p:txBody>
          <a:bodyPr vert="horz" wrap="square" lIns="0" tIns="0" rIns="0" bIns="0" rtlCol="0">
            <a:noAutofit/>
          </a:bodyPr>
          <a:lstStyle/>
          <a:p>
            <a:pPr marL="12700">
              <a:lnSpc>
                <a:spcPct val="100000"/>
              </a:lnSpc>
            </a:pPr>
            <a:r>
              <a:rPr lang="sv-SE" sz="900" b="1" spc="-20">
                <a:latin typeface="Arial"/>
                <a:cs typeface="Arial"/>
              </a:rPr>
              <a:t>ARBE</a:t>
            </a:r>
            <a:r>
              <a:rPr lang="sv-SE" sz="900" b="1" spc="-90">
                <a:latin typeface="Arial"/>
                <a:cs typeface="Arial"/>
              </a:rPr>
              <a:t>T</a:t>
            </a:r>
            <a:r>
              <a:rPr lang="sv-SE" sz="900" b="1" spc="-40">
                <a:latin typeface="Arial"/>
                <a:cs typeface="Arial"/>
              </a:rPr>
              <a:t>A </a:t>
            </a:r>
            <a:r>
              <a:rPr lang="sv-SE" sz="900" b="1" spc="20">
                <a:latin typeface="Arial"/>
                <a:cs typeface="Arial"/>
              </a:rPr>
              <a:t>MED GUIDED </a:t>
            </a:r>
            <a:r>
              <a:rPr lang="sv-SE" sz="900" b="1" spc="5">
                <a:latin typeface="Arial"/>
                <a:cs typeface="Arial"/>
              </a:rPr>
              <a:t>DISC</a:t>
            </a:r>
            <a:r>
              <a:rPr lang="sv-SE" sz="900" b="1" spc="-15">
                <a:latin typeface="Arial"/>
                <a:cs typeface="Arial"/>
              </a:rPr>
              <a:t>O</a:t>
            </a:r>
            <a:r>
              <a:rPr lang="sv-SE" sz="900" b="1" spc="-20">
                <a:latin typeface="Arial"/>
                <a:cs typeface="Arial"/>
              </a:rPr>
              <a:t>VE</a:t>
            </a:r>
            <a:r>
              <a:rPr lang="sv-SE" sz="900" b="1" spc="-40">
                <a:latin typeface="Arial"/>
                <a:cs typeface="Arial"/>
              </a:rPr>
              <a:t>R</a:t>
            </a:r>
            <a:r>
              <a:rPr lang="sv-SE" sz="900" b="1" spc="-55">
                <a:latin typeface="Arial"/>
                <a:cs typeface="Arial"/>
              </a:rPr>
              <a:t>Y:</a:t>
            </a:r>
            <a:endParaRPr lang="sv-SE" sz="900">
              <a:latin typeface="Arial"/>
              <a:cs typeface="Arial"/>
            </a:endParaRPr>
          </a:p>
          <a:p>
            <a:pPr marL="12700">
              <a:lnSpc>
                <a:spcPct val="100000"/>
              </a:lnSpc>
              <a:spcBef>
                <a:spcPts val="450"/>
              </a:spcBef>
            </a:pPr>
            <a:r>
              <a:rPr lang="sv-SE" sz="900" b="1">
                <a:latin typeface="Arial"/>
                <a:cs typeface="Arial"/>
              </a:rPr>
              <a:t>1 </a:t>
            </a:r>
            <a:r>
              <a:rPr lang="sv-SE" sz="900" b="1" spc="20">
                <a:latin typeface="Arial"/>
                <a:cs typeface="Arial"/>
              </a:rPr>
              <a:t>Mål </a:t>
            </a:r>
            <a:r>
              <a:rPr lang="sv-SE" sz="900" b="1" spc="-55">
                <a:latin typeface="Arial"/>
                <a:cs typeface="Arial"/>
              </a:rPr>
              <a:t>– V</a:t>
            </a:r>
            <a:r>
              <a:rPr lang="sv-SE" sz="900" b="1" spc="5">
                <a:latin typeface="Arial"/>
                <a:cs typeface="Arial"/>
              </a:rPr>
              <a:t>ad ska </a:t>
            </a:r>
            <a:r>
              <a:rPr lang="sv-SE" sz="900" b="1" spc="-5">
                <a:latin typeface="Arial"/>
                <a:cs typeface="Arial"/>
              </a:rPr>
              <a:t>läras</a:t>
            </a:r>
            <a:endParaRPr lang="sv-SE" sz="900">
              <a:latin typeface="Arial"/>
              <a:cs typeface="Arial"/>
            </a:endParaRPr>
          </a:p>
          <a:p>
            <a:pPr marL="120650" marR="285115" indent="-108585">
              <a:lnSpc>
                <a:spcPct val="111100"/>
              </a:lnSpc>
              <a:buFont typeface="Arial"/>
              <a:buChar char="•"/>
              <a:tabLst>
                <a:tab pos="120650" algn="l"/>
              </a:tabLst>
            </a:pPr>
            <a:r>
              <a:rPr lang="sv-SE" sz="900" spc="-140">
                <a:latin typeface="Arial"/>
                <a:cs typeface="Arial"/>
              </a:rPr>
              <a:t>T</a:t>
            </a:r>
            <a:r>
              <a:rPr lang="sv-SE" sz="900" spc="0">
                <a:latin typeface="Arial"/>
                <a:cs typeface="Arial"/>
              </a:rPr>
              <a:t>ydliga </a:t>
            </a:r>
            <a:r>
              <a:rPr lang="sv-SE" sz="900" spc="10">
                <a:latin typeface="Arial"/>
                <a:cs typeface="Arial"/>
              </a:rPr>
              <a:t>och </a:t>
            </a:r>
            <a:r>
              <a:rPr lang="sv-SE" sz="900" spc="-5">
                <a:latin typeface="Arial"/>
                <a:cs typeface="Arial"/>
              </a:rPr>
              <a:t>väldefinierade </a:t>
            </a:r>
            <a:r>
              <a:rPr lang="sv-SE" sz="900" spc="-10">
                <a:latin typeface="Arial"/>
                <a:cs typeface="Arial"/>
              </a:rPr>
              <a:t>inlä</a:t>
            </a:r>
            <a:r>
              <a:rPr lang="sv-SE" sz="900" spc="5">
                <a:latin typeface="Arial"/>
                <a:cs typeface="Arial"/>
              </a:rPr>
              <a:t>r</a:t>
            </a:r>
            <a:r>
              <a:rPr lang="sv-SE" sz="900" spc="0">
                <a:latin typeface="Arial"/>
                <a:cs typeface="Arial"/>
              </a:rPr>
              <a:t>ningsmål </a:t>
            </a:r>
            <a:r>
              <a:rPr lang="sv-SE" sz="900" spc="10">
                <a:latin typeface="Arial"/>
                <a:cs typeface="Arial"/>
              </a:rPr>
              <a:t>för</a:t>
            </a:r>
            <a:r>
              <a:rPr lang="sv-SE" sz="900" spc="5">
                <a:latin typeface="Arial"/>
                <a:cs typeface="Arial"/>
              </a:rPr>
              <a:t> </a:t>
            </a:r>
            <a:r>
              <a:rPr lang="sv-SE" sz="900" spc="0">
                <a:latin typeface="Arial"/>
                <a:cs typeface="Arial"/>
              </a:rPr>
              <a:t>träning </a:t>
            </a:r>
            <a:r>
              <a:rPr lang="sv-SE" sz="900" spc="10">
                <a:latin typeface="Arial"/>
                <a:cs typeface="Arial"/>
              </a:rPr>
              <a:t>och </a:t>
            </a:r>
            <a:r>
              <a:rPr lang="sv-SE" sz="900" spc="5">
                <a:latin typeface="Arial"/>
                <a:cs typeface="Arial"/>
              </a:rPr>
              <a:t>match</a:t>
            </a:r>
            <a:endParaRPr lang="sv-SE" sz="900">
              <a:latin typeface="Arial"/>
              <a:cs typeface="Arial"/>
            </a:endParaRPr>
          </a:p>
          <a:p>
            <a:pPr marL="120650" indent="-108585">
              <a:lnSpc>
                <a:spcPct val="100000"/>
              </a:lnSpc>
              <a:spcBef>
                <a:spcPts val="120"/>
              </a:spcBef>
              <a:buFont typeface="Arial"/>
              <a:buChar char="•"/>
              <a:tabLst>
                <a:tab pos="120650" algn="l"/>
              </a:tabLst>
            </a:pPr>
            <a:r>
              <a:rPr lang="sv-SE" sz="900" spc="0">
                <a:latin typeface="Arial"/>
                <a:cs typeface="Arial"/>
              </a:rPr>
              <a:t>Utgå </a:t>
            </a:r>
            <a:r>
              <a:rPr lang="sv-SE" sz="900" spc="-5">
                <a:latin typeface="Arial"/>
                <a:cs typeface="Arial"/>
              </a:rPr>
              <a:t>från helheten </a:t>
            </a:r>
            <a:r>
              <a:rPr lang="sv-SE" sz="900" spc="-55">
                <a:latin typeface="Arial"/>
                <a:cs typeface="Arial"/>
              </a:rPr>
              <a:t>– </a:t>
            </a:r>
            <a:r>
              <a:rPr lang="sv-SE" sz="900" i="1" spc="-5">
                <a:latin typeface="Arial"/>
                <a:cs typeface="Arial"/>
              </a:rPr>
              <a:t>Spelets </a:t>
            </a:r>
            <a:r>
              <a:rPr lang="sv-SE" sz="900" i="1" spc="-20">
                <a:latin typeface="Arial"/>
                <a:cs typeface="Arial"/>
              </a:rPr>
              <a:t>s</a:t>
            </a:r>
            <a:r>
              <a:rPr lang="sv-SE" sz="900" i="1" spc="-40">
                <a:latin typeface="Arial"/>
                <a:cs typeface="Arial"/>
              </a:rPr>
              <a:t>k</a:t>
            </a:r>
            <a:r>
              <a:rPr lang="sv-SE" sz="900" i="1" spc="-5">
                <a:latin typeface="Arial"/>
                <a:cs typeface="Arial"/>
              </a:rPr>
              <a:t>eenden</a:t>
            </a:r>
            <a:endParaRPr lang="sv-SE" sz="900">
              <a:latin typeface="Arial"/>
              <a:cs typeface="Arial"/>
            </a:endParaRPr>
          </a:p>
        </p:txBody>
      </p:sp>
      <p:sp>
        <p:nvSpPr>
          <p:cNvPr id="27" name="object 23"/>
          <p:cNvSpPr txBox="1"/>
          <p:nvPr/>
        </p:nvSpPr>
        <p:spPr>
          <a:xfrm>
            <a:off x="4865400" y="7308304"/>
            <a:ext cx="1803960" cy="617855"/>
          </a:xfrm>
          <a:prstGeom prst="rect">
            <a:avLst/>
          </a:prstGeom>
        </p:spPr>
        <p:txBody>
          <a:bodyPr vert="horz" wrap="square" lIns="0" tIns="0" rIns="0" bIns="0" rtlCol="0">
            <a:noAutofit/>
          </a:bodyPr>
          <a:lstStyle/>
          <a:p>
            <a:pPr marL="12700">
              <a:lnSpc>
                <a:spcPct val="100000"/>
              </a:lnSpc>
              <a:spcBef>
                <a:spcPts val="170"/>
              </a:spcBef>
            </a:pPr>
            <a:r>
              <a:rPr lang="sv-SE" sz="900" b="1">
                <a:latin typeface="Arial"/>
                <a:cs typeface="Arial"/>
              </a:rPr>
              <a:t>3 Åte</a:t>
            </a:r>
            <a:r>
              <a:rPr lang="sv-SE" sz="900" b="1" spc="5">
                <a:latin typeface="Arial"/>
                <a:cs typeface="Arial"/>
              </a:rPr>
              <a:t>r</a:t>
            </a:r>
            <a:r>
              <a:rPr lang="sv-SE" sz="900" b="1" spc="-5">
                <a:latin typeface="Arial"/>
                <a:cs typeface="Arial"/>
              </a:rPr>
              <a:t>k</a:t>
            </a:r>
            <a:r>
              <a:rPr lang="sv-SE" sz="900" b="1" spc="-10">
                <a:latin typeface="Arial"/>
                <a:cs typeface="Arial"/>
              </a:rPr>
              <a:t>oppling</a:t>
            </a:r>
            <a:endParaRPr lang="sv-SE" sz="900">
              <a:latin typeface="Arial"/>
              <a:cs typeface="Arial"/>
            </a:endParaRPr>
          </a:p>
          <a:p>
            <a:pPr marL="120650" indent="-108585">
              <a:lnSpc>
                <a:spcPct val="100000"/>
              </a:lnSpc>
              <a:spcBef>
                <a:spcPts val="120"/>
              </a:spcBef>
              <a:buFont typeface="Arial"/>
              <a:buChar char="•"/>
              <a:tabLst>
                <a:tab pos="120650" algn="l"/>
              </a:tabLst>
            </a:pPr>
            <a:r>
              <a:rPr lang="sv-SE" sz="900" spc="-5">
                <a:latin typeface="Arial"/>
                <a:cs typeface="Arial"/>
              </a:rPr>
              <a:t>Frågetekniker </a:t>
            </a:r>
            <a:r>
              <a:rPr lang="sv-SE" sz="900" spc="-55">
                <a:latin typeface="Arial"/>
                <a:cs typeface="Arial"/>
              </a:rPr>
              <a:t>– </a:t>
            </a:r>
            <a:r>
              <a:rPr lang="sv-SE" sz="900" i="1" spc="-40">
                <a:latin typeface="Arial"/>
                <a:cs typeface="Arial"/>
              </a:rPr>
              <a:t>v</a:t>
            </a:r>
            <a:r>
              <a:rPr lang="sv-SE" sz="900" i="1" spc="0">
                <a:latin typeface="Arial"/>
                <a:cs typeface="Arial"/>
              </a:rPr>
              <a:t>ad, </a:t>
            </a:r>
            <a:r>
              <a:rPr lang="sv-SE" sz="900" i="1" spc="-40">
                <a:latin typeface="Arial"/>
                <a:cs typeface="Arial"/>
              </a:rPr>
              <a:t>v</a:t>
            </a:r>
            <a:r>
              <a:rPr lang="sv-SE" sz="900" i="1" spc="-35">
                <a:latin typeface="Arial"/>
                <a:cs typeface="Arial"/>
              </a:rPr>
              <a:t>a</a:t>
            </a:r>
            <a:r>
              <a:rPr lang="sv-SE" sz="900" i="1" spc="-105">
                <a:latin typeface="Arial"/>
                <a:cs typeface="Arial"/>
              </a:rPr>
              <a:t>r</a:t>
            </a:r>
            <a:r>
              <a:rPr lang="sv-SE" sz="900" i="1" spc="0">
                <a:latin typeface="Arial"/>
                <a:cs typeface="Arial"/>
              </a:rPr>
              <a:t>, </a:t>
            </a:r>
            <a:r>
              <a:rPr lang="sv-SE" sz="900" i="1" spc="-20">
                <a:latin typeface="Arial"/>
                <a:cs typeface="Arial"/>
              </a:rPr>
              <a:t>nä</a:t>
            </a:r>
            <a:r>
              <a:rPr lang="sv-SE" sz="900" i="1" spc="-105">
                <a:latin typeface="Arial"/>
                <a:cs typeface="Arial"/>
              </a:rPr>
              <a:t>r</a:t>
            </a:r>
            <a:r>
              <a:rPr lang="sv-SE" sz="900" i="1" spc="0">
                <a:latin typeface="Arial"/>
                <a:cs typeface="Arial"/>
              </a:rPr>
              <a:t>, </a:t>
            </a:r>
            <a:r>
              <a:rPr lang="sv-SE" sz="900" i="1" spc="-40">
                <a:latin typeface="Arial"/>
                <a:cs typeface="Arial"/>
              </a:rPr>
              <a:t>v</a:t>
            </a:r>
            <a:r>
              <a:rPr lang="sv-SE" sz="900" i="1" spc="0">
                <a:latin typeface="Arial"/>
                <a:cs typeface="Arial"/>
              </a:rPr>
              <a:t>em, </a:t>
            </a:r>
            <a:r>
              <a:rPr lang="sv-SE" sz="900" i="1" spc="-10">
                <a:latin typeface="Arial"/>
                <a:cs typeface="Arial"/>
              </a:rPr>
              <a:t>vil</a:t>
            </a:r>
            <a:r>
              <a:rPr lang="sv-SE" sz="900" i="1" spc="-35">
                <a:latin typeface="Arial"/>
                <a:cs typeface="Arial"/>
              </a:rPr>
              <a:t>k</a:t>
            </a:r>
            <a:r>
              <a:rPr lang="sv-SE" sz="900" i="1" spc="-10">
                <a:latin typeface="Arial"/>
                <a:cs typeface="Arial"/>
              </a:rPr>
              <a:t>en</a:t>
            </a:r>
            <a:endParaRPr lang="sv-SE" sz="900">
              <a:latin typeface="Arial"/>
              <a:cs typeface="Arial"/>
            </a:endParaRPr>
          </a:p>
          <a:p>
            <a:pPr marL="120650" indent="-108585">
              <a:lnSpc>
                <a:spcPct val="100000"/>
              </a:lnSpc>
              <a:spcBef>
                <a:spcPts val="170"/>
              </a:spcBef>
              <a:buFont typeface="Arial"/>
              <a:buChar char="•"/>
              <a:tabLst>
                <a:tab pos="120650" algn="l"/>
              </a:tabLst>
            </a:pPr>
            <a:r>
              <a:rPr lang="sv-SE" sz="900" spc="0">
                <a:latin typeface="Arial"/>
                <a:cs typeface="Arial"/>
              </a:rPr>
              <a:t>Positiv förstärkning</a:t>
            </a:r>
            <a:endParaRPr lang="sv-SE" sz="900">
              <a:latin typeface="Arial"/>
              <a:cs typeface="Arial"/>
            </a:endParaRPr>
          </a:p>
        </p:txBody>
      </p:sp>
      <p:sp>
        <p:nvSpPr>
          <p:cNvPr id="28" name="object 22"/>
          <p:cNvSpPr txBox="1"/>
          <p:nvPr/>
        </p:nvSpPr>
        <p:spPr>
          <a:xfrm>
            <a:off x="2780928" y="7308304"/>
            <a:ext cx="1944216" cy="792088"/>
          </a:xfrm>
          <a:prstGeom prst="rect">
            <a:avLst/>
          </a:prstGeom>
        </p:spPr>
        <p:txBody>
          <a:bodyPr vert="horz" wrap="square" lIns="0" tIns="0" rIns="0" bIns="0" rtlCol="0">
            <a:noAutofit/>
          </a:bodyPr>
          <a:lstStyle/>
          <a:p>
            <a:pPr marL="12700">
              <a:lnSpc>
                <a:spcPct val="100000"/>
              </a:lnSpc>
              <a:spcBef>
                <a:spcPts val="170"/>
              </a:spcBef>
            </a:pPr>
            <a:r>
              <a:rPr lang="sv-SE" sz="900" b="1">
                <a:latin typeface="Arial"/>
                <a:cs typeface="Arial"/>
              </a:rPr>
              <a:t>2 </a:t>
            </a:r>
            <a:r>
              <a:rPr lang="sv-SE" sz="900" b="1" spc="25">
                <a:latin typeface="Arial"/>
                <a:cs typeface="Arial"/>
              </a:rPr>
              <a:t>Mat</a:t>
            </a:r>
            <a:r>
              <a:rPr lang="sv-SE" sz="900" b="1" spc="-15">
                <a:latin typeface="Arial"/>
                <a:cs typeface="Arial"/>
              </a:rPr>
              <a:t>chlik </a:t>
            </a:r>
            <a:r>
              <a:rPr lang="sv-SE" sz="900" b="1" spc="-20">
                <a:latin typeface="Arial"/>
                <a:cs typeface="Arial"/>
              </a:rPr>
              <a:t>övning</a:t>
            </a:r>
            <a:endParaRPr lang="sv-SE" sz="900">
              <a:latin typeface="Arial"/>
              <a:cs typeface="Arial"/>
            </a:endParaRPr>
          </a:p>
          <a:p>
            <a:pPr marL="120650" marR="12700" indent="-108585">
              <a:lnSpc>
                <a:spcPct val="111100"/>
              </a:lnSpc>
              <a:buFont typeface="Arial"/>
              <a:buChar char="•"/>
              <a:tabLst>
                <a:tab pos="120650" algn="l"/>
              </a:tabLst>
            </a:pPr>
            <a:r>
              <a:rPr lang="sv-SE" sz="900" spc="0">
                <a:latin typeface="Arial"/>
                <a:cs typeface="Arial"/>
              </a:rPr>
              <a:t>Styr övningens </a:t>
            </a:r>
            <a:r>
              <a:rPr lang="sv-SE" sz="900" i="1" spc="-5">
                <a:latin typeface="Arial"/>
                <a:cs typeface="Arial"/>
              </a:rPr>
              <a:t>organisation </a:t>
            </a:r>
            <a:r>
              <a:rPr lang="sv-SE" sz="900" spc="10">
                <a:latin typeface="Arial"/>
                <a:cs typeface="Arial"/>
              </a:rPr>
              <a:t>och </a:t>
            </a:r>
            <a:r>
              <a:rPr lang="sv-SE" sz="900" i="1" spc="-20">
                <a:latin typeface="Arial"/>
                <a:cs typeface="Arial"/>
              </a:rPr>
              <a:t>a</a:t>
            </a:r>
            <a:r>
              <a:rPr lang="sv-SE" sz="900" i="1" spc="-45">
                <a:latin typeface="Arial"/>
                <a:cs typeface="Arial"/>
              </a:rPr>
              <a:t>n</a:t>
            </a:r>
            <a:r>
              <a:rPr lang="sv-SE" sz="900" i="1" spc="-10">
                <a:latin typeface="Arial"/>
                <a:cs typeface="Arial"/>
              </a:rPr>
              <a:t>visningar </a:t>
            </a:r>
            <a:r>
              <a:rPr lang="sv-SE" sz="900" spc="20">
                <a:latin typeface="Arial"/>
                <a:cs typeface="Arial"/>
              </a:rPr>
              <a:t>mot</a:t>
            </a:r>
            <a:r>
              <a:rPr lang="sv-SE" sz="900" spc="10">
                <a:latin typeface="Arial"/>
                <a:cs typeface="Arial"/>
              </a:rPr>
              <a:t> </a:t>
            </a:r>
            <a:r>
              <a:rPr lang="sv-SE" sz="900" spc="0">
                <a:latin typeface="Arial"/>
                <a:cs typeface="Arial"/>
              </a:rPr>
              <a:t>"egen </a:t>
            </a:r>
            <a:r>
              <a:rPr lang="sv-SE" sz="900" spc="20">
                <a:latin typeface="Arial"/>
                <a:cs typeface="Arial"/>
              </a:rPr>
              <a:t>upptäckt"</a:t>
            </a:r>
          </a:p>
          <a:p>
            <a:pPr marL="120650" marR="12700" indent="-108585">
              <a:lnSpc>
                <a:spcPct val="111100"/>
              </a:lnSpc>
              <a:buFont typeface="Arial"/>
              <a:buChar char="•"/>
              <a:tabLst>
                <a:tab pos="120650" algn="l"/>
              </a:tabLst>
            </a:pPr>
            <a:r>
              <a:rPr lang="sv-SE" sz="900" spc="-20">
                <a:latin typeface="Arial"/>
                <a:cs typeface="Arial"/>
              </a:rPr>
              <a:t>Öva </a:t>
            </a:r>
            <a:r>
              <a:rPr lang="sv-SE" sz="900">
                <a:latin typeface="Arial"/>
                <a:cs typeface="Arial"/>
              </a:rPr>
              <a:t>matchsituationer </a:t>
            </a:r>
            <a:r>
              <a:rPr lang="sv-SE" sz="900" spc="5">
                <a:latin typeface="Arial"/>
                <a:cs typeface="Arial"/>
              </a:rPr>
              <a:t>främst </a:t>
            </a:r>
            <a:br>
              <a:rPr lang="sv-SE" sz="900" spc="5">
                <a:latin typeface="Arial"/>
                <a:cs typeface="Arial"/>
              </a:rPr>
            </a:br>
            <a:r>
              <a:rPr lang="sv-SE" sz="900" spc="5">
                <a:latin typeface="Arial"/>
                <a:cs typeface="Arial"/>
              </a:rPr>
              <a:t>genom </a:t>
            </a:r>
            <a:r>
              <a:rPr lang="sv-SE" sz="900">
                <a:latin typeface="Arial"/>
                <a:cs typeface="Arial"/>
              </a:rPr>
              <a:t>spelträning</a:t>
            </a:r>
          </a:p>
        </p:txBody>
      </p:sp>
    </p:spTree>
    <p:extLst>
      <p:ext uri="{BB962C8B-B14F-4D97-AF65-F5344CB8AC3E}">
        <p14:creationId xmlns:p14="http://schemas.microsoft.com/office/powerpoint/2010/main" val="6984122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p:txBody>
          <a:bodyPr/>
          <a:lstStyle/>
          <a:p>
            <a:r>
              <a:rPr lang="sv-SE" dirty="0"/>
              <a:t> </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a:t>
            </a:fld>
            <a:endParaRPr lang="en-US" dirty="0"/>
          </a:p>
        </p:txBody>
      </p:sp>
      <p:sp>
        <p:nvSpPr>
          <p:cNvPr id="11" name="textruta 10"/>
          <p:cNvSpPr txBox="1"/>
          <p:nvPr/>
        </p:nvSpPr>
        <p:spPr>
          <a:xfrm>
            <a:off x="404665" y="1763688"/>
            <a:ext cx="3240360" cy="6417141"/>
          </a:xfrm>
          <a:prstGeom prst="rect">
            <a:avLst/>
          </a:prstGeom>
          <a:noFill/>
        </p:spPr>
        <p:txBody>
          <a:bodyPr wrap="square" rtlCol="0">
            <a:spAutoFit/>
          </a:bodyPr>
          <a:lstStyle/>
          <a:p>
            <a:r>
              <a:rPr lang="sv-SE" sz="1200" b="1" dirty="0">
                <a:hlinkClick r:id="rId3" action="ppaction://hlinksldjump"/>
              </a:rPr>
              <a:t>INTRODUKTION		  4</a:t>
            </a:r>
            <a:endParaRPr lang="sv-SE" sz="1200" b="1" dirty="0"/>
          </a:p>
          <a:p>
            <a:r>
              <a:rPr lang="sv-SE" sz="900" b="1" dirty="0"/>
              <a:t>  </a:t>
            </a:r>
            <a:r>
              <a:rPr lang="sv-SE" sz="900" b="1" dirty="0">
                <a:hlinkClick r:id="rId3" action="ppaction://hlinksldjump"/>
              </a:rPr>
              <a:t>INLEDNING			   4</a:t>
            </a:r>
            <a:endParaRPr lang="sv-SE" sz="900" b="1" dirty="0"/>
          </a:p>
          <a:p>
            <a:r>
              <a:rPr lang="sv-SE" sz="900" b="1" dirty="0"/>
              <a:t>  </a:t>
            </a:r>
            <a:r>
              <a:rPr lang="sv-SE" sz="900" b="1" dirty="0">
                <a:hlinkClick r:id="rId4" action="ppaction://hlinksldjump"/>
              </a:rPr>
              <a:t>VAD ÄR FOTBOLL?		   5</a:t>
            </a:r>
            <a:endParaRPr lang="sv-SE" sz="900" b="1" dirty="0"/>
          </a:p>
          <a:p>
            <a:r>
              <a:rPr lang="sv-SE" sz="900" b="1" dirty="0"/>
              <a:t>  </a:t>
            </a:r>
            <a:r>
              <a:rPr lang="sv-SE" sz="900" b="1" dirty="0">
                <a:hlinkClick r:id="rId5" action="ppaction://hlinksldjump"/>
              </a:rPr>
              <a:t>EN HELHETSSYN PÅ FOTBOLL		   6</a:t>
            </a:r>
            <a:endParaRPr lang="sv-SE" sz="900" b="1" dirty="0"/>
          </a:p>
          <a:p>
            <a:r>
              <a:rPr lang="sv-SE" sz="900" b="1" dirty="0"/>
              <a:t>  </a:t>
            </a:r>
            <a:r>
              <a:rPr lang="sv-SE" sz="900" b="1" dirty="0">
                <a:hlinkClick r:id="rId6" action="ppaction://hlinksldjump"/>
              </a:rPr>
              <a:t>SPELARUTBILDNINGSPLANENS NIVÅER	   7</a:t>
            </a:r>
            <a:endParaRPr lang="sv-SE" sz="900" b="1" dirty="0"/>
          </a:p>
          <a:p>
            <a:r>
              <a:rPr lang="sv-SE" sz="900" b="1" dirty="0"/>
              <a:t>  </a:t>
            </a:r>
            <a:r>
              <a:rPr lang="sv-SE" sz="900" b="1" dirty="0">
                <a:hlinkClick r:id="rId7" action="ppaction://hlinksldjump"/>
              </a:rPr>
              <a:t>TALANGBEGREPPET		 10</a:t>
            </a:r>
            <a:endParaRPr lang="sv-SE" sz="900" b="1" dirty="0"/>
          </a:p>
          <a:p>
            <a:r>
              <a:rPr lang="sv-SE" sz="1200" b="1" dirty="0">
                <a:hlinkClick r:id="rId8" action="ppaction://hlinksldjump"/>
              </a:rPr>
              <a:t>SUP LIGHT			11</a:t>
            </a:r>
            <a:endParaRPr lang="sv-SE" sz="1200" b="1" dirty="0"/>
          </a:p>
          <a:p>
            <a:r>
              <a:rPr lang="sv-SE" sz="900" b="1" dirty="0">
                <a:hlinkClick r:id="rId8" action="ppaction://hlinksldjump"/>
              </a:rPr>
              <a:t> SNABBVINNARE			12</a:t>
            </a:r>
          </a:p>
          <a:p>
            <a:r>
              <a:rPr lang="sv-SE" sz="1200" b="1" dirty="0">
                <a:hlinkClick r:id="rId8" action="ppaction://hlinksldjump"/>
              </a:rPr>
              <a:t>LEDARE			14</a:t>
            </a:r>
            <a:endParaRPr lang="sv-SE" sz="1200" b="1" dirty="0">
              <a:hlinkClick r:id="rId9" action="ppaction://hlinksldjump"/>
            </a:endParaRPr>
          </a:p>
          <a:p>
            <a:r>
              <a:rPr lang="sv-SE" sz="900" b="1" dirty="0"/>
              <a:t>  </a:t>
            </a:r>
            <a:r>
              <a:rPr lang="sv-SE" sz="900" b="1" dirty="0">
                <a:hlinkClick r:id="rId8" action="ppaction://hlinksldjump"/>
              </a:rPr>
              <a:t>LEDARE I OPE IF			14</a:t>
            </a:r>
            <a:endParaRPr lang="sv-SE" sz="900" b="1" dirty="0">
              <a:hlinkClick r:id="rId7" action="ppaction://hlinksldjump"/>
            </a:endParaRPr>
          </a:p>
          <a:p>
            <a:r>
              <a:rPr lang="sv-SE" sz="900" b="1" dirty="0"/>
              <a:t>  </a:t>
            </a:r>
            <a:r>
              <a:rPr lang="sv-SE" sz="900" b="1" dirty="0">
                <a:hlinkClick r:id="rId10" action="ppaction://hlinksldjump"/>
              </a:rPr>
              <a:t>COACHINGFILOSOFI		15</a:t>
            </a:r>
            <a:endParaRPr lang="sv-SE" sz="900" b="1" dirty="0">
              <a:hlinkClick r:id="rId9" action="ppaction://hlinksldjump"/>
            </a:endParaRPr>
          </a:p>
          <a:p>
            <a:r>
              <a:rPr lang="sv-SE" sz="900" b="1" dirty="0"/>
              <a:t>  </a:t>
            </a:r>
            <a:r>
              <a:rPr lang="sv-SE" sz="900" b="1" dirty="0">
                <a:hlinkClick r:id="rId11" action="ppaction://hlinksldjump"/>
              </a:rPr>
              <a:t>MOTIVATIONSKLIMAT		16</a:t>
            </a:r>
            <a:endParaRPr lang="sv-SE" sz="900" b="1" dirty="0"/>
          </a:p>
          <a:p>
            <a:r>
              <a:rPr lang="sv-SE" sz="900" b="1" dirty="0"/>
              <a:t>  </a:t>
            </a:r>
            <a:r>
              <a:rPr lang="sv-SE" sz="900" b="1" dirty="0">
                <a:hlinkClick r:id="rId12" action="ppaction://hlinksldjump"/>
              </a:rPr>
              <a:t>UTBILDNING			17</a:t>
            </a:r>
            <a:endParaRPr lang="sv-SE" sz="900" b="1" dirty="0">
              <a:hlinkClick r:id="rId9" action="ppaction://hlinksldjump"/>
            </a:endParaRPr>
          </a:p>
          <a:p>
            <a:r>
              <a:rPr lang="sv-SE" sz="900" b="1" dirty="0"/>
              <a:t>  </a:t>
            </a:r>
            <a:r>
              <a:rPr lang="sv-SE" sz="900" b="1" dirty="0">
                <a:hlinkClick r:id="rId9" action="ppaction://hlinksldjump"/>
              </a:rPr>
              <a:t>ATT LED SIN EGEN UTVECKLING		18</a:t>
            </a:r>
          </a:p>
          <a:p>
            <a:r>
              <a:rPr lang="sv-SE" sz="1200" b="1" dirty="0">
                <a:hlinkClick r:id="rId9" action="ppaction://hlinksldjump"/>
              </a:rPr>
              <a:t>LAGET			19</a:t>
            </a:r>
            <a:endParaRPr lang="sv-SE" sz="1200" b="1" dirty="0"/>
          </a:p>
          <a:p>
            <a:r>
              <a:rPr lang="sv-SE" sz="900" b="1" dirty="0"/>
              <a:t>  </a:t>
            </a:r>
            <a:r>
              <a:rPr lang="sv-SE" sz="900" b="1" dirty="0">
                <a:hlinkClick r:id="rId9" action="ppaction://hlinksldjump"/>
              </a:rPr>
              <a:t>INLEDNING			 19</a:t>
            </a:r>
            <a:r>
              <a:rPr lang="sv-SE" sz="900" b="1" dirty="0"/>
              <a:t> </a:t>
            </a:r>
          </a:p>
          <a:p>
            <a:r>
              <a:rPr lang="sv-SE" sz="900" b="1" dirty="0"/>
              <a:t>  </a:t>
            </a:r>
            <a:r>
              <a:rPr lang="sv-SE" sz="900" b="1" dirty="0">
                <a:hlinkClick r:id="rId13" action="ppaction://hlinksldjump"/>
              </a:rPr>
              <a:t>KOMMUNIKATION		 20</a:t>
            </a:r>
            <a:endParaRPr lang="sv-SE" sz="900" b="1" dirty="0"/>
          </a:p>
          <a:p>
            <a:r>
              <a:rPr lang="sv-SE" sz="900" b="1" dirty="0"/>
              <a:t>  </a:t>
            </a:r>
            <a:r>
              <a:rPr lang="sv-SE" sz="900" b="1" dirty="0">
                <a:hlinkClick r:id="rId14" action="ppaction://hlinksldjump"/>
              </a:rPr>
              <a:t>ORGANISATION OCH ROLLER		 21</a:t>
            </a:r>
            <a:endParaRPr lang="sv-SE" sz="900" b="1" dirty="0"/>
          </a:p>
          <a:p>
            <a:r>
              <a:rPr lang="sv-SE" sz="900" b="1" dirty="0"/>
              <a:t>  </a:t>
            </a:r>
            <a:r>
              <a:rPr lang="sv-SE" sz="900" b="1" dirty="0">
                <a:hlinkClick r:id="rId15" action="ppaction://hlinksldjump"/>
              </a:rPr>
              <a:t>SAMMANFATTNING RIKTLINJER FÖR TRÄNING /MATCH	 22</a:t>
            </a:r>
            <a:endParaRPr lang="sv-SE" sz="900" b="1" dirty="0"/>
          </a:p>
          <a:p>
            <a:r>
              <a:rPr lang="sv-SE" sz="1200" b="1" dirty="0">
                <a:hlinkClick r:id="rId16" action="ppaction://hlinksldjump"/>
              </a:rPr>
              <a:t>PLANERING			23</a:t>
            </a:r>
            <a:endParaRPr lang="sv-SE" sz="900" b="1" dirty="0">
              <a:hlinkClick r:id="rId9" action="ppaction://hlinksldjump"/>
            </a:endParaRPr>
          </a:p>
          <a:p>
            <a:r>
              <a:rPr lang="sv-SE" sz="900" b="1" dirty="0"/>
              <a:t>  </a:t>
            </a:r>
            <a:r>
              <a:rPr lang="sv-SE" sz="900" b="1" dirty="0">
                <a:hlinkClick r:id="rId16" action="ppaction://hlinksldjump"/>
              </a:rPr>
              <a:t>ÖVERGRIPANDE PLANERING		 23</a:t>
            </a:r>
            <a:endParaRPr lang="sv-SE" sz="900" b="1" dirty="0">
              <a:hlinkClick r:id="rId9" action="ppaction://hlinksldjump"/>
            </a:endParaRPr>
          </a:p>
          <a:p>
            <a:r>
              <a:rPr lang="sv-SE" sz="900" b="1" dirty="0"/>
              <a:t>  </a:t>
            </a:r>
            <a:r>
              <a:rPr lang="sv-SE" sz="900" b="1" dirty="0">
                <a:hlinkClick r:id="rId17" action="ppaction://hlinksldjump"/>
              </a:rPr>
              <a:t>EXEMPEL PÅ SÄSONGSPLANERING		 24</a:t>
            </a:r>
            <a:endParaRPr lang="sv-SE" sz="900" b="1" dirty="0">
              <a:hlinkClick r:id="rId9" action="ppaction://hlinksldjump"/>
            </a:endParaRPr>
          </a:p>
          <a:p>
            <a:r>
              <a:rPr lang="sv-SE" sz="900" b="1" dirty="0"/>
              <a:t>  </a:t>
            </a:r>
            <a:r>
              <a:rPr lang="sv-SE" sz="900" b="1" dirty="0">
                <a:hlinkClick r:id="rId18" action="ppaction://hlinksldjump"/>
              </a:rPr>
              <a:t>TRÄNINGSPLANERING		 25</a:t>
            </a:r>
            <a:endParaRPr lang="sv-SE" sz="900" b="1" dirty="0"/>
          </a:p>
          <a:p>
            <a:r>
              <a:rPr lang="sv-SE" sz="1200" b="1" dirty="0">
                <a:hlinkClick r:id="rId19" action="ppaction://hlinksldjump"/>
              </a:rPr>
              <a:t>GENERELLT OM TRÄNING 		27</a:t>
            </a:r>
            <a:endParaRPr lang="sv-SE" sz="1200" b="1" dirty="0">
              <a:hlinkClick r:id="rId20" action="ppaction://hlinksldjump"/>
            </a:endParaRPr>
          </a:p>
          <a:p>
            <a:r>
              <a:rPr lang="sv-SE" sz="900" b="1" dirty="0"/>
              <a:t>  </a:t>
            </a:r>
            <a:r>
              <a:rPr lang="sv-SE" sz="900" b="1" dirty="0">
                <a:hlinkClick r:id="rId19" action="ppaction://hlinksldjump"/>
              </a:rPr>
              <a:t>METODER I TRÄNINGSSITUATIONEN		 27</a:t>
            </a:r>
            <a:endParaRPr lang="sv-SE" sz="900" b="1" dirty="0">
              <a:hlinkClick r:id="rId9" action="ppaction://hlinksldjump"/>
            </a:endParaRPr>
          </a:p>
          <a:p>
            <a:r>
              <a:rPr lang="sv-SE" sz="900" b="1" dirty="0"/>
              <a:t>  </a:t>
            </a:r>
            <a:r>
              <a:rPr lang="sv-SE" sz="900" b="1" dirty="0">
                <a:hlinkClick r:id="rId21" action="ppaction://hlinksldjump"/>
              </a:rPr>
              <a:t>FRÅN ISOLERAT TILL FUNKTIONELLT		 28</a:t>
            </a:r>
            <a:endParaRPr lang="sv-SE" sz="900" b="1" dirty="0"/>
          </a:p>
          <a:p>
            <a:r>
              <a:rPr lang="sv-SE" sz="900" b="1" dirty="0"/>
              <a:t>  </a:t>
            </a:r>
            <a:r>
              <a:rPr lang="sv-SE" sz="900" b="1" dirty="0">
                <a:hlinkClick r:id="rId22" action="ppaction://hlinksldjump"/>
              </a:rPr>
              <a:t>MATCHLIK TRÄNING MED GUIDED DISCOVERY	 29</a:t>
            </a:r>
            <a:endParaRPr lang="sv-SE" sz="900" b="1" dirty="0"/>
          </a:p>
          <a:p>
            <a:r>
              <a:rPr lang="sv-SE" sz="900" b="1" dirty="0"/>
              <a:t>  </a:t>
            </a:r>
            <a:r>
              <a:rPr lang="sv-SE" sz="900" b="1" dirty="0">
                <a:hlinkClick r:id="rId20" action="ppaction://hlinksldjump"/>
              </a:rPr>
              <a:t>METODER FÖR SKADEFÖREBYGGANDE	 30</a:t>
            </a:r>
            <a:r>
              <a:rPr lang="sv-SE" sz="900" b="1" dirty="0"/>
              <a:t>   </a:t>
            </a:r>
          </a:p>
          <a:p>
            <a:r>
              <a:rPr lang="sv-SE" sz="900" b="1" dirty="0"/>
              <a:t>  </a:t>
            </a:r>
            <a:r>
              <a:rPr lang="sv-SE" sz="900" b="1" dirty="0">
                <a:hlinkClick r:id="rId23" action="ppaction://hlinksldjump"/>
              </a:rPr>
              <a:t>GRUNDFÖRUTSÄTTNINGAR I ANFALL OCH FÖRSVAR	 31</a:t>
            </a:r>
            <a:endParaRPr lang="sv-SE" sz="900" b="1" dirty="0"/>
          </a:p>
          <a:p>
            <a:r>
              <a:rPr lang="sv-SE" sz="900" b="1" dirty="0"/>
              <a:t>  </a:t>
            </a:r>
            <a:r>
              <a:rPr lang="sv-SE" sz="900" b="1" dirty="0">
                <a:hlinkClick r:id="rId23" action="ppaction://hlinksldjump"/>
              </a:rPr>
              <a:t>SPELFÖRSTÅELSE			 32</a:t>
            </a:r>
            <a:endParaRPr lang="sv-SE" sz="900" b="1" dirty="0">
              <a:hlinkClick r:id="rId9" action="ppaction://hlinksldjump"/>
            </a:endParaRPr>
          </a:p>
          <a:p>
            <a:r>
              <a:rPr lang="sv-SE" sz="900" b="1" dirty="0"/>
              <a:t>  </a:t>
            </a:r>
            <a:r>
              <a:rPr lang="sv-SE" sz="900" b="1" dirty="0">
                <a:hlinkClick r:id="rId24" action="ppaction://hlinksldjump"/>
              </a:rPr>
              <a:t>FÖRSTA TANKENS REGLER		 34</a:t>
            </a:r>
            <a:endParaRPr lang="sv-SE" sz="900" b="1" dirty="0"/>
          </a:p>
          <a:p>
            <a:r>
              <a:rPr lang="sv-SE" sz="900" b="1" dirty="0"/>
              <a:t>  </a:t>
            </a:r>
            <a:r>
              <a:rPr lang="sv-SE" sz="900" b="1" dirty="0">
                <a:hlinkClick r:id="rId25" action="ppaction://hlinksldjump"/>
              </a:rPr>
              <a:t>AMBITIONSTRÄNING		 35 </a:t>
            </a:r>
          </a:p>
          <a:p>
            <a:r>
              <a:rPr lang="sv-SE" sz="900" b="1" dirty="0"/>
              <a:t>  </a:t>
            </a:r>
            <a:r>
              <a:rPr lang="sv-SE" sz="900" b="1" dirty="0">
                <a:hlinkClick r:id="rId26" action="ppaction://hlinksldjump"/>
              </a:rPr>
              <a:t>BLI DIN EGEN TRÄNARE		 36</a:t>
            </a:r>
            <a:endParaRPr lang="sv-SE" sz="900" b="1" dirty="0">
              <a:hlinkClick r:id="rId25" action="ppaction://hlinksldjump"/>
            </a:endParaRPr>
          </a:p>
          <a:p>
            <a:r>
              <a:rPr lang="sv-SE" sz="1200" b="1" dirty="0">
                <a:hlinkClick r:id="rId25" action="ppaction://hlinksldjump"/>
              </a:rPr>
              <a:t>GEMENSAM SPELIDÉ	 	37</a:t>
            </a:r>
            <a:endParaRPr lang="sv-SE" sz="1200" b="1" dirty="0">
              <a:hlinkClick r:id="rId27" action="ppaction://hlinksldjump"/>
            </a:endParaRPr>
          </a:p>
          <a:p>
            <a:r>
              <a:rPr lang="sv-SE" sz="900" b="1" dirty="0"/>
              <a:t>  </a:t>
            </a:r>
            <a:r>
              <a:rPr lang="sv-SE" sz="900" b="1" dirty="0">
                <a:hlinkClick r:id="rId25" action="ppaction://hlinksldjump"/>
              </a:rPr>
              <a:t>INLEDNING			 37</a:t>
            </a:r>
            <a:endParaRPr lang="sv-SE" sz="900" b="1" dirty="0">
              <a:hlinkClick r:id="rId27" action="ppaction://hlinksldjump"/>
            </a:endParaRPr>
          </a:p>
          <a:p>
            <a:r>
              <a:rPr lang="sv-SE" sz="900" b="1" dirty="0">
                <a:solidFill>
                  <a:prstClr val="black"/>
                </a:solidFill>
              </a:rPr>
              <a:t>  </a:t>
            </a:r>
            <a:r>
              <a:rPr lang="sv-SE" sz="900" b="1" dirty="0">
                <a:solidFill>
                  <a:prstClr val="black"/>
                </a:solidFill>
                <a:hlinkClick r:id="rId28" action="ppaction://hlinksldjump"/>
              </a:rPr>
              <a:t>PRINCIPER I ANFALL		 38</a:t>
            </a:r>
            <a:endParaRPr lang="sv-SE" sz="900" b="1" dirty="0">
              <a:solidFill>
                <a:prstClr val="black"/>
              </a:solidFill>
            </a:endParaRPr>
          </a:p>
          <a:p>
            <a:r>
              <a:rPr lang="sv-SE" sz="900" b="1" dirty="0">
                <a:solidFill>
                  <a:prstClr val="black"/>
                </a:solidFill>
              </a:rPr>
              <a:t>  </a:t>
            </a:r>
            <a:r>
              <a:rPr lang="sv-SE" sz="900" b="1" dirty="0">
                <a:solidFill>
                  <a:prstClr val="black"/>
                </a:solidFill>
                <a:hlinkClick r:id="rId29" action="ppaction://hlinksldjump"/>
              </a:rPr>
              <a:t>PRINCIPER I FÖRSVAR		 39</a:t>
            </a:r>
            <a:endParaRPr lang="sv-SE" sz="1200" b="1" dirty="0">
              <a:hlinkClick r:id="rId30" action="ppaction://hlinksldjump"/>
            </a:endParaRPr>
          </a:p>
          <a:p>
            <a:r>
              <a:rPr lang="sv-SE" sz="1200" b="1" dirty="0">
                <a:hlinkClick r:id="rId30" action="ppaction://hlinksldjump"/>
              </a:rPr>
              <a:t>GENERELLT OM MATCHNING 	40</a:t>
            </a:r>
            <a:endParaRPr lang="sv-SE" sz="1200" b="1" dirty="0">
              <a:hlinkClick r:id="rId9" action="ppaction://hlinksldjump"/>
            </a:endParaRPr>
          </a:p>
          <a:p>
            <a:r>
              <a:rPr lang="sv-SE" sz="900" dirty="0">
                <a:solidFill>
                  <a:schemeClr val="bg1"/>
                </a:solidFill>
              </a:rPr>
              <a:t>  </a:t>
            </a:r>
            <a:r>
              <a:rPr lang="sv-SE" sz="900" b="1" dirty="0">
                <a:hlinkClick r:id="rId30" action="ppaction://hlinksldjump"/>
              </a:rPr>
              <a:t>INLEDNING			 40</a:t>
            </a:r>
            <a:endParaRPr lang="sv-SE" sz="900" dirty="0">
              <a:solidFill>
                <a:schemeClr val="bg1"/>
              </a:solidFill>
              <a:hlinkClick r:id="rId14" action="ppaction://hlinksldjump"/>
            </a:endParaRPr>
          </a:p>
          <a:p>
            <a:r>
              <a:rPr lang="sv-SE" sz="900" dirty="0">
                <a:solidFill>
                  <a:schemeClr val="bg1"/>
                </a:solidFill>
              </a:rPr>
              <a:t>  </a:t>
            </a:r>
            <a:r>
              <a:rPr lang="sv-SE" sz="900" b="1" dirty="0">
                <a:hlinkClick r:id="rId31" action="ppaction://hlinksldjump"/>
              </a:rPr>
              <a:t>TRÄNINGSNÄRVARO KONTRA MATCHTID	 41</a:t>
            </a:r>
            <a:endParaRPr lang="sv-SE" sz="900" b="1" dirty="0">
              <a:hlinkClick r:id="rId14" action="ppaction://hlinksldjump"/>
            </a:endParaRPr>
          </a:p>
          <a:p>
            <a:r>
              <a:rPr lang="sv-SE" sz="900" b="1" dirty="0"/>
              <a:t>  </a:t>
            </a:r>
            <a:r>
              <a:rPr lang="sv-SE" sz="900" b="1" dirty="0">
                <a:hlinkClick r:id="rId32" action="ppaction://hlinksldjump"/>
              </a:rPr>
              <a:t>DELTAGANDE I CUPER		 44</a:t>
            </a:r>
            <a:endParaRPr lang="sv-SE" sz="900" b="1" dirty="0"/>
          </a:p>
          <a:p>
            <a:r>
              <a:rPr lang="sv-SE" sz="900" b="1" dirty="0"/>
              <a:t>  </a:t>
            </a:r>
            <a:r>
              <a:rPr lang="sv-SE" sz="900" b="1" dirty="0">
                <a:hlinkClick r:id="rId33" action="ppaction://hlinksldjump"/>
              </a:rPr>
              <a:t>DM/SM			 48</a:t>
            </a:r>
            <a:br>
              <a:rPr lang="sv-SE" sz="900" b="1" dirty="0"/>
            </a:br>
            <a:r>
              <a:rPr lang="sv-SE" sz="900" b="1" dirty="0"/>
              <a:t>  </a:t>
            </a:r>
            <a:r>
              <a:rPr lang="sv-SE" sz="900" b="1" dirty="0">
                <a:hlinkClick r:id="rId34" action="ppaction://hlinksldjump"/>
              </a:rPr>
              <a:t>UPPFLYTTNING AV SPELARE		 49</a:t>
            </a:r>
            <a:endParaRPr lang="sv-SE" sz="900" b="1" dirty="0"/>
          </a:p>
        </p:txBody>
      </p:sp>
      <p:sp>
        <p:nvSpPr>
          <p:cNvPr id="13" name="textruta 12"/>
          <p:cNvSpPr txBox="1"/>
          <p:nvPr/>
        </p:nvSpPr>
        <p:spPr>
          <a:xfrm>
            <a:off x="310175" y="1240468"/>
            <a:ext cx="1678665" cy="523220"/>
          </a:xfrm>
          <a:prstGeom prst="rect">
            <a:avLst/>
          </a:prstGeom>
          <a:noFill/>
        </p:spPr>
        <p:txBody>
          <a:bodyPr wrap="none" rtlCol="0">
            <a:spAutoFit/>
          </a:bodyPr>
          <a:lstStyle/>
          <a:p>
            <a:r>
              <a:rPr lang="sv-SE" sz="2800" b="1" dirty="0">
                <a:solidFill>
                  <a:schemeClr val="accent1"/>
                </a:solidFill>
              </a:rPr>
              <a:t>INNEHÅLL</a:t>
            </a:r>
          </a:p>
        </p:txBody>
      </p:sp>
      <p:sp>
        <p:nvSpPr>
          <p:cNvPr id="7" name="textruta 6"/>
          <p:cNvSpPr txBox="1"/>
          <p:nvPr/>
        </p:nvSpPr>
        <p:spPr>
          <a:xfrm>
            <a:off x="3573016" y="1763688"/>
            <a:ext cx="3240360" cy="3231654"/>
          </a:xfrm>
          <a:prstGeom prst="rect">
            <a:avLst/>
          </a:prstGeom>
          <a:noFill/>
        </p:spPr>
        <p:txBody>
          <a:bodyPr wrap="square" rtlCol="0">
            <a:spAutoFit/>
          </a:bodyPr>
          <a:lstStyle/>
          <a:p>
            <a:r>
              <a:rPr lang="sv-SE" sz="1200" b="1" dirty="0">
                <a:hlinkClick r:id="rId35" action="ppaction://hlinksldjump"/>
              </a:rPr>
              <a:t>TRÄNING OCH MATCH NIVÅ 1	53</a:t>
            </a:r>
            <a:endParaRPr lang="sv-SE" sz="1200" b="1" dirty="0">
              <a:hlinkClick r:id="rId12" action="ppaction://hlinksldjump"/>
            </a:endParaRPr>
          </a:p>
          <a:p>
            <a:r>
              <a:rPr lang="sv-SE" sz="900" dirty="0">
                <a:solidFill>
                  <a:schemeClr val="bg1"/>
                </a:solidFill>
              </a:rPr>
              <a:t>  </a:t>
            </a:r>
            <a:r>
              <a:rPr lang="sv-SE" sz="900" b="1" dirty="0">
                <a:hlinkClick r:id="rId35" action="ppaction://hlinksldjump"/>
              </a:rPr>
              <a:t>INLEDNING			 53</a:t>
            </a:r>
            <a:endParaRPr lang="sv-SE" sz="900" b="1" dirty="0">
              <a:hlinkClick r:id="rId14" action="ppaction://hlinksldjump"/>
            </a:endParaRPr>
          </a:p>
          <a:p>
            <a:r>
              <a:rPr lang="sv-SE" sz="900" b="1" dirty="0"/>
              <a:t>  </a:t>
            </a:r>
            <a:r>
              <a:rPr lang="sv-SE" sz="900" b="1" dirty="0">
                <a:hlinkClick r:id="rId36" action="ppaction://hlinksldjump"/>
              </a:rPr>
              <a:t>MÅLBILDER			 54</a:t>
            </a:r>
            <a:endParaRPr lang="sv-SE" sz="900" b="1" dirty="0"/>
          </a:p>
          <a:p>
            <a:r>
              <a:rPr lang="sv-SE" sz="900" b="1" dirty="0"/>
              <a:t>  </a:t>
            </a:r>
            <a:r>
              <a:rPr lang="sv-SE" sz="900" b="1" dirty="0">
                <a:hlinkClick r:id="rId37" action="ppaction://hlinksldjump"/>
              </a:rPr>
              <a:t>TRÄNING			 56</a:t>
            </a:r>
            <a:endParaRPr lang="sv-SE" sz="900" b="1" dirty="0"/>
          </a:p>
          <a:p>
            <a:r>
              <a:rPr lang="sv-SE" sz="900" b="1" dirty="0"/>
              <a:t>  </a:t>
            </a:r>
            <a:r>
              <a:rPr lang="sv-SE" sz="900" b="1" dirty="0">
                <a:hlinkClick r:id="rId38" action="ppaction://hlinksldjump"/>
              </a:rPr>
              <a:t>MATCH			 57</a:t>
            </a:r>
            <a:endParaRPr lang="sv-SE" sz="900" b="1" dirty="0"/>
          </a:p>
          <a:p>
            <a:r>
              <a:rPr lang="sv-SE" sz="1200" b="1" dirty="0">
                <a:hlinkClick r:id="rId39" action="ppaction://hlinksldjump"/>
              </a:rPr>
              <a:t>TRÄNING OCH MATCH NIVÅ 2	58</a:t>
            </a:r>
            <a:endParaRPr lang="sv-SE" sz="1200" b="1" dirty="0">
              <a:hlinkClick r:id="rId12" action="ppaction://hlinksldjump"/>
            </a:endParaRPr>
          </a:p>
          <a:p>
            <a:r>
              <a:rPr lang="sv-SE" sz="900" dirty="0">
                <a:solidFill>
                  <a:schemeClr val="bg1"/>
                </a:solidFill>
              </a:rPr>
              <a:t>  </a:t>
            </a:r>
            <a:r>
              <a:rPr lang="sv-SE" sz="900" b="1" dirty="0">
                <a:hlinkClick r:id="rId39" action="ppaction://hlinksldjump"/>
              </a:rPr>
              <a:t>INLEDNING			 58</a:t>
            </a:r>
            <a:endParaRPr lang="sv-SE" sz="900" b="1" dirty="0">
              <a:hlinkClick r:id="rId14" action="ppaction://hlinksldjump"/>
            </a:endParaRPr>
          </a:p>
          <a:p>
            <a:r>
              <a:rPr lang="sv-SE" sz="900" b="1" dirty="0"/>
              <a:t>  </a:t>
            </a:r>
            <a:r>
              <a:rPr lang="sv-SE" sz="900" b="1" dirty="0">
                <a:hlinkClick r:id="rId40" action="ppaction://hlinksldjump"/>
              </a:rPr>
              <a:t>MÅLBILDER			 59</a:t>
            </a:r>
            <a:endParaRPr lang="sv-SE" sz="900" b="1" dirty="0"/>
          </a:p>
          <a:p>
            <a:r>
              <a:rPr lang="sv-SE" sz="900" b="1" dirty="0"/>
              <a:t>  </a:t>
            </a:r>
            <a:r>
              <a:rPr lang="sv-SE" sz="900" b="1" dirty="0">
                <a:hlinkClick r:id="rId41" action="ppaction://hlinksldjump"/>
              </a:rPr>
              <a:t>TRÄNING			 62</a:t>
            </a:r>
            <a:endParaRPr lang="sv-SE" sz="900" b="1" dirty="0"/>
          </a:p>
          <a:p>
            <a:r>
              <a:rPr lang="sv-SE" sz="900" b="1" dirty="0"/>
              <a:t>  </a:t>
            </a:r>
            <a:r>
              <a:rPr lang="sv-SE" sz="900" b="1" dirty="0">
                <a:hlinkClick r:id="rId42" action="ppaction://hlinksldjump"/>
              </a:rPr>
              <a:t>MATCH			 63</a:t>
            </a:r>
            <a:endParaRPr lang="sv-SE" sz="900" b="1" dirty="0">
              <a:hlinkClick r:id="rId22" action="ppaction://hlinksldjump"/>
            </a:endParaRPr>
          </a:p>
          <a:p>
            <a:r>
              <a:rPr lang="sv-SE" sz="1200" b="1" dirty="0">
                <a:hlinkClick r:id="rId43" action="ppaction://hlinksldjump"/>
              </a:rPr>
              <a:t>TRÄNING OCH MATCH NIVÅ 3	64</a:t>
            </a:r>
            <a:endParaRPr lang="sv-SE" sz="1200" b="1" dirty="0">
              <a:hlinkClick r:id="rId12" action="ppaction://hlinksldjump"/>
            </a:endParaRPr>
          </a:p>
          <a:p>
            <a:r>
              <a:rPr lang="sv-SE" sz="900" dirty="0">
                <a:solidFill>
                  <a:schemeClr val="bg1"/>
                </a:solidFill>
              </a:rPr>
              <a:t>  </a:t>
            </a:r>
            <a:r>
              <a:rPr lang="sv-SE" sz="900" b="1" dirty="0">
                <a:hlinkClick r:id="rId43" action="ppaction://hlinksldjump"/>
              </a:rPr>
              <a:t>INLEDNING			 64</a:t>
            </a:r>
            <a:endParaRPr lang="sv-SE" sz="900" b="1" dirty="0">
              <a:hlinkClick r:id="rId14" action="ppaction://hlinksldjump"/>
            </a:endParaRPr>
          </a:p>
          <a:p>
            <a:r>
              <a:rPr lang="sv-SE" sz="900" b="1" dirty="0"/>
              <a:t>  </a:t>
            </a:r>
            <a:r>
              <a:rPr lang="sv-SE" sz="900" b="1" dirty="0">
                <a:hlinkClick r:id="rId44" action="ppaction://hlinksldjump"/>
              </a:rPr>
              <a:t>MÅLBILDER			 65</a:t>
            </a:r>
            <a:endParaRPr lang="sv-SE" sz="900" b="1" dirty="0"/>
          </a:p>
          <a:p>
            <a:r>
              <a:rPr lang="sv-SE" sz="900" b="1" dirty="0"/>
              <a:t>  </a:t>
            </a:r>
            <a:r>
              <a:rPr lang="sv-SE" sz="900" b="1" dirty="0">
                <a:hlinkClick r:id="rId45" action="ppaction://hlinksldjump"/>
              </a:rPr>
              <a:t>TRÄNING			 70</a:t>
            </a:r>
            <a:endParaRPr lang="sv-SE" sz="900" b="1" dirty="0"/>
          </a:p>
          <a:p>
            <a:r>
              <a:rPr lang="sv-SE" sz="900" b="1" dirty="0"/>
              <a:t>  </a:t>
            </a:r>
            <a:r>
              <a:rPr lang="sv-SE" sz="900" b="1" dirty="0">
                <a:hlinkClick r:id="rId46" action="ppaction://hlinksldjump"/>
              </a:rPr>
              <a:t>MATCH			 71</a:t>
            </a:r>
            <a:endParaRPr lang="sv-SE" sz="900" b="1" dirty="0">
              <a:hlinkClick r:id="rId22" action="ppaction://hlinksldjump"/>
            </a:endParaRPr>
          </a:p>
          <a:p>
            <a:r>
              <a:rPr lang="sv-SE" sz="1200" b="1" dirty="0">
                <a:hlinkClick r:id="rId47" action="ppaction://hlinksldjump"/>
              </a:rPr>
              <a:t>TRÄNING OCH MATCH NIVÅ 4	72</a:t>
            </a:r>
            <a:endParaRPr lang="sv-SE" sz="1200" b="1" dirty="0">
              <a:hlinkClick r:id="rId12" action="ppaction://hlinksldjump"/>
            </a:endParaRPr>
          </a:p>
          <a:p>
            <a:r>
              <a:rPr lang="sv-SE" sz="900" dirty="0">
                <a:solidFill>
                  <a:schemeClr val="bg1"/>
                </a:solidFill>
              </a:rPr>
              <a:t>  </a:t>
            </a:r>
            <a:r>
              <a:rPr lang="sv-SE" sz="900" b="1" dirty="0">
                <a:hlinkClick r:id="rId47" action="ppaction://hlinksldjump"/>
              </a:rPr>
              <a:t>INLEDNING			 72</a:t>
            </a:r>
            <a:endParaRPr lang="sv-SE" sz="900" b="1" dirty="0">
              <a:hlinkClick r:id="rId14" action="ppaction://hlinksldjump"/>
            </a:endParaRPr>
          </a:p>
          <a:p>
            <a:r>
              <a:rPr lang="sv-SE" sz="900" b="1" dirty="0"/>
              <a:t>  </a:t>
            </a:r>
            <a:r>
              <a:rPr lang="sv-SE" sz="900" b="1" dirty="0">
                <a:hlinkClick r:id="rId48" action="ppaction://hlinksldjump"/>
              </a:rPr>
              <a:t>MÅLBILDER			 73</a:t>
            </a:r>
            <a:endParaRPr lang="sv-SE" sz="900" b="1" dirty="0"/>
          </a:p>
          <a:p>
            <a:r>
              <a:rPr lang="sv-SE" sz="900" b="1" dirty="0"/>
              <a:t>  </a:t>
            </a:r>
            <a:r>
              <a:rPr lang="sv-SE" sz="900" b="1" dirty="0">
                <a:hlinkClick r:id="rId49" action="ppaction://hlinksldjump"/>
              </a:rPr>
              <a:t>TRÄNING			 78</a:t>
            </a:r>
            <a:endParaRPr lang="sv-SE" sz="900" b="1" dirty="0"/>
          </a:p>
          <a:p>
            <a:r>
              <a:rPr lang="sv-SE" sz="900" b="1" dirty="0"/>
              <a:t>  </a:t>
            </a:r>
            <a:r>
              <a:rPr lang="sv-SE" sz="900" b="1" dirty="0">
                <a:hlinkClick r:id="rId50" action="ppaction://hlinksldjump"/>
              </a:rPr>
              <a:t>MATCH			 79</a:t>
            </a:r>
            <a:endParaRPr lang="sv-SE" sz="900" b="1" dirty="0">
              <a:hlinkClick r:id="rId20" action="ppaction://hlinksldjump"/>
            </a:endParaRPr>
          </a:p>
          <a:p>
            <a:r>
              <a:rPr lang="sv-SE" sz="1200" b="1" dirty="0">
                <a:hlinkClick r:id="rId51" action="ppaction://hlinksldjump"/>
              </a:rPr>
              <a:t>REFERENSER			80</a:t>
            </a:r>
            <a:endParaRPr lang="sv-SE" sz="1200" b="1" dirty="0">
              <a:hlinkClick r:id="rId42" action="ppaction://hlinksldjump"/>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2.bp.blogspot.com/-MFODh51phQo/T5oTOlFRoJI/AAAAAAAAAIc/EFh-gsko_BA/s1600/fifa+11++poster.png"/>
          <p:cNvPicPr>
            <a:picLocks noChangeAspect="1" noChangeArrowheads="1"/>
          </p:cNvPicPr>
          <p:nvPr/>
        </p:nvPicPr>
        <p:blipFill>
          <a:blip r:embed="rId3" cstate="print"/>
          <a:srcRect/>
          <a:stretch>
            <a:fillRect/>
          </a:stretch>
        </p:blipFill>
        <p:spPr bwMode="auto">
          <a:xfrm rot="21186630">
            <a:off x="3442094" y="5174910"/>
            <a:ext cx="1940700" cy="2736304"/>
          </a:xfrm>
          <a:prstGeom prst="rect">
            <a:avLst/>
          </a:prstGeom>
          <a:noFill/>
        </p:spPr>
      </p:pic>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30</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7" name="textruta 6"/>
          <p:cNvSpPr txBox="1"/>
          <p:nvPr/>
        </p:nvSpPr>
        <p:spPr>
          <a:xfrm>
            <a:off x="310175" y="1240468"/>
            <a:ext cx="4989186" cy="523220"/>
          </a:xfrm>
          <a:prstGeom prst="rect">
            <a:avLst/>
          </a:prstGeom>
          <a:noFill/>
        </p:spPr>
        <p:txBody>
          <a:bodyPr wrap="none" rtlCol="0">
            <a:spAutoFit/>
          </a:bodyPr>
          <a:lstStyle/>
          <a:p>
            <a:r>
              <a:rPr lang="sv-SE" sz="2800" b="1" dirty="0">
                <a:solidFill>
                  <a:schemeClr val="accent1"/>
                </a:solidFill>
              </a:rPr>
              <a:t>Metoder för skadeförebyggande</a:t>
            </a:r>
          </a:p>
        </p:txBody>
      </p:sp>
      <p:sp>
        <p:nvSpPr>
          <p:cNvPr id="8" name="textruta 7"/>
          <p:cNvSpPr txBox="1"/>
          <p:nvPr/>
        </p:nvSpPr>
        <p:spPr>
          <a:xfrm>
            <a:off x="836712" y="1907704"/>
            <a:ext cx="5184576" cy="3416320"/>
          </a:xfrm>
          <a:prstGeom prst="rect">
            <a:avLst/>
          </a:prstGeom>
          <a:noFill/>
        </p:spPr>
        <p:txBody>
          <a:bodyPr wrap="square" rtlCol="0">
            <a:spAutoFit/>
          </a:bodyPr>
          <a:lstStyle/>
          <a:p>
            <a:r>
              <a:rPr lang="sv-SE" sz="1200" dirty="0"/>
              <a:t>Det är viktigt att vi bedriver en verksamhet där vi i möjligaste mån minimerar riskerna för skador så mycket som möjligt. De viktigaste tipsen för skadeförebyggande är:</a:t>
            </a:r>
          </a:p>
          <a:p>
            <a:endParaRPr lang="sv-SE" sz="1200" dirty="0"/>
          </a:p>
          <a:p>
            <a:pPr marL="180975" indent="-180975">
              <a:buFont typeface="Arial" pitchFamily="34" charset="0"/>
              <a:buChar char="•"/>
            </a:pPr>
            <a:r>
              <a:rPr lang="sv-SE" sz="1200" b="1" dirty="0"/>
              <a:t>Allsidig träning</a:t>
            </a:r>
            <a:br>
              <a:rPr lang="sv-SE" sz="1200" dirty="0"/>
            </a:br>
            <a:r>
              <a:rPr lang="sv-SE" sz="1200" dirty="0"/>
              <a:t>Se till att variera träningen så att hela kroppen får vara med. Detta behov ökar ju äldre spelarna blir.</a:t>
            </a:r>
          </a:p>
          <a:p>
            <a:pPr marL="180975" indent="-180975">
              <a:buFont typeface="Arial" pitchFamily="34" charset="0"/>
              <a:buChar char="•"/>
            </a:pPr>
            <a:r>
              <a:rPr lang="sv-SE" sz="1200" b="1" dirty="0"/>
              <a:t>Uppvärmning/förberedelseträning</a:t>
            </a:r>
            <a:br>
              <a:rPr lang="sv-SE" sz="1200" dirty="0"/>
            </a:br>
            <a:r>
              <a:rPr lang="sv-SE" sz="1200" dirty="0"/>
              <a:t>Värm alltid upp ordentligt innan träning och match. Tänk på att hela kroppen ska bli varm och att en matchsituation innebär massor av olika löpriktningar, riktningsförändringar, tempoväxlingar och att hela kroppen används.</a:t>
            </a:r>
          </a:p>
          <a:p>
            <a:pPr marL="180975" indent="-180975">
              <a:buFont typeface="Arial" pitchFamily="34" charset="0"/>
              <a:buChar char="•"/>
            </a:pPr>
            <a:r>
              <a:rPr lang="sv-SE" sz="1200" b="1" dirty="0"/>
              <a:t>Balanserad belastning</a:t>
            </a:r>
            <a:br>
              <a:rPr lang="sv-SE" sz="1200" dirty="0"/>
            </a:br>
            <a:r>
              <a:rPr lang="sv-SE" sz="1200" dirty="0"/>
              <a:t>Överbelasta inte spelare genom att träna för mycket eller att låta dem spela för många matcher. Ju tröttare en spelare är desto större är risken för skador.</a:t>
            </a:r>
          </a:p>
          <a:p>
            <a:pPr marL="180975" indent="-180975">
              <a:buFont typeface="Arial" pitchFamily="34" charset="0"/>
              <a:buChar char="•"/>
            </a:pPr>
            <a:r>
              <a:rPr lang="sv-SE" sz="1200" b="1" dirty="0"/>
              <a:t>Väv in knäkontroll i träningen</a:t>
            </a:r>
            <a:br>
              <a:rPr lang="sv-SE" sz="1200" b="1" dirty="0"/>
            </a:br>
            <a:r>
              <a:rPr lang="sv-SE" sz="1200" dirty="0"/>
              <a:t>Knäkontroll är ett bra sätt att förebygga skador. Väv in dessa övningar som en naturlig del i träning och uppvärmning till match.</a:t>
            </a:r>
            <a:endParaRPr lang="sv-SE" sz="1200" b="1" dirty="0"/>
          </a:p>
          <a:p>
            <a:pPr marL="180975" indent="-180975"/>
            <a:endParaRPr lang="sv-SE" sz="1200" dirty="0"/>
          </a:p>
        </p:txBody>
      </p:sp>
      <p:sp>
        <p:nvSpPr>
          <p:cNvPr id="29" name="Rektangel 28"/>
          <p:cNvSpPr/>
          <p:nvPr/>
        </p:nvSpPr>
        <p:spPr>
          <a:xfrm>
            <a:off x="764704" y="5436096"/>
            <a:ext cx="2448272" cy="1938992"/>
          </a:xfrm>
          <a:prstGeom prst="rect">
            <a:avLst/>
          </a:prstGeom>
        </p:spPr>
        <p:txBody>
          <a:bodyPr wrap="square">
            <a:spAutoFit/>
          </a:bodyPr>
          <a:lstStyle/>
          <a:p>
            <a:pPr lvl="0"/>
            <a:r>
              <a:rPr lang="sv-SE" sz="1200" b="1" dirty="0">
                <a:solidFill>
                  <a:prstClr val="black"/>
                </a:solidFill>
              </a:rPr>
              <a:t>Tips:</a:t>
            </a:r>
            <a:r>
              <a:rPr lang="sv-SE" sz="1200" dirty="0">
                <a:solidFill>
                  <a:prstClr val="black"/>
                </a:solidFill>
              </a:rPr>
              <a:t> ”Knäkontroll” hittar ni på </a:t>
            </a:r>
            <a:r>
              <a:rPr lang="sv-SE" sz="1200" dirty="0">
                <a:solidFill>
                  <a:prstClr val="black"/>
                </a:solidFill>
                <a:hlinkClick r:id="rId6"/>
              </a:rPr>
              <a:t>www.knakontroll.se</a:t>
            </a:r>
            <a:r>
              <a:rPr lang="sv-SE" sz="1200" dirty="0">
                <a:solidFill>
                  <a:prstClr val="black"/>
                </a:solidFill>
              </a:rPr>
              <a:t> </a:t>
            </a:r>
          </a:p>
          <a:p>
            <a:pPr lvl="0"/>
            <a:endParaRPr lang="sv-SE" sz="1200" dirty="0">
              <a:solidFill>
                <a:prstClr val="black"/>
              </a:solidFill>
            </a:endParaRPr>
          </a:p>
          <a:p>
            <a:pPr lvl="0"/>
            <a:r>
              <a:rPr lang="sv-SE" sz="1200" dirty="0">
                <a:solidFill>
                  <a:prstClr val="black"/>
                </a:solidFill>
              </a:rPr>
              <a:t>FIFA 11+ är ett uppvärmningsprogram som rekommenderas av FIFA. Detta finns att hämta för utskrift på </a:t>
            </a:r>
            <a:r>
              <a:rPr lang="sv-SE" sz="1200" dirty="0" err="1">
                <a:solidFill>
                  <a:prstClr val="black"/>
                </a:solidFill>
              </a:rPr>
              <a:t>Opes</a:t>
            </a:r>
            <a:r>
              <a:rPr lang="sv-SE" sz="1200" dirty="0">
                <a:solidFill>
                  <a:prstClr val="black"/>
                </a:solidFill>
              </a:rPr>
              <a:t> hemsida, men finns även som videofilmer på adressen </a:t>
            </a:r>
          </a:p>
          <a:p>
            <a:pPr lvl="0"/>
            <a:r>
              <a:rPr lang="sv-SE" sz="1200" dirty="0">
                <a:solidFill>
                  <a:prstClr val="black"/>
                </a:solidFill>
                <a:hlinkClick r:id="rId7"/>
              </a:rPr>
              <a:t>http://f-marc.com/11plus/home/</a:t>
            </a:r>
            <a:r>
              <a:rPr lang="sv-SE" sz="1200" dirty="0">
                <a:solidFill>
                  <a:prstClr val="black"/>
                </a:solidFill>
              </a:rPr>
              <a:t> </a:t>
            </a:r>
          </a:p>
        </p:txBody>
      </p:sp>
      <p:pic>
        <p:nvPicPr>
          <p:cNvPr id="4" name="Bildobjekt 3"/>
          <p:cNvPicPr>
            <a:picLocks noChangeAspect="1"/>
          </p:cNvPicPr>
          <p:nvPr/>
        </p:nvPicPr>
        <p:blipFill>
          <a:blip r:embed="rId8"/>
          <a:stretch>
            <a:fillRect/>
          </a:stretch>
        </p:blipFill>
        <p:spPr>
          <a:xfrm>
            <a:off x="4652994" y="6444208"/>
            <a:ext cx="1837301" cy="1288853"/>
          </a:xfrm>
          <a:prstGeom prst="rect">
            <a:avLst/>
          </a:prstGeom>
        </p:spPr>
      </p:pic>
    </p:spTree>
    <p:extLst>
      <p:ext uri="{BB962C8B-B14F-4D97-AF65-F5344CB8AC3E}">
        <p14:creationId xmlns:p14="http://schemas.microsoft.com/office/powerpoint/2010/main" val="6984122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31</a:t>
            </a:fld>
            <a:endParaRPr lang="en-US" dirty="0"/>
          </a:p>
        </p:txBody>
      </p:sp>
      <p:sp>
        <p:nvSpPr>
          <p:cNvPr id="4" name="textruta 3"/>
          <p:cNvSpPr txBox="1"/>
          <p:nvPr/>
        </p:nvSpPr>
        <p:spPr>
          <a:xfrm>
            <a:off x="210180" y="1240468"/>
            <a:ext cx="6185924" cy="523220"/>
          </a:xfrm>
          <a:prstGeom prst="rect">
            <a:avLst/>
          </a:prstGeom>
          <a:noFill/>
        </p:spPr>
        <p:txBody>
          <a:bodyPr wrap="none" rtlCol="0">
            <a:spAutoFit/>
          </a:bodyPr>
          <a:lstStyle/>
          <a:p>
            <a:r>
              <a:rPr lang="sv-SE" sz="2800" b="1" dirty="0">
                <a:solidFill>
                  <a:schemeClr val="accent1"/>
                </a:solidFill>
              </a:rPr>
              <a:t>Grundförutsättningar i anfall och försvar</a:t>
            </a:r>
          </a:p>
        </p:txBody>
      </p:sp>
      <p:sp>
        <p:nvSpPr>
          <p:cNvPr id="5" name="textruta 4"/>
          <p:cNvSpPr txBox="1"/>
          <p:nvPr/>
        </p:nvSpPr>
        <p:spPr>
          <a:xfrm>
            <a:off x="836712" y="1907704"/>
            <a:ext cx="5184576" cy="5632311"/>
          </a:xfrm>
          <a:prstGeom prst="rect">
            <a:avLst/>
          </a:prstGeom>
          <a:noFill/>
        </p:spPr>
        <p:txBody>
          <a:bodyPr wrap="square" rtlCol="0">
            <a:spAutoFit/>
          </a:bodyPr>
          <a:lstStyle/>
          <a:p>
            <a:r>
              <a:rPr lang="sv-SE" sz="1200" dirty="0"/>
              <a:t>För att få till ett bra anfallsspel krävs att man uppfyller vissa grundförutsättningar. Även för ett väl fungerande försvarsspel krävs vissa grundförutsättningar. </a:t>
            </a:r>
          </a:p>
          <a:p>
            <a:endParaRPr lang="sv-SE" sz="1200" dirty="0"/>
          </a:p>
          <a:p>
            <a:r>
              <a:rPr lang="sv-SE" sz="1200" b="1" dirty="0"/>
              <a:t>Grundförutsättningar i anfallsspel är:</a:t>
            </a:r>
          </a:p>
          <a:p>
            <a:pPr marL="171450" indent="-171450">
              <a:buFont typeface="Arial" panose="020B0604020202020204" pitchFamily="34" charset="0"/>
              <a:buChar char="•"/>
            </a:pPr>
            <a:r>
              <a:rPr lang="sv-SE" sz="1200" dirty="0"/>
              <a:t>Spelbarhet</a:t>
            </a:r>
          </a:p>
          <a:p>
            <a:pPr marL="171450" indent="-171450">
              <a:buFont typeface="Arial" panose="020B0604020202020204" pitchFamily="34" charset="0"/>
              <a:buChar char="•"/>
            </a:pPr>
            <a:r>
              <a:rPr lang="sv-SE" sz="1200" dirty="0"/>
              <a:t>Spelavstånd</a:t>
            </a:r>
          </a:p>
          <a:p>
            <a:pPr marL="171450" indent="-171450">
              <a:buFont typeface="Arial" panose="020B0604020202020204" pitchFamily="34" charset="0"/>
              <a:buChar char="•"/>
            </a:pPr>
            <a:r>
              <a:rPr lang="sv-SE" sz="1200" dirty="0"/>
              <a:t>Spelbredd</a:t>
            </a:r>
          </a:p>
          <a:p>
            <a:pPr marL="171450" indent="-171450">
              <a:buFont typeface="Arial" panose="020B0604020202020204" pitchFamily="34" charset="0"/>
              <a:buChar char="•"/>
            </a:pPr>
            <a:r>
              <a:rPr lang="sv-SE" sz="1200" dirty="0"/>
              <a:t>Speldjup</a:t>
            </a:r>
          </a:p>
          <a:p>
            <a:pPr marL="171450" indent="-171450">
              <a:buFont typeface="Arial" panose="020B0604020202020204" pitchFamily="34" charset="0"/>
              <a:buChar char="•"/>
            </a:pPr>
            <a:endParaRPr lang="sv-SE" sz="1200" dirty="0"/>
          </a:p>
          <a:p>
            <a:r>
              <a:rPr lang="sv-SE" sz="1200" dirty="0"/>
              <a:t>När vi lär ut dessa är det lämpligt att börja med spelbarhet och spelavstånd som är ett förhållande mellan bollhållaren och en eller flera medspelare.</a:t>
            </a:r>
          </a:p>
          <a:p>
            <a:endParaRPr lang="sv-SE" sz="1200" dirty="0"/>
          </a:p>
          <a:p>
            <a:r>
              <a:rPr lang="sv-SE" sz="1200" dirty="0"/>
              <a:t>Spelbredd och speldjup börjar vi prata om när spelarna är mogna för det någon gång under de år de spelar 7 mot 7.</a:t>
            </a:r>
          </a:p>
          <a:p>
            <a:endParaRPr lang="sv-SE" sz="1200" dirty="0"/>
          </a:p>
          <a:p>
            <a:r>
              <a:rPr lang="sv-SE" sz="1200" b="1" dirty="0"/>
              <a:t>Grundförutsättningarna i försvarsspel är:</a:t>
            </a:r>
          </a:p>
          <a:p>
            <a:pPr marL="171450" indent="-171450">
              <a:buFont typeface="Arial" panose="020B0604020202020204" pitchFamily="34" charset="0"/>
              <a:buChar char="•"/>
            </a:pPr>
            <a:r>
              <a:rPr lang="sv-SE" sz="1200" dirty="0"/>
              <a:t>Press</a:t>
            </a:r>
          </a:p>
          <a:p>
            <a:pPr marL="171450" indent="-171450">
              <a:buFont typeface="Arial" panose="020B0604020202020204" pitchFamily="34" charset="0"/>
              <a:buChar char="•"/>
            </a:pPr>
            <a:r>
              <a:rPr lang="sv-SE" sz="1200" dirty="0"/>
              <a:t>Markering</a:t>
            </a:r>
          </a:p>
          <a:p>
            <a:pPr marL="171450" indent="-171450">
              <a:buFont typeface="Arial" panose="020B0604020202020204" pitchFamily="34" charset="0"/>
              <a:buChar char="•"/>
            </a:pPr>
            <a:r>
              <a:rPr lang="sv-SE" sz="1200" dirty="0"/>
              <a:t>Understöd</a:t>
            </a:r>
          </a:p>
          <a:p>
            <a:pPr marL="171450" indent="-171450">
              <a:buFont typeface="Arial" panose="020B0604020202020204" pitchFamily="34" charset="0"/>
              <a:buChar char="•"/>
            </a:pPr>
            <a:r>
              <a:rPr lang="sv-SE" sz="1200" dirty="0"/>
              <a:t>Täckning</a:t>
            </a:r>
          </a:p>
          <a:p>
            <a:endParaRPr lang="sv-SE" sz="1200" dirty="0"/>
          </a:p>
          <a:p>
            <a:r>
              <a:rPr lang="sv-SE" sz="1200" dirty="0"/>
              <a:t>Här börjar vi med att lära ut press, d.v.s. att gå mot bollhållaren för att återerövra bollen eller åtminstone förhindra bollhållaren att agera ostört. Därefter lär vi ut markering, d.v.s. att bevaka spelare i motståndarlaget.</a:t>
            </a:r>
          </a:p>
          <a:p>
            <a:endParaRPr lang="sv-SE" sz="1200" dirty="0"/>
          </a:p>
          <a:p>
            <a:r>
              <a:rPr lang="sv-SE" sz="1200" dirty="0"/>
              <a:t>Understöd är hjälp till den spelare som sätter press.</a:t>
            </a:r>
          </a:p>
          <a:p>
            <a:endParaRPr lang="sv-SE" sz="1200" dirty="0"/>
          </a:p>
          <a:p>
            <a:r>
              <a:rPr lang="sv-SE" sz="1200" dirty="0"/>
              <a:t>Den fjärde av grundförutsättningarna som vi lär ut är täckning som innebär att vi placerar oss på ytor som motståndaren vill komma åt.</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Tree>
    <p:extLst>
      <p:ext uri="{BB962C8B-B14F-4D97-AF65-F5344CB8AC3E}">
        <p14:creationId xmlns:p14="http://schemas.microsoft.com/office/powerpoint/2010/main" val="30856200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32</a:t>
            </a:fld>
            <a:endParaRPr lang="en-US" dirty="0"/>
          </a:p>
        </p:txBody>
      </p:sp>
      <p:sp>
        <p:nvSpPr>
          <p:cNvPr id="4" name="textruta 3"/>
          <p:cNvSpPr txBox="1"/>
          <p:nvPr/>
        </p:nvSpPr>
        <p:spPr>
          <a:xfrm>
            <a:off x="210180" y="1240468"/>
            <a:ext cx="2272032" cy="523220"/>
          </a:xfrm>
          <a:prstGeom prst="rect">
            <a:avLst/>
          </a:prstGeom>
          <a:noFill/>
        </p:spPr>
        <p:txBody>
          <a:bodyPr wrap="none" rtlCol="0">
            <a:spAutoFit/>
          </a:bodyPr>
          <a:lstStyle/>
          <a:p>
            <a:r>
              <a:rPr lang="sv-SE" sz="2800" b="1" dirty="0">
                <a:solidFill>
                  <a:schemeClr val="accent1"/>
                </a:solidFill>
              </a:rPr>
              <a:t>Spelförståelse</a:t>
            </a:r>
          </a:p>
        </p:txBody>
      </p:sp>
      <p:sp>
        <p:nvSpPr>
          <p:cNvPr id="5" name="textruta 4"/>
          <p:cNvSpPr txBox="1"/>
          <p:nvPr/>
        </p:nvSpPr>
        <p:spPr>
          <a:xfrm>
            <a:off x="836712" y="1907704"/>
            <a:ext cx="5184576" cy="1569660"/>
          </a:xfrm>
          <a:prstGeom prst="rect">
            <a:avLst/>
          </a:prstGeom>
          <a:noFill/>
        </p:spPr>
        <p:txBody>
          <a:bodyPr wrap="square" rtlCol="0">
            <a:spAutoFit/>
          </a:bodyPr>
          <a:lstStyle/>
          <a:p>
            <a:r>
              <a:rPr lang="sv-SE" sz="1200" dirty="0"/>
              <a:t>Spelförståelse är troligen en avgörande färdighet för spelare som vill nå långt och något som går att påverka positivt med matchlik träning. Det finns många benämningar på det som beskriver spelares sätt att agera ”smart” på planen – spelintelligens, splitvision, speluppfattning, spelsinne, spelskicklighet, blick för spelet och, till sist, det begrepp som används i spelarutbildningsplanen, </a:t>
            </a:r>
            <a:r>
              <a:rPr lang="sv-SE" sz="1200" i="1" dirty="0"/>
              <a:t>spelförståelse</a:t>
            </a:r>
            <a:r>
              <a:rPr lang="sv-SE" sz="1200" dirty="0"/>
              <a:t>.</a:t>
            </a:r>
          </a:p>
          <a:p>
            <a:endParaRPr lang="sv-SE" sz="1200" dirty="0"/>
          </a:p>
          <a:p>
            <a:endParaRPr lang="sv-SE" sz="1200" dirty="0"/>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80" name="Rektangel 79"/>
          <p:cNvSpPr/>
          <p:nvPr/>
        </p:nvSpPr>
        <p:spPr>
          <a:xfrm>
            <a:off x="836712" y="3477364"/>
            <a:ext cx="4680520"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0355" marR="140335" lvl="0"/>
            <a:r>
              <a:rPr lang="sv-SE" sz="1200" dirty="0">
                <a:solidFill>
                  <a:schemeClr val="bg1"/>
                </a:solidFill>
              </a:rPr>
              <a:t>Praktiskt definieras spelförståelse på följande sätt: </a:t>
            </a:r>
          </a:p>
          <a:p>
            <a:pPr marL="300355" marR="140335" lvl="0"/>
            <a:endParaRPr lang="sv-SE" sz="1200" dirty="0">
              <a:solidFill>
                <a:schemeClr val="bg1"/>
              </a:solidFill>
            </a:endParaRPr>
          </a:p>
          <a:p>
            <a:pPr marL="528955" marR="140335" lvl="0" indent="-228600">
              <a:buAutoNum type="alphaLcParenBoth"/>
            </a:pPr>
            <a:r>
              <a:rPr lang="sv-SE" sz="1200" dirty="0">
                <a:solidFill>
                  <a:schemeClr val="bg1"/>
                </a:solidFill>
              </a:rPr>
              <a:t>har kunskap om var han/hon ska befinna sig, </a:t>
            </a:r>
          </a:p>
          <a:p>
            <a:pPr marL="528955" marR="140335" lvl="0" indent="-228600">
              <a:buAutoNum type="alphaLcParenBoth"/>
            </a:pPr>
            <a:endParaRPr lang="sv-SE" sz="1200" dirty="0">
              <a:solidFill>
                <a:schemeClr val="bg1"/>
              </a:solidFill>
            </a:endParaRPr>
          </a:p>
          <a:p>
            <a:pPr marL="528955" marR="140335" lvl="0" indent="-228600">
              <a:buAutoNum type="alphaLcParenBoth"/>
            </a:pPr>
            <a:r>
              <a:rPr lang="sv-SE" sz="1200" dirty="0">
                <a:solidFill>
                  <a:schemeClr val="bg1"/>
                </a:solidFill>
              </a:rPr>
              <a:t>använder ytor effektivt, </a:t>
            </a:r>
            <a:br>
              <a:rPr lang="sv-SE" sz="1200" dirty="0">
                <a:solidFill>
                  <a:schemeClr val="bg1"/>
                </a:solidFill>
              </a:rPr>
            </a:br>
            <a:endParaRPr lang="sv-SE" sz="1200" dirty="0">
              <a:solidFill>
                <a:schemeClr val="bg1"/>
              </a:solidFill>
            </a:endParaRPr>
          </a:p>
          <a:p>
            <a:pPr marL="528955" marR="140335" lvl="0" indent="-228600">
              <a:buAutoNum type="alphaLcParenBoth"/>
            </a:pPr>
            <a:r>
              <a:rPr lang="sv-SE" sz="1200" dirty="0">
                <a:solidFill>
                  <a:schemeClr val="bg1"/>
                </a:solidFill>
              </a:rPr>
              <a:t>använder tid och ”tajmar” rörelser eller moment effektivt och </a:t>
            </a:r>
            <a:br>
              <a:rPr lang="sv-SE" sz="1200" dirty="0">
                <a:solidFill>
                  <a:schemeClr val="bg1"/>
                </a:solidFill>
              </a:rPr>
            </a:br>
            <a:endParaRPr lang="sv-SE" sz="1200" dirty="0">
              <a:solidFill>
                <a:schemeClr val="bg1"/>
              </a:solidFill>
            </a:endParaRPr>
          </a:p>
          <a:p>
            <a:pPr marL="528955" marR="140335" lvl="0" indent="-228600">
              <a:buAutoNum type="alphaLcParenBoth"/>
            </a:pPr>
            <a:r>
              <a:rPr lang="sv-SE" sz="1200" dirty="0">
                <a:solidFill>
                  <a:schemeClr val="bg1"/>
                </a:solidFill>
              </a:rPr>
              <a:t>kan göra det ensam och/eller tillsammans med lagkamrater.</a:t>
            </a:r>
          </a:p>
        </p:txBody>
      </p:sp>
      <p:sp>
        <p:nvSpPr>
          <p:cNvPr id="9" name="textruta 8"/>
          <p:cNvSpPr txBox="1"/>
          <p:nvPr/>
        </p:nvSpPr>
        <p:spPr>
          <a:xfrm>
            <a:off x="830334" y="5890462"/>
            <a:ext cx="5184576" cy="646331"/>
          </a:xfrm>
          <a:prstGeom prst="rect">
            <a:avLst/>
          </a:prstGeom>
          <a:noFill/>
        </p:spPr>
        <p:txBody>
          <a:bodyPr wrap="square" rtlCol="0">
            <a:spAutoFit/>
          </a:bodyPr>
          <a:lstStyle/>
          <a:p>
            <a:r>
              <a:rPr lang="sv-SE" sz="1200" dirty="0"/>
              <a:t>I träningen ska vi se till att spelarna så ofta som möjligt får träna sin spelförståelse. Detta gör vi genom spelövningar och övningar som liknar matchen där spelarna uppmuntras att fatta egna beslut.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3578313" y="6136009"/>
            <a:ext cx="2875023" cy="2376686"/>
          </a:xfrm>
          <a:prstGeom prst="rect">
            <a:avLst/>
          </a:prstGeom>
          <a:noFill/>
          <a:ln w="9525">
            <a:noFill/>
            <a:miter lim="800000"/>
            <a:headEnd/>
            <a:tailEnd/>
          </a:ln>
        </p:spPr>
      </p:pic>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33</a:t>
            </a:fld>
            <a:endParaRPr lang="en-US" dirty="0"/>
          </a:p>
        </p:txBody>
      </p:sp>
      <p:sp>
        <p:nvSpPr>
          <p:cNvPr id="4" name="textruta 3"/>
          <p:cNvSpPr txBox="1"/>
          <p:nvPr/>
        </p:nvSpPr>
        <p:spPr>
          <a:xfrm>
            <a:off x="210180" y="1240468"/>
            <a:ext cx="2272032" cy="523220"/>
          </a:xfrm>
          <a:prstGeom prst="rect">
            <a:avLst/>
          </a:prstGeom>
          <a:noFill/>
        </p:spPr>
        <p:txBody>
          <a:bodyPr wrap="none" rtlCol="0">
            <a:spAutoFit/>
          </a:bodyPr>
          <a:lstStyle/>
          <a:p>
            <a:r>
              <a:rPr lang="sv-SE" sz="2800" b="1" dirty="0">
                <a:solidFill>
                  <a:schemeClr val="accent1"/>
                </a:solidFill>
              </a:rPr>
              <a:t>Spelförståelse</a:t>
            </a:r>
          </a:p>
        </p:txBody>
      </p:sp>
      <p:sp>
        <p:nvSpPr>
          <p:cNvPr id="5" name="textruta 4"/>
          <p:cNvSpPr txBox="1"/>
          <p:nvPr/>
        </p:nvSpPr>
        <p:spPr>
          <a:xfrm>
            <a:off x="836712" y="1835696"/>
            <a:ext cx="5616624" cy="4548040"/>
          </a:xfrm>
          <a:prstGeom prst="rect">
            <a:avLst/>
          </a:prstGeom>
          <a:noFill/>
        </p:spPr>
        <p:txBody>
          <a:bodyPr wrap="square" rtlCol="0">
            <a:spAutoFit/>
          </a:bodyPr>
          <a:lstStyle/>
          <a:p>
            <a:pPr marL="12700" marR="101600">
              <a:lnSpc>
                <a:spcPct val="104200"/>
              </a:lnSpc>
            </a:pPr>
            <a:r>
              <a:rPr lang="sv-SE" sz="1200" dirty="0"/>
              <a:t>Teoretiskt i spelarutbildningsplanen ligger fokus på tre praktiskt orienterade områden som tillsammans utgör förutsättningarna för att spelare ska förstå spelet. Områdena är </a:t>
            </a:r>
            <a:r>
              <a:rPr lang="sv-SE" sz="1200" b="1" dirty="0"/>
              <a:t>taktisk disposition</a:t>
            </a:r>
            <a:r>
              <a:rPr lang="sv-SE" sz="1200" dirty="0"/>
              <a:t>, </a:t>
            </a:r>
            <a:r>
              <a:rPr lang="sv-SE" sz="1200" b="1" dirty="0"/>
              <a:t>perception</a:t>
            </a:r>
            <a:r>
              <a:rPr lang="sv-SE" sz="1200" dirty="0"/>
              <a:t> och </a:t>
            </a:r>
            <a:r>
              <a:rPr lang="sv-SE" sz="1200" b="1" dirty="0"/>
              <a:t>beslutsfattande</a:t>
            </a:r>
            <a:r>
              <a:rPr lang="sv-SE" sz="1200" dirty="0"/>
              <a:t>. Dessa tre delar är vad som behöver tränas för att öka möjligheten att förstå spelet fotboll och utöka potentialen till god spelförståelse.</a:t>
            </a:r>
          </a:p>
          <a:p>
            <a:pPr>
              <a:lnSpc>
                <a:spcPts val="550"/>
              </a:lnSpc>
              <a:spcBef>
                <a:spcPts val="16"/>
              </a:spcBef>
            </a:pPr>
            <a:endParaRPr lang="sv-SE" sz="1200" dirty="0"/>
          </a:p>
          <a:p>
            <a:pPr marL="184150" marR="12700" indent="-184150">
              <a:lnSpc>
                <a:spcPct val="104200"/>
              </a:lnSpc>
              <a:buFont typeface="Arial" pitchFamily="34" charset="0"/>
              <a:buChar char="•"/>
            </a:pPr>
            <a:r>
              <a:rPr lang="sv-SE" sz="1200" dirty="0"/>
              <a:t>En </a:t>
            </a:r>
            <a:r>
              <a:rPr lang="sv-SE" sz="1200" b="1" dirty="0"/>
              <a:t>taktisk kunskap och förståelse (disposition)</a:t>
            </a:r>
            <a:r>
              <a:rPr lang="sv-SE" sz="1200" dirty="0"/>
              <a:t> hos spelaren bör finnas rent generellt kring hur samarbetet inom laget ska se ut. Men, även lagets spelidé, taktiken och den specifika matchen och den egna rollen påverkar spelarens förutsättningar att förstå spelet.</a:t>
            </a:r>
          </a:p>
          <a:p>
            <a:pPr marL="184150" indent="-184150">
              <a:lnSpc>
                <a:spcPts val="550"/>
              </a:lnSpc>
              <a:spcBef>
                <a:spcPts val="16"/>
              </a:spcBef>
            </a:pPr>
            <a:endParaRPr lang="sv-SE" sz="1200" dirty="0"/>
          </a:p>
          <a:p>
            <a:pPr marL="184150" marR="90170" indent="-184150">
              <a:lnSpc>
                <a:spcPct val="104200"/>
              </a:lnSpc>
              <a:buFont typeface="Arial" pitchFamily="34" charset="0"/>
              <a:buChar char="•"/>
            </a:pPr>
            <a:r>
              <a:rPr lang="sv-SE" sz="1200" b="1" dirty="0"/>
              <a:t>Perceptionen</a:t>
            </a:r>
            <a:r>
              <a:rPr lang="sv-SE" sz="1200" dirty="0"/>
              <a:t> är en stor del av hur kvaliteten på beslutsunderlaget är hos spelaren. Spelaren har fördel av att ha varit i samma eller liknande situationer förut. Dessutom är det bra att behärska ett ”scannande beteende”, det vill säga att använda framför allt blicken och huvudrörelser samt hörseln till att hämta in högkvalitativ information om situationen på planen under spelet. Det kombinerat med automatiserade fotbollsfärdigheter gör att det finns goda förutsättningar att se på spelet och uppfatta de viktigaste delarna. Det ger också de bästa förutsättningarna för beslut.</a:t>
            </a:r>
          </a:p>
          <a:p>
            <a:pPr marL="184150" indent="-184150">
              <a:lnSpc>
                <a:spcPts val="550"/>
              </a:lnSpc>
              <a:spcBef>
                <a:spcPts val="16"/>
              </a:spcBef>
            </a:pPr>
            <a:endParaRPr lang="sv-SE" sz="1200" dirty="0"/>
          </a:p>
          <a:p>
            <a:pPr marL="184150" marR="61594" indent="-184150">
              <a:lnSpc>
                <a:spcPct val="104200"/>
              </a:lnSpc>
              <a:buFont typeface="Arial" pitchFamily="34" charset="0"/>
              <a:buChar char="•"/>
            </a:pPr>
            <a:r>
              <a:rPr lang="sv-SE" sz="1200" b="1" dirty="0"/>
              <a:t>Beslutsfattandet</a:t>
            </a:r>
            <a:r>
              <a:rPr lang="sv-SE" sz="1200" dirty="0"/>
              <a:t> är det sista steget som gör att spelaren agerar och genomför den för stunden bästa aktionen på planen. Där är informationsprocessen och den inre feedbacken avgörande för kvaliteten på agerandet och slutresultatet i situationen. Spelare behöver alltså också få träna sin inre feedback ofta för att få bästa förutsättningar till bra spelförståelse.</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IMGP6995"/>
          <p:cNvPicPr>
            <a:picLocks noChangeAspect="1" noChangeArrowheads="1"/>
          </p:cNvPicPr>
          <p:nvPr/>
        </p:nvPicPr>
        <p:blipFill>
          <a:blip r:embed="rId3" cstate="print"/>
          <a:srcRect/>
          <a:stretch>
            <a:fillRect/>
          </a:stretch>
        </p:blipFill>
        <p:spPr bwMode="auto">
          <a:xfrm>
            <a:off x="1" y="971600"/>
            <a:ext cx="6858000" cy="5112568"/>
          </a:xfrm>
          <a:prstGeom prst="rect">
            <a:avLst/>
          </a:prstGeom>
          <a:noFill/>
          <a:ln w="9525">
            <a:noFill/>
            <a:miter lim="800000"/>
            <a:headEnd/>
            <a:tailEnd/>
          </a:ln>
        </p:spPr>
      </p:pic>
      <p:sp>
        <p:nvSpPr>
          <p:cNvPr id="17" name="Rektangel 16"/>
          <p:cNvSpPr/>
          <p:nvPr/>
        </p:nvSpPr>
        <p:spPr>
          <a:xfrm>
            <a:off x="0" y="971600"/>
            <a:ext cx="6858000" cy="5112568"/>
          </a:xfrm>
          <a:prstGeom prst="rect">
            <a:avLst/>
          </a:prstGeom>
          <a:gradFill flip="none" rotWithShape="1">
            <a:gsLst>
              <a:gs pos="67000">
                <a:schemeClr val="bg1"/>
              </a:gs>
              <a:gs pos="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34</a:t>
            </a:fld>
            <a:endParaRPr lang="en-US" dirty="0"/>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9" name="object 3"/>
          <p:cNvSpPr/>
          <p:nvPr/>
        </p:nvSpPr>
        <p:spPr>
          <a:xfrm>
            <a:off x="188640" y="2051720"/>
            <a:ext cx="4752528" cy="4392488"/>
          </a:xfrm>
          <a:custGeom>
            <a:avLst/>
            <a:gdLst/>
            <a:ahLst/>
            <a:cxnLst/>
            <a:rect l="l" t="t" r="r" b="b"/>
            <a:pathLst>
              <a:path w="4772736" h="4772723">
                <a:moveTo>
                  <a:pt x="2386368" y="0"/>
                </a:moveTo>
                <a:lnTo>
                  <a:pt x="2190648" y="7910"/>
                </a:lnTo>
                <a:lnTo>
                  <a:pt x="1999286" y="31233"/>
                </a:lnTo>
                <a:lnTo>
                  <a:pt x="1812896" y="69353"/>
                </a:lnTo>
                <a:lnTo>
                  <a:pt x="1632091" y="121657"/>
                </a:lnTo>
                <a:lnTo>
                  <a:pt x="1457485" y="187530"/>
                </a:lnTo>
                <a:lnTo>
                  <a:pt x="1289694" y="266359"/>
                </a:lnTo>
                <a:lnTo>
                  <a:pt x="1129331" y="357529"/>
                </a:lnTo>
                <a:lnTo>
                  <a:pt x="977009" y="460426"/>
                </a:lnTo>
                <a:lnTo>
                  <a:pt x="833345" y="574435"/>
                </a:lnTo>
                <a:lnTo>
                  <a:pt x="698950" y="698944"/>
                </a:lnTo>
                <a:lnTo>
                  <a:pt x="574441" y="833337"/>
                </a:lnTo>
                <a:lnTo>
                  <a:pt x="460430" y="977001"/>
                </a:lnTo>
                <a:lnTo>
                  <a:pt x="357532" y="1129321"/>
                </a:lnTo>
                <a:lnTo>
                  <a:pt x="266361" y="1289684"/>
                </a:lnTo>
                <a:lnTo>
                  <a:pt x="187532" y="1457475"/>
                </a:lnTo>
                <a:lnTo>
                  <a:pt x="121658" y="1632079"/>
                </a:lnTo>
                <a:lnTo>
                  <a:pt x="69354" y="1812884"/>
                </a:lnTo>
                <a:lnTo>
                  <a:pt x="31233" y="1999274"/>
                </a:lnTo>
                <a:lnTo>
                  <a:pt x="7910" y="2190636"/>
                </a:lnTo>
                <a:lnTo>
                  <a:pt x="0" y="2386355"/>
                </a:lnTo>
                <a:lnTo>
                  <a:pt x="7910" y="2582074"/>
                </a:lnTo>
                <a:lnTo>
                  <a:pt x="31233" y="2773436"/>
                </a:lnTo>
                <a:lnTo>
                  <a:pt x="69354" y="2959827"/>
                </a:lnTo>
                <a:lnTo>
                  <a:pt x="121658" y="3140632"/>
                </a:lnTo>
                <a:lnTo>
                  <a:pt x="187532" y="3315237"/>
                </a:lnTo>
                <a:lnTo>
                  <a:pt x="266361" y="3483029"/>
                </a:lnTo>
                <a:lnTo>
                  <a:pt x="357532" y="3643392"/>
                </a:lnTo>
                <a:lnTo>
                  <a:pt x="460430" y="3795713"/>
                </a:lnTo>
                <a:lnTo>
                  <a:pt x="574441" y="3939378"/>
                </a:lnTo>
                <a:lnTo>
                  <a:pt x="698950" y="4073772"/>
                </a:lnTo>
                <a:lnTo>
                  <a:pt x="833345" y="4198282"/>
                </a:lnTo>
                <a:lnTo>
                  <a:pt x="977009" y="4312293"/>
                </a:lnTo>
                <a:lnTo>
                  <a:pt x="1129331" y="4415190"/>
                </a:lnTo>
                <a:lnTo>
                  <a:pt x="1289694" y="4506361"/>
                </a:lnTo>
                <a:lnTo>
                  <a:pt x="1457485" y="4585190"/>
                </a:lnTo>
                <a:lnTo>
                  <a:pt x="1632091" y="4651064"/>
                </a:lnTo>
                <a:lnTo>
                  <a:pt x="1812896" y="4703369"/>
                </a:lnTo>
                <a:lnTo>
                  <a:pt x="1999286" y="4741489"/>
                </a:lnTo>
                <a:lnTo>
                  <a:pt x="2190648" y="4764812"/>
                </a:lnTo>
                <a:lnTo>
                  <a:pt x="2386368" y="4772723"/>
                </a:lnTo>
                <a:lnTo>
                  <a:pt x="2582087" y="4764812"/>
                </a:lnTo>
                <a:lnTo>
                  <a:pt x="2773449" y="4741489"/>
                </a:lnTo>
                <a:lnTo>
                  <a:pt x="2959840" y="4703369"/>
                </a:lnTo>
                <a:lnTo>
                  <a:pt x="3140645" y="4651064"/>
                </a:lnTo>
                <a:lnTo>
                  <a:pt x="3315250" y="4585190"/>
                </a:lnTo>
                <a:lnTo>
                  <a:pt x="3483041" y="4506361"/>
                </a:lnTo>
                <a:lnTo>
                  <a:pt x="3643405" y="4415190"/>
                </a:lnTo>
                <a:lnTo>
                  <a:pt x="3795726" y="4312293"/>
                </a:lnTo>
                <a:lnTo>
                  <a:pt x="3939391" y="4198282"/>
                </a:lnTo>
                <a:lnTo>
                  <a:pt x="4073785" y="4073772"/>
                </a:lnTo>
                <a:lnTo>
                  <a:pt x="4198294" y="3939378"/>
                </a:lnTo>
                <a:lnTo>
                  <a:pt x="4312305" y="3795713"/>
                </a:lnTo>
                <a:lnTo>
                  <a:pt x="4415203" y="3643392"/>
                </a:lnTo>
                <a:lnTo>
                  <a:pt x="4506374" y="3483029"/>
                </a:lnTo>
                <a:lnTo>
                  <a:pt x="4585203" y="3315237"/>
                </a:lnTo>
                <a:lnTo>
                  <a:pt x="4651077" y="3140632"/>
                </a:lnTo>
                <a:lnTo>
                  <a:pt x="4703382" y="2959827"/>
                </a:lnTo>
                <a:lnTo>
                  <a:pt x="4741502" y="2773436"/>
                </a:lnTo>
                <a:lnTo>
                  <a:pt x="4764825" y="2582074"/>
                </a:lnTo>
                <a:lnTo>
                  <a:pt x="4772736" y="2386355"/>
                </a:lnTo>
                <a:lnTo>
                  <a:pt x="4764825" y="2190636"/>
                </a:lnTo>
                <a:lnTo>
                  <a:pt x="4741502" y="1999274"/>
                </a:lnTo>
                <a:lnTo>
                  <a:pt x="4703382" y="1812884"/>
                </a:lnTo>
                <a:lnTo>
                  <a:pt x="4651077" y="1632079"/>
                </a:lnTo>
                <a:lnTo>
                  <a:pt x="4585203" y="1457475"/>
                </a:lnTo>
                <a:lnTo>
                  <a:pt x="4506374" y="1289684"/>
                </a:lnTo>
                <a:lnTo>
                  <a:pt x="4415203" y="1129321"/>
                </a:lnTo>
                <a:lnTo>
                  <a:pt x="4312305" y="977001"/>
                </a:lnTo>
                <a:lnTo>
                  <a:pt x="4198294" y="833337"/>
                </a:lnTo>
                <a:lnTo>
                  <a:pt x="4073785" y="698944"/>
                </a:lnTo>
                <a:lnTo>
                  <a:pt x="3939391" y="574435"/>
                </a:lnTo>
                <a:lnTo>
                  <a:pt x="3795726" y="460426"/>
                </a:lnTo>
                <a:lnTo>
                  <a:pt x="3643405" y="357529"/>
                </a:lnTo>
                <a:lnTo>
                  <a:pt x="3483041" y="266359"/>
                </a:lnTo>
                <a:lnTo>
                  <a:pt x="3315250" y="187530"/>
                </a:lnTo>
                <a:lnTo>
                  <a:pt x="3140645" y="121657"/>
                </a:lnTo>
                <a:lnTo>
                  <a:pt x="2959840" y="69353"/>
                </a:lnTo>
                <a:lnTo>
                  <a:pt x="2773449" y="31233"/>
                </a:lnTo>
                <a:lnTo>
                  <a:pt x="2582087" y="7910"/>
                </a:lnTo>
                <a:lnTo>
                  <a:pt x="2386368" y="0"/>
                </a:lnTo>
                <a:close/>
              </a:path>
            </a:pathLst>
          </a:custGeom>
          <a:solidFill>
            <a:srgbClr val="0082CA">
              <a:alpha val="60000"/>
            </a:srgbClr>
          </a:solidFill>
        </p:spPr>
        <p:txBody>
          <a:bodyPr wrap="square" lIns="0" tIns="0" rIns="0" bIns="0" rtlCol="0">
            <a:noAutofit/>
          </a:bodyPr>
          <a:lstStyle/>
          <a:p>
            <a:endParaRPr/>
          </a:p>
        </p:txBody>
      </p:sp>
      <p:sp>
        <p:nvSpPr>
          <p:cNvPr id="11" name="object 7"/>
          <p:cNvSpPr txBox="1"/>
          <p:nvPr/>
        </p:nvSpPr>
        <p:spPr>
          <a:xfrm>
            <a:off x="482471" y="6754192"/>
            <a:ext cx="5034761" cy="1346200"/>
          </a:xfrm>
          <a:prstGeom prst="rect">
            <a:avLst/>
          </a:prstGeom>
        </p:spPr>
        <p:txBody>
          <a:bodyPr vert="horz" wrap="square" lIns="0" tIns="0" rIns="0" bIns="0" rtlCol="0">
            <a:noAutofit/>
          </a:bodyPr>
          <a:lstStyle/>
          <a:p>
            <a:pPr marL="12700">
              <a:lnSpc>
                <a:spcPct val="100000"/>
              </a:lnSpc>
            </a:pPr>
            <a:r>
              <a:rPr lang="sv-SE" sz="1000" spc="-35" dirty="0">
                <a:latin typeface="Arial"/>
                <a:cs typeface="Arial"/>
              </a:rPr>
              <a:t>7)  </a:t>
            </a:r>
            <a:r>
              <a:rPr lang="sv-SE" sz="1000" spc="30" dirty="0">
                <a:latin typeface="Arial"/>
                <a:cs typeface="Arial"/>
              </a:rPr>
              <a:t> </a:t>
            </a:r>
            <a:r>
              <a:rPr lang="sv-SE" sz="1000" spc="-15" dirty="0">
                <a:latin typeface="Arial"/>
                <a:cs typeface="Arial"/>
              </a:rPr>
              <a:t>När </a:t>
            </a:r>
            <a:r>
              <a:rPr lang="sv-SE" sz="1000" spc="15" dirty="0">
                <a:latin typeface="Arial"/>
                <a:cs typeface="Arial"/>
              </a:rPr>
              <a:t>du </a:t>
            </a:r>
            <a:r>
              <a:rPr lang="sv-SE" sz="1000" spc="-10" dirty="0">
                <a:latin typeface="Arial"/>
                <a:cs typeface="Arial"/>
              </a:rPr>
              <a:t>når </a:t>
            </a:r>
            <a:r>
              <a:rPr lang="sv-SE" sz="1000" spc="0" dirty="0">
                <a:latin typeface="Arial"/>
                <a:cs typeface="Arial"/>
              </a:rPr>
              <a:t>steg 6, </a:t>
            </a:r>
            <a:r>
              <a:rPr lang="sv-SE" sz="1000" spc="-15" dirty="0">
                <a:latin typeface="Arial"/>
                <a:cs typeface="Arial"/>
              </a:rPr>
              <a:t>är </a:t>
            </a:r>
            <a:r>
              <a:rPr lang="sv-SE" sz="1000" spc="5" dirty="0">
                <a:latin typeface="Arial"/>
                <a:cs typeface="Arial"/>
              </a:rPr>
              <a:t>de flesta </a:t>
            </a:r>
            <a:r>
              <a:rPr lang="sv-SE" sz="1000" spc="-5" dirty="0">
                <a:latin typeface="Arial"/>
                <a:cs typeface="Arial"/>
              </a:rPr>
              <a:t>alte</a:t>
            </a:r>
            <a:r>
              <a:rPr lang="sv-SE" sz="1000" spc="10" dirty="0">
                <a:latin typeface="Arial"/>
                <a:cs typeface="Arial"/>
              </a:rPr>
              <a:t>r</a:t>
            </a:r>
            <a:r>
              <a:rPr lang="sv-SE" sz="1000" spc="-5" dirty="0">
                <a:latin typeface="Arial"/>
                <a:cs typeface="Arial"/>
              </a:rPr>
              <a:t>nativen </a:t>
            </a:r>
            <a:r>
              <a:rPr lang="sv-SE" sz="1000" spc="5" dirty="0">
                <a:latin typeface="Arial"/>
                <a:cs typeface="Arial"/>
              </a:rPr>
              <a:t>borta.</a:t>
            </a:r>
            <a:endParaRPr lang="sv-SE" sz="1000" dirty="0">
              <a:latin typeface="Arial"/>
              <a:cs typeface="Arial"/>
            </a:endParaRPr>
          </a:p>
          <a:p>
            <a:pPr marL="228600" marR="134620" algn="just">
              <a:lnSpc>
                <a:spcPct val="104200"/>
              </a:lnSpc>
            </a:pPr>
            <a:r>
              <a:rPr lang="sv-SE" sz="1000" spc="-20" dirty="0">
                <a:latin typeface="Arial"/>
                <a:cs typeface="Arial"/>
              </a:rPr>
              <a:t>Då kan </a:t>
            </a:r>
            <a:r>
              <a:rPr lang="sv-SE" sz="1000" spc="15" dirty="0">
                <a:latin typeface="Arial"/>
                <a:cs typeface="Arial"/>
              </a:rPr>
              <a:t>du </a:t>
            </a:r>
            <a:r>
              <a:rPr lang="sv-SE" sz="1000" spc="-5" dirty="0">
                <a:latin typeface="Arial"/>
                <a:cs typeface="Arial"/>
              </a:rPr>
              <a:t>spela </a:t>
            </a:r>
            <a:r>
              <a:rPr lang="sv-SE" sz="1000" spc="-15" dirty="0">
                <a:latin typeface="Arial"/>
                <a:cs typeface="Arial"/>
              </a:rPr>
              <a:t>en </a:t>
            </a:r>
            <a:r>
              <a:rPr lang="sv-SE" sz="1000" spc="-5" dirty="0">
                <a:latin typeface="Arial"/>
                <a:cs typeface="Arial"/>
              </a:rPr>
              <a:t>läng</a:t>
            </a:r>
            <a:r>
              <a:rPr lang="sv-SE" sz="1000" spc="-25" dirty="0">
                <a:latin typeface="Arial"/>
                <a:cs typeface="Arial"/>
              </a:rPr>
              <a:t>re passning </a:t>
            </a:r>
            <a:r>
              <a:rPr lang="sv-SE" sz="1000" spc="0" dirty="0">
                <a:latin typeface="Arial"/>
                <a:cs typeface="Arial"/>
              </a:rPr>
              <a:t>framåt </a:t>
            </a:r>
            <a:r>
              <a:rPr lang="sv-SE" sz="1000" spc="5" dirty="0">
                <a:latin typeface="Arial"/>
                <a:cs typeface="Arial"/>
              </a:rPr>
              <a:t>till fri </a:t>
            </a:r>
            <a:r>
              <a:rPr lang="sv-SE" sz="1000" spc="0" dirty="0">
                <a:latin typeface="Arial"/>
                <a:cs typeface="Arial"/>
              </a:rPr>
              <a:t>yta </a:t>
            </a:r>
            <a:r>
              <a:rPr lang="sv-SE" sz="1000" spc="-15" dirty="0">
                <a:latin typeface="Arial"/>
                <a:cs typeface="Arial"/>
              </a:rPr>
              <a:t>eller </a:t>
            </a:r>
            <a:r>
              <a:rPr lang="sv-SE" sz="1000" spc="10" dirty="0">
                <a:latin typeface="Arial"/>
                <a:cs typeface="Arial"/>
              </a:rPr>
              <a:t>dribbla för att </a:t>
            </a:r>
            <a:r>
              <a:rPr lang="sv-SE" sz="1000" spc="5" dirty="0">
                <a:latin typeface="Arial"/>
                <a:cs typeface="Arial"/>
              </a:rPr>
              <a:t>hitta </a:t>
            </a:r>
            <a:r>
              <a:rPr lang="sv-SE" sz="1000" spc="0" dirty="0">
                <a:latin typeface="Arial"/>
                <a:cs typeface="Arial"/>
              </a:rPr>
              <a:t>yta </a:t>
            </a:r>
            <a:r>
              <a:rPr lang="sv-SE" sz="1000" spc="15" dirty="0">
                <a:latin typeface="Arial"/>
                <a:cs typeface="Arial"/>
              </a:rPr>
              <a:t>och söka </a:t>
            </a:r>
            <a:r>
              <a:rPr lang="sv-SE" sz="1000" spc="10" dirty="0">
                <a:latin typeface="Arial"/>
                <a:cs typeface="Arial"/>
              </a:rPr>
              <a:t>ett </a:t>
            </a:r>
            <a:r>
              <a:rPr lang="sv-SE" sz="1000" spc="15" dirty="0">
                <a:latin typeface="Arial"/>
                <a:cs typeface="Arial"/>
              </a:rPr>
              <a:t>nytt</a:t>
            </a:r>
            <a:r>
              <a:rPr lang="sv-SE" sz="1000" spc="10" dirty="0">
                <a:latin typeface="Arial"/>
                <a:cs typeface="Arial"/>
              </a:rPr>
              <a:t> </a:t>
            </a:r>
            <a:r>
              <a:rPr lang="sv-SE" sz="1000" spc="-5" dirty="0">
                <a:latin typeface="Arial"/>
                <a:cs typeface="Arial"/>
              </a:rPr>
              <a:t>alte</a:t>
            </a:r>
            <a:r>
              <a:rPr lang="sv-SE" sz="1000" spc="10" dirty="0">
                <a:latin typeface="Arial"/>
                <a:cs typeface="Arial"/>
              </a:rPr>
              <a:t>r</a:t>
            </a:r>
            <a:r>
              <a:rPr lang="sv-SE" sz="1000" spc="0" dirty="0">
                <a:latin typeface="Arial"/>
                <a:cs typeface="Arial"/>
              </a:rPr>
              <a:t>nativ i listan </a:t>
            </a:r>
            <a:r>
              <a:rPr lang="sv-SE" sz="1000" spc="-5" dirty="0">
                <a:latin typeface="Arial"/>
                <a:cs typeface="Arial"/>
              </a:rPr>
              <a:t>ovan.</a:t>
            </a:r>
            <a:endParaRPr lang="sv-SE" sz="1000" dirty="0">
              <a:latin typeface="Arial"/>
              <a:cs typeface="Arial"/>
            </a:endParaRPr>
          </a:p>
          <a:p>
            <a:pPr>
              <a:lnSpc>
                <a:spcPts val="550"/>
              </a:lnSpc>
              <a:spcBef>
                <a:spcPts val="16"/>
              </a:spcBef>
            </a:pPr>
            <a:endParaRPr lang="sv-SE" sz="550" dirty="0"/>
          </a:p>
          <a:p>
            <a:pPr marL="228600" marR="12700">
              <a:lnSpc>
                <a:spcPct val="104200"/>
              </a:lnSpc>
            </a:pPr>
            <a:r>
              <a:rPr lang="sv-SE" sz="1000" dirty="0">
                <a:latin typeface="Arial"/>
                <a:cs typeface="Arial"/>
              </a:rPr>
              <a:t>Det</a:t>
            </a:r>
            <a:r>
              <a:rPr lang="sv-SE" sz="1000" spc="-5" dirty="0">
                <a:latin typeface="Arial"/>
                <a:cs typeface="Arial"/>
              </a:rPr>
              <a:t> </a:t>
            </a:r>
            <a:r>
              <a:rPr lang="sv-SE" sz="1000" spc="0" dirty="0">
                <a:latin typeface="Arial"/>
                <a:cs typeface="Arial"/>
              </a:rPr>
              <a:t>sista</a:t>
            </a:r>
            <a:r>
              <a:rPr lang="sv-SE" sz="1000" spc="-5" dirty="0">
                <a:latin typeface="Arial"/>
                <a:cs typeface="Arial"/>
              </a:rPr>
              <a:t> </a:t>
            </a:r>
            <a:r>
              <a:rPr lang="sv-SE" sz="1000" spc="0" dirty="0">
                <a:latin typeface="Arial"/>
                <a:cs typeface="Arial"/>
              </a:rPr>
              <a:t>steget</a:t>
            </a:r>
            <a:r>
              <a:rPr lang="sv-SE" sz="1000" spc="-5" dirty="0">
                <a:latin typeface="Arial"/>
                <a:cs typeface="Arial"/>
              </a:rPr>
              <a:t> </a:t>
            </a:r>
            <a:r>
              <a:rPr lang="sv-SE" sz="1000" spc="-15" dirty="0">
                <a:latin typeface="Arial"/>
                <a:cs typeface="Arial"/>
              </a:rPr>
              <a:t>är</a:t>
            </a:r>
            <a:r>
              <a:rPr lang="sv-SE" sz="1000" spc="-5" dirty="0">
                <a:latin typeface="Arial"/>
                <a:cs typeface="Arial"/>
              </a:rPr>
              <a:t> </a:t>
            </a:r>
            <a:r>
              <a:rPr lang="sv-SE" sz="1000" spc="10" dirty="0">
                <a:latin typeface="Arial"/>
                <a:cs typeface="Arial"/>
              </a:rPr>
              <a:t>viktigt</a:t>
            </a:r>
            <a:r>
              <a:rPr lang="sv-SE" sz="1000" spc="-5" dirty="0">
                <a:latin typeface="Arial"/>
                <a:cs typeface="Arial"/>
              </a:rPr>
              <a:t> </a:t>
            </a:r>
            <a:r>
              <a:rPr lang="sv-SE" sz="1000" spc="-10" dirty="0">
                <a:latin typeface="Arial"/>
                <a:cs typeface="Arial"/>
              </a:rPr>
              <a:t>när</a:t>
            </a:r>
            <a:r>
              <a:rPr lang="sv-SE" sz="1000" spc="-5" dirty="0">
                <a:latin typeface="Arial"/>
                <a:cs typeface="Arial"/>
              </a:rPr>
              <a:t> </a:t>
            </a:r>
            <a:r>
              <a:rPr lang="sv-SE" sz="1000" spc="10" dirty="0">
                <a:latin typeface="Arial"/>
                <a:cs typeface="Arial"/>
              </a:rPr>
              <a:t>det</a:t>
            </a:r>
            <a:r>
              <a:rPr lang="sv-SE" sz="1000" spc="-5" dirty="0">
                <a:latin typeface="Arial"/>
                <a:cs typeface="Arial"/>
              </a:rPr>
              <a:t> </a:t>
            </a:r>
            <a:r>
              <a:rPr lang="sv-SE" sz="1000" spc="0" dirty="0">
                <a:latin typeface="Arial"/>
                <a:cs typeface="Arial"/>
              </a:rPr>
              <a:t>sker</a:t>
            </a:r>
            <a:r>
              <a:rPr lang="sv-SE" sz="1000" spc="-5" dirty="0">
                <a:latin typeface="Arial"/>
                <a:cs typeface="Arial"/>
              </a:rPr>
              <a:t> </a:t>
            </a:r>
            <a:r>
              <a:rPr lang="sv-SE" sz="1000" spc="-15" dirty="0">
                <a:latin typeface="Arial"/>
                <a:cs typeface="Arial"/>
              </a:rPr>
              <a:t>en</a:t>
            </a:r>
            <a:r>
              <a:rPr lang="sv-SE" sz="1000" spc="-5" dirty="0">
                <a:latin typeface="Arial"/>
                <a:cs typeface="Arial"/>
              </a:rPr>
              <a:t> </a:t>
            </a:r>
            <a:r>
              <a:rPr lang="sv-SE" sz="1000" spc="-10" dirty="0">
                <a:latin typeface="Arial"/>
                <a:cs typeface="Arial"/>
              </a:rPr>
              <a:t>öve</a:t>
            </a:r>
            <a:r>
              <a:rPr lang="sv-SE" sz="1000" spc="-35" dirty="0">
                <a:latin typeface="Arial"/>
                <a:cs typeface="Arial"/>
              </a:rPr>
              <a:t>r</a:t>
            </a:r>
            <a:r>
              <a:rPr lang="sv-SE" sz="1000" spc="0" dirty="0">
                <a:latin typeface="Arial"/>
                <a:cs typeface="Arial"/>
              </a:rPr>
              <a:t>gång </a:t>
            </a:r>
            <a:r>
              <a:rPr lang="sv-SE" sz="1000" spc="5" dirty="0">
                <a:latin typeface="Arial"/>
                <a:cs typeface="Arial"/>
              </a:rPr>
              <a:t>till stör</a:t>
            </a:r>
            <a:r>
              <a:rPr lang="sv-SE" sz="1000" spc="-15" dirty="0">
                <a:latin typeface="Arial"/>
                <a:cs typeface="Arial"/>
              </a:rPr>
              <a:t>r</a:t>
            </a:r>
            <a:r>
              <a:rPr lang="sv-SE" sz="1000" spc="-25" dirty="0">
                <a:latin typeface="Arial"/>
                <a:cs typeface="Arial"/>
              </a:rPr>
              <a:t>e </a:t>
            </a:r>
            <a:r>
              <a:rPr lang="sv-SE" sz="1000" spc="10" dirty="0">
                <a:latin typeface="Arial"/>
                <a:cs typeface="Arial"/>
              </a:rPr>
              <a:t>ytor </a:t>
            </a:r>
            <a:r>
              <a:rPr lang="sv-SE" sz="1000" spc="15" dirty="0">
                <a:latin typeface="Arial"/>
                <a:cs typeface="Arial"/>
              </a:rPr>
              <a:t>och </a:t>
            </a:r>
            <a:r>
              <a:rPr lang="sv-SE" sz="1000" spc="-5" dirty="0">
                <a:latin typeface="Arial"/>
                <a:cs typeface="Arial"/>
              </a:rPr>
              <a:t>fler spela</a:t>
            </a:r>
            <a:r>
              <a:rPr lang="sv-SE" sz="1000" spc="-25" dirty="0">
                <a:latin typeface="Arial"/>
                <a:cs typeface="Arial"/>
              </a:rPr>
              <a:t>r</a:t>
            </a:r>
            <a:r>
              <a:rPr lang="sv-SE" sz="1000" spc="-15" dirty="0">
                <a:latin typeface="Arial"/>
                <a:cs typeface="Arial"/>
              </a:rPr>
              <a:t>e. </a:t>
            </a:r>
            <a:r>
              <a:rPr lang="sv-SE" sz="1000" spc="-20" dirty="0">
                <a:latin typeface="Arial"/>
                <a:cs typeface="Arial"/>
              </a:rPr>
              <a:t>Den </a:t>
            </a:r>
            <a:r>
              <a:rPr lang="sv-SE" sz="1000" spc="0" dirty="0">
                <a:latin typeface="Arial"/>
                <a:cs typeface="Arial"/>
              </a:rPr>
              <a:t>instinktiva </a:t>
            </a:r>
            <a:r>
              <a:rPr lang="sv-SE" sz="1000" spc="-20" dirty="0">
                <a:latin typeface="Arial"/>
                <a:cs typeface="Arial"/>
              </a:rPr>
              <a:t>r</a:t>
            </a:r>
            <a:r>
              <a:rPr lang="sv-SE" sz="1000" spc="0" dirty="0">
                <a:latin typeface="Arial"/>
                <a:cs typeface="Arial"/>
              </a:rPr>
              <a:t>eaktionen</a:t>
            </a:r>
            <a:r>
              <a:rPr lang="sv-SE" sz="1000" spc="-5" dirty="0">
                <a:latin typeface="Arial"/>
                <a:cs typeface="Arial"/>
              </a:rPr>
              <a:t> </a:t>
            </a:r>
            <a:r>
              <a:rPr lang="sv-SE" sz="1000" spc="-15" dirty="0">
                <a:latin typeface="Arial"/>
                <a:cs typeface="Arial"/>
              </a:rPr>
              <a:t>är</a:t>
            </a:r>
            <a:r>
              <a:rPr lang="sv-SE" sz="1000" spc="-5" dirty="0">
                <a:latin typeface="Arial"/>
                <a:cs typeface="Arial"/>
              </a:rPr>
              <a:t> </a:t>
            </a:r>
            <a:r>
              <a:rPr lang="sv-SE" sz="1000" spc="10" dirty="0">
                <a:latin typeface="Arial"/>
                <a:cs typeface="Arial"/>
              </a:rPr>
              <a:t>att</a:t>
            </a:r>
            <a:r>
              <a:rPr lang="sv-SE" sz="1000" spc="-5" dirty="0">
                <a:latin typeface="Arial"/>
                <a:cs typeface="Arial"/>
              </a:rPr>
              <a:t> </a:t>
            </a:r>
            <a:r>
              <a:rPr lang="sv-SE" sz="1000" spc="0" dirty="0">
                <a:latin typeface="Arial"/>
                <a:cs typeface="Arial"/>
              </a:rPr>
              <a:t>driva</a:t>
            </a:r>
            <a:r>
              <a:rPr lang="sv-SE" sz="1000" spc="-5" dirty="0">
                <a:latin typeface="Arial"/>
                <a:cs typeface="Arial"/>
              </a:rPr>
              <a:t> </a:t>
            </a:r>
            <a:r>
              <a:rPr lang="sv-SE" sz="1000" spc="0" dirty="0">
                <a:latin typeface="Arial"/>
                <a:cs typeface="Arial"/>
              </a:rPr>
              <a:t>framåt.</a:t>
            </a:r>
            <a:r>
              <a:rPr lang="sv-SE" sz="1000" spc="-5" dirty="0">
                <a:latin typeface="Arial"/>
                <a:cs typeface="Arial"/>
              </a:rPr>
              <a:t> </a:t>
            </a:r>
            <a:r>
              <a:rPr lang="sv-SE" sz="1000" spc="0" dirty="0">
                <a:latin typeface="Arial"/>
                <a:cs typeface="Arial"/>
              </a:rPr>
              <a:t>Rekommendationen </a:t>
            </a:r>
            <a:r>
              <a:rPr lang="sv-SE" sz="1000" spc="-15" dirty="0">
                <a:latin typeface="Arial"/>
                <a:cs typeface="Arial"/>
              </a:rPr>
              <a:t>är </a:t>
            </a:r>
            <a:r>
              <a:rPr lang="sv-SE" sz="1000" spc="10" dirty="0">
                <a:latin typeface="Arial"/>
                <a:cs typeface="Arial"/>
              </a:rPr>
              <a:t>att dribbla </a:t>
            </a:r>
            <a:r>
              <a:rPr lang="sv-SE" sz="1000" spc="20" dirty="0">
                <a:latin typeface="Arial"/>
                <a:cs typeface="Arial"/>
              </a:rPr>
              <a:t>mot </a:t>
            </a:r>
            <a:r>
              <a:rPr lang="sv-SE" sz="1000" spc="5" dirty="0">
                <a:latin typeface="Arial"/>
                <a:cs typeface="Arial"/>
              </a:rPr>
              <a:t>fri </a:t>
            </a:r>
            <a:r>
              <a:rPr lang="sv-SE" sz="1000" spc="0" dirty="0">
                <a:latin typeface="Arial"/>
                <a:cs typeface="Arial"/>
              </a:rPr>
              <a:t>yta, inte </a:t>
            </a:r>
            <a:r>
              <a:rPr lang="sv-SE" sz="1000" spc="20" dirty="0">
                <a:latin typeface="Arial"/>
                <a:cs typeface="Arial"/>
              </a:rPr>
              <a:t>mot </a:t>
            </a:r>
            <a:r>
              <a:rPr lang="sv-SE" sz="1000" spc="-5" dirty="0">
                <a:latin typeface="Arial"/>
                <a:cs typeface="Arial"/>
              </a:rPr>
              <a:t>försvara</a:t>
            </a:r>
            <a:r>
              <a:rPr lang="sv-SE" sz="1000" spc="-25" dirty="0">
                <a:latin typeface="Arial"/>
                <a:cs typeface="Arial"/>
              </a:rPr>
              <a:t>r</a:t>
            </a:r>
            <a:r>
              <a:rPr lang="sv-SE" sz="1000" spc="-15" dirty="0">
                <a:latin typeface="Arial"/>
                <a:cs typeface="Arial"/>
              </a:rPr>
              <a:t>e.</a:t>
            </a:r>
            <a:endParaRPr lang="sv-SE" sz="1000" dirty="0">
              <a:latin typeface="Arial"/>
              <a:cs typeface="Arial"/>
            </a:endParaRPr>
          </a:p>
        </p:txBody>
      </p:sp>
      <p:sp>
        <p:nvSpPr>
          <p:cNvPr id="13" name="object 9"/>
          <p:cNvSpPr txBox="1"/>
          <p:nvPr/>
        </p:nvSpPr>
        <p:spPr>
          <a:xfrm>
            <a:off x="596121" y="2541751"/>
            <a:ext cx="4057015" cy="3974465"/>
          </a:xfrm>
          <a:prstGeom prst="rect">
            <a:avLst/>
          </a:prstGeom>
        </p:spPr>
        <p:txBody>
          <a:bodyPr vert="horz" wrap="square" lIns="0" tIns="0" rIns="0" bIns="0" rtlCol="0">
            <a:noAutofit/>
          </a:bodyPr>
          <a:lstStyle/>
          <a:p>
            <a:pPr marL="84138" indent="1350963" defTabSz="882650">
              <a:buClr>
                <a:srgbClr val="FFFFFF"/>
              </a:buClr>
            </a:pPr>
            <a:r>
              <a:rPr lang="sv-SE" sz="1050" spc="-15" dirty="0">
                <a:solidFill>
                  <a:srgbClr val="FFFFFF"/>
                </a:solidFill>
                <a:latin typeface="Arial"/>
                <a:cs typeface="Arial"/>
              </a:rPr>
              <a:t>1) Kan </a:t>
            </a:r>
            <a:r>
              <a:rPr lang="sv-SE" sz="1050" spc="-10" dirty="0">
                <a:solidFill>
                  <a:srgbClr val="FFFFFF"/>
                </a:solidFill>
                <a:latin typeface="Arial"/>
                <a:cs typeface="Arial"/>
              </a:rPr>
              <a:t>jag göra mål?</a:t>
            </a:r>
            <a:endParaRPr lang="sv-SE" sz="1050" dirty="0">
              <a:latin typeface="Arial"/>
              <a:cs typeface="Arial"/>
            </a:endParaRPr>
          </a:p>
          <a:p>
            <a:pPr marL="179070" algn="ctr" defTabSz="882650">
              <a:lnSpc>
                <a:spcPct val="100000"/>
              </a:lnSpc>
            </a:pPr>
            <a:r>
              <a:rPr lang="sv-SE" sz="1050" dirty="0">
                <a:solidFill>
                  <a:srgbClr val="FFFFFF"/>
                </a:solidFill>
                <a:latin typeface="Arial"/>
                <a:cs typeface="Arial"/>
              </a:rPr>
              <a:t>Om </a:t>
            </a:r>
            <a:r>
              <a:rPr lang="sv-SE" sz="1050" spc="0" dirty="0">
                <a:solidFill>
                  <a:srgbClr val="FFFFFF"/>
                </a:solidFill>
                <a:latin typeface="Arial"/>
                <a:cs typeface="Arial"/>
              </a:rPr>
              <a:t>inte ...</a:t>
            </a:r>
            <a:endParaRPr lang="sv-SE" sz="1050" dirty="0">
              <a:latin typeface="Arial"/>
              <a:cs typeface="Arial"/>
            </a:endParaRPr>
          </a:p>
          <a:p>
            <a:pPr defTabSz="882650">
              <a:lnSpc>
                <a:spcPts val="600"/>
              </a:lnSpc>
              <a:spcBef>
                <a:spcPts val="34"/>
              </a:spcBef>
            </a:pPr>
            <a:endParaRPr lang="sv-SE" sz="1050" dirty="0"/>
          </a:p>
          <a:p>
            <a:pPr defTabSz="882650">
              <a:lnSpc>
                <a:spcPts val="1000"/>
              </a:lnSpc>
            </a:pPr>
            <a:endParaRPr lang="sv-SE" sz="1050" dirty="0"/>
          </a:p>
          <a:p>
            <a:pPr marL="342265" indent="-167005" defTabSz="882650">
              <a:lnSpc>
                <a:spcPct val="100000"/>
              </a:lnSpc>
              <a:buClr>
                <a:srgbClr val="FFFFFF"/>
              </a:buClr>
              <a:buFont typeface="Arial"/>
              <a:buAutoNum type="arabicParenR" startAt="2"/>
              <a:tabLst>
                <a:tab pos="342265" algn="l"/>
              </a:tabLst>
            </a:pPr>
            <a:r>
              <a:rPr lang="sv-SE" sz="1050" spc="-15" dirty="0">
                <a:solidFill>
                  <a:srgbClr val="FFFFFF"/>
                </a:solidFill>
                <a:latin typeface="Arial"/>
                <a:cs typeface="Arial"/>
              </a:rPr>
              <a:t>Finns </a:t>
            </a:r>
            <a:r>
              <a:rPr lang="sv-SE" sz="1050" spc="15" dirty="0">
                <a:solidFill>
                  <a:srgbClr val="FFFFFF"/>
                </a:solidFill>
                <a:latin typeface="Arial"/>
                <a:cs typeface="Arial"/>
              </a:rPr>
              <a:t>det </a:t>
            </a:r>
            <a:r>
              <a:rPr lang="sv-SE" sz="1050" spc="-15" dirty="0">
                <a:solidFill>
                  <a:srgbClr val="FFFFFF"/>
                </a:solidFill>
                <a:latin typeface="Arial"/>
                <a:cs typeface="Arial"/>
              </a:rPr>
              <a:t>en lagkamrat nära </a:t>
            </a:r>
            <a:r>
              <a:rPr lang="sv-SE" sz="1050" spc="10" dirty="0">
                <a:solidFill>
                  <a:srgbClr val="FFFFFF"/>
                </a:solidFill>
                <a:latin typeface="Arial"/>
                <a:cs typeface="Arial"/>
              </a:rPr>
              <a:t>mig </a:t>
            </a:r>
            <a:r>
              <a:rPr lang="sv-SE" sz="1050" spc="15" dirty="0">
                <a:solidFill>
                  <a:srgbClr val="FFFFFF"/>
                </a:solidFill>
                <a:latin typeface="Arial"/>
                <a:cs typeface="Arial"/>
              </a:rPr>
              <a:t>som kan göra mål?</a:t>
            </a:r>
            <a:endParaRPr lang="sv-SE" sz="1050" dirty="0">
              <a:latin typeface="Arial"/>
              <a:cs typeface="Arial"/>
            </a:endParaRPr>
          </a:p>
          <a:p>
            <a:pPr marL="215265" algn="ctr" defTabSz="882650">
              <a:lnSpc>
                <a:spcPct val="100000"/>
              </a:lnSpc>
            </a:pPr>
            <a:r>
              <a:rPr lang="sv-SE" sz="1050" dirty="0">
                <a:solidFill>
                  <a:srgbClr val="FFFFFF"/>
                </a:solidFill>
                <a:latin typeface="Arial"/>
                <a:cs typeface="Arial"/>
              </a:rPr>
              <a:t>Om </a:t>
            </a:r>
            <a:r>
              <a:rPr lang="sv-SE" sz="1050" spc="0" dirty="0">
                <a:solidFill>
                  <a:srgbClr val="FFFFFF"/>
                </a:solidFill>
                <a:latin typeface="Arial"/>
                <a:cs typeface="Arial"/>
              </a:rPr>
              <a:t>inte ...</a:t>
            </a:r>
            <a:endParaRPr lang="sv-SE" sz="1050" dirty="0">
              <a:latin typeface="Arial"/>
              <a:cs typeface="Arial"/>
            </a:endParaRPr>
          </a:p>
          <a:p>
            <a:pPr defTabSz="882650">
              <a:lnSpc>
                <a:spcPts val="600"/>
              </a:lnSpc>
              <a:spcBef>
                <a:spcPts val="34"/>
              </a:spcBef>
            </a:pPr>
            <a:endParaRPr lang="sv-SE" sz="1050" dirty="0"/>
          </a:p>
          <a:p>
            <a:pPr defTabSz="882650">
              <a:lnSpc>
                <a:spcPts val="1000"/>
              </a:lnSpc>
            </a:pPr>
            <a:endParaRPr lang="sv-SE" sz="1050" dirty="0"/>
          </a:p>
          <a:p>
            <a:pPr marL="807720" marR="12700" indent="-795655" defTabSz="882650">
              <a:lnSpc>
                <a:spcPct val="100000"/>
              </a:lnSpc>
              <a:buClr>
                <a:srgbClr val="FFFFFF"/>
              </a:buClr>
              <a:tabLst>
                <a:tab pos="179070" algn="l"/>
              </a:tabLst>
            </a:pPr>
            <a:r>
              <a:rPr lang="sv-SE" sz="1050" spc="-15" dirty="0">
                <a:solidFill>
                  <a:srgbClr val="FFFFFF"/>
                </a:solidFill>
                <a:latin typeface="Arial"/>
                <a:cs typeface="Arial"/>
              </a:rPr>
              <a:t>3) Kan </a:t>
            </a:r>
            <a:r>
              <a:rPr lang="sv-SE" sz="1050" spc="-10" dirty="0">
                <a:solidFill>
                  <a:srgbClr val="FFFFFF"/>
                </a:solidFill>
                <a:latin typeface="Arial"/>
                <a:cs typeface="Arial"/>
              </a:rPr>
              <a:t>jag driva </a:t>
            </a:r>
            <a:r>
              <a:rPr lang="sv-SE" sz="1050" spc="5" dirty="0">
                <a:solidFill>
                  <a:srgbClr val="FFFFFF"/>
                </a:solidFill>
                <a:latin typeface="Arial"/>
                <a:cs typeface="Arial"/>
              </a:rPr>
              <a:t>bollen framåt? </a:t>
            </a:r>
            <a:r>
              <a:rPr lang="sv-SE" sz="1050" spc="-15" dirty="0">
                <a:solidFill>
                  <a:srgbClr val="FFFFFF"/>
                </a:solidFill>
                <a:latin typeface="Arial"/>
                <a:cs typeface="Arial"/>
              </a:rPr>
              <a:t>Finns </a:t>
            </a:r>
            <a:r>
              <a:rPr lang="sv-SE" sz="1050" spc="15" dirty="0">
                <a:solidFill>
                  <a:srgbClr val="FFFFFF"/>
                </a:solidFill>
                <a:latin typeface="Arial"/>
                <a:cs typeface="Arial"/>
              </a:rPr>
              <a:t>det </a:t>
            </a:r>
            <a:r>
              <a:rPr lang="sv-SE" sz="1050" spc="-15" dirty="0">
                <a:solidFill>
                  <a:srgbClr val="FFFFFF"/>
                </a:solidFill>
                <a:latin typeface="Arial"/>
                <a:cs typeface="Arial"/>
              </a:rPr>
              <a:t>en </a:t>
            </a:r>
            <a:r>
              <a:rPr lang="sv-SE" sz="1050" spc="5" dirty="0">
                <a:solidFill>
                  <a:srgbClr val="FFFFFF"/>
                </a:solidFill>
                <a:latin typeface="Arial"/>
                <a:cs typeface="Arial"/>
              </a:rPr>
              <a:t>yta framför </a:t>
            </a:r>
            <a:r>
              <a:rPr lang="sv-SE" sz="1050" spc="10" dirty="0">
                <a:solidFill>
                  <a:srgbClr val="FFFFFF"/>
                </a:solidFill>
                <a:latin typeface="Arial"/>
                <a:cs typeface="Arial"/>
              </a:rPr>
              <a:t>mig som </a:t>
            </a:r>
            <a:r>
              <a:rPr lang="sv-SE" sz="1050" spc="0" dirty="0">
                <a:solidFill>
                  <a:srgbClr val="FFFFFF"/>
                </a:solidFill>
                <a:latin typeface="Arial"/>
                <a:cs typeface="Arial"/>
              </a:rPr>
              <a:t>tillåter </a:t>
            </a:r>
            <a:r>
              <a:rPr lang="sv-SE" sz="1050" spc="10" dirty="0">
                <a:solidFill>
                  <a:srgbClr val="FFFFFF"/>
                </a:solidFill>
                <a:latin typeface="Arial"/>
                <a:cs typeface="Arial"/>
              </a:rPr>
              <a:t>mig </a:t>
            </a:r>
            <a:r>
              <a:rPr lang="sv-SE" sz="1050" spc="15" dirty="0">
                <a:solidFill>
                  <a:srgbClr val="FFFFFF"/>
                </a:solidFill>
                <a:latin typeface="Arial"/>
                <a:cs typeface="Arial"/>
              </a:rPr>
              <a:t>att driva </a:t>
            </a:r>
            <a:r>
              <a:rPr lang="sv-SE" sz="1050" spc="5" dirty="0">
                <a:solidFill>
                  <a:srgbClr val="FFFFFF"/>
                </a:solidFill>
                <a:latin typeface="Arial"/>
                <a:cs typeface="Arial"/>
              </a:rPr>
              <a:t>bollen framåt?</a:t>
            </a:r>
            <a:endParaRPr lang="sv-SE" sz="1050" dirty="0">
              <a:latin typeface="Arial"/>
              <a:cs typeface="Arial"/>
            </a:endParaRPr>
          </a:p>
          <a:p>
            <a:pPr marL="215265" algn="ctr" defTabSz="882650">
              <a:lnSpc>
                <a:spcPct val="100000"/>
              </a:lnSpc>
            </a:pPr>
            <a:r>
              <a:rPr lang="sv-SE" sz="1050" dirty="0">
                <a:solidFill>
                  <a:srgbClr val="FFFFFF"/>
                </a:solidFill>
                <a:latin typeface="Arial"/>
                <a:cs typeface="Arial"/>
              </a:rPr>
              <a:t>Om </a:t>
            </a:r>
            <a:r>
              <a:rPr lang="sv-SE" sz="1050" spc="0" dirty="0">
                <a:solidFill>
                  <a:srgbClr val="FFFFFF"/>
                </a:solidFill>
                <a:latin typeface="Arial"/>
                <a:cs typeface="Arial"/>
              </a:rPr>
              <a:t>inte ...</a:t>
            </a:r>
            <a:endParaRPr lang="sv-SE" sz="1050" dirty="0">
              <a:latin typeface="Arial"/>
              <a:cs typeface="Arial"/>
            </a:endParaRPr>
          </a:p>
          <a:p>
            <a:pPr defTabSz="882650">
              <a:lnSpc>
                <a:spcPts val="600"/>
              </a:lnSpc>
              <a:spcBef>
                <a:spcPts val="34"/>
              </a:spcBef>
            </a:pPr>
            <a:endParaRPr lang="sv-SE" sz="1050" dirty="0"/>
          </a:p>
          <a:p>
            <a:pPr marL="468630" marR="154940" indent="-314325" defTabSz="882650">
              <a:lnSpc>
                <a:spcPct val="100000"/>
              </a:lnSpc>
              <a:buClr>
                <a:srgbClr val="FFFFFF"/>
              </a:buClr>
              <a:tabLst>
                <a:tab pos="321310" algn="l"/>
              </a:tabLst>
            </a:pPr>
            <a:endParaRPr lang="sv-SE" sz="1050" dirty="0"/>
          </a:p>
          <a:p>
            <a:pPr marL="468630" marR="154940" indent="-314325" defTabSz="882650">
              <a:lnSpc>
                <a:spcPct val="100000"/>
              </a:lnSpc>
              <a:buClr>
                <a:srgbClr val="FFFFFF"/>
              </a:buClr>
              <a:tabLst>
                <a:tab pos="321310" algn="l"/>
              </a:tabLst>
            </a:pPr>
            <a:r>
              <a:rPr lang="sv-SE" sz="1050" spc="-15" dirty="0">
                <a:solidFill>
                  <a:srgbClr val="FFFFFF"/>
                </a:solidFill>
                <a:latin typeface="Arial"/>
                <a:cs typeface="Arial"/>
              </a:rPr>
              <a:t>4) Kan </a:t>
            </a:r>
            <a:r>
              <a:rPr lang="sv-SE" sz="1050" spc="-10" dirty="0">
                <a:solidFill>
                  <a:srgbClr val="FFFFFF"/>
                </a:solidFill>
                <a:latin typeface="Arial"/>
                <a:cs typeface="Arial"/>
              </a:rPr>
              <a:t>jag passa </a:t>
            </a:r>
            <a:r>
              <a:rPr lang="sv-SE" sz="1050" spc="5" dirty="0">
                <a:solidFill>
                  <a:srgbClr val="FFFFFF"/>
                </a:solidFill>
                <a:latin typeface="Arial"/>
                <a:cs typeface="Arial"/>
              </a:rPr>
              <a:t>bollen framåt? </a:t>
            </a:r>
            <a:r>
              <a:rPr lang="sv-SE" sz="1050" spc="-15" dirty="0">
                <a:solidFill>
                  <a:srgbClr val="FFFFFF"/>
                </a:solidFill>
                <a:latin typeface="Arial"/>
                <a:cs typeface="Arial"/>
              </a:rPr>
              <a:t>Finns </a:t>
            </a:r>
            <a:r>
              <a:rPr lang="sv-SE" sz="1050" spc="15" dirty="0">
                <a:solidFill>
                  <a:srgbClr val="FFFFFF"/>
                </a:solidFill>
                <a:latin typeface="Arial"/>
                <a:cs typeface="Arial"/>
              </a:rPr>
              <a:t>det </a:t>
            </a:r>
            <a:r>
              <a:rPr lang="sv-SE" sz="1050" spc="-15" dirty="0">
                <a:solidFill>
                  <a:srgbClr val="FFFFFF"/>
                </a:solidFill>
                <a:latin typeface="Arial"/>
                <a:cs typeface="Arial"/>
              </a:rPr>
              <a:t>en lagkamrat </a:t>
            </a:r>
            <a:r>
              <a:rPr lang="sv-SE" sz="1050" spc="15" dirty="0">
                <a:solidFill>
                  <a:srgbClr val="FFFFFF"/>
                </a:solidFill>
                <a:latin typeface="Arial"/>
                <a:cs typeface="Arial"/>
              </a:rPr>
              <a:t>som kan </a:t>
            </a:r>
            <a:r>
              <a:rPr lang="sv-SE" sz="1050" spc="10" dirty="0">
                <a:solidFill>
                  <a:srgbClr val="FFFFFF"/>
                </a:solidFill>
                <a:latin typeface="Arial"/>
                <a:cs typeface="Arial"/>
              </a:rPr>
              <a:t>ta emot </a:t>
            </a:r>
            <a:r>
              <a:rPr lang="sv-SE" sz="1050" spc="5" dirty="0">
                <a:solidFill>
                  <a:srgbClr val="FFFFFF"/>
                </a:solidFill>
                <a:latin typeface="Arial"/>
                <a:cs typeface="Arial"/>
              </a:rPr>
              <a:t>bollen </a:t>
            </a:r>
            <a:r>
              <a:rPr lang="sv-SE" sz="1050" spc="15" dirty="0">
                <a:solidFill>
                  <a:srgbClr val="FFFFFF"/>
                </a:solidFill>
                <a:latin typeface="Arial"/>
                <a:cs typeface="Arial"/>
              </a:rPr>
              <a:t>som </a:t>
            </a:r>
            <a:r>
              <a:rPr lang="sv-SE" sz="1050" spc="0" dirty="0">
                <a:solidFill>
                  <a:srgbClr val="FFFFFF"/>
                </a:solidFill>
                <a:latin typeface="Arial"/>
                <a:cs typeface="Arial"/>
              </a:rPr>
              <a:t>inte </a:t>
            </a:r>
            <a:r>
              <a:rPr lang="sv-SE" sz="1050" spc="-20" dirty="0">
                <a:solidFill>
                  <a:srgbClr val="FFFFFF"/>
                </a:solidFill>
                <a:latin typeface="Arial"/>
                <a:cs typeface="Arial"/>
              </a:rPr>
              <a:t>är under </a:t>
            </a:r>
            <a:r>
              <a:rPr lang="sv-SE" sz="1050" spc="25" dirty="0">
                <a:solidFill>
                  <a:srgbClr val="FFFFFF"/>
                </a:solidFill>
                <a:latin typeface="Arial"/>
                <a:cs typeface="Arial"/>
              </a:rPr>
              <a:t>p</a:t>
            </a:r>
            <a:r>
              <a:rPr lang="sv-SE" sz="1050" spc="-10" dirty="0">
                <a:solidFill>
                  <a:srgbClr val="FFFFFF"/>
                </a:solidFill>
                <a:latin typeface="Arial"/>
                <a:cs typeface="Arial"/>
              </a:rPr>
              <a:t>ress?</a:t>
            </a:r>
            <a:endParaRPr lang="sv-SE" sz="1050" dirty="0">
              <a:latin typeface="Arial"/>
              <a:cs typeface="Arial"/>
            </a:endParaRPr>
          </a:p>
          <a:p>
            <a:pPr marL="215900" algn="ctr" defTabSz="882650">
              <a:lnSpc>
                <a:spcPct val="100000"/>
              </a:lnSpc>
            </a:pPr>
            <a:r>
              <a:rPr lang="sv-SE" sz="1050" dirty="0">
                <a:solidFill>
                  <a:srgbClr val="FFFFFF"/>
                </a:solidFill>
                <a:latin typeface="Arial"/>
                <a:cs typeface="Arial"/>
              </a:rPr>
              <a:t>Om </a:t>
            </a:r>
            <a:r>
              <a:rPr lang="sv-SE" sz="1050" spc="0" dirty="0">
                <a:solidFill>
                  <a:srgbClr val="FFFFFF"/>
                </a:solidFill>
                <a:latin typeface="Arial"/>
                <a:cs typeface="Arial"/>
              </a:rPr>
              <a:t>inte ...</a:t>
            </a:r>
            <a:endParaRPr lang="sv-SE" sz="1050" dirty="0">
              <a:latin typeface="Arial"/>
              <a:cs typeface="Arial"/>
            </a:endParaRPr>
          </a:p>
          <a:p>
            <a:pPr defTabSz="882650">
              <a:lnSpc>
                <a:spcPts val="600"/>
              </a:lnSpc>
              <a:spcBef>
                <a:spcPts val="34"/>
              </a:spcBef>
            </a:pPr>
            <a:endParaRPr lang="sv-SE" sz="1050" dirty="0"/>
          </a:p>
          <a:p>
            <a:pPr defTabSz="882650">
              <a:lnSpc>
                <a:spcPts val="1000"/>
              </a:lnSpc>
            </a:pPr>
            <a:endParaRPr lang="sv-SE" sz="1050" dirty="0"/>
          </a:p>
          <a:p>
            <a:pPr marL="867410" marR="208279" indent="-659130" defTabSz="882650">
              <a:lnSpc>
                <a:spcPct val="100000"/>
              </a:lnSpc>
              <a:buClr>
                <a:srgbClr val="FFFFFF"/>
              </a:buClr>
              <a:tabLst>
                <a:tab pos="375285" algn="l"/>
              </a:tabLst>
            </a:pPr>
            <a:r>
              <a:rPr lang="sv-SE" sz="1050" spc="-15" dirty="0">
                <a:solidFill>
                  <a:srgbClr val="FFFFFF"/>
                </a:solidFill>
                <a:latin typeface="Arial"/>
                <a:cs typeface="Arial"/>
              </a:rPr>
              <a:t>5) Kan </a:t>
            </a:r>
            <a:r>
              <a:rPr lang="sv-SE" sz="1050" spc="-10" dirty="0">
                <a:solidFill>
                  <a:srgbClr val="FFFFFF"/>
                </a:solidFill>
                <a:latin typeface="Arial"/>
                <a:cs typeface="Arial"/>
              </a:rPr>
              <a:t>jag passa </a:t>
            </a:r>
            <a:r>
              <a:rPr lang="sv-SE" sz="1050" spc="5" dirty="0">
                <a:solidFill>
                  <a:srgbClr val="FFFFFF"/>
                </a:solidFill>
                <a:latin typeface="Arial"/>
                <a:cs typeface="Arial"/>
              </a:rPr>
              <a:t>bollen i </a:t>
            </a:r>
            <a:r>
              <a:rPr lang="sv-SE" sz="1050" spc="10" dirty="0">
                <a:solidFill>
                  <a:srgbClr val="FFFFFF"/>
                </a:solidFill>
                <a:latin typeface="Arial"/>
                <a:cs typeface="Arial"/>
              </a:rPr>
              <a:t>sidled </a:t>
            </a:r>
            <a:r>
              <a:rPr lang="sv-SE" sz="1050" spc="15" dirty="0">
                <a:solidFill>
                  <a:srgbClr val="FFFFFF"/>
                </a:solidFill>
                <a:latin typeface="Arial"/>
                <a:cs typeface="Arial"/>
              </a:rPr>
              <a:t>och </a:t>
            </a:r>
            <a:r>
              <a:rPr lang="sv-SE" sz="1050" spc="-10" dirty="0">
                <a:solidFill>
                  <a:srgbClr val="FFFFFF"/>
                </a:solidFill>
                <a:latin typeface="Arial"/>
                <a:cs typeface="Arial"/>
              </a:rPr>
              <a:t>använda </a:t>
            </a:r>
            <a:r>
              <a:rPr lang="sv-SE" sz="1050" spc="25" dirty="0">
                <a:solidFill>
                  <a:srgbClr val="FFFFFF"/>
                </a:solidFill>
                <a:latin typeface="Arial"/>
                <a:cs typeface="Arial"/>
              </a:rPr>
              <a:t>b</a:t>
            </a:r>
            <a:r>
              <a:rPr lang="sv-SE" sz="1050" spc="-10" dirty="0">
                <a:solidFill>
                  <a:srgbClr val="FFFFFF"/>
                </a:solidFill>
                <a:latin typeface="Arial"/>
                <a:cs typeface="Arial"/>
              </a:rPr>
              <a:t>r</a:t>
            </a:r>
            <a:r>
              <a:rPr lang="sv-SE" sz="1050" spc="5" dirty="0">
                <a:solidFill>
                  <a:srgbClr val="FFFFFF"/>
                </a:solidFill>
                <a:latin typeface="Arial"/>
                <a:cs typeface="Arial"/>
              </a:rPr>
              <a:t>edden</a:t>
            </a:r>
            <a:r>
              <a:rPr lang="sv-SE" sz="1050" spc="0" dirty="0">
                <a:solidFill>
                  <a:srgbClr val="FFFFFF"/>
                </a:solidFill>
                <a:latin typeface="Arial"/>
                <a:cs typeface="Arial"/>
              </a:rPr>
              <a:t> </a:t>
            </a:r>
            <a:r>
              <a:rPr lang="sv-SE" sz="1050" spc="0" dirty="0">
                <a:solidFill>
                  <a:srgbClr val="FFFFFF"/>
                </a:solidFill>
                <a:latin typeface="Helvetica 55 Roman"/>
                <a:cs typeface="Helvetica 55 Roman"/>
              </a:rPr>
              <a:t>av planen för att finna en väg framåt?</a:t>
            </a:r>
            <a:endParaRPr lang="sv-SE" sz="1050" dirty="0">
              <a:latin typeface="Helvetica 55 Roman"/>
              <a:cs typeface="Helvetica 55 Roman"/>
            </a:endParaRPr>
          </a:p>
          <a:p>
            <a:pPr marL="215900" algn="ctr" defTabSz="882650">
              <a:lnSpc>
                <a:spcPct val="100000"/>
              </a:lnSpc>
            </a:pPr>
            <a:r>
              <a:rPr lang="sv-SE" sz="1050" dirty="0">
                <a:solidFill>
                  <a:srgbClr val="FFFFFF"/>
                </a:solidFill>
                <a:latin typeface="Arial"/>
                <a:cs typeface="Arial"/>
              </a:rPr>
              <a:t>Om </a:t>
            </a:r>
            <a:r>
              <a:rPr lang="sv-SE" sz="1050" spc="0" dirty="0">
                <a:solidFill>
                  <a:srgbClr val="FFFFFF"/>
                </a:solidFill>
                <a:latin typeface="Arial"/>
                <a:cs typeface="Arial"/>
              </a:rPr>
              <a:t>inte ...</a:t>
            </a:r>
            <a:endParaRPr lang="sv-SE" sz="1050" dirty="0">
              <a:latin typeface="Arial"/>
              <a:cs typeface="Arial"/>
            </a:endParaRPr>
          </a:p>
          <a:p>
            <a:pPr defTabSz="882650">
              <a:lnSpc>
                <a:spcPts val="600"/>
              </a:lnSpc>
              <a:spcBef>
                <a:spcPts val="34"/>
              </a:spcBef>
            </a:pPr>
            <a:endParaRPr lang="sv-SE" sz="1050" dirty="0"/>
          </a:p>
          <a:p>
            <a:pPr defTabSz="882650">
              <a:lnSpc>
                <a:spcPts val="1000"/>
              </a:lnSpc>
            </a:pPr>
            <a:endParaRPr lang="sv-SE" sz="1050" dirty="0"/>
          </a:p>
          <a:p>
            <a:pPr marL="960755" marR="0" indent="-167005" algn="ctr" defTabSz="882650">
              <a:lnSpc>
                <a:spcPct val="100000"/>
              </a:lnSpc>
              <a:buClr>
                <a:srgbClr val="FFFFFF"/>
              </a:buClr>
              <a:buFont typeface="Arial"/>
              <a:buAutoNum type="arabicParenR" startAt="6"/>
              <a:tabLst>
                <a:tab pos="960755" algn="l"/>
              </a:tabLst>
            </a:pPr>
            <a:r>
              <a:rPr lang="sv-SE" sz="1050" spc="-15" dirty="0">
                <a:solidFill>
                  <a:srgbClr val="FFFFFF"/>
                </a:solidFill>
                <a:latin typeface="Arial"/>
                <a:cs typeface="Arial"/>
              </a:rPr>
              <a:t>Kan </a:t>
            </a:r>
            <a:r>
              <a:rPr lang="sv-SE" sz="1050" spc="-10" dirty="0">
                <a:solidFill>
                  <a:srgbClr val="FFFFFF"/>
                </a:solidFill>
                <a:latin typeface="Arial"/>
                <a:cs typeface="Arial"/>
              </a:rPr>
              <a:t>jag säkert passa </a:t>
            </a:r>
            <a:r>
              <a:rPr lang="sv-SE" sz="1050" spc="5" dirty="0">
                <a:solidFill>
                  <a:srgbClr val="FFFFFF"/>
                </a:solidFill>
                <a:latin typeface="Arial"/>
                <a:cs typeface="Arial"/>
              </a:rPr>
              <a:t>bollen </a:t>
            </a:r>
            <a:r>
              <a:rPr lang="sv-SE" sz="1050" spc="10" dirty="0">
                <a:solidFill>
                  <a:srgbClr val="FFFFFF"/>
                </a:solidFill>
                <a:latin typeface="Arial"/>
                <a:cs typeface="Arial"/>
              </a:rPr>
              <a:t>bakåt</a:t>
            </a:r>
            <a:endParaRPr lang="sv-SE" sz="1050" dirty="0">
              <a:latin typeface="Arial"/>
              <a:cs typeface="Arial"/>
            </a:endParaRPr>
          </a:p>
          <a:p>
            <a:pPr marL="215900" algn="ctr" defTabSz="882650">
              <a:lnSpc>
                <a:spcPct val="100000"/>
              </a:lnSpc>
            </a:pPr>
            <a:r>
              <a:rPr lang="sv-SE" sz="1050" spc="5" dirty="0">
                <a:solidFill>
                  <a:srgbClr val="FFFFFF"/>
                </a:solidFill>
                <a:latin typeface="Arial"/>
                <a:cs typeface="Arial"/>
              </a:rPr>
              <a:t>till </a:t>
            </a:r>
            <a:r>
              <a:rPr lang="sv-SE" sz="1050" spc="-15" dirty="0">
                <a:solidFill>
                  <a:srgbClr val="FFFFFF"/>
                </a:solidFill>
                <a:latin typeface="Arial"/>
                <a:cs typeface="Arial"/>
              </a:rPr>
              <a:t>en lagkamrat?</a:t>
            </a:r>
            <a:endParaRPr lang="sv-SE" sz="1050" dirty="0">
              <a:latin typeface="Arial"/>
              <a:cs typeface="Arial"/>
            </a:endParaRPr>
          </a:p>
          <a:p>
            <a:pPr marL="215900" algn="ctr" defTabSz="882650">
              <a:lnSpc>
                <a:spcPct val="100000"/>
              </a:lnSpc>
            </a:pPr>
            <a:r>
              <a:rPr lang="sv-SE" sz="1050" dirty="0">
                <a:solidFill>
                  <a:srgbClr val="FFFFFF"/>
                </a:solidFill>
                <a:latin typeface="Arial"/>
                <a:cs typeface="Arial"/>
              </a:rPr>
              <a:t>Om </a:t>
            </a:r>
            <a:r>
              <a:rPr lang="sv-SE" sz="1050" spc="0" dirty="0">
                <a:solidFill>
                  <a:srgbClr val="FFFFFF"/>
                </a:solidFill>
                <a:latin typeface="Arial"/>
                <a:cs typeface="Arial"/>
              </a:rPr>
              <a:t>inte ...</a:t>
            </a:r>
            <a:endParaRPr lang="sv-SE" sz="1050" dirty="0">
              <a:latin typeface="Arial"/>
              <a:cs typeface="Arial"/>
            </a:endParaRPr>
          </a:p>
        </p:txBody>
      </p:sp>
      <p:sp>
        <p:nvSpPr>
          <p:cNvPr id="14" name="object 10"/>
          <p:cNvSpPr/>
          <p:nvPr/>
        </p:nvSpPr>
        <p:spPr>
          <a:xfrm>
            <a:off x="3789040" y="1763688"/>
            <a:ext cx="192371" cy="192828"/>
          </a:xfrm>
          <a:custGeom>
            <a:avLst/>
            <a:gdLst/>
            <a:ahLst/>
            <a:cxnLst/>
            <a:rect l="l" t="t" r="r" b="b"/>
            <a:pathLst>
              <a:path w="192371" h="192828">
                <a:moveTo>
                  <a:pt x="102091" y="0"/>
                </a:moveTo>
                <a:lnTo>
                  <a:pt x="58216" y="8761"/>
                </a:lnTo>
                <a:lnTo>
                  <a:pt x="24540" y="32657"/>
                </a:lnTo>
                <a:lnTo>
                  <a:pt x="4347" y="67713"/>
                </a:lnTo>
                <a:lnTo>
                  <a:pt x="0" y="95321"/>
                </a:lnTo>
                <a:lnTo>
                  <a:pt x="1083" y="110092"/>
                </a:lnTo>
                <a:lnTo>
                  <a:pt x="16087" y="149450"/>
                </a:lnTo>
                <a:lnTo>
                  <a:pt x="45412" y="178171"/>
                </a:lnTo>
                <a:lnTo>
                  <a:pt x="84800" y="192127"/>
                </a:lnTo>
                <a:lnTo>
                  <a:pt x="96489" y="192828"/>
                </a:lnTo>
                <a:lnTo>
                  <a:pt x="111078" y="191732"/>
                </a:lnTo>
                <a:lnTo>
                  <a:pt x="150100" y="176575"/>
                </a:lnTo>
                <a:lnTo>
                  <a:pt x="178640" y="146977"/>
                </a:lnTo>
                <a:lnTo>
                  <a:pt x="192371" y="107264"/>
                </a:lnTo>
                <a:lnTo>
                  <a:pt x="191544" y="90868"/>
                </a:lnTo>
                <a:lnTo>
                  <a:pt x="178295" y="48395"/>
                </a:lnTo>
                <a:lnTo>
                  <a:pt x="151761" y="17883"/>
                </a:lnTo>
                <a:lnTo>
                  <a:pt x="115630" y="1758"/>
                </a:lnTo>
                <a:lnTo>
                  <a:pt x="102091" y="0"/>
                </a:lnTo>
                <a:close/>
              </a:path>
            </a:pathLst>
          </a:custGeom>
          <a:solidFill>
            <a:srgbClr val="0082CA">
              <a:alpha val="60000"/>
            </a:srgbClr>
          </a:solidFill>
        </p:spPr>
        <p:txBody>
          <a:bodyPr wrap="square" lIns="0" tIns="0" rIns="0" bIns="0" rtlCol="0">
            <a:noAutofit/>
          </a:bodyPr>
          <a:lstStyle/>
          <a:p>
            <a:endParaRPr/>
          </a:p>
        </p:txBody>
      </p:sp>
      <p:sp>
        <p:nvSpPr>
          <p:cNvPr id="16" name="object 12"/>
          <p:cNvSpPr/>
          <p:nvPr/>
        </p:nvSpPr>
        <p:spPr>
          <a:xfrm>
            <a:off x="4095927" y="1777776"/>
            <a:ext cx="125161" cy="129928"/>
          </a:xfrm>
          <a:custGeom>
            <a:avLst/>
            <a:gdLst/>
            <a:ahLst/>
            <a:cxnLst/>
            <a:rect l="l" t="t" r="r" b="b"/>
            <a:pathLst>
              <a:path w="125161" h="129928">
                <a:moveTo>
                  <a:pt x="65436" y="0"/>
                </a:moveTo>
                <a:lnTo>
                  <a:pt x="25158" y="13237"/>
                </a:lnTo>
                <a:lnTo>
                  <a:pt x="2360" y="46830"/>
                </a:lnTo>
                <a:lnTo>
                  <a:pt x="0" y="60922"/>
                </a:lnTo>
                <a:lnTo>
                  <a:pt x="1464" y="76571"/>
                </a:lnTo>
                <a:lnTo>
                  <a:pt x="21379" y="113547"/>
                </a:lnTo>
                <a:lnTo>
                  <a:pt x="57701" y="129737"/>
                </a:lnTo>
                <a:lnTo>
                  <a:pt x="62531" y="129928"/>
                </a:lnTo>
                <a:lnTo>
                  <a:pt x="76683" y="128262"/>
                </a:lnTo>
                <a:lnTo>
                  <a:pt x="110886" y="106254"/>
                </a:lnTo>
                <a:lnTo>
                  <a:pt x="125161" y="66566"/>
                </a:lnTo>
                <a:lnTo>
                  <a:pt x="123603" y="51478"/>
                </a:lnTo>
                <a:lnTo>
                  <a:pt x="102907" y="15377"/>
                </a:lnTo>
                <a:lnTo>
                  <a:pt x="65436" y="0"/>
                </a:lnTo>
                <a:close/>
              </a:path>
            </a:pathLst>
          </a:custGeom>
          <a:solidFill>
            <a:srgbClr val="0082CA">
              <a:alpha val="60000"/>
            </a:srgbClr>
          </a:solidFill>
        </p:spPr>
        <p:txBody>
          <a:bodyPr wrap="square" lIns="0" tIns="0" rIns="0" bIns="0" rtlCol="0">
            <a:noAutofit/>
          </a:bodyPr>
          <a:lstStyle/>
          <a:p>
            <a:endParaRPr/>
          </a:p>
        </p:txBody>
      </p:sp>
      <p:sp>
        <p:nvSpPr>
          <p:cNvPr id="19" name="object 15"/>
          <p:cNvSpPr/>
          <p:nvPr/>
        </p:nvSpPr>
        <p:spPr>
          <a:xfrm>
            <a:off x="3356992" y="1818925"/>
            <a:ext cx="310756" cy="311049"/>
          </a:xfrm>
          <a:custGeom>
            <a:avLst/>
            <a:gdLst/>
            <a:ahLst/>
            <a:cxnLst/>
            <a:rect l="l" t="t" r="r" b="b"/>
            <a:pathLst>
              <a:path w="310756" h="311049">
                <a:moveTo>
                  <a:pt x="164103" y="0"/>
                </a:moveTo>
                <a:lnTo>
                  <a:pt x="118607" y="5545"/>
                </a:lnTo>
                <a:lnTo>
                  <a:pt x="78649" y="21417"/>
                </a:lnTo>
                <a:lnTo>
                  <a:pt x="45497" y="46085"/>
                </a:lnTo>
                <a:lnTo>
                  <a:pt x="20418" y="78020"/>
                </a:lnTo>
                <a:lnTo>
                  <a:pt x="4678" y="115692"/>
                </a:lnTo>
                <a:lnTo>
                  <a:pt x="0" y="143239"/>
                </a:lnTo>
                <a:lnTo>
                  <a:pt x="559" y="159281"/>
                </a:lnTo>
                <a:lnTo>
                  <a:pt x="9440" y="203844"/>
                </a:lnTo>
                <a:lnTo>
                  <a:pt x="27972" y="242176"/>
                </a:lnTo>
                <a:lnTo>
                  <a:pt x="54671" y="273140"/>
                </a:lnTo>
                <a:lnTo>
                  <a:pt x="88052" y="295600"/>
                </a:lnTo>
                <a:lnTo>
                  <a:pt x="126630" y="308420"/>
                </a:lnTo>
                <a:lnTo>
                  <a:pt x="154503" y="311049"/>
                </a:lnTo>
                <a:lnTo>
                  <a:pt x="155213" y="311049"/>
                </a:lnTo>
                <a:lnTo>
                  <a:pt x="198080" y="305064"/>
                </a:lnTo>
                <a:lnTo>
                  <a:pt x="236390" y="288214"/>
                </a:lnTo>
                <a:lnTo>
                  <a:pt x="268450" y="262161"/>
                </a:lnTo>
                <a:lnTo>
                  <a:pt x="292600" y="228566"/>
                </a:lnTo>
                <a:lnTo>
                  <a:pt x="307177" y="189092"/>
                </a:lnTo>
                <a:lnTo>
                  <a:pt x="310756" y="160330"/>
                </a:lnTo>
                <a:lnTo>
                  <a:pt x="310104" y="145064"/>
                </a:lnTo>
                <a:lnTo>
                  <a:pt x="300641" y="102257"/>
                </a:lnTo>
                <a:lnTo>
                  <a:pt x="281149" y="65055"/>
                </a:lnTo>
                <a:lnTo>
                  <a:pt x="253214" y="34897"/>
                </a:lnTo>
                <a:lnTo>
                  <a:pt x="218421" y="13221"/>
                </a:lnTo>
                <a:lnTo>
                  <a:pt x="178355" y="1465"/>
                </a:lnTo>
                <a:lnTo>
                  <a:pt x="164103" y="0"/>
                </a:lnTo>
                <a:close/>
              </a:path>
            </a:pathLst>
          </a:custGeom>
          <a:solidFill>
            <a:srgbClr val="0082CA">
              <a:alpha val="60000"/>
            </a:srgbClr>
          </a:solidFill>
        </p:spPr>
        <p:txBody>
          <a:bodyPr wrap="square" lIns="0" tIns="0" rIns="0" bIns="0" rtlCol="0">
            <a:noAutofit/>
          </a:bodyPr>
          <a:lstStyle/>
          <a:p>
            <a:endParaRPr/>
          </a:p>
        </p:txBody>
      </p:sp>
      <p:sp>
        <p:nvSpPr>
          <p:cNvPr id="4" name="textruta 3"/>
          <p:cNvSpPr txBox="1"/>
          <p:nvPr/>
        </p:nvSpPr>
        <p:spPr>
          <a:xfrm>
            <a:off x="210180" y="1240468"/>
            <a:ext cx="3307316" cy="523220"/>
          </a:xfrm>
          <a:prstGeom prst="rect">
            <a:avLst/>
          </a:prstGeom>
          <a:noFill/>
        </p:spPr>
        <p:txBody>
          <a:bodyPr wrap="none" rtlCol="0">
            <a:spAutoFit/>
          </a:bodyPr>
          <a:lstStyle/>
          <a:p>
            <a:r>
              <a:rPr lang="sv-SE" sz="2800" b="1" dirty="0">
                <a:solidFill>
                  <a:schemeClr val="accent1"/>
                </a:solidFill>
              </a:rPr>
              <a:t>Första tankens regler</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35</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210180" y="1240468"/>
            <a:ext cx="2777620" cy="523220"/>
          </a:xfrm>
          <a:prstGeom prst="rect">
            <a:avLst/>
          </a:prstGeom>
          <a:noFill/>
        </p:spPr>
        <p:txBody>
          <a:bodyPr wrap="none" rtlCol="0">
            <a:spAutoFit/>
          </a:bodyPr>
          <a:lstStyle/>
          <a:p>
            <a:r>
              <a:rPr lang="sv-SE" sz="2800" b="1" dirty="0">
                <a:solidFill>
                  <a:schemeClr val="accent1"/>
                </a:solidFill>
              </a:rPr>
              <a:t>Ambitionsträning</a:t>
            </a:r>
          </a:p>
        </p:txBody>
      </p:sp>
      <p:sp>
        <p:nvSpPr>
          <p:cNvPr id="8" name="textruta 7"/>
          <p:cNvSpPr txBox="1"/>
          <p:nvPr/>
        </p:nvSpPr>
        <p:spPr>
          <a:xfrm>
            <a:off x="836712" y="1907704"/>
            <a:ext cx="5184576" cy="5447645"/>
          </a:xfrm>
          <a:prstGeom prst="rect">
            <a:avLst/>
          </a:prstGeom>
          <a:noFill/>
        </p:spPr>
        <p:txBody>
          <a:bodyPr wrap="square" rtlCol="0">
            <a:spAutoFit/>
          </a:bodyPr>
          <a:lstStyle/>
          <a:p>
            <a:r>
              <a:rPr lang="sv-SE" sz="1200" dirty="0" err="1"/>
              <a:t>Ope</a:t>
            </a:r>
            <a:r>
              <a:rPr lang="sv-SE" sz="1200" dirty="0"/>
              <a:t> IF har som målsättning att erbjuda ambitionsträning. Vissa år lyckas vi inte av olika praktiska skäl, men vår ambition finns alltid där. Det kan också, utifrån behov, se olika ut mellan flick- och pojksidan. </a:t>
            </a:r>
          </a:p>
          <a:p>
            <a:endParaRPr lang="sv-SE" sz="1200" dirty="0"/>
          </a:p>
          <a:p>
            <a:r>
              <a:rPr lang="sv-SE" sz="1200" dirty="0"/>
              <a:t>Syftet med ambitionsträning är att kunna erbjuda ambitiösa spelare möjlighet till extraträning. Vid dessa tillfällen ska spelarna få en fördjupad och individualiserad fotbollsutbildning utöver den som de erbjuds i de olika lagen. </a:t>
            </a:r>
          </a:p>
          <a:p>
            <a:r>
              <a:rPr lang="sv-SE" sz="1200" dirty="0"/>
              <a:t>Ambitionsträningarna ska inte ersätta någon träning med det ordinarie laget utan innebära ytterligare tillfällen för dessa spelare att utveckla sina fotbollsfärdigheter. </a:t>
            </a:r>
          </a:p>
          <a:p>
            <a:endParaRPr lang="sv-SE" sz="1200" dirty="0"/>
          </a:p>
          <a:p>
            <a:r>
              <a:rPr lang="sv-SE" sz="1200" dirty="0"/>
              <a:t>Hur ambitionsträningen arrangeras kan variera från år till år och den kan även ske i samarbete med andra föreningar eller intressenter.</a:t>
            </a:r>
          </a:p>
          <a:p>
            <a:endParaRPr lang="sv-SE" sz="1200" dirty="0"/>
          </a:p>
          <a:p>
            <a:r>
              <a:rPr lang="sv-SE" sz="1200" dirty="0"/>
              <a:t>Alla spelare i respektive åldersgrupp ska erbjudas möjlighet att träna fotboll under vissa skollov.</a:t>
            </a:r>
          </a:p>
          <a:p>
            <a:endParaRPr lang="sv-SE" sz="1200" b="1" u="sng" dirty="0"/>
          </a:p>
          <a:p>
            <a:r>
              <a:rPr lang="sv-SE" sz="1200" b="1" u="sng" dirty="0"/>
              <a:t>6-11 år</a:t>
            </a:r>
          </a:p>
          <a:p>
            <a:r>
              <a:rPr lang="sv-SE" sz="1200" dirty="0"/>
              <a:t>T.o.m. det år spelarna fyller 11 år är den träning som erbjuds enligt spelarutbildningsplanen fullt tillräcklig.</a:t>
            </a:r>
          </a:p>
          <a:p>
            <a:endParaRPr lang="sv-SE" sz="1200" dirty="0"/>
          </a:p>
          <a:p>
            <a:r>
              <a:rPr lang="sv-SE" sz="1200" b="1" u="sng" dirty="0"/>
              <a:t>12-14 år</a:t>
            </a:r>
          </a:p>
          <a:p>
            <a:r>
              <a:rPr lang="sv-SE" sz="1200" dirty="0"/>
              <a:t>Ambitionsträning erbjuds till spelare i åldrarna 12-14 år, främst under de delar av säsongen då seriespelet inte pågår. </a:t>
            </a:r>
          </a:p>
          <a:p>
            <a:r>
              <a:rPr lang="sv-SE" sz="1200" dirty="0"/>
              <a:t> </a:t>
            </a:r>
          </a:p>
          <a:p>
            <a:r>
              <a:rPr lang="sv-SE" sz="1200" b="1" u="sng" dirty="0"/>
              <a:t>15-  år</a:t>
            </a:r>
          </a:p>
          <a:p>
            <a:r>
              <a:rPr lang="sv-SE" sz="1200" dirty="0"/>
              <a:t>Från 15 år och uppåt erbjuds spelarna 3-4 träningspass per vecka och under matchsäsong 1-2 matcher per vecka. För de spelare som vill träna mer erbjuds individuella träningsprogram, i syfte att ”bli sin egen tränare”.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sym typeface="Wingdings" pitchFamily="2" charset="2"/>
              </a:rPr>
              <a:t>GENERELLT OM TRÄNING </a:t>
            </a:r>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36</a:t>
            </a:fld>
            <a:endParaRPr lang="en-US" dirty="0"/>
          </a:p>
        </p:txBody>
      </p:sp>
      <p:sp>
        <p:nvSpPr>
          <p:cNvPr id="9" name="textruta 8"/>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210180" y="1240468"/>
            <a:ext cx="3100785" cy="523220"/>
          </a:xfrm>
          <a:prstGeom prst="rect">
            <a:avLst/>
          </a:prstGeom>
          <a:noFill/>
        </p:spPr>
        <p:txBody>
          <a:bodyPr wrap="none" rtlCol="0">
            <a:spAutoFit/>
          </a:bodyPr>
          <a:lstStyle/>
          <a:p>
            <a:r>
              <a:rPr lang="sv-SE" sz="2800" b="1" dirty="0">
                <a:solidFill>
                  <a:schemeClr val="accent1"/>
                </a:solidFill>
              </a:rPr>
              <a:t>Bli din egen tränare</a:t>
            </a:r>
          </a:p>
        </p:txBody>
      </p:sp>
      <p:sp>
        <p:nvSpPr>
          <p:cNvPr id="8" name="textruta 7"/>
          <p:cNvSpPr txBox="1"/>
          <p:nvPr/>
        </p:nvSpPr>
        <p:spPr>
          <a:xfrm>
            <a:off x="836712" y="1907704"/>
            <a:ext cx="5184576" cy="6186309"/>
          </a:xfrm>
          <a:prstGeom prst="rect">
            <a:avLst/>
          </a:prstGeom>
          <a:noFill/>
        </p:spPr>
        <p:txBody>
          <a:bodyPr wrap="square" rtlCol="0">
            <a:spAutoFit/>
          </a:bodyPr>
          <a:lstStyle/>
          <a:p>
            <a:r>
              <a:rPr lang="sv-SE" sz="1200" dirty="0"/>
              <a:t>För de spelare som tycker att det är roligt och vill komma riktigt långt med sitt fotbollsspelande räcker det antagligen inte med de träningar laget och föreningen erbjuder. Man behöver träna mer än så och göra det på egen hand. </a:t>
            </a:r>
          </a:p>
          <a:p>
            <a:endParaRPr lang="sv-SE" sz="1200" dirty="0"/>
          </a:p>
          <a:p>
            <a:r>
              <a:rPr lang="sv-SE" sz="1200" dirty="0"/>
              <a:t>Att själv kunna upptäcka sina förbättringsområden och kunna träna på dem är en viktig nyckel till framgång. </a:t>
            </a:r>
          </a:p>
          <a:p>
            <a:endParaRPr lang="sv-SE" sz="1200" dirty="0"/>
          </a:p>
          <a:p>
            <a:pPr marL="171450" indent="-171450">
              <a:buFont typeface="Arial" panose="020B0604020202020204" pitchFamily="34" charset="0"/>
              <a:buChar char="•"/>
            </a:pPr>
            <a:r>
              <a:rPr lang="sv-SE" sz="1200" b="1" dirty="0"/>
              <a:t>Spelförståelse</a:t>
            </a:r>
            <a:br>
              <a:rPr lang="sv-SE" sz="1200" dirty="0"/>
            </a:br>
            <a:r>
              <a:rPr lang="sv-SE" sz="1200" dirty="0" err="1"/>
              <a:t>Spelförståelse</a:t>
            </a:r>
            <a:r>
              <a:rPr lang="sv-SE" sz="1200" dirty="0"/>
              <a:t> kan spelaren träna själv genom att titta på fotboll. Uppmuntra spelarna till att titta på matcher, titta på träningar och fundera på varför olika saker ser ut som de gör. Följa en enskild spelare under en längre period under en match och reflektera över spelet med och utan boll.</a:t>
            </a:r>
            <a:br>
              <a:rPr lang="sv-SE" sz="1200" dirty="0"/>
            </a:br>
            <a:endParaRPr lang="sv-SE" sz="1200" dirty="0"/>
          </a:p>
          <a:p>
            <a:pPr marL="171450" indent="-171450">
              <a:buFont typeface="Arial" panose="020B0604020202020204" pitchFamily="34" charset="0"/>
              <a:buChar char="•"/>
            </a:pPr>
            <a:r>
              <a:rPr lang="sv-SE" sz="1200" b="1" dirty="0"/>
              <a:t>Teknik</a:t>
            </a:r>
            <a:br>
              <a:rPr lang="sv-SE" sz="1200" dirty="0"/>
            </a:br>
            <a:r>
              <a:rPr lang="sv-SE" sz="1200" dirty="0" err="1"/>
              <a:t>Teknik</a:t>
            </a:r>
            <a:r>
              <a:rPr lang="sv-SE" sz="1200" dirty="0"/>
              <a:t> är en av de enklaste färdigheterna att träna på själv. Det enda som krävs är en boll och lite yta, sedan är det bara fantasin som sätter begränsningarna. Här finns det också väldigt mycket inspirerande material att hitta på Internet.</a:t>
            </a:r>
            <a:br>
              <a:rPr lang="sv-SE" sz="1200" dirty="0"/>
            </a:br>
            <a:endParaRPr lang="sv-SE" sz="1200" dirty="0"/>
          </a:p>
          <a:p>
            <a:pPr marL="171450" indent="-171450">
              <a:buFont typeface="Arial" panose="020B0604020202020204" pitchFamily="34" charset="0"/>
              <a:buChar char="•"/>
            </a:pPr>
            <a:r>
              <a:rPr lang="sv-SE" sz="1200" b="1" dirty="0"/>
              <a:t>Fysiologi</a:t>
            </a:r>
            <a:br>
              <a:rPr lang="sv-SE" sz="1200" dirty="0"/>
            </a:br>
            <a:r>
              <a:rPr lang="sv-SE" sz="1200" dirty="0"/>
              <a:t>Att träna sin fysik är också något som passar enskild träning. I yngre år är det mycket motorik, balans och koordination som behöver tränas, medan de lite äldre ungdomarna behöver börja träna sin styrka, rörlighet, snabbhet, smidighet och så småningom även kondition. Även här finns mycket att hitta på Internet. </a:t>
            </a:r>
            <a:br>
              <a:rPr lang="sv-SE" sz="1200" dirty="0"/>
            </a:br>
            <a:endParaRPr lang="sv-SE" sz="1200" dirty="0"/>
          </a:p>
          <a:p>
            <a:pPr marL="171450" indent="-171450">
              <a:buFont typeface="Arial" panose="020B0604020202020204" pitchFamily="34" charset="0"/>
              <a:buChar char="•"/>
            </a:pPr>
            <a:r>
              <a:rPr lang="sv-SE" sz="1200" b="1" dirty="0"/>
              <a:t>Psykologi</a:t>
            </a:r>
            <a:br>
              <a:rPr lang="sv-SE" sz="1200" dirty="0"/>
            </a:br>
            <a:r>
              <a:rPr lang="sv-SE" sz="1200" dirty="0"/>
              <a:t>Kanske det svåraste området att träna på egen hand, men en av de viktigaste bitarna är att spelarna lär sig att inte ”bära med sig” det som redan har hänt utan att hela tiden titta framåt mot nästa fotbollsaktion. Det förflutna går inte att förändra, men vi kan alltid påverka framtiden. Det går också att träna sig på att skapa positiva bilder och se sig själv lyckas istället för att vara rädd för att göra något fel eller misslyckas.</a:t>
            </a:r>
            <a:endParaRPr lang="sv-SE" sz="1200" dirty="0">
              <a:highlight>
                <a:srgbClr val="FFFF00"/>
              </a:highlight>
            </a:endParaRPr>
          </a:p>
        </p:txBody>
      </p:sp>
    </p:spTree>
    <p:extLst>
      <p:ext uri="{BB962C8B-B14F-4D97-AF65-F5344CB8AC3E}">
        <p14:creationId xmlns:p14="http://schemas.microsoft.com/office/powerpoint/2010/main" val="12238021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GEMENSAM SPELIDÉ</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37</a:t>
            </a:fld>
            <a:endParaRPr lang="en-US" dirty="0"/>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4" name="textruta 3"/>
          <p:cNvSpPr txBox="1"/>
          <p:nvPr/>
        </p:nvSpPr>
        <p:spPr>
          <a:xfrm>
            <a:off x="210180" y="1240468"/>
            <a:ext cx="1577676" cy="523220"/>
          </a:xfrm>
          <a:prstGeom prst="rect">
            <a:avLst/>
          </a:prstGeom>
          <a:noFill/>
        </p:spPr>
        <p:txBody>
          <a:bodyPr wrap="none" rtlCol="0">
            <a:spAutoFit/>
          </a:bodyPr>
          <a:lstStyle/>
          <a:p>
            <a:r>
              <a:rPr lang="sv-SE" sz="2800" b="1" dirty="0">
                <a:solidFill>
                  <a:schemeClr val="accent1"/>
                </a:solidFill>
              </a:rPr>
              <a:t>Inledning</a:t>
            </a:r>
          </a:p>
        </p:txBody>
      </p:sp>
      <p:sp>
        <p:nvSpPr>
          <p:cNvPr id="18" name="textruta 17"/>
          <p:cNvSpPr txBox="1"/>
          <p:nvPr/>
        </p:nvSpPr>
        <p:spPr>
          <a:xfrm>
            <a:off x="836712" y="1907704"/>
            <a:ext cx="5184576" cy="4893647"/>
          </a:xfrm>
          <a:prstGeom prst="rect">
            <a:avLst/>
          </a:prstGeom>
          <a:noFill/>
        </p:spPr>
        <p:txBody>
          <a:bodyPr wrap="square" rtlCol="0">
            <a:spAutoFit/>
          </a:bodyPr>
          <a:lstStyle/>
          <a:p>
            <a:r>
              <a:rPr lang="sv-SE" sz="1200" dirty="0"/>
              <a:t>Spelidé eller så vill vi spela fotboll.</a:t>
            </a:r>
          </a:p>
          <a:p>
            <a:endParaRPr lang="sv-SE" sz="1200" dirty="0"/>
          </a:p>
          <a:p>
            <a:r>
              <a:rPr lang="sv-SE" sz="1200" dirty="0"/>
              <a:t>Ett spelsystem beskrivs ofta i sifferkombinationer som egentligen bara anger spelarnas utgångspositioner. Ett spelsystem består av :</a:t>
            </a:r>
          </a:p>
          <a:p>
            <a:endParaRPr lang="sv-SE" sz="1200" dirty="0"/>
          </a:p>
          <a:p>
            <a:pPr marL="180975" indent="-180975">
              <a:buFont typeface="Arial" pitchFamily="34" charset="0"/>
              <a:buChar char="•"/>
            </a:pPr>
            <a:r>
              <a:rPr lang="sv-SE" sz="1200" dirty="0"/>
              <a:t>Utgångspositioner</a:t>
            </a:r>
          </a:p>
          <a:p>
            <a:pPr marL="180975" indent="-180975">
              <a:buFont typeface="Arial" pitchFamily="34" charset="0"/>
              <a:buChar char="•"/>
            </a:pPr>
            <a:r>
              <a:rPr lang="sv-SE" sz="1200" dirty="0"/>
              <a:t>Spelartyper</a:t>
            </a:r>
          </a:p>
          <a:p>
            <a:pPr marL="180975" indent="-180975">
              <a:buFont typeface="Arial" pitchFamily="34" charset="0"/>
              <a:buChar char="•"/>
            </a:pPr>
            <a:r>
              <a:rPr lang="sv-SE" sz="1200" dirty="0"/>
              <a:t>Arbetssätt i anfall</a:t>
            </a:r>
          </a:p>
          <a:p>
            <a:pPr marL="180975" indent="-180975">
              <a:buFont typeface="Arial" pitchFamily="34" charset="0"/>
              <a:buChar char="•"/>
            </a:pPr>
            <a:r>
              <a:rPr lang="sv-SE" sz="1200" dirty="0"/>
              <a:t>Arbetssätt i försvar</a:t>
            </a:r>
          </a:p>
          <a:p>
            <a:pPr marL="180975" indent="-180975">
              <a:buFont typeface="Arial" pitchFamily="34" charset="0"/>
              <a:buChar char="•"/>
            </a:pPr>
            <a:r>
              <a:rPr lang="sv-SE" sz="1200" dirty="0"/>
              <a:t>Roller</a:t>
            </a:r>
          </a:p>
          <a:p>
            <a:pPr marL="180975" indent="-180975"/>
            <a:endParaRPr lang="sv-SE" sz="1200" dirty="0"/>
          </a:p>
          <a:p>
            <a:r>
              <a:rPr lang="sv-SE" sz="1200" dirty="0"/>
              <a:t>I de yngsta åldrarna används inga spelsystem. Det börjar först införas i enklare form i samband med övergången till 7-mannaspel. Vilket spelsystem ett </a:t>
            </a:r>
            <a:r>
              <a:rPr lang="sv-SE" sz="1200" dirty="0" err="1"/>
              <a:t>Ope-lag</a:t>
            </a:r>
            <a:r>
              <a:rPr lang="sv-SE" sz="1200" dirty="0"/>
              <a:t> ska använda är upp till det enskilda laget. Men för att underlätta för upp- och nedflyttning samt utlåning av spelare har vi tagit fram en gemensam spelidé. Denna ska också bidra till en röd tråd i utbildningen av spelare från 6 års ålder ända upp till A-lag.</a:t>
            </a:r>
          </a:p>
          <a:p>
            <a:endParaRPr lang="sv-SE" sz="1200" dirty="0"/>
          </a:p>
          <a:p>
            <a:r>
              <a:rPr lang="sv-SE" sz="1200" dirty="0"/>
              <a:t>Spelidén implementeras gradvis ju äldre spelarna blir. I de yngsta åldrarna handlar det nästan bara om att vi sätter igång spelet med en utrullning från målvakten. Lagets ålder och mognad avgör hur djupt spelidén kan implementeras.</a:t>
            </a:r>
          </a:p>
          <a:p>
            <a:endParaRPr lang="sv-SE" sz="1200" dirty="0"/>
          </a:p>
          <a:p>
            <a:r>
              <a:rPr lang="sv-SE" sz="1200" dirty="0"/>
              <a:t>Spelidén kan kortfattat sammanfattas i ett antal principer för anfallsspel och försvarsspel.  Dessa ska du som tränare använda dig av i både träning och match. På följande sidor beskrivs de närmare.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GEMENSAM SPELIDÉ</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38</a:t>
            </a:fld>
            <a:endParaRPr lang="en-US" dirty="0"/>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4" name="textruta 3"/>
          <p:cNvSpPr txBox="1"/>
          <p:nvPr/>
        </p:nvSpPr>
        <p:spPr>
          <a:xfrm>
            <a:off x="210180" y="1240468"/>
            <a:ext cx="2669642" cy="523220"/>
          </a:xfrm>
          <a:prstGeom prst="rect">
            <a:avLst/>
          </a:prstGeom>
          <a:noFill/>
        </p:spPr>
        <p:txBody>
          <a:bodyPr wrap="none" rtlCol="0">
            <a:spAutoFit/>
          </a:bodyPr>
          <a:lstStyle/>
          <a:p>
            <a:r>
              <a:rPr lang="sv-SE" sz="2800" b="1" dirty="0">
                <a:solidFill>
                  <a:schemeClr val="accent1"/>
                </a:solidFill>
              </a:rPr>
              <a:t>Anfall - Principer</a:t>
            </a:r>
          </a:p>
        </p:txBody>
      </p:sp>
      <p:graphicFrame>
        <p:nvGraphicFramePr>
          <p:cNvPr id="18" name="Tabell 17"/>
          <p:cNvGraphicFramePr>
            <a:graphicFrameLocks noGrp="1"/>
          </p:cNvGraphicFramePr>
          <p:nvPr>
            <p:extLst>
              <p:ext uri="{D42A27DB-BD31-4B8C-83A1-F6EECF244321}">
                <p14:modId xmlns:p14="http://schemas.microsoft.com/office/powerpoint/2010/main" val="3969433473"/>
              </p:ext>
            </p:extLst>
          </p:nvPr>
        </p:nvGraphicFramePr>
        <p:xfrm>
          <a:off x="332656" y="1979712"/>
          <a:ext cx="6192690" cy="4572000"/>
        </p:xfrm>
        <a:graphic>
          <a:graphicData uri="http://schemas.openxmlformats.org/drawingml/2006/table">
            <a:tbl>
              <a:tblPr firstRow="1" bandRow="1">
                <a:tableStyleId>{69CF1AB2-1976-4502-BF36-3FF5EA218861}</a:tableStyleId>
              </a:tblPr>
              <a:tblGrid>
                <a:gridCol w="864096">
                  <a:extLst>
                    <a:ext uri="{9D8B030D-6E8A-4147-A177-3AD203B41FA5}">
                      <a16:colId xmlns:a16="http://schemas.microsoft.com/office/drawing/2014/main" val="2345108634"/>
                    </a:ext>
                  </a:extLst>
                </a:gridCol>
                <a:gridCol w="1080120">
                  <a:extLst>
                    <a:ext uri="{9D8B030D-6E8A-4147-A177-3AD203B41FA5}">
                      <a16:colId xmlns:a16="http://schemas.microsoft.com/office/drawing/2014/main" val="20000"/>
                    </a:ext>
                  </a:extLst>
                </a:gridCol>
                <a:gridCol w="1152129">
                  <a:extLst>
                    <a:ext uri="{9D8B030D-6E8A-4147-A177-3AD203B41FA5}">
                      <a16:colId xmlns:a16="http://schemas.microsoft.com/office/drawing/2014/main" val="20001"/>
                    </a:ext>
                  </a:extLst>
                </a:gridCol>
                <a:gridCol w="936103">
                  <a:extLst>
                    <a:ext uri="{9D8B030D-6E8A-4147-A177-3AD203B41FA5}">
                      <a16:colId xmlns:a16="http://schemas.microsoft.com/office/drawing/2014/main" val="20002"/>
                    </a:ext>
                  </a:extLst>
                </a:gridCol>
                <a:gridCol w="1128127">
                  <a:extLst>
                    <a:ext uri="{9D8B030D-6E8A-4147-A177-3AD203B41FA5}">
                      <a16:colId xmlns:a16="http://schemas.microsoft.com/office/drawing/2014/main" val="20003"/>
                    </a:ext>
                  </a:extLst>
                </a:gridCol>
                <a:gridCol w="1032115">
                  <a:extLst>
                    <a:ext uri="{9D8B030D-6E8A-4147-A177-3AD203B41FA5}">
                      <a16:colId xmlns:a16="http://schemas.microsoft.com/office/drawing/2014/main" val="20004"/>
                    </a:ext>
                  </a:extLst>
                </a:gridCol>
              </a:tblGrid>
              <a:tr h="370840">
                <a:tc>
                  <a:txBody>
                    <a:bodyPr/>
                    <a:lstStyle/>
                    <a:p>
                      <a:r>
                        <a:rPr lang="sv-SE" sz="1200" dirty="0"/>
                        <a:t>Från och med ålder</a:t>
                      </a:r>
                    </a:p>
                  </a:txBody>
                  <a:tcPr/>
                </a:tc>
                <a:tc gridSpan="5">
                  <a:txBody>
                    <a:bodyPr/>
                    <a:lstStyle/>
                    <a:p>
                      <a:r>
                        <a:rPr lang="sv-SE" sz="1200" b="1" dirty="0"/>
                        <a:t>PRINCIP</a:t>
                      </a:r>
                    </a:p>
                  </a:txBody>
                  <a:tcPr/>
                </a:tc>
                <a:tc hMerge="1">
                  <a:txBody>
                    <a:bodyPr/>
                    <a:lstStyle/>
                    <a:p>
                      <a:endParaRPr lang="sv-SE" sz="1200" b="1" dirty="0"/>
                    </a:p>
                  </a:txBody>
                  <a:tcPr/>
                </a:tc>
                <a:tc hMerge="1">
                  <a:txBody>
                    <a:bodyPr/>
                    <a:lstStyle/>
                    <a:p>
                      <a:endParaRPr lang="sv-SE" sz="1200" dirty="0"/>
                    </a:p>
                  </a:txBody>
                  <a:tcPr/>
                </a:tc>
                <a:tc hMerge="1">
                  <a:txBody>
                    <a:bodyPr/>
                    <a:lstStyle/>
                    <a:p>
                      <a:endParaRPr lang="sv-SE" sz="1200" b="1" dirty="0"/>
                    </a:p>
                  </a:txBody>
                  <a:tcPr/>
                </a:tc>
                <a:tc hMerge="1">
                  <a:txBody>
                    <a:bodyPr/>
                    <a:lstStyle/>
                    <a:p>
                      <a:endParaRPr lang="sv-SE" sz="1200" dirty="0"/>
                    </a:p>
                  </a:txBody>
                  <a:tcPr/>
                </a:tc>
                <a:extLst>
                  <a:ext uri="{0D108BD9-81ED-4DB2-BD59-A6C34878D82A}">
                    <a16:rowId xmlns:a16="http://schemas.microsoft.com/office/drawing/2014/main" val="2001450478"/>
                  </a:ext>
                </a:extLst>
              </a:tr>
              <a:tr h="370840">
                <a:tc>
                  <a:txBody>
                    <a:bodyPr/>
                    <a:lstStyle/>
                    <a:p>
                      <a:r>
                        <a:rPr lang="sv-SE" sz="1200" dirty="0"/>
                        <a:t>6-9 år</a:t>
                      </a:r>
                    </a:p>
                  </a:txBody>
                  <a:tcPr/>
                </a:tc>
                <a:tc>
                  <a:txBody>
                    <a:bodyPr/>
                    <a:lstStyle/>
                    <a:p>
                      <a:r>
                        <a:rPr lang="sv-SE" sz="1200" b="0" dirty="0"/>
                        <a:t>Spela bollen </a:t>
                      </a:r>
                    </a:p>
                  </a:txBody>
                  <a:tcPr/>
                </a:tc>
                <a:tc>
                  <a:txBody>
                    <a:bodyPr/>
                    <a:lstStyle/>
                    <a:p>
                      <a:r>
                        <a:rPr lang="sv-SE" sz="1200" b="1" dirty="0"/>
                        <a:t>PÅ MARKEN</a:t>
                      </a:r>
                    </a:p>
                  </a:txBody>
                  <a:tcPr/>
                </a:tc>
                <a:tc>
                  <a:txBody>
                    <a:bodyPr/>
                    <a:lstStyle/>
                    <a:p>
                      <a:r>
                        <a:rPr lang="sv-SE" sz="1200" b="0" dirty="0"/>
                        <a:t>om du kan</a:t>
                      </a:r>
                      <a:endParaRPr lang="sv-SE" sz="1200" dirty="0"/>
                    </a:p>
                  </a:txBody>
                  <a:tcPr/>
                </a:tc>
                <a:tc>
                  <a:txBody>
                    <a:bodyPr/>
                    <a:lstStyle/>
                    <a:p>
                      <a:r>
                        <a:rPr lang="sv-SE" sz="1200" b="1" dirty="0"/>
                        <a:t>I LUFTEN</a:t>
                      </a:r>
                    </a:p>
                  </a:txBody>
                  <a:tcPr/>
                </a:tc>
                <a:tc>
                  <a:txBody>
                    <a:bodyPr/>
                    <a:lstStyle/>
                    <a:p>
                      <a:r>
                        <a:rPr lang="sv-SE" sz="1200" b="0" dirty="0"/>
                        <a:t>om du behöver</a:t>
                      </a:r>
                      <a:endParaRPr lang="sv-SE" sz="1200" dirty="0"/>
                    </a:p>
                  </a:txBody>
                  <a:tcPr/>
                </a:tc>
                <a:extLst>
                  <a:ext uri="{0D108BD9-81ED-4DB2-BD59-A6C34878D82A}">
                    <a16:rowId xmlns:a16="http://schemas.microsoft.com/office/drawing/2014/main" val="2438800635"/>
                  </a:ext>
                </a:extLst>
              </a:tr>
              <a:tr h="370840">
                <a:tc>
                  <a:txBody>
                    <a:bodyPr/>
                    <a:lstStyle/>
                    <a:p>
                      <a:r>
                        <a:rPr lang="sv-SE" sz="1200" dirty="0"/>
                        <a:t>6-9 år</a:t>
                      </a:r>
                    </a:p>
                  </a:txBody>
                  <a:tcPr/>
                </a:tc>
                <a:tc>
                  <a:txBody>
                    <a:bodyPr/>
                    <a:lstStyle/>
                    <a:p>
                      <a:r>
                        <a:rPr lang="sv-SE" sz="1200" b="0" dirty="0"/>
                        <a:t>Passa,</a:t>
                      </a:r>
                      <a:r>
                        <a:rPr lang="sv-SE" sz="1200" b="0" baseline="0" dirty="0"/>
                        <a:t> driv, spring</a:t>
                      </a:r>
                      <a:endParaRPr lang="sv-SE" sz="1200" b="0" dirty="0"/>
                    </a:p>
                  </a:txBody>
                  <a:tcPr/>
                </a:tc>
                <a:tc>
                  <a:txBody>
                    <a:bodyPr/>
                    <a:lstStyle/>
                    <a:p>
                      <a:r>
                        <a:rPr lang="sv-SE" sz="1200" b="1" dirty="0"/>
                        <a:t>FRAMÅT</a:t>
                      </a:r>
                    </a:p>
                  </a:txBody>
                  <a:tcPr/>
                </a:tc>
                <a:tc>
                  <a:txBody>
                    <a:bodyPr/>
                    <a:lstStyle/>
                    <a:p>
                      <a:r>
                        <a:rPr lang="sv-SE" sz="1200" b="0" dirty="0"/>
                        <a:t>om du kan</a:t>
                      </a:r>
                    </a:p>
                  </a:txBody>
                  <a:tcPr/>
                </a:tc>
                <a:tc>
                  <a:txBody>
                    <a:bodyPr/>
                    <a:lstStyle/>
                    <a:p>
                      <a:r>
                        <a:rPr lang="sv-SE" sz="1200" b="1" dirty="0"/>
                        <a:t>BAKÅT</a:t>
                      </a:r>
                    </a:p>
                  </a:txBody>
                  <a:tcPr/>
                </a:tc>
                <a:tc>
                  <a:txBody>
                    <a:bodyPr/>
                    <a:lstStyle/>
                    <a:p>
                      <a:r>
                        <a:rPr lang="sv-SE" sz="1200" b="0" dirty="0"/>
                        <a:t>om du behöver</a:t>
                      </a:r>
                    </a:p>
                  </a:txBody>
                  <a:tcPr/>
                </a:tc>
                <a:extLst>
                  <a:ext uri="{0D108BD9-81ED-4DB2-BD59-A6C34878D82A}">
                    <a16:rowId xmlns:a16="http://schemas.microsoft.com/office/drawing/2014/main" val="10001"/>
                  </a:ext>
                </a:extLst>
              </a:tr>
              <a:tr h="370840">
                <a:tc>
                  <a:txBody>
                    <a:bodyPr/>
                    <a:lstStyle/>
                    <a:p>
                      <a:r>
                        <a:rPr lang="sv-SE" sz="1200" dirty="0"/>
                        <a:t>10-12 år</a:t>
                      </a:r>
                    </a:p>
                  </a:txBody>
                  <a:tcPr/>
                </a:tc>
                <a:tc>
                  <a:txBody>
                    <a:bodyPr/>
                    <a:lstStyle/>
                    <a:p>
                      <a:r>
                        <a:rPr lang="sv-SE" sz="1200" dirty="0"/>
                        <a:t>Spela bollen </a:t>
                      </a:r>
                    </a:p>
                  </a:txBody>
                  <a:tcPr/>
                </a:tc>
                <a:tc>
                  <a:txBody>
                    <a:bodyPr/>
                    <a:lstStyle/>
                    <a:p>
                      <a:r>
                        <a:rPr lang="sv-SE" sz="1200" b="1" dirty="0"/>
                        <a:t>I VINKEL</a:t>
                      </a:r>
                    </a:p>
                  </a:txBody>
                  <a:tcPr/>
                </a:tc>
                <a:tc>
                  <a:txBody>
                    <a:bodyPr/>
                    <a:lstStyle/>
                    <a:p>
                      <a:r>
                        <a:rPr lang="sv-SE" sz="1200" b="0" dirty="0"/>
                        <a:t>om du kan</a:t>
                      </a:r>
                      <a:endParaRPr lang="sv-SE" sz="1200" dirty="0"/>
                    </a:p>
                  </a:txBody>
                  <a:tcPr/>
                </a:tc>
                <a:tc>
                  <a:txBody>
                    <a:bodyPr/>
                    <a:lstStyle/>
                    <a:p>
                      <a:r>
                        <a:rPr lang="sv-SE" sz="1200" b="1" dirty="0"/>
                        <a:t>RAKT</a:t>
                      </a:r>
                    </a:p>
                  </a:txBody>
                  <a:tcPr/>
                </a:tc>
                <a:tc>
                  <a:txBody>
                    <a:bodyPr/>
                    <a:lstStyle/>
                    <a:p>
                      <a:r>
                        <a:rPr lang="sv-SE" sz="1200" b="0" dirty="0"/>
                        <a:t>om du behöver</a:t>
                      </a:r>
                      <a:endParaRPr lang="sv-SE" sz="1200" dirty="0"/>
                    </a:p>
                  </a:txBody>
                  <a:tcPr/>
                </a:tc>
                <a:extLst>
                  <a:ext uri="{0D108BD9-81ED-4DB2-BD59-A6C34878D82A}">
                    <a16:rowId xmlns:a16="http://schemas.microsoft.com/office/drawing/2014/main" val="2074000475"/>
                  </a:ext>
                </a:extLst>
              </a:tr>
              <a:tr h="370840">
                <a:tc>
                  <a:txBody>
                    <a:bodyPr/>
                    <a:lstStyle/>
                    <a:p>
                      <a:r>
                        <a:rPr lang="sv-SE" sz="1200" dirty="0"/>
                        <a:t>10-12 år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Passa,</a:t>
                      </a:r>
                      <a:r>
                        <a:rPr lang="sv-SE" sz="1200" b="0" baseline="0" dirty="0"/>
                        <a:t> driv, spring</a:t>
                      </a:r>
                      <a:endParaRPr lang="sv-SE" sz="1200" b="0" dirty="0"/>
                    </a:p>
                  </a:txBody>
                  <a:tcPr/>
                </a:tc>
                <a:tc>
                  <a:txBody>
                    <a:bodyPr/>
                    <a:lstStyle/>
                    <a:p>
                      <a:r>
                        <a:rPr lang="sv-SE" sz="1200" b="1" dirty="0"/>
                        <a:t>TILL NY YTA</a:t>
                      </a:r>
                    </a:p>
                  </a:txBody>
                  <a:tcPr/>
                </a:tc>
                <a:tc>
                  <a:txBody>
                    <a:bodyPr/>
                    <a:lstStyle/>
                    <a:p>
                      <a:r>
                        <a:rPr lang="sv-SE" sz="1200" b="0" dirty="0"/>
                        <a:t>om du kan</a:t>
                      </a:r>
                      <a:endParaRPr lang="sv-SE" sz="1200" dirty="0"/>
                    </a:p>
                  </a:txBody>
                  <a:tcPr/>
                </a:tc>
                <a:tc>
                  <a:txBody>
                    <a:bodyPr/>
                    <a:lstStyle/>
                    <a:p>
                      <a:r>
                        <a:rPr lang="sv-SE" sz="1200" b="1" dirty="0"/>
                        <a:t>TILL SAMMA YTA</a:t>
                      </a:r>
                    </a:p>
                  </a:txBody>
                  <a:tcPr/>
                </a:tc>
                <a:tc>
                  <a:txBody>
                    <a:bodyPr/>
                    <a:lstStyle/>
                    <a:p>
                      <a:r>
                        <a:rPr lang="sv-SE" sz="1200" b="0" dirty="0"/>
                        <a:t>om du behöver</a:t>
                      </a:r>
                      <a:endParaRPr lang="sv-SE" sz="1200" dirty="0"/>
                    </a:p>
                  </a:txBody>
                  <a:tcPr/>
                </a:tc>
                <a:extLst>
                  <a:ext uri="{0D108BD9-81ED-4DB2-BD59-A6C34878D82A}">
                    <a16:rowId xmlns:a16="http://schemas.microsoft.com/office/drawing/2014/main" val="10002"/>
                  </a:ext>
                </a:extLst>
              </a:tr>
              <a:tr h="370840">
                <a:tc>
                  <a:txBody>
                    <a:bodyPr/>
                    <a:lstStyle/>
                    <a:p>
                      <a:r>
                        <a:rPr lang="sv-SE" sz="1200" dirty="0"/>
                        <a:t>10-12 år</a:t>
                      </a:r>
                    </a:p>
                  </a:txBody>
                  <a:tcPr/>
                </a:tc>
                <a:tc>
                  <a:txBody>
                    <a:bodyPr/>
                    <a:lstStyle/>
                    <a:p>
                      <a:r>
                        <a:rPr lang="sv-SE" sz="1200" dirty="0"/>
                        <a:t>Se till att du är</a:t>
                      </a:r>
                    </a:p>
                  </a:txBody>
                  <a:tcPr/>
                </a:tc>
                <a:tc>
                  <a:txBody>
                    <a:bodyPr/>
                    <a:lstStyle/>
                    <a:p>
                      <a:r>
                        <a:rPr lang="sv-SE" sz="1200" b="1" dirty="0"/>
                        <a:t>RÄTTVÄND</a:t>
                      </a:r>
                    </a:p>
                  </a:txBody>
                  <a:tcPr/>
                </a:tc>
                <a:tc>
                  <a:txBody>
                    <a:bodyPr/>
                    <a:lstStyle/>
                    <a:p>
                      <a:r>
                        <a:rPr lang="sv-SE" sz="1200" b="0" dirty="0"/>
                        <a:t>om du kan</a:t>
                      </a:r>
                      <a:endParaRPr lang="sv-SE" sz="1200" dirty="0"/>
                    </a:p>
                  </a:txBody>
                  <a:tcPr/>
                </a:tc>
                <a:tc>
                  <a:txBody>
                    <a:bodyPr/>
                    <a:lstStyle/>
                    <a:p>
                      <a:r>
                        <a:rPr lang="sv-SE" sz="1200" b="1" dirty="0"/>
                        <a:t>FELVÄND</a:t>
                      </a:r>
                    </a:p>
                  </a:txBody>
                  <a:tcPr/>
                </a:tc>
                <a:tc>
                  <a:txBody>
                    <a:bodyPr/>
                    <a:lstStyle/>
                    <a:p>
                      <a:r>
                        <a:rPr lang="sv-SE" sz="1200" b="0" dirty="0"/>
                        <a:t>om du behöver</a:t>
                      </a:r>
                      <a:endParaRPr lang="sv-SE" sz="1200" dirty="0"/>
                    </a:p>
                  </a:txBody>
                  <a:tcPr/>
                </a:tc>
                <a:extLst>
                  <a:ext uri="{0D108BD9-81ED-4DB2-BD59-A6C34878D82A}">
                    <a16:rowId xmlns:a16="http://schemas.microsoft.com/office/drawing/2014/main" val="10003"/>
                  </a:ext>
                </a:extLst>
              </a:tr>
              <a:tr h="370840">
                <a:tc>
                  <a:txBody>
                    <a:bodyPr/>
                    <a:lstStyle/>
                    <a:p>
                      <a:r>
                        <a:rPr lang="sv-SE" sz="1200" dirty="0"/>
                        <a:t>10-12 år</a:t>
                      </a:r>
                    </a:p>
                  </a:txBody>
                  <a:tcPr/>
                </a:tc>
                <a:tc>
                  <a:txBody>
                    <a:bodyPr/>
                    <a:lstStyle/>
                    <a:p>
                      <a:r>
                        <a:rPr lang="sv-SE" sz="1200" dirty="0"/>
                        <a:t>Anfall, driv,</a:t>
                      </a:r>
                      <a:r>
                        <a:rPr lang="sv-SE" sz="1200" baseline="0" dirty="0"/>
                        <a:t> passa </a:t>
                      </a:r>
                      <a:endParaRPr lang="sv-SE" sz="1200" dirty="0"/>
                    </a:p>
                  </a:txBody>
                  <a:tcPr/>
                </a:tc>
                <a:tc>
                  <a:txBody>
                    <a:bodyPr/>
                    <a:lstStyle/>
                    <a:p>
                      <a:r>
                        <a:rPr lang="sv-SE" sz="1200" b="1" dirty="0"/>
                        <a:t>CENTRALT</a:t>
                      </a:r>
                    </a:p>
                  </a:txBody>
                  <a:tcPr/>
                </a:tc>
                <a:tc>
                  <a:txBody>
                    <a:bodyPr/>
                    <a:lstStyle/>
                    <a:p>
                      <a:r>
                        <a:rPr lang="sv-SE" sz="1200" b="0" dirty="0"/>
                        <a:t>om du kan</a:t>
                      </a:r>
                      <a:endParaRPr lang="sv-SE" sz="1200" dirty="0"/>
                    </a:p>
                  </a:txBody>
                  <a:tcPr/>
                </a:tc>
                <a:tc>
                  <a:txBody>
                    <a:bodyPr/>
                    <a:lstStyle/>
                    <a:p>
                      <a:r>
                        <a:rPr lang="sv-SE" sz="1200" b="1" dirty="0"/>
                        <a:t>PÅ KANTEN</a:t>
                      </a:r>
                    </a:p>
                  </a:txBody>
                  <a:tcPr/>
                </a:tc>
                <a:tc>
                  <a:txBody>
                    <a:bodyPr/>
                    <a:lstStyle/>
                    <a:p>
                      <a:r>
                        <a:rPr lang="sv-SE" sz="1200" b="0" dirty="0"/>
                        <a:t>om du behöver *</a:t>
                      </a:r>
                      <a:endParaRPr lang="sv-SE" sz="1200" dirty="0"/>
                    </a:p>
                  </a:txBody>
                  <a:tcPr/>
                </a:tc>
                <a:extLst>
                  <a:ext uri="{0D108BD9-81ED-4DB2-BD59-A6C34878D82A}">
                    <a16:rowId xmlns:a16="http://schemas.microsoft.com/office/drawing/2014/main" val="10004"/>
                  </a:ext>
                </a:extLst>
              </a:tr>
              <a:tr h="370840">
                <a:tc>
                  <a:txBody>
                    <a:bodyPr/>
                    <a:lstStyle/>
                    <a:p>
                      <a:r>
                        <a:rPr lang="sv-SE" sz="1200" dirty="0"/>
                        <a:t>13-14 år</a:t>
                      </a:r>
                    </a:p>
                  </a:txBody>
                  <a:tcPr/>
                </a:tc>
                <a:tc>
                  <a:txBody>
                    <a:bodyPr/>
                    <a:lstStyle/>
                    <a:p>
                      <a:r>
                        <a:rPr lang="sv-SE" sz="1200" dirty="0"/>
                        <a:t>Passa bollen</a:t>
                      </a:r>
                    </a:p>
                  </a:txBody>
                  <a:tcPr/>
                </a:tc>
                <a:tc>
                  <a:txBody>
                    <a:bodyPr/>
                    <a:lstStyle/>
                    <a:p>
                      <a:r>
                        <a:rPr lang="sv-SE" sz="1200" b="1" dirty="0"/>
                        <a:t>BAKOM motståndaren</a:t>
                      </a:r>
                    </a:p>
                  </a:txBody>
                  <a:tcPr/>
                </a:tc>
                <a:tc>
                  <a:txBody>
                    <a:bodyPr/>
                    <a:lstStyle/>
                    <a:p>
                      <a:r>
                        <a:rPr lang="sv-SE" sz="1200" b="0" dirty="0"/>
                        <a:t>om du kan</a:t>
                      </a:r>
                      <a:endParaRPr lang="sv-SE" sz="1200" dirty="0"/>
                    </a:p>
                  </a:txBody>
                  <a:tcPr/>
                </a:tc>
                <a:tc>
                  <a:txBody>
                    <a:bodyPr/>
                    <a:lstStyle/>
                    <a:p>
                      <a:r>
                        <a:rPr lang="sv-SE" sz="1200" b="1" dirty="0"/>
                        <a:t>FRAMFÖR motståndaren</a:t>
                      </a:r>
                    </a:p>
                  </a:txBody>
                  <a:tcPr/>
                </a:tc>
                <a:tc>
                  <a:txBody>
                    <a:bodyPr/>
                    <a:lstStyle/>
                    <a:p>
                      <a:r>
                        <a:rPr lang="sv-SE" sz="1200" b="0" dirty="0"/>
                        <a:t>om du behöver</a:t>
                      </a:r>
                      <a:endParaRPr lang="sv-SE" sz="1200" dirty="0"/>
                    </a:p>
                  </a:txBody>
                  <a:tcPr/>
                </a:tc>
                <a:extLst>
                  <a:ext uri="{0D108BD9-81ED-4DB2-BD59-A6C34878D82A}">
                    <a16:rowId xmlns:a16="http://schemas.microsoft.com/office/drawing/2014/main" val="10005"/>
                  </a:ext>
                </a:extLst>
              </a:tr>
              <a:tr h="370840">
                <a:tc>
                  <a:txBody>
                    <a:bodyPr/>
                    <a:lstStyle/>
                    <a:p>
                      <a:pPr algn="l"/>
                      <a:r>
                        <a:rPr lang="sv-SE" sz="1200" b="0" dirty="0"/>
                        <a:t>6-9 år</a:t>
                      </a:r>
                    </a:p>
                  </a:txBody>
                  <a:tcPr/>
                </a:tc>
                <a:tc gridSpan="5">
                  <a:txBody>
                    <a:bodyPr/>
                    <a:lstStyle/>
                    <a:p>
                      <a:pPr algn="ctr"/>
                      <a:r>
                        <a:rPr lang="sv-SE" sz="1200" b="1" dirty="0"/>
                        <a:t>Ha yta – Ta yta!</a:t>
                      </a:r>
                    </a:p>
                    <a:p>
                      <a:pPr algn="ctr"/>
                      <a:r>
                        <a:rPr lang="sv-SE" sz="1200" b="1" dirty="0"/>
                        <a:t>(våga driva bollen framåt med fart)</a:t>
                      </a:r>
                    </a:p>
                  </a:txBody>
                  <a:tcPr/>
                </a:tc>
                <a:tc hMerge="1">
                  <a:txBody>
                    <a:bodyPr/>
                    <a:lstStyle/>
                    <a:p>
                      <a:endParaRPr lang="sv-SE" sz="1000" b="1" dirty="0"/>
                    </a:p>
                  </a:txBody>
                  <a:tcPr/>
                </a:tc>
                <a:tc hMerge="1">
                  <a:txBody>
                    <a:bodyPr/>
                    <a:lstStyle/>
                    <a:p>
                      <a:endParaRPr lang="sv-SE" sz="1000" dirty="0"/>
                    </a:p>
                  </a:txBody>
                  <a:tcPr/>
                </a:tc>
                <a:tc hMerge="1">
                  <a:txBody>
                    <a:bodyPr/>
                    <a:lstStyle/>
                    <a:p>
                      <a:endParaRPr lang="sv-SE" sz="1000" b="1" dirty="0"/>
                    </a:p>
                  </a:txBody>
                  <a:tcPr/>
                </a:tc>
                <a:tc hMerge="1">
                  <a:txBody>
                    <a:bodyPr/>
                    <a:lstStyle/>
                    <a:p>
                      <a:endParaRPr lang="sv-SE" sz="1000" dirty="0"/>
                    </a:p>
                  </a:txBody>
                  <a:tcPr/>
                </a:tc>
                <a:extLst>
                  <a:ext uri="{0D108BD9-81ED-4DB2-BD59-A6C34878D82A}">
                    <a16:rowId xmlns:a16="http://schemas.microsoft.com/office/drawing/2014/main" val="10006"/>
                  </a:ext>
                </a:extLst>
              </a:tr>
              <a:tr h="370840">
                <a:tc>
                  <a:txBody>
                    <a:bodyPr/>
                    <a:lstStyle/>
                    <a:p>
                      <a:pPr algn="l"/>
                      <a:r>
                        <a:rPr lang="sv-SE" sz="1200" b="0" dirty="0"/>
                        <a:t>6-9 år</a:t>
                      </a:r>
                    </a:p>
                  </a:txBody>
                  <a:tcPr/>
                </a:tc>
                <a:tc gridSpan="5">
                  <a:txBody>
                    <a:bodyPr/>
                    <a:lstStyle/>
                    <a:p>
                      <a:pPr algn="ctr"/>
                      <a:r>
                        <a:rPr lang="sv-SE" sz="1200" b="1" dirty="0"/>
                        <a:t>VÄRDERA!</a:t>
                      </a:r>
                    </a:p>
                    <a:p>
                      <a:pPr algn="ctr"/>
                      <a:r>
                        <a:rPr lang="sv-SE" sz="1200" b="0" dirty="0"/>
                        <a:t>”Om du behöver” betyder ”om det är smartare”.</a:t>
                      </a:r>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7"/>
                  </a:ext>
                </a:extLst>
              </a:tr>
            </a:tbl>
          </a:graphicData>
        </a:graphic>
      </p:graphicFrame>
      <p:sp>
        <p:nvSpPr>
          <p:cNvPr id="8" name="textruta 7"/>
          <p:cNvSpPr txBox="1"/>
          <p:nvPr/>
        </p:nvSpPr>
        <p:spPr>
          <a:xfrm>
            <a:off x="836712" y="6918647"/>
            <a:ext cx="5184576" cy="461665"/>
          </a:xfrm>
          <a:prstGeom prst="rect">
            <a:avLst/>
          </a:prstGeom>
          <a:noFill/>
        </p:spPr>
        <p:txBody>
          <a:bodyPr wrap="square" rtlCol="0">
            <a:spAutoFit/>
          </a:bodyPr>
          <a:lstStyle/>
          <a:p>
            <a:r>
              <a:rPr lang="sv-SE" sz="1200" dirty="0"/>
              <a:t>* Med centralt menas i det här fallet inte nödvändigtvis att man ska vara mitt i planen utan att man ska ha alternativ både till höger och till vänster.</a:t>
            </a:r>
          </a:p>
        </p:txBody>
      </p:sp>
      <p:sp>
        <p:nvSpPr>
          <p:cNvPr id="9" name="textruta 8"/>
          <p:cNvSpPr txBox="1"/>
          <p:nvPr/>
        </p:nvSpPr>
        <p:spPr>
          <a:xfrm>
            <a:off x="548680" y="7494711"/>
            <a:ext cx="5184576" cy="646331"/>
          </a:xfrm>
          <a:prstGeom prst="rect">
            <a:avLst/>
          </a:prstGeom>
          <a:noFill/>
        </p:spPr>
        <p:txBody>
          <a:bodyPr wrap="square" rtlCol="0">
            <a:spAutoFit/>
          </a:bodyPr>
          <a:lstStyle/>
          <a:p>
            <a:r>
              <a:rPr lang="sv-SE" sz="1200" dirty="0"/>
              <a:t>Skapa gärna egna principer och anpassa dem efter den situation ni befinner er i. Det kan t.ex. vara en princip i en övning där vi använde ”</a:t>
            </a:r>
            <a:r>
              <a:rPr lang="sv-SE" sz="1200" b="1" dirty="0"/>
              <a:t>två touch </a:t>
            </a:r>
            <a:r>
              <a:rPr lang="sv-SE" sz="1200" dirty="0"/>
              <a:t>om du kan  </a:t>
            </a:r>
            <a:r>
              <a:rPr lang="sv-SE" sz="1200" b="1" dirty="0"/>
              <a:t>fler eller färre</a:t>
            </a:r>
            <a:r>
              <a:rPr lang="sv-SE" sz="1200" dirty="0"/>
              <a:t> om du behöver”.</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GEMENSAM SPELIDÉ</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39</a:t>
            </a:fld>
            <a:endParaRPr lang="en-US" dirty="0"/>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4" name="textruta 3"/>
          <p:cNvSpPr txBox="1"/>
          <p:nvPr/>
        </p:nvSpPr>
        <p:spPr>
          <a:xfrm>
            <a:off x="210180" y="1240468"/>
            <a:ext cx="2884444" cy="523220"/>
          </a:xfrm>
          <a:prstGeom prst="rect">
            <a:avLst/>
          </a:prstGeom>
          <a:noFill/>
        </p:spPr>
        <p:txBody>
          <a:bodyPr wrap="none" rtlCol="0">
            <a:spAutoFit/>
          </a:bodyPr>
          <a:lstStyle/>
          <a:p>
            <a:r>
              <a:rPr lang="sv-SE" sz="2800" b="1" dirty="0">
                <a:solidFill>
                  <a:schemeClr val="accent1"/>
                </a:solidFill>
              </a:rPr>
              <a:t>Försvar - Principer</a:t>
            </a:r>
          </a:p>
        </p:txBody>
      </p:sp>
      <p:graphicFrame>
        <p:nvGraphicFramePr>
          <p:cNvPr id="17" name="Tabell 16"/>
          <p:cNvGraphicFramePr>
            <a:graphicFrameLocks noGrp="1"/>
          </p:cNvGraphicFramePr>
          <p:nvPr>
            <p:extLst>
              <p:ext uri="{D42A27DB-BD31-4B8C-83A1-F6EECF244321}">
                <p14:modId xmlns:p14="http://schemas.microsoft.com/office/powerpoint/2010/main" val="2910914209"/>
              </p:ext>
            </p:extLst>
          </p:nvPr>
        </p:nvGraphicFramePr>
        <p:xfrm>
          <a:off x="980728" y="2123728"/>
          <a:ext cx="4824536" cy="4467418"/>
        </p:xfrm>
        <a:graphic>
          <a:graphicData uri="http://schemas.openxmlformats.org/drawingml/2006/table">
            <a:tbl>
              <a:tblPr firstRow="1" bandRow="1">
                <a:tableStyleId>{69CF1AB2-1976-4502-BF36-3FF5EA218861}</a:tableStyleId>
              </a:tblPr>
              <a:tblGrid>
                <a:gridCol w="936104">
                  <a:extLst>
                    <a:ext uri="{9D8B030D-6E8A-4147-A177-3AD203B41FA5}">
                      <a16:colId xmlns:a16="http://schemas.microsoft.com/office/drawing/2014/main" val="484174337"/>
                    </a:ext>
                  </a:extLst>
                </a:gridCol>
                <a:gridCol w="1584176">
                  <a:extLst>
                    <a:ext uri="{9D8B030D-6E8A-4147-A177-3AD203B41FA5}">
                      <a16:colId xmlns:a16="http://schemas.microsoft.com/office/drawing/2014/main" val="20000"/>
                    </a:ext>
                  </a:extLst>
                </a:gridCol>
                <a:gridCol w="1098122">
                  <a:extLst>
                    <a:ext uri="{9D8B030D-6E8A-4147-A177-3AD203B41FA5}">
                      <a16:colId xmlns:a16="http://schemas.microsoft.com/office/drawing/2014/main" val="20001"/>
                    </a:ext>
                  </a:extLst>
                </a:gridCol>
                <a:gridCol w="1206134">
                  <a:extLst>
                    <a:ext uri="{9D8B030D-6E8A-4147-A177-3AD203B41FA5}">
                      <a16:colId xmlns:a16="http://schemas.microsoft.com/office/drawing/2014/main" val="20002"/>
                    </a:ext>
                  </a:extLst>
                </a:gridCol>
              </a:tblGrid>
              <a:tr h="586978">
                <a:tc>
                  <a:txBody>
                    <a:bodyPr/>
                    <a:lstStyle/>
                    <a:p>
                      <a:r>
                        <a:rPr lang="sv-SE" sz="1200" b="1" dirty="0"/>
                        <a:t>Från och med ålder</a:t>
                      </a:r>
                    </a:p>
                  </a:txBody>
                  <a:tcPr/>
                </a:tc>
                <a:tc gridSpan="3">
                  <a:txBody>
                    <a:bodyPr/>
                    <a:lstStyle/>
                    <a:p>
                      <a:r>
                        <a:rPr lang="sv-SE" sz="1200" b="1" dirty="0"/>
                        <a:t>PRINCIP</a:t>
                      </a:r>
                    </a:p>
                  </a:txBody>
                  <a:tcPr/>
                </a:tc>
                <a:tc hMerge="1">
                  <a:txBody>
                    <a:bodyPr/>
                    <a:lstStyle/>
                    <a:p>
                      <a:endParaRPr lang="sv-SE" sz="1200" b="1" dirty="0"/>
                    </a:p>
                  </a:txBody>
                  <a:tcPr/>
                </a:tc>
                <a:tc hMerge="1">
                  <a:txBody>
                    <a:bodyPr/>
                    <a:lstStyle/>
                    <a:p>
                      <a:endParaRPr lang="sv-SE" sz="1200" b="0" dirty="0"/>
                    </a:p>
                  </a:txBody>
                  <a:tcPr/>
                </a:tc>
                <a:extLst>
                  <a:ext uri="{0D108BD9-81ED-4DB2-BD59-A6C34878D82A}">
                    <a16:rowId xmlns:a16="http://schemas.microsoft.com/office/drawing/2014/main" val="553855672"/>
                  </a:ext>
                </a:extLst>
              </a:tr>
              <a:tr h="586978">
                <a:tc>
                  <a:txBody>
                    <a:bodyPr/>
                    <a:lstStyle/>
                    <a:p>
                      <a:r>
                        <a:rPr lang="sv-SE" sz="1200" b="0" dirty="0"/>
                        <a:t>6-9 år</a:t>
                      </a:r>
                    </a:p>
                  </a:txBody>
                  <a:tcPr/>
                </a:tc>
                <a:tc>
                  <a:txBody>
                    <a:bodyPr/>
                    <a:lstStyle/>
                    <a:p>
                      <a:r>
                        <a:rPr lang="sv-SE" sz="1200" b="0" dirty="0"/>
                        <a:t>Vinn bollen</a:t>
                      </a:r>
                    </a:p>
                  </a:txBody>
                  <a:tcPr/>
                </a:tc>
                <a:tc>
                  <a:txBody>
                    <a:bodyPr/>
                    <a:lstStyle/>
                    <a:p>
                      <a:r>
                        <a:rPr lang="sv-SE" sz="1200" b="1" dirty="0"/>
                        <a:t>DIREKT</a:t>
                      </a:r>
                    </a:p>
                  </a:txBody>
                  <a:tcPr/>
                </a:tc>
                <a:tc>
                  <a:txBody>
                    <a:bodyPr/>
                    <a:lstStyle/>
                    <a:p>
                      <a:r>
                        <a:rPr lang="sv-SE" sz="1200" b="0" dirty="0"/>
                        <a:t>om du kan</a:t>
                      </a:r>
                    </a:p>
                  </a:txBody>
                  <a:tcPr/>
                </a:tc>
                <a:extLst>
                  <a:ext uri="{0D108BD9-81ED-4DB2-BD59-A6C34878D82A}">
                    <a16:rowId xmlns:a16="http://schemas.microsoft.com/office/drawing/2014/main" val="2780766645"/>
                  </a:ext>
                </a:extLst>
              </a:tr>
              <a:tr h="586978">
                <a:tc>
                  <a:txBody>
                    <a:bodyPr/>
                    <a:lstStyle/>
                    <a:p>
                      <a:r>
                        <a:rPr lang="sv-SE" sz="1200" b="0" dirty="0"/>
                        <a:t>6-9 år</a:t>
                      </a:r>
                    </a:p>
                  </a:txBody>
                  <a:tcPr/>
                </a:tc>
                <a:tc>
                  <a:txBody>
                    <a:bodyPr/>
                    <a:lstStyle/>
                    <a:p>
                      <a:r>
                        <a:rPr lang="sv-SE" sz="1200" dirty="0"/>
                        <a:t>Tvinga</a:t>
                      </a:r>
                      <a:r>
                        <a:rPr lang="sv-SE" sz="1200" baseline="0" dirty="0"/>
                        <a:t> motståndarna att passa</a:t>
                      </a:r>
                      <a:endParaRPr lang="sv-SE" sz="1200" dirty="0"/>
                    </a:p>
                  </a:txBody>
                  <a:tcPr/>
                </a:tc>
                <a:tc>
                  <a:txBody>
                    <a:bodyPr/>
                    <a:lstStyle/>
                    <a:p>
                      <a:r>
                        <a:rPr lang="sv-SE" sz="1200" b="1" dirty="0"/>
                        <a:t>BAKÅT</a:t>
                      </a:r>
                    </a:p>
                  </a:txBody>
                  <a:tcPr/>
                </a:tc>
                <a:tc>
                  <a:txBody>
                    <a:bodyPr/>
                    <a:lstStyle/>
                    <a:p>
                      <a:r>
                        <a:rPr lang="sv-SE" sz="1200" b="0" dirty="0"/>
                        <a:t>om du kan</a:t>
                      </a:r>
                      <a:endParaRPr lang="sv-SE" sz="1200" dirty="0"/>
                    </a:p>
                  </a:txBody>
                  <a:tcPr/>
                </a:tc>
                <a:extLst>
                  <a:ext uri="{0D108BD9-81ED-4DB2-BD59-A6C34878D82A}">
                    <a16:rowId xmlns:a16="http://schemas.microsoft.com/office/drawing/2014/main" val="10000"/>
                  </a:ext>
                </a:extLst>
              </a:tr>
              <a:tr h="565150">
                <a:tc>
                  <a:txBody>
                    <a:bodyPr/>
                    <a:lstStyle/>
                    <a:p>
                      <a:r>
                        <a:rPr lang="sv-SE" sz="1200" dirty="0"/>
                        <a:t>10-12 år</a:t>
                      </a:r>
                    </a:p>
                  </a:txBody>
                  <a:tcPr/>
                </a:tc>
                <a:tc>
                  <a:txBody>
                    <a:bodyPr/>
                    <a:lstStyle/>
                    <a:p>
                      <a:r>
                        <a:rPr lang="sv-SE" sz="1200" b="0" dirty="0"/>
                        <a:t>Håll</a:t>
                      </a:r>
                      <a:r>
                        <a:rPr lang="sv-SE" sz="1200" b="0" baseline="0" dirty="0"/>
                        <a:t> motståndarna</a:t>
                      </a:r>
                      <a:endParaRPr lang="sv-SE" sz="1200" b="0" dirty="0"/>
                    </a:p>
                  </a:txBody>
                  <a:tcPr/>
                </a:tc>
                <a:tc>
                  <a:txBody>
                    <a:bodyPr/>
                    <a:lstStyle/>
                    <a:p>
                      <a:r>
                        <a:rPr lang="sv-SE" sz="1200" b="1" dirty="0"/>
                        <a:t>FELVÄNDA</a:t>
                      </a:r>
                    </a:p>
                  </a:txBody>
                  <a:tcPr/>
                </a:tc>
                <a:tc>
                  <a:txBody>
                    <a:bodyPr/>
                    <a:lstStyle/>
                    <a:p>
                      <a:r>
                        <a:rPr lang="sv-SE" sz="1200" b="0" dirty="0"/>
                        <a:t>om du kan</a:t>
                      </a:r>
                    </a:p>
                  </a:txBody>
                  <a:tcPr/>
                </a:tc>
                <a:extLst>
                  <a:ext uri="{0D108BD9-81ED-4DB2-BD59-A6C34878D82A}">
                    <a16:rowId xmlns:a16="http://schemas.microsoft.com/office/drawing/2014/main" val="3268662847"/>
                  </a:ext>
                </a:extLst>
              </a:tr>
              <a:tr h="679484">
                <a:tc>
                  <a:txBody>
                    <a:bodyPr/>
                    <a:lstStyle/>
                    <a:p>
                      <a:r>
                        <a:rPr lang="sv-SE" sz="1200" dirty="0"/>
                        <a:t>10-12 år</a:t>
                      </a:r>
                    </a:p>
                  </a:txBody>
                  <a:tcPr/>
                </a:tc>
                <a:tc>
                  <a:txBody>
                    <a:bodyPr/>
                    <a:lstStyle/>
                    <a:p>
                      <a:r>
                        <a:rPr lang="sv-SE" sz="1200" dirty="0"/>
                        <a:t>Styr motståndarna mot</a:t>
                      </a:r>
                    </a:p>
                  </a:txBody>
                  <a:tcPr/>
                </a:tc>
                <a:tc>
                  <a:txBody>
                    <a:bodyPr/>
                    <a:lstStyle/>
                    <a:p>
                      <a:r>
                        <a:rPr lang="sv-SE" sz="1200" b="1" dirty="0"/>
                        <a:t>KANTERNA</a:t>
                      </a:r>
                    </a:p>
                  </a:txBody>
                  <a:tcPr/>
                </a:tc>
                <a:tc>
                  <a:txBody>
                    <a:bodyPr/>
                    <a:lstStyle/>
                    <a:p>
                      <a:r>
                        <a:rPr lang="sv-SE" sz="1200" b="0" dirty="0"/>
                        <a:t>om du kan *</a:t>
                      </a:r>
                      <a:endParaRPr lang="sv-SE" sz="1200" dirty="0"/>
                    </a:p>
                  </a:txBody>
                  <a:tcPr/>
                </a:tc>
                <a:extLst>
                  <a:ext uri="{0D108BD9-81ED-4DB2-BD59-A6C34878D82A}">
                    <a16:rowId xmlns:a16="http://schemas.microsoft.com/office/drawing/2014/main" val="10002"/>
                  </a:ext>
                </a:extLst>
              </a:tr>
              <a:tr h="476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13-14 år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Förhindra</a:t>
                      </a:r>
                      <a:r>
                        <a:rPr lang="sv-SE" sz="1200" baseline="0" dirty="0"/>
                        <a:t> motståndarna att passa</a:t>
                      </a:r>
                      <a:endParaRPr lang="sv-SE" sz="1200" dirty="0"/>
                    </a:p>
                  </a:txBody>
                  <a:tcPr/>
                </a:tc>
                <a:tc>
                  <a:txBody>
                    <a:bodyPr/>
                    <a:lstStyle/>
                    <a:p>
                      <a:r>
                        <a:rPr lang="sv-SE" sz="1200" b="1" dirty="0"/>
                        <a:t>BAKOM </a:t>
                      </a:r>
                    </a:p>
                    <a:p>
                      <a:r>
                        <a:rPr lang="sv-SE" sz="1200" b="1" dirty="0"/>
                        <a:t>våra lagdelar</a:t>
                      </a:r>
                    </a:p>
                  </a:txBody>
                  <a:tcPr/>
                </a:tc>
                <a:tc>
                  <a:txBody>
                    <a:bodyPr/>
                    <a:lstStyle/>
                    <a:p>
                      <a:r>
                        <a:rPr lang="sv-SE" sz="1200" b="0" dirty="0"/>
                        <a:t>om du kan</a:t>
                      </a:r>
                      <a:endParaRPr lang="sv-SE" sz="1200" dirty="0"/>
                    </a:p>
                  </a:txBody>
                  <a:tcPr/>
                </a:tc>
                <a:extLst>
                  <a:ext uri="{0D108BD9-81ED-4DB2-BD59-A6C34878D82A}">
                    <a16:rowId xmlns:a16="http://schemas.microsoft.com/office/drawing/2014/main" val="10003"/>
                  </a:ext>
                </a:extLst>
              </a:tr>
              <a:tr h="82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13-14 år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Tvinga</a:t>
                      </a:r>
                      <a:r>
                        <a:rPr lang="sv-SE" sz="1200" baseline="0" dirty="0"/>
                        <a:t> motståndarna att passa</a:t>
                      </a:r>
                      <a:endParaRPr lang="sv-SE" sz="1200" dirty="0"/>
                    </a:p>
                  </a:txBody>
                  <a:tcPr/>
                </a:tc>
                <a:tc>
                  <a:txBody>
                    <a:bodyPr/>
                    <a:lstStyle/>
                    <a:p>
                      <a:r>
                        <a:rPr lang="sv-SE" sz="1200" b="1" dirty="0"/>
                        <a:t>FRAMFÖR </a:t>
                      </a:r>
                    </a:p>
                    <a:p>
                      <a:r>
                        <a:rPr lang="sv-SE" sz="1200" b="1" dirty="0"/>
                        <a:t>våra lagdelar</a:t>
                      </a:r>
                    </a:p>
                  </a:txBody>
                  <a:tcPr/>
                </a:tc>
                <a:tc>
                  <a:txBody>
                    <a:bodyPr/>
                    <a:lstStyle/>
                    <a:p>
                      <a:r>
                        <a:rPr lang="sv-SE" sz="1200" dirty="0"/>
                        <a:t>om du kan</a:t>
                      </a:r>
                    </a:p>
                  </a:txBody>
                  <a:tcPr/>
                </a:tc>
                <a:extLst>
                  <a:ext uri="{0D108BD9-81ED-4DB2-BD59-A6C34878D82A}">
                    <a16:rowId xmlns:a16="http://schemas.microsoft.com/office/drawing/2014/main" val="10004"/>
                  </a:ext>
                </a:extLst>
              </a:tr>
            </a:tbl>
          </a:graphicData>
        </a:graphic>
      </p:graphicFrame>
      <p:sp>
        <p:nvSpPr>
          <p:cNvPr id="8" name="textruta 7"/>
          <p:cNvSpPr txBox="1"/>
          <p:nvPr/>
        </p:nvSpPr>
        <p:spPr>
          <a:xfrm>
            <a:off x="800708" y="6909355"/>
            <a:ext cx="5184576" cy="830997"/>
          </a:xfrm>
          <a:prstGeom prst="rect">
            <a:avLst/>
          </a:prstGeom>
          <a:noFill/>
        </p:spPr>
        <p:txBody>
          <a:bodyPr wrap="square" rtlCol="0">
            <a:spAutoFit/>
          </a:bodyPr>
          <a:lstStyle/>
          <a:p>
            <a:r>
              <a:rPr lang="sv-SE" sz="1200" dirty="0"/>
              <a:t>* Detta gäller främst på egen planhalva och är viktigare ju närmare mål motståndarna kommer. Beroende på vilket arbetssätt laget valt i försvar och de utgångspositioner man har kan man välja att styra motståndarna inåt högre upp i planen.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sz="1800" dirty="0"/>
              <a:t>INTRODUKTION</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1577676" cy="523220"/>
          </a:xfrm>
          <a:prstGeom prst="rect">
            <a:avLst/>
          </a:prstGeom>
          <a:noFill/>
        </p:spPr>
        <p:txBody>
          <a:bodyPr wrap="none" rtlCol="0">
            <a:spAutoFit/>
          </a:bodyPr>
          <a:lstStyle/>
          <a:p>
            <a:r>
              <a:rPr lang="sv-SE" sz="2800" b="1" dirty="0">
                <a:solidFill>
                  <a:schemeClr val="accent1"/>
                </a:solidFill>
              </a:rPr>
              <a:t>Inledning</a:t>
            </a:r>
          </a:p>
        </p:txBody>
      </p:sp>
      <p:sp>
        <p:nvSpPr>
          <p:cNvPr id="8" name="textruta 7"/>
          <p:cNvSpPr txBox="1"/>
          <p:nvPr/>
        </p:nvSpPr>
        <p:spPr>
          <a:xfrm>
            <a:off x="836712" y="1907704"/>
            <a:ext cx="5184576" cy="6740307"/>
          </a:xfrm>
          <a:prstGeom prst="rect">
            <a:avLst/>
          </a:prstGeom>
          <a:noFill/>
        </p:spPr>
        <p:txBody>
          <a:bodyPr wrap="square" rtlCol="0">
            <a:spAutoFit/>
          </a:bodyPr>
          <a:lstStyle/>
          <a:p>
            <a:r>
              <a:rPr lang="sv-SE" sz="1200" dirty="0"/>
              <a:t>Verksamheten i </a:t>
            </a:r>
            <a:r>
              <a:rPr lang="sv-SE" sz="1200" dirty="0" err="1"/>
              <a:t>Ope</a:t>
            </a:r>
            <a:r>
              <a:rPr lang="sv-SE" sz="1200" dirty="0"/>
              <a:t> IF styrs i första hand av föreningens stadgar och därefter föreningens framtagna policy. Dessa styrdokument finns att ta del av på hemsidan. Syftet med spelarutbildningsplanen är att spelare, ledare och föräldrar i Ope IF ska ha en gemensam syn på hur verksamheten skall bedrivas. </a:t>
            </a:r>
          </a:p>
          <a:p>
            <a:r>
              <a:rPr lang="sv-SE" sz="1200" dirty="0"/>
              <a:t>En gemensam spelarutbildningsplan förenklar arbetet för nya ledare och tränare. </a:t>
            </a:r>
          </a:p>
          <a:p>
            <a:r>
              <a:rPr lang="sv-SE" sz="1200" dirty="0"/>
              <a:t>Spelarutbildningsplanen ska användas vid säsongsplanering, månadsplanering samt spelar- och föräldrainformation. I dokumentet finns referenser till mallar som ger stöd vid dessa tillfällen. Mallarna kan laddas ner från Ope </a:t>
            </a:r>
            <a:r>
              <a:rPr lang="sv-SE" sz="1200" dirty="0" err="1"/>
              <a:t>IF´s</a:t>
            </a:r>
            <a:r>
              <a:rPr lang="sv-SE" sz="1200" dirty="0"/>
              <a:t> hemsida:</a:t>
            </a:r>
          </a:p>
          <a:p>
            <a:r>
              <a:rPr lang="sv-SE" sz="1200" dirty="0">
                <a:hlinkClick r:id="rId5"/>
              </a:rPr>
              <a:t>http://www.opeif.se</a:t>
            </a:r>
            <a:endParaRPr lang="sv-SE" sz="1200" dirty="0"/>
          </a:p>
          <a:p>
            <a:endParaRPr lang="sv-SE" sz="1200" dirty="0"/>
          </a:p>
          <a:p>
            <a:r>
              <a:rPr lang="sv-SE" sz="1200" dirty="0"/>
              <a:t>Stora delar av innehållet i detta dokument är direkt hämtat ur Svenska Fotbollförbundets (SvFF) spelarutbildningsplan. </a:t>
            </a:r>
          </a:p>
          <a:p>
            <a:endParaRPr lang="sv-SE" sz="1200" dirty="0"/>
          </a:p>
          <a:p>
            <a:r>
              <a:rPr lang="sv-SE" sz="1200" dirty="0"/>
              <a:t>Spelarutbildningsplanen ska vara ”levande” och utvärderas en gång per verksamhetsår. </a:t>
            </a:r>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r>
              <a:rPr lang="sv-SE" sz="1200" i="1" dirty="0"/>
              <a:t>Spelarutbildningsplanen är framtagen på uppdrag av fotbollssektionerna i Ope IF. </a:t>
            </a:r>
            <a:br>
              <a:rPr lang="sv-SE" sz="1200" i="1" dirty="0"/>
            </a:br>
            <a:r>
              <a:rPr lang="sv-SE" sz="1200" i="1" dirty="0"/>
              <a:t>Ansvariga kontaktpersoner: Magnus Backman, Daniel Enfors, Jimmy Anjevall, Robert </a:t>
            </a:r>
            <a:r>
              <a:rPr lang="sv-SE" sz="1200" i="1" dirty="0" err="1"/>
              <a:t>Wassdahl</a:t>
            </a:r>
            <a:r>
              <a:rPr lang="sv-SE" sz="1200" i="1" dirty="0"/>
              <a:t>, Pär Svens.</a:t>
            </a:r>
          </a:p>
          <a:p>
            <a:r>
              <a:rPr lang="sv-SE" sz="1200" i="1" dirty="0"/>
              <a:t>Frågor och synpunkter tas tacksamt emot av dessa.</a:t>
            </a:r>
            <a:endParaRPr lang="sv-SE" sz="1200" dirty="0"/>
          </a:p>
        </p:txBody>
      </p:sp>
      <p:grpSp>
        <p:nvGrpSpPr>
          <p:cNvPr id="27" name="Grupp 26"/>
          <p:cNvGrpSpPr/>
          <p:nvPr/>
        </p:nvGrpSpPr>
        <p:grpSpPr>
          <a:xfrm>
            <a:off x="769503" y="4987190"/>
            <a:ext cx="4959494" cy="2014230"/>
            <a:chOff x="769503" y="4541210"/>
            <a:chExt cx="4959494" cy="2014230"/>
          </a:xfrm>
        </p:grpSpPr>
        <p:sp>
          <p:nvSpPr>
            <p:cNvPr id="9" name="object 30"/>
            <p:cNvSpPr txBox="1"/>
            <p:nvPr/>
          </p:nvSpPr>
          <p:spPr>
            <a:xfrm>
              <a:off x="2662421" y="6329493"/>
              <a:ext cx="3066576" cy="225947"/>
            </a:xfrm>
            <a:prstGeom prst="rect">
              <a:avLst/>
            </a:prstGeom>
          </p:spPr>
          <p:txBody>
            <a:bodyPr vert="horz" wrap="square" lIns="0" tIns="0" rIns="0" bIns="0" rtlCol="0">
              <a:noAutofit/>
            </a:bodyPr>
            <a:lstStyle/>
            <a:p>
              <a:pPr marL="12700">
                <a:lnSpc>
                  <a:spcPct val="100000"/>
                </a:lnSpc>
              </a:pPr>
              <a:r>
                <a:rPr sz="1000" i="1" spc="-40" dirty="0">
                  <a:latin typeface="Arial"/>
                  <a:cs typeface="Arial"/>
                </a:rPr>
                <a:t>E</a:t>
              </a:r>
              <a:r>
                <a:rPr sz="1000" i="1" spc="0" dirty="0">
                  <a:latin typeface="Arial"/>
                  <a:cs typeface="Arial"/>
                </a:rPr>
                <a:t>r</a:t>
              </a:r>
              <a:r>
                <a:rPr sz="1000" i="1" spc="-15" dirty="0">
                  <a:latin typeface="Arial"/>
                  <a:cs typeface="Arial"/>
                </a:rPr>
                <a:t>ik </a:t>
              </a:r>
              <a:r>
                <a:rPr sz="1000" i="1" spc="-10" dirty="0" err="1">
                  <a:latin typeface="Arial"/>
                  <a:cs typeface="Arial"/>
                </a:rPr>
                <a:t>Hamrén</a:t>
              </a:r>
              <a:r>
                <a:rPr sz="1000" i="1" spc="-10" dirty="0">
                  <a:latin typeface="Arial"/>
                  <a:cs typeface="Arial"/>
                </a:rPr>
                <a:t>,</a:t>
              </a:r>
              <a:r>
                <a:rPr lang="sv-SE" sz="1000" i="1" spc="-10" dirty="0">
                  <a:latin typeface="Arial"/>
                  <a:cs typeface="Arial"/>
                </a:rPr>
                <a:t> f.d.</a:t>
              </a:r>
              <a:r>
                <a:rPr sz="1000" i="1" spc="-10" dirty="0">
                  <a:latin typeface="Arial"/>
                  <a:cs typeface="Arial"/>
                </a:rPr>
                <a:t> </a:t>
              </a:r>
              <a:r>
                <a:rPr lang="sv-SE" sz="1000" i="1" spc="-10" dirty="0">
                  <a:latin typeface="Arial"/>
                  <a:cs typeface="Arial"/>
                </a:rPr>
                <a:t>svensk </a:t>
              </a:r>
              <a:r>
                <a:rPr sz="1000" i="1" spc="-5" dirty="0" err="1">
                  <a:latin typeface="Arial"/>
                  <a:cs typeface="Arial"/>
                </a:rPr>
                <a:t>f</a:t>
              </a:r>
              <a:r>
                <a:rPr sz="1000" i="1" spc="5" dirty="0" err="1">
                  <a:latin typeface="Arial"/>
                  <a:cs typeface="Arial"/>
                </a:rPr>
                <a:t>örbundskap</a:t>
              </a:r>
              <a:r>
                <a:rPr sz="1000" i="1" spc="-20" dirty="0" err="1">
                  <a:latin typeface="Arial"/>
                  <a:cs typeface="Arial"/>
                </a:rPr>
                <a:t>t</a:t>
              </a:r>
              <a:r>
                <a:rPr sz="1000" i="1" spc="-15" dirty="0" err="1">
                  <a:latin typeface="Arial"/>
                  <a:cs typeface="Arial"/>
                </a:rPr>
                <a:t>en</a:t>
              </a:r>
              <a:r>
                <a:rPr sz="1000" i="1" spc="-15" dirty="0">
                  <a:latin typeface="Arial"/>
                  <a:cs typeface="Arial"/>
                </a:rPr>
                <a:t> he</a:t>
              </a:r>
              <a:r>
                <a:rPr sz="1000" i="1" spc="10" dirty="0">
                  <a:latin typeface="Arial"/>
                  <a:cs typeface="Arial"/>
                </a:rPr>
                <a:t>r</a:t>
              </a:r>
              <a:r>
                <a:rPr sz="1000" i="1" spc="-20" dirty="0">
                  <a:latin typeface="Arial"/>
                  <a:cs typeface="Arial"/>
                </a:rPr>
                <a:t>rar</a:t>
              </a:r>
              <a:endParaRPr sz="1000" dirty="0">
                <a:latin typeface="Arial"/>
                <a:cs typeface="Arial"/>
              </a:endParaRPr>
            </a:p>
          </p:txBody>
        </p:sp>
        <p:sp>
          <p:nvSpPr>
            <p:cNvPr id="20" name="Rektangel 19"/>
            <p:cNvSpPr/>
            <p:nvPr/>
          </p:nvSpPr>
          <p:spPr>
            <a:xfrm rot="21370912">
              <a:off x="992640" y="4541210"/>
              <a:ext cx="2232248" cy="288032"/>
            </a:xfrm>
            <a:prstGeom prst="rect">
              <a:avLst/>
            </a:prstGeom>
            <a:solidFill>
              <a:srgbClr val="33CC33"/>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lvl="0" algn="ctr"/>
              <a:r>
                <a:rPr lang="sv-SE" sz="950" b="1" i="1" dirty="0">
                  <a:solidFill>
                    <a:srgbClr val="FFFFFF"/>
                  </a:solidFill>
                  <a:latin typeface="Arial"/>
                  <a:cs typeface="Arial"/>
                </a:rPr>
                <a:t>”</a:t>
              </a:r>
              <a:r>
                <a:rPr lang="sv-SE" sz="950" b="1" i="1" spc="-20" dirty="0">
                  <a:solidFill>
                    <a:srgbClr val="FFFFFF"/>
                  </a:solidFill>
                  <a:latin typeface="Arial"/>
                  <a:cs typeface="Arial"/>
                </a:rPr>
                <a:t>Att ha en spelarutbildningsplan”</a:t>
              </a:r>
              <a:endParaRPr lang="sv-SE" dirty="0">
                <a:solidFill>
                  <a:schemeClr val="tx1"/>
                </a:solidFill>
              </a:endParaRPr>
            </a:p>
          </p:txBody>
        </p:sp>
        <p:sp>
          <p:nvSpPr>
            <p:cNvPr id="21" name="Rektangel 20"/>
            <p:cNvSpPr/>
            <p:nvPr/>
          </p:nvSpPr>
          <p:spPr>
            <a:xfrm rot="21370912">
              <a:off x="848065" y="4845993"/>
              <a:ext cx="2735335" cy="288032"/>
            </a:xfrm>
            <a:prstGeom prst="rect">
              <a:avLst/>
            </a:prstGeom>
            <a:solidFill>
              <a:srgbClr val="ED1C2E"/>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100000"/>
                </a:lnSpc>
              </a:pPr>
              <a:r>
                <a:rPr lang="sv-SE" sz="950" b="1" i="1" dirty="0">
                  <a:solidFill>
                    <a:srgbClr val="FFFFFF"/>
                  </a:solidFill>
                  <a:latin typeface="Arial"/>
                  <a:cs typeface="Arial"/>
                </a:rPr>
                <a:t>innebär </a:t>
              </a:r>
              <a:r>
                <a:rPr lang="sv-SE" sz="950" b="1" i="1" spc="30" dirty="0">
                  <a:solidFill>
                    <a:srgbClr val="FFFFFF"/>
                  </a:solidFill>
                  <a:latin typeface="Arial"/>
                  <a:cs typeface="Arial"/>
                </a:rPr>
                <a:t>a</a:t>
              </a:r>
              <a:r>
                <a:rPr lang="sv-SE" sz="950" b="1" i="1" spc="-5" dirty="0">
                  <a:solidFill>
                    <a:srgbClr val="FFFFFF"/>
                  </a:solidFill>
                  <a:latin typeface="Arial"/>
                  <a:cs typeface="Arial"/>
                </a:rPr>
                <a:t>t</a:t>
              </a:r>
              <a:r>
                <a:rPr lang="sv-SE" sz="950" b="1" i="1" spc="30" dirty="0">
                  <a:solidFill>
                    <a:srgbClr val="FFFFFF"/>
                  </a:solidFill>
                  <a:latin typeface="Arial"/>
                  <a:cs typeface="Arial"/>
                </a:rPr>
                <a:t>t </a:t>
              </a:r>
              <a:r>
                <a:rPr lang="sv-SE" sz="950" b="1" i="1" dirty="0">
                  <a:solidFill>
                    <a:srgbClr val="FFFFFF"/>
                  </a:solidFill>
                  <a:latin typeface="Arial"/>
                  <a:cs typeface="Arial"/>
                </a:rPr>
                <a:t>ledare </a:t>
              </a:r>
              <a:r>
                <a:rPr lang="sv-SE" sz="950" b="1" i="1" spc="-20" dirty="0">
                  <a:solidFill>
                    <a:srgbClr val="FFFFFF"/>
                  </a:solidFill>
                  <a:latin typeface="Arial"/>
                  <a:cs typeface="Arial"/>
                </a:rPr>
                <a:t>i föreningen </a:t>
              </a:r>
              <a:r>
                <a:rPr lang="sv-SE" sz="950" b="1" i="1" dirty="0">
                  <a:solidFill>
                    <a:srgbClr val="FFFFFF"/>
                  </a:solidFill>
                  <a:latin typeface="Arial"/>
                  <a:cs typeface="Arial"/>
                </a:rPr>
                <a:t>har </a:t>
              </a:r>
              <a:r>
                <a:rPr lang="sv-SE" sz="950" b="1" i="1" spc="5" dirty="0">
                  <a:solidFill>
                    <a:srgbClr val="FFFFFF"/>
                  </a:solidFill>
                  <a:latin typeface="Arial"/>
                  <a:cs typeface="Arial"/>
                </a:rPr>
                <a:t>en </a:t>
              </a:r>
              <a:r>
                <a:rPr lang="sv-SE" sz="950" b="1" i="1" spc="-20" dirty="0">
                  <a:solidFill>
                    <a:srgbClr val="FFFFFF"/>
                  </a:solidFill>
                  <a:latin typeface="Arial"/>
                  <a:cs typeface="Arial"/>
                </a:rPr>
                <a:t>samsyn</a:t>
              </a:r>
              <a:endParaRPr lang="sv-SE" sz="950" dirty="0">
                <a:latin typeface="Arial"/>
                <a:cs typeface="Arial"/>
              </a:endParaRPr>
            </a:p>
          </p:txBody>
        </p:sp>
        <p:sp>
          <p:nvSpPr>
            <p:cNvPr id="22" name="Rektangel 21"/>
            <p:cNvSpPr/>
            <p:nvPr/>
          </p:nvSpPr>
          <p:spPr>
            <a:xfrm rot="187724">
              <a:off x="1135740" y="5247991"/>
              <a:ext cx="2232248" cy="288032"/>
            </a:xfrm>
            <a:prstGeom prst="rect">
              <a:avLst/>
            </a:prstGeom>
            <a:solidFill>
              <a:srgbClr val="006BB6"/>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100000"/>
                </a:lnSpc>
              </a:pPr>
              <a:r>
                <a:rPr lang="sv-SE" sz="1425" b="1" i="1" baseline="2923" dirty="0">
                  <a:solidFill>
                    <a:srgbClr val="FFFFFF"/>
                  </a:solidFill>
                  <a:latin typeface="Arial"/>
                  <a:cs typeface="Arial"/>
                </a:rPr>
                <a:t>om</a:t>
              </a:r>
              <a:r>
                <a:rPr lang="sv-SE" sz="1425" b="1" i="1" spc="-30" baseline="2923" dirty="0">
                  <a:solidFill>
                    <a:srgbClr val="FFFFFF"/>
                  </a:solidFill>
                  <a:latin typeface="Arial"/>
                  <a:cs typeface="Arial"/>
                </a:rPr>
                <a:t> </a:t>
              </a:r>
              <a:r>
                <a:rPr lang="sv-SE" sz="1425" b="1" i="1" baseline="2923" dirty="0">
                  <a:solidFill>
                    <a:srgbClr val="FFFFFF"/>
                  </a:solidFill>
                  <a:latin typeface="Arial"/>
                  <a:cs typeface="Arial"/>
                </a:rPr>
                <a:t>hur</a:t>
              </a:r>
              <a:r>
                <a:rPr lang="sv-SE" sz="1425" b="1" i="1" spc="-30" baseline="2923" dirty="0">
                  <a:solidFill>
                    <a:srgbClr val="FFFFFF"/>
                  </a:solidFill>
                  <a:latin typeface="Arial"/>
                  <a:cs typeface="Arial"/>
                </a:rPr>
                <a:t> </a:t>
              </a:r>
              <a:r>
                <a:rPr lang="sv-SE" sz="950" b="1" i="1" spc="-5" dirty="0">
                  <a:solidFill>
                    <a:srgbClr val="FFFFFF"/>
                  </a:solidFill>
                  <a:latin typeface="Arial"/>
                  <a:cs typeface="Arial"/>
                </a:rPr>
                <a:t>spelarna ska utbildas</a:t>
              </a:r>
              <a:endParaRPr lang="sv-SE" sz="950" dirty="0">
                <a:latin typeface="Arial"/>
                <a:cs typeface="Arial"/>
              </a:endParaRPr>
            </a:p>
          </p:txBody>
        </p:sp>
        <p:sp>
          <p:nvSpPr>
            <p:cNvPr id="23" name="Rektangel 22"/>
            <p:cNvSpPr/>
            <p:nvPr/>
          </p:nvSpPr>
          <p:spPr>
            <a:xfrm>
              <a:off x="920268" y="5547328"/>
              <a:ext cx="2559519" cy="288032"/>
            </a:xfrm>
            <a:prstGeom prst="rect">
              <a:avLst/>
            </a:prstGeom>
            <a:solidFill>
              <a:srgbClr val="ED1C2E"/>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marL="129539" algn="ctr">
                <a:lnSpc>
                  <a:spcPct val="100000"/>
                </a:lnSpc>
              </a:pPr>
              <a:r>
                <a:rPr lang="sv-SE" sz="950" b="1" i="1" spc="5" dirty="0">
                  <a:solidFill>
                    <a:srgbClr val="FFFFFF"/>
                  </a:solidFill>
                  <a:latin typeface="Arial"/>
                  <a:cs typeface="Arial"/>
                </a:rPr>
                <a:t>men </a:t>
              </a:r>
              <a:r>
                <a:rPr lang="sv-SE" sz="950" b="1" i="1" spc="10" dirty="0">
                  <a:solidFill>
                    <a:srgbClr val="FFFFFF"/>
                  </a:solidFill>
                  <a:latin typeface="Arial"/>
                  <a:cs typeface="Arial"/>
                </a:rPr>
                <a:t>det </a:t>
              </a:r>
              <a:r>
                <a:rPr lang="sv-SE" sz="950" b="1" i="1" dirty="0">
                  <a:solidFill>
                    <a:srgbClr val="FFFFFF"/>
                  </a:solidFill>
                  <a:latin typeface="Arial"/>
                  <a:cs typeface="Arial"/>
                </a:rPr>
                <a:t>är </a:t>
              </a:r>
              <a:r>
                <a:rPr lang="sv-SE" sz="950" b="1" i="1" spc="-15" dirty="0">
                  <a:solidFill>
                    <a:srgbClr val="FFFFFF"/>
                  </a:solidFill>
                  <a:latin typeface="Arial"/>
                  <a:cs typeface="Arial"/>
                </a:rPr>
                <a:t>o</a:t>
              </a:r>
              <a:r>
                <a:rPr lang="sv-SE" sz="950" b="1" i="1" spc="-35" dirty="0">
                  <a:solidFill>
                    <a:srgbClr val="FFFFFF"/>
                  </a:solidFill>
                  <a:latin typeface="Arial"/>
                  <a:cs typeface="Arial"/>
                </a:rPr>
                <a:t>c</a:t>
              </a:r>
              <a:r>
                <a:rPr lang="sv-SE" sz="950" b="1" i="1" spc="-15" dirty="0">
                  <a:solidFill>
                    <a:srgbClr val="FFFFFF"/>
                  </a:solidFill>
                  <a:latin typeface="Arial"/>
                  <a:cs typeface="Arial"/>
                </a:rPr>
                <a:t>kså </a:t>
              </a:r>
              <a:r>
                <a:rPr lang="sv-SE" sz="950" b="1" i="1" spc="5" dirty="0">
                  <a:solidFill>
                    <a:srgbClr val="FFFFFF"/>
                  </a:solidFill>
                  <a:latin typeface="Arial"/>
                  <a:cs typeface="Arial"/>
                </a:rPr>
                <a:t>en </a:t>
              </a:r>
              <a:r>
                <a:rPr lang="sv-SE" sz="950" b="1" i="1" spc="15" dirty="0">
                  <a:solidFill>
                    <a:srgbClr val="FFFFFF"/>
                  </a:solidFill>
                  <a:latin typeface="Arial"/>
                  <a:cs typeface="Arial"/>
                </a:rPr>
                <a:t>t</a:t>
              </a:r>
              <a:r>
                <a:rPr lang="sv-SE" sz="950" b="1" i="1" spc="85" dirty="0">
                  <a:solidFill>
                    <a:srgbClr val="FFFFFF"/>
                  </a:solidFill>
                  <a:latin typeface="Arial"/>
                  <a:cs typeface="Arial"/>
                </a:rPr>
                <a:t>r</a:t>
              </a:r>
              <a:r>
                <a:rPr lang="sv-SE" sz="950" b="1" i="1" dirty="0">
                  <a:solidFill>
                    <a:srgbClr val="FFFFFF"/>
                  </a:solidFill>
                  <a:latin typeface="Arial"/>
                  <a:cs typeface="Arial"/>
                </a:rPr>
                <a:t>ygghet för </a:t>
              </a:r>
              <a:r>
                <a:rPr lang="sv-SE" sz="950" b="1" i="1" spc="-5" dirty="0">
                  <a:solidFill>
                    <a:srgbClr val="FFFFFF"/>
                  </a:solidFill>
                  <a:latin typeface="Arial"/>
                  <a:cs typeface="Arial"/>
                </a:rPr>
                <a:t>spelaren.</a:t>
              </a:r>
              <a:endParaRPr lang="sv-SE" sz="950" dirty="0">
                <a:latin typeface="Arial"/>
                <a:cs typeface="Arial"/>
              </a:endParaRPr>
            </a:p>
          </p:txBody>
        </p:sp>
        <p:sp>
          <p:nvSpPr>
            <p:cNvPr id="26" name="Rektangel 25"/>
            <p:cNvSpPr/>
            <p:nvPr/>
          </p:nvSpPr>
          <p:spPr>
            <a:xfrm rot="180408">
              <a:off x="769503" y="5907368"/>
              <a:ext cx="4003067" cy="288032"/>
            </a:xfrm>
            <a:prstGeom prst="rect">
              <a:avLst/>
            </a:prstGeom>
            <a:solidFill>
              <a:srgbClr val="33CC33"/>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100000"/>
                </a:lnSpc>
              </a:pPr>
              <a:r>
                <a:rPr lang="sv-SE" sz="950" b="1" i="1" spc="-10" dirty="0">
                  <a:solidFill>
                    <a:srgbClr val="FFFFFF"/>
                  </a:solidFill>
                  <a:latin typeface="Arial"/>
                  <a:cs typeface="Arial"/>
                </a:rPr>
                <a:t>Leda</a:t>
              </a:r>
              <a:r>
                <a:rPr lang="sv-SE" sz="950" b="1" i="1" spc="10" dirty="0">
                  <a:solidFill>
                    <a:srgbClr val="FFFFFF"/>
                  </a:solidFill>
                  <a:latin typeface="Arial"/>
                  <a:cs typeface="Arial"/>
                </a:rPr>
                <a:t>r</a:t>
              </a:r>
              <a:r>
                <a:rPr lang="sv-SE" sz="950" b="1" i="1" spc="5" dirty="0">
                  <a:solidFill>
                    <a:srgbClr val="FFFFFF"/>
                  </a:solidFill>
                  <a:latin typeface="Arial"/>
                  <a:cs typeface="Arial"/>
                </a:rPr>
                <a:t>na talar samma </a:t>
              </a:r>
              <a:r>
                <a:rPr lang="sv-SE" sz="950" b="1" i="1" spc="-5" dirty="0">
                  <a:solidFill>
                    <a:srgbClr val="FFFFFF"/>
                  </a:solidFill>
                  <a:latin typeface="Arial"/>
                  <a:cs typeface="Arial"/>
                </a:rPr>
                <a:t>språk </a:t>
              </a:r>
              <a:r>
                <a:rPr lang="sv-SE" sz="950" b="1" i="1" spc="-15" dirty="0">
                  <a:solidFill>
                    <a:srgbClr val="FFFFFF"/>
                  </a:solidFill>
                  <a:latin typeface="Arial"/>
                  <a:cs typeface="Arial"/>
                </a:rPr>
                <a:t>o</a:t>
              </a:r>
              <a:r>
                <a:rPr lang="sv-SE" sz="950" b="1" i="1" spc="-35" dirty="0">
                  <a:solidFill>
                    <a:srgbClr val="FFFFFF"/>
                  </a:solidFill>
                  <a:latin typeface="Arial"/>
                  <a:cs typeface="Arial"/>
                </a:rPr>
                <a:t>c</a:t>
              </a:r>
              <a:r>
                <a:rPr lang="sv-SE" sz="950" b="1" i="1" dirty="0">
                  <a:solidFill>
                    <a:srgbClr val="FFFFFF"/>
                  </a:solidFill>
                  <a:latin typeface="Arial"/>
                  <a:cs typeface="Arial"/>
                </a:rPr>
                <a:t>h </a:t>
              </a:r>
              <a:r>
                <a:rPr lang="sv-SE" sz="950" b="1" i="1" spc="10" dirty="0">
                  <a:solidFill>
                    <a:srgbClr val="FFFFFF"/>
                  </a:solidFill>
                  <a:latin typeface="Arial"/>
                  <a:cs typeface="Arial"/>
                </a:rPr>
                <a:t>det </a:t>
              </a:r>
              <a:r>
                <a:rPr lang="sv-SE" sz="950" b="1" i="1" spc="-10" dirty="0">
                  <a:solidFill>
                    <a:srgbClr val="FFFFFF"/>
                  </a:solidFill>
                  <a:latin typeface="Arial"/>
                  <a:cs typeface="Arial"/>
                </a:rPr>
                <a:t>finns </a:t>
              </a:r>
              <a:r>
                <a:rPr lang="sv-SE" sz="950" b="1" i="1" spc="5" dirty="0">
                  <a:solidFill>
                    <a:srgbClr val="FFFFFF"/>
                  </a:solidFill>
                  <a:latin typeface="Arial"/>
                  <a:cs typeface="Arial"/>
                </a:rPr>
                <a:t>en steg</a:t>
              </a:r>
              <a:r>
                <a:rPr lang="sv-SE" sz="950" b="1" i="1" spc="15" dirty="0">
                  <a:solidFill>
                    <a:srgbClr val="FFFFFF"/>
                  </a:solidFill>
                  <a:latin typeface="Arial"/>
                  <a:cs typeface="Arial"/>
                </a:rPr>
                <a:t>r</a:t>
              </a:r>
              <a:r>
                <a:rPr lang="sv-SE" sz="950" b="1" i="1" spc="-10" dirty="0">
                  <a:solidFill>
                    <a:srgbClr val="FFFFFF"/>
                  </a:solidFill>
                  <a:latin typeface="Arial"/>
                  <a:cs typeface="Arial"/>
                </a:rPr>
                <a:t>ing </a:t>
              </a:r>
              <a:r>
                <a:rPr lang="sv-SE" sz="950" b="1" i="1" spc="-20" dirty="0">
                  <a:solidFill>
                    <a:srgbClr val="FFFFFF"/>
                  </a:solidFill>
                  <a:latin typeface="Arial"/>
                  <a:cs typeface="Arial"/>
                </a:rPr>
                <a:t>i </a:t>
              </a:r>
              <a:r>
                <a:rPr lang="sv-SE" sz="950" b="1" i="1" dirty="0">
                  <a:solidFill>
                    <a:srgbClr val="FFFFFF"/>
                  </a:solidFill>
                  <a:latin typeface="Arial"/>
                  <a:cs typeface="Arial"/>
                </a:rPr>
                <a:t>lärandet</a:t>
              </a:r>
              <a:r>
                <a:rPr lang="sv-SE" sz="950" b="1" i="1" spc="-120" dirty="0">
                  <a:solidFill>
                    <a:srgbClr val="FFFFFF"/>
                  </a:solidFill>
                  <a:latin typeface="Arial"/>
                  <a:cs typeface="Arial"/>
                </a:rPr>
                <a:t>.</a:t>
              </a:r>
              <a:r>
                <a:rPr lang="sv-SE" sz="950" b="1" i="1" spc="-20" dirty="0">
                  <a:solidFill>
                    <a:srgbClr val="FFFFFF"/>
                  </a:solidFill>
                  <a:latin typeface="Arial"/>
                  <a:cs typeface="Arial"/>
                </a:rPr>
                <a:t>”</a:t>
              </a:r>
              <a:endParaRPr lang="sv-SE" sz="950" dirty="0">
                <a:latin typeface="Arial"/>
                <a:cs typeface="Arial"/>
              </a:endParaRP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40</a:t>
            </a:fld>
            <a:endParaRPr lang="en-US" dirty="0"/>
          </a:p>
        </p:txBody>
      </p:sp>
      <p:sp>
        <p:nvSpPr>
          <p:cNvPr id="4" name="textruta 3"/>
          <p:cNvSpPr txBox="1"/>
          <p:nvPr/>
        </p:nvSpPr>
        <p:spPr>
          <a:xfrm>
            <a:off x="210180" y="1240468"/>
            <a:ext cx="1577676" cy="523220"/>
          </a:xfrm>
          <a:prstGeom prst="rect">
            <a:avLst/>
          </a:prstGeom>
          <a:noFill/>
        </p:spPr>
        <p:txBody>
          <a:bodyPr wrap="none" rtlCol="0">
            <a:spAutoFit/>
          </a:bodyPr>
          <a:lstStyle/>
          <a:p>
            <a:r>
              <a:rPr lang="sv-SE" sz="2800" b="1" dirty="0">
                <a:solidFill>
                  <a:schemeClr val="accent1"/>
                </a:solidFill>
              </a:rPr>
              <a:t>Inledning</a:t>
            </a:r>
          </a:p>
        </p:txBody>
      </p:sp>
      <p:sp>
        <p:nvSpPr>
          <p:cNvPr id="5" name="textruta 4"/>
          <p:cNvSpPr txBox="1"/>
          <p:nvPr/>
        </p:nvSpPr>
        <p:spPr>
          <a:xfrm>
            <a:off x="836712" y="1907704"/>
            <a:ext cx="5184576" cy="4524315"/>
          </a:xfrm>
          <a:prstGeom prst="rect">
            <a:avLst/>
          </a:prstGeom>
          <a:noFill/>
        </p:spPr>
        <p:txBody>
          <a:bodyPr wrap="square" rtlCol="0">
            <a:spAutoFit/>
          </a:bodyPr>
          <a:lstStyle/>
          <a:p>
            <a:r>
              <a:rPr lang="sv-SE" sz="1200" dirty="0"/>
              <a:t>Fotbollsspel bygger på att det är roligt och att fotbollsspelande sker på barnets egna villkor. Varje spelare utvecklas i olika takt och har olika förutsättningar för att utveckla sin fotbollskompetens. I Ope IF ser vi matchen som ett inlärningstillfälle och motverkar toppning och utslagning.</a:t>
            </a:r>
          </a:p>
          <a:p>
            <a:endParaRPr lang="sv-SE" sz="1200" dirty="0"/>
          </a:p>
          <a:p>
            <a:r>
              <a:rPr lang="sv-SE" sz="1200" dirty="0"/>
              <a:t>De flesta matcherna i länet för våra unga spelare sker i våra lokala ungdomsserier. Här ges en bra möjlighet att testa det man lärt sig på träning. Våra yngsta spelar ”på klockan”, d.v.s. att alla får ungefär samma speltid. När spelarna blir äldre kan träningsflit och visat engagemang belönas med mer speltid i matcher. </a:t>
            </a:r>
          </a:p>
          <a:p>
            <a:endParaRPr lang="sv-SE" sz="1200" dirty="0"/>
          </a:p>
          <a:p>
            <a:r>
              <a:rPr lang="sv-SE" sz="1200" dirty="0"/>
              <a:t>Ett annat tillfälle där många matcher spelas är vid cuper. Att åka på cup är både spännande, roligt och utvecklande. Spelare kan ta rejäla språng fotbollsmässigt när man möter hårt motstånd i matcher, eller inspireras av någon individuellt skicklig ”lirare” i något annat lag. Spelarna lär sig dessutom mycket om sig själva, sina kompisar och ledare, och får kanske för första gången insikt i att man inte bara är en del av sitt lag utan även tillhör föreningen Ope IF!</a:t>
            </a:r>
          </a:p>
          <a:p>
            <a:endParaRPr lang="sv-SE" sz="1200" dirty="0"/>
          </a:p>
          <a:p>
            <a:r>
              <a:rPr lang="sv-SE" sz="1200" dirty="0"/>
              <a:t>När det är dags för match kan det hända att ett lag behöver låna in spelare från ett annat lag i samma årsgrupp, eller från yngre årsgrupp. Det kan bero på att någon/några är sjuka, skadade eller bortresta. För de lite äldre kan det även vara ett led i att ge utmaningar till spelare som ligger långt framme i sin fotbollsutveckling. Det kan i många fall (men inte alla) vara utvecklande att få mäta sig med äldre spelare.</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a:p>
            <a:endParaRPr lang="sv-SE"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41</a:t>
            </a:fld>
            <a:endParaRPr lang="en-US" dirty="0"/>
          </a:p>
        </p:txBody>
      </p:sp>
      <p:sp>
        <p:nvSpPr>
          <p:cNvPr id="4" name="textruta 3"/>
          <p:cNvSpPr txBox="1"/>
          <p:nvPr/>
        </p:nvSpPr>
        <p:spPr>
          <a:xfrm>
            <a:off x="210180" y="1240468"/>
            <a:ext cx="5073953" cy="523220"/>
          </a:xfrm>
          <a:prstGeom prst="rect">
            <a:avLst/>
          </a:prstGeom>
          <a:noFill/>
        </p:spPr>
        <p:txBody>
          <a:bodyPr wrap="none" rtlCol="0">
            <a:spAutoFit/>
          </a:bodyPr>
          <a:lstStyle/>
          <a:p>
            <a:r>
              <a:rPr lang="sv-SE" sz="2800" b="1" dirty="0">
                <a:solidFill>
                  <a:schemeClr val="accent1"/>
                </a:solidFill>
              </a:rPr>
              <a:t>Träningsnärvaro kontra Matchtid</a:t>
            </a:r>
          </a:p>
        </p:txBody>
      </p:sp>
      <p:sp>
        <p:nvSpPr>
          <p:cNvPr id="5" name="textruta 4"/>
          <p:cNvSpPr txBox="1"/>
          <p:nvPr/>
        </p:nvSpPr>
        <p:spPr>
          <a:xfrm>
            <a:off x="836712" y="1907704"/>
            <a:ext cx="5184576" cy="646331"/>
          </a:xfrm>
          <a:prstGeom prst="rect">
            <a:avLst/>
          </a:prstGeom>
          <a:noFill/>
        </p:spPr>
        <p:txBody>
          <a:bodyPr wrap="square" rtlCol="0">
            <a:spAutoFit/>
          </a:bodyPr>
          <a:lstStyle/>
          <a:p>
            <a:endParaRPr lang="sv-SE" sz="1200" dirty="0"/>
          </a:p>
          <a:p>
            <a:endParaRPr lang="sv-SE" sz="1200" dirty="0"/>
          </a:p>
          <a:p>
            <a:endParaRPr lang="sv-SE" sz="1200" dirty="0"/>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9" name="textruta 8"/>
          <p:cNvSpPr txBox="1"/>
          <p:nvPr/>
        </p:nvSpPr>
        <p:spPr>
          <a:xfrm>
            <a:off x="502590" y="1979712"/>
            <a:ext cx="2045753" cy="338554"/>
          </a:xfrm>
          <a:prstGeom prst="rect">
            <a:avLst/>
          </a:prstGeom>
          <a:noFill/>
        </p:spPr>
        <p:txBody>
          <a:bodyPr wrap="none" rtlCol="0">
            <a:spAutoFit/>
          </a:bodyPr>
          <a:lstStyle/>
          <a:p>
            <a:r>
              <a:rPr lang="sv-SE" sz="1600" b="1" dirty="0"/>
              <a:t>Lokala ungdomsserier</a:t>
            </a:r>
          </a:p>
        </p:txBody>
      </p:sp>
      <p:sp>
        <p:nvSpPr>
          <p:cNvPr id="10" name="textruta 9"/>
          <p:cNvSpPr txBox="1"/>
          <p:nvPr/>
        </p:nvSpPr>
        <p:spPr>
          <a:xfrm>
            <a:off x="836712" y="2376334"/>
            <a:ext cx="5184576" cy="5078313"/>
          </a:xfrm>
          <a:prstGeom prst="rect">
            <a:avLst/>
          </a:prstGeom>
          <a:noFill/>
        </p:spPr>
        <p:txBody>
          <a:bodyPr wrap="square" rtlCol="0">
            <a:spAutoFit/>
          </a:bodyPr>
          <a:lstStyle/>
          <a:p>
            <a:r>
              <a:rPr lang="sv-SE" sz="1200" b="1" u="sng" dirty="0"/>
              <a:t>5 mot 5 (8-9 år)</a:t>
            </a:r>
            <a:endParaRPr lang="sv-SE" sz="1200" u="sng" dirty="0"/>
          </a:p>
          <a:p>
            <a:r>
              <a:rPr lang="sv-SE" sz="1200" dirty="0"/>
              <a:t>Vi spelar matcher för att det är roligt.</a:t>
            </a:r>
          </a:p>
          <a:p>
            <a:r>
              <a:rPr lang="sv-SE" sz="1200" dirty="0"/>
              <a:t>Alla spelar ungefär lika mycket.</a:t>
            </a:r>
          </a:p>
          <a:p>
            <a:r>
              <a:rPr lang="sv-SE" sz="1200" dirty="0"/>
              <a:t>Alla spelarna får prova på olika positioner.</a:t>
            </a:r>
          </a:p>
          <a:p>
            <a:r>
              <a:rPr lang="sv-SE" sz="1200" dirty="0"/>
              <a:t>Alla barn ska få turas om att starta matcherna.</a:t>
            </a:r>
          </a:p>
          <a:p>
            <a:r>
              <a:rPr lang="sv-SE" sz="1200" dirty="0"/>
              <a:t>Alla ska få turas om att vara lagkapten (om de själva vill).</a:t>
            </a:r>
          </a:p>
          <a:p>
            <a:r>
              <a:rPr lang="sv-SE" sz="1200" dirty="0"/>
              <a:t>Vi toppar aldrig laget.</a:t>
            </a:r>
          </a:p>
          <a:p>
            <a:r>
              <a:rPr lang="sv-SE" sz="1200" dirty="0"/>
              <a:t>Vi fokuserar på individens prestation i första hand, att vinna matchen följer som ett resultat av en bra prestation.</a:t>
            </a:r>
          </a:p>
          <a:p>
            <a:r>
              <a:rPr lang="sv-SE" sz="1200" dirty="0"/>
              <a:t>Om det går att undvika kallas inte fler än 9 spelare till en match för att undvika att det blir för lite speltid. Spelarna turas istället om att bli kallade till match.</a:t>
            </a:r>
          </a:p>
          <a:p>
            <a:endParaRPr lang="sv-SE" sz="1200" dirty="0"/>
          </a:p>
          <a:p>
            <a:r>
              <a:rPr lang="sv-SE" sz="1200" b="1" u="sng" dirty="0"/>
              <a:t>7 mot 7 (10-12 år)</a:t>
            </a:r>
            <a:endParaRPr lang="sv-SE" sz="1200" u="sng" dirty="0"/>
          </a:p>
          <a:p>
            <a:r>
              <a:rPr lang="sv-SE" sz="1200" dirty="0"/>
              <a:t>Vi spelar matcher för att det är roligt.</a:t>
            </a:r>
          </a:p>
          <a:p>
            <a:r>
              <a:rPr lang="sv-SE" sz="1200" dirty="0"/>
              <a:t>Alla spelar ungefär lika mycket.</a:t>
            </a:r>
          </a:p>
          <a:p>
            <a:r>
              <a:rPr lang="sv-SE" sz="1200" dirty="0"/>
              <a:t>Alla spelarna får prova på olika positioner.</a:t>
            </a:r>
          </a:p>
          <a:p>
            <a:r>
              <a:rPr lang="sv-SE" sz="1200" dirty="0"/>
              <a:t>Alla barn ska få turas om att starta matcherna.</a:t>
            </a:r>
          </a:p>
          <a:p>
            <a:r>
              <a:rPr lang="sv-SE" sz="1200" dirty="0"/>
              <a:t>Alla ska få turas om att vara lagkapten (om de själva vill).</a:t>
            </a:r>
          </a:p>
          <a:p>
            <a:r>
              <a:rPr lang="sv-SE" sz="1200" dirty="0"/>
              <a:t>Vi toppar aldrig laget.</a:t>
            </a:r>
          </a:p>
          <a:p>
            <a:r>
              <a:rPr lang="sv-SE" sz="1200" dirty="0"/>
              <a:t>Har vi flera fasta lag i samma träningsgrupp ska lagen vara jämna.</a:t>
            </a:r>
          </a:p>
          <a:p>
            <a:r>
              <a:rPr lang="sv-SE" sz="1200" dirty="0"/>
              <a:t>Vi fokuserar på individens prestation i första hand, att vinna matchen följer som ett resultat av en bra prestation.</a:t>
            </a:r>
          </a:p>
          <a:p>
            <a:r>
              <a:rPr lang="sv-SE" sz="1200" dirty="0"/>
              <a:t>Om det går att undvika kallas inte fler än 13 spelare till en match för att undvika att det blir för lite speltid. Spelarna turas istället om att bli kallade till match.</a:t>
            </a:r>
          </a:p>
          <a:p>
            <a:endParaRPr lang="sv-SE" sz="1200" dirty="0"/>
          </a:p>
          <a:p>
            <a:r>
              <a:rPr lang="sv-SE" sz="1200" dirty="0"/>
              <a:t>Sista året i 7 mot 7 (12 år) kan träningsflit och visat engagemang vara en del i laguttagning och/eller utökad speltid.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42</a:t>
            </a:fld>
            <a:endParaRPr lang="en-US" dirty="0"/>
          </a:p>
        </p:txBody>
      </p:sp>
      <p:sp>
        <p:nvSpPr>
          <p:cNvPr id="4" name="textruta 3"/>
          <p:cNvSpPr txBox="1"/>
          <p:nvPr/>
        </p:nvSpPr>
        <p:spPr>
          <a:xfrm>
            <a:off x="210180" y="1240468"/>
            <a:ext cx="5073953" cy="523220"/>
          </a:xfrm>
          <a:prstGeom prst="rect">
            <a:avLst/>
          </a:prstGeom>
          <a:noFill/>
        </p:spPr>
        <p:txBody>
          <a:bodyPr wrap="none" rtlCol="0">
            <a:spAutoFit/>
          </a:bodyPr>
          <a:lstStyle/>
          <a:p>
            <a:r>
              <a:rPr lang="sv-SE" sz="2800" b="1" dirty="0">
                <a:solidFill>
                  <a:schemeClr val="accent1"/>
                </a:solidFill>
              </a:rPr>
              <a:t>Träningsnärvaro kontra Matchtid</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8" name="textruta 7"/>
          <p:cNvSpPr txBox="1"/>
          <p:nvPr/>
        </p:nvSpPr>
        <p:spPr>
          <a:xfrm>
            <a:off x="836712" y="1907704"/>
            <a:ext cx="5184576" cy="6555641"/>
          </a:xfrm>
          <a:prstGeom prst="rect">
            <a:avLst/>
          </a:prstGeom>
          <a:noFill/>
        </p:spPr>
        <p:txBody>
          <a:bodyPr wrap="square" rtlCol="0">
            <a:spAutoFit/>
          </a:bodyPr>
          <a:lstStyle/>
          <a:p>
            <a:r>
              <a:rPr lang="sv-SE" sz="1200" b="1" u="sng" dirty="0"/>
              <a:t>9 mot 9 (13-14 år)</a:t>
            </a:r>
            <a:endParaRPr lang="sv-SE" sz="1200" dirty="0"/>
          </a:p>
          <a:p>
            <a:r>
              <a:rPr lang="sv-SE" sz="1200" dirty="0"/>
              <a:t>Alla som tränar regelbundet ska delta vid matcher, men med ökad ålder kommer träningsnärvaro  och visat engagemang att belönas med deltagande vid fler matcher och/eller utökad speltid.</a:t>
            </a:r>
          </a:p>
          <a:p>
            <a:r>
              <a:rPr lang="sv-SE" sz="1200" dirty="0"/>
              <a:t>Alla spelare som finns med på laguppställningen ska få speltid i matchen.</a:t>
            </a:r>
          </a:p>
          <a:p>
            <a:r>
              <a:rPr lang="sv-SE" sz="1200" dirty="0"/>
              <a:t>Spelarna ska prova olika positioner både på match och träning, men undvik att placera en spelare på mer än två olika positioner per match.</a:t>
            </a:r>
          </a:p>
          <a:p>
            <a:r>
              <a:rPr lang="sv-SE" sz="1200" dirty="0"/>
              <a:t>Vi fokuserar på individens prestation i första hand, att vinna matchen följer som ett resultat av en bra prestation.</a:t>
            </a:r>
          </a:p>
          <a:p>
            <a:r>
              <a:rPr lang="sv-SE" sz="1200" dirty="0"/>
              <a:t>13-15 spelare kallas till varje match. Vid behov turas spelarna om att bli kallade. Träningsflit och visat engagemang påverkar antalet kallelser.</a:t>
            </a:r>
          </a:p>
          <a:p>
            <a:r>
              <a:rPr lang="sv-SE" sz="1200" dirty="0"/>
              <a:t> </a:t>
            </a:r>
          </a:p>
          <a:p>
            <a:r>
              <a:rPr lang="sv-SE" sz="1200" b="1" u="sng" dirty="0"/>
              <a:t>11 mot 11 (15-19 år)</a:t>
            </a:r>
            <a:endParaRPr lang="sv-SE" sz="1200" dirty="0"/>
          </a:p>
          <a:p>
            <a:r>
              <a:rPr lang="sv-SE" sz="1200" dirty="0"/>
              <a:t>Spelarna rekommenderas ha mer fasta positioner. Man spelar på sin ”bästa” position, men varje enskild spelare bör behärska minst två positioner. Spelare som visar samma träningsflit och rätt attityd bör få spela ungefär lika mycket – oavsett talang och utvecklingsnivå. Vi fokuserar på individens prestation i första hand, att vinna matchen följer som ett resultat av en bra prestation.</a:t>
            </a:r>
          </a:p>
          <a:p>
            <a:r>
              <a:rPr lang="sv-SE" sz="1200" dirty="0"/>
              <a:t> </a:t>
            </a:r>
          </a:p>
          <a:p>
            <a:r>
              <a:rPr lang="sv-SE" sz="1200" dirty="0"/>
              <a:t>15-18 spelare kallas till varje match. Alla spelare som finns med på laguppställningen ska få speltid i matchen om inte särskilda skäl föreligger. Vid behov turas spelarna om att bli kallade. </a:t>
            </a:r>
          </a:p>
          <a:p>
            <a:r>
              <a:rPr lang="sv-SE" sz="1200" dirty="0"/>
              <a:t>Sista året i de lokala ungdomsserierna (16-17 år) kommer träningsflit, rätt attityd och spelskicklighet att påverka deltagandet i seriespel.</a:t>
            </a:r>
          </a:p>
          <a:p>
            <a:endParaRPr lang="sv-SE" sz="1200" dirty="0"/>
          </a:p>
          <a:p>
            <a:pPr algn="ctr"/>
            <a:r>
              <a:rPr lang="sv-SE" sz="1200" dirty="0"/>
              <a:t>********</a:t>
            </a:r>
          </a:p>
          <a:p>
            <a:r>
              <a:rPr lang="sv-SE" sz="1200" dirty="0"/>
              <a:t>Om träningsnärvaro används som underlag för uttagning till match och/eller utökad speltid ska träningsperioder införas så att även spelare som </a:t>
            </a:r>
            <a:r>
              <a:rPr lang="sv-SE" sz="1200" dirty="0" err="1"/>
              <a:t>vinteridrottar</a:t>
            </a:r>
            <a:r>
              <a:rPr lang="sv-SE" sz="1200" dirty="0"/>
              <a:t>, varit sjuka/skadade eller bortresta har möjlighet att spela matcher efter en bra sammanhållen period av träningsflit och visat engagemang.</a:t>
            </a:r>
          </a:p>
          <a:p>
            <a:r>
              <a:rPr lang="sv-SE" sz="1200" dirty="0"/>
              <a:t> </a:t>
            </a:r>
          </a:p>
          <a:p>
            <a:r>
              <a:rPr lang="sv-SE" sz="1200" i="1" dirty="0"/>
              <a:t>Exempel: En spelare som varit borta stora delar av vårsäsongen p.g.a. att föräldrarna ofta åker till sportstugan kan inte ”drabbas” av detta långt in på hösten. Perioden som träningsnärvaro räknas ska alltså inte vara allt för långt bakåt i tiden.</a:t>
            </a:r>
            <a:endParaRPr lang="sv-SE" sz="12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43</a:t>
            </a:fld>
            <a:endParaRPr lang="en-US" dirty="0"/>
          </a:p>
        </p:txBody>
      </p:sp>
      <p:sp>
        <p:nvSpPr>
          <p:cNvPr id="4" name="textruta 3"/>
          <p:cNvSpPr txBox="1"/>
          <p:nvPr/>
        </p:nvSpPr>
        <p:spPr>
          <a:xfrm>
            <a:off x="210180" y="1240468"/>
            <a:ext cx="5073953" cy="523220"/>
          </a:xfrm>
          <a:prstGeom prst="rect">
            <a:avLst/>
          </a:prstGeom>
          <a:noFill/>
        </p:spPr>
        <p:txBody>
          <a:bodyPr wrap="none" rtlCol="0">
            <a:spAutoFit/>
          </a:bodyPr>
          <a:lstStyle/>
          <a:p>
            <a:r>
              <a:rPr lang="sv-SE" sz="2800" b="1" dirty="0">
                <a:solidFill>
                  <a:schemeClr val="accent1"/>
                </a:solidFill>
              </a:rPr>
              <a:t>Träningsnärvaro kontra Matchtid</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9" name="textruta 8"/>
          <p:cNvSpPr txBox="1"/>
          <p:nvPr/>
        </p:nvSpPr>
        <p:spPr>
          <a:xfrm>
            <a:off x="476672" y="1907704"/>
            <a:ext cx="2813527" cy="338554"/>
          </a:xfrm>
          <a:prstGeom prst="rect">
            <a:avLst/>
          </a:prstGeom>
          <a:noFill/>
        </p:spPr>
        <p:txBody>
          <a:bodyPr wrap="none" rtlCol="0">
            <a:spAutoFit/>
          </a:bodyPr>
          <a:lstStyle/>
          <a:p>
            <a:r>
              <a:rPr lang="sv-SE" sz="1600" b="1" dirty="0"/>
              <a:t>Lokala Cuper </a:t>
            </a:r>
            <a:r>
              <a:rPr lang="sv-SE" sz="1200" dirty="0"/>
              <a:t>(inklusive Storsjöcupen)</a:t>
            </a:r>
          </a:p>
        </p:txBody>
      </p:sp>
      <p:sp>
        <p:nvSpPr>
          <p:cNvPr id="10" name="textruta 9"/>
          <p:cNvSpPr txBox="1"/>
          <p:nvPr/>
        </p:nvSpPr>
        <p:spPr>
          <a:xfrm>
            <a:off x="836712" y="2205608"/>
            <a:ext cx="5184576" cy="276999"/>
          </a:xfrm>
          <a:prstGeom prst="rect">
            <a:avLst/>
          </a:prstGeom>
          <a:noFill/>
        </p:spPr>
        <p:txBody>
          <a:bodyPr wrap="square" rtlCol="0">
            <a:spAutoFit/>
          </a:bodyPr>
          <a:lstStyle/>
          <a:p>
            <a:r>
              <a:rPr lang="sv-SE" sz="1200" dirty="0"/>
              <a:t>Samma riktlinjer som för de lokala ungdomsserierna.</a:t>
            </a:r>
          </a:p>
        </p:txBody>
      </p:sp>
      <p:sp>
        <p:nvSpPr>
          <p:cNvPr id="12" name="textruta 11"/>
          <p:cNvSpPr txBox="1"/>
          <p:nvPr/>
        </p:nvSpPr>
        <p:spPr>
          <a:xfrm>
            <a:off x="476672" y="2670175"/>
            <a:ext cx="3509872" cy="338554"/>
          </a:xfrm>
          <a:prstGeom prst="rect">
            <a:avLst/>
          </a:prstGeom>
          <a:noFill/>
        </p:spPr>
        <p:txBody>
          <a:bodyPr wrap="none" rtlCol="0">
            <a:spAutoFit/>
          </a:bodyPr>
          <a:lstStyle/>
          <a:p>
            <a:r>
              <a:rPr lang="sv-SE" sz="1600" b="1" dirty="0"/>
              <a:t>Nationella Cuper </a:t>
            </a:r>
            <a:r>
              <a:rPr lang="sv-SE" sz="1200" dirty="0"/>
              <a:t>(t.ex. Hudik Cup, Gothia Cup)</a:t>
            </a:r>
          </a:p>
        </p:txBody>
      </p:sp>
      <p:sp>
        <p:nvSpPr>
          <p:cNvPr id="13" name="textruta 12"/>
          <p:cNvSpPr txBox="1"/>
          <p:nvPr/>
        </p:nvSpPr>
        <p:spPr>
          <a:xfrm>
            <a:off x="836712" y="2958207"/>
            <a:ext cx="5256584" cy="461665"/>
          </a:xfrm>
          <a:prstGeom prst="rect">
            <a:avLst/>
          </a:prstGeom>
          <a:noFill/>
        </p:spPr>
        <p:txBody>
          <a:bodyPr wrap="square" rtlCol="0">
            <a:spAutoFit/>
          </a:bodyPr>
          <a:lstStyle/>
          <a:p>
            <a:r>
              <a:rPr lang="sv-SE" sz="1200" dirty="0"/>
              <a:t>Upp t.o.m. 15 år: Samma riktlinjer som för de lokala ungdomsserierna.</a:t>
            </a:r>
          </a:p>
          <a:p>
            <a:r>
              <a:rPr lang="sv-SE" sz="1200" dirty="0"/>
              <a:t>Från 16 års ålder: Träningsflit, rätt attityd och spelskicklighet påverkar matchtiden.</a:t>
            </a:r>
          </a:p>
        </p:txBody>
      </p:sp>
      <p:sp>
        <p:nvSpPr>
          <p:cNvPr id="14" name="textruta 13"/>
          <p:cNvSpPr txBox="1"/>
          <p:nvPr/>
        </p:nvSpPr>
        <p:spPr>
          <a:xfrm>
            <a:off x="476672" y="3606279"/>
            <a:ext cx="2550185" cy="338554"/>
          </a:xfrm>
          <a:prstGeom prst="rect">
            <a:avLst/>
          </a:prstGeom>
          <a:noFill/>
        </p:spPr>
        <p:txBody>
          <a:bodyPr wrap="none" rtlCol="0">
            <a:spAutoFit/>
          </a:bodyPr>
          <a:lstStyle/>
          <a:p>
            <a:r>
              <a:rPr lang="sv-SE" sz="1600" b="1" dirty="0"/>
              <a:t>Regionala Serier </a:t>
            </a:r>
            <a:r>
              <a:rPr lang="sv-SE" sz="1200" dirty="0"/>
              <a:t>(t.ex. F17, P16)</a:t>
            </a:r>
          </a:p>
        </p:txBody>
      </p:sp>
      <p:sp>
        <p:nvSpPr>
          <p:cNvPr id="15" name="textruta 14"/>
          <p:cNvSpPr txBox="1"/>
          <p:nvPr/>
        </p:nvSpPr>
        <p:spPr>
          <a:xfrm>
            <a:off x="836712" y="3894311"/>
            <a:ext cx="5256584" cy="461665"/>
          </a:xfrm>
          <a:prstGeom prst="rect">
            <a:avLst/>
          </a:prstGeom>
          <a:noFill/>
        </p:spPr>
        <p:txBody>
          <a:bodyPr wrap="square" rtlCol="0">
            <a:spAutoFit/>
          </a:bodyPr>
          <a:lstStyle/>
          <a:p>
            <a:r>
              <a:rPr lang="sv-SE" sz="1200" dirty="0"/>
              <a:t>Upp t.o.m. 15 år: Samma riktlinjer som för de lokala ungdomsserierna.</a:t>
            </a:r>
          </a:p>
          <a:p>
            <a:r>
              <a:rPr lang="sv-SE" sz="1200" dirty="0"/>
              <a:t>Från 16 års ålder: Träningsflit, rätt attityd och spelskicklighet påverkar matchtiden.</a:t>
            </a:r>
          </a:p>
        </p:txBody>
      </p:sp>
      <p:sp>
        <p:nvSpPr>
          <p:cNvPr id="16" name="textruta 15"/>
          <p:cNvSpPr txBox="1"/>
          <p:nvPr/>
        </p:nvSpPr>
        <p:spPr>
          <a:xfrm>
            <a:off x="476672" y="4470375"/>
            <a:ext cx="2339102" cy="338554"/>
          </a:xfrm>
          <a:prstGeom prst="rect">
            <a:avLst/>
          </a:prstGeom>
          <a:noFill/>
        </p:spPr>
        <p:txBody>
          <a:bodyPr wrap="none" rtlCol="0">
            <a:spAutoFit/>
          </a:bodyPr>
          <a:lstStyle/>
          <a:p>
            <a:r>
              <a:rPr lang="sv-SE" sz="1600" b="1" dirty="0"/>
              <a:t>Vintercuper </a:t>
            </a:r>
            <a:r>
              <a:rPr lang="sv-SE" sz="1200" dirty="0"/>
              <a:t>(t.ex. </a:t>
            </a:r>
            <a:r>
              <a:rPr lang="sv-SE" sz="1200" dirty="0" err="1"/>
              <a:t>futsalcuper</a:t>
            </a:r>
            <a:r>
              <a:rPr lang="sv-SE" sz="1200" dirty="0"/>
              <a:t>)</a:t>
            </a:r>
          </a:p>
        </p:txBody>
      </p:sp>
      <p:sp>
        <p:nvSpPr>
          <p:cNvPr id="17" name="textruta 16"/>
          <p:cNvSpPr txBox="1"/>
          <p:nvPr/>
        </p:nvSpPr>
        <p:spPr>
          <a:xfrm>
            <a:off x="836712" y="4758407"/>
            <a:ext cx="5256584" cy="461665"/>
          </a:xfrm>
          <a:prstGeom prst="rect">
            <a:avLst/>
          </a:prstGeom>
          <a:noFill/>
        </p:spPr>
        <p:txBody>
          <a:bodyPr wrap="square" rtlCol="0">
            <a:spAutoFit/>
          </a:bodyPr>
          <a:lstStyle/>
          <a:p>
            <a:r>
              <a:rPr lang="sv-SE" sz="1200" dirty="0"/>
              <a:t>Under vintern gäller samma riktlinjer som i övrigt, men vintersäsongen räknas som en egen period och de spelare som är aktiva under vintern ska prioriteras.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44</a:t>
            </a:fld>
            <a:endParaRPr lang="en-US" dirty="0"/>
          </a:p>
        </p:txBody>
      </p:sp>
      <p:sp>
        <p:nvSpPr>
          <p:cNvPr id="4" name="textruta 3"/>
          <p:cNvSpPr txBox="1"/>
          <p:nvPr/>
        </p:nvSpPr>
        <p:spPr>
          <a:xfrm>
            <a:off x="210180" y="1240468"/>
            <a:ext cx="3023520" cy="523220"/>
          </a:xfrm>
          <a:prstGeom prst="rect">
            <a:avLst/>
          </a:prstGeom>
          <a:noFill/>
        </p:spPr>
        <p:txBody>
          <a:bodyPr wrap="none" rtlCol="0">
            <a:spAutoFit/>
          </a:bodyPr>
          <a:lstStyle/>
          <a:p>
            <a:r>
              <a:rPr lang="sv-SE" sz="2800" b="1" dirty="0">
                <a:solidFill>
                  <a:schemeClr val="accent1"/>
                </a:solidFill>
              </a:rPr>
              <a:t>Deltagande i Cuper</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8" name="textruta 7"/>
          <p:cNvSpPr txBox="1"/>
          <p:nvPr/>
        </p:nvSpPr>
        <p:spPr>
          <a:xfrm>
            <a:off x="836712" y="1907704"/>
            <a:ext cx="5184576" cy="5078313"/>
          </a:xfrm>
          <a:prstGeom prst="rect">
            <a:avLst/>
          </a:prstGeom>
          <a:noFill/>
        </p:spPr>
        <p:txBody>
          <a:bodyPr wrap="square" rtlCol="0">
            <a:spAutoFit/>
          </a:bodyPr>
          <a:lstStyle/>
          <a:p>
            <a:r>
              <a:rPr lang="sv-SE" sz="1200" dirty="0"/>
              <a:t>Ope IF ger ett bidrag per lag för cupdeltagande. Summan kan variera från år till år och informeras av fotbollsektionerna inför säsong. Har en årsgrupp flera lag så utgår bidrag till alla dessa lag. I övrigt bekostas utgifter i samband med cup av deltagarna/laget.</a:t>
            </a:r>
          </a:p>
          <a:p>
            <a:r>
              <a:rPr lang="sv-SE" sz="1200" dirty="0"/>
              <a:t> </a:t>
            </a:r>
          </a:p>
          <a:p>
            <a:r>
              <a:rPr lang="sv-SE" sz="1200" i="1" dirty="0"/>
              <a:t>Exempel: Om bidraget är maximerat till 600:- och F13 vill delta med 2st lag i en cup så kan man mot verifikation få ut 1.200:-. T.ex. med inlämnande av utlägg för anmälningsavgift.</a:t>
            </a:r>
            <a:endParaRPr lang="sv-SE" sz="1200" dirty="0"/>
          </a:p>
          <a:p>
            <a:r>
              <a:rPr lang="sv-SE" sz="1200" dirty="0"/>
              <a:t> </a:t>
            </a:r>
          </a:p>
          <a:p>
            <a:r>
              <a:rPr lang="sv-SE" sz="1200" dirty="0"/>
              <a:t>Vid inbetalningar till cup så betalar ekonomiansvarig för laget själv direkt till arrangör. Skall laget nyttja lagkonto hos Ope IF för inbetalning av cup avgifter/resor så kontaktar man kansliet (ekonomiansvarig Ope IF) . </a:t>
            </a:r>
            <a:br>
              <a:rPr lang="sv-SE" sz="1200" dirty="0"/>
            </a:br>
            <a:r>
              <a:rPr lang="sv-SE" sz="1200" dirty="0"/>
              <a:t>För att få ut sitt cupbidrag lämnar man in underlag på utgifter till kansliet.</a:t>
            </a:r>
          </a:p>
          <a:p>
            <a:r>
              <a:rPr lang="sv-SE" sz="1200" dirty="0"/>
              <a:t> </a:t>
            </a:r>
          </a:p>
          <a:p>
            <a:r>
              <a:rPr lang="sv-SE" sz="1200" dirty="0"/>
              <a:t>Även om laget till största del står för det ekonomiska i samband med en cup så är det viktigt att ledare och spelare är medvetna om att man representerar Ope IF och att föreningens policy och riktlinjer följs.</a:t>
            </a:r>
          </a:p>
          <a:p>
            <a:r>
              <a:rPr lang="sv-SE" sz="1200" dirty="0"/>
              <a:t> </a:t>
            </a:r>
          </a:p>
          <a:p>
            <a:r>
              <a:rPr lang="sv-SE" sz="1200" dirty="0"/>
              <a:t>Tänk på följande vid val av cup:</a:t>
            </a:r>
          </a:p>
          <a:p>
            <a:pPr lvl="1">
              <a:buFont typeface="Wingdings" pitchFamily="2" charset="2"/>
              <a:buChar char="q"/>
            </a:pPr>
            <a:r>
              <a:rPr lang="sv-SE" sz="1200" dirty="0"/>
              <a:t>     	Cuper där föreningen bara får delta med ett lag/årsgrupp bör </a:t>
            </a:r>
            <a:br>
              <a:rPr lang="sv-SE" sz="1200" dirty="0"/>
            </a:br>
            <a:r>
              <a:rPr lang="sv-SE" sz="1200" dirty="0"/>
              <a:t>	undvikas, om vi vill delta med flera lag. </a:t>
            </a:r>
          </a:p>
          <a:p>
            <a:pPr lvl="1">
              <a:buFont typeface="Wingdings" pitchFamily="2" charset="2"/>
              <a:buChar char="q"/>
            </a:pPr>
            <a:r>
              <a:rPr lang="sv-SE" sz="1200" dirty="0"/>
              <a:t>     	Cuper där bara ett visst antal spelare får delta bör undvikas om</a:t>
            </a:r>
            <a:br>
              <a:rPr lang="sv-SE" sz="1200" dirty="0"/>
            </a:br>
            <a:r>
              <a:rPr lang="sv-SE" sz="1200" dirty="0"/>
              <a:t> 	man ej kan delta med alla spelare i truppen.</a:t>
            </a:r>
          </a:p>
          <a:p>
            <a:pPr lvl="1">
              <a:buFont typeface="Wingdings" pitchFamily="2" charset="2"/>
              <a:buChar char="q"/>
            </a:pPr>
            <a:r>
              <a:rPr lang="sv-SE" sz="1200" dirty="0"/>
              <a:t>     	Vid längre resa (cup utanför länet) så skall buss eller tåg nyttjas.</a:t>
            </a:r>
            <a:br>
              <a:rPr lang="sv-SE" sz="1200" dirty="0"/>
            </a:br>
            <a:r>
              <a:rPr lang="sv-SE" sz="1200" dirty="0"/>
              <a:t> 	Med fördel samordnas resor med andra lag i föreningen eller </a:t>
            </a:r>
            <a:br>
              <a:rPr lang="sv-SE" sz="1200" dirty="0"/>
            </a:br>
            <a:r>
              <a:rPr lang="sv-SE" sz="1200" dirty="0"/>
              <a:t>	möjligen med annan förening.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45</a:t>
            </a:fld>
            <a:endParaRPr lang="en-US" dirty="0"/>
          </a:p>
        </p:txBody>
      </p:sp>
      <p:sp>
        <p:nvSpPr>
          <p:cNvPr id="4" name="textruta 3"/>
          <p:cNvSpPr txBox="1"/>
          <p:nvPr/>
        </p:nvSpPr>
        <p:spPr>
          <a:xfrm>
            <a:off x="210180" y="1240468"/>
            <a:ext cx="3023520" cy="523220"/>
          </a:xfrm>
          <a:prstGeom prst="rect">
            <a:avLst/>
          </a:prstGeom>
          <a:noFill/>
        </p:spPr>
        <p:txBody>
          <a:bodyPr wrap="none" rtlCol="0">
            <a:spAutoFit/>
          </a:bodyPr>
          <a:lstStyle/>
          <a:p>
            <a:r>
              <a:rPr lang="sv-SE" sz="2800" b="1" dirty="0">
                <a:solidFill>
                  <a:schemeClr val="accent1"/>
                </a:solidFill>
              </a:rPr>
              <a:t>Deltagande i Cuper</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8" name="textruta 7"/>
          <p:cNvSpPr txBox="1"/>
          <p:nvPr/>
        </p:nvSpPr>
        <p:spPr>
          <a:xfrm>
            <a:off x="836712" y="1907704"/>
            <a:ext cx="5328592" cy="5663089"/>
          </a:xfrm>
          <a:prstGeom prst="rect">
            <a:avLst/>
          </a:prstGeom>
          <a:noFill/>
        </p:spPr>
        <p:txBody>
          <a:bodyPr wrap="square" rtlCol="0">
            <a:spAutoFit/>
          </a:bodyPr>
          <a:lstStyle/>
          <a:p>
            <a:endParaRPr lang="sv-SE" sz="1400" b="1" dirty="0"/>
          </a:p>
          <a:p>
            <a:r>
              <a:rPr lang="sv-SE" sz="1200" dirty="0"/>
              <a:t>Föreningen vill att lagen skall medverka på cuper för att: </a:t>
            </a:r>
          </a:p>
          <a:p>
            <a:pPr lvl="0"/>
            <a:r>
              <a:rPr lang="sv-SE" sz="1200" dirty="0"/>
              <a:t>- lära sig ta eget ansvar i samband med turnering (ansvar utrustning, tider, kost </a:t>
            </a:r>
            <a:r>
              <a:rPr lang="sv-SE" sz="1200" dirty="0" err="1"/>
              <a:t>etc</a:t>
            </a:r>
            <a:r>
              <a:rPr lang="sv-SE" sz="1200" dirty="0"/>
              <a:t>)</a:t>
            </a:r>
          </a:p>
          <a:p>
            <a:pPr lvl="0"/>
            <a:r>
              <a:rPr lang="sv-SE" sz="1200" dirty="0"/>
              <a:t>- lära sig sova borta och under mindre bekväma förhållanden</a:t>
            </a:r>
          </a:p>
          <a:p>
            <a:pPr lvl="0"/>
            <a:r>
              <a:rPr lang="sv-SE" sz="1200" dirty="0"/>
              <a:t>- spela mot andra föreningar än vad man är van vid</a:t>
            </a:r>
          </a:p>
          <a:p>
            <a:pPr lvl="0"/>
            <a:r>
              <a:rPr lang="sv-SE" sz="1200" dirty="0"/>
              <a:t>- stärka sammanhållningen i laget och föreningen</a:t>
            </a:r>
          </a:p>
          <a:p>
            <a:pPr lvl="0"/>
            <a:r>
              <a:rPr lang="sv-SE" sz="1200" dirty="0"/>
              <a:t>- utvecklas fotbollsmässigt och socialt</a:t>
            </a:r>
          </a:p>
          <a:p>
            <a:r>
              <a:rPr lang="sv-SE" sz="1200" dirty="0"/>
              <a:t> </a:t>
            </a:r>
          </a:p>
          <a:p>
            <a:r>
              <a:rPr lang="sv-SE" sz="1200" dirty="0"/>
              <a:t>Föreningen vill ha en stegring av cup-utbytet genom att efter ålder bygga på deltagandet med antalet matcher, antal dagar och avstånd till cup.</a:t>
            </a:r>
          </a:p>
          <a:p>
            <a:r>
              <a:rPr lang="sv-SE" sz="1200" dirty="0"/>
              <a:t> </a:t>
            </a:r>
          </a:p>
          <a:p>
            <a:r>
              <a:rPr lang="sv-SE" sz="1200" b="1" dirty="0"/>
              <a:t>Riktlinjer/årsgrupp:</a:t>
            </a:r>
            <a:endParaRPr lang="sv-SE" sz="1200" dirty="0"/>
          </a:p>
          <a:p>
            <a:r>
              <a:rPr lang="sv-SE" sz="1200" b="1" dirty="0"/>
              <a:t>8 år</a:t>
            </a:r>
            <a:r>
              <a:rPr lang="sv-SE" sz="1200" dirty="0"/>
              <a:t>, spelar de lokala ungdomsseriernas sammandrag</a:t>
            </a:r>
          </a:p>
          <a:p>
            <a:r>
              <a:rPr lang="sv-SE" sz="1200" dirty="0"/>
              <a:t>Första året i de lokala ungdomsserierna tycker vi att det räcker med deltagande där som i sig kan kallas en samling mini-cuper.</a:t>
            </a:r>
          </a:p>
          <a:p>
            <a:r>
              <a:rPr lang="sv-SE" sz="1200" dirty="0"/>
              <a:t> </a:t>
            </a:r>
          </a:p>
          <a:p>
            <a:r>
              <a:rPr lang="sv-SE" sz="1200" b="1" dirty="0"/>
              <a:t>9-10 år</a:t>
            </a:r>
            <a:r>
              <a:rPr lang="sv-SE" sz="1200" dirty="0"/>
              <a:t>, kan delta i cup inom kommunen eller närliggande kommun.</a:t>
            </a:r>
          </a:p>
          <a:p>
            <a:r>
              <a:rPr lang="sv-SE" sz="1200" dirty="0"/>
              <a:t>Här rekommenderas endagscup utan övernattning, t.ex. Ås-cupen eller annat närliggande. Har vi fler än ett lag som skall delta i resp. ålder så spelar vi med samma principer/uppdelningar av lag som i den vardagliga verksamheten. Vi strävar efter jämn nivå på lagen.</a:t>
            </a:r>
          </a:p>
          <a:p>
            <a:endParaRPr lang="sv-SE" sz="1200" dirty="0"/>
          </a:p>
          <a:p>
            <a:r>
              <a:rPr lang="sv-SE" sz="1200" b="1" dirty="0"/>
              <a:t>11-12 år</a:t>
            </a:r>
            <a:r>
              <a:rPr lang="sv-SE" sz="1200" dirty="0"/>
              <a:t>, så många lag som möjligt i föreningen åker på en gemensam cup. Lagen skall själva och i god tid anmäla lag och antalet deltagare till cupen. Alla lagen åker i bussar (ej egna bilar) beställda av kansliet. Föreningen ger vid föreningsgemensam cup ett bidrag till bussresan. För bussresan anmäls antalet resenärer till kansliet. Gemensam avresa och hemresa på förutbestämda tider gäller.</a:t>
            </a:r>
          </a:p>
          <a:p>
            <a:r>
              <a:rPr lang="sv-SE" sz="1200" dirty="0"/>
              <a:t>Har vi fler än ett lag som skall delta i resp. ålder så spelar vi med samma principer/uppdelningar av lag som i den vardagliga verksamheten. Vi strävar efter jämn nivå på lagen. </a:t>
            </a:r>
          </a:p>
        </p:txBody>
      </p:sp>
      <p:sp>
        <p:nvSpPr>
          <p:cNvPr id="14" name="textruta 13"/>
          <p:cNvSpPr txBox="1"/>
          <p:nvPr/>
        </p:nvSpPr>
        <p:spPr>
          <a:xfrm>
            <a:off x="476672" y="1857182"/>
            <a:ext cx="1072730" cy="338554"/>
          </a:xfrm>
          <a:prstGeom prst="rect">
            <a:avLst/>
          </a:prstGeom>
          <a:noFill/>
        </p:spPr>
        <p:txBody>
          <a:bodyPr wrap="none" rtlCol="0">
            <a:spAutoFit/>
          </a:bodyPr>
          <a:lstStyle/>
          <a:p>
            <a:r>
              <a:rPr lang="sv-SE" sz="1600" b="1" dirty="0"/>
              <a:t>Cupstegen</a:t>
            </a:r>
            <a:endParaRPr lang="sv-SE" sz="12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46</a:t>
            </a:fld>
            <a:endParaRPr lang="en-US" dirty="0"/>
          </a:p>
        </p:txBody>
      </p:sp>
      <p:sp>
        <p:nvSpPr>
          <p:cNvPr id="4" name="textruta 3"/>
          <p:cNvSpPr txBox="1"/>
          <p:nvPr/>
        </p:nvSpPr>
        <p:spPr>
          <a:xfrm>
            <a:off x="210180" y="1240468"/>
            <a:ext cx="3023520" cy="523220"/>
          </a:xfrm>
          <a:prstGeom prst="rect">
            <a:avLst/>
          </a:prstGeom>
          <a:noFill/>
        </p:spPr>
        <p:txBody>
          <a:bodyPr wrap="none" rtlCol="0">
            <a:spAutoFit/>
          </a:bodyPr>
          <a:lstStyle/>
          <a:p>
            <a:r>
              <a:rPr lang="sv-SE" sz="2800" b="1" dirty="0">
                <a:solidFill>
                  <a:schemeClr val="accent1"/>
                </a:solidFill>
              </a:rPr>
              <a:t>Deltagande i Cuper</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8" name="textruta 7"/>
          <p:cNvSpPr txBox="1"/>
          <p:nvPr/>
        </p:nvSpPr>
        <p:spPr>
          <a:xfrm>
            <a:off x="836712" y="1907704"/>
            <a:ext cx="5328592" cy="3785652"/>
          </a:xfrm>
          <a:prstGeom prst="rect">
            <a:avLst/>
          </a:prstGeom>
          <a:noFill/>
        </p:spPr>
        <p:txBody>
          <a:bodyPr wrap="square" rtlCol="0">
            <a:spAutoFit/>
          </a:bodyPr>
          <a:lstStyle/>
          <a:p>
            <a:r>
              <a:rPr lang="sv-SE" sz="1200" b="1" dirty="0"/>
              <a:t>13-14 år</a:t>
            </a:r>
            <a:r>
              <a:rPr lang="sv-SE" sz="1200" dirty="0"/>
              <a:t>, så många lag som möjligt i föreningen åker på en eller ett fåtal gemensamma cuper. Lagen skall själva och i god tid anmäla lag och antalet deltagare till cupen. Samordning sker mellan lagen så att bussar (ej egna bilar) kan nyttjas. När flera lag samordnar sin resa till en gemensam cup går föreningen in med ett bidrag till bussresan. För bussresan anmäls antalet resenärer till kansliet. Gemensam avresa och hemresa på förutbestämda tider gäller då för respektive cup. Har vi fler än ett lag som skall delta i resp. ålder så spelar vi med samma principer/uppdelningar av lag som i den vardagliga verksamheten. Vi strävar efter jämn nivå på lagen.</a:t>
            </a:r>
          </a:p>
          <a:p>
            <a:endParaRPr lang="sv-SE" sz="1200" dirty="0"/>
          </a:p>
          <a:p>
            <a:r>
              <a:rPr lang="sv-SE" sz="1200" b="1" dirty="0"/>
              <a:t>15 år</a:t>
            </a:r>
            <a:r>
              <a:rPr lang="sv-SE" sz="1200" dirty="0"/>
              <a:t>, gärna en gemensam resa för pojk- och flicklag, men inget krav. Cup i mellersta/södra Sverige med bra motstånd alternativt läger/cup i utlandet.</a:t>
            </a:r>
          </a:p>
          <a:p>
            <a:r>
              <a:rPr lang="sv-SE" sz="1200" dirty="0"/>
              <a:t> </a:t>
            </a:r>
          </a:p>
          <a:p>
            <a:r>
              <a:rPr lang="sv-SE" sz="1200" b="1" dirty="0"/>
              <a:t>16-19 år</a:t>
            </a:r>
            <a:r>
              <a:rPr lang="sv-SE" sz="1200" dirty="0"/>
              <a:t>, lagen planerar själva sin ev. cup/läger verksamhet efter behov. Kan med fördel genomföras tillsammans med A-trupper.</a:t>
            </a:r>
          </a:p>
          <a:p>
            <a:r>
              <a:rPr lang="sv-SE" sz="1200" dirty="0"/>
              <a:t> </a:t>
            </a:r>
          </a:p>
          <a:p>
            <a:r>
              <a:rPr lang="sv-SE" sz="1200" dirty="0"/>
              <a:t>Lag kan själva välja att lägga till ytterligare cuper om så önskas och passar i övrig planering. Riktlinjerna från föreningen skall dock följas, vid osäkerhet så kontakta sektionsansvarig eller sportchef. Undantag från ovan rekommendationer kan göras om så bättre passar in i lagets verksamhet.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47</a:t>
            </a:fld>
            <a:endParaRPr lang="en-US" dirty="0"/>
          </a:p>
        </p:txBody>
      </p:sp>
      <p:sp>
        <p:nvSpPr>
          <p:cNvPr id="4" name="textruta 3"/>
          <p:cNvSpPr txBox="1"/>
          <p:nvPr/>
        </p:nvSpPr>
        <p:spPr>
          <a:xfrm>
            <a:off x="210180" y="1240468"/>
            <a:ext cx="3023520" cy="523220"/>
          </a:xfrm>
          <a:prstGeom prst="rect">
            <a:avLst/>
          </a:prstGeom>
          <a:noFill/>
        </p:spPr>
        <p:txBody>
          <a:bodyPr wrap="none" rtlCol="0">
            <a:spAutoFit/>
          </a:bodyPr>
          <a:lstStyle/>
          <a:p>
            <a:r>
              <a:rPr lang="sv-SE" sz="2800" b="1" dirty="0">
                <a:solidFill>
                  <a:schemeClr val="accent1"/>
                </a:solidFill>
              </a:rPr>
              <a:t>Deltagande i Cuper</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graphicFrame>
        <p:nvGraphicFramePr>
          <p:cNvPr id="10" name="Tabell 9"/>
          <p:cNvGraphicFramePr>
            <a:graphicFrameLocks noGrp="1"/>
          </p:cNvGraphicFramePr>
          <p:nvPr>
            <p:extLst>
              <p:ext uri="{D42A27DB-BD31-4B8C-83A1-F6EECF244321}">
                <p14:modId xmlns:p14="http://schemas.microsoft.com/office/powerpoint/2010/main" val="3329658183"/>
              </p:ext>
            </p:extLst>
          </p:nvPr>
        </p:nvGraphicFramePr>
        <p:xfrm>
          <a:off x="404664" y="5580112"/>
          <a:ext cx="6120681" cy="198628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800201">
                  <a:extLst>
                    <a:ext uri="{9D8B030D-6E8A-4147-A177-3AD203B41FA5}">
                      <a16:colId xmlns:a16="http://schemas.microsoft.com/office/drawing/2014/main" val="20004"/>
                    </a:ext>
                  </a:extLst>
                </a:gridCol>
              </a:tblGrid>
              <a:tr h="370840">
                <a:tc>
                  <a:txBody>
                    <a:bodyPr/>
                    <a:lstStyle/>
                    <a:p>
                      <a:r>
                        <a:rPr lang="sv-SE" sz="1200" dirty="0"/>
                        <a:t>Ålder</a:t>
                      </a:r>
                    </a:p>
                  </a:txBody>
                  <a:tcPr/>
                </a:tc>
                <a:tc>
                  <a:txBody>
                    <a:bodyPr/>
                    <a:lstStyle/>
                    <a:p>
                      <a:r>
                        <a:rPr lang="sv-SE" sz="1200" dirty="0"/>
                        <a:t>Dagar</a:t>
                      </a:r>
                    </a:p>
                  </a:txBody>
                  <a:tcPr/>
                </a:tc>
                <a:tc>
                  <a:txBody>
                    <a:bodyPr/>
                    <a:lstStyle/>
                    <a:p>
                      <a:r>
                        <a:rPr lang="sv-SE" sz="1200" dirty="0"/>
                        <a:t>Geografi</a:t>
                      </a:r>
                    </a:p>
                  </a:txBody>
                  <a:tcPr/>
                </a:tc>
                <a:tc>
                  <a:txBody>
                    <a:bodyPr/>
                    <a:lstStyle/>
                    <a:p>
                      <a:r>
                        <a:rPr lang="sv-SE" sz="1200" dirty="0"/>
                        <a:t>Färdsätt</a:t>
                      </a:r>
                    </a:p>
                  </a:txBody>
                  <a:tcPr/>
                </a:tc>
                <a:tc>
                  <a:txBody>
                    <a:bodyPr/>
                    <a:lstStyle/>
                    <a:p>
                      <a:r>
                        <a:rPr lang="sv-SE" sz="1200" dirty="0"/>
                        <a:t>Exempel</a:t>
                      </a:r>
                    </a:p>
                  </a:txBody>
                  <a:tcPr/>
                </a:tc>
                <a:extLst>
                  <a:ext uri="{0D108BD9-81ED-4DB2-BD59-A6C34878D82A}">
                    <a16:rowId xmlns:a16="http://schemas.microsoft.com/office/drawing/2014/main" val="10000"/>
                  </a:ext>
                </a:extLst>
              </a:tr>
              <a:tr h="177408">
                <a:tc>
                  <a:txBody>
                    <a:bodyPr/>
                    <a:lstStyle/>
                    <a:p>
                      <a:r>
                        <a:rPr lang="sv-SE" sz="1000" dirty="0"/>
                        <a:t>7-8 år</a:t>
                      </a:r>
                    </a:p>
                  </a:txBody>
                  <a:tcPr/>
                </a:tc>
                <a:tc>
                  <a:txBody>
                    <a:bodyPr/>
                    <a:lstStyle/>
                    <a:p>
                      <a:r>
                        <a:rPr lang="sv-SE" sz="1000" dirty="0"/>
                        <a:t>1d</a:t>
                      </a:r>
                    </a:p>
                  </a:txBody>
                  <a:tcPr/>
                </a:tc>
                <a:tc>
                  <a:txBody>
                    <a:bodyPr/>
                    <a:lstStyle/>
                    <a:p>
                      <a:r>
                        <a:rPr lang="sv-SE" sz="1000" dirty="0"/>
                        <a:t>Inom kommunen, närliggande,</a:t>
                      </a:r>
                      <a:r>
                        <a:rPr lang="sv-SE" sz="1000" baseline="0" dirty="0"/>
                        <a:t> 5 mil</a:t>
                      </a:r>
                      <a:endParaRPr lang="sv-SE" sz="1000" dirty="0"/>
                    </a:p>
                  </a:txBody>
                  <a:tcPr/>
                </a:tc>
                <a:tc>
                  <a:txBody>
                    <a:bodyPr/>
                    <a:lstStyle/>
                    <a:p>
                      <a:r>
                        <a:rPr lang="sv-SE" sz="1000" dirty="0"/>
                        <a:t>Bil</a:t>
                      </a:r>
                    </a:p>
                  </a:txBody>
                  <a:tcPr/>
                </a:tc>
                <a:tc>
                  <a:txBody>
                    <a:bodyPr/>
                    <a:lstStyle/>
                    <a:p>
                      <a:r>
                        <a:rPr lang="sv-SE" sz="1000" dirty="0"/>
                        <a:t>Sammandrag i lokala ungdomsserier</a:t>
                      </a:r>
                    </a:p>
                  </a:txBody>
                  <a:tcPr/>
                </a:tc>
                <a:extLst>
                  <a:ext uri="{0D108BD9-81ED-4DB2-BD59-A6C34878D82A}">
                    <a16:rowId xmlns:a16="http://schemas.microsoft.com/office/drawing/2014/main" val="10001"/>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9-10 år</a:t>
                      </a:r>
                    </a:p>
                  </a:txBody>
                  <a:tcPr/>
                </a:tc>
                <a:tc>
                  <a:txBody>
                    <a:bodyPr/>
                    <a:lstStyle/>
                    <a:p>
                      <a:r>
                        <a:rPr lang="sv-SE" sz="1000" dirty="0"/>
                        <a:t>1d</a:t>
                      </a:r>
                    </a:p>
                  </a:txBody>
                  <a:tcPr/>
                </a:tc>
                <a:tc>
                  <a:txBody>
                    <a:bodyPr/>
                    <a:lstStyle/>
                    <a:p>
                      <a:r>
                        <a:rPr lang="sv-SE" sz="1000" dirty="0"/>
                        <a:t>Inom kommunen, närliggande,</a:t>
                      </a:r>
                      <a:r>
                        <a:rPr lang="sv-SE" sz="1000" baseline="0" dirty="0"/>
                        <a:t> 5-10 mil</a:t>
                      </a:r>
                      <a:endParaRPr lang="sv-SE" sz="1000" dirty="0"/>
                    </a:p>
                  </a:txBody>
                  <a:tcPr/>
                </a:tc>
                <a:tc>
                  <a:txBody>
                    <a:bodyPr/>
                    <a:lstStyle/>
                    <a:p>
                      <a:r>
                        <a:rPr lang="sv-SE" sz="1000" dirty="0"/>
                        <a:t>Bil</a:t>
                      </a:r>
                    </a:p>
                  </a:txBody>
                  <a:tcPr/>
                </a:tc>
                <a:tc>
                  <a:txBody>
                    <a:bodyPr/>
                    <a:lstStyle/>
                    <a:p>
                      <a:r>
                        <a:rPr lang="sv-SE" sz="1000" kern="1200" dirty="0">
                          <a:solidFill>
                            <a:schemeClr val="dk1"/>
                          </a:solidFill>
                          <a:latin typeface="+mn-lt"/>
                          <a:ea typeface="+mn-ea"/>
                          <a:cs typeface="+mn-cs"/>
                        </a:rPr>
                        <a:t>Ås-cup, Oviken, Krokom</a:t>
                      </a:r>
                    </a:p>
                  </a:txBody>
                  <a:tcPr/>
                </a:tc>
                <a:extLst>
                  <a:ext uri="{0D108BD9-81ED-4DB2-BD59-A6C34878D82A}">
                    <a16:rowId xmlns:a16="http://schemas.microsoft.com/office/drawing/2014/main" val="10002"/>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11-12 år</a:t>
                      </a:r>
                    </a:p>
                  </a:txBody>
                  <a:tcPr/>
                </a:tc>
                <a:tc>
                  <a:txBody>
                    <a:bodyPr/>
                    <a:lstStyle/>
                    <a:p>
                      <a:r>
                        <a:rPr lang="sv-SE" sz="1000" dirty="0"/>
                        <a:t>2-3d</a:t>
                      </a:r>
                    </a:p>
                  </a:txBody>
                  <a:tcPr/>
                </a:tc>
                <a:tc>
                  <a:txBody>
                    <a:bodyPr/>
                    <a:lstStyle/>
                    <a:p>
                      <a:r>
                        <a:rPr lang="sv-SE" sz="1000" dirty="0"/>
                        <a:t>Närliggande län,</a:t>
                      </a:r>
                      <a:r>
                        <a:rPr lang="sv-SE" sz="1000" baseline="0" dirty="0"/>
                        <a:t> 20-35 mil</a:t>
                      </a:r>
                      <a:endParaRPr lang="sv-SE" sz="1000" dirty="0"/>
                    </a:p>
                  </a:txBody>
                  <a:tcPr/>
                </a:tc>
                <a:tc>
                  <a:txBody>
                    <a:bodyPr/>
                    <a:lstStyle/>
                    <a:p>
                      <a:r>
                        <a:rPr lang="sv-SE" sz="1000" dirty="0"/>
                        <a:t>Buss</a:t>
                      </a:r>
                    </a:p>
                  </a:txBody>
                  <a:tcPr/>
                </a:tc>
                <a:tc>
                  <a:txBody>
                    <a:bodyPr/>
                    <a:lstStyle/>
                    <a:p>
                      <a:r>
                        <a:rPr lang="sv-SE" sz="1000" dirty="0"/>
                        <a:t>Hudik</a:t>
                      </a:r>
                      <a:r>
                        <a:rPr lang="sv-SE" sz="1000" baseline="0" dirty="0"/>
                        <a:t> Cup, Hudiksvall</a:t>
                      </a:r>
                      <a:endParaRPr lang="sv-SE" sz="1000" dirty="0"/>
                    </a:p>
                  </a:txBody>
                  <a:tcPr/>
                </a:tc>
                <a:extLst>
                  <a:ext uri="{0D108BD9-81ED-4DB2-BD59-A6C34878D82A}">
                    <a16:rowId xmlns:a16="http://schemas.microsoft.com/office/drawing/2014/main" val="10003"/>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solidFill>
                            <a:schemeClr val="tx1"/>
                          </a:solidFill>
                        </a:rPr>
                        <a:t>13-14 år</a:t>
                      </a:r>
                    </a:p>
                  </a:txBody>
                  <a:tcPr/>
                </a:tc>
                <a:tc>
                  <a:txBody>
                    <a:bodyPr/>
                    <a:lstStyle/>
                    <a:p>
                      <a:r>
                        <a:rPr lang="sv-SE" sz="1000" dirty="0">
                          <a:solidFill>
                            <a:schemeClr val="tx1"/>
                          </a:solidFill>
                        </a:rPr>
                        <a:t>3-4d</a:t>
                      </a:r>
                    </a:p>
                  </a:txBody>
                  <a:tcPr/>
                </a:tc>
                <a:tc>
                  <a:txBody>
                    <a:bodyPr/>
                    <a:lstStyle/>
                    <a:p>
                      <a:r>
                        <a:rPr lang="sv-SE" sz="1000" dirty="0">
                          <a:solidFill>
                            <a:schemeClr val="tx1"/>
                          </a:solidFill>
                        </a:rPr>
                        <a:t>Utanför</a:t>
                      </a:r>
                      <a:r>
                        <a:rPr lang="sv-SE" sz="1000" baseline="0" dirty="0">
                          <a:solidFill>
                            <a:schemeClr val="tx1"/>
                          </a:solidFill>
                        </a:rPr>
                        <a:t> region mitt, 35-60 mil</a:t>
                      </a:r>
                      <a:endParaRPr lang="sv-SE" sz="1000" dirty="0">
                        <a:solidFill>
                          <a:schemeClr val="tx1"/>
                        </a:solidFill>
                      </a:endParaRPr>
                    </a:p>
                  </a:txBody>
                  <a:tcPr/>
                </a:tc>
                <a:tc>
                  <a:txBody>
                    <a:bodyPr/>
                    <a:lstStyle/>
                    <a:p>
                      <a:r>
                        <a:rPr lang="sv-SE" sz="1000" dirty="0">
                          <a:solidFill>
                            <a:schemeClr val="tx1"/>
                          </a:solidFill>
                        </a:rPr>
                        <a:t>Buss/tåg</a:t>
                      </a:r>
                    </a:p>
                  </a:txBody>
                  <a:tcPr/>
                </a:tc>
                <a:tc>
                  <a:txBody>
                    <a:bodyPr/>
                    <a:lstStyle/>
                    <a:p>
                      <a:r>
                        <a:rPr lang="sv-SE" sz="1000" baseline="0" dirty="0">
                          <a:solidFill>
                            <a:schemeClr val="tx1"/>
                          </a:solidFill>
                        </a:rPr>
                        <a:t>Umeå, Örebro, Västerås </a:t>
                      </a:r>
                      <a:endParaRPr lang="sv-SE" sz="1000" dirty="0">
                        <a:solidFill>
                          <a:schemeClr val="tx1"/>
                        </a:solidFill>
                      </a:endParaRPr>
                    </a:p>
                  </a:txBody>
                  <a:tcPr/>
                </a:tc>
                <a:extLst>
                  <a:ext uri="{0D108BD9-81ED-4DB2-BD59-A6C34878D82A}">
                    <a16:rowId xmlns:a16="http://schemas.microsoft.com/office/drawing/2014/main" val="10004"/>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15 år</a:t>
                      </a:r>
                    </a:p>
                  </a:txBody>
                  <a:tcPr/>
                </a:tc>
                <a:tc>
                  <a:txBody>
                    <a:bodyPr/>
                    <a:lstStyle/>
                    <a:p>
                      <a:r>
                        <a:rPr lang="sv-SE" sz="1000" dirty="0"/>
                        <a:t>4-6d</a:t>
                      </a:r>
                    </a:p>
                  </a:txBody>
                  <a:tcPr/>
                </a:tc>
                <a:tc>
                  <a:txBody>
                    <a:bodyPr/>
                    <a:lstStyle/>
                    <a:p>
                      <a:r>
                        <a:rPr lang="sv-SE" sz="1000" dirty="0"/>
                        <a:t>Södra</a:t>
                      </a:r>
                      <a:r>
                        <a:rPr lang="sv-SE" sz="1000" baseline="0" dirty="0"/>
                        <a:t> Sverige, 60-100 mil</a:t>
                      </a:r>
                      <a:endParaRPr lang="sv-SE" sz="1000" dirty="0"/>
                    </a:p>
                  </a:txBody>
                  <a:tcPr/>
                </a:tc>
                <a:tc>
                  <a:txBody>
                    <a:bodyPr/>
                    <a:lstStyle/>
                    <a:p>
                      <a:r>
                        <a:rPr lang="sv-SE" sz="1000" dirty="0"/>
                        <a:t>Buss/tåg</a:t>
                      </a:r>
                    </a:p>
                  </a:txBody>
                  <a:tcPr/>
                </a:tc>
                <a:tc>
                  <a:txBody>
                    <a:bodyPr/>
                    <a:lstStyle/>
                    <a:p>
                      <a:r>
                        <a:rPr lang="sv-SE" sz="1000" dirty="0"/>
                        <a:t>Gothia</a:t>
                      </a:r>
                      <a:r>
                        <a:rPr lang="sv-SE" sz="1000" baseline="0" dirty="0"/>
                        <a:t> Cup, Göteborg</a:t>
                      </a:r>
                      <a:endParaRPr lang="sv-SE" sz="1000" dirty="0"/>
                    </a:p>
                  </a:txBody>
                  <a:tcPr/>
                </a:tc>
                <a:extLst>
                  <a:ext uri="{0D108BD9-81ED-4DB2-BD59-A6C34878D82A}">
                    <a16:rowId xmlns:a16="http://schemas.microsoft.com/office/drawing/2014/main" val="10005"/>
                  </a:ext>
                </a:extLst>
              </a:tr>
              <a:tr h="17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a:t>16-19</a:t>
                      </a:r>
                      <a:r>
                        <a:rPr lang="sv-SE" sz="1000" baseline="0" dirty="0"/>
                        <a:t> år</a:t>
                      </a:r>
                      <a:endParaRPr lang="sv-SE" sz="1000" dirty="0"/>
                    </a:p>
                  </a:txBody>
                  <a:tcPr/>
                </a:tc>
                <a:tc>
                  <a:txBody>
                    <a:bodyPr/>
                    <a:lstStyle/>
                    <a:p>
                      <a:r>
                        <a:rPr lang="sv-SE" sz="1000" dirty="0"/>
                        <a:t>5-</a:t>
                      </a:r>
                    </a:p>
                  </a:txBody>
                  <a:tcPr/>
                </a:tc>
                <a:tc>
                  <a:txBody>
                    <a:bodyPr/>
                    <a:lstStyle/>
                    <a:p>
                      <a:r>
                        <a:rPr lang="sv-SE" sz="1000" dirty="0"/>
                        <a:t>Utomlands</a:t>
                      </a:r>
                    </a:p>
                  </a:txBody>
                  <a:tcPr/>
                </a:tc>
                <a:tc>
                  <a:txBody>
                    <a:bodyPr/>
                    <a:lstStyle/>
                    <a:p>
                      <a:r>
                        <a:rPr lang="sv-SE" sz="1000" dirty="0"/>
                        <a:t>Buss/tåg/flyg</a:t>
                      </a:r>
                    </a:p>
                  </a:txBody>
                  <a:tcPr/>
                </a:tc>
                <a:tc>
                  <a:txBody>
                    <a:bodyPr/>
                    <a:lstStyle/>
                    <a:p>
                      <a:r>
                        <a:rPr lang="sv-SE" sz="1000" dirty="0"/>
                        <a:t>Egen planering</a:t>
                      </a:r>
                    </a:p>
                  </a:txBody>
                  <a:tcPr/>
                </a:tc>
                <a:extLst>
                  <a:ext uri="{0D108BD9-81ED-4DB2-BD59-A6C34878D82A}">
                    <a16:rowId xmlns:a16="http://schemas.microsoft.com/office/drawing/2014/main" val="10006"/>
                  </a:ext>
                </a:extLst>
              </a:tr>
            </a:tbl>
          </a:graphicData>
        </a:graphic>
      </p:graphicFrame>
      <p:sp>
        <p:nvSpPr>
          <p:cNvPr id="9" name="textruta 8"/>
          <p:cNvSpPr txBox="1"/>
          <p:nvPr/>
        </p:nvSpPr>
        <p:spPr>
          <a:xfrm>
            <a:off x="836712" y="1907704"/>
            <a:ext cx="5328592" cy="3416320"/>
          </a:xfrm>
          <a:prstGeom prst="rect">
            <a:avLst/>
          </a:prstGeom>
          <a:noFill/>
        </p:spPr>
        <p:txBody>
          <a:bodyPr wrap="square" rtlCol="0">
            <a:spAutoFit/>
          </a:bodyPr>
          <a:lstStyle/>
          <a:p>
            <a:endParaRPr lang="sv-SE" sz="1200" dirty="0"/>
          </a:p>
          <a:p>
            <a:r>
              <a:rPr lang="sv-SE" sz="1200" dirty="0"/>
              <a:t>Samma principer gäller här som vid ordinarie cupverksamhet med vissa undantag:</a:t>
            </a:r>
          </a:p>
          <a:p>
            <a:r>
              <a:rPr lang="sv-SE" sz="1200" dirty="0"/>
              <a:t>Avgifter betalas helt av laget själv.</a:t>
            </a:r>
          </a:p>
          <a:p>
            <a:r>
              <a:rPr lang="sv-SE" sz="1200" dirty="0"/>
              <a:t>Föreningen rekommenderar att spelare bör träna viss del av fotbollspassen under vintern för att vara aktuell för vintercup, det gäller även om man har annan idrott under vintern. </a:t>
            </a:r>
          </a:p>
          <a:p>
            <a:r>
              <a:rPr lang="sv-SE" sz="1200" dirty="0"/>
              <a:t> </a:t>
            </a:r>
          </a:p>
          <a:p>
            <a:r>
              <a:rPr lang="sv-SE" sz="1200" i="1" dirty="0"/>
              <a:t>Exempel: P14 anmäler sig till en cup i Sundsvall i februari för att göra något roligt för spelarna som tränar under vintern. Cupen är i första hand tänkt för de spelare som ej har vinteridrott. Ledarna har informerat föräldrar om att cupen först och främst är tänkt för de som tränar fotboll under vintern men att vinteridrottarna får följa med om man visar intresse genom att delta vid fotbollsträningarna. </a:t>
            </a:r>
          </a:p>
          <a:p>
            <a:r>
              <a:rPr lang="sv-SE" sz="1200" i="1" dirty="0"/>
              <a:t>Kalle spelar ishockey men försöker så gott det går att även komma på vissa fotbollsträningar, han tränar/besöker c:a 25-30% av fotbollsträningarna och erbjuds då att vara med på cupen. Petter som också spelar hockey och tycker att han tränar (dock ej fotboll) vill även han följa med till Sundsvall, han visar dock lite intresse under vintern för fotbollen och erbjuds ej deltagande.</a:t>
            </a:r>
            <a:endParaRPr lang="sv-SE" sz="1200" dirty="0"/>
          </a:p>
          <a:p>
            <a:endParaRPr lang="sv-SE" sz="1200" dirty="0"/>
          </a:p>
        </p:txBody>
      </p:sp>
      <p:sp>
        <p:nvSpPr>
          <p:cNvPr id="11" name="textruta 10"/>
          <p:cNvSpPr txBox="1"/>
          <p:nvPr/>
        </p:nvSpPr>
        <p:spPr>
          <a:xfrm>
            <a:off x="476672" y="5241558"/>
            <a:ext cx="1645515" cy="338554"/>
          </a:xfrm>
          <a:prstGeom prst="rect">
            <a:avLst/>
          </a:prstGeom>
          <a:noFill/>
        </p:spPr>
        <p:txBody>
          <a:bodyPr wrap="none" rtlCol="0">
            <a:spAutoFit/>
          </a:bodyPr>
          <a:lstStyle/>
          <a:p>
            <a:r>
              <a:rPr lang="sv-SE" sz="1600" b="1" dirty="0"/>
              <a:t>Sammanställning</a:t>
            </a:r>
            <a:endParaRPr lang="sv-SE" sz="1200" dirty="0"/>
          </a:p>
        </p:txBody>
      </p:sp>
      <p:sp>
        <p:nvSpPr>
          <p:cNvPr id="12" name="textruta 11"/>
          <p:cNvSpPr txBox="1"/>
          <p:nvPr/>
        </p:nvSpPr>
        <p:spPr>
          <a:xfrm>
            <a:off x="476672" y="1857182"/>
            <a:ext cx="1190454" cy="338554"/>
          </a:xfrm>
          <a:prstGeom prst="rect">
            <a:avLst/>
          </a:prstGeom>
          <a:noFill/>
        </p:spPr>
        <p:txBody>
          <a:bodyPr wrap="none" rtlCol="0">
            <a:spAutoFit/>
          </a:bodyPr>
          <a:lstStyle/>
          <a:p>
            <a:r>
              <a:rPr lang="sv-SE" sz="1600" b="1" dirty="0"/>
              <a:t>Vintercuper</a:t>
            </a:r>
            <a:endParaRPr lang="sv-SE" sz="12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48</a:t>
            </a:fld>
            <a:endParaRPr lang="en-US" dirty="0"/>
          </a:p>
        </p:txBody>
      </p:sp>
      <p:sp>
        <p:nvSpPr>
          <p:cNvPr id="4" name="textruta 3"/>
          <p:cNvSpPr txBox="1"/>
          <p:nvPr/>
        </p:nvSpPr>
        <p:spPr>
          <a:xfrm>
            <a:off x="210180" y="1240468"/>
            <a:ext cx="1362874" cy="523220"/>
          </a:xfrm>
          <a:prstGeom prst="rect">
            <a:avLst/>
          </a:prstGeom>
          <a:noFill/>
        </p:spPr>
        <p:txBody>
          <a:bodyPr wrap="none" rtlCol="0">
            <a:spAutoFit/>
          </a:bodyPr>
          <a:lstStyle/>
          <a:p>
            <a:r>
              <a:rPr lang="sv-SE" sz="2800" b="1" dirty="0">
                <a:solidFill>
                  <a:schemeClr val="accent1"/>
                </a:solidFill>
              </a:rPr>
              <a:t>DM/SM</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9" name="textruta 8"/>
          <p:cNvSpPr txBox="1"/>
          <p:nvPr/>
        </p:nvSpPr>
        <p:spPr>
          <a:xfrm>
            <a:off x="700584" y="2360872"/>
            <a:ext cx="5443689" cy="4708981"/>
          </a:xfrm>
          <a:prstGeom prst="rect">
            <a:avLst/>
          </a:prstGeom>
          <a:noFill/>
        </p:spPr>
        <p:txBody>
          <a:bodyPr wrap="square" rtlCol="0">
            <a:spAutoFit/>
          </a:bodyPr>
          <a:lstStyle/>
          <a:p>
            <a:r>
              <a:rPr lang="sv-SE" sz="1200" dirty="0"/>
              <a:t>I alla sammanhang när det gäller distriktsmästerskap/SM utomhus för spelare 15 år och äldre ska Ope IF representeras av ett representationslag. Representationslaget ska bestå av spelare som av ansvariga ledare, vid tidpunkten för aktuell match, anses vara de som kan representera Ope IF på bästa sätt. Detta innebär att spelare från yngre åldersgrupper kan vara aktuella för att bli uttagna. Vid nästa tillfälle som ett representationslag ska tas ut ska en ny bedömning göras innan laget tas ut. </a:t>
            </a:r>
          </a:p>
          <a:p>
            <a:endParaRPr lang="sv-SE" sz="1200" dirty="0"/>
          </a:p>
          <a:p>
            <a:r>
              <a:rPr lang="sv-SE" sz="1200" dirty="0"/>
              <a:t>Här godkänner vi en annan syn på matchning/coachning i jämförelse med ordinarie seriespel. Vid dessa matcher KAN det bli så att de spelare som är uttagna till match inte garanteras att få speltid, beroende på matchens utveckling.</a:t>
            </a:r>
          </a:p>
          <a:p>
            <a:endParaRPr lang="sv-SE" sz="1200" dirty="0"/>
          </a:p>
          <a:p>
            <a:r>
              <a:rPr lang="sv-SE" sz="1200" dirty="0"/>
              <a:t>En förutsättning för att bli uttagen till ett representationslag är att man tränar fotboll i föreningen regelbundet.</a:t>
            </a:r>
          </a:p>
          <a:p>
            <a:r>
              <a:rPr lang="sv-SE" sz="1200" dirty="0"/>
              <a:t> </a:t>
            </a:r>
          </a:p>
          <a:p>
            <a:r>
              <a:rPr lang="sv-SE" sz="1200" dirty="0"/>
              <a:t>Första gången ett representationslag, bestående av spelare från flera olika lag kan tas ut, är inför DM för flickor och pojkar 15 år. </a:t>
            </a:r>
          </a:p>
          <a:p>
            <a:r>
              <a:rPr lang="sv-SE" sz="1200" dirty="0"/>
              <a:t> </a:t>
            </a:r>
          </a:p>
          <a:p>
            <a:pPr algn="ctr"/>
            <a:r>
              <a:rPr lang="sv-SE" sz="1200" dirty="0"/>
              <a:t>********</a:t>
            </a:r>
          </a:p>
          <a:p>
            <a:endParaRPr lang="sv-SE" sz="1200" dirty="0"/>
          </a:p>
          <a:p>
            <a:r>
              <a:rPr lang="sv-SE" sz="1200" dirty="0"/>
              <a:t>Vid deltagande i distriktsmästerskap eller kval till SM i </a:t>
            </a:r>
            <a:r>
              <a:rPr lang="sv-SE" sz="1200" b="1" dirty="0"/>
              <a:t>Futsal</a:t>
            </a:r>
            <a:r>
              <a:rPr lang="sv-SE" sz="1200" dirty="0"/>
              <a:t> tillämpas inte ovanstående riktlinje. De spelare som tränar regelbundet under vintersäsongen ska delta i dessa turneringar enligt samma regler som gäller för spel i de lokala ungdomsserierna. Vid avancemang till regionalt slutspel eller SM-slutspel där endast ett begränsat antal spelare kan delta görs en uttagning enligt den riktlinje som gäller för distriktsmästerskap utomhus.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49</a:t>
            </a:fld>
            <a:endParaRPr lang="en-US" dirty="0"/>
          </a:p>
        </p:txBody>
      </p:sp>
      <p:sp>
        <p:nvSpPr>
          <p:cNvPr id="4" name="textruta 3"/>
          <p:cNvSpPr txBox="1"/>
          <p:nvPr/>
        </p:nvSpPr>
        <p:spPr>
          <a:xfrm>
            <a:off x="210180" y="1240468"/>
            <a:ext cx="3684920" cy="523220"/>
          </a:xfrm>
          <a:prstGeom prst="rect">
            <a:avLst/>
          </a:prstGeom>
          <a:noFill/>
        </p:spPr>
        <p:txBody>
          <a:bodyPr wrap="none" rtlCol="0">
            <a:spAutoFit/>
          </a:bodyPr>
          <a:lstStyle/>
          <a:p>
            <a:r>
              <a:rPr lang="sv-SE" sz="2800" b="1" dirty="0">
                <a:solidFill>
                  <a:schemeClr val="accent1"/>
                </a:solidFill>
              </a:rPr>
              <a:t>Uppflyttning av Spelare</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9" name="textruta 8"/>
          <p:cNvSpPr txBox="1"/>
          <p:nvPr/>
        </p:nvSpPr>
        <p:spPr>
          <a:xfrm>
            <a:off x="836712" y="1907704"/>
            <a:ext cx="5328592" cy="1569660"/>
          </a:xfrm>
          <a:prstGeom prst="rect">
            <a:avLst/>
          </a:prstGeom>
          <a:noFill/>
        </p:spPr>
        <p:txBody>
          <a:bodyPr wrap="square" rtlCol="0">
            <a:spAutoFit/>
          </a:bodyPr>
          <a:lstStyle/>
          <a:p>
            <a:r>
              <a:rPr lang="sv-SE" sz="1200" dirty="0"/>
              <a:t>Varje spelare utvecklas i olika takt och har olika förutsättningar för att utveckla sin fotbollskompetens. Uppflyttning kan ses som ett verktyg för att individanpassa spelarutbildningen och att se förbi de traditionella tankarna om fasta åldergrupper. Ett annat syfte är att förstärka föreningskänslan genom att öka kommunikationen mellan både spelare och ledare över lag- och årsgruppsgränserna. Uppflyttning skall inte ses som ett standardförfarande för alla spelare. Det är i första hand för de spelare som bedöms ligga långt fram i sin utveckling i förhållande till sin ordinarie årsgrupp. Nedanstående kriterier är det som ska vägas in.</a:t>
            </a:r>
          </a:p>
        </p:txBody>
      </p:sp>
      <p:graphicFrame>
        <p:nvGraphicFramePr>
          <p:cNvPr id="8" name="Tabell 7"/>
          <p:cNvGraphicFramePr>
            <a:graphicFrameLocks noGrp="1"/>
          </p:cNvGraphicFramePr>
          <p:nvPr>
            <p:extLst>
              <p:ext uri="{D42A27DB-BD31-4B8C-83A1-F6EECF244321}">
                <p14:modId xmlns:p14="http://schemas.microsoft.com/office/powerpoint/2010/main" val="1449530854"/>
              </p:ext>
            </p:extLst>
          </p:nvPr>
        </p:nvGraphicFramePr>
        <p:xfrm>
          <a:off x="908720" y="3714378"/>
          <a:ext cx="5328592" cy="2194560"/>
        </p:xfrm>
        <a:graphic>
          <a:graphicData uri="http://schemas.openxmlformats.org/drawingml/2006/table">
            <a:tbl>
              <a:tblPr/>
              <a:tblGrid>
                <a:gridCol w="1036115">
                  <a:extLst>
                    <a:ext uri="{9D8B030D-6E8A-4147-A177-3AD203B41FA5}">
                      <a16:colId xmlns:a16="http://schemas.microsoft.com/office/drawing/2014/main" val="20000"/>
                    </a:ext>
                  </a:extLst>
                </a:gridCol>
                <a:gridCol w="4292477">
                  <a:extLst>
                    <a:ext uri="{9D8B030D-6E8A-4147-A177-3AD203B41FA5}">
                      <a16:colId xmlns:a16="http://schemas.microsoft.com/office/drawing/2014/main" val="20001"/>
                    </a:ext>
                  </a:extLst>
                </a:gridCol>
              </a:tblGrid>
              <a:tr h="142937">
                <a:tc>
                  <a:txBody>
                    <a:bodyPr/>
                    <a:lstStyle/>
                    <a:p>
                      <a:pPr marL="0" algn="l" defTabSz="914400" rtl="0" eaLnBrk="1" latinLnBrk="0" hangingPunct="1">
                        <a:spcAft>
                          <a:spcPts val="0"/>
                        </a:spcAft>
                      </a:pPr>
                      <a:r>
                        <a:rPr lang="sv-SE" sz="1200" kern="1200" dirty="0">
                          <a:solidFill>
                            <a:schemeClr val="tx1"/>
                          </a:solidFill>
                          <a:latin typeface="+mn-lt"/>
                          <a:ea typeface="+mn-ea"/>
                          <a:cs typeface="+mn-cs"/>
                        </a:rPr>
                        <a:t>Teknik</a:t>
                      </a:r>
                    </a:p>
                  </a:txBody>
                  <a:tcPr marL="53601" marR="53601" marT="0" marB="0">
                    <a:lnL>
                      <a:noFill/>
                    </a:lnL>
                    <a:lnR>
                      <a:noFill/>
                    </a:lnR>
                    <a:lnT>
                      <a:noFill/>
                    </a:lnT>
                    <a:lnB>
                      <a:noFill/>
                    </a:lnB>
                  </a:tcPr>
                </a:tc>
                <a:tc>
                  <a:txBody>
                    <a:bodyPr/>
                    <a:lstStyle/>
                    <a:p>
                      <a:pPr>
                        <a:spcAft>
                          <a:spcPts val="0"/>
                        </a:spcAft>
                      </a:pPr>
                      <a:r>
                        <a:rPr lang="sv-SE" sz="1200" kern="1200" dirty="0">
                          <a:solidFill>
                            <a:schemeClr val="tx1"/>
                          </a:solidFill>
                          <a:latin typeface="+mn-lt"/>
                          <a:ea typeface="+mn-ea"/>
                          <a:cs typeface="+mn-cs"/>
                        </a:rPr>
                        <a:t>Funktionell teknik. Snabbhet med boll.</a:t>
                      </a:r>
                    </a:p>
                  </a:txBody>
                  <a:tcPr marL="53601" marR="53601" marT="0" marB="0">
                    <a:lnL>
                      <a:noFill/>
                    </a:lnL>
                    <a:lnR>
                      <a:noFill/>
                    </a:lnR>
                    <a:lnT>
                      <a:noFill/>
                    </a:lnT>
                    <a:lnB>
                      <a:noFill/>
                    </a:lnB>
                  </a:tcPr>
                </a:tc>
                <a:extLst>
                  <a:ext uri="{0D108BD9-81ED-4DB2-BD59-A6C34878D82A}">
                    <a16:rowId xmlns:a16="http://schemas.microsoft.com/office/drawing/2014/main" val="10000"/>
                  </a:ext>
                </a:extLst>
              </a:tr>
              <a:tr h="285874">
                <a:tc>
                  <a:txBody>
                    <a:bodyPr/>
                    <a:lstStyle/>
                    <a:p>
                      <a:pPr marL="0" algn="l" defTabSz="914400" rtl="0" eaLnBrk="1" latinLnBrk="0" hangingPunct="1">
                        <a:spcAft>
                          <a:spcPts val="0"/>
                        </a:spcAft>
                      </a:pPr>
                      <a:r>
                        <a:rPr lang="sv-SE" sz="1200" kern="1200" dirty="0">
                          <a:solidFill>
                            <a:schemeClr val="tx1"/>
                          </a:solidFill>
                          <a:latin typeface="+mn-lt"/>
                          <a:ea typeface="+mn-ea"/>
                          <a:cs typeface="+mn-cs"/>
                        </a:rPr>
                        <a:t>Spelförståelse</a:t>
                      </a:r>
                    </a:p>
                  </a:txBody>
                  <a:tcPr marL="53601" marR="53601" marT="0" marB="0">
                    <a:lnL>
                      <a:noFill/>
                    </a:lnL>
                    <a:lnR>
                      <a:noFill/>
                    </a:lnR>
                    <a:lnT>
                      <a:noFill/>
                    </a:lnT>
                    <a:lnB>
                      <a:noFill/>
                    </a:lnB>
                  </a:tcPr>
                </a:tc>
                <a:tc>
                  <a:txBody>
                    <a:bodyPr/>
                    <a:lstStyle/>
                    <a:p>
                      <a:pPr>
                        <a:spcAft>
                          <a:spcPts val="0"/>
                        </a:spcAft>
                      </a:pPr>
                      <a:r>
                        <a:rPr lang="sv-SE" sz="1200" kern="1200" dirty="0">
                          <a:solidFill>
                            <a:schemeClr val="tx1"/>
                          </a:solidFill>
                          <a:latin typeface="+mn-lt"/>
                          <a:ea typeface="+mn-ea"/>
                          <a:cs typeface="+mn-cs"/>
                        </a:rPr>
                        <a:t>Hur väl spelaren förstår spelet teoretiskt.</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Med vilken snabbhet spelaren värderar och utför situationer i spel.</a:t>
                      </a:r>
                    </a:p>
                  </a:txBody>
                  <a:tcPr marL="53601" marR="53601" marT="0" marB="0">
                    <a:lnL>
                      <a:noFill/>
                    </a:lnL>
                    <a:lnR>
                      <a:noFill/>
                    </a:lnR>
                    <a:lnT>
                      <a:noFill/>
                    </a:lnT>
                    <a:lnB>
                      <a:noFill/>
                    </a:lnB>
                  </a:tcPr>
                </a:tc>
                <a:extLst>
                  <a:ext uri="{0D108BD9-81ED-4DB2-BD59-A6C34878D82A}">
                    <a16:rowId xmlns:a16="http://schemas.microsoft.com/office/drawing/2014/main" val="10001"/>
                  </a:ext>
                </a:extLst>
              </a:tr>
              <a:tr h="932867">
                <a:tc>
                  <a:txBody>
                    <a:bodyPr/>
                    <a:lstStyle/>
                    <a:p>
                      <a:pPr marL="0" algn="l" defTabSz="914400" rtl="0" eaLnBrk="1" latinLnBrk="0" hangingPunct="1">
                        <a:spcAft>
                          <a:spcPts val="0"/>
                        </a:spcAft>
                      </a:pPr>
                      <a:r>
                        <a:rPr lang="sv-SE" sz="1200" kern="1200" dirty="0">
                          <a:solidFill>
                            <a:schemeClr val="tx1"/>
                          </a:solidFill>
                          <a:latin typeface="+mn-lt"/>
                          <a:ea typeface="+mn-ea"/>
                          <a:cs typeface="+mn-cs"/>
                        </a:rPr>
                        <a:t>Fysik</a:t>
                      </a:r>
                    </a:p>
                  </a:txBody>
                  <a:tcPr marL="53601" marR="53601" marT="0" marB="0">
                    <a:lnL>
                      <a:noFill/>
                    </a:lnL>
                    <a:lnR>
                      <a:noFill/>
                    </a:lnR>
                    <a:lnT>
                      <a:noFill/>
                    </a:lnT>
                    <a:lnB>
                      <a:noFill/>
                    </a:lnB>
                  </a:tcPr>
                </a:tc>
                <a:tc>
                  <a:txBody>
                    <a:bodyPr/>
                    <a:lstStyle/>
                    <a:p>
                      <a:pPr>
                        <a:spcAft>
                          <a:spcPts val="0"/>
                        </a:spcAft>
                        <a:buFont typeface="Wingdings" pitchFamily="2" charset="2"/>
                        <a:buNone/>
                      </a:pPr>
                      <a:r>
                        <a:rPr lang="sv-SE" sz="1200" kern="1200" dirty="0">
                          <a:solidFill>
                            <a:schemeClr val="tx1"/>
                          </a:solidFill>
                          <a:latin typeface="+mn-lt"/>
                          <a:ea typeface="+mn-ea"/>
                          <a:cs typeface="+mn-cs"/>
                        </a:rPr>
                        <a:t>Har hög kapacitet i de fem fysiska grunderna;</a:t>
                      </a:r>
                    </a:p>
                    <a:p>
                      <a:pPr>
                        <a:spcAft>
                          <a:spcPts val="0"/>
                        </a:spcAft>
                        <a:buFont typeface="Wingdings" pitchFamily="2" charset="2"/>
                        <a:buChar char="q"/>
                      </a:pPr>
                      <a:r>
                        <a:rPr lang="sv-SE" sz="1200" kern="1200" dirty="0">
                          <a:solidFill>
                            <a:schemeClr val="tx1"/>
                          </a:solidFill>
                          <a:latin typeface="+mn-lt"/>
                          <a:ea typeface="+mn-ea"/>
                          <a:cs typeface="+mn-cs"/>
                        </a:rPr>
                        <a:t> Rörlighet</a:t>
                      </a:r>
                    </a:p>
                    <a:p>
                      <a:pPr>
                        <a:spcAft>
                          <a:spcPts val="0"/>
                        </a:spcAft>
                        <a:buFont typeface="Wingdings" pitchFamily="2" charset="2"/>
                        <a:buChar char="q"/>
                      </a:pPr>
                      <a:r>
                        <a:rPr lang="sv-SE" sz="1200" kern="1200" dirty="0">
                          <a:solidFill>
                            <a:schemeClr val="tx1"/>
                          </a:solidFill>
                          <a:latin typeface="+mn-lt"/>
                          <a:ea typeface="+mn-ea"/>
                          <a:cs typeface="+mn-cs"/>
                        </a:rPr>
                        <a:t> Koordination</a:t>
                      </a:r>
                    </a:p>
                    <a:p>
                      <a:pPr>
                        <a:spcAft>
                          <a:spcPts val="0"/>
                        </a:spcAft>
                        <a:buFont typeface="Wingdings" pitchFamily="2" charset="2"/>
                        <a:buChar char="q"/>
                      </a:pPr>
                      <a:r>
                        <a:rPr lang="sv-SE" sz="1200" kern="1200" dirty="0">
                          <a:solidFill>
                            <a:schemeClr val="tx1"/>
                          </a:solidFill>
                          <a:latin typeface="+mn-lt"/>
                          <a:ea typeface="+mn-ea"/>
                          <a:cs typeface="+mn-cs"/>
                        </a:rPr>
                        <a:t> Styrka</a:t>
                      </a:r>
                    </a:p>
                    <a:p>
                      <a:pPr>
                        <a:spcAft>
                          <a:spcPts val="0"/>
                        </a:spcAft>
                        <a:buFont typeface="Wingdings" pitchFamily="2" charset="2"/>
                        <a:buChar char="q"/>
                      </a:pPr>
                      <a:r>
                        <a:rPr lang="sv-SE" sz="1200" kern="1200" dirty="0">
                          <a:solidFill>
                            <a:schemeClr val="tx1"/>
                          </a:solidFill>
                          <a:latin typeface="+mn-lt"/>
                          <a:ea typeface="+mn-ea"/>
                          <a:cs typeface="+mn-cs"/>
                        </a:rPr>
                        <a:t> Snabbhet</a:t>
                      </a:r>
                    </a:p>
                    <a:p>
                      <a:pPr>
                        <a:spcAft>
                          <a:spcPts val="0"/>
                        </a:spcAft>
                        <a:buFont typeface="Wingdings" pitchFamily="2" charset="2"/>
                        <a:buChar char="q"/>
                      </a:pPr>
                      <a:r>
                        <a:rPr lang="sv-SE" sz="1200" kern="1200" dirty="0">
                          <a:solidFill>
                            <a:schemeClr val="tx1"/>
                          </a:solidFill>
                          <a:latin typeface="+mn-lt"/>
                          <a:ea typeface="+mn-ea"/>
                          <a:cs typeface="+mn-cs"/>
                        </a:rPr>
                        <a:t> Kondition </a:t>
                      </a:r>
                    </a:p>
                  </a:txBody>
                  <a:tcPr marL="53601" marR="53601" marT="0" marB="0">
                    <a:lnL>
                      <a:noFill/>
                    </a:lnL>
                    <a:lnR>
                      <a:noFill/>
                    </a:lnR>
                    <a:lnT>
                      <a:noFill/>
                    </a:lnT>
                    <a:lnB>
                      <a:noFill/>
                    </a:lnB>
                  </a:tcPr>
                </a:tc>
                <a:extLst>
                  <a:ext uri="{0D108BD9-81ED-4DB2-BD59-A6C34878D82A}">
                    <a16:rowId xmlns:a16="http://schemas.microsoft.com/office/drawing/2014/main" val="10002"/>
                  </a:ext>
                </a:extLst>
              </a:tr>
              <a:tr h="428811">
                <a:tc>
                  <a:txBody>
                    <a:bodyPr/>
                    <a:lstStyle/>
                    <a:p>
                      <a:pPr>
                        <a:spcAft>
                          <a:spcPts val="0"/>
                        </a:spcAft>
                      </a:pPr>
                      <a:r>
                        <a:rPr lang="sv-SE" sz="1200" kern="1200" dirty="0">
                          <a:solidFill>
                            <a:schemeClr val="tx1"/>
                          </a:solidFill>
                          <a:latin typeface="+mn-lt"/>
                          <a:ea typeface="+mn-ea"/>
                          <a:cs typeface="+mn-cs"/>
                        </a:rPr>
                        <a:t>Karaktär</a:t>
                      </a:r>
                    </a:p>
                  </a:txBody>
                  <a:tcPr marL="53601" marR="53601" marT="0" marB="0">
                    <a:lnL>
                      <a:noFill/>
                    </a:lnL>
                    <a:lnR>
                      <a:noFill/>
                    </a:lnR>
                    <a:lnT>
                      <a:noFill/>
                    </a:lnT>
                    <a:lnB>
                      <a:noFill/>
                    </a:lnB>
                  </a:tcPr>
                </a:tc>
                <a:tc>
                  <a:txBody>
                    <a:bodyPr/>
                    <a:lstStyle/>
                    <a:p>
                      <a:pPr>
                        <a:spcAft>
                          <a:spcPts val="0"/>
                        </a:spcAft>
                      </a:pPr>
                      <a:r>
                        <a:rPr lang="sv-SE" sz="1200" kern="1200" dirty="0">
                          <a:solidFill>
                            <a:schemeClr val="tx1"/>
                          </a:solidFill>
                          <a:latin typeface="+mn-lt"/>
                          <a:ea typeface="+mn-ea"/>
                          <a:cs typeface="+mn-cs"/>
                        </a:rPr>
                        <a:t>Om spelaren är motiverad att lägga ner den tid och kraft som behövs vad gäller det fotbollsmässiga samt även prioriteringen av sin fritid där skola alltid kommer först, sedan fotboll och fritid.</a:t>
                      </a:r>
                    </a:p>
                  </a:txBody>
                  <a:tcPr marL="53601" marR="53601"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10" name="textruta 9"/>
          <p:cNvSpPr txBox="1"/>
          <p:nvPr/>
        </p:nvSpPr>
        <p:spPr>
          <a:xfrm>
            <a:off x="836712" y="6170692"/>
            <a:ext cx="5328592" cy="461665"/>
          </a:xfrm>
          <a:prstGeom prst="rect">
            <a:avLst/>
          </a:prstGeom>
          <a:noFill/>
        </p:spPr>
        <p:txBody>
          <a:bodyPr wrap="square" rtlCol="0">
            <a:spAutoFit/>
          </a:bodyPr>
          <a:lstStyle/>
          <a:p>
            <a:r>
              <a:rPr lang="sv-SE" sz="1200" dirty="0"/>
              <a:t>Spelaren skall vara både fysiskt och mentalt redo för en uppflyttning. </a:t>
            </a:r>
          </a:p>
          <a:p>
            <a:r>
              <a:rPr lang="sv-SE" sz="1200" dirty="0"/>
              <a:t>Ledstjärnan, ”skynda långsamt” bör beaktas.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00808" y="3707904"/>
            <a:ext cx="3450498" cy="2613074"/>
          </a:xfrm>
          <a:prstGeom prst="rect">
            <a:avLst/>
          </a:prstGeom>
          <a:noFill/>
          <a:ln w="9525">
            <a:noFill/>
            <a:miter lim="800000"/>
            <a:headEnd/>
            <a:tailEnd/>
          </a:ln>
        </p:spPr>
      </p:pic>
      <p:sp>
        <p:nvSpPr>
          <p:cNvPr id="2" name="Platshållare för text 1"/>
          <p:cNvSpPr>
            <a:spLocks noGrp="1"/>
          </p:cNvSpPr>
          <p:nvPr>
            <p:ph type="body" sz="quarter" idx="17"/>
          </p:nvPr>
        </p:nvSpPr>
        <p:spPr>
          <a:xfrm>
            <a:off x="1628800" y="539552"/>
            <a:ext cx="4104456" cy="432420"/>
          </a:xfrm>
        </p:spPr>
        <p:txBody>
          <a:bodyPr/>
          <a:lstStyle/>
          <a:p>
            <a:r>
              <a:rPr lang="sv-SE" dirty="0"/>
              <a:t>INTRODUKTION</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7" name="textruta 6"/>
          <p:cNvSpPr txBox="1"/>
          <p:nvPr/>
        </p:nvSpPr>
        <p:spPr>
          <a:xfrm>
            <a:off x="310175" y="1240468"/>
            <a:ext cx="2369944" cy="523220"/>
          </a:xfrm>
          <a:prstGeom prst="rect">
            <a:avLst/>
          </a:prstGeom>
          <a:noFill/>
        </p:spPr>
        <p:txBody>
          <a:bodyPr wrap="none" rtlCol="0">
            <a:spAutoFit/>
          </a:bodyPr>
          <a:lstStyle/>
          <a:p>
            <a:r>
              <a:rPr lang="sv-SE" sz="2800" b="1" dirty="0">
                <a:solidFill>
                  <a:schemeClr val="accent1"/>
                </a:solidFill>
              </a:rPr>
              <a:t>Vad är fotboll?</a:t>
            </a:r>
          </a:p>
        </p:txBody>
      </p:sp>
      <p:sp>
        <p:nvSpPr>
          <p:cNvPr id="8" name="textruta 7"/>
          <p:cNvSpPr txBox="1"/>
          <p:nvPr/>
        </p:nvSpPr>
        <p:spPr>
          <a:xfrm>
            <a:off x="836712" y="1763688"/>
            <a:ext cx="5400600" cy="3460563"/>
          </a:xfrm>
          <a:prstGeom prst="rect">
            <a:avLst/>
          </a:prstGeom>
          <a:noFill/>
        </p:spPr>
        <p:txBody>
          <a:bodyPr wrap="square" rtlCol="0">
            <a:spAutoFit/>
          </a:bodyPr>
          <a:lstStyle/>
          <a:p>
            <a:pPr marL="12700" marR="71755">
              <a:lnSpc>
                <a:spcPct val="104200"/>
              </a:lnSpc>
              <a:spcBef>
                <a:spcPts val="484"/>
              </a:spcBef>
            </a:pPr>
            <a:r>
              <a:rPr lang="sv-SE" sz="1200" dirty="0"/>
              <a:t>Spelets grundläggande idé är enkel. När det egna laget har bollen spelar laget anfallsspel och när motståndarna har bollen spelar laget försvarsspel. Målet med anfallsspelet är att vinna spelytor i djupled och att göra mål. Omvänt är målet med försvarsspelet att vinna tillbaka bollen, förhindra motståndarna från att vinna spelytor i djupled och förhindra dem från att göra mål. Övergången mellan anfalls- och försvarsspel kallas omställning och är karaktäristiskt för spelet.</a:t>
            </a:r>
          </a:p>
          <a:p>
            <a:endParaRPr lang="sv-SE" sz="1200" dirty="0"/>
          </a:p>
          <a:p>
            <a:r>
              <a:rPr lang="sv-SE" sz="1200" dirty="0"/>
              <a:t>Bilden nedan av spelets skeenden används återkommande i spelarutbildningsplanen och andra för att förklara vilken del av spelet ett visst resonemang  eller en viss övning handlar om.</a:t>
            </a:r>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p:txBody>
      </p:sp>
      <p:grpSp>
        <p:nvGrpSpPr>
          <p:cNvPr id="118" name="Grupp 117"/>
          <p:cNvGrpSpPr/>
          <p:nvPr/>
        </p:nvGrpSpPr>
        <p:grpSpPr>
          <a:xfrm>
            <a:off x="707299" y="6588224"/>
            <a:ext cx="5385997" cy="1944216"/>
            <a:chOff x="707299" y="6448358"/>
            <a:chExt cx="5422900" cy="1940066"/>
          </a:xfrm>
        </p:grpSpPr>
        <p:sp>
          <p:nvSpPr>
            <p:cNvPr id="160" name="object 226"/>
            <p:cNvSpPr txBox="1"/>
            <p:nvPr/>
          </p:nvSpPr>
          <p:spPr>
            <a:xfrm>
              <a:off x="707299" y="8100392"/>
              <a:ext cx="5422900" cy="288032"/>
            </a:xfrm>
            <a:prstGeom prst="rect">
              <a:avLst/>
            </a:prstGeom>
          </p:spPr>
          <p:txBody>
            <a:bodyPr vert="horz" wrap="square" lIns="0" tIns="0" rIns="0" bIns="0" rtlCol="0">
              <a:noAutofit/>
            </a:bodyPr>
            <a:lstStyle/>
            <a:p>
              <a:pPr marL="3306445">
                <a:lnSpc>
                  <a:spcPct val="100000"/>
                </a:lnSpc>
              </a:pPr>
              <a:r>
                <a:rPr sz="1000" i="1" spc="-40" dirty="0">
                  <a:latin typeface="Arial"/>
                  <a:cs typeface="Arial"/>
                </a:rPr>
                <a:t>Pia </a:t>
              </a:r>
              <a:r>
                <a:rPr sz="1000" i="1" spc="-25" dirty="0">
                  <a:latin typeface="Arial"/>
                  <a:cs typeface="Arial"/>
                </a:rPr>
                <a:t>Sundhage, </a:t>
              </a:r>
              <a:r>
                <a:rPr sz="1000" i="1" spc="-15" dirty="0">
                  <a:latin typeface="Arial"/>
                  <a:cs typeface="Arial"/>
                </a:rPr>
                <a:t>förbundskapten </a:t>
              </a:r>
              <a:r>
                <a:rPr sz="1000" i="1" spc="-20" dirty="0">
                  <a:latin typeface="Arial"/>
                  <a:cs typeface="Arial"/>
                </a:rPr>
                <a:t>damer</a:t>
              </a:r>
              <a:endParaRPr sz="1000" dirty="0">
                <a:latin typeface="Arial"/>
                <a:cs typeface="Arial"/>
              </a:endParaRPr>
            </a:p>
            <a:p>
              <a:pPr>
                <a:lnSpc>
                  <a:spcPts val="500"/>
                </a:lnSpc>
                <a:spcBef>
                  <a:spcPts val="35"/>
                </a:spcBef>
              </a:pPr>
              <a:endParaRPr sz="500" dirty="0"/>
            </a:p>
          </p:txBody>
        </p:sp>
        <p:sp>
          <p:nvSpPr>
            <p:cNvPr id="113" name="Rektangel 112"/>
            <p:cNvSpPr/>
            <p:nvPr/>
          </p:nvSpPr>
          <p:spPr>
            <a:xfrm>
              <a:off x="1204061" y="6782384"/>
              <a:ext cx="3161240" cy="288032"/>
            </a:xfrm>
            <a:prstGeom prst="rect">
              <a:avLst/>
            </a:prstGeom>
            <a:solidFill>
              <a:srgbClr val="33CC33"/>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lvl="0" algn="ctr"/>
              <a:r>
                <a:rPr lang="sv-SE" sz="950" b="1" i="1" dirty="0">
                  <a:solidFill>
                    <a:srgbClr val="FFFFFF"/>
                  </a:solidFill>
                  <a:latin typeface="Arial"/>
                  <a:cs typeface="Arial"/>
                </a:rPr>
                <a:t>är nödvändiga hörnstenar för att kunna bygga ett lag.</a:t>
              </a:r>
            </a:p>
          </p:txBody>
        </p:sp>
        <p:sp>
          <p:nvSpPr>
            <p:cNvPr id="114" name="Rektangel 113"/>
            <p:cNvSpPr/>
            <p:nvPr/>
          </p:nvSpPr>
          <p:spPr>
            <a:xfrm rot="214719">
              <a:off x="1131496" y="6448358"/>
              <a:ext cx="2735335" cy="288032"/>
            </a:xfrm>
            <a:prstGeom prst="rect">
              <a:avLst/>
            </a:prstGeom>
            <a:solidFill>
              <a:srgbClr val="ED1C2E"/>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100000"/>
                </a:lnSpc>
              </a:pPr>
              <a:r>
                <a:rPr lang="sv-SE" sz="950" b="1" i="1" dirty="0">
                  <a:solidFill>
                    <a:srgbClr val="FFFFFF"/>
                  </a:solidFill>
                  <a:latin typeface="Arial"/>
                  <a:cs typeface="Arial"/>
                </a:rPr>
                <a:t>”Kreativitet, glädje, attityd och passion</a:t>
              </a:r>
            </a:p>
          </p:txBody>
        </p:sp>
        <p:sp>
          <p:nvSpPr>
            <p:cNvPr id="115" name="Rektangel 114"/>
            <p:cNvSpPr/>
            <p:nvPr/>
          </p:nvSpPr>
          <p:spPr>
            <a:xfrm rot="21411278">
              <a:off x="1053732" y="7118819"/>
              <a:ext cx="4469623" cy="288032"/>
            </a:xfrm>
            <a:prstGeom prst="rect">
              <a:avLst/>
            </a:prstGeom>
            <a:solidFill>
              <a:srgbClr val="006BB6"/>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100000"/>
                </a:lnSpc>
              </a:pPr>
              <a:r>
                <a:rPr lang="sv-SE" sz="1425" b="1" i="1" baseline="2923" dirty="0">
                  <a:solidFill>
                    <a:srgbClr val="FFFFFF"/>
                  </a:solidFill>
                  <a:latin typeface="Arial"/>
                  <a:cs typeface="Arial"/>
                </a:rPr>
                <a:t>Och för att få det att växa har vi en tillåtande miljö där vi gör varandra bra</a:t>
              </a:r>
            </a:p>
          </p:txBody>
        </p:sp>
        <p:sp>
          <p:nvSpPr>
            <p:cNvPr id="116" name="Rektangel 115"/>
            <p:cNvSpPr/>
            <p:nvPr/>
          </p:nvSpPr>
          <p:spPr>
            <a:xfrm>
              <a:off x="980597" y="7500469"/>
              <a:ext cx="4968552" cy="288032"/>
            </a:xfrm>
            <a:prstGeom prst="rect">
              <a:avLst/>
            </a:prstGeom>
            <a:solidFill>
              <a:srgbClr val="33CC33"/>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lvl="0" algn="ctr"/>
              <a:r>
                <a:rPr lang="sv-SE" sz="950" b="1" i="1" dirty="0">
                  <a:solidFill>
                    <a:srgbClr val="FFFFFF"/>
                  </a:solidFill>
                  <a:latin typeface="Arial"/>
                  <a:cs typeface="Arial"/>
                </a:rPr>
                <a:t>genom att spelarna förstår, accepterar, respekterar vårt arbetssätt och våra roller.</a:t>
              </a:r>
            </a:p>
          </p:txBody>
        </p:sp>
        <p:sp>
          <p:nvSpPr>
            <p:cNvPr id="117" name="Rektangel 116"/>
            <p:cNvSpPr/>
            <p:nvPr/>
          </p:nvSpPr>
          <p:spPr>
            <a:xfrm rot="21357385">
              <a:off x="1131495" y="7836434"/>
              <a:ext cx="2735335" cy="288032"/>
            </a:xfrm>
            <a:prstGeom prst="rect">
              <a:avLst/>
            </a:prstGeom>
            <a:solidFill>
              <a:srgbClr val="ED1C2E"/>
            </a:solidFill>
            <a:ln w="228600">
              <a:noFill/>
            </a:ln>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100000"/>
                </a:lnSpc>
              </a:pPr>
              <a:r>
                <a:rPr lang="sv-SE" sz="950" b="1" i="1" dirty="0">
                  <a:solidFill>
                    <a:srgbClr val="FFFFFF"/>
                  </a:solidFill>
                  <a:latin typeface="Arial"/>
                  <a:cs typeface="Arial"/>
                </a:rPr>
                <a:t>Det beskrivs bra i spelarutbildningsplanen”</a:t>
              </a:r>
            </a:p>
          </p:txBody>
        </p: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50</a:t>
            </a:fld>
            <a:endParaRPr lang="en-US" dirty="0"/>
          </a:p>
        </p:txBody>
      </p:sp>
      <p:sp>
        <p:nvSpPr>
          <p:cNvPr id="4" name="textruta 3"/>
          <p:cNvSpPr txBox="1"/>
          <p:nvPr/>
        </p:nvSpPr>
        <p:spPr>
          <a:xfrm>
            <a:off x="210180" y="1240468"/>
            <a:ext cx="3684920" cy="523220"/>
          </a:xfrm>
          <a:prstGeom prst="rect">
            <a:avLst/>
          </a:prstGeom>
          <a:noFill/>
        </p:spPr>
        <p:txBody>
          <a:bodyPr wrap="none" rtlCol="0">
            <a:spAutoFit/>
          </a:bodyPr>
          <a:lstStyle/>
          <a:p>
            <a:r>
              <a:rPr lang="sv-SE" sz="2800" b="1" dirty="0">
                <a:solidFill>
                  <a:schemeClr val="accent1"/>
                </a:solidFill>
              </a:rPr>
              <a:t>Uppflyttning av Spelare</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105473" name="Rectangle 1"/>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pitchFamily="34" charset="0"/>
              <a:cs typeface="Arial" pitchFamily="34" charset="0"/>
            </a:endParaRPr>
          </a:p>
        </p:txBody>
      </p:sp>
      <p:sp>
        <p:nvSpPr>
          <p:cNvPr id="13" name="textruta 12"/>
          <p:cNvSpPr txBox="1"/>
          <p:nvPr/>
        </p:nvSpPr>
        <p:spPr>
          <a:xfrm>
            <a:off x="476672" y="1857182"/>
            <a:ext cx="2078839" cy="338554"/>
          </a:xfrm>
          <a:prstGeom prst="rect">
            <a:avLst/>
          </a:prstGeom>
          <a:noFill/>
        </p:spPr>
        <p:txBody>
          <a:bodyPr wrap="none" rtlCol="0">
            <a:spAutoFit/>
          </a:bodyPr>
          <a:lstStyle/>
          <a:p>
            <a:r>
              <a:rPr lang="sv-SE" sz="1600" b="1" dirty="0"/>
              <a:t>Typer av uppflyttning</a:t>
            </a:r>
            <a:endParaRPr lang="sv-SE" sz="1200" dirty="0"/>
          </a:p>
        </p:txBody>
      </p:sp>
      <p:graphicFrame>
        <p:nvGraphicFramePr>
          <p:cNvPr id="15" name="Tabell 14"/>
          <p:cNvGraphicFramePr>
            <a:graphicFrameLocks noGrp="1"/>
          </p:cNvGraphicFramePr>
          <p:nvPr>
            <p:extLst>
              <p:ext uri="{D42A27DB-BD31-4B8C-83A1-F6EECF244321}">
                <p14:modId xmlns:p14="http://schemas.microsoft.com/office/powerpoint/2010/main" val="4267672784"/>
              </p:ext>
            </p:extLst>
          </p:nvPr>
        </p:nvGraphicFramePr>
        <p:xfrm>
          <a:off x="404664" y="2265640"/>
          <a:ext cx="6048672" cy="591820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370840">
                <a:tc>
                  <a:txBody>
                    <a:bodyPr/>
                    <a:lstStyle/>
                    <a:p>
                      <a:r>
                        <a:rPr lang="sv-SE" sz="1200" dirty="0"/>
                        <a:t>Typ</a:t>
                      </a:r>
                    </a:p>
                  </a:txBody>
                  <a:tcPr/>
                </a:tc>
                <a:tc>
                  <a:txBody>
                    <a:bodyPr/>
                    <a:lstStyle/>
                    <a:p>
                      <a:r>
                        <a:rPr lang="sv-SE" sz="1200" dirty="0"/>
                        <a:t>Beskrivning</a:t>
                      </a:r>
                    </a:p>
                  </a:txBody>
                  <a:tcPr/>
                </a:tc>
                <a:tc>
                  <a:txBody>
                    <a:bodyPr/>
                    <a:lstStyle/>
                    <a:p>
                      <a:r>
                        <a:rPr lang="sv-SE" sz="1200" dirty="0"/>
                        <a:t>När</a:t>
                      </a:r>
                    </a:p>
                  </a:txBody>
                  <a:tcPr/>
                </a:tc>
                <a:extLst>
                  <a:ext uri="{0D108BD9-81ED-4DB2-BD59-A6C34878D82A}">
                    <a16:rowId xmlns:a16="http://schemas.microsoft.com/office/drawing/2014/main" val="10000"/>
                  </a:ext>
                </a:extLst>
              </a:tr>
              <a:tr h="177408">
                <a:tc>
                  <a:txBody>
                    <a:bodyPr/>
                    <a:lstStyle/>
                    <a:p>
                      <a:r>
                        <a:rPr lang="sv-SE" sz="1000" kern="1200" dirty="0">
                          <a:solidFill>
                            <a:schemeClr val="dk1"/>
                          </a:solidFill>
                          <a:latin typeface="+mn-lt"/>
                          <a:ea typeface="+mn-ea"/>
                          <a:cs typeface="+mn-cs"/>
                        </a:rPr>
                        <a:t>Temporär uppflyttning träning</a:t>
                      </a:r>
                    </a:p>
                  </a:txBody>
                  <a:tcPr/>
                </a:tc>
                <a:tc>
                  <a:txBody>
                    <a:bodyPr/>
                    <a:lstStyle/>
                    <a:p>
                      <a:r>
                        <a:rPr lang="sv-SE" sz="1000" b="0" i="0" kern="1200" dirty="0">
                          <a:solidFill>
                            <a:schemeClr val="dk1"/>
                          </a:solidFill>
                          <a:latin typeface="+mn-lt"/>
                          <a:ea typeface="+mn-ea"/>
                          <a:cs typeface="+mn-cs"/>
                        </a:rPr>
                        <a:t>För att stimulera spelare som kommit</a:t>
                      </a:r>
                      <a:r>
                        <a:rPr lang="sv-SE" sz="1000" b="0" i="0" kern="1200" baseline="0" dirty="0">
                          <a:solidFill>
                            <a:schemeClr val="dk1"/>
                          </a:solidFill>
                          <a:latin typeface="+mn-lt"/>
                          <a:ea typeface="+mn-ea"/>
                          <a:cs typeface="+mn-cs"/>
                        </a:rPr>
                        <a:t> lite längre i sin utveckling kan temporär uppflyttning i träning ske. Det innebär att den yngre spelaren, när det passar det äldre laget, bjuds in att träna. </a:t>
                      </a:r>
                      <a:r>
                        <a:rPr lang="sv-SE" sz="1000" kern="1200" dirty="0">
                          <a:solidFill>
                            <a:schemeClr val="dk1"/>
                          </a:solidFill>
                          <a:latin typeface="+mn-lt"/>
                          <a:ea typeface="+mn-ea"/>
                          <a:cs typeface="+mn-cs"/>
                        </a:rPr>
                        <a:t>Eftersträva i dessa fall att 2-3 </a:t>
                      </a:r>
                      <a:r>
                        <a:rPr lang="sv-SE" sz="1000" kern="1200" dirty="0" err="1">
                          <a:solidFill>
                            <a:schemeClr val="dk1"/>
                          </a:solidFill>
                          <a:latin typeface="+mn-lt"/>
                          <a:ea typeface="+mn-ea"/>
                          <a:cs typeface="+mn-cs"/>
                        </a:rPr>
                        <a:t>st</a:t>
                      </a:r>
                      <a:r>
                        <a:rPr lang="sv-SE" sz="1000" kern="1200" dirty="0">
                          <a:solidFill>
                            <a:schemeClr val="dk1"/>
                          </a:solidFill>
                          <a:latin typeface="+mn-lt"/>
                          <a:ea typeface="+mn-ea"/>
                          <a:cs typeface="+mn-cs"/>
                        </a:rPr>
                        <a:t> flyttas samtidigt.</a:t>
                      </a:r>
                      <a:endParaRPr lang="sv-SE" sz="1000" b="0" i="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kern="1200" dirty="0">
                          <a:solidFill>
                            <a:schemeClr val="dk1"/>
                          </a:solidFill>
                          <a:latin typeface="+mn-lt"/>
                          <a:ea typeface="+mn-ea"/>
                          <a:cs typeface="+mn-cs"/>
                        </a:rPr>
                        <a:t>Inte tidigare än 7</a:t>
                      </a:r>
                      <a:r>
                        <a:rPr lang="sv-SE" sz="1000" kern="1200" baseline="0" dirty="0">
                          <a:solidFill>
                            <a:schemeClr val="dk1"/>
                          </a:solidFill>
                          <a:latin typeface="+mn-lt"/>
                          <a:ea typeface="+mn-ea"/>
                          <a:cs typeface="+mn-cs"/>
                        </a:rPr>
                        <a:t> mot 7</a:t>
                      </a:r>
                      <a:endParaRPr lang="sv-SE" sz="1000" kern="1200" dirty="0">
                        <a:solidFill>
                          <a:schemeClr val="dk1"/>
                        </a:solidFill>
                        <a:latin typeface="+mn-lt"/>
                        <a:ea typeface="+mn-ea"/>
                        <a:cs typeface="+mn-cs"/>
                      </a:endParaRPr>
                    </a:p>
                    <a:p>
                      <a:endParaRPr lang="sv-SE" sz="10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77408">
                <a:tc>
                  <a:txBody>
                    <a:bodyPr/>
                    <a:lstStyle/>
                    <a:p>
                      <a:r>
                        <a:rPr lang="sv-SE" sz="1000" kern="1200" dirty="0">
                          <a:solidFill>
                            <a:schemeClr val="dk1"/>
                          </a:solidFill>
                          <a:latin typeface="+mn-lt"/>
                          <a:ea typeface="+mn-ea"/>
                          <a:cs typeface="+mn-cs"/>
                        </a:rPr>
                        <a:t>Temporär uppflyttning matcher</a:t>
                      </a:r>
                    </a:p>
                  </a:txBody>
                  <a:tcPr/>
                </a:tc>
                <a:tc>
                  <a:txBody>
                    <a:bodyPr/>
                    <a:lstStyle/>
                    <a:p>
                      <a:r>
                        <a:rPr lang="sv-SE" sz="1000" kern="1200" dirty="0">
                          <a:solidFill>
                            <a:schemeClr val="dk1"/>
                          </a:solidFill>
                          <a:latin typeface="+mn-lt"/>
                          <a:ea typeface="+mn-ea"/>
                          <a:cs typeface="+mn-cs"/>
                        </a:rPr>
                        <a:t>Vid behov kan spelare behöva flyttas upp vid matchning om det äldre laget saknar spelare. Det är då viktigt att de yngre spelarna bedöms ha hög kapacitet främst avseende fysik (p.g.a. skaderisken) men även att de är motiverade till detta. Eftersträva i dessa fall att 2-3 </a:t>
                      </a:r>
                      <a:r>
                        <a:rPr lang="sv-SE" sz="1000" kern="1200" dirty="0" err="1">
                          <a:solidFill>
                            <a:schemeClr val="dk1"/>
                          </a:solidFill>
                          <a:latin typeface="+mn-lt"/>
                          <a:ea typeface="+mn-ea"/>
                          <a:cs typeface="+mn-cs"/>
                        </a:rPr>
                        <a:t>st</a:t>
                      </a:r>
                      <a:r>
                        <a:rPr lang="sv-SE" sz="1000" kern="1200" dirty="0">
                          <a:solidFill>
                            <a:schemeClr val="dk1"/>
                          </a:solidFill>
                          <a:latin typeface="+mn-lt"/>
                          <a:ea typeface="+mn-ea"/>
                          <a:cs typeface="+mn-cs"/>
                        </a:rPr>
                        <a:t> flyttas samtidigt.</a:t>
                      </a:r>
                    </a:p>
                    <a:p>
                      <a:r>
                        <a:rPr lang="sv-SE" sz="1000" kern="1200" dirty="0">
                          <a:solidFill>
                            <a:schemeClr val="dk1"/>
                          </a:solidFill>
                          <a:latin typeface="+mn-lt"/>
                          <a:ea typeface="+mn-ea"/>
                          <a:cs typeface="+mn-cs"/>
                        </a:rPr>
                        <a:t> </a:t>
                      </a:r>
                    </a:p>
                    <a:p>
                      <a:r>
                        <a:rPr lang="sv-SE" sz="1000" kern="1200" dirty="0">
                          <a:solidFill>
                            <a:schemeClr val="dk1"/>
                          </a:solidFill>
                          <a:latin typeface="+mn-lt"/>
                          <a:ea typeface="+mn-ea"/>
                          <a:cs typeface="+mn-cs"/>
                        </a:rPr>
                        <a:t>Ett annat tillfälle är vid DM matcher då yngre spelare kan komma i fråga, se kapitel DM/SM.</a:t>
                      </a:r>
                    </a:p>
                    <a:p>
                      <a:r>
                        <a:rPr lang="sv-SE" sz="1000" kern="1200" dirty="0">
                          <a:solidFill>
                            <a:schemeClr val="dk1"/>
                          </a:solidFill>
                          <a:latin typeface="+mn-lt"/>
                          <a:ea typeface="+mn-ea"/>
                          <a:cs typeface="+mn-cs"/>
                        </a:rPr>
                        <a:t> </a:t>
                      </a:r>
                    </a:p>
                    <a:p>
                      <a:r>
                        <a:rPr lang="sv-SE" sz="1000" i="1" kern="1200" dirty="0">
                          <a:solidFill>
                            <a:schemeClr val="dk1"/>
                          </a:solidFill>
                          <a:latin typeface="+mn-lt"/>
                          <a:ea typeface="+mn-ea"/>
                          <a:cs typeface="+mn-cs"/>
                        </a:rPr>
                        <a:t>Exempel: P12 har bortamatch mot Ås i helgen och saknar spelare p.g.a. en klassresa. Pia Sundhage (huvudtränare P12) tar kontakt med Erik Hamrén (huvudtränare P11) som ser till att tre spelare lånas ut från P11 så att matchen kan genomföras.</a:t>
                      </a:r>
                    </a:p>
                  </a:txBody>
                  <a:tcPr/>
                </a:tc>
                <a:tc>
                  <a:txBody>
                    <a:bodyPr/>
                    <a:lstStyle/>
                    <a:p>
                      <a:r>
                        <a:rPr lang="sv-SE" sz="1000" kern="1200" dirty="0">
                          <a:solidFill>
                            <a:schemeClr val="dk1"/>
                          </a:solidFill>
                          <a:latin typeface="+mn-lt"/>
                          <a:ea typeface="+mn-ea"/>
                          <a:cs typeface="+mn-cs"/>
                        </a:rPr>
                        <a:t>Inte tidigare än 7</a:t>
                      </a:r>
                      <a:r>
                        <a:rPr lang="sv-SE" sz="1000" kern="1200" baseline="0" dirty="0">
                          <a:solidFill>
                            <a:schemeClr val="dk1"/>
                          </a:solidFill>
                          <a:latin typeface="+mn-lt"/>
                          <a:ea typeface="+mn-ea"/>
                          <a:cs typeface="+mn-cs"/>
                        </a:rPr>
                        <a:t> mot 7</a:t>
                      </a:r>
                      <a:endParaRPr lang="sv-SE" sz="10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77408">
                <a:tc>
                  <a:txBody>
                    <a:bodyPr/>
                    <a:lstStyle/>
                    <a:p>
                      <a:pPr>
                        <a:spcAft>
                          <a:spcPts val="0"/>
                        </a:spcAft>
                      </a:pPr>
                      <a:r>
                        <a:rPr lang="sv-SE" sz="1000" kern="1200" dirty="0">
                          <a:solidFill>
                            <a:schemeClr val="dk1"/>
                          </a:solidFill>
                          <a:latin typeface="+mn-lt"/>
                          <a:ea typeface="+mn-ea"/>
                          <a:cs typeface="+mn-cs"/>
                        </a:rPr>
                        <a:t>Mixad uppflyttning</a:t>
                      </a:r>
                    </a:p>
                  </a:txBody>
                  <a:tcPr marL="68580" marR="68580" marT="0" marB="0"/>
                </a:tc>
                <a:tc>
                  <a:txBody>
                    <a:bodyPr/>
                    <a:lstStyle/>
                    <a:p>
                      <a:r>
                        <a:rPr lang="sv-SE" sz="1000" kern="1200" dirty="0">
                          <a:solidFill>
                            <a:schemeClr val="dk1"/>
                          </a:solidFill>
                          <a:latin typeface="+mn-lt"/>
                          <a:ea typeface="+mn-ea"/>
                          <a:cs typeface="+mn-cs"/>
                        </a:rPr>
                        <a:t>Denna uppflyttning innebär att spelare tränar både i sitt ordinarie lag samt det äldre laget. Beroende på antalet träningar som lagen har så kan antalet tillfällen variera. Viktigt är att spelare inte förlorar kontakten med sitt ordinarie lag. Spelaren spelar även matcher i sitt ordinarie lag men skulle spelare bli uttagen till match i det äldre laget så prioriteras deltagandet av respektive årsgrupps huvudtränare samt spelaren. Eftersträva att 2-3 </a:t>
                      </a:r>
                      <a:r>
                        <a:rPr lang="sv-SE" sz="1000" kern="1200" dirty="0" err="1">
                          <a:solidFill>
                            <a:schemeClr val="dk1"/>
                          </a:solidFill>
                          <a:latin typeface="+mn-lt"/>
                          <a:ea typeface="+mn-ea"/>
                          <a:cs typeface="+mn-cs"/>
                        </a:rPr>
                        <a:t>st</a:t>
                      </a:r>
                      <a:r>
                        <a:rPr lang="sv-SE" sz="1000" kern="1200" dirty="0">
                          <a:solidFill>
                            <a:schemeClr val="dk1"/>
                          </a:solidFill>
                          <a:latin typeface="+mn-lt"/>
                          <a:ea typeface="+mn-ea"/>
                          <a:cs typeface="+mn-cs"/>
                        </a:rPr>
                        <a:t> flyttas samtidigt.</a:t>
                      </a:r>
                    </a:p>
                    <a:p>
                      <a:r>
                        <a:rPr lang="sv-SE" sz="1000" kern="1200" dirty="0">
                          <a:solidFill>
                            <a:schemeClr val="dk1"/>
                          </a:solidFill>
                          <a:latin typeface="+mn-lt"/>
                          <a:ea typeface="+mn-ea"/>
                          <a:cs typeface="+mn-cs"/>
                        </a:rPr>
                        <a:t> </a:t>
                      </a:r>
                    </a:p>
                    <a:p>
                      <a:r>
                        <a:rPr lang="sv-SE" sz="1000" i="1" kern="1200" dirty="0">
                          <a:solidFill>
                            <a:schemeClr val="dk1"/>
                          </a:solidFill>
                          <a:latin typeface="+mn-lt"/>
                          <a:ea typeface="+mn-ea"/>
                          <a:cs typeface="+mn-cs"/>
                        </a:rPr>
                        <a:t>Exempel: Lisa tränar 2 dagar i veckan med F14 och 1 dag i veckan med F15. Hon spelar varannan match i den lokala ungdomsserien med F14 och var tredje match i F15 regional.</a:t>
                      </a:r>
                    </a:p>
                  </a:txBody>
                  <a:tcPr/>
                </a:tc>
                <a:tc>
                  <a:txBody>
                    <a:bodyPr/>
                    <a:lstStyle/>
                    <a:p>
                      <a:r>
                        <a:rPr lang="sv-SE" sz="1000" kern="1200" dirty="0">
                          <a:solidFill>
                            <a:schemeClr val="dk1"/>
                          </a:solidFill>
                          <a:latin typeface="+mn-lt"/>
                          <a:ea typeface="+mn-ea"/>
                          <a:cs typeface="+mn-cs"/>
                        </a:rPr>
                        <a:t>Inte tidigare än sista året </a:t>
                      </a:r>
                    </a:p>
                    <a:p>
                      <a:r>
                        <a:rPr lang="sv-SE" sz="1000" kern="1200" dirty="0">
                          <a:solidFill>
                            <a:schemeClr val="dk1"/>
                          </a:solidFill>
                          <a:latin typeface="+mn-lt"/>
                          <a:ea typeface="+mn-ea"/>
                          <a:cs typeface="+mn-cs"/>
                        </a:rPr>
                        <a:t>7</a:t>
                      </a:r>
                      <a:r>
                        <a:rPr lang="sv-SE" sz="1000" kern="1200" baseline="0" dirty="0">
                          <a:solidFill>
                            <a:schemeClr val="dk1"/>
                          </a:solidFill>
                          <a:latin typeface="+mn-lt"/>
                          <a:ea typeface="+mn-ea"/>
                          <a:cs typeface="+mn-cs"/>
                        </a:rPr>
                        <a:t> mot 7</a:t>
                      </a:r>
                      <a:endParaRPr lang="sv-SE" sz="10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77408">
                <a:tc>
                  <a:txBody>
                    <a:bodyPr/>
                    <a:lstStyle/>
                    <a:p>
                      <a:pPr>
                        <a:spcAft>
                          <a:spcPts val="0"/>
                        </a:spcAft>
                      </a:pPr>
                      <a:r>
                        <a:rPr lang="sv-SE" sz="1000" kern="1200" dirty="0">
                          <a:solidFill>
                            <a:schemeClr val="dk1"/>
                          </a:solidFill>
                          <a:latin typeface="+mn-lt"/>
                          <a:ea typeface="+mn-ea"/>
                          <a:cs typeface="+mn-cs"/>
                        </a:rPr>
                        <a:t>Permanent uppflyttning</a:t>
                      </a:r>
                    </a:p>
                  </a:txBody>
                  <a:tcPr marL="68580" marR="68580" marT="0" marB="0"/>
                </a:tc>
                <a:tc>
                  <a:txBody>
                    <a:bodyPr/>
                    <a:lstStyle/>
                    <a:p>
                      <a:r>
                        <a:rPr lang="sv-SE" sz="1000" kern="1200" dirty="0">
                          <a:solidFill>
                            <a:schemeClr val="dk1"/>
                          </a:solidFill>
                          <a:latin typeface="+mn-lt"/>
                          <a:ea typeface="+mn-ea"/>
                          <a:cs typeface="+mn-cs"/>
                        </a:rPr>
                        <a:t>Om spelaren ligger så pass långt fram i sin utveckling att spelaren tillhör den främsta gruppen i det äldre laget så bör spelaren permanent flyttas upp. Ingen spelare kan tvingas till uppflyttning utan detta sker i samråd med spelare/föräldrar samt ledare. Återkommande uppföljning krävs för att säkerställa att spelaren följer sin utvecklingskurva. Är spelaren permanent uppflyttad så skall spelare matchas precis som vilken annan spelare i aktuell lagenhet.</a:t>
                      </a:r>
                    </a:p>
                  </a:txBody>
                  <a:tcPr/>
                </a:tc>
                <a:tc>
                  <a:txBody>
                    <a:bodyPr/>
                    <a:lstStyle/>
                    <a:p>
                      <a:r>
                        <a:rPr lang="sv-SE" sz="1000" kern="1200" dirty="0">
                          <a:solidFill>
                            <a:schemeClr val="tx1"/>
                          </a:solidFill>
                          <a:latin typeface="+mn-lt"/>
                          <a:ea typeface="+mn-ea"/>
                          <a:cs typeface="+mn-cs"/>
                        </a:rPr>
                        <a:t>Bör endast i väldigt unika fall ske tidigare än</a:t>
                      </a:r>
                      <a:r>
                        <a:rPr lang="sv-SE" sz="1000" kern="1200" baseline="0" dirty="0">
                          <a:solidFill>
                            <a:schemeClr val="tx1"/>
                          </a:solidFill>
                          <a:latin typeface="+mn-lt"/>
                          <a:ea typeface="+mn-ea"/>
                          <a:cs typeface="+mn-cs"/>
                        </a:rPr>
                        <a:t> flytt till utvecklingslag eller A-lag.</a:t>
                      </a:r>
                      <a:endParaRPr lang="sv-SE" sz="1000"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51</a:t>
            </a:fld>
            <a:endParaRPr lang="en-US" dirty="0"/>
          </a:p>
        </p:txBody>
      </p:sp>
      <p:sp>
        <p:nvSpPr>
          <p:cNvPr id="4" name="textruta 3"/>
          <p:cNvSpPr txBox="1"/>
          <p:nvPr/>
        </p:nvSpPr>
        <p:spPr>
          <a:xfrm>
            <a:off x="210180" y="1240468"/>
            <a:ext cx="3684920" cy="523220"/>
          </a:xfrm>
          <a:prstGeom prst="rect">
            <a:avLst/>
          </a:prstGeom>
          <a:noFill/>
        </p:spPr>
        <p:txBody>
          <a:bodyPr wrap="none" rtlCol="0">
            <a:spAutoFit/>
          </a:bodyPr>
          <a:lstStyle/>
          <a:p>
            <a:r>
              <a:rPr lang="sv-SE" sz="2800" b="1" dirty="0">
                <a:solidFill>
                  <a:schemeClr val="accent1"/>
                </a:solidFill>
              </a:rPr>
              <a:t>Uppflyttning av Spelare</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9" name="textruta 8"/>
          <p:cNvSpPr txBox="1"/>
          <p:nvPr/>
        </p:nvSpPr>
        <p:spPr>
          <a:xfrm>
            <a:off x="836712" y="2137077"/>
            <a:ext cx="5328592" cy="4154984"/>
          </a:xfrm>
          <a:prstGeom prst="rect">
            <a:avLst/>
          </a:prstGeom>
          <a:noFill/>
        </p:spPr>
        <p:txBody>
          <a:bodyPr wrap="square" rtlCol="0">
            <a:spAutoFit/>
          </a:bodyPr>
          <a:lstStyle/>
          <a:p>
            <a:r>
              <a:rPr lang="sv-SE" sz="1200" i="1" dirty="0"/>
              <a:t>Temporär uppflyttning träning och temporär uppflyttning matcher</a:t>
            </a:r>
            <a:r>
              <a:rPr lang="sv-SE" sz="1200" dirty="0"/>
              <a:t> görs i samråd mellan </a:t>
            </a:r>
            <a:r>
              <a:rPr lang="sv-SE" sz="1200" i="1" dirty="0"/>
              <a:t>respektive årsgrupps huvudtränare</a:t>
            </a:r>
            <a:r>
              <a:rPr lang="sv-SE" sz="1200" dirty="0"/>
              <a:t>. Det är alltid den utlånande årsgruppens huvudtränare som avgör vilka spelare som är aktuella för uppflyttning. Det mottagande lagets tränare får endast komma med önskemål såsom spelartyp och position.</a:t>
            </a:r>
          </a:p>
          <a:p>
            <a:endParaRPr lang="sv-SE" sz="1200" dirty="0"/>
          </a:p>
          <a:p>
            <a:r>
              <a:rPr lang="sv-SE" sz="1200" dirty="0"/>
              <a:t>Förslag om </a:t>
            </a:r>
            <a:r>
              <a:rPr lang="sv-SE" sz="1200" i="1" dirty="0"/>
              <a:t>Mixad uppflyttning</a:t>
            </a:r>
            <a:r>
              <a:rPr lang="sv-SE" sz="1200" dirty="0"/>
              <a:t> eller </a:t>
            </a:r>
            <a:r>
              <a:rPr lang="sv-SE" sz="1200" i="1" dirty="0"/>
              <a:t>Permanent uppflyttning</a:t>
            </a:r>
            <a:r>
              <a:rPr lang="sv-SE" sz="1200" dirty="0"/>
              <a:t> initieras av spelarens </a:t>
            </a:r>
            <a:r>
              <a:rPr lang="sv-SE" sz="1200" i="1" dirty="0"/>
              <a:t>ordinarie</a:t>
            </a:r>
            <a:r>
              <a:rPr lang="sv-SE" sz="1200" dirty="0"/>
              <a:t> </a:t>
            </a:r>
            <a:r>
              <a:rPr lang="sv-SE" sz="1200" i="1" dirty="0"/>
              <a:t>huvudtränare</a:t>
            </a:r>
            <a:r>
              <a:rPr lang="sv-SE" sz="1200" dirty="0"/>
              <a:t> eller </a:t>
            </a:r>
            <a:r>
              <a:rPr lang="sv-SE" sz="1200" i="1" dirty="0"/>
              <a:t>äldre lags huvudtränare.</a:t>
            </a:r>
            <a:r>
              <a:rPr lang="sv-SE" sz="1200" dirty="0"/>
              <a:t> </a:t>
            </a:r>
          </a:p>
          <a:p>
            <a:r>
              <a:rPr lang="sv-SE" sz="1200" dirty="0"/>
              <a:t> </a:t>
            </a:r>
          </a:p>
          <a:p>
            <a:r>
              <a:rPr lang="sv-SE" sz="1200" dirty="0"/>
              <a:t>Vid samtliga typer av uppflyttning är det av yttersta vikt att kontakt tas med </a:t>
            </a:r>
            <a:r>
              <a:rPr lang="sv-SE" sz="1200" i="1" dirty="0"/>
              <a:t>spelarens målsmän</a:t>
            </a:r>
            <a:r>
              <a:rPr lang="sv-SE" sz="1200" dirty="0"/>
              <a:t>. Det kan föreligga skäl till att målsman inte är positiv till detta. </a:t>
            </a:r>
          </a:p>
          <a:p>
            <a:endParaRPr lang="sv-SE" sz="1200" dirty="0"/>
          </a:p>
          <a:p>
            <a:endParaRPr lang="sv-SE" sz="1200" dirty="0"/>
          </a:p>
          <a:p>
            <a:endParaRPr lang="sv-SE" sz="1200" dirty="0"/>
          </a:p>
          <a:p>
            <a:r>
              <a:rPr lang="sv-SE" sz="1200" dirty="0"/>
              <a:t>Vid varje uppflyttning så är det den </a:t>
            </a:r>
            <a:r>
              <a:rPr lang="sv-SE" sz="1200" i="1" dirty="0"/>
              <a:t>mottagande årsgruppens</a:t>
            </a:r>
            <a:r>
              <a:rPr lang="sv-SE" sz="1200" dirty="0"/>
              <a:t> </a:t>
            </a:r>
            <a:r>
              <a:rPr lang="sv-SE" sz="1200" i="1" dirty="0"/>
              <a:t>huvudtränare</a:t>
            </a:r>
            <a:r>
              <a:rPr lang="sv-SE" sz="1200" dirty="0"/>
              <a:t> som ansvarar för att återrapportera om hur uppflyttningen fortgår till </a:t>
            </a:r>
            <a:r>
              <a:rPr lang="sv-SE" sz="1200" i="1" dirty="0"/>
              <a:t>ursprunglig årsgrupps huvudtränare</a:t>
            </a:r>
            <a:r>
              <a:rPr lang="sv-SE" sz="1200" dirty="0"/>
              <a:t>. </a:t>
            </a:r>
          </a:p>
          <a:p>
            <a:r>
              <a:rPr lang="sv-SE" sz="1200" dirty="0"/>
              <a:t>Detta för att huvudtränarna ska kunna ha koll på att varje individs totala belastning inte blir för hög, samt att säkerställa att spelaren följer den tänkta utvecklingskurvan.</a:t>
            </a:r>
          </a:p>
          <a:p>
            <a:r>
              <a:rPr lang="sv-SE" sz="1200" dirty="0"/>
              <a:t>Det är av yttersta vikt att ta hänsyn till de sociala aspekterna i samband med uppflyttning och inte bara de fotbollsmässiga.</a:t>
            </a:r>
          </a:p>
        </p:txBody>
      </p:sp>
      <p:sp>
        <p:nvSpPr>
          <p:cNvPr id="8" name="textruta 7"/>
          <p:cNvSpPr txBox="1"/>
          <p:nvPr/>
        </p:nvSpPr>
        <p:spPr>
          <a:xfrm>
            <a:off x="476672" y="1857182"/>
            <a:ext cx="2341731" cy="338554"/>
          </a:xfrm>
          <a:prstGeom prst="rect">
            <a:avLst/>
          </a:prstGeom>
          <a:noFill/>
        </p:spPr>
        <p:txBody>
          <a:bodyPr wrap="none" rtlCol="0">
            <a:spAutoFit/>
          </a:bodyPr>
          <a:lstStyle/>
          <a:p>
            <a:r>
              <a:rPr lang="sv-SE" sz="1600" b="1" dirty="0"/>
              <a:t>Initiering av uppflyttning</a:t>
            </a:r>
            <a:r>
              <a:rPr lang="sv-SE" sz="1600" dirty="0"/>
              <a:t> </a:t>
            </a:r>
          </a:p>
        </p:txBody>
      </p:sp>
      <p:sp>
        <p:nvSpPr>
          <p:cNvPr id="10" name="Rektangel 9"/>
          <p:cNvSpPr/>
          <p:nvPr/>
        </p:nvSpPr>
        <p:spPr>
          <a:xfrm>
            <a:off x="559308" y="4355976"/>
            <a:ext cx="2138983" cy="338554"/>
          </a:xfrm>
          <a:prstGeom prst="rect">
            <a:avLst/>
          </a:prstGeom>
        </p:spPr>
        <p:txBody>
          <a:bodyPr wrap="none">
            <a:spAutoFit/>
          </a:bodyPr>
          <a:lstStyle/>
          <a:p>
            <a:r>
              <a:rPr lang="sv-SE" sz="1600" b="1" dirty="0"/>
              <a:t>Uppföljning av spelare</a:t>
            </a:r>
            <a:r>
              <a:rPr lang="sv-SE" sz="1600" dirty="0"/>
              <a:t>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GENERELLT OM MATCHNING</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52</a:t>
            </a:fld>
            <a:endParaRPr lang="en-US" dirty="0"/>
          </a:p>
        </p:txBody>
      </p:sp>
      <p:sp>
        <p:nvSpPr>
          <p:cNvPr id="4" name="textruta 3"/>
          <p:cNvSpPr txBox="1"/>
          <p:nvPr/>
        </p:nvSpPr>
        <p:spPr>
          <a:xfrm>
            <a:off x="210180" y="1240468"/>
            <a:ext cx="3684920" cy="523220"/>
          </a:xfrm>
          <a:prstGeom prst="rect">
            <a:avLst/>
          </a:prstGeom>
          <a:noFill/>
        </p:spPr>
        <p:txBody>
          <a:bodyPr wrap="none" rtlCol="0">
            <a:spAutoFit/>
          </a:bodyPr>
          <a:lstStyle/>
          <a:p>
            <a:r>
              <a:rPr lang="sv-SE" sz="2800" b="1" dirty="0">
                <a:solidFill>
                  <a:schemeClr val="accent1"/>
                </a:solidFill>
              </a:rPr>
              <a:t>Uppflyttning av Spelare</a:t>
            </a:r>
          </a:p>
        </p:txBody>
      </p:sp>
      <p:sp>
        <p:nvSpPr>
          <p:cNvPr id="6" name="textruta 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7" name="textruta 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9" name="textruta 8"/>
          <p:cNvSpPr txBox="1"/>
          <p:nvPr/>
        </p:nvSpPr>
        <p:spPr>
          <a:xfrm>
            <a:off x="836712" y="2195150"/>
            <a:ext cx="5328592" cy="3970318"/>
          </a:xfrm>
          <a:prstGeom prst="rect">
            <a:avLst/>
          </a:prstGeom>
          <a:noFill/>
        </p:spPr>
        <p:txBody>
          <a:bodyPr wrap="square" rtlCol="0">
            <a:spAutoFit/>
          </a:bodyPr>
          <a:lstStyle/>
          <a:p>
            <a:r>
              <a:rPr lang="sv-SE" sz="1200" dirty="0"/>
              <a:t>Spelare som blir uppflyttade skall när de tränar eller spelar matcher med sitt ordinarie lag agera som goda förebilder både på och utanför planen. Inga krav kan ställas att en spelare skall dominera i sitt ordinarie lags matcher/träningar, men en hög lägstanivå och en god inställning krävs.  En hög närvaro är också ett krav, framför allt vid </a:t>
            </a:r>
            <a:r>
              <a:rPr lang="sv-SE" sz="1200" i="1" dirty="0"/>
              <a:t>Mixad uppflyttning</a:t>
            </a:r>
            <a:r>
              <a:rPr lang="sv-SE" sz="1200" dirty="0"/>
              <a:t>. Om en uppflyttad spelare </a:t>
            </a:r>
            <a:r>
              <a:rPr lang="sv-SE" sz="1200" i="1" dirty="0"/>
              <a:t>inte</a:t>
            </a:r>
            <a:r>
              <a:rPr lang="sv-SE" sz="1200" dirty="0"/>
              <a:t> uppfyller dessa krav, kan det bli aktuellt att återgå till sin ursprungliga årsgrupp.</a:t>
            </a:r>
          </a:p>
          <a:p>
            <a:r>
              <a:rPr lang="sv-SE" sz="1200" dirty="0"/>
              <a:t> </a:t>
            </a:r>
          </a:p>
          <a:p>
            <a:endParaRPr lang="sv-SE" sz="1200" dirty="0"/>
          </a:p>
          <a:p>
            <a:endParaRPr lang="sv-SE" sz="1200" dirty="0"/>
          </a:p>
          <a:p>
            <a:r>
              <a:rPr lang="sv-SE" sz="1200" dirty="0"/>
              <a:t>Om flera lag finns i samma årsgrupp och spelare fattas till match ska detta hanteras på samma sätt som vid temporär uppflyttning mellan årsgrupper. Det är huvudansvarig tränare för det lag som lånar ut spelare som har bäst överblick på vilka spelare som bäst passar vid varje tillfälle. Kapacitet, träningsnärvaro, inställning, etc.</a:t>
            </a:r>
          </a:p>
          <a:p>
            <a:r>
              <a:rPr lang="sv-SE" sz="1200" dirty="0"/>
              <a:t> </a:t>
            </a:r>
          </a:p>
          <a:p>
            <a:endParaRPr lang="sv-SE" sz="1200" b="1" dirty="0"/>
          </a:p>
          <a:p>
            <a:endParaRPr lang="sv-SE" sz="1200" dirty="0"/>
          </a:p>
          <a:p>
            <a:r>
              <a:rPr lang="sv-SE" sz="1200" dirty="0"/>
              <a:t>Undantag från dessa riktlinjer kan ske i speciella fall, men ska då alltid tas upp med Ope IF Dam/Herrsektion, som fattar beslut i frågan.</a:t>
            </a:r>
          </a:p>
          <a:p>
            <a:endParaRPr lang="sv-SE" sz="1200" dirty="0"/>
          </a:p>
          <a:p>
            <a:endParaRPr lang="sv-SE" sz="1200" dirty="0"/>
          </a:p>
        </p:txBody>
      </p:sp>
      <p:sp>
        <p:nvSpPr>
          <p:cNvPr id="8" name="textruta 7"/>
          <p:cNvSpPr txBox="1"/>
          <p:nvPr/>
        </p:nvSpPr>
        <p:spPr>
          <a:xfrm>
            <a:off x="476672" y="1857182"/>
            <a:ext cx="2572820" cy="338554"/>
          </a:xfrm>
          <a:prstGeom prst="rect">
            <a:avLst/>
          </a:prstGeom>
          <a:noFill/>
        </p:spPr>
        <p:txBody>
          <a:bodyPr wrap="none" rtlCol="0">
            <a:spAutoFit/>
          </a:bodyPr>
          <a:lstStyle/>
          <a:p>
            <a:r>
              <a:rPr lang="sv-SE" sz="1600" b="1" dirty="0"/>
              <a:t>Krav på uppflyttade spelare</a:t>
            </a:r>
            <a:r>
              <a:rPr lang="sv-SE" sz="1600" dirty="0"/>
              <a:t> </a:t>
            </a:r>
          </a:p>
        </p:txBody>
      </p:sp>
      <p:sp>
        <p:nvSpPr>
          <p:cNvPr id="10" name="Rektangel 9"/>
          <p:cNvSpPr/>
          <p:nvPr/>
        </p:nvSpPr>
        <p:spPr>
          <a:xfrm>
            <a:off x="476672" y="3585374"/>
            <a:ext cx="3876702" cy="338554"/>
          </a:xfrm>
          <a:prstGeom prst="rect">
            <a:avLst/>
          </a:prstGeom>
        </p:spPr>
        <p:txBody>
          <a:bodyPr wrap="none">
            <a:spAutoFit/>
          </a:bodyPr>
          <a:lstStyle/>
          <a:p>
            <a:r>
              <a:rPr lang="sv-SE" sz="1600" b="1" dirty="0"/>
              <a:t>Lån av spelare mellan lag i samma årsgrupp</a:t>
            </a:r>
            <a:endParaRPr lang="sv-SE" sz="1600" dirty="0"/>
          </a:p>
        </p:txBody>
      </p:sp>
      <p:sp>
        <p:nvSpPr>
          <p:cNvPr id="11" name="textruta 10"/>
          <p:cNvSpPr txBox="1"/>
          <p:nvPr/>
        </p:nvSpPr>
        <p:spPr>
          <a:xfrm>
            <a:off x="476672" y="5025534"/>
            <a:ext cx="1064009" cy="338554"/>
          </a:xfrm>
          <a:prstGeom prst="rect">
            <a:avLst/>
          </a:prstGeom>
          <a:noFill/>
        </p:spPr>
        <p:txBody>
          <a:bodyPr wrap="none" rtlCol="0">
            <a:spAutoFit/>
          </a:bodyPr>
          <a:lstStyle/>
          <a:p>
            <a:r>
              <a:rPr lang="sv-SE" sz="1600" b="1" dirty="0"/>
              <a:t>Undantag</a:t>
            </a:r>
            <a:r>
              <a:rPr lang="sv-SE" sz="1600" dirty="0"/>
              <a: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IMGP6865"/>
          <p:cNvPicPr>
            <a:picLocks noChangeAspect="1" noChangeArrowheads="1"/>
          </p:cNvPicPr>
          <p:nvPr/>
        </p:nvPicPr>
        <p:blipFill>
          <a:blip r:embed="rId3" cstate="print"/>
          <a:srcRect/>
          <a:stretch>
            <a:fillRect/>
          </a:stretch>
        </p:blipFill>
        <p:spPr bwMode="auto">
          <a:xfrm>
            <a:off x="0" y="971600"/>
            <a:ext cx="6858000" cy="7435765"/>
          </a:xfrm>
          <a:prstGeom prst="rect">
            <a:avLst/>
          </a:prstGeom>
          <a:noFill/>
          <a:ln w="9525">
            <a:noFill/>
            <a:miter lim="800000"/>
            <a:headEnd/>
            <a:tailEnd/>
          </a:ln>
        </p:spPr>
      </p:pic>
      <p:sp>
        <p:nvSpPr>
          <p:cNvPr id="20" name="Rektangel 19"/>
          <p:cNvSpPr/>
          <p:nvPr/>
        </p:nvSpPr>
        <p:spPr>
          <a:xfrm>
            <a:off x="0" y="971600"/>
            <a:ext cx="6858000" cy="7488832"/>
          </a:xfrm>
          <a:prstGeom prst="rect">
            <a:avLst/>
          </a:prstGeom>
          <a:gradFill>
            <a:gsLst>
              <a:gs pos="0">
                <a:schemeClr val="bg1">
                  <a:alpha val="0"/>
                </a:schemeClr>
              </a:gs>
              <a:gs pos="50000">
                <a:schemeClr val="bg1">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7"/>
          </p:nvPr>
        </p:nvSpPr>
        <p:spPr>
          <a:xfrm>
            <a:off x="1700808" y="539552"/>
            <a:ext cx="3456384" cy="432420"/>
          </a:xfrm>
        </p:spPr>
        <p:txBody>
          <a:bodyPr/>
          <a:lstStyle/>
          <a:p>
            <a:r>
              <a:rPr lang="sv-SE" dirty="0"/>
              <a:t>NIVÅ 1 – FOTBOLLSGLÄDJE 6-9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53</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29" name="object 8"/>
          <p:cNvSpPr txBox="1"/>
          <p:nvPr/>
        </p:nvSpPr>
        <p:spPr>
          <a:xfrm>
            <a:off x="1052736" y="6117833"/>
            <a:ext cx="2048510" cy="1137285"/>
          </a:xfrm>
          <a:prstGeom prst="rect">
            <a:avLst/>
          </a:prstGeom>
        </p:spPr>
        <p:txBody>
          <a:bodyPr vert="horz" wrap="square" lIns="0" tIns="0" rIns="0" bIns="0" rtlCol="0">
            <a:noAutofit/>
          </a:bodyPr>
          <a:lstStyle/>
          <a:p>
            <a:pPr marL="12700">
              <a:lnSpc>
                <a:spcPct val="100000"/>
              </a:lnSpc>
            </a:pPr>
            <a:r>
              <a:rPr sz="1400" b="1" spc="-130" dirty="0">
                <a:latin typeface="Arial"/>
                <a:cs typeface="Arial"/>
              </a:rPr>
              <a:t>T</a:t>
            </a:r>
            <a:r>
              <a:rPr sz="1400" b="1" spc="-10" dirty="0">
                <a:latin typeface="Arial"/>
                <a:cs typeface="Arial"/>
              </a:rPr>
              <a:t>ränarstil för </a:t>
            </a:r>
            <a:r>
              <a:rPr sz="1400" b="1" spc="-25" dirty="0">
                <a:latin typeface="Arial"/>
                <a:cs typeface="Arial"/>
              </a:rPr>
              <a:t>nivån</a:t>
            </a:r>
            <a:endParaRPr sz="1400" dirty="0">
              <a:latin typeface="Arial"/>
              <a:cs typeface="Arial"/>
            </a:endParaRPr>
          </a:p>
          <a:p>
            <a:pPr marL="120650" indent="-107950">
              <a:lnSpc>
                <a:spcPct val="100000"/>
              </a:lnSpc>
              <a:spcBef>
                <a:spcPts val="60"/>
              </a:spcBef>
              <a:buFont typeface="Arial"/>
              <a:buChar char="•"/>
              <a:tabLst>
                <a:tab pos="120650" algn="l"/>
              </a:tabLst>
            </a:pPr>
            <a:r>
              <a:rPr sz="1000" spc="0" dirty="0">
                <a:latin typeface="Arial"/>
                <a:cs typeface="Arial"/>
              </a:rPr>
              <a:t>Positiv </a:t>
            </a:r>
            <a:r>
              <a:rPr sz="1000" spc="10" dirty="0">
                <a:latin typeface="Arial"/>
                <a:cs typeface="Arial"/>
              </a:rPr>
              <a:t>feedback </a:t>
            </a:r>
            <a:r>
              <a:rPr sz="1000" spc="15" dirty="0">
                <a:latin typeface="Arial"/>
                <a:cs typeface="Arial"/>
              </a:rPr>
              <a:t>och </a:t>
            </a:r>
            <a:r>
              <a:rPr sz="1000" spc="10" dirty="0">
                <a:latin typeface="Arial"/>
                <a:cs typeface="Arial"/>
              </a:rPr>
              <a:t>uppmuntran</a:t>
            </a:r>
            <a:endParaRPr sz="1000" dirty="0">
              <a:latin typeface="Arial"/>
              <a:cs typeface="Arial"/>
            </a:endParaRPr>
          </a:p>
          <a:p>
            <a:pPr marL="120650" indent="-107950">
              <a:lnSpc>
                <a:spcPct val="100000"/>
              </a:lnSpc>
              <a:spcBef>
                <a:spcPts val="280"/>
              </a:spcBef>
              <a:buFont typeface="Arial"/>
              <a:buChar char="•"/>
              <a:tabLst>
                <a:tab pos="120650" algn="l"/>
              </a:tabLst>
            </a:pPr>
            <a:r>
              <a:rPr sz="1000" spc="-20" dirty="0">
                <a:latin typeface="Arial"/>
                <a:cs typeface="Arial"/>
              </a:rPr>
              <a:t>Ge </a:t>
            </a:r>
            <a:r>
              <a:rPr sz="1000" spc="5" dirty="0">
                <a:latin typeface="Arial"/>
                <a:cs typeface="Arial"/>
              </a:rPr>
              <a:t>utrymme </a:t>
            </a:r>
            <a:r>
              <a:rPr sz="1000" spc="10" dirty="0">
                <a:latin typeface="Arial"/>
                <a:cs typeface="Arial"/>
              </a:rPr>
              <a:t>för </a:t>
            </a:r>
            <a:r>
              <a:rPr sz="1000" spc="5" dirty="0">
                <a:latin typeface="Arial"/>
                <a:cs typeface="Arial"/>
              </a:rPr>
              <a:t>ba</a:t>
            </a:r>
            <a:r>
              <a:rPr sz="1000" spc="15" dirty="0">
                <a:latin typeface="Arial"/>
                <a:cs typeface="Arial"/>
              </a:rPr>
              <a:t>r</a:t>
            </a:r>
            <a:r>
              <a:rPr sz="1000" spc="-10" dirty="0">
                <a:latin typeface="Arial"/>
                <a:cs typeface="Arial"/>
              </a:rPr>
              <a:t>nens fantasi</a:t>
            </a:r>
            <a:endParaRPr sz="1000" dirty="0">
              <a:latin typeface="Arial"/>
              <a:cs typeface="Arial"/>
            </a:endParaRPr>
          </a:p>
          <a:p>
            <a:pPr marL="120650" indent="-107950">
              <a:lnSpc>
                <a:spcPct val="100000"/>
              </a:lnSpc>
              <a:spcBef>
                <a:spcPts val="280"/>
              </a:spcBef>
              <a:buFont typeface="Arial"/>
              <a:buChar char="•"/>
              <a:tabLst>
                <a:tab pos="120650" algn="l"/>
              </a:tabLst>
            </a:pPr>
            <a:r>
              <a:rPr sz="1000" spc="-30" dirty="0">
                <a:latin typeface="Arial"/>
                <a:cs typeface="Arial"/>
              </a:rPr>
              <a:t>Få </a:t>
            </a:r>
            <a:r>
              <a:rPr sz="1000" spc="15" dirty="0">
                <a:latin typeface="Arial"/>
                <a:cs typeface="Arial"/>
              </a:rPr>
              <a:t>och </a:t>
            </a:r>
            <a:r>
              <a:rPr sz="1000" spc="5" dirty="0">
                <a:latin typeface="Arial"/>
                <a:cs typeface="Arial"/>
              </a:rPr>
              <a:t>tydliga </a:t>
            </a:r>
            <a:r>
              <a:rPr sz="1000" spc="-5" dirty="0">
                <a:latin typeface="Arial"/>
                <a:cs typeface="Arial"/>
              </a:rPr>
              <a:t>anvisningar</a:t>
            </a:r>
            <a:endParaRPr sz="1000" dirty="0">
              <a:latin typeface="Arial"/>
              <a:cs typeface="Arial"/>
            </a:endParaRPr>
          </a:p>
          <a:p>
            <a:pPr marL="120650" indent="-107950">
              <a:lnSpc>
                <a:spcPct val="100000"/>
              </a:lnSpc>
              <a:spcBef>
                <a:spcPts val="280"/>
              </a:spcBef>
              <a:buFont typeface="Arial"/>
              <a:buChar char="•"/>
              <a:tabLst>
                <a:tab pos="120650" algn="l"/>
              </a:tabLst>
            </a:pPr>
            <a:r>
              <a:rPr sz="1000" spc="-10" dirty="0">
                <a:latin typeface="Arial"/>
                <a:cs typeface="Arial"/>
              </a:rPr>
              <a:t>Använd </a:t>
            </a:r>
            <a:r>
              <a:rPr sz="1000" spc="0" dirty="0">
                <a:latin typeface="Arial"/>
                <a:cs typeface="Arial"/>
              </a:rPr>
              <a:t>frågeteknik</a:t>
            </a:r>
            <a:endParaRPr sz="1000" dirty="0">
              <a:latin typeface="Arial"/>
              <a:cs typeface="Arial"/>
            </a:endParaRPr>
          </a:p>
          <a:p>
            <a:pPr marL="120650" indent="-107950">
              <a:lnSpc>
                <a:spcPct val="100000"/>
              </a:lnSpc>
              <a:spcBef>
                <a:spcPts val="280"/>
              </a:spcBef>
              <a:buFont typeface="Arial"/>
              <a:buChar char="•"/>
              <a:tabLst>
                <a:tab pos="120650" algn="l"/>
              </a:tabLst>
            </a:pPr>
            <a:r>
              <a:rPr sz="1000" spc="5" dirty="0">
                <a:latin typeface="Arial"/>
                <a:cs typeface="Arial"/>
              </a:rPr>
              <a:t>Uppmärksamhet till </a:t>
            </a:r>
            <a:r>
              <a:rPr sz="1000" spc="-15" dirty="0">
                <a:latin typeface="Arial"/>
                <a:cs typeface="Arial"/>
              </a:rPr>
              <a:t>alla</a:t>
            </a:r>
            <a:endParaRPr sz="1000" dirty="0">
              <a:latin typeface="Arial"/>
              <a:cs typeface="Arial"/>
            </a:endParaRPr>
          </a:p>
        </p:txBody>
      </p:sp>
      <p:sp>
        <p:nvSpPr>
          <p:cNvPr id="30" name="object 9"/>
          <p:cNvSpPr txBox="1"/>
          <p:nvPr/>
        </p:nvSpPr>
        <p:spPr>
          <a:xfrm>
            <a:off x="260648" y="1475656"/>
            <a:ext cx="1491615" cy="3648710"/>
          </a:xfrm>
          <a:prstGeom prst="rect">
            <a:avLst/>
          </a:prstGeom>
        </p:spPr>
        <p:txBody>
          <a:bodyPr vert="horz" wrap="square" lIns="0" tIns="0" rIns="0" bIns="0" rtlCol="0">
            <a:noAutofit/>
          </a:bodyPr>
          <a:lstStyle/>
          <a:p>
            <a:pPr marL="12700">
              <a:lnSpc>
                <a:spcPct val="100000"/>
              </a:lnSpc>
            </a:pPr>
            <a:r>
              <a:rPr sz="1200" b="1" spc="-25" dirty="0">
                <a:latin typeface="Arial"/>
                <a:cs typeface="Arial"/>
              </a:rPr>
              <a:t>Fysisk </a:t>
            </a:r>
            <a:r>
              <a:rPr sz="1200" b="1" spc="-10" dirty="0">
                <a:latin typeface="Arial"/>
                <a:cs typeface="Arial"/>
              </a:rPr>
              <a:t>utveckling</a:t>
            </a:r>
            <a:endParaRPr sz="1200" dirty="0">
              <a:latin typeface="Arial"/>
              <a:cs typeface="Arial"/>
            </a:endParaRPr>
          </a:p>
          <a:p>
            <a:pPr marL="12700" marR="61594">
              <a:lnSpc>
                <a:spcPct val="105200"/>
              </a:lnSpc>
              <a:spcBef>
                <a:spcPts val="375"/>
              </a:spcBef>
            </a:pPr>
            <a:r>
              <a:rPr sz="950" spc="-5" dirty="0">
                <a:latin typeface="Arial"/>
                <a:cs typeface="Arial"/>
              </a:rPr>
              <a:t>Inleds </a:t>
            </a:r>
            <a:r>
              <a:rPr sz="950" spc="5" dirty="0">
                <a:latin typeface="Arial"/>
                <a:cs typeface="Arial"/>
              </a:rPr>
              <a:t>med </a:t>
            </a:r>
            <a:r>
              <a:rPr sz="950" spc="-15" dirty="0">
                <a:latin typeface="Arial"/>
                <a:cs typeface="Arial"/>
              </a:rPr>
              <a:t>en liten </a:t>
            </a:r>
            <a:r>
              <a:rPr sz="950" spc="5" dirty="0">
                <a:latin typeface="Arial"/>
                <a:cs typeface="Arial"/>
              </a:rPr>
              <a:t>växtspurt, dä</a:t>
            </a:r>
            <a:r>
              <a:rPr sz="950" spc="-20" dirty="0">
                <a:latin typeface="Arial"/>
                <a:cs typeface="Arial"/>
              </a:rPr>
              <a:t>r</a:t>
            </a:r>
            <a:r>
              <a:rPr sz="950" spc="0" dirty="0">
                <a:latin typeface="Arial"/>
                <a:cs typeface="Arial"/>
              </a:rPr>
              <a:t>efter </a:t>
            </a:r>
            <a:r>
              <a:rPr sz="950" spc="-15" dirty="0">
                <a:latin typeface="Arial"/>
                <a:cs typeface="Arial"/>
              </a:rPr>
              <a:t>en lugn </a:t>
            </a:r>
            <a:r>
              <a:rPr sz="950" spc="5" dirty="0">
                <a:latin typeface="Arial"/>
                <a:cs typeface="Arial"/>
              </a:rPr>
              <a:t>period</a:t>
            </a:r>
            <a:endParaRPr sz="950" dirty="0">
              <a:latin typeface="Arial"/>
              <a:cs typeface="Arial"/>
            </a:endParaRPr>
          </a:p>
          <a:p>
            <a:pPr>
              <a:lnSpc>
                <a:spcPts val="550"/>
              </a:lnSpc>
              <a:spcBef>
                <a:spcPts val="17"/>
              </a:spcBef>
            </a:pPr>
            <a:endParaRPr sz="550" dirty="0"/>
          </a:p>
          <a:p>
            <a:pPr marL="12700" marR="12700">
              <a:lnSpc>
                <a:spcPct val="105200"/>
              </a:lnSpc>
            </a:pPr>
            <a:r>
              <a:rPr sz="950" spc="-5" dirty="0">
                <a:latin typeface="Arial"/>
                <a:cs typeface="Arial"/>
              </a:rPr>
              <a:t>Ingen </a:t>
            </a:r>
            <a:r>
              <a:rPr sz="950" spc="0" dirty="0">
                <a:latin typeface="Arial"/>
                <a:cs typeface="Arial"/>
              </a:rPr>
              <a:t>fysisk skillnad </a:t>
            </a:r>
            <a:r>
              <a:rPr sz="950" spc="-5" dirty="0">
                <a:latin typeface="Arial"/>
                <a:cs typeface="Arial"/>
              </a:rPr>
              <a:t>mellan </a:t>
            </a:r>
            <a:r>
              <a:rPr sz="950" spc="10" dirty="0">
                <a:latin typeface="Arial"/>
                <a:cs typeface="Arial"/>
              </a:rPr>
              <a:t>flickor </a:t>
            </a:r>
            <a:r>
              <a:rPr sz="950" spc="15" dirty="0">
                <a:latin typeface="Arial"/>
                <a:cs typeface="Arial"/>
              </a:rPr>
              <a:t>och </a:t>
            </a:r>
            <a:r>
              <a:rPr sz="950" spc="5" dirty="0">
                <a:latin typeface="Arial"/>
                <a:cs typeface="Arial"/>
              </a:rPr>
              <a:t>pojkar</a:t>
            </a:r>
            <a:endParaRPr sz="950" dirty="0">
              <a:latin typeface="Arial"/>
              <a:cs typeface="Arial"/>
            </a:endParaRPr>
          </a:p>
          <a:p>
            <a:pPr>
              <a:lnSpc>
                <a:spcPts val="550"/>
              </a:lnSpc>
              <a:spcBef>
                <a:spcPts val="16"/>
              </a:spcBef>
            </a:pPr>
            <a:endParaRPr sz="550" dirty="0"/>
          </a:p>
          <a:p>
            <a:pPr marL="12700" marR="224790" algn="just">
              <a:lnSpc>
                <a:spcPct val="105300"/>
              </a:lnSpc>
            </a:pPr>
            <a:r>
              <a:rPr sz="950" spc="10" dirty="0">
                <a:latin typeface="Arial"/>
                <a:cs typeface="Arial"/>
              </a:rPr>
              <a:t>Stort </a:t>
            </a:r>
            <a:r>
              <a:rPr sz="950" spc="0" dirty="0">
                <a:latin typeface="Arial"/>
                <a:cs typeface="Arial"/>
              </a:rPr>
              <a:t>rö</a:t>
            </a:r>
            <a:r>
              <a:rPr sz="950" spc="-20" dirty="0">
                <a:latin typeface="Arial"/>
                <a:cs typeface="Arial"/>
              </a:rPr>
              <a:t>r</a:t>
            </a:r>
            <a:r>
              <a:rPr sz="950" spc="-5" dirty="0">
                <a:latin typeface="Arial"/>
                <a:cs typeface="Arial"/>
              </a:rPr>
              <a:t>elsebehov </a:t>
            </a:r>
            <a:r>
              <a:rPr sz="950" spc="15" dirty="0">
                <a:latin typeface="Arial"/>
                <a:cs typeface="Arial"/>
              </a:rPr>
              <a:t>och</a:t>
            </a:r>
            <a:r>
              <a:rPr sz="950" spc="5" dirty="0">
                <a:latin typeface="Arial"/>
                <a:cs typeface="Arial"/>
              </a:rPr>
              <a:t> </a:t>
            </a:r>
            <a:r>
              <a:rPr sz="950" spc="0" dirty="0">
                <a:latin typeface="Arial"/>
                <a:cs typeface="Arial"/>
              </a:rPr>
              <a:t>stora muskelgrupper </a:t>
            </a:r>
            <a:r>
              <a:rPr sz="950" spc="-15" dirty="0">
                <a:latin typeface="Arial"/>
                <a:cs typeface="Arial"/>
              </a:rPr>
              <a:t>är</a:t>
            </a:r>
            <a:r>
              <a:rPr sz="950" spc="-10" dirty="0">
                <a:latin typeface="Arial"/>
                <a:cs typeface="Arial"/>
              </a:rPr>
              <a:t> mer </a:t>
            </a:r>
            <a:r>
              <a:rPr sz="950" spc="0" dirty="0">
                <a:latin typeface="Arial"/>
                <a:cs typeface="Arial"/>
              </a:rPr>
              <a:t>utvecklade </a:t>
            </a:r>
            <a:r>
              <a:rPr sz="950" spc="-15" dirty="0">
                <a:latin typeface="Arial"/>
                <a:cs typeface="Arial"/>
              </a:rPr>
              <a:t>än små</a:t>
            </a:r>
            <a:endParaRPr sz="950" dirty="0">
              <a:latin typeface="Arial"/>
              <a:cs typeface="Arial"/>
            </a:endParaRPr>
          </a:p>
          <a:p>
            <a:pPr>
              <a:lnSpc>
                <a:spcPts val="550"/>
              </a:lnSpc>
              <a:spcBef>
                <a:spcPts val="16"/>
              </a:spcBef>
            </a:pPr>
            <a:endParaRPr sz="550" dirty="0"/>
          </a:p>
          <a:p>
            <a:pPr marL="12700" marR="117475">
              <a:lnSpc>
                <a:spcPct val="105300"/>
              </a:lnSpc>
            </a:pPr>
            <a:r>
              <a:rPr sz="950" spc="-15" dirty="0">
                <a:latin typeface="Arial"/>
                <a:cs typeface="Arial"/>
              </a:rPr>
              <a:t>G</a:t>
            </a:r>
            <a:r>
              <a:rPr sz="950" spc="-30" dirty="0">
                <a:latin typeface="Arial"/>
                <a:cs typeface="Arial"/>
              </a:rPr>
              <a:t>r</a:t>
            </a:r>
            <a:r>
              <a:rPr sz="950" spc="5" dirty="0">
                <a:latin typeface="Arial"/>
                <a:cs typeface="Arial"/>
              </a:rPr>
              <a:t>ovmotorisk </a:t>
            </a:r>
            <a:r>
              <a:rPr sz="950" spc="0" dirty="0">
                <a:latin typeface="Arial"/>
                <a:cs typeface="Arial"/>
              </a:rPr>
              <a:t>rö</a:t>
            </a:r>
            <a:r>
              <a:rPr sz="950" spc="-20" dirty="0">
                <a:latin typeface="Arial"/>
                <a:cs typeface="Arial"/>
              </a:rPr>
              <a:t>r</a:t>
            </a:r>
            <a:r>
              <a:rPr sz="950" spc="-15" dirty="0">
                <a:latin typeface="Arial"/>
                <a:cs typeface="Arial"/>
              </a:rPr>
              <a:t>else </a:t>
            </a:r>
            <a:r>
              <a:rPr sz="950" spc="15" dirty="0">
                <a:latin typeface="Arial"/>
                <a:cs typeface="Arial"/>
              </a:rPr>
              <a:t>och</a:t>
            </a:r>
            <a:r>
              <a:rPr sz="950" spc="5" dirty="0">
                <a:latin typeface="Arial"/>
                <a:cs typeface="Arial"/>
              </a:rPr>
              <a:t> utveckling </a:t>
            </a:r>
            <a:r>
              <a:rPr sz="950" spc="-15" dirty="0">
                <a:latin typeface="Arial"/>
                <a:cs typeface="Arial"/>
              </a:rPr>
              <a:t>är i </a:t>
            </a:r>
            <a:r>
              <a:rPr sz="950" spc="0" dirty="0">
                <a:latin typeface="Arial"/>
                <a:cs typeface="Arial"/>
              </a:rPr>
              <a:t>centrum,</a:t>
            </a:r>
            <a:endParaRPr sz="950" dirty="0">
              <a:latin typeface="Arial"/>
              <a:cs typeface="Arial"/>
            </a:endParaRPr>
          </a:p>
          <a:p>
            <a:pPr marL="12700" marR="32384">
              <a:lnSpc>
                <a:spcPct val="105300"/>
              </a:lnSpc>
            </a:pPr>
            <a:r>
              <a:rPr sz="950" spc="30" dirty="0">
                <a:latin typeface="Arial"/>
                <a:cs typeface="Arial"/>
              </a:rPr>
              <a:t>t </a:t>
            </a:r>
            <a:r>
              <a:rPr sz="950" spc="-5" dirty="0">
                <a:latin typeface="Arial"/>
                <a:cs typeface="Arial"/>
              </a:rPr>
              <a:t>ex </a:t>
            </a:r>
            <a:r>
              <a:rPr sz="950" spc="0" dirty="0">
                <a:latin typeface="Arial"/>
                <a:cs typeface="Arial"/>
              </a:rPr>
              <a:t>springa, </a:t>
            </a:r>
            <a:r>
              <a:rPr sz="950" spc="5" dirty="0">
                <a:latin typeface="Arial"/>
                <a:cs typeface="Arial"/>
              </a:rPr>
              <a:t>hoppa, </a:t>
            </a:r>
            <a:r>
              <a:rPr sz="950" spc="-5" dirty="0">
                <a:latin typeface="Arial"/>
                <a:cs typeface="Arial"/>
              </a:rPr>
              <a:t>fånga, sparka</a:t>
            </a:r>
            <a:endParaRPr sz="950" dirty="0">
              <a:latin typeface="Arial"/>
              <a:cs typeface="Arial"/>
            </a:endParaRPr>
          </a:p>
          <a:p>
            <a:pPr>
              <a:lnSpc>
                <a:spcPts val="550"/>
              </a:lnSpc>
              <a:spcBef>
                <a:spcPts val="16"/>
              </a:spcBef>
            </a:pPr>
            <a:endParaRPr sz="550" dirty="0"/>
          </a:p>
          <a:p>
            <a:pPr marL="12700" marR="34925" algn="just">
              <a:lnSpc>
                <a:spcPct val="105300"/>
              </a:lnSpc>
            </a:pPr>
            <a:r>
              <a:rPr sz="950" spc="0" dirty="0">
                <a:latin typeface="Arial"/>
                <a:cs typeface="Arial"/>
              </a:rPr>
              <a:t>Finmotorik </a:t>
            </a:r>
            <a:r>
              <a:rPr sz="950" spc="-15" dirty="0">
                <a:latin typeface="Arial"/>
                <a:cs typeface="Arial"/>
              </a:rPr>
              <a:t>är </a:t>
            </a:r>
            <a:r>
              <a:rPr sz="950" spc="-10" dirty="0">
                <a:latin typeface="Arial"/>
                <a:cs typeface="Arial"/>
              </a:rPr>
              <a:t>ännu </a:t>
            </a:r>
            <a:r>
              <a:rPr sz="950" spc="-15" dirty="0">
                <a:latin typeface="Arial"/>
                <a:cs typeface="Arial"/>
              </a:rPr>
              <a:t>ej </a:t>
            </a:r>
            <a:r>
              <a:rPr sz="950" spc="5" dirty="0">
                <a:latin typeface="Arial"/>
                <a:cs typeface="Arial"/>
              </a:rPr>
              <a:t>fullt utvecklad </a:t>
            </a:r>
            <a:r>
              <a:rPr sz="950" spc="-25" dirty="0">
                <a:latin typeface="Arial"/>
                <a:cs typeface="Arial"/>
              </a:rPr>
              <a:t>(t </a:t>
            </a:r>
            <a:r>
              <a:rPr sz="950" spc="-5" dirty="0">
                <a:latin typeface="Arial"/>
                <a:cs typeface="Arial"/>
              </a:rPr>
              <a:t>ex </a:t>
            </a:r>
            <a:r>
              <a:rPr sz="950" spc="10" dirty="0">
                <a:latin typeface="Arial"/>
                <a:cs typeface="Arial"/>
              </a:rPr>
              <a:t>öga-hand- och </a:t>
            </a:r>
            <a:r>
              <a:rPr sz="950" spc="15" dirty="0">
                <a:latin typeface="Arial"/>
                <a:cs typeface="Arial"/>
              </a:rPr>
              <a:t>öga-fot-koo</a:t>
            </a:r>
            <a:r>
              <a:rPr sz="950" spc="-10" dirty="0">
                <a:latin typeface="Arial"/>
                <a:cs typeface="Arial"/>
              </a:rPr>
              <a:t>r</a:t>
            </a:r>
            <a:r>
              <a:rPr sz="950" spc="-5" dirty="0">
                <a:latin typeface="Arial"/>
                <a:cs typeface="Arial"/>
              </a:rPr>
              <a:t>dinatinon)</a:t>
            </a:r>
            <a:endParaRPr sz="950" dirty="0">
              <a:latin typeface="Arial"/>
              <a:cs typeface="Arial"/>
            </a:endParaRPr>
          </a:p>
          <a:p>
            <a:pPr>
              <a:lnSpc>
                <a:spcPts val="550"/>
              </a:lnSpc>
              <a:spcBef>
                <a:spcPts val="16"/>
              </a:spcBef>
            </a:pPr>
            <a:endParaRPr sz="550" dirty="0"/>
          </a:p>
          <a:p>
            <a:pPr marL="12700" marR="162560">
              <a:lnSpc>
                <a:spcPct val="105300"/>
              </a:lnSpc>
            </a:pPr>
            <a:r>
              <a:rPr sz="950" spc="-35" dirty="0">
                <a:latin typeface="Arial"/>
                <a:cs typeface="Arial"/>
              </a:rPr>
              <a:t>Ef</a:t>
            </a:r>
            <a:r>
              <a:rPr sz="950" spc="0" dirty="0">
                <a:latin typeface="Arial"/>
                <a:cs typeface="Arial"/>
              </a:rPr>
              <a:t>fekten </a:t>
            </a:r>
            <a:r>
              <a:rPr sz="950" spc="-10" dirty="0">
                <a:latin typeface="Arial"/>
                <a:cs typeface="Arial"/>
              </a:rPr>
              <a:t>av </a:t>
            </a:r>
            <a:r>
              <a:rPr sz="950" spc="5" dirty="0">
                <a:latin typeface="Arial"/>
                <a:cs typeface="Arial"/>
              </a:rPr>
              <a:t>specifik </a:t>
            </a:r>
            <a:r>
              <a:rPr sz="950" spc="0" dirty="0">
                <a:latin typeface="Arial"/>
                <a:cs typeface="Arial"/>
              </a:rPr>
              <a:t>uthållighetsträning </a:t>
            </a:r>
            <a:r>
              <a:rPr sz="950" spc="-15" dirty="0">
                <a:latin typeface="Arial"/>
                <a:cs typeface="Arial"/>
              </a:rPr>
              <a:t>är</a:t>
            </a:r>
            <a:r>
              <a:rPr sz="950" spc="-10" dirty="0">
                <a:latin typeface="Arial"/>
                <a:cs typeface="Arial"/>
              </a:rPr>
              <a:t> </a:t>
            </a:r>
            <a:r>
              <a:rPr sz="950" spc="10" dirty="0">
                <a:latin typeface="Arial"/>
                <a:cs typeface="Arial"/>
              </a:rPr>
              <a:t>mycket liten </a:t>
            </a:r>
            <a:r>
              <a:rPr sz="950" spc="15" dirty="0">
                <a:latin typeface="Arial"/>
                <a:cs typeface="Arial"/>
              </a:rPr>
              <a:t>och </a:t>
            </a:r>
            <a:r>
              <a:rPr sz="950" spc="5" dirty="0">
                <a:latin typeface="Arial"/>
                <a:cs typeface="Arial"/>
              </a:rPr>
              <a:t>den</a:t>
            </a:r>
            <a:r>
              <a:rPr sz="950" spc="0" dirty="0">
                <a:latin typeface="Arial"/>
                <a:cs typeface="Arial"/>
              </a:rPr>
              <a:t> </a:t>
            </a:r>
            <a:r>
              <a:rPr sz="950" spc="-5" dirty="0">
                <a:latin typeface="Arial"/>
                <a:cs typeface="Arial"/>
              </a:rPr>
              <a:t>vanliga </a:t>
            </a:r>
            <a:r>
              <a:rPr sz="950" spc="0" dirty="0">
                <a:latin typeface="Arial"/>
                <a:cs typeface="Arial"/>
              </a:rPr>
              <a:t>fotbollsträningen </a:t>
            </a:r>
            <a:r>
              <a:rPr sz="950" spc="-5" dirty="0">
                <a:latin typeface="Arial"/>
                <a:cs typeface="Arial"/>
              </a:rPr>
              <a:t>ger </a:t>
            </a:r>
            <a:r>
              <a:rPr sz="950" spc="5" dirty="0">
                <a:latin typeface="Arial"/>
                <a:cs typeface="Arial"/>
              </a:rPr>
              <a:t>tillräcklig </a:t>
            </a:r>
            <a:r>
              <a:rPr sz="950" spc="-10" dirty="0">
                <a:latin typeface="Arial"/>
                <a:cs typeface="Arial"/>
              </a:rPr>
              <a:t>e</a:t>
            </a:r>
            <a:r>
              <a:rPr sz="950" spc="-25" dirty="0">
                <a:latin typeface="Arial"/>
                <a:cs typeface="Arial"/>
              </a:rPr>
              <a:t>f</a:t>
            </a:r>
            <a:r>
              <a:rPr sz="950" spc="10" dirty="0">
                <a:latin typeface="Arial"/>
                <a:cs typeface="Arial"/>
              </a:rPr>
              <a:t>fekt</a:t>
            </a:r>
            <a:endParaRPr sz="950" dirty="0">
              <a:latin typeface="Arial"/>
              <a:cs typeface="Arial"/>
            </a:endParaRPr>
          </a:p>
        </p:txBody>
      </p:sp>
      <p:sp>
        <p:nvSpPr>
          <p:cNvPr id="31" name="object 10"/>
          <p:cNvSpPr txBox="1"/>
          <p:nvPr/>
        </p:nvSpPr>
        <p:spPr>
          <a:xfrm>
            <a:off x="5171300" y="1475656"/>
            <a:ext cx="1551940" cy="4401820"/>
          </a:xfrm>
          <a:prstGeom prst="rect">
            <a:avLst/>
          </a:prstGeom>
        </p:spPr>
        <p:txBody>
          <a:bodyPr vert="horz" wrap="square" lIns="0" tIns="0" rIns="0" bIns="0" rtlCol="0">
            <a:noAutofit/>
          </a:bodyPr>
          <a:lstStyle/>
          <a:p>
            <a:pPr marL="12700" marR="666750">
              <a:lnSpc>
                <a:spcPct val="76400"/>
              </a:lnSpc>
            </a:pPr>
            <a:r>
              <a:rPr sz="1200" b="1" spc="-15" dirty="0">
                <a:latin typeface="Arial"/>
                <a:cs typeface="Arial"/>
              </a:rPr>
              <a:t>Psykosocial</a:t>
            </a:r>
            <a:r>
              <a:rPr sz="1200" b="1" spc="-10" dirty="0">
                <a:latin typeface="Arial"/>
                <a:cs typeface="Arial"/>
              </a:rPr>
              <a:t> utveckling</a:t>
            </a:r>
            <a:endParaRPr sz="1200" dirty="0">
              <a:latin typeface="Arial"/>
              <a:cs typeface="Arial"/>
            </a:endParaRPr>
          </a:p>
          <a:p>
            <a:pPr marL="12700">
              <a:lnSpc>
                <a:spcPct val="100000"/>
              </a:lnSpc>
              <a:spcBef>
                <a:spcPts val="434"/>
              </a:spcBef>
            </a:pPr>
            <a:r>
              <a:rPr sz="950" spc="0" dirty="0">
                <a:latin typeface="Arial"/>
                <a:cs typeface="Arial"/>
              </a:rPr>
              <a:t>Stor fantasi</a:t>
            </a:r>
            <a:endParaRPr sz="950" dirty="0">
              <a:latin typeface="Arial"/>
              <a:cs typeface="Arial"/>
            </a:endParaRPr>
          </a:p>
          <a:p>
            <a:pPr marL="12700" marR="610870">
              <a:lnSpc>
                <a:spcPct val="155000"/>
              </a:lnSpc>
            </a:pPr>
            <a:r>
              <a:rPr sz="950" spc="0" dirty="0">
                <a:latin typeface="Arial"/>
                <a:cs typeface="Arial"/>
              </a:rPr>
              <a:t>Egocentrisk </a:t>
            </a:r>
            <a:r>
              <a:rPr sz="950" spc="15" dirty="0">
                <a:latin typeface="Arial"/>
                <a:cs typeface="Arial"/>
              </a:rPr>
              <a:t>Mind</a:t>
            </a:r>
            <a:r>
              <a:rPr sz="950" spc="-15" dirty="0">
                <a:latin typeface="Arial"/>
                <a:cs typeface="Arial"/>
              </a:rPr>
              <a:t>r</a:t>
            </a:r>
            <a:r>
              <a:rPr sz="950" spc="-25" dirty="0">
                <a:latin typeface="Arial"/>
                <a:cs typeface="Arial"/>
              </a:rPr>
              <a:t>e </a:t>
            </a:r>
            <a:r>
              <a:rPr sz="950" spc="5" dirty="0">
                <a:latin typeface="Arial"/>
                <a:cs typeface="Arial"/>
              </a:rPr>
              <a:t>utvecklad</a:t>
            </a:r>
            <a:endParaRPr sz="950" dirty="0">
              <a:latin typeface="Arial"/>
              <a:cs typeface="Arial"/>
            </a:endParaRPr>
          </a:p>
          <a:p>
            <a:pPr marL="12700">
              <a:lnSpc>
                <a:spcPct val="100000"/>
              </a:lnSpc>
              <a:spcBef>
                <a:spcPts val="60"/>
              </a:spcBef>
            </a:pPr>
            <a:r>
              <a:rPr sz="950" spc="5" dirty="0">
                <a:latin typeface="Arial"/>
                <a:cs typeface="Arial"/>
              </a:rPr>
              <a:t>uppmärksamhet</a:t>
            </a:r>
            <a:endParaRPr sz="950" dirty="0">
              <a:latin typeface="Arial"/>
              <a:cs typeface="Arial"/>
            </a:endParaRPr>
          </a:p>
          <a:p>
            <a:pPr>
              <a:lnSpc>
                <a:spcPts val="600"/>
              </a:lnSpc>
              <a:spcBef>
                <a:spcPts val="26"/>
              </a:spcBef>
            </a:pPr>
            <a:endParaRPr sz="600" dirty="0"/>
          </a:p>
          <a:p>
            <a:pPr marL="12700">
              <a:lnSpc>
                <a:spcPct val="100000"/>
              </a:lnSpc>
            </a:pPr>
            <a:r>
              <a:rPr sz="950" spc="-80" dirty="0">
                <a:latin typeface="Arial"/>
                <a:cs typeface="Arial"/>
              </a:rPr>
              <a:t>V</a:t>
            </a:r>
            <a:r>
              <a:rPr sz="950" spc="0" dirty="0">
                <a:latin typeface="Arial"/>
                <a:cs typeface="Arial"/>
              </a:rPr>
              <a:t>ill </a:t>
            </a:r>
            <a:r>
              <a:rPr sz="950" spc="-10" dirty="0">
                <a:latin typeface="Arial"/>
                <a:cs typeface="Arial"/>
              </a:rPr>
              <a:t>vara i </a:t>
            </a:r>
            <a:r>
              <a:rPr sz="950" spc="5" dirty="0">
                <a:latin typeface="Arial"/>
                <a:cs typeface="Arial"/>
              </a:rPr>
              <a:t>centrum</a:t>
            </a:r>
            <a:endParaRPr sz="950" dirty="0">
              <a:latin typeface="Arial"/>
              <a:cs typeface="Arial"/>
            </a:endParaRPr>
          </a:p>
          <a:p>
            <a:pPr>
              <a:lnSpc>
                <a:spcPts val="550"/>
              </a:lnSpc>
              <a:spcBef>
                <a:spcPts val="16"/>
              </a:spcBef>
            </a:pPr>
            <a:endParaRPr sz="550" dirty="0"/>
          </a:p>
          <a:p>
            <a:pPr marL="12700" marR="175260">
              <a:lnSpc>
                <a:spcPct val="105300"/>
              </a:lnSpc>
            </a:pPr>
            <a:r>
              <a:rPr sz="950" spc="-5" dirty="0">
                <a:latin typeface="Arial"/>
                <a:cs typeface="Arial"/>
              </a:rPr>
              <a:t>Svårt </a:t>
            </a:r>
            <a:r>
              <a:rPr sz="950" spc="10" dirty="0">
                <a:latin typeface="Arial"/>
                <a:cs typeface="Arial"/>
              </a:rPr>
              <a:t>att </a:t>
            </a:r>
            <a:r>
              <a:rPr sz="950" spc="-5" dirty="0">
                <a:latin typeface="Arial"/>
                <a:cs typeface="Arial"/>
              </a:rPr>
              <a:t>lyssna </a:t>
            </a:r>
            <a:r>
              <a:rPr sz="950" spc="5" dirty="0">
                <a:latin typeface="Arial"/>
                <a:cs typeface="Arial"/>
              </a:rPr>
              <a:t>på </a:t>
            </a:r>
            <a:r>
              <a:rPr sz="950" spc="-5" dirty="0">
                <a:latin typeface="Arial"/>
                <a:cs typeface="Arial"/>
              </a:rPr>
              <a:t>läng</a:t>
            </a:r>
            <a:r>
              <a:rPr sz="950" spc="-25" dirty="0">
                <a:latin typeface="Arial"/>
                <a:cs typeface="Arial"/>
              </a:rPr>
              <a:t>re</a:t>
            </a:r>
            <a:r>
              <a:rPr sz="950" spc="-15" dirty="0">
                <a:latin typeface="Arial"/>
                <a:cs typeface="Arial"/>
              </a:rPr>
              <a:t> </a:t>
            </a:r>
            <a:r>
              <a:rPr sz="950" spc="0" dirty="0">
                <a:latin typeface="Arial"/>
                <a:cs typeface="Arial"/>
              </a:rPr>
              <a:t>instruktioner</a:t>
            </a:r>
            <a:endParaRPr sz="950" dirty="0">
              <a:latin typeface="Arial"/>
              <a:cs typeface="Arial"/>
            </a:endParaRPr>
          </a:p>
          <a:p>
            <a:pPr>
              <a:lnSpc>
                <a:spcPts val="550"/>
              </a:lnSpc>
              <a:spcBef>
                <a:spcPts val="17"/>
              </a:spcBef>
            </a:pPr>
            <a:endParaRPr sz="550" dirty="0"/>
          </a:p>
          <a:p>
            <a:pPr marL="12700" marR="537845">
              <a:lnSpc>
                <a:spcPct val="105200"/>
              </a:lnSpc>
            </a:pPr>
            <a:r>
              <a:rPr sz="950" dirty="0">
                <a:latin typeface="Arial"/>
                <a:cs typeface="Arial"/>
              </a:rPr>
              <a:t>Liten förståelse </a:t>
            </a:r>
            <a:r>
              <a:rPr sz="950" spc="10" dirty="0">
                <a:latin typeface="Arial"/>
                <a:cs typeface="Arial"/>
              </a:rPr>
              <a:t>för</a:t>
            </a:r>
            <a:r>
              <a:rPr sz="950" spc="5" dirty="0">
                <a:latin typeface="Arial"/>
                <a:cs typeface="Arial"/>
              </a:rPr>
              <a:t> </a:t>
            </a:r>
            <a:r>
              <a:rPr sz="950" spc="0" dirty="0">
                <a:latin typeface="Arial"/>
                <a:cs typeface="Arial"/>
              </a:rPr>
              <a:t>lagaktiviteter</a:t>
            </a:r>
            <a:endParaRPr sz="950" dirty="0">
              <a:latin typeface="Arial"/>
              <a:cs typeface="Arial"/>
            </a:endParaRPr>
          </a:p>
          <a:p>
            <a:pPr>
              <a:lnSpc>
                <a:spcPts val="550"/>
              </a:lnSpc>
              <a:spcBef>
                <a:spcPts val="16"/>
              </a:spcBef>
            </a:pPr>
            <a:endParaRPr sz="550" dirty="0"/>
          </a:p>
          <a:p>
            <a:pPr marL="12700" marR="43815">
              <a:lnSpc>
                <a:spcPct val="105300"/>
              </a:lnSpc>
            </a:pPr>
            <a:r>
              <a:rPr sz="950" spc="-15" dirty="0">
                <a:latin typeface="Arial"/>
                <a:cs typeface="Arial"/>
              </a:rPr>
              <a:t>Kan </a:t>
            </a:r>
            <a:r>
              <a:rPr sz="950" spc="10" dirty="0">
                <a:latin typeface="Arial"/>
                <a:cs typeface="Arial"/>
              </a:rPr>
              <a:t>oftast </a:t>
            </a:r>
            <a:r>
              <a:rPr sz="950" spc="-5" dirty="0">
                <a:latin typeface="Arial"/>
                <a:cs typeface="Arial"/>
              </a:rPr>
              <a:t>bara fokusera </a:t>
            </a:r>
            <a:r>
              <a:rPr sz="950" spc="5" dirty="0">
                <a:latin typeface="Arial"/>
                <a:cs typeface="Arial"/>
              </a:rPr>
              <a:t>på</a:t>
            </a:r>
            <a:r>
              <a:rPr sz="950" spc="0" dirty="0">
                <a:latin typeface="Arial"/>
                <a:cs typeface="Arial"/>
              </a:rPr>
              <a:t> </a:t>
            </a:r>
            <a:r>
              <a:rPr sz="950" spc="-15" dirty="0">
                <a:latin typeface="Arial"/>
                <a:cs typeface="Arial"/>
              </a:rPr>
              <a:t>en sak</a:t>
            </a:r>
            <a:endParaRPr sz="950" dirty="0">
              <a:latin typeface="Arial"/>
              <a:cs typeface="Arial"/>
            </a:endParaRPr>
          </a:p>
          <a:p>
            <a:pPr>
              <a:lnSpc>
                <a:spcPts val="550"/>
              </a:lnSpc>
              <a:spcBef>
                <a:spcPts val="16"/>
              </a:spcBef>
            </a:pPr>
            <a:endParaRPr sz="550" dirty="0"/>
          </a:p>
          <a:p>
            <a:pPr marL="12700" marR="12700">
              <a:lnSpc>
                <a:spcPct val="105300"/>
              </a:lnSpc>
            </a:pPr>
            <a:r>
              <a:rPr sz="950" spc="0" dirty="0">
                <a:latin typeface="Arial"/>
                <a:cs typeface="Arial"/>
              </a:rPr>
              <a:t>Självuppfattningen börjar </a:t>
            </a:r>
            <a:r>
              <a:rPr sz="950" spc="10" dirty="0">
                <a:latin typeface="Arial"/>
                <a:cs typeface="Arial"/>
              </a:rPr>
              <a:t>att </a:t>
            </a:r>
            <a:r>
              <a:rPr sz="950" spc="0" dirty="0">
                <a:latin typeface="Arial"/>
                <a:cs typeface="Arial"/>
              </a:rPr>
              <a:t>utvecklas</a:t>
            </a:r>
            <a:endParaRPr sz="950" dirty="0">
              <a:latin typeface="Arial"/>
              <a:cs typeface="Arial"/>
            </a:endParaRPr>
          </a:p>
          <a:p>
            <a:pPr>
              <a:lnSpc>
                <a:spcPts val="550"/>
              </a:lnSpc>
              <a:spcBef>
                <a:spcPts val="16"/>
              </a:spcBef>
            </a:pPr>
            <a:endParaRPr sz="550" dirty="0"/>
          </a:p>
          <a:p>
            <a:pPr marL="12700" marR="130810">
              <a:lnSpc>
                <a:spcPct val="105300"/>
              </a:lnSpc>
            </a:pPr>
            <a:r>
              <a:rPr sz="950" spc="-10" dirty="0">
                <a:latin typeface="Arial"/>
                <a:cs typeface="Arial"/>
              </a:rPr>
              <a:t>Förmågan </a:t>
            </a:r>
            <a:r>
              <a:rPr sz="950" spc="10" dirty="0">
                <a:latin typeface="Arial"/>
                <a:cs typeface="Arial"/>
              </a:rPr>
              <a:t>att </a:t>
            </a:r>
            <a:r>
              <a:rPr sz="950" spc="-10" dirty="0">
                <a:latin typeface="Arial"/>
                <a:cs typeface="Arial"/>
              </a:rPr>
              <a:t>analysera </a:t>
            </a:r>
            <a:r>
              <a:rPr sz="950" spc="-15" dirty="0">
                <a:latin typeface="Arial"/>
                <a:cs typeface="Arial"/>
              </a:rPr>
              <a:t>är</a:t>
            </a:r>
            <a:r>
              <a:rPr sz="950" spc="-10" dirty="0">
                <a:latin typeface="Arial"/>
                <a:cs typeface="Arial"/>
              </a:rPr>
              <a:t> begränsad</a:t>
            </a:r>
            <a:endParaRPr sz="950" dirty="0">
              <a:latin typeface="Arial"/>
              <a:cs typeface="Arial"/>
            </a:endParaRPr>
          </a:p>
          <a:p>
            <a:pPr>
              <a:lnSpc>
                <a:spcPts val="600"/>
              </a:lnSpc>
              <a:spcBef>
                <a:spcPts val="26"/>
              </a:spcBef>
            </a:pPr>
            <a:endParaRPr sz="600" dirty="0"/>
          </a:p>
          <a:p>
            <a:pPr marL="12700">
              <a:lnSpc>
                <a:spcPct val="100000"/>
              </a:lnSpc>
            </a:pPr>
            <a:r>
              <a:rPr sz="950" spc="-5" dirty="0">
                <a:latin typeface="Arial"/>
                <a:cs typeface="Arial"/>
              </a:rPr>
              <a:t>Rutiner </a:t>
            </a:r>
            <a:r>
              <a:rPr sz="950" spc="-15" dirty="0">
                <a:latin typeface="Arial"/>
                <a:cs typeface="Arial"/>
              </a:rPr>
              <a:t>är </a:t>
            </a:r>
            <a:r>
              <a:rPr sz="950" spc="5" dirty="0">
                <a:latin typeface="Arial"/>
                <a:cs typeface="Arial"/>
              </a:rPr>
              <a:t>trygghet</a:t>
            </a:r>
            <a:endParaRPr sz="950" dirty="0">
              <a:latin typeface="Arial"/>
              <a:cs typeface="Arial"/>
            </a:endParaRPr>
          </a:p>
          <a:p>
            <a:pPr>
              <a:lnSpc>
                <a:spcPts val="550"/>
              </a:lnSpc>
              <a:spcBef>
                <a:spcPts val="16"/>
              </a:spcBef>
            </a:pPr>
            <a:endParaRPr sz="550" dirty="0"/>
          </a:p>
          <a:p>
            <a:pPr marL="12700" marR="19050">
              <a:lnSpc>
                <a:spcPct val="105300"/>
              </a:lnSpc>
            </a:pPr>
            <a:r>
              <a:rPr sz="950" dirty="0">
                <a:latin typeface="Arial"/>
                <a:cs typeface="Arial"/>
              </a:rPr>
              <a:t>Dåligt </a:t>
            </a:r>
            <a:r>
              <a:rPr sz="950" spc="5" dirty="0">
                <a:latin typeface="Arial"/>
                <a:cs typeface="Arial"/>
              </a:rPr>
              <a:t>utvecklad förmåga </a:t>
            </a:r>
            <a:r>
              <a:rPr sz="950" spc="10" dirty="0">
                <a:latin typeface="Arial"/>
                <a:cs typeface="Arial"/>
              </a:rPr>
              <a:t>att </a:t>
            </a:r>
            <a:r>
              <a:rPr sz="950" spc="5" dirty="0">
                <a:latin typeface="Arial"/>
                <a:cs typeface="Arial"/>
              </a:rPr>
              <a:t>förstå </a:t>
            </a:r>
            <a:r>
              <a:rPr sz="950" spc="20" dirty="0">
                <a:latin typeface="Arial"/>
                <a:cs typeface="Arial"/>
              </a:rPr>
              <a:t>tid </a:t>
            </a:r>
            <a:r>
              <a:rPr sz="950" spc="15" dirty="0">
                <a:latin typeface="Arial"/>
                <a:cs typeface="Arial"/>
              </a:rPr>
              <a:t>och </a:t>
            </a:r>
            <a:r>
              <a:rPr sz="950" spc="5" dirty="0">
                <a:latin typeface="Arial"/>
                <a:cs typeface="Arial"/>
              </a:rPr>
              <a:t>rum</a:t>
            </a:r>
            <a:endParaRPr sz="950" dirty="0">
              <a:latin typeface="Arial"/>
              <a:cs typeface="Arial"/>
            </a:endParaRPr>
          </a:p>
          <a:p>
            <a:pPr marL="12700" marR="88265">
              <a:lnSpc>
                <a:spcPct val="155000"/>
              </a:lnSpc>
            </a:pPr>
            <a:r>
              <a:rPr sz="950" spc="-5" dirty="0">
                <a:latin typeface="Arial"/>
                <a:cs typeface="Arial"/>
              </a:rPr>
              <a:t>Behöver </a:t>
            </a:r>
            <a:r>
              <a:rPr sz="950" spc="10" dirty="0">
                <a:latin typeface="Arial"/>
                <a:cs typeface="Arial"/>
              </a:rPr>
              <a:t>positiv </a:t>
            </a:r>
            <a:r>
              <a:rPr sz="950" spc="5" dirty="0">
                <a:latin typeface="Arial"/>
                <a:cs typeface="Arial"/>
              </a:rPr>
              <a:t>feedback </a:t>
            </a:r>
            <a:r>
              <a:rPr sz="950" spc="-5" dirty="0">
                <a:latin typeface="Arial"/>
                <a:cs typeface="Arial"/>
              </a:rPr>
              <a:t>Deltar i </a:t>
            </a:r>
            <a:r>
              <a:rPr sz="950" spc="10" dirty="0">
                <a:latin typeface="Arial"/>
                <a:cs typeface="Arial"/>
              </a:rPr>
              <a:t>fotboll för att det </a:t>
            </a:r>
            <a:r>
              <a:rPr sz="950" spc="-15" dirty="0">
                <a:latin typeface="Arial"/>
                <a:cs typeface="Arial"/>
              </a:rPr>
              <a:t>är</a:t>
            </a:r>
            <a:endParaRPr sz="950" dirty="0">
              <a:latin typeface="Arial"/>
              <a:cs typeface="Arial"/>
            </a:endParaRPr>
          </a:p>
          <a:p>
            <a:pPr marL="12700">
              <a:lnSpc>
                <a:spcPct val="100000"/>
              </a:lnSpc>
              <a:spcBef>
                <a:spcPts val="60"/>
              </a:spcBef>
            </a:pPr>
            <a:r>
              <a:rPr sz="950" spc="-20" dirty="0">
                <a:latin typeface="Arial"/>
                <a:cs typeface="Arial"/>
              </a:rPr>
              <a:t>r</a:t>
            </a:r>
            <a:r>
              <a:rPr sz="950" spc="10" dirty="0">
                <a:latin typeface="Arial"/>
                <a:cs typeface="Arial"/>
              </a:rPr>
              <a:t>oligt</a:t>
            </a:r>
            <a:endParaRPr sz="950" dirty="0">
              <a:latin typeface="Arial"/>
              <a:cs typeface="Arial"/>
            </a:endParaRPr>
          </a:p>
        </p:txBody>
      </p:sp>
      <p:sp>
        <p:nvSpPr>
          <p:cNvPr id="32" name="object 11"/>
          <p:cNvSpPr txBox="1"/>
          <p:nvPr/>
        </p:nvSpPr>
        <p:spPr>
          <a:xfrm>
            <a:off x="3429000" y="6084168"/>
            <a:ext cx="2376805" cy="2323078"/>
          </a:xfrm>
          <a:prstGeom prst="rect">
            <a:avLst/>
          </a:prstGeom>
        </p:spPr>
        <p:txBody>
          <a:bodyPr vert="horz" wrap="square" lIns="0" tIns="0" rIns="0" bIns="0" rtlCol="0">
            <a:noAutofit/>
          </a:bodyPr>
          <a:lstStyle/>
          <a:p>
            <a:pPr marL="12700">
              <a:lnSpc>
                <a:spcPct val="100000"/>
              </a:lnSpc>
            </a:pPr>
            <a:r>
              <a:rPr lang="sv-SE" sz="1400" b="1" spc="-130" dirty="0">
                <a:latin typeface="Arial"/>
                <a:cs typeface="Arial"/>
              </a:rPr>
              <a:t>T</a:t>
            </a:r>
            <a:r>
              <a:rPr lang="sv-SE" sz="1400" b="1" spc="-10" dirty="0">
                <a:latin typeface="Arial"/>
                <a:cs typeface="Arial"/>
              </a:rPr>
              <a:t>räningen </a:t>
            </a:r>
            <a:r>
              <a:rPr lang="sv-SE" sz="1400" b="1" spc="5" dirty="0">
                <a:latin typeface="Arial"/>
                <a:cs typeface="Arial"/>
              </a:rPr>
              <a:t>karaktäriseras </a:t>
            </a:r>
            <a:r>
              <a:rPr lang="sv-SE" sz="1400" b="1" spc="-20" dirty="0">
                <a:latin typeface="Arial"/>
                <a:cs typeface="Arial"/>
              </a:rPr>
              <a:t>av</a:t>
            </a:r>
            <a:endParaRPr lang="sv-SE" sz="1400" dirty="0">
              <a:latin typeface="Arial"/>
              <a:cs typeface="Arial"/>
            </a:endParaRPr>
          </a:p>
          <a:p>
            <a:pPr marL="120650" indent="-107950">
              <a:lnSpc>
                <a:spcPct val="100000"/>
              </a:lnSpc>
              <a:spcBef>
                <a:spcPts val="60"/>
              </a:spcBef>
              <a:buFont typeface="Arial"/>
              <a:buChar char="•"/>
              <a:tabLst>
                <a:tab pos="120650" algn="l"/>
              </a:tabLst>
            </a:pPr>
            <a:r>
              <a:rPr lang="sv-SE" sz="1000" spc="0" dirty="0">
                <a:latin typeface="Arial"/>
                <a:cs typeface="Arial"/>
              </a:rPr>
              <a:t>Korta samlingar</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0" dirty="0">
                <a:latin typeface="Arial"/>
                <a:cs typeface="Arial"/>
              </a:rPr>
              <a:t>Spelträning</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114" dirty="0">
                <a:latin typeface="Arial"/>
                <a:cs typeface="Arial"/>
              </a:rPr>
              <a:t>V</a:t>
            </a:r>
            <a:r>
              <a:rPr lang="sv-SE" sz="1000" spc="0" dirty="0">
                <a:latin typeface="Arial"/>
                <a:cs typeface="Arial"/>
              </a:rPr>
              <a:t>ariation</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15" dirty="0">
                <a:latin typeface="Arial"/>
                <a:cs typeface="Arial"/>
              </a:rPr>
              <a:t>Enkla övningar</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10" dirty="0">
                <a:latin typeface="Arial"/>
                <a:cs typeface="Arial"/>
              </a:rPr>
              <a:t>Små </a:t>
            </a:r>
            <a:r>
              <a:rPr lang="sv-SE" sz="1000" spc="10" dirty="0">
                <a:latin typeface="Arial"/>
                <a:cs typeface="Arial"/>
              </a:rPr>
              <a:t>ytor</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5" dirty="0">
                <a:latin typeface="Arial"/>
                <a:cs typeface="Arial"/>
              </a:rPr>
              <a:t>Antal träna</a:t>
            </a:r>
            <a:r>
              <a:rPr lang="sv-SE" sz="1000" spc="-25" dirty="0">
                <a:latin typeface="Arial"/>
                <a:cs typeface="Arial"/>
              </a:rPr>
              <a:t>r</a:t>
            </a:r>
            <a:r>
              <a:rPr lang="sv-SE" sz="1000" spc="5" dirty="0">
                <a:latin typeface="Arial"/>
                <a:cs typeface="Arial"/>
              </a:rPr>
              <a:t>e/ba</a:t>
            </a:r>
            <a:r>
              <a:rPr lang="sv-SE" sz="1000" spc="20" dirty="0">
                <a:latin typeface="Arial"/>
                <a:cs typeface="Arial"/>
              </a:rPr>
              <a:t>r</a:t>
            </a:r>
            <a:r>
              <a:rPr lang="sv-SE" sz="1000" spc="0" dirty="0">
                <a:latin typeface="Arial"/>
                <a:cs typeface="Arial"/>
              </a:rPr>
              <a:t>n </a:t>
            </a:r>
            <a:r>
              <a:rPr lang="sv-SE" sz="1000" spc="10" dirty="0">
                <a:latin typeface="Arial"/>
                <a:cs typeface="Arial"/>
              </a:rPr>
              <a:t>= </a:t>
            </a:r>
            <a:r>
              <a:rPr lang="sv-SE" sz="1000" spc="5" dirty="0">
                <a:latin typeface="Arial"/>
                <a:cs typeface="Arial"/>
              </a:rPr>
              <a:t>1/10</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30" dirty="0">
                <a:latin typeface="Arial"/>
                <a:cs typeface="Arial"/>
              </a:rPr>
              <a:t>Få </a:t>
            </a:r>
            <a:r>
              <a:rPr lang="sv-SE" sz="1000" spc="-5" dirty="0">
                <a:latin typeface="Arial"/>
                <a:cs typeface="Arial"/>
              </a:rPr>
              <a:t>spela</a:t>
            </a:r>
            <a:r>
              <a:rPr lang="sv-SE" sz="1000" spc="-25" dirty="0">
                <a:latin typeface="Arial"/>
                <a:cs typeface="Arial"/>
              </a:rPr>
              <a:t>re </a:t>
            </a:r>
            <a:r>
              <a:rPr lang="sv-SE" sz="1000" spc="0" dirty="0">
                <a:latin typeface="Arial"/>
                <a:cs typeface="Arial"/>
              </a:rPr>
              <a:t>per </a:t>
            </a:r>
            <a:r>
              <a:rPr lang="sv-SE" sz="1000" spc="10" dirty="0">
                <a:latin typeface="Arial"/>
                <a:cs typeface="Arial"/>
              </a:rPr>
              <a:t>lag/grupp</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5" dirty="0">
                <a:latin typeface="Arial"/>
                <a:cs typeface="Arial"/>
              </a:rPr>
              <a:t>Hög aktivitet </a:t>
            </a:r>
            <a:r>
              <a:rPr lang="sv-SE" sz="1000" spc="15" dirty="0">
                <a:latin typeface="Arial"/>
                <a:cs typeface="Arial"/>
              </a:rPr>
              <a:t>och många </a:t>
            </a:r>
            <a:r>
              <a:rPr lang="sv-SE" sz="1000" spc="5" dirty="0">
                <a:latin typeface="Arial"/>
                <a:cs typeface="Arial"/>
              </a:rPr>
              <a:t>bollkontakter</a:t>
            </a:r>
            <a:endParaRPr lang="sv-SE" sz="1000" dirty="0">
              <a:latin typeface="Arial"/>
              <a:cs typeface="Arial"/>
            </a:endParaRPr>
          </a:p>
          <a:p>
            <a:pPr marL="120650" indent="-107950">
              <a:lnSpc>
                <a:spcPct val="100000"/>
              </a:lnSpc>
              <a:spcBef>
                <a:spcPts val="280"/>
              </a:spcBef>
              <a:buFont typeface="Arial"/>
              <a:buChar char="•"/>
              <a:tabLst>
                <a:tab pos="120650" algn="l"/>
              </a:tabLst>
            </a:pPr>
            <a:r>
              <a:rPr lang="sv-SE" sz="1000" spc="0" dirty="0">
                <a:latin typeface="Arial"/>
                <a:cs typeface="Arial"/>
              </a:rPr>
              <a:t>Korta arbetsperioder</a:t>
            </a:r>
          </a:p>
          <a:p>
            <a:pPr marL="120650" indent="-107950">
              <a:lnSpc>
                <a:spcPct val="100000"/>
              </a:lnSpc>
              <a:spcBef>
                <a:spcPts val="280"/>
              </a:spcBef>
              <a:buFont typeface="Arial"/>
              <a:buChar char="•"/>
              <a:tabLst>
                <a:tab pos="120650" algn="l"/>
              </a:tabLst>
            </a:pPr>
            <a:r>
              <a:rPr lang="sv-SE" sz="1000" dirty="0">
                <a:latin typeface="Arial"/>
                <a:cs typeface="Arial"/>
              </a:rPr>
              <a:t>Inga köer</a:t>
            </a:r>
          </a:p>
          <a:p>
            <a:pPr marL="120650" indent="-107950">
              <a:lnSpc>
                <a:spcPct val="100000"/>
              </a:lnSpc>
              <a:spcBef>
                <a:spcPts val="280"/>
              </a:spcBef>
              <a:buFont typeface="Arial"/>
              <a:buChar char="•"/>
              <a:tabLst>
                <a:tab pos="120650" algn="l"/>
              </a:tabLst>
            </a:pPr>
            <a:r>
              <a:rPr lang="sv-SE" sz="1000" dirty="0">
                <a:latin typeface="Arial"/>
                <a:cs typeface="Arial"/>
              </a:rPr>
              <a:t>En boll per spelare så ofta som möjligt</a:t>
            </a: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3456384" cy="432420"/>
          </a:xfrm>
        </p:spPr>
        <p:txBody>
          <a:bodyPr/>
          <a:lstStyle/>
          <a:p>
            <a:r>
              <a:rPr lang="sv-SE" dirty="0"/>
              <a:t>NIVÅ 1 – FOTBOLLSGLÄDJE 6-9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54</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20" name="object 4"/>
          <p:cNvSpPr/>
          <p:nvPr/>
        </p:nvSpPr>
        <p:spPr>
          <a:xfrm>
            <a:off x="1032852" y="1046046"/>
            <a:ext cx="0" cy="3090672"/>
          </a:xfrm>
          <a:custGeom>
            <a:avLst/>
            <a:gdLst/>
            <a:ahLst/>
            <a:cxnLst/>
            <a:rect l="l" t="t" r="r" b="b"/>
            <a:pathLst>
              <a:path h="3090672">
                <a:moveTo>
                  <a:pt x="0" y="3090672"/>
                </a:moveTo>
                <a:lnTo>
                  <a:pt x="0" y="0"/>
                </a:lnTo>
                <a:lnTo>
                  <a:pt x="0" y="3090672"/>
                </a:lnTo>
                <a:close/>
              </a:path>
            </a:pathLst>
          </a:custGeom>
          <a:solidFill>
            <a:srgbClr val="FFFFFF"/>
          </a:solidFill>
        </p:spPr>
        <p:txBody>
          <a:bodyPr wrap="square" lIns="0" tIns="0" rIns="0" bIns="0" rtlCol="0">
            <a:noAutofit/>
          </a:bodyPr>
          <a:lstStyle/>
          <a:p>
            <a:endParaRPr/>
          </a:p>
        </p:txBody>
      </p:sp>
      <p:sp>
        <p:nvSpPr>
          <p:cNvPr id="21" name="object 5"/>
          <p:cNvSpPr/>
          <p:nvPr/>
        </p:nvSpPr>
        <p:spPr>
          <a:xfrm>
            <a:off x="980728" y="1046046"/>
            <a:ext cx="2555748" cy="3127248"/>
          </a:xfrm>
          <a:custGeom>
            <a:avLst/>
            <a:gdLst/>
            <a:ahLst/>
            <a:cxnLst/>
            <a:rect l="l" t="t" r="r" b="b"/>
            <a:pathLst>
              <a:path w="2555748" h="3127248">
                <a:moveTo>
                  <a:pt x="0" y="0"/>
                </a:moveTo>
                <a:lnTo>
                  <a:pt x="2555748" y="0"/>
                </a:lnTo>
                <a:lnTo>
                  <a:pt x="2555748" y="3127248"/>
                </a:lnTo>
                <a:lnTo>
                  <a:pt x="0" y="3127248"/>
                </a:lnTo>
                <a:lnTo>
                  <a:pt x="0" y="0"/>
                </a:lnTo>
                <a:close/>
              </a:path>
            </a:pathLst>
          </a:custGeom>
          <a:solidFill>
            <a:srgbClr val="92D050"/>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23" name="object 8"/>
          <p:cNvSpPr txBox="1"/>
          <p:nvPr/>
        </p:nvSpPr>
        <p:spPr>
          <a:xfrm>
            <a:off x="707299" y="4368671"/>
            <a:ext cx="2153920" cy="696595"/>
          </a:xfrm>
          <a:prstGeom prst="rect">
            <a:avLst/>
          </a:prstGeom>
        </p:spPr>
        <p:txBody>
          <a:bodyPr vert="horz" wrap="square" lIns="0" tIns="0" rIns="0" bIns="0" rtlCol="0">
            <a:noAutofit/>
          </a:bodyPr>
          <a:lstStyle/>
          <a:p>
            <a:pPr marL="12700">
              <a:lnSpc>
                <a:spcPct val="100000"/>
              </a:lnSpc>
            </a:pPr>
            <a:r>
              <a:rPr sz="1400" b="1" dirty="0">
                <a:solidFill>
                  <a:srgbClr val="F58220"/>
                </a:solidFill>
                <a:latin typeface="Arial"/>
                <a:cs typeface="Arial"/>
              </a:rPr>
              <a:t>Målbild </a:t>
            </a:r>
            <a:r>
              <a:rPr sz="1400" b="1" spc="-90" dirty="0">
                <a:solidFill>
                  <a:srgbClr val="F58220"/>
                </a:solidFill>
                <a:latin typeface="Arial"/>
                <a:cs typeface="Arial"/>
              </a:rPr>
              <a:t>– </a:t>
            </a:r>
            <a:r>
              <a:rPr sz="1400" b="1" spc="-15" dirty="0">
                <a:solidFill>
                  <a:srgbClr val="F58220"/>
                </a:solidFill>
                <a:latin typeface="Arial"/>
                <a:cs typeface="Arial"/>
              </a:rPr>
              <a:t>Spelfilosofi</a:t>
            </a:r>
            <a:endParaRPr sz="1400" dirty="0">
              <a:latin typeface="Arial"/>
              <a:cs typeface="Arial"/>
            </a:endParaRPr>
          </a:p>
          <a:p>
            <a:pPr marL="12700">
              <a:lnSpc>
                <a:spcPts val="1260"/>
              </a:lnSpc>
            </a:pPr>
            <a:r>
              <a:rPr sz="1200" b="1" spc="-10" dirty="0">
                <a:latin typeface="Arial"/>
                <a:cs typeface="Arial"/>
              </a:rPr>
              <a:t>Lagspel</a:t>
            </a:r>
            <a:endParaRPr sz="1200" dirty="0">
              <a:latin typeface="Arial"/>
              <a:cs typeface="Arial"/>
            </a:endParaRPr>
          </a:p>
          <a:p>
            <a:pPr marL="12700" marR="12700">
              <a:lnSpc>
                <a:spcPts val="1250"/>
              </a:lnSpc>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a:t>
            </a:r>
            <a:r>
              <a:rPr sz="1000" spc="0" dirty="0">
                <a:latin typeface="Arial"/>
                <a:cs typeface="Arial"/>
              </a:rPr>
              <a:t>deltar i anfallsspelet </a:t>
            </a:r>
            <a:r>
              <a:rPr sz="1000" spc="15" dirty="0">
                <a:latin typeface="Arial"/>
                <a:cs typeface="Arial"/>
              </a:rPr>
              <a:t>och i försvarsspelet.</a:t>
            </a:r>
            <a:endParaRPr sz="1000" dirty="0">
              <a:latin typeface="Arial"/>
              <a:cs typeface="Arial"/>
            </a:endParaRPr>
          </a:p>
        </p:txBody>
      </p:sp>
      <p:sp>
        <p:nvSpPr>
          <p:cNvPr id="25" name="object 9"/>
          <p:cNvSpPr txBox="1"/>
          <p:nvPr/>
        </p:nvSpPr>
        <p:spPr>
          <a:xfrm>
            <a:off x="707299" y="5088751"/>
            <a:ext cx="2426970" cy="347345"/>
          </a:xfrm>
          <a:prstGeom prst="rect">
            <a:avLst/>
          </a:prstGeom>
        </p:spPr>
        <p:txBody>
          <a:bodyPr vert="horz" wrap="square" lIns="0" tIns="0" rIns="0" bIns="0" rtlCol="0">
            <a:noAutofit/>
          </a:bodyPr>
          <a:lstStyle/>
          <a:p>
            <a:pPr marL="12700">
              <a:lnSpc>
                <a:spcPct val="100000"/>
              </a:lnSpc>
            </a:pPr>
            <a:r>
              <a:rPr sz="1200" b="1" dirty="0">
                <a:latin typeface="Arial"/>
                <a:cs typeface="Arial"/>
              </a:rPr>
              <a:t>Kont</a:t>
            </a:r>
            <a:r>
              <a:rPr sz="1200" b="1" spc="-25" dirty="0">
                <a:latin typeface="Arial"/>
                <a:cs typeface="Arial"/>
              </a:rPr>
              <a:t>r</a:t>
            </a:r>
            <a:r>
              <a:rPr sz="1200" b="1" spc="-10" dirty="0">
                <a:latin typeface="Arial"/>
                <a:cs typeface="Arial"/>
              </a:rPr>
              <a:t>ollera </a:t>
            </a:r>
            <a:r>
              <a:rPr sz="1200" b="1" spc="-15" dirty="0">
                <a:latin typeface="Arial"/>
                <a:cs typeface="Arial"/>
              </a:rPr>
              <a:t>bollen</a:t>
            </a:r>
            <a:endParaRPr sz="1200" dirty="0">
              <a:latin typeface="Arial"/>
              <a:cs typeface="Arial"/>
            </a:endParaRPr>
          </a:p>
          <a:p>
            <a:pPr marL="12700">
              <a:lnSpc>
                <a:spcPct val="100000"/>
              </a:lnSpc>
              <a:spcBef>
                <a:spcPts val="10"/>
              </a:spcBef>
            </a:pPr>
            <a:r>
              <a:rPr sz="1000" spc="-5" dirty="0">
                <a:latin typeface="Arial"/>
                <a:cs typeface="Arial"/>
              </a:rPr>
              <a:t>Spela</a:t>
            </a:r>
            <a:r>
              <a:rPr sz="1000" spc="10" dirty="0">
                <a:latin typeface="Arial"/>
                <a:cs typeface="Arial"/>
              </a:rPr>
              <a:t>r</a:t>
            </a:r>
            <a:r>
              <a:rPr sz="1000" spc="-15" dirty="0">
                <a:latin typeface="Arial"/>
                <a:cs typeface="Arial"/>
              </a:rPr>
              <a:t>na </a:t>
            </a:r>
            <a:r>
              <a:rPr sz="1000" spc="10" dirty="0">
                <a:latin typeface="Arial"/>
                <a:cs typeface="Arial"/>
              </a:rPr>
              <a:t>kont</a:t>
            </a:r>
            <a:r>
              <a:rPr sz="1000" spc="-10" dirty="0">
                <a:latin typeface="Arial"/>
                <a:cs typeface="Arial"/>
              </a:rPr>
              <a:t>r</a:t>
            </a:r>
            <a:r>
              <a:rPr sz="1000" spc="-5" dirty="0">
                <a:latin typeface="Arial"/>
                <a:cs typeface="Arial"/>
              </a:rPr>
              <a:t>ollerar </a:t>
            </a:r>
            <a:r>
              <a:rPr sz="1000" spc="0" dirty="0">
                <a:latin typeface="Arial"/>
                <a:cs typeface="Arial"/>
              </a:rPr>
              <a:t>bollen i anfallsspelet.</a:t>
            </a:r>
            <a:endParaRPr sz="1000" dirty="0">
              <a:latin typeface="Arial"/>
              <a:cs typeface="Arial"/>
            </a:endParaRPr>
          </a:p>
        </p:txBody>
      </p:sp>
      <p:sp>
        <p:nvSpPr>
          <p:cNvPr id="28" name="object 10"/>
          <p:cNvSpPr txBox="1"/>
          <p:nvPr/>
        </p:nvSpPr>
        <p:spPr>
          <a:xfrm>
            <a:off x="707299" y="5448791"/>
            <a:ext cx="213360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Djupledsspel</a:t>
            </a:r>
            <a:endParaRPr sz="1200" dirty="0">
              <a:latin typeface="Arial"/>
              <a:cs typeface="Arial"/>
            </a:endParaRPr>
          </a:p>
          <a:p>
            <a:pPr marL="12700">
              <a:lnSpc>
                <a:spcPct val="100000"/>
              </a:lnSpc>
              <a:spcBef>
                <a:spcPts val="10"/>
              </a:spcBef>
            </a:pPr>
            <a:r>
              <a:rPr sz="1000" dirty="0">
                <a:latin typeface="Arial"/>
                <a:cs typeface="Arial"/>
              </a:rPr>
              <a:t>Bollen </a:t>
            </a:r>
            <a:r>
              <a:rPr sz="1000" spc="-5" dirty="0">
                <a:latin typeface="Arial"/>
                <a:cs typeface="Arial"/>
              </a:rPr>
              <a:t>spelas </a:t>
            </a:r>
            <a:r>
              <a:rPr sz="1000" spc="5" dirty="0">
                <a:latin typeface="Arial"/>
                <a:cs typeface="Arial"/>
              </a:rPr>
              <a:t>främst </a:t>
            </a:r>
            <a:r>
              <a:rPr sz="1000" spc="0" dirty="0">
                <a:latin typeface="Arial"/>
                <a:cs typeface="Arial"/>
              </a:rPr>
              <a:t>framåt i </a:t>
            </a:r>
            <a:r>
              <a:rPr sz="1000" spc="5" dirty="0">
                <a:latin typeface="Arial"/>
                <a:cs typeface="Arial"/>
              </a:rPr>
              <a:t>djupled.</a:t>
            </a:r>
            <a:endParaRPr sz="1000" dirty="0">
              <a:latin typeface="Arial"/>
              <a:cs typeface="Arial"/>
            </a:endParaRPr>
          </a:p>
        </p:txBody>
      </p:sp>
      <p:sp>
        <p:nvSpPr>
          <p:cNvPr id="33" name="object 11"/>
          <p:cNvSpPr txBox="1"/>
          <p:nvPr/>
        </p:nvSpPr>
        <p:spPr>
          <a:xfrm>
            <a:off x="707299" y="5880839"/>
            <a:ext cx="2594610" cy="506095"/>
          </a:xfrm>
          <a:prstGeom prst="rect">
            <a:avLst/>
          </a:prstGeom>
        </p:spPr>
        <p:txBody>
          <a:bodyPr vert="horz" wrap="square" lIns="0" tIns="0" rIns="0" bIns="0" rtlCol="0">
            <a:noAutofit/>
          </a:bodyPr>
          <a:lstStyle/>
          <a:p>
            <a:pPr marL="12700">
              <a:lnSpc>
                <a:spcPct val="100000"/>
              </a:lnSpc>
            </a:pPr>
            <a:r>
              <a:rPr sz="1200" b="1" spc="5" dirty="0">
                <a:latin typeface="Arial"/>
                <a:cs typeface="Arial"/>
              </a:rPr>
              <a:t>Skapa </a:t>
            </a:r>
            <a:r>
              <a:rPr sz="1200" b="1" spc="-10" dirty="0">
                <a:latin typeface="Arial"/>
                <a:cs typeface="Arial"/>
              </a:rPr>
              <a:t>målchans och </a:t>
            </a:r>
            <a:r>
              <a:rPr sz="1200" b="1" spc="-15" dirty="0">
                <a:latin typeface="Arial"/>
                <a:cs typeface="Arial"/>
              </a:rPr>
              <a:t>avsluta</a:t>
            </a:r>
            <a:endParaRPr sz="1200" dirty="0">
              <a:latin typeface="Arial"/>
              <a:cs typeface="Arial"/>
            </a:endParaRPr>
          </a:p>
          <a:p>
            <a:pPr marL="12700" marR="12700">
              <a:lnSpc>
                <a:spcPts val="1250"/>
              </a:lnSpc>
              <a:spcBef>
                <a:spcPts val="10"/>
              </a:spcBef>
            </a:pPr>
            <a:r>
              <a:rPr sz="1000" spc="-40" dirty="0">
                <a:latin typeface="Arial"/>
                <a:cs typeface="Arial"/>
              </a:rPr>
              <a:t>A</a:t>
            </a:r>
            <a:r>
              <a:rPr sz="1000" spc="0" dirty="0">
                <a:latin typeface="Arial"/>
                <a:cs typeface="Arial"/>
              </a:rPr>
              <a:t>vslut skapas </a:t>
            </a:r>
            <a:r>
              <a:rPr sz="1000" spc="5" dirty="0">
                <a:latin typeface="Arial"/>
                <a:cs typeface="Arial"/>
              </a:rPr>
              <a:t>genom </a:t>
            </a:r>
            <a:r>
              <a:rPr sz="1000" spc="10" dirty="0">
                <a:latin typeface="Arial"/>
                <a:cs typeface="Arial"/>
              </a:rPr>
              <a:t>att utmana, dribbla </a:t>
            </a:r>
            <a:r>
              <a:rPr sz="1000" spc="15" dirty="0">
                <a:latin typeface="Arial"/>
                <a:cs typeface="Arial"/>
              </a:rPr>
              <a:t>och</a:t>
            </a:r>
            <a:r>
              <a:rPr sz="1000" spc="5" dirty="0">
                <a:latin typeface="Arial"/>
                <a:cs typeface="Arial"/>
              </a:rPr>
              <a:t> </a:t>
            </a:r>
            <a:r>
              <a:rPr sz="1000" spc="0" dirty="0">
                <a:latin typeface="Arial"/>
                <a:cs typeface="Arial"/>
              </a:rPr>
              <a:t>finta.</a:t>
            </a:r>
            <a:endParaRPr sz="1000" dirty="0">
              <a:latin typeface="Arial"/>
              <a:cs typeface="Arial"/>
            </a:endParaRPr>
          </a:p>
        </p:txBody>
      </p:sp>
      <p:sp>
        <p:nvSpPr>
          <p:cNvPr id="34" name="object 12"/>
          <p:cNvSpPr txBox="1"/>
          <p:nvPr/>
        </p:nvSpPr>
        <p:spPr>
          <a:xfrm>
            <a:off x="707299" y="6384895"/>
            <a:ext cx="2353945" cy="347345"/>
          </a:xfrm>
          <a:prstGeom prst="rect">
            <a:avLst/>
          </a:prstGeom>
        </p:spPr>
        <p:txBody>
          <a:bodyPr vert="horz" wrap="square" lIns="0" tIns="0" rIns="0" bIns="0" rtlCol="0">
            <a:noAutofit/>
          </a:bodyPr>
          <a:lstStyle/>
          <a:p>
            <a:pPr marL="12700">
              <a:lnSpc>
                <a:spcPct val="100000"/>
              </a:lnSpc>
            </a:pPr>
            <a:r>
              <a:rPr sz="1200" b="1" dirty="0">
                <a:latin typeface="Arial"/>
                <a:cs typeface="Arial"/>
              </a:rPr>
              <a:t>P</a:t>
            </a:r>
            <a:r>
              <a:rPr sz="1200" b="1" spc="-25" dirty="0">
                <a:latin typeface="Arial"/>
                <a:cs typeface="Arial"/>
              </a:rPr>
              <a:t>r</a:t>
            </a:r>
            <a:r>
              <a:rPr sz="1200" b="1" spc="-15" dirty="0">
                <a:latin typeface="Arial"/>
                <a:cs typeface="Arial"/>
              </a:rPr>
              <a:t>ess </a:t>
            </a:r>
            <a:r>
              <a:rPr sz="1200" b="1" spc="5" dirty="0">
                <a:latin typeface="Arial"/>
                <a:cs typeface="Arial"/>
              </a:rPr>
              <a:t>på </a:t>
            </a:r>
            <a:r>
              <a:rPr sz="1200" b="1" spc="-15" dirty="0">
                <a:latin typeface="Arial"/>
                <a:cs typeface="Arial"/>
              </a:rPr>
              <a:t>bollhålla</a:t>
            </a:r>
            <a:r>
              <a:rPr sz="1200" b="1" spc="-35" dirty="0">
                <a:latin typeface="Arial"/>
                <a:cs typeface="Arial"/>
              </a:rPr>
              <a:t>r</a:t>
            </a:r>
            <a:r>
              <a:rPr sz="1200" b="1" spc="0" dirty="0">
                <a:latin typeface="Arial"/>
                <a:cs typeface="Arial"/>
              </a:rPr>
              <a:t>en</a:t>
            </a:r>
            <a:endParaRPr sz="1200" dirty="0">
              <a:latin typeface="Arial"/>
              <a:cs typeface="Arial"/>
            </a:endParaRPr>
          </a:p>
          <a:p>
            <a:pPr marL="12700">
              <a:lnSpc>
                <a:spcPct val="100000"/>
              </a:lnSpc>
              <a:spcBef>
                <a:spcPts val="10"/>
              </a:spcBef>
            </a:pPr>
            <a:r>
              <a:rPr sz="1000" spc="-5" dirty="0">
                <a:latin typeface="Arial"/>
                <a:cs typeface="Arial"/>
              </a:rPr>
              <a:t>Spela</a:t>
            </a:r>
            <a:r>
              <a:rPr sz="1000" spc="10" dirty="0">
                <a:latin typeface="Arial"/>
                <a:cs typeface="Arial"/>
              </a:rPr>
              <a:t>r</a:t>
            </a:r>
            <a:r>
              <a:rPr sz="1000" spc="-15" dirty="0">
                <a:latin typeface="Arial"/>
                <a:cs typeface="Arial"/>
              </a:rPr>
              <a:t>na </a:t>
            </a:r>
            <a:r>
              <a:rPr sz="1000" spc="20" dirty="0">
                <a:latin typeface="Arial"/>
                <a:cs typeface="Arial"/>
              </a:rPr>
              <a:t>p</a:t>
            </a:r>
            <a:r>
              <a:rPr sz="1000" spc="-10" dirty="0">
                <a:latin typeface="Arial"/>
                <a:cs typeface="Arial"/>
              </a:rPr>
              <a:t>ressar </a:t>
            </a:r>
            <a:r>
              <a:rPr sz="1000" spc="10" dirty="0">
                <a:latin typeface="Arial"/>
                <a:cs typeface="Arial"/>
              </a:rPr>
              <a:t>för att </a:t>
            </a:r>
            <a:r>
              <a:rPr sz="1000" spc="5" dirty="0">
                <a:latin typeface="Arial"/>
                <a:cs typeface="Arial"/>
              </a:rPr>
              <a:t>ta </a:t>
            </a:r>
            <a:r>
              <a:rPr sz="1000" spc="0" dirty="0">
                <a:latin typeface="Arial"/>
                <a:cs typeface="Arial"/>
              </a:rPr>
              <a:t>tillbaka bollen.</a:t>
            </a:r>
            <a:endParaRPr sz="1000" dirty="0">
              <a:latin typeface="Arial"/>
              <a:cs typeface="Arial"/>
            </a:endParaRPr>
          </a:p>
        </p:txBody>
      </p:sp>
      <p:sp>
        <p:nvSpPr>
          <p:cNvPr id="35" name="object 13"/>
          <p:cNvSpPr txBox="1"/>
          <p:nvPr/>
        </p:nvSpPr>
        <p:spPr>
          <a:xfrm>
            <a:off x="707299" y="6948264"/>
            <a:ext cx="2493010" cy="696595"/>
          </a:xfrm>
          <a:prstGeom prst="rect">
            <a:avLst/>
          </a:prstGeom>
        </p:spPr>
        <p:txBody>
          <a:bodyPr vert="horz" wrap="square" lIns="0" tIns="0" rIns="0" bIns="0" rtlCol="0">
            <a:noAutofit/>
          </a:bodyPr>
          <a:lstStyle/>
          <a:p>
            <a:pPr marL="12700">
              <a:lnSpc>
                <a:spcPct val="100000"/>
              </a:lnSpc>
            </a:pPr>
            <a:r>
              <a:rPr sz="1400" b="1" dirty="0">
                <a:solidFill>
                  <a:srgbClr val="F58220"/>
                </a:solidFill>
                <a:latin typeface="Arial"/>
                <a:cs typeface="Arial"/>
              </a:rPr>
              <a:t>Målbild </a:t>
            </a:r>
            <a:r>
              <a:rPr sz="1400" b="1" spc="-90" dirty="0">
                <a:solidFill>
                  <a:srgbClr val="F58220"/>
                </a:solidFill>
                <a:latin typeface="Arial"/>
                <a:cs typeface="Arial"/>
              </a:rPr>
              <a:t>– Fä</a:t>
            </a:r>
            <a:r>
              <a:rPr sz="1400" b="1" spc="-30" dirty="0">
                <a:solidFill>
                  <a:srgbClr val="F58220"/>
                </a:solidFill>
                <a:latin typeface="Arial"/>
                <a:cs typeface="Arial"/>
              </a:rPr>
              <a:t>r</a:t>
            </a:r>
            <a:r>
              <a:rPr sz="1400" b="1" spc="0" dirty="0">
                <a:solidFill>
                  <a:srgbClr val="F58220"/>
                </a:solidFill>
                <a:latin typeface="Arial"/>
                <a:cs typeface="Arial"/>
              </a:rPr>
              <a:t>digheter </a:t>
            </a:r>
            <a:r>
              <a:rPr sz="1400" b="1" spc="5" dirty="0">
                <a:solidFill>
                  <a:srgbClr val="F58220"/>
                </a:solidFill>
                <a:latin typeface="Arial"/>
                <a:cs typeface="Arial"/>
              </a:rPr>
              <a:t>laget</a:t>
            </a:r>
            <a:endParaRPr sz="1400" dirty="0">
              <a:latin typeface="Arial"/>
              <a:cs typeface="Arial"/>
            </a:endParaRPr>
          </a:p>
          <a:p>
            <a:pPr marL="12700">
              <a:lnSpc>
                <a:spcPts val="1260"/>
              </a:lnSpc>
            </a:pPr>
            <a:r>
              <a:rPr sz="1200" b="1" spc="-10" dirty="0">
                <a:latin typeface="Arial"/>
                <a:cs typeface="Arial"/>
              </a:rPr>
              <a:t>Lagspel</a:t>
            </a:r>
            <a:endParaRPr sz="1200" dirty="0">
              <a:latin typeface="Arial"/>
              <a:cs typeface="Arial"/>
            </a:endParaRPr>
          </a:p>
          <a:p>
            <a:pPr marL="12700" marR="12700">
              <a:lnSpc>
                <a:spcPts val="1250"/>
              </a:lnSpc>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a:t>
            </a:r>
            <a:r>
              <a:rPr sz="1000" spc="-15" dirty="0">
                <a:latin typeface="Arial"/>
                <a:cs typeface="Arial"/>
              </a:rPr>
              <a:t>är </a:t>
            </a:r>
            <a:r>
              <a:rPr sz="1000" spc="0" dirty="0">
                <a:latin typeface="Arial"/>
                <a:cs typeface="Arial"/>
              </a:rPr>
              <a:t>delaktiga i anfallsspelet </a:t>
            </a:r>
            <a:r>
              <a:rPr sz="1000" spc="15" dirty="0">
                <a:latin typeface="Arial"/>
                <a:cs typeface="Arial"/>
              </a:rPr>
              <a:t>och i försvarsspelet.</a:t>
            </a:r>
            <a:endParaRPr sz="1000" dirty="0">
              <a:latin typeface="Arial"/>
              <a:cs typeface="Arial"/>
            </a:endParaRPr>
          </a:p>
        </p:txBody>
      </p:sp>
      <p:sp>
        <p:nvSpPr>
          <p:cNvPr id="40" name="object 14"/>
          <p:cNvSpPr txBox="1"/>
          <p:nvPr/>
        </p:nvSpPr>
        <p:spPr>
          <a:xfrm>
            <a:off x="707299" y="7681039"/>
            <a:ext cx="215900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Djupledsspel</a:t>
            </a:r>
            <a:endParaRPr sz="1200" dirty="0">
              <a:latin typeface="Arial"/>
              <a:cs typeface="Arial"/>
            </a:endParaRPr>
          </a:p>
          <a:p>
            <a:pPr marL="12700">
              <a:lnSpc>
                <a:spcPct val="100000"/>
              </a:lnSpc>
              <a:spcBef>
                <a:spcPts val="10"/>
              </a:spcBef>
            </a:pPr>
            <a:r>
              <a:rPr sz="1000" spc="-5" dirty="0">
                <a:latin typeface="Arial"/>
                <a:cs typeface="Arial"/>
              </a:rPr>
              <a:t>Sträva efter </a:t>
            </a:r>
            <a:r>
              <a:rPr sz="1000" spc="10" dirty="0">
                <a:latin typeface="Arial"/>
                <a:cs typeface="Arial"/>
              </a:rPr>
              <a:t>att </a:t>
            </a:r>
            <a:r>
              <a:rPr sz="1000" spc="-5" dirty="0">
                <a:latin typeface="Arial"/>
                <a:cs typeface="Arial"/>
              </a:rPr>
              <a:t>spela </a:t>
            </a:r>
            <a:r>
              <a:rPr sz="1000" spc="0" dirty="0">
                <a:latin typeface="Arial"/>
                <a:cs typeface="Arial"/>
              </a:rPr>
              <a:t>framåt i </a:t>
            </a:r>
            <a:r>
              <a:rPr sz="1000" spc="5" dirty="0">
                <a:latin typeface="Arial"/>
                <a:cs typeface="Arial"/>
              </a:rPr>
              <a:t>djupled.</a:t>
            </a:r>
            <a:endParaRPr sz="1000" dirty="0">
              <a:latin typeface="Arial"/>
              <a:cs typeface="Arial"/>
            </a:endParaRPr>
          </a:p>
        </p:txBody>
      </p:sp>
      <p:sp>
        <p:nvSpPr>
          <p:cNvPr id="41" name="object 15"/>
          <p:cNvSpPr txBox="1"/>
          <p:nvPr/>
        </p:nvSpPr>
        <p:spPr>
          <a:xfrm>
            <a:off x="707299" y="8100392"/>
            <a:ext cx="2099945" cy="347345"/>
          </a:xfrm>
          <a:prstGeom prst="rect">
            <a:avLst/>
          </a:prstGeom>
        </p:spPr>
        <p:txBody>
          <a:bodyPr vert="horz" wrap="square" lIns="0" tIns="0" rIns="0" bIns="0" rtlCol="0">
            <a:noAutofit/>
          </a:bodyPr>
          <a:lstStyle/>
          <a:p>
            <a:pPr marL="12700">
              <a:lnSpc>
                <a:spcPct val="100000"/>
              </a:lnSpc>
            </a:pPr>
            <a:r>
              <a:rPr sz="1200" b="1" dirty="0">
                <a:latin typeface="Arial"/>
                <a:cs typeface="Arial"/>
              </a:rPr>
              <a:t>P</a:t>
            </a:r>
            <a:r>
              <a:rPr sz="1200" b="1" spc="-25" dirty="0">
                <a:latin typeface="Arial"/>
                <a:cs typeface="Arial"/>
              </a:rPr>
              <a:t>r</a:t>
            </a:r>
            <a:r>
              <a:rPr sz="1200" b="1" spc="-10" dirty="0">
                <a:latin typeface="Arial"/>
                <a:cs typeface="Arial"/>
              </a:rPr>
              <a:t>essa </a:t>
            </a:r>
            <a:r>
              <a:rPr sz="1200" b="1" spc="5" dirty="0">
                <a:latin typeface="Arial"/>
                <a:cs typeface="Arial"/>
              </a:rPr>
              <a:t>med närmsta </a:t>
            </a:r>
            <a:r>
              <a:rPr sz="1200" b="1" spc="-10" dirty="0">
                <a:latin typeface="Arial"/>
                <a:cs typeface="Arial"/>
              </a:rPr>
              <a:t>spela</a:t>
            </a:r>
            <a:r>
              <a:rPr sz="1200" b="1" spc="-30" dirty="0">
                <a:latin typeface="Arial"/>
                <a:cs typeface="Arial"/>
              </a:rPr>
              <a:t>r</a:t>
            </a:r>
            <a:r>
              <a:rPr sz="1200" b="1" spc="20" dirty="0">
                <a:latin typeface="Arial"/>
                <a:cs typeface="Arial"/>
              </a:rPr>
              <a:t>e</a:t>
            </a:r>
            <a:endParaRPr sz="1200" dirty="0">
              <a:latin typeface="Arial"/>
              <a:cs typeface="Arial"/>
            </a:endParaRPr>
          </a:p>
          <a:p>
            <a:pPr marL="12700">
              <a:lnSpc>
                <a:spcPct val="100000"/>
              </a:lnSpc>
              <a:spcBef>
                <a:spcPts val="10"/>
              </a:spcBef>
            </a:pPr>
            <a:r>
              <a:rPr sz="1000" spc="-15" dirty="0">
                <a:latin typeface="Arial"/>
                <a:cs typeface="Arial"/>
              </a:rPr>
              <a:t>P</a:t>
            </a:r>
            <a:r>
              <a:rPr sz="1000" spc="-30" dirty="0">
                <a:latin typeface="Arial"/>
                <a:cs typeface="Arial"/>
              </a:rPr>
              <a:t>r</a:t>
            </a:r>
            <a:r>
              <a:rPr sz="1000" spc="-15" dirty="0">
                <a:latin typeface="Arial"/>
                <a:cs typeface="Arial"/>
              </a:rPr>
              <a:t>essa bollhålla</a:t>
            </a:r>
            <a:r>
              <a:rPr sz="1000" spc="-20" dirty="0">
                <a:latin typeface="Arial"/>
                <a:cs typeface="Arial"/>
              </a:rPr>
              <a:t>r</a:t>
            </a:r>
            <a:r>
              <a:rPr sz="1000" spc="-10" dirty="0">
                <a:latin typeface="Arial"/>
                <a:cs typeface="Arial"/>
              </a:rPr>
              <a:t>en.</a:t>
            </a:r>
            <a:endParaRPr sz="1000" dirty="0">
              <a:latin typeface="Arial"/>
              <a:cs typeface="Arial"/>
            </a:endParaRPr>
          </a:p>
        </p:txBody>
      </p:sp>
      <p:sp>
        <p:nvSpPr>
          <p:cNvPr id="42" name="object 16"/>
          <p:cNvSpPr/>
          <p:nvPr/>
        </p:nvSpPr>
        <p:spPr>
          <a:xfrm>
            <a:off x="1128344" y="1179714"/>
            <a:ext cx="2195296" cy="2828302"/>
          </a:xfrm>
          <a:custGeom>
            <a:avLst/>
            <a:gdLst/>
            <a:ahLst/>
            <a:cxnLst/>
            <a:rect l="l" t="t" r="r" b="b"/>
            <a:pathLst>
              <a:path w="2195296" h="2828302">
                <a:moveTo>
                  <a:pt x="0" y="2828302"/>
                </a:moveTo>
                <a:lnTo>
                  <a:pt x="2195296" y="2828302"/>
                </a:lnTo>
                <a:lnTo>
                  <a:pt x="2195296" y="0"/>
                </a:lnTo>
                <a:lnTo>
                  <a:pt x="0" y="0"/>
                </a:lnTo>
                <a:lnTo>
                  <a:pt x="0" y="2828302"/>
                </a:lnTo>
                <a:close/>
              </a:path>
            </a:pathLst>
          </a:custGeom>
          <a:ln w="12700">
            <a:solidFill>
              <a:srgbClr val="FFFFFF"/>
            </a:solidFill>
          </a:ln>
        </p:spPr>
        <p:txBody>
          <a:bodyPr wrap="square" lIns="0" tIns="0" rIns="0" bIns="0" rtlCol="0">
            <a:noAutofit/>
          </a:bodyPr>
          <a:lstStyle/>
          <a:p>
            <a:endParaRPr/>
          </a:p>
        </p:txBody>
      </p:sp>
      <p:sp>
        <p:nvSpPr>
          <p:cNvPr id="43" name="object 17"/>
          <p:cNvSpPr/>
          <p:nvPr/>
        </p:nvSpPr>
        <p:spPr>
          <a:xfrm>
            <a:off x="1823148" y="1184832"/>
            <a:ext cx="959294" cy="124104"/>
          </a:xfrm>
          <a:custGeom>
            <a:avLst/>
            <a:gdLst/>
            <a:ahLst/>
            <a:cxnLst/>
            <a:rect l="l" t="t" r="r" b="b"/>
            <a:pathLst>
              <a:path w="959294" h="124104">
                <a:moveTo>
                  <a:pt x="0" y="124104"/>
                </a:moveTo>
                <a:lnTo>
                  <a:pt x="959294" y="124104"/>
                </a:lnTo>
                <a:lnTo>
                  <a:pt x="959294" y="0"/>
                </a:lnTo>
                <a:lnTo>
                  <a:pt x="0" y="0"/>
                </a:lnTo>
                <a:lnTo>
                  <a:pt x="0" y="124104"/>
                </a:lnTo>
                <a:close/>
              </a:path>
            </a:pathLst>
          </a:custGeom>
          <a:ln w="12700">
            <a:solidFill>
              <a:srgbClr val="FFFFFF"/>
            </a:solidFill>
          </a:ln>
        </p:spPr>
        <p:txBody>
          <a:bodyPr wrap="square" lIns="0" tIns="0" rIns="0" bIns="0" rtlCol="0">
            <a:noAutofit/>
          </a:bodyPr>
          <a:lstStyle/>
          <a:p>
            <a:endParaRPr/>
          </a:p>
        </p:txBody>
      </p:sp>
      <p:sp>
        <p:nvSpPr>
          <p:cNvPr id="44" name="object 18"/>
          <p:cNvSpPr/>
          <p:nvPr/>
        </p:nvSpPr>
        <p:spPr>
          <a:xfrm>
            <a:off x="1823148" y="3885423"/>
            <a:ext cx="959294" cy="124104"/>
          </a:xfrm>
          <a:custGeom>
            <a:avLst/>
            <a:gdLst/>
            <a:ahLst/>
            <a:cxnLst/>
            <a:rect l="l" t="t" r="r" b="b"/>
            <a:pathLst>
              <a:path w="959294" h="124104">
                <a:moveTo>
                  <a:pt x="0" y="124104"/>
                </a:moveTo>
                <a:lnTo>
                  <a:pt x="959294" y="124104"/>
                </a:lnTo>
                <a:lnTo>
                  <a:pt x="959294" y="0"/>
                </a:lnTo>
                <a:lnTo>
                  <a:pt x="0" y="0"/>
                </a:lnTo>
                <a:lnTo>
                  <a:pt x="0" y="124104"/>
                </a:lnTo>
                <a:close/>
              </a:path>
            </a:pathLst>
          </a:custGeom>
          <a:ln w="12699">
            <a:solidFill>
              <a:srgbClr val="FFFFFF"/>
            </a:solidFill>
          </a:ln>
        </p:spPr>
        <p:txBody>
          <a:bodyPr wrap="square" lIns="0" tIns="0" rIns="0" bIns="0" rtlCol="0">
            <a:noAutofit/>
          </a:bodyPr>
          <a:lstStyle/>
          <a:p>
            <a:endParaRPr/>
          </a:p>
        </p:txBody>
      </p:sp>
      <p:sp>
        <p:nvSpPr>
          <p:cNvPr id="45" name="object 19"/>
          <p:cNvSpPr/>
          <p:nvPr/>
        </p:nvSpPr>
        <p:spPr>
          <a:xfrm>
            <a:off x="1524355" y="1184832"/>
            <a:ext cx="1542503" cy="487692"/>
          </a:xfrm>
          <a:custGeom>
            <a:avLst/>
            <a:gdLst/>
            <a:ahLst/>
            <a:cxnLst/>
            <a:rect l="l" t="t" r="r" b="b"/>
            <a:pathLst>
              <a:path w="1542503" h="487692">
                <a:moveTo>
                  <a:pt x="0" y="487692"/>
                </a:moveTo>
                <a:lnTo>
                  <a:pt x="1542503" y="487692"/>
                </a:lnTo>
                <a:lnTo>
                  <a:pt x="1542503" y="0"/>
                </a:lnTo>
                <a:lnTo>
                  <a:pt x="0" y="0"/>
                </a:lnTo>
                <a:lnTo>
                  <a:pt x="0" y="487692"/>
                </a:lnTo>
                <a:close/>
              </a:path>
            </a:pathLst>
          </a:custGeom>
          <a:ln w="12700">
            <a:solidFill>
              <a:srgbClr val="FFFFFF"/>
            </a:solidFill>
          </a:ln>
        </p:spPr>
        <p:txBody>
          <a:bodyPr wrap="square" lIns="0" tIns="0" rIns="0" bIns="0" rtlCol="0">
            <a:noAutofit/>
          </a:bodyPr>
          <a:lstStyle/>
          <a:p>
            <a:endParaRPr/>
          </a:p>
        </p:txBody>
      </p:sp>
      <p:sp>
        <p:nvSpPr>
          <p:cNvPr id="46" name="object 20"/>
          <p:cNvSpPr/>
          <p:nvPr/>
        </p:nvSpPr>
        <p:spPr>
          <a:xfrm>
            <a:off x="1524355" y="3525442"/>
            <a:ext cx="1542503" cy="487692"/>
          </a:xfrm>
          <a:custGeom>
            <a:avLst/>
            <a:gdLst/>
            <a:ahLst/>
            <a:cxnLst/>
            <a:rect l="l" t="t" r="r" b="b"/>
            <a:pathLst>
              <a:path w="1542503" h="487692">
                <a:moveTo>
                  <a:pt x="0" y="487692"/>
                </a:moveTo>
                <a:lnTo>
                  <a:pt x="1542503" y="487692"/>
                </a:lnTo>
                <a:lnTo>
                  <a:pt x="1542503" y="0"/>
                </a:lnTo>
                <a:lnTo>
                  <a:pt x="0" y="0"/>
                </a:lnTo>
                <a:lnTo>
                  <a:pt x="0" y="487692"/>
                </a:lnTo>
                <a:close/>
              </a:path>
            </a:pathLst>
          </a:custGeom>
          <a:ln w="12700">
            <a:solidFill>
              <a:srgbClr val="FFFFFF"/>
            </a:solidFill>
          </a:ln>
        </p:spPr>
        <p:txBody>
          <a:bodyPr wrap="square" lIns="0" tIns="0" rIns="0" bIns="0" rtlCol="0">
            <a:noAutofit/>
          </a:bodyPr>
          <a:lstStyle/>
          <a:p>
            <a:endParaRPr/>
          </a:p>
        </p:txBody>
      </p:sp>
      <p:sp>
        <p:nvSpPr>
          <p:cNvPr id="47" name="object 21"/>
          <p:cNvSpPr/>
          <p:nvPr/>
        </p:nvSpPr>
        <p:spPr>
          <a:xfrm>
            <a:off x="2069817" y="2436610"/>
            <a:ext cx="321585" cy="322033"/>
          </a:xfrm>
          <a:custGeom>
            <a:avLst/>
            <a:gdLst/>
            <a:ahLst/>
            <a:cxnLst/>
            <a:rect l="l" t="t" r="r" b="b"/>
            <a:pathLst>
              <a:path w="321585" h="322033">
                <a:moveTo>
                  <a:pt x="171956" y="0"/>
                </a:moveTo>
                <a:lnTo>
                  <a:pt x="125908" y="5254"/>
                </a:lnTo>
                <a:lnTo>
                  <a:pt x="85325" y="20439"/>
                </a:lnTo>
                <a:lnTo>
                  <a:pt x="51325" y="44149"/>
                </a:lnTo>
                <a:lnTo>
                  <a:pt x="25025" y="74981"/>
                </a:lnTo>
                <a:lnTo>
                  <a:pt x="7544" y="111529"/>
                </a:lnTo>
                <a:lnTo>
                  <a:pt x="0" y="152390"/>
                </a:lnTo>
                <a:lnTo>
                  <a:pt x="594" y="168018"/>
                </a:lnTo>
                <a:lnTo>
                  <a:pt x="9511" y="211774"/>
                </a:lnTo>
                <a:lnTo>
                  <a:pt x="28013" y="249898"/>
                </a:lnTo>
                <a:lnTo>
                  <a:pt x="54665" y="281176"/>
                </a:lnTo>
                <a:lnTo>
                  <a:pt x="88030" y="304399"/>
                </a:lnTo>
                <a:lnTo>
                  <a:pt x="126674" y="318354"/>
                </a:lnTo>
                <a:lnTo>
                  <a:pt x="160982" y="322033"/>
                </a:lnTo>
                <a:lnTo>
                  <a:pt x="175695" y="321371"/>
                </a:lnTo>
                <a:lnTo>
                  <a:pt x="217376" y="311893"/>
                </a:lnTo>
                <a:lnTo>
                  <a:pt x="254167" y="292386"/>
                </a:lnTo>
                <a:lnTo>
                  <a:pt x="284518" y="264399"/>
                </a:lnTo>
                <a:lnTo>
                  <a:pt x="306878" y="229483"/>
                </a:lnTo>
                <a:lnTo>
                  <a:pt x="319699" y="189186"/>
                </a:lnTo>
                <a:lnTo>
                  <a:pt x="321585" y="174827"/>
                </a:lnTo>
                <a:lnTo>
                  <a:pt x="321070" y="158638"/>
                </a:lnTo>
                <a:lnTo>
                  <a:pt x="312602" y="113595"/>
                </a:lnTo>
                <a:lnTo>
                  <a:pt x="294813" y="74620"/>
                </a:lnTo>
                <a:lnTo>
                  <a:pt x="269072" y="42728"/>
                </a:lnTo>
                <a:lnTo>
                  <a:pt x="236747" y="18929"/>
                </a:lnTo>
                <a:lnTo>
                  <a:pt x="199206" y="4236"/>
                </a:lnTo>
                <a:lnTo>
                  <a:pt x="171956" y="0"/>
                </a:lnTo>
                <a:close/>
              </a:path>
            </a:pathLst>
          </a:custGeom>
          <a:solidFill>
            <a:srgbClr val="F58220"/>
          </a:solidFill>
        </p:spPr>
        <p:txBody>
          <a:bodyPr wrap="square" lIns="0" tIns="0" rIns="0" bIns="0" rtlCol="0">
            <a:noAutofit/>
          </a:bodyPr>
          <a:lstStyle/>
          <a:p>
            <a:endParaRPr/>
          </a:p>
        </p:txBody>
      </p:sp>
      <p:sp>
        <p:nvSpPr>
          <p:cNvPr id="48" name="object 22"/>
          <p:cNvSpPr/>
          <p:nvPr/>
        </p:nvSpPr>
        <p:spPr>
          <a:xfrm>
            <a:off x="2069817" y="2436610"/>
            <a:ext cx="321585" cy="322033"/>
          </a:xfrm>
          <a:custGeom>
            <a:avLst/>
            <a:gdLst/>
            <a:ahLst/>
            <a:cxnLst/>
            <a:rect l="l" t="t" r="r" b="b"/>
            <a:pathLst>
              <a:path w="321585" h="322033">
                <a:moveTo>
                  <a:pt x="160982" y="322033"/>
                </a:moveTo>
                <a:lnTo>
                  <a:pt x="203950" y="316243"/>
                </a:lnTo>
                <a:lnTo>
                  <a:pt x="242543" y="299907"/>
                </a:lnTo>
                <a:lnTo>
                  <a:pt x="275212" y="274575"/>
                </a:lnTo>
                <a:lnTo>
                  <a:pt x="300408" y="241796"/>
                </a:lnTo>
                <a:lnTo>
                  <a:pt x="316581" y="203121"/>
                </a:lnTo>
                <a:lnTo>
                  <a:pt x="321585" y="174827"/>
                </a:lnTo>
                <a:lnTo>
                  <a:pt x="321070" y="158638"/>
                </a:lnTo>
                <a:lnTo>
                  <a:pt x="312602" y="113595"/>
                </a:lnTo>
                <a:lnTo>
                  <a:pt x="294813" y="74620"/>
                </a:lnTo>
                <a:lnTo>
                  <a:pt x="269072" y="42728"/>
                </a:lnTo>
                <a:lnTo>
                  <a:pt x="236747" y="18929"/>
                </a:lnTo>
                <a:lnTo>
                  <a:pt x="199206" y="4236"/>
                </a:lnTo>
                <a:lnTo>
                  <a:pt x="171956" y="0"/>
                </a:lnTo>
                <a:lnTo>
                  <a:pt x="156069" y="561"/>
                </a:lnTo>
                <a:lnTo>
                  <a:pt x="111718" y="9282"/>
                </a:lnTo>
                <a:lnTo>
                  <a:pt x="73205" y="27464"/>
                </a:lnTo>
                <a:lnTo>
                  <a:pt x="41648" y="53705"/>
                </a:lnTo>
                <a:lnTo>
                  <a:pt x="18163" y="86598"/>
                </a:lnTo>
                <a:lnTo>
                  <a:pt x="3870" y="124740"/>
                </a:lnTo>
                <a:lnTo>
                  <a:pt x="0" y="152390"/>
                </a:lnTo>
                <a:lnTo>
                  <a:pt x="594" y="168018"/>
                </a:lnTo>
                <a:lnTo>
                  <a:pt x="9511" y="211774"/>
                </a:lnTo>
                <a:lnTo>
                  <a:pt x="28013" y="249898"/>
                </a:lnTo>
                <a:lnTo>
                  <a:pt x="54665" y="281176"/>
                </a:lnTo>
                <a:lnTo>
                  <a:pt x="88030" y="304399"/>
                </a:lnTo>
                <a:lnTo>
                  <a:pt x="126674" y="318354"/>
                </a:lnTo>
                <a:lnTo>
                  <a:pt x="160982" y="322033"/>
                </a:lnTo>
                <a:close/>
              </a:path>
            </a:pathLst>
          </a:custGeom>
          <a:ln w="14401">
            <a:solidFill>
              <a:srgbClr val="FFFFFF"/>
            </a:solidFill>
          </a:ln>
        </p:spPr>
        <p:txBody>
          <a:bodyPr wrap="square" lIns="0" tIns="0" rIns="0" bIns="0" rtlCol="0">
            <a:noAutofit/>
          </a:bodyPr>
          <a:lstStyle/>
          <a:p>
            <a:endParaRPr/>
          </a:p>
        </p:txBody>
      </p:sp>
      <p:sp>
        <p:nvSpPr>
          <p:cNvPr id="49" name="object 23"/>
          <p:cNvSpPr/>
          <p:nvPr/>
        </p:nvSpPr>
        <p:spPr>
          <a:xfrm>
            <a:off x="1821249" y="2187902"/>
            <a:ext cx="819099" cy="819086"/>
          </a:xfrm>
          <a:custGeom>
            <a:avLst/>
            <a:gdLst/>
            <a:ahLst/>
            <a:cxnLst/>
            <a:rect l="l" t="t" r="r" b="b"/>
            <a:pathLst>
              <a:path w="819099" h="819086">
                <a:moveTo>
                  <a:pt x="409549" y="819086"/>
                </a:moveTo>
                <a:lnTo>
                  <a:pt x="475980" y="813726"/>
                </a:lnTo>
                <a:lnTo>
                  <a:pt x="538998" y="798207"/>
                </a:lnTo>
                <a:lnTo>
                  <a:pt x="597760" y="773373"/>
                </a:lnTo>
                <a:lnTo>
                  <a:pt x="651423" y="740067"/>
                </a:lnTo>
                <a:lnTo>
                  <a:pt x="699144" y="699133"/>
                </a:lnTo>
                <a:lnTo>
                  <a:pt x="740079" y="651413"/>
                </a:lnTo>
                <a:lnTo>
                  <a:pt x="773385" y="597752"/>
                </a:lnTo>
                <a:lnTo>
                  <a:pt x="798219" y="538992"/>
                </a:lnTo>
                <a:lnTo>
                  <a:pt x="813738" y="475976"/>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lnTo>
                  <a:pt x="375960" y="1357"/>
                </a:lnTo>
                <a:lnTo>
                  <a:pt x="311130" y="11901"/>
                </a:lnTo>
                <a:lnTo>
                  <a:pt x="250134" y="32182"/>
                </a:lnTo>
                <a:lnTo>
                  <a:pt x="193816" y="61357"/>
                </a:lnTo>
                <a:lnTo>
                  <a:pt x="143019" y="98581"/>
                </a:lnTo>
                <a:lnTo>
                  <a:pt x="98586" y="143014"/>
                </a:lnTo>
                <a:lnTo>
                  <a:pt x="61360" y="193811"/>
                </a:lnTo>
                <a:lnTo>
                  <a:pt x="32184" y="250129"/>
                </a:lnTo>
                <a:lnTo>
                  <a:pt x="11902" y="311126"/>
                </a:lnTo>
                <a:lnTo>
                  <a:pt x="1357" y="375958"/>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close/>
              </a:path>
            </a:pathLst>
          </a:custGeom>
          <a:ln w="14401">
            <a:solidFill>
              <a:srgbClr val="FFFFFF"/>
            </a:solidFill>
          </a:ln>
        </p:spPr>
        <p:txBody>
          <a:bodyPr wrap="square" lIns="0" tIns="0" rIns="0" bIns="0" rtlCol="0">
            <a:noAutofit/>
          </a:bodyPr>
          <a:lstStyle/>
          <a:p>
            <a:endParaRPr/>
          </a:p>
        </p:txBody>
      </p:sp>
      <p:sp>
        <p:nvSpPr>
          <p:cNvPr id="50" name="object 24"/>
          <p:cNvSpPr/>
          <p:nvPr/>
        </p:nvSpPr>
        <p:spPr>
          <a:xfrm>
            <a:off x="1529532" y="1896167"/>
            <a:ext cx="1402537" cy="1402537"/>
          </a:xfrm>
          <a:custGeom>
            <a:avLst/>
            <a:gdLst/>
            <a:ahLst/>
            <a:cxnLst/>
            <a:rect l="l" t="t" r="r" b="b"/>
            <a:pathLst>
              <a:path w="1402537" h="1402537">
                <a:moveTo>
                  <a:pt x="701268" y="1402537"/>
                </a:moveTo>
                <a:lnTo>
                  <a:pt x="758783" y="1400212"/>
                </a:lnTo>
                <a:lnTo>
                  <a:pt x="815017" y="1393358"/>
                </a:lnTo>
                <a:lnTo>
                  <a:pt x="869791" y="1382156"/>
                </a:lnTo>
                <a:lnTo>
                  <a:pt x="922923" y="1366785"/>
                </a:lnTo>
                <a:lnTo>
                  <a:pt x="974233" y="1347427"/>
                </a:lnTo>
                <a:lnTo>
                  <a:pt x="1023541" y="1324262"/>
                </a:lnTo>
                <a:lnTo>
                  <a:pt x="1070666" y="1297470"/>
                </a:lnTo>
                <a:lnTo>
                  <a:pt x="1115428" y="1267232"/>
                </a:lnTo>
                <a:lnTo>
                  <a:pt x="1157646" y="1233729"/>
                </a:lnTo>
                <a:lnTo>
                  <a:pt x="1197140" y="1197140"/>
                </a:lnTo>
                <a:lnTo>
                  <a:pt x="1233729" y="1157646"/>
                </a:lnTo>
                <a:lnTo>
                  <a:pt x="1267232" y="1115428"/>
                </a:lnTo>
                <a:lnTo>
                  <a:pt x="1297470" y="1070666"/>
                </a:lnTo>
                <a:lnTo>
                  <a:pt x="1324262" y="1023541"/>
                </a:lnTo>
                <a:lnTo>
                  <a:pt x="1347427" y="974233"/>
                </a:lnTo>
                <a:lnTo>
                  <a:pt x="1366785" y="922923"/>
                </a:lnTo>
                <a:lnTo>
                  <a:pt x="1382156" y="869791"/>
                </a:lnTo>
                <a:lnTo>
                  <a:pt x="1393358" y="815017"/>
                </a:lnTo>
                <a:lnTo>
                  <a:pt x="1400212" y="758783"/>
                </a:lnTo>
                <a:lnTo>
                  <a:pt x="1402537" y="701268"/>
                </a:lnTo>
                <a:lnTo>
                  <a:pt x="1400212" y="643753"/>
                </a:lnTo>
                <a:lnTo>
                  <a:pt x="1393358" y="587519"/>
                </a:lnTo>
                <a:lnTo>
                  <a:pt x="1382156" y="532745"/>
                </a:lnTo>
                <a:lnTo>
                  <a:pt x="1366785" y="479613"/>
                </a:lnTo>
                <a:lnTo>
                  <a:pt x="1347427" y="428303"/>
                </a:lnTo>
                <a:lnTo>
                  <a:pt x="1324262" y="378995"/>
                </a:lnTo>
                <a:lnTo>
                  <a:pt x="1297470" y="331870"/>
                </a:lnTo>
                <a:lnTo>
                  <a:pt x="1267232" y="287108"/>
                </a:lnTo>
                <a:lnTo>
                  <a:pt x="1233729" y="244890"/>
                </a:lnTo>
                <a:lnTo>
                  <a:pt x="1197140" y="205397"/>
                </a:lnTo>
                <a:lnTo>
                  <a:pt x="1157646" y="168808"/>
                </a:lnTo>
                <a:lnTo>
                  <a:pt x="1115428" y="135304"/>
                </a:lnTo>
                <a:lnTo>
                  <a:pt x="1070666" y="105066"/>
                </a:lnTo>
                <a:lnTo>
                  <a:pt x="1023541" y="78274"/>
                </a:lnTo>
                <a:lnTo>
                  <a:pt x="974233" y="55109"/>
                </a:lnTo>
                <a:lnTo>
                  <a:pt x="922923" y="35751"/>
                </a:lnTo>
                <a:lnTo>
                  <a:pt x="869791" y="20380"/>
                </a:lnTo>
                <a:lnTo>
                  <a:pt x="815017" y="9178"/>
                </a:lnTo>
                <a:lnTo>
                  <a:pt x="758783" y="2324"/>
                </a:lnTo>
                <a:lnTo>
                  <a:pt x="701268" y="0"/>
                </a:lnTo>
                <a:lnTo>
                  <a:pt x="643753" y="2324"/>
                </a:lnTo>
                <a:lnTo>
                  <a:pt x="587519" y="9178"/>
                </a:lnTo>
                <a:lnTo>
                  <a:pt x="532745" y="20380"/>
                </a:lnTo>
                <a:lnTo>
                  <a:pt x="479613" y="35751"/>
                </a:lnTo>
                <a:lnTo>
                  <a:pt x="428303" y="55109"/>
                </a:lnTo>
                <a:lnTo>
                  <a:pt x="378995" y="78274"/>
                </a:lnTo>
                <a:lnTo>
                  <a:pt x="331870" y="105066"/>
                </a:lnTo>
                <a:lnTo>
                  <a:pt x="287108" y="135304"/>
                </a:lnTo>
                <a:lnTo>
                  <a:pt x="244890" y="168808"/>
                </a:lnTo>
                <a:lnTo>
                  <a:pt x="205397" y="205397"/>
                </a:lnTo>
                <a:lnTo>
                  <a:pt x="168808" y="244890"/>
                </a:lnTo>
                <a:lnTo>
                  <a:pt x="135304" y="287108"/>
                </a:lnTo>
                <a:lnTo>
                  <a:pt x="105066" y="331870"/>
                </a:lnTo>
                <a:lnTo>
                  <a:pt x="78274" y="378995"/>
                </a:lnTo>
                <a:lnTo>
                  <a:pt x="55109" y="428303"/>
                </a:lnTo>
                <a:lnTo>
                  <a:pt x="35751" y="479613"/>
                </a:lnTo>
                <a:lnTo>
                  <a:pt x="20380" y="532745"/>
                </a:lnTo>
                <a:lnTo>
                  <a:pt x="9178" y="587519"/>
                </a:lnTo>
                <a:lnTo>
                  <a:pt x="2324" y="643753"/>
                </a:lnTo>
                <a:lnTo>
                  <a:pt x="0" y="701268"/>
                </a:lnTo>
                <a:lnTo>
                  <a:pt x="2324" y="758783"/>
                </a:lnTo>
                <a:lnTo>
                  <a:pt x="9178" y="815017"/>
                </a:lnTo>
                <a:lnTo>
                  <a:pt x="20380" y="869791"/>
                </a:lnTo>
                <a:lnTo>
                  <a:pt x="35751" y="922923"/>
                </a:lnTo>
                <a:lnTo>
                  <a:pt x="55109" y="974233"/>
                </a:lnTo>
                <a:lnTo>
                  <a:pt x="78274" y="1023541"/>
                </a:lnTo>
                <a:lnTo>
                  <a:pt x="105066" y="1070666"/>
                </a:lnTo>
                <a:lnTo>
                  <a:pt x="135304" y="1115428"/>
                </a:lnTo>
                <a:lnTo>
                  <a:pt x="168808" y="1157646"/>
                </a:lnTo>
                <a:lnTo>
                  <a:pt x="205397" y="1197140"/>
                </a:lnTo>
                <a:lnTo>
                  <a:pt x="244890" y="1233729"/>
                </a:lnTo>
                <a:lnTo>
                  <a:pt x="287108" y="1267232"/>
                </a:lnTo>
                <a:lnTo>
                  <a:pt x="331870" y="1297470"/>
                </a:lnTo>
                <a:lnTo>
                  <a:pt x="378995" y="1324262"/>
                </a:lnTo>
                <a:lnTo>
                  <a:pt x="428303" y="1347427"/>
                </a:lnTo>
                <a:lnTo>
                  <a:pt x="479613" y="1366785"/>
                </a:lnTo>
                <a:lnTo>
                  <a:pt x="532745" y="1382156"/>
                </a:lnTo>
                <a:lnTo>
                  <a:pt x="587519" y="1393358"/>
                </a:lnTo>
                <a:lnTo>
                  <a:pt x="643753" y="1400212"/>
                </a:lnTo>
                <a:lnTo>
                  <a:pt x="701268" y="1402537"/>
                </a:lnTo>
                <a:close/>
              </a:path>
            </a:pathLst>
          </a:custGeom>
          <a:ln w="14401">
            <a:solidFill>
              <a:srgbClr val="FFFFFF"/>
            </a:solidFill>
          </a:ln>
        </p:spPr>
        <p:txBody>
          <a:bodyPr wrap="square" lIns="0" tIns="0" rIns="0" bIns="0" rtlCol="0">
            <a:noAutofit/>
          </a:bodyPr>
          <a:lstStyle/>
          <a:p>
            <a:endParaRPr/>
          </a:p>
        </p:txBody>
      </p:sp>
      <p:sp>
        <p:nvSpPr>
          <p:cNvPr id="51" name="object 25"/>
          <p:cNvSpPr/>
          <p:nvPr/>
        </p:nvSpPr>
        <p:spPr>
          <a:xfrm>
            <a:off x="1229734" y="1596377"/>
            <a:ext cx="2002129" cy="2002129"/>
          </a:xfrm>
          <a:custGeom>
            <a:avLst/>
            <a:gdLst/>
            <a:ahLst/>
            <a:cxnLst/>
            <a:rect l="l" t="t" r="r" b="b"/>
            <a:pathLst>
              <a:path w="2002129" h="2002129">
                <a:moveTo>
                  <a:pt x="1001064" y="2002129"/>
                </a:moveTo>
                <a:lnTo>
                  <a:pt x="1083167" y="1998811"/>
                </a:lnTo>
                <a:lnTo>
                  <a:pt x="1163441" y="1989027"/>
                </a:lnTo>
                <a:lnTo>
                  <a:pt x="1241631" y="1973035"/>
                </a:lnTo>
                <a:lnTo>
                  <a:pt x="1317477" y="1951094"/>
                </a:lnTo>
                <a:lnTo>
                  <a:pt x="1390722" y="1923460"/>
                </a:lnTo>
                <a:lnTo>
                  <a:pt x="1461110" y="1890391"/>
                </a:lnTo>
                <a:lnTo>
                  <a:pt x="1528381" y="1852146"/>
                </a:lnTo>
                <a:lnTo>
                  <a:pt x="1592279" y="1808981"/>
                </a:lnTo>
                <a:lnTo>
                  <a:pt x="1652545" y="1761154"/>
                </a:lnTo>
                <a:lnTo>
                  <a:pt x="1708923" y="1708923"/>
                </a:lnTo>
                <a:lnTo>
                  <a:pt x="1761154" y="1652545"/>
                </a:lnTo>
                <a:lnTo>
                  <a:pt x="1808981" y="1592279"/>
                </a:lnTo>
                <a:lnTo>
                  <a:pt x="1852146" y="1528381"/>
                </a:lnTo>
                <a:lnTo>
                  <a:pt x="1890391" y="1461110"/>
                </a:lnTo>
                <a:lnTo>
                  <a:pt x="1923460" y="1390722"/>
                </a:lnTo>
                <a:lnTo>
                  <a:pt x="1951094" y="1317477"/>
                </a:lnTo>
                <a:lnTo>
                  <a:pt x="1973035" y="1241631"/>
                </a:lnTo>
                <a:lnTo>
                  <a:pt x="1989027" y="1163441"/>
                </a:lnTo>
                <a:lnTo>
                  <a:pt x="1998811" y="1083167"/>
                </a:lnTo>
                <a:lnTo>
                  <a:pt x="2002129" y="1001064"/>
                </a:lnTo>
                <a:lnTo>
                  <a:pt x="1998811" y="918962"/>
                </a:lnTo>
                <a:lnTo>
                  <a:pt x="1989027" y="838687"/>
                </a:lnTo>
                <a:lnTo>
                  <a:pt x="1973035" y="760498"/>
                </a:lnTo>
                <a:lnTo>
                  <a:pt x="1951094" y="684652"/>
                </a:lnTo>
                <a:lnTo>
                  <a:pt x="1923460" y="611406"/>
                </a:lnTo>
                <a:lnTo>
                  <a:pt x="1890391" y="541019"/>
                </a:lnTo>
                <a:lnTo>
                  <a:pt x="1852146" y="473748"/>
                </a:lnTo>
                <a:lnTo>
                  <a:pt x="1808981" y="409850"/>
                </a:lnTo>
                <a:lnTo>
                  <a:pt x="1761154" y="349584"/>
                </a:lnTo>
                <a:lnTo>
                  <a:pt x="1708923" y="293206"/>
                </a:lnTo>
                <a:lnTo>
                  <a:pt x="1652545" y="240975"/>
                </a:lnTo>
                <a:lnTo>
                  <a:pt x="1592279" y="193148"/>
                </a:lnTo>
                <a:lnTo>
                  <a:pt x="1528381" y="149983"/>
                </a:lnTo>
                <a:lnTo>
                  <a:pt x="1461110" y="111737"/>
                </a:lnTo>
                <a:lnTo>
                  <a:pt x="1390722" y="78669"/>
                </a:lnTo>
                <a:lnTo>
                  <a:pt x="1317477" y="51035"/>
                </a:lnTo>
                <a:lnTo>
                  <a:pt x="1241631" y="29093"/>
                </a:lnTo>
                <a:lnTo>
                  <a:pt x="1163441" y="13102"/>
                </a:lnTo>
                <a:lnTo>
                  <a:pt x="1083167" y="3318"/>
                </a:lnTo>
                <a:lnTo>
                  <a:pt x="1001064" y="0"/>
                </a:lnTo>
                <a:lnTo>
                  <a:pt x="918962" y="3318"/>
                </a:lnTo>
                <a:lnTo>
                  <a:pt x="838687" y="13102"/>
                </a:lnTo>
                <a:lnTo>
                  <a:pt x="760498" y="29093"/>
                </a:lnTo>
                <a:lnTo>
                  <a:pt x="684652" y="51035"/>
                </a:lnTo>
                <a:lnTo>
                  <a:pt x="611406" y="78669"/>
                </a:lnTo>
                <a:lnTo>
                  <a:pt x="541019" y="111737"/>
                </a:lnTo>
                <a:lnTo>
                  <a:pt x="473748" y="149983"/>
                </a:lnTo>
                <a:lnTo>
                  <a:pt x="409850" y="193148"/>
                </a:lnTo>
                <a:lnTo>
                  <a:pt x="349584" y="240975"/>
                </a:lnTo>
                <a:lnTo>
                  <a:pt x="293206" y="293206"/>
                </a:lnTo>
                <a:lnTo>
                  <a:pt x="240975" y="349584"/>
                </a:lnTo>
                <a:lnTo>
                  <a:pt x="193148" y="409850"/>
                </a:lnTo>
                <a:lnTo>
                  <a:pt x="149983" y="473748"/>
                </a:lnTo>
                <a:lnTo>
                  <a:pt x="111737" y="541019"/>
                </a:lnTo>
                <a:lnTo>
                  <a:pt x="78669" y="611406"/>
                </a:lnTo>
                <a:lnTo>
                  <a:pt x="51035" y="684652"/>
                </a:lnTo>
                <a:lnTo>
                  <a:pt x="29093" y="760498"/>
                </a:lnTo>
                <a:lnTo>
                  <a:pt x="13102" y="838687"/>
                </a:lnTo>
                <a:lnTo>
                  <a:pt x="3318" y="918962"/>
                </a:lnTo>
                <a:lnTo>
                  <a:pt x="0" y="1001064"/>
                </a:lnTo>
                <a:lnTo>
                  <a:pt x="3318" y="1083167"/>
                </a:lnTo>
                <a:lnTo>
                  <a:pt x="13102" y="1163441"/>
                </a:lnTo>
                <a:lnTo>
                  <a:pt x="29093" y="1241631"/>
                </a:lnTo>
                <a:lnTo>
                  <a:pt x="51035" y="1317477"/>
                </a:lnTo>
                <a:lnTo>
                  <a:pt x="78669" y="1390722"/>
                </a:lnTo>
                <a:lnTo>
                  <a:pt x="111737" y="1461110"/>
                </a:lnTo>
                <a:lnTo>
                  <a:pt x="149983" y="1528381"/>
                </a:lnTo>
                <a:lnTo>
                  <a:pt x="193148" y="1592279"/>
                </a:lnTo>
                <a:lnTo>
                  <a:pt x="240975" y="1652545"/>
                </a:lnTo>
                <a:lnTo>
                  <a:pt x="293206" y="1708923"/>
                </a:lnTo>
                <a:lnTo>
                  <a:pt x="349584" y="1761154"/>
                </a:lnTo>
                <a:lnTo>
                  <a:pt x="409850" y="1808981"/>
                </a:lnTo>
                <a:lnTo>
                  <a:pt x="473748" y="1852146"/>
                </a:lnTo>
                <a:lnTo>
                  <a:pt x="541019" y="1890391"/>
                </a:lnTo>
                <a:lnTo>
                  <a:pt x="611406" y="1923460"/>
                </a:lnTo>
                <a:lnTo>
                  <a:pt x="684652" y="1951094"/>
                </a:lnTo>
                <a:lnTo>
                  <a:pt x="760498" y="1973035"/>
                </a:lnTo>
                <a:lnTo>
                  <a:pt x="838687" y="1989027"/>
                </a:lnTo>
                <a:lnTo>
                  <a:pt x="918962" y="1998811"/>
                </a:lnTo>
                <a:lnTo>
                  <a:pt x="1001064" y="2002129"/>
                </a:lnTo>
                <a:close/>
              </a:path>
            </a:pathLst>
          </a:custGeom>
          <a:ln w="14401">
            <a:solidFill>
              <a:srgbClr val="FFFFFF"/>
            </a:solidFill>
          </a:ln>
        </p:spPr>
        <p:txBody>
          <a:bodyPr wrap="square" lIns="0" tIns="0" rIns="0" bIns="0" rtlCol="0">
            <a:noAutofit/>
          </a:bodyPr>
          <a:lstStyle/>
          <a:p>
            <a:endParaRPr/>
          </a:p>
        </p:txBody>
      </p:sp>
      <p:sp>
        <p:nvSpPr>
          <p:cNvPr id="52" name="object 26"/>
          <p:cNvSpPr/>
          <p:nvPr/>
        </p:nvSpPr>
        <p:spPr>
          <a:xfrm>
            <a:off x="2233054" y="1543013"/>
            <a:ext cx="1843951" cy="1076464"/>
          </a:xfrm>
          <a:custGeom>
            <a:avLst/>
            <a:gdLst/>
            <a:ahLst/>
            <a:cxnLst/>
            <a:rect l="l" t="t" r="r" b="b"/>
            <a:pathLst>
              <a:path w="1843951" h="1076464">
                <a:moveTo>
                  <a:pt x="0" y="1076464"/>
                </a:moveTo>
                <a:lnTo>
                  <a:pt x="1561388" y="0"/>
                </a:lnTo>
                <a:lnTo>
                  <a:pt x="1843951" y="0"/>
                </a:lnTo>
              </a:path>
            </a:pathLst>
          </a:custGeom>
          <a:ln w="12700">
            <a:solidFill>
              <a:srgbClr val="000000"/>
            </a:solidFill>
          </a:ln>
        </p:spPr>
        <p:txBody>
          <a:bodyPr wrap="square" lIns="0" tIns="0" rIns="0" bIns="0" rtlCol="0">
            <a:noAutofit/>
          </a:bodyPr>
          <a:lstStyle/>
          <a:p>
            <a:endParaRPr/>
          </a:p>
        </p:txBody>
      </p:sp>
      <p:sp>
        <p:nvSpPr>
          <p:cNvPr id="53" name="object 27"/>
          <p:cNvSpPr/>
          <p:nvPr/>
        </p:nvSpPr>
        <p:spPr>
          <a:xfrm>
            <a:off x="2458799" y="2023992"/>
            <a:ext cx="1610995" cy="751382"/>
          </a:xfrm>
          <a:custGeom>
            <a:avLst/>
            <a:gdLst/>
            <a:ahLst/>
            <a:cxnLst/>
            <a:rect l="l" t="t" r="r" b="b"/>
            <a:pathLst>
              <a:path w="1610995" h="751382">
                <a:moveTo>
                  <a:pt x="0" y="751382"/>
                </a:moveTo>
                <a:lnTo>
                  <a:pt x="1298994" y="0"/>
                </a:lnTo>
                <a:lnTo>
                  <a:pt x="1610995" y="0"/>
                </a:lnTo>
              </a:path>
            </a:pathLst>
          </a:custGeom>
          <a:ln w="12700">
            <a:solidFill>
              <a:srgbClr val="000000"/>
            </a:solidFill>
          </a:ln>
        </p:spPr>
        <p:txBody>
          <a:bodyPr wrap="square" lIns="0" tIns="0" rIns="0" bIns="0" rtlCol="0">
            <a:noAutofit/>
          </a:bodyPr>
          <a:lstStyle/>
          <a:p>
            <a:endParaRPr/>
          </a:p>
        </p:txBody>
      </p:sp>
      <p:sp>
        <p:nvSpPr>
          <p:cNvPr id="54" name="object 28"/>
          <p:cNvSpPr/>
          <p:nvPr/>
        </p:nvSpPr>
        <p:spPr>
          <a:xfrm>
            <a:off x="2651719" y="2509986"/>
            <a:ext cx="1418082" cy="452589"/>
          </a:xfrm>
          <a:custGeom>
            <a:avLst/>
            <a:gdLst/>
            <a:ahLst/>
            <a:cxnLst/>
            <a:rect l="l" t="t" r="r" b="b"/>
            <a:pathLst>
              <a:path w="1418081" h="452589">
                <a:moveTo>
                  <a:pt x="0" y="452589"/>
                </a:moveTo>
                <a:lnTo>
                  <a:pt x="1106081" y="0"/>
                </a:lnTo>
                <a:lnTo>
                  <a:pt x="1418082" y="0"/>
                </a:lnTo>
              </a:path>
            </a:pathLst>
          </a:custGeom>
          <a:ln w="12700">
            <a:solidFill>
              <a:srgbClr val="000000"/>
            </a:solidFill>
          </a:ln>
        </p:spPr>
        <p:txBody>
          <a:bodyPr wrap="square" lIns="0" tIns="0" rIns="0" bIns="0" rtlCol="0">
            <a:noAutofit/>
          </a:bodyPr>
          <a:lstStyle/>
          <a:p>
            <a:endParaRPr/>
          </a:p>
        </p:txBody>
      </p:sp>
      <p:sp>
        <p:nvSpPr>
          <p:cNvPr id="55" name="object 29"/>
          <p:cNvSpPr/>
          <p:nvPr/>
        </p:nvSpPr>
        <p:spPr>
          <a:xfrm>
            <a:off x="2900118" y="3129188"/>
            <a:ext cx="1178687" cy="28105"/>
          </a:xfrm>
          <a:custGeom>
            <a:avLst/>
            <a:gdLst/>
            <a:ahLst/>
            <a:cxnLst/>
            <a:rect l="l" t="t" r="r" b="b"/>
            <a:pathLst>
              <a:path w="1178687" h="28105">
                <a:moveTo>
                  <a:pt x="0" y="28105"/>
                </a:moveTo>
                <a:lnTo>
                  <a:pt x="857681" y="0"/>
                </a:lnTo>
                <a:lnTo>
                  <a:pt x="1178687" y="0"/>
                </a:lnTo>
              </a:path>
            </a:pathLst>
          </a:custGeom>
          <a:ln w="12700">
            <a:solidFill>
              <a:srgbClr val="000000"/>
            </a:solidFill>
          </a:ln>
        </p:spPr>
        <p:txBody>
          <a:bodyPr wrap="square" lIns="0" tIns="0" rIns="0" bIns="0" rtlCol="0">
            <a:noAutofit/>
          </a:bodyPr>
          <a:lstStyle/>
          <a:p>
            <a:endParaRPr/>
          </a:p>
        </p:txBody>
      </p:sp>
      <p:sp>
        <p:nvSpPr>
          <p:cNvPr id="56" name="object 31"/>
          <p:cNvSpPr txBox="1"/>
          <p:nvPr/>
        </p:nvSpPr>
        <p:spPr>
          <a:xfrm>
            <a:off x="3696445" y="3963583"/>
            <a:ext cx="1047750" cy="167005"/>
          </a:xfrm>
          <a:prstGeom prst="rect">
            <a:avLst/>
          </a:prstGeom>
        </p:spPr>
        <p:txBody>
          <a:bodyPr vert="horz" wrap="square" lIns="0" tIns="0" rIns="0" bIns="0" rtlCol="0">
            <a:noAutofit/>
          </a:bodyPr>
          <a:lstStyle/>
          <a:p>
            <a:pPr marL="12700">
              <a:lnSpc>
                <a:spcPct val="100000"/>
              </a:lnSpc>
            </a:pPr>
            <a:r>
              <a:rPr sz="1000" i="1" spc="-5" dirty="0">
                <a:latin typeface="Arial"/>
                <a:cs typeface="Arial"/>
              </a:rPr>
              <a:t>Spelets </a:t>
            </a:r>
            <a:r>
              <a:rPr sz="1000" i="1" spc="0" dirty="0">
                <a:latin typeface="Arial"/>
                <a:cs typeface="Arial"/>
              </a:rPr>
              <a:t>ut</a:t>
            </a:r>
            <a:r>
              <a:rPr sz="1000" i="1" spc="-15" dirty="0">
                <a:latin typeface="Arial"/>
                <a:cs typeface="Arial"/>
              </a:rPr>
              <a:t>v</a:t>
            </a:r>
            <a:r>
              <a:rPr sz="1000" i="1" spc="5" dirty="0">
                <a:latin typeface="Arial"/>
                <a:cs typeface="Arial"/>
              </a:rPr>
              <a:t>e</a:t>
            </a:r>
            <a:r>
              <a:rPr sz="1000" i="1" spc="-20" dirty="0">
                <a:latin typeface="Arial"/>
                <a:cs typeface="Arial"/>
              </a:rPr>
              <a:t>c</a:t>
            </a:r>
            <a:r>
              <a:rPr sz="1000" i="1" spc="-5" dirty="0">
                <a:latin typeface="Arial"/>
                <a:cs typeface="Arial"/>
              </a:rPr>
              <a:t>kling</a:t>
            </a:r>
            <a:endParaRPr sz="1000">
              <a:latin typeface="Arial"/>
              <a:cs typeface="Arial"/>
            </a:endParaRPr>
          </a:p>
        </p:txBody>
      </p:sp>
      <p:sp>
        <p:nvSpPr>
          <p:cNvPr id="57" name="object 32"/>
          <p:cNvSpPr/>
          <p:nvPr/>
        </p:nvSpPr>
        <p:spPr>
          <a:xfrm>
            <a:off x="4129201" y="1378583"/>
            <a:ext cx="971994" cy="395998"/>
          </a:xfrm>
          <a:custGeom>
            <a:avLst/>
            <a:gdLst/>
            <a:ahLst/>
            <a:cxnLst/>
            <a:rect l="l" t="t" r="r" b="b"/>
            <a:pathLst>
              <a:path w="971994" h="395998">
                <a:moveTo>
                  <a:pt x="0" y="395998"/>
                </a:moveTo>
                <a:lnTo>
                  <a:pt x="971994" y="395998"/>
                </a:lnTo>
                <a:lnTo>
                  <a:pt x="971994" y="0"/>
                </a:lnTo>
                <a:lnTo>
                  <a:pt x="0" y="0"/>
                </a:lnTo>
                <a:lnTo>
                  <a:pt x="0" y="395998"/>
                </a:lnTo>
                <a:close/>
              </a:path>
            </a:pathLst>
          </a:custGeom>
          <a:solidFill>
            <a:srgbClr val="F58220"/>
          </a:solidFill>
        </p:spPr>
        <p:txBody>
          <a:bodyPr wrap="square" lIns="0" tIns="0" rIns="0" bIns="0" rtlCol="0">
            <a:noAutofit/>
          </a:bodyPr>
          <a:lstStyle/>
          <a:p>
            <a:endParaRPr/>
          </a:p>
        </p:txBody>
      </p:sp>
      <p:sp>
        <p:nvSpPr>
          <p:cNvPr id="58" name="object 33"/>
          <p:cNvSpPr txBox="1"/>
          <p:nvPr/>
        </p:nvSpPr>
        <p:spPr>
          <a:xfrm>
            <a:off x="4111100" y="1398569"/>
            <a:ext cx="1735455" cy="1935480"/>
          </a:xfrm>
          <a:prstGeom prst="rect">
            <a:avLst/>
          </a:prstGeom>
        </p:spPr>
        <p:txBody>
          <a:bodyPr vert="horz" wrap="square" lIns="0" tIns="0" rIns="0" bIns="0" rtlCol="0">
            <a:noAutofit/>
          </a:bodyPr>
          <a:lstStyle/>
          <a:p>
            <a:pPr marL="53975">
              <a:lnSpc>
                <a:spcPct val="100000"/>
              </a:lnSpc>
            </a:pPr>
            <a:r>
              <a:rPr sz="1200" b="1" spc="-10" dirty="0">
                <a:solidFill>
                  <a:srgbClr val="FFFFFF"/>
                </a:solidFill>
                <a:latin typeface="Arial"/>
                <a:cs typeface="Arial"/>
              </a:rPr>
              <a:t>Spela</a:t>
            </a:r>
            <a:r>
              <a:rPr sz="1200" b="1" spc="-30" dirty="0">
                <a:solidFill>
                  <a:srgbClr val="FFFFFF"/>
                </a:solidFill>
                <a:latin typeface="Arial"/>
                <a:cs typeface="Arial"/>
              </a:rPr>
              <a:t>r</a:t>
            </a:r>
            <a:r>
              <a:rPr sz="1200" b="1" spc="0" dirty="0">
                <a:solidFill>
                  <a:srgbClr val="FFFFFF"/>
                </a:solidFill>
                <a:latin typeface="Arial"/>
                <a:cs typeface="Arial"/>
              </a:rPr>
              <a:t>en</a:t>
            </a:r>
            <a:endParaRPr sz="1200" dirty="0">
              <a:latin typeface="Arial"/>
              <a:cs typeface="Arial"/>
            </a:endParaRPr>
          </a:p>
          <a:p>
            <a:pPr marL="53975">
              <a:lnSpc>
                <a:spcPct val="100000"/>
              </a:lnSpc>
              <a:spcBef>
                <a:spcPts val="100"/>
              </a:spcBef>
            </a:pPr>
            <a:r>
              <a:rPr sz="1000" spc="0" dirty="0">
                <a:solidFill>
                  <a:srgbClr val="FFFFFF"/>
                </a:solidFill>
                <a:latin typeface="Arial"/>
                <a:cs typeface="Arial"/>
              </a:rPr>
              <a:t>Individuellt spel</a:t>
            </a:r>
            <a:endParaRPr sz="1000" dirty="0">
              <a:latin typeface="Arial"/>
              <a:cs typeface="Arial"/>
            </a:endParaRPr>
          </a:p>
          <a:p>
            <a:pPr>
              <a:lnSpc>
                <a:spcPts val="1400"/>
              </a:lnSpc>
              <a:spcBef>
                <a:spcPts val="17"/>
              </a:spcBef>
            </a:pPr>
            <a:endParaRPr sz="1400" dirty="0"/>
          </a:p>
          <a:p>
            <a:pPr marL="12700">
              <a:lnSpc>
                <a:spcPct val="100000"/>
              </a:lnSpc>
            </a:pPr>
            <a:r>
              <a:rPr sz="1200" b="1" spc="5" dirty="0">
                <a:latin typeface="Arial"/>
                <a:cs typeface="Arial"/>
              </a:rPr>
              <a:t>Medspela</a:t>
            </a:r>
            <a:r>
              <a:rPr sz="1200" b="1" spc="-25" dirty="0">
                <a:latin typeface="Arial"/>
                <a:cs typeface="Arial"/>
              </a:rPr>
              <a:t>r</a:t>
            </a:r>
            <a:r>
              <a:rPr sz="1200" b="1" spc="20" dirty="0">
                <a:latin typeface="Arial"/>
                <a:cs typeface="Arial"/>
              </a:rPr>
              <a:t>e nära</a:t>
            </a:r>
            <a:endParaRPr sz="1200" dirty="0">
              <a:latin typeface="Arial"/>
              <a:cs typeface="Arial"/>
            </a:endParaRPr>
          </a:p>
          <a:p>
            <a:pPr marL="12700">
              <a:lnSpc>
                <a:spcPts val="1160"/>
              </a:lnSpc>
            </a:pPr>
            <a:r>
              <a:rPr sz="1000" spc="5" dirty="0">
                <a:latin typeface="Arial"/>
                <a:cs typeface="Arial"/>
              </a:rPr>
              <a:t>Kollektivt spel med </a:t>
            </a:r>
            <a:r>
              <a:rPr sz="1000" spc="-5" dirty="0">
                <a:latin typeface="Arial"/>
                <a:cs typeface="Arial"/>
              </a:rPr>
              <a:t>få spela</a:t>
            </a:r>
            <a:r>
              <a:rPr sz="1000" spc="-25" dirty="0">
                <a:latin typeface="Arial"/>
                <a:cs typeface="Arial"/>
              </a:rPr>
              <a:t>re</a:t>
            </a:r>
            <a:endParaRPr sz="1000" dirty="0">
              <a:latin typeface="Arial"/>
              <a:cs typeface="Arial"/>
            </a:endParaRPr>
          </a:p>
          <a:p>
            <a:pPr>
              <a:lnSpc>
                <a:spcPts val="1200"/>
              </a:lnSpc>
              <a:spcBef>
                <a:spcPts val="39"/>
              </a:spcBef>
            </a:pPr>
            <a:endParaRPr sz="1200" dirty="0"/>
          </a:p>
          <a:p>
            <a:pPr marL="12700" marR="93980">
              <a:lnSpc>
                <a:spcPts val="1200"/>
              </a:lnSpc>
            </a:pPr>
            <a:r>
              <a:rPr sz="1200" b="1" spc="5" dirty="0">
                <a:latin typeface="Arial"/>
                <a:cs typeface="Arial"/>
              </a:rPr>
              <a:t>Medspela</a:t>
            </a:r>
            <a:r>
              <a:rPr sz="1200" b="1" spc="-25" dirty="0">
                <a:latin typeface="Arial"/>
                <a:cs typeface="Arial"/>
              </a:rPr>
              <a:t>r</a:t>
            </a:r>
            <a:r>
              <a:rPr sz="1200" b="1" spc="20" dirty="0">
                <a:latin typeface="Arial"/>
                <a:cs typeface="Arial"/>
              </a:rPr>
              <a:t>e </a:t>
            </a:r>
            <a:r>
              <a:rPr sz="1200" b="1" spc="-10" dirty="0">
                <a:latin typeface="Arial"/>
                <a:cs typeface="Arial"/>
              </a:rPr>
              <a:t>långt ifrån</a:t>
            </a:r>
            <a:r>
              <a:rPr sz="1200" b="1" spc="-5" dirty="0">
                <a:latin typeface="Arial"/>
                <a:cs typeface="Arial"/>
              </a:rPr>
              <a:t> </a:t>
            </a:r>
            <a:r>
              <a:rPr sz="1000" spc="5" dirty="0">
                <a:latin typeface="Arial"/>
                <a:cs typeface="Arial"/>
              </a:rPr>
              <a:t>Kollektivt spel med </a:t>
            </a:r>
            <a:r>
              <a:rPr sz="1000" spc="-10" dirty="0">
                <a:latin typeface="Arial"/>
                <a:cs typeface="Arial"/>
              </a:rPr>
              <a:t>flera </a:t>
            </a:r>
            <a:r>
              <a:rPr sz="1000" spc="-5" dirty="0">
                <a:latin typeface="Arial"/>
                <a:cs typeface="Arial"/>
              </a:rPr>
              <a:t>spela</a:t>
            </a:r>
            <a:r>
              <a:rPr sz="1000" spc="-25" dirty="0">
                <a:latin typeface="Arial"/>
                <a:cs typeface="Arial"/>
              </a:rPr>
              <a:t>re</a:t>
            </a:r>
            <a:endParaRPr sz="1000" dirty="0">
              <a:latin typeface="Arial"/>
              <a:cs typeface="Arial"/>
            </a:endParaRPr>
          </a:p>
          <a:p>
            <a:pPr>
              <a:lnSpc>
                <a:spcPts val="950"/>
              </a:lnSpc>
              <a:spcBef>
                <a:spcPts val="10"/>
              </a:spcBef>
            </a:pPr>
            <a:endParaRPr sz="950" dirty="0"/>
          </a:p>
          <a:p>
            <a:pPr marL="12700">
              <a:lnSpc>
                <a:spcPct val="100000"/>
              </a:lnSpc>
            </a:pPr>
            <a:r>
              <a:rPr sz="1200" b="1" spc="5" dirty="0">
                <a:latin typeface="Arial"/>
                <a:cs typeface="Arial"/>
              </a:rPr>
              <a:t>Medspela</a:t>
            </a:r>
            <a:r>
              <a:rPr sz="1200" b="1" spc="-25" dirty="0">
                <a:latin typeface="Arial"/>
                <a:cs typeface="Arial"/>
              </a:rPr>
              <a:t>r</a:t>
            </a:r>
            <a:r>
              <a:rPr sz="1200" b="1" spc="20" dirty="0">
                <a:latin typeface="Arial"/>
                <a:cs typeface="Arial"/>
              </a:rPr>
              <a:t>e </a:t>
            </a:r>
            <a:r>
              <a:rPr sz="1200" b="1" spc="-10" dirty="0">
                <a:latin typeface="Arial"/>
                <a:cs typeface="Arial"/>
              </a:rPr>
              <a:t>längst ifrån</a:t>
            </a:r>
            <a:endParaRPr sz="1200" dirty="0">
              <a:latin typeface="Arial"/>
              <a:cs typeface="Arial"/>
            </a:endParaRPr>
          </a:p>
          <a:p>
            <a:pPr marL="12700">
              <a:lnSpc>
                <a:spcPts val="1160"/>
              </a:lnSpc>
            </a:pPr>
            <a:r>
              <a:rPr sz="1000" spc="5" dirty="0">
                <a:latin typeface="Arial"/>
                <a:cs typeface="Arial"/>
              </a:rPr>
              <a:t>Kollektivt spel med </a:t>
            </a:r>
            <a:r>
              <a:rPr sz="1000" spc="-15" dirty="0">
                <a:latin typeface="Arial"/>
                <a:cs typeface="Arial"/>
              </a:rPr>
              <a:t>hela laget</a:t>
            </a:r>
            <a:endParaRPr sz="1000" dirty="0">
              <a:latin typeface="Arial"/>
              <a:cs typeface="Arial"/>
            </a:endParaRPr>
          </a:p>
        </p:txBody>
      </p:sp>
      <p:sp>
        <p:nvSpPr>
          <p:cNvPr id="59" name="object 34"/>
          <p:cNvSpPr txBox="1"/>
          <p:nvPr/>
        </p:nvSpPr>
        <p:spPr>
          <a:xfrm>
            <a:off x="3497300" y="4427984"/>
            <a:ext cx="2480945" cy="527050"/>
          </a:xfrm>
          <a:prstGeom prst="rect">
            <a:avLst/>
          </a:prstGeom>
        </p:spPr>
        <p:txBody>
          <a:bodyPr vert="horz" wrap="square" lIns="0" tIns="0" rIns="0" bIns="0" rtlCol="0">
            <a:noAutofit/>
          </a:bodyPr>
          <a:lstStyle/>
          <a:p>
            <a:pPr marL="12700" marR="12700">
              <a:lnSpc>
                <a:spcPct val="95000"/>
              </a:lnSpc>
            </a:pPr>
            <a:r>
              <a:rPr sz="1400" b="1" dirty="0">
                <a:solidFill>
                  <a:srgbClr val="F58220"/>
                </a:solidFill>
                <a:latin typeface="Arial"/>
                <a:cs typeface="Arial"/>
              </a:rPr>
              <a:t>Målbild </a:t>
            </a:r>
            <a:r>
              <a:rPr sz="1400" b="1" spc="-90" dirty="0">
                <a:solidFill>
                  <a:srgbClr val="F58220"/>
                </a:solidFill>
                <a:latin typeface="Arial"/>
                <a:cs typeface="Arial"/>
              </a:rPr>
              <a:t>– Fä</a:t>
            </a:r>
            <a:r>
              <a:rPr sz="1400" b="1" spc="-30" dirty="0">
                <a:solidFill>
                  <a:srgbClr val="F58220"/>
                </a:solidFill>
                <a:latin typeface="Arial"/>
                <a:cs typeface="Arial"/>
              </a:rPr>
              <a:t>r</a:t>
            </a:r>
            <a:r>
              <a:rPr sz="1400" b="1" spc="0" dirty="0">
                <a:solidFill>
                  <a:srgbClr val="F58220"/>
                </a:solidFill>
                <a:latin typeface="Arial"/>
                <a:cs typeface="Arial"/>
              </a:rPr>
              <a:t>digheter </a:t>
            </a:r>
            <a:r>
              <a:rPr sz="1400" b="1" spc="-10" dirty="0">
                <a:solidFill>
                  <a:srgbClr val="F58220"/>
                </a:solidFill>
                <a:latin typeface="Arial"/>
                <a:cs typeface="Arial"/>
              </a:rPr>
              <a:t>spela</a:t>
            </a:r>
            <a:r>
              <a:rPr sz="1400" b="1" spc="-40" dirty="0">
                <a:solidFill>
                  <a:srgbClr val="F58220"/>
                </a:solidFill>
                <a:latin typeface="Arial"/>
                <a:cs typeface="Arial"/>
              </a:rPr>
              <a:t>r</a:t>
            </a:r>
            <a:r>
              <a:rPr sz="1400" b="1" spc="20" dirty="0">
                <a:solidFill>
                  <a:srgbClr val="F58220"/>
                </a:solidFill>
                <a:latin typeface="Arial"/>
                <a:cs typeface="Arial"/>
              </a:rPr>
              <a:t>e</a:t>
            </a:r>
            <a:r>
              <a:rPr sz="1400" b="1" spc="10" dirty="0">
                <a:solidFill>
                  <a:srgbClr val="F58220"/>
                </a:solidFill>
                <a:latin typeface="Arial"/>
                <a:cs typeface="Arial"/>
              </a:rPr>
              <a:t> </a:t>
            </a:r>
            <a:r>
              <a:rPr sz="1200" b="1" spc="-10" dirty="0">
                <a:latin typeface="Arial"/>
                <a:cs typeface="Arial"/>
              </a:rPr>
              <a:t>Speluppfattning och </a:t>
            </a:r>
            <a:r>
              <a:rPr sz="1200" b="1" spc="5" dirty="0">
                <a:latin typeface="Arial"/>
                <a:cs typeface="Arial"/>
              </a:rPr>
              <a:t>pe</a:t>
            </a:r>
            <a:r>
              <a:rPr sz="1200" b="1" spc="-25" dirty="0">
                <a:latin typeface="Arial"/>
                <a:cs typeface="Arial"/>
              </a:rPr>
              <a:t>r</a:t>
            </a:r>
            <a:r>
              <a:rPr sz="1200" b="1" spc="0" dirty="0">
                <a:latin typeface="Arial"/>
                <a:cs typeface="Arial"/>
              </a:rPr>
              <a:t>ception </a:t>
            </a:r>
            <a:r>
              <a:rPr sz="1000" spc="-40" dirty="0">
                <a:latin typeface="Arial"/>
                <a:cs typeface="Arial"/>
              </a:rPr>
              <a:t>L</a:t>
            </a:r>
            <a:r>
              <a:rPr sz="1000" spc="15" dirty="0">
                <a:latin typeface="Arial"/>
                <a:cs typeface="Arial"/>
              </a:rPr>
              <a:t>yft </a:t>
            </a:r>
            <a:r>
              <a:rPr sz="1000" spc="5" dirty="0">
                <a:latin typeface="Arial"/>
                <a:cs typeface="Arial"/>
              </a:rPr>
              <a:t>blicken </a:t>
            </a:r>
            <a:r>
              <a:rPr sz="1000" spc="15" dirty="0">
                <a:latin typeface="Arial"/>
                <a:cs typeface="Arial"/>
              </a:rPr>
              <a:t>och </a:t>
            </a:r>
            <a:r>
              <a:rPr sz="1000" spc="-15" dirty="0">
                <a:latin typeface="Arial"/>
                <a:cs typeface="Arial"/>
              </a:rPr>
              <a:t>se </a:t>
            </a:r>
            <a:r>
              <a:rPr sz="1000" spc="0" dirty="0">
                <a:latin typeface="Arial"/>
                <a:cs typeface="Arial"/>
              </a:rPr>
              <a:t>spelet.</a:t>
            </a:r>
            <a:endParaRPr sz="1000" dirty="0">
              <a:latin typeface="Arial"/>
              <a:cs typeface="Arial"/>
            </a:endParaRPr>
          </a:p>
        </p:txBody>
      </p:sp>
      <p:sp>
        <p:nvSpPr>
          <p:cNvPr id="60" name="object 35"/>
          <p:cNvSpPr txBox="1"/>
          <p:nvPr/>
        </p:nvSpPr>
        <p:spPr>
          <a:xfrm>
            <a:off x="3497300" y="5076056"/>
            <a:ext cx="2011045" cy="347345"/>
          </a:xfrm>
          <a:prstGeom prst="rect">
            <a:avLst/>
          </a:prstGeom>
        </p:spPr>
        <p:txBody>
          <a:bodyPr vert="horz" wrap="square" lIns="0" tIns="0" rIns="0" bIns="0" rtlCol="0">
            <a:noAutofit/>
          </a:bodyPr>
          <a:lstStyle/>
          <a:p>
            <a:pPr marL="12700">
              <a:lnSpc>
                <a:spcPct val="100000"/>
              </a:lnSpc>
            </a:pPr>
            <a:r>
              <a:rPr sz="1200" b="1" spc="-15" dirty="0">
                <a:latin typeface="Arial"/>
                <a:cs typeface="Arial"/>
              </a:rPr>
              <a:t>Driv </a:t>
            </a:r>
            <a:r>
              <a:rPr sz="1200" b="1" spc="10" dirty="0">
                <a:latin typeface="Arial"/>
                <a:cs typeface="Arial"/>
              </a:rPr>
              <a:t>framåt</a:t>
            </a:r>
            <a:endParaRPr sz="1200" dirty="0">
              <a:latin typeface="Arial"/>
              <a:cs typeface="Arial"/>
            </a:endParaRPr>
          </a:p>
          <a:p>
            <a:pPr marL="12700">
              <a:lnSpc>
                <a:spcPct val="100000"/>
              </a:lnSpc>
              <a:spcBef>
                <a:spcPts val="10"/>
              </a:spcBef>
            </a:pPr>
            <a:r>
              <a:rPr sz="1000" spc="-10" dirty="0">
                <a:latin typeface="Arial"/>
                <a:cs typeface="Arial"/>
              </a:rPr>
              <a:t>Driv </a:t>
            </a:r>
            <a:r>
              <a:rPr sz="1000" spc="0" dirty="0">
                <a:latin typeface="Arial"/>
                <a:cs typeface="Arial"/>
              </a:rPr>
              <a:t>bollen framåt </a:t>
            </a:r>
            <a:r>
              <a:rPr sz="1000" spc="10" dirty="0">
                <a:latin typeface="Arial"/>
                <a:cs typeface="Arial"/>
              </a:rPr>
              <a:t>om det finns </a:t>
            </a:r>
            <a:r>
              <a:rPr sz="1000" spc="0" dirty="0">
                <a:latin typeface="Arial"/>
                <a:cs typeface="Arial"/>
              </a:rPr>
              <a:t>yta.</a:t>
            </a:r>
            <a:endParaRPr sz="1000" dirty="0">
              <a:latin typeface="Arial"/>
              <a:cs typeface="Arial"/>
            </a:endParaRPr>
          </a:p>
        </p:txBody>
      </p:sp>
      <p:sp>
        <p:nvSpPr>
          <p:cNvPr id="61" name="object 36"/>
          <p:cNvSpPr txBox="1"/>
          <p:nvPr/>
        </p:nvSpPr>
        <p:spPr>
          <a:xfrm>
            <a:off x="3497300" y="5580112"/>
            <a:ext cx="2586990" cy="823594"/>
          </a:xfrm>
          <a:prstGeom prst="rect">
            <a:avLst/>
          </a:prstGeom>
        </p:spPr>
        <p:txBody>
          <a:bodyPr vert="horz" wrap="square" lIns="0" tIns="0" rIns="0" bIns="0" rtlCol="0">
            <a:noAutofit/>
          </a:bodyPr>
          <a:lstStyle/>
          <a:p>
            <a:pPr marL="12700">
              <a:lnSpc>
                <a:spcPct val="100000"/>
              </a:lnSpc>
            </a:pPr>
            <a:r>
              <a:rPr sz="1200" b="1" spc="-10" dirty="0">
                <a:latin typeface="Arial"/>
                <a:cs typeface="Arial"/>
              </a:rPr>
              <a:t>Beslutsam 1 </a:t>
            </a:r>
            <a:r>
              <a:rPr sz="1200" b="1" spc="5" dirty="0">
                <a:latin typeface="Arial"/>
                <a:cs typeface="Arial"/>
              </a:rPr>
              <a:t>mot 1</a:t>
            </a:r>
            <a:endParaRPr sz="1200" dirty="0">
              <a:latin typeface="Arial"/>
              <a:cs typeface="Arial"/>
            </a:endParaRPr>
          </a:p>
          <a:p>
            <a:pPr marL="12700" marR="12700">
              <a:lnSpc>
                <a:spcPts val="1250"/>
              </a:lnSpc>
              <a:spcBef>
                <a:spcPts val="10"/>
              </a:spcBef>
            </a:pPr>
            <a:r>
              <a:rPr sz="1000" spc="-114" dirty="0">
                <a:latin typeface="Arial"/>
                <a:cs typeface="Arial"/>
              </a:rPr>
              <a:t>V</a:t>
            </a:r>
            <a:r>
              <a:rPr sz="1000" spc="-15" dirty="0">
                <a:latin typeface="Arial"/>
                <a:cs typeface="Arial"/>
              </a:rPr>
              <a:t>ar </a:t>
            </a:r>
            <a:r>
              <a:rPr sz="1000" spc="5" dirty="0">
                <a:latin typeface="Arial"/>
                <a:cs typeface="Arial"/>
              </a:rPr>
              <a:t>beslutsam i 1 </a:t>
            </a:r>
            <a:r>
              <a:rPr sz="1000" spc="20" dirty="0">
                <a:latin typeface="Arial"/>
                <a:cs typeface="Arial"/>
              </a:rPr>
              <a:t>mot </a:t>
            </a:r>
            <a:r>
              <a:rPr sz="1000" spc="0" dirty="0">
                <a:latin typeface="Arial"/>
                <a:cs typeface="Arial"/>
              </a:rPr>
              <a:t>1-situatione</a:t>
            </a:r>
            <a:r>
              <a:rPr sz="1000" spc="-95" dirty="0">
                <a:latin typeface="Arial"/>
                <a:cs typeface="Arial"/>
              </a:rPr>
              <a:t>r</a:t>
            </a:r>
            <a:r>
              <a:rPr sz="1000" spc="0" dirty="0">
                <a:latin typeface="Arial"/>
                <a:cs typeface="Arial"/>
              </a:rPr>
              <a:t>. </a:t>
            </a:r>
            <a:r>
              <a:rPr sz="1000" spc="-5" dirty="0">
                <a:latin typeface="Arial"/>
                <a:cs typeface="Arial"/>
              </a:rPr>
              <a:t>Spela enkelt i anfallsspelet, </a:t>
            </a:r>
            <a:r>
              <a:rPr sz="1000" spc="5" dirty="0">
                <a:latin typeface="Arial"/>
                <a:cs typeface="Arial"/>
              </a:rPr>
              <a:t>driv </a:t>
            </a:r>
            <a:r>
              <a:rPr sz="1000" spc="0" dirty="0">
                <a:latin typeface="Arial"/>
                <a:cs typeface="Arial"/>
              </a:rPr>
              <a:t>bollen, </a:t>
            </a:r>
            <a:r>
              <a:rPr sz="1000" spc="10" dirty="0">
                <a:latin typeface="Arial"/>
                <a:cs typeface="Arial"/>
              </a:rPr>
              <a:t>dribbla förbi</a:t>
            </a:r>
            <a:r>
              <a:rPr sz="1000" spc="5" dirty="0">
                <a:latin typeface="Arial"/>
                <a:cs typeface="Arial"/>
              </a:rPr>
              <a:t> </a:t>
            </a:r>
            <a:r>
              <a:rPr sz="1000" spc="10" dirty="0">
                <a:latin typeface="Arial"/>
                <a:cs typeface="Arial"/>
              </a:rPr>
              <a:t>motstånda</a:t>
            </a:r>
            <a:r>
              <a:rPr sz="1000" spc="-15" dirty="0">
                <a:latin typeface="Arial"/>
                <a:cs typeface="Arial"/>
              </a:rPr>
              <a:t>r</a:t>
            </a:r>
            <a:r>
              <a:rPr sz="1000" spc="-10" dirty="0">
                <a:latin typeface="Arial"/>
                <a:cs typeface="Arial"/>
              </a:rPr>
              <a:t>en. </a:t>
            </a:r>
            <a:r>
              <a:rPr sz="1000" spc="-20" dirty="0">
                <a:latin typeface="Arial"/>
                <a:cs typeface="Arial"/>
              </a:rPr>
              <a:t>I försvarsspelet </a:t>
            </a:r>
            <a:r>
              <a:rPr sz="1000" spc="-65" dirty="0">
                <a:latin typeface="Arial"/>
                <a:cs typeface="Arial"/>
              </a:rPr>
              <a:t>– </a:t>
            </a:r>
            <a:r>
              <a:rPr sz="1000" spc="15" dirty="0">
                <a:latin typeface="Arial"/>
                <a:cs typeface="Arial"/>
              </a:rPr>
              <a:t>kom </a:t>
            </a:r>
            <a:r>
              <a:rPr sz="1000" spc="5" dirty="0">
                <a:latin typeface="Arial"/>
                <a:cs typeface="Arial"/>
              </a:rPr>
              <a:t>på</a:t>
            </a:r>
            <a:r>
              <a:rPr sz="1000" spc="0" dirty="0">
                <a:latin typeface="Arial"/>
                <a:cs typeface="Arial"/>
              </a:rPr>
              <a:t> försvarssida </a:t>
            </a:r>
            <a:r>
              <a:rPr sz="1000" spc="15" dirty="0">
                <a:latin typeface="Arial"/>
                <a:cs typeface="Arial"/>
              </a:rPr>
              <a:t>och </a:t>
            </a:r>
            <a:r>
              <a:rPr sz="1000" spc="5" dirty="0">
                <a:latin typeface="Arial"/>
                <a:cs typeface="Arial"/>
              </a:rPr>
              <a:t>ta </a:t>
            </a:r>
            <a:r>
              <a:rPr sz="1000" spc="0" dirty="0">
                <a:latin typeface="Arial"/>
                <a:cs typeface="Arial"/>
              </a:rPr>
              <a:t>tillbaka bollen.</a:t>
            </a:r>
            <a:endParaRPr sz="1000" dirty="0">
              <a:latin typeface="Arial"/>
              <a:cs typeface="Arial"/>
            </a:endParaRPr>
          </a:p>
        </p:txBody>
      </p:sp>
      <p:sp>
        <p:nvSpPr>
          <p:cNvPr id="62" name="object 37"/>
          <p:cNvSpPr txBox="1"/>
          <p:nvPr/>
        </p:nvSpPr>
        <p:spPr>
          <a:xfrm>
            <a:off x="3497300" y="6516216"/>
            <a:ext cx="1642110" cy="347345"/>
          </a:xfrm>
          <a:prstGeom prst="rect">
            <a:avLst/>
          </a:prstGeom>
        </p:spPr>
        <p:txBody>
          <a:bodyPr vert="horz" wrap="square" lIns="0" tIns="0" rIns="0" bIns="0" rtlCol="0">
            <a:noAutofit/>
          </a:bodyPr>
          <a:lstStyle/>
          <a:p>
            <a:pPr marL="12700">
              <a:lnSpc>
                <a:spcPct val="100000"/>
              </a:lnSpc>
            </a:pPr>
            <a:r>
              <a:rPr sz="1200" b="1" spc="-80" dirty="0">
                <a:latin typeface="Arial"/>
                <a:cs typeface="Arial"/>
              </a:rPr>
              <a:t>A</a:t>
            </a:r>
            <a:r>
              <a:rPr sz="1200" b="1" spc="-15" dirty="0">
                <a:latin typeface="Arial"/>
                <a:cs typeface="Arial"/>
              </a:rPr>
              <a:t>vsluta</a:t>
            </a:r>
            <a:endParaRPr sz="1200" dirty="0">
              <a:latin typeface="Arial"/>
              <a:cs typeface="Arial"/>
            </a:endParaRPr>
          </a:p>
          <a:p>
            <a:pPr marL="12700">
              <a:lnSpc>
                <a:spcPct val="100000"/>
              </a:lnSpc>
              <a:spcBef>
                <a:spcPts val="10"/>
              </a:spcBef>
            </a:pPr>
            <a:r>
              <a:rPr sz="1000" spc="0" dirty="0">
                <a:latin typeface="Arial"/>
                <a:cs typeface="Arial"/>
              </a:rPr>
              <a:t>Skjut </a:t>
            </a:r>
            <a:r>
              <a:rPr sz="1000" spc="-10" dirty="0">
                <a:latin typeface="Arial"/>
                <a:cs typeface="Arial"/>
              </a:rPr>
              <a:t>när </a:t>
            </a:r>
            <a:r>
              <a:rPr sz="1000" spc="10" dirty="0">
                <a:latin typeface="Arial"/>
                <a:cs typeface="Arial"/>
              </a:rPr>
              <a:t>det finns </a:t>
            </a:r>
            <a:r>
              <a:rPr sz="1000" spc="0" dirty="0">
                <a:latin typeface="Arial"/>
                <a:cs typeface="Arial"/>
              </a:rPr>
              <a:t>möjlighet.</a:t>
            </a:r>
            <a:endParaRPr sz="1000" dirty="0">
              <a:latin typeface="Arial"/>
              <a:cs typeface="Arial"/>
            </a:endParaRPr>
          </a:p>
        </p:txBody>
      </p:sp>
      <p:sp>
        <p:nvSpPr>
          <p:cNvPr id="63" name="object 38"/>
          <p:cNvSpPr txBox="1"/>
          <p:nvPr/>
        </p:nvSpPr>
        <p:spPr>
          <a:xfrm>
            <a:off x="3497300" y="6948264"/>
            <a:ext cx="2503170" cy="5060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Skydda </a:t>
            </a:r>
            <a:r>
              <a:rPr sz="1200" b="1" spc="5" dirty="0">
                <a:latin typeface="Arial"/>
                <a:cs typeface="Arial"/>
              </a:rPr>
              <a:t>målet</a:t>
            </a:r>
            <a:endParaRPr sz="1200" dirty="0">
              <a:latin typeface="Arial"/>
              <a:cs typeface="Arial"/>
            </a:endParaRPr>
          </a:p>
          <a:p>
            <a:pPr marL="12700" marR="12700">
              <a:lnSpc>
                <a:spcPts val="1250"/>
              </a:lnSpc>
              <a:spcBef>
                <a:spcPts val="10"/>
              </a:spcBef>
            </a:pPr>
            <a:r>
              <a:rPr sz="1000" spc="5" dirty="0">
                <a:latin typeface="Arial"/>
                <a:cs typeface="Arial"/>
              </a:rPr>
              <a:t>Skydda målet </a:t>
            </a:r>
            <a:r>
              <a:rPr sz="1000" spc="10" dirty="0">
                <a:latin typeface="Arial"/>
                <a:cs typeface="Arial"/>
              </a:rPr>
              <a:t>om motstånda</a:t>
            </a:r>
            <a:r>
              <a:rPr sz="1000" spc="-15" dirty="0">
                <a:latin typeface="Arial"/>
                <a:cs typeface="Arial"/>
              </a:rPr>
              <a:t>ren </a:t>
            </a:r>
            <a:r>
              <a:rPr sz="1000" spc="5" dirty="0">
                <a:latin typeface="Arial"/>
                <a:cs typeface="Arial"/>
              </a:rPr>
              <a:t>kommer till avslut.</a:t>
            </a:r>
            <a:endParaRPr sz="1000" dirty="0">
              <a:latin typeface="Arial"/>
              <a:cs typeface="Arial"/>
            </a:endParaRPr>
          </a:p>
        </p:txBody>
      </p:sp>
      <p:sp>
        <p:nvSpPr>
          <p:cNvPr id="64" name="object 39"/>
          <p:cNvSpPr txBox="1"/>
          <p:nvPr/>
        </p:nvSpPr>
        <p:spPr>
          <a:xfrm>
            <a:off x="3497300" y="7524328"/>
            <a:ext cx="2884028" cy="506095"/>
          </a:xfrm>
          <a:prstGeom prst="rect">
            <a:avLst/>
          </a:prstGeom>
        </p:spPr>
        <p:txBody>
          <a:bodyPr vert="horz" wrap="square" lIns="0" tIns="0" rIns="0" bIns="0" rtlCol="0">
            <a:noAutofit/>
          </a:bodyPr>
          <a:lstStyle/>
          <a:p>
            <a:pPr marL="12700">
              <a:lnSpc>
                <a:spcPct val="100000"/>
              </a:lnSpc>
            </a:pPr>
            <a:r>
              <a:rPr lang="sv-SE" sz="1200" b="1" spc="-135" dirty="0">
                <a:latin typeface="Arial"/>
                <a:cs typeface="Arial"/>
              </a:rPr>
              <a:t>T</a:t>
            </a:r>
            <a:r>
              <a:rPr sz="1200" b="1" spc="20" dirty="0">
                <a:latin typeface="Arial"/>
                <a:cs typeface="Arial"/>
              </a:rPr>
              <a:t>a </a:t>
            </a:r>
            <a:r>
              <a:rPr sz="1200" b="1" spc="-15" dirty="0">
                <a:latin typeface="Arial"/>
                <a:cs typeface="Arial"/>
              </a:rPr>
              <a:t>bollen</a:t>
            </a:r>
            <a:endParaRPr sz="1200" dirty="0">
              <a:latin typeface="Arial"/>
              <a:cs typeface="Arial"/>
            </a:endParaRPr>
          </a:p>
          <a:p>
            <a:pPr marL="12700" marR="12700">
              <a:lnSpc>
                <a:spcPts val="1250"/>
              </a:lnSpc>
              <a:spcBef>
                <a:spcPts val="10"/>
              </a:spcBef>
            </a:pPr>
            <a:r>
              <a:rPr sz="1000" spc="-160" dirty="0">
                <a:latin typeface="Arial"/>
                <a:cs typeface="Arial"/>
              </a:rPr>
              <a:t>T</a:t>
            </a:r>
            <a:r>
              <a:rPr sz="1000" spc="-25" dirty="0">
                <a:latin typeface="Arial"/>
                <a:cs typeface="Arial"/>
              </a:rPr>
              <a:t>a </a:t>
            </a:r>
            <a:r>
              <a:rPr sz="1000" spc="0" dirty="0">
                <a:latin typeface="Arial"/>
                <a:cs typeface="Arial"/>
              </a:rPr>
              <a:t>bollen </a:t>
            </a:r>
            <a:r>
              <a:rPr sz="1000" spc="-5" dirty="0">
                <a:latin typeface="Arial"/>
                <a:cs typeface="Arial"/>
              </a:rPr>
              <a:t>innan </a:t>
            </a:r>
            <a:r>
              <a:rPr sz="1000" spc="10" dirty="0">
                <a:latin typeface="Arial"/>
                <a:cs typeface="Arial"/>
              </a:rPr>
              <a:t>motstånda</a:t>
            </a:r>
            <a:r>
              <a:rPr sz="1000" spc="-15" dirty="0">
                <a:latin typeface="Arial"/>
                <a:cs typeface="Arial"/>
              </a:rPr>
              <a:t>ren </a:t>
            </a:r>
            <a:r>
              <a:rPr sz="1000" spc="5" dirty="0">
                <a:latin typeface="Arial"/>
                <a:cs typeface="Arial"/>
              </a:rPr>
              <a:t>kommer till avslut.</a:t>
            </a:r>
            <a:endParaRPr sz="1000" dirty="0">
              <a:latin typeface="Arial"/>
              <a:cs typeface="Arial"/>
            </a:endParaRPr>
          </a:p>
        </p:txBody>
      </p:sp>
      <p:sp>
        <p:nvSpPr>
          <p:cNvPr id="65" name="object 40"/>
          <p:cNvSpPr txBox="1"/>
          <p:nvPr/>
        </p:nvSpPr>
        <p:spPr>
          <a:xfrm>
            <a:off x="3497300" y="8041079"/>
            <a:ext cx="1818639"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Igångsättning</a:t>
            </a:r>
            <a:endParaRPr sz="1200" dirty="0">
              <a:latin typeface="Arial"/>
              <a:cs typeface="Arial"/>
            </a:endParaRPr>
          </a:p>
          <a:p>
            <a:pPr marL="12700">
              <a:lnSpc>
                <a:spcPct val="100000"/>
              </a:lnSpc>
              <a:spcBef>
                <a:spcPts val="10"/>
              </a:spcBef>
            </a:pPr>
            <a:r>
              <a:rPr sz="1000" dirty="0">
                <a:latin typeface="Arial"/>
                <a:cs typeface="Arial"/>
              </a:rPr>
              <a:t>Lugn </a:t>
            </a:r>
            <a:r>
              <a:rPr sz="1000" spc="0" dirty="0">
                <a:latin typeface="Arial"/>
                <a:cs typeface="Arial"/>
              </a:rPr>
              <a:t>igångsättning </a:t>
            </a:r>
            <a:r>
              <a:rPr sz="1000" spc="5" dirty="0">
                <a:latin typeface="Arial"/>
                <a:cs typeface="Arial"/>
              </a:rPr>
              <a:t>med utkast.</a:t>
            </a:r>
            <a:endParaRPr sz="1000" dirty="0">
              <a:latin typeface="Arial"/>
              <a:cs typeface="Aria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3456384" cy="432420"/>
          </a:xfrm>
        </p:spPr>
        <p:txBody>
          <a:bodyPr/>
          <a:lstStyle/>
          <a:p>
            <a:r>
              <a:rPr lang="sv-SE" dirty="0"/>
              <a:t>NIVÅ 1 – FOTBOLLSGLÄDJE 6-9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55</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67" name="object 4"/>
          <p:cNvSpPr/>
          <p:nvPr/>
        </p:nvSpPr>
        <p:spPr>
          <a:xfrm>
            <a:off x="2077565"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8" name="object 5"/>
          <p:cNvSpPr/>
          <p:nvPr/>
        </p:nvSpPr>
        <p:spPr>
          <a:xfrm>
            <a:off x="3788088"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9" name="object 6"/>
          <p:cNvSpPr/>
          <p:nvPr/>
        </p:nvSpPr>
        <p:spPr>
          <a:xfrm>
            <a:off x="5498612"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72" name="object 15"/>
          <p:cNvSpPr txBox="1"/>
          <p:nvPr/>
        </p:nvSpPr>
        <p:spPr>
          <a:xfrm>
            <a:off x="347299" y="1043608"/>
            <a:ext cx="1546860" cy="223520"/>
          </a:xfrm>
          <a:prstGeom prst="rect">
            <a:avLst/>
          </a:prstGeom>
        </p:spPr>
        <p:txBody>
          <a:bodyPr vert="horz" wrap="square" lIns="0" tIns="0" rIns="0" bIns="0" rtlCol="0">
            <a:noAutofit/>
          </a:bodyPr>
          <a:lstStyle/>
          <a:p>
            <a:pPr marL="12700">
              <a:lnSpc>
                <a:spcPct val="100000"/>
              </a:lnSpc>
            </a:pPr>
            <a:r>
              <a:rPr sz="1400" b="1" dirty="0">
                <a:latin typeface="Arial"/>
                <a:cs typeface="Arial"/>
              </a:rPr>
              <a:t>Fä</a:t>
            </a:r>
            <a:r>
              <a:rPr sz="1400" b="1" spc="-30" dirty="0">
                <a:latin typeface="Arial"/>
                <a:cs typeface="Arial"/>
              </a:rPr>
              <a:t>r</a:t>
            </a:r>
            <a:r>
              <a:rPr sz="1400" b="1" spc="0" dirty="0">
                <a:latin typeface="Arial"/>
                <a:cs typeface="Arial"/>
              </a:rPr>
              <a:t>digheter </a:t>
            </a:r>
            <a:r>
              <a:rPr sz="1400" b="1" spc="-25" dirty="0">
                <a:latin typeface="Arial"/>
                <a:cs typeface="Arial"/>
              </a:rPr>
              <a:t>nivå 1</a:t>
            </a:r>
            <a:endParaRPr sz="1400" dirty="0">
              <a:latin typeface="Arial"/>
              <a:cs typeface="Arial"/>
            </a:endParaRPr>
          </a:p>
        </p:txBody>
      </p:sp>
      <p:graphicFrame>
        <p:nvGraphicFramePr>
          <p:cNvPr id="21" name="Tabell 20"/>
          <p:cNvGraphicFramePr>
            <a:graphicFrameLocks noGrp="1"/>
          </p:cNvGraphicFramePr>
          <p:nvPr/>
        </p:nvGraphicFramePr>
        <p:xfrm>
          <a:off x="188640" y="1331640"/>
          <a:ext cx="6480720" cy="6294120"/>
        </p:xfrm>
        <a:graphic>
          <a:graphicData uri="http://schemas.openxmlformats.org/drawingml/2006/table">
            <a:tbl>
              <a:tblPr firstRow="1" bandRow="1">
                <a:tableStyleId>{10A1B5D5-9B99-4C35-A422-299274C87663}</a:tableStyleId>
              </a:tblPr>
              <a:tblGrid>
                <a:gridCol w="1620180">
                  <a:extLst>
                    <a:ext uri="{9D8B030D-6E8A-4147-A177-3AD203B41FA5}">
                      <a16:colId xmlns:a16="http://schemas.microsoft.com/office/drawing/2014/main" val="20000"/>
                    </a:ext>
                  </a:extLst>
                </a:gridCol>
                <a:gridCol w="1620180">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620180">
                  <a:extLst>
                    <a:ext uri="{9D8B030D-6E8A-4147-A177-3AD203B41FA5}">
                      <a16:colId xmlns:a16="http://schemas.microsoft.com/office/drawing/2014/main" val="20003"/>
                    </a:ext>
                  </a:extLst>
                </a:gridCol>
              </a:tblGrid>
              <a:tr h="227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kern="1200" baseline="0" dirty="0"/>
                        <a:t>PSYKOLOGI</a:t>
                      </a:r>
                      <a:endParaRPr lang="sv-SE" sz="900" dirty="0"/>
                    </a:p>
                  </a:txBody>
                  <a:tcPr/>
                </a:tc>
                <a:tc>
                  <a:txBody>
                    <a:bodyPr/>
                    <a:lstStyle/>
                    <a:p>
                      <a:r>
                        <a:rPr lang="sv-SE" sz="900" kern="1200" baseline="0" dirty="0"/>
                        <a:t>LAG</a:t>
                      </a:r>
                      <a:endParaRPr lang="sv-SE" sz="900" dirty="0"/>
                    </a:p>
                  </a:txBody>
                  <a:tcPr/>
                </a:tc>
                <a:tc>
                  <a:txBody>
                    <a:bodyPr/>
                    <a:lstStyle/>
                    <a:p>
                      <a:r>
                        <a:rPr lang="sv-SE" sz="900" kern="1200" baseline="0" dirty="0"/>
                        <a:t>SPELARE</a:t>
                      </a:r>
                      <a:endParaRPr lang="sv-SE" sz="900" dirty="0"/>
                    </a:p>
                  </a:txBody>
                  <a:tcPr/>
                </a:tc>
                <a:tc>
                  <a:txBody>
                    <a:bodyPr/>
                    <a:lstStyle/>
                    <a:p>
                      <a:r>
                        <a:rPr lang="sv-SE" sz="900" kern="1200" baseline="0" dirty="0"/>
                        <a:t>FYSIOLOGI</a:t>
                      </a:r>
                      <a:endParaRPr lang="sv-SE" sz="900" dirty="0"/>
                    </a:p>
                  </a:txBody>
                  <a:tcPr/>
                </a:tc>
                <a:extLst>
                  <a:ext uri="{0D108BD9-81ED-4DB2-BD59-A6C34878D82A}">
                    <a16:rowId xmlns:a16="http://schemas.microsoft.com/office/drawing/2014/main" val="10000"/>
                  </a:ext>
                </a:extLst>
              </a:tr>
              <a:tr h="180000">
                <a:tc>
                  <a:txBody>
                    <a:bodyPr/>
                    <a:lstStyle/>
                    <a:p>
                      <a:r>
                        <a:rPr lang="sv-SE" sz="800" dirty="0"/>
                        <a:t>Uppleva egen kompetens</a:t>
                      </a:r>
                    </a:p>
                  </a:txBody>
                  <a:tcPr/>
                </a:tc>
                <a:tc>
                  <a:txBody>
                    <a:bodyPr/>
                    <a:lstStyle/>
                    <a:p>
                      <a:r>
                        <a:rPr lang="sv-SE" sz="800" dirty="0">
                          <a:solidFill>
                            <a:schemeClr val="bg1">
                              <a:lumMod val="50000"/>
                            </a:schemeClr>
                          </a:solidFill>
                        </a:rPr>
                        <a:t>Väggspel</a:t>
                      </a:r>
                    </a:p>
                  </a:txBody>
                  <a:tcPr/>
                </a:tc>
                <a:tc>
                  <a:txBody>
                    <a:bodyPr/>
                    <a:lstStyle/>
                    <a:p>
                      <a:r>
                        <a:rPr lang="sv-SE" sz="800" dirty="0"/>
                        <a:t>Driva</a:t>
                      </a:r>
                    </a:p>
                  </a:txBody>
                  <a:tcPr/>
                </a:tc>
                <a:tc>
                  <a:txBody>
                    <a:bodyPr/>
                    <a:lstStyle/>
                    <a:p>
                      <a:r>
                        <a:rPr lang="sv-SE" sz="800" dirty="0">
                          <a:solidFill>
                            <a:schemeClr val="bg1">
                              <a:lumMod val="50000"/>
                            </a:schemeClr>
                          </a:solidFill>
                        </a:rPr>
                        <a:t>Styrka</a:t>
                      </a:r>
                    </a:p>
                  </a:txBody>
                  <a:tcPr/>
                </a:tc>
                <a:extLst>
                  <a:ext uri="{0D108BD9-81ED-4DB2-BD59-A6C34878D82A}">
                    <a16:rowId xmlns:a16="http://schemas.microsoft.com/office/drawing/2014/main" val="10001"/>
                  </a:ext>
                </a:extLst>
              </a:tr>
              <a:tr h="180000">
                <a:tc>
                  <a:txBody>
                    <a:bodyPr/>
                    <a:lstStyle/>
                    <a:p>
                      <a:r>
                        <a:rPr lang="sv-SE" sz="800" dirty="0"/>
                        <a:t>Känsla av att kunna påverka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Överlappning</a:t>
                      </a:r>
                    </a:p>
                  </a:txBody>
                  <a:tcPr/>
                </a:tc>
                <a:tc>
                  <a:txBody>
                    <a:bodyPr/>
                    <a:lstStyle/>
                    <a:p>
                      <a:r>
                        <a:rPr lang="sv-SE" sz="800" dirty="0"/>
                        <a:t>Vända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viss del muskelbyggande</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styrketräning</a:t>
                      </a:r>
                    </a:p>
                  </a:txBody>
                  <a:tcPr/>
                </a:tc>
                <a:extLst>
                  <a:ext uri="{0D108BD9-81ED-4DB2-BD59-A6C34878D82A}">
                    <a16:rowId xmlns:a16="http://schemas.microsoft.com/office/drawing/2014/main" val="10002"/>
                  </a:ext>
                </a:extLst>
              </a:tr>
              <a:tr h="180000">
                <a:tc>
                  <a:txBody>
                    <a:bodyPr/>
                    <a:lstStyle/>
                    <a:p>
                      <a:r>
                        <a:rPr lang="sv-SE" sz="800" dirty="0"/>
                        <a:t>Tillhörighet i gruppen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Spelbarhet</a:t>
                      </a:r>
                    </a:p>
                  </a:txBody>
                  <a:tcPr/>
                </a:tc>
                <a:tc>
                  <a:txBody>
                    <a:bodyPr/>
                    <a:lstStyle/>
                    <a:p>
                      <a:r>
                        <a:rPr lang="sv-SE" sz="800" dirty="0"/>
                        <a:t>Skjuta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utveckling av teknik och</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allsidig grundstyrka</a:t>
                      </a:r>
                    </a:p>
                  </a:txBody>
                  <a:tcPr/>
                </a:tc>
                <a:extLst>
                  <a:ext uri="{0D108BD9-81ED-4DB2-BD59-A6C34878D82A}">
                    <a16:rowId xmlns:a16="http://schemas.microsoft.com/office/drawing/2014/main" val="10003"/>
                  </a:ext>
                </a:extLst>
              </a:tr>
              <a:tr h="180000">
                <a:tc>
                  <a:txBody>
                    <a:bodyPr/>
                    <a:lstStyle/>
                    <a:p>
                      <a:r>
                        <a:rPr lang="sv-SE" sz="800" dirty="0"/>
                        <a:t>Göra sitt bästa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Spelavstånd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Passning – kort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explosiv styrka</a:t>
                      </a:r>
                    </a:p>
                  </a:txBody>
                  <a:tcPr/>
                </a:tc>
                <a:extLst>
                  <a:ext uri="{0D108BD9-81ED-4DB2-BD59-A6C34878D82A}">
                    <a16:rowId xmlns:a16="http://schemas.microsoft.com/office/drawing/2014/main" val="10004"/>
                  </a:ext>
                </a:extLst>
              </a:tr>
              <a:tr h="180000">
                <a:tc>
                  <a:txBody>
                    <a:bodyPr/>
                    <a:lstStyle/>
                    <a:p>
                      <a:r>
                        <a:rPr lang="sv-SE" sz="800" dirty="0"/>
                        <a:t>Jämföra med sig själv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Spelbredd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Passning – lång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bålstabilitet</a:t>
                      </a:r>
                    </a:p>
                  </a:txBody>
                  <a:tcPr/>
                </a:tc>
                <a:extLst>
                  <a:ext uri="{0D108BD9-81ED-4DB2-BD59-A6C34878D82A}">
                    <a16:rowId xmlns:a16="http://schemas.microsoft.com/office/drawing/2014/main" val="10005"/>
                  </a:ext>
                </a:extLst>
              </a:tr>
              <a:tr h="180000">
                <a:tc>
                  <a:txBody>
                    <a:bodyPr/>
                    <a:lstStyle/>
                    <a:p>
                      <a:r>
                        <a:rPr lang="sv-SE" sz="800" dirty="0">
                          <a:solidFill>
                            <a:schemeClr val="bg1">
                              <a:lumMod val="50000"/>
                            </a:schemeClr>
                          </a:solidFill>
                        </a:rPr>
                        <a:t>Fatta egna beslut på planen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Speldjup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Mottagning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Knäkontroll *</a:t>
                      </a:r>
                    </a:p>
                  </a:txBody>
                  <a:tcPr/>
                </a:tc>
                <a:extLst>
                  <a:ext uri="{0D108BD9-81ED-4DB2-BD59-A6C34878D82A}">
                    <a16:rowId xmlns:a16="http://schemas.microsoft.com/office/drawing/2014/main" val="10006"/>
                  </a:ext>
                </a:extLst>
              </a:tr>
              <a:tr h="180000">
                <a:tc>
                  <a:txBody>
                    <a:bodyPr/>
                    <a:lstStyle/>
                    <a:p>
                      <a:r>
                        <a:rPr lang="sv-SE" sz="800" dirty="0">
                          <a:solidFill>
                            <a:schemeClr val="bg1">
                              <a:lumMod val="50000"/>
                            </a:schemeClr>
                          </a:solidFill>
                        </a:rPr>
                        <a:t>Positiv feedback mellan spelare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Uppflyttning</a:t>
                      </a:r>
                    </a:p>
                  </a:txBody>
                  <a:tcPr/>
                </a:tc>
                <a:tc>
                  <a:txBody>
                    <a:bodyPr/>
                    <a:lstStyle/>
                    <a:p>
                      <a:r>
                        <a:rPr lang="sv-SE" sz="800" dirty="0"/>
                        <a:t>Utmana, finta</a:t>
                      </a:r>
                      <a:r>
                        <a:rPr lang="sv-SE" sz="800" baseline="0" dirty="0"/>
                        <a:t> och dribbla</a:t>
                      </a:r>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Uthållighet</a:t>
                      </a:r>
                    </a:p>
                  </a:txBody>
                  <a:tcPr/>
                </a:tc>
                <a:extLst>
                  <a:ext uri="{0D108BD9-81ED-4DB2-BD59-A6C34878D82A}">
                    <a16:rowId xmlns:a16="http://schemas.microsoft.com/office/drawing/2014/main" val="10007"/>
                  </a:ext>
                </a:extLst>
              </a:tr>
              <a:tr h="180000">
                <a:tc>
                  <a:txBody>
                    <a:bodyPr/>
                    <a:lstStyle/>
                    <a:p>
                      <a:r>
                        <a:rPr lang="sv-SE" sz="800" dirty="0">
                          <a:solidFill>
                            <a:schemeClr val="bg1">
                              <a:lumMod val="50000"/>
                            </a:schemeClr>
                          </a:solidFill>
                        </a:rPr>
                        <a:t>Utöva egen kontroll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Spelvändning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Nick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aerob</a:t>
                      </a:r>
                    </a:p>
                  </a:txBody>
                  <a:tcPr/>
                </a:tc>
                <a:extLst>
                  <a:ext uri="{0D108BD9-81ED-4DB2-BD59-A6C34878D82A}">
                    <a16:rowId xmlns:a16="http://schemas.microsoft.com/office/drawing/2014/main" val="10008"/>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Lära och förstå individuella</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psykologiska faktorer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Djupledsspel</a:t>
                      </a:r>
                    </a:p>
                  </a:txBody>
                  <a:tcPr/>
                </a:tc>
                <a:tc>
                  <a:txBody>
                    <a:bodyPr/>
                    <a:lstStyle/>
                    <a:p>
                      <a:r>
                        <a:rPr lang="sv-SE" sz="800" dirty="0"/>
                        <a:t>Försvarssida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-anaerob</a:t>
                      </a:r>
                    </a:p>
                  </a:txBody>
                  <a:tcPr/>
                </a:tc>
                <a:extLst>
                  <a:ext uri="{0D108BD9-81ED-4DB2-BD59-A6C34878D82A}">
                    <a16:rowId xmlns:a16="http://schemas.microsoft.com/office/drawing/2014/main" val="10009"/>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Självmedvetenhet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Offensiv omställning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Brytning</a:t>
                      </a:r>
                    </a:p>
                  </a:txBody>
                  <a:tcPr/>
                </a:tc>
                <a:tc>
                  <a:txBody>
                    <a:bodyPr/>
                    <a:lstStyle/>
                    <a:p>
                      <a:r>
                        <a:rPr lang="sv-SE" sz="800" dirty="0"/>
                        <a:t>Snabbhet (i olika riktningar)</a:t>
                      </a:r>
                    </a:p>
                  </a:txBody>
                  <a:tcPr/>
                </a:tc>
                <a:extLst>
                  <a:ext uri="{0D108BD9-81ED-4DB2-BD59-A6C34878D82A}">
                    <a16:rowId xmlns:a16="http://schemas.microsoft.com/office/drawing/2014/main" val="10010"/>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Självreglering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Kontring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Tackling</a:t>
                      </a:r>
                    </a:p>
                  </a:txBody>
                  <a:tcPr/>
                </a:tc>
                <a:tc>
                  <a:txBody>
                    <a:bodyPr/>
                    <a:lstStyle/>
                    <a:p>
                      <a:pPr>
                        <a:buFontTx/>
                        <a:buChar char="-"/>
                      </a:pPr>
                      <a:r>
                        <a:rPr lang="sv-SE" sz="800" dirty="0"/>
                        <a:t> reaktion</a:t>
                      </a:r>
                    </a:p>
                  </a:txBody>
                  <a:tcPr/>
                </a:tc>
                <a:extLst>
                  <a:ext uri="{0D108BD9-81ED-4DB2-BD59-A6C34878D82A}">
                    <a16:rowId xmlns:a16="http://schemas.microsoft.com/office/drawing/2014/main" val="10011"/>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Defensiv omställning</a:t>
                      </a:r>
                    </a:p>
                  </a:txBody>
                  <a:tcPr/>
                </a:tc>
                <a:tc>
                  <a:txBody>
                    <a:bodyPr/>
                    <a:lstStyle/>
                    <a:p>
                      <a:r>
                        <a:rPr lang="sv-SE" sz="800" dirty="0"/>
                        <a:t>Pressa</a:t>
                      </a:r>
                    </a:p>
                  </a:txBody>
                  <a:tcPr/>
                </a:tc>
                <a:tc>
                  <a:txBody>
                    <a:bodyPr/>
                    <a:lstStyle/>
                    <a:p>
                      <a:pPr>
                        <a:buFontTx/>
                        <a:buChar char="-"/>
                      </a:pPr>
                      <a:r>
                        <a:rPr lang="sv-SE" sz="800" dirty="0"/>
                        <a:t> frekvens</a:t>
                      </a:r>
                    </a:p>
                  </a:txBody>
                  <a:tcPr/>
                </a:tc>
                <a:extLst>
                  <a:ext uri="{0D108BD9-81ED-4DB2-BD59-A6C34878D82A}">
                    <a16:rowId xmlns:a16="http://schemas.microsoft.com/office/drawing/2014/main" val="10012"/>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Markera</a:t>
                      </a:r>
                    </a:p>
                  </a:txBody>
                  <a:tcPr/>
                </a:tc>
                <a:tc>
                  <a:txBody>
                    <a:bodyPr/>
                    <a:lstStyle/>
                    <a:p>
                      <a:pPr>
                        <a:buFontTx/>
                        <a:buChar char="-"/>
                      </a:pPr>
                      <a:r>
                        <a:rPr lang="sv-SE" sz="800" dirty="0"/>
                        <a:t> acceleration</a:t>
                      </a:r>
                    </a:p>
                  </a:txBody>
                  <a:tcPr/>
                </a:tc>
                <a:extLst>
                  <a:ext uri="{0D108BD9-81ED-4DB2-BD59-A6C34878D82A}">
                    <a16:rowId xmlns:a16="http://schemas.microsoft.com/office/drawing/2014/main" val="10013"/>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Indirekt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Täcka</a:t>
                      </a:r>
                    </a:p>
                  </a:txBody>
                  <a:tcPr/>
                </a:tc>
                <a:tc>
                  <a:txBody>
                    <a:bodyPr/>
                    <a:lstStyle/>
                    <a:p>
                      <a:r>
                        <a:rPr lang="sv-SE" sz="800" dirty="0"/>
                        <a:t>Rörlighet</a:t>
                      </a:r>
                    </a:p>
                  </a:txBody>
                  <a:tcPr/>
                </a:tc>
                <a:extLst>
                  <a:ext uri="{0D108BD9-81ED-4DB2-BD59-A6C34878D82A}">
                    <a16:rowId xmlns:a16="http://schemas.microsoft.com/office/drawing/2014/main" val="10014"/>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Överflyttning – centrering</a:t>
                      </a:r>
                    </a:p>
                  </a:txBody>
                  <a:tcPr/>
                </a:tc>
                <a:tc>
                  <a:txBody>
                    <a:bodyPr/>
                    <a:lstStyle/>
                    <a:p>
                      <a:r>
                        <a:rPr lang="sv-SE" sz="800" dirty="0"/>
                        <a:t>Fånga bollen</a:t>
                      </a:r>
                    </a:p>
                  </a:txBody>
                  <a:tcPr/>
                </a:tc>
                <a:tc>
                  <a:txBody>
                    <a:bodyPr/>
                    <a:lstStyle/>
                    <a:p>
                      <a:pPr>
                        <a:buFontTx/>
                        <a:buChar char="-"/>
                      </a:pPr>
                      <a:r>
                        <a:rPr lang="sv-SE" sz="800" dirty="0"/>
                        <a:t> dynamisk</a:t>
                      </a:r>
                    </a:p>
                  </a:txBody>
                  <a:tcPr/>
                </a:tc>
                <a:extLst>
                  <a:ext uri="{0D108BD9-81ED-4DB2-BD59-A6C34878D82A}">
                    <a16:rowId xmlns:a16="http://schemas.microsoft.com/office/drawing/2014/main" val="10015"/>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Uppflyttning - retirering</a:t>
                      </a:r>
                    </a:p>
                  </a:txBody>
                  <a:tcPr/>
                </a:tc>
                <a:tc>
                  <a:txBody>
                    <a:bodyPr/>
                    <a:lstStyle/>
                    <a:p>
                      <a:r>
                        <a:rPr lang="sv-SE" sz="800" dirty="0"/>
                        <a:t>Kasta sig</a:t>
                      </a:r>
                    </a:p>
                  </a:txBody>
                  <a:tcPr/>
                </a:tc>
                <a:tc>
                  <a:txBody>
                    <a:bodyPr/>
                    <a:lstStyle/>
                    <a:p>
                      <a:r>
                        <a:rPr lang="sv-SE" sz="800" dirty="0"/>
                        <a:t>Koordination</a:t>
                      </a:r>
                    </a:p>
                  </a:txBody>
                  <a:tcPr/>
                </a:tc>
                <a:extLst>
                  <a:ext uri="{0D108BD9-81ED-4DB2-BD59-A6C34878D82A}">
                    <a16:rowId xmlns:a16="http://schemas.microsoft.com/office/drawing/2014/main" val="10016"/>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Fasta situationer</a:t>
                      </a:r>
                    </a:p>
                  </a:txBody>
                  <a:tcPr/>
                </a:tc>
                <a:tc>
                  <a:txBody>
                    <a:bodyPr/>
                    <a:lstStyle/>
                    <a:p>
                      <a:r>
                        <a:rPr lang="sv-SE" sz="800" dirty="0"/>
                        <a:t>Kasta ut bollen</a:t>
                      </a:r>
                    </a:p>
                  </a:txBody>
                  <a:tcPr/>
                </a:tc>
                <a:tc>
                  <a:txBody>
                    <a:bodyPr/>
                    <a:lstStyle/>
                    <a:p>
                      <a:pPr>
                        <a:buFontTx/>
                        <a:buChar char="-"/>
                      </a:pPr>
                      <a:r>
                        <a:rPr lang="sv-SE" sz="800" dirty="0"/>
                        <a:t> rytm</a:t>
                      </a:r>
                    </a:p>
                  </a:txBody>
                  <a:tcPr/>
                </a:tc>
                <a:extLst>
                  <a:ext uri="{0D108BD9-81ED-4DB2-BD59-A6C34878D82A}">
                    <a16:rowId xmlns:a16="http://schemas.microsoft.com/office/drawing/2014/main" val="10017"/>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Skjuta ut bollen på volley </a:t>
                      </a:r>
                      <a:r>
                        <a:rPr lang="sv-SE" sz="800" dirty="0">
                          <a:solidFill>
                            <a:schemeClr val="bg1">
                              <a:lumMod val="50000"/>
                            </a:schemeClr>
                          </a:solidFill>
                        </a:rPr>
                        <a:t>med</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precision och sidvolley</a:t>
                      </a:r>
                    </a:p>
                  </a:txBody>
                  <a:tcPr/>
                </a:tc>
                <a:tc>
                  <a:txBody>
                    <a:bodyPr/>
                    <a:lstStyle/>
                    <a:p>
                      <a:pPr>
                        <a:buFontTx/>
                        <a:buChar char="-"/>
                      </a:pPr>
                      <a:r>
                        <a:rPr lang="sv-SE" sz="800" dirty="0"/>
                        <a:t> rumsorientering</a:t>
                      </a:r>
                    </a:p>
                  </a:txBody>
                  <a:tcPr/>
                </a:tc>
                <a:extLst>
                  <a:ext uri="{0D108BD9-81ED-4DB2-BD59-A6C34878D82A}">
                    <a16:rowId xmlns:a16="http://schemas.microsoft.com/office/drawing/2014/main" val="10018"/>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Boxa bollen</a:t>
                      </a:r>
                    </a:p>
                  </a:txBody>
                  <a:tcPr/>
                </a:tc>
                <a:tc>
                  <a:txBody>
                    <a:bodyPr/>
                    <a:lstStyle/>
                    <a:p>
                      <a:r>
                        <a:rPr lang="sv-SE" sz="800" dirty="0"/>
                        <a:t>- </a:t>
                      </a:r>
                      <a:r>
                        <a:rPr lang="sv-SE" sz="800" dirty="0" err="1"/>
                        <a:t>öga-hand</a:t>
                      </a:r>
                      <a:r>
                        <a:rPr lang="sv-SE" sz="800" dirty="0"/>
                        <a:t>, </a:t>
                      </a:r>
                      <a:r>
                        <a:rPr lang="sv-SE" sz="800" dirty="0" err="1"/>
                        <a:t>öga-fot</a:t>
                      </a:r>
                      <a:r>
                        <a:rPr lang="sv-SE" sz="800" baseline="0" dirty="0"/>
                        <a:t> –koordination</a:t>
                      </a:r>
                      <a:endParaRPr lang="sv-SE" sz="800" dirty="0"/>
                    </a:p>
                  </a:txBody>
                  <a:tcPr/>
                </a:tc>
                <a:extLst>
                  <a:ext uri="{0D108BD9-81ED-4DB2-BD59-A6C34878D82A}">
                    <a16:rowId xmlns:a16="http://schemas.microsoft.com/office/drawing/2014/main" val="10019"/>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Upphopp och fånga bollen</a:t>
                      </a:r>
                    </a:p>
                  </a:txBody>
                  <a:tcPr/>
                </a:tc>
                <a:tc>
                  <a:txBody>
                    <a:bodyPr/>
                    <a:lstStyle/>
                    <a:p>
                      <a:r>
                        <a:rPr lang="sv-SE" sz="800" dirty="0"/>
                        <a:t>Grundläggande färdigheter (exempel)</a:t>
                      </a:r>
                    </a:p>
                  </a:txBody>
                  <a:tcPr/>
                </a:tc>
                <a:extLst>
                  <a:ext uri="{0D108BD9-81ED-4DB2-BD59-A6C34878D82A}">
                    <a16:rowId xmlns:a16="http://schemas.microsoft.com/office/drawing/2014/main" val="10020"/>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Förflytta sig</a:t>
                      </a:r>
                    </a:p>
                  </a:txBody>
                  <a:tcPr/>
                </a:tc>
                <a:tc>
                  <a:txBody>
                    <a:bodyPr/>
                    <a:lstStyle/>
                    <a:p>
                      <a:r>
                        <a:rPr lang="sv-SE" sz="800" dirty="0"/>
                        <a:t>-  hoppa och landa</a:t>
                      </a:r>
                    </a:p>
                  </a:txBody>
                  <a:tcPr/>
                </a:tc>
                <a:extLst>
                  <a:ext uri="{0D108BD9-81ED-4DB2-BD59-A6C34878D82A}">
                    <a16:rowId xmlns:a16="http://schemas.microsoft.com/office/drawing/2014/main" val="10021"/>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springa – bromsa</a:t>
                      </a:r>
                    </a:p>
                  </a:txBody>
                  <a:tcPr/>
                </a:tc>
                <a:extLst>
                  <a:ext uri="{0D108BD9-81ED-4DB2-BD59-A6C34878D82A}">
                    <a16:rowId xmlns:a16="http://schemas.microsoft.com/office/drawing/2014/main" val="10022"/>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kasta – fånga</a:t>
                      </a:r>
                    </a:p>
                  </a:txBody>
                  <a:tcPr/>
                </a:tc>
                <a:extLst>
                  <a:ext uri="{0D108BD9-81ED-4DB2-BD59-A6C34878D82A}">
                    <a16:rowId xmlns:a16="http://schemas.microsoft.com/office/drawing/2014/main" val="10023"/>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rulla – åla</a:t>
                      </a:r>
                      <a:r>
                        <a:rPr lang="sv-SE" sz="800" baseline="0" dirty="0"/>
                        <a:t> – krypa</a:t>
                      </a:r>
                      <a:endParaRPr lang="sv-SE" sz="800" dirty="0"/>
                    </a:p>
                  </a:txBody>
                  <a:tcPr/>
                </a:tc>
                <a:extLst>
                  <a:ext uri="{0D108BD9-81ED-4DB2-BD59-A6C34878D82A}">
                    <a16:rowId xmlns:a16="http://schemas.microsoft.com/office/drawing/2014/main" val="10024"/>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Perception (balans, syn</a:t>
                      </a:r>
                      <a:r>
                        <a:rPr lang="sv-SE" sz="800" baseline="0" dirty="0"/>
                        <a:t> och hörsel</a:t>
                      </a:r>
                      <a:r>
                        <a:rPr lang="sv-SE" sz="800" dirty="0"/>
                        <a:t>)</a:t>
                      </a:r>
                    </a:p>
                  </a:txBody>
                  <a:tcPr/>
                </a:tc>
                <a:extLst>
                  <a:ext uri="{0D108BD9-81ED-4DB2-BD59-A6C34878D82A}">
                    <a16:rowId xmlns:a16="http://schemas.microsoft.com/office/drawing/2014/main" val="10025"/>
                  </a:ext>
                </a:extLst>
              </a:tr>
            </a:tbl>
          </a:graphicData>
        </a:graphic>
      </p:graphicFrame>
      <p:sp>
        <p:nvSpPr>
          <p:cNvPr id="22" name="textruta 21"/>
          <p:cNvSpPr txBox="1"/>
          <p:nvPr/>
        </p:nvSpPr>
        <p:spPr>
          <a:xfrm>
            <a:off x="188640" y="7956376"/>
            <a:ext cx="5884944" cy="384721"/>
          </a:xfrm>
          <a:prstGeom prst="rect">
            <a:avLst/>
          </a:prstGeom>
          <a:noFill/>
        </p:spPr>
        <p:txBody>
          <a:bodyPr wrap="none" rtlCol="0">
            <a:spAutoFit/>
          </a:bodyPr>
          <a:lstStyle/>
          <a:p>
            <a:r>
              <a:rPr lang="sv-SE" sz="1050" i="1" dirty="0">
                <a:latin typeface="HelveticaNeueCE-Italic"/>
              </a:rPr>
              <a:t>Svart text är de färdigheter som gäller för denna nivå.</a:t>
            </a:r>
          </a:p>
          <a:p>
            <a:r>
              <a:rPr lang="sv-SE" sz="800" dirty="0">
                <a:latin typeface="HelveticaNeue"/>
              </a:rPr>
              <a:t>* Knäkontroll – Läs mer om projektet och ta del av alla övningar på http://fogis.se/antidoping-medicin-vetenskap/knakontroll/ .</a:t>
            </a:r>
            <a:endParaRPr lang="sv-SE"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räningsmodell nivå 1 och 2"/>
          <p:cNvPicPr>
            <a:picLocks noChangeAspect="1" noChangeArrowheads="1"/>
          </p:cNvPicPr>
          <p:nvPr/>
        </p:nvPicPr>
        <p:blipFill>
          <a:blip r:embed="rId3" cstate="print"/>
          <a:srcRect/>
          <a:stretch>
            <a:fillRect/>
          </a:stretch>
        </p:blipFill>
        <p:spPr bwMode="auto">
          <a:xfrm>
            <a:off x="1974159" y="5436096"/>
            <a:ext cx="2822993" cy="2344906"/>
          </a:xfrm>
          <a:prstGeom prst="rect">
            <a:avLst/>
          </a:prstGeom>
          <a:noFill/>
        </p:spPr>
      </p:pic>
      <p:sp>
        <p:nvSpPr>
          <p:cNvPr id="2" name="Platshållare för text 1"/>
          <p:cNvSpPr>
            <a:spLocks noGrp="1"/>
          </p:cNvSpPr>
          <p:nvPr>
            <p:ph type="body" sz="quarter" idx="17"/>
          </p:nvPr>
        </p:nvSpPr>
        <p:spPr>
          <a:xfrm>
            <a:off x="1700808" y="539552"/>
            <a:ext cx="3456384" cy="432420"/>
          </a:xfrm>
        </p:spPr>
        <p:txBody>
          <a:bodyPr/>
          <a:lstStyle/>
          <a:p>
            <a:r>
              <a:rPr lang="sv-SE" dirty="0"/>
              <a:t>NIVÅ 1 – FOTBOLLSGLÄDJE 6-9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56</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66" name="object 5"/>
          <p:cNvSpPr txBox="1"/>
          <p:nvPr/>
        </p:nvSpPr>
        <p:spPr>
          <a:xfrm>
            <a:off x="707299" y="1331640"/>
            <a:ext cx="654685" cy="223520"/>
          </a:xfrm>
          <a:prstGeom prst="rect">
            <a:avLst/>
          </a:prstGeom>
        </p:spPr>
        <p:txBody>
          <a:bodyPr vert="horz" wrap="square" lIns="0" tIns="0" rIns="0" bIns="0" rtlCol="0">
            <a:noAutofit/>
          </a:bodyPr>
          <a:lstStyle/>
          <a:p>
            <a:pPr marL="12700">
              <a:lnSpc>
                <a:spcPct val="100000"/>
              </a:lnSpc>
            </a:pPr>
            <a:r>
              <a:rPr sz="1400" b="1" spc="-130" dirty="0">
                <a:latin typeface="Arial"/>
                <a:cs typeface="Arial"/>
              </a:rPr>
              <a:t>T</a:t>
            </a:r>
            <a:r>
              <a:rPr sz="1400" b="1" spc="-15" dirty="0">
                <a:latin typeface="Arial"/>
                <a:cs typeface="Arial"/>
              </a:rPr>
              <a:t>räning</a:t>
            </a:r>
            <a:endParaRPr sz="1400" dirty="0">
              <a:latin typeface="Arial"/>
              <a:cs typeface="Arial"/>
            </a:endParaRPr>
          </a:p>
        </p:txBody>
      </p:sp>
      <p:sp>
        <p:nvSpPr>
          <p:cNvPr id="90" name="object 30"/>
          <p:cNvSpPr txBox="1"/>
          <p:nvPr/>
        </p:nvSpPr>
        <p:spPr>
          <a:xfrm>
            <a:off x="707299" y="7731080"/>
            <a:ext cx="5191125" cy="409962"/>
          </a:xfrm>
          <a:prstGeom prst="rect">
            <a:avLst/>
          </a:prstGeom>
        </p:spPr>
        <p:txBody>
          <a:bodyPr vert="horz" wrap="square" lIns="0" tIns="0" rIns="0" bIns="0" rtlCol="0">
            <a:noAutofit/>
          </a:bodyPr>
          <a:lstStyle/>
          <a:p>
            <a:pPr marL="12700" marR="12700">
              <a:lnSpc>
                <a:spcPct val="104200"/>
              </a:lnSpc>
            </a:pPr>
            <a:r>
              <a:rPr sz="1000" i="1" spc="-65" dirty="0">
                <a:latin typeface="Arial"/>
                <a:cs typeface="Arial"/>
              </a:rPr>
              <a:t>F</a:t>
            </a:r>
            <a:r>
              <a:rPr sz="1000" i="1" spc="10" dirty="0">
                <a:latin typeface="Arial"/>
                <a:cs typeface="Arial"/>
              </a:rPr>
              <a:t>ö</a:t>
            </a:r>
            <a:r>
              <a:rPr sz="1000" i="1" spc="25" dirty="0">
                <a:latin typeface="Arial"/>
                <a:cs typeface="Arial"/>
              </a:rPr>
              <a:t>r</a:t>
            </a:r>
            <a:r>
              <a:rPr sz="1000" i="1" spc="-15" dirty="0">
                <a:latin typeface="Arial"/>
                <a:cs typeface="Arial"/>
              </a:rPr>
              <a:t>slag på träningsmodell på </a:t>
            </a:r>
            <a:r>
              <a:rPr sz="1000" i="1" spc="10" dirty="0">
                <a:latin typeface="Arial"/>
                <a:cs typeface="Arial"/>
              </a:rPr>
              <a:t>e</a:t>
            </a:r>
            <a:r>
              <a:rPr sz="1000" i="1" spc="-25" dirty="0">
                <a:latin typeface="Arial"/>
                <a:cs typeface="Arial"/>
              </a:rPr>
              <a:t>t</a:t>
            </a:r>
            <a:r>
              <a:rPr sz="1000" i="1" spc="35" dirty="0">
                <a:latin typeface="Arial"/>
                <a:cs typeface="Arial"/>
              </a:rPr>
              <a:t>t </a:t>
            </a:r>
            <a:r>
              <a:rPr sz="1000" i="1" spc="-5" dirty="0">
                <a:latin typeface="Arial"/>
                <a:cs typeface="Arial"/>
              </a:rPr>
              <a:t>träningspass. </a:t>
            </a:r>
            <a:r>
              <a:rPr sz="1000" i="1" spc="-35" dirty="0">
                <a:latin typeface="Arial"/>
                <a:cs typeface="Arial"/>
              </a:rPr>
              <a:t>På </a:t>
            </a:r>
            <a:r>
              <a:rPr sz="1000" i="1" spc="-20" dirty="0">
                <a:latin typeface="Arial"/>
                <a:cs typeface="Arial"/>
              </a:rPr>
              <a:t>nivå 1 </a:t>
            </a:r>
            <a:r>
              <a:rPr sz="1000" i="1" spc="25" dirty="0">
                <a:latin typeface="Arial"/>
                <a:cs typeface="Arial"/>
              </a:rPr>
              <a:t>o</a:t>
            </a:r>
            <a:r>
              <a:rPr sz="1000" i="1" spc="0" dirty="0">
                <a:latin typeface="Arial"/>
                <a:cs typeface="Arial"/>
              </a:rPr>
              <a:t>ch 2 </a:t>
            </a:r>
            <a:r>
              <a:rPr sz="1000" i="1" spc="-25" dirty="0">
                <a:latin typeface="Arial"/>
                <a:cs typeface="Arial"/>
              </a:rPr>
              <a:t>kan </a:t>
            </a:r>
            <a:r>
              <a:rPr sz="1000" i="1" spc="-60" dirty="0">
                <a:latin typeface="Arial"/>
                <a:cs typeface="Arial"/>
              </a:rPr>
              <a:t>ä</a:t>
            </a:r>
            <a:r>
              <a:rPr sz="1000" i="1" spc="-40" dirty="0">
                <a:latin typeface="Arial"/>
                <a:cs typeface="Arial"/>
              </a:rPr>
              <a:t>v</a:t>
            </a:r>
            <a:r>
              <a:rPr sz="1000" i="1" spc="-15" dirty="0">
                <a:latin typeface="Arial"/>
                <a:cs typeface="Arial"/>
              </a:rPr>
              <a:t>en stationsträning </a:t>
            </a:r>
            <a:r>
              <a:rPr sz="1000" i="1" spc="-40" dirty="0">
                <a:latin typeface="Arial"/>
                <a:cs typeface="Arial"/>
              </a:rPr>
              <a:t>v</a:t>
            </a:r>
            <a:r>
              <a:rPr sz="1000" i="1" spc="-30" dirty="0">
                <a:latin typeface="Arial"/>
                <a:cs typeface="Arial"/>
              </a:rPr>
              <a:t>ara</a:t>
            </a:r>
            <a:r>
              <a:rPr sz="1000" i="1" spc="-20" dirty="0">
                <a:latin typeface="Arial"/>
                <a:cs typeface="Arial"/>
              </a:rPr>
              <a:t> </a:t>
            </a:r>
            <a:r>
              <a:rPr sz="1000" i="1" spc="0" dirty="0">
                <a:latin typeface="Arial"/>
                <a:cs typeface="Arial"/>
              </a:rPr>
              <a:t>lämplig </a:t>
            </a:r>
            <a:r>
              <a:rPr sz="1000" i="1" spc="10" dirty="0">
                <a:latin typeface="Arial"/>
                <a:cs typeface="Arial"/>
              </a:rPr>
              <a:t>om </a:t>
            </a:r>
            <a:r>
              <a:rPr sz="1000" i="1" spc="-5" dirty="0">
                <a:latin typeface="Arial"/>
                <a:cs typeface="Arial"/>
              </a:rPr>
              <a:t>antalet ba</a:t>
            </a:r>
            <a:r>
              <a:rPr sz="1000" i="1" spc="20" dirty="0">
                <a:latin typeface="Arial"/>
                <a:cs typeface="Arial"/>
              </a:rPr>
              <a:t>r</a:t>
            </a:r>
            <a:r>
              <a:rPr sz="1000" i="1" spc="0" dirty="0">
                <a:latin typeface="Arial"/>
                <a:cs typeface="Arial"/>
              </a:rPr>
              <a:t>n </a:t>
            </a:r>
            <a:r>
              <a:rPr sz="1000" i="1" spc="-5" dirty="0">
                <a:latin typeface="Arial"/>
                <a:cs typeface="Arial"/>
              </a:rPr>
              <a:t>ö</a:t>
            </a:r>
            <a:r>
              <a:rPr sz="1000" i="1" spc="-40" dirty="0">
                <a:latin typeface="Arial"/>
                <a:cs typeface="Arial"/>
              </a:rPr>
              <a:t>v</a:t>
            </a:r>
            <a:r>
              <a:rPr sz="1000" i="1" spc="-20" dirty="0">
                <a:latin typeface="Arial"/>
                <a:cs typeface="Arial"/>
              </a:rPr>
              <a:t>e</a:t>
            </a:r>
            <a:r>
              <a:rPr sz="1000" i="1" spc="5" dirty="0">
                <a:latin typeface="Arial"/>
                <a:cs typeface="Arial"/>
              </a:rPr>
              <a:t>r</a:t>
            </a:r>
            <a:r>
              <a:rPr sz="1000" i="1" spc="0" dirty="0">
                <a:latin typeface="Arial"/>
                <a:cs typeface="Arial"/>
              </a:rPr>
              <a:t>stiger </a:t>
            </a:r>
            <a:r>
              <a:rPr sz="1000" i="1" spc="10" dirty="0">
                <a:latin typeface="Arial"/>
                <a:cs typeface="Arial"/>
              </a:rPr>
              <a:t>1/</a:t>
            </a:r>
            <a:r>
              <a:rPr sz="1000" i="1" spc="-80" dirty="0">
                <a:latin typeface="Arial"/>
                <a:cs typeface="Arial"/>
              </a:rPr>
              <a:t>1</a:t>
            </a:r>
            <a:r>
              <a:rPr sz="1000" i="1" spc="0" dirty="0">
                <a:latin typeface="Arial"/>
                <a:cs typeface="Arial"/>
              </a:rPr>
              <a:t>0 </a:t>
            </a:r>
            <a:r>
              <a:rPr sz="1000" i="1" spc="-10" dirty="0">
                <a:latin typeface="Arial"/>
                <a:cs typeface="Arial"/>
              </a:rPr>
              <a:t>(tränare/ba</a:t>
            </a:r>
            <a:r>
              <a:rPr sz="1000" i="1" spc="10" dirty="0">
                <a:latin typeface="Arial"/>
                <a:cs typeface="Arial"/>
              </a:rPr>
              <a:t>r</a:t>
            </a:r>
            <a:r>
              <a:rPr sz="1000" i="1" spc="-30" dirty="0">
                <a:latin typeface="Arial"/>
                <a:cs typeface="Arial"/>
              </a:rPr>
              <a:t>n).</a:t>
            </a:r>
            <a:endParaRPr sz="1000" dirty="0">
              <a:latin typeface="Arial"/>
              <a:cs typeface="Arial"/>
            </a:endParaRPr>
          </a:p>
          <a:p>
            <a:pPr>
              <a:lnSpc>
                <a:spcPts val="600"/>
              </a:lnSpc>
              <a:spcBef>
                <a:spcPts val="29"/>
              </a:spcBef>
            </a:pPr>
            <a:endParaRPr sz="600" dirty="0"/>
          </a:p>
        </p:txBody>
      </p:sp>
      <p:sp>
        <p:nvSpPr>
          <p:cNvPr id="91" name="object 32"/>
          <p:cNvSpPr txBox="1"/>
          <p:nvPr/>
        </p:nvSpPr>
        <p:spPr>
          <a:xfrm>
            <a:off x="950300" y="7363546"/>
            <a:ext cx="1123315" cy="167005"/>
          </a:xfrm>
          <a:prstGeom prst="rect">
            <a:avLst/>
          </a:prstGeom>
        </p:spPr>
        <p:txBody>
          <a:bodyPr vert="horz" wrap="square" lIns="0" tIns="0" rIns="0" bIns="0" rtlCol="0">
            <a:noAutofit/>
          </a:bodyPr>
          <a:lstStyle/>
          <a:p>
            <a:pPr marL="12700">
              <a:lnSpc>
                <a:spcPct val="100000"/>
              </a:lnSpc>
            </a:pPr>
            <a:r>
              <a:rPr sz="1000" i="1" spc="-180" dirty="0">
                <a:latin typeface="Arial"/>
                <a:cs typeface="Arial"/>
              </a:rPr>
              <a:t>T</a:t>
            </a:r>
            <a:r>
              <a:rPr sz="1000" i="1" spc="-10" dirty="0">
                <a:latin typeface="Arial"/>
                <a:cs typeface="Arial"/>
              </a:rPr>
              <a:t>räningspass </a:t>
            </a:r>
            <a:r>
              <a:rPr sz="1000" i="1" spc="-20" dirty="0">
                <a:latin typeface="Arial"/>
                <a:cs typeface="Arial"/>
              </a:rPr>
              <a:t>nivå 1</a:t>
            </a:r>
            <a:endParaRPr sz="1000">
              <a:latin typeface="Arial"/>
              <a:cs typeface="Arial"/>
            </a:endParaRPr>
          </a:p>
        </p:txBody>
      </p:sp>
      <p:sp>
        <p:nvSpPr>
          <p:cNvPr id="92" name="object 33"/>
          <p:cNvSpPr txBox="1"/>
          <p:nvPr/>
        </p:nvSpPr>
        <p:spPr>
          <a:xfrm>
            <a:off x="707299" y="3851920"/>
            <a:ext cx="5396230" cy="1365250"/>
          </a:xfrm>
          <a:prstGeom prst="rect">
            <a:avLst/>
          </a:prstGeom>
        </p:spPr>
        <p:txBody>
          <a:bodyPr vert="horz" wrap="square" lIns="0" tIns="0" rIns="0" bIns="0" rtlCol="0">
            <a:noAutofit/>
          </a:bodyPr>
          <a:lstStyle/>
          <a:p>
            <a:pPr marL="60325">
              <a:lnSpc>
                <a:spcPct val="100000"/>
              </a:lnSpc>
            </a:pPr>
            <a:r>
              <a:rPr lang="sv-SE" sz="1000" i="1" spc="5" dirty="0">
                <a:latin typeface="Arial"/>
                <a:cs typeface="Arial"/>
              </a:rPr>
              <a:t>V</a:t>
            </a:r>
            <a:r>
              <a:rPr sz="1000" b="1" spc="5" dirty="0" err="1">
                <a:latin typeface="Arial"/>
                <a:cs typeface="Arial"/>
              </a:rPr>
              <a:t>e</a:t>
            </a:r>
            <a:r>
              <a:rPr sz="1000" b="1" spc="-20" dirty="0" err="1">
                <a:latin typeface="Arial"/>
                <a:cs typeface="Arial"/>
              </a:rPr>
              <a:t>c</a:t>
            </a:r>
            <a:r>
              <a:rPr sz="1000" b="1" spc="-40" dirty="0" err="1">
                <a:latin typeface="Arial"/>
                <a:cs typeface="Arial"/>
              </a:rPr>
              <a:t>k</a:t>
            </a:r>
            <a:r>
              <a:rPr sz="1000" b="1" spc="-5" dirty="0" err="1">
                <a:latin typeface="Arial"/>
                <a:cs typeface="Arial"/>
              </a:rPr>
              <a:t>oplane</a:t>
            </a:r>
            <a:r>
              <a:rPr sz="1000" b="1" spc="15" dirty="0" err="1">
                <a:latin typeface="Arial"/>
                <a:cs typeface="Arial"/>
              </a:rPr>
              <a:t>r</a:t>
            </a:r>
            <a:r>
              <a:rPr sz="1000" b="1" spc="0" dirty="0" err="1">
                <a:latin typeface="Arial"/>
                <a:cs typeface="Arial"/>
              </a:rPr>
              <a:t>ing</a:t>
            </a:r>
            <a:endParaRPr sz="1000" b="1" dirty="0">
              <a:latin typeface="Arial"/>
              <a:cs typeface="Arial"/>
            </a:endParaRPr>
          </a:p>
          <a:p>
            <a:pPr>
              <a:lnSpc>
                <a:spcPts val="800"/>
              </a:lnSpc>
              <a:spcBef>
                <a:spcPts val="47"/>
              </a:spcBef>
            </a:pPr>
            <a:endParaRPr sz="800" dirty="0"/>
          </a:p>
          <a:p>
            <a:pPr marL="120650" indent="-108585">
              <a:lnSpc>
                <a:spcPct val="100000"/>
              </a:lnSpc>
              <a:buFont typeface="Arial"/>
              <a:buChar char="•"/>
              <a:tabLst>
                <a:tab pos="120650" algn="l"/>
              </a:tabLst>
            </a:pPr>
            <a:r>
              <a:rPr sz="1000" spc="-145" dirty="0">
                <a:latin typeface="Arial"/>
                <a:cs typeface="Arial"/>
              </a:rPr>
              <a:t>T</a:t>
            </a:r>
            <a:r>
              <a:rPr sz="1000" spc="-25" dirty="0">
                <a:latin typeface="Arial"/>
                <a:cs typeface="Arial"/>
              </a:rPr>
              <a:t>räna</a:t>
            </a:r>
            <a:r>
              <a:rPr sz="1000" spc="-40" dirty="0">
                <a:latin typeface="Arial"/>
                <a:cs typeface="Arial"/>
              </a:rPr>
              <a:t>r</a:t>
            </a:r>
            <a:r>
              <a:rPr sz="1000" spc="-30" dirty="0">
                <a:latin typeface="Arial"/>
                <a:cs typeface="Arial"/>
              </a:rPr>
              <a:t>en</a:t>
            </a:r>
            <a:r>
              <a:rPr sz="1000" spc="-10" dirty="0">
                <a:latin typeface="Arial"/>
                <a:cs typeface="Arial"/>
              </a:rPr>
              <a:t> prioriterar </a:t>
            </a:r>
            <a:r>
              <a:rPr sz="1000" spc="0" dirty="0">
                <a:latin typeface="Arial"/>
                <a:cs typeface="Arial"/>
              </a:rPr>
              <a:t>och</a:t>
            </a:r>
            <a:r>
              <a:rPr sz="1000" spc="-10" dirty="0">
                <a:latin typeface="Arial"/>
                <a:cs typeface="Arial"/>
              </a:rPr>
              <a:t> </a:t>
            </a:r>
            <a:r>
              <a:rPr sz="1000" spc="-20" dirty="0">
                <a:latin typeface="Arial"/>
                <a:cs typeface="Arial"/>
              </a:rPr>
              <a:t>väljer</a:t>
            </a:r>
            <a:r>
              <a:rPr sz="1000" spc="-10" dirty="0">
                <a:latin typeface="Arial"/>
                <a:cs typeface="Arial"/>
              </a:rPr>
              <a:t> </a:t>
            </a:r>
            <a:r>
              <a:rPr sz="1000" spc="0" dirty="0">
                <a:latin typeface="Arial"/>
                <a:cs typeface="Arial"/>
              </a:rPr>
              <a:t>ut</a:t>
            </a:r>
            <a:r>
              <a:rPr sz="1000" spc="-10" dirty="0">
                <a:latin typeface="Arial"/>
                <a:cs typeface="Arial"/>
              </a:rPr>
              <a:t> </a:t>
            </a:r>
            <a:r>
              <a:rPr sz="1000" spc="-20" dirty="0">
                <a:latin typeface="Arial"/>
                <a:cs typeface="Arial"/>
              </a:rPr>
              <a:t>delar</a:t>
            </a:r>
            <a:r>
              <a:rPr sz="1000" spc="-10" dirty="0">
                <a:latin typeface="Arial"/>
                <a:cs typeface="Arial"/>
              </a:rPr>
              <a:t> </a:t>
            </a:r>
            <a:r>
              <a:rPr sz="1000" spc="-30" dirty="0">
                <a:latin typeface="Arial"/>
                <a:cs typeface="Arial"/>
              </a:rPr>
              <a:t>av</a:t>
            </a:r>
            <a:r>
              <a:rPr sz="1000" spc="-10" dirty="0">
                <a:latin typeface="Arial"/>
                <a:cs typeface="Arial"/>
              </a:rPr>
              <a:t> </a:t>
            </a:r>
            <a:r>
              <a:rPr sz="1000" spc="-15" dirty="0">
                <a:latin typeface="Arial"/>
                <a:cs typeface="Arial"/>
              </a:rPr>
              <a:t>veckoplaneringen</a:t>
            </a:r>
            <a:r>
              <a:rPr sz="1000" spc="-10" dirty="0">
                <a:latin typeface="Arial"/>
                <a:cs typeface="Arial"/>
              </a:rPr>
              <a:t> </a:t>
            </a:r>
            <a:r>
              <a:rPr sz="1000" spc="0" dirty="0">
                <a:latin typeface="Arial"/>
                <a:cs typeface="Arial"/>
              </a:rPr>
              <a:t>till</a:t>
            </a:r>
            <a:r>
              <a:rPr sz="1000" spc="-10" dirty="0">
                <a:latin typeface="Arial"/>
                <a:cs typeface="Arial"/>
              </a:rPr>
              <a:t> </a:t>
            </a:r>
            <a:r>
              <a:rPr sz="1000" spc="-15" dirty="0">
                <a:latin typeface="Arial"/>
                <a:cs typeface="Arial"/>
              </a:rPr>
              <a:t>träningen.</a:t>
            </a:r>
            <a:endParaRPr sz="1000" dirty="0">
              <a:latin typeface="Arial"/>
              <a:cs typeface="Arial"/>
            </a:endParaRPr>
          </a:p>
          <a:p>
            <a:pPr>
              <a:lnSpc>
                <a:spcPts val="700"/>
              </a:lnSpc>
              <a:spcBef>
                <a:spcPts val="8"/>
              </a:spcBef>
              <a:buFont typeface="Arial"/>
              <a:buChar char="•"/>
            </a:pPr>
            <a:endParaRPr sz="700" dirty="0"/>
          </a:p>
          <a:p>
            <a:pPr marL="120650" marR="12700" indent="-108585">
              <a:lnSpc>
                <a:spcPct val="100000"/>
              </a:lnSpc>
              <a:buFont typeface="Arial"/>
              <a:buChar char="•"/>
              <a:tabLst>
                <a:tab pos="120650" algn="l"/>
              </a:tabLst>
            </a:pPr>
            <a:r>
              <a:rPr sz="1000" spc="-15" dirty="0">
                <a:latin typeface="Arial"/>
                <a:cs typeface="Arial"/>
              </a:rPr>
              <a:t>Målvaktsträningen</a:t>
            </a:r>
            <a:r>
              <a:rPr sz="1000" spc="-10" dirty="0">
                <a:latin typeface="Arial"/>
                <a:cs typeface="Arial"/>
              </a:rPr>
              <a:t> </a:t>
            </a:r>
            <a:r>
              <a:rPr sz="1000" spc="-15" dirty="0">
                <a:latin typeface="Arial"/>
                <a:cs typeface="Arial"/>
              </a:rPr>
              <a:t>bygger</a:t>
            </a:r>
            <a:r>
              <a:rPr sz="1000" spc="-10" dirty="0">
                <a:latin typeface="Arial"/>
                <a:cs typeface="Arial"/>
              </a:rPr>
              <a:t> </a:t>
            </a:r>
            <a:r>
              <a:rPr sz="1000" spc="-15" dirty="0">
                <a:latin typeface="Arial"/>
                <a:cs typeface="Arial"/>
              </a:rPr>
              <a:t>på</a:t>
            </a:r>
            <a:r>
              <a:rPr sz="1000" spc="-10" dirty="0">
                <a:latin typeface="Arial"/>
                <a:cs typeface="Arial"/>
              </a:rPr>
              <a:t> </a:t>
            </a:r>
            <a:r>
              <a:rPr sz="1000" spc="0" dirty="0">
                <a:latin typeface="Arial"/>
                <a:cs typeface="Arial"/>
              </a:rPr>
              <a:t>att</a:t>
            </a:r>
            <a:r>
              <a:rPr sz="1000" spc="-10" dirty="0">
                <a:latin typeface="Arial"/>
                <a:cs typeface="Arial"/>
              </a:rPr>
              <a:t> utveckla </a:t>
            </a:r>
            <a:r>
              <a:rPr sz="1000" spc="-15" dirty="0">
                <a:latin typeface="Arial"/>
                <a:cs typeface="Arial"/>
              </a:rPr>
              <a:t>de</a:t>
            </a:r>
            <a:r>
              <a:rPr sz="1000" spc="-10" dirty="0">
                <a:latin typeface="Arial"/>
                <a:cs typeface="Arial"/>
              </a:rPr>
              <a:t> </a:t>
            </a:r>
            <a:r>
              <a:rPr sz="1000" spc="-5" dirty="0">
                <a:latin typeface="Arial"/>
                <a:cs typeface="Arial"/>
              </a:rPr>
              <a:t>motoriska</a:t>
            </a:r>
            <a:r>
              <a:rPr sz="1000" spc="-10" dirty="0">
                <a:latin typeface="Arial"/>
                <a:cs typeface="Arial"/>
              </a:rPr>
              <a:t> </a:t>
            </a:r>
            <a:r>
              <a:rPr sz="1000" spc="-20" dirty="0">
                <a:latin typeface="Arial"/>
                <a:cs typeface="Arial"/>
              </a:rPr>
              <a:t>fä</a:t>
            </a:r>
            <a:r>
              <a:rPr sz="1000" spc="-35" dirty="0">
                <a:latin typeface="Arial"/>
                <a:cs typeface="Arial"/>
              </a:rPr>
              <a:t>r</a:t>
            </a:r>
            <a:r>
              <a:rPr sz="1000" spc="-10" dirty="0">
                <a:latin typeface="Arial"/>
                <a:cs typeface="Arial"/>
              </a:rPr>
              <a:t>digheter </a:t>
            </a:r>
            <a:r>
              <a:rPr sz="1000" spc="-15" dirty="0">
                <a:latin typeface="Arial"/>
                <a:cs typeface="Arial"/>
              </a:rPr>
              <a:t>som</a:t>
            </a:r>
            <a:r>
              <a:rPr sz="1000" spc="-10" dirty="0">
                <a:latin typeface="Arial"/>
                <a:cs typeface="Arial"/>
              </a:rPr>
              <a:t> </a:t>
            </a:r>
            <a:r>
              <a:rPr sz="1000" spc="-15" dirty="0">
                <a:latin typeface="Arial"/>
                <a:cs typeface="Arial"/>
              </a:rPr>
              <a:t>behövs</a:t>
            </a:r>
            <a:r>
              <a:rPr sz="1000" spc="-10" dirty="0">
                <a:latin typeface="Arial"/>
                <a:cs typeface="Arial"/>
              </a:rPr>
              <a:t> </a:t>
            </a:r>
            <a:r>
              <a:rPr sz="1000" spc="-5" dirty="0">
                <a:latin typeface="Arial"/>
                <a:cs typeface="Arial"/>
              </a:rPr>
              <a:t>för</a:t>
            </a:r>
            <a:r>
              <a:rPr sz="1000" spc="-10" dirty="0">
                <a:latin typeface="Arial"/>
                <a:cs typeface="Arial"/>
              </a:rPr>
              <a:t> </a:t>
            </a:r>
            <a:r>
              <a:rPr sz="1000" spc="0" dirty="0">
                <a:latin typeface="Arial"/>
                <a:cs typeface="Arial"/>
              </a:rPr>
              <a:t>att</a:t>
            </a:r>
            <a:r>
              <a:rPr sz="1000" spc="-10" dirty="0">
                <a:latin typeface="Arial"/>
                <a:cs typeface="Arial"/>
              </a:rPr>
              <a:t> </a:t>
            </a:r>
            <a:r>
              <a:rPr sz="1000" spc="-30" dirty="0">
                <a:latin typeface="Arial"/>
                <a:cs typeface="Arial"/>
              </a:rPr>
              <a:t>agera</a:t>
            </a:r>
            <a:r>
              <a:rPr sz="1000" spc="-15" dirty="0">
                <a:latin typeface="Arial"/>
                <a:cs typeface="Arial"/>
              </a:rPr>
              <a:t> målvakt.</a:t>
            </a:r>
            <a:r>
              <a:rPr sz="1000" spc="-10" dirty="0">
                <a:latin typeface="Arial"/>
                <a:cs typeface="Arial"/>
              </a:rPr>
              <a:t> </a:t>
            </a:r>
            <a:r>
              <a:rPr sz="1000" spc="-15" dirty="0">
                <a:latin typeface="Arial"/>
                <a:cs typeface="Arial"/>
              </a:rPr>
              <a:t>Samtliga</a:t>
            </a:r>
            <a:r>
              <a:rPr sz="1000" spc="-10" dirty="0">
                <a:latin typeface="Arial"/>
                <a:cs typeface="Arial"/>
              </a:rPr>
              <a:t> </a:t>
            </a:r>
            <a:r>
              <a:rPr sz="1000" spc="-20" dirty="0">
                <a:latin typeface="Arial"/>
                <a:cs typeface="Arial"/>
              </a:rPr>
              <a:t>spela</a:t>
            </a:r>
            <a:r>
              <a:rPr sz="1000" spc="-35" dirty="0">
                <a:latin typeface="Arial"/>
                <a:cs typeface="Arial"/>
              </a:rPr>
              <a:t>r</a:t>
            </a:r>
            <a:r>
              <a:rPr sz="1000" spc="-40" dirty="0">
                <a:latin typeface="Arial"/>
                <a:cs typeface="Arial"/>
              </a:rPr>
              <a:t>e</a:t>
            </a:r>
            <a:r>
              <a:rPr sz="1000" spc="-10" dirty="0">
                <a:latin typeface="Arial"/>
                <a:cs typeface="Arial"/>
              </a:rPr>
              <a:t> i </a:t>
            </a:r>
            <a:r>
              <a:rPr sz="1000" spc="-15" dirty="0">
                <a:latin typeface="Arial"/>
                <a:cs typeface="Arial"/>
              </a:rPr>
              <a:t>laget</a:t>
            </a:r>
            <a:r>
              <a:rPr sz="1000" spc="-10" dirty="0">
                <a:latin typeface="Arial"/>
                <a:cs typeface="Arial"/>
              </a:rPr>
              <a:t> </a:t>
            </a:r>
            <a:r>
              <a:rPr sz="1000" spc="-20" dirty="0">
                <a:latin typeface="Arial"/>
                <a:cs typeface="Arial"/>
              </a:rPr>
              <a:t>behöver</a:t>
            </a:r>
            <a:r>
              <a:rPr sz="1000" spc="-10" dirty="0">
                <a:latin typeface="Arial"/>
                <a:cs typeface="Arial"/>
              </a:rPr>
              <a:t> </a:t>
            </a:r>
            <a:r>
              <a:rPr sz="1000" spc="-25" dirty="0">
                <a:latin typeface="Arial"/>
                <a:cs typeface="Arial"/>
              </a:rPr>
              <a:t>denna</a:t>
            </a:r>
            <a:r>
              <a:rPr sz="1000" spc="-10" dirty="0">
                <a:latin typeface="Arial"/>
                <a:cs typeface="Arial"/>
              </a:rPr>
              <a:t> </a:t>
            </a:r>
            <a:r>
              <a:rPr sz="1000" spc="5" dirty="0">
                <a:latin typeface="Arial"/>
                <a:cs typeface="Arial"/>
              </a:rPr>
              <a:t>typ</a:t>
            </a:r>
            <a:r>
              <a:rPr sz="1000" spc="-10" dirty="0">
                <a:latin typeface="Arial"/>
                <a:cs typeface="Arial"/>
              </a:rPr>
              <a:t> </a:t>
            </a:r>
            <a:r>
              <a:rPr sz="1000" spc="-30" dirty="0">
                <a:latin typeface="Arial"/>
                <a:cs typeface="Arial"/>
              </a:rPr>
              <a:t>av</a:t>
            </a:r>
            <a:r>
              <a:rPr sz="1000" spc="-10" dirty="0">
                <a:latin typeface="Arial"/>
                <a:cs typeface="Arial"/>
              </a:rPr>
              <a:t> träning. </a:t>
            </a:r>
            <a:r>
              <a:rPr sz="1000" spc="-5" dirty="0">
                <a:latin typeface="Arial"/>
                <a:cs typeface="Arial"/>
              </a:rPr>
              <a:t>Upplägget</a:t>
            </a:r>
            <a:r>
              <a:rPr sz="1000" spc="-10" dirty="0">
                <a:latin typeface="Arial"/>
                <a:cs typeface="Arial"/>
              </a:rPr>
              <a:t> </a:t>
            </a:r>
            <a:r>
              <a:rPr sz="1000" spc="-15" dirty="0">
                <a:latin typeface="Arial"/>
                <a:cs typeface="Arial"/>
              </a:rPr>
              <a:t>som</a:t>
            </a:r>
            <a:r>
              <a:rPr sz="1000" spc="-10" dirty="0">
                <a:latin typeface="Arial"/>
                <a:cs typeface="Arial"/>
              </a:rPr>
              <a:t> </a:t>
            </a:r>
            <a:r>
              <a:rPr sz="1000" spc="-30" dirty="0">
                <a:latin typeface="Arial"/>
                <a:cs typeface="Arial"/>
              </a:rPr>
              <a:t>r</a:t>
            </a:r>
            <a:r>
              <a:rPr sz="1000" spc="-20" dirty="0">
                <a:latin typeface="Arial"/>
                <a:cs typeface="Arial"/>
              </a:rPr>
              <a:t>ekommenderas</a:t>
            </a:r>
            <a:r>
              <a:rPr sz="1000" spc="-10" dirty="0">
                <a:latin typeface="Arial"/>
                <a:cs typeface="Arial"/>
              </a:rPr>
              <a:t> </a:t>
            </a:r>
            <a:r>
              <a:rPr sz="1000" spc="-30" dirty="0">
                <a:latin typeface="Arial"/>
                <a:cs typeface="Arial"/>
              </a:rPr>
              <a:t>är</a:t>
            </a:r>
            <a:r>
              <a:rPr sz="1000" spc="-10" dirty="0">
                <a:latin typeface="Arial"/>
                <a:cs typeface="Arial"/>
              </a:rPr>
              <a:t> </a:t>
            </a:r>
            <a:r>
              <a:rPr sz="1000" spc="0" dirty="0">
                <a:latin typeface="Arial"/>
                <a:cs typeface="Arial"/>
              </a:rPr>
              <a:t>att</a:t>
            </a:r>
            <a:r>
              <a:rPr sz="1000" spc="-10" dirty="0">
                <a:latin typeface="Arial"/>
                <a:cs typeface="Arial"/>
              </a:rPr>
              <a:t> </a:t>
            </a:r>
            <a:r>
              <a:rPr sz="1000" spc="-40" dirty="0">
                <a:latin typeface="Arial"/>
                <a:cs typeface="Arial"/>
              </a:rPr>
              <a:t>1–2</a:t>
            </a:r>
            <a:r>
              <a:rPr sz="1000" spc="-10" dirty="0">
                <a:latin typeface="Arial"/>
                <a:cs typeface="Arial"/>
              </a:rPr>
              <a:t> </a:t>
            </a:r>
            <a:r>
              <a:rPr sz="1000" spc="-15" dirty="0">
                <a:latin typeface="Arial"/>
                <a:cs typeface="Arial"/>
              </a:rPr>
              <a:t>träningar</a:t>
            </a:r>
            <a:r>
              <a:rPr sz="1000" spc="-10" dirty="0">
                <a:latin typeface="Arial"/>
                <a:cs typeface="Arial"/>
              </a:rPr>
              <a:t> </a:t>
            </a:r>
            <a:r>
              <a:rPr sz="1000" spc="-15" dirty="0">
                <a:latin typeface="Arial"/>
                <a:cs typeface="Arial"/>
              </a:rPr>
              <a:t>på</a:t>
            </a:r>
            <a:r>
              <a:rPr sz="1000" spc="-10" dirty="0">
                <a:latin typeface="Arial"/>
                <a:cs typeface="Arial"/>
              </a:rPr>
              <a:t> </a:t>
            </a:r>
            <a:r>
              <a:rPr sz="1000" spc="-30" dirty="0">
                <a:latin typeface="Arial"/>
                <a:cs typeface="Arial"/>
              </a:rPr>
              <a:t>vå</a:t>
            </a:r>
            <a:r>
              <a:rPr sz="1000" spc="-40" dirty="0">
                <a:latin typeface="Arial"/>
                <a:cs typeface="Arial"/>
              </a:rPr>
              <a:t>r</a:t>
            </a:r>
            <a:r>
              <a:rPr sz="1000" spc="-30" dirty="0">
                <a:latin typeface="Arial"/>
                <a:cs typeface="Arial"/>
              </a:rPr>
              <a:t>en</a:t>
            </a:r>
            <a:r>
              <a:rPr sz="1000" spc="-10" dirty="0">
                <a:latin typeface="Arial"/>
                <a:cs typeface="Arial"/>
              </a:rPr>
              <a:t> </a:t>
            </a:r>
            <a:r>
              <a:rPr sz="1000" spc="0" dirty="0">
                <a:latin typeface="Arial"/>
                <a:cs typeface="Arial"/>
              </a:rPr>
              <a:t>och</a:t>
            </a:r>
            <a:r>
              <a:rPr sz="1000" spc="-10" dirty="0">
                <a:latin typeface="Arial"/>
                <a:cs typeface="Arial"/>
              </a:rPr>
              <a:t> </a:t>
            </a:r>
            <a:r>
              <a:rPr sz="1000" spc="0" dirty="0">
                <a:latin typeface="Arial"/>
                <a:cs typeface="Arial"/>
              </a:rPr>
              <a:t>att</a:t>
            </a:r>
            <a:r>
              <a:rPr sz="1000" spc="-10" dirty="0">
                <a:latin typeface="Arial"/>
                <a:cs typeface="Arial"/>
              </a:rPr>
              <a:t> </a:t>
            </a:r>
            <a:r>
              <a:rPr sz="1000" spc="-40" dirty="0">
                <a:latin typeface="Arial"/>
                <a:cs typeface="Arial"/>
              </a:rPr>
              <a:t>1–2</a:t>
            </a:r>
            <a:r>
              <a:rPr sz="1000" spc="-10" dirty="0">
                <a:latin typeface="Arial"/>
                <a:cs typeface="Arial"/>
              </a:rPr>
              <a:t> </a:t>
            </a:r>
            <a:r>
              <a:rPr sz="1000" spc="-15" dirty="0">
                <a:latin typeface="Arial"/>
                <a:cs typeface="Arial"/>
              </a:rPr>
              <a:t>träningar</a:t>
            </a:r>
            <a:r>
              <a:rPr sz="1000" spc="-10" dirty="0">
                <a:latin typeface="Arial"/>
                <a:cs typeface="Arial"/>
              </a:rPr>
              <a:t> </a:t>
            </a:r>
            <a:r>
              <a:rPr sz="1000" spc="-15" dirty="0">
                <a:latin typeface="Arial"/>
                <a:cs typeface="Arial"/>
              </a:rPr>
              <a:t>på</a:t>
            </a:r>
            <a:r>
              <a:rPr sz="1000" spc="-10" dirty="0">
                <a:latin typeface="Arial"/>
                <a:cs typeface="Arial"/>
              </a:rPr>
              <a:t> hösten </a:t>
            </a:r>
            <a:r>
              <a:rPr sz="1000" spc="-25" dirty="0">
                <a:latin typeface="Arial"/>
                <a:cs typeface="Arial"/>
              </a:rPr>
              <a:t>har</a:t>
            </a:r>
            <a:r>
              <a:rPr sz="1000" spc="-10" dirty="0">
                <a:latin typeface="Arial"/>
                <a:cs typeface="Arial"/>
              </a:rPr>
              <a:t> </a:t>
            </a:r>
            <a:r>
              <a:rPr sz="1000" spc="0" dirty="0">
                <a:latin typeface="Arial"/>
                <a:cs typeface="Arial"/>
              </a:rPr>
              <a:t>detta</a:t>
            </a:r>
            <a:r>
              <a:rPr sz="1000" spc="-10" dirty="0">
                <a:latin typeface="Arial"/>
                <a:cs typeface="Arial"/>
              </a:rPr>
              <a:t> </a:t>
            </a:r>
            <a:r>
              <a:rPr sz="1000" spc="-20" dirty="0">
                <a:latin typeface="Arial"/>
                <a:cs typeface="Arial"/>
              </a:rPr>
              <a:t>träningsinnehåll.</a:t>
            </a:r>
            <a:endParaRPr sz="1000" dirty="0">
              <a:latin typeface="Arial"/>
              <a:cs typeface="Arial"/>
            </a:endParaRPr>
          </a:p>
          <a:p>
            <a:pPr>
              <a:lnSpc>
                <a:spcPts val="700"/>
              </a:lnSpc>
              <a:spcBef>
                <a:spcPts val="9"/>
              </a:spcBef>
              <a:buFont typeface="Arial"/>
              <a:buChar char="•"/>
            </a:pPr>
            <a:endParaRPr sz="700" dirty="0"/>
          </a:p>
          <a:p>
            <a:pPr marL="120650" marR="307340" indent="-108585">
              <a:lnSpc>
                <a:spcPct val="100000"/>
              </a:lnSpc>
              <a:buFont typeface="Arial"/>
              <a:buChar char="•"/>
              <a:tabLst>
                <a:tab pos="120650" algn="l"/>
              </a:tabLst>
            </a:pPr>
            <a:r>
              <a:rPr sz="1000" spc="-45" dirty="0">
                <a:latin typeface="Arial"/>
                <a:cs typeface="Arial"/>
              </a:rPr>
              <a:t>Se</a:t>
            </a:r>
            <a:r>
              <a:rPr sz="1000" spc="-10" dirty="0">
                <a:latin typeface="Arial"/>
                <a:cs typeface="Arial"/>
              </a:rPr>
              <a:t> </a:t>
            </a:r>
            <a:r>
              <a:rPr sz="1000" spc="0" dirty="0">
                <a:latin typeface="Arial"/>
                <a:cs typeface="Arial"/>
              </a:rPr>
              <a:t>till</a:t>
            </a:r>
            <a:r>
              <a:rPr sz="1000" spc="-10" dirty="0">
                <a:latin typeface="Arial"/>
                <a:cs typeface="Arial"/>
              </a:rPr>
              <a:t> </a:t>
            </a:r>
            <a:r>
              <a:rPr sz="1000" spc="-30" dirty="0">
                <a:latin typeface="Arial"/>
                <a:cs typeface="Arial"/>
              </a:rPr>
              <a:t>så</a:t>
            </a:r>
            <a:r>
              <a:rPr sz="1000" spc="-10" dirty="0">
                <a:latin typeface="Arial"/>
                <a:cs typeface="Arial"/>
              </a:rPr>
              <a:t> </a:t>
            </a:r>
            <a:r>
              <a:rPr sz="1000" spc="0" dirty="0">
                <a:latin typeface="Arial"/>
                <a:cs typeface="Arial"/>
              </a:rPr>
              <a:t>att</a:t>
            </a:r>
            <a:r>
              <a:rPr sz="1000" spc="-10" dirty="0">
                <a:latin typeface="Arial"/>
                <a:cs typeface="Arial"/>
              </a:rPr>
              <a:t> </a:t>
            </a:r>
            <a:r>
              <a:rPr sz="1000" spc="-25" dirty="0">
                <a:latin typeface="Arial"/>
                <a:cs typeface="Arial"/>
              </a:rPr>
              <a:t>alla</a:t>
            </a:r>
            <a:r>
              <a:rPr sz="1000" spc="-10" dirty="0">
                <a:latin typeface="Arial"/>
                <a:cs typeface="Arial"/>
              </a:rPr>
              <a:t> </a:t>
            </a:r>
            <a:r>
              <a:rPr sz="1000" spc="-20" dirty="0">
                <a:latin typeface="Arial"/>
                <a:cs typeface="Arial"/>
              </a:rPr>
              <a:t>spela</a:t>
            </a:r>
            <a:r>
              <a:rPr sz="1000" spc="-35" dirty="0">
                <a:latin typeface="Arial"/>
                <a:cs typeface="Arial"/>
              </a:rPr>
              <a:t>r</a:t>
            </a:r>
            <a:r>
              <a:rPr sz="1000" spc="-40" dirty="0">
                <a:latin typeface="Arial"/>
                <a:cs typeface="Arial"/>
              </a:rPr>
              <a:t>e</a:t>
            </a:r>
            <a:r>
              <a:rPr sz="1000" spc="-10" dirty="0">
                <a:latin typeface="Arial"/>
                <a:cs typeface="Arial"/>
              </a:rPr>
              <a:t> </a:t>
            </a:r>
            <a:r>
              <a:rPr sz="1000" spc="-20" dirty="0">
                <a:latin typeface="Arial"/>
                <a:cs typeface="Arial"/>
              </a:rPr>
              <a:t>får</a:t>
            </a:r>
            <a:r>
              <a:rPr sz="1000" spc="-10" dirty="0">
                <a:latin typeface="Arial"/>
                <a:cs typeface="Arial"/>
              </a:rPr>
              <a:t> möjlighet </a:t>
            </a:r>
            <a:r>
              <a:rPr sz="1000" spc="0" dirty="0">
                <a:latin typeface="Arial"/>
                <a:cs typeface="Arial"/>
              </a:rPr>
              <a:t>till</a:t>
            </a:r>
            <a:r>
              <a:rPr sz="1000" spc="-10" dirty="0">
                <a:latin typeface="Arial"/>
                <a:cs typeface="Arial"/>
              </a:rPr>
              <a:t> </a:t>
            </a:r>
            <a:r>
              <a:rPr sz="1000" spc="-20" dirty="0">
                <a:latin typeface="Arial"/>
                <a:cs typeface="Arial"/>
              </a:rPr>
              <a:t>många</a:t>
            </a:r>
            <a:r>
              <a:rPr sz="1000" spc="-10" dirty="0">
                <a:latin typeface="Arial"/>
                <a:cs typeface="Arial"/>
              </a:rPr>
              <a:t> </a:t>
            </a:r>
            <a:r>
              <a:rPr sz="1000" spc="-5" dirty="0">
                <a:latin typeface="Arial"/>
                <a:cs typeface="Arial"/>
              </a:rPr>
              <a:t>bollkontakte</a:t>
            </a:r>
            <a:r>
              <a:rPr sz="1000" spc="-95" dirty="0">
                <a:latin typeface="Arial"/>
                <a:cs typeface="Arial"/>
              </a:rPr>
              <a:t>r</a:t>
            </a:r>
            <a:r>
              <a:rPr sz="1000" spc="-10" dirty="0">
                <a:latin typeface="Arial"/>
                <a:cs typeface="Arial"/>
              </a:rPr>
              <a:t>. </a:t>
            </a:r>
            <a:r>
              <a:rPr sz="1000" spc="-15" dirty="0">
                <a:latin typeface="Arial"/>
                <a:cs typeface="Arial"/>
              </a:rPr>
              <a:t>Antalet</a:t>
            </a:r>
            <a:r>
              <a:rPr sz="1000" spc="-10" dirty="0">
                <a:latin typeface="Arial"/>
                <a:cs typeface="Arial"/>
              </a:rPr>
              <a:t> </a:t>
            </a:r>
            <a:r>
              <a:rPr sz="1000" spc="-20" dirty="0">
                <a:latin typeface="Arial"/>
                <a:cs typeface="Arial"/>
              </a:rPr>
              <a:t>under</a:t>
            </a:r>
            <a:r>
              <a:rPr sz="1000" spc="-10" dirty="0">
                <a:latin typeface="Arial"/>
                <a:cs typeface="Arial"/>
              </a:rPr>
              <a:t> </a:t>
            </a:r>
            <a:r>
              <a:rPr sz="1000" spc="-5" dirty="0">
                <a:latin typeface="Arial"/>
                <a:cs typeface="Arial"/>
              </a:rPr>
              <a:t>första</a:t>
            </a:r>
            <a:r>
              <a:rPr sz="1000" spc="-10" dirty="0">
                <a:latin typeface="Arial"/>
                <a:cs typeface="Arial"/>
              </a:rPr>
              <a:t> </a:t>
            </a:r>
            <a:r>
              <a:rPr sz="1000" spc="-20" dirty="0">
                <a:latin typeface="Arial"/>
                <a:cs typeface="Arial"/>
              </a:rPr>
              <a:t>delen</a:t>
            </a:r>
            <a:r>
              <a:rPr sz="1000" spc="-10" dirty="0">
                <a:latin typeface="Arial"/>
                <a:cs typeface="Arial"/>
              </a:rPr>
              <a:t> </a:t>
            </a:r>
            <a:r>
              <a:rPr sz="1000" spc="-30" dirty="0">
                <a:latin typeface="Arial"/>
                <a:cs typeface="Arial"/>
              </a:rPr>
              <a:t>av</a:t>
            </a:r>
            <a:r>
              <a:rPr sz="1000" spc="-15" dirty="0">
                <a:latin typeface="Arial"/>
                <a:cs typeface="Arial"/>
              </a:rPr>
              <a:t> träningen</a:t>
            </a:r>
            <a:r>
              <a:rPr sz="1000" spc="-10" dirty="0">
                <a:latin typeface="Arial"/>
                <a:cs typeface="Arial"/>
              </a:rPr>
              <a:t> </a:t>
            </a:r>
            <a:r>
              <a:rPr sz="1000" spc="-20" dirty="0">
                <a:latin typeface="Arial"/>
                <a:cs typeface="Arial"/>
              </a:rPr>
              <a:t>ska</a:t>
            </a:r>
            <a:r>
              <a:rPr sz="1000" spc="-10" dirty="0">
                <a:latin typeface="Arial"/>
                <a:cs typeface="Arial"/>
              </a:rPr>
              <a:t> </a:t>
            </a:r>
            <a:r>
              <a:rPr sz="1000" spc="-15" dirty="0">
                <a:latin typeface="Arial"/>
                <a:cs typeface="Arial"/>
              </a:rPr>
              <a:t>helst</a:t>
            </a:r>
            <a:r>
              <a:rPr sz="1000" spc="-10" dirty="0">
                <a:latin typeface="Arial"/>
                <a:cs typeface="Arial"/>
              </a:rPr>
              <a:t> uppgå </a:t>
            </a:r>
            <a:r>
              <a:rPr sz="1000" spc="0" dirty="0">
                <a:latin typeface="Arial"/>
                <a:cs typeface="Arial"/>
              </a:rPr>
              <a:t>till</a:t>
            </a:r>
            <a:r>
              <a:rPr sz="1000" spc="-10" dirty="0">
                <a:latin typeface="Arial"/>
                <a:cs typeface="Arial"/>
              </a:rPr>
              <a:t> </a:t>
            </a:r>
            <a:r>
              <a:rPr sz="1000" spc="-15" dirty="0">
                <a:latin typeface="Arial"/>
                <a:cs typeface="Arial"/>
              </a:rPr>
              <a:t>400.</a:t>
            </a:r>
            <a:endParaRPr sz="1000" dirty="0">
              <a:latin typeface="Arial"/>
              <a:cs typeface="Arial"/>
            </a:endParaRPr>
          </a:p>
        </p:txBody>
      </p:sp>
      <p:sp>
        <p:nvSpPr>
          <p:cNvPr id="93" name="object 34"/>
          <p:cNvSpPr txBox="1"/>
          <p:nvPr/>
        </p:nvSpPr>
        <p:spPr>
          <a:xfrm>
            <a:off x="815300" y="5543235"/>
            <a:ext cx="1228090" cy="499109"/>
          </a:xfrm>
          <a:prstGeom prst="rect">
            <a:avLst/>
          </a:prstGeom>
        </p:spPr>
        <p:txBody>
          <a:bodyPr vert="horz" wrap="square" lIns="0" tIns="0" rIns="0" bIns="0" rtlCol="0">
            <a:noAutofit/>
          </a:bodyPr>
          <a:lstStyle/>
          <a:p>
            <a:pPr marL="12700">
              <a:lnSpc>
                <a:spcPct val="100000"/>
              </a:lnSpc>
            </a:pPr>
            <a:r>
              <a:rPr sz="800" b="1" dirty="0">
                <a:latin typeface="Arial"/>
                <a:cs typeface="Arial"/>
              </a:rPr>
              <a:t>5 </a:t>
            </a:r>
            <a:r>
              <a:rPr sz="800" b="1" spc="-10" dirty="0">
                <a:latin typeface="Arial"/>
                <a:cs typeface="Arial"/>
              </a:rPr>
              <a:t>FÄRDIGHETSTRÄNING</a:t>
            </a:r>
            <a:endParaRPr sz="800" dirty="0">
              <a:latin typeface="Arial"/>
              <a:cs typeface="Arial"/>
            </a:endParaRPr>
          </a:p>
          <a:p>
            <a:pPr marL="12700" marR="31115">
              <a:lnSpc>
                <a:spcPct val="100000"/>
              </a:lnSpc>
            </a:pPr>
            <a:r>
              <a:rPr sz="800" spc="-125" dirty="0">
                <a:latin typeface="Arial"/>
                <a:cs typeface="Arial"/>
              </a:rPr>
              <a:t>T</a:t>
            </a:r>
            <a:r>
              <a:rPr sz="800" spc="0" dirty="0">
                <a:latin typeface="Arial"/>
                <a:cs typeface="Arial"/>
              </a:rPr>
              <a:t>ekniska </a:t>
            </a:r>
            <a:r>
              <a:rPr sz="800" spc="10" dirty="0">
                <a:latin typeface="Arial"/>
                <a:cs typeface="Arial"/>
              </a:rPr>
              <a:t>och fysiska </a:t>
            </a:r>
            <a:r>
              <a:rPr sz="800" spc="-5" dirty="0">
                <a:latin typeface="Arial"/>
                <a:cs typeface="Arial"/>
              </a:rPr>
              <a:t>delar tränas </a:t>
            </a:r>
            <a:r>
              <a:rPr sz="800" spc="-50" dirty="0">
                <a:latin typeface="Arial"/>
                <a:cs typeface="Arial"/>
              </a:rPr>
              <a:t>– </a:t>
            </a:r>
            <a:r>
              <a:rPr sz="800" spc="5" dirty="0">
                <a:latin typeface="Arial"/>
                <a:cs typeface="Arial"/>
              </a:rPr>
              <a:t>individuell-, </a:t>
            </a:r>
            <a:r>
              <a:rPr sz="800" spc="0" dirty="0">
                <a:latin typeface="Arial"/>
                <a:cs typeface="Arial"/>
              </a:rPr>
              <a:t>pa</a:t>
            </a:r>
            <a:r>
              <a:rPr sz="800" spc="-45" dirty="0">
                <a:latin typeface="Arial"/>
                <a:cs typeface="Arial"/>
              </a:rPr>
              <a:t>r</a:t>
            </a:r>
            <a:r>
              <a:rPr sz="800" spc="40" dirty="0">
                <a:latin typeface="Arial"/>
                <a:cs typeface="Arial"/>
              </a:rPr>
              <a:t>-</a:t>
            </a:r>
            <a:r>
              <a:rPr sz="800" spc="35" dirty="0">
                <a:latin typeface="Arial"/>
                <a:cs typeface="Arial"/>
              </a:rPr>
              <a:t> </a:t>
            </a:r>
            <a:r>
              <a:rPr sz="800" spc="-10" dirty="0">
                <a:latin typeface="Arial"/>
                <a:cs typeface="Arial"/>
              </a:rPr>
              <a:t>eller </a:t>
            </a:r>
            <a:r>
              <a:rPr sz="800" spc="5" dirty="0">
                <a:latin typeface="Arial"/>
                <a:cs typeface="Arial"/>
              </a:rPr>
              <a:t>gruppövning</a:t>
            </a:r>
            <a:endParaRPr sz="800" dirty="0">
              <a:latin typeface="Arial"/>
              <a:cs typeface="Arial"/>
            </a:endParaRPr>
          </a:p>
        </p:txBody>
      </p:sp>
      <p:sp>
        <p:nvSpPr>
          <p:cNvPr id="94" name="object 35"/>
          <p:cNvSpPr txBox="1"/>
          <p:nvPr/>
        </p:nvSpPr>
        <p:spPr>
          <a:xfrm>
            <a:off x="4607317" y="5560507"/>
            <a:ext cx="1651635" cy="377190"/>
          </a:xfrm>
          <a:prstGeom prst="rect">
            <a:avLst/>
          </a:prstGeom>
        </p:spPr>
        <p:txBody>
          <a:bodyPr vert="horz" wrap="square" lIns="0" tIns="0" rIns="0" bIns="0" rtlCol="0">
            <a:noAutofit/>
          </a:bodyPr>
          <a:lstStyle/>
          <a:p>
            <a:pPr marL="12700">
              <a:lnSpc>
                <a:spcPct val="100000"/>
              </a:lnSpc>
            </a:pPr>
            <a:r>
              <a:rPr sz="800" b="1" dirty="0">
                <a:latin typeface="Arial"/>
                <a:cs typeface="Arial"/>
              </a:rPr>
              <a:t>1 </a:t>
            </a:r>
            <a:r>
              <a:rPr sz="800" b="1" spc="-10" dirty="0">
                <a:latin typeface="Arial"/>
                <a:cs typeface="Arial"/>
              </a:rPr>
              <a:t>FÄRDIGHETSTRÄNING</a:t>
            </a:r>
            <a:endParaRPr sz="800">
              <a:latin typeface="Arial"/>
              <a:cs typeface="Arial"/>
            </a:endParaRPr>
          </a:p>
          <a:p>
            <a:pPr marL="12700">
              <a:lnSpc>
                <a:spcPct val="100000"/>
              </a:lnSpc>
            </a:pPr>
            <a:r>
              <a:rPr sz="800" spc="-125" dirty="0">
                <a:latin typeface="Arial"/>
                <a:cs typeface="Arial"/>
              </a:rPr>
              <a:t>T</a:t>
            </a:r>
            <a:r>
              <a:rPr sz="800" spc="0" dirty="0">
                <a:latin typeface="Arial"/>
                <a:cs typeface="Arial"/>
              </a:rPr>
              <a:t>ekniska </a:t>
            </a:r>
            <a:r>
              <a:rPr sz="800" spc="10" dirty="0">
                <a:latin typeface="Arial"/>
                <a:cs typeface="Arial"/>
              </a:rPr>
              <a:t>och fysiska </a:t>
            </a:r>
            <a:r>
              <a:rPr sz="800" spc="-5" dirty="0">
                <a:latin typeface="Arial"/>
                <a:cs typeface="Arial"/>
              </a:rPr>
              <a:t>delar tränas</a:t>
            </a:r>
            <a:endParaRPr sz="800">
              <a:latin typeface="Arial"/>
              <a:cs typeface="Arial"/>
            </a:endParaRPr>
          </a:p>
          <a:p>
            <a:pPr marL="12700">
              <a:lnSpc>
                <a:spcPct val="100000"/>
              </a:lnSpc>
            </a:pPr>
            <a:r>
              <a:rPr sz="800" spc="-50" dirty="0">
                <a:latin typeface="Arial"/>
                <a:cs typeface="Arial"/>
              </a:rPr>
              <a:t>– </a:t>
            </a:r>
            <a:r>
              <a:rPr sz="800" spc="5" dirty="0">
                <a:latin typeface="Arial"/>
                <a:cs typeface="Arial"/>
              </a:rPr>
              <a:t>individuell-, </a:t>
            </a:r>
            <a:r>
              <a:rPr sz="800" spc="0" dirty="0">
                <a:latin typeface="Arial"/>
                <a:cs typeface="Arial"/>
              </a:rPr>
              <a:t>pa</a:t>
            </a:r>
            <a:r>
              <a:rPr sz="800" spc="-45" dirty="0">
                <a:latin typeface="Arial"/>
                <a:cs typeface="Arial"/>
              </a:rPr>
              <a:t>r</a:t>
            </a:r>
            <a:r>
              <a:rPr sz="800" spc="40" dirty="0">
                <a:latin typeface="Arial"/>
                <a:cs typeface="Arial"/>
              </a:rPr>
              <a:t>- </a:t>
            </a:r>
            <a:r>
              <a:rPr sz="800" spc="-10" dirty="0">
                <a:latin typeface="Arial"/>
                <a:cs typeface="Arial"/>
              </a:rPr>
              <a:t>eller </a:t>
            </a:r>
            <a:r>
              <a:rPr sz="800" spc="5" dirty="0">
                <a:latin typeface="Arial"/>
                <a:cs typeface="Arial"/>
              </a:rPr>
              <a:t>gruppövning</a:t>
            </a:r>
            <a:endParaRPr sz="800">
              <a:latin typeface="Arial"/>
              <a:cs typeface="Arial"/>
            </a:endParaRPr>
          </a:p>
        </p:txBody>
      </p:sp>
      <p:sp>
        <p:nvSpPr>
          <p:cNvPr id="95" name="object 36"/>
          <p:cNvSpPr txBox="1"/>
          <p:nvPr/>
        </p:nvSpPr>
        <p:spPr>
          <a:xfrm>
            <a:off x="4794769" y="6263986"/>
            <a:ext cx="1327785" cy="377190"/>
          </a:xfrm>
          <a:prstGeom prst="rect">
            <a:avLst/>
          </a:prstGeom>
        </p:spPr>
        <p:txBody>
          <a:bodyPr vert="horz" wrap="square" lIns="0" tIns="0" rIns="0" bIns="0" rtlCol="0">
            <a:noAutofit/>
          </a:bodyPr>
          <a:lstStyle/>
          <a:p>
            <a:pPr marL="12700">
              <a:lnSpc>
                <a:spcPct val="100000"/>
              </a:lnSpc>
            </a:pPr>
            <a:r>
              <a:rPr sz="800" b="1" dirty="0">
                <a:latin typeface="Arial"/>
                <a:cs typeface="Arial"/>
              </a:rPr>
              <a:t>2 </a:t>
            </a:r>
            <a:r>
              <a:rPr sz="800" b="1" spc="-20" dirty="0">
                <a:latin typeface="Arial"/>
                <a:cs typeface="Arial"/>
              </a:rPr>
              <a:t>SPE</a:t>
            </a:r>
            <a:r>
              <a:rPr sz="800" b="1" spc="-105" dirty="0">
                <a:latin typeface="Arial"/>
                <a:cs typeface="Arial"/>
              </a:rPr>
              <a:t>L</a:t>
            </a:r>
            <a:r>
              <a:rPr sz="800" b="1" spc="-10" dirty="0">
                <a:latin typeface="Arial"/>
                <a:cs typeface="Arial"/>
              </a:rPr>
              <a:t>TRÄNING</a:t>
            </a:r>
            <a:endParaRPr sz="800">
              <a:latin typeface="Arial"/>
              <a:cs typeface="Arial"/>
            </a:endParaRPr>
          </a:p>
          <a:p>
            <a:pPr marL="12700" marR="12700">
              <a:lnSpc>
                <a:spcPct val="100000"/>
              </a:lnSpc>
            </a:pPr>
            <a:r>
              <a:rPr sz="800" dirty="0">
                <a:latin typeface="Arial"/>
                <a:cs typeface="Arial"/>
              </a:rPr>
              <a:t>Spelet </a:t>
            </a:r>
            <a:r>
              <a:rPr sz="800" spc="-5" dirty="0">
                <a:latin typeface="Arial"/>
                <a:cs typeface="Arial"/>
              </a:rPr>
              <a:t>tränas </a:t>
            </a:r>
            <a:r>
              <a:rPr sz="800" spc="-50" dirty="0">
                <a:latin typeface="Arial"/>
                <a:cs typeface="Arial"/>
              </a:rPr>
              <a:t>– smålagsspel, </a:t>
            </a:r>
            <a:r>
              <a:rPr sz="800" spc="0" dirty="0">
                <a:latin typeface="Arial"/>
                <a:cs typeface="Arial"/>
              </a:rPr>
              <a:t>spelövning </a:t>
            </a:r>
            <a:r>
              <a:rPr sz="800" spc="-10" dirty="0">
                <a:latin typeface="Arial"/>
                <a:cs typeface="Arial"/>
              </a:rPr>
              <a:t>eller spel</a:t>
            </a:r>
            <a:endParaRPr sz="800">
              <a:latin typeface="Arial"/>
              <a:cs typeface="Arial"/>
            </a:endParaRPr>
          </a:p>
        </p:txBody>
      </p:sp>
      <p:sp>
        <p:nvSpPr>
          <p:cNvPr id="96" name="object 37"/>
          <p:cNvSpPr txBox="1"/>
          <p:nvPr/>
        </p:nvSpPr>
        <p:spPr>
          <a:xfrm>
            <a:off x="4559260" y="6960149"/>
            <a:ext cx="1403350" cy="377190"/>
          </a:xfrm>
          <a:prstGeom prst="rect">
            <a:avLst/>
          </a:prstGeom>
        </p:spPr>
        <p:txBody>
          <a:bodyPr vert="horz" wrap="square" lIns="0" tIns="0" rIns="0" bIns="0" rtlCol="0">
            <a:noAutofit/>
          </a:bodyPr>
          <a:lstStyle/>
          <a:p>
            <a:pPr marL="12700">
              <a:lnSpc>
                <a:spcPct val="100000"/>
              </a:lnSpc>
            </a:pPr>
            <a:r>
              <a:rPr sz="800" b="1" dirty="0">
                <a:latin typeface="Arial"/>
                <a:cs typeface="Arial"/>
              </a:rPr>
              <a:t>3 </a:t>
            </a:r>
            <a:r>
              <a:rPr sz="800" b="1" spc="-10" dirty="0">
                <a:latin typeface="Arial"/>
                <a:cs typeface="Arial"/>
              </a:rPr>
              <a:t>FÄRDIGHETSTRÄNING</a:t>
            </a:r>
            <a:endParaRPr sz="800">
              <a:latin typeface="Arial"/>
              <a:cs typeface="Arial"/>
            </a:endParaRPr>
          </a:p>
          <a:p>
            <a:pPr marL="12700">
              <a:lnSpc>
                <a:spcPct val="100000"/>
              </a:lnSpc>
            </a:pPr>
            <a:r>
              <a:rPr sz="800" spc="-15" dirty="0">
                <a:latin typeface="Arial"/>
                <a:cs typeface="Arial"/>
              </a:rPr>
              <a:t>Delar </a:t>
            </a:r>
            <a:r>
              <a:rPr sz="800" spc="-10" dirty="0">
                <a:latin typeface="Arial"/>
                <a:cs typeface="Arial"/>
              </a:rPr>
              <a:t>av </a:t>
            </a:r>
            <a:r>
              <a:rPr sz="800" spc="0" dirty="0">
                <a:latin typeface="Arial"/>
                <a:cs typeface="Arial"/>
              </a:rPr>
              <a:t>spelet </a:t>
            </a:r>
            <a:r>
              <a:rPr sz="800" spc="-5" dirty="0">
                <a:latin typeface="Arial"/>
                <a:cs typeface="Arial"/>
              </a:rPr>
              <a:t>tränas</a:t>
            </a:r>
            <a:endParaRPr sz="800">
              <a:latin typeface="Arial"/>
              <a:cs typeface="Arial"/>
            </a:endParaRPr>
          </a:p>
          <a:p>
            <a:pPr marL="12700">
              <a:lnSpc>
                <a:spcPct val="100000"/>
              </a:lnSpc>
            </a:pPr>
            <a:r>
              <a:rPr sz="800" spc="-50" dirty="0">
                <a:latin typeface="Arial"/>
                <a:cs typeface="Arial"/>
              </a:rPr>
              <a:t>– </a:t>
            </a:r>
            <a:r>
              <a:rPr sz="800" spc="0" dirty="0">
                <a:latin typeface="Arial"/>
                <a:cs typeface="Arial"/>
              </a:rPr>
              <a:t>spelmoment </a:t>
            </a:r>
            <a:r>
              <a:rPr sz="800" spc="-10" dirty="0">
                <a:latin typeface="Arial"/>
                <a:cs typeface="Arial"/>
              </a:rPr>
              <a:t>eller </a:t>
            </a:r>
            <a:r>
              <a:rPr sz="800" spc="0" dirty="0">
                <a:latin typeface="Arial"/>
                <a:cs typeface="Arial"/>
              </a:rPr>
              <a:t>spelövning</a:t>
            </a:r>
            <a:endParaRPr sz="800">
              <a:latin typeface="Arial"/>
              <a:cs typeface="Arial"/>
            </a:endParaRPr>
          </a:p>
        </p:txBody>
      </p:sp>
      <p:sp>
        <p:nvSpPr>
          <p:cNvPr id="97" name="object 38"/>
          <p:cNvSpPr txBox="1"/>
          <p:nvPr/>
        </p:nvSpPr>
        <p:spPr>
          <a:xfrm>
            <a:off x="932242" y="6246713"/>
            <a:ext cx="949325" cy="499109"/>
          </a:xfrm>
          <a:prstGeom prst="rect">
            <a:avLst/>
          </a:prstGeom>
        </p:spPr>
        <p:txBody>
          <a:bodyPr vert="horz" wrap="square" lIns="0" tIns="0" rIns="0" bIns="0" rtlCol="0">
            <a:noAutofit/>
          </a:bodyPr>
          <a:lstStyle/>
          <a:p>
            <a:pPr marL="12700">
              <a:lnSpc>
                <a:spcPct val="100000"/>
              </a:lnSpc>
            </a:pPr>
            <a:r>
              <a:rPr sz="800" b="1" dirty="0">
                <a:latin typeface="Arial"/>
                <a:cs typeface="Arial"/>
              </a:rPr>
              <a:t>4 </a:t>
            </a:r>
            <a:r>
              <a:rPr sz="800" b="1" spc="-20" dirty="0">
                <a:latin typeface="Arial"/>
                <a:cs typeface="Arial"/>
              </a:rPr>
              <a:t>SPE</a:t>
            </a:r>
            <a:r>
              <a:rPr sz="800" b="1" spc="-105" dirty="0">
                <a:latin typeface="Arial"/>
                <a:cs typeface="Arial"/>
              </a:rPr>
              <a:t>L</a:t>
            </a:r>
            <a:r>
              <a:rPr sz="800" b="1" spc="-10" dirty="0">
                <a:latin typeface="Arial"/>
                <a:cs typeface="Arial"/>
              </a:rPr>
              <a:t>TRÄNING</a:t>
            </a:r>
            <a:endParaRPr sz="800">
              <a:latin typeface="Arial"/>
              <a:cs typeface="Arial"/>
            </a:endParaRPr>
          </a:p>
          <a:p>
            <a:pPr marL="12700">
              <a:lnSpc>
                <a:spcPct val="100000"/>
              </a:lnSpc>
            </a:pPr>
            <a:r>
              <a:rPr sz="800" dirty="0">
                <a:latin typeface="Arial"/>
                <a:cs typeface="Arial"/>
              </a:rPr>
              <a:t>Spelet </a:t>
            </a:r>
            <a:r>
              <a:rPr sz="800" spc="-5" dirty="0">
                <a:latin typeface="Arial"/>
                <a:cs typeface="Arial"/>
              </a:rPr>
              <a:t>tränas</a:t>
            </a:r>
            <a:endParaRPr sz="800">
              <a:latin typeface="Arial"/>
              <a:cs typeface="Arial"/>
            </a:endParaRPr>
          </a:p>
          <a:p>
            <a:pPr marL="12700" marR="12700">
              <a:lnSpc>
                <a:spcPct val="100000"/>
              </a:lnSpc>
            </a:pPr>
            <a:r>
              <a:rPr sz="800" spc="-50" dirty="0">
                <a:latin typeface="Arial"/>
                <a:cs typeface="Arial"/>
              </a:rPr>
              <a:t>– smålagsspel, </a:t>
            </a:r>
            <a:r>
              <a:rPr sz="800" spc="0" dirty="0">
                <a:latin typeface="Arial"/>
                <a:cs typeface="Arial"/>
              </a:rPr>
              <a:t>spelövning </a:t>
            </a:r>
            <a:r>
              <a:rPr sz="800" spc="-10" dirty="0">
                <a:latin typeface="Arial"/>
                <a:cs typeface="Arial"/>
              </a:rPr>
              <a:t>eller spel</a:t>
            </a:r>
            <a:endParaRPr sz="800">
              <a:latin typeface="Arial"/>
              <a:cs typeface="Arial"/>
            </a:endParaRPr>
          </a:p>
        </p:txBody>
      </p:sp>
      <p:graphicFrame>
        <p:nvGraphicFramePr>
          <p:cNvPr id="184" name="Tabell 183"/>
          <p:cNvGraphicFramePr>
            <a:graphicFrameLocks noGrp="1"/>
          </p:cNvGraphicFramePr>
          <p:nvPr/>
        </p:nvGraphicFramePr>
        <p:xfrm>
          <a:off x="692696" y="1907704"/>
          <a:ext cx="5256584" cy="1567135"/>
        </p:xfrm>
        <a:graphic>
          <a:graphicData uri="http://schemas.openxmlformats.org/drawingml/2006/table">
            <a:tbl>
              <a:tblPr firstRow="1" bandRow="1">
                <a:tableStyleId>{10A1B5D5-9B99-4C35-A422-299274C87663}</a:tableStyleId>
              </a:tblPr>
              <a:tblGrid>
                <a:gridCol w="1314146">
                  <a:extLst>
                    <a:ext uri="{9D8B030D-6E8A-4147-A177-3AD203B41FA5}">
                      <a16:colId xmlns:a16="http://schemas.microsoft.com/office/drawing/2014/main" val="20000"/>
                    </a:ext>
                  </a:extLst>
                </a:gridCol>
                <a:gridCol w="1314146">
                  <a:extLst>
                    <a:ext uri="{9D8B030D-6E8A-4147-A177-3AD203B41FA5}">
                      <a16:colId xmlns:a16="http://schemas.microsoft.com/office/drawing/2014/main" val="20001"/>
                    </a:ext>
                  </a:extLst>
                </a:gridCol>
                <a:gridCol w="1314146">
                  <a:extLst>
                    <a:ext uri="{9D8B030D-6E8A-4147-A177-3AD203B41FA5}">
                      <a16:colId xmlns:a16="http://schemas.microsoft.com/office/drawing/2014/main" val="20002"/>
                    </a:ext>
                  </a:extLst>
                </a:gridCol>
                <a:gridCol w="1314146">
                  <a:extLst>
                    <a:ext uri="{9D8B030D-6E8A-4147-A177-3AD203B41FA5}">
                      <a16:colId xmlns:a16="http://schemas.microsoft.com/office/drawing/2014/main" val="20003"/>
                    </a:ext>
                  </a:extLst>
                </a:gridCol>
              </a:tblGrid>
              <a:tr h="332695">
                <a:tc gridSpan="4">
                  <a:txBody>
                    <a:bodyPr/>
                    <a:lstStyle/>
                    <a:p>
                      <a:pPr rtl="0"/>
                      <a:r>
                        <a:rPr lang="sv-SE" sz="1050" dirty="0"/>
                        <a:t>Veckoplanering 2 träning och 1 match – nivå 1</a:t>
                      </a:r>
                    </a:p>
                  </a:txBody>
                  <a:tcPr anchor="ctr">
                    <a:lnB w="12700" cap="flat" cmpd="sng" algn="ctr">
                      <a:solidFill>
                        <a:srgbClr val="FFC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69155">
                <a:tc>
                  <a:txBody>
                    <a:bodyPr/>
                    <a:lstStyle/>
                    <a:p>
                      <a:pPr rtl="0"/>
                      <a:r>
                        <a:rPr lang="sv-SE" sz="1050" dirty="0"/>
                        <a:t>Antal träningar/vecka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rtl="0"/>
                      <a:r>
                        <a:rPr lang="sv-SE" sz="1050" dirty="0"/>
                        <a:t>Träning 1</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rtl="0"/>
                      <a:r>
                        <a:rPr lang="sv-SE" sz="1050" dirty="0"/>
                        <a:t>Träning 2</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rtl="0"/>
                      <a:r>
                        <a:rPr lang="sv-SE" sz="1050" dirty="0"/>
                        <a:t>Match</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369155">
                <a:tc>
                  <a:txBody>
                    <a:bodyPr/>
                    <a:lstStyle/>
                    <a:p>
                      <a:pPr rtl="0"/>
                      <a:r>
                        <a:rPr lang="sv-SE" sz="1050" dirty="0"/>
                        <a:t>Vad träna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rtl="0"/>
                      <a:r>
                        <a:rPr lang="sv-SE" sz="1050" dirty="0"/>
                        <a:t>Anfallsspel</a:t>
                      </a:r>
                    </a:p>
                    <a:p>
                      <a:pPr rtl="0"/>
                      <a:r>
                        <a:rPr lang="sv-SE" sz="1050" dirty="0"/>
                        <a:t>Försvarsspel</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rtl="0"/>
                      <a:r>
                        <a:rPr lang="sv-SE" sz="1050" dirty="0"/>
                        <a:t>Anfallsspel</a:t>
                      </a:r>
                    </a:p>
                    <a:p>
                      <a:pPr rtl="0"/>
                      <a:r>
                        <a:rPr lang="sv-SE" sz="1050" dirty="0"/>
                        <a:t>Försvarsspel</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rowSpan="2">
                  <a:txBody>
                    <a:bodyPr/>
                    <a:lstStyle/>
                    <a:p>
                      <a:pPr rtl="0"/>
                      <a:r>
                        <a:rPr lang="sv-SE" sz="1050" dirty="0"/>
                        <a:t>Anfallsspel</a:t>
                      </a:r>
                    </a:p>
                    <a:p>
                      <a:pPr rtl="0"/>
                      <a:r>
                        <a:rPr lang="sv-SE" sz="1050" dirty="0"/>
                        <a:t>Försvarsspel</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369155">
                <a:tc>
                  <a:txBody>
                    <a:bodyPr/>
                    <a:lstStyle/>
                    <a:p>
                      <a:pPr rtl="0"/>
                      <a:r>
                        <a:rPr lang="sv-SE" sz="1050" dirty="0"/>
                        <a:t>Vad träna fysik</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rtl="0"/>
                      <a:r>
                        <a:rPr lang="sv-SE" sz="1050" dirty="0"/>
                        <a:t>Koordination</a:t>
                      </a:r>
                    </a:p>
                    <a:p>
                      <a:pPr rtl="0"/>
                      <a:r>
                        <a:rPr lang="sv-SE" sz="1050" dirty="0"/>
                        <a:t>Snabbhet</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a:txBody>
                    <a:bodyPr/>
                    <a:lstStyle/>
                    <a:p>
                      <a:pPr rtl="0"/>
                      <a:r>
                        <a:rPr lang="sv-SE" sz="1050" dirty="0"/>
                        <a:t>Koordination</a:t>
                      </a:r>
                    </a:p>
                    <a:p>
                      <a:pPr rtl="0"/>
                      <a:r>
                        <a:rPr lang="sv-SE" sz="1050" dirty="0"/>
                        <a:t>Snabbhet</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noFill/>
                  </a:tcPr>
                </a:tc>
                <a:tc vMerge="1">
                  <a:txBody>
                    <a:bodyPr/>
                    <a:lstStyle/>
                    <a:p>
                      <a:endParaRPr lang="sv-SE"/>
                    </a:p>
                  </a:txBody>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3456384" cy="432420"/>
          </a:xfrm>
        </p:spPr>
        <p:txBody>
          <a:bodyPr/>
          <a:lstStyle/>
          <a:p>
            <a:r>
              <a:rPr lang="sv-SE" dirty="0"/>
              <a:t>NIVÅ 1 – FOTBOLLSGLÄDJE 6-9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57</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67" name="object 7"/>
          <p:cNvSpPr txBox="1"/>
          <p:nvPr/>
        </p:nvSpPr>
        <p:spPr>
          <a:xfrm>
            <a:off x="692522" y="3492134"/>
            <a:ext cx="2295525" cy="1068705"/>
          </a:xfrm>
          <a:prstGeom prst="rect">
            <a:avLst/>
          </a:prstGeom>
        </p:spPr>
        <p:txBody>
          <a:bodyPr vert="horz" wrap="square" lIns="0" tIns="0" rIns="0" bIns="0" rtlCol="0">
            <a:noAutofit/>
          </a:bodyPr>
          <a:lstStyle/>
          <a:p>
            <a:pPr marL="120650" indent="-107950">
              <a:lnSpc>
                <a:spcPct val="100000"/>
              </a:lnSpc>
              <a:buFont typeface="Arial"/>
              <a:buChar char="•"/>
              <a:tabLst>
                <a:tab pos="120650" algn="l"/>
              </a:tabLst>
            </a:pPr>
            <a:r>
              <a:rPr sz="1000" spc="-15" dirty="0">
                <a:latin typeface="Arial"/>
                <a:cs typeface="Arial"/>
              </a:rPr>
              <a:t>Enkla rutiner </a:t>
            </a:r>
            <a:r>
              <a:rPr sz="1000" spc="15" dirty="0">
                <a:latin typeface="Arial"/>
                <a:cs typeface="Arial"/>
              </a:rPr>
              <a:t>och genomgångar</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Jämna </a:t>
            </a:r>
            <a:r>
              <a:rPr sz="1000" spc="5" dirty="0">
                <a:latin typeface="Arial"/>
                <a:cs typeface="Arial"/>
              </a:rPr>
              <a:t>matcher</a:t>
            </a:r>
            <a:endParaRPr sz="1000" dirty="0">
              <a:latin typeface="Arial"/>
              <a:cs typeface="Arial"/>
            </a:endParaRPr>
          </a:p>
          <a:p>
            <a:pPr marL="120650" indent="-107950">
              <a:lnSpc>
                <a:spcPct val="100000"/>
              </a:lnSpc>
              <a:spcBef>
                <a:spcPts val="280"/>
              </a:spcBef>
              <a:buFont typeface="Arial"/>
              <a:buChar char="•"/>
              <a:tabLst>
                <a:tab pos="120650" algn="l"/>
              </a:tabLst>
            </a:pPr>
            <a:r>
              <a:rPr sz="1000" spc="15" dirty="0">
                <a:latin typeface="Arial"/>
                <a:cs typeface="Arial"/>
              </a:rPr>
              <a:t>Mycket </a:t>
            </a:r>
            <a:r>
              <a:rPr sz="1000" spc="5" dirty="0">
                <a:latin typeface="Arial"/>
                <a:cs typeface="Arial"/>
              </a:rPr>
              <a:t>speltid, </a:t>
            </a:r>
            <a:r>
              <a:rPr sz="1000" spc="-5" dirty="0">
                <a:latin typeface="Arial"/>
                <a:cs typeface="Arial"/>
              </a:rPr>
              <a:t>få </a:t>
            </a:r>
            <a:r>
              <a:rPr sz="1000" spc="0" dirty="0">
                <a:latin typeface="Arial"/>
                <a:cs typeface="Arial"/>
              </a:rPr>
              <a:t>avbyta</a:t>
            </a:r>
            <a:r>
              <a:rPr sz="1000" spc="-20" dirty="0">
                <a:latin typeface="Arial"/>
                <a:cs typeface="Arial"/>
              </a:rPr>
              <a:t>r</a:t>
            </a:r>
            <a:r>
              <a:rPr sz="1000" spc="-25" dirty="0">
                <a:latin typeface="Arial"/>
                <a:cs typeface="Arial"/>
              </a:rPr>
              <a:t>e</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Lika </a:t>
            </a:r>
            <a:r>
              <a:rPr sz="1000" spc="10" dirty="0">
                <a:latin typeface="Arial"/>
                <a:cs typeface="Arial"/>
              </a:rPr>
              <a:t>speltid för </a:t>
            </a:r>
            <a:r>
              <a:rPr sz="1000" spc="-15" dirty="0">
                <a:latin typeface="Arial"/>
                <a:cs typeface="Arial"/>
              </a:rPr>
              <a:t>alla</a:t>
            </a:r>
            <a:endParaRPr sz="1000" dirty="0">
              <a:latin typeface="Arial"/>
              <a:cs typeface="Arial"/>
            </a:endParaRPr>
          </a:p>
          <a:p>
            <a:pPr marL="120650" marR="12700" indent="-107950">
              <a:lnSpc>
                <a:spcPct val="100000"/>
              </a:lnSpc>
              <a:spcBef>
                <a:spcPts val="280"/>
              </a:spcBef>
              <a:buFont typeface="Arial"/>
              <a:buChar char="•"/>
              <a:tabLst>
                <a:tab pos="120650" algn="l"/>
              </a:tabLst>
            </a:pPr>
            <a:r>
              <a:rPr sz="1000" spc="5" dirty="0">
                <a:latin typeface="Arial"/>
                <a:cs typeface="Arial"/>
              </a:rPr>
              <a:t>”Spela </a:t>
            </a:r>
            <a:r>
              <a:rPr sz="1000" spc="10" dirty="0">
                <a:latin typeface="Arial"/>
                <a:cs typeface="Arial"/>
              </a:rPr>
              <a:t>som vi tränar” </a:t>
            </a:r>
            <a:r>
              <a:rPr sz="1000" spc="-65" dirty="0">
                <a:latin typeface="Arial"/>
                <a:cs typeface="Arial"/>
              </a:rPr>
              <a:t>– </a:t>
            </a:r>
            <a:r>
              <a:rPr sz="1000" spc="5" dirty="0">
                <a:latin typeface="Arial"/>
                <a:cs typeface="Arial"/>
              </a:rPr>
              <a:t>matchen </a:t>
            </a:r>
            <a:r>
              <a:rPr sz="1000" spc="-15" dirty="0">
                <a:latin typeface="Arial"/>
                <a:cs typeface="Arial"/>
              </a:rPr>
              <a:t>är </a:t>
            </a:r>
            <a:r>
              <a:rPr sz="1000" spc="10" dirty="0">
                <a:latin typeface="Arial"/>
                <a:cs typeface="Arial"/>
              </a:rPr>
              <a:t>ett </a:t>
            </a:r>
            <a:r>
              <a:rPr sz="1000" spc="-10" dirty="0">
                <a:latin typeface="Arial"/>
                <a:cs typeface="Arial"/>
              </a:rPr>
              <a:t>inlä</a:t>
            </a:r>
            <a:r>
              <a:rPr sz="1000" spc="5" dirty="0">
                <a:latin typeface="Arial"/>
                <a:cs typeface="Arial"/>
              </a:rPr>
              <a:t>r</a:t>
            </a:r>
            <a:r>
              <a:rPr sz="1000" spc="0" dirty="0">
                <a:latin typeface="Arial"/>
                <a:cs typeface="Arial"/>
              </a:rPr>
              <a:t>ningstillfälle</a:t>
            </a:r>
            <a:endParaRPr sz="1000" dirty="0">
              <a:latin typeface="Arial"/>
              <a:cs typeface="Arial"/>
            </a:endParaRPr>
          </a:p>
        </p:txBody>
      </p:sp>
      <p:sp>
        <p:nvSpPr>
          <p:cNvPr id="68" name="object 8"/>
          <p:cNvSpPr txBox="1"/>
          <p:nvPr/>
        </p:nvSpPr>
        <p:spPr>
          <a:xfrm>
            <a:off x="3497190" y="3491880"/>
            <a:ext cx="2540000" cy="539750"/>
          </a:xfrm>
          <a:prstGeom prst="rect">
            <a:avLst/>
          </a:prstGeom>
        </p:spPr>
        <p:txBody>
          <a:bodyPr vert="horz" wrap="square" lIns="0" tIns="0" rIns="0" bIns="0" rtlCol="0">
            <a:noAutofit/>
          </a:bodyPr>
          <a:lstStyle/>
          <a:p>
            <a:pPr marL="120650" indent="-107950">
              <a:lnSpc>
                <a:spcPct val="100000"/>
              </a:lnSpc>
              <a:buFont typeface="Arial"/>
              <a:buChar char="•"/>
              <a:tabLst>
                <a:tab pos="120650" algn="l"/>
              </a:tabLst>
            </a:pPr>
            <a:r>
              <a:rPr sz="1000" spc="0" dirty="0">
                <a:latin typeface="Arial"/>
                <a:cs typeface="Arial"/>
              </a:rPr>
              <a:t>Låt </a:t>
            </a:r>
            <a:r>
              <a:rPr sz="1000" spc="-5" dirty="0">
                <a:latin typeface="Arial"/>
                <a:cs typeface="Arial"/>
              </a:rPr>
              <a:t>spela</a:t>
            </a:r>
            <a:r>
              <a:rPr sz="1000" spc="10" dirty="0">
                <a:latin typeface="Arial"/>
                <a:cs typeface="Arial"/>
              </a:rPr>
              <a:t>r</a:t>
            </a:r>
            <a:r>
              <a:rPr sz="1000" spc="-15" dirty="0">
                <a:latin typeface="Arial"/>
                <a:cs typeface="Arial"/>
              </a:rPr>
              <a:t>na </a:t>
            </a:r>
            <a:r>
              <a:rPr sz="1000" spc="-5" dirty="0">
                <a:latin typeface="Arial"/>
                <a:cs typeface="Arial"/>
              </a:rPr>
              <a:t>lösa </a:t>
            </a:r>
            <a:r>
              <a:rPr sz="1000" spc="0" dirty="0">
                <a:latin typeface="Arial"/>
                <a:cs typeface="Arial"/>
              </a:rPr>
              <a:t>matchsituatione</a:t>
            </a:r>
            <a:r>
              <a:rPr sz="1000" spc="15" dirty="0">
                <a:latin typeface="Arial"/>
                <a:cs typeface="Arial"/>
              </a:rPr>
              <a:t>r</a:t>
            </a:r>
            <a:r>
              <a:rPr sz="1000" spc="-15" dirty="0">
                <a:latin typeface="Arial"/>
                <a:cs typeface="Arial"/>
              </a:rPr>
              <a:t>na</a:t>
            </a:r>
            <a:endParaRPr sz="100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a:latin typeface="Arial"/>
              <a:cs typeface="Arial"/>
            </a:endParaRPr>
          </a:p>
          <a:p>
            <a:pPr marL="120650" indent="-107950">
              <a:lnSpc>
                <a:spcPct val="100000"/>
              </a:lnSpc>
              <a:spcBef>
                <a:spcPts val="280"/>
              </a:spcBef>
              <a:buFont typeface="Arial"/>
              <a:buChar char="•"/>
              <a:tabLst>
                <a:tab pos="120650" algn="l"/>
              </a:tabLst>
            </a:pPr>
            <a:r>
              <a:rPr sz="1000" spc="-20" dirty="0">
                <a:latin typeface="Arial"/>
                <a:cs typeface="Arial"/>
              </a:rPr>
              <a:t>Fair </a:t>
            </a:r>
            <a:r>
              <a:rPr sz="1000" spc="-10" dirty="0">
                <a:latin typeface="Arial"/>
                <a:cs typeface="Arial"/>
              </a:rPr>
              <a:t>Play</a:t>
            </a:r>
            <a:endParaRPr sz="1000">
              <a:latin typeface="Arial"/>
              <a:cs typeface="Arial"/>
            </a:endParaRPr>
          </a:p>
        </p:txBody>
      </p:sp>
      <p:graphicFrame>
        <p:nvGraphicFramePr>
          <p:cNvPr id="184" name="object 6"/>
          <p:cNvGraphicFramePr>
            <a:graphicFrameLocks noGrp="1"/>
          </p:cNvGraphicFramePr>
          <p:nvPr>
            <p:extLst>
              <p:ext uri="{D42A27DB-BD31-4B8C-83A1-F6EECF244321}">
                <p14:modId xmlns:p14="http://schemas.microsoft.com/office/powerpoint/2010/main" val="752042821"/>
              </p:ext>
            </p:extLst>
          </p:nvPr>
        </p:nvGraphicFramePr>
        <p:xfrm>
          <a:off x="769218" y="2268769"/>
          <a:ext cx="5386124" cy="68302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72123">
                  <a:extLst>
                    <a:ext uri="{9D8B030D-6E8A-4147-A177-3AD203B41FA5}">
                      <a16:colId xmlns:a16="http://schemas.microsoft.com/office/drawing/2014/main" val="20000"/>
                    </a:ext>
                  </a:extLst>
                </a:gridCol>
                <a:gridCol w="982799">
                  <a:extLst>
                    <a:ext uri="{9D8B030D-6E8A-4147-A177-3AD203B41FA5}">
                      <a16:colId xmlns:a16="http://schemas.microsoft.com/office/drawing/2014/main" val="20001"/>
                    </a:ext>
                  </a:extLst>
                </a:gridCol>
                <a:gridCol w="982799">
                  <a:extLst>
                    <a:ext uri="{9D8B030D-6E8A-4147-A177-3AD203B41FA5}">
                      <a16:colId xmlns:a16="http://schemas.microsoft.com/office/drawing/2014/main" val="20002"/>
                    </a:ext>
                  </a:extLst>
                </a:gridCol>
                <a:gridCol w="982801">
                  <a:extLst>
                    <a:ext uri="{9D8B030D-6E8A-4147-A177-3AD203B41FA5}">
                      <a16:colId xmlns:a16="http://schemas.microsoft.com/office/drawing/2014/main" val="20003"/>
                    </a:ext>
                  </a:extLst>
                </a:gridCol>
                <a:gridCol w="982799">
                  <a:extLst>
                    <a:ext uri="{9D8B030D-6E8A-4147-A177-3AD203B41FA5}">
                      <a16:colId xmlns:a16="http://schemas.microsoft.com/office/drawing/2014/main" val="20004"/>
                    </a:ext>
                  </a:extLst>
                </a:gridCol>
                <a:gridCol w="982803">
                  <a:extLst>
                    <a:ext uri="{9D8B030D-6E8A-4147-A177-3AD203B41FA5}">
                      <a16:colId xmlns:a16="http://schemas.microsoft.com/office/drawing/2014/main" val="20005"/>
                    </a:ext>
                  </a:extLst>
                </a:gridCol>
              </a:tblGrid>
              <a:tr h="179975">
                <a:tc>
                  <a:txBody>
                    <a:bodyPr/>
                    <a:lstStyle/>
                    <a:p>
                      <a:pPr marL="48895">
                        <a:lnSpc>
                          <a:spcPct val="100000"/>
                        </a:lnSpc>
                      </a:pPr>
                      <a:r>
                        <a:rPr sz="800" b="1" dirty="0">
                          <a:solidFill>
                            <a:srgbClr val="FFFFFF"/>
                          </a:solidFill>
                          <a:latin typeface="Arial"/>
                          <a:cs typeface="Arial"/>
                        </a:rPr>
                        <a:t>Ålder</a:t>
                      </a:r>
                      <a:endParaRPr sz="800" dirty="0">
                        <a:latin typeface="Arial"/>
                        <a:cs typeface="Arial"/>
                      </a:endParaRPr>
                    </a:p>
                  </a:txBody>
                  <a:tcPr marL="0" marR="0" marT="0" marB="0">
                    <a:lnR w="12700">
                      <a:solidFill>
                        <a:srgbClr val="FFFFFF"/>
                      </a:solidFill>
                      <a:prstDash val="solid"/>
                    </a:lnR>
                    <a:lnB w="12700">
                      <a:solidFill>
                        <a:srgbClr val="FFFFFF"/>
                      </a:solidFill>
                      <a:prstDash val="solid"/>
                    </a:lnB>
                    <a:solidFill>
                      <a:srgbClr val="F58220"/>
                    </a:solidFill>
                  </a:tcPr>
                </a:tc>
                <a:tc>
                  <a:txBody>
                    <a:bodyPr/>
                    <a:lstStyle/>
                    <a:p>
                      <a:pPr marL="317500">
                        <a:lnSpc>
                          <a:spcPct val="100000"/>
                        </a:lnSpc>
                      </a:pPr>
                      <a:r>
                        <a:rPr sz="800" b="1" dirty="0">
                          <a:solidFill>
                            <a:srgbClr val="FFFFFF"/>
                          </a:solidFill>
                          <a:latin typeface="Arial"/>
                          <a:cs typeface="Arial"/>
                        </a:rPr>
                        <a:t>Spelform</a:t>
                      </a:r>
                      <a:endParaRPr sz="800">
                        <a:latin typeface="Arial"/>
                        <a:cs typeface="Arial"/>
                      </a:endParaRPr>
                    </a:p>
                  </a:txBody>
                  <a:tcPr marL="0" marR="0" marT="0" marB="0">
                    <a:lnL w="12700">
                      <a:solidFill>
                        <a:srgbClr val="FFFFFF"/>
                      </a:solidFill>
                      <a:prstDash val="solid"/>
                    </a:lnL>
                    <a:lnR w="12700">
                      <a:solidFill>
                        <a:srgbClr val="FFFFFF"/>
                      </a:solidFill>
                      <a:prstDash val="solid"/>
                    </a:lnR>
                    <a:lnB w="25400">
                      <a:solidFill>
                        <a:srgbClr val="FFFFFF"/>
                      </a:solidFill>
                      <a:prstDash val="solid"/>
                    </a:lnB>
                    <a:solidFill>
                      <a:srgbClr val="F58220"/>
                    </a:solidFill>
                  </a:tcPr>
                </a:tc>
                <a:tc>
                  <a:txBody>
                    <a:bodyPr/>
                    <a:lstStyle/>
                    <a:p>
                      <a:pPr marL="317500">
                        <a:lnSpc>
                          <a:spcPct val="100000"/>
                        </a:lnSpc>
                      </a:pPr>
                      <a:r>
                        <a:rPr sz="800" b="1" dirty="0">
                          <a:solidFill>
                            <a:srgbClr val="FFFFFF"/>
                          </a:solidFill>
                          <a:latin typeface="Arial"/>
                          <a:cs typeface="Arial"/>
                        </a:rPr>
                        <a:t>Boll</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B w="25400">
                      <a:solidFill>
                        <a:srgbClr val="FFFFFF"/>
                      </a:solidFill>
                      <a:prstDash val="solid"/>
                    </a:lnB>
                    <a:solidFill>
                      <a:srgbClr val="F58220"/>
                    </a:solidFill>
                  </a:tcPr>
                </a:tc>
                <a:tc>
                  <a:txBody>
                    <a:bodyPr/>
                    <a:lstStyle/>
                    <a:p>
                      <a:pPr marL="209550">
                        <a:lnSpc>
                          <a:spcPct val="100000"/>
                        </a:lnSpc>
                      </a:pPr>
                      <a:r>
                        <a:rPr sz="800" b="1" dirty="0">
                          <a:solidFill>
                            <a:srgbClr val="FFFFFF"/>
                          </a:solidFill>
                          <a:latin typeface="Arial"/>
                          <a:cs typeface="Arial"/>
                        </a:rPr>
                        <a:t>Matchtid</a:t>
                      </a:r>
                      <a:endParaRPr sz="800">
                        <a:latin typeface="Arial"/>
                        <a:cs typeface="Arial"/>
                      </a:endParaRPr>
                    </a:p>
                  </a:txBody>
                  <a:tcPr marL="0" marR="0" marT="0" marB="0">
                    <a:lnL w="12700">
                      <a:solidFill>
                        <a:srgbClr val="FFFFFF"/>
                      </a:solidFill>
                      <a:prstDash val="solid"/>
                    </a:lnL>
                    <a:lnR w="12700">
                      <a:solidFill>
                        <a:srgbClr val="FFFFFF"/>
                      </a:solidFill>
                      <a:prstDash val="solid"/>
                    </a:lnR>
                    <a:lnB w="25400">
                      <a:solidFill>
                        <a:srgbClr val="FFFFFF"/>
                      </a:solidFill>
                      <a:prstDash val="solid"/>
                    </a:lnB>
                    <a:solidFill>
                      <a:srgbClr val="F58220"/>
                    </a:solidFill>
                  </a:tcPr>
                </a:tc>
                <a:tc>
                  <a:txBody>
                    <a:bodyPr/>
                    <a:lstStyle/>
                    <a:p>
                      <a:pPr marL="43815">
                        <a:lnSpc>
                          <a:spcPct val="100000"/>
                        </a:lnSpc>
                      </a:pPr>
                      <a:r>
                        <a:rPr sz="800" b="1" dirty="0">
                          <a:solidFill>
                            <a:srgbClr val="FFFFFF"/>
                          </a:solidFill>
                          <a:latin typeface="Arial"/>
                          <a:cs typeface="Arial"/>
                        </a:rPr>
                        <a:t>Yta</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B w="25400">
                      <a:solidFill>
                        <a:srgbClr val="FFFFFF"/>
                      </a:solidFill>
                      <a:prstDash val="solid"/>
                    </a:lnB>
                    <a:solidFill>
                      <a:srgbClr val="F58220"/>
                    </a:solidFill>
                  </a:tcPr>
                </a:tc>
                <a:tc>
                  <a:txBody>
                    <a:bodyPr/>
                    <a:lstStyle/>
                    <a:p>
                      <a:pPr marL="43815">
                        <a:lnSpc>
                          <a:spcPct val="100000"/>
                        </a:lnSpc>
                      </a:pPr>
                      <a:r>
                        <a:rPr sz="800" b="1" dirty="0">
                          <a:solidFill>
                            <a:srgbClr val="FFFFFF"/>
                          </a:solidFill>
                          <a:latin typeface="Arial"/>
                          <a:cs typeface="Arial"/>
                        </a:rPr>
                        <a:t>Målstorlek</a:t>
                      </a:r>
                      <a:endParaRPr sz="800">
                        <a:latin typeface="Arial"/>
                        <a:cs typeface="Arial"/>
                      </a:endParaRPr>
                    </a:p>
                  </a:txBody>
                  <a:tcPr marL="0" marR="0" marT="0" marB="0">
                    <a:lnL w="12700">
                      <a:solidFill>
                        <a:srgbClr val="FFFFFF"/>
                      </a:solidFill>
                      <a:prstDash val="solid"/>
                    </a:lnL>
                    <a:lnB w="25400">
                      <a:solidFill>
                        <a:srgbClr val="FFFFFF"/>
                      </a:solidFill>
                      <a:prstDash val="solid"/>
                    </a:lnB>
                    <a:solidFill>
                      <a:srgbClr val="F58220"/>
                    </a:solidFill>
                  </a:tcPr>
                </a:tc>
                <a:extLst>
                  <a:ext uri="{0D108BD9-81ED-4DB2-BD59-A6C34878D82A}">
                    <a16:rowId xmlns:a16="http://schemas.microsoft.com/office/drawing/2014/main" val="10000"/>
                  </a:ext>
                </a:extLst>
              </a:tr>
              <a:tr h="251048">
                <a:tc>
                  <a:txBody>
                    <a:bodyPr/>
                    <a:lstStyle/>
                    <a:p>
                      <a:pPr marL="48895">
                        <a:lnSpc>
                          <a:spcPct val="100000"/>
                        </a:lnSpc>
                      </a:pPr>
                      <a:r>
                        <a:rPr sz="800" b="1" dirty="0">
                          <a:solidFill>
                            <a:srgbClr val="FFFFFF"/>
                          </a:solidFill>
                          <a:latin typeface="Arial"/>
                          <a:cs typeface="Arial"/>
                        </a:rPr>
                        <a:t>6-7 år</a:t>
                      </a:r>
                      <a:endParaRPr sz="800" dirty="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58220"/>
                    </a:solidFill>
                  </a:tcPr>
                </a:tc>
                <a:tc>
                  <a:txBody>
                    <a:bodyPr/>
                    <a:lstStyle/>
                    <a:p>
                      <a:pPr marL="317500">
                        <a:lnSpc>
                          <a:spcPct val="100000"/>
                        </a:lnSpc>
                      </a:pPr>
                      <a:r>
                        <a:rPr lang="sv-SE" sz="800" dirty="0">
                          <a:latin typeface="Arial"/>
                          <a:cs typeface="Arial"/>
                        </a:rPr>
                        <a:t>3</a:t>
                      </a:r>
                      <a:r>
                        <a:rPr sz="800" dirty="0">
                          <a:latin typeface="Arial"/>
                          <a:cs typeface="Arial"/>
                        </a:rPr>
                        <a:t> mot </a:t>
                      </a:r>
                      <a:r>
                        <a:rPr lang="sv-SE" sz="800" dirty="0">
                          <a:latin typeface="Arial"/>
                          <a:cs typeface="Arial"/>
                        </a:rPr>
                        <a:t>3</a:t>
                      </a:r>
                      <a:endParaRPr sz="800" dirty="0">
                        <a:latin typeface="Arial"/>
                        <a:cs typeface="Arial"/>
                      </a:endParaRPr>
                    </a:p>
                  </a:txBody>
                  <a:tcPr marL="0" marR="0" marT="0" marB="0">
                    <a:lnL w="12700">
                      <a:solidFill>
                        <a:srgbClr val="FFFFFF"/>
                      </a:solidFill>
                      <a:prstDash val="solid"/>
                    </a:lnL>
                    <a:lnR w="12700">
                      <a:solidFill>
                        <a:srgbClr val="F58220"/>
                      </a:solidFill>
                      <a:prstDash val="solid"/>
                    </a:lnR>
                    <a:lnT w="25400">
                      <a:solidFill>
                        <a:srgbClr val="FFFFFF"/>
                      </a:solidFill>
                      <a:prstDash val="solid"/>
                    </a:lnT>
                    <a:lnB w="12700">
                      <a:solidFill>
                        <a:srgbClr val="F58220"/>
                      </a:solidFill>
                      <a:prstDash val="solid"/>
                    </a:lnB>
                    <a:solidFill>
                      <a:srgbClr val="FFFFFF"/>
                    </a:solidFill>
                  </a:tcPr>
                </a:tc>
                <a:tc>
                  <a:txBody>
                    <a:bodyPr/>
                    <a:lstStyle/>
                    <a:p>
                      <a:pPr marL="316865">
                        <a:lnSpc>
                          <a:spcPct val="100000"/>
                        </a:lnSpc>
                      </a:pPr>
                      <a:r>
                        <a:rPr sz="800" dirty="0">
                          <a:latin typeface="Arial"/>
                          <a:cs typeface="Arial"/>
                        </a:rPr>
                        <a:t>3</a:t>
                      </a:r>
                      <a:endParaRPr sz="800">
                        <a:latin typeface="Arial"/>
                        <a:cs typeface="Arial"/>
                      </a:endParaRPr>
                    </a:p>
                  </a:txBody>
                  <a:tcPr marL="0" marR="0" marT="0" marB="0">
                    <a:lnL w="12700">
                      <a:solidFill>
                        <a:srgbClr val="F58220"/>
                      </a:solidFill>
                      <a:prstDash val="solid"/>
                    </a:lnL>
                    <a:lnR w="12700">
                      <a:solidFill>
                        <a:srgbClr val="F58220"/>
                      </a:solidFill>
                      <a:prstDash val="solid"/>
                    </a:lnR>
                    <a:lnT w="25400">
                      <a:solidFill>
                        <a:srgbClr val="FFFFFF"/>
                      </a:solidFill>
                      <a:prstDash val="solid"/>
                    </a:lnT>
                    <a:lnB w="12700">
                      <a:solidFill>
                        <a:srgbClr val="F58220"/>
                      </a:solidFill>
                      <a:prstDash val="solid"/>
                    </a:lnB>
                    <a:solidFill>
                      <a:srgbClr val="FFFFFF"/>
                    </a:solidFill>
                  </a:tcPr>
                </a:tc>
                <a:tc>
                  <a:txBody>
                    <a:bodyPr/>
                    <a:lstStyle/>
                    <a:p>
                      <a:pPr marL="208915">
                        <a:lnSpc>
                          <a:spcPct val="100000"/>
                        </a:lnSpc>
                      </a:pPr>
                      <a:r>
                        <a:rPr sz="800" dirty="0">
                          <a:latin typeface="Arial"/>
                          <a:cs typeface="Arial"/>
                        </a:rPr>
                        <a:t>4 x </a:t>
                      </a:r>
                      <a:r>
                        <a:rPr lang="sv-SE" sz="800" dirty="0">
                          <a:latin typeface="Arial"/>
                          <a:cs typeface="Arial"/>
                        </a:rPr>
                        <a:t>3</a:t>
                      </a:r>
                      <a:r>
                        <a:rPr sz="800" dirty="0">
                          <a:latin typeface="Arial"/>
                          <a:cs typeface="Arial"/>
                        </a:rPr>
                        <a:t> min</a:t>
                      </a:r>
                    </a:p>
                  </a:txBody>
                  <a:tcPr marL="0" marR="0" marT="0" marB="0">
                    <a:lnL w="12700">
                      <a:solidFill>
                        <a:srgbClr val="F58220"/>
                      </a:solidFill>
                      <a:prstDash val="solid"/>
                    </a:lnL>
                    <a:lnR w="12700">
                      <a:solidFill>
                        <a:srgbClr val="F58220"/>
                      </a:solidFill>
                      <a:prstDash val="solid"/>
                    </a:lnR>
                    <a:lnT w="25400">
                      <a:solidFill>
                        <a:srgbClr val="FFFFFF"/>
                      </a:solidFill>
                      <a:prstDash val="solid"/>
                    </a:lnT>
                    <a:lnB w="12700">
                      <a:solidFill>
                        <a:srgbClr val="F58220"/>
                      </a:solidFill>
                      <a:prstDash val="solid"/>
                    </a:lnB>
                    <a:solidFill>
                      <a:srgbClr val="FFFFFF"/>
                    </a:solidFill>
                  </a:tcPr>
                </a:tc>
                <a:tc>
                  <a:txBody>
                    <a:bodyPr/>
                    <a:lstStyle/>
                    <a:p>
                      <a:pPr marL="43815">
                        <a:lnSpc>
                          <a:spcPct val="100000"/>
                        </a:lnSpc>
                      </a:pPr>
                      <a:r>
                        <a:rPr lang="sv-SE" sz="800" dirty="0">
                          <a:latin typeface="Arial"/>
                          <a:cs typeface="Arial"/>
                        </a:rPr>
                        <a:t>15</a:t>
                      </a:r>
                      <a:r>
                        <a:rPr sz="800" dirty="0">
                          <a:latin typeface="Arial"/>
                          <a:cs typeface="Arial"/>
                        </a:rPr>
                        <a:t> x </a:t>
                      </a:r>
                      <a:r>
                        <a:rPr lang="sv-SE" sz="800" dirty="0">
                          <a:latin typeface="Arial"/>
                          <a:cs typeface="Arial"/>
                        </a:rPr>
                        <a:t>10</a:t>
                      </a:r>
                      <a:r>
                        <a:rPr sz="800" dirty="0">
                          <a:latin typeface="Arial"/>
                          <a:cs typeface="Arial"/>
                        </a:rPr>
                        <a:t> m</a:t>
                      </a:r>
                    </a:p>
                  </a:txBody>
                  <a:tcPr marL="0" marR="0" marT="0" marB="0">
                    <a:lnL w="12700">
                      <a:solidFill>
                        <a:srgbClr val="F58220"/>
                      </a:solidFill>
                      <a:prstDash val="solid"/>
                    </a:lnL>
                    <a:lnR w="12700">
                      <a:solidFill>
                        <a:srgbClr val="F58220"/>
                      </a:solidFill>
                      <a:prstDash val="solid"/>
                    </a:lnR>
                    <a:lnT w="25400">
                      <a:solidFill>
                        <a:srgbClr val="FFFFFF"/>
                      </a:solidFill>
                      <a:prstDash val="solid"/>
                    </a:lnT>
                    <a:lnB w="12700">
                      <a:solidFill>
                        <a:srgbClr val="F58220"/>
                      </a:solidFill>
                      <a:prstDash val="solid"/>
                    </a:lnB>
                    <a:solidFill>
                      <a:srgbClr val="FFFFFF"/>
                    </a:solidFill>
                  </a:tcPr>
                </a:tc>
                <a:tc>
                  <a:txBody>
                    <a:bodyPr/>
                    <a:lstStyle/>
                    <a:p>
                      <a:pPr marL="43815" marR="123825">
                        <a:lnSpc>
                          <a:spcPct val="100000"/>
                        </a:lnSpc>
                      </a:pPr>
                      <a:r>
                        <a:rPr lang="sv-SE" sz="800" dirty="0">
                          <a:latin typeface="Arial"/>
                          <a:cs typeface="Arial"/>
                        </a:rPr>
                        <a:t>1,5</a:t>
                      </a:r>
                      <a:r>
                        <a:rPr sz="800" dirty="0">
                          <a:latin typeface="Arial"/>
                          <a:cs typeface="Arial"/>
                        </a:rPr>
                        <a:t> × 1 m</a:t>
                      </a:r>
                    </a:p>
                  </a:txBody>
                  <a:tcPr marL="0" marR="0" marT="0" marB="0">
                    <a:lnL w="12700">
                      <a:solidFill>
                        <a:srgbClr val="F58220"/>
                      </a:solidFill>
                      <a:prstDash val="solid"/>
                    </a:lnL>
                    <a:lnT w="25400">
                      <a:solidFill>
                        <a:srgbClr val="FFFFFF"/>
                      </a:solidFill>
                      <a:prstDash val="solid"/>
                    </a:lnT>
                    <a:lnB w="12700">
                      <a:solidFill>
                        <a:srgbClr val="F58220"/>
                      </a:solidFill>
                      <a:prstDash val="solid"/>
                    </a:lnB>
                    <a:solidFill>
                      <a:srgbClr val="FFFFFF"/>
                    </a:solidFill>
                  </a:tcPr>
                </a:tc>
                <a:extLst>
                  <a:ext uri="{0D108BD9-81ED-4DB2-BD59-A6C34878D82A}">
                    <a16:rowId xmlns:a16="http://schemas.microsoft.com/office/drawing/2014/main" val="10001"/>
                  </a:ext>
                </a:extLst>
              </a:tr>
              <a:tr h="252000">
                <a:tc>
                  <a:txBody>
                    <a:bodyPr/>
                    <a:lstStyle/>
                    <a:p>
                      <a:pPr marL="48895">
                        <a:lnSpc>
                          <a:spcPct val="100000"/>
                        </a:lnSpc>
                      </a:pPr>
                      <a:r>
                        <a:rPr sz="800" b="1" dirty="0">
                          <a:solidFill>
                            <a:srgbClr val="FFFFFF"/>
                          </a:solidFill>
                          <a:latin typeface="Arial"/>
                          <a:cs typeface="Arial"/>
                        </a:rPr>
                        <a:t>8-9 år</a:t>
                      </a:r>
                      <a:endParaRPr sz="800" dirty="0">
                        <a:latin typeface="Arial"/>
                        <a:cs typeface="Arial"/>
                      </a:endParaRPr>
                    </a:p>
                  </a:txBody>
                  <a:tcPr marL="0" marR="0" marT="0"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F58220"/>
                    </a:solidFill>
                  </a:tcPr>
                </a:tc>
                <a:tc>
                  <a:txBody>
                    <a:bodyPr/>
                    <a:lstStyle/>
                    <a:p>
                      <a:pPr marL="316865">
                        <a:lnSpc>
                          <a:spcPct val="100000"/>
                        </a:lnSpc>
                      </a:pPr>
                      <a:r>
                        <a:rPr sz="800" dirty="0">
                          <a:latin typeface="Arial"/>
                          <a:cs typeface="Arial"/>
                        </a:rPr>
                        <a:t>5 mot 5</a:t>
                      </a:r>
                    </a:p>
                  </a:txBody>
                  <a:tcPr marL="0" marR="0" marT="0" marB="0">
                    <a:lnL w="12700" cap="flat" cmpd="sng" algn="ctr">
                      <a:solidFill>
                        <a:srgbClr val="FFFFFF"/>
                      </a:solidFill>
                      <a:prstDash val="solid"/>
                      <a:round/>
                      <a:headEnd type="none" w="med" len="med"/>
                      <a:tailEnd type="none" w="med" len="med"/>
                    </a:lnL>
                    <a:lnR w="12700" cap="flat" cmpd="sng" algn="ctr">
                      <a:solidFill>
                        <a:srgbClr val="F58220"/>
                      </a:solidFill>
                      <a:prstDash val="solid"/>
                      <a:round/>
                      <a:headEnd type="none" w="med" len="med"/>
                      <a:tailEnd type="none" w="med" len="med"/>
                    </a:lnR>
                    <a:lnT w="12700" cap="flat" cmpd="sng" algn="ctr">
                      <a:solidFill>
                        <a:srgbClr val="F58220"/>
                      </a:solidFill>
                      <a:prstDash val="solid"/>
                      <a:round/>
                      <a:headEnd type="none" w="med" len="med"/>
                      <a:tailEnd type="none" w="med" len="med"/>
                    </a:lnT>
                    <a:solidFill>
                      <a:srgbClr val="FFFFFF"/>
                    </a:solidFill>
                  </a:tcPr>
                </a:tc>
                <a:tc>
                  <a:txBody>
                    <a:bodyPr/>
                    <a:lstStyle/>
                    <a:p>
                      <a:pPr marL="316865">
                        <a:lnSpc>
                          <a:spcPct val="100000"/>
                        </a:lnSpc>
                      </a:pPr>
                      <a:r>
                        <a:rPr sz="800" dirty="0">
                          <a:latin typeface="Arial"/>
                          <a:cs typeface="Arial"/>
                        </a:rPr>
                        <a:t>3</a:t>
                      </a:r>
                    </a:p>
                  </a:txBody>
                  <a:tcPr marL="0" marR="0" marT="0" marB="0">
                    <a:lnL w="12700" cap="flat" cmpd="sng" algn="ctr">
                      <a:solidFill>
                        <a:srgbClr val="F58220"/>
                      </a:solidFill>
                      <a:prstDash val="solid"/>
                      <a:round/>
                      <a:headEnd type="none" w="med" len="med"/>
                      <a:tailEnd type="none" w="med" len="med"/>
                    </a:lnL>
                    <a:lnR w="12700" cap="flat" cmpd="sng" algn="ctr">
                      <a:solidFill>
                        <a:srgbClr val="F58220"/>
                      </a:solidFill>
                      <a:prstDash val="solid"/>
                      <a:round/>
                      <a:headEnd type="none" w="med" len="med"/>
                      <a:tailEnd type="none" w="med" len="med"/>
                    </a:lnR>
                    <a:lnT w="12700" cap="flat" cmpd="sng" algn="ctr">
                      <a:solidFill>
                        <a:srgbClr val="F58220"/>
                      </a:solidFill>
                      <a:prstDash val="solid"/>
                      <a:round/>
                      <a:headEnd type="none" w="med" len="med"/>
                      <a:tailEnd type="none" w="med" len="med"/>
                    </a:lnT>
                    <a:solidFill>
                      <a:srgbClr val="FFFFFF"/>
                    </a:solidFill>
                  </a:tcPr>
                </a:tc>
                <a:tc>
                  <a:txBody>
                    <a:bodyPr/>
                    <a:lstStyle/>
                    <a:p>
                      <a:pPr marL="208915">
                        <a:lnSpc>
                          <a:spcPct val="100000"/>
                        </a:lnSpc>
                      </a:pPr>
                      <a:r>
                        <a:rPr lang="sv-SE" sz="800" dirty="0">
                          <a:latin typeface="Arial"/>
                          <a:cs typeface="Arial"/>
                        </a:rPr>
                        <a:t>3</a:t>
                      </a:r>
                      <a:r>
                        <a:rPr sz="800" dirty="0">
                          <a:latin typeface="Arial"/>
                          <a:cs typeface="Arial"/>
                        </a:rPr>
                        <a:t> x </a:t>
                      </a:r>
                      <a:r>
                        <a:rPr lang="sv-SE" sz="800" dirty="0">
                          <a:latin typeface="Arial"/>
                          <a:cs typeface="Arial"/>
                        </a:rPr>
                        <a:t>1</a:t>
                      </a:r>
                      <a:r>
                        <a:rPr sz="800" dirty="0">
                          <a:latin typeface="Arial"/>
                          <a:cs typeface="Arial"/>
                        </a:rPr>
                        <a:t>0</a:t>
                      </a:r>
                      <a:r>
                        <a:rPr lang="sv-SE" sz="800" dirty="0">
                          <a:latin typeface="Arial"/>
                          <a:cs typeface="Arial"/>
                        </a:rPr>
                        <a:t>-15</a:t>
                      </a:r>
                      <a:r>
                        <a:rPr sz="800" dirty="0">
                          <a:latin typeface="Arial"/>
                          <a:cs typeface="Arial"/>
                        </a:rPr>
                        <a:t> min</a:t>
                      </a:r>
                    </a:p>
                  </a:txBody>
                  <a:tcPr marL="0" marR="0" marT="0" marB="0">
                    <a:lnL w="12700" cap="flat" cmpd="sng" algn="ctr">
                      <a:solidFill>
                        <a:srgbClr val="F58220"/>
                      </a:solidFill>
                      <a:prstDash val="solid"/>
                      <a:round/>
                      <a:headEnd type="none" w="med" len="med"/>
                      <a:tailEnd type="none" w="med" len="med"/>
                    </a:lnL>
                    <a:lnR w="12700" cap="flat" cmpd="sng" algn="ctr">
                      <a:solidFill>
                        <a:srgbClr val="F58220"/>
                      </a:solidFill>
                      <a:prstDash val="solid"/>
                      <a:round/>
                      <a:headEnd type="none" w="med" len="med"/>
                      <a:tailEnd type="none" w="med" len="med"/>
                    </a:lnR>
                    <a:lnT w="12700" cap="flat" cmpd="sng" algn="ctr">
                      <a:solidFill>
                        <a:srgbClr val="F58220"/>
                      </a:solidFill>
                      <a:prstDash val="solid"/>
                      <a:round/>
                      <a:headEnd type="none" w="med" len="med"/>
                      <a:tailEnd type="none" w="med" len="med"/>
                    </a:lnT>
                    <a:solidFill>
                      <a:srgbClr val="FFFFFF"/>
                    </a:solidFill>
                  </a:tcPr>
                </a:tc>
                <a:tc>
                  <a:txBody>
                    <a:bodyPr/>
                    <a:lstStyle/>
                    <a:p>
                      <a:pPr marL="43815">
                        <a:lnSpc>
                          <a:spcPct val="100000"/>
                        </a:lnSpc>
                      </a:pPr>
                      <a:r>
                        <a:rPr sz="800" dirty="0">
                          <a:latin typeface="Arial"/>
                          <a:cs typeface="Arial"/>
                        </a:rPr>
                        <a:t>30 x </a:t>
                      </a:r>
                      <a:r>
                        <a:rPr lang="sv-SE" sz="800" dirty="0">
                          <a:latin typeface="Arial"/>
                          <a:cs typeface="Arial"/>
                        </a:rPr>
                        <a:t>15-</a:t>
                      </a:r>
                      <a:r>
                        <a:rPr sz="800" dirty="0">
                          <a:latin typeface="Arial"/>
                          <a:cs typeface="Arial"/>
                        </a:rPr>
                        <a:t>20 m</a:t>
                      </a:r>
                    </a:p>
                  </a:txBody>
                  <a:tcPr marL="0" marR="0" marT="0" marB="0">
                    <a:lnL w="12700" cap="flat" cmpd="sng" algn="ctr">
                      <a:solidFill>
                        <a:srgbClr val="F58220"/>
                      </a:solidFill>
                      <a:prstDash val="solid"/>
                      <a:round/>
                      <a:headEnd type="none" w="med" len="med"/>
                      <a:tailEnd type="none" w="med" len="med"/>
                    </a:lnL>
                    <a:lnR w="12700" cap="flat" cmpd="sng" algn="ctr">
                      <a:solidFill>
                        <a:srgbClr val="F58220"/>
                      </a:solidFill>
                      <a:prstDash val="solid"/>
                      <a:round/>
                      <a:headEnd type="none" w="med" len="med"/>
                      <a:tailEnd type="none" w="med" len="med"/>
                    </a:lnR>
                    <a:lnT w="12700" cap="flat" cmpd="sng" algn="ctr">
                      <a:solidFill>
                        <a:srgbClr val="F58220"/>
                      </a:solidFill>
                      <a:prstDash val="solid"/>
                      <a:round/>
                      <a:headEnd type="none" w="med" len="med"/>
                      <a:tailEnd type="none" w="med" len="med"/>
                    </a:lnT>
                    <a:solidFill>
                      <a:srgbClr val="FFFFFF"/>
                    </a:solidFill>
                  </a:tcPr>
                </a:tc>
                <a:tc>
                  <a:txBody>
                    <a:bodyPr/>
                    <a:lstStyle/>
                    <a:p>
                      <a:pPr marL="43815">
                        <a:lnSpc>
                          <a:spcPct val="100000"/>
                        </a:lnSpc>
                      </a:pPr>
                      <a:r>
                        <a:rPr sz="800" dirty="0">
                          <a:latin typeface="Arial"/>
                          <a:cs typeface="Arial"/>
                        </a:rPr>
                        <a:t>3 × </a:t>
                      </a:r>
                      <a:r>
                        <a:rPr lang="sv-SE" sz="800" dirty="0">
                          <a:latin typeface="Arial"/>
                          <a:cs typeface="Arial"/>
                        </a:rPr>
                        <a:t>1,5</a:t>
                      </a:r>
                      <a:r>
                        <a:rPr sz="800" dirty="0">
                          <a:latin typeface="Arial"/>
                          <a:cs typeface="Arial"/>
                        </a:rPr>
                        <a:t> m</a:t>
                      </a:r>
                    </a:p>
                  </a:txBody>
                  <a:tcPr marL="0" marR="0" marT="0" marB="0">
                    <a:lnL w="12700" cap="flat" cmpd="sng" algn="ctr">
                      <a:solidFill>
                        <a:srgbClr val="F58220"/>
                      </a:solidFill>
                      <a:prstDash val="solid"/>
                      <a:round/>
                      <a:headEnd type="none" w="med" len="med"/>
                      <a:tailEnd type="none" w="med" len="med"/>
                    </a:lnL>
                    <a:lnT w="12700" cap="flat" cmpd="sng" algn="ctr">
                      <a:solidFill>
                        <a:srgbClr val="F58220"/>
                      </a:solidFill>
                      <a:prstDash val="solid"/>
                      <a:round/>
                      <a:headEnd type="none" w="med" len="med"/>
                      <a:tailEnd type="none" w="med" len="med"/>
                    </a:lnT>
                    <a:solidFill>
                      <a:srgbClr val="FFFFFF"/>
                    </a:solidFill>
                  </a:tcPr>
                </a:tc>
                <a:extLst>
                  <a:ext uri="{0D108BD9-81ED-4DB2-BD59-A6C34878D82A}">
                    <a16:rowId xmlns:a16="http://schemas.microsoft.com/office/drawing/2014/main" val="10003"/>
                  </a:ext>
                </a:extLst>
              </a:tr>
            </a:tbl>
          </a:graphicData>
        </a:graphic>
      </p:graphicFrame>
      <p:sp>
        <p:nvSpPr>
          <p:cNvPr id="187" name="object 30"/>
          <p:cNvSpPr txBox="1"/>
          <p:nvPr/>
        </p:nvSpPr>
        <p:spPr>
          <a:xfrm>
            <a:off x="758155" y="1403648"/>
            <a:ext cx="5191125" cy="842010"/>
          </a:xfrm>
          <a:prstGeom prst="rect">
            <a:avLst/>
          </a:prstGeom>
        </p:spPr>
        <p:txBody>
          <a:bodyPr vert="horz" wrap="square" lIns="0" tIns="0" rIns="0" bIns="0" rtlCol="0">
            <a:noAutofit/>
          </a:bodyPr>
          <a:lstStyle/>
          <a:p>
            <a:pPr marL="21590">
              <a:lnSpc>
                <a:spcPct val="100000"/>
              </a:lnSpc>
            </a:pPr>
            <a:r>
              <a:rPr sz="1400" b="1" spc="20" dirty="0">
                <a:latin typeface="Arial"/>
                <a:cs typeface="Arial"/>
              </a:rPr>
              <a:t>Match</a:t>
            </a:r>
            <a:endParaRPr sz="1400" dirty="0">
              <a:latin typeface="Arial"/>
              <a:cs typeface="Arial"/>
            </a:endParaRPr>
          </a:p>
          <a:p>
            <a:pPr>
              <a:lnSpc>
                <a:spcPts val="500"/>
              </a:lnSpc>
              <a:spcBef>
                <a:spcPts val="36"/>
              </a:spcBef>
            </a:pPr>
            <a:endParaRPr sz="500" dirty="0"/>
          </a:p>
          <a:p>
            <a:pPr marL="21590">
              <a:lnSpc>
                <a:spcPct val="100000"/>
              </a:lnSpc>
            </a:pPr>
            <a:r>
              <a:rPr sz="1000" spc="-5" dirty="0">
                <a:latin typeface="Arial"/>
                <a:cs typeface="Arial"/>
              </a:rPr>
              <a:t>Idé </a:t>
            </a:r>
            <a:r>
              <a:rPr sz="1000" spc="10" dirty="0">
                <a:latin typeface="Arial"/>
                <a:cs typeface="Arial"/>
              </a:rPr>
              <a:t>om </a:t>
            </a:r>
            <a:r>
              <a:rPr sz="1000" spc="0" dirty="0">
                <a:latin typeface="Arial"/>
                <a:cs typeface="Arial"/>
              </a:rPr>
              <a:t>spelformer </a:t>
            </a:r>
            <a:r>
              <a:rPr sz="1000" spc="5" dirty="0">
                <a:latin typeface="Arial"/>
                <a:cs typeface="Arial"/>
              </a:rPr>
              <a:t>med </a:t>
            </a:r>
            <a:r>
              <a:rPr sz="1000" spc="10" dirty="0">
                <a:latin typeface="Arial"/>
                <a:cs typeface="Arial"/>
              </a:rPr>
              <a:t>utgångspunkt </a:t>
            </a:r>
            <a:r>
              <a:rPr sz="1000" spc="-5" dirty="0">
                <a:latin typeface="Arial"/>
                <a:cs typeface="Arial"/>
              </a:rPr>
              <a:t>från lärande:</a:t>
            </a:r>
            <a:endParaRPr sz="1000" dirty="0">
              <a:latin typeface="Arial"/>
              <a:cs typeface="Aria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G_5399"/>
          <p:cNvPicPr>
            <a:picLocks noChangeAspect="1" noChangeArrowheads="1"/>
          </p:cNvPicPr>
          <p:nvPr/>
        </p:nvPicPr>
        <p:blipFill>
          <a:blip r:embed="rId3" cstate="print"/>
          <a:srcRect/>
          <a:stretch>
            <a:fillRect/>
          </a:stretch>
        </p:blipFill>
        <p:spPr bwMode="auto">
          <a:xfrm>
            <a:off x="-2907704" y="971600"/>
            <a:ext cx="11341258" cy="7488832"/>
          </a:xfrm>
          <a:prstGeom prst="rect">
            <a:avLst/>
          </a:prstGeom>
          <a:noFill/>
        </p:spPr>
      </p:pic>
      <p:sp>
        <p:nvSpPr>
          <p:cNvPr id="24" name="Rektangel 23"/>
          <p:cNvSpPr/>
          <p:nvPr/>
        </p:nvSpPr>
        <p:spPr>
          <a:xfrm>
            <a:off x="0" y="971600"/>
            <a:ext cx="6858000" cy="7488832"/>
          </a:xfrm>
          <a:prstGeom prst="rect">
            <a:avLst/>
          </a:prstGeom>
          <a:gradFill>
            <a:gsLst>
              <a:gs pos="0">
                <a:schemeClr val="bg1">
                  <a:alpha val="0"/>
                </a:schemeClr>
              </a:gs>
              <a:gs pos="50000">
                <a:schemeClr val="bg1">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58</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20" name="object 8"/>
          <p:cNvSpPr txBox="1"/>
          <p:nvPr/>
        </p:nvSpPr>
        <p:spPr>
          <a:xfrm>
            <a:off x="980728" y="6099011"/>
            <a:ext cx="2266950" cy="1137285"/>
          </a:xfrm>
          <a:prstGeom prst="rect">
            <a:avLst/>
          </a:prstGeom>
        </p:spPr>
        <p:txBody>
          <a:bodyPr vert="horz" wrap="square" lIns="0" tIns="0" rIns="0" bIns="0" rtlCol="0">
            <a:noAutofit/>
          </a:bodyPr>
          <a:lstStyle/>
          <a:p>
            <a:pPr marL="12700">
              <a:lnSpc>
                <a:spcPct val="100000"/>
              </a:lnSpc>
            </a:pPr>
            <a:r>
              <a:rPr sz="1400" b="1" spc="-130" dirty="0">
                <a:latin typeface="Arial"/>
                <a:cs typeface="Arial"/>
              </a:rPr>
              <a:t>T</a:t>
            </a:r>
            <a:r>
              <a:rPr sz="1400" b="1" spc="-10" dirty="0">
                <a:latin typeface="Arial"/>
                <a:cs typeface="Arial"/>
              </a:rPr>
              <a:t>ränarstil för </a:t>
            </a:r>
            <a:r>
              <a:rPr sz="1400" b="1" spc="-25" dirty="0">
                <a:latin typeface="Arial"/>
                <a:cs typeface="Arial"/>
              </a:rPr>
              <a:t>nivån</a:t>
            </a:r>
            <a:endParaRPr sz="1400" dirty="0">
              <a:latin typeface="Arial"/>
              <a:cs typeface="Arial"/>
            </a:endParaRPr>
          </a:p>
          <a:p>
            <a:pPr marL="120650" indent="-107950">
              <a:lnSpc>
                <a:spcPct val="100000"/>
              </a:lnSpc>
              <a:spcBef>
                <a:spcPts val="60"/>
              </a:spcBef>
              <a:buFont typeface="Arial"/>
              <a:buChar char="•"/>
              <a:tabLst>
                <a:tab pos="120650" algn="l"/>
              </a:tabLst>
            </a:pPr>
            <a:r>
              <a:rPr sz="1000" spc="0" dirty="0">
                <a:latin typeface="Arial"/>
                <a:cs typeface="Arial"/>
              </a:rPr>
              <a:t>Positiv </a:t>
            </a:r>
            <a:r>
              <a:rPr sz="1000" spc="10" dirty="0">
                <a:latin typeface="Arial"/>
                <a:cs typeface="Arial"/>
              </a:rPr>
              <a:t>feedback </a:t>
            </a:r>
            <a:r>
              <a:rPr sz="1000" spc="15" dirty="0">
                <a:latin typeface="Arial"/>
                <a:cs typeface="Arial"/>
              </a:rPr>
              <a:t>och </a:t>
            </a:r>
            <a:r>
              <a:rPr sz="1000" spc="10" dirty="0">
                <a:latin typeface="Arial"/>
                <a:cs typeface="Arial"/>
              </a:rPr>
              <a:t>uppmuntran</a:t>
            </a:r>
            <a:endParaRPr sz="1000" dirty="0">
              <a:latin typeface="Arial"/>
              <a:cs typeface="Arial"/>
            </a:endParaRPr>
          </a:p>
          <a:p>
            <a:pPr marL="120650" indent="-107950">
              <a:lnSpc>
                <a:spcPct val="100000"/>
              </a:lnSpc>
              <a:spcBef>
                <a:spcPts val="280"/>
              </a:spcBef>
              <a:buFont typeface="Arial"/>
              <a:buChar char="•"/>
              <a:tabLst>
                <a:tab pos="120650" algn="l"/>
              </a:tabLst>
            </a:pPr>
            <a:r>
              <a:rPr sz="1000" spc="-160" dirty="0">
                <a:latin typeface="Arial"/>
                <a:cs typeface="Arial"/>
              </a:rPr>
              <a:t>T</a:t>
            </a:r>
            <a:r>
              <a:rPr sz="1000" spc="0" dirty="0">
                <a:latin typeface="Arial"/>
                <a:cs typeface="Arial"/>
              </a:rPr>
              <a:t>ydliga men </a:t>
            </a:r>
            <a:r>
              <a:rPr sz="1000" spc="-5" dirty="0">
                <a:latin typeface="Arial"/>
                <a:cs typeface="Arial"/>
              </a:rPr>
              <a:t>få anvisningar</a:t>
            </a:r>
            <a:endParaRPr sz="1000" dirty="0">
              <a:latin typeface="Arial"/>
              <a:cs typeface="Arial"/>
            </a:endParaRPr>
          </a:p>
          <a:p>
            <a:pPr marL="120650" indent="-107950">
              <a:lnSpc>
                <a:spcPct val="100000"/>
              </a:lnSpc>
              <a:spcBef>
                <a:spcPts val="280"/>
              </a:spcBef>
              <a:buFont typeface="Arial"/>
              <a:buChar char="•"/>
              <a:tabLst>
                <a:tab pos="120650" algn="l"/>
              </a:tabLst>
            </a:pPr>
            <a:r>
              <a:rPr sz="1000" spc="-10" dirty="0">
                <a:latin typeface="Arial"/>
                <a:cs typeface="Arial"/>
              </a:rPr>
              <a:t>Använd </a:t>
            </a:r>
            <a:r>
              <a:rPr sz="1000" spc="0" dirty="0">
                <a:latin typeface="Arial"/>
                <a:cs typeface="Arial"/>
              </a:rPr>
              <a:t>frågeteknik</a:t>
            </a:r>
            <a:endParaRPr sz="1000" dirty="0">
              <a:latin typeface="Arial"/>
              <a:cs typeface="Arial"/>
            </a:endParaRPr>
          </a:p>
          <a:p>
            <a:pPr marL="120650" indent="-107950">
              <a:lnSpc>
                <a:spcPct val="100000"/>
              </a:lnSpc>
              <a:spcBef>
                <a:spcPts val="280"/>
              </a:spcBef>
              <a:buFont typeface="Arial"/>
              <a:buChar char="•"/>
              <a:tabLst>
                <a:tab pos="120650" algn="l"/>
              </a:tabLst>
            </a:pPr>
            <a:r>
              <a:rPr sz="1000" spc="5" dirty="0">
                <a:latin typeface="Arial"/>
                <a:cs typeface="Arial"/>
              </a:rPr>
              <a:t>Uppmärksamhet till </a:t>
            </a:r>
            <a:r>
              <a:rPr sz="1000" spc="-15" dirty="0">
                <a:latin typeface="Arial"/>
                <a:cs typeface="Arial"/>
              </a:rPr>
              <a:t>alla</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Låt </a:t>
            </a:r>
            <a:r>
              <a:rPr sz="1000" spc="-5" dirty="0">
                <a:latin typeface="Arial"/>
                <a:cs typeface="Arial"/>
              </a:rPr>
              <a:t>spela</a:t>
            </a:r>
            <a:r>
              <a:rPr sz="1000" spc="10" dirty="0">
                <a:latin typeface="Arial"/>
                <a:cs typeface="Arial"/>
              </a:rPr>
              <a:t>r</a:t>
            </a:r>
            <a:r>
              <a:rPr sz="1000" spc="-15" dirty="0">
                <a:latin typeface="Arial"/>
                <a:cs typeface="Arial"/>
              </a:rPr>
              <a:t>na </a:t>
            </a:r>
            <a:r>
              <a:rPr sz="1000" spc="-10" dirty="0">
                <a:latin typeface="Arial"/>
                <a:cs typeface="Arial"/>
              </a:rPr>
              <a:t>ge </a:t>
            </a:r>
            <a:r>
              <a:rPr sz="1000" spc="10" dirty="0">
                <a:latin typeface="Arial"/>
                <a:cs typeface="Arial"/>
              </a:rPr>
              <a:t>feedback </a:t>
            </a:r>
            <a:r>
              <a:rPr sz="1000" spc="5" dirty="0">
                <a:latin typeface="Arial"/>
                <a:cs typeface="Arial"/>
              </a:rPr>
              <a:t>till </a:t>
            </a:r>
            <a:r>
              <a:rPr sz="1000" spc="-5" dirty="0">
                <a:latin typeface="Arial"/>
                <a:cs typeface="Arial"/>
              </a:rPr>
              <a:t>varandra</a:t>
            </a:r>
            <a:endParaRPr sz="1000" dirty="0">
              <a:latin typeface="Arial"/>
              <a:cs typeface="Arial"/>
            </a:endParaRPr>
          </a:p>
        </p:txBody>
      </p:sp>
      <p:sp>
        <p:nvSpPr>
          <p:cNvPr id="21" name="object 9"/>
          <p:cNvSpPr txBox="1"/>
          <p:nvPr/>
        </p:nvSpPr>
        <p:spPr>
          <a:xfrm>
            <a:off x="3645024" y="6048831"/>
            <a:ext cx="2540000" cy="2267585"/>
          </a:xfrm>
          <a:prstGeom prst="rect">
            <a:avLst/>
          </a:prstGeom>
        </p:spPr>
        <p:txBody>
          <a:bodyPr vert="horz" wrap="square" lIns="0" tIns="0" rIns="0" bIns="0" rtlCol="0">
            <a:noAutofit/>
          </a:bodyPr>
          <a:lstStyle/>
          <a:p>
            <a:pPr marL="12700">
              <a:lnSpc>
                <a:spcPct val="100000"/>
              </a:lnSpc>
            </a:pPr>
            <a:r>
              <a:rPr sz="1400" b="1" spc="-130" dirty="0">
                <a:latin typeface="Arial"/>
                <a:cs typeface="Arial"/>
              </a:rPr>
              <a:t>T</a:t>
            </a:r>
            <a:r>
              <a:rPr sz="1400" b="1" spc="-10" dirty="0">
                <a:latin typeface="Arial"/>
                <a:cs typeface="Arial"/>
              </a:rPr>
              <a:t>räningen </a:t>
            </a:r>
            <a:r>
              <a:rPr sz="1400" b="1" spc="5" dirty="0">
                <a:latin typeface="Arial"/>
                <a:cs typeface="Arial"/>
              </a:rPr>
              <a:t>karaktäriseras </a:t>
            </a:r>
            <a:r>
              <a:rPr sz="1400" b="1" spc="-20" dirty="0">
                <a:latin typeface="Arial"/>
                <a:cs typeface="Arial"/>
              </a:rPr>
              <a:t>av</a:t>
            </a:r>
            <a:endParaRPr sz="1400" dirty="0">
              <a:latin typeface="Arial"/>
              <a:cs typeface="Arial"/>
            </a:endParaRPr>
          </a:p>
          <a:p>
            <a:pPr marL="120650" indent="-107950">
              <a:lnSpc>
                <a:spcPct val="100000"/>
              </a:lnSpc>
              <a:spcBef>
                <a:spcPts val="60"/>
              </a:spcBef>
              <a:buFont typeface="Arial"/>
              <a:buChar char="•"/>
              <a:tabLst>
                <a:tab pos="120650" algn="l"/>
              </a:tabLst>
            </a:pPr>
            <a:r>
              <a:rPr sz="1000" spc="0" dirty="0">
                <a:latin typeface="Arial"/>
                <a:cs typeface="Arial"/>
              </a:rPr>
              <a:t>Korta samlingar</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Spelträning</a:t>
            </a:r>
            <a:endParaRPr sz="1000" dirty="0">
              <a:latin typeface="Arial"/>
              <a:cs typeface="Arial"/>
            </a:endParaRPr>
          </a:p>
          <a:p>
            <a:pPr marL="120650" indent="-107950">
              <a:lnSpc>
                <a:spcPct val="100000"/>
              </a:lnSpc>
              <a:spcBef>
                <a:spcPts val="280"/>
              </a:spcBef>
              <a:buFont typeface="Arial"/>
              <a:buChar char="•"/>
              <a:tabLst>
                <a:tab pos="120650" algn="l"/>
              </a:tabLst>
            </a:pPr>
            <a:r>
              <a:rPr sz="1000" spc="-114" dirty="0">
                <a:latin typeface="Arial"/>
                <a:cs typeface="Arial"/>
              </a:rPr>
              <a:t>V</a:t>
            </a:r>
            <a:r>
              <a:rPr sz="1000" spc="0" dirty="0">
                <a:latin typeface="Arial"/>
                <a:cs typeface="Arial"/>
              </a:rPr>
              <a:t>ariation</a:t>
            </a:r>
            <a:endParaRPr sz="1000" dirty="0">
              <a:latin typeface="Arial"/>
              <a:cs typeface="Arial"/>
            </a:endParaRPr>
          </a:p>
          <a:p>
            <a:pPr marL="120650" indent="-107950">
              <a:lnSpc>
                <a:spcPct val="100000"/>
              </a:lnSpc>
              <a:spcBef>
                <a:spcPts val="280"/>
              </a:spcBef>
              <a:buFont typeface="Arial"/>
              <a:buChar char="•"/>
              <a:tabLst>
                <a:tab pos="120650" algn="l"/>
              </a:tabLst>
            </a:pPr>
            <a:r>
              <a:rPr sz="1000" spc="-15" dirty="0">
                <a:latin typeface="Arial"/>
                <a:cs typeface="Arial"/>
              </a:rPr>
              <a:t>Enkla övningar</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Positioner under spelträningen</a:t>
            </a:r>
            <a:endParaRPr sz="1000" dirty="0">
              <a:latin typeface="Arial"/>
              <a:cs typeface="Arial"/>
            </a:endParaRPr>
          </a:p>
          <a:p>
            <a:pPr marL="120650" indent="-107950">
              <a:lnSpc>
                <a:spcPct val="100000"/>
              </a:lnSpc>
              <a:spcBef>
                <a:spcPts val="280"/>
              </a:spcBef>
              <a:buFont typeface="Arial"/>
              <a:buChar char="•"/>
              <a:tabLst>
                <a:tab pos="120650" algn="l"/>
              </a:tabLst>
            </a:pPr>
            <a:r>
              <a:rPr sz="1000" spc="-10" dirty="0">
                <a:latin typeface="Arial"/>
                <a:cs typeface="Arial"/>
              </a:rPr>
              <a:t>Små </a:t>
            </a:r>
            <a:r>
              <a:rPr sz="1000" spc="10" dirty="0">
                <a:latin typeface="Arial"/>
                <a:cs typeface="Arial"/>
              </a:rPr>
              <a:t>ytor</a:t>
            </a:r>
            <a:endParaRPr sz="1000" dirty="0">
              <a:latin typeface="Arial"/>
              <a:cs typeface="Arial"/>
            </a:endParaRPr>
          </a:p>
          <a:p>
            <a:pPr marL="120650" indent="-107950">
              <a:lnSpc>
                <a:spcPct val="100000"/>
              </a:lnSpc>
              <a:spcBef>
                <a:spcPts val="280"/>
              </a:spcBef>
              <a:buFont typeface="Arial"/>
              <a:buChar char="•"/>
              <a:tabLst>
                <a:tab pos="120650" algn="l"/>
              </a:tabLst>
            </a:pPr>
            <a:r>
              <a:rPr sz="1000" spc="-5" dirty="0">
                <a:latin typeface="Arial"/>
                <a:cs typeface="Arial"/>
              </a:rPr>
              <a:t>Antal träna</a:t>
            </a:r>
            <a:r>
              <a:rPr sz="1000" spc="-25" dirty="0">
                <a:latin typeface="Arial"/>
                <a:cs typeface="Arial"/>
              </a:rPr>
              <a:t>r</a:t>
            </a:r>
            <a:r>
              <a:rPr sz="1000" spc="5" dirty="0">
                <a:latin typeface="Arial"/>
                <a:cs typeface="Arial"/>
              </a:rPr>
              <a:t>e/ba</a:t>
            </a:r>
            <a:r>
              <a:rPr sz="1000" spc="20" dirty="0">
                <a:latin typeface="Arial"/>
                <a:cs typeface="Arial"/>
              </a:rPr>
              <a:t>r</a:t>
            </a:r>
            <a:r>
              <a:rPr sz="1000" spc="0" dirty="0">
                <a:latin typeface="Arial"/>
                <a:cs typeface="Arial"/>
              </a:rPr>
              <a:t>n </a:t>
            </a:r>
            <a:r>
              <a:rPr sz="1000" spc="10" dirty="0">
                <a:latin typeface="Arial"/>
                <a:cs typeface="Arial"/>
              </a:rPr>
              <a:t>= </a:t>
            </a:r>
            <a:r>
              <a:rPr sz="1000" spc="5" dirty="0">
                <a:latin typeface="Arial"/>
                <a:cs typeface="Arial"/>
              </a:rPr>
              <a:t>1/10</a:t>
            </a:r>
            <a:endParaRPr sz="1000" dirty="0">
              <a:latin typeface="Arial"/>
              <a:cs typeface="Arial"/>
            </a:endParaRPr>
          </a:p>
          <a:p>
            <a:pPr marL="120650" indent="-107950">
              <a:lnSpc>
                <a:spcPct val="100000"/>
              </a:lnSpc>
              <a:spcBef>
                <a:spcPts val="280"/>
              </a:spcBef>
              <a:buFont typeface="Arial"/>
              <a:buChar char="•"/>
              <a:tabLst>
                <a:tab pos="120650" algn="l"/>
              </a:tabLst>
            </a:pPr>
            <a:r>
              <a:rPr sz="1000" spc="-30" dirty="0">
                <a:latin typeface="Arial"/>
                <a:cs typeface="Arial"/>
              </a:rPr>
              <a:t>Få </a:t>
            </a:r>
            <a:r>
              <a:rPr sz="1000" spc="-5" dirty="0">
                <a:latin typeface="Arial"/>
                <a:cs typeface="Arial"/>
              </a:rPr>
              <a:t>spela</a:t>
            </a:r>
            <a:r>
              <a:rPr sz="1000" spc="-25" dirty="0">
                <a:latin typeface="Arial"/>
                <a:cs typeface="Arial"/>
              </a:rPr>
              <a:t>re </a:t>
            </a:r>
            <a:r>
              <a:rPr sz="1000" spc="0" dirty="0">
                <a:latin typeface="Arial"/>
                <a:cs typeface="Arial"/>
              </a:rPr>
              <a:t>per </a:t>
            </a:r>
            <a:r>
              <a:rPr sz="1000" spc="10" dirty="0">
                <a:latin typeface="Arial"/>
                <a:cs typeface="Arial"/>
              </a:rPr>
              <a:t>lag/grupp</a:t>
            </a:r>
            <a:endParaRPr sz="1000" dirty="0">
              <a:latin typeface="Arial"/>
              <a:cs typeface="Arial"/>
            </a:endParaRPr>
          </a:p>
          <a:p>
            <a:pPr marL="120650" indent="-107950">
              <a:lnSpc>
                <a:spcPct val="100000"/>
              </a:lnSpc>
              <a:spcBef>
                <a:spcPts val="280"/>
              </a:spcBef>
              <a:buFont typeface="Arial"/>
              <a:buChar char="•"/>
              <a:tabLst>
                <a:tab pos="120650" algn="l"/>
              </a:tabLst>
            </a:pPr>
            <a:r>
              <a:rPr sz="1000" spc="5" dirty="0">
                <a:latin typeface="Arial"/>
                <a:cs typeface="Arial"/>
              </a:rPr>
              <a:t>Hög aktivitet </a:t>
            </a:r>
            <a:r>
              <a:rPr sz="1000" spc="15" dirty="0">
                <a:latin typeface="Arial"/>
                <a:cs typeface="Arial"/>
              </a:rPr>
              <a:t>och många </a:t>
            </a:r>
            <a:r>
              <a:rPr sz="1000" spc="5" dirty="0">
                <a:latin typeface="Arial"/>
                <a:cs typeface="Arial"/>
              </a:rPr>
              <a:t>bollkontakter</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Korta arbetsperioder</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dirty="0">
              <a:latin typeface="Arial"/>
              <a:cs typeface="Arial"/>
            </a:endParaRPr>
          </a:p>
        </p:txBody>
      </p:sp>
      <p:sp>
        <p:nvSpPr>
          <p:cNvPr id="22" name="object 10"/>
          <p:cNvSpPr txBox="1"/>
          <p:nvPr/>
        </p:nvSpPr>
        <p:spPr>
          <a:xfrm>
            <a:off x="404664" y="1475656"/>
            <a:ext cx="1971675" cy="3155950"/>
          </a:xfrm>
          <a:prstGeom prst="rect">
            <a:avLst/>
          </a:prstGeom>
        </p:spPr>
        <p:txBody>
          <a:bodyPr vert="horz" wrap="square" lIns="0" tIns="0" rIns="0" bIns="0" rtlCol="0">
            <a:noAutofit/>
          </a:bodyPr>
          <a:lstStyle/>
          <a:p>
            <a:pPr marL="12700">
              <a:lnSpc>
                <a:spcPct val="100000"/>
              </a:lnSpc>
            </a:pPr>
            <a:r>
              <a:rPr sz="1200" b="1" spc="-25" dirty="0">
                <a:latin typeface="Arial"/>
                <a:cs typeface="Arial"/>
              </a:rPr>
              <a:t>Fysisk </a:t>
            </a:r>
            <a:r>
              <a:rPr sz="1200" b="1" spc="-10" dirty="0">
                <a:latin typeface="Arial"/>
                <a:cs typeface="Arial"/>
              </a:rPr>
              <a:t>utveckling</a:t>
            </a:r>
            <a:endParaRPr sz="1200" dirty="0">
              <a:latin typeface="Arial"/>
              <a:cs typeface="Arial"/>
            </a:endParaRPr>
          </a:p>
          <a:p>
            <a:pPr marL="12700">
              <a:lnSpc>
                <a:spcPct val="100000"/>
              </a:lnSpc>
              <a:spcBef>
                <a:spcPts val="434"/>
              </a:spcBef>
            </a:pPr>
            <a:r>
              <a:rPr sz="950" dirty="0">
                <a:latin typeface="Arial"/>
                <a:cs typeface="Arial"/>
              </a:rPr>
              <a:t>Lugn </a:t>
            </a:r>
            <a:r>
              <a:rPr sz="950" spc="5" dirty="0">
                <a:latin typeface="Arial"/>
                <a:cs typeface="Arial"/>
              </a:rPr>
              <a:t>tillväxtperiod</a:t>
            </a:r>
            <a:endParaRPr sz="950" dirty="0">
              <a:latin typeface="Arial"/>
              <a:cs typeface="Arial"/>
            </a:endParaRPr>
          </a:p>
          <a:p>
            <a:pPr marL="12700" marR="188595">
              <a:lnSpc>
                <a:spcPct val="105200"/>
              </a:lnSpc>
              <a:spcBef>
                <a:spcPts val="425"/>
              </a:spcBef>
            </a:pPr>
            <a:r>
              <a:rPr sz="950" spc="-5" dirty="0">
                <a:latin typeface="Arial"/>
                <a:cs typeface="Arial"/>
              </a:rPr>
              <a:t>Fysisk </a:t>
            </a:r>
            <a:r>
              <a:rPr sz="950" spc="0" dirty="0">
                <a:latin typeface="Arial"/>
                <a:cs typeface="Arial"/>
              </a:rPr>
              <a:t>skillnad </a:t>
            </a:r>
            <a:r>
              <a:rPr sz="950" spc="-5" dirty="0">
                <a:latin typeface="Arial"/>
                <a:cs typeface="Arial"/>
              </a:rPr>
              <a:t>mellan </a:t>
            </a:r>
            <a:r>
              <a:rPr sz="950" spc="5" dirty="0">
                <a:latin typeface="Arial"/>
                <a:cs typeface="Arial"/>
              </a:rPr>
              <a:t>pojkar </a:t>
            </a:r>
            <a:r>
              <a:rPr sz="950" spc="15" dirty="0">
                <a:latin typeface="Arial"/>
                <a:cs typeface="Arial"/>
              </a:rPr>
              <a:t>och</a:t>
            </a:r>
            <a:r>
              <a:rPr sz="950" spc="10" dirty="0">
                <a:latin typeface="Arial"/>
                <a:cs typeface="Arial"/>
              </a:rPr>
              <a:t> flickor </a:t>
            </a:r>
            <a:r>
              <a:rPr sz="950" spc="-15" dirty="0">
                <a:latin typeface="Arial"/>
                <a:cs typeface="Arial"/>
              </a:rPr>
              <a:t>är </a:t>
            </a:r>
            <a:r>
              <a:rPr sz="950" spc="0" dirty="0">
                <a:latin typeface="Arial"/>
                <a:cs typeface="Arial"/>
              </a:rPr>
              <a:t>fortfarande minimal</a:t>
            </a:r>
            <a:endParaRPr sz="950" dirty="0">
              <a:latin typeface="Arial"/>
              <a:cs typeface="Arial"/>
            </a:endParaRPr>
          </a:p>
          <a:p>
            <a:pPr marL="12700">
              <a:lnSpc>
                <a:spcPct val="100000"/>
              </a:lnSpc>
              <a:spcBef>
                <a:spcPts val="484"/>
              </a:spcBef>
            </a:pPr>
            <a:r>
              <a:rPr sz="950" spc="-5" dirty="0">
                <a:latin typeface="Arial"/>
                <a:cs typeface="Arial"/>
              </a:rPr>
              <a:t>Förändringar </a:t>
            </a:r>
            <a:r>
              <a:rPr sz="950" spc="-10" dirty="0">
                <a:latin typeface="Arial"/>
                <a:cs typeface="Arial"/>
              </a:rPr>
              <a:t>av </a:t>
            </a:r>
            <a:r>
              <a:rPr sz="950" spc="5" dirty="0">
                <a:latin typeface="Arial"/>
                <a:cs typeface="Arial"/>
              </a:rPr>
              <a:t>k</a:t>
            </a:r>
            <a:r>
              <a:rPr sz="950" spc="-15" dirty="0">
                <a:latin typeface="Arial"/>
                <a:cs typeface="Arial"/>
              </a:rPr>
              <a:t>r</a:t>
            </a:r>
            <a:r>
              <a:rPr sz="950" spc="10" dirty="0">
                <a:latin typeface="Arial"/>
                <a:cs typeface="Arial"/>
              </a:rPr>
              <a:t>oppsformen ske</a:t>
            </a:r>
            <a:r>
              <a:rPr sz="950" spc="-90" dirty="0">
                <a:latin typeface="Arial"/>
                <a:cs typeface="Arial"/>
              </a:rPr>
              <a:t>r</a:t>
            </a:r>
            <a:r>
              <a:rPr sz="950" spc="0" dirty="0">
                <a:latin typeface="Arial"/>
                <a:cs typeface="Arial"/>
              </a:rPr>
              <a:t>.</a:t>
            </a:r>
            <a:endParaRPr sz="950" dirty="0">
              <a:latin typeface="Arial"/>
              <a:cs typeface="Arial"/>
            </a:endParaRPr>
          </a:p>
          <a:p>
            <a:pPr marL="12700" marR="188595">
              <a:lnSpc>
                <a:spcPct val="105300"/>
              </a:lnSpc>
            </a:pPr>
            <a:r>
              <a:rPr sz="950" dirty="0">
                <a:latin typeface="Arial"/>
                <a:cs typeface="Arial"/>
              </a:rPr>
              <a:t>K</a:t>
            </a:r>
            <a:r>
              <a:rPr sz="950" spc="-20" dirty="0">
                <a:latin typeface="Arial"/>
                <a:cs typeface="Arial"/>
              </a:rPr>
              <a:t>r</a:t>
            </a:r>
            <a:r>
              <a:rPr sz="950" spc="10" dirty="0">
                <a:latin typeface="Arial"/>
                <a:cs typeface="Arial"/>
              </a:rPr>
              <a:t>oppens </a:t>
            </a:r>
            <a:r>
              <a:rPr sz="950" spc="20" dirty="0">
                <a:latin typeface="Arial"/>
                <a:cs typeface="Arial"/>
              </a:rPr>
              <a:t>p</a:t>
            </a:r>
            <a:r>
              <a:rPr sz="950" spc="-10" dirty="0">
                <a:latin typeface="Arial"/>
                <a:cs typeface="Arial"/>
              </a:rPr>
              <a:t>r</a:t>
            </a:r>
            <a:r>
              <a:rPr sz="950" spc="5" dirty="0">
                <a:latin typeface="Arial"/>
                <a:cs typeface="Arial"/>
              </a:rPr>
              <a:t>oportioner förändras </a:t>
            </a:r>
            <a:r>
              <a:rPr sz="950" spc="-25" dirty="0">
                <a:latin typeface="Arial"/>
                <a:cs typeface="Arial"/>
              </a:rPr>
              <a:t>(t </a:t>
            </a:r>
            <a:r>
              <a:rPr sz="950" spc="-5" dirty="0">
                <a:latin typeface="Arial"/>
                <a:cs typeface="Arial"/>
              </a:rPr>
              <a:t>ex </a:t>
            </a:r>
            <a:r>
              <a:rPr sz="950" spc="5" dirty="0">
                <a:latin typeface="Arial"/>
                <a:cs typeface="Arial"/>
              </a:rPr>
              <a:t>k</a:t>
            </a:r>
            <a:r>
              <a:rPr sz="950" spc="-15" dirty="0">
                <a:latin typeface="Arial"/>
                <a:cs typeface="Arial"/>
              </a:rPr>
              <a:t>r</a:t>
            </a:r>
            <a:r>
              <a:rPr sz="950" spc="10" dirty="0">
                <a:latin typeface="Arial"/>
                <a:cs typeface="Arial"/>
              </a:rPr>
              <a:t>oppens </a:t>
            </a:r>
            <a:r>
              <a:rPr sz="950" spc="5" dirty="0">
                <a:latin typeface="Arial"/>
                <a:cs typeface="Arial"/>
              </a:rPr>
              <a:t>tyngdpunkt)</a:t>
            </a:r>
            <a:endParaRPr sz="950" dirty="0">
              <a:latin typeface="Arial"/>
              <a:cs typeface="Arial"/>
            </a:endParaRPr>
          </a:p>
          <a:p>
            <a:pPr marL="12700" marR="23495">
              <a:lnSpc>
                <a:spcPct val="105300"/>
              </a:lnSpc>
              <a:spcBef>
                <a:spcPts val="425"/>
              </a:spcBef>
            </a:pPr>
            <a:r>
              <a:rPr sz="950" spc="-5" dirty="0">
                <a:latin typeface="Arial"/>
                <a:cs typeface="Arial"/>
              </a:rPr>
              <a:t>Rörligheten minskar </a:t>
            </a:r>
            <a:r>
              <a:rPr sz="950" spc="5" dirty="0">
                <a:latin typeface="Arial"/>
                <a:cs typeface="Arial"/>
              </a:rPr>
              <a:t>något på grund </a:t>
            </a:r>
            <a:r>
              <a:rPr sz="950" spc="-10" dirty="0">
                <a:latin typeface="Arial"/>
                <a:cs typeface="Arial"/>
              </a:rPr>
              <a:t>av </a:t>
            </a:r>
            <a:r>
              <a:rPr sz="950" spc="5" dirty="0">
                <a:latin typeface="Arial"/>
                <a:cs typeface="Arial"/>
              </a:rPr>
              <a:t>k</a:t>
            </a:r>
            <a:r>
              <a:rPr sz="950" spc="-15" dirty="0">
                <a:latin typeface="Arial"/>
                <a:cs typeface="Arial"/>
              </a:rPr>
              <a:t>r</a:t>
            </a:r>
            <a:r>
              <a:rPr sz="950" spc="10" dirty="0">
                <a:latin typeface="Arial"/>
                <a:cs typeface="Arial"/>
              </a:rPr>
              <a:t>oppens </a:t>
            </a:r>
            <a:r>
              <a:rPr sz="950" spc="5" dirty="0">
                <a:latin typeface="Arial"/>
                <a:cs typeface="Arial"/>
              </a:rPr>
              <a:t>tillväxt</a:t>
            </a:r>
            <a:endParaRPr sz="950" dirty="0">
              <a:latin typeface="Arial"/>
              <a:cs typeface="Arial"/>
            </a:endParaRPr>
          </a:p>
          <a:p>
            <a:pPr marL="12700" marR="12700" indent="0">
              <a:lnSpc>
                <a:spcPct val="105300"/>
              </a:lnSpc>
              <a:spcBef>
                <a:spcPts val="425"/>
              </a:spcBef>
            </a:pPr>
            <a:r>
              <a:rPr sz="950" spc="-10" dirty="0">
                <a:latin typeface="Arial"/>
                <a:cs typeface="Arial"/>
              </a:rPr>
              <a:t>Gyllene </a:t>
            </a:r>
            <a:r>
              <a:rPr sz="950" spc="-5" dirty="0">
                <a:latin typeface="Arial"/>
                <a:cs typeface="Arial"/>
              </a:rPr>
              <a:t>ålder </a:t>
            </a:r>
            <a:r>
              <a:rPr sz="950" spc="10" dirty="0">
                <a:latin typeface="Arial"/>
                <a:cs typeface="Arial"/>
              </a:rPr>
              <a:t>för koo</a:t>
            </a:r>
            <a:r>
              <a:rPr sz="950" spc="-15" dirty="0">
                <a:latin typeface="Arial"/>
                <a:cs typeface="Arial"/>
              </a:rPr>
              <a:t>r</a:t>
            </a:r>
            <a:r>
              <a:rPr sz="950" spc="0" dirty="0">
                <a:latin typeface="Arial"/>
                <a:cs typeface="Arial"/>
              </a:rPr>
              <a:t>dinations</a:t>
            </a:r>
            <a:r>
              <a:rPr sz="950" spc="50" dirty="0">
                <a:latin typeface="Arial"/>
                <a:cs typeface="Arial"/>
              </a:rPr>
              <a:t>-</a:t>
            </a:r>
            <a:r>
              <a:rPr sz="950" spc="40" dirty="0">
                <a:latin typeface="Arial"/>
                <a:cs typeface="Arial"/>
              </a:rPr>
              <a:t> </a:t>
            </a:r>
            <a:r>
              <a:rPr sz="950" spc="-10" dirty="0">
                <a:latin typeface="Arial"/>
                <a:cs typeface="Arial"/>
              </a:rPr>
              <a:t>inlä</a:t>
            </a:r>
            <a:r>
              <a:rPr sz="950" spc="5" dirty="0">
                <a:latin typeface="Arial"/>
                <a:cs typeface="Arial"/>
              </a:rPr>
              <a:t>r</a:t>
            </a:r>
            <a:r>
              <a:rPr sz="950" spc="0" dirty="0">
                <a:latin typeface="Arial"/>
                <a:cs typeface="Arial"/>
              </a:rPr>
              <a:t>ning, </a:t>
            </a:r>
            <a:r>
              <a:rPr sz="950" spc="5" dirty="0">
                <a:latin typeface="Arial"/>
                <a:cs typeface="Arial"/>
              </a:rPr>
              <a:t>den </a:t>
            </a:r>
            <a:r>
              <a:rPr sz="950" spc="-10" dirty="0">
                <a:latin typeface="Arial"/>
                <a:cs typeface="Arial"/>
              </a:rPr>
              <a:t>så </a:t>
            </a:r>
            <a:r>
              <a:rPr sz="950" spc="-5" dirty="0">
                <a:latin typeface="Arial"/>
                <a:cs typeface="Arial"/>
              </a:rPr>
              <a:t>kallade </a:t>
            </a:r>
            <a:r>
              <a:rPr sz="950" spc="5" dirty="0">
                <a:latin typeface="Arial"/>
                <a:cs typeface="Arial"/>
              </a:rPr>
              <a:t>motoriska </a:t>
            </a:r>
            <a:r>
              <a:rPr sz="950" spc="0" dirty="0">
                <a:latin typeface="Arial"/>
                <a:cs typeface="Arial"/>
              </a:rPr>
              <a:t>guldålde</a:t>
            </a:r>
            <a:r>
              <a:rPr sz="950" spc="15" dirty="0">
                <a:latin typeface="Arial"/>
                <a:cs typeface="Arial"/>
              </a:rPr>
              <a:t>r</a:t>
            </a:r>
            <a:r>
              <a:rPr sz="950" spc="0" dirty="0">
                <a:latin typeface="Arial"/>
                <a:cs typeface="Arial"/>
              </a:rPr>
              <a:t>n. </a:t>
            </a:r>
            <a:r>
              <a:rPr sz="950" spc="5" dirty="0">
                <a:latin typeface="Arial"/>
                <a:cs typeface="Arial"/>
              </a:rPr>
              <a:t>Bör </a:t>
            </a:r>
            <a:r>
              <a:rPr sz="950" spc="0" dirty="0">
                <a:latin typeface="Arial"/>
                <a:cs typeface="Arial"/>
              </a:rPr>
              <a:t>prioriteras </a:t>
            </a:r>
            <a:r>
              <a:rPr sz="950" spc="5" dirty="0">
                <a:latin typeface="Arial"/>
                <a:cs typeface="Arial"/>
              </a:rPr>
              <a:t>på </a:t>
            </a:r>
            <a:r>
              <a:rPr sz="950" spc="-10" dirty="0">
                <a:latin typeface="Arial"/>
                <a:cs typeface="Arial"/>
              </a:rPr>
              <a:t>denna</a:t>
            </a:r>
            <a:r>
              <a:rPr sz="950" spc="-5" dirty="0">
                <a:latin typeface="Arial"/>
                <a:cs typeface="Arial"/>
              </a:rPr>
              <a:t> </a:t>
            </a:r>
            <a:r>
              <a:rPr sz="950" spc="-10" dirty="0">
                <a:latin typeface="Arial"/>
                <a:cs typeface="Arial"/>
              </a:rPr>
              <a:t>nivå</a:t>
            </a:r>
            <a:endParaRPr sz="950" dirty="0">
              <a:latin typeface="Arial"/>
              <a:cs typeface="Arial"/>
            </a:endParaRPr>
          </a:p>
          <a:p>
            <a:pPr marL="12700" marR="819150">
              <a:lnSpc>
                <a:spcPct val="142600"/>
              </a:lnSpc>
            </a:pPr>
            <a:r>
              <a:rPr sz="950" spc="0" dirty="0">
                <a:latin typeface="Arial"/>
                <a:cs typeface="Arial"/>
              </a:rPr>
              <a:t>Förbättrad </a:t>
            </a:r>
            <a:r>
              <a:rPr sz="950" spc="5" dirty="0">
                <a:latin typeface="Arial"/>
                <a:cs typeface="Arial"/>
              </a:rPr>
              <a:t>finmotorik </a:t>
            </a:r>
            <a:r>
              <a:rPr sz="950" spc="-35" dirty="0">
                <a:latin typeface="Arial"/>
                <a:cs typeface="Arial"/>
              </a:rPr>
              <a:t>Ef</a:t>
            </a:r>
            <a:r>
              <a:rPr sz="950" spc="0" dirty="0">
                <a:latin typeface="Arial"/>
                <a:cs typeface="Arial"/>
              </a:rPr>
              <a:t>fekten </a:t>
            </a:r>
            <a:r>
              <a:rPr sz="950" spc="-10" dirty="0">
                <a:latin typeface="Arial"/>
                <a:cs typeface="Arial"/>
              </a:rPr>
              <a:t>av </a:t>
            </a:r>
            <a:r>
              <a:rPr sz="950" spc="5" dirty="0">
                <a:latin typeface="Arial"/>
                <a:cs typeface="Arial"/>
              </a:rPr>
              <a:t>specifik</a:t>
            </a:r>
            <a:endParaRPr sz="950" dirty="0">
              <a:latin typeface="Arial"/>
              <a:cs typeface="Arial"/>
            </a:endParaRPr>
          </a:p>
          <a:p>
            <a:pPr marL="12700" marR="289560">
              <a:lnSpc>
                <a:spcPct val="105300"/>
              </a:lnSpc>
            </a:pPr>
            <a:r>
              <a:rPr sz="950" spc="0" dirty="0">
                <a:latin typeface="Arial"/>
                <a:cs typeface="Arial"/>
              </a:rPr>
              <a:t>uthållighetsträning </a:t>
            </a:r>
            <a:r>
              <a:rPr sz="950" spc="-15" dirty="0">
                <a:latin typeface="Arial"/>
                <a:cs typeface="Arial"/>
              </a:rPr>
              <a:t>är liten. </a:t>
            </a:r>
            <a:r>
              <a:rPr sz="950" spc="-20" dirty="0">
                <a:latin typeface="Arial"/>
                <a:cs typeface="Arial"/>
              </a:rPr>
              <a:t>Den</a:t>
            </a:r>
            <a:r>
              <a:rPr sz="950" spc="-10" dirty="0">
                <a:latin typeface="Arial"/>
                <a:cs typeface="Arial"/>
              </a:rPr>
              <a:t> </a:t>
            </a:r>
            <a:r>
              <a:rPr sz="950" spc="-5" dirty="0">
                <a:latin typeface="Arial"/>
                <a:cs typeface="Arial"/>
              </a:rPr>
              <a:t>vanliga </a:t>
            </a:r>
            <a:r>
              <a:rPr sz="950" spc="0" dirty="0">
                <a:latin typeface="Arial"/>
                <a:cs typeface="Arial"/>
              </a:rPr>
              <a:t>fotbollsträningen </a:t>
            </a:r>
            <a:r>
              <a:rPr sz="950" spc="-5" dirty="0">
                <a:latin typeface="Arial"/>
                <a:cs typeface="Arial"/>
              </a:rPr>
              <a:t>ger </a:t>
            </a:r>
            <a:r>
              <a:rPr sz="950" spc="5" dirty="0">
                <a:latin typeface="Arial"/>
                <a:cs typeface="Arial"/>
              </a:rPr>
              <a:t>tillräcklig </a:t>
            </a:r>
            <a:r>
              <a:rPr sz="950" spc="-10" dirty="0">
                <a:latin typeface="Arial"/>
                <a:cs typeface="Arial"/>
              </a:rPr>
              <a:t>e</a:t>
            </a:r>
            <a:r>
              <a:rPr sz="950" spc="-25" dirty="0">
                <a:latin typeface="Arial"/>
                <a:cs typeface="Arial"/>
              </a:rPr>
              <a:t>f</a:t>
            </a:r>
            <a:r>
              <a:rPr sz="950" spc="10" dirty="0">
                <a:latin typeface="Arial"/>
                <a:cs typeface="Arial"/>
              </a:rPr>
              <a:t>fekt</a:t>
            </a:r>
            <a:endParaRPr sz="950" dirty="0">
              <a:latin typeface="Arial"/>
              <a:cs typeface="Arial"/>
            </a:endParaRPr>
          </a:p>
        </p:txBody>
      </p:sp>
      <p:sp>
        <p:nvSpPr>
          <p:cNvPr id="23" name="object 11"/>
          <p:cNvSpPr txBox="1"/>
          <p:nvPr/>
        </p:nvSpPr>
        <p:spPr>
          <a:xfrm>
            <a:off x="4437112" y="1403648"/>
            <a:ext cx="2222500" cy="4230370"/>
          </a:xfrm>
          <a:prstGeom prst="rect">
            <a:avLst/>
          </a:prstGeom>
        </p:spPr>
        <p:txBody>
          <a:bodyPr vert="horz" wrap="square" lIns="0" tIns="0" rIns="0" bIns="0" rtlCol="0">
            <a:noAutofit/>
          </a:bodyPr>
          <a:lstStyle/>
          <a:p>
            <a:pPr marL="12700" marR="1337310">
              <a:lnSpc>
                <a:spcPct val="76400"/>
              </a:lnSpc>
            </a:pPr>
            <a:r>
              <a:rPr sz="1200" b="1" spc="-15" dirty="0">
                <a:latin typeface="Arial"/>
                <a:cs typeface="Arial"/>
              </a:rPr>
              <a:t>Psykosocial</a:t>
            </a:r>
            <a:r>
              <a:rPr sz="1200" b="1" spc="-10" dirty="0">
                <a:latin typeface="Arial"/>
                <a:cs typeface="Arial"/>
              </a:rPr>
              <a:t> utveckling</a:t>
            </a:r>
            <a:endParaRPr sz="1200" dirty="0">
              <a:latin typeface="Arial"/>
              <a:cs typeface="Arial"/>
            </a:endParaRPr>
          </a:p>
          <a:p>
            <a:pPr marL="12700" marR="251460">
              <a:lnSpc>
                <a:spcPts val="1630"/>
              </a:lnSpc>
              <a:spcBef>
                <a:spcPts val="80"/>
              </a:spcBef>
            </a:pPr>
            <a:r>
              <a:rPr sz="950" spc="5" dirty="0">
                <a:latin typeface="Arial"/>
                <a:cs typeface="Arial"/>
              </a:rPr>
              <a:t>Kort uppfattningsförmåga Begränsad </a:t>
            </a:r>
            <a:r>
              <a:rPr sz="950" spc="0" dirty="0">
                <a:latin typeface="Arial"/>
                <a:cs typeface="Arial"/>
              </a:rPr>
              <a:t>möjlighet </a:t>
            </a:r>
            <a:r>
              <a:rPr sz="950" spc="10" dirty="0">
                <a:latin typeface="Arial"/>
                <a:cs typeface="Arial"/>
              </a:rPr>
              <a:t>att </a:t>
            </a:r>
            <a:r>
              <a:rPr sz="950" spc="20" dirty="0">
                <a:latin typeface="Arial"/>
                <a:cs typeface="Arial"/>
              </a:rPr>
              <a:t>p</a:t>
            </a:r>
            <a:r>
              <a:rPr sz="950" spc="-10" dirty="0">
                <a:latin typeface="Arial"/>
                <a:cs typeface="Arial"/>
              </a:rPr>
              <a:t>r</a:t>
            </a:r>
            <a:r>
              <a:rPr sz="950" spc="-5" dirty="0">
                <a:latin typeface="Arial"/>
                <a:cs typeface="Arial"/>
              </a:rPr>
              <a:t>estera </a:t>
            </a:r>
            <a:r>
              <a:rPr sz="950" spc="0" dirty="0">
                <a:latin typeface="Arial"/>
                <a:cs typeface="Arial"/>
              </a:rPr>
              <a:t>två</a:t>
            </a:r>
            <a:endParaRPr sz="950" dirty="0">
              <a:latin typeface="Arial"/>
              <a:cs typeface="Arial"/>
            </a:endParaRPr>
          </a:p>
          <a:p>
            <a:pPr marL="12700">
              <a:lnSpc>
                <a:spcPts val="1065"/>
              </a:lnSpc>
            </a:pPr>
            <a:r>
              <a:rPr sz="950" spc="-15" dirty="0">
                <a:latin typeface="Arial"/>
                <a:cs typeface="Arial"/>
              </a:rPr>
              <a:t>eller </a:t>
            </a:r>
            <a:r>
              <a:rPr sz="950" spc="-5" dirty="0">
                <a:latin typeface="Arial"/>
                <a:cs typeface="Arial"/>
              </a:rPr>
              <a:t>fler </a:t>
            </a:r>
            <a:r>
              <a:rPr sz="950" spc="10" dirty="0">
                <a:latin typeface="Arial"/>
                <a:cs typeface="Arial"/>
              </a:rPr>
              <a:t>uppgifter samtidigt</a:t>
            </a:r>
            <a:endParaRPr sz="950" dirty="0">
              <a:latin typeface="Arial"/>
              <a:cs typeface="Arial"/>
            </a:endParaRPr>
          </a:p>
          <a:p>
            <a:pPr marL="12700" marR="12700">
              <a:lnSpc>
                <a:spcPct val="105300"/>
              </a:lnSpc>
              <a:spcBef>
                <a:spcPts val="425"/>
              </a:spcBef>
            </a:pPr>
            <a:r>
              <a:rPr sz="950" spc="-5" dirty="0">
                <a:latin typeface="Arial"/>
                <a:cs typeface="Arial"/>
              </a:rPr>
              <a:t>Förståelse </a:t>
            </a:r>
            <a:r>
              <a:rPr sz="950" spc="10" dirty="0">
                <a:latin typeface="Arial"/>
                <a:cs typeface="Arial"/>
              </a:rPr>
              <a:t>för </a:t>
            </a:r>
            <a:r>
              <a:rPr sz="950" spc="20" dirty="0">
                <a:latin typeface="Arial"/>
                <a:cs typeface="Arial"/>
              </a:rPr>
              <a:t>tid </a:t>
            </a:r>
            <a:r>
              <a:rPr sz="950" spc="15" dirty="0">
                <a:latin typeface="Arial"/>
                <a:cs typeface="Arial"/>
              </a:rPr>
              <a:t>och </a:t>
            </a:r>
            <a:r>
              <a:rPr sz="950" spc="5" dirty="0">
                <a:latin typeface="Arial"/>
                <a:cs typeface="Arial"/>
              </a:rPr>
              <a:t>rum </a:t>
            </a:r>
            <a:r>
              <a:rPr sz="950" spc="0" dirty="0">
                <a:latin typeface="Arial"/>
                <a:cs typeface="Arial"/>
              </a:rPr>
              <a:t>utvecklas men </a:t>
            </a:r>
            <a:r>
              <a:rPr sz="950" spc="-15" dirty="0">
                <a:latin typeface="Arial"/>
                <a:cs typeface="Arial"/>
              </a:rPr>
              <a:t>är begränsad </a:t>
            </a:r>
            <a:r>
              <a:rPr sz="950" spc="-10" dirty="0">
                <a:latin typeface="Arial"/>
                <a:cs typeface="Arial"/>
              </a:rPr>
              <a:t>av </a:t>
            </a:r>
            <a:r>
              <a:rPr sz="950" spc="5" dirty="0">
                <a:latin typeface="Arial"/>
                <a:cs typeface="Arial"/>
              </a:rPr>
              <a:t>oförmågan till </a:t>
            </a:r>
            <a:r>
              <a:rPr sz="950" spc="10" dirty="0">
                <a:latin typeface="Arial"/>
                <a:cs typeface="Arial"/>
              </a:rPr>
              <a:t>att göra </a:t>
            </a:r>
            <a:r>
              <a:rPr sz="950" spc="-10" dirty="0">
                <a:latin typeface="Arial"/>
                <a:cs typeface="Arial"/>
              </a:rPr>
              <a:t>flera </a:t>
            </a:r>
            <a:r>
              <a:rPr sz="950" spc="-5" dirty="0">
                <a:latin typeface="Arial"/>
                <a:cs typeface="Arial"/>
              </a:rPr>
              <a:t>saker </a:t>
            </a:r>
            <a:r>
              <a:rPr sz="950" spc="10" dirty="0">
                <a:latin typeface="Arial"/>
                <a:cs typeface="Arial"/>
              </a:rPr>
              <a:t>samtidigt</a:t>
            </a:r>
            <a:endParaRPr sz="950" dirty="0">
              <a:latin typeface="Arial"/>
              <a:cs typeface="Arial"/>
            </a:endParaRPr>
          </a:p>
          <a:p>
            <a:pPr marL="12700" marR="135255">
              <a:lnSpc>
                <a:spcPct val="105300"/>
              </a:lnSpc>
              <a:spcBef>
                <a:spcPts val="425"/>
              </a:spcBef>
            </a:pPr>
            <a:r>
              <a:rPr sz="950" dirty="0">
                <a:latin typeface="Arial"/>
                <a:cs typeface="Arial"/>
              </a:rPr>
              <a:t>Begränsad </a:t>
            </a:r>
            <a:r>
              <a:rPr sz="950" spc="-5" dirty="0">
                <a:latin typeface="Arial"/>
                <a:cs typeface="Arial"/>
              </a:rPr>
              <a:t>erfa</a:t>
            </a:r>
            <a:r>
              <a:rPr sz="950" spc="-25" dirty="0">
                <a:latin typeface="Arial"/>
                <a:cs typeface="Arial"/>
              </a:rPr>
              <a:t>r</a:t>
            </a:r>
            <a:r>
              <a:rPr sz="950" spc="-5" dirty="0">
                <a:latin typeface="Arial"/>
                <a:cs typeface="Arial"/>
              </a:rPr>
              <a:t>enhet </a:t>
            </a:r>
            <a:r>
              <a:rPr sz="950" spc="-10" dirty="0">
                <a:latin typeface="Arial"/>
                <a:cs typeface="Arial"/>
              </a:rPr>
              <a:t>av </a:t>
            </a:r>
            <a:r>
              <a:rPr sz="950" spc="0" dirty="0">
                <a:latin typeface="Arial"/>
                <a:cs typeface="Arial"/>
              </a:rPr>
              <a:t>personlig utvä</a:t>
            </a:r>
            <a:r>
              <a:rPr sz="950" spc="-20" dirty="0">
                <a:latin typeface="Arial"/>
                <a:cs typeface="Arial"/>
              </a:rPr>
              <a:t>r</a:t>
            </a:r>
            <a:r>
              <a:rPr sz="950" spc="0" dirty="0">
                <a:latin typeface="Arial"/>
                <a:cs typeface="Arial"/>
              </a:rPr>
              <a:t>dering, ansträngning </a:t>
            </a:r>
            <a:r>
              <a:rPr sz="950" spc="-15" dirty="0">
                <a:latin typeface="Arial"/>
                <a:cs typeface="Arial"/>
              </a:rPr>
              <a:t>är </a:t>
            </a:r>
            <a:r>
              <a:rPr sz="950" spc="5" dirty="0">
                <a:latin typeface="Arial"/>
                <a:cs typeface="Arial"/>
              </a:rPr>
              <a:t>synonymt med </a:t>
            </a:r>
            <a:r>
              <a:rPr sz="950" spc="20" dirty="0">
                <a:latin typeface="Arial"/>
                <a:cs typeface="Arial"/>
              </a:rPr>
              <a:t>p</a:t>
            </a:r>
            <a:r>
              <a:rPr sz="950" spc="-10" dirty="0">
                <a:latin typeface="Arial"/>
                <a:cs typeface="Arial"/>
              </a:rPr>
              <a:t>r</a:t>
            </a:r>
            <a:r>
              <a:rPr sz="950" spc="0" dirty="0">
                <a:latin typeface="Arial"/>
                <a:cs typeface="Arial"/>
              </a:rPr>
              <a:t>estation</a:t>
            </a:r>
            <a:endParaRPr sz="950" dirty="0">
              <a:latin typeface="Arial"/>
              <a:cs typeface="Arial"/>
            </a:endParaRPr>
          </a:p>
          <a:p>
            <a:pPr marL="12700" marR="64135">
              <a:lnSpc>
                <a:spcPct val="105300"/>
              </a:lnSpc>
              <a:spcBef>
                <a:spcPts val="425"/>
              </a:spcBef>
            </a:pPr>
            <a:r>
              <a:rPr sz="950" dirty="0">
                <a:latin typeface="Arial"/>
                <a:cs typeface="Arial"/>
              </a:rPr>
              <a:t>Börjar </a:t>
            </a:r>
            <a:r>
              <a:rPr sz="950" spc="5" dirty="0">
                <a:latin typeface="Arial"/>
                <a:cs typeface="Arial"/>
              </a:rPr>
              <a:t>bli int</a:t>
            </a:r>
            <a:r>
              <a:rPr sz="950" spc="-15" dirty="0">
                <a:latin typeface="Arial"/>
                <a:cs typeface="Arial"/>
              </a:rPr>
              <a:t>r</a:t>
            </a:r>
            <a:r>
              <a:rPr sz="950" spc="-5" dirty="0">
                <a:latin typeface="Arial"/>
                <a:cs typeface="Arial"/>
              </a:rPr>
              <a:t>esserad </a:t>
            </a:r>
            <a:r>
              <a:rPr sz="950" spc="-10" dirty="0">
                <a:latin typeface="Arial"/>
                <a:cs typeface="Arial"/>
              </a:rPr>
              <a:t>av </a:t>
            </a:r>
            <a:r>
              <a:rPr sz="950" spc="10" dirty="0">
                <a:latin typeface="Arial"/>
                <a:cs typeface="Arial"/>
              </a:rPr>
              <a:t>att arbeta i små </a:t>
            </a:r>
            <a:r>
              <a:rPr sz="950" spc="5" dirty="0">
                <a:latin typeface="Arial"/>
                <a:cs typeface="Arial"/>
              </a:rPr>
              <a:t>grupper </a:t>
            </a:r>
            <a:r>
              <a:rPr sz="950" spc="-5" dirty="0">
                <a:latin typeface="Arial"/>
                <a:cs typeface="Arial"/>
              </a:rPr>
              <a:t>(speciellt </a:t>
            </a:r>
            <a:r>
              <a:rPr sz="950" spc="0" dirty="0">
                <a:latin typeface="Arial"/>
                <a:cs typeface="Arial"/>
              </a:rPr>
              <a:t>två </a:t>
            </a:r>
            <a:r>
              <a:rPr sz="950" spc="15" dirty="0">
                <a:latin typeface="Arial"/>
                <a:cs typeface="Arial"/>
              </a:rPr>
              <a:t>och </a:t>
            </a:r>
            <a:r>
              <a:rPr sz="950" spc="-20" dirty="0">
                <a:latin typeface="Arial"/>
                <a:cs typeface="Arial"/>
              </a:rPr>
              <a:t>två)</a:t>
            </a:r>
            <a:endParaRPr sz="950" dirty="0">
              <a:latin typeface="Arial"/>
              <a:cs typeface="Arial"/>
            </a:endParaRPr>
          </a:p>
          <a:p>
            <a:pPr marL="12700" marR="123825">
              <a:lnSpc>
                <a:spcPct val="142600"/>
              </a:lnSpc>
            </a:pPr>
            <a:r>
              <a:rPr sz="950" dirty="0">
                <a:latin typeface="Arial"/>
                <a:cs typeface="Arial"/>
              </a:rPr>
              <a:t>Börjar </a:t>
            </a:r>
            <a:r>
              <a:rPr sz="950" spc="5" dirty="0">
                <a:latin typeface="Arial"/>
                <a:cs typeface="Arial"/>
              </a:rPr>
              <a:t>förstå sociala </a:t>
            </a:r>
            <a:r>
              <a:rPr sz="950" spc="-20" dirty="0">
                <a:latin typeface="Arial"/>
                <a:cs typeface="Arial"/>
              </a:rPr>
              <a:t>r</a:t>
            </a:r>
            <a:r>
              <a:rPr sz="950" spc="-5" dirty="0">
                <a:latin typeface="Arial"/>
                <a:cs typeface="Arial"/>
              </a:rPr>
              <a:t>oller Självkännedom </a:t>
            </a:r>
            <a:r>
              <a:rPr sz="950" spc="15" dirty="0">
                <a:latin typeface="Arial"/>
                <a:cs typeface="Arial"/>
              </a:rPr>
              <a:t>och </a:t>
            </a:r>
            <a:r>
              <a:rPr sz="950" spc="5" dirty="0">
                <a:latin typeface="Arial"/>
                <a:cs typeface="Arial"/>
              </a:rPr>
              <a:t>k</a:t>
            </a:r>
            <a:r>
              <a:rPr sz="950" spc="-15" dirty="0">
                <a:latin typeface="Arial"/>
                <a:cs typeface="Arial"/>
              </a:rPr>
              <a:t>r</a:t>
            </a:r>
            <a:r>
              <a:rPr sz="950" spc="10" dirty="0">
                <a:latin typeface="Arial"/>
                <a:cs typeface="Arial"/>
              </a:rPr>
              <a:t>oppsuppfattning</a:t>
            </a:r>
            <a:endParaRPr sz="950" dirty="0">
              <a:latin typeface="Arial"/>
              <a:cs typeface="Arial"/>
            </a:endParaRPr>
          </a:p>
          <a:p>
            <a:pPr marL="12700">
              <a:lnSpc>
                <a:spcPct val="100000"/>
              </a:lnSpc>
              <a:spcBef>
                <a:spcPts val="60"/>
              </a:spcBef>
            </a:pPr>
            <a:r>
              <a:rPr sz="950" spc="-15" dirty="0">
                <a:latin typeface="Arial"/>
                <a:cs typeface="Arial"/>
              </a:rPr>
              <a:t>är </a:t>
            </a:r>
            <a:r>
              <a:rPr sz="950" spc="0" dirty="0">
                <a:latin typeface="Arial"/>
                <a:cs typeface="Arial"/>
              </a:rPr>
              <a:t>fortfarande </a:t>
            </a:r>
            <a:r>
              <a:rPr sz="950" spc="-5" dirty="0">
                <a:latin typeface="Arial"/>
                <a:cs typeface="Arial"/>
              </a:rPr>
              <a:t>svag</a:t>
            </a:r>
            <a:endParaRPr sz="950" dirty="0">
              <a:latin typeface="Arial"/>
              <a:cs typeface="Arial"/>
            </a:endParaRPr>
          </a:p>
          <a:p>
            <a:pPr marL="12700" marR="208915">
              <a:lnSpc>
                <a:spcPct val="105200"/>
              </a:lnSpc>
              <a:spcBef>
                <a:spcPts val="425"/>
              </a:spcBef>
            </a:pPr>
            <a:r>
              <a:rPr sz="950" spc="10" dirty="0">
                <a:latin typeface="Arial"/>
                <a:cs typeface="Arial"/>
              </a:rPr>
              <a:t>Stort </a:t>
            </a:r>
            <a:r>
              <a:rPr sz="950" spc="5" dirty="0">
                <a:latin typeface="Arial"/>
                <a:cs typeface="Arial"/>
              </a:rPr>
              <a:t>behov </a:t>
            </a:r>
            <a:r>
              <a:rPr sz="950" spc="-10" dirty="0">
                <a:latin typeface="Arial"/>
                <a:cs typeface="Arial"/>
              </a:rPr>
              <a:t>av </a:t>
            </a:r>
            <a:r>
              <a:rPr sz="950" spc="10" dirty="0">
                <a:latin typeface="Arial"/>
                <a:cs typeface="Arial"/>
              </a:rPr>
              <a:t>att </a:t>
            </a:r>
            <a:r>
              <a:rPr sz="950" spc="5" dirty="0">
                <a:latin typeface="Arial"/>
                <a:cs typeface="Arial"/>
              </a:rPr>
              <a:t>bli accepterad </a:t>
            </a:r>
            <a:r>
              <a:rPr sz="950" spc="15" dirty="0">
                <a:latin typeface="Arial"/>
                <a:cs typeface="Arial"/>
              </a:rPr>
              <a:t>och</a:t>
            </a:r>
            <a:r>
              <a:rPr sz="950" spc="5" dirty="0">
                <a:latin typeface="Arial"/>
                <a:cs typeface="Arial"/>
              </a:rPr>
              <a:t> sedd. Godkännande </a:t>
            </a:r>
            <a:r>
              <a:rPr sz="950" spc="-5" dirty="0">
                <a:latin typeface="Arial"/>
                <a:cs typeface="Arial"/>
              </a:rPr>
              <a:t>från vuxna </a:t>
            </a:r>
            <a:r>
              <a:rPr sz="950" spc="10" dirty="0">
                <a:latin typeface="Arial"/>
                <a:cs typeface="Arial"/>
              </a:rPr>
              <a:t>som</a:t>
            </a:r>
            <a:r>
              <a:rPr sz="950" spc="5" dirty="0">
                <a:latin typeface="Arial"/>
                <a:cs typeface="Arial"/>
              </a:rPr>
              <a:t> föräldra</a:t>
            </a:r>
            <a:r>
              <a:rPr sz="950" spc="-90" dirty="0">
                <a:latin typeface="Arial"/>
                <a:cs typeface="Arial"/>
              </a:rPr>
              <a:t>r</a:t>
            </a:r>
            <a:r>
              <a:rPr sz="950" spc="0" dirty="0">
                <a:latin typeface="Arial"/>
                <a:cs typeface="Arial"/>
              </a:rPr>
              <a:t>, </a:t>
            </a:r>
            <a:r>
              <a:rPr sz="950" spc="-10" dirty="0">
                <a:latin typeface="Arial"/>
                <a:cs typeface="Arial"/>
              </a:rPr>
              <a:t>lära</a:t>
            </a:r>
            <a:r>
              <a:rPr sz="950" spc="-30" dirty="0">
                <a:latin typeface="Arial"/>
                <a:cs typeface="Arial"/>
              </a:rPr>
              <a:t>r</a:t>
            </a:r>
            <a:r>
              <a:rPr sz="950" spc="-25" dirty="0">
                <a:latin typeface="Arial"/>
                <a:cs typeface="Arial"/>
              </a:rPr>
              <a:t>e </a:t>
            </a:r>
            <a:r>
              <a:rPr sz="950" spc="15" dirty="0">
                <a:latin typeface="Arial"/>
                <a:cs typeface="Arial"/>
              </a:rPr>
              <a:t>och </a:t>
            </a:r>
            <a:r>
              <a:rPr sz="950" spc="-5" dirty="0">
                <a:latin typeface="Arial"/>
                <a:cs typeface="Arial"/>
              </a:rPr>
              <a:t>träna</a:t>
            </a:r>
            <a:r>
              <a:rPr sz="950" spc="-25" dirty="0">
                <a:latin typeface="Arial"/>
                <a:cs typeface="Arial"/>
              </a:rPr>
              <a:t>re</a:t>
            </a:r>
            <a:endParaRPr sz="950" dirty="0">
              <a:latin typeface="Arial"/>
              <a:cs typeface="Arial"/>
            </a:endParaRPr>
          </a:p>
          <a:p>
            <a:pPr marL="12700">
              <a:lnSpc>
                <a:spcPct val="100000"/>
              </a:lnSpc>
              <a:spcBef>
                <a:spcPts val="484"/>
              </a:spcBef>
            </a:pPr>
            <a:r>
              <a:rPr sz="950" dirty="0">
                <a:latin typeface="Arial"/>
                <a:cs typeface="Arial"/>
              </a:rPr>
              <a:t>Imiterar </a:t>
            </a:r>
            <a:r>
              <a:rPr sz="950" spc="10" dirty="0">
                <a:latin typeface="Arial"/>
                <a:cs typeface="Arial"/>
              </a:rPr>
              <a:t>id</a:t>
            </a:r>
            <a:r>
              <a:rPr sz="950" spc="-15" dirty="0">
                <a:latin typeface="Arial"/>
                <a:cs typeface="Arial"/>
              </a:rPr>
              <a:t>r</a:t>
            </a:r>
            <a:r>
              <a:rPr sz="950" spc="10" dirty="0">
                <a:latin typeface="Arial"/>
                <a:cs typeface="Arial"/>
              </a:rPr>
              <a:t>ottsidoler</a:t>
            </a:r>
            <a:endParaRPr sz="950" dirty="0">
              <a:latin typeface="Arial"/>
              <a:cs typeface="Arial"/>
            </a:endParaRPr>
          </a:p>
          <a:p>
            <a:pPr marL="12700" marR="417195">
              <a:lnSpc>
                <a:spcPct val="105300"/>
              </a:lnSpc>
              <a:spcBef>
                <a:spcPts val="425"/>
              </a:spcBef>
            </a:pPr>
            <a:r>
              <a:rPr sz="950" spc="10" dirty="0">
                <a:latin typeface="Arial"/>
                <a:cs typeface="Arial"/>
              </a:rPr>
              <a:t>Stort </a:t>
            </a:r>
            <a:r>
              <a:rPr sz="950" spc="5" dirty="0">
                <a:latin typeface="Arial"/>
                <a:cs typeface="Arial"/>
              </a:rPr>
              <a:t>behov </a:t>
            </a:r>
            <a:r>
              <a:rPr sz="950" spc="-10" dirty="0">
                <a:latin typeface="Arial"/>
                <a:cs typeface="Arial"/>
              </a:rPr>
              <a:t>av </a:t>
            </a:r>
            <a:r>
              <a:rPr sz="950" spc="5" dirty="0">
                <a:latin typeface="Arial"/>
                <a:cs typeface="Arial"/>
              </a:rPr>
              <a:t>beröm </a:t>
            </a:r>
            <a:r>
              <a:rPr sz="950" spc="15" dirty="0">
                <a:latin typeface="Arial"/>
                <a:cs typeface="Arial"/>
              </a:rPr>
              <a:t>och </a:t>
            </a:r>
            <a:r>
              <a:rPr sz="950" spc="10" dirty="0">
                <a:latin typeface="Arial"/>
                <a:cs typeface="Arial"/>
              </a:rPr>
              <a:t>positiv</a:t>
            </a:r>
            <a:r>
              <a:rPr sz="950" spc="5" dirty="0">
                <a:latin typeface="Arial"/>
                <a:cs typeface="Arial"/>
              </a:rPr>
              <a:t> feedback</a:t>
            </a:r>
            <a:endParaRPr sz="950" dirty="0">
              <a:latin typeface="Arial"/>
              <a:cs typeface="Arial"/>
            </a:endParaRPr>
          </a:p>
          <a:p>
            <a:pPr marL="12700" marR="189230">
              <a:lnSpc>
                <a:spcPct val="105300"/>
              </a:lnSpc>
              <a:spcBef>
                <a:spcPts val="425"/>
              </a:spcBef>
            </a:pPr>
            <a:r>
              <a:rPr sz="950" spc="-5" dirty="0">
                <a:latin typeface="Arial"/>
                <a:cs typeface="Arial"/>
              </a:rPr>
              <a:t>Deltar </a:t>
            </a:r>
            <a:r>
              <a:rPr sz="950" spc="0" dirty="0">
                <a:latin typeface="Arial"/>
                <a:cs typeface="Arial"/>
              </a:rPr>
              <a:t>fortfarande i </a:t>
            </a:r>
            <a:r>
              <a:rPr sz="950" spc="10" dirty="0">
                <a:latin typeface="Arial"/>
                <a:cs typeface="Arial"/>
              </a:rPr>
              <a:t>id</a:t>
            </a:r>
            <a:r>
              <a:rPr sz="950" spc="-15" dirty="0">
                <a:latin typeface="Arial"/>
                <a:cs typeface="Arial"/>
              </a:rPr>
              <a:t>r</a:t>
            </a:r>
            <a:r>
              <a:rPr sz="950" spc="25" dirty="0">
                <a:latin typeface="Arial"/>
                <a:cs typeface="Arial"/>
              </a:rPr>
              <a:t>ott </a:t>
            </a:r>
            <a:r>
              <a:rPr sz="950" spc="10" dirty="0">
                <a:latin typeface="Arial"/>
                <a:cs typeface="Arial"/>
              </a:rPr>
              <a:t>för att det </a:t>
            </a:r>
            <a:r>
              <a:rPr sz="950" spc="-15" dirty="0">
                <a:latin typeface="Arial"/>
                <a:cs typeface="Arial"/>
              </a:rPr>
              <a:t>är</a:t>
            </a:r>
            <a:r>
              <a:rPr sz="950" spc="-10" dirty="0">
                <a:latin typeface="Arial"/>
                <a:cs typeface="Arial"/>
              </a:rPr>
              <a:t> </a:t>
            </a:r>
            <a:r>
              <a:rPr sz="950" spc="-20" dirty="0">
                <a:latin typeface="Arial"/>
                <a:cs typeface="Arial"/>
              </a:rPr>
              <a:t>r</a:t>
            </a:r>
            <a:r>
              <a:rPr sz="950" spc="10" dirty="0">
                <a:latin typeface="Arial"/>
                <a:cs typeface="Arial"/>
              </a:rPr>
              <a:t>oligt</a:t>
            </a:r>
            <a:endParaRPr sz="950" dirty="0">
              <a:latin typeface="Arial"/>
              <a:cs typeface="Arial"/>
            </a:endParaRPr>
          </a:p>
        </p:txBody>
      </p:sp>
      <p:sp>
        <p:nvSpPr>
          <p:cNvPr id="25" name="Platshållare för text 1"/>
          <p:cNvSpPr>
            <a:spLocks noGrp="1"/>
          </p:cNvSpPr>
          <p:nvPr>
            <p:ph type="body" sz="quarter" idx="17"/>
          </p:nvPr>
        </p:nvSpPr>
        <p:spPr>
          <a:xfrm>
            <a:off x="1700808" y="539552"/>
            <a:ext cx="4248472" cy="432420"/>
          </a:xfrm>
        </p:spPr>
        <p:txBody>
          <a:bodyPr/>
          <a:lstStyle/>
          <a:p>
            <a:r>
              <a:rPr lang="sv-SE" dirty="0"/>
              <a:t>NIVÅ 2 – LÄRA FÖR ATT TRÄNA 9-12 ÅR</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5"/>
          <p:cNvSpPr/>
          <p:nvPr/>
        </p:nvSpPr>
        <p:spPr>
          <a:xfrm>
            <a:off x="692696" y="1046046"/>
            <a:ext cx="2555748" cy="3127248"/>
          </a:xfrm>
          <a:custGeom>
            <a:avLst/>
            <a:gdLst/>
            <a:ahLst/>
            <a:cxnLst/>
            <a:rect l="l" t="t" r="r" b="b"/>
            <a:pathLst>
              <a:path w="2555748" h="3127248">
                <a:moveTo>
                  <a:pt x="0" y="0"/>
                </a:moveTo>
                <a:lnTo>
                  <a:pt x="2555748" y="0"/>
                </a:lnTo>
                <a:lnTo>
                  <a:pt x="2555748" y="3127248"/>
                </a:lnTo>
                <a:lnTo>
                  <a:pt x="0" y="3127248"/>
                </a:lnTo>
                <a:lnTo>
                  <a:pt x="0" y="0"/>
                </a:lnTo>
                <a:close/>
              </a:path>
            </a:pathLst>
          </a:custGeom>
          <a:solidFill>
            <a:srgbClr val="92D050"/>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59</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28" name="object 7"/>
          <p:cNvSpPr/>
          <p:nvPr/>
        </p:nvSpPr>
        <p:spPr>
          <a:xfrm>
            <a:off x="698055" y="1046046"/>
            <a:ext cx="0" cy="3090672"/>
          </a:xfrm>
          <a:custGeom>
            <a:avLst/>
            <a:gdLst/>
            <a:ahLst/>
            <a:cxnLst/>
            <a:rect l="l" t="t" r="r" b="b"/>
            <a:pathLst>
              <a:path h="3090672">
                <a:moveTo>
                  <a:pt x="0" y="3090672"/>
                </a:moveTo>
                <a:lnTo>
                  <a:pt x="0" y="0"/>
                </a:lnTo>
                <a:lnTo>
                  <a:pt x="0" y="3090672"/>
                </a:lnTo>
                <a:close/>
              </a:path>
            </a:pathLst>
          </a:custGeom>
          <a:solidFill>
            <a:srgbClr val="FFFFFF"/>
          </a:solidFill>
        </p:spPr>
        <p:txBody>
          <a:bodyPr wrap="square" lIns="0" tIns="0" rIns="0" bIns="0" rtlCol="0">
            <a:noAutofit/>
          </a:bodyPr>
          <a:lstStyle/>
          <a:p>
            <a:endParaRPr/>
          </a:p>
        </p:txBody>
      </p:sp>
      <p:sp>
        <p:nvSpPr>
          <p:cNvPr id="30" name="object 9"/>
          <p:cNvSpPr/>
          <p:nvPr/>
        </p:nvSpPr>
        <p:spPr>
          <a:xfrm>
            <a:off x="863752" y="1199018"/>
            <a:ext cx="2195296" cy="2828302"/>
          </a:xfrm>
          <a:custGeom>
            <a:avLst/>
            <a:gdLst/>
            <a:ahLst/>
            <a:cxnLst/>
            <a:rect l="l" t="t" r="r" b="b"/>
            <a:pathLst>
              <a:path w="2195296" h="2828302">
                <a:moveTo>
                  <a:pt x="0" y="2828302"/>
                </a:moveTo>
                <a:lnTo>
                  <a:pt x="2195296" y="2828302"/>
                </a:lnTo>
                <a:lnTo>
                  <a:pt x="2195296" y="0"/>
                </a:lnTo>
                <a:lnTo>
                  <a:pt x="0" y="0"/>
                </a:lnTo>
                <a:lnTo>
                  <a:pt x="0" y="2828302"/>
                </a:lnTo>
                <a:close/>
              </a:path>
            </a:pathLst>
          </a:custGeom>
          <a:ln w="12700">
            <a:solidFill>
              <a:srgbClr val="FFFFFF"/>
            </a:solidFill>
          </a:ln>
        </p:spPr>
        <p:txBody>
          <a:bodyPr wrap="square" lIns="0" tIns="0" rIns="0" bIns="0" rtlCol="0">
            <a:noAutofit/>
          </a:bodyPr>
          <a:lstStyle/>
          <a:p>
            <a:endParaRPr/>
          </a:p>
        </p:txBody>
      </p:sp>
      <p:sp>
        <p:nvSpPr>
          <p:cNvPr id="31" name="object 10"/>
          <p:cNvSpPr/>
          <p:nvPr/>
        </p:nvSpPr>
        <p:spPr>
          <a:xfrm>
            <a:off x="1479346" y="1199018"/>
            <a:ext cx="959294" cy="124104"/>
          </a:xfrm>
          <a:custGeom>
            <a:avLst/>
            <a:gdLst/>
            <a:ahLst/>
            <a:cxnLst/>
            <a:rect l="l" t="t" r="r" b="b"/>
            <a:pathLst>
              <a:path w="959294" h="124104">
                <a:moveTo>
                  <a:pt x="0" y="124104"/>
                </a:moveTo>
                <a:lnTo>
                  <a:pt x="959294" y="124104"/>
                </a:lnTo>
                <a:lnTo>
                  <a:pt x="959294" y="0"/>
                </a:lnTo>
                <a:lnTo>
                  <a:pt x="0" y="0"/>
                </a:lnTo>
                <a:lnTo>
                  <a:pt x="0" y="124104"/>
                </a:lnTo>
                <a:close/>
              </a:path>
            </a:pathLst>
          </a:custGeom>
          <a:ln w="12700">
            <a:solidFill>
              <a:srgbClr val="FFFFFF"/>
            </a:solidFill>
          </a:ln>
        </p:spPr>
        <p:txBody>
          <a:bodyPr wrap="square" lIns="0" tIns="0" rIns="0" bIns="0" rtlCol="0">
            <a:noAutofit/>
          </a:bodyPr>
          <a:lstStyle/>
          <a:p>
            <a:endParaRPr/>
          </a:p>
        </p:txBody>
      </p:sp>
      <p:sp>
        <p:nvSpPr>
          <p:cNvPr id="32" name="object 11"/>
          <p:cNvSpPr/>
          <p:nvPr/>
        </p:nvSpPr>
        <p:spPr>
          <a:xfrm>
            <a:off x="1479346" y="3899609"/>
            <a:ext cx="959294" cy="124104"/>
          </a:xfrm>
          <a:custGeom>
            <a:avLst/>
            <a:gdLst/>
            <a:ahLst/>
            <a:cxnLst/>
            <a:rect l="l" t="t" r="r" b="b"/>
            <a:pathLst>
              <a:path w="959294" h="124104">
                <a:moveTo>
                  <a:pt x="0" y="124104"/>
                </a:moveTo>
                <a:lnTo>
                  <a:pt x="959294" y="124104"/>
                </a:lnTo>
                <a:lnTo>
                  <a:pt x="959294" y="0"/>
                </a:lnTo>
                <a:lnTo>
                  <a:pt x="0" y="0"/>
                </a:lnTo>
                <a:lnTo>
                  <a:pt x="0" y="124104"/>
                </a:lnTo>
                <a:close/>
              </a:path>
            </a:pathLst>
          </a:custGeom>
          <a:ln w="12699">
            <a:solidFill>
              <a:srgbClr val="FFFFFF"/>
            </a:solidFill>
          </a:ln>
        </p:spPr>
        <p:txBody>
          <a:bodyPr wrap="square" lIns="0" tIns="0" rIns="0" bIns="0" rtlCol="0">
            <a:noAutofit/>
          </a:bodyPr>
          <a:lstStyle/>
          <a:p>
            <a:endParaRPr/>
          </a:p>
        </p:txBody>
      </p:sp>
      <p:sp>
        <p:nvSpPr>
          <p:cNvPr id="33" name="object 12"/>
          <p:cNvSpPr/>
          <p:nvPr/>
        </p:nvSpPr>
        <p:spPr>
          <a:xfrm>
            <a:off x="1180553" y="1199030"/>
            <a:ext cx="1542503" cy="487692"/>
          </a:xfrm>
          <a:custGeom>
            <a:avLst/>
            <a:gdLst/>
            <a:ahLst/>
            <a:cxnLst/>
            <a:rect l="l" t="t" r="r" b="b"/>
            <a:pathLst>
              <a:path w="1542503" h="487692">
                <a:moveTo>
                  <a:pt x="0" y="487692"/>
                </a:moveTo>
                <a:lnTo>
                  <a:pt x="1542503" y="487692"/>
                </a:lnTo>
                <a:lnTo>
                  <a:pt x="1542503" y="0"/>
                </a:lnTo>
                <a:lnTo>
                  <a:pt x="0" y="0"/>
                </a:lnTo>
                <a:lnTo>
                  <a:pt x="0" y="487692"/>
                </a:lnTo>
                <a:close/>
              </a:path>
            </a:pathLst>
          </a:custGeom>
          <a:ln w="12700">
            <a:solidFill>
              <a:srgbClr val="FFFFFF"/>
            </a:solidFill>
          </a:ln>
        </p:spPr>
        <p:txBody>
          <a:bodyPr wrap="square" lIns="0" tIns="0" rIns="0" bIns="0" rtlCol="0">
            <a:noAutofit/>
          </a:bodyPr>
          <a:lstStyle/>
          <a:p>
            <a:endParaRPr/>
          </a:p>
        </p:txBody>
      </p:sp>
      <p:sp>
        <p:nvSpPr>
          <p:cNvPr id="34" name="object 13"/>
          <p:cNvSpPr/>
          <p:nvPr/>
        </p:nvSpPr>
        <p:spPr>
          <a:xfrm>
            <a:off x="1180553" y="3539628"/>
            <a:ext cx="1542503" cy="487692"/>
          </a:xfrm>
          <a:custGeom>
            <a:avLst/>
            <a:gdLst/>
            <a:ahLst/>
            <a:cxnLst/>
            <a:rect l="l" t="t" r="r" b="b"/>
            <a:pathLst>
              <a:path w="1542503" h="487692">
                <a:moveTo>
                  <a:pt x="0" y="487692"/>
                </a:moveTo>
                <a:lnTo>
                  <a:pt x="1542503" y="487692"/>
                </a:lnTo>
                <a:lnTo>
                  <a:pt x="1542503" y="0"/>
                </a:lnTo>
                <a:lnTo>
                  <a:pt x="0" y="0"/>
                </a:lnTo>
                <a:lnTo>
                  <a:pt x="0" y="487692"/>
                </a:lnTo>
                <a:close/>
              </a:path>
            </a:pathLst>
          </a:custGeom>
          <a:ln w="12700">
            <a:solidFill>
              <a:srgbClr val="FFFFFF"/>
            </a:solidFill>
          </a:ln>
        </p:spPr>
        <p:txBody>
          <a:bodyPr wrap="square" lIns="0" tIns="0" rIns="0" bIns="0" rtlCol="0">
            <a:noAutofit/>
          </a:bodyPr>
          <a:lstStyle/>
          <a:p>
            <a:endParaRPr/>
          </a:p>
        </p:txBody>
      </p:sp>
      <p:sp>
        <p:nvSpPr>
          <p:cNvPr id="35" name="object 14"/>
          <p:cNvSpPr/>
          <p:nvPr/>
        </p:nvSpPr>
        <p:spPr>
          <a:xfrm>
            <a:off x="1549450" y="2202089"/>
            <a:ext cx="819099" cy="819086"/>
          </a:xfrm>
          <a:custGeom>
            <a:avLst/>
            <a:gdLst/>
            <a:ahLst/>
            <a:cxnLst/>
            <a:rect l="l" t="t" r="r" b="b"/>
            <a:pathLst>
              <a:path w="819099" h="819086">
                <a:moveTo>
                  <a:pt x="409549" y="0"/>
                </a:moveTo>
                <a:lnTo>
                  <a:pt x="343118" y="5359"/>
                </a:lnTo>
                <a:lnTo>
                  <a:pt x="280100" y="20877"/>
                </a:lnTo>
                <a:lnTo>
                  <a:pt x="221338" y="45710"/>
                </a:lnTo>
                <a:lnTo>
                  <a:pt x="167675" y="79015"/>
                </a:lnTo>
                <a:lnTo>
                  <a:pt x="119954" y="119949"/>
                </a:lnTo>
                <a:lnTo>
                  <a:pt x="79019" y="167669"/>
                </a:lnTo>
                <a:lnTo>
                  <a:pt x="45713" y="221332"/>
                </a:lnTo>
                <a:lnTo>
                  <a:pt x="20879" y="280095"/>
                </a:lnTo>
                <a:lnTo>
                  <a:pt x="5360" y="343115"/>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lnTo>
                  <a:pt x="443138" y="817728"/>
                </a:lnTo>
                <a:lnTo>
                  <a:pt x="507968" y="807183"/>
                </a:lnTo>
                <a:lnTo>
                  <a:pt x="568964" y="786902"/>
                </a:lnTo>
                <a:lnTo>
                  <a:pt x="625282" y="757726"/>
                </a:lnTo>
                <a:lnTo>
                  <a:pt x="676079" y="720501"/>
                </a:lnTo>
                <a:lnTo>
                  <a:pt x="720512" y="676069"/>
                </a:lnTo>
                <a:lnTo>
                  <a:pt x="757739" y="625273"/>
                </a:lnTo>
                <a:lnTo>
                  <a:pt x="786914" y="568957"/>
                </a:lnTo>
                <a:lnTo>
                  <a:pt x="807196" y="507963"/>
                </a:lnTo>
                <a:lnTo>
                  <a:pt x="817741" y="443137"/>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close/>
              </a:path>
            </a:pathLst>
          </a:custGeom>
          <a:solidFill>
            <a:srgbClr val="ED1C2E"/>
          </a:solidFill>
        </p:spPr>
        <p:txBody>
          <a:bodyPr wrap="square" lIns="0" tIns="0" rIns="0" bIns="0" rtlCol="0">
            <a:noAutofit/>
          </a:bodyPr>
          <a:lstStyle/>
          <a:p>
            <a:endParaRPr/>
          </a:p>
        </p:txBody>
      </p:sp>
      <p:sp>
        <p:nvSpPr>
          <p:cNvPr id="40" name="object 15"/>
          <p:cNvSpPr/>
          <p:nvPr/>
        </p:nvSpPr>
        <p:spPr>
          <a:xfrm>
            <a:off x="1549450" y="2202089"/>
            <a:ext cx="819099" cy="819086"/>
          </a:xfrm>
          <a:custGeom>
            <a:avLst/>
            <a:gdLst/>
            <a:ahLst/>
            <a:cxnLst/>
            <a:rect l="l" t="t" r="r" b="b"/>
            <a:pathLst>
              <a:path w="819099" h="819086">
                <a:moveTo>
                  <a:pt x="409549" y="819086"/>
                </a:moveTo>
                <a:lnTo>
                  <a:pt x="475980" y="813726"/>
                </a:lnTo>
                <a:lnTo>
                  <a:pt x="538998" y="798207"/>
                </a:lnTo>
                <a:lnTo>
                  <a:pt x="597760" y="773373"/>
                </a:lnTo>
                <a:lnTo>
                  <a:pt x="651423" y="740067"/>
                </a:lnTo>
                <a:lnTo>
                  <a:pt x="699144" y="699133"/>
                </a:lnTo>
                <a:lnTo>
                  <a:pt x="740079" y="651413"/>
                </a:lnTo>
                <a:lnTo>
                  <a:pt x="773385" y="597752"/>
                </a:lnTo>
                <a:lnTo>
                  <a:pt x="798219" y="538992"/>
                </a:lnTo>
                <a:lnTo>
                  <a:pt x="813738" y="475976"/>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lnTo>
                  <a:pt x="375960" y="1357"/>
                </a:lnTo>
                <a:lnTo>
                  <a:pt x="311130" y="11901"/>
                </a:lnTo>
                <a:lnTo>
                  <a:pt x="250134" y="32182"/>
                </a:lnTo>
                <a:lnTo>
                  <a:pt x="193816" y="61357"/>
                </a:lnTo>
                <a:lnTo>
                  <a:pt x="143019" y="98581"/>
                </a:lnTo>
                <a:lnTo>
                  <a:pt x="98586" y="143014"/>
                </a:lnTo>
                <a:lnTo>
                  <a:pt x="61360" y="193811"/>
                </a:lnTo>
                <a:lnTo>
                  <a:pt x="32184" y="250129"/>
                </a:lnTo>
                <a:lnTo>
                  <a:pt x="11902" y="311126"/>
                </a:lnTo>
                <a:lnTo>
                  <a:pt x="1357" y="375958"/>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close/>
              </a:path>
            </a:pathLst>
          </a:custGeom>
          <a:ln w="14401">
            <a:solidFill>
              <a:srgbClr val="FFFFFF"/>
            </a:solidFill>
          </a:ln>
        </p:spPr>
        <p:txBody>
          <a:bodyPr wrap="square" lIns="0" tIns="0" rIns="0" bIns="0" rtlCol="0">
            <a:noAutofit/>
          </a:bodyPr>
          <a:lstStyle/>
          <a:p>
            <a:endParaRPr/>
          </a:p>
        </p:txBody>
      </p:sp>
      <p:sp>
        <p:nvSpPr>
          <p:cNvPr id="41" name="object 16"/>
          <p:cNvSpPr/>
          <p:nvPr/>
        </p:nvSpPr>
        <p:spPr>
          <a:xfrm>
            <a:off x="1257731" y="1910366"/>
            <a:ext cx="1402537" cy="1402537"/>
          </a:xfrm>
          <a:custGeom>
            <a:avLst/>
            <a:gdLst/>
            <a:ahLst/>
            <a:cxnLst/>
            <a:rect l="l" t="t" r="r" b="b"/>
            <a:pathLst>
              <a:path w="1402537" h="1402537">
                <a:moveTo>
                  <a:pt x="701268" y="1402537"/>
                </a:moveTo>
                <a:lnTo>
                  <a:pt x="758783" y="1400212"/>
                </a:lnTo>
                <a:lnTo>
                  <a:pt x="815017" y="1393358"/>
                </a:lnTo>
                <a:lnTo>
                  <a:pt x="869791" y="1382156"/>
                </a:lnTo>
                <a:lnTo>
                  <a:pt x="922923" y="1366785"/>
                </a:lnTo>
                <a:lnTo>
                  <a:pt x="974233" y="1347427"/>
                </a:lnTo>
                <a:lnTo>
                  <a:pt x="1023541" y="1324262"/>
                </a:lnTo>
                <a:lnTo>
                  <a:pt x="1070666" y="1297470"/>
                </a:lnTo>
                <a:lnTo>
                  <a:pt x="1115428" y="1267232"/>
                </a:lnTo>
                <a:lnTo>
                  <a:pt x="1157646" y="1233729"/>
                </a:lnTo>
                <a:lnTo>
                  <a:pt x="1197140" y="1197140"/>
                </a:lnTo>
                <a:lnTo>
                  <a:pt x="1233729" y="1157646"/>
                </a:lnTo>
                <a:lnTo>
                  <a:pt x="1267232" y="1115428"/>
                </a:lnTo>
                <a:lnTo>
                  <a:pt x="1297470" y="1070666"/>
                </a:lnTo>
                <a:lnTo>
                  <a:pt x="1324262" y="1023541"/>
                </a:lnTo>
                <a:lnTo>
                  <a:pt x="1347427" y="974233"/>
                </a:lnTo>
                <a:lnTo>
                  <a:pt x="1366785" y="922923"/>
                </a:lnTo>
                <a:lnTo>
                  <a:pt x="1382156" y="869791"/>
                </a:lnTo>
                <a:lnTo>
                  <a:pt x="1393358" y="815017"/>
                </a:lnTo>
                <a:lnTo>
                  <a:pt x="1400212" y="758783"/>
                </a:lnTo>
                <a:lnTo>
                  <a:pt x="1402537" y="701268"/>
                </a:lnTo>
                <a:lnTo>
                  <a:pt x="1400212" y="643753"/>
                </a:lnTo>
                <a:lnTo>
                  <a:pt x="1393358" y="587519"/>
                </a:lnTo>
                <a:lnTo>
                  <a:pt x="1382156" y="532745"/>
                </a:lnTo>
                <a:lnTo>
                  <a:pt x="1366785" y="479613"/>
                </a:lnTo>
                <a:lnTo>
                  <a:pt x="1347427" y="428303"/>
                </a:lnTo>
                <a:lnTo>
                  <a:pt x="1324262" y="378995"/>
                </a:lnTo>
                <a:lnTo>
                  <a:pt x="1297470" y="331870"/>
                </a:lnTo>
                <a:lnTo>
                  <a:pt x="1267232" y="287108"/>
                </a:lnTo>
                <a:lnTo>
                  <a:pt x="1233729" y="244890"/>
                </a:lnTo>
                <a:lnTo>
                  <a:pt x="1197140" y="205397"/>
                </a:lnTo>
                <a:lnTo>
                  <a:pt x="1157646" y="168808"/>
                </a:lnTo>
                <a:lnTo>
                  <a:pt x="1115428" y="135304"/>
                </a:lnTo>
                <a:lnTo>
                  <a:pt x="1070666" y="105066"/>
                </a:lnTo>
                <a:lnTo>
                  <a:pt x="1023541" y="78274"/>
                </a:lnTo>
                <a:lnTo>
                  <a:pt x="974233" y="55109"/>
                </a:lnTo>
                <a:lnTo>
                  <a:pt x="922923" y="35751"/>
                </a:lnTo>
                <a:lnTo>
                  <a:pt x="869791" y="20380"/>
                </a:lnTo>
                <a:lnTo>
                  <a:pt x="815017" y="9178"/>
                </a:lnTo>
                <a:lnTo>
                  <a:pt x="758783" y="2324"/>
                </a:lnTo>
                <a:lnTo>
                  <a:pt x="701268" y="0"/>
                </a:lnTo>
                <a:lnTo>
                  <a:pt x="643753" y="2324"/>
                </a:lnTo>
                <a:lnTo>
                  <a:pt x="587519" y="9178"/>
                </a:lnTo>
                <a:lnTo>
                  <a:pt x="532745" y="20380"/>
                </a:lnTo>
                <a:lnTo>
                  <a:pt x="479613" y="35751"/>
                </a:lnTo>
                <a:lnTo>
                  <a:pt x="428303" y="55109"/>
                </a:lnTo>
                <a:lnTo>
                  <a:pt x="378995" y="78274"/>
                </a:lnTo>
                <a:lnTo>
                  <a:pt x="331870" y="105066"/>
                </a:lnTo>
                <a:lnTo>
                  <a:pt x="287108" y="135304"/>
                </a:lnTo>
                <a:lnTo>
                  <a:pt x="244890" y="168808"/>
                </a:lnTo>
                <a:lnTo>
                  <a:pt x="205397" y="205397"/>
                </a:lnTo>
                <a:lnTo>
                  <a:pt x="168808" y="244890"/>
                </a:lnTo>
                <a:lnTo>
                  <a:pt x="135304" y="287108"/>
                </a:lnTo>
                <a:lnTo>
                  <a:pt x="105066" y="331870"/>
                </a:lnTo>
                <a:lnTo>
                  <a:pt x="78274" y="378995"/>
                </a:lnTo>
                <a:lnTo>
                  <a:pt x="55109" y="428303"/>
                </a:lnTo>
                <a:lnTo>
                  <a:pt x="35751" y="479613"/>
                </a:lnTo>
                <a:lnTo>
                  <a:pt x="20380" y="532745"/>
                </a:lnTo>
                <a:lnTo>
                  <a:pt x="9178" y="587519"/>
                </a:lnTo>
                <a:lnTo>
                  <a:pt x="2324" y="643753"/>
                </a:lnTo>
                <a:lnTo>
                  <a:pt x="0" y="701268"/>
                </a:lnTo>
                <a:lnTo>
                  <a:pt x="2324" y="758783"/>
                </a:lnTo>
                <a:lnTo>
                  <a:pt x="9178" y="815017"/>
                </a:lnTo>
                <a:lnTo>
                  <a:pt x="20380" y="869791"/>
                </a:lnTo>
                <a:lnTo>
                  <a:pt x="35751" y="922923"/>
                </a:lnTo>
                <a:lnTo>
                  <a:pt x="55109" y="974233"/>
                </a:lnTo>
                <a:lnTo>
                  <a:pt x="78274" y="1023541"/>
                </a:lnTo>
                <a:lnTo>
                  <a:pt x="105066" y="1070666"/>
                </a:lnTo>
                <a:lnTo>
                  <a:pt x="135304" y="1115428"/>
                </a:lnTo>
                <a:lnTo>
                  <a:pt x="168808" y="1157646"/>
                </a:lnTo>
                <a:lnTo>
                  <a:pt x="205397" y="1197140"/>
                </a:lnTo>
                <a:lnTo>
                  <a:pt x="244890" y="1233729"/>
                </a:lnTo>
                <a:lnTo>
                  <a:pt x="287108" y="1267232"/>
                </a:lnTo>
                <a:lnTo>
                  <a:pt x="331870" y="1297470"/>
                </a:lnTo>
                <a:lnTo>
                  <a:pt x="378995" y="1324262"/>
                </a:lnTo>
                <a:lnTo>
                  <a:pt x="428303" y="1347427"/>
                </a:lnTo>
                <a:lnTo>
                  <a:pt x="479613" y="1366785"/>
                </a:lnTo>
                <a:lnTo>
                  <a:pt x="532745" y="1382156"/>
                </a:lnTo>
                <a:lnTo>
                  <a:pt x="587519" y="1393358"/>
                </a:lnTo>
                <a:lnTo>
                  <a:pt x="643753" y="1400212"/>
                </a:lnTo>
                <a:lnTo>
                  <a:pt x="701268" y="1402537"/>
                </a:lnTo>
                <a:close/>
              </a:path>
            </a:pathLst>
          </a:custGeom>
          <a:ln w="14401">
            <a:solidFill>
              <a:srgbClr val="FFFFFF"/>
            </a:solidFill>
          </a:ln>
        </p:spPr>
        <p:txBody>
          <a:bodyPr wrap="square" lIns="0" tIns="0" rIns="0" bIns="0" rtlCol="0">
            <a:noAutofit/>
          </a:bodyPr>
          <a:lstStyle/>
          <a:p>
            <a:endParaRPr/>
          </a:p>
        </p:txBody>
      </p:sp>
      <p:sp>
        <p:nvSpPr>
          <p:cNvPr id="42" name="object 17"/>
          <p:cNvSpPr/>
          <p:nvPr/>
        </p:nvSpPr>
        <p:spPr>
          <a:xfrm>
            <a:off x="957935" y="1610575"/>
            <a:ext cx="2002129" cy="2002129"/>
          </a:xfrm>
          <a:custGeom>
            <a:avLst/>
            <a:gdLst/>
            <a:ahLst/>
            <a:cxnLst/>
            <a:rect l="l" t="t" r="r" b="b"/>
            <a:pathLst>
              <a:path w="2002129" h="2002129">
                <a:moveTo>
                  <a:pt x="1001064" y="2002129"/>
                </a:moveTo>
                <a:lnTo>
                  <a:pt x="1083167" y="1998811"/>
                </a:lnTo>
                <a:lnTo>
                  <a:pt x="1163441" y="1989027"/>
                </a:lnTo>
                <a:lnTo>
                  <a:pt x="1241631" y="1973035"/>
                </a:lnTo>
                <a:lnTo>
                  <a:pt x="1317477" y="1951094"/>
                </a:lnTo>
                <a:lnTo>
                  <a:pt x="1390722" y="1923460"/>
                </a:lnTo>
                <a:lnTo>
                  <a:pt x="1461110" y="1890391"/>
                </a:lnTo>
                <a:lnTo>
                  <a:pt x="1528381" y="1852146"/>
                </a:lnTo>
                <a:lnTo>
                  <a:pt x="1592279" y="1808981"/>
                </a:lnTo>
                <a:lnTo>
                  <a:pt x="1652545" y="1761154"/>
                </a:lnTo>
                <a:lnTo>
                  <a:pt x="1708923" y="1708923"/>
                </a:lnTo>
                <a:lnTo>
                  <a:pt x="1761154" y="1652545"/>
                </a:lnTo>
                <a:lnTo>
                  <a:pt x="1808981" y="1592279"/>
                </a:lnTo>
                <a:lnTo>
                  <a:pt x="1852146" y="1528381"/>
                </a:lnTo>
                <a:lnTo>
                  <a:pt x="1890391" y="1461110"/>
                </a:lnTo>
                <a:lnTo>
                  <a:pt x="1923460" y="1390722"/>
                </a:lnTo>
                <a:lnTo>
                  <a:pt x="1951094" y="1317477"/>
                </a:lnTo>
                <a:lnTo>
                  <a:pt x="1973035" y="1241631"/>
                </a:lnTo>
                <a:lnTo>
                  <a:pt x="1989027" y="1163441"/>
                </a:lnTo>
                <a:lnTo>
                  <a:pt x="1998811" y="1083167"/>
                </a:lnTo>
                <a:lnTo>
                  <a:pt x="2002129" y="1001064"/>
                </a:lnTo>
                <a:lnTo>
                  <a:pt x="1998811" y="918962"/>
                </a:lnTo>
                <a:lnTo>
                  <a:pt x="1989027" y="838687"/>
                </a:lnTo>
                <a:lnTo>
                  <a:pt x="1973035" y="760498"/>
                </a:lnTo>
                <a:lnTo>
                  <a:pt x="1951094" y="684652"/>
                </a:lnTo>
                <a:lnTo>
                  <a:pt x="1923460" y="611406"/>
                </a:lnTo>
                <a:lnTo>
                  <a:pt x="1890391" y="541019"/>
                </a:lnTo>
                <a:lnTo>
                  <a:pt x="1852146" y="473748"/>
                </a:lnTo>
                <a:lnTo>
                  <a:pt x="1808981" y="409850"/>
                </a:lnTo>
                <a:lnTo>
                  <a:pt x="1761154" y="349584"/>
                </a:lnTo>
                <a:lnTo>
                  <a:pt x="1708923" y="293206"/>
                </a:lnTo>
                <a:lnTo>
                  <a:pt x="1652545" y="240975"/>
                </a:lnTo>
                <a:lnTo>
                  <a:pt x="1592279" y="193148"/>
                </a:lnTo>
                <a:lnTo>
                  <a:pt x="1528381" y="149983"/>
                </a:lnTo>
                <a:lnTo>
                  <a:pt x="1461110" y="111737"/>
                </a:lnTo>
                <a:lnTo>
                  <a:pt x="1390722" y="78669"/>
                </a:lnTo>
                <a:lnTo>
                  <a:pt x="1317477" y="51035"/>
                </a:lnTo>
                <a:lnTo>
                  <a:pt x="1241631" y="29093"/>
                </a:lnTo>
                <a:lnTo>
                  <a:pt x="1163441" y="13102"/>
                </a:lnTo>
                <a:lnTo>
                  <a:pt x="1083167" y="3318"/>
                </a:lnTo>
                <a:lnTo>
                  <a:pt x="1001064" y="0"/>
                </a:lnTo>
                <a:lnTo>
                  <a:pt x="918962" y="3318"/>
                </a:lnTo>
                <a:lnTo>
                  <a:pt x="838687" y="13102"/>
                </a:lnTo>
                <a:lnTo>
                  <a:pt x="760498" y="29093"/>
                </a:lnTo>
                <a:lnTo>
                  <a:pt x="684652" y="51035"/>
                </a:lnTo>
                <a:lnTo>
                  <a:pt x="611406" y="78669"/>
                </a:lnTo>
                <a:lnTo>
                  <a:pt x="541019" y="111737"/>
                </a:lnTo>
                <a:lnTo>
                  <a:pt x="473748" y="149983"/>
                </a:lnTo>
                <a:lnTo>
                  <a:pt x="409850" y="193148"/>
                </a:lnTo>
                <a:lnTo>
                  <a:pt x="349584" y="240975"/>
                </a:lnTo>
                <a:lnTo>
                  <a:pt x="293206" y="293206"/>
                </a:lnTo>
                <a:lnTo>
                  <a:pt x="240975" y="349584"/>
                </a:lnTo>
                <a:lnTo>
                  <a:pt x="193148" y="409850"/>
                </a:lnTo>
                <a:lnTo>
                  <a:pt x="149983" y="473748"/>
                </a:lnTo>
                <a:lnTo>
                  <a:pt x="111737" y="541019"/>
                </a:lnTo>
                <a:lnTo>
                  <a:pt x="78669" y="611406"/>
                </a:lnTo>
                <a:lnTo>
                  <a:pt x="51035" y="684652"/>
                </a:lnTo>
                <a:lnTo>
                  <a:pt x="29093" y="760498"/>
                </a:lnTo>
                <a:lnTo>
                  <a:pt x="13102" y="838687"/>
                </a:lnTo>
                <a:lnTo>
                  <a:pt x="3318" y="918962"/>
                </a:lnTo>
                <a:lnTo>
                  <a:pt x="0" y="1001064"/>
                </a:lnTo>
                <a:lnTo>
                  <a:pt x="3318" y="1083167"/>
                </a:lnTo>
                <a:lnTo>
                  <a:pt x="13102" y="1163441"/>
                </a:lnTo>
                <a:lnTo>
                  <a:pt x="29093" y="1241631"/>
                </a:lnTo>
                <a:lnTo>
                  <a:pt x="51035" y="1317477"/>
                </a:lnTo>
                <a:lnTo>
                  <a:pt x="78669" y="1390722"/>
                </a:lnTo>
                <a:lnTo>
                  <a:pt x="111737" y="1461110"/>
                </a:lnTo>
                <a:lnTo>
                  <a:pt x="149983" y="1528381"/>
                </a:lnTo>
                <a:lnTo>
                  <a:pt x="193148" y="1592279"/>
                </a:lnTo>
                <a:lnTo>
                  <a:pt x="240975" y="1652545"/>
                </a:lnTo>
                <a:lnTo>
                  <a:pt x="293206" y="1708923"/>
                </a:lnTo>
                <a:lnTo>
                  <a:pt x="349584" y="1761154"/>
                </a:lnTo>
                <a:lnTo>
                  <a:pt x="409850" y="1808981"/>
                </a:lnTo>
                <a:lnTo>
                  <a:pt x="473748" y="1852146"/>
                </a:lnTo>
                <a:lnTo>
                  <a:pt x="541019" y="1890391"/>
                </a:lnTo>
                <a:lnTo>
                  <a:pt x="611406" y="1923460"/>
                </a:lnTo>
                <a:lnTo>
                  <a:pt x="684652" y="1951094"/>
                </a:lnTo>
                <a:lnTo>
                  <a:pt x="760498" y="1973035"/>
                </a:lnTo>
                <a:lnTo>
                  <a:pt x="838687" y="1989027"/>
                </a:lnTo>
                <a:lnTo>
                  <a:pt x="918962" y="1998811"/>
                </a:lnTo>
                <a:lnTo>
                  <a:pt x="1001064" y="2002129"/>
                </a:lnTo>
                <a:close/>
              </a:path>
            </a:pathLst>
          </a:custGeom>
          <a:ln w="14401">
            <a:solidFill>
              <a:srgbClr val="FFFFFF"/>
            </a:solidFill>
          </a:ln>
        </p:spPr>
        <p:txBody>
          <a:bodyPr wrap="square" lIns="0" tIns="0" rIns="0" bIns="0" rtlCol="0">
            <a:noAutofit/>
          </a:bodyPr>
          <a:lstStyle/>
          <a:p>
            <a:endParaRPr/>
          </a:p>
        </p:txBody>
      </p:sp>
      <p:sp>
        <p:nvSpPr>
          <p:cNvPr id="43" name="object 18"/>
          <p:cNvSpPr/>
          <p:nvPr/>
        </p:nvSpPr>
        <p:spPr>
          <a:xfrm>
            <a:off x="2205000" y="2005718"/>
            <a:ext cx="1602003" cy="774319"/>
          </a:xfrm>
          <a:custGeom>
            <a:avLst/>
            <a:gdLst/>
            <a:ahLst/>
            <a:cxnLst/>
            <a:rect l="l" t="t" r="r" b="b"/>
            <a:pathLst>
              <a:path w="1602003" h="774319">
                <a:moveTo>
                  <a:pt x="0" y="774319"/>
                </a:moveTo>
                <a:lnTo>
                  <a:pt x="1290002" y="0"/>
                </a:lnTo>
                <a:lnTo>
                  <a:pt x="1602003" y="0"/>
                </a:lnTo>
              </a:path>
            </a:pathLst>
          </a:custGeom>
          <a:ln w="12699">
            <a:solidFill>
              <a:srgbClr val="000000"/>
            </a:solidFill>
          </a:ln>
        </p:spPr>
        <p:txBody>
          <a:bodyPr wrap="square" lIns="0" tIns="0" rIns="0" bIns="0" rtlCol="0">
            <a:noAutofit/>
          </a:bodyPr>
          <a:lstStyle/>
          <a:p>
            <a:endParaRPr/>
          </a:p>
        </p:txBody>
      </p:sp>
      <p:sp>
        <p:nvSpPr>
          <p:cNvPr id="44" name="object 19"/>
          <p:cNvSpPr/>
          <p:nvPr/>
        </p:nvSpPr>
        <p:spPr>
          <a:xfrm>
            <a:off x="2404384" y="2491714"/>
            <a:ext cx="1402613" cy="459562"/>
          </a:xfrm>
          <a:custGeom>
            <a:avLst/>
            <a:gdLst/>
            <a:ahLst/>
            <a:cxnLst/>
            <a:rect l="l" t="t" r="r" b="b"/>
            <a:pathLst>
              <a:path w="1402613" h="459562">
                <a:moveTo>
                  <a:pt x="0" y="459562"/>
                </a:moveTo>
                <a:lnTo>
                  <a:pt x="1090612" y="0"/>
                </a:lnTo>
                <a:lnTo>
                  <a:pt x="1402613" y="0"/>
                </a:lnTo>
              </a:path>
            </a:pathLst>
          </a:custGeom>
          <a:ln w="12700">
            <a:solidFill>
              <a:srgbClr val="000000"/>
            </a:solidFill>
          </a:ln>
        </p:spPr>
        <p:txBody>
          <a:bodyPr wrap="square" lIns="0" tIns="0" rIns="0" bIns="0" rtlCol="0">
            <a:noAutofit/>
          </a:bodyPr>
          <a:lstStyle/>
          <a:p>
            <a:endParaRPr/>
          </a:p>
        </p:txBody>
      </p:sp>
      <p:sp>
        <p:nvSpPr>
          <p:cNvPr id="45" name="object 20"/>
          <p:cNvSpPr/>
          <p:nvPr/>
        </p:nvSpPr>
        <p:spPr>
          <a:xfrm>
            <a:off x="2652519" y="3110915"/>
            <a:ext cx="1163485" cy="41414"/>
          </a:xfrm>
          <a:custGeom>
            <a:avLst/>
            <a:gdLst/>
            <a:ahLst/>
            <a:cxnLst/>
            <a:rect l="l" t="t" r="r" b="b"/>
            <a:pathLst>
              <a:path w="1163485" h="41414">
                <a:moveTo>
                  <a:pt x="0" y="41414"/>
                </a:moveTo>
                <a:lnTo>
                  <a:pt x="842479" y="0"/>
                </a:lnTo>
                <a:lnTo>
                  <a:pt x="1163485" y="0"/>
                </a:lnTo>
              </a:path>
            </a:pathLst>
          </a:custGeom>
          <a:ln w="12700">
            <a:solidFill>
              <a:srgbClr val="000000"/>
            </a:solidFill>
          </a:ln>
        </p:spPr>
        <p:txBody>
          <a:bodyPr wrap="square" lIns="0" tIns="0" rIns="0" bIns="0" rtlCol="0">
            <a:noAutofit/>
          </a:bodyPr>
          <a:lstStyle/>
          <a:p>
            <a:endParaRPr/>
          </a:p>
        </p:txBody>
      </p:sp>
      <p:sp>
        <p:nvSpPr>
          <p:cNvPr id="46" name="object 21"/>
          <p:cNvSpPr/>
          <p:nvPr/>
        </p:nvSpPr>
        <p:spPr>
          <a:xfrm>
            <a:off x="1798017" y="2450797"/>
            <a:ext cx="321585" cy="322033"/>
          </a:xfrm>
          <a:custGeom>
            <a:avLst/>
            <a:gdLst/>
            <a:ahLst/>
            <a:cxnLst/>
            <a:rect l="l" t="t" r="r" b="b"/>
            <a:pathLst>
              <a:path w="321585" h="322033">
                <a:moveTo>
                  <a:pt x="171956" y="0"/>
                </a:moveTo>
                <a:lnTo>
                  <a:pt x="125908" y="5254"/>
                </a:lnTo>
                <a:lnTo>
                  <a:pt x="85325" y="20439"/>
                </a:lnTo>
                <a:lnTo>
                  <a:pt x="51325" y="44149"/>
                </a:lnTo>
                <a:lnTo>
                  <a:pt x="25025" y="74981"/>
                </a:lnTo>
                <a:lnTo>
                  <a:pt x="7544" y="111529"/>
                </a:lnTo>
                <a:lnTo>
                  <a:pt x="0" y="152390"/>
                </a:lnTo>
                <a:lnTo>
                  <a:pt x="594" y="168018"/>
                </a:lnTo>
                <a:lnTo>
                  <a:pt x="9511" y="211774"/>
                </a:lnTo>
                <a:lnTo>
                  <a:pt x="28013" y="249898"/>
                </a:lnTo>
                <a:lnTo>
                  <a:pt x="54665" y="281176"/>
                </a:lnTo>
                <a:lnTo>
                  <a:pt x="88030" y="304399"/>
                </a:lnTo>
                <a:lnTo>
                  <a:pt x="126674" y="318354"/>
                </a:lnTo>
                <a:lnTo>
                  <a:pt x="160982" y="322033"/>
                </a:lnTo>
                <a:lnTo>
                  <a:pt x="175695" y="321371"/>
                </a:lnTo>
                <a:lnTo>
                  <a:pt x="217376" y="311893"/>
                </a:lnTo>
                <a:lnTo>
                  <a:pt x="254167" y="292386"/>
                </a:lnTo>
                <a:lnTo>
                  <a:pt x="284518" y="264399"/>
                </a:lnTo>
                <a:lnTo>
                  <a:pt x="306878" y="229483"/>
                </a:lnTo>
                <a:lnTo>
                  <a:pt x="319699" y="189186"/>
                </a:lnTo>
                <a:lnTo>
                  <a:pt x="321585" y="174827"/>
                </a:lnTo>
                <a:lnTo>
                  <a:pt x="321070" y="158638"/>
                </a:lnTo>
                <a:lnTo>
                  <a:pt x="312602" y="113595"/>
                </a:lnTo>
                <a:lnTo>
                  <a:pt x="294813" y="74620"/>
                </a:lnTo>
                <a:lnTo>
                  <a:pt x="269072" y="42728"/>
                </a:lnTo>
                <a:lnTo>
                  <a:pt x="236747" y="18929"/>
                </a:lnTo>
                <a:lnTo>
                  <a:pt x="199206" y="4236"/>
                </a:lnTo>
                <a:lnTo>
                  <a:pt x="171956" y="0"/>
                </a:lnTo>
                <a:close/>
              </a:path>
            </a:pathLst>
          </a:custGeom>
          <a:solidFill>
            <a:srgbClr val="F58220"/>
          </a:solidFill>
        </p:spPr>
        <p:txBody>
          <a:bodyPr wrap="square" lIns="0" tIns="0" rIns="0" bIns="0" rtlCol="0">
            <a:noAutofit/>
          </a:bodyPr>
          <a:lstStyle/>
          <a:p>
            <a:endParaRPr/>
          </a:p>
        </p:txBody>
      </p:sp>
      <p:sp>
        <p:nvSpPr>
          <p:cNvPr id="47" name="object 22"/>
          <p:cNvSpPr/>
          <p:nvPr/>
        </p:nvSpPr>
        <p:spPr>
          <a:xfrm>
            <a:off x="1798017" y="2450797"/>
            <a:ext cx="321585" cy="322033"/>
          </a:xfrm>
          <a:custGeom>
            <a:avLst/>
            <a:gdLst/>
            <a:ahLst/>
            <a:cxnLst/>
            <a:rect l="l" t="t" r="r" b="b"/>
            <a:pathLst>
              <a:path w="321585" h="322033">
                <a:moveTo>
                  <a:pt x="160982" y="322033"/>
                </a:moveTo>
                <a:lnTo>
                  <a:pt x="203950" y="316243"/>
                </a:lnTo>
                <a:lnTo>
                  <a:pt x="242543" y="299907"/>
                </a:lnTo>
                <a:lnTo>
                  <a:pt x="275212" y="274575"/>
                </a:lnTo>
                <a:lnTo>
                  <a:pt x="300408" y="241796"/>
                </a:lnTo>
                <a:lnTo>
                  <a:pt x="316581" y="203121"/>
                </a:lnTo>
                <a:lnTo>
                  <a:pt x="321585" y="174827"/>
                </a:lnTo>
                <a:lnTo>
                  <a:pt x="321070" y="158638"/>
                </a:lnTo>
                <a:lnTo>
                  <a:pt x="312602" y="113595"/>
                </a:lnTo>
                <a:lnTo>
                  <a:pt x="294813" y="74620"/>
                </a:lnTo>
                <a:lnTo>
                  <a:pt x="269072" y="42728"/>
                </a:lnTo>
                <a:lnTo>
                  <a:pt x="236747" y="18929"/>
                </a:lnTo>
                <a:lnTo>
                  <a:pt x="199206" y="4236"/>
                </a:lnTo>
                <a:lnTo>
                  <a:pt x="171956" y="0"/>
                </a:lnTo>
                <a:lnTo>
                  <a:pt x="156069" y="561"/>
                </a:lnTo>
                <a:lnTo>
                  <a:pt x="111718" y="9282"/>
                </a:lnTo>
                <a:lnTo>
                  <a:pt x="73205" y="27464"/>
                </a:lnTo>
                <a:lnTo>
                  <a:pt x="41648" y="53705"/>
                </a:lnTo>
                <a:lnTo>
                  <a:pt x="18163" y="86598"/>
                </a:lnTo>
                <a:lnTo>
                  <a:pt x="3870" y="124740"/>
                </a:lnTo>
                <a:lnTo>
                  <a:pt x="0" y="152390"/>
                </a:lnTo>
                <a:lnTo>
                  <a:pt x="594" y="168018"/>
                </a:lnTo>
                <a:lnTo>
                  <a:pt x="9511" y="211774"/>
                </a:lnTo>
                <a:lnTo>
                  <a:pt x="28013" y="249898"/>
                </a:lnTo>
                <a:lnTo>
                  <a:pt x="54665" y="281176"/>
                </a:lnTo>
                <a:lnTo>
                  <a:pt x="88030" y="304399"/>
                </a:lnTo>
                <a:lnTo>
                  <a:pt x="126674" y="318354"/>
                </a:lnTo>
                <a:lnTo>
                  <a:pt x="160982" y="322033"/>
                </a:lnTo>
                <a:close/>
              </a:path>
            </a:pathLst>
          </a:custGeom>
          <a:ln w="14401">
            <a:solidFill>
              <a:srgbClr val="FFFFFF"/>
            </a:solidFill>
          </a:ln>
        </p:spPr>
        <p:txBody>
          <a:bodyPr wrap="square" lIns="0" tIns="0" rIns="0" bIns="0" rtlCol="0">
            <a:noAutofit/>
          </a:bodyPr>
          <a:lstStyle/>
          <a:p>
            <a:endParaRPr/>
          </a:p>
        </p:txBody>
      </p:sp>
      <p:sp>
        <p:nvSpPr>
          <p:cNvPr id="48" name="object 23"/>
          <p:cNvSpPr/>
          <p:nvPr/>
        </p:nvSpPr>
        <p:spPr>
          <a:xfrm>
            <a:off x="1985719" y="1524741"/>
            <a:ext cx="1828482" cy="1083436"/>
          </a:xfrm>
          <a:custGeom>
            <a:avLst/>
            <a:gdLst/>
            <a:ahLst/>
            <a:cxnLst/>
            <a:rect l="l" t="t" r="r" b="b"/>
            <a:pathLst>
              <a:path w="1828482" h="1083436">
                <a:moveTo>
                  <a:pt x="0" y="1083436"/>
                </a:moveTo>
                <a:lnTo>
                  <a:pt x="1545920" y="0"/>
                </a:lnTo>
                <a:lnTo>
                  <a:pt x="1828482" y="0"/>
                </a:lnTo>
              </a:path>
            </a:pathLst>
          </a:custGeom>
          <a:ln w="12700">
            <a:solidFill>
              <a:srgbClr val="000000"/>
            </a:solidFill>
          </a:ln>
        </p:spPr>
        <p:txBody>
          <a:bodyPr wrap="square" lIns="0" tIns="0" rIns="0" bIns="0" rtlCol="0">
            <a:noAutofit/>
          </a:bodyPr>
          <a:lstStyle/>
          <a:p>
            <a:endParaRPr/>
          </a:p>
        </p:txBody>
      </p:sp>
      <p:sp>
        <p:nvSpPr>
          <p:cNvPr id="49" name="object 24"/>
          <p:cNvSpPr txBox="1"/>
          <p:nvPr/>
        </p:nvSpPr>
        <p:spPr>
          <a:xfrm>
            <a:off x="707299" y="4355976"/>
            <a:ext cx="2483485" cy="696595"/>
          </a:xfrm>
          <a:prstGeom prst="rect">
            <a:avLst/>
          </a:prstGeom>
        </p:spPr>
        <p:txBody>
          <a:bodyPr vert="horz" wrap="square" lIns="0" tIns="0" rIns="0" bIns="0" rtlCol="0">
            <a:noAutofit/>
          </a:bodyPr>
          <a:lstStyle/>
          <a:p>
            <a:pPr marL="12700">
              <a:lnSpc>
                <a:spcPct val="100000"/>
              </a:lnSpc>
            </a:pPr>
            <a:r>
              <a:rPr sz="1400" b="1" dirty="0">
                <a:solidFill>
                  <a:srgbClr val="ED1C2E"/>
                </a:solidFill>
                <a:latin typeface="Arial"/>
                <a:cs typeface="Arial"/>
              </a:rPr>
              <a:t>Målbild </a:t>
            </a:r>
            <a:r>
              <a:rPr sz="1400" b="1" spc="-90" dirty="0">
                <a:solidFill>
                  <a:srgbClr val="ED1C2E"/>
                </a:solidFill>
                <a:latin typeface="Arial"/>
                <a:cs typeface="Arial"/>
              </a:rPr>
              <a:t>– </a:t>
            </a:r>
            <a:r>
              <a:rPr sz="1400" b="1" spc="-15" dirty="0">
                <a:solidFill>
                  <a:srgbClr val="ED1C2E"/>
                </a:solidFill>
                <a:latin typeface="Arial"/>
                <a:cs typeface="Arial"/>
              </a:rPr>
              <a:t>Spelfilosofi</a:t>
            </a:r>
            <a:endParaRPr sz="1400" dirty="0">
              <a:latin typeface="Arial"/>
              <a:cs typeface="Arial"/>
            </a:endParaRPr>
          </a:p>
          <a:p>
            <a:pPr marL="12700">
              <a:lnSpc>
                <a:spcPts val="1260"/>
              </a:lnSpc>
            </a:pPr>
            <a:r>
              <a:rPr sz="1200" b="1" spc="-10" dirty="0">
                <a:latin typeface="Arial"/>
                <a:cs typeface="Arial"/>
              </a:rPr>
              <a:t>Positionsbestämt lagspel</a:t>
            </a:r>
            <a:endParaRPr sz="1200" dirty="0">
              <a:latin typeface="Arial"/>
              <a:cs typeface="Arial"/>
            </a:endParaRPr>
          </a:p>
          <a:p>
            <a:pPr marL="12700" marR="12700">
              <a:lnSpc>
                <a:spcPts val="1250"/>
              </a:lnSpc>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a:t>
            </a:r>
            <a:r>
              <a:rPr sz="1000" spc="0" dirty="0">
                <a:latin typeface="Arial"/>
                <a:cs typeface="Arial"/>
              </a:rPr>
              <a:t>deltar i anfallsspelet </a:t>
            </a:r>
            <a:r>
              <a:rPr sz="1000" spc="15" dirty="0">
                <a:latin typeface="Arial"/>
                <a:cs typeface="Arial"/>
              </a:rPr>
              <a:t>och </a:t>
            </a:r>
            <a:r>
              <a:rPr sz="1000" spc="0" dirty="0">
                <a:latin typeface="Arial"/>
                <a:cs typeface="Arial"/>
              </a:rPr>
              <a:t>utifrån sin </a:t>
            </a:r>
            <a:r>
              <a:rPr sz="1000" spc="10" dirty="0">
                <a:latin typeface="Arial"/>
                <a:cs typeface="Arial"/>
              </a:rPr>
              <a:t>position i försvarsspelet.</a:t>
            </a:r>
            <a:endParaRPr sz="1000" dirty="0">
              <a:latin typeface="Arial"/>
              <a:cs typeface="Arial"/>
            </a:endParaRPr>
          </a:p>
        </p:txBody>
      </p:sp>
      <p:sp>
        <p:nvSpPr>
          <p:cNvPr id="50" name="object 25"/>
          <p:cNvSpPr txBox="1"/>
          <p:nvPr/>
        </p:nvSpPr>
        <p:spPr>
          <a:xfrm>
            <a:off x="707299" y="5076056"/>
            <a:ext cx="2537460" cy="506095"/>
          </a:xfrm>
          <a:prstGeom prst="rect">
            <a:avLst/>
          </a:prstGeom>
        </p:spPr>
        <p:txBody>
          <a:bodyPr vert="horz" wrap="square" lIns="0" tIns="0" rIns="0" bIns="0" rtlCol="0">
            <a:noAutofit/>
          </a:bodyPr>
          <a:lstStyle/>
          <a:p>
            <a:pPr marL="12700">
              <a:lnSpc>
                <a:spcPct val="100000"/>
              </a:lnSpc>
            </a:pPr>
            <a:r>
              <a:rPr sz="1200" b="1" spc="5" dirty="0">
                <a:latin typeface="Arial"/>
                <a:cs typeface="Arial"/>
              </a:rPr>
              <a:t>Skapa </a:t>
            </a:r>
            <a:r>
              <a:rPr sz="1200" b="1" spc="-15" dirty="0">
                <a:latin typeface="Arial"/>
                <a:cs typeface="Arial"/>
              </a:rPr>
              <a:t>spelytor</a:t>
            </a:r>
            <a:endParaRPr sz="1200">
              <a:latin typeface="Arial"/>
              <a:cs typeface="Arial"/>
            </a:endParaRPr>
          </a:p>
          <a:p>
            <a:pPr marL="12700" marR="12700">
              <a:lnSpc>
                <a:spcPts val="1250"/>
              </a:lnSpc>
              <a:spcBef>
                <a:spcPts val="10"/>
              </a:spcBef>
            </a:pPr>
            <a:r>
              <a:rPr sz="1000" spc="-20" dirty="0">
                <a:latin typeface="Arial"/>
                <a:cs typeface="Arial"/>
              </a:rPr>
              <a:t>I anfallsspelet </a:t>
            </a:r>
            <a:r>
              <a:rPr sz="1000" spc="5" dirty="0">
                <a:latin typeface="Arial"/>
                <a:cs typeface="Arial"/>
              </a:rPr>
              <a:t>gör laget spelyto</a:t>
            </a:r>
            <a:r>
              <a:rPr sz="1000" spc="20" dirty="0">
                <a:latin typeface="Arial"/>
                <a:cs typeface="Arial"/>
              </a:rPr>
              <a:t>r</a:t>
            </a:r>
            <a:r>
              <a:rPr sz="1000" spc="-15" dirty="0">
                <a:latin typeface="Arial"/>
                <a:cs typeface="Arial"/>
              </a:rPr>
              <a:t>na </a:t>
            </a:r>
            <a:r>
              <a:rPr sz="1000" spc="0" dirty="0">
                <a:latin typeface="Arial"/>
                <a:cs typeface="Arial"/>
              </a:rPr>
              <a:t>stora </a:t>
            </a:r>
            <a:r>
              <a:rPr sz="1000" spc="15" dirty="0">
                <a:latin typeface="Arial"/>
                <a:cs typeface="Arial"/>
              </a:rPr>
              <a:t>och</a:t>
            </a:r>
            <a:r>
              <a:rPr sz="1000" spc="5" dirty="0">
                <a:latin typeface="Arial"/>
                <a:cs typeface="Arial"/>
              </a:rPr>
              <a:t> skapar </a:t>
            </a:r>
            <a:r>
              <a:rPr sz="1000" spc="20" dirty="0">
                <a:latin typeface="Arial"/>
                <a:cs typeface="Arial"/>
              </a:rPr>
              <a:t>tid </a:t>
            </a:r>
            <a:r>
              <a:rPr sz="1000" spc="5" dirty="0">
                <a:latin typeface="Arial"/>
                <a:cs typeface="Arial"/>
              </a:rPr>
              <a:t>med </a:t>
            </a:r>
            <a:r>
              <a:rPr sz="1000" spc="0" dirty="0">
                <a:latin typeface="Arial"/>
                <a:cs typeface="Arial"/>
              </a:rPr>
              <a:t>bollen.</a:t>
            </a:r>
            <a:endParaRPr sz="1000">
              <a:latin typeface="Arial"/>
              <a:cs typeface="Arial"/>
            </a:endParaRPr>
          </a:p>
        </p:txBody>
      </p:sp>
      <p:sp>
        <p:nvSpPr>
          <p:cNvPr id="51" name="object 26"/>
          <p:cNvSpPr txBox="1"/>
          <p:nvPr/>
        </p:nvSpPr>
        <p:spPr>
          <a:xfrm>
            <a:off x="707299" y="5717406"/>
            <a:ext cx="2426970" cy="347345"/>
          </a:xfrm>
          <a:prstGeom prst="rect">
            <a:avLst/>
          </a:prstGeom>
        </p:spPr>
        <p:txBody>
          <a:bodyPr vert="horz" wrap="square" lIns="0" tIns="0" rIns="0" bIns="0" rtlCol="0">
            <a:noAutofit/>
          </a:bodyPr>
          <a:lstStyle/>
          <a:p>
            <a:pPr marL="12700">
              <a:lnSpc>
                <a:spcPct val="100000"/>
              </a:lnSpc>
            </a:pPr>
            <a:r>
              <a:rPr sz="1200" b="1" dirty="0">
                <a:latin typeface="Arial"/>
                <a:cs typeface="Arial"/>
              </a:rPr>
              <a:t>Kont</a:t>
            </a:r>
            <a:r>
              <a:rPr sz="1200" b="1" spc="-25" dirty="0">
                <a:latin typeface="Arial"/>
                <a:cs typeface="Arial"/>
              </a:rPr>
              <a:t>r</a:t>
            </a:r>
            <a:r>
              <a:rPr sz="1200" b="1" spc="-10" dirty="0">
                <a:latin typeface="Arial"/>
                <a:cs typeface="Arial"/>
              </a:rPr>
              <a:t>ollera </a:t>
            </a:r>
            <a:r>
              <a:rPr sz="1200" b="1" spc="-15" dirty="0">
                <a:latin typeface="Arial"/>
                <a:cs typeface="Arial"/>
              </a:rPr>
              <a:t>bollen</a:t>
            </a:r>
            <a:endParaRPr sz="1200">
              <a:latin typeface="Arial"/>
              <a:cs typeface="Arial"/>
            </a:endParaRPr>
          </a:p>
          <a:p>
            <a:pPr marL="12700">
              <a:lnSpc>
                <a:spcPct val="100000"/>
              </a:lnSpc>
              <a:spcBef>
                <a:spcPts val="10"/>
              </a:spcBef>
            </a:pPr>
            <a:r>
              <a:rPr sz="1000" spc="-5" dirty="0">
                <a:latin typeface="Arial"/>
                <a:cs typeface="Arial"/>
              </a:rPr>
              <a:t>Spela</a:t>
            </a:r>
            <a:r>
              <a:rPr sz="1000" spc="10" dirty="0">
                <a:latin typeface="Arial"/>
                <a:cs typeface="Arial"/>
              </a:rPr>
              <a:t>r</a:t>
            </a:r>
            <a:r>
              <a:rPr sz="1000" spc="-15" dirty="0">
                <a:latin typeface="Arial"/>
                <a:cs typeface="Arial"/>
              </a:rPr>
              <a:t>na </a:t>
            </a:r>
            <a:r>
              <a:rPr sz="1000" spc="10" dirty="0">
                <a:latin typeface="Arial"/>
                <a:cs typeface="Arial"/>
              </a:rPr>
              <a:t>kont</a:t>
            </a:r>
            <a:r>
              <a:rPr sz="1000" spc="-10" dirty="0">
                <a:latin typeface="Arial"/>
                <a:cs typeface="Arial"/>
              </a:rPr>
              <a:t>r</a:t>
            </a:r>
            <a:r>
              <a:rPr sz="1000" spc="-5" dirty="0">
                <a:latin typeface="Arial"/>
                <a:cs typeface="Arial"/>
              </a:rPr>
              <a:t>ollerar </a:t>
            </a:r>
            <a:r>
              <a:rPr sz="1000" spc="0" dirty="0">
                <a:latin typeface="Arial"/>
                <a:cs typeface="Arial"/>
              </a:rPr>
              <a:t>bollen i anfallsspelet.</a:t>
            </a:r>
            <a:endParaRPr sz="1000">
              <a:latin typeface="Arial"/>
              <a:cs typeface="Arial"/>
            </a:endParaRPr>
          </a:p>
        </p:txBody>
      </p:sp>
      <p:sp>
        <p:nvSpPr>
          <p:cNvPr id="52" name="object 27"/>
          <p:cNvSpPr txBox="1"/>
          <p:nvPr/>
        </p:nvSpPr>
        <p:spPr>
          <a:xfrm>
            <a:off x="707299" y="6156176"/>
            <a:ext cx="213360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Djupledsspel</a:t>
            </a:r>
            <a:endParaRPr sz="1200" dirty="0">
              <a:latin typeface="Arial"/>
              <a:cs typeface="Arial"/>
            </a:endParaRPr>
          </a:p>
          <a:p>
            <a:pPr marL="12700">
              <a:lnSpc>
                <a:spcPct val="100000"/>
              </a:lnSpc>
              <a:spcBef>
                <a:spcPts val="10"/>
              </a:spcBef>
            </a:pPr>
            <a:r>
              <a:rPr sz="1000" dirty="0">
                <a:latin typeface="Arial"/>
                <a:cs typeface="Arial"/>
              </a:rPr>
              <a:t>Bollen </a:t>
            </a:r>
            <a:r>
              <a:rPr sz="1000" spc="-5" dirty="0">
                <a:latin typeface="Arial"/>
                <a:cs typeface="Arial"/>
              </a:rPr>
              <a:t>spelas </a:t>
            </a:r>
            <a:r>
              <a:rPr sz="1000" spc="5" dirty="0">
                <a:latin typeface="Arial"/>
                <a:cs typeface="Arial"/>
              </a:rPr>
              <a:t>främst </a:t>
            </a:r>
            <a:r>
              <a:rPr sz="1000" spc="0" dirty="0">
                <a:latin typeface="Arial"/>
                <a:cs typeface="Arial"/>
              </a:rPr>
              <a:t>framåt i </a:t>
            </a:r>
            <a:r>
              <a:rPr sz="1000" spc="5" dirty="0">
                <a:latin typeface="Arial"/>
                <a:cs typeface="Arial"/>
              </a:rPr>
              <a:t>djupled.</a:t>
            </a:r>
            <a:endParaRPr sz="1000" dirty="0">
              <a:latin typeface="Arial"/>
              <a:cs typeface="Arial"/>
            </a:endParaRPr>
          </a:p>
        </p:txBody>
      </p:sp>
      <p:sp>
        <p:nvSpPr>
          <p:cNvPr id="53" name="object 28"/>
          <p:cNvSpPr txBox="1"/>
          <p:nvPr/>
        </p:nvSpPr>
        <p:spPr>
          <a:xfrm>
            <a:off x="707299" y="6586185"/>
            <a:ext cx="2382520" cy="5060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Passningsinriktat </a:t>
            </a:r>
            <a:r>
              <a:rPr sz="1200" b="1" spc="-15" dirty="0">
                <a:latin typeface="Arial"/>
                <a:cs typeface="Arial"/>
              </a:rPr>
              <a:t>spel</a:t>
            </a:r>
            <a:endParaRPr sz="1200" dirty="0">
              <a:latin typeface="Arial"/>
              <a:cs typeface="Arial"/>
            </a:endParaRPr>
          </a:p>
          <a:p>
            <a:pPr marL="12700" marR="12700">
              <a:lnSpc>
                <a:spcPts val="1250"/>
              </a:lnSpc>
              <a:spcBef>
                <a:spcPts val="10"/>
              </a:spcBef>
            </a:pPr>
            <a:r>
              <a:rPr sz="1000" spc="-5" dirty="0">
                <a:latin typeface="Arial"/>
                <a:cs typeface="Arial"/>
              </a:rPr>
              <a:t>Spela</a:t>
            </a:r>
            <a:r>
              <a:rPr sz="1000" spc="10" dirty="0">
                <a:latin typeface="Arial"/>
                <a:cs typeface="Arial"/>
              </a:rPr>
              <a:t>r</a:t>
            </a:r>
            <a:r>
              <a:rPr sz="1000" spc="-15" dirty="0">
                <a:latin typeface="Arial"/>
                <a:cs typeface="Arial"/>
              </a:rPr>
              <a:t>na </a:t>
            </a:r>
            <a:r>
              <a:rPr sz="1000" spc="-5" dirty="0">
                <a:latin typeface="Arial"/>
                <a:cs typeface="Arial"/>
              </a:rPr>
              <a:t>behärskar </a:t>
            </a:r>
            <a:r>
              <a:rPr sz="1000" spc="5" dirty="0">
                <a:latin typeface="Arial"/>
                <a:cs typeface="Arial"/>
              </a:rPr>
              <a:t>mottagning </a:t>
            </a:r>
            <a:r>
              <a:rPr sz="1000" spc="15" dirty="0">
                <a:latin typeface="Arial"/>
                <a:cs typeface="Arial"/>
              </a:rPr>
              <a:t>och </a:t>
            </a:r>
            <a:r>
              <a:rPr sz="1000" spc="5" dirty="0">
                <a:latin typeface="Arial"/>
                <a:cs typeface="Arial"/>
              </a:rPr>
              <a:t>korta passningar på marken.</a:t>
            </a:r>
            <a:endParaRPr sz="1000" dirty="0">
              <a:latin typeface="Arial"/>
              <a:cs typeface="Arial"/>
            </a:endParaRPr>
          </a:p>
        </p:txBody>
      </p:sp>
      <p:sp>
        <p:nvSpPr>
          <p:cNvPr id="54" name="object 29"/>
          <p:cNvSpPr txBox="1"/>
          <p:nvPr/>
        </p:nvSpPr>
        <p:spPr>
          <a:xfrm>
            <a:off x="707299" y="7164288"/>
            <a:ext cx="2585085" cy="664845"/>
          </a:xfrm>
          <a:prstGeom prst="rect">
            <a:avLst/>
          </a:prstGeom>
        </p:spPr>
        <p:txBody>
          <a:bodyPr vert="horz" wrap="square" lIns="0" tIns="0" rIns="0" bIns="0" rtlCol="0">
            <a:noAutofit/>
          </a:bodyPr>
          <a:lstStyle/>
          <a:p>
            <a:pPr marL="12700">
              <a:lnSpc>
                <a:spcPct val="100000"/>
              </a:lnSpc>
            </a:pPr>
            <a:r>
              <a:rPr sz="1200" b="1" spc="5" dirty="0">
                <a:latin typeface="Arial"/>
                <a:cs typeface="Arial"/>
              </a:rPr>
              <a:t>Skapa </a:t>
            </a:r>
            <a:r>
              <a:rPr sz="1200" b="1" spc="-10" dirty="0">
                <a:latin typeface="Arial"/>
                <a:cs typeface="Arial"/>
              </a:rPr>
              <a:t>målchans och </a:t>
            </a:r>
            <a:r>
              <a:rPr sz="1200" b="1" spc="-15" dirty="0">
                <a:latin typeface="Arial"/>
                <a:cs typeface="Arial"/>
              </a:rPr>
              <a:t>avsluta</a:t>
            </a:r>
            <a:endParaRPr sz="1200" dirty="0">
              <a:latin typeface="Arial"/>
              <a:cs typeface="Arial"/>
            </a:endParaRPr>
          </a:p>
          <a:p>
            <a:pPr marL="12700" marR="12700">
              <a:lnSpc>
                <a:spcPts val="1250"/>
              </a:lnSpc>
              <a:spcBef>
                <a:spcPts val="10"/>
              </a:spcBef>
            </a:pPr>
            <a:r>
              <a:rPr sz="1000" spc="-40" dirty="0">
                <a:latin typeface="Arial"/>
                <a:cs typeface="Arial"/>
              </a:rPr>
              <a:t>A</a:t>
            </a:r>
            <a:r>
              <a:rPr sz="1000" spc="0" dirty="0">
                <a:latin typeface="Arial"/>
                <a:cs typeface="Arial"/>
              </a:rPr>
              <a:t>vslut skapas </a:t>
            </a:r>
            <a:r>
              <a:rPr sz="1000" spc="5" dirty="0">
                <a:latin typeface="Arial"/>
                <a:cs typeface="Arial"/>
              </a:rPr>
              <a:t>med </a:t>
            </a:r>
            <a:r>
              <a:rPr sz="1000" spc="-5" dirty="0">
                <a:latin typeface="Arial"/>
                <a:cs typeface="Arial"/>
              </a:rPr>
              <a:t>anfallsvapnen utmana, </a:t>
            </a:r>
            <a:r>
              <a:rPr sz="1000" spc="5" dirty="0">
                <a:latin typeface="Arial"/>
                <a:cs typeface="Arial"/>
              </a:rPr>
              <a:t>dribbla, väggspel. </a:t>
            </a:r>
            <a:r>
              <a:rPr sz="1000" spc="-5" dirty="0">
                <a:latin typeface="Arial"/>
                <a:cs typeface="Arial"/>
              </a:rPr>
              <a:t>Spela</a:t>
            </a:r>
            <a:r>
              <a:rPr sz="1000" spc="10" dirty="0">
                <a:latin typeface="Arial"/>
                <a:cs typeface="Arial"/>
              </a:rPr>
              <a:t>r</a:t>
            </a:r>
            <a:r>
              <a:rPr sz="1000" spc="-15" dirty="0">
                <a:latin typeface="Arial"/>
                <a:cs typeface="Arial"/>
              </a:rPr>
              <a:t>na är beslutsamma i </a:t>
            </a:r>
            <a:r>
              <a:rPr sz="1000" spc="-5" dirty="0">
                <a:latin typeface="Arial"/>
                <a:cs typeface="Arial"/>
              </a:rPr>
              <a:t>avslutslägen </a:t>
            </a:r>
            <a:r>
              <a:rPr sz="1000" spc="15" dirty="0">
                <a:latin typeface="Arial"/>
                <a:cs typeface="Arial"/>
              </a:rPr>
              <a:t>och kan </a:t>
            </a:r>
            <a:r>
              <a:rPr sz="1000" spc="0" dirty="0">
                <a:latin typeface="Arial"/>
                <a:cs typeface="Arial"/>
              </a:rPr>
              <a:t>skjuta </a:t>
            </a:r>
            <a:r>
              <a:rPr sz="1000" spc="5" dirty="0">
                <a:latin typeface="Arial"/>
                <a:cs typeface="Arial"/>
              </a:rPr>
              <a:t>med </a:t>
            </a:r>
            <a:r>
              <a:rPr sz="1000" spc="20" dirty="0">
                <a:latin typeface="Arial"/>
                <a:cs typeface="Arial"/>
              </a:rPr>
              <a:t>p</a:t>
            </a:r>
            <a:r>
              <a:rPr sz="1000" spc="-10" dirty="0">
                <a:latin typeface="Arial"/>
                <a:cs typeface="Arial"/>
              </a:rPr>
              <a:t>r</a:t>
            </a:r>
            <a:r>
              <a:rPr sz="1000" spc="0" dirty="0">
                <a:latin typeface="Arial"/>
                <a:cs typeface="Arial"/>
              </a:rPr>
              <a:t>ecision.</a:t>
            </a:r>
            <a:endParaRPr sz="1000" dirty="0">
              <a:latin typeface="Arial"/>
              <a:cs typeface="Arial"/>
            </a:endParaRPr>
          </a:p>
        </p:txBody>
      </p:sp>
      <p:sp>
        <p:nvSpPr>
          <p:cNvPr id="55" name="object 30"/>
          <p:cNvSpPr txBox="1"/>
          <p:nvPr/>
        </p:nvSpPr>
        <p:spPr>
          <a:xfrm>
            <a:off x="707299" y="7906761"/>
            <a:ext cx="2535555" cy="5060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Bollorienterat </a:t>
            </a:r>
            <a:r>
              <a:rPr sz="1200" b="1" spc="-15" dirty="0">
                <a:latin typeface="Arial"/>
                <a:cs typeface="Arial"/>
              </a:rPr>
              <a:t>försvarsspel</a:t>
            </a:r>
            <a:endParaRPr sz="1200" dirty="0">
              <a:latin typeface="Arial"/>
              <a:cs typeface="Arial"/>
            </a:endParaRPr>
          </a:p>
          <a:p>
            <a:pPr marL="12700" marR="12700">
              <a:lnSpc>
                <a:spcPts val="1250"/>
              </a:lnSpc>
              <a:spcBef>
                <a:spcPts val="10"/>
              </a:spcBef>
            </a:pPr>
            <a:r>
              <a:rPr sz="1000" dirty="0">
                <a:latin typeface="Arial"/>
                <a:cs typeface="Arial"/>
              </a:rPr>
              <a:t>Bollens </a:t>
            </a:r>
            <a:r>
              <a:rPr sz="1000" spc="10" dirty="0">
                <a:latin typeface="Arial"/>
                <a:cs typeface="Arial"/>
              </a:rPr>
              <a:t>position </a:t>
            </a:r>
            <a:r>
              <a:rPr sz="1000" spc="5" dirty="0">
                <a:latin typeface="Arial"/>
                <a:cs typeface="Arial"/>
              </a:rPr>
              <a:t>bestämmer positione</a:t>
            </a:r>
            <a:r>
              <a:rPr sz="1000" spc="20" dirty="0">
                <a:latin typeface="Arial"/>
                <a:cs typeface="Arial"/>
              </a:rPr>
              <a:t>r</a:t>
            </a:r>
            <a:r>
              <a:rPr sz="1000" spc="-15" dirty="0">
                <a:latin typeface="Arial"/>
                <a:cs typeface="Arial"/>
              </a:rPr>
              <a:t>na </a:t>
            </a:r>
            <a:r>
              <a:rPr sz="1000" spc="10" dirty="0">
                <a:latin typeface="Arial"/>
                <a:cs typeface="Arial"/>
              </a:rPr>
              <a:t>för</a:t>
            </a:r>
            <a:r>
              <a:rPr sz="1000" spc="5" dirty="0">
                <a:latin typeface="Arial"/>
                <a:cs typeface="Arial"/>
              </a:rPr>
              <a:t> lagets försvarsspel.</a:t>
            </a:r>
            <a:endParaRPr sz="1000" dirty="0">
              <a:latin typeface="Arial"/>
              <a:cs typeface="Arial"/>
            </a:endParaRPr>
          </a:p>
        </p:txBody>
      </p:sp>
      <p:sp>
        <p:nvSpPr>
          <p:cNvPr id="56" name="object 31"/>
          <p:cNvSpPr txBox="1"/>
          <p:nvPr/>
        </p:nvSpPr>
        <p:spPr>
          <a:xfrm>
            <a:off x="3497300" y="4355976"/>
            <a:ext cx="2488565" cy="664845"/>
          </a:xfrm>
          <a:prstGeom prst="rect">
            <a:avLst/>
          </a:prstGeom>
        </p:spPr>
        <p:txBody>
          <a:bodyPr vert="horz" wrap="square" lIns="0" tIns="0" rIns="0" bIns="0" rtlCol="0">
            <a:noAutofit/>
          </a:bodyPr>
          <a:lstStyle/>
          <a:p>
            <a:pPr marL="12700">
              <a:lnSpc>
                <a:spcPct val="100000"/>
              </a:lnSpc>
            </a:pPr>
            <a:r>
              <a:rPr sz="1200" b="1" dirty="0">
                <a:latin typeface="Arial"/>
                <a:cs typeface="Arial"/>
              </a:rPr>
              <a:t>P</a:t>
            </a:r>
            <a:r>
              <a:rPr sz="1200" b="1" spc="-25" dirty="0">
                <a:latin typeface="Arial"/>
                <a:cs typeface="Arial"/>
              </a:rPr>
              <a:t>r</a:t>
            </a:r>
            <a:r>
              <a:rPr sz="1200" b="1" spc="-15" dirty="0">
                <a:latin typeface="Arial"/>
                <a:cs typeface="Arial"/>
              </a:rPr>
              <a:t>ess </a:t>
            </a:r>
            <a:r>
              <a:rPr sz="1200" b="1" spc="5" dirty="0">
                <a:latin typeface="Arial"/>
                <a:cs typeface="Arial"/>
              </a:rPr>
              <a:t>på </a:t>
            </a:r>
            <a:r>
              <a:rPr sz="1200" b="1" spc="-15" dirty="0">
                <a:latin typeface="Arial"/>
                <a:cs typeface="Arial"/>
              </a:rPr>
              <a:t>bollhålla</a:t>
            </a:r>
            <a:r>
              <a:rPr sz="1200" b="1" spc="-35" dirty="0">
                <a:latin typeface="Arial"/>
                <a:cs typeface="Arial"/>
              </a:rPr>
              <a:t>r</a:t>
            </a:r>
            <a:r>
              <a:rPr sz="1200" b="1" spc="0" dirty="0">
                <a:latin typeface="Arial"/>
                <a:cs typeface="Arial"/>
              </a:rPr>
              <a:t>en</a:t>
            </a:r>
            <a:endParaRPr sz="1200" dirty="0">
              <a:latin typeface="Arial"/>
              <a:cs typeface="Arial"/>
            </a:endParaRPr>
          </a:p>
          <a:p>
            <a:pPr marL="12700" marR="12700">
              <a:lnSpc>
                <a:spcPts val="1250"/>
              </a:lnSpc>
              <a:spcBef>
                <a:spcPts val="10"/>
              </a:spcBef>
            </a:pPr>
            <a:r>
              <a:rPr sz="1000" spc="-5" dirty="0">
                <a:latin typeface="Arial"/>
                <a:cs typeface="Arial"/>
              </a:rPr>
              <a:t>Spela</a:t>
            </a:r>
            <a:r>
              <a:rPr sz="1000" spc="10" dirty="0">
                <a:latin typeface="Arial"/>
                <a:cs typeface="Arial"/>
              </a:rPr>
              <a:t>r</a:t>
            </a:r>
            <a:r>
              <a:rPr sz="1000" spc="-15" dirty="0">
                <a:latin typeface="Arial"/>
                <a:cs typeface="Arial"/>
              </a:rPr>
              <a:t>na </a:t>
            </a:r>
            <a:r>
              <a:rPr sz="1000" spc="20" dirty="0">
                <a:latin typeface="Arial"/>
                <a:cs typeface="Arial"/>
              </a:rPr>
              <a:t>p</a:t>
            </a:r>
            <a:r>
              <a:rPr sz="1000" spc="-10" dirty="0">
                <a:latin typeface="Arial"/>
                <a:cs typeface="Arial"/>
              </a:rPr>
              <a:t>ressar </a:t>
            </a:r>
            <a:r>
              <a:rPr sz="1000" spc="10" dirty="0">
                <a:latin typeface="Arial"/>
                <a:cs typeface="Arial"/>
              </a:rPr>
              <a:t>motstånda</a:t>
            </a:r>
            <a:r>
              <a:rPr sz="1000" spc="20" dirty="0">
                <a:latin typeface="Arial"/>
                <a:cs typeface="Arial"/>
              </a:rPr>
              <a:t>r</a:t>
            </a:r>
            <a:r>
              <a:rPr sz="1000" spc="-15" dirty="0">
                <a:latin typeface="Arial"/>
                <a:cs typeface="Arial"/>
              </a:rPr>
              <a:t>nas bollhålla</a:t>
            </a:r>
            <a:r>
              <a:rPr sz="1000" spc="-20" dirty="0">
                <a:latin typeface="Arial"/>
                <a:cs typeface="Arial"/>
              </a:rPr>
              <a:t>r</a:t>
            </a:r>
            <a:r>
              <a:rPr sz="1000" spc="-25" dirty="0">
                <a:latin typeface="Arial"/>
                <a:cs typeface="Arial"/>
              </a:rPr>
              <a:t>e</a:t>
            </a:r>
            <a:r>
              <a:rPr sz="1000" spc="-15" dirty="0">
                <a:latin typeface="Arial"/>
                <a:cs typeface="Arial"/>
              </a:rPr>
              <a:t> </a:t>
            </a:r>
            <a:r>
              <a:rPr sz="1000" spc="10" dirty="0">
                <a:latin typeface="Arial"/>
                <a:cs typeface="Arial"/>
              </a:rPr>
              <a:t>för att </a:t>
            </a:r>
            <a:r>
              <a:rPr sz="1000" spc="5" dirty="0">
                <a:latin typeface="Arial"/>
                <a:cs typeface="Arial"/>
              </a:rPr>
              <a:t>ta </a:t>
            </a:r>
            <a:r>
              <a:rPr sz="1000" spc="0" dirty="0">
                <a:latin typeface="Arial"/>
                <a:cs typeface="Arial"/>
              </a:rPr>
              <a:t>tillbaka bollen </a:t>
            </a:r>
            <a:r>
              <a:rPr sz="1000" spc="15" dirty="0">
                <a:latin typeface="Arial"/>
                <a:cs typeface="Arial"/>
              </a:rPr>
              <a:t>och </a:t>
            </a:r>
            <a:r>
              <a:rPr sz="1000" spc="0" dirty="0">
                <a:latin typeface="Arial"/>
                <a:cs typeface="Arial"/>
              </a:rPr>
              <a:t>förhindra </a:t>
            </a:r>
            <a:r>
              <a:rPr sz="1000" spc="10" dirty="0">
                <a:latin typeface="Arial"/>
                <a:cs typeface="Arial"/>
              </a:rPr>
              <a:t>motstånda</a:t>
            </a:r>
            <a:r>
              <a:rPr sz="1000" spc="20" dirty="0">
                <a:latin typeface="Arial"/>
                <a:cs typeface="Arial"/>
              </a:rPr>
              <a:t>r</a:t>
            </a:r>
            <a:r>
              <a:rPr sz="1000" spc="-15" dirty="0">
                <a:latin typeface="Arial"/>
                <a:cs typeface="Arial"/>
              </a:rPr>
              <a:t>nas </a:t>
            </a:r>
            <a:r>
              <a:rPr sz="1000" spc="0" dirty="0">
                <a:latin typeface="Arial"/>
                <a:cs typeface="Arial"/>
              </a:rPr>
              <a:t>djupledsspel.</a:t>
            </a:r>
            <a:endParaRPr sz="1000" dirty="0">
              <a:latin typeface="Arial"/>
              <a:cs typeface="Arial"/>
            </a:endParaRPr>
          </a:p>
        </p:txBody>
      </p:sp>
      <p:sp>
        <p:nvSpPr>
          <p:cNvPr id="57" name="object 32"/>
          <p:cNvSpPr txBox="1"/>
          <p:nvPr/>
        </p:nvSpPr>
        <p:spPr>
          <a:xfrm>
            <a:off x="3497300" y="5148064"/>
            <a:ext cx="2493010" cy="696595"/>
          </a:xfrm>
          <a:prstGeom prst="rect">
            <a:avLst/>
          </a:prstGeom>
        </p:spPr>
        <p:txBody>
          <a:bodyPr vert="horz" wrap="square" lIns="0" tIns="0" rIns="0" bIns="0" rtlCol="0">
            <a:noAutofit/>
          </a:bodyPr>
          <a:lstStyle/>
          <a:p>
            <a:pPr marL="12700">
              <a:lnSpc>
                <a:spcPct val="100000"/>
              </a:lnSpc>
            </a:pPr>
            <a:r>
              <a:rPr sz="1400" b="1" dirty="0">
                <a:solidFill>
                  <a:srgbClr val="ED1C2E"/>
                </a:solidFill>
                <a:latin typeface="Arial"/>
                <a:cs typeface="Arial"/>
              </a:rPr>
              <a:t>Målbild </a:t>
            </a:r>
            <a:r>
              <a:rPr sz="1400" b="1" spc="-90" dirty="0">
                <a:solidFill>
                  <a:srgbClr val="ED1C2E"/>
                </a:solidFill>
                <a:latin typeface="Arial"/>
                <a:cs typeface="Arial"/>
              </a:rPr>
              <a:t>– Fä</a:t>
            </a:r>
            <a:r>
              <a:rPr sz="1400" b="1" spc="-30" dirty="0">
                <a:solidFill>
                  <a:srgbClr val="ED1C2E"/>
                </a:solidFill>
                <a:latin typeface="Arial"/>
                <a:cs typeface="Arial"/>
              </a:rPr>
              <a:t>r</a:t>
            </a:r>
            <a:r>
              <a:rPr sz="1400" b="1" spc="0" dirty="0">
                <a:solidFill>
                  <a:srgbClr val="ED1C2E"/>
                </a:solidFill>
                <a:latin typeface="Arial"/>
                <a:cs typeface="Arial"/>
              </a:rPr>
              <a:t>digheter </a:t>
            </a:r>
            <a:r>
              <a:rPr sz="1400" b="1" spc="5" dirty="0">
                <a:solidFill>
                  <a:srgbClr val="ED1C2E"/>
                </a:solidFill>
                <a:latin typeface="Arial"/>
                <a:cs typeface="Arial"/>
              </a:rPr>
              <a:t>laget</a:t>
            </a:r>
            <a:endParaRPr sz="1400" dirty="0">
              <a:latin typeface="Arial"/>
              <a:cs typeface="Arial"/>
            </a:endParaRPr>
          </a:p>
          <a:p>
            <a:pPr marL="12700">
              <a:lnSpc>
                <a:spcPts val="1260"/>
              </a:lnSpc>
            </a:pPr>
            <a:r>
              <a:rPr sz="1200" b="1" spc="-10" dirty="0">
                <a:latin typeface="Arial"/>
                <a:cs typeface="Arial"/>
              </a:rPr>
              <a:t>Lagspel</a:t>
            </a:r>
            <a:endParaRPr sz="1200" dirty="0">
              <a:latin typeface="Arial"/>
              <a:cs typeface="Arial"/>
            </a:endParaRPr>
          </a:p>
          <a:p>
            <a:pPr marL="12700" marR="12700">
              <a:lnSpc>
                <a:spcPts val="1250"/>
              </a:lnSpc>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a:t>
            </a:r>
            <a:r>
              <a:rPr sz="1000" spc="-15" dirty="0">
                <a:latin typeface="Arial"/>
                <a:cs typeface="Arial"/>
              </a:rPr>
              <a:t>är </a:t>
            </a:r>
            <a:r>
              <a:rPr sz="1000" spc="0" dirty="0">
                <a:latin typeface="Arial"/>
                <a:cs typeface="Arial"/>
              </a:rPr>
              <a:t>delaktiga i anfallsspelet </a:t>
            </a:r>
            <a:r>
              <a:rPr sz="1000" spc="15" dirty="0">
                <a:latin typeface="Arial"/>
                <a:cs typeface="Arial"/>
              </a:rPr>
              <a:t>och i försvarsspelet.</a:t>
            </a:r>
            <a:endParaRPr sz="1000" dirty="0">
              <a:latin typeface="Arial"/>
              <a:cs typeface="Arial"/>
            </a:endParaRPr>
          </a:p>
        </p:txBody>
      </p:sp>
      <p:sp>
        <p:nvSpPr>
          <p:cNvPr id="58" name="object 33"/>
          <p:cNvSpPr txBox="1"/>
          <p:nvPr/>
        </p:nvSpPr>
        <p:spPr>
          <a:xfrm>
            <a:off x="3497300" y="5921112"/>
            <a:ext cx="2535555" cy="510540"/>
          </a:xfrm>
          <a:prstGeom prst="rect">
            <a:avLst/>
          </a:prstGeom>
        </p:spPr>
        <p:txBody>
          <a:bodyPr vert="horz" wrap="square" lIns="0" tIns="0" rIns="0" bIns="0" rtlCol="0">
            <a:noAutofit/>
          </a:bodyPr>
          <a:lstStyle/>
          <a:p>
            <a:pPr marL="12700" marR="12700">
              <a:lnSpc>
                <a:spcPct val="102400"/>
              </a:lnSpc>
            </a:pPr>
            <a:r>
              <a:rPr sz="1200" b="1" spc="5" dirty="0">
                <a:latin typeface="Arial"/>
                <a:cs typeface="Arial"/>
              </a:rPr>
              <a:t>Skapa </a:t>
            </a:r>
            <a:r>
              <a:rPr sz="1200" b="1" spc="-10" dirty="0">
                <a:latin typeface="Arial"/>
                <a:cs typeface="Arial"/>
              </a:rPr>
              <a:t>spelb</a:t>
            </a:r>
            <a:r>
              <a:rPr sz="1200" b="1" spc="-30" dirty="0">
                <a:latin typeface="Arial"/>
                <a:cs typeface="Arial"/>
              </a:rPr>
              <a:t>r</a:t>
            </a:r>
            <a:r>
              <a:rPr sz="1200" b="1" spc="5" dirty="0">
                <a:latin typeface="Arial"/>
                <a:cs typeface="Arial"/>
              </a:rPr>
              <a:t>edd och </a:t>
            </a:r>
            <a:r>
              <a:rPr sz="1200" b="1" spc="-10" dirty="0">
                <a:latin typeface="Arial"/>
                <a:cs typeface="Arial"/>
              </a:rPr>
              <a:t>speldjup</a:t>
            </a:r>
            <a:r>
              <a:rPr sz="1200" b="1" spc="-5" dirty="0">
                <a:latin typeface="Arial"/>
                <a:cs typeface="Arial"/>
              </a:rPr>
              <a:t> </a:t>
            </a:r>
            <a:r>
              <a:rPr sz="1000" spc="-5" dirty="0">
                <a:latin typeface="Arial"/>
                <a:cs typeface="Arial"/>
              </a:rPr>
              <a:t>Laget behöver </a:t>
            </a:r>
            <a:r>
              <a:rPr sz="1000" spc="5" dirty="0">
                <a:latin typeface="Arial"/>
                <a:cs typeface="Arial"/>
              </a:rPr>
              <a:t>både spelb</a:t>
            </a:r>
            <a:r>
              <a:rPr sz="1000" spc="-15" dirty="0">
                <a:latin typeface="Arial"/>
                <a:cs typeface="Arial"/>
              </a:rPr>
              <a:t>r</a:t>
            </a:r>
            <a:r>
              <a:rPr sz="1000" spc="15" dirty="0">
                <a:latin typeface="Arial"/>
                <a:cs typeface="Arial"/>
              </a:rPr>
              <a:t>edd och </a:t>
            </a:r>
            <a:r>
              <a:rPr sz="1000" spc="5" dirty="0">
                <a:latin typeface="Arial"/>
                <a:cs typeface="Arial"/>
              </a:rPr>
              <a:t>speldjup </a:t>
            </a:r>
            <a:r>
              <a:rPr sz="1000" spc="10" dirty="0">
                <a:latin typeface="Arial"/>
                <a:cs typeface="Arial"/>
              </a:rPr>
              <a:t>för ett </a:t>
            </a:r>
            <a:r>
              <a:rPr sz="1000" spc="0" dirty="0">
                <a:latin typeface="Arial"/>
                <a:cs typeface="Arial"/>
              </a:rPr>
              <a:t>bra </a:t>
            </a:r>
            <a:r>
              <a:rPr sz="1000" spc="-5" dirty="0">
                <a:latin typeface="Arial"/>
                <a:cs typeface="Arial"/>
              </a:rPr>
              <a:t>anfallsspel.</a:t>
            </a:r>
            <a:endParaRPr sz="1000" dirty="0">
              <a:latin typeface="Arial"/>
              <a:cs typeface="Arial"/>
            </a:endParaRPr>
          </a:p>
        </p:txBody>
      </p:sp>
      <p:sp>
        <p:nvSpPr>
          <p:cNvPr id="59" name="object 34"/>
          <p:cNvSpPr txBox="1"/>
          <p:nvPr/>
        </p:nvSpPr>
        <p:spPr>
          <a:xfrm>
            <a:off x="3497300" y="6497176"/>
            <a:ext cx="2469515" cy="664845"/>
          </a:xfrm>
          <a:prstGeom prst="rect">
            <a:avLst/>
          </a:prstGeom>
        </p:spPr>
        <p:txBody>
          <a:bodyPr vert="horz" wrap="square" lIns="0" tIns="0" rIns="0" bIns="0" rtlCol="0">
            <a:noAutofit/>
          </a:bodyPr>
          <a:lstStyle/>
          <a:p>
            <a:pPr marL="12700">
              <a:lnSpc>
                <a:spcPct val="100000"/>
              </a:lnSpc>
            </a:pPr>
            <a:r>
              <a:rPr sz="1200" b="1" spc="5" dirty="0">
                <a:latin typeface="Arial"/>
                <a:cs typeface="Arial"/>
              </a:rPr>
              <a:t>Numerära </a:t>
            </a:r>
            <a:r>
              <a:rPr sz="1200" b="1" spc="-10" dirty="0">
                <a:latin typeface="Arial"/>
                <a:cs typeface="Arial"/>
              </a:rPr>
              <a:t>överlägen</a:t>
            </a:r>
            <a:endParaRPr sz="1200" dirty="0">
              <a:latin typeface="Arial"/>
              <a:cs typeface="Arial"/>
            </a:endParaRPr>
          </a:p>
          <a:p>
            <a:pPr marL="12700" marR="12700">
              <a:lnSpc>
                <a:spcPts val="1250"/>
              </a:lnSpc>
              <a:spcBef>
                <a:spcPts val="10"/>
              </a:spcBef>
            </a:pPr>
            <a:r>
              <a:rPr sz="1000" spc="-5" dirty="0">
                <a:latin typeface="Arial"/>
                <a:cs typeface="Arial"/>
              </a:rPr>
              <a:t>Sträva efter </a:t>
            </a:r>
            <a:r>
              <a:rPr sz="1000" spc="10" dirty="0">
                <a:latin typeface="Arial"/>
                <a:cs typeface="Arial"/>
              </a:rPr>
              <a:t>att skapa </a:t>
            </a:r>
            <a:r>
              <a:rPr sz="1000" spc="-10" dirty="0">
                <a:latin typeface="Arial"/>
                <a:cs typeface="Arial"/>
              </a:rPr>
              <a:t>numerära </a:t>
            </a:r>
            <a:r>
              <a:rPr sz="1000" spc="-5" dirty="0">
                <a:latin typeface="Arial"/>
                <a:cs typeface="Arial"/>
              </a:rPr>
              <a:t>överlägen i anfallsspelet </a:t>
            </a:r>
            <a:r>
              <a:rPr sz="1000" spc="15" dirty="0">
                <a:latin typeface="Arial"/>
                <a:cs typeface="Arial"/>
              </a:rPr>
              <a:t>och </a:t>
            </a:r>
            <a:r>
              <a:rPr sz="1000" spc="0" dirty="0">
                <a:latin typeface="Arial"/>
                <a:cs typeface="Arial"/>
              </a:rPr>
              <a:t>undvika </a:t>
            </a:r>
            <a:r>
              <a:rPr sz="1000" spc="-10" dirty="0">
                <a:latin typeface="Arial"/>
                <a:cs typeface="Arial"/>
              </a:rPr>
              <a:t>numerära</a:t>
            </a:r>
            <a:r>
              <a:rPr sz="1000" spc="-5" dirty="0">
                <a:latin typeface="Arial"/>
                <a:cs typeface="Arial"/>
              </a:rPr>
              <a:t> underlägen i försvarsspelet.</a:t>
            </a:r>
            <a:endParaRPr sz="1000" dirty="0">
              <a:latin typeface="Arial"/>
              <a:cs typeface="Arial"/>
            </a:endParaRPr>
          </a:p>
        </p:txBody>
      </p:sp>
      <p:sp>
        <p:nvSpPr>
          <p:cNvPr id="60" name="object 35"/>
          <p:cNvSpPr txBox="1"/>
          <p:nvPr/>
        </p:nvSpPr>
        <p:spPr>
          <a:xfrm>
            <a:off x="3497300" y="7217256"/>
            <a:ext cx="215900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Djupledsspel</a:t>
            </a:r>
            <a:endParaRPr sz="1200" dirty="0">
              <a:latin typeface="Arial"/>
              <a:cs typeface="Arial"/>
            </a:endParaRPr>
          </a:p>
          <a:p>
            <a:pPr marL="12700">
              <a:lnSpc>
                <a:spcPct val="100000"/>
              </a:lnSpc>
              <a:spcBef>
                <a:spcPts val="10"/>
              </a:spcBef>
            </a:pPr>
            <a:r>
              <a:rPr sz="1000" spc="-5" dirty="0">
                <a:latin typeface="Arial"/>
                <a:cs typeface="Arial"/>
              </a:rPr>
              <a:t>Sträva efter </a:t>
            </a:r>
            <a:r>
              <a:rPr sz="1000" spc="10" dirty="0">
                <a:latin typeface="Arial"/>
                <a:cs typeface="Arial"/>
              </a:rPr>
              <a:t>att </a:t>
            </a:r>
            <a:r>
              <a:rPr sz="1000" spc="-5" dirty="0">
                <a:latin typeface="Arial"/>
                <a:cs typeface="Arial"/>
              </a:rPr>
              <a:t>spela </a:t>
            </a:r>
            <a:r>
              <a:rPr sz="1000" spc="0" dirty="0">
                <a:latin typeface="Arial"/>
                <a:cs typeface="Arial"/>
              </a:rPr>
              <a:t>framåt i </a:t>
            </a:r>
            <a:r>
              <a:rPr sz="1000" spc="5" dirty="0">
                <a:latin typeface="Arial"/>
                <a:cs typeface="Arial"/>
              </a:rPr>
              <a:t>djupled.</a:t>
            </a:r>
            <a:endParaRPr sz="1000" dirty="0">
              <a:latin typeface="Arial"/>
              <a:cs typeface="Arial"/>
            </a:endParaRPr>
          </a:p>
        </p:txBody>
      </p:sp>
      <p:sp>
        <p:nvSpPr>
          <p:cNvPr id="61" name="object 36"/>
          <p:cNvSpPr txBox="1"/>
          <p:nvPr/>
        </p:nvSpPr>
        <p:spPr>
          <a:xfrm>
            <a:off x="3497300" y="7577296"/>
            <a:ext cx="234061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Uppflyttning </a:t>
            </a:r>
            <a:r>
              <a:rPr sz="1200" b="1" spc="-30" dirty="0">
                <a:latin typeface="Arial"/>
                <a:cs typeface="Arial"/>
              </a:rPr>
              <a:t>i </a:t>
            </a:r>
            <a:r>
              <a:rPr sz="1200" b="1" spc="-15" dirty="0">
                <a:latin typeface="Arial"/>
                <a:cs typeface="Arial"/>
              </a:rPr>
              <a:t>anfallsspel</a:t>
            </a:r>
            <a:endParaRPr sz="1200" dirty="0">
              <a:latin typeface="Arial"/>
              <a:cs typeface="Arial"/>
            </a:endParaRPr>
          </a:p>
          <a:p>
            <a:pPr marL="12700">
              <a:lnSpc>
                <a:spcPct val="100000"/>
              </a:lnSpc>
              <a:spcBef>
                <a:spcPts val="10"/>
              </a:spcBef>
            </a:pPr>
            <a:r>
              <a:rPr sz="1000" dirty="0">
                <a:latin typeface="Arial"/>
                <a:cs typeface="Arial"/>
              </a:rPr>
              <a:t>Flytta </a:t>
            </a:r>
            <a:r>
              <a:rPr sz="1000" spc="20" dirty="0">
                <a:latin typeface="Arial"/>
                <a:cs typeface="Arial"/>
              </a:rPr>
              <a:t>upp laget </a:t>
            </a:r>
            <a:r>
              <a:rPr sz="1000" spc="-10" dirty="0">
                <a:latin typeface="Arial"/>
                <a:cs typeface="Arial"/>
              </a:rPr>
              <a:t>när </a:t>
            </a:r>
            <a:r>
              <a:rPr sz="1000" spc="0" dirty="0">
                <a:latin typeface="Arial"/>
                <a:cs typeface="Arial"/>
              </a:rPr>
              <a:t>bollen </a:t>
            </a:r>
            <a:r>
              <a:rPr sz="1000" spc="-5" dirty="0">
                <a:latin typeface="Arial"/>
                <a:cs typeface="Arial"/>
              </a:rPr>
              <a:t>spelas </a:t>
            </a:r>
            <a:r>
              <a:rPr sz="1000" spc="0" dirty="0">
                <a:latin typeface="Arial"/>
                <a:cs typeface="Arial"/>
              </a:rPr>
              <a:t>framåt.</a:t>
            </a:r>
            <a:endParaRPr sz="1000" dirty="0">
              <a:latin typeface="Arial"/>
              <a:cs typeface="Arial"/>
            </a:endParaRPr>
          </a:p>
        </p:txBody>
      </p:sp>
      <p:sp>
        <p:nvSpPr>
          <p:cNvPr id="62" name="object 37"/>
          <p:cNvSpPr txBox="1"/>
          <p:nvPr/>
        </p:nvSpPr>
        <p:spPr>
          <a:xfrm>
            <a:off x="3497300" y="8021900"/>
            <a:ext cx="2582545" cy="510540"/>
          </a:xfrm>
          <a:prstGeom prst="rect">
            <a:avLst/>
          </a:prstGeom>
        </p:spPr>
        <p:txBody>
          <a:bodyPr vert="horz" wrap="square" lIns="0" tIns="0" rIns="0" bIns="0" rtlCol="0">
            <a:noAutofit/>
          </a:bodyPr>
          <a:lstStyle/>
          <a:p>
            <a:pPr marL="12700" marR="12700">
              <a:lnSpc>
                <a:spcPct val="102400"/>
              </a:lnSpc>
            </a:pPr>
            <a:r>
              <a:rPr sz="1200" b="1" dirty="0">
                <a:latin typeface="Arial"/>
                <a:cs typeface="Arial"/>
              </a:rPr>
              <a:t>P</a:t>
            </a:r>
            <a:r>
              <a:rPr sz="1200" b="1" spc="-25" dirty="0">
                <a:latin typeface="Arial"/>
                <a:cs typeface="Arial"/>
              </a:rPr>
              <a:t>r</a:t>
            </a:r>
            <a:r>
              <a:rPr sz="1200" b="1" spc="-10" dirty="0">
                <a:latin typeface="Arial"/>
                <a:cs typeface="Arial"/>
              </a:rPr>
              <a:t>essa </a:t>
            </a:r>
            <a:r>
              <a:rPr sz="1200" b="1" spc="5" dirty="0">
                <a:latin typeface="Arial"/>
                <a:cs typeface="Arial"/>
              </a:rPr>
              <a:t>med närmsta </a:t>
            </a:r>
            <a:r>
              <a:rPr sz="1200" b="1" spc="-10" dirty="0">
                <a:latin typeface="Arial"/>
                <a:cs typeface="Arial"/>
              </a:rPr>
              <a:t>spela</a:t>
            </a:r>
            <a:r>
              <a:rPr sz="1200" b="1" spc="-30" dirty="0">
                <a:latin typeface="Arial"/>
                <a:cs typeface="Arial"/>
              </a:rPr>
              <a:t>r</a:t>
            </a:r>
            <a:r>
              <a:rPr sz="1200" b="1" spc="20" dirty="0">
                <a:latin typeface="Arial"/>
                <a:cs typeface="Arial"/>
              </a:rPr>
              <a:t>e</a:t>
            </a:r>
            <a:r>
              <a:rPr sz="1200" b="1" spc="10" dirty="0">
                <a:latin typeface="Arial"/>
                <a:cs typeface="Arial"/>
              </a:rPr>
              <a:t> </a:t>
            </a:r>
            <a:r>
              <a:rPr sz="1000" spc="10" dirty="0">
                <a:latin typeface="Arial"/>
                <a:cs typeface="Arial"/>
              </a:rPr>
              <a:t>Närmsta försvarsspela</a:t>
            </a:r>
            <a:r>
              <a:rPr sz="1000" spc="-20" dirty="0">
                <a:latin typeface="Arial"/>
                <a:cs typeface="Arial"/>
              </a:rPr>
              <a:t>r</a:t>
            </a:r>
            <a:r>
              <a:rPr sz="1000" spc="-25" dirty="0">
                <a:latin typeface="Arial"/>
                <a:cs typeface="Arial"/>
              </a:rPr>
              <a:t>e </a:t>
            </a:r>
            <a:r>
              <a:rPr sz="1000" spc="20" dirty="0">
                <a:latin typeface="Arial"/>
                <a:cs typeface="Arial"/>
              </a:rPr>
              <a:t>p</a:t>
            </a:r>
            <a:r>
              <a:rPr sz="1000" spc="-10" dirty="0">
                <a:latin typeface="Arial"/>
                <a:cs typeface="Arial"/>
              </a:rPr>
              <a:t>ressar bollhålla</a:t>
            </a:r>
            <a:r>
              <a:rPr sz="1000" spc="-20" dirty="0">
                <a:latin typeface="Arial"/>
                <a:cs typeface="Arial"/>
              </a:rPr>
              <a:t>r</a:t>
            </a:r>
            <a:r>
              <a:rPr sz="1000" spc="-10" dirty="0">
                <a:latin typeface="Arial"/>
                <a:cs typeface="Arial"/>
              </a:rPr>
              <a:t>en, övriga </a:t>
            </a:r>
            <a:r>
              <a:rPr sz="1000" spc="-5" dirty="0">
                <a:latin typeface="Arial"/>
                <a:cs typeface="Arial"/>
              </a:rPr>
              <a:t>spela</a:t>
            </a:r>
            <a:r>
              <a:rPr sz="1000" spc="-25" dirty="0">
                <a:latin typeface="Arial"/>
                <a:cs typeface="Arial"/>
              </a:rPr>
              <a:t>re </a:t>
            </a:r>
            <a:r>
              <a:rPr sz="1000" spc="5" dirty="0">
                <a:latin typeface="Arial"/>
                <a:cs typeface="Arial"/>
              </a:rPr>
              <a:t>täcker </a:t>
            </a:r>
            <a:r>
              <a:rPr sz="1000" spc="10" dirty="0">
                <a:latin typeface="Arial"/>
                <a:cs typeface="Arial"/>
              </a:rPr>
              <a:t>ytor </a:t>
            </a:r>
            <a:r>
              <a:rPr sz="1000" spc="-15" dirty="0">
                <a:latin typeface="Arial"/>
                <a:cs typeface="Arial"/>
              </a:rPr>
              <a:t>eller </a:t>
            </a:r>
            <a:r>
              <a:rPr sz="1000" spc="-10" dirty="0">
                <a:latin typeface="Arial"/>
                <a:cs typeface="Arial"/>
              </a:rPr>
              <a:t>markera</a:t>
            </a:r>
            <a:r>
              <a:rPr sz="1000" spc="-100" dirty="0">
                <a:latin typeface="Arial"/>
                <a:cs typeface="Arial"/>
              </a:rPr>
              <a:t>r</a:t>
            </a:r>
            <a:r>
              <a:rPr sz="1000" spc="0" dirty="0">
                <a:latin typeface="Arial"/>
                <a:cs typeface="Arial"/>
              </a:rPr>
              <a:t>.</a:t>
            </a:r>
            <a:endParaRPr sz="1000" dirty="0">
              <a:latin typeface="Arial"/>
              <a:cs typeface="Arial"/>
            </a:endParaRPr>
          </a:p>
        </p:txBody>
      </p:sp>
      <p:sp>
        <p:nvSpPr>
          <p:cNvPr id="63" name="object 38"/>
          <p:cNvSpPr/>
          <p:nvPr/>
        </p:nvSpPr>
        <p:spPr>
          <a:xfrm>
            <a:off x="3857701" y="1857386"/>
            <a:ext cx="1787994" cy="395998"/>
          </a:xfrm>
          <a:custGeom>
            <a:avLst/>
            <a:gdLst/>
            <a:ahLst/>
            <a:cxnLst/>
            <a:rect l="l" t="t" r="r" b="b"/>
            <a:pathLst>
              <a:path w="1787994" h="395998">
                <a:moveTo>
                  <a:pt x="0" y="395998"/>
                </a:moveTo>
                <a:lnTo>
                  <a:pt x="1787994" y="395998"/>
                </a:lnTo>
                <a:lnTo>
                  <a:pt x="1787994" y="0"/>
                </a:lnTo>
                <a:lnTo>
                  <a:pt x="0" y="0"/>
                </a:lnTo>
                <a:lnTo>
                  <a:pt x="0" y="395998"/>
                </a:lnTo>
                <a:close/>
              </a:path>
            </a:pathLst>
          </a:custGeom>
          <a:solidFill>
            <a:srgbClr val="ED1C2E"/>
          </a:solidFill>
        </p:spPr>
        <p:txBody>
          <a:bodyPr wrap="square" lIns="0" tIns="0" rIns="0" bIns="0" rtlCol="0">
            <a:noAutofit/>
          </a:bodyPr>
          <a:lstStyle/>
          <a:p>
            <a:endParaRPr/>
          </a:p>
        </p:txBody>
      </p:sp>
      <p:sp>
        <p:nvSpPr>
          <p:cNvPr id="64" name="object 39"/>
          <p:cNvSpPr txBox="1"/>
          <p:nvPr/>
        </p:nvSpPr>
        <p:spPr>
          <a:xfrm>
            <a:off x="3848299" y="1409651"/>
            <a:ext cx="1735455" cy="18649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Spela</a:t>
            </a:r>
            <a:r>
              <a:rPr sz="1200" b="1" spc="-30" dirty="0">
                <a:latin typeface="Arial"/>
                <a:cs typeface="Arial"/>
              </a:rPr>
              <a:t>r</a:t>
            </a:r>
            <a:r>
              <a:rPr sz="1200" b="1" spc="0" dirty="0">
                <a:latin typeface="Arial"/>
                <a:cs typeface="Arial"/>
              </a:rPr>
              <a:t>en</a:t>
            </a:r>
            <a:endParaRPr sz="1200">
              <a:latin typeface="Arial"/>
              <a:cs typeface="Arial"/>
            </a:endParaRPr>
          </a:p>
          <a:p>
            <a:pPr marL="12700">
              <a:lnSpc>
                <a:spcPts val="1160"/>
              </a:lnSpc>
            </a:pPr>
            <a:r>
              <a:rPr sz="1000" spc="0" dirty="0">
                <a:latin typeface="Arial"/>
                <a:cs typeface="Arial"/>
              </a:rPr>
              <a:t>Individuellt spel</a:t>
            </a:r>
            <a:endParaRPr sz="1000">
              <a:latin typeface="Arial"/>
              <a:cs typeface="Arial"/>
            </a:endParaRPr>
          </a:p>
          <a:p>
            <a:pPr>
              <a:lnSpc>
                <a:spcPts val="1100"/>
              </a:lnSpc>
              <a:spcBef>
                <a:spcPts val="53"/>
              </a:spcBef>
            </a:pPr>
            <a:endParaRPr sz="1100"/>
          </a:p>
          <a:p>
            <a:pPr marL="45085">
              <a:lnSpc>
                <a:spcPct val="100000"/>
              </a:lnSpc>
            </a:pPr>
            <a:r>
              <a:rPr sz="1200" b="1" spc="5" dirty="0">
                <a:solidFill>
                  <a:srgbClr val="FFFFFF"/>
                </a:solidFill>
                <a:latin typeface="Arial"/>
                <a:cs typeface="Arial"/>
              </a:rPr>
              <a:t>Medspela</a:t>
            </a:r>
            <a:r>
              <a:rPr sz="1200" b="1" spc="-25" dirty="0">
                <a:solidFill>
                  <a:srgbClr val="FFFFFF"/>
                </a:solidFill>
                <a:latin typeface="Arial"/>
                <a:cs typeface="Arial"/>
              </a:rPr>
              <a:t>r</a:t>
            </a:r>
            <a:r>
              <a:rPr sz="1200" b="1" spc="20" dirty="0">
                <a:solidFill>
                  <a:srgbClr val="FFFFFF"/>
                </a:solidFill>
                <a:latin typeface="Arial"/>
                <a:cs typeface="Arial"/>
              </a:rPr>
              <a:t>e nära</a:t>
            </a:r>
            <a:endParaRPr sz="1200">
              <a:latin typeface="Arial"/>
              <a:cs typeface="Arial"/>
            </a:endParaRPr>
          </a:p>
          <a:p>
            <a:pPr marL="45085">
              <a:lnSpc>
                <a:spcPts val="1160"/>
              </a:lnSpc>
            </a:pPr>
            <a:r>
              <a:rPr sz="1000" spc="5" dirty="0">
                <a:solidFill>
                  <a:srgbClr val="FFFFFF"/>
                </a:solidFill>
                <a:latin typeface="Arial"/>
                <a:cs typeface="Arial"/>
              </a:rPr>
              <a:t>Kollektivt spel med </a:t>
            </a:r>
            <a:r>
              <a:rPr sz="1000" spc="-5" dirty="0">
                <a:solidFill>
                  <a:srgbClr val="FFFFFF"/>
                </a:solidFill>
                <a:latin typeface="Arial"/>
                <a:cs typeface="Arial"/>
              </a:rPr>
              <a:t>få spela</a:t>
            </a:r>
            <a:r>
              <a:rPr sz="1000" spc="-25" dirty="0">
                <a:solidFill>
                  <a:srgbClr val="FFFFFF"/>
                </a:solidFill>
                <a:latin typeface="Arial"/>
                <a:cs typeface="Arial"/>
              </a:rPr>
              <a:t>re</a:t>
            </a:r>
            <a:endParaRPr sz="1000">
              <a:latin typeface="Arial"/>
              <a:cs typeface="Arial"/>
            </a:endParaRPr>
          </a:p>
          <a:p>
            <a:pPr>
              <a:lnSpc>
                <a:spcPts val="1000"/>
              </a:lnSpc>
              <a:spcBef>
                <a:spcPts val="86"/>
              </a:spcBef>
            </a:pPr>
            <a:endParaRPr sz="1000"/>
          </a:p>
          <a:p>
            <a:pPr marL="12700" marR="93980">
              <a:lnSpc>
                <a:spcPts val="1200"/>
              </a:lnSpc>
            </a:pPr>
            <a:r>
              <a:rPr sz="1200" b="1" spc="5" dirty="0">
                <a:latin typeface="Arial"/>
                <a:cs typeface="Arial"/>
              </a:rPr>
              <a:t>Medspela</a:t>
            </a:r>
            <a:r>
              <a:rPr sz="1200" b="1" spc="-25" dirty="0">
                <a:latin typeface="Arial"/>
                <a:cs typeface="Arial"/>
              </a:rPr>
              <a:t>r</a:t>
            </a:r>
            <a:r>
              <a:rPr sz="1200" b="1" spc="20" dirty="0">
                <a:latin typeface="Arial"/>
                <a:cs typeface="Arial"/>
              </a:rPr>
              <a:t>e </a:t>
            </a:r>
            <a:r>
              <a:rPr sz="1200" b="1" spc="-10" dirty="0">
                <a:latin typeface="Arial"/>
                <a:cs typeface="Arial"/>
              </a:rPr>
              <a:t>långt ifrån</a:t>
            </a:r>
            <a:r>
              <a:rPr sz="1200" b="1" spc="-5" dirty="0">
                <a:latin typeface="Arial"/>
                <a:cs typeface="Arial"/>
              </a:rPr>
              <a:t> </a:t>
            </a:r>
            <a:r>
              <a:rPr sz="1000" spc="5" dirty="0">
                <a:latin typeface="Arial"/>
                <a:cs typeface="Arial"/>
              </a:rPr>
              <a:t>Kollektivt spel med </a:t>
            </a:r>
            <a:r>
              <a:rPr sz="1000" spc="-10" dirty="0">
                <a:latin typeface="Arial"/>
                <a:cs typeface="Arial"/>
              </a:rPr>
              <a:t>flera </a:t>
            </a:r>
            <a:r>
              <a:rPr sz="1000" spc="-5" dirty="0">
                <a:latin typeface="Arial"/>
                <a:cs typeface="Arial"/>
              </a:rPr>
              <a:t>spela</a:t>
            </a:r>
            <a:r>
              <a:rPr sz="1000" spc="-25" dirty="0">
                <a:latin typeface="Arial"/>
                <a:cs typeface="Arial"/>
              </a:rPr>
              <a:t>re</a:t>
            </a:r>
            <a:endParaRPr sz="1000">
              <a:latin typeface="Arial"/>
              <a:cs typeface="Arial"/>
            </a:endParaRPr>
          </a:p>
          <a:p>
            <a:pPr>
              <a:lnSpc>
                <a:spcPts val="950"/>
              </a:lnSpc>
              <a:spcBef>
                <a:spcPts val="10"/>
              </a:spcBef>
            </a:pPr>
            <a:endParaRPr sz="950"/>
          </a:p>
          <a:p>
            <a:pPr marL="12700">
              <a:lnSpc>
                <a:spcPct val="100000"/>
              </a:lnSpc>
            </a:pPr>
            <a:r>
              <a:rPr sz="1200" b="1" spc="5" dirty="0">
                <a:latin typeface="Arial"/>
                <a:cs typeface="Arial"/>
              </a:rPr>
              <a:t>Medspela</a:t>
            </a:r>
            <a:r>
              <a:rPr sz="1200" b="1" spc="-25" dirty="0">
                <a:latin typeface="Arial"/>
                <a:cs typeface="Arial"/>
              </a:rPr>
              <a:t>r</a:t>
            </a:r>
            <a:r>
              <a:rPr sz="1200" b="1" spc="20" dirty="0">
                <a:latin typeface="Arial"/>
                <a:cs typeface="Arial"/>
              </a:rPr>
              <a:t>e </a:t>
            </a:r>
            <a:r>
              <a:rPr sz="1200" b="1" spc="-10" dirty="0">
                <a:latin typeface="Arial"/>
                <a:cs typeface="Arial"/>
              </a:rPr>
              <a:t>längst ifrån</a:t>
            </a:r>
            <a:endParaRPr sz="1200">
              <a:latin typeface="Arial"/>
              <a:cs typeface="Arial"/>
            </a:endParaRPr>
          </a:p>
          <a:p>
            <a:pPr marL="12700">
              <a:lnSpc>
                <a:spcPts val="1160"/>
              </a:lnSpc>
            </a:pPr>
            <a:r>
              <a:rPr sz="1000" spc="5" dirty="0">
                <a:latin typeface="Arial"/>
                <a:cs typeface="Arial"/>
              </a:rPr>
              <a:t>Kollektivt spel med </a:t>
            </a:r>
            <a:r>
              <a:rPr sz="1000" spc="-15" dirty="0">
                <a:latin typeface="Arial"/>
                <a:cs typeface="Arial"/>
              </a:rPr>
              <a:t>hela laget</a:t>
            </a:r>
            <a:endParaRPr sz="1000">
              <a:latin typeface="Arial"/>
              <a:cs typeface="Arial"/>
            </a:endParaRPr>
          </a:p>
        </p:txBody>
      </p:sp>
      <p:sp>
        <p:nvSpPr>
          <p:cNvPr id="65" name="object 40"/>
          <p:cNvSpPr txBox="1"/>
          <p:nvPr/>
        </p:nvSpPr>
        <p:spPr>
          <a:xfrm>
            <a:off x="3383000" y="3954633"/>
            <a:ext cx="1047750" cy="167005"/>
          </a:xfrm>
          <a:prstGeom prst="rect">
            <a:avLst/>
          </a:prstGeom>
        </p:spPr>
        <p:txBody>
          <a:bodyPr vert="horz" wrap="square" lIns="0" tIns="0" rIns="0" bIns="0" rtlCol="0">
            <a:noAutofit/>
          </a:bodyPr>
          <a:lstStyle/>
          <a:p>
            <a:pPr marL="12700">
              <a:lnSpc>
                <a:spcPct val="100000"/>
              </a:lnSpc>
            </a:pPr>
            <a:r>
              <a:rPr sz="1000" i="1" spc="-5" dirty="0">
                <a:latin typeface="Arial"/>
                <a:cs typeface="Arial"/>
              </a:rPr>
              <a:t>Spelets </a:t>
            </a:r>
            <a:r>
              <a:rPr sz="1000" i="1" spc="0" dirty="0">
                <a:latin typeface="Arial"/>
                <a:cs typeface="Arial"/>
              </a:rPr>
              <a:t>ut</a:t>
            </a:r>
            <a:r>
              <a:rPr sz="1000" i="1" spc="-15" dirty="0">
                <a:latin typeface="Arial"/>
                <a:cs typeface="Arial"/>
              </a:rPr>
              <a:t>v</a:t>
            </a:r>
            <a:r>
              <a:rPr sz="1000" i="1" spc="5" dirty="0">
                <a:latin typeface="Arial"/>
                <a:cs typeface="Arial"/>
              </a:rPr>
              <a:t>e</a:t>
            </a:r>
            <a:r>
              <a:rPr sz="1000" i="1" spc="-20" dirty="0">
                <a:latin typeface="Arial"/>
                <a:cs typeface="Arial"/>
              </a:rPr>
              <a:t>c</a:t>
            </a:r>
            <a:r>
              <a:rPr sz="1000" i="1" spc="-5" dirty="0">
                <a:latin typeface="Arial"/>
                <a:cs typeface="Arial"/>
              </a:rPr>
              <a:t>kling</a:t>
            </a:r>
            <a:endParaRPr sz="1000">
              <a:latin typeface="Arial"/>
              <a:cs typeface="Arial"/>
            </a:endParaRPr>
          </a:p>
        </p:txBody>
      </p:sp>
      <p:sp>
        <p:nvSpPr>
          <p:cNvPr id="68" name="Platshållare för text 1"/>
          <p:cNvSpPr>
            <a:spLocks noGrp="1"/>
          </p:cNvSpPr>
          <p:nvPr>
            <p:ph type="body" sz="quarter" idx="17"/>
          </p:nvPr>
        </p:nvSpPr>
        <p:spPr>
          <a:xfrm>
            <a:off x="1700808" y="539552"/>
            <a:ext cx="4248472" cy="432420"/>
          </a:xfrm>
        </p:spPr>
        <p:txBody>
          <a:bodyPr/>
          <a:lstStyle/>
          <a:p>
            <a:r>
              <a:rPr lang="sv-SE" dirty="0"/>
              <a:t>NIVÅ 2 – LÄRA FÖR ATT TRÄNA 9-12 ÅR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INTRODUKTION</a:t>
            </a:r>
            <a:endParaRPr lang="sv-SE" sz="1800" dirty="0"/>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3754041" cy="523220"/>
          </a:xfrm>
          <a:prstGeom prst="rect">
            <a:avLst/>
          </a:prstGeom>
          <a:noFill/>
        </p:spPr>
        <p:txBody>
          <a:bodyPr wrap="none" rtlCol="0">
            <a:spAutoFit/>
          </a:bodyPr>
          <a:lstStyle/>
          <a:p>
            <a:r>
              <a:rPr lang="sv-SE" sz="2800" b="1" dirty="0">
                <a:solidFill>
                  <a:schemeClr val="accent1"/>
                </a:solidFill>
              </a:rPr>
              <a:t>En helhetssyn på fotboll</a:t>
            </a:r>
          </a:p>
        </p:txBody>
      </p:sp>
      <p:sp>
        <p:nvSpPr>
          <p:cNvPr id="8" name="textruta 7"/>
          <p:cNvSpPr txBox="1"/>
          <p:nvPr/>
        </p:nvSpPr>
        <p:spPr>
          <a:xfrm>
            <a:off x="836712" y="1907704"/>
            <a:ext cx="5184576" cy="1429302"/>
          </a:xfrm>
          <a:prstGeom prst="rect">
            <a:avLst/>
          </a:prstGeom>
          <a:noFill/>
        </p:spPr>
        <p:txBody>
          <a:bodyPr wrap="square" rtlCol="0">
            <a:spAutoFit/>
          </a:bodyPr>
          <a:lstStyle/>
          <a:p>
            <a:pPr marL="12700" marR="71755">
              <a:lnSpc>
                <a:spcPct val="104200"/>
              </a:lnSpc>
              <a:spcBef>
                <a:spcPts val="484"/>
              </a:spcBef>
            </a:pPr>
            <a:r>
              <a:rPr lang="sv-SE" sz="1200" dirty="0"/>
              <a:t>Spelarutbildningsplanen är skapad utifrån ett holistiskt synsätt på fotboll. Med holistiskt synsätt menas att fotbollen ses ur ett helhetsperspektiv där spelet är centralt och där helheten är mer omfattande än summan av alla delar. Spelaren löser en situation i fotboll genom att samtidigt använda delfärdigheterna psykologi, fysiologi, teknik och spelförståelse. Det sker ett samspel/ samverkan/integrering mellan delfärdigheterna som ligger till grund för förmågan att uppfatta, värdera, besluta och agera i situationer i spelet.</a:t>
            </a:r>
          </a:p>
        </p:txBody>
      </p:sp>
      <p:pic>
        <p:nvPicPr>
          <p:cNvPr id="2050" name="Picture 2"/>
          <p:cNvPicPr>
            <a:picLocks noChangeAspect="1" noChangeArrowheads="1"/>
          </p:cNvPicPr>
          <p:nvPr/>
        </p:nvPicPr>
        <p:blipFill>
          <a:blip r:embed="rId5" cstate="print"/>
          <a:srcRect/>
          <a:stretch>
            <a:fillRect/>
          </a:stretch>
        </p:blipFill>
        <p:spPr bwMode="auto">
          <a:xfrm>
            <a:off x="260648" y="3851920"/>
            <a:ext cx="6439399" cy="2772519"/>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91BA8AAB-46CD-4A04-AD31-79E4D3AE80D0}" type="slidenum">
              <a:rPr lang="en-US" smtClean="0"/>
              <a:pPr/>
              <a:t>60</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68" name="Platshållare för text 1"/>
          <p:cNvSpPr>
            <a:spLocks noGrp="1"/>
          </p:cNvSpPr>
          <p:nvPr>
            <p:ph type="body" sz="quarter" idx="17"/>
          </p:nvPr>
        </p:nvSpPr>
        <p:spPr>
          <a:xfrm>
            <a:off x="1700808" y="539552"/>
            <a:ext cx="4248472" cy="432420"/>
          </a:xfrm>
        </p:spPr>
        <p:txBody>
          <a:bodyPr/>
          <a:lstStyle/>
          <a:p>
            <a:r>
              <a:rPr lang="sv-SE" dirty="0"/>
              <a:t>NIVÅ 2 – LÄRA FÖR ATT TRÄNA 9-12 ÅR</a:t>
            </a:r>
          </a:p>
        </p:txBody>
      </p:sp>
      <p:sp>
        <p:nvSpPr>
          <p:cNvPr id="67" name="object 24"/>
          <p:cNvSpPr txBox="1"/>
          <p:nvPr/>
        </p:nvSpPr>
        <p:spPr>
          <a:xfrm>
            <a:off x="620688" y="1403648"/>
            <a:ext cx="3312368" cy="7056784"/>
          </a:xfrm>
          <a:prstGeom prst="rect">
            <a:avLst/>
          </a:prstGeom>
        </p:spPr>
        <p:txBody>
          <a:bodyPr vert="horz" wrap="square" lIns="0" tIns="0" rIns="0" bIns="0" rtlCol="0">
            <a:noAutofit/>
          </a:bodyPr>
          <a:lstStyle/>
          <a:p>
            <a:pPr marL="12700">
              <a:lnSpc>
                <a:spcPct val="100000"/>
              </a:lnSpc>
            </a:pPr>
            <a:r>
              <a:rPr sz="1400" b="1" dirty="0">
                <a:solidFill>
                  <a:srgbClr val="ED1C2E"/>
                </a:solidFill>
                <a:latin typeface="Arial"/>
                <a:cs typeface="Arial"/>
              </a:rPr>
              <a:t>Målbild </a:t>
            </a:r>
            <a:r>
              <a:rPr sz="1400" b="1" spc="-90" dirty="0">
                <a:solidFill>
                  <a:srgbClr val="ED1C2E"/>
                </a:solidFill>
                <a:latin typeface="Arial"/>
                <a:cs typeface="Arial"/>
              </a:rPr>
              <a:t>– </a:t>
            </a:r>
            <a:r>
              <a:rPr lang="sv-SE" sz="1400" b="1" spc="-15" dirty="0">
                <a:solidFill>
                  <a:srgbClr val="ED1C2E"/>
                </a:solidFill>
                <a:latin typeface="Arial"/>
                <a:cs typeface="Arial"/>
              </a:rPr>
              <a:t>Färdigheter spelare</a:t>
            </a:r>
            <a:endParaRPr sz="1400" dirty="0">
              <a:latin typeface="Arial"/>
              <a:cs typeface="Arial"/>
            </a:endParaRPr>
          </a:p>
          <a:p>
            <a:pPr marL="12700">
              <a:lnSpc>
                <a:spcPts val="1260"/>
              </a:lnSpc>
            </a:pPr>
            <a:r>
              <a:rPr lang="sv-SE" sz="1200" b="1" spc="-10" dirty="0">
                <a:latin typeface="Arial"/>
                <a:cs typeface="Arial"/>
              </a:rPr>
              <a:t>Speluppbyggnad och perception</a:t>
            </a:r>
            <a:endParaRPr sz="1200" dirty="0">
              <a:latin typeface="Arial"/>
              <a:cs typeface="Arial"/>
            </a:endParaRPr>
          </a:p>
          <a:p>
            <a:pPr marL="12700" marR="12700">
              <a:lnSpc>
                <a:spcPts val="1250"/>
              </a:lnSpc>
              <a:spcBef>
                <a:spcPts val="10"/>
              </a:spcBef>
            </a:pPr>
            <a:r>
              <a:rPr lang="sv-SE" sz="1000" spc="-15" dirty="0">
                <a:latin typeface="Arial"/>
                <a:cs typeface="Arial"/>
              </a:rPr>
              <a:t>Lyft blicken och se spelet</a:t>
            </a:r>
            <a:endParaRPr lang="sv-SE" sz="1000" spc="10" dirty="0">
              <a:latin typeface="Arial"/>
              <a:cs typeface="Arial"/>
            </a:endParaRPr>
          </a:p>
          <a:p>
            <a:pPr marL="12700" marR="12700">
              <a:lnSpc>
                <a:spcPts val="1250"/>
              </a:lnSpc>
              <a:spcBef>
                <a:spcPts val="10"/>
              </a:spcBef>
            </a:pPr>
            <a:endParaRPr lang="sv-SE" sz="1000" spc="10" dirty="0">
              <a:latin typeface="Arial"/>
              <a:cs typeface="Arial"/>
            </a:endParaRPr>
          </a:p>
          <a:p>
            <a:pPr marL="12700">
              <a:lnSpc>
                <a:spcPct val="100000"/>
              </a:lnSpc>
            </a:pPr>
            <a:r>
              <a:rPr lang="sv-SE" sz="1200" b="1" spc="5" dirty="0">
                <a:latin typeface="Arial"/>
                <a:cs typeface="Arial"/>
              </a:rPr>
              <a:t>Spelbarhet</a:t>
            </a:r>
            <a:endParaRPr lang="sv-SE" sz="1200" dirty="0">
              <a:latin typeface="Arial"/>
              <a:cs typeface="Arial"/>
            </a:endParaRPr>
          </a:p>
          <a:p>
            <a:pPr marL="12700" marR="12700">
              <a:lnSpc>
                <a:spcPts val="1250"/>
              </a:lnSpc>
              <a:spcBef>
                <a:spcPts val="10"/>
              </a:spcBef>
            </a:pPr>
            <a:r>
              <a:rPr lang="sv-SE" sz="1000" spc="-20" dirty="0">
                <a:latin typeface="Arial"/>
                <a:cs typeface="Arial"/>
              </a:rPr>
              <a:t>Sök upp öppna ytor och öppna en passningslinje för bollhållaren för att skapa spelbarhet.</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Rättvänd</a:t>
            </a:r>
          </a:p>
          <a:p>
            <a:pPr marL="12700" marR="12700">
              <a:lnSpc>
                <a:spcPts val="1250"/>
              </a:lnSpc>
              <a:spcBef>
                <a:spcPts val="10"/>
              </a:spcBef>
            </a:pPr>
            <a:r>
              <a:rPr lang="sv-SE" sz="1000" spc="-20" dirty="0">
                <a:latin typeface="Arial"/>
                <a:cs typeface="Arial"/>
              </a:rPr>
              <a:t>Sträva alltid efter att bli rättvänd.</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Mottagning</a:t>
            </a:r>
          </a:p>
          <a:p>
            <a:pPr marL="12700" marR="12700">
              <a:lnSpc>
                <a:spcPts val="1250"/>
              </a:lnSpc>
              <a:spcBef>
                <a:spcPts val="10"/>
              </a:spcBef>
            </a:pPr>
            <a:r>
              <a:rPr lang="sv-SE" sz="1000" spc="-20" dirty="0">
                <a:latin typeface="Arial"/>
                <a:cs typeface="Arial"/>
              </a:rPr>
              <a:t>Var medveten om vad som ska göras med bollen innan mottagning. Gör en kontrollerad mottagning med första tillslaget bort från press till öppen yta.</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Passningar på marken och noggrannhet</a:t>
            </a:r>
          </a:p>
          <a:p>
            <a:pPr marL="12700" marR="12700">
              <a:lnSpc>
                <a:spcPts val="1250"/>
              </a:lnSpc>
              <a:spcBef>
                <a:spcPts val="10"/>
              </a:spcBef>
            </a:pPr>
            <a:r>
              <a:rPr lang="sv-SE" sz="1000" spc="-20" dirty="0">
                <a:latin typeface="Arial"/>
                <a:cs typeface="Arial"/>
              </a:rPr>
              <a:t>Passa bollen efter marken så ofta som möjligt.</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Driv framåt</a:t>
            </a:r>
          </a:p>
          <a:p>
            <a:pPr marL="12700" marR="12700">
              <a:lnSpc>
                <a:spcPts val="1250"/>
              </a:lnSpc>
              <a:spcBef>
                <a:spcPts val="10"/>
              </a:spcBef>
            </a:pPr>
            <a:r>
              <a:rPr lang="sv-SE" sz="1000" spc="-20" dirty="0">
                <a:latin typeface="Arial"/>
                <a:cs typeface="Arial"/>
              </a:rPr>
              <a:t>Driv bollen framåt om det finns yta.</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Beslutsam 1 mot 1</a:t>
            </a:r>
          </a:p>
          <a:p>
            <a:pPr marL="12700" marR="12700">
              <a:lnSpc>
                <a:spcPts val="1250"/>
              </a:lnSpc>
              <a:spcBef>
                <a:spcPts val="10"/>
              </a:spcBef>
            </a:pPr>
            <a:r>
              <a:rPr lang="sv-SE" sz="1000" spc="-20" dirty="0">
                <a:latin typeface="Arial"/>
                <a:cs typeface="Arial"/>
              </a:rPr>
              <a:t>Var beslutsam i 1 mot 1-situatoner. Spela enkelt i anfallsspelet, driv bollen, dribbla förbi försvararen. I försvarsspelet – kom snabbt på försvarssida och försök ta tillbaka bollen genom bra press eller genom att bryta framför motståndaren.</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Avsluta</a:t>
            </a:r>
          </a:p>
          <a:p>
            <a:pPr marL="12700" marR="12700">
              <a:lnSpc>
                <a:spcPts val="1250"/>
              </a:lnSpc>
              <a:spcBef>
                <a:spcPts val="10"/>
              </a:spcBef>
            </a:pPr>
            <a:r>
              <a:rPr lang="sv-SE" sz="1000" spc="-20" dirty="0">
                <a:latin typeface="Arial"/>
                <a:cs typeface="Arial"/>
              </a:rPr>
              <a:t>Var beslutsam, använd båda fötterna och skjut med precision.</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Skydda målet</a:t>
            </a:r>
          </a:p>
          <a:p>
            <a:pPr marL="12700" marR="12700">
              <a:lnSpc>
                <a:spcPts val="1250"/>
              </a:lnSpc>
              <a:spcBef>
                <a:spcPts val="10"/>
              </a:spcBef>
            </a:pPr>
            <a:r>
              <a:rPr lang="sv-SE" sz="1000" spc="-20" dirty="0">
                <a:latin typeface="Arial"/>
                <a:cs typeface="Arial"/>
              </a:rPr>
              <a:t>Skydda målet om motståndaren kommer till avslut.</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Ta bollen</a:t>
            </a:r>
          </a:p>
          <a:p>
            <a:pPr marL="12700" marR="12700">
              <a:lnSpc>
                <a:spcPts val="1250"/>
              </a:lnSpc>
              <a:spcBef>
                <a:spcPts val="10"/>
              </a:spcBef>
            </a:pPr>
            <a:r>
              <a:rPr lang="sv-SE" sz="1000" spc="-20" dirty="0">
                <a:latin typeface="Arial"/>
                <a:cs typeface="Arial"/>
              </a:rPr>
              <a:t>Ta bollen innan motståndaren kommer till avslut.</a:t>
            </a:r>
          </a:p>
          <a:p>
            <a:pPr marL="12700" marR="12700">
              <a:lnSpc>
                <a:spcPts val="1250"/>
              </a:lnSpc>
              <a:spcBef>
                <a:spcPts val="10"/>
              </a:spcBef>
            </a:pPr>
            <a:endParaRPr lang="sv-SE" sz="1000" spc="-20" dirty="0">
              <a:latin typeface="Arial"/>
              <a:cs typeface="Arial"/>
            </a:endParaRPr>
          </a:p>
          <a:p>
            <a:pPr marL="12700">
              <a:lnSpc>
                <a:spcPct val="100000"/>
              </a:lnSpc>
            </a:pPr>
            <a:r>
              <a:rPr lang="sv-SE" sz="1200" b="1" spc="5" dirty="0">
                <a:latin typeface="Arial"/>
                <a:cs typeface="Arial"/>
              </a:rPr>
              <a:t>Igångsättande</a:t>
            </a:r>
          </a:p>
          <a:p>
            <a:pPr marL="12700" marR="12700">
              <a:lnSpc>
                <a:spcPts val="1250"/>
              </a:lnSpc>
              <a:spcBef>
                <a:spcPts val="10"/>
              </a:spcBef>
            </a:pPr>
            <a:r>
              <a:rPr lang="sv-SE" sz="1000" spc="-20" dirty="0">
                <a:latin typeface="Arial"/>
                <a:cs typeface="Arial"/>
              </a:rPr>
              <a:t>Lugn igångsättning med utkast.</a:t>
            </a:r>
          </a:p>
          <a:p>
            <a:pPr marL="12700" marR="12700">
              <a:lnSpc>
                <a:spcPts val="1250"/>
              </a:lnSpc>
              <a:spcBef>
                <a:spcPts val="10"/>
              </a:spcBef>
            </a:pPr>
            <a:endParaRPr lang="sv-SE" sz="1000" spc="-20" dirty="0">
              <a:latin typeface="Arial"/>
              <a:cs typeface="Aria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104456" cy="432420"/>
          </a:xfrm>
        </p:spPr>
        <p:txBody>
          <a:bodyPr/>
          <a:lstStyle/>
          <a:p>
            <a:r>
              <a:rPr lang="sv-SE" dirty="0"/>
              <a:t>NIVÅ 2 – LÄRA FÖR ATT TRÄNA 9-12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61</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67" name="object 4"/>
          <p:cNvSpPr/>
          <p:nvPr/>
        </p:nvSpPr>
        <p:spPr>
          <a:xfrm>
            <a:off x="2077565"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8" name="object 5"/>
          <p:cNvSpPr/>
          <p:nvPr/>
        </p:nvSpPr>
        <p:spPr>
          <a:xfrm>
            <a:off x="3788088"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9" name="object 6"/>
          <p:cNvSpPr/>
          <p:nvPr/>
        </p:nvSpPr>
        <p:spPr>
          <a:xfrm>
            <a:off x="5498612"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72" name="object 15"/>
          <p:cNvSpPr txBox="1"/>
          <p:nvPr/>
        </p:nvSpPr>
        <p:spPr>
          <a:xfrm>
            <a:off x="347299" y="1043608"/>
            <a:ext cx="1546860" cy="223520"/>
          </a:xfrm>
          <a:prstGeom prst="rect">
            <a:avLst/>
          </a:prstGeom>
        </p:spPr>
        <p:txBody>
          <a:bodyPr vert="horz" wrap="square" lIns="0" tIns="0" rIns="0" bIns="0" rtlCol="0">
            <a:noAutofit/>
          </a:bodyPr>
          <a:lstStyle/>
          <a:p>
            <a:pPr marL="12700">
              <a:lnSpc>
                <a:spcPct val="100000"/>
              </a:lnSpc>
            </a:pPr>
            <a:r>
              <a:rPr sz="1400" b="1" dirty="0" err="1">
                <a:latin typeface="Arial"/>
                <a:cs typeface="Arial"/>
              </a:rPr>
              <a:t>Fä</a:t>
            </a:r>
            <a:r>
              <a:rPr sz="1400" b="1" spc="-30" dirty="0" err="1">
                <a:latin typeface="Arial"/>
                <a:cs typeface="Arial"/>
              </a:rPr>
              <a:t>r</a:t>
            </a:r>
            <a:r>
              <a:rPr sz="1400" b="1" spc="0" dirty="0" err="1">
                <a:latin typeface="Arial"/>
                <a:cs typeface="Arial"/>
              </a:rPr>
              <a:t>digheter</a:t>
            </a:r>
            <a:r>
              <a:rPr lang="sv-SE" sz="1400" b="1" spc="0" dirty="0">
                <a:latin typeface="Arial"/>
                <a:cs typeface="Arial"/>
              </a:rPr>
              <a:t> </a:t>
            </a:r>
            <a:r>
              <a:rPr sz="1400" b="1" spc="-25" dirty="0" err="1">
                <a:latin typeface="Arial"/>
                <a:cs typeface="Arial"/>
              </a:rPr>
              <a:t>nivå</a:t>
            </a:r>
            <a:r>
              <a:rPr lang="sv-SE" sz="1400" b="1" spc="-25" dirty="0">
                <a:latin typeface="Arial"/>
                <a:cs typeface="Arial"/>
              </a:rPr>
              <a:t> 2</a:t>
            </a:r>
            <a:endParaRPr sz="1400" dirty="0">
              <a:latin typeface="Arial"/>
              <a:cs typeface="Arial"/>
            </a:endParaRPr>
          </a:p>
        </p:txBody>
      </p:sp>
      <p:graphicFrame>
        <p:nvGraphicFramePr>
          <p:cNvPr id="21" name="Tabell 20"/>
          <p:cNvGraphicFramePr>
            <a:graphicFrameLocks noGrp="1"/>
          </p:cNvGraphicFramePr>
          <p:nvPr/>
        </p:nvGraphicFramePr>
        <p:xfrm>
          <a:off x="188640" y="1331640"/>
          <a:ext cx="6480720" cy="6294120"/>
        </p:xfrm>
        <a:graphic>
          <a:graphicData uri="http://schemas.openxmlformats.org/drawingml/2006/table">
            <a:tbl>
              <a:tblPr firstRow="1" bandRow="1">
                <a:tableStyleId>{9DCAF9ED-07DC-4A11-8D7F-57B35C25682E}</a:tableStyleId>
              </a:tblPr>
              <a:tblGrid>
                <a:gridCol w="1620180">
                  <a:extLst>
                    <a:ext uri="{9D8B030D-6E8A-4147-A177-3AD203B41FA5}">
                      <a16:colId xmlns:a16="http://schemas.microsoft.com/office/drawing/2014/main" val="20000"/>
                    </a:ext>
                  </a:extLst>
                </a:gridCol>
                <a:gridCol w="1620180">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620180">
                  <a:extLst>
                    <a:ext uri="{9D8B030D-6E8A-4147-A177-3AD203B41FA5}">
                      <a16:colId xmlns:a16="http://schemas.microsoft.com/office/drawing/2014/main" val="20003"/>
                    </a:ext>
                  </a:extLst>
                </a:gridCol>
              </a:tblGrid>
              <a:tr h="227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kern="1200" baseline="0" dirty="0"/>
                        <a:t>PSYKOLOGI</a:t>
                      </a:r>
                      <a:endParaRPr lang="sv-SE" sz="900" dirty="0"/>
                    </a:p>
                  </a:txBody>
                  <a:tcPr/>
                </a:tc>
                <a:tc>
                  <a:txBody>
                    <a:bodyPr/>
                    <a:lstStyle/>
                    <a:p>
                      <a:r>
                        <a:rPr lang="sv-SE" sz="900" kern="1200" baseline="0" dirty="0"/>
                        <a:t>LAG</a:t>
                      </a:r>
                      <a:endParaRPr lang="sv-SE" sz="900" dirty="0"/>
                    </a:p>
                  </a:txBody>
                  <a:tcPr/>
                </a:tc>
                <a:tc>
                  <a:txBody>
                    <a:bodyPr/>
                    <a:lstStyle/>
                    <a:p>
                      <a:r>
                        <a:rPr lang="sv-SE" sz="900" kern="1200" baseline="0" dirty="0"/>
                        <a:t>SPELARE</a:t>
                      </a:r>
                      <a:endParaRPr lang="sv-SE" sz="900" dirty="0"/>
                    </a:p>
                  </a:txBody>
                  <a:tcPr/>
                </a:tc>
                <a:tc>
                  <a:txBody>
                    <a:bodyPr/>
                    <a:lstStyle/>
                    <a:p>
                      <a:r>
                        <a:rPr lang="sv-SE" sz="900" kern="1200" baseline="0" dirty="0"/>
                        <a:t>FYSIOLOGI</a:t>
                      </a:r>
                      <a:endParaRPr lang="sv-SE" sz="900" dirty="0"/>
                    </a:p>
                  </a:txBody>
                  <a:tcPr/>
                </a:tc>
                <a:extLst>
                  <a:ext uri="{0D108BD9-81ED-4DB2-BD59-A6C34878D82A}">
                    <a16:rowId xmlns:a16="http://schemas.microsoft.com/office/drawing/2014/main" val="10000"/>
                  </a:ext>
                </a:extLst>
              </a:tr>
              <a:tr h="180000">
                <a:tc>
                  <a:txBody>
                    <a:bodyPr/>
                    <a:lstStyle/>
                    <a:p>
                      <a:r>
                        <a:rPr lang="sv-SE" sz="800" dirty="0"/>
                        <a:t>Uppleva egen kompetens</a:t>
                      </a:r>
                    </a:p>
                  </a:txBody>
                  <a:tcPr/>
                </a:tc>
                <a:tc>
                  <a:txBody>
                    <a:bodyPr/>
                    <a:lstStyle/>
                    <a:p>
                      <a:r>
                        <a:rPr lang="sv-SE" sz="800" dirty="0"/>
                        <a:t>Väggspel</a:t>
                      </a:r>
                    </a:p>
                  </a:txBody>
                  <a:tcPr/>
                </a:tc>
                <a:tc>
                  <a:txBody>
                    <a:bodyPr/>
                    <a:lstStyle/>
                    <a:p>
                      <a:r>
                        <a:rPr lang="sv-SE" sz="800" dirty="0"/>
                        <a:t>Driva</a:t>
                      </a:r>
                    </a:p>
                  </a:txBody>
                  <a:tcPr/>
                </a:tc>
                <a:tc>
                  <a:txBody>
                    <a:bodyPr/>
                    <a:lstStyle/>
                    <a:p>
                      <a:r>
                        <a:rPr lang="sv-SE" sz="800" dirty="0"/>
                        <a:t>Styrka</a:t>
                      </a:r>
                    </a:p>
                  </a:txBody>
                  <a:tcPr/>
                </a:tc>
                <a:extLst>
                  <a:ext uri="{0D108BD9-81ED-4DB2-BD59-A6C34878D82A}">
                    <a16:rowId xmlns:a16="http://schemas.microsoft.com/office/drawing/2014/main" val="10001"/>
                  </a:ext>
                </a:extLst>
              </a:tr>
              <a:tr h="180000">
                <a:tc>
                  <a:txBody>
                    <a:bodyPr/>
                    <a:lstStyle/>
                    <a:p>
                      <a:r>
                        <a:rPr lang="sv-SE" sz="800" dirty="0"/>
                        <a:t>Känsla av att kunna påverka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Överlappning</a:t>
                      </a:r>
                    </a:p>
                  </a:txBody>
                  <a:tcPr/>
                </a:tc>
                <a:tc>
                  <a:txBody>
                    <a:bodyPr/>
                    <a:lstStyle/>
                    <a:p>
                      <a:r>
                        <a:rPr lang="sv-SE" sz="800" dirty="0"/>
                        <a:t>Vända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viss del muskelbyggande</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styrketräning</a:t>
                      </a:r>
                    </a:p>
                  </a:txBody>
                  <a:tcPr/>
                </a:tc>
                <a:extLst>
                  <a:ext uri="{0D108BD9-81ED-4DB2-BD59-A6C34878D82A}">
                    <a16:rowId xmlns:a16="http://schemas.microsoft.com/office/drawing/2014/main" val="10002"/>
                  </a:ext>
                </a:extLst>
              </a:tr>
              <a:tr h="180000">
                <a:tc>
                  <a:txBody>
                    <a:bodyPr/>
                    <a:lstStyle/>
                    <a:p>
                      <a:r>
                        <a:rPr lang="sv-SE" sz="800" dirty="0"/>
                        <a:t>Tillhörighet i gruppen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Spelbarhet</a:t>
                      </a:r>
                    </a:p>
                  </a:txBody>
                  <a:tcPr/>
                </a:tc>
                <a:tc>
                  <a:txBody>
                    <a:bodyPr/>
                    <a:lstStyle/>
                    <a:p>
                      <a:r>
                        <a:rPr lang="sv-SE" sz="800" dirty="0"/>
                        <a:t>Skjuta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utveckling av teknik och</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allsidig grundstyrka</a:t>
                      </a:r>
                    </a:p>
                  </a:txBody>
                  <a:tcPr/>
                </a:tc>
                <a:extLst>
                  <a:ext uri="{0D108BD9-81ED-4DB2-BD59-A6C34878D82A}">
                    <a16:rowId xmlns:a16="http://schemas.microsoft.com/office/drawing/2014/main" val="10003"/>
                  </a:ext>
                </a:extLst>
              </a:tr>
              <a:tr h="180000">
                <a:tc>
                  <a:txBody>
                    <a:bodyPr/>
                    <a:lstStyle/>
                    <a:p>
                      <a:r>
                        <a:rPr lang="sv-SE" sz="800" dirty="0"/>
                        <a:t>Göra sitt bästa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Spelavstånd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Passning – kort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explosiv styrka</a:t>
                      </a:r>
                    </a:p>
                  </a:txBody>
                  <a:tcPr/>
                </a:tc>
                <a:extLst>
                  <a:ext uri="{0D108BD9-81ED-4DB2-BD59-A6C34878D82A}">
                    <a16:rowId xmlns:a16="http://schemas.microsoft.com/office/drawing/2014/main" val="10004"/>
                  </a:ext>
                </a:extLst>
              </a:tr>
              <a:tr h="180000">
                <a:tc>
                  <a:txBody>
                    <a:bodyPr/>
                    <a:lstStyle/>
                    <a:p>
                      <a:r>
                        <a:rPr lang="sv-SE" sz="800" dirty="0"/>
                        <a:t>Jämföra med sig själv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Spelbredd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Passning – lång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bålstabilitet</a:t>
                      </a:r>
                    </a:p>
                  </a:txBody>
                  <a:tcPr/>
                </a:tc>
                <a:extLst>
                  <a:ext uri="{0D108BD9-81ED-4DB2-BD59-A6C34878D82A}">
                    <a16:rowId xmlns:a16="http://schemas.microsoft.com/office/drawing/2014/main" val="10005"/>
                  </a:ext>
                </a:extLst>
              </a:tr>
              <a:tr h="180000">
                <a:tc>
                  <a:txBody>
                    <a:bodyPr/>
                    <a:lstStyle/>
                    <a:p>
                      <a:r>
                        <a:rPr lang="sv-SE" sz="800" dirty="0"/>
                        <a:t>Fatta egna beslut på planen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Speldjup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Mottagning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Knäkontroll *</a:t>
                      </a:r>
                    </a:p>
                  </a:txBody>
                  <a:tcPr/>
                </a:tc>
                <a:extLst>
                  <a:ext uri="{0D108BD9-81ED-4DB2-BD59-A6C34878D82A}">
                    <a16:rowId xmlns:a16="http://schemas.microsoft.com/office/drawing/2014/main" val="10006"/>
                  </a:ext>
                </a:extLst>
              </a:tr>
              <a:tr h="180000">
                <a:tc>
                  <a:txBody>
                    <a:bodyPr/>
                    <a:lstStyle/>
                    <a:p>
                      <a:r>
                        <a:rPr lang="sv-SE" sz="800" dirty="0"/>
                        <a:t>Positiv feedback mellan spelare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Uppflyttning</a:t>
                      </a:r>
                    </a:p>
                  </a:txBody>
                  <a:tcPr/>
                </a:tc>
                <a:tc>
                  <a:txBody>
                    <a:bodyPr/>
                    <a:lstStyle/>
                    <a:p>
                      <a:r>
                        <a:rPr lang="sv-SE" sz="800" dirty="0"/>
                        <a:t>Utmana, finta</a:t>
                      </a:r>
                      <a:r>
                        <a:rPr lang="sv-SE" sz="800" baseline="0" dirty="0"/>
                        <a:t> och dribbla</a:t>
                      </a:r>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Uthållighet</a:t>
                      </a:r>
                    </a:p>
                  </a:txBody>
                  <a:tcPr/>
                </a:tc>
                <a:extLst>
                  <a:ext uri="{0D108BD9-81ED-4DB2-BD59-A6C34878D82A}">
                    <a16:rowId xmlns:a16="http://schemas.microsoft.com/office/drawing/2014/main" val="10007"/>
                  </a:ext>
                </a:extLst>
              </a:tr>
              <a:tr h="180000">
                <a:tc>
                  <a:txBody>
                    <a:bodyPr/>
                    <a:lstStyle/>
                    <a:p>
                      <a:r>
                        <a:rPr lang="sv-SE" sz="800" dirty="0">
                          <a:solidFill>
                            <a:schemeClr val="bg1">
                              <a:lumMod val="50000"/>
                            </a:schemeClr>
                          </a:solidFill>
                        </a:rPr>
                        <a:t>Utöva egen kontroll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Spelvändning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Nick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 aerob</a:t>
                      </a:r>
                    </a:p>
                  </a:txBody>
                  <a:tcPr/>
                </a:tc>
                <a:extLst>
                  <a:ext uri="{0D108BD9-81ED-4DB2-BD59-A6C34878D82A}">
                    <a16:rowId xmlns:a16="http://schemas.microsoft.com/office/drawing/2014/main" val="10008"/>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Lära och förstå individuella</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psykologiska faktorer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Djupledsspel</a:t>
                      </a:r>
                    </a:p>
                  </a:txBody>
                  <a:tcPr/>
                </a:tc>
                <a:tc>
                  <a:txBody>
                    <a:bodyPr/>
                    <a:lstStyle/>
                    <a:p>
                      <a:r>
                        <a:rPr lang="sv-SE" sz="800" dirty="0"/>
                        <a:t>Försvarssida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-anaerob</a:t>
                      </a:r>
                    </a:p>
                  </a:txBody>
                  <a:tcPr/>
                </a:tc>
                <a:extLst>
                  <a:ext uri="{0D108BD9-81ED-4DB2-BD59-A6C34878D82A}">
                    <a16:rowId xmlns:a16="http://schemas.microsoft.com/office/drawing/2014/main" val="10009"/>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Självmedvetenhet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Offensiv omställning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Brytning</a:t>
                      </a:r>
                    </a:p>
                  </a:txBody>
                  <a:tcPr/>
                </a:tc>
                <a:tc>
                  <a:txBody>
                    <a:bodyPr/>
                    <a:lstStyle/>
                    <a:p>
                      <a:r>
                        <a:rPr lang="sv-SE" sz="800" dirty="0"/>
                        <a:t>Snabbhet (i olika riktningar)</a:t>
                      </a:r>
                    </a:p>
                  </a:txBody>
                  <a:tcPr/>
                </a:tc>
                <a:extLst>
                  <a:ext uri="{0D108BD9-81ED-4DB2-BD59-A6C34878D82A}">
                    <a16:rowId xmlns:a16="http://schemas.microsoft.com/office/drawing/2014/main" val="10010"/>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Självreglering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Kontring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Tackling</a:t>
                      </a:r>
                    </a:p>
                  </a:txBody>
                  <a:tcPr/>
                </a:tc>
                <a:tc>
                  <a:txBody>
                    <a:bodyPr/>
                    <a:lstStyle/>
                    <a:p>
                      <a:pPr>
                        <a:buFontTx/>
                        <a:buChar char="-"/>
                      </a:pPr>
                      <a:r>
                        <a:rPr lang="sv-SE" sz="800" dirty="0"/>
                        <a:t> reaktion</a:t>
                      </a:r>
                    </a:p>
                  </a:txBody>
                  <a:tcPr/>
                </a:tc>
                <a:extLst>
                  <a:ext uri="{0D108BD9-81ED-4DB2-BD59-A6C34878D82A}">
                    <a16:rowId xmlns:a16="http://schemas.microsoft.com/office/drawing/2014/main" val="10011"/>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Defensiv omställning</a:t>
                      </a:r>
                    </a:p>
                  </a:txBody>
                  <a:tcPr/>
                </a:tc>
                <a:tc>
                  <a:txBody>
                    <a:bodyPr/>
                    <a:lstStyle/>
                    <a:p>
                      <a:r>
                        <a:rPr lang="sv-SE" sz="800" dirty="0"/>
                        <a:t>Pressa</a:t>
                      </a:r>
                    </a:p>
                  </a:txBody>
                  <a:tcPr/>
                </a:tc>
                <a:tc>
                  <a:txBody>
                    <a:bodyPr/>
                    <a:lstStyle/>
                    <a:p>
                      <a:pPr>
                        <a:buFontTx/>
                        <a:buChar char="-"/>
                      </a:pPr>
                      <a:r>
                        <a:rPr lang="sv-SE" sz="800" dirty="0"/>
                        <a:t> frekvens</a:t>
                      </a:r>
                    </a:p>
                  </a:txBody>
                  <a:tcPr/>
                </a:tc>
                <a:extLst>
                  <a:ext uri="{0D108BD9-81ED-4DB2-BD59-A6C34878D82A}">
                    <a16:rowId xmlns:a16="http://schemas.microsoft.com/office/drawing/2014/main" val="10012"/>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Markera</a:t>
                      </a:r>
                    </a:p>
                  </a:txBody>
                  <a:tcPr/>
                </a:tc>
                <a:tc>
                  <a:txBody>
                    <a:bodyPr/>
                    <a:lstStyle/>
                    <a:p>
                      <a:pPr>
                        <a:buFontTx/>
                        <a:buChar char="-"/>
                      </a:pPr>
                      <a:r>
                        <a:rPr lang="sv-SE" sz="800" dirty="0"/>
                        <a:t> acceleration</a:t>
                      </a:r>
                    </a:p>
                  </a:txBody>
                  <a:tcPr/>
                </a:tc>
                <a:extLst>
                  <a:ext uri="{0D108BD9-81ED-4DB2-BD59-A6C34878D82A}">
                    <a16:rowId xmlns:a16="http://schemas.microsoft.com/office/drawing/2014/main" val="10013"/>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Indirekt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Täcka</a:t>
                      </a:r>
                    </a:p>
                  </a:txBody>
                  <a:tcPr/>
                </a:tc>
                <a:tc>
                  <a:txBody>
                    <a:bodyPr/>
                    <a:lstStyle/>
                    <a:p>
                      <a:r>
                        <a:rPr lang="sv-SE" sz="800" dirty="0"/>
                        <a:t>Rörlighet</a:t>
                      </a:r>
                    </a:p>
                  </a:txBody>
                  <a:tcPr/>
                </a:tc>
                <a:extLst>
                  <a:ext uri="{0D108BD9-81ED-4DB2-BD59-A6C34878D82A}">
                    <a16:rowId xmlns:a16="http://schemas.microsoft.com/office/drawing/2014/main" val="10014"/>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Överflyttning – centrering</a:t>
                      </a:r>
                    </a:p>
                  </a:txBody>
                  <a:tcPr/>
                </a:tc>
                <a:tc>
                  <a:txBody>
                    <a:bodyPr/>
                    <a:lstStyle/>
                    <a:p>
                      <a:r>
                        <a:rPr lang="sv-SE" sz="800" dirty="0"/>
                        <a:t>Fånga bollen</a:t>
                      </a:r>
                    </a:p>
                  </a:txBody>
                  <a:tcPr/>
                </a:tc>
                <a:tc>
                  <a:txBody>
                    <a:bodyPr/>
                    <a:lstStyle/>
                    <a:p>
                      <a:pPr>
                        <a:buFontTx/>
                        <a:buChar char="-"/>
                      </a:pPr>
                      <a:r>
                        <a:rPr lang="sv-SE" sz="800" dirty="0"/>
                        <a:t> dynamisk</a:t>
                      </a:r>
                    </a:p>
                  </a:txBody>
                  <a:tcPr/>
                </a:tc>
                <a:extLst>
                  <a:ext uri="{0D108BD9-81ED-4DB2-BD59-A6C34878D82A}">
                    <a16:rowId xmlns:a16="http://schemas.microsoft.com/office/drawing/2014/main" val="10015"/>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Uppflyttning - retirering</a:t>
                      </a:r>
                    </a:p>
                  </a:txBody>
                  <a:tcPr/>
                </a:tc>
                <a:tc>
                  <a:txBody>
                    <a:bodyPr/>
                    <a:lstStyle/>
                    <a:p>
                      <a:r>
                        <a:rPr lang="sv-SE" sz="800" dirty="0"/>
                        <a:t>Kasta sig</a:t>
                      </a:r>
                    </a:p>
                  </a:txBody>
                  <a:tcPr/>
                </a:tc>
                <a:tc>
                  <a:txBody>
                    <a:bodyPr/>
                    <a:lstStyle/>
                    <a:p>
                      <a:r>
                        <a:rPr lang="sv-SE" sz="800" dirty="0"/>
                        <a:t>Koordination</a:t>
                      </a:r>
                    </a:p>
                  </a:txBody>
                  <a:tcPr/>
                </a:tc>
                <a:extLst>
                  <a:ext uri="{0D108BD9-81ED-4DB2-BD59-A6C34878D82A}">
                    <a16:rowId xmlns:a16="http://schemas.microsoft.com/office/drawing/2014/main" val="10016"/>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Fasta situationer</a:t>
                      </a:r>
                    </a:p>
                  </a:txBody>
                  <a:tcPr/>
                </a:tc>
                <a:tc>
                  <a:txBody>
                    <a:bodyPr/>
                    <a:lstStyle/>
                    <a:p>
                      <a:r>
                        <a:rPr lang="sv-SE" sz="800" dirty="0"/>
                        <a:t>Kasta ut bollen</a:t>
                      </a:r>
                    </a:p>
                  </a:txBody>
                  <a:tcPr/>
                </a:tc>
                <a:tc>
                  <a:txBody>
                    <a:bodyPr/>
                    <a:lstStyle/>
                    <a:p>
                      <a:pPr>
                        <a:buFontTx/>
                        <a:buChar char="-"/>
                      </a:pPr>
                      <a:r>
                        <a:rPr lang="sv-SE" sz="800" dirty="0"/>
                        <a:t> rytm</a:t>
                      </a:r>
                    </a:p>
                  </a:txBody>
                  <a:tcPr/>
                </a:tc>
                <a:extLst>
                  <a:ext uri="{0D108BD9-81ED-4DB2-BD59-A6C34878D82A}">
                    <a16:rowId xmlns:a16="http://schemas.microsoft.com/office/drawing/2014/main" val="10017"/>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Skjuta ut bollen på volley </a:t>
                      </a:r>
                      <a:r>
                        <a:rPr lang="sv-SE" sz="800" dirty="0">
                          <a:solidFill>
                            <a:schemeClr val="bg1">
                              <a:lumMod val="50000"/>
                            </a:schemeClr>
                          </a:solidFill>
                        </a:rPr>
                        <a:t>med</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precision och sidvolley</a:t>
                      </a:r>
                    </a:p>
                  </a:txBody>
                  <a:tcPr/>
                </a:tc>
                <a:tc>
                  <a:txBody>
                    <a:bodyPr/>
                    <a:lstStyle/>
                    <a:p>
                      <a:pPr>
                        <a:buFontTx/>
                        <a:buChar char="-"/>
                      </a:pPr>
                      <a:r>
                        <a:rPr lang="sv-SE" sz="800" dirty="0"/>
                        <a:t> rumsorientering</a:t>
                      </a:r>
                    </a:p>
                  </a:txBody>
                  <a:tcPr/>
                </a:tc>
                <a:extLst>
                  <a:ext uri="{0D108BD9-81ED-4DB2-BD59-A6C34878D82A}">
                    <a16:rowId xmlns:a16="http://schemas.microsoft.com/office/drawing/2014/main" val="10018"/>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solidFill>
                            <a:schemeClr val="bg1">
                              <a:lumMod val="50000"/>
                            </a:schemeClr>
                          </a:solidFill>
                        </a:rPr>
                        <a:t>Boxa bollen</a:t>
                      </a:r>
                    </a:p>
                  </a:txBody>
                  <a:tcPr/>
                </a:tc>
                <a:tc>
                  <a:txBody>
                    <a:bodyPr/>
                    <a:lstStyle/>
                    <a:p>
                      <a:r>
                        <a:rPr lang="sv-SE" sz="800" dirty="0"/>
                        <a:t>- </a:t>
                      </a:r>
                      <a:r>
                        <a:rPr lang="sv-SE" sz="800" dirty="0" err="1"/>
                        <a:t>öga-hand</a:t>
                      </a:r>
                      <a:r>
                        <a:rPr lang="sv-SE" sz="800" dirty="0"/>
                        <a:t>, </a:t>
                      </a:r>
                      <a:r>
                        <a:rPr lang="sv-SE" sz="800" dirty="0" err="1"/>
                        <a:t>öga-fot</a:t>
                      </a:r>
                      <a:r>
                        <a:rPr lang="sv-SE" sz="800" baseline="0" dirty="0"/>
                        <a:t> –koordination</a:t>
                      </a:r>
                      <a:endParaRPr lang="sv-SE" sz="800" dirty="0"/>
                    </a:p>
                  </a:txBody>
                  <a:tcPr/>
                </a:tc>
                <a:extLst>
                  <a:ext uri="{0D108BD9-81ED-4DB2-BD59-A6C34878D82A}">
                    <a16:rowId xmlns:a16="http://schemas.microsoft.com/office/drawing/2014/main" val="10019"/>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Upphopp </a:t>
                      </a:r>
                      <a:r>
                        <a:rPr lang="sv-SE" sz="800" dirty="0">
                          <a:solidFill>
                            <a:schemeClr val="bg1">
                              <a:lumMod val="50000"/>
                            </a:schemeClr>
                          </a:solidFill>
                        </a:rPr>
                        <a:t>och fånga bollen</a:t>
                      </a:r>
                    </a:p>
                  </a:txBody>
                  <a:tcPr/>
                </a:tc>
                <a:tc>
                  <a:txBody>
                    <a:bodyPr/>
                    <a:lstStyle/>
                    <a:p>
                      <a:r>
                        <a:rPr lang="sv-SE" sz="800" dirty="0"/>
                        <a:t>Grundläggande färdigheter (exempel)</a:t>
                      </a:r>
                    </a:p>
                  </a:txBody>
                  <a:tcPr/>
                </a:tc>
                <a:extLst>
                  <a:ext uri="{0D108BD9-81ED-4DB2-BD59-A6C34878D82A}">
                    <a16:rowId xmlns:a16="http://schemas.microsoft.com/office/drawing/2014/main" val="10020"/>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Förflytta sig</a:t>
                      </a:r>
                    </a:p>
                  </a:txBody>
                  <a:tcPr/>
                </a:tc>
                <a:tc>
                  <a:txBody>
                    <a:bodyPr/>
                    <a:lstStyle/>
                    <a:p>
                      <a:r>
                        <a:rPr lang="sv-SE" sz="800" dirty="0"/>
                        <a:t>-  hoppa och landa</a:t>
                      </a:r>
                    </a:p>
                  </a:txBody>
                  <a:tcPr/>
                </a:tc>
                <a:extLst>
                  <a:ext uri="{0D108BD9-81ED-4DB2-BD59-A6C34878D82A}">
                    <a16:rowId xmlns:a16="http://schemas.microsoft.com/office/drawing/2014/main" val="10021"/>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springa – bromsa</a:t>
                      </a:r>
                    </a:p>
                  </a:txBody>
                  <a:tcPr/>
                </a:tc>
                <a:extLst>
                  <a:ext uri="{0D108BD9-81ED-4DB2-BD59-A6C34878D82A}">
                    <a16:rowId xmlns:a16="http://schemas.microsoft.com/office/drawing/2014/main" val="10022"/>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kasta – fånga</a:t>
                      </a:r>
                    </a:p>
                  </a:txBody>
                  <a:tcPr/>
                </a:tc>
                <a:extLst>
                  <a:ext uri="{0D108BD9-81ED-4DB2-BD59-A6C34878D82A}">
                    <a16:rowId xmlns:a16="http://schemas.microsoft.com/office/drawing/2014/main" val="10023"/>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rulla – åla</a:t>
                      </a:r>
                      <a:r>
                        <a:rPr lang="sv-SE" sz="800" baseline="0" dirty="0"/>
                        <a:t> – krypa</a:t>
                      </a:r>
                      <a:endParaRPr lang="sv-SE" sz="800" dirty="0"/>
                    </a:p>
                  </a:txBody>
                  <a:tcPr/>
                </a:tc>
                <a:extLst>
                  <a:ext uri="{0D108BD9-81ED-4DB2-BD59-A6C34878D82A}">
                    <a16:rowId xmlns:a16="http://schemas.microsoft.com/office/drawing/2014/main" val="10024"/>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Perception (balans, syn</a:t>
                      </a:r>
                      <a:r>
                        <a:rPr lang="sv-SE" sz="800" baseline="0" dirty="0"/>
                        <a:t> och hörsel</a:t>
                      </a:r>
                      <a:r>
                        <a:rPr lang="sv-SE" sz="800" dirty="0"/>
                        <a:t>)</a:t>
                      </a:r>
                    </a:p>
                  </a:txBody>
                  <a:tcPr/>
                </a:tc>
                <a:extLst>
                  <a:ext uri="{0D108BD9-81ED-4DB2-BD59-A6C34878D82A}">
                    <a16:rowId xmlns:a16="http://schemas.microsoft.com/office/drawing/2014/main" val="10025"/>
                  </a:ext>
                </a:extLst>
              </a:tr>
            </a:tbl>
          </a:graphicData>
        </a:graphic>
      </p:graphicFrame>
      <p:sp>
        <p:nvSpPr>
          <p:cNvPr id="22" name="textruta 21"/>
          <p:cNvSpPr txBox="1"/>
          <p:nvPr/>
        </p:nvSpPr>
        <p:spPr>
          <a:xfrm>
            <a:off x="188640" y="7956376"/>
            <a:ext cx="5884944" cy="384721"/>
          </a:xfrm>
          <a:prstGeom prst="rect">
            <a:avLst/>
          </a:prstGeom>
          <a:noFill/>
        </p:spPr>
        <p:txBody>
          <a:bodyPr wrap="none" rtlCol="0">
            <a:spAutoFit/>
          </a:bodyPr>
          <a:lstStyle/>
          <a:p>
            <a:r>
              <a:rPr lang="sv-SE" sz="1050" i="1" dirty="0">
                <a:latin typeface="HelveticaNeueCE-Italic"/>
              </a:rPr>
              <a:t>Svart text är de färdigheter som gäller för denna nivå.</a:t>
            </a:r>
          </a:p>
          <a:p>
            <a:r>
              <a:rPr lang="sv-SE" sz="800" dirty="0">
                <a:latin typeface="HelveticaNeue"/>
              </a:rPr>
              <a:t>* Knäkontroll – Läs mer om projektet och ta del av alla övningar på http://fogis.se/antidoping-medicin-vetenskap/knakontroll/ .</a:t>
            </a:r>
            <a:endParaRPr lang="sv-SE"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2" descr="Träningsmodell nivå 1 och 2"/>
          <p:cNvPicPr>
            <a:picLocks noChangeAspect="1" noChangeArrowheads="1"/>
          </p:cNvPicPr>
          <p:nvPr/>
        </p:nvPicPr>
        <p:blipFill>
          <a:blip r:embed="rId3" cstate="print"/>
          <a:srcRect/>
          <a:stretch>
            <a:fillRect/>
          </a:stretch>
        </p:blipFill>
        <p:spPr bwMode="auto">
          <a:xfrm>
            <a:off x="1974159" y="5796136"/>
            <a:ext cx="2822993" cy="2344906"/>
          </a:xfrm>
          <a:prstGeom prst="rect">
            <a:avLst/>
          </a:prstGeom>
          <a:noFill/>
        </p:spPr>
      </p:pic>
      <p:sp>
        <p:nvSpPr>
          <p:cNvPr id="2" name="Platshållare för text 1"/>
          <p:cNvSpPr>
            <a:spLocks noGrp="1"/>
          </p:cNvSpPr>
          <p:nvPr>
            <p:ph type="body" sz="quarter" idx="17"/>
          </p:nvPr>
        </p:nvSpPr>
        <p:spPr>
          <a:xfrm>
            <a:off x="1700808" y="539552"/>
            <a:ext cx="4248472" cy="432420"/>
          </a:xfrm>
        </p:spPr>
        <p:txBody>
          <a:bodyPr/>
          <a:lstStyle/>
          <a:p>
            <a:r>
              <a:rPr lang="sv-SE" dirty="0"/>
              <a:t>NIVÅ 2 – LÄRA FÖR ATT TRÄNA 9-12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62</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18" name="object 8"/>
          <p:cNvSpPr txBox="1"/>
          <p:nvPr/>
        </p:nvSpPr>
        <p:spPr>
          <a:xfrm>
            <a:off x="620688" y="4211960"/>
            <a:ext cx="5688965" cy="1599565"/>
          </a:xfrm>
          <a:prstGeom prst="rect">
            <a:avLst/>
          </a:prstGeom>
        </p:spPr>
        <p:txBody>
          <a:bodyPr vert="horz" wrap="square" lIns="0" tIns="0" rIns="0" bIns="0" rtlCol="0">
            <a:noAutofit/>
          </a:bodyPr>
          <a:lstStyle/>
          <a:p>
            <a:pPr marL="12700">
              <a:lnSpc>
                <a:spcPct val="100000"/>
              </a:lnSpc>
            </a:pPr>
            <a:r>
              <a:rPr sz="1000" b="1" spc="-114" dirty="0" err="1">
                <a:latin typeface="Arial"/>
                <a:cs typeface="Arial"/>
              </a:rPr>
              <a:t>V</a:t>
            </a:r>
            <a:r>
              <a:rPr sz="1000" b="1" spc="5" dirty="0" err="1">
                <a:latin typeface="Arial"/>
                <a:cs typeface="Arial"/>
              </a:rPr>
              <a:t>e</a:t>
            </a:r>
            <a:r>
              <a:rPr sz="1000" b="1" spc="-20" dirty="0" err="1">
                <a:latin typeface="Arial"/>
                <a:cs typeface="Arial"/>
              </a:rPr>
              <a:t>c</a:t>
            </a:r>
            <a:r>
              <a:rPr sz="1000" b="1" spc="-40" dirty="0" err="1">
                <a:latin typeface="Arial"/>
                <a:cs typeface="Arial"/>
              </a:rPr>
              <a:t>k</a:t>
            </a:r>
            <a:r>
              <a:rPr sz="1000" b="1" spc="-5" dirty="0" err="1">
                <a:latin typeface="Arial"/>
                <a:cs typeface="Arial"/>
              </a:rPr>
              <a:t>oplane</a:t>
            </a:r>
            <a:r>
              <a:rPr sz="1000" b="1" spc="15" dirty="0" err="1">
                <a:latin typeface="Arial"/>
                <a:cs typeface="Arial"/>
              </a:rPr>
              <a:t>r</a:t>
            </a:r>
            <a:r>
              <a:rPr sz="1000" b="1" spc="0" dirty="0" err="1">
                <a:latin typeface="Arial"/>
                <a:cs typeface="Arial"/>
              </a:rPr>
              <a:t>ing</a:t>
            </a:r>
            <a:endParaRPr lang="sv-SE" sz="1000" b="1" spc="0" dirty="0">
              <a:latin typeface="Arial"/>
              <a:cs typeface="Arial"/>
            </a:endParaRPr>
          </a:p>
          <a:p>
            <a:pPr marL="12700">
              <a:lnSpc>
                <a:spcPct val="100000"/>
              </a:lnSpc>
            </a:pPr>
            <a:endParaRPr sz="1000" b="1" dirty="0"/>
          </a:p>
          <a:p>
            <a:pPr marL="182563" indent="-107950">
              <a:lnSpc>
                <a:spcPct val="100000"/>
              </a:lnSpc>
              <a:buFont typeface="Arial"/>
              <a:buChar char="•"/>
              <a:tabLst>
                <a:tab pos="446088" algn="l"/>
              </a:tabLst>
            </a:pPr>
            <a:r>
              <a:rPr sz="1000" spc="-140" dirty="0">
                <a:latin typeface="Arial"/>
                <a:cs typeface="Arial"/>
              </a:rPr>
              <a:t>T</a:t>
            </a:r>
            <a:r>
              <a:rPr sz="1000" spc="-10" dirty="0">
                <a:latin typeface="Arial"/>
                <a:cs typeface="Arial"/>
              </a:rPr>
              <a:t>räna</a:t>
            </a:r>
            <a:r>
              <a:rPr sz="1000" spc="-30" dirty="0">
                <a:latin typeface="Arial"/>
                <a:cs typeface="Arial"/>
              </a:rPr>
              <a:t>r</a:t>
            </a:r>
            <a:r>
              <a:rPr sz="1000" spc="-15" dirty="0">
                <a:latin typeface="Arial"/>
                <a:cs typeface="Arial"/>
              </a:rPr>
              <a:t>en </a:t>
            </a:r>
            <a:r>
              <a:rPr sz="1000" spc="0" dirty="0">
                <a:latin typeface="Arial"/>
                <a:cs typeface="Arial"/>
              </a:rPr>
              <a:t>prioriterar </a:t>
            </a:r>
            <a:r>
              <a:rPr sz="1000" spc="15" dirty="0">
                <a:latin typeface="Arial"/>
                <a:cs typeface="Arial"/>
              </a:rPr>
              <a:t>och </a:t>
            </a:r>
            <a:r>
              <a:rPr sz="1000" spc="-10" dirty="0">
                <a:latin typeface="Arial"/>
                <a:cs typeface="Arial"/>
              </a:rPr>
              <a:t>väljer </a:t>
            </a:r>
            <a:r>
              <a:rPr sz="1000" spc="15" dirty="0">
                <a:latin typeface="Arial"/>
                <a:cs typeface="Arial"/>
              </a:rPr>
              <a:t>ut </a:t>
            </a:r>
            <a:r>
              <a:rPr sz="1000" spc="-5" dirty="0">
                <a:latin typeface="Arial"/>
                <a:cs typeface="Arial"/>
              </a:rPr>
              <a:t>delar </a:t>
            </a:r>
            <a:r>
              <a:rPr sz="1000" spc="-15" dirty="0">
                <a:latin typeface="Arial"/>
                <a:cs typeface="Arial"/>
              </a:rPr>
              <a:t>av veckoplaneringen </a:t>
            </a:r>
            <a:r>
              <a:rPr sz="1000" spc="5" dirty="0">
                <a:latin typeface="Arial"/>
                <a:cs typeface="Arial"/>
              </a:rPr>
              <a:t>till träningen.</a:t>
            </a:r>
            <a:endParaRPr sz="1000" dirty="0">
              <a:latin typeface="Arial"/>
              <a:cs typeface="Arial"/>
            </a:endParaRPr>
          </a:p>
          <a:p>
            <a:pPr marL="182563" marR="12700" indent="-107950">
              <a:lnSpc>
                <a:spcPct val="100000"/>
              </a:lnSpc>
              <a:spcBef>
                <a:spcPts val="425"/>
              </a:spcBef>
              <a:buFont typeface="Arial"/>
              <a:buChar char="•"/>
              <a:tabLst>
                <a:tab pos="446088" algn="l"/>
              </a:tabLst>
            </a:pPr>
            <a:r>
              <a:rPr sz="1000" spc="0" dirty="0">
                <a:latin typeface="Arial"/>
                <a:cs typeface="Arial"/>
              </a:rPr>
              <a:t>Målvaktsträningen </a:t>
            </a:r>
            <a:r>
              <a:rPr sz="1000" spc="5" dirty="0">
                <a:latin typeface="Arial"/>
                <a:cs typeface="Arial"/>
              </a:rPr>
              <a:t>bygger på </a:t>
            </a:r>
            <a:r>
              <a:rPr sz="1000" spc="10" dirty="0">
                <a:latin typeface="Arial"/>
                <a:cs typeface="Arial"/>
              </a:rPr>
              <a:t>att vida</a:t>
            </a:r>
            <a:r>
              <a:rPr sz="1000" spc="-20" dirty="0">
                <a:latin typeface="Arial"/>
                <a:cs typeface="Arial"/>
              </a:rPr>
              <a:t>r</a:t>
            </a:r>
            <a:r>
              <a:rPr sz="1000" spc="0" dirty="0">
                <a:latin typeface="Arial"/>
                <a:cs typeface="Arial"/>
              </a:rPr>
              <a:t>eutveckla </a:t>
            </a:r>
            <a:r>
              <a:rPr sz="1000" spc="5" dirty="0">
                <a:latin typeface="Arial"/>
                <a:cs typeface="Arial"/>
              </a:rPr>
              <a:t>de motoriska </a:t>
            </a:r>
            <a:r>
              <a:rPr sz="1000" spc="-5" dirty="0">
                <a:latin typeface="Arial"/>
                <a:cs typeface="Arial"/>
              </a:rPr>
              <a:t>fä</a:t>
            </a:r>
            <a:r>
              <a:rPr sz="1000" spc="-25" dirty="0">
                <a:latin typeface="Arial"/>
                <a:cs typeface="Arial"/>
              </a:rPr>
              <a:t>r</a:t>
            </a:r>
            <a:r>
              <a:rPr sz="1000" spc="0" dirty="0">
                <a:latin typeface="Arial"/>
                <a:cs typeface="Arial"/>
              </a:rPr>
              <a:t>digheter </a:t>
            </a:r>
            <a:r>
              <a:rPr sz="1000" spc="10" dirty="0">
                <a:latin typeface="Arial"/>
                <a:cs typeface="Arial"/>
              </a:rPr>
              <a:t>som </a:t>
            </a:r>
            <a:r>
              <a:rPr sz="1000" spc="5" dirty="0">
                <a:latin typeface="Arial"/>
                <a:cs typeface="Arial"/>
              </a:rPr>
              <a:t>behövs </a:t>
            </a:r>
            <a:r>
              <a:rPr sz="1000" spc="10" dirty="0">
                <a:latin typeface="Arial"/>
                <a:cs typeface="Arial"/>
              </a:rPr>
              <a:t>för</a:t>
            </a:r>
            <a:r>
              <a:rPr sz="1000" spc="5" dirty="0">
                <a:latin typeface="Arial"/>
                <a:cs typeface="Arial"/>
              </a:rPr>
              <a:t> </a:t>
            </a:r>
            <a:r>
              <a:rPr sz="1000" spc="10" dirty="0">
                <a:latin typeface="Arial"/>
                <a:cs typeface="Arial"/>
              </a:rPr>
              <a:t>att </a:t>
            </a:r>
            <a:r>
              <a:rPr sz="1000" spc="-15" dirty="0">
                <a:latin typeface="Arial"/>
                <a:cs typeface="Arial"/>
              </a:rPr>
              <a:t>agera </a:t>
            </a:r>
            <a:r>
              <a:rPr sz="1000" spc="0" dirty="0">
                <a:latin typeface="Arial"/>
                <a:cs typeface="Arial"/>
              </a:rPr>
              <a:t>målvakt. Samtliga </a:t>
            </a:r>
            <a:r>
              <a:rPr sz="1000" spc="-5" dirty="0">
                <a:latin typeface="Arial"/>
                <a:cs typeface="Arial"/>
              </a:rPr>
              <a:t>spela</a:t>
            </a:r>
            <a:r>
              <a:rPr sz="1000" spc="-25" dirty="0">
                <a:latin typeface="Arial"/>
                <a:cs typeface="Arial"/>
              </a:rPr>
              <a:t>re i laget behöver </a:t>
            </a:r>
            <a:r>
              <a:rPr sz="1000" spc="-10" dirty="0">
                <a:latin typeface="Arial"/>
                <a:cs typeface="Arial"/>
              </a:rPr>
              <a:t>denna </a:t>
            </a:r>
            <a:r>
              <a:rPr sz="1000" spc="20" dirty="0">
                <a:latin typeface="Arial"/>
                <a:cs typeface="Arial"/>
              </a:rPr>
              <a:t>typ </a:t>
            </a:r>
            <a:r>
              <a:rPr sz="1000" spc="-15" dirty="0">
                <a:latin typeface="Arial"/>
                <a:cs typeface="Arial"/>
              </a:rPr>
              <a:t>av </a:t>
            </a:r>
            <a:r>
              <a:rPr sz="1000" spc="0" dirty="0">
                <a:latin typeface="Arial"/>
                <a:cs typeface="Arial"/>
              </a:rPr>
              <a:t>träning. </a:t>
            </a:r>
            <a:r>
              <a:rPr sz="1000" spc="10" dirty="0">
                <a:latin typeface="Arial"/>
                <a:cs typeface="Arial"/>
              </a:rPr>
              <a:t>Upplägget som</a:t>
            </a:r>
            <a:r>
              <a:rPr sz="1000" spc="5" dirty="0">
                <a:latin typeface="Arial"/>
                <a:cs typeface="Arial"/>
              </a:rPr>
              <a:t> </a:t>
            </a:r>
            <a:r>
              <a:rPr sz="1000" spc="-20" dirty="0">
                <a:latin typeface="Arial"/>
                <a:cs typeface="Arial"/>
              </a:rPr>
              <a:t>r</a:t>
            </a:r>
            <a:r>
              <a:rPr sz="1000" spc="0" dirty="0">
                <a:latin typeface="Arial"/>
                <a:cs typeface="Arial"/>
              </a:rPr>
              <a:t>ekommenderas </a:t>
            </a:r>
            <a:r>
              <a:rPr sz="1000" spc="-15" dirty="0">
                <a:latin typeface="Arial"/>
                <a:cs typeface="Arial"/>
              </a:rPr>
              <a:t>är </a:t>
            </a:r>
            <a:r>
              <a:rPr sz="1000" spc="10" dirty="0">
                <a:latin typeface="Arial"/>
                <a:cs typeface="Arial"/>
              </a:rPr>
              <a:t>att </a:t>
            </a:r>
            <a:r>
              <a:rPr sz="1000" spc="-25" dirty="0">
                <a:latin typeface="Arial"/>
                <a:cs typeface="Arial"/>
              </a:rPr>
              <a:t>3–4 träningar </a:t>
            </a:r>
            <a:r>
              <a:rPr sz="1000" spc="5" dirty="0">
                <a:latin typeface="Arial"/>
                <a:cs typeface="Arial"/>
              </a:rPr>
              <a:t>på </a:t>
            </a:r>
            <a:r>
              <a:rPr sz="1000" spc="-15" dirty="0">
                <a:latin typeface="Arial"/>
                <a:cs typeface="Arial"/>
              </a:rPr>
              <a:t>vå</a:t>
            </a:r>
            <a:r>
              <a:rPr sz="1000" spc="-30" dirty="0">
                <a:latin typeface="Arial"/>
                <a:cs typeface="Arial"/>
              </a:rPr>
              <a:t>r</a:t>
            </a:r>
            <a:r>
              <a:rPr sz="1000" spc="-15" dirty="0">
                <a:latin typeface="Arial"/>
                <a:cs typeface="Arial"/>
              </a:rPr>
              <a:t>en </a:t>
            </a:r>
            <a:r>
              <a:rPr sz="1000" spc="15" dirty="0">
                <a:latin typeface="Arial"/>
                <a:cs typeface="Arial"/>
              </a:rPr>
              <a:t>och </a:t>
            </a:r>
            <a:r>
              <a:rPr sz="1000" spc="10" dirty="0">
                <a:latin typeface="Arial"/>
                <a:cs typeface="Arial"/>
              </a:rPr>
              <a:t>att </a:t>
            </a:r>
            <a:r>
              <a:rPr sz="1000" spc="-25" dirty="0">
                <a:latin typeface="Arial"/>
                <a:cs typeface="Arial"/>
              </a:rPr>
              <a:t>3–4 träningar </a:t>
            </a:r>
            <a:r>
              <a:rPr sz="1000" spc="5" dirty="0">
                <a:latin typeface="Arial"/>
                <a:cs typeface="Arial"/>
              </a:rPr>
              <a:t>på hösten </a:t>
            </a:r>
            <a:r>
              <a:rPr sz="1000" spc="-10" dirty="0">
                <a:latin typeface="Arial"/>
                <a:cs typeface="Arial"/>
              </a:rPr>
              <a:t>har </a:t>
            </a:r>
            <a:r>
              <a:rPr sz="1000" spc="10" dirty="0">
                <a:latin typeface="Arial"/>
                <a:cs typeface="Arial"/>
              </a:rPr>
              <a:t>detta</a:t>
            </a:r>
            <a:r>
              <a:rPr sz="1000" spc="5" dirty="0">
                <a:latin typeface="Arial"/>
                <a:cs typeface="Arial"/>
              </a:rPr>
              <a:t> </a:t>
            </a:r>
            <a:r>
              <a:rPr sz="1000" spc="-5" dirty="0">
                <a:latin typeface="Arial"/>
                <a:cs typeface="Arial"/>
              </a:rPr>
              <a:t>träningsinnehåll.</a:t>
            </a:r>
            <a:endParaRPr sz="1000" dirty="0">
              <a:latin typeface="Arial"/>
              <a:cs typeface="Arial"/>
            </a:endParaRPr>
          </a:p>
          <a:p>
            <a:pPr marL="182563" marR="83185" indent="-107950">
              <a:lnSpc>
                <a:spcPct val="100000"/>
              </a:lnSpc>
              <a:spcBef>
                <a:spcPts val="425"/>
              </a:spcBef>
              <a:buFont typeface="Arial"/>
              <a:buChar char="•"/>
              <a:tabLst>
                <a:tab pos="446088" algn="l"/>
              </a:tabLst>
            </a:pPr>
            <a:r>
              <a:rPr sz="1000" spc="-25" dirty="0">
                <a:latin typeface="Arial"/>
                <a:cs typeface="Arial"/>
              </a:rPr>
              <a:t>Se </a:t>
            </a:r>
            <a:r>
              <a:rPr sz="1000" spc="5" dirty="0">
                <a:latin typeface="Arial"/>
                <a:cs typeface="Arial"/>
              </a:rPr>
              <a:t>till </a:t>
            </a:r>
            <a:r>
              <a:rPr sz="1000" spc="10" dirty="0">
                <a:latin typeface="Arial"/>
                <a:cs typeface="Arial"/>
              </a:rPr>
              <a:t>att </a:t>
            </a:r>
            <a:r>
              <a:rPr sz="1000" spc="-15" dirty="0">
                <a:latin typeface="Arial"/>
                <a:cs typeface="Arial"/>
              </a:rPr>
              <a:t>alla </a:t>
            </a:r>
            <a:r>
              <a:rPr sz="1000" spc="-5" dirty="0">
                <a:latin typeface="Arial"/>
                <a:cs typeface="Arial"/>
              </a:rPr>
              <a:t>spela</a:t>
            </a:r>
            <a:r>
              <a:rPr sz="1000" spc="-25" dirty="0">
                <a:latin typeface="Arial"/>
                <a:cs typeface="Arial"/>
              </a:rPr>
              <a:t>re </a:t>
            </a:r>
            <a:r>
              <a:rPr sz="1000" spc="-5" dirty="0">
                <a:latin typeface="Arial"/>
                <a:cs typeface="Arial"/>
              </a:rPr>
              <a:t>får </a:t>
            </a:r>
            <a:r>
              <a:rPr sz="1000" spc="0" dirty="0">
                <a:latin typeface="Arial"/>
                <a:cs typeface="Arial"/>
              </a:rPr>
              <a:t>möjlighet </a:t>
            </a:r>
            <a:r>
              <a:rPr sz="1000" spc="5" dirty="0">
                <a:latin typeface="Arial"/>
                <a:cs typeface="Arial"/>
              </a:rPr>
              <a:t>till många bollkontakte</a:t>
            </a:r>
            <a:r>
              <a:rPr sz="1000" spc="-90" dirty="0">
                <a:latin typeface="Arial"/>
                <a:cs typeface="Arial"/>
              </a:rPr>
              <a:t>r</a:t>
            </a:r>
            <a:r>
              <a:rPr sz="1000" spc="0" dirty="0">
                <a:latin typeface="Arial"/>
                <a:cs typeface="Arial"/>
              </a:rPr>
              <a:t>. Antalet under </a:t>
            </a:r>
            <a:r>
              <a:rPr sz="1000" spc="5" dirty="0">
                <a:latin typeface="Arial"/>
                <a:cs typeface="Arial"/>
              </a:rPr>
              <a:t>första </a:t>
            </a:r>
            <a:r>
              <a:rPr sz="1000" spc="-5" dirty="0">
                <a:latin typeface="Arial"/>
                <a:cs typeface="Arial"/>
              </a:rPr>
              <a:t>delen </a:t>
            </a:r>
            <a:r>
              <a:rPr sz="1000" spc="-15" dirty="0">
                <a:latin typeface="Arial"/>
                <a:cs typeface="Arial"/>
              </a:rPr>
              <a:t>av</a:t>
            </a:r>
            <a:r>
              <a:rPr sz="1000" spc="-10" dirty="0">
                <a:latin typeface="Arial"/>
                <a:cs typeface="Arial"/>
              </a:rPr>
              <a:t> träningen ska helst </a:t>
            </a:r>
            <a:r>
              <a:rPr sz="1000" spc="10" dirty="0">
                <a:latin typeface="Arial"/>
                <a:cs typeface="Arial"/>
              </a:rPr>
              <a:t>uppgå </a:t>
            </a:r>
            <a:r>
              <a:rPr sz="1000" spc="5" dirty="0">
                <a:latin typeface="Arial"/>
                <a:cs typeface="Arial"/>
              </a:rPr>
              <a:t>till 500.</a:t>
            </a:r>
            <a:endParaRPr sz="1000" dirty="0">
              <a:latin typeface="Arial"/>
              <a:cs typeface="Arial"/>
            </a:endParaRPr>
          </a:p>
        </p:txBody>
      </p:sp>
      <p:sp>
        <p:nvSpPr>
          <p:cNvPr id="58" name="object 41"/>
          <p:cNvSpPr txBox="1"/>
          <p:nvPr/>
        </p:nvSpPr>
        <p:spPr>
          <a:xfrm>
            <a:off x="1153557" y="7789371"/>
            <a:ext cx="1123315" cy="167005"/>
          </a:xfrm>
          <a:prstGeom prst="rect">
            <a:avLst/>
          </a:prstGeom>
        </p:spPr>
        <p:txBody>
          <a:bodyPr vert="horz" wrap="square" lIns="0" tIns="0" rIns="0" bIns="0" rtlCol="0">
            <a:noAutofit/>
          </a:bodyPr>
          <a:lstStyle/>
          <a:p>
            <a:pPr marL="12700">
              <a:lnSpc>
                <a:spcPct val="100000"/>
              </a:lnSpc>
            </a:pPr>
            <a:r>
              <a:rPr sz="1000" i="1" spc="-180" dirty="0">
                <a:latin typeface="Arial"/>
                <a:cs typeface="Arial"/>
              </a:rPr>
              <a:t>T</a:t>
            </a:r>
            <a:r>
              <a:rPr sz="1000" i="1" spc="-10" dirty="0">
                <a:latin typeface="Arial"/>
                <a:cs typeface="Arial"/>
              </a:rPr>
              <a:t>räningspass </a:t>
            </a:r>
            <a:r>
              <a:rPr sz="1000" i="1" spc="-20" dirty="0">
                <a:latin typeface="Arial"/>
                <a:cs typeface="Arial"/>
              </a:rPr>
              <a:t>nivå 2</a:t>
            </a:r>
            <a:endParaRPr sz="1000" dirty="0">
              <a:latin typeface="Arial"/>
              <a:cs typeface="Arial"/>
            </a:endParaRPr>
          </a:p>
        </p:txBody>
      </p:sp>
      <p:sp>
        <p:nvSpPr>
          <p:cNvPr id="59" name="object 42"/>
          <p:cNvSpPr txBox="1"/>
          <p:nvPr/>
        </p:nvSpPr>
        <p:spPr>
          <a:xfrm>
            <a:off x="935688" y="5945099"/>
            <a:ext cx="1228090" cy="499109"/>
          </a:xfrm>
          <a:prstGeom prst="rect">
            <a:avLst/>
          </a:prstGeom>
        </p:spPr>
        <p:txBody>
          <a:bodyPr vert="horz" wrap="square" lIns="0" tIns="0" rIns="0" bIns="0" rtlCol="0">
            <a:noAutofit/>
          </a:bodyPr>
          <a:lstStyle/>
          <a:p>
            <a:pPr marL="12700">
              <a:lnSpc>
                <a:spcPct val="100000"/>
              </a:lnSpc>
            </a:pPr>
            <a:r>
              <a:rPr sz="800" b="1" dirty="0">
                <a:latin typeface="Arial"/>
                <a:cs typeface="Arial"/>
              </a:rPr>
              <a:t>5 </a:t>
            </a:r>
            <a:r>
              <a:rPr sz="800" b="1" spc="-10" dirty="0">
                <a:latin typeface="Arial"/>
                <a:cs typeface="Arial"/>
              </a:rPr>
              <a:t>FÄRDIGHETSTRÄNING</a:t>
            </a:r>
            <a:endParaRPr sz="800" dirty="0">
              <a:latin typeface="Arial"/>
              <a:cs typeface="Arial"/>
            </a:endParaRPr>
          </a:p>
          <a:p>
            <a:pPr marL="12700" marR="31115">
              <a:lnSpc>
                <a:spcPct val="100000"/>
              </a:lnSpc>
            </a:pPr>
            <a:r>
              <a:rPr sz="800" spc="-125" dirty="0">
                <a:latin typeface="Arial"/>
                <a:cs typeface="Arial"/>
              </a:rPr>
              <a:t>T</a:t>
            </a:r>
            <a:r>
              <a:rPr sz="800" spc="0" dirty="0">
                <a:latin typeface="Arial"/>
                <a:cs typeface="Arial"/>
              </a:rPr>
              <a:t>ekniska </a:t>
            </a:r>
            <a:r>
              <a:rPr sz="800" spc="10" dirty="0">
                <a:latin typeface="Arial"/>
                <a:cs typeface="Arial"/>
              </a:rPr>
              <a:t>och fysiska </a:t>
            </a:r>
            <a:r>
              <a:rPr sz="800" spc="-5" dirty="0">
                <a:latin typeface="Arial"/>
                <a:cs typeface="Arial"/>
              </a:rPr>
              <a:t>delar tränas </a:t>
            </a:r>
            <a:r>
              <a:rPr sz="800" spc="-50" dirty="0">
                <a:latin typeface="Arial"/>
                <a:cs typeface="Arial"/>
              </a:rPr>
              <a:t>– </a:t>
            </a:r>
            <a:r>
              <a:rPr sz="800" spc="5" dirty="0">
                <a:latin typeface="Arial"/>
                <a:cs typeface="Arial"/>
              </a:rPr>
              <a:t>individuell-, </a:t>
            </a:r>
            <a:r>
              <a:rPr sz="800" spc="0" dirty="0">
                <a:latin typeface="Arial"/>
                <a:cs typeface="Arial"/>
              </a:rPr>
              <a:t>pa</a:t>
            </a:r>
            <a:r>
              <a:rPr sz="800" spc="-45" dirty="0">
                <a:latin typeface="Arial"/>
                <a:cs typeface="Arial"/>
              </a:rPr>
              <a:t>r</a:t>
            </a:r>
            <a:r>
              <a:rPr sz="800" spc="40" dirty="0">
                <a:latin typeface="Arial"/>
                <a:cs typeface="Arial"/>
              </a:rPr>
              <a:t>-</a:t>
            </a:r>
            <a:r>
              <a:rPr sz="800" spc="35" dirty="0">
                <a:latin typeface="Arial"/>
                <a:cs typeface="Arial"/>
              </a:rPr>
              <a:t> </a:t>
            </a:r>
            <a:r>
              <a:rPr sz="800" spc="-10" dirty="0">
                <a:latin typeface="Arial"/>
                <a:cs typeface="Arial"/>
              </a:rPr>
              <a:t>eller </a:t>
            </a:r>
            <a:r>
              <a:rPr sz="800" spc="5" dirty="0">
                <a:latin typeface="Arial"/>
                <a:cs typeface="Arial"/>
              </a:rPr>
              <a:t>gruppövning</a:t>
            </a:r>
            <a:endParaRPr sz="800" dirty="0">
              <a:latin typeface="Arial"/>
              <a:cs typeface="Arial"/>
            </a:endParaRPr>
          </a:p>
        </p:txBody>
      </p:sp>
      <p:sp>
        <p:nvSpPr>
          <p:cNvPr id="60" name="object 43"/>
          <p:cNvSpPr txBox="1"/>
          <p:nvPr/>
        </p:nvSpPr>
        <p:spPr>
          <a:xfrm>
            <a:off x="4808680" y="5858037"/>
            <a:ext cx="1651635" cy="377190"/>
          </a:xfrm>
          <a:prstGeom prst="rect">
            <a:avLst/>
          </a:prstGeom>
        </p:spPr>
        <p:txBody>
          <a:bodyPr vert="horz" wrap="square" lIns="0" tIns="0" rIns="0" bIns="0" rtlCol="0">
            <a:noAutofit/>
          </a:bodyPr>
          <a:lstStyle/>
          <a:p>
            <a:pPr marL="12700">
              <a:lnSpc>
                <a:spcPct val="100000"/>
              </a:lnSpc>
            </a:pPr>
            <a:r>
              <a:rPr sz="800" b="1" dirty="0">
                <a:latin typeface="Arial"/>
                <a:cs typeface="Arial"/>
              </a:rPr>
              <a:t>1 </a:t>
            </a:r>
            <a:r>
              <a:rPr sz="800" b="1" spc="-10" dirty="0">
                <a:latin typeface="Arial"/>
                <a:cs typeface="Arial"/>
              </a:rPr>
              <a:t>FÄRDIGHETSTRÄNING</a:t>
            </a:r>
            <a:endParaRPr sz="800">
              <a:latin typeface="Arial"/>
              <a:cs typeface="Arial"/>
            </a:endParaRPr>
          </a:p>
          <a:p>
            <a:pPr marL="12700">
              <a:lnSpc>
                <a:spcPct val="100000"/>
              </a:lnSpc>
            </a:pPr>
            <a:r>
              <a:rPr sz="800" spc="-125" dirty="0">
                <a:latin typeface="Arial"/>
                <a:cs typeface="Arial"/>
              </a:rPr>
              <a:t>T</a:t>
            </a:r>
            <a:r>
              <a:rPr sz="800" spc="0" dirty="0">
                <a:latin typeface="Arial"/>
                <a:cs typeface="Arial"/>
              </a:rPr>
              <a:t>ekniska </a:t>
            </a:r>
            <a:r>
              <a:rPr sz="800" spc="10" dirty="0">
                <a:latin typeface="Arial"/>
                <a:cs typeface="Arial"/>
              </a:rPr>
              <a:t>och fysiska </a:t>
            </a:r>
            <a:r>
              <a:rPr sz="800" spc="-5" dirty="0">
                <a:latin typeface="Arial"/>
                <a:cs typeface="Arial"/>
              </a:rPr>
              <a:t>delar tränas</a:t>
            </a:r>
            <a:endParaRPr sz="800">
              <a:latin typeface="Arial"/>
              <a:cs typeface="Arial"/>
            </a:endParaRPr>
          </a:p>
          <a:p>
            <a:pPr marL="12700">
              <a:lnSpc>
                <a:spcPct val="100000"/>
              </a:lnSpc>
            </a:pPr>
            <a:r>
              <a:rPr sz="800" spc="-50" dirty="0">
                <a:latin typeface="Arial"/>
                <a:cs typeface="Arial"/>
              </a:rPr>
              <a:t>– </a:t>
            </a:r>
            <a:r>
              <a:rPr sz="800" spc="5" dirty="0">
                <a:latin typeface="Arial"/>
                <a:cs typeface="Arial"/>
              </a:rPr>
              <a:t>individuell-, </a:t>
            </a:r>
            <a:r>
              <a:rPr sz="800" spc="0" dirty="0">
                <a:latin typeface="Arial"/>
                <a:cs typeface="Arial"/>
              </a:rPr>
              <a:t>pa</a:t>
            </a:r>
            <a:r>
              <a:rPr sz="800" spc="-45" dirty="0">
                <a:latin typeface="Arial"/>
                <a:cs typeface="Arial"/>
              </a:rPr>
              <a:t>r</a:t>
            </a:r>
            <a:r>
              <a:rPr sz="800" spc="40" dirty="0">
                <a:latin typeface="Arial"/>
                <a:cs typeface="Arial"/>
              </a:rPr>
              <a:t>- </a:t>
            </a:r>
            <a:r>
              <a:rPr sz="800" spc="-10" dirty="0">
                <a:latin typeface="Arial"/>
                <a:cs typeface="Arial"/>
              </a:rPr>
              <a:t>eller </a:t>
            </a:r>
            <a:r>
              <a:rPr sz="800" spc="5" dirty="0">
                <a:latin typeface="Arial"/>
                <a:cs typeface="Arial"/>
              </a:rPr>
              <a:t>gruppövning</a:t>
            </a:r>
            <a:endParaRPr sz="800">
              <a:latin typeface="Arial"/>
              <a:cs typeface="Arial"/>
            </a:endParaRPr>
          </a:p>
        </p:txBody>
      </p:sp>
      <p:sp>
        <p:nvSpPr>
          <p:cNvPr id="61" name="object 44"/>
          <p:cNvSpPr txBox="1"/>
          <p:nvPr/>
        </p:nvSpPr>
        <p:spPr>
          <a:xfrm>
            <a:off x="5033724" y="6626031"/>
            <a:ext cx="1327785" cy="377190"/>
          </a:xfrm>
          <a:prstGeom prst="rect">
            <a:avLst/>
          </a:prstGeom>
        </p:spPr>
        <p:txBody>
          <a:bodyPr vert="horz" wrap="square" lIns="0" tIns="0" rIns="0" bIns="0" rtlCol="0">
            <a:noAutofit/>
          </a:bodyPr>
          <a:lstStyle/>
          <a:p>
            <a:pPr marL="12700">
              <a:lnSpc>
                <a:spcPct val="100000"/>
              </a:lnSpc>
            </a:pPr>
            <a:r>
              <a:rPr sz="800" b="1" dirty="0">
                <a:latin typeface="Arial"/>
                <a:cs typeface="Arial"/>
              </a:rPr>
              <a:t>2 </a:t>
            </a:r>
            <a:r>
              <a:rPr sz="800" b="1" spc="-20" dirty="0">
                <a:latin typeface="Arial"/>
                <a:cs typeface="Arial"/>
              </a:rPr>
              <a:t>SPE</a:t>
            </a:r>
            <a:r>
              <a:rPr sz="800" b="1" spc="-105" dirty="0">
                <a:latin typeface="Arial"/>
                <a:cs typeface="Arial"/>
              </a:rPr>
              <a:t>L</a:t>
            </a:r>
            <a:r>
              <a:rPr sz="800" b="1" spc="-10" dirty="0">
                <a:latin typeface="Arial"/>
                <a:cs typeface="Arial"/>
              </a:rPr>
              <a:t>TRÄNING</a:t>
            </a:r>
            <a:endParaRPr sz="800">
              <a:latin typeface="Arial"/>
              <a:cs typeface="Arial"/>
            </a:endParaRPr>
          </a:p>
          <a:p>
            <a:pPr marL="12700" marR="12700">
              <a:lnSpc>
                <a:spcPct val="100000"/>
              </a:lnSpc>
            </a:pPr>
            <a:r>
              <a:rPr sz="800" dirty="0">
                <a:latin typeface="Arial"/>
                <a:cs typeface="Arial"/>
              </a:rPr>
              <a:t>Spelet </a:t>
            </a:r>
            <a:r>
              <a:rPr sz="800" spc="-5" dirty="0">
                <a:latin typeface="Arial"/>
                <a:cs typeface="Arial"/>
              </a:rPr>
              <a:t>tränas </a:t>
            </a:r>
            <a:r>
              <a:rPr sz="800" spc="-50" dirty="0">
                <a:latin typeface="Arial"/>
                <a:cs typeface="Arial"/>
              </a:rPr>
              <a:t>– smålagsspel, </a:t>
            </a:r>
            <a:r>
              <a:rPr sz="800" spc="0" dirty="0">
                <a:latin typeface="Arial"/>
                <a:cs typeface="Arial"/>
              </a:rPr>
              <a:t>spelövning </a:t>
            </a:r>
            <a:r>
              <a:rPr sz="800" spc="-10" dirty="0">
                <a:latin typeface="Arial"/>
                <a:cs typeface="Arial"/>
              </a:rPr>
              <a:t>eller spel</a:t>
            </a:r>
            <a:endParaRPr sz="800">
              <a:latin typeface="Arial"/>
              <a:cs typeface="Arial"/>
            </a:endParaRPr>
          </a:p>
        </p:txBody>
      </p:sp>
      <p:sp>
        <p:nvSpPr>
          <p:cNvPr id="62" name="object 45"/>
          <p:cNvSpPr txBox="1"/>
          <p:nvPr/>
        </p:nvSpPr>
        <p:spPr>
          <a:xfrm>
            <a:off x="4808680" y="7367712"/>
            <a:ext cx="1403350" cy="377190"/>
          </a:xfrm>
          <a:prstGeom prst="rect">
            <a:avLst/>
          </a:prstGeom>
        </p:spPr>
        <p:txBody>
          <a:bodyPr vert="horz" wrap="square" lIns="0" tIns="0" rIns="0" bIns="0" rtlCol="0">
            <a:noAutofit/>
          </a:bodyPr>
          <a:lstStyle/>
          <a:p>
            <a:pPr marL="12700">
              <a:lnSpc>
                <a:spcPct val="100000"/>
              </a:lnSpc>
            </a:pPr>
            <a:r>
              <a:rPr sz="800" b="1" dirty="0">
                <a:latin typeface="Arial"/>
                <a:cs typeface="Arial"/>
              </a:rPr>
              <a:t>3 </a:t>
            </a:r>
            <a:r>
              <a:rPr sz="800" b="1" spc="-10" dirty="0">
                <a:latin typeface="Arial"/>
                <a:cs typeface="Arial"/>
              </a:rPr>
              <a:t>FÄRDIGHETSTRÄNING</a:t>
            </a:r>
            <a:endParaRPr sz="800">
              <a:latin typeface="Arial"/>
              <a:cs typeface="Arial"/>
            </a:endParaRPr>
          </a:p>
          <a:p>
            <a:pPr marL="12700">
              <a:lnSpc>
                <a:spcPct val="100000"/>
              </a:lnSpc>
            </a:pPr>
            <a:r>
              <a:rPr sz="800" spc="-15" dirty="0">
                <a:latin typeface="Arial"/>
                <a:cs typeface="Arial"/>
              </a:rPr>
              <a:t>Delar </a:t>
            </a:r>
            <a:r>
              <a:rPr sz="800" spc="-10" dirty="0">
                <a:latin typeface="Arial"/>
                <a:cs typeface="Arial"/>
              </a:rPr>
              <a:t>av </a:t>
            </a:r>
            <a:r>
              <a:rPr sz="800" spc="0" dirty="0">
                <a:latin typeface="Arial"/>
                <a:cs typeface="Arial"/>
              </a:rPr>
              <a:t>spelet </a:t>
            </a:r>
            <a:r>
              <a:rPr sz="800" spc="-5" dirty="0">
                <a:latin typeface="Arial"/>
                <a:cs typeface="Arial"/>
              </a:rPr>
              <a:t>tränas</a:t>
            </a:r>
            <a:endParaRPr sz="800">
              <a:latin typeface="Arial"/>
              <a:cs typeface="Arial"/>
            </a:endParaRPr>
          </a:p>
          <a:p>
            <a:pPr marL="12700">
              <a:lnSpc>
                <a:spcPct val="100000"/>
              </a:lnSpc>
            </a:pPr>
            <a:r>
              <a:rPr sz="800" spc="-50" dirty="0">
                <a:latin typeface="Arial"/>
                <a:cs typeface="Arial"/>
              </a:rPr>
              <a:t>– </a:t>
            </a:r>
            <a:r>
              <a:rPr sz="800" spc="0" dirty="0">
                <a:latin typeface="Arial"/>
                <a:cs typeface="Arial"/>
              </a:rPr>
              <a:t>spelmoment </a:t>
            </a:r>
            <a:r>
              <a:rPr sz="800" spc="-10" dirty="0">
                <a:latin typeface="Arial"/>
                <a:cs typeface="Arial"/>
              </a:rPr>
              <a:t>eller </a:t>
            </a:r>
            <a:r>
              <a:rPr sz="800" spc="0" dirty="0">
                <a:latin typeface="Arial"/>
                <a:cs typeface="Arial"/>
              </a:rPr>
              <a:t>spelövning</a:t>
            </a:r>
            <a:endParaRPr sz="800">
              <a:latin typeface="Arial"/>
              <a:cs typeface="Arial"/>
            </a:endParaRPr>
          </a:p>
        </p:txBody>
      </p:sp>
      <p:sp>
        <p:nvSpPr>
          <p:cNvPr id="63" name="object 46"/>
          <p:cNvSpPr txBox="1"/>
          <p:nvPr/>
        </p:nvSpPr>
        <p:spPr>
          <a:xfrm>
            <a:off x="1052629" y="6737187"/>
            <a:ext cx="949325" cy="499109"/>
          </a:xfrm>
          <a:prstGeom prst="rect">
            <a:avLst/>
          </a:prstGeom>
        </p:spPr>
        <p:txBody>
          <a:bodyPr vert="horz" wrap="square" lIns="0" tIns="0" rIns="0" bIns="0" rtlCol="0">
            <a:noAutofit/>
          </a:bodyPr>
          <a:lstStyle/>
          <a:p>
            <a:pPr marL="12700">
              <a:lnSpc>
                <a:spcPct val="100000"/>
              </a:lnSpc>
            </a:pPr>
            <a:r>
              <a:rPr sz="800" b="1" dirty="0">
                <a:latin typeface="Arial"/>
                <a:cs typeface="Arial"/>
              </a:rPr>
              <a:t>4 </a:t>
            </a:r>
            <a:r>
              <a:rPr sz="800" b="1" spc="-20" dirty="0">
                <a:latin typeface="Arial"/>
                <a:cs typeface="Arial"/>
              </a:rPr>
              <a:t>SPE</a:t>
            </a:r>
            <a:r>
              <a:rPr sz="800" b="1" spc="-105" dirty="0">
                <a:latin typeface="Arial"/>
                <a:cs typeface="Arial"/>
              </a:rPr>
              <a:t>L</a:t>
            </a:r>
            <a:r>
              <a:rPr sz="800" b="1" spc="-10" dirty="0">
                <a:latin typeface="Arial"/>
                <a:cs typeface="Arial"/>
              </a:rPr>
              <a:t>TRÄNING</a:t>
            </a:r>
            <a:endParaRPr sz="800" dirty="0">
              <a:latin typeface="Arial"/>
              <a:cs typeface="Arial"/>
            </a:endParaRPr>
          </a:p>
          <a:p>
            <a:pPr marL="12700">
              <a:lnSpc>
                <a:spcPct val="100000"/>
              </a:lnSpc>
            </a:pPr>
            <a:r>
              <a:rPr sz="800" dirty="0">
                <a:latin typeface="Arial"/>
                <a:cs typeface="Arial"/>
              </a:rPr>
              <a:t>Spelet </a:t>
            </a:r>
            <a:r>
              <a:rPr sz="800" spc="-5" dirty="0">
                <a:latin typeface="Arial"/>
                <a:cs typeface="Arial"/>
              </a:rPr>
              <a:t>tränas</a:t>
            </a:r>
            <a:endParaRPr sz="800" dirty="0">
              <a:latin typeface="Arial"/>
              <a:cs typeface="Arial"/>
            </a:endParaRPr>
          </a:p>
          <a:p>
            <a:pPr marL="12700" marR="12700">
              <a:lnSpc>
                <a:spcPct val="100000"/>
              </a:lnSpc>
            </a:pPr>
            <a:r>
              <a:rPr sz="800" spc="-50" dirty="0">
                <a:latin typeface="Arial"/>
                <a:cs typeface="Arial"/>
              </a:rPr>
              <a:t>– smålagsspel, </a:t>
            </a:r>
            <a:r>
              <a:rPr sz="800" spc="0" dirty="0">
                <a:latin typeface="Arial"/>
                <a:cs typeface="Arial"/>
              </a:rPr>
              <a:t>spelövning </a:t>
            </a:r>
            <a:r>
              <a:rPr sz="800" spc="-10" dirty="0">
                <a:latin typeface="Arial"/>
                <a:cs typeface="Arial"/>
              </a:rPr>
              <a:t>eller spel</a:t>
            </a:r>
            <a:endParaRPr sz="800" dirty="0">
              <a:latin typeface="Arial"/>
              <a:cs typeface="Arial"/>
            </a:endParaRPr>
          </a:p>
        </p:txBody>
      </p:sp>
      <p:sp>
        <p:nvSpPr>
          <p:cNvPr id="150" name="object 133"/>
          <p:cNvSpPr txBox="1"/>
          <p:nvPr/>
        </p:nvSpPr>
        <p:spPr>
          <a:xfrm>
            <a:off x="1151688" y="8132137"/>
            <a:ext cx="5337175" cy="328295"/>
          </a:xfrm>
          <a:prstGeom prst="rect">
            <a:avLst/>
          </a:prstGeom>
        </p:spPr>
        <p:txBody>
          <a:bodyPr vert="horz" wrap="square" lIns="0" tIns="0" rIns="0" bIns="0" rtlCol="0">
            <a:noAutofit/>
          </a:bodyPr>
          <a:lstStyle/>
          <a:p>
            <a:pPr marL="12700" marR="12700">
              <a:lnSpc>
                <a:spcPct val="104200"/>
              </a:lnSpc>
            </a:pPr>
            <a:r>
              <a:rPr sz="1000" spc="-5" dirty="0">
                <a:latin typeface="Arial"/>
                <a:cs typeface="Arial"/>
              </a:rPr>
              <a:t>Förslag </a:t>
            </a:r>
            <a:r>
              <a:rPr sz="1000" spc="5" dirty="0">
                <a:latin typeface="Arial"/>
                <a:cs typeface="Arial"/>
              </a:rPr>
              <a:t>på </a:t>
            </a:r>
            <a:r>
              <a:rPr sz="1000" spc="10" dirty="0">
                <a:latin typeface="Arial"/>
                <a:cs typeface="Arial"/>
              </a:rPr>
              <a:t>upplägg </a:t>
            </a:r>
            <a:r>
              <a:rPr sz="1000" spc="5" dirty="0">
                <a:latin typeface="Arial"/>
                <a:cs typeface="Arial"/>
              </a:rPr>
              <a:t>på </a:t>
            </a:r>
            <a:r>
              <a:rPr sz="1000" spc="10" dirty="0">
                <a:latin typeface="Arial"/>
                <a:cs typeface="Arial"/>
              </a:rPr>
              <a:t>ett träningspass. </a:t>
            </a:r>
            <a:r>
              <a:rPr sz="1000" spc="-25" dirty="0">
                <a:latin typeface="Arial"/>
                <a:cs typeface="Arial"/>
              </a:rPr>
              <a:t>På </a:t>
            </a:r>
            <a:r>
              <a:rPr sz="1000" spc="-10" dirty="0">
                <a:latin typeface="Arial"/>
                <a:cs typeface="Arial"/>
              </a:rPr>
              <a:t>nivå 1 </a:t>
            </a:r>
            <a:r>
              <a:rPr sz="1000" spc="15" dirty="0">
                <a:latin typeface="Arial"/>
                <a:cs typeface="Arial"/>
              </a:rPr>
              <a:t>och 2 kan </a:t>
            </a:r>
            <a:r>
              <a:rPr sz="1000" spc="-15" dirty="0">
                <a:latin typeface="Arial"/>
                <a:cs typeface="Arial"/>
              </a:rPr>
              <a:t>även </a:t>
            </a:r>
            <a:r>
              <a:rPr sz="1000" spc="0" dirty="0">
                <a:latin typeface="Arial"/>
                <a:cs typeface="Arial"/>
              </a:rPr>
              <a:t>stationsträning </a:t>
            </a:r>
            <a:r>
              <a:rPr sz="1000" spc="-10" dirty="0">
                <a:latin typeface="Arial"/>
                <a:cs typeface="Arial"/>
              </a:rPr>
              <a:t>vara </a:t>
            </a:r>
            <a:r>
              <a:rPr sz="1000" spc="0" dirty="0">
                <a:latin typeface="Arial"/>
                <a:cs typeface="Arial"/>
              </a:rPr>
              <a:t>lämplig </a:t>
            </a:r>
            <a:r>
              <a:rPr sz="1000" spc="10" dirty="0">
                <a:latin typeface="Arial"/>
                <a:cs typeface="Arial"/>
              </a:rPr>
              <a:t>om antalet </a:t>
            </a:r>
            <a:r>
              <a:rPr sz="1000" spc="5" dirty="0">
                <a:latin typeface="Arial"/>
                <a:cs typeface="Arial"/>
              </a:rPr>
              <a:t>ba</a:t>
            </a:r>
            <a:r>
              <a:rPr sz="1000" spc="15" dirty="0">
                <a:latin typeface="Arial"/>
                <a:cs typeface="Arial"/>
              </a:rPr>
              <a:t>r</a:t>
            </a:r>
            <a:r>
              <a:rPr sz="1000" spc="0" dirty="0">
                <a:latin typeface="Arial"/>
                <a:cs typeface="Arial"/>
              </a:rPr>
              <a:t>n överstiger </a:t>
            </a:r>
            <a:r>
              <a:rPr sz="1000" spc="5" dirty="0">
                <a:latin typeface="Arial"/>
                <a:cs typeface="Arial"/>
              </a:rPr>
              <a:t>1/10 </a:t>
            </a:r>
            <a:r>
              <a:rPr sz="1000" spc="-15" dirty="0">
                <a:latin typeface="Arial"/>
                <a:cs typeface="Arial"/>
              </a:rPr>
              <a:t>(träna</a:t>
            </a:r>
            <a:r>
              <a:rPr sz="1000" spc="-30" dirty="0">
                <a:latin typeface="Arial"/>
                <a:cs typeface="Arial"/>
              </a:rPr>
              <a:t>r</a:t>
            </a:r>
            <a:r>
              <a:rPr sz="1000" spc="5" dirty="0">
                <a:latin typeface="Arial"/>
                <a:cs typeface="Arial"/>
              </a:rPr>
              <a:t>e/ba</a:t>
            </a:r>
            <a:r>
              <a:rPr sz="1000" spc="20" dirty="0">
                <a:latin typeface="Arial"/>
                <a:cs typeface="Arial"/>
              </a:rPr>
              <a:t>r</a:t>
            </a:r>
            <a:r>
              <a:rPr sz="1000" spc="-30" dirty="0">
                <a:latin typeface="Arial"/>
                <a:cs typeface="Arial"/>
              </a:rPr>
              <a:t>n).</a:t>
            </a:r>
            <a:endParaRPr sz="1000" dirty="0">
              <a:latin typeface="Arial"/>
              <a:cs typeface="Arial"/>
            </a:endParaRPr>
          </a:p>
        </p:txBody>
      </p:sp>
      <p:graphicFrame>
        <p:nvGraphicFramePr>
          <p:cNvPr id="154" name="Tabell 153"/>
          <p:cNvGraphicFramePr>
            <a:graphicFrameLocks noGrp="1"/>
          </p:cNvGraphicFramePr>
          <p:nvPr/>
        </p:nvGraphicFramePr>
        <p:xfrm>
          <a:off x="548681" y="1115616"/>
          <a:ext cx="5760640" cy="2956560"/>
        </p:xfrm>
        <a:graphic>
          <a:graphicData uri="http://schemas.openxmlformats.org/drawingml/2006/table">
            <a:tbl>
              <a:tblPr firstRow="1" bandRow="1">
                <a:tableStyleId>{9DCAF9ED-07DC-4A11-8D7F-57B35C25682E}</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154409">
                <a:tc gridSpan="5">
                  <a:txBody>
                    <a:bodyPr/>
                    <a:lstStyle/>
                    <a:p>
                      <a:r>
                        <a:rPr lang="sv-SE" sz="1000" dirty="0"/>
                        <a:t>Veckoplanering 3 träningar och 1 match – nivå 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250914">
                <a:tc>
                  <a:txBody>
                    <a:bodyPr/>
                    <a:lstStyle/>
                    <a:p>
                      <a:r>
                        <a:rPr lang="sv-SE" sz="1000"/>
                        <a:t>Antal träningar/vecka</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Träning 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Träning 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Träning 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Match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1"/>
                  </a:ext>
                </a:extLst>
              </a:tr>
              <a:tr h="1022958">
                <a:tc>
                  <a:txBody>
                    <a:bodyPr/>
                    <a:lstStyle/>
                    <a:p>
                      <a:r>
                        <a:rPr lang="sv-SE" sz="1000"/>
                        <a:t>Vad träna</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Anfallsspel</a:t>
                      </a:r>
                    </a:p>
                    <a:p>
                      <a:r>
                        <a:rPr lang="sv-SE" sz="1000"/>
                        <a:t>- uppbyggnad</a:t>
                      </a:r>
                    </a:p>
                    <a:p>
                      <a:r>
                        <a:rPr lang="sv-SE" sz="1000"/>
                        <a:t>- skapa målchans och avsluta</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Anfallsspel</a:t>
                      </a:r>
                    </a:p>
                    <a:p>
                      <a:r>
                        <a:rPr lang="sv-SE" sz="1000"/>
                        <a:t>- skapa målchans och avsluta</a:t>
                      </a:r>
                    </a:p>
                    <a:p>
                      <a:r>
                        <a:rPr lang="sv-SE" sz="1000"/>
                        <a:t>Försvarsspel</a:t>
                      </a:r>
                    </a:p>
                    <a:p>
                      <a:r>
                        <a:rPr lang="sv-SE" sz="1000"/>
                        <a:t>- förhindra målchans och avslut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Anfallsspel</a:t>
                      </a:r>
                    </a:p>
                    <a:p>
                      <a:r>
                        <a:rPr lang="sv-SE" sz="1000"/>
                        <a:t>- uppbyggnad</a:t>
                      </a:r>
                    </a:p>
                    <a:p>
                      <a:r>
                        <a:rPr lang="sv-SE" sz="1000"/>
                        <a:t>- skapa målchans och avsluta</a:t>
                      </a:r>
                    </a:p>
                    <a:p>
                      <a:r>
                        <a:rPr lang="sv-SE" sz="1000"/>
                        <a:t>Försvarsspel</a:t>
                      </a:r>
                    </a:p>
                    <a:p>
                      <a:r>
                        <a:rPr lang="sv-SE" sz="1000"/>
                        <a:t>- förhindra uppbyggnad</a:t>
                      </a:r>
                    </a:p>
                    <a:p>
                      <a:r>
                        <a:rPr lang="sv-SE" sz="1000"/>
                        <a:t>- förhindra målchans och avslut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r>
                        <a:rPr lang="sv-SE" sz="1000"/>
                        <a:t>Anfallsspel</a:t>
                      </a:r>
                    </a:p>
                    <a:p>
                      <a:r>
                        <a:rPr lang="sv-SE" sz="1000"/>
                        <a:t>Försvarsspel</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2"/>
                  </a:ext>
                </a:extLst>
              </a:tr>
              <a:tr h="443925">
                <a:tc>
                  <a:txBody>
                    <a:bodyPr/>
                    <a:lstStyle/>
                    <a:p>
                      <a:r>
                        <a:rPr lang="sv-SE" sz="1000"/>
                        <a:t>Vad träna fysik</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Rörlighet</a:t>
                      </a:r>
                    </a:p>
                    <a:p>
                      <a:r>
                        <a:rPr lang="sv-SE" sz="1000"/>
                        <a:t>Koordination</a:t>
                      </a:r>
                    </a:p>
                    <a:p>
                      <a:r>
                        <a:rPr lang="sv-SE" sz="1000"/>
                        <a:t>Snabbhet</a:t>
                      </a:r>
                    </a:p>
                    <a:p>
                      <a:r>
                        <a:rPr lang="sv-SE" sz="1000"/>
                        <a:t>Styrka</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a:t>Rörlighet</a:t>
                      </a:r>
                    </a:p>
                    <a:p>
                      <a:r>
                        <a:rPr lang="sv-SE" sz="1000"/>
                        <a:t>Koordination</a:t>
                      </a:r>
                    </a:p>
                    <a:p>
                      <a:r>
                        <a:rPr lang="sv-SE" sz="1000"/>
                        <a:t>Styrka</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r>
                        <a:rPr lang="sv-SE" sz="1000" dirty="0"/>
                        <a:t>Rörlighet</a:t>
                      </a:r>
                    </a:p>
                    <a:p>
                      <a:r>
                        <a:rPr lang="sv-SE" sz="1000" dirty="0"/>
                        <a:t>Koordination</a:t>
                      </a:r>
                    </a:p>
                    <a:p>
                      <a:r>
                        <a:rPr lang="sv-SE" sz="1000" dirty="0"/>
                        <a:t>Snabbhet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248472" cy="432420"/>
          </a:xfrm>
        </p:spPr>
        <p:txBody>
          <a:bodyPr/>
          <a:lstStyle/>
          <a:p>
            <a:r>
              <a:rPr lang="sv-SE" dirty="0"/>
              <a:t>NIVÅ 2 – LÄRA FÖR ATT TRÄNA 9-12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63</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18" name="object 10"/>
          <p:cNvSpPr txBox="1"/>
          <p:nvPr/>
        </p:nvSpPr>
        <p:spPr>
          <a:xfrm>
            <a:off x="714800" y="1473241"/>
            <a:ext cx="2910205" cy="444500"/>
          </a:xfrm>
          <a:prstGeom prst="rect">
            <a:avLst/>
          </a:prstGeom>
        </p:spPr>
        <p:txBody>
          <a:bodyPr vert="horz" wrap="square" lIns="0" tIns="0" rIns="0" bIns="0" rtlCol="0">
            <a:noAutofit/>
          </a:bodyPr>
          <a:lstStyle/>
          <a:p>
            <a:pPr marL="12700">
              <a:lnSpc>
                <a:spcPct val="100000"/>
              </a:lnSpc>
            </a:pPr>
            <a:r>
              <a:rPr sz="1400" b="1" spc="20" dirty="0">
                <a:latin typeface="Arial"/>
                <a:cs typeface="Arial"/>
              </a:rPr>
              <a:t>Match</a:t>
            </a:r>
            <a:endParaRPr sz="1400">
              <a:latin typeface="Arial"/>
              <a:cs typeface="Arial"/>
            </a:endParaRPr>
          </a:p>
          <a:p>
            <a:pPr>
              <a:lnSpc>
                <a:spcPts val="500"/>
              </a:lnSpc>
              <a:spcBef>
                <a:spcPts val="36"/>
              </a:spcBef>
            </a:pPr>
            <a:endParaRPr sz="500"/>
          </a:p>
          <a:p>
            <a:pPr marL="12700">
              <a:lnSpc>
                <a:spcPct val="100000"/>
              </a:lnSpc>
            </a:pPr>
            <a:r>
              <a:rPr sz="1000" spc="-5" dirty="0">
                <a:latin typeface="Arial"/>
                <a:cs typeface="Arial"/>
              </a:rPr>
              <a:t>Idé </a:t>
            </a:r>
            <a:r>
              <a:rPr sz="1000" spc="10" dirty="0">
                <a:latin typeface="Arial"/>
                <a:cs typeface="Arial"/>
              </a:rPr>
              <a:t>om </a:t>
            </a:r>
            <a:r>
              <a:rPr sz="1000" spc="0" dirty="0">
                <a:latin typeface="Arial"/>
                <a:cs typeface="Arial"/>
              </a:rPr>
              <a:t>spelformer </a:t>
            </a:r>
            <a:r>
              <a:rPr sz="1000" spc="5" dirty="0">
                <a:latin typeface="Arial"/>
                <a:cs typeface="Arial"/>
              </a:rPr>
              <a:t>med </a:t>
            </a:r>
            <a:r>
              <a:rPr sz="1000" spc="10" dirty="0">
                <a:latin typeface="Arial"/>
                <a:cs typeface="Arial"/>
              </a:rPr>
              <a:t>utgångspunkt </a:t>
            </a:r>
            <a:r>
              <a:rPr sz="1000" spc="-5" dirty="0">
                <a:latin typeface="Arial"/>
                <a:cs typeface="Arial"/>
              </a:rPr>
              <a:t>från lärande:</a:t>
            </a:r>
            <a:endParaRPr sz="1000">
              <a:latin typeface="Arial"/>
              <a:cs typeface="Arial"/>
            </a:endParaRPr>
          </a:p>
        </p:txBody>
      </p:sp>
      <p:sp>
        <p:nvSpPr>
          <p:cNvPr id="20" name="object 11"/>
          <p:cNvSpPr txBox="1"/>
          <p:nvPr/>
        </p:nvSpPr>
        <p:spPr>
          <a:xfrm>
            <a:off x="707307" y="3141377"/>
            <a:ext cx="1911985" cy="916305"/>
          </a:xfrm>
          <a:prstGeom prst="rect">
            <a:avLst/>
          </a:prstGeom>
        </p:spPr>
        <p:txBody>
          <a:bodyPr vert="horz" wrap="square" lIns="0" tIns="0" rIns="0" bIns="0" rtlCol="0">
            <a:noAutofit/>
          </a:bodyPr>
          <a:lstStyle/>
          <a:p>
            <a:pPr marL="120650" indent="-107950">
              <a:lnSpc>
                <a:spcPct val="100000"/>
              </a:lnSpc>
              <a:buFont typeface="Arial"/>
              <a:buChar char="•"/>
              <a:tabLst>
                <a:tab pos="120650" algn="l"/>
              </a:tabLst>
            </a:pPr>
            <a:r>
              <a:rPr sz="1000" spc="-15" dirty="0">
                <a:latin typeface="Arial"/>
                <a:cs typeface="Arial"/>
              </a:rPr>
              <a:t>Enkla rutiner </a:t>
            </a:r>
            <a:r>
              <a:rPr sz="1000" spc="15" dirty="0">
                <a:latin typeface="Arial"/>
                <a:cs typeface="Arial"/>
              </a:rPr>
              <a:t>och genomgångar</a:t>
            </a:r>
            <a:endParaRPr sz="1000" dirty="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Jämna </a:t>
            </a:r>
            <a:r>
              <a:rPr sz="1000" spc="5" dirty="0">
                <a:latin typeface="Arial"/>
                <a:cs typeface="Arial"/>
              </a:rPr>
              <a:t>matcher</a:t>
            </a:r>
            <a:endParaRPr sz="1000" dirty="0">
              <a:latin typeface="Arial"/>
              <a:cs typeface="Arial"/>
            </a:endParaRPr>
          </a:p>
          <a:p>
            <a:pPr marL="120650" indent="-107950">
              <a:lnSpc>
                <a:spcPct val="100000"/>
              </a:lnSpc>
              <a:spcBef>
                <a:spcPts val="280"/>
              </a:spcBef>
              <a:buFont typeface="Arial"/>
              <a:buChar char="•"/>
              <a:tabLst>
                <a:tab pos="120650" algn="l"/>
              </a:tabLst>
            </a:pPr>
            <a:r>
              <a:rPr sz="1000" spc="15" dirty="0">
                <a:latin typeface="Arial"/>
                <a:cs typeface="Arial"/>
              </a:rPr>
              <a:t>Mycket </a:t>
            </a:r>
            <a:r>
              <a:rPr sz="1000" spc="5" dirty="0">
                <a:latin typeface="Arial"/>
                <a:cs typeface="Arial"/>
              </a:rPr>
              <a:t>speltid, </a:t>
            </a:r>
            <a:r>
              <a:rPr sz="1000" spc="-5" dirty="0">
                <a:latin typeface="Arial"/>
                <a:cs typeface="Arial"/>
              </a:rPr>
              <a:t>få </a:t>
            </a:r>
            <a:r>
              <a:rPr sz="1000" spc="0" dirty="0">
                <a:latin typeface="Arial"/>
                <a:cs typeface="Arial"/>
              </a:rPr>
              <a:t>avbyta</a:t>
            </a:r>
            <a:r>
              <a:rPr sz="1000" spc="-20" dirty="0">
                <a:latin typeface="Arial"/>
                <a:cs typeface="Arial"/>
              </a:rPr>
              <a:t>r</a:t>
            </a:r>
            <a:r>
              <a:rPr sz="1000" spc="-15" dirty="0">
                <a:latin typeface="Arial"/>
                <a:cs typeface="Arial"/>
              </a:rPr>
              <a:t>e.</a:t>
            </a:r>
            <a:endParaRPr sz="1000" dirty="0">
              <a:latin typeface="Arial"/>
              <a:cs typeface="Arial"/>
            </a:endParaRPr>
          </a:p>
          <a:p>
            <a:pPr marL="120650" indent="-107950">
              <a:lnSpc>
                <a:spcPct val="100000"/>
              </a:lnSpc>
              <a:spcBef>
                <a:spcPts val="280"/>
              </a:spcBef>
              <a:buFont typeface="Arial"/>
              <a:buChar char="•"/>
              <a:tabLst>
                <a:tab pos="120650" algn="l"/>
              </a:tabLst>
            </a:pPr>
            <a:r>
              <a:rPr sz="1000" spc="-15" dirty="0">
                <a:latin typeface="Arial"/>
                <a:cs typeface="Arial"/>
              </a:rPr>
              <a:t>Alla </a:t>
            </a:r>
            <a:r>
              <a:rPr sz="1000" spc="-5" dirty="0">
                <a:latin typeface="Arial"/>
                <a:cs typeface="Arial"/>
              </a:rPr>
              <a:t>spelar lika </a:t>
            </a:r>
            <a:r>
              <a:rPr sz="1000" spc="10" dirty="0">
                <a:latin typeface="Arial"/>
                <a:cs typeface="Arial"/>
              </a:rPr>
              <a:t>mycket</a:t>
            </a:r>
            <a:endParaRPr sz="1000" dirty="0">
              <a:latin typeface="Arial"/>
              <a:cs typeface="Arial"/>
            </a:endParaRPr>
          </a:p>
          <a:p>
            <a:pPr marL="120650" indent="-107950">
              <a:lnSpc>
                <a:spcPct val="100000"/>
              </a:lnSpc>
              <a:spcBef>
                <a:spcPts val="280"/>
              </a:spcBef>
              <a:buFont typeface="Arial"/>
              <a:buChar char="•"/>
              <a:tabLst>
                <a:tab pos="120650" algn="l"/>
              </a:tabLst>
            </a:pPr>
            <a:r>
              <a:rPr sz="1000" spc="5" dirty="0">
                <a:latin typeface="Arial"/>
                <a:cs typeface="Arial"/>
              </a:rPr>
              <a:t>”Spela </a:t>
            </a:r>
            <a:r>
              <a:rPr sz="1000" spc="10" dirty="0">
                <a:latin typeface="Arial"/>
                <a:cs typeface="Arial"/>
              </a:rPr>
              <a:t>som vi tränar”</a:t>
            </a:r>
            <a:endParaRPr sz="1000" dirty="0">
              <a:latin typeface="Arial"/>
              <a:cs typeface="Arial"/>
            </a:endParaRPr>
          </a:p>
        </p:txBody>
      </p:sp>
      <p:sp>
        <p:nvSpPr>
          <p:cNvPr id="21" name="object 12"/>
          <p:cNvSpPr txBox="1"/>
          <p:nvPr/>
        </p:nvSpPr>
        <p:spPr>
          <a:xfrm>
            <a:off x="3497243" y="3141122"/>
            <a:ext cx="2540000" cy="727710"/>
          </a:xfrm>
          <a:prstGeom prst="rect">
            <a:avLst/>
          </a:prstGeom>
        </p:spPr>
        <p:txBody>
          <a:bodyPr vert="horz" wrap="square" lIns="0" tIns="0" rIns="0" bIns="0" rtlCol="0">
            <a:noAutofit/>
          </a:bodyPr>
          <a:lstStyle/>
          <a:p>
            <a:pPr marL="120650" indent="-107950">
              <a:lnSpc>
                <a:spcPct val="100000"/>
              </a:lnSpc>
              <a:buFont typeface="Arial"/>
              <a:buChar char="•"/>
              <a:tabLst>
                <a:tab pos="120650" algn="l"/>
              </a:tabLst>
            </a:pPr>
            <a:r>
              <a:rPr sz="1000" spc="-15" dirty="0">
                <a:latin typeface="Arial"/>
                <a:cs typeface="Arial"/>
              </a:rPr>
              <a:t>P</a:t>
            </a:r>
            <a:r>
              <a:rPr sz="1000" spc="-30" dirty="0">
                <a:latin typeface="Arial"/>
                <a:cs typeface="Arial"/>
              </a:rPr>
              <a:t>r</a:t>
            </a:r>
            <a:r>
              <a:rPr sz="1000" spc="-10" dirty="0">
                <a:latin typeface="Arial"/>
                <a:cs typeface="Arial"/>
              </a:rPr>
              <a:t>ova olika </a:t>
            </a:r>
            <a:r>
              <a:rPr sz="1000" spc="5" dirty="0">
                <a:latin typeface="Arial"/>
                <a:cs typeface="Arial"/>
              </a:rPr>
              <a:t>positioner</a:t>
            </a:r>
            <a:endParaRPr sz="100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Låt </a:t>
            </a:r>
            <a:r>
              <a:rPr sz="1000" spc="-5" dirty="0">
                <a:latin typeface="Arial"/>
                <a:cs typeface="Arial"/>
              </a:rPr>
              <a:t>spela</a:t>
            </a:r>
            <a:r>
              <a:rPr sz="1000" spc="10" dirty="0">
                <a:latin typeface="Arial"/>
                <a:cs typeface="Arial"/>
              </a:rPr>
              <a:t>r</a:t>
            </a:r>
            <a:r>
              <a:rPr sz="1000" spc="-15" dirty="0">
                <a:latin typeface="Arial"/>
                <a:cs typeface="Arial"/>
              </a:rPr>
              <a:t>na </a:t>
            </a:r>
            <a:r>
              <a:rPr sz="1000" spc="-5" dirty="0">
                <a:latin typeface="Arial"/>
                <a:cs typeface="Arial"/>
              </a:rPr>
              <a:t>lösa </a:t>
            </a:r>
            <a:r>
              <a:rPr sz="1000" spc="0" dirty="0">
                <a:latin typeface="Arial"/>
                <a:cs typeface="Arial"/>
              </a:rPr>
              <a:t>matchsituatione</a:t>
            </a:r>
            <a:r>
              <a:rPr sz="1000" spc="15" dirty="0">
                <a:latin typeface="Arial"/>
                <a:cs typeface="Arial"/>
              </a:rPr>
              <a:t>r</a:t>
            </a:r>
            <a:r>
              <a:rPr sz="1000" spc="-15" dirty="0">
                <a:latin typeface="Arial"/>
                <a:cs typeface="Arial"/>
              </a:rPr>
              <a:t>na</a:t>
            </a:r>
            <a:endParaRPr sz="1000">
              <a:latin typeface="Arial"/>
              <a:cs typeface="Arial"/>
            </a:endParaRPr>
          </a:p>
          <a:p>
            <a:pPr marL="120650" indent="-107950">
              <a:lnSpc>
                <a:spcPct val="100000"/>
              </a:lnSpc>
              <a:spcBef>
                <a:spcPts val="280"/>
              </a:spcBef>
              <a:buFont typeface="Arial"/>
              <a:buChar char="•"/>
              <a:tabLst>
                <a:tab pos="120650" algn="l"/>
              </a:tabLst>
            </a:pPr>
            <a:r>
              <a:rPr sz="1000" spc="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a:latin typeface="Arial"/>
              <a:cs typeface="Arial"/>
            </a:endParaRPr>
          </a:p>
          <a:p>
            <a:pPr marL="120650" indent="-107950">
              <a:lnSpc>
                <a:spcPct val="100000"/>
              </a:lnSpc>
              <a:spcBef>
                <a:spcPts val="280"/>
              </a:spcBef>
              <a:buFont typeface="Arial"/>
              <a:buChar char="•"/>
              <a:tabLst>
                <a:tab pos="120650" algn="l"/>
              </a:tabLst>
            </a:pPr>
            <a:r>
              <a:rPr sz="1000" spc="-20" dirty="0">
                <a:latin typeface="Arial"/>
                <a:cs typeface="Arial"/>
              </a:rPr>
              <a:t>Fair </a:t>
            </a:r>
            <a:r>
              <a:rPr sz="1000" spc="-10" dirty="0">
                <a:latin typeface="Arial"/>
                <a:cs typeface="Arial"/>
              </a:rPr>
              <a:t>Play</a:t>
            </a:r>
            <a:endParaRPr sz="1000">
              <a:latin typeface="Arial"/>
              <a:cs typeface="Arial"/>
            </a:endParaRPr>
          </a:p>
        </p:txBody>
      </p:sp>
      <p:graphicFrame>
        <p:nvGraphicFramePr>
          <p:cNvPr id="22" name="object 9"/>
          <p:cNvGraphicFramePr>
            <a:graphicFrameLocks noGrp="1"/>
          </p:cNvGraphicFramePr>
          <p:nvPr>
            <p:extLst>
              <p:ext uri="{D42A27DB-BD31-4B8C-83A1-F6EECF244321}">
                <p14:modId xmlns:p14="http://schemas.microsoft.com/office/powerpoint/2010/main" val="944982631"/>
              </p:ext>
            </p:extLst>
          </p:nvPr>
        </p:nvGraphicFramePr>
        <p:xfrm>
          <a:off x="755151" y="2051720"/>
          <a:ext cx="5397809" cy="57357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504056">
                  <a:extLst>
                    <a:ext uri="{9D8B030D-6E8A-4147-A177-3AD203B41FA5}">
                      <a16:colId xmlns:a16="http://schemas.microsoft.com/office/drawing/2014/main" val="20000"/>
                    </a:ext>
                  </a:extLst>
                </a:gridCol>
                <a:gridCol w="992550">
                  <a:extLst>
                    <a:ext uri="{9D8B030D-6E8A-4147-A177-3AD203B41FA5}">
                      <a16:colId xmlns:a16="http://schemas.microsoft.com/office/drawing/2014/main" val="20001"/>
                    </a:ext>
                  </a:extLst>
                </a:gridCol>
                <a:gridCol w="982801">
                  <a:extLst>
                    <a:ext uri="{9D8B030D-6E8A-4147-A177-3AD203B41FA5}">
                      <a16:colId xmlns:a16="http://schemas.microsoft.com/office/drawing/2014/main" val="20002"/>
                    </a:ext>
                  </a:extLst>
                </a:gridCol>
                <a:gridCol w="982800">
                  <a:extLst>
                    <a:ext uri="{9D8B030D-6E8A-4147-A177-3AD203B41FA5}">
                      <a16:colId xmlns:a16="http://schemas.microsoft.com/office/drawing/2014/main" val="20003"/>
                    </a:ext>
                  </a:extLst>
                </a:gridCol>
                <a:gridCol w="982799">
                  <a:extLst>
                    <a:ext uri="{9D8B030D-6E8A-4147-A177-3AD203B41FA5}">
                      <a16:colId xmlns:a16="http://schemas.microsoft.com/office/drawing/2014/main" val="20004"/>
                    </a:ext>
                  </a:extLst>
                </a:gridCol>
                <a:gridCol w="952803">
                  <a:extLst>
                    <a:ext uri="{9D8B030D-6E8A-4147-A177-3AD203B41FA5}">
                      <a16:colId xmlns:a16="http://schemas.microsoft.com/office/drawing/2014/main" val="20005"/>
                    </a:ext>
                  </a:extLst>
                </a:gridCol>
              </a:tblGrid>
              <a:tr h="192093">
                <a:tc>
                  <a:txBody>
                    <a:bodyPr/>
                    <a:lstStyle/>
                    <a:p>
                      <a:pPr marL="49530">
                        <a:lnSpc>
                          <a:spcPct val="100000"/>
                        </a:lnSpc>
                      </a:pPr>
                      <a:r>
                        <a:rPr sz="800" b="1" dirty="0">
                          <a:solidFill>
                            <a:srgbClr val="FFFFFF"/>
                          </a:solidFill>
                          <a:latin typeface="Arial"/>
                          <a:cs typeface="Arial"/>
                        </a:rPr>
                        <a:t>Ålder</a:t>
                      </a:r>
                      <a:endParaRPr sz="800" dirty="0">
                        <a:latin typeface="Arial"/>
                        <a:cs typeface="Arial"/>
                      </a:endParaRPr>
                    </a:p>
                  </a:txBody>
                  <a:tcPr marL="0" marR="0" marT="0" marB="0">
                    <a:lnR w="12700">
                      <a:solidFill>
                        <a:srgbClr val="FFFFFF"/>
                      </a:solidFill>
                      <a:prstDash val="solid"/>
                    </a:lnR>
                    <a:solidFill>
                      <a:srgbClr val="ED1C2E"/>
                    </a:solidFill>
                  </a:tcPr>
                </a:tc>
                <a:tc>
                  <a:txBody>
                    <a:bodyPr/>
                    <a:lstStyle/>
                    <a:p>
                      <a:pPr marL="317500">
                        <a:lnSpc>
                          <a:spcPct val="100000"/>
                        </a:lnSpc>
                      </a:pPr>
                      <a:r>
                        <a:rPr sz="800" b="1" dirty="0">
                          <a:solidFill>
                            <a:srgbClr val="FFFFFF"/>
                          </a:solidFill>
                          <a:latin typeface="Arial"/>
                          <a:cs typeface="Arial"/>
                        </a:rPr>
                        <a:t>Spelform</a:t>
                      </a:r>
                      <a:endParaRPr sz="800" dirty="0">
                        <a:latin typeface="Arial"/>
                        <a:cs typeface="Arial"/>
                      </a:endParaRPr>
                    </a:p>
                  </a:txBody>
                  <a:tcPr marL="0" marR="0" marT="0" marB="0">
                    <a:lnL w="12700">
                      <a:solidFill>
                        <a:srgbClr val="FFFFFF"/>
                      </a:solidFill>
                      <a:prstDash val="solid"/>
                    </a:lnL>
                    <a:lnR w="12700">
                      <a:solidFill>
                        <a:srgbClr val="FFFFFF"/>
                      </a:solidFill>
                      <a:prstDash val="solid"/>
                    </a:lnR>
                    <a:solidFill>
                      <a:srgbClr val="ED1C2E"/>
                    </a:solidFill>
                  </a:tcPr>
                </a:tc>
                <a:tc>
                  <a:txBody>
                    <a:bodyPr/>
                    <a:lstStyle/>
                    <a:p>
                      <a:pPr marL="317500">
                        <a:lnSpc>
                          <a:spcPct val="100000"/>
                        </a:lnSpc>
                      </a:pPr>
                      <a:r>
                        <a:rPr sz="800" b="1" dirty="0">
                          <a:solidFill>
                            <a:srgbClr val="FFFFFF"/>
                          </a:solidFill>
                          <a:latin typeface="Arial"/>
                          <a:cs typeface="Arial"/>
                        </a:rPr>
                        <a:t>Boll</a:t>
                      </a:r>
                      <a:endParaRPr sz="800">
                        <a:latin typeface="Arial"/>
                        <a:cs typeface="Arial"/>
                      </a:endParaRPr>
                    </a:p>
                  </a:txBody>
                  <a:tcPr marL="0" marR="0" marT="0" marB="0">
                    <a:lnL w="12700">
                      <a:solidFill>
                        <a:srgbClr val="FFFFFF"/>
                      </a:solidFill>
                      <a:prstDash val="solid"/>
                    </a:lnL>
                    <a:lnR w="12700">
                      <a:solidFill>
                        <a:srgbClr val="FFFFFF"/>
                      </a:solidFill>
                      <a:prstDash val="solid"/>
                    </a:lnR>
                    <a:solidFill>
                      <a:srgbClr val="ED1C2E"/>
                    </a:solidFill>
                  </a:tcPr>
                </a:tc>
                <a:tc>
                  <a:txBody>
                    <a:bodyPr/>
                    <a:lstStyle/>
                    <a:p>
                      <a:pPr marL="209550">
                        <a:lnSpc>
                          <a:spcPct val="100000"/>
                        </a:lnSpc>
                      </a:pPr>
                      <a:r>
                        <a:rPr sz="800" b="1" dirty="0">
                          <a:solidFill>
                            <a:srgbClr val="FFFFFF"/>
                          </a:solidFill>
                          <a:latin typeface="Arial"/>
                          <a:cs typeface="Arial"/>
                        </a:rPr>
                        <a:t>Matchtid</a:t>
                      </a:r>
                      <a:endParaRPr sz="800">
                        <a:latin typeface="Arial"/>
                        <a:cs typeface="Arial"/>
                      </a:endParaRPr>
                    </a:p>
                  </a:txBody>
                  <a:tcPr marL="0" marR="0" marT="0" marB="0">
                    <a:lnL w="12700">
                      <a:solidFill>
                        <a:srgbClr val="FFFFFF"/>
                      </a:solidFill>
                      <a:prstDash val="solid"/>
                    </a:lnL>
                    <a:lnR w="12700">
                      <a:solidFill>
                        <a:srgbClr val="FFFFFF"/>
                      </a:solidFill>
                      <a:prstDash val="solid"/>
                    </a:lnR>
                    <a:solidFill>
                      <a:srgbClr val="ED1C2E"/>
                    </a:solidFill>
                  </a:tcPr>
                </a:tc>
                <a:tc>
                  <a:txBody>
                    <a:bodyPr/>
                    <a:lstStyle/>
                    <a:p>
                      <a:pPr marL="43815">
                        <a:lnSpc>
                          <a:spcPct val="100000"/>
                        </a:lnSpc>
                      </a:pPr>
                      <a:r>
                        <a:rPr sz="800" b="1" dirty="0">
                          <a:solidFill>
                            <a:srgbClr val="FFFFFF"/>
                          </a:solidFill>
                          <a:latin typeface="Arial"/>
                          <a:cs typeface="Arial"/>
                        </a:rPr>
                        <a:t>Yta</a:t>
                      </a:r>
                      <a:endParaRPr sz="800">
                        <a:latin typeface="Arial"/>
                        <a:cs typeface="Arial"/>
                      </a:endParaRPr>
                    </a:p>
                  </a:txBody>
                  <a:tcPr marL="0" marR="0" marT="0" marB="0">
                    <a:lnL w="12700">
                      <a:solidFill>
                        <a:srgbClr val="FFFFFF"/>
                      </a:solidFill>
                      <a:prstDash val="solid"/>
                    </a:lnL>
                    <a:lnR w="12700">
                      <a:solidFill>
                        <a:srgbClr val="FFFFFF"/>
                      </a:solidFill>
                      <a:prstDash val="solid"/>
                    </a:lnR>
                    <a:solidFill>
                      <a:srgbClr val="ED1C2E"/>
                    </a:solidFill>
                  </a:tcPr>
                </a:tc>
                <a:tc>
                  <a:txBody>
                    <a:bodyPr/>
                    <a:lstStyle/>
                    <a:p>
                      <a:pPr marL="245110">
                        <a:lnSpc>
                          <a:spcPct val="100000"/>
                        </a:lnSpc>
                      </a:pPr>
                      <a:r>
                        <a:rPr sz="800" b="1" dirty="0">
                          <a:solidFill>
                            <a:srgbClr val="FFFFFF"/>
                          </a:solidFill>
                          <a:latin typeface="Arial"/>
                          <a:cs typeface="Arial"/>
                        </a:rPr>
                        <a:t>Målstorlek</a:t>
                      </a:r>
                      <a:endParaRPr sz="800">
                        <a:latin typeface="Arial"/>
                        <a:cs typeface="Arial"/>
                      </a:endParaRPr>
                    </a:p>
                  </a:txBody>
                  <a:tcPr marL="0" marR="0" marT="0" marB="0">
                    <a:lnL w="12700">
                      <a:solidFill>
                        <a:srgbClr val="FFFFFF"/>
                      </a:solidFill>
                      <a:prstDash val="solid"/>
                    </a:lnL>
                    <a:solidFill>
                      <a:srgbClr val="ED1C2E"/>
                    </a:solidFill>
                  </a:tcPr>
                </a:tc>
                <a:extLst>
                  <a:ext uri="{0D108BD9-81ED-4DB2-BD59-A6C34878D82A}">
                    <a16:rowId xmlns:a16="http://schemas.microsoft.com/office/drawing/2014/main" val="10000"/>
                  </a:ext>
                </a:extLst>
              </a:tr>
              <a:tr h="189211">
                <a:tc>
                  <a:txBody>
                    <a:bodyPr/>
                    <a:lstStyle/>
                    <a:p>
                      <a:pPr marL="49530">
                        <a:lnSpc>
                          <a:spcPct val="100000"/>
                        </a:lnSpc>
                      </a:pPr>
                      <a:r>
                        <a:rPr sz="800" b="1" dirty="0">
                          <a:solidFill>
                            <a:srgbClr val="FFFFFF"/>
                          </a:solidFill>
                          <a:latin typeface="Arial"/>
                          <a:cs typeface="Arial"/>
                        </a:rPr>
                        <a:t>8-9 år</a:t>
                      </a:r>
                      <a:endParaRPr sz="800" dirty="0">
                        <a:latin typeface="Arial"/>
                        <a:cs typeface="Arial"/>
                      </a:endParaRPr>
                    </a:p>
                  </a:txBody>
                  <a:tcPr marL="0" marR="0" marT="0" marB="0">
                    <a:lnR w="12700">
                      <a:noFill/>
                      <a:prstDash val="solid"/>
                    </a:lnR>
                    <a:lnB w="12700">
                      <a:solidFill>
                        <a:srgbClr val="ED1C2E"/>
                      </a:solidFill>
                      <a:prstDash val="solid"/>
                    </a:lnB>
                    <a:solidFill>
                      <a:srgbClr val="ED1C2E"/>
                    </a:solidFill>
                  </a:tcPr>
                </a:tc>
                <a:tc>
                  <a:txBody>
                    <a:bodyPr/>
                    <a:lstStyle/>
                    <a:p>
                      <a:pPr marL="316865">
                        <a:lnSpc>
                          <a:spcPct val="100000"/>
                        </a:lnSpc>
                      </a:pPr>
                      <a:r>
                        <a:rPr sz="800" dirty="0">
                          <a:latin typeface="Arial"/>
                          <a:cs typeface="Arial"/>
                        </a:rPr>
                        <a:t>5 mot 5</a:t>
                      </a:r>
                    </a:p>
                  </a:txBody>
                  <a:tcPr marL="0" marR="0" marT="0" marB="0">
                    <a:lnL w="12700">
                      <a:noFill/>
                      <a:prstDash val="solid"/>
                    </a:lnL>
                    <a:lnR w="12700">
                      <a:solidFill>
                        <a:srgbClr val="ED1C2E"/>
                      </a:solidFill>
                      <a:prstDash val="solid"/>
                    </a:lnR>
                    <a:lnB w="12700" cap="flat" cmpd="sng" algn="ctr">
                      <a:solidFill>
                        <a:srgbClr val="ED1C2E"/>
                      </a:solidFill>
                      <a:prstDash val="solid"/>
                      <a:round/>
                      <a:headEnd type="none" w="med" len="med"/>
                      <a:tailEnd type="none" w="med" len="med"/>
                    </a:lnB>
                    <a:solidFill>
                      <a:srgbClr val="FFFFFF"/>
                    </a:solidFill>
                  </a:tcPr>
                </a:tc>
                <a:tc>
                  <a:txBody>
                    <a:bodyPr/>
                    <a:lstStyle/>
                    <a:p>
                      <a:pPr marL="316865">
                        <a:lnSpc>
                          <a:spcPct val="100000"/>
                        </a:lnSpc>
                      </a:pPr>
                      <a:r>
                        <a:rPr sz="800" dirty="0">
                          <a:latin typeface="Arial"/>
                          <a:cs typeface="Arial"/>
                        </a:rPr>
                        <a:t>3</a:t>
                      </a:r>
                    </a:p>
                  </a:txBody>
                  <a:tcPr marL="0" marR="0" marT="0" marB="0">
                    <a:lnL w="12700">
                      <a:solidFill>
                        <a:srgbClr val="ED1C2E"/>
                      </a:solidFill>
                      <a:prstDash val="solid"/>
                    </a:lnL>
                    <a:lnR w="12700">
                      <a:solidFill>
                        <a:srgbClr val="ED1C2E"/>
                      </a:solidFill>
                      <a:prstDash val="solid"/>
                    </a:lnR>
                    <a:lnB w="12700" cap="flat" cmpd="sng" algn="ctr">
                      <a:solidFill>
                        <a:srgbClr val="ED1C2E"/>
                      </a:solidFill>
                      <a:prstDash val="solid"/>
                      <a:round/>
                      <a:headEnd type="none" w="med" len="med"/>
                      <a:tailEnd type="none" w="med" len="med"/>
                    </a:lnB>
                    <a:solidFill>
                      <a:srgbClr val="FFFFFF"/>
                    </a:solidFill>
                  </a:tcPr>
                </a:tc>
                <a:tc>
                  <a:txBody>
                    <a:bodyPr/>
                    <a:lstStyle/>
                    <a:p>
                      <a:pPr marL="208915">
                        <a:lnSpc>
                          <a:spcPct val="100000"/>
                        </a:lnSpc>
                      </a:pPr>
                      <a:r>
                        <a:rPr lang="sv-SE" sz="800" dirty="0">
                          <a:latin typeface="Arial"/>
                          <a:cs typeface="Arial"/>
                        </a:rPr>
                        <a:t>3</a:t>
                      </a:r>
                      <a:r>
                        <a:rPr sz="800" dirty="0">
                          <a:latin typeface="Arial"/>
                          <a:cs typeface="Arial"/>
                        </a:rPr>
                        <a:t> x </a:t>
                      </a:r>
                      <a:r>
                        <a:rPr lang="sv-SE" sz="800" dirty="0">
                          <a:latin typeface="Arial"/>
                          <a:cs typeface="Arial"/>
                        </a:rPr>
                        <a:t>1</a:t>
                      </a:r>
                      <a:r>
                        <a:rPr sz="800" dirty="0">
                          <a:latin typeface="Arial"/>
                          <a:cs typeface="Arial"/>
                        </a:rPr>
                        <a:t>0</a:t>
                      </a:r>
                      <a:r>
                        <a:rPr lang="sv-SE" sz="800" dirty="0">
                          <a:latin typeface="Arial"/>
                          <a:cs typeface="Arial"/>
                        </a:rPr>
                        <a:t>-15</a:t>
                      </a:r>
                      <a:r>
                        <a:rPr sz="800" dirty="0">
                          <a:latin typeface="Arial"/>
                          <a:cs typeface="Arial"/>
                        </a:rPr>
                        <a:t> min</a:t>
                      </a:r>
                    </a:p>
                  </a:txBody>
                  <a:tcPr marL="0" marR="0" marT="0" marB="0">
                    <a:lnL w="12700">
                      <a:solidFill>
                        <a:srgbClr val="ED1C2E"/>
                      </a:solidFill>
                      <a:prstDash val="solid"/>
                    </a:lnL>
                    <a:lnR w="12700">
                      <a:solidFill>
                        <a:srgbClr val="ED1C2E"/>
                      </a:solidFill>
                      <a:prstDash val="solid"/>
                    </a:lnR>
                    <a:lnB w="12700" cap="flat" cmpd="sng" algn="ctr">
                      <a:solidFill>
                        <a:srgbClr val="ED1C2E"/>
                      </a:solidFill>
                      <a:prstDash val="solid"/>
                      <a:round/>
                      <a:headEnd type="none" w="med" len="med"/>
                      <a:tailEnd type="none" w="med" len="med"/>
                    </a:lnB>
                    <a:solidFill>
                      <a:srgbClr val="FFFFFF"/>
                    </a:solidFill>
                  </a:tcPr>
                </a:tc>
                <a:tc>
                  <a:txBody>
                    <a:bodyPr/>
                    <a:lstStyle/>
                    <a:p>
                      <a:pPr marL="43815">
                        <a:lnSpc>
                          <a:spcPct val="100000"/>
                        </a:lnSpc>
                      </a:pPr>
                      <a:r>
                        <a:rPr sz="800" dirty="0">
                          <a:latin typeface="Arial"/>
                          <a:cs typeface="Arial"/>
                        </a:rPr>
                        <a:t>30 x </a:t>
                      </a:r>
                      <a:r>
                        <a:rPr lang="sv-SE" sz="800" dirty="0">
                          <a:latin typeface="Arial"/>
                          <a:cs typeface="Arial"/>
                        </a:rPr>
                        <a:t>15-</a:t>
                      </a:r>
                      <a:r>
                        <a:rPr sz="800" dirty="0">
                          <a:latin typeface="Arial"/>
                          <a:cs typeface="Arial"/>
                        </a:rPr>
                        <a:t>20 m</a:t>
                      </a:r>
                    </a:p>
                  </a:txBody>
                  <a:tcPr marL="0" marR="0" marT="0" marB="0">
                    <a:lnL w="12700">
                      <a:solidFill>
                        <a:srgbClr val="ED1C2E"/>
                      </a:solidFill>
                      <a:prstDash val="solid"/>
                    </a:lnL>
                    <a:lnR w="12700">
                      <a:solidFill>
                        <a:srgbClr val="ED1C2E"/>
                      </a:solidFill>
                      <a:prstDash val="solid"/>
                    </a:lnR>
                    <a:lnB w="12700" cap="flat" cmpd="sng" algn="ctr">
                      <a:solidFill>
                        <a:srgbClr val="ED1C2E"/>
                      </a:solidFill>
                      <a:prstDash val="solid"/>
                      <a:round/>
                      <a:headEnd type="none" w="med" len="med"/>
                      <a:tailEnd type="none" w="med" len="med"/>
                    </a:lnB>
                    <a:solidFill>
                      <a:srgbClr val="FFFFFF"/>
                    </a:solidFill>
                  </a:tcPr>
                </a:tc>
                <a:tc>
                  <a:txBody>
                    <a:bodyPr/>
                    <a:lstStyle/>
                    <a:p>
                      <a:pPr marL="43815">
                        <a:lnSpc>
                          <a:spcPct val="100000"/>
                        </a:lnSpc>
                      </a:pPr>
                      <a:r>
                        <a:rPr sz="800" dirty="0">
                          <a:latin typeface="Arial"/>
                          <a:cs typeface="Arial"/>
                        </a:rPr>
                        <a:t>3 × </a:t>
                      </a:r>
                      <a:r>
                        <a:rPr lang="sv-SE" sz="800" dirty="0">
                          <a:latin typeface="Arial"/>
                          <a:cs typeface="Arial"/>
                        </a:rPr>
                        <a:t>1,5</a:t>
                      </a:r>
                      <a:r>
                        <a:rPr sz="800" dirty="0">
                          <a:latin typeface="Arial"/>
                          <a:cs typeface="Arial"/>
                        </a:rPr>
                        <a:t> m</a:t>
                      </a:r>
                    </a:p>
                  </a:txBody>
                  <a:tcPr marL="0" marR="0" marT="0" marB="0">
                    <a:lnL w="12700">
                      <a:solidFill>
                        <a:srgbClr val="ED1C2E"/>
                      </a:solidFill>
                      <a:prstDash val="solid"/>
                    </a:lnL>
                    <a:lnB w="12700" cap="flat" cmpd="sng" algn="ctr">
                      <a:solidFill>
                        <a:srgbClr val="ED1C2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2272">
                <a:tc>
                  <a:txBody>
                    <a:bodyPr/>
                    <a:lstStyle/>
                    <a:p>
                      <a:pPr marL="49530">
                        <a:lnSpc>
                          <a:spcPct val="100000"/>
                        </a:lnSpc>
                      </a:pPr>
                      <a:r>
                        <a:rPr sz="800" b="1" dirty="0">
                          <a:solidFill>
                            <a:srgbClr val="FFFFFF"/>
                          </a:solidFill>
                          <a:latin typeface="Arial"/>
                          <a:cs typeface="Arial"/>
                        </a:rPr>
                        <a:t>1</a:t>
                      </a:r>
                      <a:r>
                        <a:rPr lang="sv-SE" sz="800" b="1" dirty="0">
                          <a:solidFill>
                            <a:srgbClr val="FFFFFF"/>
                          </a:solidFill>
                          <a:latin typeface="Arial"/>
                          <a:cs typeface="Arial"/>
                        </a:rPr>
                        <a:t>0</a:t>
                      </a:r>
                      <a:r>
                        <a:rPr sz="800" b="1" dirty="0">
                          <a:solidFill>
                            <a:srgbClr val="FFFFFF"/>
                          </a:solidFill>
                          <a:latin typeface="Arial"/>
                          <a:cs typeface="Arial"/>
                        </a:rPr>
                        <a:t>-12 år</a:t>
                      </a:r>
                      <a:endParaRPr sz="800" dirty="0">
                        <a:latin typeface="Arial"/>
                        <a:cs typeface="Arial"/>
                      </a:endParaRPr>
                    </a:p>
                  </a:txBody>
                  <a:tcPr marL="0" marR="0" marT="0" marB="0">
                    <a:lnR w="12700">
                      <a:noFill/>
                      <a:prstDash val="solid"/>
                    </a:lnR>
                    <a:lnT w="12700" cap="flat" cmpd="sng" algn="ctr">
                      <a:solidFill>
                        <a:srgbClr val="ED1C2E"/>
                      </a:solidFill>
                      <a:prstDash val="solid"/>
                      <a:round/>
                      <a:headEnd type="none" w="med" len="med"/>
                      <a:tailEnd type="none" w="med" len="med"/>
                    </a:lnT>
                    <a:solidFill>
                      <a:srgbClr val="ED1C2E"/>
                    </a:solidFill>
                  </a:tcPr>
                </a:tc>
                <a:tc>
                  <a:txBody>
                    <a:bodyPr/>
                    <a:lstStyle/>
                    <a:p>
                      <a:pPr marL="317500">
                        <a:lnSpc>
                          <a:spcPct val="100000"/>
                        </a:lnSpc>
                      </a:pPr>
                      <a:r>
                        <a:rPr sz="800" dirty="0">
                          <a:latin typeface="Arial"/>
                          <a:cs typeface="Arial"/>
                        </a:rPr>
                        <a:t>7 mot 7</a:t>
                      </a:r>
                    </a:p>
                  </a:txBody>
                  <a:tcPr marL="0" marR="0" marT="0" marB="0">
                    <a:lnL w="12700">
                      <a:noFill/>
                      <a:prstDash val="solid"/>
                    </a:lnL>
                    <a:lnR w="12700" cap="flat" cmpd="sng" algn="ctr">
                      <a:solidFill>
                        <a:srgbClr val="ED1C2E"/>
                      </a:solidFill>
                      <a:prstDash val="solid"/>
                      <a:round/>
                      <a:headEnd type="none" w="med" len="med"/>
                      <a:tailEnd type="none" w="med" len="med"/>
                    </a:lnR>
                    <a:lnT w="12700" cap="flat" cmpd="sng" algn="ctr">
                      <a:solidFill>
                        <a:srgbClr val="ED1C2E"/>
                      </a:solidFill>
                      <a:prstDash val="solid"/>
                      <a:round/>
                      <a:headEnd type="none" w="med" len="med"/>
                      <a:tailEnd type="none" w="med" len="med"/>
                    </a:lnT>
                    <a:solidFill>
                      <a:srgbClr val="FFFFFF"/>
                    </a:solidFill>
                  </a:tcPr>
                </a:tc>
                <a:tc>
                  <a:txBody>
                    <a:bodyPr/>
                    <a:lstStyle/>
                    <a:p>
                      <a:pPr marL="317500">
                        <a:lnSpc>
                          <a:spcPct val="100000"/>
                        </a:lnSpc>
                      </a:pPr>
                      <a:r>
                        <a:rPr sz="800" dirty="0">
                          <a:latin typeface="Arial"/>
                          <a:cs typeface="Arial"/>
                        </a:rPr>
                        <a:t>4</a:t>
                      </a:r>
                    </a:p>
                  </a:txBody>
                  <a:tcPr marL="0" marR="0" marT="0" marB="0">
                    <a:lnL w="12700" cap="flat" cmpd="sng" algn="ctr">
                      <a:solidFill>
                        <a:srgbClr val="ED1C2E"/>
                      </a:solidFill>
                      <a:prstDash val="solid"/>
                      <a:round/>
                      <a:headEnd type="none" w="med" len="med"/>
                      <a:tailEnd type="none" w="med" len="med"/>
                    </a:lnL>
                    <a:lnR w="12700" cap="flat" cmpd="sng" algn="ctr">
                      <a:solidFill>
                        <a:srgbClr val="ED1C2E"/>
                      </a:solidFill>
                      <a:prstDash val="solid"/>
                      <a:round/>
                      <a:headEnd type="none" w="med" len="med"/>
                      <a:tailEnd type="none" w="med" len="med"/>
                    </a:lnR>
                    <a:lnT w="12700" cap="flat" cmpd="sng" algn="ctr">
                      <a:solidFill>
                        <a:srgbClr val="ED1C2E"/>
                      </a:solidFill>
                      <a:prstDash val="solid"/>
                      <a:round/>
                      <a:headEnd type="none" w="med" len="med"/>
                      <a:tailEnd type="none" w="med" len="med"/>
                    </a:lnT>
                    <a:solidFill>
                      <a:srgbClr val="FFFFFF"/>
                    </a:solidFill>
                  </a:tcPr>
                </a:tc>
                <a:tc>
                  <a:txBody>
                    <a:bodyPr/>
                    <a:lstStyle/>
                    <a:p>
                      <a:pPr marL="209550">
                        <a:lnSpc>
                          <a:spcPct val="100000"/>
                        </a:lnSpc>
                      </a:pPr>
                      <a:r>
                        <a:rPr lang="sv-SE" sz="800" dirty="0">
                          <a:latin typeface="Arial"/>
                          <a:cs typeface="Arial"/>
                        </a:rPr>
                        <a:t>3</a:t>
                      </a:r>
                      <a:r>
                        <a:rPr sz="800" dirty="0">
                          <a:latin typeface="Arial"/>
                          <a:cs typeface="Arial"/>
                        </a:rPr>
                        <a:t> x </a:t>
                      </a:r>
                      <a:r>
                        <a:rPr lang="sv-SE" sz="800" dirty="0">
                          <a:latin typeface="Arial"/>
                          <a:cs typeface="Arial"/>
                        </a:rPr>
                        <a:t>15-20</a:t>
                      </a:r>
                      <a:r>
                        <a:rPr sz="800" dirty="0">
                          <a:latin typeface="Arial"/>
                          <a:cs typeface="Arial"/>
                        </a:rPr>
                        <a:t> min</a:t>
                      </a:r>
                    </a:p>
                  </a:txBody>
                  <a:tcPr marL="0" marR="0" marT="0" marB="0">
                    <a:lnL w="12700" cap="flat" cmpd="sng" algn="ctr">
                      <a:solidFill>
                        <a:srgbClr val="ED1C2E"/>
                      </a:solidFill>
                      <a:prstDash val="solid"/>
                      <a:round/>
                      <a:headEnd type="none" w="med" len="med"/>
                      <a:tailEnd type="none" w="med" len="med"/>
                    </a:lnL>
                    <a:lnR w="12700" cap="flat" cmpd="sng" algn="ctr">
                      <a:solidFill>
                        <a:srgbClr val="ED1C2E"/>
                      </a:solidFill>
                      <a:prstDash val="solid"/>
                      <a:round/>
                      <a:headEnd type="none" w="med" len="med"/>
                      <a:tailEnd type="none" w="med" len="med"/>
                    </a:lnR>
                    <a:lnT w="12700" cap="flat" cmpd="sng" algn="ctr">
                      <a:solidFill>
                        <a:srgbClr val="ED1C2E"/>
                      </a:solidFill>
                      <a:prstDash val="solid"/>
                      <a:round/>
                      <a:headEnd type="none" w="med" len="med"/>
                      <a:tailEnd type="none" w="med" len="med"/>
                    </a:lnT>
                    <a:solidFill>
                      <a:srgbClr val="FFFFFF"/>
                    </a:solidFill>
                  </a:tcPr>
                </a:tc>
                <a:tc>
                  <a:txBody>
                    <a:bodyPr/>
                    <a:lstStyle/>
                    <a:p>
                      <a:pPr marL="43815">
                        <a:lnSpc>
                          <a:spcPct val="100000"/>
                        </a:lnSpc>
                      </a:pPr>
                      <a:r>
                        <a:rPr sz="800" dirty="0">
                          <a:latin typeface="Arial"/>
                          <a:cs typeface="Arial"/>
                        </a:rPr>
                        <a:t>50</a:t>
                      </a:r>
                      <a:r>
                        <a:rPr lang="sv-SE" sz="800" dirty="0">
                          <a:latin typeface="Arial"/>
                          <a:cs typeface="Arial"/>
                        </a:rPr>
                        <a:t>-55</a:t>
                      </a:r>
                      <a:r>
                        <a:rPr sz="800" dirty="0">
                          <a:latin typeface="Arial"/>
                          <a:cs typeface="Arial"/>
                        </a:rPr>
                        <a:t> x 30-35 m</a:t>
                      </a:r>
                    </a:p>
                  </a:txBody>
                  <a:tcPr marL="0" marR="0" marT="0" marB="0">
                    <a:lnL w="12700" cap="flat" cmpd="sng" algn="ctr">
                      <a:solidFill>
                        <a:srgbClr val="ED1C2E"/>
                      </a:solidFill>
                      <a:prstDash val="solid"/>
                      <a:round/>
                      <a:headEnd type="none" w="med" len="med"/>
                      <a:tailEnd type="none" w="med" len="med"/>
                    </a:lnL>
                    <a:lnR w="12700" cap="flat" cmpd="sng" algn="ctr">
                      <a:solidFill>
                        <a:srgbClr val="ED1C2E"/>
                      </a:solidFill>
                      <a:prstDash val="solid"/>
                      <a:round/>
                      <a:headEnd type="none" w="med" len="med"/>
                      <a:tailEnd type="none" w="med" len="med"/>
                    </a:lnR>
                    <a:lnT w="12700" cap="flat" cmpd="sng" algn="ctr">
                      <a:solidFill>
                        <a:srgbClr val="ED1C2E"/>
                      </a:solidFill>
                      <a:prstDash val="solid"/>
                      <a:round/>
                      <a:headEnd type="none" w="med" len="med"/>
                      <a:tailEnd type="none" w="med" len="med"/>
                    </a:lnT>
                    <a:solidFill>
                      <a:srgbClr val="FFFFFF"/>
                    </a:solidFill>
                  </a:tcPr>
                </a:tc>
                <a:tc>
                  <a:txBody>
                    <a:bodyPr/>
                    <a:lstStyle/>
                    <a:p>
                      <a:pPr marL="43815">
                        <a:lnSpc>
                          <a:spcPct val="100000"/>
                        </a:lnSpc>
                      </a:pPr>
                      <a:r>
                        <a:rPr lang="sv-SE" sz="800" dirty="0">
                          <a:latin typeface="Arial"/>
                          <a:cs typeface="Arial"/>
                        </a:rPr>
                        <a:t>5 × 2 m</a:t>
                      </a:r>
                    </a:p>
                  </a:txBody>
                  <a:tcPr marL="0" marR="0" marT="0" marB="0">
                    <a:lnL w="12700" cap="flat" cmpd="sng" algn="ctr">
                      <a:solidFill>
                        <a:srgbClr val="ED1C2E"/>
                      </a:solidFill>
                      <a:prstDash val="solid"/>
                      <a:round/>
                      <a:headEnd type="none" w="med" len="med"/>
                      <a:tailEnd type="none" w="med" len="med"/>
                    </a:lnL>
                    <a:lnT w="12700" cap="flat" cmpd="sng" algn="ctr">
                      <a:solidFill>
                        <a:srgbClr val="ED1C2E"/>
                      </a:solidFill>
                      <a:prstDash val="solid"/>
                      <a:round/>
                      <a:headEnd type="none" w="med" len="med"/>
                      <a:tailEnd type="none" w="med" len="med"/>
                    </a:lnT>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ild_05"/>
          <p:cNvPicPr>
            <a:picLocks noChangeAspect="1" noChangeArrowheads="1"/>
          </p:cNvPicPr>
          <p:nvPr/>
        </p:nvPicPr>
        <p:blipFill>
          <a:blip r:embed="rId3" cstate="print"/>
          <a:srcRect/>
          <a:stretch>
            <a:fillRect/>
          </a:stretch>
        </p:blipFill>
        <p:spPr bwMode="auto">
          <a:xfrm>
            <a:off x="-1971600" y="971600"/>
            <a:ext cx="9542331" cy="7560840"/>
          </a:xfrm>
          <a:prstGeom prst="rect">
            <a:avLst/>
          </a:prstGeom>
          <a:noFill/>
        </p:spPr>
      </p:pic>
      <p:sp>
        <p:nvSpPr>
          <p:cNvPr id="28" name="Rektangel 27"/>
          <p:cNvSpPr/>
          <p:nvPr/>
        </p:nvSpPr>
        <p:spPr>
          <a:xfrm>
            <a:off x="0" y="971600"/>
            <a:ext cx="6885384" cy="7560840"/>
          </a:xfrm>
          <a:prstGeom prst="rect">
            <a:avLst/>
          </a:prstGeom>
          <a:gradFill>
            <a:gsLst>
              <a:gs pos="0">
                <a:schemeClr val="bg1">
                  <a:alpha val="0"/>
                </a:schemeClr>
              </a:gs>
              <a:gs pos="50000">
                <a:schemeClr val="bg1">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7"/>
          </p:nvPr>
        </p:nvSpPr>
        <p:spPr>
          <a:xfrm>
            <a:off x="1700808" y="539552"/>
            <a:ext cx="4248472" cy="432420"/>
          </a:xfrm>
        </p:spPr>
        <p:txBody>
          <a:bodyPr/>
          <a:lstStyle/>
          <a:p>
            <a:r>
              <a:rPr lang="sv-SE" dirty="0"/>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64</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18" name="object 3"/>
          <p:cNvSpPr txBox="1"/>
          <p:nvPr/>
        </p:nvSpPr>
        <p:spPr>
          <a:xfrm>
            <a:off x="476672" y="9659512"/>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48</a:t>
            </a:r>
            <a:endParaRPr sz="1000">
              <a:latin typeface="Arial"/>
              <a:cs typeface="Arial"/>
            </a:endParaRPr>
          </a:p>
        </p:txBody>
      </p:sp>
      <p:sp>
        <p:nvSpPr>
          <p:cNvPr id="20" name="object 7"/>
          <p:cNvSpPr txBox="1"/>
          <p:nvPr/>
        </p:nvSpPr>
        <p:spPr>
          <a:xfrm>
            <a:off x="980728" y="6012160"/>
            <a:ext cx="2345055" cy="1289685"/>
          </a:xfrm>
          <a:prstGeom prst="rect">
            <a:avLst/>
          </a:prstGeom>
        </p:spPr>
        <p:txBody>
          <a:bodyPr vert="horz" wrap="square" lIns="0" tIns="0" rIns="0" bIns="0" rtlCol="0">
            <a:noAutofit/>
          </a:bodyPr>
          <a:lstStyle/>
          <a:p>
            <a:pPr marL="12700">
              <a:lnSpc>
                <a:spcPct val="100000"/>
              </a:lnSpc>
            </a:pPr>
            <a:r>
              <a:rPr sz="1400" b="1" spc="-130" dirty="0">
                <a:latin typeface="Arial"/>
                <a:cs typeface="Arial"/>
              </a:rPr>
              <a:t>T</a:t>
            </a:r>
            <a:r>
              <a:rPr sz="1400" b="1" spc="-10" dirty="0">
                <a:latin typeface="Arial"/>
                <a:cs typeface="Arial"/>
              </a:rPr>
              <a:t>ränarstil för </a:t>
            </a:r>
            <a:r>
              <a:rPr sz="1400" b="1" spc="-25" dirty="0">
                <a:latin typeface="Arial"/>
                <a:cs typeface="Arial"/>
              </a:rPr>
              <a:t>nivån</a:t>
            </a:r>
            <a:endParaRPr sz="1400" dirty="0">
              <a:latin typeface="Arial"/>
              <a:cs typeface="Arial"/>
            </a:endParaRPr>
          </a:p>
          <a:p>
            <a:pPr marL="120650" indent="-107950">
              <a:lnSpc>
                <a:spcPct val="100000"/>
              </a:lnSpc>
              <a:spcBef>
                <a:spcPts val="60"/>
              </a:spcBef>
              <a:buFont typeface="Arial"/>
              <a:buChar char="•"/>
              <a:tabLst>
                <a:tab pos="111125" algn="l"/>
              </a:tabLst>
            </a:pPr>
            <a:r>
              <a:rPr sz="1000" spc="0" dirty="0">
                <a:latin typeface="Arial"/>
                <a:cs typeface="Arial"/>
              </a:rPr>
              <a:t>Positiv </a:t>
            </a:r>
            <a:r>
              <a:rPr sz="1000" spc="10" dirty="0">
                <a:latin typeface="Arial"/>
                <a:cs typeface="Arial"/>
              </a:rPr>
              <a:t>feedback </a:t>
            </a:r>
            <a:r>
              <a:rPr sz="1000" spc="15" dirty="0">
                <a:latin typeface="Arial"/>
                <a:cs typeface="Arial"/>
              </a:rPr>
              <a:t>och </a:t>
            </a:r>
            <a:r>
              <a:rPr sz="1000" spc="10" dirty="0">
                <a:latin typeface="Arial"/>
                <a:cs typeface="Arial"/>
              </a:rPr>
              <a:t>uppmuntran</a:t>
            </a:r>
            <a:endParaRPr sz="1000" dirty="0">
              <a:latin typeface="Arial"/>
              <a:cs typeface="Arial"/>
            </a:endParaRPr>
          </a:p>
          <a:p>
            <a:pPr marL="111125" indent="-99060">
              <a:lnSpc>
                <a:spcPct val="100000"/>
              </a:lnSpc>
              <a:spcBef>
                <a:spcPts val="280"/>
              </a:spcBef>
              <a:buFont typeface="Arial"/>
              <a:buChar char="•"/>
              <a:tabLst>
                <a:tab pos="111125" algn="l"/>
              </a:tabLst>
            </a:pPr>
            <a:r>
              <a:rPr sz="1000" spc="-10" dirty="0">
                <a:latin typeface="Arial"/>
                <a:cs typeface="Arial"/>
              </a:rPr>
              <a:t>Använd </a:t>
            </a:r>
            <a:r>
              <a:rPr sz="1000" spc="0" dirty="0">
                <a:latin typeface="Arial"/>
                <a:cs typeface="Arial"/>
              </a:rPr>
              <a:t>frågeteknik</a:t>
            </a:r>
            <a:endParaRPr sz="1000" dirty="0">
              <a:latin typeface="Arial"/>
              <a:cs typeface="Arial"/>
            </a:endParaRPr>
          </a:p>
          <a:p>
            <a:pPr marL="111125" indent="-99060">
              <a:lnSpc>
                <a:spcPct val="100000"/>
              </a:lnSpc>
              <a:spcBef>
                <a:spcPts val="280"/>
              </a:spcBef>
              <a:buFont typeface="Arial"/>
              <a:buChar char="•"/>
              <a:tabLst>
                <a:tab pos="111125" algn="l"/>
              </a:tabLst>
            </a:pPr>
            <a:r>
              <a:rPr sz="1000" spc="5" dirty="0">
                <a:latin typeface="Arial"/>
                <a:cs typeface="Arial"/>
              </a:rPr>
              <a:t>Uppmärksamhet till </a:t>
            </a:r>
            <a:r>
              <a:rPr sz="1000" spc="-15" dirty="0">
                <a:latin typeface="Arial"/>
                <a:cs typeface="Arial"/>
              </a:rPr>
              <a:t>alla</a:t>
            </a:r>
            <a:endParaRPr sz="1000" dirty="0">
              <a:latin typeface="Arial"/>
              <a:cs typeface="Arial"/>
            </a:endParaRPr>
          </a:p>
          <a:p>
            <a:pPr marL="111125" indent="-99060">
              <a:lnSpc>
                <a:spcPct val="100000"/>
              </a:lnSpc>
              <a:spcBef>
                <a:spcPts val="280"/>
              </a:spcBef>
              <a:buFont typeface="Arial"/>
              <a:buChar char="•"/>
              <a:tabLst>
                <a:tab pos="111125" algn="l"/>
              </a:tabLst>
            </a:pPr>
            <a:r>
              <a:rPr sz="1000" spc="0" dirty="0">
                <a:latin typeface="Arial"/>
                <a:cs typeface="Arial"/>
              </a:rPr>
              <a:t>Låt </a:t>
            </a:r>
            <a:r>
              <a:rPr sz="1000" spc="-5" dirty="0">
                <a:latin typeface="Arial"/>
                <a:cs typeface="Arial"/>
              </a:rPr>
              <a:t>spela</a:t>
            </a:r>
            <a:r>
              <a:rPr sz="1000" spc="-25" dirty="0">
                <a:latin typeface="Arial"/>
                <a:cs typeface="Arial"/>
              </a:rPr>
              <a:t>re </a:t>
            </a:r>
            <a:r>
              <a:rPr sz="1000" spc="-10" dirty="0">
                <a:latin typeface="Arial"/>
                <a:cs typeface="Arial"/>
              </a:rPr>
              <a:t>ge </a:t>
            </a:r>
            <a:r>
              <a:rPr sz="1000" spc="10" dirty="0">
                <a:latin typeface="Arial"/>
                <a:cs typeface="Arial"/>
              </a:rPr>
              <a:t>feedback </a:t>
            </a:r>
            <a:r>
              <a:rPr sz="1000" spc="5" dirty="0">
                <a:latin typeface="Arial"/>
                <a:cs typeface="Arial"/>
              </a:rPr>
              <a:t>till </a:t>
            </a:r>
            <a:r>
              <a:rPr sz="1000" spc="-5" dirty="0">
                <a:latin typeface="Arial"/>
                <a:cs typeface="Arial"/>
              </a:rPr>
              <a:t>varandra</a:t>
            </a:r>
            <a:endParaRPr sz="1000" dirty="0">
              <a:latin typeface="Arial"/>
              <a:cs typeface="Arial"/>
            </a:endParaRPr>
          </a:p>
          <a:p>
            <a:pPr marL="120650" marR="12700" indent="-107950">
              <a:lnSpc>
                <a:spcPct val="100000"/>
              </a:lnSpc>
              <a:spcBef>
                <a:spcPts val="280"/>
              </a:spcBef>
              <a:buFont typeface="Arial"/>
              <a:buChar char="•"/>
              <a:tabLst>
                <a:tab pos="111125" algn="l"/>
              </a:tabLst>
            </a:pPr>
            <a:r>
              <a:rPr sz="1000" spc="10" dirty="0">
                <a:latin typeface="Arial"/>
                <a:cs typeface="Arial"/>
              </a:rPr>
              <a:t>Uppmuntra </a:t>
            </a:r>
            <a:r>
              <a:rPr sz="1000" spc="15" dirty="0">
                <a:latin typeface="Arial"/>
                <a:cs typeface="Arial"/>
              </a:rPr>
              <a:t>och utmana </a:t>
            </a:r>
            <a:r>
              <a:rPr sz="1000" spc="-5" dirty="0">
                <a:latin typeface="Arial"/>
                <a:cs typeface="Arial"/>
              </a:rPr>
              <a:t>spela</a:t>
            </a:r>
            <a:r>
              <a:rPr sz="1000" spc="10" dirty="0">
                <a:latin typeface="Arial"/>
                <a:cs typeface="Arial"/>
              </a:rPr>
              <a:t>r</a:t>
            </a:r>
            <a:r>
              <a:rPr sz="1000" spc="-15" dirty="0">
                <a:latin typeface="Arial"/>
                <a:cs typeface="Arial"/>
              </a:rPr>
              <a:t>nas eget </a:t>
            </a:r>
            <a:r>
              <a:rPr sz="1000" spc="0" dirty="0">
                <a:latin typeface="Arial"/>
                <a:cs typeface="Arial"/>
              </a:rPr>
              <a:t>beslutsfattande</a:t>
            </a:r>
            <a:endParaRPr sz="1000" dirty="0">
              <a:latin typeface="Arial"/>
              <a:cs typeface="Arial"/>
            </a:endParaRPr>
          </a:p>
        </p:txBody>
      </p:sp>
      <p:sp>
        <p:nvSpPr>
          <p:cNvPr id="21" name="object 8"/>
          <p:cNvSpPr txBox="1"/>
          <p:nvPr/>
        </p:nvSpPr>
        <p:spPr>
          <a:xfrm>
            <a:off x="3717032" y="5941010"/>
            <a:ext cx="2531110" cy="2231390"/>
          </a:xfrm>
          <a:prstGeom prst="rect">
            <a:avLst/>
          </a:prstGeom>
        </p:spPr>
        <p:txBody>
          <a:bodyPr vert="horz" wrap="square" lIns="0" tIns="0" rIns="0" bIns="0" rtlCol="0">
            <a:noAutofit/>
          </a:bodyPr>
          <a:lstStyle/>
          <a:p>
            <a:pPr marL="12700">
              <a:lnSpc>
                <a:spcPct val="100000"/>
              </a:lnSpc>
            </a:pPr>
            <a:r>
              <a:rPr sz="1400" b="1" spc="-130" dirty="0">
                <a:latin typeface="Arial"/>
                <a:cs typeface="Arial"/>
              </a:rPr>
              <a:t>T</a:t>
            </a:r>
            <a:r>
              <a:rPr sz="1400" b="1" spc="-10" dirty="0">
                <a:latin typeface="Arial"/>
                <a:cs typeface="Arial"/>
              </a:rPr>
              <a:t>räningen </a:t>
            </a:r>
            <a:r>
              <a:rPr sz="1400" b="1" spc="5" dirty="0">
                <a:latin typeface="Arial"/>
                <a:cs typeface="Arial"/>
              </a:rPr>
              <a:t>karaktäriseras </a:t>
            </a:r>
            <a:r>
              <a:rPr sz="1400" b="1" spc="-20" dirty="0">
                <a:latin typeface="Arial"/>
                <a:cs typeface="Arial"/>
              </a:rPr>
              <a:t>av</a:t>
            </a:r>
            <a:endParaRPr sz="1400" dirty="0">
              <a:latin typeface="Arial"/>
              <a:cs typeface="Arial"/>
            </a:endParaRPr>
          </a:p>
          <a:p>
            <a:pPr marL="120650" indent="-107950">
              <a:lnSpc>
                <a:spcPct val="100000"/>
              </a:lnSpc>
              <a:spcBef>
                <a:spcPts val="60"/>
              </a:spcBef>
              <a:buFont typeface="Arial"/>
              <a:buChar char="•"/>
              <a:tabLst>
                <a:tab pos="111125" algn="l"/>
              </a:tabLst>
            </a:pPr>
            <a:r>
              <a:rPr sz="1000" spc="-10" dirty="0">
                <a:latin typeface="Arial"/>
                <a:cs typeface="Arial"/>
              </a:rPr>
              <a:t>Små </a:t>
            </a:r>
            <a:r>
              <a:rPr sz="1000" spc="15" dirty="0">
                <a:latin typeface="Arial"/>
                <a:cs typeface="Arial"/>
              </a:rPr>
              <a:t>och </a:t>
            </a:r>
            <a:r>
              <a:rPr sz="1000" spc="0" dirty="0">
                <a:latin typeface="Arial"/>
                <a:cs typeface="Arial"/>
              </a:rPr>
              <a:t>stora </a:t>
            </a:r>
            <a:r>
              <a:rPr sz="1000" spc="10" dirty="0">
                <a:latin typeface="Arial"/>
                <a:cs typeface="Arial"/>
              </a:rPr>
              <a:t>ytor</a:t>
            </a:r>
            <a:endParaRPr sz="1000" dirty="0">
              <a:latin typeface="Arial"/>
              <a:cs typeface="Arial"/>
            </a:endParaRPr>
          </a:p>
          <a:p>
            <a:pPr marL="111125" indent="-99060">
              <a:lnSpc>
                <a:spcPct val="100000"/>
              </a:lnSpc>
              <a:spcBef>
                <a:spcPts val="280"/>
              </a:spcBef>
              <a:buFont typeface="Arial"/>
              <a:buChar char="•"/>
              <a:tabLst>
                <a:tab pos="111125" algn="l"/>
              </a:tabLst>
            </a:pPr>
            <a:r>
              <a:rPr sz="1000" spc="0" dirty="0">
                <a:latin typeface="Arial"/>
                <a:cs typeface="Arial"/>
              </a:rPr>
              <a:t>Korta samlingar</a:t>
            </a:r>
            <a:endParaRPr sz="1000" dirty="0">
              <a:latin typeface="Arial"/>
              <a:cs typeface="Arial"/>
            </a:endParaRPr>
          </a:p>
          <a:p>
            <a:pPr marL="111125" indent="-99060">
              <a:lnSpc>
                <a:spcPct val="100000"/>
              </a:lnSpc>
              <a:spcBef>
                <a:spcPts val="280"/>
              </a:spcBef>
              <a:buFont typeface="Arial"/>
              <a:buChar char="•"/>
              <a:tabLst>
                <a:tab pos="111125" algn="l"/>
              </a:tabLst>
            </a:pPr>
            <a:r>
              <a:rPr sz="1000" dirty="0">
                <a:latin typeface="Arial"/>
                <a:cs typeface="Arial"/>
              </a:rPr>
              <a:t>Spelträning</a:t>
            </a:r>
          </a:p>
          <a:p>
            <a:pPr marL="111125" indent="-99060">
              <a:lnSpc>
                <a:spcPct val="100000"/>
              </a:lnSpc>
              <a:spcBef>
                <a:spcPts val="280"/>
              </a:spcBef>
              <a:buFont typeface="Arial"/>
              <a:buChar char="•"/>
              <a:tabLst>
                <a:tab pos="111125" algn="l"/>
              </a:tabLst>
            </a:pPr>
            <a:r>
              <a:rPr sz="1000" spc="-114" dirty="0">
                <a:latin typeface="Arial"/>
                <a:cs typeface="Arial"/>
              </a:rPr>
              <a:t>V</a:t>
            </a:r>
            <a:r>
              <a:rPr sz="1000" spc="0" dirty="0">
                <a:latin typeface="Arial"/>
                <a:cs typeface="Arial"/>
              </a:rPr>
              <a:t>ariation</a:t>
            </a:r>
            <a:endParaRPr sz="1000" dirty="0">
              <a:latin typeface="Arial"/>
              <a:cs typeface="Arial"/>
            </a:endParaRPr>
          </a:p>
          <a:p>
            <a:pPr marL="111125" indent="-99060">
              <a:lnSpc>
                <a:spcPct val="100000"/>
              </a:lnSpc>
              <a:spcBef>
                <a:spcPts val="280"/>
              </a:spcBef>
              <a:buFont typeface="Arial"/>
              <a:buChar char="•"/>
              <a:tabLst>
                <a:tab pos="111125" algn="l"/>
              </a:tabLst>
            </a:pPr>
            <a:r>
              <a:rPr sz="1000" spc="-15" dirty="0">
                <a:latin typeface="Arial"/>
                <a:cs typeface="Arial"/>
              </a:rPr>
              <a:t>Enkla övningar </a:t>
            </a:r>
            <a:r>
              <a:rPr sz="1000" spc="5" dirty="0">
                <a:latin typeface="Arial"/>
                <a:cs typeface="Arial"/>
              </a:rPr>
              <a:t>med fokus på kvaliteten</a:t>
            </a:r>
            <a:endParaRPr sz="1000" dirty="0">
              <a:latin typeface="Arial"/>
              <a:cs typeface="Arial"/>
            </a:endParaRPr>
          </a:p>
          <a:p>
            <a:pPr marL="111125" indent="-99060">
              <a:lnSpc>
                <a:spcPct val="100000"/>
              </a:lnSpc>
              <a:spcBef>
                <a:spcPts val="280"/>
              </a:spcBef>
              <a:buFont typeface="Arial"/>
              <a:buChar char="•"/>
              <a:tabLst>
                <a:tab pos="111125" algn="l"/>
              </a:tabLst>
            </a:pPr>
            <a:r>
              <a:rPr sz="1000" dirty="0">
                <a:latin typeface="Arial"/>
                <a:cs typeface="Arial"/>
              </a:rPr>
              <a:t>Positioner under spelträningen</a:t>
            </a:r>
          </a:p>
          <a:p>
            <a:pPr marL="111125" indent="-99060">
              <a:lnSpc>
                <a:spcPct val="100000"/>
              </a:lnSpc>
              <a:spcBef>
                <a:spcPts val="280"/>
              </a:spcBef>
              <a:buFont typeface="Arial"/>
              <a:buChar char="•"/>
              <a:tabLst>
                <a:tab pos="111125" algn="l"/>
              </a:tabLst>
            </a:pPr>
            <a:r>
              <a:rPr sz="1000" spc="-5" dirty="0">
                <a:latin typeface="Arial"/>
                <a:cs typeface="Arial"/>
              </a:rPr>
              <a:t>Antal träna</a:t>
            </a:r>
            <a:r>
              <a:rPr sz="1000" spc="-25" dirty="0">
                <a:latin typeface="Arial"/>
                <a:cs typeface="Arial"/>
              </a:rPr>
              <a:t>r</a:t>
            </a:r>
            <a:r>
              <a:rPr sz="1000" spc="0" dirty="0">
                <a:latin typeface="Arial"/>
                <a:cs typeface="Arial"/>
              </a:rPr>
              <a:t>e/spela</a:t>
            </a:r>
            <a:r>
              <a:rPr sz="1000" spc="-20" dirty="0">
                <a:latin typeface="Arial"/>
                <a:cs typeface="Arial"/>
              </a:rPr>
              <a:t>r</a:t>
            </a:r>
            <a:r>
              <a:rPr sz="1000" spc="-25" dirty="0">
                <a:latin typeface="Arial"/>
                <a:cs typeface="Arial"/>
              </a:rPr>
              <a:t>e </a:t>
            </a:r>
            <a:r>
              <a:rPr sz="1000" spc="10" dirty="0">
                <a:latin typeface="Arial"/>
                <a:cs typeface="Arial"/>
              </a:rPr>
              <a:t>= </a:t>
            </a:r>
            <a:r>
              <a:rPr sz="1000" spc="5" dirty="0">
                <a:latin typeface="Arial"/>
                <a:cs typeface="Arial"/>
              </a:rPr>
              <a:t>1/10</a:t>
            </a:r>
            <a:endParaRPr sz="1000" dirty="0">
              <a:latin typeface="Arial"/>
              <a:cs typeface="Arial"/>
            </a:endParaRPr>
          </a:p>
          <a:p>
            <a:pPr marL="111125" indent="-99060">
              <a:lnSpc>
                <a:spcPct val="100000"/>
              </a:lnSpc>
              <a:spcBef>
                <a:spcPts val="280"/>
              </a:spcBef>
              <a:buFont typeface="Arial"/>
              <a:buChar char="•"/>
              <a:tabLst>
                <a:tab pos="111125" algn="l"/>
              </a:tabLst>
            </a:pPr>
            <a:r>
              <a:rPr sz="1000" spc="-30" dirty="0">
                <a:latin typeface="Arial"/>
                <a:cs typeface="Arial"/>
              </a:rPr>
              <a:t>Få </a:t>
            </a:r>
            <a:r>
              <a:rPr sz="1000" spc="15" dirty="0">
                <a:latin typeface="Arial"/>
                <a:cs typeface="Arial"/>
              </a:rPr>
              <a:t>och </a:t>
            </a:r>
            <a:r>
              <a:rPr sz="1000" spc="-10" dirty="0">
                <a:latin typeface="Arial"/>
                <a:cs typeface="Arial"/>
              </a:rPr>
              <a:t>flera </a:t>
            </a:r>
            <a:r>
              <a:rPr sz="1000" spc="-5" dirty="0">
                <a:latin typeface="Arial"/>
                <a:cs typeface="Arial"/>
              </a:rPr>
              <a:t>spela</a:t>
            </a:r>
            <a:r>
              <a:rPr sz="1000" spc="-25" dirty="0">
                <a:latin typeface="Arial"/>
                <a:cs typeface="Arial"/>
              </a:rPr>
              <a:t>re </a:t>
            </a:r>
            <a:r>
              <a:rPr sz="1000" spc="0" dirty="0">
                <a:latin typeface="Arial"/>
                <a:cs typeface="Arial"/>
              </a:rPr>
              <a:t>per </a:t>
            </a:r>
            <a:r>
              <a:rPr sz="1000" spc="10" dirty="0">
                <a:latin typeface="Arial"/>
                <a:cs typeface="Arial"/>
              </a:rPr>
              <a:t>lag/grupp</a:t>
            </a:r>
            <a:endParaRPr sz="1000" dirty="0">
              <a:latin typeface="Arial"/>
              <a:cs typeface="Arial"/>
            </a:endParaRPr>
          </a:p>
          <a:p>
            <a:pPr marL="120650" marR="445134" indent="-107950">
              <a:lnSpc>
                <a:spcPct val="100000"/>
              </a:lnSpc>
              <a:spcBef>
                <a:spcPts val="280"/>
              </a:spcBef>
              <a:buFont typeface="Arial"/>
              <a:buChar char="•"/>
              <a:tabLst>
                <a:tab pos="111125" algn="l"/>
              </a:tabLst>
            </a:pPr>
            <a:r>
              <a:rPr sz="1000" spc="5" dirty="0">
                <a:latin typeface="Arial"/>
                <a:cs typeface="Arial"/>
              </a:rPr>
              <a:t>Hög aktivitet, </a:t>
            </a:r>
            <a:r>
              <a:rPr sz="1000" spc="0" dirty="0">
                <a:latin typeface="Arial"/>
                <a:cs typeface="Arial"/>
              </a:rPr>
              <a:t>intensitet </a:t>
            </a:r>
            <a:r>
              <a:rPr sz="1000" spc="15" dirty="0">
                <a:latin typeface="Arial"/>
                <a:cs typeface="Arial"/>
              </a:rPr>
              <a:t>och många </a:t>
            </a:r>
            <a:r>
              <a:rPr sz="1000" spc="5" dirty="0">
                <a:latin typeface="Arial"/>
                <a:cs typeface="Arial"/>
              </a:rPr>
              <a:t>bollkontakter</a:t>
            </a:r>
            <a:endParaRPr sz="1000" dirty="0">
              <a:latin typeface="Arial"/>
              <a:cs typeface="Arial"/>
            </a:endParaRPr>
          </a:p>
          <a:p>
            <a:pPr marL="111125" indent="-99060">
              <a:lnSpc>
                <a:spcPct val="100000"/>
              </a:lnSpc>
              <a:spcBef>
                <a:spcPts val="280"/>
              </a:spcBef>
              <a:buFont typeface="Arial"/>
              <a:buChar char="•"/>
              <a:tabLst>
                <a:tab pos="111125" algn="l"/>
              </a:tabLst>
            </a:pPr>
            <a:r>
              <a:rPr sz="100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dirty="0">
              <a:latin typeface="Arial"/>
              <a:cs typeface="Arial"/>
            </a:endParaRPr>
          </a:p>
        </p:txBody>
      </p:sp>
      <p:sp>
        <p:nvSpPr>
          <p:cNvPr id="23" name="object 10"/>
          <p:cNvSpPr/>
          <p:nvPr/>
        </p:nvSpPr>
        <p:spPr>
          <a:xfrm>
            <a:off x="4521377" y="7394086"/>
            <a:ext cx="1583758" cy="88900"/>
          </a:xfrm>
          <a:prstGeom prst="rect">
            <a:avLst/>
          </a:prstGeom>
          <a:blipFill>
            <a:blip r:embed="rId6" cstate="print"/>
            <a:stretch>
              <a:fillRect/>
            </a:stretch>
          </a:blipFill>
        </p:spPr>
        <p:txBody>
          <a:bodyPr wrap="square" lIns="0" tIns="0" rIns="0" bIns="0" rtlCol="0">
            <a:noAutofit/>
          </a:bodyPr>
          <a:lstStyle/>
          <a:p>
            <a:endParaRPr/>
          </a:p>
        </p:txBody>
      </p:sp>
      <p:sp>
        <p:nvSpPr>
          <p:cNvPr id="24" name="object 11"/>
          <p:cNvSpPr/>
          <p:nvPr/>
        </p:nvSpPr>
        <p:spPr>
          <a:xfrm>
            <a:off x="2628993" y="1374286"/>
            <a:ext cx="3608966" cy="1511300"/>
          </a:xfrm>
          <a:prstGeom prst="rect">
            <a:avLst/>
          </a:prstGeom>
          <a:blipFill>
            <a:blip r:embed="rId7" cstate="print"/>
            <a:stretch>
              <a:fillRect/>
            </a:stretch>
          </a:blipFill>
        </p:spPr>
        <p:txBody>
          <a:bodyPr wrap="square" lIns="0" tIns="0" rIns="0" bIns="0" rtlCol="0">
            <a:noAutofit/>
          </a:bodyPr>
          <a:lstStyle/>
          <a:p>
            <a:endParaRPr/>
          </a:p>
        </p:txBody>
      </p:sp>
      <p:sp>
        <p:nvSpPr>
          <p:cNvPr id="25" name="object 12"/>
          <p:cNvSpPr/>
          <p:nvPr/>
        </p:nvSpPr>
        <p:spPr>
          <a:xfrm>
            <a:off x="7185997" y="1778513"/>
            <a:ext cx="143380" cy="383172"/>
          </a:xfrm>
          <a:prstGeom prst="rect">
            <a:avLst/>
          </a:prstGeom>
          <a:blipFill>
            <a:blip r:embed="rId8" cstate="print"/>
            <a:stretch>
              <a:fillRect/>
            </a:stretch>
          </a:blipFill>
        </p:spPr>
        <p:txBody>
          <a:bodyPr wrap="square" lIns="0" tIns="0" rIns="0" bIns="0" rtlCol="0">
            <a:noAutofit/>
          </a:bodyPr>
          <a:lstStyle/>
          <a:p>
            <a:endParaRPr/>
          </a:p>
        </p:txBody>
      </p:sp>
      <p:sp>
        <p:nvSpPr>
          <p:cNvPr id="30" name="object 14"/>
          <p:cNvSpPr txBox="1"/>
          <p:nvPr/>
        </p:nvSpPr>
        <p:spPr>
          <a:xfrm>
            <a:off x="476672" y="1370385"/>
            <a:ext cx="1588135" cy="3962400"/>
          </a:xfrm>
          <a:prstGeom prst="rect">
            <a:avLst/>
          </a:prstGeom>
        </p:spPr>
        <p:txBody>
          <a:bodyPr vert="horz" wrap="square" lIns="0" tIns="0" rIns="0" bIns="0" rtlCol="0">
            <a:noAutofit/>
          </a:bodyPr>
          <a:lstStyle/>
          <a:p>
            <a:pPr marL="12700">
              <a:lnSpc>
                <a:spcPct val="100000"/>
              </a:lnSpc>
            </a:pPr>
            <a:r>
              <a:rPr sz="1200" b="1" spc="-25" dirty="0">
                <a:latin typeface="Arial"/>
                <a:cs typeface="Arial"/>
              </a:rPr>
              <a:t>Fysisk </a:t>
            </a:r>
            <a:r>
              <a:rPr sz="1200" b="1" spc="-10" dirty="0">
                <a:latin typeface="Arial"/>
                <a:cs typeface="Arial"/>
              </a:rPr>
              <a:t>utveckling</a:t>
            </a:r>
            <a:endParaRPr sz="1200">
              <a:latin typeface="Arial"/>
              <a:cs typeface="Arial"/>
            </a:endParaRPr>
          </a:p>
          <a:p>
            <a:pPr marL="12700" marR="12700">
              <a:lnSpc>
                <a:spcPct val="105200"/>
              </a:lnSpc>
              <a:spcBef>
                <a:spcPts val="375"/>
              </a:spcBef>
            </a:pPr>
            <a:r>
              <a:rPr sz="950" spc="-5" dirty="0">
                <a:latin typeface="Arial"/>
                <a:cs typeface="Arial"/>
              </a:rPr>
              <a:t>Fysisk </a:t>
            </a:r>
            <a:r>
              <a:rPr sz="950" spc="0" dirty="0">
                <a:latin typeface="Arial"/>
                <a:cs typeface="Arial"/>
              </a:rPr>
              <a:t>skillnad </a:t>
            </a:r>
            <a:r>
              <a:rPr sz="950" spc="-5" dirty="0">
                <a:latin typeface="Arial"/>
                <a:cs typeface="Arial"/>
              </a:rPr>
              <a:t>mellan </a:t>
            </a:r>
            <a:r>
              <a:rPr sz="950" spc="5" dirty="0">
                <a:latin typeface="Arial"/>
                <a:cs typeface="Arial"/>
              </a:rPr>
              <a:t>pojkar </a:t>
            </a:r>
            <a:r>
              <a:rPr sz="950" spc="15" dirty="0">
                <a:latin typeface="Arial"/>
                <a:cs typeface="Arial"/>
              </a:rPr>
              <a:t>och </a:t>
            </a:r>
            <a:r>
              <a:rPr sz="950" spc="10" dirty="0">
                <a:latin typeface="Arial"/>
                <a:cs typeface="Arial"/>
              </a:rPr>
              <a:t>flickor </a:t>
            </a:r>
            <a:r>
              <a:rPr sz="950" spc="0" dirty="0">
                <a:latin typeface="Arial"/>
                <a:cs typeface="Arial"/>
              </a:rPr>
              <a:t>börjar ske i </a:t>
            </a:r>
            <a:r>
              <a:rPr sz="950" spc="5" dirty="0">
                <a:latin typeface="Arial"/>
                <a:cs typeface="Arial"/>
              </a:rPr>
              <a:t>samband med tillväxtspurten</a:t>
            </a:r>
            <a:endParaRPr sz="950">
              <a:latin typeface="Arial"/>
              <a:cs typeface="Arial"/>
            </a:endParaRPr>
          </a:p>
          <a:p>
            <a:pPr marL="12700" marR="90805">
              <a:lnSpc>
                <a:spcPct val="105300"/>
              </a:lnSpc>
              <a:spcBef>
                <a:spcPts val="425"/>
              </a:spcBef>
            </a:pPr>
            <a:r>
              <a:rPr sz="950" dirty="0">
                <a:latin typeface="Arial"/>
                <a:cs typeface="Arial"/>
              </a:rPr>
              <a:t>Tillväxtspurten sker </a:t>
            </a:r>
            <a:r>
              <a:rPr sz="950" spc="5" dirty="0">
                <a:latin typeface="Arial"/>
                <a:cs typeface="Arial"/>
              </a:rPr>
              <a:t>tidiga</a:t>
            </a:r>
            <a:r>
              <a:rPr sz="950" spc="-15" dirty="0">
                <a:latin typeface="Arial"/>
                <a:cs typeface="Arial"/>
              </a:rPr>
              <a:t>r</a:t>
            </a:r>
            <a:r>
              <a:rPr sz="950" spc="-25" dirty="0">
                <a:latin typeface="Arial"/>
                <a:cs typeface="Arial"/>
              </a:rPr>
              <a:t>e</a:t>
            </a:r>
            <a:r>
              <a:rPr sz="950" spc="-15" dirty="0">
                <a:latin typeface="Arial"/>
                <a:cs typeface="Arial"/>
              </a:rPr>
              <a:t> </a:t>
            </a:r>
            <a:r>
              <a:rPr sz="950" spc="10" dirty="0">
                <a:latin typeface="Arial"/>
                <a:cs typeface="Arial"/>
              </a:rPr>
              <a:t>för flicko</a:t>
            </a:r>
            <a:r>
              <a:rPr sz="950" spc="-85" dirty="0">
                <a:latin typeface="Arial"/>
                <a:cs typeface="Arial"/>
              </a:rPr>
              <a:t>r</a:t>
            </a:r>
            <a:r>
              <a:rPr sz="950" spc="0" dirty="0">
                <a:latin typeface="Arial"/>
                <a:cs typeface="Arial"/>
              </a:rPr>
              <a:t>, </a:t>
            </a:r>
            <a:r>
              <a:rPr sz="950" spc="-5" dirty="0">
                <a:latin typeface="Arial"/>
                <a:cs typeface="Arial"/>
              </a:rPr>
              <a:t>mellan 10 </a:t>
            </a:r>
            <a:r>
              <a:rPr sz="950" spc="15" dirty="0">
                <a:latin typeface="Arial"/>
                <a:cs typeface="Arial"/>
              </a:rPr>
              <a:t>och 14 </a:t>
            </a:r>
            <a:r>
              <a:rPr sz="950" spc="-10" dirty="0">
                <a:latin typeface="Arial"/>
                <a:cs typeface="Arial"/>
              </a:rPr>
              <a:t>års </a:t>
            </a:r>
            <a:r>
              <a:rPr sz="950" spc="-5" dirty="0">
                <a:latin typeface="Arial"/>
                <a:cs typeface="Arial"/>
              </a:rPr>
              <a:t>ålde</a:t>
            </a:r>
            <a:r>
              <a:rPr sz="950" spc="-95" dirty="0">
                <a:latin typeface="Arial"/>
                <a:cs typeface="Arial"/>
              </a:rPr>
              <a:t>r</a:t>
            </a:r>
            <a:r>
              <a:rPr sz="950" spc="0" dirty="0">
                <a:latin typeface="Arial"/>
                <a:cs typeface="Arial"/>
              </a:rPr>
              <a:t>, medan </a:t>
            </a:r>
            <a:r>
              <a:rPr sz="950" spc="5" dirty="0">
                <a:latin typeface="Arial"/>
                <a:cs typeface="Arial"/>
              </a:rPr>
              <a:t>pojka</a:t>
            </a:r>
            <a:r>
              <a:rPr sz="950" spc="20" dirty="0">
                <a:latin typeface="Arial"/>
                <a:cs typeface="Arial"/>
              </a:rPr>
              <a:t>r</a:t>
            </a:r>
            <a:r>
              <a:rPr sz="950" spc="-15" dirty="0">
                <a:latin typeface="Arial"/>
                <a:cs typeface="Arial"/>
              </a:rPr>
              <a:t>nas</a:t>
            </a:r>
            <a:r>
              <a:rPr sz="950" spc="-10" dirty="0">
                <a:latin typeface="Arial"/>
                <a:cs typeface="Arial"/>
              </a:rPr>
              <a:t> </a:t>
            </a:r>
            <a:r>
              <a:rPr sz="950" spc="5" dirty="0">
                <a:latin typeface="Arial"/>
                <a:cs typeface="Arial"/>
              </a:rPr>
              <a:t>tillväxtspurt kommer något </a:t>
            </a:r>
            <a:r>
              <a:rPr sz="950" spc="-15" dirty="0">
                <a:latin typeface="Arial"/>
                <a:cs typeface="Arial"/>
              </a:rPr>
              <a:t>sena</a:t>
            </a:r>
            <a:r>
              <a:rPr sz="950" spc="-30" dirty="0">
                <a:latin typeface="Arial"/>
                <a:cs typeface="Arial"/>
              </a:rPr>
              <a:t>r</a:t>
            </a:r>
            <a:r>
              <a:rPr sz="950" spc="-15" dirty="0">
                <a:latin typeface="Arial"/>
                <a:cs typeface="Arial"/>
              </a:rPr>
              <a:t>e, i </a:t>
            </a:r>
            <a:r>
              <a:rPr sz="950" spc="-20" dirty="0">
                <a:latin typeface="Arial"/>
                <a:cs typeface="Arial"/>
              </a:rPr>
              <a:t>12–16 </a:t>
            </a:r>
            <a:r>
              <a:rPr sz="950" spc="-10" dirty="0">
                <a:latin typeface="Arial"/>
                <a:cs typeface="Arial"/>
              </a:rPr>
              <a:t>års </a:t>
            </a:r>
            <a:r>
              <a:rPr sz="950" spc="-5" dirty="0">
                <a:latin typeface="Arial"/>
                <a:cs typeface="Arial"/>
              </a:rPr>
              <a:t>ålder</a:t>
            </a:r>
            <a:endParaRPr sz="950">
              <a:latin typeface="Arial"/>
              <a:cs typeface="Arial"/>
            </a:endParaRPr>
          </a:p>
          <a:p>
            <a:pPr marL="12700" marR="21590">
              <a:lnSpc>
                <a:spcPct val="105200"/>
              </a:lnSpc>
              <a:spcBef>
                <a:spcPts val="425"/>
              </a:spcBef>
            </a:pPr>
            <a:r>
              <a:rPr sz="950" dirty="0">
                <a:latin typeface="Arial"/>
                <a:cs typeface="Arial"/>
              </a:rPr>
              <a:t>Under </a:t>
            </a:r>
            <a:r>
              <a:rPr sz="950" spc="-10" dirty="0">
                <a:latin typeface="Arial"/>
                <a:cs typeface="Arial"/>
              </a:rPr>
              <a:t>denna </a:t>
            </a:r>
            <a:r>
              <a:rPr sz="950" spc="5" dirty="0">
                <a:latin typeface="Arial"/>
                <a:cs typeface="Arial"/>
              </a:rPr>
              <a:t>period kommer</a:t>
            </a:r>
            <a:r>
              <a:rPr sz="950" spc="0" dirty="0">
                <a:latin typeface="Arial"/>
                <a:cs typeface="Arial"/>
              </a:rPr>
              <a:t> </a:t>
            </a:r>
            <a:r>
              <a:rPr sz="950" spc="10" dirty="0">
                <a:latin typeface="Arial"/>
                <a:cs typeface="Arial"/>
              </a:rPr>
              <a:t>det centrala nervsystemet </a:t>
            </a:r>
            <a:r>
              <a:rPr sz="950" spc="5" dirty="0">
                <a:latin typeface="Arial"/>
                <a:cs typeface="Arial"/>
              </a:rPr>
              <a:t>bli </a:t>
            </a:r>
            <a:r>
              <a:rPr sz="950" spc="-5" dirty="0">
                <a:latin typeface="Arial"/>
                <a:cs typeface="Arial"/>
              </a:rPr>
              <a:t>nästan </a:t>
            </a:r>
            <a:r>
              <a:rPr sz="950" spc="5" dirty="0">
                <a:latin typeface="Arial"/>
                <a:cs typeface="Arial"/>
              </a:rPr>
              <a:t>fullt utvecklat </a:t>
            </a:r>
            <a:r>
              <a:rPr sz="950" spc="-60" dirty="0">
                <a:latin typeface="Arial"/>
                <a:cs typeface="Arial"/>
              </a:rPr>
              <a:t>– </a:t>
            </a:r>
            <a:r>
              <a:rPr sz="950" spc="0" dirty="0">
                <a:latin typeface="Arial"/>
                <a:cs typeface="Arial"/>
              </a:rPr>
              <a:t>vilket </a:t>
            </a:r>
            <a:r>
              <a:rPr sz="950" spc="-5" dirty="0">
                <a:latin typeface="Arial"/>
                <a:cs typeface="Arial"/>
              </a:rPr>
              <a:t>innebär </a:t>
            </a:r>
            <a:r>
              <a:rPr sz="950" spc="10" dirty="0">
                <a:latin typeface="Arial"/>
                <a:cs typeface="Arial"/>
              </a:rPr>
              <a:t>att samtliga fysiska kvaliteter </a:t>
            </a:r>
            <a:r>
              <a:rPr sz="950" spc="-15" dirty="0">
                <a:latin typeface="Arial"/>
                <a:cs typeface="Arial"/>
              </a:rPr>
              <a:t>är </a:t>
            </a:r>
            <a:r>
              <a:rPr sz="950" spc="5" dirty="0">
                <a:latin typeface="Arial"/>
                <a:cs typeface="Arial"/>
              </a:rPr>
              <a:t>fullt träningsbara: </a:t>
            </a:r>
            <a:r>
              <a:rPr sz="950" spc="0" dirty="0">
                <a:latin typeface="Arial"/>
                <a:cs typeface="Arial"/>
              </a:rPr>
              <a:t>snabbhet, styrka, rörlighet, </a:t>
            </a:r>
            <a:r>
              <a:rPr sz="950" spc="-5" dirty="0">
                <a:latin typeface="Arial"/>
                <a:cs typeface="Arial"/>
              </a:rPr>
              <a:t>balans </a:t>
            </a:r>
            <a:r>
              <a:rPr sz="950" spc="15" dirty="0">
                <a:latin typeface="Arial"/>
                <a:cs typeface="Arial"/>
              </a:rPr>
              <a:t>och</a:t>
            </a:r>
            <a:r>
              <a:rPr sz="950" spc="5" dirty="0">
                <a:latin typeface="Arial"/>
                <a:cs typeface="Arial"/>
              </a:rPr>
              <a:t> </a:t>
            </a:r>
            <a:r>
              <a:rPr sz="950" spc="10" dirty="0">
                <a:latin typeface="Arial"/>
                <a:cs typeface="Arial"/>
              </a:rPr>
              <a:t>koo</a:t>
            </a:r>
            <a:r>
              <a:rPr sz="950" spc="-15" dirty="0">
                <a:latin typeface="Arial"/>
                <a:cs typeface="Arial"/>
              </a:rPr>
              <a:t>r</a:t>
            </a:r>
            <a:r>
              <a:rPr sz="950" spc="5" dirty="0">
                <a:latin typeface="Arial"/>
                <a:cs typeface="Arial"/>
              </a:rPr>
              <a:t>dination</a:t>
            </a:r>
            <a:endParaRPr sz="950">
              <a:latin typeface="Arial"/>
              <a:cs typeface="Arial"/>
            </a:endParaRPr>
          </a:p>
          <a:p>
            <a:pPr marL="12700" marR="26034">
              <a:lnSpc>
                <a:spcPct val="105200"/>
              </a:lnSpc>
              <a:spcBef>
                <a:spcPts val="425"/>
              </a:spcBef>
            </a:pPr>
            <a:r>
              <a:rPr sz="950" spc="0" dirty="0">
                <a:latin typeface="Arial"/>
                <a:cs typeface="Arial"/>
              </a:rPr>
              <a:t>Förbättrar </a:t>
            </a:r>
            <a:r>
              <a:rPr sz="950" spc="15" dirty="0">
                <a:latin typeface="Arial"/>
                <a:cs typeface="Arial"/>
              </a:rPr>
              <a:t>och fulländar </a:t>
            </a:r>
            <a:r>
              <a:rPr sz="950" spc="0" dirty="0">
                <a:latin typeface="Arial"/>
                <a:cs typeface="Arial"/>
              </a:rPr>
              <a:t>fortfarande sin </a:t>
            </a:r>
            <a:r>
              <a:rPr sz="950" spc="10" dirty="0">
                <a:latin typeface="Arial"/>
                <a:cs typeface="Arial"/>
              </a:rPr>
              <a:t>koo</a:t>
            </a:r>
            <a:r>
              <a:rPr sz="950" spc="-15" dirty="0">
                <a:latin typeface="Arial"/>
                <a:cs typeface="Arial"/>
              </a:rPr>
              <a:t>r</a:t>
            </a:r>
            <a:r>
              <a:rPr sz="950" spc="5" dirty="0">
                <a:latin typeface="Arial"/>
                <a:cs typeface="Arial"/>
              </a:rPr>
              <a:t>dination </a:t>
            </a:r>
            <a:r>
              <a:rPr sz="950" spc="15" dirty="0">
                <a:latin typeface="Arial"/>
                <a:cs typeface="Arial"/>
              </a:rPr>
              <a:t>och </a:t>
            </a:r>
            <a:r>
              <a:rPr sz="950" spc="-10" dirty="0">
                <a:latin typeface="Arial"/>
                <a:cs typeface="Arial"/>
              </a:rPr>
              <a:t>sina </a:t>
            </a:r>
            <a:r>
              <a:rPr sz="950" spc="0" dirty="0">
                <a:latin typeface="Arial"/>
                <a:cs typeface="Arial"/>
              </a:rPr>
              <a:t>tekniska </a:t>
            </a:r>
            <a:r>
              <a:rPr sz="950" spc="-5" dirty="0">
                <a:latin typeface="Arial"/>
                <a:cs typeface="Arial"/>
              </a:rPr>
              <a:t>fä</a:t>
            </a:r>
            <a:r>
              <a:rPr sz="950" spc="-25" dirty="0">
                <a:latin typeface="Arial"/>
                <a:cs typeface="Arial"/>
              </a:rPr>
              <a:t>r</a:t>
            </a:r>
            <a:r>
              <a:rPr sz="950" spc="0" dirty="0">
                <a:latin typeface="Arial"/>
                <a:cs typeface="Arial"/>
              </a:rPr>
              <a:t>digheter</a:t>
            </a:r>
            <a:endParaRPr sz="950">
              <a:latin typeface="Arial"/>
              <a:cs typeface="Arial"/>
            </a:endParaRPr>
          </a:p>
          <a:p>
            <a:pPr marL="12700" marR="475615">
              <a:lnSpc>
                <a:spcPct val="105200"/>
              </a:lnSpc>
              <a:spcBef>
                <a:spcPts val="425"/>
              </a:spcBef>
            </a:pPr>
            <a:r>
              <a:rPr sz="950" spc="-20" dirty="0">
                <a:latin typeface="Arial"/>
                <a:cs typeface="Arial"/>
              </a:rPr>
              <a:t>I </a:t>
            </a:r>
            <a:r>
              <a:rPr sz="950" spc="5" dirty="0">
                <a:latin typeface="Arial"/>
                <a:cs typeface="Arial"/>
              </a:rPr>
              <a:t>samband med</a:t>
            </a:r>
            <a:r>
              <a:rPr sz="950" spc="0" dirty="0">
                <a:latin typeface="Arial"/>
                <a:cs typeface="Arial"/>
              </a:rPr>
              <a:t> </a:t>
            </a:r>
            <a:r>
              <a:rPr sz="950" spc="5" dirty="0">
                <a:latin typeface="Arial"/>
                <a:cs typeface="Arial"/>
              </a:rPr>
              <a:t>tillväxtspurten </a:t>
            </a:r>
            <a:r>
              <a:rPr sz="950" spc="-15" dirty="0">
                <a:latin typeface="Arial"/>
                <a:cs typeface="Arial"/>
              </a:rPr>
              <a:t>är </a:t>
            </a:r>
            <a:r>
              <a:rPr sz="950" spc="10" dirty="0">
                <a:latin typeface="Arial"/>
                <a:cs typeface="Arial"/>
              </a:rPr>
              <a:t>det</a:t>
            </a:r>
            <a:r>
              <a:rPr sz="950" spc="5" dirty="0">
                <a:latin typeface="Arial"/>
                <a:cs typeface="Arial"/>
              </a:rPr>
              <a:t> gynnsamt med</a:t>
            </a:r>
            <a:r>
              <a:rPr sz="950" spc="0" dirty="0">
                <a:latin typeface="Arial"/>
                <a:cs typeface="Arial"/>
              </a:rPr>
              <a:t> uthållighetsträning</a:t>
            </a:r>
            <a:endParaRPr sz="950">
              <a:latin typeface="Arial"/>
              <a:cs typeface="Arial"/>
            </a:endParaRPr>
          </a:p>
        </p:txBody>
      </p:sp>
      <p:sp>
        <p:nvSpPr>
          <p:cNvPr id="31" name="object 15"/>
          <p:cNvSpPr txBox="1"/>
          <p:nvPr/>
        </p:nvSpPr>
        <p:spPr>
          <a:xfrm>
            <a:off x="4653136" y="1413544"/>
            <a:ext cx="1885314" cy="3001645"/>
          </a:xfrm>
          <a:prstGeom prst="rect">
            <a:avLst/>
          </a:prstGeom>
        </p:spPr>
        <p:txBody>
          <a:bodyPr vert="horz" wrap="square" lIns="0" tIns="0" rIns="0" bIns="0" rtlCol="0">
            <a:noAutofit/>
          </a:bodyPr>
          <a:lstStyle/>
          <a:p>
            <a:pPr marL="12700" marR="1000125">
              <a:lnSpc>
                <a:spcPct val="76400"/>
              </a:lnSpc>
            </a:pPr>
            <a:r>
              <a:rPr sz="1200" b="1" spc="-15" dirty="0">
                <a:latin typeface="Arial"/>
                <a:cs typeface="Arial"/>
              </a:rPr>
              <a:t>Psykosocial</a:t>
            </a:r>
            <a:r>
              <a:rPr sz="1200" b="1" spc="-10" dirty="0">
                <a:latin typeface="Arial"/>
                <a:cs typeface="Arial"/>
              </a:rPr>
              <a:t> utveckling</a:t>
            </a:r>
            <a:endParaRPr sz="1200" dirty="0">
              <a:latin typeface="Arial"/>
              <a:cs typeface="Arial"/>
            </a:endParaRPr>
          </a:p>
          <a:p>
            <a:pPr marL="12700" marR="104139">
              <a:lnSpc>
                <a:spcPts val="1630"/>
              </a:lnSpc>
              <a:spcBef>
                <a:spcPts val="80"/>
              </a:spcBef>
            </a:pPr>
            <a:r>
              <a:rPr sz="950" spc="5" dirty="0">
                <a:latin typeface="Arial"/>
                <a:cs typeface="Arial"/>
              </a:rPr>
              <a:t>Uppfattningsförmågan förbättras </a:t>
            </a:r>
            <a:r>
              <a:rPr sz="950" spc="-10" dirty="0">
                <a:latin typeface="Arial"/>
                <a:cs typeface="Arial"/>
              </a:rPr>
              <a:t>Förmågan </a:t>
            </a:r>
            <a:r>
              <a:rPr sz="950" spc="10" dirty="0">
                <a:latin typeface="Arial"/>
                <a:cs typeface="Arial"/>
              </a:rPr>
              <a:t>att </a:t>
            </a:r>
            <a:r>
              <a:rPr sz="950" spc="5" dirty="0">
                <a:latin typeface="Arial"/>
                <a:cs typeface="Arial"/>
              </a:rPr>
              <a:t>utföra </a:t>
            </a:r>
            <a:r>
              <a:rPr sz="950" spc="-10" dirty="0">
                <a:latin typeface="Arial"/>
                <a:cs typeface="Arial"/>
              </a:rPr>
              <a:t>flera </a:t>
            </a:r>
            <a:r>
              <a:rPr sz="950" spc="-5" dirty="0">
                <a:latin typeface="Arial"/>
                <a:cs typeface="Arial"/>
              </a:rPr>
              <a:t>saker</a:t>
            </a:r>
            <a:endParaRPr sz="950" dirty="0">
              <a:latin typeface="Arial"/>
              <a:cs typeface="Arial"/>
            </a:endParaRPr>
          </a:p>
          <a:p>
            <a:pPr marL="12700">
              <a:lnSpc>
                <a:spcPts val="1065"/>
              </a:lnSpc>
            </a:pPr>
            <a:r>
              <a:rPr sz="950" spc="10" dirty="0">
                <a:latin typeface="Arial"/>
                <a:cs typeface="Arial"/>
              </a:rPr>
              <a:t>samtidigt </a:t>
            </a:r>
            <a:r>
              <a:rPr sz="950" spc="5" dirty="0">
                <a:latin typeface="Arial"/>
                <a:cs typeface="Arial"/>
              </a:rPr>
              <a:t>förbättras</a:t>
            </a:r>
            <a:endParaRPr sz="950" dirty="0">
              <a:latin typeface="Arial"/>
              <a:cs typeface="Arial"/>
            </a:endParaRPr>
          </a:p>
          <a:p>
            <a:pPr marL="12700" marR="79375">
              <a:lnSpc>
                <a:spcPct val="105200"/>
              </a:lnSpc>
              <a:spcBef>
                <a:spcPts val="425"/>
              </a:spcBef>
            </a:pPr>
            <a:r>
              <a:rPr sz="950" spc="-15" dirty="0">
                <a:latin typeface="Arial"/>
                <a:cs typeface="Arial"/>
              </a:rPr>
              <a:t>Kan </a:t>
            </a:r>
            <a:r>
              <a:rPr sz="950" spc="20" dirty="0">
                <a:latin typeface="Arial"/>
                <a:cs typeface="Arial"/>
              </a:rPr>
              <a:t>p</a:t>
            </a:r>
            <a:r>
              <a:rPr sz="950" spc="-10" dirty="0">
                <a:latin typeface="Arial"/>
                <a:cs typeface="Arial"/>
              </a:rPr>
              <a:t>r</a:t>
            </a:r>
            <a:r>
              <a:rPr sz="950" spc="0" dirty="0">
                <a:latin typeface="Arial"/>
                <a:cs typeface="Arial"/>
              </a:rPr>
              <a:t>ocessa mer information </a:t>
            </a:r>
            <a:r>
              <a:rPr sz="950" spc="5" dirty="0">
                <a:latin typeface="Arial"/>
                <a:cs typeface="Arial"/>
              </a:rPr>
              <a:t>på</a:t>
            </a:r>
            <a:r>
              <a:rPr sz="950" spc="0" dirty="0">
                <a:latin typeface="Arial"/>
                <a:cs typeface="Arial"/>
              </a:rPr>
              <a:t> samma gång</a:t>
            </a:r>
            <a:endParaRPr sz="950" dirty="0">
              <a:latin typeface="Arial"/>
              <a:cs typeface="Arial"/>
            </a:endParaRPr>
          </a:p>
          <a:p>
            <a:pPr marL="12700" marR="12700">
              <a:lnSpc>
                <a:spcPct val="142600"/>
              </a:lnSpc>
            </a:pPr>
            <a:r>
              <a:rPr sz="950" dirty="0">
                <a:latin typeface="Arial"/>
                <a:cs typeface="Arial"/>
              </a:rPr>
              <a:t>Abstrakt</a:t>
            </a:r>
            <a:r>
              <a:rPr sz="950" spc="-10" dirty="0">
                <a:latin typeface="Arial"/>
                <a:cs typeface="Arial"/>
              </a:rPr>
              <a:t> tänkande </a:t>
            </a:r>
            <a:r>
              <a:rPr sz="950" spc="-5" dirty="0">
                <a:latin typeface="Arial"/>
                <a:cs typeface="Arial"/>
              </a:rPr>
              <a:t>utvecklas</a:t>
            </a:r>
            <a:r>
              <a:rPr sz="950" spc="-10" dirty="0">
                <a:latin typeface="Arial"/>
                <a:cs typeface="Arial"/>
              </a:rPr>
              <a:t> </a:t>
            </a:r>
            <a:r>
              <a:rPr sz="950" spc="0" dirty="0">
                <a:latin typeface="Arial"/>
                <a:cs typeface="Arial"/>
              </a:rPr>
              <a:t>fullt</a:t>
            </a:r>
            <a:r>
              <a:rPr sz="950" spc="-10" dirty="0">
                <a:latin typeface="Arial"/>
                <a:cs typeface="Arial"/>
              </a:rPr>
              <a:t> </a:t>
            </a:r>
            <a:r>
              <a:rPr sz="950" spc="5" dirty="0">
                <a:latin typeface="Arial"/>
                <a:cs typeface="Arial"/>
              </a:rPr>
              <a:t>ut </a:t>
            </a:r>
            <a:r>
              <a:rPr sz="950" spc="-5" dirty="0">
                <a:latin typeface="Arial"/>
                <a:cs typeface="Arial"/>
              </a:rPr>
              <a:t>Förstår </a:t>
            </a:r>
            <a:r>
              <a:rPr sz="950" spc="0" dirty="0">
                <a:latin typeface="Arial"/>
                <a:cs typeface="Arial"/>
              </a:rPr>
              <a:t>förhållandet </a:t>
            </a:r>
            <a:r>
              <a:rPr sz="950" spc="-5" dirty="0">
                <a:latin typeface="Arial"/>
                <a:cs typeface="Arial"/>
              </a:rPr>
              <a:t>mellan </a:t>
            </a:r>
            <a:r>
              <a:rPr sz="950" spc="20" dirty="0">
                <a:latin typeface="Arial"/>
                <a:cs typeface="Arial"/>
              </a:rPr>
              <a:t>tid </a:t>
            </a:r>
            <a:r>
              <a:rPr sz="950" spc="15" dirty="0">
                <a:latin typeface="Arial"/>
                <a:cs typeface="Arial"/>
              </a:rPr>
              <a:t>och</a:t>
            </a:r>
            <a:endParaRPr sz="950" dirty="0">
              <a:latin typeface="Arial"/>
              <a:cs typeface="Arial"/>
            </a:endParaRPr>
          </a:p>
          <a:p>
            <a:pPr marL="12700">
              <a:lnSpc>
                <a:spcPct val="100000"/>
              </a:lnSpc>
              <a:spcBef>
                <a:spcPts val="60"/>
              </a:spcBef>
            </a:pPr>
            <a:r>
              <a:rPr sz="950" spc="5" dirty="0">
                <a:latin typeface="Arial"/>
                <a:cs typeface="Arial"/>
              </a:rPr>
              <a:t>rum</a:t>
            </a:r>
            <a:endParaRPr sz="950" dirty="0">
              <a:latin typeface="Arial"/>
              <a:cs typeface="Arial"/>
            </a:endParaRPr>
          </a:p>
          <a:p>
            <a:pPr marL="12700" marR="26034">
              <a:lnSpc>
                <a:spcPct val="142600"/>
              </a:lnSpc>
            </a:pPr>
            <a:r>
              <a:rPr sz="950" spc="-5" dirty="0">
                <a:latin typeface="Arial"/>
                <a:cs typeface="Arial"/>
              </a:rPr>
              <a:t>Spänningar </a:t>
            </a:r>
            <a:r>
              <a:rPr sz="950" spc="5" dirty="0">
                <a:latin typeface="Arial"/>
                <a:cs typeface="Arial"/>
              </a:rPr>
              <a:t>med </a:t>
            </a:r>
            <a:r>
              <a:rPr sz="950" spc="-5" dirty="0">
                <a:latin typeface="Arial"/>
                <a:cs typeface="Arial"/>
              </a:rPr>
              <a:t>vuxna </a:t>
            </a:r>
            <a:r>
              <a:rPr sz="950" spc="5" dirty="0">
                <a:latin typeface="Arial"/>
                <a:cs typeface="Arial"/>
              </a:rPr>
              <a:t>uppstår </a:t>
            </a:r>
            <a:r>
              <a:rPr sz="950" spc="-5" dirty="0">
                <a:latin typeface="Arial"/>
                <a:cs typeface="Arial"/>
              </a:rPr>
              <a:t>Sociala interaktioner mellan </a:t>
            </a:r>
            <a:r>
              <a:rPr sz="950" spc="10" dirty="0">
                <a:latin typeface="Arial"/>
                <a:cs typeface="Arial"/>
              </a:rPr>
              <a:t>flickor</a:t>
            </a:r>
            <a:endParaRPr sz="950" dirty="0">
              <a:latin typeface="Arial"/>
              <a:cs typeface="Arial"/>
            </a:endParaRPr>
          </a:p>
          <a:p>
            <a:pPr marL="12700">
              <a:lnSpc>
                <a:spcPct val="100000"/>
              </a:lnSpc>
              <a:spcBef>
                <a:spcPts val="60"/>
              </a:spcBef>
            </a:pPr>
            <a:r>
              <a:rPr sz="950" spc="15" dirty="0">
                <a:latin typeface="Arial"/>
                <a:cs typeface="Arial"/>
              </a:rPr>
              <a:t>och </a:t>
            </a:r>
            <a:r>
              <a:rPr sz="950" spc="5" dirty="0">
                <a:latin typeface="Arial"/>
                <a:cs typeface="Arial"/>
              </a:rPr>
              <a:t>pojkar </a:t>
            </a:r>
            <a:r>
              <a:rPr sz="950" spc="0" dirty="0">
                <a:latin typeface="Arial"/>
                <a:cs typeface="Arial"/>
              </a:rPr>
              <a:t>börjar </a:t>
            </a:r>
            <a:r>
              <a:rPr sz="950" spc="5" dirty="0">
                <a:latin typeface="Arial"/>
                <a:cs typeface="Arial"/>
              </a:rPr>
              <a:t>bli </a:t>
            </a:r>
            <a:r>
              <a:rPr sz="950" spc="10" dirty="0">
                <a:latin typeface="Arial"/>
                <a:cs typeface="Arial"/>
              </a:rPr>
              <a:t>viktigt</a:t>
            </a:r>
            <a:endParaRPr sz="950" dirty="0">
              <a:latin typeface="Arial"/>
              <a:cs typeface="Arial"/>
            </a:endParaRPr>
          </a:p>
          <a:p>
            <a:pPr marL="12700" marR="28575">
              <a:lnSpc>
                <a:spcPct val="105300"/>
              </a:lnSpc>
              <a:spcBef>
                <a:spcPts val="425"/>
              </a:spcBef>
            </a:pPr>
            <a:r>
              <a:rPr sz="950" spc="-5" dirty="0">
                <a:latin typeface="Arial"/>
                <a:cs typeface="Arial"/>
              </a:rPr>
              <a:t>Deltar </a:t>
            </a:r>
            <a:r>
              <a:rPr sz="950" spc="0" dirty="0">
                <a:latin typeface="Arial"/>
                <a:cs typeface="Arial"/>
              </a:rPr>
              <a:t>fortfarande i </a:t>
            </a:r>
            <a:r>
              <a:rPr sz="950" spc="10" dirty="0">
                <a:latin typeface="Arial"/>
                <a:cs typeface="Arial"/>
              </a:rPr>
              <a:t>id</a:t>
            </a:r>
            <a:r>
              <a:rPr sz="950" spc="-15" dirty="0">
                <a:latin typeface="Arial"/>
                <a:cs typeface="Arial"/>
              </a:rPr>
              <a:t>r</a:t>
            </a:r>
            <a:r>
              <a:rPr sz="950" spc="25" dirty="0">
                <a:latin typeface="Arial"/>
                <a:cs typeface="Arial"/>
              </a:rPr>
              <a:t>ott </a:t>
            </a:r>
            <a:r>
              <a:rPr sz="950" spc="10" dirty="0">
                <a:latin typeface="Arial"/>
                <a:cs typeface="Arial"/>
              </a:rPr>
              <a:t>för att det </a:t>
            </a:r>
            <a:r>
              <a:rPr sz="950" spc="-15" dirty="0">
                <a:latin typeface="Arial"/>
                <a:cs typeface="Arial"/>
              </a:rPr>
              <a:t>är </a:t>
            </a:r>
            <a:r>
              <a:rPr sz="950" spc="-20" dirty="0">
                <a:latin typeface="Arial"/>
                <a:cs typeface="Arial"/>
              </a:rPr>
              <a:t>r</a:t>
            </a:r>
            <a:r>
              <a:rPr sz="950" spc="10" dirty="0">
                <a:latin typeface="Arial"/>
                <a:cs typeface="Arial"/>
              </a:rPr>
              <a:t>oligt, men kan </a:t>
            </a:r>
            <a:r>
              <a:rPr sz="950" spc="5" dirty="0">
                <a:latin typeface="Arial"/>
                <a:cs typeface="Arial"/>
              </a:rPr>
              <a:t>ta </a:t>
            </a:r>
            <a:r>
              <a:rPr sz="950" spc="10" dirty="0">
                <a:latin typeface="Arial"/>
                <a:cs typeface="Arial"/>
              </a:rPr>
              <a:t>det mer </a:t>
            </a:r>
            <a:r>
              <a:rPr sz="950" spc="0" dirty="0">
                <a:latin typeface="Arial"/>
                <a:cs typeface="Arial"/>
              </a:rPr>
              <a:t>seriöst i </a:t>
            </a:r>
            <a:r>
              <a:rPr sz="950" spc="-10" dirty="0">
                <a:latin typeface="Arial"/>
                <a:cs typeface="Arial"/>
              </a:rPr>
              <a:t>val av </a:t>
            </a:r>
            <a:r>
              <a:rPr sz="950" spc="10" dirty="0">
                <a:latin typeface="Arial"/>
                <a:cs typeface="Arial"/>
              </a:rPr>
              <a:t>id</a:t>
            </a:r>
            <a:r>
              <a:rPr sz="950" spc="-15" dirty="0">
                <a:latin typeface="Arial"/>
                <a:cs typeface="Arial"/>
              </a:rPr>
              <a:t>r</a:t>
            </a:r>
            <a:r>
              <a:rPr sz="950" spc="25" dirty="0">
                <a:latin typeface="Arial"/>
                <a:cs typeface="Arial"/>
              </a:rPr>
              <a:t>ott </a:t>
            </a:r>
            <a:r>
              <a:rPr sz="950" spc="-60" dirty="0">
                <a:latin typeface="Arial"/>
                <a:cs typeface="Arial"/>
              </a:rPr>
              <a:t>– </a:t>
            </a:r>
            <a:r>
              <a:rPr sz="950" spc="-5" dirty="0">
                <a:latin typeface="Arial"/>
                <a:cs typeface="Arial"/>
              </a:rPr>
              <a:t>specialisera </a:t>
            </a:r>
            <a:r>
              <a:rPr sz="950" spc="0" dirty="0">
                <a:latin typeface="Arial"/>
                <a:cs typeface="Arial"/>
              </a:rPr>
              <a:t>sig</a:t>
            </a:r>
            <a:endParaRPr sz="950" dirty="0">
              <a:latin typeface="Arial"/>
              <a:cs typeface="Aria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5"/>
          <p:cNvSpPr/>
          <p:nvPr/>
        </p:nvSpPr>
        <p:spPr>
          <a:xfrm>
            <a:off x="873252" y="1046046"/>
            <a:ext cx="2555748" cy="3127248"/>
          </a:xfrm>
          <a:custGeom>
            <a:avLst/>
            <a:gdLst/>
            <a:ahLst/>
            <a:cxnLst/>
            <a:rect l="l" t="t" r="r" b="b"/>
            <a:pathLst>
              <a:path w="2555748" h="3127248">
                <a:moveTo>
                  <a:pt x="0" y="0"/>
                </a:moveTo>
                <a:lnTo>
                  <a:pt x="2555748" y="0"/>
                </a:lnTo>
                <a:lnTo>
                  <a:pt x="2555748" y="3127248"/>
                </a:lnTo>
                <a:lnTo>
                  <a:pt x="0" y="3127248"/>
                </a:lnTo>
                <a:lnTo>
                  <a:pt x="0" y="0"/>
                </a:lnTo>
                <a:close/>
              </a:path>
            </a:pathLst>
          </a:custGeom>
          <a:solidFill>
            <a:srgbClr val="92D050"/>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2" name="Platshållare för text 1"/>
          <p:cNvSpPr>
            <a:spLocks noGrp="1"/>
          </p:cNvSpPr>
          <p:nvPr>
            <p:ph type="body" sz="quarter" idx="17"/>
          </p:nvPr>
        </p:nvSpPr>
        <p:spPr>
          <a:xfrm>
            <a:off x="1700808" y="539552"/>
            <a:ext cx="4248472" cy="432420"/>
          </a:xfrm>
        </p:spPr>
        <p:txBody>
          <a:bodyPr/>
          <a:lstStyle/>
          <a:p>
            <a:r>
              <a:rPr lang="sv-SE" dirty="0"/>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65</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32" name="object 7"/>
          <p:cNvSpPr/>
          <p:nvPr/>
        </p:nvSpPr>
        <p:spPr>
          <a:xfrm>
            <a:off x="869061" y="1046046"/>
            <a:ext cx="0" cy="3090672"/>
          </a:xfrm>
          <a:custGeom>
            <a:avLst/>
            <a:gdLst/>
            <a:ahLst/>
            <a:cxnLst/>
            <a:rect l="l" t="t" r="r" b="b"/>
            <a:pathLst>
              <a:path h="3090672">
                <a:moveTo>
                  <a:pt x="0" y="3090672"/>
                </a:moveTo>
                <a:lnTo>
                  <a:pt x="0" y="0"/>
                </a:lnTo>
                <a:lnTo>
                  <a:pt x="0" y="3090672"/>
                </a:lnTo>
                <a:close/>
              </a:path>
            </a:pathLst>
          </a:custGeom>
          <a:solidFill>
            <a:srgbClr val="FFFFFF"/>
          </a:solidFill>
        </p:spPr>
        <p:txBody>
          <a:bodyPr wrap="square" lIns="0" tIns="0" rIns="0" bIns="0" rtlCol="0">
            <a:noAutofit/>
          </a:bodyPr>
          <a:lstStyle/>
          <a:p>
            <a:endParaRPr/>
          </a:p>
        </p:txBody>
      </p:sp>
      <p:sp>
        <p:nvSpPr>
          <p:cNvPr id="34" name="object 9"/>
          <p:cNvSpPr/>
          <p:nvPr/>
        </p:nvSpPr>
        <p:spPr>
          <a:xfrm>
            <a:off x="1428732" y="1910366"/>
            <a:ext cx="1402537" cy="1402537"/>
          </a:xfrm>
          <a:custGeom>
            <a:avLst/>
            <a:gdLst/>
            <a:ahLst/>
            <a:cxnLst/>
            <a:rect l="l" t="t" r="r" b="b"/>
            <a:pathLst>
              <a:path w="1402537" h="1402537">
                <a:moveTo>
                  <a:pt x="701268" y="0"/>
                </a:moveTo>
                <a:lnTo>
                  <a:pt x="643753" y="2324"/>
                </a:lnTo>
                <a:lnTo>
                  <a:pt x="587519" y="9178"/>
                </a:lnTo>
                <a:lnTo>
                  <a:pt x="532745" y="20380"/>
                </a:lnTo>
                <a:lnTo>
                  <a:pt x="479613" y="35751"/>
                </a:lnTo>
                <a:lnTo>
                  <a:pt x="428303" y="55109"/>
                </a:lnTo>
                <a:lnTo>
                  <a:pt x="378995" y="78274"/>
                </a:lnTo>
                <a:lnTo>
                  <a:pt x="331870" y="105066"/>
                </a:lnTo>
                <a:lnTo>
                  <a:pt x="287108" y="135304"/>
                </a:lnTo>
                <a:lnTo>
                  <a:pt x="244890" y="168808"/>
                </a:lnTo>
                <a:lnTo>
                  <a:pt x="205397" y="205397"/>
                </a:lnTo>
                <a:lnTo>
                  <a:pt x="168808" y="244890"/>
                </a:lnTo>
                <a:lnTo>
                  <a:pt x="135304" y="287108"/>
                </a:lnTo>
                <a:lnTo>
                  <a:pt x="105066" y="331870"/>
                </a:lnTo>
                <a:lnTo>
                  <a:pt x="78274" y="378995"/>
                </a:lnTo>
                <a:lnTo>
                  <a:pt x="55109" y="428303"/>
                </a:lnTo>
                <a:lnTo>
                  <a:pt x="35751" y="479613"/>
                </a:lnTo>
                <a:lnTo>
                  <a:pt x="20380" y="532745"/>
                </a:lnTo>
                <a:lnTo>
                  <a:pt x="9178" y="587519"/>
                </a:lnTo>
                <a:lnTo>
                  <a:pt x="2324" y="643753"/>
                </a:lnTo>
                <a:lnTo>
                  <a:pt x="0" y="701268"/>
                </a:lnTo>
                <a:lnTo>
                  <a:pt x="2324" y="758783"/>
                </a:lnTo>
                <a:lnTo>
                  <a:pt x="9178" y="815017"/>
                </a:lnTo>
                <a:lnTo>
                  <a:pt x="20380" y="869791"/>
                </a:lnTo>
                <a:lnTo>
                  <a:pt x="35751" y="922923"/>
                </a:lnTo>
                <a:lnTo>
                  <a:pt x="55109" y="974233"/>
                </a:lnTo>
                <a:lnTo>
                  <a:pt x="78274" y="1023541"/>
                </a:lnTo>
                <a:lnTo>
                  <a:pt x="105066" y="1070666"/>
                </a:lnTo>
                <a:lnTo>
                  <a:pt x="135304" y="1115428"/>
                </a:lnTo>
                <a:lnTo>
                  <a:pt x="168808" y="1157646"/>
                </a:lnTo>
                <a:lnTo>
                  <a:pt x="205397" y="1197140"/>
                </a:lnTo>
                <a:lnTo>
                  <a:pt x="244890" y="1233729"/>
                </a:lnTo>
                <a:lnTo>
                  <a:pt x="287108" y="1267232"/>
                </a:lnTo>
                <a:lnTo>
                  <a:pt x="331870" y="1297470"/>
                </a:lnTo>
                <a:lnTo>
                  <a:pt x="378995" y="1324262"/>
                </a:lnTo>
                <a:lnTo>
                  <a:pt x="428303" y="1347427"/>
                </a:lnTo>
                <a:lnTo>
                  <a:pt x="479613" y="1366785"/>
                </a:lnTo>
                <a:lnTo>
                  <a:pt x="532745" y="1382156"/>
                </a:lnTo>
                <a:lnTo>
                  <a:pt x="587519" y="1393358"/>
                </a:lnTo>
                <a:lnTo>
                  <a:pt x="643753" y="1400212"/>
                </a:lnTo>
                <a:lnTo>
                  <a:pt x="701268" y="1402537"/>
                </a:lnTo>
                <a:lnTo>
                  <a:pt x="758783" y="1400212"/>
                </a:lnTo>
                <a:lnTo>
                  <a:pt x="815017" y="1393358"/>
                </a:lnTo>
                <a:lnTo>
                  <a:pt x="869791" y="1382156"/>
                </a:lnTo>
                <a:lnTo>
                  <a:pt x="922923" y="1366785"/>
                </a:lnTo>
                <a:lnTo>
                  <a:pt x="974233" y="1347427"/>
                </a:lnTo>
                <a:lnTo>
                  <a:pt x="1023541" y="1324262"/>
                </a:lnTo>
                <a:lnTo>
                  <a:pt x="1070666" y="1297470"/>
                </a:lnTo>
                <a:lnTo>
                  <a:pt x="1115428" y="1267232"/>
                </a:lnTo>
                <a:lnTo>
                  <a:pt x="1157646" y="1233729"/>
                </a:lnTo>
                <a:lnTo>
                  <a:pt x="1197140" y="1197140"/>
                </a:lnTo>
                <a:lnTo>
                  <a:pt x="1233729" y="1157646"/>
                </a:lnTo>
                <a:lnTo>
                  <a:pt x="1267232" y="1115428"/>
                </a:lnTo>
                <a:lnTo>
                  <a:pt x="1297470" y="1070666"/>
                </a:lnTo>
                <a:lnTo>
                  <a:pt x="1324262" y="1023541"/>
                </a:lnTo>
                <a:lnTo>
                  <a:pt x="1347427" y="974233"/>
                </a:lnTo>
                <a:lnTo>
                  <a:pt x="1366785" y="922923"/>
                </a:lnTo>
                <a:lnTo>
                  <a:pt x="1382156" y="869791"/>
                </a:lnTo>
                <a:lnTo>
                  <a:pt x="1393358" y="815017"/>
                </a:lnTo>
                <a:lnTo>
                  <a:pt x="1400212" y="758783"/>
                </a:lnTo>
                <a:lnTo>
                  <a:pt x="1402537" y="701268"/>
                </a:lnTo>
                <a:lnTo>
                  <a:pt x="1400212" y="643753"/>
                </a:lnTo>
                <a:lnTo>
                  <a:pt x="1393358" y="587519"/>
                </a:lnTo>
                <a:lnTo>
                  <a:pt x="1382156" y="532745"/>
                </a:lnTo>
                <a:lnTo>
                  <a:pt x="1366785" y="479613"/>
                </a:lnTo>
                <a:lnTo>
                  <a:pt x="1347427" y="428303"/>
                </a:lnTo>
                <a:lnTo>
                  <a:pt x="1324262" y="378995"/>
                </a:lnTo>
                <a:lnTo>
                  <a:pt x="1297470" y="331870"/>
                </a:lnTo>
                <a:lnTo>
                  <a:pt x="1267232" y="287108"/>
                </a:lnTo>
                <a:lnTo>
                  <a:pt x="1233729" y="244890"/>
                </a:lnTo>
                <a:lnTo>
                  <a:pt x="1197140" y="205397"/>
                </a:lnTo>
                <a:lnTo>
                  <a:pt x="1157646" y="168808"/>
                </a:lnTo>
                <a:lnTo>
                  <a:pt x="1115428" y="135304"/>
                </a:lnTo>
                <a:lnTo>
                  <a:pt x="1070666" y="105066"/>
                </a:lnTo>
                <a:lnTo>
                  <a:pt x="1023541" y="78274"/>
                </a:lnTo>
                <a:lnTo>
                  <a:pt x="974233" y="55109"/>
                </a:lnTo>
                <a:lnTo>
                  <a:pt x="922923" y="35751"/>
                </a:lnTo>
                <a:lnTo>
                  <a:pt x="869791" y="20380"/>
                </a:lnTo>
                <a:lnTo>
                  <a:pt x="815017" y="9178"/>
                </a:lnTo>
                <a:lnTo>
                  <a:pt x="758783" y="2324"/>
                </a:lnTo>
                <a:lnTo>
                  <a:pt x="701268" y="0"/>
                </a:lnTo>
                <a:close/>
              </a:path>
            </a:pathLst>
          </a:custGeom>
          <a:solidFill>
            <a:srgbClr val="006BB6"/>
          </a:solidFill>
        </p:spPr>
        <p:txBody>
          <a:bodyPr wrap="square" lIns="0" tIns="0" rIns="0" bIns="0" rtlCol="0">
            <a:noAutofit/>
          </a:bodyPr>
          <a:lstStyle/>
          <a:p>
            <a:endParaRPr/>
          </a:p>
        </p:txBody>
      </p:sp>
      <p:sp>
        <p:nvSpPr>
          <p:cNvPr id="35" name="object 10"/>
          <p:cNvSpPr/>
          <p:nvPr/>
        </p:nvSpPr>
        <p:spPr>
          <a:xfrm>
            <a:off x="1428732" y="1910366"/>
            <a:ext cx="1402537" cy="1402537"/>
          </a:xfrm>
          <a:custGeom>
            <a:avLst/>
            <a:gdLst/>
            <a:ahLst/>
            <a:cxnLst/>
            <a:rect l="l" t="t" r="r" b="b"/>
            <a:pathLst>
              <a:path w="1402537" h="1402537">
                <a:moveTo>
                  <a:pt x="701268" y="1402537"/>
                </a:moveTo>
                <a:lnTo>
                  <a:pt x="758783" y="1400212"/>
                </a:lnTo>
                <a:lnTo>
                  <a:pt x="815017" y="1393358"/>
                </a:lnTo>
                <a:lnTo>
                  <a:pt x="869791" y="1382156"/>
                </a:lnTo>
                <a:lnTo>
                  <a:pt x="922923" y="1366785"/>
                </a:lnTo>
                <a:lnTo>
                  <a:pt x="974233" y="1347427"/>
                </a:lnTo>
                <a:lnTo>
                  <a:pt x="1023541" y="1324262"/>
                </a:lnTo>
                <a:lnTo>
                  <a:pt x="1070666" y="1297470"/>
                </a:lnTo>
                <a:lnTo>
                  <a:pt x="1115428" y="1267232"/>
                </a:lnTo>
                <a:lnTo>
                  <a:pt x="1157646" y="1233729"/>
                </a:lnTo>
                <a:lnTo>
                  <a:pt x="1197140" y="1197140"/>
                </a:lnTo>
                <a:lnTo>
                  <a:pt x="1233729" y="1157646"/>
                </a:lnTo>
                <a:lnTo>
                  <a:pt x="1267232" y="1115428"/>
                </a:lnTo>
                <a:lnTo>
                  <a:pt x="1297470" y="1070666"/>
                </a:lnTo>
                <a:lnTo>
                  <a:pt x="1324262" y="1023541"/>
                </a:lnTo>
                <a:lnTo>
                  <a:pt x="1347427" y="974233"/>
                </a:lnTo>
                <a:lnTo>
                  <a:pt x="1366785" y="922923"/>
                </a:lnTo>
                <a:lnTo>
                  <a:pt x="1382156" y="869791"/>
                </a:lnTo>
                <a:lnTo>
                  <a:pt x="1393358" y="815017"/>
                </a:lnTo>
                <a:lnTo>
                  <a:pt x="1400212" y="758783"/>
                </a:lnTo>
                <a:lnTo>
                  <a:pt x="1402537" y="701268"/>
                </a:lnTo>
                <a:lnTo>
                  <a:pt x="1400212" y="643753"/>
                </a:lnTo>
                <a:lnTo>
                  <a:pt x="1393358" y="587519"/>
                </a:lnTo>
                <a:lnTo>
                  <a:pt x="1382156" y="532745"/>
                </a:lnTo>
                <a:lnTo>
                  <a:pt x="1366785" y="479613"/>
                </a:lnTo>
                <a:lnTo>
                  <a:pt x="1347427" y="428303"/>
                </a:lnTo>
                <a:lnTo>
                  <a:pt x="1324262" y="378995"/>
                </a:lnTo>
                <a:lnTo>
                  <a:pt x="1297470" y="331870"/>
                </a:lnTo>
                <a:lnTo>
                  <a:pt x="1267232" y="287108"/>
                </a:lnTo>
                <a:lnTo>
                  <a:pt x="1233729" y="244890"/>
                </a:lnTo>
                <a:lnTo>
                  <a:pt x="1197140" y="205397"/>
                </a:lnTo>
                <a:lnTo>
                  <a:pt x="1157646" y="168808"/>
                </a:lnTo>
                <a:lnTo>
                  <a:pt x="1115428" y="135304"/>
                </a:lnTo>
                <a:lnTo>
                  <a:pt x="1070666" y="105066"/>
                </a:lnTo>
                <a:lnTo>
                  <a:pt x="1023541" y="78274"/>
                </a:lnTo>
                <a:lnTo>
                  <a:pt x="974233" y="55109"/>
                </a:lnTo>
                <a:lnTo>
                  <a:pt x="922923" y="35751"/>
                </a:lnTo>
                <a:lnTo>
                  <a:pt x="869791" y="20380"/>
                </a:lnTo>
                <a:lnTo>
                  <a:pt x="815017" y="9178"/>
                </a:lnTo>
                <a:lnTo>
                  <a:pt x="758783" y="2324"/>
                </a:lnTo>
                <a:lnTo>
                  <a:pt x="701268" y="0"/>
                </a:lnTo>
                <a:lnTo>
                  <a:pt x="643753" y="2324"/>
                </a:lnTo>
                <a:lnTo>
                  <a:pt x="587519" y="9178"/>
                </a:lnTo>
                <a:lnTo>
                  <a:pt x="532745" y="20380"/>
                </a:lnTo>
                <a:lnTo>
                  <a:pt x="479613" y="35751"/>
                </a:lnTo>
                <a:lnTo>
                  <a:pt x="428303" y="55109"/>
                </a:lnTo>
                <a:lnTo>
                  <a:pt x="378995" y="78274"/>
                </a:lnTo>
                <a:lnTo>
                  <a:pt x="331870" y="105066"/>
                </a:lnTo>
                <a:lnTo>
                  <a:pt x="287108" y="135304"/>
                </a:lnTo>
                <a:lnTo>
                  <a:pt x="244890" y="168808"/>
                </a:lnTo>
                <a:lnTo>
                  <a:pt x="205397" y="205397"/>
                </a:lnTo>
                <a:lnTo>
                  <a:pt x="168808" y="244890"/>
                </a:lnTo>
                <a:lnTo>
                  <a:pt x="135304" y="287108"/>
                </a:lnTo>
                <a:lnTo>
                  <a:pt x="105066" y="331870"/>
                </a:lnTo>
                <a:lnTo>
                  <a:pt x="78274" y="378995"/>
                </a:lnTo>
                <a:lnTo>
                  <a:pt x="55109" y="428303"/>
                </a:lnTo>
                <a:lnTo>
                  <a:pt x="35751" y="479613"/>
                </a:lnTo>
                <a:lnTo>
                  <a:pt x="20380" y="532745"/>
                </a:lnTo>
                <a:lnTo>
                  <a:pt x="9178" y="587519"/>
                </a:lnTo>
                <a:lnTo>
                  <a:pt x="2324" y="643753"/>
                </a:lnTo>
                <a:lnTo>
                  <a:pt x="0" y="701268"/>
                </a:lnTo>
                <a:lnTo>
                  <a:pt x="2324" y="758783"/>
                </a:lnTo>
                <a:lnTo>
                  <a:pt x="9178" y="815017"/>
                </a:lnTo>
                <a:lnTo>
                  <a:pt x="20380" y="869791"/>
                </a:lnTo>
                <a:lnTo>
                  <a:pt x="35751" y="922923"/>
                </a:lnTo>
                <a:lnTo>
                  <a:pt x="55109" y="974233"/>
                </a:lnTo>
                <a:lnTo>
                  <a:pt x="78274" y="1023541"/>
                </a:lnTo>
                <a:lnTo>
                  <a:pt x="105066" y="1070666"/>
                </a:lnTo>
                <a:lnTo>
                  <a:pt x="135304" y="1115428"/>
                </a:lnTo>
                <a:lnTo>
                  <a:pt x="168808" y="1157646"/>
                </a:lnTo>
                <a:lnTo>
                  <a:pt x="205397" y="1197140"/>
                </a:lnTo>
                <a:lnTo>
                  <a:pt x="244890" y="1233729"/>
                </a:lnTo>
                <a:lnTo>
                  <a:pt x="287108" y="1267232"/>
                </a:lnTo>
                <a:lnTo>
                  <a:pt x="331870" y="1297470"/>
                </a:lnTo>
                <a:lnTo>
                  <a:pt x="378995" y="1324262"/>
                </a:lnTo>
                <a:lnTo>
                  <a:pt x="428303" y="1347427"/>
                </a:lnTo>
                <a:lnTo>
                  <a:pt x="479613" y="1366785"/>
                </a:lnTo>
                <a:lnTo>
                  <a:pt x="532745" y="1382156"/>
                </a:lnTo>
                <a:lnTo>
                  <a:pt x="587519" y="1393358"/>
                </a:lnTo>
                <a:lnTo>
                  <a:pt x="643753" y="1400212"/>
                </a:lnTo>
                <a:lnTo>
                  <a:pt x="701268" y="1402537"/>
                </a:lnTo>
                <a:close/>
              </a:path>
            </a:pathLst>
          </a:custGeom>
          <a:ln w="14401">
            <a:solidFill>
              <a:srgbClr val="FFFFFF"/>
            </a:solidFill>
          </a:ln>
        </p:spPr>
        <p:txBody>
          <a:bodyPr wrap="square" lIns="0" tIns="0" rIns="0" bIns="0" rtlCol="0">
            <a:noAutofit/>
          </a:bodyPr>
          <a:lstStyle/>
          <a:p>
            <a:endParaRPr/>
          </a:p>
        </p:txBody>
      </p:sp>
      <p:sp>
        <p:nvSpPr>
          <p:cNvPr id="40" name="object 11"/>
          <p:cNvSpPr/>
          <p:nvPr/>
        </p:nvSpPr>
        <p:spPr>
          <a:xfrm>
            <a:off x="1034745" y="1199018"/>
            <a:ext cx="2195296" cy="2828302"/>
          </a:xfrm>
          <a:custGeom>
            <a:avLst/>
            <a:gdLst/>
            <a:ahLst/>
            <a:cxnLst/>
            <a:rect l="l" t="t" r="r" b="b"/>
            <a:pathLst>
              <a:path w="2195296" h="2828302">
                <a:moveTo>
                  <a:pt x="0" y="2828302"/>
                </a:moveTo>
                <a:lnTo>
                  <a:pt x="2195296" y="2828302"/>
                </a:lnTo>
                <a:lnTo>
                  <a:pt x="2195296" y="0"/>
                </a:lnTo>
                <a:lnTo>
                  <a:pt x="0" y="0"/>
                </a:lnTo>
                <a:lnTo>
                  <a:pt x="0" y="2828302"/>
                </a:lnTo>
                <a:close/>
              </a:path>
            </a:pathLst>
          </a:custGeom>
          <a:ln w="12700">
            <a:solidFill>
              <a:srgbClr val="FFFFFF"/>
            </a:solidFill>
          </a:ln>
        </p:spPr>
        <p:txBody>
          <a:bodyPr wrap="square" lIns="0" tIns="0" rIns="0" bIns="0" rtlCol="0">
            <a:noAutofit/>
          </a:bodyPr>
          <a:lstStyle/>
          <a:p>
            <a:endParaRPr/>
          </a:p>
        </p:txBody>
      </p:sp>
      <p:sp>
        <p:nvSpPr>
          <p:cNvPr id="41" name="object 12"/>
          <p:cNvSpPr/>
          <p:nvPr/>
        </p:nvSpPr>
        <p:spPr>
          <a:xfrm>
            <a:off x="1650352" y="1199018"/>
            <a:ext cx="959294" cy="124104"/>
          </a:xfrm>
          <a:custGeom>
            <a:avLst/>
            <a:gdLst/>
            <a:ahLst/>
            <a:cxnLst/>
            <a:rect l="l" t="t" r="r" b="b"/>
            <a:pathLst>
              <a:path w="959294" h="124104">
                <a:moveTo>
                  <a:pt x="0" y="124104"/>
                </a:moveTo>
                <a:lnTo>
                  <a:pt x="959294" y="124104"/>
                </a:lnTo>
                <a:lnTo>
                  <a:pt x="959294" y="0"/>
                </a:lnTo>
                <a:lnTo>
                  <a:pt x="0" y="0"/>
                </a:lnTo>
                <a:lnTo>
                  <a:pt x="0" y="124104"/>
                </a:lnTo>
                <a:close/>
              </a:path>
            </a:pathLst>
          </a:custGeom>
          <a:ln w="12700">
            <a:solidFill>
              <a:srgbClr val="FFFFFF"/>
            </a:solidFill>
          </a:ln>
        </p:spPr>
        <p:txBody>
          <a:bodyPr wrap="square" lIns="0" tIns="0" rIns="0" bIns="0" rtlCol="0">
            <a:noAutofit/>
          </a:bodyPr>
          <a:lstStyle/>
          <a:p>
            <a:endParaRPr/>
          </a:p>
        </p:txBody>
      </p:sp>
      <p:sp>
        <p:nvSpPr>
          <p:cNvPr id="42" name="object 13"/>
          <p:cNvSpPr/>
          <p:nvPr/>
        </p:nvSpPr>
        <p:spPr>
          <a:xfrm>
            <a:off x="1650352" y="3899609"/>
            <a:ext cx="959294" cy="124104"/>
          </a:xfrm>
          <a:custGeom>
            <a:avLst/>
            <a:gdLst/>
            <a:ahLst/>
            <a:cxnLst/>
            <a:rect l="l" t="t" r="r" b="b"/>
            <a:pathLst>
              <a:path w="959294" h="124104">
                <a:moveTo>
                  <a:pt x="0" y="124104"/>
                </a:moveTo>
                <a:lnTo>
                  <a:pt x="959294" y="124104"/>
                </a:lnTo>
                <a:lnTo>
                  <a:pt x="959294" y="0"/>
                </a:lnTo>
                <a:lnTo>
                  <a:pt x="0" y="0"/>
                </a:lnTo>
                <a:lnTo>
                  <a:pt x="0" y="124104"/>
                </a:lnTo>
                <a:close/>
              </a:path>
            </a:pathLst>
          </a:custGeom>
          <a:ln w="12699">
            <a:solidFill>
              <a:srgbClr val="FFFFFF"/>
            </a:solidFill>
          </a:ln>
        </p:spPr>
        <p:txBody>
          <a:bodyPr wrap="square" lIns="0" tIns="0" rIns="0" bIns="0" rtlCol="0">
            <a:noAutofit/>
          </a:bodyPr>
          <a:lstStyle/>
          <a:p>
            <a:endParaRPr/>
          </a:p>
        </p:txBody>
      </p:sp>
      <p:sp>
        <p:nvSpPr>
          <p:cNvPr id="43" name="object 14"/>
          <p:cNvSpPr/>
          <p:nvPr/>
        </p:nvSpPr>
        <p:spPr>
          <a:xfrm>
            <a:off x="1351546" y="1199030"/>
            <a:ext cx="1542503" cy="487692"/>
          </a:xfrm>
          <a:custGeom>
            <a:avLst/>
            <a:gdLst/>
            <a:ahLst/>
            <a:cxnLst/>
            <a:rect l="l" t="t" r="r" b="b"/>
            <a:pathLst>
              <a:path w="1542503" h="487692">
                <a:moveTo>
                  <a:pt x="0" y="487692"/>
                </a:moveTo>
                <a:lnTo>
                  <a:pt x="1542503" y="487692"/>
                </a:lnTo>
                <a:lnTo>
                  <a:pt x="1542503" y="0"/>
                </a:lnTo>
                <a:lnTo>
                  <a:pt x="0" y="0"/>
                </a:lnTo>
                <a:lnTo>
                  <a:pt x="0" y="487692"/>
                </a:lnTo>
                <a:close/>
              </a:path>
            </a:pathLst>
          </a:custGeom>
          <a:ln w="12699">
            <a:solidFill>
              <a:srgbClr val="FFFFFF"/>
            </a:solidFill>
          </a:ln>
        </p:spPr>
        <p:txBody>
          <a:bodyPr wrap="square" lIns="0" tIns="0" rIns="0" bIns="0" rtlCol="0">
            <a:noAutofit/>
          </a:bodyPr>
          <a:lstStyle/>
          <a:p>
            <a:endParaRPr/>
          </a:p>
        </p:txBody>
      </p:sp>
      <p:sp>
        <p:nvSpPr>
          <p:cNvPr id="44" name="object 15"/>
          <p:cNvSpPr/>
          <p:nvPr/>
        </p:nvSpPr>
        <p:spPr>
          <a:xfrm>
            <a:off x="1351546" y="3539628"/>
            <a:ext cx="1542503" cy="487692"/>
          </a:xfrm>
          <a:custGeom>
            <a:avLst/>
            <a:gdLst/>
            <a:ahLst/>
            <a:cxnLst/>
            <a:rect l="l" t="t" r="r" b="b"/>
            <a:pathLst>
              <a:path w="1542503" h="487692">
                <a:moveTo>
                  <a:pt x="0" y="487692"/>
                </a:moveTo>
                <a:lnTo>
                  <a:pt x="1542503" y="487692"/>
                </a:lnTo>
                <a:lnTo>
                  <a:pt x="1542503" y="0"/>
                </a:lnTo>
                <a:lnTo>
                  <a:pt x="0" y="0"/>
                </a:lnTo>
                <a:lnTo>
                  <a:pt x="0" y="487692"/>
                </a:lnTo>
                <a:close/>
              </a:path>
            </a:pathLst>
          </a:custGeom>
          <a:ln w="12699">
            <a:solidFill>
              <a:srgbClr val="FFFFFF"/>
            </a:solidFill>
          </a:ln>
        </p:spPr>
        <p:txBody>
          <a:bodyPr wrap="square" lIns="0" tIns="0" rIns="0" bIns="0" rtlCol="0">
            <a:noAutofit/>
          </a:bodyPr>
          <a:lstStyle/>
          <a:p>
            <a:endParaRPr/>
          </a:p>
        </p:txBody>
      </p:sp>
      <p:sp>
        <p:nvSpPr>
          <p:cNvPr id="45" name="object 16"/>
          <p:cNvSpPr/>
          <p:nvPr/>
        </p:nvSpPr>
        <p:spPr>
          <a:xfrm>
            <a:off x="1720450" y="2202089"/>
            <a:ext cx="819099" cy="819086"/>
          </a:xfrm>
          <a:custGeom>
            <a:avLst/>
            <a:gdLst/>
            <a:ahLst/>
            <a:cxnLst/>
            <a:rect l="l" t="t" r="r" b="b"/>
            <a:pathLst>
              <a:path w="819099" h="819086">
                <a:moveTo>
                  <a:pt x="409549" y="0"/>
                </a:moveTo>
                <a:lnTo>
                  <a:pt x="343118" y="5359"/>
                </a:lnTo>
                <a:lnTo>
                  <a:pt x="280100" y="20877"/>
                </a:lnTo>
                <a:lnTo>
                  <a:pt x="221338" y="45710"/>
                </a:lnTo>
                <a:lnTo>
                  <a:pt x="167675" y="79015"/>
                </a:lnTo>
                <a:lnTo>
                  <a:pt x="119954" y="119949"/>
                </a:lnTo>
                <a:lnTo>
                  <a:pt x="79019" y="167669"/>
                </a:lnTo>
                <a:lnTo>
                  <a:pt x="45713" y="221332"/>
                </a:lnTo>
                <a:lnTo>
                  <a:pt x="20879" y="280095"/>
                </a:lnTo>
                <a:lnTo>
                  <a:pt x="5360" y="343115"/>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lnTo>
                  <a:pt x="443138" y="817728"/>
                </a:lnTo>
                <a:lnTo>
                  <a:pt x="507968" y="807183"/>
                </a:lnTo>
                <a:lnTo>
                  <a:pt x="568964" y="786902"/>
                </a:lnTo>
                <a:lnTo>
                  <a:pt x="625282" y="757726"/>
                </a:lnTo>
                <a:lnTo>
                  <a:pt x="676079" y="720501"/>
                </a:lnTo>
                <a:lnTo>
                  <a:pt x="720512" y="676069"/>
                </a:lnTo>
                <a:lnTo>
                  <a:pt x="757739" y="625273"/>
                </a:lnTo>
                <a:lnTo>
                  <a:pt x="786914" y="568957"/>
                </a:lnTo>
                <a:lnTo>
                  <a:pt x="807196" y="507963"/>
                </a:lnTo>
                <a:lnTo>
                  <a:pt x="817741" y="443137"/>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close/>
              </a:path>
            </a:pathLst>
          </a:custGeom>
          <a:solidFill>
            <a:srgbClr val="ED1C2E"/>
          </a:solidFill>
        </p:spPr>
        <p:txBody>
          <a:bodyPr wrap="square" lIns="0" tIns="0" rIns="0" bIns="0" rtlCol="0">
            <a:noAutofit/>
          </a:bodyPr>
          <a:lstStyle/>
          <a:p>
            <a:endParaRPr/>
          </a:p>
        </p:txBody>
      </p:sp>
      <p:sp>
        <p:nvSpPr>
          <p:cNvPr id="46" name="object 17"/>
          <p:cNvSpPr/>
          <p:nvPr/>
        </p:nvSpPr>
        <p:spPr>
          <a:xfrm>
            <a:off x="1720450" y="2202089"/>
            <a:ext cx="819099" cy="819086"/>
          </a:xfrm>
          <a:custGeom>
            <a:avLst/>
            <a:gdLst/>
            <a:ahLst/>
            <a:cxnLst/>
            <a:rect l="l" t="t" r="r" b="b"/>
            <a:pathLst>
              <a:path w="819099" h="819086">
                <a:moveTo>
                  <a:pt x="409549" y="819086"/>
                </a:moveTo>
                <a:lnTo>
                  <a:pt x="475980" y="813726"/>
                </a:lnTo>
                <a:lnTo>
                  <a:pt x="538998" y="798207"/>
                </a:lnTo>
                <a:lnTo>
                  <a:pt x="597760" y="773373"/>
                </a:lnTo>
                <a:lnTo>
                  <a:pt x="651423" y="740067"/>
                </a:lnTo>
                <a:lnTo>
                  <a:pt x="699144" y="699133"/>
                </a:lnTo>
                <a:lnTo>
                  <a:pt x="740079" y="651413"/>
                </a:lnTo>
                <a:lnTo>
                  <a:pt x="773385" y="597752"/>
                </a:lnTo>
                <a:lnTo>
                  <a:pt x="798219" y="538992"/>
                </a:lnTo>
                <a:lnTo>
                  <a:pt x="813738" y="475976"/>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lnTo>
                  <a:pt x="375960" y="1357"/>
                </a:lnTo>
                <a:lnTo>
                  <a:pt x="311130" y="11901"/>
                </a:lnTo>
                <a:lnTo>
                  <a:pt x="250134" y="32182"/>
                </a:lnTo>
                <a:lnTo>
                  <a:pt x="193816" y="61357"/>
                </a:lnTo>
                <a:lnTo>
                  <a:pt x="143019" y="98581"/>
                </a:lnTo>
                <a:lnTo>
                  <a:pt x="98586" y="143014"/>
                </a:lnTo>
                <a:lnTo>
                  <a:pt x="61360" y="193811"/>
                </a:lnTo>
                <a:lnTo>
                  <a:pt x="32184" y="250129"/>
                </a:lnTo>
                <a:lnTo>
                  <a:pt x="11902" y="311126"/>
                </a:lnTo>
                <a:lnTo>
                  <a:pt x="1357" y="375958"/>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close/>
              </a:path>
            </a:pathLst>
          </a:custGeom>
          <a:ln w="14401">
            <a:solidFill>
              <a:srgbClr val="FFFFFF"/>
            </a:solidFill>
          </a:ln>
        </p:spPr>
        <p:txBody>
          <a:bodyPr wrap="square" lIns="0" tIns="0" rIns="0" bIns="0" rtlCol="0">
            <a:noAutofit/>
          </a:bodyPr>
          <a:lstStyle/>
          <a:p>
            <a:endParaRPr/>
          </a:p>
        </p:txBody>
      </p:sp>
      <p:sp>
        <p:nvSpPr>
          <p:cNvPr id="47" name="object 18"/>
          <p:cNvSpPr/>
          <p:nvPr/>
        </p:nvSpPr>
        <p:spPr>
          <a:xfrm>
            <a:off x="1128933" y="1610575"/>
            <a:ext cx="2002129" cy="2002129"/>
          </a:xfrm>
          <a:custGeom>
            <a:avLst/>
            <a:gdLst/>
            <a:ahLst/>
            <a:cxnLst/>
            <a:rect l="l" t="t" r="r" b="b"/>
            <a:pathLst>
              <a:path w="2002129" h="2002129">
                <a:moveTo>
                  <a:pt x="1001064" y="2002129"/>
                </a:moveTo>
                <a:lnTo>
                  <a:pt x="1083167" y="1998811"/>
                </a:lnTo>
                <a:lnTo>
                  <a:pt x="1163441" y="1989027"/>
                </a:lnTo>
                <a:lnTo>
                  <a:pt x="1241631" y="1973035"/>
                </a:lnTo>
                <a:lnTo>
                  <a:pt x="1317477" y="1951094"/>
                </a:lnTo>
                <a:lnTo>
                  <a:pt x="1390722" y="1923460"/>
                </a:lnTo>
                <a:lnTo>
                  <a:pt x="1461110" y="1890391"/>
                </a:lnTo>
                <a:lnTo>
                  <a:pt x="1528381" y="1852146"/>
                </a:lnTo>
                <a:lnTo>
                  <a:pt x="1592279" y="1808981"/>
                </a:lnTo>
                <a:lnTo>
                  <a:pt x="1652545" y="1761154"/>
                </a:lnTo>
                <a:lnTo>
                  <a:pt x="1708923" y="1708923"/>
                </a:lnTo>
                <a:lnTo>
                  <a:pt x="1761154" y="1652545"/>
                </a:lnTo>
                <a:lnTo>
                  <a:pt x="1808981" y="1592279"/>
                </a:lnTo>
                <a:lnTo>
                  <a:pt x="1852146" y="1528381"/>
                </a:lnTo>
                <a:lnTo>
                  <a:pt x="1890391" y="1461110"/>
                </a:lnTo>
                <a:lnTo>
                  <a:pt x="1923460" y="1390722"/>
                </a:lnTo>
                <a:lnTo>
                  <a:pt x="1951094" y="1317477"/>
                </a:lnTo>
                <a:lnTo>
                  <a:pt x="1973035" y="1241631"/>
                </a:lnTo>
                <a:lnTo>
                  <a:pt x="1989027" y="1163441"/>
                </a:lnTo>
                <a:lnTo>
                  <a:pt x="1998811" y="1083167"/>
                </a:lnTo>
                <a:lnTo>
                  <a:pt x="2002129" y="1001064"/>
                </a:lnTo>
                <a:lnTo>
                  <a:pt x="1998811" y="918962"/>
                </a:lnTo>
                <a:lnTo>
                  <a:pt x="1989027" y="838687"/>
                </a:lnTo>
                <a:lnTo>
                  <a:pt x="1973035" y="760498"/>
                </a:lnTo>
                <a:lnTo>
                  <a:pt x="1951094" y="684652"/>
                </a:lnTo>
                <a:lnTo>
                  <a:pt x="1923460" y="611406"/>
                </a:lnTo>
                <a:lnTo>
                  <a:pt x="1890391" y="541019"/>
                </a:lnTo>
                <a:lnTo>
                  <a:pt x="1852146" y="473748"/>
                </a:lnTo>
                <a:lnTo>
                  <a:pt x="1808981" y="409850"/>
                </a:lnTo>
                <a:lnTo>
                  <a:pt x="1761154" y="349584"/>
                </a:lnTo>
                <a:lnTo>
                  <a:pt x="1708923" y="293206"/>
                </a:lnTo>
                <a:lnTo>
                  <a:pt x="1652545" y="240975"/>
                </a:lnTo>
                <a:lnTo>
                  <a:pt x="1592279" y="193148"/>
                </a:lnTo>
                <a:lnTo>
                  <a:pt x="1528381" y="149983"/>
                </a:lnTo>
                <a:lnTo>
                  <a:pt x="1461110" y="111737"/>
                </a:lnTo>
                <a:lnTo>
                  <a:pt x="1390722" y="78669"/>
                </a:lnTo>
                <a:lnTo>
                  <a:pt x="1317477" y="51035"/>
                </a:lnTo>
                <a:lnTo>
                  <a:pt x="1241631" y="29093"/>
                </a:lnTo>
                <a:lnTo>
                  <a:pt x="1163441" y="13102"/>
                </a:lnTo>
                <a:lnTo>
                  <a:pt x="1083167" y="3318"/>
                </a:lnTo>
                <a:lnTo>
                  <a:pt x="1001064" y="0"/>
                </a:lnTo>
                <a:lnTo>
                  <a:pt x="918962" y="3318"/>
                </a:lnTo>
                <a:lnTo>
                  <a:pt x="838687" y="13102"/>
                </a:lnTo>
                <a:lnTo>
                  <a:pt x="760498" y="29093"/>
                </a:lnTo>
                <a:lnTo>
                  <a:pt x="684652" y="51035"/>
                </a:lnTo>
                <a:lnTo>
                  <a:pt x="611406" y="78669"/>
                </a:lnTo>
                <a:lnTo>
                  <a:pt x="541019" y="111737"/>
                </a:lnTo>
                <a:lnTo>
                  <a:pt x="473748" y="149983"/>
                </a:lnTo>
                <a:lnTo>
                  <a:pt x="409850" y="193148"/>
                </a:lnTo>
                <a:lnTo>
                  <a:pt x="349584" y="240975"/>
                </a:lnTo>
                <a:lnTo>
                  <a:pt x="293206" y="293206"/>
                </a:lnTo>
                <a:lnTo>
                  <a:pt x="240975" y="349584"/>
                </a:lnTo>
                <a:lnTo>
                  <a:pt x="193148" y="409850"/>
                </a:lnTo>
                <a:lnTo>
                  <a:pt x="149983" y="473748"/>
                </a:lnTo>
                <a:lnTo>
                  <a:pt x="111737" y="541019"/>
                </a:lnTo>
                <a:lnTo>
                  <a:pt x="78669" y="611406"/>
                </a:lnTo>
                <a:lnTo>
                  <a:pt x="51035" y="684652"/>
                </a:lnTo>
                <a:lnTo>
                  <a:pt x="29093" y="760498"/>
                </a:lnTo>
                <a:lnTo>
                  <a:pt x="13102" y="838687"/>
                </a:lnTo>
                <a:lnTo>
                  <a:pt x="3318" y="918962"/>
                </a:lnTo>
                <a:lnTo>
                  <a:pt x="0" y="1001064"/>
                </a:lnTo>
                <a:lnTo>
                  <a:pt x="3318" y="1083167"/>
                </a:lnTo>
                <a:lnTo>
                  <a:pt x="13102" y="1163441"/>
                </a:lnTo>
                <a:lnTo>
                  <a:pt x="29093" y="1241631"/>
                </a:lnTo>
                <a:lnTo>
                  <a:pt x="51035" y="1317477"/>
                </a:lnTo>
                <a:lnTo>
                  <a:pt x="78669" y="1390722"/>
                </a:lnTo>
                <a:lnTo>
                  <a:pt x="111737" y="1461110"/>
                </a:lnTo>
                <a:lnTo>
                  <a:pt x="149983" y="1528381"/>
                </a:lnTo>
                <a:lnTo>
                  <a:pt x="193148" y="1592279"/>
                </a:lnTo>
                <a:lnTo>
                  <a:pt x="240975" y="1652545"/>
                </a:lnTo>
                <a:lnTo>
                  <a:pt x="293206" y="1708923"/>
                </a:lnTo>
                <a:lnTo>
                  <a:pt x="349584" y="1761154"/>
                </a:lnTo>
                <a:lnTo>
                  <a:pt x="409850" y="1808981"/>
                </a:lnTo>
                <a:lnTo>
                  <a:pt x="473748" y="1852146"/>
                </a:lnTo>
                <a:lnTo>
                  <a:pt x="541019" y="1890391"/>
                </a:lnTo>
                <a:lnTo>
                  <a:pt x="611406" y="1923460"/>
                </a:lnTo>
                <a:lnTo>
                  <a:pt x="684652" y="1951094"/>
                </a:lnTo>
                <a:lnTo>
                  <a:pt x="760498" y="1973035"/>
                </a:lnTo>
                <a:lnTo>
                  <a:pt x="838687" y="1989027"/>
                </a:lnTo>
                <a:lnTo>
                  <a:pt x="918962" y="1998811"/>
                </a:lnTo>
                <a:lnTo>
                  <a:pt x="1001064" y="2002129"/>
                </a:lnTo>
                <a:close/>
              </a:path>
            </a:pathLst>
          </a:custGeom>
          <a:ln w="14401">
            <a:solidFill>
              <a:srgbClr val="FFFFFF"/>
            </a:solidFill>
          </a:ln>
        </p:spPr>
        <p:txBody>
          <a:bodyPr wrap="square" lIns="0" tIns="0" rIns="0" bIns="0" rtlCol="0">
            <a:noAutofit/>
          </a:bodyPr>
          <a:lstStyle/>
          <a:p>
            <a:endParaRPr/>
          </a:p>
        </p:txBody>
      </p:sp>
      <p:sp>
        <p:nvSpPr>
          <p:cNvPr id="48" name="object 19"/>
          <p:cNvSpPr/>
          <p:nvPr/>
        </p:nvSpPr>
        <p:spPr>
          <a:xfrm>
            <a:off x="2375999" y="2005718"/>
            <a:ext cx="1602003" cy="774319"/>
          </a:xfrm>
          <a:custGeom>
            <a:avLst/>
            <a:gdLst/>
            <a:ahLst/>
            <a:cxnLst/>
            <a:rect l="l" t="t" r="r" b="b"/>
            <a:pathLst>
              <a:path w="1602003" h="774319">
                <a:moveTo>
                  <a:pt x="0" y="774319"/>
                </a:moveTo>
                <a:lnTo>
                  <a:pt x="1290002" y="0"/>
                </a:lnTo>
                <a:lnTo>
                  <a:pt x="1602003" y="0"/>
                </a:lnTo>
              </a:path>
            </a:pathLst>
          </a:custGeom>
          <a:ln w="12699">
            <a:solidFill>
              <a:srgbClr val="000000"/>
            </a:solidFill>
          </a:ln>
        </p:spPr>
        <p:txBody>
          <a:bodyPr wrap="square" lIns="0" tIns="0" rIns="0" bIns="0" rtlCol="0">
            <a:noAutofit/>
          </a:bodyPr>
          <a:lstStyle/>
          <a:p>
            <a:endParaRPr/>
          </a:p>
        </p:txBody>
      </p:sp>
      <p:sp>
        <p:nvSpPr>
          <p:cNvPr id="49" name="object 20"/>
          <p:cNvSpPr/>
          <p:nvPr/>
        </p:nvSpPr>
        <p:spPr>
          <a:xfrm>
            <a:off x="2575383" y="2491726"/>
            <a:ext cx="1402613" cy="459562"/>
          </a:xfrm>
          <a:custGeom>
            <a:avLst/>
            <a:gdLst/>
            <a:ahLst/>
            <a:cxnLst/>
            <a:rect l="l" t="t" r="r" b="b"/>
            <a:pathLst>
              <a:path w="1402613" h="459562">
                <a:moveTo>
                  <a:pt x="0" y="459562"/>
                </a:moveTo>
                <a:lnTo>
                  <a:pt x="1090612" y="0"/>
                </a:lnTo>
                <a:lnTo>
                  <a:pt x="1402613" y="0"/>
                </a:lnTo>
              </a:path>
            </a:pathLst>
          </a:custGeom>
          <a:ln w="12700">
            <a:solidFill>
              <a:srgbClr val="000000"/>
            </a:solidFill>
          </a:ln>
        </p:spPr>
        <p:txBody>
          <a:bodyPr wrap="square" lIns="0" tIns="0" rIns="0" bIns="0" rtlCol="0">
            <a:noAutofit/>
          </a:bodyPr>
          <a:lstStyle/>
          <a:p>
            <a:endParaRPr/>
          </a:p>
        </p:txBody>
      </p:sp>
      <p:sp>
        <p:nvSpPr>
          <p:cNvPr id="50" name="object 21"/>
          <p:cNvSpPr/>
          <p:nvPr/>
        </p:nvSpPr>
        <p:spPr>
          <a:xfrm>
            <a:off x="2823519" y="3110928"/>
            <a:ext cx="1163485" cy="41414"/>
          </a:xfrm>
          <a:custGeom>
            <a:avLst/>
            <a:gdLst/>
            <a:ahLst/>
            <a:cxnLst/>
            <a:rect l="l" t="t" r="r" b="b"/>
            <a:pathLst>
              <a:path w="1163485" h="41414">
                <a:moveTo>
                  <a:pt x="0" y="41414"/>
                </a:moveTo>
                <a:lnTo>
                  <a:pt x="842479" y="0"/>
                </a:lnTo>
                <a:lnTo>
                  <a:pt x="1163485" y="0"/>
                </a:lnTo>
              </a:path>
            </a:pathLst>
          </a:custGeom>
          <a:ln w="12700">
            <a:solidFill>
              <a:srgbClr val="000000"/>
            </a:solidFill>
          </a:ln>
        </p:spPr>
        <p:txBody>
          <a:bodyPr wrap="square" lIns="0" tIns="0" rIns="0" bIns="0" rtlCol="0">
            <a:noAutofit/>
          </a:bodyPr>
          <a:lstStyle/>
          <a:p>
            <a:endParaRPr/>
          </a:p>
        </p:txBody>
      </p:sp>
      <p:sp>
        <p:nvSpPr>
          <p:cNvPr id="51" name="object 22"/>
          <p:cNvSpPr/>
          <p:nvPr/>
        </p:nvSpPr>
        <p:spPr>
          <a:xfrm>
            <a:off x="1969016" y="2450797"/>
            <a:ext cx="321585" cy="322033"/>
          </a:xfrm>
          <a:custGeom>
            <a:avLst/>
            <a:gdLst/>
            <a:ahLst/>
            <a:cxnLst/>
            <a:rect l="l" t="t" r="r" b="b"/>
            <a:pathLst>
              <a:path w="321585" h="322033">
                <a:moveTo>
                  <a:pt x="171956" y="0"/>
                </a:moveTo>
                <a:lnTo>
                  <a:pt x="125908" y="5254"/>
                </a:lnTo>
                <a:lnTo>
                  <a:pt x="85325" y="20439"/>
                </a:lnTo>
                <a:lnTo>
                  <a:pt x="51325" y="44149"/>
                </a:lnTo>
                <a:lnTo>
                  <a:pt x="25025" y="74981"/>
                </a:lnTo>
                <a:lnTo>
                  <a:pt x="7544" y="111529"/>
                </a:lnTo>
                <a:lnTo>
                  <a:pt x="0" y="152390"/>
                </a:lnTo>
                <a:lnTo>
                  <a:pt x="594" y="168018"/>
                </a:lnTo>
                <a:lnTo>
                  <a:pt x="9511" y="211774"/>
                </a:lnTo>
                <a:lnTo>
                  <a:pt x="28013" y="249898"/>
                </a:lnTo>
                <a:lnTo>
                  <a:pt x="54665" y="281176"/>
                </a:lnTo>
                <a:lnTo>
                  <a:pt x="88030" y="304399"/>
                </a:lnTo>
                <a:lnTo>
                  <a:pt x="126674" y="318354"/>
                </a:lnTo>
                <a:lnTo>
                  <a:pt x="160982" y="322033"/>
                </a:lnTo>
                <a:lnTo>
                  <a:pt x="175695" y="321371"/>
                </a:lnTo>
                <a:lnTo>
                  <a:pt x="217376" y="311893"/>
                </a:lnTo>
                <a:lnTo>
                  <a:pt x="254167" y="292386"/>
                </a:lnTo>
                <a:lnTo>
                  <a:pt x="284518" y="264399"/>
                </a:lnTo>
                <a:lnTo>
                  <a:pt x="306878" y="229483"/>
                </a:lnTo>
                <a:lnTo>
                  <a:pt x="319699" y="189186"/>
                </a:lnTo>
                <a:lnTo>
                  <a:pt x="321585" y="174827"/>
                </a:lnTo>
                <a:lnTo>
                  <a:pt x="321070" y="158638"/>
                </a:lnTo>
                <a:lnTo>
                  <a:pt x="312602" y="113595"/>
                </a:lnTo>
                <a:lnTo>
                  <a:pt x="294813" y="74620"/>
                </a:lnTo>
                <a:lnTo>
                  <a:pt x="269072" y="42728"/>
                </a:lnTo>
                <a:lnTo>
                  <a:pt x="236747" y="18929"/>
                </a:lnTo>
                <a:lnTo>
                  <a:pt x="199206" y="4236"/>
                </a:lnTo>
                <a:lnTo>
                  <a:pt x="171956" y="0"/>
                </a:lnTo>
                <a:close/>
              </a:path>
            </a:pathLst>
          </a:custGeom>
          <a:solidFill>
            <a:srgbClr val="F58220"/>
          </a:solidFill>
        </p:spPr>
        <p:txBody>
          <a:bodyPr wrap="square" lIns="0" tIns="0" rIns="0" bIns="0" rtlCol="0">
            <a:noAutofit/>
          </a:bodyPr>
          <a:lstStyle/>
          <a:p>
            <a:endParaRPr/>
          </a:p>
        </p:txBody>
      </p:sp>
      <p:sp>
        <p:nvSpPr>
          <p:cNvPr id="52" name="object 23"/>
          <p:cNvSpPr/>
          <p:nvPr/>
        </p:nvSpPr>
        <p:spPr>
          <a:xfrm>
            <a:off x="1969016" y="2450797"/>
            <a:ext cx="321585" cy="322033"/>
          </a:xfrm>
          <a:custGeom>
            <a:avLst/>
            <a:gdLst/>
            <a:ahLst/>
            <a:cxnLst/>
            <a:rect l="l" t="t" r="r" b="b"/>
            <a:pathLst>
              <a:path w="321585" h="322033">
                <a:moveTo>
                  <a:pt x="160982" y="322033"/>
                </a:moveTo>
                <a:lnTo>
                  <a:pt x="203950" y="316243"/>
                </a:lnTo>
                <a:lnTo>
                  <a:pt x="242543" y="299907"/>
                </a:lnTo>
                <a:lnTo>
                  <a:pt x="275212" y="274575"/>
                </a:lnTo>
                <a:lnTo>
                  <a:pt x="300408" y="241796"/>
                </a:lnTo>
                <a:lnTo>
                  <a:pt x="316581" y="203121"/>
                </a:lnTo>
                <a:lnTo>
                  <a:pt x="321585" y="174827"/>
                </a:lnTo>
                <a:lnTo>
                  <a:pt x="321070" y="158638"/>
                </a:lnTo>
                <a:lnTo>
                  <a:pt x="312602" y="113595"/>
                </a:lnTo>
                <a:lnTo>
                  <a:pt x="294813" y="74620"/>
                </a:lnTo>
                <a:lnTo>
                  <a:pt x="269072" y="42728"/>
                </a:lnTo>
                <a:lnTo>
                  <a:pt x="236747" y="18929"/>
                </a:lnTo>
                <a:lnTo>
                  <a:pt x="199206" y="4236"/>
                </a:lnTo>
                <a:lnTo>
                  <a:pt x="171956" y="0"/>
                </a:lnTo>
                <a:lnTo>
                  <a:pt x="156069" y="561"/>
                </a:lnTo>
                <a:lnTo>
                  <a:pt x="111718" y="9282"/>
                </a:lnTo>
                <a:lnTo>
                  <a:pt x="73205" y="27464"/>
                </a:lnTo>
                <a:lnTo>
                  <a:pt x="41648" y="53705"/>
                </a:lnTo>
                <a:lnTo>
                  <a:pt x="18163" y="86598"/>
                </a:lnTo>
                <a:lnTo>
                  <a:pt x="3870" y="124740"/>
                </a:lnTo>
                <a:lnTo>
                  <a:pt x="0" y="152390"/>
                </a:lnTo>
                <a:lnTo>
                  <a:pt x="594" y="168018"/>
                </a:lnTo>
                <a:lnTo>
                  <a:pt x="9511" y="211774"/>
                </a:lnTo>
                <a:lnTo>
                  <a:pt x="28013" y="249898"/>
                </a:lnTo>
                <a:lnTo>
                  <a:pt x="54665" y="281176"/>
                </a:lnTo>
                <a:lnTo>
                  <a:pt x="88030" y="304399"/>
                </a:lnTo>
                <a:lnTo>
                  <a:pt x="126674" y="318354"/>
                </a:lnTo>
                <a:lnTo>
                  <a:pt x="160982" y="322033"/>
                </a:lnTo>
                <a:close/>
              </a:path>
            </a:pathLst>
          </a:custGeom>
          <a:ln w="14401">
            <a:solidFill>
              <a:srgbClr val="FFFFFF"/>
            </a:solidFill>
          </a:ln>
        </p:spPr>
        <p:txBody>
          <a:bodyPr wrap="square" lIns="0" tIns="0" rIns="0" bIns="0" rtlCol="0">
            <a:noAutofit/>
          </a:bodyPr>
          <a:lstStyle/>
          <a:p>
            <a:endParaRPr/>
          </a:p>
        </p:txBody>
      </p:sp>
      <p:sp>
        <p:nvSpPr>
          <p:cNvPr id="53" name="object 24"/>
          <p:cNvSpPr/>
          <p:nvPr/>
        </p:nvSpPr>
        <p:spPr>
          <a:xfrm>
            <a:off x="2156719" y="1524752"/>
            <a:ext cx="1828482" cy="1083436"/>
          </a:xfrm>
          <a:custGeom>
            <a:avLst/>
            <a:gdLst/>
            <a:ahLst/>
            <a:cxnLst/>
            <a:rect l="l" t="t" r="r" b="b"/>
            <a:pathLst>
              <a:path w="1828482" h="1083436">
                <a:moveTo>
                  <a:pt x="0" y="1083436"/>
                </a:moveTo>
                <a:lnTo>
                  <a:pt x="1545920" y="0"/>
                </a:lnTo>
                <a:lnTo>
                  <a:pt x="1828482" y="0"/>
                </a:lnTo>
              </a:path>
            </a:pathLst>
          </a:custGeom>
          <a:ln w="12700">
            <a:solidFill>
              <a:srgbClr val="000000"/>
            </a:solidFill>
          </a:ln>
        </p:spPr>
        <p:txBody>
          <a:bodyPr wrap="square" lIns="0" tIns="0" rIns="0" bIns="0" rtlCol="0">
            <a:noAutofit/>
          </a:bodyPr>
          <a:lstStyle/>
          <a:p>
            <a:endParaRPr/>
          </a:p>
        </p:txBody>
      </p:sp>
      <p:sp>
        <p:nvSpPr>
          <p:cNvPr id="54" name="object 25"/>
          <p:cNvSpPr/>
          <p:nvPr/>
        </p:nvSpPr>
        <p:spPr>
          <a:xfrm>
            <a:off x="4043997" y="2355378"/>
            <a:ext cx="1932000" cy="402005"/>
          </a:xfrm>
          <a:custGeom>
            <a:avLst/>
            <a:gdLst/>
            <a:ahLst/>
            <a:cxnLst/>
            <a:rect l="l" t="t" r="r" b="b"/>
            <a:pathLst>
              <a:path w="1932000" h="402005">
                <a:moveTo>
                  <a:pt x="0" y="402005"/>
                </a:moveTo>
                <a:lnTo>
                  <a:pt x="1932000" y="402005"/>
                </a:lnTo>
                <a:lnTo>
                  <a:pt x="1932000" y="0"/>
                </a:lnTo>
                <a:lnTo>
                  <a:pt x="0" y="0"/>
                </a:lnTo>
                <a:lnTo>
                  <a:pt x="0" y="402005"/>
                </a:lnTo>
                <a:close/>
              </a:path>
            </a:pathLst>
          </a:custGeom>
          <a:solidFill>
            <a:srgbClr val="006BB6"/>
          </a:solidFill>
        </p:spPr>
        <p:txBody>
          <a:bodyPr wrap="square" lIns="0" tIns="0" rIns="0" bIns="0" rtlCol="0">
            <a:noAutofit/>
          </a:bodyPr>
          <a:lstStyle/>
          <a:p>
            <a:endParaRPr/>
          </a:p>
        </p:txBody>
      </p:sp>
      <p:sp>
        <p:nvSpPr>
          <p:cNvPr id="55" name="object 28"/>
          <p:cNvSpPr/>
          <p:nvPr/>
        </p:nvSpPr>
        <p:spPr>
          <a:xfrm>
            <a:off x="0" y="1400262"/>
            <a:ext cx="6665190" cy="2171700"/>
          </a:xfrm>
          <a:prstGeom prst="rect">
            <a:avLst/>
          </a:prstGeom>
          <a:blipFill>
            <a:blip r:embed="rId5" cstate="print"/>
            <a:stretch>
              <a:fillRect/>
            </a:stretch>
          </a:blipFill>
        </p:spPr>
        <p:txBody>
          <a:bodyPr wrap="square" lIns="0" tIns="0" rIns="0" bIns="0" rtlCol="0">
            <a:noAutofit/>
          </a:bodyPr>
          <a:lstStyle/>
          <a:p>
            <a:endParaRPr/>
          </a:p>
        </p:txBody>
      </p:sp>
      <p:sp>
        <p:nvSpPr>
          <p:cNvPr id="56" name="object 29"/>
          <p:cNvSpPr txBox="1"/>
          <p:nvPr/>
        </p:nvSpPr>
        <p:spPr>
          <a:xfrm>
            <a:off x="707299" y="4943653"/>
            <a:ext cx="6163945" cy="5100955"/>
          </a:xfrm>
          <a:prstGeom prst="rect">
            <a:avLst/>
          </a:prstGeom>
        </p:spPr>
        <p:txBody>
          <a:bodyPr vert="horz" wrap="square" lIns="0" tIns="0" rIns="0" bIns="0" rtlCol="0">
            <a:noAutofit/>
          </a:bodyPr>
          <a:lstStyle/>
          <a:p>
            <a:pPr marL="12700">
              <a:lnSpc>
                <a:spcPct val="100000"/>
              </a:lnSpc>
            </a:pPr>
            <a:r>
              <a:rPr sz="1400" b="1" dirty="0">
                <a:solidFill>
                  <a:srgbClr val="006BB6"/>
                </a:solidFill>
                <a:latin typeface="Arial"/>
                <a:cs typeface="Arial"/>
              </a:rPr>
              <a:t>Målbild </a:t>
            </a:r>
            <a:r>
              <a:rPr sz="1400" b="1" spc="-90" dirty="0">
                <a:solidFill>
                  <a:srgbClr val="006BB6"/>
                </a:solidFill>
                <a:latin typeface="Arial"/>
                <a:cs typeface="Arial"/>
              </a:rPr>
              <a:t>– </a:t>
            </a:r>
            <a:r>
              <a:rPr sz="1400" b="1" spc="-15" dirty="0">
                <a:solidFill>
                  <a:srgbClr val="006BB6"/>
                </a:solidFill>
                <a:latin typeface="Arial"/>
                <a:cs typeface="Arial"/>
              </a:rPr>
              <a:t>Spelfilosofi</a:t>
            </a:r>
            <a:endParaRPr sz="1400" dirty="0">
              <a:latin typeface="Arial"/>
              <a:cs typeface="Arial"/>
            </a:endParaRPr>
          </a:p>
          <a:p>
            <a:pPr marL="12700">
              <a:lnSpc>
                <a:spcPct val="100000"/>
              </a:lnSpc>
              <a:spcBef>
                <a:spcPts val="100"/>
              </a:spcBef>
            </a:pPr>
            <a:r>
              <a:rPr sz="1200" b="1" spc="-10" dirty="0">
                <a:latin typeface="Arial"/>
                <a:cs typeface="Arial"/>
              </a:rPr>
              <a:t>Positionsbestämt lagspel</a:t>
            </a:r>
            <a:endParaRPr sz="1200" dirty="0">
              <a:latin typeface="Arial"/>
              <a:cs typeface="Arial"/>
            </a:endParaRPr>
          </a:p>
          <a:p>
            <a:pPr marL="12700" marR="3579495">
              <a:lnSpc>
                <a:spcPts val="1250"/>
              </a:lnSpc>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i laget </a:t>
            </a:r>
            <a:r>
              <a:rPr sz="1000" spc="0" dirty="0">
                <a:latin typeface="Arial"/>
                <a:cs typeface="Arial"/>
              </a:rPr>
              <a:t>deltar i anfallsspelet </a:t>
            </a:r>
            <a:r>
              <a:rPr sz="1000" spc="-10" dirty="0">
                <a:latin typeface="Arial"/>
                <a:cs typeface="Arial"/>
              </a:rPr>
              <a:t>när </a:t>
            </a:r>
            <a:r>
              <a:rPr sz="1000" spc="10" dirty="0">
                <a:latin typeface="Arial"/>
                <a:cs typeface="Arial"/>
              </a:rPr>
              <a:t>det </a:t>
            </a:r>
            <a:r>
              <a:rPr sz="1000" spc="-10" dirty="0">
                <a:latin typeface="Arial"/>
                <a:cs typeface="Arial"/>
              </a:rPr>
              <a:t>egna laget har </a:t>
            </a:r>
            <a:r>
              <a:rPr sz="1000" spc="0" dirty="0">
                <a:latin typeface="Arial"/>
                <a:cs typeface="Arial"/>
              </a:rPr>
              <a:t>bollen </a:t>
            </a:r>
            <a:r>
              <a:rPr sz="1000" spc="15" dirty="0">
                <a:latin typeface="Arial"/>
                <a:cs typeface="Arial"/>
              </a:rPr>
              <a:t>och </a:t>
            </a:r>
            <a:r>
              <a:rPr sz="1000" spc="-15" dirty="0">
                <a:latin typeface="Arial"/>
                <a:cs typeface="Arial"/>
              </a:rPr>
              <a:t>alla </a:t>
            </a:r>
            <a:r>
              <a:rPr sz="1000" spc="-5" dirty="0">
                <a:latin typeface="Arial"/>
                <a:cs typeface="Arial"/>
              </a:rPr>
              <a:t>spela</a:t>
            </a:r>
            <a:r>
              <a:rPr sz="1000" spc="-25" dirty="0">
                <a:latin typeface="Arial"/>
                <a:cs typeface="Arial"/>
              </a:rPr>
              <a:t>re</a:t>
            </a:r>
            <a:r>
              <a:rPr sz="1000" spc="-15" dirty="0">
                <a:latin typeface="Arial"/>
                <a:cs typeface="Arial"/>
              </a:rPr>
              <a:t> </a:t>
            </a:r>
            <a:r>
              <a:rPr sz="1000" spc="0" dirty="0">
                <a:latin typeface="Arial"/>
                <a:cs typeface="Arial"/>
              </a:rPr>
              <a:t>delta</a:t>
            </a:r>
            <a:r>
              <a:rPr sz="1000" spc="-95" dirty="0">
                <a:latin typeface="Arial"/>
                <a:cs typeface="Arial"/>
              </a:rPr>
              <a:t>r</a:t>
            </a:r>
            <a:r>
              <a:rPr sz="1000" spc="0" dirty="0">
                <a:latin typeface="Arial"/>
                <a:cs typeface="Arial"/>
              </a:rPr>
              <a:t>, utifrån sin </a:t>
            </a:r>
            <a:r>
              <a:rPr sz="1000" spc="5" dirty="0">
                <a:latin typeface="Arial"/>
                <a:cs typeface="Arial"/>
              </a:rPr>
              <a:t>position, i försvarsspelet </a:t>
            </a:r>
            <a:r>
              <a:rPr sz="1000" spc="-10" dirty="0">
                <a:latin typeface="Arial"/>
                <a:cs typeface="Arial"/>
              </a:rPr>
              <a:t>när </a:t>
            </a:r>
            <a:r>
              <a:rPr sz="1000" spc="10" dirty="0">
                <a:latin typeface="Arial"/>
                <a:cs typeface="Arial"/>
              </a:rPr>
              <a:t>motstånda</a:t>
            </a:r>
            <a:r>
              <a:rPr sz="1000" spc="20" dirty="0">
                <a:latin typeface="Arial"/>
                <a:cs typeface="Arial"/>
              </a:rPr>
              <a:t>r</a:t>
            </a:r>
            <a:r>
              <a:rPr sz="1000" spc="-15" dirty="0">
                <a:latin typeface="Arial"/>
                <a:cs typeface="Arial"/>
              </a:rPr>
              <a:t>na </a:t>
            </a:r>
            <a:r>
              <a:rPr sz="1000" spc="-10" dirty="0">
                <a:latin typeface="Arial"/>
                <a:cs typeface="Arial"/>
              </a:rPr>
              <a:t>har </a:t>
            </a:r>
            <a:r>
              <a:rPr sz="1000" spc="0" dirty="0">
                <a:latin typeface="Arial"/>
                <a:cs typeface="Arial"/>
              </a:rPr>
              <a:t>bollen.</a:t>
            </a:r>
            <a:endParaRPr sz="1000" dirty="0">
              <a:latin typeface="Arial"/>
              <a:cs typeface="Arial"/>
            </a:endParaRPr>
          </a:p>
          <a:p>
            <a:pPr>
              <a:lnSpc>
                <a:spcPts val="1100"/>
              </a:lnSpc>
            </a:pPr>
            <a:endParaRPr sz="1100" dirty="0"/>
          </a:p>
          <a:p>
            <a:pPr marL="12700">
              <a:lnSpc>
                <a:spcPct val="100000"/>
              </a:lnSpc>
            </a:pPr>
            <a:r>
              <a:rPr sz="1200" b="1" spc="5" dirty="0">
                <a:latin typeface="Arial"/>
                <a:cs typeface="Arial"/>
              </a:rPr>
              <a:t>Skapa och krympa </a:t>
            </a:r>
            <a:r>
              <a:rPr sz="1200" b="1" spc="-15" dirty="0">
                <a:latin typeface="Arial"/>
                <a:cs typeface="Arial"/>
              </a:rPr>
              <a:t>spelytor</a:t>
            </a:r>
            <a:endParaRPr sz="1200" dirty="0">
              <a:latin typeface="Arial"/>
              <a:cs typeface="Arial"/>
            </a:endParaRPr>
          </a:p>
          <a:p>
            <a:pPr marL="12700" marR="3638550">
              <a:lnSpc>
                <a:spcPts val="1250"/>
              </a:lnSpc>
              <a:spcBef>
                <a:spcPts val="10"/>
              </a:spcBef>
            </a:pPr>
            <a:r>
              <a:rPr sz="1000" spc="-20" dirty="0">
                <a:latin typeface="Arial"/>
                <a:cs typeface="Arial"/>
              </a:rPr>
              <a:t>I anfallsspelet </a:t>
            </a:r>
            <a:r>
              <a:rPr sz="1000" spc="5" dirty="0">
                <a:latin typeface="Arial"/>
                <a:cs typeface="Arial"/>
              </a:rPr>
              <a:t>gör laget spelyto</a:t>
            </a:r>
            <a:r>
              <a:rPr sz="1000" spc="20" dirty="0">
                <a:latin typeface="Arial"/>
                <a:cs typeface="Arial"/>
              </a:rPr>
              <a:t>r</a:t>
            </a:r>
            <a:r>
              <a:rPr sz="1000" spc="-15" dirty="0">
                <a:latin typeface="Arial"/>
                <a:cs typeface="Arial"/>
              </a:rPr>
              <a:t>na </a:t>
            </a:r>
            <a:r>
              <a:rPr sz="1000" spc="0" dirty="0">
                <a:latin typeface="Arial"/>
                <a:cs typeface="Arial"/>
              </a:rPr>
              <a:t>stora </a:t>
            </a:r>
            <a:r>
              <a:rPr sz="1000" spc="15" dirty="0">
                <a:latin typeface="Arial"/>
                <a:cs typeface="Arial"/>
              </a:rPr>
              <a:t>och</a:t>
            </a:r>
            <a:r>
              <a:rPr sz="1000" spc="5" dirty="0">
                <a:latin typeface="Arial"/>
                <a:cs typeface="Arial"/>
              </a:rPr>
              <a:t> skapar </a:t>
            </a:r>
            <a:r>
              <a:rPr sz="1000" spc="20" dirty="0">
                <a:latin typeface="Arial"/>
                <a:cs typeface="Arial"/>
              </a:rPr>
              <a:t>tid </a:t>
            </a:r>
            <a:r>
              <a:rPr sz="1000" spc="5" dirty="0">
                <a:latin typeface="Arial"/>
                <a:cs typeface="Arial"/>
              </a:rPr>
              <a:t>med </a:t>
            </a:r>
            <a:r>
              <a:rPr sz="1000" spc="0" dirty="0">
                <a:latin typeface="Arial"/>
                <a:cs typeface="Arial"/>
              </a:rPr>
              <a:t>bollen. </a:t>
            </a:r>
            <a:r>
              <a:rPr sz="1000" spc="-20" dirty="0">
                <a:latin typeface="Arial"/>
                <a:cs typeface="Arial"/>
              </a:rPr>
              <a:t>I försvarsspelet </a:t>
            </a:r>
            <a:r>
              <a:rPr sz="1000" spc="20" dirty="0">
                <a:latin typeface="Arial"/>
                <a:cs typeface="Arial"/>
              </a:rPr>
              <a:t>”krymper” laget </a:t>
            </a:r>
            <a:r>
              <a:rPr sz="1000" spc="5" dirty="0">
                <a:latin typeface="Arial"/>
                <a:cs typeface="Arial"/>
              </a:rPr>
              <a:t>spelyto</a:t>
            </a:r>
            <a:r>
              <a:rPr sz="1000" spc="20" dirty="0">
                <a:latin typeface="Arial"/>
                <a:cs typeface="Arial"/>
              </a:rPr>
              <a:t>r</a:t>
            </a:r>
            <a:r>
              <a:rPr sz="1000" spc="-15" dirty="0">
                <a:latin typeface="Arial"/>
                <a:cs typeface="Arial"/>
              </a:rPr>
              <a:t>na </a:t>
            </a:r>
            <a:r>
              <a:rPr sz="1000" spc="15" dirty="0">
                <a:latin typeface="Arial"/>
                <a:cs typeface="Arial"/>
              </a:rPr>
              <a:t>och </a:t>
            </a:r>
            <a:r>
              <a:rPr sz="1000" spc="-5" dirty="0">
                <a:latin typeface="Arial"/>
                <a:cs typeface="Arial"/>
              </a:rPr>
              <a:t>ger </a:t>
            </a:r>
            <a:r>
              <a:rPr sz="1000" spc="10" dirty="0">
                <a:latin typeface="Arial"/>
                <a:cs typeface="Arial"/>
              </a:rPr>
              <a:t>motstånda</a:t>
            </a:r>
            <a:r>
              <a:rPr sz="1000" spc="20" dirty="0">
                <a:latin typeface="Arial"/>
                <a:cs typeface="Arial"/>
              </a:rPr>
              <a:t>r</a:t>
            </a:r>
            <a:r>
              <a:rPr sz="1000" spc="-15" dirty="0">
                <a:latin typeface="Arial"/>
                <a:cs typeface="Arial"/>
              </a:rPr>
              <a:t>na </a:t>
            </a:r>
            <a:r>
              <a:rPr sz="1000" spc="0" dirty="0">
                <a:latin typeface="Arial"/>
                <a:cs typeface="Arial"/>
              </a:rPr>
              <a:t>lite </a:t>
            </a:r>
            <a:r>
              <a:rPr sz="1000" spc="20" dirty="0">
                <a:latin typeface="Arial"/>
                <a:cs typeface="Arial"/>
              </a:rPr>
              <a:t>tid </a:t>
            </a:r>
            <a:r>
              <a:rPr sz="1000" spc="5" dirty="0">
                <a:latin typeface="Arial"/>
                <a:cs typeface="Arial"/>
              </a:rPr>
              <a:t>med </a:t>
            </a:r>
            <a:r>
              <a:rPr sz="1000" spc="0" dirty="0">
                <a:latin typeface="Arial"/>
                <a:cs typeface="Arial"/>
              </a:rPr>
              <a:t>bollen.</a:t>
            </a:r>
            <a:endParaRPr sz="1000" dirty="0">
              <a:latin typeface="Arial"/>
              <a:cs typeface="Arial"/>
            </a:endParaRPr>
          </a:p>
          <a:p>
            <a:pPr>
              <a:lnSpc>
                <a:spcPts val="1000"/>
              </a:lnSpc>
              <a:spcBef>
                <a:spcPts val="99"/>
              </a:spcBef>
            </a:pPr>
            <a:endParaRPr sz="1000" dirty="0"/>
          </a:p>
          <a:p>
            <a:pPr marL="12700">
              <a:lnSpc>
                <a:spcPct val="100000"/>
              </a:lnSpc>
            </a:pPr>
            <a:r>
              <a:rPr sz="1200" b="1" dirty="0">
                <a:latin typeface="Arial"/>
                <a:cs typeface="Arial"/>
              </a:rPr>
              <a:t>Kont</a:t>
            </a:r>
            <a:r>
              <a:rPr sz="1200" b="1" spc="-25" dirty="0">
                <a:latin typeface="Arial"/>
                <a:cs typeface="Arial"/>
              </a:rPr>
              <a:t>r</a:t>
            </a:r>
            <a:r>
              <a:rPr sz="1200" b="1" spc="-10" dirty="0">
                <a:latin typeface="Arial"/>
                <a:cs typeface="Arial"/>
              </a:rPr>
              <a:t>ollera </a:t>
            </a:r>
            <a:r>
              <a:rPr sz="1200" b="1" spc="-15" dirty="0">
                <a:latin typeface="Arial"/>
                <a:cs typeface="Arial"/>
              </a:rPr>
              <a:t>bollen</a:t>
            </a:r>
            <a:endParaRPr sz="1200" dirty="0">
              <a:latin typeface="Arial"/>
              <a:cs typeface="Arial"/>
            </a:endParaRPr>
          </a:p>
          <a:p>
            <a:pPr marL="12700" marR="3723004">
              <a:lnSpc>
                <a:spcPts val="1250"/>
              </a:lnSpc>
              <a:spcBef>
                <a:spcPts val="10"/>
              </a:spcBef>
            </a:pPr>
            <a:r>
              <a:rPr sz="1000" dirty="0">
                <a:latin typeface="Arial"/>
                <a:cs typeface="Arial"/>
              </a:rPr>
              <a:t>Laget </a:t>
            </a:r>
            <a:r>
              <a:rPr sz="1000" spc="10" dirty="0">
                <a:latin typeface="Arial"/>
                <a:cs typeface="Arial"/>
              </a:rPr>
              <a:t>kont</a:t>
            </a:r>
            <a:r>
              <a:rPr sz="1000" spc="-10" dirty="0">
                <a:latin typeface="Arial"/>
                <a:cs typeface="Arial"/>
              </a:rPr>
              <a:t>r</a:t>
            </a:r>
            <a:r>
              <a:rPr sz="1000" spc="-5" dirty="0">
                <a:latin typeface="Arial"/>
                <a:cs typeface="Arial"/>
              </a:rPr>
              <a:t>ollerar </a:t>
            </a:r>
            <a:r>
              <a:rPr sz="1000" spc="0" dirty="0">
                <a:latin typeface="Arial"/>
                <a:cs typeface="Arial"/>
              </a:rPr>
              <a:t>bollen i anfallsspelet </a:t>
            </a:r>
            <a:r>
              <a:rPr sz="1000" spc="15" dirty="0">
                <a:latin typeface="Arial"/>
                <a:cs typeface="Arial"/>
              </a:rPr>
              <a:t>och</a:t>
            </a:r>
            <a:r>
              <a:rPr sz="1000" spc="5" dirty="0">
                <a:latin typeface="Arial"/>
                <a:cs typeface="Arial"/>
              </a:rPr>
              <a:t> </a:t>
            </a:r>
            <a:r>
              <a:rPr sz="1000" spc="-5" dirty="0">
                <a:latin typeface="Arial"/>
                <a:cs typeface="Arial"/>
              </a:rPr>
              <a:t>klarar </a:t>
            </a:r>
            <a:r>
              <a:rPr sz="1000" spc="-15" dirty="0">
                <a:latin typeface="Arial"/>
                <a:cs typeface="Arial"/>
              </a:rPr>
              <a:t>av </a:t>
            </a:r>
            <a:r>
              <a:rPr sz="1000" spc="10" dirty="0">
                <a:latin typeface="Arial"/>
                <a:cs typeface="Arial"/>
              </a:rPr>
              <a:t>att </a:t>
            </a:r>
            <a:r>
              <a:rPr sz="1000" spc="-5" dirty="0">
                <a:latin typeface="Arial"/>
                <a:cs typeface="Arial"/>
              </a:rPr>
              <a:t>spela </a:t>
            </a:r>
            <a:r>
              <a:rPr sz="1000" spc="5" dirty="0">
                <a:latin typeface="Arial"/>
                <a:cs typeface="Arial"/>
              </a:rPr>
              <a:t>genom </a:t>
            </a:r>
            <a:r>
              <a:rPr sz="1000" spc="-15" dirty="0">
                <a:latin typeface="Arial"/>
                <a:cs typeface="Arial"/>
              </a:rPr>
              <a:t>alla </a:t>
            </a:r>
            <a:r>
              <a:rPr sz="1000" spc="5" dirty="0">
                <a:latin typeface="Arial"/>
                <a:cs typeface="Arial"/>
              </a:rPr>
              <a:t>spelyto</a:t>
            </a:r>
            <a:r>
              <a:rPr sz="1000" spc="-90" dirty="0">
                <a:latin typeface="Arial"/>
                <a:cs typeface="Arial"/>
              </a:rPr>
              <a:t>r</a:t>
            </a:r>
            <a:r>
              <a:rPr sz="1000" spc="0" dirty="0">
                <a:latin typeface="Arial"/>
                <a:cs typeface="Arial"/>
              </a:rPr>
              <a:t>.</a:t>
            </a:r>
            <a:endParaRPr sz="1000" dirty="0">
              <a:latin typeface="Arial"/>
              <a:cs typeface="Arial"/>
            </a:endParaRPr>
          </a:p>
          <a:p>
            <a:pPr>
              <a:lnSpc>
                <a:spcPts val="1100"/>
              </a:lnSpc>
            </a:pPr>
            <a:endParaRPr sz="1100" dirty="0"/>
          </a:p>
          <a:p>
            <a:pPr marR="12700" algn="r">
              <a:lnSpc>
                <a:spcPct val="100000"/>
              </a:lnSpc>
              <a:spcBef>
                <a:spcPts val="495"/>
              </a:spcBef>
            </a:pPr>
            <a:endParaRPr sz="1000" dirty="0">
              <a:latin typeface="Arial"/>
              <a:cs typeface="Arial"/>
            </a:endParaRPr>
          </a:p>
        </p:txBody>
      </p:sp>
      <p:sp>
        <p:nvSpPr>
          <p:cNvPr id="57" name="object 30"/>
          <p:cNvSpPr txBox="1"/>
          <p:nvPr/>
        </p:nvSpPr>
        <p:spPr>
          <a:xfrm>
            <a:off x="4046299" y="1373314"/>
            <a:ext cx="1851025" cy="19919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Spela</a:t>
            </a:r>
            <a:r>
              <a:rPr sz="1200" b="1" spc="-30" dirty="0">
                <a:latin typeface="Arial"/>
                <a:cs typeface="Arial"/>
              </a:rPr>
              <a:t>r</a:t>
            </a:r>
            <a:r>
              <a:rPr sz="1200" b="1" spc="0" dirty="0">
                <a:latin typeface="Arial"/>
                <a:cs typeface="Arial"/>
              </a:rPr>
              <a:t>en</a:t>
            </a:r>
            <a:endParaRPr sz="1200">
              <a:latin typeface="Arial"/>
              <a:cs typeface="Arial"/>
            </a:endParaRPr>
          </a:p>
          <a:p>
            <a:pPr marL="12700">
              <a:lnSpc>
                <a:spcPts val="1160"/>
              </a:lnSpc>
            </a:pPr>
            <a:r>
              <a:rPr sz="1000" spc="0" dirty="0">
                <a:latin typeface="Arial"/>
                <a:cs typeface="Arial"/>
              </a:rPr>
              <a:t>Individuellt spel</a:t>
            </a:r>
            <a:endParaRPr sz="1000">
              <a:latin typeface="Arial"/>
              <a:cs typeface="Arial"/>
            </a:endParaRPr>
          </a:p>
          <a:p>
            <a:pPr>
              <a:lnSpc>
                <a:spcPts val="1100"/>
              </a:lnSpc>
            </a:pPr>
            <a:endParaRPr sz="1100"/>
          </a:p>
          <a:p>
            <a:pPr marL="12700">
              <a:lnSpc>
                <a:spcPct val="100000"/>
              </a:lnSpc>
            </a:pPr>
            <a:r>
              <a:rPr sz="1200" b="1" spc="5" dirty="0">
                <a:latin typeface="Arial"/>
                <a:cs typeface="Arial"/>
              </a:rPr>
              <a:t>Medspela</a:t>
            </a:r>
            <a:r>
              <a:rPr sz="1200" b="1" spc="-25" dirty="0">
                <a:latin typeface="Arial"/>
                <a:cs typeface="Arial"/>
              </a:rPr>
              <a:t>r</a:t>
            </a:r>
            <a:r>
              <a:rPr sz="1200" b="1" spc="20" dirty="0">
                <a:latin typeface="Arial"/>
                <a:cs typeface="Arial"/>
              </a:rPr>
              <a:t>e nära</a:t>
            </a:r>
            <a:endParaRPr sz="1200">
              <a:latin typeface="Arial"/>
              <a:cs typeface="Arial"/>
            </a:endParaRPr>
          </a:p>
          <a:p>
            <a:pPr marL="12700">
              <a:lnSpc>
                <a:spcPts val="1160"/>
              </a:lnSpc>
            </a:pPr>
            <a:r>
              <a:rPr sz="1000" spc="5" dirty="0">
                <a:latin typeface="Arial"/>
                <a:cs typeface="Arial"/>
              </a:rPr>
              <a:t>Kollektivt spel med </a:t>
            </a:r>
            <a:r>
              <a:rPr sz="1000" spc="-5" dirty="0">
                <a:latin typeface="Arial"/>
                <a:cs typeface="Arial"/>
              </a:rPr>
              <a:t>få spela</a:t>
            </a:r>
            <a:r>
              <a:rPr sz="1000" spc="-25" dirty="0">
                <a:latin typeface="Arial"/>
                <a:cs typeface="Arial"/>
              </a:rPr>
              <a:t>re</a:t>
            </a:r>
            <a:endParaRPr sz="1000">
              <a:latin typeface="Arial"/>
              <a:cs typeface="Arial"/>
            </a:endParaRPr>
          </a:p>
          <a:p>
            <a:pPr>
              <a:lnSpc>
                <a:spcPts val="650"/>
              </a:lnSpc>
              <a:spcBef>
                <a:spcPts val="34"/>
              </a:spcBef>
            </a:pPr>
            <a:endParaRPr sz="650"/>
          </a:p>
          <a:p>
            <a:pPr>
              <a:lnSpc>
                <a:spcPts val="1000"/>
              </a:lnSpc>
            </a:pPr>
            <a:endParaRPr sz="1000"/>
          </a:p>
          <a:p>
            <a:pPr marL="33655">
              <a:lnSpc>
                <a:spcPct val="100000"/>
              </a:lnSpc>
            </a:pPr>
            <a:r>
              <a:rPr sz="1200" b="1" spc="5" dirty="0">
                <a:solidFill>
                  <a:srgbClr val="FFFFFF"/>
                </a:solidFill>
                <a:latin typeface="Arial"/>
                <a:cs typeface="Arial"/>
              </a:rPr>
              <a:t>Medspela</a:t>
            </a:r>
            <a:r>
              <a:rPr sz="1200" b="1" spc="-25" dirty="0">
                <a:solidFill>
                  <a:srgbClr val="FFFFFF"/>
                </a:solidFill>
                <a:latin typeface="Arial"/>
                <a:cs typeface="Arial"/>
              </a:rPr>
              <a:t>r</a:t>
            </a:r>
            <a:r>
              <a:rPr sz="1200" b="1" spc="20" dirty="0">
                <a:solidFill>
                  <a:srgbClr val="FFFFFF"/>
                </a:solidFill>
                <a:latin typeface="Arial"/>
                <a:cs typeface="Arial"/>
              </a:rPr>
              <a:t>e </a:t>
            </a:r>
            <a:r>
              <a:rPr sz="1200" b="1" spc="-10" dirty="0">
                <a:solidFill>
                  <a:srgbClr val="FFFFFF"/>
                </a:solidFill>
                <a:latin typeface="Arial"/>
                <a:cs typeface="Arial"/>
              </a:rPr>
              <a:t>långt ifrån</a:t>
            </a:r>
            <a:endParaRPr sz="1200">
              <a:latin typeface="Arial"/>
              <a:cs typeface="Arial"/>
            </a:endParaRPr>
          </a:p>
          <a:p>
            <a:pPr marL="33655">
              <a:lnSpc>
                <a:spcPts val="1160"/>
              </a:lnSpc>
            </a:pPr>
            <a:r>
              <a:rPr sz="1000" spc="5" dirty="0">
                <a:solidFill>
                  <a:srgbClr val="FFFFFF"/>
                </a:solidFill>
                <a:latin typeface="Arial"/>
                <a:cs typeface="Arial"/>
              </a:rPr>
              <a:t>Kollektivt spel med </a:t>
            </a:r>
            <a:r>
              <a:rPr sz="1000" spc="-10" dirty="0">
                <a:solidFill>
                  <a:srgbClr val="FFFFFF"/>
                </a:solidFill>
                <a:latin typeface="Arial"/>
                <a:cs typeface="Arial"/>
              </a:rPr>
              <a:t>flera </a:t>
            </a:r>
            <a:r>
              <a:rPr sz="1000" spc="-5" dirty="0">
                <a:solidFill>
                  <a:srgbClr val="FFFFFF"/>
                </a:solidFill>
                <a:latin typeface="Arial"/>
                <a:cs typeface="Arial"/>
              </a:rPr>
              <a:t>spela</a:t>
            </a:r>
            <a:r>
              <a:rPr sz="1000" spc="-25" dirty="0">
                <a:solidFill>
                  <a:srgbClr val="FFFFFF"/>
                </a:solidFill>
                <a:latin typeface="Arial"/>
                <a:cs typeface="Arial"/>
              </a:rPr>
              <a:t>re</a:t>
            </a:r>
            <a:endParaRPr sz="1000">
              <a:latin typeface="Arial"/>
              <a:cs typeface="Arial"/>
            </a:endParaRPr>
          </a:p>
          <a:p>
            <a:pPr>
              <a:lnSpc>
                <a:spcPts val="1000"/>
              </a:lnSpc>
            </a:pPr>
            <a:endParaRPr sz="1000"/>
          </a:p>
          <a:p>
            <a:pPr>
              <a:lnSpc>
                <a:spcPts val="1400"/>
              </a:lnSpc>
              <a:spcBef>
                <a:spcPts val="15"/>
              </a:spcBef>
            </a:pPr>
            <a:endParaRPr sz="1400"/>
          </a:p>
          <a:p>
            <a:pPr marL="12700">
              <a:lnSpc>
                <a:spcPct val="100000"/>
              </a:lnSpc>
            </a:pPr>
            <a:r>
              <a:rPr sz="1200" b="1" spc="5" dirty="0">
                <a:latin typeface="Arial"/>
                <a:cs typeface="Arial"/>
              </a:rPr>
              <a:t>Medspela</a:t>
            </a:r>
            <a:r>
              <a:rPr sz="1200" b="1" spc="-25" dirty="0">
                <a:latin typeface="Arial"/>
                <a:cs typeface="Arial"/>
              </a:rPr>
              <a:t>r</a:t>
            </a:r>
            <a:r>
              <a:rPr sz="1200" b="1" spc="20" dirty="0">
                <a:latin typeface="Arial"/>
                <a:cs typeface="Arial"/>
              </a:rPr>
              <a:t>e </a:t>
            </a:r>
            <a:r>
              <a:rPr sz="1200" b="1" spc="-10" dirty="0">
                <a:latin typeface="Arial"/>
                <a:cs typeface="Arial"/>
              </a:rPr>
              <a:t>längst  ifrån</a:t>
            </a:r>
            <a:endParaRPr sz="1200">
              <a:latin typeface="Arial"/>
              <a:cs typeface="Arial"/>
            </a:endParaRPr>
          </a:p>
          <a:p>
            <a:pPr marL="12700">
              <a:lnSpc>
                <a:spcPts val="1160"/>
              </a:lnSpc>
            </a:pPr>
            <a:r>
              <a:rPr sz="1000" spc="5" dirty="0">
                <a:latin typeface="Arial"/>
                <a:cs typeface="Arial"/>
              </a:rPr>
              <a:t>Kollektivt spel med </a:t>
            </a:r>
            <a:r>
              <a:rPr sz="1000" spc="-15" dirty="0">
                <a:latin typeface="Arial"/>
                <a:cs typeface="Arial"/>
              </a:rPr>
              <a:t>hela laget</a:t>
            </a:r>
            <a:endParaRPr sz="1000">
              <a:latin typeface="Arial"/>
              <a:cs typeface="Arial"/>
            </a:endParaRPr>
          </a:p>
        </p:txBody>
      </p:sp>
      <p:sp>
        <p:nvSpPr>
          <p:cNvPr id="58" name="object 31"/>
          <p:cNvSpPr txBox="1"/>
          <p:nvPr/>
        </p:nvSpPr>
        <p:spPr>
          <a:xfrm>
            <a:off x="3506296" y="3882707"/>
            <a:ext cx="1047750" cy="167005"/>
          </a:xfrm>
          <a:prstGeom prst="rect">
            <a:avLst/>
          </a:prstGeom>
        </p:spPr>
        <p:txBody>
          <a:bodyPr vert="horz" wrap="square" lIns="0" tIns="0" rIns="0" bIns="0" rtlCol="0">
            <a:noAutofit/>
          </a:bodyPr>
          <a:lstStyle/>
          <a:p>
            <a:pPr marL="12700">
              <a:lnSpc>
                <a:spcPct val="100000"/>
              </a:lnSpc>
            </a:pPr>
            <a:r>
              <a:rPr sz="1000" i="1" spc="-5" dirty="0">
                <a:latin typeface="Arial"/>
                <a:cs typeface="Arial"/>
              </a:rPr>
              <a:t>Spelets </a:t>
            </a:r>
            <a:r>
              <a:rPr sz="1000" i="1" spc="0" dirty="0">
                <a:latin typeface="Arial"/>
                <a:cs typeface="Arial"/>
              </a:rPr>
              <a:t>ut</a:t>
            </a:r>
            <a:r>
              <a:rPr sz="1000" i="1" spc="-15" dirty="0">
                <a:latin typeface="Arial"/>
                <a:cs typeface="Arial"/>
              </a:rPr>
              <a:t>v</a:t>
            </a:r>
            <a:r>
              <a:rPr sz="1000" i="1" spc="5" dirty="0">
                <a:latin typeface="Arial"/>
                <a:cs typeface="Arial"/>
              </a:rPr>
              <a:t>e</a:t>
            </a:r>
            <a:r>
              <a:rPr sz="1000" i="1" spc="-20" dirty="0">
                <a:latin typeface="Arial"/>
                <a:cs typeface="Arial"/>
              </a:rPr>
              <a:t>c</a:t>
            </a:r>
            <a:r>
              <a:rPr sz="1000" i="1" spc="-5" dirty="0">
                <a:latin typeface="Arial"/>
                <a:cs typeface="Arial"/>
              </a:rPr>
              <a:t>kling</a:t>
            </a:r>
            <a:endParaRPr sz="1000">
              <a:latin typeface="Arial"/>
              <a:cs typeface="Arial"/>
            </a:endParaRPr>
          </a:p>
        </p:txBody>
      </p:sp>
      <p:sp>
        <p:nvSpPr>
          <p:cNvPr id="60" name="object 29"/>
          <p:cNvSpPr txBox="1"/>
          <p:nvPr/>
        </p:nvSpPr>
        <p:spPr>
          <a:xfrm>
            <a:off x="3789040" y="5076056"/>
            <a:ext cx="6163945" cy="3600400"/>
          </a:xfrm>
          <a:prstGeom prst="rect">
            <a:avLst/>
          </a:prstGeom>
        </p:spPr>
        <p:txBody>
          <a:bodyPr vert="horz" wrap="square" lIns="0" tIns="0" rIns="0" bIns="0" rtlCol="0">
            <a:noAutofit/>
          </a:bodyPr>
          <a:lstStyle/>
          <a:p>
            <a:pPr>
              <a:lnSpc>
                <a:spcPts val="1100"/>
              </a:lnSpc>
            </a:pPr>
            <a:endParaRPr sz="1100" dirty="0"/>
          </a:p>
          <a:p>
            <a:pPr marL="12700">
              <a:lnSpc>
                <a:spcPct val="100000"/>
              </a:lnSpc>
            </a:pPr>
            <a:r>
              <a:rPr sz="1200" b="1" spc="-10" dirty="0">
                <a:latin typeface="Arial"/>
                <a:cs typeface="Arial"/>
              </a:rPr>
              <a:t>Djupledsspel</a:t>
            </a:r>
            <a:endParaRPr sz="1200" dirty="0">
              <a:latin typeface="Arial"/>
              <a:cs typeface="Arial"/>
            </a:endParaRPr>
          </a:p>
          <a:p>
            <a:pPr marL="12700" marR="3683000">
              <a:lnSpc>
                <a:spcPts val="1250"/>
              </a:lnSpc>
              <a:spcBef>
                <a:spcPts val="10"/>
              </a:spcBef>
            </a:pPr>
            <a:r>
              <a:rPr sz="1000" dirty="0">
                <a:latin typeface="Arial"/>
                <a:cs typeface="Arial"/>
              </a:rPr>
              <a:t>Bollen </a:t>
            </a:r>
            <a:r>
              <a:rPr sz="1000" spc="-5" dirty="0">
                <a:latin typeface="Arial"/>
                <a:cs typeface="Arial"/>
              </a:rPr>
              <a:t>spelas </a:t>
            </a:r>
            <a:r>
              <a:rPr sz="1000" spc="5" dirty="0">
                <a:latin typeface="Arial"/>
                <a:cs typeface="Arial"/>
              </a:rPr>
              <a:t>främst </a:t>
            </a:r>
            <a:r>
              <a:rPr sz="1000" spc="0" dirty="0">
                <a:latin typeface="Arial"/>
                <a:cs typeface="Arial"/>
              </a:rPr>
              <a:t>framåt i </a:t>
            </a:r>
            <a:r>
              <a:rPr sz="1000" spc="5" dirty="0">
                <a:latin typeface="Arial"/>
                <a:cs typeface="Arial"/>
              </a:rPr>
              <a:t>djupled, men spelvändningar </a:t>
            </a:r>
            <a:r>
              <a:rPr sz="1000" spc="15" dirty="0">
                <a:latin typeface="Arial"/>
                <a:cs typeface="Arial"/>
              </a:rPr>
              <a:t>och </a:t>
            </a:r>
            <a:r>
              <a:rPr sz="1000" spc="0" dirty="0">
                <a:latin typeface="Arial"/>
                <a:cs typeface="Arial"/>
              </a:rPr>
              <a:t>djupledsspel </a:t>
            </a:r>
            <a:r>
              <a:rPr sz="1000" spc="5" dirty="0">
                <a:latin typeface="Arial"/>
                <a:cs typeface="Arial"/>
              </a:rPr>
              <a:t>bakåt, i </a:t>
            </a:r>
            <a:r>
              <a:rPr sz="1000" spc="10" dirty="0">
                <a:latin typeface="Arial"/>
                <a:cs typeface="Arial"/>
              </a:rPr>
              <a:t>form </a:t>
            </a:r>
            <a:r>
              <a:rPr sz="1000" spc="-15" dirty="0">
                <a:latin typeface="Arial"/>
                <a:cs typeface="Arial"/>
              </a:rPr>
              <a:t>av </a:t>
            </a:r>
            <a:r>
              <a:rPr sz="1000" spc="5" dirty="0">
                <a:latin typeface="Arial"/>
                <a:cs typeface="Arial"/>
              </a:rPr>
              <a:t>understöd till bollhålla</a:t>
            </a:r>
            <a:r>
              <a:rPr sz="1000" spc="-20" dirty="0">
                <a:latin typeface="Arial"/>
                <a:cs typeface="Arial"/>
              </a:rPr>
              <a:t>r</a:t>
            </a:r>
            <a:r>
              <a:rPr sz="1000" spc="-10" dirty="0">
                <a:latin typeface="Arial"/>
                <a:cs typeface="Arial"/>
              </a:rPr>
              <a:t>en, </a:t>
            </a:r>
            <a:r>
              <a:rPr sz="1000" spc="-15" dirty="0">
                <a:latin typeface="Arial"/>
                <a:cs typeface="Arial"/>
              </a:rPr>
              <a:t>är </a:t>
            </a:r>
            <a:r>
              <a:rPr sz="1000" spc="0" dirty="0">
                <a:latin typeface="Arial"/>
                <a:cs typeface="Arial"/>
              </a:rPr>
              <a:t>viktiga </a:t>
            </a:r>
            <a:r>
              <a:rPr sz="1000" spc="10" dirty="0">
                <a:latin typeface="Arial"/>
                <a:cs typeface="Arial"/>
              </a:rPr>
              <a:t>moment för att skapa ett </a:t>
            </a:r>
            <a:r>
              <a:rPr sz="1000" spc="0" dirty="0">
                <a:latin typeface="Arial"/>
                <a:cs typeface="Arial"/>
              </a:rPr>
              <a:t>bra djupledsspel framåt </a:t>
            </a:r>
            <a:r>
              <a:rPr sz="1000" spc="15" dirty="0">
                <a:latin typeface="Arial"/>
                <a:cs typeface="Arial"/>
              </a:rPr>
              <a:t>och </a:t>
            </a:r>
            <a:r>
              <a:rPr sz="1000" spc="10" dirty="0">
                <a:latin typeface="Arial"/>
                <a:cs typeface="Arial"/>
              </a:rPr>
              <a:t>samtidigt </a:t>
            </a:r>
            <a:r>
              <a:rPr sz="1000" spc="-5" dirty="0">
                <a:latin typeface="Arial"/>
                <a:cs typeface="Arial"/>
              </a:rPr>
              <a:t>behålla </a:t>
            </a:r>
            <a:r>
              <a:rPr sz="1000" spc="0" dirty="0">
                <a:latin typeface="Arial"/>
                <a:cs typeface="Arial"/>
              </a:rPr>
              <a:t>bollen </a:t>
            </a:r>
            <a:r>
              <a:rPr sz="1000" spc="5" dirty="0">
                <a:latin typeface="Arial"/>
                <a:cs typeface="Arial"/>
              </a:rPr>
              <a:t>inom</a:t>
            </a:r>
            <a:r>
              <a:rPr sz="1000" spc="0" dirty="0">
                <a:latin typeface="Arial"/>
                <a:cs typeface="Arial"/>
              </a:rPr>
              <a:t> laget.</a:t>
            </a:r>
            <a:endParaRPr sz="1000" dirty="0">
              <a:latin typeface="Arial"/>
              <a:cs typeface="Arial"/>
            </a:endParaRPr>
          </a:p>
          <a:p>
            <a:pPr>
              <a:lnSpc>
                <a:spcPts val="1000"/>
              </a:lnSpc>
              <a:spcBef>
                <a:spcPts val="52"/>
              </a:spcBef>
            </a:pPr>
            <a:endParaRPr sz="1000" dirty="0"/>
          </a:p>
          <a:p>
            <a:pPr marL="12700" marR="3642360">
              <a:lnSpc>
                <a:spcPct val="103299"/>
              </a:lnSpc>
            </a:pPr>
            <a:r>
              <a:rPr sz="1200" b="1" spc="-10" dirty="0">
                <a:latin typeface="Arial"/>
                <a:cs typeface="Arial"/>
              </a:rPr>
              <a:t>Passningsinriktat </a:t>
            </a:r>
            <a:r>
              <a:rPr sz="1200" b="1" spc="-15" dirty="0">
                <a:latin typeface="Arial"/>
                <a:cs typeface="Arial"/>
              </a:rPr>
              <a:t>spel</a:t>
            </a:r>
            <a:r>
              <a:rPr sz="1200" b="1" spc="-10" dirty="0">
                <a:latin typeface="Arial"/>
                <a:cs typeface="Arial"/>
              </a:rPr>
              <a:t> </a:t>
            </a:r>
            <a:r>
              <a:rPr sz="1000" spc="-10" dirty="0">
                <a:latin typeface="Arial"/>
                <a:cs typeface="Arial"/>
              </a:rPr>
              <a:t>Passningsinriktat spel </a:t>
            </a:r>
            <a:r>
              <a:rPr sz="1000" spc="10" dirty="0">
                <a:latin typeface="Arial"/>
                <a:cs typeface="Arial"/>
              </a:rPr>
              <a:t>som kännetecknas </a:t>
            </a:r>
            <a:r>
              <a:rPr sz="1000" spc="-15" dirty="0">
                <a:latin typeface="Arial"/>
                <a:cs typeface="Arial"/>
              </a:rPr>
              <a:t>av</a:t>
            </a:r>
            <a:r>
              <a:rPr sz="1000" spc="-10" dirty="0">
                <a:latin typeface="Arial"/>
                <a:cs typeface="Arial"/>
              </a:rPr>
              <a:t> </a:t>
            </a:r>
            <a:r>
              <a:rPr sz="1000" spc="5" dirty="0">
                <a:latin typeface="Arial"/>
                <a:cs typeface="Arial"/>
              </a:rPr>
              <a:t>flyt. </a:t>
            </a:r>
            <a:r>
              <a:rPr sz="1000" spc="-5" dirty="0">
                <a:latin typeface="Arial"/>
                <a:cs typeface="Arial"/>
              </a:rPr>
              <a:t>Spela</a:t>
            </a:r>
            <a:r>
              <a:rPr sz="1000" spc="10" dirty="0">
                <a:latin typeface="Arial"/>
                <a:cs typeface="Arial"/>
              </a:rPr>
              <a:t>r</a:t>
            </a:r>
            <a:r>
              <a:rPr sz="1000" spc="-15" dirty="0">
                <a:latin typeface="Arial"/>
                <a:cs typeface="Arial"/>
              </a:rPr>
              <a:t>na är </a:t>
            </a:r>
            <a:r>
              <a:rPr sz="1000" spc="0" dirty="0">
                <a:latin typeface="Arial"/>
                <a:cs typeface="Arial"/>
              </a:rPr>
              <a:t>skickliga i </a:t>
            </a:r>
            <a:r>
              <a:rPr sz="1000" spc="5" dirty="0">
                <a:latin typeface="Arial"/>
                <a:cs typeface="Arial"/>
              </a:rPr>
              <a:t>mottagning </a:t>
            </a:r>
            <a:r>
              <a:rPr sz="1000" spc="15" dirty="0">
                <a:latin typeface="Arial"/>
                <a:cs typeface="Arial"/>
              </a:rPr>
              <a:t>och</a:t>
            </a:r>
            <a:r>
              <a:rPr sz="1000" spc="5" dirty="0">
                <a:latin typeface="Arial"/>
                <a:cs typeface="Arial"/>
              </a:rPr>
              <a:t> passning </a:t>
            </a:r>
            <a:r>
              <a:rPr sz="1000" spc="15" dirty="0">
                <a:latin typeface="Arial"/>
                <a:cs typeface="Arial"/>
              </a:rPr>
              <a:t>och </a:t>
            </a:r>
            <a:r>
              <a:rPr sz="1000" spc="-5" dirty="0">
                <a:latin typeface="Arial"/>
                <a:cs typeface="Arial"/>
              </a:rPr>
              <a:t>behärskar </a:t>
            </a:r>
            <a:r>
              <a:rPr sz="1000" spc="5" dirty="0">
                <a:latin typeface="Arial"/>
                <a:cs typeface="Arial"/>
              </a:rPr>
              <a:t>korta </a:t>
            </a:r>
            <a:r>
              <a:rPr sz="1000" spc="15" dirty="0">
                <a:latin typeface="Arial"/>
                <a:cs typeface="Arial"/>
              </a:rPr>
              <a:t>och </a:t>
            </a:r>
            <a:r>
              <a:rPr sz="1000" spc="-5" dirty="0">
                <a:latin typeface="Arial"/>
                <a:cs typeface="Arial"/>
              </a:rPr>
              <a:t>långa passninga</a:t>
            </a:r>
            <a:r>
              <a:rPr sz="1000" spc="-95" dirty="0">
                <a:latin typeface="Arial"/>
                <a:cs typeface="Arial"/>
              </a:rPr>
              <a:t>r</a:t>
            </a:r>
            <a:r>
              <a:rPr sz="1000" spc="0" dirty="0">
                <a:latin typeface="Arial"/>
                <a:cs typeface="Arial"/>
              </a:rPr>
              <a:t>, framför allt </a:t>
            </a:r>
            <a:r>
              <a:rPr sz="1000" spc="5" dirty="0">
                <a:latin typeface="Arial"/>
                <a:cs typeface="Arial"/>
              </a:rPr>
              <a:t>på marken.</a:t>
            </a:r>
            <a:endParaRPr sz="1000" dirty="0">
              <a:latin typeface="Arial"/>
              <a:cs typeface="Arial"/>
            </a:endParaRPr>
          </a:p>
          <a:p>
            <a:pPr marR="12700" algn="r">
              <a:lnSpc>
                <a:spcPct val="100000"/>
              </a:lnSpc>
              <a:spcBef>
                <a:spcPts val="495"/>
              </a:spcBef>
            </a:pPr>
            <a:endParaRPr sz="1000" dirty="0">
              <a:latin typeface="Arial"/>
              <a:cs typeface="Aria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248472" cy="432420"/>
          </a:xfrm>
        </p:spPr>
        <p:txBody>
          <a:bodyPr/>
          <a:lstStyle/>
          <a:p>
            <a:r>
              <a:rPr lang="sv-SE" dirty="0"/>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66</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18" name="object 10"/>
          <p:cNvSpPr txBox="1"/>
          <p:nvPr/>
        </p:nvSpPr>
        <p:spPr>
          <a:xfrm>
            <a:off x="836712" y="1508894"/>
            <a:ext cx="2561590" cy="982344"/>
          </a:xfrm>
          <a:prstGeom prst="rect">
            <a:avLst/>
          </a:prstGeom>
        </p:spPr>
        <p:txBody>
          <a:bodyPr vert="horz" wrap="square" lIns="0" tIns="0" rIns="0" bIns="0" rtlCol="0">
            <a:noAutofit/>
          </a:bodyPr>
          <a:lstStyle/>
          <a:p>
            <a:pPr marL="12700">
              <a:lnSpc>
                <a:spcPct val="100000"/>
              </a:lnSpc>
            </a:pPr>
            <a:r>
              <a:rPr sz="1200" b="1" spc="5" dirty="0">
                <a:latin typeface="Arial"/>
                <a:cs typeface="Arial"/>
              </a:rPr>
              <a:t>Skapa </a:t>
            </a:r>
            <a:r>
              <a:rPr sz="1200" b="1" spc="-10" dirty="0">
                <a:latin typeface="Arial"/>
                <a:cs typeface="Arial"/>
              </a:rPr>
              <a:t>målchans och </a:t>
            </a:r>
            <a:r>
              <a:rPr sz="1200" b="1" spc="-15" dirty="0">
                <a:latin typeface="Arial"/>
                <a:cs typeface="Arial"/>
              </a:rPr>
              <a:t>avsluta</a:t>
            </a:r>
            <a:endParaRPr sz="1200" dirty="0">
              <a:latin typeface="Arial"/>
              <a:cs typeface="Arial"/>
            </a:endParaRPr>
          </a:p>
          <a:p>
            <a:pPr marL="12700" marR="12700">
              <a:lnSpc>
                <a:spcPts val="1250"/>
              </a:lnSpc>
              <a:spcBef>
                <a:spcPts val="10"/>
              </a:spcBef>
            </a:pPr>
            <a:r>
              <a:rPr sz="1000" spc="-40" dirty="0">
                <a:latin typeface="Arial"/>
                <a:cs typeface="Arial"/>
              </a:rPr>
              <a:t>A</a:t>
            </a:r>
            <a:r>
              <a:rPr sz="1000" spc="0" dirty="0">
                <a:latin typeface="Arial"/>
                <a:cs typeface="Arial"/>
              </a:rPr>
              <a:t>vslut skapas </a:t>
            </a:r>
            <a:r>
              <a:rPr sz="1000" spc="5" dirty="0">
                <a:latin typeface="Arial"/>
                <a:cs typeface="Arial"/>
              </a:rPr>
              <a:t>med passningsspel </a:t>
            </a:r>
            <a:r>
              <a:rPr sz="1000" spc="15" dirty="0">
                <a:latin typeface="Arial"/>
                <a:cs typeface="Arial"/>
              </a:rPr>
              <a:t>och</a:t>
            </a:r>
            <a:r>
              <a:rPr sz="1000" spc="5" dirty="0">
                <a:latin typeface="Arial"/>
                <a:cs typeface="Arial"/>
              </a:rPr>
              <a:t> </a:t>
            </a:r>
            <a:r>
              <a:rPr sz="1000" spc="-5" dirty="0">
                <a:latin typeface="Arial"/>
                <a:cs typeface="Arial"/>
              </a:rPr>
              <a:t>anfallsvapnen utmana, </a:t>
            </a:r>
            <a:r>
              <a:rPr sz="1000" spc="5" dirty="0">
                <a:latin typeface="Arial"/>
                <a:cs typeface="Arial"/>
              </a:rPr>
              <a:t>dribbla, väggspel </a:t>
            </a:r>
            <a:r>
              <a:rPr sz="1000" spc="15" dirty="0">
                <a:latin typeface="Arial"/>
                <a:cs typeface="Arial"/>
              </a:rPr>
              <a:t>och</a:t>
            </a:r>
            <a:r>
              <a:rPr sz="1000" spc="5" dirty="0">
                <a:latin typeface="Arial"/>
                <a:cs typeface="Arial"/>
              </a:rPr>
              <a:t> </a:t>
            </a:r>
            <a:r>
              <a:rPr sz="1000" spc="0" dirty="0">
                <a:latin typeface="Arial"/>
                <a:cs typeface="Arial"/>
              </a:rPr>
              <a:t>överlappning. </a:t>
            </a:r>
            <a:r>
              <a:rPr sz="1000" spc="-5" dirty="0">
                <a:latin typeface="Arial"/>
                <a:cs typeface="Arial"/>
              </a:rPr>
              <a:t>Spela</a:t>
            </a:r>
            <a:r>
              <a:rPr sz="1000" spc="10" dirty="0">
                <a:latin typeface="Arial"/>
                <a:cs typeface="Arial"/>
              </a:rPr>
              <a:t>r</a:t>
            </a:r>
            <a:r>
              <a:rPr sz="1000" spc="-15" dirty="0">
                <a:latin typeface="Arial"/>
                <a:cs typeface="Arial"/>
              </a:rPr>
              <a:t>na är beslutsamma i </a:t>
            </a:r>
            <a:r>
              <a:rPr sz="1000" spc="-5" dirty="0">
                <a:latin typeface="Arial"/>
                <a:cs typeface="Arial"/>
              </a:rPr>
              <a:t>avslutslägen </a:t>
            </a:r>
            <a:r>
              <a:rPr sz="1000" spc="15" dirty="0">
                <a:latin typeface="Arial"/>
                <a:cs typeface="Arial"/>
              </a:rPr>
              <a:t>och kan </a:t>
            </a:r>
            <a:r>
              <a:rPr sz="1000" spc="0" dirty="0">
                <a:latin typeface="Arial"/>
                <a:cs typeface="Arial"/>
              </a:rPr>
              <a:t>skjuta </a:t>
            </a:r>
            <a:r>
              <a:rPr sz="1000" spc="5" dirty="0">
                <a:latin typeface="Arial"/>
                <a:cs typeface="Arial"/>
              </a:rPr>
              <a:t>med </a:t>
            </a:r>
            <a:r>
              <a:rPr sz="1000" spc="20" dirty="0">
                <a:latin typeface="Arial"/>
                <a:cs typeface="Arial"/>
              </a:rPr>
              <a:t>p</a:t>
            </a:r>
            <a:r>
              <a:rPr sz="1000" spc="-10" dirty="0">
                <a:latin typeface="Arial"/>
                <a:cs typeface="Arial"/>
              </a:rPr>
              <a:t>r</a:t>
            </a:r>
            <a:r>
              <a:rPr sz="1000" spc="0" dirty="0">
                <a:latin typeface="Arial"/>
                <a:cs typeface="Arial"/>
              </a:rPr>
              <a:t>ecision</a:t>
            </a:r>
            <a:r>
              <a:rPr sz="1000" spc="5" dirty="0">
                <a:latin typeface="Arial"/>
                <a:cs typeface="Arial"/>
              </a:rPr>
              <a:t> med båda </a:t>
            </a:r>
            <a:r>
              <a:rPr sz="1000" spc="10" dirty="0">
                <a:latin typeface="Arial"/>
                <a:cs typeface="Arial"/>
              </a:rPr>
              <a:t>fötte</a:t>
            </a:r>
            <a:r>
              <a:rPr sz="1000" spc="25" dirty="0">
                <a:latin typeface="Arial"/>
                <a:cs typeface="Arial"/>
              </a:rPr>
              <a:t>r</a:t>
            </a:r>
            <a:r>
              <a:rPr sz="1000" spc="-10" dirty="0">
                <a:latin typeface="Arial"/>
                <a:cs typeface="Arial"/>
              </a:rPr>
              <a:t>na.</a:t>
            </a:r>
            <a:endParaRPr sz="1000" dirty="0">
              <a:latin typeface="Arial"/>
              <a:cs typeface="Arial"/>
            </a:endParaRPr>
          </a:p>
        </p:txBody>
      </p:sp>
      <p:sp>
        <p:nvSpPr>
          <p:cNvPr id="20" name="object 11"/>
          <p:cNvSpPr txBox="1"/>
          <p:nvPr/>
        </p:nvSpPr>
        <p:spPr>
          <a:xfrm>
            <a:off x="836712" y="2626494"/>
            <a:ext cx="2552065" cy="506095"/>
          </a:xfrm>
          <a:prstGeom prst="rect">
            <a:avLst/>
          </a:prstGeom>
        </p:spPr>
        <p:txBody>
          <a:bodyPr vert="horz" wrap="square" lIns="0" tIns="0" rIns="0" bIns="0" rtlCol="0">
            <a:noAutofit/>
          </a:bodyPr>
          <a:lstStyle/>
          <a:p>
            <a:pPr marL="12700">
              <a:lnSpc>
                <a:spcPct val="100000"/>
              </a:lnSpc>
            </a:pPr>
            <a:r>
              <a:rPr sz="1200" b="1" dirty="0">
                <a:latin typeface="Arial"/>
                <a:cs typeface="Arial"/>
              </a:rPr>
              <a:t>Snabba </a:t>
            </a:r>
            <a:r>
              <a:rPr sz="1200" b="1" spc="-10" dirty="0">
                <a:latin typeface="Arial"/>
                <a:cs typeface="Arial"/>
              </a:rPr>
              <a:t>omställningar</a:t>
            </a:r>
            <a:endParaRPr sz="1200">
              <a:latin typeface="Arial"/>
              <a:cs typeface="Arial"/>
            </a:endParaRPr>
          </a:p>
          <a:p>
            <a:pPr marL="12700" marR="12700">
              <a:lnSpc>
                <a:spcPts val="1250"/>
              </a:lnSpc>
              <a:spcBef>
                <a:spcPts val="10"/>
              </a:spcBef>
            </a:pPr>
            <a:r>
              <a:rPr sz="1000" dirty="0">
                <a:latin typeface="Arial"/>
                <a:cs typeface="Arial"/>
              </a:rPr>
              <a:t>Snabba omställningar </a:t>
            </a:r>
            <a:r>
              <a:rPr sz="1000" spc="-5" dirty="0">
                <a:latin typeface="Arial"/>
                <a:cs typeface="Arial"/>
              </a:rPr>
              <a:t>mellan anfallsspel </a:t>
            </a:r>
            <a:r>
              <a:rPr sz="1000" spc="15" dirty="0">
                <a:latin typeface="Arial"/>
                <a:cs typeface="Arial"/>
              </a:rPr>
              <a:t>och</a:t>
            </a:r>
            <a:r>
              <a:rPr sz="1000" spc="5" dirty="0">
                <a:latin typeface="Arial"/>
                <a:cs typeface="Arial"/>
              </a:rPr>
              <a:t> försvarsspel.</a:t>
            </a:r>
            <a:endParaRPr sz="1000">
              <a:latin typeface="Arial"/>
              <a:cs typeface="Arial"/>
            </a:endParaRPr>
          </a:p>
        </p:txBody>
      </p:sp>
      <p:sp>
        <p:nvSpPr>
          <p:cNvPr id="21" name="object 12"/>
          <p:cNvSpPr txBox="1"/>
          <p:nvPr/>
        </p:nvSpPr>
        <p:spPr>
          <a:xfrm>
            <a:off x="836712" y="3267844"/>
            <a:ext cx="2535555" cy="6648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Bollorienterat </a:t>
            </a:r>
            <a:r>
              <a:rPr sz="1200" b="1" spc="-15" dirty="0">
                <a:latin typeface="Arial"/>
                <a:cs typeface="Arial"/>
              </a:rPr>
              <a:t>försvarsspel</a:t>
            </a:r>
            <a:endParaRPr sz="1200" dirty="0">
              <a:latin typeface="Arial"/>
              <a:cs typeface="Arial"/>
            </a:endParaRPr>
          </a:p>
          <a:p>
            <a:pPr marL="12700" marR="12700">
              <a:lnSpc>
                <a:spcPts val="1250"/>
              </a:lnSpc>
              <a:spcBef>
                <a:spcPts val="10"/>
              </a:spcBef>
            </a:pPr>
            <a:r>
              <a:rPr sz="1000" dirty="0">
                <a:latin typeface="Arial"/>
                <a:cs typeface="Arial"/>
              </a:rPr>
              <a:t>Bollens </a:t>
            </a:r>
            <a:r>
              <a:rPr sz="1000" spc="10" dirty="0">
                <a:latin typeface="Arial"/>
                <a:cs typeface="Arial"/>
              </a:rPr>
              <a:t>position </a:t>
            </a:r>
            <a:r>
              <a:rPr sz="1000" spc="5" dirty="0">
                <a:latin typeface="Arial"/>
                <a:cs typeface="Arial"/>
              </a:rPr>
              <a:t>bestämmer positione</a:t>
            </a:r>
            <a:r>
              <a:rPr sz="1000" spc="20" dirty="0">
                <a:latin typeface="Arial"/>
                <a:cs typeface="Arial"/>
              </a:rPr>
              <a:t>r</a:t>
            </a:r>
            <a:r>
              <a:rPr sz="1000" spc="-15" dirty="0">
                <a:latin typeface="Arial"/>
                <a:cs typeface="Arial"/>
              </a:rPr>
              <a:t>na </a:t>
            </a:r>
            <a:r>
              <a:rPr sz="1000" spc="10" dirty="0">
                <a:latin typeface="Arial"/>
                <a:cs typeface="Arial"/>
              </a:rPr>
              <a:t>för</a:t>
            </a:r>
            <a:r>
              <a:rPr sz="1000" spc="5" dirty="0">
                <a:latin typeface="Arial"/>
                <a:cs typeface="Arial"/>
              </a:rPr>
              <a:t> lagets försvarsspel. Arbetssätt </a:t>
            </a:r>
            <a:r>
              <a:rPr sz="1000" spc="-15" dirty="0">
                <a:latin typeface="Arial"/>
                <a:cs typeface="Arial"/>
              </a:rPr>
              <a:t>är</a:t>
            </a:r>
            <a:r>
              <a:rPr sz="1000" spc="-10" dirty="0">
                <a:latin typeface="Arial"/>
                <a:cs typeface="Arial"/>
              </a:rPr>
              <a:t> zonmarkering </a:t>
            </a:r>
            <a:r>
              <a:rPr sz="1000" spc="0" dirty="0">
                <a:latin typeface="Arial"/>
                <a:cs typeface="Arial"/>
              </a:rPr>
              <a:t>och/eller positionsförsva</a:t>
            </a:r>
            <a:r>
              <a:rPr sz="1000" spc="-95" dirty="0">
                <a:latin typeface="Arial"/>
                <a:cs typeface="Arial"/>
              </a:rPr>
              <a:t>r</a:t>
            </a:r>
            <a:r>
              <a:rPr sz="1000" spc="0" dirty="0">
                <a:latin typeface="Arial"/>
                <a:cs typeface="Arial"/>
              </a:rPr>
              <a:t>.</a:t>
            </a:r>
            <a:endParaRPr sz="1000" dirty="0">
              <a:latin typeface="Arial"/>
              <a:cs typeface="Arial"/>
            </a:endParaRPr>
          </a:p>
        </p:txBody>
      </p:sp>
      <p:sp>
        <p:nvSpPr>
          <p:cNvPr id="23" name="object 13"/>
          <p:cNvSpPr txBox="1"/>
          <p:nvPr/>
        </p:nvSpPr>
        <p:spPr>
          <a:xfrm>
            <a:off x="836712" y="4067944"/>
            <a:ext cx="2488565" cy="664845"/>
          </a:xfrm>
          <a:prstGeom prst="rect">
            <a:avLst/>
          </a:prstGeom>
        </p:spPr>
        <p:txBody>
          <a:bodyPr vert="horz" wrap="square" lIns="0" tIns="0" rIns="0" bIns="0" rtlCol="0">
            <a:noAutofit/>
          </a:bodyPr>
          <a:lstStyle/>
          <a:p>
            <a:pPr marL="12700">
              <a:lnSpc>
                <a:spcPct val="100000"/>
              </a:lnSpc>
            </a:pPr>
            <a:r>
              <a:rPr sz="1200" b="1" dirty="0">
                <a:latin typeface="Arial"/>
                <a:cs typeface="Arial"/>
              </a:rPr>
              <a:t>P</a:t>
            </a:r>
            <a:r>
              <a:rPr sz="1200" b="1" spc="-25" dirty="0">
                <a:latin typeface="Arial"/>
                <a:cs typeface="Arial"/>
              </a:rPr>
              <a:t>r</a:t>
            </a:r>
            <a:r>
              <a:rPr sz="1200" b="1" spc="-15" dirty="0">
                <a:latin typeface="Arial"/>
                <a:cs typeface="Arial"/>
              </a:rPr>
              <a:t>ess </a:t>
            </a:r>
            <a:r>
              <a:rPr sz="1200" b="1" spc="5" dirty="0">
                <a:latin typeface="Arial"/>
                <a:cs typeface="Arial"/>
              </a:rPr>
              <a:t>på </a:t>
            </a:r>
            <a:r>
              <a:rPr sz="1200" b="1" spc="-15" dirty="0">
                <a:latin typeface="Arial"/>
                <a:cs typeface="Arial"/>
              </a:rPr>
              <a:t>bollhålla</a:t>
            </a:r>
            <a:r>
              <a:rPr sz="1200" b="1" spc="-35" dirty="0">
                <a:latin typeface="Arial"/>
                <a:cs typeface="Arial"/>
              </a:rPr>
              <a:t>r</a:t>
            </a:r>
            <a:r>
              <a:rPr sz="1200" b="1" spc="0" dirty="0">
                <a:latin typeface="Arial"/>
                <a:cs typeface="Arial"/>
              </a:rPr>
              <a:t>en</a:t>
            </a:r>
            <a:endParaRPr sz="1200">
              <a:latin typeface="Arial"/>
              <a:cs typeface="Arial"/>
            </a:endParaRPr>
          </a:p>
          <a:p>
            <a:pPr marL="12700" marR="12700">
              <a:lnSpc>
                <a:spcPts val="1250"/>
              </a:lnSpc>
              <a:spcBef>
                <a:spcPts val="10"/>
              </a:spcBef>
            </a:pPr>
            <a:r>
              <a:rPr sz="1000" spc="-5" dirty="0">
                <a:latin typeface="Arial"/>
                <a:cs typeface="Arial"/>
              </a:rPr>
              <a:t>Spela</a:t>
            </a:r>
            <a:r>
              <a:rPr sz="1000" spc="10" dirty="0">
                <a:latin typeface="Arial"/>
                <a:cs typeface="Arial"/>
              </a:rPr>
              <a:t>r</a:t>
            </a:r>
            <a:r>
              <a:rPr sz="1000" spc="-15" dirty="0">
                <a:latin typeface="Arial"/>
                <a:cs typeface="Arial"/>
              </a:rPr>
              <a:t>na </a:t>
            </a:r>
            <a:r>
              <a:rPr sz="1000" spc="20" dirty="0">
                <a:latin typeface="Arial"/>
                <a:cs typeface="Arial"/>
              </a:rPr>
              <a:t>p</a:t>
            </a:r>
            <a:r>
              <a:rPr sz="1000" spc="-10" dirty="0">
                <a:latin typeface="Arial"/>
                <a:cs typeface="Arial"/>
              </a:rPr>
              <a:t>ressar </a:t>
            </a:r>
            <a:r>
              <a:rPr sz="1000" spc="10" dirty="0">
                <a:latin typeface="Arial"/>
                <a:cs typeface="Arial"/>
              </a:rPr>
              <a:t>motstånda</a:t>
            </a:r>
            <a:r>
              <a:rPr sz="1000" spc="20" dirty="0">
                <a:latin typeface="Arial"/>
                <a:cs typeface="Arial"/>
              </a:rPr>
              <a:t>r</a:t>
            </a:r>
            <a:r>
              <a:rPr sz="1000" spc="-15" dirty="0">
                <a:latin typeface="Arial"/>
                <a:cs typeface="Arial"/>
              </a:rPr>
              <a:t>nas bollhålla</a:t>
            </a:r>
            <a:r>
              <a:rPr sz="1000" spc="-20" dirty="0">
                <a:latin typeface="Arial"/>
                <a:cs typeface="Arial"/>
              </a:rPr>
              <a:t>r</a:t>
            </a:r>
            <a:r>
              <a:rPr sz="1000" spc="-25" dirty="0">
                <a:latin typeface="Arial"/>
                <a:cs typeface="Arial"/>
              </a:rPr>
              <a:t>e</a:t>
            </a:r>
            <a:r>
              <a:rPr sz="1000" spc="-15" dirty="0">
                <a:latin typeface="Arial"/>
                <a:cs typeface="Arial"/>
              </a:rPr>
              <a:t> </a:t>
            </a:r>
            <a:r>
              <a:rPr sz="1000" spc="10" dirty="0">
                <a:latin typeface="Arial"/>
                <a:cs typeface="Arial"/>
              </a:rPr>
              <a:t>för att </a:t>
            </a:r>
            <a:r>
              <a:rPr sz="1000" spc="5" dirty="0">
                <a:latin typeface="Arial"/>
                <a:cs typeface="Arial"/>
              </a:rPr>
              <a:t>ta </a:t>
            </a:r>
            <a:r>
              <a:rPr sz="1000" spc="0" dirty="0">
                <a:latin typeface="Arial"/>
                <a:cs typeface="Arial"/>
              </a:rPr>
              <a:t>tillbaka bollen </a:t>
            </a:r>
            <a:r>
              <a:rPr sz="1000" spc="15" dirty="0">
                <a:latin typeface="Arial"/>
                <a:cs typeface="Arial"/>
              </a:rPr>
              <a:t>och </a:t>
            </a:r>
            <a:r>
              <a:rPr sz="1000" spc="0" dirty="0">
                <a:latin typeface="Arial"/>
                <a:cs typeface="Arial"/>
              </a:rPr>
              <a:t>förhindra </a:t>
            </a:r>
            <a:r>
              <a:rPr sz="1000" spc="10" dirty="0">
                <a:latin typeface="Arial"/>
                <a:cs typeface="Arial"/>
              </a:rPr>
              <a:t>motstånda</a:t>
            </a:r>
            <a:r>
              <a:rPr sz="1000" spc="20" dirty="0">
                <a:latin typeface="Arial"/>
                <a:cs typeface="Arial"/>
              </a:rPr>
              <a:t>r</a:t>
            </a:r>
            <a:r>
              <a:rPr sz="1000" spc="-15" dirty="0">
                <a:latin typeface="Arial"/>
                <a:cs typeface="Arial"/>
              </a:rPr>
              <a:t>nas </a:t>
            </a:r>
            <a:r>
              <a:rPr sz="1000" spc="0" dirty="0">
                <a:latin typeface="Arial"/>
                <a:cs typeface="Arial"/>
              </a:rPr>
              <a:t>djupledsspel.</a:t>
            </a:r>
            <a:endParaRPr sz="1000">
              <a:latin typeface="Arial"/>
              <a:cs typeface="Arial"/>
            </a:endParaRPr>
          </a:p>
        </p:txBody>
      </p:sp>
      <p:sp>
        <p:nvSpPr>
          <p:cNvPr id="24" name="object 14"/>
          <p:cNvSpPr txBox="1"/>
          <p:nvPr/>
        </p:nvSpPr>
        <p:spPr>
          <a:xfrm>
            <a:off x="836712" y="4888364"/>
            <a:ext cx="2432050" cy="809625"/>
          </a:xfrm>
          <a:prstGeom prst="rect">
            <a:avLst/>
          </a:prstGeom>
        </p:spPr>
        <p:txBody>
          <a:bodyPr vert="horz" wrap="square" lIns="0" tIns="0" rIns="0" bIns="0" rtlCol="0">
            <a:noAutofit/>
          </a:bodyPr>
          <a:lstStyle/>
          <a:p>
            <a:pPr marL="12700" marR="141605">
              <a:lnSpc>
                <a:spcPts val="1300"/>
              </a:lnSpc>
            </a:pPr>
            <a:r>
              <a:rPr sz="1200" b="1" spc="-10" dirty="0">
                <a:latin typeface="Arial"/>
                <a:cs typeface="Arial"/>
              </a:rPr>
              <a:t>Kollektiva försvarsmetoder och </a:t>
            </a:r>
            <a:r>
              <a:rPr sz="1200" b="1" spc="10" dirty="0">
                <a:latin typeface="Arial"/>
                <a:cs typeface="Arial"/>
              </a:rPr>
              <a:t>korta </a:t>
            </a:r>
            <a:r>
              <a:rPr sz="1200" b="1" spc="-10" dirty="0">
                <a:latin typeface="Arial"/>
                <a:cs typeface="Arial"/>
              </a:rPr>
              <a:t>avstånd</a:t>
            </a:r>
            <a:endParaRPr sz="1200">
              <a:latin typeface="Arial"/>
              <a:cs typeface="Arial"/>
            </a:endParaRPr>
          </a:p>
          <a:p>
            <a:pPr marL="12700">
              <a:lnSpc>
                <a:spcPts val="1190"/>
              </a:lnSpc>
            </a:pPr>
            <a:r>
              <a:rPr sz="1000" dirty="0">
                <a:latin typeface="Arial"/>
                <a:cs typeface="Arial"/>
              </a:rPr>
              <a:t>Laget arbetar tillsammans i </a:t>
            </a:r>
            <a:r>
              <a:rPr sz="1000" spc="5" dirty="0">
                <a:latin typeface="Arial"/>
                <a:cs typeface="Arial"/>
              </a:rPr>
              <a:t>överflyttning-</a:t>
            </a:r>
            <a:endParaRPr sz="1000">
              <a:latin typeface="Arial"/>
              <a:cs typeface="Arial"/>
            </a:endParaRPr>
          </a:p>
          <a:p>
            <a:pPr marL="12700" marR="12700">
              <a:lnSpc>
                <a:spcPct val="104200"/>
              </a:lnSpc>
            </a:pPr>
            <a:r>
              <a:rPr sz="1000" spc="5" dirty="0">
                <a:latin typeface="Arial"/>
                <a:cs typeface="Arial"/>
              </a:rPr>
              <a:t>cent</a:t>
            </a:r>
            <a:r>
              <a:rPr sz="1000" spc="-15" dirty="0">
                <a:latin typeface="Arial"/>
                <a:cs typeface="Arial"/>
              </a:rPr>
              <a:t>r</a:t>
            </a:r>
            <a:r>
              <a:rPr sz="1000" spc="-5" dirty="0">
                <a:latin typeface="Arial"/>
                <a:cs typeface="Arial"/>
              </a:rPr>
              <a:t>ering </a:t>
            </a:r>
            <a:r>
              <a:rPr sz="1000" spc="15" dirty="0">
                <a:latin typeface="Arial"/>
                <a:cs typeface="Arial"/>
              </a:rPr>
              <a:t>och uppflyttning-</a:t>
            </a:r>
            <a:r>
              <a:rPr sz="1000" spc="-10" dirty="0">
                <a:latin typeface="Arial"/>
                <a:cs typeface="Arial"/>
              </a:rPr>
              <a:t>r</a:t>
            </a:r>
            <a:r>
              <a:rPr sz="1000" spc="0" dirty="0">
                <a:latin typeface="Arial"/>
                <a:cs typeface="Arial"/>
              </a:rPr>
              <a:t>eti</a:t>
            </a:r>
            <a:r>
              <a:rPr sz="1000" spc="-20" dirty="0">
                <a:latin typeface="Arial"/>
                <a:cs typeface="Arial"/>
              </a:rPr>
              <a:t>r</a:t>
            </a:r>
            <a:r>
              <a:rPr sz="1000" spc="-5" dirty="0">
                <a:latin typeface="Arial"/>
                <a:cs typeface="Arial"/>
              </a:rPr>
              <a:t>ering </a:t>
            </a:r>
            <a:r>
              <a:rPr sz="1000" spc="5" dirty="0">
                <a:latin typeface="Arial"/>
                <a:cs typeface="Arial"/>
              </a:rPr>
              <a:t>med</a:t>
            </a:r>
            <a:r>
              <a:rPr sz="1000" spc="0" dirty="0">
                <a:latin typeface="Arial"/>
                <a:cs typeface="Arial"/>
              </a:rPr>
              <a:t> </a:t>
            </a:r>
            <a:r>
              <a:rPr sz="1000" spc="5" dirty="0">
                <a:latin typeface="Arial"/>
                <a:cs typeface="Arial"/>
              </a:rPr>
              <a:t>korta avstånd </a:t>
            </a:r>
            <a:r>
              <a:rPr sz="1000" spc="-5" dirty="0">
                <a:latin typeface="Arial"/>
                <a:cs typeface="Arial"/>
              </a:rPr>
              <a:t>mellan </a:t>
            </a:r>
            <a:r>
              <a:rPr sz="1000" spc="15" dirty="0">
                <a:latin typeface="Arial"/>
                <a:cs typeface="Arial"/>
              </a:rPr>
              <a:t>och </a:t>
            </a:r>
            <a:r>
              <a:rPr sz="1000" spc="5" dirty="0">
                <a:latin typeface="Arial"/>
                <a:cs typeface="Arial"/>
              </a:rPr>
              <a:t>inom </a:t>
            </a:r>
            <a:r>
              <a:rPr sz="1000" spc="-5" dirty="0">
                <a:latin typeface="Arial"/>
                <a:cs typeface="Arial"/>
              </a:rPr>
              <a:t>lagdela</a:t>
            </a:r>
            <a:r>
              <a:rPr sz="1000" spc="10" dirty="0">
                <a:latin typeface="Arial"/>
                <a:cs typeface="Arial"/>
              </a:rPr>
              <a:t>r</a:t>
            </a:r>
            <a:r>
              <a:rPr sz="1000" spc="-10" dirty="0">
                <a:latin typeface="Arial"/>
                <a:cs typeface="Arial"/>
              </a:rPr>
              <a:t>na.</a:t>
            </a:r>
            <a:endParaRPr sz="1000">
              <a:latin typeface="Arial"/>
              <a:cs typeface="Arial"/>
            </a:endParaRPr>
          </a:p>
        </p:txBody>
      </p:sp>
      <p:sp>
        <p:nvSpPr>
          <p:cNvPr id="25" name="object 15"/>
          <p:cNvSpPr txBox="1"/>
          <p:nvPr/>
        </p:nvSpPr>
        <p:spPr>
          <a:xfrm>
            <a:off x="836712" y="5856104"/>
            <a:ext cx="2493010" cy="696595"/>
          </a:xfrm>
          <a:prstGeom prst="rect">
            <a:avLst/>
          </a:prstGeom>
        </p:spPr>
        <p:txBody>
          <a:bodyPr vert="horz" wrap="square" lIns="0" tIns="0" rIns="0" bIns="0" rtlCol="0">
            <a:noAutofit/>
          </a:bodyPr>
          <a:lstStyle/>
          <a:p>
            <a:pPr marL="12700">
              <a:lnSpc>
                <a:spcPct val="100000"/>
              </a:lnSpc>
            </a:pPr>
            <a:r>
              <a:rPr sz="1400" b="1" dirty="0">
                <a:solidFill>
                  <a:srgbClr val="006BB6"/>
                </a:solidFill>
                <a:latin typeface="Arial"/>
                <a:cs typeface="Arial"/>
              </a:rPr>
              <a:t>Målbild </a:t>
            </a:r>
            <a:r>
              <a:rPr sz="1400" b="1" spc="-90" dirty="0">
                <a:solidFill>
                  <a:srgbClr val="006BB6"/>
                </a:solidFill>
                <a:latin typeface="Arial"/>
                <a:cs typeface="Arial"/>
              </a:rPr>
              <a:t>– Fä</a:t>
            </a:r>
            <a:r>
              <a:rPr sz="1400" b="1" spc="-30" dirty="0">
                <a:solidFill>
                  <a:srgbClr val="006BB6"/>
                </a:solidFill>
                <a:latin typeface="Arial"/>
                <a:cs typeface="Arial"/>
              </a:rPr>
              <a:t>r</a:t>
            </a:r>
            <a:r>
              <a:rPr sz="1400" b="1" spc="0" dirty="0">
                <a:solidFill>
                  <a:srgbClr val="006BB6"/>
                </a:solidFill>
                <a:latin typeface="Arial"/>
                <a:cs typeface="Arial"/>
              </a:rPr>
              <a:t>digheter </a:t>
            </a:r>
            <a:r>
              <a:rPr sz="1400" b="1" spc="5" dirty="0">
                <a:solidFill>
                  <a:srgbClr val="006BB6"/>
                </a:solidFill>
                <a:latin typeface="Arial"/>
                <a:cs typeface="Arial"/>
              </a:rPr>
              <a:t>laget</a:t>
            </a:r>
            <a:endParaRPr sz="1400">
              <a:latin typeface="Arial"/>
              <a:cs typeface="Arial"/>
            </a:endParaRPr>
          </a:p>
          <a:p>
            <a:pPr marL="12700">
              <a:lnSpc>
                <a:spcPts val="1260"/>
              </a:lnSpc>
            </a:pPr>
            <a:r>
              <a:rPr sz="1200" b="1" spc="-10" dirty="0">
                <a:latin typeface="Arial"/>
                <a:cs typeface="Arial"/>
              </a:rPr>
              <a:t>Lagspel</a:t>
            </a:r>
            <a:endParaRPr sz="1200">
              <a:latin typeface="Arial"/>
              <a:cs typeface="Arial"/>
            </a:endParaRPr>
          </a:p>
          <a:p>
            <a:pPr marL="12700" marR="12700">
              <a:lnSpc>
                <a:spcPts val="1250"/>
              </a:lnSpc>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a:t>
            </a:r>
            <a:r>
              <a:rPr sz="1000" spc="-15" dirty="0">
                <a:latin typeface="Arial"/>
                <a:cs typeface="Arial"/>
              </a:rPr>
              <a:t>är </a:t>
            </a:r>
            <a:r>
              <a:rPr sz="1000" spc="0" dirty="0">
                <a:latin typeface="Arial"/>
                <a:cs typeface="Arial"/>
              </a:rPr>
              <a:t>delaktiga i anfallsspelet </a:t>
            </a:r>
            <a:r>
              <a:rPr sz="1000" spc="15" dirty="0">
                <a:latin typeface="Arial"/>
                <a:cs typeface="Arial"/>
              </a:rPr>
              <a:t>och i försvarsspelet.</a:t>
            </a:r>
            <a:endParaRPr sz="1000">
              <a:latin typeface="Arial"/>
              <a:cs typeface="Arial"/>
            </a:endParaRPr>
          </a:p>
        </p:txBody>
      </p:sp>
      <p:sp>
        <p:nvSpPr>
          <p:cNvPr id="28" name="object 16"/>
          <p:cNvSpPr txBox="1"/>
          <p:nvPr/>
        </p:nvSpPr>
        <p:spPr>
          <a:xfrm>
            <a:off x="836712" y="6683565"/>
            <a:ext cx="2535555" cy="510540"/>
          </a:xfrm>
          <a:prstGeom prst="rect">
            <a:avLst/>
          </a:prstGeom>
        </p:spPr>
        <p:txBody>
          <a:bodyPr vert="horz" wrap="square" lIns="0" tIns="0" rIns="0" bIns="0" rtlCol="0">
            <a:noAutofit/>
          </a:bodyPr>
          <a:lstStyle/>
          <a:p>
            <a:pPr marL="12700" marR="12700">
              <a:lnSpc>
                <a:spcPct val="102400"/>
              </a:lnSpc>
            </a:pPr>
            <a:r>
              <a:rPr sz="1200" b="1" spc="5" dirty="0">
                <a:latin typeface="Arial"/>
                <a:cs typeface="Arial"/>
              </a:rPr>
              <a:t>Skapa </a:t>
            </a:r>
            <a:r>
              <a:rPr sz="1200" b="1" spc="-10" dirty="0">
                <a:latin typeface="Arial"/>
                <a:cs typeface="Arial"/>
              </a:rPr>
              <a:t>spelb</a:t>
            </a:r>
            <a:r>
              <a:rPr sz="1200" b="1" spc="-30" dirty="0">
                <a:latin typeface="Arial"/>
                <a:cs typeface="Arial"/>
              </a:rPr>
              <a:t>r</a:t>
            </a:r>
            <a:r>
              <a:rPr sz="1200" b="1" spc="5" dirty="0">
                <a:latin typeface="Arial"/>
                <a:cs typeface="Arial"/>
              </a:rPr>
              <a:t>edd och </a:t>
            </a:r>
            <a:r>
              <a:rPr sz="1200" b="1" spc="-10" dirty="0">
                <a:latin typeface="Arial"/>
                <a:cs typeface="Arial"/>
              </a:rPr>
              <a:t>speldjup</a:t>
            </a:r>
            <a:r>
              <a:rPr sz="1200" b="1" spc="-5" dirty="0">
                <a:latin typeface="Arial"/>
                <a:cs typeface="Arial"/>
              </a:rPr>
              <a:t> </a:t>
            </a:r>
            <a:r>
              <a:rPr sz="1000" spc="-5" dirty="0">
                <a:latin typeface="Arial"/>
                <a:cs typeface="Arial"/>
              </a:rPr>
              <a:t>Laget behöver </a:t>
            </a:r>
            <a:r>
              <a:rPr sz="1000" spc="5" dirty="0">
                <a:latin typeface="Arial"/>
                <a:cs typeface="Arial"/>
              </a:rPr>
              <a:t>både spelb</a:t>
            </a:r>
            <a:r>
              <a:rPr sz="1000" spc="-15" dirty="0">
                <a:latin typeface="Arial"/>
                <a:cs typeface="Arial"/>
              </a:rPr>
              <a:t>r</a:t>
            </a:r>
            <a:r>
              <a:rPr sz="1000" spc="15" dirty="0">
                <a:latin typeface="Arial"/>
                <a:cs typeface="Arial"/>
              </a:rPr>
              <a:t>edd och </a:t>
            </a:r>
            <a:r>
              <a:rPr sz="1000" spc="5" dirty="0">
                <a:latin typeface="Arial"/>
                <a:cs typeface="Arial"/>
              </a:rPr>
              <a:t>speldjup </a:t>
            </a:r>
            <a:r>
              <a:rPr sz="1000" spc="10" dirty="0">
                <a:latin typeface="Arial"/>
                <a:cs typeface="Arial"/>
              </a:rPr>
              <a:t>för ett </a:t>
            </a:r>
            <a:r>
              <a:rPr sz="1000" spc="0" dirty="0">
                <a:latin typeface="Arial"/>
                <a:cs typeface="Arial"/>
              </a:rPr>
              <a:t>bra </a:t>
            </a:r>
            <a:r>
              <a:rPr sz="1000" spc="-5" dirty="0">
                <a:latin typeface="Arial"/>
                <a:cs typeface="Arial"/>
              </a:rPr>
              <a:t>anfallsspel.</a:t>
            </a:r>
            <a:endParaRPr sz="1000">
              <a:latin typeface="Arial"/>
              <a:cs typeface="Arial"/>
            </a:endParaRPr>
          </a:p>
        </p:txBody>
      </p:sp>
      <p:sp>
        <p:nvSpPr>
          <p:cNvPr id="29" name="object 17"/>
          <p:cNvSpPr txBox="1"/>
          <p:nvPr/>
        </p:nvSpPr>
        <p:spPr>
          <a:xfrm>
            <a:off x="3626713" y="1508894"/>
            <a:ext cx="2290445" cy="506095"/>
          </a:xfrm>
          <a:prstGeom prst="rect">
            <a:avLst/>
          </a:prstGeom>
        </p:spPr>
        <p:txBody>
          <a:bodyPr vert="horz" wrap="square" lIns="0" tIns="0" rIns="0" bIns="0" rtlCol="0">
            <a:noAutofit/>
          </a:bodyPr>
          <a:lstStyle/>
          <a:p>
            <a:pPr marL="12700">
              <a:lnSpc>
                <a:spcPct val="100000"/>
              </a:lnSpc>
            </a:pPr>
            <a:r>
              <a:rPr sz="1200" b="1" spc="-15" dirty="0">
                <a:latin typeface="Arial"/>
                <a:cs typeface="Arial"/>
              </a:rPr>
              <a:t>Bollen </a:t>
            </a:r>
            <a:r>
              <a:rPr sz="1200" b="1" spc="-30" dirty="0">
                <a:latin typeface="Arial"/>
                <a:cs typeface="Arial"/>
              </a:rPr>
              <a:t>i rö</a:t>
            </a:r>
            <a:r>
              <a:rPr sz="1200" b="1" spc="-25" dirty="0">
                <a:latin typeface="Arial"/>
                <a:cs typeface="Arial"/>
              </a:rPr>
              <a:t>r</a:t>
            </a:r>
            <a:r>
              <a:rPr sz="1200" b="1" spc="-10" dirty="0">
                <a:latin typeface="Arial"/>
                <a:cs typeface="Arial"/>
              </a:rPr>
              <a:t>else</a:t>
            </a:r>
            <a:endParaRPr sz="1200">
              <a:latin typeface="Arial"/>
              <a:cs typeface="Arial"/>
            </a:endParaRPr>
          </a:p>
          <a:p>
            <a:pPr marL="12700" marR="12700">
              <a:lnSpc>
                <a:spcPts val="1250"/>
              </a:lnSpc>
              <a:spcBef>
                <a:spcPts val="10"/>
              </a:spcBef>
            </a:pPr>
            <a:r>
              <a:rPr sz="1000" spc="-10" dirty="0">
                <a:latin typeface="Arial"/>
                <a:cs typeface="Arial"/>
              </a:rPr>
              <a:t>Håll </a:t>
            </a:r>
            <a:r>
              <a:rPr sz="1000" spc="0" dirty="0">
                <a:latin typeface="Arial"/>
                <a:cs typeface="Arial"/>
              </a:rPr>
              <a:t>bollen i rö</a:t>
            </a:r>
            <a:r>
              <a:rPr sz="1000" spc="-20" dirty="0">
                <a:latin typeface="Arial"/>
                <a:cs typeface="Arial"/>
              </a:rPr>
              <a:t>r</a:t>
            </a:r>
            <a:r>
              <a:rPr sz="1000" spc="-15" dirty="0">
                <a:latin typeface="Arial"/>
                <a:cs typeface="Arial"/>
              </a:rPr>
              <a:t>else </a:t>
            </a:r>
            <a:r>
              <a:rPr sz="1000" spc="15" dirty="0">
                <a:latin typeface="Arial"/>
                <a:cs typeface="Arial"/>
              </a:rPr>
              <a:t>och </a:t>
            </a:r>
            <a:r>
              <a:rPr sz="1000" spc="-5" dirty="0">
                <a:latin typeface="Arial"/>
                <a:cs typeface="Arial"/>
              </a:rPr>
              <a:t>sträva efter </a:t>
            </a:r>
            <a:r>
              <a:rPr sz="1000" spc="10" dirty="0">
                <a:latin typeface="Arial"/>
                <a:cs typeface="Arial"/>
              </a:rPr>
              <a:t>flyt i passningsspelet.</a:t>
            </a:r>
            <a:endParaRPr sz="1000">
              <a:latin typeface="Arial"/>
              <a:cs typeface="Arial"/>
            </a:endParaRPr>
          </a:p>
        </p:txBody>
      </p:sp>
      <p:sp>
        <p:nvSpPr>
          <p:cNvPr id="30" name="object 18"/>
          <p:cNvSpPr txBox="1"/>
          <p:nvPr/>
        </p:nvSpPr>
        <p:spPr>
          <a:xfrm>
            <a:off x="3626713" y="2150244"/>
            <a:ext cx="2629535" cy="6648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Flera passningsalte</a:t>
            </a:r>
            <a:r>
              <a:rPr sz="1200" b="1" spc="15" dirty="0">
                <a:latin typeface="Arial"/>
                <a:cs typeface="Arial"/>
              </a:rPr>
              <a:t>r</a:t>
            </a:r>
            <a:r>
              <a:rPr sz="1200" b="1" spc="-15" dirty="0">
                <a:latin typeface="Arial"/>
                <a:cs typeface="Arial"/>
              </a:rPr>
              <a:t>nativ</a:t>
            </a:r>
            <a:endParaRPr sz="1200">
              <a:latin typeface="Arial"/>
              <a:cs typeface="Arial"/>
            </a:endParaRPr>
          </a:p>
          <a:p>
            <a:pPr marL="12700" marR="12700">
              <a:lnSpc>
                <a:spcPts val="1250"/>
              </a:lnSpc>
              <a:spcBef>
                <a:spcPts val="10"/>
              </a:spcBef>
            </a:pPr>
            <a:r>
              <a:rPr sz="1000" spc="-10" dirty="0">
                <a:latin typeface="Arial"/>
                <a:cs typeface="Arial"/>
              </a:rPr>
              <a:t>Skapa </a:t>
            </a:r>
            <a:r>
              <a:rPr sz="1000" spc="5" dirty="0">
                <a:latin typeface="Arial"/>
                <a:cs typeface="Arial"/>
              </a:rPr>
              <a:t>minst </a:t>
            </a:r>
            <a:r>
              <a:rPr sz="1000" spc="0" dirty="0">
                <a:latin typeface="Arial"/>
                <a:cs typeface="Arial"/>
              </a:rPr>
              <a:t>två passningsalte</a:t>
            </a:r>
            <a:r>
              <a:rPr sz="1000" spc="15" dirty="0">
                <a:latin typeface="Arial"/>
                <a:cs typeface="Arial"/>
              </a:rPr>
              <a:t>r</a:t>
            </a:r>
            <a:r>
              <a:rPr sz="1000" spc="0" dirty="0">
                <a:latin typeface="Arial"/>
                <a:cs typeface="Arial"/>
              </a:rPr>
              <a:t>nativ diagonalt framåt </a:t>
            </a:r>
            <a:r>
              <a:rPr sz="1000" spc="15" dirty="0">
                <a:latin typeface="Arial"/>
                <a:cs typeface="Arial"/>
              </a:rPr>
              <a:t>och </a:t>
            </a:r>
            <a:r>
              <a:rPr sz="1000" spc="5" dirty="0">
                <a:latin typeface="Arial"/>
                <a:cs typeface="Arial"/>
              </a:rPr>
              <a:t>minst </a:t>
            </a:r>
            <a:r>
              <a:rPr sz="1000" spc="10" dirty="0">
                <a:latin typeface="Arial"/>
                <a:cs typeface="Arial"/>
              </a:rPr>
              <a:t>ett </a:t>
            </a:r>
            <a:r>
              <a:rPr sz="1000" spc="0" dirty="0">
                <a:latin typeface="Arial"/>
                <a:cs typeface="Arial"/>
              </a:rPr>
              <a:t>diagonalt </a:t>
            </a:r>
            <a:r>
              <a:rPr sz="1000" spc="5" dirty="0">
                <a:latin typeface="Arial"/>
                <a:cs typeface="Arial"/>
              </a:rPr>
              <a:t>bakåt </a:t>
            </a:r>
            <a:r>
              <a:rPr sz="1000" spc="-5" dirty="0">
                <a:latin typeface="Arial"/>
                <a:cs typeface="Arial"/>
              </a:rPr>
              <a:t>(understöd).</a:t>
            </a:r>
            <a:endParaRPr sz="1000">
              <a:latin typeface="Arial"/>
              <a:cs typeface="Arial"/>
            </a:endParaRPr>
          </a:p>
        </p:txBody>
      </p:sp>
      <p:sp>
        <p:nvSpPr>
          <p:cNvPr id="31" name="object 19"/>
          <p:cNvSpPr txBox="1"/>
          <p:nvPr/>
        </p:nvSpPr>
        <p:spPr>
          <a:xfrm>
            <a:off x="3626713" y="2950344"/>
            <a:ext cx="2469515" cy="664845"/>
          </a:xfrm>
          <a:prstGeom prst="rect">
            <a:avLst/>
          </a:prstGeom>
        </p:spPr>
        <p:txBody>
          <a:bodyPr vert="horz" wrap="square" lIns="0" tIns="0" rIns="0" bIns="0" rtlCol="0">
            <a:noAutofit/>
          </a:bodyPr>
          <a:lstStyle/>
          <a:p>
            <a:pPr marL="12700">
              <a:lnSpc>
                <a:spcPct val="100000"/>
              </a:lnSpc>
            </a:pPr>
            <a:r>
              <a:rPr sz="1200" b="1" spc="5" dirty="0">
                <a:latin typeface="Arial"/>
                <a:cs typeface="Arial"/>
              </a:rPr>
              <a:t>Numerära </a:t>
            </a:r>
            <a:r>
              <a:rPr sz="1200" b="1" spc="-10" dirty="0">
                <a:latin typeface="Arial"/>
                <a:cs typeface="Arial"/>
              </a:rPr>
              <a:t>överlägen</a:t>
            </a:r>
            <a:endParaRPr sz="1200">
              <a:latin typeface="Arial"/>
              <a:cs typeface="Arial"/>
            </a:endParaRPr>
          </a:p>
          <a:p>
            <a:pPr marL="12700" marR="12700">
              <a:lnSpc>
                <a:spcPts val="1250"/>
              </a:lnSpc>
              <a:spcBef>
                <a:spcPts val="10"/>
              </a:spcBef>
            </a:pPr>
            <a:r>
              <a:rPr sz="1000" spc="-5" dirty="0">
                <a:latin typeface="Arial"/>
                <a:cs typeface="Arial"/>
              </a:rPr>
              <a:t>Sträva efter </a:t>
            </a:r>
            <a:r>
              <a:rPr sz="1000" spc="10" dirty="0">
                <a:latin typeface="Arial"/>
                <a:cs typeface="Arial"/>
              </a:rPr>
              <a:t>att skapa </a:t>
            </a:r>
            <a:r>
              <a:rPr sz="1000" spc="-10" dirty="0">
                <a:latin typeface="Arial"/>
                <a:cs typeface="Arial"/>
              </a:rPr>
              <a:t>numerära </a:t>
            </a:r>
            <a:r>
              <a:rPr sz="1000" spc="-5" dirty="0">
                <a:latin typeface="Arial"/>
                <a:cs typeface="Arial"/>
              </a:rPr>
              <a:t>överlägen i anfallsspelet </a:t>
            </a:r>
            <a:r>
              <a:rPr sz="1000" spc="15" dirty="0">
                <a:latin typeface="Arial"/>
                <a:cs typeface="Arial"/>
              </a:rPr>
              <a:t>och </a:t>
            </a:r>
            <a:r>
              <a:rPr sz="1000" spc="0" dirty="0">
                <a:latin typeface="Arial"/>
                <a:cs typeface="Arial"/>
              </a:rPr>
              <a:t>undvika </a:t>
            </a:r>
            <a:r>
              <a:rPr sz="1000" spc="-10" dirty="0">
                <a:latin typeface="Arial"/>
                <a:cs typeface="Arial"/>
              </a:rPr>
              <a:t>numerära</a:t>
            </a:r>
            <a:r>
              <a:rPr sz="1000" spc="-5" dirty="0">
                <a:latin typeface="Arial"/>
                <a:cs typeface="Arial"/>
              </a:rPr>
              <a:t> underlägen i försvarsspelet.</a:t>
            </a:r>
            <a:endParaRPr sz="1000">
              <a:latin typeface="Arial"/>
              <a:cs typeface="Arial"/>
            </a:endParaRPr>
          </a:p>
        </p:txBody>
      </p:sp>
      <p:sp>
        <p:nvSpPr>
          <p:cNvPr id="32" name="object 20"/>
          <p:cNvSpPr txBox="1"/>
          <p:nvPr/>
        </p:nvSpPr>
        <p:spPr>
          <a:xfrm>
            <a:off x="3626713" y="3750444"/>
            <a:ext cx="215900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Djupledsspel</a:t>
            </a:r>
            <a:endParaRPr sz="1200">
              <a:latin typeface="Arial"/>
              <a:cs typeface="Arial"/>
            </a:endParaRPr>
          </a:p>
          <a:p>
            <a:pPr marL="12700">
              <a:lnSpc>
                <a:spcPct val="100000"/>
              </a:lnSpc>
              <a:spcBef>
                <a:spcPts val="10"/>
              </a:spcBef>
            </a:pPr>
            <a:r>
              <a:rPr sz="1000" spc="-5" dirty="0">
                <a:latin typeface="Arial"/>
                <a:cs typeface="Arial"/>
              </a:rPr>
              <a:t>Sträva efter </a:t>
            </a:r>
            <a:r>
              <a:rPr sz="1000" spc="10" dirty="0">
                <a:latin typeface="Arial"/>
                <a:cs typeface="Arial"/>
              </a:rPr>
              <a:t>att </a:t>
            </a:r>
            <a:r>
              <a:rPr sz="1000" spc="-5" dirty="0">
                <a:latin typeface="Arial"/>
                <a:cs typeface="Arial"/>
              </a:rPr>
              <a:t>spela </a:t>
            </a:r>
            <a:r>
              <a:rPr sz="1000" spc="0" dirty="0">
                <a:latin typeface="Arial"/>
                <a:cs typeface="Arial"/>
              </a:rPr>
              <a:t>framåt i </a:t>
            </a:r>
            <a:r>
              <a:rPr sz="1000" spc="5" dirty="0">
                <a:latin typeface="Arial"/>
                <a:cs typeface="Arial"/>
              </a:rPr>
              <a:t>djupled.</a:t>
            </a:r>
            <a:endParaRPr sz="1000">
              <a:latin typeface="Arial"/>
              <a:cs typeface="Arial"/>
            </a:endParaRPr>
          </a:p>
        </p:txBody>
      </p:sp>
      <p:sp>
        <p:nvSpPr>
          <p:cNvPr id="33" name="object 21"/>
          <p:cNvSpPr txBox="1"/>
          <p:nvPr/>
        </p:nvSpPr>
        <p:spPr>
          <a:xfrm>
            <a:off x="3626713" y="4233044"/>
            <a:ext cx="2340610" cy="347345"/>
          </a:xfrm>
          <a:prstGeom prst="rect">
            <a:avLst/>
          </a:prstGeom>
        </p:spPr>
        <p:txBody>
          <a:bodyPr vert="horz" wrap="square" lIns="0" tIns="0" rIns="0" bIns="0" rtlCol="0">
            <a:noAutofit/>
          </a:bodyPr>
          <a:lstStyle/>
          <a:p>
            <a:pPr marL="12700">
              <a:lnSpc>
                <a:spcPct val="100000"/>
              </a:lnSpc>
            </a:pPr>
            <a:r>
              <a:rPr sz="1200" b="1" spc="-10" dirty="0">
                <a:latin typeface="Arial"/>
                <a:cs typeface="Arial"/>
              </a:rPr>
              <a:t>Uppflyttning </a:t>
            </a:r>
            <a:r>
              <a:rPr sz="1200" b="1" spc="-30" dirty="0">
                <a:latin typeface="Arial"/>
                <a:cs typeface="Arial"/>
              </a:rPr>
              <a:t>i </a:t>
            </a:r>
            <a:r>
              <a:rPr sz="1200" b="1" spc="-15" dirty="0">
                <a:latin typeface="Arial"/>
                <a:cs typeface="Arial"/>
              </a:rPr>
              <a:t>anfallsspel</a:t>
            </a:r>
            <a:endParaRPr sz="1200">
              <a:latin typeface="Arial"/>
              <a:cs typeface="Arial"/>
            </a:endParaRPr>
          </a:p>
          <a:p>
            <a:pPr marL="12700">
              <a:lnSpc>
                <a:spcPct val="100000"/>
              </a:lnSpc>
              <a:spcBef>
                <a:spcPts val="10"/>
              </a:spcBef>
            </a:pPr>
            <a:r>
              <a:rPr sz="1000" dirty="0">
                <a:latin typeface="Arial"/>
                <a:cs typeface="Arial"/>
              </a:rPr>
              <a:t>Flytta </a:t>
            </a:r>
            <a:r>
              <a:rPr sz="1000" spc="20" dirty="0">
                <a:latin typeface="Arial"/>
                <a:cs typeface="Arial"/>
              </a:rPr>
              <a:t>upp laget </a:t>
            </a:r>
            <a:r>
              <a:rPr sz="1000" spc="-10" dirty="0">
                <a:latin typeface="Arial"/>
                <a:cs typeface="Arial"/>
              </a:rPr>
              <a:t>när </a:t>
            </a:r>
            <a:r>
              <a:rPr sz="1000" spc="0" dirty="0">
                <a:latin typeface="Arial"/>
                <a:cs typeface="Arial"/>
              </a:rPr>
              <a:t>bollen </a:t>
            </a:r>
            <a:r>
              <a:rPr sz="1000" spc="-5" dirty="0">
                <a:latin typeface="Arial"/>
                <a:cs typeface="Arial"/>
              </a:rPr>
              <a:t>spelas </a:t>
            </a:r>
            <a:r>
              <a:rPr sz="1000" spc="0" dirty="0">
                <a:latin typeface="Arial"/>
                <a:cs typeface="Arial"/>
              </a:rPr>
              <a:t>framåt.</a:t>
            </a:r>
            <a:endParaRPr sz="1000">
              <a:latin typeface="Arial"/>
              <a:cs typeface="Arial"/>
            </a:endParaRPr>
          </a:p>
        </p:txBody>
      </p:sp>
      <p:sp>
        <p:nvSpPr>
          <p:cNvPr id="34" name="object 22"/>
          <p:cNvSpPr txBox="1"/>
          <p:nvPr/>
        </p:nvSpPr>
        <p:spPr>
          <a:xfrm>
            <a:off x="3626713" y="4715644"/>
            <a:ext cx="2472055" cy="664845"/>
          </a:xfrm>
          <a:prstGeom prst="rect">
            <a:avLst/>
          </a:prstGeom>
        </p:spPr>
        <p:txBody>
          <a:bodyPr vert="horz" wrap="square" lIns="0" tIns="0" rIns="0" bIns="0" rtlCol="0">
            <a:noAutofit/>
          </a:bodyPr>
          <a:lstStyle/>
          <a:p>
            <a:pPr marL="12700" marR="495300" algn="just">
              <a:lnSpc>
                <a:spcPct val="100000"/>
              </a:lnSpc>
            </a:pPr>
            <a:r>
              <a:rPr sz="1200" b="1" spc="-10" dirty="0">
                <a:latin typeface="Arial"/>
                <a:cs typeface="Arial"/>
              </a:rPr>
              <a:t>Kollektiva försvarsmetoder</a:t>
            </a:r>
            <a:endParaRPr sz="1200">
              <a:latin typeface="Arial"/>
              <a:cs typeface="Arial"/>
            </a:endParaRPr>
          </a:p>
          <a:p>
            <a:pPr marL="12700" marR="12700" algn="just">
              <a:lnSpc>
                <a:spcPts val="1250"/>
              </a:lnSpc>
              <a:spcBef>
                <a:spcPts val="10"/>
              </a:spcBef>
            </a:pPr>
            <a:r>
              <a:rPr sz="1000" spc="5" dirty="0">
                <a:latin typeface="Arial"/>
                <a:cs typeface="Arial"/>
              </a:rPr>
              <a:t>Krymp spelyto</a:t>
            </a:r>
            <a:r>
              <a:rPr sz="1000" spc="20" dirty="0">
                <a:latin typeface="Arial"/>
                <a:cs typeface="Arial"/>
              </a:rPr>
              <a:t>r</a:t>
            </a:r>
            <a:r>
              <a:rPr sz="1000" spc="-15" dirty="0">
                <a:latin typeface="Arial"/>
                <a:cs typeface="Arial"/>
              </a:rPr>
              <a:t>na </a:t>
            </a:r>
            <a:r>
              <a:rPr sz="1000" spc="10" dirty="0">
                <a:latin typeface="Arial"/>
                <a:cs typeface="Arial"/>
              </a:rPr>
              <a:t>för motstånda</a:t>
            </a:r>
            <a:r>
              <a:rPr sz="1000" spc="20" dirty="0">
                <a:latin typeface="Arial"/>
                <a:cs typeface="Arial"/>
              </a:rPr>
              <a:t>r</a:t>
            </a:r>
            <a:r>
              <a:rPr sz="1000" spc="-15" dirty="0">
                <a:latin typeface="Arial"/>
                <a:cs typeface="Arial"/>
              </a:rPr>
              <a:t>na </a:t>
            </a:r>
            <a:r>
              <a:rPr sz="1000" spc="5" dirty="0">
                <a:latin typeface="Arial"/>
                <a:cs typeface="Arial"/>
              </a:rPr>
              <a:t>genom</a:t>
            </a:r>
            <a:r>
              <a:rPr sz="1000" spc="0" dirty="0">
                <a:latin typeface="Arial"/>
                <a:cs typeface="Arial"/>
              </a:rPr>
              <a:t> </a:t>
            </a:r>
            <a:r>
              <a:rPr sz="1000" spc="10" dirty="0">
                <a:latin typeface="Arial"/>
                <a:cs typeface="Arial"/>
              </a:rPr>
              <a:t>att laget </a:t>
            </a:r>
            <a:r>
              <a:rPr sz="1000" spc="-10" dirty="0">
                <a:latin typeface="Arial"/>
                <a:cs typeface="Arial"/>
              </a:rPr>
              <a:t>agerar tillsammans i </a:t>
            </a:r>
            <a:r>
              <a:rPr sz="1000" spc="5" dirty="0">
                <a:latin typeface="Arial"/>
                <a:cs typeface="Arial"/>
              </a:rPr>
              <a:t>överflyttning- cent</a:t>
            </a:r>
            <a:r>
              <a:rPr sz="1000" spc="-15" dirty="0">
                <a:latin typeface="Arial"/>
                <a:cs typeface="Arial"/>
              </a:rPr>
              <a:t>r</a:t>
            </a:r>
            <a:r>
              <a:rPr sz="1000" spc="-5" dirty="0">
                <a:latin typeface="Arial"/>
                <a:cs typeface="Arial"/>
              </a:rPr>
              <a:t>ering </a:t>
            </a:r>
            <a:r>
              <a:rPr sz="1000" spc="15" dirty="0">
                <a:latin typeface="Arial"/>
                <a:cs typeface="Arial"/>
              </a:rPr>
              <a:t>och uppflyttning-</a:t>
            </a:r>
            <a:r>
              <a:rPr sz="1000" spc="-10" dirty="0">
                <a:latin typeface="Arial"/>
                <a:cs typeface="Arial"/>
              </a:rPr>
              <a:t>r</a:t>
            </a:r>
            <a:r>
              <a:rPr sz="1000" spc="0" dirty="0">
                <a:latin typeface="Arial"/>
                <a:cs typeface="Arial"/>
              </a:rPr>
              <a:t>eti</a:t>
            </a:r>
            <a:r>
              <a:rPr sz="1000" spc="-20" dirty="0">
                <a:latin typeface="Arial"/>
                <a:cs typeface="Arial"/>
              </a:rPr>
              <a:t>r</a:t>
            </a:r>
            <a:r>
              <a:rPr sz="1000" spc="-5" dirty="0">
                <a:latin typeface="Arial"/>
                <a:cs typeface="Arial"/>
              </a:rPr>
              <a:t>ering.</a:t>
            </a:r>
            <a:endParaRPr sz="1000">
              <a:latin typeface="Arial"/>
              <a:cs typeface="Arial"/>
            </a:endParaRPr>
          </a:p>
        </p:txBody>
      </p:sp>
      <p:sp>
        <p:nvSpPr>
          <p:cNvPr id="35" name="object 23"/>
          <p:cNvSpPr txBox="1"/>
          <p:nvPr/>
        </p:nvSpPr>
        <p:spPr>
          <a:xfrm>
            <a:off x="3626713" y="5511355"/>
            <a:ext cx="2582545" cy="510540"/>
          </a:xfrm>
          <a:prstGeom prst="rect">
            <a:avLst/>
          </a:prstGeom>
        </p:spPr>
        <p:txBody>
          <a:bodyPr vert="horz" wrap="square" lIns="0" tIns="0" rIns="0" bIns="0" rtlCol="0">
            <a:noAutofit/>
          </a:bodyPr>
          <a:lstStyle/>
          <a:p>
            <a:pPr marL="12700" marR="12700">
              <a:lnSpc>
                <a:spcPct val="102400"/>
              </a:lnSpc>
            </a:pPr>
            <a:r>
              <a:rPr sz="1200" b="1" dirty="0">
                <a:latin typeface="Arial"/>
                <a:cs typeface="Arial"/>
              </a:rPr>
              <a:t>P</a:t>
            </a:r>
            <a:r>
              <a:rPr sz="1200" b="1" spc="-25" dirty="0">
                <a:latin typeface="Arial"/>
                <a:cs typeface="Arial"/>
              </a:rPr>
              <a:t>r</a:t>
            </a:r>
            <a:r>
              <a:rPr sz="1200" b="1" spc="-10" dirty="0">
                <a:latin typeface="Arial"/>
                <a:cs typeface="Arial"/>
              </a:rPr>
              <a:t>essa </a:t>
            </a:r>
            <a:r>
              <a:rPr sz="1200" b="1" spc="5" dirty="0">
                <a:latin typeface="Arial"/>
                <a:cs typeface="Arial"/>
              </a:rPr>
              <a:t>med närmsta </a:t>
            </a:r>
            <a:r>
              <a:rPr sz="1200" b="1" spc="-10" dirty="0">
                <a:latin typeface="Arial"/>
                <a:cs typeface="Arial"/>
              </a:rPr>
              <a:t>spela</a:t>
            </a:r>
            <a:r>
              <a:rPr sz="1200" b="1" spc="-30" dirty="0">
                <a:latin typeface="Arial"/>
                <a:cs typeface="Arial"/>
              </a:rPr>
              <a:t>r</a:t>
            </a:r>
            <a:r>
              <a:rPr sz="1200" b="1" spc="20" dirty="0">
                <a:latin typeface="Arial"/>
                <a:cs typeface="Arial"/>
              </a:rPr>
              <a:t>e</a:t>
            </a:r>
            <a:r>
              <a:rPr sz="1200" b="1" spc="10" dirty="0">
                <a:latin typeface="Arial"/>
                <a:cs typeface="Arial"/>
              </a:rPr>
              <a:t> </a:t>
            </a:r>
            <a:r>
              <a:rPr sz="1000" spc="10" dirty="0">
                <a:latin typeface="Arial"/>
                <a:cs typeface="Arial"/>
              </a:rPr>
              <a:t>Närmsta försvarsspela</a:t>
            </a:r>
            <a:r>
              <a:rPr sz="1000" spc="-20" dirty="0">
                <a:latin typeface="Arial"/>
                <a:cs typeface="Arial"/>
              </a:rPr>
              <a:t>r</a:t>
            </a:r>
            <a:r>
              <a:rPr sz="1000" spc="-25" dirty="0">
                <a:latin typeface="Arial"/>
                <a:cs typeface="Arial"/>
              </a:rPr>
              <a:t>e </a:t>
            </a:r>
            <a:r>
              <a:rPr sz="1000" spc="20" dirty="0">
                <a:latin typeface="Arial"/>
                <a:cs typeface="Arial"/>
              </a:rPr>
              <a:t>p</a:t>
            </a:r>
            <a:r>
              <a:rPr sz="1000" spc="-10" dirty="0">
                <a:latin typeface="Arial"/>
                <a:cs typeface="Arial"/>
              </a:rPr>
              <a:t>ressar bollhålla</a:t>
            </a:r>
            <a:r>
              <a:rPr sz="1000" spc="-20" dirty="0">
                <a:latin typeface="Arial"/>
                <a:cs typeface="Arial"/>
              </a:rPr>
              <a:t>r</a:t>
            </a:r>
            <a:r>
              <a:rPr sz="1000" spc="-10" dirty="0">
                <a:latin typeface="Arial"/>
                <a:cs typeface="Arial"/>
              </a:rPr>
              <a:t>en, övriga </a:t>
            </a:r>
            <a:r>
              <a:rPr sz="1000" spc="-5" dirty="0">
                <a:latin typeface="Arial"/>
                <a:cs typeface="Arial"/>
              </a:rPr>
              <a:t>spela</a:t>
            </a:r>
            <a:r>
              <a:rPr sz="1000" spc="-25" dirty="0">
                <a:latin typeface="Arial"/>
                <a:cs typeface="Arial"/>
              </a:rPr>
              <a:t>re </a:t>
            </a:r>
            <a:r>
              <a:rPr sz="1000" spc="5" dirty="0">
                <a:latin typeface="Arial"/>
                <a:cs typeface="Arial"/>
              </a:rPr>
              <a:t>täcker </a:t>
            </a:r>
            <a:r>
              <a:rPr sz="1000" spc="10" dirty="0">
                <a:latin typeface="Arial"/>
                <a:cs typeface="Arial"/>
              </a:rPr>
              <a:t>ytor </a:t>
            </a:r>
            <a:r>
              <a:rPr sz="1000" spc="-15" dirty="0">
                <a:latin typeface="Arial"/>
                <a:cs typeface="Arial"/>
              </a:rPr>
              <a:t>eller </a:t>
            </a:r>
            <a:r>
              <a:rPr sz="1000" spc="-10" dirty="0">
                <a:latin typeface="Arial"/>
                <a:cs typeface="Arial"/>
              </a:rPr>
              <a:t>markera</a:t>
            </a:r>
            <a:r>
              <a:rPr sz="1000" spc="-100" dirty="0">
                <a:latin typeface="Arial"/>
                <a:cs typeface="Arial"/>
              </a:rPr>
              <a:t>r</a:t>
            </a:r>
            <a:r>
              <a:rPr sz="1000" spc="0" dirty="0">
                <a:latin typeface="Arial"/>
                <a:cs typeface="Arial"/>
              </a:rPr>
              <a:t>.</a:t>
            </a:r>
            <a:endParaRPr sz="1000">
              <a:latin typeface="Arial"/>
              <a:cs typeface="Aria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248472" cy="432420"/>
          </a:xfrm>
        </p:spPr>
        <p:txBody>
          <a:bodyPr/>
          <a:lstStyle/>
          <a:p>
            <a:r>
              <a:rPr lang="sv-SE" dirty="0"/>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67</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18" name="object 7"/>
          <p:cNvSpPr txBox="1"/>
          <p:nvPr/>
        </p:nvSpPr>
        <p:spPr>
          <a:xfrm>
            <a:off x="707299" y="1411911"/>
            <a:ext cx="2480945" cy="527050"/>
          </a:xfrm>
          <a:prstGeom prst="rect">
            <a:avLst/>
          </a:prstGeom>
        </p:spPr>
        <p:txBody>
          <a:bodyPr vert="horz" wrap="square" lIns="0" tIns="0" rIns="0" bIns="0" rtlCol="0">
            <a:noAutofit/>
          </a:bodyPr>
          <a:lstStyle/>
          <a:p>
            <a:pPr marL="12700" marR="12700">
              <a:lnSpc>
                <a:spcPct val="95000"/>
              </a:lnSpc>
            </a:pPr>
            <a:r>
              <a:rPr sz="1400" b="1" dirty="0">
                <a:solidFill>
                  <a:srgbClr val="006BB6"/>
                </a:solidFill>
                <a:latin typeface="Arial"/>
                <a:cs typeface="Arial"/>
              </a:rPr>
              <a:t>Målbild </a:t>
            </a:r>
            <a:r>
              <a:rPr sz="1400" b="1" spc="-90" dirty="0">
                <a:solidFill>
                  <a:srgbClr val="006BB6"/>
                </a:solidFill>
                <a:latin typeface="Arial"/>
                <a:cs typeface="Arial"/>
              </a:rPr>
              <a:t>– Fä</a:t>
            </a:r>
            <a:r>
              <a:rPr sz="1400" b="1" spc="-30" dirty="0">
                <a:solidFill>
                  <a:srgbClr val="006BB6"/>
                </a:solidFill>
                <a:latin typeface="Arial"/>
                <a:cs typeface="Arial"/>
              </a:rPr>
              <a:t>r</a:t>
            </a:r>
            <a:r>
              <a:rPr sz="1400" b="1" spc="0" dirty="0">
                <a:solidFill>
                  <a:srgbClr val="006BB6"/>
                </a:solidFill>
                <a:latin typeface="Arial"/>
                <a:cs typeface="Arial"/>
              </a:rPr>
              <a:t>digheter </a:t>
            </a:r>
            <a:r>
              <a:rPr sz="1400" b="1" spc="-10" dirty="0">
                <a:solidFill>
                  <a:srgbClr val="006BB6"/>
                </a:solidFill>
                <a:latin typeface="Arial"/>
                <a:cs typeface="Arial"/>
              </a:rPr>
              <a:t>spela</a:t>
            </a:r>
            <a:r>
              <a:rPr sz="1400" b="1" spc="-40" dirty="0">
                <a:solidFill>
                  <a:srgbClr val="006BB6"/>
                </a:solidFill>
                <a:latin typeface="Arial"/>
                <a:cs typeface="Arial"/>
              </a:rPr>
              <a:t>r</a:t>
            </a:r>
            <a:r>
              <a:rPr sz="1400" b="1" spc="20" dirty="0">
                <a:solidFill>
                  <a:srgbClr val="006BB6"/>
                </a:solidFill>
                <a:latin typeface="Arial"/>
                <a:cs typeface="Arial"/>
              </a:rPr>
              <a:t>e</a:t>
            </a:r>
            <a:r>
              <a:rPr sz="1400" b="1" spc="10" dirty="0">
                <a:solidFill>
                  <a:srgbClr val="006BB6"/>
                </a:solidFill>
                <a:latin typeface="Arial"/>
                <a:cs typeface="Arial"/>
              </a:rPr>
              <a:t> </a:t>
            </a:r>
            <a:r>
              <a:rPr sz="1200" b="1" spc="-10" dirty="0">
                <a:latin typeface="Arial"/>
                <a:cs typeface="Arial"/>
              </a:rPr>
              <a:t>Speluppfattning och </a:t>
            </a:r>
            <a:r>
              <a:rPr sz="1200" b="1" spc="5" dirty="0">
                <a:latin typeface="Arial"/>
                <a:cs typeface="Arial"/>
              </a:rPr>
              <a:t>pe</a:t>
            </a:r>
            <a:r>
              <a:rPr sz="1200" b="1" spc="-25" dirty="0">
                <a:latin typeface="Arial"/>
                <a:cs typeface="Arial"/>
              </a:rPr>
              <a:t>r</a:t>
            </a:r>
            <a:r>
              <a:rPr sz="1200" b="1" spc="0" dirty="0">
                <a:latin typeface="Arial"/>
                <a:cs typeface="Arial"/>
              </a:rPr>
              <a:t>ception </a:t>
            </a:r>
            <a:r>
              <a:rPr sz="1000" spc="-5" dirty="0">
                <a:latin typeface="Arial"/>
                <a:cs typeface="Arial"/>
              </a:rPr>
              <a:t>Orientering </a:t>
            </a:r>
            <a:r>
              <a:rPr sz="1000" spc="-65" dirty="0">
                <a:latin typeface="Arial"/>
                <a:cs typeface="Arial"/>
              </a:rPr>
              <a:t>– </a:t>
            </a:r>
            <a:r>
              <a:rPr sz="1000" spc="10" dirty="0">
                <a:latin typeface="Arial"/>
                <a:cs typeface="Arial"/>
              </a:rPr>
              <a:t>lyft </a:t>
            </a:r>
            <a:r>
              <a:rPr sz="1000" spc="5" dirty="0">
                <a:latin typeface="Arial"/>
                <a:cs typeface="Arial"/>
              </a:rPr>
              <a:t>blicken </a:t>
            </a:r>
            <a:r>
              <a:rPr sz="1000" spc="15" dirty="0">
                <a:latin typeface="Arial"/>
                <a:cs typeface="Arial"/>
              </a:rPr>
              <a:t>och </a:t>
            </a:r>
            <a:r>
              <a:rPr sz="1000" spc="-15" dirty="0">
                <a:latin typeface="Arial"/>
                <a:cs typeface="Arial"/>
              </a:rPr>
              <a:t>se </a:t>
            </a:r>
            <a:r>
              <a:rPr sz="1000" spc="0" dirty="0">
                <a:latin typeface="Arial"/>
                <a:cs typeface="Arial"/>
              </a:rPr>
              <a:t>spelet.</a:t>
            </a:r>
            <a:endParaRPr sz="1000">
              <a:latin typeface="Arial"/>
              <a:cs typeface="Arial"/>
            </a:endParaRPr>
          </a:p>
        </p:txBody>
      </p:sp>
      <p:sp>
        <p:nvSpPr>
          <p:cNvPr id="20" name="object 8"/>
          <p:cNvSpPr txBox="1"/>
          <p:nvPr/>
        </p:nvSpPr>
        <p:spPr>
          <a:xfrm>
            <a:off x="707299" y="2074343"/>
            <a:ext cx="2063114" cy="5060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Snabb </a:t>
            </a:r>
            <a:r>
              <a:rPr sz="1200" b="1" spc="-15" dirty="0">
                <a:latin typeface="Arial"/>
                <a:cs typeface="Arial"/>
              </a:rPr>
              <a:t>omställning</a:t>
            </a:r>
            <a:endParaRPr sz="1200">
              <a:latin typeface="Arial"/>
              <a:cs typeface="Arial"/>
            </a:endParaRPr>
          </a:p>
          <a:p>
            <a:pPr marL="12700" marR="12700">
              <a:lnSpc>
                <a:spcPts val="1250"/>
              </a:lnSpc>
              <a:spcBef>
                <a:spcPts val="10"/>
              </a:spcBef>
            </a:pPr>
            <a:r>
              <a:rPr sz="1000" spc="-20" dirty="0">
                <a:latin typeface="Arial"/>
                <a:cs typeface="Arial"/>
              </a:rPr>
              <a:t>Reagera </a:t>
            </a:r>
            <a:r>
              <a:rPr sz="1000" spc="15" dirty="0">
                <a:latin typeface="Arial"/>
                <a:cs typeface="Arial"/>
              </a:rPr>
              <a:t>och </a:t>
            </a:r>
            <a:r>
              <a:rPr sz="1000" spc="0" dirty="0">
                <a:latin typeface="Arial"/>
                <a:cs typeface="Arial"/>
              </a:rPr>
              <a:t>ställ </a:t>
            </a:r>
            <a:r>
              <a:rPr sz="1000" spc="15" dirty="0">
                <a:latin typeface="Arial"/>
                <a:cs typeface="Arial"/>
              </a:rPr>
              <a:t>snabbt </a:t>
            </a:r>
            <a:r>
              <a:rPr sz="1000" spc="10" dirty="0">
                <a:latin typeface="Arial"/>
                <a:cs typeface="Arial"/>
              </a:rPr>
              <a:t>om </a:t>
            </a:r>
            <a:r>
              <a:rPr sz="1000" spc="-5" dirty="0">
                <a:latin typeface="Arial"/>
                <a:cs typeface="Arial"/>
              </a:rPr>
              <a:t>mellan anfallsspel </a:t>
            </a:r>
            <a:r>
              <a:rPr sz="1000" spc="15" dirty="0">
                <a:latin typeface="Arial"/>
                <a:cs typeface="Arial"/>
              </a:rPr>
              <a:t>och försvarsspel.</a:t>
            </a:r>
            <a:endParaRPr sz="1000">
              <a:latin typeface="Arial"/>
              <a:cs typeface="Arial"/>
            </a:endParaRPr>
          </a:p>
        </p:txBody>
      </p:sp>
      <p:sp>
        <p:nvSpPr>
          <p:cNvPr id="21" name="object 9"/>
          <p:cNvSpPr txBox="1"/>
          <p:nvPr/>
        </p:nvSpPr>
        <p:spPr>
          <a:xfrm>
            <a:off x="707299" y="2715693"/>
            <a:ext cx="1973580" cy="506095"/>
          </a:xfrm>
          <a:prstGeom prst="rect">
            <a:avLst/>
          </a:prstGeom>
        </p:spPr>
        <p:txBody>
          <a:bodyPr vert="horz" wrap="square" lIns="0" tIns="0" rIns="0" bIns="0" rtlCol="0">
            <a:noAutofit/>
          </a:bodyPr>
          <a:lstStyle/>
          <a:p>
            <a:pPr marL="12700">
              <a:lnSpc>
                <a:spcPct val="100000"/>
              </a:lnSpc>
            </a:pPr>
            <a:r>
              <a:rPr sz="1200" b="1" dirty="0">
                <a:latin typeface="Arial"/>
                <a:cs typeface="Arial"/>
              </a:rPr>
              <a:t>Spelbarhet</a:t>
            </a:r>
            <a:endParaRPr sz="1200">
              <a:latin typeface="Arial"/>
              <a:cs typeface="Arial"/>
            </a:endParaRPr>
          </a:p>
          <a:p>
            <a:pPr marL="12700" marR="12700">
              <a:lnSpc>
                <a:spcPts val="1250"/>
              </a:lnSpc>
              <a:spcBef>
                <a:spcPts val="10"/>
              </a:spcBef>
            </a:pPr>
            <a:r>
              <a:rPr sz="1000" spc="5" dirty="0">
                <a:latin typeface="Arial"/>
                <a:cs typeface="Arial"/>
              </a:rPr>
              <a:t>Sök </a:t>
            </a:r>
            <a:r>
              <a:rPr sz="1000" spc="20" dirty="0">
                <a:latin typeface="Arial"/>
                <a:cs typeface="Arial"/>
              </a:rPr>
              <a:t>upp </a:t>
            </a:r>
            <a:r>
              <a:rPr sz="1000" spc="10" dirty="0">
                <a:latin typeface="Arial"/>
                <a:cs typeface="Arial"/>
              </a:rPr>
              <a:t>öppna ytor </a:t>
            </a:r>
            <a:r>
              <a:rPr sz="1000" spc="15" dirty="0">
                <a:latin typeface="Arial"/>
                <a:cs typeface="Arial"/>
              </a:rPr>
              <a:t>och </a:t>
            </a:r>
            <a:r>
              <a:rPr sz="1000" spc="10" dirty="0">
                <a:latin typeface="Arial"/>
                <a:cs typeface="Arial"/>
              </a:rPr>
              <a:t>öppna </a:t>
            </a:r>
            <a:r>
              <a:rPr sz="1000" spc="-15" dirty="0">
                <a:latin typeface="Arial"/>
                <a:cs typeface="Arial"/>
              </a:rPr>
              <a:t>en</a:t>
            </a:r>
            <a:r>
              <a:rPr sz="1000" spc="-10" dirty="0">
                <a:latin typeface="Arial"/>
                <a:cs typeface="Arial"/>
              </a:rPr>
              <a:t> passningslinje </a:t>
            </a:r>
            <a:r>
              <a:rPr sz="1000" spc="10" dirty="0">
                <a:latin typeface="Arial"/>
                <a:cs typeface="Arial"/>
              </a:rPr>
              <a:t>för bollhålla</a:t>
            </a:r>
            <a:r>
              <a:rPr sz="1000" spc="-20" dirty="0">
                <a:latin typeface="Arial"/>
                <a:cs typeface="Arial"/>
              </a:rPr>
              <a:t>r</a:t>
            </a:r>
            <a:r>
              <a:rPr sz="1000" spc="-10" dirty="0">
                <a:latin typeface="Arial"/>
                <a:cs typeface="Arial"/>
              </a:rPr>
              <a:t>en.</a:t>
            </a:r>
            <a:endParaRPr sz="1000">
              <a:latin typeface="Arial"/>
              <a:cs typeface="Arial"/>
            </a:endParaRPr>
          </a:p>
        </p:txBody>
      </p:sp>
      <p:sp>
        <p:nvSpPr>
          <p:cNvPr id="23" name="object 10"/>
          <p:cNvSpPr txBox="1"/>
          <p:nvPr/>
        </p:nvSpPr>
        <p:spPr>
          <a:xfrm>
            <a:off x="707299" y="3357043"/>
            <a:ext cx="1874520" cy="347345"/>
          </a:xfrm>
          <a:prstGeom prst="rect">
            <a:avLst/>
          </a:prstGeom>
        </p:spPr>
        <p:txBody>
          <a:bodyPr vert="horz" wrap="square" lIns="0" tIns="0" rIns="0" bIns="0" rtlCol="0">
            <a:noAutofit/>
          </a:bodyPr>
          <a:lstStyle/>
          <a:p>
            <a:pPr marL="12700">
              <a:lnSpc>
                <a:spcPct val="100000"/>
              </a:lnSpc>
            </a:pPr>
            <a:r>
              <a:rPr sz="1200" b="1" dirty="0">
                <a:latin typeface="Arial"/>
                <a:cs typeface="Arial"/>
              </a:rPr>
              <a:t>Rättvänd</a:t>
            </a:r>
            <a:endParaRPr sz="1200">
              <a:latin typeface="Arial"/>
              <a:cs typeface="Arial"/>
            </a:endParaRPr>
          </a:p>
          <a:p>
            <a:pPr marL="12700">
              <a:lnSpc>
                <a:spcPct val="100000"/>
              </a:lnSpc>
              <a:spcBef>
                <a:spcPts val="10"/>
              </a:spcBef>
            </a:pPr>
            <a:r>
              <a:rPr sz="1000" spc="-5" dirty="0">
                <a:latin typeface="Arial"/>
                <a:cs typeface="Arial"/>
              </a:rPr>
              <a:t>Sträva </a:t>
            </a:r>
            <a:r>
              <a:rPr sz="1000" spc="5" dirty="0">
                <a:latin typeface="Arial"/>
                <a:cs typeface="Arial"/>
              </a:rPr>
              <a:t>alltid efter </a:t>
            </a:r>
            <a:r>
              <a:rPr sz="1000" spc="10" dirty="0">
                <a:latin typeface="Arial"/>
                <a:cs typeface="Arial"/>
              </a:rPr>
              <a:t>att bli </a:t>
            </a:r>
            <a:r>
              <a:rPr sz="1000" spc="0" dirty="0">
                <a:latin typeface="Arial"/>
                <a:cs typeface="Arial"/>
              </a:rPr>
              <a:t>rättvänd.</a:t>
            </a:r>
            <a:endParaRPr sz="1000">
              <a:latin typeface="Arial"/>
              <a:cs typeface="Arial"/>
            </a:endParaRPr>
          </a:p>
        </p:txBody>
      </p:sp>
      <p:sp>
        <p:nvSpPr>
          <p:cNvPr id="24" name="object 11"/>
          <p:cNvSpPr txBox="1"/>
          <p:nvPr/>
        </p:nvSpPr>
        <p:spPr>
          <a:xfrm>
            <a:off x="707299" y="3839643"/>
            <a:ext cx="2616200" cy="823594"/>
          </a:xfrm>
          <a:prstGeom prst="rect">
            <a:avLst/>
          </a:prstGeom>
        </p:spPr>
        <p:txBody>
          <a:bodyPr vert="horz" wrap="square" lIns="0" tIns="0" rIns="0" bIns="0" rtlCol="0">
            <a:noAutofit/>
          </a:bodyPr>
          <a:lstStyle/>
          <a:p>
            <a:pPr marL="12700">
              <a:lnSpc>
                <a:spcPct val="100000"/>
              </a:lnSpc>
            </a:pPr>
            <a:r>
              <a:rPr sz="1200" b="1" spc="5" dirty="0">
                <a:latin typeface="Arial"/>
                <a:cs typeface="Arial"/>
              </a:rPr>
              <a:t>Mottagning</a:t>
            </a:r>
            <a:endParaRPr sz="1200">
              <a:latin typeface="Arial"/>
              <a:cs typeface="Arial"/>
            </a:endParaRPr>
          </a:p>
          <a:p>
            <a:pPr marL="12700" marR="12700">
              <a:lnSpc>
                <a:spcPts val="1250"/>
              </a:lnSpc>
              <a:spcBef>
                <a:spcPts val="10"/>
              </a:spcBef>
            </a:pPr>
            <a:r>
              <a:rPr sz="1000" spc="-114" dirty="0">
                <a:latin typeface="Arial"/>
                <a:cs typeface="Arial"/>
              </a:rPr>
              <a:t>V</a:t>
            </a:r>
            <a:r>
              <a:rPr sz="1000" spc="-15" dirty="0">
                <a:latin typeface="Arial"/>
                <a:cs typeface="Arial"/>
              </a:rPr>
              <a:t>ar medveten </a:t>
            </a:r>
            <a:r>
              <a:rPr sz="1000" spc="10" dirty="0">
                <a:latin typeface="Arial"/>
                <a:cs typeface="Arial"/>
              </a:rPr>
              <a:t>om </a:t>
            </a:r>
            <a:r>
              <a:rPr sz="1000" spc="5" dirty="0">
                <a:latin typeface="Arial"/>
                <a:cs typeface="Arial"/>
              </a:rPr>
              <a:t>vad </a:t>
            </a:r>
            <a:r>
              <a:rPr sz="1000" spc="10" dirty="0">
                <a:latin typeface="Arial"/>
                <a:cs typeface="Arial"/>
              </a:rPr>
              <a:t>som ska göras </a:t>
            </a:r>
            <a:r>
              <a:rPr sz="1000" spc="5" dirty="0">
                <a:latin typeface="Arial"/>
                <a:cs typeface="Arial"/>
              </a:rPr>
              <a:t>med</a:t>
            </a:r>
            <a:r>
              <a:rPr sz="1000" spc="0" dirty="0">
                <a:latin typeface="Arial"/>
                <a:cs typeface="Arial"/>
              </a:rPr>
              <a:t> bollen </a:t>
            </a:r>
            <a:r>
              <a:rPr sz="1000" spc="-5" dirty="0">
                <a:latin typeface="Arial"/>
                <a:cs typeface="Arial"/>
              </a:rPr>
              <a:t>innan </a:t>
            </a:r>
            <a:r>
              <a:rPr sz="1000" spc="5" dirty="0">
                <a:latin typeface="Arial"/>
                <a:cs typeface="Arial"/>
              </a:rPr>
              <a:t>den komme</a:t>
            </a:r>
            <a:r>
              <a:rPr sz="1000" spc="-95" dirty="0">
                <a:latin typeface="Arial"/>
                <a:cs typeface="Arial"/>
              </a:rPr>
              <a:t>r</a:t>
            </a:r>
            <a:r>
              <a:rPr sz="1000" spc="0" dirty="0">
                <a:latin typeface="Arial"/>
                <a:cs typeface="Arial"/>
              </a:rPr>
              <a:t>. </a:t>
            </a:r>
            <a:r>
              <a:rPr sz="1000" spc="-10" dirty="0">
                <a:latin typeface="Arial"/>
                <a:cs typeface="Arial"/>
              </a:rPr>
              <a:t>Gör </a:t>
            </a:r>
            <a:r>
              <a:rPr sz="1000" spc="-15" dirty="0">
                <a:latin typeface="Arial"/>
                <a:cs typeface="Arial"/>
              </a:rPr>
              <a:t>en </a:t>
            </a:r>
            <a:r>
              <a:rPr sz="1000" spc="10" dirty="0">
                <a:latin typeface="Arial"/>
                <a:cs typeface="Arial"/>
              </a:rPr>
              <a:t>kont</a:t>
            </a:r>
            <a:r>
              <a:rPr sz="1000" spc="-10" dirty="0">
                <a:latin typeface="Arial"/>
                <a:cs typeface="Arial"/>
              </a:rPr>
              <a:t>r</a:t>
            </a:r>
            <a:r>
              <a:rPr sz="1000" spc="0" dirty="0">
                <a:latin typeface="Arial"/>
                <a:cs typeface="Arial"/>
              </a:rPr>
              <a:t>ollerad </a:t>
            </a:r>
            <a:r>
              <a:rPr sz="1000" spc="5" dirty="0">
                <a:latin typeface="Arial"/>
                <a:cs typeface="Arial"/>
              </a:rPr>
              <a:t>mottagning med första </a:t>
            </a:r>
            <a:r>
              <a:rPr sz="1000" spc="0" dirty="0">
                <a:latin typeface="Arial"/>
                <a:cs typeface="Arial"/>
              </a:rPr>
              <a:t>tillslaget </a:t>
            </a:r>
            <a:r>
              <a:rPr sz="1000" spc="20" dirty="0">
                <a:latin typeface="Arial"/>
                <a:cs typeface="Arial"/>
              </a:rPr>
              <a:t>bort </a:t>
            </a:r>
            <a:r>
              <a:rPr sz="1000" spc="-5" dirty="0">
                <a:latin typeface="Arial"/>
                <a:cs typeface="Arial"/>
              </a:rPr>
              <a:t>från </a:t>
            </a:r>
            <a:r>
              <a:rPr sz="1000" spc="20" dirty="0">
                <a:latin typeface="Arial"/>
                <a:cs typeface="Arial"/>
              </a:rPr>
              <a:t>p</a:t>
            </a:r>
            <a:r>
              <a:rPr sz="1000" spc="-10" dirty="0">
                <a:latin typeface="Arial"/>
                <a:cs typeface="Arial"/>
              </a:rPr>
              <a:t>r</a:t>
            </a:r>
            <a:r>
              <a:rPr sz="1000" spc="-15" dirty="0">
                <a:latin typeface="Arial"/>
                <a:cs typeface="Arial"/>
              </a:rPr>
              <a:t>ess </a:t>
            </a:r>
            <a:r>
              <a:rPr sz="1000" spc="5" dirty="0">
                <a:latin typeface="Arial"/>
                <a:cs typeface="Arial"/>
              </a:rPr>
              <a:t>till </a:t>
            </a:r>
            <a:r>
              <a:rPr sz="1000" spc="10" dirty="0">
                <a:latin typeface="Arial"/>
                <a:cs typeface="Arial"/>
              </a:rPr>
              <a:t>öppen </a:t>
            </a:r>
            <a:r>
              <a:rPr sz="1000" spc="0" dirty="0">
                <a:latin typeface="Arial"/>
                <a:cs typeface="Arial"/>
              </a:rPr>
              <a:t>yta.</a:t>
            </a:r>
            <a:endParaRPr sz="1000">
              <a:latin typeface="Arial"/>
              <a:cs typeface="Arial"/>
            </a:endParaRPr>
          </a:p>
        </p:txBody>
      </p:sp>
      <p:sp>
        <p:nvSpPr>
          <p:cNvPr id="25" name="object 12"/>
          <p:cNvSpPr txBox="1"/>
          <p:nvPr/>
        </p:nvSpPr>
        <p:spPr>
          <a:xfrm>
            <a:off x="707299" y="4818813"/>
            <a:ext cx="2439035" cy="809625"/>
          </a:xfrm>
          <a:prstGeom prst="rect">
            <a:avLst/>
          </a:prstGeom>
        </p:spPr>
        <p:txBody>
          <a:bodyPr vert="horz" wrap="square" lIns="0" tIns="0" rIns="0" bIns="0" rtlCol="0">
            <a:noAutofit/>
          </a:bodyPr>
          <a:lstStyle/>
          <a:p>
            <a:pPr marL="12700" marR="484505">
              <a:lnSpc>
                <a:spcPts val="1300"/>
              </a:lnSpc>
            </a:pPr>
            <a:r>
              <a:rPr sz="1200" b="1" spc="-15" dirty="0">
                <a:latin typeface="Arial"/>
                <a:cs typeface="Arial"/>
              </a:rPr>
              <a:t>Passningar </a:t>
            </a:r>
            <a:r>
              <a:rPr sz="1200" b="1" spc="5" dirty="0">
                <a:latin typeface="Arial"/>
                <a:cs typeface="Arial"/>
              </a:rPr>
              <a:t>på marken och </a:t>
            </a:r>
            <a:r>
              <a:rPr sz="1200" b="1" spc="-10" dirty="0">
                <a:latin typeface="Arial"/>
                <a:cs typeface="Arial"/>
              </a:rPr>
              <a:t>noggrannhet</a:t>
            </a:r>
            <a:endParaRPr sz="1200">
              <a:latin typeface="Arial"/>
              <a:cs typeface="Arial"/>
            </a:endParaRPr>
          </a:p>
          <a:p>
            <a:pPr marL="12700">
              <a:lnSpc>
                <a:spcPts val="1190"/>
              </a:lnSpc>
            </a:pPr>
            <a:r>
              <a:rPr sz="1000" spc="-20" dirty="0">
                <a:latin typeface="Arial"/>
                <a:cs typeface="Arial"/>
              </a:rPr>
              <a:t>Passa </a:t>
            </a:r>
            <a:r>
              <a:rPr sz="1000" spc="0" dirty="0">
                <a:latin typeface="Arial"/>
                <a:cs typeface="Arial"/>
              </a:rPr>
              <a:t>bollen efter marken </a:t>
            </a:r>
            <a:r>
              <a:rPr sz="1000" spc="-15" dirty="0">
                <a:latin typeface="Arial"/>
                <a:cs typeface="Arial"/>
              </a:rPr>
              <a:t>så </a:t>
            </a:r>
            <a:r>
              <a:rPr sz="1000" spc="10" dirty="0">
                <a:latin typeface="Arial"/>
                <a:cs typeface="Arial"/>
              </a:rPr>
              <a:t>ofta som</a:t>
            </a:r>
            <a:endParaRPr sz="1000">
              <a:latin typeface="Arial"/>
              <a:cs typeface="Arial"/>
            </a:endParaRPr>
          </a:p>
          <a:p>
            <a:pPr marL="12700" marR="12700">
              <a:lnSpc>
                <a:spcPct val="104200"/>
              </a:lnSpc>
            </a:pPr>
            <a:r>
              <a:rPr sz="1000" spc="5" dirty="0">
                <a:latin typeface="Arial"/>
                <a:cs typeface="Arial"/>
              </a:rPr>
              <a:t>möjligt. </a:t>
            </a:r>
            <a:r>
              <a:rPr sz="1000" spc="-114" dirty="0">
                <a:latin typeface="Arial"/>
                <a:cs typeface="Arial"/>
              </a:rPr>
              <a:t>V</a:t>
            </a:r>
            <a:r>
              <a:rPr sz="1000" spc="-15" dirty="0">
                <a:latin typeface="Arial"/>
                <a:cs typeface="Arial"/>
              </a:rPr>
              <a:t>ar noggrann </a:t>
            </a:r>
            <a:r>
              <a:rPr sz="1000" spc="5" dirty="0">
                <a:latin typeface="Arial"/>
                <a:cs typeface="Arial"/>
              </a:rPr>
              <a:t>med </a:t>
            </a:r>
            <a:r>
              <a:rPr sz="1000" spc="15" dirty="0">
                <a:latin typeface="Arial"/>
                <a:cs typeface="Arial"/>
              </a:rPr>
              <a:t>och </a:t>
            </a:r>
            <a:r>
              <a:rPr sz="1000" spc="-5" dirty="0">
                <a:latin typeface="Arial"/>
                <a:cs typeface="Arial"/>
              </a:rPr>
              <a:t>sträva efter </a:t>
            </a:r>
            <a:r>
              <a:rPr sz="1000" spc="-15" dirty="0">
                <a:latin typeface="Arial"/>
                <a:cs typeface="Arial"/>
              </a:rPr>
              <a:t>hå</a:t>
            </a:r>
            <a:r>
              <a:rPr sz="1000" spc="-30" dirty="0">
                <a:latin typeface="Arial"/>
                <a:cs typeface="Arial"/>
              </a:rPr>
              <a:t>r</a:t>
            </a:r>
            <a:r>
              <a:rPr sz="1000" spc="5" dirty="0">
                <a:latin typeface="Arial"/>
                <a:cs typeface="Arial"/>
              </a:rPr>
              <a:t>da </a:t>
            </a:r>
            <a:r>
              <a:rPr sz="1000" spc="20" dirty="0">
                <a:latin typeface="Arial"/>
                <a:cs typeface="Arial"/>
              </a:rPr>
              <a:t>p</a:t>
            </a:r>
            <a:r>
              <a:rPr sz="1000" spc="-10" dirty="0">
                <a:latin typeface="Arial"/>
                <a:cs typeface="Arial"/>
              </a:rPr>
              <a:t>r</a:t>
            </a:r>
            <a:r>
              <a:rPr sz="1000" spc="-5" dirty="0">
                <a:latin typeface="Arial"/>
                <a:cs typeface="Arial"/>
              </a:rPr>
              <a:t>ecisa passninga</a:t>
            </a:r>
            <a:r>
              <a:rPr sz="1000" spc="-95" dirty="0">
                <a:latin typeface="Arial"/>
                <a:cs typeface="Arial"/>
              </a:rPr>
              <a:t>r</a:t>
            </a:r>
            <a:r>
              <a:rPr sz="1000" spc="0" dirty="0">
                <a:latin typeface="Arial"/>
                <a:cs typeface="Arial"/>
              </a:rPr>
              <a:t>.</a:t>
            </a:r>
            <a:endParaRPr sz="1000">
              <a:latin typeface="Arial"/>
              <a:cs typeface="Arial"/>
            </a:endParaRPr>
          </a:p>
        </p:txBody>
      </p:sp>
      <p:sp>
        <p:nvSpPr>
          <p:cNvPr id="28" name="object 13"/>
          <p:cNvSpPr txBox="1"/>
          <p:nvPr/>
        </p:nvSpPr>
        <p:spPr>
          <a:xfrm>
            <a:off x="3497300" y="1406780"/>
            <a:ext cx="2011045" cy="347345"/>
          </a:xfrm>
          <a:prstGeom prst="rect">
            <a:avLst/>
          </a:prstGeom>
        </p:spPr>
        <p:txBody>
          <a:bodyPr vert="horz" wrap="square" lIns="0" tIns="0" rIns="0" bIns="0" rtlCol="0">
            <a:noAutofit/>
          </a:bodyPr>
          <a:lstStyle/>
          <a:p>
            <a:pPr marL="12700">
              <a:lnSpc>
                <a:spcPct val="100000"/>
              </a:lnSpc>
            </a:pPr>
            <a:r>
              <a:rPr sz="1200" b="1" spc="-15" dirty="0">
                <a:latin typeface="Arial"/>
                <a:cs typeface="Arial"/>
              </a:rPr>
              <a:t>Driv </a:t>
            </a:r>
            <a:r>
              <a:rPr sz="1200" b="1" spc="10" dirty="0">
                <a:latin typeface="Arial"/>
                <a:cs typeface="Arial"/>
              </a:rPr>
              <a:t>framåt</a:t>
            </a:r>
            <a:endParaRPr sz="1200">
              <a:latin typeface="Arial"/>
              <a:cs typeface="Arial"/>
            </a:endParaRPr>
          </a:p>
          <a:p>
            <a:pPr marL="12700">
              <a:lnSpc>
                <a:spcPct val="100000"/>
              </a:lnSpc>
              <a:spcBef>
                <a:spcPts val="10"/>
              </a:spcBef>
            </a:pPr>
            <a:r>
              <a:rPr sz="1000" spc="-10" dirty="0">
                <a:latin typeface="Arial"/>
                <a:cs typeface="Arial"/>
              </a:rPr>
              <a:t>Driv </a:t>
            </a:r>
            <a:r>
              <a:rPr sz="1000" spc="0" dirty="0">
                <a:latin typeface="Arial"/>
                <a:cs typeface="Arial"/>
              </a:rPr>
              <a:t>bollen framåt </a:t>
            </a:r>
            <a:r>
              <a:rPr sz="1000" spc="10" dirty="0">
                <a:latin typeface="Arial"/>
                <a:cs typeface="Arial"/>
              </a:rPr>
              <a:t>om det finns </a:t>
            </a:r>
            <a:r>
              <a:rPr sz="1000" spc="0" dirty="0">
                <a:latin typeface="Arial"/>
                <a:cs typeface="Arial"/>
              </a:rPr>
              <a:t>yta.</a:t>
            </a:r>
            <a:endParaRPr sz="1000">
              <a:latin typeface="Arial"/>
              <a:cs typeface="Arial"/>
            </a:endParaRPr>
          </a:p>
        </p:txBody>
      </p:sp>
      <p:sp>
        <p:nvSpPr>
          <p:cNvPr id="29" name="object 14"/>
          <p:cNvSpPr txBox="1"/>
          <p:nvPr/>
        </p:nvSpPr>
        <p:spPr>
          <a:xfrm>
            <a:off x="3497300" y="1889380"/>
            <a:ext cx="2586990" cy="11410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Beslutsam 1 </a:t>
            </a:r>
            <a:r>
              <a:rPr sz="1200" b="1" spc="5" dirty="0">
                <a:latin typeface="Arial"/>
                <a:cs typeface="Arial"/>
              </a:rPr>
              <a:t>mot 1</a:t>
            </a:r>
            <a:endParaRPr sz="1200">
              <a:latin typeface="Arial"/>
              <a:cs typeface="Arial"/>
            </a:endParaRPr>
          </a:p>
          <a:p>
            <a:pPr marL="12700" marR="12700">
              <a:lnSpc>
                <a:spcPts val="1250"/>
              </a:lnSpc>
              <a:spcBef>
                <a:spcPts val="10"/>
              </a:spcBef>
            </a:pPr>
            <a:r>
              <a:rPr sz="1000" spc="-114" dirty="0">
                <a:latin typeface="Arial"/>
                <a:cs typeface="Arial"/>
              </a:rPr>
              <a:t>V</a:t>
            </a:r>
            <a:r>
              <a:rPr sz="1000" spc="-15" dirty="0">
                <a:latin typeface="Arial"/>
                <a:cs typeface="Arial"/>
              </a:rPr>
              <a:t>ar </a:t>
            </a:r>
            <a:r>
              <a:rPr sz="1000" spc="5" dirty="0">
                <a:latin typeface="Arial"/>
                <a:cs typeface="Arial"/>
              </a:rPr>
              <a:t>beslutsam i 1 </a:t>
            </a:r>
            <a:r>
              <a:rPr sz="1000" spc="20" dirty="0">
                <a:latin typeface="Arial"/>
                <a:cs typeface="Arial"/>
              </a:rPr>
              <a:t>mot </a:t>
            </a:r>
            <a:r>
              <a:rPr sz="1000" spc="0" dirty="0">
                <a:latin typeface="Arial"/>
                <a:cs typeface="Arial"/>
              </a:rPr>
              <a:t>1-situatione</a:t>
            </a:r>
            <a:r>
              <a:rPr sz="1000" spc="-95" dirty="0">
                <a:latin typeface="Arial"/>
                <a:cs typeface="Arial"/>
              </a:rPr>
              <a:t>r</a:t>
            </a:r>
            <a:r>
              <a:rPr sz="1000" spc="0" dirty="0">
                <a:latin typeface="Arial"/>
                <a:cs typeface="Arial"/>
              </a:rPr>
              <a:t>. </a:t>
            </a:r>
            <a:r>
              <a:rPr sz="1000" spc="-5" dirty="0">
                <a:latin typeface="Arial"/>
                <a:cs typeface="Arial"/>
              </a:rPr>
              <a:t>Spela enkelt i anfallsspelet, </a:t>
            </a:r>
            <a:r>
              <a:rPr sz="1000" spc="5" dirty="0">
                <a:latin typeface="Arial"/>
                <a:cs typeface="Arial"/>
              </a:rPr>
              <a:t>driv </a:t>
            </a:r>
            <a:r>
              <a:rPr sz="1000" spc="0" dirty="0">
                <a:latin typeface="Arial"/>
                <a:cs typeface="Arial"/>
              </a:rPr>
              <a:t>bollen, </a:t>
            </a:r>
            <a:r>
              <a:rPr sz="1000" spc="10" dirty="0">
                <a:latin typeface="Arial"/>
                <a:cs typeface="Arial"/>
              </a:rPr>
              <a:t>dribbla förbi</a:t>
            </a:r>
            <a:r>
              <a:rPr sz="1000" spc="5" dirty="0">
                <a:latin typeface="Arial"/>
                <a:cs typeface="Arial"/>
              </a:rPr>
              <a:t> </a:t>
            </a:r>
            <a:r>
              <a:rPr sz="1000" spc="-5" dirty="0">
                <a:latin typeface="Arial"/>
                <a:cs typeface="Arial"/>
              </a:rPr>
              <a:t>försvara</a:t>
            </a:r>
            <a:r>
              <a:rPr sz="1000" spc="-25" dirty="0">
                <a:latin typeface="Arial"/>
                <a:cs typeface="Arial"/>
              </a:rPr>
              <a:t>r</a:t>
            </a:r>
            <a:r>
              <a:rPr sz="1000" spc="-10" dirty="0">
                <a:latin typeface="Arial"/>
                <a:cs typeface="Arial"/>
              </a:rPr>
              <a:t>en. </a:t>
            </a:r>
            <a:r>
              <a:rPr sz="1000" spc="-20" dirty="0">
                <a:latin typeface="Arial"/>
                <a:cs typeface="Arial"/>
              </a:rPr>
              <a:t>I försvarsspelet </a:t>
            </a:r>
            <a:r>
              <a:rPr sz="1000" spc="-65" dirty="0">
                <a:latin typeface="Arial"/>
                <a:cs typeface="Arial"/>
              </a:rPr>
              <a:t>– </a:t>
            </a:r>
            <a:r>
              <a:rPr sz="1000" spc="15" dirty="0">
                <a:latin typeface="Arial"/>
                <a:cs typeface="Arial"/>
              </a:rPr>
              <a:t>kom snabbt </a:t>
            </a:r>
            <a:r>
              <a:rPr sz="1000" spc="5" dirty="0">
                <a:latin typeface="Arial"/>
                <a:cs typeface="Arial"/>
              </a:rPr>
              <a:t>på</a:t>
            </a:r>
            <a:r>
              <a:rPr sz="1000" spc="0" dirty="0">
                <a:latin typeface="Arial"/>
                <a:cs typeface="Arial"/>
              </a:rPr>
              <a:t> försvarssida </a:t>
            </a:r>
            <a:r>
              <a:rPr sz="1000" spc="10" dirty="0">
                <a:latin typeface="Arial"/>
                <a:cs typeface="Arial"/>
              </a:rPr>
              <a:t>för att </a:t>
            </a:r>
            <a:r>
              <a:rPr sz="1000" spc="20" dirty="0">
                <a:latin typeface="Arial"/>
                <a:cs typeface="Arial"/>
              </a:rPr>
              <a:t>p</a:t>
            </a:r>
            <a:r>
              <a:rPr sz="1000" spc="-10" dirty="0">
                <a:latin typeface="Arial"/>
                <a:cs typeface="Arial"/>
              </a:rPr>
              <a:t>ressa, </a:t>
            </a:r>
            <a:r>
              <a:rPr sz="1000" spc="5" dirty="0">
                <a:latin typeface="Arial"/>
                <a:cs typeface="Arial"/>
              </a:rPr>
              <a:t>täcka </a:t>
            </a:r>
            <a:r>
              <a:rPr sz="1000" spc="-15" dirty="0">
                <a:latin typeface="Arial"/>
                <a:cs typeface="Arial"/>
              </a:rPr>
              <a:t>eller</a:t>
            </a:r>
            <a:r>
              <a:rPr sz="1000" spc="-10" dirty="0">
                <a:latin typeface="Arial"/>
                <a:cs typeface="Arial"/>
              </a:rPr>
              <a:t> </a:t>
            </a:r>
            <a:r>
              <a:rPr sz="1000" spc="-5" dirty="0">
                <a:latin typeface="Arial"/>
                <a:cs typeface="Arial"/>
              </a:rPr>
              <a:t>markera. </a:t>
            </a:r>
            <a:r>
              <a:rPr sz="1000" spc="-10" dirty="0">
                <a:latin typeface="Arial"/>
                <a:cs typeface="Arial"/>
              </a:rPr>
              <a:t>Erövra </a:t>
            </a:r>
            <a:r>
              <a:rPr sz="1000" spc="0" dirty="0">
                <a:latin typeface="Arial"/>
                <a:cs typeface="Arial"/>
              </a:rPr>
              <a:t>bollen </a:t>
            </a:r>
            <a:r>
              <a:rPr sz="1000" spc="5" dirty="0">
                <a:latin typeface="Arial"/>
                <a:cs typeface="Arial"/>
              </a:rPr>
              <a:t>genom </a:t>
            </a:r>
            <a:r>
              <a:rPr sz="1000" spc="0" dirty="0">
                <a:latin typeface="Arial"/>
                <a:cs typeface="Arial"/>
              </a:rPr>
              <a:t>bra </a:t>
            </a:r>
            <a:r>
              <a:rPr sz="1000" spc="20" dirty="0">
                <a:latin typeface="Arial"/>
                <a:cs typeface="Arial"/>
              </a:rPr>
              <a:t>p</a:t>
            </a:r>
            <a:r>
              <a:rPr sz="1000" spc="-10" dirty="0">
                <a:latin typeface="Arial"/>
                <a:cs typeface="Arial"/>
              </a:rPr>
              <a:t>r</a:t>
            </a:r>
            <a:r>
              <a:rPr sz="1000" spc="-15" dirty="0">
                <a:latin typeface="Arial"/>
                <a:cs typeface="Arial"/>
              </a:rPr>
              <a:t>ess eller</a:t>
            </a:r>
            <a:r>
              <a:rPr sz="1000" spc="-10" dirty="0">
                <a:latin typeface="Arial"/>
                <a:cs typeface="Arial"/>
              </a:rPr>
              <a:t> </a:t>
            </a:r>
            <a:r>
              <a:rPr sz="1000" spc="5" dirty="0">
                <a:latin typeface="Arial"/>
                <a:cs typeface="Arial"/>
              </a:rPr>
              <a:t>genom </a:t>
            </a:r>
            <a:r>
              <a:rPr sz="1000" spc="10" dirty="0">
                <a:latin typeface="Arial"/>
                <a:cs typeface="Arial"/>
              </a:rPr>
              <a:t>att </a:t>
            </a:r>
            <a:r>
              <a:rPr sz="1000" spc="5" dirty="0">
                <a:latin typeface="Arial"/>
                <a:cs typeface="Arial"/>
              </a:rPr>
              <a:t>bryta </a:t>
            </a:r>
            <a:r>
              <a:rPr sz="1000" spc="0" dirty="0">
                <a:latin typeface="Arial"/>
                <a:cs typeface="Arial"/>
              </a:rPr>
              <a:t>framför </a:t>
            </a:r>
            <a:r>
              <a:rPr sz="1000" spc="10" dirty="0">
                <a:latin typeface="Arial"/>
                <a:cs typeface="Arial"/>
              </a:rPr>
              <a:t>motstånda</a:t>
            </a:r>
            <a:r>
              <a:rPr sz="1000" spc="-15" dirty="0">
                <a:latin typeface="Arial"/>
                <a:cs typeface="Arial"/>
              </a:rPr>
              <a:t>r</a:t>
            </a:r>
            <a:r>
              <a:rPr sz="1000" spc="-10" dirty="0">
                <a:latin typeface="Arial"/>
                <a:cs typeface="Arial"/>
              </a:rPr>
              <a:t>en.</a:t>
            </a:r>
            <a:endParaRPr sz="1000">
              <a:latin typeface="Arial"/>
              <a:cs typeface="Arial"/>
            </a:endParaRPr>
          </a:p>
        </p:txBody>
      </p:sp>
      <p:sp>
        <p:nvSpPr>
          <p:cNvPr id="30" name="object 15"/>
          <p:cNvSpPr txBox="1"/>
          <p:nvPr/>
        </p:nvSpPr>
        <p:spPr>
          <a:xfrm>
            <a:off x="3497300" y="3165730"/>
            <a:ext cx="2361565" cy="664845"/>
          </a:xfrm>
          <a:prstGeom prst="rect">
            <a:avLst/>
          </a:prstGeom>
        </p:spPr>
        <p:txBody>
          <a:bodyPr vert="horz" wrap="square" lIns="0" tIns="0" rIns="0" bIns="0" rtlCol="0">
            <a:noAutofit/>
          </a:bodyPr>
          <a:lstStyle/>
          <a:p>
            <a:pPr marL="12700">
              <a:lnSpc>
                <a:spcPct val="100000"/>
              </a:lnSpc>
            </a:pPr>
            <a:r>
              <a:rPr sz="1200" b="1" spc="-80" dirty="0">
                <a:latin typeface="Arial"/>
                <a:cs typeface="Arial"/>
              </a:rPr>
              <a:t>A</a:t>
            </a:r>
            <a:r>
              <a:rPr sz="1200" b="1" spc="-15" dirty="0">
                <a:latin typeface="Arial"/>
                <a:cs typeface="Arial"/>
              </a:rPr>
              <a:t>vsluta</a:t>
            </a:r>
            <a:endParaRPr sz="1200">
              <a:latin typeface="Arial"/>
              <a:cs typeface="Arial"/>
            </a:endParaRPr>
          </a:p>
          <a:p>
            <a:pPr marL="12700" marR="12700">
              <a:lnSpc>
                <a:spcPts val="1250"/>
              </a:lnSpc>
              <a:spcBef>
                <a:spcPts val="10"/>
              </a:spcBef>
            </a:pPr>
            <a:r>
              <a:rPr sz="1000" spc="-114" dirty="0">
                <a:latin typeface="Arial"/>
                <a:cs typeface="Arial"/>
              </a:rPr>
              <a:t>V</a:t>
            </a:r>
            <a:r>
              <a:rPr sz="1000" spc="-15" dirty="0">
                <a:latin typeface="Arial"/>
                <a:cs typeface="Arial"/>
              </a:rPr>
              <a:t>ar </a:t>
            </a:r>
            <a:r>
              <a:rPr sz="1000" spc="0" dirty="0">
                <a:latin typeface="Arial"/>
                <a:cs typeface="Arial"/>
              </a:rPr>
              <a:t>beslutsam, </a:t>
            </a:r>
            <a:r>
              <a:rPr sz="1000" spc="-10" dirty="0">
                <a:latin typeface="Arial"/>
                <a:cs typeface="Arial"/>
              </a:rPr>
              <a:t>använd </a:t>
            </a:r>
            <a:r>
              <a:rPr sz="1000" spc="5" dirty="0">
                <a:latin typeface="Arial"/>
                <a:cs typeface="Arial"/>
              </a:rPr>
              <a:t>båda </a:t>
            </a:r>
            <a:r>
              <a:rPr sz="1000" spc="10" dirty="0">
                <a:latin typeface="Arial"/>
                <a:cs typeface="Arial"/>
              </a:rPr>
              <a:t>fötte</a:t>
            </a:r>
            <a:r>
              <a:rPr sz="1000" spc="25" dirty="0">
                <a:latin typeface="Arial"/>
                <a:cs typeface="Arial"/>
              </a:rPr>
              <a:t>r</a:t>
            </a:r>
            <a:r>
              <a:rPr sz="1000" spc="-15" dirty="0">
                <a:latin typeface="Arial"/>
                <a:cs typeface="Arial"/>
              </a:rPr>
              <a:t>na </a:t>
            </a:r>
            <a:r>
              <a:rPr sz="1000" spc="15" dirty="0">
                <a:latin typeface="Arial"/>
                <a:cs typeface="Arial"/>
              </a:rPr>
              <a:t>och</a:t>
            </a:r>
            <a:r>
              <a:rPr sz="1000" spc="5" dirty="0">
                <a:latin typeface="Arial"/>
                <a:cs typeface="Arial"/>
              </a:rPr>
              <a:t> skjut med </a:t>
            </a:r>
            <a:r>
              <a:rPr sz="1000" spc="20" dirty="0">
                <a:latin typeface="Arial"/>
                <a:cs typeface="Arial"/>
              </a:rPr>
              <a:t>p</a:t>
            </a:r>
            <a:r>
              <a:rPr sz="1000" spc="-10" dirty="0">
                <a:latin typeface="Arial"/>
                <a:cs typeface="Arial"/>
              </a:rPr>
              <a:t>r</a:t>
            </a:r>
            <a:r>
              <a:rPr sz="1000" spc="0" dirty="0">
                <a:latin typeface="Arial"/>
                <a:cs typeface="Arial"/>
              </a:rPr>
              <a:t>ecision </a:t>
            </a:r>
            <a:r>
              <a:rPr sz="1000" spc="15" dirty="0">
                <a:latin typeface="Arial"/>
                <a:cs typeface="Arial"/>
              </a:rPr>
              <a:t>och </a:t>
            </a:r>
            <a:r>
              <a:rPr sz="1000" spc="-15" dirty="0">
                <a:latin typeface="Arial"/>
                <a:cs typeface="Arial"/>
              </a:rPr>
              <a:t>hå</a:t>
            </a:r>
            <a:r>
              <a:rPr sz="1000" spc="-30" dirty="0">
                <a:latin typeface="Arial"/>
                <a:cs typeface="Arial"/>
              </a:rPr>
              <a:t>r</a:t>
            </a:r>
            <a:r>
              <a:rPr sz="1000" spc="5" dirty="0">
                <a:latin typeface="Arial"/>
                <a:cs typeface="Arial"/>
              </a:rPr>
              <a:t>dhet men </a:t>
            </a:r>
            <a:r>
              <a:rPr sz="1000" spc="0" dirty="0">
                <a:latin typeface="Arial"/>
                <a:cs typeface="Arial"/>
              </a:rPr>
              <a:t>prioritera </a:t>
            </a:r>
            <a:r>
              <a:rPr sz="1000" spc="20" dirty="0">
                <a:latin typeface="Arial"/>
                <a:cs typeface="Arial"/>
              </a:rPr>
              <a:t>p</a:t>
            </a:r>
            <a:r>
              <a:rPr sz="1000" spc="-10" dirty="0">
                <a:latin typeface="Arial"/>
                <a:cs typeface="Arial"/>
              </a:rPr>
              <a:t>r</a:t>
            </a:r>
            <a:r>
              <a:rPr sz="1000" spc="0" dirty="0">
                <a:latin typeface="Arial"/>
                <a:cs typeface="Arial"/>
              </a:rPr>
              <a:t>ecision.</a:t>
            </a:r>
            <a:endParaRPr sz="1000">
              <a:latin typeface="Arial"/>
              <a:cs typeface="Arial"/>
            </a:endParaRPr>
          </a:p>
        </p:txBody>
      </p:sp>
      <p:sp>
        <p:nvSpPr>
          <p:cNvPr id="31" name="object 16"/>
          <p:cNvSpPr txBox="1"/>
          <p:nvPr/>
        </p:nvSpPr>
        <p:spPr>
          <a:xfrm>
            <a:off x="3497300" y="3965830"/>
            <a:ext cx="2503170" cy="5060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Skydda </a:t>
            </a:r>
            <a:r>
              <a:rPr sz="1200" b="1" spc="5" dirty="0">
                <a:latin typeface="Arial"/>
                <a:cs typeface="Arial"/>
              </a:rPr>
              <a:t>målet</a:t>
            </a:r>
            <a:endParaRPr sz="1200">
              <a:latin typeface="Arial"/>
              <a:cs typeface="Arial"/>
            </a:endParaRPr>
          </a:p>
          <a:p>
            <a:pPr marL="12700" marR="12700">
              <a:lnSpc>
                <a:spcPts val="1250"/>
              </a:lnSpc>
              <a:spcBef>
                <a:spcPts val="10"/>
              </a:spcBef>
            </a:pPr>
            <a:r>
              <a:rPr sz="1000" spc="5" dirty="0">
                <a:latin typeface="Arial"/>
                <a:cs typeface="Arial"/>
              </a:rPr>
              <a:t>Skydda målet </a:t>
            </a:r>
            <a:r>
              <a:rPr sz="1000" spc="10" dirty="0">
                <a:latin typeface="Arial"/>
                <a:cs typeface="Arial"/>
              </a:rPr>
              <a:t>om motstånda</a:t>
            </a:r>
            <a:r>
              <a:rPr sz="1000" spc="-15" dirty="0">
                <a:latin typeface="Arial"/>
                <a:cs typeface="Arial"/>
              </a:rPr>
              <a:t>ren </a:t>
            </a:r>
            <a:r>
              <a:rPr sz="1000" spc="5" dirty="0">
                <a:latin typeface="Arial"/>
                <a:cs typeface="Arial"/>
              </a:rPr>
              <a:t>kommer till avslut genom </a:t>
            </a:r>
            <a:r>
              <a:rPr sz="1000" spc="10" dirty="0">
                <a:latin typeface="Arial"/>
                <a:cs typeface="Arial"/>
              </a:rPr>
              <a:t>att samarbeta.</a:t>
            </a:r>
            <a:endParaRPr sz="1000">
              <a:latin typeface="Arial"/>
              <a:cs typeface="Arial"/>
            </a:endParaRPr>
          </a:p>
        </p:txBody>
      </p:sp>
      <p:sp>
        <p:nvSpPr>
          <p:cNvPr id="32" name="object 17"/>
          <p:cNvSpPr txBox="1"/>
          <p:nvPr/>
        </p:nvSpPr>
        <p:spPr>
          <a:xfrm>
            <a:off x="3497300" y="4607180"/>
            <a:ext cx="2357120" cy="506095"/>
          </a:xfrm>
          <a:prstGeom prst="rect">
            <a:avLst/>
          </a:prstGeom>
        </p:spPr>
        <p:txBody>
          <a:bodyPr vert="horz" wrap="square" lIns="0" tIns="0" rIns="0" bIns="0" rtlCol="0">
            <a:noAutofit/>
          </a:bodyPr>
          <a:lstStyle/>
          <a:p>
            <a:pPr marL="12700">
              <a:lnSpc>
                <a:spcPct val="100000"/>
              </a:lnSpc>
            </a:pPr>
            <a:r>
              <a:rPr sz="1200" b="1" spc="-135" dirty="0">
                <a:latin typeface="Arial"/>
                <a:cs typeface="Arial"/>
              </a:rPr>
              <a:t>T</a:t>
            </a:r>
            <a:r>
              <a:rPr sz="1200" b="1" spc="20" dirty="0">
                <a:latin typeface="Arial"/>
                <a:cs typeface="Arial"/>
              </a:rPr>
              <a:t>a </a:t>
            </a:r>
            <a:r>
              <a:rPr sz="1200" b="1" spc="-15" dirty="0">
                <a:latin typeface="Arial"/>
                <a:cs typeface="Arial"/>
              </a:rPr>
              <a:t>bollen</a:t>
            </a:r>
            <a:endParaRPr sz="1200">
              <a:latin typeface="Arial"/>
              <a:cs typeface="Arial"/>
            </a:endParaRPr>
          </a:p>
          <a:p>
            <a:pPr marL="12700" marR="12700">
              <a:lnSpc>
                <a:spcPts val="1250"/>
              </a:lnSpc>
              <a:spcBef>
                <a:spcPts val="10"/>
              </a:spcBef>
            </a:pPr>
            <a:r>
              <a:rPr sz="1000" spc="-160" dirty="0">
                <a:latin typeface="Arial"/>
                <a:cs typeface="Arial"/>
              </a:rPr>
              <a:t>T</a:t>
            </a:r>
            <a:r>
              <a:rPr sz="1000" spc="-25" dirty="0">
                <a:latin typeface="Arial"/>
                <a:cs typeface="Arial"/>
              </a:rPr>
              <a:t>a </a:t>
            </a:r>
            <a:r>
              <a:rPr sz="1000" spc="0" dirty="0">
                <a:latin typeface="Arial"/>
                <a:cs typeface="Arial"/>
              </a:rPr>
              <a:t>bollen </a:t>
            </a:r>
            <a:r>
              <a:rPr sz="1000" spc="-5" dirty="0">
                <a:latin typeface="Arial"/>
                <a:cs typeface="Arial"/>
              </a:rPr>
              <a:t>innan </a:t>
            </a:r>
            <a:r>
              <a:rPr sz="1000" spc="10" dirty="0">
                <a:latin typeface="Arial"/>
                <a:cs typeface="Arial"/>
              </a:rPr>
              <a:t>motstånda</a:t>
            </a:r>
            <a:r>
              <a:rPr sz="1000" spc="-15" dirty="0">
                <a:latin typeface="Arial"/>
                <a:cs typeface="Arial"/>
              </a:rPr>
              <a:t>ren </a:t>
            </a:r>
            <a:r>
              <a:rPr sz="1000" spc="5" dirty="0">
                <a:latin typeface="Arial"/>
                <a:cs typeface="Arial"/>
              </a:rPr>
              <a:t>kommer till avslut genom </a:t>
            </a:r>
            <a:r>
              <a:rPr sz="1000" spc="10" dirty="0">
                <a:latin typeface="Arial"/>
                <a:cs typeface="Arial"/>
              </a:rPr>
              <a:t>ett </a:t>
            </a:r>
            <a:r>
              <a:rPr sz="1000" spc="0" dirty="0">
                <a:latin typeface="Arial"/>
                <a:cs typeface="Arial"/>
              </a:rPr>
              <a:t>bra </a:t>
            </a:r>
            <a:r>
              <a:rPr sz="1000" spc="5" dirty="0">
                <a:latin typeface="Arial"/>
                <a:cs typeface="Arial"/>
              </a:rPr>
              <a:t>positionsspel.</a:t>
            </a:r>
            <a:endParaRPr sz="1000">
              <a:latin typeface="Arial"/>
              <a:cs typeface="Arial"/>
            </a:endParaRPr>
          </a:p>
        </p:txBody>
      </p:sp>
      <p:sp>
        <p:nvSpPr>
          <p:cNvPr id="33" name="object 18"/>
          <p:cNvSpPr txBox="1"/>
          <p:nvPr/>
        </p:nvSpPr>
        <p:spPr>
          <a:xfrm>
            <a:off x="3497300" y="5244141"/>
            <a:ext cx="2497455" cy="510540"/>
          </a:xfrm>
          <a:prstGeom prst="rect">
            <a:avLst/>
          </a:prstGeom>
        </p:spPr>
        <p:txBody>
          <a:bodyPr vert="horz" wrap="square" lIns="0" tIns="0" rIns="0" bIns="0" rtlCol="0">
            <a:noAutofit/>
          </a:bodyPr>
          <a:lstStyle/>
          <a:p>
            <a:pPr marL="12700" marR="12700">
              <a:lnSpc>
                <a:spcPct val="102400"/>
              </a:lnSpc>
            </a:pPr>
            <a:r>
              <a:rPr sz="1200" b="1" spc="5" dirty="0">
                <a:latin typeface="Arial"/>
                <a:cs typeface="Arial"/>
              </a:rPr>
              <a:t>Coacha medspela</a:t>
            </a:r>
            <a:r>
              <a:rPr sz="1200" b="1" spc="-25" dirty="0">
                <a:latin typeface="Arial"/>
                <a:cs typeface="Arial"/>
              </a:rPr>
              <a:t>r</a:t>
            </a:r>
            <a:r>
              <a:rPr sz="1200" b="1" spc="20" dirty="0">
                <a:latin typeface="Arial"/>
                <a:cs typeface="Arial"/>
              </a:rPr>
              <a:t>e </a:t>
            </a:r>
            <a:r>
              <a:rPr sz="1200" b="1" spc="-30" dirty="0">
                <a:latin typeface="Arial"/>
                <a:cs typeface="Arial"/>
              </a:rPr>
              <a:t>i </a:t>
            </a:r>
            <a:r>
              <a:rPr sz="1200" b="1" spc="-15" dirty="0">
                <a:latin typeface="Arial"/>
                <a:cs typeface="Arial"/>
              </a:rPr>
              <a:t>försvarsspel</a:t>
            </a:r>
            <a:r>
              <a:rPr sz="1200" b="1" spc="-10" dirty="0">
                <a:latin typeface="Arial"/>
                <a:cs typeface="Arial"/>
              </a:rPr>
              <a:t> </a:t>
            </a:r>
            <a:r>
              <a:rPr sz="1000" spc="-10" dirty="0">
                <a:latin typeface="Arial"/>
                <a:cs typeface="Arial"/>
              </a:rPr>
              <a:t>Coacha medspela</a:t>
            </a:r>
            <a:r>
              <a:rPr sz="1000" spc="-20" dirty="0">
                <a:latin typeface="Arial"/>
                <a:cs typeface="Arial"/>
              </a:rPr>
              <a:t>r</a:t>
            </a:r>
            <a:r>
              <a:rPr sz="1000" spc="-25" dirty="0">
                <a:latin typeface="Arial"/>
                <a:cs typeface="Arial"/>
              </a:rPr>
              <a:t>e </a:t>
            </a:r>
            <a:r>
              <a:rPr sz="1000" spc="10" dirty="0">
                <a:latin typeface="Arial"/>
                <a:cs typeface="Arial"/>
              </a:rPr>
              <a:t>för att </a:t>
            </a:r>
            <a:r>
              <a:rPr sz="1000" spc="0" dirty="0">
                <a:latin typeface="Arial"/>
                <a:cs typeface="Arial"/>
              </a:rPr>
              <a:t>förhindra </a:t>
            </a:r>
            <a:r>
              <a:rPr sz="1000" spc="10" dirty="0">
                <a:latin typeface="Arial"/>
                <a:cs typeface="Arial"/>
              </a:rPr>
              <a:t>att </a:t>
            </a:r>
            <a:r>
              <a:rPr sz="1000" spc="5" dirty="0">
                <a:latin typeface="Arial"/>
                <a:cs typeface="Arial"/>
              </a:rPr>
              <a:t>motspela</a:t>
            </a:r>
            <a:r>
              <a:rPr sz="1000" spc="-20" dirty="0">
                <a:latin typeface="Arial"/>
                <a:cs typeface="Arial"/>
              </a:rPr>
              <a:t>r</a:t>
            </a:r>
            <a:r>
              <a:rPr sz="1000" spc="-25" dirty="0">
                <a:latin typeface="Arial"/>
                <a:cs typeface="Arial"/>
              </a:rPr>
              <a:t>e </a:t>
            </a:r>
            <a:r>
              <a:rPr sz="1000" spc="5" dirty="0">
                <a:latin typeface="Arial"/>
                <a:cs typeface="Arial"/>
              </a:rPr>
              <a:t>kommer till avslut.</a:t>
            </a:r>
            <a:endParaRPr sz="1000">
              <a:latin typeface="Arial"/>
              <a:cs typeface="Arial"/>
            </a:endParaRPr>
          </a:p>
        </p:txBody>
      </p:sp>
      <p:sp>
        <p:nvSpPr>
          <p:cNvPr id="34" name="object 19"/>
          <p:cNvSpPr txBox="1"/>
          <p:nvPr/>
        </p:nvSpPr>
        <p:spPr>
          <a:xfrm>
            <a:off x="3497300" y="5889880"/>
            <a:ext cx="2538095" cy="1471295"/>
          </a:xfrm>
          <a:prstGeom prst="rect">
            <a:avLst/>
          </a:prstGeom>
        </p:spPr>
        <p:txBody>
          <a:bodyPr vert="horz" wrap="square" lIns="0" tIns="0" rIns="0" bIns="0" rtlCol="0">
            <a:noAutofit/>
          </a:bodyPr>
          <a:lstStyle/>
          <a:p>
            <a:pPr marL="12700">
              <a:lnSpc>
                <a:spcPct val="100000"/>
              </a:lnSpc>
            </a:pPr>
            <a:r>
              <a:rPr sz="1200" b="1" spc="-10" dirty="0">
                <a:latin typeface="Arial"/>
                <a:cs typeface="Arial"/>
              </a:rPr>
              <a:t>Igångsättning</a:t>
            </a:r>
            <a:endParaRPr sz="1200">
              <a:latin typeface="Arial"/>
              <a:cs typeface="Arial"/>
            </a:endParaRPr>
          </a:p>
          <a:p>
            <a:pPr marL="12700" marR="35560">
              <a:lnSpc>
                <a:spcPts val="1250"/>
              </a:lnSpc>
              <a:spcBef>
                <a:spcPts val="10"/>
              </a:spcBef>
            </a:pPr>
            <a:r>
              <a:rPr sz="1000" dirty="0">
                <a:latin typeface="Arial"/>
                <a:cs typeface="Arial"/>
              </a:rPr>
              <a:t>Lugn </a:t>
            </a:r>
            <a:r>
              <a:rPr sz="1000" spc="0" dirty="0">
                <a:latin typeface="Arial"/>
                <a:cs typeface="Arial"/>
              </a:rPr>
              <a:t>igångsättning </a:t>
            </a:r>
            <a:r>
              <a:rPr sz="1000" spc="5" dirty="0">
                <a:latin typeface="Arial"/>
                <a:cs typeface="Arial"/>
              </a:rPr>
              <a:t>med utkast </a:t>
            </a:r>
            <a:r>
              <a:rPr sz="1000" spc="-15" dirty="0">
                <a:latin typeface="Arial"/>
                <a:cs typeface="Arial"/>
              </a:rPr>
              <a:t>eller </a:t>
            </a:r>
            <a:r>
              <a:rPr sz="1000" spc="5" dirty="0">
                <a:latin typeface="Arial"/>
                <a:cs typeface="Arial"/>
              </a:rPr>
              <a:t>utspark med </a:t>
            </a:r>
            <a:r>
              <a:rPr sz="1000" spc="20" dirty="0">
                <a:latin typeface="Arial"/>
                <a:cs typeface="Arial"/>
              </a:rPr>
              <a:t>p</a:t>
            </a:r>
            <a:r>
              <a:rPr sz="1000" spc="-10" dirty="0">
                <a:latin typeface="Arial"/>
                <a:cs typeface="Arial"/>
              </a:rPr>
              <a:t>r</a:t>
            </a:r>
            <a:r>
              <a:rPr sz="1000" spc="0" dirty="0">
                <a:latin typeface="Arial"/>
                <a:cs typeface="Arial"/>
              </a:rPr>
              <a:t>ecision.</a:t>
            </a:r>
            <a:endParaRPr sz="1000">
              <a:latin typeface="Arial"/>
              <a:cs typeface="Arial"/>
            </a:endParaRPr>
          </a:p>
          <a:p>
            <a:pPr>
              <a:lnSpc>
                <a:spcPts val="1100"/>
              </a:lnSpc>
            </a:pPr>
            <a:endParaRPr sz="1100"/>
          </a:p>
          <a:p>
            <a:pPr marL="12700">
              <a:lnSpc>
                <a:spcPct val="100000"/>
              </a:lnSpc>
            </a:pPr>
            <a:r>
              <a:rPr sz="1200" b="1" spc="5" dirty="0">
                <a:latin typeface="Arial"/>
                <a:cs typeface="Arial"/>
              </a:rPr>
              <a:t>Coacha medspela</a:t>
            </a:r>
            <a:r>
              <a:rPr sz="1200" b="1" spc="-25" dirty="0">
                <a:latin typeface="Arial"/>
                <a:cs typeface="Arial"/>
              </a:rPr>
              <a:t>r</a:t>
            </a:r>
            <a:r>
              <a:rPr sz="1200" b="1" spc="20" dirty="0">
                <a:latin typeface="Arial"/>
                <a:cs typeface="Arial"/>
              </a:rPr>
              <a:t>e </a:t>
            </a:r>
            <a:r>
              <a:rPr sz="1200" b="1" spc="-30" dirty="0">
                <a:latin typeface="Arial"/>
                <a:cs typeface="Arial"/>
              </a:rPr>
              <a:t>i </a:t>
            </a:r>
            <a:r>
              <a:rPr sz="1200" b="1" spc="-15" dirty="0">
                <a:latin typeface="Arial"/>
                <a:cs typeface="Arial"/>
              </a:rPr>
              <a:t>anfallsspel</a:t>
            </a:r>
            <a:endParaRPr sz="1200">
              <a:latin typeface="Arial"/>
              <a:cs typeface="Arial"/>
            </a:endParaRPr>
          </a:p>
          <a:p>
            <a:pPr marL="12700">
              <a:lnSpc>
                <a:spcPct val="100000"/>
              </a:lnSpc>
              <a:spcBef>
                <a:spcPts val="10"/>
              </a:spcBef>
            </a:pPr>
            <a:r>
              <a:rPr sz="1000" dirty="0">
                <a:latin typeface="Arial"/>
                <a:cs typeface="Arial"/>
              </a:rPr>
              <a:t>Coacha medspela</a:t>
            </a:r>
            <a:r>
              <a:rPr sz="1000" spc="-20" dirty="0">
                <a:latin typeface="Arial"/>
                <a:cs typeface="Arial"/>
              </a:rPr>
              <a:t>r</a:t>
            </a:r>
            <a:r>
              <a:rPr sz="1000" spc="-25" dirty="0">
                <a:latin typeface="Arial"/>
                <a:cs typeface="Arial"/>
              </a:rPr>
              <a:t>e </a:t>
            </a:r>
            <a:r>
              <a:rPr sz="1000" spc="10" dirty="0">
                <a:latin typeface="Arial"/>
                <a:cs typeface="Arial"/>
              </a:rPr>
              <a:t>om passningsalte</a:t>
            </a:r>
            <a:r>
              <a:rPr sz="1000" spc="15" dirty="0">
                <a:latin typeface="Arial"/>
                <a:cs typeface="Arial"/>
              </a:rPr>
              <a:t>r</a:t>
            </a:r>
            <a:r>
              <a:rPr sz="1000" spc="0" dirty="0">
                <a:latin typeface="Arial"/>
                <a:cs typeface="Arial"/>
              </a:rPr>
              <a:t>nati</a:t>
            </a:r>
            <a:r>
              <a:rPr sz="1000" spc="-75" dirty="0">
                <a:latin typeface="Arial"/>
                <a:cs typeface="Arial"/>
              </a:rPr>
              <a:t>v</a:t>
            </a:r>
            <a:r>
              <a:rPr sz="1000" spc="0" dirty="0">
                <a:latin typeface="Arial"/>
                <a:cs typeface="Arial"/>
              </a:rPr>
              <a:t>.</a:t>
            </a:r>
            <a:endParaRPr sz="1000">
              <a:latin typeface="Arial"/>
              <a:cs typeface="Arial"/>
            </a:endParaRPr>
          </a:p>
          <a:p>
            <a:pPr>
              <a:lnSpc>
                <a:spcPts val="1100"/>
              </a:lnSpc>
              <a:spcBef>
                <a:spcPts val="50"/>
              </a:spcBef>
            </a:pPr>
            <a:endParaRPr sz="1100"/>
          </a:p>
          <a:p>
            <a:pPr marL="12700">
              <a:lnSpc>
                <a:spcPct val="100000"/>
              </a:lnSpc>
            </a:pPr>
            <a:r>
              <a:rPr sz="1200" b="1" spc="-10" dirty="0">
                <a:latin typeface="Arial"/>
                <a:cs typeface="Arial"/>
              </a:rPr>
              <a:t>Agera understödsspela</a:t>
            </a:r>
            <a:r>
              <a:rPr sz="1200" b="1" spc="-30" dirty="0">
                <a:latin typeface="Arial"/>
                <a:cs typeface="Arial"/>
              </a:rPr>
              <a:t>r</a:t>
            </a:r>
            <a:r>
              <a:rPr sz="1200" b="1" spc="20" dirty="0">
                <a:latin typeface="Arial"/>
                <a:cs typeface="Arial"/>
              </a:rPr>
              <a:t>e</a:t>
            </a:r>
            <a:endParaRPr sz="1200">
              <a:latin typeface="Arial"/>
              <a:cs typeface="Arial"/>
            </a:endParaRPr>
          </a:p>
          <a:p>
            <a:pPr marL="12700">
              <a:lnSpc>
                <a:spcPct val="100000"/>
              </a:lnSpc>
              <a:spcBef>
                <a:spcPts val="10"/>
              </a:spcBef>
            </a:pPr>
            <a:r>
              <a:rPr sz="1000" spc="-15" dirty="0">
                <a:latin typeface="Arial"/>
                <a:cs typeface="Arial"/>
              </a:rPr>
              <a:t>Agera </a:t>
            </a:r>
            <a:r>
              <a:rPr sz="1000" spc="0" dirty="0">
                <a:latin typeface="Arial"/>
                <a:cs typeface="Arial"/>
              </a:rPr>
              <a:t>understödsspela</a:t>
            </a:r>
            <a:r>
              <a:rPr sz="1000" spc="-20" dirty="0">
                <a:latin typeface="Arial"/>
                <a:cs typeface="Arial"/>
              </a:rPr>
              <a:t>r</a:t>
            </a:r>
            <a:r>
              <a:rPr sz="1000" spc="-25" dirty="0">
                <a:latin typeface="Arial"/>
                <a:cs typeface="Arial"/>
              </a:rPr>
              <a:t>e </a:t>
            </a:r>
            <a:r>
              <a:rPr sz="1000" spc="15" dirty="0">
                <a:latin typeface="Arial"/>
                <a:cs typeface="Arial"/>
              </a:rPr>
              <a:t>och spelvända</a:t>
            </a:r>
            <a:r>
              <a:rPr sz="1000" spc="-20" dirty="0">
                <a:latin typeface="Arial"/>
                <a:cs typeface="Arial"/>
              </a:rPr>
              <a:t>r</a:t>
            </a:r>
            <a:r>
              <a:rPr sz="1000" spc="-15" dirty="0">
                <a:latin typeface="Arial"/>
                <a:cs typeface="Arial"/>
              </a:rPr>
              <a:t>e.</a:t>
            </a:r>
            <a:endParaRPr sz="1000">
              <a:latin typeface="Arial"/>
              <a:cs typeface="Aria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248472" cy="432420"/>
          </a:xfrm>
        </p:spPr>
        <p:txBody>
          <a:bodyPr/>
          <a:lstStyle/>
          <a:p>
            <a:r>
              <a:rPr lang="sv-SE"/>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sv-SE" smtClean="0"/>
              <a:pPr/>
              <a:t>68</a:t>
            </a:fld>
            <a:endParaRPr lang="sv-SE"/>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a:solidFill>
                  <a:schemeClr val="bg1"/>
                </a:solidFill>
                <a:hlinkClick r:id="rId3" action="ppaction://hlinksldjump" tooltip="INNEHÅLL"/>
              </a:rPr>
              <a:t>INDEX</a:t>
            </a:r>
            <a:endParaRPr lang="sv-SE" sz="1400" b="1">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a:solidFill>
                  <a:schemeClr val="bg1"/>
                </a:solidFill>
                <a:hlinkClick r:id="rId4" action="ppaction://hlinksldjump"/>
              </a:rPr>
              <a:t>KARTA</a:t>
            </a:r>
            <a:endParaRPr lang="sv-SE" sz="1400" b="1">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sv-SE" sz="1400" b="1" i="1">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sv-SE" sz="1400" b="1" i="1">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sv-SE" sz="1400" b="1" i="1">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sv-SE" sz="1400" b="1" i="1">
                <a:solidFill>
                  <a:schemeClr val="bg1"/>
                </a:solidFill>
              </a:rPr>
              <a:t>NIVÅ 4</a:t>
            </a:r>
          </a:p>
        </p:txBody>
      </p:sp>
      <p:sp>
        <p:nvSpPr>
          <p:cNvPr id="20" name="object 8"/>
          <p:cNvSpPr txBox="1"/>
          <p:nvPr/>
        </p:nvSpPr>
        <p:spPr>
          <a:xfrm>
            <a:off x="908720" y="1043608"/>
            <a:ext cx="1734185" cy="223520"/>
          </a:xfrm>
          <a:prstGeom prst="rect">
            <a:avLst/>
          </a:prstGeom>
        </p:spPr>
        <p:txBody>
          <a:bodyPr vert="horz" wrap="square" lIns="0" tIns="0" rIns="0" bIns="0" rtlCol="0">
            <a:noAutofit/>
          </a:bodyPr>
          <a:lstStyle/>
          <a:p>
            <a:pPr marL="12700">
              <a:lnSpc>
                <a:spcPct val="100000"/>
              </a:lnSpc>
            </a:pPr>
            <a:r>
              <a:rPr lang="sv-SE" sz="1400" b="1">
                <a:solidFill>
                  <a:srgbClr val="006BB6"/>
                </a:solidFill>
                <a:latin typeface="Arial"/>
                <a:cs typeface="Arial"/>
              </a:rPr>
              <a:t>Fä</a:t>
            </a:r>
            <a:r>
              <a:rPr lang="sv-SE" sz="1400" b="1" spc="-30">
                <a:solidFill>
                  <a:srgbClr val="006BB6"/>
                </a:solidFill>
                <a:latin typeface="Arial"/>
                <a:cs typeface="Arial"/>
              </a:rPr>
              <a:t>r</a:t>
            </a:r>
            <a:r>
              <a:rPr lang="sv-SE" sz="1400" b="1" spc="0">
                <a:solidFill>
                  <a:srgbClr val="006BB6"/>
                </a:solidFill>
                <a:latin typeface="Arial"/>
                <a:cs typeface="Arial"/>
              </a:rPr>
              <a:t>digheter </a:t>
            </a:r>
            <a:r>
              <a:rPr lang="sv-SE" sz="1400" b="1" spc="-15">
                <a:solidFill>
                  <a:srgbClr val="006BB6"/>
                </a:solidFill>
                <a:latin typeface="Arial"/>
                <a:cs typeface="Arial"/>
              </a:rPr>
              <a:t>position</a:t>
            </a:r>
            <a:endParaRPr lang="sv-SE" sz="1400">
              <a:solidFill>
                <a:srgbClr val="006BB6"/>
              </a:solidFill>
              <a:latin typeface="Arial"/>
              <a:cs typeface="Arial"/>
            </a:endParaRPr>
          </a:p>
        </p:txBody>
      </p:sp>
      <p:graphicFrame>
        <p:nvGraphicFramePr>
          <p:cNvPr id="23" name="Tabell 22"/>
          <p:cNvGraphicFramePr>
            <a:graphicFrameLocks noGrp="1"/>
          </p:cNvGraphicFramePr>
          <p:nvPr/>
        </p:nvGraphicFramePr>
        <p:xfrm>
          <a:off x="836712" y="1403648"/>
          <a:ext cx="5400600" cy="680075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460918">
                <a:tc>
                  <a:txBody>
                    <a:bodyPr/>
                    <a:lstStyle/>
                    <a:p>
                      <a:r>
                        <a:rPr lang="sv-SE" sz="1000" b="1" kern="1200" baseline="0" dirty="0">
                          <a:solidFill>
                            <a:schemeClr val="lt1"/>
                          </a:solidFill>
                          <a:latin typeface="+mn-lt"/>
                          <a:ea typeface="+mn-ea"/>
                          <a:cs typeface="+mn-cs"/>
                        </a:rPr>
                        <a:t>POSITION</a:t>
                      </a:r>
                      <a:endParaRPr lang="sv-SE" sz="1000" dirty="0"/>
                    </a:p>
                  </a:txBody>
                  <a:tcPr/>
                </a:tc>
                <a:tc>
                  <a:txBody>
                    <a:bodyPr/>
                    <a:lstStyle/>
                    <a:p>
                      <a:r>
                        <a:rPr lang="sv-SE" sz="1000" b="1" kern="1200" baseline="0" dirty="0">
                          <a:solidFill>
                            <a:schemeClr val="lt1"/>
                          </a:solidFill>
                          <a:latin typeface="+mn-lt"/>
                          <a:ea typeface="+mn-ea"/>
                          <a:cs typeface="+mn-cs"/>
                        </a:rPr>
                        <a:t>ANFALLSSPEL</a:t>
                      </a:r>
                      <a:endParaRPr lang="sv-SE" sz="1000" dirty="0"/>
                    </a:p>
                  </a:txBody>
                  <a:tcPr/>
                </a:tc>
                <a:tc>
                  <a:txBody>
                    <a:bodyPr/>
                    <a:lstStyle/>
                    <a:p>
                      <a:r>
                        <a:rPr lang="sv-SE" sz="1000" b="1" kern="1200" baseline="0" dirty="0">
                          <a:solidFill>
                            <a:schemeClr val="lt1"/>
                          </a:solidFill>
                          <a:latin typeface="+mn-lt"/>
                          <a:ea typeface="+mn-ea"/>
                          <a:cs typeface="+mn-cs"/>
                        </a:rPr>
                        <a:t>FÖRSVARSSPEL</a:t>
                      </a:r>
                      <a:endParaRPr lang="sv-SE" sz="1000" dirty="0"/>
                    </a:p>
                  </a:txBody>
                  <a:tcPr/>
                </a:tc>
                <a:extLst>
                  <a:ext uri="{0D108BD9-81ED-4DB2-BD59-A6C34878D82A}">
                    <a16:rowId xmlns:a16="http://schemas.microsoft.com/office/drawing/2014/main" val="10000"/>
                  </a:ext>
                </a:extLst>
              </a:tr>
              <a:tr h="800664">
                <a:tc>
                  <a:txBody>
                    <a:bodyPr/>
                    <a:lstStyle/>
                    <a:p>
                      <a:r>
                        <a:rPr lang="sv-SE" sz="1000" kern="1200" baseline="0" dirty="0">
                          <a:solidFill>
                            <a:schemeClr val="dk1"/>
                          </a:solidFill>
                          <a:latin typeface="+mn-lt"/>
                          <a:ea typeface="+mn-ea"/>
                          <a:cs typeface="+mn-cs"/>
                        </a:rPr>
                        <a:t>MÅLVAKT</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Skjuta ut bollen på volley</a:t>
                      </a:r>
                    </a:p>
                    <a:p>
                      <a:r>
                        <a:rPr lang="sv-SE" sz="1000" kern="1200" baseline="0" dirty="0">
                          <a:solidFill>
                            <a:schemeClr val="dk1"/>
                          </a:solidFill>
                          <a:latin typeface="+mn-lt"/>
                          <a:ea typeface="+mn-ea"/>
                          <a:cs typeface="+mn-cs"/>
                        </a:rPr>
                        <a:t>Kasta ut bollen</a:t>
                      </a:r>
                      <a:endParaRPr lang="sv-SE" sz="1000" dirty="0"/>
                    </a:p>
                  </a:txBody>
                  <a:tcPr/>
                </a:tc>
                <a:tc>
                  <a:txBody>
                    <a:bodyPr/>
                    <a:lstStyle/>
                    <a:p>
                      <a:r>
                        <a:rPr lang="sv-SE" sz="1000" kern="1200" baseline="0" dirty="0">
                          <a:solidFill>
                            <a:schemeClr val="dk1"/>
                          </a:solidFill>
                          <a:latin typeface="+mn-lt"/>
                          <a:ea typeface="+mn-ea"/>
                          <a:cs typeface="+mn-cs"/>
                        </a:rPr>
                        <a:t>Fånga bollen</a:t>
                      </a:r>
                    </a:p>
                    <a:p>
                      <a:r>
                        <a:rPr lang="sv-SE" sz="1000" kern="1200" baseline="0" dirty="0">
                          <a:solidFill>
                            <a:schemeClr val="dk1"/>
                          </a:solidFill>
                          <a:latin typeface="+mn-lt"/>
                          <a:ea typeface="+mn-ea"/>
                          <a:cs typeface="+mn-cs"/>
                        </a:rPr>
                        <a:t>Kasta sig</a:t>
                      </a:r>
                    </a:p>
                    <a:p>
                      <a:r>
                        <a:rPr lang="sv-SE" sz="1000" kern="1200" baseline="0" dirty="0">
                          <a:solidFill>
                            <a:schemeClr val="dk1"/>
                          </a:solidFill>
                          <a:latin typeface="+mn-lt"/>
                          <a:ea typeface="+mn-ea"/>
                          <a:cs typeface="+mn-cs"/>
                        </a:rPr>
                        <a:t>Upphopp</a:t>
                      </a:r>
                    </a:p>
                    <a:p>
                      <a:r>
                        <a:rPr lang="sv-SE" sz="1000" kern="1200" baseline="0" dirty="0">
                          <a:solidFill>
                            <a:schemeClr val="dk1"/>
                          </a:solidFill>
                          <a:latin typeface="+mn-lt"/>
                          <a:ea typeface="+mn-ea"/>
                          <a:cs typeface="+mn-cs"/>
                        </a:rPr>
                        <a:t>Boxa bollen</a:t>
                      </a:r>
                    </a:p>
                    <a:p>
                      <a:r>
                        <a:rPr lang="sv-SE" sz="1000" kern="1200" baseline="0" dirty="0">
                          <a:solidFill>
                            <a:schemeClr val="dk1"/>
                          </a:solidFill>
                          <a:latin typeface="+mn-lt"/>
                          <a:ea typeface="+mn-ea"/>
                          <a:cs typeface="+mn-cs"/>
                        </a:rPr>
                        <a:t>Förflytta sig</a:t>
                      </a:r>
                      <a:endParaRPr lang="sv-SE" sz="1000" dirty="0"/>
                    </a:p>
                  </a:txBody>
                  <a:tcPr/>
                </a:tc>
                <a:extLst>
                  <a:ext uri="{0D108BD9-81ED-4DB2-BD59-A6C34878D82A}">
                    <a16:rowId xmlns:a16="http://schemas.microsoft.com/office/drawing/2014/main" val="10001"/>
                  </a:ext>
                </a:extLst>
              </a:tr>
              <a:tr h="943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kern="1200" baseline="0" dirty="0">
                          <a:solidFill>
                            <a:schemeClr val="dk1"/>
                          </a:solidFill>
                          <a:latin typeface="+mn-lt"/>
                          <a:ea typeface="+mn-ea"/>
                          <a:cs typeface="+mn-cs"/>
                        </a:rPr>
                        <a:t>YTTERBACK</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Inlägg</a:t>
                      </a:r>
                    </a:p>
                    <a:p>
                      <a:r>
                        <a:rPr lang="sv-SE" sz="1000" kern="1200" baseline="0" dirty="0">
                          <a:solidFill>
                            <a:schemeClr val="dk1"/>
                          </a:solidFill>
                          <a:latin typeface="+mn-lt"/>
                          <a:ea typeface="+mn-ea"/>
                          <a:cs typeface="+mn-cs"/>
                        </a:rPr>
                        <a:t>Utmana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endParaRPr lang="sv-SE" sz="1000" dirty="0"/>
                    </a:p>
                  </a:txBody>
                  <a:tcPr/>
                </a:tc>
                <a:extLst>
                  <a:ext uri="{0D108BD9-81ED-4DB2-BD59-A6C34878D82A}">
                    <a16:rowId xmlns:a16="http://schemas.microsoft.com/office/drawing/2014/main" val="10002"/>
                  </a:ext>
                </a:extLst>
              </a:tr>
              <a:tr h="800664">
                <a:tc>
                  <a:txBody>
                    <a:bodyPr/>
                    <a:lstStyle/>
                    <a:p>
                      <a:r>
                        <a:rPr lang="sv-SE" sz="1000" kern="1200" baseline="0" dirty="0">
                          <a:solidFill>
                            <a:schemeClr val="dk1"/>
                          </a:solidFill>
                          <a:latin typeface="+mn-lt"/>
                          <a:ea typeface="+mn-ea"/>
                          <a:cs typeface="+mn-cs"/>
                        </a:rPr>
                        <a:t>INNERBACK</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p>
                    <a:p>
                      <a:r>
                        <a:rPr lang="sv-SE" sz="1000" kern="1200" baseline="0" dirty="0">
                          <a:solidFill>
                            <a:schemeClr val="dk1"/>
                          </a:solidFill>
                          <a:latin typeface="+mn-lt"/>
                          <a:ea typeface="+mn-ea"/>
                          <a:cs typeface="+mn-cs"/>
                        </a:rPr>
                        <a:t>Nicka</a:t>
                      </a:r>
                      <a:endParaRPr lang="sv-SE" sz="1000" dirty="0"/>
                    </a:p>
                  </a:txBody>
                  <a:tcPr/>
                </a:tc>
                <a:extLst>
                  <a:ext uri="{0D108BD9-81ED-4DB2-BD59-A6C34878D82A}">
                    <a16:rowId xmlns:a16="http://schemas.microsoft.com/office/drawing/2014/main" val="10003"/>
                  </a:ext>
                </a:extLst>
              </a:tr>
              <a:tr h="1086616">
                <a:tc>
                  <a:txBody>
                    <a:bodyPr/>
                    <a:lstStyle/>
                    <a:p>
                      <a:r>
                        <a:rPr lang="sv-SE" sz="1000" kern="1200" baseline="0" dirty="0">
                          <a:solidFill>
                            <a:schemeClr val="dk1"/>
                          </a:solidFill>
                          <a:latin typeface="+mn-lt"/>
                          <a:ea typeface="+mn-ea"/>
                          <a:cs typeface="+mn-cs"/>
                        </a:rPr>
                        <a:t>YTTERMITTFÄLTARE,</a:t>
                      </a:r>
                    </a:p>
                    <a:p>
                      <a:r>
                        <a:rPr lang="sv-SE" sz="1000" kern="1200" baseline="0" dirty="0">
                          <a:solidFill>
                            <a:schemeClr val="dk1"/>
                          </a:solidFill>
                          <a:latin typeface="+mn-lt"/>
                          <a:ea typeface="+mn-ea"/>
                          <a:cs typeface="+mn-cs"/>
                        </a:rPr>
                        <a:t>YTTERFORWARD</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Inlägg</a:t>
                      </a:r>
                    </a:p>
                    <a:p>
                      <a:r>
                        <a:rPr lang="sv-SE" sz="1000" kern="1200" baseline="0" dirty="0">
                          <a:solidFill>
                            <a:schemeClr val="dk1"/>
                          </a:solidFill>
                          <a:latin typeface="+mn-lt"/>
                          <a:ea typeface="+mn-ea"/>
                          <a:cs typeface="+mn-cs"/>
                        </a:rPr>
                        <a:t>Utmana</a:t>
                      </a:r>
                    </a:p>
                    <a:p>
                      <a:r>
                        <a:rPr lang="sv-SE" sz="1000" kern="1200" baseline="0" dirty="0">
                          <a:solidFill>
                            <a:schemeClr val="dk1"/>
                          </a:solidFill>
                          <a:latin typeface="+mn-lt"/>
                          <a:ea typeface="+mn-ea"/>
                          <a:cs typeface="+mn-cs"/>
                        </a:rPr>
                        <a:t>Finta/dribbla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endParaRPr lang="sv-SE" sz="1000" dirty="0"/>
                    </a:p>
                  </a:txBody>
                  <a:tcPr/>
                </a:tc>
                <a:extLst>
                  <a:ext uri="{0D108BD9-81ED-4DB2-BD59-A6C34878D82A}">
                    <a16:rowId xmlns:a16="http://schemas.microsoft.com/office/drawing/2014/main" val="10004"/>
                  </a:ext>
                </a:extLst>
              </a:tr>
              <a:tr h="1086616">
                <a:tc>
                  <a:txBody>
                    <a:bodyPr/>
                    <a:lstStyle/>
                    <a:p>
                      <a:r>
                        <a:rPr lang="sv-SE" sz="1000" kern="1200" baseline="0" dirty="0">
                          <a:solidFill>
                            <a:schemeClr val="dk1"/>
                          </a:solidFill>
                          <a:latin typeface="+mn-lt"/>
                          <a:ea typeface="+mn-ea"/>
                          <a:cs typeface="+mn-cs"/>
                        </a:rPr>
                        <a:t>INNERMITTFÄLTARE</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Vända</a:t>
                      </a:r>
                    </a:p>
                    <a:p>
                      <a:r>
                        <a:rPr lang="sv-SE" sz="1000" kern="1200" baseline="0" dirty="0">
                          <a:solidFill>
                            <a:schemeClr val="dk1"/>
                          </a:solidFill>
                          <a:latin typeface="+mn-lt"/>
                          <a:ea typeface="+mn-ea"/>
                          <a:cs typeface="+mn-cs"/>
                        </a:rPr>
                        <a:t>Nicka</a:t>
                      </a:r>
                    </a:p>
                    <a:p>
                      <a:r>
                        <a:rPr lang="sv-SE" sz="1000" kern="1200" baseline="0" dirty="0">
                          <a:solidFill>
                            <a:schemeClr val="dk1"/>
                          </a:solidFill>
                          <a:latin typeface="+mn-lt"/>
                          <a:ea typeface="+mn-ea"/>
                          <a:cs typeface="+mn-cs"/>
                        </a:rPr>
                        <a:t>Skjuta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endParaRPr lang="sv-SE" sz="1000" dirty="0"/>
                    </a:p>
                  </a:txBody>
                  <a:tcPr/>
                </a:tc>
                <a:extLst>
                  <a:ext uri="{0D108BD9-81ED-4DB2-BD59-A6C34878D82A}">
                    <a16:rowId xmlns:a16="http://schemas.microsoft.com/office/drawing/2014/main" val="10005"/>
                  </a:ext>
                </a:extLst>
              </a:tr>
              <a:tr h="1229592">
                <a:tc>
                  <a:txBody>
                    <a:bodyPr/>
                    <a:lstStyle/>
                    <a:p>
                      <a:r>
                        <a:rPr lang="sv-SE" sz="1000" kern="1200" baseline="0" dirty="0">
                          <a:solidFill>
                            <a:schemeClr val="dk1"/>
                          </a:solidFill>
                          <a:latin typeface="+mn-lt"/>
                          <a:ea typeface="+mn-ea"/>
                          <a:cs typeface="+mn-cs"/>
                        </a:rPr>
                        <a:t>FORWARD</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Vända</a:t>
                      </a:r>
                    </a:p>
                    <a:p>
                      <a:r>
                        <a:rPr lang="sv-SE" sz="1000" kern="1200" baseline="0" dirty="0">
                          <a:solidFill>
                            <a:schemeClr val="dk1"/>
                          </a:solidFill>
                          <a:latin typeface="+mn-lt"/>
                          <a:ea typeface="+mn-ea"/>
                          <a:cs typeface="+mn-cs"/>
                        </a:rPr>
                        <a:t>Nicka</a:t>
                      </a:r>
                    </a:p>
                    <a:p>
                      <a:r>
                        <a:rPr lang="sv-SE" sz="1000" kern="1200" baseline="0" dirty="0">
                          <a:solidFill>
                            <a:schemeClr val="dk1"/>
                          </a:solidFill>
                          <a:latin typeface="+mn-lt"/>
                          <a:ea typeface="+mn-ea"/>
                          <a:cs typeface="+mn-cs"/>
                        </a:rPr>
                        <a:t>Skjuta</a:t>
                      </a:r>
                    </a:p>
                    <a:p>
                      <a:r>
                        <a:rPr lang="sv-SE" sz="1000" kern="1200" baseline="0" dirty="0">
                          <a:solidFill>
                            <a:schemeClr val="dk1"/>
                          </a:solidFill>
                          <a:latin typeface="+mn-lt"/>
                          <a:ea typeface="+mn-ea"/>
                          <a:cs typeface="+mn-cs"/>
                        </a:rPr>
                        <a:t>Utmana</a:t>
                      </a:r>
                    </a:p>
                    <a:p>
                      <a:r>
                        <a:rPr lang="sv-SE" sz="1000" kern="1200" baseline="0" dirty="0">
                          <a:solidFill>
                            <a:schemeClr val="dk1"/>
                          </a:solidFill>
                          <a:latin typeface="+mn-lt"/>
                          <a:ea typeface="+mn-ea"/>
                          <a:cs typeface="+mn-cs"/>
                        </a:rPr>
                        <a:t>Finta/dribbla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endParaRPr lang="sv-SE" sz="1000" dirty="0"/>
                    </a:p>
                  </a:txBody>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248472" cy="432420"/>
          </a:xfrm>
        </p:spPr>
        <p:txBody>
          <a:bodyPr/>
          <a:lstStyle/>
          <a:p>
            <a:r>
              <a:rPr lang="sv-SE" dirty="0"/>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69</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67" name="object 4"/>
          <p:cNvSpPr/>
          <p:nvPr/>
        </p:nvSpPr>
        <p:spPr>
          <a:xfrm>
            <a:off x="2077565"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8" name="object 5"/>
          <p:cNvSpPr/>
          <p:nvPr/>
        </p:nvSpPr>
        <p:spPr>
          <a:xfrm>
            <a:off x="3788088"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9" name="object 6"/>
          <p:cNvSpPr/>
          <p:nvPr/>
        </p:nvSpPr>
        <p:spPr>
          <a:xfrm>
            <a:off x="5498612"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72" name="object 15"/>
          <p:cNvSpPr txBox="1"/>
          <p:nvPr/>
        </p:nvSpPr>
        <p:spPr>
          <a:xfrm>
            <a:off x="347299" y="1043608"/>
            <a:ext cx="1546860" cy="223520"/>
          </a:xfrm>
          <a:prstGeom prst="rect">
            <a:avLst/>
          </a:prstGeom>
        </p:spPr>
        <p:txBody>
          <a:bodyPr vert="horz" wrap="square" lIns="0" tIns="0" rIns="0" bIns="0" rtlCol="0">
            <a:noAutofit/>
          </a:bodyPr>
          <a:lstStyle/>
          <a:p>
            <a:pPr marL="12700">
              <a:lnSpc>
                <a:spcPct val="100000"/>
              </a:lnSpc>
            </a:pPr>
            <a:r>
              <a:rPr sz="1400" b="1" dirty="0">
                <a:latin typeface="Arial"/>
                <a:cs typeface="Arial"/>
              </a:rPr>
              <a:t>Fä</a:t>
            </a:r>
            <a:r>
              <a:rPr sz="1400" b="1" spc="-30" dirty="0">
                <a:latin typeface="Arial"/>
                <a:cs typeface="Arial"/>
              </a:rPr>
              <a:t>r</a:t>
            </a:r>
            <a:r>
              <a:rPr sz="1400" b="1" spc="0" dirty="0">
                <a:latin typeface="Arial"/>
                <a:cs typeface="Arial"/>
              </a:rPr>
              <a:t>digheter </a:t>
            </a:r>
            <a:r>
              <a:rPr sz="1400" b="1" spc="-25" dirty="0" err="1">
                <a:latin typeface="Arial"/>
                <a:cs typeface="Arial"/>
              </a:rPr>
              <a:t>nivå</a:t>
            </a:r>
            <a:r>
              <a:rPr sz="1400" b="1" spc="-25" dirty="0">
                <a:latin typeface="Arial"/>
                <a:cs typeface="Arial"/>
              </a:rPr>
              <a:t> </a:t>
            </a:r>
            <a:r>
              <a:rPr lang="sv-SE" sz="1400" b="1" spc="-25" dirty="0">
                <a:latin typeface="Arial"/>
                <a:cs typeface="Arial"/>
              </a:rPr>
              <a:t>3</a:t>
            </a:r>
            <a:endParaRPr sz="1400" dirty="0">
              <a:latin typeface="Arial"/>
              <a:cs typeface="Arial"/>
            </a:endParaRPr>
          </a:p>
        </p:txBody>
      </p:sp>
      <p:graphicFrame>
        <p:nvGraphicFramePr>
          <p:cNvPr id="21" name="Tabell 20"/>
          <p:cNvGraphicFramePr>
            <a:graphicFrameLocks noGrp="1"/>
          </p:cNvGraphicFramePr>
          <p:nvPr/>
        </p:nvGraphicFramePr>
        <p:xfrm>
          <a:off x="188640" y="1331640"/>
          <a:ext cx="6480720" cy="6507480"/>
        </p:xfrm>
        <a:graphic>
          <a:graphicData uri="http://schemas.openxmlformats.org/drawingml/2006/table">
            <a:tbl>
              <a:tblPr firstRow="1" bandRow="1">
                <a:tableStyleId>{B301B821-A1FF-4177-AEE7-76D212191A09}</a:tableStyleId>
              </a:tblPr>
              <a:tblGrid>
                <a:gridCol w="1620180">
                  <a:extLst>
                    <a:ext uri="{9D8B030D-6E8A-4147-A177-3AD203B41FA5}">
                      <a16:colId xmlns:a16="http://schemas.microsoft.com/office/drawing/2014/main" val="20000"/>
                    </a:ext>
                  </a:extLst>
                </a:gridCol>
                <a:gridCol w="1620180">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620180">
                  <a:extLst>
                    <a:ext uri="{9D8B030D-6E8A-4147-A177-3AD203B41FA5}">
                      <a16:colId xmlns:a16="http://schemas.microsoft.com/office/drawing/2014/main" val="20003"/>
                    </a:ext>
                  </a:extLst>
                </a:gridCol>
              </a:tblGrid>
              <a:tr h="227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kern="1200" baseline="0" dirty="0"/>
                        <a:t>PSYKOLOGI</a:t>
                      </a:r>
                      <a:endParaRPr lang="sv-SE" sz="900" dirty="0"/>
                    </a:p>
                  </a:txBody>
                  <a:tcPr/>
                </a:tc>
                <a:tc>
                  <a:txBody>
                    <a:bodyPr/>
                    <a:lstStyle/>
                    <a:p>
                      <a:r>
                        <a:rPr lang="sv-SE" sz="900" kern="1200" baseline="0" dirty="0"/>
                        <a:t>LAG</a:t>
                      </a:r>
                      <a:endParaRPr lang="sv-SE" sz="900" dirty="0"/>
                    </a:p>
                  </a:txBody>
                  <a:tcPr/>
                </a:tc>
                <a:tc>
                  <a:txBody>
                    <a:bodyPr/>
                    <a:lstStyle/>
                    <a:p>
                      <a:r>
                        <a:rPr lang="sv-SE" sz="900" kern="1200" baseline="0" dirty="0"/>
                        <a:t>SPELARE</a:t>
                      </a:r>
                      <a:endParaRPr lang="sv-SE" sz="900" dirty="0"/>
                    </a:p>
                  </a:txBody>
                  <a:tcPr/>
                </a:tc>
                <a:tc>
                  <a:txBody>
                    <a:bodyPr/>
                    <a:lstStyle/>
                    <a:p>
                      <a:r>
                        <a:rPr lang="sv-SE" sz="900" kern="1200" baseline="0" dirty="0"/>
                        <a:t>FYSIOLOGI</a:t>
                      </a:r>
                      <a:endParaRPr lang="sv-SE" sz="900" dirty="0"/>
                    </a:p>
                  </a:txBody>
                  <a:tcPr/>
                </a:tc>
                <a:extLst>
                  <a:ext uri="{0D108BD9-81ED-4DB2-BD59-A6C34878D82A}">
                    <a16:rowId xmlns:a16="http://schemas.microsoft.com/office/drawing/2014/main" val="10000"/>
                  </a:ext>
                </a:extLst>
              </a:tr>
              <a:tr h="180000">
                <a:tc>
                  <a:txBody>
                    <a:bodyPr/>
                    <a:lstStyle/>
                    <a:p>
                      <a:r>
                        <a:rPr lang="sv-SE" sz="800" dirty="0"/>
                        <a:t>Uppleva egen kompetens</a:t>
                      </a:r>
                    </a:p>
                  </a:txBody>
                  <a:tcPr/>
                </a:tc>
                <a:tc>
                  <a:txBody>
                    <a:bodyPr/>
                    <a:lstStyle/>
                    <a:p>
                      <a:r>
                        <a:rPr lang="sv-SE" sz="800" dirty="0"/>
                        <a:t>Väggspel</a:t>
                      </a:r>
                    </a:p>
                  </a:txBody>
                  <a:tcPr/>
                </a:tc>
                <a:tc>
                  <a:txBody>
                    <a:bodyPr/>
                    <a:lstStyle/>
                    <a:p>
                      <a:r>
                        <a:rPr lang="sv-SE" sz="800" dirty="0"/>
                        <a:t>Driva</a:t>
                      </a:r>
                    </a:p>
                  </a:txBody>
                  <a:tcPr/>
                </a:tc>
                <a:tc>
                  <a:txBody>
                    <a:bodyPr/>
                    <a:lstStyle/>
                    <a:p>
                      <a:r>
                        <a:rPr lang="sv-SE" sz="800" dirty="0"/>
                        <a:t>Styrka</a:t>
                      </a:r>
                    </a:p>
                  </a:txBody>
                  <a:tcPr/>
                </a:tc>
                <a:extLst>
                  <a:ext uri="{0D108BD9-81ED-4DB2-BD59-A6C34878D82A}">
                    <a16:rowId xmlns:a16="http://schemas.microsoft.com/office/drawing/2014/main" val="10001"/>
                  </a:ext>
                </a:extLst>
              </a:tr>
              <a:tr h="180000">
                <a:tc>
                  <a:txBody>
                    <a:bodyPr/>
                    <a:lstStyle/>
                    <a:p>
                      <a:r>
                        <a:rPr lang="sv-SE" sz="800" dirty="0"/>
                        <a:t>Känsla av att kunna påverka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Överlappning</a:t>
                      </a:r>
                    </a:p>
                  </a:txBody>
                  <a:tcPr/>
                </a:tc>
                <a:tc>
                  <a:txBody>
                    <a:bodyPr/>
                    <a:lstStyle/>
                    <a:p>
                      <a:r>
                        <a:rPr lang="sv-SE" sz="800" dirty="0"/>
                        <a:t>Vända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viss del muskelbyggande</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styrketräning</a:t>
                      </a:r>
                    </a:p>
                  </a:txBody>
                  <a:tcPr/>
                </a:tc>
                <a:extLst>
                  <a:ext uri="{0D108BD9-81ED-4DB2-BD59-A6C34878D82A}">
                    <a16:rowId xmlns:a16="http://schemas.microsoft.com/office/drawing/2014/main" val="10002"/>
                  </a:ext>
                </a:extLst>
              </a:tr>
              <a:tr h="180000">
                <a:tc>
                  <a:txBody>
                    <a:bodyPr/>
                    <a:lstStyle/>
                    <a:p>
                      <a:r>
                        <a:rPr lang="sv-SE" sz="800" dirty="0"/>
                        <a:t>Tillhörighet i gruppen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Spelbarhet</a:t>
                      </a:r>
                    </a:p>
                  </a:txBody>
                  <a:tcPr/>
                </a:tc>
                <a:tc>
                  <a:txBody>
                    <a:bodyPr/>
                    <a:lstStyle/>
                    <a:p>
                      <a:r>
                        <a:rPr lang="sv-SE" sz="800" dirty="0"/>
                        <a:t>Skjuta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utveckling av teknik och</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allsidig grundstyrka</a:t>
                      </a:r>
                    </a:p>
                  </a:txBody>
                  <a:tcPr/>
                </a:tc>
                <a:extLst>
                  <a:ext uri="{0D108BD9-81ED-4DB2-BD59-A6C34878D82A}">
                    <a16:rowId xmlns:a16="http://schemas.microsoft.com/office/drawing/2014/main" val="10003"/>
                  </a:ext>
                </a:extLst>
              </a:tr>
              <a:tr h="180000">
                <a:tc>
                  <a:txBody>
                    <a:bodyPr/>
                    <a:lstStyle/>
                    <a:p>
                      <a:r>
                        <a:rPr lang="sv-SE" sz="800" dirty="0"/>
                        <a:t>Göra sitt bästa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Spelavstånd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Passning – kort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explosiv styrka</a:t>
                      </a:r>
                    </a:p>
                  </a:txBody>
                  <a:tcPr/>
                </a:tc>
                <a:extLst>
                  <a:ext uri="{0D108BD9-81ED-4DB2-BD59-A6C34878D82A}">
                    <a16:rowId xmlns:a16="http://schemas.microsoft.com/office/drawing/2014/main" val="10004"/>
                  </a:ext>
                </a:extLst>
              </a:tr>
              <a:tr h="180000">
                <a:tc>
                  <a:txBody>
                    <a:bodyPr/>
                    <a:lstStyle/>
                    <a:p>
                      <a:r>
                        <a:rPr lang="sv-SE" sz="800" dirty="0"/>
                        <a:t>Jämföra med sig själv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Spelbredd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Passning – lång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bålstabilitet</a:t>
                      </a:r>
                    </a:p>
                  </a:txBody>
                  <a:tcPr/>
                </a:tc>
                <a:extLst>
                  <a:ext uri="{0D108BD9-81ED-4DB2-BD59-A6C34878D82A}">
                    <a16:rowId xmlns:a16="http://schemas.microsoft.com/office/drawing/2014/main" val="10005"/>
                  </a:ext>
                </a:extLst>
              </a:tr>
              <a:tr h="180000">
                <a:tc>
                  <a:txBody>
                    <a:bodyPr/>
                    <a:lstStyle/>
                    <a:p>
                      <a:r>
                        <a:rPr lang="sv-SE" sz="800" dirty="0"/>
                        <a:t>Fatta egna beslut på planen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Speldjup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Mottagning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Knäkontroll *</a:t>
                      </a:r>
                    </a:p>
                  </a:txBody>
                  <a:tcPr/>
                </a:tc>
                <a:extLst>
                  <a:ext uri="{0D108BD9-81ED-4DB2-BD59-A6C34878D82A}">
                    <a16:rowId xmlns:a16="http://schemas.microsoft.com/office/drawing/2014/main" val="10006"/>
                  </a:ext>
                </a:extLst>
              </a:tr>
              <a:tr h="180000">
                <a:tc>
                  <a:txBody>
                    <a:bodyPr/>
                    <a:lstStyle/>
                    <a:p>
                      <a:r>
                        <a:rPr lang="sv-SE" sz="800" dirty="0"/>
                        <a:t>Positiv feedback mellan spelare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Uppflyttning</a:t>
                      </a:r>
                    </a:p>
                  </a:txBody>
                  <a:tcPr/>
                </a:tc>
                <a:tc>
                  <a:txBody>
                    <a:bodyPr/>
                    <a:lstStyle/>
                    <a:p>
                      <a:r>
                        <a:rPr lang="sv-SE" sz="800" dirty="0"/>
                        <a:t>Utmana, finta</a:t>
                      </a:r>
                      <a:r>
                        <a:rPr lang="sv-SE" sz="800" baseline="0" dirty="0"/>
                        <a:t> och dribbla</a:t>
                      </a:r>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Uthållighet</a:t>
                      </a:r>
                    </a:p>
                  </a:txBody>
                  <a:tcPr/>
                </a:tc>
                <a:extLst>
                  <a:ext uri="{0D108BD9-81ED-4DB2-BD59-A6C34878D82A}">
                    <a16:rowId xmlns:a16="http://schemas.microsoft.com/office/drawing/2014/main" val="10007"/>
                  </a:ext>
                </a:extLst>
              </a:tr>
              <a:tr h="180000">
                <a:tc>
                  <a:txBody>
                    <a:bodyPr/>
                    <a:lstStyle/>
                    <a:p>
                      <a:r>
                        <a:rPr lang="sv-SE" sz="800" dirty="0"/>
                        <a:t>Utöva egen kontroll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Spelvändning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Nick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aerob</a:t>
                      </a:r>
                    </a:p>
                  </a:txBody>
                  <a:tcPr/>
                </a:tc>
                <a:extLst>
                  <a:ext uri="{0D108BD9-81ED-4DB2-BD59-A6C34878D82A}">
                    <a16:rowId xmlns:a16="http://schemas.microsoft.com/office/drawing/2014/main" val="10008"/>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Lära och förstå individuella</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psykologiska faktorer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Djupledsspel</a:t>
                      </a:r>
                    </a:p>
                  </a:txBody>
                  <a:tcPr/>
                </a:tc>
                <a:tc>
                  <a:txBody>
                    <a:bodyPr/>
                    <a:lstStyle/>
                    <a:p>
                      <a:r>
                        <a:rPr lang="sv-SE" sz="800" dirty="0"/>
                        <a:t>Försvarssida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-anaerob</a:t>
                      </a:r>
                    </a:p>
                  </a:txBody>
                  <a:tcPr/>
                </a:tc>
                <a:extLst>
                  <a:ext uri="{0D108BD9-81ED-4DB2-BD59-A6C34878D82A}">
                    <a16:rowId xmlns:a16="http://schemas.microsoft.com/office/drawing/2014/main" val="10009"/>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Självmedvetenhet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Offensiv omställning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Brytning</a:t>
                      </a:r>
                    </a:p>
                  </a:txBody>
                  <a:tcPr/>
                </a:tc>
                <a:tc>
                  <a:txBody>
                    <a:bodyPr/>
                    <a:lstStyle/>
                    <a:p>
                      <a:r>
                        <a:rPr lang="sv-SE" sz="800" dirty="0"/>
                        <a:t>Snabbhet (i olika riktningar)</a:t>
                      </a:r>
                    </a:p>
                  </a:txBody>
                  <a:tcPr/>
                </a:tc>
                <a:extLst>
                  <a:ext uri="{0D108BD9-81ED-4DB2-BD59-A6C34878D82A}">
                    <a16:rowId xmlns:a16="http://schemas.microsoft.com/office/drawing/2014/main" val="10010"/>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Självreglering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Kontring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Tackling</a:t>
                      </a:r>
                    </a:p>
                  </a:txBody>
                  <a:tcPr/>
                </a:tc>
                <a:tc>
                  <a:txBody>
                    <a:bodyPr/>
                    <a:lstStyle/>
                    <a:p>
                      <a:pPr>
                        <a:buFontTx/>
                        <a:buChar char="-"/>
                      </a:pPr>
                      <a:r>
                        <a:rPr lang="sv-SE" sz="800" dirty="0"/>
                        <a:t> reaktion</a:t>
                      </a:r>
                    </a:p>
                  </a:txBody>
                  <a:tcPr/>
                </a:tc>
                <a:extLst>
                  <a:ext uri="{0D108BD9-81ED-4DB2-BD59-A6C34878D82A}">
                    <a16:rowId xmlns:a16="http://schemas.microsoft.com/office/drawing/2014/main" val="10011"/>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Defensiv omställning</a:t>
                      </a:r>
                    </a:p>
                  </a:txBody>
                  <a:tcPr/>
                </a:tc>
                <a:tc>
                  <a:txBody>
                    <a:bodyPr/>
                    <a:lstStyle/>
                    <a:p>
                      <a:r>
                        <a:rPr lang="sv-SE" sz="800" dirty="0"/>
                        <a:t>Pressa</a:t>
                      </a:r>
                    </a:p>
                  </a:txBody>
                  <a:tcPr/>
                </a:tc>
                <a:tc>
                  <a:txBody>
                    <a:bodyPr/>
                    <a:lstStyle/>
                    <a:p>
                      <a:pPr>
                        <a:buFontTx/>
                        <a:buChar char="-"/>
                      </a:pPr>
                      <a:r>
                        <a:rPr lang="sv-SE" sz="800" dirty="0"/>
                        <a:t> frekvens</a:t>
                      </a:r>
                    </a:p>
                  </a:txBody>
                  <a:tcPr/>
                </a:tc>
                <a:extLst>
                  <a:ext uri="{0D108BD9-81ED-4DB2-BD59-A6C34878D82A}">
                    <a16:rowId xmlns:a16="http://schemas.microsoft.com/office/drawing/2014/main" val="10012"/>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Markera</a:t>
                      </a:r>
                    </a:p>
                  </a:txBody>
                  <a:tcPr/>
                </a:tc>
                <a:tc>
                  <a:txBody>
                    <a:bodyPr/>
                    <a:lstStyle/>
                    <a:p>
                      <a:pPr>
                        <a:buFontTx/>
                        <a:buChar char="-"/>
                      </a:pPr>
                      <a:r>
                        <a:rPr lang="sv-SE" sz="800" dirty="0"/>
                        <a:t> acceleration</a:t>
                      </a:r>
                    </a:p>
                  </a:txBody>
                  <a:tcPr/>
                </a:tc>
                <a:extLst>
                  <a:ext uri="{0D108BD9-81ED-4DB2-BD59-A6C34878D82A}">
                    <a16:rowId xmlns:a16="http://schemas.microsoft.com/office/drawing/2014/main" val="10013"/>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Indirekt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Täcka</a:t>
                      </a:r>
                    </a:p>
                  </a:txBody>
                  <a:tcPr/>
                </a:tc>
                <a:tc>
                  <a:txBody>
                    <a:bodyPr/>
                    <a:lstStyle/>
                    <a:p>
                      <a:r>
                        <a:rPr lang="sv-SE" sz="800" dirty="0"/>
                        <a:t>Rörlighet</a:t>
                      </a:r>
                    </a:p>
                  </a:txBody>
                  <a:tcPr/>
                </a:tc>
                <a:extLst>
                  <a:ext uri="{0D108BD9-81ED-4DB2-BD59-A6C34878D82A}">
                    <a16:rowId xmlns:a16="http://schemas.microsoft.com/office/drawing/2014/main" val="10014"/>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Överflyttning – centrering</a:t>
                      </a:r>
                    </a:p>
                  </a:txBody>
                  <a:tcPr/>
                </a:tc>
                <a:tc>
                  <a:txBody>
                    <a:bodyPr/>
                    <a:lstStyle/>
                    <a:p>
                      <a:r>
                        <a:rPr lang="sv-SE" sz="800" dirty="0"/>
                        <a:t>Fånga bollen</a:t>
                      </a:r>
                    </a:p>
                  </a:txBody>
                  <a:tcPr/>
                </a:tc>
                <a:tc>
                  <a:txBody>
                    <a:bodyPr/>
                    <a:lstStyle/>
                    <a:p>
                      <a:pPr>
                        <a:buFontTx/>
                        <a:buChar char="-"/>
                      </a:pPr>
                      <a:r>
                        <a:rPr lang="sv-SE" sz="800" dirty="0"/>
                        <a:t> dynamisk</a:t>
                      </a:r>
                    </a:p>
                  </a:txBody>
                  <a:tcPr/>
                </a:tc>
                <a:extLst>
                  <a:ext uri="{0D108BD9-81ED-4DB2-BD59-A6C34878D82A}">
                    <a16:rowId xmlns:a16="http://schemas.microsoft.com/office/drawing/2014/main" val="10015"/>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Uppflyttning - retirering</a:t>
                      </a:r>
                    </a:p>
                  </a:txBody>
                  <a:tcPr/>
                </a:tc>
                <a:tc>
                  <a:txBody>
                    <a:bodyPr/>
                    <a:lstStyle/>
                    <a:p>
                      <a:r>
                        <a:rPr lang="sv-SE" sz="800" dirty="0"/>
                        <a:t>Kasta sig</a:t>
                      </a:r>
                    </a:p>
                  </a:txBody>
                  <a:tcPr/>
                </a:tc>
                <a:tc>
                  <a:txBody>
                    <a:bodyPr/>
                    <a:lstStyle/>
                    <a:p>
                      <a:r>
                        <a:rPr lang="sv-SE" sz="800" dirty="0"/>
                        <a:t>Koordination</a:t>
                      </a:r>
                    </a:p>
                  </a:txBody>
                  <a:tcPr/>
                </a:tc>
                <a:extLst>
                  <a:ext uri="{0D108BD9-81ED-4DB2-BD59-A6C34878D82A}">
                    <a16:rowId xmlns:a16="http://schemas.microsoft.com/office/drawing/2014/main" val="10016"/>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Fasta situationer</a:t>
                      </a:r>
                    </a:p>
                  </a:txBody>
                  <a:tcPr/>
                </a:tc>
                <a:tc>
                  <a:txBody>
                    <a:bodyPr/>
                    <a:lstStyle/>
                    <a:p>
                      <a:r>
                        <a:rPr lang="sv-SE" sz="800" dirty="0"/>
                        <a:t>Kasta ut bollen</a:t>
                      </a:r>
                    </a:p>
                  </a:txBody>
                  <a:tcPr/>
                </a:tc>
                <a:tc>
                  <a:txBody>
                    <a:bodyPr/>
                    <a:lstStyle/>
                    <a:p>
                      <a:pPr>
                        <a:buFontTx/>
                        <a:buChar char="-"/>
                      </a:pPr>
                      <a:r>
                        <a:rPr lang="sv-SE" sz="800" dirty="0"/>
                        <a:t> rytm</a:t>
                      </a:r>
                    </a:p>
                  </a:txBody>
                  <a:tcPr/>
                </a:tc>
                <a:extLst>
                  <a:ext uri="{0D108BD9-81ED-4DB2-BD59-A6C34878D82A}">
                    <a16:rowId xmlns:a16="http://schemas.microsoft.com/office/drawing/2014/main" val="10017"/>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Skjuta ut bollen på volley med</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precision och sidvolley</a:t>
                      </a:r>
                    </a:p>
                  </a:txBody>
                  <a:tcPr/>
                </a:tc>
                <a:tc>
                  <a:txBody>
                    <a:bodyPr/>
                    <a:lstStyle/>
                    <a:p>
                      <a:pPr>
                        <a:buFontTx/>
                        <a:buChar char="-"/>
                      </a:pPr>
                      <a:r>
                        <a:rPr lang="sv-SE" sz="800" dirty="0"/>
                        <a:t> rumsorientering</a:t>
                      </a:r>
                    </a:p>
                  </a:txBody>
                  <a:tcPr/>
                </a:tc>
                <a:extLst>
                  <a:ext uri="{0D108BD9-81ED-4DB2-BD59-A6C34878D82A}">
                    <a16:rowId xmlns:a16="http://schemas.microsoft.com/office/drawing/2014/main" val="10018"/>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Boxa bollen</a:t>
                      </a:r>
                    </a:p>
                  </a:txBody>
                  <a:tcPr/>
                </a:tc>
                <a:tc>
                  <a:txBody>
                    <a:bodyPr/>
                    <a:lstStyle/>
                    <a:p>
                      <a:endParaRPr lang="sv-SE" sz="800" dirty="0"/>
                    </a:p>
                  </a:txBody>
                  <a:tcPr/>
                </a:tc>
                <a:extLst>
                  <a:ext uri="{0D108BD9-81ED-4DB2-BD59-A6C34878D82A}">
                    <a16:rowId xmlns:a16="http://schemas.microsoft.com/office/drawing/2014/main" val="10019"/>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Upphopp och fånga bollen</a:t>
                      </a:r>
                    </a:p>
                  </a:txBody>
                  <a:tcPr/>
                </a:tc>
                <a:tc>
                  <a:txBody>
                    <a:bodyPr/>
                    <a:lstStyle/>
                    <a:p>
                      <a:r>
                        <a:rPr lang="sv-SE" sz="800" dirty="0"/>
                        <a:t>- </a:t>
                      </a:r>
                      <a:r>
                        <a:rPr lang="sv-SE" sz="800" dirty="0" err="1"/>
                        <a:t>öga-hand</a:t>
                      </a:r>
                      <a:r>
                        <a:rPr lang="sv-SE" sz="800" dirty="0"/>
                        <a:t>, </a:t>
                      </a:r>
                      <a:r>
                        <a:rPr lang="sv-SE" sz="800" dirty="0" err="1"/>
                        <a:t>öga-fot</a:t>
                      </a:r>
                      <a:r>
                        <a:rPr lang="sv-SE" sz="800" baseline="0" dirty="0"/>
                        <a:t> –koordination</a:t>
                      </a:r>
                      <a:endParaRPr lang="sv-SE" sz="800" dirty="0"/>
                    </a:p>
                  </a:txBody>
                  <a:tcPr/>
                </a:tc>
                <a:extLst>
                  <a:ext uri="{0D108BD9-81ED-4DB2-BD59-A6C34878D82A}">
                    <a16:rowId xmlns:a16="http://schemas.microsoft.com/office/drawing/2014/main" val="10020"/>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Förflytta sig</a:t>
                      </a:r>
                    </a:p>
                  </a:txBody>
                  <a:tcPr/>
                </a:tc>
                <a:tc>
                  <a:txBody>
                    <a:bodyPr/>
                    <a:lstStyle/>
                    <a:p>
                      <a:r>
                        <a:rPr lang="sv-SE" sz="800" dirty="0"/>
                        <a:t>Grundläggande färdigheter (exempel)</a:t>
                      </a:r>
                    </a:p>
                  </a:txBody>
                  <a:tcPr/>
                </a:tc>
                <a:extLst>
                  <a:ext uri="{0D108BD9-81ED-4DB2-BD59-A6C34878D82A}">
                    <a16:rowId xmlns:a16="http://schemas.microsoft.com/office/drawing/2014/main" val="10021"/>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hoppa och landa</a:t>
                      </a:r>
                    </a:p>
                  </a:txBody>
                  <a:tcPr/>
                </a:tc>
                <a:extLst>
                  <a:ext uri="{0D108BD9-81ED-4DB2-BD59-A6C34878D82A}">
                    <a16:rowId xmlns:a16="http://schemas.microsoft.com/office/drawing/2014/main" val="10022"/>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springa – bromsa</a:t>
                      </a:r>
                    </a:p>
                  </a:txBody>
                  <a:tcPr/>
                </a:tc>
                <a:extLst>
                  <a:ext uri="{0D108BD9-81ED-4DB2-BD59-A6C34878D82A}">
                    <a16:rowId xmlns:a16="http://schemas.microsoft.com/office/drawing/2014/main" val="10023"/>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kasta – fånga</a:t>
                      </a:r>
                    </a:p>
                  </a:txBody>
                  <a:tcPr/>
                </a:tc>
                <a:extLst>
                  <a:ext uri="{0D108BD9-81ED-4DB2-BD59-A6C34878D82A}">
                    <a16:rowId xmlns:a16="http://schemas.microsoft.com/office/drawing/2014/main" val="10024"/>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rulla – åla</a:t>
                      </a:r>
                      <a:r>
                        <a:rPr lang="sv-SE" sz="800" baseline="0" dirty="0"/>
                        <a:t> – krypa</a:t>
                      </a:r>
                      <a:endParaRPr lang="sv-SE" sz="800" dirty="0"/>
                    </a:p>
                  </a:txBody>
                  <a:tcPr/>
                </a:tc>
                <a:extLst>
                  <a:ext uri="{0D108BD9-81ED-4DB2-BD59-A6C34878D82A}">
                    <a16:rowId xmlns:a16="http://schemas.microsoft.com/office/drawing/2014/main" val="10025"/>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Perception (balans, syn</a:t>
                      </a:r>
                      <a:r>
                        <a:rPr lang="sv-SE" sz="800" baseline="0" dirty="0"/>
                        <a:t> och hörsel</a:t>
                      </a:r>
                      <a:r>
                        <a:rPr lang="sv-SE" sz="800" dirty="0"/>
                        <a:t>)</a:t>
                      </a:r>
                    </a:p>
                  </a:txBody>
                  <a:tcPr/>
                </a:tc>
                <a:extLst>
                  <a:ext uri="{0D108BD9-81ED-4DB2-BD59-A6C34878D82A}">
                    <a16:rowId xmlns:a16="http://schemas.microsoft.com/office/drawing/2014/main" val="10026"/>
                  </a:ext>
                </a:extLst>
              </a:tr>
            </a:tbl>
          </a:graphicData>
        </a:graphic>
      </p:graphicFrame>
      <p:sp>
        <p:nvSpPr>
          <p:cNvPr id="22" name="textruta 21"/>
          <p:cNvSpPr txBox="1"/>
          <p:nvPr/>
        </p:nvSpPr>
        <p:spPr>
          <a:xfrm>
            <a:off x="188640" y="7956376"/>
            <a:ext cx="5884944" cy="384721"/>
          </a:xfrm>
          <a:prstGeom prst="rect">
            <a:avLst/>
          </a:prstGeom>
          <a:noFill/>
        </p:spPr>
        <p:txBody>
          <a:bodyPr wrap="none" rtlCol="0">
            <a:spAutoFit/>
          </a:bodyPr>
          <a:lstStyle/>
          <a:p>
            <a:r>
              <a:rPr lang="sv-SE" sz="1050" i="1" dirty="0">
                <a:latin typeface="HelveticaNeueCE-Italic"/>
              </a:rPr>
              <a:t>Svart text är de färdigheter som gäller för denna nivå.</a:t>
            </a:r>
          </a:p>
          <a:p>
            <a:r>
              <a:rPr lang="sv-SE" sz="800" dirty="0">
                <a:latin typeface="HelveticaNeue"/>
              </a:rPr>
              <a:t>* Knäkontroll – Läs mer om projektet och ta del av alla övningar på http://fogis.se/antidoping-medicin-vetenskap/knakontroll/ .</a:t>
            </a:r>
            <a:endParaRPr lang="sv-SE"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INTRODUKTION</a:t>
            </a:r>
            <a:endParaRPr lang="sv-SE" sz="1800"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a:solidFill>
                  <a:schemeClr val="bg1"/>
                </a:solidFill>
                <a:hlinkClick r:id="rId3" action="ppaction://hlinksldjump" tooltip="INNEHÅLL"/>
              </a:rPr>
              <a:t>INDEX</a:t>
            </a:r>
            <a:endParaRPr lang="sv-SE" sz="1400" b="1">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a:solidFill>
                  <a:schemeClr val="bg1"/>
                </a:solidFill>
                <a:hlinkClick r:id="rId4" action="ppaction://hlinksldjump"/>
              </a:rPr>
              <a:t>KARTA</a:t>
            </a:r>
            <a:endParaRPr lang="sv-SE" sz="1400" b="1">
              <a:solidFill>
                <a:schemeClr val="bg1"/>
              </a:solidFill>
            </a:endParaRPr>
          </a:p>
        </p:txBody>
      </p:sp>
      <p:sp>
        <p:nvSpPr>
          <p:cNvPr id="7" name="textruta 6"/>
          <p:cNvSpPr txBox="1"/>
          <p:nvPr/>
        </p:nvSpPr>
        <p:spPr>
          <a:xfrm>
            <a:off x="310175" y="1240468"/>
            <a:ext cx="4967578" cy="523220"/>
          </a:xfrm>
          <a:prstGeom prst="rect">
            <a:avLst/>
          </a:prstGeom>
          <a:noFill/>
        </p:spPr>
        <p:txBody>
          <a:bodyPr wrap="none" rtlCol="0">
            <a:spAutoFit/>
          </a:bodyPr>
          <a:lstStyle/>
          <a:p>
            <a:r>
              <a:rPr lang="sv-SE" sz="2800" b="1">
                <a:solidFill>
                  <a:schemeClr val="accent1"/>
                </a:solidFill>
              </a:rPr>
              <a:t>Spelarutbildningsplanens nivåer</a:t>
            </a:r>
          </a:p>
        </p:txBody>
      </p:sp>
      <p:sp>
        <p:nvSpPr>
          <p:cNvPr id="8" name="textruta 7"/>
          <p:cNvSpPr txBox="1"/>
          <p:nvPr/>
        </p:nvSpPr>
        <p:spPr>
          <a:xfrm>
            <a:off x="836712" y="1835696"/>
            <a:ext cx="5328592" cy="1045223"/>
          </a:xfrm>
          <a:prstGeom prst="rect">
            <a:avLst/>
          </a:prstGeom>
          <a:noFill/>
        </p:spPr>
        <p:txBody>
          <a:bodyPr wrap="square" rtlCol="0">
            <a:spAutoFit/>
          </a:bodyPr>
          <a:lstStyle/>
          <a:p>
            <a:pPr marL="12700" marR="71755">
              <a:lnSpc>
                <a:spcPct val="104200"/>
              </a:lnSpc>
              <a:spcBef>
                <a:spcPts val="484"/>
              </a:spcBef>
            </a:pPr>
            <a:r>
              <a:rPr lang="sv-SE" sz="1200"/>
              <a:t>Nedanstående figur är den röda tråden i spelarutbildningsplanen. Den beskriver nivåerna som en spelare passerar i sin utveckling från barn till seniorspelare. Åldrarna i nivåerna är genomsnittet av kronologisk ålder samt biologisk och idrottslig utveckling. Eftersom det förekommer stora individuella variationer måste det tas hänsyn till dessa i all spelarutbildning.</a:t>
            </a:r>
          </a:p>
        </p:txBody>
      </p:sp>
      <p:sp>
        <p:nvSpPr>
          <p:cNvPr id="330" name="object 6"/>
          <p:cNvSpPr txBox="1"/>
          <p:nvPr/>
        </p:nvSpPr>
        <p:spPr>
          <a:xfrm>
            <a:off x="980728" y="6228184"/>
            <a:ext cx="4752528" cy="168910"/>
          </a:xfrm>
          <a:prstGeom prst="rect">
            <a:avLst/>
          </a:prstGeom>
          <a:solidFill>
            <a:srgbClr val="E6E100"/>
          </a:solidFill>
        </p:spPr>
        <p:txBody>
          <a:bodyPr vert="horz" wrap="square" lIns="0" tIns="0" rIns="0" bIns="0" rtlCol="0">
            <a:noAutofit/>
          </a:bodyPr>
          <a:lstStyle/>
          <a:p>
            <a:pPr marL="12700">
              <a:lnSpc>
                <a:spcPct val="100000"/>
              </a:lnSpc>
            </a:pPr>
            <a:r>
              <a:rPr lang="sv-SE" sz="1000" b="1" spc="-15" dirty="0">
                <a:latin typeface="Arial"/>
                <a:cs typeface="Arial"/>
              </a:rPr>
              <a:t>Akt</a:t>
            </a:r>
            <a:r>
              <a:rPr lang="sv-SE" sz="1000" b="1" spc="10" dirty="0">
                <a:latin typeface="Arial"/>
                <a:cs typeface="Arial"/>
              </a:rPr>
              <a:t>i</a:t>
            </a:r>
            <a:r>
              <a:rPr lang="sv-SE" sz="1000" b="1" spc="-40" dirty="0">
                <a:latin typeface="Arial"/>
                <a:cs typeface="Arial"/>
              </a:rPr>
              <a:t>v s</a:t>
            </a:r>
            <a:r>
              <a:rPr lang="sv-SE" sz="1000" b="1" spc="20" dirty="0">
                <a:latin typeface="Arial"/>
                <a:cs typeface="Arial"/>
              </a:rPr>
              <a:t>t</a:t>
            </a:r>
            <a:r>
              <a:rPr lang="sv-SE" sz="1000" b="1" spc="5" dirty="0">
                <a:latin typeface="Arial"/>
                <a:cs typeface="Arial"/>
              </a:rPr>
              <a:t>a</a:t>
            </a:r>
            <a:r>
              <a:rPr lang="sv-SE" sz="1000" b="1" spc="55" dirty="0">
                <a:latin typeface="Arial"/>
                <a:cs typeface="Arial"/>
              </a:rPr>
              <a:t>r</a:t>
            </a:r>
            <a:r>
              <a:rPr lang="sv-SE" sz="1000" b="1" spc="15" dirty="0">
                <a:latin typeface="Arial"/>
                <a:cs typeface="Arial"/>
              </a:rPr>
              <a:t>t </a:t>
            </a:r>
            <a:r>
              <a:rPr lang="sv-SE" sz="1000" b="1" spc="-25" dirty="0">
                <a:latin typeface="Arial"/>
                <a:cs typeface="Arial"/>
              </a:rPr>
              <a:t>(6 </a:t>
            </a:r>
            <a:r>
              <a:rPr lang="sv-SE" sz="1000" b="1" spc="-10" dirty="0">
                <a:latin typeface="Arial"/>
                <a:cs typeface="Arial"/>
              </a:rPr>
              <a:t>år)</a:t>
            </a:r>
            <a:endParaRPr lang="sv-SE" sz="1000" dirty="0">
              <a:latin typeface="Arial"/>
              <a:cs typeface="Arial"/>
            </a:endParaRPr>
          </a:p>
        </p:txBody>
      </p:sp>
      <p:sp>
        <p:nvSpPr>
          <p:cNvPr id="331" name="object 7"/>
          <p:cNvSpPr txBox="1"/>
          <p:nvPr/>
        </p:nvSpPr>
        <p:spPr>
          <a:xfrm>
            <a:off x="980728" y="6444208"/>
            <a:ext cx="4752528" cy="672886"/>
          </a:xfrm>
          <a:prstGeom prst="rect">
            <a:avLst/>
          </a:prstGeom>
        </p:spPr>
        <p:txBody>
          <a:bodyPr vert="horz" wrap="square" lIns="0" tIns="0" rIns="0" bIns="0" rtlCol="0">
            <a:noAutofit/>
          </a:bodyPr>
          <a:lstStyle/>
          <a:p>
            <a:pPr marL="120650" marR="273685" indent="-107950">
              <a:lnSpc>
                <a:spcPts val="1100"/>
              </a:lnSpc>
              <a:buFont typeface="Arial"/>
              <a:buChar char="•"/>
              <a:tabLst>
                <a:tab pos="120650" algn="l"/>
              </a:tabLst>
            </a:pPr>
            <a:r>
              <a:rPr lang="sv-SE" sz="800" dirty="0"/>
              <a:t>Första mötet med fotbollen ska vara positivt och lek- och lustfyllt.</a:t>
            </a:r>
          </a:p>
          <a:p>
            <a:pPr marL="120650" marR="327660" indent="-107950">
              <a:lnSpc>
                <a:spcPts val="1100"/>
              </a:lnSpc>
              <a:spcBef>
                <a:spcPts val="280"/>
              </a:spcBef>
              <a:buFont typeface="Arial"/>
              <a:buChar char="•"/>
              <a:tabLst>
                <a:tab pos="120650" algn="l"/>
              </a:tabLst>
            </a:pPr>
            <a:r>
              <a:rPr lang="sv-SE" sz="800" dirty="0"/>
              <a:t>Träning av grundläggande naturliga rörelser sker genom lek.</a:t>
            </a:r>
          </a:p>
          <a:p>
            <a:pPr marL="120650" marR="12700" indent="-107950">
              <a:lnSpc>
                <a:spcPts val="1100"/>
              </a:lnSpc>
              <a:spcBef>
                <a:spcPts val="280"/>
              </a:spcBef>
              <a:buFont typeface="Arial"/>
              <a:buChar char="•"/>
              <a:tabLst>
                <a:tab pos="120650" algn="l"/>
              </a:tabLst>
            </a:pPr>
            <a:r>
              <a:rPr lang="sv-SE" sz="800" dirty="0"/>
              <a:t>Målet är att barnen ska se fysisk aktivitet som något roligt, utmanande och spännande</a:t>
            </a:r>
            <a:r>
              <a:rPr lang="sv-SE" sz="1000" spc="5" dirty="0">
                <a:latin typeface="Arial"/>
                <a:cs typeface="Arial"/>
              </a:rPr>
              <a:t>.</a:t>
            </a:r>
            <a:endParaRPr lang="sv-SE" sz="1000" dirty="0">
              <a:latin typeface="Arial"/>
              <a:cs typeface="Arial"/>
            </a:endParaRPr>
          </a:p>
        </p:txBody>
      </p:sp>
      <p:sp>
        <p:nvSpPr>
          <p:cNvPr id="332" name="object 8"/>
          <p:cNvSpPr txBox="1"/>
          <p:nvPr/>
        </p:nvSpPr>
        <p:spPr>
          <a:xfrm>
            <a:off x="980728" y="7308304"/>
            <a:ext cx="4752528" cy="168910"/>
          </a:xfrm>
          <a:prstGeom prst="rect">
            <a:avLst/>
          </a:prstGeom>
          <a:solidFill>
            <a:srgbClr val="F58220"/>
          </a:solidFill>
          <a:ln>
            <a:noFill/>
          </a:ln>
        </p:spPr>
        <p:txBody>
          <a:bodyPr vert="horz" wrap="square" lIns="0" tIns="0" rIns="0" bIns="0" rtlCol="0">
            <a:noAutofit/>
          </a:bodyPr>
          <a:lstStyle/>
          <a:p>
            <a:pPr marL="12700">
              <a:lnSpc>
                <a:spcPct val="100000"/>
              </a:lnSpc>
            </a:pPr>
            <a:r>
              <a:rPr lang="sv-SE" sz="1000" b="1" spc="-70" dirty="0">
                <a:solidFill>
                  <a:srgbClr val="FFFFFF"/>
                </a:solidFill>
                <a:latin typeface="Arial"/>
                <a:cs typeface="Arial"/>
              </a:rPr>
              <a:t>1</a:t>
            </a:r>
            <a:r>
              <a:rPr lang="sv-SE" sz="1000" b="1" spc="0" dirty="0">
                <a:solidFill>
                  <a:srgbClr val="FFFFFF"/>
                </a:solidFill>
                <a:latin typeface="Arial"/>
                <a:cs typeface="Arial"/>
              </a:rPr>
              <a:t>. </a:t>
            </a:r>
            <a:r>
              <a:rPr lang="sv-SE" sz="1000" b="1" spc="-40" dirty="0">
                <a:solidFill>
                  <a:srgbClr val="FFFFFF"/>
                </a:solidFill>
                <a:latin typeface="Arial"/>
                <a:cs typeface="Arial"/>
              </a:rPr>
              <a:t>F</a:t>
            </a:r>
            <a:r>
              <a:rPr lang="sv-SE" sz="1000" b="1" spc="-5" dirty="0">
                <a:solidFill>
                  <a:srgbClr val="FFFFFF"/>
                </a:solidFill>
                <a:latin typeface="Arial"/>
                <a:cs typeface="Arial"/>
              </a:rPr>
              <a:t>otbollsglädje </a:t>
            </a:r>
            <a:r>
              <a:rPr lang="sv-SE" sz="1000" b="1" spc="-25" dirty="0">
                <a:solidFill>
                  <a:srgbClr val="FFFFFF"/>
                </a:solidFill>
                <a:latin typeface="Arial"/>
                <a:cs typeface="Arial"/>
              </a:rPr>
              <a:t>(6–9 </a:t>
            </a:r>
            <a:r>
              <a:rPr lang="sv-SE" sz="1000" b="1" spc="-10" dirty="0">
                <a:solidFill>
                  <a:srgbClr val="FFFFFF"/>
                </a:solidFill>
                <a:latin typeface="Arial"/>
                <a:cs typeface="Arial"/>
              </a:rPr>
              <a:t>år)</a:t>
            </a:r>
            <a:endParaRPr lang="sv-SE" sz="1000" dirty="0">
              <a:latin typeface="Arial"/>
              <a:cs typeface="Arial"/>
            </a:endParaRPr>
          </a:p>
        </p:txBody>
      </p:sp>
      <p:sp>
        <p:nvSpPr>
          <p:cNvPr id="333" name="object 9"/>
          <p:cNvSpPr txBox="1"/>
          <p:nvPr/>
        </p:nvSpPr>
        <p:spPr>
          <a:xfrm>
            <a:off x="980728" y="7524328"/>
            <a:ext cx="4752528" cy="846916"/>
          </a:xfrm>
          <a:prstGeom prst="rect">
            <a:avLst/>
          </a:prstGeom>
        </p:spPr>
        <p:txBody>
          <a:bodyPr vert="horz" wrap="square" lIns="0" tIns="0" rIns="0" bIns="0" rtlCol="0">
            <a:noAutofit/>
          </a:bodyPr>
          <a:lstStyle/>
          <a:p>
            <a:pPr marL="120650" marR="221615" indent="-107950">
              <a:lnSpc>
                <a:spcPts val="1100"/>
              </a:lnSpc>
              <a:buFont typeface="Arial"/>
              <a:buChar char="•"/>
              <a:tabLst>
                <a:tab pos="120650" algn="l"/>
              </a:tabLst>
            </a:pPr>
            <a:r>
              <a:rPr lang="sv-SE" sz="800" dirty="0"/>
              <a:t>Spelet fotboll ska upptäckas på ett naturligt och lekfullt sätt.</a:t>
            </a:r>
          </a:p>
          <a:p>
            <a:pPr marL="120650" marR="12700" indent="-107950">
              <a:lnSpc>
                <a:spcPts val="1100"/>
              </a:lnSpc>
              <a:spcBef>
                <a:spcPts val="280"/>
              </a:spcBef>
              <a:buFont typeface="Arial"/>
              <a:buChar char="•"/>
              <a:tabLst>
                <a:tab pos="120650" algn="l"/>
              </a:tabLst>
            </a:pPr>
            <a:r>
              <a:rPr lang="sv-SE" sz="800" dirty="0"/>
              <a:t>Regelrätt träning är underordnad leken som inlärningsmetod.</a:t>
            </a:r>
          </a:p>
          <a:p>
            <a:pPr marL="120650" marR="370205" indent="-107950">
              <a:lnSpc>
                <a:spcPts val="1100"/>
              </a:lnSpc>
              <a:spcBef>
                <a:spcPts val="280"/>
              </a:spcBef>
              <a:buFont typeface="Arial"/>
              <a:buChar char="•"/>
              <a:tabLst>
                <a:tab pos="120650" algn="l"/>
              </a:tabLst>
            </a:pPr>
            <a:r>
              <a:rPr lang="sv-SE" sz="800" dirty="0"/>
              <a:t>Viktigaste uppgiften är att skapa motivation och passion.</a:t>
            </a:r>
          </a:p>
          <a:p>
            <a:pPr marL="120650" marR="182245" indent="-107950">
              <a:lnSpc>
                <a:spcPts val="1100"/>
              </a:lnSpc>
              <a:spcBef>
                <a:spcPts val="280"/>
              </a:spcBef>
              <a:buFont typeface="Arial"/>
              <a:buChar char="•"/>
              <a:tabLst>
                <a:tab pos="120650" algn="l"/>
              </a:tabLst>
            </a:pPr>
            <a:r>
              <a:rPr lang="sv-SE" sz="800" dirty="0"/>
              <a:t>Att behärska kroppen i olika rörelsemönster ger en bra grund för långsiktig utveckling i fotboll.</a:t>
            </a:r>
          </a:p>
        </p:txBody>
      </p:sp>
      <p:sp>
        <p:nvSpPr>
          <p:cNvPr id="341" name="object 20"/>
          <p:cNvSpPr/>
          <p:nvPr/>
        </p:nvSpPr>
        <p:spPr>
          <a:xfrm>
            <a:off x="4778446" y="3351532"/>
            <a:ext cx="882802" cy="2525293"/>
          </a:xfrm>
          <a:custGeom>
            <a:avLst/>
            <a:gdLst/>
            <a:ahLst/>
            <a:cxnLst/>
            <a:rect l="l" t="t" r="r" b="b"/>
            <a:pathLst>
              <a:path w="882802" h="2525293">
                <a:moveTo>
                  <a:pt x="71996" y="0"/>
                </a:moveTo>
                <a:lnTo>
                  <a:pt x="30438" y="1117"/>
                </a:lnTo>
                <a:lnTo>
                  <a:pt x="1146" y="30178"/>
                </a:lnTo>
                <a:lnTo>
                  <a:pt x="0" y="71534"/>
                </a:lnTo>
                <a:lnTo>
                  <a:pt x="2" y="2453758"/>
                </a:lnTo>
                <a:lnTo>
                  <a:pt x="1117" y="2494854"/>
                </a:lnTo>
                <a:lnTo>
                  <a:pt x="30178" y="2524146"/>
                </a:lnTo>
                <a:lnTo>
                  <a:pt x="810806" y="2525293"/>
                </a:lnTo>
                <a:lnTo>
                  <a:pt x="834526" y="2525153"/>
                </a:lnTo>
                <a:lnTo>
                  <a:pt x="873744" y="2516351"/>
                </a:lnTo>
                <a:lnTo>
                  <a:pt x="882655" y="2477370"/>
                </a:lnTo>
                <a:lnTo>
                  <a:pt x="882802" y="2453758"/>
                </a:lnTo>
                <a:lnTo>
                  <a:pt x="882799" y="71534"/>
                </a:lnTo>
                <a:lnTo>
                  <a:pt x="881684" y="30438"/>
                </a:lnTo>
                <a:lnTo>
                  <a:pt x="852623" y="1146"/>
                </a:lnTo>
                <a:lnTo>
                  <a:pt x="71996" y="0"/>
                </a:lnTo>
                <a:close/>
              </a:path>
            </a:pathLst>
          </a:custGeom>
          <a:solidFill>
            <a:srgbClr val="FFDD0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42" name="object 21"/>
          <p:cNvSpPr/>
          <p:nvPr/>
        </p:nvSpPr>
        <p:spPr>
          <a:xfrm>
            <a:off x="4737871" y="3331087"/>
            <a:ext cx="54863" cy="2564892"/>
          </a:xfrm>
          <a:custGeom>
            <a:avLst/>
            <a:gdLst/>
            <a:ahLst/>
            <a:cxnLst/>
            <a:rect l="l" t="t" r="r" b="b"/>
            <a:pathLst>
              <a:path w="54863" h="2564892">
                <a:moveTo>
                  <a:pt x="0" y="2564892"/>
                </a:moveTo>
                <a:lnTo>
                  <a:pt x="54863" y="2564892"/>
                </a:lnTo>
                <a:lnTo>
                  <a:pt x="54863" y="0"/>
                </a:lnTo>
                <a:lnTo>
                  <a:pt x="0" y="0"/>
                </a:lnTo>
                <a:lnTo>
                  <a:pt x="0" y="2564892"/>
                </a:lnTo>
                <a:close/>
              </a:path>
            </a:pathLst>
          </a:custGeom>
          <a:solidFill>
            <a:srgbClr val="FFFFFF"/>
          </a:solidFill>
        </p:spPr>
        <p:txBody>
          <a:bodyPr wrap="square" lIns="0" tIns="0" rIns="0" bIns="0" rtlCol="0">
            <a:noAutofit/>
          </a:bodyPr>
          <a:lstStyle/>
          <a:p>
            <a:endParaRPr lang="sv-SE"/>
          </a:p>
        </p:txBody>
      </p:sp>
      <p:sp>
        <p:nvSpPr>
          <p:cNvPr id="344" name="object 24"/>
          <p:cNvSpPr/>
          <p:nvPr/>
        </p:nvSpPr>
        <p:spPr>
          <a:xfrm>
            <a:off x="1020354" y="4236183"/>
            <a:ext cx="851293" cy="1645665"/>
          </a:xfrm>
          <a:custGeom>
            <a:avLst/>
            <a:gdLst/>
            <a:ahLst/>
            <a:cxnLst/>
            <a:rect l="l" t="t" r="r" b="b"/>
            <a:pathLst>
              <a:path w="851293" h="1645665">
                <a:moveTo>
                  <a:pt x="71996" y="0"/>
                </a:moveTo>
                <a:lnTo>
                  <a:pt x="30438" y="1117"/>
                </a:lnTo>
                <a:lnTo>
                  <a:pt x="1146" y="30178"/>
                </a:lnTo>
                <a:lnTo>
                  <a:pt x="0" y="71534"/>
                </a:lnTo>
                <a:lnTo>
                  <a:pt x="2" y="1574131"/>
                </a:lnTo>
                <a:lnTo>
                  <a:pt x="1117" y="1615227"/>
                </a:lnTo>
                <a:lnTo>
                  <a:pt x="30178" y="1644519"/>
                </a:lnTo>
                <a:lnTo>
                  <a:pt x="779297" y="1645665"/>
                </a:lnTo>
                <a:lnTo>
                  <a:pt x="803017" y="1645526"/>
                </a:lnTo>
                <a:lnTo>
                  <a:pt x="842236" y="1636724"/>
                </a:lnTo>
                <a:lnTo>
                  <a:pt x="851146" y="1597743"/>
                </a:lnTo>
                <a:lnTo>
                  <a:pt x="851293" y="1574131"/>
                </a:lnTo>
                <a:lnTo>
                  <a:pt x="851290" y="71534"/>
                </a:lnTo>
                <a:lnTo>
                  <a:pt x="850175" y="30438"/>
                </a:lnTo>
                <a:lnTo>
                  <a:pt x="821115" y="1146"/>
                </a:lnTo>
                <a:lnTo>
                  <a:pt x="71996" y="0"/>
                </a:lnTo>
                <a:close/>
              </a:path>
            </a:pathLst>
          </a:custGeom>
          <a:solidFill>
            <a:srgbClr val="FFDD0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45" name="object 25"/>
          <p:cNvSpPr/>
          <p:nvPr/>
        </p:nvSpPr>
        <p:spPr>
          <a:xfrm>
            <a:off x="999255" y="4254936"/>
            <a:ext cx="32003" cy="1646859"/>
          </a:xfrm>
          <a:custGeom>
            <a:avLst/>
            <a:gdLst/>
            <a:ahLst/>
            <a:cxnLst/>
            <a:rect l="l" t="t" r="r" b="b"/>
            <a:pathLst>
              <a:path w="32003" h="1646859">
                <a:moveTo>
                  <a:pt x="0" y="1646859"/>
                </a:moveTo>
                <a:lnTo>
                  <a:pt x="32003" y="1646859"/>
                </a:lnTo>
                <a:lnTo>
                  <a:pt x="32003" y="0"/>
                </a:lnTo>
                <a:lnTo>
                  <a:pt x="0" y="0"/>
                </a:lnTo>
                <a:lnTo>
                  <a:pt x="0" y="1646859"/>
                </a:lnTo>
                <a:close/>
              </a:path>
            </a:pathLst>
          </a:custGeom>
          <a:solidFill>
            <a:srgbClr val="FFFFFF"/>
          </a:solidFill>
        </p:spPr>
        <p:txBody>
          <a:bodyPr wrap="square" lIns="0" tIns="0" rIns="0" bIns="0" rtlCol="0">
            <a:noAutofit/>
          </a:bodyPr>
          <a:lstStyle/>
          <a:p>
            <a:endParaRPr lang="sv-SE"/>
          </a:p>
        </p:txBody>
      </p:sp>
      <p:sp>
        <p:nvSpPr>
          <p:cNvPr id="347" name="object 28"/>
          <p:cNvSpPr/>
          <p:nvPr/>
        </p:nvSpPr>
        <p:spPr>
          <a:xfrm>
            <a:off x="1030285" y="3351533"/>
            <a:ext cx="851293" cy="797293"/>
          </a:xfrm>
          <a:custGeom>
            <a:avLst/>
            <a:gdLst/>
            <a:ahLst/>
            <a:cxnLst/>
            <a:rect l="l" t="t" r="r" b="b"/>
            <a:pathLst>
              <a:path w="851293" h="797293">
                <a:moveTo>
                  <a:pt x="71996" y="0"/>
                </a:moveTo>
                <a:lnTo>
                  <a:pt x="30438" y="1117"/>
                </a:lnTo>
                <a:lnTo>
                  <a:pt x="1146" y="30178"/>
                </a:lnTo>
                <a:lnTo>
                  <a:pt x="0" y="71534"/>
                </a:lnTo>
                <a:lnTo>
                  <a:pt x="2" y="725758"/>
                </a:lnTo>
                <a:lnTo>
                  <a:pt x="1117" y="766854"/>
                </a:lnTo>
                <a:lnTo>
                  <a:pt x="30178" y="796146"/>
                </a:lnTo>
                <a:lnTo>
                  <a:pt x="779297" y="797293"/>
                </a:lnTo>
                <a:lnTo>
                  <a:pt x="803017" y="797153"/>
                </a:lnTo>
                <a:lnTo>
                  <a:pt x="842236" y="788351"/>
                </a:lnTo>
                <a:lnTo>
                  <a:pt x="851146" y="749370"/>
                </a:lnTo>
                <a:lnTo>
                  <a:pt x="851293" y="725758"/>
                </a:lnTo>
                <a:lnTo>
                  <a:pt x="851290" y="71534"/>
                </a:lnTo>
                <a:lnTo>
                  <a:pt x="850175" y="30438"/>
                </a:lnTo>
                <a:lnTo>
                  <a:pt x="821115" y="1146"/>
                </a:lnTo>
                <a:lnTo>
                  <a:pt x="71996" y="0"/>
                </a:lnTo>
                <a:close/>
              </a:path>
            </a:pathLst>
          </a:custGeom>
          <a:solidFill>
            <a:srgbClr val="FFDD0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48" name="object 29"/>
          <p:cNvSpPr/>
          <p:nvPr/>
        </p:nvSpPr>
        <p:spPr>
          <a:xfrm>
            <a:off x="1008907" y="3332090"/>
            <a:ext cx="32003" cy="836676"/>
          </a:xfrm>
          <a:custGeom>
            <a:avLst/>
            <a:gdLst/>
            <a:ahLst/>
            <a:cxnLst/>
            <a:rect l="l" t="t" r="r" b="b"/>
            <a:pathLst>
              <a:path w="32003" h="836676">
                <a:moveTo>
                  <a:pt x="0" y="836676"/>
                </a:moveTo>
                <a:lnTo>
                  <a:pt x="32003" y="836676"/>
                </a:lnTo>
                <a:lnTo>
                  <a:pt x="32003" y="0"/>
                </a:lnTo>
                <a:lnTo>
                  <a:pt x="0" y="0"/>
                </a:lnTo>
                <a:lnTo>
                  <a:pt x="0" y="836676"/>
                </a:lnTo>
                <a:close/>
              </a:path>
            </a:pathLst>
          </a:custGeom>
          <a:solidFill>
            <a:srgbClr val="FFFFFF"/>
          </a:solidFill>
        </p:spPr>
        <p:txBody>
          <a:bodyPr wrap="square" lIns="0" tIns="0" rIns="0" bIns="0" rtlCol="0">
            <a:noAutofit/>
          </a:bodyPr>
          <a:lstStyle/>
          <a:p>
            <a:endParaRPr lang="sv-SE"/>
          </a:p>
        </p:txBody>
      </p:sp>
      <p:sp>
        <p:nvSpPr>
          <p:cNvPr id="349" name="object 31"/>
          <p:cNvSpPr/>
          <p:nvPr/>
        </p:nvSpPr>
        <p:spPr>
          <a:xfrm>
            <a:off x="1988840" y="2987824"/>
            <a:ext cx="2664295" cy="3015005"/>
          </a:xfrm>
          <a:custGeom>
            <a:avLst/>
            <a:gdLst/>
            <a:ahLst/>
            <a:cxnLst/>
            <a:rect l="l" t="t" r="r" b="b"/>
            <a:pathLst>
              <a:path w="2452471" h="3015005">
                <a:moveTo>
                  <a:pt x="108000" y="0"/>
                </a:moveTo>
                <a:lnTo>
                  <a:pt x="62583" y="496"/>
                </a:lnTo>
                <a:lnTo>
                  <a:pt x="21538" y="7761"/>
                </a:lnTo>
                <a:lnTo>
                  <a:pt x="1721" y="45262"/>
                </a:lnTo>
                <a:lnTo>
                  <a:pt x="0" y="107289"/>
                </a:lnTo>
                <a:lnTo>
                  <a:pt x="0" y="2907004"/>
                </a:lnTo>
                <a:lnTo>
                  <a:pt x="62" y="2931767"/>
                </a:lnTo>
                <a:lnTo>
                  <a:pt x="3973" y="2982899"/>
                </a:lnTo>
                <a:lnTo>
                  <a:pt x="31789" y="3010952"/>
                </a:lnTo>
                <a:lnTo>
                  <a:pt x="82639" y="3014938"/>
                </a:lnTo>
                <a:lnTo>
                  <a:pt x="2344470" y="3015005"/>
                </a:lnTo>
                <a:lnTo>
                  <a:pt x="2369233" y="3014943"/>
                </a:lnTo>
                <a:lnTo>
                  <a:pt x="2420365" y="3011031"/>
                </a:lnTo>
                <a:lnTo>
                  <a:pt x="2448418" y="2983216"/>
                </a:lnTo>
                <a:lnTo>
                  <a:pt x="2452404" y="2932365"/>
                </a:lnTo>
                <a:lnTo>
                  <a:pt x="2452471" y="108000"/>
                </a:lnTo>
                <a:lnTo>
                  <a:pt x="2452409" y="83238"/>
                </a:lnTo>
                <a:lnTo>
                  <a:pt x="2448497" y="32106"/>
                </a:lnTo>
                <a:lnTo>
                  <a:pt x="2420682" y="4053"/>
                </a:lnTo>
                <a:lnTo>
                  <a:pt x="2369831" y="67"/>
                </a:lnTo>
                <a:lnTo>
                  <a:pt x="108000" y="0"/>
                </a:lnTo>
                <a:close/>
              </a:path>
            </a:pathLst>
          </a:custGeom>
          <a:ln w="12700">
            <a:solidFill>
              <a:srgbClr val="000000"/>
            </a:solidFill>
          </a:ln>
        </p:spPr>
        <p:txBody>
          <a:bodyPr wrap="square" lIns="0" tIns="0" rIns="0" bIns="0" rtlCol="0">
            <a:noAutofit/>
          </a:bodyPr>
          <a:lstStyle/>
          <a:p>
            <a:endParaRPr lang="sv-SE"/>
          </a:p>
        </p:txBody>
      </p:sp>
      <p:sp>
        <p:nvSpPr>
          <p:cNvPr id="350" name="object 32"/>
          <p:cNvSpPr txBox="1"/>
          <p:nvPr/>
        </p:nvSpPr>
        <p:spPr>
          <a:xfrm>
            <a:off x="2325111" y="3059956"/>
            <a:ext cx="2085975" cy="193040"/>
          </a:xfrm>
          <a:prstGeom prst="rect">
            <a:avLst/>
          </a:prstGeom>
        </p:spPr>
        <p:txBody>
          <a:bodyPr vert="horz" wrap="square" lIns="0" tIns="0" rIns="0" bIns="0" rtlCol="0">
            <a:noAutofit/>
          </a:bodyPr>
          <a:lstStyle/>
          <a:p>
            <a:pPr marL="12700">
              <a:lnSpc>
                <a:spcPct val="100000"/>
              </a:lnSpc>
            </a:pPr>
            <a:r>
              <a:rPr lang="sv-SE" sz="1200" b="1" spc="-10">
                <a:latin typeface="Arial"/>
                <a:cs typeface="Arial"/>
              </a:rPr>
              <a:t>SPELARUTBILDNINGSPLAN</a:t>
            </a:r>
            <a:endParaRPr lang="sv-SE" sz="1200">
              <a:latin typeface="Arial"/>
              <a:cs typeface="Arial"/>
            </a:endParaRPr>
          </a:p>
        </p:txBody>
      </p:sp>
      <p:sp>
        <p:nvSpPr>
          <p:cNvPr id="351" name="object 33"/>
          <p:cNvSpPr txBox="1"/>
          <p:nvPr/>
        </p:nvSpPr>
        <p:spPr>
          <a:xfrm>
            <a:off x="4941168" y="3077261"/>
            <a:ext cx="546100" cy="147955"/>
          </a:xfrm>
          <a:prstGeom prst="rect">
            <a:avLst/>
          </a:prstGeom>
        </p:spPr>
        <p:txBody>
          <a:bodyPr vert="horz" wrap="square" lIns="0" tIns="0" rIns="0" bIns="0" rtlCol="0">
            <a:noAutofit/>
          </a:bodyPr>
          <a:lstStyle/>
          <a:p>
            <a:pPr marL="12700">
              <a:lnSpc>
                <a:spcPct val="100000"/>
              </a:lnSpc>
            </a:pPr>
            <a:r>
              <a:rPr lang="sv-SE" sz="900" b="1" spc="-10">
                <a:latin typeface="Arial"/>
                <a:cs typeface="Arial"/>
              </a:rPr>
              <a:t>TRÄNING</a:t>
            </a:r>
            <a:endParaRPr lang="sv-SE" sz="900">
              <a:latin typeface="Arial"/>
              <a:cs typeface="Arial"/>
            </a:endParaRPr>
          </a:p>
        </p:txBody>
      </p:sp>
      <p:sp>
        <p:nvSpPr>
          <p:cNvPr id="352" name="object 34"/>
          <p:cNvSpPr txBox="1"/>
          <p:nvPr/>
        </p:nvSpPr>
        <p:spPr>
          <a:xfrm>
            <a:off x="1124744" y="3077261"/>
            <a:ext cx="716280" cy="147955"/>
          </a:xfrm>
          <a:prstGeom prst="rect">
            <a:avLst/>
          </a:prstGeom>
        </p:spPr>
        <p:txBody>
          <a:bodyPr vert="horz" wrap="square" lIns="0" tIns="0" rIns="0" bIns="0" rtlCol="0">
            <a:noAutofit/>
          </a:bodyPr>
          <a:lstStyle/>
          <a:p>
            <a:pPr marL="12700">
              <a:lnSpc>
                <a:spcPct val="100000"/>
              </a:lnSpc>
            </a:pPr>
            <a:r>
              <a:rPr lang="sv-SE" sz="900" b="1" spc="-20">
                <a:latin typeface="Arial"/>
                <a:cs typeface="Arial"/>
              </a:rPr>
              <a:t>FOLKHÄLSA</a:t>
            </a:r>
            <a:endParaRPr lang="sv-SE" sz="900">
              <a:latin typeface="Arial"/>
              <a:cs typeface="Arial"/>
            </a:endParaRPr>
          </a:p>
        </p:txBody>
      </p:sp>
      <p:sp>
        <p:nvSpPr>
          <p:cNvPr id="353" name="object 35"/>
          <p:cNvSpPr txBox="1"/>
          <p:nvPr/>
        </p:nvSpPr>
        <p:spPr>
          <a:xfrm>
            <a:off x="4965280" y="3410160"/>
            <a:ext cx="467359" cy="118110"/>
          </a:xfrm>
          <a:prstGeom prst="rect">
            <a:avLst/>
          </a:prstGeom>
        </p:spPr>
        <p:txBody>
          <a:bodyPr vert="horz" wrap="square" lIns="0" tIns="0" rIns="0" bIns="0" rtlCol="0">
            <a:noAutofit/>
          </a:bodyPr>
          <a:lstStyle/>
          <a:p>
            <a:pPr marL="12700">
              <a:lnSpc>
                <a:spcPct val="100000"/>
              </a:lnSpc>
            </a:pPr>
            <a:r>
              <a:rPr lang="sv-SE" sz="700" spc="0">
                <a:latin typeface="Arial"/>
                <a:cs typeface="Arial"/>
              </a:rPr>
              <a:t>Optimering</a:t>
            </a:r>
            <a:endParaRPr lang="sv-SE" sz="700">
              <a:latin typeface="Arial"/>
              <a:cs typeface="Arial"/>
            </a:endParaRPr>
          </a:p>
        </p:txBody>
      </p:sp>
      <p:sp>
        <p:nvSpPr>
          <p:cNvPr id="354" name="object 36"/>
          <p:cNvSpPr/>
          <p:nvPr/>
        </p:nvSpPr>
        <p:spPr>
          <a:xfrm>
            <a:off x="5198669" y="3658209"/>
            <a:ext cx="0" cy="233870"/>
          </a:xfrm>
          <a:custGeom>
            <a:avLst/>
            <a:gdLst/>
            <a:ahLst/>
            <a:cxnLst/>
            <a:rect l="l" t="t" r="r" b="b"/>
            <a:pathLst>
              <a:path h="233870">
                <a:moveTo>
                  <a:pt x="0" y="233870"/>
                </a:moveTo>
                <a:lnTo>
                  <a:pt x="0" y="0"/>
                </a:lnTo>
              </a:path>
            </a:pathLst>
          </a:custGeom>
          <a:ln w="12700">
            <a:solidFill>
              <a:srgbClr val="000000"/>
            </a:solidFill>
          </a:ln>
        </p:spPr>
        <p:txBody>
          <a:bodyPr wrap="square" lIns="0" tIns="0" rIns="0" bIns="0" rtlCol="0">
            <a:noAutofit/>
          </a:bodyPr>
          <a:lstStyle/>
          <a:p>
            <a:endParaRPr lang="sv-SE"/>
          </a:p>
        </p:txBody>
      </p:sp>
      <p:sp>
        <p:nvSpPr>
          <p:cNvPr id="355" name="object 37"/>
          <p:cNvSpPr/>
          <p:nvPr/>
        </p:nvSpPr>
        <p:spPr>
          <a:xfrm>
            <a:off x="5166259" y="3588842"/>
            <a:ext cx="64820" cy="89052"/>
          </a:xfrm>
          <a:custGeom>
            <a:avLst/>
            <a:gdLst/>
            <a:ahLst/>
            <a:cxnLst/>
            <a:rect l="l" t="t" r="r" b="b"/>
            <a:pathLst>
              <a:path w="64820" h="89052">
                <a:moveTo>
                  <a:pt x="32410" y="0"/>
                </a:moveTo>
                <a:lnTo>
                  <a:pt x="0" y="89052"/>
                </a:lnTo>
                <a:lnTo>
                  <a:pt x="64820" y="89052"/>
                </a:lnTo>
                <a:lnTo>
                  <a:pt x="32410" y="0"/>
                </a:lnTo>
                <a:close/>
              </a:path>
            </a:pathLst>
          </a:custGeom>
          <a:solidFill>
            <a:srgbClr val="000000"/>
          </a:solidFill>
        </p:spPr>
        <p:txBody>
          <a:bodyPr wrap="square" lIns="0" tIns="0" rIns="0" bIns="0" rtlCol="0">
            <a:noAutofit/>
          </a:bodyPr>
          <a:lstStyle/>
          <a:p>
            <a:endParaRPr lang="sv-SE"/>
          </a:p>
        </p:txBody>
      </p:sp>
      <p:sp>
        <p:nvSpPr>
          <p:cNvPr id="356" name="object 38"/>
          <p:cNvSpPr txBox="1"/>
          <p:nvPr/>
        </p:nvSpPr>
        <p:spPr>
          <a:xfrm>
            <a:off x="4816239" y="3909858"/>
            <a:ext cx="765175" cy="438150"/>
          </a:xfrm>
          <a:prstGeom prst="rect">
            <a:avLst/>
          </a:prstGeom>
        </p:spPr>
        <p:txBody>
          <a:bodyPr vert="horz" wrap="square" lIns="0" tIns="0" rIns="0" bIns="0" rtlCol="0">
            <a:noAutofit/>
          </a:bodyPr>
          <a:lstStyle/>
          <a:p>
            <a:pPr marL="12700" marR="12700" indent="0" algn="ctr">
              <a:lnSpc>
                <a:spcPct val="100000"/>
              </a:lnSpc>
            </a:pPr>
            <a:r>
              <a:rPr lang="sv-SE" sz="700" spc="5">
                <a:latin typeface="Arial"/>
                <a:cs typeface="Arial"/>
              </a:rPr>
              <a:t>Uppbyggnad </a:t>
            </a:r>
            <a:r>
              <a:rPr lang="sv-SE" sz="700" spc="-10">
                <a:latin typeface="Arial"/>
                <a:cs typeface="Arial"/>
              </a:rPr>
              <a:t>av</a:t>
            </a:r>
            <a:r>
              <a:rPr lang="sv-SE" sz="700" spc="-5">
                <a:latin typeface="Arial"/>
                <a:cs typeface="Arial"/>
              </a:rPr>
              <a:t> </a:t>
            </a:r>
            <a:r>
              <a:rPr lang="sv-SE" sz="700" spc="0">
                <a:latin typeface="Arial"/>
                <a:cs typeface="Arial"/>
              </a:rPr>
              <a:t>fysik, </a:t>
            </a:r>
            <a:r>
              <a:rPr lang="sv-SE" sz="700" spc="5">
                <a:latin typeface="Arial"/>
                <a:cs typeface="Arial"/>
              </a:rPr>
              <a:t>psykisk,</a:t>
            </a:r>
            <a:r>
              <a:rPr lang="sv-SE" sz="700" spc="0">
                <a:latin typeface="Arial"/>
                <a:cs typeface="Arial"/>
              </a:rPr>
              <a:t> </a:t>
            </a:r>
            <a:r>
              <a:rPr lang="sv-SE" sz="700" spc="5">
                <a:latin typeface="Arial"/>
                <a:cs typeface="Arial"/>
              </a:rPr>
              <a:t>taktisk </a:t>
            </a:r>
            <a:r>
              <a:rPr lang="sv-SE" sz="700" spc="10">
                <a:latin typeface="Arial"/>
                <a:cs typeface="Arial"/>
              </a:rPr>
              <a:t>och </a:t>
            </a:r>
            <a:r>
              <a:rPr lang="sv-SE" sz="700" spc="0">
                <a:latin typeface="Arial"/>
                <a:cs typeface="Arial"/>
              </a:rPr>
              <a:t>teknisk </a:t>
            </a:r>
            <a:r>
              <a:rPr lang="sv-SE" sz="700" spc="5">
                <a:latin typeface="Arial"/>
                <a:cs typeface="Arial"/>
              </a:rPr>
              <a:t>kapacitet</a:t>
            </a:r>
            <a:endParaRPr lang="sv-SE" sz="700">
              <a:latin typeface="Arial"/>
              <a:cs typeface="Arial"/>
            </a:endParaRPr>
          </a:p>
        </p:txBody>
      </p:sp>
      <p:sp>
        <p:nvSpPr>
          <p:cNvPr id="357" name="object 39"/>
          <p:cNvSpPr/>
          <p:nvPr/>
        </p:nvSpPr>
        <p:spPr>
          <a:xfrm>
            <a:off x="5198669" y="4477948"/>
            <a:ext cx="0" cy="233870"/>
          </a:xfrm>
          <a:custGeom>
            <a:avLst/>
            <a:gdLst/>
            <a:ahLst/>
            <a:cxnLst/>
            <a:rect l="l" t="t" r="r" b="b"/>
            <a:pathLst>
              <a:path h="233870">
                <a:moveTo>
                  <a:pt x="0" y="233870"/>
                </a:moveTo>
                <a:lnTo>
                  <a:pt x="0" y="0"/>
                </a:lnTo>
              </a:path>
            </a:pathLst>
          </a:custGeom>
          <a:ln w="12700">
            <a:solidFill>
              <a:srgbClr val="000000"/>
            </a:solidFill>
          </a:ln>
        </p:spPr>
        <p:txBody>
          <a:bodyPr wrap="square" lIns="0" tIns="0" rIns="0" bIns="0" rtlCol="0">
            <a:noAutofit/>
          </a:bodyPr>
          <a:lstStyle/>
          <a:p>
            <a:endParaRPr lang="sv-SE"/>
          </a:p>
        </p:txBody>
      </p:sp>
      <p:sp>
        <p:nvSpPr>
          <p:cNvPr id="358" name="object 40"/>
          <p:cNvSpPr/>
          <p:nvPr/>
        </p:nvSpPr>
        <p:spPr>
          <a:xfrm>
            <a:off x="5166259" y="4408581"/>
            <a:ext cx="64820" cy="89052"/>
          </a:xfrm>
          <a:custGeom>
            <a:avLst/>
            <a:gdLst/>
            <a:ahLst/>
            <a:cxnLst/>
            <a:rect l="l" t="t" r="r" b="b"/>
            <a:pathLst>
              <a:path w="64820" h="89052">
                <a:moveTo>
                  <a:pt x="32410" y="0"/>
                </a:moveTo>
                <a:lnTo>
                  <a:pt x="0" y="89052"/>
                </a:lnTo>
                <a:lnTo>
                  <a:pt x="64820" y="89052"/>
                </a:lnTo>
                <a:lnTo>
                  <a:pt x="32410" y="0"/>
                </a:lnTo>
                <a:close/>
              </a:path>
            </a:pathLst>
          </a:custGeom>
          <a:solidFill>
            <a:srgbClr val="000000"/>
          </a:solidFill>
        </p:spPr>
        <p:txBody>
          <a:bodyPr wrap="square" lIns="0" tIns="0" rIns="0" bIns="0" rtlCol="0">
            <a:noAutofit/>
          </a:bodyPr>
          <a:lstStyle/>
          <a:p>
            <a:endParaRPr lang="sv-SE"/>
          </a:p>
        </p:txBody>
      </p:sp>
      <p:sp>
        <p:nvSpPr>
          <p:cNvPr id="359" name="object 41"/>
          <p:cNvSpPr txBox="1"/>
          <p:nvPr/>
        </p:nvSpPr>
        <p:spPr>
          <a:xfrm>
            <a:off x="4825441" y="4729596"/>
            <a:ext cx="746760" cy="438150"/>
          </a:xfrm>
          <a:prstGeom prst="rect">
            <a:avLst/>
          </a:prstGeom>
        </p:spPr>
        <p:txBody>
          <a:bodyPr vert="horz" wrap="square" lIns="0" tIns="0" rIns="0" bIns="0" rtlCol="0">
            <a:noAutofit/>
          </a:bodyPr>
          <a:lstStyle/>
          <a:p>
            <a:pPr marL="12700" marR="12700" indent="0" algn="ctr">
              <a:lnSpc>
                <a:spcPct val="100000"/>
              </a:lnSpc>
            </a:pPr>
            <a:r>
              <a:rPr lang="sv-SE" sz="700">
                <a:latin typeface="Arial"/>
                <a:cs typeface="Arial"/>
              </a:rPr>
              <a:t>Grundläggande </a:t>
            </a:r>
            <a:r>
              <a:rPr lang="sv-SE" sz="700" spc="5">
                <a:latin typeface="Arial"/>
                <a:cs typeface="Arial"/>
              </a:rPr>
              <a:t>fotbollsfä</a:t>
            </a:r>
            <a:r>
              <a:rPr lang="sv-SE" sz="700" spc="-15">
                <a:latin typeface="Arial"/>
                <a:cs typeface="Arial"/>
              </a:rPr>
              <a:t>r</a:t>
            </a:r>
            <a:r>
              <a:rPr lang="sv-SE" sz="700" spc="0">
                <a:latin typeface="Arial"/>
                <a:cs typeface="Arial"/>
              </a:rPr>
              <a:t>digheter genom lek </a:t>
            </a:r>
            <a:r>
              <a:rPr lang="sv-SE" sz="700" spc="10">
                <a:latin typeface="Arial"/>
                <a:cs typeface="Arial"/>
              </a:rPr>
              <a:t>och</a:t>
            </a:r>
            <a:r>
              <a:rPr lang="sv-SE" sz="700" spc="5">
                <a:latin typeface="Arial"/>
                <a:cs typeface="Arial"/>
              </a:rPr>
              <a:t> </a:t>
            </a:r>
            <a:r>
              <a:rPr lang="sv-SE" sz="700" spc="0">
                <a:latin typeface="Arial"/>
                <a:cs typeface="Arial"/>
              </a:rPr>
              <a:t>träning</a:t>
            </a:r>
            <a:endParaRPr lang="sv-SE" sz="700">
              <a:latin typeface="Arial"/>
              <a:cs typeface="Arial"/>
            </a:endParaRPr>
          </a:p>
        </p:txBody>
      </p:sp>
      <p:sp>
        <p:nvSpPr>
          <p:cNvPr id="360" name="object 42"/>
          <p:cNvSpPr/>
          <p:nvPr/>
        </p:nvSpPr>
        <p:spPr>
          <a:xfrm>
            <a:off x="5198669" y="5297681"/>
            <a:ext cx="0" cy="233870"/>
          </a:xfrm>
          <a:custGeom>
            <a:avLst/>
            <a:gdLst/>
            <a:ahLst/>
            <a:cxnLst/>
            <a:rect l="l" t="t" r="r" b="b"/>
            <a:pathLst>
              <a:path h="233870">
                <a:moveTo>
                  <a:pt x="0" y="233870"/>
                </a:moveTo>
                <a:lnTo>
                  <a:pt x="0" y="0"/>
                </a:lnTo>
              </a:path>
            </a:pathLst>
          </a:custGeom>
          <a:ln w="12700">
            <a:solidFill>
              <a:srgbClr val="000000"/>
            </a:solidFill>
          </a:ln>
        </p:spPr>
        <p:txBody>
          <a:bodyPr wrap="square" lIns="0" tIns="0" rIns="0" bIns="0" rtlCol="0">
            <a:noAutofit/>
          </a:bodyPr>
          <a:lstStyle/>
          <a:p>
            <a:endParaRPr lang="sv-SE"/>
          </a:p>
        </p:txBody>
      </p:sp>
      <p:sp>
        <p:nvSpPr>
          <p:cNvPr id="361" name="object 43"/>
          <p:cNvSpPr/>
          <p:nvPr/>
        </p:nvSpPr>
        <p:spPr>
          <a:xfrm>
            <a:off x="5166259" y="5228313"/>
            <a:ext cx="64820" cy="89052"/>
          </a:xfrm>
          <a:custGeom>
            <a:avLst/>
            <a:gdLst/>
            <a:ahLst/>
            <a:cxnLst/>
            <a:rect l="l" t="t" r="r" b="b"/>
            <a:pathLst>
              <a:path w="64820" h="89052">
                <a:moveTo>
                  <a:pt x="32410" y="0"/>
                </a:moveTo>
                <a:lnTo>
                  <a:pt x="0" y="89052"/>
                </a:lnTo>
                <a:lnTo>
                  <a:pt x="64820" y="89052"/>
                </a:lnTo>
                <a:lnTo>
                  <a:pt x="32410" y="0"/>
                </a:lnTo>
                <a:close/>
              </a:path>
            </a:pathLst>
          </a:custGeom>
          <a:solidFill>
            <a:srgbClr val="000000"/>
          </a:solidFill>
        </p:spPr>
        <p:txBody>
          <a:bodyPr wrap="square" lIns="0" tIns="0" rIns="0" bIns="0" rtlCol="0">
            <a:noAutofit/>
          </a:bodyPr>
          <a:lstStyle/>
          <a:p>
            <a:endParaRPr lang="sv-SE"/>
          </a:p>
        </p:txBody>
      </p:sp>
      <p:sp>
        <p:nvSpPr>
          <p:cNvPr id="362" name="object 44"/>
          <p:cNvSpPr txBox="1"/>
          <p:nvPr/>
        </p:nvSpPr>
        <p:spPr>
          <a:xfrm>
            <a:off x="4898686" y="5549334"/>
            <a:ext cx="600075" cy="224790"/>
          </a:xfrm>
          <a:prstGeom prst="rect">
            <a:avLst/>
          </a:prstGeom>
        </p:spPr>
        <p:txBody>
          <a:bodyPr vert="horz" wrap="square" lIns="0" tIns="0" rIns="0" bIns="0" rtlCol="0">
            <a:noAutofit/>
          </a:bodyPr>
          <a:lstStyle/>
          <a:p>
            <a:pPr marL="92710" marR="12700" indent="-80645">
              <a:lnSpc>
                <a:spcPct val="100000"/>
              </a:lnSpc>
            </a:pPr>
            <a:r>
              <a:rPr lang="sv-SE" sz="700" spc="-10">
                <a:latin typeface="Arial"/>
                <a:cs typeface="Arial"/>
              </a:rPr>
              <a:t>Rö</a:t>
            </a:r>
            <a:r>
              <a:rPr lang="sv-SE" sz="700" spc="-20">
                <a:latin typeface="Arial"/>
                <a:cs typeface="Arial"/>
              </a:rPr>
              <a:t>r</a:t>
            </a:r>
            <a:r>
              <a:rPr lang="sv-SE" sz="700" spc="-5">
                <a:latin typeface="Arial"/>
                <a:cs typeface="Arial"/>
              </a:rPr>
              <a:t>elseträning </a:t>
            </a:r>
            <a:r>
              <a:rPr lang="sv-SE" sz="700" spc="0">
                <a:latin typeface="Arial"/>
                <a:cs typeface="Arial"/>
              </a:rPr>
              <a:t>genom lek</a:t>
            </a:r>
            <a:endParaRPr lang="sv-SE" sz="700">
              <a:latin typeface="Arial"/>
              <a:cs typeface="Arial"/>
            </a:endParaRPr>
          </a:p>
        </p:txBody>
      </p:sp>
      <p:sp>
        <p:nvSpPr>
          <p:cNvPr id="363" name="object 45"/>
          <p:cNvSpPr txBox="1"/>
          <p:nvPr/>
        </p:nvSpPr>
        <p:spPr>
          <a:xfrm>
            <a:off x="1111278" y="4723510"/>
            <a:ext cx="599440" cy="427355"/>
          </a:xfrm>
          <a:prstGeom prst="rect">
            <a:avLst/>
          </a:prstGeom>
        </p:spPr>
        <p:txBody>
          <a:bodyPr vert="horz" wrap="square" lIns="0" tIns="0" rIns="0" bIns="0" rtlCol="0">
            <a:noAutofit/>
          </a:bodyPr>
          <a:lstStyle/>
          <a:p>
            <a:pPr marL="12700" marR="12700" indent="0" algn="ctr">
              <a:lnSpc>
                <a:spcPts val="1100"/>
              </a:lnSpc>
            </a:pPr>
            <a:r>
              <a:rPr lang="sv-SE" sz="1000" spc="0">
                <a:latin typeface="Arial"/>
                <a:cs typeface="Arial"/>
              </a:rPr>
              <a:t>Positiv </a:t>
            </a:r>
            <a:r>
              <a:rPr lang="sv-SE" sz="1000" spc="-5">
                <a:latin typeface="Arial"/>
                <a:cs typeface="Arial"/>
              </a:rPr>
              <a:t>erfa</a:t>
            </a:r>
            <a:r>
              <a:rPr lang="sv-SE" sz="1000" spc="-25">
                <a:latin typeface="Arial"/>
                <a:cs typeface="Arial"/>
              </a:rPr>
              <a:t>r</a:t>
            </a:r>
            <a:r>
              <a:rPr lang="sv-SE" sz="1000" spc="-5">
                <a:latin typeface="Arial"/>
                <a:cs typeface="Arial"/>
              </a:rPr>
              <a:t>enhet </a:t>
            </a:r>
            <a:r>
              <a:rPr lang="sv-SE" sz="1000" spc="-15">
                <a:latin typeface="Arial"/>
                <a:cs typeface="Arial"/>
              </a:rPr>
              <a:t>av </a:t>
            </a:r>
            <a:r>
              <a:rPr lang="sv-SE" sz="1000" spc="15">
                <a:latin typeface="Arial"/>
                <a:cs typeface="Arial"/>
              </a:rPr>
              <a:t>fotboll</a:t>
            </a:r>
            <a:endParaRPr lang="sv-SE" sz="1000">
              <a:latin typeface="Arial"/>
              <a:cs typeface="Arial"/>
            </a:endParaRPr>
          </a:p>
        </p:txBody>
      </p:sp>
      <p:sp>
        <p:nvSpPr>
          <p:cNvPr id="364" name="object 46"/>
          <p:cNvSpPr txBox="1"/>
          <p:nvPr/>
        </p:nvSpPr>
        <p:spPr>
          <a:xfrm>
            <a:off x="1157887" y="3600957"/>
            <a:ext cx="524510" cy="287655"/>
          </a:xfrm>
          <a:prstGeom prst="rect">
            <a:avLst/>
          </a:prstGeom>
        </p:spPr>
        <p:txBody>
          <a:bodyPr vert="horz" wrap="square" lIns="0" tIns="0" rIns="0" bIns="0" rtlCol="0">
            <a:noAutofit/>
          </a:bodyPr>
          <a:lstStyle/>
          <a:p>
            <a:pPr marL="201930" marR="12700" indent="-189865">
              <a:lnSpc>
                <a:spcPts val="1100"/>
              </a:lnSpc>
            </a:pPr>
            <a:r>
              <a:rPr lang="sv-SE" sz="1000" spc="0">
                <a:latin typeface="Arial"/>
                <a:cs typeface="Arial"/>
              </a:rPr>
              <a:t>Ett </a:t>
            </a:r>
            <a:r>
              <a:rPr lang="sv-SE" sz="1000" spc="10">
                <a:latin typeface="Arial"/>
                <a:cs typeface="Arial"/>
              </a:rPr>
              <a:t>aktivt</a:t>
            </a:r>
            <a:r>
              <a:rPr lang="sv-SE" sz="1000" spc="5">
                <a:latin typeface="Arial"/>
                <a:cs typeface="Arial"/>
              </a:rPr>
              <a:t> liv</a:t>
            </a:r>
            <a:endParaRPr lang="sv-SE" sz="1000">
              <a:latin typeface="Arial"/>
              <a:cs typeface="Arial"/>
            </a:endParaRPr>
          </a:p>
        </p:txBody>
      </p:sp>
      <p:sp>
        <p:nvSpPr>
          <p:cNvPr id="366" name="object 48"/>
          <p:cNvSpPr/>
          <p:nvPr/>
        </p:nvSpPr>
        <p:spPr>
          <a:xfrm>
            <a:off x="2197165" y="3372177"/>
            <a:ext cx="2249068" cy="344652"/>
          </a:xfrm>
          <a:custGeom>
            <a:avLst/>
            <a:gdLst/>
            <a:ahLst/>
            <a:cxnLst/>
            <a:rect l="l" t="t" r="r" b="b"/>
            <a:pathLst>
              <a:path w="2249068" h="344652">
                <a:moveTo>
                  <a:pt x="71996" y="0"/>
                </a:moveTo>
                <a:lnTo>
                  <a:pt x="30438" y="1117"/>
                </a:lnTo>
                <a:lnTo>
                  <a:pt x="1146" y="30178"/>
                </a:lnTo>
                <a:lnTo>
                  <a:pt x="0" y="71534"/>
                </a:lnTo>
                <a:lnTo>
                  <a:pt x="2" y="273118"/>
                </a:lnTo>
                <a:lnTo>
                  <a:pt x="1117" y="314214"/>
                </a:lnTo>
                <a:lnTo>
                  <a:pt x="30178" y="343505"/>
                </a:lnTo>
                <a:lnTo>
                  <a:pt x="2177072" y="344652"/>
                </a:lnTo>
                <a:lnTo>
                  <a:pt x="2200792" y="344512"/>
                </a:lnTo>
                <a:lnTo>
                  <a:pt x="2240010" y="335710"/>
                </a:lnTo>
                <a:lnTo>
                  <a:pt x="2248921" y="296730"/>
                </a:lnTo>
                <a:lnTo>
                  <a:pt x="2249068" y="273118"/>
                </a:lnTo>
                <a:lnTo>
                  <a:pt x="2249065" y="71534"/>
                </a:lnTo>
                <a:lnTo>
                  <a:pt x="2247950" y="30438"/>
                </a:lnTo>
                <a:lnTo>
                  <a:pt x="2218889" y="1146"/>
                </a:lnTo>
                <a:lnTo>
                  <a:pt x="71996" y="0"/>
                </a:lnTo>
                <a:close/>
              </a:path>
            </a:pathLst>
          </a:custGeom>
          <a:solidFill>
            <a:srgbClr val="FFDD0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67" name="object 49"/>
          <p:cNvSpPr/>
          <p:nvPr/>
        </p:nvSpPr>
        <p:spPr>
          <a:xfrm>
            <a:off x="2177272" y="3352423"/>
            <a:ext cx="2290572" cy="32003"/>
          </a:xfrm>
          <a:custGeom>
            <a:avLst/>
            <a:gdLst/>
            <a:ahLst/>
            <a:cxnLst/>
            <a:rect l="l" t="t" r="r" b="b"/>
            <a:pathLst>
              <a:path w="2290572" h="32003">
                <a:moveTo>
                  <a:pt x="0" y="32003"/>
                </a:moveTo>
                <a:lnTo>
                  <a:pt x="2290572" y="32003"/>
                </a:lnTo>
                <a:lnTo>
                  <a:pt x="2290572" y="0"/>
                </a:lnTo>
                <a:lnTo>
                  <a:pt x="0" y="0"/>
                </a:lnTo>
                <a:lnTo>
                  <a:pt x="0" y="32003"/>
                </a:lnTo>
                <a:close/>
              </a:path>
            </a:pathLst>
          </a:custGeom>
          <a:solidFill>
            <a:srgbClr val="FFFFFF"/>
          </a:solidFill>
        </p:spPr>
        <p:txBody>
          <a:bodyPr wrap="square" lIns="0" tIns="0" rIns="0" bIns="0" rtlCol="0">
            <a:noAutofit/>
          </a:bodyPr>
          <a:lstStyle/>
          <a:p>
            <a:endParaRPr lang="sv-SE"/>
          </a:p>
        </p:txBody>
      </p:sp>
      <p:sp>
        <p:nvSpPr>
          <p:cNvPr id="369" name="object 52"/>
          <p:cNvSpPr/>
          <p:nvPr/>
        </p:nvSpPr>
        <p:spPr>
          <a:xfrm>
            <a:off x="2197165" y="3804181"/>
            <a:ext cx="2249068" cy="344652"/>
          </a:xfrm>
          <a:custGeom>
            <a:avLst/>
            <a:gdLst/>
            <a:ahLst/>
            <a:cxnLst/>
            <a:rect l="l" t="t" r="r" b="b"/>
            <a:pathLst>
              <a:path w="2249068" h="344652">
                <a:moveTo>
                  <a:pt x="71996" y="0"/>
                </a:moveTo>
                <a:lnTo>
                  <a:pt x="30438" y="1117"/>
                </a:lnTo>
                <a:lnTo>
                  <a:pt x="1146" y="30178"/>
                </a:lnTo>
                <a:lnTo>
                  <a:pt x="0" y="71534"/>
                </a:lnTo>
                <a:lnTo>
                  <a:pt x="2" y="273118"/>
                </a:lnTo>
                <a:lnTo>
                  <a:pt x="1117" y="314214"/>
                </a:lnTo>
                <a:lnTo>
                  <a:pt x="30178" y="343505"/>
                </a:lnTo>
                <a:lnTo>
                  <a:pt x="2177072" y="344652"/>
                </a:lnTo>
                <a:lnTo>
                  <a:pt x="2200792" y="344512"/>
                </a:lnTo>
                <a:lnTo>
                  <a:pt x="2240010" y="335710"/>
                </a:lnTo>
                <a:lnTo>
                  <a:pt x="2248921" y="296730"/>
                </a:lnTo>
                <a:lnTo>
                  <a:pt x="2249068" y="273118"/>
                </a:lnTo>
                <a:lnTo>
                  <a:pt x="2249065" y="71534"/>
                </a:lnTo>
                <a:lnTo>
                  <a:pt x="2247950" y="30438"/>
                </a:lnTo>
                <a:lnTo>
                  <a:pt x="2218889" y="1146"/>
                </a:lnTo>
                <a:lnTo>
                  <a:pt x="71996" y="0"/>
                </a:lnTo>
                <a:close/>
              </a:path>
            </a:pathLst>
          </a:custGeom>
          <a:solidFill>
            <a:srgbClr val="41AD49"/>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70" name="object 53"/>
          <p:cNvSpPr/>
          <p:nvPr/>
        </p:nvSpPr>
        <p:spPr>
          <a:xfrm>
            <a:off x="2177272" y="3784426"/>
            <a:ext cx="2290572" cy="32004"/>
          </a:xfrm>
          <a:custGeom>
            <a:avLst/>
            <a:gdLst/>
            <a:ahLst/>
            <a:cxnLst/>
            <a:rect l="l" t="t" r="r" b="b"/>
            <a:pathLst>
              <a:path w="2290572" h="32004">
                <a:moveTo>
                  <a:pt x="0" y="32004"/>
                </a:moveTo>
                <a:lnTo>
                  <a:pt x="2290572" y="32004"/>
                </a:lnTo>
                <a:lnTo>
                  <a:pt x="2290572" y="0"/>
                </a:lnTo>
                <a:lnTo>
                  <a:pt x="0" y="0"/>
                </a:lnTo>
                <a:lnTo>
                  <a:pt x="0" y="32004"/>
                </a:lnTo>
                <a:close/>
              </a:path>
            </a:pathLst>
          </a:custGeom>
          <a:solidFill>
            <a:srgbClr val="FFFFFF"/>
          </a:solidFill>
        </p:spPr>
        <p:txBody>
          <a:bodyPr wrap="square" lIns="0" tIns="0" rIns="0" bIns="0" rtlCol="0">
            <a:noAutofit/>
          </a:bodyPr>
          <a:lstStyle/>
          <a:p>
            <a:endParaRPr lang="sv-SE"/>
          </a:p>
        </p:txBody>
      </p:sp>
      <p:sp>
        <p:nvSpPr>
          <p:cNvPr id="372" name="object 56"/>
          <p:cNvSpPr/>
          <p:nvPr/>
        </p:nvSpPr>
        <p:spPr>
          <a:xfrm>
            <a:off x="2197165" y="4236179"/>
            <a:ext cx="2249068" cy="344652"/>
          </a:xfrm>
          <a:custGeom>
            <a:avLst/>
            <a:gdLst/>
            <a:ahLst/>
            <a:cxnLst/>
            <a:rect l="l" t="t" r="r" b="b"/>
            <a:pathLst>
              <a:path w="2249068" h="344652">
                <a:moveTo>
                  <a:pt x="71996" y="0"/>
                </a:moveTo>
                <a:lnTo>
                  <a:pt x="30438" y="1117"/>
                </a:lnTo>
                <a:lnTo>
                  <a:pt x="1146" y="30178"/>
                </a:lnTo>
                <a:lnTo>
                  <a:pt x="0" y="71534"/>
                </a:lnTo>
                <a:lnTo>
                  <a:pt x="2" y="273118"/>
                </a:lnTo>
                <a:lnTo>
                  <a:pt x="1117" y="314214"/>
                </a:lnTo>
                <a:lnTo>
                  <a:pt x="30178" y="343505"/>
                </a:lnTo>
                <a:lnTo>
                  <a:pt x="2177072" y="344652"/>
                </a:lnTo>
                <a:lnTo>
                  <a:pt x="2200792" y="344512"/>
                </a:lnTo>
                <a:lnTo>
                  <a:pt x="2240010" y="335710"/>
                </a:lnTo>
                <a:lnTo>
                  <a:pt x="2248921" y="296730"/>
                </a:lnTo>
                <a:lnTo>
                  <a:pt x="2249068" y="273118"/>
                </a:lnTo>
                <a:lnTo>
                  <a:pt x="2249065" y="71534"/>
                </a:lnTo>
                <a:lnTo>
                  <a:pt x="2247950" y="30438"/>
                </a:lnTo>
                <a:lnTo>
                  <a:pt x="2218889" y="1146"/>
                </a:lnTo>
                <a:lnTo>
                  <a:pt x="71996" y="0"/>
                </a:lnTo>
                <a:close/>
              </a:path>
            </a:pathLst>
          </a:custGeom>
          <a:solidFill>
            <a:srgbClr val="006BB6"/>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73" name="object 57"/>
          <p:cNvSpPr/>
          <p:nvPr/>
        </p:nvSpPr>
        <p:spPr>
          <a:xfrm>
            <a:off x="2177272" y="4216430"/>
            <a:ext cx="2290572" cy="32003"/>
          </a:xfrm>
          <a:custGeom>
            <a:avLst/>
            <a:gdLst/>
            <a:ahLst/>
            <a:cxnLst/>
            <a:rect l="l" t="t" r="r" b="b"/>
            <a:pathLst>
              <a:path w="2290572" h="32003">
                <a:moveTo>
                  <a:pt x="0" y="32003"/>
                </a:moveTo>
                <a:lnTo>
                  <a:pt x="2290572" y="32003"/>
                </a:lnTo>
                <a:lnTo>
                  <a:pt x="2290572" y="0"/>
                </a:lnTo>
                <a:lnTo>
                  <a:pt x="0" y="0"/>
                </a:lnTo>
                <a:lnTo>
                  <a:pt x="0" y="32003"/>
                </a:lnTo>
                <a:close/>
              </a:path>
            </a:pathLst>
          </a:custGeom>
          <a:solidFill>
            <a:srgbClr val="FFFFFF"/>
          </a:solidFill>
        </p:spPr>
        <p:txBody>
          <a:bodyPr wrap="square" lIns="0" tIns="0" rIns="0" bIns="0" rtlCol="0">
            <a:noAutofit/>
          </a:bodyPr>
          <a:lstStyle/>
          <a:p>
            <a:endParaRPr lang="sv-SE"/>
          </a:p>
        </p:txBody>
      </p:sp>
      <p:sp>
        <p:nvSpPr>
          <p:cNvPr id="375" name="object 60"/>
          <p:cNvSpPr/>
          <p:nvPr/>
        </p:nvSpPr>
        <p:spPr>
          <a:xfrm>
            <a:off x="2197165" y="4668177"/>
            <a:ext cx="2249068" cy="344652"/>
          </a:xfrm>
          <a:custGeom>
            <a:avLst/>
            <a:gdLst/>
            <a:ahLst/>
            <a:cxnLst/>
            <a:rect l="l" t="t" r="r" b="b"/>
            <a:pathLst>
              <a:path w="2249068" h="344652">
                <a:moveTo>
                  <a:pt x="71996" y="0"/>
                </a:moveTo>
                <a:lnTo>
                  <a:pt x="30438" y="1117"/>
                </a:lnTo>
                <a:lnTo>
                  <a:pt x="1146" y="30178"/>
                </a:lnTo>
                <a:lnTo>
                  <a:pt x="0" y="71534"/>
                </a:lnTo>
                <a:lnTo>
                  <a:pt x="2" y="273118"/>
                </a:lnTo>
                <a:lnTo>
                  <a:pt x="1117" y="314214"/>
                </a:lnTo>
                <a:lnTo>
                  <a:pt x="30178" y="343505"/>
                </a:lnTo>
                <a:lnTo>
                  <a:pt x="2177072" y="344652"/>
                </a:lnTo>
                <a:lnTo>
                  <a:pt x="2200792" y="344512"/>
                </a:lnTo>
                <a:lnTo>
                  <a:pt x="2240010" y="335710"/>
                </a:lnTo>
                <a:lnTo>
                  <a:pt x="2248921" y="296730"/>
                </a:lnTo>
                <a:lnTo>
                  <a:pt x="2249068" y="273118"/>
                </a:lnTo>
                <a:lnTo>
                  <a:pt x="2249065" y="71534"/>
                </a:lnTo>
                <a:lnTo>
                  <a:pt x="2247950" y="30438"/>
                </a:lnTo>
                <a:lnTo>
                  <a:pt x="2218889" y="1146"/>
                </a:lnTo>
                <a:lnTo>
                  <a:pt x="71996" y="0"/>
                </a:lnTo>
                <a:close/>
              </a:path>
            </a:pathLst>
          </a:custGeom>
          <a:solidFill>
            <a:srgbClr val="ED1C2E"/>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76" name="object 61"/>
          <p:cNvSpPr/>
          <p:nvPr/>
        </p:nvSpPr>
        <p:spPr>
          <a:xfrm>
            <a:off x="2177272" y="4648433"/>
            <a:ext cx="2290572" cy="32003"/>
          </a:xfrm>
          <a:custGeom>
            <a:avLst/>
            <a:gdLst/>
            <a:ahLst/>
            <a:cxnLst/>
            <a:rect l="l" t="t" r="r" b="b"/>
            <a:pathLst>
              <a:path w="2290572" h="32003">
                <a:moveTo>
                  <a:pt x="0" y="32003"/>
                </a:moveTo>
                <a:lnTo>
                  <a:pt x="2290572" y="32003"/>
                </a:lnTo>
                <a:lnTo>
                  <a:pt x="2290572" y="0"/>
                </a:lnTo>
                <a:lnTo>
                  <a:pt x="0" y="0"/>
                </a:lnTo>
                <a:lnTo>
                  <a:pt x="0" y="32003"/>
                </a:lnTo>
                <a:close/>
              </a:path>
            </a:pathLst>
          </a:custGeom>
          <a:solidFill>
            <a:srgbClr val="FFFFFF"/>
          </a:solidFill>
        </p:spPr>
        <p:txBody>
          <a:bodyPr wrap="square" lIns="0" tIns="0" rIns="0" bIns="0" rtlCol="0">
            <a:noAutofit/>
          </a:bodyPr>
          <a:lstStyle/>
          <a:p>
            <a:endParaRPr lang="sv-SE"/>
          </a:p>
        </p:txBody>
      </p:sp>
      <p:sp>
        <p:nvSpPr>
          <p:cNvPr id="378" name="object 64"/>
          <p:cNvSpPr/>
          <p:nvPr/>
        </p:nvSpPr>
        <p:spPr>
          <a:xfrm>
            <a:off x="2197165" y="5100176"/>
            <a:ext cx="2249068" cy="344652"/>
          </a:xfrm>
          <a:custGeom>
            <a:avLst/>
            <a:gdLst/>
            <a:ahLst/>
            <a:cxnLst/>
            <a:rect l="l" t="t" r="r" b="b"/>
            <a:pathLst>
              <a:path w="2249068" h="344652">
                <a:moveTo>
                  <a:pt x="71996" y="0"/>
                </a:moveTo>
                <a:lnTo>
                  <a:pt x="30438" y="1117"/>
                </a:lnTo>
                <a:lnTo>
                  <a:pt x="1146" y="30178"/>
                </a:lnTo>
                <a:lnTo>
                  <a:pt x="0" y="71534"/>
                </a:lnTo>
                <a:lnTo>
                  <a:pt x="2" y="273118"/>
                </a:lnTo>
                <a:lnTo>
                  <a:pt x="1117" y="314214"/>
                </a:lnTo>
                <a:lnTo>
                  <a:pt x="30178" y="343505"/>
                </a:lnTo>
                <a:lnTo>
                  <a:pt x="2177072" y="344652"/>
                </a:lnTo>
                <a:lnTo>
                  <a:pt x="2200792" y="344512"/>
                </a:lnTo>
                <a:lnTo>
                  <a:pt x="2240010" y="335710"/>
                </a:lnTo>
                <a:lnTo>
                  <a:pt x="2248921" y="296730"/>
                </a:lnTo>
                <a:lnTo>
                  <a:pt x="2249068" y="273118"/>
                </a:lnTo>
                <a:lnTo>
                  <a:pt x="2249065" y="71534"/>
                </a:lnTo>
                <a:lnTo>
                  <a:pt x="2247950" y="30438"/>
                </a:lnTo>
                <a:lnTo>
                  <a:pt x="2218889" y="1146"/>
                </a:lnTo>
                <a:lnTo>
                  <a:pt x="71996" y="0"/>
                </a:lnTo>
                <a:close/>
              </a:path>
            </a:pathLst>
          </a:custGeom>
          <a:solidFill>
            <a:srgbClr val="F5822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79" name="object 65"/>
          <p:cNvSpPr/>
          <p:nvPr/>
        </p:nvSpPr>
        <p:spPr>
          <a:xfrm>
            <a:off x="2177272" y="5080423"/>
            <a:ext cx="2290572" cy="32004"/>
          </a:xfrm>
          <a:custGeom>
            <a:avLst/>
            <a:gdLst/>
            <a:ahLst/>
            <a:cxnLst/>
            <a:rect l="l" t="t" r="r" b="b"/>
            <a:pathLst>
              <a:path w="2290572" h="32004">
                <a:moveTo>
                  <a:pt x="0" y="32004"/>
                </a:moveTo>
                <a:lnTo>
                  <a:pt x="2290572" y="32004"/>
                </a:lnTo>
                <a:lnTo>
                  <a:pt x="2290572" y="0"/>
                </a:lnTo>
                <a:lnTo>
                  <a:pt x="0" y="0"/>
                </a:lnTo>
                <a:lnTo>
                  <a:pt x="0" y="32004"/>
                </a:lnTo>
                <a:close/>
              </a:path>
            </a:pathLst>
          </a:custGeom>
          <a:solidFill>
            <a:srgbClr val="FFFFFF"/>
          </a:solidFill>
        </p:spPr>
        <p:txBody>
          <a:bodyPr wrap="square" lIns="0" tIns="0" rIns="0" bIns="0" rtlCol="0">
            <a:noAutofit/>
          </a:bodyPr>
          <a:lstStyle/>
          <a:p>
            <a:endParaRPr lang="sv-SE"/>
          </a:p>
        </p:txBody>
      </p:sp>
      <p:sp>
        <p:nvSpPr>
          <p:cNvPr id="381" name="object 68"/>
          <p:cNvSpPr/>
          <p:nvPr/>
        </p:nvSpPr>
        <p:spPr>
          <a:xfrm>
            <a:off x="2197165" y="5532181"/>
            <a:ext cx="2249068" cy="344652"/>
          </a:xfrm>
          <a:custGeom>
            <a:avLst/>
            <a:gdLst/>
            <a:ahLst/>
            <a:cxnLst/>
            <a:rect l="l" t="t" r="r" b="b"/>
            <a:pathLst>
              <a:path w="2249068" h="344652">
                <a:moveTo>
                  <a:pt x="71996" y="0"/>
                </a:moveTo>
                <a:lnTo>
                  <a:pt x="30438" y="1117"/>
                </a:lnTo>
                <a:lnTo>
                  <a:pt x="1146" y="30178"/>
                </a:lnTo>
                <a:lnTo>
                  <a:pt x="0" y="71534"/>
                </a:lnTo>
                <a:lnTo>
                  <a:pt x="2" y="273118"/>
                </a:lnTo>
                <a:lnTo>
                  <a:pt x="1117" y="314214"/>
                </a:lnTo>
                <a:lnTo>
                  <a:pt x="30178" y="343505"/>
                </a:lnTo>
                <a:lnTo>
                  <a:pt x="2177072" y="344652"/>
                </a:lnTo>
                <a:lnTo>
                  <a:pt x="2200792" y="344512"/>
                </a:lnTo>
                <a:lnTo>
                  <a:pt x="2240010" y="335710"/>
                </a:lnTo>
                <a:lnTo>
                  <a:pt x="2248921" y="296730"/>
                </a:lnTo>
                <a:lnTo>
                  <a:pt x="2249068" y="273118"/>
                </a:lnTo>
                <a:lnTo>
                  <a:pt x="2249065" y="71534"/>
                </a:lnTo>
                <a:lnTo>
                  <a:pt x="2247950" y="30438"/>
                </a:lnTo>
                <a:lnTo>
                  <a:pt x="2218889" y="1146"/>
                </a:lnTo>
                <a:lnTo>
                  <a:pt x="71996" y="0"/>
                </a:lnTo>
                <a:close/>
              </a:path>
            </a:pathLst>
          </a:custGeom>
          <a:solidFill>
            <a:srgbClr val="FFDD00"/>
          </a:solidFill>
          <a:effectLst>
            <a:outerShdw blurRad="50800" dist="38100" dir="2700000" algn="tl" rotWithShape="0">
              <a:prstClr val="black">
                <a:alpha val="40000"/>
              </a:prstClr>
            </a:outerShdw>
          </a:effectLst>
        </p:spPr>
        <p:txBody>
          <a:bodyPr wrap="square" lIns="0" tIns="0" rIns="0" bIns="0" rtlCol="0">
            <a:noAutofit/>
          </a:bodyPr>
          <a:lstStyle/>
          <a:p>
            <a:endParaRPr lang="sv-SE"/>
          </a:p>
        </p:txBody>
      </p:sp>
      <p:sp>
        <p:nvSpPr>
          <p:cNvPr id="382" name="object 69"/>
          <p:cNvSpPr/>
          <p:nvPr/>
        </p:nvSpPr>
        <p:spPr>
          <a:xfrm>
            <a:off x="2177272" y="5512426"/>
            <a:ext cx="2290572" cy="32003"/>
          </a:xfrm>
          <a:custGeom>
            <a:avLst/>
            <a:gdLst/>
            <a:ahLst/>
            <a:cxnLst/>
            <a:rect l="l" t="t" r="r" b="b"/>
            <a:pathLst>
              <a:path w="2290572" h="32003">
                <a:moveTo>
                  <a:pt x="0" y="32003"/>
                </a:moveTo>
                <a:lnTo>
                  <a:pt x="2290572" y="32003"/>
                </a:lnTo>
                <a:lnTo>
                  <a:pt x="2290572" y="0"/>
                </a:lnTo>
                <a:lnTo>
                  <a:pt x="0" y="0"/>
                </a:lnTo>
                <a:lnTo>
                  <a:pt x="0" y="32003"/>
                </a:lnTo>
                <a:close/>
              </a:path>
            </a:pathLst>
          </a:custGeom>
          <a:solidFill>
            <a:srgbClr val="FFFFFF"/>
          </a:solidFill>
        </p:spPr>
        <p:txBody>
          <a:bodyPr wrap="square" lIns="0" tIns="0" rIns="0" bIns="0" rtlCol="0">
            <a:noAutofit/>
          </a:bodyPr>
          <a:lstStyle/>
          <a:p>
            <a:endParaRPr lang="sv-SE"/>
          </a:p>
        </p:txBody>
      </p:sp>
      <p:sp>
        <p:nvSpPr>
          <p:cNvPr id="383" name="object 71"/>
          <p:cNvSpPr txBox="1"/>
          <p:nvPr/>
        </p:nvSpPr>
        <p:spPr>
          <a:xfrm>
            <a:off x="2376111" y="3456158"/>
            <a:ext cx="1779905" cy="168910"/>
          </a:xfrm>
          <a:prstGeom prst="rect">
            <a:avLst/>
          </a:prstGeom>
        </p:spPr>
        <p:txBody>
          <a:bodyPr vert="horz" wrap="square" lIns="0" tIns="0" rIns="0" bIns="0" rtlCol="0">
            <a:noAutofit/>
          </a:bodyPr>
          <a:lstStyle/>
          <a:p>
            <a:pPr marL="12700">
              <a:lnSpc>
                <a:spcPct val="100000"/>
              </a:lnSpc>
            </a:pPr>
            <a:r>
              <a:rPr lang="sv-SE" sz="1000" spc="-140">
                <a:latin typeface="Arial"/>
                <a:cs typeface="Arial"/>
              </a:rPr>
              <a:t>T</a:t>
            </a:r>
            <a:r>
              <a:rPr lang="sv-SE" sz="1000" spc="-10">
                <a:latin typeface="Arial"/>
                <a:cs typeface="Arial"/>
              </a:rPr>
              <a:t>räna </a:t>
            </a:r>
            <a:r>
              <a:rPr lang="sv-SE" sz="1000" spc="10">
                <a:latin typeface="Arial"/>
                <a:cs typeface="Arial"/>
              </a:rPr>
              <a:t>för att </a:t>
            </a:r>
            <a:r>
              <a:rPr lang="sv-SE" sz="1000" spc="-15">
                <a:latin typeface="Arial"/>
                <a:cs typeface="Arial"/>
              </a:rPr>
              <a:t>nå </a:t>
            </a:r>
            <a:r>
              <a:rPr lang="sv-SE" sz="1000" spc="5">
                <a:latin typeface="Arial"/>
                <a:cs typeface="Arial"/>
              </a:rPr>
              <a:t>din </a:t>
            </a:r>
            <a:r>
              <a:rPr lang="sv-SE" sz="1000" spc="25">
                <a:latin typeface="Arial"/>
                <a:cs typeface="Arial"/>
              </a:rPr>
              <a:t>topp </a:t>
            </a:r>
            <a:r>
              <a:rPr lang="sv-SE" sz="1000" spc="35">
                <a:latin typeface="Arial"/>
                <a:cs typeface="Arial"/>
              </a:rPr>
              <a:t> </a:t>
            </a:r>
            <a:r>
              <a:rPr lang="sv-SE" sz="1000" b="1" spc="-15">
                <a:latin typeface="Arial"/>
                <a:cs typeface="Arial"/>
              </a:rPr>
              <a:t>1</a:t>
            </a:r>
            <a:r>
              <a:rPr lang="sv-SE" sz="1000" b="1" spc="40">
                <a:latin typeface="Arial"/>
                <a:cs typeface="Arial"/>
              </a:rPr>
              <a:t>9+/-</a:t>
            </a:r>
            <a:endParaRPr lang="sv-SE" sz="1000">
              <a:latin typeface="Arial"/>
              <a:cs typeface="Arial"/>
            </a:endParaRPr>
          </a:p>
        </p:txBody>
      </p:sp>
      <p:sp>
        <p:nvSpPr>
          <p:cNvPr id="384" name="object 72"/>
          <p:cNvSpPr txBox="1"/>
          <p:nvPr/>
        </p:nvSpPr>
        <p:spPr>
          <a:xfrm>
            <a:off x="2376111" y="3884529"/>
            <a:ext cx="1350010" cy="163195"/>
          </a:xfrm>
          <a:prstGeom prst="rect">
            <a:avLst/>
          </a:prstGeom>
        </p:spPr>
        <p:txBody>
          <a:bodyPr vert="horz" wrap="square" lIns="0" tIns="0" rIns="0" bIns="0" rtlCol="0">
            <a:noAutofit/>
          </a:bodyPr>
          <a:lstStyle/>
          <a:p>
            <a:pPr marL="12700">
              <a:lnSpc>
                <a:spcPct val="100000"/>
              </a:lnSpc>
            </a:pPr>
            <a:r>
              <a:rPr lang="sv-SE" sz="1000">
                <a:solidFill>
                  <a:srgbClr val="FFFFFF"/>
                </a:solidFill>
                <a:latin typeface="Arial"/>
                <a:cs typeface="Arial"/>
              </a:rPr>
              <a:t>4. </a:t>
            </a:r>
            <a:r>
              <a:rPr lang="sv-SE" sz="1000" spc="-140">
                <a:solidFill>
                  <a:srgbClr val="FFFFFF"/>
                </a:solidFill>
                <a:latin typeface="Arial"/>
                <a:cs typeface="Arial"/>
              </a:rPr>
              <a:t>T</a:t>
            </a:r>
            <a:r>
              <a:rPr lang="sv-SE" sz="1000" spc="-10">
                <a:solidFill>
                  <a:srgbClr val="FFFFFF"/>
                </a:solidFill>
                <a:latin typeface="Arial"/>
                <a:cs typeface="Arial"/>
              </a:rPr>
              <a:t>räna </a:t>
            </a:r>
            <a:r>
              <a:rPr lang="sv-SE" sz="1000" spc="10">
                <a:solidFill>
                  <a:srgbClr val="FFFFFF"/>
                </a:solidFill>
                <a:latin typeface="Arial"/>
                <a:cs typeface="Arial"/>
              </a:rPr>
              <a:t>för att </a:t>
            </a:r>
            <a:r>
              <a:rPr lang="sv-SE" sz="1000" spc="20">
                <a:solidFill>
                  <a:srgbClr val="FFFFFF"/>
                </a:solidFill>
                <a:latin typeface="Arial"/>
                <a:cs typeface="Arial"/>
              </a:rPr>
              <a:t>p</a:t>
            </a:r>
            <a:r>
              <a:rPr lang="sv-SE" sz="1000" spc="-10">
                <a:solidFill>
                  <a:srgbClr val="FFFFFF"/>
                </a:solidFill>
                <a:latin typeface="Arial"/>
                <a:cs typeface="Arial"/>
              </a:rPr>
              <a:t>r</a:t>
            </a:r>
            <a:r>
              <a:rPr lang="sv-SE" sz="1000" spc="-5">
                <a:solidFill>
                  <a:srgbClr val="FFFFFF"/>
                </a:solidFill>
                <a:latin typeface="Arial"/>
                <a:cs typeface="Arial"/>
              </a:rPr>
              <a:t>estera</a:t>
            </a:r>
            <a:endParaRPr lang="sv-SE" sz="1000">
              <a:latin typeface="Arial"/>
              <a:cs typeface="Arial"/>
            </a:endParaRPr>
          </a:p>
        </p:txBody>
      </p:sp>
      <p:sp>
        <p:nvSpPr>
          <p:cNvPr id="385" name="object 73"/>
          <p:cNvSpPr txBox="1"/>
          <p:nvPr/>
        </p:nvSpPr>
        <p:spPr>
          <a:xfrm>
            <a:off x="3816164" y="3884529"/>
            <a:ext cx="532765" cy="168910"/>
          </a:xfrm>
          <a:prstGeom prst="rect">
            <a:avLst/>
          </a:prstGeom>
        </p:spPr>
        <p:txBody>
          <a:bodyPr vert="horz" wrap="square" lIns="0" tIns="0" rIns="0" bIns="0" rtlCol="0">
            <a:noAutofit/>
          </a:bodyPr>
          <a:lstStyle/>
          <a:p>
            <a:pPr marL="12700">
              <a:lnSpc>
                <a:spcPct val="100000"/>
              </a:lnSpc>
            </a:pPr>
            <a:r>
              <a:rPr lang="sv-SE" sz="1000" b="1" spc="-15">
                <a:solidFill>
                  <a:srgbClr val="FFFFFF"/>
                </a:solidFill>
                <a:latin typeface="Arial"/>
                <a:cs typeface="Arial"/>
              </a:rPr>
              <a:t>1</a:t>
            </a:r>
            <a:r>
              <a:rPr lang="sv-SE" sz="1000" b="1" spc="35">
                <a:solidFill>
                  <a:srgbClr val="FFFFFF"/>
                </a:solidFill>
                <a:latin typeface="Arial"/>
                <a:cs typeface="Arial"/>
              </a:rPr>
              <a:t>6-23+/-</a:t>
            </a:r>
            <a:endParaRPr lang="sv-SE" sz="1000">
              <a:latin typeface="Arial"/>
              <a:cs typeface="Arial"/>
            </a:endParaRPr>
          </a:p>
        </p:txBody>
      </p:sp>
      <p:sp>
        <p:nvSpPr>
          <p:cNvPr id="386" name="object 74"/>
          <p:cNvSpPr txBox="1"/>
          <p:nvPr/>
        </p:nvSpPr>
        <p:spPr>
          <a:xfrm>
            <a:off x="2376111" y="4312900"/>
            <a:ext cx="1090930" cy="163195"/>
          </a:xfrm>
          <a:prstGeom prst="rect">
            <a:avLst/>
          </a:prstGeom>
        </p:spPr>
        <p:txBody>
          <a:bodyPr vert="horz" wrap="square" lIns="0" tIns="0" rIns="0" bIns="0" rtlCol="0">
            <a:noAutofit/>
          </a:bodyPr>
          <a:lstStyle/>
          <a:p>
            <a:pPr marL="12700">
              <a:lnSpc>
                <a:spcPct val="100000"/>
              </a:lnSpc>
            </a:pPr>
            <a:r>
              <a:rPr lang="sv-SE" sz="1000">
                <a:solidFill>
                  <a:srgbClr val="FFFFFF"/>
                </a:solidFill>
                <a:latin typeface="Arial"/>
                <a:cs typeface="Arial"/>
              </a:rPr>
              <a:t>3. </a:t>
            </a:r>
            <a:r>
              <a:rPr lang="sv-SE" sz="1000" spc="-140">
                <a:solidFill>
                  <a:srgbClr val="FFFFFF"/>
                </a:solidFill>
                <a:latin typeface="Arial"/>
                <a:cs typeface="Arial"/>
              </a:rPr>
              <a:t>T</a:t>
            </a:r>
            <a:r>
              <a:rPr lang="sv-SE" sz="1000" spc="-10">
                <a:solidFill>
                  <a:srgbClr val="FFFFFF"/>
                </a:solidFill>
                <a:latin typeface="Arial"/>
                <a:cs typeface="Arial"/>
              </a:rPr>
              <a:t>räna </a:t>
            </a:r>
            <a:r>
              <a:rPr lang="sv-SE" sz="1000" spc="10">
                <a:solidFill>
                  <a:srgbClr val="FFFFFF"/>
                </a:solidFill>
                <a:latin typeface="Arial"/>
                <a:cs typeface="Arial"/>
              </a:rPr>
              <a:t>för att </a:t>
            </a:r>
            <a:r>
              <a:rPr lang="sv-SE" sz="1000" spc="-15">
                <a:solidFill>
                  <a:srgbClr val="FFFFFF"/>
                </a:solidFill>
                <a:latin typeface="Arial"/>
                <a:cs typeface="Arial"/>
              </a:rPr>
              <a:t>lära</a:t>
            </a:r>
            <a:endParaRPr lang="sv-SE" sz="1000">
              <a:latin typeface="Arial"/>
              <a:cs typeface="Arial"/>
            </a:endParaRPr>
          </a:p>
        </p:txBody>
      </p:sp>
      <p:sp>
        <p:nvSpPr>
          <p:cNvPr id="387" name="object 75"/>
          <p:cNvSpPr txBox="1"/>
          <p:nvPr/>
        </p:nvSpPr>
        <p:spPr>
          <a:xfrm>
            <a:off x="3816164" y="4312900"/>
            <a:ext cx="354330" cy="168910"/>
          </a:xfrm>
          <a:prstGeom prst="rect">
            <a:avLst/>
          </a:prstGeom>
        </p:spPr>
        <p:txBody>
          <a:bodyPr vert="horz" wrap="square" lIns="0" tIns="0" rIns="0" bIns="0" rtlCol="0">
            <a:noAutofit/>
          </a:bodyPr>
          <a:lstStyle/>
          <a:p>
            <a:pPr marL="12700">
              <a:lnSpc>
                <a:spcPct val="100000"/>
              </a:lnSpc>
            </a:pPr>
            <a:r>
              <a:rPr lang="sv-SE" sz="1000" b="1" spc="-15">
                <a:solidFill>
                  <a:srgbClr val="FFFFFF"/>
                </a:solidFill>
                <a:latin typeface="Arial"/>
                <a:cs typeface="Arial"/>
              </a:rPr>
              <a:t>1</a:t>
            </a:r>
            <a:r>
              <a:rPr lang="sv-SE" sz="1000" b="1" spc="0">
                <a:solidFill>
                  <a:srgbClr val="FFFFFF"/>
                </a:solidFill>
                <a:latin typeface="Arial"/>
                <a:cs typeface="Arial"/>
              </a:rPr>
              <a:t>2</a:t>
            </a:r>
            <a:r>
              <a:rPr lang="sv-SE" sz="1000" b="1" spc="70">
                <a:solidFill>
                  <a:srgbClr val="FFFFFF"/>
                </a:solidFill>
                <a:latin typeface="Arial"/>
                <a:cs typeface="Arial"/>
              </a:rPr>
              <a:t>-</a:t>
            </a:r>
            <a:r>
              <a:rPr lang="sv-SE" sz="1000" b="1" spc="-15">
                <a:solidFill>
                  <a:srgbClr val="FFFFFF"/>
                </a:solidFill>
                <a:latin typeface="Arial"/>
                <a:cs typeface="Arial"/>
              </a:rPr>
              <a:t>16</a:t>
            </a:r>
            <a:endParaRPr lang="sv-SE" sz="1000">
              <a:latin typeface="Arial"/>
              <a:cs typeface="Arial"/>
            </a:endParaRPr>
          </a:p>
        </p:txBody>
      </p:sp>
      <p:sp>
        <p:nvSpPr>
          <p:cNvPr id="388" name="object 76"/>
          <p:cNvSpPr txBox="1"/>
          <p:nvPr/>
        </p:nvSpPr>
        <p:spPr>
          <a:xfrm>
            <a:off x="2376111" y="4741271"/>
            <a:ext cx="1112520" cy="163195"/>
          </a:xfrm>
          <a:prstGeom prst="rect">
            <a:avLst/>
          </a:prstGeom>
        </p:spPr>
        <p:txBody>
          <a:bodyPr vert="horz" wrap="square" lIns="0" tIns="0" rIns="0" bIns="0" rtlCol="0">
            <a:noAutofit/>
          </a:bodyPr>
          <a:lstStyle/>
          <a:p>
            <a:pPr marL="12700">
              <a:lnSpc>
                <a:spcPct val="100000"/>
              </a:lnSpc>
            </a:pPr>
            <a:r>
              <a:rPr lang="sv-SE" sz="1000">
                <a:solidFill>
                  <a:srgbClr val="FFFFFF"/>
                </a:solidFill>
                <a:latin typeface="Arial"/>
                <a:cs typeface="Arial"/>
              </a:rPr>
              <a:t>2. </a:t>
            </a:r>
            <a:r>
              <a:rPr lang="sv-SE" sz="1000" spc="-10">
                <a:solidFill>
                  <a:srgbClr val="FFFFFF"/>
                </a:solidFill>
                <a:latin typeface="Arial"/>
                <a:cs typeface="Arial"/>
              </a:rPr>
              <a:t>Lära </a:t>
            </a:r>
            <a:r>
              <a:rPr lang="sv-SE" sz="1000" spc="10">
                <a:solidFill>
                  <a:srgbClr val="FFFFFF"/>
                </a:solidFill>
                <a:latin typeface="Arial"/>
                <a:cs typeface="Arial"/>
              </a:rPr>
              <a:t>för att </a:t>
            </a:r>
            <a:r>
              <a:rPr lang="sv-SE" sz="1000" spc="-5">
                <a:solidFill>
                  <a:srgbClr val="FFFFFF"/>
                </a:solidFill>
                <a:latin typeface="Arial"/>
                <a:cs typeface="Arial"/>
              </a:rPr>
              <a:t>träna</a:t>
            </a:r>
            <a:endParaRPr lang="sv-SE" sz="1000">
              <a:latin typeface="Arial"/>
              <a:cs typeface="Arial"/>
            </a:endParaRPr>
          </a:p>
        </p:txBody>
      </p:sp>
      <p:sp>
        <p:nvSpPr>
          <p:cNvPr id="389" name="object 77"/>
          <p:cNvSpPr txBox="1"/>
          <p:nvPr/>
        </p:nvSpPr>
        <p:spPr>
          <a:xfrm>
            <a:off x="3816164" y="4741271"/>
            <a:ext cx="287020" cy="168910"/>
          </a:xfrm>
          <a:prstGeom prst="rect">
            <a:avLst/>
          </a:prstGeom>
        </p:spPr>
        <p:txBody>
          <a:bodyPr vert="horz" wrap="square" lIns="0" tIns="0" rIns="0" bIns="0" rtlCol="0">
            <a:noAutofit/>
          </a:bodyPr>
          <a:lstStyle/>
          <a:p>
            <a:pPr marL="12700">
              <a:lnSpc>
                <a:spcPct val="100000"/>
              </a:lnSpc>
            </a:pPr>
            <a:r>
              <a:rPr lang="sv-SE" sz="1000" b="1" spc="20">
                <a:solidFill>
                  <a:srgbClr val="FFFFFF"/>
                </a:solidFill>
                <a:latin typeface="Arial"/>
                <a:cs typeface="Arial"/>
              </a:rPr>
              <a:t>9-</a:t>
            </a:r>
            <a:r>
              <a:rPr lang="sv-SE" sz="1000" b="1" spc="10">
                <a:solidFill>
                  <a:srgbClr val="FFFFFF"/>
                </a:solidFill>
                <a:latin typeface="Arial"/>
                <a:cs typeface="Arial"/>
              </a:rPr>
              <a:t>1</a:t>
            </a:r>
            <a:r>
              <a:rPr lang="sv-SE" sz="1000" b="1" spc="0">
                <a:solidFill>
                  <a:srgbClr val="FFFFFF"/>
                </a:solidFill>
                <a:latin typeface="Arial"/>
                <a:cs typeface="Arial"/>
              </a:rPr>
              <a:t>2</a:t>
            </a:r>
            <a:endParaRPr lang="sv-SE" sz="1000">
              <a:latin typeface="Arial"/>
              <a:cs typeface="Arial"/>
            </a:endParaRPr>
          </a:p>
        </p:txBody>
      </p:sp>
      <p:sp>
        <p:nvSpPr>
          <p:cNvPr id="390" name="object 78"/>
          <p:cNvSpPr txBox="1"/>
          <p:nvPr/>
        </p:nvSpPr>
        <p:spPr>
          <a:xfrm>
            <a:off x="2376111" y="5598013"/>
            <a:ext cx="594995" cy="163195"/>
          </a:xfrm>
          <a:prstGeom prst="rect">
            <a:avLst/>
          </a:prstGeom>
        </p:spPr>
        <p:txBody>
          <a:bodyPr vert="horz" wrap="square" lIns="0" tIns="0" rIns="0" bIns="0" rtlCol="0">
            <a:noAutofit/>
          </a:bodyPr>
          <a:lstStyle/>
          <a:p>
            <a:pPr marL="12700">
              <a:lnSpc>
                <a:spcPct val="100000"/>
              </a:lnSpc>
            </a:pPr>
            <a:r>
              <a:rPr lang="sv-SE" sz="1000" spc="0">
                <a:latin typeface="Arial"/>
                <a:cs typeface="Arial"/>
              </a:rPr>
              <a:t>Aktiv </a:t>
            </a:r>
            <a:r>
              <a:rPr lang="sv-SE" sz="1000" spc="5">
                <a:latin typeface="Arial"/>
                <a:cs typeface="Arial"/>
              </a:rPr>
              <a:t>start</a:t>
            </a:r>
            <a:endParaRPr lang="sv-SE" sz="1000">
              <a:latin typeface="Arial"/>
              <a:cs typeface="Arial"/>
            </a:endParaRPr>
          </a:p>
        </p:txBody>
      </p:sp>
      <p:sp>
        <p:nvSpPr>
          <p:cNvPr id="391" name="object 79"/>
          <p:cNvSpPr txBox="1"/>
          <p:nvPr/>
        </p:nvSpPr>
        <p:spPr>
          <a:xfrm>
            <a:off x="3816164" y="5598013"/>
            <a:ext cx="218440" cy="168910"/>
          </a:xfrm>
          <a:prstGeom prst="rect">
            <a:avLst/>
          </a:prstGeom>
        </p:spPr>
        <p:txBody>
          <a:bodyPr vert="horz" wrap="square" lIns="0" tIns="0" rIns="0" bIns="0" rtlCol="0">
            <a:noAutofit/>
          </a:bodyPr>
          <a:lstStyle/>
          <a:p>
            <a:pPr marL="12700">
              <a:lnSpc>
                <a:spcPct val="100000"/>
              </a:lnSpc>
            </a:pPr>
            <a:r>
              <a:rPr lang="sv-SE" sz="1000" b="1" spc="20">
                <a:latin typeface="Arial"/>
                <a:cs typeface="Arial"/>
              </a:rPr>
              <a:t>6</a:t>
            </a:r>
            <a:endParaRPr lang="sv-SE" sz="1000">
              <a:latin typeface="Arial"/>
              <a:cs typeface="Arial"/>
            </a:endParaRPr>
          </a:p>
        </p:txBody>
      </p:sp>
      <p:sp>
        <p:nvSpPr>
          <p:cNvPr id="392" name="object 80"/>
          <p:cNvSpPr txBox="1"/>
          <p:nvPr/>
        </p:nvSpPr>
        <p:spPr>
          <a:xfrm>
            <a:off x="2376111" y="5169642"/>
            <a:ext cx="962025" cy="163195"/>
          </a:xfrm>
          <a:prstGeom prst="rect">
            <a:avLst/>
          </a:prstGeom>
        </p:spPr>
        <p:txBody>
          <a:bodyPr vert="horz" wrap="square" lIns="0" tIns="0" rIns="0" bIns="0" rtlCol="0">
            <a:noAutofit/>
          </a:bodyPr>
          <a:lstStyle/>
          <a:p>
            <a:pPr marL="12700">
              <a:lnSpc>
                <a:spcPct val="100000"/>
              </a:lnSpc>
            </a:pPr>
            <a:r>
              <a:rPr lang="sv-SE" sz="1000">
                <a:solidFill>
                  <a:srgbClr val="FFFFFF"/>
                </a:solidFill>
                <a:latin typeface="Arial"/>
                <a:cs typeface="Arial"/>
              </a:rPr>
              <a:t>1. </a:t>
            </a:r>
            <a:r>
              <a:rPr lang="sv-SE" sz="1000" spc="0">
                <a:solidFill>
                  <a:srgbClr val="FFFFFF"/>
                </a:solidFill>
                <a:latin typeface="Arial"/>
                <a:cs typeface="Arial"/>
              </a:rPr>
              <a:t>Fotbollsglädje</a:t>
            </a:r>
            <a:endParaRPr lang="sv-SE" sz="1000">
              <a:latin typeface="Arial"/>
              <a:cs typeface="Arial"/>
            </a:endParaRPr>
          </a:p>
        </p:txBody>
      </p:sp>
      <p:sp>
        <p:nvSpPr>
          <p:cNvPr id="393" name="object 81"/>
          <p:cNvSpPr txBox="1"/>
          <p:nvPr/>
        </p:nvSpPr>
        <p:spPr>
          <a:xfrm>
            <a:off x="3816164" y="5169642"/>
            <a:ext cx="218440" cy="168910"/>
          </a:xfrm>
          <a:prstGeom prst="rect">
            <a:avLst/>
          </a:prstGeom>
        </p:spPr>
        <p:txBody>
          <a:bodyPr vert="horz" wrap="square" lIns="0" tIns="0" rIns="0" bIns="0" rtlCol="0">
            <a:noAutofit/>
          </a:bodyPr>
          <a:lstStyle/>
          <a:p>
            <a:pPr marL="12700">
              <a:lnSpc>
                <a:spcPct val="100000"/>
              </a:lnSpc>
            </a:pPr>
            <a:r>
              <a:rPr lang="sv-SE" sz="1000" b="1" spc="20">
                <a:solidFill>
                  <a:srgbClr val="FFFFFF"/>
                </a:solidFill>
                <a:latin typeface="Arial"/>
                <a:cs typeface="Arial"/>
              </a:rPr>
              <a:t>6-9</a:t>
            </a:r>
            <a:endParaRPr lang="sv-SE" sz="1000">
              <a:latin typeface="Arial"/>
              <a:cs typeface="Arial"/>
            </a:endParaRPr>
          </a:p>
        </p:txBody>
      </p:sp>
      <p:sp>
        <p:nvSpPr>
          <p:cNvPr id="394" name="object 82"/>
          <p:cNvSpPr/>
          <p:nvPr/>
        </p:nvSpPr>
        <p:spPr>
          <a:xfrm>
            <a:off x="1845701" y="3540426"/>
            <a:ext cx="322059" cy="0"/>
          </a:xfrm>
          <a:custGeom>
            <a:avLst/>
            <a:gdLst/>
            <a:ahLst/>
            <a:cxnLst/>
            <a:rect l="l" t="t" r="r" b="b"/>
            <a:pathLst>
              <a:path w="322059">
                <a:moveTo>
                  <a:pt x="0" y="0"/>
                </a:moveTo>
                <a:lnTo>
                  <a:pt x="322059" y="0"/>
                </a:lnTo>
              </a:path>
            </a:pathLst>
          </a:custGeom>
          <a:ln w="12700">
            <a:solidFill>
              <a:srgbClr val="000000"/>
            </a:solidFill>
          </a:ln>
        </p:spPr>
        <p:txBody>
          <a:bodyPr wrap="square" lIns="0" tIns="0" rIns="0" bIns="0" rtlCol="0">
            <a:noAutofit/>
          </a:bodyPr>
          <a:lstStyle/>
          <a:p>
            <a:endParaRPr lang="sv-SE"/>
          </a:p>
        </p:txBody>
      </p:sp>
      <p:sp>
        <p:nvSpPr>
          <p:cNvPr id="395" name="object 83"/>
          <p:cNvSpPr/>
          <p:nvPr/>
        </p:nvSpPr>
        <p:spPr>
          <a:xfrm>
            <a:off x="1776331" y="3508016"/>
            <a:ext cx="89052" cy="64820"/>
          </a:xfrm>
          <a:custGeom>
            <a:avLst/>
            <a:gdLst/>
            <a:ahLst/>
            <a:cxnLst/>
            <a:rect l="l" t="t" r="r" b="b"/>
            <a:pathLst>
              <a:path w="89052" h="64820">
                <a:moveTo>
                  <a:pt x="89052" y="0"/>
                </a:moveTo>
                <a:lnTo>
                  <a:pt x="0" y="32410"/>
                </a:lnTo>
                <a:lnTo>
                  <a:pt x="89052" y="64820"/>
                </a:lnTo>
                <a:lnTo>
                  <a:pt x="89052" y="0"/>
                </a:lnTo>
                <a:close/>
              </a:path>
            </a:pathLst>
          </a:custGeom>
          <a:solidFill>
            <a:srgbClr val="000000"/>
          </a:solidFill>
        </p:spPr>
        <p:txBody>
          <a:bodyPr wrap="square" lIns="0" tIns="0" rIns="0" bIns="0" rtlCol="0">
            <a:noAutofit/>
          </a:bodyPr>
          <a:lstStyle/>
          <a:p>
            <a:endParaRPr lang="sv-SE"/>
          </a:p>
        </p:txBody>
      </p:sp>
      <p:sp>
        <p:nvSpPr>
          <p:cNvPr id="396" name="object 84"/>
          <p:cNvSpPr/>
          <p:nvPr/>
        </p:nvSpPr>
        <p:spPr>
          <a:xfrm>
            <a:off x="1827700" y="3990427"/>
            <a:ext cx="322059" cy="0"/>
          </a:xfrm>
          <a:custGeom>
            <a:avLst/>
            <a:gdLst/>
            <a:ahLst/>
            <a:cxnLst/>
            <a:rect l="l" t="t" r="r" b="b"/>
            <a:pathLst>
              <a:path w="322059">
                <a:moveTo>
                  <a:pt x="0" y="0"/>
                </a:moveTo>
                <a:lnTo>
                  <a:pt x="322059" y="0"/>
                </a:lnTo>
              </a:path>
            </a:pathLst>
          </a:custGeom>
          <a:ln w="12700">
            <a:solidFill>
              <a:srgbClr val="000000"/>
            </a:solidFill>
          </a:ln>
        </p:spPr>
        <p:txBody>
          <a:bodyPr wrap="square" lIns="0" tIns="0" rIns="0" bIns="0" rtlCol="0">
            <a:noAutofit/>
          </a:bodyPr>
          <a:lstStyle/>
          <a:p>
            <a:endParaRPr lang="sv-SE"/>
          </a:p>
        </p:txBody>
      </p:sp>
      <p:sp>
        <p:nvSpPr>
          <p:cNvPr id="397" name="object 85"/>
          <p:cNvSpPr/>
          <p:nvPr/>
        </p:nvSpPr>
        <p:spPr>
          <a:xfrm>
            <a:off x="1758332" y="3958016"/>
            <a:ext cx="89052" cy="64820"/>
          </a:xfrm>
          <a:custGeom>
            <a:avLst/>
            <a:gdLst/>
            <a:ahLst/>
            <a:cxnLst/>
            <a:rect l="l" t="t" r="r" b="b"/>
            <a:pathLst>
              <a:path w="89052" h="64820">
                <a:moveTo>
                  <a:pt x="89052" y="0"/>
                </a:moveTo>
                <a:lnTo>
                  <a:pt x="0" y="32410"/>
                </a:lnTo>
                <a:lnTo>
                  <a:pt x="89052" y="64820"/>
                </a:lnTo>
                <a:lnTo>
                  <a:pt x="89052" y="0"/>
                </a:lnTo>
                <a:close/>
              </a:path>
            </a:pathLst>
          </a:custGeom>
          <a:solidFill>
            <a:srgbClr val="000000"/>
          </a:solidFill>
        </p:spPr>
        <p:txBody>
          <a:bodyPr wrap="square" lIns="0" tIns="0" rIns="0" bIns="0" rtlCol="0">
            <a:noAutofit/>
          </a:bodyPr>
          <a:lstStyle/>
          <a:p>
            <a:endParaRPr lang="sv-SE"/>
          </a:p>
        </p:txBody>
      </p:sp>
      <p:sp>
        <p:nvSpPr>
          <p:cNvPr id="398" name="object 86"/>
          <p:cNvSpPr/>
          <p:nvPr/>
        </p:nvSpPr>
        <p:spPr>
          <a:xfrm>
            <a:off x="2132856" y="3958016"/>
            <a:ext cx="89052" cy="64820"/>
          </a:xfrm>
          <a:custGeom>
            <a:avLst/>
            <a:gdLst/>
            <a:ahLst/>
            <a:cxnLst/>
            <a:rect l="l" t="t" r="r" b="b"/>
            <a:pathLst>
              <a:path w="89052" h="64820">
                <a:moveTo>
                  <a:pt x="0" y="0"/>
                </a:moveTo>
                <a:lnTo>
                  <a:pt x="0" y="64820"/>
                </a:lnTo>
                <a:lnTo>
                  <a:pt x="89052" y="32410"/>
                </a:lnTo>
                <a:lnTo>
                  <a:pt x="0" y="0"/>
                </a:lnTo>
                <a:close/>
              </a:path>
            </a:pathLst>
          </a:custGeom>
          <a:solidFill>
            <a:srgbClr val="000000"/>
          </a:solidFill>
        </p:spPr>
        <p:txBody>
          <a:bodyPr wrap="square" lIns="0" tIns="0" rIns="0" bIns="0" rtlCol="0">
            <a:noAutofit/>
          </a:bodyPr>
          <a:lstStyle/>
          <a:p>
            <a:endParaRPr lang="sv-SE"/>
          </a:p>
        </p:txBody>
      </p:sp>
      <p:sp>
        <p:nvSpPr>
          <p:cNvPr id="399" name="object 87"/>
          <p:cNvSpPr/>
          <p:nvPr/>
        </p:nvSpPr>
        <p:spPr>
          <a:xfrm>
            <a:off x="1827700" y="4422425"/>
            <a:ext cx="322059" cy="0"/>
          </a:xfrm>
          <a:custGeom>
            <a:avLst/>
            <a:gdLst/>
            <a:ahLst/>
            <a:cxnLst/>
            <a:rect l="l" t="t" r="r" b="b"/>
            <a:pathLst>
              <a:path w="322059">
                <a:moveTo>
                  <a:pt x="0" y="0"/>
                </a:moveTo>
                <a:lnTo>
                  <a:pt x="322059" y="0"/>
                </a:lnTo>
              </a:path>
            </a:pathLst>
          </a:custGeom>
          <a:ln w="12700">
            <a:solidFill>
              <a:srgbClr val="000000"/>
            </a:solidFill>
          </a:ln>
        </p:spPr>
        <p:txBody>
          <a:bodyPr wrap="square" lIns="0" tIns="0" rIns="0" bIns="0" rtlCol="0">
            <a:noAutofit/>
          </a:bodyPr>
          <a:lstStyle/>
          <a:p>
            <a:endParaRPr lang="sv-SE"/>
          </a:p>
        </p:txBody>
      </p:sp>
      <p:sp>
        <p:nvSpPr>
          <p:cNvPr id="400" name="object 88"/>
          <p:cNvSpPr/>
          <p:nvPr/>
        </p:nvSpPr>
        <p:spPr>
          <a:xfrm>
            <a:off x="1758332" y="4390014"/>
            <a:ext cx="89052" cy="64820"/>
          </a:xfrm>
          <a:custGeom>
            <a:avLst/>
            <a:gdLst/>
            <a:ahLst/>
            <a:cxnLst/>
            <a:rect l="l" t="t" r="r" b="b"/>
            <a:pathLst>
              <a:path w="89052" h="64820">
                <a:moveTo>
                  <a:pt x="89052" y="0"/>
                </a:moveTo>
                <a:lnTo>
                  <a:pt x="0" y="32410"/>
                </a:lnTo>
                <a:lnTo>
                  <a:pt x="89052" y="64820"/>
                </a:lnTo>
                <a:lnTo>
                  <a:pt x="89052" y="0"/>
                </a:lnTo>
                <a:close/>
              </a:path>
            </a:pathLst>
          </a:custGeom>
          <a:solidFill>
            <a:srgbClr val="000000"/>
          </a:solidFill>
        </p:spPr>
        <p:txBody>
          <a:bodyPr wrap="square" lIns="0" tIns="0" rIns="0" bIns="0" rtlCol="0">
            <a:noAutofit/>
          </a:bodyPr>
          <a:lstStyle/>
          <a:p>
            <a:endParaRPr lang="sv-SE"/>
          </a:p>
        </p:txBody>
      </p:sp>
      <p:sp>
        <p:nvSpPr>
          <p:cNvPr id="401" name="object 89"/>
          <p:cNvSpPr/>
          <p:nvPr/>
        </p:nvSpPr>
        <p:spPr>
          <a:xfrm>
            <a:off x="2132856" y="4390014"/>
            <a:ext cx="89052" cy="64820"/>
          </a:xfrm>
          <a:custGeom>
            <a:avLst/>
            <a:gdLst/>
            <a:ahLst/>
            <a:cxnLst/>
            <a:rect l="l" t="t" r="r" b="b"/>
            <a:pathLst>
              <a:path w="89052" h="64820">
                <a:moveTo>
                  <a:pt x="0" y="0"/>
                </a:moveTo>
                <a:lnTo>
                  <a:pt x="0" y="64820"/>
                </a:lnTo>
                <a:lnTo>
                  <a:pt x="89052" y="32410"/>
                </a:lnTo>
                <a:lnTo>
                  <a:pt x="0" y="0"/>
                </a:lnTo>
                <a:close/>
              </a:path>
            </a:pathLst>
          </a:custGeom>
          <a:solidFill>
            <a:srgbClr val="000000"/>
          </a:solidFill>
        </p:spPr>
        <p:txBody>
          <a:bodyPr wrap="square" lIns="0" tIns="0" rIns="0" bIns="0" rtlCol="0">
            <a:noAutofit/>
          </a:bodyPr>
          <a:lstStyle/>
          <a:p>
            <a:endParaRPr lang="sv-SE"/>
          </a:p>
        </p:txBody>
      </p:sp>
      <p:sp>
        <p:nvSpPr>
          <p:cNvPr id="402" name="object 90"/>
          <p:cNvSpPr/>
          <p:nvPr/>
        </p:nvSpPr>
        <p:spPr>
          <a:xfrm>
            <a:off x="1827700" y="4854424"/>
            <a:ext cx="322059" cy="0"/>
          </a:xfrm>
          <a:custGeom>
            <a:avLst/>
            <a:gdLst/>
            <a:ahLst/>
            <a:cxnLst/>
            <a:rect l="l" t="t" r="r" b="b"/>
            <a:pathLst>
              <a:path w="322059">
                <a:moveTo>
                  <a:pt x="0" y="0"/>
                </a:moveTo>
                <a:lnTo>
                  <a:pt x="322059" y="0"/>
                </a:lnTo>
              </a:path>
            </a:pathLst>
          </a:custGeom>
          <a:ln w="12700">
            <a:solidFill>
              <a:srgbClr val="000000"/>
            </a:solidFill>
          </a:ln>
        </p:spPr>
        <p:txBody>
          <a:bodyPr wrap="square" lIns="0" tIns="0" rIns="0" bIns="0" rtlCol="0">
            <a:noAutofit/>
          </a:bodyPr>
          <a:lstStyle/>
          <a:p>
            <a:endParaRPr lang="sv-SE"/>
          </a:p>
        </p:txBody>
      </p:sp>
      <p:sp>
        <p:nvSpPr>
          <p:cNvPr id="403" name="object 91"/>
          <p:cNvSpPr/>
          <p:nvPr/>
        </p:nvSpPr>
        <p:spPr>
          <a:xfrm>
            <a:off x="1758332" y="4822013"/>
            <a:ext cx="89052" cy="64820"/>
          </a:xfrm>
          <a:custGeom>
            <a:avLst/>
            <a:gdLst/>
            <a:ahLst/>
            <a:cxnLst/>
            <a:rect l="l" t="t" r="r" b="b"/>
            <a:pathLst>
              <a:path w="89052" h="64820">
                <a:moveTo>
                  <a:pt x="89052" y="0"/>
                </a:moveTo>
                <a:lnTo>
                  <a:pt x="0" y="32410"/>
                </a:lnTo>
                <a:lnTo>
                  <a:pt x="89052" y="64820"/>
                </a:lnTo>
                <a:lnTo>
                  <a:pt x="89052" y="0"/>
                </a:lnTo>
                <a:close/>
              </a:path>
            </a:pathLst>
          </a:custGeom>
          <a:solidFill>
            <a:srgbClr val="000000"/>
          </a:solidFill>
        </p:spPr>
        <p:txBody>
          <a:bodyPr wrap="square" lIns="0" tIns="0" rIns="0" bIns="0" rtlCol="0">
            <a:noAutofit/>
          </a:bodyPr>
          <a:lstStyle/>
          <a:p>
            <a:endParaRPr lang="sv-SE"/>
          </a:p>
        </p:txBody>
      </p:sp>
      <p:sp>
        <p:nvSpPr>
          <p:cNvPr id="404" name="object 92"/>
          <p:cNvSpPr/>
          <p:nvPr/>
        </p:nvSpPr>
        <p:spPr>
          <a:xfrm>
            <a:off x="2132856" y="4822013"/>
            <a:ext cx="89052" cy="64820"/>
          </a:xfrm>
          <a:custGeom>
            <a:avLst/>
            <a:gdLst/>
            <a:ahLst/>
            <a:cxnLst/>
            <a:rect l="l" t="t" r="r" b="b"/>
            <a:pathLst>
              <a:path w="89052" h="64820">
                <a:moveTo>
                  <a:pt x="0" y="0"/>
                </a:moveTo>
                <a:lnTo>
                  <a:pt x="0" y="64820"/>
                </a:lnTo>
                <a:lnTo>
                  <a:pt x="89052" y="32410"/>
                </a:lnTo>
                <a:lnTo>
                  <a:pt x="0" y="0"/>
                </a:lnTo>
                <a:close/>
              </a:path>
            </a:pathLst>
          </a:custGeom>
          <a:solidFill>
            <a:srgbClr val="000000"/>
          </a:solidFill>
        </p:spPr>
        <p:txBody>
          <a:bodyPr wrap="square" lIns="0" tIns="0" rIns="0" bIns="0" rtlCol="0">
            <a:noAutofit/>
          </a:bodyPr>
          <a:lstStyle/>
          <a:p>
            <a:endParaRPr lang="sv-SE"/>
          </a:p>
        </p:txBody>
      </p:sp>
      <p:sp>
        <p:nvSpPr>
          <p:cNvPr id="405" name="object 93"/>
          <p:cNvSpPr/>
          <p:nvPr/>
        </p:nvSpPr>
        <p:spPr>
          <a:xfrm>
            <a:off x="1827700" y="5286429"/>
            <a:ext cx="322059" cy="0"/>
          </a:xfrm>
          <a:custGeom>
            <a:avLst/>
            <a:gdLst/>
            <a:ahLst/>
            <a:cxnLst/>
            <a:rect l="l" t="t" r="r" b="b"/>
            <a:pathLst>
              <a:path w="322059">
                <a:moveTo>
                  <a:pt x="0" y="0"/>
                </a:moveTo>
                <a:lnTo>
                  <a:pt x="322059" y="0"/>
                </a:lnTo>
              </a:path>
            </a:pathLst>
          </a:custGeom>
          <a:ln w="12700">
            <a:solidFill>
              <a:srgbClr val="000000"/>
            </a:solidFill>
          </a:ln>
        </p:spPr>
        <p:txBody>
          <a:bodyPr wrap="square" lIns="0" tIns="0" rIns="0" bIns="0" rtlCol="0">
            <a:noAutofit/>
          </a:bodyPr>
          <a:lstStyle/>
          <a:p>
            <a:endParaRPr lang="sv-SE"/>
          </a:p>
        </p:txBody>
      </p:sp>
      <p:sp>
        <p:nvSpPr>
          <p:cNvPr id="406" name="object 94"/>
          <p:cNvSpPr/>
          <p:nvPr/>
        </p:nvSpPr>
        <p:spPr>
          <a:xfrm>
            <a:off x="1758332" y="5254018"/>
            <a:ext cx="89052" cy="64820"/>
          </a:xfrm>
          <a:custGeom>
            <a:avLst/>
            <a:gdLst/>
            <a:ahLst/>
            <a:cxnLst/>
            <a:rect l="l" t="t" r="r" b="b"/>
            <a:pathLst>
              <a:path w="89052" h="64820">
                <a:moveTo>
                  <a:pt x="89052" y="0"/>
                </a:moveTo>
                <a:lnTo>
                  <a:pt x="0" y="32410"/>
                </a:lnTo>
                <a:lnTo>
                  <a:pt x="89052" y="64820"/>
                </a:lnTo>
                <a:lnTo>
                  <a:pt x="89052" y="0"/>
                </a:lnTo>
                <a:close/>
              </a:path>
            </a:pathLst>
          </a:custGeom>
          <a:solidFill>
            <a:srgbClr val="000000"/>
          </a:solidFill>
        </p:spPr>
        <p:txBody>
          <a:bodyPr wrap="square" lIns="0" tIns="0" rIns="0" bIns="0" rtlCol="0">
            <a:noAutofit/>
          </a:bodyPr>
          <a:lstStyle/>
          <a:p>
            <a:endParaRPr lang="sv-SE"/>
          </a:p>
        </p:txBody>
      </p:sp>
      <p:sp>
        <p:nvSpPr>
          <p:cNvPr id="407" name="object 95"/>
          <p:cNvSpPr/>
          <p:nvPr/>
        </p:nvSpPr>
        <p:spPr>
          <a:xfrm>
            <a:off x="2132856" y="5254018"/>
            <a:ext cx="89052" cy="64820"/>
          </a:xfrm>
          <a:custGeom>
            <a:avLst/>
            <a:gdLst/>
            <a:ahLst/>
            <a:cxnLst/>
            <a:rect l="l" t="t" r="r" b="b"/>
            <a:pathLst>
              <a:path w="89052" h="64820">
                <a:moveTo>
                  <a:pt x="0" y="0"/>
                </a:moveTo>
                <a:lnTo>
                  <a:pt x="0" y="64820"/>
                </a:lnTo>
                <a:lnTo>
                  <a:pt x="89052" y="32410"/>
                </a:lnTo>
                <a:lnTo>
                  <a:pt x="0" y="0"/>
                </a:lnTo>
                <a:close/>
              </a:path>
            </a:pathLst>
          </a:custGeom>
          <a:solidFill>
            <a:srgbClr val="000000"/>
          </a:solidFill>
        </p:spPr>
        <p:txBody>
          <a:bodyPr wrap="square" lIns="0" tIns="0" rIns="0" bIns="0" rtlCol="0">
            <a:noAutofit/>
          </a:bodyPr>
          <a:lstStyle/>
          <a:p>
            <a:endParaRPr lang="sv-SE"/>
          </a:p>
        </p:txBody>
      </p:sp>
      <p:sp>
        <p:nvSpPr>
          <p:cNvPr id="408" name="object 96"/>
          <p:cNvSpPr/>
          <p:nvPr/>
        </p:nvSpPr>
        <p:spPr>
          <a:xfrm>
            <a:off x="1827700" y="5718427"/>
            <a:ext cx="322059" cy="0"/>
          </a:xfrm>
          <a:custGeom>
            <a:avLst/>
            <a:gdLst/>
            <a:ahLst/>
            <a:cxnLst/>
            <a:rect l="l" t="t" r="r" b="b"/>
            <a:pathLst>
              <a:path w="322059">
                <a:moveTo>
                  <a:pt x="0" y="0"/>
                </a:moveTo>
                <a:lnTo>
                  <a:pt x="322059" y="0"/>
                </a:lnTo>
              </a:path>
            </a:pathLst>
          </a:custGeom>
          <a:ln w="12700">
            <a:solidFill>
              <a:srgbClr val="000000"/>
            </a:solidFill>
          </a:ln>
        </p:spPr>
        <p:txBody>
          <a:bodyPr wrap="square" lIns="0" tIns="0" rIns="0" bIns="0" rtlCol="0">
            <a:noAutofit/>
          </a:bodyPr>
          <a:lstStyle/>
          <a:p>
            <a:endParaRPr lang="sv-SE"/>
          </a:p>
        </p:txBody>
      </p:sp>
      <p:sp>
        <p:nvSpPr>
          <p:cNvPr id="409" name="object 97"/>
          <p:cNvSpPr/>
          <p:nvPr/>
        </p:nvSpPr>
        <p:spPr>
          <a:xfrm>
            <a:off x="1758332" y="5686016"/>
            <a:ext cx="89052" cy="64820"/>
          </a:xfrm>
          <a:custGeom>
            <a:avLst/>
            <a:gdLst/>
            <a:ahLst/>
            <a:cxnLst/>
            <a:rect l="l" t="t" r="r" b="b"/>
            <a:pathLst>
              <a:path w="89052" h="64820">
                <a:moveTo>
                  <a:pt x="89052" y="0"/>
                </a:moveTo>
                <a:lnTo>
                  <a:pt x="0" y="32410"/>
                </a:lnTo>
                <a:lnTo>
                  <a:pt x="89052" y="64820"/>
                </a:lnTo>
                <a:lnTo>
                  <a:pt x="89052" y="0"/>
                </a:lnTo>
                <a:close/>
              </a:path>
            </a:pathLst>
          </a:custGeom>
          <a:solidFill>
            <a:srgbClr val="000000"/>
          </a:solidFill>
        </p:spPr>
        <p:txBody>
          <a:bodyPr wrap="square" lIns="0" tIns="0" rIns="0" bIns="0" rtlCol="0">
            <a:noAutofit/>
          </a:bodyPr>
          <a:lstStyle/>
          <a:p>
            <a:endParaRPr lang="sv-SE"/>
          </a:p>
        </p:txBody>
      </p:sp>
      <p:sp>
        <p:nvSpPr>
          <p:cNvPr id="410" name="object 98"/>
          <p:cNvSpPr/>
          <p:nvPr/>
        </p:nvSpPr>
        <p:spPr>
          <a:xfrm>
            <a:off x="2132856" y="5686016"/>
            <a:ext cx="89052" cy="64820"/>
          </a:xfrm>
          <a:custGeom>
            <a:avLst/>
            <a:gdLst/>
            <a:ahLst/>
            <a:cxnLst/>
            <a:rect l="l" t="t" r="r" b="b"/>
            <a:pathLst>
              <a:path w="89052" h="64820">
                <a:moveTo>
                  <a:pt x="0" y="0"/>
                </a:moveTo>
                <a:lnTo>
                  <a:pt x="0" y="64820"/>
                </a:lnTo>
                <a:lnTo>
                  <a:pt x="89052" y="32410"/>
                </a:lnTo>
                <a:lnTo>
                  <a:pt x="0" y="0"/>
                </a:lnTo>
                <a:close/>
              </a:path>
            </a:pathLst>
          </a:custGeom>
          <a:solidFill>
            <a:srgbClr val="000000"/>
          </a:solidFill>
        </p:spPr>
        <p:txBody>
          <a:bodyPr wrap="square" lIns="0" tIns="0" rIns="0" bIns="0" rtlCol="0">
            <a:noAutofit/>
          </a:bodyPr>
          <a:lstStyle/>
          <a:p>
            <a:endParaRPr lang="sv-SE"/>
          </a:p>
        </p:txBody>
      </p:sp>
      <p:sp>
        <p:nvSpPr>
          <p:cNvPr id="411" name="object 99"/>
          <p:cNvSpPr/>
          <p:nvPr/>
        </p:nvSpPr>
        <p:spPr>
          <a:xfrm>
            <a:off x="1441563" y="4085346"/>
            <a:ext cx="0" cy="319430"/>
          </a:xfrm>
          <a:custGeom>
            <a:avLst/>
            <a:gdLst/>
            <a:ahLst/>
            <a:cxnLst/>
            <a:rect l="l" t="t" r="r" b="b"/>
            <a:pathLst>
              <a:path h="319430">
                <a:moveTo>
                  <a:pt x="0" y="319430"/>
                </a:moveTo>
                <a:lnTo>
                  <a:pt x="0" y="0"/>
                </a:lnTo>
              </a:path>
            </a:pathLst>
          </a:custGeom>
          <a:ln w="12700">
            <a:solidFill>
              <a:srgbClr val="000000"/>
            </a:solidFill>
          </a:ln>
        </p:spPr>
        <p:txBody>
          <a:bodyPr wrap="square" lIns="0" tIns="0" rIns="0" bIns="0" rtlCol="0">
            <a:noAutofit/>
          </a:bodyPr>
          <a:lstStyle/>
          <a:p>
            <a:endParaRPr lang="sv-SE"/>
          </a:p>
        </p:txBody>
      </p:sp>
      <p:sp>
        <p:nvSpPr>
          <p:cNvPr id="412" name="object 100"/>
          <p:cNvSpPr/>
          <p:nvPr/>
        </p:nvSpPr>
        <p:spPr>
          <a:xfrm>
            <a:off x="1409153" y="4015979"/>
            <a:ext cx="64820" cy="89052"/>
          </a:xfrm>
          <a:custGeom>
            <a:avLst/>
            <a:gdLst/>
            <a:ahLst/>
            <a:cxnLst/>
            <a:rect l="l" t="t" r="r" b="b"/>
            <a:pathLst>
              <a:path w="64820" h="89052">
                <a:moveTo>
                  <a:pt x="32410" y="0"/>
                </a:moveTo>
                <a:lnTo>
                  <a:pt x="0" y="89052"/>
                </a:lnTo>
                <a:lnTo>
                  <a:pt x="64820" y="89052"/>
                </a:lnTo>
                <a:lnTo>
                  <a:pt x="32410" y="0"/>
                </a:lnTo>
                <a:close/>
              </a:path>
            </a:pathLst>
          </a:custGeom>
          <a:solidFill>
            <a:srgbClr val="000000"/>
          </a:solidFill>
        </p:spPr>
        <p:txBody>
          <a:bodyPr wrap="square" lIns="0" tIns="0" rIns="0" bIns="0" rtlCol="0">
            <a:noAutofit/>
          </a:bodyPr>
          <a:lstStyle/>
          <a:p>
            <a:endParaRPr lang="sv-SE"/>
          </a:p>
        </p:txBody>
      </p:sp>
      <p:sp>
        <p:nvSpPr>
          <p:cNvPr id="413" name="object 101"/>
          <p:cNvSpPr txBox="1"/>
          <p:nvPr/>
        </p:nvSpPr>
        <p:spPr>
          <a:xfrm>
            <a:off x="2420888" y="6012160"/>
            <a:ext cx="1823085" cy="167005"/>
          </a:xfrm>
          <a:prstGeom prst="rect">
            <a:avLst/>
          </a:prstGeom>
        </p:spPr>
        <p:txBody>
          <a:bodyPr vert="horz" wrap="square" lIns="0" tIns="0" rIns="0" bIns="0" rtlCol="0">
            <a:noAutofit/>
          </a:bodyPr>
          <a:lstStyle/>
          <a:p>
            <a:pPr marL="12700">
              <a:lnSpc>
                <a:spcPct val="100000"/>
              </a:lnSpc>
            </a:pPr>
            <a:r>
              <a:rPr lang="sv-SE" sz="1000" i="1" spc="-15">
                <a:latin typeface="Arial"/>
                <a:cs typeface="Arial"/>
              </a:rPr>
              <a:t>Spela</a:t>
            </a:r>
            <a:r>
              <a:rPr lang="sv-SE" sz="1000" i="1" spc="10">
                <a:latin typeface="Arial"/>
                <a:cs typeface="Arial"/>
              </a:rPr>
              <a:t>r</a:t>
            </a:r>
            <a:r>
              <a:rPr lang="sv-SE" sz="1000" i="1" spc="0">
                <a:latin typeface="Arial"/>
                <a:cs typeface="Arial"/>
              </a:rPr>
              <a:t>utbildningsplanens </a:t>
            </a:r>
            <a:r>
              <a:rPr lang="sv-SE" sz="1000" i="1" spc="-15">
                <a:latin typeface="Arial"/>
                <a:cs typeface="Arial"/>
              </a:rPr>
              <a:t>nivåer</a:t>
            </a:r>
            <a:endParaRPr lang="sv-SE" sz="1000">
              <a:latin typeface="Arial"/>
              <a:cs typeface="Arial"/>
            </a:endParaRPr>
          </a:p>
        </p:txBody>
      </p:sp>
      <p:sp>
        <p:nvSpPr>
          <p:cNvPr id="85" name="Platshållare för bildnummer 2"/>
          <p:cNvSpPr>
            <a:spLocks noGrp="1"/>
          </p:cNvSpPr>
          <p:nvPr>
            <p:ph type="sldNum" sz="quarter" idx="12"/>
          </p:nvPr>
        </p:nvSpPr>
        <p:spPr>
          <a:xfrm>
            <a:off x="5877272" y="8621671"/>
            <a:ext cx="637828" cy="486833"/>
          </a:xfrm>
        </p:spPr>
        <p:txBody>
          <a:bodyPr/>
          <a:lstStyle/>
          <a:p>
            <a:fld id="{91BA8AAB-46CD-4A04-AD31-79E4D3AE80D0}" type="slidenum">
              <a:rPr lang="en-US" smtClean="0"/>
              <a:pPr/>
              <a:t>7</a:t>
            </a:fld>
            <a:endParaRPr lang="en-US"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Träningsmodell nivå 3 och 4"/>
          <p:cNvPicPr>
            <a:picLocks noChangeAspect="1" noChangeArrowheads="1"/>
          </p:cNvPicPr>
          <p:nvPr/>
        </p:nvPicPr>
        <p:blipFill>
          <a:blip r:embed="rId3" cstate="print"/>
          <a:srcRect/>
          <a:stretch>
            <a:fillRect/>
          </a:stretch>
        </p:blipFill>
        <p:spPr bwMode="auto">
          <a:xfrm>
            <a:off x="435527" y="5148064"/>
            <a:ext cx="3425522" cy="2664296"/>
          </a:xfrm>
          <a:prstGeom prst="rect">
            <a:avLst/>
          </a:prstGeom>
          <a:noFill/>
        </p:spPr>
      </p:pic>
      <p:sp>
        <p:nvSpPr>
          <p:cNvPr id="2" name="Platshållare för text 1"/>
          <p:cNvSpPr>
            <a:spLocks noGrp="1"/>
          </p:cNvSpPr>
          <p:nvPr>
            <p:ph type="body" sz="quarter" idx="17"/>
          </p:nvPr>
        </p:nvSpPr>
        <p:spPr>
          <a:xfrm>
            <a:off x="1700808" y="539552"/>
            <a:ext cx="4248472" cy="432420"/>
          </a:xfrm>
        </p:spPr>
        <p:txBody>
          <a:bodyPr/>
          <a:lstStyle/>
          <a:p>
            <a:r>
              <a:rPr lang="sv-SE"/>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sv-SE" smtClean="0"/>
              <a:pPr/>
              <a:t>70</a:t>
            </a:fld>
            <a:endParaRPr lang="sv-SE"/>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a:solidFill>
                  <a:schemeClr val="bg1"/>
                </a:solidFill>
                <a:hlinkClick r:id="rId4" action="ppaction://hlinksldjump" tooltip="INNEHÅLL"/>
              </a:rPr>
              <a:t>INDEX</a:t>
            </a:r>
            <a:endParaRPr lang="sv-SE" sz="1400" b="1">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a:solidFill>
                  <a:schemeClr val="bg1"/>
                </a:solidFill>
                <a:hlinkClick r:id="rId5" action="ppaction://hlinksldjump"/>
              </a:rPr>
              <a:t>KARTA</a:t>
            </a:r>
            <a:endParaRPr lang="sv-SE" sz="1400" b="1">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sv-SE" sz="1400" b="1" i="1">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sv-SE" sz="1400" b="1" i="1">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sv-SE" sz="1400" b="1" i="1">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sv-SE" sz="1400" b="1" i="1">
                <a:solidFill>
                  <a:schemeClr val="bg1"/>
                </a:solidFill>
              </a:rPr>
              <a:t>NIVÅ 4</a:t>
            </a:r>
          </a:p>
        </p:txBody>
      </p:sp>
      <p:sp>
        <p:nvSpPr>
          <p:cNvPr id="18" name="object 9"/>
          <p:cNvSpPr txBox="1"/>
          <p:nvPr/>
        </p:nvSpPr>
        <p:spPr>
          <a:xfrm>
            <a:off x="836712" y="4042777"/>
            <a:ext cx="5181600" cy="1249303"/>
          </a:xfrm>
          <a:prstGeom prst="rect">
            <a:avLst/>
          </a:prstGeom>
        </p:spPr>
        <p:txBody>
          <a:bodyPr vert="horz" wrap="square" lIns="0" tIns="0" rIns="0" bIns="0" rtlCol="0">
            <a:noAutofit/>
          </a:bodyPr>
          <a:lstStyle/>
          <a:p>
            <a:pPr marL="120650" indent="-107950">
              <a:tabLst>
                <a:tab pos="120650" algn="l"/>
              </a:tabLst>
            </a:pPr>
            <a:r>
              <a:rPr lang="sv-SE" sz="1000" b="1" spc="-114" dirty="0">
                <a:latin typeface="Arial"/>
                <a:cs typeface="Arial"/>
              </a:rPr>
              <a:t>V</a:t>
            </a:r>
            <a:r>
              <a:rPr lang="sv-SE" sz="1000" b="1" spc="5" dirty="0">
                <a:latin typeface="Arial"/>
                <a:cs typeface="Arial"/>
              </a:rPr>
              <a:t>e</a:t>
            </a:r>
            <a:r>
              <a:rPr lang="sv-SE" sz="1000" b="1" spc="-20" dirty="0">
                <a:latin typeface="Arial"/>
                <a:cs typeface="Arial"/>
              </a:rPr>
              <a:t>c</a:t>
            </a:r>
            <a:r>
              <a:rPr lang="sv-SE" sz="1000" b="1" spc="-40" dirty="0">
                <a:latin typeface="Arial"/>
                <a:cs typeface="Arial"/>
              </a:rPr>
              <a:t>k</a:t>
            </a:r>
            <a:r>
              <a:rPr lang="sv-SE" sz="1000" b="1" spc="-5" dirty="0">
                <a:latin typeface="Arial"/>
                <a:cs typeface="Arial"/>
              </a:rPr>
              <a:t>oplane</a:t>
            </a:r>
            <a:r>
              <a:rPr lang="sv-SE" sz="1000" b="1" spc="15" dirty="0">
                <a:latin typeface="Arial"/>
                <a:cs typeface="Arial"/>
              </a:rPr>
              <a:t>r</a:t>
            </a:r>
            <a:r>
              <a:rPr lang="sv-SE" sz="1000" b="1" dirty="0">
                <a:latin typeface="Arial"/>
                <a:cs typeface="Arial"/>
              </a:rPr>
              <a:t>ing</a:t>
            </a:r>
          </a:p>
          <a:p>
            <a:pPr marL="120650" indent="-107950">
              <a:lnSpc>
                <a:spcPct val="100000"/>
              </a:lnSpc>
              <a:tabLst>
                <a:tab pos="120650" algn="l"/>
              </a:tabLst>
            </a:pPr>
            <a:endParaRPr lang="sv-SE" sz="1000" spc="-140" dirty="0">
              <a:latin typeface="Arial"/>
              <a:cs typeface="Arial"/>
            </a:endParaRPr>
          </a:p>
          <a:p>
            <a:pPr marL="120650" indent="-107950">
              <a:lnSpc>
                <a:spcPct val="100000"/>
              </a:lnSpc>
              <a:buFont typeface="Arial"/>
              <a:buChar char="•"/>
              <a:tabLst>
                <a:tab pos="120650" algn="l"/>
              </a:tabLst>
            </a:pPr>
            <a:r>
              <a:rPr lang="sv-SE" sz="1000" spc="-140" dirty="0">
                <a:latin typeface="Arial"/>
                <a:cs typeface="Arial"/>
              </a:rPr>
              <a:t>T</a:t>
            </a:r>
            <a:r>
              <a:rPr lang="sv-SE" sz="1000" spc="-10" dirty="0">
                <a:latin typeface="Arial"/>
                <a:cs typeface="Arial"/>
              </a:rPr>
              <a:t>räna</a:t>
            </a:r>
            <a:r>
              <a:rPr lang="sv-SE" sz="1000" spc="-30" dirty="0">
                <a:latin typeface="Arial"/>
                <a:cs typeface="Arial"/>
              </a:rPr>
              <a:t>r</a:t>
            </a:r>
            <a:r>
              <a:rPr lang="sv-SE" sz="1000" spc="-15" dirty="0">
                <a:latin typeface="Arial"/>
                <a:cs typeface="Arial"/>
              </a:rPr>
              <a:t>en </a:t>
            </a:r>
            <a:r>
              <a:rPr lang="sv-SE" sz="1000" spc="0" dirty="0">
                <a:latin typeface="Arial"/>
                <a:cs typeface="Arial"/>
              </a:rPr>
              <a:t>prioriterar </a:t>
            </a:r>
            <a:r>
              <a:rPr lang="sv-SE" sz="1000" spc="15" dirty="0">
                <a:latin typeface="Arial"/>
                <a:cs typeface="Arial"/>
              </a:rPr>
              <a:t>och </a:t>
            </a:r>
            <a:r>
              <a:rPr lang="sv-SE" sz="1000" spc="-10" dirty="0">
                <a:latin typeface="Arial"/>
                <a:cs typeface="Arial"/>
              </a:rPr>
              <a:t>väljer </a:t>
            </a:r>
            <a:r>
              <a:rPr lang="sv-SE" sz="1000" spc="15" dirty="0">
                <a:latin typeface="Arial"/>
                <a:cs typeface="Arial"/>
              </a:rPr>
              <a:t>ut </a:t>
            </a:r>
            <a:r>
              <a:rPr lang="sv-SE" sz="1000" spc="-5" dirty="0">
                <a:latin typeface="Arial"/>
                <a:cs typeface="Arial"/>
              </a:rPr>
              <a:t>delar </a:t>
            </a:r>
            <a:r>
              <a:rPr lang="sv-SE" sz="1000" spc="-15" dirty="0">
                <a:latin typeface="Arial"/>
                <a:cs typeface="Arial"/>
              </a:rPr>
              <a:t>av veckoplaneringen </a:t>
            </a:r>
            <a:r>
              <a:rPr lang="sv-SE" sz="1000" spc="5" dirty="0">
                <a:latin typeface="Arial"/>
                <a:cs typeface="Arial"/>
              </a:rPr>
              <a:t>till träningen.</a:t>
            </a:r>
            <a:endParaRPr lang="sv-SE" sz="1000" dirty="0">
              <a:latin typeface="Arial"/>
              <a:cs typeface="Arial"/>
            </a:endParaRPr>
          </a:p>
          <a:p>
            <a:pPr>
              <a:lnSpc>
                <a:spcPts val="800"/>
              </a:lnSpc>
              <a:spcBef>
                <a:spcPts val="49"/>
              </a:spcBef>
              <a:buFont typeface="Arial"/>
              <a:buChar char="•"/>
            </a:pPr>
            <a:endParaRPr lang="sv-SE" sz="800" dirty="0"/>
          </a:p>
          <a:p>
            <a:pPr marL="120650" marR="12700" indent="-107950">
              <a:lnSpc>
                <a:spcPct val="104200"/>
              </a:lnSpc>
              <a:buFont typeface="Arial"/>
              <a:buChar char="•"/>
              <a:tabLst>
                <a:tab pos="120650" algn="l"/>
              </a:tabLst>
            </a:pPr>
            <a:r>
              <a:rPr lang="sv-SE" sz="1000" spc="0" dirty="0">
                <a:latin typeface="Arial"/>
                <a:cs typeface="Arial"/>
              </a:rPr>
              <a:t>Målvaktsträningen </a:t>
            </a:r>
            <a:r>
              <a:rPr lang="sv-SE" sz="1000" spc="5" dirty="0">
                <a:latin typeface="Arial"/>
                <a:cs typeface="Arial"/>
              </a:rPr>
              <a:t>bygger på </a:t>
            </a:r>
            <a:r>
              <a:rPr lang="sv-SE" sz="1000" spc="10" dirty="0">
                <a:latin typeface="Arial"/>
                <a:cs typeface="Arial"/>
              </a:rPr>
              <a:t>att </a:t>
            </a:r>
            <a:r>
              <a:rPr lang="sv-SE" sz="1000" spc="-5" dirty="0">
                <a:latin typeface="Arial"/>
                <a:cs typeface="Arial"/>
              </a:rPr>
              <a:t>specialisera </a:t>
            </a:r>
            <a:r>
              <a:rPr lang="sv-SE" sz="1000" spc="5" dirty="0">
                <a:latin typeface="Arial"/>
                <a:cs typeface="Arial"/>
              </a:rPr>
              <a:t>de </a:t>
            </a:r>
            <a:r>
              <a:rPr lang="sv-SE" sz="1000" spc="-5" dirty="0">
                <a:latin typeface="Arial"/>
                <a:cs typeface="Arial"/>
              </a:rPr>
              <a:t>fä</a:t>
            </a:r>
            <a:r>
              <a:rPr lang="sv-SE" sz="1000" spc="-25" dirty="0">
                <a:latin typeface="Arial"/>
                <a:cs typeface="Arial"/>
              </a:rPr>
              <a:t>r</a:t>
            </a:r>
            <a:r>
              <a:rPr lang="sv-SE" sz="1000" spc="0" dirty="0">
                <a:latin typeface="Arial"/>
                <a:cs typeface="Arial"/>
              </a:rPr>
              <a:t>digheter </a:t>
            </a:r>
            <a:r>
              <a:rPr lang="sv-SE" sz="1000" spc="10" dirty="0">
                <a:latin typeface="Arial"/>
                <a:cs typeface="Arial"/>
              </a:rPr>
              <a:t>som </a:t>
            </a:r>
            <a:r>
              <a:rPr lang="sv-SE" sz="1000" spc="5" dirty="0">
                <a:latin typeface="Arial"/>
                <a:cs typeface="Arial"/>
              </a:rPr>
              <a:t>behövs </a:t>
            </a:r>
            <a:r>
              <a:rPr lang="sv-SE" sz="1000" spc="10" dirty="0">
                <a:latin typeface="Arial"/>
                <a:cs typeface="Arial"/>
              </a:rPr>
              <a:t>för att </a:t>
            </a:r>
            <a:r>
              <a:rPr lang="sv-SE" sz="1000" spc="-15" dirty="0">
                <a:latin typeface="Arial"/>
                <a:cs typeface="Arial"/>
              </a:rPr>
              <a:t>agera</a:t>
            </a:r>
            <a:r>
              <a:rPr lang="sv-SE" sz="1000" spc="-10" dirty="0">
                <a:latin typeface="Arial"/>
                <a:cs typeface="Arial"/>
              </a:rPr>
              <a:t> </a:t>
            </a:r>
            <a:r>
              <a:rPr lang="sv-SE" sz="1000" spc="0" dirty="0">
                <a:latin typeface="Arial"/>
                <a:cs typeface="Arial"/>
              </a:rPr>
              <a:t>målvakt. </a:t>
            </a:r>
            <a:r>
              <a:rPr lang="sv-SE" sz="1000" spc="-20" dirty="0">
                <a:latin typeface="Arial"/>
                <a:cs typeface="Arial"/>
              </a:rPr>
              <a:t>De </a:t>
            </a:r>
            <a:r>
              <a:rPr lang="sv-SE" sz="1000" spc="-5" dirty="0">
                <a:latin typeface="Arial"/>
                <a:cs typeface="Arial"/>
              </a:rPr>
              <a:t>spela</a:t>
            </a:r>
            <a:r>
              <a:rPr lang="sv-SE" sz="1000" spc="-25" dirty="0">
                <a:latin typeface="Arial"/>
                <a:cs typeface="Arial"/>
              </a:rPr>
              <a:t>re </a:t>
            </a:r>
            <a:r>
              <a:rPr lang="sv-SE" sz="1000" spc="10" dirty="0">
                <a:latin typeface="Arial"/>
                <a:cs typeface="Arial"/>
              </a:rPr>
              <a:t>som </a:t>
            </a:r>
            <a:r>
              <a:rPr lang="sv-SE" sz="1000" spc="0" dirty="0">
                <a:latin typeface="Arial"/>
                <a:cs typeface="Arial"/>
              </a:rPr>
              <a:t>valt </a:t>
            </a:r>
            <a:r>
              <a:rPr lang="sv-SE" sz="1000" spc="10" dirty="0">
                <a:latin typeface="Arial"/>
                <a:cs typeface="Arial"/>
              </a:rPr>
              <a:t>att </a:t>
            </a:r>
            <a:r>
              <a:rPr lang="sv-SE" sz="1000" spc="-10" dirty="0">
                <a:latin typeface="Arial"/>
                <a:cs typeface="Arial"/>
              </a:rPr>
              <a:t>vara </a:t>
            </a:r>
            <a:r>
              <a:rPr lang="sv-SE" sz="1000" spc="0" dirty="0">
                <a:latin typeface="Arial"/>
                <a:cs typeface="Arial"/>
              </a:rPr>
              <a:t>målvakt </a:t>
            </a:r>
            <a:r>
              <a:rPr lang="sv-SE" sz="1000" spc="-10" dirty="0">
                <a:latin typeface="Arial"/>
                <a:cs typeface="Arial"/>
              </a:rPr>
              <a:t>agerar </a:t>
            </a:r>
            <a:r>
              <a:rPr lang="sv-SE" sz="1000" spc="0" dirty="0">
                <a:latin typeface="Arial"/>
                <a:cs typeface="Arial"/>
              </a:rPr>
              <a:t>målvakt </a:t>
            </a:r>
            <a:r>
              <a:rPr lang="sv-SE" sz="1000" spc="5" dirty="0">
                <a:latin typeface="Arial"/>
                <a:cs typeface="Arial"/>
              </a:rPr>
              <a:t>vid </a:t>
            </a:r>
            <a:r>
              <a:rPr lang="sv-SE" sz="1000" spc="-10" dirty="0">
                <a:latin typeface="Arial"/>
                <a:cs typeface="Arial"/>
              </a:rPr>
              <a:t>varje träningstillfälle </a:t>
            </a:r>
            <a:r>
              <a:rPr lang="sv-SE" sz="1000" spc="15" dirty="0">
                <a:latin typeface="Arial"/>
                <a:cs typeface="Arial"/>
              </a:rPr>
              <a:t>och</a:t>
            </a:r>
            <a:r>
              <a:rPr lang="sv-SE" sz="1000" spc="5" dirty="0">
                <a:latin typeface="Arial"/>
                <a:cs typeface="Arial"/>
              </a:rPr>
              <a:t> </a:t>
            </a:r>
            <a:r>
              <a:rPr lang="sv-SE" sz="1000" spc="10" dirty="0">
                <a:latin typeface="Arial"/>
                <a:cs typeface="Arial"/>
              </a:rPr>
              <a:t>match. </a:t>
            </a:r>
            <a:r>
              <a:rPr lang="sv-SE" sz="1000" spc="-160" dirty="0">
                <a:latin typeface="Arial"/>
                <a:cs typeface="Arial"/>
              </a:rPr>
              <a:t>T</a:t>
            </a:r>
            <a:r>
              <a:rPr lang="sv-SE" sz="1000" spc="5" dirty="0">
                <a:latin typeface="Arial"/>
                <a:cs typeface="Arial"/>
              </a:rPr>
              <a:t>onvikt läggs på målvaktens positionsspel </a:t>
            </a:r>
            <a:r>
              <a:rPr lang="sv-SE" sz="1000" spc="15" dirty="0">
                <a:latin typeface="Arial"/>
                <a:cs typeface="Arial"/>
              </a:rPr>
              <a:t>och </a:t>
            </a:r>
            <a:r>
              <a:rPr lang="sv-SE" sz="1000" spc="5" dirty="0">
                <a:latin typeface="Arial"/>
                <a:cs typeface="Arial"/>
              </a:rPr>
              <a:t>kommunikation samt samarbeta</a:t>
            </a:r>
            <a:r>
              <a:rPr lang="sv-SE" sz="1000" spc="-20" dirty="0">
                <a:latin typeface="Arial"/>
                <a:cs typeface="Arial"/>
              </a:rPr>
              <a:t>r</a:t>
            </a:r>
            <a:r>
              <a:rPr lang="sv-SE" sz="1000" spc="-25" dirty="0">
                <a:latin typeface="Arial"/>
                <a:cs typeface="Arial"/>
              </a:rPr>
              <a:t>e</a:t>
            </a:r>
            <a:r>
              <a:rPr lang="sv-SE" sz="1000" spc="-15" dirty="0">
                <a:latin typeface="Arial"/>
                <a:cs typeface="Arial"/>
              </a:rPr>
              <a:t> </a:t>
            </a:r>
            <a:r>
              <a:rPr lang="sv-SE" sz="1000" spc="5" dirty="0">
                <a:latin typeface="Arial"/>
                <a:cs typeface="Arial"/>
              </a:rPr>
              <a:t>med utespela</a:t>
            </a:r>
            <a:r>
              <a:rPr lang="sv-SE" sz="1000" spc="-20" dirty="0">
                <a:latin typeface="Arial"/>
                <a:cs typeface="Arial"/>
              </a:rPr>
              <a:t>r</a:t>
            </a:r>
            <a:r>
              <a:rPr lang="sv-SE" sz="1000" spc="-15" dirty="0">
                <a:latin typeface="Arial"/>
                <a:cs typeface="Arial"/>
              </a:rPr>
              <a:t>e.</a:t>
            </a:r>
            <a:endParaRPr lang="sv-SE" sz="1000" dirty="0">
              <a:latin typeface="Arial"/>
              <a:cs typeface="Arial"/>
            </a:endParaRPr>
          </a:p>
        </p:txBody>
      </p:sp>
      <p:sp>
        <p:nvSpPr>
          <p:cNvPr id="20" name="object 10"/>
          <p:cNvSpPr txBox="1"/>
          <p:nvPr/>
        </p:nvSpPr>
        <p:spPr>
          <a:xfrm>
            <a:off x="836712" y="3131840"/>
            <a:ext cx="885825" cy="167005"/>
          </a:xfrm>
          <a:prstGeom prst="rect">
            <a:avLst/>
          </a:prstGeom>
        </p:spPr>
        <p:txBody>
          <a:bodyPr vert="horz" wrap="square" lIns="0" tIns="0" rIns="0" bIns="0" rtlCol="0">
            <a:noAutofit/>
          </a:bodyPr>
          <a:lstStyle/>
          <a:p>
            <a:pPr marL="12700">
              <a:lnSpc>
                <a:spcPct val="100000"/>
              </a:lnSpc>
            </a:pPr>
            <a:endParaRPr lang="sv-SE" sz="1000">
              <a:latin typeface="Arial"/>
              <a:cs typeface="Arial"/>
            </a:endParaRPr>
          </a:p>
        </p:txBody>
      </p:sp>
      <p:sp>
        <p:nvSpPr>
          <p:cNvPr id="21" name="object 11"/>
          <p:cNvSpPr txBox="1"/>
          <p:nvPr/>
        </p:nvSpPr>
        <p:spPr>
          <a:xfrm>
            <a:off x="836712" y="8130809"/>
            <a:ext cx="5380355" cy="329623"/>
          </a:xfrm>
          <a:prstGeom prst="rect">
            <a:avLst/>
          </a:prstGeom>
        </p:spPr>
        <p:txBody>
          <a:bodyPr vert="horz" wrap="square" lIns="0" tIns="0" rIns="0" bIns="0" rtlCol="0">
            <a:noAutofit/>
          </a:bodyPr>
          <a:lstStyle/>
          <a:p>
            <a:pPr marL="12700" marR="12700">
              <a:lnSpc>
                <a:spcPct val="104200"/>
              </a:lnSpc>
              <a:spcBef>
                <a:spcPts val="280"/>
              </a:spcBef>
            </a:pPr>
            <a:r>
              <a:rPr lang="sv-SE" sz="1000" spc="-140" dirty="0">
                <a:latin typeface="Arial"/>
                <a:cs typeface="Arial"/>
              </a:rPr>
              <a:t>T</a:t>
            </a:r>
            <a:r>
              <a:rPr lang="sv-SE" sz="1000" spc="0" dirty="0">
                <a:latin typeface="Arial"/>
                <a:cs typeface="Arial"/>
              </a:rPr>
              <a:t>räningsmodellen </a:t>
            </a:r>
            <a:r>
              <a:rPr lang="sv-SE" sz="1000" spc="10" dirty="0">
                <a:latin typeface="Arial"/>
                <a:cs typeface="Arial"/>
              </a:rPr>
              <a:t>som </a:t>
            </a:r>
            <a:r>
              <a:rPr lang="sv-SE" sz="1000" spc="-20" dirty="0">
                <a:latin typeface="Arial"/>
                <a:cs typeface="Arial"/>
              </a:rPr>
              <a:t>r</a:t>
            </a:r>
            <a:r>
              <a:rPr lang="sv-SE" sz="1000" spc="0" dirty="0">
                <a:latin typeface="Arial"/>
                <a:cs typeface="Arial"/>
              </a:rPr>
              <a:t>ekommenderas </a:t>
            </a:r>
            <a:r>
              <a:rPr lang="sv-SE" sz="1000" spc="5" dirty="0">
                <a:latin typeface="Arial"/>
                <a:cs typeface="Arial"/>
              </a:rPr>
              <a:t>på </a:t>
            </a:r>
            <a:r>
              <a:rPr lang="sv-SE" sz="1000" spc="-10" dirty="0">
                <a:latin typeface="Arial"/>
                <a:cs typeface="Arial"/>
              </a:rPr>
              <a:t>nivå 1 </a:t>
            </a:r>
            <a:r>
              <a:rPr lang="sv-SE" sz="1000" spc="15" dirty="0">
                <a:latin typeface="Arial"/>
                <a:cs typeface="Arial"/>
              </a:rPr>
              <a:t>och 2 kan </a:t>
            </a:r>
            <a:r>
              <a:rPr lang="sv-SE" sz="1000" spc="5" dirty="0">
                <a:latin typeface="Arial"/>
                <a:cs typeface="Arial"/>
              </a:rPr>
              <a:t>med </a:t>
            </a:r>
            <a:r>
              <a:rPr lang="sv-SE" sz="1000" spc="10" dirty="0">
                <a:latin typeface="Arial"/>
                <a:cs typeface="Arial"/>
              </a:rPr>
              <a:t>fö</a:t>
            </a:r>
            <a:r>
              <a:rPr lang="sv-SE" sz="1000" spc="-10" dirty="0">
                <a:latin typeface="Arial"/>
                <a:cs typeface="Arial"/>
              </a:rPr>
              <a:t>r</a:t>
            </a:r>
            <a:r>
              <a:rPr lang="sv-SE" sz="1000" spc="0" dirty="0">
                <a:latin typeface="Arial"/>
                <a:cs typeface="Arial"/>
              </a:rPr>
              <a:t>del </a:t>
            </a:r>
            <a:r>
              <a:rPr lang="sv-SE" sz="1000" spc="-15" dirty="0">
                <a:latin typeface="Arial"/>
                <a:cs typeface="Arial"/>
              </a:rPr>
              <a:t>även </a:t>
            </a:r>
          </a:p>
          <a:p>
            <a:pPr marL="12700" marR="12700">
              <a:lnSpc>
                <a:spcPct val="104200"/>
              </a:lnSpc>
              <a:spcBef>
                <a:spcPts val="280"/>
              </a:spcBef>
            </a:pPr>
            <a:r>
              <a:rPr lang="sv-SE" sz="1000" spc="-10" dirty="0">
                <a:latin typeface="Arial"/>
                <a:cs typeface="Arial"/>
              </a:rPr>
              <a:t>användas </a:t>
            </a:r>
            <a:r>
              <a:rPr lang="sv-SE" sz="1000" spc="5" dirty="0">
                <a:latin typeface="Arial"/>
                <a:cs typeface="Arial"/>
              </a:rPr>
              <a:t>på </a:t>
            </a:r>
            <a:r>
              <a:rPr lang="sv-SE" sz="1000" spc="-10" dirty="0">
                <a:latin typeface="Arial"/>
                <a:cs typeface="Arial"/>
              </a:rPr>
              <a:t>nivå 3 </a:t>
            </a:r>
            <a:r>
              <a:rPr lang="sv-SE" sz="1000" spc="15" dirty="0">
                <a:latin typeface="Arial"/>
                <a:cs typeface="Arial"/>
              </a:rPr>
              <a:t>och 4.</a:t>
            </a:r>
            <a:endParaRPr lang="sv-SE" sz="1000" dirty="0">
              <a:latin typeface="Arial"/>
              <a:cs typeface="Arial"/>
            </a:endParaRPr>
          </a:p>
        </p:txBody>
      </p:sp>
      <p:sp>
        <p:nvSpPr>
          <p:cNvPr id="23" name="object 12"/>
          <p:cNvSpPr txBox="1"/>
          <p:nvPr/>
        </p:nvSpPr>
        <p:spPr>
          <a:xfrm>
            <a:off x="3626698" y="6559194"/>
            <a:ext cx="1327785"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3 </a:t>
            </a:r>
            <a:r>
              <a:rPr lang="sv-SE" sz="800" b="1" spc="-20">
                <a:latin typeface="Arial"/>
                <a:cs typeface="Arial"/>
              </a:rPr>
              <a:t>SPE</a:t>
            </a:r>
            <a:r>
              <a:rPr lang="sv-SE" sz="800" b="1" spc="-105">
                <a:latin typeface="Arial"/>
                <a:cs typeface="Arial"/>
              </a:rPr>
              <a:t>L</a:t>
            </a:r>
            <a:r>
              <a:rPr lang="sv-SE" sz="800" b="1" spc="-10">
                <a:latin typeface="Arial"/>
                <a:cs typeface="Arial"/>
              </a:rPr>
              <a:t>TRÄNING</a:t>
            </a:r>
            <a:endParaRPr lang="sv-SE" sz="800">
              <a:latin typeface="Arial"/>
              <a:cs typeface="Arial"/>
            </a:endParaRPr>
          </a:p>
          <a:p>
            <a:pPr marL="12700" marR="12700">
              <a:lnSpc>
                <a:spcPct val="100000"/>
              </a:lnSpc>
            </a:pPr>
            <a:r>
              <a:rPr lang="sv-SE" sz="800">
                <a:latin typeface="Arial"/>
                <a:cs typeface="Arial"/>
              </a:rPr>
              <a:t>Spelet </a:t>
            </a:r>
            <a:r>
              <a:rPr lang="sv-SE" sz="800" spc="-5">
                <a:latin typeface="Arial"/>
                <a:cs typeface="Arial"/>
              </a:rPr>
              <a:t>tränas </a:t>
            </a:r>
            <a:r>
              <a:rPr lang="sv-SE" sz="800" spc="-50">
                <a:latin typeface="Arial"/>
                <a:cs typeface="Arial"/>
              </a:rPr>
              <a:t>– smålagsspel, </a:t>
            </a:r>
            <a:r>
              <a:rPr lang="sv-SE" sz="800" spc="0">
                <a:latin typeface="Arial"/>
                <a:cs typeface="Arial"/>
              </a:rPr>
              <a:t>spelövning </a:t>
            </a:r>
            <a:r>
              <a:rPr lang="sv-SE" sz="800" spc="-10">
                <a:latin typeface="Arial"/>
                <a:cs typeface="Arial"/>
              </a:rPr>
              <a:t>eller spel</a:t>
            </a:r>
            <a:endParaRPr lang="sv-SE" sz="800">
              <a:latin typeface="Arial"/>
              <a:cs typeface="Arial"/>
            </a:endParaRPr>
          </a:p>
        </p:txBody>
      </p:sp>
      <p:sp>
        <p:nvSpPr>
          <p:cNvPr id="24" name="object 13"/>
          <p:cNvSpPr txBox="1"/>
          <p:nvPr/>
        </p:nvSpPr>
        <p:spPr>
          <a:xfrm>
            <a:off x="3734698" y="5802985"/>
            <a:ext cx="1403350"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2 </a:t>
            </a:r>
            <a:r>
              <a:rPr lang="sv-SE" sz="800" b="1" spc="-10">
                <a:latin typeface="Arial"/>
                <a:cs typeface="Arial"/>
              </a:rPr>
              <a:t>FÄRDIGHETSTRÄNING</a:t>
            </a:r>
            <a:endParaRPr lang="sv-SE" sz="800">
              <a:latin typeface="Arial"/>
              <a:cs typeface="Arial"/>
            </a:endParaRPr>
          </a:p>
          <a:p>
            <a:pPr marL="12700">
              <a:lnSpc>
                <a:spcPct val="100000"/>
              </a:lnSpc>
            </a:pPr>
            <a:r>
              <a:rPr lang="sv-SE" sz="800" spc="-15">
                <a:latin typeface="Arial"/>
                <a:cs typeface="Arial"/>
              </a:rPr>
              <a:t>Delar </a:t>
            </a:r>
            <a:r>
              <a:rPr lang="sv-SE" sz="800" spc="-10">
                <a:latin typeface="Arial"/>
                <a:cs typeface="Arial"/>
              </a:rPr>
              <a:t>av </a:t>
            </a:r>
            <a:r>
              <a:rPr lang="sv-SE" sz="800" spc="0">
                <a:latin typeface="Arial"/>
                <a:cs typeface="Arial"/>
              </a:rPr>
              <a:t>spelet </a:t>
            </a:r>
            <a:r>
              <a:rPr lang="sv-SE" sz="800" spc="-5">
                <a:latin typeface="Arial"/>
                <a:cs typeface="Arial"/>
              </a:rPr>
              <a:t>tränas</a:t>
            </a:r>
            <a:endParaRPr lang="sv-SE" sz="800">
              <a:latin typeface="Arial"/>
              <a:cs typeface="Arial"/>
            </a:endParaRPr>
          </a:p>
          <a:p>
            <a:pPr marL="12700">
              <a:lnSpc>
                <a:spcPct val="100000"/>
              </a:lnSpc>
            </a:pPr>
            <a:r>
              <a:rPr lang="sv-SE" sz="800" spc="-50">
                <a:latin typeface="Arial"/>
                <a:cs typeface="Arial"/>
              </a:rPr>
              <a:t>– </a:t>
            </a:r>
            <a:r>
              <a:rPr lang="sv-SE" sz="800" spc="0">
                <a:latin typeface="Arial"/>
                <a:cs typeface="Arial"/>
              </a:rPr>
              <a:t>spelmoment </a:t>
            </a:r>
            <a:r>
              <a:rPr lang="sv-SE" sz="800" spc="-10">
                <a:latin typeface="Arial"/>
                <a:cs typeface="Arial"/>
              </a:rPr>
              <a:t>eller </a:t>
            </a:r>
            <a:r>
              <a:rPr lang="sv-SE" sz="800" spc="0">
                <a:latin typeface="Arial"/>
                <a:cs typeface="Arial"/>
              </a:rPr>
              <a:t>spelövning</a:t>
            </a:r>
            <a:endParaRPr lang="sv-SE" sz="800">
              <a:latin typeface="Arial"/>
              <a:cs typeface="Arial"/>
            </a:endParaRPr>
          </a:p>
        </p:txBody>
      </p:sp>
      <p:sp>
        <p:nvSpPr>
          <p:cNvPr id="25" name="object 14"/>
          <p:cNvSpPr txBox="1"/>
          <p:nvPr/>
        </p:nvSpPr>
        <p:spPr>
          <a:xfrm>
            <a:off x="3318850" y="7225588"/>
            <a:ext cx="1327785"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4 </a:t>
            </a:r>
            <a:r>
              <a:rPr lang="sv-SE" sz="800" b="1" spc="-20">
                <a:latin typeface="Arial"/>
                <a:cs typeface="Arial"/>
              </a:rPr>
              <a:t>SPE</a:t>
            </a:r>
            <a:r>
              <a:rPr lang="sv-SE" sz="800" b="1" spc="-105">
                <a:latin typeface="Arial"/>
                <a:cs typeface="Arial"/>
              </a:rPr>
              <a:t>L</a:t>
            </a:r>
            <a:r>
              <a:rPr lang="sv-SE" sz="800" b="1" spc="-10">
                <a:latin typeface="Arial"/>
                <a:cs typeface="Arial"/>
              </a:rPr>
              <a:t>TRÄNING</a:t>
            </a:r>
            <a:endParaRPr lang="sv-SE" sz="800">
              <a:latin typeface="Arial"/>
              <a:cs typeface="Arial"/>
            </a:endParaRPr>
          </a:p>
          <a:p>
            <a:pPr marL="12700" marR="12700">
              <a:lnSpc>
                <a:spcPct val="100000"/>
              </a:lnSpc>
            </a:pPr>
            <a:r>
              <a:rPr lang="sv-SE" sz="800">
                <a:latin typeface="Arial"/>
                <a:cs typeface="Arial"/>
              </a:rPr>
              <a:t>Spelet </a:t>
            </a:r>
            <a:r>
              <a:rPr lang="sv-SE" sz="800" spc="-5">
                <a:latin typeface="Arial"/>
                <a:cs typeface="Arial"/>
              </a:rPr>
              <a:t>tränas </a:t>
            </a:r>
            <a:r>
              <a:rPr lang="sv-SE" sz="800" spc="-50">
                <a:latin typeface="Arial"/>
                <a:cs typeface="Arial"/>
              </a:rPr>
              <a:t>– smålagsspel, </a:t>
            </a:r>
            <a:r>
              <a:rPr lang="sv-SE" sz="800" spc="0">
                <a:latin typeface="Arial"/>
                <a:cs typeface="Arial"/>
              </a:rPr>
              <a:t>spelövning </a:t>
            </a:r>
            <a:r>
              <a:rPr lang="sv-SE" sz="800" spc="-10">
                <a:latin typeface="Arial"/>
                <a:cs typeface="Arial"/>
              </a:rPr>
              <a:t>eller spel</a:t>
            </a:r>
            <a:endParaRPr lang="sv-SE" sz="800">
              <a:latin typeface="Arial"/>
              <a:cs typeface="Arial"/>
            </a:endParaRPr>
          </a:p>
        </p:txBody>
      </p:sp>
      <p:sp>
        <p:nvSpPr>
          <p:cNvPr id="158" name="Rektangel 157"/>
          <p:cNvSpPr/>
          <p:nvPr/>
        </p:nvSpPr>
        <p:spPr>
          <a:xfrm>
            <a:off x="703873" y="7740352"/>
            <a:ext cx="1284967" cy="246221"/>
          </a:xfrm>
          <a:prstGeom prst="rect">
            <a:avLst/>
          </a:prstGeom>
        </p:spPr>
        <p:txBody>
          <a:bodyPr wrap="none">
            <a:spAutoFit/>
          </a:bodyPr>
          <a:lstStyle/>
          <a:p>
            <a:pPr marL="12700" lvl="0"/>
            <a:r>
              <a:rPr lang="sv-SE" sz="1000" i="1" spc="-180">
                <a:solidFill>
                  <a:prstClr val="black"/>
                </a:solidFill>
                <a:latin typeface="Arial"/>
                <a:cs typeface="Arial"/>
              </a:rPr>
              <a:t>T</a:t>
            </a:r>
            <a:r>
              <a:rPr lang="sv-SE" sz="1000" i="1" spc="-10">
                <a:solidFill>
                  <a:prstClr val="black"/>
                </a:solidFill>
                <a:latin typeface="Arial"/>
                <a:cs typeface="Arial"/>
              </a:rPr>
              <a:t>räningspass </a:t>
            </a:r>
            <a:r>
              <a:rPr lang="sv-SE" sz="1000" i="1" spc="-20">
                <a:solidFill>
                  <a:prstClr val="black"/>
                </a:solidFill>
                <a:latin typeface="Arial"/>
                <a:cs typeface="Arial"/>
              </a:rPr>
              <a:t>nivå 3</a:t>
            </a:r>
            <a:endParaRPr lang="sv-SE" sz="1000">
              <a:solidFill>
                <a:prstClr val="black"/>
              </a:solidFill>
              <a:latin typeface="Arial"/>
              <a:cs typeface="Arial"/>
            </a:endParaRPr>
          </a:p>
        </p:txBody>
      </p:sp>
      <p:graphicFrame>
        <p:nvGraphicFramePr>
          <p:cNvPr id="159" name="Tabell 158"/>
          <p:cNvGraphicFramePr>
            <a:graphicFrameLocks noGrp="1"/>
          </p:cNvGraphicFramePr>
          <p:nvPr/>
        </p:nvGraphicFramePr>
        <p:xfrm>
          <a:off x="620688" y="1043608"/>
          <a:ext cx="5688630" cy="2956560"/>
        </p:xfrm>
        <a:graphic>
          <a:graphicData uri="http://schemas.openxmlformats.org/drawingml/2006/table">
            <a:tbl>
              <a:tblPr firstRow="1" bandRow="1">
                <a:tableStyleId>{B301B821-A1FF-4177-AEE7-76D212191A09}</a:tableStyleId>
              </a:tblPr>
              <a:tblGrid>
                <a:gridCol w="1137726">
                  <a:extLst>
                    <a:ext uri="{9D8B030D-6E8A-4147-A177-3AD203B41FA5}">
                      <a16:colId xmlns:a16="http://schemas.microsoft.com/office/drawing/2014/main" val="20000"/>
                    </a:ext>
                  </a:extLst>
                </a:gridCol>
                <a:gridCol w="1137726">
                  <a:extLst>
                    <a:ext uri="{9D8B030D-6E8A-4147-A177-3AD203B41FA5}">
                      <a16:colId xmlns:a16="http://schemas.microsoft.com/office/drawing/2014/main" val="20001"/>
                    </a:ext>
                  </a:extLst>
                </a:gridCol>
                <a:gridCol w="1137726">
                  <a:extLst>
                    <a:ext uri="{9D8B030D-6E8A-4147-A177-3AD203B41FA5}">
                      <a16:colId xmlns:a16="http://schemas.microsoft.com/office/drawing/2014/main" val="20002"/>
                    </a:ext>
                  </a:extLst>
                </a:gridCol>
                <a:gridCol w="1137726">
                  <a:extLst>
                    <a:ext uri="{9D8B030D-6E8A-4147-A177-3AD203B41FA5}">
                      <a16:colId xmlns:a16="http://schemas.microsoft.com/office/drawing/2014/main" val="20003"/>
                    </a:ext>
                  </a:extLst>
                </a:gridCol>
                <a:gridCol w="1137726">
                  <a:extLst>
                    <a:ext uri="{9D8B030D-6E8A-4147-A177-3AD203B41FA5}">
                      <a16:colId xmlns:a16="http://schemas.microsoft.com/office/drawing/2014/main" val="20004"/>
                    </a:ext>
                  </a:extLst>
                </a:gridCol>
              </a:tblGrid>
              <a:tr h="195981">
                <a:tc gridSpan="5">
                  <a:txBody>
                    <a:bodyPr/>
                    <a:lstStyle/>
                    <a:p>
                      <a:pPr rtl="0"/>
                      <a:r>
                        <a:rPr lang="sv-SE" sz="1000" dirty="0"/>
                        <a:t>Veckoplanering 3 träningar och 1 match – nivå 3</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18468">
                <a:tc>
                  <a:txBody>
                    <a:bodyPr/>
                    <a:lstStyle/>
                    <a:p>
                      <a:pPr rtl="0"/>
                      <a:r>
                        <a:rPr lang="sv-SE" sz="1000"/>
                        <a:t>Antal träningar/vecka</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pPr rtl="0"/>
                      <a:r>
                        <a:rPr lang="sv-SE" sz="1000"/>
                        <a:t>Träning 1</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pPr rtl="0"/>
                      <a:r>
                        <a:rPr lang="sv-SE" sz="1000"/>
                        <a:t>Träning 2</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pPr rtl="0"/>
                      <a:r>
                        <a:rPr lang="sv-SE" sz="1000"/>
                        <a:t>Träning 3</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pPr rtl="0"/>
                      <a:r>
                        <a:rPr lang="sv-SE" sz="1000"/>
                        <a:t>Match</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extLst>
                  <a:ext uri="{0D108BD9-81ED-4DB2-BD59-A6C34878D82A}">
                    <a16:rowId xmlns:a16="http://schemas.microsoft.com/office/drawing/2014/main" val="10001"/>
                  </a:ext>
                </a:extLst>
              </a:tr>
              <a:tr h="1298371">
                <a:tc>
                  <a:txBody>
                    <a:bodyPr/>
                    <a:lstStyle/>
                    <a:p>
                      <a:r>
                        <a:rPr lang="sv-SE" sz="1000"/>
                        <a:t>Vad träna</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r>
                        <a:rPr lang="sv-SE" sz="1000" dirty="0"/>
                        <a:t>Anfallsspel</a:t>
                      </a:r>
                    </a:p>
                    <a:p>
                      <a:r>
                        <a:rPr lang="sv-SE" sz="1000" dirty="0"/>
                        <a:t>- uppbyggnad</a:t>
                      </a:r>
                    </a:p>
                    <a:p>
                      <a:r>
                        <a:rPr lang="sv-SE" sz="1000" dirty="0"/>
                        <a:t>- skapa målchans och avsluta</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r>
                        <a:rPr lang="sv-SE" sz="1000"/>
                        <a:t>Anfallsspel</a:t>
                      </a:r>
                    </a:p>
                    <a:p>
                      <a:r>
                        <a:rPr lang="sv-SE" sz="1000"/>
                        <a:t>- skapa målchans och avsluta</a:t>
                      </a:r>
                    </a:p>
                    <a:p>
                      <a:r>
                        <a:rPr lang="sv-SE" sz="1000"/>
                        <a:t>Försvarsspel</a:t>
                      </a:r>
                    </a:p>
                    <a:p>
                      <a:r>
                        <a:rPr lang="sv-SE" sz="1000"/>
                        <a:t>- förhindra målchans och avslut</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r>
                        <a:rPr lang="sv-SE" sz="1000"/>
                        <a:t>Anfallsspel</a:t>
                      </a:r>
                    </a:p>
                    <a:p>
                      <a:r>
                        <a:rPr lang="sv-SE" sz="1000"/>
                        <a:t>- uppbyggnad</a:t>
                      </a:r>
                    </a:p>
                    <a:p>
                      <a:r>
                        <a:rPr lang="sv-SE" sz="1000"/>
                        <a:t>- skapa målchans och avsluta</a:t>
                      </a:r>
                    </a:p>
                    <a:p>
                      <a:r>
                        <a:rPr lang="sv-SE" sz="1000"/>
                        <a:t>Försvarsspel</a:t>
                      </a:r>
                    </a:p>
                    <a:p>
                      <a:r>
                        <a:rPr lang="sv-SE" sz="1000"/>
                        <a:t>- förhindra uppbyggnad</a:t>
                      </a:r>
                    </a:p>
                    <a:p>
                      <a:r>
                        <a:rPr lang="sv-SE" sz="1000"/>
                        <a:t>- förhindra målchans och avslut</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rowSpan="2">
                  <a:txBody>
                    <a:bodyPr/>
                    <a:lstStyle/>
                    <a:p>
                      <a:r>
                        <a:rPr lang="sv-SE" sz="1000"/>
                        <a:t>Anfallsspel</a:t>
                      </a:r>
                    </a:p>
                    <a:p>
                      <a:r>
                        <a:rPr lang="sv-SE" sz="1000"/>
                        <a:t>Försvarsspel</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extLst>
                  <a:ext uri="{0D108BD9-81ED-4DB2-BD59-A6C34878D82A}">
                    <a16:rowId xmlns:a16="http://schemas.microsoft.com/office/drawing/2014/main" val="10002"/>
                  </a:ext>
                </a:extLst>
              </a:tr>
              <a:tr h="563444">
                <a:tc>
                  <a:txBody>
                    <a:bodyPr/>
                    <a:lstStyle/>
                    <a:p>
                      <a:r>
                        <a:rPr lang="sv-SE" sz="1000" dirty="0"/>
                        <a:t>Vad träna fysik</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r>
                        <a:rPr lang="sv-SE" sz="1000"/>
                        <a:t>Rörlighet</a:t>
                      </a:r>
                    </a:p>
                    <a:p>
                      <a:r>
                        <a:rPr lang="sv-SE" sz="1000"/>
                        <a:t>Styrka</a:t>
                      </a:r>
                    </a:p>
                    <a:p>
                      <a:r>
                        <a:rPr lang="sv-SE" sz="1000"/>
                        <a:t>Uthållighet med boll</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r>
                        <a:rPr lang="sv-SE" sz="1000"/>
                        <a:t>Rörlighet</a:t>
                      </a:r>
                    </a:p>
                    <a:p>
                      <a:r>
                        <a:rPr lang="sv-SE" sz="1000"/>
                        <a:t>Snabbhet</a:t>
                      </a:r>
                    </a:p>
                    <a:p>
                      <a:r>
                        <a:rPr lang="sv-SE" sz="1000"/>
                        <a:t>Koordination</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a:txBody>
                    <a:bodyPr/>
                    <a:lstStyle/>
                    <a:p>
                      <a:r>
                        <a:rPr lang="sv-SE" sz="1000" dirty="0"/>
                        <a:t>Rörlighet</a:t>
                      </a:r>
                    </a:p>
                    <a:p>
                      <a:r>
                        <a:rPr lang="sv-SE" sz="1000" dirty="0"/>
                        <a:t>Snabbhet</a:t>
                      </a:r>
                    </a:p>
                    <a:p>
                      <a:r>
                        <a:rPr lang="sv-SE" sz="1000" dirty="0"/>
                        <a:t>Koordination</a:t>
                      </a:r>
                    </a:p>
                    <a:p>
                      <a:r>
                        <a:rPr lang="sv-SE" sz="1000" dirty="0"/>
                        <a:t>Styrka</a:t>
                      </a:r>
                    </a:p>
                  </a:txBody>
                  <a:tcPr anchor="ctr">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cap="flat" cmpd="sng" algn="ctr">
                      <a:solidFill>
                        <a:srgbClr val="006BB6"/>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10003"/>
                  </a:ext>
                </a:extLst>
              </a:tr>
            </a:tbl>
          </a:graphicData>
        </a:graphic>
      </p:graphicFrame>
      <p:sp>
        <p:nvSpPr>
          <p:cNvPr id="160" name="Rektangel 159"/>
          <p:cNvSpPr/>
          <p:nvPr/>
        </p:nvSpPr>
        <p:spPr>
          <a:xfrm>
            <a:off x="3501008" y="5148064"/>
            <a:ext cx="2160240" cy="461665"/>
          </a:xfrm>
          <a:prstGeom prst="rect">
            <a:avLst/>
          </a:prstGeom>
        </p:spPr>
        <p:txBody>
          <a:bodyPr wrap="square">
            <a:spAutoFit/>
          </a:bodyPr>
          <a:lstStyle/>
          <a:p>
            <a:pPr marL="80963" lvl="0"/>
            <a:r>
              <a:rPr lang="sv-SE" sz="800" b="1">
                <a:solidFill>
                  <a:prstClr val="black"/>
                </a:solidFill>
                <a:latin typeface="Arial"/>
                <a:cs typeface="Arial"/>
              </a:rPr>
              <a:t>1 </a:t>
            </a:r>
            <a:r>
              <a:rPr lang="sv-SE" sz="800" b="1" spc="-10">
                <a:solidFill>
                  <a:prstClr val="black"/>
                </a:solidFill>
                <a:latin typeface="Arial"/>
                <a:cs typeface="Arial"/>
              </a:rPr>
              <a:t>FÄRDIGHETSTRÄNING</a:t>
            </a:r>
            <a:endParaRPr lang="sv-SE" sz="800">
              <a:solidFill>
                <a:prstClr val="black"/>
              </a:solidFill>
              <a:latin typeface="Arial"/>
              <a:cs typeface="Arial"/>
            </a:endParaRPr>
          </a:p>
          <a:p>
            <a:pPr marL="80963" lvl="0"/>
            <a:r>
              <a:rPr lang="sv-SE" sz="800" spc="-125">
                <a:solidFill>
                  <a:prstClr val="black"/>
                </a:solidFill>
                <a:latin typeface="Arial"/>
                <a:cs typeface="Arial"/>
              </a:rPr>
              <a:t>T</a:t>
            </a:r>
            <a:r>
              <a:rPr lang="sv-SE" sz="800">
                <a:solidFill>
                  <a:prstClr val="black"/>
                </a:solidFill>
                <a:latin typeface="Arial"/>
                <a:cs typeface="Arial"/>
              </a:rPr>
              <a:t>ekniska </a:t>
            </a:r>
            <a:r>
              <a:rPr lang="sv-SE" sz="800" spc="10">
                <a:solidFill>
                  <a:prstClr val="black"/>
                </a:solidFill>
                <a:latin typeface="Arial"/>
                <a:cs typeface="Arial"/>
              </a:rPr>
              <a:t>och fysiska </a:t>
            </a:r>
            <a:r>
              <a:rPr lang="sv-SE" sz="800" spc="-5">
                <a:solidFill>
                  <a:prstClr val="black"/>
                </a:solidFill>
                <a:latin typeface="Arial"/>
                <a:cs typeface="Arial"/>
              </a:rPr>
              <a:t>delar tränas</a:t>
            </a:r>
            <a:endParaRPr lang="sv-SE" sz="800">
              <a:solidFill>
                <a:prstClr val="black"/>
              </a:solidFill>
              <a:latin typeface="Arial"/>
              <a:cs typeface="Arial"/>
            </a:endParaRPr>
          </a:p>
          <a:p>
            <a:pPr marL="80963" lvl="0"/>
            <a:r>
              <a:rPr lang="sv-SE" sz="800" spc="-50">
                <a:solidFill>
                  <a:prstClr val="black"/>
                </a:solidFill>
                <a:latin typeface="Arial"/>
                <a:cs typeface="Arial"/>
              </a:rPr>
              <a:t>– </a:t>
            </a:r>
            <a:r>
              <a:rPr lang="sv-SE" sz="800" spc="5">
                <a:solidFill>
                  <a:prstClr val="black"/>
                </a:solidFill>
                <a:latin typeface="Arial"/>
                <a:cs typeface="Arial"/>
              </a:rPr>
              <a:t>individuell-, </a:t>
            </a:r>
            <a:r>
              <a:rPr lang="sv-SE" sz="800">
                <a:solidFill>
                  <a:prstClr val="black"/>
                </a:solidFill>
                <a:latin typeface="Arial"/>
                <a:cs typeface="Arial"/>
              </a:rPr>
              <a:t>pa</a:t>
            </a:r>
            <a:r>
              <a:rPr lang="sv-SE" sz="800" spc="-45">
                <a:solidFill>
                  <a:prstClr val="black"/>
                </a:solidFill>
                <a:latin typeface="Arial"/>
                <a:cs typeface="Arial"/>
              </a:rPr>
              <a:t>r</a:t>
            </a:r>
            <a:r>
              <a:rPr lang="sv-SE" sz="800" spc="40">
                <a:solidFill>
                  <a:prstClr val="black"/>
                </a:solidFill>
                <a:latin typeface="Arial"/>
                <a:cs typeface="Arial"/>
              </a:rPr>
              <a:t>- </a:t>
            </a:r>
            <a:r>
              <a:rPr lang="sv-SE" sz="800" spc="-10">
                <a:solidFill>
                  <a:prstClr val="black"/>
                </a:solidFill>
                <a:latin typeface="Arial"/>
                <a:cs typeface="Arial"/>
              </a:rPr>
              <a:t>eller </a:t>
            </a:r>
            <a:r>
              <a:rPr lang="sv-SE" sz="800" spc="5">
                <a:solidFill>
                  <a:prstClr val="black"/>
                </a:solidFill>
                <a:latin typeface="Arial"/>
                <a:cs typeface="Arial"/>
              </a:rPr>
              <a:t>gruppövning</a:t>
            </a:r>
            <a:endParaRPr lang="sv-SE" sz="800">
              <a:solidFill>
                <a:prstClr val="black"/>
              </a:solidFill>
              <a:latin typeface="Arial"/>
              <a:cs typeface="Aria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248472" cy="432420"/>
          </a:xfrm>
        </p:spPr>
        <p:txBody>
          <a:bodyPr/>
          <a:lstStyle/>
          <a:p>
            <a:r>
              <a:rPr lang="sv-SE" dirty="0"/>
              <a:t>NIVÅ 3 – TRÄNA FÖR ATT LÄRA 12-15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71</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18" name="object 8"/>
          <p:cNvSpPr txBox="1"/>
          <p:nvPr/>
        </p:nvSpPr>
        <p:spPr>
          <a:xfrm>
            <a:off x="714800" y="1473241"/>
            <a:ext cx="2910205" cy="408305"/>
          </a:xfrm>
          <a:prstGeom prst="rect">
            <a:avLst/>
          </a:prstGeom>
        </p:spPr>
        <p:txBody>
          <a:bodyPr vert="horz" wrap="square" lIns="0" tIns="0" rIns="0" bIns="0" rtlCol="0">
            <a:noAutofit/>
          </a:bodyPr>
          <a:lstStyle/>
          <a:p>
            <a:pPr marL="12700">
              <a:lnSpc>
                <a:spcPct val="100000"/>
              </a:lnSpc>
            </a:pPr>
            <a:r>
              <a:rPr sz="1400" b="1" spc="20" dirty="0">
                <a:latin typeface="Arial"/>
                <a:cs typeface="Arial"/>
              </a:rPr>
              <a:t>Match</a:t>
            </a:r>
            <a:endParaRPr sz="1400">
              <a:latin typeface="Arial"/>
              <a:cs typeface="Arial"/>
            </a:endParaRPr>
          </a:p>
          <a:p>
            <a:pPr marL="12700">
              <a:lnSpc>
                <a:spcPct val="100000"/>
              </a:lnSpc>
              <a:spcBef>
                <a:spcPts val="250"/>
              </a:spcBef>
            </a:pPr>
            <a:r>
              <a:rPr sz="1000" spc="-5" dirty="0">
                <a:latin typeface="Arial"/>
                <a:cs typeface="Arial"/>
              </a:rPr>
              <a:t>Idé </a:t>
            </a:r>
            <a:r>
              <a:rPr sz="1000" spc="10" dirty="0">
                <a:latin typeface="Arial"/>
                <a:cs typeface="Arial"/>
              </a:rPr>
              <a:t>om </a:t>
            </a:r>
            <a:r>
              <a:rPr sz="1000" spc="0" dirty="0">
                <a:latin typeface="Arial"/>
                <a:cs typeface="Arial"/>
              </a:rPr>
              <a:t>spelformer </a:t>
            </a:r>
            <a:r>
              <a:rPr sz="1000" spc="5" dirty="0">
                <a:latin typeface="Arial"/>
                <a:cs typeface="Arial"/>
              </a:rPr>
              <a:t>med </a:t>
            </a:r>
            <a:r>
              <a:rPr sz="1000" spc="10" dirty="0">
                <a:latin typeface="Arial"/>
                <a:cs typeface="Arial"/>
              </a:rPr>
              <a:t>utgångspunkt </a:t>
            </a:r>
            <a:r>
              <a:rPr sz="1000" spc="-5" dirty="0">
                <a:latin typeface="Arial"/>
                <a:cs typeface="Arial"/>
              </a:rPr>
              <a:t>från lärande:</a:t>
            </a:r>
            <a:endParaRPr sz="1000">
              <a:latin typeface="Arial"/>
              <a:cs typeface="Arial"/>
            </a:endParaRPr>
          </a:p>
        </p:txBody>
      </p:sp>
      <p:sp>
        <p:nvSpPr>
          <p:cNvPr id="20" name="object 9"/>
          <p:cNvSpPr txBox="1"/>
          <p:nvPr/>
        </p:nvSpPr>
        <p:spPr>
          <a:xfrm>
            <a:off x="714800" y="3966818"/>
            <a:ext cx="2540000" cy="1720214"/>
          </a:xfrm>
          <a:prstGeom prst="rect">
            <a:avLst/>
          </a:prstGeom>
        </p:spPr>
        <p:txBody>
          <a:bodyPr vert="horz" wrap="square" lIns="0" tIns="0" rIns="0" bIns="0" rtlCol="0">
            <a:noAutofit/>
          </a:bodyPr>
          <a:lstStyle/>
          <a:p>
            <a:pPr marL="120650" indent="-107950">
              <a:lnSpc>
                <a:spcPct val="100000"/>
              </a:lnSpc>
              <a:buFont typeface="Arial"/>
              <a:buChar char="•"/>
              <a:tabLst>
                <a:tab pos="120650" algn="l"/>
              </a:tabLst>
            </a:pPr>
            <a:r>
              <a:rPr sz="1000" spc="-5" dirty="0">
                <a:latin typeface="Arial"/>
                <a:cs typeface="Arial"/>
              </a:rPr>
              <a:t>Rutiner </a:t>
            </a:r>
            <a:r>
              <a:rPr sz="1000" spc="15" dirty="0">
                <a:latin typeface="Arial"/>
                <a:cs typeface="Arial"/>
              </a:rPr>
              <a:t>och genomgångar</a:t>
            </a:r>
            <a:endParaRPr sz="1000" dirty="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Jämna </a:t>
            </a:r>
            <a:r>
              <a:rPr sz="1000" spc="5" dirty="0">
                <a:latin typeface="Arial"/>
                <a:cs typeface="Arial"/>
              </a:rPr>
              <a:t>matcher</a:t>
            </a:r>
            <a:endParaRPr sz="1000" dirty="0">
              <a:latin typeface="Arial"/>
              <a:cs typeface="Arial"/>
            </a:endParaRPr>
          </a:p>
          <a:p>
            <a:pPr marL="120650" indent="-107950">
              <a:lnSpc>
                <a:spcPct val="100000"/>
              </a:lnSpc>
              <a:spcBef>
                <a:spcPts val="330"/>
              </a:spcBef>
              <a:buFont typeface="Arial"/>
              <a:buChar char="•"/>
              <a:tabLst>
                <a:tab pos="120650" algn="l"/>
              </a:tabLst>
            </a:pPr>
            <a:r>
              <a:rPr sz="1000" spc="15" dirty="0">
                <a:latin typeface="Arial"/>
                <a:cs typeface="Arial"/>
              </a:rPr>
              <a:t>Mycket </a:t>
            </a:r>
            <a:r>
              <a:rPr sz="1000" spc="5" dirty="0">
                <a:latin typeface="Arial"/>
                <a:cs typeface="Arial"/>
              </a:rPr>
              <a:t>speltid, </a:t>
            </a:r>
            <a:r>
              <a:rPr sz="1000" spc="-5" dirty="0">
                <a:latin typeface="Arial"/>
                <a:cs typeface="Arial"/>
              </a:rPr>
              <a:t>få </a:t>
            </a:r>
            <a:r>
              <a:rPr sz="1000" spc="0" dirty="0">
                <a:latin typeface="Arial"/>
                <a:cs typeface="Arial"/>
              </a:rPr>
              <a:t>avbyta</a:t>
            </a:r>
            <a:r>
              <a:rPr sz="1000" spc="-20" dirty="0">
                <a:latin typeface="Arial"/>
                <a:cs typeface="Arial"/>
              </a:rPr>
              <a:t>r</a:t>
            </a:r>
            <a:r>
              <a:rPr sz="1000" spc="-25" dirty="0">
                <a:latin typeface="Arial"/>
                <a:cs typeface="Arial"/>
              </a:rPr>
              <a:t>e</a:t>
            </a:r>
            <a:endParaRPr sz="1000" dirty="0">
              <a:latin typeface="Arial"/>
              <a:cs typeface="Arial"/>
            </a:endParaRPr>
          </a:p>
          <a:p>
            <a:pPr marL="120650" indent="-107950">
              <a:lnSpc>
                <a:spcPct val="100000"/>
              </a:lnSpc>
              <a:spcBef>
                <a:spcPts val="330"/>
              </a:spcBef>
              <a:buFont typeface="Arial"/>
              <a:buChar char="•"/>
              <a:tabLst>
                <a:tab pos="120650" algn="l"/>
              </a:tabLst>
            </a:pPr>
            <a:r>
              <a:rPr sz="1000" spc="-15" dirty="0">
                <a:latin typeface="Arial"/>
                <a:cs typeface="Arial"/>
              </a:rPr>
              <a:t>Alla </a:t>
            </a:r>
            <a:r>
              <a:rPr sz="1000" spc="0" dirty="0">
                <a:latin typeface="Arial"/>
                <a:cs typeface="Arial"/>
              </a:rPr>
              <a:t>uttagna </a:t>
            </a:r>
            <a:r>
              <a:rPr sz="1000" spc="-5" dirty="0">
                <a:latin typeface="Arial"/>
                <a:cs typeface="Arial"/>
              </a:rPr>
              <a:t>spelar</a:t>
            </a:r>
            <a:endParaRPr sz="1000" dirty="0">
              <a:latin typeface="Arial"/>
              <a:cs typeface="Arial"/>
            </a:endParaRPr>
          </a:p>
          <a:p>
            <a:pPr marL="120650" indent="-107950">
              <a:lnSpc>
                <a:spcPct val="100000"/>
              </a:lnSpc>
              <a:spcBef>
                <a:spcPts val="330"/>
              </a:spcBef>
              <a:buFont typeface="Arial"/>
              <a:buChar char="•"/>
              <a:tabLst>
                <a:tab pos="120650" algn="l"/>
              </a:tabLst>
            </a:pPr>
            <a:r>
              <a:rPr sz="1000" spc="5" dirty="0">
                <a:latin typeface="Arial"/>
                <a:cs typeface="Arial"/>
              </a:rPr>
              <a:t>”Spela </a:t>
            </a:r>
            <a:r>
              <a:rPr sz="1000" spc="10" dirty="0">
                <a:latin typeface="Arial"/>
                <a:cs typeface="Arial"/>
              </a:rPr>
              <a:t>som vi tränar”</a:t>
            </a:r>
            <a:endParaRPr sz="1000" dirty="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Positione</a:t>
            </a:r>
            <a:r>
              <a:rPr sz="1000" spc="15" dirty="0">
                <a:latin typeface="Arial"/>
                <a:cs typeface="Arial"/>
              </a:rPr>
              <a:t>r</a:t>
            </a:r>
            <a:r>
              <a:rPr sz="1000" spc="-15" dirty="0">
                <a:latin typeface="Arial"/>
                <a:cs typeface="Arial"/>
              </a:rPr>
              <a:t>na </a:t>
            </a:r>
            <a:r>
              <a:rPr sz="1000" spc="0" dirty="0">
                <a:latin typeface="Arial"/>
                <a:cs typeface="Arial"/>
              </a:rPr>
              <a:t>börjar </a:t>
            </a:r>
            <a:r>
              <a:rPr sz="1000" spc="-20" dirty="0">
                <a:latin typeface="Arial"/>
                <a:cs typeface="Arial"/>
              </a:rPr>
              <a:t>r</a:t>
            </a:r>
            <a:r>
              <a:rPr sz="1000" spc="0" dirty="0">
                <a:latin typeface="Arial"/>
                <a:cs typeface="Arial"/>
              </a:rPr>
              <a:t>enodlas</a:t>
            </a:r>
            <a:endParaRPr sz="1000" dirty="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Låt </a:t>
            </a:r>
            <a:r>
              <a:rPr sz="1000" spc="-5" dirty="0">
                <a:latin typeface="Arial"/>
                <a:cs typeface="Arial"/>
              </a:rPr>
              <a:t>spela</a:t>
            </a:r>
            <a:r>
              <a:rPr sz="1000" spc="10" dirty="0">
                <a:latin typeface="Arial"/>
                <a:cs typeface="Arial"/>
              </a:rPr>
              <a:t>r</a:t>
            </a:r>
            <a:r>
              <a:rPr sz="1000" spc="-15" dirty="0">
                <a:latin typeface="Arial"/>
                <a:cs typeface="Arial"/>
              </a:rPr>
              <a:t>na </a:t>
            </a:r>
            <a:r>
              <a:rPr sz="1000" spc="-5" dirty="0">
                <a:latin typeface="Arial"/>
                <a:cs typeface="Arial"/>
              </a:rPr>
              <a:t>lösa </a:t>
            </a:r>
            <a:r>
              <a:rPr sz="1000" spc="0" dirty="0">
                <a:latin typeface="Arial"/>
                <a:cs typeface="Arial"/>
              </a:rPr>
              <a:t>matchsituatione</a:t>
            </a:r>
            <a:r>
              <a:rPr sz="1000" spc="15" dirty="0">
                <a:latin typeface="Arial"/>
                <a:cs typeface="Arial"/>
              </a:rPr>
              <a:t>r</a:t>
            </a:r>
            <a:r>
              <a:rPr sz="1000" spc="-15" dirty="0">
                <a:latin typeface="Arial"/>
                <a:cs typeface="Arial"/>
              </a:rPr>
              <a:t>na</a:t>
            </a:r>
            <a:endParaRPr sz="1000" dirty="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dirty="0">
              <a:latin typeface="Arial"/>
              <a:cs typeface="Arial"/>
            </a:endParaRPr>
          </a:p>
          <a:p>
            <a:pPr marL="120650" indent="-107950">
              <a:lnSpc>
                <a:spcPct val="100000"/>
              </a:lnSpc>
              <a:spcBef>
                <a:spcPts val="330"/>
              </a:spcBef>
              <a:buFont typeface="Arial"/>
              <a:buChar char="•"/>
              <a:tabLst>
                <a:tab pos="120650" algn="l"/>
              </a:tabLst>
            </a:pPr>
            <a:r>
              <a:rPr sz="1000" spc="-20" dirty="0">
                <a:latin typeface="Arial"/>
                <a:cs typeface="Arial"/>
              </a:rPr>
              <a:t>Fair </a:t>
            </a:r>
            <a:r>
              <a:rPr sz="1000" spc="-10" dirty="0">
                <a:latin typeface="Arial"/>
                <a:cs typeface="Arial"/>
              </a:rPr>
              <a:t>Play</a:t>
            </a:r>
            <a:endParaRPr sz="1000" dirty="0">
              <a:latin typeface="Arial"/>
              <a:cs typeface="Arial"/>
            </a:endParaRPr>
          </a:p>
        </p:txBody>
      </p:sp>
      <p:graphicFrame>
        <p:nvGraphicFramePr>
          <p:cNvPr id="21" name="object 7"/>
          <p:cNvGraphicFramePr>
            <a:graphicFrameLocks noGrp="1"/>
          </p:cNvGraphicFramePr>
          <p:nvPr>
            <p:extLst>
              <p:ext uri="{D42A27DB-BD31-4B8C-83A1-F6EECF244321}">
                <p14:modId xmlns:p14="http://schemas.microsoft.com/office/powerpoint/2010/main" val="2100291313"/>
              </p:ext>
            </p:extLst>
          </p:nvPr>
        </p:nvGraphicFramePr>
        <p:xfrm>
          <a:off x="731310" y="2009776"/>
          <a:ext cx="5397809" cy="118263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513807">
                  <a:extLst>
                    <a:ext uri="{9D8B030D-6E8A-4147-A177-3AD203B41FA5}">
                      <a16:colId xmlns:a16="http://schemas.microsoft.com/office/drawing/2014/main" val="20000"/>
                    </a:ext>
                  </a:extLst>
                </a:gridCol>
                <a:gridCol w="982799">
                  <a:extLst>
                    <a:ext uri="{9D8B030D-6E8A-4147-A177-3AD203B41FA5}">
                      <a16:colId xmlns:a16="http://schemas.microsoft.com/office/drawing/2014/main" val="20001"/>
                    </a:ext>
                  </a:extLst>
                </a:gridCol>
                <a:gridCol w="982801">
                  <a:extLst>
                    <a:ext uri="{9D8B030D-6E8A-4147-A177-3AD203B41FA5}">
                      <a16:colId xmlns:a16="http://schemas.microsoft.com/office/drawing/2014/main" val="20002"/>
                    </a:ext>
                  </a:extLst>
                </a:gridCol>
                <a:gridCol w="982800">
                  <a:extLst>
                    <a:ext uri="{9D8B030D-6E8A-4147-A177-3AD203B41FA5}">
                      <a16:colId xmlns:a16="http://schemas.microsoft.com/office/drawing/2014/main" val="20003"/>
                    </a:ext>
                  </a:extLst>
                </a:gridCol>
                <a:gridCol w="982799">
                  <a:extLst>
                    <a:ext uri="{9D8B030D-6E8A-4147-A177-3AD203B41FA5}">
                      <a16:colId xmlns:a16="http://schemas.microsoft.com/office/drawing/2014/main" val="20004"/>
                    </a:ext>
                  </a:extLst>
                </a:gridCol>
                <a:gridCol w="952803">
                  <a:extLst>
                    <a:ext uri="{9D8B030D-6E8A-4147-A177-3AD203B41FA5}">
                      <a16:colId xmlns:a16="http://schemas.microsoft.com/office/drawing/2014/main" val="20005"/>
                    </a:ext>
                  </a:extLst>
                </a:gridCol>
              </a:tblGrid>
              <a:tr h="194043">
                <a:tc>
                  <a:txBody>
                    <a:bodyPr/>
                    <a:lstStyle/>
                    <a:p>
                      <a:pPr marL="49530">
                        <a:lnSpc>
                          <a:spcPct val="100000"/>
                        </a:lnSpc>
                      </a:pPr>
                      <a:r>
                        <a:rPr sz="800" b="1" dirty="0">
                          <a:solidFill>
                            <a:srgbClr val="FFFFFF"/>
                          </a:solidFill>
                          <a:latin typeface="Arial"/>
                          <a:cs typeface="Arial"/>
                        </a:rPr>
                        <a:t>Ålder</a:t>
                      </a:r>
                      <a:endParaRPr sz="800" dirty="0">
                        <a:latin typeface="Arial"/>
                        <a:cs typeface="Arial"/>
                      </a:endParaRPr>
                    </a:p>
                  </a:txBody>
                  <a:tcPr marL="0" marR="0" marT="0" marB="0">
                    <a:lnR w="12700">
                      <a:solidFill>
                        <a:srgbClr val="006BB6"/>
                      </a:solidFill>
                      <a:prstDash val="solid"/>
                    </a:lnR>
                    <a:lnB w="12700">
                      <a:solidFill>
                        <a:srgbClr val="006BB6"/>
                      </a:solidFill>
                      <a:prstDash val="solid"/>
                    </a:lnB>
                    <a:solidFill>
                      <a:srgbClr val="006BB6"/>
                    </a:solidFill>
                  </a:tcPr>
                </a:tc>
                <a:tc>
                  <a:txBody>
                    <a:bodyPr/>
                    <a:lstStyle/>
                    <a:p>
                      <a:pPr marL="317500">
                        <a:lnSpc>
                          <a:spcPct val="100000"/>
                        </a:lnSpc>
                      </a:pPr>
                      <a:r>
                        <a:rPr sz="800" b="1" dirty="0">
                          <a:solidFill>
                            <a:srgbClr val="FFFFFF"/>
                          </a:solidFill>
                          <a:latin typeface="Arial"/>
                          <a:cs typeface="Arial"/>
                        </a:rPr>
                        <a:t>Spelform</a:t>
                      </a:r>
                      <a:endParaRPr sz="800">
                        <a:latin typeface="Arial"/>
                        <a:cs typeface="Arial"/>
                      </a:endParaRPr>
                    </a:p>
                  </a:txBody>
                  <a:tcPr marL="0" marR="0" marT="0" marB="0">
                    <a:lnL w="12700">
                      <a:solidFill>
                        <a:srgbClr val="006BB6"/>
                      </a:solidFill>
                      <a:prstDash val="solid"/>
                    </a:lnL>
                    <a:lnR w="12700">
                      <a:solidFill>
                        <a:srgbClr val="006BB6"/>
                      </a:solidFill>
                      <a:prstDash val="solid"/>
                    </a:lnR>
                    <a:lnB w="12700" cap="flat" cmpd="sng" algn="ctr">
                      <a:solidFill>
                        <a:srgbClr val="006BB6"/>
                      </a:solidFill>
                      <a:prstDash val="solid"/>
                      <a:round/>
                      <a:headEnd type="none" w="med" len="med"/>
                      <a:tailEnd type="none" w="med" len="med"/>
                    </a:lnB>
                    <a:solidFill>
                      <a:srgbClr val="006BB6"/>
                    </a:solidFill>
                  </a:tcPr>
                </a:tc>
                <a:tc>
                  <a:txBody>
                    <a:bodyPr/>
                    <a:lstStyle/>
                    <a:p>
                      <a:pPr marL="317500">
                        <a:lnSpc>
                          <a:spcPct val="100000"/>
                        </a:lnSpc>
                      </a:pPr>
                      <a:r>
                        <a:rPr sz="800" b="1" dirty="0">
                          <a:solidFill>
                            <a:srgbClr val="FFFFFF"/>
                          </a:solidFill>
                          <a:latin typeface="Arial"/>
                          <a:cs typeface="Arial"/>
                        </a:rPr>
                        <a:t>Boll</a:t>
                      </a:r>
                      <a:endParaRPr sz="800">
                        <a:latin typeface="Arial"/>
                        <a:cs typeface="Arial"/>
                      </a:endParaRPr>
                    </a:p>
                  </a:txBody>
                  <a:tcPr marL="0" marR="0" marT="0" marB="0">
                    <a:lnL w="12700">
                      <a:solidFill>
                        <a:srgbClr val="006BB6"/>
                      </a:solidFill>
                      <a:prstDash val="solid"/>
                    </a:lnL>
                    <a:lnR w="12700">
                      <a:solidFill>
                        <a:srgbClr val="006BB6"/>
                      </a:solidFill>
                      <a:prstDash val="solid"/>
                    </a:lnR>
                    <a:lnB w="12700" cap="flat" cmpd="sng" algn="ctr">
                      <a:solidFill>
                        <a:srgbClr val="006BB6"/>
                      </a:solidFill>
                      <a:prstDash val="solid"/>
                      <a:round/>
                      <a:headEnd type="none" w="med" len="med"/>
                      <a:tailEnd type="none" w="med" len="med"/>
                    </a:lnB>
                    <a:solidFill>
                      <a:srgbClr val="006BB6"/>
                    </a:solidFill>
                  </a:tcPr>
                </a:tc>
                <a:tc>
                  <a:txBody>
                    <a:bodyPr/>
                    <a:lstStyle/>
                    <a:p>
                      <a:pPr marL="209550">
                        <a:lnSpc>
                          <a:spcPct val="100000"/>
                        </a:lnSpc>
                      </a:pPr>
                      <a:r>
                        <a:rPr sz="800" b="1" dirty="0">
                          <a:solidFill>
                            <a:srgbClr val="FFFFFF"/>
                          </a:solidFill>
                          <a:latin typeface="Arial"/>
                          <a:cs typeface="Arial"/>
                        </a:rPr>
                        <a:t>Matchtid</a:t>
                      </a:r>
                      <a:endParaRPr sz="800">
                        <a:latin typeface="Arial"/>
                        <a:cs typeface="Arial"/>
                      </a:endParaRPr>
                    </a:p>
                  </a:txBody>
                  <a:tcPr marL="0" marR="0" marT="0" marB="0">
                    <a:lnL w="12700">
                      <a:solidFill>
                        <a:srgbClr val="006BB6"/>
                      </a:solidFill>
                      <a:prstDash val="solid"/>
                    </a:lnL>
                    <a:lnR w="12700">
                      <a:solidFill>
                        <a:srgbClr val="006BB6"/>
                      </a:solidFill>
                      <a:prstDash val="solid"/>
                    </a:lnR>
                    <a:lnB w="12700" cap="flat" cmpd="sng" algn="ctr">
                      <a:solidFill>
                        <a:srgbClr val="006BB6"/>
                      </a:solidFill>
                      <a:prstDash val="solid"/>
                      <a:round/>
                      <a:headEnd type="none" w="med" len="med"/>
                      <a:tailEnd type="none" w="med" len="med"/>
                    </a:lnB>
                    <a:solidFill>
                      <a:srgbClr val="006BB6"/>
                    </a:solidFill>
                  </a:tcPr>
                </a:tc>
                <a:tc>
                  <a:txBody>
                    <a:bodyPr/>
                    <a:lstStyle/>
                    <a:p>
                      <a:pPr marL="43815">
                        <a:lnSpc>
                          <a:spcPct val="100000"/>
                        </a:lnSpc>
                      </a:pPr>
                      <a:r>
                        <a:rPr sz="800" b="1" dirty="0">
                          <a:solidFill>
                            <a:srgbClr val="FFFFFF"/>
                          </a:solidFill>
                          <a:latin typeface="Arial"/>
                          <a:cs typeface="Arial"/>
                        </a:rPr>
                        <a:t>Yta</a:t>
                      </a:r>
                      <a:endParaRPr sz="800">
                        <a:latin typeface="Arial"/>
                        <a:cs typeface="Arial"/>
                      </a:endParaRPr>
                    </a:p>
                  </a:txBody>
                  <a:tcPr marL="0" marR="0" marT="0" marB="0">
                    <a:lnL w="12700">
                      <a:solidFill>
                        <a:srgbClr val="006BB6"/>
                      </a:solidFill>
                      <a:prstDash val="solid"/>
                    </a:lnL>
                    <a:lnR w="12700">
                      <a:solidFill>
                        <a:srgbClr val="006BB6"/>
                      </a:solidFill>
                      <a:prstDash val="solid"/>
                    </a:lnR>
                    <a:lnB w="12700" cap="flat" cmpd="sng" algn="ctr">
                      <a:solidFill>
                        <a:srgbClr val="006BB6"/>
                      </a:solidFill>
                      <a:prstDash val="solid"/>
                      <a:round/>
                      <a:headEnd type="none" w="med" len="med"/>
                      <a:tailEnd type="none" w="med" len="med"/>
                    </a:lnB>
                    <a:solidFill>
                      <a:srgbClr val="006BB6"/>
                    </a:solidFill>
                  </a:tcPr>
                </a:tc>
                <a:tc>
                  <a:txBody>
                    <a:bodyPr/>
                    <a:lstStyle/>
                    <a:p>
                      <a:pPr marL="245110">
                        <a:lnSpc>
                          <a:spcPct val="100000"/>
                        </a:lnSpc>
                      </a:pPr>
                      <a:r>
                        <a:rPr sz="800" b="1" dirty="0">
                          <a:solidFill>
                            <a:srgbClr val="FFFFFF"/>
                          </a:solidFill>
                          <a:latin typeface="Arial"/>
                          <a:cs typeface="Arial"/>
                        </a:rPr>
                        <a:t>Målstorlek</a:t>
                      </a:r>
                      <a:endParaRPr sz="800">
                        <a:latin typeface="Arial"/>
                        <a:cs typeface="Arial"/>
                      </a:endParaRPr>
                    </a:p>
                  </a:txBody>
                  <a:tcPr marL="0" marR="0" marT="0" marB="0">
                    <a:lnL w="12700">
                      <a:solidFill>
                        <a:srgbClr val="006BB6"/>
                      </a:solidFill>
                      <a:prstDash val="solid"/>
                    </a:lnL>
                    <a:lnB w="12700" cap="flat" cmpd="sng" algn="ctr">
                      <a:solidFill>
                        <a:srgbClr val="006BB6"/>
                      </a:solidFill>
                      <a:prstDash val="solid"/>
                      <a:round/>
                      <a:headEnd type="none" w="med" len="med"/>
                      <a:tailEnd type="none" w="med" len="med"/>
                    </a:lnB>
                    <a:solidFill>
                      <a:srgbClr val="006BB6"/>
                    </a:solidFill>
                  </a:tcPr>
                </a:tc>
                <a:extLst>
                  <a:ext uri="{0D108BD9-81ED-4DB2-BD59-A6C34878D82A}">
                    <a16:rowId xmlns:a16="http://schemas.microsoft.com/office/drawing/2014/main" val="10000"/>
                  </a:ext>
                </a:extLst>
              </a:tr>
              <a:tr h="191138">
                <a:tc>
                  <a:txBody>
                    <a:bodyPr/>
                    <a:lstStyle/>
                    <a:p>
                      <a:pPr marL="49530">
                        <a:lnSpc>
                          <a:spcPct val="100000"/>
                        </a:lnSpc>
                      </a:pPr>
                      <a:r>
                        <a:rPr sz="800" b="1" dirty="0">
                          <a:solidFill>
                            <a:srgbClr val="FFFFFF"/>
                          </a:solidFill>
                          <a:latin typeface="Arial"/>
                          <a:cs typeface="Arial"/>
                        </a:rPr>
                        <a:t>12 år</a:t>
                      </a:r>
                      <a:endParaRPr sz="800">
                        <a:latin typeface="Arial"/>
                        <a:cs typeface="Arial"/>
                      </a:endParaRPr>
                    </a:p>
                  </a:txBody>
                  <a:tcPr marL="0" marR="0" marT="0" marB="0">
                    <a:lnR w="12700" cap="flat" cmpd="sng" algn="ctr">
                      <a:solidFill>
                        <a:srgbClr val="006BB6"/>
                      </a:solidFill>
                      <a:prstDash val="solid"/>
                      <a:round/>
                      <a:headEnd type="none" w="med" len="med"/>
                      <a:tailEnd type="none" w="med" len="med"/>
                    </a:lnR>
                    <a:lnT w="12700">
                      <a:solidFill>
                        <a:srgbClr val="006BB6"/>
                      </a:solidFill>
                      <a:prstDash val="solid"/>
                    </a:lnT>
                    <a:lnB w="12700">
                      <a:solidFill>
                        <a:srgbClr val="006BB6"/>
                      </a:solidFill>
                      <a:prstDash val="solid"/>
                    </a:lnB>
                    <a:solidFill>
                      <a:srgbClr val="006BB6"/>
                    </a:solidFill>
                  </a:tcPr>
                </a:tc>
                <a:tc>
                  <a:txBody>
                    <a:bodyPr/>
                    <a:lstStyle/>
                    <a:p>
                      <a:pPr marL="317500">
                        <a:lnSpc>
                          <a:spcPct val="100000"/>
                        </a:lnSpc>
                      </a:pPr>
                      <a:r>
                        <a:rPr sz="800" dirty="0">
                          <a:latin typeface="Arial"/>
                          <a:cs typeface="Arial"/>
                        </a:rPr>
                        <a:t>7 mot 7</a:t>
                      </a: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317500">
                        <a:lnSpc>
                          <a:spcPct val="100000"/>
                        </a:lnSpc>
                      </a:pPr>
                      <a:r>
                        <a:rPr sz="800" dirty="0">
                          <a:latin typeface="Arial"/>
                          <a:cs typeface="Arial"/>
                        </a:rPr>
                        <a:t>4</a:t>
                      </a: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209550">
                        <a:lnSpc>
                          <a:spcPct val="100000"/>
                        </a:lnSpc>
                      </a:pPr>
                      <a:r>
                        <a:rPr lang="sv-SE" sz="800" dirty="0">
                          <a:latin typeface="Arial"/>
                          <a:cs typeface="Arial"/>
                        </a:rPr>
                        <a:t>3</a:t>
                      </a:r>
                      <a:r>
                        <a:rPr sz="800" dirty="0">
                          <a:latin typeface="Arial"/>
                          <a:cs typeface="Arial"/>
                        </a:rPr>
                        <a:t> x </a:t>
                      </a:r>
                      <a:r>
                        <a:rPr lang="sv-SE" sz="800" dirty="0">
                          <a:latin typeface="Arial"/>
                          <a:cs typeface="Arial"/>
                        </a:rPr>
                        <a:t>15-20</a:t>
                      </a:r>
                      <a:r>
                        <a:rPr sz="800" dirty="0">
                          <a:latin typeface="Arial"/>
                          <a:cs typeface="Arial"/>
                        </a:rPr>
                        <a:t> min</a:t>
                      </a: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43815">
                        <a:lnSpc>
                          <a:spcPct val="100000"/>
                        </a:lnSpc>
                      </a:pPr>
                      <a:r>
                        <a:rPr sz="800" dirty="0">
                          <a:latin typeface="Arial"/>
                          <a:cs typeface="Arial"/>
                        </a:rPr>
                        <a:t>50</a:t>
                      </a:r>
                      <a:r>
                        <a:rPr lang="sv-SE" sz="800" dirty="0">
                          <a:latin typeface="Arial"/>
                          <a:cs typeface="Arial"/>
                        </a:rPr>
                        <a:t>-55</a:t>
                      </a:r>
                      <a:r>
                        <a:rPr sz="800" dirty="0">
                          <a:latin typeface="Arial"/>
                          <a:cs typeface="Arial"/>
                        </a:rPr>
                        <a:t> x 30-35 m</a:t>
                      </a: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43815">
                        <a:lnSpc>
                          <a:spcPct val="100000"/>
                        </a:lnSpc>
                      </a:pPr>
                      <a:r>
                        <a:rPr lang="sv-SE" sz="800" dirty="0">
                          <a:latin typeface="Arial"/>
                          <a:cs typeface="Arial"/>
                        </a:rPr>
                        <a:t>5 × 2 m</a:t>
                      </a:r>
                    </a:p>
                  </a:txBody>
                  <a:tcPr marL="0" marR="0" marT="0" marB="0">
                    <a:lnL w="12700">
                      <a:solidFill>
                        <a:srgbClr val="006BB6"/>
                      </a:solidFill>
                      <a:prstDash val="solid"/>
                    </a:lnL>
                    <a:lnT w="12700">
                      <a:solidFill>
                        <a:srgbClr val="006BB6"/>
                      </a:solidFill>
                      <a:prstDash val="solid"/>
                    </a:lnT>
                    <a:lnB w="12700">
                      <a:solidFill>
                        <a:srgbClr val="006BB6"/>
                      </a:solidFill>
                      <a:prstDash val="solid"/>
                    </a:lnB>
                    <a:solidFill>
                      <a:srgbClr val="FFFFFF"/>
                    </a:solidFill>
                  </a:tcPr>
                </a:tc>
                <a:extLst>
                  <a:ext uri="{0D108BD9-81ED-4DB2-BD59-A6C34878D82A}">
                    <a16:rowId xmlns:a16="http://schemas.microsoft.com/office/drawing/2014/main" val="10001"/>
                  </a:ext>
                </a:extLst>
              </a:tr>
              <a:tr h="306872">
                <a:tc>
                  <a:txBody>
                    <a:bodyPr/>
                    <a:lstStyle/>
                    <a:p>
                      <a:pPr marL="49530">
                        <a:lnSpc>
                          <a:spcPct val="100000"/>
                        </a:lnSpc>
                      </a:pPr>
                      <a:r>
                        <a:rPr sz="800" b="1" dirty="0">
                          <a:solidFill>
                            <a:srgbClr val="FFFFFF"/>
                          </a:solidFill>
                          <a:latin typeface="Arial"/>
                          <a:cs typeface="Arial"/>
                        </a:rPr>
                        <a:t>13 år</a:t>
                      </a:r>
                      <a:endParaRPr sz="800">
                        <a:latin typeface="Arial"/>
                        <a:cs typeface="Arial"/>
                      </a:endParaRPr>
                    </a:p>
                  </a:txBody>
                  <a:tcPr marL="0" marR="0" marT="0" marB="0">
                    <a:lnR w="12700">
                      <a:solidFill>
                        <a:srgbClr val="006BB6"/>
                      </a:solidFill>
                      <a:prstDash val="solid"/>
                    </a:lnR>
                    <a:lnT w="12700">
                      <a:solidFill>
                        <a:srgbClr val="006BB6"/>
                      </a:solidFill>
                      <a:prstDash val="solid"/>
                    </a:lnT>
                    <a:lnB w="12700">
                      <a:solidFill>
                        <a:srgbClr val="006BB6"/>
                      </a:solidFill>
                      <a:prstDash val="solid"/>
                    </a:lnB>
                    <a:solidFill>
                      <a:srgbClr val="006BB6"/>
                    </a:solidFill>
                  </a:tcPr>
                </a:tc>
                <a:tc>
                  <a:txBody>
                    <a:bodyPr/>
                    <a:lstStyle/>
                    <a:p>
                      <a:pPr marL="317500">
                        <a:lnSpc>
                          <a:spcPct val="100000"/>
                        </a:lnSpc>
                      </a:pPr>
                      <a:r>
                        <a:rPr sz="800" dirty="0">
                          <a:latin typeface="Arial"/>
                          <a:cs typeface="Arial"/>
                        </a:rPr>
                        <a:t>9 mot 9</a:t>
                      </a:r>
                      <a:endParaRPr sz="800">
                        <a:latin typeface="Arial"/>
                        <a:cs typeface="Arial"/>
                      </a:endParaRPr>
                    </a:p>
                  </a:txBody>
                  <a:tcPr marL="0" marR="0" marT="0" marB="0">
                    <a:lnL w="12700">
                      <a:solidFill>
                        <a:srgbClr val="006BB6"/>
                      </a:solidFill>
                      <a:prstDash val="solid"/>
                    </a:lnL>
                    <a:lnR w="12700">
                      <a:solidFill>
                        <a:srgbClr val="006BB6"/>
                      </a:solidFill>
                      <a:prstDash val="solid"/>
                    </a:lnR>
                    <a:lnT w="12700" cap="flat" cmpd="sng" algn="ctr">
                      <a:solidFill>
                        <a:srgbClr val="006BB6"/>
                      </a:solidFill>
                      <a:prstDash val="solid"/>
                      <a:round/>
                      <a:headEnd type="none" w="med" len="med"/>
                      <a:tailEnd type="none" w="med" len="med"/>
                    </a:lnT>
                    <a:lnB w="12700">
                      <a:solidFill>
                        <a:srgbClr val="006BB6"/>
                      </a:solidFill>
                      <a:prstDash val="solid"/>
                    </a:lnB>
                    <a:solidFill>
                      <a:srgbClr val="FFFFFF"/>
                    </a:solidFill>
                  </a:tcPr>
                </a:tc>
                <a:tc>
                  <a:txBody>
                    <a:bodyPr/>
                    <a:lstStyle/>
                    <a:p>
                      <a:pPr marL="316865" marR="0" lvl="0" indent="0" algn="l" defTabSz="914400" rtl="0" eaLnBrk="1" fontAlgn="auto" latinLnBrk="0" hangingPunct="1">
                        <a:lnSpc>
                          <a:spcPct val="100000"/>
                        </a:lnSpc>
                        <a:spcBef>
                          <a:spcPts val="0"/>
                        </a:spcBef>
                        <a:spcAft>
                          <a:spcPts val="0"/>
                        </a:spcAft>
                        <a:buClrTx/>
                        <a:buSzTx/>
                        <a:buFont typeface="Arial"/>
                        <a:buNone/>
                        <a:tabLst>
                          <a:tab pos="401955" algn="l"/>
                        </a:tabLst>
                        <a:defRPr/>
                      </a:pPr>
                      <a:r>
                        <a:rPr lang="sv-SE" sz="800" dirty="0">
                          <a:latin typeface="Arial"/>
                          <a:cs typeface="Arial"/>
                        </a:rPr>
                        <a:t>4</a:t>
                      </a:r>
                    </a:p>
                  </a:txBody>
                  <a:tcPr marL="0" marR="0" marT="0" marB="0">
                    <a:lnL w="12700">
                      <a:solidFill>
                        <a:srgbClr val="006BB6"/>
                      </a:solidFill>
                      <a:prstDash val="solid"/>
                    </a:lnL>
                    <a:lnR w="12700">
                      <a:solidFill>
                        <a:srgbClr val="006BB6"/>
                      </a:solidFill>
                      <a:prstDash val="solid"/>
                    </a:lnR>
                    <a:lnT w="12700" cap="flat" cmpd="sng" algn="ctr">
                      <a:solidFill>
                        <a:srgbClr val="006BB6"/>
                      </a:solidFill>
                      <a:prstDash val="solid"/>
                      <a:round/>
                      <a:headEnd type="none" w="med" len="med"/>
                      <a:tailEnd type="none" w="med" len="med"/>
                    </a:lnT>
                    <a:lnB w="12700">
                      <a:solidFill>
                        <a:srgbClr val="006BB6"/>
                      </a:solidFill>
                      <a:prstDash val="solid"/>
                    </a:lnB>
                    <a:solidFill>
                      <a:srgbClr val="FFFFFF"/>
                    </a:solidFill>
                  </a:tcPr>
                </a:tc>
                <a:tc>
                  <a:txBody>
                    <a:bodyPr/>
                    <a:lstStyle/>
                    <a:p>
                      <a:pPr marL="209550">
                        <a:lnSpc>
                          <a:spcPct val="100000"/>
                        </a:lnSpc>
                      </a:pPr>
                      <a:r>
                        <a:rPr lang="sv-SE" sz="800" dirty="0">
                          <a:latin typeface="Arial"/>
                          <a:cs typeface="Arial"/>
                        </a:rPr>
                        <a:t>3</a:t>
                      </a:r>
                      <a:r>
                        <a:rPr sz="800" dirty="0">
                          <a:latin typeface="Arial"/>
                          <a:cs typeface="Arial"/>
                        </a:rPr>
                        <a:t> x </a:t>
                      </a:r>
                      <a:r>
                        <a:rPr lang="sv-SE" sz="800" dirty="0">
                          <a:latin typeface="Arial"/>
                          <a:cs typeface="Arial"/>
                        </a:rPr>
                        <a:t>2</a:t>
                      </a:r>
                      <a:r>
                        <a:rPr sz="800" dirty="0">
                          <a:latin typeface="Arial"/>
                          <a:cs typeface="Arial"/>
                        </a:rPr>
                        <a:t>5 min</a:t>
                      </a:r>
                    </a:p>
                  </a:txBody>
                  <a:tcPr marL="0" marR="0" marT="0" marB="0">
                    <a:lnL w="12700">
                      <a:solidFill>
                        <a:srgbClr val="006BB6"/>
                      </a:solidFill>
                      <a:prstDash val="solid"/>
                    </a:lnL>
                    <a:lnR w="12700">
                      <a:solidFill>
                        <a:srgbClr val="006BB6"/>
                      </a:solidFill>
                      <a:prstDash val="solid"/>
                    </a:lnR>
                    <a:lnT w="12700" cap="flat" cmpd="sng" algn="ctr">
                      <a:solidFill>
                        <a:srgbClr val="006BB6"/>
                      </a:solidFill>
                      <a:prstDash val="solid"/>
                      <a:round/>
                      <a:headEnd type="none" w="med" len="med"/>
                      <a:tailEnd type="none" w="med" len="med"/>
                    </a:lnT>
                    <a:lnB w="12700">
                      <a:solidFill>
                        <a:srgbClr val="006BB6"/>
                      </a:solidFill>
                      <a:prstDash val="solid"/>
                    </a:lnB>
                    <a:solidFill>
                      <a:srgbClr val="FFFFFF"/>
                    </a:solidFill>
                  </a:tcPr>
                </a:tc>
                <a:tc>
                  <a:txBody>
                    <a:bodyPr/>
                    <a:lstStyle/>
                    <a:p>
                      <a:pPr marL="43815">
                        <a:lnSpc>
                          <a:spcPct val="100000"/>
                        </a:lnSpc>
                      </a:pPr>
                      <a:r>
                        <a:rPr sz="800" dirty="0">
                          <a:latin typeface="Arial"/>
                          <a:cs typeface="Arial"/>
                        </a:rPr>
                        <a:t>65–7</a:t>
                      </a:r>
                      <a:r>
                        <a:rPr lang="sv-SE" sz="800" dirty="0">
                          <a:latin typeface="Arial"/>
                          <a:cs typeface="Arial"/>
                        </a:rPr>
                        <a:t>2</a:t>
                      </a:r>
                      <a:r>
                        <a:rPr sz="800" dirty="0">
                          <a:latin typeface="Arial"/>
                          <a:cs typeface="Arial"/>
                        </a:rPr>
                        <a:t> x 50-55 m</a:t>
                      </a:r>
                    </a:p>
                  </a:txBody>
                  <a:tcPr marL="0" marR="0" marT="0" marB="0">
                    <a:lnL w="12700">
                      <a:solidFill>
                        <a:srgbClr val="006BB6"/>
                      </a:solidFill>
                      <a:prstDash val="solid"/>
                    </a:lnL>
                    <a:lnR w="12700">
                      <a:solidFill>
                        <a:srgbClr val="006BB6"/>
                      </a:solidFill>
                      <a:prstDash val="solid"/>
                    </a:lnR>
                    <a:lnT w="12700" cap="flat" cmpd="sng" algn="ctr">
                      <a:solidFill>
                        <a:srgbClr val="006BB6"/>
                      </a:solidFill>
                      <a:prstDash val="solid"/>
                      <a:round/>
                      <a:headEnd type="none" w="med" len="med"/>
                      <a:tailEnd type="none" w="med" len="med"/>
                    </a:lnT>
                    <a:lnB w="12700">
                      <a:solidFill>
                        <a:srgbClr val="006BB6"/>
                      </a:solidFill>
                      <a:prstDash val="solid"/>
                    </a:lnB>
                    <a:solidFill>
                      <a:srgbClr val="FFFFFF"/>
                    </a:solidFill>
                  </a:tcPr>
                </a:tc>
                <a:tc>
                  <a:txBody>
                    <a:bodyPr/>
                    <a:lstStyle/>
                    <a:p>
                      <a:pPr marL="43815">
                        <a:lnSpc>
                          <a:spcPct val="100000"/>
                        </a:lnSpc>
                      </a:pPr>
                      <a:r>
                        <a:rPr lang="sv-SE" sz="800" dirty="0">
                          <a:latin typeface="Arial"/>
                          <a:cs typeface="Arial"/>
                        </a:rPr>
                        <a:t>5 × 2 m</a:t>
                      </a:r>
                    </a:p>
                  </a:txBody>
                  <a:tcPr marL="0" marR="0" marT="0" marB="0">
                    <a:lnL w="12700">
                      <a:solidFill>
                        <a:srgbClr val="006BB6"/>
                      </a:solidFill>
                      <a:prstDash val="solid"/>
                    </a:lnL>
                    <a:lnT w="12700" cap="flat" cmpd="sng" algn="ctr">
                      <a:solidFill>
                        <a:srgbClr val="006BB6"/>
                      </a:solidFill>
                      <a:prstDash val="solid"/>
                      <a:round/>
                      <a:headEnd type="none" w="med" len="med"/>
                      <a:tailEnd type="none" w="med" len="med"/>
                    </a:lnT>
                    <a:lnB w="12700">
                      <a:solidFill>
                        <a:srgbClr val="006BB6"/>
                      </a:solidFill>
                      <a:prstDash val="solid"/>
                    </a:lnB>
                    <a:solidFill>
                      <a:srgbClr val="FFFFFF"/>
                    </a:solidFill>
                  </a:tcPr>
                </a:tc>
                <a:extLst>
                  <a:ext uri="{0D108BD9-81ED-4DB2-BD59-A6C34878D82A}">
                    <a16:rowId xmlns:a16="http://schemas.microsoft.com/office/drawing/2014/main" val="10002"/>
                  </a:ext>
                </a:extLst>
              </a:tr>
              <a:tr h="306870">
                <a:tc>
                  <a:txBody>
                    <a:bodyPr/>
                    <a:lstStyle/>
                    <a:p>
                      <a:pPr marL="49530">
                        <a:lnSpc>
                          <a:spcPct val="100000"/>
                        </a:lnSpc>
                      </a:pPr>
                      <a:r>
                        <a:rPr sz="800" b="1" dirty="0">
                          <a:solidFill>
                            <a:srgbClr val="FFFFFF"/>
                          </a:solidFill>
                          <a:latin typeface="Arial"/>
                          <a:cs typeface="Arial"/>
                        </a:rPr>
                        <a:t>14 år</a:t>
                      </a:r>
                      <a:endParaRPr sz="800">
                        <a:latin typeface="Arial"/>
                        <a:cs typeface="Arial"/>
                      </a:endParaRPr>
                    </a:p>
                  </a:txBody>
                  <a:tcPr marL="0" marR="0" marT="0" marB="0">
                    <a:lnR w="12700">
                      <a:solidFill>
                        <a:srgbClr val="006BB6"/>
                      </a:solidFill>
                      <a:prstDash val="solid"/>
                    </a:lnR>
                    <a:lnT w="12700">
                      <a:solidFill>
                        <a:srgbClr val="006BB6"/>
                      </a:solidFill>
                      <a:prstDash val="solid"/>
                    </a:lnT>
                    <a:lnB w="12700">
                      <a:solidFill>
                        <a:srgbClr val="006BB6"/>
                      </a:solidFill>
                      <a:prstDash val="solid"/>
                    </a:lnB>
                    <a:solidFill>
                      <a:srgbClr val="006BB6"/>
                    </a:solidFill>
                  </a:tcPr>
                </a:tc>
                <a:tc>
                  <a:txBody>
                    <a:bodyPr/>
                    <a:lstStyle/>
                    <a:p>
                      <a:pPr marL="317500">
                        <a:lnSpc>
                          <a:spcPct val="100000"/>
                        </a:lnSpc>
                      </a:pPr>
                      <a:r>
                        <a:rPr sz="800" dirty="0">
                          <a:latin typeface="Arial"/>
                          <a:cs typeface="Arial"/>
                        </a:rPr>
                        <a:t>9 mot 9</a:t>
                      </a:r>
                      <a:endParaRPr sz="800">
                        <a:latin typeface="Arial"/>
                        <a:cs typeface="Arial"/>
                      </a:endParaRP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316865" indent="0">
                        <a:lnSpc>
                          <a:spcPct val="100000"/>
                        </a:lnSpc>
                        <a:buFont typeface="Arial"/>
                        <a:buNone/>
                        <a:tabLst>
                          <a:tab pos="401955" algn="l"/>
                        </a:tabLst>
                      </a:pPr>
                      <a:r>
                        <a:rPr lang="sv-SE" sz="800" dirty="0">
                          <a:latin typeface="Arial"/>
                          <a:cs typeface="Arial"/>
                        </a:rPr>
                        <a:t>5</a:t>
                      </a:r>
                      <a:endParaRPr sz="800" dirty="0">
                        <a:latin typeface="Arial"/>
                        <a:cs typeface="Arial"/>
                      </a:endParaRP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209550">
                        <a:lnSpc>
                          <a:spcPct val="100000"/>
                        </a:lnSpc>
                      </a:pPr>
                      <a:r>
                        <a:rPr lang="sv-SE" sz="800" dirty="0">
                          <a:latin typeface="Arial"/>
                          <a:cs typeface="Arial"/>
                        </a:rPr>
                        <a:t>3</a:t>
                      </a:r>
                      <a:r>
                        <a:rPr sz="800" dirty="0">
                          <a:latin typeface="Arial"/>
                          <a:cs typeface="Arial"/>
                        </a:rPr>
                        <a:t> x </a:t>
                      </a:r>
                      <a:r>
                        <a:rPr lang="sv-SE" sz="800" dirty="0">
                          <a:latin typeface="Arial"/>
                          <a:cs typeface="Arial"/>
                        </a:rPr>
                        <a:t>2</a:t>
                      </a:r>
                      <a:r>
                        <a:rPr sz="800" dirty="0">
                          <a:latin typeface="Arial"/>
                          <a:cs typeface="Arial"/>
                        </a:rPr>
                        <a:t>5 min</a:t>
                      </a: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43815">
                        <a:lnSpc>
                          <a:spcPct val="100000"/>
                        </a:lnSpc>
                      </a:pPr>
                      <a:r>
                        <a:rPr lang="sv-SE" sz="800" dirty="0">
                          <a:latin typeface="Arial"/>
                          <a:cs typeface="Arial"/>
                        </a:rPr>
                        <a:t>65–72 x 50-55 m</a:t>
                      </a:r>
                    </a:p>
                  </a:txBody>
                  <a:tcPr marL="0" marR="0" marT="0" marB="0">
                    <a:lnL w="12700">
                      <a:solidFill>
                        <a:srgbClr val="006BB6"/>
                      </a:solidFill>
                      <a:prstDash val="solid"/>
                    </a:lnL>
                    <a:lnR w="12700">
                      <a:solidFill>
                        <a:srgbClr val="006BB6"/>
                      </a:solidFill>
                      <a:prstDash val="solid"/>
                    </a:lnR>
                    <a:lnT w="12700">
                      <a:solidFill>
                        <a:srgbClr val="006BB6"/>
                      </a:solidFill>
                      <a:prstDash val="solid"/>
                    </a:lnT>
                    <a:lnB w="12700">
                      <a:solidFill>
                        <a:srgbClr val="006BB6"/>
                      </a:solidFill>
                      <a:prstDash val="solid"/>
                    </a:lnB>
                    <a:solidFill>
                      <a:srgbClr val="FFFFFF"/>
                    </a:solidFill>
                  </a:tcPr>
                </a:tc>
                <a:tc>
                  <a:txBody>
                    <a:bodyPr/>
                    <a:lstStyle/>
                    <a:p>
                      <a:pPr marL="43815">
                        <a:lnSpc>
                          <a:spcPct val="100000"/>
                        </a:lnSpc>
                      </a:pPr>
                      <a:r>
                        <a:rPr lang="sv-SE" sz="800" dirty="0">
                          <a:latin typeface="Arial"/>
                          <a:cs typeface="Arial"/>
                        </a:rPr>
                        <a:t>7,32 × 2,44 m</a:t>
                      </a:r>
                    </a:p>
                  </a:txBody>
                  <a:tcPr marL="0" marR="0" marT="0" marB="0">
                    <a:lnL w="12700">
                      <a:solidFill>
                        <a:srgbClr val="006BB6"/>
                      </a:solidFill>
                      <a:prstDash val="solid"/>
                    </a:lnL>
                    <a:lnT w="12700">
                      <a:solidFill>
                        <a:srgbClr val="006BB6"/>
                      </a:solidFill>
                      <a:prstDash val="solid"/>
                    </a:lnT>
                    <a:lnB w="12700">
                      <a:solidFill>
                        <a:srgbClr val="006BB6"/>
                      </a:solidFill>
                      <a:prstDash val="solid"/>
                    </a:lnB>
                    <a:solidFill>
                      <a:srgbClr val="FFFFFF"/>
                    </a:solidFill>
                  </a:tcPr>
                </a:tc>
                <a:extLst>
                  <a:ext uri="{0D108BD9-81ED-4DB2-BD59-A6C34878D82A}">
                    <a16:rowId xmlns:a16="http://schemas.microsoft.com/office/drawing/2014/main" val="10003"/>
                  </a:ext>
                </a:extLst>
              </a:tr>
              <a:tr h="183711">
                <a:tc>
                  <a:txBody>
                    <a:bodyPr/>
                    <a:lstStyle/>
                    <a:p>
                      <a:pPr marL="49530">
                        <a:lnSpc>
                          <a:spcPct val="100000"/>
                        </a:lnSpc>
                      </a:pPr>
                      <a:r>
                        <a:rPr sz="800" b="1" dirty="0">
                          <a:solidFill>
                            <a:srgbClr val="FFFFFF"/>
                          </a:solidFill>
                          <a:latin typeface="Arial"/>
                          <a:cs typeface="Arial"/>
                        </a:rPr>
                        <a:t>15–1</a:t>
                      </a:r>
                      <a:r>
                        <a:rPr lang="sv-SE" sz="800" b="1" dirty="0">
                          <a:solidFill>
                            <a:srgbClr val="FFFFFF"/>
                          </a:solidFill>
                          <a:latin typeface="Arial"/>
                          <a:cs typeface="Arial"/>
                        </a:rPr>
                        <a:t>6</a:t>
                      </a:r>
                      <a:r>
                        <a:rPr sz="800" b="1" dirty="0">
                          <a:solidFill>
                            <a:srgbClr val="FFFFFF"/>
                          </a:solidFill>
                          <a:latin typeface="Arial"/>
                          <a:cs typeface="Arial"/>
                        </a:rPr>
                        <a:t> år</a:t>
                      </a:r>
                      <a:endParaRPr sz="800" dirty="0">
                        <a:latin typeface="Arial"/>
                        <a:cs typeface="Arial"/>
                      </a:endParaRPr>
                    </a:p>
                  </a:txBody>
                  <a:tcPr marL="0" marR="0" marT="0" marB="0">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lnB w="12700">
                      <a:solidFill>
                        <a:srgbClr val="006BB6"/>
                      </a:solidFill>
                      <a:prstDash val="solid"/>
                    </a:lnB>
                    <a:solidFill>
                      <a:srgbClr val="006BB6"/>
                    </a:solidFill>
                  </a:tcPr>
                </a:tc>
                <a:tc>
                  <a:txBody>
                    <a:bodyPr/>
                    <a:lstStyle/>
                    <a:p>
                      <a:pPr marL="317500">
                        <a:lnSpc>
                          <a:spcPct val="100000"/>
                        </a:lnSpc>
                      </a:pPr>
                      <a:r>
                        <a:rPr sz="800" dirty="0">
                          <a:latin typeface="Arial"/>
                          <a:cs typeface="Arial"/>
                        </a:rPr>
                        <a:t>11 mot 11</a:t>
                      </a:r>
                    </a:p>
                  </a:txBody>
                  <a:tcPr marL="0" marR="0" marT="0" marB="0">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solidFill>
                      <a:srgbClr val="FFFFFF"/>
                    </a:solidFill>
                  </a:tcPr>
                </a:tc>
                <a:tc>
                  <a:txBody>
                    <a:bodyPr/>
                    <a:lstStyle/>
                    <a:p>
                      <a:pPr marL="317500">
                        <a:lnSpc>
                          <a:spcPct val="100000"/>
                        </a:lnSpc>
                      </a:pPr>
                      <a:r>
                        <a:rPr sz="800" dirty="0">
                          <a:latin typeface="Arial"/>
                          <a:cs typeface="Arial"/>
                        </a:rPr>
                        <a:t>5</a:t>
                      </a:r>
                    </a:p>
                  </a:txBody>
                  <a:tcPr marL="0" marR="0" marT="0" marB="0">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solidFill>
                      <a:srgbClr val="FFFFFF"/>
                    </a:solidFill>
                  </a:tcPr>
                </a:tc>
                <a:tc>
                  <a:txBody>
                    <a:bodyPr/>
                    <a:lstStyle/>
                    <a:p>
                      <a:pPr marL="209550">
                        <a:lnSpc>
                          <a:spcPct val="100000"/>
                        </a:lnSpc>
                      </a:pPr>
                      <a:r>
                        <a:rPr sz="800" dirty="0">
                          <a:latin typeface="Arial"/>
                          <a:cs typeface="Arial"/>
                        </a:rPr>
                        <a:t>2 x </a:t>
                      </a:r>
                      <a:r>
                        <a:rPr lang="sv-SE" sz="800" dirty="0">
                          <a:latin typeface="Arial"/>
                          <a:cs typeface="Arial"/>
                        </a:rPr>
                        <a:t>40-</a:t>
                      </a:r>
                      <a:r>
                        <a:rPr sz="800" dirty="0">
                          <a:latin typeface="Arial"/>
                          <a:cs typeface="Arial"/>
                        </a:rPr>
                        <a:t>45 m</a:t>
                      </a:r>
                    </a:p>
                  </a:txBody>
                  <a:tcPr marL="0" marR="0" marT="0" marB="0">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solidFill>
                      <a:srgbClr val="FFFFFF"/>
                    </a:solidFill>
                  </a:tcPr>
                </a:tc>
                <a:tc>
                  <a:txBody>
                    <a:bodyPr/>
                    <a:lstStyle/>
                    <a:p>
                      <a:pPr marL="43815">
                        <a:lnSpc>
                          <a:spcPct val="100000"/>
                        </a:lnSpc>
                      </a:pPr>
                      <a:r>
                        <a:rPr lang="sv-SE" sz="800" dirty="0">
                          <a:latin typeface="Arial"/>
                          <a:cs typeface="Arial"/>
                        </a:rPr>
                        <a:t>90-</a:t>
                      </a:r>
                      <a:r>
                        <a:rPr sz="800" dirty="0">
                          <a:latin typeface="Arial"/>
                          <a:cs typeface="Arial"/>
                        </a:rPr>
                        <a:t>1</a:t>
                      </a:r>
                      <a:r>
                        <a:rPr lang="sv-SE" sz="800" dirty="0">
                          <a:latin typeface="Arial"/>
                          <a:cs typeface="Arial"/>
                        </a:rPr>
                        <a:t>20</a:t>
                      </a:r>
                      <a:r>
                        <a:rPr sz="800" dirty="0">
                          <a:latin typeface="Arial"/>
                          <a:cs typeface="Arial"/>
                        </a:rPr>
                        <a:t> x </a:t>
                      </a:r>
                      <a:r>
                        <a:rPr lang="sv-SE" sz="800" dirty="0">
                          <a:latin typeface="Arial"/>
                          <a:cs typeface="Arial"/>
                        </a:rPr>
                        <a:t>45-90</a:t>
                      </a:r>
                      <a:r>
                        <a:rPr sz="800" dirty="0">
                          <a:latin typeface="Arial"/>
                          <a:cs typeface="Arial"/>
                        </a:rPr>
                        <a:t> m</a:t>
                      </a:r>
                    </a:p>
                  </a:txBody>
                  <a:tcPr marL="0" marR="0" marT="0" marB="0">
                    <a:lnL w="12700" cap="flat" cmpd="sng" algn="ctr">
                      <a:solidFill>
                        <a:srgbClr val="006BB6"/>
                      </a:solidFill>
                      <a:prstDash val="solid"/>
                      <a:round/>
                      <a:headEnd type="none" w="med" len="med"/>
                      <a:tailEnd type="none" w="med" len="med"/>
                    </a:lnL>
                    <a:lnR w="12700" cap="flat" cmpd="sng" algn="ctr">
                      <a:solidFill>
                        <a:srgbClr val="006BB6"/>
                      </a:solidFill>
                      <a:prstDash val="solid"/>
                      <a:round/>
                      <a:headEnd type="none" w="med" len="med"/>
                      <a:tailEnd type="none" w="med" len="med"/>
                    </a:lnR>
                    <a:lnT w="12700" cap="flat" cmpd="sng" algn="ctr">
                      <a:solidFill>
                        <a:srgbClr val="006BB6"/>
                      </a:solidFill>
                      <a:prstDash val="solid"/>
                      <a:round/>
                      <a:headEnd type="none" w="med" len="med"/>
                      <a:tailEnd type="none" w="med" len="med"/>
                    </a:lnT>
                    <a:solidFill>
                      <a:srgbClr val="FFFFFF"/>
                    </a:solidFill>
                  </a:tcPr>
                </a:tc>
                <a:tc>
                  <a:txBody>
                    <a:bodyPr/>
                    <a:lstStyle/>
                    <a:p>
                      <a:pPr marL="43815">
                        <a:lnSpc>
                          <a:spcPct val="100000"/>
                        </a:lnSpc>
                      </a:pPr>
                      <a:r>
                        <a:rPr lang="sv-SE" sz="800" dirty="0">
                          <a:latin typeface="Arial"/>
                          <a:cs typeface="Arial"/>
                        </a:rPr>
                        <a:t>7,32 × 2,44 m</a:t>
                      </a:r>
                    </a:p>
                  </a:txBody>
                  <a:tcPr marL="0" marR="0" marT="0" marB="0">
                    <a:lnL w="12700" cap="flat" cmpd="sng" algn="ctr">
                      <a:solidFill>
                        <a:srgbClr val="006BB6"/>
                      </a:solidFill>
                      <a:prstDash val="solid"/>
                      <a:round/>
                      <a:headEnd type="none" w="med" len="med"/>
                      <a:tailEnd type="none" w="med" len="med"/>
                    </a:lnL>
                    <a:lnT w="12700" cap="flat" cmpd="sng" algn="ctr">
                      <a:solidFill>
                        <a:srgbClr val="006BB6"/>
                      </a:solidFill>
                      <a:prstDash val="solid"/>
                      <a:round/>
                      <a:headEnd type="none" w="med" len="med"/>
                      <a:tailEnd type="none" w="med" len="med"/>
                    </a:lnT>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SC_1641"/>
          <p:cNvPicPr>
            <a:picLocks noChangeAspect="1" noChangeArrowheads="1"/>
          </p:cNvPicPr>
          <p:nvPr/>
        </p:nvPicPr>
        <p:blipFill>
          <a:blip r:embed="rId3" cstate="print"/>
          <a:srcRect/>
          <a:stretch>
            <a:fillRect/>
          </a:stretch>
        </p:blipFill>
        <p:spPr bwMode="auto">
          <a:xfrm>
            <a:off x="0" y="971600"/>
            <a:ext cx="7533456" cy="7560839"/>
          </a:xfrm>
          <a:prstGeom prst="rect">
            <a:avLst/>
          </a:prstGeom>
          <a:noFill/>
        </p:spPr>
      </p:pic>
      <p:sp>
        <p:nvSpPr>
          <p:cNvPr id="28" name="Rektangel 27"/>
          <p:cNvSpPr/>
          <p:nvPr/>
        </p:nvSpPr>
        <p:spPr>
          <a:xfrm>
            <a:off x="0" y="971600"/>
            <a:ext cx="6885384" cy="7560840"/>
          </a:xfrm>
          <a:prstGeom prst="rect">
            <a:avLst/>
          </a:prstGeom>
          <a:gradFill>
            <a:gsLst>
              <a:gs pos="0">
                <a:schemeClr val="bg1">
                  <a:alpha val="0"/>
                </a:schemeClr>
              </a:gs>
              <a:gs pos="50000">
                <a:schemeClr val="bg1">
                  <a:alpha val="9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7"/>
          </p:nvPr>
        </p:nvSpPr>
        <p:spPr>
          <a:xfrm>
            <a:off x="1628800" y="539552"/>
            <a:ext cx="4608512"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72</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4"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5"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r>
              <a:rPr sz="1000" dirty="0">
                <a:latin typeface="Arial"/>
                <a:cs typeface="Arial"/>
              </a:rPr>
              <a:t>36</a:t>
            </a:r>
            <a:endParaRPr sz="1000">
              <a:latin typeface="Arial"/>
              <a:cs typeface="Arial"/>
            </a:endParaRPr>
          </a:p>
        </p:txBody>
      </p:sp>
      <p:sp>
        <p:nvSpPr>
          <p:cNvPr id="20" name="object 8"/>
          <p:cNvSpPr txBox="1"/>
          <p:nvPr/>
        </p:nvSpPr>
        <p:spPr>
          <a:xfrm>
            <a:off x="1011937" y="5796136"/>
            <a:ext cx="2345055" cy="1470660"/>
          </a:xfrm>
          <a:prstGeom prst="rect">
            <a:avLst/>
          </a:prstGeom>
        </p:spPr>
        <p:txBody>
          <a:bodyPr vert="horz" wrap="square" lIns="0" tIns="0" rIns="0" bIns="0" rtlCol="0">
            <a:noAutofit/>
          </a:bodyPr>
          <a:lstStyle/>
          <a:p>
            <a:pPr marL="12700">
              <a:lnSpc>
                <a:spcPct val="100000"/>
              </a:lnSpc>
            </a:pPr>
            <a:r>
              <a:rPr sz="1200" b="1" spc="-114" dirty="0">
                <a:latin typeface="Arial"/>
                <a:cs typeface="Arial"/>
              </a:rPr>
              <a:t>T</a:t>
            </a:r>
            <a:r>
              <a:rPr sz="1200" b="1" spc="-10" dirty="0">
                <a:latin typeface="Arial"/>
                <a:cs typeface="Arial"/>
              </a:rPr>
              <a:t>ränarstil för </a:t>
            </a:r>
            <a:r>
              <a:rPr sz="1200" b="1" spc="-20" dirty="0">
                <a:latin typeface="Arial"/>
                <a:cs typeface="Arial"/>
              </a:rPr>
              <a:t>nivån</a:t>
            </a:r>
            <a:endParaRPr sz="1200" dirty="0">
              <a:latin typeface="Arial"/>
              <a:cs typeface="Arial"/>
            </a:endParaRPr>
          </a:p>
          <a:p>
            <a:pPr marL="120650" indent="-107950">
              <a:lnSpc>
                <a:spcPct val="100000"/>
              </a:lnSpc>
              <a:spcBef>
                <a:spcPts val="240"/>
              </a:spcBef>
              <a:buFont typeface="Arial"/>
              <a:buChar char="•"/>
              <a:tabLst>
                <a:tab pos="111125" algn="l"/>
              </a:tabLst>
            </a:pPr>
            <a:r>
              <a:rPr sz="1000" spc="0" dirty="0">
                <a:latin typeface="Arial"/>
                <a:cs typeface="Arial"/>
              </a:rPr>
              <a:t>Positiv </a:t>
            </a:r>
            <a:r>
              <a:rPr sz="1000" spc="10" dirty="0">
                <a:latin typeface="Arial"/>
                <a:cs typeface="Arial"/>
              </a:rPr>
              <a:t>feedback </a:t>
            </a:r>
            <a:r>
              <a:rPr sz="1000" spc="15" dirty="0">
                <a:latin typeface="Arial"/>
                <a:cs typeface="Arial"/>
              </a:rPr>
              <a:t>och </a:t>
            </a:r>
            <a:r>
              <a:rPr sz="1000" spc="10" dirty="0">
                <a:latin typeface="Arial"/>
                <a:cs typeface="Arial"/>
              </a:rPr>
              <a:t>uppmuntran</a:t>
            </a:r>
            <a:endParaRPr sz="1000" dirty="0">
              <a:latin typeface="Arial"/>
              <a:cs typeface="Arial"/>
            </a:endParaRPr>
          </a:p>
          <a:p>
            <a:pPr marL="111125" indent="-99060">
              <a:lnSpc>
                <a:spcPct val="100000"/>
              </a:lnSpc>
              <a:spcBef>
                <a:spcPts val="280"/>
              </a:spcBef>
              <a:buFont typeface="Arial"/>
              <a:buChar char="•"/>
              <a:tabLst>
                <a:tab pos="111125" algn="l"/>
              </a:tabLst>
            </a:pPr>
            <a:r>
              <a:rPr sz="1000" spc="-10" dirty="0">
                <a:latin typeface="Arial"/>
                <a:cs typeface="Arial"/>
              </a:rPr>
              <a:t>Använd </a:t>
            </a:r>
            <a:r>
              <a:rPr sz="1000" spc="0" dirty="0">
                <a:latin typeface="Arial"/>
                <a:cs typeface="Arial"/>
              </a:rPr>
              <a:t>frågeteknik</a:t>
            </a:r>
            <a:endParaRPr sz="1000" dirty="0">
              <a:latin typeface="Arial"/>
              <a:cs typeface="Arial"/>
            </a:endParaRPr>
          </a:p>
          <a:p>
            <a:pPr marL="111125" indent="-99060">
              <a:lnSpc>
                <a:spcPct val="100000"/>
              </a:lnSpc>
              <a:spcBef>
                <a:spcPts val="280"/>
              </a:spcBef>
              <a:buFont typeface="Arial"/>
              <a:buChar char="•"/>
              <a:tabLst>
                <a:tab pos="111125" algn="l"/>
              </a:tabLst>
            </a:pPr>
            <a:r>
              <a:rPr sz="1000" spc="5" dirty="0">
                <a:latin typeface="Arial"/>
                <a:cs typeface="Arial"/>
              </a:rPr>
              <a:t>Uppmärksamhet till </a:t>
            </a:r>
            <a:r>
              <a:rPr sz="1000" spc="-15" dirty="0">
                <a:latin typeface="Arial"/>
                <a:cs typeface="Arial"/>
              </a:rPr>
              <a:t>alla</a:t>
            </a:r>
            <a:endParaRPr sz="1000" dirty="0">
              <a:latin typeface="Arial"/>
              <a:cs typeface="Arial"/>
            </a:endParaRPr>
          </a:p>
          <a:p>
            <a:pPr marL="111125" indent="-99060">
              <a:lnSpc>
                <a:spcPct val="100000"/>
              </a:lnSpc>
              <a:spcBef>
                <a:spcPts val="280"/>
              </a:spcBef>
              <a:buFont typeface="Arial"/>
              <a:buChar char="•"/>
              <a:tabLst>
                <a:tab pos="111125" algn="l"/>
              </a:tabLst>
            </a:pPr>
            <a:r>
              <a:rPr sz="1000" spc="0" dirty="0">
                <a:latin typeface="Arial"/>
                <a:cs typeface="Arial"/>
              </a:rPr>
              <a:t>Låt </a:t>
            </a:r>
            <a:r>
              <a:rPr sz="1000" spc="-5" dirty="0">
                <a:latin typeface="Arial"/>
                <a:cs typeface="Arial"/>
              </a:rPr>
              <a:t>spela</a:t>
            </a:r>
            <a:r>
              <a:rPr sz="1000" spc="-25" dirty="0">
                <a:latin typeface="Arial"/>
                <a:cs typeface="Arial"/>
              </a:rPr>
              <a:t>re </a:t>
            </a:r>
            <a:r>
              <a:rPr sz="1000" spc="-10" dirty="0">
                <a:latin typeface="Arial"/>
                <a:cs typeface="Arial"/>
              </a:rPr>
              <a:t>ge </a:t>
            </a:r>
            <a:r>
              <a:rPr sz="1000" spc="10" dirty="0">
                <a:latin typeface="Arial"/>
                <a:cs typeface="Arial"/>
              </a:rPr>
              <a:t>feedback </a:t>
            </a:r>
            <a:r>
              <a:rPr sz="1000" spc="5" dirty="0">
                <a:latin typeface="Arial"/>
                <a:cs typeface="Arial"/>
              </a:rPr>
              <a:t>till </a:t>
            </a:r>
            <a:r>
              <a:rPr sz="1000" spc="-5" dirty="0">
                <a:latin typeface="Arial"/>
                <a:cs typeface="Arial"/>
              </a:rPr>
              <a:t>varandra</a:t>
            </a:r>
            <a:endParaRPr sz="1000" dirty="0">
              <a:latin typeface="Arial"/>
              <a:cs typeface="Arial"/>
            </a:endParaRPr>
          </a:p>
          <a:p>
            <a:pPr marL="120650" marR="12700" indent="-107950">
              <a:lnSpc>
                <a:spcPct val="100000"/>
              </a:lnSpc>
              <a:spcBef>
                <a:spcPts val="280"/>
              </a:spcBef>
              <a:buFont typeface="Arial"/>
              <a:buChar char="•"/>
              <a:tabLst>
                <a:tab pos="111125" algn="l"/>
              </a:tabLst>
            </a:pPr>
            <a:r>
              <a:rPr sz="1000" spc="10" dirty="0">
                <a:latin typeface="Arial"/>
                <a:cs typeface="Arial"/>
              </a:rPr>
              <a:t>Uppmuntra </a:t>
            </a:r>
            <a:r>
              <a:rPr sz="1000" spc="15" dirty="0">
                <a:latin typeface="Arial"/>
                <a:cs typeface="Arial"/>
              </a:rPr>
              <a:t>och utmana </a:t>
            </a:r>
            <a:r>
              <a:rPr sz="1000" spc="-5" dirty="0">
                <a:latin typeface="Arial"/>
                <a:cs typeface="Arial"/>
              </a:rPr>
              <a:t>spela</a:t>
            </a:r>
            <a:r>
              <a:rPr sz="1000" spc="10" dirty="0">
                <a:latin typeface="Arial"/>
                <a:cs typeface="Arial"/>
              </a:rPr>
              <a:t>r</a:t>
            </a:r>
            <a:r>
              <a:rPr sz="1000" spc="-15" dirty="0">
                <a:latin typeface="Arial"/>
                <a:cs typeface="Arial"/>
              </a:rPr>
              <a:t>nas eget </a:t>
            </a:r>
            <a:r>
              <a:rPr sz="1000" spc="0" dirty="0">
                <a:latin typeface="Arial"/>
                <a:cs typeface="Arial"/>
              </a:rPr>
              <a:t>beslutsfattande</a:t>
            </a:r>
            <a:endParaRPr sz="1000" dirty="0">
              <a:latin typeface="Arial"/>
              <a:cs typeface="Arial"/>
            </a:endParaRPr>
          </a:p>
          <a:p>
            <a:pPr marL="111125" indent="-99060">
              <a:lnSpc>
                <a:spcPct val="100000"/>
              </a:lnSpc>
              <a:spcBef>
                <a:spcPts val="280"/>
              </a:spcBef>
              <a:buFont typeface="Arial"/>
              <a:buChar char="•"/>
              <a:tabLst>
                <a:tab pos="111125" algn="l"/>
              </a:tabLst>
            </a:pPr>
            <a:r>
              <a:rPr sz="1000" spc="0" dirty="0">
                <a:latin typeface="Arial"/>
                <a:cs typeface="Arial"/>
              </a:rPr>
              <a:t>Låt </a:t>
            </a:r>
            <a:r>
              <a:rPr sz="1000" spc="-5" dirty="0">
                <a:latin typeface="Arial"/>
                <a:cs typeface="Arial"/>
              </a:rPr>
              <a:t>spela</a:t>
            </a:r>
            <a:r>
              <a:rPr sz="1000" spc="-25" dirty="0">
                <a:latin typeface="Arial"/>
                <a:cs typeface="Arial"/>
              </a:rPr>
              <a:t>re </a:t>
            </a:r>
            <a:r>
              <a:rPr sz="1000" spc="-10" dirty="0">
                <a:latin typeface="Arial"/>
                <a:cs typeface="Arial"/>
              </a:rPr>
              <a:t>analysera </a:t>
            </a:r>
            <a:r>
              <a:rPr sz="1000" spc="15" dirty="0">
                <a:latin typeface="Arial"/>
                <a:cs typeface="Arial"/>
              </a:rPr>
              <a:t>och utvä</a:t>
            </a:r>
            <a:r>
              <a:rPr sz="1000" spc="-20" dirty="0">
                <a:latin typeface="Arial"/>
                <a:cs typeface="Arial"/>
              </a:rPr>
              <a:t>r</a:t>
            </a:r>
            <a:r>
              <a:rPr sz="1000" spc="-5" dirty="0">
                <a:latin typeface="Arial"/>
                <a:cs typeface="Arial"/>
              </a:rPr>
              <a:t>dera</a:t>
            </a:r>
            <a:endParaRPr sz="1000" dirty="0">
              <a:latin typeface="Arial"/>
              <a:cs typeface="Arial"/>
            </a:endParaRPr>
          </a:p>
        </p:txBody>
      </p:sp>
      <p:sp>
        <p:nvSpPr>
          <p:cNvPr id="21" name="object 9"/>
          <p:cNvSpPr txBox="1"/>
          <p:nvPr/>
        </p:nvSpPr>
        <p:spPr>
          <a:xfrm>
            <a:off x="3645024" y="5796136"/>
            <a:ext cx="2531110" cy="2412365"/>
          </a:xfrm>
          <a:prstGeom prst="rect">
            <a:avLst/>
          </a:prstGeom>
        </p:spPr>
        <p:txBody>
          <a:bodyPr vert="horz" wrap="square" lIns="0" tIns="0" rIns="0" bIns="0" rtlCol="0">
            <a:noAutofit/>
          </a:bodyPr>
          <a:lstStyle/>
          <a:p>
            <a:pPr marL="12700">
              <a:lnSpc>
                <a:spcPct val="100000"/>
              </a:lnSpc>
            </a:pPr>
            <a:r>
              <a:rPr sz="1200" b="1" spc="-114" dirty="0">
                <a:latin typeface="Arial"/>
                <a:cs typeface="Arial"/>
              </a:rPr>
              <a:t>T</a:t>
            </a:r>
            <a:r>
              <a:rPr sz="1200" b="1" spc="-10" dirty="0">
                <a:latin typeface="Arial"/>
                <a:cs typeface="Arial"/>
              </a:rPr>
              <a:t>räningen </a:t>
            </a:r>
            <a:r>
              <a:rPr sz="1200" b="1" spc="5" dirty="0">
                <a:latin typeface="Arial"/>
                <a:cs typeface="Arial"/>
              </a:rPr>
              <a:t>karaktäriseras </a:t>
            </a:r>
            <a:r>
              <a:rPr sz="1200" b="1" spc="-15" dirty="0">
                <a:latin typeface="Arial"/>
                <a:cs typeface="Arial"/>
              </a:rPr>
              <a:t>av</a:t>
            </a:r>
            <a:endParaRPr sz="1200" dirty="0">
              <a:latin typeface="Arial"/>
              <a:cs typeface="Arial"/>
            </a:endParaRPr>
          </a:p>
          <a:p>
            <a:pPr marL="120650" indent="-107950">
              <a:lnSpc>
                <a:spcPct val="100000"/>
              </a:lnSpc>
              <a:spcBef>
                <a:spcPts val="240"/>
              </a:spcBef>
              <a:buFont typeface="Arial"/>
              <a:buChar char="•"/>
              <a:tabLst>
                <a:tab pos="111125" algn="l"/>
              </a:tabLst>
            </a:pPr>
            <a:r>
              <a:rPr sz="1000" spc="0" dirty="0">
                <a:latin typeface="Arial"/>
                <a:cs typeface="Arial"/>
              </a:rPr>
              <a:t>Korta samlingar</a:t>
            </a:r>
            <a:endParaRPr sz="1000" dirty="0">
              <a:latin typeface="Arial"/>
              <a:cs typeface="Arial"/>
            </a:endParaRPr>
          </a:p>
          <a:p>
            <a:pPr marL="111125" indent="-99060">
              <a:lnSpc>
                <a:spcPct val="100000"/>
              </a:lnSpc>
              <a:spcBef>
                <a:spcPts val="280"/>
              </a:spcBef>
              <a:buFont typeface="Arial"/>
              <a:buChar char="•"/>
              <a:tabLst>
                <a:tab pos="111125" algn="l"/>
              </a:tabLst>
            </a:pPr>
            <a:r>
              <a:rPr sz="1000" dirty="0">
                <a:latin typeface="Arial"/>
                <a:cs typeface="Arial"/>
              </a:rPr>
              <a:t>Spelträning</a:t>
            </a:r>
          </a:p>
          <a:p>
            <a:pPr marL="111125" indent="-99060">
              <a:lnSpc>
                <a:spcPct val="100000"/>
              </a:lnSpc>
              <a:spcBef>
                <a:spcPts val="280"/>
              </a:spcBef>
              <a:buFont typeface="Arial"/>
              <a:buChar char="•"/>
              <a:tabLst>
                <a:tab pos="111125" algn="l"/>
              </a:tabLst>
            </a:pPr>
            <a:r>
              <a:rPr sz="1000" spc="-114" dirty="0">
                <a:latin typeface="Arial"/>
                <a:cs typeface="Arial"/>
              </a:rPr>
              <a:t>V</a:t>
            </a:r>
            <a:r>
              <a:rPr sz="1000" spc="0" dirty="0">
                <a:latin typeface="Arial"/>
                <a:cs typeface="Arial"/>
              </a:rPr>
              <a:t>ariation</a:t>
            </a:r>
            <a:endParaRPr sz="1000" dirty="0">
              <a:latin typeface="Arial"/>
              <a:cs typeface="Arial"/>
            </a:endParaRPr>
          </a:p>
          <a:p>
            <a:pPr marL="111125" indent="-99060">
              <a:lnSpc>
                <a:spcPct val="100000"/>
              </a:lnSpc>
              <a:spcBef>
                <a:spcPts val="280"/>
              </a:spcBef>
              <a:buFont typeface="Arial"/>
              <a:buChar char="•"/>
              <a:tabLst>
                <a:tab pos="111125" algn="l"/>
              </a:tabLst>
            </a:pPr>
            <a:r>
              <a:rPr sz="1000" spc="-15" dirty="0">
                <a:latin typeface="Arial"/>
                <a:cs typeface="Arial"/>
              </a:rPr>
              <a:t>Enkla övningar </a:t>
            </a:r>
            <a:r>
              <a:rPr sz="1000" spc="5" dirty="0">
                <a:latin typeface="Arial"/>
                <a:cs typeface="Arial"/>
              </a:rPr>
              <a:t>med fokus på kvaliteten</a:t>
            </a:r>
            <a:endParaRPr sz="1000" dirty="0">
              <a:latin typeface="Arial"/>
              <a:cs typeface="Arial"/>
            </a:endParaRPr>
          </a:p>
          <a:p>
            <a:pPr marL="111125" indent="-99060">
              <a:lnSpc>
                <a:spcPct val="100000"/>
              </a:lnSpc>
              <a:spcBef>
                <a:spcPts val="280"/>
              </a:spcBef>
              <a:buFont typeface="Arial"/>
              <a:buChar char="•"/>
              <a:tabLst>
                <a:tab pos="111125" algn="l"/>
              </a:tabLst>
            </a:pPr>
            <a:r>
              <a:rPr sz="1000" dirty="0">
                <a:latin typeface="Arial"/>
                <a:cs typeface="Arial"/>
              </a:rPr>
              <a:t>Positionsanpassad </a:t>
            </a:r>
            <a:r>
              <a:rPr sz="1000" spc="0" dirty="0">
                <a:latin typeface="Arial"/>
                <a:cs typeface="Arial"/>
              </a:rPr>
              <a:t>träning</a:t>
            </a:r>
            <a:endParaRPr sz="1000" dirty="0">
              <a:latin typeface="Arial"/>
              <a:cs typeface="Arial"/>
            </a:endParaRPr>
          </a:p>
          <a:p>
            <a:pPr marL="111125" indent="-99060">
              <a:lnSpc>
                <a:spcPct val="100000"/>
              </a:lnSpc>
              <a:spcBef>
                <a:spcPts val="280"/>
              </a:spcBef>
              <a:buFont typeface="Arial"/>
              <a:buChar char="•"/>
              <a:tabLst>
                <a:tab pos="111125" algn="l"/>
              </a:tabLst>
            </a:pPr>
            <a:r>
              <a:rPr sz="1000" spc="-160" dirty="0">
                <a:latin typeface="Arial"/>
                <a:cs typeface="Arial"/>
              </a:rPr>
              <a:t>T</a:t>
            </a:r>
            <a:r>
              <a:rPr sz="1000" spc="5" dirty="0">
                <a:latin typeface="Arial"/>
                <a:cs typeface="Arial"/>
              </a:rPr>
              <a:t>aktisk </a:t>
            </a:r>
            <a:r>
              <a:rPr sz="1000" spc="0" dirty="0">
                <a:latin typeface="Arial"/>
                <a:cs typeface="Arial"/>
              </a:rPr>
              <a:t>träning </a:t>
            </a:r>
            <a:r>
              <a:rPr sz="1000" spc="10" dirty="0">
                <a:latin typeface="Arial"/>
                <a:cs typeface="Arial"/>
              </a:rPr>
              <a:t>fö</a:t>
            </a:r>
            <a:r>
              <a:rPr sz="1000" spc="-10" dirty="0">
                <a:latin typeface="Arial"/>
                <a:cs typeface="Arial"/>
              </a:rPr>
              <a:t>r</a:t>
            </a:r>
            <a:r>
              <a:rPr sz="1000" spc="0" dirty="0">
                <a:latin typeface="Arial"/>
                <a:cs typeface="Arial"/>
              </a:rPr>
              <a:t>ekommer</a:t>
            </a:r>
            <a:endParaRPr sz="1000" dirty="0">
              <a:latin typeface="Arial"/>
              <a:cs typeface="Arial"/>
            </a:endParaRPr>
          </a:p>
          <a:p>
            <a:pPr marL="111125" indent="-99060">
              <a:lnSpc>
                <a:spcPct val="100000"/>
              </a:lnSpc>
              <a:spcBef>
                <a:spcPts val="280"/>
              </a:spcBef>
              <a:buFont typeface="Arial"/>
              <a:buChar char="•"/>
              <a:tabLst>
                <a:tab pos="111125" algn="l"/>
              </a:tabLst>
            </a:pPr>
            <a:r>
              <a:rPr sz="1000" spc="-10" dirty="0">
                <a:latin typeface="Arial"/>
                <a:cs typeface="Arial"/>
              </a:rPr>
              <a:t>Små </a:t>
            </a:r>
            <a:r>
              <a:rPr sz="1000" spc="15" dirty="0">
                <a:latin typeface="Arial"/>
                <a:cs typeface="Arial"/>
              </a:rPr>
              <a:t>och </a:t>
            </a:r>
            <a:r>
              <a:rPr sz="1000" spc="0" dirty="0">
                <a:latin typeface="Arial"/>
                <a:cs typeface="Arial"/>
              </a:rPr>
              <a:t>stora </a:t>
            </a:r>
            <a:r>
              <a:rPr sz="1000" spc="10" dirty="0">
                <a:latin typeface="Arial"/>
                <a:cs typeface="Arial"/>
              </a:rPr>
              <a:t>ytor</a:t>
            </a:r>
            <a:endParaRPr sz="1000" dirty="0">
              <a:latin typeface="Arial"/>
              <a:cs typeface="Arial"/>
            </a:endParaRPr>
          </a:p>
          <a:p>
            <a:pPr marL="111125" indent="-99060">
              <a:lnSpc>
                <a:spcPct val="100000"/>
              </a:lnSpc>
              <a:spcBef>
                <a:spcPts val="280"/>
              </a:spcBef>
              <a:buFont typeface="Arial"/>
              <a:buChar char="•"/>
              <a:tabLst>
                <a:tab pos="111125" algn="l"/>
              </a:tabLst>
            </a:pPr>
            <a:r>
              <a:rPr sz="1000" spc="-30" dirty="0">
                <a:latin typeface="Arial"/>
                <a:cs typeface="Arial"/>
              </a:rPr>
              <a:t>Få </a:t>
            </a:r>
            <a:r>
              <a:rPr sz="1000" spc="15" dirty="0">
                <a:latin typeface="Arial"/>
                <a:cs typeface="Arial"/>
              </a:rPr>
              <a:t>och </a:t>
            </a:r>
            <a:r>
              <a:rPr sz="1000" spc="-10" dirty="0">
                <a:latin typeface="Arial"/>
                <a:cs typeface="Arial"/>
              </a:rPr>
              <a:t>flera </a:t>
            </a:r>
            <a:r>
              <a:rPr sz="1000" spc="-5" dirty="0">
                <a:latin typeface="Arial"/>
                <a:cs typeface="Arial"/>
              </a:rPr>
              <a:t>spela</a:t>
            </a:r>
            <a:r>
              <a:rPr sz="1000" spc="-25" dirty="0">
                <a:latin typeface="Arial"/>
                <a:cs typeface="Arial"/>
              </a:rPr>
              <a:t>re </a:t>
            </a:r>
            <a:r>
              <a:rPr sz="1000" spc="0" dirty="0">
                <a:latin typeface="Arial"/>
                <a:cs typeface="Arial"/>
              </a:rPr>
              <a:t>per </a:t>
            </a:r>
            <a:r>
              <a:rPr sz="1000" spc="10" dirty="0">
                <a:latin typeface="Arial"/>
                <a:cs typeface="Arial"/>
              </a:rPr>
              <a:t>lag/grupp</a:t>
            </a:r>
            <a:endParaRPr sz="1000" dirty="0">
              <a:latin typeface="Arial"/>
              <a:cs typeface="Arial"/>
            </a:endParaRPr>
          </a:p>
          <a:p>
            <a:pPr marL="120650" marR="445134" indent="-107950">
              <a:lnSpc>
                <a:spcPct val="100000"/>
              </a:lnSpc>
              <a:spcBef>
                <a:spcPts val="280"/>
              </a:spcBef>
              <a:buFont typeface="Arial"/>
              <a:buChar char="•"/>
              <a:tabLst>
                <a:tab pos="111125" algn="l"/>
              </a:tabLst>
            </a:pPr>
            <a:r>
              <a:rPr sz="1000" spc="5" dirty="0">
                <a:latin typeface="Arial"/>
                <a:cs typeface="Arial"/>
              </a:rPr>
              <a:t>Hög aktivitet, </a:t>
            </a:r>
            <a:r>
              <a:rPr sz="1000" spc="0" dirty="0">
                <a:latin typeface="Arial"/>
                <a:cs typeface="Arial"/>
              </a:rPr>
              <a:t>intensitet </a:t>
            </a:r>
            <a:r>
              <a:rPr sz="1000" spc="15" dirty="0">
                <a:latin typeface="Arial"/>
                <a:cs typeface="Arial"/>
              </a:rPr>
              <a:t>och många </a:t>
            </a:r>
            <a:r>
              <a:rPr sz="1000" spc="5" dirty="0">
                <a:latin typeface="Arial"/>
                <a:cs typeface="Arial"/>
              </a:rPr>
              <a:t>bollkontakter</a:t>
            </a:r>
            <a:endParaRPr sz="1000" dirty="0">
              <a:latin typeface="Arial"/>
              <a:cs typeface="Arial"/>
            </a:endParaRPr>
          </a:p>
          <a:p>
            <a:pPr marL="111125" indent="-99060">
              <a:lnSpc>
                <a:spcPct val="100000"/>
              </a:lnSpc>
              <a:spcBef>
                <a:spcPts val="280"/>
              </a:spcBef>
              <a:buFont typeface="Arial"/>
              <a:buChar char="•"/>
              <a:tabLst>
                <a:tab pos="111125" algn="l"/>
              </a:tabLst>
            </a:pPr>
            <a:r>
              <a:rPr sz="1000" spc="0" dirty="0">
                <a:latin typeface="Arial"/>
                <a:cs typeface="Arial"/>
              </a:rPr>
              <a:t>Korta </a:t>
            </a:r>
            <a:r>
              <a:rPr sz="1000" spc="15" dirty="0">
                <a:latin typeface="Arial"/>
                <a:cs typeface="Arial"/>
              </a:rPr>
              <a:t>och </a:t>
            </a:r>
            <a:r>
              <a:rPr sz="1000" spc="-5" dirty="0">
                <a:latin typeface="Arial"/>
                <a:cs typeface="Arial"/>
              </a:rPr>
              <a:t>långa </a:t>
            </a:r>
            <a:r>
              <a:rPr sz="1000" spc="0" dirty="0">
                <a:latin typeface="Arial"/>
                <a:cs typeface="Arial"/>
              </a:rPr>
              <a:t>arbetsperioder</a:t>
            </a:r>
            <a:endParaRPr sz="1000" dirty="0">
              <a:latin typeface="Arial"/>
              <a:cs typeface="Arial"/>
            </a:endParaRPr>
          </a:p>
          <a:p>
            <a:pPr marL="111125" indent="-99060">
              <a:lnSpc>
                <a:spcPct val="100000"/>
              </a:lnSpc>
              <a:spcBef>
                <a:spcPts val="280"/>
              </a:spcBef>
              <a:buFont typeface="Arial"/>
              <a:buChar char="•"/>
              <a:tabLst>
                <a:tab pos="111125" algn="l"/>
              </a:tabLst>
            </a:pPr>
            <a:r>
              <a:rPr sz="100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dirty="0">
              <a:latin typeface="Arial"/>
              <a:cs typeface="Arial"/>
            </a:endParaRPr>
          </a:p>
        </p:txBody>
      </p:sp>
      <p:sp>
        <p:nvSpPr>
          <p:cNvPr id="23" name="object 10"/>
          <p:cNvSpPr txBox="1"/>
          <p:nvPr/>
        </p:nvSpPr>
        <p:spPr>
          <a:xfrm>
            <a:off x="260648" y="1479674"/>
            <a:ext cx="2030095" cy="3308350"/>
          </a:xfrm>
          <a:prstGeom prst="rect">
            <a:avLst/>
          </a:prstGeom>
        </p:spPr>
        <p:txBody>
          <a:bodyPr vert="horz" wrap="square" lIns="0" tIns="0" rIns="0" bIns="0" rtlCol="0">
            <a:noAutofit/>
          </a:bodyPr>
          <a:lstStyle/>
          <a:p>
            <a:pPr marL="12700">
              <a:lnSpc>
                <a:spcPct val="100000"/>
              </a:lnSpc>
            </a:pPr>
            <a:r>
              <a:rPr sz="1200" b="1" spc="-25" dirty="0">
                <a:latin typeface="Arial"/>
                <a:cs typeface="Arial"/>
              </a:rPr>
              <a:t>Fysisk </a:t>
            </a:r>
            <a:r>
              <a:rPr sz="1200" b="1" spc="-10" dirty="0">
                <a:latin typeface="Arial"/>
                <a:cs typeface="Arial"/>
              </a:rPr>
              <a:t>utveckling</a:t>
            </a:r>
            <a:endParaRPr sz="1200" dirty="0">
              <a:latin typeface="Arial"/>
              <a:cs typeface="Arial"/>
            </a:endParaRPr>
          </a:p>
          <a:p>
            <a:pPr marL="12700" marR="12700">
              <a:lnSpc>
                <a:spcPts val="1630"/>
              </a:lnSpc>
              <a:spcBef>
                <a:spcPts val="80"/>
              </a:spcBef>
            </a:pPr>
            <a:r>
              <a:rPr sz="950" dirty="0">
                <a:latin typeface="Arial"/>
                <a:cs typeface="Arial"/>
              </a:rPr>
              <a:t>Fullständig </a:t>
            </a:r>
            <a:r>
              <a:rPr sz="950" spc="5" dirty="0">
                <a:latin typeface="Arial"/>
                <a:cs typeface="Arial"/>
              </a:rPr>
              <a:t>biologisk </a:t>
            </a:r>
            <a:r>
              <a:rPr sz="950" spc="10" dirty="0">
                <a:latin typeface="Arial"/>
                <a:cs typeface="Arial"/>
              </a:rPr>
              <a:t>mognad</a:t>
            </a:r>
            <a:r>
              <a:rPr sz="950" spc="5" dirty="0">
                <a:latin typeface="Arial"/>
                <a:cs typeface="Arial"/>
              </a:rPr>
              <a:t> </a:t>
            </a:r>
            <a:r>
              <a:rPr sz="950" spc="-155" dirty="0">
                <a:latin typeface="Arial"/>
                <a:cs typeface="Arial"/>
              </a:rPr>
              <a:t>T</a:t>
            </a:r>
            <a:r>
              <a:rPr sz="950" spc="0" dirty="0">
                <a:latin typeface="Arial"/>
                <a:cs typeface="Arial"/>
              </a:rPr>
              <a:t>ydliga</a:t>
            </a:r>
            <a:r>
              <a:rPr sz="950" spc="-20" dirty="0">
                <a:latin typeface="Arial"/>
                <a:cs typeface="Arial"/>
              </a:rPr>
              <a:t>r</a:t>
            </a:r>
            <a:r>
              <a:rPr sz="950" spc="-25" dirty="0">
                <a:latin typeface="Arial"/>
                <a:cs typeface="Arial"/>
              </a:rPr>
              <a:t>e </a:t>
            </a:r>
            <a:r>
              <a:rPr sz="950" spc="0" dirty="0">
                <a:latin typeface="Arial"/>
                <a:cs typeface="Arial"/>
              </a:rPr>
              <a:t>fysisk skillnad </a:t>
            </a:r>
            <a:r>
              <a:rPr sz="950" spc="-5" dirty="0">
                <a:latin typeface="Arial"/>
                <a:cs typeface="Arial"/>
              </a:rPr>
              <a:t>mellan </a:t>
            </a:r>
            <a:r>
              <a:rPr sz="950" spc="10" dirty="0">
                <a:latin typeface="Arial"/>
                <a:cs typeface="Arial"/>
              </a:rPr>
              <a:t>flickor</a:t>
            </a:r>
            <a:endParaRPr sz="950" dirty="0">
              <a:latin typeface="Arial"/>
              <a:cs typeface="Arial"/>
            </a:endParaRPr>
          </a:p>
          <a:p>
            <a:pPr marL="12700">
              <a:lnSpc>
                <a:spcPts val="1065"/>
              </a:lnSpc>
            </a:pPr>
            <a:r>
              <a:rPr sz="950" spc="15" dirty="0">
                <a:latin typeface="Arial"/>
                <a:cs typeface="Arial"/>
              </a:rPr>
              <a:t>och </a:t>
            </a:r>
            <a:r>
              <a:rPr sz="950" spc="5" dirty="0">
                <a:latin typeface="Arial"/>
                <a:cs typeface="Arial"/>
              </a:rPr>
              <a:t>pojkar</a:t>
            </a:r>
            <a:endParaRPr sz="950" dirty="0">
              <a:latin typeface="Arial"/>
              <a:cs typeface="Arial"/>
            </a:endParaRPr>
          </a:p>
          <a:p>
            <a:pPr marL="12700" marR="67945">
              <a:lnSpc>
                <a:spcPct val="105300"/>
              </a:lnSpc>
              <a:spcBef>
                <a:spcPts val="425"/>
              </a:spcBef>
            </a:pPr>
            <a:r>
              <a:rPr sz="950" spc="0" dirty="0">
                <a:latin typeface="Arial"/>
                <a:cs typeface="Arial"/>
              </a:rPr>
              <a:t>Flickor </a:t>
            </a:r>
            <a:r>
              <a:rPr sz="950" spc="-5" dirty="0">
                <a:latin typeface="Arial"/>
                <a:cs typeface="Arial"/>
              </a:rPr>
              <a:t>får mer vuxna </a:t>
            </a:r>
            <a:r>
              <a:rPr sz="950" spc="0" dirty="0">
                <a:latin typeface="Arial"/>
                <a:cs typeface="Arial"/>
              </a:rPr>
              <a:t>former </a:t>
            </a:r>
            <a:r>
              <a:rPr sz="950" spc="5" dirty="0">
                <a:latin typeface="Arial"/>
                <a:cs typeface="Arial"/>
              </a:rPr>
              <a:t>vid 16 till 17 </a:t>
            </a:r>
            <a:r>
              <a:rPr sz="950" spc="-10" dirty="0">
                <a:latin typeface="Arial"/>
                <a:cs typeface="Arial"/>
              </a:rPr>
              <a:t>års </a:t>
            </a:r>
            <a:r>
              <a:rPr sz="950" spc="-5" dirty="0">
                <a:latin typeface="Arial"/>
                <a:cs typeface="Arial"/>
              </a:rPr>
              <a:t>ålder (främst </a:t>
            </a:r>
            <a:r>
              <a:rPr sz="950" spc="5" dirty="0">
                <a:latin typeface="Arial"/>
                <a:cs typeface="Arial"/>
              </a:rPr>
              <a:t>på grund </a:t>
            </a:r>
            <a:r>
              <a:rPr sz="950" spc="-10" dirty="0">
                <a:latin typeface="Arial"/>
                <a:cs typeface="Arial"/>
              </a:rPr>
              <a:t>av </a:t>
            </a:r>
            <a:r>
              <a:rPr sz="950" spc="10" dirty="0">
                <a:latin typeface="Arial"/>
                <a:cs typeface="Arial"/>
              </a:rPr>
              <a:t>ökad </a:t>
            </a:r>
            <a:r>
              <a:rPr sz="950" spc="20" dirty="0">
                <a:latin typeface="Arial"/>
                <a:cs typeface="Arial"/>
              </a:rPr>
              <a:t>fett- </a:t>
            </a:r>
            <a:r>
              <a:rPr sz="950" spc="15" dirty="0">
                <a:latin typeface="Arial"/>
                <a:cs typeface="Arial"/>
              </a:rPr>
              <a:t>och </a:t>
            </a:r>
            <a:r>
              <a:rPr sz="950" spc="-15" dirty="0">
                <a:latin typeface="Arial"/>
                <a:cs typeface="Arial"/>
              </a:rPr>
              <a:t>muskelmassa) </a:t>
            </a:r>
            <a:r>
              <a:rPr sz="950" spc="15" dirty="0">
                <a:latin typeface="Arial"/>
                <a:cs typeface="Arial"/>
              </a:rPr>
              <a:t>och</a:t>
            </a:r>
            <a:r>
              <a:rPr sz="950" spc="5" dirty="0">
                <a:latin typeface="Arial"/>
                <a:cs typeface="Arial"/>
              </a:rPr>
              <a:t> pojkar </a:t>
            </a:r>
            <a:r>
              <a:rPr sz="950" spc="0" dirty="0">
                <a:latin typeface="Arial"/>
                <a:cs typeface="Arial"/>
              </a:rPr>
              <a:t>vid18 </a:t>
            </a:r>
            <a:r>
              <a:rPr sz="950" spc="5" dirty="0">
                <a:latin typeface="Arial"/>
                <a:cs typeface="Arial"/>
              </a:rPr>
              <a:t>till 21 </a:t>
            </a:r>
            <a:r>
              <a:rPr sz="950" spc="-10" dirty="0">
                <a:latin typeface="Arial"/>
                <a:cs typeface="Arial"/>
              </a:rPr>
              <a:t>års </a:t>
            </a:r>
            <a:r>
              <a:rPr sz="950" spc="-5" dirty="0">
                <a:latin typeface="Arial"/>
                <a:cs typeface="Arial"/>
              </a:rPr>
              <a:t>ålder (främst i </a:t>
            </a:r>
            <a:r>
              <a:rPr sz="950" spc="5" dirty="0">
                <a:latin typeface="Arial"/>
                <a:cs typeface="Arial"/>
              </a:rPr>
              <a:t>form </a:t>
            </a:r>
            <a:r>
              <a:rPr sz="950" spc="-10" dirty="0">
                <a:latin typeface="Arial"/>
                <a:cs typeface="Arial"/>
              </a:rPr>
              <a:t>av </a:t>
            </a:r>
            <a:r>
              <a:rPr sz="950" spc="-15" dirty="0">
                <a:latin typeface="Arial"/>
                <a:cs typeface="Arial"/>
              </a:rPr>
              <a:t>muskelmassa)</a:t>
            </a:r>
            <a:endParaRPr sz="950" dirty="0">
              <a:latin typeface="Arial"/>
              <a:cs typeface="Arial"/>
            </a:endParaRPr>
          </a:p>
          <a:p>
            <a:pPr marL="12700" marR="81280">
              <a:lnSpc>
                <a:spcPct val="105200"/>
              </a:lnSpc>
              <a:spcBef>
                <a:spcPts val="425"/>
              </a:spcBef>
            </a:pPr>
            <a:r>
              <a:rPr sz="950" dirty="0">
                <a:latin typeface="Arial"/>
                <a:cs typeface="Arial"/>
              </a:rPr>
              <a:t>Muskelmassan ökar </a:t>
            </a:r>
            <a:r>
              <a:rPr sz="950" spc="15" dirty="0">
                <a:latin typeface="Arial"/>
                <a:cs typeface="Arial"/>
              </a:rPr>
              <a:t>och </a:t>
            </a:r>
            <a:r>
              <a:rPr sz="950" spc="-10" dirty="0">
                <a:latin typeface="Arial"/>
                <a:cs typeface="Arial"/>
              </a:rPr>
              <a:t>e</a:t>
            </a:r>
            <a:r>
              <a:rPr sz="950" spc="-25" dirty="0">
                <a:latin typeface="Arial"/>
                <a:cs typeface="Arial"/>
              </a:rPr>
              <a:t>f</a:t>
            </a:r>
            <a:r>
              <a:rPr sz="950" spc="0" dirty="0">
                <a:latin typeface="Arial"/>
                <a:cs typeface="Arial"/>
              </a:rPr>
              <a:t>fekten </a:t>
            </a:r>
            <a:r>
              <a:rPr sz="950" spc="-10" dirty="0">
                <a:latin typeface="Arial"/>
                <a:cs typeface="Arial"/>
              </a:rPr>
              <a:t>av </a:t>
            </a:r>
            <a:r>
              <a:rPr sz="950" spc="0" dirty="0">
                <a:latin typeface="Arial"/>
                <a:cs typeface="Arial"/>
              </a:rPr>
              <a:t>styrketräning </a:t>
            </a:r>
            <a:r>
              <a:rPr sz="950" spc="5" dirty="0">
                <a:latin typeface="Arial"/>
                <a:cs typeface="Arial"/>
              </a:rPr>
              <a:t>förbättras</a:t>
            </a:r>
            <a:endParaRPr sz="950" dirty="0">
              <a:latin typeface="Arial"/>
              <a:cs typeface="Arial"/>
            </a:endParaRPr>
          </a:p>
          <a:p>
            <a:pPr marL="12700" marR="177800">
              <a:lnSpc>
                <a:spcPct val="105300"/>
              </a:lnSpc>
              <a:spcBef>
                <a:spcPts val="425"/>
              </a:spcBef>
            </a:pPr>
            <a:r>
              <a:rPr sz="950" spc="5" dirty="0">
                <a:latin typeface="Arial"/>
                <a:cs typeface="Arial"/>
              </a:rPr>
              <a:t>Koo</a:t>
            </a:r>
            <a:r>
              <a:rPr sz="950" spc="-20" dirty="0">
                <a:latin typeface="Arial"/>
                <a:cs typeface="Arial"/>
              </a:rPr>
              <a:t>r</a:t>
            </a:r>
            <a:r>
              <a:rPr sz="950" spc="5" dirty="0">
                <a:latin typeface="Arial"/>
                <a:cs typeface="Arial"/>
              </a:rPr>
              <a:t>dination kan </a:t>
            </a:r>
            <a:r>
              <a:rPr sz="950" spc="0" dirty="0">
                <a:latin typeface="Arial"/>
                <a:cs typeface="Arial"/>
              </a:rPr>
              <a:t>fortfarande </a:t>
            </a:r>
            <a:r>
              <a:rPr sz="950" spc="5" dirty="0">
                <a:latin typeface="Arial"/>
                <a:cs typeface="Arial"/>
              </a:rPr>
              <a:t>förbättras men </a:t>
            </a:r>
            <a:r>
              <a:rPr sz="950" spc="-10" dirty="0">
                <a:latin typeface="Arial"/>
                <a:cs typeface="Arial"/>
              </a:rPr>
              <a:t>e</a:t>
            </a:r>
            <a:r>
              <a:rPr sz="950" spc="-25" dirty="0">
                <a:latin typeface="Arial"/>
                <a:cs typeface="Arial"/>
              </a:rPr>
              <a:t>f</a:t>
            </a:r>
            <a:r>
              <a:rPr sz="950" spc="0" dirty="0">
                <a:latin typeface="Arial"/>
                <a:cs typeface="Arial"/>
              </a:rPr>
              <a:t>fekten </a:t>
            </a:r>
            <a:r>
              <a:rPr sz="950" spc="-15" dirty="0">
                <a:latin typeface="Arial"/>
                <a:cs typeface="Arial"/>
              </a:rPr>
              <a:t>är </a:t>
            </a:r>
            <a:r>
              <a:rPr sz="950" spc="0" dirty="0">
                <a:latin typeface="Arial"/>
                <a:cs typeface="Arial"/>
              </a:rPr>
              <a:t>inte lika </a:t>
            </a:r>
            <a:r>
              <a:rPr sz="950" spc="10" dirty="0">
                <a:latin typeface="Arial"/>
                <a:cs typeface="Arial"/>
              </a:rPr>
              <a:t>stor som </a:t>
            </a:r>
            <a:r>
              <a:rPr sz="950" spc="5" dirty="0">
                <a:latin typeface="Arial"/>
                <a:cs typeface="Arial"/>
              </a:rPr>
              <a:t>vid tidiga</a:t>
            </a:r>
            <a:r>
              <a:rPr sz="950" spc="-15" dirty="0">
                <a:latin typeface="Arial"/>
                <a:cs typeface="Arial"/>
              </a:rPr>
              <a:t>r</a:t>
            </a:r>
            <a:r>
              <a:rPr sz="950" spc="-25" dirty="0">
                <a:latin typeface="Arial"/>
                <a:cs typeface="Arial"/>
              </a:rPr>
              <a:t>e </a:t>
            </a:r>
            <a:r>
              <a:rPr sz="950" spc="-5" dirty="0">
                <a:latin typeface="Arial"/>
                <a:cs typeface="Arial"/>
              </a:rPr>
              <a:t>åldrar</a:t>
            </a:r>
            <a:endParaRPr sz="950" dirty="0">
              <a:latin typeface="Arial"/>
              <a:cs typeface="Arial"/>
            </a:endParaRPr>
          </a:p>
          <a:p>
            <a:pPr marL="12700" marR="957580">
              <a:lnSpc>
                <a:spcPct val="105300"/>
              </a:lnSpc>
              <a:spcBef>
                <a:spcPts val="425"/>
              </a:spcBef>
            </a:pPr>
            <a:r>
              <a:rPr sz="950" spc="0" dirty="0">
                <a:latin typeface="Arial"/>
                <a:cs typeface="Arial"/>
              </a:rPr>
              <a:t>Stor </a:t>
            </a:r>
            <a:r>
              <a:rPr sz="950" spc="-10" dirty="0">
                <a:latin typeface="Arial"/>
                <a:cs typeface="Arial"/>
              </a:rPr>
              <a:t>e</a:t>
            </a:r>
            <a:r>
              <a:rPr sz="950" spc="-25" dirty="0">
                <a:latin typeface="Arial"/>
                <a:cs typeface="Arial"/>
              </a:rPr>
              <a:t>f</a:t>
            </a:r>
            <a:r>
              <a:rPr sz="950" spc="10" dirty="0">
                <a:latin typeface="Arial"/>
                <a:cs typeface="Arial"/>
              </a:rPr>
              <a:t>fekt </a:t>
            </a:r>
            <a:r>
              <a:rPr sz="950" spc="-10" dirty="0">
                <a:latin typeface="Arial"/>
                <a:cs typeface="Arial"/>
              </a:rPr>
              <a:t>av </a:t>
            </a:r>
            <a:r>
              <a:rPr sz="950" spc="-20" dirty="0">
                <a:latin typeface="Arial"/>
                <a:cs typeface="Arial"/>
              </a:rPr>
              <a:t>ae</a:t>
            </a:r>
            <a:r>
              <a:rPr sz="950" spc="-30" dirty="0">
                <a:latin typeface="Arial"/>
                <a:cs typeface="Arial"/>
              </a:rPr>
              <a:t>r</a:t>
            </a:r>
            <a:r>
              <a:rPr sz="950" spc="20" dirty="0">
                <a:latin typeface="Arial"/>
                <a:cs typeface="Arial"/>
              </a:rPr>
              <a:t>ob</a:t>
            </a:r>
            <a:r>
              <a:rPr sz="950" spc="10" dirty="0">
                <a:latin typeface="Arial"/>
                <a:cs typeface="Arial"/>
              </a:rPr>
              <a:t> </a:t>
            </a:r>
            <a:r>
              <a:rPr sz="950" spc="0" dirty="0">
                <a:latin typeface="Arial"/>
                <a:cs typeface="Arial"/>
              </a:rPr>
              <a:t>uthållighetsträning</a:t>
            </a:r>
            <a:endParaRPr sz="950" dirty="0">
              <a:latin typeface="Arial"/>
              <a:cs typeface="Arial"/>
            </a:endParaRPr>
          </a:p>
          <a:p>
            <a:pPr marL="12700" marR="99695">
              <a:lnSpc>
                <a:spcPct val="105300"/>
              </a:lnSpc>
              <a:spcBef>
                <a:spcPts val="425"/>
              </a:spcBef>
            </a:pPr>
            <a:r>
              <a:rPr sz="950" spc="-35" dirty="0">
                <a:latin typeface="Arial"/>
                <a:cs typeface="Arial"/>
              </a:rPr>
              <a:t>Ef</a:t>
            </a:r>
            <a:r>
              <a:rPr sz="950" spc="0" dirty="0">
                <a:latin typeface="Arial"/>
                <a:cs typeface="Arial"/>
              </a:rPr>
              <a:t>fekten </a:t>
            </a:r>
            <a:r>
              <a:rPr sz="950" spc="-10" dirty="0">
                <a:latin typeface="Arial"/>
                <a:cs typeface="Arial"/>
              </a:rPr>
              <a:t>av </a:t>
            </a:r>
            <a:r>
              <a:rPr sz="950" spc="-20" dirty="0">
                <a:latin typeface="Arial"/>
                <a:cs typeface="Arial"/>
              </a:rPr>
              <a:t>anae</a:t>
            </a:r>
            <a:r>
              <a:rPr sz="950" spc="-30" dirty="0">
                <a:latin typeface="Arial"/>
                <a:cs typeface="Arial"/>
              </a:rPr>
              <a:t>r</a:t>
            </a:r>
            <a:r>
              <a:rPr sz="950" spc="20" dirty="0">
                <a:latin typeface="Arial"/>
                <a:cs typeface="Arial"/>
              </a:rPr>
              <a:t>ob </a:t>
            </a:r>
            <a:r>
              <a:rPr sz="950" spc="0" dirty="0">
                <a:latin typeface="Arial"/>
                <a:cs typeface="Arial"/>
              </a:rPr>
              <a:t>träning </a:t>
            </a:r>
            <a:r>
              <a:rPr sz="950" spc="-5" dirty="0">
                <a:latin typeface="Arial"/>
                <a:cs typeface="Arial"/>
              </a:rPr>
              <a:t>(styrketräning </a:t>
            </a:r>
            <a:r>
              <a:rPr sz="950" spc="15" dirty="0">
                <a:latin typeface="Arial"/>
                <a:cs typeface="Arial"/>
              </a:rPr>
              <a:t>och mjölksyraträning) ökar </a:t>
            </a:r>
            <a:r>
              <a:rPr sz="950" spc="0" dirty="0">
                <a:latin typeface="Arial"/>
                <a:cs typeface="Arial"/>
              </a:rPr>
              <a:t>eftersom muskelmassan ökar</a:t>
            </a:r>
            <a:endParaRPr sz="950" dirty="0">
              <a:latin typeface="Arial"/>
              <a:cs typeface="Arial"/>
            </a:endParaRPr>
          </a:p>
        </p:txBody>
      </p:sp>
      <p:sp>
        <p:nvSpPr>
          <p:cNvPr id="24" name="object 11"/>
          <p:cNvSpPr txBox="1"/>
          <p:nvPr/>
        </p:nvSpPr>
        <p:spPr>
          <a:xfrm>
            <a:off x="4653136" y="1509261"/>
            <a:ext cx="1934210" cy="3566795"/>
          </a:xfrm>
          <a:prstGeom prst="rect">
            <a:avLst/>
          </a:prstGeom>
        </p:spPr>
        <p:txBody>
          <a:bodyPr vert="horz" wrap="square" lIns="0" tIns="0" rIns="0" bIns="0" rtlCol="0">
            <a:noAutofit/>
          </a:bodyPr>
          <a:lstStyle/>
          <a:p>
            <a:pPr marL="12700" marR="1049020">
              <a:lnSpc>
                <a:spcPct val="76400"/>
              </a:lnSpc>
            </a:pPr>
            <a:r>
              <a:rPr sz="1200" b="1" spc="-15" dirty="0">
                <a:latin typeface="Arial"/>
                <a:cs typeface="Arial"/>
              </a:rPr>
              <a:t>Psykosocial</a:t>
            </a:r>
            <a:r>
              <a:rPr sz="1200" b="1" spc="-10" dirty="0">
                <a:latin typeface="Arial"/>
                <a:cs typeface="Arial"/>
              </a:rPr>
              <a:t> utveckling</a:t>
            </a:r>
            <a:endParaRPr sz="1200" dirty="0">
              <a:latin typeface="Arial"/>
              <a:cs typeface="Arial"/>
            </a:endParaRPr>
          </a:p>
          <a:p>
            <a:pPr marL="12700" marR="12700">
              <a:lnSpc>
                <a:spcPts val="1630"/>
              </a:lnSpc>
              <a:spcBef>
                <a:spcPts val="80"/>
              </a:spcBef>
            </a:pPr>
            <a:r>
              <a:rPr sz="950" spc="-5" dirty="0">
                <a:latin typeface="Arial"/>
                <a:cs typeface="Arial"/>
              </a:rPr>
              <a:t>Spela</a:t>
            </a:r>
            <a:r>
              <a:rPr sz="950" spc="-25" dirty="0">
                <a:latin typeface="Arial"/>
                <a:cs typeface="Arial"/>
              </a:rPr>
              <a:t>r</a:t>
            </a:r>
            <a:r>
              <a:rPr sz="950" spc="-15" dirty="0">
                <a:latin typeface="Arial"/>
                <a:cs typeface="Arial"/>
              </a:rPr>
              <a:t>en vill </a:t>
            </a:r>
            <a:r>
              <a:rPr sz="950" spc="-10" dirty="0">
                <a:latin typeface="Arial"/>
                <a:cs typeface="Arial"/>
              </a:rPr>
              <a:t>vara </a:t>
            </a:r>
            <a:r>
              <a:rPr sz="950" spc="5" dirty="0">
                <a:latin typeface="Arial"/>
                <a:cs typeface="Arial"/>
              </a:rPr>
              <a:t>delaktig i beslut </a:t>
            </a:r>
            <a:r>
              <a:rPr sz="950" spc="0" dirty="0">
                <a:latin typeface="Arial"/>
                <a:cs typeface="Arial"/>
              </a:rPr>
              <a:t>Analytiskt </a:t>
            </a:r>
            <a:r>
              <a:rPr sz="950" spc="15" dirty="0">
                <a:latin typeface="Arial"/>
                <a:cs typeface="Arial"/>
              </a:rPr>
              <a:t>och </a:t>
            </a:r>
            <a:r>
              <a:rPr sz="950" spc="10" dirty="0">
                <a:latin typeface="Arial"/>
                <a:cs typeface="Arial"/>
              </a:rPr>
              <a:t>kritiskt tänkande </a:t>
            </a:r>
            <a:r>
              <a:rPr sz="950" spc="5" dirty="0">
                <a:latin typeface="Arial"/>
                <a:cs typeface="Arial"/>
              </a:rPr>
              <a:t>fullt</a:t>
            </a:r>
            <a:endParaRPr sz="950" dirty="0">
              <a:latin typeface="Arial"/>
              <a:cs typeface="Arial"/>
            </a:endParaRPr>
          </a:p>
          <a:p>
            <a:pPr marL="12700">
              <a:lnSpc>
                <a:spcPts val="1065"/>
              </a:lnSpc>
            </a:pPr>
            <a:r>
              <a:rPr sz="950" spc="5" dirty="0">
                <a:latin typeface="Arial"/>
                <a:cs typeface="Arial"/>
              </a:rPr>
              <a:t>utvecklat i slutet </a:t>
            </a:r>
            <a:r>
              <a:rPr sz="950" spc="-10" dirty="0">
                <a:latin typeface="Arial"/>
                <a:cs typeface="Arial"/>
              </a:rPr>
              <a:t>av </a:t>
            </a:r>
            <a:r>
              <a:rPr sz="950" spc="-5" dirty="0">
                <a:latin typeface="Arial"/>
                <a:cs typeface="Arial"/>
              </a:rPr>
              <a:t>nivån</a:t>
            </a:r>
            <a:endParaRPr sz="950" dirty="0">
              <a:latin typeface="Arial"/>
              <a:cs typeface="Arial"/>
            </a:endParaRPr>
          </a:p>
          <a:p>
            <a:pPr marL="12700" marR="57150">
              <a:lnSpc>
                <a:spcPct val="142600"/>
              </a:lnSpc>
            </a:pPr>
            <a:r>
              <a:rPr sz="950" spc="-10" dirty="0">
                <a:latin typeface="Arial"/>
                <a:cs typeface="Arial"/>
              </a:rPr>
              <a:t>Förmåga </a:t>
            </a:r>
            <a:r>
              <a:rPr sz="950" spc="10" dirty="0">
                <a:latin typeface="Arial"/>
                <a:cs typeface="Arial"/>
              </a:rPr>
              <a:t>att utvä</a:t>
            </a:r>
            <a:r>
              <a:rPr sz="950" spc="-20" dirty="0">
                <a:latin typeface="Arial"/>
                <a:cs typeface="Arial"/>
              </a:rPr>
              <a:t>r</a:t>
            </a:r>
            <a:r>
              <a:rPr sz="950" spc="-5" dirty="0">
                <a:latin typeface="Arial"/>
                <a:cs typeface="Arial"/>
              </a:rPr>
              <a:t>dera </a:t>
            </a:r>
            <a:r>
              <a:rPr sz="950" spc="15" dirty="0">
                <a:latin typeface="Arial"/>
                <a:cs typeface="Arial"/>
              </a:rPr>
              <a:t>och </a:t>
            </a:r>
            <a:r>
              <a:rPr sz="950" spc="0" dirty="0">
                <a:latin typeface="Arial"/>
                <a:cs typeface="Arial"/>
              </a:rPr>
              <a:t>rätta </a:t>
            </a:r>
            <a:r>
              <a:rPr sz="950" spc="5" dirty="0">
                <a:latin typeface="Arial"/>
                <a:cs typeface="Arial"/>
              </a:rPr>
              <a:t>till </a:t>
            </a:r>
            <a:r>
              <a:rPr sz="950" spc="-10" dirty="0">
                <a:latin typeface="Arial"/>
                <a:cs typeface="Arial"/>
              </a:rPr>
              <a:t>Förmåga </a:t>
            </a:r>
            <a:r>
              <a:rPr sz="950" spc="10" dirty="0">
                <a:latin typeface="Arial"/>
                <a:cs typeface="Arial"/>
              </a:rPr>
              <a:t>att </a:t>
            </a:r>
            <a:r>
              <a:rPr sz="950" spc="-10" dirty="0">
                <a:latin typeface="Arial"/>
                <a:cs typeface="Arial"/>
              </a:rPr>
              <a:t>visualisera </a:t>
            </a:r>
            <a:r>
              <a:rPr sz="950" spc="0" dirty="0">
                <a:latin typeface="Arial"/>
                <a:cs typeface="Arial"/>
              </a:rPr>
              <a:t>muntliga</a:t>
            </a:r>
            <a:endParaRPr sz="950" dirty="0">
              <a:latin typeface="Arial"/>
              <a:cs typeface="Arial"/>
            </a:endParaRPr>
          </a:p>
          <a:p>
            <a:pPr marL="12700">
              <a:lnSpc>
                <a:spcPct val="100000"/>
              </a:lnSpc>
              <a:spcBef>
                <a:spcPts val="60"/>
              </a:spcBef>
            </a:pPr>
            <a:r>
              <a:rPr sz="950" spc="0" dirty="0">
                <a:latin typeface="Arial"/>
                <a:cs typeface="Arial"/>
              </a:rPr>
              <a:t>instruktioner</a:t>
            </a:r>
            <a:endParaRPr sz="950" dirty="0">
              <a:latin typeface="Arial"/>
              <a:cs typeface="Arial"/>
            </a:endParaRPr>
          </a:p>
          <a:p>
            <a:pPr marL="12700" marR="206375">
              <a:lnSpc>
                <a:spcPct val="105300"/>
              </a:lnSpc>
              <a:spcBef>
                <a:spcPts val="425"/>
              </a:spcBef>
            </a:pPr>
            <a:r>
              <a:rPr sz="950" spc="10" dirty="0">
                <a:latin typeface="Arial"/>
                <a:cs typeface="Arial"/>
              </a:rPr>
              <a:t>Grupptryck kan fö</a:t>
            </a:r>
            <a:r>
              <a:rPr sz="950" spc="-15" dirty="0">
                <a:latin typeface="Arial"/>
                <a:cs typeface="Arial"/>
              </a:rPr>
              <a:t>r</a:t>
            </a:r>
            <a:r>
              <a:rPr sz="950" spc="5" dirty="0">
                <a:latin typeface="Arial"/>
                <a:cs typeface="Arial"/>
              </a:rPr>
              <a:t>ekomma </a:t>
            </a:r>
            <a:r>
              <a:rPr sz="950" spc="15" dirty="0">
                <a:latin typeface="Arial"/>
                <a:cs typeface="Arial"/>
              </a:rPr>
              <a:t>och</a:t>
            </a:r>
            <a:r>
              <a:rPr sz="950" spc="5" dirty="0">
                <a:latin typeface="Arial"/>
                <a:cs typeface="Arial"/>
              </a:rPr>
              <a:t> skapa konflikter</a:t>
            </a:r>
            <a:endParaRPr sz="950" dirty="0">
              <a:latin typeface="Arial"/>
              <a:cs typeface="Arial"/>
            </a:endParaRPr>
          </a:p>
          <a:p>
            <a:pPr marL="12700" marR="21590">
              <a:lnSpc>
                <a:spcPct val="105300"/>
              </a:lnSpc>
              <a:spcBef>
                <a:spcPts val="425"/>
              </a:spcBef>
            </a:pPr>
            <a:r>
              <a:rPr sz="950" dirty="0">
                <a:latin typeface="Arial"/>
                <a:cs typeface="Arial"/>
              </a:rPr>
              <a:t>Självförverkligande </a:t>
            </a:r>
            <a:r>
              <a:rPr sz="950" spc="15" dirty="0">
                <a:latin typeface="Arial"/>
                <a:cs typeface="Arial"/>
              </a:rPr>
              <a:t>och </a:t>
            </a:r>
            <a:r>
              <a:rPr sz="950" spc="10" dirty="0">
                <a:latin typeface="Arial"/>
                <a:cs typeface="Arial"/>
              </a:rPr>
              <a:t>att uttrycka</a:t>
            </a:r>
            <a:r>
              <a:rPr sz="950" spc="5" dirty="0">
                <a:latin typeface="Arial"/>
                <a:cs typeface="Arial"/>
              </a:rPr>
              <a:t> </a:t>
            </a:r>
            <a:r>
              <a:rPr sz="950" spc="0" dirty="0">
                <a:latin typeface="Arial"/>
                <a:cs typeface="Arial"/>
              </a:rPr>
              <a:t>sig </a:t>
            </a:r>
            <a:r>
              <a:rPr sz="950" spc="-15" dirty="0">
                <a:latin typeface="Arial"/>
                <a:cs typeface="Arial"/>
              </a:rPr>
              <a:t>är </a:t>
            </a:r>
            <a:r>
              <a:rPr sz="950" spc="10" dirty="0">
                <a:latin typeface="Arial"/>
                <a:cs typeface="Arial"/>
              </a:rPr>
              <a:t>viktigt</a:t>
            </a:r>
            <a:endParaRPr sz="950" dirty="0">
              <a:latin typeface="Arial"/>
              <a:cs typeface="Arial"/>
            </a:endParaRPr>
          </a:p>
          <a:p>
            <a:pPr marL="12700" marR="510540">
              <a:lnSpc>
                <a:spcPct val="105300"/>
              </a:lnSpc>
              <a:spcBef>
                <a:spcPts val="425"/>
              </a:spcBef>
            </a:pPr>
            <a:r>
              <a:rPr sz="950" spc="5" dirty="0">
                <a:latin typeface="Arial"/>
                <a:cs typeface="Arial"/>
              </a:rPr>
              <a:t>Kompisar </a:t>
            </a:r>
            <a:r>
              <a:rPr sz="950" spc="0" dirty="0">
                <a:latin typeface="Arial"/>
                <a:cs typeface="Arial"/>
              </a:rPr>
              <a:t>viktiga </a:t>
            </a:r>
            <a:r>
              <a:rPr sz="950" spc="15" dirty="0">
                <a:latin typeface="Arial"/>
                <a:cs typeface="Arial"/>
              </a:rPr>
              <a:t>och </a:t>
            </a:r>
            <a:r>
              <a:rPr sz="950" spc="10" dirty="0">
                <a:latin typeface="Arial"/>
                <a:cs typeface="Arial"/>
              </a:rPr>
              <a:t>högt</a:t>
            </a:r>
            <a:r>
              <a:rPr sz="950" spc="5" dirty="0">
                <a:latin typeface="Arial"/>
                <a:cs typeface="Arial"/>
              </a:rPr>
              <a:t> </a:t>
            </a:r>
            <a:r>
              <a:rPr sz="950" spc="0" dirty="0">
                <a:latin typeface="Arial"/>
                <a:cs typeface="Arial"/>
              </a:rPr>
              <a:t>prioriterade</a:t>
            </a:r>
            <a:endParaRPr sz="950" dirty="0">
              <a:latin typeface="Arial"/>
              <a:cs typeface="Arial"/>
            </a:endParaRPr>
          </a:p>
          <a:p>
            <a:pPr marL="12700" marR="74930">
              <a:lnSpc>
                <a:spcPct val="105300"/>
              </a:lnSpc>
              <a:spcBef>
                <a:spcPts val="425"/>
              </a:spcBef>
            </a:pPr>
            <a:r>
              <a:rPr sz="950" spc="0" dirty="0">
                <a:latin typeface="Arial"/>
                <a:cs typeface="Arial"/>
              </a:rPr>
              <a:t>Id</a:t>
            </a:r>
            <a:r>
              <a:rPr sz="950" spc="-20" dirty="0">
                <a:latin typeface="Arial"/>
                <a:cs typeface="Arial"/>
              </a:rPr>
              <a:t>r</a:t>
            </a:r>
            <a:r>
              <a:rPr sz="950" spc="10" dirty="0">
                <a:latin typeface="Arial"/>
                <a:cs typeface="Arial"/>
              </a:rPr>
              <a:t>ottandet </a:t>
            </a:r>
            <a:r>
              <a:rPr sz="950" spc="5" dirty="0">
                <a:latin typeface="Arial"/>
                <a:cs typeface="Arial"/>
              </a:rPr>
              <a:t>blir mer på </a:t>
            </a:r>
            <a:r>
              <a:rPr sz="950" spc="-10" dirty="0">
                <a:latin typeface="Arial"/>
                <a:cs typeface="Arial"/>
              </a:rPr>
              <a:t>allva</a:t>
            </a:r>
            <a:r>
              <a:rPr sz="950" spc="-100" dirty="0">
                <a:latin typeface="Arial"/>
                <a:cs typeface="Arial"/>
              </a:rPr>
              <a:t>r</a:t>
            </a:r>
            <a:r>
              <a:rPr sz="950" spc="0" dirty="0">
                <a:latin typeface="Arial"/>
                <a:cs typeface="Arial"/>
              </a:rPr>
              <a:t>, höga mål </a:t>
            </a:r>
            <a:r>
              <a:rPr sz="950" spc="15" dirty="0">
                <a:latin typeface="Arial"/>
                <a:cs typeface="Arial"/>
              </a:rPr>
              <a:t>och krav </a:t>
            </a:r>
            <a:r>
              <a:rPr sz="950" spc="5" dirty="0">
                <a:latin typeface="Arial"/>
                <a:cs typeface="Arial"/>
              </a:rPr>
              <a:t>på </a:t>
            </a:r>
            <a:r>
              <a:rPr sz="950" spc="20" dirty="0">
                <a:latin typeface="Arial"/>
                <a:cs typeface="Arial"/>
              </a:rPr>
              <a:t>p</a:t>
            </a:r>
            <a:r>
              <a:rPr sz="950" spc="-10" dirty="0">
                <a:latin typeface="Arial"/>
                <a:cs typeface="Arial"/>
              </a:rPr>
              <a:t>r</a:t>
            </a:r>
            <a:r>
              <a:rPr sz="950" spc="0" dirty="0">
                <a:latin typeface="Arial"/>
                <a:cs typeface="Arial"/>
              </a:rPr>
              <a:t>estation</a:t>
            </a:r>
            <a:endParaRPr sz="950" dirty="0">
              <a:latin typeface="Arial"/>
              <a:cs typeface="Arial"/>
            </a:endParaRPr>
          </a:p>
          <a:p>
            <a:pPr marL="12700" marR="64135">
              <a:lnSpc>
                <a:spcPct val="142600"/>
              </a:lnSpc>
            </a:pPr>
            <a:r>
              <a:rPr sz="950" dirty="0">
                <a:latin typeface="Arial"/>
                <a:cs typeface="Arial"/>
              </a:rPr>
              <a:t>Individen </a:t>
            </a:r>
            <a:r>
              <a:rPr sz="950" spc="-10" dirty="0">
                <a:latin typeface="Arial"/>
                <a:cs typeface="Arial"/>
              </a:rPr>
              <a:t>vä</a:t>
            </a:r>
            <a:r>
              <a:rPr sz="950" spc="-30" dirty="0">
                <a:latin typeface="Arial"/>
                <a:cs typeface="Arial"/>
              </a:rPr>
              <a:t>r</a:t>
            </a:r>
            <a:r>
              <a:rPr sz="950" spc="-5" dirty="0">
                <a:latin typeface="Arial"/>
                <a:cs typeface="Arial"/>
              </a:rPr>
              <a:t>derar </a:t>
            </a:r>
            <a:r>
              <a:rPr sz="950" spc="5" dirty="0">
                <a:latin typeface="Arial"/>
                <a:cs typeface="Arial"/>
              </a:rPr>
              <a:t>obe</a:t>
            </a:r>
            <a:r>
              <a:rPr sz="950" spc="-20" dirty="0">
                <a:latin typeface="Arial"/>
                <a:cs typeface="Arial"/>
              </a:rPr>
              <a:t>r</a:t>
            </a:r>
            <a:r>
              <a:rPr sz="950" spc="0" dirty="0">
                <a:latin typeface="Arial"/>
                <a:cs typeface="Arial"/>
              </a:rPr>
              <a:t>oende </a:t>
            </a:r>
            <a:r>
              <a:rPr sz="950" spc="10" dirty="0">
                <a:latin typeface="Arial"/>
                <a:cs typeface="Arial"/>
              </a:rPr>
              <a:t>högt</a:t>
            </a:r>
            <a:r>
              <a:rPr sz="950" spc="5" dirty="0">
                <a:latin typeface="Arial"/>
                <a:cs typeface="Arial"/>
              </a:rPr>
              <a:t> </a:t>
            </a:r>
            <a:r>
              <a:rPr sz="950" spc="-15" dirty="0">
                <a:latin typeface="Arial"/>
                <a:cs typeface="Arial"/>
              </a:rPr>
              <a:t>Full förståelse </a:t>
            </a:r>
            <a:r>
              <a:rPr sz="950" spc="15" dirty="0">
                <a:latin typeface="Arial"/>
                <a:cs typeface="Arial"/>
              </a:rPr>
              <a:t>och </a:t>
            </a:r>
            <a:r>
              <a:rPr sz="950" spc="0" dirty="0">
                <a:latin typeface="Arial"/>
                <a:cs typeface="Arial"/>
              </a:rPr>
              <a:t>accepterar</a:t>
            </a:r>
            <a:endParaRPr sz="950" dirty="0">
              <a:latin typeface="Arial"/>
              <a:cs typeface="Arial"/>
            </a:endParaRPr>
          </a:p>
          <a:p>
            <a:pPr marL="12700" marR="276225">
              <a:lnSpc>
                <a:spcPct val="105300"/>
              </a:lnSpc>
            </a:pPr>
            <a:r>
              <a:rPr sz="950" spc="0" dirty="0">
                <a:latin typeface="Arial"/>
                <a:cs typeface="Arial"/>
              </a:rPr>
              <a:t>behovet </a:t>
            </a:r>
            <a:r>
              <a:rPr sz="950" spc="-10" dirty="0">
                <a:latin typeface="Arial"/>
                <a:cs typeface="Arial"/>
              </a:rPr>
              <a:t>av </a:t>
            </a:r>
            <a:r>
              <a:rPr sz="950" spc="-20" dirty="0">
                <a:latin typeface="Arial"/>
                <a:cs typeface="Arial"/>
              </a:rPr>
              <a:t>r</a:t>
            </a:r>
            <a:r>
              <a:rPr sz="950" spc="-5" dirty="0">
                <a:latin typeface="Arial"/>
                <a:cs typeface="Arial"/>
              </a:rPr>
              <a:t>egle</a:t>
            </a:r>
            <a:r>
              <a:rPr sz="950" spc="-95" dirty="0">
                <a:latin typeface="Arial"/>
                <a:cs typeface="Arial"/>
              </a:rPr>
              <a:t>r</a:t>
            </a:r>
            <a:r>
              <a:rPr sz="950" spc="0" dirty="0">
                <a:latin typeface="Arial"/>
                <a:cs typeface="Arial"/>
              </a:rPr>
              <a:t>, normer </a:t>
            </a:r>
            <a:r>
              <a:rPr sz="950" spc="5" dirty="0">
                <a:latin typeface="Arial"/>
                <a:cs typeface="Arial"/>
              </a:rPr>
              <a:t>med</a:t>
            </a:r>
            <a:r>
              <a:rPr sz="950" spc="0" dirty="0">
                <a:latin typeface="Arial"/>
                <a:cs typeface="Arial"/>
              </a:rPr>
              <a:t> </a:t>
            </a:r>
            <a:r>
              <a:rPr sz="950" spc="-10" dirty="0">
                <a:latin typeface="Arial"/>
                <a:cs typeface="Arial"/>
              </a:rPr>
              <a:t>mera</a:t>
            </a:r>
            <a:endParaRPr sz="950" dirty="0">
              <a:latin typeface="Arial"/>
              <a:cs typeface="Aria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upp 65"/>
          <p:cNvGrpSpPr/>
          <p:nvPr/>
        </p:nvGrpSpPr>
        <p:grpSpPr>
          <a:xfrm>
            <a:off x="260648" y="1043608"/>
            <a:ext cx="2051692" cy="2445834"/>
            <a:chOff x="873252" y="1046046"/>
            <a:chExt cx="2379385" cy="2911448"/>
          </a:xfrm>
        </p:grpSpPr>
        <p:sp>
          <p:nvSpPr>
            <p:cNvPr id="63" name="object 5"/>
            <p:cNvSpPr/>
            <p:nvPr/>
          </p:nvSpPr>
          <p:spPr>
            <a:xfrm>
              <a:off x="873252" y="1046046"/>
              <a:ext cx="2379385" cy="2911448"/>
            </a:xfrm>
            <a:custGeom>
              <a:avLst/>
              <a:gdLst/>
              <a:ahLst/>
              <a:cxnLst/>
              <a:rect l="l" t="t" r="r" b="b"/>
              <a:pathLst>
                <a:path w="2555748" h="3127248">
                  <a:moveTo>
                    <a:pt x="0" y="0"/>
                  </a:moveTo>
                  <a:lnTo>
                    <a:pt x="2555748" y="0"/>
                  </a:lnTo>
                  <a:lnTo>
                    <a:pt x="2555748" y="3127248"/>
                  </a:lnTo>
                  <a:lnTo>
                    <a:pt x="0" y="3127248"/>
                  </a:lnTo>
                  <a:lnTo>
                    <a:pt x="0" y="0"/>
                  </a:lnTo>
                  <a:close/>
                </a:path>
              </a:pathLst>
            </a:custGeom>
            <a:solidFill>
              <a:srgbClr val="92D050"/>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45" name="object 20"/>
            <p:cNvSpPr/>
            <p:nvPr/>
          </p:nvSpPr>
          <p:spPr>
            <a:xfrm>
              <a:off x="1177229" y="1599175"/>
              <a:ext cx="1863969" cy="1863969"/>
            </a:xfrm>
            <a:custGeom>
              <a:avLst/>
              <a:gdLst/>
              <a:ahLst/>
              <a:cxnLst/>
              <a:rect l="l" t="t" r="r" b="b"/>
              <a:pathLst>
                <a:path w="2002129" h="2002129">
                  <a:moveTo>
                    <a:pt x="1001064" y="0"/>
                  </a:moveTo>
                  <a:lnTo>
                    <a:pt x="918962" y="3318"/>
                  </a:lnTo>
                  <a:lnTo>
                    <a:pt x="838687" y="13102"/>
                  </a:lnTo>
                  <a:lnTo>
                    <a:pt x="760498" y="29093"/>
                  </a:lnTo>
                  <a:lnTo>
                    <a:pt x="684652" y="51035"/>
                  </a:lnTo>
                  <a:lnTo>
                    <a:pt x="611406" y="78669"/>
                  </a:lnTo>
                  <a:lnTo>
                    <a:pt x="541019" y="111737"/>
                  </a:lnTo>
                  <a:lnTo>
                    <a:pt x="473748" y="149983"/>
                  </a:lnTo>
                  <a:lnTo>
                    <a:pt x="409850" y="193148"/>
                  </a:lnTo>
                  <a:lnTo>
                    <a:pt x="349584" y="240975"/>
                  </a:lnTo>
                  <a:lnTo>
                    <a:pt x="293206" y="293206"/>
                  </a:lnTo>
                  <a:lnTo>
                    <a:pt x="240975" y="349584"/>
                  </a:lnTo>
                  <a:lnTo>
                    <a:pt x="193148" y="409850"/>
                  </a:lnTo>
                  <a:lnTo>
                    <a:pt x="149983" y="473748"/>
                  </a:lnTo>
                  <a:lnTo>
                    <a:pt x="111737" y="541019"/>
                  </a:lnTo>
                  <a:lnTo>
                    <a:pt x="78669" y="611406"/>
                  </a:lnTo>
                  <a:lnTo>
                    <a:pt x="51035" y="684652"/>
                  </a:lnTo>
                  <a:lnTo>
                    <a:pt x="29093" y="760498"/>
                  </a:lnTo>
                  <a:lnTo>
                    <a:pt x="13102" y="838687"/>
                  </a:lnTo>
                  <a:lnTo>
                    <a:pt x="3318" y="918962"/>
                  </a:lnTo>
                  <a:lnTo>
                    <a:pt x="0" y="1001064"/>
                  </a:lnTo>
                  <a:lnTo>
                    <a:pt x="3318" y="1083167"/>
                  </a:lnTo>
                  <a:lnTo>
                    <a:pt x="13102" y="1163441"/>
                  </a:lnTo>
                  <a:lnTo>
                    <a:pt x="29093" y="1241631"/>
                  </a:lnTo>
                  <a:lnTo>
                    <a:pt x="51035" y="1317477"/>
                  </a:lnTo>
                  <a:lnTo>
                    <a:pt x="78669" y="1390722"/>
                  </a:lnTo>
                  <a:lnTo>
                    <a:pt x="111737" y="1461110"/>
                  </a:lnTo>
                  <a:lnTo>
                    <a:pt x="149983" y="1528381"/>
                  </a:lnTo>
                  <a:lnTo>
                    <a:pt x="193148" y="1592279"/>
                  </a:lnTo>
                  <a:lnTo>
                    <a:pt x="240975" y="1652545"/>
                  </a:lnTo>
                  <a:lnTo>
                    <a:pt x="293206" y="1708923"/>
                  </a:lnTo>
                  <a:lnTo>
                    <a:pt x="349584" y="1761154"/>
                  </a:lnTo>
                  <a:lnTo>
                    <a:pt x="409850" y="1808981"/>
                  </a:lnTo>
                  <a:lnTo>
                    <a:pt x="473748" y="1852146"/>
                  </a:lnTo>
                  <a:lnTo>
                    <a:pt x="541019" y="1890391"/>
                  </a:lnTo>
                  <a:lnTo>
                    <a:pt x="611406" y="1923460"/>
                  </a:lnTo>
                  <a:lnTo>
                    <a:pt x="684652" y="1951094"/>
                  </a:lnTo>
                  <a:lnTo>
                    <a:pt x="760498" y="1973035"/>
                  </a:lnTo>
                  <a:lnTo>
                    <a:pt x="838687" y="1989027"/>
                  </a:lnTo>
                  <a:lnTo>
                    <a:pt x="918962" y="1998811"/>
                  </a:lnTo>
                  <a:lnTo>
                    <a:pt x="1001064" y="2002129"/>
                  </a:lnTo>
                  <a:lnTo>
                    <a:pt x="1083167" y="1998811"/>
                  </a:lnTo>
                  <a:lnTo>
                    <a:pt x="1163441" y="1989027"/>
                  </a:lnTo>
                  <a:lnTo>
                    <a:pt x="1241631" y="1973035"/>
                  </a:lnTo>
                  <a:lnTo>
                    <a:pt x="1317477" y="1951094"/>
                  </a:lnTo>
                  <a:lnTo>
                    <a:pt x="1390722" y="1923460"/>
                  </a:lnTo>
                  <a:lnTo>
                    <a:pt x="1461110" y="1890391"/>
                  </a:lnTo>
                  <a:lnTo>
                    <a:pt x="1528381" y="1852146"/>
                  </a:lnTo>
                  <a:lnTo>
                    <a:pt x="1592279" y="1808981"/>
                  </a:lnTo>
                  <a:lnTo>
                    <a:pt x="1652545" y="1761154"/>
                  </a:lnTo>
                  <a:lnTo>
                    <a:pt x="1708923" y="1708923"/>
                  </a:lnTo>
                  <a:lnTo>
                    <a:pt x="1761154" y="1652545"/>
                  </a:lnTo>
                  <a:lnTo>
                    <a:pt x="1808981" y="1592279"/>
                  </a:lnTo>
                  <a:lnTo>
                    <a:pt x="1852146" y="1528381"/>
                  </a:lnTo>
                  <a:lnTo>
                    <a:pt x="1890391" y="1461110"/>
                  </a:lnTo>
                  <a:lnTo>
                    <a:pt x="1923460" y="1390722"/>
                  </a:lnTo>
                  <a:lnTo>
                    <a:pt x="1951094" y="1317477"/>
                  </a:lnTo>
                  <a:lnTo>
                    <a:pt x="1973035" y="1241631"/>
                  </a:lnTo>
                  <a:lnTo>
                    <a:pt x="1989027" y="1163441"/>
                  </a:lnTo>
                  <a:lnTo>
                    <a:pt x="1998811" y="1083167"/>
                  </a:lnTo>
                  <a:lnTo>
                    <a:pt x="2002129" y="1001064"/>
                  </a:lnTo>
                  <a:lnTo>
                    <a:pt x="1998811" y="918962"/>
                  </a:lnTo>
                  <a:lnTo>
                    <a:pt x="1989027" y="838687"/>
                  </a:lnTo>
                  <a:lnTo>
                    <a:pt x="1973035" y="760498"/>
                  </a:lnTo>
                  <a:lnTo>
                    <a:pt x="1951094" y="684652"/>
                  </a:lnTo>
                  <a:lnTo>
                    <a:pt x="1923460" y="611406"/>
                  </a:lnTo>
                  <a:lnTo>
                    <a:pt x="1890391" y="541019"/>
                  </a:lnTo>
                  <a:lnTo>
                    <a:pt x="1852146" y="473748"/>
                  </a:lnTo>
                  <a:lnTo>
                    <a:pt x="1808981" y="409850"/>
                  </a:lnTo>
                  <a:lnTo>
                    <a:pt x="1761154" y="349584"/>
                  </a:lnTo>
                  <a:lnTo>
                    <a:pt x="1708923" y="293206"/>
                  </a:lnTo>
                  <a:lnTo>
                    <a:pt x="1652545" y="240975"/>
                  </a:lnTo>
                  <a:lnTo>
                    <a:pt x="1592279" y="193148"/>
                  </a:lnTo>
                  <a:lnTo>
                    <a:pt x="1528381" y="149983"/>
                  </a:lnTo>
                  <a:lnTo>
                    <a:pt x="1461110" y="111737"/>
                  </a:lnTo>
                  <a:lnTo>
                    <a:pt x="1390722" y="78669"/>
                  </a:lnTo>
                  <a:lnTo>
                    <a:pt x="1317477" y="51035"/>
                  </a:lnTo>
                  <a:lnTo>
                    <a:pt x="1241631" y="29093"/>
                  </a:lnTo>
                  <a:lnTo>
                    <a:pt x="1163441" y="13102"/>
                  </a:lnTo>
                  <a:lnTo>
                    <a:pt x="1083167" y="3318"/>
                  </a:lnTo>
                  <a:lnTo>
                    <a:pt x="1001064" y="0"/>
                  </a:lnTo>
                  <a:close/>
                </a:path>
              </a:pathLst>
            </a:custGeom>
            <a:solidFill>
              <a:srgbClr val="41AD49"/>
            </a:solidFill>
          </p:spPr>
          <p:txBody>
            <a:bodyPr wrap="square" lIns="0" tIns="0" rIns="0" bIns="0" rtlCol="0">
              <a:noAutofit/>
            </a:bodyPr>
            <a:lstStyle/>
            <a:p>
              <a:endParaRPr/>
            </a:p>
          </p:txBody>
        </p:sp>
        <p:sp>
          <p:nvSpPr>
            <p:cNvPr id="46" name="object 21"/>
            <p:cNvSpPr/>
            <p:nvPr/>
          </p:nvSpPr>
          <p:spPr>
            <a:xfrm>
              <a:off x="1177229" y="1599175"/>
              <a:ext cx="1863969" cy="1863969"/>
            </a:xfrm>
            <a:custGeom>
              <a:avLst/>
              <a:gdLst/>
              <a:ahLst/>
              <a:cxnLst/>
              <a:rect l="l" t="t" r="r" b="b"/>
              <a:pathLst>
                <a:path w="2002129" h="2002129">
                  <a:moveTo>
                    <a:pt x="1001064" y="2002129"/>
                  </a:moveTo>
                  <a:lnTo>
                    <a:pt x="1083167" y="1998811"/>
                  </a:lnTo>
                  <a:lnTo>
                    <a:pt x="1163441" y="1989027"/>
                  </a:lnTo>
                  <a:lnTo>
                    <a:pt x="1241631" y="1973035"/>
                  </a:lnTo>
                  <a:lnTo>
                    <a:pt x="1317477" y="1951094"/>
                  </a:lnTo>
                  <a:lnTo>
                    <a:pt x="1390722" y="1923460"/>
                  </a:lnTo>
                  <a:lnTo>
                    <a:pt x="1461110" y="1890391"/>
                  </a:lnTo>
                  <a:lnTo>
                    <a:pt x="1528381" y="1852146"/>
                  </a:lnTo>
                  <a:lnTo>
                    <a:pt x="1592279" y="1808981"/>
                  </a:lnTo>
                  <a:lnTo>
                    <a:pt x="1652545" y="1761154"/>
                  </a:lnTo>
                  <a:lnTo>
                    <a:pt x="1708923" y="1708923"/>
                  </a:lnTo>
                  <a:lnTo>
                    <a:pt x="1761154" y="1652545"/>
                  </a:lnTo>
                  <a:lnTo>
                    <a:pt x="1808981" y="1592279"/>
                  </a:lnTo>
                  <a:lnTo>
                    <a:pt x="1852146" y="1528381"/>
                  </a:lnTo>
                  <a:lnTo>
                    <a:pt x="1890391" y="1461110"/>
                  </a:lnTo>
                  <a:lnTo>
                    <a:pt x="1923460" y="1390722"/>
                  </a:lnTo>
                  <a:lnTo>
                    <a:pt x="1951094" y="1317477"/>
                  </a:lnTo>
                  <a:lnTo>
                    <a:pt x="1973035" y="1241631"/>
                  </a:lnTo>
                  <a:lnTo>
                    <a:pt x="1989027" y="1163441"/>
                  </a:lnTo>
                  <a:lnTo>
                    <a:pt x="1998811" y="1083167"/>
                  </a:lnTo>
                  <a:lnTo>
                    <a:pt x="2002129" y="1001064"/>
                  </a:lnTo>
                  <a:lnTo>
                    <a:pt x="1998811" y="918962"/>
                  </a:lnTo>
                  <a:lnTo>
                    <a:pt x="1989027" y="838687"/>
                  </a:lnTo>
                  <a:lnTo>
                    <a:pt x="1973035" y="760498"/>
                  </a:lnTo>
                  <a:lnTo>
                    <a:pt x="1951094" y="684652"/>
                  </a:lnTo>
                  <a:lnTo>
                    <a:pt x="1923460" y="611406"/>
                  </a:lnTo>
                  <a:lnTo>
                    <a:pt x="1890391" y="541019"/>
                  </a:lnTo>
                  <a:lnTo>
                    <a:pt x="1852146" y="473748"/>
                  </a:lnTo>
                  <a:lnTo>
                    <a:pt x="1808981" y="409850"/>
                  </a:lnTo>
                  <a:lnTo>
                    <a:pt x="1761154" y="349584"/>
                  </a:lnTo>
                  <a:lnTo>
                    <a:pt x="1708923" y="293206"/>
                  </a:lnTo>
                  <a:lnTo>
                    <a:pt x="1652545" y="240975"/>
                  </a:lnTo>
                  <a:lnTo>
                    <a:pt x="1592279" y="193148"/>
                  </a:lnTo>
                  <a:lnTo>
                    <a:pt x="1528381" y="149983"/>
                  </a:lnTo>
                  <a:lnTo>
                    <a:pt x="1461110" y="111737"/>
                  </a:lnTo>
                  <a:lnTo>
                    <a:pt x="1390722" y="78669"/>
                  </a:lnTo>
                  <a:lnTo>
                    <a:pt x="1317477" y="51035"/>
                  </a:lnTo>
                  <a:lnTo>
                    <a:pt x="1241631" y="29093"/>
                  </a:lnTo>
                  <a:lnTo>
                    <a:pt x="1163441" y="13102"/>
                  </a:lnTo>
                  <a:lnTo>
                    <a:pt x="1083167" y="3318"/>
                  </a:lnTo>
                  <a:lnTo>
                    <a:pt x="1001064" y="0"/>
                  </a:lnTo>
                  <a:lnTo>
                    <a:pt x="918962" y="3318"/>
                  </a:lnTo>
                  <a:lnTo>
                    <a:pt x="838687" y="13102"/>
                  </a:lnTo>
                  <a:lnTo>
                    <a:pt x="760498" y="29093"/>
                  </a:lnTo>
                  <a:lnTo>
                    <a:pt x="684652" y="51035"/>
                  </a:lnTo>
                  <a:lnTo>
                    <a:pt x="611406" y="78669"/>
                  </a:lnTo>
                  <a:lnTo>
                    <a:pt x="541019" y="111737"/>
                  </a:lnTo>
                  <a:lnTo>
                    <a:pt x="473748" y="149983"/>
                  </a:lnTo>
                  <a:lnTo>
                    <a:pt x="409850" y="193148"/>
                  </a:lnTo>
                  <a:lnTo>
                    <a:pt x="349584" y="240975"/>
                  </a:lnTo>
                  <a:lnTo>
                    <a:pt x="293206" y="293206"/>
                  </a:lnTo>
                  <a:lnTo>
                    <a:pt x="240975" y="349584"/>
                  </a:lnTo>
                  <a:lnTo>
                    <a:pt x="193148" y="409850"/>
                  </a:lnTo>
                  <a:lnTo>
                    <a:pt x="149983" y="473748"/>
                  </a:lnTo>
                  <a:lnTo>
                    <a:pt x="111737" y="541019"/>
                  </a:lnTo>
                  <a:lnTo>
                    <a:pt x="78669" y="611406"/>
                  </a:lnTo>
                  <a:lnTo>
                    <a:pt x="51035" y="684652"/>
                  </a:lnTo>
                  <a:lnTo>
                    <a:pt x="29093" y="760498"/>
                  </a:lnTo>
                  <a:lnTo>
                    <a:pt x="13102" y="838687"/>
                  </a:lnTo>
                  <a:lnTo>
                    <a:pt x="3318" y="918962"/>
                  </a:lnTo>
                  <a:lnTo>
                    <a:pt x="0" y="1001064"/>
                  </a:lnTo>
                  <a:lnTo>
                    <a:pt x="3318" y="1083167"/>
                  </a:lnTo>
                  <a:lnTo>
                    <a:pt x="13102" y="1163441"/>
                  </a:lnTo>
                  <a:lnTo>
                    <a:pt x="29093" y="1241631"/>
                  </a:lnTo>
                  <a:lnTo>
                    <a:pt x="51035" y="1317477"/>
                  </a:lnTo>
                  <a:lnTo>
                    <a:pt x="78669" y="1390722"/>
                  </a:lnTo>
                  <a:lnTo>
                    <a:pt x="111737" y="1461110"/>
                  </a:lnTo>
                  <a:lnTo>
                    <a:pt x="149983" y="1528381"/>
                  </a:lnTo>
                  <a:lnTo>
                    <a:pt x="193148" y="1592279"/>
                  </a:lnTo>
                  <a:lnTo>
                    <a:pt x="240975" y="1652545"/>
                  </a:lnTo>
                  <a:lnTo>
                    <a:pt x="293206" y="1708923"/>
                  </a:lnTo>
                  <a:lnTo>
                    <a:pt x="349584" y="1761154"/>
                  </a:lnTo>
                  <a:lnTo>
                    <a:pt x="409850" y="1808981"/>
                  </a:lnTo>
                  <a:lnTo>
                    <a:pt x="473748" y="1852146"/>
                  </a:lnTo>
                  <a:lnTo>
                    <a:pt x="541019" y="1890391"/>
                  </a:lnTo>
                  <a:lnTo>
                    <a:pt x="611406" y="1923460"/>
                  </a:lnTo>
                  <a:lnTo>
                    <a:pt x="684652" y="1951094"/>
                  </a:lnTo>
                  <a:lnTo>
                    <a:pt x="760498" y="1973035"/>
                  </a:lnTo>
                  <a:lnTo>
                    <a:pt x="838687" y="1989027"/>
                  </a:lnTo>
                  <a:lnTo>
                    <a:pt x="918962" y="1998811"/>
                  </a:lnTo>
                  <a:lnTo>
                    <a:pt x="1001064" y="2002129"/>
                  </a:lnTo>
                  <a:close/>
                </a:path>
              </a:pathLst>
            </a:custGeom>
            <a:ln w="14401">
              <a:solidFill>
                <a:srgbClr val="FFFFFF"/>
              </a:solidFill>
            </a:ln>
          </p:spPr>
          <p:txBody>
            <a:bodyPr wrap="square" lIns="0" tIns="0" rIns="0" bIns="0" rtlCol="0">
              <a:noAutofit/>
            </a:bodyPr>
            <a:lstStyle/>
            <a:p>
              <a:endParaRPr/>
            </a:p>
          </p:txBody>
        </p:sp>
        <p:sp>
          <p:nvSpPr>
            <p:cNvPr id="47" name="object 22"/>
            <p:cNvSpPr/>
            <p:nvPr/>
          </p:nvSpPr>
          <p:spPr>
            <a:xfrm>
              <a:off x="1477025" y="1898965"/>
              <a:ext cx="1305753" cy="1305753"/>
            </a:xfrm>
            <a:custGeom>
              <a:avLst/>
              <a:gdLst/>
              <a:ahLst/>
              <a:cxnLst/>
              <a:rect l="l" t="t" r="r" b="b"/>
              <a:pathLst>
                <a:path w="1402537" h="1402537">
                  <a:moveTo>
                    <a:pt x="701268" y="0"/>
                  </a:moveTo>
                  <a:lnTo>
                    <a:pt x="643753" y="2324"/>
                  </a:lnTo>
                  <a:lnTo>
                    <a:pt x="587519" y="9178"/>
                  </a:lnTo>
                  <a:lnTo>
                    <a:pt x="532745" y="20380"/>
                  </a:lnTo>
                  <a:lnTo>
                    <a:pt x="479613" y="35751"/>
                  </a:lnTo>
                  <a:lnTo>
                    <a:pt x="428303" y="55109"/>
                  </a:lnTo>
                  <a:lnTo>
                    <a:pt x="378995" y="78274"/>
                  </a:lnTo>
                  <a:lnTo>
                    <a:pt x="331870" y="105066"/>
                  </a:lnTo>
                  <a:lnTo>
                    <a:pt x="287108" y="135304"/>
                  </a:lnTo>
                  <a:lnTo>
                    <a:pt x="244890" y="168808"/>
                  </a:lnTo>
                  <a:lnTo>
                    <a:pt x="205397" y="205397"/>
                  </a:lnTo>
                  <a:lnTo>
                    <a:pt x="168808" y="244890"/>
                  </a:lnTo>
                  <a:lnTo>
                    <a:pt x="135304" y="287108"/>
                  </a:lnTo>
                  <a:lnTo>
                    <a:pt x="105066" y="331870"/>
                  </a:lnTo>
                  <a:lnTo>
                    <a:pt x="78274" y="378995"/>
                  </a:lnTo>
                  <a:lnTo>
                    <a:pt x="55109" y="428303"/>
                  </a:lnTo>
                  <a:lnTo>
                    <a:pt x="35751" y="479613"/>
                  </a:lnTo>
                  <a:lnTo>
                    <a:pt x="20380" y="532745"/>
                  </a:lnTo>
                  <a:lnTo>
                    <a:pt x="9178" y="587519"/>
                  </a:lnTo>
                  <a:lnTo>
                    <a:pt x="2324" y="643753"/>
                  </a:lnTo>
                  <a:lnTo>
                    <a:pt x="0" y="701268"/>
                  </a:lnTo>
                  <a:lnTo>
                    <a:pt x="2324" y="758783"/>
                  </a:lnTo>
                  <a:lnTo>
                    <a:pt x="9178" y="815017"/>
                  </a:lnTo>
                  <a:lnTo>
                    <a:pt x="20380" y="869791"/>
                  </a:lnTo>
                  <a:lnTo>
                    <a:pt x="35751" y="922923"/>
                  </a:lnTo>
                  <a:lnTo>
                    <a:pt x="55109" y="974233"/>
                  </a:lnTo>
                  <a:lnTo>
                    <a:pt x="78274" y="1023541"/>
                  </a:lnTo>
                  <a:lnTo>
                    <a:pt x="105066" y="1070666"/>
                  </a:lnTo>
                  <a:lnTo>
                    <a:pt x="135304" y="1115428"/>
                  </a:lnTo>
                  <a:lnTo>
                    <a:pt x="168808" y="1157646"/>
                  </a:lnTo>
                  <a:lnTo>
                    <a:pt x="205397" y="1197140"/>
                  </a:lnTo>
                  <a:lnTo>
                    <a:pt x="244890" y="1233729"/>
                  </a:lnTo>
                  <a:lnTo>
                    <a:pt x="287108" y="1267232"/>
                  </a:lnTo>
                  <a:lnTo>
                    <a:pt x="331870" y="1297470"/>
                  </a:lnTo>
                  <a:lnTo>
                    <a:pt x="378995" y="1324262"/>
                  </a:lnTo>
                  <a:lnTo>
                    <a:pt x="428303" y="1347427"/>
                  </a:lnTo>
                  <a:lnTo>
                    <a:pt x="479613" y="1366785"/>
                  </a:lnTo>
                  <a:lnTo>
                    <a:pt x="532745" y="1382156"/>
                  </a:lnTo>
                  <a:lnTo>
                    <a:pt x="587519" y="1393358"/>
                  </a:lnTo>
                  <a:lnTo>
                    <a:pt x="643753" y="1400212"/>
                  </a:lnTo>
                  <a:lnTo>
                    <a:pt x="701268" y="1402537"/>
                  </a:lnTo>
                  <a:lnTo>
                    <a:pt x="758783" y="1400212"/>
                  </a:lnTo>
                  <a:lnTo>
                    <a:pt x="815017" y="1393358"/>
                  </a:lnTo>
                  <a:lnTo>
                    <a:pt x="869791" y="1382156"/>
                  </a:lnTo>
                  <a:lnTo>
                    <a:pt x="922923" y="1366785"/>
                  </a:lnTo>
                  <a:lnTo>
                    <a:pt x="974233" y="1347427"/>
                  </a:lnTo>
                  <a:lnTo>
                    <a:pt x="1023541" y="1324262"/>
                  </a:lnTo>
                  <a:lnTo>
                    <a:pt x="1070666" y="1297470"/>
                  </a:lnTo>
                  <a:lnTo>
                    <a:pt x="1115428" y="1267232"/>
                  </a:lnTo>
                  <a:lnTo>
                    <a:pt x="1157646" y="1233729"/>
                  </a:lnTo>
                  <a:lnTo>
                    <a:pt x="1197140" y="1197140"/>
                  </a:lnTo>
                  <a:lnTo>
                    <a:pt x="1233729" y="1157646"/>
                  </a:lnTo>
                  <a:lnTo>
                    <a:pt x="1267232" y="1115428"/>
                  </a:lnTo>
                  <a:lnTo>
                    <a:pt x="1297470" y="1070666"/>
                  </a:lnTo>
                  <a:lnTo>
                    <a:pt x="1324262" y="1023541"/>
                  </a:lnTo>
                  <a:lnTo>
                    <a:pt x="1347427" y="974233"/>
                  </a:lnTo>
                  <a:lnTo>
                    <a:pt x="1366785" y="922923"/>
                  </a:lnTo>
                  <a:lnTo>
                    <a:pt x="1382156" y="869791"/>
                  </a:lnTo>
                  <a:lnTo>
                    <a:pt x="1393358" y="815017"/>
                  </a:lnTo>
                  <a:lnTo>
                    <a:pt x="1400212" y="758783"/>
                  </a:lnTo>
                  <a:lnTo>
                    <a:pt x="1402537" y="701268"/>
                  </a:lnTo>
                  <a:lnTo>
                    <a:pt x="1400212" y="643753"/>
                  </a:lnTo>
                  <a:lnTo>
                    <a:pt x="1393358" y="587519"/>
                  </a:lnTo>
                  <a:lnTo>
                    <a:pt x="1382156" y="532745"/>
                  </a:lnTo>
                  <a:lnTo>
                    <a:pt x="1366785" y="479613"/>
                  </a:lnTo>
                  <a:lnTo>
                    <a:pt x="1347427" y="428303"/>
                  </a:lnTo>
                  <a:lnTo>
                    <a:pt x="1324262" y="378995"/>
                  </a:lnTo>
                  <a:lnTo>
                    <a:pt x="1297470" y="331870"/>
                  </a:lnTo>
                  <a:lnTo>
                    <a:pt x="1267232" y="287108"/>
                  </a:lnTo>
                  <a:lnTo>
                    <a:pt x="1233729" y="244890"/>
                  </a:lnTo>
                  <a:lnTo>
                    <a:pt x="1197140" y="205397"/>
                  </a:lnTo>
                  <a:lnTo>
                    <a:pt x="1157646" y="168808"/>
                  </a:lnTo>
                  <a:lnTo>
                    <a:pt x="1115428" y="135304"/>
                  </a:lnTo>
                  <a:lnTo>
                    <a:pt x="1070666" y="105066"/>
                  </a:lnTo>
                  <a:lnTo>
                    <a:pt x="1023541" y="78274"/>
                  </a:lnTo>
                  <a:lnTo>
                    <a:pt x="974233" y="55109"/>
                  </a:lnTo>
                  <a:lnTo>
                    <a:pt x="922923" y="35751"/>
                  </a:lnTo>
                  <a:lnTo>
                    <a:pt x="869791" y="20380"/>
                  </a:lnTo>
                  <a:lnTo>
                    <a:pt x="815017" y="9178"/>
                  </a:lnTo>
                  <a:lnTo>
                    <a:pt x="758783" y="2324"/>
                  </a:lnTo>
                  <a:lnTo>
                    <a:pt x="701268" y="0"/>
                  </a:lnTo>
                  <a:close/>
                </a:path>
              </a:pathLst>
            </a:custGeom>
            <a:solidFill>
              <a:srgbClr val="006BB6"/>
            </a:solidFill>
          </p:spPr>
          <p:txBody>
            <a:bodyPr wrap="square" lIns="0" tIns="0" rIns="0" bIns="0" rtlCol="0">
              <a:noAutofit/>
            </a:bodyPr>
            <a:lstStyle/>
            <a:p>
              <a:endParaRPr/>
            </a:p>
          </p:txBody>
        </p:sp>
        <p:sp>
          <p:nvSpPr>
            <p:cNvPr id="48" name="object 23"/>
            <p:cNvSpPr/>
            <p:nvPr/>
          </p:nvSpPr>
          <p:spPr>
            <a:xfrm>
              <a:off x="1477025" y="1898965"/>
              <a:ext cx="1305753" cy="1305753"/>
            </a:xfrm>
            <a:custGeom>
              <a:avLst/>
              <a:gdLst/>
              <a:ahLst/>
              <a:cxnLst/>
              <a:rect l="l" t="t" r="r" b="b"/>
              <a:pathLst>
                <a:path w="1402537" h="1402537">
                  <a:moveTo>
                    <a:pt x="701268" y="1402537"/>
                  </a:moveTo>
                  <a:lnTo>
                    <a:pt x="758783" y="1400212"/>
                  </a:lnTo>
                  <a:lnTo>
                    <a:pt x="815017" y="1393358"/>
                  </a:lnTo>
                  <a:lnTo>
                    <a:pt x="869791" y="1382156"/>
                  </a:lnTo>
                  <a:lnTo>
                    <a:pt x="922923" y="1366785"/>
                  </a:lnTo>
                  <a:lnTo>
                    <a:pt x="974233" y="1347427"/>
                  </a:lnTo>
                  <a:lnTo>
                    <a:pt x="1023541" y="1324262"/>
                  </a:lnTo>
                  <a:lnTo>
                    <a:pt x="1070666" y="1297470"/>
                  </a:lnTo>
                  <a:lnTo>
                    <a:pt x="1115428" y="1267232"/>
                  </a:lnTo>
                  <a:lnTo>
                    <a:pt x="1157646" y="1233729"/>
                  </a:lnTo>
                  <a:lnTo>
                    <a:pt x="1197140" y="1197140"/>
                  </a:lnTo>
                  <a:lnTo>
                    <a:pt x="1233729" y="1157646"/>
                  </a:lnTo>
                  <a:lnTo>
                    <a:pt x="1267232" y="1115428"/>
                  </a:lnTo>
                  <a:lnTo>
                    <a:pt x="1297470" y="1070666"/>
                  </a:lnTo>
                  <a:lnTo>
                    <a:pt x="1324262" y="1023541"/>
                  </a:lnTo>
                  <a:lnTo>
                    <a:pt x="1347427" y="974233"/>
                  </a:lnTo>
                  <a:lnTo>
                    <a:pt x="1366785" y="922923"/>
                  </a:lnTo>
                  <a:lnTo>
                    <a:pt x="1382156" y="869791"/>
                  </a:lnTo>
                  <a:lnTo>
                    <a:pt x="1393358" y="815017"/>
                  </a:lnTo>
                  <a:lnTo>
                    <a:pt x="1400212" y="758783"/>
                  </a:lnTo>
                  <a:lnTo>
                    <a:pt x="1402537" y="701268"/>
                  </a:lnTo>
                  <a:lnTo>
                    <a:pt x="1400212" y="643753"/>
                  </a:lnTo>
                  <a:lnTo>
                    <a:pt x="1393358" y="587519"/>
                  </a:lnTo>
                  <a:lnTo>
                    <a:pt x="1382156" y="532745"/>
                  </a:lnTo>
                  <a:lnTo>
                    <a:pt x="1366785" y="479613"/>
                  </a:lnTo>
                  <a:lnTo>
                    <a:pt x="1347427" y="428303"/>
                  </a:lnTo>
                  <a:lnTo>
                    <a:pt x="1324262" y="378995"/>
                  </a:lnTo>
                  <a:lnTo>
                    <a:pt x="1297470" y="331870"/>
                  </a:lnTo>
                  <a:lnTo>
                    <a:pt x="1267232" y="287108"/>
                  </a:lnTo>
                  <a:lnTo>
                    <a:pt x="1233729" y="244890"/>
                  </a:lnTo>
                  <a:lnTo>
                    <a:pt x="1197140" y="205397"/>
                  </a:lnTo>
                  <a:lnTo>
                    <a:pt x="1157646" y="168808"/>
                  </a:lnTo>
                  <a:lnTo>
                    <a:pt x="1115428" y="135304"/>
                  </a:lnTo>
                  <a:lnTo>
                    <a:pt x="1070666" y="105066"/>
                  </a:lnTo>
                  <a:lnTo>
                    <a:pt x="1023541" y="78274"/>
                  </a:lnTo>
                  <a:lnTo>
                    <a:pt x="974233" y="55109"/>
                  </a:lnTo>
                  <a:lnTo>
                    <a:pt x="922923" y="35751"/>
                  </a:lnTo>
                  <a:lnTo>
                    <a:pt x="869791" y="20380"/>
                  </a:lnTo>
                  <a:lnTo>
                    <a:pt x="815017" y="9178"/>
                  </a:lnTo>
                  <a:lnTo>
                    <a:pt x="758783" y="2324"/>
                  </a:lnTo>
                  <a:lnTo>
                    <a:pt x="701268" y="0"/>
                  </a:lnTo>
                  <a:lnTo>
                    <a:pt x="643753" y="2324"/>
                  </a:lnTo>
                  <a:lnTo>
                    <a:pt x="587519" y="9178"/>
                  </a:lnTo>
                  <a:lnTo>
                    <a:pt x="532745" y="20380"/>
                  </a:lnTo>
                  <a:lnTo>
                    <a:pt x="479613" y="35751"/>
                  </a:lnTo>
                  <a:lnTo>
                    <a:pt x="428303" y="55109"/>
                  </a:lnTo>
                  <a:lnTo>
                    <a:pt x="378995" y="78274"/>
                  </a:lnTo>
                  <a:lnTo>
                    <a:pt x="331870" y="105066"/>
                  </a:lnTo>
                  <a:lnTo>
                    <a:pt x="287108" y="135304"/>
                  </a:lnTo>
                  <a:lnTo>
                    <a:pt x="244890" y="168808"/>
                  </a:lnTo>
                  <a:lnTo>
                    <a:pt x="205397" y="205397"/>
                  </a:lnTo>
                  <a:lnTo>
                    <a:pt x="168808" y="244890"/>
                  </a:lnTo>
                  <a:lnTo>
                    <a:pt x="135304" y="287108"/>
                  </a:lnTo>
                  <a:lnTo>
                    <a:pt x="105066" y="331870"/>
                  </a:lnTo>
                  <a:lnTo>
                    <a:pt x="78274" y="378995"/>
                  </a:lnTo>
                  <a:lnTo>
                    <a:pt x="55109" y="428303"/>
                  </a:lnTo>
                  <a:lnTo>
                    <a:pt x="35751" y="479613"/>
                  </a:lnTo>
                  <a:lnTo>
                    <a:pt x="20380" y="532745"/>
                  </a:lnTo>
                  <a:lnTo>
                    <a:pt x="9178" y="587519"/>
                  </a:lnTo>
                  <a:lnTo>
                    <a:pt x="2324" y="643753"/>
                  </a:lnTo>
                  <a:lnTo>
                    <a:pt x="0" y="701268"/>
                  </a:lnTo>
                  <a:lnTo>
                    <a:pt x="2324" y="758783"/>
                  </a:lnTo>
                  <a:lnTo>
                    <a:pt x="9178" y="815017"/>
                  </a:lnTo>
                  <a:lnTo>
                    <a:pt x="20380" y="869791"/>
                  </a:lnTo>
                  <a:lnTo>
                    <a:pt x="35751" y="922923"/>
                  </a:lnTo>
                  <a:lnTo>
                    <a:pt x="55109" y="974233"/>
                  </a:lnTo>
                  <a:lnTo>
                    <a:pt x="78274" y="1023541"/>
                  </a:lnTo>
                  <a:lnTo>
                    <a:pt x="105066" y="1070666"/>
                  </a:lnTo>
                  <a:lnTo>
                    <a:pt x="135304" y="1115428"/>
                  </a:lnTo>
                  <a:lnTo>
                    <a:pt x="168808" y="1157646"/>
                  </a:lnTo>
                  <a:lnTo>
                    <a:pt x="205397" y="1197140"/>
                  </a:lnTo>
                  <a:lnTo>
                    <a:pt x="244890" y="1233729"/>
                  </a:lnTo>
                  <a:lnTo>
                    <a:pt x="287108" y="1267232"/>
                  </a:lnTo>
                  <a:lnTo>
                    <a:pt x="331870" y="1297470"/>
                  </a:lnTo>
                  <a:lnTo>
                    <a:pt x="378995" y="1324262"/>
                  </a:lnTo>
                  <a:lnTo>
                    <a:pt x="428303" y="1347427"/>
                  </a:lnTo>
                  <a:lnTo>
                    <a:pt x="479613" y="1366785"/>
                  </a:lnTo>
                  <a:lnTo>
                    <a:pt x="532745" y="1382156"/>
                  </a:lnTo>
                  <a:lnTo>
                    <a:pt x="587519" y="1393358"/>
                  </a:lnTo>
                  <a:lnTo>
                    <a:pt x="643753" y="1400212"/>
                  </a:lnTo>
                  <a:lnTo>
                    <a:pt x="701268" y="1402537"/>
                  </a:lnTo>
                  <a:close/>
                </a:path>
              </a:pathLst>
            </a:custGeom>
            <a:ln w="14401">
              <a:solidFill>
                <a:srgbClr val="FFFFFF"/>
              </a:solidFill>
            </a:ln>
          </p:spPr>
          <p:txBody>
            <a:bodyPr wrap="square" lIns="0" tIns="0" rIns="0" bIns="0" rtlCol="0">
              <a:noAutofit/>
            </a:bodyPr>
            <a:lstStyle/>
            <a:p>
              <a:endParaRPr/>
            </a:p>
          </p:txBody>
        </p:sp>
        <p:sp>
          <p:nvSpPr>
            <p:cNvPr id="49" name="object 24"/>
            <p:cNvSpPr/>
            <p:nvPr/>
          </p:nvSpPr>
          <p:spPr>
            <a:xfrm>
              <a:off x="1083046" y="1187624"/>
              <a:ext cx="2043806" cy="2633131"/>
            </a:xfrm>
            <a:custGeom>
              <a:avLst/>
              <a:gdLst/>
              <a:ahLst/>
              <a:cxnLst/>
              <a:rect l="l" t="t" r="r" b="b"/>
              <a:pathLst>
                <a:path w="2195296" h="2828302">
                  <a:moveTo>
                    <a:pt x="0" y="2828302"/>
                  </a:moveTo>
                  <a:lnTo>
                    <a:pt x="2195296" y="2828302"/>
                  </a:lnTo>
                  <a:lnTo>
                    <a:pt x="2195296" y="0"/>
                  </a:lnTo>
                  <a:lnTo>
                    <a:pt x="0" y="0"/>
                  </a:lnTo>
                  <a:lnTo>
                    <a:pt x="0" y="2828302"/>
                  </a:lnTo>
                  <a:close/>
                </a:path>
              </a:pathLst>
            </a:custGeom>
            <a:ln w="12700">
              <a:solidFill>
                <a:srgbClr val="FFFFFF"/>
              </a:solidFill>
            </a:ln>
          </p:spPr>
          <p:txBody>
            <a:bodyPr wrap="square" lIns="0" tIns="0" rIns="0" bIns="0" rtlCol="0">
              <a:noAutofit/>
            </a:bodyPr>
            <a:lstStyle/>
            <a:p>
              <a:endParaRPr/>
            </a:p>
          </p:txBody>
        </p:sp>
        <p:sp>
          <p:nvSpPr>
            <p:cNvPr id="50" name="object 25"/>
            <p:cNvSpPr/>
            <p:nvPr/>
          </p:nvSpPr>
          <p:spPr>
            <a:xfrm>
              <a:off x="1399848" y="3358497"/>
              <a:ext cx="1436060" cy="454038"/>
            </a:xfrm>
            <a:custGeom>
              <a:avLst/>
              <a:gdLst/>
              <a:ahLst/>
              <a:cxnLst/>
              <a:rect l="l" t="t" r="r" b="b"/>
              <a:pathLst>
                <a:path w="1542503" h="487692">
                  <a:moveTo>
                    <a:pt x="0" y="487692"/>
                  </a:moveTo>
                  <a:lnTo>
                    <a:pt x="1542503" y="487692"/>
                  </a:lnTo>
                  <a:lnTo>
                    <a:pt x="1542503" y="0"/>
                  </a:lnTo>
                  <a:lnTo>
                    <a:pt x="0" y="0"/>
                  </a:lnTo>
                  <a:lnTo>
                    <a:pt x="0" y="487692"/>
                  </a:lnTo>
                  <a:close/>
                </a:path>
              </a:pathLst>
            </a:custGeom>
            <a:ln w="12700">
              <a:solidFill>
                <a:srgbClr val="FFFFFF"/>
              </a:solidFill>
            </a:ln>
          </p:spPr>
          <p:txBody>
            <a:bodyPr wrap="square" lIns="0" tIns="0" rIns="0" bIns="0" rtlCol="0">
              <a:noAutofit/>
            </a:bodyPr>
            <a:lstStyle/>
            <a:p>
              <a:endParaRPr/>
            </a:p>
          </p:txBody>
        </p:sp>
        <p:sp>
          <p:nvSpPr>
            <p:cNvPr id="51" name="object 26"/>
            <p:cNvSpPr/>
            <p:nvPr/>
          </p:nvSpPr>
          <p:spPr>
            <a:xfrm>
              <a:off x="1768745" y="2190700"/>
              <a:ext cx="762576" cy="762564"/>
            </a:xfrm>
            <a:custGeom>
              <a:avLst/>
              <a:gdLst/>
              <a:ahLst/>
              <a:cxnLst/>
              <a:rect l="l" t="t" r="r" b="b"/>
              <a:pathLst>
                <a:path w="819099" h="819086">
                  <a:moveTo>
                    <a:pt x="409549" y="0"/>
                  </a:moveTo>
                  <a:lnTo>
                    <a:pt x="343118" y="5359"/>
                  </a:lnTo>
                  <a:lnTo>
                    <a:pt x="280100" y="20877"/>
                  </a:lnTo>
                  <a:lnTo>
                    <a:pt x="221338" y="45710"/>
                  </a:lnTo>
                  <a:lnTo>
                    <a:pt x="167675" y="79015"/>
                  </a:lnTo>
                  <a:lnTo>
                    <a:pt x="119954" y="119949"/>
                  </a:lnTo>
                  <a:lnTo>
                    <a:pt x="79019" y="167669"/>
                  </a:lnTo>
                  <a:lnTo>
                    <a:pt x="45713" y="221332"/>
                  </a:lnTo>
                  <a:lnTo>
                    <a:pt x="20879" y="280095"/>
                  </a:lnTo>
                  <a:lnTo>
                    <a:pt x="5360" y="343115"/>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lnTo>
                    <a:pt x="443138" y="817728"/>
                  </a:lnTo>
                  <a:lnTo>
                    <a:pt x="507968" y="807183"/>
                  </a:lnTo>
                  <a:lnTo>
                    <a:pt x="568964" y="786902"/>
                  </a:lnTo>
                  <a:lnTo>
                    <a:pt x="625282" y="757726"/>
                  </a:lnTo>
                  <a:lnTo>
                    <a:pt x="676079" y="720501"/>
                  </a:lnTo>
                  <a:lnTo>
                    <a:pt x="720512" y="676069"/>
                  </a:lnTo>
                  <a:lnTo>
                    <a:pt x="757739" y="625273"/>
                  </a:lnTo>
                  <a:lnTo>
                    <a:pt x="786914" y="568957"/>
                  </a:lnTo>
                  <a:lnTo>
                    <a:pt x="807196" y="507963"/>
                  </a:lnTo>
                  <a:lnTo>
                    <a:pt x="817741" y="443137"/>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close/>
                </a:path>
              </a:pathLst>
            </a:custGeom>
            <a:solidFill>
              <a:srgbClr val="ED1C2E"/>
            </a:solidFill>
          </p:spPr>
          <p:txBody>
            <a:bodyPr wrap="square" lIns="0" tIns="0" rIns="0" bIns="0" rtlCol="0">
              <a:noAutofit/>
            </a:bodyPr>
            <a:lstStyle/>
            <a:p>
              <a:endParaRPr/>
            </a:p>
          </p:txBody>
        </p:sp>
        <p:sp>
          <p:nvSpPr>
            <p:cNvPr id="52" name="object 27"/>
            <p:cNvSpPr/>
            <p:nvPr/>
          </p:nvSpPr>
          <p:spPr>
            <a:xfrm>
              <a:off x="1768745" y="2190700"/>
              <a:ext cx="762576" cy="762564"/>
            </a:xfrm>
            <a:custGeom>
              <a:avLst/>
              <a:gdLst/>
              <a:ahLst/>
              <a:cxnLst/>
              <a:rect l="l" t="t" r="r" b="b"/>
              <a:pathLst>
                <a:path w="819099" h="819086">
                  <a:moveTo>
                    <a:pt x="409549" y="819086"/>
                  </a:moveTo>
                  <a:lnTo>
                    <a:pt x="475980" y="813726"/>
                  </a:lnTo>
                  <a:lnTo>
                    <a:pt x="538998" y="798207"/>
                  </a:lnTo>
                  <a:lnTo>
                    <a:pt x="597760" y="773373"/>
                  </a:lnTo>
                  <a:lnTo>
                    <a:pt x="651423" y="740067"/>
                  </a:lnTo>
                  <a:lnTo>
                    <a:pt x="699144" y="699133"/>
                  </a:lnTo>
                  <a:lnTo>
                    <a:pt x="740079" y="651413"/>
                  </a:lnTo>
                  <a:lnTo>
                    <a:pt x="773385" y="597752"/>
                  </a:lnTo>
                  <a:lnTo>
                    <a:pt x="798219" y="538992"/>
                  </a:lnTo>
                  <a:lnTo>
                    <a:pt x="813738" y="475976"/>
                  </a:lnTo>
                  <a:lnTo>
                    <a:pt x="819099" y="409549"/>
                  </a:lnTo>
                  <a:lnTo>
                    <a:pt x="817741" y="375958"/>
                  </a:lnTo>
                  <a:lnTo>
                    <a:pt x="807196" y="311126"/>
                  </a:lnTo>
                  <a:lnTo>
                    <a:pt x="786914" y="250129"/>
                  </a:lnTo>
                  <a:lnTo>
                    <a:pt x="757739" y="193811"/>
                  </a:lnTo>
                  <a:lnTo>
                    <a:pt x="720512" y="143014"/>
                  </a:lnTo>
                  <a:lnTo>
                    <a:pt x="676079" y="98581"/>
                  </a:lnTo>
                  <a:lnTo>
                    <a:pt x="625282" y="61357"/>
                  </a:lnTo>
                  <a:lnTo>
                    <a:pt x="568964" y="32182"/>
                  </a:lnTo>
                  <a:lnTo>
                    <a:pt x="507968" y="11901"/>
                  </a:lnTo>
                  <a:lnTo>
                    <a:pt x="443138" y="1357"/>
                  </a:lnTo>
                  <a:lnTo>
                    <a:pt x="409549" y="0"/>
                  </a:lnTo>
                  <a:lnTo>
                    <a:pt x="375960" y="1357"/>
                  </a:lnTo>
                  <a:lnTo>
                    <a:pt x="311130" y="11901"/>
                  </a:lnTo>
                  <a:lnTo>
                    <a:pt x="250134" y="32182"/>
                  </a:lnTo>
                  <a:lnTo>
                    <a:pt x="193816" y="61357"/>
                  </a:lnTo>
                  <a:lnTo>
                    <a:pt x="143019" y="98581"/>
                  </a:lnTo>
                  <a:lnTo>
                    <a:pt x="98586" y="143014"/>
                  </a:lnTo>
                  <a:lnTo>
                    <a:pt x="61360" y="193811"/>
                  </a:lnTo>
                  <a:lnTo>
                    <a:pt x="32184" y="250129"/>
                  </a:lnTo>
                  <a:lnTo>
                    <a:pt x="11902" y="311126"/>
                  </a:lnTo>
                  <a:lnTo>
                    <a:pt x="1357" y="375958"/>
                  </a:lnTo>
                  <a:lnTo>
                    <a:pt x="0" y="409549"/>
                  </a:lnTo>
                  <a:lnTo>
                    <a:pt x="1357" y="443137"/>
                  </a:lnTo>
                  <a:lnTo>
                    <a:pt x="11902" y="507963"/>
                  </a:lnTo>
                  <a:lnTo>
                    <a:pt x="32184" y="568957"/>
                  </a:lnTo>
                  <a:lnTo>
                    <a:pt x="61360" y="625273"/>
                  </a:lnTo>
                  <a:lnTo>
                    <a:pt x="98586" y="676069"/>
                  </a:lnTo>
                  <a:lnTo>
                    <a:pt x="143019" y="720501"/>
                  </a:lnTo>
                  <a:lnTo>
                    <a:pt x="193816" y="757726"/>
                  </a:lnTo>
                  <a:lnTo>
                    <a:pt x="250134" y="786902"/>
                  </a:lnTo>
                  <a:lnTo>
                    <a:pt x="311130" y="807183"/>
                  </a:lnTo>
                  <a:lnTo>
                    <a:pt x="375960" y="817728"/>
                  </a:lnTo>
                  <a:lnTo>
                    <a:pt x="409549" y="819086"/>
                  </a:lnTo>
                  <a:close/>
                </a:path>
              </a:pathLst>
            </a:custGeom>
            <a:ln w="14401">
              <a:solidFill>
                <a:srgbClr val="FFFFFF"/>
              </a:solidFill>
            </a:ln>
          </p:spPr>
          <p:txBody>
            <a:bodyPr wrap="square" lIns="0" tIns="0" rIns="0" bIns="0" rtlCol="0">
              <a:noAutofit/>
            </a:bodyPr>
            <a:lstStyle/>
            <a:p>
              <a:endParaRPr/>
            </a:p>
          </p:txBody>
        </p:sp>
        <p:sp>
          <p:nvSpPr>
            <p:cNvPr id="56" name="object 31"/>
            <p:cNvSpPr/>
            <p:nvPr/>
          </p:nvSpPr>
          <p:spPr>
            <a:xfrm>
              <a:off x="2017312" y="2439409"/>
              <a:ext cx="299394" cy="299811"/>
            </a:xfrm>
            <a:custGeom>
              <a:avLst/>
              <a:gdLst/>
              <a:ahLst/>
              <a:cxnLst/>
              <a:rect l="l" t="t" r="r" b="b"/>
              <a:pathLst>
                <a:path w="321585" h="322033">
                  <a:moveTo>
                    <a:pt x="171956" y="0"/>
                  </a:moveTo>
                  <a:lnTo>
                    <a:pt x="125908" y="5254"/>
                  </a:lnTo>
                  <a:lnTo>
                    <a:pt x="85325" y="20439"/>
                  </a:lnTo>
                  <a:lnTo>
                    <a:pt x="51325" y="44149"/>
                  </a:lnTo>
                  <a:lnTo>
                    <a:pt x="25025" y="74981"/>
                  </a:lnTo>
                  <a:lnTo>
                    <a:pt x="7544" y="111529"/>
                  </a:lnTo>
                  <a:lnTo>
                    <a:pt x="0" y="152390"/>
                  </a:lnTo>
                  <a:lnTo>
                    <a:pt x="594" y="168018"/>
                  </a:lnTo>
                  <a:lnTo>
                    <a:pt x="9511" y="211774"/>
                  </a:lnTo>
                  <a:lnTo>
                    <a:pt x="28013" y="249898"/>
                  </a:lnTo>
                  <a:lnTo>
                    <a:pt x="54665" y="281176"/>
                  </a:lnTo>
                  <a:lnTo>
                    <a:pt x="88030" y="304399"/>
                  </a:lnTo>
                  <a:lnTo>
                    <a:pt x="126674" y="318354"/>
                  </a:lnTo>
                  <a:lnTo>
                    <a:pt x="160982" y="322033"/>
                  </a:lnTo>
                  <a:lnTo>
                    <a:pt x="175695" y="321371"/>
                  </a:lnTo>
                  <a:lnTo>
                    <a:pt x="217376" y="311893"/>
                  </a:lnTo>
                  <a:lnTo>
                    <a:pt x="254167" y="292386"/>
                  </a:lnTo>
                  <a:lnTo>
                    <a:pt x="284518" y="264399"/>
                  </a:lnTo>
                  <a:lnTo>
                    <a:pt x="306878" y="229483"/>
                  </a:lnTo>
                  <a:lnTo>
                    <a:pt x="319699" y="189186"/>
                  </a:lnTo>
                  <a:lnTo>
                    <a:pt x="321585" y="174827"/>
                  </a:lnTo>
                  <a:lnTo>
                    <a:pt x="321070" y="158638"/>
                  </a:lnTo>
                  <a:lnTo>
                    <a:pt x="312602" y="113595"/>
                  </a:lnTo>
                  <a:lnTo>
                    <a:pt x="294813" y="74620"/>
                  </a:lnTo>
                  <a:lnTo>
                    <a:pt x="269072" y="42728"/>
                  </a:lnTo>
                  <a:lnTo>
                    <a:pt x="236747" y="18929"/>
                  </a:lnTo>
                  <a:lnTo>
                    <a:pt x="199206" y="4236"/>
                  </a:lnTo>
                  <a:lnTo>
                    <a:pt x="171956" y="0"/>
                  </a:lnTo>
                  <a:close/>
                </a:path>
              </a:pathLst>
            </a:custGeom>
            <a:solidFill>
              <a:srgbClr val="F58220"/>
            </a:solidFill>
          </p:spPr>
          <p:txBody>
            <a:bodyPr wrap="square" lIns="0" tIns="0" rIns="0" bIns="0" rtlCol="0">
              <a:noAutofit/>
            </a:bodyPr>
            <a:lstStyle/>
            <a:p>
              <a:endParaRPr/>
            </a:p>
          </p:txBody>
        </p:sp>
        <p:sp>
          <p:nvSpPr>
            <p:cNvPr id="57" name="object 32"/>
            <p:cNvSpPr/>
            <p:nvPr/>
          </p:nvSpPr>
          <p:spPr>
            <a:xfrm>
              <a:off x="2017312" y="2439409"/>
              <a:ext cx="299394" cy="299811"/>
            </a:xfrm>
            <a:custGeom>
              <a:avLst/>
              <a:gdLst/>
              <a:ahLst/>
              <a:cxnLst/>
              <a:rect l="l" t="t" r="r" b="b"/>
              <a:pathLst>
                <a:path w="321585" h="322033">
                  <a:moveTo>
                    <a:pt x="160982" y="322033"/>
                  </a:moveTo>
                  <a:lnTo>
                    <a:pt x="203950" y="316243"/>
                  </a:lnTo>
                  <a:lnTo>
                    <a:pt x="242543" y="299907"/>
                  </a:lnTo>
                  <a:lnTo>
                    <a:pt x="275212" y="274575"/>
                  </a:lnTo>
                  <a:lnTo>
                    <a:pt x="300408" y="241796"/>
                  </a:lnTo>
                  <a:lnTo>
                    <a:pt x="316581" y="203121"/>
                  </a:lnTo>
                  <a:lnTo>
                    <a:pt x="321585" y="174827"/>
                  </a:lnTo>
                  <a:lnTo>
                    <a:pt x="321070" y="158638"/>
                  </a:lnTo>
                  <a:lnTo>
                    <a:pt x="312602" y="113595"/>
                  </a:lnTo>
                  <a:lnTo>
                    <a:pt x="294813" y="74620"/>
                  </a:lnTo>
                  <a:lnTo>
                    <a:pt x="269072" y="42728"/>
                  </a:lnTo>
                  <a:lnTo>
                    <a:pt x="236747" y="18929"/>
                  </a:lnTo>
                  <a:lnTo>
                    <a:pt x="199206" y="4236"/>
                  </a:lnTo>
                  <a:lnTo>
                    <a:pt x="171956" y="0"/>
                  </a:lnTo>
                  <a:lnTo>
                    <a:pt x="156069" y="561"/>
                  </a:lnTo>
                  <a:lnTo>
                    <a:pt x="111718" y="9282"/>
                  </a:lnTo>
                  <a:lnTo>
                    <a:pt x="73205" y="27464"/>
                  </a:lnTo>
                  <a:lnTo>
                    <a:pt x="41648" y="53705"/>
                  </a:lnTo>
                  <a:lnTo>
                    <a:pt x="18163" y="86598"/>
                  </a:lnTo>
                  <a:lnTo>
                    <a:pt x="3870" y="124740"/>
                  </a:lnTo>
                  <a:lnTo>
                    <a:pt x="0" y="152390"/>
                  </a:lnTo>
                  <a:lnTo>
                    <a:pt x="594" y="168018"/>
                  </a:lnTo>
                  <a:lnTo>
                    <a:pt x="9511" y="211774"/>
                  </a:lnTo>
                  <a:lnTo>
                    <a:pt x="28013" y="249898"/>
                  </a:lnTo>
                  <a:lnTo>
                    <a:pt x="54665" y="281176"/>
                  </a:lnTo>
                  <a:lnTo>
                    <a:pt x="88030" y="304399"/>
                  </a:lnTo>
                  <a:lnTo>
                    <a:pt x="126674" y="318354"/>
                  </a:lnTo>
                  <a:lnTo>
                    <a:pt x="160982" y="322033"/>
                  </a:lnTo>
                  <a:close/>
                </a:path>
              </a:pathLst>
            </a:custGeom>
            <a:ln w="14401">
              <a:solidFill>
                <a:srgbClr val="FFFFFF"/>
              </a:solidFill>
            </a:ln>
          </p:spPr>
          <p:txBody>
            <a:bodyPr wrap="square" lIns="0" tIns="0" rIns="0" bIns="0" rtlCol="0">
              <a:noAutofit/>
            </a:bodyPr>
            <a:lstStyle/>
            <a:p>
              <a:endParaRPr/>
            </a:p>
          </p:txBody>
        </p:sp>
        <p:sp>
          <p:nvSpPr>
            <p:cNvPr id="62" name="object 37"/>
            <p:cNvSpPr/>
            <p:nvPr/>
          </p:nvSpPr>
          <p:spPr>
            <a:xfrm>
              <a:off x="1701041" y="3704328"/>
              <a:ext cx="893096" cy="115540"/>
            </a:xfrm>
            <a:custGeom>
              <a:avLst/>
              <a:gdLst/>
              <a:ahLst/>
              <a:cxnLst/>
              <a:rect l="l" t="t" r="r" b="b"/>
              <a:pathLst>
                <a:path w="959294" h="124104">
                  <a:moveTo>
                    <a:pt x="0" y="124104"/>
                  </a:moveTo>
                  <a:lnTo>
                    <a:pt x="959294" y="124104"/>
                  </a:lnTo>
                  <a:lnTo>
                    <a:pt x="959294" y="0"/>
                  </a:lnTo>
                  <a:lnTo>
                    <a:pt x="0" y="0"/>
                  </a:lnTo>
                  <a:lnTo>
                    <a:pt x="0" y="124104"/>
                  </a:lnTo>
                  <a:close/>
                </a:path>
              </a:pathLst>
            </a:custGeom>
            <a:ln w="12699">
              <a:solidFill>
                <a:srgbClr val="FFFFFF"/>
              </a:solidFill>
            </a:ln>
          </p:spPr>
          <p:txBody>
            <a:bodyPr wrap="square" lIns="0" tIns="0" rIns="0" bIns="0" rtlCol="0">
              <a:noAutofit/>
            </a:bodyPr>
            <a:lstStyle/>
            <a:p>
              <a:endParaRPr/>
            </a:p>
          </p:txBody>
        </p:sp>
      </p:grpSp>
      <p:sp>
        <p:nvSpPr>
          <p:cNvPr id="2" name="Platshållare för text 1"/>
          <p:cNvSpPr>
            <a:spLocks noGrp="1"/>
          </p:cNvSpPr>
          <p:nvPr>
            <p:ph type="body" sz="quarter" idx="17"/>
          </p:nvPr>
        </p:nvSpPr>
        <p:spPr>
          <a:xfrm>
            <a:off x="1628800" y="539552"/>
            <a:ext cx="4608512"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73</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22" name="object 6"/>
          <p:cNvSpPr txBox="1"/>
          <p:nvPr/>
        </p:nvSpPr>
        <p:spPr>
          <a:xfrm>
            <a:off x="332656" y="3563888"/>
            <a:ext cx="3024336" cy="5040560"/>
          </a:xfrm>
          <a:prstGeom prst="rect">
            <a:avLst/>
          </a:prstGeom>
        </p:spPr>
        <p:txBody>
          <a:bodyPr vert="horz" wrap="square" lIns="0" tIns="0" rIns="0" bIns="0" rtlCol="0">
            <a:noAutofit/>
          </a:bodyPr>
          <a:lstStyle/>
          <a:p>
            <a:pPr marL="12700">
              <a:lnSpc>
                <a:spcPct val="100000"/>
              </a:lnSpc>
            </a:pPr>
            <a:r>
              <a:rPr sz="1400" b="1" dirty="0">
                <a:solidFill>
                  <a:srgbClr val="41AD49"/>
                </a:solidFill>
                <a:latin typeface="Arial"/>
                <a:cs typeface="Arial"/>
              </a:rPr>
              <a:t>Målbild </a:t>
            </a:r>
            <a:r>
              <a:rPr sz="1400" b="1" spc="-90" dirty="0">
                <a:solidFill>
                  <a:srgbClr val="41AD49"/>
                </a:solidFill>
                <a:latin typeface="Arial"/>
                <a:cs typeface="Arial"/>
              </a:rPr>
              <a:t>– </a:t>
            </a:r>
            <a:r>
              <a:rPr sz="1400" b="1" spc="-15" dirty="0">
                <a:solidFill>
                  <a:srgbClr val="41AD49"/>
                </a:solidFill>
                <a:latin typeface="Arial"/>
                <a:cs typeface="Arial"/>
              </a:rPr>
              <a:t>Spelfilosofi</a:t>
            </a:r>
            <a:endParaRPr sz="1400" dirty="0">
              <a:latin typeface="Arial"/>
              <a:cs typeface="Arial"/>
            </a:endParaRPr>
          </a:p>
          <a:p>
            <a:pPr marL="12700">
              <a:lnSpc>
                <a:spcPts val="1585"/>
              </a:lnSpc>
            </a:pPr>
            <a:r>
              <a:rPr sz="1200" b="1" spc="-10" dirty="0">
                <a:latin typeface="Arial"/>
                <a:cs typeface="Arial"/>
              </a:rPr>
              <a:t>Positionsbestämt lagspel</a:t>
            </a:r>
            <a:endParaRPr sz="1200" dirty="0">
              <a:latin typeface="Arial"/>
              <a:cs typeface="Arial"/>
            </a:endParaRPr>
          </a:p>
          <a:p>
            <a:pPr marL="12700">
              <a:lnSpc>
                <a:spcPts val="1170"/>
              </a:lnSpc>
            </a:pPr>
            <a:r>
              <a:rPr sz="1000" spc="-25" dirty="0">
                <a:latin typeface="Arial"/>
                <a:cs typeface="Arial"/>
              </a:rPr>
              <a:t>Alla</a:t>
            </a:r>
            <a:r>
              <a:rPr sz="1000" spc="-10" dirty="0">
                <a:latin typeface="Arial"/>
                <a:cs typeface="Arial"/>
              </a:rPr>
              <a:t> </a:t>
            </a:r>
            <a:r>
              <a:rPr sz="1000" spc="-20" dirty="0">
                <a:latin typeface="Arial"/>
                <a:cs typeface="Arial"/>
              </a:rPr>
              <a:t>spela</a:t>
            </a:r>
            <a:r>
              <a:rPr sz="1000" spc="-35" dirty="0">
                <a:latin typeface="Arial"/>
                <a:cs typeface="Arial"/>
              </a:rPr>
              <a:t>r</a:t>
            </a:r>
            <a:r>
              <a:rPr sz="1000" spc="-40" dirty="0">
                <a:latin typeface="Arial"/>
                <a:cs typeface="Arial"/>
              </a:rPr>
              <a:t>e</a:t>
            </a:r>
            <a:r>
              <a:rPr sz="1000" spc="-10" dirty="0">
                <a:latin typeface="Arial"/>
                <a:cs typeface="Arial"/>
              </a:rPr>
              <a:t> i </a:t>
            </a:r>
            <a:r>
              <a:rPr sz="1000" spc="-15" dirty="0">
                <a:latin typeface="Arial"/>
                <a:cs typeface="Arial"/>
              </a:rPr>
              <a:t>laget</a:t>
            </a:r>
            <a:r>
              <a:rPr sz="1000" spc="-10" dirty="0">
                <a:latin typeface="Arial"/>
                <a:cs typeface="Arial"/>
              </a:rPr>
              <a:t> deltar i </a:t>
            </a:r>
            <a:r>
              <a:rPr sz="1000" spc="-15" dirty="0">
                <a:latin typeface="Arial"/>
                <a:cs typeface="Arial"/>
              </a:rPr>
              <a:t>anfallsspelet</a:t>
            </a:r>
            <a:r>
              <a:rPr sz="1000" spc="-10" dirty="0">
                <a:latin typeface="Arial"/>
                <a:cs typeface="Arial"/>
              </a:rPr>
              <a:t> </a:t>
            </a:r>
            <a:r>
              <a:rPr sz="1000" spc="-25" dirty="0" err="1">
                <a:latin typeface="Arial"/>
                <a:cs typeface="Arial"/>
              </a:rPr>
              <a:t>när</a:t>
            </a:r>
            <a:r>
              <a:rPr sz="1000" spc="-10" dirty="0">
                <a:latin typeface="Arial"/>
                <a:cs typeface="Arial"/>
              </a:rPr>
              <a:t> </a:t>
            </a:r>
            <a:r>
              <a:rPr sz="1000" spc="0" dirty="0" err="1">
                <a:latin typeface="Arial"/>
                <a:cs typeface="Arial"/>
              </a:rPr>
              <a:t>det</a:t>
            </a:r>
            <a:r>
              <a:rPr lang="sv-SE" sz="1000" spc="0" dirty="0">
                <a:latin typeface="Arial"/>
                <a:cs typeface="Arial"/>
              </a:rPr>
              <a:t> </a:t>
            </a:r>
            <a:r>
              <a:rPr sz="1000" spc="-25" dirty="0" err="1">
                <a:latin typeface="Arial"/>
                <a:cs typeface="Arial"/>
              </a:rPr>
              <a:t>egna</a:t>
            </a:r>
            <a:r>
              <a:rPr sz="1000" spc="-10" dirty="0">
                <a:latin typeface="Arial"/>
                <a:cs typeface="Arial"/>
              </a:rPr>
              <a:t> </a:t>
            </a:r>
            <a:r>
              <a:rPr sz="1000" spc="-15" dirty="0">
                <a:latin typeface="Arial"/>
                <a:cs typeface="Arial"/>
              </a:rPr>
              <a:t>laget</a:t>
            </a:r>
            <a:r>
              <a:rPr sz="1000" spc="-10" dirty="0">
                <a:latin typeface="Arial"/>
                <a:cs typeface="Arial"/>
              </a:rPr>
              <a:t> </a:t>
            </a:r>
            <a:r>
              <a:rPr sz="1000" spc="-25" dirty="0">
                <a:latin typeface="Arial"/>
                <a:cs typeface="Arial"/>
              </a:rPr>
              <a:t>har</a:t>
            </a:r>
            <a:r>
              <a:rPr sz="1000" spc="-10" dirty="0">
                <a:latin typeface="Arial"/>
                <a:cs typeface="Arial"/>
              </a:rPr>
              <a:t> bollen </a:t>
            </a:r>
            <a:r>
              <a:rPr sz="1000" spc="0" dirty="0">
                <a:latin typeface="Arial"/>
                <a:cs typeface="Arial"/>
              </a:rPr>
              <a:t>och</a:t>
            </a:r>
            <a:r>
              <a:rPr sz="1000" spc="-10" dirty="0">
                <a:latin typeface="Arial"/>
                <a:cs typeface="Arial"/>
              </a:rPr>
              <a:t> </a:t>
            </a:r>
            <a:r>
              <a:rPr sz="1000" spc="-25" dirty="0">
                <a:latin typeface="Arial"/>
                <a:cs typeface="Arial"/>
              </a:rPr>
              <a:t>alla</a:t>
            </a:r>
            <a:r>
              <a:rPr sz="1000" spc="-10" dirty="0">
                <a:latin typeface="Arial"/>
                <a:cs typeface="Arial"/>
              </a:rPr>
              <a:t> </a:t>
            </a:r>
            <a:r>
              <a:rPr sz="1000" spc="-20" dirty="0">
                <a:latin typeface="Arial"/>
                <a:cs typeface="Arial"/>
              </a:rPr>
              <a:t>spela</a:t>
            </a:r>
            <a:r>
              <a:rPr sz="1000" spc="-35" dirty="0">
                <a:latin typeface="Arial"/>
                <a:cs typeface="Arial"/>
              </a:rPr>
              <a:t>r</a:t>
            </a:r>
            <a:r>
              <a:rPr sz="1000" spc="-40" dirty="0">
                <a:latin typeface="Arial"/>
                <a:cs typeface="Arial"/>
              </a:rPr>
              <a:t>e</a:t>
            </a:r>
            <a:r>
              <a:rPr sz="1000" spc="-10" dirty="0">
                <a:latin typeface="Arial"/>
                <a:cs typeface="Arial"/>
              </a:rPr>
              <a:t> delta</a:t>
            </a:r>
            <a:r>
              <a:rPr sz="1000" spc="-100" dirty="0">
                <a:latin typeface="Arial"/>
                <a:cs typeface="Arial"/>
              </a:rPr>
              <a:t>r</a:t>
            </a:r>
            <a:r>
              <a:rPr sz="1000" spc="-10" dirty="0">
                <a:latin typeface="Arial"/>
                <a:cs typeface="Arial"/>
              </a:rPr>
              <a:t>, utifrån </a:t>
            </a:r>
            <a:r>
              <a:rPr sz="1000" spc="-15" dirty="0">
                <a:latin typeface="Arial"/>
                <a:cs typeface="Arial"/>
              </a:rPr>
              <a:t>sin</a:t>
            </a:r>
            <a:r>
              <a:rPr sz="1000" spc="-10" dirty="0">
                <a:latin typeface="Arial"/>
                <a:cs typeface="Arial"/>
              </a:rPr>
              <a:t> </a:t>
            </a:r>
            <a:r>
              <a:rPr sz="1000" spc="-5" dirty="0">
                <a:latin typeface="Arial"/>
                <a:cs typeface="Arial"/>
              </a:rPr>
              <a:t>position,</a:t>
            </a:r>
            <a:r>
              <a:rPr sz="1000" spc="-10" dirty="0">
                <a:latin typeface="Arial"/>
                <a:cs typeface="Arial"/>
              </a:rPr>
              <a:t> i </a:t>
            </a:r>
            <a:r>
              <a:rPr sz="1000" spc="-15" dirty="0">
                <a:latin typeface="Arial"/>
                <a:cs typeface="Arial"/>
              </a:rPr>
              <a:t>försvarsspelet</a:t>
            </a:r>
            <a:r>
              <a:rPr sz="1000" spc="-10" dirty="0">
                <a:latin typeface="Arial"/>
                <a:cs typeface="Arial"/>
              </a:rPr>
              <a:t> </a:t>
            </a:r>
            <a:r>
              <a:rPr sz="1000" spc="-25" dirty="0">
                <a:latin typeface="Arial"/>
                <a:cs typeface="Arial"/>
              </a:rPr>
              <a:t>när</a:t>
            </a:r>
            <a:r>
              <a:rPr sz="1000" spc="-15" dirty="0">
                <a:latin typeface="Arial"/>
                <a:cs typeface="Arial"/>
              </a:rPr>
              <a:t> </a:t>
            </a:r>
            <a:r>
              <a:rPr sz="1000" spc="-10" dirty="0">
                <a:latin typeface="Arial"/>
                <a:cs typeface="Arial"/>
              </a:rPr>
              <a:t>motstånda</a:t>
            </a:r>
            <a:r>
              <a:rPr sz="1000" spc="10" dirty="0">
                <a:latin typeface="Arial"/>
                <a:cs typeface="Arial"/>
              </a:rPr>
              <a:t>r</a:t>
            </a:r>
            <a:r>
              <a:rPr sz="1000" spc="-30" dirty="0">
                <a:latin typeface="Arial"/>
                <a:cs typeface="Arial"/>
              </a:rPr>
              <a:t>na</a:t>
            </a:r>
            <a:r>
              <a:rPr sz="1000" spc="-10" dirty="0">
                <a:latin typeface="Arial"/>
                <a:cs typeface="Arial"/>
              </a:rPr>
              <a:t> </a:t>
            </a:r>
            <a:r>
              <a:rPr sz="1000" spc="-25" dirty="0">
                <a:latin typeface="Arial"/>
                <a:cs typeface="Arial"/>
              </a:rPr>
              <a:t>har</a:t>
            </a:r>
            <a:r>
              <a:rPr sz="1000" spc="-10" dirty="0">
                <a:latin typeface="Arial"/>
                <a:cs typeface="Arial"/>
              </a:rPr>
              <a:t> </a:t>
            </a:r>
            <a:r>
              <a:rPr sz="1000" spc="-10" dirty="0" err="1">
                <a:latin typeface="Arial"/>
                <a:cs typeface="Arial"/>
              </a:rPr>
              <a:t>bollen</a:t>
            </a:r>
            <a:r>
              <a:rPr sz="1000" spc="-10" dirty="0">
                <a:latin typeface="Arial"/>
                <a:cs typeface="Arial"/>
              </a:rPr>
              <a:t>.</a:t>
            </a:r>
            <a:endParaRPr lang="sv-SE" sz="1000" spc="-10" dirty="0">
              <a:latin typeface="Arial"/>
              <a:cs typeface="Arial"/>
            </a:endParaRPr>
          </a:p>
          <a:p>
            <a:pPr marL="12700">
              <a:lnSpc>
                <a:spcPct val="100000"/>
              </a:lnSpc>
            </a:pPr>
            <a:endParaRPr lang="sv-SE" sz="1050" b="1" dirty="0">
              <a:latin typeface="Arial"/>
              <a:cs typeface="Arial"/>
            </a:endParaRPr>
          </a:p>
          <a:p>
            <a:pPr marL="12700">
              <a:lnSpc>
                <a:spcPct val="100000"/>
              </a:lnSpc>
            </a:pPr>
            <a:r>
              <a:rPr lang="sv-SE" sz="1200" b="1" dirty="0">
                <a:latin typeface="Arial"/>
                <a:cs typeface="Arial"/>
              </a:rPr>
              <a:t>Snabbt </a:t>
            </a:r>
            <a:r>
              <a:rPr lang="sv-SE" sz="1200" b="1" spc="-15" dirty="0">
                <a:latin typeface="Arial"/>
                <a:cs typeface="Arial"/>
              </a:rPr>
              <a:t>spel</a:t>
            </a:r>
            <a:endParaRPr lang="sv-SE" sz="1200" dirty="0">
              <a:latin typeface="Arial"/>
              <a:cs typeface="Arial"/>
            </a:endParaRPr>
          </a:p>
          <a:p>
            <a:pPr marL="12700" marR="12700">
              <a:lnSpc>
                <a:spcPts val="1250"/>
              </a:lnSpc>
              <a:spcBef>
                <a:spcPts val="10"/>
              </a:spcBef>
            </a:pPr>
            <a:r>
              <a:rPr lang="sv-SE" sz="1000" spc="-5" dirty="0">
                <a:latin typeface="Arial"/>
                <a:cs typeface="Arial"/>
              </a:rPr>
              <a:t>Spela</a:t>
            </a:r>
            <a:r>
              <a:rPr lang="sv-SE" sz="1000" spc="10" dirty="0">
                <a:latin typeface="Arial"/>
                <a:cs typeface="Arial"/>
              </a:rPr>
              <a:t>r</a:t>
            </a:r>
            <a:r>
              <a:rPr lang="sv-SE" sz="1000" spc="-15" dirty="0">
                <a:latin typeface="Arial"/>
                <a:cs typeface="Arial"/>
              </a:rPr>
              <a:t>na </a:t>
            </a:r>
            <a:r>
              <a:rPr lang="sv-SE" sz="1000" spc="10" dirty="0">
                <a:latin typeface="Arial"/>
                <a:cs typeface="Arial"/>
              </a:rPr>
              <a:t>uppfattar </a:t>
            </a:r>
            <a:r>
              <a:rPr lang="sv-SE" sz="1000" spc="-65" dirty="0">
                <a:latin typeface="Arial"/>
                <a:cs typeface="Arial"/>
              </a:rPr>
              <a:t>– </a:t>
            </a:r>
            <a:r>
              <a:rPr lang="sv-SE" sz="1000" spc="-15" dirty="0">
                <a:latin typeface="Arial"/>
                <a:cs typeface="Arial"/>
              </a:rPr>
              <a:t>vä</a:t>
            </a:r>
            <a:r>
              <a:rPr lang="sv-SE" sz="1000" spc="-30" dirty="0">
                <a:latin typeface="Arial"/>
                <a:cs typeface="Arial"/>
              </a:rPr>
              <a:t>r</a:t>
            </a:r>
            <a:r>
              <a:rPr lang="sv-SE" sz="1000" spc="-5" dirty="0">
                <a:latin typeface="Arial"/>
                <a:cs typeface="Arial"/>
              </a:rPr>
              <a:t>derar </a:t>
            </a:r>
            <a:r>
              <a:rPr lang="sv-SE" sz="1000" spc="-65" dirty="0">
                <a:latin typeface="Arial"/>
                <a:cs typeface="Arial"/>
              </a:rPr>
              <a:t>– </a:t>
            </a:r>
            <a:r>
              <a:rPr lang="sv-SE" sz="1000" dirty="0">
                <a:latin typeface="Arial"/>
                <a:cs typeface="Arial"/>
              </a:rPr>
              <a:t>beslutar </a:t>
            </a:r>
            <a:r>
              <a:rPr lang="sv-SE" sz="1000" spc="15" dirty="0">
                <a:latin typeface="Arial"/>
                <a:cs typeface="Arial"/>
              </a:rPr>
              <a:t>och</a:t>
            </a:r>
            <a:r>
              <a:rPr lang="sv-SE" sz="1000" spc="5" dirty="0">
                <a:latin typeface="Arial"/>
                <a:cs typeface="Arial"/>
              </a:rPr>
              <a:t> </a:t>
            </a:r>
            <a:r>
              <a:rPr lang="sv-SE" sz="1000" spc="-10" dirty="0">
                <a:latin typeface="Arial"/>
                <a:cs typeface="Arial"/>
              </a:rPr>
              <a:t>agerar </a:t>
            </a:r>
            <a:r>
              <a:rPr lang="sv-SE" sz="1000" spc="15" dirty="0">
                <a:latin typeface="Arial"/>
                <a:cs typeface="Arial"/>
              </a:rPr>
              <a:t>snabbt och säkert i </a:t>
            </a:r>
            <a:r>
              <a:rPr lang="sv-SE" sz="1000" dirty="0">
                <a:latin typeface="Arial"/>
                <a:cs typeface="Arial"/>
              </a:rPr>
              <a:t>matchsituatione</a:t>
            </a:r>
            <a:r>
              <a:rPr lang="sv-SE" sz="1000" spc="-95" dirty="0">
                <a:latin typeface="Arial"/>
                <a:cs typeface="Arial"/>
              </a:rPr>
              <a:t>r</a:t>
            </a:r>
            <a:r>
              <a:rPr lang="sv-SE" sz="1000" dirty="0">
                <a:latin typeface="Arial"/>
                <a:cs typeface="Arial"/>
              </a:rPr>
              <a:t>.</a:t>
            </a:r>
          </a:p>
          <a:p>
            <a:pPr marL="12700" marR="12700">
              <a:spcBef>
                <a:spcPts val="10"/>
              </a:spcBef>
            </a:pPr>
            <a:endParaRPr lang="sv-SE" sz="1000" dirty="0">
              <a:latin typeface="Arial"/>
              <a:cs typeface="Arial"/>
            </a:endParaRPr>
          </a:p>
          <a:p>
            <a:pPr marL="12700">
              <a:lnSpc>
                <a:spcPct val="100000"/>
              </a:lnSpc>
            </a:pPr>
            <a:r>
              <a:rPr lang="sv-SE" sz="1200" b="1" spc="5" dirty="0">
                <a:latin typeface="Arial"/>
                <a:cs typeface="Arial"/>
              </a:rPr>
              <a:t>Skapa och krympa </a:t>
            </a:r>
            <a:r>
              <a:rPr lang="sv-SE" sz="1200" b="1" spc="-15" dirty="0">
                <a:latin typeface="Arial"/>
                <a:cs typeface="Arial"/>
              </a:rPr>
              <a:t>spelytor</a:t>
            </a:r>
            <a:endParaRPr lang="sv-SE" sz="1200" dirty="0">
              <a:latin typeface="Arial"/>
              <a:cs typeface="Arial"/>
            </a:endParaRPr>
          </a:p>
          <a:p>
            <a:pPr marL="12700" marR="12700">
              <a:lnSpc>
                <a:spcPts val="1250"/>
              </a:lnSpc>
              <a:spcBef>
                <a:spcPts val="10"/>
              </a:spcBef>
            </a:pPr>
            <a:r>
              <a:rPr lang="sv-SE" sz="1000" spc="-20" dirty="0">
                <a:latin typeface="Arial"/>
                <a:cs typeface="Arial"/>
              </a:rPr>
              <a:t>I anfallsspelet </a:t>
            </a:r>
            <a:r>
              <a:rPr lang="sv-SE" sz="1000" spc="5" dirty="0">
                <a:latin typeface="Arial"/>
                <a:cs typeface="Arial"/>
              </a:rPr>
              <a:t>gör laget spelyto</a:t>
            </a:r>
            <a:r>
              <a:rPr lang="sv-SE" sz="1000" spc="20" dirty="0">
                <a:latin typeface="Arial"/>
                <a:cs typeface="Arial"/>
              </a:rPr>
              <a:t>r</a:t>
            </a:r>
            <a:r>
              <a:rPr lang="sv-SE" sz="1000" spc="-15" dirty="0">
                <a:latin typeface="Arial"/>
                <a:cs typeface="Arial"/>
              </a:rPr>
              <a:t>na </a:t>
            </a:r>
            <a:r>
              <a:rPr lang="sv-SE" sz="1000" dirty="0">
                <a:latin typeface="Arial"/>
                <a:cs typeface="Arial"/>
              </a:rPr>
              <a:t>stora </a:t>
            </a:r>
            <a:r>
              <a:rPr lang="sv-SE" sz="1000" spc="15" dirty="0">
                <a:latin typeface="Arial"/>
                <a:cs typeface="Arial"/>
              </a:rPr>
              <a:t>och</a:t>
            </a:r>
            <a:r>
              <a:rPr lang="sv-SE" sz="1000" spc="5" dirty="0">
                <a:latin typeface="Arial"/>
                <a:cs typeface="Arial"/>
              </a:rPr>
              <a:t> skapar </a:t>
            </a:r>
            <a:r>
              <a:rPr lang="sv-SE" sz="1000" spc="20" dirty="0">
                <a:latin typeface="Arial"/>
                <a:cs typeface="Arial"/>
              </a:rPr>
              <a:t>tid </a:t>
            </a:r>
            <a:r>
              <a:rPr lang="sv-SE" sz="1000" spc="5" dirty="0">
                <a:latin typeface="Arial"/>
                <a:cs typeface="Arial"/>
              </a:rPr>
              <a:t>med </a:t>
            </a:r>
            <a:r>
              <a:rPr lang="sv-SE" sz="1000" dirty="0">
                <a:latin typeface="Arial"/>
                <a:cs typeface="Arial"/>
              </a:rPr>
              <a:t>bollen. </a:t>
            </a:r>
            <a:r>
              <a:rPr lang="sv-SE" sz="1000" spc="-20" dirty="0">
                <a:latin typeface="Arial"/>
                <a:cs typeface="Arial"/>
              </a:rPr>
              <a:t>I försvarsspelet </a:t>
            </a:r>
            <a:r>
              <a:rPr lang="sv-SE" sz="1000" spc="20" dirty="0">
                <a:latin typeface="Arial"/>
                <a:cs typeface="Arial"/>
              </a:rPr>
              <a:t>”krymper” laget </a:t>
            </a:r>
            <a:r>
              <a:rPr lang="sv-SE" sz="1000" spc="5" dirty="0">
                <a:latin typeface="Arial"/>
                <a:cs typeface="Arial"/>
              </a:rPr>
              <a:t>spelyto</a:t>
            </a:r>
            <a:r>
              <a:rPr lang="sv-SE" sz="1000" spc="20" dirty="0">
                <a:latin typeface="Arial"/>
                <a:cs typeface="Arial"/>
              </a:rPr>
              <a:t>r</a:t>
            </a:r>
            <a:r>
              <a:rPr lang="sv-SE" sz="1000" spc="-15" dirty="0">
                <a:latin typeface="Arial"/>
                <a:cs typeface="Arial"/>
              </a:rPr>
              <a:t>na </a:t>
            </a:r>
            <a:r>
              <a:rPr lang="sv-SE" sz="1000" spc="15" dirty="0">
                <a:latin typeface="Arial"/>
                <a:cs typeface="Arial"/>
              </a:rPr>
              <a:t>och </a:t>
            </a:r>
            <a:r>
              <a:rPr lang="sv-SE" sz="1000" spc="-5" dirty="0">
                <a:latin typeface="Arial"/>
                <a:cs typeface="Arial"/>
              </a:rPr>
              <a:t>ger </a:t>
            </a:r>
            <a:r>
              <a:rPr lang="sv-SE" sz="1000" spc="10" dirty="0">
                <a:latin typeface="Arial"/>
                <a:cs typeface="Arial"/>
              </a:rPr>
              <a:t>motstånda</a:t>
            </a:r>
            <a:r>
              <a:rPr lang="sv-SE" sz="1000" spc="20" dirty="0">
                <a:latin typeface="Arial"/>
                <a:cs typeface="Arial"/>
              </a:rPr>
              <a:t>r</a:t>
            </a:r>
            <a:r>
              <a:rPr lang="sv-SE" sz="1000" spc="-15" dirty="0">
                <a:latin typeface="Arial"/>
                <a:cs typeface="Arial"/>
              </a:rPr>
              <a:t>na </a:t>
            </a:r>
            <a:r>
              <a:rPr lang="sv-SE" sz="1000" dirty="0">
                <a:latin typeface="Arial"/>
                <a:cs typeface="Arial"/>
              </a:rPr>
              <a:t>lite </a:t>
            </a:r>
            <a:r>
              <a:rPr lang="sv-SE" sz="1000" spc="20" dirty="0">
                <a:latin typeface="Arial"/>
                <a:cs typeface="Arial"/>
              </a:rPr>
              <a:t>tid </a:t>
            </a:r>
            <a:r>
              <a:rPr lang="sv-SE" sz="1000" spc="5" dirty="0">
                <a:latin typeface="Arial"/>
                <a:cs typeface="Arial"/>
              </a:rPr>
              <a:t>med </a:t>
            </a:r>
            <a:r>
              <a:rPr lang="sv-SE" sz="1000" dirty="0">
                <a:latin typeface="Arial"/>
                <a:cs typeface="Arial"/>
              </a:rPr>
              <a:t>bollen.</a:t>
            </a:r>
          </a:p>
          <a:p>
            <a:pPr marL="12700" marR="12700">
              <a:lnSpc>
                <a:spcPts val="1250"/>
              </a:lnSpc>
              <a:spcBef>
                <a:spcPts val="10"/>
              </a:spcBef>
            </a:pPr>
            <a:endParaRPr lang="sv-SE" sz="1000" dirty="0">
              <a:latin typeface="Arial"/>
              <a:cs typeface="Arial"/>
            </a:endParaRPr>
          </a:p>
          <a:p>
            <a:pPr marL="12700">
              <a:lnSpc>
                <a:spcPct val="100000"/>
              </a:lnSpc>
            </a:pPr>
            <a:r>
              <a:rPr lang="sv-SE" sz="1200" b="1" dirty="0">
                <a:latin typeface="Arial"/>
                <a:cs typeface="Arial"/>
              </a:rPr>
              <a:t>Kont</a:t>
            </a:r>
            <a:r>
              <a:rPr lang="sv-SE" sz="1200" b="1" spc="-25" dirty="0">
                <a:latin typeface="Arial"/>
                <a:cs typeface="Arial"/>
              </a:rPr>
              <a:t>r</a:t>
            </a:r>
            <a:r>
              <a:rPr lang="sv-SE" sz="1200" b="1" spc="-10" dirty="0">
                <a:latin typeface="Arial"/>
                <a:cs typeface="Arial"/>
              </a:rPr>
              <a:t>ollera </a:t>
            </a:r>
            <a:r>
              <a:rPr lang="sv-SE" sz="1200" b="1" spc="-15" dirty="0">
                <a:latin typeface="Arial"/>
                <a:cs typeface="Arial"/>
              </a:rPr>
              <a:t>bollen</a:t>
            </a:r>
            <a:endParaRPr lang="sv-SE" sz="1200" dirty="0">
              <a:latin typeface="Arial"/>
              <a:cs typeface="Arial"/>
            </a:endParaRPr>
          </a:p>
          <a:p>
            <a:pPr marL="12700" marR="12700">
              <a:lnSpc>
                <a:spcPts val="1250"/>
              </a:lnSpc>
              <a:spcBef>
                <a:spcPts val="10"/>
              </a:spcBef>
            </a:pPr>
            <a:r>
              <a:rPr lang="sv-SE" sz="1000" dirty="0">
                <a:latin typeface="Arial"/>
                <a:cs typeface="Arial"/>
              </a:rPr>
              <a:t>Laget </a:t>
            </a:r>
            <a:r>
              <a:rPr lang="sv-SE" sz="1000" spc="10" dirty="0">
                <a:latin typeface="Arial"/>
                <a:cs typeface="Arial"/>
              </a:rPr>
              <a:t>kont</a:t>
            </a:r>
            <a:r>
              <a:rPr lang="sv-SE" sz="1000" spc="-10" dirty="0">
                <a:latin typeface="Arial"/>
                <a:cs typeface="Arial"/>
              </a:rPr>
              <a:t>r</a:t>
            </a:r>
            <a:r>
              <a:rPr lang="sv-SE" sz="1000" spc="-5" dirty="0">
                <a:latin typeface="Arial"/>
                <a:cs typeface="Arial"/>
              </a:rPr>
              <a:t>oller </a:t>
            </a:r>
            <a:r>
              <a:rPr lang="sv-SE" sz="1000" dirty="0">
                <a:latin typeface="Arial"/>
                <a:cs typeface="Arial"/>
              </a:rPr>
              <a:t>bollen i anfallsspelet </a:t>
            </a:r>
            <a:r>
              <a:rPr lang="sv-SE" sz="1000" spc="15" dirty="0">
                <a:latin typeface="Arial"/>
                <a:cs typeface="Arial"/>
              </a:rPr>
              <a:t>och</a:t>
            </a:r>
            <a:r>
              <a:rPr lang="sv-SE" sz="1000" spc="5" dirty="0">
                <a:latin typeface="Arial"/>
                <a:cs typeface="Arial"/>
              </a:rPr>
              <a:t> </a:t>
            </a:r>
            <a:r>
              <a:rPr lang="sv-SE" sz="1000" spc="-5" dirty="0">
                <a:latin typeface="Arial"/>
                <a:cs typeface="Arial"/>
              </a:rPr>
              <a:t>klarar </a:t>
            </a:r>
            <a:r>
              <a:rPr lang="sv-SE" sz="1000" spc="-15" dirty="0">
                <a:latin typeface="Arial"/>
                <a:cs typeface="Arial"/>
              </a:rPr>
              <a:t>av </a:t>
            </a:r>
            <a:r>
              <a:rPr lang="sv-SE" sz="1000" spc="10" dirty="0">
                <a:latin typeface="Arial"/>
                <a:cs typeface="Arial"/>
              </a:rPr>
              <a:t>att </a:t>
            </a:r>
            <a:r>
              <a:rPr lang="sv-SE" sz="1000" spc="-5" dirty="0">
                <a:latin typeface="Arial"/>
                <a:cs typeface="Arial"/>
              </a:rPr>
              <a:t>spela </a:t>
            </a:r>
            <a:r>
              <a:rPr lang="sv-SE" sz="1000" spc="5" dirty="0">
                <a:latin typeface="Arial"/>
                <a:cs typeface="Arial"/>
              </a:rPr>
              <a:t>genom </a:t>
            </a:r>
            <a:r>
              <a:rPr lang="sv-SE" sz="1000" spc="-15" dirty="0">
                <a:latin typeface="Arial"/>
                <a:cs typeface="Arial"/>
              </a:rPr>
              <a:t>alla </a:t>
            </a:r>
            <a:r>
              <a:rPr lang="sv-SE" sz="1000" spc="5" dirty="0">
                <a:latin typeface="Arial"/>
                <a:cs typeface="Arial"/>
              </a:rPr>
              <a:t>spelyto</a:t>
            </a:r>
            <a:r>
              <a:rPr lang="sv-SE" sz="1000" spc="-90" dirty="0">
                <a:latin typeface="Arial"/>
                <a:cs typeface="Arial"/>
              </a:rPr>
              <a:t>r</a:t>
            </a:r>
            <a:r>
              <a:rPr lang="sv-SE" sz="1000" dirty="0">
                <a:latin typeface="Arial"/>
                <a:cs typeface="Arial"/>
              </a:rPr>
              <a:t>.</a:t>
            </a:r>
          </a:p>
          <a:p>
            <a:pPr marL="12700" marR="12700">
              <a:lnSpc>
                <a:spcPts val="1250"/>
              </a:lnSpc>
              <a:spcBef>
                <a:spcPts val="10"/>
              </a:spcBef>
            </a:pPr>
            <a:endParaRPr lang="sv-SE" sz="1000" dirty="0">
              <a:latin typeface="Arial"/>
              <a:cs typeface="Arial"/>
            </a:endParaRPr>
          </a:p>
          <a:p>
            <a:pPr marL="12700">
              <a:lnSpc>
                <a:spcPct val="100000"/>
              </a:lnSpc>
            </a:pPr>
            <a:r>
              <a:rPr lang="sv-SE" sz="1200" b="1" spc="-10" dirty="0">
                <a:latin typeface="Arial"/>
                <a:cs typeface="Arial"/>
              </a:rPr>
              <a:t>Djupledsspel</a:t>
            </a:r>
            <a:endParaRPr lang="sv-SE" sz="1200" dirty="0">
              <a:latin typeface="Arial"/>
              <a:cs typeface="Arial"/>
            </a:endParaRPr>
          </a:p>
          <a:p>
            <a:pPr marL="12700" marR="12700">
              <a:lnSpc>
                <a:spcPts val="1250"/>
              </a:lnSpc>
              <a:spcBef>
                <a:spcPts val="10"/>
              </a:spcBef>
            </a:pPr>
            <a:r>
              <a:rPr lang="sv-SE" sz="1000" spc="-10" dirty="0">
                <a:latin typeface="Arial"/>
                <a:cs typeface="Arial"/>
              </a:rPr>
              <a:t>Bollen </a:t>
            </a:r>
            <a:r>
              <a:rPr lang="sv-SE" sz="1000" spc="-15" dirty="0">
                <a:latin typeface="Arial"/>
                <a:cs typeface="Arial"/>
              </a:rPr>
              <a:t>spelas</a:t>
            </a:r>
            <a:r>
              <a:rPr lang="sv-SE" sz="1000" spc="-10" dirty="0">
                <a:latin typeface="Arial"/>
                <a:cs typeface="Arial"/>
              </a:rPr>
              <a:t> </a:t>
            </a:r>
            <a:r>
              <a:rPr lang="sv-SE" sz="1000" spc="-5" dirty="0">
                <a:latin typeface="Arial"/>
                <a:cs typeface="Arial"/>
              </a:rPr>
              <a:t>främst</a:t>
            </a:r>
            <a:r>
              <a:rPr lang="sv-SE" sz="1000" spc="-10" dirty="0">
                <a:latin typeface="Arial"/>
                <a:cs typeface="Arial"/>
              </a:rPr>
              <a:t> </a:t>
            </a:r>
            <a:r>
              <a:rPr lang="sv-SE" sz="1000" spc="-5" dirty="0">
                <a:latin typeface="Arial"/>
                <a:cs typeface="Arial"/>
              </a:rPr>
              <a:t>framåt</a:t>
            </a:r>
            <a:r>
              <a:rPr lang="sv-SE" sz="1000" spc="-10" dirty="0">
                <a:latin typeface="Arial"/>
                <a:cs typeface="Arial"/>
              </a:rPr>
              <a:t> </a:t>
            </a:r>
            <a:r>
              <a:rPr lang="sv-SE" sz="1000" spc="-5" dirty="0">
                <a:latin typeface="Arial"/>
                <a:cs typeface="Arial"/>
              </a:rPr>
              <a:t>i</a:t>
            </a:r>
            <a:r>
              <a:rPr lang="sv-SE" sz="1000" spc="-10" dirty="0">
                <a:latin typeface="Arial"/>
                <a:cs typeface="Arial"/>
              </a:rPr>
              <a:t> </a:t>
            </a:r>
            <a:r>
              <a:rPr lang="sv-SE" sz="1000" dirty="0">
                <a:latin typeface="Arial"/>
                <a:cs typeface="Arial"/>
              </a:rPr>
              <a:t>djupled,</a:t>
            </a:r>
            <a:r>
              <a:rPr lang="sv-SE" sz="1000" spc="-10" dirty="0">
                <a:latin typeface="Arial"/>
                <a:cs typeface="Arial"/>
              </a:rPr>
              <a:t> </a:t>
            </a:r>
            <a:r>
              <a:rPr lang="sv-SE" sz="1000" spc="-15" dirty="0">
                <a:latin typeface="Arial"/>
                <a:cs typeface="Arial"/>
              </a:rPr>
              <a:t>men</a:t>
            </a:r>
            <a:r>
              <a:rPr lang="sv-SE" sz="1000" spc="-10" dirty="0">
                <a:latin typeface="Arial"/>
                <a:cs typeface="Arial"/>
              </a:rPr>
              <a:t> spelvändningar </a:t>
            </a:r>
            <a:r>
              <a:rPr lang="sv-SE" sz="1000" spc="5" dirty="0">
                <a:latin typeface="Arial"/>
                <a:cs typeface="Arial"/>
              </a:rPr>
              <a:t>och</a:t>
            </a:r>
            <a:r>
              <a:rPr lang="sv-SE" sz="1000" spc="-10" dirty="0">
                <a:latin typeface="Arial"/>
                <a:cs typeface="Arial"/>
              </a:rPr>
              <a:t> </a:t>
            </a:r>
            <a:r>
              <a:rPr lang="sv-SE" sz="1000" spc="-5" dirty="0">
                <a:latin typeface="Arial"/>
                <a:cs typeface="Arial"/>
              </a:rPr>
              <a:t>djupledsspel</a:t>
            </a:r>
            <a:r>
              <a:rPr lang="sv-SE" sz="1000" spc="-10" dirty="0">
                <a:latin typeface="Arial"/>
                <a:cs typeface="Arial"/>
              </a:rPr>
              <a:t> </a:t>
            </a:r>
            <a:r>
              <a:rPr lang="sv-SE" sz="1000" spc="-5" dirty="0">
                <a:latin typeface="Arial"/>
                <a:cs typeface="Arial"/>
              </a:rPr>
              <a:t>bakåt,</a:t>
            </a:r>
            <a:r>
              <a:rPr lang="sv-SE" sz="1000" spc="-10" dirty="0">
                <a:latin typeface="Arial"/>
                <a:cs typeface="Arial"/>
              </a:rPr>
              <a:t> </a:t>
            </a:r>
            <a:r>
              <a:rPr lang="sv-SE" sz="1000" spc="-5" dirty="0">
                <a:latin typeface="Arial"/>
                <a:cs typeface="Arial"/>
              </a:rPr>
              <a:t>i</a:t>
            </a:r>
            <a:r>
              <a:rPr lang="sv-SE" sz="1000" spc="-10" dirty="0">
                <a:latin typeface="Arial"/>
                <a:cs typeface="Arial"/>
              </a:rPr>
              <a:t> </a:t>
            </a:r>
            <a:r>
              <a:rPr lang="sv-SE" sz="1000" dirty="0">
                <a:latin typeface="Arial"/>
                <a:cs typeface="Arial"/>
              </a:rPr>
              <a:t>form </a:t>
            </a:r>
            <a:r>
              <a:rPr lang="sv-SE" sz="1000" spc="-25" dirty="0">
                <a:latin typeface="Arial"/>
                <a:cs typeface="Arial"/>
              </a:rPr>
              <a:t>av</a:t>
            </a:r>
            <a:r>
              <a:rPr lang="sv-SE" sz="1000" spc="-10" dirty="0">
                <a:latin typeface="Arial"/>
                <a:cs typeface="Arial"/>
              </a:rPr>
              <a:t> </a:t>
            </a:r>
            <a:r>
              <a:rPr lang="sv-SE" sz="1000" dirty="0">
                <a:latin typeface="Arial"/>
                <a:cs typeface="Arial"/>
              </a:rPr>
              <a:t>understöd</a:t>
            </a:r>
            <a:r>
              <a:rPr lang="sv-SE" sz="1000" spc="-10" dirty="0">
                <a:latin typeface="Arial"/>
                <a:cs typeface="Arial"/>
              </a:rPr>
              <a:t> </a:t>
            </a:r>
            <a:r>
              <a:rPr lang="sv-SE" sz="1000" dirty="0">
                <a:latin typeface="Arial"/>
                <a:cs typeface="Arial"/>
              </a:rPr>
              <a:t>till</a:t>
            </a:r>
            <a:r>
              <a:rPr lang="sv-SE" sz="1000" spc="-10" dirty="0">
                <a:latin typeface="Arial"/>
                <a:cs typeface="Arial"/>
              </a:rPr>
              <a:t> bollhålla</a:t>
            </a:r>
            <a:r>
              <a:rPr lang="sv-SE" sz="1000" spc="-30" dirty="0">
                <a:latin typeface="Arial"/>
                <a:cs typeface="Arial"/>
              </a:rPr>
              <a:t>r</a:t>
            </a:r>
            <a:r>
              <a:rPr lang="sv-SE" sz="1000" spc="-20" dirty="0">
                <a:latin typeface="Arial"/>
                <a:cs typeface="Arial"/>
              </a:rPr>
              <a:t>en,</a:t>
            </a:r>
            <a:r>
              <a:rPr lang="sv-SE" sz="1000" spc="-10" dirty="0">
                <a:latin typeface="Arial"/>
                <a:cs typeface="Arial"/>
              </a:rPr>
              <a:t> </a:t>
            </a:r>
            <a:r>
              <a:rPr lang="sv-SE" sz="1000" spc="-25" dirty="0">
                <a:latin typeface="Arial"/>
                <a:cs typeface="Arial"/>
              </a:rPr>
              <a:t>är</a:t>
            </a:r>
            <a:r>
              <a:rPr lang="sv-SE" sz="1000" spc="-10" dirty="0">
                <a:latin typeface="Arial"/>
                <a:cs typeface="Arial"/>
              </a:rPr>
              <a:t> </a:t>
            </a:r>
            <a:r>
              <a:rPr lang="sv-SE" sz="1000" spc="-5" dirty="0">
                <a:latin typeface="Arial"/>
                <a:cs typeface="Arial"/>
              </a:rPr>
              <a:t>viktiga moment</a:t>
            </a:r>
            <a:r>
              <a:rPr lang="sv-SE" sz="1000" spc="-10" dirty="0">
                <a:latin typeface="Arial"/>
                <a:cs typeface="Arial"/>
              </a:rPr>
              <a:t> </a:t>
            </a:r>
            <a:r>
              <a:rPr lang="sv-SE" sz="1000" dirty="0">
                <a:latin typeface="Arial"/>
                <a:cs typeface="Arial"/>
              </a:rPr>
              <a:t>för</a:t>
            </a:r>
            <a:r>
              <a:rPr lang="sv-SE" sz="1000" spc="-10" dirty="0">
                <a:latin typeface="Arial"/>
                <a:cs typeface="Arial"/>
              </a:rPr>
              <a:t> </a:t>
            </a:r>
            <a:r>
              <a:rPr lang="sv-SE" sz="1000" spc="5" dirty="0">
                <a:latin typeface="Arial"/>
                <a:cs typeface="Arial"/>
              </a:rPr>
              <a:t>att</a:t>
            </a:r>
            <a:r>
              <a:rPr lang="sv-SE" sz="1000" spc="-10" dirty="0">
                <a:latin typeface="Arial"/>
                <a:cs typeface="Arial"/>
              </a:rPr>
              <a:t> </a:t>
            </a:r>
            <a:r>
              <a:rPr lang="sv-SE" sz="1000" spc="-15" dirty="0">
                <a:latin typeface="Arial"/>
                <a:cs typeface="Arial"/>
              </a:rPr>
              <a:t>skapa</a:t>
            </a:r>
            <a:r>
              <a:rPr lang="sv-SE" sz="1000" spc="-10" dirty="0">
                <a:latin typeface="Arial"/>
                <a:cs typeface="Arial"/>
              </a:rPr>
              <a:t> </a:t>
            </a:r>
            <a:r>
              <a:rPr lang="sv-SE" sz="1000" spc="5" dirty="0">
                <a:latin typeface="Arial"/>
                <a:cs typeface="Arial"/>
              </a:rPr>
              <a:t>ett</a:t>
            </a:r>
            <a:r>
              <a:rPr lang="sv-SE" sz="1000" spc="-10" dirty="0">
                <a:latin typeface="Arial"/>
                <a:cs typeface="Arial"/>
              </a:rPr>
              <a:t> </a:t>
            </a:r>
            <a:r>
              <a:rPr lang="sv-SE" sz="1000" spc="-5" dirty="0">
                <a:latin typeface="Arial"/>
                <a:cs typeface="Arial"/>
              </a:rPr>
              <a:t>bra</a:t>
            </a:r>
            <a:r>
              <a:rPr lang="sv-SE" sz="1000" spc="-10" dirty="0">
                <a:latin typeface="Arial"/>
                <a:cs typeface="Arial"/>
              </a:rPr>
              <a:t> </a:t>
            </a:r>
            <a:r>
              <a:rPr lang="sv-SE" sz="1000" spc="-5" dirty="0">
                <a:latin typeface="Arial"/>
                <a:cs typeface="Arial"/>
              </a:rPr>
              <a:t>djupledsspel framåt</a:t>
            </a:r>
            <a:r>
              <a:rPr lang="sv-SE" sz="1000" spc="-10" dirty="0">
                <a:latin typeface="Arial"/>
                <a:cs typeface="Arial"/>
              </a:rPr>
              <a:t> </a:t>
            </a:r>
            <a:r>
              <a:rPr lang="sv-SE" sz="1000" spc="5" dirty="0">
                <a:latin typeface="Arial"/>
                <a:cs typeface="Arial"/>
              </a:rPr>
              <a:t>och</a:t>
            </a:r>
            <a:r>
              <a:rPr lang="sv-SE" sz="1000" spc="-10" dirty="0">
                <a:latin typeface="Arial"/>
                <a:cs typeface="Arial"/>
              </a:rPr>
              <a:t> </a:t>
            </a:r>
            <a:r>
              <a:rPr lang="sv-SE" sz="1000" dirty="0">
                <a:latin typeface="Arial"/>
                <a:cs typeface="Arial"/>
              </a:rPr>
              <a:t>samtidigt</a:t>
            </a:r>
            <a:r>
              <a:rPr lang="sv-SE" sz="1000" spc="-10" dirty="0">
                <a:latin typeface="Arial"/>
                <a:cs typeface="Arial"/>
              </a:rPr>
              <a:t> </a:t>
            </a:r>
            <a:r>
              <a:rPr lang="sv-SE" sz="1000" spc="-15" dirty="0">
                <a:latin typeface="Arial"/>
                <a:cs typeface="Arial"/>
              </a:rPr>
              <a:t>behålla</a:t>
            </a:r>
            <a:r>
              <a:rPr lang="sv-SE" sz="1000" spc="-10" dirty="0">
                <a:latin typeface="Arial"/>
                <a:cs typeface="Arial"/>
              </a:rPr>
              <a:t> </a:t>
            </a:r>
            <a:r>
              <a:rPr lang="sv-SE" sz="1000" spc="-5" dirty="0">
                <a:latin typeface="Arial"/>
                <a:cs typeface="Arial"/>
              </a:rPr>
              <a:t>bollen</a:t>
            </a:r>
            <a:r>
              <a:rPr lang="sv-SE" sz="1000" spc="-10" dirty="0">
                <a:latin typeface="Arial"/>
                <a:cs typeface="Arial"/>
              </a:rPr>
              <a:t> inom laget.</a:t>
            </a:r>
          </a:p>
          <a:p>
            <a:pPr marL="12700" marR="12700" lvl="0">
              <a:lnSpc>
                <a:spcPts val="1250"/>
              </a:lnSpc>
              <a:spcBef>
                <a:spcPts val="10"/>
              </a:spcBef>
            </a:pPr>
            <a:endParaRPr lang="sv-SE" sz="1000" spc="-10" dirty="0">
              <a:solidFill>
                <a:prstClr val="black"/>
              </a:solidFill>
              <a:latin typeface="Arial"/>
              <a:cs typeface="Arial"/>
            </a:endParaRPr>
          </a:p>
          <a:p>
            <a:pPr marL="12700" marR="12700" lvl="0">
              <a:lnSpc>
                <a:spcPts val="1250"/>
              </a:lnSpc>
              <a:spcBef>
                <a:spcPts val="10"/>
              </a:spcBef>
            </a:pPr>
            <a:r>
              <a:rPr lang="sv-SE" sz="1200" b="1" spc="-10" dirty="0">
                <a:solidFill>
                  <a:prstClr val="black"/>
                </a:solidFill>
                <a:latin typeface="Arial"/>
                <a:cs typeface="Arial"/>
              </a:rPr>
              <a:t>Passningsinriktat </a:t>
            </a:r>
            <a:r>
              <a:rPr lang="sv-SE" sz="1200" b="1" spc="-15" dirty="0">
                <a:solidFill>
                  <a:prstClr val="black"/>
                </a:solidFill>
                <a:latin typeface="Arial"/>
                <a:cs typeface="Arial"/>
              </a:rPr>
              <a:t>spel</a:t>
            </a:r>
            <a:r>
              <a:rPr lang="sv-SE" sz="1200" b="1" spc="-10" dirty="0">
                <a:solidFill>
                  <a:prstClr val="black"/>
                </a:solidFill>
                <a:latin typeface="Arial"/>
                <a:cs typeface="Arial"/>
              </a:rPr>
              <a:t> </a:t>
            </a:r>
          </a:p>
          <a:p>
            <a:pPr marL="12700" marR="12700" lvl="0">
              <a:lnSpc>
                <a:spcPts val="1250"/>
              </a:lnSpc>
              <a:spcBef>
                <a:spcPts val="10"/>
              </a:spcBef>
            </a:pPr>
            <a:r>
              <a:rPr lang="sv-SE" sz="1000" spc="-10" dirty="0">
                <a:solidFill>
                  <a:prstClr val="black"/>
                </a:solidFill>
                <a:latin typeface="Arial"/>
                <a:cs typeface="Arial"/>
              </a:rPr>
              <a:t>Passningsinriktat spel </a:t>
            </a:r>
            <a:r>
              <a:rPr lang="sv-SE" sz="1000" spc="10" dirty="0">
                <a:solidFill>
                  <a:prstClr val="black"/>
                </a:solidFill>
                <a:latin typeface="Arial"/>
                <a:cs typeface="Arial"/>
              </a:rPr>
              <a:t>som kännetecknas </a:t>
            </a:r>
            <a:r>
              <a:rPr lang="sv-SE" sz="1000" spc="-15" dirty="0">
                <a:solidFill>
                  <a:prstClr val="black"/>
                </a:solidFill>
                <a:latin typeface="Arial"/>
                <a:cs typeface="Arial"/>
              </a:rPr>
              <a:t>av</a:t>
            </a:r>
            <a:r>
              <a:rPr lang="sv-SE" sz="1000" spc="-10" dirty="0">
                <a:solidFill>
                  <a:prstClr val="black"/>
                </a:solidFill>
                <a:latin typeface="Arial"/>
                <a:cs typeface="Arial"/>
              </a:rPr>
              <a:t> </a:t>
            </a:r>
            <a:r>
              <a:rPr lang="sv-SE" sz="1000" spc="5" dirty="0">
                <a:solidFill>
                  <a:prstClr val="black"/>
                </a:solidFill>
                <a:latin typeface="Arial"/>
                <a:cs typeface="Arial"/>
              </a:rPr>
              <a:t>fart </a:t>
            </a:r>
            <a:r>
              <a:rPr lang="sv-SE" sz="1000" spc="15" dirty="0">
                <a:solidFill>
                  <a:prstClr val="black"/>
                </a:solidFill>
                <a:latin typeface="Arial"/>
                <a:cs typeface="Arial"/>
              </a:rPr>
              <a:t>och </a:t>
            </a:r>
            <a:r>
              <a:rPr lang="sv-SE" sz="1000" spc="5" dirty="0">
                <a:solidFill>
                  <a:prstClr val="black"/>
                </a:solidFill>
                <a:latin typeface="Arial"/>
                <a:cs typeface="Arial"/>
              </a:rPr>
              <a:t>flyt. </a:t>
            </a:r>
            <a:r>
              <a:rPr lang="sv-SE" sz="1000" spc="-5" dirty="0">
                <a:solidFill>
                  <a:prstClr val="black"/>
                </a:solidFill>
                <a:latin typeface="Arial"/>
                <a:cs typeface="Arial"/>
              </a:rPr>
              <a:t>Spela</a:t>
            </a:r>
            <a:r>
              <a:rPr lang="sv-SE" sz="1000" spc="10" dirty="0">
                <a:solidFill>
                  <a:prstClr val="black"/>
                </a:solidFill>
                <a:latin typeface="Arial"/>
                <a:cs typeface="Arial"/>
              </a:rPr>
              <a:t>r</a:t>
            </a:r>
            <a:r>
              <a:rPr lang="sv-SE" sz="1000" spc="-15" dirty="0">
                <a:solidFill>
                  <a:prstClr val="black"/>
                </a:solidFill>
                <a:latin typeface="Arial"/>
                <a:cs typeface="Arial"/>
              </a:rPr>
              <a:t>na är </a:t>
            </a:r>
            <a:r>
              <a:rPr lang="sv-SE" sz="1000" dirty="0">
                <a:solidFill>
                  <a:prstClr val="black"/>
                </a:solidFill>
                <a:latin typeface="Arial"/>
                <a:cs typeface="Arial"/>
              </a:rPr>
              <a:t>skickliga i </a:t>
            </a:r>
            <a:r>
              <a:rPr lang="sv-SE" sz="1000" spc="5" dirty="0">
                <a:solidFill>
                  <a:prstClr val="black"/>
                </a:solidFill>
                <a:latin typeface="Arial"/>
                <a:cs typeface="Arial"/>
              </a:rPr>
              <a:t>mottagning </a:t>
            </a:r>
            <a:r>
              <a:rPr lang="sv-SE" sz="1000" spc="15" dirty="0">
                <a:solidFill>
                  <a:prstClr val="black"/>
                </a:solidFill>
                <a:latin typeface="Arial"/>
                <a:cs typeface="Arial"/>
              </a:rPr>
              <a:t>och passning </a:t>
            </a:r>
            <a:endParaRPr lang="sv-SE" sz="1000" spc="-10" dirty="0">
              <a:latin typeface="Arial"/>
              <a:cs typeface="Arial"/>
            </a:endParaRPr>
          </a:p>
          <a:p>
            <a:pPr marL="12700" marR="12700">
              <a:lnSpc>
                <a:spcPts val="1250"/>
              </a:lnSpc>
              <a:spcBef>
                <a:spcPts val="10"/>
              </a:spcBef>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a:lnSpc>
                <a:spcPts val="1170"/>
              </a:lnSpc>
            </a:pPr>
            <a:endParaRPr sz="1000" dirty="0">
              <a:latin typeface="Arial"/>
              <a:cs typeface="Arial"/>
            </a:endParaRPr>
          </a:p>
        </p:txBody>
      </p:sp>
      <p:sp>
        <p:nvSpPr>
          <p:cNvPr id="32" name="object 11"/>
          <p:cNvSpPr txBox="1"/>
          <p:nvPr/>
        </p:nvSpPr>
        <p:spPr>
          <a:xfrm>
            <a:off x="3573016" y="3203848"/>
            <a:ext cx="3096344" cy="5400600"/>
          </a:xfrm>
          <a:prstGeom prst="rect">
            <a:avLst/>
          </a:prstGeom>
        </p:spPr>
        <p:txBody>
          <a:bodyPr vert="horz" wrap="square" lIns="0" tIns="0" rIns="0" bIns="0" rtlCol="0">
            <a:noAutofit/>
          </a:bodyPr>
          <a:lstStyle/>
          <a:p>
            <a:pPr marL="12700" marR="12700" lvl="0">
              <a:spcBef>
                <a:spcPts val="10"/>
              </a:spcBef>
            </a:pPr>
            <a:r>
              <a:rPr lang="sv-SE" sz="1000" spc="5" dirty="0">
                <a:solidFill>
                  <a:prstClr val="black"/>
                </a:solidFill>
                <a:latin typeface="Arial"/>
                <a:cs typeface="Arial"/>
              </a:rPr>
              <a:t>med båda </a:t>
            </a:r>
            <a:r>
              <a:rPr lang="sv-SE" sz="1000" spc="10" dirty="0">
                <a:solidFill>
                  <a:prstClr val="black"/>
                </a:solidFill>
                <a:latin typeface="Arial"/>
                <a:cs typeface="Arial"/>
              </a:rPr>
              <a:t>fötte</a:t>
            </a:r>
            <a:r>
              <a:rPr lang="sv-SE" sz="1000" spc="25" dirty="0">
                <a:solidFill>
                  <a:prstClr val="black"/>
                </a:solidFill>
                <a:latin typeface="Arial"/>
                <a:cs typeface="Arial"/>
              </a:rPr>
              <a:t>r</a:t>
            </a:r>
            <a:r>
              <a:rPr lang="sv-SE" sz="1000" spc="-10" dirty="0">
                <a:solidFill>
                  <a:prstClr val="black"/>
                </a:solidFill>
                <a:latin typeface="Arial"/>
                <a:cs typeface="Arial"/>
              </a:rPr>
              <a:t>na, använder </a:t>
            </a:r>
            <a:r>
              <a:rPr lang="sv-SE" sz="1000" spc="-5" dirty="0">
                <a:solidFill>
                  <a:prstClr val="black"/>
                </a:solidFill>
                <a:latin typeface="Arial"/>
                <a:cs typeface="Arial"/>
              </a:rPr>
              <a:t>få </a:t>
            </a:r>
            <a:r>
              <a:rPr lang="sv-SE" sz="1000" dirty="0">
                <a:solidFill>
                  <a:prstClr val="black"/>
                </a:solidFill>
                <a:latin typeface="Arial"/>
                <a:cs typeface="Arial"/>
              </a:rPr>
              <a:t>tillslag </a:t>
            </a:r>
            <a:r>
              <a:rPr lang="sv-SE" sz="1000" spc="15" dirty="0">
                <a:solidFill>
                  <a:prstClr val="black"/>
                </a:solidFill>
                <a:latin typeface="Arial"/>
                <a:cs typeface="Arial"/>
              </a:rPr>
              <a:t>och </a:t>
            </a:r>
            <a:r>
              <a:rPr lang="sv-SE" sz="1000" spc="-5" dirty="0">
                <a:solidFill>
                  <a:prstClr val="black"/>
                </a:solidFill>
                <a:latin typeface="Arial"/>
                <a:cs typeface="Arial"/>
              </a:rPr>
              <a:t>behärskar </a:t>
            </a:r>
            <a:r>
              <a:rPr lang="sv-SE" sz="1000" spc="5" dirty="0">
                <a:solidFill>
                  <a:prstClr val="black"/>
                </a:solidFill>
                <a:latin typeface="Arial"/>
                <a:cs typeface="Arial"/>
              </a:rPr>
              <a:t>korta </a:t>
            </a:r>
            <a:r>
              <a:rPr lang="sv-SE" sz="1000" spc="15" dirty="0">
                <a:solidFill>
                  <a:prstClr val="black"/>
                </a:solidFill>
                <a:latin typeface="Arial"/>
                <a:cs typeface="Arial"/>
              </a:rPr>
              <a:t>och </a:t>
            </a:r>
            <a:r>
              <a:rPr lang="sv-SE" sz="1000" spc="-5" dirty="0">
                <a:solidFill>
                  <a:prstClr val="black"/>
                </a:solidFill>
                <a:latin typeface="Arial"/>
                <a:cs typeface="Arial"/>
              </a:rPr>
              <a:t>långa passninga</a:t>
            </a:r>
            <a:r>
              <a:rPr lang="sv-SE" sz="1000" spc="-95" dirty="0">
                <a:solidFill>
                  <a:prstClr val="black"/>
                </a:solidFill>
                <a:latin typeface="Arial"/>
                <a:cs typeface="Arial"/>
              </a:rPr>
              <a:t>r</a:t>
            </a:r>
            <a:r>
              <a:rPr lang="sv-SE" sz="1000" dirty="0">
                <a:solidFill>
                  <a:prstClr val="black"/>
                </a:solidFill>
                <a:latin typeface="Arial"/>
                <a:cs typeface="Arial"/>
              </a:rPr>
              <a:t>, framför allt </a:t>
            </a:r>
            <a:r>
              <a:rPr lang="sv-SE" sz="1000" spc="5" dirty="0">
                <a:solidFill>
                  <a:prstClr val="black"/>
                </a:solidFill>
                <a:latin typeface="Arial"/>
                <a:cs typeface="Arial"/>
              </a:rPr>
              <a:t>på marken men </a:t>
            </a:r>
            <a:r>
              <a:rPr lang="sv-SE" sz="1000" spc="-15" dirty="0">
                <a:solidFill>
                  <a:prstClr val="black"/>
                </a:solidFill>
                <a:latin typeface="Arial"/>
                <a:cs typeface="Arial"/>
              </a:rPr>
              <a:t>även i </a:t>
            </a:r>
            <a:r>
              <a:rPr lang="sv-SE" sz="1000" dirty="0">
                <a:solidFill>
                  <a:prstClr val="black"/>
                </a:solidFill>
                <a:latin typeface="Arial"/>
                <a:cs typeface="Arial"/>
              </a:rPr>
              <a:t>luften.</a:t>
            </a:r>
          </a:p>
          <a:p>
            <a:pPr marL="12700" marR="12700" lvl="0">
              <a:spcBef>
                <a:spcPts val="10"/>
              </a:spcBef>
            </a:pPr>
            <a:endParaRPr lang="sv-SE" sz="1000" dirty="0">
              <a:solidFill>
                <a:prstClr val="black"/>
              </a:solidFill>
              <a:latin typeface="Arial"/>
              <a:cs typeface="Arial"/>
            </a:endParaRPr>
          </a:p>
          <a:p>
            <a:pPr marL="12700"/>
            <a:r>
              <a:rPr lang="sv-SE" sz="1200" b="1" spc="5" dirty="0">
                <a:latin typeface="Arial"/>
                <a:cs typeface="Arial"/>
              </a:rPr>
              <a:t>Skapa </a:t>
            </a:r>
            <a:r>
              <a:rPr lang="sv-SE" sz="1200" b="1" spc="-10" dirty="0">
                <a:latin typeface="Arial"/>
                <a:cs typeface="Arial"/>
              </a:rPr>
              <a:t>målchans och </a:t>
            </a:r>
            <a:r>
              <a:rPr lang="sv-SE" sz="1200" b="1" spc="-15" dirty="0">
                <a:latin typeface="Arial"/>
                <a:cs typeface="Arial"/>
              </a:rPr>
              <a:t>avsluta</a:t>
            </a:r>
            <a:endParaRPr lang="sv-SE" sz="1200" dirty="0">
              <a:latin typeface="Arial"/>
              <a:cs typeface="Arial"/>
            </a:endParaRPr>
          </a:p>
          <a:p>
            <a:pPr marL="12700" marR="12700">
              <a:spcBef>
                <a:spcPts val="10"/>
              </a:spcBef>
            </a:pPr>
            <a:r>
              <a:rPr lang="sv-SE" sz="1000" spc="-40" dirty="0">
                <a:latin typeface="Arial"/>
                <a:cs typeface="Arial"/>
              </a:rPr>
              <a:t>A</a:t>
            </a:r>
            <a:r>
              <a:rPr lang="sv-SE" sz="1000" dirty="0">
                <a:latin typeface="Arial"/>
                <a:cs typeface="Arial"/>
              </a:rPr>
              <a:t>vslut skapas </a:t>
            </a:r>
            <a:r>
              <a:rPr lang="sv-SE" sz="1000" spc="5" dirty="0">
                <a:latin typeface="Arial"/>
                <a:cs typeface="Arial"/>
              </a:rPr>
              <a:t>genom passningsspel </a:t>
            </a:r>
            <a:r>
              <a:rPr lang="sv-SE" sz="1000" spc="15" dirty="0">
                <a:latin typeface="Arial"/>
                <a:cs typeface="Arial"/>
              </a:rPr>
              <a:t>och</a:t>
            </a:r>
            <a:r>
              <a:rPr lang="sv-SE" sz="1000" spc="5" dirty="0">
                <a:latin typeface="Arial"/>
                <a:cs typeface="Arial"/>
              </a:rPr>
              <a:t> </a:t>
            </a:r>
            <a:r>
              <a:rPr lang="sv-SE" sz="1000" spc="-5" dirty="0">
                <a:latin typeface="Arial"/>
                <a:cs typeface="Arial"/>
              </a:rPr>
              <a:t>anfallsvapnen utmana, </a:t>
            </a:r>
            <a:r>
              <a:rPr lang="sv-SE" sz="1000" spc="5" dirty="0">
                <a:latin typeface="Arial"/>
                <a:cs typeface="Arial"/>
              </a:rPr>
              <a:t>dribbla, väggspel </a:t>
            </a:r>
            <a:r>
              <a:rPr lang="sv-SE" sz="1000" spc="15" dirty="0">
                <a:latin typeface="Arial"/>
                <a:cs typeface="Arial"/>
              </a:rPr>
              <a:t>och</a:t>
            </a:r>
            <a:r>
              <a:rPr lang="sv-SE" sz="1000" spc="5" dirty="0">
                <a:latin typeface="Arial"/>
                <a:cs typeface="Arial"/>
              </a:rPr>
              <a:t> </a:t>
            </a:r>
            <a:r>
              <a:rPr lang="sv-SE" sz="1000" dirty="0">
                <a:latin typeface="Arial"/>
                <a:cs typeface="Arial"/>
              </a:rPr>
              <a:t>överlappning. </a:t>
            </a:r>
            <a:r>
              <a:rPr lang="sv-SE" sz="1000" spc="-5" dirty="0">
                <a:latin typeface="Arial"/>
                <a:cs typeface="Arial"/>
              </a:rPr>
              <a:t>Spela</a:t>
            </a:r>
            <a:r>
              <a:rPr lang="sv-SE" sz="1000" spc="10" dirty="0">
                <a:latin typeface="Arial"/>
                <a:cs typeface="Arial"/>
              </a:rPr>
              <a:t>r</a:t>
            </a:r>
            <a:r>
              <a:rPr lang="sv-SE" sz="1000" spc="-15" dirty="0">
                <a:latin typeface="Arial"/>
                <a:cs typeface="Arial"/>
              </a:rPr>
              <a:t>na är beslutsamma i </a:t>
            </a:r>
            <a:r>
              <a:rPr lang="sv-SE" sz="1000" spc="-5" dirty="0">
                <a:latin typeface="Arial"/>
                <a:cs typeface="Arial"/>
              </a:rPr>
              <a:t>avslutslägen </a:t>
            </a:r>
            <a:r>
              <a:rPr lang="sv-SE" sz="1000" spc="15" dirty="0">
                <a:latin typeface="Arial"/>
                <a:cs typeface="Arial"/>
              </a:rPr>
              <a:t>och kan </a:t>
            </a:r>
            <a:r>
              <a:rPr lang="sv-SE" sz="1000" dirty="0">
                <a:latin typeface="Arial"/>
                <a:cs typeface="Arial"/>
              </a:rPr>
              <a:t>skjuta </a:t>
            </a:r>
            <a:r>
              <a:rPr lang="sv-SE" sz="1000" spc="5" dirty="0">
                <a:latin typeface="Arial"/>
                <a:cs typeface="Arial"/>
              </a:rPr>
              <a:t>med </a:t>
            </a:r>
            <a:r>
              <a:rPr lang="sv-SE" sz="1000" spc="20" dirty="0">
                <a:latin typeface="Arial"/>
                <a:cs typeface="Arial"/>
              </a:rPr>
              <a:t>p</a:t>
            </a:r>
            <a:r>
              <a:rPr lang="sv-SE" sz="1000" spc="-10" dirty="0">
                <a:latin typeface="Arial"/>
                <a:cs typeface="Arial"/>
              </a:rPr>
              <a:t>r</a:t>
            </a:r>
            <a:r>
              <a:rPr lang="sv-SE" sz="1000" dirty="0">
                <a:latin typeface="Arial"/>
                <a:cs typeface="Arial"/>
              </a:rPr>
              <a:t>ecision </a:t>
            </a:r>
            <a:r>
              <a:rPr lang="sv-SE" sz="1000" spc="15" dirty="0">
                <a:latin typeface="Arial"/>
                <a:cs typeface="Arial"/>
              </a:rPr>
              <a:t>och </a:t>
            </a:r>
            <a:r>
              <a:rPr lang="sv-SE" sz="1000" spc="-15" dirty="0">
                <a:latin typeface="Arial"/>
                <a:cs typeface="Arial"/>
              </a:rPr>
              <a:t>hå</a:t>
            </a:r>
            <a:r>
              <a:rPr lang="sv-SE" sz="1000" spc="-30" dirty="0">
                <a:latin typeface="Arial"/>
                <a:cs typeface="Arial"/>
              </a:rPr>
              <a:t>r</a:t>
            </a:r>
            <a:r>
              <a:rPr lang="sv-SE" sz="1000" spc="5" dirty="0">
                <a:latin typeface="Arial"/>
                <a:cs typeface="Arial"/>
              </a:rPr>
              <a:t>dhet med båda </a:t>
            </a:r>
            <a:r>
              <a:rPr lang="sv-SE" sz="1000" spc="10" dirty="0">
                <a:latin typeface="Arial"/>
                <a:cs typeface="Arial"/>
              </a:rPr>
              <a:t>fötte</a:t>
            </a:r>
            <a:r>
              <a:rPr lang="sv-SE" sz="1000" spc="25" dirty="0">
                <a:latin typeface="Arial"/>
                <a:cs typeface="Arial"/>
              </a:rPr>
              <a:t>r</a:t>
            </a:r>
            <a:r>
              <a:rPr lang="sv-SE" sz="1000" spc="-10" dirty="0">
                <a:latin typeface="Arial"/>
                <a:cs typeface="Arial"/>
              </a:rPr>
              <a:t>na.</a:t>
            </a:r>
          </a:p>
          <a:p>
            <a:pPr marL="12700" marR="12700">
              <a:spcBef>
                <a:spcPts val="10"/>
              </a:spcBef>
            </a:pPr>
            <a:endParaRPr lang="sv-SE" sz="1000" spc="-10" dirty="0">
              <a:latin typeface="Arial"/>
              <a:cs typeface="Arial"/>
            </a:endParaRPr>
          </a:p>
          <a:p>
            <a:pPr marL="12700"/>
            <a:r>
              <a:rPr lang="sv-SE" sz="1200" b="1" dirty="0">
                <a:latin typeface="Arial"/>
                <a:cs typeface="Arial"/>
              </a:rPr>
              <a:t>Snabba </a:t>
            </a:r>
            <a:r>
              <a:rPr lang="sv-SE" sz="1200" b="1" spc="-10" dirty="0">
                <a:latin typeface="Arial"/>
                <a:cs typeface="Arial"/>
              </a:rPr>
              <a:t>omställningar</a:t>
            </a:r>
            <a:endParaRPr lang="sv-SE" sz="1200" dirty="0">
              <a:latin typeface="Arial"/>
              <a:cs typeface="Arial"/>
            </a:endParaRPr>
          </a:p>
          <a:p>
            <a:pPr marL="12700" marR="12700">
              <a:spcBef>
                <a:spcPts val="10"/>
              </a:spcBef>
            </a:pPr>
            <a:r>
              <a:rPr lang="sv-SE" sz="1000" dirty="0">
                <a:latin typeface="Arial"/>
                <a:cs typeface="Arial"/>
              </a:rPr>
              <a:t>Snabba omställningar </a:t>
            </a:r>
            <a:r>
              <a:rPr lang="sv-SE" sz="1000" spc="-5" dirty="0">
                <a:latin typeface="Arial"/>
                <a:cs typeface="Arial"/>
              </a:rPr>
              <a:t>mellan anfallsspel </a:t>
            </a:r>
            <a:r>
              <a:rPr lang="sv-SE" sz="1000" spc="15" dirty="0">
                <a:latin typeface="Arial"/>
                <a:cs typeface="Arial"/>
              </a:rPr>
              <a:t>och</a:t>
            </a:r>
            <a:r>
              <a:rPr lang="sv-SE" sz="1000" spc="5" dirty="0">
                <a:latin typeface="Arial"/>
                <a:cs typeface="Arial"/>
              </a:rPr>
              <a:t> försvarsspel. </a:t>
            </a:r>
            <a:r>
              <a:rPr lang="sv-SE" sz="1000" spc="-80" dirty="0">
                <a:latin typeface="Arial"/>
                <a:cs typeface="Arial"/>
              </a:rPr>
              <a:t>V</a:t>
            </a:r>
            <a:r>
              <a:rPr lang="sv-SE" sz="1000" spc="15" dirty="0">
                <a:latin typeface="Arial"/>
                <a:cs typeface="Arial"/>
              </a:rPr>
              <a:t>id </a:t>
            </a:r>
            <a:r>
              <a:rPr lang="sv-SE" sz="1000" spc="20" dirty="0">
                <a:latin typeface="Arial"/>
                <a:cs typeface="Arial"/>
              </a:rPr>
              <a:t>o</a:t>
            </a:r>
            <a:r>
              <a:rPr lang="sv-SE" sz="1000" spc="-10" dirty="0">
                <a:latin typeface="Arial"/>
                <a:cs typeface="Arial"/>
              </a:rPr>
              <a:t>f</a:t>
            </a:r>
            <a:r>
              <a:rPr lang="sv-SE" sz="1000" spc="-5" dirty="0">
                <a:latin typeface="Arial"/>
                <a:cs typeface="Arial"/>
              </a:rPr>
              <a:t>fensiv </a:t>
            </a:r>
            <a:r>
              <a:rPr lang="sv-SE" sz="1000" dirty="0">
                <a:latin typeface="Arial"/>
                <a:cs typeface="Arial"/>
              </a:rPr>
              <a:t>omställning kontrar </a:t>
            </a:r>
            <a:r>
              <a:rPr lang="sv-SE" sz="1000" spc="-5" dirty="0">
                <a:latin typeface="Arial"/>
                <a:cs typeface="Arial"/>
              </a:rPr>
              <a:t>spela</a:t>
            </a:r>
            <a:r>
              <a:rPr lang="sv-SE" sz="1000" spc="10" dirty="0">
                <a:latin typeface="Arial"/>
                <a:cs typeface="Arial"/>
              </a:rPr>
              <a:t>r</a:t>
            </a:r>
            <a:r>
              <a:rPr lang="sv-SE" sz="1000" spc="-15" dirty="0">
                <a:latin typeface="Arial"/>
                <a:cs typeface="Arial"/>
              </a:rPr>
              <a:t>na </a:t>
            </a:r>
            <a:r>
              <a:rPr lang="sv-SE" sz="1000" spc="15" dirty="0">
                <a:latin typeface="Arial"/>
                <a:cs typeface="Arial"/>
              </a:rPr>
              <a:t>snabbt i </a:t>
            </a:r>
            <a:r>
              <a:rPr lang="sv-SE" sz="1000" spc="5" dirty="0">
                <a:latin typeface="Arial"/>
                <a:cs typeface="Arial"/>
              </a:rPr>
              <a:t>djupled </a:t>
            </a:r>
            <a:r>
              <a:rPr lang="sv-SE" sz="1000" spc="10" dirty="0">
                <a:latin typeface="Arial"/>
                <a:cs typeface="Arial"/>
              </a:rPr>
              <a:t>om </a:t>
            </a:r>
            <a:r>
              <a:rPr lang="sv-SE" sz="1000" spc="5" dirty="0">
                <a:latin typeface="Arial"/>
                <a:cs typeface="Arial"/>
              </a:rPr>
              <a:t>den </a:t>
            </a:r>
            <a:r>
              <a:rPr lang="sv-SE" sz="1000" dirty="0">
                <a:latin typeface="Arial"/>
                <a:cs typeface="Arial"/>
              </a:rPr>
              <a:t>möjligheten finns. </a:t>
            </a:r>
            <a:r>
              <a:rPr lang="sv-SE" sz="1000" spc="-20" dirty="0">
                <a:latin typeface="Arial"/>
                <a:cs typeface="Arial"/>
              </a:rPr>
              <a:t>I defensiv </a:t>
            </a:r>
            <a:r>
              <a:rPr lang="sv-SE" sz="1000" dirty="0">
                <a:latin typeface="Arial"/>
                <a:cs typeface="Arial"/>
              </a:rPr>
              <a:t>omställning </a:t>
            </a:r>
            <a:r>
              <a:rPr lang="sv-SE" sz="1000" spc="-5" dirty="0">
                <a:latin typeface="Arial"/>
                <a:cs typeface="Arial"/>
              </a:rPr>
              <a:t>åte</a:t>
            </a:r>
            <a:r>
              <a:rPr lang="sv-SE" sz="1000" spc="-25" dirty="0">
                <a:latin typeface="Arial"/>
                <a:cs typeface="Arial"/>
              </a:rPr>
              <a:t>r</a:t>
            </a:r>
            <a:r>
              <a:rPr lang="sv-SE" sz="1000" spc="-5" dirty="0">
                <a:latin typeface="Arial"/>
                <a:cs typeface="Arial"/>
              </a:rPr>
              <a:t>erövras </a:t>
            </a:r>
            <a:r>
              <a:rPr lang="sv-SE" sz="1000" dirty="0">
                <a:latin typeface="Arial"/>
                <a:cs typeface="Arial"/>
              </a:rPr>
              <a:t>bollen </a:t>
            </a:r>
            <a:r>
              <a:rPr lang="sv-SE" sz="1000" spc="10" dirty="0">
                <a:latin typeface="Arial"/>
                <a:cs typeface="Arial"/>
              </a:rPr>
              <a:t>di</a:t>
            </a:r>
            <a:r>
              <a:rPr lang="sv-SE" sz="1000" spc="-10" dirty="0">
                <a:latin typeface="Arial"/>
                <a:cs typeface="Arial"/>
              </a:rPr>
              <a:t>r</a:t>
            </a:r>
            <a:r>
              <a:rPr lang="sv-SE" sz="1000" spc="5" dirty="0">
                <a:latin typeface="Arial"/>
                <a:cs typeface="Arial"/>
              </a:rPr>
              <a:t>ekt </a:t>
            </a:r>
            <a:r>
              <a:rPr lang="sv-SE" sz="1000" spc="10" dirty="0">
                <a:latin typeface="Arial"/>
                <a:cs typeface="Arial"/>
              </a:rPr>
              <a:t>om det finns </a:t>
            </a:r>
            <a:r>
              <a:rPr lang="sv-SE" sz="1000" dirty="0">
                <a:latin typeface="Arial"/>
                <a:cs typeface="Arial"/>
              </a:rPr>
              <a:t>möjlighet </a:t>
            </a:r>
            <a:r>
              <a:rPr lang="sv-SE" sz="1000" spc="15" dirty="0">
                <a:latin typeface="Arial"/>
                <a:cs typeface="Arial"/>
              </a:rPr>
              <a:t>och</a:t>
            </a:r>
            <a:r>
              <a:rPr lang="sv-SE" sz="1000" spc="5" dirty="0">
                <a:latin typeface="Arial"/>
                <a:cs typeface="Arial"/>
              </a:rPr>
              <a:t> </a:t>
            </a:r>
            <a:r>
              <a:rPr lang="sv-SE" sz="1000" dirty="0">
                <a:latin typeface="Arial"/>
                <a:cs typeface="Arial"/>
              </a:rPr>
              <a:t>indi</a:t>
            </a:r>
            <a:r>
              <a:rPr lang="sv-SE" sz="1000" spc="-20" dirty="0">
                <a:latin typeface="Arial"/>
                <a:cs typeface="Arial"/>
              </a:rPr>
              <a:t>r</a:t>
            </a:r>
            <a:r>
              <a:rPr lang="sv-SE" sz="1000" spc="5" dirty="0">
                <a:latin typeface="Arial"/>
                <a:cs typeface="Arial"/>
              </a:rPr>
              <a:t>ekt </a:t>
            </a:r>
            <a:r>
              <a:rPr lang="sv-SE" sz="1000" spc="10" dirty="0">
                <a:latin typeface="Arial"/>
                <a:cs typeface="Arial"/>
              </a:rPr>
              <a:t>om det </a:t>
            </a:r>
            <a:r>
              <a:rPr lang="sv-SE" sz="1000" spc="5" dirty="0">
                <a:latin typeface="Arial"/>
                <a:cs typeface="Arial"/>
              </a:rPr>
              <a:t>behövs.</a:t>
            </a:r>
          </a:p>
          <a:p>
            <a:pPr marL="12700" marR="12700">
              <a:spcBef>
                <a:spcPts val="10"/>
              </a:spcBef>
            </a:pPr>
            <a:endParaRPr lang="sv-SE" sz="1000" spc="5" dirty="0">
              <a:latin typeface="Arial"/>
              <a:cs typeface="Arial"/>
            </a:endParaRPr>
          </a:p>
          <a:p>
            <a:pPr marL="12700"/>
            <a:r>
              <a:rPr lang="sv-SE" sz="1200" b="1" spc="-10" dirty="0">
                <a:latin typeface="Arial"/>
                <a:cs typeface="Arial"/>
              </a:rPr>
              <a:t>Bollorienterat </a:t>
            </a:r>
            <a:r>
              <a:rPr lang="sv-SE" sz="1200" b="1" spc="-15" dirty="0">
                <a:latin typeface="Arial"/>
                <a:cs typeface="Arial"/>
              </a:rPr>
              <a:t>försvarsspel</a:t>
            </a:r>
            <a:endParaRPr lang="sv-SE" sz="1200" dirty="0">
              <a:latin typeface="Arial"/>
              <a:cs typeface="Arial"/>
            </a:endParaRPr>
          </a:p>
          <a:p>
            <a:pPr marL="12700" marR="12700">
              <a:spcBef>
                <a:spcPts val="10"/>
              </a:spcBef>
            </a:pPr>
            <a:r>
              <a:rPr lang="sv-SE" sz="1000" dirty="0">
                <a:latin typeface="Arial"/>
                <a:cs typeface="Arial"/>
              </a:rPr>
              <a:t>Bollens </a:t>
            </a:r>
            <a:r>
              <a:rPr lang="sv-SE" sz="1000" spc="10" dirty="0">
                <a:latin typeface="Arial"/>
                <a:cs typeface="Arial"/>
              </a:rPr>
              <a:t>position </a:t>
            </a:r>
            <a:r>
              <a:rPr lang="sv-SE" sz="1000" spc="5" dirty="0">
                <a:latin typeface="Arial"/>
                <a:cs typeface="Arial"/>
              </a:rPr>
              <a:t>bestämmer positione</a:t>
            </a:r>
            <a:r>
              <a:rPr lang="sv-SE" sz="1000" spc="20" dirty="0">
                <a:latin typeface="Arial"/>
                <a:cs typeface="Arial"/>
              </a:rPr>
              <a:t>r</a:t>
            </a:r>
            <a:r>
              <a:rPr lang="sv-SE" sz="1000" spc="-15" dirty="0">
                <a:latin typeface="Arial"/>
                <a:cs typeface="Arial"/>
              </a:rPr>
              <a:t>na </a:t>
            </a:r>
            <a:r>
              <a:rPr lang="sv-SE" sz="1000" spc="10" dirty="0">
                <a:latin typeface="Arial"/>
                <a:cs typeface="Arial"/>
              </a:rPr>
              <a:t>för</a:t>
            </a:r>
            <a:r>
              <a:rPr lang="sv-SE" sz="1000" spc="5" dirty="0">
                <a:latin typeface="Arial"/>
                <a:cs typeface="Arial"/>
              </a:rPr>
              <a:t> lagets försvarsspel. Arbetssätt </a:t>
            </a:r>
            <a:r>
              <a:rPr lang="sv-SE" sz="1000" spc="-15" dirty="0">
                <a:latin typeface="Arial"/>
                <a:cs typeface="Arial"/>
              </a:rPr>
              <a:t>är</a:t>
            </a:r>
            <a:r>
              <a:rPr lang="sv-SE" sz="1000" spc="-10" dirty="0">
                <a:latin typeface="Arial"/>
                <a:cs typeface="Arial"/>
              </a:rPr>
              <a:t> zonmarkering </a:t>
            </a:r>
            <a:r>
              <a:rPr lang="sv-SE" sz="1000" dirty="0">
                <a:latin typeface="Arial"/>
                <a:cs typeface="Arial"/>
              </a:rPr>
              <a:t>och/eller positionsförsva</a:t>
            </a:r>
            <a:r>
              <a:rPr lang="sv-SE" sz="1000" spc="-95" dirty="0">
                <a:latin typeface="Arial"/>
                <a:cs typeface="Arial"/>
              </a:rPr>
              <a:t>r</a:t>
            </a:r>
            <a:r>
              <a:rPr lang="sv-SE" sz="1000" dirty="0">
                <a:latin typeface="Arial"/>
                <a:cs typeface="Arial"/>
              </a:rPr>
              <a:t>.</a:t>
            </a:r>
          </a:p>
          <a:p>
            <a:pPr marL="12700" marR="12700">
              <a:spcBef>
                <a:spcPts val="10"/>
              </a:spcBef>
            </a:pPr>
            <a:endParaRPr lang="sv-SE" sz="1000" dirty="0">
              <a:latin typeface="Arial"/>
              <a:cs typeface="Arial"/>
            </a:endParaRPr>
          </a:p>
          <a:p>
            <a:pPr marL="12700"/>
            <a:r>
              <a:rPr lang="sv-SE" sz="1200" b="1" dirty="0">
                <a:latin typeface="Arial"/>
                <a:cs typeface="Arial"/>
              </a:rPr>
              <a:t>P</a:t>
            </a:r>
            <a:r>
              <a:rPr lang="sv-SE" sz="1200" b="1" spc="-25" dirty="0">
                <a:latin typeface="Arial"/>
                <a:cs typeface="Arial"/>
              </a:rPr>
              <a:t>r</a:t>
            </a:r>
            <a:r>
              <a:rPr lang="sv-SE" sz="1200" b="1" spc="-15" dirty="0">
                <a:latin typeface="Arial"/>
                <a:cs typeface="Arial"/>
              </a:rPr>
              <a:t>ess </a:t>
            </a:r>
            <a:r>
              <a:rPr lang="sv-SE" sz="1200" b="1" spc="5" dirty="0">
                <a:latin typeface="Arial"/>
                <a:cs typeface="Arial"/>
              </a:rPr>
              <a:t>på </a:t>
            </a:r>
            <a:r>
              <a:rPr lang="sv-SE" sz="1200" b="1" spc="-15" dirty="0">
                <a:latin typeface="Arial"/>
                <a:cs typeface="Arial"/>
              </a:rPr>
              <a:t>bollhålla</a:t>
            </a:r>
            <a:r>
              <a:rPr lang="sv-SE" sz="1200" b="1" spc="-35" dirty="0">
                <a:latin typeface="Arial"/>
                <a:cs typeface="Arial"/>
              </a:rPr>
              <a:t>r</a:t>
            </a:r>
            <a:r>
              <a:rPr lang="sv-SE" sz="1200" b="1" dirty="0">
                <a:latin typeface="Arial"/>
                <a:cs typeface="Arial"/>
              </a:rPr>
              <a:t>en</a:t>
            </a:r>
            <a:endParaRPr lang="sv-SE" sz="1200" dirty="0">
              <a:latin typeface="Arial"/>
              <a:cs typeface="Arial"/>
            </a:endParaRPr>
          </a:p>
          <a:p>
            <a:pPr marL="12700" marR="12700">
              <a:spcBef>
                <a:spcPts val="10"/>
              </a:spcBef>
            </a:pPr>
            <a:r>
              <a:rPr lang="sv-SE" sz="1000" spc="-5" dirty="0">
                <a:latin typeface="Arial"/>
                <a:cs typeface="Arial"/>
              </a:rPr>
              <a:t>Spela</a:t>
            </a:r>
            <a:r>
              <a:rPr lang="sv-SE" sz="1000" spc="10" dirty="0">
                <a:latin typeface="Arial"/>
                <a:cs typeface="Arial"/>
              </a:rPr>
              <a:t>r</a:t>
            </a:r>
            <a:r>
              <a:rPr lang="sv-SE" sz="1000" spc="-15" dirty="0">
                <a:latin typeface="Arial"/>
                <a:cs typeface="Arial"/>
              </a:rPr>
              <a:t>na </a:t>
            </a:r>
            <a:r>
              <a:rPr lang="sv-SE" sz="1000" spc="20" dirty="0">
                <a:latin typeface="Arial"/>
                <a:cs typeface="Arial"/>
              </a:rPr>
              <a:t>p</a:t>
            </a:r>
            <a:r>
              <a:rPr lang="sv-SE" sz="1000" spc="-10" dirty="0">
                <a:latin typeface="Arial"/>
                <a:cs typeface="Arial"/>
              </a:rPr>
              <a:t>ressar </a:t>
            </a:r>
            <a:r>
              <a:rPr lang="sv-SE" sz="1000" spc="10" dirty="0">
                <a:latin typeface="Arial"/>
                <a:cs typeface="Arial"/>
              </a:rPr>
              <a:t>motstånda</a:t>
            </a:r>
            <a:r>
              <a:rPr lang="sv-SE" sz="1000" spc="20" dirty="0">
                <a:latin typeface="Arial"/>
                <a:cs typeface="Arial"/>
              </a:rPr>
              <a:t>r</a:t>
            </a:r>
            <a:r>
              <a:rPr lang="sv-SE" sz="1000" spc="-15" dirty="0">
                <a:latin typeface="Arial"/>
                <a:cs typeface="Arial"/>
              </a:rPr>
              <a:t>nas bollhålla</a:t>
            </a:r>
            <a:r>
              <a:rPr lang="sv-SE" sz="1000" spc="-20" dirty="0">
                <a:latin typeface="Arial"/>
                <a:cs typeface="Arial"/>
              </a:rPr>
              <a:t>r</a:t>
            </a:r>
            <a:r>
              <a:rPr lang="sv-SE" sz="1000" spc="-25" dirty="0">
                <a:latin typeface="Arial"/>
                <a:cs typeface="Arial"/>
              </a:rPr>
              <a:t>e</a:t>
            </a:r>
            <a:r>
              <a:rPr lang="sv-SE" sz="1000" spc="-15" dirty="0">
                <a:latin typeface="Arial"/>
                <a:cs typeface="Arial"/>
              </a:rPr>
              <a:t> </a:t>
            </a:r>
            <a:r>
              <a:rPr lang="sv-SE" sz="1000" spc="10" dirty="0">
                <a:latin typeface="Arial"/>
                <a:cs typeface="Arial"/>
              </a:rPr>
              <a:t>för att </a:t>
            </a:r>
            <a:r>
              <a:rPr lang="sv-SE" sz="1000" spc="-5" dirty="0">
                <a:latin typeface="Arial"/>
                <a:cs typeface="Arial"/>
              </a:rPr>
              <a:t>erövra </a:t>
            </a:r>
            <a:r>
              <a:rPr lang="sv-SE" sz="1000" dirty="0">
                <a:latin typeface="Arial"/>
                <a:cs typeface="Arial"/>
              </a:rPr>
              <a:t>bollen </a:t>
            </a:r>
            <a:r>
              <a:rPr lang="sv-SE" sz="1000" spc="15" dirty="0">
                <a:latin typeface="Arial"/>
                <a:cs typeface="Arial"/>
              </a:rPr>
              <a:t>och </a:t>
            </a:r>
            <a:r>
              <a:rPr lang="sv-SE" sz="1000" dirty="0">
                <a:latin typeface="Arial"/>
                <a:cs typeface="Arial"/>
              </a:rPr>
              <a:t>förhindra </a:t>
            </a:r>
            <a:r>
              <a:rPr lang="sv-SE" sz="1000" spc="10" dirty="0">
                <a:latin typeface="Arial"/>
                <a:cs typeface="Arial"/>
              </a:rPr>
              <a:t>motstånda</a:t>
            </a:r>
            <a:r>
              <a:rPr lang="sv-SE" sz="1000" spc="20" dirty="0">
                <a:latin typeface="Arial"/>
                <a:cs typeface="Arial"/>
              </a:rPr>
              <a:t>r</a:t>
            </a:r>
            <a:r>
              <a:rPr lang="sv-SE" sz="1000" spc="-15" dirty="0">
                <a:latin typeface="Arial"/>
                <a:cs typeface="Arial"/>
              </a:rPr>
              <a:t>nas </a:t>
            </a:r>
            <a:r>
              <a:rPr lang="sv-SE" sz="1000" dirty="0">
                <a:latin typeface="Arial"/>
                <a:cs typeface="Arial"/>
              </a:rPr>
              <a:t>djupledsspel.</a:t>
            </a:r>
          </a:p>
          <a:p>
            <a:pPr marL="12700" marR="12700">
              <a:spcBef>
                <a:spcPts val="10"/>
              </a:spcBef>
            </a:pPr>
            <a:endParaRPr lang="sv-SE" sz="1000" dirty="0">
              <a:latin typeface="Arial"/>
              <a:cs typeface="Arial"/>
            </a:endParaRPr>
          </a:p>
          <a:p>
            <a:pPr marL="12700" marR="454659"/>
            <a:r>
              <a:rPr lang="sv-SE" sz="1200" b="1" spc="-10" dirty="0">
                <a:latin typeface="Arial"/>
                <a:cs typeface="Arial"/>
              </a:rPr>
              <a:t>Kollektiva försvarsmetoder och </a:t>
            </a:r>
            <a:r>
              <a:rPr lang="sv-SE" sz="1200" b="1" spc="10" dirty="0">
                <a:latin typeface="Arial"/>
                <a:cs typeface="Arial"/>
              </a:rPr>
              <a:t>korta </a:t>
            </a:r>
            <a:r>
              <a:rPr lang="sv-SE" sz="1200" b="1" spc="-10" dirty="0">
                <a:latin typeface="Arial"/>
                <a:cs typeface="Arial"/>
              </a:rPr>
              <a:t>avstånd</a:t>
            </a:r>
            <a:endParaRPr lang="sv-SE" sz="1200" dirty="0">
              <a:latin typeface="Arial"/>
              <a:cs typeface="Arial"/>
            </a:endParaRPr>
          </a:p>
          <a:p>
            <a:pPr marL="12700"/>
            <a:r>
              <a:rPr lang="sv-SE" sz="1000" dirty="0">
                <a:latin typeface="Arial"/>
                <a:cs typeface="Arial"/>
              </a:rPr>
              <a:t>Laget arbetar tillsammans i </a:t>
            </a:r>
            <a:r>
              <a:rPr lang="sv-SE" sz="1000" spc="5" dirty="0" err="1">
                <a:latin typeface="Arial"/>
                <a:cs typeface="Arial"/>
              </a:rPr>
              <a:t>överflyttning-</a:t>
            </a:r>
            <a:endParaRPr lang="sv-SE" sz="1000" dirty="0">
              <a:latin typeface="Arial"/>
              <a:cs typeface="Arial"/>
            </a:endParaRPr>
          </a:p>
          <a:p>
            <a:pPr marL="12700" marR="12700"/>
            <a:r>
              <a:rPr lang="sv-SE" sz="1000" spc="5" dirty="0">
                <a:latin typeface="Arial"/>
                <a:cs typeface="Arial"/>
              </a:rPr>
              <a:t>cent</a:t>
            </a:r>
            <a:r>
              <a:rPr lang="sv-SE" sz="1000" spc="-15" dirty="0">
                <a:latin typeface="Arial"/>
                <a:cs typeface="Arial"/>
              </a:rPr>
              <a:t>r</a:t>
            </a:r>
            <a:r>
              <a:rPr lang="sv-SE" sz="1000" spc="-5" dirty="0">
                <a:latin typeface="Arial"/>
                <a:cs typeface="Arial"/>
              </a:rPr>
              <a:t>ering </a:t>
            </a:r>
            <a:r>
              <a:rPr lang="sv-SE" sz="1000" spc="15" dirty="0">
                <a:latin typeface="Arial"/>
                <a:cs typeface="Arial"/>
              </a:rPr>
              <a:t>och </a:t>
            </a:r>
            <a:r>
              <a:rPr lang="sv-SE" sz="1000" spc="15" dirty="0" err="1">
                <a:latin typeface="Arial"/>
                <a:cs typeface="Arial"/>
              </a:rPr>
              <a:t>uppflyttning-</a:t>
            </a:r>
            <a:r>
              <a:rPr lang="sv-SE" sz="1000" spc="-10" dirty="0" err="1">
                <a:latin typeface="Arial"/>
                <a:cs typeface="Arial"/>
              </a:rPr>
              <a:t>r</a:t>
            </a:r>
            <a:r>
              <a:rPr lang="sv-SE" sz="1000" dirty="0" err="1">
                <a:latin typeface="Arial"/>
                <a:cs typeface="Arial"/>
              </a:rPr>
              <a:t>eti</a:t>
            </a:r>
            <a:r>
              <a:rPr lang="sv-SE" sz="1000" spc="-20" dirty="0" err="1">
                <a:latin typeface="Arial"/>
                <a:cs typeface="Arial"/>
              </a:rPr>
              <a:t>r</a:t>
            </a:r>
            <a:r>
              <a:rPr lang="sv-SE" sz="1000" spc="-5" dirty="0" err="1">
                <a:latin typeface="Arial"/>
                <a:cs typeface="Arial"/>
              </a:rPr>
              <a:t>ering</a:t>
            </a:r>
            <a:r>
              <a:rPr lang="sv-SE" sz="1000" spc="-5" dirty="0">
                <a:latin typeface="Arial"/>
                <a:cs typeface="Arial"/>
              </a:rPr>
              <a:t> </a:t>
            </a:r>
            <a:r>
              <a:rPr lang="sv-SE" sz="1000" spc="5" dirty="0">
                <a:latin typeface="Arial"/>
                <a:cs typeface="Arial"/>
              </a:rPr>
              <a:t>med</a:t>
            </a:r>
            <a:r>
              <a:rPr lang="sv-SE" sz="1000" dirty="0">
                <a:latin typeface="Arial"/>
                <a:cs typeface="Arial"/>
              </a:rPr>
              <a:t> </a:t>
            </a:r>
            <a:r>
              <a:rPr lang="sv-SE" sz="1000" spc="5" dirty="0">
                <a:latin typeface="Arial"/>
                <a:cs typeface="Arial"/>
              </a:rPr>
              <a:t>korta avstånd </a:t>
            </a:r>
            <a:r>
              <a:rPr lang="sv-SE" sz="1000" spc="-5" dirty="0">
                <a:latin typeface="Arial"/>
                <a:cs typeface="Arial"/>
              </a:rPr>
              <a:t>mellan </a:t>
            </a:r>
            <a:r>
              <a:rPr lang="sv-SE" sz="1000" spc="15" dirty="0">
                <a:latin typeface="Arial"/>
                <a:cs typeface="Arial"/>
              </a:rPr>
              <a:t>och </a:t>
            </a:r>
            <a:r>
              <a:rPr lang="sv-SE" sz="1000" spc="5" dirty="0">
                <a:latin typeface="Arial"/>
                <a:cs typeface="Arial"/>
              </a:rPr>
              <a:t>inom </a:t>
            </a:r>
            <a:r>
              <a:rPr lang="sv-SE" sz="1000" spc="-5" dirty="0">
                <a:latin typeface="Arial"/>
                <a:cs typeface="Arial"/>
              </a:rPr>
              <a:t>lagdela</a:t>
            </a:r>
            <a:r>
              <a:rPr lang="sv-SE" sz="1000" spc="10" dirty="0">
                <a:latin typeface="Arial"/>
                <a:cs typeface="Arial"/>
              </a:rPr>
              <a:t>r</a:t>
            </a:r>
            <a:r>
              <a:rPr lang="sv-SE" sz="1000" spc="-10" dirty="0">
                <a:latin typeface="Arial"/>
                <a:cs typeface="Arial"/>
              </a:rPr>
              <a:t>na.</a:t>
            </a:r>
            <a:endParaRPr lang="sv-SE" sz="1000" dirty="0">
              <a:latin typeface="Arial"/>
              <a:cs typeface="Arial"/>
            </a:endParaRPr>
          </a:p>
          <a:p>
            <a:pPr marL="12700" marR="12700">
              <a:spcBef>
                <a:spcPts val="10"/>
              </a:spcBef>
            </a:pPr>
            <a:endParaRPr lang="sv-SE" sz="1000" dirty="0">
              <a:latin typeface="Arial"/>
              <a:cs typeface="Arial"/>
            </a:endParaRPr>
          </a:p>
          <a:p>
            <a:pPr marL="12700" marR="12700">
              <a:spcBef>
                <a:spcPts val="10"/>
              </a:spcBef>
            </a:pPr>
            <a:endParaRPr lang="sv-SE" sz="1000" dirty="0">
              <a:latin typeface="Arial"/>
              <a:cs typeface="Arial"/>
            </a:endParaRPr>
          </a:p>
          <a:p>
            <a:pPr marL="12700" marR="12700">
              <a:spcBef>
                <a:spcPts val="10"/>
              </a:spcBef>
            </a:pPr>
            <a:endParaRPr lang="sv-SE" sz="1000" dirty="0">
              <a:latin typeface="Arial"/>
              <a:cs typeface="Arial"/>
            </a:endParaRPr>
          </a:p>
          <a:p>
            <a:pPr marL="12700" marR="12700">
              <a:spcBef>
                <a:spcPts val="10"/>
              </a:spcBef>
            </a:pPr>
            <a:endParaRPr lang="sv-SE" sz="1000" dirty="0">
              <a:latin typeface="Arial"/>
              <a:cs typeface="Arial"/>
            </a:endParaRPr>
          </a:p>
          <a:p>
            <a:pPr marL="12700" marR="12700"/>
            <a:endParaRPr lang="sv-SE" sz="1000" dirty="0">
              <a:latin typeface="Arial"/>
              <a:cs typeface="Arial"/>
            </a:endParaRPr>
          </a:p>
          <a:p>
            <a:pPr marL="12700" marR="12700"/>
            <a:endParaRPr sz="1000" dirty="0">
              <a:latin typeface="Arial"/>
              <a:cs typeface="Arial"/>
            </a:endParaRPr>
          </a:p>
        </p:txBody>
      </p:sp>
      <p:sp>
        <p:nvSpPr>
          <p:cNvPr id="43" name="object 18"/>
          <p:cNvSpPr/>
          <p:nvPr/>
        </p:nvSpPr>
        <p:spPr>
          <a:xfrm>
            <a:off x="698055" y="1396161"/>
            <a:ext cx="0" cy="3090672"/>
          </a:xfrm>
          <a:custGeom>
            <a:avLst/>
            <a:gdLst/>
            <a:ahLst/>
            <a:cxnLst/>
            <a:rect l="l" t="t" r="r" b="b"/>
            <a:pathLst>
              <a:path h="3090672">
                <a:moveTo>
                  <a:pt x="0" y="3090672"/>
                </a:moveTo>
                <a:lnTo>
                  <a:pt x="0" y="0"/>
                </a:lnTo>
                <a:lnTo>
                  <a:pt x="0" y="3090672"/>
                </a:lnTo>
                <a:close/>
              </a:path>
            </a:pathLst>
          </a:custGeom>
          <a:solidFill>
            <a:srgbClr val="FFFFFF"/>
          </a:solidFill>
        </p:spPr>
        <p:txBody>
          <a:bodyPr wrap="square" lIns="0" tIns="0" rIns="0" bIns="0" rtlCol="0">
            <a:noAutofit/>
          </a:bodyPr>
          <a:lstStyle/>
          <a:p>
            <a:endParaRPr/>
          </a:p>
        </p:txBody>
      </p:sp>
      <p:sp>
        <p:nvSpPr>
          <p:cNvPr id="67" name="Rektangel 66"/>
          <p:cNvSpPr/>
          <p:nvPr/>
        </p:nvSpPr>
        <p:spPr>
          <a:xfrm>
            <a:off x="2276872" y="3275856"/>
            <a:ext cx="1212833" cy="246221"/>
          </a:xfrm>
          <a:prstGeom prst="rect">
            <a:avLst/>
          </a:prstGeom>
        </p:spPr>
        <p:txBody>
          <a:bodyPr wrap="none">
            <a:spAutoFit/>
          </a:bodyPr>
          <a:lstStyle/>
          <a:p>
            <a:pPr marL="12700" lvl="0"/>
            <a:r>
              <a:rPr lang="sv-SE" sz="1000" i="1" spc="-5" dirty="0">
                <a:solidFill>
                  <a:prstClr val="black"/>
                </a:solidFill>
                <a:latin typeface="Arial"/>
                <a:cs typeface="Arial"/>
              </a:rPr>
              <a:t>Spelets </a:t>
            </a:r>
            <a:r>
              <a:rPr lang="sv-SE" sz="1000" i="1" dirty="0">
                <a:solidFill>
                  <a:prstClr val="black"/>
                </a:solidFill>
                <a:latin typeface="Arial"/>
                <a:cs typeface="Arial"/>
              </a:rPr>
              <a:t>ut</a:t>
            </a:r>
            <a:r>
              <a:rPr lang="sv-SE" sz="1000" i="1" spc="-15" dirty="0">
                <a:solidFill>
                  <a:prstClr val="black"/>
                </a:solidFill>
                <a:latin typeface="Arial"/>
                <a:cs typeface="Arial"/>
              </a:rPr>
              <a:t>v</a:t>
            </a:r>
            <a:r>
              <a:rPr lang="sv-SE" sz="1000" i="1" spc="5" dirty="0">
                <a:solidFill>
                  <a:prstClr val="black"/>
                </a:solidFill>
                <a:latin typeface="Arial"/>
                <a:cs typeface="Arial"/>
              </a:rPr>
              <a:t>e</a:t>
            </a:r>
            <a:r>
              <a:rPr lang="sv-SE" sz="1000" i="1" spc="-20" dirty="0">
                <a:solidFill>
                  <a:prstClr val="black"/>
                </a:solidFill>
                <a:latin typeface="Arial"/>
                <a:cs typeface="Arial"/>
              </a:rPr>
              <a:t>c</a:t>
            </a:r>
            <a:r>
              <a:rPr lang="sv-SE" sz="1000" i="1" spc="-5" dirty="0">
                <a:solidFill>
                  <a:prstClr val="black"/>
                </a:solidFill>
                <a:latin typeface="Arial"/>
                <a:cs typeface="Arial"/>
              </a:rPr>
              <a:t>kling</a:t>
            </a:r>
            <a:endParaRPr lang="sv-SE" sz="1000" dirty="0">
              <a:solidFill>
                <a:prstClr val="black"/>
              </a:solidFill>
              <a:latin typeface="Arial"/>
              <a:cs typeface="Arial"/>
            </a:endParaRPr>
          </a:p>
        </p:txBody>
      </p:sp>
      <p:sp>
        <p:nvSpPr>
          <p:cNvPr id="69" name="Rektangel 68"/>
          <p:cNvSpPr/>
          <p:nvPr/>
        </p:nvSpPr>
        <p:spPr>
          <a:xfrm>
            <a:off x="2492896" y="1043608"/>
            <a:ext cx="1224136" cy="444994"/>
          </a:xfrm>
          <a:prstGeom prst="rect">
            <a:avLst/>
          </a:prstGeom>
        </p:spPr>
        <p:txBody>
          <a:bodyPr wrap="square">
            <a:spAutoFit/>
          </a:bodyPr>
          <a:lstStyle/>
          <a:p>
            <a:pPr marL="3175">
              <a:lnSpc>
                <a:spcPct val="100000"/>
              </a:lnSpc>
            </a:pPr>
            <a:r>
              <a:rPr lang="sv-SE" sz="1200" b="1" spc="5" dirty="0">
                <a:latin typeface="Arial"/>
                <a:cs typeface="Arial"/>
              </a:rPr>
              <a:t>Spelaren</a:t>
            </a:r>
          </a:p>
          <a:p>
            <a:pPr marL="3175">
              <a:lnSpc>
                <a:spcPts val="1160"/>
              </a:lnSpc>
            </a:pPr>
            <a:r>
              <a:rPr lang="sv-SE" sz="1000" spc="5" dirty="0">
                <a:latin typeface="Arial"/>
                <a:cs typeface="Arial"/>
              </a:rPr>
              <a:t>Individuellt spel</a:t>
            </a:r>
          </a:p>
        </p:txBody>
      </p:sp>
      <p:sp>
        <p:nvSpPr>
          <p:cNvPr id="70" name="Rektangel 69"/>
          <p:cNvSpPr/>
          <p:nvPr/>
        </p:nvSpPr>
        <p:spPr>
          <a:xfrm>
            <a:off x="2492896" y="1475656"/>
            <a:ext cx="2088232" cy="430887"/>
          </a:xfrm>
          <a:prstGeom prst="rect">
            <a:avLst/>
          </a:prstGeom>
        </p:spPr>
        <p:txBody>
          <a:bodyPr wrap="square">
            <a:spAutoFit/>
          </a:bodyPr>
          <a:lstStyle/>
          <a:p>
            <a:pPr marL="3175">
              <a:lnSpc>
                <a:spcPct val="100000"/>
              </a:lnSpc>
            </a:pPr>
            <a:r>
              <a:rPr lang="sv-SE" sz="1200" b="1" spc="5" dirty="0">
                <a:latin typeface="Arial"/>
                <a:cs typeface="Arial"/>
              </a:rPr>
              <a:t>Medspelare nära</a:t>
            </a:r>
          </a:p>
          <a:p>
            <a:pPr marL="3175">
              <a:lnSpc>
                <a:spcPct val="100000"/>
              </a:lnSpc>
            </a:pPr>
            <a:r>
              <a:rPr lang="sv-SE" sz="1000" spc="5" dirty="0">
                <a:latin typeface="Arial"/>
                <a:cs typeface="Arial"/>
              </a:rPr>
              <a:t>Kollektivt spel med få spelare</a:t>
            </a:r>
          </a:p>
        </p:txBody>
      </p:sp>
      <p:sp>
        <p:nvSpPr>
          <p:cNvPr id="71" name="Rektangel 70"/>
          <p:cNvSpPr/>
          <p:nvPr/>
        </p:nvSpPr>
        <p:spPr>
          <a:xfrm>
            <a:off x="2564904" y="1907704"/>
            <a:ext cx="2088232" cy="430887"/>
          </a:xfrm>
          <a:prstGeom prst="rect">
            <a:avLst/>
          </a:prstGeom>
        </p:spPr>
        <p:txBody>
          <a:bodyPr wrap="square">
            <a:spAutoFit/>
          </a:bodyPr>
          <a:lstStyle/>
          <a:p>
            <a:pPr marL="3175">
              <a:lnSpc>
                <a:spcPct val="100000"/>
              </a:lnSpc>
            </a:pPr>
            <a:r>
              <a:rPr lang="sv-SE" sz="1200" b="1" spc="5" dirty="0">
                <a:latin typeface="Arial"/>
                <a:cs typeface="Arial"/>
              </a:rPr>
              <a:t>Medspelare långt ifrån</a:t>
            </a:r>
          </a:p>
          <a:p>
            <a:pPr marL="3175">
              <a:lnSpc>
                <a:spcPct val="100000"/>
              </a:lnSpc>
            </a:pPr>
            <a:r>
              <a:rPr lang="sv-SE" sz="1000" spc="5" dirty="0">
                <a:latin typeface="Arial"/>
                <a:cs typeface="Arial"/>
              </a:rPr>
              <a:t>Kollektivt spel med flera spelare</a:t>
            </a:r>
          </a:p>
        </p:txBody>
      </p:sp>
      <p:sp>
        <p:nvSpPr>
          <p:cNvPr id="72" name="Rektangel 71"/>
          <p:cNvSpPr/>
          <p:nvPr/>
        </p:nvSpPr>
        <p:spPr>
          <a:xfrm>
            <a:off x="2636912" y="2339752"/>
            <a:ext cx="2304256" cy="360040"/>
          </a:xfrm>
          <a:prstGeom prst="rect">
            <a:avLst/>
          </a:prstGeom>
          <a:solidFill>
            <a:srgbClr val="41AD4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sv-SE" sz="1200" b="1" dirty="0">
                <a:latin typeface="Arial" pitchFamily="34" charset="0"/>
                <a:cs typeface="Arial" pitchFamily="34" charset="0"/>
              </a:rPr>
              <a:t>Medspelare längst ifrån </a:t>
            </a:r>
          </a:p>
          <a:p>
            <a:r>
              <a:rPr lang="sv-SE" sz="1000" dirty="0">
                <a:latin typeface="Arial" pitchFamily="34" charset="0"/>
                <a:cs typeface="Arial" pitchFamily="34" charset="0"/>
              </a:rPr>
              <a:t>Kollektivt spel med hela laget</a:t>
            </a:r>
          </a:p>
        </p:txBody>
      </p:sp>
      <p:cxnSp>
        <p:nvCxnSpPr>
          <p:cNvPr id="74" name="Rak 73"/>
          <p:cNvCxnSpPr>
            <a:endCxn id="69" idx="1"/>
          </p:cNvCxnSpPr>
          <p:nvPr/>
        </p:nvCxnSpPr>
        <p:spPr>
          <a:xfrm flipV="1">
            <a:off x="1412776" y="1266105"/>
            <a:ext cx="1080120" cy="1073647"/>
          </a:xfrm>
          <a:prstGeom prst="line">
            <a:avLst/>
          </a:prstGeom>
        </p:spPr>
        <p:style>
          <a:lnRef idx="1">
            <a:schemeClr val="dk1"/>
          </a:lnRef>
          <a:fillRef idx="0">
            <a:schemeClr val="dk1"/>
          </a:fillRef>
          <a:effectRef idx="0">
            <a:schemeClr val="dk1"/>
          </a:effectRef>
          <a:fontRef idx="minor">
            <a:schemeClr val="tx1"/>
          </a:fontRef>
        </p:style>
      </p:cxnSp>
      <p:cxnSp>
        <p:nvCxnSpPr>
          <p:cNvPr id="76" name="Rak 75"/>
          <p:cNvCxnSpPr>
            <a:endCxn id="70" idx="1"/>
          </p:cNvCxnSpPr>
          <p:nvPr/>
        </p:nvCxnSpPr>
        <p:spPr>
          <a:xfrm flipV="1">
            <a:off x="1628800" y="1691100"/>
            <a:ext cx="864096" cy="648652"/>
          </a:xfrm>
          <a:prstGeom prst="line">
            <a:avLst/>
          </a:prstGeom>
        </p:spPr>
        <p:style>
          <a:lnRef idx="1">
            <a:schemeClr val="dk1"/>
          </a:lnRef>
          <a:fillRef idx="0">
            <a:schemeClr val="dk1"/>
          </a:fillRef>
          <a:effectRef idx="0">
            <a:schemeClr val="dk1"/>
          </a:effectRef>
          <a:fontRef idx="minor">
            <a:schemeClr val="tx1"/>
          </a:fontRef>
        </p:style>
      </p:cxnSp>
      <p:cxnSp>
        <p:nvCxnSpPr>
          <p:cNvPr id="78" name="Rak 77"/>
          <p:cNvCxnSpPr>
            <a:endCxn id="71" idx="1"/>
          </p:cNvCxnSpPr>
          <p:nvPr/>
        </p:nvCxnSpPr>
        <p:spPr>
          <a:xfrm flipV="1">
            <a:off x="1772816" y="2123148"/>
            <a:ext cx="792088" cy="288612"/>
          </a:xfrm>
          <a:prstGeom prst="line">
            <a:avLst/>
          </a:prstGeom>
        </p:spPr>
        <p:style>
          <a:lnRef idx="1">
            <a:schemeClr val="dk1"/>
          </a:lnRef>
          <a:fillRef idx="0">
            <a:schemeClr val="dk1"/>
          </a:fillRef>
          <a:effectRef idx="0">
            <a:schemeClr val="dk1"/>
          </a:effectRef>
          <a:fontRef idx="minor">
            <a:schemeClr val="tx1"/>
          </a:fontRef>
        </p:style>
      </p:cxnSp>
      <p:cxnSp>
        <p:nvCxnSpPr>
          <p:cNvPr id="80" name="Rak 79"/>
          <p:cNvCxnSpPr/>
          <p:nvPr/>
        </p:nvCxnSpPr>
        <p:spPr>
          <a:xfrm flipV="1">
            <a:off x="1988840" y="2483768"/>
            <a:ext cx="576064" cy="7200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608512"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74</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21" name="object 7"/>
          <p:cNvSpPr txBox="1"/>
          <p:nvPr/>
        </p:nvSpPr>
        <p:spPr>
          <a:xfrm>
            <a:off x="332657" y="1043608"/>
            <a:ext cx="3096343" cy="7056784"/>
          </a:xfrm>
          <a:prstGeom prst="rect">
            <a:avLst/>
          </a:prstGeom>
        </p:spPr>
        <p:txBody>
          <a:bodyPr vert="horz" wrap="square" lIns="0" tIns="0" rIns="0" bIns="0" rtlCol="0">
            <a:noAutofit/>
          </a:bodyPr>
          <a:lstStyle/>
          <a:p>
            <a:pPr marL="12700"/>
            <a:r>
              <a:rPr sz="1400" b="1" dirty="0">
                <a:solidFill>
                  <a:srgbClr val="41AD49"/>
                </a:solidFill>
                <a:latin typeface="Arial"/>
                <a:cs typeface="Arial"/>
              </a:rPr>
              <a:t>Målbild </a:t>
            </a:r>
            <a:r>
              <a:rPr sz="1400" b="1" spc="-90" dirty="0">
                <a:solidFill>
                  <a:srgbClr val="41AD49"/>
                </a:solidFill>
                <a:latin typeface="Arial"/>
                <a:cs typeface="Arial"/>
              </a:rPr>
              <a:t>– Fä</a:t>
            </a:r>
            <a:r>
              <a:rPr sz="1400" b="1" spc="-30" dirty="0">
                <a:solidFill>
                  <a:srgbClr val="41AD49"/>
                </a:solidFill>
                <a:latin typeface="Arial"/>
                <a:cs typeface="Arial"/>
              </a:rPr>
              <a:t>r</a:t>
            </a:r>
            <a:r>
              <a:rPr sz="1400" b="1" spc="0" dirty="0">
                <a:solidFill>
                  <a:srgbClr val="41AD49"/>
                </a:solidFill>
                <a:latin typeface="Arial"/>
                <a:cs typeface="Arial"/>
              </a:rPr>
              <a:t>digheter </a:t>
            </a:r>
            <a:r>
              <a:rPr sz="1400" b="1" spc="5" dirty="0">
                <a:solidFill>
                  <a:srgbClr val="41AD49"/>
                </a:solidFill>
                <a:latin typeface="Arial"/>
                <a:cs typeface="Arial"/>
              </a:rPr>
              <a:t>laget</a:t>
            </a:r>
            <a:endParaRPr sz="1400" dirty="0">
              <a:latin typeface="Arial"/>
              <a:cs typeface="Arial"/>
            </a:endParaRPr>
          </a:p>
          <a:p>
            <a:pPr marL="12700"/>
            <a:r>
              <a:rPr sz="1200" b="1" spc="-10" dirty="0">
                <a:latin typeface="Arial"/>
                <a:cs typeface="Arial"/>
              </a:rPr>
              <a:t>Lagspel</a:t>
            </a:r>
            <a:endParaRPr sz="1200" dirty="0">
              <a:latin typeface="Arial"/>
              <a:cs typeface="Arial"/>
            </a:endParaRPr>
          </a:p>
          <a:p>
            <a:pPr marL="12700" marR="12700">
              <a:spcBef>
                <a:spcPts val="10"/>
              </a:spcBef>
            </a:pPr>
            <a:r>
              <a:rPr sz="1000" spc="-15" dirty="0">
                <a:latin typeface="Arial"/>
                <a:cs typeface="Arial"/>
              </a:rPr>
              <a:t>Alla </a:t>
            </a:r>
            <a:r>
              <a:rPr sz="1000" spc="-5" dirty="0">
                <a:latin typeface="Arial"/>
                <a:cs typeface="Arial"/>
              </a:rPr>
              <a:t>spela</a:t>
            </a:r>
            <a:r>
              <a:rPr sz="1000" spc="-25" dirty="0">
                <a:latin typeface="Arial"/>
                <a:cs typeface="Arial"/>
              </a:rPr>
              <a:t>re </a:t>
            </a:r>
            <a:r>
              <a:rPr sz="1000" spc="-15" dirty="0">
                <a:latin typeface="Arial"/>
                <a:cs typeface="Arial"/>
              </a:rPr>
              <a:t>är </a:t>
            </a:r>
            <a:r>
              <a:rPr sz="1000" spc="0" dirty="0">
                <a:latin typeface="Arial"/>
                <a:cs typeface="Arial"/>
              </a:rPr>
              <a:t>delaktiga i anfallsspelet </a:t>
            </a:r>
            <a:r>
              <a:rPr sz="1000" spc="15" dirty="0">
                <a:latin typeface="Arial"/>
                <a:cs typeface="Arial"/>
              </a:rPr>
              <a:t>och</a:t>
            </a:r>
            <a:r>
              <a:rPr sz="1000" spc="5" dirty="0">
                <a:latin typeface="Arial"/>
                <a:cs typeface="Arial"/>
              </a:rPr>
              <a:t> </a:t>
            </a:r>
            <a:r>
              <a:rPr sz="1000" spc="5" dirty="0" err="1">
                <a:latin typeface="Arial"/>
                <a:cs typeface="Arial"/>
              </a:rPr>
              <a:t>försvarsspelet</a:t>
            </a:r>
            <a:r>
              <a:rPr sz="1000" spc="5" dirty="0">
                <a:latin typeface="Arial"/>
                <a:cs typeface="Arial"/>
              </a:rPr>
              <a:t>.</a:t>
            </a:r>
            <a:endParaRPr lang="sv-SE" sz="1000" spc="5" dirty="0">
              <a:latin typeface="Arial"/>
              <a:cs typeface="Arial"/>
            </a:endParaRPr>
          </a:p>
          <a:p>
            <a:pPr marL="12700" marR="12700">
              <a:spcBef>
                <a:spcPts val="10"/>
              </a:spcBef>
            </a:pPr>
            <a:r>
              <a:rPr lang="sv-SE" sz="1000" spc="5" dirty="0">
                <a:latin typeface="Arial"/>
                <a:cs typeface="Arial"/>
              </a:rPr>
              <a:t> </a:t>
            </a:r>
          </a:p>
          <a:p>
            <a:pPr marL="12700" marR="12700">
              <a:spcBef>
                <a:spcPts val="10"/>
              </a:spcBef>
            </a:pPr>
            <a:r>
              <a:rPr lang="sv-SE" sz="1200" b="1" spc="5" dirty="0">
                <a:latin typeface="Arial"/>
                <a:cs typeface="Arial"/>
              </a:rPr>
              <a:t>Skapa </a:t>
            </a:r>
            <a:r>
              <a:rPr lang="sv-SE" sz="1200" b="1" spc="-10" dirty="0">
                <a:latin typeface="Arial"/>
                <a:cs typeface="Arial"/>
              </a:rPr>
              <a:t>spelb</a:t>
            </a:r>
            <a:r>
              <a:rPr lang="sv-SE" sz="1200" b="1" spc="-30" dirty="0">
                <a:latin typeface="Arial"/>
                <a:cs typeface="Arial"/>
              </a:rPr>
              <a:t>r</a:t>
            </a:r>
            <a:r>
              <a:rPr lang="sv-SE" sz="1200" b="1" spc="5" dirty="0">
                <a:latin typeface="Arial"/>
                <a:cs typeface="Arial"/>
              </a:rPr>
              <a:t>edd och </a:t>
            </a:r>
            <a:r>
              <a:rPr lang="sv-SE" sz="1200" b="1" spc="-10" dirty="0">
                <a:latin typeface="Arial"/>
                <a:cs typeface="Arial"/>
              </a:rPr>
              <a:t>speldjup</a:t>
            </a:r>
            <a:r>
              <a:rPr lang="sv-SE" sz="1200" b="1" spc="-5" dirty="0">
                <a:latin typeface="Arial"/>
                <a:cs typeface="Arial"/>
              </a:rPr>
              <a:t> </a:t>
            </a:r>
            <a:r>
              <a:rPr lang="sv-SE" sz="1000" spc="-5" dirty="0">
                <a:latin typeface="Arial"/>
                <a:cs typeface="Arial"/>
              </a:rPr>
              <a:t>Laget behöver </a:t>
            </a:r>
            <a:r>
              <a:rPr lang="sv-SE" sz="1000" spc="5" dirty="0">
                <a:latin typeface="Arial"/>
                <a:cs typeface="Arial"/>
              </a:rPr>
              <a:t>både spelb</a:t>
            </a:r>
            <a:r>
              <a:rPr lang="sv-SE" sz="1000" spc="-15" dirty="0">
                <a:latin typeface="Arial"/>
                <a:cs typeface="Arial"/>
              </a:rPr>
              <a:t>r</a:t>
            </a:r>
            <a:r>
              <a:rPr lang="sv-SE" sz="1000" spc="15" dirty="0">
                <a:latin typeface="Arial"/>
                <a:cs typeface="Arial"/>
              </a:rPr>
              <a:t>edd och </a:t>
            </a:r>
            <a:r>
              <a:rPr lang="sv-SE" sz="1000" spc="5" dirty="0">
                <a:latin typeface="Arial"/>
                <a:cs typeface="Arial"/>
              </a:rPr>
              <a:t>speldjup </a:t>
            </a:r>
            <a:r>
              <a:rPr lang="sv-SE" sz="1000" spc="10" dirty="0">
                <a:latin typeface="Arial"/>
                <a:cs typeface="Arial"/>
              </a:rPr>
              <a:t>för ett </a:t>
            </a:r>
            <a:r>
              <a:rPr lang="sv-SE" sz="1000" dirty="0">
                <a:latin typeface="Arial"/>
                <a:cs typeface="Arial"/>
              </a:rPr>
              <a:t>bra </a:t>
            </a:r>
            <a:r>
              <a:rPr lang="sv-SE" sz="1000" spc="-5" dirty="0">
                <a:latin typeface="Arial"/>
                <a:cs typeface="Arial"/>
              </a:rPr>
              <a:t>anfallsspel.</a:t>
            </a:r>
          </a:p>
          <a:p>
            <a:pPr marL="12700" marR="12700">
              <a:spcBef>
                <a:spcPts val="10"/>
              </a:spcBef>
            </a:pPr>
            <a:endParaRPr lang="sv-SE" sz="1000" spc="-5" dirty="0">
              <a:latin typeface="Arial"/>
              <a:cs typeface="Arial"/>
            </a:endParaRPr>
          </a:p>
          <a:p>
            <a:pPr marL="12700"/>
            <a:r>
              <a:rPr lang="sv-SE" sz="1200" b="1" spc="-15" dirty="0">
                <a:latin typeface="Arial"/>
                <a:cs typeface="Arial"/>
              </a:rPr>
              <a:t>Bollen </a:t>
            </a:r>
            <a:r>
              <a:rPr lang="sv-SE" sz="1200" b="1" spc="-30" dirty="0">
                <a:latin typeface="Arial"/>
                <a:cs typeface="Arial"/>
              </a:rPr>
              <a:t>i rö</a:t>
            </a:r>
            <a:r>
              <a:rPr lang="sv-SE" sz="1200" b="1" spc="-25" dirty="0">
                <a:latin typeface="Arial"/>
                <a:cs typeface="Arial"/>
              </a:rPr>
              <a:t>r</a:t>
            </a:r>
            <a:r>
              <a:rPr lang="sv-SE" sz="1200" b="1" spc="-10" dirty="0">
                <a:latin typeface="Arial"/>
                <a:cs typeface="Arial"/>
              </a:rPr>
              <a:t>else</a:t>
            </a:r>
            <a:endParaRPr lang="sv-SE" sz="1200" dirty="0">
              <a:latin typeface="Arial"/>
              <a:cs typeface="Arial"/>
            </a:endParaRPr>
          </a:p>
          <a:p>
            <a:pPr marL="12700" marR="12700">
              <a:spcBef>
                <a:spcPts val="10"/>
              </a:spcBef>
            </a:pPr>
            <a:r>
              <a:rPr lang="sv-SE" sz="1000" spc="-10" dirty="0">
                <a:latin typeface="Arial"/>
                <a:cs typeface="Arial"/>
              </a:rPr>
              <a:t>Håll </a:t>
            </a:r>
            <a:r>
              <a:rPr lang="sv-SE" sz="1000" dirty="0">
                <a:latin typeface="Arial"/>
                <a:cs typeface="Arial"/>
              </a:rPr>
              <a:t>bollen i rö</a:t>
            </a:r>
            <a:r>
              <a:rPr lang="sv-SE" sz="1000" spc="-20" dirty="0">
                <a:latin typeface="Arial"/>
                <a:cs typeface="Arial"/>
              </a:rPr>
              <a:t>r</a:t>
            </a:r>
            <a:r>
              <a:rPr lang="sv-SE" sz="1000" spc="-15" dirty="0">
                <a:latin typeface="Arial"/>
                <a:cs typeface="Arial"/>
              </a:rPr>
              <a:t>else </a:t>
            </a:r>
            <a:r>
              <a:rPr lang="sv-SE" sz="1000" spc="15" dirty="0">
                <a:latin typeface="Arial"/>
                <a:cs typeface="Arial"/>
              </a:rPr>
              <a:t>och </a:t>
            </a:r>
            <a:r>
              <a:rPr lang="sv-SE" sz="1000" spc="-5" dirty="0">
                <a:latin typeface="Arial"/>
                <a:cs typeface="Arial"/>
              </a:rPr>
              <a:t>sträva efter </a:t>
            </a:r>
            <a:r>
              <a:rPr lang="sv-SE" sz="1000" spc="10" dirty="0">
                <a:latin typeface="Arial"/>
                <a:cs typeface="Arial"/>
              </a:rPr>
              <a:t>flyt </a:t>
            </a:r>
            <a:r>
              <a:rPr lang="sv-SE" sz="1000" spc="15" dirty="0">
                <a:latin typeface="Arial"/>
                <a:cs typeface="Arial"/>
              </a:rPr>
              <a:t>och</a:t>
            </a:r>
            <a:r>
              <a:rPr lang="sv-SE" sz="1000" spc="5" dirty="0">
                <a:latin typeface="Arial"/>
                <a:cs typeface="Arial"/>
              </a:rPr>
              <a:t> fart i passningsspelet.</a:t>
            </a:r>
          </a:p>
          <a:p>
            <a:pPr marL="12700" marR="12700">
              <a:spcBef>
                <a:spcPts val="10"/>
              </a:spcBef>
            </a:pPr>
            <a:endParaRPr lang="sv-SE" sz="1000" spc="5" dirty="0">
              <a:latin typeface="Arial"/>
              <a:cs typeface="Arial"/>
            </a:endParaRPr>
          </a:p>
          <a:p>
            <a:pPr marL="12700"/>
            <a:r>
              <a:rPr lang="sv-SE" sz="1200" b="1" spc="-10" dirty="0">
                <a:latin typeface="Arial"/>
                <a:cs typeface="Arial"/>
              </a:rPr>
              <a:t>Flera passningsalte</a:t>
            </a:r>
            <a:r>
              <a:rPr lang="sv-SE" sz="1200" b="1" spc="15" dirty="0">
                <a:latin typeface="Arial"/>
                <a:cs typeface="Arial"/>
              </a:rPr>
              <a:t>r</a:t>
            </a:r>
            <a:r>
              <a:rPr lang="sv-SE" sz="1200" b="1" spc="-15" dirty="0">
                <a:latin typeface="Arial"/>
                <a:cs typeface="Arial"/>
              </a:rPr>
              <a:t>nativ</a:t>
            </a:r>
            <a:endParaRPr lang="sv-SE" sz="1200" dirty="0">
              <a:latin typeface="Arial"/>
              <a:cs typeface="Arial"/>
            </a:endParaRPr>
          </a:p>
          <a:p>
            <a:pPr marL="12700" marR="12700">
              <a:spcBef>
                <a:spcPts val="10"/>
              </a:spcBef>
            </a:pPr>
            <a:r>
              <a:rPr lang="sv-SE" sz="1000" spc="-10" dirty="0">
                <a:latin typeface="Arial"/>
                <a:cs typeface="Arial"/>
              </a:rPr>
              <a:t>Skapa </a:t>
            </a:r>
            <a:r>
              <a:rPr lang="sv-SE" sz="1000" spc="5" dirty="0">
                <a:latin typeface="Arial"/>
                <a:cs typeface="Arial"/>
              </a:rPr>
              <a:t>minst </a:t>
            </a:r>
            <a:r>
              <a:rPr lang="sv-SE" sz="1000" dirty="0">
                <a:latin typeface="Arial"/>
                <a:cs typeface="Arial"/>
              </a:rPr>
              <a:t>två passningsalte</a:t>
            </a:r>
            <a:r>
              <a:rPr lang="sv-SE" sz="1000" spc="15" dirty="0">
                <a:latin typeface="Arial"/>
                <a:cs typeface="Arial"/>
              </a:rPr>
              <a:t>r</a:t>
            </a:r>
            <a:r>
              <a:rPr lang="sv-SE" sz="1000" dirty="0">
                <a:latin typeface="Arial"/>
                <a:cs typeface="Arial"/>
              </a:rPr>
              <a:t>nativ diagonalt framåt </a:t>
            </a:r>
            <a:r>
              <a:rPr lang="sv-SE" sz="1000" spc="15" dirty="0">
                <a:latin typeface="Arial"/>
                <a:cs typeface="Arial"/>
              </a:rPr>
              <a:t>och </a:t>
            </a:r>
            <a:r>
              <a:rPr lang="sv-SE" sz="1000" spc="5" dirty="0">
                <a:latin typeface="Arial"/>
                <a:cs typeface="Arial"/>
              </a:rPr>
              <a:t>minst </a:t>
            </a:r>
            <a:r>
              <a:rPr lang="sv-SE" sz="1000" spc="10" dirty="0">
                <a:latin typeface="Arial"/>
                <a:cs typeface="Arial"/>
              </a:rPr>
              <a:t>ett </a:t>
            </a:r>
            <a:r>
              <a:rPr lang="sv-SE" sz="1000" dirty="0">
                <a:latin typeface="Arial"/>
                <a:cs typeface="Arial"/>
              </a:rPr>
              <a:t>diagonalt </a:t>
            </a:r>
            <a:r>
              <a:rPr lang="sv-SE" sz="1000" spc="5" dirty="0">
                <a:latin typeface="Arial"/>
                <a:cs typeface="Arial"/>
              </a:rPr>
              <a:t>bakåt </a:t>
            </a:r>
            <a:r>
              <a:rPr lang="sv-SE" sz="1000" spc="-5" dirty="0">
                <a:latin typeface="Arial"/>
                <a:cs typeface="Arial"/>
              </a:rPr>
              <a:t>(understöd).</a:t>
            </a:r>
          </a:p>
          <a:p>
            <a:pPr marL="12700" marR="12700">
              <a:spcBef>
                <a:spcPts val="10"/>
              </a:spcBef>
            </a:pPr>
            <a:endParaRPr lang="sv-SE" sz="1000" spc="-5" dirty="0">
              <a:latin typeface="Arial"/>
              <a:cs typeface="Arial"/>
            </a:endParaRPr>
          </a:p>
          <a:p>
            <a:pPr marL="12700"/>
            <a:r>
              <a:rPr lang="sv-SE" sz="1200" b="1" spc="5" dirty="0">
                <a:latin typeface="Arial"/>
                <a:cs typeface="Arial"/>
              </a:rPr>
              <a:t>Centralt </a:t>
            </a:r>
            <a:r>
              <a:rPr lang="sv-SE" sz="1200" b="1" spc="-75" dirty="0">
                <a:latin typeface="Arial"/>
                <a:cs typeface="Arial"/>
              </a:rPr>
              <a:t>– </a:t>
            </a:r>
            <a:r>
              <a:rPr lang="sv-SE" sz="1200" b="1" spc="5" dirty="0">
                <a:latin typeface="Arial"/>
                <a:cs typeface="Arial"/>
              </a:rPr>
              <a:t>kant</a:t>
            </a:r>
            <a:endParaRPr lang="sv-SE" sz="1200" dirty="0">
              <a:latin typeface="Arial"/>
              <a:cs typeface="Arial"/>
            </a:endParaRPr>
          </a:p>
          <a:p>
            <a:pPr marL="12700" marR="12700">
              <a:spcBef>
                <a:spcPts val="10"/>
              </a:spcBef>
            </a:pPr>
            <a:r>
              <a:rPr lang="sv-SE" sz="1000" spc="-5" dirty="0">
                <a:latin typeface="Arial"/>
                <a:cs typeface="Arial"/>
              </a:rPr>
              <a:t>Spela </a:t>
            </a:r>
            <a:r>
              <a:rPr lang="sv-SE" sz="1000" spc="5" dirty="0">
                <a:latin typeface="Arial"/>
                <a:cs typeface="Arial"/>
              </a:rPr>
              <a:t>centralt </a:t>
            </a:r>
            <a:r>
              <a:rPr lang="sv-SE" sz="1000" spc="10" dirty="0">
                <a:latin typeface="Arial"/>
                <a:cs typeface="Arial"/>
              </a:rPr>
              <a:t>om det </a:t>
            </a:r>
            <a:r>
              <a:rPr lang="sv-SE" sz="1000" spc="-10" dirty="0">
                <a:latin typeface="Arial"/>
                <a:cs typeface="Arial"/>
              </a:rPr>
              <a:t>gå</a:t>
            </a:r>
            <a:r>
              <a:rPr lang="sv-SE" sz="1000" spc="-100" dirty="0">
                <a:latin typeface="Arial"/>
                <a:cs typeface="Arial"/>
              </a:rPr>
              <a:t>r</a:t>
            </a:r>
            <a:r>
              <a:rPr lang="sv-SE" sz="1000" dirty="0">
                <a:latin typeface="Arial"/>
                <a:cs typeface="Arial"/>
              </a:rPr>
              <a:t>, </a:t>
            </a:r>
            <a:r>
              <a:rPr lang="sv-SE" sz="1000" spc="15" dirty="0">
                <a:latin typeface="Arial"/>
                <a:cs typeface="Arial"/>
              </a:rPr>
              <a:t>och </a:t>
            </a:r>
            <a:r>
              <a:rPr lang="sv-SE" sz="1000" spc="5" dirty="0">
                <a:latin typeface="Arial"/>
                <a:cs typeface="Arial"/>
              </a:rPr>
              <a:t>till kanten </a:t>
            </a:r>
            <a:r>
              <a:rPr lang="sv-SE" sz="1000" spc="10" dirty="0">
                <a:latin typeface="Arial"/>
                <a:cs typeface="Arial"/>
              </a:rPr>
              <a:t>om</a:t>
            </a:r>
            <a:r>
              <a:rPr lang="sv-SE" sz="1000" spc="5" dirty="0">
                <a:latin typeface="Arial"/>
                <a:cs typeface="Arial"/>
              </a:rPr>
              <a:t> </a:t>
            </a:r>
            <a:r>
              <a:rPr lang="sv-SE" sz="1000" spc="10" dirty="0">
                <a:latin typeface="Arial"/>
                <a:cs typeface="Arial"/>
              </a:rPr>
              <a:t>det </a:t>
            </a:r>
            <a:r>
              <a:rPr lang="sv-SE" sz="1000" spc="5" dirty="0">
                <a:latin typeface="Arial"/>
                <a:cs typeface="Arial"/>
              </a:rPr>
              <a:t>behövs.</a:t>
            </a:r>
          </a:p>
          <a:p>
            <a:pPr marL="12700" marR="12700">
              <a:spcBef>
                <a:spcPts val="10"/>
              </a:spcBef>
            </a:pPr>
            <a:endParaRPr lang="sv-SE" sz="1000" spc="5" dirty="0">
              <a:latin typeface="Arial"/>
              <a:cs typeface="Arial"/>
            </a:endParaRPr>
          </a:p>
          <a:p>
            <a:pPr marL="12700"/>
            <a:r>
              <a:rPr lang="sv-SE" sz="1200" b="1" spc="5" dirty="0">
                <a:latin typeface="Arial"/>
                <a:cs typeface="Arial"/>
              </a:rPr>
              <a:t>Numerära </a:t>
            </a:r>
            <a:r>
              <a:rPr lang="sv-SE" sz="1200" b="1" spc="-10" dirty="0">
                <a:latin typeface="Arial"/>
                <a:cs typeface="Arial"/>
              </a:rPr>
              <a:t>överlägen</a:t>
            </a:r>
            <a:endParaRPr lang="sv-SE" sz="1200" dirty="0">
              <a:latin typeface="Arial"/>
              <a:cs typeface="Arial"/>
            </a:endParaRPr>
          </a:p>
          <a:p>
            <a:pPr marL="12700" marR="12700">
              <a:spcBef>
                <a:spcPts val="10"/>
              </a:spcBef>
            </a:pPr>
            <a:r>
              <a:rPr lang="sv-SE" sz="1000" spc="-5" dirty="0">
                <a:latin typeface="Arial"/>
                <a:cs typeface="Arial"/>
              </a:rPr>
              <a:t>Sträva efter </a:t>
            </a:r>
            <a:r>
              <a:rPr lang="sv-SE" sz="1000" spc="10" dirty="0">
                <a:latin typeface="Arial"/>
                <a:cs typeface="Arial"/>
              </a:rPr>
              <a:t>att skapa </a:t>
            </a:r>
            <a:r>
              <a:rPr lang="sv-SE" sz="1000" spc="-10" dirty="0">
                <a:latin typeface="Arial"/>
                <a:cs typeface="Arial"/>
              </a:rPr>
              <a:t>numerära </a:t>
            </a:r>
            <a:r>
              <a:rPr lang="sv-SE" sz="1000" spc="-5" dirty="0">
                <a:latin typeface="Arial"/>
                <a:cs typeface="Arial"/>
              </a:rPr>
              <a:t>överlägen i anfallsspelet </a:t>
            </a:r>
            <a:r>
              <a:rPr lang="sv-SE" sz="1000" spc="15" dirty="0">
                <a:latin typeface="Arial"/>
                <a:cs typeface="Arial"/>
              </a:rPr>
              <a:t>och </a:t>
            </a:r>
            <a:r>
              <a:rPr lang="sv-SE" sz="1000" dirty="0">
                <a:latin typeface="Arial"/>
                <a:cs typeface="Arial"/>
              </a:rPr>
              <a:t>undvika </a:t>
            </a:r>
            <a:r>
              <a:rPr lang="sv-SE" sz="1000" spc="-10" dirty="0">
                <a:latin typeface="Arial"/>
                <a:cs typeface="Arial"/>
              </a:rPr>
              <a:t>numerära</a:t>
            </a:r>
            <a:r>
              <a:rPr lang="sv-SE" sz="1000" spc="-5" dirty="0">
                <a:latin typeface="Arial"/>
                <a:cs typeface="Arial"/>
              </a:rPr>
              <a:t> underlägen i försvarsspelet.</a:t>
            </a:r>
          </a:p>
          <a:p>
            <a:pPr marL="12700" marR="12700">
              <a:spcBef>
                <a:spcPts val="10"/>
              </a:spcBef>
            </a:pPr>
            <a:endParaRPr lang="sv-SE" sz="1000" spc="-5" dirty="0">
              <a:latin typeface="Arial"/>
              <a:cs typeface="Arial"/>
            </a:endParaRPr>
          </a:p>
          <a:p>
            <a:pPr marL="12700"/>
            <a:r>
              <a:rPr lang="sv-SE" sz="1200" b="1" spc="-10" dirty="0">
                <a:latin typeface="Arial"/>
                <a:cs typeface="Arial"/>
              </a:rPr>
              <a:t>Djupledsspel</a:t>
            </a:r>
            <a:endParaRPr lang="sv-SE" sz="1200" dirty="0">
              <a:latin typeface="Arial"/>
              <a:cs typeface="Arial"/>
            </a:endParaRPr>
          </a:p>
          <a:p>
            <a:pPr marL="12700">
              <a:spcBef>
                <a:spcPts val="10"/>
              </a:spcBef>
            </a:pPr>
            <a:r>
              <a:rPr lang="sv-SE" sz="1000" spc="-5" dirty="0">
                <a:latin typeface="Arial"/>
                <a:cs typeface="Arial"/>
              </a:rPr>
              <a:t>Sträva efter </a:t>
            </a:r>
            <a:r>
              <a:rPr lang="sv-SE" sz="1000" spc="10" dirty="0">
                <a:latin typeface="Arial"/>
                <a:cs typeface="Arial"/>
              </a:rPr>
              <a:t>att </a:t>
            </a:r>
            <a:r>
              <a:rPr lang="sv-SE" sz="1000" spc="-5" dirty="0">
                <a:latin typeface="Arial"/>
                <a:cs typeface="Arial"/>
              </a:rPr>
              <a:t>spela </a:t>
            </a:r>
            <a:r>
              <a:rPr lang="sv-SE" sz="1000" dirty="0">
                <a:latin typeface="Arial"/>
                <a:cs typeface="Arial"/>
              </a:rPr>
              <a:t>framåt i </a:t>
            </a:r>
            <a:r>
              <a:rPr lang="sv-SE" sz="1000" spc="5" dirty="0">
                <a:latin typeface="Arial"/>
                <a:cs typeface="Arial"/>
              </a:rPr>
              <a:t>djupled.</a:t>
            </a:r>
          </a:p>
          <a:p>
            <a:pPr marL="12700">
              <a:spcBef>
                <a:spcPts val="10"/>
              </a:spcBef>
            </a:pPr>
            <a:endParaRPr lang="sv-SE" sz="1000" spc="5" dirty="0">
              <a:latin typeface="Arial"/>
              <a:cs typeface="Arial"/>
            </a:endParaRPr>
          </a:p>
          <a:p>
            <a:pPr marL="12700"/>
            <a:r>
              <a:rPr lang="sv-SE" sz="1200" b="1" spc="-10" dirty="0">
                <a:latin typeface="Arial"/>
                <a:cs typeface="Arial"/>
              </a:rPr>
              <a:t>Uppflyttning </a:t>
            </a:r>
            <a:r>
              <a:rPr lang="sv-SE" sz="1200" b="1" spc="-30" dirty="0">
                <a:latin typeface="Arial"/>
                <a:cs typeface="Arial"/>
              </a:rPr>
              <a:t>i </a:t>
            </a:r>
            <a:r>
              <a:rPr lang="sv-SE" sz="1200" b="1" spc="-15" dirty="0">
                <a:latin typeface="Arial"/>
                <a:cs typeface="Arial"/>
              </a:rPr>
              <a:t>anfallsspel</a:t>
            </a:r>
            <a:endParaRPr lang="sv-SE" sz="1200" dirty="0">
              <a:latin typeface="Arial"/>
              <a:cs typeface="Arial"/>
            </a:endParaRPr>
          </a:p>
          <a:p>
            <a:pPr marL="12700">
              <a:spcBef>
                <a:spcPts val="10"/>
              </a:spcBef>
            </a:pPr>
            <a:r>
              <a:rPr lang="sv-SE" sz="1000" dirty="0">
                <a:latin typeface="Arial"/>
                <a:cs typeface="Arial"/>
              </a:rPr>
              <a:t>Flytta </a:t>
            </a:r>
            <a:r>
              <a:rPr lang="sv-SE" sz="1000" spc="20" dirty="0">
                <a:latin typeface="Arial"/>
                <a:cs typeface="Arial"/>
              </a:rPr>
              <a:t>upp laget </a:t>
            </a:r>
            <a:r>
              <a:rPr lang="sv-SE" sz="1000" spc="-10" dirty="0">
                <a:latin typeface="Arial"/>
                <a:cs typeface="Arial"/>
              </a:rPr>
              <a:t>när </a:t>
            </a:r>
            <a:r>
              <a:rPr lang="sv-SE" sz="1000" dirty="0">
                <a:latin typeface="Arial"/>
                <a:cs typeface="Arial"/>
              </a:rPr>
              <a:t>bollen </a:t>
            </a:r>
            <a:r>
              <a:rPr lang="sv-SE" sz="1000" spc="-5" dirty="0">
                <a:latin typeface="Arial"/>
                <a:cs typeface="Arial"/>
              </a:rPr>
              <a:t>spelas </a:t>
            </a:r>
            <a:r>
              <a:rPr lang="sv-SE" sz="1000" dirty="0">
                <a:latin typeface="Arial"/>
                <a:cs typeface="Arial"/>
              </a:rPr>
              <a:t>framåt.</a:t>
            </a:r>
          </a:p>
          <a:p>
            <a:pPr marL="12700">
              <a:spcBef>
                <a:spcPts val="10"/>
              </a:spcBef>
            </a:pPr>
            <a:endParaRPr lang="sv-SE" sz="1000" dirty="0">
              <a:latin typeface="Arial"/>
              <a:cs typeface="Arial"/>
            </a:endParaRPr>
          </a:p>
          <a:p>
            <a:pPr marL="12700" marR="495300"/>
            <a:r>
              <a:rPr lang="sv-SE" sz="1200" b="1" spc="-10" dirty="0">
                <a:latin typeface="Arial"/>
                <a:cs typeface="Arial"/>
              </a:rPr>
              <a:t>Kollektiva försvarsmetoder</a:t>
            </a:r>
            <a:endParaRPr lang="sv-SE" sz="1200" dirty="0">
              <a:latin typeface="Arial"/>
              <a:cs typeface="Arial"/>
            </a:endParaRPr>
          </a:p>
          <a:p>
            <a:pPr marL="12700" marR="12700">
              <a:spcBef>
                <a:spcPts val="10"/>
              </a:spcBef>
            </a:pPr>
            <a:r>
              <a:rPr lang="sv-SE" sz="1000" spc="5" dirty="0">
                <a:latin typeface="Arial"/>
                <a:cs typeface="Arial"/>
              </a:rPr>
              <a:t>Krymp spelyto</a:t>
            </a:r>
            <a:r>
              <a:rPr lang="sv-SE" sz="1000" spc="20" dirty="0">
                <a:latin typeface="Arial"/>
                <a:cs typeface="Arial"/>
              </a:rPr>
              <a:t>r</a:t>
            </a:r>
            <a:r>
              <a:rPr lang="sv-SE" sz="1000" spc="-15" dirty="0">
                <a:latin typeface="Arial"/>
                <a:cs typeface="Arial"/>
              </a:rPr>
              <a:t>na </a:t>
            </a:r>
            <a:r>
              <a:rPr lang="sv-SE" sz="1000" spc="10" dirty="0">
                <a:latin typeface="Arial"/>
                <a:cs typeface="Arial"/>
              </a:rPr>
              <a:t>för motstånda</a:t>
            </a:r>
            <a:r>
              <a:rPr lang="sv-SE" sz="1000" spc="20" dirty="0">
                <a:latin typeface="Arial"/>
                <a:cs typeface="Arial"/>
              </a:rPr>
              <a:t>r</a:t>
            </a:r>
            <a:r>
              <a:rPr lang="sv-SE" sz="1000" spc="-15" dirty="0">
                <a:latin typeface="Arial"/>
                <a:cs typeface="Arial"/>
              </a:rPr>
              <a:t>na </a:t>
            </a:r>
            <a:r>
              <a:rPr lang="sv-SE" sz="1000" spc="5" dirty="0">
                <a:latin typeface="Arial"/>
                <a:cs typeface="Arial"/>
              </a:rPr>
              <a:t>genom</a:t>
            </a:r>
            <a:r>
              <a:rPr lang="sv-SE" sz="1000" dirty="0">
                <a:latin typeface="Arial"/>
                <a:cs typeface="Arial"/>
              </a:rPr>
              <a:t> </a:t>
            </a:r>
            <a:r>
              <a:rPr lang="sv-SE" sz="1000" spc="10" dirty="0">
                <a:latin typeface="Arial"/>
                <a:cs typeface="Arial"/>
              </a:rPr>
              <a:t>att laget </a:t>
            </a:r>
            <a:r>
              <a:rPr lang="sv-SE" sz="1000" spc="-10" dirty="0">
                <a:latin typeface="Arial"/>
                <a:cs typeface="Arial"/>
              </a:rPr>
              <a:t>agerar tillsammans i </a:t>
            </a:r>
            <a:r>
              <a:rPr lang="sv-SE" sz="1000" spc="5" dirty="0" err="1">
                <a:latin typeface="Arial"/>
                <a:cs typeface="Arial"/>
              </a:rPr>
              <a:t>överflyttning-</a:t>
            </a:r>
            <a:r>
              <a:rPr lang="sv-SE" sz="1000" spc="5" dirty="0">
                <a:latin typeface="Arial"/>
                <a:cs typeface="Arial"/>
              </a:rPr>
              <a:t> cent</a:t>
            </a:r>
            <a:r>
              <a:rPr lang="sv-SE" sz="1000" spc="-15" dirty="0">
                <a:latin typeface="Arial"/>
                <a:cs typeface="Arial"/>
              </a:rPr>
              <a:t>r</a:t>
            </a:r>
            <a:r>
              <a:rPr lang="sv-SE" sz="1000" spc="-5" dirty="0">
                <a:latin typeface="Arial"/>
                <a:cs typeface="Arial"/>
              </a:rPr>
              <a:t>ering </a:t>
            </a:r>
            <a:r>
              <a:rPr lang="sv-SE" sz="1000" spc="15" dirty="0">
                <a:latin typeface="Arial"/>
                <a:cs typeface="Arial"/>
              </a:rPr>
              <a:t>och </a:t>
            </a:r>
            <a:r>
              <a:rPr lang="sv-SE" sz="1000" spc="15" dirty="0" err="1">
                <a:latin typeface="Arial"/>
                <a:cs typeface="Arial"/>
              </a:rPr>
              <a:t>uppflyttning-</a:t>
            </a:r>
            <a:r>
              <a:rPr lang="sv-SE" sz="1000" spc="-10" dirty="0" err="1">
                <a:latin typeface="Arial"/>
                <a:cs typeface="Arial"/>
              </a:rPr>
              <a:t>r</a:t>
            </a:r>
            <a:r>
              <a:rPr lang="sv-SE" sz="1000" dirty="0" err="1">
                <a:latin typeface="Arial"/>
                <a:cs typeface="Arial"/>
              </a:rPr>
              <a:t>eti</a:t>
            </a:r>
            <a:r>
              <a:rPr lang="sv-SE" sz="1000" spc="-20" dirty="0" err="1">
                <a:latin typeface="Arial"/>
                <a:cs typeface="Arial"/>
              </a:rPr>
              <a:t>r</a:t>
            </a:r>
            <a:r>
              <a:rPr lang="sv-SE" sz="1000" spc="-5" dirty="0" err="1">
                <a:latin typeface="Arial"/>
                <a:cs typeface="Arial"/>
              </a:rPr>
              <a:t>ering</a:t>
            </a:r>
            <a:r>
              <a:rPr lang="sv-SE" sz="1000" spc="-5" dirty="0">
                <a:latin typeface="Arial"/>
                <a:cs typeface="Arial"/>
              </a:rPr>
              <a:t>.</a:t>
            </a:r>
          </a:p>
          <a:p>
            <a:pPr marL="12700" marR="12700">
              <a:spcBef>
                <a:spcPts val="10"/>
              </a:spcBef>
            </a:pPr>
            <a:endParaRPr lang="sv-SE" sz="1000" spc="-5" dirty="0">
              <a:latin typeface="Arial"/>
              <a:cs typeface="Arial"/>
            </a:endParaRPr>
          </a:p>
          <a:p>
            <a:pPr marL="12700" marR="12700">
              <a:spcBef>
                <a:spcPts val="10"/>
              </a:spcBef>
            </a:pPr>
            <a:r>
              <a:rPr lang="sv-SE" sz="1200" b="1" dirty="0">
                <a:latin typeface="Arial"/>
                <a:cs typeface="Arial"/>
              </a:rPr>
              <a:t>P</a:t>
            </a:r>
            <a:r>
              <a:rPr lang="sv-SE" sz="1200" b="1" spc="-25" dirty="0">
                <a:latin typeface="Arial"/>
                <a:cs typeface="Arial"/>
              </a:rPr>
              <a:t>r</a:t>
            </a:r>
            <a:r>
              <a:rPr lang="sv-SE" sz="1200" b="1" spc="-10" dirty="0">
                <a:latin typeface="Arial"/>
                <a:cs typeface="Arial"/>
              </a:rPr>
              <a:t>essa </a:t>
            </a:r>
            <a:r>
              <a:rPr lang="sv-SE" sz="1200" b="1" spc="5" dirty="0">
                <a:latin typeface="Arial"/>
                <a:cs typeface="Arial"/>
              </a:rPr>
              <a:t>med närmsta </a:t>
            </a:r>
            <a:r>
              <a:rPr lang="sv-SE" sz="1200" b="1" spc="-10" dirty="0">
                <a:latin typeface="Arial"/>
                <a:cs typeface="Arial"/>
              </a:rPr>
              <a:t>spela</a:t>
            </a:r>
            <a:r>
              <a:rPr lang="sv-SE" sz="1200" b="1" spc="-30" dirty="0">
                <a:latin typeface="Arial"/>
                <a:cs typeface="Arial"/>
              </a:rPr>
              <a:t>r</a:t>
            </a:r>
            <a:r>
              <a:rPr lang="sv-SE" sz="1200" b="1" spc="20" dirty="0">
                <a:latin typeface="Arial"/>
                <a:cs typeface="Arial"/>
              </a:rPr>
              <a:t>e</a:t>
            </a:r>
            <a:r>
              <a:rPr lang="sv-SE" sz="1200" b="1" spc="10" dirty="0">
                <a:latin typeface="Arial"/>
                <a:cs typeface="Arial"/>
              </a:rPr>
              <a:t> </a:t>
            </a:r>
            <a:r>
              <a:rPr lang="sv-SE" sz="1000" spc="10" dirty="0">
                <a:latin typeface="Arial"/>
                <a:cs typeface="Arial"/>
              </a:rPr>
              <a:t>Närmsta försvarsspela</a:t>
            </a:r>
            <a:r>
              <a:rPr lang="sv-SE" sz="1000" spc="-20" dirty="0">
                <a:latin typeface="Arial"/>
                <a:cs typeface="Arial"/>
              </a:rPr>
              <a:t>r</a:t>
            </a:r>
            <a:r>
              <a:rPr lang="sv-SE" sz="1000" spc="-25" dirty="0">
                <a:latin typeface="Arial"/>
                <a:cs typeface="Arial"/>
              </a:rPr>
              <a:t>e </a:t>
            </a:r>
            <a:r>
              <a:rPr lang="sv-SE" sz="1000" spc="20" dirty="0">
                <a:latin typeface="Arial"/>
                <a:cs typeface="Arial"/>
              </a:rPr>
              <a:t>p</a:t>
            </a:r>
            <a:r>
              <a:rPr lang="sv-SE" sz="1000" spc="-10" dirty="0">
                <a:latin typeface="Arial"/>
                <a:cs typeface="Arial"/>
              </a:rPr>
              <a:t>ressar bollhålla</a:t>
            </a:r>
            <a:r>
              <a:rPr lang="sv-SE" sz="1000" spc="-20" dirty="0">
                <a:latin typeface="Arial"/>
                <a:cs typeface="Arial"/>
              </a:rPr>
              <a:t>r</a:t>
            </a:r>
            <a:r>
              <a:rPr lang="sv-SE" sz="1000" spc="-10" dirty="0">
                <a:latin typeface="Arial"/>
                <a:cs typeface="Arial"/>
              </a:rPr>
              <a:t>en, övriga </a:t>
            </a:r>
            <a:r>
              <a:rPr lang="sv-SE" sz="1000" spc="-5" dirty="0">
                <a:latin typeface="Arial"/>
                <a:cs typeface="Arial"/>
              </a:rPr>
              <a:t>spela</a:t>
            </a:r>
            <a:r>
              <a:rPr lang="sv-SE" sz="1000" spc="-25" dirty="0">
                <a:latin typeface="Arial"/>
                <a:cs typeface="Arial"/>
              </a:rPr>
              <a:t>re </a:t>
            </a:r>
            <a:r>
              <a:rPr lang="sv-SE" sz="1000" spc="5" dirty="0">
                <a:latin typeface="Arial"/>
                <a:cs typeface="Arial"/>
              </a:rPr>
              <a:t>täcker </a:t>
            </a:r>
            <a:r>
              <a:rPr lang="sv-SE" sz="1000" spc="10" dirty="0">
                <a:latin typeface="Arial"/>
                <a:cs typeface="Arial"/>
              </a:rPr>
              <a:t>ytor </a:t>
            </a:r>
            <a:r>
              <a:rPr lang="sv-SE" sz="1000" spc="-15" dirty="0">
                <a:latin typeface="Arial"/>
                <a:cs typeface="Arial"/>
              </a:rPr>
              <a:t>eller </a:t>
            </a:r>
            <a:r>
              <a:rPr lang="sv-SE" sz="1000" spc="-10" dirty="0">
                <a:latin typeface="Arial"/>
                <a:cs typeface="Arial"/>
              </a:rPr>
              <a:t>markera</a:t>
            </a:r>
            <a:r>
              <a:rPr lang="sv-SE" sz="1000" spc="-100" dirty="0">
                <a:latin typeface="Arial"/>
                <a:cs typeface="Arial"/>
              </a:rPr>
              <a:t>r</a:t>
            </a:r>
            <a:r>
              <a:rPr lang="sv-SE" sz="1000" dirty="0">
                <a:latin typeface="Arial"/>
                <a:cs typeface="Arial"/>
              </a:rPr>
              <a:t>.</a:t>
            </a:r>
          </a:p>
          <a:p>
            <a:pPr marL="12700" marR="12700">
              <a:spcBef>
                <a:spcPts val="10"/>
              </a:spcBef>
            </a:pPr>
            <a:endParaRPr lang="sv-SE" sz="1000" dirty="0">
              <a:latin typeface="Arial"/>
              <a:cs typeface="Arial"/>
            </a:endParaRPr>
          </a:p>
          <a:p>
            <a:pPr marL="12700"/>
            <a:r>
              <a:rPr lang="sv-SE" sz="1200" b="1" dirty="0">
                <a:latin typeface="Arial"/>
                <a:cs typeface="Arial"/>
              </a:rPr>
              <a:t>Snabba </a:t>
            </a:r>
            <a:r>
              <a:rPr lang="sv-SE" sz="1200" b="1" spc="-10" dirty="0">
                <a:latin typeface="Arial"/>
                <a:cs typeface="Arial"/>
              </a:rPr>
              <a:t>omställningar</a:t>
            </a:r>
            <a:endParaRPr lang="sv-SE" sz="1200" dirty="0">
              <a:latin typeface="Arial"/>
              <a:cs typeface="Arial"/>
            </a:endParaRPr>
          </a:p>
          <a:p>
            <a:pPr marL="12700" marR="12700">
              <a:spcBef>
                <a:spcPts val="10"/>
              </a:spcBef>
            </a:pPr>
            <a:r>
              <a:rPr lang="sv-SE" sz="1000" dirty="0">
                <a:latin typeface="Arial"/>
                <a:cs typeface="Arial"/>
              </a:rPr>
              <a:t>Kontra </a:t>
            </a:r>
            <a:r>
              <a:rPr lang="sv-SE" sz="1000" spc="5" dirty="0">
                <a:latin typeface="Arial"/>
                <a:cs typeface="Arial"/>
              </a:rPr>
              <a:t>med </a:t>
            </a:r>
            <a:r>
              <a:rPr lang="sv-SE" sz="1000" spc="10" dirty="0">
                <a:latin typeface="Arial"/>
                <a:cs typeface="Arial"/>
              </a:rPr>
              <a:t>ett </a:t>
            </a:r>
            <a:r>
              <a:rPr lang="sv-SE" sz="1000" spc="15" dirty="0">
                <a:latin typeface="Arial"/>
                <a:cs typeface="Arial"/>
              </a:rPr>
              <a:t>snabbt </a:t>
            </a:r>
            <a:r>
              <a:rPr lang="sv-SE" sz="1000" dirty="0">
                <a:latin typeface="Arial"/>
                <a:cs typeface="Arial"/>
              </a:rPr>
              <a:t>djupledsspel </a:t>
            </a:r>
            <a:r>
              <a:rPr lang="sv-SE" sz="1000" spc="10" dirty="0">
                <a:latin typeface="Arial"/>
                <a:cs typeface="Arial"/>
              </a:rPr>
              <a:t>om </a:t>
            </a:r>
            <a:r>
              <a:rPr lang="sv-SE" sz="1000" spc="5" dirty="0">
                <a:latin typeface="Arial"/>
                <a:cs typeface="Arial"/>
              </a:rPr>
              <a:t>den</a:t>
            </a:r>
            <a:r>
              <a:rPr lang="sv-SE" sz="1000" dirty="0">
                <a:latin typeface="Arial"/>
                <a:cs typeface="Arial"/>
              </a:rPr>
              <a:t> möjligheten finns </a:t>
            </a:r>
            <a:r>
              <a:rPr lang="sv-SE" sz="1000" spc="-10" dirty="0">
                <a:latin typeface="Arial"/>
                <a:cs typeface="Arial"/>
              </a:rPr>
              <a:t>när laget </a:t>
            </a:r>
            <a:r>
              <a:rPr lang="sv-SE" sz="1000" spc="-5" dirty="0">
                <a:latin typeface="Arial"/>
                <a:cs typeface="Arial"/>
              </a:rPr>
              <a:t>erövrar </a:t>
            </a:r>
            <a:r>
              <a:rPr lang="sv-SE" sz="1000" dirty="0">
                <a:latin typeface="Arial"/>
                <a:cs typeface="Arial"/>
              </a:rPr>
              <a:t>bollen. Om </a:t>
            </a:r>
            <a:r>
              <a:rPr lang="sv-SE" sz="1000" spc="10" dirty="0">
                <a:latin typeface="Arial"/>
                <a:cs typeface="Arial"/>
              </a:rPr>
              <a:t>det </a:t>
            </a:r>
            <a:r>
              <a:rPr lang="sv-SE" sz="1000" spc="-10" dirty="0">
                <a:latin typeface="Arial"/>
                <a:cs typeface="Arial"/>
              </a:rPr>
              <a:t>egna laget </a:t>
            </a:r>
            <a:r>
              <a:rPr lang="sv-SE" sz="1000" dirty="0">
                <a:latin typeface="Arial"/>
                <a:cs typeface="Arial"/>
              </a:rPr>
              <a:t>förlorar bollen </a:t>
            </a:r>
            <a:r>
              <a:rPr lang="sv-SE" sz="1000" spc="5" dirty="0">
                <a:latin typeface="Arial"/>
                <a:cs typeface="Arial"/>
              </a:rPr>
              <a:t>försök </a:t>
            </a:r>
            <a:r>
              <a:rPr lang="sv-SE" sz="1000" spc="10" dirty="0">
                <a:latin typeface="Arial"/>
                <a:cs typeface="Arial"/>
              </a:rPr>
              <a:t>att </a:t>
            </a:r>
            <a:r>
              <a:rPr lang="sv-SE" sz="1000" spc="-5" dirty="0">
                <a:latin typeface="Arial"/>
                <a:cs typeface="Arial"/>
              </a:rPr>
              <a:t>åte</a:t>
            </a:r>
            <a:r>
              <a:rPr lang="sv-SE" sz="1000" spc="-25" dirty="0">
                <a:latin typeface="Arial"/>
                <a:cs typeface="Arial"/>
              </a:rPr>
              <a:t>r</a:t>
            </a:r>
            <a:r>
              <a:rPr lang="sv-SE" sz="1000" spc="-5" dirty="0">
                <a:latin typeface="Arial"/>
                <a:cs typeface="Arial"/>
              </a:rPr>
              <a:t>erövra </a:t>
            </a:r>
            <a:r>
              <a:rPr lang="sv-SE" sz="1000" dirty="0">
                <a:latin typeface="Arial"/>
                <a:cs typeface="Arial"/>
              </a:rPr>
              <a:t>bollen </a:t>
            </a:r>
            <a:r>
              <a:rPr lang="sv-SE" sz="1000" spc="10" dirty="0">
                <a:latin typeface="Arial"/>
                <a:cs typeface="Arial"/>
              </a:rPr>
              <a:t>di</a:t>
            </a:r>
            <a:r>
              <a:rPr lang="sv-SE" sz="1000" spc="-10" dirty="0">
                <a:latin typeface="Arial"/>
                <a:cs typeface="Arial"/>
              </a:rPr>
              <a:t>r</a:t>
            </a:r>
            <a:r>
              <a:rPr lang="sv-SE" sz="1000" spc="5" dirty="0">
                <a:latin typeface="Arial"/>
                <a:cs typeface="Arial"/>
              </a:rPr>
              <a:t>ekt. Om </a:t>
            </a:r>
            <a:r>
              <a:rPr lang="sv-SE" sz="1000" dirty="0">
                <a:latin typeface="Arial"/>
                <a:cs typeface="Arial"/>
              </a:rPr>
              <a:t>inte </a:t>
            </a:r>
            <a:r>
              <a:rPr lang="sv-SE" sz="1000" spc="10" dirty="0">
                <a:latin typeface="Arial"/>
                <a:cs typeface="Arial"/>
              </a:rPr>
              <a:t>det </a:t>
            </a:r>
            <a:r>
              <a:rPr lang="sv-SE" sz="1000" spc="-15" dirty="0">
                <a:latin typeface="Arial"/>
                <a:cs typeface="Arial"/>
              </a:rPr>
              <a:t>är</a:t>
            </a:r>
            <a:r>
              <a:rPr lang="sv-SE" sz="1000" spc="-10" dirty="0">
                <a:latin typeface="Arial"/>
                <a:cs typeface="Arial"/>
              </a:rPr>
              <a:t> </a:t>
            </a:r>
            <a:r>
              <a:rPr lang="sv-SE" sz="1000" spc="5" dirty="0">
                <a:latin typeface="Arial"/>
                <a:cs typeface="Arial"/>
              </a:rPr>
              <a:t>möjligt, </a:t>
            </a:r>
            <a:r>
              <a:rPr lang="sv-SE" sz="1000" spc="15" dirty="0">
                <a:latin typeface="Arial"/>
                <a:cs typeface="Arial"/>
              </a:rPr>
              <a:t>täck </a:t>
            </a:r>
            <a:r>
              <a:rPr lang="sv-SE" sz="1000" spc="5" dirty="0">
                <a:latin typeface="Arial"/>
                <a:cs typeface="Arial"/>
              </a:rPr>
              <a:t>de farligaste </a:t>
            </a:r>
            <a:r>
              <a:rPr lang="sv-SE" sz="1000" spc="10" dirty="0">
                <a:latin typeface="Arial"/>
                <a:cs typeface="Arial"/>
              </a:rPr>
              <a:t>yto</a:t>
            </a:r>
            <a:r>
              <a:rPr lang="sv-SE" sz="1000" spc="25" dirty="0">
                <a:latin typeface="Arial"/>
                <a:cs typeface="Arial"/>
              </a:rPr>
              <a:t>r</a:t>
            </a:r>
            <a:r>
              <a:rPr lang="sv-SE" sz="1000" spc="-15" dirty="0">
                <a:latin typeface="Arial"/>
                <a:cs typeface="Arial"/>
              </a:rPr>
              <a:t>na </a:t>
            </a:r>
            <a:r>
              <a:rPr lang="sv-SE" sz="1000" spc="15" dirty="0">
                <a:latin typeface="Arial"/>
                <a:cs typeface="Arial"/>
              </a:rPr>
              <a:t>och </a:t>
            </a:r>
            <a:r>
              <a:rPr lang="sv-SE" sz="1000" spc="5" dirty="0">
                <a:latin typeface="Arial"/>
                <a:cs typeface="Arial"/>
              </a:rPr>
              <a:t>försök </a:t>
            </a:r>
            <a:r>
              <a:rPr lang="sv-SE" sz="1000" spc="10" dirty="0">
                <a:latin typeface="Arial"/>
                <a:cs typeface="Arial"/>
              </a:rPr>
              <a:t>att </a:t>
            </a:r>
            <a:r>
              <a:rPr lang="sv-SE" sz="1000" spc="-5" dirty="0">
                <a:latin typeface="Arial"/>
                <a:cs typeface="Arial"/>
              </a:rPr>
              <a:t>erövra </a:t>
            </a:r>
            <a:r>
              <a:rPr lang="sv-SE" sz="1000" dirty="0">
                <a:latin typeface="Arial"/>
                <a:cs typeface="Arial"/>
              </a:rPr>
              <a:t>bollen i </a:t>
            </a:r>
            <a:r>
              <a:rPr lang="sv-SE" sz="1000" spc="10" dirty="0">
                <a:latin typeface="Arial"/>
                <a:cs typeface="Arial"/>
              </a:rPr>
              <a:t>ett </a:t>
            </a:r>
            <a:r>
              <a:rPr lang="sv-SE" sz="1000" spc="-15" dirty="0">
                <a:latin typeface="Arial"/>
                <a:cs typeface="Arial"/>
              </a:rPr>
              <a:t>sena</a:t>
            </a:r>
            <a:r>
              <a:rPr lang="sv-SE" sz="1000" spc="-30" dirty="0">
                <a:latin typeface="Arial"/>
                <a:cs typeface="Arial"/>
              </a:rPr>
              <a:t>r</a:t>
            </a:r>
            <a:r>
              <a:rPr lang="sv-SE" sz="1000" spc="-25" dirty="0">
                <a:latin typeface="Arial"/>
                <a:cs typeface="Arial"/>
              </a:rPr>
              <a:t>e </a:t>
            </a:r>
            <a:r>
              <a:rPr lang="sv-SE" sz="1000" spc="-5" dirty="0">
                <a:latin typeface="Arial"/>
                <a:cs typeface="Arial"/>
              </a:rPr>
              <a:t>läge.</a:t>
            </a:r>
            <a:endParaRPr lang="sv-SE" sz="1000" dirty="0">
              <a:latin typeface="Arial"/>
              <a:cs typeface="Arial"/>
            </a:endParaRPr>
          </a:p>
          <a:p>
            <a:pPr marL="12700" marR="12700">
              <a:spcBef>
                <a:spcPts val="10"/>
              </a:spcBef>
            </a:pPr>
            <a:endParaRPr sz="1000" dirty="0">
              <a:latin typeface="Arial"/>
              <a:cs typeface="Arial"/>
            </a:endParaRPr>
          </a:p>
        </p:txBody>
      </p:sp>
      <p:sp>
        <p:nvSpPr>
          <p:cNvPr id="34" name="object 18"/>
          <p:cNvSpPr txBox="1"/>
          <p:nvPr/>
        </p:nvSpPr>
        <p:spPr>
          <a:xfrm>
            <a:off x="3501008" y="1043608"/>
            <a:ext cx="3240360" cy="6624736"/>
          </a:xfrm>
          <a:prstGeom prst="rect">
            <a:avLst/>
          </a:prstGeom>
        </p:spPr>
        <p:txBody>
          <a:bodyPr vert="horz" wrap="square" lIns="0" tIns="0" rIns="0" bIns="0" rtlCol="0">
            <a:noAutofit/>
          </a:bodyPr>
          <a:lstStyle/>
          <a:p>
            <a:pPr marL="12700" marR="12700">
              <a:lnSpc>
                <a:spcPct val="95000"/>
              </a:lnSpc>
            </a:pPr>
            <a:r>
              <a:rPr sz="1400" b="1" dirty="0">
                <a:solidFill>
                  <a:srgbClr val="41AD49"/>
                </a:solidFill>
                <a:latin typeface="Arial"/>
                <a:cs typeface="Arial"/>
              </a:rPr>
              <a:t>Målbild </a:t>
            </a:r>
            <a:r>
              <a:rPr sz="1400" b="1" spc="-90" dirty="0">
                <a:solidFill>
                  <a:srgbClr val="41AD49"/>
                </a:solidFill>
                <a:latin typeface="Arial"/>
                <a:cs typeface="Arial"/>
              </a:rPr>
              <a:t>– Fä</a:t>
            </a:r>
            <a:r>
              <a:rPr sz="1400" b="1" spc="-30" dirty="0">
                <a:solidFill>
                  <a:srgbClr val="41AD49"/>
                </a:solidFill>
                <a:latin typeface="Arial"/>
                <a:cs typeface="Arial"/>
              </a:rPr>
              <a:t>r</a:t>
            </a:r>
            <a:r>
              <a:rPr sz="1400" b="1" spc="0" dirty="0">
                <a:solidFill>
                  <a:srgbClr val="41AD49"/>
                </a:solidFill>
                <a:latin typeface="Arial"/>
                <a:cs typeface="Arial"/>
              </a:rPr>
              <a:t>digheter </a:t>
            </a:r>
            <a:r>
              <a:rPr sz="1400" b="1" spc="-10" dirty="0">
                <a:solidFill>
                  <a:srgbClr val="41AD49"/>
                </a:solidFill>
                <a:latin typeface="Arial"/>
                <a:cs typeface="Arial"/>
              </a:rPr>
              <a:t>spela</a:t>
            </a:r>
            <a:r>
              <a:rPr sz="1400" b="1" spc="-40" dirty="0">
                <a:solidFill>
                  <a:srgbClr val="41AD49"/>
                </a:solidFill>
                <a:latin typeface="Arial"/>
                <a:cs typeface="Arial"/>
              </a:rPr>
              <a:t>r</a:t>
            </a:r>
            <a:r>
              <a:rPr sz="1400" b="1" spc="20" dirty="0">
                <a:solidFill>
                  <a:srgbClr val="41AD49"/>
                </a:solidFill>
                <a:latin typeface="Arial"/>
                <a:cs typeface="Arial"/>
              </a:rPr>
              <a:t>e</a:t>
            </a:r>
            <a:r>
              <a:rPr sz="1400" b="1" spc="10" dirty="0">
                <a:solidFill>
                  <a:srgbClr val="41AD49"/>
                </a:solidFill>
                <a:latin typeface="Arial"/>
                <a:cs typeface="Arial"/>
              </a:rPr>
              <a:t> </a:t>
            </a:r>
            <a:r>
              <a:rPr sz="1200" b="1" spc="-10" dirty="0">
                <a:latin typeface="Arial"/>
                <a:cs typeface="Arial"/>
              </a:rPr>
              <a:t>Speluppfattning och </a:t>
            </a:r>
            <a:r>
              <a:rPr sz="1200" b="1" spc="5" dirty="0">
                <a:latin typeface="Arial"/>
                <a:cs typeface="Arial"/>
              </a:rPr>
              <a:t>pe</a:t>
            </a:r>
            <a:r>
              <a:rPr sz="1200" b="1" spc="-25" dirty="0">
                <a:latin typeface="Arial"/>
                <a:cs typeface="Arial"/>
              </a:rPr>
              <a:t>r</a:t>
            </a:r>
            <a:r>
              <a:rPr sz="1200" b="1" spc="0" dirty="0">
                <a:latin typeface="Arial"/>
                <a:cs typeface="Arial"/>
              </a:rPr>
              <a:t>ception </a:t>
            </a:r>
            <a:endParaRPr lang="sv-SE" sz="1200" b="1" spc="0" dirty="0">
              <a:latin typeface="Arial"/>
              <a:cs typeface="Arial"/>
            </a:endParaRPr>
          </a:p>
          <a:p>
            <a:pPr marL="12700" marR="12700">
              <a:lnSpc>
                <a:spcPct val="95000"/>
              </a:lnSpc>
            </a:pPr>
            <a:r>
              <a:rPr sz="1000" spc="-5" dirty="0" err="1">
                <a:latin typeface="Arial"/>
                <a:cs typeface="Arial"/>
              </a:rPr>
              <a:t>Orientering</a:t>
            </a:r>
            <a:r>
              <a:rPr sz="1000" spc="-5" dirty="0">
                <a:latin typeface="Arial"/>
                <a:cs typeface="Arial"/>
              </a:rPr>
              <a:t> </a:t>
            </a:r>
            <a:r>
              <a:rPr sz="1000" spc="-65" dirty="0">
                <a:latin typeface="Arial"/>
                <a:cs typeface="Arial"/>
              </a:rPr>
              <a:t>– </a:t>
            </a:r>
            <a:r>
              <a:rPr sz="1000" spc="10" dirty="0">
                <a:latin typeface="Arial"/>
                <a:cs typeface="Arial"/>
              </a:rPr>
              <a:t>lyft </a:t>
            </a:r>
            <a:r>
              <a:rPr sz="1000" spc="5" dirty="0">
                <a:latin typeface="Arial"/>
                <a:cs typeface="Arial"/>
              </a:rPr>
              <a:t>blicken </a:t>
            </a:r>
            <a:r>
              <a:rPr sz="1000" spc="15" dirty="0">
                <a:latin typeface="Arial"/>
                <a:cs typeface="Arial"/>
              </a:rPr>
              <a:t>och </a:t>
            </a:r>
            <a:r>
              <a:rPr sz="1000" spc="-15" dirty="0">
                <a:latin typeface="Arial"/>
                <a:cs typeface="Arial"/>
              </a:rPr>
              <a:t>se </a:t>
            </a:r>
            <a:r>
              <a:rPr sz="1000" spc="0" dirty="0" err="1">
                <a:latin typeface="Arial"/>
                <a:cs typeface="Arial"/>
              </a:rPr>
              <a:t>spelet</a:t>
            </a:r>
            <a:r>
              <a:rPr sz="1000" spc="0" dirty="0">
                <a:latin typeface="Arial"/>
                <a:cs typeface="Arial"/>
              </a:rPr>
              <a:t>.</a:t>
            </a:r>
            <a:endParaRPr lang="sv-SE" sz="1000" spc="0" dirty="0">
              <a:latin typeface="Arial"/>
              <a:cs typeface="Arial"/>
            </a:endParaRPr>
          </a:p>
          <a:p>
            <a:pPr marL="12700" marR="12700">
              <a:lnSpc>
                <a:spcPct val="95000"/>
              </a:lnSpc>
            </a:pPr>
            <a:endParaRPr lang="sv-SE" sz="1000" dirty="0">
              <a:latin typeface="Arial"/>
              <a:cs typeface="Arial"/>
            </a:endParaRPr>
          </a:p>
          <a:p>
            <a:pPr marL="12700">
              <a:lnSpc>
                <a:spcPct val="100000"/>
              </a:lnSpc>
            </a:pPr>
            <a:r>
              <a:rPr lang="sv-SE" sz="1200" b="1" spc="-10" dirty="0">
                <a:latin typeface="Arial"/>
                <a:cs typeface="Arial"/>
              </a:rPr>
              <a:t>Snabb </a:t>
            </a:r>
            <a:r>
              <a:rPr lang="sv-SE" sz="1200" b="1" spc="-15" dirty="0">
                <a:latin typeface="Arial"/>
                <a:cs typeface="Arial"/>
              </a:rPr>
              <a:t>omställning</a:t>
            </a:r>
            <a:endParaRPr lang="sv-SE" sz="1200" dirty="0">
              <a:latin typeface="Arial"/>
              <a:cs typeface="Arial"/>
            </a:endParaRPr>
          </a:p>
          <a:p>
            <a:pPr marL="12700" marR="12700">
              <a:lnSpc>
                <a:spcPts val="1250"/>
              </a:lnSpc>
              <a:spcBef>
                <a:spcPts val="10"/>
              </a:spcBef>
            </a:pPr>
            <a:r>
              <a:rPr lang="sv-SE" sz="1000" spc="-20" dirty="0">
                <a:latin typeface="Arial"/>
                <a:cs typeface="Arial"/>
              </a:rPr>
              <a:t>Reagera </a:t>
            </a:r>
            <a:r>
              <a:rPr lang="sv-SE" sz="1000" spc="15" dirty="0">
                <a:latin typeface="Arial"/>
                <a:cs typeface="Arial"/>
              </a:rPr>
              <a:t>och </a:t>
            </a:r>
            <a:r>
              <a:rPr lang="sv-SE" sz="1000" dirty="0">
                <a:latin typeface="Arial"/>
                <a:cs typeface="Arial"/>
              </a:rPr>
              <a:t>ställ </a:t>
            </a:r>
            <a:r>
              <a:rPr lang="sv-SE" sz="1000" spc="15" dirty="0">
                <a:latin typeface="Arial"/>
                <a:cs typeface="Arial"/>
              </a:rPr>
              <a:t>snabbt </a:t>
            </a:r>
            <a:r>
              <a:rPr lang="sv-SE" sz="1000" spc="10" dirty="0">
                <a:latin typeface="Arial"/>
                <a:cs typeface="Arial"/>
              </a:rPr>
              <a:t>om </a:t>
            </a:r>
            <a:r>
              <a:rPr lang="sv-SE" sz="1000" spc="-5" dirty="0">
                <a:latin typeface="Arial"/>
                <a:cs typeface="Arial"/>
              </a:rPr>
              <a:t>mellan anfallsspel </a:t>
            </a:r>
            <a:r>
              <a:rPr lang="sv-SE" sz="1000" spc="15" dirty="0">
                <a:latin typeface="Arial"/>
                <a:cs typeface="Arial"/>
              </a:rPr>
              <a:t>och försvarsspel.</a:t>
            </a:r>
          </a:p>
          <a:p>
            <a:pPr marL="12700" marR="12700">
              <a:lnSpc>
                <a:spcPts val="1250"/>
              </a:lnSpc>
              <a:spcBef>
                <a:spcPts val="10"/>
              </a:spcBef>
            </a:pPr>
            <a:endParaRPr lang="sv-SE" sz="1000" spc="15" dirty="0">
              <a:latin typeface="Arial"/>
              <a:cs typeface="Arial"/>
            </a:endParaRPr>
          </a:p>
          <a:p>
            <a:pPr marL="12700">
              <a:lnSpc>
                <a:spcPct val="100000"/>
              </a:lnSpc>
            </a:pPr>
            <a:r>
              <a:rPr lang="sv-SE" sz="1200" b="1" dirty="0">
                <a:latin typeface="Arial"/>
                <a:cs typeface="Arial"/>
              </a:rPr>
              <a:t>Spelbarhet</a:t>
            </a:r>
            <a:endParaRPr lang="sv-SE" sz="1200" dirty="0">
              <a:latin typeface="Arial"/>
              <a:cs typeface="Arial"/>
            </a:endParaRPr>
          </a:p>
          <a:p>
            <a:pPr marL="12700" marR="12700">
              <a:lnSpc>
                <a:spcPts val="1250"/>
              </a:lnSpc>
              <a:spcBef>
                <a:spcPts val="10"/>
              </a:spcBef>
            </a:pPr>
            <a:r>
              <a:rPr lang="sv-SE" sz="1000" spc="5" dirty="0">
                <a:latin typeface="Arial"/>
                <a:cs typeface="Arial"/>
              </a:rPr>
              <a:t>Sök </a:t>
            </a:r>
            <a:r>
              <a:rPr lang="sv-SE" sz="1000" spc="20" dirty="0">
                <a:latin typeface="Arial"/>
                <a:cs typeface="Arial"/>
              </a:rPr>
              <a:t>upp </a:t>
            </a:r>
            <a:r>
              <a:rPr lang="sv-SE" sz="1000" spc="10" dirty="0">
                <a:latin typeface="Arial"/>
                <a:cs typeface="Arial"/>
              </a:rPr>
              <a:t>öppna ytor </a:t>
            </a:r>
            <a:r>
              <a:rPr lang="sv-SE" sz="1000" spc="15" dirty="0">
                <a:latin typeface="Arial"/>
                <a:cs typeface="Arial"/>
              </a:rPr>
              <a:t>och </a:t>
            </a:r>
            <a:r>
              <a:rPr lang="sv-SE" sz="1000" spc="10" dirty="0">
                <a:latin typeface="Arial"/>
                <a:cs typeface="Arial"/>
              </a:rPr>
              <a:t>öppna </a:t>
            </a:r>
            <a:r>
              <a:rPr lang="sv-SE" sz="1000" spc="-15" dirty="0">
                <a:latin typeface="Arial"/>
                <a:cs typeface="Arial"/>
              </a:rPr>
              <a:t>en</a:t>
            </a:r>
            <a:r>
              <a:rPr lang="sv-SE" sz="1000" spc="-10" dirty="0">
                <a:latin typeface="Arial"/>
                <a:cs typeface="Arial"/>
              </a:rPr>
              <a:t> passningslinje </a:t>
            </a:r>
            <a:r>
              <a:rPr lang="sv-SE" sz="1000" spc="10" dirty="0">
                <a:latin typeface="Arial"/>
                <a:cs typeface="Arial"/>
              </a:rPr>
              <a:t>för bollhålla</a:t>
            </a:r>
            <a:r>
              <a:rPr lang="sv-SE" sz="1000" spc="-20" dirty="0">
                <a:latin typeface="Arial"/>
                <a:cs typeface="Arial"/>
              </a:rPr>
              <a:t>r</a:t>
            </a:r>
            <a:r>
              <a:rPr lang="sv-SE" sz="1000" spc="-10" dirty="0">
                <a:latin typeface="Arial"/>
                <a:cs typeface="Arial"/>
              </a:rPr>
              <a:t>en.</a:t>
            </a: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a:lnSpc>
                <a:spcPct val="100000"/>
              </a:lnSpc>
            </a:pPr>
            <a:r>
              <a:rPr lang="sv-SE" sz="1200" b="1" spc="-10" dirty="0">
                <a:latin typeface="Arial"/>
                <a:cs typeface="Arial"/>
              </a:rPr>
              <a:t>Spela </a:t>
            </a:r>
            <a:r>
              <a:rPr lang="sv-SE" sz="1200" b="1" spc="5" dirty="0">
                <a:latin typeface="Arial"/>
                <a:cs typeface="Arial"/>
              </a:rPr>
              <a:t>enkelt</a:t>
            </a:r>
            <a:endParaRPr lang="sv-SE" sz="1200" dirty="0">
              <a:latin typeface="Arial"/>
              <a:cs typeface="Arial"/>
            </a:endParaRPr>
          </a:p>
          <a:p>
            <a:pPr marL="12700" marR="12700">
              <a:lnSpc>
                <a:spcPts val="1250"/>
              </a:lnSpc>
              <a:spcBef>
                <a:spcPts val="10"/>
              </a:spcBef>
            </a:pPr>
            <a:r>
              <a:rPr lang="sv-SE" sz="1000" spc="-10" dirty="0">
                <a:latin typeface="Arial"/>
                <a:cs typeface="Arial"/>
              </a:rPr>
              <a:t>Försvåra </a:t>
            </a:r>
            <a:r>
              <a:rPr lang="sv-SE" sz="1000" dirty="0">
                <a:latin typeface="Arial"/>
                <a:cs typeface="Arial"/>
              </a:rPr>
              <a:t>inte situationer </a:t>
            </a:r>
            <a:r>
              <a:rPr lang="sv-SE" sz="1000" spc="15" dirty="0">
                <a:latin typeface="Arial"/>
                <a:cs typeface="Arial"/>
              </a:rPr>
              <a:t>och </a:t>
            </a:r>
            <a:r>
              <a:rPr lang="sv-SE" sz="1000" spc="5" dirty="0">
                <a:latin typeface="Arial"/>
                <a:cs typeface="Arial"/>
              </a:rPr>
              <a:t>ta </a:t>
            </a:r>
            <a:r>
              <a:rPr lang="sv-SE" sz="1000" spc="-5" dirty="0">
                <a:latin typeface="Arial"/>
                <a:cs typeface="Arial"/>
              </a:rPr>
              <a:t>inga </a:t>
            </a:r>
            <a:r>
              <a:rPr lang="sv-SE" sz="1000" spc="10" dirty="0">
                <a:latin typeface="Arial"/>
                <a:cs typeface="Arial"/>
              </a:rPr>
              <a:t>onödiga</a:t>
            </a:r>
            <a:r>
              <a:rPr lang="sv-SE" sz="1000" spc="5" dirty="0">
                <a:latin typeface="Arial"/>
                <a:cs typeface="Arial"/>
              </a:rPr>
              <a:t> risker med </a:t>
            </a:r>
            <a:r>
              <a:rPr lang="sv-SE" sz="1000" dirty="0">
                <a:latin typeface="Arial"/>
                <a:cs typeface="Arial"/>
              </a:rPr>
              <a:t>bollen. </a:t>
            </a:r>
            <a:r>
              <a:rPr lang="sv-SE" sz="1000" spc="-20" dirty="0">
                <a:latin typeface="Arial"/>
                <a:cs typeface="Arial"/>
              </a:rPr>
              <a:t>Passa </a:t>
            </a:r>
            <a:r>
              <a:rPr lang="sv-SE" sz="1000" spc="10" dirty="0">
                <a:latin typeface="Arial"/>
                <a:cs typeface="Arial"/>
              </a:rPr>
              <a:t>om </a:t>
            </a:r>
            <a:r>
              <a:rPr lang="sv-SE" sz="1000" spc="5" dirty="0">
                <a:latin typeface="Arial"/>
                <a:cs typeface="Arial"/>
              </a:rPr>
              <a:t>möjligt, </a:t>
            </a:r>
            <a:r>
              <a:rPr lang="sv-SE" sz="1000" spc="10" dirty="0">
                <a:latin typeface="Arial"/>
                <a:cs typeface="Arial"/>
              </a:rPr>
              <a:t>dribbla</a:t>
            </a:r>
            <a:r>
              <a:rPr lang="sv-SE" sz="1000" spc="5" dirty="0">
                <a:latin typeface="Arial"/>
                <a:cs typeface="Arial"/>
              </a:rPr>
              <a:t> </a:t>
            </a:r>
            <a:r>
              <a:rPr lang="sv-SE" sz="1000" spc="10" dirty="0">
                <a:latin typeface="Arial"/>
                <a:cs typeface="Arial"/>
              </a:rPr>
              <a:t>om det </a:t>
            </a:r>
            <a:r>
              <a:rPr lang="sv-SE" sz="1000" spc="5" dirty="0">
                <a:latin typeface="Arial"/>
                <a:cs typeface="Arial"/>
              </a:rPr>
              <a:t>behövs.</a:t>
            </a:r>
          </a:p>
          <a:p>
            <a:pPr marL="12700" marR="12700">
              <a:lnSpc>
                <a:spcPts val="1250"/>
              </a:lnSpc>
              <a:spcBef>
                <a:spcPts val="10"/>
              </a:spcBef>
            </a:pPr>
            <a:endParaRPr lang="sv-SE" sz="1000" spc="5" dirty="0">
              <a:latin typeface="Arial"/>
              <a:cs typeface="Arial"/>
            </a:endParaRPr>
          </a:p>
          <a:p>
            <a:pPr marL="12700">
              <a:lnSpc>
                <a:spcPct val="100000"/>
              </a:lnSpc>
            </a:pPr>
            <a:r>
              <a:rPr lang="sv-SE" sz="1200" b="1" dirty="0">
                <a:latin typeface="Arial"/>
                <a:cs typeface="Arial"/>
              </a:rPr>
              <a:t>Rättvänd</a:t>
            </a:r>
            <a:endParaRPr lang="sv-SE" sz="1200" dirty="0">
              <a:latin typeface="Arial"/>
              <a:cs typeface="Arial"/>
            </a:endParaRPr>
          </a:p>
          <a:p>
            <a:pPr marL="12700">
              <a:lnSpc>
                <a:spcPct val="100000"/>
              </a:lnSpc>
              <a:spcBef>
                <a:spcPts val="10"/>
              </a:spcBef>
            </a:pPr>
            <a:r>
              <a:rPr lang="sv-SE" sz="1000" spc="-5" dirty="0">
                <a:latin typeface="Arial"/>
                <a:cs typeface="Arial"/>
              </a:rPr>
              <a:t>Sträva efter </a:t>
            </a:r>
            <a:r>
              <a:rPr lang="sv-SE" sz="1000" spc="10" dirty="0">
                <a:latin typeface="Arial"/>
                <a:cs typeface="Arial"/>
              </a:rPr>
              <a:t>att bli </a:t>
            </a:r>
            <a:r>
              <a:rPr lang="sv-SE" sz="1000" dirty="0">
                <a:latin typeface="Arial"/>
                <a:cs typeface="Arial"/>
              </a:rPr>
              <a:t>rättvänd.</a:t>
            </a:r>
          </a:p>
          <a:p>
            <a:pPr marL="12700">
              <a:lnSpc>
                <a:spcPct val="100000"/>
              </a:lnSpc>
              <a:spcBef>
                <a:spcPts val="10"/>
              </a:spcBef>
            </a:pPr>
            <a:endParaRPr lang="sv-SE" sz="1000" dirty="0">
              <a:latin typeface="Arial"/>
              <a:cs typeface="Arial"/>
            </a:endParaRPr>
          </a:p>
          <a:p>
            <a:pPr marL="12700">
              <a:lnSpc>
                <a:spcPct val="100000"/>
              </a:lnSpc>
            </a:pPr>
            <a:r>
              <a:rPr lang="sv-SE" sz="1200" b="1" spc="5" dirty="0">
                <a:latin typeface="Arial"/>
                <a:cs typeface="Arial"/>
              </a:rPr>
              <a:t>Mottagning</a:t>
            </a:r>
            <a:endParaRPr lang="sv-SE" sz="1200" dirty="0">
              <a:latin typeface="Arial"/>
              <a:cs typeface="Arial"/>
            </a:endParaRPr>
          </a:p>
          <a:p>
            <a:pPr marL="12700" marR="12700">
              <a:lnSpc>
                <a:spcPts val="1250"/>
              </a:lnSpc>
              <a:spcBef>
                <a:spcPts val="10"/>
              </a:spcBef>
            </a:pPr>
            <a:r>
              <a:rPr lang="sv-SE" sz="1000" spc="-114" dirty="0">
                <a:latin typeface="Arial"/>
                <a:cs typeface="Arial"/>
              </a:rPr>
              <a:t>V</a:t>
            </a:r>
            <a:r>
              <a:rPr lang="sv-SE" sz="1000" spc="-15" dirty="0">
                <a:latin typeface="Arial"/>
                <a:cs typeface="Arial"/>
              </a:rPr>
              <a:t>ar medveten </a:t>
            </a:r>
            <a:r>
              <a:rPr lang="sv-SE" sz="1000" spc="10" dirty="0">
                <a:latin typeface="Arial"/>
                <a:cs typeface="Arial"/>
              </a:rPr>
              <a:t>om </a:t>
            </a:r>
            <a:r>
              <a:rPr lang="sv-SE" sz="1000" spc="5" dirty="0">
                <a:latin typeface="Arial"/>
                <a:cs typeface="Arial"/>
              </a:rPr>
              <a:t>vad </a:t>
            </a:r>
            <a:r>
              <a:rPr lang="sv-SE" sz="1000" spc="10" dirty="0">
                <a:latin typeface="Arial"/>
                <a:cs typeface="Arial"/>
              </a:rPr>
              <a:t>som ska göras </a:t>
            </a:r>
            <a:r>
              <a:rPr lang="sv-SE" sz="1000" spc="5" dirty="0">
                <a:latin typeface="Arial"/>
                <a:cs typeface="Arial"/>
              </a:rPr>
              <a:t>med</a:t>
            </a:r>
            <a:r>
              <a:rPr lang="sv-SE" sz="1000" dirty="0">
                <a:latin typeface="Arial"/>
                <a:cs typeface="Arial"/>
              </a:rPr>
              <a:t> bollen </a:t>
            </a:r>
            <a:r>
              <a:rPr lang="sv-SE" sz="1000" spc="-5" dirty="0">
                <a:latin typeface="Arial"/>
                <a:cs typeface="Arial"/>
              </a:rPr>
              <a:t>innan </a:t>
            </a:r>
            <a:r>
              <a:rPr lang="sv-SE" sz="1000" spc="5" dirty="0">
                <a:latin typeface="Arial"/>
                <a:cs typeface="Arial"/>
              </a:rPr>
              <a:t>den komme</a:t>
            </a:r>
            <a:r>
              <a:rPr lang="sv-SE" sz="1000" spc="-95" dirty="0">
                <a:latin typeface="Arial"/>
                <a:cs typeface="Arial"/>
              </a:rPr>
              <a:t>r</a:t>
            </a:r>
            <a:r>
              <a:rPr lang="sv-SE" sz="1000" dirty="0">
                <a:latin typeface="Arial"/>
                <a:cs typeface="Arial"/>
              </a:rPr>
              <a:t>. </a:t>
            </a:r>
            <a:r>
              <a:rPr lang="sv-SE" sz="1000" spc="-10" dirty="0">
                <a:latin typeface="Arial"/>
                <a:cs typeface="Arial"/>
              </a:rPr>
              <a:t>Gör </a:t>
            </a:r>
            <a:r>
              <a:rPr lang="sv-SE" sz="1000" spc="-15" dirty="0">
                <a:latin typeface="Arial"/>
                <a:cs typeface="Arial"/>
              </a:rPr>
              <a:t>en </a:t>
            </a:r>
            <a:r>
              <a:rPr lang="sv-SE" sz="1000" spc="10" dirty="0">
                <a:latin typeface="Arial"/>
                <a:cs typeface="Arial"/>
              </a:rPr>
              <a:t>kont</a:t>
            </a:r>
            <a:r>
              <a:rPr lang="sv-SE" sz="1000" spc="-10" dirty="0">
                <a:latin typeface="Arial"/>
                <a:cs typeface="Arial"/>
              </a:rPr>
              <a:t>r</a:t>
            </a:r>
            <a:r>
              <a:rPr lang="sv-SE" sz="1000" dirty="0">
                <a:latin typeface="Arial"/>
                <a:cs typeface="Arial"/>
              </a:rPr>
              <a:t>ollerad </a:t>
            </a:r>
            <a:r>
              <a:rPr lang="sv-SE" sz="1000" spc="5" dirty="0">
                <a:latin typeface="Arial"/>
                <a:cs typeface="Arial"/>
              </a:rPr>
              <a:t>mottagning med första </a:t>
            </a:r>
            <a:r>
              <a:rPr lang="sv-SE" sz="1000" dirty="0">
                <a:latin typeface="Arial"/>
                <a:cs typeface="Arial"/>
              </a:rPr>
              <a:t>tillslaget </a:t>
            </a:r>
            <a:r>
              <a:rPr lang="sv-SE" sz="1000" spc="20" dirty="0">
                <a:latin typeface="Arial"/>
                <a:cs typeface="Arial"/>
              </a:rPr>
              <a:t>bort </a:t>
            </a:r>
            <a:r>
              <a:rPr lang="sv-SE" sz="1000" spc="-5" dirty="0">
                <a:latin typeface="Arial"/>
                <a:cs typeface="Arial"/>
              </a:rPr>
              <a:t>från </a:t>
            </a:r>
            <a:r>
              <a:rPr lang="sv-SE" sz="1000" spc="20" dirty="0">
                <a:latin typeface="Arial"/>
                <a:cs typeface="Arial"/>
              </a:rPr>
              <a:t>p</a:t>
            </a:r>
            <a:r>
              <a:rPr lang="sv-SE" sz="1000" spc="-10" dirty="0">
                <a:latin typeface="Arial"/>
                <a:cs typeface="Arial"/>
              </a:rPr>
              <a:t>r</a:t>
            </a:r>
            <a:r>
              <a:rPr lang="sv-SE" sz="1000" spc="-15" dirty="0">
                <a:latin typeface="Arial"/>
                <a:cs typeface="Arial"/>
              </a:rPr>
              <a:t>ess </a:t>
            </a:r>
            <a:r>
              <a:rPr lang="sv-SE" sz="1000" spc="5" dirty="0">
                <a:latin typeface="Arial"/>
                <a:cs typeface="Arial"/>
              </a:rPr>
              <a:t>till </a:t>
            </a:r>
            <a:r>
              <a:rPr lang="sv-SE" sz="1000" spc="10" dirty="0">
                <a:latin typeface="Arial"/>
                <a:cs typeface="Arial"/>
              </a:rPr>
              <a:t>öppen </a:t>
            </a:r>
            <a:r>
              <a:rPr lang="sv-SE" sz="1000" dirty="0">
                <a:latin typeface="Arial"/>
                <a:cs typeface="Arial"/>
              </a:rPr>
              <a:t>yta.</a:t>
            </a:r>
          </a:p>
          <a:p>
            <a:pPr marL="12700" marR="12700">
              <a:lnSpc>
                <a:spcPts val="1250"/>
              </a:lnSpc>
              <a:spcBef>
                <a:spcPts val="10"/>
              </a:spcBef>
            </a:pPr>
            <a:endParaRPr lang="sv-SE" sz="1000" dirty="0">
              <a:latin typeface="Arial"/>
              <a:cs typeface="Arial"/>
            </a:endParaRPr>
          </a:p>
          <a:p>
            <a:pPr marL="12700">
              <a:lnSpc>
                <a:spcPct val="100000"/>
              </a:lnSpc>
            </a:pPr>
            <a:r>
              <a:rPr lang="sv-SE" sz="1200" b="1" dirty="0">
                <a:latin typeface="Arial"/>
                <a:cs typeface="Arial"/>
              </a:rPr>
              <a:t>Få </a:t>
            </a:r>
            <a:r>
              <a:rPr lang="sv-SE" sz="1200" b="1" spc="-10" dirty="0">
                <a:latin typeface="Arial"/>
                <a:cs typeface="Arial"/>
              </a:rPr>
              <a:t>tillslag</a:t>
            </a:r>
            <a:endParaRPr lang="sv-SE" sz="1200" dirty="0">
              <a:latin typeface="Arial"/>
              <a:cs typeface="Arial"/>
            </a:endParaRPr>
          </a:p>
          <a:p>
            <a:pPr marL="12700" marR="12700">
              <a:lnSpc>
                <a:spcPts val="1250"/>
              </a:lnSpc>
              <a:spcBef>
                <a:spcPts val="10"/>
              </a:spcBef>
            </a:pPr>
            <a:r>
              <a:rPr lang="sv-SE" sz="1000" dirty="0">
                <a:latin typeface="Arial"/>
                <a:cs typeface="Arial"/>
              </a:rPr>
              <a:t>Minimera antalet tillslag </a:t>
            </a:r>
            <a:r>
              <a:rPr lang="sv-SE" sz="1000" spc="10" dirty="0">
                <a:latin typeface="Arial"/>
                <a:cs typeface="Arial"/>
              </a:rPr>
              <a:t>för att </a:t>
            </a:r>
            <a:r>
              <a:rPr lang="sv-SE" sz="1000" spc="-5" dirty="0">
                <a:latin typeface="Arial"/>
                <a:cs typeface="Arial"/>
              </a:rPr>
              <a:t>få </a:t>
            </a:r>
            <a:r>
              <a:rPr lang="sv-SE" sz="1000" spc="10" dirty="0">
                <a:latin typeface="Arial"/>
                <a:cs typeface="Arial"/>
              </a:rPr>
              <a:t>ett snabba</a:t>
            </a:r>
            <a:r>
              <a:rPr lang="sv-SE" sz="1000" spc="-20" dirty="0">
                <a:latin typeface="Arial"/>
                <a:cs typeface="Arial"/>
              </a:rPr>
              <a:t>r</a:t>
            </a:r>
            <a:r>
              <a:rPr lang="sv-SE" sz="1000" spc="-25" dirty="0">
                <a:latin typeface="Arial"/>
                <a:cs typeface="Arial"/>
              </a:rPr>
              <a:t>e</a:t>
            </a:r>
            <a:r>
              <a:rPr lang="sv-SE" sz="1000" spc="-15" dirty="0">
                <a:latin typeface="Arial"/>
                <a:cs typeface="Arial"/>
              </a:rPr>
              <a:t> </a:t>
            </a:r>
            <a:r>
              <a:rPr lang="sv-SE" sz="1000" spc="-5" dirty="0">
                <a:latin typeface="Arial"/>
                <a:cs typeface="Arial"/>
              </a:rPr>
              <a:t>anfallsspel </a:t>
            </a:r>
            <a:r>
              <a:rPr lang="sv-SE" sz="1000" spc="15" dirty="0">
                <a:latin typeface="Arial"/>
                <a:cs typeface="Arial"/>
              </a:rPr>
              <a:t>och passningsspel.</a:t>
            </a:r>
          </a:p>
          <a:p>
            <a:pPr marL="12700" marR="12700">
              <a:lnSpc>
                <a:spcPts val="1250"/>
              </a:lnSpc>
              <a:spcBef>
                <a:spcPts val="10"/>
              </a:spcBef>
            </a:pPr>
            <a:endParaRPr lang="sv-SE" sz="1000" spc="15" dirty="0">
              <a:latin typeface="Arial"/>
              <a:cs typeface="Arial"/>
            </a:endParaRPr>
          </a:p>
          <a:p>
            <a:pPr marL="12700" marR="484505">
              <a:lnSpc>
                <a:spcPts val="1300"/>
              </a:lnSpc>
            </a:pPr>
            <a:r>
              <a:rPr lang="sv-SE" sz="1200" b="1" spc="-15" dirty="0">
                <a:latin typeface="Arial"/>
                <a:cs typeface="Arial"/>
              </a:rPr>
              <a:t>Passningar </a:t>
            </a:r>
            <a:r>
              <a:rPr lang="sv-SE" sz="1200" b="1" spc="5" dirty="0">
                <a:latin typeface="Arial"/>
                <a:cs typeface="Arial"/>
              </a:rPr>
              <a:t>på marken och </a:t>
            </a:r>
            <a:r>
              <a:rPr lang="sv-SE" sz="1200" b="1" spc="-10" dirty="0">
                <a:latin typeface="Arial"/>
                <a:cs typeface="Arial"/>
              </a:rPr>
              <a:t>noggrannhet</a:t>
            </a:r>
            <a:endParaRPr lang="sv-SE" sz="1200" dirty="0">
              <a:latin typeface="Arial"/>
              <a:cs typeface="Arial"/>
            </a:endParaRPr>
          </a:p>
          <a:p>
            <a:pPr marL="12700">
              <a:lnSpc>
                <a:spcPts val="1190"/>
              </a:lnSpc>
            </a:pPr>
            <a:r>
              <a:rPr lang="sv-SE" sz="1000" spc="-20" dirty="0">
                <a:latin typeface="Arial"/>
                <a:cs typeface="Arial"/>
              </a:rPr>
              <a:t>Passa </a:t>
            </a:r>
            <a:r>
              <a:rPr lang="sv-SE" sz="1000" dirty="0">
                <a:latin typeface="Arial"/>
                <a:cs typeface="Arial"/>
              </a:rPr>
              <a:t>bollen efter marken </a:t>
            </a:r>
            <a:r>
              <a:rPr lang="sv-SE" sz="1000" spc="-15" dirty="0">
                <a:latin typeface="Arial"/>
                <a:cs typeface="Arial"/>
              </a:rPr>
              <a:t>så </a:t>
            </a:r>
            <a:r>
              <a:rPr lang="sv-SE" sz="1000" spc="10" dirty="0">
                <a:latin typeface="Arial"/>
                <a:cs typeface="Arial"/>
              </a:rPr>
              <a:t>ofta som </a:t>
            </a:r>
            <a:r>
              <a:rPr lang="sv-SE" sz="1000" spc="5" dirty="0">
                <a:latin typeface="Arial"/>
                <a:cs typeface="Arial"/>
              </a:rPr>
              <a:t>möjligt. </a:t>
            </a:r>
            <a:r>
              <a:rPr lang="sv-SE" sz="1000" spc="-114" dirty="0">
                <a:latin typeface="Arial"/>
                <a:cs typeface="Arial"/>
              </a:rPr>
              <a:t>V</a:t>
            </a:r>
            <a:r>
              <a:rPr lang="sv-SE" sz="1000" spc="-15" dirty="0">
                <a:latin typeface="Arial"/>
                <a:cs typeface="Arial"/>
              </a:rPr>
              <a:t>ar noggrann </a:t>
            </a:r>
            <a:r>
              <a:rPr lang="sv-SE" sz="1000" spc="5" dirty="0">
                <a:latin typeface="Arial"/>
                <a:cs typeface="Arial"/>
              </a:rPr>
              <a:t>med </a:t>
            </a:r>
            <a:r>
              <a:rPr lang="sv-SE" sz="1000" spc="15" dirty="0">
                <a:latin typeface="Arial"/>
                <a:cs typeface="Arial"/>
              </a:rPr>
              <a:t>och </a:t>
            </a:r>
            <a:r>
              <a:rPr lang="sv-SE" sz="1000" spc="-5" dirty="0">
                <a:latin typeface="Arial"/>
                <a:cs typeface="Arial"/>
              </a:rPr>
              <a:t>sträva efter </a:t>
            </a:r>
            <a:r>
              <a:rPr lang="sv-SE" sz="1000" spc="-15" dirty="0">
                <a:latin typeface="Arial"/>
                <a:cs typeface="Arial"/>
              </a:rPr>
              <a:t>hå</a:t>
            </a:r>
            <a:r>
              <a:rPr lang="sv-SE" sz="1000" spc="-30" dirty="0">
                <a:latin typeface="Arial"/>
                <a:cs typeface="Arial"/>
              </a:rPr>
              <a:t>r</a:t>
            </a:r>
            <a:r>
              <a:rPr lang="sv-SE" sz="1000" spc="5" dirty="0">
                <a:latin typeface="Arial"/>
                <a:cs typeface="Arial"/>
              </a:rPr>
              <a:t>da </a:t>
            </a:r>
            <a:r>
              <a:rPr lang="sv-SE" sz="1000" spc="20" dirty="0">
                <a:latin typeface="Arial"/>
                <a:cs typeface="Arial"/>
              </a:rPr>
              <a:t>p</a:t>
            </a:r>
            <a:r>
              <a:rPr lang="sv-SE" sz="1000" spc="-10" dirty="0">
                <a:latin typeface="Arial"/>
                <a:cs typeface="Arial"/>
              </a:rPr>
              <a:t>r</a:t>
            </a:r>
            <a:r>
              <a:rPr lang="sv-SE" sz="1000" spc="-5" dirty="0">
                <a:latin typeface="Arial"/>
                <a:cs typeface="Arial"/>
              </a:rPr>
              <a:t>ecisa passninga</a:t>
            </a:r>
            <a:r>
              <a:rPr lang="sv-SE" sz="1000" spc="-95" dirty="0">
                <a:latin typeface="Arial"/>
                <a:cs typeface="Arial"/>
              </a:rPr>
              <a:t>r</a:t>
            </a:r>
            <a:r>
              <a:rPr lang="sv-SE" sz="1000" dirty="0">
                <a:latin typeface="Arial"/>
                <a:cs typeface="Arial"/>
              </a:rPr>
              <a:t>.</a:t>
            </a:r>
          </a:p>
          <a:p>
            <a:pPr marL="12700">
              <a:lnSpc>
                <a:spcPct val="100000"/>
              </a:lnSpc>
            </a:pPr>
            <a:endParaRPr lang="sv-SE" sz="1200" b="1" spc="-15" dirty="0">
              <a:latin typeface="Arial"/>
              <a:cs typeface="Arial"/>
            </a:endParaRPr>
          </a:p>
          <a:p>
            <a:pPr marL="12700">
              <a:lnSpc>
                <a:spcPct val="100000"/>
              </a:lnSpc>
            </a:pPr>
            <a:r>
              <a:rPr lang="sv-SE" sz="1200" b="1" spc="-15" dirty="0">
                <a:latin typeface="Arial"/>
                <a:cs typeface="Arial"/>
              </a:rPr>
              <a:t>Driv </a:t>
            </a:r>
            <a:r>
              <a:rPr lang="sv-SE" sz="1200" b="1" spc="10" dirty="0">
                <a:latin typeface="Arial"/>
                <a:cs typeface="Arial"/>
              </a:rPr>
              <a:t>framåt</a:t>
            </a:r>
            <a:endParaRPr lang="sv-SE" sz="1200" dirty="0">
              <a:latin typeface="Arial"/>
              <a:cs typeface="Arial"/>
            </a:endParaRPr>
          </a:p>
          <a:p>
            <a:pPr marL="12700">
              <a:lnSpc>
                <a:spcPct val="100000"/>
              </a:lnSpc>
              <a:spcBef>
                <a:spcPts val="10"/>
              </a:spcBef>
            </a:pPr>
            <a:r>
              <a:rPr lang="sv-SE" sz="1000" spc="-10" dirty="0">
                <a:latin typeface="Arial"/>
                <a:cs typeface="Arial"/>
              </a:rPr>
              <a:t>Driv </a:t>
            </a:r>
            <a:r>
              <a:rPr lang="sv-SE" sz="1000" dirty="0">
                <a:latin typeface="Arial"/>
                <a:cs typeface="Arial"/>
              </a:rPr>
              <a:t>bollen framåt </a:t>
            </a:r>
            <a:r>
              <a:rPr lang="sv-SE" sz="1000" spc="10" dirty="0">
                <a:latin typeface="Arial"/>
                <a:cs typeface="Arial"/>
              </a:rPr>
              <a:t>om det finns </a:t>
            </a:r>
            <a:r>
              <a:rPr lang="sv-SE" sz="1000" dirty="0">
                <a:latin typeface="Arial"/>
                <a:cs typeface="Arial"/>
              </a:rPr>
              <a:t>yta.</a:t>
            </a:r>
          </a:p>
          <a:p>
            <a:pPr marL="12700">
              <a:lnSpc>
                <a:spcPct val="100000"/>
              </a:lnSpc>
              <a:spcBef>
                <a:spcPts val="10"/>
              </a:spcBef>
            </a:pPr>
            <a:endParaRPr lang="sv-SE" sz="1000" dirty="0">
              <a:latin typeface="Arial"/>
              <a:cs typeface="Arial"/>
            </a:endParaRPr>
          </a:p>
          <a:p>
            <a:pPr marL="12700">
              <a:lnSpc>
                <a:spcPct val="100000"/>
              </a:lnSpc>
            </a:pPr>
            <a:r>
              <a:rPr lang="sv-SE" sz="1200" b="1" spc="-10" dirty="0">
                <a:latin typeface="Arial"/>
                <a:cs typeface="Arial"/>
              </a:rPr>
              <a:t>Beslutsam 1 </a:t>
            </a:r>
            <a:r>
              <a:rPr lang="sv-SE" sz="1200" b="1" spc="5" dirty="0">
                <a:latin typeface="Arial"/>
                <a:cs typeface="Arial"/>
              </a:rPr>
              <a:t>mot 1</a:t>
            </a:r>
            <a:endParaRPr lang="sv-SE" sz="1200" dirty="0">
              <a:latin typeface="Arial"/>
              <a:cs typeface="Arial"/>
            </a:endParaRPr>
          </a:p>
          <a:p>
            <a:pPr marL="12700" marR="12700">
              <a:lnSpc>
                <a:spcPts val="1250"/>
              </a:lnSpc>
              <a:spcBef>
                <a:spcPts val="10"/>
              </a:spcBef>
            </a:pPr>
            <a:r>
              <a:rPr lang="sv-SE" sz="1000" spc="-114" dirty="0">
                <a:latin typeface="Arial"/>
                <a:cs typeface="Arial"/>
              </a:rPr>
              <a:t>V</a:t>
            </a:r>
            <a:r>
              <a:rPr lang="sv-SE" sz="1000" spc="-15" dirty="0">
                <a:latin typeface="Arial"/>
                <a:cs typeface="Arial"/>
              </a:rPr>
              <a:t>ar </a:t>
            </a:r>
            <a:r>
              <a:rPr lang="sv-SE" sz="1000" spc="5" dirty="0">
                <a:latin typeface="Arial"/>
                <a:cs typeface="Arial"/>
              </a:rPr>
              <a:t>beslutsam i 1 </a:t>
            </a:r>
            <a:r>
              <a:rPr lang="sv-SE" sz="1000" spc="20" dirty="0">
                <a:latin typeface="Arial"/>
                <a:cs typeface="Arial"/>
              </a:rPr>
              <a:t>mot </a:t>
            </a:r>
            <a:r>
              <a:rPr lang="sv-SE" sz="1000" dirty="0">
                <a:latin typeface="Arial"/>
                <a:cs typeface="Arial"/>
              </a:rPr>
              <a:t>1-situatione</a:t>
            </a:r>
            <a:r>
              <a:rPr lang="sv-SE" sz="1000" spc="-95" dirty="0">
                <a:latin typeface="Arial"/>
                <a:cs typeface="Arial"/>
              </a:rPr>
              <a:t>r</a:t>
            </a:r>
            <a:r>
              <a:rPr lang="sv-SE" sz="1000" dirty="0">
                <a:latin typeface="Arial"/>
                <a:cs typeface="Arial"/>
              </a:rPr>
              <a:t>. </a:t>
            </a:r>
            <a:r>
              <a:rPr lang="sv-SE" sz="1000" spc="-5" dirty="0">
                <a:latin typeface="Arial"/>
                <a:cs typeface="Arial"/>
              </a:rPr>
              <a:t>Spela enkelt i anfallsspelet, </a:t>
            </a:r>
            <a:r>
              <a:rPr lang="sv-SE" sz="1000" spc="5" dirty="0">
                <a:latin typeface="Arial"/>
                <a:cs typeface="Arial"/>
              </a:rPr>
              <a:t>driv </a:t>
            </a:r>
            <a:r>
              <a:rPr lang="sv-SE" sz="1000" dirty="0">
                <a:latin typeface="Arial"/>
                <a:cs typeface="Arial"/>
              </a:rPr>
              <a:t>bollen, </a:t>
            </a:r>
            <a:r>
              <a:rPr lang="sv-SE" sz="1000" spc="10" dirty="0">
                <a:latin typeface="Arial"/>
                <a:cs typeface="Arial"/>
              </a:rPr>
              <a:t>dribbla förbi</a:t>
            </a:r>
            <a:r>
              <a:rPr lang="sv-SE" sz="1000" spc="5" dirty="0">
                <a:latin typeface="Arial"/>
                <a:cs typeface="Arial"/>
              </a:rPr>
              <a:t> </a:t>
            </a:r>
            <a:r>
              <a:rPr lang="sv-SE" sz="1000" spc="-5" dirty="0">
                <a:latin typeface="Arial"/>
                <a:cs typeface="Arial"/>
              </a:rPr>
              <a:t>försvara</a:t>
            </a:r>
            <a:r>
              <a:rPr lang="sv-SE" sz="1000" spc="-25" dirty="0">
                <a:latin typeface="Arial"/>
                <a:cs typeface="Arial"/>
              </a:rPr>
              <a:t>r</a:t>
            </a:r>
            <a:r>
              <a:rPr lang="sv-SE" sz="1000" spc="-10" dirty="0">
                <a:latin typeface="Arial"/>
                <a:cs typeface="Arial"/>
              </a:rPr>
              <a:t>en. </a:t>
            </a:r>
            <a:r>
              <a:rPr lang="sv-SE" sz="1000" spc="-20" dirty="0">
                <a:latin typeface="Arial"/>
                <a:cs typeface="Arial"/>
              </a:rPr>
              <a:t>I försvarsspelet </a:t>
            </a:r>
            <a:r>
              <a:rPr lang="sv-SE" sz="1000" spc="-65" dirty="0">
                <a:latin typeface="Arial"/>
                <a:cs typeface="Arial"/>
              </a:rPr>
              <a:t>– </a:t>
            </a:r>
            <a:r>
              <a:rPr lang="sv-SE" sz="1000" spc="15" dirty="0">
                <a:latin typeface="Arial"/>
                <a:cs typeface="Arial"/>
              </a:rPr>
              <a:t>kom snabbt </a:t>
            </a:r>
            <a:r>
              <a:rPr lang="sv-SE" sz="1000" spc="5" dirty="0">
                <a:latin typeface="Arial"/>
                <a:cs typeface="Arial"/>
              </a:rPr>
              <a:t>på</a:t>
            </a:r>
            <a:r>
              <a:rPr lang="sv-SE" sz="1000" dirty="0">
                <a:latin typeface="Arial"/>
                <a:cs typeface="Arial"/>
              </a:rPr>
              <a:t> försvarssida </a:t>
            </a:r>
            <a:r>
              <a:rPr lang="sv-SE" sz="1000" spc="10" dirty="0">
                <a:latin typeface="Arial"/>
                <a:cs typeface="Arial"/>
              </a:rPr>
              <a:t>för att </a:t>
            </a:r>
            <a:r>
              <a:rPr lang="sv-SE" sz="1000" spc="20" dirty="0">
                <a:latin typeface="Arial"/>
                <a:cs typeface="Arial"/>
              </a:rPr>
              <a:t>p</a:t>
            </a:r>
            <a:r>
              <a:rPr lang="sv-SE" sz="1000" spc="-10" dirty="0">
                <a:latin typeface="Arial"/>
                <a:cs typeface="Arial"/>
              </a:rPr>
              <a:t>ressa, </a:t>
            </a:r>
            <a:r>
              <a:rPr lang="sv-SE" sz="1000" spc="5" dirty="0">
                <a:latin typeface="Arial"/>
                <a:cs typeface="Arial"/>
              </a:rPr>
              <a:t>täcka </a:t>
            </a:r>
            <a:r>
              <a:rPr lang="sv-SE" sz="1000" spc="-15" dirty="0">
                <a:latin typeface="Arial"/>
                <a:cs typeface="Arial"/>
              </a:rPr>
              <a:t>eller</a:t>
            </a:r>
            <a:r>
              <a:rPr lang="sv-SE" sz="1000" spc="-10" dirty="0">
                <a:latin typeface="Arial"/>
                <a:cs typeface="Arial"/>
              </a:rPr>
              <a:t> </a:t>
            </a:r>
            <a:r>
              <a:rPr lang="sv-SE" sz="1000" spc="-5" dirty="0">
                <a:latin typeface="Arial"/>
                <a:cs typeface="Arial"/>
              </a:rPr>
              <a:t>markera. </a:t>
            </a:r>
            <a:r>
              <a:rPr lang="sv-SE" sz="1000" spc="-10" dirty="0">
                <a:latin typeface="Arial"/>
                <a:cs typeface="Arial"/>
              </a:rPr>
              <a:t>Erövra </a:t>
            </a:r>
            <a:r>
              <a:rPr lang="sv-SE" sz="1000" dirty="0">
                <a:latin typeface="Arial"/>
                <a:cs typeface="Arial"/>
              </a:rPr>
              <a:t>bollen </a:t>
            </a:r>
            <a:r>
              <a:rPr lang="sv-SE" sz="1000" spc="5" dirty="0">
                <a:latin typeface="Arial"/>
                <a:cs typeface="Arial"/>
              </a:rPr>
              <a:t>genom </a:t>
            </a:r>
            <a:r>
              <a:rPr lang="sv-SE" sz="1000" dirty="0">
                <a:latin typeface="Arial"/>
                <a:cs typeface="Arial"/>
              </a:rPr>
              <a:t>bra </a:t>
            </a:r>
            <a:r>
              <a:rPr lang="sv-SE" sz="1000" spc="20" dirty="0">
                <a:latin typeface="Arial"/>
                <a:cs typeface="Arial"/>
              </a:rPr>
              <a:t>p</a:t>
            </a:r>
            <a:r>
              <a:rPr lang="sv-SE" sz="1000" spc="-10" dirty="0">
                <a:latin typeface="Arial"/>
                <a:cs typeface="Arial"/>
              </a:rPr>
              <a:t>r</a:t>
            </a:r>
            <a:r>
              <a:rPr lang="sv-SE" sz="1000" spc="-15" dirty="0">
                <a:latin typeface="Arial"/>
                <a:cs typeface="Arial"/>
              </a:rPr>
              <a:t>ess eller</a:t>
            </a:r>
            <a:r>
              <a:rPr lang="sv-SE" sz="1000" spc="-10" dirty="0">
                <a:latin typeface="Arial"/>
                <a:cs typeface="Arial"/>
              </a:rPr>
              <a:t> </a:t>
            </a:r>
            <a:r>
              <a:rPr lang="sv-SE" sz="1000" spc="5" dirty="0">
                <a:latin typeface="Arial"/>
                <a:cs typeface="Arial"/>
              </a:rPr>
              <a:t>genom </a:t>
            </a:r>
            <a:r>
              <a:rPr lang="sv-SE" sz="1000" spc="10" dirty="0">
                <a:latin typeface="Arial"/>
                <a:cs typeface="Arial"/>
              </a:rPr>
              <a:t>att </a:t>
            </a:r>
            <a:r>
              <a:rPr lang="sv-SE" sz="1000" spc="5" dirty="0">
                <a:latin typeface="Arial"/>
                <a:cs typeface="Arial"/>
              </a:rPr>
              <a:t>bryta </a:t>
            </a:r>
            <a:r>
              <a:rPr lang="sv-SE" sz="1000" dirty="0">
                <a:latin typeface="Arial"/>
                <a:cs typeface="Arial"/>
              </a:rPr>
              <a:t>framför </a:t>
            </a:r>
            <a:r>
              <a:rPr lang="sv-SE" sz="1000" spc="10" dirty="0">
                <a:latin typeface="Arial"/>
                <a:cs typeface="Arial"/>
              </a:rPr>
              <a:t>motstånda</a:t>
            </a:r>
            <a:r>
              <a:rPr lang="sv-SE" sz="1000" spc="-15" dirty="0">
                <a:latin typeface="Arial"/>
                <a:cs typeface="Arial"/>
              </a:rPr>
              <a:t>r</a:t>
            </a:r>
            <a:r>
              <a:rPr lang="sv-SE" sz="1000" spc="-10" dirty="0">
                <a:latin typeface="Arial"/>
                <a:cs typeface="Arial"/>
              </a:rPr>
              <a:t>en.</a:t>
            </a:r>
          </a:p>
          <a:p>
            <a:pPr marL="12700" marR="12700">
              <a:lnSpc>
                <a:spcPts val="1250"/>
              </a:lnSpc>
              <a:spcBef>
                <a:spcPts val="10"/>
              </a:spcBef>
            </a:pPr>
            <a:endParaRPr lang="sv-SE" sz="1000" spc="-10" dirty="0">
              <a:latin typeface="Arial"/>
              <a:cs typeface="Arial"/>
            </a:endParaRPr>
          </a:p>
          <a:p>
            <a:pPr marL="12700">
              <a:lnSpc>
                <a:spcPct val="100000"/>
              </a:lnSpc>
            </a:pPr>
            <a:r>
              <a:rPr lang="sv-SE" sz="1200" b="1" spc="-80" dirty="0">
                <a:latin typeface="Arial"/>
                <a:cs typeface="Arial"/>
              </a:rPr>
              <a:t>A</a:t>
            </a:r>
            <a:r>
              <a:rPr lang="sv-SE" sz="1200" b="1" spc="-15" dirty="0">
                <a:latin typeface="Arial"/>
                <a:cs typeface="Arial"/>
              </a:rPr>
              <a:t>vsluta</a:t>
            </a:r>
            <a:endParaRPr lang="sv-SE" sz="1200" dirty="0">
              <a:latin typeface="Arial"/>
              <a:cs typeface="Arial"/>
            </a:endParaRPr>
          </a:p>
          <a:p>
            <a:pPr marL="12700" marR="12700">
              <a:spcBef>
                <a:spcPts val="10"/>
              </a:spcBef>
            </a:pPr>
            <a:r>
              <a:rPr lang="sv-SE" sz="1000" spc="-114" dirty="0">
                <a:latin typeface="Arial"/>
                <a:cs typeface="Arial"/>
              </a:rPr>
              <a:t>V</a:t>
            </a:r>
            <a:r>
              <a:rPr lang="sv-SE" sz="1000" spc="-15" dirty="0">
                <a:latin typeface="Arial"/>
                <a:cs typeface="Arial"/>
              </a:rPr>
              <a:t>ar </a:t>
            </a:r>
            <a:r>
              <a:rPr lang="sv-SE" sz="1000" dirty="0">
                <a:latin typeface="Arial"/>
                <a:cs typeface="Arial"/>
              </a:rPr>
              <a:t>beslutsam, </a:t>
            </a:r>
            <a:r>
              <a:rPr lang="sv-SE" sz="1000" spc="-10" dirty="0">
                <a:latin typeface="Arial"/>
                <a:cs typeface="Arial"/>
              </a:rPr>
              <a:t>använd </a:t>
            </a:r>
            <a:r>
              <a:rPr lang="sv-SE" sz="1000" spc="5" dirty="0">
                <a:latin typeface="Arial"/>
                <a:cs typeface="Arial"/>
              </a:rPr>
              <a:t>båda </a:t>
            </a:r>
            <a:r>
              <a:rPr lang="sv-SE" sz="1000" spc="10" dirty="0">
                <a:latin typeface="Arial"/>
                <a:cs typeface="Arial"/>
              </a:rPr>
              <a:t>fötte</a:t>
            </a:r>
            <a:r>
              <a:rPr lang="sv-SE" sz="1000" spc="25" dirty="0">
                <a:latin typeface="Arial"/>
                <a:cs typeface="Arial"/>
              </a:rPr>
              <a:t>r</a:t>
            </a:r>
            <a:r>
              <a:rPr lang="sv-SE" sz="1000" spc="-15" dirty="0">
                <a:latin typeface="Arial"/>
                <a:cs typeface="Arial"/>
              </a:rPr>
              <a:t>na </a:t>
            </a:r>
            <a:r>
              <a:rPr lang="sv-SE" sz="1000" spc="15" dirty="0">
                <a:latin typeface="Arial"/>
                <a:cs typeface="Arial"/>
              </a:rPr>
              <a:t>och</a:t>
            </a:r>
            <a:r>
              <a:rPr lang="sv-SE" sz="1000" spc="5" dirty="0">
                <a:latin typeface="Arial"/>
                <a:cs typeface="Arial"/>
              </a:rPr>
              <a:t> skjut med </a:t>
            </a:r>
            <a:r>
              <a:rPr lang="sv-SE" sz="1000" spc="20" dirty="0">
                <a:latin typeface="Arial"/>
                <a:cs typeface="Arial"/>
              </a:rPr>
              <a:t>p</a:t>
            </a:r>
            <a:r>
              <a:rPr lang="sv-SE" sz="1000" spc="-10" dirty="0">
                <a:latin typeface="Arial"/>
                <a:cs typeface="Arial"/>
              </a:rPr>
              <a:t>r</a:t>
            </a:r>
            <a:r>
              <a:rPr lang="sv-SE" sz="1000" dirty="0">
                <a:latin typeface="Arial"/>
                <a:cs typeface="Arial"/>
              </a:rPr>
              <a:t>ecision </a:t>
            </a:r>
            <a:r>
              <a:rPr lang="sv-SE" sz="1000" spc="15" dirty="0">
                <a:latin typeface="Arial"/>
                <a:cs typeface="Arial"/>
              </a:rPr>
              <a:t>och </a:t>
            </a:r>
            <a:r>
              <a:rPr lang="sv-SE" sz="1000" spc="-15" dirty="0">
                <a:latin typeface="Arial"/>
                <a:cs typeface="Arial"/>
              </a:rPr>
              <a:t>hå</a:t>
            </a:r>
            <a:r>
              <a:rPr lang="sv-SE" sz="1000" spc="-30" dirty="0">
                <a:latin typeface="Arial"/>
                <a:cs typeface="Arial"/>
              </a:rPr>
              <a:t>r</a:t>
            </a:r>
            <a:r>
              <a:rPr lang="sv-SE" sz="1000" spc="5" dirty="0">
                <a:latin typeface="Arial"/>
                <a:cs typeface="Arial"/>
              </a:rPr>
              <a:t>dhet men </a:t>
            </a:r>
            <a:r>
              <a:rPr lang="sv-SE" sz="1000" dirty="0">
                <a:latin typeface="Arial"/>
                <a:cs typeface="Arial"/>
              </a:rPr>
              <a:t>prioritera </a:t>
            </a:r>
            <a:r>
              <a:rPr lang="sv-SE" sz="1000" spc="20" dirty="0">
                <a:latin typeface="Arial"/>
                <a:cs typeface="Arial"/>
              </a:rPr>
              <a:t>p</a:t>
            </a:r>
            <a:r>
              <a:rPr lang="sv-SE" sz="1000" spc="-10" dirty="0">
                <a:latin typeface="Arial"/>
                <a:cs typeface="Arial"/>
              </a:rPr>
              <a:t>r</a:t>
            </a:r>
            <a:r>
              <a:rPr lang="sv-SE" sz="1000" dirty="0">
                <a:latin typeface="Arial"/>
                <a:cs typeface="Arial"/>
              </a:rPr>
              <a:t>ecision.</a:t>
            </a:r>
          </a:p>
          <a:p>
            <a:pPr marL="12700" marR="12700">
              <a:lnSpc>
                <a:spcPts val="1250"/>
              </a:lnSpc>
              <a:spcBef>
                <a:spcPts val="10"/>
              </a:spcBef>
            </a:pPr>
            <a:endParaRPr lang="sv-SE" sz="1000" dirty="0">
              <a:latin typeface="Arial"/>
              <a:cs typeface="Arial"/>
            </a:endParaRPr>
          </a:p>
          <a:p>
            <a:pPr marL="12700">
              <a:lnSpc>
                <a:spcPct val="100000"/>
              </a:lnSpc>
              <a:spcBef>
                <a:spcPts val="10"/>
              </a:spcBef>
            </a:pPr>
            <a:endParaRPr lang="sv-SE" sz="1000" dirty="0">
              <a:latin typeface="Arial"/>
              <a:cs typeface="Arial"/>
            </a:endParaRPr>
          </a:p>
          <a:p>
            <a:pPr marL="12700" marR="12700">
              <a:lnSpc>
                <a:spcPct val="104200"/>
              </a:lnSpc>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a:lnSpc>
                <a:spcPct val="100000"/>
              </a:lnSpc>
              <a:spcBef>
                <a:spcPts val="10"/>
              </a:spcBef>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marR="12700">
              <a:lnSpc>
                <a:spcPts val="1250"/>
              </a:lnSpc>
              <a:spcBef>
                <a:spcPts val="10"/>
              </a:spcBef>
            </a:pPr>
            <a:endParaRPr lang="sv-SE" sz="1000" dirty="0">
              <a:latin typeface="Arial"/>
              <a:cs typeface="Arial"/>
            </a:endParaRPr>
          </a:p>
          <a:p>
            <a:pPr marL="12700" marR="12700">
              <a:lnSpc>
                <a:spcPct val="95000"/>
              </a:lnSpc>
            </a:pPr>
            <a:endParaRPr sz="1000" dirty="0">
              <a:latin typeface="Arial"/>
              <a:cs typeface="Arial"/>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608512"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75</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21" name="object 7"/>
          <p:cNvSpPr txBox="1"/>
          <p:nvPr/>
        </p:nvSpPr>
        <p:spPr>
          <a:xfrm>
            <a:off x="332657" y="1043608"/>
            <a:ext cx="3096343" cy="7056784"/>
          </a:xfrm>
          <a:prstGeom prst="rect">
            <a:avLst/>
          </a:prstGeom>
        </p:spPr>
        <p:txBody>
          <a:bodyPr vert="horz" wrap="square" lIns="0" tIns="0" rIns="0" bIns="0" rtlCol="0">
            <a:noAutofit/>
          </a:bodyPr>
          <a:lstStyle/>
          <a:p>
            <a:pPr marL="12700">
              <a:lnSpc>
                <a:spcPct val="100000"/>
              </a:lnSpc>
            </a:pPr>
            <a:r>
              <a:rPr lang="sv-SE" sz="1200" b="1" spc="5" dirty="0">
                <a:latin typeface="Arial"/>
                <a:cs typeface="Arial"/>
              </a:rPr>
              <a:t>Avsluta</a:t>
            </a:r>
          </a:p>
          <a:p>
            <a:pPr marL="12700" marR="12700">
              <a:spcBef>
                <a:spcPts val="10"/>
              </a:spcBef>
            </a:pPr>
            <a:r>
              <a:rPr lang="sv-SE" sz="1000" spc="15" dirty="0">
                <a:latin typeface="Arial"/>
                <a:cs typeface="Arial"/>
              </a:rPr>
              <a:t>Var beslutsam, använd båda fötterna och skjut med precision och hårdhet men prioritera precision.</a:t>
            </a:r>
          </a:p>
          <a:p>
            <a:pPr marL="12700" marR="12700">
              <a:spcBef>
                <a:spcPts val="10"/>
              </a:spcBef>
            </a:pPr>
            <a:endParaRPr lang="sv-SE" sz="1200" dirty="0">
              <a:latin typeface="Arial"/>
              <a:cs typeface="Arial"/>
            </a:endParaRPr>
          </a:p>
          <a:p>
            <a:pPr marL="12700">
              <a:lnSpc>
                <a:spcPct val="100000"/>
              </a:lnSpc>
            </a:pPr>
            <a:r>
              <a:rPr lang="sv-SE" sz="1200" b="1" spc="5" dirty="0">
                <a:latin typeface="Arial"/>
                <a:cs typeface="Arial"/>
              </a:rPr>
              <a:t>Skydda målet</a:t>
            </a:r>
          </a:p>
          <a:p>
            <a:pPr marL="12700" marR="12700">
              <a:lnSpc>
                <a:spcPts val="1250"/>
              </a:lnSpc>
              <a:spcBef>
                <a:spcPts val="10"/>
              </a:spcBef>
            </a:pPr>
            <a:r>
              <a:rPr lang="sv-SE" sz="1000" spc="15" dirty="0">
                <a:latin typeface="Arial"/>
                <a:cs typeface="Arial"/>
              </a:rPr>
              <a:t>Skydda målet om motståndaren kommer till avslut genom att samarbeta.</a:t>
            </a:r>
          </a:p>
          <a:p>
            <a:pPr>
              <a:lnSpc>
                <a:spcPts val="1100"/>
              </a:lnSpc>
            </a:pPr>
            <a:endParaRPr lang="sv-SE" sz="1600" dirty="0"/>
          </a:p>
          <a:p>
            <a:pPr marL="12700">
              <a:lnSpc>
                <a:spcPct val="100000"/>
              </a:lnSpc>
            </a:pPr>
            <a:r>
              <a:rPr lang="sv-SE" sz="1200" b="1" spc="5" dirty="0">
                <a:latin typeface="Arial"/>
                <a:cs typeface="Arial"/>
              </a:rPr>
              <a:t>Ta bollen</a:t>
            </a:r>
          </a:p>
          <a:p>
            <a:pPr marL="12700" marR="12700">
              <a:lnSpc>
                <a:spcPts val="1250"/>
              </a:lnSpc>
              <a:spcBef>
                <a:spcPts val="10"/>
              </a:spcBef>
            </a:pPr>
            <a:r>
              <a:rPr lang="sv-SE" sz="1000" spc="15" dirty="0">
                <a:latin typeface="Arial"/>
                <a:cs typeface="Arial"/>
              </a:rPr>
              <a:t>Ta bollen innan motståndaren kommer till  avslut genom ett bra positionsspel</a:t>
            </a:r>
          </a:p>
          <a:p>
            <a:pPr>
              <a:lnSpc>
                <a:spcPts val="1000"/>
              </a:lnSpc>
              <a:spcBef>
                <a:spcPts val="65"/>
              </a:spcBef>
            </a:pPr>
            <a:endParaRPr lang="sv-SE" sz="1200" dirty="0"/>
          </a:p>
          <a:p>
            <a:pPr marL="12700" marR="1059815" defTabSz="989013">
              <a:lnSpc>
                <a:spcPct val="102400"/>
              </a:lnSpc>
            </a:pPr>
            <a:r>
              <a:rPr lang="sv-SE" sz="1200" b="1" spc="5" dirty="0">
                <a:latin typeface="Arial"/>
                <a:cs typeface="Arial"/>
              </a:rPr>
              <a:t>Coacha medspelar </a:t>
            </a:r>
          </a:p>
          <a:p>
            <a:pPr marL="12700" marR="1059815" defTabSz="2690813">
              <a:lnSpc>
                <a:spcPct val="102400"/>
              </a:lnSpc>
            </a:pPr>
            <a:r>
              <a:rPr lang="sv-SE" sz="1000" spc="15" dirty="0">
                <a:latin typeface="Arial"/>
                <a:cs typeface="Arial"/>
              </a:rPr>
              <a:t>Coacha medspelare för att förhindra att motspelare kommer till avslut</a:t>
            </a:r>
          </a:p>
          <a:p>
            <a:pPr>
              <a:lnSpc>
                <a:spcPts val="1100"/>
              </a:lnSpc>
              <a:spcBef>
                <a:spcPts val="50"/>
              </a:spcBef>
            </a:pPr>
            <a:endParaRPr lang="sv-SE" sz="1600" dirty="0"/>
          </a:p>
          <a:p>
            <a:pPr marL="12700">
              <a:lnSpc>
                <a:spcPct val="100000"/>
              </a:lnSpc>
            </a:pPr>
            <a:r>
              <a:rPr lang="sv-SE" sz="1200" b="1" spc="5" dirty="0">
                <a:latin typeface="Arial"/>
                <a:cs typeface="Arial"/>
              </a:rPr>
              <a:t>Igångsättning</a:t>
            </a:r>
          </a:p>
          <a:p>
            <a:pPr marL="12700" marR="12700">
              <a:lnSpc>
                <a:spcPts val="1250"/>
              </a:lnSpc>
              <a:spcBef>
                <a:spcPts val="10"/>
              </a:spcBef>
            </a:pPr>
            <a:r>
              <a:rPr lang="sv-SE" sz="1000" spc="15" dirty="0">
                <a:latin typeface="Arial"/>
                <a:cs typeface="Arial"/>
              </a:rPr>
              <a:t>Lugn eller snabb igångsättning med utkast eller  eller utspark med precision.</a:t>
            </a:r>
          </a:p>
          <a:p>
            <a:pPr marL="12700" marR="1127760">
              <a:lnSpc>
                <a:spcPts val="1250"/>
              </a:lnSpc>
              <a:spcBef>
                <a:spcPts val="10"/>
              </a:spcBef>
            </a:pPr>
            <a:endParaRPr lang="sv-SE" sz="1200" dirty="0">
              <a:latin typeface="Arial"/>
              <a:cs typeface="Arial"/>
            </a:endParaRPr>
          </a:p>
          <a:p>
            <a:pPr marL="12700">
              <a:lnSpc>
                <a:spcPct val="100000"/>
              </a:lnSpc>
            </a:pPr>
            <a:r>
              <a:rPr lang="sv-SE" sz="1200" b="1" spc="5" dirty="0">
                <a:latin typeface="Arial"/>
                <a:cs typeface="Arial"/>
              </a:rPr>
              <a:t>Coacha medspelare i anfallsspel</a:t>
            </a:r>
          </a:p>
          <a:p>
            <a:pPr marL="12700">
              <a:lnSpc>
                <a:spcPct val="100000"/>
              </a:lnSpc>
              <a:spcBef>
                <a:spcPts val="10"/>
              </a:spcBef>
            </a:pPr>
            <a:r>
              <a:rPr lang="sv-SE" sz="1000" spc="15" dirty="0">
                <a:latin typeface="Arial"/>
                <a:cs typeface="Arial"/>
              </a:rPr>
              <a:t>Coacha medspelare om passningsalternativ</a:t>
            </a:r>
            <a:r>
              <a:rPr lang="sv-SE" sz="1200" dirty="0">
                <a:latin typeface="Arial"/>
                <a:cs typeface="Arial"/>
              </a:rPr>
              <a:t>.</a:t>
            </a:r>
          </a:p>
          <a:p>
            <a:pPr>
              <a:lnSpc>
                <a:spcPts val="1100"/>
              </a:lnSpc>
              <a:spcBef>
                <a:spcPts val="50"/>
              </a:spcBef>
            </a:pPr>
            <a:endParaRPr lang="sv-SE" sz="1600" dirty="0"/>
          </a:p>
          <a:p>
            <a:pPr marL="12700">
              <a:lnSpc>
                <a:spcPct val="100000"/>
              </a:lnSpc>
            </a:pPr>
            <a:r>
              <a:rPr lang="sv-SE" sz="1200" b="1" spc="5" dirty="0">
                <a:latin typeface="Arial"/>
                <a:cs typeface="Arial"/>
              </a:rPr>
              <a:t>Agera understödsspelare</a:t>
            </a:r>
          </a:p>
          <a:p>
            <a:pPr marL="12700" marR="12700">
              <a:lnSpc>
                <a:spcPts val="1250"/>
              </a:lnSpc>
              <a:spcBef>
                <a:spcPts val="10"/>
              </a:spcBef>
            </a:pPr>
            <a:r>
              <a:rPr lang="sv-SE" sz="1000" spc="15" dirty="0">
                <a:latin typeface="Arial"/>
                <a:cs typeface="Arial"/>
              </a:rPr>
              <a:t>Agera understödsspelare och spelvändare.</a:t>
            </a:r>
          </a:p>
          <a:p>
            <a:pPr marL="12700" marR="1127760">
              <a:lnSpc>
                <a:spcPts val="1250"/>
              </a:lnSpc>
              <a:spcBef>
                <a:spcPts val="10"/>
              </a:spcBef>
            </a:pPr>
            <a:endParaRPr lang="sv-SE" sz="1200" dirty="0">
              <a:latin typeface="Arial"/>
              <a:cs typeface="Arial"/>
            </a:endParaRPr>
          </a:p>
          <a:p>
            <a:pPr marL="12700" marR="12700">
              <a:spcBef>
                <a:spcPts val="10"/>
              </a:spcBef>
            </a:pPr>
            <a:endParaRPr lang="sv-SE" sz="1200" dirty="0">
              <a:latin typeface="Arial"/>
              <a:cs typeface="Arial"/>
            </a:endParaRPr>
          </a:p>
          <a:p>
            <a:pPr marL="12700" marR="12700">
              <a:spcBef>
                <a:spcPts val="10"/>
              </a:spcBef>
            </a:pPr>
            <a:endParaRPr sz="1000" dirty="0">
              <a:latin typeface="Arial"/>
              <a:cs typeface="Aria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608512"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76</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graphicFrame>
        <p:nvGraphicFramePr>
          <p:cNvPr id="18" name="Tabell 17"/>
          <p:cNvGraphicFramePr>
            <a:graphicFrameLocks noGrp="1"/>
          </p:cNvGraphicFramePr>
          <p:nvPr/>
        </p:nvGraphicFramePr>
        <p:xfrm>
          <a:off x="836712" y="1403648"/>
          <a:ext cx="5400600" cy="6710680"/>
        </p:xfrm>
        <a:graphic>
          <a:graphicData uri="http://schemas.openxmlformats.org/drawingml/2006/table">
            <a:tbl>
              <a:tblPr firstRow="1" bandRow="1">
                <a:tableStyleId>{F5AB1C69-6EDB-4FF4-983F-18BD219EF322}</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370840">
                <a:tc>
                  <a:txBody>
                    <a:bodyPr/>
                    <a:lstStyle/>
                    <a:p>
                      <a:r>
                        <a:rPr lang="sv-SE" sz="1000" b="1" kern="1200" baseline="0" dirty="0">
                          <a:solidFill>
                            <a:schemeClr val="lt1"/>
                          </a:solidFill>
                          <a:latin typeface="+mn-lt"/>
                          <a:ea typeface="+mn-ea"/>
                          <a:cs typeface="+mn-cs"/>
                        </a:rPr>
                        <a:t>POSITION</a:t>
                      </a:r>
                      <a:endParaRPr lang="sv-SE" sz="1000" dirty="0"/>
                    </a:p>
                  </a:txBody>
                  <a:tcPr/>
                </a:tc>
                <a:tc>
                  <a:txBody>
                    <a:bodyPr/>
                    <a:lstStyle/>
                    <a:p>
                      <a:r>
                        <a:rPr lang="sv-SE" sz="1000" b="1" kern="1200" baseline="0" dirty="0">
                          <a:solidFill>
                            <a:schemeClr val="lt1"/>
                          </a:solidFill>
                          <a:latin typeface="+mn-lt"/>
                          <a:ea typeface="+mn-ea"/>
                          <a:cs typeface="+mn-cs"/>
                        </a:rPr>
                        <a:t>ANFALLSSPEL</a:t>
                      </a:r>
                      <a:endParaRPr lang="sv-SE" sz="1000" dirty="0"/>
                    </a:p>
                  </a:txBody>
                  <a:tcPr/>
                </a:tc>
                <a:tc>
                  <a:txBody>
                    <a:bodyPr/>
                    <a:lstStyle/>
                    <a:p>
                      <a:r>
                        <a:rPr lang="sv-SE" sz="1000" b="1" kern="1200" baseline="0" dirty="0">
                          <a:solidFill>
                            <a:schemeClr val="lt1"/>
                          </a:solidFill>
                          <a:latin typeface="+mn-lt"/>
                          <a:ea typeface="+mn-ea"/>
                          <a:cs typeface="+mn-cs"/>
                        </a:rPr>
                        <a:t>FÖRSVARSSPEL</a:t>
                      </a:r>
                      <a:endParaRPr lang="sv-SE" sz="1000" dirty="0"/>
                    </a:p>
                  </a:txBody>
                  <a:tcPr/>
                </a:tc>
                <a:extLst>
                  <a:ext uri="{0D108BD9-81ED-4DB2-BD59-A6C34878D82A}">
                    <a16:rowId xmlns:a16="http://schemas.microsoft.com/office/drawing/2014/main" val="10000"/>
                  </a:ext>
                </a:extLst>
              </a:tr>
              <a:tr h="370840">
                <a:tc>
                  <a:txBody>
                    <a:bodyPr/>
                    <a:lstStyle/>
                    <a:p>
                      <a:r>
                        <a:rPr lang="sv-SE" sz="1000" kern="1200" baseline="0" dirty="0">
                          <a:solidFill>
                            <a:schemeClr val="dk1"/>
                          </a:solidFill>
                          <a:latin typeface="+mn-lt"/>
                          <a:ea typeface="+mn-ea"/>
                          <a:cs typeface="+mn-cs"/>
                        </a:rPr>
                        <a:t>MÅLVAKT</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Skjuta ut bollen på volley</a:t>
                      </a:r>
                    </a:p>
                    <a:p>
                      <a:r>
                        <a:rPr lang="sv-SE" sz="1000" kern="1200" baseline="0" dirty="0">
                          <a:solidFill>
                            <a:schemeClr val="dk1"/>
                          </a:solidFill>
                          <a:latin typeface="+mn-lt"/>
                          <a:ea typeface="+mn-ea"/>
                          <a:cs typeface="+mn-cs"/>
                        </a:rPr>
                        <a:t>Kasta ut bollen</a:t>
                      </a:r>
                      <a:endParaRPr lang="sv-SE" sz="1000" dirty="0"/>
                    </a:p>
                  </a:txBody>
                  <a:tcPr/>
                </a:tc>
                <a:tc>
                  <a:txBody>
                    <a:bodyPr/>
                    <a:lstStyle/>
                    <a:p>
                      <a:r>
                        <a:rPr lang="sv-SE" sz="1000" kern="1200" baseline="0" dirty="0">
                          <a:solidFill>
                            <a:schemeClr val="dk1"/>
                          </a:solidFill>
                          <a:latin typeface="+mn-lt"/>
                          <a:ea typeface="+mn-ea"/>
                          <a:cs typeface="+mn-cs"/>
                        </a:rPr>
                        <a:t>Fånga bollen</a:t>
                      </a:r>
                    </a:p>
                    <a:p>
                      <a:r>
                        <a:rPr lang="sv-SE" sz="1000" kern="1200" baseline="0" dirty="0">
                          <a:solidFill>
                            <a:schemeClr val="dk1"/>
                          </a:solidFill>
                          <a:latin typeface="+mn-lt"/>
                          <a:ea typeface="+mn-ea"/>
                          <a:cs typeface="+mn-cs"/>
                        </a:rPr>
                        <a:t>Kasta sig</a:t>
                      </a:r>
                    </a:p>
                    <a:p>
                      <a:r>
                        <a:rPr lang="sv-SE" sz="1000" kern="1200" baseline="0" dirty="0">
                          <a:solidFill>
                            <a:schemeClr val="dk1"/>
                          </a:solidFill>
                          <a:latin typeface="+mn-lt"/>
                          <a:ea typeface="+mn-ea"/>
                          <a:cs typeface="+mn-cs"/>
                        </a:rPr>
                        <a:t>Upphopp</a:t>
                      </a:r>
                    </a:p>
                    <a:p>
                      <a:r>
                        <a:rPr lang="sv-SE" sz="1000" kern="1200" baseline="0" dirty="0">
                          <a:solidFill>
                            <a:schemeClr val="dk1"/>
                          </a:solidFill>
                          <a:latin typeface="+mn-lt"/>
                          <a:ea typeface="+mn-ea"/>
                          <a:cs typeface="+mn-cs"/>
                        </a:rPr>
                        <a:t>Boxa bollen</a:t>
                      </a:r>
                    </a:p>
                    <a:p>
                      <a:r>
                        <a:rPr lang="sv-SE" sz="1000" kern="1200" baseline="0" dirty="0" err="1">
                          <a:solidFill>
                            <a:schemeClr val="dk1"/>
                          </a:solidFill>
                          <a:latin typeface="+mn-lt"/>
                          <a:ea typeface="+mn-ea"/>
                          <a:cs typeface="+mn-cs"/>
                        </a:rPr>
                        <a:t>Förlytta</a:t>
                      </a:r>
                      <a:r>
                        <a:rPr lang="sv-SE" sz="1000" kern="1200" baseline="0" dirty="0">
                          <a:solidFill>
                            <a:schemeClr val="dk1"/>
                          </a:solidFill>
                          <a:latin typeface="+mn-lt"/>
                          <a:ea typeface="+mn-ea"/>
                          <a:cs typeface="+mn-cs"/>
                        </a:rPr>
                        <a:t> sig</a:t>
                      </a:r>
                      <a:endParaRPr lang="sv-SE" sz="1000" dirty="0"/>
                    </a:p>
                  </a:txBody>
                  <a:tcPr/>
                </a:tc>
                <a:extLst>
                  <a:ext uri="{0D108BD9-81ED-4DB2-BD59-A6C34878D82A}">
                    <a16:rowId xmlns:a16="http://schemas.microsoft.com/office/drawing/2014/main" val="10001"/>
                  </a:ext>
                </a:extLst>
              </a:tr>
              <a:tr h="370840">
                <a:tc>
                  <a:txBody>
                    <a:bodyPr/>
                    <a:lstStyle/>
                    <a:p>
                      <a:r>
                        <a:rPr lang="sv-SE" sz="1000" kern="1200" baseline="0" dirty="0">
                          <a:solidFill>
                            <a:schemeClr val="dk1"/>
                          </a:solidFill>
                          <a:latin typeface="+mn-lt"/>
                          <a:ea typeface="+mn-ea"/>
                          <a:cs typeface="+mn-cs"/>
                        </a:rPr>
                        <a:t>YTTERBACK</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Inlägg</a:t>
                      </a:r>
                    </a:p>
                    <a:p>
                      <a:r>
                        <a:rPr lang="sv-SE" sz="1000" kern="1200" baseline="0" dirty="0">
                          <a:solidFill>
                            <a:schemeClr val="dk1"/>
                          </a:solidFill>
                          <a:latin typeface="+mn-lt"/>
                          <a:ea typeface="+mn-ea"/>
                          <a:cs typeface="+mn-cs"/>
                        </a:rPr>
                        <a:t>Utmana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endParaRPr lang="sv-SE" sz="1000" dirty="0"/>
                    </a:p>
                  </a:txBody>
                  <a:tcPr/>
                </a:tc>
                <a:extLst>
                  <a:ext uri="{0D108BD9-81ED-4DB2-BD59-A6C34878D82A}">
                    <a16:rowId xmlns:a16="http://schemas.microsoft.com/office/drawing/2014/main" val="10002"/>
                  </a:ext>
                </a:extLst>
              </a:tr>
              <a:tr h="370840">
                <a:tc>
                  <a:txBody>
                    <a:bodyPr/>
                    <a:lstStyle/>
                    <a:p>
                      <a:r>
                        <a:rPr lang="sv-SE" sz="1000" kern="1200" baseline="0" dirty="0">
                          <a:solidFill>
                            <a:schemeClr val="dk1"/>
                          </a:solidFill>
                          <a:latin typeface="+mn-lt"/>
                          <a:ea typeface="+mn-ea"/>
                          <a:cs typeface="+mn-cs"/>
                        </a:rPr>
                        <a:t>INNERBACK</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p>
                    <a:p>
                      <a:r>
                        <a:rPr lang="sv-SE" sz="1000" kern="1200" baseline="0" dirty="0">
                          <a:solidFill>
                            <a:schemeClr val="dk1"/>
                          </a:solidFill>
                          <a:latin typeface="+mn-lt"/>
                          <a:ea typeface="+mn-ea"/>
                          <a:cs typeface="+mn-cs"/>
                        </a:rPr>
                        <a:t>Nicka</a:t>
                      </a:r>
                      <a:endParaRPr lang="sv-SE" sz="1000" dirty="0"/>
                    </a:p>
                  </a:txBody>
                  <a:tcPr/>
                </a:tc>
                <a:extLst>
                  <a:ext uri="{0D108BD9-81ED-4DB2-BD59-A6C34878D82A}">
                    <a16:rowId xmlns:a16="http://schemas.microsoft.com/office/drawing/2014/main" val="10003"/>
                  </a:ext>
                </a:extLst>
              </a:tr>
              <a:tr h="370840">
                <a:tc>
                  <a:txBody>
                    <a:bodyPr/>
                    <a:lstStyle/>
                    <a:p>
                      <a:r>
                        <a:rPr lang="sv-SE" sz="1000" kern="1200" baseline="0" dirty="0">
                          <a:solidFill>
                            <a:schemeClr val="dk1"/>
                          </a:solidFill>
                          <a:latin typeface="+mn-lt"/>
                          <a:ea typeface="+mn-ea"/>
                          <a:cs typeface="+mn-cs"/>
                        </a:rPr>
                        <a:t>YTTERMITTFÄLTARE,</a:t>
                      </a:r>
                    </a:p>
                    <a:p>
                      <a:r>
                        <a:rPr lang="sv-SE" sz="1000" kern="1200" baseline="0" dirty="0">
                          <a:solidFill>
                            <a:schemeClr val="dk1"/>
                          </a:solidFill>
                          <a:latin typeface="+mn-lt"/>
                          <a:ea typeface="+mn-ea"/>
                          <a:cs typeface="+mn-cs"/>
                        </a:rPr>
                        <a:t>YTTERFORWARD</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Inlägg</a:t>
                      </a:r>
                    </a:p>
                    <a:p>
                      <a:r>
                        <a:rPr lang="sv-SE" sz="1000" kern="1200" baseline="0" dirty="0">
                          <a:solidFill>
                            <a:schemeClr val="dk1"/>
                          </a:solidFill>
                          <a:latin typeface="+mn-lt"/>
                          <a:ea typeface="+mn-ea"/>
                          <a:cs typeface="+mn-cs"/>
                        </a:rPr>
                        <a:t>Utmana</a:t>
                      </a:r>
                    </a:p>
                    <a:p>
                      <a:r>
                        <a:rPr lang="sv-SE" sz="1000" kern="1200" baseline="0" dirty="0">
                          <a:solidFill>
                            <a:schemeClr val="dk1"/>
                          </a:solidFill>
                          <a:latin typeface="+mn-lt"/>
                          <a:ea typeface="+mn-ea"/>
                          <a:cs typeface="+mn-cs"/>
                        </a:rPr>
                        <a:t>Finta/dribbla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endParaRPr lang="sv-SE" sz="1000" dirty="0"/>
                    </a:p>
                  </a:txBody>
                  <a:tcPr/>
                </a:tc>
                <a:extLst>
                  <a:ext uri="{0D108BD9-81ED-4DB2-BD59-A6C34878D82A}">
                    <a16:rowId xmlns:a16="http://schemas.microsoft.com/office/drawing/2014/main" val="10004"/>
                  </a:ext>
                </a:extLst>
              </a:tr>
              <a:tr h="370840">
                <a:tc>
                  <a:txBody>
                    <a:bodyPr/>
                    <a:lstStyle/>
                    <a:p>
                      <a:r>
                        <a:rPr lang="sv-SE" sz="1000" kern="1200" baseline="0" dirty="0">
                          <a:solidFill>
                            <a:schemeClr val="dk1"/>
                          </a:solidFill>
                          <a:latin typeface="+mn-lt"/>
                          <a:ea typeface="+mn-ea"/>
                          <a:cs typeface="+mn-cs"/>
                        </a:rPr>
                        <a:t>INNERMITTFÄLTARE</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Passning lång</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Vända</a:t>
                      </a:r>
                    </a:p>
                    <a:p>
                      <a:r>
                        <a:rPr lang="sv-SE" sz="1000" kern="1200" baseline="0" dirty="0">
                          <a:solidFill>
                            <a:schemeClr val="dk1"/>
                          </a:solidFill>
                          <a:latin typeface="+mn-lt"/>
                          <a:ea typeface="+mn-ea"/>
                          <a:cs typeface="+mn-cs"/>
                        </a:rPr>
                        <a:t>Nicka</a:t>
                      </a:r>
                    </a:p>
                    <a:p>
                      <a:r>
                        <a:rPr lang="sv-SE" sz="1000" kern="1200" baseline="0" dirty="0">
                          <a:solidFill>
                            <a:schemeClr val="dk1"/>
                          </a:solidFill>
                          <a:latin typeface="+mn-lt"/>
                          <a:ea typeface="+mn-ea"/>
                          <a:cs typeface="+mn-cs"/>
                        </a:rPr>
                        <a:t>Skjuta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p>
                    <a:p>
                      <a:r>
                        <a:rPr lang="sv-SE" sz="1000" kern="1200" baseline="0" dirty="0">
                          <a:solidFill>
                            <a:schemeClr val="dk1"/>
                          </a:solidFill>
                          <a:latin typeface="+mn-lt"/>
                          <a:ea typeface="+mn-ea"/>
                          <a:cs typeface="+mn-cs"/>
                        </a:rPr>
                        <a:t>Tackla</a:t>
                      </a:r>
                    </a:p>
                    <a:p>
                      <a:r>
                        <a:rPr lang="sv-SE" sz="1000" kern="1200" baseline="0" dirty="0">
                          <a:solidFill>
                            <a:schemeClr val="dk1"/>
                          </a:solidFill>
                          <a:latin typeface="+mn-lt"/>
                          <a:ea typeface="+mn-ea"/>
                          <a:cs typeface="+mn-cs"/>
                        </a:rPr>
                        <a:t>Bryta</a:t>
                      </a:r>
                      <a:endParaRPr lang="sv-SE" sz="1000" dirty="0"/>
                    </a:p>
                  </a:txBody>
                  <a:tcPr/>
                </a:tc>
                <a:extLst>
                  <a:ext uri="{0D108BD9-81ED-4DB2-BD59-A6C34878D82A}">
                    <a16:rowId xmlns:a16="http://schemas.microsoft.com/office/drawing/2014/main" val="10005"/>
                  </a:ext>
                </a:extLst>
              </a:tr>
              <a:tr h="370840">
                <a:tc>
                  <a:txBody>
                    <a:bodyPr/>
                    <a:lstStyle/>
                    <a:p>
                      <a:r>
                        <a:rPr lang="sv-SE" sz="1000" kern="1200" baseline="0" dirty="0">
                          <a:solidFill>
                            <a:schemeClr val="dk1"/>
                          </a:solidFill>
                          <a:latin typeface="+mn-lt"/>
                          <a:ea typeface="+mn-ea"/>
                          <a:cs typeface="+mn-cs"/>
                        </a:rPr>
                        <a:t>FORWARD</a:t>
                      </a:r>
                      <a:endParaRPr lang="sv-SE" sz="1000" dirty="0"/>
                    </a:p>
                  </a:txBody>
                  <a:tcPr/>
                </a:tc>
                <a:tc>
                  <a:txBody>
                    <a:bodyPr/>
                    <a:lstStyle/>
                    <a:p>
                      <a:r>
                        <a:rPr lang="sv-SE" sz="1000" kern="1200" baseline="0" dirty="0">
                          <a:solidFill>
                            <a:schemeClr val="dk1"/>
                          </a:solidFill>
                          <a:latin typeface="+mn-lt"/>
                          <a:ea typeface="+mn-ea"/>
                          <a:cs typeface="+mn-cs"/>
                        </a:rPr>
                        <a:t>Passning kort</a:t>
                      </a:r>
                    </a:p>
                    <a:p>
                      <a:r>
                        <a:rPr lang="sv-SE" sz="1000" kern="1200" baseline="0" dirty="0">
                          <a:solidFill>
                            <a:schemeClr val="dk1"/>
                          </a:solidFill>
                          <a:latin typeface="+mn-lt"/>
                          <a:ea typeface="+mn-ea"/>
                          <a:cs typeface="+mn-cs"/>
                        </a:rPr>
                        <a:t>Mottagning</a:t>
                      </a:r>
                    </a:p>
                    <a:p>
                      <a:r>
                        <a:rPr lang="sv-SE" sz="1000" kern="1200" baseline="0" dirty="0">
                          <a:solidFill>
                            <a:schemeClr val="dk1"/>
                          </a:solidFill>
                          <a:latin typeface="+mn-lt"/>
                          <a:ea typeface="+mn-ea"/>
                          <a:cs typeface="+mn-cs"/>
                        </a:rPr>
                        <a:t>Driva</a:t>
                      </a:r>
                    </a:p>
                    <a:p>
                      <a:r>
                        <a:rPr lang="sv-SE" sz="1000" kern="1200" baseline="0" dirty="0">
                          <a:solidFill>
                            <a:schemeClr val="dk1"/>
                          </a:solidFill>
                          <a:latin typeface="+mn-lt"/>
                          <a:ea typeface="+mn-ea"/>
                          <a:cs typeface="+mn-cs"/>
                        </a:rPr>
                        <a:t>Vända</a:t>
                      </a:r>
                    </a:p>
                    <a:p>
                      <a:r>
                        <a:rPr lang="sv-SE" sz="1000" kern="1200" baseline="0" dirty="0">
                          <a:solidFill>
                            <a:schemeClr val="dk1"/>
                          </a:solidFill>
                          <a:latin typeface="+mn-lt"/>
                          <a:ea typeface="+mn-ea"/>
                          <a:cs typeface="+mn-cs"/>
                        </a:rPr>
                        <a:t>Nicka</a:t>
                      </a:r>
                    </a:p>
                    <a:p>
                      <a:r>
                        <a:rPr lang="sv-SE" sz="1000" kern="1200" baseline="0" dirty="0">
                          <a:solidFill>
                            <a:schemeClr val="dk1"/>
                          </a:solidFill>
                          <a:latin typeface="+mn-lt"/>
                          <a:ea typeface="+mn-ea"/>
                          <a:cs typeface="+mn-cs"/>
                        </a:rPr>
                        <a:t>Skjuta</a:t>
                      </a:r>
                    </a:p>
                    <a:p>
                      <a:r>
                        <a:rPr lang="sv-SE" sz="1000" kern="1200" baseline="0" dirty="0">
                          <a:solidFill>
                            <a:schemeClr val="dk1"/>
                          </a:solidFill>
                          <a:latin typeface="+mn-lt"/>
                          <a:ea typeface="+mn-ea"/>
                          <a:cs typeface="+mn-cs"/>
                        </a:rPr>
                        <a:t>Utmana</a:t>
                      </a:r>
                    </a:p>
                    <a:p>
                      <a:r>
                        <a:rPr lang="sv-SE" sz="1000" kern="1200" baseline="0" dirty="0">
                          <a:solidFill>
                            <a:schemeClr val="dk1"/>
                          </a:solidFill>
                          <a:latin typeface="+mn-lt"/>
                          <a:ea typeface="+mn-ea"/>
                          <a:cs typeface="+mn-cs"/>
                        </a:rPr>
                        <a:t>Finta/dribbla</a:t>
                      </a:r>
                      <a:endParaRPr lang="sv-SE" sz="1000" dirty="0"/>
                    </a:p>
                  </a:txBody>
                  <a:tcPr/>
                </a:tc>
                <a:tc>
                  <a:txBody>
                    <a:bodyPr/>
                    <a:lstStyle/>
                    <a:p>
                      <a:r>
                        <a:rPr lang="sv-SE" sz="1000" kern="1200" baseline="0" dirty="0">
                          <a:solidFill>
                            <a:schemeClr val="dk1"/>
                          </a:solidFill>
                          <a:latin typeface="+mn-lt"/>
                          <a:ea typeface="+mn-ea"/>
                          <a:cs typeface="+mn-cs"/>
                        </a:rPr>
                        <a:t>Pressa</a:t>
                      </a:r>
                    </a:p>
                    <a:p>
                      <a:r>
                        <a:rPr lang="sv-SE" sz="1000" kern="1200" baseline="0" dirty="0">
                          <a:solidFill>
                            <a:schemeClr val="dk1"/>
                          </a:solidFill>
                          <a:latin typeface="+mn-lt"/>
                          <a:ea typeface="+mn-ea"/>
                          <a:cs typeface="+mn-cs"/>
                        </a:rPr>
                        <a:t>Täcka</a:t>
                      </a:r>
                      <a:endParaRPr lang="sv-SE" sz="1000" dirty="0"/>
                    </a:p>
                  </a:txBody>
                  <a:tcPr/>
                </a:tc>
                <a:extLst>
                  <a:ext uri="{0D108BD9-81ED-4DB2-BD59-A6C34878D82A}">
                    <a16:rowId xmlns:a16="http://schemas.microsoft.com/office/drawing/2014/main" val="10006"/>
                  </a:ext>
                </a:extLst>
              </a:tr>
            </a:tbl>
          </a:graphicData>
        </a:graphic>
      </p:graphicFrame>
      <p:sp>
        <p:nvSpPr>
          <p:cNvPr id="20" name="Rektangel 19"/>
          <p:cNvSpPr/>
          <p:nvPr/>
        </p:nvSpPr>
        <p:spPr>
          <a:xfrm>
            <a:off x="836712" y="1043608"/>
            <a:ext cx="2107565" cy="369332"/>
          </a:xfrm>
          <a:prstGeom prst="rect">
            <a:avLst/>
          </a:prstGeom>
        </p:spPr>
        <p:txBody>
          <a:bodyPr wrap="none">
            <a:spAutoFit/>
          </a:bodyPr>
          <a:lstStyle/>
          <a:p>
            <a:r>
              <a:rPr lang="sv-SE" b="1" dirty="0"/>
              <a:t>Färdigheter position</a:t>
            </a:r>
            <a:endParaRPr lang="sv-SE"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700808" y="539552"/>
            <a:ext cx="4464496"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77</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67" name="object 4"/>
          <p:cNvSpPr/>
          <p:nvPr/>
        </p:nvSpPr>
        <p:spPr>
          <a:xfrm>
            <a:off x="2077565"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8" name="object 5"/>
          <p:cNvSpPr/>
          <p:nvPr/>
        </p:nvSpPr>
        <p:spPr>
          <a:xfrm>
            <a:off x="3788088"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69" name="object 6"/>
          <p:cNvSpPr/>
          <p:nvPr/>
        </p:nvSpPr>
        <p:spPr>
          <a:xfrm>
            <a:off x="5498612" y="1670421"/>
            <a:ext cx="0" cy="0"/>
          </a:xfrm>
          <a:custGeom>
            <a:avLst/>
            <a:gdLst/>
            <a:ahLst/>
            <a:cxnLst/>
            <a:rect l="l" t="t" r="r" b="b"/>
            <a:pathLst>
              <a:path>
                <a:moveTo>
                  <a:pt x="0" y="0"/>
                </a:moveTo>
                <a:lnTo>
                  <a:pt x="0" y="0"/>
                </a:lnTo>
              </a:path>
            </a:pathLst>
          </a:custGeom>
          <a:ln w="6350">
            <a:solidFill>
              <a:srgbClr val="FFFFFF"/>
            </a:solidFill>
          </a:ln>
        </p:spPr>
        <p:txBody>
          <a:bodyPr wrap="square" lIns="0" tIns="0" rIns="0" bIns="0" rtlCol="0">
            <a:noAutofit/>
          </a:bodyPr>
          <a:lstStyle/>
          <a:p>
            <a:endParaRPr/>
          </a:p>
        </p:txBody>
      </p:sp>
      <p:sp>
        <p:nvSpPr>
          <p:cNvPr id="72" name="object 15"/>
          <p:cNvSpPr txBox="1"/>
          <p:nvPr/>
        </p:nvSpPr>
        <p:spPr>
          <a:xfrm>
            <a:off x="347299" y="1043608"/>
            <a:ext cx="1546860" cy="223520"/>
          </a:xfrm>
          <a:prstGeom prst="rect">
            <a:avLst/>
          </a:prstGeom>
        </p:spPr>
        <p:txBody>
          <a:bodyPr vert="horz" wrap="square" lIns="0" tIns="0" rIns="0" bIns="0" rtlCol="0">
            <a:noAutofit/>
          </a:bodyPr>
          <a:lstStyle/>
          <a:p>
            <a:pPr marL="12700">
              <a:lnSpc>
                <a:spcPct val="100000"/>
              </a:lnSpc>
            </a:pPr>
            <a:r>
              <a:rPr sz="1400" b="1" dirty="0">
                <a:latin typeface="Arial"/>
                <a:cs typeface="Arial"/>
              </a:rPr>
              <a:t>Fä</a:t>
            </a:r>
            <a:r>
              <a:rPr sz="1400" b="1" spc="-30" dirty="0">
                <a:latin typeface="Arial"/>
                <a:cs typeface="Arial"/>
              </a:rPr>
              <a:t>r</a:t>
            </a:r>
            <a:r>
              <a:rPr sz="1400" b="1" spc="0" dirty="0">
                <a:latin typeface="Arial"/>
                <a:cs typeface="Arial"/>
              </a:rPr>
              <a:t>digheter </a:t>
            </a:r>
            <a:r>
              <a:rPr sz="1400" b="1" spc="-25" dirty="0" err="1">
                <a:latin typeface="Arial"/>
                <a:cs typeface="Arial"/>
              </a:rPr>
              <a:t>nivå</a:t>
            </a:r>
            <a:r>
              <a:rPr sz="1400" b="1" spc="-25" dirty="0">
                <a:latin typeface="Arial"/>
                <a:cs typeface="Arial"/>
              </a:rPr>
              <a:t> </a:t>
            </a:r>
            <a:r>
              <a:rPr lang="sv-SE" sz="1400" b="1" spc="-25" dirty="0">
                <a:latin typeface="Arial"/>
                <a:cs typeface="Arial"/>
              </a:rPr>
              <a:t>4</a:t>
            </a:r>
            <a:endParaRPr sz="1400" dirty="0">
              <a:latin typeface="Arial"/>
              <a:cs typeface="Arial"/>
            </a:endParaRPr>
          </a:p>
        </p:txBody>
      </p:sp>
      <p:graphicFrame>
        <p:nvGraphicFramePr>
          <p:cNvPr id="21" name="Tabell 20"/>
          <p:cNvGraphicFramePr>
            <a:graphicFrameLocks noGrp="1"/>
          </p:cNvGraphicFramePr>
          <p:nvPr/>
        </p:nvGraphicFramePr>
        <p:xfrm>
          <a:off x="188640" y="1331640"/>
          <a:ext cx="6480720" cy="6507480"/>
        </p:xfrm>
        <a:graphic>
          <a:graphicData uri="http://schemas.openxmlformats.org/drawingml/2006/table">
            <a:tbl>
              <a:tblPr firstRow="1" bandRow="1">
                <a:tableStyleId>{1FECB4D8-DB02-4DC6-A0A2-4F2EBAE1DC90}</a:tableStyleId>
              </a:tblPr>
              <a:tblGrid>
                <a:gridCol w="1620180">
                  <a:extLst>
                    <a:ext uri="{9D8B030D-6E8A-4147-A177-3AD203B41FA5}">
                      <a16:colId xmlns:a16="http://schemas.microsoft.com/office/drawing/2014/main" val="20000"/>
                    </a:ext>
                  </a:extLst>
                </a:gridCol>
                <a:gridCol w="1620180">
                  <a:extLst>
                    <a:ext uri="{9D8B030D-6E8A-4147-A177-3AD203B41FA5}">
                      <a16:colId xmlns:a16="http://schemas.microsoft.com/office/drawing/2014/main" val="20001"/>
                    </a:ext>
                  </a:extLst>
                </a:gridCol>
                <a:gridCol w="1620180">
                  <a:extLst>
                    <a:ext uri="{9D8B030D-6E8A-4147-A177-3AD203B41FA5}">
                      <a16:colId xmlns:a16="http://schemas.microsoft.com/office/drawing/2014/main" val="20002"/>
                    </a:ext>
                  </a:extLst>
                </a:gridCol>
                <a:gridCol w="1620180">
                  <a:extLst>
                    <a:ext uri="{9D8B030D-6E8A-4147-A177-3AD203B41FA5}">
                      <a16:colId xmlns:a16="http://schemas.microsoft.com/office/drawing/2014/main" val="20003"/>
                    </a:ext>
                  </a:extLst>
                </a:gridCol>
              </a:tblGrid>
              <a:tr h="227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900" kern="1200" baseline="0" dirty="0"/>
                        <a:t>PSYKOLOGI</a:t>
                      </a:r>
                      <a:endParaRPr lang="sv-SE" sz="900" dirty="0"/>
                    </a:p>
                  </a:txBody>
                  <a:tcPr/>
                </a:tc>
                <a:tc>
                  <a:txBody>
                    <a:bodyPr/>
                    <a:lstStyle/>
                    <a:p>
                      <a:r>
                        <a:rPr lang="sv-SE" sz="900" kern="1200" baseline="0" dirty="0"/>
                        <a:t>LAG</a:t>
                      </a:r>
                      <a:endParaRPr lang="sv-SE" sz="900" dirty="0"/>
                    </a:p>
                  </a:txBody>
                  <a:tcPr/>
                </a:tc>
                <a:tc>
                  <a:txBody>
                    <a:bodyPr/>
                    <a:lstStyle/>
                    <a:p>
                      <a:r>
                        <a:rPr lang="sv-SE" sz="900" kern="1200" baseline="0" dirty="0"/>
                        <a:t>SPELARE</a:t>
                      </a:r>
                      <a:endParaRPr lang="sv-SE" sz="900" dirty="0"/>
                    </a:p>
                  </a:txBody>
                  <a:tcPr/>
                </a:tc>
                <a:tc>
                  <a:txBody>
                    <a:bodyPr/>
                    <a:lstStyle/>
                    <a:p>
                      <a:r>
                        <a:rPr lang="sv-SE" sz="900" kern="1200" baseline="0" dirty="0"/>
                        <a:t>FYSIOLOGI</a:t>
                      </a:r>
                      <a:endParaRPr lang="sv-SE" sz="900" dirty="0"/>
                    </a:p>
                  </a:txBody>
                  <a:tcPr/>
                </a:tc>
                <a:extLst>
                  <a:ext uri="{0D108BD9-81ED-4DB2-BD59-A6C34878D82A}">
                    <a16:rowId xmlns:a16="http://schemas.microsoft.com/office/drawing/2014/main" val="10000"/>
                  </a:ext>
                </a:extLst>
              </a:tr>
              <a:tr h="180000">
                <a:tc>
                  <a:txBody>
                    <a:bodyPr/>
                    <a:lstStyle/>
                    <a:p>
                      <a:r>
                        <a:rPr lang="sv-SE" sz="800" dirty="0"/>
                        <a:t>Uppleva egen kompetens</a:t>
                      </a:r>
                    </a:p>
                  </a:txBody>
                  <a:tcPr/>
                </a:tc>
                <a:tc>
                  <a:txBody>
                    <a:bodyPr/>
                    <a:lstStyle/>
                    <a:p>
                      <a:r>
                        <a:rPr lang="sv-SE" sz="800" dirty="0"/>
                        <a:t>Väggspel</a:t>
                      </a:r>
                    </a:p>
                  </a:txBody>
                  <a:tcPr/>
                </a:tc>
                <a:tc>
                  <a:txBody>
                    <a:bodyPr/>
                    <a:lstStyle/>
                    <a:p>
                      <a:r>
                        <a:rPr lang="sv-SE" sz="800" dirty="0"/>
                        <a:t>Driva</a:t>
                      </a:r>
                    </a:p>
                  </a:txBody>
                  <a:tcPr/>
                </a:tc>
                <a:tc>
                  <a:txBody>
                    <a:bodyPr/>
                    <a:lstStyle/>
                    <a:p>
                      <a:r>
                        <a:rPr lang="sv-SE" sz="800" dirty="0"/>
                        <a:t>Styrka</a:t>
                      </a:r>
                    </a:p>
                  </a:txBody>
                  <a:tcPr/>
                </a:tc>
                <a:extLst>
                  <a:ext uri="{0D108BD9-81ED-4DB2-BD59-A6C34878D82A}">
                    <a16:rowId xmlns:a16="http://schemas.microsoft.com/office/drawing/2014/main" val="10001"/>
                  </a:ext>
                </a:extLst>
              </a:tr>
              <a:tr h="180000">
                <a:tc>
                  <a:txBody>
                    <a:bodyPr/>
                    <a:lstStyle/>
                    <a:p>
                      <a:r>
                        <a:rPr lang="sv-SE" sz="800" dirty="0"/>
                        <a:t>Känsla av att kunna påverka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Överlappning</a:t>
                      </a:r>
                    </a:p>
                  </a:txBody>
                  <a:tcPr/>
                </a:tc>
                <a:tc>
                  <a:txBody>
                    <a:bodyPr/>
                    <a:lstStyle/>
                    <a:p>
                      <a:r>
                        <a:rPr lang="sv-SE" sz="800" dirty="0"/>
                        <a:t>Vända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viss del muskelbyggande</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styrketräning</a:t>
                      </a:r>
                    </a:p>
                  </a:txBody>
                  <a:tcPr/>
                </a:tc>
                <a:extLst>
                  <a:ext uri="{0D108BD9-81ED-4DB2-BD59-A6C34878D82A}">
                    <a16:rowId xmlns:a16="http://schemas.microsoft.com/office/drawing/2014/main" val="10002"/>
                  </a:ext>
                </a:extLst>
              </a:tr>
              <a:tr h="180000">
                <a:tc>
                  <a:txBody>
                    <a:bodyPr/>
                    <a:lstStyle/>
                    <a:p>
                      <a:r>
                        <a:rPr lang="sv-SE" sz="800" dirty="0"/>
                        <a:t>Tillhörighet i gruppen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Spelbarhet</a:t>
                      </a:r>
                    </a:p>
                  </a:txBody>
                  <a:tcPr/>
                </a:tc>
                <a:tc>
                  <a:txBody>
                    <a:bodyPr/>
                    <a:lstStyle/>
                    <a:p>
                      <a:r>
                        <a:rPr lang="sv-SE" sz="800" dirty="0"/>
                        <a:t>Skjuta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utveckling av teknik och</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allsidig grundstyrka</a:t>
                      </a:r>
                    </a:p>
                  </a:txBody>
                  <a:tcPr/>
                </a:tc>
                <a:extLst>
                  <a:ext uri="{0D108BD9-81ED-4DB2-BD59-A6C34878D82A}">
                    <a16:rowId xmlns:a16="http://schemas.microsoft.com/office/drawing/2014/main" val="10003"/>
                  </a:ext>
                </a:extLst>
              </a:tr>
              <a:tr h="180000">
                <a:tc>
                  <a:txBody>
                    <a:bodyPr/>
                    <a:lstStyle/>
                    <a:p>
                      <a:r>
                        <a:rPr lang="sv-SE" sz="800" dirty="0"/>
                        <a:t>Göra sitt bästa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Spelavstånd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Passning – kort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explosiv styrka</a:t>
                      </a:r>
                    </a:p>
                  </a:txBody>
                  <a:tcPr/>
                </a:tc>
                <a:extLst>
                  <a:ext uri="{0D108BD9-81ED-4DB2-BD59-A6C34878D82A}">
                    <a16:rowId xmlns:a16="http://schemas.microsoft.com/office/drawing/2014/main" val="10004"/>
                  </a:ext>
                </a:extLst>
              </a:tr>
              <a:tr h="180000">
                <a:tc>
                  <a:txBody>
                    <a:bodyPr/>
                    <a:lstStyle/>
                    <a:p>
                      <a:r>
                        <a:rPr lang="sv-SE" sz="800" dirty="0"/>
                        <a:t>Jämföra med sig själv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Spelbredd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Passning – lång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bålstabilitet</a:t>
                      </a:r>
                    </a:p>
                  </a:txBody>
                  <a:tcPr/>
                </a:tc>
                <a:extLst>
                  <a:ext uri="{0D108BD9-81ED-4DB2-BD59-A6C34878D82A}">
                    <a16:rowId xmlns:a16="http://schemas.microsoft.com/office/drawing/2014/main" val="10005"/>
                  </a:ext>
                </a:extLst>
              </a:tr>
              <a:tr h="180000">
                <a:tc>
                  <a:txBody>
                    <a:bodyPr/>
                    <a:lstStyle/>
                    <a:p>
                      <a:r>
                        <a:rPr lang="sv-SE" sz="800" dirty="0"/>
                        <a:t>Fatta egna beslut på planen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Speldjup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Mottagning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Knäkontroll *</a:t>
                      </a:r>
                    </a:p>
                  </a:txBody>
                  <a:tcPr/>
                </a:tc>
                <a:extLst>
                  <a:ext uri="{0D108BD9-81ED-4DB2-BD59-A6C34878D82A}">
                    <a16:rowId xmlns:a16="http://schemas.microsoft.com/office/drawing/2014/main" val="10006"/>
                  </a:ext>
                </a:extLst>
              </a:tr>
              <a:tr h="180000">
                <a:tc>
                  <a:txBody>
                    <a:bodyPr/>
                    <a:lstStyle/>
                    <a:p>
                      <a:r>
                        <a:rPr lang="sv-SE" sz="800" dirty="0"/>
                        <a:t>Positiv feedback mellan spelare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Uppflyttning</a:t>
                      </a:r>
                    </a:p>
                  </a:txBody>
                  <a:tcPr/>
                </a:tc>
                <a:tc>
                  <a:txBody>
                    <a:bodyPr/>
                    <a:lstStyle/>
                    <a:p>
                      <a:r>
                        <a:rPr lang="sv-SE" sz="800" dirty="0"/>
                        <a:t>Utmana, finta</a:t>
                      </a:r>
                      <a:r>
                        <a:rPr lang="sv-SE" sz="800" baseline="0" dirty="0"/>
                        <a:t> och dribbla</a:t>
                      </a:r>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Uthållighet</a:t>
                      </a:r>
                    </a:p>
                  </a:txBody>
                  <a:tcPr/>
                </a:tc>
                <a:extLst>
                  <a:ext uri="{0D108BD9-81ED-4DB2-BD59-A6C34878D82A}">
                    <a16:rowId xmlns:a16="http://schemas.microsoft.com/office/drawing/2014/main" val="10007"/>
                  </a:ext>
                </a:extLst>
              </a:tr>
              <a:tr h="180000">
                <a:tc>
                  <a:txBody>
                    <a:bodyPr/>
                    <a:lstStyle/>
                    <a:p>
                      <a:r>
                        <a:rPr lang="sv-SE" sz="800" dirty="0"/>
                        <a:t>Utöva egen kontroll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Spelvändning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Nick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 aerob</a:t>
                      </a:r>
                    </a:p>
                  </a:txBody>
                  <a:tcPr/>
                </a:tc>
                <a:extLst>
                  <a:ext uri="{0D108BD9-81ED-4DB2-BD59-A6C34878D82A}">
                    <a16:rowId xmlns:a16="http://schemas.microsoft.com/office/drawing/2014/main" val="10008"/>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Lära och förstå individuella</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psykologiska faktorer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Djupledsspel</a:t>
                      </a:r>
                    </a:p>
                  </a:txBody>
                  <a:tcPr/>
                </a:tc>
                <a:tc>
                  <a:txBody>
                    <a:bodyPr/>
                    <a:lstStyle/>
                    <a:p>
                      <a:r>
                        <a:rPr lang="sv-SE" sz="800" dirty="0"/>
                        <a:t>Försvarssida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-anaerob</a:t>
                      </a:r>
                    </a:p>
                  </a:txBody>
                  <a:tcPr/>
                </a:tc>
                <a:extLst>
                  <a:ext uri="{0D108BD9-81ED-4DB2-BD59-A6C34878D82A}">
                    <a16:rowId xmlns:a16="http://schemas.microsoft.com/office/drawing/2014/main" val="10009"/>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Självmedvetenhet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Offensiv omställning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Brytning</a:t>
                      </a:r>
                    </a:p>
                  </a:txBody>
                  <a:tcPr/>
                </a:tc>
                <a:tc>
                  <a:txBody>
                    <a:bodyPr/>
                    <a:lstStyle/>
                    <a:p>
                      <a:r>
                        <a:rPr lang="sv-SE" sz="800" dirty="0"/>
                        <a:t>Snabbhet (i olika riktningar)</a:t>
                      </a:r>
                    </a:p>
                  </a:txBody>
                  <a:tcPr/>
                </a:tc>
                <a:extLst>
                  <a:ext uri="{0D108BD9-81ED-4DB2-BD59-A6C34878D82A}">
                    <a16:rowId xmlns:a16="http://schemas.microsoft.com/office/drawing/2014/main" val="10010"/>
                  </a:ext>
                </a:extLst>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Självreglering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Kontring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Tackling</a:t>
                      </a:r>
                    </a:p>
                  </a:txBody>
                  <a:tcPr/>
                </a:tc>
                <a:tc>
                  <a:txBody>
                    <a:bodyPr/>
                    <a:lstStyle/>
                    <a:p>
                      <a:pPr>
                        <a:buFontTx/>
                        <a:buChar char="-"/>
                      </a:pPr>
                      <a:r>
                        <a:rPr lang="sv-SE" sz="800" dirty="0"/>
                        <a:t> reaktion</a:t>
                      </a:r>
                    </a:p>
                  </a:txBody>
                  <a:tcPr/>
                </a:tc>
                <a:extLst>
                  <a:ext uri="{0D108BD9-81ED-4DB2-BD59-A6C34878D82A}">
                    <a16:rowId xmlns:a16="http://schemas.microsoft.com/office/drawing/2014/main" val="10011"/>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Defensiv omställning</a:t>
                      </a:r>
                    </a:p>
                  </a:txBody>
                  <a:tcPr/>
                </a:tc>
                <a:tc>
                  <a:txBody>
                    <a:bodyPr/>
                    <a:lstStyle/>
                    <a:p>
                      <a:r>
                        <a:rPr lang="sv-SE" sz="800" dirty="0"/>
                        <a:t>Pressa</a:t>
                      </a:r>
                    </a:p>
                  </a:txBody>
                  <a:tcPr/>
                </a:tc>
                <a:tc>
                  <a:txBody>
                    <a:bodyPr/>
                    <a:lstStyle/>
                    <a:p>
                      <a:pPr>
                        <a:buFontTx/>
                        <a:buChar char="-"/>
                      </a:pPr>
                      <a:r>
                        <a:rPr lang="sv-SE" sz="800" dirty="0"/>
                        <a:t> frekvens</a:t>
                      </a:r>
                    </a:p>
                  </a:txBody>
                  <a:tcPr/>
                </a:tc>
                <a:extLst>
                  <a:ext uri="{0D108BD9-81ED-4DB2-BD59-A6C34878D82A}">
                    <a16:rowId xmlns:a16="http://schemas.microsoft.com/office/drawing/2014/main" val="10012"/>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Markera</a:t>
                      </a:r>
                    </a:p>
                  </a:txBody>
                  <a:tcPr/>
                </a:tc>
                <a:tc>
                  <a:txBody>
                    <a:bodyPr/>
                    <a:lstStyle/>
                    <a:p>
                      <a:pPr>
                        <a:buFontTx/>
                        <a:buChar char="-"/>
                      </a:pPr>
                      <a:r>
                        <a:rPr lang="sv-SE" sz="800" dirty="0"/>
                        <a:t> acceleration</a:t>
                      </a:r>
                    </a:p>
                  </a:txBody>
                  <a:tcPr/>
                </a:tc>
                <a:extLst>
                  <a:ext uri="{0D108BD9-81ED-4DB2-BD59-A6C34878D82A}">
                    <a16:rowId xmlns:a16="http://schemas.microsoft.com/office/drawing/2014/main" val="10013"/>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Indirekt återerövring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Täcka</a:t>
                      </a:r>
                    </a:p>
                  </a:txBody>
                  <a:tcPr/>
                </a:tc>
                <a:tc>
                  <a:txBody>
                    <a:bodyPr/>
                    <a:lstStyle/>
                    <a:p>
                      <a:r>
                        <a:rPr lang="sv-SE" sz="800" dirty="0"/>
                        <a:t>Rörlighet</a:t>
                      </a:r>
                    </a:p>
                  </a:txBody>
                  <a:tcPr/>
                </a:tc>
                <a:extLst>
                  <a:ext uri="{0D108BD9-81ED-4DB2-BD59-A6C34878D82A}">
                    <a16:rowId xmlns:a16="http://schemas.microsoft.com/office/drawing/2014/main" val="10014"/>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Överflyttning – centrering</a:t>
                      </a:r>
                    </a:p>
                  </a:txBody>
                  <a:tcPr/>
                </a:tc>
                <a:tc>
                  <a:txBody>
                    <a:bodyPr/>
                    <a:lstStyle/>
                    <a:p>
                      <a:r>
                        <a:rPr lang="sv-SE" sz="800" dirty="0"/>
                        <a:t>Fånga bollen</a:t>
                      </a:r>
                    </a:p>
                  </a:txBody>
                  <a:tcPr/>
                </a:tc>
                <a:tc>
                  <a:txBody>
                    <a:bodyPr/>
                    <a:lstStyle/>
                    <a:p>
                      <a:pPr>
                        <a:buFontTx/>
                        <a:buChar char="-"/>
                      </a:pPr>
                      <a:r>
                        <a:rPr lang="sv-SE" sz="800" dirty="0"/>
                        <a:t> dynamisk</a:t>
                      </a:r>
                    </a:p>
                  </a:txBody>
                  <a:tcPr/>
                </a:tc>
                <a:extLst>
                  <a:ext uri="{0D108BD9-81ED-4DB2-BD59-A6C34878D82A}">
                    <a16:rowId xmlns:a16="http://schemas.microsoft.com/office/drawing/2014/main" val="10015"/>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Uppflyttning - retirering</a:t>
                      </a:r>
                    </a:p>
                  </a:txBody>
                  <a:tcPr/>
                </a:tc>
                <a:tc>
                  <a:txBody>
                    <a:bodyPr/>
                    <a:lstStyle/>
                    <a:p>
                      <a:r>
                        <a:rPr lang="sv-SE" sz="800" dirty="0"/>
                        <a:t>Kasta sig</a:t>
                      </a:r>
                    </a:p>
                  </a:txBody>
                  <a:tcPr/>
                </a:tc>
                <a:tc>
                  <a:txBody>
                    <a:bodyPr/>
                    <a:lstStyle/>
                    <a:p>
                      <a:r>
                        <a:rPr lang="sv-SE" sz="800" dirty="0"/>
                        <a:t>Koordination</a:t>
                      </a:r>
                    </a:p>
                  </a:txBody>
                  <a:tcPr/>
                </a:tc>
                <a:extLst>
                  <a:ext uri="{0D108BD9-81ED-4DB2-BD59-A6C34878D82A}">
                    <a16:rowId xmlns:a16="http://schemas.microsoft.com/office/drawing/2014/main" val="10016"/>
                  </a:ext>
                </a:extLst>
              </a:tr>
              <a:tr h="180000">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Fasta situationer</a:t>
                      </a:r>
                    </a:p>
                  </a:txBody>
                  <a:tcPr/>
                </a:tc>
                <a:tc>
                  <a:txBody>
                    <a:bodyPr/>
                    <a:lstStyle/>
                    <a:p>
                      <a:r>
                        <a:rPr lang="sv-SE" sz="800" dirty="0"/>
                        <a:t>Kasta ut bollen</a:t>
                      </a:r>
                    </a:p>
                  </a:txBody>
                  <a:tcPr/>
                </a:tc>
                <a:tc>
                  <a:txBody>
                    <a:bodyPr/>
                    <a:lstStyle/>
                    <a:p>
                      <a:pPr>
                        <a:buFontTx/>
                        <a:buChar char="-"/>
                      </a:pPr>
                      <a:r>
                        <a:rPr lang="sv-SE" sz="800" dirty="0"/>
                        <a:t> rytm</a:t>
                      </a:r>
                    </a:p>
                  </a:txBody>
                  <a:tcPr/>
                </a:tc>
                <a:extLst>
                  <a:ext uri="{0D108BD9-81ED-4DB2-BD59-A6C34878D82A}">
                    <a16:rowId xmlns:a16="http://schemas.microsoft.com/office/drawing/2014/main" val="10017"/>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Skjuta ut bollen på volley med</a:t>
                      </a:r>
                    </a:p>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precision och sidvolley</a:t>
                      </a:r>
                    </a:p>
                  </a:txBody>
                  <a:tcPr/>
                </a:tc>
                <a:tc>
                  <a:txBody>
                    <a:bodyPr/>
                    <a:lstStyle/>
                    <a:p>
                      <a:pPr>
                        <a:buFontTx/>
                        <a:buChar char="-"/>
                      </a:pPr>
                      <a:r>
                        <a:rPr lang="sv-SE" sz="800" dirty="0"/>
                        <a:t> rumsorientering</a:t>
                      </a:r>
                    </a:p>
                  </a:txBody>
                  <a:tcPr/>
                </a:tc>
                <a:extLst>
                  <a:ext uri="{0D108BD9-81ED-4DB2-BD59-A6C34878D82A}">
                    <a16:rowId xmlns:a16="http://schemas.microsoft.com/office/drawing/2014/main" val="10018"/>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Boxa bollen</a:t>
                      </a:r>
                    </a:p>
                  </a:txBody>
                  <a:tcPr/>
                </a:tc>
                <a:tc>
                  <a:txBody>
                    <a:bodyPr/>
                    <a:lstStyle/>
                    <a:p>
                      <a:endParaRPr lang="sv-SE" sz="800" dirty="0"/>
                    </a:p>
                  </a:txBody>
                  <a:tcPr/>
                </a:tc>
                <a:extLst>
                  <a:ext uri="{0D108BD9-81ED-4DB2-BD59-A6C34878D82A}">
                    <a16:rowId xmlns:a16="http://schemas.microsoft.com/office/drawing/2014/main" val="10019"/>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Upphopp och fånga bollen</a:t>
                      </a:r>
                    </a:p>
                  </a:txBody>
                  <a:tcPr/>
                </a:tc>
                <a:tc>
                  <a:txBody>
                    <a:bodyPr/>
                    <a:lstStyle/>
                    <a:p>
                      <a:r>
                        <a:rPr lang="sv-SE" sz="800" dirty="0"/>
                        <a:t>- </a:t>
                      </a:r>
                      <a:r>
                        <a:rPr lang="sv-SE" sz="800" dirty="0" err="1"/>
                        <a:t>öga-hand</a:t>
                      </a:r>
                      <a:r>
                        <a:rPr lang="sv-SE" sz="800" dirty="0"/>
                        <a:t>, </a:t>
                      </a:r>
                      <a:r>
                        <a:rPr lang="sv-SE" sz="800" dirty="0" err="1"/>
                        <a:t>öga-fot</a:t>
                      </a:r>
                      <a:r>
                        <a:rPr lang="sv-SE" sz="800" baseline="0" dirty="0"/>
                        <a:t> –koordination</a:t>
                      </a:r>
                      <a:endParaRPr lang="sv-SE" sz="800" dirty="0"/>
                    </a:p>
                  </a:txBody>
                  <a:tcPr/>
                </a:tc>
                <a:extLst>
                  <a:ext uri="{0D108BD9-81ED-4DB2-BD59-A6C34878D82A}">
                    <a16:rowId xmlns:a16="http://schemas.microsoft.com/office/drawing/2014/main" val="10020"/>
                  </a:ext>
                </a:extLst>
              </a:tr>
              <a:tr h="180000">
                <a:tc>
                  <a:txBody>
                    <a:bodyPr/>
                    <a:lstStyle/>
                    <a:p>
                      <a:endParaRPr lang="sv-SE" sz="800" dirty="0"/>
                    </a:p>
                  </a:txBody>
                  <a:tcPr/>
                </a:tc>
                <a:tc>
                  <a:txBody>
                    <a:bodyPr/>
                    <a:lstStyle/>
                    <a:p>
                      <a:endParaRPr lang="sv-SE"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dirty="0"/>
                        <a:t>Förflytta sig</a:t>
                      </a:r>
                    </a:p>
                  </a:txBody>
                  <a:tcPr/>
                </a:tc>
                <a:tc>
                  <a:txBody>
                    <a:bodyPr/>
                    <a:lstStyle/>
                    <a:p>
                      <a:r>
                        <a:rPr lang="sv-SE" sz="800" dirty="0"/>
                        <a:t>Grundläggande färdigheter (exempel)</a:t>
                      </a:r>
                    </a:p>
                  </a:txBody>
                  <a:tcPr/>
                </a:tc>
                <a:extLst>
                  <a:ext uri="{0D108BD9-81ED-4DB2-BD59-A6C34878D82A}">
                    <a16:rowId xmlns:a16="http://schemas.microsoft.com/office/drawing/2014/main" val="10021"/>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hoppa och landa</a:t>
                      </a:r>
                    </a:p>
                  </a:txBody>
                  <a:tcPr/>
                </a:tc>
                <a:extLst>
                  <a:ext uri="{0D108BD9-81ED-4DB2-BD59-A6C34878D82A}">
                    <a16:rowId xmlns:a16="http://schemas.microsoft.com/office/drawing/2014/main" val="10022"/>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springa – bromsa</a:t>
                      </a:r>
                    </a:p>
                  </a:txBody>
                  <a:tcPr/>
                </a:tc>
                <a:extLst>
                  <a:ext uri="{0D108BD9-81ED-4DB2-BD59-A6C34878D82A}">
                    <a16:rowId xmlns:a16="http://schemas.microsoft.com/office/drawing/2014/main" val="10023"/>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kasta – fånga</a:t>
                      </a:r>
                    </a:p>
                  </a:txBody>
                  <a:tcPr/>
                </a:tc>
                <a:extLst>
                  <a:ext uri="{0D108BD9-81ED-4DB2-BD59-A6C34878D82A}">
                    <a16:rowId xmlns:a16="http://schemas.microsoft.com/office/drawing/2014/main" val="10024"/>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  rulla – åla</a:t>
                      </a:r>
                      <a:r>
                        <a:rPr lang="sv-SE" sz="800" baseline="0" dirty="0"/>
                        <a:t> – krypa</a:t>
                      </a:r>
                      <a:endParaRPr lang="sv-SE" sz="800" dirty="0"/>
                    </a:p>
                  </a:txBody>
                  <a:tcPr/>
                </a:tc>
                <a:extLst>
                  <a:ext uri="{0D108BD9-81ED-4DB2-BD59-A6C34878D82A}">
                    <a16:rowId xmlns:a16="http://schemas.microsoft.com/office/drawing/2014/main" val="10025"/>
                  </a:ext>
                </a:extLst>
              </a:tr>
              <a:tr h="180000">
                <a:tc>
                  <a:txBody>
                    <a:bodyPr/>
                    <a:lstStyle/>
                    <a:p>
                      <a:endParaRPr lang="sv-SE" sz="800" dirty="0"/>
                    </a:p>
                  </a:txBody>
                  <a:tcPr/>
                </a:tc>
                <a:tc>
                  <a:txBody>
                    <a:bodyPr/>
                    <a:lstStyle/>
                    <a:p>
                      <a:endParaRPr lang="sv-SE" sz="800" dirty="0"/>
                    </a:p>
                  </a:txBody>
                  <a:tcPr/>
                </a:tc>
                <a:tc>
                  <a:txBody>
                    <a:bodyPr/>
                    <a:lstStyle/>
                    <a:p>
                      <a:endParaRPr lang="sv-SE" sz="800" dirty="0"/>
                    </a:p>
                  </a:txBody>
                  <a:tcPr/>
                </a:tc>
                <a:tc>
                  <a:txBody>
                    <a:bodyPr/>
                    <a:lstStyle/>
                    <a:p>
                      <a:r>
                        <a:rPr lang="sv-SE" sz="800" dirty="0"/>
                        <a:t>Perception (balans, syn</a:t>
                      </a:r>
                      <a:r>
                        <a:rPr lang="sv-SE" sz="800" baseline="0" dirty="0"/>
                        <a:t> och hörsel</a:t>
                      </a:r>
                      <a:r>
                        <a:rPr lang="sv-SE" sz="800" dirty="0"/>
                        <a:t>)</a:t>
                      </a:r>
                    </a:p>
                  </a:txBody>
                  <a:tcPr/>
                </a:tc>
                <a:extLst>
                  <a:ext uri="{0D108BD9-81ED-4DB2-BD59-A6C34878D82A}">
                    <a16:rowId xmlns:a16="http://schemas.microsoft.com/office/drawing/2014/main" val="10026"/>
                  </a:ext>
                </a:extLst>
              </a:tr>
            </a:tbl>
          </a:graphicData>
        </a:graphic>
      </p:graphicFrame>
      <p:sp>
        <p:nvSpPr>
          <p:cNvPr id="22" name="textruta 21"/>
          <p:cNvSpPr txBox="1"/>
          <p:nvPr/>
        </p:nvSpPr>
        <p:spPr>
          <a:xfrm>
            <a:off x="188640" y="7956376"/>
            <a:ext cx="5884944" cy="384721"/>
          </a:xfrm>
          <a:prstGeom prst="rect">
            <a:avLst/>
          </a:prstGeom>
          <a:noFill/>
        </p:spPr>
        <p:txBody>
          <a:bodyPr wrap="none" rtlCol="0">
            <a:spAutoFit/>
          </a:bodyPr>
          <a:lstStyle/>
          <a:p>
            <a:r>
              <a:rPr lang="sv-SE" sz="1050" i="1" dirty="0">
                <a:latin typeface="HelveticaNeueCE-Italic"/>
              </a:rPr>
              <a:t>Svart text är de färdigheter som gäller för denna nivå.</a:t>
            </a:r>
          </a:p>
          <a:p>
            <a:r>
              <a:rPr lang="sv-SE" sz="800" dirty="0">
                <a:latin typeface="HelveticaNeue"/>
              </a:rPr>
              <a:t>* Knäkontroll – Läs mer om projektet och ta del av alla övningar på http://fogis.se/antidoping-medicin-vetenskap/knakontroll/ .</a:t>
            </a:r>
            <a:endParaRPr lang="sv-SE"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ell 28"/>
          <p:cNvGraphicFramePr>
            <a:graphicFrameLocks noGrp="1"/>
          </p:cNvGraphicFramePr>
          <p:nvPr/>
        </p:nvGraphicFramePr>
        <p:xfrm>
          <a:off x="404664" y="1043608"/>
          <a:ext cx="6120684" cy="2926080"/>
        </p:xfrm>
        <a:graphic>
          <a:graphicData uri="http://schemas.openxmlformats.org/drawingml/2006/table">
            <a:tbl>
              <a:tblPr firstRow="1" bandRow="1">
                <a:tableStyleId>{1FECB4D8-DB02-4DC6-A0A2-4F2EBAE1DC90}</a:tableStyleId>
              </a:tblPr>
              <a:tblGrid>
                <a:gridCol w="1020114">
                  <a:extLst>
                    <a:ext uri="{9D8B030D-6E8A-4147-A177-3AD203B41FA5}">
                      <a16:colId xmlns:a16="http://schemas.microsoft.com/office/drawing/2014/main" val="20000"/>
                    </a:ext>
                  </a:extLst>
                </a:gridCol>
                <a:gridCol w="1020114">
                  <a:extLst>
                    <a:ext uri="{9D8B030D-6E8A-4147-A177-3AD203B41FA5}">
                      <a16:colId xmlns:a16="http://schemas.microsoft.com/office/drawing/2014/main" val="20001"/>
                    </a:ext>
                  </a:extLst>
                </a:gridCol>
                <a:gridCol w="1020114">
                  <a:extLst>
                    <a:ext uri="{9D8B030D-6E8A-4147-A177-3AD203B41FA5}">
                      <a16:colId xmlns:a16="http://schemas.microsoft.com/office/drawing/2014/main" val="20002"/>
                    </a:ext>
                  </a:extLst>
                </a:gridCol>
                <a:gridCol w="1020114">
                  <a:extLst>
                    <a:ext uri="{9D8B030D-6E8A-4147-A177-3AD203B41FA5}">
                      <a16:colId xmlns:a16="http://schemas.microsoft.com/office/drawing/2014/main" val="20003"/>
                    </a:ext>
                  </a:extLst>
                </a:gridCol>
                <a:gridCol w="1020114">
                  <a:extLst>
                    <a:ext uri="{9D8B030D-6E8A-4147-A177-3AD203B41FA5}">
                      <a16:colId xmlns:a16="http://schemas.microsoft.com/office/drawing/2014/main" val="20004"/>
                    </a:ext>
                  </a:extLst>
                </a:gridCol>
                <a:gridCol w="1020114">
                  <a:extLst>
                    <a:ext uri="{9D8B030D-6E8A-4147-A177-3AD203B41FA5}">
                      <a16:colId xmlns:a16="http://schemas.microsoft.com/office/drawing/2014/main" val="20005"/>
                    </a:ext>
                  </a:extLst>
                </a:gridCol>
              </a:tblGrid>
              <a:tr h="210540">
                <a:tc gridSpan="6">
                  <a:txBody>
                    <a:bodyPr/>
                    <a:lstStyle/>
                    <a:p>
                      <a:pPr rtl="0"/>
                      <a:r>
                        <a:rPr lang="sv-SE" sz="900" dirty="0"/>
                        <a:t>Veckoplanering 4 träning och 1 match – nivå 4</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45067">
                <a:tc>
                  <a:txBody>
                    <a:bodyPr/>
                    <a:lstStyle/>
                    <a:p>
                      <a:pPr rtl="0"/>
                      <a:r>
                        <a:rPr lang="sv-SE" sz="900"/>
                        <a:t>Antal träningar/vecka</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Träning 1</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Träning 2</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Träning 3</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Träning 4</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Match</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1347455">
                <a:tc>
                  <a:txBody>
                    <a:bodyPr/>
                    <a:lstStyle/>
                    <a:p>
                      <a:pPr rtl="0"/>
                      <a:r>
                        <a:rPr lang="sv-SE" sz="900"/>
                        <a:t>Vad träna</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Anfallsspel</a:t>
                      </a:r>
                    </a:p>
                    <a:p>
                      <a:pPr rtl="0"/>
                      <a:r>
                        <a:rPr lang="sv-SE" sz="900"/>
                        <a:t>- upp-byggnad</a:t>
                      </a:r>
                    </a:p>
                    <a:p>
                      <a:pPr rtl="0"/>
                      <a:r>
                        <a:rPr lang="sv-SE" sz="900"/>
                        <a:t>- skapa målchans och avsluta</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dirty="0"/>
                        <a:t>Anfallsspel</a:t>
                      </a:r>
                    </a:p>
                    <a:p>
                      <a:pPr rtl="0"/>
                      <a:r>
                        <a:rPr lang="sv-SE" sz="900" dirty="0"/>
                        <a:t>- skapa målchans och avsluta</a:t>
                      </a:r>
                    </a:p>
                    <a:p>
                      <a:pPr rtl="0"/>
                      <a:r>
                        <a:rPr lang="sv-SE" sz="900" dirty="0"/>
                        <a:t>Försvarsspel</a:t>
                      </a:r>
                    </a:p>
                    <a:p>
                      <a:pPr rtl="0"/>
                      <a:r>
                        <a:rPr lang="sv-SE" sz="900" dirty="0"/>
                        <a:t>- förhindra målchans och avslut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Försvarsspel</a:t>
                      </a:r>
                    </a:p>
                    <a:p>
                      <a:pPr rtl="0"/>
                      <a:r>
                        <a:rPr lang="sv-SE" sz="900"/>
                        <a:t>- förhindra uppbyggnad</a:t>
                      </a:r>
                    </a:p>
                    <a:p>
                      <a:pPr rtl="0"/>
                      <a:r>
                        <a:rPr lang="sv-SE" sz="900"/>
                        <a:t>- förhindra målchans och avslut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Anfallsspel</a:t>
                      </a:r>
                    </a:p>
                    <a:p>
                      <a:pPr rtl="0"/>
                      <a:r>
                        <a:rPr lang="sv-SE" sz="900"/>
                        <a:t>- upp-byggnad</a:t>
                      </a:r>
                    </a:p>
                    <a:p>
                      <a:pPr rtl="0"/>
                      <a:r>
                        <a:rPr lang="sv-SE" sz="900"/>
                        <a:t>- skapa målchans och avsluta</a:t>
                      </a:r>
                    </a:p>
                    <a:p>
                      <a:pPr rtl="0"/>
                      <a:r>
                        <a:rPr lang="sv-SE" sz="900"/>
                        <a:t>Försvarsspel</a:t>
                      </a:r>
                    </a:p>
                    <a:p>
                      <a:pPr rtl="0"/>
                      <a:r>
                        <a:rPr lang="sv-SE" sz="900"/>
                        <a:t>- förhindra uppbyggnad</a:t>
                      </a:r>
                    </a:p>
                    <a:p>
                      <a:pPr rtl="0"/>
                      <a:r>
                        <a:rPr lang="sv-SE" sz="900"/>
                        <a:t>- förhindra målchans och avslut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rtl="0"/>
                      <a:r>
                        <a:rPr lang="sv-SE" sz="900"/>
                        <a:t>Anfallsspel</a:t>
                      </a:r>
                    </a:p>
                    <a:p>
                      <a:pPr rtl="0"/>
                      <a:r>
                        <a:rPr lang="sv-SE" sz="900"/>
                        <a:t>Försvarsspel</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r h="589511">
                <a:tc>
                  <a:txBody>
                    <a:bodyPr/>
                    <a:lstStyle/>
                    <a:p>
                      <a:r>
                        <a:rPr lang="sv-SE" sz="900"/>
                        <a:t>Vad träna fysik</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Rörlighet</a:t>
                      </a:r>
                    </a:p>
                    <a:p>
                      <a:r>
                        <a:rPr lang="sv-SE" sz="900"/>
                        <a:t>Koordination</a:t>
                      </a:r>
                    </a:p>
                    <a:p>
                      <a:r>
                        <a:rPr lang="sv-SE" sz="900"/>
                        <a:t>Styrka</a:t>
                      </a:r>
                    </a:p>
                    <a:p>
                      <a:r>
                        <a:rPr lang="sv-SE" sz="900"/>
                        <a:t>Uthållighet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dirty="0"/>
                        <a:t>Rörlighet</a:t>
                      </a:r>
                    </a:p>
                    <a:p>
                      <a:r>
                        <a:rPr lang="sv-SE" sz="900" dirty="0"/>
                        <a:t>Snabbhet</a:t>
                      </a:r>
                    </a:p>
                    <a:p>
                      <a:r>
                        <a:rPr lang="sv-SE" sz="900" dirty="0"/>
                        <a:t>Uthållighet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Rörlighet</a:t>
                      </a:r>
                    </a:p>
                    <a:p>
                      <a:r>
                        <a:rPr lang="sv-SE" sz="900"/>
                        <a:t>Koordination</a:t>
                      </a:r>
                    </a:p>
                    <a:p>
                      <a:r>
                        <a:rPr lang="sv-SE" sz="900"/>
                        <a:t>Styrka</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Rörlighet</a:t>
                      </a:r>
                    </a:p>
                    <a:p>
                      <a:r>
                        <a:rPr lang="sv-SE" sz="900"/>
                        <a:t>Snabbhet</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endParaRPr lang="sv-SE" sz="90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r h="210540">
                <a:tc>
                  <a:txBody>
                    <a:bodyPr/>
                    <a:lstStyle/>
                    <a:p>
                      <a:r>
                        <a:rPr lang="sv-SE" sz="900"/>
                        <a:t>Belastning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Hög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Mycket hög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Medel</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a:t>Låg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r>
                        <a:rPr lang="sv-SE" sz="900" dirty="0"/>
                        <a:t>Mycket hög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8" name="Picture 2" descr="Träningsmodell nivå 3 och 4"/>
          <p:cNvPicPr>
            <a:picLocks noChangeAspect="1" noChangeArrowheads="1"/>
          </p:cNvPicPr>
          <p:nvPr/>
        </p:nvPicPr>
        <p:blipFill>
          <a:blip r:embed="rId3" cstate="print"/>
          <a:srcRect/>
          <a:stretch>
            <a:fillRect/>
          </a:stretch>
        </p:blipFill>
        <p:spPr bwMode="auto">
          <a:xfrm>
            <a:off x="641261" y="5364088"/>
            <a:ext cx="3147778" cy="2448272"/>
          </a:xfrm>
          <a:prstGeom prst="rect">
            <a:avLst/>
          </a:prstGeom>
          <a:noFill/>
        </p:spPr>
      </p:pic>
      <p:sp>
        <p:nvSpPr>
          <p:cNvPr id="2" name="Platshållare för text 1"/>
          <p:cNvSpPr>
            <a:spLocks noGrp="1"/>
          </p:cNvSpPr>
          <p:nvPr>
            <p:ph type="body" sz="quarter" idx="17"/>
          </p:nvPr>
        </p:nvSpPr>
        <p:spPr>
          <a:xfrm>
            <a:off x="1628800" y="539552"/>
            <a:ext cx="4608512" cy="432420"/>
          </a:xfrm>
        </p:spPr>
        <p:txBody>
          <a:bodyPr/>
          <a:lstStyle/>
          <a:p>
            <a:r>
              <a:rPr lang="sv-SE"/>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sv-SE" smtClean="0"/>
              <a:pPr/>
              <a:t>78</a:t>
            </a:fld>
            <a:endParaRPr lang="sv-SE"/>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a:solidFill>
                  <a:schemeClr val="bg1"/>
                </a:solidFill>
                <a:hlinkClick r:id="rId4" action="ppaction://hlinksldjump" tooltip="INNEHÅLL"/>
              </a:rPr>
              <a:t>INDEX</a:t>
            </a:r>
            <a:endParaRPr lang="sv-SE" sz="1400" b="1">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a:solidFill>
                  <a:schemeClr val="bg1"/>
                </a:solidFill>
                <a:hlinkClick r:id="rId5" action="ppaction://hlinksldjump"/>
              </a:rPr>
              <a:t>KARTA</a:t>
            </a:r>
            <a:endParaRPr lang="sv-SE" sz="1400" b="1">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sv-SE" sz="1400" b="1" i="1">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sv-SE" sz="1400" b="1" i="1">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sv-SE" sz="1400" b="1" i="1">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sv-SE" sz="1400" b="1" i="1">
                <a:solidFill>
                  <a:schemeClr val="bg1"/>
                </a:solidFill>
              </a:rPr>
              <a:t>NIVÅ 4</a:t>
            </a:r>
          </a:p>
        </p:txBody>
      </p:sp>
      <p:sp>
        <p:nvSpPr>
          <p:cNvPr id="19" name="object 4"/>
          <p:cNvSpPr txBox="1"/>
          <p:nvPr/>
        </p:nvSpPr>
        <p:spPr>
          <a:xfrm>
            <a:off x="707299" y="10127907"/>
            <a:ext cx="167005" cy="163195"/>
          </a:xfrm>
          <a:prstGeom prst="rect">
            <a:avLst/>
          </a:prstGeom>
        </p:spPr>
        <p:txBody>
          <a:bodyPr vert="horz" wrap="square" lIns="0" tIns="0" rIns="0" bIns="0" rtlCol="0">
            <a:noAutofit/>
          </a:bodyPr>
          <a:lstStyle/>
          <a:p>
            <a:pPr marL="12700">
              <a:lnSpc>
                <a:spcPct val="100000"/>
              </a:lnSpc>
            </a:pPr>
            <a:endParaRPr lang="sv-SE" sz="1000">
              <a:latin typeface="Arial"/>
              <a:cs typeface="Arial"/>
            </a:endParaRPr>
          </a:p>
        </p:txBody>
      </p:sp>
      <p:sp>
        <p:nvSpPr>
          <p:cNvPr id="18" name="object 8"/>
          <p:cNvSpPr txBox="1"/>
          <p:nvPr/>
        </p:nvSpPr>
        <p:spPr>
          <a:xfrm>
            <a:off x="476672" y="4139952"/>
            <a:ext cx="5901690" cy="1224136"/>
          </a:xfrm>
          <a:prstGeom prst="rect">
            <a:avLst/>
          </a:prstGeom>
        </p:spPr>
        <p:txBody>
          <a:bodyPr vert="horz" wrap="square" lIns="0" tIns="0" rIns="0" bIns="0" rtlCol="0">
            <a:noAutofit/>
          </a:bodyPr>
          <a:lstStyle/>
          <a:p>
            <a:pPr marL="12700">
              <a:lnSpc>
                <a:spcPct val="100000"/>
              </a:lnSpc>
            </a:pPr>
            <a:r>
              <a:rPr lang="sv-SE" sz="1000" b="1" spc="-114" dirty="0">
                <a:latin typeface="Arial"/>
                <a:cs typeface="Arial"/>
              </a:rPr>
              <a:t>V</a:t>
            </a:r>
            <a:r>
              <a:rPr lang="sv-SE" sz="1000" b="1" spc="5" dirty="0">
                <a:latin typeface="Arial"/>
                <a:cs typeface="Arial"/>
              </a:rPr>
              <a:t>e</a:t>
            </a:r>
            <a:r>
              <a:rPr lang="sv-SE" sz="1000" b="1" spc="-20" dirty="0">
                <a:latin typeface="Arial"/>
                <a:cs typeface="Arial"/>
              </a:rPr>
              <a:t>c</a:t>
            </a:r>
            <a:r>
              <a:rPr lang="sv-SE" sz="1000" b="1" spc="-40" dirty="0">
                <a:latin typeface="Arial"/>
                <a:cs typeface="Arial"/>
              </a:rPr>
              <a:t>k</a:t>
            </a:r>
            <a:r>
              <a:rPr lang="sv-SE" sz="1000" b="1" spc="-5" dirty="0">
                <a:latin typeface="Arial"/>
                <a:cs typeface="Arial"/>
              </a:rPr>
              <a:t>oplane</a:t>
            </a:r>
            <a:r>
              <a:rPr lang="sv-SE" sz="1000" b="1" spc="15" dirty="0">
                <a:latin typeface="Arial"/>
                <a:cs typeface="Arial"/>
              </a:rPr>
              <a:t>r</a:t>
            </a:r>
            <a:r>
              <a:rPr lang="sv-SE" sz="1000" b="1" spc="0" dirty="0">
                <a:latin typeface="Arial"/>
                <a:cs typeface="Arial"/>
              </a:rPr>
              <a:t>ing</a:t>
            </a:r>
          </a:p>
          <a:p>
            <a:pPr marL="12700">
              <a:lnSpc>
                <a:spcPct val="100000"/>
              </a:lnSpc>
            </a:pPr>
            <a:endParaRPr lang="sv-SE" sz="1000" dirty="0"/>
          </a:p>
          <a:p>
            <a:pPr marL="361950" indent="-107950">
              <a:lnSpc>
                <a:spcPct val="100000"/>
              </a:lnSpc>
              <a:buFont typeface="Arial"/>
              <a:buChar char="•"/>
              <a:tabLst>
                <a:tab pos="840740" algn="l"/>
              </a:tabLst>
            </a:pPr>
            <a:r>
              <a:rPr lang="sv-SE" sz="1000" spc="-140" dirty="0">
                <a:latin typeface="Arial"/>
                <a:cs typeface="Arial"/>
              </a:rPr>
              <a:t>T</a:t>
            </a:r>
            <a:r>
              <a:rPr lang="sv-SE" sz="1000" spc="-10" dirty="0">
                <a:latin typeface="Arial"/>
                <a:cs typeface="Arial"/>
              </a:rPr>
              <a:t>räna</a:t>
            </a:r>
            <a:r>
              <a:rPr lang="sv-SE" sz="1000" spc="-30" dirty="0">
                <a:latin typeface="Arial"/>
                <a:cs typeface="Arial"/>
              </a:rPr>
              <a:t>r</a:t>
            </a:r>
            <a:r>
              <a:rPr lang="sv-SE" sz="1000" spc="-15" dirty="0">
                <a:latin typeface="Arial"/>
                <a:cs typeface="Arial"/>
              </a:rPr>
              <a:t>en </a:t>
            </a:r>
            <a:r>
              <a:rPr lang="sv-SE" sz="1000" spc="0" dirty="0">
                <a:latin typeface="Arial"/>
                <a:cs typeface="Arial"/>
              </a:rPr>
              <a:t>prioriterar </a:t>
            </a:r>
            <a:r>
              <a:rPr lang="sv-SE" sz="1000" spc="15" dirty="0">
                <a:latin typeface="Arial"/>
                <a:cs typeface="Arial"/>
              </a:rPr>
              <a:t>och </a:t>
            </a:r>
            <a:r>
              <a:rPr lang="sv-SE" sz="1000" spc="-10" dirty="0">
                <a:latin typeface="Arial"/>
                <a:cs typeface="Arial"/>
              </a:rPr>
              <a:t>väljer </a:t>
            </a:r>
            <a:r>
              <a:rPr lang="sv-SE" sz="1000" spc="15" dirty="0">
                <a:latin typeface="Arial"/>
                <a:cs typeface="Arial"/>
              </a:rPr>
              <a:t>ut </a:t>
            </a:r>
            <a:r>
              <a:rPr lang="sv-SE" sz="1000" spc="-5" dirty="0">
                <a:latin typeface="Arial"/>
                <a:cs typeface="Arial"/>
              </a:rPr>
              <a:t>delar </a:t>
            </a:r>
            <a:r>
              <a:rPr lang="sv-SE" sz="1000" spc="-15" dirty="0">
                <a:latin typeface="Arial"/>
                <a:cs typeface="Arial"/>
              </a:rPr>
              <a:t>av veckoplaneringen </a:t>
            </a:r>
            <a:r>
              <a:rPr lang="sv-SE" sz="1000" spc="5" dirty="0">
                <a:latin typeface="Arial"/>
                <a:cs typeface="Arial"/>
              </a:rPr>
              <a:t>till träningen.</a:t>
            </a:r>
            <a:endParaRPr lang="sv-SE" sz="1000" dirty="0">
              <a:latin typeface="Arial"/>
              <a:cs typeface="Arial"/>
            </a:endParaRPr>
          </a:p>
          <a:p>
            <a:pPr marL="361950" indent="-107950">
              <a:lnSpc>
                <a:spcPts val="800"/>
              </a:lnSpc>
              <a:spcBef>
                <a:spcPts val="49"/>
              </a:spcBef>
              <a:buFont typeface="Arial"/>
              <a:buChar char="•"/>
            </a:pPr>
            <a:endParaRPr lang="sv-SE" sz="800" dirty="0"/>
          </a:p>
          <a:p>
            <a:pPr marL="361950" marR="12700" indent="-107950">
              <a:lnSpc>
                <a:spcPct val="104200"/>
              </a:lnSpc>
              <a:buFont typeface="Arial"/>
              <a:buChar char="•"/>
              <a:tabLst>
                <a:tab pos="840740" algn="l"/>
              </a:tabLst>
            </a:pPr>
            <a:r>
              <a:rPr lang="sv-SE" sz="1000" spc="0" dirty="0">
                <a:latin typeface="Arial"/>
                <a:cs typeface="Arial"/>
              </a:rPr>
              <a:t>Målvaktsträningen </a:t>
            </a:r>
            <a:r>
              <a:rPr lang="sv-SE" sz="1000" spc="5" dirty="0">
                <a:latin typeface="Arial"/>
                <a:cs typeface="Arial"/>
              </a:rPr>
              <a:t>bygger på </a:t>
            </a:r>
            <a:r>
              <a:rPr lang="sv-SE" sz="1000" spc="10" dirty="0">
                <a:latin typeface="Arial"/>
                <a:cs typeface="Arial"/>
              </a:rPr>
              <a:t>att </a:t>
            </a:r>
            <a:r>
              <a:rPr lang="sv-SE" sz="1000" spc="-5" dirty="0">
                <a:latin typeface="Arial"/>
                <a:cs typeface="Arial"/>
              </a:rPr>
              <a:t>specialisera </a:t>
            </a:r>
            <a:r>
              <a:rPr lang="sv-SE" sz="1000" spc="5" dirty="0">
                <a:latin typeface="Arial"/>
                <a:cs typeface="Arial"/>
              </a:rPr>
              <a:t>de </a:t>
            </a:r>
            <a:r>
              <a:rPr lang="sv-SE" sz="1000" spc="-5" dirty="0">
                <a:latin typeface="Arial"/>
                <a:cs typeface="Arial"/>
              </a:rPr>
              <a:t>fä</a:t>
            </a:r>
            <a:r>
              <a:rPr lang="sv-SE" sz="1000" spc="-25" dirty="0">
                <a:latin typeface="Arial"/>
                <a:cs typeface="Arial"/>
              </a:rPr>
              <a:t>r</a:t>
            </a:r>
            <a:r>
              <a:rPr lang="sv-SE" sz="1000" spc="0" dirty="0">
                <a:latin typeface="Arial"/>
                <a:cs typeface="Arial"/>
              </a:rPr>
              <a:t>digheter </a:t>
            </a:r>
            <a:r>
              <a:rPr lang="sv-SE" sz="1000" spc="10" dirty="0">
                <a:latin typeface="Arial"/>
                <a:cs typeface="Arial"/>
              </a:rPr>
              <a:t>som </a:t>
            </a:r>
            <a:r>
              <a:rPr lang="sv-SE" sz="1000" spc="5" dirty="0">
                <a:latin typeface="Arial"/>
                <a:cs typeface="Arial"/>
              </a:rPr>
              <a:t>behövs </a:t>
            </a:r>
            <a:r>
              <a:rPr lang="sv-SE" sz="1000" spc="10" dirty="0">
                <a:latin typeface="Arial"/>
                <a:cs typeface="Arial"/>
              </a:rPr>
              <a:t>för att </a:t>
            </a:r>
            <a:r>
              <a:rPr lang="sv-SE" sz="1000" spc="-15" dirty="0">
                <a:latin typeface="Arial"/>
                <a:cs typeface="Arial"/>
              </a:rPr>
              <a:t>agera</a:t>
            </a:r>
            <a:r>
              <a:rPr lang="sv-SE" sz="1000" spc="-10" dirty="0">
                <a:latin typeface="Arial"/>
                <a:cs typeface="Arial"/>
              </a:rPr>
              <a:t> </a:t>
            </a:r>
            <a:r>
              <a:rPr lang="sv-SE" sz="1000" spc="0" dirty="0">
                <a:latin typeface="Arial"/>
                <a:cs typeface="Arial"/>
              </a:rPr>
              <a:t>målvakt. </a:t>
            </a:r>
            <a:r>
              <a:rPr lang="sv-SE" sz="1000" spc="-20" dirty="0">
                <a:latin typeface="Arial"/>
                <a:cs typeface="Arial"/>
              </a:rPr>
              <a:t>De </a:t>
            </a:r>
            <a:r>
              <a:rPr lang="sv-SE" sz="1000" spc="-5" dirty="0">
                <a:latin typeface="Arial"/>
                <a:cs typeface="Arial"/>
              </a:rPr>
              <a:t>spela</a:t>
            </a:r>
            <a:r>
              <a:rPr lang="sv-SE" sz="1000" spc="-25" dirty="0">
                <a:latin typeface="Arial"/>
                <a:cs typeface="Arial"/>
              </a:rPr>
              <a:t>re </a:t>
            </a:r>
            <a:r>
              <a:rPr lang="sv-SE" sz="1000" spc="10" dirty="0">
                <a:latin typeface="Arial"/>
                <a:cs typeface="Arial"/>
              </a:rPr>
              <a:t>som </a:t>
            </a:r>
            <a:r>
              <a:rPr lang="sv-SE" sz="1000" spc="0" dirty="0">
                <a:latin typeface="Arial"/>
                <a:cs typeface="Arial"/>
              </a:rPr>
              <a:t>valt </a:t>
            </a:r>
            <a:r>
              <a:rPr lang="sv-SE" sz="1000" spc="10" dirty="0">
                <a:latin typeface="Arial"/>
                <a:cs typeface="Arial"/>
              </a:rPr>
              <a:t>att </a:t>
            </a:r>
            <a:r>
              <a:rPr lang="sv-SE" sz="1000" spc="-10" dirty="0">
                <a:latin typeface="Arial"/>
                <a:cs typeface="Arial"/>
              </a:rPr>
              <a:t>vara </a:t>
            </a:r>
            <a:r>
              <a:rPr lang="sv-SE" sz="1000" spc="0" dirty="0">
                <a:latin typeface="Arial"/>
                <a:cs typeface="Arial"/>
              </a:rPr>
              <a:t>målvakt </a:t>
            </a:r>
            <a:r>
              <a:rPr lang="sv-SE" sz="1000" spc="-10" dirty="0">
                <a:latin typeface="Arial"/>
                <a:cs typeface="Arial"/>
              </a:rPr>
              <a:t>agerar </a:t>
            </a:r>
            <a:r>
              <a:rPr lang="sv-SE" sz="1000" spc="0" dirty="0">
                <a:latin typeface="Arial"/>
                <a:cs typeface="Arial"/>
              </a:rPr>
              <a:t>målvakt </a:t>
            </a:r>
            <a:r>
              <a:rPr lang="sv-SE" sz="1000" spc="5" dirty="0">
                <a:latin typeface="Arial"/>
                <a:cs typeface="Arial"/>
              </a:rPr>
              <a:t>vid </a:t>
            </a:r>
            <a:r>
              <a:rPr lang="sv-SE" sz="1000" spc="-10" dirty="0">
                <a:latin typeface="Arial"/>
                <a:cs typeface="Arial"/>
              </a:rPr>
              <a:t>varje träningstillfälle </a:t>
            </a:r>
            <a:r>
              <a:rPr lang="sv-SE" sz="1000" spc="15" dirty="0">
                <a:latin typeface="Arial"/>
                <a:cs typeface="Arial"/>
              </a:rPr>
              <a:t>och</a:t>
            </a:r>
            <a:r>
              <a:rPr lang="sv-SE" sz="1000" spc="5" dirty="0">
                <a:latin typeface="Arial"/>
                <a:cs typeface="Arial"/>
              </a:rPr>
              <a:t> </a:t>
            </a:r>
            <a:r>
              <a:rPr lang="sv-SE" sz="1000" spc="10" dirty="0">
                <a:latin typeface="Arial"/>
                <a:cs typeface="Arial"/>
              </a:rPr>
              <a:t>match. </a:t>
            </a:r>
            <a:r>
              <a:rPr lang="sv-SE" sz="1000" spc="-140" dirty="0">
                <a:latin typeface="Arial"/>
                <a:cs typeface="Arial"/>
              </a:rPr>
              <a:t>T</a:t>
            </a:r>
            <a:r>
              <a:rPr lang="sv-SE" sz="1000" spc="-10" dirty="0">
                <a:latin typeface="Arial"/>
                <a:cs typeface="Arial"/>
              </a:rPr>
              <a:t>räna </a:t>
            </a:r>
            <a:r>
              <a:rPr lang="sv-SE" sz="1000" spc="-15" dirty="0">
                <a:latin typeface="Arial"/>
                <a:cs typeface="Arial"/>
              </a:rPr>
              <a:t>så </a:t>
            </a:r>
            <a:r>
              <a:rPr lang="sv-SE" sz="1000" spc="0" dirty="0">
                <a:latin typeface="Arial"/>
                <a:cs typeface="Arial"/>
              </a:rPr>
              <a:t>integ</a:t>
            </a:r>
            <a:r>
              <a:rPr lang="sv-SE" sz="1000" spc="-20" dirty="0">
                <a:latin typeface="Arial"/>
                <a:cs typeface="Arial"/>
              </a:rPr>
              <a:t>r</a:t>
            </a:r>
            <a:r>
              <a:rPr lang="sv-SE" sz="1000" spc="-5" dirty="0">
                <a:latin typeface="Arial"/>
                <a:cs typeface="Arial"/>
              </a:rPr>
              <a:t>erat </a:t>
            </a:r>
            <a:r>
              <a:rPr lang="sv-SE" sz="1000" spc="10" dirty="0">
                <a:latin typeface="Arial"/>
                <a:cs typeface="Arial"/>
              </a:rPr>
              <a:t>som </a:t>
            </a:r>
            <a:r>
              <a:rPr lang="sv-SE" sz="1000" spc="5" dirty="0">
                <a:latin typeface="Arial"/>
                <a:cs typeface="Arial"/>
              </a:rPr>
              <a:t>möjligt. </a:t>
            </a:r>
            <a:r>
              <a:rPr lang="sv-SE" sz="1000" spc="-160" dirty="0">
                <a:latin typeface="Arial"/>
                <a:cs typeface="Arial"/>
              </a:rPr>
              <a:t>T</a:t>
            </a:r>
            <a:r>
              <a:rPr lang="sv-SE" sz="1000" spc="5" dirty="0">
                <a:latin typeface="Arial"/>
                <a:cs typeface="Arial"/>
              </a:rPr>
              <a:t>onvikt läggs på målvaktens positionsspel </a:t>
            </a:r>
            <a:r>
              <a:rPr lang="sv-SE" sz="1000" spc="15" dirty="0">
                <a:latin typeface="Arial"/>
                <a:cs typeface="Arial"/>
              </a:rPr>
              <a:t>och</a:t>
            </a:r>
            <a:r>
              <a:rPr lang="sv-SE" sz="1000" spc="5" dirty="0">
                <a:latin typeface="Arial"/>
                <a:cs typeface="Arial"/>
              </a:rPr>
              <a:t> kommunikation samt samarbeta</a:t>
            </a:r>
            <a:r>
              <a:rPr lang="sv-SE" sz="1000" spc="-20" dirty="0">
                <a:latin typeface="Arial"/>
                <a:cs typeface="Arial"/>
              </a:rPr>
              <a:t>r</a:t>
            </a:r>
            <a:r>
              <a:rPr lang="sv-SE" sz="1000" spc="-25" dirty="0">
                <a:latin typeface="Arial"/>
                <a:cs typeface="Arial"/>
              </a:rPr>
              <a:t>e </a:t>
            </a:r>
            <a:r>
              <a:rPr lang="sv-SE" sz="1000" spc="5" dirty="0">
                <a:latin typeface="Arial"/>
                <a:cs typeface="Arial"/>
              </a:rPr>
              <a:t>med utespela</a:t>
            </a:r>
            <a:r>
              <a:rPr lang="sv-SE" sz="1000" spc="-20" dirty="0">
                <a:latin typeface="Arial"/>
                <a:cs typeface="Arial"/>
              </a:rPr>
              <a:t>r</a:t>
            </a:r>
            <a:r>
              <a:rPr lang="sv-SE" sz="1000" spc="-15" dirty="0">
                <a:latin typeface="Arial"/>
                <a:cs typeface="Arial"/>
              </a:rPr>
              <a:t>e.</a:t>
            </a:r>
            <a:endParaRPr lang="sv-SE" sz="1000" dirty="0">
              <a:latin typeface="Arial"/>
              <a:cs typeface="Arial"/>
            </a:endParaRPr>
          </a:p>
        </p:txBody>
      </p:sp>
      <p:sp>
        <p:nvSpPr>
          <p:cNvPr id="20" name="object 11"/>
          <p:cNvSpPr txBox="1"/>
          <p:nvPr/>
        </p:nvSpPr>
        <p:spPr>
          <a:xfrm>
            <a:off x="1196762" y="7961930"/>
            <a:ext cx="5380355" cy="426494"/>
          </a:xfrm>
          <a:prstGeom prst="rect">
            <a:avLst/>
          </a:prstGeom>
        </p:spPr>
        <p:txBody>
          <a:bodyPr vert="horz" wrap="square" lIns="0" tIns="0" rIns="0" bIns="0" rtlCol="0">
            <a:noAutofit/>
          </a:bodyPr>
          <a:lstStyle/>
          <a:p>
            <a:pPr>
              <a:lnSpc>
                <a:spcPts val="550"/>
              </a:lnSpc>
              <a:spcBef>
                <a:spcPts val="16"/>
              </a:spcBef>
            </a:pPr>
            <a:endParaRPr lang="sv-SE" sz="550" dirty="0"/>
          </a:p>
          <a:p>
            <a:pPr marL="12700" marR="12700">
              <a:lnSpc>
                <a:spcPct val="104200"/>
              </a:lnSpc>
            </a:pPr>
            <a:r>
              <a:rPr lang="sv-SE" sz="1000" spc="-140" dirty="0">
                <a:latin typeface="Arial"/>
                <a:cs typeface="Arial"/>
              </a:rPr>
              <a:t>T</a:t>
            </a:r>
            <a:r>
              <a:rPr lang="sv-SE" sz="1000" spc="0" dirty="0">
                <a:latin typeface="Arial"/>
                <a:cs typeface="Arial"/>
              </a:rPr>
              <a:t>räningsmodellen </a:t>
            </a:r>
            <a:r>
              <a:rPr lang="sv-SE" sz="1000" spc="10" dirty="0">
                <a:latin typeface="Arial"/>
                <a:cs typeface="Arial"/>
              </a:rPr>
              <a:t>som </a:t>
            </a:r>
            <a:r>
              <a:rPr lang="sv-SE" sz="1000" spc="-20" dirty="0">
                <a:latin typeface="Arial"/>
                <a:cs typeface="Arial"/>
              </a:rPr>
              <a:t>r</a:t>
            </a:r>
            <a:r>
              <a:rPr lang="sv-SE" sz="1000" spc="0" dirty="0">
                <a:latin typeface="Arial"/>
                <a:cs typeface="Arial"/>
              </a:rPr>
              <a:t>ekommenderas </a:t>
            </a:r>
            <a:r>
              <a:rPr lang="sv-SE" sz="1000" spc="5" dirty="0">
                <a:latin typeface="Arial"/>
                <a:cs typeface="Arial"/>
              </a:rPr>
              <a:t>på </a:t>
            </a:r>
            <a:r>
              <a:rPr lang="sv-SE" sz="1000" spc="-10" dirty="0">
                <a:latin typeface="Arial"/>
                <a:cs typeface="Arial"/>
              </a:rPr>
              <a:t>nivå 1 </a:t>
            </a:r>
            <a:r>
              <a:rPr lang="sv-SE" sz="1000" spc="15" dirty="0">
                <a:latin typeface="Arial"/>
                <a:cs typeface="Arial"/>
              </a:rPr>
              <a:t>och 2 kan </a:t>
            </a:r>
            <a:r>
              <a:rPr lang="sv-SE" sz="1000" spc="5" dirty="0">
                <a:latin typeface="Arial"/>
                <a:cs typeface="Arial"/>
              </a:rPr>
              <a:t>med </a:t>
            </a:r>
            <a:r>
              <a:rPr lang="sv-SE" sz="1000" spc="10" dirty="0">
                <a:latin typeface="Arial"/>
                <a:cs typeface="Arial"/>
              </a:rPr>
              <a:t>fö</a:t>
            </a:r>
            <a:r>
              <a:rPr lang="sv-SE" sz="1000" spc="-10" dirty="0">
                <a:latin typeface="Arial"/>
                <a:cs typeface="Arial"/>
              </a:rPr>
              <a:t>r</a:t>
            </a:r>
            <a:r>
              <a:rPr lang="sv-SE" sz="1000" spc="0" dirty="0">
                <a:latin typeface="Arial"/>
                <a:cs typeface="Arial"/>
              </a:rPr>
              <a:t>del </a:t>
            </a:r>
            <a:r>
              <a:rPr lang="sv-SE" sz="1000" spc="-15" dirty="0">
                <a:latin typeface="Arial"/>
                <a:cs typeface="Arial"/>
              </a:rPr>
              <a:t>även </a:t>
            </a:r>
          </a:p>
          <a:p>
            <a:pPr marL="12700" marR="12700">
              <a:lnSpc>
                <a:spcPct val="104200"/>
              </a:lnSpc>
            </a:pPr>
            <a:r>
              <a:rPr lang="sv-SE" sz="1000" spc="-10" dirty="0">
                <a:latin typeface="Arial"/>
                <a:cs typeface="Arial"/>
              </a:rPr>
              <a:t>användas </a:t>
            </a:r>
            <a:r>
              <a:rPr lang="sv-SE" sz="1000" spc="5" dirty="0">
                <a:latin typeface="Arial"/>
                <a:cs typeface="Arial"/>
              </a:rPr>
              <a:t>på </a:t>
            </a:r>
            <a:r>
              <a:rPr lang="sv-SE" sz="1000" spc="-10" dirty="0">
                <a:latin typeface="Arial"/>
                <a:cs typeface="Arial"/>
              </a:rPr>
              <a:t>nivå 3 </a:t>
            </a:r>
            <a:r>
              <a:rPr lang="sv-SE" sz="1000" spc="15" dirty="0">
                <a:latin typeface="Arial"/>
                <a:cs typeface="Arial"/>
              </a:rPr>
              <a:t>och 4.</a:t>
            </a:r>
            <a:endParaRPr lang="sv-SE" sz="1000" dirty="0">
              <a:latin typeface="Arial"/>
              <a:cs typeface="Arial"/>
            </a:endParaRPr>
          </a:p>
        </p:txBody>
      </p:sp>
      <p:sp>
        <p:nvSpPr>
          <p:cNvPr id="21" name="object 12"/>
          <p:cNvSpPr txBox="1"/>
          <p:nvPr/>
        </p:nvSpPr>
        <p:spPr>
          <a:xfrm>
            <a:off x="3680763" y="5578746"/>
            <a:ext cx="1651635"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1 </a:t>
            </a:r>
            <a:r>
              <a:rPr lang="sv-SE" sz="800" b="1" spc="-10">
                <a:latin typeface="Arial"/>
                <a:cs typeface="Arial"/>
              </a:rPr>
              <a:t>FÄRDIGHETSTRÄNING</a:t>
            </a:r>
            <a:endParaRPr lang="sv-SE" sz="800">
              <a:latin typeface="Arial"/>
              <a:cs typeface="Arial"/>
            </a:endParaRPr>
          </a:p>
          <a:p>
            <a:pPr marL="12700">
              <a:lnSpc>
                <a:spcPct val="100000"/>
              </a:lnSpc>
            </a:pPr>
            <a:r>
              <a:rPr lang="sv-SE" sz="800" spc="-125">
                <a:latin typeface="Arial"/>
                <a:cs typeface="Arial"/>
              </a:rPr>
              <a:t>T</a:t>
            </a:r>
            <a:r>
              <a:rPr lang="sv-SE" sz="800" spc="0">
                <a:latin typeface="Arial"/>
                <a:cs typeface="Arial"/>
              </a:rPr>
              <a:t>ekniska </a:t>
            </a:r>
            <a:r>
              <a:rPr lang="sv-SE" sz="800" spc="10">
                <a:latin typeface="Arial"/>
                <a:cs typeface="Arial"/>
              </a:rPr>
              <a:t>och fysiska </a:t>
            </a:r>
            <a:r>
              <a:rPr lang="sv-SE" sz="800" spc="-5">
                <a:latin typeface="Arial"/>
                <a:cs typeface="Arial"/>
              </a:rPr>
              <a:t>delar tränas</a:t>
            </a:r>
            <a:endParaRPr lang="sv-SE" sz="800">
              <a:latin typeface="Arial"/>
              <a:cs typeface="Arial"/>
            </a:endParaRPr>
          </a:p>
          <a:p>
            <a:pPr marL="12700">
              <a:lnSpc>
                <a:spcPct val="100000"/>
              </a:lnSpc>
            </a:pPr>
            <a:r>
              <a:rPr lang="sv-SE" sz="800" spc="-50">
                <a:latin typeface="Arial"/>
                <a:cs typeface="Arial"/>
              </a:rPr>
              <a:t>– </a:t>
            </a:r>
            <a:r>
              <a:rPr lang="sv-SE" sz="800" spc="5">
                <a:latin typeface="Arial"/>
                <a:cs typeface="Arial"/>
              </a:rPr>
              <a:t>individuell-, </a:t>
            </a:r>
            <a:r>
              <a:rPr lang="sv-SE" sz="800" spc="0">
                <a:latin typeface="Arial"/>
                <a:cs typeface="Arial"/>
              </a:rPr>
              <a:t>pa</a:t>
            </a:r>
            <a:r>
              <a:rPr lang="sv-SE" sz="800" spc="-45">
                <a:latin typeface="Arial"/>
                <a:cs typeface="Arial"/>
              </a:rPr>
              <a:t>r</a:t>
            </a:r>
            <a:r>
              <a:rPr lang="sv-SE" sz="800" spc="40">
                <a:latin typeface="Arial"/>
                <a:cs typeface="Arial"/>
              </a:rPr>
              <a:t>- </a:t>
            </a:r>
            <a:r>
              <a:rPr lang="sv-SE" sz="800" spc="-10">
                <a:latin typeface="Arial"/>
                <a:cs typeface="Arial"/>
              </a:rPr>
              <a:t>eller </a:t>
            </a:r>
            <a:r>
              <a:rPr lang="sv-SE" sz="800" spc="5">
                <a:latin typeface="Arial"/>
                <a:cs typeface="Arial"/>
              </a:rPr>
              <a:t>gruppövning</a:t>
            </a:r>
            <a:endParaRPr lang="sv-SE" sz="800">
              <a:latin typeface="Arial"/>
              <a:cs typeface="Arial"/>
            </a:endParaRPr>
          </a:p>
        </p:txBody>
      </p:sp>
      <p:sp>
        <p:nvSpPr>
          <p:cNvPr id="22" name="object 13"/>
          <p:cNvSpPr txBox="1"/>
          <p:nvPr/>
        </p:nvSpPr>
        <p:spPr>
          <a:xfrm>
            <a:off x="4024577" y="6742575"/>
            <a:ext cx="1327785"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3 </a:t>
            </a:r>
            <a:r>
              <a:rPr lang="sv-SE" sz="800" b="1" spc="-20">
                <a:latin typeface="Arial"/>
                <a:cs typeface="Arial"/>
              </a:rPr>
              <a:t>SPE</a:t>
            </a:r>
            <a:r>
              <a:rPr lang="sv-SE" sz="800" b="1" spc="-105">
                <a:latin typeface="Arial"/>
                <a:cs typeface="Arial"/>
              </a:rPr>
              <a:t>L</a:t>
            </a:r>
            <a:r>
              <a:rPr lang="sv-SE" sz="800" b="1" spc="-10">
                <a:latin typeface="Arial"/>
                <a:cs typeface="Arial"/>
              </a:rPr>
              <a:t>TRÄNING</a:t>
            </a:r>
            <a:endParaRPr lang="sv-SE" sz="800">
              <a:latin typeface="Arial"/>
              <a:cs typeface="Arial"/>
            </a:endParaRPr>
          </a:p>
          <a:p>
            <a:pPr marL="12700" marR="12700">
              <a:lnSpc>
                <a:spcPct val="100000"/>
              </a:lnSpc>
            </a:pPr>
            <a:r>
              <a:rPr lang="sv-SE" sz="800">
                <a:latin typeface="Arial"/>
                <a:cs typeface="Arial"/>
              </a:rPr>
              <a:t>Spelet </a:t>
            </a:r>
            <a:r>
              <a:rPr lang="sv-SE" sz="800" spc="-5">
                <a:latin typeface="Arial"/>
                <a:cs typeface="Arial"/>
              </a:rPr>
              <a:t>tränas </a:t>
            </a:r>
            <a:r>
              <a:rPr lang="sv-SE" sz="800" spc="-50">
                <a:latin typeface="Arial"/>
                <a:cs typeface="Arial"/>
              </a:rPr>
              <a:t>– smålagsspel, </a:t>
            </a:r>
            <a:r>
              <a:rPr lang="sv-SE" sz="800" spc="0">
                <a:latin typeface="Arial"/>
                <a:cs typeface="Arial"/>
              </a:rPr>
              <a:t>spelövning </a:t>
            </a:r>
            <a:r>
              <a:rPr lang="sv-SE" sz="800" spc="-10">
                <a:latin typeface="Arial"/>
                <a:cs typeface="Arial"/>
              </a:rPr>
              <a:t>eller spel</a:t>
            </a:r>
            <a:endParaRPr lang="sv-SE" sz="800">
              <a:latin typeface="Arial"/>
              <a:cs typeface="Arial"/>
            </a:endParaRPr>
          </a:p>
        </p:txBody>
      </p:sp>
      <p:sp>
        <p:nvSpPr>
          <p:cNvPr id="23" name="object 14"/>
          <p:cNvSpPr txBox="1"/>
          <p:nvPr/>
        </p:nvSpPr>
        <p:spPr>
          <a:xfrm>
            <a:off x="3972355" y="6124948"/>
            <a:ext cx="1403350"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2 </a:t>
            </a:r>
            <a:r>
              <a:rPr lang="sv-SE" sz="800" b="1" spc="-10">
                <a:latin typeface="Arial"/>
                <a:cs typeface="Arial"/>
              </a:rPr>
              <a:t>FÄRDIGHETSTRÄNING</a:t>
            </a:r>
            <a:endParaRPr lang="sv-SE" sz="800">
              <a:latin typeface="Arial"/>
              <a:cs typeface="Arial"/>
            </a:endParaRPr>
          </a:p>
          <a:p>
            <a:pPr marL="12700">
              <a:lnSpc>
                <a:spcPct val="100000"/>
              </a:lnSpc>
            </a:pPr>
            <a:r>
              <a:rPr lang="sv-SE" sz="800" spc="-15">
                <a:latin typeface="Arial"/>
                <a:cs typeface="Arial"/>
              </a:rPr>
              <a:t>Delar </a:t>
            </a:r>
            <a:r>
              <a:rPr lang="sv-SE" sz="800" spc="-10">
                <a:latin typeface="Arial"/>
                <a:cs typeface="Arial"/>
              </a:rPr>
              <a:t>av </a:t>
            </a:r>
            <a:r>
              <a:rPr lang="sv-SE" sz="800" spc="0">
                <a:latin typeface="Arial"/>
                <a:cs typeface="Arial"/>
              </a:rPr>
              <a:t>spelet </a:t>
            </a:r>
            <a:r>
              <a:rPr lang="sv-SE" sz="800" spc="-5">
                <a:latin typeface="Arial"/>
                <a:cs typeface="Arial"/>
              </a:rPr>
              <a:t>tränas</a:t>
            </a:r>
            <a:endParaRPr lang="sv-SE" sz="800">
              <a:latin typeface="Arial"/>
              <a:cs typeface="Arial"/>
            </a:endParaRPr>
          </a:p>
          <a:p>
            <a:pPr marL="12700">
              <a:lnSpc>
                <a:spcPct val="100000"/>
              </a:lnSpc>
            </a:pPr>
            <a:r>
              <a:rPr lang="sv-SE" sz="800" spc="-50">
                <a:latin typeface="Arial"/>
                <a:cs typeface="Arial"/>
              </a:rPr>
              <a:t>– </a:t>
            </a:r>
            <a:r>
              <a:rPr lang="sv-SE" sz="800" spc="0">
                <a:latin typeface="Arial"/>
                <a:cs typeface="Arial"/>
              </a:rPr>
              <a:t>spelmoment </a:t>
            </a:r>
            <a:r>
              <a:rPr lang="sv-SE" sz="800" spc="-10">
                <a:latin typeface="Arial"/>
                <a:cs typeface="Arial"/>
              </a:rPr>
              <a:t>eller </a:t>
            </a:r>
            <a:r>
              <a:rPr lang="sv-SE" sz="800" spc="0">
                <a:latin typeface="Arial"/>
                <a:cs typeface="Arial"/>
              </a:rPr>
              <a:t>spelövning</a:t>
            </a:r>
            <a:endParaRPr lang="sv-SE" sz="800">
              <a:latin typeface="Arial"/>
              <a:cs typeface="Arial"/>
            </a:endParaRPr>
          </a:p>
        </p:txBody>
      </p:sp>
      <p:sp>
        <p:nvSpPr>
          <p:cNvPr id="24" name="object 15"/>
          <p:cNvSpPr txBox="1"/>
          <p:nvPr/>
        </p:nvSpPr>
        <p:spPr>
          <a:xfrm>
            <a:off x="3803191" y="7336934"/>
            <a:ext cx="1327785" cy="377190"/>
          </a:xfrm>
          <a:prstGeom prst="rect">
            <a:avLst/>
          </a:prstGeom>
        </p:spPr>
        <p:txBody>
          <a:bodyPr vert="horz" wrap="square" lIns="0" tIns="0" rIns="0" bIns="0" rtlCol="0">
            <a:noAutofit/>
          </a:bodyPr>
          <a:lstStyle/>
          <a:p>
            <a:pPr marL="12700">
              <a:lnSpc>
                <a:spcPct val="100000"/>
              </a:lnSpc>
            </a:pPr>
            <a:r>
              <a:rPr lang="sv-SE" sz="800" b="1">
                <a:latin typeface="Arial"/>
                <a:cs typeface="Arial"/>
              </a:rPr>
              <a:t>4 </a:t>
            </a:r>
            <a:r>
              <a:rPr lang="sv-SE" sz="800" b="1" spc="-20">
                <a:latin typeface="Arial"/>
                <a:cs typeface="Arial"/>
              </a:rPr>
              <a:t>SPE</a:t>
            </a:r>
            <a:r>
              <a:rPr lang="sv-SE" sz="800" b="1" spc="-105">
                <a:latin typeface="Arial"/>
                <a:cs typeface="Arial"/>
              </a:rPr>
              <a:t>L</a:t>
            </a:r>
            <a:r>
              <a:rPr lang="sv-SE" sz="800" b="1" spc="-10">
                <a:latin typeface="Arial"/>
                <a:cs typeface="Arial"/>
              </a:rPr>
              <a:t>TRÄNING</a:t>
            </a:r>
            <a:endParaRPr lang="sv-SE" sz="800">
              <a:latin typeface="Arial"/>
              <a:cs typeface="Arial"/>
            </a:endParaRPr>
          </a:p>
          <a:p>
            <a:pPr marL="12700" marR="12700">
              <a:lnSpc>
                <a:spcPct val="100000"/>
              </a:lnSpc>
            </a:pPr>
            <a:r>
              <a:rPr lang="sv-SE" sz="800">
                <a:latin typeface="Arial"/>
                <a:cs typeface="Arial"/>
              </a:rPr>
              <a:t>Spelet </a:t>
            </a:r>
            <a:r>
              <a:rPr lang="sv-SE" sz="800" spc="-5">
                <a:latin typeface="Arial"/>
                <a:cs typeface="Arial"/>
              </a:rPr>
              <a:t>tränas </a:t>
            </a:r>
            <a:r>
              <a:rPr lang="sv-SE" sz="800" spc="-50">
                <a:latin typeface="Arial"/>
                <a:cs typeface="Arial"/>
              </a:rPr>
              <a:t>– smålagsspel, </a:t>
            </a:r>
            <a:r>
              <a:rPr lang="sv-SE" sz="800" spc="0">
                <a:latin typeface="Arial"/>
                <a:cs typeface="Arial"/>
              </a:rPr>
              <a:t>spelövning </a:t>
            </a:r>
            <a:r>
              <a:rPr lang="sv-SE" sz="800" spc="-10">
                <a:latin typeface="Arial"/>
                <a:cs typeface="Arial"/>
              </a:rPr>
              <a:t>eller spel</a:t>
            </a:r>
            <a:endParaRPr lang="sv-SE" sz="800">
              <a:latin typeface="Arial"/>
              <a:cs typeface="Arial"/>
            </a:endParaRPr>
          </a:p>
        </p:txBody>
      </p:sp>
      <p:sp>
        <p:nvSpPr>
          <p:cNvPr id="25" name="Rektangel 24"/>
          <p:cNvSpPr/>
          <p:nvPr/>
        </p:nvSpPr>
        <p:spPr>
          <a:xfrm>
            <a:off x="1052736" y="7710155"/>
            <a:ext cx="1284967" cy="246221"/>
          </a:xfrm>
          <a:prstGeom prst="rect">
            <a:avLst/>
          </a:prstGeom>
        </p:spPr>
        <p:txBody>
          <a:bodyPr wrap="none">
            <a:spAutoFit/>
          </a:bodyPr>
          <a:lstStyle/>
          <a:p>
            <a:pPr marL="12700" lvl="0"/>
            <a:r>
              <a:rPr lang="sv-SE" sz="1000" i="1" spc="-180" dirty="0">
                <a:solidFill>
                  <a:prstClr val="black"/>
                </a:solidFill>
                <a:latin typeface="Arial"/>
                <a:cs typeface="Arial"/>
              </a:rPr>
              <a:t>T</a:t>
            </a:r>
            <a:r>
              <a:rPr lang="sv-SE" sz="1000" i="1" spc="-10" dirty="0">
                <a:solidFill>
                  <a:prstClr val="black"/>
                </a:solidFill>
                <a:latin typeface="Arial"/>
                <a:cs typeface="Arial"/>
              </a:rPr>
              <a:t>räningspass </a:t>
            </a:r>
            <a:r>
              <a:rPr lang="sv-SE" sz="1000" i="1" spc="-20" dirty="0">
                <a:solidFill>
                  <a:prstClr val="black"/>
                </a:solidFill>
                <a:latin typeface="Arial"/>
                <a:cs typeface="Arial"/>
              </a:rPr>
              <a:t>nivå 4</a:t>
            </a:r>
            <a:endParaRPr lang="sv-SE" sz="1000" dirty="0">
              <a:solidFill>
                <a:prstClr val="black"/>
              </a:solidFill>
              <a:latin typeface="Arial"/>
              <a:cs typeface="Arial"/>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608512" cy="432420"/>
          </a:xfrm>
        </p:spPr>
        <p:txBody>
          <a:bodyPr/>
          <a:lstStyle/>
          <a:p>
            <a:r>
              <a:rPr lang="sv-SE" dirty="0"/>
              <a:t>NIVÅ 4 – TRÄNA FÖR ATT PRESTERA 15-19 ÅR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79</a:t>
            </a:fld>
            <a:endParaRPr lang="en-US" dirty="0"/>
          </a:p>
        </p:txBody>
      </p:sp>
      <p:sp>
        <p:nvSpPr>
          <p:cNvPr id="14" name="Rektangel med rundade hörn 13"/>
          <p:cNvSpPr/>
          <p:nvPr/>
        </p:nvSpPr>
        <p:spPr>
          <a:xfrm>
            <a:off x="4293096" y="8676456"/>
            <a:ext cx="720080" cy="288032"/>
          </a:xfrm>
          <a:prstGeom prst="roundRect">
            <a:avLst/>
          </a:prstGeom>
          <a:solidFill>
            <a:srgbClr val="41AD49"/>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p:cNvSpPr/>
          <p:nvPr/>
        </p:nvSpPr>
        <p:spPr>
          <a:xfrm>
            <a:off x="3356992" y="8676456"/>
            <a:ext cx="720080" cy="288032"/>
          </a:xfrm>
          <a:prstGeom prst="roundRect">
            <a:avLst/>
          </a:prstGeom>
          <a:solidFill>
            <a:srgbClr val="006BB6"/>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p:cNvSpPr/>
          <p:nvPr/>
        </p:nvSpPr>
        <p:spPr>
          <a:xfrm>
            <a:off x="2420888" y="8676456"/>
            <a:ext cx="720080" cy="288032"/>
          </a:xfrm>
          <a:prstGeom prst="roundRect">
            <a:avLst/>
          </a:prstGeom>
          <a:solidFill>
            <a:srgbClr val="ED1C2E"/>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1484784" y="8676456"/>
            <a:ext cx="720080" cy="288032"/>
          </a:xfrm>
          <a:prstGeom prst="roundRect">
            <a:avLst/>
          </a:prstGeom>
          <a:solidFill>
            <a:srgbClr val="F58220"/>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7" name="textruta 26"/>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36" name="textruta 35"/>
          <p:cNvSpPr txBox="1"/>
          <p:nvPr/>
        </p:nvSpPr>
        <p:spPr>
          <a:xfrm>
            <a:off x="1484784" y="8676456"/>
            <a:ext cx="688715" cy="307777"/>
          </a:xfrm>
          <a:prstGeom prst="rect">
            <a:avLst/>
          </a:prstGeom>
          <a:noFill/>
        </p:spPr>
        <p:txBody>
          <a:bodyPr wrap="none" rtlCol="0">
            <a:spAutoFit/>
          </a:bodyPr>
          <a:lstStyle/>
          <a:p>
            <a:r>
              <a:rPr lang="en-GB" sz="1400" b="1" i="1" dirty="0">
                <a:solidFill>
                  <a:schemeClr val="bg1"/>
                </a:solidFill>
              </a:rPr>
              <a:t>NIVÅ 1</a:t>
            </a:r>
          </a:p>
        </p:txBody>
      </p:sp>
      <p:sp>
        <p:nvSpPr>
          <p:cNvPr id="37" name="textruta 36"/>
          <p:cNvSpPr txBox="1"/>
          <p:nvPr/>
        </p:nvSpPr>
        <p:spPr>
          <a:xfrm>
            <a:off x="2452253" y="8676456"/>
            <a:ext cx="688715" cy="307777"/>
          </a:xfrm>
          <a:prstGeom prst="rect">
            <a:avLst/>
          </a:prstGeom>
          <a:noFill/>
        </p:spPr>
        <p:txBody>
          <a:bodyPr wrap="none" rtlCol="0">
            <a:spAutoFit/>
          </a:bodyPr>
          <a:lstStyle/>
          <a:p>
            <a:r>
              <a:rPr lang="en-GB" sz="1400" b="1" i="1" dirty="0">
                <a:solidFill>
                  <a:schemeClr val="bg1"/>
                </a:solidFill>
              </a:rPr>
              <a:t>NIVÅ 2</a:t>
            </a:r>
          </a:p>
        </p:txBody>
      </p:sp>
      <p:sp>
        <p:nvSpPr>
          <p:cNvPr id="38" name="textruta 37"/>
          <p:cNvSpPr txBox="1"/>
          <p:nvPr/>
        </p:nvSpPr>
        <p:spPr>
          <a:xfrm>
            <a:off x="3388357" y="8676456"/>
            <a:ext cx="688715" cy="307777"/>
          </a:xfrm>
          <a:prstGeom prst="rect">
            <a:avLst/>
          </a:prstGeom>
          <a:noFill/>
        </p:spPr>
        <p:txBody>
          <a:bodyPr wrap="none" rtlCol="0">
            <a:spAutoFit/>
          </a:bodyPr>
          <a:lstStyle/>
          <a:p>
            <a:r>
              <a:rPr lang="en-GB" sz="1400" b="1" i="1" dirty="0">
                <a:solidFill>
                  <a:schemeClr val="bg1"/>
                </a:solidFill>
              </a:rPr>
              <a:t>NIVÅ 3</a:t>
            </a:r>
          </a:p>
        </p:txBody>
      </p:sp>
      <p:sp>
        <p:nvSpPr>
          <p:cNvPr id="39" name="textruta 38"/>
          <p:cNvSpPr txBox="1"/>
          <p:nvPr/>
        </p:nvSpPr>
        <p:spPr>
          <a:xfrm>
            <a:off x="4293096" y="8676456"/>
            <a:ext cx="720006" cy="307777"/>
          </a:xfrm>
          <a:prstGeom prst="rect">
            <a:avLst/>
          </a:prstGeom>
          <a:noFill/>
        </p:spPr>
        <p:txBody>
          <a:bodyPr wrap="square" rtlCol="0">
            <a:spAutoFit/>
          </a:bodyPr>
          <a:lstStyle/>
          <a:p>
            <a:r>
              <a:rPr lang="en-GB" sz="1400" b="1" i="1" dirty="0">
                <a:solidFill>
                  <a:schemeClr val="bg1"/>
                </a:solidFill>
              </a:rPr>
              <a:t>NIVÅ 4</a:t>
            </a:r>
          </a:p>
        </p:txBody>
      </p:sp>
      <p:sp>
        <p:nvSpPr>
          <p:cNvPr id="18" name="object 6"/>
          <p:cNvSpPr txBox="1"/>
          <p:nvPr/>
        </p:nvSpPr>
        <p:spPr>
          <a:xfrm>
            <a:off x="707299" y="1401243"/>
            <a:ext cx="2910205" cy="408305"/>
          </a:xfrm>
          <a:prstGeom prst="rect">
            <a:avLst/>
          </a:prstGeom>
        </p:spPr>
        <p:txBody>
          <a:bodyPr vert="horz" wrap="square" lIns="0" tIns="0" rIns="0" bIns="0" rtlCol="0">
            <a:noAutofit/>
          </a:bodyPr>
          <a:lstStyle/>
          <a:p>
            <a:pPr marL="12700">
              <a:lnSpc>
                <a:spcPct val="100000"/>
              </a:lnSpc>
            </a:pPr>
            <a:r>
              <a:rPr sz="1400" b="1" spc="20" dirty="0">
                <a:latin typeface="Arial"/>
                <a:cs typeface="Arial"/>
              </a:rPr>
              <a:t>Match</a:t>
            </a:r>
            <a:endParaRPr sz="1400" dirty="0">
              <a:latin typeface="Arial"/>
              <a:cs typeface="Arial"/>
            </a:endParaRPr>
          </a:p>
          <a:p>
            <a:pPr marL="12700">
              <a:lnSpc>
                <a:spcPct val="100000"/>
              </a:lnSpc>
              <a:spcBef>
                <a:spcPts val="250"/>
              </a:spcBef>
            </a:pPr>
            <a:r>
              <a:rPr sz="1000" spc="-5" dirty="0">
                <a:latin typeface="Arial"/>
                <a:cs typeface="Arial"/>
              </a:rPr>
              <a:t>Idé </a:t>
            </a:r>
            <a:r>
              <a:rPr sz="1000" spc="10" dirty="0">
                <a:latin typeface="Arial"/>
                <a:cs typeface="Arial"/>
              </a:rPr>
              <a:t>om </a:t>
            </a:r>
            <a:r>
              <a:rPr sz="1000" spc="0" dirty="0">
                <a:latin typeface="Arial"/>
                <a:cs typeface="Arial"/>
              </a:rPr>
              <a:t>spelformer </a:t>
            </a:r>
            <a:r>
              <a:rPr sz="1000" spc="5" dirty="0">
                <a:latin typeface="Arial"/>
                <a:cs typeface="Arial"/>
              </a:rPr>
              <a:t>med </a:t>
            </a:r>
            <a:r>
              <a:rPr sz="1000" spc="10" dirty="0">
                <a:latin typeface="Arial"/>
                <a:cs typeface="Arial"/>
              </a:rPr>
              <a:t>utgångspunkt </a:t>
            </a:r>
            <a:r>
              <a:rPr sz="1000" spc="-5" dirty="0">
                <a:latin typeface="Arial"/>
                <a:cs typeface="Arial"/>
              </a:rPr>
              <a:t>från lärande:</a:t>
            </a:r>
            <a:endParaRPr sz="1000" dirty="0">
              <a:latin typeface="Arial"/>
              <a:cs typeface="Arial"/>
            </a:endParaRPr>
          </a:p>
        </p:txBody>
      </p:sp>
      <p:sp>
        <p:nvSpPr>
          <p:cNvPr id="20" name="object 8"/>
          <p:cNvSpPr txBox="1"/>
          <p:nvPr/>
        </p:nvSpPr>
        <p:spPr>
          <a:xfrm>
            <a:off x="707299" y="2943331"/>
            <a:ext cx="2540000" cy="1915160"/>
          </a:xfrm>
          <a:prstGeom prst="rect">
            <a:avLst/>
          </a:prstGeom>
        </p:spPr>
        <p:txBody>
          <a:bodyPr vert="horz" wrap="square" lIns="0" tIns="0" rIns="0" bIns="0" rtlCol="0">
            <a:noAutofit/>
          </a:bodyPr>
          <a:lstStyle/>
          <a:p>
            <a:pPr marL="120650" indent="-107950">
              <a:lnSpc>
                <a:spcPct val="100000"/>
              </a:lnSpc>
              <a:buFont typeface="Arial"/>
              <a:buChar char="•"/>
              <a:tabLst>
                <a:tab pos="120650" algn="l"/>
              </a:tabLst>
            </a:pPr>
            <a:r>
              <a:rPr sz="1000" spc="-5" dirty="0">
                <a:latin typeface="Arial"/>
                <a:cs typeface="Arial"/>
              </a:rPr>
              <a:t>Rutiner </a:t>
            </a:r>
            <a:r>
              <a:rPr sz="1000" spc="15" dirty="0">
                <a:latin typeface="Arial"/>
                <a:cs typeface="Arial"/>
              </a:rPr>
              <a:t>och genomgångar</a:t>
            </a:r>
            <a:endParaRPr sz="100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Jämna </a:t>
            </a:r>
            <a:r>
              <a:rPr sz="1000" spc="5" dirty="0">
                <a:latin typeface="Arial"/>
                <a:cs typeface="Arial"/>
              </a:rPr>
              <a:t>matcher</a:t>
            </a:r>
            <a:endParaRPr sz="1000">
              <a:latin typeface="Arial"/>
              <a:cs typeface="Arial"/>
            </a:endParaRPr>
          </a:p>
          <a:p>
            <a:pPr marL="120650" indent="-107950">
              <a:lnSpc>
                <a:spcPct val="100000"/>
              </a:lnSpc>
              <a:spcBef>
                <a:spcPts val="330"/>
              </a:spcBef>
              <a:buFont typeface="Arial"/>
              <a:buChar char="•"/>
              <a:tabLst>
                <a:tab pos="120650" algn="l"/>
              </a:tabLst>
            </a:pPr>
            <a:r>
              <a:rPr sz="1000" spc="15" dirty="0">
                <a:latin typeface="Arial"/>
                <a:cs typeface="Arial"/>
              </a:rPr>
              <a:t>Mycket </a:t>
            </a:r>
            <a:r>
              <a:rPr sz="1000" spc="5" dirty="0">
                <a:latin typeface="Arial"/>
                <a:cs typeface="Arial"/>
              </a:rPr>
              <a:t>speltid, </a:t>
            </a:r>
            <a:r>
              <a:rPr sz="1000" spc="-5" dirty="0">
                <a:latin typeface="Arial"/>
                <a:cs typeface="Arial"/>
              </a:rPr>
              <a:t>få </a:t>
            </a:r>
            <a:r>
              <a:rPr sz="1000" spc="0" dirty="0">
                <a:latin typeface="Arial"/>
                <a:cs typeface="Arial"/>
              </a:rPr>
              <a:t>avbyta</a:t>
            </a:r>
            <a:r>
              <a:rPr sz="1000" spc="-20" dirty="0">
                <a:latin typeface="Arial"/>
                <a:cs typeface="Arial"/>
              </a:rPr>
              <a:t>r</a:t>
            </a:r>
            <a:r>
              <a:rPr sz="1000" spc="-25" dirty="0">
                <a:latin typeface="Arial"/>
                <a:cs typeface="Arial"/>
              </a:rPr>
              <a:t>e</a:t>
            </a:r>
            <a:endParaRPr sz="1000">
              <a:latin typeface="Arial"/>
              <a:cs typeface="Arial"/>
            </a:endParaRPr>
          </a:p>
          <a:p>
            <a:pPr marL="120650" indent="-107950">
              <a:lnSpc>
                <a:spcPct val="100000"/>
              </a:lnSpc>
              <a:spcBef>
                <a:spcPts val="330"/>
              </a:spcBef>
              <a:buFont typeface="Arial"/>
              <a:buChar char="•"/>
              <a:tabLst>
                <a:tab pos="120650" algn="l"/>
              </a:tabLst>
            </a:pPr>
            <a:r>
              <a:rPr sz="1000" spc="-20" dirty="0">
                <a:latin typeface="Arial"/>
                <a:cs typeface="Arial"/>
              </a:rPr>
              <a:t>De </a:t>
            </a:r>
            <a:r>
              <a:rPr sz="1000" spc="10" dirty="0">
                <a:latin typeface="Arial"/>
                <a:cs typeface="Arial"/>
              </a:rPr>
              <a:t>som </a:t>
            </a:r>
            <a:r>
              <a:rPr sz="1000" spc="-5" dirty="0">
                <a:latin typeface="Arial"/>
                <a:cs typeface="Arial"/>
              </a:rPr>
              <a:t>tränar </a:t>
            </a:r>
            <a:r>
              <a:rPr sz="1000" spc="-20" dirty="0">
                <a:latin typeface="Arial"/>
                <a:cs typeface="Arial"/>
              </a:rPr>
              <a:t>r</a:t>
            </a:r>
            <a:r>
              <a:rPr sz="1000" spc="0" dirty="0">
                <a:latin typeface="Arial"/>
                <a:cs typeface="Arial"/>
              </a:rPr>
              <a:t>egelbundet </a:t>
            </a:r>
            <a:r>
              <a:rPr sz="1000" spc="10" dirty="0">
                <a:latin typeface="Arial"/>
                <a:cs typeface="Arial"/>
              </a:rPr>
              <a:t>bör </a:t>
            </a:r>
            <a:r>
              <a:rPr sz="1000" spc="-5" dirty="0">
                <a:latin typeface="Arial"/>
                <a:cs typeface="Arial"/>
              </a:rPr>
              <a:t>spela</a:t>
            </a:r>
            <a:endParaRPr sz="1000">
              <a:latin typeface="Arial"/>
              <a:cs typeface="Arial"/>
            </a:endParaRPr>
          </a:p>
          <a:p>
            <a:pPr marL="120650" indent="-107950">
              <a:lnSpc>
                <a:spcPct val="100000"/>
              </a:lnSpc>
              <a:spcBef>
                <a:spcPts val="330"/>
              </a:spcBef>
              <a:buFont typeface="Arial"/>
              <a:buChar char="•"/>
              <a:tabLst>
                <a:tab pos="120650" algn="l"/>
              </a:tabLst>
            </a:pPr>
            <a:r>
              <a:rPr sz="1000" spc="5" dirty="0">
                <a:latin typeface="Arial"/>
                <a:cs typeface="Arial"/>
              </a:rPr>
              <a:t>”Spela </a:t>
            </a:r>
            <a:r>
              <a:rPr sz="1000" spc="10" dirty="0">
                <a:latin typeface="Arial"/>
                <a:cs typeface="Arial"/>
              </a:rPr>
              <a:t>som vi tränar”</a:t>
            </a:r>
            <a:endParaRPr sz="1000">
              <a:latin typeface="Arial"/>
              <a:cs typeface="Arial"/>
            </a:endParaRPr>
          </a:p>
          <a:p>
            <a:pPr marL="120650" indent="-107950">
              <a:lnSpc>
                <a:spcPct val="100000"/>
              </a:lnSpc>
              <a:spcBef>
                <a:spcPts val="330"/>
              </a:spcBef>
              <a:buFont typeface="Arial"/>
              <a:buChar char="•"/>
              <a:tabLst>
                <a:tab pos="120650" algn="l"/>
              </a:tabLst>
            </a:pPr>
            <a:r>
              <a:rPr sz="1000" spc="-160" dirty="0">
                <a:latin typeface="Arial"/>
                <a:cs typeface="Arial"/>
              </a:rPr>
              <a:t>T</a:t>
            </a:r>
            <a:r>
              <a:rPr sz="1000" spc="5" dirty="0">
                <a:latin typeface="Arial"/>
                <a:cs typeface="Arial"/>
              </a:rPr>
              <a:t>aktik</a:t>
            </a:r>
            <a:endParaRPr sz="100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Positioner </a:t>
            </a:r>
            <a:r>
              <a:rPr sz="1000" spc="-20" dirty="0">
                <a:latin typeface="Arial"/>
                <a:cs typeface="Arial"/>
              </a:rPr>
              <a:t>r</a:t>
            </a:r>
            <a:r>
              <a:rPr sz="1000" spc="0" dirty="0">
                <a:latin typeface="Arial"/>
                <a:cs typeface="Arial"/>
              </a:rPr>
              <a:t>enodlas</a:t>
            </a:r>
            <a:endParaRPr sz="100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Låt </a:t>
            </a:r>
            <a:r>
              <a:rPr sz="1000" spc="-5" dirty="0">
                <a:latin typeface="Arial"/>
                <a:cs typeface="Arial"/>
              </a:rPr>
              <a:t>spela</a:t>
            </a:r>
            <a:r>
              <a:rPr sz="1000" spc="10" dirty="0">
                <a:latin typeface="Arial"/>
                <a:cs typeface="Arial"/>
              </a:rPr>
              <a:t>r</a:t>
            </a:r>
            <a:r>
              <a:rPr sz="1000" spc="-15" dirty="0">
                <a:latin typeface="Arial"/>
                <a:cs typeface="Arial"/>
              </a:rPr>
              <a:t>na </a:t>
            </a:r>
            <a:r>
              <a:rPr sz="1000" spc="-5" dirty="0">
                <a:latin typeface="Arial"/>
                <a:cs typeface="Arial"/>
              </a:rPr>
              <a:t>lösa </a:t>
            </a:r>
            <a:r>
              <a:rPr sz="1000" spc="0" dirty="0">
                <a:latin typeface="Arial"/>
                <a:cs typeface="Arial"/>
              </a:rPr>
              <a:t>matchsituatione</a:t>
            </a:r>
            <a:r>
              <a:rPr sz="1000" spc="15" dirty="0">
                <a:latin typeface="Arial"/>
                <a:cs typeface="Arial"/>
              </a:rPr>
              <a:t>r</a:t>
            </a:r>
            <a:r>
              <a:rPr sz="1000" spc="-15" dirty="0">
                <a:latin typeface="Arial"/>
                <a:cs typeface="Arial"/>
              </a:rPr>
              <a:t>na</a:t>
            </a:r>
            <a:endParaRPr sz="1000">
              <a:latin typeface="Arial"/>
              <a:cs typeface="Arial"/>
            </a:endParaRPr>
          </a:p>
          <a:p>
            <a:pPr marL="120650" indent="-107950">
              <a:lnSpc>
                <a:spcPct val="100000"/>
              </a:lnSpc>
              <a:spcBef>
                <a:spcPts val="330"/>
              </a:spcBef>
              <a:buFont typeface="Arial"/>
              <a:buChar char="•"/>
              <a:tabLst>
                <a:tab pos="120650" algn="l"/>
              </a:tabLst>
            </a:pPr>
            <a:r>
              <a:rPr sz="1000" spc="0" dirty="0">
                <a:latin typeface="Arial"/>
                <a:cs typeface="Arial"/>
              </a:rPr>
              <a:t>Fokus </a:t>
            </a:r>
            <a:r>
              <a:rPr sz="1000" spc="5" dirty="0">
                <a:latin typeface="Arial"/>
                <a:cs typeface="Arial"/>
              </a:rPr>
              <a:t>på </a:t>
            </a:r>
            <a:r>
              <a:rPr sz="1000" spc="20" dirty="0">
                <a:latin typeface="Arial"/>
                <a:cs typeface="Arial"/>
              </a:rPr>
              <a:t>p</a:t>
            </a:r>
            <a:r>
              <a:rPr sz="1000" spc="-10" dirty="0">
                <a:latin typeface="Arial"/>
                <a:cs typeface="Arial"/>
              </a:rPr>
              <a:t>r</a:t>
            </a:r>
            <a:r>
              <a:rPr sz="1000" spc="0" dirty="0">
                <a:latin typeface="Arial"/>
                <a:cs typeface="Arial"/>
              </a:rPr>
              <a:t>estation </a:t>
            </a:r>
            <a:r>
              <a:rPr sz="1000" spc="15" dirty="0">
                <a:latin typeface="Arial"/>
                <a:cs typeface="Arial"/>
              </a:rPr>
              <a:t>och </a:t>
            </a:r>
            <a:r>
              <a:rPr sz="1000" spc="10" dirty="0">
                <a:latin typeface="Arial"/>
                <a:cs typeface="Arial"/>
              </a:rPr>
              <a:t>att göra </a:t>
            </a:r>
            <a:r>
              <a:rPr sz="1000" spc="15" dirty="0">
                <a:latin typeface="Arial"/>
                <a:cs typeface="Arial"/>
              </a:rPr>
              <a:t>sitt </a:t>
            </a:r>
            <a:r>
              <a:rPr sz="1000" spc="0" dirty="0">
                <a:latin typeface="Arial"/>
                <a:cs typeface="Arial"/>
              </a:rPr>
              <a:t>bästa</a:t>
            </a:r>
            <a:endParaRPr sz="1000">
              <a:latin typeface="Arial"/>
              <a:cs typeface="Arial"/>
            </a:endParaRPr>
          </a:p>
          <a:p>
            <a:pPr marL="120650" indent="-107950">
              <a:lnSpc>
                <a:spcPct val="100000"/>
              </a:lnSpc>
              <a:spcBef>
                <a:spcPts val="330"/>
              </a:spcBef>
              <a:buFont typeface="Arial"/>
              <a:buChar char="•"/>
              <a:tabLst>
                <a:tab pos="120650" algn="l"/>
              </a:tabLst>
            </a:pPr>
            <a:r>
              <a:rPr sz="1000" spc="-20" dirty="0">
                <a:latin typeface="Arial"/>
                <a:cs typeface="Arial"/>
              </a:rPr>
              <a:t>Fair </a:t>
            </a:r>
            <a:r>
              <a:rPr sz="1000" spc="-10" dirty="0">
                <a:latin typeface="Arial"/>
                <a:cs typeface="Arial"/>
              </a:rPr>
              <a:t>Play</a:t>
            </a:r>
            <a:endParaRPr sz="1000">
              <a:latin typeface="Arial"/>
              <a:cs typeface="Arial"/>
            </a:endParaRPr>
          </a:p>
        </p:txBody>
      </p:sp>
      <p:graphicFrame>
        <p:nvGraphicFramePr>
          <p:cNvPr id="21" name="object 7"/>
          <p:cNvGraphicFramePr>
            <a:graphicFrameLocks noGrp="1"/>
          </p:cNvGraphicFramePr>
          <p:nvPr>
            <p:extLst>
              <p:ext uri="{D42A27DB-BD31-4B8C-83A1-F6EECF244321}">
                <p14:modId xmlns:p14="http://schemas.microsoft.com/office/powerpoint/2010/main" val="1713550564"/>
              </p:ext>
            </p:extLst>
          </p:nvPr>
        </p:nvGraphicFramePr>
        <p:xfrm>
          <a:off x="548680" y="1979712"/>
          <a:ext cx="6019608" cy="614260"/>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619615">
                  <a:extLst>
                    <a:ext uri="{9D8B030D-6E8A-4147-A177-3AD203B41FA5}">
                      <a16:colId xmlns:a16="http://schemas.microsoft.com/office/drawing/2014/main" val="20000"/>
                    </a:ext>
                  </a:extLst>
                </a:gridCol>
                <a:gridCol w="1079999">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79999">
                  <a:extLst>
                    <a:ext uri="{9D8B030D-6E8A-4147-A177-3AD203B41FA5}">
                      <a16:colId xmlns:a16="http://schemas.microsoft.com/office/drawing/2014/main" val="20004"/>
                    </a:ext>
                  </a:extLst>
                </a:gridCol>
                <a:gridCol w="1079995">
                  <a:extLst>
                    <a:ext uri="{9D8B030D-6E8A-4147-A177-3AD203B41FA5}">
                      <a16:colId xmlns:a16="http://schemas.microsoft.com/office/drawing/2014/main" val="20005"/>
                    </a:ext>
                  </a:extLst>
                </a:gridCol>
              </a:tblGrid>
              <a:tr h="179976">
                <a:tc>
                  <a:txBody>
                    <a:bodyPr/>
                    <a:lstStyle/>
                    <a:p>
                      <a:pPr marL="48895">
                        <a:lnSpc>
                          <a:spcPct val="100000"/>
                        </a:lnSpc>
                      </a:pPr>
                      <a:r>
                        <a:rPr sz="800" b="1" dirty="0">
                          <a:solidFill>
                            <a:srgbClr val="FFFFFF"/>
                          </a:solidFill>
                          <a:latin typeface="Arial"/>
                          <a:cs typeface="Arial"/>
                        </a:rPr>
                        <a:t>Ålder</a:t>
                      </a:r>
                      <a:endParaRPr sz="800" dirty="0">
                        <a:latin typeface="Arial"/>
                        <a:cs typeface="Arial"/>
                      </a:endParaRPr>
                    </a:p>
                  </a:txBody>
                  <a:tcPr marL="0" marR="0" marT="0" marB="0">
                    <a:lnR w="12700">
                      <a:solidFill>
                        <a:srgbClr val="FFFFFF"/>
                      </a:solidFill>
                      <a:prstDash val="solid"/>
                    </a:lnR>
                    <a:lnB w="12700">
                      <a:solidFill>
                        <a:srgbClr val="41AD49"/>
                      </a:solidFill>
                      <a:prstDash val="solid"/>
                    </a:lnB>
                    <a:solidFill>
                      <a:srgbClr val="41AD49"/>
                    </a:solidFill>
                  </a:tcPr>
                </a:tc>
                <a:tc>
                  <a:txBody>
                    <a:bodyPr/>
                    <a:lstStyle/>
                    <a:p>
                      <a:pPr marL="43815">
                        <a:lnSpc>
                          <a:spcPct val="100000"/>
                        </a:lnSpc>
                      </a:pPr>
                      <a:r>
                        <a:rPr sz="800" b="1" dirty="0">
                          <a:solidFill>
                            <a:srgbClr val="FFFFFF"/>
                          </a:solidFill>
                          <a:latin typeface="Arial"/>
                          <a:cs typeface="Arial"/>
                        </a:rPr>
                        <a:t>Spelform</a:t>
                      </a:r>
                      <a:endParaRPr sz="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41AD49"/>
                      </a:solidFill>
                      <a:prstDash val="solid"/>
                    </a:lnB>
                    <a:solidFill>
                      <a:srgbClr val="41AD49"/>
                    </a:solidFill>
                  </a:tcPr>
                </a:tc>
                <a:tc>
                  <a:txBody>
                    <a:bodyPr/>
                    <a:lstStyle/>
                    <a:p>
                      <a:pPr marL="43815">
                        <a:lnSpc>
                          <a:spcPct val="100000"/>
                        </a:lnSpc>
                      </a:pPr>
                      <a:r>
                        <a:rPr sz="800" b="1" dirty="0">
                          <a:solidFill>
                            <a:srgbClr val="FFFFFF"/>
                          </a:solidFill>
                          <a:latin typeface="Arial"/>
                          <a:cs typeface="Arial"/>
                        </a:rPr>
                        <a:t>Boll</a:t>
                      </a:r>
                      <a:endParaRPr sz="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41AD49"/>
                      </a:solidFill>
                      <a:prstDash val="solid"/>
                    </a:lnB>
                    <a:solidFill>
                      <a:srgbClr val="41AD49"/>
                    </a:solidFill>
                  </a:tcPr>
                </a:tc>
                <a:tc>
                  <a:txBody>
                    <a:bodyPr/>
                    <a:lstStyle/>
                    <a:p>
                      <a:pPr marL="44450">
                        <a:lnSpc>
                          <a:spcPct val="100000"/>
                        </a:lnSpc>
                      </a:pPr>
                      <a:r>
                        <a:rPr sz="800" b="1" dirty="0">
                          <a:solidFill>
                            <a:srgbClr val="FFFFFF"/>
                          </a:solidFill>
                          <a:latin typeface="Arial"/>
                          <a:cs typeface="Arial"/>
                        </a:rPr>
                        <a:t>Matchtid</a:t>
                      </a:r>
                      <a:endParaRPr sz="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41AD49"/>
                      </a:solidFill>
                      <a:prstDash val="solid"/>
                    </a:lnB>
                    <a:solidFill>
                      <a:srgbClr val="41AD49"/>
                    </a:solidFill>
                  </a:tcPr>
                </a:tc>
                <a:tc>
                  <a:txBody>
                    <a:bodyPr/>
                    <a:lstStyle/>
                    <a:p>
                      <a:pPr marL="44450">
                        <a:lnSpc>
                          <a:spcPct val="100000"/>
                        </a:lnSpc>
                      </a:pPr>
                      <a:r>
                        <a:rPr sz="800" b="1" dirty="0">
                          <a:solidFill>
                            <a:srgbClr val="FFFFFF"/>
                          </a:solidFill>
                          <a:latin typeface="Arial"/>
                          <a:cs typeface="Arial"/>
                        </a:rPr>
                        <a:t>Yta</a:t>
                      </a:r>
                      <a:endParaRPr sz="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41AD49"/>
                      </a:solidFill>
                      <a:prstDash val="solid"/>
                    </a:lnB>
                    <a:solidFill>
                      <a:srgbClr val="41AD49"/>
                    </a:solidFill>
                  </a:tcPr>
                </a:tc>
                <a:tc>
                  <a:txBody>
                    <a:bodyPr/>
                    <a:lstStyle/>
                    <a:p>
                      <a:pPr marL="44450">
                        <a:lnSpc>
                          <a:spcPct val="100000"/>
                        </a:lnSpc>
                      </a:pPr>
                      <a:r>
                        <a:rPr sz="800" b="1" dirty="0">
                          <a:solidFill>
                            <a:srgbClr val="FFFFFF"/>
                          </a:solidFill>
                          <a:latin typeface="Arial"/>
                          <a:cs typeface="Arial"/>
                        </a:rPr>
                        <a:t>Målstorlek</a:t>
                      </a:r>
                      <a:endParaRPr sz="800">
                        <a:latin typeface="Arial"/>
                        <a:cs typeface="Arial"/>
                      </a:endParaRPr>
                    </a:p>
                  </a:txBody>
                  <a:tcPr marL="0" marR="0" marT="0" marB="0">
                    <a:lnL w="12700">
                      <a:solidFill>
                        <a:srgbClr val="FFFFFF"/>
                      </a:solidFill>
                      <a:prstDash val="solid"/>
                    </a:lnL>
                    <a:lnB w="12700">
                      <a:solidFill>
                        <a:srgbClr val="41AD49"/>
                      </a:solidFill>
                      <a:prstDash val="solid"/>
                    </a:lnB>
                    <a:solidFill>
                      <a:srgbClr val="41AD49"/>
                    </a:solidFill>
                  </a:tcPr>
                </a:tc>
                <a:extLst>
                  <a:ext uri="{0D108BD9-81ED-4DB2-BD59-A6C34878D82A}">
                    <a16:rowId xmlns:a16="http://schemas.microsoft.com/office/drawing/2014/main" val="10000"/>
                  </a:ext>
                </a:extLst>
              </a:tr>
              <a:tr h="217140">
                <a:tc>
                  <a:txBody>
                    <a:bodyPr/>
                    <a:lstStyle/>
                    <a:p>
                      <a:pPr marL="48895">
                        <a:lnSpc>
                          <a:spcPct val="100000"/>
                        </a:lnSpc>
                      </a:pPr>
                      <a:r>
                        <a:rPr sz="800" dirty="0">
                          <a:latin typeface="Arial"/>
                          <a:cs typeface="Arial"/>
                        </a:rPr>
                        <a:t>1</a:t>
                      </a:r>
                      <a:r>
                        <a:rPr lang="sv-SE" sz="800" dirty="0">
                          <a:latin typeface="Arial"/>
                          <a:cs typeface="Arial"/>
                        </a:rPr>
                        <a:t>5</a:t>
                      </a:r>
                      <a:r>
                        <a:rPr sz="800" dirty="0">
                          <a:latin typeface="Arial"/>
                          <a:cs typeface="Arial"/>
                        </a:rPr>
                        <a:t> år</a:t>
                      </a:r>
                    </a:p>
                  </a:txBody>
                  <a:tcPr marL="0" marR="0" marT="0" marB="0">
                    <a:lnR w="12700">
                      <a:solidFill>
                        <a:srgbClr val="41AD49"/>
                      </a:solidFill>
                      <a:prstDash val="solid"/>
                    </a:lnR>
                    <a:lnT w="12700">
                      <a:solidFill>
                        <a:srgbClr val="41AD49"/>
                      </a:solidFill>
                      <a:prstDash val="solid"/>
                    </a:lnT>
                    <a:lnB w="12700">
                      <a:solidFill>
                        <a:srgbClr val="41AD49"/>
                      </a:solidFill>
                      <a:prstDash val="solid"/>
                    </a:lnB>
                    <a:solidFill>
                      <a:srgbClr val="FFFFFF"/>
                    </a:solidFill>
                  </a:tcPr>
                </a:tc>
                <a:tc>
                  <a:txBody>
                    <a:bodyPr/>
                    <a:lstStyle/>
                    <a:p>
                      <a:pPr marL="43815">
                        <a:lnSpc>
                          <a:spcPct val="100000"/>
                        </a:lnSpc>
                      </a:pPr>
                      <a:r>
                        <a:rPr sz="800" dirty="0">
                          <a:latin typeface="Arial"/>
                          <a:cs typeface="Arial"/>
                        </a:rPr>
                        <a:t>11 mot 11</a:t>
                      </a:r>
                    </a:p>
                  </a:txBody>
                  <a:tcPr marL="0" marR="0" marT="0" marB="0">
                    <a:lnL w="12700">
                      <a:solidFill>
                        <a:srgbClr val="41AD49"/>
                      </a:solidFill>
                      <a:prstDash val="solid"/>
                    </a:lnL>
                    <a:lnR w="12700">
                      <a:solidFill>
                        <a:srgbClr val="41AD49"/>
                      </a:solidFill>
                      <a:prstDash val="solid"/>
                    </a:lnR>
                    <a:lnT w="12700">
                      <a:solidFill>
                        <a:srgbClr val="41AD49"/>
                      </a:solidFill>
                      <a:prstDash val="solid"/>
                    </a:lnT>
                    <a:lnB w="12700">
                      <a:solidFill>
                        <a:srgbClr val="41AD49"/>
                      </a:solidFill>
                      <a:prstDash val="solid"/>
                    </a:lnB>
                    <a:solidFill>
                      <a:srgbClr val="FFFFFF"/>
                    </a:solidFill>
                  </a:tcPr>
                </a:tc>
                <a:tc>
                  <a:txBody>
                    <a:bodyPr/>
                    <a:lstStyle/>
                    <a:p>
                      <a:pPr marL="43815">
                        <a:lnSpc>
                          <a:spcPct val="100000"/>
                        </a:lnSpc>
                      </a:pPr>
                      <a:r>
                        <a:rPr sz="800" dirty="0">
                          <a:latin typeface="Arial"/>
                          <a:cs typeface="Arial"/>
                        </a:rPr>
                        <a:t>5</a:t>
                      </a:r>
                      <a:endParaRPr sz="800">
                        <a:latin typeface="Arial"/>
                        <a:cs typeface="Arial"/>
                      </a:endParaRPr>
                    </a:p>
                  </a:txBody>
                  <a:tcPr marL="0" marR="0" marT="0" marB="0">
                    <a:lnL w="12700">
                      <a:solidFill>
                        <a:srgbClr val="41AD49"/>
                      </a:solidFill>
                      <a:prstDash val="solid"/>
                    </a:lnL>
                    <a:lnR w="12700">
                      <a:solidFill>
                        <a:srgbClr val="41AD49"/>
                      </a:solidFill>
                      <a:prstDash val="solid"/>
                    </a:lnR>
                    <a:lnT w="12700">
                      <a:solidFill>
                        <a:srgbClr val="41AD49"/>
                      </a:solidFill>
                      <a:prstDash val="solid"/>
                    </a:lnT>
                    <a:lnB w="12700">
                      <a:solidFill>
                        <a:srgbClr val="41AD49"/>
                      </a:solidFill>
                      <a:prstDash val="solid"/>
                    </a:lnB>
                    <a:solidFill>
                      <a:srgbClr val="FFFFFF"/>
                    </a:solidFill>
                  </a:tcPr>
                </a:tc>
                <a:tc>
                  <a:txBody>
                    <a:bodyPr/>
                    <a:lstStyle/>
                    <a:p>
                      <a:pPr marL="44450">
                        <a:lnSpc>
                          <a:spcPct val="100000"/>
                        </a:lnSpc>
                      </a:pPr>
                      <a:r>
                        <a:rPr sz="800" dirty="0">
                          <a:latin typeface="Arial"/>
                          <a:cs typeface="Arial"/>
                        </a:rPr>
                        <a:t>2 x 40 min</a:t>
                      </a:r>
                      <a:endParaRPr sz="800">
                        <a:latin typeface="Arial"/>
                        <a:cs typeface="Arial"/>
                      </a:endParaRPr>
                    </a:p>
                  </a:txBody>
                  <a:tcPr marL="0" marR="0" marT="0" marB="0">
                    <a:lnL w="12700">
                      <a:solidFill>
                        <a:srgbClr val="41AD49"/>
                      </a:solidFill>
                      <a:prstDash val="solid"/>
                    </a:lnL>
                    <a:lnR w="12700">
                      <a:solidFill>
                        <a:srgbClr val="41AD49"/>
                      </a:solidFill>
                      <a:prstDash val="solid"/>
                    </a:lnR>
                    <a:lnT w="12700">
                      <a:solidFill>
                        <a:srgbClr val="41AD49"/>
                      </a:solidFill>
                      <a:prstDash val="solid"/>
                    </a:lnT>
                    <a:lnB w="12700">
                      <a:solidFill>
                        <a:srgbClr val="41AD49"/>
                      </a:solidFill>
                      <a:prstDash val="solid"/>
                    </a:lnB>
                    <a:solidFill>
                      <a:srgbClr val="FFFFFF"/>
                    </a:solidFill>
                  </a:tcPr>
                </a:tc>
                <a:tc>
                  <a:txBody>
                    <a:bodyPr/>
                    <a:lstStyle/>
                    <a:p>
                      <a:pPr marL="43815">
                        <a:lnSpc>
                          <a:spcPct val="100000"/>
                        </a:lnSpc>
                      </a:pPr>
                      <a:r>
                        <a:rPr lang="sv-SE" sz="800" dirty="0">
                          <a:latin typeface="Arial"/>
                          <a:cs typeface="Arial"/>
                        </a:rPr>
                        <a:t>90-120 x 45-90 m</a:t>
                      </a:r>
                    </a:p>
                  </a:txBody>
                  <a:tcPr marL="0" marR="0" marT="0" marB="0">
                    <a:lnL w="12700">
                      <a:solidFill>
                        <a:srgbClr val="41AD49"/>
                      </a:solidFill>
                      <a:prstDash val="solid"/>
                    </a:lnL>
                    <a:lnR w="12700">
                      <a:solidFill>
                        <a:srgbClr val="41AD49"/>
                      </a:solidFill>
                      <a:prstDash val="solid"/>
                    </a:lnR>
                    <a:lnT w="12700">
                      <a:solidFill>
                        <a:srgbClr val="41AD49"/>
                      </a:solidFill>
                      <a:prstDash val="solid"/>
                    </a:lnT>
                    <a:lnB w="12700">
                      <a:solidFill>
                        <a:srgbClr val="41AD49"/>
                      </a:solidFill>
                      <a:prstDash val="solid"/>
                    </a:lnB>
                    <a:solidFill>
                      <a:srgbClr val="FFFFFF"/>
                    </a:solidFill>
                  </a:tcPr>
                </a:tc>
                <a:tc>
                  <a:txBody>
                    <a:bodyPr/>
                    <a:lstStyle/>
                    <a:p>
                      <a:pPr marL="44450">
                        <a:lnSpc>
                          <a:spcPct val="100000"/>
                        </a:lnSpc>
                      </a:pPr>
                      <a:r>
                        <a:rPr sz="800" dirty="0">
                          <a:latin typeface="Arial"/>
                          <a:cs typeface="Arial"/>
                        </a:rPr>
                        <a:t>7,32 × 2,44 m</a:t>
                      </a:r>
                      <a:endParaRPr sz="800">
                        <a:latin typeface="Arial"/>
                        <a:cs typeface="Arial"/>
                      </a:endParaRPr>
                    </a:p>
                  </a:txBody>
                  <a:tcPr marL="0" marR="0" marT="0" marB="0">
                    <a:lnL w="12700">
                      <a:solidFill>
                        <a:srgbClr val="41AD49"/>
                      </a:solidFill>
                      <a:prstDash val="solid"/>
                    </a:lnL>
                    <a:lnT w="12700">
                      <a:solidFill>
                        <a:srgbClr val="41AD49"/>
                      </a:solidFill>
                      <a:prstDash val="solid"/>
                    </a:lnT>
                    <a:lnB w="12700">
                      <a:solidFill>
                        <a:srgbClr val="41AD49"/>
                      </a:solidFill>
                      <a:prstDash val="solid"/>
                    </a:lnB>
                    <a:solidFill>
                      <a:srgbClr val="FFFFFF"/>
                    </a:solidFill>
                  </a:tcPr>
                </a:tc>
                <a:extLst>
                  <a:ext uri="{0D108BD9-81ED-4DB2-BD59-A6C34878D82A}">
                    <a16:rowId xmlns:a16="http://schemas.microsoft.com/office/drawing/2014/main" val="10001"/>
                  </a:ext>
                </a:extLst>
              </a:tr>
              <a:tr h="217144">
                <a:tc>
                  <a:txBody>
                    <a:bodyPr/>
                    <a:lstStyle/>
                    <a:p>
                      <a:pPr marL="48895">
                        <a:lnSpc>
                          <a:spcPct val="100000"/>
                        </a:lnSpc>
                      </a:pPr>
                      <a:r>
                        <a:rPr sz="750" dirty="0">
                          <a:latin typeface="Arial"/>
                          <a:cs typeface="Arial"/>
                        </a:rPr>
                        <a:t>1</a:t>
                      </a:r>
                      <a:r>
                        <a:rPr lang="sv-SE" sz="750" dirty="0">
                          <a:latin typeface="Arial"/>
                          <a:cs typeface="Arial"/>
                        </a:rPr>
                        <a:t>6</a:t>
                      </a:r>
                      <a:r>
                        <a:rPr sz="750" dirty="0">
                          <a:latin typeface="Arial"/>
                          <a:cs typeface="Arial"/>
                        </a:rPr>
                        <a:t>-19 år</a:t>
                      </a:r>
                    </a:p>
                  </a:txBody>
                  <a:tcPr marL="0" marR="0" marT="0" marB="0">
                    <a:lnR w="12700">
                      <a:solidFill>
                        <a:srgbClr val="41AD49"/>
                      </a:solidFill>
                      <a:prstDash val="solid"/>
                    </a:lnR>
                    <a:lnT w="12700">
                      <a:solidFill>
                        <a:srgbClr val="41AD49"/>
                      </a:solidFill>
                      <a:prstDash val="solid"/>
                    </a:lnT>
                    <a:solidFill>
                      <a:srgbClr val="FFFFFF"/>
                    </a:solidFill>
                  </a:tcPr>
                </a:tc>
                <a:tc>
                  <a:txBody>
                    <a:bodyPr/>
                    <a:lstStyle/>
                    <a:p>
                      <a:pPr marL="44450">
                        <a:lnSpc>
                          <a:spcPct val="100000"/>
                        </a:lnSpc>
                      </a:pPr>
                      <a:r>
                        <a:rPr sz="800" dirty="0">
                          <a:latin typeface="Arial"/>
                          <a:cs typeface="Arial"/>
                        </a:rPr>
                        <a:t>11 mot 11</a:t>
                      </a:r>
                      <a:endParaRPr sz="800">
                        <a:latin typeface="Arial"/>
                        <a:cs typeface="Arial"/>
                      </a:endParaRPr>
                    </a:p>
                  </a:txBody>
                  <a:tcPr marL="0" marR="0" marT="0" marB="0">
                    <a:lnL w="12700">
                      <a:solidFill>
                        <a:srgbClr val="41AD49"/>
                      </a:solidFill>
                      <a:prstDash val="solid"/>
                    </a:lnL>
                    <a:lnR w="12700">
                      <a:solidFill>
                        <a:srgbClr val="41AD49"/>
                      </a:solidFill>
                      <a:prstDash val="solid"/>
                    </a:lnR>
                    <a:lnT w="12700">
                      <a:solidFill>
                        <a:srgbClr val="41AD49"/>
                      </a:solidFill>
                      <a:prstDash val="solid"/>
                    </a:lnT>
                    <a:solidFill>
                      <a:srgbClr val="FFFFFF"/>
                    </a:solidFill>
                  </a:tcPr>
                </a:tc>
                <a:tc>
                  <a:txBody>
                    <a:bodyPr/>
                    <a:lstStyle/>
                    <a:p>
                      <a:pPr marL="44450">
                        <a:lnSpc>
                          <a:spcPct val="100000"/>
                        </a:lnSpc>
                      </a:pPr>
                      <a:r>
                        <a:rPr sz="800" dirty="0">
                          <a:latin typeface="Arial"/>
                          <a:cs typeface="Arial"/>
                        </a:rPr>
                        <a:t>5</a:t>
                      </a:r>
                      <a:endParaRPr sz="800">
                        <a:latin typeface="Arial"/>
                        <a:cs typeface="Arial"/>
                      </a:endParaRPr>
                    </a:p>
                  </a:txBody>
                  <a:tcPr marL="0" marR="0" marT="0" marB="0">
                    <a:lnL w="12700">
                      <a:solidFill>
                        <a:srgbClr val="41AD49"/>
                      </a:solidFill>
                      <a:prstDash val="solid"/>
                    </a:lnL>
                    <a:lnR w="12700">
                      <a:solidFill>
                        <a:srgbClr val="41AD49"/>
                      </a:solidFill>
                      <a:prstDash val="solid"/>
                    </a:lnR>
                    <a:lnT w="12700">
                      <a:solidFill>
                        <a:srgbClr val="41AD49"/>
                      </a:solidFill>
                      <a:prstDash val="solid"/>
                    </a:lnT>
                    <a:solidFill>
                      <a:srgbClr val="FFFFFF"/>
                    </a:solidFill>
                  </a:tcPr>
                </a:tc>
                <a:tc>
                  <a:txBody>
                    <a:bodyPr/>
                    <a:lstStyle/>
                    <a:p>
                      <a:pPr marL="44450">
                        <a:lnSpc>
                          <a:spcPct val="100000"/>
                        </a:lnSpc>
                      </a:pPr>
                      <a:r>
                        <a:rPr sz="800" dirty="0">
                          <a:latin typeface="Arial"/>
                          <a:cs typeface="Arial"/>
                        </a:rPr>
                        <a:t>2 x 45 min</a:t>
                      </a:r>
                      <a:endParaRPr sz="800">
                        <a:latin typeface="Arial"/>
                        <a:cs typeface="Arial"/>
                      </a:endParaRPr>
                    </a:p>
                  </a:txBody>
                  <a:tcPr marL="0" marR="0" marT="0" marB="0">
                    <a:lnL w="12700">
                      <a:solidFill>
                        <a:srgbClr val="41AD49"/>
                      </a:solidFill>
                      <a:prstDash val="solid"/>
                    </a:lnL>
                    <a:lnR w="12700">
                      <a:solidFill>
                        <a:srgbClr val="41AD49"/>
                      </a:solidFill>
                      <a:prstDash val="solid"/>
                    </a:lnR>
                    <a:lnT w="12700">
                      <a:solidFill>
                        <a:srgbClr val="41AD49"/>
                      </a:solidFill>
                      <a:prstDash val="solid"/>
                    </a:lnT>
                    <a:solidFill>
                      <a:srgbClr val="FFFFFF"/>
                    </a:solidFill>
                  </a:tcPr>
                </a:tc>
                <a:tc>
                  <a:txBody>
                    <a:bodyPr/>
                    <a:lstStyle/>
                    <a:p>
                      <a:pPr marL="43815">
                        <a:lnSpc>
                          <a:spcPct val="100000"/>
                        </a:lnSpc>
                      </a:pPr>
                      <a:r>
                        <a:rPr lang="sv-SE" sz="800" dirty="0">
                          <a:latin typeface="Arial"/>
                          <a:cs typeface="Arial"/>
                        </a:rPr>
                        <a:t>100-120 x 60-90 m</a:t>
                      </a:r>
                    </a:p>
                  </a:txBody>
                  <a:tcPr marL="0" marR="0" marT="0" marB="0">
                    <a:lnL w="12700">
                      <a:solidFill>
                        <a:srgbClr val="41AD49"/>
                      </a:solidFill>
                      <a:prstDash val="solid"/>
                    </a:lnL>
                    <a:lnR w="12700">
                      <a:solidFill>
                        <a:srgbClr val="41AD49"/>
                      </a:solidFill>
                      <a:prstDash val="solid"/>
                    </a:lnR>
                    <a:lnT w="12700">
                      <a:solidFill>
                        <a:srgbClr val="41AD49"/>
                      </a:solidFill>
                      <a:prstDash val="solid"/>
                    </a:lnT>
                    <a:solidFill>
                      <a:srgbClr val="FFFFFF"/>
                    </a:solidFill>
                  </a:tcPr>
                </a:tc>
                <a:tc>
                  <a:txBody>
                    <a:bodyPr/>
                    <a:lstStyle/>
                    <a:p>
                      <a:pPr marL="44450">
                        <a:lnSpc>
                          <a:spcPct val="100000"/>
                        </a:lnSpc>
                      </a:pPr>
                      <a:r>
                        <a:rPr sz="800" dirty="0">
                          <a:latin typeface="Arial"/>
                          <a:cs typeface="Arial"/>
                        </a:rPr>
                        <a:t>7,32 × 2,44 m</a:t>
                      </a:r>
                    </a:p>
                  </a:txBody>
                  <a:tcPr marL="0" marR="0" marT="0" marB="0">
                    <a:lnL w="12700">
                      <a:solidFill>
                        <a:srgbClr val="41AD49"/>
                      </a:solidFill>
                      <a:prstDash val="solid"/>
                    </a:lnL>
                    <a:lnT w="12700">
                      <a:solidFill>
                        <a:srgbClr val="41AD49"/>
                      </a:solidFill>
                      <a:prstDash val="solid"/>
                    </a:lnT>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80728" y="3923928"/>
            <a:ext cx="4752528" cy="169200"/>
          </a:xfrm>
          <a:prstGeom prst="rect">
            <a:avLst/>
          </a:prstGeom>
          <a:solidFill>
            <a:srgbClr val="41AD49"/>
          </a:solidFill>
        </p:spPr>
        <p:txBody>
          <a:bodyPr vert="horz" wrap="square" lIns="0" tIns="0" rIns="0" bIns="0" rtlCol="0">
            <a:noAutofit/>
          </a:bodyPr>
          <a:lstStyle/>
          <a:p>
            <a:pPr marL="11135"/>
            <a:r>
              <a:rPr sz="1000" b="1" dirty="0">
                <a:solidFill>
                  <a:srgbClr val="FFFFFF"/>
                </a:solidFill>
                <a:latin typeface="Arial"/>
                <a:cs typeface="Arial"/>
              </a:rPr>
              <a:t>4.</a:t>
            </a:r>
            <a:r>
              <a:rPr sz="1000" b="1" spc="-153" dirty="0">
                <a:solidFill>
                  <a:srgbClr val="FFFFFF"/>
                </a:solidFill>
                <a:latin typeface="Arial"/>
                <a:cs typeface="Arial"/>
              </a:rPr>
              <a:t> </a:t>
            </a:r>
            <a:r>
              <a:rPr sz="1000" b="1" spc="-100" dirty="0">
                <a:solidFill>
                  <a:srgbClr val="FFFFFF"/>
                </a:solidFill>
                <a:latin typeface="Arial"/>
                <a:cs typeface="Arial"/>
              </a:rPr>
              <a:t>T</a:t>
            </a:r>
            <a:r>
              <a:rPr sz="1000" b="1" dirty="0">
                <a:solidFill>
                  <a:srgbClr val="FFFFFF"/>
                </a:solidFill>
                <a:latin typeface="Arial"/>
                <a:cs typeface="Arial"/>
              </a:rPr>
              <a:t>räna </a:t>
            </a:r>
            <a:r>
              <a:rPr sz="1000" b="1" spc="-18" dirty="0">
                <a:solidFill>
                  <a:srgbClr val="FFFFFF"/>
                </a:solidFill>
                <a:latin typeface="Arial"/>
                <a:cs typeface="Arial"/>
              </a:rPr>
              <a:t>f</a:t>
            </a:r>
            <a:r>
              <a:rPr sz="1000" b="1" dirty="0">
                <a:solidFill>
                  <a:srgbClr val="FFFFFF"/>
                </a:solidFill>
                <a:latin typeface="Arial"/>
                <a:cs typeface="Arial"/>
              </a:rPr>
              <a:t>ör </a:t>
            </a:r>
            <a:r>
              <a:rPr sz="1000" b="1" spc="18" dirty="0">
                <a:solidFill>
                  <a:srgbClr val="FFFFFF"/>
                </a:solidFill>
                <a:latin typeface="Arial"/>
                <a:cs typeface="Arial"/>
              </a:rPr>
              <a:t>a</a:t>
            </a:r>
            <a:r>
              <a:rPr sz="1000" b="1" dirty="0">
                <a:solidFill>
                  <a:srgbClr val="FFFFFF"/>
                </a:solidFill>
                <a:latin typeface="Arial"/>
                <a:cs typeface="Arial"/>
              </a:rPr>
              <a:t>t</a:t>
            </a:r>
            <a:r>
              <a:rPr sz="1000" b="1" spc="13" dirty="0">
                <a:solidFill>
                  <a:srgbClr val="FFFFFF"/>
                </a:solidFill>
                <a:latin typeface="Arial"/>
                <a:cs typeface="Arial"/>
              </a:rPr>
              <a:t>t p</a:t>
            </a:r>
            <a:r>
              <a:rPr sz="1000" b="1" spc="-18" dirty="0">
                <a:solidFill>
                  <a:srgbClr val="FFFFFF"/>
                </a:solidFill>
                <a:latin typeface="Arial"/>
                <a:cs typeface="Arial"/>
              </a:rPr>
              <a:t>r</a:t>
            </a:r>
            <a:r>
              <a:rPr sz="1000" b="1" dirty="0">
                <a:solidFill>
                  <a:srgbClr val="FFFFFF"/>
                </a:solidFill>
                <a:latin typeface="Arial"/>
                <a:cs typeface="Arial"/>
              </a:rPr>
              <a:t>estera </a:t>
            </a:r>
            <a:r>
              <a:rPr sz="1000" b="1" spc="-18" dirty="0">
                <a:solidFill>
                  <a:srgbClr val="FFFFFF"/>
                </a:solidFill>
                <a:latin typeface="Arial"/>
                <a:cs typeface="Arial"/>
              </a:rPr>
              <a:t>(</a:t>
            </a:r>
            <a:r>
              <a:rPr sz="1000" b="1" spc="-39" dirty="0">
                <a:solidFill>
                  <a:srgbClr val="FFFFFF"/>
                </a:solidFill>
                <a:latin typeface="Arial"/>
                <a:cs typeface="Arial"/>
              </a:rPr>
              <a:t>1</a:t>
            </a:r>
            <a:r>
              <a:rPr sz="1000" b="1" spc="-18" dirty="0">
                <a:solidFill>
                  <a:srgbClr val="FFFFFF"/>
                </a:solidFill>
                <a:latin typeface="Arial"/>
                <a:cs typeface="Arial"/>
              </a:rPr>
              <a:t>6–23 </a:t>
            </a:r>
            <a:r>
              <a:rPr sz="1000" b="1" dirty="0">
                <a:solidFill>
                  <a:srgbClr val="FFFFFF"/>
                </a:solidFill>
                <a:latin typeface="Arial"/>
                <a:cs typeface="Arial"/>
              </a:rPr>
              <a:t>år </a:t>
            </a:r>
            <a:r>
              <a:rPr sz="1000" b="1" spc="26" dirty="0">
                <a:solidFill>
                  <a:srgbClr val="FFFFFF"/>
                </a:solidFill>
                <a:latin typeface="Arial"/>
                <a:cs typeface="Arial"/>
              </a:rPr>
              <a:t>+/-)</a:t>
            </a:r>
            <a:endParaRPr sz="1000" dirty="0">
              <a:latin typeface="Arial"/>
              <a:cs typeface="Arial"/>
            </a:endParaRPr>
          </a:p>
        </p:txBody>
      </p:sp>
      <p:sp>
        <p:nvSpPr>
          <p:cNvPr id="8" name="object 8"/>
          <p:cNvSpPr txBox="1"/>
          <p:nvPr/>
        </p:nvSpPr>
        <p:spPr>
          <a:xfrm>
            <a:off x="980728" y="4139953"/>
            <a:ext cx="4752528" cy="864096"/>
          </a:xfrm>
          <a:prstGeom prst="rect">
            <a:avLst/>
          </a:prstGeom>
        </p:spPr>
        <p:txBody>
          <a:bodyPr vert="horz" wrap="square" lIns="0" tIns="0" rIns="0" bIns="0" rtlCol="0">
            <a:noAutofit/>
          </a:bodyPr>
          <a:lstStyle/>
          <a:p>
            <a:pPr marL="105786" marR="126386" indent="-94651" algn="just">
              <a:lnSpc>
                <a:spcPts val="964"/>
              </a:lnSpc>
              <a:buFont typeface="Arial"/>
              <a:buChar char="•"/>
              <a:tabLst>
                <a:tab pos="105786" algn="l"/>
              </a:tabLst>
            </a:pPr>
            <a:r>
              <a:rPr sz="900" spc="-18" dirty="0">
                <a:latin typeface="Arial"/>
                <a:cs typeface="Arial"/>
              </a:rPr>
              <a:t>I </a:t>
            </a:r>
            <a:r>
              <a:rPr sz="900" spc="4" dirty="0">
                <a:latin typeface="Arial"/>
                <a:cs typeface="Arial"/>
              </a:rPr>
              <a:t>den </a:t>
            </a:r>
            <a:r>
              <a:rPr sz="900" spc="-9" dirty="0">
                <a:latin typeface="Arial"/>
                <a:cs typeface="Arial"/>
              </a:rPr>
              <a:t>här </a:t>
            </a:r>
            <a:r>
              <a:rPr sz="900" spc="-4" dirty="0">
                <a:latin typeface="Arial"/>
                <a:cs typeface="Arial"/>
              </a:rPr>
              <a:t>fasen </a:t>
            </a:r>
            <a:r>
              <a:rPr sz="900" spc="4" dirty="0">
                <a:latin typeface="Arial"/>
                <a:cs typeface="Arial"/>
              </a:rPr>
              <a:t>gör vanligtvis blivande elitspela</a:t>
            </a:r>
            <a:r>
              <a:rPr sz="900" spc="-18" dirty="0">
                <a:latin typeface="Arial"/>
                <a:cs typeface="Arial"/>
              </a:rPr>
              <a:t>r</a:t>
            </a:r>
            <a:r>
              <a:rPr sz="900" spc="-22" dirty="0">
                <a:latin typeface="Arial"/>
                <a:cs typeface="Arial"/>
              </a:rPr>
              <a:t>e </a:t>
            </a:r>
            <a:r>
              <a:rPr sz="900" spc="-4" dirty="0">
                <a:latin typeface="Arial"/>
                <a:cs typeface="Arial"/>
              </a:rPr>
              <a:t>valet </a:t>
            </a:r>
            <a:r>
              <a:rPr sz="900" spc="9" dirty="0">
                <a:latin typeface="Arial"/>
                <a:cs typeface="Arial"/>
              </a:rPr>
              <a:t>att </a:t>
            </a:r>
            <a:r>
              <a:rPr sz="900" spc="-4" dirty="0">
                <a:latin typeface="Arial"/>
                <a:cs typeface="Arial"/>
              </a:rPr>
              <a:t>satsa helhjärtat </a:t>
            </a:r>
            <a:r>
              <a:rPr sz="900" spc="4" dirty="0">
                <a:latin typeface="Arial"/>
                <a:cs typeface="Arial"/>
              </a:rPr>
              <a:t>på</a:t>
            </a:r>
            <a:r>
              <a:rPr sz="900" dirty="0">
                <a:latin typeface="Arial"/>
                <a:cs typeface="Arial"/>
              </a:rPr>
              <a:t> </a:t>
            </a:r>
            <a:r>
              <a:rPr sz="900" spc="4" dirty="0">
                <a:latin typeface="Arial"/>
                <a:cs typeface="Arial"/>
              </a:rPr>
              <a:t>fotbollen.</a:t>
            </a:r>
            <a:endParaRPr sz="900" dirty="0">
              <a:latin typeface="Arial"/>
              <a:cs typeface="Arial"/>
            </a:endParaRPr>
          </a:p>
          <a:p>
            <a:pPr marL="105786" marR="11135" indent="-94651">
              <a:lnSpc>
                <a:spcPts val="964"/>
              </a:lnSpc>
              <a:spcBef>
                <a:spcPts val="246"/>
              </a:spcBef>
              <a:buFont typeface="Arial"/>
              <a:buChar char="•"/>
              <a:tabLst>
                <a:tab pos="105786" algn="l"/>
              </a:tabLst>
            </a:pPr>
            <a:r>
              <a:rPr sz="900" dirty="0">
                <a:latin typeface="Arial"/>
                <a:cs typeface="Arial"/>
              </a:rPr>
              <a:t>Fysiologiska, tekniska, </a:t>
            </a:r>
            <a:r>
              <a:rPr sz="900" spc="4" dirty="0">
                <a:latin typeface="Arial"/>
                <a:cs typeface="Arial"/>
              </a:rPr>
              <a:t>taktiska </a:t>
            </a:r>
            <a:r>
              <a:rPr sz="900" spc="13" dirty="0">
                <a:latin typeface="Arial"/>
                <a:cs typeface="Arial"/>
              </a:rPr>
              <a:t>och</a:t>
            </a:r>
            <a:r>
              <a:rPr sz="900" spc="4" dirty="0">
                <a:latin typeface="Arial"/>
                <a:cs typeface="Arial"/>
              </a:rPr>
              <a:t> </a:t>
            </a:r>
            <a:r>
              <a:rPr sz="900" dirty="0">
                <a:latin typeface="Arial"/>
                <a:cs typeface="Arial"/>
              </a:rPr>
              <a:t>psykologiska </a:t>
            </a:r>
            <a:r>
              <a:rPr sz="900" spc="-4" dirty="0">
                <a:latin typeface="Arial"/>
                <a:cs typeface="Arial"/>
              </a:rPr>
              <a:t>fä</a:t>
            </a:r>
            <a:r>
              <a:rPr sz="900" spc="-22" dirty="0">
                <a:latin typeface="Arial"/>
                <a:cs typeface="Arial"/>
              </a:rPr>
              <a:t>r</a:t>
            </a:r>
            <a:r>
              <a:rPr sz="900" dirty="0">
                <a:latin typeface="Arial"/>
                <a:cs typeface="Arial"/>
              </a:rPr>
              <a:t>digheter </a:t>
            </a:r>
            <a:r>
              <a:rPr sz="900" spc="-13" dirty="0">
                <a:latin typeface="Arial"/>
                <a:cs typeface="Arial"/>
              </a:rPr>
              <a:t>(delfä</a:t>
            </a:r>
            <a:r>
              <a:rPr sz="900" spc="-26" dirty="0">
                <a:latin typeface="Arial"/>
                <a:cs typeface="Arial"/>
              </a:rPr>
              <a:t>r</a:t>
            </a:r>
            <a:r>
              <a:rPr sz="900" spc="-4" dirty="0">
                <a:latin typeface="Arial"/>
                <a:cs typeface="Arial"/>
              </a:rPr>
              <a:t>digheter) slipas i </a:t>
            </a:r>
            <a:r>
              <a:rPr sz="900" dirty="0">
                <a:latin typeface="Arial"/>
                <a:cs typeface="Arial"/>
              </a:rPr>
              <a:t>detalj </a:t>
            </a:r>
            <a:r>
              <a:rPr sz="900" spc="13" dirty="0">
                <a:latin typeface="Arial"/>
                <a:cs typeface="Arial"/>
              </a:rPr>
              <a:t>och ökar i </a:t>
            </a:r>
            <a:r>
              <a:rPr sz="900" dirty="0">
                <a:latin typeface="Arial"/>
                <a:cs typeface="Arial"/>
              </a:rPr>
              <a:t>intensitet under </a:t>
            </a:r>
            <a:r>
              <a:rPr sz="900" spc="-4" dirty="0">
                <a:latin typeface="Arial"/>
                <a:cs typeface="Arial"/>
              </a:rPr>
              <a:t>fasens gång.</a:t>
            </a:r>
            <a:endParaRPr sz="900" dirty="0">
              <a:latin typeface="Arial"/>
              <a:cs typeface="Arial"/>
            </a:endParaRPr>
          </a:p>
          <a:p>
            <a:pPr marL="105786" marR="29509" indent="-94651">
              <a:lnSpc>
                <a:spcPts val="964"/>
              </a:lnSpc>
              <a:spcBef>
                <a:spcPts val="246"/>
              </a:spcBef>
              <a:buFont typeface="Arial"/>
              <a:buChar char="•"/>
              <a:tabLst>
                <a:tab pos="105786" algn="l"/>
              </a:tabLst>
            </a:pPr>
            <a:r>
              <a:rPr sz="900" dirty="0">
                <a:latin typeface="Arial"/>
                <a:cs typeface="Arial"/>
              </a:rPr>
              <a:t>Fotbollsspela</a:t>
            </a:r>
            <a:r>
              <a:rPr sz="900" spc="-18" dirty="0">
                <a:latin typeface="Arial"/>
                <a:cs typeface="Arial"/>
              </a:rPr>
              <a:t>r</a:t>
            </a:r>
            <a:r>
              <a:rPr sz="900" spc="-13" dirty="0">
                <a:latin typeface="Arial"/>
                <a:cs typeface="Arial"/>
              </a:rPr>
              <a:t>en </a:t>
            </a:r>
            <a:r>
              <a:rPr sz="900" spc="4" dirty="0">
                <a:latin typeface="Arial"/>
                <a:cs typeface="Arial"/>
              </a:rPr>
              <a:t>utbildas </a:t>
            </a:r>
            <a:r>
              <a:rPr sz="900" dirty="0">
                <a:latin typeface="Arial"/>
                <a:cs typeface="Arial"/>
              </a:rPr>
              <a:t>inte </a:t>
            </a:r>
            <a:r>
              <a:rPr sz="900" spc="-4" dirty="0">
                <a:latin typeface="Arial"/>
                <a:cs typeface="Arial"/>
              </a:rPr>
              <a:t>bara i delfä</a:t>
            </a:r>
            <a:r>
              <a:rPr sz="900" spc="-18" dirty="0">
                <a:latin typeface="Arial"/>
                <a:cs typeface="Arial"/>
              </a:rPr>
              <a:t>r</a:t>
            </a:r>
            <a:r>
              <a:rPr sz="900" dirty="0">
                <a:latin typeface="Arial"/>
                <a:cs typeface="Arial"/>
              </a:rPr>
              <a:t>dighete</a:t>
            </a:r>
            <a:r>
              <a:rPr sz="900" spc="13" dirty="0">
                <a:latin typeface="Arial"/>
                <a:cs typeface="Arial"/>
              </a:rPr>
              <a:t>r</a:t>
            </a:r>
            <a:r>
              <a:rPr sz="900" spc="-13" dirty="0">
                <a:latin typeface="Arial"/>
                <a:cs typeface="Arial"/>
              </a:rPr>
              <a:t>na utan även i exempelvis </a:t>
            </a:r>
            <a:r>
              <a:rPr sz="900" spc="-4" dirty="0">
                <a:latin typeface="Arial"/>
                <a:cs typeface="Arial"/>
              </a:rPr>
              <a:t>näringslära, återhämtning, </a:t>
            </a:r>
            <a:r>
              <a:rPr sz="900" spc="4" dirty="0">
                <a:latin typeface="Arial"/>
                <a:cs typeface="Arial"/>
              </a:rPr>
              <a:t>skadep</a:t>
            </a:r>
            <a:r>
              <a:rPr sz="900" spc="-18" dirty="0">
                <a:latin typeface="Arial"/>
                <a:cs typeface="Arial"/>
              </a:rPr>
              <a:t>r</a:t>
            </a:r>
            <a:r>
              <a:rPr sz="900" dirty="0">
                <a:latin typeface="Arial"/>
                <a:cs typeface="Arial"/>
              </a:rPr>
              <a:t>evention </a:t>
            </a:r>
            <a:r>
              <a:rPr sz="900" spc="13" dirty="0" err="1">
                <a:latin typeface="Arial"/>
                <a:cs typeface="Arial"/>
              </a:rPr>
              <a:t>och</a:t>
            </a:r>
            <a:r>
              <a:rPr sz="900" spc="13" dirty="0">
                <a:latin typeface="Arial"/>
                <a:cs typeface="Arial"/>
              </a:rPr>
              <a:t> </a:t>
            </a:r>
            <a:r>
              <a:rPr sz="900" dirty="0" err="1">
                <a:latin typeface="Arial"/>
                <a:cs typeface="Arial"/>
              </a:rPr>
              <a:t>livsstilsfakto</a:t>
            </a:r>
            <a:r>
              <a:rPr sz="900" spc="-18" dirty="0" err="1">
                <a:latin typeface="Arial"/>
                <a:cs typeface="Arial"/>
              </a:rPr>
              <a:t>re</a:t>
            </a:r>
            <a:r>
              <a:rPr lang="sv-SE" sz="900" spc="-92">
                <a:latin typeface="Arial"/>
                <a:cs typeface="Arial"/>
              </a:rPr>
              <a:t>r.</a:t>
            </a:r>
            <a:endParaRPr sz="900" dirty="0">
              <a:latin typeface="Arial"/>
              <a:cs typeface="Arial"/>
            </a:endParaRPr>
          </a:p>
          <a:p>
            <a:pPr marL="105786" marR="113580" indent="-94651">
              <a:lnSpc>
                <a:spcPts val="964"/>
              </a:lnSpc>
              <a:spcBef>
                <a:spcPts val="246"/>
              </a:spcBef>
              <a:buFont typeface="Arial"/>
              <a:buChar char="•"/>
              <a:tabLst>
                <a:tab pos="105786" algn="l"/>
              </a:tabLst>
            </a:pPr>
            <a:r>
              <a:rPr sz="900" dirty="0">
                <a:latin typeface="Arial"/>
                <a:cs typeface="Arial"/>
              </a:rPr>
              <a:t>Individuell träning </a:t>
            </a:r>
            <a:r>
              <a:rPr sz="900" spc="13" dirty="0">
                <a:latin typeface="Arial"/>
                <a:cs typeface="Arial"/>
              </a:rPr>
              <a:t>och </a:t>
            </a:r>
            <a:r>
              <a:rPr sz="900" spc="9" dirty="0">
                <a:latin typeface="Arial"/>
                <a:cs typeface="Arial"/>
              </a:rPr>
              <a:t>feedback ökar i </a:t>
            </a:r>
            <a:r>
              <a:rPr sz="900" dirty="0">
                <a:latin typeface="Arial"/>
                <a:cs typeface="Arial"/>
              </a:rPr>
              <a:t>betydelse.</a:t>
            </a:r>
          </a:p>
          <a:p>
            <a:pPr marL="105786" indent="-94651">
              <a:spcBef>
                <a:spcPts val="140"/>
              </a:spcBef>
              <a:buFont typeface="Arial"/>
              <a:buChar char="•"/>
              <a:tabLst>
                <a:tab pos="105786" algn="l"/>
              </a:tabLst>
            </a:pPr>
            <a:r>
              <a:rPr sz="900" spc="9" dirty="0">
                <a:latin typeface="Arial"/>
                <a:cs typeface="Arial"/>
              </a:rPr>
              <a:t>Matchandet ökar också i </a:t>
            </a:r>
            <a:r>
              <a:rPr sz="900" dirty="0">
                <a:latin typeface="Arial"/>
                <a:cs typeface="Arial"/>
              </a:rPr>
              <a:t>betydelse.</a:t>
            </a:r>
          </a:p>
        </p:txBody>
      </p:sp>
      <p:sp>
        <p:nvSpPr>
          <p:cNvPr id="9" name="object 9"/>
          <p:cNvSpPr txBox="1"/>
          <p:nvPr/>
        </p:nvSpPr>
        <p:spPr>
          <a:xfrm>
            <a:off x="908720" y="5508104"/>
            <a:ext cx="4824536" cy="1008112"/>
          </a:xfrm>
          <a:prstGeom prst="rect">
            <a:avLst/>
          </a:prstGeom>
        </p:spPr>
        <p:txBody>
          <a:bodyPr vert="horz" wrap="square" lIns="0" tIns="0" rIns="0" bIns="0" rtlCol="0">
            <a:noAutofit/>
          </a:bodyPr>
          <a:lstStyle/>
          <a:p>
            <a:pPr marL="105786" marR="11135" indent="-94651">
              <a:lnSpc>
                <a:spcPts val="964"/>
              </a:lnSpc>
              <a:spcBef>
                <a:spcPts val="390"/>
              </a:spcBef>
              <a:buFont typeface="Arial"/>
              <a:buChar char="•"/>
              <a:tabLst>
                <a:tab pos="105786" algn="l"/>
              </a:tabLst>
            </a:pPr>
            <a:r>
              <a:rPr sz="900" spc="-18" dirty="0">
                <a:latin typeface="Arial"/>
                <a:cs typeface="Arial"/>
              </a:rPr>
              <a:t>I </a:t>
            </a:r>
            <a:r>
              <a:rPr sz="900" spc="4" dirty="0">
                <a:latin typeface="Arial"/>
                <a:cs typeface="Arial"/>
              </a:rPr>
              <a:t>den </a:t>
            </a:r>
            <a:r>
              <a:rPr sz="900" spc="-9" dirty="0">
                <a:latin typeface="Arial"/>
                <a:cs typeface="Arial"/>
              </a:rPr>
              <a:t>här </a:t>
            </a:r>
            <a:r>
              <a:rPr sz="900" spc="-4" dirty="0">
                <a:latin typeface="Arial"/>
                <a:cs typeface="Arial"/>
              </a:rPr>
              <a:t>fasen handlar </a:t>
            </a:r>
            <a:r>
              <a:rPr sz="900" spc="9" dirty="0">
                <a:latin typeface="Arial"/>
                <a:cs typeface="Arial"/>
              </a:rPr>
              <a:t>det om att, </a:t>
            </a:r>
            <a:r>
              <a:rPr sz="900" spc="4" dirty="0">
                <a:latin typeface="Arial"/>
                <a:cs typeface="Arial"/>
              </a:rPr>
              <a:t>genom</a:t>
            </a:r>
            <a:r>
              <a:rPr sz="900" dirty="0">
                <a:latin typeface="Arial"/>
                <a:cs typeface="Arial"/>
              </a:rPr>
              <a:t> </a:t>
            </a:r>
            <a:r>
              <a:rPr sz="900" spc="9" dirty="0">
                <a:latin typeface="Arial"/>
                <a:cs typeface="Arial"/>
              </a:rPr>
              <a:t>goda </a:t>
            </a:r>
            <a:r>
              <a:rPr sz="900" spc="18" dirty="0">
                <a:latin typeface="Arial"/>
                <a:cs typeface="Arial"/>
              </a:rPr>
              <a:t>p</a:t>
            </a:r>
            <a:r>
              <a:rPr sz="900" spc="-9" dirty="0">
                <a:latin typeface="Arial"/>
                <a:cs typeface="Arial"/>
              </a:rPr>
              <a:t>r</a:t>
            </a:r>
            <a:r>
              <a:rPr sz="900" dirty="0">
                <a:latin typeface="Arial"/>
                <a:cs typeface="Arial"/>
              </a:rPr>
              <a:t>estatione</a:t>
            </a:r>
            <a:r>
              <a:rPr sz="900" spc="-83" dirty="0">
                <a:latin typeface="Arial"/>
                <a:cs typeface="Arial"/>
              </a:rPr>
              <a:t>r</a:t>
            </a:r>
            <a:r>
              <a:rPr sz="900" dirty="0">
                <a:latin typeface="Arial"/>
                <a:cs typeface="Arial"/>
              </a:rPr>
              <a:t>, </a:t>
            </a:r>
            <a:r>
              <a:rPr sz="900" spc="-4" dirty="0">
                <a:latin typeface="Arial"/>
                <a:cs typeface="Arial"/>
              </a:rPr>
              <a:t>vinna </a:t>
            </a:r>
            <a:r>
              <a:rPr sz="900" spc="4" dirty="0">
                <a:latin typeface="Arial"/>
                <a:cs typeface="Arial"/>
              </a:rPr>
              <a:t>matche</a:t>
            </a:r>
            <a:r>
              <a:rPr sz="900" spc="-83" dirty="0">
                <a:latin typeface="Arial"/>
                <a:cs typeface="Arial"/>
              </a:rPr>
              <a:t>r</a:t>
            </a:r>
            <a:r>
              <a:rPr sz="900" dirty="0">
                <a:latin typeface="Arial"/>
                <a:cs typeface="Arial"/>
              </a:rPr>
              <a:t>, </a:t>
            </a:r>
            <a:r>
              <a:rPr sz="900" spc="-9" dirty="0">
                <a:latin typeface="Arial"/>
                <a:cs typeface="Arial"/>
              </a:rPr>
              <a:t>serier </a:t>
            </a:r>
            <a:r>
              <a:rPr sz="900" spc="13" dirty="0">
                <a:latin typeface="Arial"/>
                <a:cs typeface="Arial"/>
              </a:rPr>
              <a:t>och </a:t>
            </a:r>
            <a:r>
              <a:rPr sz="900" spc="9" dirty="0" err="1">
                <a:latin typeface="Arial"/>
                <a:cs typeface="Arial"/>
              </a:rPr>
              <a:t>tu</a:t>
            </a:r>
            <a:r>
              <a:rPr sz="900" spc="22" dirty="0" err="1">
                <a:latin typeface="Arial"/>
                <a:cs typeface="Arial"/>
              </a:rPr>
              <a:t>r</a:t>
            </a:r>
            <a:r>
              <a:rPr sz="900" spc="-4" dirty="0" err="1">
                <a:latin typeface="Arial"/>
                <a:cs typeface="Arial"/>
              </a:rPr>
              <a:t>neringa</a:t>
            </a:r>
            <a:r>
              <a:rPr sz="900" spc="-88" dirty="0" err="1">
                <a:latin typeface="Arial"/>
                <a:cs typeface="Arial"/>
              </a:rPr>
              <a:t>r</a:t>
            </a:r>
            <a:r>
              <a:rPr sz="900" dirty="0">
                <a:latin typeface="Arial"/>
                <a:cs typeface="Arial"/>
              </a:rPr>
              <a:t>.</a:t>
            </a:r>
            <a:endParaRPr lang="sv-SE" sz="900" dirty="0">
              <a:latin typeface="Arial"/>
              <a:cs typeface="Arial"/>
            </a:endParaRPr>
          </a:p>
          <a:p>
            <a:pPr marL="105786" marR="11135" indent="-94651">
              <a:lnSpc>
                <a:spcPts val="964"/>
              </a:lnSpc>
              <a:buFont typeface="Arial"/>
              <a:buChar char="•"/>
              <a:tabLst>
                <a:tab pos="105786" algn="l"/>
              </a:tabLst>
            </a:pPr>
            <a:r>
              <a:rPr lang="sv-SE" sz="900" dirty="0">
                <a:latin typeface="Arial"/>
                <a:cs typeface="Arial"/>
              </a:rPr>
              <a:t>Ett bra </a:t>
            </a:r>
            <a:r>
              <a:rPr lang="sv-SE" sz="900" spc="4" dirty="0">
                <a:latin typeface="Arial"/>
                <a:cs typeface="Arial"/>
              </a:rPr>
              <a:t>grundläggande arbete, </a:t>
            </a:r>
            <a:r>
              <a:rPr lang="sv-SE" sz="900" spc="-4" dirty="0">
                <a:latin typeface="Arial"/>
                <a:cs typeface="Arial"/>
              </a:rPr>
              <a:t>från </a:t>
            </a:r>
            <a:r>
              <a:rPr lang="sv-SE" sz="900" spc="4" dirty="0">
                <a:latin typeface="Arial"/>
                <a:cs typeface="Arial"/>
              </a:rPr>
              <a:t>den</a:t>
            </a:r>
            <a:r>
              <a:rPr lang="sv-SE" sz="900" dirty="0">
                <a:latin typeface="Arial"/>
                <a:cs typeface="Arial"/>
              </a:rPr>
              <a:t> </a:t>
            </a:r>
            <a:r>
              <a:rPr lang="sv-SE" sz="900" spc="9" dirty="0">
                <a:latin typeface="Arial"/>
                <a:cs typeface="Arial"/>
              </a:rPr>
              <a:t>”aktiva starten” </a:t>
            </a:r>
            <a:r>
              <a:rPr lang="sv-SE" sz="900" spc="4" dirty="0">
                <a:latin typeface="Arial"/>
                <a:cs typeface="Arial"/>
              </a:rPr>
              <a:t>till nu, ökar </a:t>
            </a:r>
            <a:r>
              <a:rPr lang="sv-SE" sz="900" spc="9" dirty="0">
                <a:latin typeface="Arial"/>
                <a:cs typeface="Arial"/>
              </a:rPr>
              <a:t>förutsätt</a:t>
            </a:r>
            <a:r>
              <a:rPr lang="sv-SE" sz="900" spc="-4" dirty="0">
                <a:latin typeface="Arial"/>
                <a:cs typeface="Arial"/>
              </a:rPr>
              <a:t>ninga</a:t>
            </a:r>
            <a:r>
              <a:rPr lang="sv-SE" sz="900" spc="9" dirty="0">
                <a:latin typeface="Arial"/>
                <a:cs typeface="Arial"/>
              </a:rPr>
              <a:t>r</a:t>
            </a:r>
            <a:r>
              <a:rPr lang="sv-SE" sz="900" spc="-13" dirty="0">
                <a:latin typeface="Arial"/>
                <a:cs typeface="Arial"/>
              </a:rPr>
              <a:t>na </a:t>
            </a:r>
            <a:r>
              <a:rPr lang="sv-SE" sz="900" spc="9" dirty="0">
                <a:latin typeface="Arial"/>
                <a:cs typeface="Arial"/>
              </a:rPr>
              <a:t>att </a:t>
            </a:r>
            <a:r>
              <a:rPr lang="sv-SE" sz="900" spc="4" dirty="0">
                <a:latin typeface="Arial"/>
                <a:cs typeface="Arial"/>
              </a:rPr>
              <a:t>komma till den </a:t>
            </a:r>
            <a:r>
              <a:rPr lang="sv-SE" sz="900" spc="-9" dirty="0">
                <a:latin typeface="Arial"/>
                <a:cs typeface="Arial"/>
              </a:rPr>
              <a:t>här </a:t>
            </a:r>
            <a:r>
              <a:rPr lang="sv-SE" sz="900" spc="-4" dirty="0">
                <a:latin typeface="Arial"/>
                <a:cs typeface="Arial"/>
              </a:rPr>
              <a:t>nivån </a:t>
            </a:r>
            <a:r>
              <a:rPr lang="sv-SE" sz="900" spc="13" dirty="0">
                <a:latin typeface="Arial"/>
                <a:cs typeface="Arial"/>
              </a:rPr>
              <a:t>och</a:t>
            </a:r>
            <a:r>
              <a:rPr lang="sv-SE" sz="900" spc="4" dirty="0">
                <a:latin typeface="Arial"/>
                <a:cs typeface="Arial"/>
              </a:rPr>
              <a:t> </a:t>
            </a:r>
            <a:r>
              <a:rPr lang="sv-SE" sz="900" spc="-4" dirty="0">
                <a:latin typeface="Arial"/>
                <a:cs typeface="Arial"/>
              </a:rPr>
              <a:t>få </a:t>
            </a:r>
            <a:r>
              <a:rPr lang="sv-SE" sz="900" spc="-13" dirty="0">
                <a:latin typeface="Arial"/>
                <a:cs typeface="Arial"/>
              </a:rPr>
              <a:t>en </a:t>
            </a:r>
            <a:r>
              <a:rPr lang="sv-SE" sz="900" spc="13" dirty="0">
                <a:latin typeface="Arial"/>
                <a:cs typeface="Arial"/>
              </a:rPr>
              <a:t>fortsatt </a:t>
            </a:r>
            <a:r>
              <a:rPr lang="sv-SE" sz="900" dirty="0">
                <a:latin typeface="Arial"/>
                <a:cs typeface="Arial"/>
              </a:rPr>
              <a:t>bra utveckling.</a:t>
            </a:r>
          </a:p>
          <a:p>
            <a:pPr marL="105786" marR="11692" indent="-94651">
              <a:lnSpc>
                <a:spcPts val="964"/>
              </a:lnSpc>
              <a:spcBef>
                <a:spcPts val="246"/>
              </a:spcBef>
              <a:buFont typeface="Arial"/>
              <a:buChar char="•"/>
              <a:tabLst>
                <a:tab pos="105786" algn="l"/>
              </a:tabLst>
            </a:pPr>
            <a:r>
              <a:rPr lang="sv-SE" sz="900" spc="-13" dirty="0">
                <a:latin typeface="Arial"/>
                <a:cs typeface="Arial"/>
              </a:rPr>
              <a:t>Här krävs </a:t>
            </a:r>
            <a:r>
              <a:rPr lang="sv-SE" sz="900" spc="9" dirty="0">
                <a:latin typeface="Arial"/>
                <a:cs typeface="Arial"/>
              </a:rPr>
              <a:t>mycket kvalitativa </a:t>
            </a:r>
            <a:r>
              <a:rPr lang="sv-SE" sz="900" dirty="0">
                <a:latin typeface="Arial"/>
                <a:cs typeface="Arial"/>
              </a:rPr>
              <a:t>tränings</a:t>
            </a:r>
            <a:r>
              <a:rPr lang="sv-SE" sz="900" spc="44" dirty="0">
                <a:latin typeface="Arial"/>
                <a:cs typeface="Arial"/>
              </a:rPr>
              <a:t>-</a:t>
            </a:r>
            <a:r>
              <a:rPr lang="sv-SE" sz="900" spc="35" dirty="0">
                <a:latin typeface="Arial"/>
                <a:cs typeface="Arial"/>
              </a:rPr>
              <a:t> </a:t>
            </a:r>
            <a:r>
              <a:rPr lang="sv-SE" sz="900" spc="9" dirty="0">
                <a:latin typeface="Arial"/>
                <a:cs typeface="Arial"/>
              </a:rPr>
              <a:t>metoder </a:t>
            </a:r>
            <a:r>
              <a:rPr lang="sv-SE" sz="900" spc="13" dirty="0">
                <a:latin typeface="Arial"/>
                <a:cs typeface="Arial"/>
              </a:rPr>
              <a:t>och </a:t>
            </a:r>
            <a:r>
              <a:rPr lang="sv-SE" sz="900" dirty="0">
                <a:latin typeface="Arial"/>
                <a:cs typeface="Arial"/>
              </a:rPr>
              <a:t>bra träningsfacilitete</a:t>
            </a:r>
            <a:r>
              <a:rPr lang="sv-SE" sz="900" spc="-83" dirty="0">
                <a:latin typeface="Arial"/>
                <a:cs typeface="Arial"/>
              </a:rPr>
              <a:t>r</a:t>
            </a:r>
            <a:r>
              <a:rPr lang="sv-SE" sz="900" dirty="0">
                <a:latin typeface="Arial"/>
                <a:cs typeface="Arial"/>
              </a:rPr>
              <a:t>. Dessutom ska </a:t>
            </a:r>
            <a:r>
              <a:rPr lang="sv-SE" sz="900" spc="4" dirty="0">
                <a:latin typeface="Arial"/>
                <a:cs typeface="Arial"/>
              </a:rPr>
              <a:t>medicinsk </a:t>
            </a:r>
            <a:r>
              <a:rPr lang="sv-SE" sz="900" spc="13" dirty="0">
                <a:latin typeface="Arial"/>
                <a:cs typeface="Arial"/>
              </a:rPr>
              <a:t>och </a:t>
            </a:r>
            <a:r>
              <a:rPr lang="sv-SE" sz="900" spc="9" dirty="0">
                <a:latin typeface="Arial"/>
                <a:cs typeface="Arial"/>
              </a:rPr>
              <a:t>id</a:t>
            </a:r>
            <a:r>
              <a:rPr lang="sv-SE" sz="900" spc="-9" dirty="0">
                <a:latin typeface="Arial"/>
                <a:cs typeface="Arial"/>
              </a:rPr>
              <a:t>r</a:t>
            </a:r>
            <a:r>
              <a:rPr lang="sv-SE" sz="900" spc="18" dirty="0">
                <a:latin typeface="Arial"/>
                <a:cs typeface="Arial"/>
              </a:rPr>
              <a:t>otts</a:t>
            </a:r>
            <a:r>
              <a:rPr lang="sv-SE" sz="900" spc="44" dirty="0">
                <a:latin typeface="Arial"/>
                <a:cs typeface="Arial"/>
              </a:rPr>
              <a:t>-</a:t>
            </a:r>
            <a:r>
              <a:rPr lang="sv-SE" sz="900" spc="35" dirty="0">
                <a:latin typeface="Arial"/>
                <a:cs typeface="Arial"/>
              </a:rPr>
              <a:t> vetenskaplig </a:t>
            </a:r>
            <a:r>
              <a:rPr lang="sv-SE" sz="900" dirty="0">
                <a:latin typeface="Arial"/>
                <a:cs typeface="Arial"/>
              </a:rPr>
              <a:t>expertis in </a:t>
            </a:r>
            <a:r>
              <a:rPr lang="sv-SE" sz="900" spc="9" dirty="0">
                <a:latin typeface="Arial"/>
                <a:cs typeface="Arial"/>
              </a:rPr>
              <a:t>för att </a:t>
            </a:r>
            <a:r>
              <a:rPr lang="sv-SE" sz="900" spc="-4" dirty="0">
                <a:latin typeface="Arial"/>
                <a:cs typeface="Arial"/>
              </a:rPr>
              <a:t>säkerställa </a:t>
            </a:r>
            <a:r>
              <a:rPr lang="sv-SE" sz="900" spc="18" dirty="0">
                <a:latin typeface="Arial"/>
                <a:cs typeface="Arial"/>
              </a:rPr>
              <a:t>p</a:t>
            </a:r>
            <a:r>
              <a:rPr lang="sv-SE" sz="900" spc="-9" dirty="0">
                <a:latin typeface="Arial"/>
                <a:cs typeface="Arial"/>
              </a:rPr>
              <a:t>r</a:t>
            </a:r>
            <a:r>
              <a:rPr lang="sv-SE" sz="900" dirty="0">
                <a:latin typeface="Arial"/>
                <a:cs typeface="Arial"/>
              </a:rPr>
              <a:t>ofessionell verksamhet.</a:t>
            </a:r>
          </a:p>
          <a:p>
            <a:pPr marL="105786" marR="40087" indent="-94651">
              <a:lnSpc>
                <a:spcPts val="964"/>
              </a:lnSpc>
              <a:spcBef>
                <a:spcPts val="246"/>
              </a:spcBef>
              <a:buFont typeface="Arial"/>
              <a:buChar char="•"/>
              <a:tabLst>
                <a:tab pos="105786" algn="l"/>
              </a:tabLst>
            </a:pPr>
            <a:r>
              <a:rPr lang="sv-SE" sz="900" spc="-9" dirty="0">
                <a:latin typeface="Arial"/>
                <a:cs typeface="Arial"/>
              </a:rPr>
              <a:t>Är </a:t>
            </a:r>
            <a:r>
              <a:rPr lang="sv-SE" sz="900" dirty="0">
                <a:latin typeface="Arial"/>
                <a:cs typeface="Arial"/>
              </a:rPr>
              <a:t>förutsättninga</a:t>
            </a:r>
            <a:r>
              <a:rPr lang="sv-SE" sz="900" spc="13" dirty="0">
                <a:latin typeface="Arial"/>
                <a:cs typeface="Arial"/>
              </a:rPr>
              <a:t>r</a:t>
            </a:r>
            <a:r>
              <a:rPr lang="sv-SE" sz="900" spc="-13" dirty="0">
                <a:latin typeface="Arial"/>
                <a:cs typeface="Arial"/>
              </a:rPr>
              <a:t>na </a:t>
            </a:r>
            <a:r>
              <a:rPr lang="sv-SE" sz="900" dirty="0">
                <a:latin typeface="Arial"/>
                <a:cs typeface="Arial"/>
              </a:rPr>
              <a:t>optimala ökar </a:t>
            </a:r>
            <a:r>
              <a:rPr lang="sv-SE" sz="900" spc="9" dirty="0">
                <a:latin typeface="Arial"/>
                <a:cs typeface="Arial"/>
              </a:rPr>
              <a:t>också</a:t>
            </a:r>
            <a:r>
              <a:rPr lang="sv-SE" sz="900" spc="4" dirty="0">
                <a:latin typeface="Arial"/>
                <a:cs typeface="Arial"/>
              </a:rPr>
              <a:t> sannolikheten </a:t>
            </a:r>
            <a:r>
              <a:rPr lang="sv-SE" sz="900" spc="9" dirty="0">
                <a:latin typeface="Arial"/>
                <a:cs typeface="Arial"/>
              </a:rPr>
              <a:t>för att </a:t>
            </a:r>
            <a:r>
              <a:rPr lang="sv-SE" sz="900" spc="-4" dirty="0">
                <a:latin typeface="Arial"/>
                <a:cs typeface="Arial"/>
              </a:rPr>
              <a:t>spela</a:t>
            </a:r>
            <a:r>
              <a:rPr lang="sv-SE" sz="900" spc="9" dirty="0">
                <a:latin typeface="Arial"/>
                <a:cs typeface="Arial"/>
              </a:rPr>
              <a:t>r</a:t>
            </a:r>
            <a:r>
              <a:rPr lang="sv-SE" sz="900" spc="-13" dirty="0">
                <a:latin typeface="Arial"/>
                <a:cs typeface="Arial"/>
              </a:rPr>
              <a:t>na </a:t>
            </a:r>
            <a:r>
              <a:rPr lang="sv-SE" sz="900" spc="18" dirty="0">
                <a:latin typeface="Arial"/>
                <a:cs typeface="Arial"/>
              </a:rPr>
              <a:t>p</a:t>
            </a:r>
            <a:r>
              <a:rPr lang="sv-SE" sz="900" spc="-9" dirty="0">
                <a:latin typeface="Arial"/>
                <a:cs typeface="Arial"/>
              </a:rPr>
              <a:t>r</a:t>
            </a:r>
            <a:r>
              <a:rPr lang="sv-SE" sz="900" spc="-4" dirty="0">
                <a:latin typeface="Arial"/>
                <a:cs typeface="Arial"/>
              </a:rPr>
              <a:t>esterar </a:t>
            </a:r>
            <a:r>
              <a:rPr lang="sv-SE" sz="900" spc="4" dirty="0">
                <a:latin typeface="Arial"/>
                <a:cs typeface="Arial"/>
              </a:rPr>
              <a:t>på </a:t>
            </a:r>
            <a:r>
              <a:rPr lang="sv-SE" sz="900" spc="18" dirty="0">
                <a:latin typeface="Arial"/>
                <a:cs typeface="Arial"/>
              </a:rPr>
              <a:t>topp.</a:t>
            </a:r>
            <a:endParaRPr lang="sv-SE" sz="900" dirty="0">
              <a:latin typeface="Arial"/>
              <a:cs typeface="Arial"/>
            </a:endParaRPr>
          </a:p>
          <a:p>
            <a:pPr marL="105786" marR="11135" indent="-94651">
              <a:lnSpc>
                <a:spcPts val="964"/>
              </a:lnSpc>
              <a:spcBef>
                <a:spcPts val="390"/>
              </a:spcBef>
              <a:buFont typeface="Arial"/>
              <a:buChar char="•"/>
              <a:tabLst>
                <a:tab pos="105786" algn="l"/>
              </a:tabLst>
            </a:pPr>
            <a:endParaRPr sz="900" dirty="0">
              <a:latin typeface="Arial"/>
              <a:cs typeface="Arial"/>
            </a:endParaRPr>
          </a:p>
        </p:txBody>
      </p:sp>
      <p:sp>
        <p:nvSpPr>
          <p:cNvPr id="13" name="object 13"/>
          <p:cNvSpPr txBox="1"/>
          <p:nvPr/>
        </p:nvSpPr>
        <p:spPr>
          <a:xfrm>
            <a:off x="749903" y="6779354"/>
            <a:ext cx="5446283" cy="1512168"/>
          </a:xfrm>
          <a:prstGeom prst="rect">
            <a:avLst/>
          </a:prstGeom>
        </p:spPr>
        <p:txBody>
          <a:bodyPr vert="horz" wrap="square" lIns="0" tIns="0" rIns="0" bIns="0" rtlCol="0">
            <a:noAutofit/>
          </a:bodyPr>
          <a:lstStyle/>
          <a:p>
            <a:pPr marL="11135"/>
            <a:r>
              <a:rPr sz="1400" b="1" dirty="0">
                <a:latin typeface="Arial"/>
                <a:cs typeface="Arial"/>
              </a:rPr>
              <a:t>Hälsa och aktivt </a:t>
            </a:r>
            <a:r>
              <a:rPr sz="1400" b="1" spc="-35" dirty="0">
                <a:latin typeface="Arial"/>
                <a:cs typeface="Arial"/>
              </a:rPr>
              <a:t>liv</a:t>
            </a:r>
            <a:endParaRPr sz="1400" dirty="0">
              <a:latin typeface="Arial"/>
              <a:cs typeface="Arial"/>
            </a:endParaRPr>
          </a:p>
          <a:p>
            <a:pPr marL="11135" marR="200436">
              <a:lnSpc>
                <a:spcPct val="104200"/>
              </a:lnSpc>
              <a:spcBef>
                <a:spcPts val="424"/>
              </a:spcBef>
            </a:pPr>
            <a:r>
              <a:rPr sz="1000" spc="-13" dirty="0">
                <a:latin typeface="Arial"/>
                <a:cs typeface="Arial"/>
              </a:rPr>
              <a:t>Även </a:t>
            </a:r>
            <a:r>
              <a:rPr sz="1000" spc="9" dirty="0">
                <a:latin typeface="Arial"/>
                <a:cs typeface="Arial"/>
              </a:rPr>
              <a:t>om landslagsspel </a:t>
            </a:r>
            <a:r>
              <a:rPr sz="1000" spc="-13" dirty="0">
                <a:latin typeface="Arial"/>
                <a:cs typeface="Arial"/>
              </a:rPr>
              <a:t>är </a:t>
            </a:r>
            <a:r>
              <a:rPr sz="1000" spc="4" dirty="0">
                <a:latin typeface="Arial"/>
                <a:cs typeface="Arial"/>
              </a:rPr>
              <a:t>vad </a:t>
            </a:r>
            <a:r>
              <a:rPr sz="1000" spc="9" dirty="0">
                <a:latin typeface="Arial"/>
                <a:cs typeface="Arial"/>
              </a:rPr>
              <a:t>som</a:t>
            </a:r>
            <a:r>
              <a:rPr sz="1000" spc="4" dirty="0">
                <a:latin typeface="Arial"/>
                <a:cs typeface="Arial"/>
              </a:rPr>
              <a:t> uppmärksammas mest </a:t>
            </a:r>
            <a:r>
              <a:rPr sz="1000" spc="-13" dirty="0">
                <a:latin typeface="Arial"/>
                <a:cs typeface="Arial"/>
              </a:rPr>
              <a:t>är </a:t>
            </a:r>
            <a:r>
              <a:rPr sz="1000" spc="9" dirty="0">
                <a:latin typeface="Arial"/>
                <a:cs typeface="Arial"/>
              </a:rPr>
              <a:t>det </a:t>
            </a:r>
            <a:r>
              <a:rPr sz="1000" spc="-4" dirty="0">
                <a:latin typeface="Arial"/>
                <a:cs typeface="Arial"/>
              </a:rPr>
              <a:t>hälso</a:t>
            </a:r>
            <a:r>
              <a:rPr sz="1000" spc="44" dirty="0">
                <a:latin typeface="Arial"/>
                <a:cs typeface="Arial"/>
              </a:rPr>
              <a:t>-</a:t>
            </a:r>
            <a:r>
              <a:rPr sz="1000" spc="35" dirty="0">
                <a:latin typeface="Arial"/>
                <a:cs typeface="Arial"/>
              </a:rPr>
              <a:t> </a:t>
            </a:r>
            <a:r>
              <a:rPr sz="1000" spc="4" dirty="0">
                <a:latin typeface="Arial"/>
                <a:cs typeface="Arial"/>
              </a:rPr>
              <a:t>perspektivet </a:t>
            </a:r>
            <a:r>
              <a:rPr sz="1000" spc="-57" dirty="0">
                <a:latin typeface="Arial"/>
                <a:cs typeface="Arial"/>
              </a:rPr>
              <a:t>– </a:t>
            </a:r>
            <a:r>
              <a:rPr sz="1000" spc="9" dirty="0">
                <a:latin typeface="Arial"/>
                <a:cs typeface="Arial"/>
              </a:rPr>
              <a:t>att </a:t>
            </a:r>
            <a:r>
              <a:rPr sz="1000" spc="-4" dirty="0">
                <a:latin typeface="Arial"/>
                <a:cs typeface="Arial"/>
              </a:rPr>
              <a:t>få </a:t>
            </a:r>
            <a:r>
              <a:rPr sz="1000" spc="4" dirty="0">
                <a:latin typeface="Arial"/>
                <a:cs typeface="Arial"/>
              </a:rPr>
              <a:t>ba</a:t>
            </a:r>
            <a:r>
              <a:rPr sz="1000" spc="13" dirty="0">
                <a:latin typeface="Arial"/>
                <a:cs typeface="Arial"/>
              </a:rPr>
              <a:t>r</a:t>
            </a:r>
            <a:r>
              <a:rPr sz="1000" dirty="0">
                <a:latin typeface="Arial"/>
                <a:cs typeface="Arial"/>
              </a:rPr>
              <a:t>n </a:t>
            </a:r>
            <a:r>
              <a:rPr sz="1000" spc="13" dirty="0">
                <a:latin typeface="Arial"/>
                <a:cs typeface="Arial"/>
              </a:rPr>
              <a:t>och </a:t>
            </a:r>
            <a:r>
              <a:rPr sz="1000" spc="4" dirty="0">
                <a:latin typeface="Arial"/>
                <a:cs typeface="Arial"/>
              </a:rPr>
              <a:t>ungdomar</a:t>
            </a:r>
            <a:r>
              <a:rPr sz="1000" dirty="0">
                <a:latin typeface="Arial"/>
                <a:cs typeface="Arial"/>
              </a:rPr>
              <a:t> </a:t>
            </a:r>
            <a:r>
              <a:rPr sz="1000" spc="4" dirty="0">
                <a:latin typeface="Arial"/>
                <a:cs typeface="Arial"/>
              </a:rPr>
              <a:t>int</a:t>
            </a:r>
            <a:r>
              <a:rPr sz="1000" spc="-13" dirty="0">
                <a:latin typeface="Arial"/>
                <a:cs typeface="Arial"/>
              </a:rPr>
              <a:t>r</a:t>
            </a:r>
            <a:r>
              <a:rPr sz="1000" spc="-4" dirty="0">
                <a:latin typeface="Arial"/>
                <a:cs typeface="Arial"/>
              </a:rPr>
              <a:t>esserade </a:t>
            </a:r>
            <a:r>
              <a:rPr sz="1000" spc="-13" dirty="0">
                <a:latin typeface="Arial"/>
                <a:cs typeface="Arial"/>
              </a:rPr>
              <a:t>av </a:t>
            </a:r>
            <a:r>
              <a:rPr sz="1000" dirty="0">
                <a:latin typeface="Arial"/>
                <a:cs typeface="Arial"/>
              </a:rPr>
              <a:t>fysisk </a:t>
            </a:r>
            <a:r>
              <a:rPr sz="1000" spc="4" dirty="0">
                <a:latin typeface="Arial"/>
                <a:cs typeface="Arial"/>
              </a:rPr>
              <a:t>aktivitet </a:t>
            </a:r>
            <a:r>
              <a:rPr sz="1000" spc="-57" dirty="0">
                <a:latin typeface="Arial"/>
                <a:cs typeface="Arial"/>
              </a:rPr>
              <a:t>– </a:t>
            </a:r>
            <a:r>
              <a:rPr sz="1000" spc="9" dirty="0">
                <a:latin typeface="Arial"/>
                <a:cs typeface="Arial"/>
              </a:rPr>
              <a:t>som </a:t>
            </a:r>
            <a:r>
              <a:rPr sz="1000" spc="-13" dirty="0">
                <a:latin typeface="Arial"/>
                <a:cs typeface="Arial"/>
              </a:rPr>
              <a:t>är</a:t>
            </a:r>
            <a:r>
              <a:rPr sz="1000" spc="-9" dirty="0">
                <a:latin typeface="Arial"/>
                <a:cs typeface="Arial"/>
              </a:rPr>
              <a:t> </a:t>
            </a:r>
            <a:r>
              <a:rPr sz="1000" spc="4" dirty="0">
                <a:latin typeface="Arial"/>
                <a:cs typeface="Arial"/>
              </a:rPr>
              <a:t>fotbollens </a:t>
            </a:r>
            <a:r>
              <a:rPr sz="1000" dirty="0">
                <a:latin typeface="Arial"/>
                <a:cs typeface="Arial"/>
              </a:rPr>
              <a:t>viktigaste </a:t>
            </a:r>
            <a:r>
              <a:rPr sz="1000" spc="13" dirty="0">
                <a:latin typeface="Arial"/>
                <a:cs typeface="Arial"/>
              </a:rPr>
              <a:t>uppgift.</a:t>
            </a:r>
            <a:endParaRPr sz="1000" dirty="0">
              <a:latin typeface="Arial"/>
              <a:cs typeface="Arial"/>
            </a:endParaRPr>
          </a:p>
          <a:p>
            <a:pPr>
              <a:lnSpc>
                <a:spcPts val="482"/>
              </a:lnSpc>
              <a:spcBef>
                <a:spcPts val="14"/>
              </a:spcBef>
            </a:pPr>
            <a:endParaRPr sz="600" dirty="0"/>
          </a:p>
          <a:p>
            <a:pPr marL="11135" marR="11135">
              <a:lnSpc>
                <a:spcPct val="104200"/>
              </a:lnSpc>
            </a:pPr>
            <a:r>
              <a:rPr sz="1000" spc="-9" dirty="0">
                <a:latin typeface="Arial"/>
                <a:cs typeface="Arial"/>
              </a:rPr>
              <a:t>Förr </a:t>
            </a:r>
            <a:r>
              <a:rPr sz="1000" spc="-13" dirty="0">
                <a:latin typeface="Arial"/>
                <a:cs typeface="Arial"/>
              </a:rPr>
              <a:t>eller sena</a:t>
            </a:r>
            <a:r>
              <a:rPr sz="1000" spc="-26" dirty="0">
                <a:latin typeface="Arial"/>
                <a:cs typeface="Arial"/>
              </a:rPr>
              <a:t>r</a:t>
            </a:r>
            <a:r>
              <a:rPr sz="1000" spc="-22" dirty="0">
                <a:latin typeface="Arial"/>
                <a:cs typeface="Arial"/>
              </a:rPr>
              <a:t>e slutar </a:t>
            </a:r>
            <a:r>
              <a:rPr sz="1000" spc="-13" dirty="0">
                <a:latin typeface="Arial"/>
                <a:cs typeface="Arial"/>
              </a:rPr>
              <a:t>alla </a:t>
            </a:r>
            <a:r>
              <a:rPr sz="1000" spc="4" dirty="0">
                <a:latin typeface="Arial"/>
                <a:cs typeface="Arial"/>
              </a:rPr>
              <a:t>med </a:t>
            </a:r>
            <a:r>
              <a:rPr sz="1000" spc="-9" dirty="0">
                <a:latin typeface="Arial"/>
                <a:cs typeface="Arial"/>
              </a:rPr>
              <a:t>sina aktiva </a:t>
            </a:r>
            <a:r>
              <a:rPr sz="1000" spc="-4" dirty="0">
                <a:latin typeface="Arial"/>
                <a:cs typeface="Arial"/>
              </a:rPr>
              <a:t>karriä</a:t>
            </a:r>
            <a:r>
              <a:rPr sz="1000" spc="-22" dirty="0">
                <a:latin typeface="Arial"/>
                <a:cs typeface="Arial"/>
              </a:rPr>
              <a:t>r</a:t>
            </a:r>
            <a:r>
              <a:rPr sz="1000" spc="-18" dirty="0">
                <a:latin typeface="Arial"/>
                <a:cs typeface="Arial"/>
              </a:rPr>
              <a:t>e</a:t>
            </a:r>
            <a:r>
              <a:rPr sz="1000" spc="-92" dirty="0">
                <a:latin typeface="Arial"/>
                <a:cs typeface="Arial"/>
              </a:rPr>
              <a:t>r</a:t>
            </a:r>
            <a:r>
              <a:rPr sz="1000" dirty="0">
                <a:latin typeface="Arial"/>
                <a:cs typeface="Arial"/>
              </a:rPr>
              <a:t>. </a:t>
            </a:r>
            <a:r>
              <a:rPr sz="1050" dirty="0">
                <a:latin typeface="Arial"/>
                <a:cs typeface="Arial"/>
              </a:rPr>
              <a:t>Oavsett</a:t>
            </a:r>
            <a:r>
              <a:rPr sz="1000" dirty="0">
                <a:latin typeface="Arial"/>
                <a:cs typeface="Arial"/>
              </a:rPr>
              <a:t> </a:t>
            </a:r>
            <a:r>
              <a:rPr sz="1000" spc="-9" dirty="0">
                <a:latin typeface="Arial"/>
                <a:cs typeface="Arial"/>
              </a:rPr>
              <a:t>när man </a:t>
            </a:r>
            <a:r>
              <a:rPr sz="1000" spc="-4" dirty="0">
                <a:latin typeface="Arial"/>
                <a:cs typeface="Arial"/>
              </a:rPr>
              <a:t>avslutar sin </a:t>
            </a:r>
            <a:r>
              <a:rPr sz="1000" dirty="0">
                <a:latin typeface="Arial"/>
                <a:cs typeface="Arial"/>
              </a:rPr>
              <a:t>fotbollskarriär </a:t>
            </a:r>
            <a:r>
              <a:rPr sz="1000" spc="-13" dirty="0">
                <a:latin typeface="Arial"/>
                <a:cs typeface="Arial"/>
              </a:rPr>
              <a:t>är </a:t>
            </a:r>
            <a:r>
              <a:rPr sz="1000" spc="9" dirty="0">
                <a:latin typeface="Arial"/>
                <a:cs typeface="Arial"/>
              </a:rPr>
              <a:t>det viktigt för id</a:t>
            </a:r>
            <a:r>
              <a:rPr sz="1000" spc="-9" dirty="0">
                <a:latin typeface="Arial"/>
                <a:cs typeface="Arial"/>
              </a:rPr>
              <a:t>r</a:t>
            </a:r>
            <a:r>
              <a:rPr sz="1000" spc="9" dirty="0">
                <a:latin typeface="Arial"/>
                <a:cs typeface="Arial"/>
              </a:rPr>
              <a:t>otten i allmänhet </a:t>
            </a:r>
            <a:r>
              <a:rPr sz="1000" spc="13" dirty="0">
                <a:latin typeface="Arial"/>
                <a:cs typeface="Arial"/>
              </a:rPr>
              <a:t>och </a:t>
            </a:r>
            <a:r>
              <a:rPr sz="1000" spc="4" dirty="0">
                <a:latin typeface="Arial"/>
                <a:cs typeface="Arial"/>
              </a:rPr>
              <a:t>fotbollen i </a:t>
            </a:r>
            <a:r>
              <a:rPr sz="1000" spc="-4" dirty="0">
                <a:latin typeface="Arial"/>
                <a:cs typeface="Arial"/>
              </a:rPr>
              <a:t>synnerhet </a:t>
            </a:r>
            <a:r>
              <a:rPr sz="1000" spc="9" dirty="0">
                <a:latin typeface="Arial"/>
                <a:cs typeface="Arial"/>
              </a:rPr>
              <a:t>att skapa </a:t>
            </a:r>
            <a:r>
              <a:rPr sz="1000" dirty="0">
                <a:latin typeface="Arial"/>
                <a:cs typeface="Arial"/>
              </a:rPr>
              <a:t>möjligheter </a:t>
            </a:r>
            <a:r>
              <a:rPr sz="1000" spc="9" dirty="0">
                <a:latin typeface="Arial"/>
                <a:cs typeface="Arial"/>
              </a:rPr>
              <a:t>för ett </a:t>
            </a:r>
            <a:r>
              <a:rPr sz="1000" spc="13" dirty="0">
                <a:latin typeface="Arial"/>
                <a:cs typeface="Arial"/>
              </a:rPr>
              <a:t>fortsatt </a:t>
            </a:r>
            <a:r>
              <a:rPr sz="1000" spc="9" dirty="0">
                <a:latin typeface="Arial"/>
                <a:cs typeface="Arial"/>
              </a:rPr>
              <a:t>aktivt liv </a:t>
            </a:r>
            <a:r>
              <a:rPr sz="1000" spc="13" dirty="0">
                <a:latin typeface="Arial"/>
                <a:cs typeface="Arial"/>
              </a:rPr>
              <a:t>och </a:t>
            </a:r>
            <a:r>
              <a:rPr sz="1000" spc="-13" dirty="0">
                <a:latin typeface="Arial"/>
                <a:cs typeface="Arial"/>
              </a:rPr>
              <a:t>en </a:t>
            </a:r>
            <a:r>
              <a:rPr sz="1000" spc="13" dirty="0">
                <a:latin typeface="Arial"/>
                <a:cs typeface="Arial"/>
              </a:rPr>
              <a:t>fortsatt glädje </a:t>
            </a:r>
            <a:r>
              <a:rPr sz="1000" spc="4" dirty="0">
                <a:latin typeface="Arial"/>
                <a:cs typeface="Arial"/>
              </a:rPr>
              <a:t>med </a:t>
            </a:r>
            <a:r>
              <a:rPr sz="1000" spc="9" dirty="0">
                <a:latin typeface="Arial"/>
                <a:cs typeface="Arial"/>
              </a:rPr>
              <a:t>id</a:t>
            </a:r>
            <a:r>
              <a:rPr sz="1000" spc="-9" dirty="0">
                <a:latin typeface="Arial"/>
                <a:cs typeface="Arial"/>
              </a:rPr>
              <a:t>r</a:t>
            </a:r>
            <a:r>
              <a:rPr sz="1000" spc="4" dirty="0">
                <a:latin typeface="Arial"/>
                <a:cs typeface="Arial"/>
              </a:rPr>
              <a:t>otten. Fotboll </a:t>
            </a:r>
            <a:r>
              <a:rPr sz="1000" spc="-13" dirty="0">
                <a:latin typeface="Arial"/>
                <a:cs typeface="Arial"/>
              </a:rPr>
              <a:t>är en </a:t>
            </a:r>
            <a:r>
              <a:rPr sz="1000" spc="4" dirty="0">
                <a:latin typeface="Arial"/>
                <a:cs typeface="Arial"/>
              </a:rPr>
              <a:t>aktivitet </a:t>
            </a:r>
            <a:r>
              <a:rPr sz="1000" spc="9" dirty="0">
                <a:latin typeface="Arial"/>
                <a:cs typeface="Arial"/>
              </a:rPr>
              <a:t>som </a:t>
            </a:r>
            <a:r>
              <a:rPr sz="1000" spc="4" dirty="0">
                <a:latin typeface="Arial"/>
                <a:cs typeface="Arial"/>
              </a:rPr>
              <a:t>de flesta kan </a:t>
            </a:r>
            <a:r>
              <a:rPr sz="1000" spc="-9" dirty="0">
                <a:latin typeface="Arial"/>
                <a:cs typeface="Arial"/>
              </a:rPr>
              <a:t>vara </a:t>
            </a:r>
            <a:r>
              <a:rPr sz="1000" spc="4" dirty="0">
                <a:latin typeface="Arial"/>
                <a:cs typeface="Arial"/>
              </a:rPr>
              <a:t>med</a:t>
            </a:r>
            <a:r>
              <a:rPr sz="1000" dirty="0">
                <a:latin typeface="Arial"/>
                <a:cs typeface="Arial"/>
              </a:rPr>
              <a:t> på </a:t>
            </a:r>
            <a:r>
              <a:rPr sz="1000" spc="13" dirty="0">
                <a:latin typeface="Arial"/>
                <a:cs typeface="Arial"/>
              </a:rPr>
              <a:t>och </a:t>
            </a:r>
            <a:r>
              <a:rPr sz="1000" spc="9" dirty="0">
                <a:latin typeface="Arial"/>
                <a:cs typeface="Arial"/>
              </a:rPr>
              <a:t>som kan </a:t>
            </a:r>
            <a:r>
              <a:rPr sz="1000" dirty="0">
                <a:latin typeface="Arial"/>
                <a:cs typeface="Arial"/>
              </a:rPr>
              <a:t>utövas långt </a:t>
            </a:r>
            <a:r>
              <a:rPr sz="1000" spc="18" dirty="0">
                <a:latin typeface="Arial"/>
                <a:cs typeface="Arial"/>
              </a:rPr>
              <a:t>upp i </a:t>
            </a:r>
            <a:r>
              <a:rPr sz="1000" spc="-4" dirty="0">
                <a:latin typeface="Arial"/>
                <a:cs typeface="Arial"/>
              </a:rPr>
              <a:t>åldra</a:t>
            </a:r>
            <a:r>
              <a:rPr sz="1000" spc="9" dirty="0">
                <a:latin typeface="Arial"/>
                <a:cs typeface="Arial"/>
              </a:rPr>
              <a:t>r</a:t>
            </a:r>
            <a:r>
              <a:rPr sz="1000" spc="-9" dirty="0">
                <a:latin typeface="Arial"/>
                <a:cs typeface="Arial"/>
              </a:rPr>
              <a:t>na.</a:t>
            </a:r>
            <a:endParaRPr sz="1000" dirty="0">
              <a:latin typeface="Arial"/>
              <a:cs typeface="Arial"/>
            </a:endParaRPr>
          </a:p>
        </p:txBody>
      </p:sp>
      <p:sp>
        <p:nvSpPr>
          <p:cNvPr id="14" name="Platshållare för text 13"/>
          <p:cNvSpPr>
            <a:spLocks noGrp="1"/>
          </p:cNvSpPr>
          <p:nvPr>
            <p:ph type="body" sz="quarter" idx="17"/>
          </p:nvPr>
        </p:nvSpPr>
        <p:spPr>
          <a:xfrm>
            <a:off x="1628800" y="539552"/>
            <a:ext cx="4104456" cy="432420"/>
          </a:xfrm>
        </p:spPr>
        <p:txBody>
          <a:bodyPr/>
          <a:lstStyle/>
          <a:p>
            <a:r>
              <a:rPr lang="sv-SE" dirty="0"/>
              <a:t>INTRODUKTION</a:t>
            </a:r>
          </a:p>
        </p:txBody>
      </p:sp>
      <p:sp>
        <p:nvSpPr>
          <p:cNvPr id="17" name="object 14"/>
          <p:cNvSpPr txBox="1"/>
          <p:nvPr/>
        </p:nvSpPr>
        <p:spPr>
          <a:xfrm>
            <a:off x="980728" y="2411760"/>
            <a:ext cx="4680520" cy="168910"/>
          </a:xfrm>
          <a:prstGeom prst="rect">
            <a:avLst/>
          </a:prstGeom>
          <a:solidFill>
            <a:srgbClr val="006BB6"/>
          </a:solidFill>
        </p:spPr>
        <p:txBody>
          <a:bodyPr vert="horz" wrap="square" lIns="0" tIns="0" rIns="0" bIns="0" rtlCol="0">
            <a:noAutofit/>
          </a:bodyPr>
          <a:lstStyle/>
          <a:p>
            <a:pPr marL="12700">
              <a:lnSpc>
                <a:spcPct val="100000"/>
              </a:lnSpc>
            </a:pPr>
            <a:r>
              <a:rPr lang="sv-SE" sz="1000" b="1" dirty="0">
                <a:solidFill>
                  <a:srgbClr val="FFFFFF"/>
                </a:solidFill>
                <a:latin typeface="Arial"/>
                <a:cs typeface="Arial"/>
              </a:rPr>
              <a:t>3.</a:t>
            </a:r>
            <a:r>
              <a:rPr lang="sv-SE" sz="1000" b="1" spc="-175" dirty="0">
                <a:solidFill>
                  <a:srgbClr val="FFFFFF"/>
                </a:solidFill>
                <a:latin typeface="Arial"/>
                <a:cs typeface="Arial"/>
              </a:rPr>
              <a:t> </a:t>
            </a:r>
            <a:r>
              <a:rPr lang="sv-SE" sz="1000" b="1" spc="-114" dirty="0">
                <a:solidFill>
                  <a:srgbClr val="FFFFFF"/>
                </a:solidFill>
                <a:latin typeface="Arial"/>
                <a:cs typeface="Arial"/>
              </a:rPr>
              <a:t>T</a:t>
            </a:r>
            <a:r>
              <a:rPr lang="sv-SE" sz="1000" b="1" spc="0" dirty="0">
                <a:solidFill>
                  <a:srgbClr val="FFFFFF"/>
                </a:solidFill>
                <a:latin typeface="Arial"/>
                <a:cs typeface="Arial"/>
              </a:rPr>
              <a:t>räna </a:t>
            </a:r>
            <a:r>
              <a:rPr lang="sv-SE" sz="1000" b="1" spc="-20" dirty="0">
                <a:solidFill>
                  <a:srgbClr val="FFFFFF"/>
                </a:solidFill>
                <a:latin typeface="Arial"/>
                <a:cs typeface="Arial"/>
              </a:rPr>
              <a:t>f</a:t>
            </a:r>
            <a:r>
              <a:rPr lang="sv-SE" sz="1000" b="1" spc="0" dirty="0">
                <a:solidFill>
                  <a:srgbClr val="FFFFFF"/>
                </a:solidFill>
                <a:latin typeface="Arial"/>
                <a:cs typeface="Arial"/>
              </a:rPr>
              <a:t>ör </a:t>
            </a:r>
            <a:r>
              <a:rPr lang="sv-SE" sz="1000" b="1" spc="20" dirty="0">
                <a:solidFill>
                  <a:srgbClr val="FFFFFF"/>
                </a:solidFill>
                <a:latin typeface="Arial"/>
                <a:cs typeface="Arial"/>
              </a:rPr>
              <a:t>a</a:t>
            </a:r>
            <a:r>
              <a:rPr lang="sv-SE" sz="1000" b="1" spc="0" dirty="0">
                <a:solidFill>
                  <a:srgbClr val="FFFFFF"/>
                </a:solidFill>
                <a:latin typeface="Arial"/>
                <a:cs typeface="Arial"/>
              </a:rPr>
              <a:t>t</a:t>
            </a:r>
            <a:r>
              <a:rPr lang="sv-SE" sz="1000" b="1" spc="15" dirty="0">
                <a:solidFill>
                  <a:srgbClr val="FFFFFF"/>
                </a:solidFill>
                <a:latin typeface="Arial"/>
                <a:cs typeface="Arial"/>
              </a:rPr>
              <a:t>t lära </a:t>
            </a:r>
            <a:r>
              <a:rPr lang="sv-SE" sz="1000" b="1" spc="-20" dirty="0">
                <a:solidFill>
                  <a:srgbClr val="FFFFFF"/>
                </a:solidFill>
                <a:latin typeface="Arial"/>
                <a:cs typeface="Arial"/>
              </a:rPr>
              <a:t>(</a:t>
            </a:r>
            <a:r>
              <a:rPr lang="sv-SE" sz="1000" b="1" spc="-45" dirty="0">
                <a:solidFill>
                  <a:srgbClr val="FFFFFF"/>
                </a:solidFill>
                <a:latin typeface="Arial"/>
                <a:cs typeface="Arial"/>
              </a:rPr>
              <a:t>1</a:t>
            </a:r>
            <a:r>
              <a:rPr lang="sv-SE" sz="1000" b="1" spc="-25" dirty="0">
                <a:solidFill>
                  <a:srgbClr val="FFFFFF"/>
                </a:solidFill>
                <a:latin typeface="Arial"/>
                <a:cs typeface="Arial"/>
              </a:rPr>
              <a:t>2–</a:t>
            </a:r>
            <a:r>
              <a:rPr lang="sv-SE" sz="1000" b="1" spc="-40" dirty="0">
                <a:solidFill>
                  <a:srgbClr val="FFFFFF"/>
                </a:solidFill>
                <a:latin typeface="Arial"/>
                <a:cs typeface="Arial"/>
              </a:rPr>
              <a:t>1</a:t>
            </a:r>
            <a:r>
              <a:rPr lang="sv-SE" sz="1000" b="1" spc="0" dirty="0">
                <a:solidFill>
                  <a:srgbClr val="FFFFFF"/>
                </a:solidFill>
                <a:latin typeface="Arial"/>
                <a:cs typeface="Arial"/>
              </a:rPr>
              <a:t>6 </a:t>
            </a:r>
            <a:r>
              <a:rPr lang="sv-SE" sz="1000" b="1" spc="-10" dirty="0">
                <a:solidFill>
                  <a:srgbClr val="FFFFFF"/>
                </a:solidFill>
                <a:latin typeface="Arial"/>
                <a:cs typeface="Arial"/>
              </a:rPr>
              <a:t>år)</a:t>
            </a:r>
            <a:endParaRPr lang="sv-SE" sz="1000" dirty="0">
              <a:latin typeface="Arial"/>
              <a:cs typeface="Arial"/>
            </a:endParaRPr>
          </a:p>
        </p:txBody>
      </p:sp>
      <p:sp>
        <p:nvSpPr>
          <p:cNvPr id="18" name="object 15"/>
          <p:cNvSpPr txBox="1"/>
          <p:nvPr/>
        </p:nvSpPr>
        <p:spPr>
          <a:xfrm>
            <a:off x="980728" y="2699792"/>
            <a:ext cx="4680520" cy="1152128"/>
          </a:xfrm>
          <a:prstGeom prst="rect">
            <a:avLst/>
          </a:prstGeom>
        </p:spPr>
        <p:txBody>
          <a:bodyPr vert="horz" wrap="square" lIns="0" tIns="0" rIns="0" bIns="0" rtlCol="0">
            <a:noAutofit/>
          </a:bodyPr>
          <a:lstStyle/>
          <a:p>
            <a:pPr marL="120650" marR="76200" indent="-107950">
              <a:lnSpc>
                <a:spcPts val="1100"/>
              </a:lnSpc>
              <a:buFont typeface="Arial"/>
              <a:buChar char="•"/>
              <a:tabLst>
                <a:tab pos="120650" algn="l"/>
              </a:tabLst>
            </a:pPr>
            <a:r>
              <a:rPr lang="sv-SE" sz="800" dirty="0"/>
              <a:t>I den här fasen börjar en del ungdomar vara redo för att ta större språng i utvecklingen.</a:t>
            </a:r>
          </a:p>
          <a:p>
            <a:pPr marL="120650" marR="12700" indent="-107950">
              <a:lnSpc>
                <a:spcPts val="1100"/>
              </a:lnSpc>
              <a:spcBef>
                <a:spcPts val="280"/>
              </a:spcBef>
              <a:buFont typeface="Arial"/>
              <a:buChar char="•"/>
              <a:tabLst>
                <a:tab pos="120650" algn="l"/>
              </a:tabLst>
            </a:pPr>
            <a:r>
              <a:rPr lang="sv-SE" sz="800" dirty="0"/>
              <a:t>Mot slutet av perioden börjar träningen öka i mängd och fokus. Det innebär att i slutet av perioden börjar de tekniska, taktiska, psykiska och fysiska färdigheterna utvecklas specifikt för idrotten.</a:t>
            </a:r>
          </a:p>
          <a:p>
            <a:pPr marL="105786" marR="11135" indent="-94651">
              <a:lnSpc>
                <a:spcPts val="964"/>
              </a:lnSpc>
              <a:buFont typeface="Arial"/>
              <a:buChar char="•"/>
              <a:tabLst>
                <a:tab pos="97434" algn="l"/>
              </a:tabLst>
            </a:pPr>
            <a:r>
              <a:rPr lang="sv-SE" sz="800" spc="-13" dirty="0">
                <a:latin typeface="Arial"/>
                <a:cs typeface="Arial"/>
              </a:rPr>
              <a:t>Även </a:t>
            </a:r>
            <a:r>
              <a:rPr lang="sv-SE" sz="800" spc="9" dirty="0">
                <a:latin typeface="Arial"/>
                <a:cs typeface="Arial"/>
              </a:rPr>
              <a:t>om </a:t>
            </a:r>
            <a:r>
              <a:rPr lang="sv-SE" sz="800" spc="-4" dirty="0">
                <a:latin typeface="Arial"/>
                <a:cs typeface="Arial"/>
              </a:rPr>
              <a:t>spela</a:t>
            </a:r>
            <a:r>
              <a:rPr lang="sv-SE" sz="800" spc="-22" dirty="0">
                <a:latin typeface="Arial"/>
                <a:cs typeface="Arial"/>
              </a:rPr>
              <a:t>r</a:t>
            </a:r>
            <a:r>
              <a:rPr lang="sv-SE" sz="800" spc="-13" dirty="0">
                <a:latin typeface="Arial"/>
                <a:cs typeface="Arial"/>
              </a:rPr>
              <a:t>en </a:t>
            </a:r>
            <a:r>
              <a:rPr lang="sv-SE" sz="800" dirty="0">
                <a:latin typeface="Arial"/>
                <a:cs typeface="Arial"/>
              </a:rPr>
              <a:t>börjar </a:t>
            </a:r>
            <a:r>
              <a:rPr lang="sv-SE" sz="800" spc="9" dirty="0">
                <a:latin typeface="Arial"/>
                <a:cs typeface="Arial"/>
              </a:rPr>
              <a:t>bli </a:t>
            </a:r>
            <a:r>
              <a:rPr lang="sv-SE" sz="800" spc="-18" dirty="0">
                <a:latin typeface="Arial"/>
                <a:cs typeface="Arial"/>
              </a:rPr>
              <a:t>r</a:t>
            </a:r>
            <a:r>
              <a:rPr lang="sv-SE" sz="800" dirty="0">
                <a:latin typeface="Arial"/>
                <a:cs typeface="Arial"/>
              </a:rPr>
              <a:t>elativt </a:t>
            </a:r>
            <a:r>
              <a:rPr lang="sv-SE" sz="800" spc="13" dirty="0">
                <a:latin typeface="Arial"/>
                <a:cs typeface="Arial"/>
              </a:rPr>
              <a:t>duktig</a:t>
            </a:r>
            <a:r>
              <a:rPr lang="sv-SE" sz="800" spc="9" dirty="0">
                <a:latin typeface="Arial"/>
                <a:cs typeface="Arial"/>
              </a:rPr>
              <a:t> </a:t>
            </a:r>
            <a:r>
              <a:rPr lang="sv-SE" sz="800" spc="4" dirty="0">
                <a:latin typeface="Arial"/>
                <a:cs typeface="Arial"/>
              </a:rPr>
              <a:t>på </a:t>
            </a:r>
            <a:r>
              <a:rPr lang="sv-SE" sz="800" spc="-4" dirty="0">
                <a:latin typeface="Arial"/>
                <a:cs typeface="Arial"/>
              </a:rPr>
              <a:t>vissa </a:t>
            </a:r>
            <a:r>
              <a:rPr lang="sv-SE" sz="800" spc="9" dirty="0">
                <a:latin typeface="Arial"/>
                <a:cs typeface="Arial"/>
              </a:rPr>
              <a:t>moment återstår mycket </a:t>
            </a:r>
            <a:r>
              <a:rPr lang="sv-SE" sz="800" dirty="0">
                <a:latin typeface="Arial"/>
                <a:cs typeface="Arial"/>
              </a:rPr>
              <a:t>träning </a:t>
            </a:r>
            <a:r>
              <a:rPr lang="sv-SE" sz="800" spc="13" dirty="0">
                <a:latin typeface="Arial"/>
                <a:cs typeface="Arial"/>
              </a:rPr>
              <a:t>och insamlande </a:t>
            </a:r>
            <a:r>
              <a:rPr lang="sv-SE" sz="800" spc="-13" dirty="0">
                <a:latin typeface="Arial"/>
                <a:cs typeface="Arial"/>
              </a:rPr>
              <a:t>av </a:t>
            </a:r>
            <a:r>
              <a:rPr lang="sv-SE" sz="800" spc="-4" dirty="0">
                <a:latin typeface="Arial"/>
                <a:cs typeface="Arial"/>
              </a:rPr>
              <a:t>erfa</a:t>
            </a:r>
            <a:r>
              <a:rPr lang="sv-SE" sz="800" spc="-22" dirty="0">
                <a:latin typeface="Arial"/>
                <a:cs typeface="Arial"/>
              </a:rPr>
              <a:t>r</a:t>
            </a:r>
            <a:r>
              <a:rPr lang="sv-SE" sz="800" spc="-4" dirty="0">
                <a:latin typeface="Arial"/>
                <a:cs typeface="Arial"/>
              </a:rPr>
              <a:t>enhet </a:t>
            </a:r>
            <a:r>
              <a:rPr lang="sv-SE" sz="800" spc="9" dirty="0">
                <a:latin typeface="Arial"/>
                <a:cs typeface="Arial"/>
              </a:rPr>
              <a:t>för att bli</a:t>
            </a:r>
            <a:r>
              <a:rPr lang="sv-SE" sz="800" spc="4" dirty="0">
                <a:latin typeface="Arial"/>
                <a:cs typeface="Arial"/>
              </a:rPr>
              <a:t> </a:t>
            </a:r>
            <a:r>
              <a:rPr lang="sv-SE" sz="800" spc="9" dirty="0">
                <a:latin typeface="Arial"/>
                <a:cs typeface="Arial"/>
              </a:rPr>
              <a:t>riktigt </a:t>
            </a:r>
            <a:r>
              <a:rPr lang="sv-SE" sz="800" dirty="0">
                <a:latin typeface="Arial"/>
                <a:cs typeface="Arial"/>
              </a:rPr>
              <a:t>bra.</a:t>
            </a:r>
          </a:p>
          <a:p>
            <a:pPr marL="105786" marR="278941" indent="-94651">
              <a:lnSpc>
                <a:spcPts val="964"/>
              </a:lnSpc>
              <a:spcBef>
                <a:spcPts val="246"/>
              </a:spcBef>
              <a:buFont typeface="Arial"/>
              <a:buChar char="•"/>
              <a:tabLst>
                <a:tab pos="97434" algn="l"/>
              </a:tabLst>
            </a:pPr>
            <a:r>
              <a:rPr lang="sv-SE" sz="800" dirty="0">
                <a:latin typeface="Arial"/>
                <a:cs typeface="Arial"/>
              </a:rPr>
              <a:t>Det </a:t>
            </a:r>
            <a:r>
              <a:rPr lang="sv-SE" sz="800" spc="-13" dirty="0">
                <a:latin typeface="Arial"/>
                <a:cs typeface="Arial"/>
              </a:rPr>
              <a:t>är </a:t>
            </a:r>
            <a:r>
              <a:rPr lang="sv-SE" sz="800" spc="13" dirty="0">
                <a:latin typeface="Arial"/>
                <a:cs typeface="Arial"/>
              </a:rPr>
              <a:t>fortsatt </a:t>
            </a:r>
            <a:r>
              <a:rPr lang="sv-SE" sz="800" spc="9" dirty="0">
                <a:latin typeface="Arial"/>
                <a:cs typeface="Arial"/>
              </a:rPr>
              <a:t>viktigt att fokusera </a:t>
            </a:r>
            <a:r>
              <a:rPr lang="sv-SE" sz="800" spc="4" dirty="0">
                <a:latin typeface="Arial"/>
                <a:cs typeface="Arial"/>
              </a:rPr>
              <a:t>på</a:t>
            </a:r>
            <a:r>
              <a:rPr lang="sv-SE" sz="800" dirty="0">
                <a:latin typeface="Arial"/>
                <a:cs typeface="Arial"/>
              </a:rPr>
              <a:t> </a:t>
            </a:r>
            <a:r>
              <a:rPr lang="sv-SE" sz="800" spc="18" dirty="0">
                <a:latin typeface="Arial"/>
                <a:cs typeface="Arial"/>
              </a:rPr>
              <a:t>p</a:t>
            </a:r>
            <a:r>
              <a:rPr lang="sv-SE" sz="800" spc="-9" dirty="0">
                <a:latin typeface="Arial"/>
                <a:cs typeface="Arial"/>
              </a:rPr>
              <a:t>r</a:t>
            </a:r>
            <a:r>
              <a:rPr lang="sv-SE" sz="800" dirty="0">
                <a:latin typeface="Arial"/>
                <a:cs typeface="Arial"/>
              </a:rPr>
              <a:t>estation </a:t>
            </a:r>
            <a:r>
              <a:rPr lang="sv-SE" sz="800" spc="-57" dirty="0">
                <a:latin typeface="Arial"/>
                <a:cs typeface="Arial"/>
              </a:rPr>
              <a:t>– </a:t>
            </a:r>
            <a:r>
              <a:rPr lang="sv-SE" sz="800" spc="9" dirty="0">
                <a:latin typeface="Arial"/>
                <a:cs typeface="Arial"/>
              </a:rPr>
              <a:t>att </a:t>
            </a:r>
            <a:r>
              <a:rPr lang="sv-SE" sz="800" spc="-4" dirty="0">
                <a:latin typeface="Arial"/>
                <a:cs typeface="Arial"/>
              </a:rPr>
              <a:t>vinna </a:t>
            </a:r>
            <a:r>
              <a:rPr lang="sv-SE" sz="800" spc="4" dirty="0">
                <a:latin typeface="Arial"/>
                <a:cs typeface="Arial"/>
              </a:rPr>
              <a:t>matcher </a:t>
            </a:r>
            <a:r>
              <a:rPr lang="sv-SE" sz="800" spc="-13" dirty="0">
                <a:latin typeface="Arial"/>
                <a:cs typeface="Arial"/>
              </a:rPr>
              <a:t>är</a:t>
            </a:r>
            <a:r>
              <a:rPr lang="sv-SE" sz="800" spc="-9" dirty="0">
                <a:latin typeface="Arial"/>
                <a:cs typeface="Arial"/>
              </a:rPr>
              <a:t> unde</a:t>
            </a:r>
            <a:r>
              <a:rPr lang="sv-SE" sz="800" spc="-18" dirty="0">
                <a:latin typeface="Arial"/>
                <a:cs typeface="Arial"/>
              </a:rPr>
              <a:t>r</a:t>
            </a:r>
            <a:r>
              <a:rPr lang="sv-SE" sz="800" spc="9" dirty="0">
                <a:latin typeface="Arial"/>
                <a:cs typeface="Arial"/>
              </a:rPr>
              <a:t>o</a:t>
            </a:r>
            <a:r>
              <a:rPr lang="sv-SE" sz="800" spc="-13" dirty="0">
                <a:latin typeface="Arial"/>
                <a:cs typeface="Arial"/>
              </a:rPr>
              <a:t>r</a:t>
            </a:r>
            <a:r>
              <a:rPr lang="sv-SE" sz="800" spc="4" dirty="0">
                <a:latin typeface="Arial"/>
                <a:cs typeface="Arial"/>
              </a:rPr>
              <a:t>dnat.</a:t>
            </a:r>
            <a:endParaRPr lang="sv-SE" sz="800" dirty="0">
              <a:latin typeface="Arial"/>
              <a:cs typeface="Arial"/>
            </a:endParaRPr>
          </a:p>
          <a:p>
            <a:pPr marL="105786" marR="82958" indent="-94651">
              <a:lnSpc>
                <a:spcPts val="964"/>
              </a:lnSpc>
              <a:spcBef>
                <a:spcPts val="246"/>
              </a:spcBef>
              <a:buFont typeface="Arial"/>
              <a:buChar char="•"/>
              <a:tabLst>
                <a:tab pos="97434" algn="l"/>
              </a:tabLst>
            </a:pPr>
            <a:r>
              <a:rPr lang="sv-SE" sz="800" dirty="0">
                <a:latin typeface="Arial"/>
                <a:cs typeface="Arial"/>
              </a:rPr>
              <a:t>Många </a:t>
            </a:r>
            <a:r>
              <a:rPr lang="sv-SE" sz="800" spc="-4" dirty="0">
                <a:latin typeface="Arial"/>
                <a:cs typeface="Arial"/>
              </a:rPr>
              <a:t>spela</a:t>
            </a:r>
            <a:r>
              <a:rPr lang="sv-SE" sz="800" spc="-22" dirty="0">
                <a:latin typeface="Arial"/>
                <a:cs typeface="Arial"/>
              </a:rPr>
              <a:t>re slutar under </a:t>
            </a:r>
            <a:r>
              <a:rPr lang="sv-SE" sz="800" spc="4" dirty="0">
                <a:latin typeface="Arial"/>
                <a:cs typeface="Arial"/>
              </a:rPr>
              <a:t>den </a:t>
            </a:r>
            <a:r>
              <a:rPr lang="sv-SE" sz="800" spc="-9" dirty="0">
                <a:latin typeface="Arial"/>
                <a:cs typeface="Arial"/>
              </a:rPr>
              <a:t>här </a:t>
            </a:r>
            <a:r>
              <a:rPr lang="sv-SE" sz="800" dirty="0">
                <a:latin typeface="Arial"/>
                <a:cs typeface="Arial"/>
              </a:rPr>
              <a:t>perioden. Detta minimeras </a:t>
            </a:r>
            <a:r>
              <a:rPr lang="sv-SE" sz="800" spc="4" dirty="0">
                <a:latin typeface="Arial"/>
                <a:cs typeface="Arial"/>
              </a:rPr>
              <a:t>genom</a:t>
            </a:r>
            <a:r>
              <a:rPr lang="sv-SE" sz="800" dirty="0">
                <a:latin typeface="Arial"/>
                <a:cs typeface="Arial"/>
              </a:rPr>
              <a:t> </a:t>
            </a:r>
            <a:r>
              <a:rPr lang="sv-SE" sz="800" spc="4" dirty="0">
                <a:latin typeface="Arial"/>
                <a:cs typeface="Arial"/>
              </a:rPr>
              <a:t>långsiktigt </a:t>
            </a:r>
            <a:r>
              <a:rPr lang="sv-SE" sz="800" spc="13" dirty="0">
                <a:latin typeface="Arial"/>
                <a:cs typeface="Arial"/>
              </a:rPr>
              <a:t>och </a:t>
            </a:r>
            <a:r>
              <a:rPr lang="sv-SE" sz="800" spc="4" dirty="0">
                <a:latin typeface="Arial"/>
                <a:cs typeface="Arial"/>
              </a:rPr>
              <a:t>systematiskt arbete med</a:t>
            </a:r>
            <a:r>
              <a:rPr lang="sv-SE" sz="800" dirty="0">
                <a:latin typeface="Arial"/>
                <a:cs typeface="Arial"/>
              </a:rPr>
              <a:t> spelarutbildningsplaner </a:t>
            </a:r>
            <a:r>
              <a:rPr lang="sv-SE" sz="800" spc="13" dirty="0">
                <a:latin typeface="Arial"/>
                <a:cs typeface="Arial"/>
              </a:rPr>
              <a:t>och </a:t>
            </a:r>
            <a:r>
              <a:rPr lang="sv-SE" sz="800" dirty="0">
                <a:latin typeface="Arial"/>
                <a:cs typeface="Arial"/>
              </a:rPr>
              <a:t>bra </a:t>
            </a:r>
            <a:r>
              <a:rPr lang="sv-SE" sz="800" spc="9" dirty="0">
                <a:latin typeface="Arial"/>
                <a:cs typeface="Arial"/>
              </a:rPr>
              <a:t>o</a:t>
            </a:r>
            <a:r>
              <a:rPr lang="sv-SE" sz="800" spc="-22" dirty="0">
                <a:latin typeface="Arial"/>
                <a:cs typeface="Arial"/>
              </a:rPr>
              <a:t>r</a:t>
            </a:r>
            <a:r>
              <a:rPr lang="sv-SE" sz="800" dirty="0">
                <a:latin typeface="Arial"/>
                <a:cs typeface="Arial"/>
              </a:rPr>
              <a:t>ganisation.</a:t>
            </a:r>
          </a:p>
          <a:p>
            <a:pPr marL="120650" marR="12700" indent="-107950">
              <a:lnSpc>
                <a:spcPts val="1100"/>
              </a:lnSpc>
              <a:spcBef>
                <a:spcPts val="280"/>
              </a:spcBef>
              <a:buFont typeface="Arial"/>
              <a:buChar char="•"/>
              <a:tabLst>
                <a:tab pos="120650" algn="l"/>
              </a:tabLst>
            </a:pPr>
            <a:endParaRPr lang="sv-SE" sz="800" dirty="0"/>
          </a:p>
        </p:txBody>
      </p:sp>
      <p:sp>
        <p:nvSpPr>
          <p:cNvPr id="20" name="object 12"/>
          <p:cNvSpPr txBox="1"/>
          <p:nvPr/>
        </p:nvSpPr>
        <p:spPr>
          <a:xfrm>
            <a:off x="964451" y="1259632"/>
            <a:ext cx="4696797" cy="168910"/>
          </a:xfrm>
          <a:prstGeom prst="rect">
            <a:avLst/>
          </a:prstGeom>
          <a:solidFill>
            <a:srgbClr val="FF0000"/>
          </a:solidFill>
        </p:spPr>
        <p:txBody>
          <a:bodyPr vert="horz" wrap="square" lIns="0" tIns="0" rIns="0" bIns="0" rtlCol="0">
            <a:noAutofit/>
          </a:bodyPr>
          <a:lstStyle/>
          <a:p>
            <a:pPr marL="12700">
              <a:lnSpc>
                <a:spcPct val="100000"/>
              </a:lnSpc>
            </a:pPr>
            <a:r>
              <a:rPr lang="sv-SE" sz="1000" b="1" dirty="0">
                <a:solidFill>
                  <a:srgbClr val="FFFFFF"/>
                </a:solidFill>
                <a:latin typeface="Arial"/>
                <a:cs typeface="Arial"/>
              </a:rPr>
              <a:t>2. </a:t>
            </a:r>
            <a:r>
              <a:rPr lang="sv-SE" sz="1000" b="1" spc="0" dirty="0">
                <a:solidFill>
                  <a:srgbClr val="FFFFFF"/>
                </a:solidFill>
                <a:latin typeface="Arial"/>
                <a:cs typeface="Arial"/>
              </a:rPr>
              <a:t>L</a:t>
            </a:r>
            <a:r>
              <a:rPr lang="sv-SE" sz="1000" b="1" spc="10" dirty="0">
                <a:solidFill>
                  <a:srgbClr val="FFFFFF"/>
                </a:solidFill>
                <a:latin typeface="Arial"/>
                <a:cs typeface="Arial"/>
              </a:rPr>
              <a:t>ära </a:t>
            </a:r>
            <a:r>
              <a:rPr lang="sv-SE" sz="1000" b="1" spc="20" dirty="0">
                <a:solidFill>
                  <a:srgbClr val="FFFFFF"/>
                </a:solidFill>
                <a:latin typeface="Arial"/>
                <a:cs typeface="Arial"/>
              </a:rPr>
              <a:t>a</a:t>
            </a:r>
            <a:r>
              <a:rPr lang="sv-SE" sz="1000" b="1" spc="0" dirty="0">
                <a:solidFill>
                  <a:srgbClr val="FFFFFF"/>
                </a:solidFill>
                <a:latin typeface="Arial"/>
                <a:cs typeface="Arial"/>
              </a:rPr>
              <a:t>t</a:t>
            </a:r>
            <a:r>
              <a:rPr lang="sv-SE" sz="1000" b="1" spc="15" dirty="0">
                <a:solidFill>
                  <a:srgbClr val="FFFFFF"/>
                </a:solidFill>
                <a:latin typeface="Arial"/>
                <a:cs typeface="Arial"/>
              </a:rPr>
              <a:t>t </a:t>
            </a:r>
            <a:r>
              <a:rPr lang="sv-SE" sz="1000" b="1" spc="0" dirty="0">
                <a:solidFill>
                  <a:srgbClr val="FFFFFF"/>
                </a:solidFill>
                <a:latin typeface="Arial"/>
                <a:cs typeface="Arial"/>
              </a:rPr>
              <a:t>träna </a:t>
            </a:r>
            <a:r>
              <a:rPr lang="sv-SE" sz="1000" b="1" spc="-25" dirty="0">
                <a:solidFill>
                  <a:srgbClr val="FFFFFF"/>
                </a:solidFill>
                <a:latin typeface="Arial"/>
                <a:cs typeface="Arial"/>
              </a:rPr>
              <a:t>(9–</a:t>
            </a:r>
            <a:r>
              <a:rPr lang="sv-SE" sz="1000" b="1" spc="-45" dirty="0">
                <a:solidFill>
                  <a:srgbClr val="FFFFFF"/>
                </a:solidFill>
                <a:latin typeface="Arial"/>
                <a:cs typeface="Arial"/>
              </a:rPr>
              <a:t>1</a:t>
            </a:r>
            <a:r>
              <a:rPr lang="sv-SE" sz="1000" b="1" spc="0" dirty="0">
                <a:solidFill>
                  <a:srgbClr val="FFFFFF"/>
                </a:solidFill>
                <a:latin typeface="Arial"/>
                <a:cs typeface="Arial"/>
              </a:rPr>
              <a:t>2 </a:t>
            </a:r>
            <a:r>
              <a:rPr lang="sv-SE" sz="1000" b="1" spc="-10" dirty="0">
                <a:solidFill>
                  <a:srgbClr val="FFFFFF"/>
                </a:solidFill>
                <a:latin typeface="Arial"/>
                <a:cs typeface="Arial"/>
              </a:rPr>
              <a:t>år)</a:t>
            </a:r>
            <a:endParaRPr lang="sv-SE" sz="1000" dirty="0">
              <a:latin typeface="Arial"/>
              <a:cs typeface="Arial"/>
            </a:endParaRPr>
          </a:p>
        </p:txBody>
      </p:sp>
      <p:sp>
        <p:nvSpPr>
          <p:cNvPr id="21" name="object 13"/>
          <p:cNvSpPr txBox="1"/>
          <p:nvPr/>
        </p:nvSpPr>
        <p:spPr>
          <a:xfrm>
            <a:off x="980728" y="1475656"/>
            <a:ext cx="4680520" cy="936104"/>
          </a:xfrm>
          <a:prstGeom prst="rect">
            <a:avLst/>
          </a:prstGeom>
        </p:spPr>
        <p:txBody>
          <a:bodyPr vert="horz" wrap="square" lIns="0" tIns="0" rIns="0" bIns="0" rtlCol="0">
            <a:noAutofit/>
          </a:bodyPr>
          <a:lstStyle/>
          <a:p>
            <a:pPr marL="120650" marR="532130" indent="-107950">
              <a:lnSpc>
                <a:spcPts val="1100"/>
              </a:lnSpc>
              <a:buFont typeface="Arial"/>
              <a:buChar char="•"/>
              <a:tabLst>
                <a:tab pos="120650" algn="l"/>
              </a:tabLst>
            </a:pPr>
            <a:r>
              <a:rPr lang="sv-SE" sz="800" dirty="0"/>
              <a:t>”Den gyllene åldern för motorisk inlärning”.</a:t>
            </a:r>
          </a:p>
          <a:p>
            <a:pPr marL="120650" marR="95250" indent="-107950">
              <a:lnSpc>
                <a:spcPts val="1100"/>
              </a:lnSpc>
              <a:spcBef>
                <a:spcPts val="280"/>
              </a:spcBef>
              <a:buFont typeface="Arial"/>
              <a:buChar char="•"/>
              <a:tabLst>
                <a:tab pos="120650" algn="l"/>
              </a:tabLst>
            </a:pPr>
            <a:r>
              <a:rPr lang="sv-SE" sz="800" dirty="0"/>
              <a:t>Barnen börjar förstå vad träning innebär och långsamt börjar den få betydelse i kombination med leken.</a:t>
            </a:r>
          </a:p>
          <a:p>
            <a:pPr marL="120650" marR="33020" indent="-107950">
              <a:lnSpc>
                <a:spcPts val="1100"/>
              </a:lnSpc>
              <a:spcBef>
                <a:spcPts val="280"/>
              </a:spcBef>
              <a:buFont typeface="Arial"/>
              <a:buChar char="•"/>
              <a:tabLst>
                <a:tab pos="120650" algn="l"/>
              </a:tabLst>
            </a:pPr>
            <a:r>
              <a:rPr lang="sv-SE" sz="800" dirty="0"/>
              <a:t>Träning är fortsatt det viktigaste momentet för utveckling, </a:t>
            </a:r>
            <a:br>
              <a:rPr lang="sv-SE" sz="800" dirty="0"/>
            </a:br>
            <a:r>
              <a:rPr lang="sv-SE" sz="800" dirty="0"/>
              <a:t>även om match på barnens villkor är en naturlig del av fotbollen.</a:t>
            </a:r>
          </a:p>
          <a:p>
            <a:pPr marL="120650" marR="12700" indent="-107950">
              <a:lnSpc>
                <a:spcPts val="1100"/>
              </a:lnSpc>
              <a:spcBef>
                <a:spcPts val="280"/>
              </a:spcBef>
              <a:buFont typeface="Arial"/>
              <a:buChar char="•"/>
              <a:tabLst>
                <a:tab pos="120650" algn="l"/>
              </a:tabLst>
            </a:pPr>
            <a:r>
              <a:rPr lang="sv-SE" sz="800" dirty="0"/>
              <a:t>Skillnaderna mellan olika barn ökar under den här perioden eftersom de mognar i olika takt.</a:t>
            </a:r>
          </a:p>
        </p:txBody>
      </p:sp>
      <p:sp>
        <p:nvSpPr>
          <p:cNvPr id="22" name="Platshållare för bildnummer 2"/>
          <p:cNvSpPr txBox="1">
            <a:spLocks/>
          </p:cNvSpPr>
          <p:nvPr/>
        </p:nvSpPr>
        <p:spPr>
          <a:xfrm>
            <a:off x="5877272" y="8621671"/>
            <a:ext cx="637828" cy="4868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A8AAB-46CD-4A04-AD31-79E4D3AE80D0}" type="slidenum">
              <a:rPr kumimoji="0" lang="en-US" sz="24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23" name="Rektangel 22"/>
          <p:cNvSpPr/>
          <p:nvPr/>
        </p:nvSpPr>
        <p:spPr>
          <a:xfrm>
            <a:off x="980728" y="5220072"/>
            <a:ext cx="4752528" cy="169200"/>
          </a:xfrm>
          <a:prstGeom prst="rect">
            <a:avLst/>
          </a:prstGeom>
          <a:solidFill>
            <a:srgbClr val="F6F000"/>
          </a:solidFill>
        </p:spPr>
        <p:txBody>
          <a:bodyPr wrap="square" tIns="0">
            <a:spAutoFit/>
          </a:bodyPr>
          <a:lstStyle/>
          <a:p>
            <a:pPr marL="239735" lvl="0" indent="-228600">
              <a:buFont typeface="+mj-lt"/>
              <a:buAutoNum type="arabicPeriod" startAt="5"/>
            </a:pPr>
            <a:r>
              <a:rPr lang="sv-SE" sz="1000" b="1" spc="-100" dirty="0">
                <a:solidFill>
                  <a:prstClr val="black"/>
                </a:solidFill>
                <a:latin typeface="Arial"/>
                <a:cs typeface="Arial"/>
              </a:rPr>
              <a:t>T</a:t>
            </a:r>
            <a:r>
              <a:rPr lang="sv-SE" sz="1000" b="1" dirty="0">
                <a:solidFill>
                  <a:prstClr val="black"/>
                </a:solidFill>
                <a:latin typeface="Arial"/>
                <a:cs typeface="Arial"/>
              </a:rPr>
              <a:t>räna </a:t>
            </a:r>
            <a:r>
              <a:rPr lang="sv-SE" sz="1000" b="1" spc="-18" dirty="0">
                <a:solidFill>
                  <a:prstClr val="black"/>
                </a:solidFill>
                <a:latin typeface="Arial"/>
                <a:cs typeface="Arial"/>
              </a:rPr>
              <a:t>f</a:t>
            </a:r>
            <a:r>
              <a:rPr lang="sv-SE" sz="1000" b="1" dirty="0">
                <a:solidFill>
                  <a:prstClr val="black"/>
                </a:solidFill>
                <a:latin typeface="Arial"/>
                <a:cs typeface="Arial"/>
              </a:rPr>
              <a:t>ör </a:t>
            </a:r>
            <a:r>
              <a:rPr lang="sv-SE" sz="1000" b="1" spc="18" dirty="0">
                <a:solidFill>
                  <a:prstClr val="black"/>
                </a:solidFill>
                <a:latin typeface="Arial"/>
                <a:cs typeface="Arial"/>
              </a:rPr>
              <a:t>a</a:t>
            </a:r>
            <a:r>
              <a:rPr lang="sv-SE" sz="1000" b="1" dirty="0">
                <a:solidFill>
                  <a:prstClr val="black"/>
                </a:solidFill>
                <a:latin typeface="Arial"/>
                <a:cs typeface="Arial"/>
              </a:rPr>
              <a:t>t</a:t>
            </a:r>
            <a:r>
              <a:rPr lang="sv-SE" sz="1000" b="1" spc="13" dirty="0">
                <a:solidFill>
                  <a:prstClr val="black"/>
                </a:solidFill>
                <a:latin typeface="Arial"/>
                <a:cs typeface="Arial"/>
              </a:rPr>
              <a:t>t nå </a:t>
            </a:r>
            <a:r>
              <a:rPr lang="sv-SE" sz="1000" b="1" spc="-13" dirty="0">
                <a:solidFill>
                  <a:prstClr val="black"/>
                </a:solidFill>
                <a:latin typeface="Arial"/>
                <a:cs typeface="Arial"/>
              </a:rPr>
              <a:t>din topp </a:t>
            </a:r>
            <a:r>
              <a:rPr lang="sv-SE" sz="1000" b="1" spc="-18" dirty="0">
                <a:solidFill>
                  <a:prstClr val="black"/>
                </a:solidFill>
                <a:latin typeface="Arial"/>
                <a:cs typeface="Arial"/>
              </a:rPr>
              <a:t>(</a:t>
            </a:r>
            <a:r>
              <a:rPr lang="sv-SE" sz="1000" b="1" spc="-39" dirty="0">
                <a:solidFill>
                  <a:prstClr val="black"/>
                </a:solidFill>
                <a:latin typeface="Arial"/>
                <a:cs typeface="Arial"/>
              </a:rPr>
              <a:t>1</a:t>
            </a:r>
            <a:r>
              <a:rPr lang="sv-SE" sz="1000" b="1" dirty="0">
                <a:solidFill>
                  <a:prstClr val="black"/>
                </a:solidFill>
                <a:latin typeface="Arial"/>
                <a:cs typeface="Arial"/>
              </a:rPr>
              <a:t>9 år </a:t>
            </a:r>
            <a:r>
              <a:rPr lang="sv-SE" sz="1000" b="1" spc="26" dirty="0">
                <a:solidFill>
                  <a:prstClr val="black"/>
                </a:solidFill>
                <a:latin typeface="Arial"/>
                <a:cs typeface="Arial"/>
              </a:rPr>
              <a:t>+/-)</a:t>
            </a:r>
            <a:endParaRPr lang="sv-SE" sz="1000" dirty="0">
              <a:solidFill>
                <a:prstClr val="black"/>
              </a:solidFill>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p:txBody>
          <a:bodyPr/>
          <a:lstStyle/>
          <a:p>
            <a:r>
              <a:rPr lang="sv-SE" dirty="0"/>
              <a:t>REFERENSER</a:t>
            </a:r>
          </a:p>
        </p:txBody>
      </p:sp>
      <p:sp>
        <p:nvSpPr>
          <p:cNvPr id="3" name="Platshållare för bildnummer 2"/>
          <p:cNvSpPr>
            <a:spLocks noGrp="1"/>
          </p:cNvSpPr>
          <p:nvPr>
            <p:ph type="sldNum" sz="quarter" idx="12"/>
          </p:nvPr>
        </p:nvSpPr>
        <p:spPr/>
        <p:txBody>
          <a:bodyPr/>
          <a:lstStyle/>
          <a:p>
            <a:fld id="{91BA8AAB-46CD-4A04-AD31-79E4D3AE80D0}" type="slidenum">
              <a:rPr lang="en-US" smtClean="0"/>
              <a:pPr/>
              <a:t>80</a:t>
            </a:fld>
            <a:endParaRPr lang="en-US" dirty="0"/>
          </a:p>
        </p:txBody>
      </p:sp>
      <p:sp>
        <p:nvSpPr>
          <p:cNvPr id="9" name="textruta 8"/>
          <p:cNvSpPr txBox="1"/>
          <p:nvPr/>
        </p:nvSpPr>
        <p:spPr>
          <a:xfrm>
            <a:off x="47841" y="8532440"/>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10" name="textruta 9"/>
          <p:cNvSpPr txBox="1"/>
          <p:nvPr/>
        </p:nvSpPr>
        <p:spPr>
          <a:xfrm>
            <a:off x="47841" y="8244408"/>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1798313" cy="523220"/>
          </a:xfrm>
          <a:prstGeom prst="rect">
            <a:avLst/>
          </a:prstGeom>
          <a:noFill/>
        </p:spPr>
        <p:txBody>
          <a:bodyPr wrap="none" rtlCol="0">
            <a:spAutoFit/>
          </a:bodyPr>
          <a:lstStyle/>
          <a:p>
            <a:r>
              <a:rPr lang="sv-SE" sz="2800" b="1" dirty="0">
                <a:solidFill>
                  <a:schemeClr val="accent1"/>
                </a:solidFill>
              </a:rPr>
              <a:t>Referenser</a:t>
            </a:r>
          </a:p>
        </p:txBody>
      </p:sp>
      <p:graphicFrame>
        <p:nvGraphicFramePr>
          <p:cNvPr id="12" name="Tabell 11"/>
          <p:cNvGraphicFramePr>
            <a:graphicFrameLocks noGrp="1"/>
          </p:cNvGraphicFramePr>
          <p:nvPr/>
        </p:nvGraphicFramePr>
        <p:xfrm>
          <a:off x="404664" y="2346960"/>
          <a:ext cx="6048672" cy="3870960"/>
        </p:xfrm>
        <a:graphic>
          <a:graphicData uri="http://schemas.openxmlformats.org/drawingml/2006/table">
            <a:tbl>
              <a:tblPr firstRow="1" bandRow="1">
                <a:tableStyleId>{5C22544A-7EE6-4342-B048-85BDC9FD1C3A}</a:tableStyleId>
              </a:tblPr>
              <a:tblGrid>
                <a:gridCol w="442586">
                  <a:extLst>
                    <a:ext uri="{9D8B030D-6E8A-4147-A177-3AD203B41FA5}">
                      <a16:colId xmlns:a16="http://schemas.microsoft.com/office/drawing/2014/main" val="20000"/>
                    </a:ext>
                  </a:extLst>
                </a:gridCol>
                <a:gridCol w="466998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88032">
                <a:tc>
                  <a:txBody>
                    <a:bodyPr/>
                    <a:lstStyle/>
                    <a:p>
                      <a:r>
                        <a:rPr lang="sv-SE" sz="1400" dirty="0"/>
                        <a:t>Nr</a:t>
                      </a:r>
                    </a:p>
                  </a:txBody>
                  <a:tcPr/>
                </a:tc>
                <a:tc>
                  <a:txBody>
                    <a:bodyPr/>
                    <a:lstStyle/>
                    <a:p>
                      <a:r>
                        <a:rPr lang="sv-SE" sz="1400" dirty="0"/>
                        <a:t>Referens</a:t>
                      </a:r>
                    </a:p>
                  </a:txBody>
                  <a:tcPr/>
                </a:tc>
                <a:tc>
                  <a:txBody>
                    <a:bodyPr/>
                    <a:lstStyle/>
                    <a:p>
                      <a:r>
                        <a:rPr lang="sv-SE" sz="1400" dirty="0"/>
                        <a:t>Media</a:t>
                      </a:r>
                    </a:p>
                  </a:txBody>
                  <a:tcPr/>
                </a:tc>
                <a:extLst>
                  <a:ext uri="{0D108BD9-81ED-4DB2-BD59-A6C34878D82A}">
                    <a16:rowId xmlns:a16="http://schemas.microsoft.com/office/drawing/2014/main" val="10000"/>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SvFF:s övningsbank</a:t>
                      </a:r>
                      <a:br>
                        <a:rPr lang="sv-SE" sz="1200" dirty="0"/>
                      </a:br>
                      <a:r>
                        <a:rPr lang="sv-SE" sz="1200" b="0" i="1" kern="1200" dirty="0">
                          <a:solidFill>
                            <a:schemeClr val="dk1"/>
                          </a:solidFill>
                          <a:latin typeface="+mn-lt"/>
                          <a:ea typeface="+mn-ea"/>
                          <a:cs typeface="+mn-cs"/>
                        </a:rPr>
                        <a:t>http://ovningsbanken.svenskfotboll.se/</a:t>
                      </a:r>
                      <a:endParaRPr lang="sv-SE" sz="1200" dirty="0"/>
                    </a:p>
                  </a:txBody>
                  <a:tcPr/>
                </a:tc>
                <a:tc>
                  <a:txBody>
                    <a:bodyPr/>
                    <a:lstStyle/>
                    <a:p>
                      <a:r>
                        <a:rPr lang="sv-SE" sz="1200" dirty="0"/>
                        <a:t>www</a:t>
                      </a:r>
                    </a:p>
                  </a:txBody>
                  <a:tcPr/>
                </a:tc>
                <a:extLst>
                  <a:ext uri="{0D108BD9-81ED-4DB2-BD59-A6C34878D82A}">
                    <a16:rowId xmlns:a16="http://schemas.microsoft.com/office/drawing/2014/main" val="10001"/>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Spelarutveckling – </a:t>
                      </a:r>
                      <a:br>
                        <a:rPr lang="sv-SE" sz="1200" dirty="0"/>
                      </a:br>
                      <a:r>
                        <a:rPr lang="sv-SE" sz="1200" dirty="0"/>
                        <a:t>ett helhetsperspektiv, Johan </a:t>
                      </a:r>
                      <a:r>
                        <a:rPr lang="sv-SE" sz="1200" dirty="0" err="1"/>
                        <a:t>Fallby</a:t>
                      </a:r>
                      <a:endParaRPr lang="sv-SE" sz="1200" dirty="0"/>
                    </a:p>
                  </a:txBody>
                  <a:tcPr/>
                </a:tc>
                <a:tc>
                  <a:txBody>
                    <a:bodyPr/>
                    <a:lstStyle/>
                    <a:p>
                      <a:r>
                        <a:rPr lang="sv-SE" sz="1200" dirty="0"/>
                        <a:t>Bok</a:t>
                      </a:r>
                    </a:p>
                  </a:txBody>
                  <a:tcPr/>
                </a:tc>
                <a:extLst>
                  <a:ext uri="{0D108BD9-81ED-4DB2-BD59-A6C34878D82A}">
                    <a16:rowId xmlns:a16="http://schemas.microsoft.com/office/drawing/2014/main" val="10002"/>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3</a:t>
                      </a:r>
                    </a:p>
                  </a:txBody>
                  <a:tcPr/>
                </a:tc>
                <a:tc>
                  <a:txBody>
                    <a:bodyPr/>
                    <a:lstStyle/>
                    <a:p>
                      <a:r>
                        <a:rPr lang="sv-SE" sz="1200" dirty="0"/>
                        <a:t>Lek med tanken. Mental träning för barn &amp; ungdom. </a:t>
                      </a:r>
                      <a:br>
                        <a:rPr lang="sv-SE" sz="1200" dirty="0"/>
                      </a:br>
                      <a:r>
                        <a:rPr lang="sv-SE" sz="1200" dirty="0"/>
                        <a:t>Johan Plate, Anders Plate, SISU idrottsböcker, 2008</a:t>
                      </a:r>
                    </a:p>
                  </a:txBody>
                  <a:tcPr/>
                </a:tc>
                <a:tc>
                  <a:txBody>
                    <a:bodyPr/>
                    <a:lstStyle/>
                    <a:p>
                      <a:r>
                        <a:rPr lang="sv-SE" sz="1200" dirty="0" err="1"/>
                        <a:t>Bok+CD</a:t>
                      </a:r>
                      <a:endParaRPr lang="sv-SE" sz="1200" dirty="0"/>
                    </a:p>
                  </a:txBody>
                  <a:tcPr/>
                </a:tc>
                <a:extLst>
                  <a:ext uri="{0D108BD9-81ED-4DB2-BD59-A6C34878D82A}">
                    <a16:rowId xmlns:a16="http://schemas.microsoft.com/office/drawing/2014/main" val="10003"/>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Basträning för barn,</a:t>
                      </a:r>
                      <a:r>
                        <a:rPr lang="sv-SE" sz="1200" dirty="0"/>
                        <a:t> Joanne </a:t>
                      </a:r>
                      <a:r>
                        <a:rPr lang="sv-SE" sz="1200" dirty="0" err="1"/>
                        <a:t>Elphinston</a:t>
                      </a:r>
                      <a:r>
                        <a:rPr lang="sv-SE" sz="1200" dirty="0"/>
                        <a:t>, SISU Idrottsböcker</a:t>
                      </a:r>
                    </a:p>
                  </a:txBody>
                  <a:tcPr/>
                </a:tc>
                <a:tc>
                  <a:txBody>
                    <a:bodyPr/>
                    <a:lstStyle/>
                    <a:p>
                      <a:r>
                        <a:rPr lang="sv-SE" sz="1200" dirty="0" err="1"/>
                        <a:t>Bok+DVD</a:t>
                      </a:r>
                      <a:endParaRPr lang="sv-SE" sz="1200" dirty="0"/>
                    </a:p>
                  </a:txBody>
                  <a:tcPr/>
                </a:tc>
                <a:extLst>
                  <a:ext uri="{0D108BD9-81ED-4DB2-BD59-A6C34878D82A}">
                    <a16:rowId xmlns:a16="http://schemas.microsoft.com/office/drawing/2014/main" val="10004"/>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MAQ Funktionell grundträning</a:t>
                      </a:r>
                    </a:p>
                  </a:txBody>
                  <a:tcPr/>
                </a:tc>
                <a:tc>
                  <a:txBody>
                    <a:bodyPr/>
                    <a:lstStyle/>
                    <a:p>
                      <a:r>
                        <a:rPr lang="sv-SE" sz="1200" dirty="0"/>
                        <a:t>DVD</a:t>
                      </a:r>
                    </a:p>
                  </a:txBody>
                  <a:tcPr/>
                </a:tc>
                <a:extLst>
                  <a:ext uri="{0D108BD9-81ED-4DB2-BD59-A6C34878D82A}">
                    <a16:rowId xmlns:a16="http://schemas.microsoft.com/office/drawing/2014/main" val="10005"/>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err="1"/>
                        <a:t>Fotbollsworkout</a:t>
                      </a:r>
                      <a:endParaRPr lang="sv-SE" sz="1200" dirty="0"/>
                    </a:p>
                  </a:txBody>
                  <a:tcPr/>
                </a:tc>
                <a:tc>
                  <a:txBody>
                    <a:bodyPr/>
                    <a:lstStyle/>
                    <a:p>
                      <a:r>
                        <a:rPr lang="sv-SE" sz="1200" dirty="0"/>
                        <a:t>DVD</a:t>
                      </a:r>
                    </a:p>
                  </a:txBody>
                  <a:tcPr/>
                </a:tc>
                <a:extLst>
                  <a:ext uri="{0D108BD9-81ED-4DB2-BD59-A6C34878D82A}">
                    <a16:rowId xmlns:a16="http://schemas.microsoft.com/office/drawing/2014/main" val="10006"/>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Se på spelet, Andreas Alm, Johan </a:t>
                      </a:r>
                      <a:r>
                        <a:rPr lang="sv-SE" sz="1200" dirty="0" err="1"/>
                        <a:t>Fallby</a:t>
                      </a:r>
                      <a:r>
                        <a:rPr lang="sv-SE" sz="1200" dirty="0"/>
                        <a:t>, Svenska Fotbollförlaget</a:t>
                      </a:r>
                    </a:p>
                  </a:txBody>
                  <a:tcPr/>
                </a:tc>
                <a:tc>
                  <a:txBody>
                    <a:bodyPr/>
                    <a:lstStyle/>
                    <a:p>
                      <a:r>
                        <a:rPr lang="sv-SE" sz="1200" dirty="0"/>
                        <a:t>Bok</a:t>
                      </a:r>
                    </a:p>
                  </a:txBody>
                  <a:tcPr/>
                </a:tc>
                <a:extLst>
                  <a:ext uri="{0D108BD9-81ED-4DB2-BD59-A6C34878D82A}">
                    <a16:rowId xmlns:a16="http://schemas.microsoft.com/office/drawing/2014/main" val="10007"/>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Knäkontroll</a:t>
                      </a:r>
                    </a:p>
                  </a:txBody>
                  <a:tcPr/>
                </a:tc>
                <a:tc>
                  <a:txBody>
                    <a:bodyPr/>
                    <a:lstStyle/>
                    <a:p>
                      <a:r>
                        <a:rPr lang="sv-SE" sz="1200" dirty="0"/>
                        <a:t>DVD</a:t>
                      </a:r>
                    </a:p>
                  </a:txBody>
                  <a:tcPr/>
                </a:tc>
                <a:extLst>
                  <a:ext uri="{0D108BD9-81ED-4DB2-BD59-A6C34878D82A}">
                    <a16:rowId xmlns:a16="http://schemas.microsoft.com/office/drawing/2014/main" val="10008"/>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err="1"/>
                        <a:t>Coerver</a:t>
                      </a:r>
                      <a:r>
                        <a:rPr lang="sv-SE" sz="1200" dirty="0"/>
                        <a:t> </a:t>
                      </a:r>
                      <a:r>
                        <a:rPr lang="sv-SE" sz="1200" dirty="0" err="1"/>
                        <a:t>Coaching</a:t>
                      </a:r>
                      <a:endParaRPr lang="sv-SE" sz="1200" dirty="0"/>
                    </a:p>
                  </a:txBody>
                  <a:tcPr/>
                </a:tc>
                <a:tc>
                  <a:txBody>
                    <a:bodyPr/>
                    <a:lstStyle/>
                    <a:p>
                      <a:r>
                        <a:rPr lang="sv-SE" sz="1200" dirty="0"/>
                        <a:t>DVD</a:t>
                      </a:r>
                    </a:p>
                  </a:txBody>
                  <a:tcPr/>
                </a:tc>
                <a:extLst>
                  <a:ext uri="{0D108BD9-81ED-4DB2-BD59-A6C34878D82A}">
                    <a16:rowId xmlns:a16="http://schemas.microsoft.com/office/drawing/2014/main" val="10009"/>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err="1"/>
                        <a:t>SvFF´s</a:t>
                      </a:r>
                      <a:r>
                        <a:rPr lang="sv-SE" sz="1200" dirty="0"/>
                        <a:t> tränarutbildning</a:t>
                      </a:r>
                      <a:r>
                        <a:rPr lang="sv-SE" sz="1200" baseline="0" dirty="0"/>
                        <a:t> B ungdom, SISU Idrottsböcker</a:t>
                      </a:r>
                      <a:endParaRPr lang="sv-SE" sz="1200" dirty="0"/>
                    </a:p>
                  </a:txBody>
                  <a:tcPr/>
                </a:tc>
                <a:tc>
                  <a:txBody>
                    <a:bodyPr/>
                    <a:lstStyle/>
                    <a:p>
                      <a:r>
                        <a:rPr lang="sv-SE" sz="1200" dirty="0" err="1"/>
                        <a:t>Bok+www</a:t>
                      </a:r>
                      <a:endParaRPr lang="sv-SE" sz="1200" dirty="0"/>
                    </a:p>
                  </a:txBody>
                  <a:tcPr/>
                </a:tc>
                <a:extLst>
                  <a:ext uri="{0D108BD9-81ED-4DB2-BD59-A6C34878D82A}">
                    <a16:rowId xmlns:a16="http://schemas.microsoft.com/office/drawing/2014/main" val="10010"/>
                  </a:ext>
                </a:extLst>
              </a:tr>
              <a:tr h="1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err="1"/>
                        <a:t>SvFF´s</a:t>
                      </a:r>
                      <a:r>
                        <a:rPr lang="sv-SE" sz="1200" dirty="0"/>
                        <a:t> tränarutbildning</a:t>
                      </a:r>
                      <a:r>
                        <a:rPr lang="sv-SE" sz="1200" baseline="0" dirty="0"/>
                        <a:t> C, SISU Idrottsböcker</a:t>
                      </a:r>
                      <a:endParaRPr lang="sv-SE" sz="1200" dirty="0"/>
                    </a:p>
                  </a:txBody>
                  <a:tcPr/>
                </a:tc>
                <a:tc>
                  <a:txBody>
                    <a:bodyPr/>
                    <a:lstStyle/>
                    <a:p>
                      <a:r>
                        <a:rPr lang="sv-SE" sz="1200" dirty="0" err="1"/>
                        <a:t>Bok+www</a:t>
                      </a:r>
                      <a:endParaRPr lang="sv-SE" sz="1200" dirty="0"/>
                    </a:p>
                  </a:txBody>
                  <a:tcPr/>
                </a:tc>
                <a:extLst>
                  <a:ext uri="{0D108BD9-81ED-4DB2-BD59-A6C34878D82A}">
                    <a16:rowId xmlns:a16="http://schemas.microsoft.com/office/drawing/2014/main" val="10011"/>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7"/>
          </p:nvPr>
        </p:nvSpPr>
        <p:spPr>
          <a:xfrm>
            <a:off x="1628800" y="539552"/>
            <a:ext cx="4104456" cy="432420"/>
          </a:xfrm>
        </p:spPr>
        <p:txBody>
          <a:bodyPr/>
          <a:lstStyle/>
          <a:p>
            <a:r>
              <a:rPr lang="sv-SE" dirty="0"/>
              <a:t>INTRODUKTION</a:t>
            </a:r>
            <a:endParaRPr lang="sv-SE" sz="1800" dirty="0"/>
          </a:p>
        </p:txBody>
      </p:sp>
      <p:sp>
        <p:nvSpPr>
          <p:cNvPr id="3" name="Platshållare för bildnummer 2"/>
          <p:cNvSpPr>
            <a:spLocks noGrp="1"/>
          </p:cNvSpPr>
          <p:nvPr>
            <p:ph type="sldNum" sz="quarter" idx="12"/>
          </p:nvPr>
        </p:nvSpPr>
        <p:spPr>
          <a:xfrm>
            <a:off x="5877272" y="8621671"/>
            <a:ext cx="637828" cy="486833"/>
          </a:xfrm>
        </p:spPr>
        <p:txBody>
          <a:bodyPr/>
          <a:lstStyle/>
          <a:p>
            <a:fld id="{91BA8AAB-46CD-4A04-AD31-79E4D3AE80D0}" type="slidenum">
              <a:rPr lang="en-US" smtClean="0"/>
              <a:pPr/>
              <a:t>9</a:t>
            </a:fld>
            <a:endParaRPr lang="en-US" dirty="0"/>
          </a:p>
        </p:txBody>
      </p:sp>
      <p:sp>
        <p:nvSpPr>
          <p:cNvPr id="24" name="textruta 23"/>
          <p:cNvSpPr txBox="1"/>
          <p:nvPr/>
        </p:nvSpPr>
        <p:spPr>
          <a:xfrm>
            <a:off x="47841" y="8800727"/>
            <a:ext cx="652743" cy="307777"/>
          </a:xfrm>
          <a:prstGeom prst="rect">
            <a:avLst/>
          </a:prstGeom>
          <a:noFill/>
          <a:ln w="12700">
            <a:noFill/>
          </a:ln>
        </p:spPr>
        <p:txBody>
          <a:bodyPr wrap="none" rtlCol="0">
            <a:spAutoFit/>
          </a:bodyPr>
          <a:lstStyle/>
          <a:p>
            <a:r>
              <a:rPr lang="sv-SE" sz="1400" b="1" dirty="0">
                <a:solidFill>
                  <a:schemeClr val="bg1"/>
                </a:solidFill>
                <a:hlinkClick r:id="rId3" action="ppaction://hlinksldjump" tooltip="INNEHÅLL"/>
              </a:rPr>
              <a:t>INDEX</a:t>
            </a:r>
            <a:endParaRPr lang="sv-SE" sz="1400" b="1" dirty="0">
              <a:solidFill>
                <a:schemeClr val="bg1"/>
              </a:solidFill>
            </a:endParaRPr>
          </a:p>
        </p:txBody>
      </p:sp>
      <p:sp>
        <p:nvSpPr>
          <p:cNvPr id="25" name="textruta 24"/>
          <p:cNvSpPr txBox="1"/>
          <p:nvPr/>
        </p:nvSpPr>
        <p:spPr>
          <a:xfrm>
            <a:off x="47841" y="8512695"/>
            <a:ext cx="673774" cy="307777"/>
          </a:xfrm>
          <a:prstGeom prst="rect">
            <a:avLst/>
          </a:prstGeom>
          <a:noFill/>
          <a:ln w="12700">
            <a:noFill/>
          </a:ln>
        </p:spPr>
        <p:txBody>
          <a:bodyPr wrap="none" rtlCol="0">
            <a:spAutoFit/>
          </a:bodyPr>
          <a:lstStyle/>
          <a:p>
            <a:r>
              <a:rPr lang="sv-SE" sz="1400" b="1" dirty="0">
                <a:solidFill>
                  <a:schemeClr val="bg1"/>
                </a:solidFill>
                <a:hlinkClick r:id="rId4" action="ppaction://hlinksldjump"/>
              </a:rPr>
              <a:t>KARTA</a:t>
            </a:r>
            <a:endParaRPr lang="sv-SE" sz="1400" b="1" dirty="0">
              <a:solidFill>
                <a:schemeClr val="bg1"/>
              </a:solidFill>
            </a:endParaRPr>
          </a:p>
        </p:txBody>
      </p:sp>
      <p:sp>
        <p:nvSpPr>
          <p:cNvPr id="7" name="textruta 6"/>
          <p:cNvSpPr txBox="1"/>
          <p:nvPr/>
        </p:nvSpPr>
        <p:spPr>
          <a:xfrm>
            <a:off x="310175" y="1240468"/>
            <a:ext cx="4967578" cy="523220"/>
          </a:xfrm>
          <a:prstGeom prst="rect">
            <a:avLst/>
          </a:prstGeom>
          <a:noFill/>
        </p:spPr>
        <p:txBody>
          <a:bodyPr wrap="none" rtlCol="0">
            <a:spAutoFit/>
          </a:bodyPr>
          <a:lstStyle/>
          <a:p>
            <a:r>
              <a:rPr lang="sv-SE" sz="2800" b="1" dirty="0">
                <a:solidFill>
                  <a:schemeClr val="accent1"/>
                </a:solidFill>
              </a:rPr>
              <a:t>Spelarutbildningsplanens nivåer</a:t>
            </a:r>
          </a:p>
        </p:txBody>
      </p:sp>
      <p:sp>
        <p:nvSpPr>
          <p:cNvPr id="8" name="textruta 7"/>
          <p:cNvSpPr txBox="1"/>
          <p:nvPr/>
        </p:nvSpPr>
        <p:spPr>
          <a:xfrm>
            <a:off x="836712" y="1907704"/>
            <a:ext cx="5328592" cy="6698629"/>
          </a:xfrm>
          <a:prstGeom prst="rect">
            <a:avLst/>
          </a:prstGeom>
          <a:noFill/>
        </p:spPr>
        <p:txBody>
          <a:bodyPr wrap="square" rtlCol="0">
            <a:spAutoFit/>
          </a:bodyPr>
          <a:lstStyle/>
          <a:p>
            <a:pPr marL="12700" marR="12700">
              <a:lnSpc>
                <a:spcPct val="104200"/>
              </a:lnSpc>
            </a:pPr>
            <a:r>
              <a:rPr lang="sv-SE" sz="1200" dirty="0"/>
              <a:t>Spelarutbildningsplanen är indelad i fyra nivåer, från 6 till 19 år, där varje nivå har en egen målbild. Det som spelaren lär sig på en nivå finns med, förstärks och utökas på nästa nivå upp till dess att målbilden är fullt utbyggd vid 19 års ålder. Det är viktigt att betona att de moment spelaren lärt sig på en nivå sedan finns med, utvecklas och används genom hela fotbollskarriären.</a:t>
            </a:r>
          </a:p>
          <a:p>
            <a:pPr>
              <a:lnSpc>
                <a:spcPts val="550"/>
              </a:lnSpc>
              <a:spcBef>
                <a:spcPts val="16"/>
              </a:spcBef>
            </a:pPr>
            <a:endParaRPr lang="sv-SE" sz="1200" dirty="0"/>
          </a:p>
          <a:p>
            <a:pPr marL="12700" marR="224790">
              <a:lnSpc>
                <a:spcPct val="104200"/>
              </a:lnSpc>
            </a:pPr>
            <a:r>
              <a:rPr lang="sv-SE" sz="1200" dirty="0"/>
              <a:t>Eftersom nivåerna sträcker sig över flera år bör tränaren anpassa målbilden efter varje ny säsong. Med andra ord, bryta ned nivåns målbild till delmål för varje säsong och på så sätt successivt sträva efter att nå nivåns målbild. Målbilden består och  beskrivs av </a:t>
            </a:r>
            <a:r>
              <a:rPr lang="sv-SE" sz="1200" i="1" dirty="0"/>
              <a:t>Spelfilosofi, Färdigheter lag </a:t>
            </a:r>
            <a:r>
              <a:rPr lang="sv-SE" sz="1200" dirty="0"/>
              <a:t>och  </a:t>
            </a:r>
            <a:r>
              <a:rPr lang="sv-SE" sz="1200" i="1" dirty="0"/>
              <a:t>Färdigheter spelare</a:t>
            </a:r>
            <a:r>
              <a:rPr lang="sv-SE" sz="1200" dirty="0"/>
              <a:t>, och styr lärandet för varje nivå.</a:t>
            </a:r>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endParaRPr lang="sv-SE" sz="1200" dirty="0"/>
          </a:p>
          <a:p>
            <a:pPr marL="12700" marR="224790">
              <a:lnSpc>
                <a:spcPct val="104200"/>
              </a:lnSpc>
            </a:pPr>
            <a:r>
              <a:rPr lang="sv-SE" sz="1200" dirty="0"/>
              <a:t>Idén är att målbilden används som riktlinjer, vägledning och mål att sträva mot. Avsikten är att det ska vara vägledning och strävan mot det man vill ska ske ofta under spelet, men inte svaret på alla tänkbara situationer. Exempelvis förespråkas en speluppbyggnad med passningsspel och kontroll vilket medför att det ofta kommer att vara bättre att spela sig framåt i planen med korta passningar efter marken. Det motsäger inte att en lång passning med bibehållen kontroll också kan vara ett bra alternativ.</a:t>
            </a:r>
          </a:p>
        </p:txBody>
      </p:sp>
      <p:pic>
        <p:nvPicPr>
          <p:cNvPr id="3074" name="Picture 2"/>
          <p:cNvPicPr>
            <a:picLocks noChangeAspect="1" noChangeArrowheads="1"/>
          </p:cNvPicPr>
          <p:nvPr/>
        </p:nvPicPr>
        <p:blipFill>
          <a:blip r:embed="rId5" cstate="print"/>
          <a:srcRect/>
          <a:stretch>
            <a:fillRect/>
          </a:stretch>
        </p:blipFill>
        <p:spPr bwMode="auto">
          <a:xfrm>
            <a:off x="1412776" y="3995936"/>
            <a:ext cx="3662013" cy="2881685"/>
          </a:xfrm>
          <a:prstGeom prst="rect">
            <a:avLst/>
          </a:prstGeom>
          <a:noFill/>
          <a:ln w="9525">
            <a:noFill/>
            <a:miter lim="800000"/>
            <a:headEnd/>
            <a:tailEnd/>
          </a:ln>
        </p:spPr>
      </p:pic>
      <p:sp>
        <p:nvSpPr>
          <p:cNvPr id="9" name="Rektangel 8"/>
          <p:cNvSpPr/>
          <p:nvPr/>
        </p:nvSpPr>
        <p:spPr>
          <a:xfrm>
            <a:off x="332656" y="5262463"/>
            <a:ext cx="1008112"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sv-SE" sz="1200" i="1" dirty="0"/>
              <a:t>Spelfilosofi</a:t>
            </a:r>
            <a:endParaRPr lang="sv-SE" sz="1200" dirty="0"/>
          </a:p>
        </p:txBody>
      </p:sp>
      <p:sp>
        <p:nvSpPr>
          <p:cNvPr id="10" name="Rektangel 9"/>
          <p:cNvSpPr/>
          <p:nvPr/>
        </p:nvSpPr>
        <p:spPr>
          <a:xfrm>
            <a:off x="188640" y="5766519"/>
            <a:ext cx="112474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sv-SE" sz="1200" i="1" dirty="0"/>
              <a:t>Färdigheter lag</a:t>
            </a:r>
            <a:endParaRPr lang="sv-SE" sz="1200" dirty="0"/>
          </a:p>
        </p:txBody>
      </p:sp>
      <p:sp>
        <p:nvSpPr>
          <p:cNvPr id="11" name="Rektangel 10"/>
          <p:cNvSpPr/>
          <p:nvPr/>
        </p:nvSpPr>
        <p:spPr>
          <a:xfrm>
            <a:off x="360040" y="6270575"/>
            <a:ext cx="98072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sv-SE" sz="1200" i="1" dirty="0"/>
              <a:t>Färdigheter </a:t>
            </a:r>
          </a:p>
          <a:p>
            <a:r>
              <a:rPr lang="sv-SE" sz="1200" i="1" dirty="0"/>
              <a:t>spelare</a:t>
            </a:r>
            <a:endParaRPr lang="sv-SE" sz="1200" dirty="0"/>
          </a:p>
        </p:txBody>
      </p:sp>
      <p:cxnSp>
        <p:nvCxnSpPr>
          <p:cNvPr id="13" name="Rak pil 12"/>
          <p:cNvCxnSpPr>
            <a:stCxn id="3074" idx="1"/>
          </p:cNvCxnSpPr>
          <p:nvPr/>
        </p:nvCxnSpPr>
        <p:spPr>
          <a:xfrm>
            <a:off x="1412776" y="5436779"/>
            <a:ext cx="144016" cy="71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a:stCxn id="10" idx="3"/>
          </p:cNvCxnSpPr>
          <p:nvPr/>
        </p:nvCxnSpPr>
        <p:spPr>
          <a:xfrm>
            <a:off x="1313384" y="5905019"/>
            <a:ext cx="171400" cy="35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p:cNvCxnSpPr>
            <a:stCxn id="11" idx="3"/>
          </p:cNvCxnSpPr>
          <p:nvPr/>
        </p:nvCxnSpPr>
        <p:spPr>
          <a:xfrm flipV="1">
            <a:off x="1340768" y="6372200"/>
            <a:ext cx="216024" cy="129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spelarutbildningsplan_ope_dam_2013_p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B9339B67CCE484A8DC2313BB333C1C5" ma:contentTypeVersion="14" ma:contentTypeDescription="Skapa ett nytt dokument." ma:contentTypeScope="" ma:versionID="4208de8ba56b014950a6239dc1354769">
  <xsd:schema xmlns:xsd="http://www.w3.org/2001/XMLSchema" xmlns:xs="http://www.w3.org/2001/XMLSchema" xmlns:p="http://schemas.microsoft.com/office/2006/metadata/properties" xmlns:ns2="1d97a704-38a8-4d7b-a2b2-2f40ad700f9f" xmlns:ns3="c63cdb64-2549-4190-83fe-e0a096f6fa67" targetNamespace="http://schemas.microsoft.com/office/2006/metadata/properties" ma:root="true" ma:fieldsID="4124dbf69fcded22648e5e03fcbd793a" ns2:_="" ns3:_="">
    <xsd:import namespace="1d97a704-38a8-4d7b-a2b2-2f40ad700f9f"/>
    <xsd:import namespace="c63cdb64-2549-4190-83fe-e0a096f6fa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7a704-38a8-4d7b-a2b2-2f40ad70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21dd889e-25c1-433c-8e86-335c4d5c81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cdb64-2549-4190-83fe-e0a096f6fa6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76a9528-25f2-4683-8bc8-ba2347f7970c}" ma:internalName="TaxCatchAll" ma:showField="CatchAllData" ma:web="c63cdb64-2549-4190-83fe-e0a096f6fa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97a704-38a8-4d7b-a2b2-2f40ad700f9f">
      <Terms xmlns="http://schemas.microsoft.com/office/infopath/2007/PartnerControls"/>
    </lcf76f155ced4ddcb4097134ff3c332f>
    <TaxCatchAll xmlns="c63cdb64-2549-4190-83fe-e0a096f6fa67" xsi:nil="true"/>
  </documentManagement>
</p:properties>
</file>

<file path=customXml/itemProps1.xml><?xml version="1.0" encoding="utf-8"?>
<ds:datastoreItem xmlns:ds="http://schemas.openxmlformats.org/officeDocument/2006/customXml" ds:itemID="{F5367CA9-F925-4495-823E-B3A105376B7C}">
  <ds:schemaRefs>
    <ds:schemaRef ds:uri="http://schemas.microsoft.com/sharepoint/v3/contenttype/forms"/>
  </ds:schemaRefs>
</ds:datastoreItem>
</file>

<file path=customXml/itemProps2.xml><?xml version="1.0" encoding="utf-8"?>
<ds:datastoreItem xmlns:ds="http://schemas.openxmlformats.org/officeDocument/2006/customXml" ds:itemID="{6418A842-930C-4DB0-9DF7-2DB706616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7a704-38a8-4d7b-a2b2-2f40ad700f9f"/>
    <ds:schemaRef ds:uri="c63cdb64-2549-4190-83fe-e0a096f6f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F57DA5-869F-4C09-9296-6E48A6E8300B}">
  <ds:schemaRefs>
    <ds:schemaRef ds:uri="http://schemas.microsoft.com/office/2006/metadata/properties"/>
    <ds:schemaRef ds:uri="http://schemas.microsoft.com/office/infopath/2007/PartnerControls"/>
    <ds:schemaRef ds:uri="1d97a704-38a8-4d7b-a2b2-2f40ad700f9f"/>
    <ds:schemaRef ds:uri="c63cdb64-2549-4190-83fe-e0a096f6fa67"/>
  </ds:schemaRefs>
</ds:datastoreItem>
</file>

<file path=docProps/app.xml><?xml version="1.0" encoding="utf-8"?>
<Properties xmlns="http://schemas.openxmlformats.org/officeDocument/2006/extended-properties" xmlns:vt="http://schemas.openxmlformats.org/officeDocument/2006/docPropsVTypes">
  <Template/>
  <TotalTime>0</TotalTime>
  <Words>18922</Words>
  <Application>Microsoft Office PowerPoint</Application>
  <PresentationFormat>Bildspel på skärmen (4:3)</PresentationFormat>
  <Paragraphs>2997</Paragraphs>
  <Slides>80</Slides>
  <Notes>80</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80</vt:i4>
      </vt:variant>
    </vt:vector>
  </HeadingPairs>
  <TitlesOfParts>
    <vt:vector size="90" baseType="lpstr">
      <vt:lpstr>Arial</vt:lpstr>
      <vt:lpstr>Arial Narrow</vt:lpstr>
      <vt:lpstr>Calibri</vt:lpstr>
      <vt:lpstr>Helvetica 55 Roman</vt:lpstr>
      <vt:lpstr>HelveticaNeue</vt:lpstr>
      <vt:lpstr>HelveticaNeueCE-Italic</vt:lpstr>
      <vt:lpstr>Tw Cen MT Condensed Extra Bold</vt:lpstr>
      <vt:lpstr>Wingdings</vt:lpstr>
      <vt:lpstr>spelarutbildningsplan_ope_dam_2013_pa1</vt:lpstr>
      <vt:lpstr>Image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2013-04-07T06:26:12Z</dcterms:created>
  <dcterms:modified xsi:type="dcterms:W3CDTF">2024-01-24T14:52:34Z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0x0101005B9339B67CCE484A8DC2313BB333C1C5</vt:lpwstr>
  </property>
</Properties>
</file>