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2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4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58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12672C-C186-49C8-A691-04AD46D2B943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31C7C5-DA44-4060-B788-5F1631CC09C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8444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Kortfattad rollbeskrivning. Viktigt</a:t>
            </a:r>
            <a:r>
              <a:rPr lang="sv-SE" baseline="0" dirty="0"/>
              <a:t> att ha uttalade roller bland ledare i varje åldersgrupp. Kan se lite olika ut beroende på åldersgrupp och behov.</a:t>
            </a:r>
          </a:p>
          <a:p>
            <a:pPr marL="0" indent="0">
              <a:buNone/>
            </a:pPr>
            <a:r>
              <a:rPr lang="sv-SE" sz="1200" dirty="0">
                <a:solidFill>
                  <a:schemeClr val="tx2"/>
                </a:solidFill>
              </a:rPr>
              <a:t>OBSERVERA att det inte nödvändigtvis måste vara en person per roll.  </a:t>
            </a:r>
          </a:p>
          <a:p>
            <a:pPr marL="0" indent="0">
              <a:buNone/>
            </a:pPr>
            <a:r>
              <a:rPr lang="sv-SE" sz="1200" dirty="0">
                <a:solidFill>
                  <a:schemeClr val="tx2"/>
                </a:solidFill>
              </a:rPr>
              <a:t>Samma person kan ha flera roller, sätt er ner i ledarteamet och fördela roller/uppgifter och fyll på agendan om/när det </a:t>
            </a:r>
            <a:r>
              <a:rPr lang="sv-SE" sz="1200" dirty="0" err="1">
                <a:solidFill>
                  <a:schemeClr val="tx2"/>
                </a:solidFill>
              </a:rPr>
              <a:t>ev</a:t>
            </a:r>
            <a:r>
              <a:rPr lang="sv-SE" sz="1200" dirty="0">
                <a:solidFill>
                  <a:schemeClr val="tx2"/>
                </a:solidFill>
              </a:rPr>
              <a:t> dyker upp nya saker. Såklart kan man även vara fler på samma roll, </a:t>
            </a:r>
            <a:r>
              <a:rPr lang="sv-SE" sz="1200" dirty="0" err="1">
                <a:solidFill>
                  <a:schemeClr val="tx2"/>
                </a:solidFill>
              </a:rPr>
              <a:t>ex.vis</a:t>
            </a:r>
            <a:r>
              <a:rPr lang="sv-SE" sz="1200" dirty="0">
                <a:solidFill>
                  <a:schemeClr val="tx2"/>
                </a:solidFill>
              </a:rPr>
              <a:t> 2st föräldraansvariga.             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3B4A4B-2446-4458-8A13-1F719FBB9E96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73408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b="0" dirty="0"/>
              <a:t>Forts på exempel</a:t>
            </a:r>
          </a:p>
          <a:p>
            <a:endParaRPr lang="sv-SE" b="1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807226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HT med även ”dokumentkoll”, bra att ha en hum om alla dokument eller att </a:t>
            </a:r>
            <a:r>
              <a:rPr lang="sv-SE" dirty="0" err="1"/>
              <a:t>iaf</a:t>
            </a:r>
            <a:r>
              <a:rPr lang="sv-SE" dirty="0"/>
              <a:t> veta vart man hittar de https://www.laget.se/OpeIFklubb/Document. OBS övergripande ansvar men betyder inte att HT gör allt ovan som till synes kan vara mäktigt. HT delegerar och inkluderar övriga ledare.</a:t>
            </a:r>
          </a:p>
          <a:p>
            <a:r>
              <a:rPr lang="sv-SE" dirty="0"/>
              <a:t>Går ej igenom ordagrant men ni kan läsa detta och kommande, vill ni så sänder vi ut materialet. Se detta som ett förslag, ni kan vilja lägga upp det </a:t>
            </a:r>
          </a:p>
          <a:p>
            <a:r>
              <a:rPr lang="sv-SE" dirty="0"/>
              <a:t>på ett annat sätt och kanske har ytterligare saker ni vill lägga till utifrån just era behov. Kan </a:t>
            </a:r>
            <a:r>
              <a:rPr lang="sv-SE" dirty="0" err="1"/>
              <a:t>ex.vis</a:t>
            </a:r>
            <a:r>
              <a:rPr lang="sv-SE" dirty="0"/>
              <a:t> se lite olika ut beroende på ålder på laget.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427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Tränare med även ”dokumentkoll”, kan röra sig om fler dokument man bör ha koll på för bättre hjälp till HT.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064896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Lagledare med även ”dokumentkoll”.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34111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</a:t>
            </a:r>
            <a:r>
              <a:rPr lang="sv-SE" dirty="0" err="1"/>
              <a:t>Övr</a:t>
            </a:r>
            <a:r>
              <a:rPr lang="sv-SE" dirty="0"/>
              <a:t> tränare/Matchvärd/Kommunikation med även ”dokumentkoll”. Önskvärda roller utefter behov o ålder.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5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88628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Sjukvårdsansvarig, trygghetsansvarig, </a:t>
            </a:r>
            <a:r>
              <a:rPr lang="sv-SE" dirty="0" err="1"/>
              <a:t>lagkassör</a:t>
            </a:r>
            <a:r>
              <a:rPr lang="sv-SE" dirty="0"/>
              <a:t> med även ”dokumentkoll”. Önskvärda roller utefter behov o ålder.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6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42220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Utförligare rollbeskrivning </a:t>
            </a:r>
            <a:r>
              <a:rPr lang="sv-SE" dirty="0" err="1"/>
              <a:t>Matr.förvaltare</a:t>
            </a:r>
            <a:r>
              <a:rPr lang="sv-SE" dirty="0"/>
              <a:t>, Föräldraansvarigt, </a:t>
            </a:r>
            <a:r>
              <a:rPr lang="sv-SE" dirty="0" err="1"/>
              <a:t>Övr.föräldrar</a:t>
            </a:r>
            <a:r>
              <a:rPr lang="sv-SE" dirty="0"/>
              <a:t> med även ”dokumentkoll”. Önskvärda roller utefter behov o ålder.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00396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Fördelning de </a:t>
            </a:r>
            <a:r>
              <a:rPr lang="sv-SE" dirty="0" err="1"/>
              <a:t>luxe</a:t>
            </a:r>
            <a:r>
              <a:rPr lang="sv-SE" dirty="0"/>
              <a:t> följer här, dvs gå ner på ”punktnivå” och verkligen gotta ner sig. Uppgift = Person</a:t>
            </a:r>
          </a:p>
          <a:p>
            <a:r>
              <a:rPr lang="sv-SE" dirty="0"/>
              <a:t>Samma här, kan se olika ut på olika lag utefter behov och vad folk vill/kan göra. Det viktiga är att ni i teamet sätter er ner och fördelar roller och vi vill att ni på laget.se </a:t>
            </a:r>
            <a:r>
              <a:rPr lang="sv-SE" dirty="0" err="1"/>
              <a:t>rollbestämmer</a:t>
            </a:r>
            <a:r>
              <a:rPr lang="sv-SE" dirty="0"/>
              <a:t> för riktad info.</a:t>
            </a:r>
          </a:p>
          <a:p>
            <a:r>
              <a:rPr lang="sv-SE" dirty="0"/>
              <a:t>Exempel här från ett seniorlag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8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6342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b="0" dirty="0"/>
              <a:t>Forts på exempel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DFBD16-303D-4F8C-A9A9-48071D5F1662}" type="slidenum">
              <a:rPr lang="sv-SE" smtClean="0"/>
              <a:t>9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52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EDDBB2A-3FED-B478-DD49-266688CF71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1C0530-AFF5-75A4-AD25-E72853CB40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AED4AEC9-3CC9-8605-9BA7-659C8E42A2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ADE1E02-BC1B-B4D6-30AF-68303FA6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BAA58DA-236E-3D44-8F85-BD71E87ED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3045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6E01B1-B2D6-32E6-0D10-0901A453C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99D5139-5FAE-438E-0158-F8B5F65A16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249C7B0-101D-EF24-C8B7-E6671F186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8DBF287-AB09-7F64-33FE-862F4CEF4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2EEC44-AD2A-14F1-CD61-F7B2DE8859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071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BF413902-EF4D-1FCF-8262-CBB06B2A9A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A3EA2943-82CB-C7A2-0E56-78972CA69F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8E94F90-9249-A84E-31E6-2C86689C9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4A6138F-AEEF-C926-E50D-DD643A9B2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CE3FD5-5D7D-3066-9703-C88285BDF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7419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A43588-3A7C-2B8D-3BC9-A46B17B198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395FFE2-6788-3A47-C4CC-5666E3932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7FB4F0C-8DBF-DA8C-B8C3-6344ADE05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8497D99-1221-2E41-CAF0-00692AE33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3FC200C-8308-9115-5D20-F174279E27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83355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2CD4500-DE6D-7B10-1BE9-E94242D67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8432D81-B913-EF90-04E8-FF6B8406B0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81B7790-6A67-CFE7-CBD4-2DA80BCD9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DA3570C-4D9C-D745-D4B7-9624B0CDC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CC04B57-466F-BE6C-6B47-683AD4215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8095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239795A-A0E9-32A4-723B-30FE466892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93AC6EB-4DAB-F5A3-7123-88BAAC6674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AAFD5B9-1680-3565-78CD-BA6CCE918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764B6FA-315D-6412-EA7A-770DC9B18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B4BBF82-83AF-526A-8575-A86C465ED7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308DDDB-2644-3759-1580-F43FBBA20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12030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EA53C1C-7E0A-24A3-AF71-344F86D0C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701EBD6B-7C64-7778-66D1-4FCC6ED8DF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60D93D88-C6D3-F445-EF39-B60982DEA8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D63773C7-614E-CCCC-3ED5-4478FB93C2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72FF39B7-B66B-0497-C55B-6DB102486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3A8038-C286-1191-4080-54916C588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FC86FA3-198C-EA2F-3731-48BF681B8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54782F93-1822-C3F6-B9B4-E02FE871B1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071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E1583A-25B3-4424-1566-0809949C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E3F90D6E-9E26-6698-757C-E291EB801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EA8E43E4-336F-15FD-A813-7202F6F69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C4C4BED6-2E0B-7F61-C795-5EF10BB8E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874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44AA3142-60B4-5920-E679-FEED9C10F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7FF8071-A11F-8D45-E262-134F8932C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CC47DEF4-8338-6125-3929-3435ED26A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58563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03CD352-2940-2411-98BE-EEC3B57AD0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86AE67A-A24F-E8ED-E7FD-4929BD7DB6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7CE1710-976D-14AB-BFE2-40B409C257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AE31899-A980-6A06-B51A-0503ABC0D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2C6C9A5-0D95-56AE-8DDE-D9706E3474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8EE89BDB-D819-0B65-7A3F-AFB652D0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5339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235497-82A3-A758-DEB0-60212CC5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F3F7B634-94B3-862D-5DE8-D665A4094C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680C8819-8416-5EC6-4F65-A847A45A5A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86BD9CC6-4DDF-6C0C-F70B-F1B282FFA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A1031B5C-9844-927E-FCC8-4F25F85A80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E0D3E24-1EC9-058F-E53A-1386AA1F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82987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AE41A78C-5B54-ABDD-C56F-13FF9CFEF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39493ED-2750-C5A3-CBBB-0821AEF4F9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BEC9F50-9CD8-59CB-C4CC-8995F96856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D6E72-1E87-4282-ABA8-10FA8C78C914}" type="datetimeFigureOut">
              <a:rPr lang="sv-SE" smtClean="0"/>
              <a:t>2023-03-29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C04D2AE-3814-97B4-FCE7-8CF68D4DAB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689A6CD-2BF5-C640-C193-77ED2CEACB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B4150-0105-4977-935D-C88CEE8CA72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1197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981200" y="260648"/>
            <a:ext cx="8229600" cy="1143000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chemeClr val="tx2"/>
                </a:solidFill>
              </a:rPr>
              <a:t>Organisation åldersgrupp</a:t>
            </a:r>
            <a:br>
              <a:rPr lang="sv-SE" sz="4000" dirty="0">
                <a:solidFill>
                  <a:schemeClr val="tx2"/>
                </a:solidFill>
              </a:rPr>
            </a:br>
            <a:endParaRPr lang="sv-SE" sz="1300" dirty="0">
              <a:solidFill>
                <a:schemeClr val="tx2"/>
              </a:solidFill>
            </a:endParaRPr>
          </a:p>
        </p:txBody>
      </p:sp>
      <p:sp>
        <p:nvSpPr>
          <p:cNvPr id="12" name="Platshållare för text 11"/>
          <p:cNvSpPr>
            <a:spLocks noGrp="1"/>
          </p:cNvSpPr>
          <p:nvPr>
            <p:ph type="body" idx="1"/>
          </p:nvPr>
        </p:nvSpPr>
        <p:spPr>
          <a:xfrm>
            <a:off x="1314449" y="1453088"/>
            <a:ext cx="2389699" cy="405173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pPr algn="ctr"/>
            <a:r>
              <a:rPr lang="sv-SE" b="0" dirty="0">
                <a:solidFill>
                  <a:schemeClr val="bg1"/>
                </a:solidFill>
              </a:rPr>
              <a:t>Roller</a:t>
            </a:r>
          </a:p>
        </p:txBody>
      </p:sp>
      <p:sp>
        <p:nvSpPr>
          <p:cNvPr id="13" name="Platshållare för innehåll 12"/>
          <p:cNvSpPr>
            <a:spLocks noGrp="1"/>
          </p:cNvSpPr>
          <p:nvPr>
            <p:ph sz="half" idx="2"/>
          </p:nvPr>
        </p:nvSpPr>
        <p:spPr>
          <a:xfrm>
            <a:off x="1189530" y="2060848"/>
            <a:ext cx="4143122" cy="4704093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Huvudtränare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_______________________________</a:t>
            </a: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Lagledare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Tränare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Övr. tränare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Matchvärd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Kommunikation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Sjukvård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  <a:r>
              <a:rPr lang="sv-SE" sz="5600" dirty="0">
                <a:solidFill>
                  <a:schemeClr val="tx2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Trygghetsansvarig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SISU ansvarig		</a:t>
            </a:r>
          </a:p>
          <a:p>
            <a:pPr marL="0" indent="0">
              <a:spcBef>
                <a:spcPts val="0"/>
              </a:spcBef>
              <a:buNone/>
            </a:pP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 err="1">
                <a:solidFill>
                  <a:schemeClr val="tx2"/>
                </a:solidFill>
              </a:rPr>
              <a:t>Lagkassör</a:t>
            </a:r>
            <a:endParaRPr lang="sv-SE" sz="5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Material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Föräldrar   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None/>
            </a:pPr>
            <a:r>
              <a:rPr lang="sv-SE" sz="5600" dirty="0">
                <a:solidFill>
                  <a:schemeClr val="tx2"/>
                </a:solidFill>
              </a:rPr>
              <a:t>Övriga föräldrar</a:t>
            </a:r>
          </a:p>
          <a:p>
            <a:pPr marL="0" indent="0">
              <a:spcBef>
                <a:spcPts val="0"/>
              </a:spcBef>
              <a:buNone/>
            </a:pPr>
            <a:endParaRPr lang="sv-SE" sz="5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sv-SE" sz="12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  </a:t>
            </a:r>
          </a:p>
          <a:p>
            <a:pPr marL="0" indent="0"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   </a:t>
            </a:r>
          </a:p>
          <a:p>
            <a:pPr marL="0" indent="0"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</a:t>
            </a:r>
          </a:p>
          <a:p>
            <a:pPr marL="0" indent="0">
              <a:buNone/>
            </a:pPr>
            <a:endParaRPr lang="sv-SE" dirty="0">
              <a:solidFill>
                <a:schemeClr val="tx2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159" y="327323"/>
            <a:ext cx="1152525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Platshållare för text 11">
            <a:extLst>
              <a:ext uri="{FF2B5EF4-FFF2-40B4-BE49-F238E27FC236}">
                <a16:creationId xmlns:a16="http://schemas.microsoft.com/office/drawing/2014/main" id="{33CD08B3-AB4C-4007-B4BC-20371CF96E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03217" y="1355024"/>
            <a:ext cx="2466068" cy="503237"/>
          </a:xfrm>
          <a:solidFill>
            <a:schemeClr val="accent1"/>
          </a:solidFill>
        </p:spPr>
        <p:txBody>
          <a:bodyPr>
            <a:normAutofit lnSpcReduction="10000"/>
          </a:bodyPr>
          <a:lstStyle/>
          <a:p>
            <a:pPr algn="ctr"/>
            <a:r>
              <a:rPr lang="sv-SE" b="0" dirty="0">
                <a:solidFill>
                  <a:schemeClr val="bg1"/>
                </a:solidFill>
              </a:rPr>
              <a:t>Ansvar</a:t>
            </a:r>
          </a:p>
        </p:txBody>
      </p:sp>
      <p:sp>
        <p:nvSpPr>
          <p:cNvPr id="3" name="Platshållare för innehåll 12">
            <a:extLst>
              <a:ext uri="{FF2B5EF4-FFF2-40B4-BE49-F238E27FC236}">
                <a16:creationId xmlns:a16="http://schemas.microsoft.com/office/drawing/2014/main" id="{827FF758-F436-4A04-78D3-F0CEE6D14629}"/>
              </a:ext>
            </a:extLst>
          </p:cNvPr>
          <p:cNvSpPr txBox="1">
            <a:spLocks/>
          </p:cNvSpPr>
          <p:nvPr/>
        </p:nvSpPr>
        <p:spPr>
          <a:xfrm>
            <a:off x="5332652" y="2060847"/>
            <a:ext cx="4143122" cy="4704093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Övergripande ansvar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_______________________________</a:t>
            </a: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Kontaktperson/administratör laget/fotboll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Ass HT, en eller flera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Övr. tränare , </a:t>
            </a:r>
            <a:r>
              <a:rPr lang="sv-SE" sz="5600" dirty="0" err="1">
                <a:solidFill>
                  <a:schemeClr val="tx2"/>
                </a:solidFill>
              </a:rPr>
              <a:t>Fys</a:t>
            </a:r>
            <a:r>
              <a:rPr lang="sv-SE" sz="5600" dirty="0">
                <a:solidFill>
                  <a:schemeClr val="tx2"/>
                </a:solidFill>
              </a:rPr>
              <a:t>, </a:t>
            </a:r>
            <a:r>
              <a:rPr lang="sv-SE" sz="5600" dirty="0" err="1">
                <a:solidFill>
                  <a:schemeClr val="tx2"/>
                </a:solidFill>
              </a:rPr>
              <a:t>Mv</a:t>
            </a:r>
            <a:r>
              <a:rPr lang="sv-SE" sz="5600" dirty="0">
                <a:solidFill>
                  <a:schemeClr val="tx2"/>
                </a:solidFill>
              </a:rPr>
              <a:t>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Domare – Gäster - Publik    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Hemsida, info, förteckningar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 err="1">
                <a:solidFill>
                  <a:schemeClr val="tx2"/>
                </a:solidFill>
              </a:rPr>
              <a:t>Sjukvväska</a:t>
            </a:r>
            <a:r>
              <a:rPr lang="sv-SE" sz="5600" dirty="0">
                <a:solidFill>
                  <a:schemeClr val="tx2"/>
                </a:solidFill>
              </a:rPr>
              <a:t>, omhändertagande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  <a:r>
              <a:rPr lang="sv-SE" sz="5600" dirty="0">
                <a:solidFill>
                  <a:schemeClr val="tx2"/>
                </a:solidFill>
              </a:rPr>
              <a:t>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Förebyggande o främjande trygghetsarbete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 err="1">
                <a:solidFill>
                  <a:schemeClr val="tx2"/>
                </a:solidFill>
              </a:rPr>
              <a:t>Adm</a:t>
            </a:r>
            <a:r>
              <a:rPr lang="sv-SE" sz="5600" u="sng" dirty="0">
                <a:solidFill>
                  <a:schemeClr val="tx2"/>
                </a:solidFill>
              </a:rPr>
              <a:t> </a:t>
            </a:r>
            <a:r>
              <a:rPr lang="sv-SE" sz="5600" u="sng" dirty="0" err="1">
                <a:solidFill>
                  <a:schemeClr val="tx2"/>
                </a:solidFill>
              </a:rPr>
              <a:t>lärgrupper</a:t>
            </a:r>
            <a:r>
              <a:rPr lang="sv-SE" sz="5600" u="sng" dirty="0">
                <a:solidFill>
                  <a:schemeClr val="tx2"/>
                </a:solidFill>
              </a:rPr>
              <a:t>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sv-SE" sz="5600" u="sng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Lagkassa </a:t>
            </a:r>
            <a:r>
              <a:rPr lang="sv-SE" sz="5600" dirty="0" err="1">
                <a:solidFill>
                  <a:schemeClr val="tx2"/>
                </a:solidFill>
              </a:rPr>
              <a:t>m.m</a:t>
            </a:r>
            <a:endParaRPr lang="sv-SE" sz="5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Material, tvätt(lista)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Evenemang, arbetsinsatser     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5600" dirty="0">
                <a:solidFill>
                  <a:schemeClr val="tx2"/>
                </a:solidFill>
              </a:rPr>
              <a:t>Stöttar, skjutsar, arbetsinsatser </a:t>
            </a:r>
            <a:r>
              <a:rPr lang="sv-SE" sz="5600" dirty="0" err="1">
                <a:solidFill>
                  <a:schemeClr val="tx2"/>
                </a:solidFill>
              </a:rPr>
              <a:t>m.m</a:t>
            </a:r>
            <a:endParaRPr lang="sv-SE" sz="5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sv-SE" sz="5600" dirty="0">
              <a:solidFill>
                <a:schemeClr val="tx2"/>
              </a:solidFill>
            </a:endParaRP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sv-SE" sz="1200" u="sng" dirty="0">
                <a:solidFill>
                  <a:schemeClr val="tx2"/>
                </a:solidFill>
              </a:rPr>
              <a:t>			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sv-SE" sz="1200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1200" dirty="0">
                <a:solidFill>
                  <a:schemeClr val="tx2"/>
                </a:solidFill>
              </a:rPr>
              <a:t>                 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sv-S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1104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9C70137-3B03-1A9C-83E5-B3CA688AD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6638"/>
          </a:xfrm>
        </p:spPr>
        <p:txBody>
          <a:bodyPr/>
          <a:lstStyle/>
          <a:p>
            <a:r>
              <a:rPr lang="sv-SE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Arbetsfördelning och roller, ledare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239A9EA0-580A-7E2F-B198-AAB79A27018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810326"/>
          <a:ext cx="8638309" cy="46089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53281">
                  <a:extLst>
                    <a:ext uri="{9D8B030D-6E8A-4147-A177-3AD203B41FA5}">
                      <a16:colId xmlns:a16="http://schemas.microsoft.com/office/drawing/2014/main" val="2518235434"/>
                    </a:ext>
                  </a:extLst>
                </a:gridCol>
                <a:gridCol w="3785028">
                  <a:extLst>
                    <a:ext uri="{9D8B030D-6E8A-4147-A177-3AD203B41FA5}">
                      <a16:colId xmlns:a16="http://schemas.microsoft.com/office/drawing/2014/main" val="2596297690"/>
                    </a:ext>
                  </a:extLst>
                </a:gridCol>
              </a:tblGrid>
              <a:tr h="228791">
                <a:tc>
                  <a:txBody>
                    <a:bodyPr/>
                    <a:lstStyle/>
                    <a:p>
                      <a:r>
                        <a:rPr lang="sv-SE" sz="1400" b="1" kern="150">
                          <a:effectLst/>
                        </a:rPr>
                        <a:t>Efter match</a:t>
                      </a:r>
                      <a:endParaRPr lang="sv-SE" sz="14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 Namn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485350964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Samla ihop mtrl. I omklädningsrum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415697352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Göra snyggt och plocka in på Torvallen (Hemmamatcher)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286453833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Tvätt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214751174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Skriva matchsammanfattning på laget.se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212261531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Annat?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35973307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Övrigt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 Namn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4016976730"/>
                  </a:ext>
                </a:extLst>
              </a:tr>
              <a:tr h="261912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Information till spelare, ledare, övriga (Facebook + laget.se)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940490421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Jobb med laget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 dirty="0">
                          <a:effectLst/>
                        </a:rPr>
                        <a:t> </a:t>
                      </a:r>
                      <a:endParaRPr lang="sv-SE" sz="9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4082669253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Rabatthäften och lotter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449148468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Storsjöcupen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173638660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Andra aktiviteter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710084722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Material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4122328951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Spelarsamtal – ”Kolla läget”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356292249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Lagledare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186789087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Kassör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690722423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Inköp av material – rekv.block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1360027080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Sjukgymnast - kontakt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1874354188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Kiropraktor - kontakt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>
                          <a:effectLst/>
                        </a:rPr>
                        <a:t> </a:t>
                      </a:r>
                      <a:endParaRPr lang="sv-SE" sz="9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3721347867"/>
                  </a:ext>
                </a:extLst>
              </a:tr>
              <a:tr h="228791"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Annat?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tc>
                  <a:txBody>
                    <a:bodyPr/>
                    <a:lstStyle/>
                    <a:p>
                      <a:r>
                        <a:rPr lang="sv-SE" sz="900" kern="150" dirty="0">
                          <a:effectLst/>
                        </a:rPr>
                        <a:t> </a:t>
                      </a:r>
                      <a:endParaRPr lang="sv-SE" sz="9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424" marR="5424" marT="0" marB="0"/>
                </a:tc>
                <a:extLst>
                  <a:ext uri="{0D108BD9-81ED-4DB2-BD59-A6C34878D82A}">
                    <a16:rowId xmlns:a16="http://schemas.microsoft.com/office/drawing/2014/main" val="2591870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311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2CDCE0-2FBC-349B-6B37-0C9BE5DA6A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964667" cy="905325"/>
          </a:xfrm>
        </p:spPr>
        <p:txBody>
          <a:bodyPr>
            <a:normAutofit fontScale="90000"/>
          </a:bodyPr>
          <a:lstStyle/>
          <a:p>
            <a:br>
              <a:rPr lang="sv-SE" sz="4400" u="none" strike="noStrike" dirty="0">
                <a:effectLst/>
              </a:rPr>
            </a:br>
            <a:r>
              <a:rPr lang="sv-SE" sz="4400" u="none" strike="noStrike" dirty="0">
                <a:effectLst/>
              </a:rPr>
              <a:t>Organisation - Roller i ett lag</a:t>
            </a:r>
            <a:br>
              <a:rPr lang="sv-SE" sz="44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</a:b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8FDE3F61-246A-DC13-77D1-A86CF1600CDD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472750"/>
          <a:ext cx="10215521" cy="48794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2257">
                  <a:extLst>
                    <a:ext uri="{9D8B030D-6E8A-4147-A177-3AD203B41FA5}">
                      <a16:colId xmlns:a16="http://schemas.microsoft.com/office/drawing/2014/main" val="623902517"/>
                    </a:ext>
                  </a:extLst>
                </a:gridCol>
                <a:gridCol w="6361029">
                  <a:extLst>
                    <a:ext uri="{9D8B030D-6E8A-4147-A177-3AD203B41FA5}">
                      <a16:colId xmlns:a16="http://schemas.microsoft.com/office/drawing/2014/main" val="4028030713"/>
                    </a:ext>
                  </a:extLst>
                </a:gridCol>
                <a:gridCol w="1013754">
                  <a:extLst>
                    <a:ext uri="{9D8B030D-6E8A-4147-A177-3AD203B41FA5}">
                      <a16:colId xmlns:a16="http://schemas.microsoft.com/office/drawing/2014/main" val="3747683865"/>
                    </a:ext>
                  </a:extLst>
                </a:gridCol>
                <a:gridCol w="1548481">
                  <a:extLst>
                    <a:ext uri="{9D8B030D-6E8A-4147-A177-3AD203B41FA5}">
                      <a16:colId xmlns:a16="http://schemas.microsoft.com/office/drawing/2014/main" val="2304288346"/>
                    </a:ext>
                  </a:extLst>
                </a:gridCol>
              </a:tblGrid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Roll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Beskrivning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Antal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5881423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Huvudtränare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Har ett övergripande ansvar för hela årsgruppen och all dess verksamhet men delegerar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1st/årsgrupp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Klubbens </a:t>
                      </a:r>
                      <a:r>
                        <a:rPr lang="sv-SE" sz="1400" u="none" strike="noStrike" dirty="0" err="1">
                          <a:effectLst/>
                        </a:rPr>
                        <a:t>medl.dok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8828458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HT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ansvar/roller till övriga i teamet.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Träningstider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52105183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Ansvar för säsongs- och detaljplanering tillsammans med övriga tränare utifrån </a:t>
                      </a:r>
                      <a:r>
                        <a:rPr lang="sv-SE" sz="1200" u="none" strike="noStrike" dirty="0" err="1">
                          <a:effectLst/>
                        </a:rPr>
                        <a:t>SUPen</a:t>
                      </a:r>
                      <a:r>
                        <a:rPr lang="sv-SE" sz="1200" u="none" strike="noStrike" dirty="0">
                          <a:effectLst/>
                        </a:rPr>
                        <a:t>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err="1">
                          <a:effectLst/>
                        </a:rPr>
                        <a:t>Fogis</a:t>
                      </a:r>
                      <a:r>
                        <a:rPr lang="sv-SE" sz="1400" u="none" strike="noStrike" dirty="0">
                          <a:effectLst/>
                        </a:rPr>
                        <a:t>, Laget.se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17719242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Kontaktperson vid ev. upp/nedflyttningar (lån) av spelare mellan lag/årsgrupper och att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Licens, Registrering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1269094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i övrigt ha en kontinuerlig kontakt med närliggande årsgrupper.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Policy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36748899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>
                          <a:effectLst/>
                        </a:rPr>
                        <a:t>Ansvar för spelarnas totala belastning.  </a:t>
                      </a: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60766555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Ansvarig för matchgenomgångar och spelidé, likaledes den som först och främst coachar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SUP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69901297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>
                          <a:effectLst/>
                        </a:rPr>
                        <a:t>under match. Ansvar för att närvaro förs och att kommunikation sköts på ett </a:t>
                      </a: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Diplomerad 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06537065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tillfredsställande sätt gentemot föräldrar, spelare, kansli, förbund etc.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Diplomerad 7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55513530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>
                          <a:effectLst/>
                        </a:rPr>
                        <a:t>Ansvarar för att kalla till spelar/föräldraträffar för information om lagets/föreningens </a:t>
                      </a:r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Diplomerad 9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80416109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verksamhet. Ansvar för att </a:t>
                      </a:r>
                      <a:r>
                        <a:rPr lang="sv-SE" sz="1200" u="none" strike="noStrike" dirty="0" err="1">
                          <a:effectLst/>
                        </a:rPr>
                        <a:t>lärgrupper</a:t>
                      </a:r>
                      <a:r>
                        <a:rPr lang="sv-SE" sz="1200" u="none" strike="noStrike" dirty="0">
                          <a:effectLst/>
                        </a:rPr>
                        <a:t> rapporteras till SISU-JH.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Trygg Idrott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7931292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Ansvar för att gå på relevanta utbildningar och att pusha kollegor till det samma.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Föräldramöte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07734244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HT ska efter gången säsong tillsammans med spelare/ledare utvärdera året och tillge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99617988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densamma till SC och lag/föräldrar. Ser även till att till spelare (</a:t>
                      </a:r>
                      <a:r>
                        <a:rPr lang="sv-SE" sz="1200" u="none" strike="noStrike" dirty="0" err="1">
                          <a:effectLst/>
                        </a:rPr>
                        <a:t>ev</a:t>
                      </a:r>
                      <a:r>
                        <a:rPr lang="sv-SE" sz="1200" u="none" strike="noStrike" dirty="0">
                          <a:effectLst/>
                        </a:rPr>
                        <a:t> föräldrar) fyller i en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SISU-</a:t>
                      </a:r>
                      <a:r>
                        <a:rPr lang="sv-SE" sz="1400" i="1" u="none" strike="noStrike" dirty="0" err="1">
                          <a:effectLst/>
                        </a:rPr>
                        <a:t>Lärgrupper</a:t>
                      </a:r>
                      <a:r>
                        <a:rPr lang="sv-SE" sz="1400" i="1" u="none" strike="noStrike" dirty="0">
                          <a:effectLst/>
                        </a:rPr>
                        <a:t> bör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47456392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enkät som är relevant för sin årsgrupp/sitt lag som en del av utvärderingen.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i="1" u="none" strike="noStrike" dirty="0">
                          <a:effectLst/>
                        </a:rPr>
                        <a:t>finnas bland </a:t>
                      </a:r>
                      <a:r>
                        <a:rPr lang="sv-SE" sz="1400" i="1" u="none" strike="noStrike" dirty="0" err="1">
                          <a:effectLst/>
                        </a:rPr>
                        <a:t>dokum</a:t>
                      </a:r>
                      <a:r>
                        <a:rPr lang="sv-SE" sz="1400" i="1" u="none" strike="noStrike" dirty="0">
                          <a:effectLst/>
                        </a:rPr>
                        <a:t>.</a:t>
                      </a:r>
                      <a:endParaRPr lang="sv-SE" sz="14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78400985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HT skall tillsammans med övriga ledare sätta upp regler/riktlinjer gällande uppträdande, 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87619877"/>
                  </a:ext>
                </a:extLst>
              </a:tr>
              <a:tr h="271083"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u="none" strike="noStrike" dirty="0">
                          <a:effectLst/>
                        </a:rPr>
                        <a:t>vård av utrustning, närvaro, förberedelser </a:t>
                      </a:r>
                      <a:r>
                        <a:rPr lang="sv-SE" sz="1200" u="none" strike="noStrike" dirty="0" err="1">
                          <a:effectLst/>
                        </a:rPr>
                        <a:t>etc</a:t>
                      </a:r>
                      <a:r>
                        <a:rPr lang="sv-SE" sz="1200" u="none" strike="noStrike" dirty="0">
                          <a:effectLst/>
                        </a:rPr>
                        <a:t> och förmedla det till spelare/föräldrar.</a:t>
                      </a:r>
                      <a:endParaRPr lang="sv-SE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59890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4320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2808467-B6F6-049B-C5FF-008527864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u="none" strike="noStrike" dirty="0">
                <a:effectLst/>
              </a:rPr>
              <a:t>Organisation - Roller i ett lag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E12F1B6-04AC-FE36-B601-69476931A9B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747880"/>
          <a:ext cx="10515600" cy="315131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218">
                  <a:extLst>
                    <a:ext uri="{9D8B030D-6E8A-4147-A177-3AD203B41FA5}">
                      <a16:colId xmlns:a16="http://schemas.microsoft.com/office/drawing/2014/main" val="3104583324"/>
                    </a:ext>
                  </a:extLst>
                </a:gridCol>
                <a:gridCol w="6547882">
                  <a:extLst>
                    <a:ext uri="{9D8B030D-6E8A-4147-A177-3AD203B41FA5}">
                      <a16:colId xmlns:a16="http://schemas.microsoft.com/office/drawing/2014/main" val="4129331637"/>
                    </a:ext>
                  </a:extLst>
                </a:gridCol>
                <a:gridCol w="1043533">
                  <a:extLst>
                    <a:ext uri="{9D8B030D-6E8A-4147-A177-3AD203B41FA5}">
                      <a16:colId xmlns:a16="http://schemas.microsoft.com/office/drawing/2014/main" val="1066832425"/>
                    </a:ext>
                  </a:extLst>
                </a:gridCol>
                <a:gridCol w="1593967">
                  <a:extLst>
                    <a:ext uri="{9D8B030D-6E8A-4147-A177-3AD203B41FA5}">
                      <a16:colId xmlns:a16="http://schemas.microsoft.com/office/drawing/2014/main" val="519513270"/>
                    </a:ext>
                  </a:extLst>
                </a:gridCol>
              </a:tblGrid>
              <a:tr h="496233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Roll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Beskrivning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Antal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1720430"/>
                  </a:ext>
                </a:extLst>
              </a:tr>
              <a:tr h="5310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Tränare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Assisterar HT med ovan nämnda och kan vid delegering även ansvara själv för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5-5, 7-7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Klubbens medl.dok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63175321"/>
                  </a:ext>
                </a:extLst>
              </a:tr>
              <a:tr h="5310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uttalade områden. 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1/7st spelare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Träningstider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59080590"/>
                  </a:ext>
                </a:extLst>
              </a:tr>
              <a:tr h="5310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Kan med fördel sköta uppvärmning inför match så HT kan ha ett övergripande ansvar.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9-9, 11-11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Fogis, Laget.se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7236727"/>
                  </a:ext>
                </a:extLst>
              </a:tr>
              <a:tr h="5310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1/10st spelare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9152089"/>
                  </a:ext>
                </a:extLst>
              </a:tr>
              <a:tr h="5310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SUP, Diplomerad 3-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070794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8661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8D212FA-358C-CB6E-2214-842A67289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u="none" strike="noStrike" dirty="0">
                <a:effectLst/>
              </a:rPr>
              <a:t>Organisation - Roller i ett lag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86BF11CC-7CA5-9EFD-531C-315BF291FDF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811741"/>
          <a:ext cx="9932299" cy="37555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56430">
                  <a:extLst>
                    <a:ext uri="{9D8B030D-6E8A-4147-A177-3AD203B41FA5}">
                      <a16:colId xmlns:a16="http://schemas.microsoft.com/office/drawing/2014/main" val="1344417119"/>
                    </a:ext>
                  </a:extLst>
                </a:gridCol>
                <a:gridCol w="6174214">
                  <a:extLst>
                    <a:ext uri="{9D8B030D-6E8A-4147-A177-3AD203B41FA5}">
                      <a16:colId xmlns:a16="http://schemas.microsoft.com/office/drawing/2014/main" val="3875735860"/>
                    </a:ext>
                  </a:extLst>
                </a:gridCol>
                <a:gridCol w="996105">
                  <a:extLst>
                    <a:ext uri="{9D8B030D-6E8A-4147-A177-3AD203B41FA5}">
                      <a16:colId xmlns:a16="http://schemas.microsoft.com/office/drawing/2014/main" val="3379283045"/>
                    </a:ext>
                  </a:extLst>
                </a:gridCol>
                <a:gridCol w="1505550">
                  <a:extLst>
                    <a:ext uri="{9D8B030D-6E8A-4147-A177-3AD203B41FA5}">
                      <a16:colId xmlns:a16="http://schemas.microsoft.com/office/drawing/2014/main" val="3394791953"/>
                    </a:ext>
                  </a:extLst>
                </a:gridCol>
              </a:tblGrid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Roll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Beskrivning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Antal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1752746"/>
                  </a:ext>
                </a:extLst>
              </a:tr>
              <a:tr h="512692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Lagledare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direkt fotbollsrelaterad administration så som anmälningar serier/cuper, </a:t>
                      </a:r>
                      <a:r>
                        <a:rPr lang="sv-SE" sz="1400" u="none" strike="noStrike" dirty="0" err="1">
                          <a:effectLst/>
                        </a:rPr>
                        <a:t>fogis</a:t>
                      </a:r>
                      <a:r>
                        <a:rPr lang="sv-SE" sz="1400" u="none" strike="noStrike" dirty="0">
                          <a:effectLst/>
                        </a:rPr>
                        <a:t>, laget.se, information, matchkallelser, resor o övrigt i samråd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Klubbens </a:t>
                      </a:r>
                      <a:r>
                        <a:rPr lang="sv-SE" sz="1400" u="none" strike="noStrike" dirty="0" err="1">
                          <a:effectLst/>
                        </a:rPr>
                        <a:t>medl.dok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7954500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med teamet.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Träningstider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6829147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Ansvar för att ev. nyckel/blip finns till hands så att yta/material är tillgängligt.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Domare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78407503"/>
                  </a:ext>
                </a:extLst>
              </a:tr>
              <a:tr h="512692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 för att spelare/ledare betalat anmodade avgifter och att alla ledare har lämnat in utdrag ur polisregistret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Fogis, Laget.se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43617316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Licens/Registrering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63267750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6644857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Intersport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3309756"/>
                  </a:ext>
                </a:extLst>
              </a:tr>
              <a:tr h="39002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Sup, Diplomerad 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78338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26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8F3D83D-9302-A0A3-463E-38FE2A835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u="none" strike="noStrike" dirty="0">
                <a:effectLst/>
              </a:rPr>
              <a:t>Organisation - Roller i ett lag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C44211F2-C0F9-6864-5B38-A46EF869373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768110"/>
          <a:ext cx="9740955" cy="14322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2226">
                  <a:extLst>
                    <a:ext uri="{9D8B030D-6E8A-4147-A177-3AD203B41FA5}">
                      <a16:colId xmlns:a16="http://schemas.microsoft.com/office/drawing/2014/main" val="3121155893"/>
                    </a:ext>
                  </a:extLst>
                </a:gridCol>
                <a:gridCol w="6065523">
                  <a:extLst>
                    <a:ext uri="{9D8B030D-6E8A-4147-A177-3AD203B41FA5}">
                      <a16:colId xmlns:a16="http://schemas.microsoft.com/office/drawing/2014/main" val="469873990"/>
                    </a:ext>
                  </a:extLst>
                </a:gridCol>
                <a:gridCol w="966660">
                  <a:extLst>
                    <a:ext uri="{9D8B030D-6E8A-4147-A177-3AD203B41FA5}">
                      <a16:colId xmlns:a16="http://schemas.microsoft.com/office/drawing/2014/main" val="523177678"/>
                    </a:ext>
                  </a:extLst>
                </a:gridCol>
                <a:gridCol w="1476546">
                  <a:extLst>
                    <a:ext uri="{9D8B030D-6E8A-4147-A177-3AD203B41FA5}">
                      <a16:colId xmlns:a16="http://schemas.microsoft.com/office/drawing/2014/main" val="1198034479"/>
                    </a:ext>
                  </a:extLst>
                </a:gridCol>
              </a:tblGrid>
              <a:tr h="5171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Roll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Beskrivning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Antal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r>
                        <a:rPr lang="sv-SE" sz="1400" b="1" u="none" strike="noStrike" dirty="0" err="1">
                          <a:effectLst/>
                        </a:rPr>
                        <a:t>m.m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087329"/>
                  </a:ext>
                </a:extLst>
              </a:tr>
              <a:tr h="457555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Övriga tränare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Ledare ansvar för målvaktsträning. Utbildning/genomförande utifrån ålder.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27897285"/>
                  </a:ext>
                </a:extLst>
              </a:tr>
              <a:tr h="457555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(önskvärt)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Ledare för ansvar för fysträning. Utbildning/genomförande utifrån ålder.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SUP, Diplomerad 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17437068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DEDA8F59-0BBD-EBA5-8837-1F79418B57C9}"/>
              </a:ext>
            </a:extLst>
          </p:cNvPr>
          <p:cNvGraphicFramePr>
            <a:graphicFrameLocks noGrp="1"/>
          </p:cNvGraphicFramePr>
          <p:nvPr/>
        </p:nvGraphicFramePr>
        <p:xfrm>
          <a:off x="838198" y="3358197"/>
          <a:ext cx="9740955" cy="12992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2225">
                  <a:extLst>
                    <a:ext uri="{9D8B030D-6E8A-4147-A177-3AD203B41FA5}">
                      <a16:colId xmlns:a16="http://schemas.microsoft.com/office/drawing/2014/main" val="3107649506"/>
                    </a:ext>
                  </a:extLst>
                </a:gridCol>
                <a:gridCol w="6065524">
                  <a:extLst>
                    <a:ext uri="{9D8B030D-6E8A-4147-A177-3AD203B41FA5}">
                      <a16:colId xmlns:a16="http://schemas.microsoft.com/office/drawing/2014/main" val="3379556159"/>
                    </a:ext>
                  </a:extLst>
                </a:gridCol>
                <a:gridCol w="966660">
                  <a:extLst>
                    <a:ext uri="{9D8B030D-6E8A-4147-A177-3AD203B41FA5}">
                      <a16:colId xmlns:a16="http://schemas.microsoft.com/office/drawing/2014/main" val="1942041872"/>
                    </a:ext>
                  </a:extLst>
                </a:gridCol>
                <a:gridCol w="1476546">
                  <a:extLst>
                    <a:ext uri="{9D8B030D-6E8A-4147-A177-3AD203B41FA5}">
                      <a16:colId xmlns:a16="http://schemas.microsoft.com/office/drawing/2014/main" val="1444176429"/>
                    </a:ext>
                  </a:extLst>
                </a:gridCol>
              </a:tblGrid>
              <a:tr h="30431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Matchvärd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Ansvarig för att domare och gäster blir väl mottagna. Ser till att match genomförs på ett juste sätt och att publik uppför sig väl. 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18150950"/>
                  </a:ext>
                </a:extLst>
              </a:tr>
              <a:tr h="601989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u="none" strike="noStrike" dirty="0">
                          <a:effectLst/>
                        </a:rPr>
                        <a:t>Extra check på att unga domare får det stöd och uppbackning så att man känner sig trygg och välkommen. Ansvar tränings/matchbokningar.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u="none" strike="noStrike" dirty="0">
                          <a:effectLst/>
                        </a:rPr>
                        <a:t>Diplomerad 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50346029"/>
                  </a:ext>
                </a:extLst>
              </a:tr>
            </a:tbl>
          </a:graphicData>
        </a:graphic>
      </p:graphicFrame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19181E0A-9CC7-4DE4-57EB-19F90EC3E580}"/>
              </a:ext>
            </a:extLst>
          </p:cNvPr>
          <p:cNvGraphicFramePr>
            <a:graphicFrameLocks noGrp="1"/>
          </p:cNvGraphicFramePr>
          <p:nvPr/>
        </p:nvGraphicFramePr>
        <p:xfrm>
          <a:off x="838197" y="4815206"/>
          <a:ext cx="9740955" cy="1031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32226">
                  <a:extLst>
                    <a:ext uri="{9D8B030D-6E8A-4147-A177-3AD203B41FA5}">
                      <a16:colId xmlns:a16="http://schemas.microsoft.com/office/drawing/2014/main" val="3624019049"/>
                    </a:ext>
                  </a:extLst>
                </a:gridCol>
                <a:gridCol w="6065524">
                  <a:extLst>
                    <a:ext uri="{9D8B030D-6E8A-4147-A177-3AD203B41FA5}">
                      <a16:colId xmlns:a16="http://schemas.microsoft.com/office/drawing/2014/main" val="1572536201"/>
                    </a:ext>
                  </a:extLst>
                </a:gridCol>
                <a:gridCol w="966660">
                  <a:extLst>
                    <a:ext uri="{9D8B030D-6E8A-4147-A177-3AD203B41FA5}">
                      <a16:colId xmlns:a16="http://schemas.microsoft.com/office/drawing/2014/main" val="2991875526"/>
                    </a:ext>
                  </a:extLst>
                </a:gridCol>
                <a:gridCol w="1476545">
                  <a:extLst>
                    <a:ext uri="{9D8B030D-6E8A-4147-A177-3AD203B41FA5}">
                      <a16:colId xmlns:a16="http://schemas.microsoft.com/office/drawing/2014/main" val="1322493997"/>
                    </a:ext>
                  </a:extLst>
                </a:gridCol>
              </a:tblGrid>
              <a:tr h="51564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Kommunikationsansvarig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att spelar-och ledarförteckning på laget.se är uppdaterad och korrekt samt att hemsidan är levande. 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Laget.se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72437533"/>
                  </a:ext>
                </a:extLst>
              </a:tr>
              <a:tr h="515647"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Uppdaterar kalender och bockar i godkännande av foto </a:t>
                      </a:r>
                      <a:r>
                        <a:rPr lang="sv-SE" sz="1400" u="none" strike="noStrike" dirty="0" err="1">
                          <a:effectLst/>
                        </a:rPr>
                        <a:t>etc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>
                          <a:effectLst/>
                        </a:rPr>
                        <a:t> </a:t>
                      </a:r>
                      <a:endParaRPr lang="sv-S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u="none" strike="noStrike" dirty="0">
                          <a:effectLst/>
                        </a:rPr>
                        <a:t> </a:t>
                      </a:r>
                      <a:endParaRPr lang="sv-S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57657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7768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61A1DF1-975B-F488-8DC7-63439CE4F8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u="none" strike="noStrike" dirty="0">
                <a:effectLst/>
              </a:rPr>
              <a:t>Organisation - Roller i ett lag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CA9409C3-9934-2E34-BFCE-F9721137A3E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4" y="1938402"/>
          <a:ext cx="10515598" cy="1242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217">
                  <a:extLst>
                    <a:ext uri="{9D8B030D-6E8A-4147-A177-3AD203B41FA5}">
                      <a16:colId xmlns:a16="http://schemas.microsoft.com/office/drawing/2014/main" val="253605639"/>
                    </a:ext>
                  </a:extLst>
                </a:gridCol>
                <a:gridCol w="6547881">
                  <a:extLst>
                    <a:ext uri="{9D8B030D-6E8A-4147-A177-3AD203B41FA5}">
                      <a16:colId xmlns:a16="http://schemas.microsoft.com/office/drawing/2014/main" val="3732032336"/>
                    </a:ext>
                  </a:extLst>
                </a:gridCol>
                <a:gridCol w="1043533">
                  <a:extLst>
                    <a:ext uri="{9D8B030D-6E8A-4147-A177-3AD203B41FA5}">
                      <a16:colId xmlns:a16="http://schemas.microsoft.com/office/drawing/2014/main" val="2565549478"/>
                    </a:ext>
                  </a:extLst>
                </a:gridCol>
                <a:gridCol w="1593967">
                  <a:extLst>
                    <a:ext uri="{9D8B030D-6E8A-4147-A177-3AD203B41FA5}">
                      <a16:colId xmlns:a16="http://schemas.microsoft.com/office/drawing/2014/main" val="1548898402"/>
                    </a:ext>
                  </a:extLst>
                </a:gridCol>
              </a:tblGrid>
              <a:tr h="310721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Roll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Beskrivning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Antal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r>
                        <a:rPr lang="sv-SE" sz="1400" b="1" u="none" strike="noStrike" dirty="0" err="1">
                          <a:effectLst/>
                        </a:rPr>
                        <a:t>m.m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553239"/>
                  </a:ext>
                </a:extLst>
              </a:tr>
              <a:tr h="310721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Sjukvårdsansvarig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 för sjukvårdsväska och att hen själv har relevant utbildning och att övriga ledare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Rehab/försäkring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80937952"/>
                  </a:ext>
                </a:extLst>
              </a:tr>
              <a:tr h="310721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kan sköta omhändertagande vid ev frånvaro.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7261299"/>
                  </a:ext>
                </a:extLst>
              </a:tr>
              <a:tr h="310721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Diplomerad 3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89410259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8059965C-87F2-BF83-D0D7-92B57458E8C1}"/>
              </a:ext>
            </a:extLst>
          </p:cNvPr>
          <p:cNvGraphicFramePr>
            <a:graphicFrameLocks noGrp="1"/>
          </p:cNvGraphicFramePr>
          <p:nvPr/>
        </p:nvGraphicFramePr>
        <p:xfrm>
          <a:off x="838194" y="3319539"/>
          <a:ext cx="10515597" cy="13182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217">
                  <a:extLst>
                    <a:ext uri="{9D8B030D-6E8A-4147-A177-3AD203B41FA5}">
                      <a16:colId xmlns:a16="http://schemas.microsoft.com/office/drawing/2014/main" val="879470728"/>
                    </a:ext>
                  </a:extLst>
                </a:gridCol>
                <a:gridCol w="6547880">
                  <a:extLst>
                    <a:ext uri="{9D8B030D-6E8A-4147-A177-3AD203B41FA5}">
                      <a16:colId xmlns:a16="http://schemas.microsoft.com/office/drawing/2014/main" val="20143967"/>
                    </a:ext>
                  </a:extLst>
                </a:gridCol>
                <a:gridCol w="1043533">
                  <a:extLst>
                    <a:ext uri="{9D8B030D-6E8A-4147-A177-3AD203B41FA5}">
                      <a16:colId xmlns:a16="http://schemas.microsoft.com/office/drawing/2014/main" val="3958582870"/>
                    </a:ext>
                  </a:extLst>
                </a:gridCol>
                <a:gridCol w="1593967">
                  <a:extLst>
                    <a:ext uri="{9D8B030D-6E8A-4147-A177-3AD203B41FA5}">
                      <a16:colId xmlns:a16="http://schemas.microsoft.com/office/drawing/2014/main" val="1146223306"/>
                    </a:ext>
                  </a:extLst>
                </a:gridCol>
              </a:tblGrid>
              <a:tr h="22201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Trygghetsansvarig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 för förebyggande värdegrundsarbete och att spelare/ledare mår bra med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Policy, </a:t>
                      </a:r>
                      <a:r>
                        <a:rPr lang="sv-SE" sz="1400" u="none" strike="noStrike" dirty="0" err="1">
                          <a:effectLst/>
                        </a:rPr>
                        <a:t>Regutdrag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315368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400" u="none" strike="noStrike" dirty="0">
                          <a:effectLst/>
                        </a:rPr>
                        <a:t>verksamheten. Hen går på de träffar som kallas till för nämnd roll och rapporterar händelser som </a:t>
                      </a:r>
                      <a:r>
                        <a:rPr lang="sv-SE" sz="1400" u="none" strike="noStrike" dirty="0" err="1">
                          <a:effectLst/>
                        </a:rPr>
                        <a:t>ev</a:t>
                      </a:r>
                      <a:r>
                        <a:rPr lang="sv-SE" sz="1400" u="none" strike="noStrike" dirty="0">
                          <a:effectLst/>
                        </a:rPr>
                        <a:t> sker internt i laget eller gällande motståndare/publik/domare.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Diplomerad 11</a:t>
                      </a:r>
                    </a:p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Diplomerad 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27626740"/>
                  </a:ext>
                </a:extLst>
              </a:tr>
              <a:tr h="22201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Är med på träningar/matcher för att lära känna gruppen och känna av läget.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Trygg Idrott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1847325"/>
                  </a:ext>
                </a:extLst>
              </a:tr>
              <a:tr h="22201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Ansvarar tillsammans med övriga ledare lagaktiviteter för främjande av "teamkänsla".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err="1">
                          <a:effectLst/>
                        </a:rPr>
                        <a:t>Soc.fond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24173026"/>
                  </a:ext>
                </a:extLst>
              </a:tr>
            </a:tbl>
          </a:graphicData>
        </a:graphic>
      </p:graphicFrame>
      <p:graphicFrame>
        <p:nvGraphicFramePr>
          <p:cNvPr id="6" name="Tabell 5">
            <a:extLst>
              <a:ext uri="{FF2B5EF4-FFF2-40B4-BE49-F238E27FC236}">
                <a16:creationId xmlns:a16="http://schemas.microsoft.com/office/drawing/2014/main" id="{8DCED54F-4E82-56E0-AEDE-CF7544F1B2F0}"/>
              </a:ext>
            </a:extLst>
          </p:cNvPr>
          <p:cNvGraphicFramePr>
            <a:graphicFrameLocks noGrp="1"/>
          </p:cNvGraphicFramePr>
          <p:nvPr/>
        </p:nvGraphicFramePr>
        <p:xfrm>
          <a:off x="838193" y="5441032"/>
          <a:ext cx="10515597" cy="643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217">
                  <a:extLst>
                    <a:ext uri="{9D8B030D-6E8A-4147-A177-3AD203B41FA5}">
                      <a16:colId xmlns:a16="http://schemas.microsoft.com/office/drawing/2014/main" val="932475662"/>
                    </a:ext>
                  </a:extLst>
                </a:gridCol>
                <a:gridCol w="6547880">
                  <a:extLst>
                    <a:ext uri="{9D8B030D-6E8A-4147-A177-3AD203B41FA5}">
                      <a16:colId xmlns:a16="http://schemas.microsoft.com/office/drawing/2014/main" val="1511903123"/>
                    </a:ext>
                  </a:extLst>
                </a:gridCol>
                <a:gridCol w="1043533">
                  <a:extLst>
                    <a:ext uri="{9D8B030D-6E8A-4147-A177-3AD203B41FA5}">
                      <a16:colId xmlns:a16="http://schemas.microsoft.com/office/drawing/2014/main" val="1469317444"/>
                    </a:ext>
                  </a:extLst>
                </a:gridCol>
                <a:gridCol w="1593967">
                  <a:extLst>
                    <a:ext uri="{9D8B030D-6E8A-4147-A177-3AD203B41FA5}">
                      <a16:colId xmlns:a16="http://schemas.microsoft.com/office/drawing/2014/main" val="638257217"/>
                    </a:ext>
                  </a:extLst>
                </a:gridCol>
              </a:tblGrid>
              <a:tr h="3219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Lagkassör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lagkassan och följer upp densamma med eko-ansvarig på kansliet.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Sponsorpolicy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4286712"/>
                  </a:ext>
                </a:extLst>
              </a:tr>
              <a:tr h="3219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Lagkasseregler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6282860"/>
                  </a:ext>
                </a:extLst>
              </a:tr>
            </a:tbl>
          </a:graphicData>
        </a:graphic>
      </p:graphicFrame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66493FD0-7AEE-8DC5-C615-C4CD35C0A6A2}"/>
              </a:ext>
            </a:extLst>
          </p:cNvPr>
          <p:cNvGraphicFramePr>
            <a:graphicFrameLocks noGrp="1"/>
          </p:cNvGraphicFramePr>
          <p:nvPr/>
        </p:nvGraphicFramePr>
        <p:xfrm>
          <a:off x="838192" y="4722200"/>
          <a:ext cx="10515597" cy="6439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0217">
                  <a:extLst>
                    <a:ext uri="{9D8B030D-6E8A-4147-A177-3AD203B41FA5}">
                      <a16:colId xmlns:a16="http://schemas.microsoft.com/office/drawing/2014/main" val="932475662"/>
                    </a:ext>
                  </a:extLst>
                </a:gridCol>
                <a:gridCol w="6547880">
                  <a:extLst>
                    <a:ext uri="{9D8B030D-6E8A-4147-A177-3AD203B41FA5}">
                      <a16:colId xmlns:a16="http://schemas.microsoft.com/office/drawing/2014/main" val="1511903123"/>
                    </a:ext>
                  </a:extLst>
                </a:gridCol>
                <a:gridCol w="1043533">
                  <a:extLst>
                    <a:ext uri="{9D8B030D-6E8A-4147-A177-3AD203B41FA5}">
                      <a16:colId xmlns:a16="http://schemas.microsoft.com/office/drawing/2014/main" val="1469317444"/>
                    </a:ext>
                  </a:extLst>
                </a:gridCol>
                <a:gridCol w="1593967">
                  <a:extLst>
                    <a:ext uri="{9D8B030D-6E8A-4147-A177-3AD203B41FA5}">
                      <a16:colId xmlns:a16="http://schemas.microsoft.com/office/drawing/2014/main" val="638257217"/>
                    </a:ext>
                  </a:extLst>
                </a:gridCol>
              </a:tblGrid>
              <a:tr h="3219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Sisuansvarig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att icke fotbollsrelaterade träffar med spelare, ledare, föräldrar registreras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SISU-kontakt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4286712"/>
                  </a:ext>
                </a:extLst>
              </a:tr>
              <a:tr h="321978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 som </a:t>
                      </a:r>
                      <a:r>
                        <a:rPr lang="sv-SE" sz="1400" u="none" strike="noStrike" dirty="0" err="1">
                          <a:effectLst/>
                        </a:rPr>
                        <a:t>lärgrupper</a:t>
                      </a:r>
                      <a:r>
                        <a:rPr lang="sv-SE" sz="1400" u="none" strike="noStrike" dirty="0">
                          <a:effectLst/>
                        </a:rPr>
                        <a:t>/närvaro o lär sig systemet i </a:t>
                      </a:r>
                      <a:r>
                        <a:rPr lang="sv-SE" sz="1400" u="none" strike="noStrike" dirty="0" err="1">
                          <a:effectLst/>
                        </a:rPr>
                        <a:t>Idrottonline</a:t>
                      </a:r>
                      <a:r>
                        <a:rPr lang="sv-SE" sz="1400" u="none" strike="noStrike" dirty="0">
                          <a:effectLst/>
                        </a:rPr>
                        <a:t>. Kontakt med SISU vid behov.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362828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02384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D8CA03-1A5A-6D1A-E2D2-F5BAA3427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4400" u="none" strike="noStrike" dirty="0">
                <a:effectLst/>
              </a:rPr>
              <a:t>Organisation - Roller i ett lag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97B7B6CD-19C1-856D-8F53-6165A1C47F4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199" y="1317822"/>
          <a:ext cx="10393546" cy="44190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3295">
                  <a:extLst>
                    <a:ext uri="{9D8B030D-6E8A-4147-A177-3AD203B41FA5}">
                      <a16:colId xmlns:a16="http://schemas.microsoft.com/office/drawing/2014/main" val="3870462313"/>
                    </a:ext>
                  </a:extLst>
                </a:gridCol>
                <a:gridCol w="6383364">
                  <a:extLst>
                    <a:ext uri="{9D8B030D-6E8A-4147-A177-3AD203B41FA5}">
                      <a16:colId xmlns:a16="http://schemas.microsoft.com/office/drawing/2014/main" val="1136267416"/>
                    </a:ext>
                  </a:extLst>
                </a:gridCol>
                <a:gridCol w="1085993">
                  <a:extLst>
                    <a:ext uri="{9D8B030D-6E8A-4147-A177-3AD203B41FA5}">
                      <a16:colId xmlns:a16="http://schemas.microsoft.com/office/drawing/2014/main" val="1061832678"/>
                    </a:ext>
                  </a:extLst>
                </a:gridCol>
                <a:gridCol w="1520894">
                  <a:extLst>
                    <a:ext uri="{9D8B030D-6E8A-4147-A177-3AD203B41FA5}">
                      <a16:colId xmlns:a16="http://schemas.microsoft.com/office/drawing/2014/main" val="777887823"/>
                    </a:ext>
                  </a:extLst>
                </a:gridCol>
              </a:tblGrid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Roll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Beskrivning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>
                          <a:effectLst/>
                        </a:rPr>
                        <a:t>Antal</a:t>
                      </a:r>
                      <a:endParaRPr lang="sv-SE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u="none" strike="noStrike" dirty="0">
                          <a:effectLst/>
                        </a:rPr>
                        <a:t>Dokumentkoll </a:t>
                      </a:r>
                      <a:r>
                        <a:rPr lang="sv-SE" sz="1400" b="1" u="none" strike="noStrike" dirty="0" err="1">
                          <a:effectLst/>
                        </a:rPr>
                        <a:t>m.m</a:t>
                      </a:r>
                      <a:endParaRPr lang="sv-SE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62225788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Materialförvaltare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 för att material hålls intakt och skötsel av densamma. Hämtar/lämnar material på </a:t>
                      </a:r>
                      <a:r>
                        <a:rPr lang="sv-SE" sz="1400" u="none" strike="noStrike" dirty="0" err="1">
                          <a:effectLst/>
                        </a:rPr>
                        <a:t>Opes</a:t>
                      </a:r>
                      <a:r>
                        <a:rPr lang="sv-SE" sz="1400" u="none" strike="noStrike" dirty="0">
                          <a:effectLst/>
                        </a:rPr>
                        <a:t> kansli.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1st/årsgrupp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Regutdrag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374291708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Ser till att tröjor (matchställ) tvättas och att övrig utrustning hålls rena och hela.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Diplomerad 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89932444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att laget städar efter sig vid match/träning och att spelare tar ansvar för densamma.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48166427"/>
                  </a:ext>
                </a:extLst>
              </a:tr>
              <a:tr h="258995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Sätter upp regler för spelare om skötsel och ansvar för städning/utrustning.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86059241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Föräldraansvarig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Ansvarar för evenemang och arbetsinsatser, ser till att de uppgifter som åläggs laget sköts på ett tillfredsställande sätt. 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Policy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0090971"/>
                  </a:ext>
                </a:extLst>
              </a:tr>
              <a:tr h="186842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Fördelar arbetsuppgifter så rättvist som möjligt och följer upp att tilldelade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Diplomerad 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176530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uppdrag utförs.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Arb.ins, Ope-dagen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42666587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Övriga föräldrar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Jobbar med lagets och föreningens evenemang/uppgifter, stöttar laget med skjutsar etc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Alla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>
                          <a:effectLst/>
                        </a:rPr>
                        <a:t>Klubbens </a:t>
                      </a:r>
                      <a:r>
                        <a:rPr lang="sv-SE" sz="1400" u="none" strike="noStrike" dirty="0" err="1">
                          <a:effectLst/>
                        </a:rPr>
                        <a:t>medl.dok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894271035"/>
                  </a:ext>
                </a:extLst>
              </a:tr>
              <a:tr h="434214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och verkar för en trivsam miljö kring lagets verksamhet.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Fotbollsskola/Camp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99761154"/>
                  </a:ext>
                </a:extLst>
              </a:tr>
              <a:tr h="22184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Rehab/försäkring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59801855"/>
                  </a:ext>
                </a:extLst>
              </a:tr>
              <a:tr h="221847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Policy, SUP, Dipl. 3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169134325"/>
                  </a:ext>
                </a:extLst>
              </a:tr>
              <a:tr h="202721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>
                          <a:effectLst/>
                        </a:rPr>
                        <a:t> </a:t>
                      </a:r>
                      <a:endParaRPr lang="sv-SE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u="none" strike="noStrike" dirty="0" err="1">
                          <a:effectLst/>
                        </a:rPr>
                        <a:t>Soc.fond</a:t>
                      </a:r>
                      <a:r>
                        <a:rPr lang="sv-SE" sz="1400" u="none" strike="noStrike" dirty="0">
                          <a:effectLst/>
                        </a:rPr>
                        <a:t>, </a:t>
                      </a:r>
                      <a:r>
                        <a:rPr lang="sv-SE" sz="1400" u="none" strike="noStrike" dirty="0" err="1">
                          <a:effectLst/>
                        </a:rPr>
                        <a:t>Arb.insats</a:t>
                      </a:r>
                      <a:endParaRPr lang="sv-SE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53107027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5B175B10-4370-9731-DA2C-16533B21C7EA}"/>
              </a:ext>
            </a:extLst>
          </p:cNvPr>
          <p:cNvGraphicFramePr>
            <a:graphicFrameLocks noGrp="1"/>
          </p:cNvGraphicFramePr>
          <p:nvPr/>
        </p:nvGraphicFramePr>
        <p:xfrm>
          <a:off x="2451887" y="6052820"/>
          <a:ext cx="5737253" cy="3143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737253">
                  <a:extLst>
                    <a:ext uri="{9D8B030D-6E8A-4147-A177-3AD203B41FA5}">
                      <a16:colId xmlns:a16="http://schemas.microsoft.com/office/drawing/2014/main" val="4034675443"/>
                    </a:ext>
                  </a:extLst>
                </a:gridCol>
              </a:tblGrid>
              <a:tr h="90843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u="none" strike="noStrike" dirty="0">
                          <a:effectLst/>
                        </a:rPr>
                        <a:t>ALLA bör veta vart man hittar alla dokument/info </a:t>
                      </a:r>
                      <a:endParaRPr lang="sv-SE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1872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6760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C518729-63F6-BD66-D86D-5EA33D922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14293"/>
          </a:xfrm>
        </p:spPr>
        <p:txBody>
          <a:bodyPr>
            <a:normAutofit/>
          </a:bodyPr>
          <a:lstStyle/>
          <a:p>
            <a:r>
              <a:rPr lang="sv-SE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Arbetsfördelning och roller, ledare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5A0A54C6-1512-8E2B-5CB1-BC0E2FD1FFA9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44142" y="1690688"/>
          <a:ext cx="8358476" cy="2815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96062">
                  <a:extLst>
                    <a:ext uri="{9D8B030D-6E8A-4147-A177-3AD203B41FA5}">
                      <a16:colId xmlns:a16="http://schemas.microsoft.com/office/drawing/2014/main" val="2599525308"/>
                    </a:ext>
                  </a:extLst>
                </a:gridCol>
                <a:gridCol w="3662414">
                  <a:extLst>
                    <a:ext uri="{9D8B030D-6E8A-4147-A177-3AD203B41FA5}">
                      <a16:colId xmlns:a16="http://schemas.microsoft.com/office/drawing/2014/main" val="1960039179"/>
                    </a:ext>
                  </a:extLst>
                </a:gridCol>
              </a:tblGrid>
              <a:tr h="257993"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Träningar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 Namn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31068440"/>
                  </a:ext>
                </a:extLst>
              </a:tr>
              <a:tr h="276629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Huvudtränare. Ansvarig för träningsupplägg m.m.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18202458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Ass. Tränare. Vid behov målvaktstränare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75433249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Ass. Tränare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844941982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Resurs för de spelare som kör rehab / eget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415614598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Målvaktstränare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794505573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Resurs vid träningar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764515158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Fysansvarig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71800712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Närvarorapportering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843464121"/>
                  </a:ext>
                </a:extLst>
              </a:tr>
              <a:tr h="217058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Bollar m.m.  till träningar innan vi kommer ut på Torvallen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747812452"/>
                  </a:ext>
                </a:extLst>
              </a:tr>
              <a:tr h="257993"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Annat?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6766407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9AA60754-5E7A-D5F8-71DE-DC64991ED462}"/>
              </a:ext>
            </a:extLst>
          </p:cNvPr>
          <p:cNvGraphicFramePr>
            <a:graphicFrameLocks noGrp="1"/>
          </p:cNvGraphicFramePr>
          <p:nvPr/>
        </p:nvGraphicFramePr>
        <p:xfrm>
          <a:off x="1044142" y="4506312"/>
          <a:ext cx="8358476" cy="182059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96062">
                  <a:extLst>
                    <a:ext uri="{9D8B030D-6E8A-4147-A177-3AD203B41FA5}">
                      <a16:colId xmlns:a16="http://schemas.microsoft.com/office/drawing/2014/main" val="3880597287"/>
                    </a:ext>
                  </a:extLst>
                </a:gridCol>
                <a:gridCol w="3662414">
                  <a:extLst>
                    <a:ext uri="{9D8B030D-6E8A-4147-A177-3AD203B41FA5}">
                      <a16:colId xmlns:a16="http://schemas.microsoft.com/office/drawing/2014/main" val="538110358"/>
                    </a:ext>
                  </a:extLst>
                </a:gridCol>
              </a:tblGrid>
              <a:tr h="260085"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Inför matcher 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r>
                        <a:rPr lang="sv-SE" sz="1400" b="1" kern="150" dirty="0">
                          <a:effectLst/>
                        </a:rPr>
                        <a:t>Namn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00204416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Skriva ut laguppställningar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100" kern="150">
                          <a:effectLst/>
                        </a:rPr>
                        <a:t> </a:t>
                      </a:r>
                      <a:endParaRPr lang="sv-SE" sz="11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29883367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Bokning av buss och ev mat (Bortamatcher)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100" kern="150">
                          <a:effectLst/>
                        </a:rPr>
                        <a:t> </a:t>
                      </a:r>
                      <a:endParaRPr lang="sv-SE" sz="11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869315959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Kallelse av domare och bortalag (Hemmamatcher)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100" kern="150">
                          <a:effectLst/>
                        </a:rPr>
                        <a:t> </a:t>
                      </a:r>
                      <a:endParaRPr lang="sv-SE" sz="11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158713463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Packa matchställ m.m. inför bortamatcher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100" kern="150">
                          <a:effectLst/>
                        </a:rPr>
                        <a:t> </a:t>
                      </a:r>
                      <a:endParaRPr lang="sv-SE" sz="11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58183531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Kalla spelare till match + </a:t>
                      </a:r>
                      <a:r>
                        <a:rPr lang="sv-SE" sz="1400" kern="150" dirty="0" err="1">
                          <a:effectLst/>
                        </a:rPr>
                        <a:t>soc.media</a:t>
                      </a:r>
                      <a:r>
                        <a:rPr lang="sv-SE" sz="1400" kern="150" dirty="0">
                          <a:effectLst/>
                        </a:rPr>
                        <a:t> och laget.se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100" kern="150">
                          <a:effectLst/>
                        </a:rPr>
                        <a:t> </a:t>
                      </a:r>
                      <a:endParaRPr lang="sv-SE" sz="11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799115178"/>
                  </a:ext>
                </a:extLst>
              </a:tr>
              <a:tr h="260085"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Reseräkningar (bortamatcher)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000" kern="150" dirty="0">
                          <a:effectLst/>
                        </a:rPr>
                        <a:t> </a:t>
                      </a:r>
                      <a:endParaRPr lang="sv-SE" sz="11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588354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3587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52D9345-B511-3ADD-733F-3D925E2AC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09492"/>
          </a:xfrm>
        </p:spPr>
        <p:txBody>
          <a:bodyPr/>
          <a:lstStyle/>
          <a:p>
            <a:r>
              <a:rPr lang="sv-SE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Arbetsfördelning och roller, ledare</a:t>
            </a:r>
            <a:endParaRPr lang="sv-SE" dirty="0"/>
          </a:p>
        </p:txBody>
      </p:sp>
      <p:graphicFrame>
        <p:nvGraphicFramePr>
          <p:cNvPr id="4" name="Platshållare för innehåll 3">
            <a:extLst>
              <a:ext uri="{FF2B5EF4-FFF2-40B4-BE49-F238E27FC236}">
                <a16:creationId xmlns:a16="http://schemas.microsoft.com/office/drawing/2014/main" id="{683E0FDD-FAA7-A94D-7602-A9DF530F350A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071850" y="1386883"/>
          <a:ext cx="8229167" cy="34992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3412">
                  <a:extLst>
                    <a:ext uri="{9D8B030D-6E8A-4147-A177-3AD203B41FA5}">
                      <a16:colId xmlns:a16="http://schemas.microsoft.com/office/drawing/2014/main" val="3345156823"/>
                    </a:ext>
                  </a:extLst>
                </a:gridCol>
                <a:gridCol w="3605755">
                  <a:extLst>
                    <a:ext uri="{9D8B030D-6E8A-4147-A177-3AD203B41FA5}">
                      <a16:colId xmlns:a16="http://schemas.microsoft.com/office/drawing/2014/main" val="3080930944"/>
                    </a:ext>
                  </a:extLst>
                </a:gridCol>
              </a:tblGrid>
              <a:tr h="249400">
                <a:tc>
                  <a:txBody>
                    <a:bodyPr/>
                    <a:lstStyle/>
                    <a:p>
                      <a:r>
                        <a:rPr lang="sv-SE" sz="1400" b="1" kern="150">
                          <a:effectLst/>
                        </a:rPr>
                        <a:t>Innan matcher (MATCHDAG)</a:t>
                      </a:r>
                      <a:endParaRPr lang="sv-SE" sz="1400" b="1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 Namn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146117487"/>
                  </a:ext>
                </a:extLst>
              </a:tr>
              <a:tr h="247935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Hänga upp matchkläder/overaller i omklädningsrum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856938350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Förbereda Torvallen vid hemmamatcher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541342631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Tejpning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0060705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Massage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478985523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Ta emot bollpojkar (Hemmamatcher)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740467721"/>
                  </a:ext>
                </a:extLst>
              </a:tr>
              <a:tr h="274076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Ta emot gästande lag och domare (Hemmamatcher)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68732101"/>
                  </a:ext>
                </a:extLst>
              </a:tr>
              <a:tr h="226577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Ta in kvitto från domare (Hemmamatcher) el Fogis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163263871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Matchsnack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843230544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Uppvärmning - utespelare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1322707947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Uppvärmning - målvakt hemma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964172698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Uppvärmning - målvakt borta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470142954"/>
                  </a:ext>
                </a:extLst>
              </a:tr>
              <a:tr h="256666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Ordna fika till domare och ledare i gästande lag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962403932"/>
                  </a:ext>
                </a:extLst>
              </a:tr>
              <a:tr h="249400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Annat?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46641688"/>
                  </a:ext>
                </a:extLst>
              </a:tr>
            </a:tbl>
          </a:graphicData>
        </a:graphic>
      </p:graphicFrame>
      <p:graphicFrame>
        <p:nvGraphicFramePr>
          <p:cNvPr id="5" name="Tabell 4">
            <a:extLst>
              <a:ext uri="{FF2B5EF4-FFF2-40B4-BE49-F238E27FC236}">
                <a16:creationId xmlns:a16="http://schemas.microsoft.com/office/drawing/2014/main" id="{050E79B1-3E69-DFBF-0B1E-C3E643851F82}"/>
              </a:ext>
            </a:extLst>
          </p:cNvPr>
          <p:cNvGraphicFramePr>
            <a:graphicFrameLocks noGrp="1"/>
          </p:cNvGraphicFramePr>
          <p:nvPr/>
        </p:nvGraphicFramePr>
        <p:xfrm>
          <a:off x="1071850" y="4886137"/>
          <a:ext cx="8229166" cy="13255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23411">
                  <a:extLst>
                    <a:ext uri="{9D8B030D-6E8A-4147-A177-3AD203B41FA5}">
                      <a16:colId xmlns:a16="http://schemas.microsoft.com/office/drawing/2014/main" val="2661445599"/>
                    </a:ext>
                  </a:extLst>
                </a:gridCol>
                <a:gridCol w="3605755">
                  <a:extLst>
                    <a:ext uri="{9D8B030D-6E8A-4147-A177-3AD203B41FA5}">
                      <a16:colId xmlns:a16="http://schemas.microsoft.com/office/drawing/2014/main" val="1989068539"/>
                    </a:ext>
                  </a:extLst>
                </a:gridCol>
              </a:tblGrid>
              <a:tr h="331391"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Under matcher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b="1" kern="150" dirty="0">
                          <a:effectLst/>
                        </a:rPr>
                        <a:t> Namn</a:t>
                      </a:r>
                      <a:endParaRPr lang="sv-SE" sz="1400" b="1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897698855"/>
                  </a:ext>
                </a:extLst>
              </a:tr>
              <a:tr h="3313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Matchcoach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3693858335"/>
                  </a:ext>
                </a:extLst>
              </a:tr>
              <a:tr h="331391"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Skador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>
                          <a:effectLst/>
                        </a:rPr>
                        <a:t> </a:t>
                      </a:r>
                      <a:endParaRPr lang="sv-SE" sz="1400" kern="1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2208872907"/>
                  </a:ext>
                </a:extLst>
              </a:tr>
              <a:tr h="331391"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Annat?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tc>
                  <a:txBody>
                    <a:bodyPr/>
                    <a:lstStyle/>
                    <a:p>
                      <a:r>
                        <a:rPr lang="sv-SE" sz="1400" kern="150" dirty="0">
                          <a:effectLst/>
                        </a:rPr>
                        <a:t> </a:t>
                      </a:r>
                      <a:endParaRPr lang="sv-SE" sz="1400" kern="1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50" marR="6350" marT="0" marB="0"/>
                </a:tc>
                <a:extLst>
                  <a:ext uri="{0D108BD9-81ED-4DB2-BD59-A6C34878D82A}">
                    <a16:rowId xmlns:a16="http://schemas.microsoft.com/office/drawing/2014/main" val="986867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524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1956</Words>
  <Application>Microsoft Office PowerPoint</Application>
  <PresentationFormat>Bredbild</PresentationFormat>
  <Paragraphs>479</Paragraphs>
  <Slides>10</Slides>
  <Notes>10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Office-tema</vt:lpstr>
      <vt:lpstr>Organisation åldersgrupp </vt:lpstr>
      <vt:lpstr> Organisation - Roller i ett lag </vt:lpstr>
      <vt:lpstr>Organisation - Roller i ett lag</vt:lpstr>
      <vt:lpstr>Organisation - Roller i ett lag</vt:lpstr>
      <vt:lpstr>Organisation - Roller i ett lag</vt:lpstr>
      <vt:lpstr>Organisation - Roller i ett lag</vt:lpstr>
      <vt:lpstr>Organisation - Roller i ett lag</vt:lpstr>
      <vt:lpstr>Arbetsfördelning och roller, ledare</vt:lpstr>
      <vt:lpstr>Arbetsfördelning och roller, ledare</vt:lpstr>
      <vt:lpstr>Arbetsfördelning och roller, ledare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åldersgrupp </dc:title>
  <dc:creator>Per Lindestig</dc:creator>
  <cp:lastModifiedBy>Per Lindestig</cp:lastModifiedBy>
  <cp:revision>1</cp:revision>
  <dcterms:created xsi:type="dcterms:W3CDTF">2023-03-29T15:48:05Z</dcterms:created>
  <dcterms:modified xsi:type="dcterms:W3CDTF">2023-03-29T15:49:33Z</dcterms:modified>
</cp:coreProperties>
</file>