
<file path=[Content_Types].xml><?xml version="1.0" encoding="utf-8"?>
<Types xmlns="http://schemas.openxmlformats.org/package/2006/content-types">
  <Default Extension="jfif" ContentType="image/jpeg"/>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4" r:id="rId3"/>
    <p:sldId id="275" r:id="rId4"/>
    <p:sldId id="271" r:id="rId5"/>
    <p:sldId id="269" r:id="rId6"/>
    <p:sldId id="273" r:id="rId7"/>
    <p:sldId id="282" r:id="rId8"/>
    <p:sldId id="276" r:id="rId9"/>
    <p:sldId id="277" r:id="rId10"/>
    <p:sldId id="278" r:id="rId11"/>
    <p:sldId id="291" r:id="rId12"/>
    <p:sldId id="295" r:id="rId13"/>
    <p:sldId id="294" r:id="rId14"/>
    <p:sldId id="296" r:id="rId15"/>
    <p:sldId id="292" r:id="rId16"/>
    <p:sldId id="289" r:id="rId17"/>
    <p:sldId id="287" r:id="rId18"/>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4276C92-88FB-432A-AB90-B49976213623}" v="30" dt="2026-03-16T16:59:15.686"/>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9" autoAdjust="0"/>
    <p:restoredTop sz="94660"/>
  </p:normalViewPr>
  <p:slideViewPr>
    <p:cSldViewPr snapToGrid="0">
      <p:cViewPr varScale="1">
        <p:scale>
          <a:sx n="82" d="100"/>
          <a:sy n="82" d="100"/>
        </p:scale>
        <p:origin x="581"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edrik Olsson (Regional Airports - Åre Östersund Airport)" userId="0dcee41d-e54a-4634-90e0-b6930fefba3c" providerId="ADAL" clId="{710A7489-D39A-4075-8BB8-A108C87F13AE}"/>
    <pc:docChg chg="custSel addSld delSld modSld">
      <pc:chgData name="Fredrik Olsson (Regional Airports - Åre Östersund Airport)" userId="0dcee41d-e54a-4634-90e0-b6930fefba3c" providerId="ADAL" clId="{710A7489-D39A-4075-8BB8-A108C87F13AE}" dt="2026-03-16T17:06:16.496" v="1721" actId="20577"/>
      <pc:docMkLst>
        <pc:docMk/>
      </pc:docMkLst>
      <pc:sldChg chg="del">
        <pc:chgData name="Fredrik Olsson (Regional Airports - Åre Östersund Airport)" userId="0dcee41d-e54a-4634-90e0-b6930fefba3c" providerId="ADAL" clId="{710A7489-D39A-4075-8BB8-A108C87F13AE}" dt="2026-03-16T10:54:23.975" v="1348" actId="47"/>
        <pc:sldMkLst>
          <pc:docMk/>
          <pc:sldMk cId="2820804956" sldId="259"/>
        </pc:sldMkLst>
      </pc:sldChg>
      <pc:sldChg chg="del">
        <pc:chgData name="Fredrik Olsson (Regional Airports - Åre Östersund Airport)" userId="0dcee41d-e54a-4634-90e0-b6930fefba3c" providerId="ADAL" clId="{710A7489-D39A-4075-8BB8-A108C87F13AE}" dt="2026-03-16T10:54:24.646" v="1349" actId="47"/>
        <pc:sldMkLst>
          <pc:docMk/>
          <pc:sldMk cId="2594780944" sldId="261"/>
        </pc:sldMkLst>
      </pc:sldChg>
      <pc:sldChg chg="del">
        <pc:chgData name="Fredrik Olsson (Regional Airports - Åre Östersund Airport)" userId="0dcee41d-e54a-4634-90e0-b6930fefba3c" providerId="ADAL" clId="{710A7489-D39A-4075-8BB8-A108C87F13AE}" dt="2026-03-16T10:54:22.268" v="1347" actId="47"/>
        <pc:sldMkLst>
          <pc:docMk/>
          <pc:sldMk cId="437587231" sldId="262"/>
        </pc:sldMkLst>
      </pc:sldChg>
      <pc:sldChg chg="del">
        <pc:chgData name="Fredrik Olsson (Regional Airports - Åre Östersund Airport)" userId="0dcee41d-e54a-4634-90e0-b6930fefba3c" providerId="ADAL" clId="{710A7489-D39A-4075-8BB8-A108C87F13AE}" dt="2026-03-16T10:53:41.907" v="1345" actId="47"/>
        <pc:sldMkLst>
          <pc:docMk/>
          <pc:sldMk cId="2288811" sldId="263"/>
        </pc:sldMkLst>
      </pc:sldChg>
      <pc:sldChg chg="del">
        <pc:chgData name="Fredrik Olsson (Regional Airports - Åre Östersund Airport)" userId="0dcee41d-e54a-4634-90e0-b6930fefba3c" providerId="ADAL" clId="{710A7489-D39A-4075-8BB8-A108C87F13AE}" dt="2026-03-16T10:53:35.977" v="1344" actId="47"/>
        <pc:sldMkLst>
          <pc:docMk/>
          <pc:sldMk cId="3624023048" sldId="264"/>
        </pc:sldMkLst>
      </pc:sldChg>
      <pc:sldChg chg="del">
        <pc:chgData name="Fredrik Olsson (Regional Airports - Åre Östersund Airport)" userId="0dcee41d-e54a-4634-90e0-b6930fefba3c" providerId="ADAL" clId="{710A7489-D39A-4075-8BB8-A108C87F13AE}" dt="2026-03-16T10:53:13.436" v="1343" actId="47"/>
        <pc:sldMkLst>
          <pc:docMk/>
          <pc:sldMk cId="2008756885" sldId="265"/>
        </pc:sldMkLst>
      </pc:sldChg>
      <pc:sldChg chg="del">
        <pc:chgData name="Fredrik Olsson (Regional Airports - Åre Östersund Airport)" userId="0dcee41d-e54a-4634-90e0-b6930fefba3c" providerId="ADAL" clId="{710A7489-D39A-4075-8BB8-A108C87F13AE}" dt="2026-03-16T10:54:25.389" v="1350" actId="47"/>
        <pc:sldMkLst>
          <pc:docMk/>
          <pc:sldMk cId="355440358" sldId="266"/>
        </pc:sldMkLst>
      </pc:sldChg>
      <pc:sldChg chg="modSp mod">
        <pc:chgData name="Fredrik Olsson (Regional Airports - Åre Östersund Airport)" userId="0dcee41d-e54a-4634-90e0-b6930fefba3c" providerId="ADAL" clId="{710A7489-D39A-4075-8BB8-A108C87F13AE}" dt="2026-03-15T20:10:42.995" v="266" actId="20577"/>
        <pc:sldMkLst>
          <pc:docMk/>
          <pc:sldMk cId="3147727122" sldId="269"/>
        </pc:sldMkLst>
        <pc:spChg chg="mod">
          <ac:chgData name="Fredrik Olsson (Regional Airports - Åre Östersund Airport)" userId="0dcee41d-e54a-4634-90e0-b6930fefba3c" providerId="ADAL" clId="{710A7489-D39A-4075-8BB8-A108C87F13AE}" dt="2026-03-15T20:10:42.995" v="266" actId="20577"/>
          <ac:spMkLst>
            <pc:docMk/>
            <pc:sldMk cId="3147727122" sldId="269"/>
            <ac:spMk id="3" creationId="{00AFD7C3-EB13-58B6-BA37-D553EB7247FF}"/>
          </ac:spMkLst>
        </pc:spChg>
      </pc:sldChg>
      <pc:sldChg chg="del">
        <pc:chgData name="Fredrik Olsson (Regional Airports - Åre Östersund Airport)" userId="0dcee41d-e54a-4634-90e0-b6930fefba3c" providerId="ADAL" clId="{710A7489-D39A-4075-8BB8-A108C87F13AE}" dt="2026-03-16T10:53:53.619" v="1346" actId="47"/>
        <pc:sldMkLst>
          <pc:docMk/>
          <pc:sldMk cId="1727003841" sldId="270"/>
        </pc:sldMkLst>
      </pc:sldChg>
      <pc:sldChg chg="modSp mod">
        <pc:chgData name="Fredrik Olsson (Regional Airports - Åre Östersund Airport)" userId="0dcee41d-e54a-4634-90e0-b6930fefba3c" providerId="ADAL" clId="{710A7489-D39A-4075-8BB8-A108C87F13AE}" dt="2026-03-16T09:45:55.758" v="446" actId="5793"/>
        <pc:sldMkLst>
          <pc:docMk/>
          <pc:sldMk cId="2375754197" sldId="271"/>
        </pc:sldMkLst>
        <pc:spChg chg="mod">
          <ac:chgData name="Fredrik Olsson (Regional Airports - Åre Östersund Airport)" userId="0dcee41d-e54a-4634-90e0-b6930fefba3c" providerId="ADAL" clId="{710A7489-D39A-4075-8BB8-A108C87F13AE}" dt="2026-03-16T09:45:55.758" v="446" actId="5793"/>
          <ac:spMkLst>
            <pc:docMk/>
            <pc:sldMk cId="2375754197" sldId="271"/>
            <ac:spMk id="3" creationId="{0B868FA5-6630-A858-D5B5-CD1CBB5A955A}"/>
          </ac:spMkLst>
        </pc:spChg>
      </pc:sldChg>
      <pc:sldChg chg="del">
        <pc:chgData name="Fredrik Olsson (Regional Airports - Åre Östersund Airport)" userId="0dcee41d-e54a-4634-90e0-b6930fefba3c" providerId="ADAL" clId="{710A7489-D39A-4075-8BB8-A108C87F13AE}" dt="2026-03-15T20:09:44.159" v="262" actId="47"/>
        <pc:sldMkLst>
          <pc:docMk/>
          <pc:sldMk cId="479645581" sldId="272"/>
        </pc:sldMkLst>
      </pc:sldChg>
      <pc:sldChg chg="modSp mod">
        <pc:chgData name="Fredrik Olsson (Regional Airports - Åre Östersund Airport)" userId="0dcee41d-e54a-4634-90e0-b6930fefba3c" providerId="ADAL" clId="{710A7489-D39A-4075-8BB8-A108C87F13AE}" dt="2026-03-16T16:41:04.285" v="1479" actId="20577"/>
        <pc:sldMkLst>
          <pc:docMk/>
          <pc:sldMk cId="4013090838" sldId="273"/>
        </pc:sldMkLst>
        <pc:spChg chg="mod">
          <ac:chgData name="Fredrik Olsson (Regional Airports - Åre Östersund Airport)" userId="0dcee41d-e54a-4634-90e0-b6930fefba3c" providerId="ADAL" clId="{710A7489-D39A-4075-8BB8-A108C87F13AE}" dt="2026-03-16T16:41:04.285" v="1479" actId="20577"/>
          <ac:spMkLst>
            <pc:docMk/>
            <pc:sldMk cId="4013090838" sldId="273"/>
            <ac:spMk id="3" creationId="{DCFD64A2-560F-A742-759A-41BBE71532C9}"/>
          </ac:spMkLst>
        </pc:spChg>
      </pc:sldChg>
      <pc:sldChg chg="addSp modSp mod">
        <pc:chgData name="Fredrik Olsson (Regional Airports - Åre Östersund Airport)" userId="0dcee41d-e54a-4634-90e0-b6930fefba3c" providerId="ADAL" clId="{710A7489-D39A-4075-8BB8-A108C87F13AE}" dt="2026-03-16T10:56:09.352" v="1464" actId="20577"/>
        <pc:sldMkLst>
          <pc:docMk/>
          <pc:sldMk cId="2461946739" sldId="274"/>
        </pc:sldMkLst>
        <pc:spChg chg="mod">
          <ac:chgData name="Fredrik Olsson (Regional Airports - Åre Östersund Airport)" userId="0dcee41d-e54a-4634-90e0-b6930fefba3c" providerId="ADAL" clId="{710A7489-D39A-4075-8BB8-A108C87F13AE}" dt="2026-03-16T10:56:09.352" v="1464" actId="20577"/>
          <ac:spMkLst>
            <pc:docMk/>
            <pc:sldMk cId="2461946739" sldId="274"/>
            <ac:spMk id="3" creationId="{E2ABF4D1-376B-F789-E607-EEFCE0FAB9D0}"/>
          </ac:spMkLst>
        </pc:spChg>
        <pc:picChg chg="add mod">
          <ac:chgData name="Fredrik Olsson (Regional Airports - Åre Östersund Airport)" userId="0dcee41d-e54a-4634-90e0-b6930fefba3c" providerId="ADAL" clId="{710A7489-D39A-4075-8BB8-A108C87F13AE}" dt="2026-03-15T20:12:37.945" v="273" actId="1076"/>
          <ac:picMkLst>
            <pc:docMk/>
            <pc:sldMk cId="2461946739" sldId="274"/>
            <ac:picMk id="4" creationId="{45938689-EB17-0025-0BEB-E352DE52D85F}"/>
          </ac:picMkLst>
        </pc:picChg>
      </pc:sldChg>
      <pc:sldChg chg="modSp mod">
        <pc:chgData name="Fredrik Olsson (Regional Airports - Åre Östersund Airport)" userId="0dcee41d-e54a-4634-90e0-b6930fefba3c" providerId="ADAL" clId="{710A7489-D39A-4075-8BB8-A108C87F13AE}" dt="2026-03-16T16:43:10.794" v="1485" actId="20577"/>
        <pc:sldMkLst>
          <pc:docMk/>
          <pc:sldMk cId="990910236" sldId="276"/>
        </pc:sldMkLst>
        <pc:spChg chg="mod">
          <ac:chgData name="Fredrik Olsson (Regional Airports - Åre Östersund Airport)" userId="0dcee41d-e54a-4634-90e0-b6930fefba3c" providerId="ADAL" clId="{710A7489-D39A-4075-8BB8-A108C87F13AE}" dt="2026-03-16T10:55:42.775" v="1463" actId="20577"/>
          <ac:spMkLst>
            <pc:docMk/>
            <pc:sldMk cId="990910236" sldId="276"/>
            <ac:spMk id="3" creationId="{A299329E-D42A-244C-7B2A-BD8A020B8B36}"/>
          </ac:spMkLst>
        </pc:spChg>
        <pc:spChg chg="mod">
          <ac:chgData name="Fredrik Olsson (Regional Airports - Åre Östersund Airport)" userId="0dcee41d-e54a-4634-90e0-b6930fefba3c" providerId="ADAL" clId="{710A7489-D39A-4075-8BB8-A108C87F13AE}" dt="2026-03-16T16:43:10.794" v="1485" actId="20577"/>
          <ac:spMkLst>
            <pc:docMk/>
            <pc:sldMk cId="990910236" sldId="276"/>
            <ac:spMk id="4" creationId="{2E5D7E39-0F5B-A30D-A287-8207464C1684}"/>
          </ac:spMkLst>
        </pc:spChg>
      </pc:sldChg>
      <pc:sldChg chg="addSp modSp mod">
        <pc:chgData name="Fredrik Olsson (Regional Airports - Åre Östersund Airport)" userId="0dcee41d-e54a-4634-90e0-b6930fefba3c" providerId="ADAL" clId="{710A7489-D39A-4075-8BB8-A108C87F13AE}" dt="2026-03-16T16:44:45.312" v="1506" actId="27636"/>
        <pc:sldMkLst>
          <pc:docMk/>
          <pc:sldMk cId="3462505838" sldId="277"/>
        </pc:sldMkLst>
        <pc:spChg chg="mod">
          <ac:chgData name="Fredrik Olsson (Regional Airports - Åre Östersund Airport)" userId="0dcee41d-e54a-4634-90e0-b6930fefba3c" providerId="ADAL" clId="{710A7489-D39A-4075-8BB8-A108C87F13AE}" dt="2026-03-16T16:44:45.312" v="1506" actId="27636"/>
          <ac:spMkLst>
            <pc:docMk/>
            <pc:sldMk cId="3462505838" sldId="277"/>
            <ac:spMk id="3" creationId="{09D2ABA3-809E-E530-9566-F2AB92D9092A}"/>
          </ac:spMkLst>
        </pc:spChg>
        <pc:spChg chg="add mod">
          <ac:chgData name="Fredrik Olsson (Regional Airports - Åre Östersund Airport)" userId="0dcee41d-e54a-4634-90e0-b6930fefba3c" providerId="ADAL" clId="{710A7489-D39A-4075-8BB8-A108C87F13AE}" dt="2026-03-16T10:47:50.552" v="1242" actId="207"/>
          <ac:spMkLst>
            <pc:docMk/>
            <pc:sldMk cId="3462505838" sldId="277"/>
            <ac:spMk id="4" creationId="{910CD035-3442-1BC4-3D12-630B85346F9F}"/>
          </ac:spMkLst>
        </pc:spChg>
      </pc:sldChg>
      <pc:sldChg chg="modSp mod">
        <pc:chgData name="Fredrik Olsson (Regional Airports - Åre Östersund Airport)" userId="0dcee41d-e54a-4634-90e0-b6930fefba3c" providerId="ADAL" clId="{710A7489-D39A-4075-8BB8-A108C87F13AE}" dt="2026-03-16T09:47:26.419" v="499" actId="20577"/>
        <pc:sldMkLst>
          <pc:docMk/>
          <pc:sldMk cId="3396206871" sldId="278"/>
        </pc:sldMkLst>
        <pc:spChg chg="mod">
          <ac:chgData name="Fredrik Olsson (Regional Airports - Åre Östersund Airport)" userId="0dcee41d-e54a-4634-90e0-b6930fefba3c" providerId="ADAL" clId="{710A7489-D39A-4075-8BB8-A108C87F13AE}" dt="2026-03-16T09:47:26.419" v="499" actId="20577"/>
          <ac:spMkLst>
            <pc:docMk/>
            <pc:sldMk cId="3396206871" sldId="278"/>
            <ac:spMk id="8" creationId="{8431D1D8-2608-5D7D-3521-199017C036C0}"/>
          </ac:spMkLst>
        </pc:spChg>
      </pc:sldChg>
      <pc:sldChg chg="del">
        <pc:chgData name="Fredrik Olsson (Regional Airports - Åre Östersund Airport)" userId="0dcee41d-e54a-4634-90e0-b6930fefba3c" providerId="ADAL" clId="{710A7489-D39A-4075-8BB8-A108C87F13AE}" dt="2026-03-16T10:53:08.583" v="1342" actId="47"/>
        <pc:sldMkLst>
          <pc:docMk/>
          <pc:sldMk cId="3776889957" sldId="279"/>
        </pc:sldMkLst>
      </pc:sldChg>
      <pc:sldChg chg="add">
        <pc:chgData name="Fredrik Olsson (Regional Airports - Åre Östersund Airport)" userId="0dcee41d-e54a-4634-90e0-b6930fefba3c" providerId="ADAL" clId="{710A7489-D39A-4075-8BB8-A108C87F13AE}" dt="2026-03-15T20:09:37.769" v="261"/>
        <pc:sldMkLst>
          <pc:docMk/>
          <pc:sldMk cId="2184687442" sldId="282"/>
        </pc:sldMkLst>
      </pc:sldChg>
      <pc:sldChg chg="del">
        <pc:chgData name="Fredrik Olsson (Regional Airports - Åre Östersund Airport)" userId="0dcee41d-e54a-4634-90e0-b6930fefba3c" providerId="ADAL" clId="{710A7489-D39A-4075-8BB8-A108C87F13AE}" dt="2026-03-16T10:53:07.390" v="1341" actId="47"/>
        <pc:sldMkLst>
          <pc:docMk/>
          <pc:sldMk cId="1065463247" sldId="293"/>
        </pc:sldMkLst>
      </pc:sldChg>
      <pc:sldChg chg="modSp mod">
        <pc:chgData name="Fredrik Olsson (Regional Airports - Åre Östersund Airport)" userId="0dcee41d-e54a-4634-90e0-b6930fefba3c" providerId="ADAL" clId="{710A7489-D39A-4075-8BB8-A108C87F13AE}" dt="2026-03-16T10:46:28.917" v="1213" actId="20577"/>
        <pc:sldMkLst>
          <pc:docMk/>
          <pc:sldMk cId="1977801888" sldId="294"/>
        </pc:sldMkLst>
        <pc:spChg chg="mod">
          <ac:chgData name="Fredrik Olsson (Regional Airports - Åre Östersund Airport)" userId="0dcee41d-e54a-4634-90e0-b6930fefba3c" providerId="ADAL" clId="{710A7489-D39A-4075-8BB8-A108C87F13AE}" dt="2026-03-16T10:46:28.917" v="1213" actId="20577"/>
          <ac:spMkLst>
            <pc:docMk/>
            <pc:sldMk cId="1977801888" sldId="294"/>
            <ac:spMk id="3" creationId="{95CE8088-BC90-0CF8-E72B-8E5CB7FF2955}"/>
          </ac:spMkLst>
        </pc:spChg>
      </pc:sldChg>
      <pc:sldChg chg="addSp modSp new mod">
        <pc:chgData name="Fredrik Olsson (Regional Airports - Åre Östersund Airport)" userId="0dcee41d-e54a-4634-90e0-b6930fefba3c" providerId="ADAL" clId="{710A7489-D39A-4075-8BB8-A108C87F13AE}" dt="2026-03-16T10:52:20.227" v="1340" actId="14100"/>
        <pc:sldMkLst>
          <pc:docMk/>
          <pc:sldMk cId="739778001" sldId="295"/>
        </pc:sldMkLst>
        <pc:spChg chg="mod">
          <ac:chgData name="Fredrik Olsson (Regional Airports - Åre Östersund Airport)" userId="0dcee41d-e54a-4634-90e0-b6930fefba3c" providerId="ADAL" clId="{710A7489-D39A-4075-8BB8-A108C87F13AE}" dt="2026-03-16T10:48:33.108" v="1255" actId="207"/>
          <ac:spMkLst>
            <pc:docMk/>
            <pc:sldMk cId="739778001" sldId="295"/>
            <ac:spMk id="2" creationId="{5B5E7655-550B-3F07-CB7D-DFDFEE13FF08}"/>
          </ac:spMkLst>
        </pc:spChg>
        <pc:spChg chg="mod">
          <ac:chgData name="Fredrik Olsson (Regional Airports - Åre Östersund Airport)" userId="0dcee41d-e54a-4634-90e0-b6930fefba3c" providerId="ADAL" clId="{710A7489-D39A-4075-8BB8-A108C87F13AE}" dt="2026-03-16T10:52:04.383" v="1336" actId="207"/>
          <ac:spMkLst>
            <pc:docMk/>
            <pc:sldMk cId="739778001" sldId="295"/>
            <ac:spMk id="3" creationId="{3BA5A8DA-6674-BA70-12EF-8B2B95F04694}"/>
          </ac:spMkLst>
        </pc:spChg>
        <pc:picChg chg="add mod">
          <ac:chgData name="Fredrik Olsson (Regional Airports - Åre Östersund Airport)" userId="0dcee41d-e54a-4634-90e0-b6930fefba3c" providerId="ADAL" clId="{710A7489-D39A-4075-8BB8-A108C87F13AE}" dt="2026-03-16T10:52:11.340" v="1338" actId="14100"/>
          <ac:picMkLst>
            <pc:docMk/>
            <pc:sldMk cId="739778001" sldId="295"/>
            <ac:picMk id="1026" creationId="{5ED65C87-B09E-A77B-D52B-923076C31FCA}"/>
          </ac:picMkLst>
        </pc:picChg>
        <pc:picChg chg="add mod">
          <ac:chgData name="Fredrik Olsson (Regional Airports - Åre Östersund Airport)" userId="0dcee41d-e54a-4634-90e0-b6930fefba3c" providerId="ADAL" clId="{710A7489-D39A-4075-8BB8-A108C87F13AE}" dt="2026-03-16T10:52:20.227" v="1340" actId="14100"/>
          <ac:picMkLst>
            <pc:docMk/>
            <pc:sldMk cId="739778001" sldId="295"/>
            <ac:picMk id="1027" creationId="{F199774D-139E-B2D9-9BE1-83358E3C3D97}"/>
          </ac:picMkLst>
        </pc:picChg>
      </pc:sldChg>
      <pc:sldChg chg="addSp modSp add mod">
        <pc:chgData name="Fredrik Olsson (Regional Airports - Åre Östersund Airport)" userId="0dcee41d-e54a-4634-90e0-b6930fefba3c" providerId="ADAL" clId="{710A7489-D39A-4075-8BB8-A108C87F13AE}" dt="2026-03-16T17:06:16.496" v="1721" actId="20577"/>
        <pc:sldMkLst>
          <pc:docMk/>
          <pc:sldMk cId="3961493862" sldId="296"/>
        </pc:sldMkLst>
        <pc:graphicFrameChg chg="add mod modGraphic">
          <ac:chgData name="Fredrik Olsson (Regional Airports - Åre Östersund Airport)" userId="0dcee41d-e54a-4634-90e0-b6930fefba3c" providerId="ADAL" clId="{710A7489-D39A-4075-8BB8-A108C87F13AE}" dt="2026-03-16T17:06:16.496" v="1721" actId="20577"/>
          <ac:graphicFrameMkLst>
            <pc:docMk/>
            <pc:sldMk cId="3961493862" sldId="296"/>
            <ac:graphicFrameMk id="3" creationId="{B085762D-13FB-8BF5-1487-C751A12095EC}"/>
          </ac:graphicFrameMkLst>
        </pc:graphicFrameChg>
        <pc:graphicFrameChg chg="mod modGraphic">
          <ac:chgData name="Fredrik Olsson (Regional Airports - Åre Östersund Airport)" userId="0dcee41d-e54a-4634-90e0-b6930fefba3c" providerId="ADAL" clId="{710A7489-D39A-4075-8BB8-A108C87F13AE}" dt="2026-03-16T17:01:10.946" v="1693" actId="1076"/>
          <ac:graphicFrameMkLst>
            <pc:docMk/>
            <pc:sldMk cId="3961493862" sldId="296"/>
            <ac:graphicFrameMk id="5" creationId="{BC6B7613-5187-D5CE-5D0C-6BCD8D77B2C8}"/>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F5BB0DE-B657-42A2-BB77-D9CD1431EC86}"/>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4B31409F-2838-4EFD-8F9C-A44DF72A21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A8C9A4AA-01A6-465D-BE4D-8F44DD48067E}"/>
              </a:ext>
            </a:extLst>
          </p:cNvPr>
          <p:cNvSpPr>
            <a:spLocks noGrp="1"/>
          </p:cNvSpPr>
          <p:nvPr>
            <p:ph type="dt" sz="half" idx="10"/>
          </p:nvPr>
        </p:nvSpPr>
        <p:spPr/>
        <p:txBody>
          <a:bodyPr/>
          <a:lstStyle/>
          <a:p>
            <a:fld id="{7634ECE7-F157-486F-9F09-543397E651D5}" type="datetimeFigureOut">
              <a:rPr lang="sv-SE" smtClean="0"/>
              <a:t>2026-03-16</a:t>
            </a:fld>
            <a:endParaRPr lang="sv-SE"/>
          </a:p>
        </p:txBody>
      </p:sp>
      <p:sp>
        <p:nvSpPr>
          <p:cNvPr id="5" name="Platshållare för sidfot 4">
            <a:extLst>
              <a:ext uri="{FF2B5EF4-FFF2-40B4-BE49-F238E27FC236}">
                <a16:creationId xmlns:a16="http://schemas.microsoft.com/office/drawing/2014/main" id="{A5E9D669-E97A-4EF0-A1B6-8D9D0A20CDB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80A2D34-413B-49AC-9B8F-4FEB5A37776E}"/>
              </a:ext>
            </a:extLst>
          </p:cNvPr>
          <p:cNvSpPr>
            <a:spLocks noGrp="1"/>
          </p:cNvSpPr>
          <p:nvPr>
            <p:ph type="sldNum" sz="quarter" idx="12"/>
          </p:nvPr>
        </p:nvSpPr>
        <p:spPr/>
        <p:txBody>
          <a:bodyPr/>
          <a:lstStyle/>
          <a:p>
            <a:fld id="{C1C9FDF4-151F-401F-8C6E-BFC050FB4101}" type="slidenum">
              <a:rPr lang="sv-SE" smtClean="0"/>
              <a:t>‹#›</a:t>
            </a:fld>
            <a:endParaRPr lang="sv-SE"/>
          </a:p>
        </p:txBody>
      </p:sp>
    </p:spTree>
    <p:extLst>
      <p:ext uri="{BB962C8B-B14F-4D97-AF65-F5344CB8AC3E}">
        <p14:creationId xmlns:p14="http://schemas.microsoft.com/office/powerpoint/2010/main" val="13073341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6EEE1FB-8FD9-4782-97C1-5B1F01970A58}"/>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AAD77720-821E-4286-885D-A1DA4AAC19D5}"/>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2AF4EC8F-D67F-42A3-9DED-5A486613C75B}"/>
              </a:ext>
            </a:extLst>
          </p:cNvPr>
          <p:cNvSpPr>
            <a:spLocks noGrp="1"/>
          </p:cNvSpPr>
          <p:nvPr>
            <p:ph type="dt" sz="half" idx="10"/>
          </p:nvPr>
        </p:nvSpPr>
        <p:spPr/>
        <p:txBody>
          <a:bodyPr/>
          <a:lstStyle/>
          <a:p>
            <a:fld id="{7634ECE7-F157-486F-9F09-543397E651D5}" type="datetimeFigureOut">
              <a:rPr lang="sv-SE" smtClean="0"/>
              <a:t>2026-03-16</a:t>
            </a:fld>
            <a:endParaRPr lang="sv-SE"/>
          </a:p>
        </p:txBody>
      </p:sp>
      <p:sp>
        <p:nvSpPr>
          <p:cNvPr id="5" name="Platshållare för sidfot 4">
            <a:extLst>
              <a:ext uri="{FF2B5EF4-FFF2-40B4-BE49-F238E27FC236}">
                <a16:creationId xmlns:a16="http://schemas.microsoft.com/office/drawing/2014/main" id="{7F73DC6C-B469-4580-B56A-E570D7B0B66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FA08BC2B-C14B-4B54-A38C-46B7C0D75D11}"/>
              </a:ext>
            </a:extLst>
          </p:cNvPr>
          <p:cNvSpPr>
            <a:spLocks noGrp="1"/>
          </p:cNvSpPr>
          <p:nvPr>
            <p:ph type="sldNum" sz="quarter" idx="12"/>
          </p:nvPr>
        </p:nvSpPr>
        <p:spPr/>
        <p:txBody>
          <a:bodyPr/>
          <a:lstStyle/>
          <a:p>
            <a:fld id="{C1C9FDF4-151F-401F-8C6E-BFC050FB4101}" type="slidenum">
              <a:rPr lang="sv-SE" smtClean="0"/>
              <a:t>‹#›</a:t>
            </a:fld>
            <a:endParaRPr lang="sv-SE"/>
          </a:p>
        </p:txBody>
      </p:sp>
    </p:spTree>
    <p:extLst>
      <p:ext uri="{BB962C8B-B14F-4D97-AF65-F5344CB8AC3E}">
        <p14:creationId xmlns:p14="http://schemas.microsoft.com/office/powerpoint/2010/main" val="23592176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484D1574-3842-4B99-8504-F7599FF18BB7}"/>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60DFC18B-B914-404B-B6A6-B2283760FC91}"/>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550F9AD-D77F-4D46-A9CA-495FBD9F9BDD}"/>
              </a:ext>
            </a:extLst>
          </p:cNvPr>
          <p:cNvSpPr>
            <a:spLocks noGrp="1"/>
          </p:cNvSpPr>
          <p:nvPr>
            <p:ph type="dt" sz="half" idx="10"/>
          </p:nvPr>
        </p:nvSpPr>
        <p:spPr/>
        <p:txBody>
          <a:bodyPr/>
          <a:lstStyle/>
          <a:p>
            <a:fld id="{7634ECE7-F157-486F-9F09-543397E651D5}" type="datetimeFigureOut">
              <a:rPr lang="sv-SE" smtClean="0"/>
              <a:t>2026-03-16</a:t>
            </a:fld>
            <a:endParaRPr lang="sv-SE"/>
          </a:p>
        </p:txBody>
      </p:sp>
      <p:sp>
        <p:nvSpPr>
          <p:cNvPr id="5" name="Platshållare för sidfot 4">
            <a:extLst>
              <a:ext uri="{FF2B5EF4-FFF2-40B4-BE49-F238E27FC236}">
                <a16:creationId xmlns:a16="http://schemas.microsoft.com/office/drawing/2014/main" id="{7493255F-B013-4F66-80E1-059FB96CED3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7AB4E0AD-3B73-4B7B-BA6B-E82A58124020}"/>
              </a:ext>
            </a:extLst>
          </p:cNvPr>
          <p:cNvSpPr>
            <a:spLocks noGrp="1"/>
          </p:cNvSpPr>
          <p:nvPr>
            <p:ph type="sldNum" sz="quarter" idx="12"/>
          </p:nvPr>
        </p:nvSpPr>
        <p:spPr/>
        <p:txBody>
          <a:bodyPr/>
          <a:lstStyle/>
          <a:p>
            <a:fld id="{C1C9FDF4-151F-401F-8C6E-BFC050FB4101}" type="slidenum">
              <a:rPr lang="sv-SE" smtClean="0"/>
              <a:t>‹#›</a:t>
            </a:fld>
            <a:endParaRPr lang="sv-SE"/>
          </a:p>
        </p:txBody>
      </p:sp>
    </p:spTree>
    <p:extLst>
      <p:ext uri="{BB962C8B-B14F-4D97-AF65-F5344CB8AC3E}">
        <p14:creationId xmlns:p14="http://schemas.microsoft.com/office/powerpoint/2010/main" val="1192846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5C060CA-F1E0-418E-9E2F-A6F071F5AE37}"/>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5B06A7B0-4414-4B8E-B253-1CE817D5FD51}"/>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B0FB08A-65E9-45B6-8E96-3555EA0AD539}"/>
              </a:ext>
            </a:extLst>
          </p:cNvPr>
          <p:cNvSpPr>
            <a:spLocks noGrp="1"/>
          </p:cNvSpPr>
          <p:nvPr>
            <p:ph type="dt" sz="half" idx="10"/>
          </p:nvPr>
        </p:nvSpPr>
        <p:spPr/>
        <p:txBody>
          <a:bodyPr/>
          <a:lstStyle/>
          <a:p>
            <a:fld id="{7634ECE7-F157-486F-9F09-543397E651D5}" type="datetimeFigureOut">
              <a:rPr lang="sv-SE" smtClean="0"/>
              <a:t>2026-03-16</a:t>
            </a:fld>
            <a:endParaRPr lang="sv-SE"/>
          </a:p>
        </p:txBody>
      </p:sp>
      <p:sp>
        <p:nvSpPr>
          <p:cNvPr id="5" name="Platshållare för sidfot 4">
            <a:extLst>
              <a:ext uri="{FF2B5EF4-FFF2-40B4-BE49-F238E27FC236}">
                <a16:creationId xmlns:a16="http://schemas.microsoft.com/office/drawing/2014/main" id="{48D0ADBE-0B8F-4C22-97B1-96D9EB1C16D0}"/>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6B3BD19-542C-483C-8513-BDD24FE4F3C3}"/>
              </a:ext>
            </a:extLst>
          </p:cNvPr>
          <p:cNvSpPr>
            <a:spLocks noGrp="1"/>
          </p:cNvSpPr>
          <p:nvPr>
            <p:ph type="sldNum" sz="quarter" idx="12"/>
          </p:nvPr>
        </p:nvSpPr>
        <p:spPr/>
        <p:txBody>
          <a:bodyPr/>
          <a:lstStyle/>
          <a:p>
            <a:fld id="{C1C9FDF4-151F-401F-8C6E-BFC050FB4101}" type="slidenum">
              <a:rPr lang="sv-SE" smtClean="0"/>
              <a:t>‹#›</a:t>
            </a:fld>
            <a:endParaRPr lang="sv-SE"/>
          </a:p>
        </p:txBody>
      </p:sp>
    </p:spTree>
    <p:extLst>
      <p:ext uri="{BB962C8B-B14F-4D97-AF65-F5344CB8AC3E}">
        <p14:creationId xmlns:p14="http://schemas.microsoft.com/office/powerpoint/2010/main" val="28943969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0757912-EFAD-41A2-A860-01160FFC0665}"/>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22E964B3-BEB0-430C-9213-EA0C96A811F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1A7E6F30-EEC5-4DC1-B381-FDED1B6063E7}"/>
              </a:ext>
            </a:extLst>
          </p:cNvPr>
          <p:cNvSpPr>
            <a:spLocks noGrp="1"/>
          </p:cNvSpPr>
          <p:nvPr>
            <p:ph type="dt" sz="half" idx="10"/>
          </p:nvPr>
        </p:nvSpPr>
        <p:spPr/>
        <p:txBody>
          <a:bodyPr/>
          <a:lstStyle/>
          <a:p>
            <a:fld id="{7634ECE7-F157-486F-9F09-543397E651D5}" type="datetimeFigureOut">
              <a:rPr lang="sv-SE" smtClean="0"/>
              <a:t>2026-03-16</a:t>
            </a:fld>
            <a:endParaRPr lang="sv-SE"/>
          </a:p>
        </p:txBody>
      </p:sp>
      <p:sp>
        <p:nvSpPr>
          <p:cNvPr id="5" name="Platshållare för sidfot 4">
            <a:extLst>
              <a:ext uri="{FF2B5EF4-FFF2-40B4-BE49-F238E27FC236}">
                <a16:creationId xmlns:a16="http://schemas.microsoft.com/office/drawing/2014/main" id="{38BEF2F4-91AA-4C61-B06B-08C36E5F829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DAE5F9F-2F5B-43F7-99C4-12D2ED1AF7C8}"/>
              </a:ext>
            </a:extLst>
          </p:cNvPr>
          <p:cNvSpPr>
            <a:spLocks noGrp="1"/>
          </p:cNvSpPr>
          <p:nvPr>
            <p:ph type="sldNum" sz="quarter" idx="12"/>
          </p:nvPr>
        </p:nvSpPr>
        <p:spPr/>
        <p:txBody>
          <a:bodyPr/>
          <a:lstStyle/>
          <a:p>
            <a:fld id="{C1C9FDF4-151F-401F-8C6E-BFC050FB4101}" type="slidenum">
              <a:rPr lang="sv-SE" smtClean="0"/>
              <a:t>‹#›</a:t>
            </a:fld>
            <a:endParaRPr lang="sv-SE"/>
          </a:p>
        </p:txBody>
      </p:sp>
    </p:spTree>
    <p:extLst>
      <p:ext uri="{BB962C8B-B14F-4D97-AF65-F5344CB8AC3E}">
        <p14:creationId xmlns:p14="http://schemas.microsoft.com/office/powerpoint/2010/main" val="3782494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EAC4911-5BC0-46BB-A595-D009FD84B810}"/>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F601CB61-EB61-4E67-BD15-79C140CFD0B0}"/>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49D563D7-D47D-486D-8380-C690B1DC224B}"/>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19DE8027-57BA-4067-B707-8BD8E10C5266}"/>
              </a:ext>
            </a:extLst>
          </p:cNvPr>
          <p:cNvSpPr>
            <a:spLocks noGrp="1"/>
          </p:cNvSpPr>
          <p:nvPr>
            <p:ph type="dt" sz="half" idx="10"/>
          </p:nvPr>
        </p:nvSpPr>
        <p:spPr/>
        <p:txBody>
          <a:bodyPr/>
          <a:lstStyle/>
          <a:p>
            <a:fld id="{7634ECE7-F157-486F-9F09-543397E651D5}" type="datetimeFigureOut">
              <a:rPr lang="sv-SE" smtClean="0"/>
              <a:t>2026-03-16</a:t>
            </a:fld>
            <a:endParaRPr lang="sv-SE"/>
          </a:p>
        </p:txBody>
      </p:sp>
      <p:sp>
        <p:nvSpPr>
          <p:cNvPr id="6" name="Platshållare för sidfot 5">
            <a:extLst>
              <a:ext uri="{FF2B5EF4-FFF2-40B4-BE49-F238E27FC236}">
                <a16:creationId xmlns:a16="http://schemas.microsoft.com/office/drawing/2014/main" id="{45D67A4D-499A-498D-A5FB-8CB02960B0E0}"/>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E849C7F1-9185-47CD-AD28-CD81B1007E00}"/>
              </a:ext>
            </a:extLst>
          </p:cNvPr>
          <p:cNvSpPr>
            <a:spLocks noGrp="1"/>
          </p:cNvSpPr>
          <p:nvPr>
            <p:ph type="sldNum" sz="quarter" idx="12"/>
          </p:nvPr>
        </p:nvSpPr>
        <p:spPr/>
        <p:txBody>
          <a:bodyPr/>
          <a:lstStyle/>
          <a:p>
            <a:fld id="{C1C9FDF4-151F-401F-8C6E-BFC050FB4101}" type="slidenum">
              <a:rPr lang="sv-SE" smtClean="0"/>
              <a:t>‹#›</a:t>
            </a:fld>
            <a:endParaRPr lang="sv-SE"/>
          </a:p>
        </p:txBody>
      </p:sp>
    </p:spTree>
    <p:extLst>
      <p:ext uri="{BB962C8B-B14F-4D97-AF65-F5344CB8AC3E}">
        <p14:creationId xmlns:p14="http://schemas.microsoft.com/office/powerpoint/2010/main" val="3751786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1E70C3A-041F-4486-A8A4-DDE618C0C986}"/>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3EDB01BE-9C58-4E4C-86D9-6EE1511FAF8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1F425505-F03A-4172-98C7-E30DC1585306}"/>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034593EE-BDE3-4F8B-86F4-7D90513E8A5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672360DB-9246-48A1-9CEA-8DF4100BAD32}"/>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AF9FBE7B-9FC8-4A62-A81A-33C555205A5A}"/>
              </a:ext>
            </a:extLst>
          </p:cNvPr>
          <p:cNvSpPr>
            <a:spLocks noGrp="1"/>
          </p:cNvSpPr>
          <p:nvPr>
            <p:ph type="dt" sz="half" idx="10"/>
          </p:nvPr>
        </p:nvSpPr>
        <p:spPr/>
        <p:txBody>
          <a:bodyPr/>
          <a:lstStyle/>
          <a:p>
            <a:fld id="{7634ECE7-F157-486F-9F09-543397E651D5}" type="datetimeFigureOut">
              <a:rPr lang="sv-SE" smtClean="0"/>
              <a:t>2026-03-16</a:t>
            </a:fld>
            <a:endParaRPr lang="sv-SE"/>
          </a:p>
        </p:txBody>
      </p:sp>
      <p:sp>
        <p:nvSpPr>
          <p:cNvPr id="8" name="Platshållare för sidfot 7">
            <a:extLst>
              <a:ext uri="{FF2B5EF4-FFF2-40B4-BE49-F238E27FC236}">
                <a16:creationId xmlns:a16="http://schemas.microsoft.com/office/drawing/2014/main" id="{9E6AF3A5-11E9-4DFB-A010-321E535C5B09}"/>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EDA11978-3BD8-4970-81B0-CEF996C52D97}"/>
              </a:ext>
            </a:extLst>
          </p:cNvPr>
          <p:cNvSpPr>
            <a:spLocks noGrp="1"/>
          </p:cNvSpPr>
          <p:nvPr>
            <p:ph type="sldNum" sz="quarter" idx="12"/>
          </p:nvPr>
        </p:nvSpPr>
        <p:spPr/>
        <p:txBody>
          <a:bodyPr/>
          <a:lstStyle/>
          <a:p>
            <a:fld id="{C1C9FDF4-151F-401F-8C6E-BFC050FB4101}" type="slidenum">
              <a:rPr lang="sv-SE" smtClean="0"/>
              <a:t>‹#›</a:t>
            </a:fld>
            <a:endParaRPr lang="sv-SE"/>
          </a:p>
        </p:txBody>
      </p:sp>
    </p:spTree>
    <p:extLst>
      <p:ext uri="{BB962C8B-B14F-4D97-AF65-F5344CB8AC3E}">
        <p14:creationId xmlns:p14="http://schemas.microsoft.com/office/powerpoint/2010/main" val="3050796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50FA4E7-9FC9-4D77-8B2F-8FD1E06F97A3}"/>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55E60166-6509-40A0-A86B-0481B4A5C483}"/>
              </a:ext>
            </a:extLst>
          </p:cNvPr>
          <p:cNvSpPr>
            <a:spLocks noGrp="1"/>
          </p:cNvSpPr>
          <p:nvPr>
            <p:ph type="dt" sz="half" idx="10"/>
          </p:nvPr>
        </p:nvSpPr>
        <p:spPr/>
        <p:txBody>
          <a:bodyPr/>
          <a:lstStyle/>
          <a:p>
            <a:fld id="{7634ECE7-F157-486F-9F09-543397E651D5}" type="datetimeFigureOut">
              <a:rPr lang="sv-SE" smtClean="0"/>
              <a:t>2026-03-16</a:t>
            </a:fld>
            <a:endParaRPr lang="sv-SE"/>
          </a:p>
        </p:txBody>
      </p:sp>
      <p:sp>
        <p:nvSpPr>
          <p:cNvPr id="4" name="Platshållare för sidfot 3">
            <a:extLst>
              <a:ext uri="{FF2B5EF4-FFF2-40B4-BE49-F238E27FC236}">
                <a16:creationId xmlns:a16="http://schemas.microsoft.com/office/drawing/2014/main" id="{FE61BB97-8B5C-45DD-87C8-61D75D60B245}"/>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1B03B746-467C-4D3B-86DC-CD95602C10BD}"/>
              </a:ext>
            </a:extLst>
          </p:cNvPr>
          <p:cNvSpPr>
            <a:spLocks noGrp="1"/>
          </p:cNvSpPr>
          <p:nvPr>
            <p:ph type="sldNum" sz="quarter" idx="12"/>
          </p:nvPr>
        </p:nvSpPr>
        <p:spPr/>
        <p:txBody>
          <a:bodyPr/>
          <a:lstStyle/>
          <a:p>
            <a:fld id="{C1C9FDF4-151F-401F-8C6E-BFC050FB4101}" type="slidenum">
              <a:rPr lang="sv-SE" smtClean="0"/>
              <a:t>‹#›</a:t>
            </a:fld>
            <a:endParaRPr lang="sv-SE"/>
          </a:p>
        </p:txBody>
      </p:sp>
    </p:spTree>
    <p:extLst>
      <p:ext uri="{BB962C8B-B14F-4D97-AF65-F5344CB8AC3E}">
        <p14:creationId xmlns:p14="http://schemas.microsoft.com/office/powerpoint/2010/main" val="2371260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A441E015-0375-467E-B428-EA4999E09281}"/>
              </a:ext>
            </a:extLst>
          </p:cNvPr>
          <p:cNvSpPr>
            <a:spLocks noGrp="1"/>
          </p:cNvSpPr>
          <p:nvPr>
            <p:ph type="dt" sz="half" idx="10"/>
          </p:nvPr>
        </p:nvSpPr>
        <p:spPr/>
        <p:txBody>
          <a:bodyPr/>
          <a:lstStyle/>
          <a:p>
            <a:fld id="{7634ECE7-F157-486F-9F09-543397E651D5}" type="datetimeFigureOut">
              <a:rPr lang="sv-SE" smtClean="0"/>
              <a:t>2026-03-16</a:t>
            </a:fld>
            <a:endParaRPr lang="sv-SE"/>
          </a:p>
        </p:txBody>
      </p:sp>
      <p:sp>
        <p:nvSpPr>
          <p:cNvPr id="3" name="Platshållare för sidfot 2">
            <a:extLst>
              <a:ext uri="{FF2B5EF4-FFF2-40B4-BE49-F238E27FC236}">
                <a16:creationId xmlns:a16="http://schemas.microsoft.com/office/drawing/2014/main" id="{69820F5C-7577-4BF2-92F4-405E5BE23D39}"/>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38562063-0040-47C1-8DC2-C50C5CC1EEE5}"/>
              </a:ext>
            </a:extLst>
          </p:cNvPr>
          <p:cNvSpPr>
            <a:spLocks noGrp="1"/>
          </p:cNvSpPr>
          <p:nvPr>
            <p:ph type="sldNum" sz="quarter" idx="12"/>
          </p:nvPr>
        </p:nvSpPr>
        <p:spPr/>
        <p:txBody>
          <a:bodyPr/>
          <a:lstStyle/>
          <a:p>
            <a:fld id="{C1C9FDF4-151F-401F-8C6E-BFC050FB4101}" type="slidenum">
              <a:rPr lang="sv-SE" smtClean="0"/>
              <a:t>‹#›</a:t>
            </a:fld>
            <a:endParaRPr lang="sv-SE"/>
          </a:p>
        </p:txBody>
      </p:sp>
    </p:spTree>
    <p:extLst>
      <p:ext uri="{BB962C8B-B14F-4D97-AF65-F5344CB8AC3E}">
        <p14:creationId xmlns:p14="http://schemas.microsoft.com/office/powerpoint/2010/main" val="4154118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A300530-0ABC-42DC-836F-9914AA9CF10A}"/>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B4D90CFC-2594-45B8-BF85-5F84AE9B9F7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6279BACD-A6EA-47C6-A5AC-B98107A716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21EB1838-497D-4163-87EB-38F442C1C65F}"/>
              </a:ext>
            </a:extLst>
          </p:cNvPr>
          <p:cNvSpPr>
            <a:spLocks noGrp="1"/>
          </p:cNvSpPr>
          <p:nvPr>
            <p:ph type="dt" sz="half" idx="10"/>
          </p:nvPr>
        </p:nvSpPr>
        <p:spPr/>
        <p:txBody>
          <a:bodyPr/>
          <a:lstStyle/>
          <a:p>
            <a:fld id="{7634ECE7-F157-486F-9F09-543397E651D5}" type="datetimeFigureOut">
              <a:rPr lang="sv-SE" smtClean="0"/>
              <a:t>2026-03-16</a:t>
            </a:fld>
            <a:endParaRPr lang="sv-SE"/>
          </a:p>
        </p:txBody>
      </p:sp>
      <p:sp>
        <p:nvSpPr>
          <p:cNvPr id="6" name="Platshållare för sidfot 5">
            <a:extLst>
              <a:ext uri="{FF2B5EF4-FFF2-40B4-BE49-F238E27FC236}">
                <a16:creationId xmlns:a16="http://schemas.microsoft.com/office/drawing/2014/main" id="{B5804BAE-303B-4451-BB89-DE68D6E81CA4}"/>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E9B405E3-06B7-4A35-801F-FD75E558C267}"/>
              </a:ext>
            </a:extLst>
          </p:cNvPr>
          <p:cNvSpPr>
            <a:spLocks noGrp="1"/>
          </p:cNvSpPr>
          <p:nvPr>
            <p:ph type="sldNum" sz="quarter" idx="12"/>
          </p:nvPr>
        </p:nvSpPr>
        <p:spPr/>
        <p:txBody>
          <a:bodyPr/>
          <a:lstStyle/>
          <a:p>
            <a:fld id="{C1C9FDF4-151F-401F-8C6E-BFC050FB4101}" type="slidenum">
              <a:rPr lang="sv-SE" smtClean="0"/>
              <a:t>‹#›</a:t>
            </a:fld>
            <a:endParaRPr lang="sv-SE"/>
          </a:p>
        </p:txBody>
      </p:sp>
    </p:spTree>
    <p:extLst>
      <p:ext uri="{BB962C8B-B14F-4D97-AF65-F5344CB8AC3E}">
        <p14:creationId xmlns:p14="http://schemas.microsoft.com/office/powerpoint/2010/main" val="2270118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DE45B38-9238-45C9-974F-BA4788FE8507}"/>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E4C16D5A-716D-4A8F-A627-AEDBF3DB87F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CA41C20A-4DD5-499A-93A6-2FD3BA3F27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168708FD-D3AC-4E16-8C84-0D76A5546FD2}"/>
              </a:ext>
            </a:extLst>
          </p:cNvPr>
          <p:cNvSpPr>
            <a:spLocks noGrp="1"/>
          </p:cNvSpPr>
          <p:nvPr>
            <p:ph type="dt" sz="half" idx="10"/>
          </p:nvPr>
        </p:nvSpPr>
        <p:spPr/>
        <p:txBody>
          <a:bodyPr/>
          <a:lstStyle/>
          <a:p>
            <a:fld id="{7634ECE7-F157-486F-9F09-543397E651D5}" type="datetimeFigureOut">
              <a:rPr lang="sv-SE" smtClean="0"/>
              <a:t>2026-03-16</a:t>
            </a:fld>
            <a:endParaRPr lang="sv-SE"/>
          </a:p>
        </p:txBody>
      </p:sp>
      <p:sp>
        <p:nvSpPr>
          <p:cNvPr id="6" name="Platshållare för sidfot 5">
            <a:extLst>
              <a:ext uri="{FF2B5EF4-FFF2-40B4-BE49-F238E27FC236}">
                <a16:creationId xmlns:a16="http://schemas.microsoft.com/office/drawing/2014/main" id="{1819FE00-86E7-42B3-9ABB-FE4D6C497820}"/>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833ADC2F-988A-4D8B-9157-312D58CB367D}"/>
              </a:ext>
            </a:extLst>
          </p:cNvPr>
          <p:cNvSpPr>
            <a:spLocks noGrp="1"/>
          </p:cNvSpPr>
          <p:nvPr>
            <p:ph type="sldNum" sz="quarter" idx="12"/>
          </p:nvPr>
        </p:nvSpPr>
        <p:spPr/>
        <p:txBody>
          <a:bodyPr/>
          <a:lstStyle/>
          <a:p>
            <a:fld id="{C1C9FDF4-151F-401F-8C6E-BFC050FB4101}" type="slidenum">
              <a:rPr lang="sv-SE" smtClean="0"/>
              <a:t>‹#›</a:t>
            </a:fld>
            <a:endParaRPr lang="sv-SE"/>
          </a:p>
        </p:txBody>
      </p:sp>
    </p:spTree>
    <p:extLst>
      <p:ext uri="{BB962C8B-B14F-4D97-AF65-F5344CB8AC3E}">
        <p14:creationId xmlns:p14="http://schemas.microsoft.com/office/powerpoint/2010/main" val="491612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C2B1C672-6D5F-45EB-AAE9-C9F0C7C21A5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E1DE7A77-8E0C-4C97-8B0F-809A58A380A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A3E8EB69-7886-4DFD-AB8B-DCA01BA68FE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34ECE7-F157-486F-9F09-543397E651D5}" type="datetimeFigureOut">
              <a:rPr lang="sv-SE" smtClean="0"/>
              <a:t>2026-03-16</a:t>
            </a:fld>
            <a:endParaRPr lang="sv-SE"/>
          </a:p>
        </p:txBody>
      </p:sp>
      <p:sp>
        <p:nvSpPr>
          <p:cNvPr id="5" name="Platshållare för sidfot 4">
            <a:extLst>
              <a:ext uri="{FF2B5EF4-FFF2-40B4-BE49-F238E27FC236}">
                <a16:creationId xmlns:a16="http://schemas.microsoft.com/office/drawing/2014/main" id="{60EB5ABC-EE22-497A-84E6-D3916C7C7A6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2C8CAC62-8EC2-4025-A225-2BBF30DF08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C9FDF4-151F-401F-8C6E-BFC050FB4101}" type="slidenum">
              <a:rPr lang="sv-SE" smtClean="0"/>
              <a:t>‹#›</a:t>
            </a:fld>
            <a:endParaRPr lang="sv-SE"/>
          </a:p>
        </p:txBody>
      </p:sp>
    </p:spTree>
    <p:extLst>
      <p:ext uri="{BB962C8B-B14F-4D97-AF65-F5344CB8AC3E}">
        <p14:creationId xmlns:p14="http://schemas.microsoft.com/office/powerpoint/2010/main" val="14114792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f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9F79630B-0F0B-446E-A637-38FA8F61D1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B3437C99-FC8E-4311-B48A-F0C4C329B1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28" y="-1"/>
            <a:ext cx="12192000" cy="6857999"/>
          </a:xfrm>
          <a:prstGeom prst="rect">
            <a:avLst/>
          </a:pr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48AC0437-C102-41E4-A55F-52BD5967EBB9}"/>
              </a:ext>
            </a:extLst>
          </p:cNvPr>
          <p:cNvSpPr>
            <a:spLocks noGrp="1"/>
          </p:cNvSpPr>
          <p:nvPr>
            <p:ph type="ctrTitle"/>
          </p:nvPr>
        </p:nvSpPr>
        <p:spPr>
          <a:xfrm>
            <a:off x="1137035" y="609600"/>
            <a:ext cx="3595678" cy="1330839"/>
          </a:xfrm>
        </p:spPr>
        <p:txBody>
          <a:bodyPr vert="horz" lIns="91440" tIns="45720" rIns="91440" bIns="45720" rtlCol="0" anchor="ctr">
            <a:normAutofit/>
          </a:bodyPr>
          <a:lstStyle/>
          <a:p>
            <a:pPr algn="l"/>
            <a:r>
              <a:rPr lang="en-US" sz="3700" b="1" dirty="0" err="1">
                <a:solidFill>
                  <a:srgbClr val="0070C0"/>
                </a:solidFill>
              </a:rPr>
              <a:t>Föräldramöte</a:t>
            </a:r>
            <a:r>
              <a:rPr lang="en-US" sz="3700" b="1" dirty="0">
                <a:solidFill>
                  <a:srgbClr val="0070C0"/>
                </a:solidFill>
              </a:rPr>
              <a:t> F12</a:t>
            </a:r>
          </a:p>
        </p:txBody>
      </p:sp>
      <p:sp>
        <p:nvSpPr>
          <p:cNvPr id="3" name="Underrubrik 2">
            <a:extLst>
              <a:ext uri="{FF2B5EF4-FFF2-40B4-BE49-F238E27FC236}">
                <a16:creationId xmlns:a16="http://schemas.microsoft.com/office/drawing/2014/main" id="{B877516D-01A8-4967-BF77-A18D243ED284}"/>
              </a:ext>
            </a:extLst>
          </p:cNvPr>
          <p:cNvSpPr>
            <a:spLocks noGrp="1"/>
          </p:cNvSpPr>
          <p:nvPr>
            <p:ph type="subTitle" idx="1"/>
          </p:nvPr>
        </p:nvSpPr>
        <p:spPr>
          <a:xfrm>
            <a:off x="1137034" y="2194102"/>
            <a:ext cx="3158741" cy="3908586"/>
          </a:xfrm>
        </p:spPr>
        <p:txBody>
          <a:bodyPr vert="horz" lIns="91440" tIns="45720" rIns="91440" bIns="45720" rtlCol="0">
            <a:normAutofit fontScale="92500" lnSpcReduction="10000"/>
          </a:bodyPr>
          <a:lstStyle/>
          <a:p>
            <a:pPr marL="114300" algn="l"/>
            <a:endParaRPr lang="en-US" sz="2000" dirty="0"/>
          </a:p>
          <a:p>
            <a:pPr marL="342900" indent="-228600" algn="l">
              <a:buFont typeface="Arial" panose="020B0604020202020204" pitchFamily="34" charset="0"/>
              <a:buChar char="•"/>
            </a:pPr>
            <a:r>
              <a:rPr lang="en-US" sz="2000" dirty="0" err="1"/>
              <a:t>Spelartrupp</a:t>
            </a:r>
            <a:endParaRPr lang="en-US" sz="2000" dirty="0"/>
          </a:p>
          <a:p>
            <a:pPr marL="342900" indent="-228600" algn="l">
              <a:buFont typeface="Arial" panose="020B0604020202020204" pitchFamily="34" charset="0"/>
              <a:buChar char="•"/>
            </a:pPr>
            <a:r>
              <a:rPr lang="en-US" sz="2000" dirty="0" err="1"/>
              <a:t>Ledare</a:t>
            </a:r>
            <a:r>
              <a:rPr lang="en-US" sz="2000" dirty="0"/>
              <a:t>/roller</a:t>
            </a:r>
          </a:p>
          <a:p>
            <a:pPr marL="342900" indent="-228600" algn="l">
              <a:buFont typeface="Arial" panose="020B0604020202020204" pitchFamily="34" charset="0"/>
              <a:buChar char="•"/>
            </a:pPr>
            <a:r>
              <a:rPr lang="en-US" sz="2000" dirty="0" err="1"/>
              <a:t>Laganda</a:t>
            </a:r>
            <a:r>
              <a:rPr lang="en-US" sz="2000" dirty="0"/>
              <a:t> &amp; </a:t>
            </a:r>
            <a:r>
              <a:rPr lang="en-US" sz="2000" dirty="0" err="1"/>
              <a:t>Kamratskap</a:t>
            </a:r>
            <a:endParaRPr lang="en-US" sz="2000" dirty="0"/>
          </a:p>
          <a:p>
            <a:pPr marL="342900" indent="-228600" algn="l">
              <a:buFont typeface="Arial" panose="020B0604020202020204" pitchFamily="34" charset="0"/>
              <a:buChar char="•"/>
            </a:pPr>
            <a:r>
              <a:rPr lang="en-US" sz="2000" dirty="0" err="1"/>
              <a:t>Träningar</a:t>
            </a:r>
            <a:endParaRPr lang="en-US" sz="2000" dirty="0"/>
          </a:p>
          <a:p>
            <a:pPr marL="342900" indent="-228600" algn="l">
              <a:buFont typeface="Arial" panose="020B0604020202020204" pitchFamily="34" charset="0"/>
              <a:buChar char="•"/>
            </a:pPr>
            <a:r>
              <a:rPr lang="en-US" sz="2000" dirty="0"/>
              <a:t>Matcher </a:t>
            </a:r>
          </a:p>
          <a:p>
            <a:pPr marL="342900" indent="-228600" algn="l">
              <a:buFont typeface="Arial" panose="020B0604020202020204" pitchFamily="34" charset="0"/>
              <a:buChar char="•"/>
            </a:pPr>
            <a:r>
              <a:rPr lang="en-US" sz="2000" dirty="0"/>
              <a:t>Cuper</a:t>
            </a:r>
          </a:p>
          <a:p>
            <a:pPr marL="342900" indent="-228600" algn="l">
              <a:buFont typeface="Arial" panose="020B0604020202020204" pitchFamily="34" charset="0"/>
              <a:buChar char="•"/>
            </a:pPr>
            <a:r>
              <a:rPr lang="en-US" sz="2000" dirty="0" err="1"/>
              <a:t>Träningsläger</a:t>
            </a:r>
            <a:endParaRPr lang="en-US" sz="2000" dirty="0"/>
          </a:p>
          <a:p>
            <a:pPr marL="342900" indent="-228600" algn="l">
              <a:buFont typeface="Arial" panose="020B0604020202020204" pitchFamily="34" charset="0"/>
              <a:buChar char="•"/>
            </a:pPr>
            <a:r>
              <a:rPr lang="en-US" sz="2100" dirty="0" err="1"/>
              <a:t>Arbetsinsatser</a:t>
            </a:r>
            <a:r>
              <a:rPr lang="en-US" sz="2100" dirty="0"/>
              <a:t> &amp; Försäljning</a:t>
            </a:r>
          </a:p>
          <a:p>
            <a:pPr marL="342900" indent="-228600" algn="l">
              <a:buFont typeface="Arial" panose="020B0604020202020204" pitchFamily="34" charset="0"/>
              <a:buChar char="•"/>
            </a:pPr>
            <a:r>
              <a:rPr lang="en-US" sz="2000" dirty="0"/>
              <a:t>Ekonomi/</a:t>
            </a:r>
            <a:r>
              <a:rPr lang="en-US" sz="2000" dirty="0" err="1"/>
              <a:t>Lagkassa</a:t>
            </a:r>
            <a:endParaRPr lang="en-US" sz="2000" dirty="0"/>
          </a:p>
          <a:p>
            <a:pPr marL="114300" algn="l"/>
            <a:endParaRPr lang="en-US" sz="2000" dirty="0"/>
          </a:p>
          <a:p>
            <a:pPr marL="342900" indent="-228600" algn="l">
              <a:buFont typeface="Arial" panose="020B0604020202020204" pitchFamily="34" charset="0"/>
              <a:buChar char="•"/>
            </a:pPr>
            <a:endParaRPr lang="en-US" sz="2000" dirty="0"/>
          </a:p>
        </p:txBody>
      </p:sp>
      <p:pic>
        <p:nvPicPr>
          <p:cNvPr id="5" name="Bildobjekt 4">
            <a:extLst>
              <a:ext uri="{FF2B5EF4-FFF2-40B4-BE49-F238E27FC236}">
                <a16:creationId xmlns:a16="http://schemas.microsoft.com/office/drawing/2014/main" id="{C4E98A24-E0E3-4BF4-8A90-B4FB34FE80D7}"/>
              </a:ext>
            </a:extLst>
          </p:cNvPr>
          <p:cNvPicPr>
            <a:picLocks noChangeAspect="1"/>
          </p:cNvPicPr>
          <p:nvPr/>
        </p:nvPicPr>
        <p:blipFill rotWithShape="1">
          <a:blip r:embed="rId2">
            <a:extLst>
              <a:ext uri="{28A0092B-C50C-407E-A947-70E740481C1C}">
                <a14:useLocalDpi xmlns:a14="http://schemas.microsoft.com/office/drawing/2010/main" val="0"/>
              </a:ext>
            </a:extLst>
          </a:blip>
          <a:srcRect l="208" r="996" b="1"/>
          <a:stretch/>
        </p:blipFill>
        <p:spPr>
          <a:xfrm>
            <a:off x="4948188" y="1"/>
            <a:ext cx="7243812" cy="6857999"/>
          </a:xfrm>
          <a:custGeom>
            <a:avLst/>
            <a:gdLst/>
            <a:ahLst/>
            <a:cxnLst/>
            <a:rect l="l" t="t" r="r" b="b"/>
            <a:pathLst>
              <a:path w="7243812" h="6857999">
                <a:moveTo>
                  <a:pt x="609803" y="0"/>
                </a:moveTo>
                <a:lnTo>
                  <a:pt x="1222601" y="0"/>
                </a:lnTo>
                <a:lnTo>
                  <a:pt x="1223032" y="1645"/>
                </a:lnTo>
                <a:lnTo>
                  <a:pt x="1343371" y="1645"/>
                </a:lnTo>
                <a:lnTo>
                  <a:pt x="1343665" y="0"/>
                </a:lnTo>
                <a:lnTo>
                  <a:pt x="1884172" y="0"/>
                </a:lnTo>
                <a:lnTo>
                  <a:pt x="1884280" y="1645"/>
                </a:lnTo>
                <a:lnTo>
                  <a:pt x="7243812" y="1645"/>
                </a:lnTo>
                <a:lnTo>
                  <a:pt x="7243812" y="6857999"/>
                </a:lnTo>
                <a:lnTo>
                  <a:pt x="133676" y="6857999"/>
                </a:lnTo>
                <a:lnTo>
                  <a:pt x="114609" y="6843646"/>
                </a:lnTo>
                <a:cubicBezTo>
                  <a:pt x="106811" y="6836369"/>
                  <a:pt x="103243" y="6828354"/>
                  <a:pt x="111459" y="6817746"/>
                </a:cubicBezTo>
                <a:cubicBezTo>
                  <a:pt x="93943" y="6769544"/>
                  <a:pt x="97901" y="6796071"/>
                  <a:pt x="113412" y="6759582"/>
                </a:cubicBezTo>
                <a:cubicBezTo>
                  <a:pt x="110188" y="6732087"/>
                  <a:pt x="99653" y="6727133"/>
                  <a:pt x="100729" y="6705297"/>
                </a:cubicBezTo>
                <a:cubicBezTo>
                  <a:pt x="94563" y="6675394"/>
                  <a:pt x="99792" y="6669536"/>
                  <a:pt x="87662" y="6640957"/>
                </a:cubicBezTo>
                <a:cubicBezTo>
                  <a:pt x="74199" y="6591883"/>
                  <a:pt x="82185" y="6576319"/>
                  <a:pt x="83084" y="6541313"/>
                </a:cubicBezTo>
                <a:cubicBezTo>
                  <a:pt x="82225" y="6490855"/>
                  <a:pt x="67640" y="6422980"/>
                  <a:pt x="59444" y="6370251"/>
                </a:cubicBezTo>
                <a:cubicBezTo>
                  <a:pt x="51248" y="6317522"/>
                  <a:pt x="30729" y="6270972"/>
                  <a:pt x="33908" y="6224938"/>
                </a:cubicBezTo>
                <a:lnTo>
                  <a:pt x="30063" y="6089693"/>
                </a:lnTo>
                <a:cubicBezTo>
                  <a:pt x="25730" y="6032039"/>
                  <a:pt x="3474" y="5997051"/>
                  <a:pt x="29101" y="5973994"/>
                </a:cubicBezTo>
                <a:cubicBezTo>
                  <a:pt x="17018" y="5940131"/>
                  <a:pt x="41135" y="5955713"/>
                  <a:pt x="33855" y="5939847"/>
                </a:cubicBezTo>
                <a:lnTo>
                  <a:pt x="12982" y="5906467"/>
                </a:lnTo>
                <a:lnTo>
                  <a:pt x="8416" y="5862699"/>
                </a:lnTo>
                <a:cubicBezTo>
                  <a:pt x="7895" y="5838948"/>
                  <a:pt x="8409" y="5853058"/>
                  <a:pt x="12052" y="5823324"/>
                </a:cubicBezTo>
                <a:cubicBezTo>
                  <a:pt x="11631" y="5805291"/>
                  <a:pt x="11213" y="5787258"/>
                  <a:pt x="10793" y="5769225"/>
                </a:cubicBezTo>
                <a:cubicBezTo>
                  <a:pt x="17866" y="5738356"/>
                  <a:pt x="19121" y="5696311"/>
                  <a:pt x="25986" y="5667896"/>
                </a:cubicBezTo>
                <a:cubicBezTo>
                  <a:pt x="16329" y="5647975"/>
                  <a:pt x="42195" y="5619318"/>
                  <a:pt x="43687" y="5594585"/>
                </a:cubicBezTo>
                <a:cubicBezTo>
                  <a:pt x="32512" y="5517959"/>
                  <a:pt x="44052" y="5536542"/>
                  <a:pt x="40019" y="5464225"/>
                </a:cubicBezTo>
                <a:cubicBezTo>
                  <a:pt x="32676" y="5400671"/>
                  <a:pt x="26469" y="5311951"/>
                  <a:pt x="22904" y="5269726"/>
                </a:cubicBezTo>
                <a:cubicBezTo>
                  <a:pt x="19341" y="5227501"/>
                  <a:pt x="14742" y="5212581"/>
                  <a:pt x="18628" y="5210876"/>
                </a:cubicBezTo>
                <a:cubicBezTo>
                  <a:pt x="-20300" y="5161742"/>
                  <a:pt x="15511" y="5141336"/>
                  <a:pt x="5392" y="5111369"/>
                </a:cubicBezTo>
                <a:cubicBezTo>
                  <a:pt x="10662" y="5053859"/>
                  <a:pt x="15546" y="5034036"/>
                  <a:pt x="13324" y="5009272"/>
                </a:cubicBezTo>
                <a:cubicBezTo>
                  <a:pt x="25126" y="4982633"/>
                  <a:pt x="74251" y="4956261"/>
                  <a:pt x="48699" y="4925805"/>
                </a:cubicBezTo>
                <a:cubicBezTo>
                  <a:pt x="76704" y="4931200"/>
                  <a:pt x="39437" y="4888353"/>
                  <a:pt x="62925" y="4877992"/>
                </a:cubicBezTo>
                <a:cubicBezTo>
                  <a:pt x="82480" y="4871554"/>
                  <a:pt x="75731" y="4857054"/>
                  <a:pt x="79496" y="4844323"/>
                </a:cubicBezTo>
                <a:cubicBezTo>
                  <a:pt x="97657" y="4832308"/>
                  <a:pt x="110974" y="4752352"/>
                  <a:pt x="101400" y="4733115"/>
                </a:cubicBezTo>
                <a:cubicBezTo>
                  <a:pt x="108185" y="4679357"/>
                  <a:pt x="119720" y="4662889"/>
                  <a:pt x="111223" y="4625153"/>
                </a:cubicBezTo>
                <a:cubicBezTo>
                  <a:pt x="106592" y="4588197"/>
                  <a:pt x="114401" y="4567830"/>
                  <a:pt x="126359" y="4539168"/>
                </a:cubicBezTo>
                <a:cubicBezTo>
                  <a:pt x="126535" y="4522289"/>
                  <a:pt x="126710" y="4505410"/>
                  <a:pt x="126886" y="4488531"/>
                </a:cubicBezTo>
                <a:cubicBezTo>
                  <a:pt x="126165" y="4473140"/>
                  <a:pt x="132917" y="4437329"/>
                  <a:pt x="135099" y="4411258"/>
                </a:cubicBezTo>
                <a:cubicBezTo>
                  <a:pt x="107667" y="4345686"/>
                  <a:pt x="146840" y="4280033"/>
                  <a:pt x="132327" y="4219510"/>
                </a:cubicBezTo>
                <a:cubicBezTo>
                  <a:pt x="138549" y="4158987"/>
                  <a:pt x="124091" y="4192084"/>
                  <a:pt x="172424" y="4048117"/>
                </a:cubicBezTo>
                <a:cubicBezTo>
                  <a:pt x="167703" y="4015047"/>
                  <a:pt x="203806" y="3905047"/>
                  <a:pt x="177666" y="3878222"/>
                </a:cubicBezTo>
                <a:cubicBezTo>
                  <a:pt x="167714" y="3821305"/>
                  <a:pt x="183914" y="3845122"/>
                  <a:pt x="156982" y="3778166"/>
                </a:cubicBezTo>
                <a:cubicBezTo>
                  <a:pt x="160365" y="3760234"/>
                  <a:pt x="142791" y="3724716"/>
                  <a:pt x="142115" y="3707357"/>
                </a:cubicBezTo>
                <a:cubicBezTo>
                  <a:pt x="139253" y="3688591"/>
                  <a:pt x="140202" y="3672776"/>
                  <a:pt x="139805" y="3665569"/>
                </a:cubicBezTo>
                <a:cubicBezTo>
                  <a:pt x="139778" y="3665084"/>
                  <a:pt x="139750" y="3664599"/>
                  <a:pt x="139723" y="3664114"/>
                </a:cubicBezTo>
                <a:lnTo>
                  <a:pt x="134134" y="3653088"/>
                </a:lnTo>
                <a:lnTo>
                  <a:pt x="126568" y="3641228"/>
                </a:lnTo>
                <a:cubicBezTo>
                  <a:pt x="126560" y="3629488"/>
                  <a:pt x="126549" y="3617747"/>
                  <a:pt x="126540" y="3606007"/>
                </a:cubicBezTo>
                <a:lnTo>
                  <a:pt x="134645" y="3597336"/>
                </a:lnTo>
                <a:lnTo>
                  <a:pt x="131649" y="3586412"/>
                </a:lnTo>
                <a:lnTo>
                  <a:pt x="134221" y="3569719"/>
                </a:lnTo>
                <a:lnTo>
                  <a:pt x="133795" y="3568021"/>
                </a:lnTo>
                <a:lnTo>
                  <a:pt x="130189" y="3553678"/>
                </a:lnTo>
                <a:lnTo>
                  <a:pt x="129827" y="3552249"/>
                </a:lnTo>
                <a:lnTo>
                  <a:pt x="122183" y="3542019"/>
                </a:lnTo>
                <a:lnTo>
                  <a:pt x="112426" y="3531201"/>
                </a:lnTo>
                <a:lnTo>
                  <a:pt x="105626" y="3496391"/>
                </a:lnTo>
                <a:lnTo>
                  <a:pt x="111971" y="3486850"/>
                </a:lnTo>
                <a:lnTo>
                  <a:pt x="106910" y="3476412"/>
                </a:lnTo>
                <a:cubicBezTo>
                  <a:pt x="105781" y="3466028"/>
                  <a:pt x="105824" y="3433967"/>
                  <a:pt x="105209" y="3424545"/>
                </a:cubicBezTo>
                <a:lnTo>
                  <a:pt x="103215" y="3419880"/>
                </a:lnTo>
                <a:lnTo>
                  <a:pt x="104953" y="3415218"/>
                </a:lnTo>
                <a:lnTo>
                  <a:pt x="101255" y="3409825"/>
                </a:lnTo>
                <a:lnTo>
                  <a:pt x="103044" y="3407057"/>
                </a:lnTo>
                <a:lnTo>
                  <a:pt x="89764" y="3378959"/>
                </a:lnTo>
                <a:lnTo>
                  <a:pt x="83991" y="3362948"/>
                </a:lnTo>
                <a:lnTo>
                  <a:pt x="66858" y="3332072"/>
                </a:lnTo>
                <a:lnTo>
                  <a:pt x="69057" y="3325671"/>
                </a:lnTo>
                <a:lnTo>
                  <a:pt x="51631" y="3278130"/>
                </a:lnTo>
                <a:lnTo>
                  <a:pt x="53959" y="3277179"/>
                </a:lnTo>
                <a:lnTo>
                  <a:pt x="60205" y="3262610"/>
                </a:lnTo>
                <a:lnTo>
                  <a:pt x="58998" y="3258677"/>
                </a:lnTo>
                <a:cubicBezTo>
                  <a:pt x="46010" y="3210316"/>
                  <a:pt x="80872" y="3236545"/>
                  <a:pt x="45170" y="3180546"/>
                </a:cubicBezTo>
                <a:cubicBezTo>
                  <a:pt x="53643" y="3171780"/>
                  <a:pt x="52550" y="3163902"/>
                  <a:pt x="45228" y="3151828"/>
                </a:cubicBezTo>
                <a:cubicBezTo>
                  <a:pt x="39651" y="3128169"/>
                  <a:pt x="64667" y="3124610"/>
                  <a:pt x="45020" y="3103777"/>
                </a:cubicBezTo>
                <a:cubicBezTo>
                  <a:pt x="59127" y="3105196"/>
                  <a:pt x="41123" y="3057428"/>
                  <a:pt x="57092" y="3065434"/>
                </a:cubicBezTo>
                <a:cubicBezTo>
                  <a:pt x="55435" y="3051512"/>
                  <a:pt x="40803" y="3032637"/>
                  <a:pt x="35088" y="3020247"/>
                </a:cubicBezTo>
                <a:cubicBezTo>
                  <a:pt x="32503" y="3002537"/>
                  <a:pt x="18197" y="3001119"/>
                  <a:pt x="22803" y="2991092"/>
                </a:cubicBezTo>
                <a:cubicBezTo>
                  <a:pt x="24338" y="2987749"/>
                  <a:pt x="27975" y="2983455"/>
                  <a:pt x="34850" y="2977278"/>
                </a:cubicBezTo>
                <a:cubicBezTo>
                  <a:pt x="22587" y="2954448"/>
                  <a:pt x="35600" y="2946689"/>
                  <a:pt x="36223" y="2911749"/>
                </a:cubicBezTo>
                <a:cubicBezTo>
                  <a:pt x="35158" y="2886513"/>
                  <a:pt x="29761" y="2843788"/>
                  <a:pt x="28462" y="2825860"/>
                </a:cubicBezTo>
                <a:cubicBezTo>
                  <a:pt x="28449" y="2818634"/>
                  <a:pt x="28437" y="2811409"/>
                  <a:pt x="28424" y="2804183"/>
                </a:cubicBezTo>
                <a:lnTo>
                  <a:pt x="21292" y="2790136"/>
                </a:lnTo>
                <a:lnTo>
                  <a:pt x="16179" y="2760208"/>
                </a:lnTo>
                <a:lnTo>
                  <a:pt x="22858" y="2751112"/>
                </a:lnTo>
                <a:lnTo>
                  <a:pt x="18505" y="2740278"/>
                </a:lnTo>
                <a:lnTo>
                  <a:pt x="22482" y="2726489"/>
                </a:lnTo>
                <a:lnTo>
                  <a:pt x="18175" y="2725052"/>
                </a:lnTo>
                <a:lnTo>
                  <a:pt x="10521" y="2715895"/>
                </a:lnTo>
                <a:lnTo>
                  <a:pt x="25499" y="2665666"/>
                </a:lnTo>
                <a:lnTo>
                  <a:pt x="30658" y="2635351"/>
                </a:lnTo>
                <a:cubicBezTo>
                  <a:pt x="30723" y="2625597"/>
                  <a:pt x="30791" y="2615842"/>
                  <a:pt x="30857" y="2606088"/>
                </a:cubicBezTo>
                <a:lnTo>
                  <a:pt x="37532" y="2596456"/>
                </a:lnTo>
                <a:cubicBezTo>
                  <a:pt x="41239" y="2582253"/>
                  <a:pt x="34640" y="2564757"/>
                  <a:pt x="36511" y="2549900"/>
                </a:cubicBezTo>
                <a:lnTo>
                  <a:pt x="53712" y="2496499"/>
                </a:lnTo>
                <a:cubicBezTo>
                  <a:pt x="53527" y="2492743"/>
                  <a:pt x="64725" y="2449625"/>
                  <a:pt x="64540" y="2445869"/>
                </a:cubicBezTo>
                <a:cubicBezTo>
                  <a:pt x="61940" y="2441580"/>
                  <a:pt x="65575" y="2413465"/>
                  <a:pt x="64348" y="2408995"/>
                </a:cubicBezTo>
                <a:cubicBezTo>
                  <a:pt x="100333" y="2407546"/>
                  <a:pt x="71752" y="2329020"/>
                  <a:pt x="101725" y="2335735"/>
                </a:cubicBezTo>
                <a:cubicBezTo>
                  <a:pt x="120512" y="2299003"/>
                  <a:pt x="138791" y="2291744"/>
                  <a:pt x="147278" y="2260088"/>
                </a:cubicBezTo>
                <a:cubicBezTo>
                  <a:pt x="152668" y="2224200"/>
                  <a:pt x="143589" y="2220953"/>
                  <a:pt x="152643" y="2193455"/>
                </a:cubicBezTo>
                <a:cubicBezTo>
                  <a:pt x="152701" y="2159228"/>
                  <a:pt x="131577" y="2138038"/>
                  <a:pt x="161815" y="2107942"/>
                </a:cubicBezTo>
                <a:lnTo>
                  <a:pt x="168884" y="2024270"/>
                </a:lnTo>
                <a:lnTo>
                  <a:pt x="210800" y="1969445"/>
                </a:lnTo>
                <a:lnTo>
                  <a:pt x="215063" y="1961162"/>
                </a:lnTo>
                <a:lnTo>
                  <a:pt x="226767" y="1945112"/>
                </a:lnTo>
                <a:lnTo>
                  <a:pt x="225906" y="1942021"/>
                </a:lnTo>
                <a:lnTo>
                  <a:pt x="220555" y="1935584"/>
                </a:lnTo>
                <a:cubicBezTo>
                  <a:pt x="220179" y="1930292"/>
                  <a:pt x="223282" y="1914884"/>
                  <a:pt x="223648" y="1910265"/>
                </a:cubicBezTo>
                <a:cubicBezTo>
                  <a:pt x="221934" y="1909994"/>
                  <a:pt x="221895" y="1909162"/>
                  <a:pt x="222758" y="1907867"/>
                </a:cubicBezTo>
                <a:lnTo>
                  <a:pt x="229387" y="1899379"/>
                </a:lnTo>
                <a:lnTo>
                  <a:pt x="231548" y="1895114"/>
                </a:lnTo>
                <a:lnTo>
                  <a:pt x="216553" y="1892417"/>
                </a:lnTo>
                <a:cubicBezTo>
                  <a:pt x="209075" y="1884999"/>
                  <a:pt x="222114" y="1866643"/>
                  <a:pt x="209739" y="1861483"/>
                </a:cubicBezTo>
                <a:cubicBezTo>
                  <a:pt x="214584" y="1853278"/>
                  <a:pt x="219066" y="1844665"/>
                  <a:pt x="222950" y="1835810"/>
                </a:cubicBezTo>
                <a:lnTo>
                  <a:pt x="224812" y="1830569"/>
                </a:lnTo>
                <a:lnTo>
                  <a:pt x="224522" y="1830429"/>
                </a:lnTo>
                <a:cubicBezTo>
                  <a:pt x="224224" y="1829219"/>
                  <a:pt x="224571" y="1827468"/>
                  <a:pt x="225830" y="1824832"/>
                </a:cubicBezTo>
                <a:lnTo>
                  <a:pt x="228207" y="1821003"/>
                </a:lnTo>
                <a:lnTo>
                  <a:pt x="230878" y="1807109"/>
                </a:lnTo>
                <a:lnTo>
                  <a:pt x="227355" y="1805316"/>
                </a:lnTo>
                <a:lnTo>
                  <a:pt x="228132" y="1804434"/>
                </a:lnTo>
                <a:cubicBezTo>
                  <a:pt x="237533" y="1798221"/>
                  <a:pt x="248274" y="1797417"/>
                  <a:pt x="223762" y="1784314"/>
                </a:cubicBezTo>
                <a:cubicBezTo>
                  <a:pt x="240655" y="1769422"/>
                  <a:pt x="224912" y="1763793"/>
                  <a:pt x="226521" y="1740358"/>
                </a:cubicBezTo>
                <a:cubicBezTo>
                  <a:pt x="240385" y="1732435"/>
                  <a:pt x="239102" y="1724301"/>
                  <a:pt x="233164" y="1715685"/>
                </a:cubicBezTo>
                <a:cubicBezTo>
                  <a:pt x="245499" y="1694404"/>
                  <a:pt x="240415" y="1672675"/>
                  <a:pt x="245819" y="1647555"/>
                </a:cubicBezTo>
                <a:cubicBezTo>
                  <a:pt x="268668" y="1622803"/>
                  <a:pt x="248434" y="1605585"/>
                  <a:pt x="254317" y="1578752"/>
                </a:cubicBezTo>
                <a:lnTo>
                  <a:pt x="249918" y="1546022"/>
                </a:lnTo>
                <a:cubicBezTo>
                  <a:pt x="251996" y="1543635"/>
                  <a:pt x="248777" y="1521210"/>
                  <a:pt x="248927" y="1519929"/>
                </a:cubicBezTo>
                <a:lnTo>
                  <a:pt x="248704" y="1519731"/>
                </a:lnTo>
                <a:lnTo>
                  <a:pt x="252245" y="1514846"/>
                </a:lnTo>
                <a:cubicBezTo>
                  <a:pt x="255314" y="1501295"/>
                  <a:pt x="252199" y="1477394"/>
                  <a:pt x="254681" y="1463304"/>
                </a:cubicBezTo>
                <a:cubicBezTo>
                  <a:pt x="257024" y="1459891"/>
                  <a:pt x="268983" y="1432466"/>
                  <a:pt x="267138" y="1430305"/>
                </a:cubicBezTo>
                <a:lnTo>
                  <a:pt x="266110" y="1429568"/>
                </a:lnTo>
                <a:lnTo>
                  <a:pt x="286784" y="1404045"/>
                </a:lnTo>
                <a:lnTo>
                  <a:pt x="294521" y="1360879"/>
                </a:lnTo>
                <a:lnTo>
                  <a:pt x="324750" y="1301993"/>
                </a:lnTo>
                <a:lnTo>
                  <a:pt x="328780" y="1210776"/>
                </a:lnTo>
                <a:cubicBezTo>
                  <a:pt x="344171" y="1197232"/>
                  <a:pt x="343390" y="1192124"/>
                  <a:pt x="346123" y="1157176"/>
                </a:cubicBezTo>
                <a:cubicBezTo>
                  <a:pt x="359383" y="1110140"/>
                  <a:pt x="355619" y="1111028"/>
                  <a:pt x="349331" y="1063288"/>
                </a:cubicBezTo>
                <a:cubicBezTo>
                  <a:pt x="364194" y="1005331"/>
                  <a:pt x="362778" y="969963"/>
                  <a:pt x="431245" y="889417"/>
                </a:cubicBezTo>
                <a:lnTo>
                  <a:pt x="459477" y="816346"/>
                </a:lnTo>
                <a:cubicBezTo>
                  <a:pt x="465006" y="808083"/>
                  <a:pt x="496978" y="764380"/>
                  <a:pt x="489268" y="752692"/>
                </a:cubicBezTo>
                <a:lnTo>
                  <a:pt x="505368" y="724368"/>
                </a:lnTo>
                <a:lnTo>
                  <a:pt x="511178" y="722494"/>
                </a:lnTo>
                <a:lnTo>
                  <a:pt x="514451" y="717531"/>
                </a:lnTo>
                <a:cubicBezTo>
                  <a:pt x="514171" y="710761"/>
                  <a:pt x="513893" y="703992"/>
                  <a:pt x="513612" y="697222"/>
                </a:cubicBezTo>
                <a:cubicBezTo>
                  <a:pt x="513272" y="693376"/>
                  <a:pt x="513720" y="690905"/>
                  <a:pt x="514772" y="689289"/>
                </a:cubicBezTo>
                <a:lnTo>
                  <a:pt x="515249" y="689151"/>
                </a:lnTo>
                <a:cubicBezTo>
                  <a:pt x="515320" y="686637"/>
                  <a:pt x="515389" y="684122"/>
                  <a:pt x="515461" y="681608"/>
                </a:cubicBezTo>
                <a:cubicBezTo>
                  <a:pt x="522970" y="666964"/>
                  <a:pt x="551123" y="617831"/>
                  <a:pt x="560298" y="601285"/>
                </a:cubicBezTo>
                <a:cubicBezTo>
                  <a:pt x="558549" y="585107"/>
                  <a:pt x="540289" y="573171"/>
                  <a:pt x="570504" y="582332"/>
                </a:cubicBezTo>
                <a:cubicBezTo>
                  <a:pt x="570816" y="577121"/>
                  <a:pt x="573898" y="574271"/>
                  <a:pt x="578347" y="572511"/>
                </a:cubicBezTo>
                <a:lnTo>
                  <a:pt x="580375" y="572092"/>
                </a:lnTo>
                <a:lnTo>
                  <a:pt x="575722" y="536015"/>
                </a:lnTo>
                <a:lnTo>
                  <a:pt x="578705" y="531675"/>
                </a:lnTo>
                <a:lnTo>
                  <a:pt x="564084" y="491380"/>
                </a:lnTo>
                <a:cubicBezTo>
                  <a:pt x="560969" y="487340"/>
                  <a:pt x="560134" y="482008"/>
                  <a:pt x="564457" y="473782"/>
                </a:cubicBezTo>
                <a:lnTo>
                  <a:pt x="566413" y="472000"/>
                </a:lnTo>
                <a:lnTo>
                  <a:pt x="584600" y="354566"/>
                </a:lnTo>
                <a:cubicBezTo>
                  <a:pt x="586100" y="325288"/>
                  <a:pt x="584583" y="317533"/>
                  <a:pt x="588077" y="265704"/>
                </a:cubicBezTo>
                <a:cubicBezTo>
                  <a:pt x="588008" y="205530"/>
                  <a:pt x="578491" y="226511"/>
                  <a:pt x="580576" y="187093"/>
                </a:cubicBezTo>
                <a:cubicBezTo>
                  <a:pt x="579265" y="162458"/>
                  <a:pt x="569240" y="117589"/>
                  <a:pt x="587928" y="130336"/>
                </a:cubicBezTo>
                <a:cubicBezTo>
                  <a:pt x="552635" y="69804"/>
                  <a:pt x="604651" y="82036"/>
                  <a:pt x="593881" y="17287"/>
                </a:cubicBezTo>
                <a:cubicBezTo>
                  <a:pt x="600399" y="13784"/>
                  <a:pt x="605413" y="8440"/>
                  <a:pt x="609224" y="1705"/>
                </a:cubicBezTo>
                <a:close/>
              </a:path>
            </a:pathLst>
          </a:custGeom>
        </p:spPr>
      </p:pic>
    </p:spTree>
    <p:extLst>
      <p:ext uri="{BB962C8B-B14F-4D97-AF65-F5344CB8AC3E}">
        <p14:creationId xmlns:p14="http://schemas.microsoft.com/office/powerpoint/2010/main" val="23149909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59B0DF8-3178-2382-A625-7C9EB8543A4A}"/>
              </a:ext>
            </a:extLst>
          </p:cNvPr>
          <p:cNvSpPr>
            <a:spLocks noGrp="1"/>
          </p:cNvSpPr>
          <p:nvPr>
            <p:ph type="title"/>
          </p:nvPr>
        </p:nvSpPr>
        <p:spPr/>
        <p:txBody>
          <a:bodyPr/>
          <a:lstStyle/>
          <a:p>
            <a:r>
              <a:rPr lang="sv-SE" b="1" dirty="0">
                <a:solidFill>
                  <a:srgbClr val="0070C0"/>
                </a:solidFill>
              </a:rPr>
              <a:t>Träningsläger i Norge 1:a-3:e Maj</a:t>
            </a:r>
            <a:br>
              <a:rPr lang="sv-SE" dirty="0"/>
            </a:br>
            <a:endParaRPr lang="sv-SE" b="1" dirty="0">
              <a:solidFill>
                <a:srgbClr val="0070C0"/>
              </a:solidFill>
            </a:endParaRPr>
          </a:p>
        </p:txBody>
      </p:sp>
      <p:sp>
        <p:nvSpPr>
          <p:cNvPr id="3" name="Platshållare för innehåll 2">
            <a:extLst>
              <a:ext uri="{FF2B5EF4-FFF2-40B4-BE49-F238E27FC236}">
                <a16:creationId xmlns:a16="http://schemas.microsoft.com/office/drawing/2014/main" id="{4A36F3A1-F56D-1B43-4C6A-ED87403FCA86}"/>
              </a:ext>
            </a:extLst>
          </p:cNvPr>
          <p:cNvSpPr>
            <a:spLocks noGrp="1"/>
          </p:cNvSpPr>
          <p:nvPr>
            <p:ph idx="1"/>
          </p:nvPr>
        </p:nvSpPr>
        <p:spPr>
          <a:xfrm>
            <a:off x="746449" y="1278294"/>
            <a:ext cx="10607351" cy="5355312"/>
          </a:xfrm>
        </p:spPr>
        <p:txBody>
          <a:bodyPr>
            <a:normAutofit/>
          </a:bodyPr>
          <a:lstStyle/>
          <a:p>
            <a:pPr marL="0" indent="0">
              <a:buNone/>
            </a:pPr>
            <a:r>
              <a:rPr lang="sv-SE" sz="2000" b="1" dirty="0">
                <a:solidFill>
                  <a:srgbClr val="0070C0"/>
                </a:solidFill>
              </a:rPr>
              <a:t>Fredag 1 Maj</a:t>
            </a:r>
          </a:p>
          <a:p>
            <a:pPr marL="0" indent="0">
              <a:buNone/>
            </a:pPr>
            <a:endParaRPr lang="sv-SE" sz="2000" b="1" dirty="0">
              <a:solidFill>
                <a:srgbClr val="0070C0"/>
              </a:solidFill>
            </a:endParaRPr>
          </a:p>
          <a:p>
            <a:pPr marL="0" indent="0">
              <a:lnSpc>
                <a:spcPct val="100000"/>
              </a:lnSpc>
              <a:spcBef>
                <a:spcPts val="0"/>
              </a:spcBef>
              <a:buNone/>
            </a:pPr>
            <a:r>
              <a:rPr lang="sv-SE" sz="1800" dirty="0"/>
              <a:t>07:45	Samling </a:t>
            </a:r>
            <a:r>
              <a:rPr lang="sv-SE" sz="1800" dirty="0" err="1"/>
              <a:t>Öp</a:t>
            </a:r>
            <a:r>
              <a:rPr lang="sv-SE" sz="1800" dirty="0"/>
              <a:t>-hallen </a:t>
            </a:r>
          </a:p>
          <a:p>
            <a:pPr marL="0" indent="0">
              <a:lnSpc>
                <a:spcPct val="100000"/>
              </a:lnSpc>
              <a:spcBef>
                <a:spcPts val="0"/>
              </a:spcBef>
              <a:buNone/>
            </a:pPr>
            <a:r>
              <a:rPr lang="sv-SE" sz="1800" dirty="0"/>
              <a:t>08:00	Avresa mot </a:t>
            </a:r>
            <a:r>
              <a:rPr lang="sv-SE" sz="1800" dirty="0" err="1"/>
              <a:t>Bjugn</a:t>
            </a:r>
            <a:r>
              <a:rPr lang="sv-SE" sz="1800" dirty="0"/>
              <a:t>/Norge</a:t>
            </a:r>
          </a:p>
          <a:p>
            <a:pPr marL="0" indent="0">
              <a:lnSpc>
                <a:spcPct val="100000"/>
              </a:lnSpc>
              <a:spcBef>
                <a:spcPts val="0"/>
              </a:spcBef>
              <a:buNone/>
            </a:pPr>
            <a:r>
              <a:rPr lang="nb-NO" sz="1800" dirty="0"/>
              <a:t>11:00	Kort stopp i Verdal </a:t>
            </a:r>
            <a:r>
              <a:rPr lang="nb-NO" sz="1800" dirty="0" err="1"/>
              <a:t>medtagen</a:t>
            </a:r>
            <a:r>
              <a:rPr lang="nb-NO" sz="1800" dirty="0"/>
              <a:t> </a:t>
            </a:r>
            <a:r>
              <a:rPr lang="nb-NO" sz="1800" dirty="0" err="1"/>
              <a:t>lunch</a:t>
            </a:r>
            <a:r>
              <a:rPr lang="nb-NO" sz="1800" dirty="0"/>
              <a:t>	</a:t>
            </a:r>
            <a:endParaRPr lang="sv-SE" sz="1800" dirty="0"/>
          </a:p>
          <a:p>
            <a:pPr marL="0" indent="0">
              <a:lnSpc>
                <a:spcPct val="100000"/>
              </a:lnSpc>
              <a:spcBef>
                <a:spcPts val="0"/>
              </a:spcBef>
              <a:buNone/>
            </a:pPr>
            <a:r>
              <a:rPr lang="nb-NO" sz="1800" dirty="0"/>
              <a:t>14:00	Framme i Bjugn </a:t>
            </a:r>
            <a:r>
              <a:rPr lang="nb-NO" sz="1800" dirty="0" err="1"/>
              <a:t>mellanmål</a:t>
            </a:r>
            <a:endParaRPr lang="sv-SE" sz="1800" dirty="0"/>
          </a:p>
          <a:p>
            <a:pPr marL="0" indent="0">
              <a:lnSpc>
                <a:spcPct val="100000"/>
              </a:lnSpc>
              <a:spcBef>
                <a:spcPts val="0"/>
              </a:spcBef>
              <a:buNone/>
            </a:pPr>
            <a:r>
              <a:rPr lang="nb-NO" sz="1800" dirty="0"/>
              <a:t>15:00	Samling </a:t>
            </a:r>
            <a:r>
              <a:rPr lang="nb-NO" sz="1800" dirty="0" err="1"/>
              <a:t>till</a:t>
            </a:r>
            <a:r>
              <a:rPr lang="nb-NO" sz="1800" dirty="0"/>
              <a:t> match 11-manna</a:t>
            </a:r>
            <a:endParaRPr lang="sv-SE" sz="1800" dirty="0"/>
          </a:p>
          <a:p>
            <a:pPr marL="0" indent="0">
              <a:lnSpc>
                <a:spcPct val="100000"/>
              </a:lnSpc>
              <a:spcBef>
                <a:spcPts val="0"/>
              </a:spcBef>
              <a:buNone/>
            </a:pPr>
            <a:r>
              <a:rPr lang="nb-NO" sz="1800" dirty="0"/>
              <a:t>15:30	Match 11-manna (2x30min)</a:t>
            </a:r>
            <a:endParaRPr lang="sv-SE" sz="1800" dirty="0"/>
          </a:p>
          <a:p>
            <a:pPr marL="0" indent="0">
              <a:lnSpc>
                <a:spcPct val="100000"/>
              </a:lnSpc>
              <a:spcBef>
                <a:spcPts val="0"/>
              </a:spcBef>
              <a:buNone/>
            </a:pPr>
            <a:r>
              <a:rPr lang="nb-NO" sz="1800" dirty="0"/>
              <a:t>18:00	Middag</a:t>
            </a:r>
            <a:endParaRPr lang="sv-SE" sz="1800" dirty="0"/>
          </a:p>
          <a:p>
            <a:pPr marL="0" indent="0">
              <a:lnSpc>
                <a:spcPct val="100000"/>
              </a:lnSpc>
              <a:spcBef>
                <a:spcPts val="0"/>
              </a:spcBef>
              <a:buNone/>
            </a:pPr>
            <a:r>
              <a:rPr lang="nb-NO" sz="1800" dirty="0"/>
              <a:t>20:00	</a:t>
            </a:r>
            <a:r>
              <a:rPr lang="nb-NO" sz="1800" dirty="0" err="1"/>
              <a:t>Träning</a:t>
            </a:r>
            <a:r>
              <a:rPr lang="nb-NO" sz="1800" dirty="0"/>
              <a:t>/teori 1 tim</a:t>
            </a:r>
            <a:endParaRPr lang="sv-SE" sz="1800" dirty="0"/>
          </a:p>
          <a:p>
            <a:pPr marL="0" indent="0">
              <a:lnSpc>
                <a:spcPct val="100000"/>
              </a:lnSpc>
              <a:spcBef>
                <a:spcPts val="0"/>
              </a:spcBef>
              <a:buNone/>
            </a:pPr>
            <a:r>
              <a:rPr lang="nb-NO" sz="1800" dirty="0"/>
              <a:t>22:30	</a:t>
            </a:r>
            <a:r>
              <a:rPr lang="nb-NO" sz="1800" dirty="0" err="1"/>
              <a:t>Sovdax</a:t>
            </a:r>
            <a:endParaRPr lang="sv-SE" sz="1800" dirty="0"/>
          </a:p>
          <a:p>
            <a:pPr marL="0" indent="0">
              <a:spcBef>
                <a:spcPts val="0"/>
              </a:spcBef>
              <a:buNone/>
            </a:pPr>
            <a:r>
              <a:rPr lang="nb-NO" dirty="0"/>
              <a:t> </a:t>
            </a:r>
            <a:endParaRPr lang="sv-SE" dirty="0"/>
          </a:p>
          <a:p>
            <a:endParaRPr lang="sv-SE" dirty="0"/>
          </a:p>
        </p:txBody>
      </p:sp>
      <p:sp>
        <p:nvSpPr>
          <p:cNvPr id="6" name="textruta 5">
            <a:extLst>
              <a:ext uri="{FF2B5EF4-FFF2-40B4-BE49-F238E27FC236}">
                <a16:creationId xmlns:a16="http://schemas.microsoft.com/office/drawing/2014/main" id="{CE0CDD9D-CE16-D713-C353-AC4E14245AAE}"/>
              </a:ext>
            </a:extLst>
          </p:cNvPr>
          <p:cNvSpPr txBox="1"/>
          <p:nvPr/>
        </p:nvSpPr>
        <p:spPr>
          <a:xfrm>
            <a:off x="6096000" y="1212980"/>
            <a:ext cx="6211077" cy="5909310"/>
          </a:xfrm>
          <a:prstGeom prst="rect">
            <a:avLst/>
          </a:prstGeom>
          <a:noFill/>
        </p:spPr>
        <p:txBody>
          <a:bodyPr wrap="square" rtlCol="0">
            <a:spAutoFit/>
          </a:bodyPr>
          <a:lstStyle/>
          <a:p>
            <a:r>
              <a:rPr lang="nb-NO" b="1" dirty="0" err="1">
                <a:solidFill>
                  <a:srgbClr val="0070C0"/>
                </a:solidFill>
              </a:rPr>
              <a:t>Lördag</a:t>
            </a:r>
            <a:r>
              <a:rPr lang="nb-NO" b="1" dirty="0">
                <a:solidFill>
                  <a:srgbClr val="0070C0"/>
                </a:solidFill>
              </a:rPr>
              <a:t> 2 Maj</a:t>
            </a:r>
          </a:p>
          <a:p>
            <a:endParaRPr lang="sv-SE" b="1" dirty="0">
              <a:solidFill>
                <a:srgbClr val="0070C0"/>
              </a:solidFill>
            </a:endParaRPr>
          </a:p>
          <a:p>
            <a:r>
              <a:rPr lang="sv-SE" dirty="0"/>
              <a:t>08:00	Frukost</a:t>
            </a:r>
          </a:p>
          <a:p>
            <a:r>
              <a:rPr lang="sv-SE" dirty="0"/>
              <a:t>09:30	Samling till match 11-manna</a:t>
            </a:r>
          </a:p>
          <a:p>
            <a:r>
              <a:rPr lang="sv-SE" dirty="0"/>
              <a:t>10:00	Match 11-manna (2x30min)</a:t>
            </a:r>
          </a:p>
          <a:p>
            <a:r>
              <a:rPr lang="sv-SE" dirty="0"/>
              <a:t>13:00	Lunch</a:t>
            </a:r>
          </a:p>
          <a:p>
            <a:r>
              <a:rPr lang="sv-SE" dirty="0"/>
              <a:t>14:30	Träning tillsammans med ett Norskt lag</a:t>
            </a:r>
          </a:p>
          <a:p>
            <a:r>
              <a:rPr lang="sv-SE" dirty="0"/>
              <a:t>16:00	Mellanmål</a:t>
            </a:r>
          </a:p>
          <a:p>
            <a:r>
              <a:rPr lang="sv-SE" dirty="0"/>
              <a:t>16:45	Samling till match 11-manna</a:t>
            </a:r>
          </a:p>
          <a:p>
            <a:r>
              <a:rPr lang="sv-SE" dirty="0"/>
              <a:t>17:15	Match 11-manna (2x30min)</a:t>
            </a:r>
          </a:p>
          <a:p>
            <a:r>
              <a:rPr lang="sv-SE" dirty="0"/>
              <a:t>19:45	Middag tillsammans med norskorna</a:t>
            </a:r>
          </a:p>
          <a:p>
            <a:r>
              <a:rPr lang="sv-SE" dirty="0"/>
              <a:t> </a:t>
            </a:r>
            <a:endParaRPr lang="sv-SE" b="1" dirty="0">
              <a:solidFill>
                <a:srgbClr val="0070C0"/>
              </a:solidFill>
            </a:endParaRPr>
          </a:p>
          <a:p>
            <a:r>
              <a:rPr lang="sv-SE" b="1" dirty="0">
                <a:solidFill>
                  <a:srgbClr val="0070C0"/>
                </a:solidFill>
              </a:rPr>
              <a:t>Söndag 3 Maj</a:t>
            </a:r>
          </a:p>
          <a:p>
            <a:endParaRPr lang="sv-SE" b="1" dirty="0">
              <a:solidFill>
                <a:srgbClr val="0070C0"/>
              </a:solidFill>
            </a:endParaRPr>
          </a:p>
          <a:p>
            <a:r>
              <a:rPr lang="sv-SE" dirty="0"/>
              <a:t>08:00	Frukost</a:t>
            </a:r>
          </a:p>
          <a:p>
            <a:r>
              <a:rPr lang="sv-SE" dirty="0"/>
              <a:t>09:30	Lätt träning/teori</a:t>
            </a:r>
          </a:p>
          <a:p>
            <a:r>
              <a:rPr lang="sv-SE" dirty="0"/>
              <a:t>11:00	Mellanmål</a:t>
            </a:r>
          </a:p>
          <a:p>
            <a:r>
              <a:rPr lang="sv-SE" dirty="0"/>
              <a:t>12:00	Samling match 11-manna</a:t>
            </a:r>
          </a:p>
          <a:p>
            <a:r>
              <a:rPr lang="sv-SE" dirty="0"/>
              <a:t>12:30	Match 11-manna (2x30min)</a:t>
            </a:r>
          </a:p>
          <a:p>
            <a:r>
              <a:rPr lang="sv-SE" dirty="0"/>
              <a:t>15:00	Avresa mot Östersund</a:t>
            </a:r>
          </a:p>
          <a:p>
            <a:endParaRPr lang="sv-SE" dirty="0"/>
          </a:p>
        </p:txBody>
      </p:sp>
      <p:sp>
        <p:nvSpPr>
          <p:cNvPr id="8" name="textruta 7">
            <a:extLst>
              <a:ext uri="{FF2B5EF4-FFF2-40B4-BE49-F238E27FC236}">
                <a16:creationId xmlns:a16="http://schemas.microsoft.com/office/drawing/2014/main" id="{8431D1D8-2608-5D7D-3521-199017C036C0}"/>
              </a:ext>
            </a:extLst>
          </p:cNvPr>
          <p:cNvSpPr txBox="1"/>
          <p:nvPr/>
        </p:nvSpPr>
        <p:spPr>
          <a:xfrm>
            <a:off x="561390" y="4661956"/>
            <a:ext cx="5354217" cy="2031325"/>
          </a:xfrm>
          <a:prstGeom prst="rect">
            <a:avLst/>
          </a:prstGeom>
          <a:noFill/>
        </p:spPr>
        <p:txBody>
          <a:bodyPr wrap="square" rtlCol="0">
            <a:spAutoFit/>
          </a:bodyPr>
          <a:lstStyle/>
          <a:p>
            <a:r>
              <a:rPr lang="sv-SE" b="1" dirty="0"/>
              <a:t>Vi sover på skola och tar med mat från Sverige. Vi hoppas kunna låna/hyra buss så att vi kan åka tillsammans som lag. Återkommer när vi har en plan för detta. Kostnaderna försöker vi hålla nere och bekostar resan från lagkassan</a:t>
            </a:r>
          </a:p>
          <a:p>
            <a:endParaRPr lang="sv-SE" b="1" dirty="0"/>
          </a:p>
          <a:p>
            <a:r>
              <a:rPr lang="sv-SE" b="1" dirty="0"/>
              <a:t>Tack till Anders Nilsson, Leas pappa som ordnat detta!</a:t>
            </a:r>
          </a:p>
        </p:txBody>
      </p:sp>
    </p:spTree>
    <p:extLst>
      <p:ext uri="{BB962C8B-B14F-4D97-AF65-F5344CB8AC3E}">
        <p14:creationId xmlns:p14="http://schemas.microsoft.com/office/powerpoint/2010/main" val="33962068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FEFD9D-4278-A704-9366-CCC15ADDE19A}"/>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26793DF0-3582-F209-054D-69B6136EC268}"/>
              </a:ext>
            </a:extLst>
          </p:cNvPr>
          <p:cNvSpPr>
            <a:spLocks noGrp="1"/>
          </p:cNvSpPr>
          <p:nvPr>
            <p:ph type="title"/>
          </p:nvPr>
        </p:nvSpPr>
        <p:spPr>
          <a:xfrm>
            <a:off x="838201" y="181993"/>
            <a:ext cx="9841637" cy="719651"/>
          </a:xfrm>
        </p:spPr>
        <p:txBody>
          <a:bodyPr>
            <a:normAutofit fontScale="90000"/>
          </a:bodyPr>
          <a:lstStyle/>
          <a:p>
            <a:r>
              <a:rPr lang="sv-SE" sz="4800" b="1" dirty="0">
                <a:solidFill>
                  <a:srgbClr val="0070C0"/>
                </a:solidFill>
                <a:latin typeface="Calibri"/>
                <a:ea typeface="Calibri"/>
                <a:cs typeface="Times New Roman"/>
              </a:rPr>
              <a:t>"</a:t>
            </a:r>
            <a:r>
              <a:rPr lang="sv-SE" sz="4800" b="1" dirty="0" err="1">
                <a:solidFill>
                  <a:srgbClr val="0070C0"/>
                </a:solidFill>
                <a:latin typeface="Calibri"/>
                <a:ea typeface="Calibri"/>
                <a:cs typeface="Times New Roman"/>
              </a:rPr>
              <a:t>Mediagrupp</a:t>
            </a:r>
            <a:r>
              <a:rPr lang="sv-SE" sz="4800" b="1" dirty="0">
                <a:solidFill>
                  <a:srgbClr val="0070C0"/>
                </a:solidFill>
                <a:latin typeface="Calibri"/>
                <a:ea typeface="Calibri"/>
                <a:cs typeface="Times New Roman"/>
              </a:rPr>
              <a:t> i laget?"</a:t>
            </a:r>
            <a:endParaRPr lang="sv-SE" sz="4800" b="1" dirty="0">
              <a:solidFill>
                <a:srgbClr val="0070C0"/>
              </a:solidFill>
              <a:latin typeface="Calibri" panose="020F0502020204030204" pitchFamily="34" charset="0"/>
              <a:cs typeface="Times New Roman" panose="02020603050405020304" pitchFamily="18" charset="0"/>
            </a:endParaRPr>
          </a:p>
        </p:txBody>
      </p:sp>
      <p:sp>
        <p:nvSpPr>
          <p:cNvPr id="4" name="Platshållare för innehåll 2">
            <a:extLst>
              <a:ext uri="{FF2B5EF4-FFF2-40B4-BE49-F238E27FC236}">
                <a16:creationId xmlns:a16="http://schemas.microsoft.com/office/drawing/2014/main" id="{05CDC802-B713-1F10-55C7-B75F4E55D2FB}"/>
              </a:ext>
            </a:extLst>
          </p:cNvPr>
          <p:cNvSpPr txBox="1">
            <a:spLocks/>
          </p:cNvSpPr>
          <p:nvPr/>
        </p:nvSpPr>
        <p:spPr>
          <a:xfrm>
            <a:off x="840853" y="1045491"/>
            <a:ext cx="10947962" cy="1661180"/>
          </a:xfrm>
          <a:prstGeom prst="rect">
            <a:avLst/>
          </a:prstGeom>
        </p:spPr>
        <p:txBody>
          <a:bodyPr vert="horz" lIns="91440" tIns="45720" rIns="91440" bIns="45720" rtlCol="0" anchor="t">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sv-SE" sz="2000" dirty="0">
                <a:ea typeface="Calibri"/>
                <a:cs typeface="Times New Roman"/>
              </a:rPr>
              <a:t>Vi kan via </a:t>
            </a:r>
            <a:r>
              <a:rPr lang="sv-SE" sz="2000" dirty="0" err="1">
                <a:ea typeface="Calibri"/>
                <a:cs typeface="Times New Roman"/>
              </a:rPr>
              <a:t>appen</a:t>
            </a:r>
            <a:r>
              <a:rPr lang="sv-SE" sz="2000" dirty="0">
                <a:ea typeface="Calibri"/>
                <a:cs typeface="Times New Roman"/>
              </a:rPr>
              <a:t> </a:t>
            </a:r>
            <a:r>
              <a:rPr lang="sv-SE" sz="2000" b="1" dirty="0">
                <a:solidFill>
                  <a:srgbClr val="0070C0"/>
                </a:solidFill>
                <a:ea typeface="Calibri"/>
                <a:cs typeface="Times New Roman"/>
              </a:rPr>
              <a:t>Min Fotboll</a:t>
            </a:r>
            <a:r>
              <a:rPr lang="sv-SE" sz="2000" dirty="0">
                <a:ea typeface="Calibri"/>
                <a:cs typeface="Times New Roman"/>
              </a:rPr>
              <a:t> filma och sända matcherna vi spelar. Det går också att delge </a:t>
            </a:r>
            <a:r>
              <a:rPr lang="sv-SE" sz="2000" dirty="0" err="1">
                <a:ea typeface="Calibri"/>
                <a:cs typeface="Times New Roman"/>
              </a:rPr>
              <a:t>highlights</a:t>
            </a:r>
            <a:r>
              <a:rPr lang="sv-SE" sz="2000" dirty="0">
                <a:ea typeface="Calibri"/>
                <a:cs typeface="Times New Roman"/>
              </a:rPr>
              <a:t> från matchen i </a:t>
            </a:r>
            <a:r>
              <a:rPr lang="sv-SE" sz="2000" dirty="0" err="1">
                <a:ea typeface="Calibri"/>
                <a:cs typeface="Times New Roman"/>
              </a:rPr>
              <a:t>appen</a:t>
            </a:r>
            <a:r>
              <a:rPr lang="sv-SE" sz="2000" dirty="0">
                <a:ea typeface="Calibri"/>
                <a:cs typeface="Times New Roman"/>
              </a:rPr>
              <a:t> om vi filmar dem. Serier och matchresultat delges också i samma app.</a:t>
            </a:r>
            <a:endParaRPr lang="sv-SE" dirty="0"/>
          </a:p>
          <a:p>
            <a:pPr marL="0" indent="0">
              <a:buNone/>
            </a:pPr>
            <a:r>
              <a:rPr lang="sv-SE" sz="2000" dirty="0">
                <a:ea typeface="Calibri"/>
                <a:cs typeface="Times New Roman"/>
              </a:rPr>
              <a:t>Alla användare i </a:t>
            </a:r>
            <a:r>
              <a:rPr lang="sv-SE" sz="2000" dirty="0" err="1">
                <a:ea typeface="Calibri"/>
                <a:cs typeface="Times New Roman"/>
              </a:rPr>
              <a:t>appen</a:t>
            </a:r>
            <a:r>
              <a:rPr lang="sv-SE" sz="2000" dirty="0">
                <a:ea typeface="Calibri"/>
                <a:cs typeface="Times New Roman"/>
              </a:rPr>
              <a:t> kan betala för att se/följa lag. För varje match vi sänder, och som någon kollar på, får laget en liten intäkt till lagkassan. Vi får intäkter per användare som ser matchen.</a:t>
            </a:r>
          </a:p>
          <a:p>
            <a:pPr marL="0" indent="0">
              <a:buNone/>
            </a:pPr>
            <a:r>
              <a:rPr lang="sv-SE" sz="2000" dirty="0">
                <a:ea typeface="Calibri"/>
                <a:cs typeface="Times New Roman"/>
              </a:rPr>
              <a:t>Det är också ett bra sätt att se matcher för de föräldrar som inte kan vara på plats.</a:t>
            </a:r>
          </a:p>
          <a:p>
            <a:pPr marL="0" indent="0">
              <a:buNone/>
            </a:pPr>
            <a:endParaRPr lang="sv-SE" sz="2000" b="1" dirty="0">
              <a:solidFill>
                <a:srgbClr val="0070C0"/>
              </a:solidFill>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sv-SE" sz="2000" b="1" dirty="0">
              <a:solidFill>
                <a:srgbClr val="0070C0"/>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7" name="Bildobjekt 6" descr="Min Fotboll - Svensk fotboll">
            <a:extLst>
              <a:ext uri="{FF2B5EF4-FFF2-40B4-BE49-F238E27FC236}">
                <a16:creationId xmlns:a16="http://schemas.microsoft.com/office/drawing/2014/main" id="{34A984C3-AE8A-F478-B3FE-F0F51A6CAC5B}"/>
              </a:ext>
            </a:extLst>
          </p:cNvPr>
          <p:cNvPicPr>
            <a:picLocks noChangeAspect="1"/>
          </p:cNvPicPr>
          <p:nvPr/>
        </p:nvPicPr>
        <p:blipFill>
          <a:blip r:embed="rId2"/>
          <a:stretch>
            <a:fillRect/>
          </a:stretch>
        </p:blipFill>
        <p:spPr>
          <a:xfrm>
            <a:off x="838200" y="2991533"/>
            <a:ext cx="4391024" cy="2818034"/>
          </a:xfrm>
          <a:prstGeom prst="rect">
            <a:avLst/>
          </a:prstGeom>
        </p:spPr>
      </p:pic>
      <p:sp>
        <p:nvSpPr>
          <p:cNvPr id="9" name="Platshållare för innehåll 2">
            <a:extLst>
              <a:ext uri="{FF2B5EF4-FFF2-40B4-BE49-F238E27FC236}">
                <a16:creationId xmlns:a16="http://schemas.microsoft.com/office/drawing/2014/main" id="{A2F303BF-1A8D-E015-9EB3-C51127B4B9AE}"/>
              </a:ext>
            </a:extLst>
          </p:cNvPr>
          <p:cNvSpPr txBox="1">
            <a:spLocks/>
          </p:cNvSpPr>
          <p:nvPr/>
        </p:nvSpPr>
        <p:spPr>
          <a:xfrm>
            <a:off x="5517628" y="2845716"/>
            <a:ext cx="6433112" cy="392813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sv-SE" sz="2000" dirty="0">
                <a:solidFill>
                  <a:srgbClr val="000000"/>
                </a:solidFill>
                <a:latin typeface="Calibri"/>
                <a:ea typeface="Calibri"/>
                <a:cs typeface="Calibri"/>
              </a:rPr>
              <a:t>Att använda denna app för att sända matcher är frivilligt. Det är dock roligt att kunna gå in och se </a:t>
            </a:r>
            <a:r>
              <a:rPr lang="sv-SE" sz="2000" dirty="0" err="1">
                <a:solidFill>
                  <a:srgbClr val="000000"/>
                </a:solidFill>
                <a:latin typeface="Calibri"/>
                <a:ea typeface="Calibri"/>
                <a:cs typeface="Calibri"/>
              </a:rPr>
              <a:t>higlights</a:t>
            </a:r>
            <a:r>
              <a:rPr lang="sv-SE" sz="2000" dirty="0">
                <a:solidFill>
                  <a:srgbClr val="000000"/>
                </a:solidFill>
                <a:latin typeface="Calibri"/>
                <a:ea typeface="Calibri"/>
                <a:cs typeface="Calibri"/>
              </a:rPr>
              <a:t> eller hela matcher live eller i efterhand. </a:t>
            </a:r>
          </a:p>
          <a:p>
            <a:pPr marL="0" indent="0">
              <a:buNone/>
            </a:pPr>
            <a:r>
              <a:rPr lang="sv-SE" sz="2000" dirty="0">
                <a:solidFill>
                  <a:srgbClr val="000000"/>
                </a:solidFill>
                <a:latin typeface="Calibri"/>
                <a:ea typeface="Calibri"/>
                <a:cs typeface="Calibri"/>
              </a:rPr>
              <a:t>Finns det exempelvis intresse av att ha en grupp i </a:t>
            </a:r>
            <a:r>
              <a:rPr lang="sv-SE" sz="2000" dirty="0" err="1">
                <a:solidFill>
                  <a:srgbClr val="000000"/>
                </a:solidFill>
                <a:latin typeface="Calibri"/>
                <a:ea typeface="Calibri"/>
                <a:cs typeface="Calibri"/>
              </a:rPr>
              <a:t>Whatsapp</a:t>
            </a:r>
            <a:r>
              <a:rPr lang="sv-SE" sz="2000" dirty="0">
                <a:solidFill>
                  <a:srgbClr val="000000"/>
                </a:solidFill>
                <a:latin typeface="Calibri"/>
                <a:ea typeface="Calibri"/>
                <a:cs typeface="Calibri"/>
              </a:rPr>
              <a:t> där några föräldrar är med och där vi kan stämmas av om någon vill och kan filma?</a:t>
            </a:r>
          </a:p>
          <a:p>
            <a:pPr marL="0" indent="0">
              <a:buNone/>
            </a:pPr>
            <a:r>
              <a:rPr lang="sv-SE" sz="2000" dirty="0">
                <a:solidFill>
                  <a:srgbClr val="000000"/>
                </a:solidFill>
                <a:latin typeface="Calibri"/>
                <a:ea typeface="Calibri"/>
                <a:cs typeface="Calibri"/>
              </a:rPr>
              <a:t>För att kunna sända en match måste personen registreras som admin för det i </a:t>
            </a:r>
            <a:r>
              <a:rPr lang="sv-SE" sz="2000" dirty="0" err="1">
                <a:solidFill>
                  <a:srgbClr val="000000"/>
                </a:solidFill>
                <a:latin typeface="Calibri"/>
                <a:ea typeface="Calibri"/>
                <a:cs typeface="Calibri"/>
              </a:rPr>
              <a:t>appen</a:t>
            </a:r>
            <a:r>
              <a:rPr lang="sv-SE" sz="2000" dirty="0">
                <a:solidFill>
                  <a:srgbClr val="000000"/>
                </a:solidFill>
                <a:latin typeface="Calibri"/>
                <a:ea typeface="Calibri"/>
                <a:cs typeface="Calibri"/>
              </a:rPr>
              <a:t>, vilket vi ledare sköter. Är några intresserade?</a:t>
            </a:r>
            <a:endParaRPr lang="sv-SE" sz="2000" dirty="0">
              <a:latin typeface="Calibri"/>
              <a:ea typeface="Calibri"/>
              <a:cs typeface="Calibri"/>
            </a:endParaRPr>
          </a:p>
          <a:p>
            <a:pPr marL="0" indent="0">
              <a:buNone/>
            </a:pPr>
            <a:endParaRPr lang="sv-SE" sz="2000" b="1" dirty="0">
              <a:solidFill>
                <a:srgbClr val="0070C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93597912"/>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xEl>
                                              <p:pRg st="1" end="1"/>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B5E7655-550B-3F07-CB7D-DFDFEE13FF08}"/>
              </a:ext>
            </a:extLst>
          </p:cNvPr>
          <p:cNvSpPr>
            <a:spLocks noGrp="1"/>
          </p:cNvSpPr>
          <p:nvPr>
            <p:ph type="title"/>
          </p:nvPr>
        </p:nvSpPr>
        <p:spPr/>
        <p:txBody>
          <a:bodyPr/>
          <a:lstStyle/>
          <a:p>
            <a:r>
              <a:rPr lang="sv-SE" b="1" dirty="0">
                <a:solidFill>
                  <a:srgbClr val="0070C0"/>
                </a:solidFill>
              </a:rPr>
              <a:t>Lagkassa</a:t>
            </a:r>
          </a:p>
        </p:txBody>
      </p:sp>
      <p:sp>
        <p:nvSpPr>
          <p:cNvPr id="3" name="Platshållare för innehåll 2">
            <a:extLst>
              <a:ext uri="{FF2B5EF4-FFF2-40B4-BE49-F238E27FC236}">
                <a16:creationId xmlns:a16="http://schemas.microsoft.com/office/drawing/2014/main" id="{3BA5A8DA-6674-BA70-12EF-8B2B95F04694}"/>
              </a:ext>
            </a:extLst>
          </p:cNvPr>
          <p:cNvSpPr>
            <a:spLocks noGrp="1"/>
          </p:cNvSpPr>
          <p:nvPr>
            <p:ph idx="1"/>
          </p:nvPr>
        </p:nvSpPr>
        <p:spPr>
          <a:xfrm>
            <a:off x="149087" y="2057568"/>
            <a:ext cx="4639481" cy="4333776"/>
          </a:xfrm>
        </p:spPr>
        <p:txBody>
          <a:bodyPr>
            <a:normAutofit/>
          </a:bodyPr>
          <a:lstStyle/>
          <a:p>
            <a:r>
              <a:rPr lang="sv-SE" sz="1600" dirty="0">
                <a:solidFill>
                  <a:srgbClr val="0070C0"/>
                </a:solidFill>
              </a:rPr>
              <a:t>Den vänstra är vår lagkassa hos föreningen där vi har ett saldo på </a:t>
            </a:r>
            <a:r>
              <a:rPr lang="sv-SE" sz="1600" u="sng" dirty="0">
                <a:solidFill>
                  <a:srgbClr val="0070C0"/>
                </a:solidFill>
              </a:rPr>
              <a:t>43 057kr</a:t>
            </a:r>
            <a:endParaRPr lang="sv-SE" sz="1600" dirty="0">
              <a:solidFill>
                <a:srgbClr val="0070C0"/>
              </a:solidFill>
            </a:endParaRPr>
          </a:p>
          <a:p>
            <a:r>
              <a:rPr lang="sv-SE" sz="1600" dirty="0">
                <a:solidFill>
                  <a:srgbClr val="0070C0"/>
                </a:solidFill>
              </a:rPr>
              <a:t>Den högra är vår interna kassa och där har vi ett saldo på </a:t>
            </a:r>
            <a:r>
              <a:rPr lang="sv-SE" sz="1600" u="sng" dirty="0">
                <a:solidFill>
                  <a:srgbClr val="0070C0"/>
                </a:solidFill>
              </a:rPr>
              <a:t>14 389kr</a:t>
            </a:r>
            <a:r>
              <a:rPr lang="sv-SE" sz="1600" dirty="0">
                <a:solidFill>
                  <a:srgbClr val="0070C0"/>
                </a:solidFill>
              </a:rPr>
              <a:t>.</a:t>
            </a:r>
          </a:p>
          <a:p>
            <a:r>
              <a:rPr lang="sv-SE" sz="1600" dirty="0">
                <a:solidFill>
                  <a:srgbClr val="0070C0"/>
                </a:solidFill>
              </a:rPr>
              <a:t>I dagsläget har vi alltså totalt </a:t>
            </a:r>
            <a:r>
              <a:rPr lang="sv-SE" sz="1600" u="sng" dirty="0">
                <a:solidFill>
                  <a:srgbClr val="0070C0"/>
                </a:solidFill>
              </a:rPr>
              <a:t>57 446kr</a:t>
            </a:r>
            <a:r>
              <a:rPr lang="sv-SE" sz="1600" dirty="0">
                <a:solidFill>
                  <a:srgbClr val="0070C0"/>
                </a:solidFill>
              </a:rPr>
              <a:t>.</a:t>
            </a:r>
          </a:p>
          <a:p>
            <a:endParaRPr lang="sv-SE" sz="1100" u="sng" dirty="0"/>
          </a:p>
        </p:txBody>
      </p:sp>
      <p:pic>
        <p:nvPicPr>
          <p:cNvPr id="1026" name="image001.png@01DCB52E.D6E83EE0">
            <a:extLst>
              <a:ext uri="{FF2B5EF4-FFF2-40B4-BE49-F238E27FC236}">
                <a16:creationId xmlns:a16="http://schemas.microsoft.com/office/drawing/2014/main" id="{5ED65C87-B09E-A77B-D52B-923076C31F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46051" y="2057568"/>
            <a:ext cx="2760202" cy="4650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image002.png@01DCB52E.D6E83EE0">
            <a:extLst>
              <a:ext uri="{FF2B5EF4-FFF2-40B4-BE49-F238E27FC236}">
                <a16:creationId xmlns:a16="http://schemas.microsoft.com/office/drawing/2014/main" id="{F199774D-139E-B2D9-9BE1-83358E3C3D9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63736" y="2057568"/>
            <a:ext cx="3044369" cy="4645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397780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8A1E45D-54D9-9E45-DC82-67618FC77979}"/>
              </a:ext>
            </a:extLst>
          </p:cNvPr>
          <p:cNvSpPr>
            <a:spLocks noGrp="1"/>
          </p:cNvSpPr>
          <p:nvPr>
            <p:ph type="title"/>
          </p:nvPr>
        </p:nvSpPr>
        <p:spPr/>
        <p:txBody>
          <a:bodyPr/>
          <a:lstStyle/>
          <a:p>
            <a:r>
              <a:rPr lang="sv-SE" b="1" dirty="0">
                <a:solidFill>
                  <a:srgbClr val="0070C0"/>
                </a:solidFill>
              </a:rPr>
              <a:t>Arbetsinsats</a:t>
            </a:r>
          </a:p>
        </p:txBody>
      </p:sp>
      <p:sp>
        <p:nvSpPr>
          <p:cNvPr id="3" name="Platshållare för innehåll 2">
            <a:extLst>
              <a:ext uri="{FF2B5EF4-FFF2-40B4-BE49-F238E27FC236}">
                <a16:creationId xmlns:a16="http://schemas.microsoft.com/office/drawing/2014/main" id="{95CE8088-BC90-0CF8-E72B-8E5CB7FF2955}"/>
              </a:ext>
            </a:extLst>
          </p:cNvPr>
          <p:cNvSpPr>
            <a:spLocks noGrp="1"/>
          </p:cNvSpPr>
          <p:nvPr>
            <p:ph idx="1"/>
          </p:nvPr>
        </p:nvSpPr>
        <p:spPr/>
        <p:txBody>
          <a:bodyPr/>
          <a:lstStyle/>
          <a:p>
            <a:pPr marL="0" indent="0">
              <a:buNone/>
            </a:pPr>
            <a:r>
              <a:rPr lang="sv-SE" b="1" dirty="0">
                <a:solidFill>
                  <a:srgbClr val="0070C0"/>
                </a:solidFill>
              </a:rPr>
              <a:t>Städuppdrag i samarbete med ICA kvantum </a:t>
            </a:r>
            <a:r>
              <a:rPr lang="sv-SE" b="1" dirty="0" err="1">
                <a:solidFill>
                  <a:srgbClr val="0070C0"/>
                </a:solidFill>
              </a:rPr>
              <a:t>lillänge</a:t>
            </a:r>
            <a:endParaRPr lang="sv-SE" dirty="0">
              <a:solidFill>
                <a:srgbClr val="0070C0"/>
              </a:solidFill>
            </a:endParaRPr>
          </a:p>
          <a:p>
            <a:pPr marL="0" indent="0">
              <a:buNone/>
            </a:pPr>
            <a:r>
              <a:rPr lang="sv-SE" sz="2400" b="1" dirty="0">
                <a:solidFill>
                  <a:srgbClr val="0070C0"/>
                </a:solidFill>
              </a:rPr>
              <a:t>Datum: </a:t>
            </a:r>
            <a:r>
              <a:rPr lang="sv-SE" sz="2000" dirty="0"/>
              <a:t>10 Maj, start </a:t>
            </a:r>
            <a:r>
              <a:rPr lang="sv-SE" sz="2000" dirty="0" err="1"/>
              <a:t>kl</a:t>
            </a:r>
            <a:r>
              <a:rPr lang="sv-SE" sz="2000" dirty="0"/>
              <a:t> 12:00</a:t>
            </a:r>
            <a:endParaRPr lang="sv-SE" dirty="0"/>
          </a:p>
          <a:p>
            <a:pPr marL="0" indent="0">
              <a:buNone/>
            </a:pPr>
            <a:r>
              <a:rPr lang="sv-SE" sz="2400" b="1" dirty="0">
                <a:solidFill>
                  <a:srgbClr val="0070C0"/>
                </a:solidFill>
              </a:rPr>
              <a:t>Deltagare: </a:t>
            </a:r>
            <a:r>
              <a:rPr lang="sv-SE" sz="2000" dirty="0"/>
              <a:t>15-20 ungdomar </a:t>
            </a:r>
            <a:r>
              <a:rPr lang="sv-SE" sz="2000" dirty="0" err="1"/>
              <a:t>inkl</a:t>
            </a:r>
            <a:r>
              <a:rPr lang="sv-SE" sz="2000" dirty="0"/>
              <a:t> 1-2 vuxna ledare</a:t>
            </a:r>
            <a:endParaRPr lang="sv-SE" dirty="0"/>
          </a:p>
          <a:p>
            <a:pPr marL="0" indent="0">
              <a:buNone/>
            </a:pPr>
            <a:r>
              <a:rPr lang="sv-SE" sz="2400" b="1" dirty="0">
                <a:solidFill>
                  <a:srgbClr val="0070C0"/>
                </a:solidFill>
              </a:rPr>
              <a:t>Städuppdrag: </a:t>
            </a:r>
            <a:r>
              <a:rPr lang="sv-SE" sz="2000" dirty="0"/>
              <a:t>Ni städar ett förutbestämt område i närheten av er ICA-butik, plockar upp allt skräp och sorterar i gula säckar. Området tar ca 3-4 timmar</a:t>
            </a:r>
          </a:p>
          <a:p>
            <a:pPr marL="0" indent="0">
              <a:buNone/>
            </a:pPr>
            <a:r>
              <a:rPr lang="sv-SE" sz="2400" b="1" dirty="0">
                <a:solidFill>
                  <a:srgbClr val="0070C0"/>
                </a:solidFill>
              </a:rPr>
              <a:t>Städmaterial: </a:t>
            </a:r>
            <a:r>
              <a:rPr lang="sv-SE" sz="2000" dirty="0"/>
              <a:t>T-shirtar, handskar och säckar skickas </a:t>
            </a:r>
            <a:r>
              <a:rPr lang="sv-SE" sz="2000" dirty="0" err="1"/>
              <a:t>til</a:t>
            </a:r>
            <a:r>
              <a:rPr lang="sv-SE" sz="2000" dirty="0"/>
              <a:t> ansvarig ledare</a:t>
            </a:r>
            <a:endParaRPr lang="sv-SE" dirty="0"/>
          </a:p>
          <a:p>
            <a:pPr marL="0" indent="0">
              <a:buNone/>
            </a:pPr>
            <a:r>
              <a:rPr lang="sv-SE" sz="2400" b="1" dirty="0">
                <a:solidFill>
                  <a:srgbClr val="0070C0"/>
                </a:solidFill>
              </a:rPr>
              <a:t>Ersättning: </a:t>
            </a:r>
            <a:r>
              <a:rPr lang="sv-SE" sz="2000" dirty="0"/>
              <a:t>7000:-</a:t>
            </a:r>
          </a:p>
          <a:p>
            <a:pPr marL="0" indent="0">
              <a:buNone/>
            </a:pPr>
            <a:endParaRPr lang="sv-SE" sz="2000" dirty="0"/>
          </a:p>
          <a:p>
            <a:pPr marL="0" indent="0">
              <a:buNone/>
            </a:pPr>
            <a:r>
              <a:rPr lang="sv-SE" sz="2000" dirty="0"/>
              <a:t>Ersättningen för denna arbetsinsats tänker vi går till Sverigecupen. Har ni </a:t>
            </a:r>
            <a:r>
              <a:rPr lang="sv-SE" sz="2000" dirty="0" err="1"/>
              <a:t>ideér</a:t>
            </a:r>
            <a:r>
              <a:rPr lang="sv-SE" sz="2000" dirty="0"/>
              <a:t> på arbetsinsatser eller annan försäljning?</a:t>
            </a:r>
          </a:p>
          <a:p>
            <a:pPr marL="0" indent="0">
              <a:buNone/>
            </a:pPr>
            <a:endParaRPr lang="sv-SE" dirty="0"/>
          </a:p>
        </p:txBody>
      </p:sp>
    </p:spTree>
    <p:extLst>
      <p:ext uri="{BB962C8B-B14F-4D97-AF65-F5344CB8AC3E}">
        <p14:creationId xmlns:p14="http://schemas.microsoft.com/office/powerpoint/2010/main" val="19778018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29625DB-096C-10B7-9714-0BE74662AB23}"/>
              </a:ext>
            </a:extLst>
          </p:cNvPr>
          <p:cNvSpPr>
            <a:spLocks noGrp="1"/>
          </p:cNvSpPr>
          <p:nvPr>
            <p:ph type="title"/>
          </p:nvPr>
        </p:nvSpPr>
        <p:spPr>
          <a:xfrm>
            <a:off x="769189" y="340129"/>
            <a:ext cx="10515600" cy="822121"/>
          </a:xfrm>
        </p:spPr>
        <p:txBody>
          <a:bodyPr/>
          <a:lstStyle/>
          <a:p>
            <a:r>
              <a:rPr lang="sv-SE" sz="4800" b="1" dirty="0">
                <a:solidFill>
                  <a:srgbClr val="0070C0"/>
                </a:solidFill>
                <a:latin typeface="Calibri" panose="020F0502020204030204" pitchFamily="34" charset="0"/>
                <a:cs typeface="Times New Roman" panose="02020603050405020304" pitchFamily="18" charset="0"/>
              </a:rPr>
              <a:t>Försäljningsinsatser</a:t>
            </a:r>
          </a:p>
        </p:txBody>
      </p:sp>
      <p:graphicFrame>
        <p:nvGraphicFramePr>
          <p:cNvPr id="4" name="Tabell 4">
            <a:extLst>
              <a:ext uri="{FF2B5EF4-FFF2-40B4-BE49-F238E27FC236}">
                <a16:creationId xmlns:a16="http://schemas.microsoft.com/office/drawing/2014/main" id="{1B584EAD-6A54-B50A-743B-B206DAF76006}"/>
              </a:ext>
            </a:extLst>
          </p:cNvPr>
          <p:cNvGraphicFramePr>
            <a:graphicFrameLocks noGrp="1"/>
          </p:cNvGraphicFramePr>
          <p:nvPr/>
        </p:nvGraphicFramePr>
        <p:xfrm>
          <a:off x="838200" y="1162250"/>
          <a:ext cx="10881220" cy="2712720"/>
        </p:xfrm>
        <a:graphic>
          <a:graphicData uri="http://schemas.openxmlformats.org/drawingml/2006/table">
            <a:tbl>
              <a:tblPr firstRow="1" bandRow="1">
                <a:tableStyleId>{5C22544A-7EE6-4342-B048-85BDC9FD1C3A}</a:tableStyleId>
              </a:tblPr>
              <a:tblGrid>
                <a:gridCol w="7743738">
                  <a:extLst>
                    <a:ext uri="{9D8B030D-6E8A-4147-A177-3AD203B41FA5}">
                      <a16:colId xmlns:a16="http://schemas.microsoft.com/office/drawing/2014/main" val="3503595685"/>
                    </a:ext>
                  </a:extLst>
                </a:gridCol>
                <a:gridCol w="3137482">
                  <a:extLst>
                    <a:ext uri="{9D8B030D-6E8A-4147-A177-3AD203B41FA5}">
                      <a16:colId xmlns:a16="http://schemas.microsoft.com/office/drawing/2014/main" val="2370022063"/>
                    </a:ext>
                  </a:extLst>
                </a:gridCol>
              </a:tblGrid>
              <a:tr h="370840">
                <a:tc>
                  <a:txBody>
                    <a:bodyPr/>
                    <a:lstStyle/>
                    <a:p>
                      <a:r>
                        <a:rPr lang="sv-SE" sz="2000" dirty="0"/>
                        <a:t>Obligatoriska försäljningsinsatser fördelat från OPE IF</a:t>
                      </a:r>
                    </a:p>
                  </a:txBody>
                  <a:tcPr/>
                </a:tc>
                <a:tc>
                  <a:txBody>
                    <a:bodyPr/>
                    <a:lstStyle/>
                    <a:p>
                      <a:r>
                        <a:rPr lang="sv-SE" sz="2000" dirty="0"/>
                        <a:t>Datum</a:t>
                      </a:r>
                    </a:p>
                  </a:txBody>
                  <a:tcPr/>
                </a:tc>
                <a:extLst>
                  <a:ext uri="{0D108BD9-81ED-4DB2-BD59-A6C34878D82A}">
                    <a16:rowId xmlns:a16="http://schemas.microsoft.com/office/drawing/2014/main" val="2139200628"/>
                  </a:ext>
                </a:extLst>
              </a:tr>
              <a:tr h="370840">
                <a:tc>
                  <a:txBody>
                    <a:bodyPr/>
                    <a:lstStyle/>
                    <a:p>
                      <a:r>
                        <a:rPr lang="sv-SE" sz="2000" b="1" dirty="0"/>
                        <a:t>OPE-häften</a:t>
                      </a:r>
                    </a:p>
                    <a:p>
                      <a:r>
                        <a:rPr lang="sv-SE" sz="2000" dirty="0"/>
                        <a:t>3 häften/spelare kvitteras ut av målsman. Givetvis får man sälja fler. Ca. 20 kr/häfte går till lagkassan. </a:t>
                      </a:r>
                    </a:p>
                  </a:txBody>
                  <a:tcPr/>
                </a:tc>
                <a:tc>
                  <a:txBody>
                    <a:bodyPr/>
                    <a:lstStyle/>
                    <a:p>
                      <a:r>
                        <a:rPr lang="sv-SE" sz="2000" dirty="0"/>
                        <a:t>Vår och höst</a:t>
                      </a:r>
                    </a:p>
                  </a:txBody>
                  <a:tcPr/>
                </a:tc>
                <a:extLst>
                  <a:ext uri="{0D108BD9-81ED-4DB2-BD59-A6C34878D82A}">
                    <a16:rowId xmlns:a16="http://schemas.microsoft.com/office/drawing/2014/main" val="860023666"/>
                  </a:ext>
                </a:extLst>
              </a:tr>
              <a:tr h="370840">
                <a:tc>
                  <a:txBody>
                    <a:bodyPr/>
                    <a:lstStyle/>
                    <a:p>
                      <a:pPr marL="0" algn="l" defTabSz="914400" rtl="0" eaLnBrk="1" latinLnBrk="0" hangingPunct="1"/>
                      <a:r>
                        <a:rPr lang="sv-SE" sz="2000" b="1" kern="1200" dirty="0">
                          <a:solidFill>
                            <a:schemeClr val="dk1"/>
                          </a:solidFill>
                          <a:latin typeface="+mn-lt"/>
                          <a:ea typeface="+mn-ea"/>
                          <a:cs typeface="+mn-cs"/>
                        </a:rPr>
                        <a:t>Bingolotter till uppesittarkvällen 23/12</a:t>
                      </a:r>
                    </a:p>
                    <a:p>
                      <a:r>
                        <a:rPr lang="sv-SE" sz="2000" kern="1200" dirty="0">
                          <a:solidFill>
                            <a:schemeClr val="dk1"/>
                          </a:solidFill>
                          <a:latin typeface="+mn-lt"/>
                          <a:ea typeface="+mn-ea"/>
                          <a:cs typeface="+mn-cs"/>
                        </a:rPr>
                        <a:t>15 lotter/spelare men max 20 per familj, kvitteras ut av förälder. Även spelare som endast genomför vårterminen ska sälja lotter. Ca. 8 kr/lott går till lagkassan.</a:t>
                      </a:r>
                    </a:p>
                  </a:txBody>
                  <a:tcPr/>
                </a:tc>
                <a:tc>
                  <a:txBody>
                    <a:bodyPr/>
                    <a:lstStyle/>
                    <a:p>
                      <a:r>
                        <a:rPr lang="sv-SE" sz="2000" dirty="0"/>
                        <a:t>November-december</a:t>
                      </a:r>
                    </a:p>
                  </a:txBody>
                  <a:tcPr/>
                </a:tc>
                <a:extLst>
                  <a:ext uri="{0D108BD9-81ED-4DB2-BD59-A6C34878D82A}">
                    <a16:rowId xmlns:a16="http://schemas.microsoft.com/office/drawing/2014/main" val="1881463784"/>
                  </a:ext>
                </a:extLst>
              </a:tr>
            </a:tbl>
          </a:graphicData>
        </a:graphic>
      </p:graphicFrame>
      <p:graphicFrame>
        <p:nvGraphicFramePr>
          <p:cNvPr id="5" name="Tabell 4">
            <a:extLst>
              <a:ext uri="{FF2B5EF4-FFF2-40B4-BE49-F238E27FC236}">
                <a16:creationId xmlns:a16="http://schemas.microsoft.com/office/drawing/2014/main" id="{BC6B7613-5187-D5CE-5D0C-6BCD8D77B2C8}"/>
              </a:ext>
            </a:extLst>
          </p:cNvPr>
          <p:cNvGraphicFramePr>
            <a:graphicFrameLocks noGrp="1"/>
          </p:cNvGraphicFramePr>
          <p:nvPr>
            <p:extLst>
              <p:ext uri="{D42A27DB-BD31-4B8C-83A1-F6EECF244321}">
                <p14:modId xmlns:p14="http://schemas.microsoft.com/office/powerpoint/2010/main" val="4157073273"/>
              </p:ext>
            </p:extLst>
          </p:nvPr>
        </p:nvGraphicFramePr>
        <p:xfrm>
          <a:off x="838200" y="5672451"/>
          <a:ext cx="10881220" cy="1097280"/>
        </p:xfrm>
        <a:graphic>
          <a:graphicData uri="http://schemas.openxmlformats.org/drawingml/2006/table">
            <a:tbl>
              <a:tblPr firstRow="1" bandRow="1">
                <a:tableStyleId>{5C22544A-7EE6-4342-B048-85BDC9FD1C3A}</a:tableStyleId>
              </a:tblPr>
              <a:tblGrid>
                <a:gridCol w="7743738">
                  <a:extLst>
                    <a:ext uri="{9D8B030D-6E8A-4147-A177-3AD203B41FA5}">
                      <a16:colId xmlns:a16="http://schemas.microsoft.com/office/drawing/2014/main" val="2387873185"/>
                    </a:ext>
                  </a:extLst>
                </a:gridCol>
                <a:gridCol w="3137482">
                  <a:extLst>
                    <a:ext uri="{9D8B030D-6E8A-4147-A177-3AD203B41FA5}">
                      <a16:colId xmlns:a16="http://schemas.microsoft.com/office/drawing/2014/main" val="2543415535"/>
                    </a:ext>
                  </a:extLst>
                </a:gridCol>
              </a:tblGrid>
              <a:tr h="370840">
                <a:tc>
                  <a:txBody>
                    <a:bodyPr/>
                    <a:lstStyle/>
                    <a:p>
                      <a:r>
                        <a:rPr lang="sv-SE" sz="2000" b="1" kern="1200" dirty="0">
                          <a:solidFill>
                            <a:schemeClr val="lt1"/>
                          </a:solidFill>
                          <a:latin typeface="+mn-lt"/>
                          <a:ea typeface="+mn-ea"/>
                          <a:cs typeface="+mn-cs"/>
                        </a:rPr>
                        <a:t>Frivillig försäljningsinsatser från OPE IF</a:t>
                      </a:r>
                    </a:p>
                  </a:txBody>
                  <a:tcPr/>
                </a:tc>
                <a:tc>
                  <a:txBody>
                    <a:bodyPr/>
                    <a:lstStyle/>
                    <a:p>
                      <a:r>
                        <a:rPr lang="sv-SE" sz="2000" dirty="0"/>
                        <a:t>Datum</a:t>
                      </a:r>
                    </a:p>
                  </a:txBody>
                  <a:tcPr/>
                </a:tc>
                <a:extLst>
                  <a:ext uri="{0D108BD9-81ED-4DB2-BD59-A6C34878D82A}">
                    <a16:rowId xmlns:a16="http://schemas.microsoft.com/office/drawing/2014/main" val="2578897939"/>
                  </a:ext>
                </a:extLst>
              </a:tr>
              <a:tr h="370840">
                <a:tc>
                  <a:txBody>
                    <a:bodyPr/>
                    <a:lstStyle/>
                    <a:p>
                      <a:r>
                        <a:rPr lang="sv-SE" sz="2000" b="1" kern="1200" dirty="0">
                          <a:solidFill>
                            <a:schemeClr val="dk1"/>
                          </a:solidFill>
                          <a:latin typeface="+mn-lt"/>
                          <a:ea typeface="+mn-ea"/>
                          <a:cs typeface="+mn-cs"/>
                        </a:rPr>
                        <a:t>Bingolotto till Påskdagen eller nyårsafton</a:t>
                      </a:r>
                    </a:p>
                    <a:p>
                      <a:r>
                        <a:rPr lang="sv-SE" sz="2000" b="0" kern="1200" dirty="0">
                          <a:solidFill>
                            <a:schemeClr val="dk1"/>
                          </a:solidFill>
                          <a:latin typeface="+mn-lt"/>
                          <a:ea typeface="+mn-ea"/>
                          <a:cs typeface="+mn-cs"/>
                        </a:rPr>
                        <a:t>Frivilligt antal – hör av er vid intresse</a:t>
                      </a:r>
                    </a:p>
                  </a:txBody>
                  <a:tcPr/>
                </a:tc>
                <a:tc>
                  <a:txBody>
                    <a:bodyPr/>
                    <a:lstStyle/>
                    <a:p>
                      <a:r>
                        <a:rPr lang="sv-SE" sz="2000" dirty="0"/>
                        <a:t>Mars, december</a:t>
                      </a:r>
                    </a:p>
                  </a:txBody>
                  <a:tcPr/>
                </a:tc>
                <a:extLst>
                  <a:ext uri="{0D108BD9-81ED-4DB2-BD59-A6C34878D82A}">
                    <a16:rowId xmlns:a16="http://schemas.microsoft.com/office/drawing/2014/main" val="2683132467"/>
                  </a:ext>
                </a:extLst>
              </a:tr>
            </a:tbl>
          </a:graphicData>
        </a:graphic>
      </p:graphicFrame>
      <p:graphicFrame>
        <p:nvGraphicFramePr>
          <p:cNvPr id="3" name="Tabell 2">
            <a:extLst>
              <a:ext uri="{FF2B5EF4-FFF2-40B4-BE49-F238E27FC236}">
                <a16:creationId xmlns:a16="http://schemas.microsoft.com/office/drawing/2014/main" id="{B085762D-13FB-8BF5-1487-C751A12095EC}"/>
              </a:ext>
            </a:extLst>
          </p:cNvPr>
          <p:cNvGraphicFramePr>
            <a:graphicFrameLocks noGrp="1"/>
          </p:cNvGraphicFramePr>
          <p:nvPr>
            <p:extLst>
              <p:ext uri="{D42A27DB-BD31-4B8C-83A1-F6EECF244321}">
                <p14:modId xmlns:p14="http://schemas.microsoft.com/office/powerpoint/2010/main" val="4184681486"/>
              </p:ext>
            </p:extLst>
          </p:nvPr>
        </p:nvGraphicFramePr>
        <p:xfrm>
          <a:off x="838200" y="3970487"/>
          <a:ext cx="10881220" cy="1188720"/>
        </p:xfrm>
        <a:graphic>
          <a:graphicData uri="http://schemas.openxmlformats.org/drawingml/2006/table">
            <a:tbl>
              <a:tblPr firstRow="1" bandRow="1">
                <a:tableStyleId>{5C22544A-7EE6-4342-B048-85BDC9FD1C3A}</a:tableStyleId>
              </a:tblPr>
              <a:tblGrid>
                <a:gridCol w="7743738">
                  <a:extLst>
                    <a:ext uri="{9D8B030D-6E8A-4147-A177-3AD203B41FA5}">
                      <a16:colId xmlns:a16="http://schemas.microsoft.com/office/drawing/2014/main" val="1870158212"/>
                    </a:ext>
                  </a:extLst>
                </a:gridCol>
                <a:gridCol w="3137482">
                  <a:extLst>
                    <a:ext uri="{9D8B030D-6E8A-4147-A177-3AD203B41FA5}">
                      <a16:colId xmlns:a16="http://schemas.microsoft.com/office/drawing/2014/main" val="2155206392"/>
                    </a:ext>
                  </a:extLst>
                </a:gridCol>
              </a:tblGrid>
              <a:tr h="381877">
                <a:tc>
                  <a:txBody>
                    <a:bodyPr/>
                    <a:lstStyle/>
                    <a:p>
                      <a:r>
                        <a:rPr lang="sv-SE" sz="2000" b="1" kern="1200" dirty="0">
                          <a:solidFill>
                            <a:schemeClr val="lt1"/>
                          </a:solidFill>
                          <a:latin typeface="+mn-lt"/>
                          <a:ea typeface="+mn-ea"/>
                          <a:cs typeface="+mn-cs"/>
                        </a:rPr>
                        <a:t>Obligatoriska </a:t>
                      </a:r>
                      <a:r>
                        <a:rPr lang="sv-SE" sz="2000" b="1" kern="1200" dirty="0" err="1">
                          <a:solidFill>
                            <a:schemeClr val="lt1"/>
                          </a:solidFill>
                          <a:latin typeface="+mn-lt"/>
                          <a:ea typeface="+mn-ea"/>
                          <a:cs typeface="+mn-cs"/>
                        </a:rPr>
                        <a:t>arbetssinsatser</a:t>
                      </a:r>
                      <a:r>
                        <a:rPr lang="sv-SE" sz="2000" b="1" kern="1200" dirty="0">
                          <a:solidFill>
                            <a:schemeClr val="lt1"/>
                          </a:solidFill>
                          <a:latin typeface="+mn-lt"/>
                          <a:ea typeface="+mn-ea"/>
                          <a:cs typeface="+mn-cs"/>
                        </a:rPr>
                        <a:t> från OPE IF</a:t>
                      </a:r>
                    </a:p>
                  </a:txBody>
                  <a:tcPr/>
                </a:tc>
                <a:tc>
                  <a:txBody>
                    <a:bodyPr/>
                    <a:lstStyle/>
                    <a:p>
                      <a:r>
                        <a:rPr lang="sv-SE" sz="2000" dirty="0"/>
                        <a:t>Datum</a:t>
                      </a:r>
                    </a:p>
                  </a:txBody>
                  <a:tcPr/>
                </a:tc>
                <a:extLst>
                  <a:ext uri="{0D108BD9-81ED-4DB2-BD59-A6C34878D82A}">
                    <a16:rowId xmlns:a16="http://schemas.microsoft.com/office/drawing/2014/main" val="2844346375"/>
                  </a:ext>
                </a:extLst>
              </a:tr>
              <a:tr h="370840">
                <a:tc>
                  <a:txBody>
                    <a:bodyPr/>
                    <a:lstStyle/>
                    <a:p>
                      <a:r>
                        <a:rPr lang="sv-SE" sz="2000" b="0" kern="1200" dirty="0">
                          <a:solidFill>
                            <a:schemeClr val="dk1"/>
                          </a:solidFill>
                          <a:latin typeface="+mn-lt"/>
                          <a:ea typeface="+mn-ea"/>
                          <a:cs typeface="+mn-cs"/>
                        </a:rPr>
                        <a:t>Storsjöcupen: Kökstjänst?</a:t>
                      </a:r>
                    </a:p>
                  </a:txBody>
                  <a:tcPr/>
                </a:tc>
                <a:tc>
                  <a:txBody>
                    <a:bodyPr/>
                    <a:lstStyle/>
                    <a:p>
                      <a:r>
                        <a:rPr lang="sv-SE" sz="2000" dirty="0"/>
                        <a:t>V27</a:t>
                      </a:r>
                    </a:p>
                  </a:txBody>
                  <a:tcPr/>
                </a:tc>
                <a:extLst>
                  <a:ext uri="{0D108BD9-81ED-4DB2-BD59-A6C34878D82A}">
                    <a16:rowId xmlns:a16="http://schemas.microsoft.com/office/drawing/2014/main" val="2801439991"/>
                  </a:ext>
                </a:extLst>
              </a:tr>
              <a:tr h="370840">
                <a:tc>
                  <a:txBody>
                    <a:bodyPr/>
                    <a:lstStyle/>
                    <a:p>
                      <a:r>
                        <a:rPr lang="sv-SE" sz="2000" b="0" kern="1200" dirty="0">
                          <a:solidFill>
                            <a:schemeClr val="dk1"/>
                          </a:solidFill>
                          <a:latin typeface="+mn-lt"/>
                          <a:ea typeface="+mn-ea"/>
                          <a:cs typeface="+mn-cs"/>
                        </a:rPr>
                        <a:t>Storsjöyran: 6st vuxna</a:t>
                      </a:r>
                    </a:p>
                  </a:txBody>
                  <a:tcPr/>
                </a:tc>
                <a:tc>
                  <a:txBody>
                    <a:bodyPr/>
                    <a:lstStyle/>
                    <a:p>
                      <a:r>
                        <a:rPr lang="sv-SE" sz="2000"/>
                        <a:t>V31</a:t>
                      </a:r>
                      <a:endParaRPr lang="sv-SE" sz="2000" dirty="0"/>
                    </a:p>
                  </a:txBody>
                  <a:tcPr/>
                </a:tc>
                <a:extLst>
                  <a:ext uri="{0D108BD9-81ED-4DB2-BD59-A6C34878D82A}">
                    <a16:rowId xmlns:a16="http://schemas.microsoft.com/office/drawing/2014/main" val="13816428"/>
                  </a:ext>
                </a:extLst>
              </a:tr>
            </a:tbl>
          </a:graphicData>
        </a:graphic>
      </p:graphicFrame>
    </p:spTree>
    <p:extLst>
      <p:ext uri="{BB962C8B-B14F-4D97-AF65-F5344CB8AC3E}">
        <p14:creationId xmlns:p14="http://schemas.microsoft.com/office/powerpoint/2010/main" val="39614938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539579-8400-D51B-106B-A202EDB81B1C}"/>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DA9C042B-BD02-C900-C322-888138973B78}"/>
              </a:ext>
            </a:extLst>
          </p:cNvPr>
          <p:cNvSpPr>
            <a:spLocks noGrp="1"/>
          </p:cNvSpPr>
          <p:nvPr>
            <p:ph type="title"/>
          </p:nvPr>
        </p:nvSpPr>
        <p:spPr>
          <a:xfrm>
            <a:off x="665672" y="460933"/>
            <a:ext cx="3889075" cy="733245"/>
          </a:xfrm>
        </p:spPr>
        <p:txBody>
          <a:bodyPr>
            <a:normAutofit/>
          </a:bodyPr>
          <a:lstStyle/>
          <a:p>
            <a:r>
              <a:rPr lang="sv-SE" sz="4000" b="1" dirty="0">
                <a:solidFill>
                  <a:srgbClr val="0070C0"/>
                </a:solidFill>
                <a:latin typeface="Calibri" panose="020F0502020204030204" pitchFamily="34" charset="0"/>
                <a:cs typeface="Times New Roman" panose="02020603050405020304" pitchFamily="18" charset="0"/>
              </a:rPr>
              <a:t>Årsavgifter 2026</a:t>
            </a:r>
          </a:p>
        </p:txBody>
      </p:sp>
      <p:sp>
        <p:nvSpPr>
          <p:cNvPr id="3" name="Platshållare för innehåll 2">
            <a:extLst>
              <a:ext uri="{FF2B5EF4-FFF2-40B4-BE49-F238E27FC236}">
                <a16:creationId xmlns:a16="http://schemas.microsoft.com/office/drawing/2014/main" id="{80BD494C-CBFB-ABE9-7E79-24916B1A4C2F}"/>
              </a:ext>
            </a:extLst>
          </p:cNvPr>
          <p:cNvSpPr>
            <a:spLocks noGrp="1"/>
          </p:cNvSpPr>
          <p:nvPr>
            <p:ph idx="1"/>
          </p:nvPr>
        </p:nvSpPr>
        <p:spPr>
          <a:xfrm>
            <a:off x="665672" y="1297873"/>
            <a:ext cx="11066253" cy="2633104"/>
          </a:xfrm>
        </p:spPr>
        <p:txBody>
          <a:bodyPr>
            <a:normAutofit/>
          </a:bodyPr>
          <a:lstStyle/>
          <a:p>
            <a:pPr marL="0" indent="0">
              <a:buNone/>
            </a:pPr>
            <a:r>
              <a:rPr lang="sv-SE" dirty="0"/>
              <a:t>Medlemsavgift: 250 kr</a:t>
            </a:r>
          </a:p>
          <a:p>
            <a:pPr marL="0" indent="0">
              <a:buNone/>
            </a:pPr>
            <a:r>
              <a:rPr lang="sv-SE" dirty="0"/>
              <a:t>Träningsavgift: 2 800 kr</a:t>
            </a:r>
          </a:p>
          <a:p>
            <a:pPr marL="0" indent="0">
              <a:buNone/>
            </a:pPr>
            <a:r>
              <a:rPr lang="sv-SE" b="1" dirty="0"/>
              <a:t>Totalt: 3 050 kr/spelare</a:t>
            </a:r>
          </a:p>
          <a:p>
            <a:pPr marL="0" indent="0">
              <a:buNone/>
            </a:pPr>
            <a:endParaRPr lang="sv-SE" sz="800" dirty="0"/>
          </a:p>
          <a:p>
            <a:pPr marL="0" indent="0">
              <a:buNone/>
            </a:pPr>
            <a:r>
              <a:rPr lang="sv-SE" dirty="0"/>
              <a:t>Maximal avgift för en familj är 5 400 kr oavsett hur många barn som spelar.</a:t>
            </a:r>
          </a:p>
        </p:txBody>
      </p:sp>
    </p:spTree>
    <p:extLst>
      <p:ext uri="{BB962C8B-B14F-4D97-AF65-F5344CB8AC3E}">
        <p14:creationId xmlns:p14="http://schemas.microsoft.com/office/powerpoint/2010/main" val="7505386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8FF804-EAF0-B2C8-3D51-3BAEFA7BEC4F}"/>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2547C995-1189-A8D2-7DD2-CA609F9A4F54}"/>
              </a:ext>
            </a:extLst>
          </p:cNvPr>
          <p:cNvSpPr>
            <a:spLocks noGrp="1"/>
          </p:cNvSpPr>
          <p:nvPr>
            <p:ph type="title"/>
          </p:nvPr>
        </p:nvSpPr>
        <p:spPr>
          <a:xfrm>
            <a:off x="562873" y="196983"/>
            <a:ext cx="4669899" cy="733245"/>
          </a:xfrm>
        </p:spPr>
        <p:txBody>
          <a:bodyPr>
            <a:normAutofit/>
          </a:bodyPr>
          <a:lstStyle/>
          <a:p>
            <a:r>
              <a:rPr lang="sv-SE" sz="4000" b="1" dirty="0">
                <a:solidFill>
                  <a:srgbClr val="0070C0"/>
                </a:solidFill>
                <a:latin typeface="Calibri" panose="020F0502020204030204" pitchFamily="34" charset="0"/>
                <a:cs typeface="Times New Roman" panose="02020603050405020304" pitchFamily="18" charset="0"/>
              </a:rPr>
              <a:t>Ekonomiskt stöd</a:t>
            </a:r>
          </a:p>
        </p:txBody>
      </p:sp>
      <p:sp>
        <p:nvSpPr>
          <p:cNvPr id="3" name="Platshållare för innehåll 2">
            <a:extLst>
              <a:ext uri="{FF2B5EF4-FFF2-40B4-BE49-F238E27FC236}">
                <a16:creationId xmlns:a16="http://schemas.microsoft.com/office/drawing/2014/main" id="{1B1686D6-63C4-971F-A153-83F75F18FBA7}"/>
              </a:ext>
            </a:extLst>
          </p:cNvPr>
          <p:cNvSpPr>
            <a:spLocks noGrp="1"/>
          </p:cNvSpPr>
          <p:nvPr>
            <p:ph idx="1"/>
          </p:nvPr>
        </p:nvSpPr>
        <p:spPr>
          <a:xfrm>
            <a:off x="562873" y="930228"/>
            <a:ext cx="11428499" cy="5517297"/>
          </a:xfrm>
        </p:spPr>
        <p:txBody>
          <a:bodyPr>
            <a:normAutofit fontScale="92500"/>
          </a:bodyPr>
          <a:lstStyle/>
          <a:p>
            <a:pPr marL="0" indent="0">
              <a:buNone/>
            </a:pPr>
            <a:r>
              <a:rPr lang="sv-SE" b="1" dirty="0"/>
              <a:t>Fritidskortet</a:t>
            </a:r>
          </a:p>
          <a:p>
            <a:pPr marL="0" indent="0">
              <a:buNone/>
            </a:pPr>
            <a:r>
              <a:rPr lang="sv-SE" dirty="0"/>
              <a:t>Fritidskortet erbjuder 550 kr per år och barn i bidrag. Det kan användas till träningsavgiften. Ansökan utförs själv av varje familj, se e-tjänst. </a:t>
            </a:r>
          </a:p>
          <a:p>
            <a:pPr marL="0" indent="0">
              <a:buNone/>
            </a:pPr>
            <a:r>
              <a:rPr lang="sv-SE" dirty="0"/>
              <a:t>Om en familj har bostadsbidrag kan man ansöka om upp till 2 500 kr till i bidrag från fritidskortet.</a:t>
            </a:r>
          </a:p>
          <a:p>
            <a:pPr marL="0" indent="0">
              <a:buNone/>
            </a:pPr>
            <a:endParaRPr lang="sv-SE" sz="800" dirty="0"/>
          </a:p>
          <a:p>
            <a:pPr marL="0" indent="0">
              <a:buNone/>
            </a:pPr>
            <a:endParaRPr lang="sv-SE" sz="800" dirty="0"/>
          </a:p>
          <a:p>
            <a:pPr marL="0" indent="0">
              <a:buNone/>
            </a:pPr>
            <a:r>
              <a:rPr lang="sv-SE" sz="3000" b="1" dirty="0"/>
              <a:t>Fondstöd</a:t>
            </a:r>
          </a:p>
          <a:p>
            <a:pPr marL="0" indent="0">
              <a:buNone/>
            </a:pPr>
            <a:r>
              <a:rPr lang="sv-SE" dirty="0"/>
              <a:t>Föräldrar/vårdnadshavare har vid behov möjlighet att ansöka om fondstöd hos:</a:t>
            </a:r>
          </a:p>
          <a:p>
            <a:r>
              <a:rPr lang="sv-SE" dirty="0"/>
              <a:t>OPE IF har ett fondstöd riktat till cuper upp till 800 kr</a:t>
            </a:r>
          </a:p>
          <a:p>
            <a:r>
              <a:rPr lang="sv-SE" dirty="0"/>
              <a:t>Länsförsäkringar Jämtland har olika fonder att söka bidrag från. </a:t>
            </a:r>
          </a:p>
          <a:p>
            <a:pPr marL="0" indent="0">
              <a:buNone/>
            </a:pPr>
            <a:r>
              <a:rPr lang="sv-SE" dirty="0"/>
              <a:t>Om någon önskar söka stöd men inte vet hur ni ska göra, kontakta föräldragruppen så hjälper de er.</a:t>
            </a:r>
          </a:p>
        </p:txBody>
      </p:sp>
    </p:spTree>
    <p:extLst>
      <p:ext uri="{BB962C8B-B14F-4D97-AF65-F5344CB8AC3E}">
        <p14:creationId xmlns:p14="http://schemas.microsoft.com/office/powerpoint/2010/main" val="483896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32D3A7D-14FB-E46E-F7CE-55B15A1E7E45}"/>
              </a:ext>
            </a:extLst>
          </p:cNvPr>
          <p:cNvSpPr>
            <a:spLocks noGrp="1"/>
          </p:cNvSpPr>
          <p:nvPr>
            <p:ph type="ctrTitle"/>
          </p:nvPr>
        </p:nvSpPr>
        <p:spPr>
          <a:xfrm>
            <a:off x="1679275" y="3325484"/>
            <a:ext cx="9144000" cy="1192998"/>
          </a:xfrm>
        </p:spPr>
        <p:txBody>
          <a:bodyPr>
            <a:normAutofit/>
          </a:bodyPr>
          <a:lstStyle/>
          <a:p>
            <a:r>
              <a:rPr lang="sv-SE" b="1" dirty="0">
                <a:effectLst/>
                <a:latin typeface="Calibri" panose="020F0502020204030204" pitchFamily="34" charset="0"/>
                <a:ea typeface="Calibri" panose="020F0502020204030204" pitchFamily="34" charset="0"/>
                <a:cs typeface="Times New Roman" panose="02020603050405020304" pitchFamily="18" charset="0"/>
              </a:rPr>
              <a:t>Tack för idag!</a:t>
            </a:r>
            <a:endParaRPr lang="sv-SE" dirty="0"/>
          </a:p>
        </p:txBody>
      </p:sp>
      <p:pic>
        <p:nvPicPr>
          <p:cNvPr id="6" name="Bildobjekt 5">
            <a:extLst>
              <a:ext uri="{FF2B5EF4-FFF2-40B4-BE49-F238E27FC236}">
                <a16:creationId xmlns:a16="http://schemas.microsoft.com/office/drawing/2014/main" id="{087977C0-32DD-3012-AAC7-C83C71F125EA}"/>
              </a:ext>
            </a:extLst>
          </p:cNvPr>
          <p:cNvPicPr>
            <a:picLocks noChangeAspect="1"/>
          </p:cNvPicPr>
          <p:nvPr/>
        </p:nvPicPr>
        <p:blipFill>
          <a:blip r:embed="rId2"/>
          <a:stretch>
            <a:fillRect/>
          </a:stretch>
        </p:blipFill>
        <p:spPr>
          <a:xfrm>
            <a:off x="5187616" y="1107219"/>
            <a:ext cx="1816768" cy="1828799"/>
          </a:xfrm>
          <a:prstGeom prst="rect">
            <a:avLst/>
          </a:prstGeom>
        </p:spPr>
      </p:pic>
    </p:spTree>
    <p:extLst>
      <p:ext uri="{BB962C8B-B14F-4D97-AF65-F5344CB8AC3E}">
        <p14:creationId xmlns:p14="http://schemas.microsoft.com/office/powerpoint/2010/main" val="20763504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4D627AA-0748-E6A8-1569-7293C25C719A}"/>
              </a:ext>
            </a:extLst>
          </p:cNvPr>
          <p:cNvSpPr>
            <a:spLocks noGrp="1"/>
          </p:cNvSpPr>
          <p:nvPr>
            <p:ph type="title"/>
          </p:nvPr>
        </p:nvSpPr>
        <p:spPr/>
        <p:txBody>
          <a:bodyPr/>
          <a:lstStyle/>
          <a:p>
            <a:r>
              <a:rPr lang="sv-SE" b="1" dirty="0">
                <a:solidFill>
                  <a:srgbClr val="0070C0"/>
                </a:solidFill>
              </a:rPr>
              <a:t>Spelartrupp</a:t>
            </a:r>
          </a:p>
        </p:txBody>
      </p:sp>
      <p:sp>
        <p:nvSpPr>
          <p:cNvPr id="3" name="Platshållare för innehåll 2">
            <a:extLst>
              <a:ext uri="{FF2B5EF4-FFF2-40B4-BE49-F238E27FC236}">
                <a16:creationId xmlns:a16="http://schemas.microsoft.com/office/drawing/2014/main" id="{E2ABF4D1-376B-F789-E607-EEFCE0FAB9D0}"/>
              </a:ext>
            </a:extLst>
          </p:cNvPr>
          <p:cNvSpPr>
            <a:spLocks noGrp="1"/>
          </p:cNvSpPr>
          <p:nvPr>
            <p:ph idx="1"/>
          </p:nvPr>
        </p:nvSpPr>
        <p:spPr/>
        <p:txBody>
          <a:bodyPr/>
          <a:lstStyle/>
          <a:p>
            <a:pPr marL="0" indent="0">
              <a:buNone/>
            </a:pPr>
            <a:r>
              <a:rPr lang="sv-SE" dirty="0"/>
              <a:t>Antal spelare 26st</a:t>
            </a:r>
          </a:p>
          <a:p>
            <a:endParaRPr lang="sv-SE" dirty="0"/>
          </a:p>
          <a:p>
            <a:pPr marL="0" indent="0">
              <a:buNone/>
            </a:pPr>
            <a:r>
              <a:rPr lang="sv-SE" sz="2000" dirty="0"/>
              <a:t>Vi kan </a:t>
            </a:r>
            <a:r>
              <a:rPr lang="sv-SE" sz="2000" dirty="0" err="1"/>
              <a:t>ev</a:t>
            </a:r>
            <a:r>
              <a:rPr lang="sv-SE" sz="2000" dirty="0"/>
              <a:t> få in några spelare från F11 till vårt lag då dom inte har tillräckligt med spelare för att kunna ha ett lag 2026. </a:t>
            </a:r>
          </a:p>
          <a:p>
            <a:pPr marL="0" indent="0">
              <a:buNone/>
            </a:pPr>
            <a:r>
              <a:rPr lang="sv-SE" sz="2000" dirty="0"/>
              <a:t>Spelarna i F11 har fått frågan om dom vill fortsätta träna med F12 eller F10</a:t>
            </a:r>
          </a:p>
          <a:p>
            <a:pPr marL="0" indent="0">
              <a:buNone/>
            </a:pPr>
            <a:endParaRPr lang="sv-SE" dirty="0"/>
          </a:p>
        </p:txBody>
      </p:sp>
      <p:pic>
        <p:nvPicPr>
          <p:cNvPr id="4" name="Bildobjekt 3" descr="En bild som visar clipart, fotboll&#10;&#10;Automatiskt genererad beskrivning">
            <a:extLst>
              <a:ext uri="{FF2B5EF4-FFF2-40B4-BE49-F238E27FC236}">
                <a16:creationId xmlns:a16="http://schemas.microsoft.com/office/drawing/2014/main" id="{45938689-EB17-0025-0BEB-E352DE52D85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71514" y="1163380"/>
            <a:ext cx="1077365" cy="1054615"/>
          </a:xfrm>
          <a:prstGeom prst="rect">
            <a:avLst/>
          </a:prstGeom>
        </p:spPr>
      </p:pic>
    </p:spTree>
    <p:extLst>
      <p:ext uri="{BB962C8B-B14F-4D97-AF65-F5344CB8AC3E}">
        <p14:creationId xmlns:p14="http://schemas.microsoft.com/office/powerpoint/2010/main" val="24619467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2693621-1A0F-182D-8460-861C3ADA4D09}"/>
              </a:ext>
            </a:extLst>
          </p:cNvPr>
          <p:cNvSpPr>
            <a:spLocks noGrp="1"/>
          </p:cNvSpPr>
          <p:nvPr>
            <p:ph type="title"/>
          </p:nvPr>
        </p:nvSpPr>
        <p:spPr/>
        <p:txBody>
          <a:bodyPr/>
          <a:lstStyle/>
          <a:p>
            <a:r>
              <a:rPr lang="sv-SE" b="1" dirty="0">
                <a:solidFill>
                  <a:srgbClr val="0070C0"/>
                </a:solidFill>
              </a:rPr>
              <a:t>Ledare/Roller</a:t>
            </a:r>
          </a:p>
        </p:txBody>
      </p:sp>
      <p:graphicFrame>
        <p:nvGraphicFramePr>
          <p:cNvPr id="7" name="Platshållare för innehåll 6">
            <a:extLst>
              <a:ext uri="{FF2B5EF4-FFF2-40B4-BE49-F238E27FC236}">
                <a16:creationId xmlns:a16="http://schemas.microsoft.com/office/drawing/2014/main" id="{1F2592B9-2D2E-7B55-023C-04AF607A4B4D}"/>
              </a:ext>
            </a:extLst>
          </p:cNvPr>
          <p:cNvGraphicFramePr>
            <a:graphicFrameLocks noGrp="1"/>
          </p:cNvGraphicFramePr>
          <p:nvPr>
            <p:ph idx="1"/>
            <p:extLst>
              <p:ext uri="{D42A27DB-BD31-4B8C-83A1-F6EECF244321}">
                <p14:modId xmlns:p14="http://schemas.microsoft.com/office/powerpoint/2010/main" val="901560641"/>
              </p:ext>
            </p:extLst>
          </p:nvPr>
        </p:nvGraphicFramePr>
        <p:xfrm>
          <a:off x="838200" y="1825625"/>
          <a:ext cx="10515600" cy="333756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4045679254"/>
                    </a:ext>
                  </a:extLst>
                </a:gridCol>
                <a:gridCol w="5257800">
                  <a:extLst>
                    <a:ext uri="{9D8B030D-6E8A-4147-A177-3AD203B41FA5}">
                      <a16:colId xmlns:a16="http://schemas.microsoft.com/office/drawing/2014/main" val="2925170041"/>
                    </a:ext>
                  </a:extLst>
                </a:gridCol>
              </a:tblGrid>
              <a:tr h="370840">
                <a:tc>
                  <a:txBody>
                    <a:bodyPr/>
                    <a:lstStyle/>
                    <a:p>
                      <a:r>
                        <a:rPr lang="sv-SE" sz="1500" dirty="0"/>
                        <a:t>Funktion</a:t>
                      </a:r>
                    </a:p>
                  </a:txBody>
                  <a:tcPr marL="76929" marR="76929" marT="38464" marB="38464"/>
                </a:tc>
                <a:tc>
                  <a:txBody>
                    <a:bodyPr/>
                    <a:lstStyle/>
                    <a:p>
                      <a:r>
                        <a:rPr lang="sv-SE" sz="1500"/>
                        <a:t>Namn</a:t>
                      </a:r>
                    </a:p>
                  </a:txBody>
                  <a:tcPr marL="76929" marR="76929" marT="38464" marB="38464"/>
                </a:tc>
                <a:extLst>
                  <a:ext uri="{0D108BD9-81ED-4DB2-BD59-A6C34878D82A}">
                    <a16:rowId xmlns:a16="http://schemas.microsoft.com/office/drawing/2014/main" val="2807051517"/>
                  </a:ext>
                </a:extLst>
              </a:tr>
              <a:tr h="370840">
                <a:tc>
                  <a:txBody>
                    <a:bodyPr/>
                    <a:lstStyle/>
                    <a:p>
                      <a:r>
                        <a:rPr lang="sv-SE" sz="1500"/>
                        <a:t>Huvudtränare</a:t>
                      </a:r>
                    </a:p>
                  </a:txBody>
                  <a:tcPr marL="76929" marR="76929" marT="38464" marB="38464"/>
                </a:tc>
                <a:tc>
                  <a:txBody>
                    <a:bodyPr/>
                    <a:lstStyle/>
                    <a:p>
                      <a:r>
                        <a:rPr lang="sv-SE" sz="1500"/>
                        <a:t>Fredrik Olsson</a:t>
                      </a:r>
                    </a:p>
                  </a:txBody>
                  <a:tcPr marL="76929" marR="76929" marT="38464" marB="38464"/>
                </a:tc>
                <a:extLst>
                  <a:ext uri="{0D108BD9-81ED-4DB2-BD59-A6C34878D82A}">
                    <a16:rowId xmlns:a16="http://schemas.microsoft.com/office/drawing/2014/main" val="3914315812"/>
                  </a:ext>
                </a:extLst>
              </a:tr>
              <a:tr h="370840">
                <a:tc>
                  <a:txBody>
                    <a:bodyPr/>
                    <a:lstStyle/>
                    <a:p>
                      <a:r>
                        <a:rPr lang="sv-SE" sz="1500" dirty="0"/>
                        <a:t>Tränare, Lagledare &amp; Trygghetsansvarig</a:t>
                      </a:r>
                    </a:p>
                  </a:txBody>
                  <a:tcPr marL="76929" marR="76929" marT="38464" marB="38464"/>
                </a:tc>
                <a:tc>
                  <a:txBody>
                    <a:bodyPr/>
                    <a:lstStyle/>
                    <a:p>
                      <a:r>
                        <a:rPr lang="sv-SE" sz="1500"/>
                        <a:t>Anna Bergqvist</a:t>
                      </a:r>
                    </a:p>
                  </a:txBody>
                  <a:tcPr marL="76929" marR="76929" marT="38464" marB="38464"/>
                </a:tc>
                <a:extLst>
                  <a:ext uri="{0D108BD9-81ED-4DB2-BD59-A6C34878D82A}">
                    <a16:rowId xmlns:a16="http://schemas.microsoft.com/office/drawing/2014/main" val="1390715876"/>
                  </a:ext>
                </a:extLst>
              </a:tr>
              <a:tr h="370840">
                <a:tc>
                  <a:txBody>
                    <a:bodyPr/>
                    <a:lstStyle/>
                    <a:p>
                      <a:r>
                        <a:rPr lang="sv-SE" sz="1500" dirty="0"/>
                        <a:t>Tränare &amp; Trygghetsansvarig</a:t>
                      </a:r>
                    </a:p>
                  </a:txBody>
                  <a:tcPr marL="76929" marR="76929" marT="38464" marB="38464"/>
                </a:tc>
                <a:tc>
                  <a:txBody>
                    <a:bodyPr/>
                    <a:lstStyle/>
                    <a:p>
                      <a:r>
                        <a:rPr lang="sv-SE" sz="1500" dirty="0"/>
                        <a:t>Anna Johansson</a:t>
                      </a:r>
                    </a:p>
                  </a:txBody>
                  <a:tcPr marL="76929" marR="76929" marT="38464" marB="38464"/>
                </a:tc>
                <a:extLst>
                  <a:ext uri="{0D108BD9-81ED-4DB2-BD59-A6C34878D82A}">
                    <a16:rowId xmlns:a16="http://schemas.microsoft.com/office/drawing/2014/main" val="350677808"/>
                  </a:ext>
                </a:extLst>
              </a:tr>
              <a:tr h="370840">
                <a:tc>
                  <a:txBody>
                    <a:bodyPr/>
                    <a:lstStyle/>
                    <a:p>
                      <a:r>
                        <a:rPr lang="sv-SE" sz="1500" dirty="0"/>
                        <a:t>Tränare &amp; </a:t>
                      </a:r>
                      <a:r>
                        <a:rPr lang="sv-SE" sz="1500" dirty="0" err="1"/>
                        <a:t>Fystränare</a:t>
                      </a:r>
                      <a:endParaRPr lang="sv-SE" sz="1500" dirty="0"/>
                    </a:p>
                  </a:txBody>
                  <a:tcPr marL="76929" marR="76929" marT="38464" marB="38464"/>
                </a:tc>
                <a:tc>
                  <a:txBody>
                    <a:bodyPr/>
                    <a:lstStyle/>
                    <a:p>
                      <a:r>
                        <a:rPr lang="sv-SE" sz="1500"/>
                        <a:t>Lars Ivarsson</a:t>
                      </a:r>
                    </a:p>
                  </a:txBody>
                  <a:tcPr marL="76929" marR="76929" marT="38464" marB="38464"/>
                </a:tc>
                <a:extLst>
                  <a:ext uri="{0D108BD9-81ED-4DB2-BD59-A6C34878D82A}">
                    <a16:rowId xmlns:a16="http://schemas.microsoft.com/office/drawing/2014/main" val="2901552338"/>
                  </a:ext>
                </a:extLst>
              </a:tr>
              <a:tr h="370840">
                <a:tc>
                  <a:txBody>
                    <a:bodyPr/>
                    <a:lstStyle/>
                    <a:p>
                      <a:r>
                        <a:rPr lang="sv-SE" sz="1500" dirty="0"/>
                        <a:t>Tränare &amp; </a:t>
                      </a:r>
                      <a:r>
                        <a:rPr lang="sv-SE" sz="1500" dirty="0" err="1"/>
                        <a:t>Fystränare</a:t>
                      </a:r>
                      <a:endParaRPr lang="sv-SE" sz="1500" dirty="0"/>
                    </a:p>
                  </a:txBody>
                  <a:tcPr marL="76929" marR="76929" marT="38464" marB="38464"/>
                </a:tc>
                <a:tc>
                  <a:txBody>
                    <a:bodyPr/>
                    <a:lstStyle/>
                    <a:p>
                      <a:r>
                        <a:rPr lang="sv-SE" sz="1500"/>
                        <a:t>Henrik Bäärnheim</a:t>
                      </a:r>
                    </a:p>
                  </a:txBody>
                  <a:tcPr marL="76929" marR="76929" marT="38464" marB="38464"/>
                </a:tc>
                <a:extLst>
                  <a:ext uri="{0D108BD9-81ED-4DB2-BD59-A6C34878D82A}">
                    <a16:rowId xmlns:a16="http://schemas.microsoft.com/office/drawing/2014/main" val="778888043"/>
                  </a:ext>
                </a:extLst>
              </a:tr>
              <a:tr h="370840">
                <a:tc>
                  <a:txBody>
                    <a:bodyPr/>
                    <a:lstStyle/>
                    <a:p>
                      <a:r>
                        <a:rPr lang="sv-SE" sz="1500" dirty="0"/>
                        <a:t>Tränare  &amp; Målvaktstränare</a:t>
                      </a:r>
                    </a:p>
                  </a:txBody>
                  <a:tcPr marL="76929" marR="76929" marT="38464" marB="38464"/>
                </a:tc>
                <a:tc>
                  <a:txBody>
                    <a:bodyPr/>
                    <a:lstStyle/>
                    <a:p>
                      <a:r>
                        <a:rPr lang="sv-SE" sz="1500"/>
                        <a:t>Emma Elvebäck</a:t>
                      </a:r>
                    </a:p>
                  </a:txBody>
                  <a:tcPr marL="76929" marR="76929" marT="38464" marB="38464"/>
                </a:tc>
                <a:extLst>
                  <a:ext uri="{0D108BD9-81ED-4DB2-BD59-A6C34878D82A}">
                    <a16:rowId xmlns:a16="http://schemas.microsoft.com/office/drawing/2014/main" val="1379877196"/>
                  </a:ext>
                </a:extLst>
              </a:tr>
              <a:tr h="370840">
                <a:tc>
                  <a:txBody>
                    <a:bodyPr/>
                    <a:lstStyle/>
                    <a:p>
                      <a:r>
                        <a:rPr lang="sv-SE" sz="1500"/>
                        <a:t>Lagkassör</a:t>
                      </a:r>
                    </a:p>
                  </a:txBody>
                  <a:tcPr marL="76929" marR="76929" marT="38464" marB="38464"/>
                </a:tc>
                <a:tc>
                  <a:txBody>
                    <a:bodyPr/>
                    <a:lstStyle/>
                    <a:p>
                      <a:r>
                        <a:rPr lang="sv-SE" sz="1500" dirty="0"/>
                        <a:t>Jonna Östman</a:t>
                      </a:r>
                    </a:p>
                  </a:txBody>
                  <a:tcPr marL="76929" marR="76929" marT="38464" marB="38464"/>
                </a:tc>
                <a:extLst>
                  <a:ext uri="{0D108BD9-81ED-4DB2-BD59-A6C34878D82A}">
                    <a16:rowId xmlns:a16="http://schemas.microsoft.com/office/drawing/2014/main" val="3567965820"/>
                  </a:ext>
                </a:extLst>
              </a:tr>
              <a:tr h="370840">
                <a:tc>
                  <a:txBody>
                    <a:bodyPr/>
                    <a:lstStyle/>
                    <a:p>
                      <a:r>
                        <a:rPr lang="sv-SE" sz="1500"/>
                        <a:t>Föräldraansvarig</a:t>
                      </a:r>
                    </a:p>
                  </a:txBody>
                  <a:tcPr marL="76929" marR="76929" marT="38464" marB="38464"/>
                </a:tc>
                <a:tc>
                  <a:txBody>
                    <a:bodyPr/>
                    <a:lstStyle/>
                    <a:p>
                      <a:r>
                        <a:rPr lang="sv-SE" sz="1500" dirty="0"/>
                        <a:t>Elisabeth Nyman</a:t>
                      </a:r>
                    </a:p>
                  </a:txBody>
                  <a:tcPr marL="76929" marR="76929" marT="38464" marB="38464"/>
                </a:tc>
                <a:extLst>
                  <a:ext uri="{0D108BD9-81ED-4DB2-BD59-A6C34878D82A}">
                    <a16:rowId xmlns:a16="http://schemas.microsoft.com/office/drawing/2014/main" val="3501965707"/>
                  </a:ext>
                </a:extLst>
              </a:tr>
            </a:tbl>
          </a:graphicData>
        </a:graphic>
      </p:graphicFrame>
    </p:spTree>
    <p:extLst>
      <p:ext uri="{BB962C8B-B14F-4D97-AF65-F5344CB8AC3E}">
        <p14:creationId xmlns:p14="http://schemas.microsoft.com/office/powerpoint/2010/main" val="2335830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D89DE4D-329A-3F5C-F320-EE48BDD276A2}"/>
              </a:ext>
            </a:extLst>
          </p:cNvPr>
          <p:cNvSpPr>
            <a:spLocks noGrp="1"/>
          </p:cNvSpPr>
          <p:nvPr>
            <p:ph type="title"/>
          </p:nvPr>
        </p:nvSpPr>
        <p:spPr>
          <a:xfrm>
            <a:off x="754224" y="604546"/>
            <a:ext cx="11226282" cy="1221079"/>
          </a:xfrm>
        </p:spPr>
        <p:txBody>
          <a:bodyPr>
            <a:normAutofit fontScale="90000"/>
          </a:bodyPr>
          <a:lstStyle/>
          <a:p>
            <a:br>
              <a:rPr lang="sv-SE" dirty="0"/>
            </a:br>
            <a:r>
              <a:rPr lang="sv-SE" sz="3100" b="1" dirty="0">
                <a:solidFill>
                  <a:srgbClr val="0070C0"/>
                </a:solidFill>
                <a:latin typeface="+mn-lt"/>
                <a:ea typeface="+mn-ea"/>
                <a:cs typeface="+mn-cs"/>
              </a:rPr>
              <a:t>För att vi ska må bra och utvecklas som fotbollsspelare är det viktigt att vi fortsätter att arbeta med:</a:t>
            </a:r>
            <a:br>
              <a:rPr lang="sv-SE" dirty="0"/>
            </a:br>
            <a:br>
              <a:rPr lang="en-US" dirty="0"/>
            </a:br>
            <a:endParaRPr lang="sv-SE" dirty="0"/>
          </a:p>
        </p:txBody>
      </p:sp>
      <p:sp>
        <p:nvSpPr>
          <p:cNvPr id="3" name="Platshållare för innehåll 2">
            <a:extLst>
              <a:ext uri="{FF2B5EF4-FFF2-40B4-BE49-F238E27FC236}">
                <a16:creationId xmlns:a16="http://schemas.microsoft.com/office/drawing/2014/main" id="{0B868FA5-6630-A858-D5B5-CD1CBB5A955A}"/>
              </a:ext>
            </a:extLst>
          </p:cNvPr>
          <p:cNvSpPr>
            <a:spLocks noGrp="1"/>
          </p:cNvSpPr>
          <p:nvPr>
            <p:ph idx="1"/>
          </p:nvPr>
        </p:nvSpPr>
        <p:spPr/>
        <p:txBody>
          <a:bodyPr>
            <a:normAutofit fontScale="92500" lnSpcReduction="20000"/>
          </a:bodyPr>
          <a:lstStyle/>
          <a:p>
            <a:r>
              <a:rPr lang="sv-SE" sz="2000" dirty="0"/>
              <a:t>Skapa laganda</a:t>
            </a:r>
          </a:p>
          <a:p>
            <a:r>
              <a:rPr lang="sv-SE" sz="2000" dirty="0"/>
              <a:t>Hur vi ska vara mot varandra, ex attityder språk, kroppsspråk</a:t>
            </a:r>
          </a:p>
          <a:p>
            <a:r>
              <a:rPr lang="sv-SE" sz="2000" dirty="0"/>
              <a:t>Berömma och höja varandra</a:t>
            </a:r>
          </a:p>
          <a:p>
            <a:r>
              <a:rPr lang="sv-SE" sz="2000" dirty="0"/>
              <a:t>Fokus på det </a:t>
            </a:r>
            <a:r>
              <a:rPr lang="sv-SE" sz="2000" dirty="0" err="1"/>
              <a:t>possitiva</a:t>
            </a:r>
            <a:r>
              <a:rPr lang="sv-SE" sz="2000" dirty="0"/>
              <a:t> ( ansträngningen, lärandet, att det är ok att misslyckas)</a:t>
            </a:r>
          </a:p>
          <a:p>
            <a:r>
              <a:rPr lang="sv-SE" sz="2000" dirty="0"/>
              <a:t>Skapa en miljö där vi trivs tillsammans</a:t>
            </a:r>
          </a:p>
          <a:p>
            <a:r>
              <a:rPr lang="sv-SE" sz="2000" dirty="0"/>
              <a:t>Spelare är alltid lagkamrater både på och utanför planen</a:t>
            </a:r>
          </a:p>
          <a:p>
            <a:endParaRPr lang="sv-SE" sz="2000" dirty="0"/>
          </a:p>
          <a:p>
            <a:r>
              <a:rPr lang="sv-SE" sz="2000" dirty="0"/>
              <a:t>Domarnas beslut respekteras</a:t>
            </a:r>
          </a:p>
          <a:p>
            <a:r>
              <a:rPr lang="sv-SE" sz="2000" dirty="0"/>
              <a:t>Beteende som fult spel, efterslängare och nedvärderande snack </a:t>
            </a:r>
            <a:r>
              <a:rPr lang="sv-SE" sz="2000" dirty="0" err="1"/>
              <a:t>acceperas</a:t>
            </a:r>
            <a:r>
              <a:rPr lang="sv-SE" sz="2000" dirty="0"/>
              <a:t> inte. Varken mot sig själv eller till med- eller motspelare</a:t>
            </a:r>
          </a:p>
          <a:p>
            <a:pPr marL="0" indent="0">
              <a:buNone/>
            </a:pPr>
            <a:endParaRPr lang="sv-SE" sz="2000" dirty="0"/>
          </a:p>
          <a:p>
            <a:r>
              <a:rPr lang="sv-SE" sz="2000" dirty="0"/>
              <a:t>Vår plan är att få tid till att jobba vidare med att tjejerna själva får sätta vissa regler på träningslägret i Norge. </a:t>
            </a:r>
          </a:p>
        </p:txBody>
      </p:sp>
    </p:spTree>
    <p:extLst>
      <p:ext uri="{BB962C8B-B14F-4D97-AF65-F5344CB8AC3E}">
        <p14:creationId xmlns:p14="http://schemas.microsoft.com/office/powerpoint/2010/main" val="23757541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7C13CD5-71DB-9088-6A37-E2C4F0F50E56}"/>
              </a:ext>
            </a:extLst>
          </p:cNvPr>
          <p:cNvSpPr>
            <a:spLocks noGrp="1"/>
          </p:cNvSpPr>
          <p:nvPr>
            <p:ph type="title"/>
          </p:nvPr>
        </p:nvSpPr>
        <p:spPr/>
        <p:txBody>
          <a:bodyPr/>
          <a:lstStyle/>
          <a:p>
            <a:br>
              <a:rPr lang="sv-SE" dirty="0">
                <a:solidFill>
                  <a:srgbClr val="0070C0"/>
                </a:solidFill>
              </a:rPr>
            </a:br>
            <a:r>
              <a:rPr lang="sv-SE" b="1" dirty="0">
                <a:solidFill>
                  <a:srgbClr val="0070C0"/>
                </a:solidFill>
              </a:rPr>
              <a:t>Träningstider</a:t>
            </a:r>
          </a:p>
        </p:txBody>
      </p:sp>
      <p:sp>
        <p:nvSpPr>
          <p:cNvPr id="3" name="Platshållare för innehåll 2">
            <a:extLst>
              <a:ext uri="{FF2B5EF4-FFF2-40B4-BE49-F238E27FC236}">
                <a16:creationId xmlns:a16="http://schemas.microsoft.com/office/drawing/2014/main" id="{00AFD7C3-EB13-58B6-BA37-D553EB7247FF}"/>
              </a:ext>
            </a:extLst>
          </p:cNvPr>
          <p:cNvSpPr>
            <a:spLocks noGrp="1"/>
          </p:cNvSpPr>
          <p:nvPr>
            <p:ph idx="1"/>
          </p:nvPr>
        </p:nvSpPr>
        <p:spPr/>
        <p:txBody>
          <a:bodyPr>
            <a:normAutofit/>
          </a:bodyPr>
          <a:lstStyle/>
          <a:p>
            <a:pPr marL="0" lvl="0" indent="0">
              <a:buNone/>
            </a:pPr>
            <a:r>
              <a:rPr lang="sv-SE" sz="2000" b="1" dirty="0">
                <a:solidFill>
                  <a:srgbClr val="0070C0"/>
                </a:solidFill>
              </a:rPr>
              <a:t>Till v15 </a:t>
            </a:r>
          </a:p>
          <a:p>
            <a:pPr lvl="1"/>
            <a:r>
              <a:rPr lang="en-US" sz="2000" dirty="0" err="1"/>
              <a:t>Jämtkraft</a:t>
            </a:r>
            <a:r>
              <a:rPr lang="en-US" sz="2000" dirty="0"/>
              <a:t> Arena B-plan Tis, 16:45- 18:00</a:t>
            </a:r>
          </a:p>
          <a:p>
            <a:pPr lvl="1"/>
            <a:r>
              <a:rPr lang="en-US" sz="2000" dirty="0"/>
              <a:t>Ängsmon Tor, 18:00- 19:00</a:t>
            </a:r>
          </a:p>
          <a:p>
            <a:pPr lvl="1"/>
            <a:r>
              <a:rPr lang="en-US" sz="2000" dirty="0"/>
              <a:t>ÖP-</a:t>
            </a:r>
            <a:r>
              <a:rPr lang="en-US" sz="2000" dirty="0" err="1"/>
              <a:t>hallen</a:t>
            </a:r>
            <a:r>
              <a:rPr lang="en-US" sz="2000" dirty="0"/>
              <a:t> Sön, 12:30- 13:45</a:t>
            </a:r>
          </a:p>
          <a:p>
            <a:pPr marL="457200" lvl="1" indent="0">
              <a:buNone/>
            </a:pPr>
            <a:endParaRPr lang="en-US" sz="2000" dirty="0"/>
          </a:p>
          <a:p>
            <a:pPr marL="0" indent="0">
              <a:buNone/>
            </a:pPr>
            <a:r>
              <a:rPr lang="en-US" sz="2000" b="1" dirty="0" err="1">
                <a:solidFill>
                  <a:srgbClr val="0070C0"/>
                </a:solidFill>
              </a:rPr>
              <a:t>Från</a:t>
            </a:r>
            <a:r>
              <a:rPr lang="en-US" sz="2000" b="1" dirty="0">
                <a:solidFill>
                  <a:srgbClr val="0070C0"/>
                </a:solidFill>
              </a:rPr>
              <a:t> v15-v22</a:t>
            </a:r>
          </a:p>
          <a:p>
            <a:pPr lvl="1"/>
            <a:r>
              <a:rPr lang="en-US" sz="2000" dirty="0" err="1"/>
              <a:t>Råplan</a:t>
            </a:r>
            <a:r>
              <a:rPr lang="en-US" sz="2000" dirty="0"/>
              <a:t> Tis, 18:30-20:00</a:t>
            </a:r>
          </a:p>
          <a:p>
            <a:pPr lvl="1"/>
            <a:r>
              <a:rPr lang="en-US" sz="2000" dirty="0" err="1"/>
              <a:t>Sportfältet</a:t>
            </a:r>
            <a:r>
              <a:rPr lang="en-US" sz="2000" dirty="0"/>
              <a:t> Tor, 16:15-17:30 </a:t>
            </a:r>
          </a:p>
          <a:p>
            <a:pPr lvl="1"/>
            <a:r>
              <a:rPr lang="en-US" sz="2000" dirty="0" err="1"/>
              <a:t>Sportfältet</a:t>
            </a:r>
            <a:r>
              <a:rPr lang="en-US" sz="2000" dirty="0"/>
              <a:t> Sön, 17-18:30</a:t>
            </a:r>
          </a:p>
          <a:p>
            <a:pPr marL="457200" lvl="1" indent="0">
              <a:buNone/>
            </a:pPr>
            <a:endParaRPr lang="en-US" sz="2000" dirty="0"/>
          </a:p>
          <a:p>
            <a:pPr marL="0" lvl="1" indent="0">
              <a:spcBef>
                <a:spcPts val="1000"/>
              </a:spcBef>
              <a:buNone/>
            </a:pPr>
            <a:r>
              <a:rPr lang="en-US" sz="2000" b="1" dirty="0" err="1">
                <a:solidFill>
                  <a:srgbClr val="0070C0"/>
                </a:solidFill>
              </a:rPr>
              <a:t>Från</a:t>
            </a:r>
            <a:r>
              <a:rPr lang="en-US" sz="2000" b="1" dirty="0">
                <a:solidFill>
                  <a:srgbClr val="0070C0"/>
                </a:solidFill>
              </a:rPr>
              <a:t> v22-39 </a:t>
            </a:r>
          </a:p>
          <a:p>
            <a:pPr marL="0" lvl="1" indent="0">
              <a:spcBef>
                <a:spcPts val="1000"/>
              </a:spcBef>
              <a:buNone/>
            </a:pPr>
            <a:r>
              <a:rPr lang="en-US" sz="2000" dirty="0"/>
              <a:t>Inte </a:t>
            </a:r>
            <a:r>
              <a:rPr lang="en-US" sz="2000" dirty="0" err="1"/>
              <a:t>fått</a:t>
            </a:r>
            <a:r>
              <a:rPr lang="en-US" sz="2000" dirty="0"/>
              <a:t> </a:t>
            </a:r>
            <a:r>
              <a:rPr lang="en-US" sz="2000" dirty="0" err="1"/>
              <a:t>tider</a:t>
            </a:r>
            <a:r>
              <a:rPr lang="en-US" sz="2000" dirty="0"/>
              <a:t> </a:t>
            </a:r>
            <a:r>
              <a:rPr lang="en-US" sz="2000" dirty="0" err="1"/>
              <a:t>än</a:t>
            </a:r>
            <a:r>
              <a:rPr lang="en-US" sz="2000" dirty="0"/>
              <a:t>…</a:t>
            </a:r>
          </a:p>
          <a:p>
            <a:pPr marL="0" indent="0">
              <a:buNone/>
            </a:pPr>
            <a:endParaRPr lang="sv-SE" dirty="0"/>
          </a:p>
        </p:txBody>
      </p:sp>
    </p:spTree>
    <p:extLst>
      <p:ext uri="{BB962C8B-B14F-4D97-AF65-F5344CB8AC3E}">
        <p14:creationId xmlns:p14="http://schemas.microsoft.com/office/powerpoint/2010/main" val="31477271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26E9E27-4444-13B4-CEBA-DBD155C2F759}"/>
              </a:ext>
            </a:extLst>
          </p:cNvPr>
          <p:cNvSpPr>
            <a:spLocks noGrp="1"/>
          </p:cNvSpPr>
          <p:nvPr>
            <p:ph type="title"/>
          </p:nvPr>
        </p:nvSpPr>
        <p:spPr/>
        <p:txBody>
          <a:bodyPr/>
          <a:lstStyle/>
          <a:p>
            <a:r>
              <a:rPr lang="sv-SE" b="1" dirty="0">
                <a:solidFill>
                  <a:srgbClr val="0070C0"/>
                </a:solidFill>
              </a:rPr>
              <a:t>Träningar</a:t>
            </a:r>
          </a:p>
        </p:txBody>
      </p:sp>
      <p:sp>
        <p:nvSpPr>
          <p:cNvPr id="3" name="Platshållare för innehåll 2">
            <a:extLst>
              <a:ext uri="{FF2B5EF4-FFF2-40B4-BE49-F238E27FC236}">
                <a16:creationId xmlns:a16="http://schemas.microsoft.com/office/drawing/2014/main" id="{DCFD64A2-560F-A742-759A-41BBE71532C9}"/>
              </a:ext>
            </a:extLst>
          </p:cNvPr>
          <p:cNvSpPr>
            <a:spLocks noGrp="1"/>
          </p:cNvSpPr>
          <p:nvPr>
            <p:ph idx="1"/>
          </p:nvPr>
        </p:nvSpPr>
        <p:spPr/>
        <p:txBody>
          <a:bodyPr/>
          <a:lstStyle/>
          <a:p>
            <a:r>
              <a:rPr lang="sv-SE" sz="2000" dirty="0"/>
              <a:t>Vi planerar sommaruppehåll v28-v30 beroende på hur matchschemat ser ut</a:t>
            </a:r>
          </a:p>
          <a:p>
            <a:endParaRPr lang="sv-SE" sz="2000" dirty="0"/>
          </a:p>
          <a:p>
            <a:r>
              <a:rPr lang="sv-SE" sz="2000" dirty="0"/>
              <a:t>Säsongsavslutning i Oktober</a:t>
            </a:r>
          </a:p>
          <a:p>
            <a:pPr marL="0" indent="0">
              <a:buNone/>
            </a:pPr>
            <a:endParaRPr lang="sv-SE" sz="2000" dirty="0"/>
          </a:p>
          <a:p>
            <a:r>
              <a:rPr lang="sv-SE" sz="2000" dirty="0"/>
              <a:t>Kallelser går ut via Laget.se, vi kommer att kalla till träningstiden </a:t>
            </a:r>
            <a:r>
              <a:rPr lang="sv-SE" sz="2000" dirty="0" err="1"/>
              <a:t>inkl</a:t>
            </a:r>
            <a:r>
              <a:rPr lang="sv-SE" sz="2000" dirty="0"/>
              <a:t> samlingstid före och efter. VIKTIGT att svara på kallelserna för att vi tränare ska kunna planera träningarna så bra som möjligt, svara gärna i så god tid ni kan..</a:t>
            </a:r>
          </a:p>
        </p:txBody>
      </p:sp>
    </p:spTree>
    <p:extLst>
      <p:ext uri="{BB962C8B-B14F-4D97-AF65-F5344CB8AC3E}">
        <p14:creationId xmlns:p14="http://schemas.microsoft.com/office/powerpoint/2010/main" val="4013090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rundade hörn 1">
            <a:extLst>
              <a:ext uri="{FF2B5EF4-FFF2-40B4-BE49-F238E27FC236}">
                <a16:creationId xmlns:a16="http://schemas.microsoft.com/office/drawing/2014/main" id="{E66B8DAE-BAE3-4A44-9681-04B07D00FF3C}"/>
              </a:ext>
            </a:extLst>
          </p:cNvPr>
          <p:cNvSpPr/>
          <p:nvPr/>
        </p:nvSpPr>
        <p:spPr>
          <a:xfrm>
            <a:off x="1420941" y="2043651"/>
            <a:ext cx="2074896" cy="2603688"/>
          </a:xfrm>
          <a:prstGeom prst="roundRect">
            <a:avLst/>
          </a:prstGeom>
          <a:solidFill>
            <a:schemeClr val="accent5">
              <a:lumMod val="40000"/>
              <a:lumOff val="6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	</a:t>
            </a:r>
          </a:p>
        </p:txBody>
      </p:sp>
      <p:sp>
        <p:nvSpPr>
          <p:cNvPr id="3" name="Rektangel: rundade hörn 2">
            <a:extLst>
              <a:ext uri="{FF2B5EF4-FFF2-40B4-BE49-F238E27FC236}">
                <a16:creationId xmlns:a16="http://schemas.microsoft.com/office/drawing/2014/main" id="{358A092A-71E9-45DD-A088-BB4C29493529}"/>
              </a:ext>
            </a:extLst>
          </p:cNvPr>
          <p:cNvSpPr/>
          <p:nvPr/>
        </p:nvSpPr>
        <p:spPr>
          <a:xfrm>
            <a:off x="4009000" y="2048518"/>
            <a:ext cx="1863038" cy="2603688"/>
          </a:xfrm>
          <a:prstGeom prst="roundRect">
            <a:avLst/>
          </a:prstGeom>
          <a:solidFill>
            <a:schemeClr val="accent2">
              <a:lumMod val="40000"/>
              <a:lumOff val="60000"/>
            </a:schemeClr>
          </a:solidFill>
          <a:ln w="38100">
            <a:solidFill>
              <a:schemeClr val="accent2"/>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sv-SE"/>
          </a:p>
        </p:txBody>
      </p:sp>
      <p:sp>
        <p:nvSpPr>
          <p:cNvPr id="4" name="Rektangel: rundade hörn 3">
            <a:extLst>
              <a:ext uri="{FF2B5EF4-FFF2-40B4-BE49-F238E27FC236}">
                <a16:creationId xmlns:a16="http://schemas.microsoft.com/office/drawing/2014/main" id="{FAE065D8-146B-4A42-9917-14D60F740DB1}"/>
              </a:ext>
            </a:extLst>
          </p:cNvPr>
          <p:cNvSpPr/>
          <p:nvPr/>
        </p:nvSpPr>
        <p:spPr>
          <a:xfrm>
            <a:off x="6364812" y="2043651"/>
            <a:ext cx="1761423" cy="2603688"/>
          </a:xfrm>
          <a:prstGeom prst="roundRect">
            <a:avLst/>
          </a:prstGeom>
          <a:solidFill>
            <a:schemeClr val="accent6">
              <a:lumMod val="20000"/>
              <a:lumOff val="80000"/>
            </a:schemeClr>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 name="Rektangel: rundade hörn 4">
            <a:extLst>
              <a:ext uri="{FF2B5EF4-FFF2-40B4-BE49-F238E27FC236}">
                <a16:creationId xmlns:a16="http://schemas.microsoft.com/office/drawing/2014/main" id="{E9260F10-1504-4A5D-973D-004EF7B7DFC6}"/>
              </a:ext>
            </a:extLst>
          </p:cNvPr>
          <p:cNvSpPr/>
          <p:nvPr/>
        </p:nvSpPr>
        <p:spPr>
          <a:xfrm>
            <a:off x="8646404" y="2043651"/>
            <a:ext cx="1761424" cy="2638207"/>
          </a:xfrm>
          <a:prstGeom prst="roundRect">
            <a:avLst/>
          </a:prstGeom>
          <a:solidFill>
            <a:schemeClr val="accent4">
              <a:lumMod val="40000"/>
              <a:lumOff val="60000"/>
            </a:schemeClr>
          </a:solid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 name="textruta 5">
            <a:extLst>
              <a:ext uri="{FF2B5EF4-FFF2-40B4-BE49-F238E27FC236}">
                <a16:creationId xmlns:a16="http://schemas.microsoft.com/office/drawing/2014/main" id="{D5495086-9AE9-4957-96A8-A72F6FD7759E}"/>
              </a:ext>
            </a:extLst>
          </p:cNvPr>
          <p:cNvSpPr txBox="1"/>
          <p:nvPr/>
        </p:nvSpPr>
        <p:spPr>
          <a:xfrm>
            <a:off x="4204931" y="2287810"/>
            <a:ext cx="962526" cy="400110"/>
          </a:xfrm>
          <a:prstGeom prst="rect">
            <a:avLst/>
          </a:prstGeom>
          <a:noFill/>
        </p:spPr>
        <p:txBody>
          <a:bodyPr wrap="square" rtlCol="0">
            <a:spAutoFit/>
          </a:bodyPr>
          <a:lstStyle/>
          <a:p>
            <a:r>
              <a:rPr lang="sv-SE" sz="2000" b="1" dirty="0"/>
              <a:t>Spel</a:t>
            </a:r>
          </a:p>
        </p:txBody>
      </p:sp>
      <p:sp>
        <p:nvSpPr>
          <p:cNvPr id="8" name="textruta 7">
            <a:extLst>
              <a:ext uri="{FF2B5EF4-FFF2-40B4-BE49-F238E27FC236}">
                <a16:creationId xmlns:a16="http://schemas.microsoft.com/office/drawing/2014/main" id="{B98C0ACE-92C6-4AFF-BABD-B53C75600C94}"/>
              </a:ext>
            </a:extLst>
          </p:cNvPr>
          <p:cNvSpPr txBox="1"/>
          <p:nvPr/>
        </p:nvSpPr>
        <p:spPr>
          <a:xfrm>
            <a:off x="6576637" y="2292367"/>
            <a:ext cx="1512850" cy="400110"/>
          </a:xfrm>
          <a:prstGeom prst="rect">
            <a:avLst/>
          </a:prstGeom>
          <a:noFill/>
        </p:spPr>
        <p:txBody>
          <a:bodyPr wrap="square" rtlCol="0">
            <a:spAutoFit/>
          </a:bodyPr>
          <a:lstStyle/>
          <a:p>
            <a:r>
              <a:rPr lang="sv-SE" sz="2000" b="1" dirty="0"/>
              <a:t>Fys/Löpning</a:t>
            </a:r>
          </a:p>
        </p:txBody>
      </p:sp>
      <p:sp>
        <p:nvSpPr>
          <p:cNvPr id="9" name="textruta 8">
            <a:extLst>
              <a:ext uri="{FF2B5EF4-FFF2-40B4-BE49-F238E27FC236}">
                <a16:creationId xmlns:a16="http://schemas.microsoft.com/office/drawing/2014/main" id="{52009E5B-7699-4C36-92EE-6A4B314899EF}"/>
              </a:ext>
            </a:extLst>
          </p:cNvPr>
          <p:cNvSpPr txBox="1"/>
          <p:nvPr/>
        </p:nvSpPr>
        <p:spPr>
          <a:xfrm>
            <a:off x="1639514" y="2278285"/>
            <a:ext cx="1386836" cy="400110"/>
          </a:xfrm>
          <a:prstGeom prst="rect">
            <a:avLst/>
          </a:prstGeom>
          <a:noFill/>
        </p:spPr>
        <p:txBody>
          <a:bodyPr wrap="square" rtlCol="0">
            <a:spAutoFit/>
          </a:bodyPr>
          <a:lstStyle/>
          <a:p>
            <a:r>
              <a:rPr lang="sv-SE" sz="2000" b="1" dirty="0"/>
              <a:t>Passningar</a:t>
            </a:r>
          </a:p>
        </p:txBody>
      </p:sp>
      <p:sp>
        <p:nvSpPr>
          <p:cNvPr id="10" name="textruta 9">
            <a:extLst>
              <a:ext uri="{FF2B5EF4-FFF2-40B4-BE49-F238E27FC236}">
                <a16:creationId xmlns:a16="http://schemas.microsoft.com/office/drawing/2014/main" id="{6CAD994A-7BBF-4A33-8595-B2AE290ECE6C}"/>
              </a:ext>
            </a:extLst>
          </p:cNvPr>
          <p:cNvSpPr txBox="1"/>
          <p:nvPr/>
        </p:nvSpPr>
        <p:spPr>
          <a:xfrm>
            <a:off x="8826778" y="2259235"/>
            <a:ext cx="962526" cy="400110"/>
          </a:xfrm>
          <a:prstGeom prst="rect">
            <a:avLst/>
          </a:prstGeom>
          <a:noFill/>
        </p:spPr>
        <p:txBody>
          <a:bodyPr wrap="square" rtlCol="0">
            <a:spAutoFit/>
          </a:bodyPr>
          <a:lstStyle/>
          <a:p>
            <a:r>
              <a:rPr lang="sv-SE" sz="2000" b="1" dirty="0"/>
              <a:t>Teknik</a:t>
            </a:r>
          </a:p>
        </p:txBody>
      </p:sp>
      <p:sp>
        <p:nvSpPr>
          <p:cNvPr id="11" name="textruta 10">
            <a:extLst>
              <a:ext uri="{FF2B5EF4-FFF2-40B4-BE49-F238E27FC236}">
                <a16:creationId xmlns:a16="http://schemas.microsoft.com/office/drawing/2014/main" id="{7D68B685-E938-4E5C-B51D-23E3ABF19E37}"/>
              </a:ext>
            </a:extLst>
          </p:cNvPr>
          <p:cNvSpPr txBox="1"/>
          <p:nvPr/>
        </p:nvSpPr>
        <p:spPr>
          <a:xfrm>
            <a:off x="6574469" y="2663320"/>
            <a:ext cx="1440986" cy="2031325"/>
          </a:xfrm>
          <a:prstGeom prst="rect">
            <a:avLst/>
          </a:prstGeom>
          <a:noFill/>
        </p:spPr>
        <p:txBody>
          <a:bodyPr wrap="square" rtlCol="0">
            <a:spAutoFit/>
          </a:bodyPr>
          <a:lstStyle/>
          <a:p>
            <a:r>
              <a:rPr lang="sv-SE" dirty="0"/>
              <a:t>Spänst</a:t>
            </a:r>
          </a:p>
          <a:p>
            <a:r>
              <a:rPr lang="sv-SE" dirty="0"/>
              <a:t>Rörlighet</a:t>
            </a:r>
          </a:p>
          <a:p>
            <a:r>
              <a:rPr lang="sv-SE" dirty="0"/>
              <a:t>Koordination</a:t>
            </a:r>
          </a:p>
          <a:p>
            <a:r>
              <a:rPr lang="sv-SE" dirty="0"/>
              <a:t>Uthållighet</a:t>
            </a:r>
          </a:p>
          <a:p>
            <a:r>
              <a:rPr lang="sv-SE" dirty="0"/>
              <a:t>Styrka</a:t>
            </a:r>
          </a:p>
          <a:p>
            <a:r>
              <a:rPr lang="sv-SE" dirty="0"/>
              <a:t>Kondition</a:t>
            </a:r>
          </a:p>
          <a:p>
            <a:endParaRPr lang="sv-SE" dirty="0"/>
          </a:p>
        </p:txBody>
      </p:sp>
      <p:sp>
        <p:nvSpPr>
          <p:cNvPr id="12" name="textruta 11">
            <a:extLst>
              <a:ext uri="{FF2B5EF4-FFF2-40B4-BE49-F238E27FC236}">
                <a16:creationId xmlns:a16="http://schemas.microsoft.com/office/drawing/2014/main" id="{FCEAAC80-97FB-457B-9ADE-68762E4AE755}"/>
              </a:ext>
            </a:extLst>
          </p:cNvPr>
          <p:cNvSpPr txBox="1"/>
          <p:nvPr/>
        </p:nvSpPr>
        <p:spPr>
          <a:xfrm>
            <a:off x="3685477" y="489755"/>
            <a:ext cx="4373121" cy="830997"/>
          </a:xfrm>
          <a:prstGeom prst="rect">
            <a:avLst/>
          </a:prstGeom>
          <a:noFill/>
        </p:spPr>
        <p:txBody>
          <a:bodyPr wrap="none" rtlCol="0">
            <a:spAutoFit/>
          </a:bodyPr>
          <a:lstStyle/>
          <a:p>
            <a:pPr algn="ctr"/>
            <a:r>
              <a:rPr lang="sv-SE" sz="4800" b="1" dirty="0">
                <a:solidFill>
                  <a:srgbClr val="0070C0"/>
                </a:solidFill>
                <a:latin typeface="Calibri" panose="020F0502020204030204" pitchFamily="34" charset="0"/>
                <a:ea typeface="+mj-ea"/>
                <a:cs typeface="Times New Roman" panose="02020603050405020304" pitchFamily="18" charset="0"/>
              </a:rPr>
              <a:t>Träningsinnehåll</a:t>
            </a:r>
          </a:p>
        </p:txBody>
      </p:sp>
      <p:sp>
        <p:nvSpPr>
          <p:cNvPr id="14" name="textruta 13">
            <a:extLst>
              <a:ext uri="{FF2B5EF4-FFF2-40B4-BE49-F238E27FC236}">
                <a16:creationId xmlns:a16="http://schemas.microsoft.com/office/drawing/2014/main" id="{3FF2A3CF-EE1A-4AAE-9A6A-022783B57867}"/>
              </a:ext>
            </a:extLst>
          </p:cNvPr>
          <p:cNvSpPr txBox="1"/>
          <p:nvPr/>
        </p:nvSpPr>
        <p:spPr>
          <a:xfrm>
            <a:off x="4201323" y="2663320"/>
            <a:ext cx="1762877" cy="1754326"/>
          </a:xfrm>
          <a:prstGeom prst="rect">
            <a:avLst/>
          </a:prstGeom>
          <a:noFill/>
        </p:spPr>
        <p:txBody>
          <a:bodyPr wrap="square" rtlCol="0">
            <a:spAutoFit/>
          </a:bodyPr>
          <a:lstStyle/>
          <a:p>
            <a:r>
              <a:rPr lang="sv-SE" dirty="0"/>
              <a:t>Positionsspel</a:t>
            </a:r>
          </a:p>
          <a:p>
            <a:r>
              <a:rPr lang="sv-SE" dirty="0"/>
              <a:t>Småspel</a:t>
            </a:r>
          </a:p>
          <a:p>
            <a:r>
              <a:rPr lang="sv-SE" dirty="0"/>
              <a:t>Storspel</a:t>
            </a:r>
          </a:p>
          <a:p>
            <a:r>
              <a:rPr lang="sv-SE" dirty="0"/>
              <a:t>Spelförståelse</a:t>
            </a:r>
          </a:p>
          <a:p>
            <a:r>
              <a:rPr lang="sv-SE" dirty="0"/>
              <a:t>Spelvändningar</a:t>
            </a:r>
          </a:p>
          <a:p>
            <a:r>
              <a:rPr lang="sv-SE" dirty="0"/>
              <a:t>Överflyttningar</a:t>
            </a:r>
          </a:p>
        </p:txBody>
      </p:sp>
      <p:sp>
        <p:nvSpPr>
          <p:cNvPr id="17" name="textruta 16">
            <a:extLst>
              <a:ext uri="{FF2B5EF4-FFF2-40B4-BE49-F238E27FC236}">
                <a16:creationId xmlns:a16="http://schemas.microsoft.com/office/drawing/2014/main" id="{4BD05909-AC5D-4793-846B-2228C68ADBD2}"/>
              </a:ext>
            </a:extLst>
          </p:cNvPr>
          <p:cNvSpPr txBox="1"/>
          <p:nvPr/>
        </p:nvSpPr>
        <p:spPr>
          <a:xfrm>
            <a:off x="8828666" y="2624090"/>
            <a:ext cx="1521742" cy="1477328"/>
          </a:xfrm>
          <a:prstGeom prst="rect">
            <a:avLst/>
          </a:prstGeom>
          <a:noFill/>
        </p:spPr>
        <p:txBody>
          <a:bodyPr wrap="square" rtlCol="0">
            <a:spAutoFit/>
          </a:bodyPr>
          <a:lstStyle/>
          <a:p>
            <a:r>
              <a:rPr lang="sv-SE" dirty="0"/>
              <a:t>Kontroll</a:t>
            </a:r>
          </a:p>
          <a:p>
            <a:r>
              <a:rPr lang="sv-SE" dirty="0"/>
              <a:t>Trygghet</a:t>
            </a:r>
          </a:p>
          <a:p>
            <a:r>
              <a:rPr lang="sv-SE" dirty="0"/>
              <a:t>Säkerhet</a:t>
            </a:r>
          </a:p>
          <a:p>
            <a:r>
              <a:rPr lang="sv-SE" dirty="0"/>
              <a:t>Muskelminnet</a:t>
            </a:r>
          </a:p>
          <a:p>
            <a:endParaRPr lang="sv-SE" dirty="0"/>
          </a:p>
        </p:txBody>
      </p:sp>
      <p:sp>
        <p:nvSpPr>
          <p:cNvPr id="18" name="textruta 17">
            <a:extLst>
              <a:ext uri="{FF2B5EF4-FFF2-40B4-BE49-F238E27FC236}">
                <a16:creationId xmlns:a16="http://schemas.microsoft.com/office/drawing/2014/main" id="{87D186F7-C9BA-494F-AD80-5281153DD86D}"/>
              </a:ext>
            </a:extLst>
          </p:cNvPr>
          <p:cNvSpPr txBox="1"/>
          <p:nvPr/>
        </p:nvSpPr>
        <p:spPr>
          <a:xfrm>
            <a:off x="1638566" y="2675715"/>
            <a:ext cx="1775252" cy="2031325"/>
          </a:xfrm>
          <a:prstGeom prst="rect">
            <a:avLst/>
          </a:prstGeom>
          <a:noFill/>
        </p:spPr>
        <p:txBody>
          <a:bodyPr wrap="square" rtlCol="0">
            <a:spAutoFit/>
          </a:bodyPr>
          <a:lstStyle/>
          <a:p>
            <a:r>
              <a:rPr lang="sv-SE" dirty="0"/>
              <a:t>Touch</a:t>
            </a:r>
          </a:p>
          <a:p>
            <a:r>
              <a:rPr lang="sv-SE" dirty="0"/>
              <a:t>Bollflytt i rörelse</a:t>
            </a:r>
          </a:p>
          <a:p>
            <a:r>
              <a:rPr lang="sv-SE" dirty="0"/>
              <a:t>Matchlikt</a:t>
            </a:r>
          </a:p>
          <a:p>
            <a:r>
              <a:rPr lang="sv-SE" dirty="0"/>
              <a:t>Speluppbyggnad</a:t>
            </a:r>
          </a:p>
          <a:p>
            <a:r>
              <a:rPr lang="sv-SE" dirty="0"/>
              <a:t>Återerövring</a:t>
            </a:r>
          </a:p>
          <a:p>
            <a:endParaRPr lang="sv-SE" dirty="0"/>
          </a:p>
          <a:p>
            <a:endParaRPr lang="sv-SE" dirty="0"/>
          </a:p>
        </p:txBody>
      </p:sp>
      <p:sp>
        <p:nvSpPr>
          <p:cNvPr id="19" name="Ellips 18">
            <a:extLst>
              <a:ext uri="{FF2B5EF4-FFF2-40B4-BE49-F238E27FC236}">
                <a16:creationId xmlns:a16="http://schemas.microsoft.com/office/drawing/2014/main" id="{EC63AE66-DDAE-40C9-ABD9-244F91CEB6D5}"/>
              </a:ext>
            </a:extLst>
          </p:cNvPr>
          <p:cNvSpPr/>
          <p:nvPr/>
        </p:nvSpPr>
        <p:spPr>
          <a:xfrm>
            <a:off x="2424673" y="5104441"/>
            <a:ext cx="7102443" cy="7555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4000" dirty="0"/>
              <a:t>Helhet</a:t>
            </a:r>
          </a:p>
        </p:txBody>
      </p:sp>
    </p:spTree>
    <p:extLst>
      <p:ext uri="{BB962C8B-B14F-4D97-AF65-F5344CB8AC3E}">
        <p14:creationId xmlns:p14="http://schemas.microsoft.com/office/powerpoint/2010/main" val="21846874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E5584EA-FFA4-7748-11C7-746EE9EC3416}"/>
              </a:ext>
            </a:extLst>
          </p:cNvPr>
          <p:cNvSpPr>
            <a:spLocks noGrp="1"/>
          </p:cNvSpPr>
          <p:nvPr>
            <p:ph type="title"/>
          </p:nvPr>
        </p:nvSpPr>
        <p:spPr/>
        <p:txBody>
          <a:bodyPr/>
          <a:lstStyle/>
          <a:p>
            <a:r>
              <a:rPr lang="sv-SE" b="1" dirty="0">
                <a:solidFill>
                  <a:srgbClr val="0070C0"/>
                </a:solidFill>
              </a:rPr>
              <a:t>Matcher</a:t>
            </a:r>
          </a:p>
        </p:txBody>
      </p:sp>
      <p:sp>
        <p:nvSpPr>
          <p:cNvPr id="3" name="Platshållare för innehåll 2">
            <a:extLst>
              <a:ext uri="{FF2B5EF4-FFF2-40B4-BE49-F238E27FC236}">
                <a16:creationId xmlns:a16="http://schemas.microsoft.com/office/drawing/2014/main" id="{A299329E-D42A-244C-7B2A-BD8A020B8B36}"/>
              </a:ext>
            </a:extLst>
          </p:cNvPr>
          <p:cNvSpPr>
            <a:spLocks noGrp="1"/>
          </p:cNvSpPr>
          <p:nvPr>
            <p:ph idx="1"/>
          </p:nvPr>
        </p:nvSpPr>
        <p:spPr/>
        <p:txBody>
          <a:bodyPr>
            <a:normAutofit fontScale="92500" lnSpcReduction="10000"/>
          </a:bodyPr>
          <a:lstStyle/>
          <a:p>
            <a:pPr marL="0" indent="0">
              <a:buNone/>
            </a:pPr>
            <a:r>
              <a:rPr lang="sv-SE" b="1" dirty="0">
                <a:solidFill>
                  <a:srgbClr val="0070C0"/>
                </a:solidFill>
              </a:rPr>
              <a:t>Träningsmatcher</a:t>
            </a:r>
          </a:p>
          <a:p>
            <a:pPr marL="0" indent="0">
              <a:buNone/>
            </a:pPr>
            <a:r>
              <a:rPr lang="sv-SE" sz="2000" dirty="0"/>
              <a:t>Vi kommer att boka in träningsmatcher i spelformen 11-manna för att förbereda spelarna för Sverigecupen samt att vi tror att det är bra inför kommande säsong.</a:t>
            </a:r>
          </a:p>
          <a:p>
            <a:pPr marL="0" indent="0">
              <a:buNone/>
            </a:pPr>
            <a:r>
              <a:rPr lang="sv-SE" sz="2000" dirty="0"/>
              <a:t>F11 kommer att ha ett 11-mannalag anmält i serien och där kan det bli aktuellt att låna spelare från oss</a:t>
            </a:r>
          </a:p>
          <a:p>
            <a:pPr marL="0" indent="0">
              <a:buNone/>
            </a:pPr>
            <a:endParaRPr lang="sv-SE" sz="2000" dirty="0"/>
          </a:p>
          <a:p>
            <a:pPr marL="0" indent="0">
              <a:buNone/>
            </a:pPr>
            <a:r>
              <a:rPr lang="sv-SE" sz="2000" b="1" dirty="0">
                <a:solidFill>
                  <a:srgbClr val="0070C0"/>
                </a:solidFill>
              </a:rPr>
              <a:t>DM</a:t>
            </a:r>
          </a:p>
          <a:p>
            <a:pPr marL="0" indent="0">
              <a:buNone/>
            </a:pPr>
            <a:r>
              <a:rPr lang="sv-SE" sz="2000" dirty="0"/>
              <a:t>Vi har anmält 1 lag </a:t>
            </a:r>
          </a:p>
          <a:p>
            <a:pPr marL="0" indent="0">
              <a:buNone/>
            </a:pPr>
            <a:endParaRPr lang="sv-SE" sz="2000" dirty="0"/>
          </a:p>
          <a:p>
            <a:pPr marL="0" indent="0">
              <a:buNone/>
            </a:pPr>
            <a:r>
              <a:rPr lang="sv-SE" sz="2000" b="1" dirty="0">
                <a:solidFill>
                  <a:srgbClr val="0070C0"/>
                </a:solidFill>
              </a:rPr>
              <a:t>Matcher i seriespel</a:t>
            </a:r>
          </a:p>
          <a:p>
            <a:pPr marL="0" indent="0">
              <a:buNone/>
            </a:pPr>
            <a:r>
              <a:rPr lang="sv-SE" sz="2000" dirty="0"/>
              <a:t>Vi har anmält 2 lag</a:t>
            </a:r>
          </a:p>
          <a:p>
            <a:r>
              <a:rPr lang="sv-SE" sz="2000" dirty="0"/>
              <a:t>1 lag i gul serie (mellan)</a:t>
            </a:r>
          </a:p>
          <a:p>
            <a:r>
              <a:rPr lang="sv-SE" sz="2000" dirty="0"/>
              <a:t>1 lag i svart serie (svår)</a:t>
            </a:r>
          </a:p>
          <a:p>
            <a:endParaRPr lang="sv-SE" dirty="0"/>
          </a:p>
        </p:txBody>
      </p:sp>
      <p:sp>
        <p:nvSpPr>
          <p:cNvPr id="4" name="textruta 3">
            <a:extLst>
              <a:ext uri="{FF2B5EF4-FFF2-40B4-BE49-F238E27FC236}">
                <a16:creationId xmlns:a16="http://schemas.microsoft.com/office/drawing/2014/main" id="{2E5D7E39-0F5B-A30D-A287-8207464C1684}"/>
              </a:ext>
            </a:extLst>
          </p:cNvPr>
          <p:cNvSpPr txBox="1"/>
          <p:nvPr/>
        </p:nvSpPr>
        <p:spPr>
          <a:xfrm>
            <a:off x="5547049" y="4001294"/>
            <a:ext cx="5556380" cy="2308324"/>
          </a:xfrm>
          <a:prstGeom prst="rect">
            <a:avLst/>
          </a:prstGeom>
          <a:noFill/>
        </p:spPr>
        <p:txBody>
          <a:bodyPr wrap="square" rtlCol="0">
            <a:spAutoFit/>
          </a:bodyPr>
          <a:lstStyle/>
          <a:p>
            <a:r>
              <a:rPr lang="sv-SE" dirty="0"/>
              <a:t>Vi kommer att rotera alla spelare som vill i båda serierna och utgår från träningsnärvaro och ambition. Vi kommer att försöka se till att alla får lika många matcher förutsatt att spelarna genomför kontinuerlig träning och hur många lag som är anmälda i respektive serie. </a:t>
            </a:r>
          </a:p>
          <a:p>
            <a:endParaRPr lang="sv-SE" dirty="0"/>
          </a:p>
          <a:p>
            <a:r>
              <a:rPr lang="sv-SE" dirty="0"/>
              <a:t>Behöver reserv plockas in till match kommer vi att kalla in dom spelare som tränat mycket</a:t>
            </a:r>
          </a:p>
        </p:txBody>
      </p:sp>
    </p:spTree>
    <p:extLst>
      <p:ext uri="{BB962C8B-B14F-4D97-AF65-F5344CB8AC3E}">
        <p14:creationId xmlns:p14="http://schemas.microsoft.com/office/powerpoint/2010/main" val="9909102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B3D32E0-8AF9-75E9-DA03-B4E51648E26A}"/>
              </a:ext>
            </a:extLst>
          </p:cNvPr>
          <p:cNvSpPr>
            <a:spLocks noGrp="1"/>
          </p:cNvSpPr>
          <p:nvPr>
            <p:ph type="title"/>
          </p:nvPr>
        </p:nvSpPr>
        <p:spPr/>
        <p:txBody>
          <a:bodyPr/>
          <a:lstStyle/>
          <a:p>
            <a:r>
              <a:rPr lang="sv-SE" b="1" dirty="0">
                <a:solidFill>
                  <a:srgbClr val="0070C0"/>
                </a:solidFill>
              </a:rPr>
              <a:t>Cuper</a:t>
            </a:r>
          </a:p>
        </p:txBody>
      </p:sp>
      <p:sp>
        <p:nvSpPr>
          <p:cNvPr id="3" name="Platshållare för innehåll 2">
            <a:extLst>
              <a:ext uri="{FF2B5EF4-FFF2-40B4-BE49-F238E27FC236}">
                <a16:creationId xmlns:a16="http://schemas.microsoft.com/office/drawing/2014/main" id="{09D2ABA3-809E-E530-9566-F2AB92D9092A}"/>
              </a:ext>
            </a:extLst>
          </p:cNvPr>
          <p:cNvSpPr>
            <a:spLocks noGrp="1"/>
          </p:cNvSpPr>
          <p:nvPr>
            <p:ph idx="1"/>
          </p:nvPr>
        </p:nvSpPr>
        <p:spPr>
          <a:xfrm>
            <a:off x="838200" y="1825625"/>
            <a:ext cx="11353800" cy="4463208"/>
          </a:xfrm>
        </p:spPr>
        <p:txBody>
          <a:bodyPr>
            <a:normAutofit lnSpcReduction="10000"/>
          </a:bodyPr>
          <a:lstStyle/>
          <a:p>
            <a:pPr marL="0" indent="0">
              <a:buNone/>
            </a:pPr>
            <a:r>
              <a:rPr lang="sv-SE" sz="2400" b="1" dirty="0">
                <a:solidFill>
                  <a:srgbClr val="0070C0"/>
                </a:solidFill>
              </a:rPr>
              <a:t>Krokombostäder Cup </a:t>
            </a:r>
            <a:r>
              <a:rPr lang="sv-SE" sz="2400" dirty="0"/>
              <a:t>25-26 April			</a:t>
            </a:r>
            <a:r>
              <a:rPr lang="sv-SE" sz="2400" b="1" dirty="0">
                <a:solidFill>
                  <a:srgbClr val="0070C0"/>
                </a:solidFill>
              </a:rPr>
              <a:t>Storsjöcupen</a:t>
            </a:r>
            <a:r>
              <a:rPr lang="sv-SE" sz="2400" dirty="0"/>
              <a:t> 30 Juni – 4 Juli</a:t>
            </a:r>
          </a:p>
          <a:p>
            <a:pPr marL="0" indent="0">
              <a:buNone/>
            </a:pPr>
            <a:r>
              <a:rPr lang="sv-SE" sz="1800" dirty="0"/>
              <a:t>7-manna, 2st lag anmälda.</a:t>
            </a:r>
            <a:r>
              <a:rPr lang="sv-SE" sz="2000" dirty="0"/>
              <a:t>					</a:t>
            </a:r>
            <a:r>
              <a:rPr lang="sv-SE" sz="1800" dirty="0"/>
              <a:t>9-manna, 2st lag anmälda</a:t>
            </a:r>
            <a:endParaRPr lang="sv-SE" sz="2000" dirty="0"/>
          </a:p>
          <a:p>
            <a:pPr marL="0" indent="0">
              <a:buNone/>
            </a:pPr>
            <a:r>
              <a:rPr lang="sv-SE" sz="1800" dirty="0"/>
              <a:t>Avgift 1000:-/lag, betalas av lagkassan				Avgift betalas av OPE IF</a:t>
            </a:r>
          </a:p>
          <a:p>
            <a:pPr marL="0" indent="0">
              <a:buNone/>
            </a:pPr>
            <a:r>
              <a:rPr lang="sv-SE" sz="1800" dirty="0"/>
              <a:t>							Deltagaravgift 300:-/spelare betalas av lagkassan</a:t>
            </a:r>
          </a:p>
          <a:p>
            <a:pPr marL="0" indent="0">
              <a:buNone/>
            </a:pPr>
            <a:endParaRPr lang="sv-SE" sz="2400" dirty="0"/>
          </a:p>
          <a:p>
            <a:pPr marL="0" indent="0">
              <a:buNone/>
            </a:pPr>
            <a:r>
              <a:rPr lang="sv-SE" sz="2400" b="1" dirty="0">
                <a:solidFill>
                  <a:srgbClr val="0070C0"/>
                </a:solidFill>
              </a:rPr>
              <a:t>Hudik Cup </a:t>
            </a:r>
            <a:r>
              <a:rPr lang="sv-SE" sz="2400" dirty="0"/>
              <a:t>12-14 Juni   				</a:t>
            </a:r>
            <a:r>
              <a:rPr lang="sv-SE" sz="2400" b="1" dirty="0">
                <a:solidFill>
                  <a:srgbClr val="0070C0"/>
                </a:solidFill>
              </a:rPr>
              <a:t>Sverigecupen</a:t>
            </a:r>
            <a:r>
              <a:rPr lang="sv-SE" sz="2400" dirty="0"/>
              <a:t> 6-9 Augusti</a:t>
            </a:r>
          </a:p>
          <a:p>
            <a:pPr marL="0" indent="0">
              <a:buNone/>
            </a:pPr>
            <a:r>
              <a:rPr lang="sv-SE" sz="1600" dirty="0"/>
              <a:t>9-manna, 2st lag anmälda.					11-manna, 1 lag anmäld. (15-16 spelare)</a:t>
            </a:r>
          </a:p>
          <a:p>
            <a:pPr marL="0" indent="0">
              <a:buNone/>
            </a:pPr>
            <a:r>
              <a:rPr lang="sv-SE" sz="1600" dirty="0"/>
              <a:t>Anmälningsavgift 1 800:-/lag, betalas av lagkassa.			Anmälningsavgift 3500:-, betalas av lagkassa	</a:t>
            </a:r>
          </a:p>
          <a:p>
            <a:pPr marL="0" indent="0">
              <a:buNone/>
            </a:pPr>
            <a:r>
              <a:rPr lang="sv-SE" sz="1600" dirty="0"/>
              <a:t>Deltagaravgift 1450:-/ spelare och ledare. Del betalas av lagkassan		Deltagaravgift 2450:- / spelare och ledare</a:t>
            </a:r>
          </a:p>
          <a:p>
            <a:pPr marL="0" indent="0">
              <a:buNone/>
            </a:pPr>
            <a:r>
              <a:rPr lang="sv-SE" sz="1600" dirty="0"/>
              <a:t>Busskostnad ca 400:- / spelare. Ledarnas busskostnad står OPE IF för	Del betalas av respektive spelare resten via arbetsinsats 							eller sponsring</a:t>
            </a:r>
            <a:endParaRPr lang="sv-SE" sz="2400" dirty="0"/>
          </a:p>
          <a:p>
            <a:pPr marL="0" indent="0">
              <a:buNone/>
            </a:pPr>
            <a:r>
              <a:rPr lang="sv-SE" sz="2000" dirty="0"/>
              <a:t>(</a:t>
            </a:r>
            <a:r>
              <a:rPr lang="sv-SE" sz="2000" dirty="0" err="1"/>
              <a:t>Ev</a:t>
            </a:r>
            <a:r>
              <a:rPr lang="sv-SE" sz="2000" dirty="0"/>
              <a:t> följer några F11 spelare med på Hudik &amp; Storsjö)</a:t>
            </a:r>
          </a:p>
          <a:p>
            <a:pPr marL="0" indent="0">
              <a:buNone/>
            </a:pPr>
            <a:endParaRPr lang="sv-SE" sz="2400" dirty="0"/>
          </a:p>
        </p:txBody>
      </p:sp>
      <p:sp>
        <p:nvSpPr>
          <p:cNvPr id="4" name="textruta 3">
            <a:extLst>
              <a:ext uri="{FF2B5EF4-FFF2-40B4-BE49-F238E27FC236}">
                <a16:creationId xmlns:a16="http://schemas.microsoft.com/office/drawing/2014/main" id="{910CD035-3442-1BC4-3D12-630B85346F9F}"/>
              </a:ext>
            </a:extLst>
          </p:cNvPr>
          <p:cNvSpPr txBox="1"/>
          <p:nvPr/>
        </p:nvSpPr>
        <p:spPr>
          <a:xfrm>
            <a:off x="7704220" y="5831634"/>
            <a:ext cx="3052012" cy="461665"/>
          </a:xfrm>
          <a:prstGeom prst="rect">
            <a:avLst/>
          </a:prstGeom>
          <a:noFill/>
        </p:spPr>
        <p:txBody>
          <a:bodyPr wrap="square" rtlCol="0">
            <a:spAutoFit/>
          </a:bodyPr>
          <a:lstStyle/>
          <a:p>
            <a:r>
              <a:rPr lang="sv-SE" sz="2400" dirty="0">
                <a:solidFill>
                  <a:srgbClr val="0070C0"/>
                </a:solidFill>
              </a:rPr>
              <a:t>Gothia Cup 2027? </a:t>
            </a:r>
            <a:r>
              <a:rPr lang="sv-SE" sz="2400" dirty="0">
                <a:solidFill>
                  <a:srgbClr val="0070C0"/>
                </a:solidFill>
                <a:sym typeface="Wingdings" panose="05000000000000000000" pitchFamily="2" charset="2"/>
              </a:rPr>
              <a:t></a:t>
            </a:r>
            <a:endParaRPr lang="sv-SE" sz="2400" dirty="0">
              <a:solidFill>
                <a:srgbClr val="0070C0"/>
              </a:solidFill>
            </a:endParaRPr>
          </a:p>
        </p:txBody>
      </p:sp>
    </p:spTree>
    <p:extLst>
      <p:ext uri="{BB962C8B-B14F-4D97-AF65-F5344CB8AC3E}">
        <p14:creationId xmlns:p14="http://schemas.microsoft.com/office/powerpoint/2010/main" val="3462505838"/>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758</TotalTime>
  <Words>1465</Words>
  <Application>Microsoft Office PowerPoint</Application>
  <PresentationFormat>Bredbild</PresentationFormat>
  <Paragraphs>216</Paragraphs>
  <Slides>17</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17</vt:i4>
      </vt:variant>
    </vt:vector>
  </HeadingPairs>
  <TitlesOfParts>
    <vt:vector size="22" baseType="lpstr">
      <vt:lpstr>Arial</vt:lpstr>
      <vt:lpstr>Calibri</vt:lpstr>
      <vt:lpstr>Calibri Light</vt:lpstr>
      <vt:lpstr>Wingdings</vt:lpstr>
      <vt:lpstr>Office-tema</vt:lpstr>
      <vt:lpstr>Föräldramöte F12</vt:lpstr>
      <vt:lpstr>Spelartrupp</vt:lpstr>
      <vt:lpstr>Ledare/Roller</vt:lpstr>
      <vt:lpstr> För att vi ska må bra och utvecklas som fotbollsspelare är det viktigt att vi fortsätter att arbeta med:  </vt:lpstr>
      <vt:lpstr> Träningstider</vt:lpstr>
      <vt:lpstr>Träningar</vt:lpstr>
      <vt:lpstr>PowerPoint-presentation</vt:lpstr>
      <vt:lpstr>Matcher</vt:lpstr>
      <vt:lpstr>Cuper</vt:lpstr>
      <vt:lpstr>Träningsläger i Norge 1:a-3:e Maj </vt:lpstr>
      <vt:lpstr>"Mediagrupp i laget?"</vt:lpstr>
      <vt:lpstr>Lagkassa</vt:lpstr>
      <vt:lpstr>Arbetsinsats</vt:lpstr>
      <vt:lpstr>Försäljningsinsatser</vt:lpstr>
      <vt:lpstr>Årsavgifter 2026</vt:lpstr>
      <vt:lpstr>Ekonomiskt stöd</vt:lpstr>
      <vt:lpstr>Tack för idag!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FL-möte F12</dc:title>
  <dc:creator>Fredrik Olsson (Regional Airports - OSD)</dc:creator>
  <cp:lastModifiedBy>Fredrik Olsson (Regional Airports - Åre Östersund Airport)</cp:lastModifiedBy>
  <cp:revision>13</cp:revision>
  <dcterms:created xsi:type="dcterms:W3CDTF">2023-02-16T09:48:49Z</dcterms:created>
  <dcterms:modified xsi:type="dcterms:W3CDTF">2026-03-16T17:06:24Z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cde3a35-8da8-4c7f-b979-2f5bf715068f_Enabled">
    <vt:lpwstr>true</vt:lpwstr>
  </property>
  <property fmtid="{D5CDD505-2E9C-101B-9397-08002B2CF9AE}" pid="3" name="MSIP_Label_fcde3a35-8da8-4c7f-b979-2f5bf715068f_SetDate">
    <vt:lpwstr>2023-02-16T11:15:07Z</vt:lpwstr>
  </property>
  <property fmtid="{D5CDD505-2E9C-101B-9397-08002B2CF9AE}" pid="4" name="MSIP_Label_fcde3a35-8da8-4c7f-b979-2f5bf715068f_Method">
    <vt:lpwstr>Privileged</vt:lpwstr>
  </property>
  <property fmtid="{D5CDD505-2E9C-101B-9397-08002B2CF9AE}" pid="5" name="MSIP_Label_fcde3a35-8da8-4c7f-b979-2f5bf715068f_Name">
    <vt:lpwstr>Publik</vt:lpwstr>
  </property>
  <property fmtid="{D5CDD505-2E9C-101B-9397-08002B2CF9AE}" pid="6" name="MSIP_Label_fcde3a35-8da8-4c7f-b979-2f5bf715068f_SiteId">
    <vt:lpwstr>0b3b45c6-70cd-4220-8bf9-a1daee8f0f45</vt:lpwstr>
  </property>
  <property fmtid="{D5CDD505-2E9C-101B-9397-08002B2CF9AE}" pid="7" name="MSIP_Label_fcde3a35-8da8-4c7f-b979-2f5bf715068f_ActionId">
    <vt:lpwstr>5bd8dd8e-0a04-4a8e-9297-0000c29247d0</vt:lpwstr>
  </property>
  <property fmtid="{D5CDD505-2E9C-101B-9397-08002B2CF9AE}" pid="8" name="MSIP_Label_fcde3a35-8da8-4c7f-b979-2f5bf715068f_ContentBits">
    <vt:lpwstr>0</vt:lpwstr>
  </property>
</Properties>
</file>