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9" r:id="rId8"/>
    <p:sldId id="268" r:id="rId9"/>
    <p:sldId id="270" r:id="rId10"/>
    <p:sldId id="271" r:id="rId11"/>
    <p:sldId id="272" r:id="rId12"/>
    <p:sldId id="262" r:id="rId13"/>
    <p:sldId id="263" r:id="rId14"/>
    <p:sldId id="264" r:id="rId15"/>
    <p:sldId id="265" r:id="rId16"/>
    <p:sldId id="266" r:id="rId17"/>
    <p:sldId id="267" r:id="rId18"/>
  </p:sldIdLst>
  <p:sldSz cx="18288000" cy="10287000"/>
  <p:notesSz cx="6858000" cy="9144000"/>
  <p:embeddedFontLst>
    <p:embeddedFont>
      <p:font typeface="Anton" pitchFamily="2" charset="77"/>
      <p:regular r:id="rId20"/>
    </p:embeddedFont>
    <p:embeddedFont>
      <p:font typeface="Antonio" panose="02000503000000000000" pitchFamily="2" charset="77"/>
      <p:regular r:id="rId21"/>
    </p:embeddedFont>
    <p:embeddedFont>
      <p:font typeface="Open Sans" panose="020B0606030504020204" pitchFamily="34" charset="0"/>
      <p:regular r:id="rId22"/>
      <p:bold r:id="rId23"/>
      <p:italic r:id="rId24"/>
      <p:boldItalic r:id="rId25"/>
    </p:embeddedFont>
    <p:embeddedFont>
      <p:font typeface="Open Sans Bold" panose="020B0806030504020204" pitchFamily="34" charset="0"/>
      <p:regular r:id="rId26"/>
      <p:bold r:id="rId27"/>
    </p:embeddedFont>
    <p:embeddedFont>
      <p:font typeface="Open Sans Italics" panose="020B060603050402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94590" autoAdjust="0"/>
  </p:normalViewPr>
  <p:slideViewPr>
    <p:cSldViewPr>
      <p:cViewPr varScale="1">
        <p:scale>
          <a:sx n="61" d="100"/>
          <a:sy n="61" d="100"/>
        </p:scale>
        <p:origin x="1128"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E71BD-5A30-C54C-ACE3-A6BB0E101058}" type="datetimeFigureOut">
              <a:rPr lang="sv-SE" smtClean="0"/>
              <a:t>2025-09-25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92B3E-E1D1-8149-BE74-A79768B5C242}" type="slidenum">
              <a:rPr lang="sv-SE" smtClean="0"/>
              <a:t>‹#›</a:t>
            </a:fld>
            <a:endParaRPr lang="sv-SE"/>
          </a:p>
        </p:txBody>
      </p:sp>
    </p:spTree>
    <p:extLst>
      <p:ext uri="{BB962C8B-B14F-4D97-AF65-F5344CB8AC3E}">
        <p14:creationId xmlns:p14="http://schemas.microsoft.com/office/powerpoint/2010/main" val="159846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Anpassa efter just ert </a:t>
            </a:r>
            <a:r>
              <a:rPr lang="sv-SE" dirty="0" err="1"/>
              <a:t>föräldrmöte</a:t>
            </a:r>
            <a:r>
              <a:rPr lang="sv-SE" dirty="0"/>
              <a:t> </a:t>
            </a:r>
          </a:p>
        </p:txBody>
      </p:sp>
      <p:sp>
        <p:nvSpPr>
          <p:cNvPr id="4" name="Platshållare för bildnummer 3"/>
          <p:cNvSpPr>
            <a:spLocks noGrp="1"/>
          </p:cNvSpPr>
          <p:nvPr>
            <p:ph type="sldNum" sz="quarter" idx="5"/>
          </p:nvPr>
        </p:nvSpPr>
        <p:spPr/>
        <p:txBody>
          <a:bodyPr/>
          <a:lstStyle/>
          <a:p>
            <a:fld id="{4C092B3E-E1D1-8149-BE74-A79768B5C242}" type="slidenum">
              <a:rPr lang="sv-SE" smtClean="0"/>
              <a:t>2</a:t>
            </a:fld>
            <a:endParaRPr lang="sv-SE"/>
          </a:p>
        </p:txBody>
      </p:sp>
    </p:spTree>
    <p:extLst>
      <p:ext uri="{BB962C8B-B14F-4D97-AF65-F5344CB8AC3E}">
        <p14:creationId xmlns:p14="http://schemas.microsoft.com/office/powerpoint/2010/main" val="36583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7B17-CEDF-8DE9-60EB-3239AF78953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CDA2006-A7EE-68B9-95BD-7F4D61CFEE6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A9E409C-9B92-74EF-64AC-8EF8F9945CCE}"/>
              </a:ext>
            </a:extLst>
          </p:cNvPr>
          <p:cNvSpPr>
            <a:spLocks noGrp="1"/>
          </p:cNvSpPr>
          <p:nvPr>
            <p:ph type="body" idx="1"/>
          </p:nvPr>
        </p:nvSpPr>
        <p:spPr/>
        <p:txBody>
          <a:bodyPr/>
          <a:lstStyle/>
          <a:p>
            <a:r>
              <a:rPr lang="sv-SE" dirty="0"/>
              <a:t>Ta bort de </a:t>
            </a:r>
            <a:r>
              <a:rPr lang="sv-SE" dirty="0" err="1"/>
              <a:t>slides</a:t>
            </a:r>
            <a:r>
              <a:rPr lang="sv-SE" dirty="0"/>
              <a:t> som inte tillhör er åldersgrupp</a:t>
            </a:r>
          </a:p>
        </p:txBody>
      </p:sp>
      <p:sp>
        <p:nvSpPr>
          <p:cNvPr id="4" name="Platshållare för bildnummer 3">
            <a:extLst>
              <a:ext uri="{FF2B5EF4-FFF2-40B4-BE49-F238E27FC236}">
                <a16:creationId xmlns:a16="http://schemas.microsoft.com/office/drawing/2014/main" id="{C2C8804D-212F-1837-8AD1-2D5A4D11E6C4}"/>
              </a:ext>
            </a:extLst>
          </p:cNvPr>
          <p:cNvSpPr>
            <a:spLocks noGrp="1"/>
          </p:cNvSpPr>
          <p:nvPr>
            <p:ph type="sldNum" sz="quarter" idx="5"/>
          </p:nvPr>
        </p:nvSpPr>
        <p:spPr/>
        <p:txBody>
          <a:bodyPr/>
          <a:lstStyle/>
          <a:p>
            <a:fld id="{4C092B3E-E1D1-8149-BE74-A79768B5C242}" type="slidenum">
              <a:rPr lang="sv-SE" smtClean="0"/>
              <a:t>11</a:t>
            </a:fld>
            <a:endParaRPr lang="sv-SE"/>
          </a:p>
        </p:txBody>
      </p:sp>
    </p:spTree>
    <p:extLst>
      <p:ext uri="{BB962C8B-B14F-4D97-AF65-F5344CB8AC3E}">
        <p14:creationId xmlns:p14="http://schemas.microsoft.com/office/powerpoint/2010/main" val="3198924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på med er planering för träningarna inför säsongen</a:t>
            </a:r>
          </a:p>
        </p:txBody>
      </p:sp>
      <p:sp>
        <p:nvSpPr>
          <p:cNvPr id="4" name="Platshållare för bildnummer 3"/>
          <p:cNvSpPr>
            <a:spLocks noGrp="1"/>
          </p:cNvSpPr>
          <p:nvPr>
            <p:ph type="sldNum" sz="quarter" idx="5"/>
          </p:nvPr>
        </p:nvSpPr>
        <p:spPr/>
        <p:txBody>
          <a:bodyPr/>
          <a:lstStyle/>
          <a:p>
            <a:fld id="{4C092B3E-E1D1-8149-BE74-A79768B5C242}" type="slidenum">
              <a:rPr lang="sv-SE" smtClean="0"/>
              <a:t>14</a:t>
            </a:fld>
            <a:endParaRPr lang="sv-SE"/>
          </a:p>
        </p:txBody>
      </p:sp>
    </p:spTree>
    <p:extLst>
      <p:ext uri="{BB962C8B-B14F-4D97-AF65-F5344CB8AC3E}">
        <p14:creationId xmlns:p14="http://schemas.microsoft.com/office/powerpoint/2010/main" val="173047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Förklara ert upplägg för matcher </a:t>
            </a:r>
          </a:p>
        </p:txBody>
      </p:sp>
      <p:sp>
        <p:nvSpPr>
          <p:cNvPr id="4" name="Platshållare för bildnummer 3"/>
          <p:cNvSpPr>
            <a:spLocks noGrp="1"/>
          </p:cNvSpPr>
          <p:nvPr>
            <p:ph type="sldNum" sz="quarter" idx="5"/>
          </p:nvPr>
        </p:nvSpPr>
        <p:spPr/>
        <p:txBody>
          <a:bodyPr/>
          <a:lstStyle/>
          <a:p>
            <a:fld id="{4C092B3E-E1D1-8149-BE74-A79768B5C242}" type="slidenum">
              <a:rPr lang="sv-SE" smtClean="0"/>
              <a:t>15</a:t>
            </a:fld>
            <a:endParaRPr lang="sv-SE"/>
          </a:p>
        </p:txBody>
      </p:sp>
    </p:spTree>
    <p:extLst>
      <p:ext uri="{BB962C8B-B14F-4D97-AF65-F5344CB8AC3E}">
        <p14:creationId xmlns:p14="http://schemas.microsoft.com/office/powerpoint/2010/main" val="180132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092B3E-E1D1-8149-BE74-A79768B5C242}" type="slidenum">
              <a:rPr lang="sv-SE" smtClean="0"/>
              <a:t>16</a:t>
            </a:fld>
            <a:endParaRPr lang="sv-SE"/>
          </a:p>
        </p:txBody>
      </p:sp>
    </p:spTree>
    <p:extLst>
      <p:ext uri="{BB962C8B-B14F-4D97-AF65-F5344CB8AC3E}">
        <p14:creationId xmlns:p14="http://schemas.microsoft.com/office/powerpoint/2010/main" val="354361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på med era roller i laget och lägg gärna upp vakanta platser som föräldrar kan hjälpa till med</a:t>
            </a:r>
          </a:p>
        </p:txBody>
      </p:sp>
      <p:sp>
        <p:nvSpPr>
          <p:cNvPr id="4" name="Platshållare för bildnummer 3"/>
          <p:cNvSpPr>
            <a:spLocks noGrp="1"/>
          </p:cNvSpPr>
          <p:nvPr>
            <p:ph type="sldNum" sz="quarter" idx="5"/>
          </p:nvPr>
        </p:nvSpPr>
        <p:spPr/>
        <p:txBody>
          <a:bodyPr/>
          <a:lstStyle/>
          <a:p>
            <a:fld id="{4C092B3E-E1D1-8149-BE74-A79768B5C242}" type="slidenum">
              <a:rPr lang="sv-SE" smtClean="0"/>
              <a:t>3</a:t>
            </a:fld>
            <a:endParaRPr lang="sv-SE"/>
          </a:p>
        </p:txBody>
      </p:sp>
    </p:spTree>
    <p:extLst>
      <p:ext uri="{BB962C8B-B14F-4D97-AF65-F5344CB8AC3E}">
        <p14:creationId xmlns:p14="http://schemas.microsoft.com/office/powerpoint/2010/main" val="237095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vakanta platser. Fördela mycket av de uppdrag som tar tid från tränarna så ni delar på arbetet inom laget. Många kan hjälpa till med en begränsad del som försäljningsansvar, föräldrauppdrag osv. </a:t>
            </a:r>
          </a:p>
        </p:txBody>
      </p:sp>
      <p:sp>
        <p:nvSpPr>
          <p:cNvPr id="4" name="Platshållare för bildnummer 3"/>
          <p:cNvSpPr>
            <a:spLocks noGrp="1"/>
          </p:cNvSpPr>
          <p:nvPr>
            <p:ph type="sldNum" sz="quarter" idx="5"/>
          </p:nvPr>
        </p:nvSpPr>
        <p:spPr/>
        <p:txBody>
          <a:bodyPr/>
          <a:lstStyle/>
          <a:p>
            <a:fld id="{4C092B3E-E1D1-8149-BE74-A79768B5C242}" type="slidenum">
              <a:rPr lang="sv-SE" smtClean="0"/>
              <a:t>4</a:t>
            </a:fld>
            <a:endParaRPr lang="sv-SE"/>
          </a:p>
        </p:txBody>
      </p:sp>
    </p:spTree>
    <p:extLst>
      <p:ext uri="{BB962C8B-B14F-4D97-AF65-F5344CB8AC3E}">
        <p14:creationId xmlns:p14="http://schemas.microsoft.com/office/powerpoint/2010/main" val="43911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092B3E-E1D1-8149-BE74-A79768B5C242}" type="slidenum">
              <a:rPr lang="sv-SE" smtClean="0"/>
              <a:t>5</a:t>
            </a:fld>
            <a:endParaRPr lang="sv-SE"/>
          </a:p>
        </p:txBody>
      </p:sp>
    </p:spTree>
    <p:extLst>
      <p:ext uri="{BB962C8B-B14F-4D97-AF65-F5344CB8AC3E}">
        <p14:creationId xmlns:p14="http://schemas.microsoft.com/office/powerpoint/2010/main" val="172721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 de </a:t>
            </a:r>
            <a:r>
              <a:rPr lang="sv-SE" dirty="0" err="1"/>
              <a:t>slides</a:t>
            </a:r>
            <a:r>
              <a:rPr lang="sv-SE" dirty="0"/>
              <a:t> som inte tillhör er åldersgrupp</a:t>
            </a:r>
          </a:p>
        </p:txBody>
      </p:sp>
      <p:sp>
        <p:nvSpPr>
          <p:cNvPr id="4" name="Platshållare för bildnummer 3"/>
          <p:cNvSpPr>
            <a:spLocks noGrp="1"/>
          </p:cNvSpPr>
          <p:nvPr>
            <p:ph type="sldNum" sz="quarter" idx="5"/>
          </p:nvPr>
        </p:nvSpPr>
        <p:spPr/>
        <p:txBody>
          <a:bodyPr/>
          <a:lstStyle/>
          <a:p>
            <a:fld id="{4C092B3E-E1D1-8149-BE74-A79768B5C242}" type="slidenum">
              <a:rPr lang="sv-SE" smtClean="0"/>
              <a:t>6</a:t>
            </a:fld>
            <a:endParaRPr lang="sv-SE"/>
          </a:p>
        </p:txBody>
      </p:sp>
    </p:spTree>
    <p:extLst>
      <p:ext uri="{BB962C8B-B14F-4D97-AF65-F5344CB8AC3E}">
        <p14:creationId xmlns:p14="http://schemas.microsoft.com/office/powerpoint/2010/main" val="384417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D047F-6B4C-A4C3-B402-C7FAAC33209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1B396EE-236A-4278-7D0F-289577BAC5D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DDB9889-E6D5-6EFA-33E1-21C3EC7155B5}"/>
              </a:ext>
            </a:extLst>
          </p:cNvPr>
          <p:cNvSpPr>
            <a:spLocks noGrp="1"/>
          </p:cNvSpPr>
          <p:nvPr>
            <p:ph type="body" idx="1"/>
          </p:nvPr>
        </p:nvSpPr>
        <p:spPr/>
        <p:txBody>
          <a:bodyPr/>
          <a:lstStyle/>
          <a:p>
            <a:r>
              <a:rPr lang="sv-SE" dirty="0"/>
              <a:t>Ta bort de </a:t>
            </a:r>
            <a:r>
              <a:rPr lang="sv-SE" dirty="0" err="1"/>
              <a:t>slides</a:t>
            </a:r>
            <a:r>
              <a:rPr lang="sv-SE" dirty="0"/>
              <a:t> som inte tillhör er åldersgrupp</a:t>
            </a:r>
          </a:p>
        </p:txBody>
      </p:sp>
      <p:sp>
        <p:nvSpPr>
          <p:cNvPr id="4" name="Platshållare för bildnummer 3">
            <a:extLst>
              <a:ext uri="{FF2B5EF4-FFF2-40B4-BE49-F238E27FC236}">
                <a16:creationId xmlns:a16="http://schemas.microsoft.com/office/drawing/2014/main" id="{0AA60E1A-9A76-68FC-5FC1-B25EDF42EB13}"/>
              </a:ext>
            </a:extLst>
          </p:cNvPr>
          <p:cNvSpPr>
            <a:spLocks noGrp="1"/>
          </p:cNvSpPr>
          <p:nvPr>
            <p:ph type="sldNum" sz="quarter" idx="5"/>
          </p:nvPr>
        </p:nvSpPr>
        <p:spPr/>
        <p:txBody>
          <a:bodyPr/>
          <a:lstStyle/>
          <a:p>
            <a:fld id="{4C092B3E-E1D1-8149-BE74-A79768B5C242}" type="slidenum">
              <a:rPr lang="sv-SE" smtClean="0"/>
              <a:t>7</a:t>
            </a:fld>
            <a:endParaRPr lang="sv-SE"/>
          </a:p>
        </p:txBody>
      </p:sp>
    </p:spTree>
    <p:extLst>
      <p:ext uri="{BB962C8B-B14F-4D97-AF65-F5344CB8AC3E}">
        <p14:creationId xmlns:p14="http://schemas.microsoft.com/office/powerpoint/2010/main" val="374502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42FE4-459F-707B-D0A1-E708B0D20D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77DCEE6-ED40-40C4-8838-9021F6D648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4FDF5E7-0229-EF59-90FB-37518505DAE7}"/>
              </a:ext>
            </a:extLst>
          </p:cNvPr>
          <p:cNvSpPr>
            <a:spLocks noGrp="1"/>
          </p:cNvSpPr>
          <p:nvPr>
            <p:ph type="body" idx="1"/>
          </p:nvPr>
        </p:nvSpPr>
        <p:spPr/>
        <p:txBody>
          <a:bodyPr/>
          <a:lstStyle/>
          <a:p>
            <a:r>
              <a:rPr lang="sv-SE" dirty="0"/>
              <a:t>Ta bort de </a:t>
            </a:r>
            <a:r>
              <a:rPr lang="sv-SE" dirty="0" err="1"/>
              <a:t>slides</a:t>
            </a:r>
            <a:r>
              <a:rPr lang="sv-SE" dirty="0"/>
              <a:t> som inte tillhör er åldersgrupp</a:t>
            </a:r>
          </a:p>
        </p:txBody>
      </p:sp>
      <p:sp>
        <p:nvSpPr>
          <p:cNvPr id="4" name="Platshållare för bildnummer 3">
            <a:extLst>
              <a:ext uri="{FF2B5EF4-FFF2-40B4-BE49-F238E27FC236}">
                <a16:creationId xmlns:a16="http://schemas.microsoft.com/office/drawing/2014/main" id="{903480A9-8817-4E66-E970-4469EF0A1D08}"/>
              </a:ext>
            </a:extLst>
          </p:cNvPr>
          <p:cNvSpPr>
            <a:spLocks noGrp="1"/>
          </p:cNvSpPr>
          <p:nvPr>
            <p:ph type="sldNum" sz="quarter" idx="5"/>
          </p:nvPr>
        </p:nvSpPr>
        <p:spPr/>
        <p:txBody>
          <a:bodyPr/>
          <a:lstStyle/>
          <a:p>
            <a:fld id="{4C092B3E-E1D1-8149-BE74-A79768B5C242}" type="slidenum">
              <a:rPr lang="sv-SE" smtClean="0"/>
              <a:t>8</a:t>
            </a:fld>
            <a:endParaRPr lang="sv-SE"/>
          </a:p>
        </p:txBody>
      </p:sp>
    </p:spTree>
    <p:extLst>
      <p:ext uri="{BB962C8B-B14F-4D97-AF65-F5344CB8AC3E}">
        <p14:creationId xmlns:p14="http://schemas.microsoft.com/office/powerpoint/2010/main" val="347865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9F4B3-1ED5-96A8-0EC0-AD37833EC1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FF099E-2899-916A-6F56-F5CD4E8CEA8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ECE5053-1B38-27A3-9219-55B8BC3960E7}"/>
              </a:ext>
            </a:extLst>
          </p:cNvPr>
          <p:cNvSpPr>
            <a:spLocks noGrp="1"/>
          </p:cNvSpPr>
          <p:nvPr>
            <p:ph type="body" idx="1"/>
          </p:nvPr>
        </p:nvSpPr>
        <p:spPr/>
        <p:txBody>
          <a:bodyPr/>
          <a:lstStyle/>
          <a:p>
            <a:r>
              <a:rPr lang="sv-SE" dirty="0"/>
              <a:t>Ta bort de </a:t>
            </a:r>
            <a:r>
              <a:rPr lang="sv-SE" dirty="0" err="1"/>
              <a:t>slides</a:t>
            </a:r>
            <a:r>
              <a:rPr lang="sv-SE" dirty="0"/>
              <a:t> som inte tillhör er åldersgrupp</a:t>
            </a:r>
          </a:p>
        </p:txBody>
      </p:sp>
      <p:sp>
        <p:nvSpPr>
          <p:cNvPr id="4" name="Platshållare för bildnummer 3">
            <a:extLst>
              <a:ext uri="{FF2B5EF4-FFF2-40B4-BE49-F238E27FC236}">
                <a16:creationId xmlns:a16="http://schemas.microsoft.com/office/drawing/2014/main" id="{B4B6F140-1FD6-D8EC-C5F8-36C8E14114B5}"/>
              </a:ext>
            </a:extLst>
          </p:cNvPr>
          <p:cNvSpPr>
            <a:spLocks noGrp="1"/>
          </p:cNvSpPr>
          <p:nvPr>
            <p:ph type="sldNum" sz="quarter" idx="5"/>
          </p:nvPr>
        </p:nvSpPr>
        <p:spPr/>
        <p:txBody>
          <a:bodyPr/>
          <a:lstStyle/>
          <a:p>
            <a:fld id="{4C092B3E-E1D1-8149-BE74-A79768B5C242}" type="slidenum">
              <a:rPr lang="sv-SE" smtClean="0"/>
              <a:t>9</a:t>
            </a:fld>
            <a:endParaRPr lang="sv-SE"/>
          </a:p>
        </p:txBody>
      </p:sp>
    </p:spTree>
    <p:extLst>
      <p:ext uri="{BB962C8B-B14F-4D97-AF65-F5344CB8AC3E}">
        <p14:creationId xmlns:p14="http://schemas.microsoft.com/office/powerpoint/2010/main" val="225585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3913-B6A2-5F1E-31C7-E4927FAEEE3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70527DE-E39C-F427-3FAE-B40E56580E8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D93212A-F8F9-C897-C293-709881A94E3A}"/>
              </a:ext>
            </a:extLst>
          </p:cNvPr>
          <p:cNvSpPr>
            <a:spLocks noGrp="1"/>
          </p:cNvSpPr>
          <p:nvPr>
            <p:ph type="body" idx="1"/>
          </p:nvPr>
        </p:nvSpPr>
        <p:spPr/>
        <p:txBody>
          <a:bodyPr/>
          <a:lstStyle/>
          <a:p>
            <a:r>
              <a:rPr lang="sv-SE" dirty="0"/>
              <a:t>Ta bort de </a:t>
            </a:r>
            <a:r>
              <a:rPr lang="sv-SE" dirty="0" err="1"/>
              <a:t>slides</a:t>
            </a:r>
            <a:r>
              <a:rPr lang="sv-SE" dirty="0"/>
              <a:t> som inte tillhör er åldersgrupp</a:t>
            </a:r>
          </a:p>
        </p:txBody>
      </p:sp>
      <p:sp>
        <p:nvSpPr>
          <p:cNvPr id="4" name="Platshållare för bildnummer 3">
            <a:extLst>
              <a:ext uri="{FF2B5EF4-FFF2-40B4-BE49-F238E27FC236}">
                <a16:creationId xmlns:a16="http://schemas.microsoft.com/office/drawing/2014/main" id="{27A5977F-0C06-042E-6BB7-9CDE78DB05FA}"/>
              </a:ext>
            </a:extLst>
          </p:cNvPr>
          <p:cNvSpPr>
            <a:spLocks noGrp="1"/>
          </p:cNvSpPr>
          <p:nvPr>
            <p:ph type="sldNum" sz="quarter" idx="5"/>
          </p:nvPr>
        </p:nvSpPr>
        <p:spPr/>
        <p:txBody>
          <a:bodyPr/>
          <a:lstStyle/>
          <a:p>
            <a:fld id="{4C092B3E-E1D1-8149-BE74-A79768B5C242}" type="slidenum">
              <a:rPr lang="sv-SE" smtClean="0"/>
              <a:t>10</a:t>
            </a:fld>
            <a:endParaRPr lang="sv-SE"/>
          </a:p>
        </p:txBody>
      </p:sp>
    </p:spTree>
    <p:extLst>
      <p:ext uri="{BB962C8B-B14F-4D97-AF65-F5344CB8AC3E}">
        <p14:creationId xmlns:p14="http://schemas.microsoft.com/office/powerpoint/2010/main" val="194620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033" b="-13559"/>
            </a:stretch>
          </a:blipFill>
        </p:spPr>
        <p:txBody>
          <a:bodyPr/>
          <a:lstStyle/>
          <a:p>
            <a:endParaRPr lang="sv-SE" noProof="0" dirty="0"/>
          </a:p>
        </p:txBody>
      </p:sp>
      <p:sp>
        <p:nvSpPr>
          <p:cNvPr id="3" name="Freeform 3"/>
          <p:cNvSpPr/>
          <p:nvPr/>
        </p:nvSpPr>
        <p:spPr>
          <a:xfrm rot="-10800000">
            <a:off x="7973924" y="1717378"/>
            <a:ext cx="911155" cy="916152"/>
          </a:xfrm>
          <a:custGeom>
            <a:avLst/>
            <a:gdLst/>
            <a:ahLst/>
            <a:cxnLst/>
            <a:rect l="l" t="t" r="r" b="b"/>
            <a:pathLst>
              <a:path w="911155" h="916152">
                <a:moveTo>
                  <a:pt x="0" y="0"/>
                </a:moveTo>
                <a:lnTo>
                  <a:pt x="911156" y="0"/>
                </a:lnTo>
                <a:lnTo>
                  <a:pt x="911156" y="916152"/>
                </a:lnTo>
                <a:lnTo>
                  <a:pt x="0" y="9161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noProof="0" dirty="0"/>
          </a:p>
        </p:txBody>
      </p:sp>
      <p:sp>
        <p:nvSpPr>
          <p:cNvPr id="4" name="Freeform 4"/>
          <p:cNvSpPr/>
          <p:nvPr/>
        </p:nvSpPr>
        <p:spPr>
          <a:xfrm>
            <a:off x="15671038" y="7597844"/>
            <a:ext cx="2302760" cy="2407431"/>
          </a:xfrm>
          <a:custGeom>
            <a:avLst/>
            <a:gdLst/>
            <a:ahLst/>
            <a:cxnLst/>
            <a:rect l="l" t="t" r="r" b="b"/>
            <a:pathLst>
              <a:path w="2302760" h="2407431">
                <a:moveTo>
                  <a:pt x="0" y="0"/>
                </a:moveTo>
                <a:lnTo>
                  <a:pt x="2302760" y="0"/>
                </a:lnTo>
                <a:lnTo>
                  <a:pt x="2302760" y="2407431"/>
                </a:lnTo>
                <a:lnTo>
                  <a:pt x="0" y="2407431"/>
                </a:lnTo>
                <a:lnTo>
                  <a:pt x="0" y="0"/>
                </a:lnTo>
                <a:close/>
              </a:path>
            </a:pathLst>
          </a:custGeom>
          <a:blipFill>
            <a:blip r:embed="rId5"/>
            <a:stretch>
              <a:fillRect/>
            </a:stretch>
          </a:blipFill>
        </p:spPr>
        <p:txBody>
          <a:bodyPr/>
          <a:lstStyle/>
          <a:p>
            <a:endParaRPr lang="sv-SE" noProof="0" dirty="0"/>
          </a:p>
        </p:txBody>
      </p:sp>
      <p:sp>
        <p:nvSpPr>
          <p:cNvPr id="5" name="TextBox 5"/>
          <p:cNvSpPr txBox="1"/>
          <p:nvPr/>
        </p:nvSpPr>
        <p:spPr>
          <a:xfrm>
            <a:off x="9144000" y="1457125"/>
            <a:ext cx="7024477" cy="1293783"/>
          </a:xfrm>
          <a:prstGeom prst="rect">
            <a:avLst/>
          </a:prstGeom>
        </p:spPr>
        <p:txBody>
          <a:bodyPr lIns="0" tIns="0" rIns="0" bIns="0" rtlCol="0" anchor="t">
            <a:spAutoFit/>
          </a:bodyPr>
          <a:lstStyle/>
          <a:p>
            <a:pPr algn="l">
              <a:lnSpc>
                <a:spcPts val="10589"/>
              </a:lnSpc>
            </a:pPr>
            <a:r>
              <a:rPr lang="sv-SE" sz="7563" spc="605" noProof="0" dirty="0">
                <a:solidFill>
                  <a:srgbClr val="FFFFFF"/>
                </a:solidFill>
                <a:latin typeface="Anton"/>
                <a:ea typeface="Anton"/>
                <a:cs typeface="Anton"/>
                <a:sym typeface="Anton"/>
              </a:rPr>
              <a:t>FÖRÄLDRARMÖTE</a:t>
            </a:r>
          </a:p>
        </p:txBody>
      </p:sp>
      <p:sp>
        <p:nvSpPr>
          <p:cNvPr id="6" name="TextBox 6"/>
          <p:cNvSpPr txBox="1"/>
          <p:nvPr/>
        </p:nvSpPr>
        <p:spPr>
          <a:xfrm>
            <a:off x="9144000" y="2684233"/>
            <a:ext cx="6367171" cy="1409956"/>
          </a:xfrm>
          <a:prstGeom prst="rect">
            <a:avLst/>
          </a:prstGeom>
        </p:spPr>
        <p:txBody>
          <a:bodyPr lIns="0" tIns="0" rIns="0" bIns="0" rtlCol="0" anchor="t">
            <a:spAutoFit/>
          </a:bodyPr>
          <a:lstStyle/>
          <a:p>
            <a:pPr algn="l">
              <a:lnSpc>
                <a:spcPts val="5760"/>
              </a:lnSpc>
            </a:pPr>
            <a:r>
              <a:rPr lang="sv-SE" sz="4114" spc="329" noProof="0" dirty="0">
                <a:solidFill>
                  <a:srgbClr val="FFFFFF"/>
                </a:solidFill>
                <a:latin typeface="Antonio"/>
                <a:ea typeface="Antonio"/>
                <a:cs typeface="Antonio"/>
                <a:sym typeface="Antonio"/>
              </a:rPr>
              <a:t>ÖJABY SPORT LAG</a:t>
            </a:r>
          </a:p>
          <a:p>
            <a:pPr algn="l">
              <a:lnSpc>
                <a:spcPts val="5760"/>
              </a:lnSpc>
            </a:pPr>
            <a:r>
              <a:rPr lang="sv-SE" sz="4114" spc="329" noProof="0" dirty="0">
                <a:solidFill>
                  <a:srgbClr val="FFFFFF"/>
                </a:solidFill>
                <a:latin typeface="Antonio"/>
                <a:ea typeface="Antonio"/>
                <a:cs typeface="Antonio"/>
                <a:sym typeface="Antonio"/>
              </a:rPr>
              <a:t>202X-XX-XX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39E86-455B-B356-9DB3-B1691E9F0C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FB643A7-872C-876D-A6E0-DC9A9401565C}"/>
              </a:ext>
            </a:extLst>
          </p:cNvPr>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a:extLst>
              <a:ext uri="{FF2B5EF4-FFF2-40B4-BE49-F238E27FC236}">
                <a16:creationId xmlns:a16="http://schemas.microsoft.com/office/drawing/2014/main" id="{155BC472-4AE3-8892-01F3-A7D16B952EE7}"/>
              </a:ext>
            </a:extLst>
          </p:cNvPr>
          <p:cNvGrpSpPr/>
          <p:nvPr/>
        </p:nvGrpSpPr>
        <p:grpSpPr>
          <a:xfrm>
            <a:off x="312268" y="483501"/>
            <a:ext cx="17663464" cy="9319997"/>
            <a:chOff x="0" y="0"/>
            <a:chExt cx="4652106" cy="2454650"/>
          </a:xfrm>
        </p:grpSpPr>
        <p:sp>
          <p:nvSpPr>
            <p:cNvPr id="4" name="Freeform 4">
              <a:extLst>
                <a:ext uri="{FF2B5EF4-FFF2-40B4-BE49-F238E27FC236}">
                  <a16:creationId xmlns:a16="http://schemas.microsoft.com/office/drawing/2014/main" id="{B54C54FA-3C16-A55B-235E-FD8D0CEDAEE6}"/>
                </a:ext>
              </a:extLst>
            </p:cNvPr>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a:extLst>
                <a:ext uri="{FF2B5EF4-FFF2-40B4-BE49-F238E27FC236}">
                  <a16:creationId xmlns:a16="http://schemas.microsoft.com/office/drawing/2014/main" id="{168F9409-EEFB-A598-ED63-01B352CF278D}"/>
                </a:ext>
              </a:extLst>
            </p:cNvPr>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Freeform 6">
            <a:extLst>
              <a:ext uri="{FF2B5EF4-FFF2-40B4-BE49-F238E27FC236}">
                <a16:creationId xmlns:a16="http://schemas.microsoft.com/office/drawing/2014/main" id="{19B301A1-D3CC-A570-76F7-4B83AA3C95FC}"/>
              </a:ext>
            </a:extLst>
          </p:cNvPr>
          <p:cNvSpPr/>
          <p:nvPr/>
        </p:nvSpPr>
        <p:spPr>
          <a:xfrm>
            <a:off x="14902847" y="1324927"/>
            <a:ext cx="2569780" cy="3638627"/>
          </a:xfrm>
          <a:custGeom>
            <a:avLst/>
            <a:gdLst/>
            <a:ahLst/>
            <a:cxnLst/>
            <a:rect l="l" t="t" r="r" b="b"/>
            <a:pathLst>
              <a:path w="2569780" h="3638627">
                <a:moveTo>
                  <a:pt x="0" y="0"/>
                </a:moveTo>
                <a:lnTo>
                  <a:pt x="2569780" y="0"/>
                </a:lnTo>
                <a:lnTo>
                  <a:pt x="2569780" y="3638627"/>
                </a:lnTo>
                <a:lnTo>
                  <a:pt x="0" y="3638627"/>
                </a:lnTo>
                <a:lnTo>
                  <a:pt x="0" y="0"/>
                </a:lnTo>
                <a:close/>
              </a:path>
            </a:pathLst>
          </a:custGeom>
          <a:blipFill>
            <a:blip r:embed="rId4"/>
            <a:stretch>
              <a:fillRect/>
            </a:stretch>
          </a:blipFill>
          <a:ln w="28575" cap="sq">
            <a:solidFill>
              <a:srgbClr val="000000"/>
            </a:solidFill>
            <a:prstDash val="solid"/>
            <a:miter/>
          </a:ln>
        </p:spPr>
        <p:txBody>
          <a:bodyPr/>
          <a:lstStyle/>
          <a:p>
            <a:endParaRPr lang="sv-SE" noProof="0" dirty="0"/>
          </a:p>
        </p:txBody>
      </p:sp>
      <p:sp>
        <p:nvSpPr>
          <p:cNvPr id="7" name="TextBox 7">
            <a:extLst>
              <a:ext uri="{FF2B5EF4-FFF2-40B4-BE49-F238E27FC236}">
                <a16:creationId xmlns:a16="http://schemas.microsoft.com/office/drawing/2014/main" id="{4D5C4C4E-AFCD-33C3-4A9A-406ABC886489}"/>
              </a:ext>
            </a:extLst>
          </p:cNvPr>
          <p:cNvSpPr txBox="1"/>
          <p:nvPr/>
        </p:nvSpPr>
        <p:spPr>
          <a:xfrm>
            <a:off x="1028700" y="2131536"/>
            <a:ext cx="10161337" cy="6947928"/>
          </a:xfrm>
          <a:prstGeom prst="rect">
            <a:avLst/>
          </a:prstGeom>
        </p:spPr>
        <p:txBody>
          <a:bodyPr lIns="0" tIns="0" rIns="0" bIns="0" rtlCol="0" anchor="t">
            <a:spAutoFit/>
          </a:bodyPr>
          <a:lstStyle/>
          <a:p>
            <a:pPr algn="l">
              <a:lnSpc>
                <a:spcPts val="3411"/>
              </a:lnSpc>
            </a:pPr>
            <a:r>
              <a:rPr lang="sv-SE" sz="2437" noProof="0" dirty="0">
                <a:solidFill>
                  <a:srgbClr val="000000"/>
                </a:solidFill>
                <a:latin typeface="Open Sans"/>
                <a:ea typeface="Open Sans"/>
                <a:cs typeface="Open Sans"/>
                <a:sym typeface="Open Sans"/>
              </a:rPr>
              <a:t>15-16 år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Seriespel.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Ge spelarna möjlighet att utvecklas efter egen talang, ambition och dynamisk nivåanpassa träning och matcher. Detta får inte ske på bekostnad av lagsammanhållning.</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Alla ska få spela. Träningsflit, ambition och inställning inverkar på</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speltiden. Kommunicera till spelare/vårdnadshavare vad som krävs för att få mer speltid.</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Högre krav på spelarnas inställning och ambition att utvecklas som spelare.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Förbereda spelarna för junior- och seniorspel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Träningar 3 ggr/vecka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Sträva efter att hålla spelarna kvar i ungdomsserier så länge som möjligt.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Innebandy ska vara roligt! </a:t>
            </a:r>
          </a:p>
          <a:p>
            <a:pPr algn="l">
              <a:lnSpc>
                <a:spcPts val="3411"/>
              </a:lnSpc>
            </a:pPr>
            <a:endParaRPr lang="sv-SE" sz="2437" noProof="0" dirty="0">
              <a:solidFill>
                <a:srgbClr val="000000"/>
              </a:solidFill>
              <a:latin typeface="Open Sans"/>
              <a:ea typeface="Open Sans"/>
              <a:cs typeface="Open Sans"/>
              <a:sym typeface="Open Sans"/>
            </a:endParaRPr>
          </a:p>
        </p:txBody>
      </p:sp>
      <p:sp>
        <p:nvSpPr>
          <p:cNvPr id="8" name="Freeform 8">
            <a:extLst>
              <a:ext uri="{FF2B5EF4-FFF2-40B4-BE49-F238E27FC236}">
                <a16:creationId xmlns:a16="http://schemas.microsoft.com/office/drawing/2014/main" id="{ECABFC2A-215A-FE96-1256-9C7B3A4F80D9}"/>
              </a:ext>
            </a:extLst>
          </p:cNvPr>
          <p:cNvSpPr/>
          <p:nvPr/>
        </p:nvSpPr>
        <p:spPr>
          <a:xfrm>
            <a:off x="14902847" y="5875020"/>
            <a:ext cx="2575471" cy="2553209"/>
          </a:xfrm>
          <a:custGeom>
            <a:avLst/>
            <a:gdLst/>
            <a:ahLst/>
            <a:cxnLst/>
            <a:rect l="l" t="t" r="r" b="b"/>
            <a:pathLst>
              <a:path w="2575471" h="2553209">
                <a:moveTo>
                  <a:pt x="0" y="0"/>
                </a:moveTo>
                <a:lnTo>
                  <a:pt x="2575471" y="0"/>
                </a:lnTo>
                <a:lnTo>
                  <a:pt x="2575471" y="2553209"/>
                </a:lnTo>
                <a:lnTo>
                  <a:pt x="0" y="2553209"/>
                </a:lnTo>
                <a:lnTo>
                  <a:pt x="0" y="0"/>
                </a:lnTo>
                <a:close/>
              </a:path>
            </a:pathLst>
          </a:custGeom>
          <a:blipFill>
            <a:blip r:embed="rId5"/>
            <a:stretch>
              <a:fillRect t="-435" b="-435"/>
            </a:stretch>
          </a:blipFill>
        </p:spPr>
        <p:txBody>
          <a:bodyPr/>
          <a:lstStyle/>
          <a:p>
            <a:endParaRPr lang="sv-SE" noProof="0" dirty="0"/>
          </a:p>
        </p:txBody>
      </p:sp>
      <p:sp>
        <p:nvSpPr>
          <p:cNvPr id="9" name="TextBox 9">
            <a:extLst>
              <a:ext uri="{FF2B5EF4-FFF2-40B4-BE49-F238E27FC236}">
                <a16:creationId xmlns:a16="http://schemas.microsoft.com/office/drawing/2014/main" id="{F6080F7A-0404-C214-17A7-277EBEC9B0E8}"/>
              </a:ext>
            </a:extLst>
          </p:cNvPr>
          <p:cNvSpPr txBox="1"/>
          <p:nvPr/>
        </p:nvSpPr>
        <p:spPr>
          <a:xfrm>
            <a:off x="1028700" y="634365"/>
            <a:ext cx="6852870" cy="1304925"/>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Vad vill </a:t>
            </a:r>
            <a:r>
              <a:rPr lang="sv-SE" sz="4200" noProof="0" dirty="0" err="1">
                <a:solidFill>
                  <a:srgbClr val="000000"/>
                </a:solidFill>
                <a:latin typeface="Open Sans"/>
                <a:ea typeface="Open Sans"/>
                <a:cs typeface="Open Sans"/>
                <a:sym typeface="Open Sans"/>
              </a:rPr>
              <a:t>Öjaby</a:t>
            </a:r>
            <a:r>
              <a:rPr lang="sv-SE" sz="4200" noProof="0" dirty="0">
                <a:solidFill>
                  <a:srgbClr val="000000"/>
                </a:solidFill>
                <a:latin typeface="Open Sans"/>
                <a:ea typeface="Open Sans"/>
                <a:cs typeface="Open Sans"/>
                <a:sym typeface="Open Sans"/>
              </a:rPr>
              <a:t> Sport?</a:t>
            </a:r>
          </a:p>
          <a:p>
            <a:pPr algn="l">
              <a:lnSpc>
                <a:spcPts val="4620"/>
              </a:lnSpc>
            </a:pPr>
            <a:r>
              <a:rPr lang="sv-SE" sz="3300" i="1" noProof="0" dirty="0">
                <a:solidFill>
                  <a:srgbClr val="000000"/>
                </a:solidFill>
                <a:latin typeface="Open Sans Italics"/>
                <a:ea typeface="Open Sans Italics"/>
                <a:cs typeface="Open Sans Italics"/>
                <a:sym typeface="Open Sans Italics"/>
              </a:rPr>
              <a:t>Lagpolicy</a:t>
            </a:r>
          </a:p>
        </p:txBody>
      </p:sp>
      <p:sp>
        <p:nvSpPr>
          <p:cNvPr id="10" name="TextBox 10">
            <a:extLst>
              <a:ext uri="{FF2B5EF4-FFF2-40B4-BE49-F238E27FC236}">
                <a16:creationId xmlns:a16="http://schemas.microsoft.com/office/drawing/2014/main" id="{141180A2-B47A-8D71-BBFA-A88C74B14609}"/>
              </a:ext>
            </a:extLst>
          </p:cNvPr>
          <p:cNvSpPr txBox="1"/>
          <p:nvPr/>
        </p:nvSpPr>
        <p:spPr>
          <a:xfrm>
            <a:off x="14902847" y="5076825"/>
            <a:ext cx="2575471" cy="588974"/>
          </a:xfrm>
          <a:prstGeom prst="rect">
            <a:avLst/>
          </a:prstGeom>
        </p:spPr>
        <p:txBody>
          <a:bodyPr lIns="0" tIns="0" rIns="0" bIns="0" rtlCol="0" anchor="t">
            <a:spAutoFit/>
          </a:bodyPr>
          <a:lstStyle/>
          <a:p>
            <a:pPr algn="ctr">
              <a:lnSpc>
                <a:spcPts val="4811"/>
              </a:lnSpc>
              <a:spcBef>
                <a:spcPct val="0"/>
              </a:spcBef>
            </a:pPr>
            <a:r>
              <a:rPr lang="sv-SE" sz="3437" noProof="0" dirty="0">
                <a:solidFill>
                  <a:srgbClr val="000000"/>
                </a:solidFill>
                <a:latin typeface="Open Sans"/>
                <a:ea typeface="Open Sans"/>
                <a:cs typeface="Open Sans"/>
                <a:sym typeface="Open Sans"/>
              </a:rPr>
              <a:t>Läs hela här:</a:t>
            </a:r>
          </a:p>
        </p:txBody>
      </p:sp>
    </p:spTree>
    <p:extLst>
      <p:ext uri="{BB962C8B-B14F-4D97-AF65-F5344CB8AC3E}">
        <p14:creationId xmlns:p14="http://schemas.microsoft.com/office/powerpoint/2010/main" val="400278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1DB1-5353-B742-0D36-FE98934641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446F09B-C294-4EF4-1EA0-3FC7C480EFC4}"/>
              </a:ext>
            </a:extLst>
          </p:cNvPr>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a:extLst>
              <a:ext uri="{FF2B5EF4-FFF2-40B4-BE49-F238E27FC236}">
                <a16:creationId xmlns:a16="http://schemas.microsoft.com/office/drawing/2014/main" id="{F9B855CA-BD08-E4E2-7C03-3D7B9BA8F0B4}"/>
              </a:ext>
            </a:extLst>
          </p:cNvPr>
          <p:cNvGrpSpPr/>
          <p:nvPr/>
        </p:nvGrpSpPr>
        <p:grpSpPr>
          <a:xfrm>
            <a:off x="312268" y="483501"/>
            <a:ext cx="17663464" cy="9319997"/>
            <a:chOff x="0" y="0"/>
            <a:chExt cx="4652106" cy="2454650"/>
          </a:xfrm>
        </p:grpSpPr>
        <p:sp>
          <p:nvSpPr>
            <p:cNvPr id="4" name="Freeform 4">
              <a:extLst>
                <a:ext uri="{FF2B5EF4-FFF2-40B4-BE49-F238E27FC236}">
                  <a16:creationId xmlns:a16="http://schemas.microsoft.com/office/drawing/2014/main" id="{C302D62A-EFEC-66E4-F9A5-7A5F0899C035}"/>
                </a:ext>
              </a:extLst>
            </p:cNvPr>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a:extLst>
                <a:ext uri="{FF2B5EF4-FFF2-40B4-BE49-F238E27FC236}">
                  <a16:creationId xmlns:a16="http://schemas.microsoft.com/office/drawing/2014/main" id="{10A0B068-8C62-4D93-9EB3-431D05758919}"/>
                </a:ext>
              </a:extLst>
            </p:cNvPr>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Freeform 6">
            <a:extLst>
              <a:ext uri="{FF2B5EF4-FFF2-40B4-BE49-F238E27FC236}">
                <a16:creationId xmlns:a16="http://schemas.microsoft.com/office/drawing/2014/main" id="{3582DEED-B443-F4DB-6B77-C4D477958C65}"/>
              </a:ext>
            </a:extLst>
          </p:cNvPr>
          <p:cNvSpPr/>
          <p:nvPr/>
        </p:nvSpPr>
        <p:spPr>
          <a:xfrm>
            <a:off x="14902847" y="1324927"/>
            <a:ext cx="2569780" cy="3638627"/>
          </a:xfrm>
          <a:custGeom>
            <a:avLst/>
            <a:gdLst/>
            <a:ahLst/>
            <a:cxnLst/>
            <a:rect l="l" t="t" r="r" b="b"/>
            <a:pathLst>
              <a:path w="2569780" h="3638627">
                <a:moveTo>
                  <a:pt x="0" y="0"/>
                </a:moveTo>
                <a:lnTo>
                  <a:pt x="2569780" y="0"/>
                </a:lnTo>
                <a:lnTo>
                  <a:pt x="2569780" y="3638627"/>
                </a:lnTo>
                <a:lnTo>
                  <a:pt x="0" y="3638627"/>
                </a:lnTo>
                <a:lnTo>
                  <a:pt x="0" y="0"/>
                </a:lnTo>
                <a:close/>
              </a:path>
            </a:pathLst>
          </a:custGeom>
          <a:blipFill>
            <a:blip r:embed="rId4"/>
            <a:stretch>
              <a:fillRect/>
            </a:stretch>
          </a:blipFill>
          <a:ln w="28575" cap="sq">
            <a:solidFill>
              <a:srgbClr val="000000"/>
            </a:solidFill>
            <a:prstDash val="solid"/>
            <a:miter/>
          </a:ln>
        </p:spPr>
        <p:txBody>
          <a:bodyPr/>
          <a:lstStyle/>
          <a:p>
            <a:endParaRPr lang="sv-SE" noProof="0" dirty="0"/>
          </a:p>
        </p:txBody>
      </p:sp>
      <p:sp>
        <p:nvSpPr>
          <p:cNvPr id="7" name="TextBox 7">
            <a:extLst>
              <a:ext uri="{FF2B5EF4-FFF2-40B4-BE49-F238E27FC236}">
                <a16:creationId xmlns:a16="http://schemas.microsoft.com/office/drawing/2014/main" id="{C0A4B3FD-669D-7CEE-2FBA-931D471ACDDE}"/>
              </a:ext>
            </a:extLst>
          </p:cNvPr>
          <p:cNvSpPr txBox="1"/>
          <p:nvPr/>
        </p:nvSpPr>
        <p:spPr>
          <a:xfrm>
            <a:off x="1028700" y="2131536"/>
            <a:ext cx="10161337" cy="6075894"/>
          </a:xfrm>
          <a:prstGeom prst="rect">
            <a:avLst/>
          </a:prstGeom>
        </p:spPr>
        <p:txBody>
          <a:bodyPr lIns="0" tIns="0" rIns="0" bIns="0" rtlCol="0" anchor="t">
            <a:spAutoFit/>
          </a:bodyPr>
          <a:lstStyle/>
          <a:p>
            <a:pPr marL="263081" lvl="1" algn="l">
              <a:lnSpc>
                <a:spcPts val="3411"/>
              </a:lnSpc>
            </a:pPr>
            <a:r>
              <a:rPr lang="sv-SE" sz="2437" noProof="0" dirty="0">
                <a:solidFill>
                  <a:srgbClr val="000000"/>
                </a:solidFill>
                <a:latin typeface="Open Sans"/>
                <a:ea typeface="Open Sans"/>
                <a:cs typeface="Open Sans"/>
                <a:sym typeface="Open Sans"/>
              </a:rPr>
              <a:t>Junior 17-19 år </a:t>
            </a:r>
          </a:p>
          <a:p>
            <a:pPr marL="263081" lvl="1" algn="l">
              <a:lnSpc>
                <a:spcPts val="3411"/>
              </a:lnSpc>
            </a:pPr>
            <a:endParaRPr lang="sv-SE" sz="2437" noProof="0" dirty="0">
              <a:solidFill>
                <a:srgbClr val="000000"/>
              </a:solidFill>
              <a:latin typeface="Open Sans"/>
              <a:ea typeface="Open Sans"/>
              <a:cs typeface="Open Sans"/>
              <a:sym typeface="Open Sans"/>
            </a:endParaRP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Seriespel.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Ge spelarna möjlighet att utvecklas efter egen talang, ambition och dynamisk nivåanpassa träning och matcher. Detta får inte ske på bekostnad av lagsammanhållning.</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Alla ska få spela. Träningsflit, ambition och inställning inverkar på</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speltiden. Kommunicera till spelare/vårdnadshavare vad som krävs för att få mer speltid.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Högre krav på spelarnas inställning och ambition att utvecklas som spelare.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Träning 3 ggr/vecka.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Innebandy ska vara roligt! </a:t>
            </a:r>
          </a:p>
          <a:p>
            <a:pPr algn="l">
              <a:lnSpc>
                <a:spcPts val="3411"/>
              </a:lnSpc>
            </a:pPr>
            <a:endParaRPr lang="sv-SE" sz="2437" noProof="0" dirty="0">
              <a:solidFill>
                <a:srgbClr val="000000"/>
              </a:solidFill>
              <a:latin typeface="Open Sans"/>
              <a:ea typeface="Open Sans"/>
              <a:cs typeface="Open Sans"/>
              <a:sym typeface="Open Sans"/>
            </a:endParaRPr>
          </a:p>
        </p:txBody>
      </p:sp>
      <p:sp>
        <p:nvSpPr>
          <p:cNvPr id="8" name="Freeform 8">
            <a:extLst>
              <a:ext uri="{FF2B5EF4-FFF2-40B4-BE49-F238E27FC236}">
                <a16:creationId xmlns:a16="http://schemas.microsoft.com/office/drawing/2014/main" id="{E916F2B6-C03D-5109-B69C-22B61D32465E}"/>
              </a:ext>
            </a:extLst>
          </p:cNvPr>
          <p:cNvSpPr/>
          <p:nvPr/>
        </p:nvSpPr>
        <p:spPr>
          <a:xfrm>
            <a:off x="14902847" y="5875020"/>
            <a:ext cx="2575471" cy="2553209"/>
          </a:xfrm>
          <a:custGeom>
            <a:avLst/>
            <a:gdLst/>
            <a:ahLst/>
            <a:cxnLst/>
            <a:rect l="l" t="t" r="r" b="b"/>
            <a:pathLst>
              <a:path w="2575471" h="2553209">
                <a:moveTo>
                  <a:pt x="0" y="0"/>
                </a:moveTo>
                <a:lnTo>
                  <a:pt x="2575471" y="0"/>
                </a:lnTo>
                <a:lnTo>
                  <a:pt x="2575471" y="2553209"/>
                </a:lnTo>
                <a:lnTo>
                  <a:pt x="0" y="2553209"/>
                </a:lnTo>
                <a:lnTo>
                  <a:pt x="0" y="0"/>
                </a:lnTo>
                <a:close/>
              </a:path>
            </a:pathLst>
          </a:custGeom>
          <a:blipFill>
            <a:blip r:embed="rId5"/>
            <a:stretch>
              <a:fillRect t="-435" b="-435"/>
            </a:stretch>
          </a:blipFill>
        </p:spPr>
        <p:txBody>
          <a:bodyPr/>
          <a:lstStyle/>
          <a:p>
            <a:endParaRPr lang="sv-SE" noProof="0" dirty="0"/>
          </a:p>
        </p:txBody>
      </p:sp>
      <p:sp>
        <p:nvSpPr>
          <p:cNvPr id="9" name="TextBox 9">
            <a:extLst>
              <a:ext uri="{FF2B5EF4-FFF2-40B4-BE49-F238E27FC236}">
                <a16:creationId xmlns:a16="http://schemas.microsoft.com/office/drawing/2014/main" id="{6264222A-5F8B-07BC-51A5-C35A2F16B0A6}"/>
              </a:ext>
            </a:extLst>
          </p:cNvPr>
          <p:cNvSpPr txBox="1"/>
          <p:nvPr/>
        </p:nvSpPr>
        <p:spPr>
          <a:xfrm>
            <a:off x="1028700" y="634365"/>
            <a:ext cx="6852870" cy="1304925"/>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Vad vill </a:t>
            </a:r>
            <a:r>
              <a:rPr lang="sv-SE" sz="4200" noProof="0" dirty="0" err="1">
                <a:solidFill>
                  <a:srgbClr val="000000"/>
                </a:solidFill>
                <a:latin typeface="Open Sans"/>
                <a:ea typeface="Open Sans"/>
                <a:cs typeface="Open Sans"/>
                <a:sym typeface="Open Sans"/>
              </a:rPr>
              <a:t>Öjaby</a:t>
            </a:r>
            <a:r>
              <a:rPr lang="sv-SE" sz="4200" noProof="0" dirty="0">
                <a:solidFill>
                  <a:srgbClr val="000000"/>
                </a:solidFill>
                <a:latin typeface="Open Sans"/>
                <a:ea typeface="Open Sans"/>
                <a:cs typeface="Open Sans"/>
                <a:sym typeface="Open Sans"/>
              </a:rPr>
              <a:t> Sport?</a:t>
            </a:r>
          </a:p>
          <a:p>
            <a:pPr algn="l">
              <a:lnSpc>
                <a:spcPts val="4620"/>
              </a:lnSpc>
            </a:pPr>
            <a:r>
              <a:rPr lang="sv-SE" sz="3300" i="1" noProof="0" dirty="0">
                <a:solidFill>
                  <a:srgbClr val="000000"/>
                </a:solidFill>
                <a:latin typeface="Open Sans Italics"/>
                <a:ea typeface="Open Sans Italics"/>
                <a:cs typeface="Open Sans Italics"/>
                <a:sym typeface="Open Sans Italics"/>
              </a:rPr>
              <a:t>Lagpolicy</a:t>
            </a:r>
          </a:p>
        </p:txBody>
      </p:sp>
      <p:sp>
        <p:nvSpPr>
          <p:cNvPr id="10" name="TextBox 10">
            <a:extLst>
              <a:ext uri="{FF2B5EF4-FFF2-40B4-BE49-F238E27FC236}">
                <a16:creationId xmlns:a16="http://schemas.microsoft.com/office/drawing/2014/main" id="{A2F9050B-2510-7C06-ACAB-C5C41900F61F}"/>
              </a:ext>
            </a:extLst>
          </p:cNvPr>
          <p:cNvSpPr txBox="1"/>
          <p:nvPr/>
        </p:nvSpPr>
        <p:spPr>
          <a:xfrm>
            <a:off x="14902847" y="5076825"/>
            <a:ext cx="2575471" cy="588974"/>
          </a:xfrm>
          <a:prstGeom prst="rect">
            <a:avLst/>
          </a:prstGeom>
        </p:spPr>
        <p:txBody>
          <a:bodyPr lIns="0" tIns="0" rIns="0" bIns="0" rtlCol="0" anchor="t">
            <a:spAutoFit/>
          </a:bodyPr>
          <a:lstStyle/>
          <a:p>
            <a:pPr algn="ctr">
              <a:lnSpc>
                <a:spcPts val="4811"/>
              </a:lnSpc>
              <a:spcBef>
                <a:spcPct val="0"/>
              </a:spcBef>
            </a:pPr>
            <a:r>
              <a:rPr lang="sv-SE" sz="3437" noProof="0" dirty="0">
                <a:solidFill>
                  <a:srgbClr val="000000"/>
                </a:solidFill>
                <a:latin typeface="Open Sans"/>
                <a:ea typeface="Open Sans"/>
                <a:cs typeface="Open Sans"/>
                <a:sym typeface="Open Sans"/>
              </a:rPr>
              <a:t>Läs hela här:</a:t>
            </a:r>
          </a:p>
        </p:txBody>
      </p:sp>
    </p:spTree>
    <p:extLst>
      <p:ext uri="{BB962C8B-B14F-4D97-AF65-F5344CB8AC3E}">
        <p14:creationId xmlns:p14="http://schemas.microsoft.com/office/powerpoint/2010/main" val="47825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2">
              <a:alphaModFix amt="43999"/>
            </a:blip>
            <a:stretch>
              <a:fillRect/>
            </a:stretch>
          </a:blipFill>
        </p:spPr>
        <p:txBody>
          <a:bodyPr/>
          <a:lstStyle/>
          <a:p>
            <a:endParaRPr lang="sv-SE" noProof="0" dirty="0"/>
          </a:p>
        </p:txBody>
      </p:sp>
      <p:grpSp>
        <p:nvGrpSpPr>
          <p:cNvPr id="3" name="Group 3"/>
          <p:cNvGrpSpPr/>
          <p:nvPr/>
        </p:nvGrpSpPr>
        <p:grpSpPr>
          <a:xfrm>
            <a:off x="312268" y="483501"/>
            <a:ext cx="17663464" cy="9319997"/>
            <a:chOff x="0" y="0"/>
            <a:chExt cx="4652106" cy="2454650"/>
          </a:xfrm>
        </p:grpSpPr>
        <p:sp>
          <p:nvSpPr>
            <p:cNvPr id="4" name="Freeform 4"/>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Freeform 6"/>
          <p:cNvSpPr/>
          <p:nvPr/>
        </p:nvSpPr>
        <p:spPr>
          <a:xfrm>
            <a:off x="14902847" y="1324927"/>
            <a:ext cx="2569780" cy="3638627"/>
          </a:xfrm>
          <a:custGeom>
            <a:avLst/>
            <a:gdLst/>
            <a:ahLst/>
            <a:cxnLst/>
            <a:rect l="l" t="t" r="r" b="b"/>
            <a:pathLst>
              <a:path w="2569780" h="3638627">
                <a:moveTo>
                  <a:pt x="0" y="0"/>
                </a:moveTo>
                <a:lnTo>
                  <a:pt x="2569780" y="0"/>
                </a:lnTo>
                <a:lnTo>
                  <a:pt x="2569780" y="3638627"/>
                </a:lnTo>
                <a:lnTo>
                  <a:pt x="0" y="3638627"/>
                </a:lnTo>
                <a:lnTo>
                  <a:pt x="0" y="0"/>
                </a:lnTo>
                <a:close/>
              </a:path>
            </a:pathLst>
          </a:custGeom>
          <a:blipFill>
            <a:blip r:embed="rId3"/>
            <a:stretch>
              <a:fillRect/>
            </a:stretch>
          </a:blipFill>
          <a:ln w="28575" cap="sq">
            <a:solidFill>
              <a:srgbClr val="000000"/>
            </a:solidFill>
            <a:prstDash val="solid"/>
            <a:miter/>
          </a:ln>
        </p:spPr>
        <p:txBody>
          <a:bodyPr/>
          <a:lstStyle/>
          <a:p>
            <a:endParaRPr lang="sv-SE" noProof="0" dirty="0"/>
          </a:p>
        </p:txBody>
      </p:sp>
      <p:sp>
        <p:nvSpPr>
          <p:cNvPr id="7" name="TextBox 7"/>
          <p:cNvSpPr txBox="1"/>
          <p:nvPr/>
        </p:nvSpPr>
        <p:spPr>
          <a:xfrm>
            <a:off x="1028700" y="2170343"/>
            <a:ext cx="10161337" cy="5548324"/>
          </a:xfrm>
          <a:prstGeom prst="rect">
            <a:avLst/>
          </a:prstGeom>
        </p:spPr>
        <p:txBody>
          <a:bodyPr lIns="0" tIns="0" rIns="0" bIns="0" rtlCol="0" anchor="t">
            <a:spAutoFit/>
          </a:bodyPr>
          <a:lstStyle/>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Som förälder förväntas du vara positiv och stötta det egna laget.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Du som förälder, likt våra spelare och ledare, ska uppträda som ett föredöme.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Att med egna arbetsinsatser (ex. så som kiosk och försäljningsaktiviteter (både bingolotto-försäljningen och loppis två gånger per säsong) hjälpa laget flera gånger under säsongen.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Hjälpa till vid A-lagsmatch minst en gång per säsong (entré och stå i kiosk)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Vara stödjande, intresserad, omtänksam och förstående.</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Uppmuntra vid förlust.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Ställa krav på spelarens uppträdande – inte på mål och vinster.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Visa gott uppträdande mot domare och andra lag. </a:t>
            </a:r>
          </a:p>
          <a:p>
            <a:pPr algn="l">
              <a:lnSpc>
                <a:spcPts val="3411"/>
              </a:lnSpc>
            </a:pPr>
            <a:endParaRPr lang="sv-SE" sz="2437" noProof="0" dirty="0">
              <a:solidFill>
                <a:srgbClr val="000000"/>
              </a:solidFill>
              <a:latin typeface="Open Sans"/>
              <a:ea typeface="Open Sans"/>
              <a:cs typeface="Open Sans"/>
              <a:sym typeface="Open Sans"/>
            </a:endParaRPr>
          </a:p>
        </p:txBody>
      </p:sp>
      <p:sp>
        <p:nvSpPr>
          <p:cNvPr id="8" name="Freeform 8"/>
          <p:cNvSpPr/>
          <p:nvPr/>
        </p:nvSpPr>
        <p:spPr>
          <a:xfrm>
            <a:off x="14902847" y="5875020"/>
            <a:ext cx="2575471" cy="2553209"/>
          </a:xfrm>
          <a:custGeom>
            <a:avLst/>
            <a:gdLst/>
            <a:ahLst/>
            <a:cxnLst/>
            <a:rect l="l" t="t" r="r" b="b"/>
            <a:pathLst>
              <a:path w="2575471" h="2553209">
                <a:moveTo>
                  <a:pt x="0" y="0"/>
                </a:moveTo>
                <a:lnTo>
                  <a:pt x="2575471" y="0"/>
                </a:lnTo>
                <a:lnTo>
                  <a:pt x="2575471" y="2553209"/>
                </a:lnTo>
                <a:lnTo>
                  <a:pt x="0" y="2553209"/>
                </a:lnTo>
                <a:lnTo>
                  <a:pt x="0" y="0"/>
                </a:lnTo>
                <a:close/>
              </a:path>
            </a:pathLst>
          </a:custGeom>
          <a:blipFill>
            <a:blip r:embed="rId4"/>
            <a:stretch>
              <a:fillRect t="-435" b="-435"/>
            </a:stretch>
          </a:blipFill>
        </p:spPr>
        <p:txBody>
          <a:bodyPr/>
          <a:lstStyle/>
          <a:p>
            <a:endParaRPr lang="sv-SE" noProof="0" dirty="0"/>
          </a:p>
        </p:txBody>
      </p:sp>
      <p:sp>
        <p:nvSpPr>
          <p:cNvPr id="9" name="TextBox 9"/>
          <p:cNvSpPr txBox="1"/>
          <p:nvPr/>
        </p:nvSpPr>
        <p:spPr>
          <a:xfrm>
            <a:off x="1028700" y="634365"/>
            <a:ext cx="6852870" cy="1304925"/>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Vad vill </a:t>
            </a:r>
            <a:r>
              <a:rPr lang="sv-SE" sz="4200" noProof="0" dirty="0" err="1">
                <a:solidFill>
                  <a:srgbClr val="000000"/>
                </a:solidFill>
                <a:latin typeface="Open Sans"/>
                <a:ea typeface="Open Sans"/>
                <a:cs typeface="Open Sans"/>
                <a:sym typeface="Open Sans"/>
              </a:rPr>
              <a:t>Öjaby</a:t>
            </a:r>
            <a:r>
              <a:rPr lang="sv-SE" sz="4200" noProof="0" dirty="0">
                <a:solidFill>
                  <a:srgbClr val="000000"/>
                </a:solidFill>
                <a:latin typeface="Open Sans"/>
                <a:ea typeface="Open Sans"/>
                <a:cs typeface="Open Sans"/>
                <a:sym typeface="Open Sans"/>
              </a:rPr>
              <a:t> Sport?</a:t>
            </a:r>
          </a:p>
          <a:p>
            <a:pPr algn="l">
              <a:lnSpc>
                <a:spcPts val="4620"/>
              </a:lnSpc>
            </a:pPr>
            <a:r>
              <a:rPr lang="sv-SE" sz="3300" noProof="0" dirty="0" err="1">
                <a:solidFill>
                  <a:srgbClr val="000000"/>
                </a:solidFill>
                <a:latin typeface="Open Sans"/>
                <a:ea typeface="Open Sans"/>
                <a:cs typeface="Open Sans"/>
                <a:sym typeface="Open Sans"/>
              </a:rPr>
              <a:t>Föräldrarpolicy</a:t>
            </a:r>
            <a:endParaRPr lang="sv-SE" sz="3300" noProof="0" dirty="0">
              <a:solidFill>
                <a:srgbClr val="000000"/>
              </a:solidFill>
              <a:latin typeface="Open Sans"/>
              <a:ea typeface="Open Sans"/>
              <a:cs typeface="Open Sans"/>
              <a:sym typeface="Open Sans"/>
            </a:endParaRPr>
          </a:p>
        </p:txBody>
      </p:sp>
      <p:sp>
        <p:nvSpPr>
          <p:cNvPr id="10" name="TextBox 10"/>
          <p:cNvSpPr txBox="1"/>
          <p:nvPr/>
        </p:nvSpPr>
        <p:spPr>
          <a:xfrm>
            <a:off x="14902847" y="5076825"/>
            <a:ext cx="2575471" cy="588974"/>
          </a:xfrm>
          <a:prstGeom prst="rect">
            <a:avLst/>
          </a:prstGeom>
        </p:spPr>
        <p:txBody>
          <a:bodyPr lIns="0" tIns="0" rIns="0" bIns="0" rtlCol="0" anchor="t">
            <a:spAutoFit/>
          </a:bodyPr>
          <a:lstStyle/>
          <a:p>
            <a:pPr algn="ctr">
              <a:lnSpc>
                <a:spcPts val="4811"/>
              </a:lnSpc>
              <a:spcBef>
                <a:spcPct val="0"/>
              </a:spcBef>
            </a:pPr>
            <a:r>
              <a:rPr lang="sv-SE" sz="3437" noProof="0" dirty="0">
                <a:solidFill>
                  <a:srgbClr val="000000"/>
                </a:solidFill>
                <a:latin typeface="Open Sans"/>
                <a:ea typeface="Open Sans"/>
                <a:cs typeface="Open Sans"/>
                <a:sym typeface="Open Sans"/>
              </a:rPr>
              <a:t>Läs hela här: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2">
              <a:alphaModFix amt="43999"/>
            </a:blip>
            <a:stretch>
              <a:fillRect/>
            </a:stretch>
          </a:blipFill>
        </p:spPr>
        <p:txBody>
          <a:bodyPr/>
          <a:lstStyle/>
          <a:p>
            <a:endParaRPr lang="sv-SE" noProof="0" dirty="0"/>
          </a:p>
        </p:txBody>
      </p:sp>
      <p:grpSp>
        <p:nvGrpSpPr>
          <p:cNvPr id="3" name="Group 3"/>
          <p:cNvGrpSpPr/>
          <p:nvPr/>
        </p:nvGrpSpPr>
        <p:grpSpPr>
          <a:xfrm>
            <a:off x="312268" y="483501"/>
            <a:ext cx="17663464" cy="9319997"/>
            <a:chOff x="0" y="0"/>
            <a:chExt cx="4652106" cy="2454650"/>
          </a:xfrm>
        </p:grpSpPr>
        <p:sp>
          <p:nvSpPr>
            <p:cNvPr id="4" name="Freeform 4"/>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TextBox 6"/>
          <p:cNvSpPr txBox="1"/>
          <p:nvPr/>
        </p:nvSpPr>
        <p:spPr>
          <a:xfrm>
            <a:off x="679402" y="952500"/>
            <a:ext cx="8322458" cy="712470"/>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Bra att tänka på som förälder</a:t>
            </a:r>
          </a:p>
        </p:txBody>
      </p:sp>
      <p:sp>
        <p:nvSpPr>
          <p:cNvPr id="7" name="TextBox 7"/>
          <p:cNvSpPr txBox="1"/>
          <p:nvPr/>
        </p:nvSpPr>
        <p:spPr>
          <a:xfrm>
            <a:off x="679402" y="1979269"/>
            <a:ext cx="16929196" cy="6684974"/>
          </a:xfrm>
          <a:prstGeom prst="rect">
            <a:avLst/>
          </a:prstGeom>
        </p:spPr>
        <p:txBody>
          <a:bodyPr lIns="0" tIns="0" rIns="0" bIns="0" rtlCol="0" anchor="t">
            <a:spAutoFit/>
          </a:bodyPr>
          <a:lstStyle/>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Sätt inte press på ditt barn.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Ställ upp på match och vid träning.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Uppmuntra alla spelare under match, inte bara ditt barn.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Fråga och visa intresse efter träning och match.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Se till att ditt barn har en förnuftig utrustning, överdriv inte.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Säg eller gör inget negativt vid matcher.</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Ge beröm för utveckling och spelarnas positiva beteenden istället för resultat.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Ju fler som hjälper till vid träningar, matcher, kiosk och försäljningsaktiviteter, ju roligare och fortare går uppdraget.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Kom ihåg att det viktigaste är att ditt barn trivs och har roligt. </a:t>
            </a:r>
          </a:p>
          <a:p>
            <a:pPr algn="l">
              <a:lnSpc>
                <a:spcPts val="4811"/>
              </a:lnSpc>
            </a:pPr>
            <a:endParaRPr lang="sv-SE" sz="3437" noProof="0" dirty="0">
              <a:solidFill>
                <a:srgbClr val="000000"/>
              </a:solidFill>
              <a:latin typeface="Open Sans"/>
              <a:ea typeface="Open Sans"/>
              <a:cs typeface="Open Sans"/>
              <a:sym typeface="Open Sans"/>
            </a:endParaRPr>
          </a:p>
        </p:txBody>
      </p:sp>
      <p:sp>
        <p:nvSpPr>
          <p:cNvPr id="8" name="Freeform 8"/>
          <p:cNvSpPr/>
          <p:nvPr/>
        </p:nvSpPr>
        <p:spPr>
          <a:xfrm>
            <a:off x="15946302" y="7678757"/>
            <a:ext cx="1885278" cy="1970973"/>
          </a:xfrm>
          <a:custGeom>
            <a:avLst/>
            <a:gdLst/>
            <a:ahLst/>
            <a:cxnLst/>
            <a:rect l="l" t="t" r="r" b="b"/>
            <a:pathLst>
              <a:path w="1885278" h="1970973">
                <a:moveTo>
                  <a:pt x="0" y="0"/>
                </a:moveTo>
                <a:lnTo>
                  <a:pt x="1885278" y="0"/>
                </a:lnTo>
                <a:lnTo>
                  <a:pt x="1885278" y="1970973"/>
                </a:lnTo>
                <a:lnTo>
                  <a:pt x="0" y="1970973"/>
                </a:lnTo>
                <a:lnTo>
                  <a:pt x="0" y="0"/>
                </a:lnTo>
                <a:close/>
              </a:path>
            </a:pathLst>
          </a:custGeom>
          <a:blipFill>
            <a:blip r:embed="rId3"/>
            <a:stretch>
              <a:fillRect/>
            </a:stretch>
          </a:blipFill>
        </p:spPr>
        <p:txBody>
          <a:bodyPr/>
          <a:lstStyle/>
          <a:p>
            <a:endParaRPr lang="sv-SE"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p:cNvGrpSpPr/>
          <p:nvPr/>
        </p:nvGrpSpPr>
        <p:grpSpPr>
          <a:xfrm>
            <a:off x="312268" y="483501"/>
            <a:ext cx="17663464" cy="9319997"/>
            <a:chOff x="0" y="0"/>
            <a:chExt cx="4652106" cy="2454650"/>
          </a:xfrm>
        </p:grpSpPr>
        <p:sp>
          <p:nvSpPr>
            <p:cNvPr id="4" name="Freeform 4"/>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TextBox 6"/>
          <p:cNvSpPr txBox="1"/>
          <p:nvPr/>
        </p:nvSpPr>
        <p:spPr>
          <a:xfrm>
            <a:off x="679402" y="952500"/>
            <a:ext cx="8322458" cy="712470"/>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Träningsupplägg</a:t>
            </a:r>
          </a:p>
        </p:txBody>
      </p:sp>
      <p:sp>
        <p:nvSpPr>
          <p:cNvPr id="7" name="TextBox 7"/>
          <p:cNvSpPr txBox="1"/>
          <p:nvPr/>
        </p:nvSpPr>
        <p:spPr>
          <a:xfrm>
            <a:off x="679402" y="1979269"/>
            <a:ext cx="16929196" cy="6115392"/>
          </a:xfrm>
          <a:prstGeom prst="rect">
            <a:avLst/>
          </a:prstGeom>
        </p:spPr>
        <p:txBody>
          <a:bodyPr lIns="0" tIns="0" rIns="0" bIns="0" rtlCol="0" anchor="t">
            <a:spAutoFit/>
          </a:bodyPr>
          <a:lstStyle/>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PLATS DAG TID</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Alla hjälper till att plocka upp och ner sarg innan och efter träningen. Ledare på plats 10 min innan träningsstart.</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Skyddsglasögon, vattenflaska och klubba.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Uppvärmning, stationsövningar, skadeförebyggande träning, </a:t>
            </a:r>
            <a:r>
              <a:rPr lang="sv-SE" sz="3437" noProof="0" dirty="0" err="1">
                <a:solidFill>
                  <a:srgbClr val="000000"/>
                </a:solidFill>
                <a:latin typeface="Open Sans"/>
                <a:ea typeface="Open Sans"/>
                <a:cs typeface="Open Sans"/>
                <a:sym typeface="Open Sans"/>
              </a:rPr>
              <a:t>fys</a:t>
            </a:r>
            <a:r>
              <a:rPr lang="sv-SE" sz="3437" noProof="0" dirty="0">
                <a:solidFill>
                  <a:srgbClr val="000000"/>
                </a:solidFill>
                <a:latin typeface="Open Sans"/>
                <a:ea typeface="Open Sans"/>
                <a:cs typeface="Open Sans"/>
                <a:sym typeface="Open Sans"/>
              </a:rPr>
              <a:t> och matchträning.</a:t>
            </a: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p:txBody>
      </p:sp>
      <p:sp>
        <p:nvSpPr>
          <p:cNvPr id="8" name="Freeform 8"/>
          <p:cNvSpPr/>
          <p:nvPr/>
        </p:nvSpPr>
        <p:spPr>
          <a:xfrm>
            <a:off x="15946302" y="7678757"/>
            <a:ext cx="1885278" cy="1970973"/>
          </a:xfrm>
          <a:custGeom>
            <a:avLst/>
            <a:gdLst/>
            <a:ahLst/>
            <a:cxnLst/>
            <a:rect l="l" t="t" r="r" b="b"/>
            <a:pathLst>
              <a:path w="1885278" h="1970973">
                <a:moveTo>
                  <a:pt x="0" y="0"/>
                </a:moveTo>
                <a:lnTo>
                  <a:pt x="1885278" y="0"/>
                </a:lnTo>
                <a:lnTo>
                  <a:pt x="1885278" y="1970973"/>
                </a:lnTo>
                <a:lnTo>
                  <a:pt x="0" y="1970973"/>
                </a:lnTo>
                <a:lnTo>
                  <a:pt x="0" y="0"/>
                </a:lnTo>
                <a:close/>
              </a:path>
            </a:pathLst>
          </a:custGeom>
          <a:blipFill>
            <a:blip r:embed="rId4"/>
            <a:stretch>
              <a:fillRect/>
            </a:stretch>
          </a:blipFill>
        </p:spPr>
        <p:txBody>
          <a:bodyPr/>
          <a:lstStyle/>
          <a:p>
            <a:endParaRPr lang="sv-SE" noProof="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p:cNvGrpSpPr/>
          <p:nvPr/>
        </p:nvGrpSpPr>
        <p:grpSpPr>
          <a:xfrm>
            <a:off x="312268" y="483501"/>
            <a:ext cx="17663464" cy="9319997"/>
            <a:chOff x="0" y="0"/>
            <a:chExt cx="4652106" cy="2454650"/>
          </a:xfrm>
        </p:grpSpPr>
        <p:sp>
          <p:nvSpPr>
            <p:cNvPr id="4" name="Freeform 4"/>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TextBox 6"/>
          <p:cNvSpPr txBox="1"/>
          <p:nvPr/>
        </p:nvSpPr>
        <p:spPr>
          <a:xfrm>
            <a:off x="679402" y="952500"/>
            <a:ext cx="8322458" cy="712470"/>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Matcher och cuper</a:t>
            </a:r>
          </a:p>
        </p:txBody>
      </p:sp>
      <p:sp>
        <p:nvSpPr>
          <p:cNvPr id="7" name="TextBox 7"/>
          <p:cNvSpPr txBox="1"/>
          <p:nvPr/>
        </p:nvSpPr>
        <p:spPr>
          <a:xfrm>
            <a:off x="679402" y="1979269"/>
            <a:ext cx="16929196" cy="4856174"/>
          </a:xfrm>
          <a:prstGeom prst="rect">
            <a:avLst/>
          </a:prstGeom>
        </p:spPr>
        <p:txBody>
          <a:bodyPr lIns="0" tIns="0" rIns="0" bIns="0" rtlCol="0" anchor="t">
            <a:spAutoFit/>
          </a:bodyPr>
          <a:lstStyle/>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Två lag i seriespel.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Alla kommer få kallelser till lika många matcher. Eventuella lediga platser fördelas om inte tillräckligt många kan. </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Länk för alla våra matcher:</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Fair Play cup i Jönköping </a:t>
            </a:r>
            <a:r>
              <a:rPr lang="sv-SE" sz="3437" noProof="0" dirty="0" err="1">
                <a:solidFill>
                  <a:srgbClr val="000000"/>
                </a:solidFill>
                <a:latin typeface="Open Sans"/>
                <a:ea typeface="Open Sans"/>
                <a:cs typeface="Open Sans"/>
                <a:sym typeface="Open Sans"/>
              </a:rPr>
              <a:t>prell</a:t>
            </a:r>
            <a:r>
              <a:rPr lang="sv-SE" sz="3437" noProof="0" dirty="0">
                <a:solidFill>
                  <a:srgbClr val="000000"/>
                </a:solidFill>
                <a:latin typeface="Open Sans"/>
                <a:ea typeface="Open Sans"/>
                <a:cs typeface="Open Sans"/>
                <a:sym typeface="Open Sans"/>
              </a:rPr>
              <a:t> 27-29 mars.</a:t>
            </a: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p:txBody>
      </p:sp>
      <p:sp>
        <p:nvSpPr>
          <p:cNvPr id="8" name="Freeform 8"/>
          <p:cNvSpPr/>
          <p:nvPr/>
        </p:nvSpPr>
        <p:spPr>
          <a:xfrm>
            <a:off x="15946302" y="7678757"/>
            <a:ext cx="1885278" cy="1970973"/>
          </a:xfrm>
          <a:custGeom>
            <a:avLst/>
            <a:gdLst/>
            <a:ahLst/>
            <a:cxnLst/>
            <a:rect l="l" t="t" r="r" b="b"/>
            <a:pathLst>
              <a:path w="1885278" h="1970973">
                <a:moveTo>
                  <a:pt x="0" y="0"/>
                </a:moveTo>
                <a:lnTo>
                  <a:pt x="1885278" y="0"/>
                </a:lnTo>
                <a:lnTo>
                  <a:pt x="1885278" y="1970973"/>
                </a:lnTo>
                <a:lnTo>
                  <a:pt x="0" y="1970973"/>
                </a:lnTo>
                <a:lnTo>
                  <a:pt x="0" y="0"/>
                </a:lnTo>
                <a:close/>
              </a:path>
            </a:pathLst>
          </a:custGeom>
          <a:blipFill>
            <a:blip r:embed="rId4"/>
            <a:stretch>
              <a:fillRect/>
            </a:stretch>
          </a:blipFill>
        </p:spPr>
        <p:txBody>
          <a:bodyPr/>
          <a:lstStyle/>
          <a:p>
            <a:endParaRPr lang="sv-SE" noProof="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p:cNvGrpSpPr/>
          <p:nvPr/>
        </p:nvGrpSpPr>
        <p:grpSpPr>
          <a:xfrm>
            <a:off x="312268" y="483501"/>
            <a:ext cx="17663464" cy="9319997"/>
            <a:chOff x="0" y="0"/>
            <a:chExt cx="4652106" cy="2454650"/>
          </a:xfrm>
        </p:grpSpPr>
        <p:sp>
          <p:nvSpPr>
            <p:cNvPr id="4" name="Freeform 4"/>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TextBox 6"/>
          <p:cNvSpPr txBox="1"/>
          <p:nvPr/>
        </p:nvSpPr>
        <p:spPr>
          <a:xfrm>
            <a:off x="679402" y="952500"/>
            <a:ext cx="8322458" cy="712470"/>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Loppisar och </a:t>
            </a:r>
            <a:r>
              <a:rPr lang="sv-SE" sz="4200" noProof="0" dirty="0" err="1">
                <a:solidFill>
                  <a:srgbClr val="000000"/>
                </a:solidFill>
                <a:latin typeface="Open Sans"/>
                <a:ea typeface="Open Sans"/>
                <a:cs typeface="Open Sans"/>
                <a:sym typeface="Open Sans"/>
              </a:rPr>
              <a:t>BingoLotto</a:t>
            </a:r>
            <a:endParaRPr lang="sv-SE" sz="4200" noProof="0" dirty="0">
              <a:solidFill>
                <a:srgbClr val="000000"/>
              </a:solidFill>
              <a:latin typeface="Open Sans"/>
              <a:ea typeface="Open Sans"/>
              <a:cs typeface="Open Sans"/>
              <a:sym typeface="Open Sans"/>
            </a:endParaRPr>
          </a:p>
        </p:txBody>
      </p:sp>
      <p:sp>
        <p:nvSpPr>
          <p:cNvPr id="7" name="TextBox 7"/>
          <p:cNvSpPr txBox="1"/>
          <p:nvPr/>
        </p:nvSpPr>
        <p:spPr>
          <a:xfrm>
            <a:off x="679402" y="1979269"/>
            <a:ext cx="16929196" cy="4884286"/>
          </a:xfrm>
          <a:prstGeom prst="rect">
            <a:avLst/>
          </a:prstGeom>
        </p:spPr>
        <p:txBody>
          <a:bodyPr lIns="0" tIns="0" rIns="0" bIns="0" rtlCol="0" anchor="t">
            <a:spAutoFit/>
          </a:bodyPr>
          <a:lstStyle/>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Loppis 18 oktober på hösten och våren mot slutet av säsongen.</a:t>
            </a:r>
          </a:p>
          <a:p>
            <a:pPr marL="742057" lvl="1" indent="-371028" algn="l">
              <a:lnSpc>
                <a:spcPts val="4811"/>
              </a:lnSpc>
              <a:buFont typeface="Arial"/>
              <a:buChar char="•"/>
            </a:pPr>
            <a:r>
              <a:rPr lang="sv-SE" sz="3437" noProof="0" dirty="0" err="1">
                <a:solidFill>
                  <a:srgbClr val="000000"/>
                </a:solidFill>
                <a:latin typeface="Open Sans"/>
                <a:ea typeface="Open Sans"/>
                <a:cs typeface="Open Sans"/>
                <a:sym typeface="Open Sans"/>
              </a:rPr>
              <a:t>BingoLotto</a:t>
            </a:r>
            <a:r>
              <a:rPr lang="sv-SE" sz="3437" noProof="0" dirty="0">
                <a:solidFill>
                  <a:srgbClr val="000000"/>
                </a:solidFill>
                <a:latin typeface="Open Sans"/>
                <a:ea typeface="Open Sans"/>
                <a:cs typeface="Open Sans"/>
                <a:sym typeface="Open Sans"/>
              </a:rPr>
              <a:t>-försäljning inför uppesittarkvällen. Allt överskott går till lagkassan för cuper och lagaktiviteter. </a:t>
            </a:r>
          </a:p>
          <a:p>
            <a:pPr marL="742057" lvl="1" indent="-371028">
              <a:lnSpc>
                <a:spcPts val="4811"/>
              </a:lnSpc>
              <a:buFont typeface="Arial"/>
              <a:buChar char="•"/>
            </a:pPr>
            <a:r>
              <a:rPr lang="sv-SE" sz="3437" dirty="0">
                <a:solidFill>
                  <a:srgbClr val="000000"/>
                </a:solidFill>
                <a:latin typeface="Open Sans"/>
                <a:ea typeface="Open Sans"/>
                <a:cs typeface="Open Sans"/>
                <a:sym typeface="Open Sans"/>
              </a:rPr>
              <a:t>Tränarutbyte med föreningens A-lag, både herr &amp; dam. </a:t>
            </a:r>
          </a:p>
          <a:p>
            <a:pPr marL="742057" lvl="1" indent="-371028" algn="l">
              <a:lnSpc>
                <a:spcPts val="4811"/>
              </a:lnSpc>
              <a:buFont typeface="Arial"/>
              <a:buChar char="•"/>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p:txBody>
      </p:sp>
      <p:sp>
        <p:nvSpPr>
          <p:cNvPr id="8" name="Freeform 8"/>
          <p:cNvSpPr/>
          <p:nvPr/>
        </p:nvSpPr>
        <p:spPr>
          <a:xfrm>
            <a:off x="15946302" y="7678757"/>
            <a:ext cx="1885278" cy="1970973"/>
          </a:xfrm>
          <a:custGeom>
            <a:avLst/>
            <a:gdLst/>
            <a:ahLst/>
            <a:cxnLst/>
            <a:rect l="l" t="t" r="r" b="b"/>
            <a:pathLst>
              <a:path w="1885278" h="1970973">
                <a:moveTo>
                  <a:pt x="0" y="0"/>
                </a:moveTo>
                <a:lnTo>
                  <a:pt x="1885278" y="0"/>
                </a:lnTo>
                <a:lnTo>
                  <a:pt x="1885278" y="1970973"/>
                </a:lnTo>
                <a:lnTo>
                  <a:pt x="0" y="1970973"/>
                </a:lnTo>
                <a:lnTo>
                  <a:pt x="0" y="0"/>
                </a:lnTo>
                <a:close/>
              </a:path>
            </a:pathLst>
          </a:custGeom>
          <a:blipFill>
            <a:blip r:embed="rId4"/>
            <a:stretch>
              <a:fillRect/>
            </a:stretch>
          </a:blipFill>
        </p:spPr>
        <p:txBody>
          <a:bodyPr/>
          <a:lstStyle/>
          <a:p>
            <a:endParaRPr lang="sv-SE" noProof="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2">
              <a:alphaModFix amt="43999"/>
            </a:blip>
            <a:stretch>
              <a:fillRect/>
            </a:stretch>
          </a:blipFill>
        </p:spPr>
        <p:txBody>
          <a:bodyPr/>
          <a:lstStyle/>
          <a:p>
            <a:endParaRPr lang="sv-SE" noProof="0" dirty="0"/>
          </a:p>
        </p:txBody>
      </p:sp>
      <p:sp>
        <p:nvSpPr>
          <p:cNvPr id="3" name="Freeform 3"/>
          <p:cNvSpPr/>
          <p:nvPr/>
        </p:nvSpPr>
        <p:spPr>
          <a:xfrm>
            <a:off x="15946302" y="7678757"/>
            <a:ext cx="1885278" cy="1970973"/>
          </a:xfrm>
          <a:custGeom>
            <a:avLst/>
            <a:gdLst/>
            <a:ahLst/>
            <a:cxnLst/>
            <a:rect l="l" t="t" r="r" b="b"/>
            <a:pathLst>
              <a:path w="1885278" h="1970973">
                <a:moveTo>
                  <a:pt x="0" y="0"/>
                </a:moveTo>
                <a:lnTo>
                  <a:pt x="1885278" y="0"/>
                </a:lnTo>
                <a:lnTo>
                  <a:pt x="1885278" y="1970973"/>
                </a:lnTo>
                <a:lnTo>
                  <a:pt x="0" y="1970973"/>
                </a:lnTo>
                <a:lnTo>
                  <a:pt x="0" y="0"/>
                </a:lnTo>
                <a:close/>
              </a:path>
            </a:pathLst>
          </a:custGeom>
          <a:blipFill>
            <a:blip r:embed="rId3"/>
            <a:stretch>
              <a:fillRect/>
            </a:stretch>
          </a:blipFill>
        </p:spPr>
        <p:txBody>
          <a:bodyPr/>
          <a:lstStyle/>
          <a:p>
            <a:endParaRPr lang="sv-SE" noProof="0" dirty="0"/>
          </a:p>
        </p:txBody>
      </p:sp>
      <p:sp>
        <p:nvSpPr>
          <p:cNvPr id="4" name="Freeform 4"/>
          <p:cNvSpPr/>
          <p:nvPr/>
        </p:nvSpPr>
        <p:spPr>
          <a:xfrm>
            <a:off x="7121044" y="2362047"/>
            <a:ext cx="4045913" cy="4045913"/>
          </a:xfrm>
          <a:custGeom>
            <a:avLst/>
            <a:gdLst/>
            <a:ahLst/>
            <a:cxnLst/>
            <a:rect l="l" t="t" r="r" b="b"/>
            <a:pathLst>
              <a:path w="4045913" h="4045913">
                <a:moveTo>
                  <a:pt x="0" y="0"/>
                </a:moveTo>
                <a:lnTo>
                  <a:pt x="4045912" y="0"/>
                </a:lnTo>
                <a:lnTo>
                  <a:pt x="4045912" y="4045912"/>
                </a:lnTo>
                <a:lnTo>
                  <a:pt x="0" y="4045912"/>
                </a:lnTo>
                <a:lnTo>
                  <a:pt x="0" y="0"/>
                </a:lnTo>
                <a:close/>
              </a:path>
            </a:pathLst>
          </a:custGeom>
          <a:blipFill>
            <a:blip r:embed="rId4"/>
            <a:stretch>
              <a:fillRect/>
            </a:stretch>
          </a:blipFill>
        </p:spPr>
        <p:txBody>
          <a:bodyPr/>
          <a:lstStyle/>
          <a:p>
            <a:endParaRPr lang="sv-SE" noProof="0" dirty="0"/>
          </a:p>
        </p:txBody>
      </p:sp>
      <p:sp>
        <p:nvSpPr>
          <p:cNvPr id="5" name="TextBox 5"/>
          <p:cNvSpPr txBox="1"/>
          <p:nvPr/>
        </p:nvSpPr>
        <p:spPr>
          <a:xfrm>
            <a:off x="6320986" y="933450"/>
            <a:ext cx="5646027" cy="869645"/>
          </a:xfrm>
          <a:prstGeom prst="rect">
            <a:avLst/>
          </a:prstGeom>
        </p:spPr>
        <p:txBody>
          <a:bodyPr lIns="0" tIns="0" rIns="0" bIns="0" rtlCol="0" anchor="t">
            <a:spAutoFit/>
          </a:bodyPr>
          <a:lstStyle/>
          <a:p>
            <a:pPr algn="ctr">
              <a:lnSpc>
                <a:spcPts val="7191"/>
              </a:lnSpc>
              <a:spcBef>
                <a:spcPct val="0"/>
              </a:spcBef>
            </a:pPr>
            <a:r>
              <a:rPr lang="sv-SE" sz="5136" noProof="0" dirty="0">
                <a:solidFill>
                  <a:srgbClr val="FFFFFF"/>
                </a:solidFill>
                <a:latin typeface="Open Sans"/>
                <a:ea typeface="Open Sans"/>
                <a:cs typeface="Open Sans"/>
                <a:sym typeface="Open Sans"/>
              </a:rPr>
              <a:t>Föreningens filer: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stretch>
              <a:fillRect/>
            </a:stretch>
          </a:blipFill>
        </p:spPr>
        <p:txBody>
          <a:bodyPr/>
          <a:lstStyle/>
          <a:p>
            <a:endParaRPr lang="sv-SE" noProof="0" dirty="0"/>
          </a:p>
        </p:txBody>
      </p:sp>
      <p:grpSp>
        <p:nvGrpSpPr>
          <p:cNvPr id="3" name="Group 3"/>
          <p:cNvGrpSpPr/>
          <p:nvPr/>
        </p:nvGrpSpPr>
        <p:grpSpPr>
          <a:xfrm>
            <a:off x="407080" y="412392"/>
            <a:ext cx="8182252" cy="9319997"/>
            <a:chOff x="0" y="0"/>
            <a:chExt cx="2154996" cy="2454650"/>
          </a:xfrm>
        </p:grpSpPr>
        <p:sp>
          <p:nvSpPr>
            <p:cNvPr id="4" name="Freeform 4"/>
            <p:cNvSpPr/>
            <p:nvPr/>
          </p:nvSpPr>
          <p:spPr>
            <a:xfrm>
              <a:off x="0" y="0"/>
              <a:ext cx="2154996" cy="2454650"/>
            </a:xfrm>
            <a:custGeom>
              <a:avLst/>
              <a:gdLst/>
              <a:ahLst/>
              <a:cxnLst/>
              <a:rect l="l" t="t" r="r" b="b"/>
              <a:pathLst>
                <a:path w="2154996" h="2454650">
                  <a:moveTo>
                    <a:pt x="48255" y="0"/>
                  </a:moveTo>
                  <a:lnTo>
                    <a:pt x="2106741" y="0"/>
                  </a:lnTo>
                  <a:cubicBezTo>
                    <a:pt x="2133392" y="0"/>
                    <a:pt x="2154996" y="21605"/>
                    <a:pt x="2154996" y="48255"/>
                  </a:cubicBezTo>
                  <a:lnTo>
                    <a:pt x="2154996" y="2406394"/>
                  </a:lnTo>
                  <a:cubicBezTo>
                    <a:pt x="2154996" y="2433045"/>
                    <a:pt x="2133392" y="2454650"/>
                    <a:pt x="2106741" y="2454650"/>
                  </a:cubicBezTo>
                  <a:lnTo>
                    <a:pt x="48255" y="2454650"/>
                  </a:lnTo>
                  <a:cubicBezTo>
                    <a:pt x="21605" y="2454650"/>
                    <a:pt x="0" y="2433045"/>
                    <a:pt x="0" y="2406394"/>
                  </a:cubicBezTo>
                  <a:lnTo>
                    <a:pt x="0" y="48255"/>
                  </a:lnTo>
                  <a:cubicBezTo>
                    <a:pt x="0" y="21605"/>
                    <a:pt x="21605" y="0"/>
                    <a:pt x="48255" y="0"/>
                  </a:cubicBezTo>
                  <a:close/>
                </a:path>
              </a:pathLst>
            </a:custGeom>
            <a:solidFill>
              <a:srgbClr val="FFFFFF">
                <a:alpha val="89804"/>
              </a:srgbClr>
            </a:solidFill>
          </p:spPr>
          <p:txBody>
            <a:bodyPr/>
            <a:lstStyle/>
            <a:p>
              <a:endParaRPr lang="sv-SE" noProof="0" dirty="0"/>
            </a:p>
          </p:txBody>
        </p:sp>
        <p:sp>
          <p:nvSpPr>
            <p:cNvPr id="5" name="TextBox 5"/>
            <p:cNvSpPr txBox="1"/>
            <p:nvPr/>
          </p:nvSpPr>
          <p:spPr>
            <a:xfrm>
              <a:off x="0" y="-38100"/>
              <a:ext cx="215499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TextBox 6"/>
          <p:cNvSpPr txBox="1"/>
          <p:nvPr/>
        </p:nvSpPr>
        <p:spPr>
          <a:xfrm>
            <a:off x="1028700" y="634365"/>
            <a:ext cx="2171700" cy="712470"/>
          </a:xfrm>
          <a:prstGeom prst="rect">
            <a:avLst/>
          </a:prstGeom>
        </p:spPr>
        <p:txBody>
          <a:bodyPr wrap="square" lIns="0" tIns="0" rIns="0" bIns="0" rtlCol="0" anchor="t">
            <a:spAutoFit/>
          </a:bodyPr>
          <a:lstStyle/>
          <a:p>
            <a:pPr algn="ctr">
              <a:lnSpc>
                <a:spcPts val="5880"/>
              </a:lnSpc>
            </a:pPr>
            <a:r>
              <a:rPr lang="sv-SE" sz="4200" noProof="0" dirty="0">
                <a:solidFill>
                  <a:srgbClr val="000000"/>
                </a:solidFill>
                <a:latin typeface="Open Sans"/>
                <a:ea typeface="Open Sans"/>
                <a:cs typeface="Open Sans"/>
                <a:sym typeface="Open Sans"/>
              </a:rPr>
              <a:t>Agenda</a:t>
            </a:r>
          </a:p>
        </p:txBody>
      </p:sp>
      <p:sp>
        <p:nvSpPr>
          <p:cNvPr id="7" name="TextBox 7"/>
          <p:cNvSpPr txBox="1"/>
          <p:nvPr/>
        </p:nvSpPr>
        <p:spPr>
          <a:xfrm>
            <a:off x="1028700" y="1549433"/>
            <a:ext cx="6937724" cy="9193158"/>
          </a:xfrm>
          <a:prstGeom prst="rect">
            <a:avLst/>
          </a:prstGeom>
        </p:spPr>
        <p:txBody>
          <a:bodyPr lIns="0" tIns="0" rIns="0" bIns="0" rtlCol="0" anchor="t">
            <a:spAutoFit/>
          </a:bodyPr>
          <a:lstStyle/>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Presentation ledare</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Vakanta poster</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Vad vill </a:t>
            </a:r>
            <a:r>
              <a:rPr lang="sv-SE" sz="3437" noProof="0" dirty="0" err="1">
                <a:solidFill>
                  <a:srgbClr val="000000"/>
                </a:solidFill>
                <a:latin typeface="Open Sans"/>
                <a:ea typeface="Open Sans"/>
                <a:cs typeface="Open Sans"/>
                <a:sym typeface="Open Sans"/>
              </a:rPr>
              <a:t>Öjaby</a:t>
            </a:r>
            <a:r>
              <a:rPr lang="sv-SE" sz="3437" noProof="0" dirty="0">
                <a:solidFill>
                  <a:srgbClr val="000000"/>
                </a:solidFill>
                <a:latin typeface="Open Sans"/>
                <a:ea typeface="Open Sans"/>
                <a:cs typeface="Open Sans"/>
                <a:sym typeface="Open Sans"/>
              </a:rPr>
              <a:t> Sport?</a:t>
            </a:r>
          </a:p>
          <a:p>
            <a:pPr marL="1484114" lvl="2" indent="-494705" algn="l">
              <a:lnSpc>
                <a:spcPts val="4811"/>
              </a:lnSpc>
              <a:buFont typeface="Arial"/>
              <a:buChar char="⚬"/>
            </a:pPr>
            <a:r>
              <a:rPr lang="sv-SE" sz="3437" noProof="0" dirty="0">
                <a:solidFill>
                  <a:srgbClr val="000000"/>
                </a:solidFill>
                <a:latin typeface="Open Sans"/>
                <a:ea typeface="Open Sans"/>
                <a:cs typeface="Open Sans"/>
                <a:sym typeface="Open Sans"/>
              </a:rPr>
              <a:t>Föreningspolicy</a:t>
            </a:r>
          </a:p>
          <a:p>
            <a:pPr marL="1484114" lvl="2" indent="-494705" algn="l">
              <a:lnSpc>
                <a:spcPts val="4811"/>
              </a:lnSpc>
              <a:buFont typeface="Arial"/>
              <a:buChar char="⚬"/>
            </a:pPr>
            <a:r>
              <a:rPr lang="sv-SE" sz="3437" noProof="0" dirty="0">
                <a:solidFill>
                  <a:srgbClr val="000000"/>
                </a:solidFill>
                <a:latin typeface="Open Sans"/>
                <a:ea typeface="Open Sans"/>
                <a:cs typeface="Open Sans"/>
                <a:sym typeface="Open Sans"/>
              </a:rPr>
              <a:t>Lagpolicy</a:t>
            </a:r>
          </a:p>
          <a:p>
            <a:pPr marL="1484114" lvl="2" indent="-494705" algn="l">
              <a:lnSpc>
                <a:spcPts val="4811"/>
              </a:lnSpc>
              <a:buFont typeface="Arial"/>
              <a:buChar char="⚬"/>
            </a:pPr>
            <a:r>
              <a:rPr lang="sv-SE" sz="3437" noProof="0" dirty="0">
                <a:solidFill>
                  <a:srgbClr val="000000"/>
                </a:solidFill>
                <a:latin typeface="Open Sans"/>
                <a:ea typeface="Open Sans"/>
                <a:cs typeface="Open Sans"/>
                <a:sym typeface="Open Sans"/>
              </a:rPr>
              <a:t>Föräldrapolicy</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Bra att tänka på som förälder</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Träningsupplägg</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Matcher och cuper</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Föreningsaktiviteter: </a:t>
            </a:r>
          </a:p>
          <a:p>
            <a:pPr marL="1484114" lvl="2" indent="-494705" algn="l">
              <a:lnSpc>
                <a:spcPts val="4811"/>
              </a:lnSpc>
              <a:buFont typeface="Arial"/>
              <a:buChar char="⚬"/>
            </a:pPr>
            <a:r>
              <a:rPr lang="sv-SE" sz="3437" noProof="0" dirty="0">
                <a:solidFill>
                  <a:srgbClr val="000000"/>
                </a:solidFill>
                <a:latin typeface="Open Sans"/>
                <a:ea typeface="Open Sans"/>
                <a:cs typeface="Open Sans"/>
                <a:sym typeface="Open Sans"/>
              </a:rPr>
              <a:t>Loppisar</a:t>
            </a:r>
          </a:p>
          <a:p>
            <a:pPr marL="1484114" lvl="2" indent="-494705" algn="l">
              <a:lnSpc>
                <a:spcPts val="4811"/>
              </a:lnSpc>
              <a:buFont typeface="Arial"/>
              <a:buChar char="⚬"/>
            </a:pPr>
            <a:r>
              <a:rPr lang="sv-SE" sz="3437" noProof="0" dirty="0">
                <a:solidFill>
                  <a:srgbClr val="000000"/>
                </a:solidFill>
                <a:latin typeface="Open Sans"/>
                <a:ea typeface="Open Sans"/>
                <a:cs typeface="Open Sans"/>
                <a:sym typeface="Open Sans"/>
              </a:rPr>
              <a:t>Bingolotto-försäljning</a:t>
            </a:r>
          </a:p>
          <a:p>
            <a:pPr marL="1484114" lvl="2" indent="-494705" algn="l">
              <a:lnSpc>
                <a:spcPts val="4811"/>
              </a:lnSpc>
              <a:buFont typeface="Arial"/>
              <a:buChar char="⚬"/>
            </a:pPr>
            <a:r>
              <a:rPr lang="sv-SE" sz="3437" dirty="0">
                <a:solidFill>
                  <a:srgbClr val="000000"/>
                </a:solidFill>
                <a:latin typeface="Open Sans"/>
                <a:ea typeface="Open Sans"/>
                <a:cs typeface="Open Sans"/>
                <a:sym typeface="Open Sans"/>
              </a:rPr>
              <a:t>Utbyte seniorlag</a:t>
            </a: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p:txBody>
      </p:sp>
      <p:sp>
        <p:nvSpPr>
          <p:cNvPr id="8" name="Freeform 8"/>
          <p:cNvSpPr/>
          <p:nvPr/>
        </p:nvSpPr>
        <p:spPr>
          <a:xfrm>
            <a:off x="15623631" y="412392"/>
            <a:ext cx="2302760" cy="2407431"/>
          </a:xfrm>
          <a:custGeom>
            <a:avLst/>
            <a:gdLst/>
            <a:ahLst/>
            <a:cxnLst/>
            <a:rect l="l" t="t" r="r" b="b"/>
            <a:pathLst>
              <a:path w="2302760" h="2407431">
                <a:moveTo>
                  <a:pt x="0" y="0"/>
                </a:moveTo>
                <a:lnTo>
                  <a:pt x="2302761" y="0"/>
                </a:lnTo>
                <a:lnTo>
                  <a:pt x="2302761" y="2407432"/>
                </a:lnTo>
                <a:lnTo>
                  <a:pt x="0" y="2407432"/>
                </a:lnTo>
                <a:lnTo>
                  <a:pt x="0" y="0"/>
                </a:lnTo>
                <a:close/>
              </a:path>
            </a:pathLst>
          </a:custGeom>
          <a:blipFill>
            <a:blip r:embed="rId4"/>
            <a:stretch>
              <a:fillRect/>
            </a:stretch>
          </a:blipFill>
        </p:spPr>
        <p:txBody>
          <a:bodyPr/>
          <a:lstStyle/>
          <a:p>
            <a:endParaRPr lang="sv-SE"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sv-SE" noProof="0" dirty="0"/>
          </a:p>
        </p:txBody>
      </p:sp>
      <p:grpSp>
        <p:nvGrpSpPr>
          <p:cNvPr id="3" name="Group 3"/>
          <p:cNvGrpSpPr/>
          <p:nvPr/>
        </p:nvGrpSpPr>
        <p:grpSpPr>
          <a:xfrm>
            <a:off x="407080" y="412392"/>
            <a:ext cx="17473840" cy="9462216"/>
            <a:chOff x="0" y="0"/>
            <a:chExt cx="4602164" cy="2492106"/>
          </a:xfrm>
        </p:grpSpPr>
        <p:sp>
          <p:nvSpPr>
            <p:cNvPr id="4" name="Freeform 4"/>
            <p:cNvSpPr/>
            <p:nvPr/>
          </p:nvSpPr>
          <p:spPr>
            <a:xfrm>
              <a:off x="0" y="0"/>
              <a:ext cx="4602164" cy="2492106"/>
            </a:xfrm>
            <a:custGeom>
              <a:avLst/>
              <a:gdLst/>
              <a:ahLst/>
              <a:cxnLst/>
              <a:rect l="l" t="t" r="r" b="b"/>
              <a:pathLst>
                <a:path w="4602164" h="2492106">
                  <a:moveTo>
                    <a:pt x="22596" y="0"/>
                  </a:moveTo>
                  <a:lnTo>
                    <a:pt x="4579568" y="0"/>
                  </a:lnTo>
                  <a:cubicBezTo>
                    <a:pt x="4592047" y="0"/>
                    <a:pt x="4602164" y="10117"/>
                    <a:pt x="4602164" y="22596"/>
                  </a:cubicBezTo>
                  <a:lnTo>
                    <a:pt x="4602164" y="2469510"/>
                  </a:lnTo>
                  <a:cubicBezTo>
                    <a:pt x="4602164" y="2475503"/>
                    <a:pt x="4599783" y="2481250"/>
                    <a:pt x="4595545" y="2485488"/>
                  </a:cubicBezTo>
                  <a:cubicBezTo>
                    <a:pt x="4591308" y="2489726"/>
                    <a:pt x="4585560" y="2492106"/>
                    <a:pt x="4579568" y="2492106"/>
                  </a:cubicBezTo>
                  <a:lnTo>
                    <a:pt x="22596" y="2492106"/>
                  </a:lnTo>
                  <a:cubicBezTo>
                    <a:pt x="16603" y="2492106"/>
                    <a:pt x="10856" y="2489726"/>
                    <a:pt x="6618" y="2485488"/>
                  </a:cubicBezTo>
                  <a:cubicBezTo>
                    <a:pt x="2381" y="2481250"/>
                    <a:pt x="0" y="2475503"/>
                    <a:pt x="0" y="2469510"/>
                  </a:cubicBezTo>
                  <a:lnTo>
                    <a:pt x="0" y="22596"/>
                  </a:lnTo>
                  <a:cubicBezTo>
                    <a:pt x="0" y="16603"/>
                    <a:pt x="2381" y="10856"/>
                    <a:pt x="6618" y="6618"/>
                  </a:cubicBezTo>
                  <a:cubicBezTo>
                    <a:pt x="10856" y="2381"/>
                    <a:pt x="16603" y="0"/>
                    <a:pt x="22596" y="0"/>
                  </a:cubicBezTo>
                  <a:close/>
                </a:path>
              </a:pathLst>
            </a:custGeom>
            <a:solidFill>
              <a:srgbClr val="FFFFFF"/>
            </a:solidFill>
          </p:spPr>
          <p:txBody>
            <a:bodyPr/>
            <a:lstStyle/>
            <a:p>
              <a:endParaRPr lang="sv-SE" noProof="0" dirty="0"/>
            </a:p>
          </p:txBody>
        </p:sp>
        <p:sp>
          <p:nvSpPr>
            <p:cNvPr id="5" name="TextBox 5"/>
            <p:cNvSpPr txBox="1"/>
            <p:nvPr/>
          </p:nvSpPr>
          <p:spPr>
            <a:xfrm>
              <a:off x="0" y="-38100"/>
              <a:ext cx="4602164" cy="2530206"/>
            </a:xfrm>
            <a:prstGeom prst="rect">
              <a:avLst/>
            </a:prstGeom>
          </p:spPr>
          <p:txBody>
            <a:bodyPr lIns="50800" tIns="50800" rIns="50800" bIns="50800" rtlCol="0" anchor="ctr"/>
            <a:lstStyle/>
            <a:p>
              <a:pPr algn="ctr">
                <a:lnSpc>
                  <a:spcPts val="2659"/>
                </a:lnSpc>
                <a:spcBef>
                  <a:spcPct val="0"/>
                </a:spcBef>
              </a:pPr>
              <a:endParaRPr lang="sv-SE" noProof="0" dirty="0"/>
            </a:p>
          </p:txBody>
        </p:sp>
      </p:grpSp>
      <p:graphicFrame>
        <p:nvGraphicFramePr>
          <p:cNvPr id="6" name="Table 6"/>
          <p:cNvGraphicFramePr>
            <a:graphicFrameLocks noGrp="1"/>
          </p:cNvGraphicFramePr>
          <p:nvPr>
            <p:extLst>
              <p:ext uri="{D42A27DB-BD31-4B8C-83A1-F6EECF244321}">
                <p14:modId xmlns:p14="http://schemas.microsoft.com/office/powerpoint/2010/main" val="3638532697"/>
              </p:ext>
            </p:extLst>
          </p:nvPr>
        </p:nvGraphicFramePr>
        <p:xfrm>
          <a:off x="1028700" y="1013714"/>
          <a:ext cx="16037916" cy="8431269"/>
        </p:xfrm>
        <a:graphic>
          <a:graphicData uri="http://schemas.openxmlformats.org/drawingml/2006/table">
            <a:tbl>
              <a:tblPr/>
              <a:tblGrid>
                <a:gridCol w="5345972">
                  <a:extLst>
                    <a:ext uri="{9D8B030D-6E8A-4147-A177-3AD203B41FA5}">
                      <a16:colId xmlns:a16="http://schemas.microsoft.com/office/drawing/2014/main" val="20000"/>
                    </a:ext>
                  </a:extLst>
                </a:gridCol>
                <a:gridCol w="5345972">
                  <a:extLst>
                    <a:ext uri="{9D8B030D-6E8A-4147-A177-3AD203B41FA5}">
                      <a16:colId xmlns:a16="http://schemas.microsoft.com/office/drawing/2014/main" val="20001"/>
                    </a:ext>
                  </a:extLst>
                </a:gridCol>
                <a:gridCol w="5345972">
                  <a:extLst>
                    <a:ext uri="{9D8B030D-6E8A-4147-A177-3AD203B41FA5}">
                      <a16:colId xmlns:a16="http://schemas.microsoft.com/office/drawing/2014/main" val="20002"/>
                    </a:ext>
                  </a:extLst>
                </a:gridCol>
              </a:tblGrid>
              <a:tr h="947256">
                <a:tc>
                  <a:txBody>
                    <a:bodyPr/>
                    <a:lstStyle/>
                    <a:p>
                      <a:pPr algn="ctr">
                        <a:lnSpc>
                          <a:spcPts val="3499"/>
                        </a:lnSpc>
                        <a:defRPr/>
                      </a:pPr>
                      <a:r>
                        <a:rPr lang="sv-SE" sz="2499" b="1" noProof="0" dirty="0">
                          <a:solidFill>
                            <a:srgbClr val="FFFFFF"/>
                          </a:solidFill>
                          <a:latin typeface="Open Sans Bold"/>
                          <a:ea typeface="Open Sans Bold"/>
                          <a:cs typeface="Open Sans Bold"/>
                          <a:sym typeface="Open Sans Bold"/>
                        </a:rPr>
                        <a:t>Namn</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545960"/>
                    </a:solidFill>
                  </a:tcPr>
                </a:tc>
                <a:tc>
                  <a:txBody>
                    <a:bodyPr/>
                    <a:lstStyle/>
                    <a:p>
                      <a:pPr algn="ctr">
                        <a:lnSpc>
                          <a:spcPts val="3499"/>
                        </a:lnSpc>
                        <a:defRPr/>
                      </a:pPr>
                      <a:r>
                        <a:rPr lang="sv-SE" sz="2499" b="1" noProof="0" dirty="0">
                          <a:solidFill>
                            <a:srgbClr val="FFFFFF"/>
                          </a:solidFill>
                          <a:latin typeface="Open Sans Bold"/>
                          <a:ea typeface="Open Sans Bold"/>
                          <a:cs typeface="Open Sans Bold"/>
                          <a:sym typeface="Open Sans Bold"/>
                        </a:rPr>
                        <a:t>Roll</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545960"/>
                    </a:solidFill>
                  </a:tcPr>
                </a:tc>
                <a:tc>
                  <a:txBody>
                    <a:bodyPr/>
                    <a:lstStyle/>
                    <a:p>
                      <a:pPr algn="ctr">
                        <a:lnSpc>
                          <a:spcPts val="3499"/>
                        </a:lnSpc>
                        <a:defRPr/>
                      </a:pPr>
                      <a:r>
                        <a:rPr lang="sv-SE" sz="2499" b="1" noProof="0" dirty="0">
                          <a:solidFill>
                            <a:srgbClr val="FFFFFF"/>
                          </a:solidFill>
                          <a:latin typeface="Open Sans Bold"/>
                          <a:ea typeface="Open Sans Bold"/>
                          <a:cs typeface="Open Sans Bold"/>
                          <a:sym typeface="Open Sans Bold"/>
                        </a:rPr>
                        <a:t>Ansvar</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545960"/>
                    </a:solidFill>
                  </a:tcPr>
                </a:tc>
                <a:extLst>
                  <a:ext uri="{0D108BD9-81ED-4DB2-BD59-A6C34878D82A}">
                    <a16:rowId xmlns:a16="http://schemas.microsoft.com/office/drawing/2014/main" val="10000"/>
                  </a:ext>
                </a:extLst>
              </a:tr>
              <a:tr h="1157757">
                <a:tc>
                  <a:txBody>
                    <a:bodyPr/>
                    <a:lstStyle/>
                    <a:p>
                      <a:pPr algn="ctr">
                        <a:lnSpc>
                          <a:spcPts val="2659"/>
                        </a:lnSpc>
                        <a:defRPr/>
                      </a:pPr>
                      <a:r>
                        <a:rPr lang="sv-SE" sz="1899" noProof="0" dirty="0">
                          <a:solidFill>
                            <a:srgbClr val="000000"/>
                          </a:solidFill>
                          <a:latin typeface="Open Sans"/>
                          <a:ea typeface="Open Sans"/>
                          <a:cs typeface="Open Sans"/>
                          <a:sym typeface="Open Sans"/>
                        </a:rPr>
                        <a:t>För- &amp; efternamn</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Lagledare</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Kallelser träningar, matcher, planering cuper, matchställ, kassör</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0713">
                <a:tc>
                  <a:txBody>
                    <a:bodyPr/>
                    <a:lstStyle/>
                    <a:p>
                      <a:pPr algn="ctr">
                        <a:lnSpc>
                          <a:spcPts val="2659"/>
                        </a:lnSpc>
                        <a:defRPr/>
                      </a:pPr>
                      <a:r>
                        <a:rPr lang="sv-SE" sz="1899" noProof="0" dirty="0">
                          <a:solidFill>
                            <a:srgbClr val="000000"/>
                          </a:solidFill>
                          <a:latin typeface="Open Sans"/>
                          <a:ea typeface="Open Sans"/>
                          <a:cs typeface="Open Sans"/>
                          <a:sym typeface="Open Sans"/>
                        </a:rPr>
                        <a:t>För- &amp; efternamn</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Huvudtränare</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Ledare på träning och match, träningsupplägg och lagindelning matcher</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03576">
                <a:tc>
                  <a:txBody>
                    <a:bodyPr/>
                    <a:lstStyle/>
                    <a:p>
                      <a:pPr algn="ctr">
                        <a:lnSpc>
                          <a:spcPts val="2659"/>
                        </a:lnSpc>
                        <a:defRPr/>
                      </a:pPr>
                      <a:r>
                        <a:rPr lang="sv-SE" sz="1899" noProof="0" dirty="0">
                          <a:solidFill>
                            <a:srgbClr val="000000"/>
                          </a:solidFill>
                          <a:latin typeface="Open Sans"/>
                          <a:ea typeface="Open Sans"/>
                          <a:cs typeface="Open Sans"/>
                          <a:sym typeface="Open Sans"/>
                        </a:rPr>
                        <a:t>För- &amp; efternamn</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Huvudtränare</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Ledare på träning och match, träningsupplägg och lagindelning matcher</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55955">
                <a:tc>
                  <a:txBody>
                    <a:bodyPr/>
                    <a:lstStyle/>
                    <a:p>
                      <a:pPr algn="ctr">
                        <a:lnSpc>
                          <a:spcPts val="2659"/>
                        </a:lnSpc>
                        <a:defRPr/>
                      </a:pPr>
                      <a:r>
                        <a:rPr lang="sv-SE" sz="1899" noProof="0" dirty="0">
                          <a:solidFill>
                            <a:srgbClr val="000000"/>
                          </a:solidFill>
                          <a:latin typeface="Open Sans"/>
                          <a:ea typeface="Open Sans"/>
                          <a:cs typeface="Open Sans"/>
                          <a:sym typeface="Open Sans"/>
                        </a:rPr>
                        <a:t>För- &amp; efternamn</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Hjälptränare</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Ledare på träning och vid behov på match</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03576">
                <a:tc>
                  <a:txBody>
                    <a:bodyPr/>
                    <a:lstStyle/>
                    <a:p>
                      <a:pPr algn="ctr">
                        <a:lnSpc>
                          <a:spcPts val="2659"/>
                        </a:lnSpc>
                        <a:defRPr/>
                      </a:pPr>
                      <a:r>
                        <a:rPr lang="sv-SE" sz="1899" noProof="0" dirty="0">
                          <a:solidFill>
                            <a:srgbClr val="000000"/>
                          </a:solidFill>
                          <a:latin typeface="Open Sans"/>
                          <a:ea typeface="Open Sans"/>
                          <a:cs typeface="Open Sans"/>
                          <a:sym typeface="Open Sans"/>
                        </a:rPr>
                        <a:t>För- &amp; efternamn</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err="1">
                          <a:solidFill>
                            <a:srgbClr val="000000"/>
                          </a:solidFill>
                          <a:latin typeface="Open Sans"/>
                          <a:ea typeface="Open Sans"/>
                          <a:cs typeface="Open Sans"/>
                          <a:sym typeface="Open Sans"/>
                        </a:rPr>
                        <a:t>Föräldraruppdrag</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Fördela </a:t>
                      </a:r>
                      <a:r>
                        <a:rPr lang="sv-SE" sz="1899" noProof="0" dirty="0" err="1">
                          <a:solidFill>
                            <a:srgbClr val="000000"/>
                          </a:solidFill>
                          <a:latin typeface="Open Sans"/>
                          <a:ea typeface="Open Sans"/>
                          <a:cs typeface="Open Sans"/>
                          <a:sym typeface="Open Sans"/>
                        </a:rPr>
                        <a:t>föräldraruppdrag</a:t>
                      </a:r>
                      <a:r>
                        <a:rPr lang="sv-SE" sz="1899" noProof="0" dirty="0">
                          <a:solidFill>
                            <a:srgbClr val="000000"/>
                          </a:solidFill>
                          <a:latin typeface="Open Sans"/>
                          <a:ea typeface="Open Sans"/>
                          <a:cs typeface="Open Sans"/>
                          <a:sym typeface="Open Sans"/>
                        </a:rPr>
                        <a:t> matcher och loppis</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02436">
                <a:tc>
                  <a:txBody>
                    <a:bodyPr/>
                    <a:lstStyle/>
                    <a:p>
                      <a:pPr algn="ctr">
                        <a:lnSpc>
                          <a:spcPts val="2659"/>
                        </a:lnSpc>
                        <a:defRPr/>
                      </a:pPr>
                      <a:r>
                        <a:rPr lang="sv-SE" sz="1899" noProof="0" dirty="0">
                          <a:solidFill>
                            <a:srgbClr val="000000"/>
                          </a:solidFill>
                          <a:latin typeface="Open Sans"/>
                          <a:ea typeface="Open Sans"/>
                          <a:cs typeface="Open Sans"/>
                          <a:sym typeface="Open Sans"/>
                        </a:rPr>
                        <a:t>Vakant</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Försäljningsansvarig</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sv-SE" sz="1899" noProof="0" dirty="0">
                          <a:solidFill>
                            <a:srgbClr val="000000"/>
                          </a:solidFill>
                          <a:latin typeface="Open Sans"/>
                          <a:ea typeface="Open Sans"/>
                          <a:cs typeface="Open Sans"/>
                          <a:sym typeface="Open Sans"/>
                        </a:rPr>
                        <a:t>Bingolottsförsäljning</a:t>
                      </a:r>
                      <a:endParaRPr lang="sv-SE"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sv-SE" noProof="0" dirty="0"/>
          </a:p>
        </p:txBody>
      </p:sp>
      <p:grpSp>
        <p:nvGrpSpPr>
          <p:cNvPr id="3" name="Group 3"/>
          <p:cNvGrpSpPr/>
          <p:nvPr/>
        </p:nvGrpSpPr>
        <p:grpSpPr>
          <a:xfrm>
            <a:off x="407080" y="412392"/>
            <a:ext cx="17473840" cy="9462216"/>
            <a:chOff x="0" y="0"/>
            <a:chExt cx="4602164" cy="2492106"/>
          </a:xfrm>
        </p:grpSpPr>
        <p:sp>
          <p:nvSpPr>
            <p:cNvPr id="4" name="Freeform 4"/>
            <p:cNvSpPr/>
            <p:nvPr/>
          </p:nvSpPr>
          <p:spPr>
            <a:xfrm>
              <a:off x="0" y="0"/>
              <a:ext cx="4602164" cy="2492106"/>
            </a:xfrm>
            <a:custGeom>
              <a:avLst/>
              <a:gdLst/>
              <a:ahLst/>
              <a:cxnLst/>
              <a:rect l="l" t="t" r="r" b="b"/>
              <a:pathLst>
                <a:path w="4602164" h="2492106">
                  <a:moveTo>
                    <a:pt x="22596" y="0"/>
                  </a:moveTo>
                  <a:lnTo>
                    <a:pt x="4579568" y="0"/>
                  </a:lnTo>
                  <a:cubicBezTo>
                    <a:pt x="4592047" y="0"/>
                    <a:pt x="4602164" y="10117"/>
                    <a:pt x="4602164" y="22596"/>
                  </a:cubicBezTo>
                  <a:lnTo>
                    <a:pt x="4602164" y="2469510"/>
                  </a:lnTo>
                  <a:cubicBezTo>
                    <a:pt x="4602164" y="2475503"/>
                    <a:pt x="4599783" y="2481250"/>
                    <a:pt x="4595545" y="2485488"/>
                  </a:cubicBezTo>
                  <a:cubicBezTo>
                    <a:pt x="4591308" y="2489726"/>
                    <a:pt x="4585560" y="2492106"/>
                    <a:pt x="4579568" y="2492106"/>
                  </a:cubicBezTo>
                  <a:lnTo>
                    <a:pt x="22596" y="2492106"/>
                  </a:lnTo>
                  <a:cubicBezTo>
                    <a:pt x="16603" y="2492106"/>
                    <a:pt x="10856" y="2489726"/>
                    <a:pt x="6618" y="2485488"/>
                  </a:cubicBezTo>
                  <a:cubicBezTo>
                    <a:pt x="2381" y="2481250"/>
                    <a:pt x="0" y="2475503"/>
                    <a:pt x="0" y="2469510"/>
                  </a:cubicBezTo>
                  <a:lnTo>
                    <a:pt x="0" y="22596"/>
                  </a:lnTo>
                  <a:cubicBezTo>
                    <a:pt x="0" y="16603"/>
                    <a:pt x="2381" y="10856"/>
                    <a:pt x="6618" y="6618"/>
                  </a:cubicBezTo>
                  <a:cubicBezTo>
                    <a:pt x="10856" y="2381"/>
                    <a:pt x="16603" y="0"/>
                    <a:pt x="22596" y="0"/>
                  </a:cubicBezTo>
                  <a:close/>
                </a:path>
              </a:pathLst>
            </a:custGeom>
            <a:solidFill>
              <a:srgbClr val="FFFFFF"/>
            </a:solidFill>
          </p:spPr>
          <p:txBody>
            <a:bodyPr/>
            <a:lstStyle/>
            <a:p>
              <a:endParaRPr lang="sv-SE" noProof="0" dirty="0"/>
            </a:p>
          </p:txBody>
        </p:sp>
        <p:sp>
          <p:nvSpPr>
            <p:cNvPr id="5" name="TextBox 5"/>
            <p:cNvSpPr txBox="1"/>
            <p:nvPr/>
          </p:nvSpPr>
          <p:spPr>
            <a:xfrm>
              <a:off x="0" y="-38100"/>
              <a:ext cx="4602164" cy="2530206"/>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TextBox 6"/>
          <p:cNvSpPr txBox="1"/>
          <p:nvPr/>
        </p:nvSpPr>
        <p:spPr>
          <a:xfrm>
            <a:off x="918195" y="634365"/>
            <a:ext cx="3750469" cy="712470"/>
          </a:xfrm>
          <a:prstGeom prst="rect">
            <a:avLst/>
          </a:prstGeom>
        </p:spPr>
        <p:txBody>
          <a:bodyPr lIns="0" tIns="0" rIns="0" bIns="0" rtlCol="0" anchor="t">
            <a:spAutoFit/>
          </a:bodyPr>
          <a:lstStyle/>
          <a:p>
            <a:pPr algn="ctr">
              <a:lnSpc>
                <a:spcPts val="5880"/>
              </a:lnSpc>
            </a:pPr>
            <a:r>
              <a:rPr lang="sv-SE" sz="4200" noProof="0" dirty="0">
                <a:solidFill>
                  <a:srgbClr val="000000"/>
                </a:solidFill>
                <a:latin typeface="Open Sans"/>
                <a:ea typeface="Open Sans"/>
                <a:cs typeface="Open Sans"/>
                <a:sym typeface="Open Sans"/>
              </a:rPr>
              <a:t>Vakanta poster</a:t>
            </a:r>
          </a:p>
        </p:txBody>
      </p:sp>
      <p:sp>
        <p:nvSpPr>
          <p:cNvPr id="7" name="TextBox 7"/>
          <p:cNvSpPr txBox="1"/>
          <p:nvPr/>
        </p:nvSpPr>
        <p:spPr>
          <a:xfrm>
            <a:off x="1028700" y="1510385"/>
            <a:ext cx="16395234" cy="3636974"/>
          </a:xfrm>
          <a:prstGeom prst="rect">
            <a:avLst/>
          </a:prstGeom>
        </p:spPr>
        <p:txBody>
          <a:bodyPr lIns="0" tIns="0" rIns="0" bIns="0" rtlCol="0" anchor="t">
            <a:spAutoFit/>
          </a:bodyPr>
          <a:lstStyle/>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Hjälptränare</a:t>
            </a:r>
          </a:p>
          <a:p>
            <a:pPr marL="1484114" lvl="2" indent="-494705" algn="l">
              <a:lnSpc>
                <a:spcPts val="4811"/>
              </a:lnSpc>
              <a:buFont typeface="Arial"/>
              <a:buChar char="⚬"/>
            </a:pPr>
            <a:r>
              <a:rPr lang="sv-SE" sz="3437" noProof="0" dirty="0">
                <a:solidFill>
                  <a:srgbClr val="000000"/>
                </a:solidFill>
                <a:latin typeface="Open Sans"/>
                <a:ea typeface="Open Sans"/>
                <a:cs typeface="Open Sans"/>
                <a:sym typeface="Open Sans"/>
              </a:rPr>
              <a:t>Hjälpa till ca 1 träning i veckan, inga förberedelser</a:t>
            </a:r>
          </a:p>
          <a:p>
            <a:pPr marL="742057" lvl="1" indent="-371028" algn="l">
              <a:lnSpc>
                <a:spcPts val="4811"/>
              </a:lnSpc>
              <a:buFont typeface="Arial"/>
              <a:buChar char="•"/>
            </a:pPr>
            <a:r>
              <a:rPr lang="sv-SE" sz="3437" noProof="0" dirty="0">
                <a:solidFill>
                  <a:srgbClr val="000000"/>
                </a:solidFill>
                <a:latin typeface="Open Sans"/>
                <a:ea typeface="Open Sans"/>
                <a:cs typeface="Open Sans"/>
                <a:sym typeface="Open Sans"/>
              </a:rPr>
              <a:t>Försäljningsansvarig</a:t>
            </a:r>
          </a:p>
          <a:p>
            <a:pPr marL="1484114" lvl="2" indent="-494705" algn="l">
              <a:lnSpc>
                <a:spcPts val="4811"/>
              </a:lnSpc>
              <a:buFont typeface="Arial"/>
              <a:buChar char="⚬"/>
            </a:pPr>
            <a:r>
              <a:rPr lang="sv-SE" sz="3437" noProof="0" dirty="0">
                <a:solidFill>
                  <a:srgbClr val="000000"/>
                </a:solidFill>
                <a:latin typeface="Open Sans"/>
                <a:ea typeface="Open Sans"/>
                <a:cs typeface="Open Sans"/>
                <a:sym typeface="Open Sans"/>
              </a:rPr>
              <a:t>Fördela Bingolotter och sammanställa försäljningen</a:t>
            </a:r>
          </a:p>
          <a:p>
            <a:pPr algn="l">
              <a:lnSpc>
                <a:spcPts val="4811"/>
              </a:lnSpc>
            </a:pPr>
            <a:endParaRPr lang="sv-SE" sz="3437" noProof="0" dirty="0">
              <a:solidFill>
                <a:srgbClr val="000000"/>
              </a:solidFill>
              <a:latin typeface="Open Sans"/>
              <a:ea typeface="Open Sans"/>
              <a:cs typeface="Open Sans"/>
              <a:sym typeface="Open Sans"/>
            </a:endParaRPr>
          </a:p>
          <a:p>
            <a:pPr algn="l">
              <a:lnSpc>
                <a:spcPts val="4811"/>
              </a:lnSpc>
            </a:pPr>
            <a:endParaRPr lang="sv-SE" sz="3437" noProof="0" dirty="0">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p:cNvGrpSpPr/>
          <p:nvPr/>
        </p:nvGrpSpPr>
        <p:grpSpPr>
          <a:xfrm>
            <a:off x="312268" y="483501"/>
            <a:ext cx="17663464" cy="9319997"/>
            <a:chOff x="0" y="0"/>
            <a:chExt cx="4652106" cy="2454650"/>
          </a:xfrm>
        </p:grpSpPr>
        <p:sp>
          <p:nvSpPr>
            <p:cNvPr id="4" name="Freeform 4"/>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Freeform 6"/>
          <p:cNvSpPr/>
          <p:nvPr/>
        </p:nvSpPr>
        <p:spPr>
          <a:xfrm>
            <a:off x="14902847" y="1324927"/>
            <a:ext cx="2569780" cy="3638627"/>
          </a:xfrm>
          <a:custGeom>
            <a:avLst/>
            <a:gdLst/>
            <a:ahLst/>
            <a:cxnLst/>
            <a:rect l="l" t="t" r="r" b="b"/>
            <a:pathLst>
              <a:path w="2569780" h="3638627">
                <a:moveTo>
                  <a:pt x="0" y="0"/>
                </a:moveTo>
                <a:lnTo>
                  <a:pt x="2569780" y="0"/>
                </a:lnTo>
                <a:lnTo>
                  <a:pt x="2569780" y="3638627"/>
                </a:lnTo>
                <a:lnTo>
                  <a:pt x="0" y="3638627"/>
                </a:lnTo>
                <a:lnTo>
                  <a:pt x="0" y="0"/>
                </a:lnTo>
                <a:close/>
              </a:path>
            </a:pathLst>
          </a:custGeom>
          <a:blipFill>
            <a:blip r:embed="rId4"/>
            <a:stretch>
              <a:fillRect/>
            </a:stretch>
          </a:blipFill>
          <a:ln w="28575" cap="sq">
            <a:solidFill>
              <a:srgbClr val="000000"/>
            </a:solidFill>
            <a:prstDash val="solid"/>
            <a:miter/>
          </a:ln>
        </p:spPr>
        <p:txBody>
          <a:bodyPr/>
          <a:lstStyle/>
          <a:p>
            <a:endParaRPr lang="sv-SE" noProof="0" dirty="0"/>
          </a:p>
        </p:txBody>
      </p:sp>
      <p:sp>
        <p:nvSpPr>
          <p:cNvPr id="7" name="TextBox 7"/>
          <p:cNvSpPr txBox="1"/>
          <p:nvPr/>
        </p:nvSpPr>
        <p:spPr>
          <a:xfrm>
            <a:off x="1046877" y="2571819"/>
            <a:ext cx="13669385" cy="9564028"/>
          </a:xfrm>
          <a:prstGeom prst="rect">
            <a:avLst/>
          </a:prstGeom>
        </p:spPr>
        <p:txBody>
          <a:bodyPr lIns="0" tIns="0" rIns="0" bIns="0" rtlCol="0" anchor="t">
            <a:spAutoFit/>
          </a:bodyPr>
          <a:lstStyle/>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Alla aktiva, ledare och föräldrar som representerar </a:t>
            </a:r>
            <a:r>
              <a:rPr lang="sv-SE" sz="2437" noProof="0" dirty="0" err="1">
                <a:solidFill>
                  <a:srgbClr val="000000"/>
                </a:solidFill>
                <a:latin typeface="Open Sans"/>
                <a:ea typeface="Open Sans"/>
                <a:cs typeface="Open Sans"/>
                <a:sym typeface="Open Sans"/>
              </a:rPr>
              <a:t>Öjaby</a:t>
            </a:r>
            <a:r>
              <a:rPr lang="sv-SE" sz="2437" noProof="0" dirty="0">
                <a:solidFill>
                  <a:srgbClr val="000000"/>
                </a:solidFill>
                <a:latin typeface="Open Sans"/>
                <a:ea typeface="Open Sans"/>
                <a:cs typeface="Open Sans"/>
                <a:sym typeface="Open Sans"/>
              </a:rPr>
              <a:t> Sport skall vara föredömen för verksamheten/föreningen.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Aktiv spelare och ledare skall vara medlem i föreningen, detta för att spelare ska vara licensierade och täckas av försäkringar.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Föreningen strävar efter att samtliga ungdoms- och seniorlagsledare ska vara utbildade.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Föreningen ser positivt på att ungdomarna kan utveckla sig i andra idrotter vid sidan av innebandyn.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För spelare som vill utvecklas ytterligare uppmuntrar vi samarbete med äldre lag inom föreningen. Fokus inom laget är att sammanhållning och ingen toppning i ung ålder. Från 13 år får dynamisk nivåanpassning göras för att utmana alla spelare inom laget. Men aldrig på bekostnad av lagsammanhållningen.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Skyddsglasögon minst tom 15 år.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Alla som spelar match får låna ett matchställ med tillhörande tröja, shorts och strumpor av föreningen. Vi fakturerar 500:- för borttappade, ej tillbakalämnade eller förstörda matchställ (2000 kr för målvaktsställ). </a:t>
            </a:r>
          </a:p>
          <a:p>
            <a:pPr algn="l">
              <a:lnSpc>
                <a:spcPts val="3411"/>
              </a:lnSpc>
            </a:pPr>
            <a:endParaRPr lang="sv-SE" sz="2437" noProof="0" dirty="0">
              <a:solidFill>
                <a:srgbClr val="000000"/>
              </a:solidFill>
              <a:latin typeface="Open Sans"/>
              <a:ea typeface="Open Sans"/>
              <a:cs typeface="Open Sans"/>
              <a:sym typeface="Open Sans"/>
            </a:endParaRPr>
          </a:p>
          <a:p>
            <a:pPr algn="l">
              <a:lnSpc>
                <a:spcPts val="3411"/>
              </a:lnSpc>
            </a:pPr>
            <a:endParaRPr lang="sv-SE" sz="2437" noProof="0" dirty="0">
              <a:solidFill>
                <a:srgbClr val="000000"/>
              </a:solidFill>
              <a:latin typeface="Open Sans"/>
              <a:ea typeface="Open Sans"/>
              <a:cs typeface="Open Sans"/>
              <a:sym typeface="Open Sans"/>
            </a:endParaRPr>
          </a:p>
          <a:p>
            <a:pPr algn="l">
              <a:lnSpc>
                <a:spcPts val="3411"/>
              </a:lnSpc>
            </a:pPr>
            <a:endParaRPr lang="sv-SE" sz="2437" noProof="0" dirty="0">
              <a:solidFill>
                <a:srgbClr val="000000"/>
              </a:solidFill>
              <a:latin typeface="Open Sans"/>
              <a:ea typeface="Open Sans"/>
              <a:cs typeface="Open Sans"/>
              <a:sym typeface="Open Sans"/>
            </a:endParaRPr>
          </a:p>
          <a:p>
            <a:pPr algn="l">
              <a:lnSpc>
                <a:spcPts val="3411"/>
              </a:lnSpc>
            </a:pPr>
            <a:endParaRPr lang="sv-SE" sz="2437" noProof="0" dirty="0">
              <a:solidFill>
                <a:srgbClr val="000000"/>
              </a:solidFill>
              <a:latin typeface="Open Sans"/>
              <a:ea typeface="Open Sans"/>
              <a:cs typeface="Open Sans"/>
              <a:sym typeface="Open Sans"/>
            </a:endParaRPr>
          </a:p>
          <a:p>
            <a:pPr algn="l">
              <a:lnSpc>
                <a:spcPts val="3411"/>
              </a:lnSpc>
            </a:pPr>
            <a:endParaRPr lang="sv-SE" sz="2437" noProof="0" dirty="0">
              <a:solidFill>
                <a:srgbClr val="000000"/>
              </a:solidFill>
              <a:latin typeface="Open Sans"/>
              <a:ea typeface="Open Sans"/>
              <a:cs typeface="Open Sans"/>
              <a:sym typeface="Open Sans"/>
            </a:endParaRPr>
          </a:p>
          <a:p>
            <a:pPr algn="l">
              <a:lnSpc>
                <a:spcPts val="3411"/>
              </a:lnSpc>
            </a:pPr>
            <a:endParaRPr lang="sv-SE" sz="2437" noProof="0" dirty="0">
              <a:solidFill>
                <a:srgbClr val="000000"/>
              </a:solidFill>
              <a:latin typeface="Open Sans"/>
              <a:ea typeface="Open Sans"/>
              <a:cs typeface="Open Sans"/>
              <a:sym typeface="Open Sans"/>
            </a:endParaRPr>
          </a:p>
          <a:p>
            <a:pPr algn="l">
              <a:lnSpc>
                <a:spcPts val="3411"/>
              </a:lnSpc>
            </a:pPr>
            <a:endParaRPr lang="sv-SE" sz="2437" noProof="0" dirty="0">
              <a:solidFill>
                <a:srgbClr val="000000"/>
              </a:solidFill>
              <a:latin typeface="Open Sans"/>
              <a:ea typeface="Open Sans"/>
              <a:cs typeface="Open Sans"/>
              <a:sym typeface="Open Sans"/>
            </a:endParaRPr>
          </a:p>
        </p:txBody>
      </p:sp>
      <p:sp>
        <p:nvSpPr>
          <p:cNvPr id="8" name="Freeform 8"/>
          <p:cNvSpPr/>
          <p:nvPr/>
        </p:nvSpPr>
        <p:spPr>
          <a:xfrm>
            <a:off x="14902847" y="5875020"/>
            <a:ext cx="2575471" cy="2553209"/>
          </a:xfrm>
          <a:custGeom>
            <a:avLst/>
            <a:gdLst/>
            <a:ahLst/>
            <a:cxnLst/>
            <a:rect l="l" t="t" r="r" b="b"/>
            <a:pathLst>
              <a:path w="2575471" h="2553209">
                <a:moveTo>
                  <a:pt x="0" y="0"/>
                </a:moveTo>
                <a:lnTo>
                  <a:pt x="2575471" y="0"/>
                </a:lnTo>
                <a:lnTo>
                  <a:pt x="2575471" y="2553209"/>
                </a:lnTo>
                <a:lnTo>
                  <a:pt x="0" y="2553209"/>
                </a:lnTo>
                <a:lnTo>
                  <a:pt x="0" y="0"/>
                </a:lnTo>
                <a:close/>
              </a:path>
            </a:pathLst>
          </a:custGeom>
          <a:blipFill>
            <a:blip r:embed="rId5"/>
            <a:stretch>
              <a:fillRect t="-435" b="-435"/>
            </a:stretch>
          </a:blipFill>
        </p:spPr>
        <p:txBody>
          <a:bodyPr/>
          <a:lstStyle/>
          <a:p>
            <a:endParaRPr lang="sv-SE" noProof="0" dirty="0"/>
          </a:p>
        </p:txBody>
      </p:sp>
      <p:sp>
        <p:nvSpPr>
          <p:cNvPr id="9" name="TextBox 9"/>
          <p:cNvSpPr txBox="1"/>
          <p:nvPr/>
        </p:nvSpPr>
        <p:spPr>
          <a:xfrm>
            <a:off x="1028700" y="952500"/>
            <a:ext cx="6852870" cy="2047875"/>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Vad vill </a:t>
            </a:r>
            <a:r>
              <a:rPr lang="sv-SE" sz="4200" noProof="0" dirty="0" err="1">
                <a:solidFill>
                  <a:srgbClr val="000000"/>
                </a:solidFill>
                <a:latin typeface="Open Sans"/>
                <a:ea typeface="Open Sans"/>
                <a:cs typeface="Open Sans"/>
                <a:sym typeface="Open Sans"/>
              </a:rPr>
              <a:t>Öjaby</a:t>
            </a:r>
            <a:r>
              <a:rPr lang="sv-SE" sz="4200" noProof="0" dirty="0">
                <a:solidFill>
                  <a:srgbClr val="000000"/>
                </a:solidFill>
                <a:latin typeface="Open Sans"/>
                <a:ea typeface="Open Sans"/>
                <a:cs typeface="Open Sans"/>
                <a:sym typeface="Open Sans"/>
              </a:rPr>
              <a:t> Sport?</a:t>
            </a:r>
          </a:p>
          <a:p>
            <a:pPr algn="l">
              <a:lnSpc>
                <a:spcPts val="5880"/>
              </a:lnSpc>
            </a:pPr>
            <a:r>
              <a:rPr lang="sv-SE" sz="4200" i="1" noProof="0" dirty="0">
                <a:solidFill>
                  <a:srgbClr val="000000"/>
                </a:solidFill>
                <a:latin typeface="Open Sans Italics"/>
                <a:ea typeface="Open Sans Italics"/>
                <a:cs typeface="Open Sans Italics"/>
                <a:sym typeface="Open Sans Italics"/>
              </a:rPr>
              <a:t>Föreningspolicy</a:t>
            </a:r>
          </a:p>
          <a:p>
            <a:pPr algn="l">
              <a:lnSpc>
                <a:spcPts val="4620"/>
              </a:lnSpc>
            </a:pPr>
            <a:endParaRPr lang="sv-SE" sz="4200" i="1" noProof="0" dirty="0">
              <a:solidFill>
                <a:srgbClr val="000000"/>
              </a:solidFill>
              <a:latin typeface="Open Sans Italics"/>
              <a:ea typeface="Open Sans Italics"/>
              <a:cs typeface="Open Sans Italics"/>
              <a:sym typeface="Open Sans Italics"/>
            </a:endParaRPr>
          </a:p>
        </p:txBody>
      </p:sp>
      <p:sp>
        <p:nvSpPr>
          <p:cNvPr id="10" name="TextBox 10"/>
          <p:cNvSpPr txBox="1"/>
          <p:nvPr/>
        </p:nvSpPr>
        <p:spPr>
          <a:xfrm>
            <a:off x="14902847" y="5076825"/>
            <a:ext cx="2575471" cy="588974"/>
          </a:xfrm>
          <a:prstGeom prst="rect">
            <a:avLst/>
          </a:prstGeom>
        </p:spPr>
        <p:txBody>
          <a:bodyPr lIns="0" tIns="0" rIns="0" bIns="0" rtlCol="0" anchor="t">
            <a:spAutoFit/>
          </a:bodyPr>
          <a:lstStyle/>
          <a:p>
            <a:pPr algn="ctr">
              <a:lnSpc>
                <a:spcPts val="4811"/>
              </a:lnSpc>
              <a:spcBef>
                <a:spcPct val="0"/>
              </a:spcBef>
            </a:pPr>
            <a:r>
              <a:rPr lang="sv-SE" sz="3437" noProof="0" dirty="0">
                <a:solidFill>
                  <a:srgbClr val="000000"/>
                </a:solidFill>
                <a:latin typeface="Open Sans"/>
                <a:ea typeface="Open Sans"/>
                <a:cs typeface="Open Sans"/>
                <a:sym typeface="Open Sans"/>
              </a:rPr>
              <a:t>Läs hela här: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1819"/>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p:cNvGrpSpPr/>
          <p:nvPr/>
        </p:nvGrpSpPr>
        <p:grpSpPr>
          <a:xfrm>
            <a:off x="312268" y="483501"/>
            <a:ext cx="17663464" cy="9319997"/>
            <a:chOff x="0" y="0"/>
            <a:chExt cx="4652106" cy="2454650"/>
          </a:xfrm>
        </p:grpSpPr>
        <p:sp>
          <p:nvSpPr>
            <p:cNvPr id="4" name="Freeform 4"/>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Freeform 6"/>
          <p:cNvSpPr/>
          <p:nvPr/>
        </p:nvSpPr>
        <p:spPr>
          <a:xfrm>
            <a:off x="14902847" y="1324927"/>
            <a:ext cx="2569780" cy="3638627"/>
          </a:xfrm>
          <a:custGeom>
            <a:avLst/>
            <a:gdLst/>
            <a:ahLst/>
            <a:cxnLst/>
            <a:rect l="l" t="t" r="r" b="b"/>
            <a:pathLst>
              <a:path w="2569780" h="3638627">
                <a:moveTo>
                  <a:pt x="0" y="0"/>
                </a:moveTo>
                <a:lnTo>
                  <a:pt x="2569780" y="0"/>
                </a:lnTo>
                <a:lnTo>
                  <a:pt x="2569780" y="3638627"/>
                </a:lnTo>
                <a:lnTo>
                  <a:pt x="0" y="3638627"/>
                </a:lnTo>
                <a:lnTo>
                  <a:pt x="0" y="0"/>
                </a:lnTo>
                <a:close/>
              </a:path>
            </a:pathLst>
          </a:custGeom>
          <a:blipFill>
            <a:blip r:embed="rId4"/>
            <a:stretch>
              <a:fillRect/>
            </a:stretch>
          </a:blipFill>
          <a:ln w="28575" cap="sq">
            <a:solidFill>
              <a:srgbClr val="000000"/>
            </a:solidFill>
            <a:prstDash val="solid"/>
            <a:miter/>
          </a:ln>
        </p:spPr>
        <p:txBody>
          <a:bodyPr/>
          <a:lstStyle/>
          <a:p>
            <a:endParaRPr lang="sv-SE" noProof="0" dirty="0"/>
          </a:p>
        </p:txBody>
      </p:sp>
      <p:sp>
        <p:nvSpPr>
          <p:cNvPr id="7" name="TextBox 7"/>
          <p:cNvSpPr txBox="1"/>
          <p:nvPr/>
        </p:nvSpPr>
        <p:spPr>
          <a:xfrm>
            <a:off x="1028700" y="2131536"/>
            <a:ext cx="10161337" cy="4331827"/>
          </a:xfrm>
          <a:prstGeom prst="rect">
            <a:avLst/>
          </a:prstGeom>
        </p:spPr>
        <p:txBody>
          <a:bodyPr lIns="0" tIns="0" rIns="0" bIns="0" rtlCol="0" anchor="t">
            <a:spAutoFit/>
          </a:bodyPr>
          <a:lstStyle/>
          <a:p>
            <a:pPr algn="l">
              <a:lnSpc>
                <a:spcPts val="3411"/>
              </a:lnSpc>
            </a:pPr>
            <a:r>
              <a:rPr lang="sv-SE" sz="2437" noProof="0" dirty="0">
                <a:solidFill>
                  <a:srgbClr val="000000"/>
                </a:solidFill>
                <a:latin typeface="Open Sans"/>
                <a:ea typeface="Open Sans"/>
                <a:cs typeface="Open Sans"/>
                <a:sym typeface="Open Sans"/>
              </a:rPr>
              <a:t>5-7 år </a:t>
            </a:r>
          </a:p>
          <a:p>
            <a:pPr algn="l">
              <a:lnSpc>
                <a:spcPts val="3411"/>
              </a:lnSpc>
            </a:pPr>
            <a:endParaRPr lang="sv-SE" sz="2437" noProof="0" dirty="0">
              <a:solidFill>
                <a:srgbClr val="000000"/>
              </a:solidFill>
              <a:latin typeface="Open Sans"/>
              <a:ea typeface="Open Sans"/>
              <a:cs typeface="Open Sans"/>
              <a:sym typeface="Open Sans"/>
            </a:endParaRP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Verksamheten bedrivs i träningsgrupper.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Ge alla som vill en möjlighet att prova på och testa.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Träffas minst 1 ggr/vecka, ha roligt och skapa bra kamratanda.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Verka för god stämning i gruppen.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Utbilda spelarna i regelkunskap.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Mångsidig träning med mycket klubb- och bollkontakt på träning.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Innebandy ska vara roligt! </a:t>
            </a:r>
          </a:p>
          <a:p>
            <a:pPr algn="l">
              <a:lnSpc>
                <a:spcPts val="3411"/>
              </a:lnSpc>
            </a:pPr>
            <a:endParaRPr lang="sv-SE" sz="2437" noProof="0" dirty="0">
              <a:solidFill>
                <a:srgbClr val="000000"/>
              </a:solidFill>
              <a:latin typeface="Open Sans"/>
              <a:ea typeface="Open Sans"/>
              <a:cs typeface="Open Sans"/>
              <a:sym typeface="Open Sans"/>
            </a:endParaRPr>
          </a:p>
        </p:txBody>
      </p:sp>
      <p:sp>
        <p:nvSpPr>
          <p:cNvPr id="8" name="Freeform 8"/>
          <p:cNvSpPr/>
          <p:nvPr/>
        </p:nvSpPr>
        <p:spPr>
          <a:xfrm>
            <a:off x="14902847" y="5875020"/>
            <a:ext cx="2575471" cy="2553209"/>
          </a:xfrm>
          <a:custGeom>
            <a:avLst/>
            <a:gdLst/>
            <a:ahLst/>
            <a:cxnLst/>
            <a:rect l="l" t="t" r="r" b="b"/>
            <a:pathLst>
              <a:path w="2575471" h="2553209">
                <a:moveTo>
                  <a:pt x="0" y="0"/>
                </a:moveTo>
                <a:lnTo>
                  <a:pt x="2575471" y="0"/>
                </a:lnTo>
                <a:lnTo>
                  <a:pt x="2575471" y="2553209"/>
                </a:lnTo>
                <a:lnTo>
                  <a:pt x="0" y="2553209"/>
                </a:lnTo>
                <a:lnTo>
                  <a:pt x="0" y="0"/>
                </a:lnTo>
                <a:close/>
              </a:path>
            </a:pathLst>
          </a:custGeom>
          <a:blipFill>
            <a:blip r:embed="rId5"/>
            <a:stretch>
              <a:fillRect t="-435" b="-435"/>
            </a:stretch>
          </a:blipFill>
        </p:spPr>
        <p:txBody>
          <a:bodyPr/>
          <a:lstStyle/>
          <a:p>
            <a:endParaRPr lang="sv-SE" noProof="0" dirty="0"/>
          </a:p>
        </p:txBody>
      </p:sp>
      <p:sp>
        <p:nvSpPr>
          <p:cNvPr id="9" name="TextBox 9"/>
          <p:cNvSpPr txBox="1"/>
          <p:nvPr/>
        </p:nvSpPr>
        <p:spPr>
          <a:xfrm>
            <a:off x="1028700" y="634365"/>
            <a:ext cx="6852870" cy="1304925"/>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Vad vill </a:t>
            </a:r>
            <a:r>
              <a:rPr lang="sv-SE" sz="4200" noProof="0" dirty="0" err="1">
                <a:solidFill>
                  <a:srgbClr val="000000"/>
                </a:solidFill>
                <a:latin typeface="Open Sans"/>
                <a:ea typeface="Open Sans"/>
                <a:cs typeface="Open Sans"/>
                <a:sym typeface="Open Sans"/>
              </a:rPr>
              <a:t>Öjaby</a:t>
            </a:r>
            <a:r>
              <a:rPr lang="sv-SE" sz="4200" noProof="0" dirty="0">
                <a:solidFill>
                  <a:srgbClr val="000000"/>
                </a:solidFill>
                <a:latin typeface="Open Sans"/>
                <a:ea typeface="Open Sans"/>
                <a:cs typeface="Open Sans"/>
                <a:sym typeface="Open Sans"/>
              </a:rPr>
              <a:t> Sport?</a:t>
            </a:r>
          </a:p>
          <a:p>
            <a:pPr algn="l">
              <a:lnSpc>
                <a:spcPts val="4620"/>
              </a:lnSpc>
            </a:pPr>
            <a:r>
              <a:rPr lang="sv-SE" sz="3300" i="1" noProof="0" dirty="0">
                <a:solidFill>
                  <a:srgbClr val="000000"/>
                </a:solidFill>
                <a:latin typeface="Open Sans Italics"/>
                <a:ea typeface="Open Sans Italics"/>
                <a:cs typeface="Open Sans Italics"/>
                <a:sym typeface="Open Sans Italics"/>
              </a:rPr>
              <a:t>Lagpolicy</a:t>
            </a:r>
          </a:p>
        </p:txBody>
      </p:sp>
      <p:sp>
        <p:nvSpPr>
          <p:cNvPr id="10" name="TextBox 10"/>
          <p:cNvSpPr txBox="1"/>
          <p:nvPr/>
        </p:nvSpPr>
        <p:spPr>
          <a:xfrm>
            <a:off x="14902847" y="5076825"/>
            <a:ext cx="2575471" cy="588974"/>
          </a:xfrm>
          <a:prstGeom prst="rect">
            <a:avLst/>
          </a:prstGeom>
        </p:spPr>
        <p:txBody>
          <a:bodyPr lIns="0" tIns="0" rIns="0" bIns="0" rtlCol="0" anchor="t">
            <a:spAutoFit/>
          </a:bodyPr>
          <a:lstStyle/>
          <a:p>
            <a:pPr algn="ctr">
              <a:lnSpc>
                <a:spcPts val="4811"/>
              </a:lnSpc>
              <a:spcBef>
                <a:spcPct val="0"/>
              </a:spcBef>
            </a:pPr>
            <a:r>
              <a:rPr lang="sv-SE" sz="3437" noProof="0" dirty="0">
                <a:solidFill>
                  <a:srgbClr val="000000"/>
                </a:solidFill>
                <a:latin typeface="Open Sans"/>
                <a:ea typeface="Open Sans"/>
                <a:cs typeface="Open Sans"/>
                <a:sym typeface="Open Sans"/>
              </a:rPr>
              <a:t>Läs hela här: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D280-8C4A-96BE-543E-06175E15DE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AE51AE-DC09-1A5F-6028-DC9BA5B6BB3B}"/>
              </a:ext>
            </a:extLst>
          </p:cNvPr>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a:extLst>
              <a:ext uri="{FF2B5EF4-FFF2-40B4-BE49-F238E27FC236}">
                <a16:creationId xmlns:a16="http://schemas.microsoft.com/office/drawing/2014/main" id="{A8AB4739-919D-AD43-718E-036767795FDB}"/>
              </a:ext>
            </a:extLst>
          </p:cNvPr>
          <p:cNvGrpSpPr/>
          <p:nvPr/>
        </p:nvGrpSpPr>
        <p:grpSpPr>
          <a:xfrm>
            <a:off x="312268" y="483501"/>
            <a:ext cx="17663464" cy="9319997"/>
            <a:chOff x="0" y="0"/>
            <a:chExt cx="4652106" cy="2454650"/>
          </a:xfrm>
        </p:grpSpPr>
        <p:sp>
          <p:nvSpPr>
            <p:cNvPr id="4" name="Freeform 4">
              <a:extLst>
                <a:ext uri="{FF2B5EF4-FFF2-40B4-BE49-F238E27FC236}">
                  <a16:creationId xmlns:a16="http://schemas.microsoft.com/office/drawing/2014/main" id="{F8141FA9-7636-D921-1E83-36EAFEF38180}"/>
                </a:ext>
              </a:extLst>
            </p:cNvPr>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a:extLst>
                <a:ext uri="{FF2B5EF4-FFF2-40B4-BE49-F238E27FC236}">
                  <a16:creationId xmlns:a16="http://schemas.microsoft.com/office/drawing/2014/main" id="{24E9DD9D-9128-5155-851C-735CA5EAF70F}"/>
                </a:ext>
              </a:extLst>
            </p:cNvPr>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Freeform 6">
            <a:extLst>
              <a:ext uri="{FF2B5EF4-FFF2-40B4-BE49-F238E27FC236}">
                <a16:creationId xmlns:a16="http://schemas.microsoft.com/office/drawing/2014/main" id="{17171CDC-EA0D-C44F-CB47-8F960BC35BE3}"/>
              </a:ext>
            </a:extLst>
          </p:cNvPr>
          <p:cNvSpPr/>
          <p:nvPr/>
        </p:nvSpPr>
        <p:spPr>
          <a:xfrm>
            <a:off x="14902847" y="1324927"/>
            <a:ext cx="2569780" cy="3638627"/>
          </a:xfrm>
          <a:custGeom>
            <a:avLst/>
            <a:gdLst/>
            <a:ahLst/>
            <a:cxnLst/>
            <a:rect l="l" t="t" r="r" b="b"/>
            <a:pathLst>
              <a:path w="2569780" h="3638627">
                <a:moveTo>
                  <a:pt x="0" y="0"/>
                </a:moveTo>
                <a:lnTo>
                  <a:pt x="2569780" y="0"/>
                </a:lnTo>
                <a:lnTo>
                  <a:pt x="2569780" y="3638627"/>
                </a:lnTo>
                <a:lnTo>
                  <a:pt x="0" y="3638627"/>
                </a:lnTo>
                <a:lnTo>
                  <a:pt x="0" y="0"/>
                </a:lnTo>
                <a:close/>
              </a:path>
            </a:pathLst>
          </a:custGeom>
          <a:blipFill>
            <a:blip r:embed="rId4"/>
            <a:stretch>
              <a:fillRect/>
            </a:stretch>
          </a:blipFill>
          <a:ln w="28575" cap="sq">
            <a:solidFill>
              <a:srgbClr val="000000"/>
            </a:solidFill>
            <a:prstDash val="solid"/>
            <a:miter/>
          </a:ln>
        </p:spPr>
        <p:txBody>
          <a:bodyPr/>
          <a:lstStyle/>
          <a:p>
            <a:endParaRPr lang="sv-SE" noProof="0" dirty="0"/>
          </a:p>
        </p:txBody>
      </p:sp>
      <p:sp>
        <p:nvSpPr>
          <p:cNvPr id="7" name="TextBox 7">
            <a:extLst>
              <a:ext uri="{FF2B5EF4-FFF2-40B4-BE49-F238E27FC236}">
                <a16:creationId xmlns:a16="http://schemas.microsoft.com/office/drawing/2014/main" id="{A3459FC5-A40D-DE75-B474-04AAE50FAA55}"/>
              </a:ext>
            </a:extLst>
          </p:cNvPr>
          <p:cNvSpPr txBox="1"/>
          <p:nvPr/>
        </p:nvSpPr>
        <p:spPr>
          <a:xfrm>
            <a:off x="1028700" y="2131536"/>
            <a:ext cx="10161337" cy="7383944"/>
          </a:xfrm>
          <a:prstGeom prst="rect">
            <a:avLst/>
          </a:prstGeom>
        </p:spPr>
        <p:txBody>
          <a:bodyPr lIns="0" tIns="0" rIns="0" bIns="0" rtlCol="0" anchor="t">
            <a:spAutoFit/>
          </a:bodyPr>
          <a:lstStyle/>
          <a:p>
            <a:pPr algn="l">
              <a:lnSpc>
                <a:spcPts val="3411"/>
              </a:lnSpc>
            </a:pPr>
            <a:r>
              <a:rPr lang="sv-SE" sz="2437" noProof="0" dirty="0">
                <a:solidFill>
                  <a:srgbClr val="000000"/>
                </a:solidFill>
                <a:latin typeface="Open Sans"/>
                <a:ea typeface="Open Sans"/>
                <a:cs typeface="Open Sans"/>
                <a:sym typeface="Open Sans"/>
              </a:rPr>
              <a:t>8-10 år</a:t>
            </a:r>
          </a:p>
          <a:p>
            <a:pPr algn="l">
              <a:lnSpc>
                <a:spcPts val="3411"/>
              </a:lnSpc>
            </a:pPr>
            <a:endParaRPr lang="sv-SE" sz="2437" noProof="0" dirty="0">
              <a:solidFill>
                <a:srgbClr val="000000"/>
              </a:solidFill>
              <a:latin typeface="Open Sans"/>
              <a:ea typeface="Open Sans"/>
              <a:cs typeface="Open Sans"/>
              <a:sym typeface="Open Sans"/>
            </a:endParaRP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Poolspel.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Skapa förutsättningar för att behålla alla spelare.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Innebandy är en av flera idrotter där mångsidighet uppmuntras.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Studier ska prioriteras.</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Verka som goda representanter för klubben i alla sammanhang.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Utveckla spelare såväl socialt som sportsligt.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Alla ska få spela lika mycket och ingen form av toppning är tillåten.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Spelaren skall uppmuntras att spela på olika positioner i laget.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Passningsspelet och tekniken är centrala delar av träningen.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Träning 2 ggr/vecka.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Möjlighet vid stora grupper att starta med seriespel vid 10 års ålder. Cuper och lägeraktiviteter i laget ska alltid ha som syfte att stärka lagsammanhållningen.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Innebandy ska vara roligt! </a:t>
            </a:r>
          </a:p>
          <a:p>
            <a:pPr algn="l">
              <a:lnSpc>
                <a:spcPts val="3411"/>
              </a:lnSpc>
            </a:pPr>
            <a:endParaRPr lang="sv-SE" sz="2437" noProof="0" dirty="0">
              <a:solidFill>
                <a:srgbClr val="000000"/>
              </a:solidFill>
              <a:latin typeface="Open Sans"/>
              <a:ea typeface="Open Sans"/>
              <a:cs typeface="Open Sans"/>
              <a:sym typeface="Open Sans"/>
            </a:endParaRPr>
          </a:p>
        </p:txBody>
      </p:sp>
      <p:sp>
        <p:nvSpPr>
          <p:cNvPr id="8" name="Freeform 8">
            <a:extLst>
              <a:ext uri="{FF2B5EF4-FFF2-40B4-BE49-F238E27FC236}">
                <a16:creationId xmlns:a16="http://schemas.microsoft.com/office/drawing/2014/main" id="{E54C9B38-C764-1C8A-893D-F3E8FADBDB7E}"/>
              </a:ext>
            </a:extLst>
          </p:cNvPr>
          <p:cNvSpPr/>
          <p:nvPr/>
        </p:nvSpPr>
        <p:spPr>
          <a:xfrm>
            <a:off x="14902847" y="5875020"/>
            <a:ext cx="2575471" cy="2553209"/>
          </a:xfrm>
          <a:custGeom>
            <a:avLst/>
            <a:gdLst/>
            <a:ahLst/>
            <a:cxnLst/>
            <a:rect l="l" t="t" r="r" b="b"/>
            <a:pathLst>
              <a:path w="2575471" h="2553209">
                <a:moveTo>
                  <a:pt x="0" y="0"/>
                </a:moveTo>
                <a:lnTo>
                  <a:pt x="2575471" y="0"/>
                </a:lnTo>
                <a:lnTo>
                  <a:pt x="2575471" y="2553209"/>
                </a:lnTo>
                <a:lnTo>
                  <a:pt x="0" y="2553209"/>
                </a:lnTo>
                <a:lnTo>
                  <a:pt x="0" y="0"/>
                </a:lnTo>
                <a:close/>
              </a:path>
            </a:pathLst>
          </a:custGeom>
          <a:blipFill>
            <a:blip r:embed="rId5"/>
            <a:stretch>
              <a:fillRect t="-435" b="-435"/>
            </a:stretch>
          </a:blipFill>
        </p:spPr>
        <p:txBody>
          <a:bodyPr/>
          <a:lstStyle/>
          <a:p>
            <a:endParaRPr lang="sv-SE" noProof="0" dirty="0"/>
          </a:p>
        </p:txBody>
      </p:sp>
      <p:sp>
        <p:nvSpPr>
          <p:cNvPr id="9" name="TextBox 9">
            <a:extLst>
              <a:ext uri="{FF2B5EF4-FFF2-40B4-BE49-F238E27FC236}">
                <a16:creationId xmlns:a16="http://schemas.microsoft.com/office/drawing/2014/main" id="{5CD4139B-B915-BB3D-E45D-6AA119DA62D3}"/>
              </a:ext>
            </a:extLst>
          </p:cNvPr>
          <p:cNvSpPr txBox="1"/>
          <p:nvPr/>
        </p:nvSpPr>
        <p:spPr>
          <a:xfrm>
            <a:off x="1028700" y="634365"/>
            <a:ext cx="6852870" cy="1304925"/>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Vad vill </a:t>
            </a:r>
            <a:r>
              <a:rPr lang="sv-SE" sz="4200" noProof="0" dirty="0" err="1">
                <a:solidFill>
                  <a:srgbClr val="000000"/>
                </a:solidFill>
                <a:latin typeface="Open Sans"/>
                <a:ea typeface="Open Sans"/>
                <a:cs typeface="Open Sans"/>
                <a:sym typeface="Open Sans"/>
              </a:rPr>
              <a:t>Öjaby</a:t>
            </a:r>
            <a:r>
              <a:rPr lang="sv-SE" sz="4200" noProof="0" dirty="0">
                <a:solidFill>
                  <a:srgbClr val="000000"/>
                </a:solidFill>
                <a:latin typeface="Open Sans"/>
                <a:ea typeface="Open Sans"/>
                <a:cs typeface="Open Sans"/>
                <a:sym typeface="Open Sans"/>
              </a:rPr>
              <a:t> Sport?</a:t>
            </a:r>
          </a:p>
          <a:p>
            <a:pPr algn="l">
              <a:lnSpc>
                <a:spcPts val="4620"/>
              </a:lnSpc>
            </a:pPr>
            <a:r>
              <a:rPr lang="sv-SE" sz="3300" i="1" noProof="0" dirty="0">
                <a:solidFill>
                  <a:srgbClr val="000000"/>
                </a:solidFill>
                <a:latin typeface="Open Sans Italics"/>
                <a:ea typeface="Open Sans Italics"/>
                <a:cs typeface="Open Sans Italics"/>
                <a:sym typeface="Open Sans Italics"/>
              </a:rPr>
              <a:t>Lagpolicy</a:t>
            </a:r>
          </a:p>
        </p:txBody>
      </p:sp>
      <p:sp>
        <p:nvSpPr>
          <p:cNvPr id="10" name="TextBox 10">
            <a:extLst>
              <a:ext uri="{FF2B5EF4-FFF2-40B4-BE49-F238E27FC236}">
                <a16:creationId xmlns:a16="http://schemas.microsoft.com/office/drawing/2014/main" id="{BC476BCF-98A9-FFE2-216E-15073587D7BC}"/>
              </a:ext>
            </a:extLst>
          </p:cNvPr>
          <p:cNvSpPr txBox="1"/>
          <p:nvPr/>
        </p:nvSpPr>
        <p:spPr>
          <a:xfrm>
            <a:off x="14902847" y="5076825"/>
            <a:ext cx="2575471" cy="588974"/>
          </a:xfrm>
          <a:prstGeom prst="rect">
            <a:avLst/>
          </a:prstGeom>
        </p:spPr>
        <p:txBody>
          <a:bodyPr lIns="0" tIns="0" rIns="0" bIns="0" rtlCol="0" anchor="t">
            <a:spAutoFit/>
          </a:bodyPr>
          <a:lstStyle/>
          <a:p>
            <a:pPr algn="ctr">
              <a:lnSpc>
                <a:spcPts val="4811"/>
              </a:lnSpc>
              <a:spcBef>
                <a:spcPct val="0"/>
              </a:spcBef>
            </a:pPr>
            <a:r>
              <a:rPr lang="sv-SE" sz="3437" noProof="0" dirty="0">
                <a:solidFill>
                  <a:srgbClr val="000000"/>
                </a:solidFill>
                <a:latin typeface="Open Sans"/>
                <a:ea typeface="Open Sans"/>
                <a:cs typeface="Open Sans"/>
                <a:sym typeface="Open Sans"/>
              </a:rPr>
              <a:t>Läs hela här:</a:t>
            </a:r>
          </a:p>
        </p:txBody>
      </p:sp>
    </p:spTree>
    <p:extLst>
      <p:ext uri="{BB962C8B-B14F-4D97-AF65-F5344CB8AC3E}">
        <p14:creationId xmlns:p14="http://schemas.microsoft.com/office/powerpoint/2010/main" val="419591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7ABE-A926-D67E-0DEF-7CA22C502A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886C5BD-DAE1-C5CE-39B0-30B8F4C0F9CF}"/>
              </a:ext>
            </a:extLst>
          </p:cNvPr>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a:extLst>
              <a:ext uri="{FF2B5EF4-FFF2-40B4-BE49-F238E27FC236}">
                <a16:creationId xmlns:a16="http://schemas.microsoft.com/office/drawing/2014/main" id="{DE56FF6B-94FF-37EC-1976-D7EEA042B23C}"/>
              </a:ext>
            </a:extLst>
          </p:cNvPr>
          <p:cNvGrpSpPr/>
          <p:nvPr/>
        </p:nvGrpSpPr>
        <p:grpSpPr>
          <a:xfrm>
            <a:off x="312268" y="483501"/>
            <a:ext cx="17663464" cy="9319997"/>
            <a:chOff x="0" y="0"/>
            <a:chExt cx="4652106" cy="2454650"/>
          </a:xfrm>
        </p:grpSpPr>
        <p:sp>
          <p:nvSpPr>
            <p:cNvPr id="4" name="Freeform 4">
              <a:extLst>
                <a:ext uri="{FF2B5EF4-FFF2-40B4-BE49-F238E27FC236}">
                  <a16:creationId xmlns:a16="http://schemas.microsoft.com/office/drawing/2014/main" id="{F9AA59FB-4792-715D-AA90-60741CF51D6D}"/>
                </a:ext>
              </a:extLst>
            </p:cNvPr>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a:extLst>
                <a:ext uri="{FF2B5EF4-FFF2-40B4-BE49-F238E27FC236}">
                  <a16:creationId xmlns:a16="http://schemas.microsoft.com/office/drawing/2014/main" id="{3038E4DB-E221-97D9-5391-076F0561A872}"/>
                </a:ext>
              </a:extLst>
            </p:cNvPr>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Freeform 6">
            <a:extLst>
              <a:ext uri="{FF2B5EF4-FFF2-40B4-BE49-F238E27FC236}">
                <a16:creationId xmlns:a16="http://schemas.microsoft.com/office/drawing/2014/main" id="{86E7066F-646C-58DD-C43C-3BE4BD3CF907}"/>
              </a:ext>
            </a:extLst>
          </p:cNvPr>
          <p:cNvSpPr/>
          <p:nvPr/>
        </p:nvSpPr>
        <p:spPr>
          <a:xfrm>
            <a:off x="14902847" y="1324927"/>
            <a:ext cx="2569780" cy="3638627"/>
          </a:xfrm>
          <a:custGeom>
            <a:avLst/>
            <a:gdLst/>
            <a:ahLst/>
            <a:cxnLst/>
            <a:rect l="l" t="t" r="r" b="b"/>
            <a:pathLst>
              <a:path w="2569780" h="3638627">
                <a:moveTo>
                  <a:pt x="0" y="0"/>
                </a:moveTo>
                <a:lnTo>
                  <a:pt x="2569780" y="0"/>
                </a:lnTo>
                <a:lnTo>
                  <a:pt x="2569780" y="3638627"/>
                </a:lnTo>
                <a:lnTo>
                  <a:pt x="0" y="3638627"/>
                </a:lnTo>
                <a:lnTo>
                  <a:pt x="0" y="0"/>
                </a:lnTo>
                <a:close/>
              </a:path>
            </a:pathLst>
          </a:custGeom>
          <a:blipFill>
            <a:blip r:embed="rId4"/>
            <a:stretch>
              <a:fillRect/>
            </a:stretch>
          </a:blipFill>
          <a:ln w="28575" cap="sq">
            <a:solidFill>
              <a:srgbClr val="000000"/>
            </a:solidFill>
            <a:prstDash val="solid"/>
            <a:miter/>
          </a:ln>
        </p:spPr>
        <p:txBody>
          <a:bodyPr/>
          <a:lstStyle/>
          <a:p>
            <a:endParaRPr lang="sv-SE" noProof="0" dirty="0"/>
          </a:p>
        </p:txBody>
      </p:sp>
      <p:sp>
        <p:nvSpPr>
          <p:cNvPr id="7" name="TextBox 7">
            <a:extLst>
              <a:ext uri="{FF2B5EF4-FFF2-40B4-BE49-F238E27FC236}">
                <a16:creationId xmlns:a16="http://schemas.microsoft.com/office/drawing/2014/main" id="{16CE9E7B-B2C7-5A6A-D2C4-14B2390049C2}"/>
              </a:ext>
            </a:extLst>
          </p:cNvPr>
          <p:cNvSpPr txBox="1"/>
          <p:nvPr/>
        </p:nvSpPr>
        <p:spPr>
          <a:xfrm>
            <a:off x="1028700" y="2131536"/>
            <a:ext cx="10161337" cy="5548324"/>
          </a:xfrm>
          <a:prstGeom prst="rect">
            <a:avLst/>
          </a:prstGeom>
        </p:spPr>
        <p:txBody>
          <a:bodyPr lIns="0" tIns="0" rIns="0" bIns="0" rtlCol="0" anchor="t">
            <a:spAutoFit/>
          </a:bodyPr>
          <a:lstStyle/>
          <a:p>
            <a:pPr algn="l">
              <a:lnSpc>
                <a:spcPts val="3411"/>
              </a:lnSpc>
            </a:pPr>
            <a:r>
              <a:rPr lang="sv-SE" sz="2437" noProof="0" dirty="0">
                <a:solidFill>
                  <a:srgbClr val="000000"/>
                </a:solidFill>
                <a:latin typeface="Open Sans"/>
                <a:ea typeface="Open Sans"/>
                <a:cs typeface="Open Sans"/>
                <a:sym typeface="Open Sans"/>
              </a:rPr>
              <a:t>11-12 år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Seriespel.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Lära spelarna att ”tänka” innebandy (taktik, jobba individuellt).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Fokus på att förbättra spelarnas tekniska och taktiska färdigheter.</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Träning 2 ggr/vecka.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Försäsongsträning kan bedrivas om den inte påverkar sommarsäsongens aktiviteter.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Ingen form av toppning är tillåten.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Cuper och läger i laget ska alltid ha som syfte att stärka lagsammanhållningen. Inte tillåtet att endast välja ut vissa spelare som får erbjudande om deltagande.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Innebandy ska vara roligt! </a:t>
            </a:r>
          </a:p>
          <a:p>
            <a:pPr algn="l">
              <a:lnSpc>
                <a:spcPts val="3411"/>
              </a:lnSpc>
            </a:pPr>
            <a:endParaRPr lang="sv-SE" sz="2437" noProof="0" dirty="0">
              <a:solidFill>
                <a:srgbClr val="000000"/>
              </a:solidFill>
              <a:latin typeface="Open Sans"/>
              <a:ea typeface="Open Sans"/>
              <a:cs typeface="Open Sans"/>
              <a:sym typeface="Open Sans"/>
            </a:endParaRPr>
          </a:p>
        </p:txBody>
      </p:sp>
      <p:sp>
        <p:nvSpPr>
          <p:cNvPr id="8" name="Freeform 8">
            <a:extLst>
              <a:ext uri="{FF2B5EF4-FFF2-40B4-BE49-F238E27FC236}">
                <a16:creationId xmlns:a16="http://schemas.microsoft.com/office/drawing/2014/main" id="{295BC95C-4190-EC09-AA68-674E27271EA5}"/>
              </a:ext>
            </a:extLst>
          </p:cNvPr>
          <p:cNvSpPr/>
          <p:nvPr/>
        </p:nvSpPr>
        <p:spPr>
          <a:xfrm>
            <a:off x="14902847" y="5875020"/>
            <a:ext cx="2575471" cy="2553209"/>
          </a:xfrm>
          <a:custGeom>
            <a:avLst/>
            <a:gdLst/>
            <a:ahLst/>
            <a:cxnLst/>
            <a:rect l="l" t="t" r="r" b="b"/>
            <a:pathLst>
              <a:path w="2575471" h="2553209">
                <a:moveTo>
                  <a:pt x="0" y="0"/>
                </a:moveTo>
                <a:lnTo>
                  <a:pt x="2575471" y="0"/>
                </a:lnTo>
                <a:lnTo>
                  <a:pt x="2575471" y="2553209"/>
                </a:lnTo>
                <a:lnTo>
                  <a:pt x="0" y="2553209"/>
                </a:lnTo>
                <a:lnTo>
                  <a:pt x="0" y="0"/>
                </a:lnTo>
                <a:close/>
              </a:path>
            </a:pathLst>
          </a:custGeom>
          <a:blipFill>
            <a:blip r:embed="rId5"/>
            <a:stretch>
              <a:fillRect t="-435" b="-435"/>
            </a:stretch>
          </a:blipFill>
        </p:spPr>
        <p:txBody>
          <a:bodyPr/>
          <a:lstStyle/>
          <a:p>
            <a:endParaRPr lang="sv-SE" noProof="0" dirty="0"/>
          </a:p>
        </p:txBody>
      </p:sp>
      <p:sp>
        <p:nvSpPr>
          <p:cNvPr id="9" name="TextBox 9">
            <a:extLst>
              <a:ext uri="{FF2B5EF4-FFF2-40B4-BE49-F238E27FC236}">
                <a16:creationId xmlns:a16="http://schemas.microsoft.com/office/drawing/2014/main" id="{803031BF-4227-7C8B-37C1-4E121CAF7C9D}"/>
              </a:ext>
            </a:extLst>
          </p:cNvPr>
          <p:cNvSpPr txBox="1"/>
          <p:nvPr/>
        </p:nvSpPr>
        <p:spPr>
          <a:xfrm>
            <a:off x="1028700" y="634365"/>
            <a:ext cx="6852870" cy="1304925"/>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Vad vill </a:t>
            </a:r>
            <a:r>
              <a:rPr lang="sv-SE" sz="4200" noProof="0" dirty="0" err="1">
                <a:solidFill>
                  <a:srgbClr val="000000"/>
                </a:solidFill>
                <a:latin typeface="Open Sans"/>
                <a:ea typeface="Open Sans"/>
                <a:cs typeface="Open Sans"/>
                <a:sym typeface="Open Sans"/>
              </a:rPr>
              <a:t>Öjaby</a:t>
            </a:r>
            <a:r>
              <a:rPr lang="sv-SE" sz="4200" noProof="0" dirty="0">
                <a:solidFill>
                  <a:srgbClr val="000000"/>
                </a:solidFill>
                <a:latin typeface="Open Sans"/>
                <a:ea typeface="Open Sans"/>
                <a:cs typeface="Open Sans"/>
                <a:sym typeface="Open Sans"/>
              </a:rPr>
              <a:t> Sport?</a:t>
            </a:r>
          </a:p>
          <a:p>
            <a:pPr algn="l">
              <a:lnSpc>
                <a:spcPts val="4620"/>
              </a:lnSpc>
            </a:pPr>
            <a:r>
              <a:rPr lang="sv-SE" sz="3300" i="1" noProof="0" dirty="0">
                <a:solidFill>
                  <a:srgbClr val="000000"/>
                </a:solidFill>
                <a:latin typeface="Open Sans Italics"/>
                <a:ea typeface="Open Sans Italics"/>
                <a:cs typeface="Open Sans Italics"/>
                <a:sym typeface="Open Sans Italics"/>
              </a:rPr>
              <a:t>Lagpolicy</a:t>
            </a:r>
          </a:p>
        </p:txBody>
      </p:sp>
      <p:sp>
        <p:nvSpPr>
          <p:cNvPr id="10" name="TextBox 10">
            <a:extLst>
              <a:ext uri="{FF2B5EF4-FFF2-40B4-BE49-F238E27FC236}">
                <a16:creationId xmlns:a16="http://schemas.microsoft.com/office/drawing/2014/main" id="{3BF49FF8-519D-BDB6-1079-16A22282AAC7}"/>
              </a:ext>
            </a:extLst>
          </p:cNvPr>
          <p:cNvSpPr txBox="1"/>
          <p:nvPr/>
        </p:nvSpPr>
        <p:spPr>
          <a:xfrm>
            <a:off x="14902847" y="5076825"/>
            <a:ext cx="2575471" cy="588974"/>
          </a:xfrm>
          <a:prstGeom prst="rect">
            <a:avLst/>
          </a:prstGeom>
        </p:spPr>
        <p:txBody>
          <a:bodyPr lIns="0" tIns="0" rIns="0" bIns="0" rtlCol="0" anchor="t">
            <a:spAutoFit/>
          </a:bodyPr>
          <a:lstStyle/>
          <a:p>
            <a:pPr algn="ctr">
              <a:lnSpc>
                <a:spcPts val="4811"/>
              </a:lnSpc>
              <a:spcBef>
                <a:spcPct val="0"/>
              </a:spcBef>
            </a:pPr>
            <a:r>
              <a:rPr lang="sv-SE" sz="3437" noProof="0" dirty="0">
                <a:solidFill>
                  <a:srgbClr val="000000"/>
                </a:solidFill>
                <a:latin typeface="Open Sans"/>
                <a:ea typeface="Open Sans"/>
                <a:cs typeface="Open Sans"/>
                <a:sym typeface="Open Sans"/>
              </a:rPr>
              <a:t>Läs hela här:</a:t>
            </a:r>
          </a:p>
        </p:txBody>
      </p:sp>
    </p:spTree>
    <p:extLst>
      <p:ext uri="{BB962C8B-B14F-4D97-AF65-F5344CB8AC3E}">
        <p14:creationId xmlns:p14="http://schemas.microsoft.com/office/powerpoint/2010/main" val="280201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CF9AA-2245-CDA3-80A4-8E981C3DC7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F0E078-6698-C253-6ACF-9B4748FE350B}"/>
              </a:ext>
            </a:extLst>
          </p:cNvPr>
          <p:cNvSpPr/>
          <p:nvPr/>
        </p:nvSpPr>
        <p:spPr>
          <a:xfrm>
            <a:off x="0" y="0"/>
            <a:ext cx="18288000" cy="11750040"/>
          </a:xfrm>
          <a:custGeom>
            <a:avLst/>
            <a:gdLst/>
            <a:ahLst/>
            <a:cxnLst/>
            <a:rect l="l" t="t" r="r" b="b"/>
            <a:pathLst>
              <a:path w="18288000" h="11750040">
                <a:moveTo>
                  <a:pt x="0" y="0"/>
                </a:moveTo>
                <a:lnTo>
                  <a:pt x="18288000" y="0"/>
                </a:lnTo>
                <a:lnTo>
                  <a:pt x="18288000" y="11750040"/>
                </a:lnTo>
                <a:lnTo>
                  <a:pt x="0" y="11750040"/>
                </a:lnTo>
                <a:lnTo>
                  <a:pt x="0" y="0"/>
                </a:lnTo>
                <a:close/>
              </a:path>
            </a:pathLst>
          </a:custGeom>
          <a:blipFill>
            <a:blip r:embed="rId3">
              <a:alphaModFix amt="43999"/>
            </a:blip>
            <a:stretch>
              <a:fillRect/>
            </a:stretch>
          </a:blipFill>
        </p:spPr>
        <p:txBody>
          <a:bodyPr/>
          <a:lstStyle/>
          <a:p>
            <a:endParaRPr lang="sv-SE" noProof="0" dirty="0"/>
          </a:p>
        </p:txBody>
      </p:sp>
      <p:grpSp>
        <p:nvGrpSpPr>
          <p:cNvPr id="3" name="Group 3">
            <a:extLst>
              <a:ext uri="{FF2B5EF4-FFF2-40B4-BE49-F238E27FC236}">
                <a16:creationId xmlns:a16="http://schemas.microsoft.com/office/drawing/2014/main" id="{462E74F0-F68C-5E05-28D0-AFD2BC5D6573}"/>
              </a:ext>
            </a:extLst>
          </p:cNvPr>
          <p:cNvGrpSpPr/>
          <p:nvPr/>
        </p:nvGrpSpPr>
        <p:grpSpPr>
          <a:xfrm>
            <a:off x="312268" y="483501"/>
            <a:ext cx="17663464" cy="9319997"/>
            <a:chOff x="0" y="0"/>
            <a:chExt cx="4652106" cy="2454650"/>
          </a:xfrm>
        </p:grpSpPr>
        <p:sp>
          <p:nvSpPr>
            <p:cNvPr id="4" name="Freeform 4">
              <a:extLst>
                <a:ext uri="{FF2B5EF4-FFF2-40B4-BE49-F238E27FC236}">
                  <a16:creationId xmlns:a16="http://schemas.microsoft.com/office/drawing/2014/main" id="{A8679A9A-5A8F-8494-A273-410B29100AA4}"/>
                </a:ext>
              </a:extLst>
            </p:cNvPr>
            <p:cNvSpPr/>
            <p:nvPr/>
          </p:nvSpPr>
          <p:spPr>
            <a:xfrm>
              <a:off x="0" y="0"/>
              <a:ext cx="4652106" cy="2454650"/>
            </a:xfrm>
            <a:custGeom>
              <a:avLst/>
              <a:gdLst/>
              <a:ahLst/>
              <a:cxnLst/>
              <a:rect l="l" t="t" r="r" b="b"/>
              <a:pathLst>
                <a:path w="4652106" h="2454650">
                  <a:moveTo>
                    <a:pt x="22353" y="0"/>
                  </a:moveTo>
                  <a:lnTo>
                    <a:pt x="4629753" y="0"/>
                  </a:lnTo>
                  <a:cubicBezTo>
                    <a:pt x="4642098" y="0"/>
                    <a:pt x="4652106" y="10008"/>
                    <a:pt x="4652106" y="22353"/>
                  </a:cubicBezTo>
                  <a:lnTo>
                    <a:pt x="4652106" y="2432296"/>
                  </a:lnTo>
                  <a:cubicBezTo>
                    <a:pt x="4652106" y="2438225"/>
                    <a:pt x="4649751" y="2443910"/>
                    <a:pt x="4645559" y="2448103"/>
                  </a:cubicBezTo>
                  <a:cubicBezTo>
                    <a:pt x="4641367" y="2452295"/>
                    <a:pt x="4635681" y="2454650"/>
                    <a:pt x="4629753" y="2454650"/>
                  </a:cubicBezTo>
                  <a:lnTo>
                    <a:pt x="22353" y="2454650"/>
                  </a:lnTo>
                  <a:cubicBezTo>
                    <a:pt x="10008" y="2454650"/>
                    <a:pt x="0" y="2444642"/>
                    <a:pt x="0" y="2432296"/>
                  </a:cubicBezTo>
                  <a:lnTo>
                    <a:pt x="0" y="22353"/>
                  </a:lnTo>
                  <a:cubicBezTo>
                    <a:pt x="0" y="16425"/>
                    <a:pt x="2355" y="10739"/>
                    <a:pt x="6547" y="6547"/>
                  </a:cubicBezTo>
                  <a:cubicBezTo>
                    <a:pt x="10739" y="2355"/>
                    <a:pt x="16425" y="0"/>
                    <a:pt x="22353" y="0"/>
                  </a:cubicBezTo>
                  <a:close/>
                </a:path>
              </a:pathLst>
            </a:custGeom>
            <a:solidFill>
              <a:srgbClr val="FFFFFF">
                <a:alpha val="89804"/>
              </a:srgbClr>
            </a:solidFill>
          </p:spPr>
          <p:txBody>
            <a:bodyPr/>
            <a:lstStyle/>
            <a:p>
              <a:endParaRPr lang="sv-SE" noProof="0" dirty="0"/>
            </a:p>
          </p:txBody>
        </p:sp>
        <p:sp>
          <p:nvSpPr>
            <p:cNvPr id="5" name="TextBox 5">
              <a:extLst>
                <a:ext uri="{FF2B5EF4-FFF2-40B4-BE49-F238E27FC236}">
                  <a16:creationId xmlns:a16="http://schemas.microsoft.com/office/drawing/2014/main" id="{94D7A493-778A-5727-E0D9-335631FCA91A}"/>
                </a:ext>
              </a:extLst>
            </p:cNvPr>
            <p:cNvSpPr txBox="1"/>
            <p:nvPr/>
          </p:nvSpPr>
          <p:spPr>
            <a:xfrm>
              <a:off x="0" y="-38100"/>
              <a:ext cx="4652106" cy="2492750"/>
            </a:xfrm>
            <a:prstGeom prst="rect">
              <a:avLst/>
            </a:prstGeom>
          </p:spPr>
          <p:txBody>
            <a:bodyPr lIns="50800" tIns="50800" rIns="50800" bIns="50800" rtlCol="0" anchor="ctr"/>
            <a:lstStyle/>
            <a:p>
              <a:pPr algn="ctr">
                <a:lnSpc>
                  <a:spcPts val="2659"/>
                </a:lnSpc>
                <a:spcBef>
                  <a:spcPct val="0"/>
                </a:spcBef>
              </a:pPr>
              <a:endParaRPr lang="sv-SE" noProof="0" dirty="0"/>
            </a:p>
          </p:txBody>
        </p:sp>
      </p:grpSp>
      <p:sp>
        <p:nvSpPr>
          <p:cNvPr id="6" name="Freeform 6">
            <a:extLst>
              <a:ext uri="{FF2B5EF4-FFF2-40B4-BE49-F238E27FC236}">
                <a16:creationId xmlns:a16="http://schemas.microsoft.com/office/drawing/2014/main" id="{6A62938D-8EE0-E4C4-F907-CB036573C3B7}"/>
              </a:ext>
            </a:extLst>
          </p:cNvPr>
          <p:cNvSpPr/>
          <p:nvPr/>
        </p:nvSpPr>
        <p:spPr>
          <a:xfrm>
            <a:off x="14902847" y="1324927"/>
            <a:ext cx="2569780" cy="3638627"/>
          </a:xfrm>
          <a:custGeom>
            <a:avLst/>
            <a:gdLst/>
            <a:ahLst/>
            <a:cxnLst/>
            <a:rect l="l" t="t" r="r" b="b"/>
            <a:pathLst>
              <a:path w="2569780" h="3638627">
                <a:moveTo>
                  <a:pt x="0" y="0"/>
                </a:moveTo>
                <a:lnTo>
                  <a:pt x="2569780" y="0"/>
                </a:lnTo>
                <a:lnTo>
                  <a:pt x="2569780" y="3638627"/>
                </a:lnTo>
                <a:lnTo>
                  <a:pt x="0" y="3638627"/>
                </a:lnTo>
                <a:lnTo>
                  <a:pt x="0" y="0"/>
                </a:lnTo>
                <a:close/>
              </a:path>
            </a:pathLst>
          </a:custGeom>
          <a:blipFill>
            <a:blip r:embed="rId4"/>
            <a:stretch>
              <a:fillRect/>
            </a:stretch>
          </a:blipFill>
          <a:ln w="28575" cap="sq">
            <a:solidFill>
              <a:srgbClr val="000000"/>
            </a:solidFill>
            <a:prstDash val="solid"/>
            <a:miter/>
          </a:ln>
        </p:spPr>
        <p:txBody>
          <a:bodyPr/>
          <a:lstStyle/>
          <a:p>
            <a:endParaRPr lang="sv-SE" noProof="0" dirty="0"/>
          </a:p>
        </p:txBody>
      </p:sp>
      <p:sp>
        <p:nvSpPr>
          <p:cNvPr id="7" name="TextBox 7">
            <a:extLst>
              <a:ext uri="{FF2B5EF4-FFF2-40B4-BE49-F238E27FC236}">
                <a16:creationId xmlns:a16="http://schemas.microsoft.com/office/drawing/2014/main" id="{0B163A29-B297-2145-32EC-78D452B4D826}"/>
              </a:ext>
            </a:extLst>
          </p:cNvPr>
          <p:cNvSpPr txBox="1"/>
          <p:nvPr/>
        </p:nvSpPr>
        <p:spPr>
          <a:xfrm>
            <a:off x="1028700" y="2131536"/>
            <a:ext cx="10161337" cy="7383944"/>
          </a:xfrm>
          <a:prstGeom prst="rect">
            <a:avLst/>
          </a:prstGeom>
        </p:spPr>
        <p:txBody>
          <a:bodyPr lIns="0" tIns="0" rIns="0" bIns="0" rtlCol="0" anchor="t">
            <a:spAutoFit/>
          </a:bodyPr>
          <a:lstStyle/>
          <a:p>
            <a:pPr algn="l">
              <a:lnSpc>
                <a:spcPts val="3411"/>
              </a:lnSpc>
            </a:pPr>
            <a:r>
              <a:rPr lang="sv-SE" sz="2437" noProof="0" dirty="0">
                <a:solidFill>
                  <a:srgbClr val="000000"/>
                </a:solidFill>
                <a:latin typeface="Open Sans"/>
                <a:ea typeface="Open Sans"/>
                <a:cs typeface="Open Sans"/>
                <a:sym typeface="Open Sans"/>
              </a:rPr>
              <a:t>13-14 år  </a:t>
            </a:r>
          </a:p>
          <a:p>
            <a:pPr algn="l">
              <a:lnSpc>
                <a:spcPts val="3411"/>
              </a:lnSpc>
            </a:pPr>
            <a:endParaRPr lang="sv-SE" sz="2437" noProof="0" dirty="0">
              <a:solidFill>
                <a:srgbClr val="000000"/>
              </a:solidFill>
              <a:latin typeface="Open Sans"/>
              <a:ea typeface="Open Sans"/>
              <a:cs typeface="Open Sans"/>
              <a:sym typeface="Open Sans"/>
            </a:endParaRP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Seriespel.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Ge spelarna möjlighet att utvecklas efter egen talang, ambition och dynamisk nivåanpassa träning och matcher. Detta får inte ske på bekostnad av lagsammanhållning.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Alla ska få spela. Träningsflit, ambition och inställning inverkar på</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speltiden. Kommunicera till spelare/vårdnadshavare vad som krävs för att få mer speltid.</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Träning 2-3 ggr/vecka.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Högre krav på spelarnas inställning och ambition att utvecklas som spelare.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Cuper och läger i laget ska alltid ha som syfte att stärka lagsammanhållningen. Inte tillåtet att endast välja ut vissa spelare som får erbjudande om deltagande. </a:t>
            </a:r>
          </a:p>
          <a:p>
            <a:pPr marL="526162" lvl="1" indent="-263081" algn="l">
              <a:lnSpc>
                <a:spcPts val="3411"/>
              </a:lnSpc>
              <a:buFont typeface="Arial"/>
              <a:buChar char="•"/>
            </a:pPr>
            <a:r>
              <a:rPr lang="sv-SE" sz="2437" noProof="0" dirty="0">
                <a:solidFill>
                  <a:srgbClr val="000000"/>
                </a:solidFill>
                <a:latin typeface="Open Sans"/>
                <a:ea typeface="Open Sans"/>
                <a:cs typeface="Open Sans"/>
                <a:sym typeface="Open Sans"/>
              </a:rPr>
              <a:t>Innebandy ska vara roligt! </a:t>
            </a:r>
          </a:p>
          <a:p>
            <a:pPr algn="l">
              <a:lnSpc>
                <a:spcPts val="3411"/>
              </a:lnSpc>
            </a:pPr>
            <a:endParaRPr lang="sv-SE" sz="2437" noProof="0" dirty="0">
              <a:solidFill>
                <a:srgbClr val="000000"/>
              </a:solidFill>
              <a:latin typeface="Open Sans"/>
              <a:ea typeface="Open Sans"/>
              <a:cs typeface="Open Sans"/>
              <a:sym typeface="Open Sans"/>
            </a:endParaRPr>
          </a:p>
        </p:txBody>
      </p:sp>
      <p:sp>
        <p:nvSpPr>
          <p:cNvPr id="8" name="Freeform 8">
            <a:extLst>
              <a:ext uri="{FF2B5EF4-FFF2-40B4-BE49-F238E27FC236}">
                <a16:creationId xmlns:a16="http://schemas.microsoft.com/office/drawing/2014/main" id="{B02756FC-580E-1C07-1BFA-F4A46C9091B9}"/>
              </a:ext>
            </a:extLst>
          </p:cNvPr>
          <p:cNvSpPr/>
          <p:nvPr/>
        </p:nvSpPr>
        <p:spPr>
          <a:xfrm>
            <a:off x="14902847" y="5875020"/>
            <a:ext cx="2575471" cy="2553209"/>
          </a:xfrm>
          <a:custGeom>
            <a:avLst/>
            <a:gdLst/>
            <a:ahLst/>
            <a:cxnLst/>
            <a:rect l="l" t="t" r="r" b="b"/>
            <a:pathLst>
              <a:path w="2575471" h="2553209">
                <a:moveTo>
                  <a:pt x="0" y="0"/>
                </a:moveTo>
                <a:lnTo>
                  <a:pt x="2575471" y="0"/>
                </a:lnTo>
                <a:lnTo>
                  <a:pt x="2575471" y="2553209"/>
                </a:lnTo>
                <a:lnTo>
                  <a:pt x="0" y="2553209"/>
                </a:lnTo>
                <a:lnTo>
                  <a:pt x="0" y="0"/>
                </a:lnTo>
                <a:close/>
              </a:path>
            </a:pathLst>
          </a:custGeom>
          <a:blipFill>
            <a:blip r:embed="rId5"/>
            <a:stretch>
              <a:fillRect t="-435" b="-435"/>
            </a:stretch>
          </a:blipFill>
        </p:spPr>
        <p:txBody>
          <a:bodyPr/>
          <a:lstStyle/>
          <a:p>
            <a:endParaRPr lang="sv-SE" noProof="0" dirty="0"/>
          </a:p>
        </p:txBody>
      </p:sp>
      <p:sp>
        <p:nvSpPr>
          <p:cNvPr id="9" name="TextBox 9">
            <a:extLst>
              <a:ext uri="{FF2B5EF4-FFF2-40B4-BE49-F238E27FC236}">
                <a16:creationId xmlns:a16="http://schemas.microsoft.com/office/drawing/2014/main" id="{E37B8459-BA9E-C964-248F-F116047F7AF4}"/>
              </a:ext>
            </a:extLst>
          </p:cNvPr>
          <p:cNvSpPr txBox="1"/>
          <p:nvPr/>
        </p:nvSpPr>
        <p:spPr>
          <a:xfrm>
            <a:off x="1028700" y="634365"/>
            <a:ext cx="6852870" cy="1304925"/>
          </a:xfrm>
          <a:prstGeom prst="rect">
            <a:avLst/>
          </a:prstGeom>
        </p:spPr>
        <p:txBody>
          <a:bodyPr lIns="0" tIns="0" rIns="0" bIns="0" rtlCol="0" anchor="t">
            <a:spAutoFit/>
          </a:bodyPr>
          <a:lstStyle/>
          <a:p>
            <a:pPr algn="l">
              <a:lnSpc>
                <a:spcPts val="5880"/>
              </a:lnSpc>
            </a:pPr>
            <a:r>
              <a:rPr lang="sv-SE" sz="4200" noProof="0" dirty="0">
                <a:solidFill>
                  <a:srgbClr val="000000"/>
                </a:solidFill>
                <a:latin typeface="Open Sans"/>
                <a:ea typeface="Open Sans"/>
                <a:cs typeface="Open Sans"/>
                <a:sym typeface="Open Sans"/>
              </a:rPr>
              <a:t>Vad vill </a:t>
            </a:r>
            <a:r>
              <a:rPr lang="sv-SE" sz="4200" noProof="0" dirty="0" err="1">
                <a:solidFill>
                  <a:srgbClr val="000000"/>
                </a:solidFill>
                <a:latin typeface="Open Sans"/>
                <a:ea typeface="Open Sans"/>
                <a:cs typeface="Open Sans"/>
                <a:sym typeface="Open Sans"/>
              </a:rPr>
              <a:t>Öjaby</a:t>
            </a:r>
            <a:r>
              <a:rPr lang="sv-SE" sz="4200" noProof="0" dirty="0">
                <a:solidFill>
                  <a:srgbClr val="000000"/>
                </a:solidFill>
                <a:latin typeface="Open Sans"/>
                <a:ea typeface="Open Sans"/>
                <a:cs typeface="Open Sans"/>
                <a:sym typeface="Open Sans"/>
              </a:rPr>
              <a:t> Sport?</a:t>
            </a:r>
          </a:p>
          <a:p>
            <a:pPr algn="l">
              <a:lnSpc>
                <a:spcPts val="4620"/>
              </a:lnSpc>
            </a:pPr>
            <a:r>
              <a:rPr lang="sv-SE" sz="3300" i="1" noProof="0" dirty="0">
                <a:solidFill>
                  <a:srgbClr val="000000"/>
                </a:solidFill>
                <a:latin typeface="Open Sans Italics"/>
                <a:ea typeface="Open Sans Italics"/>
                <a:cs typeface="Open Sans Italics"/>
                <a:sym typeface="Open Sans Italics"/>
              </a:rPr>
              <a:t>Lagpolicy</a:t>
            </a:r>
          </a:p>
        </p:txBody>
      </p:sp>
      <p:sp>
        <p:nvSpPr>
          <p:cNvPr id="10" name="TextBox 10">
            <a:extLst>
              <a:ext uri="{FF2B5EF4-FFF2-40B4-BE49-F238E27FC236}">
                <a16:creationId xmlns:a16="http://schemas.microsoft.com/office/drawing/2014/main" id="{753785A4-623D-DAEC-A049-C0313D8D81D1}"/>
              </a:ext>
            </a:extLst>
          </p:cNvPr>
          <p:cNvSpPr txBox="1"/>
          <p:nvPr/>
        </p:nvSpPr>
        <p:spPr>
          <a:xfrm>
            <a:off x="14902847" y="5076825"/>
            <a:ext cx="2575471" cy="588974"/>
          </a:xfrm>
          <a:prstGeom prst="rect">
            <a:avLst/>
          </a:prstGeom>
        </p:spPr>
        <p:txBody>
          <a:bodyPr lIns="0" tIns="0" rIns="0" bIns="0" rtlCol="0" anchor="t">
            <a:spAutoFit/>
          </a:bodyPr>
          <a:lstStyle/>
          <a:p>
            <a:pPr algn="ctr">
              <a:lnSpc>
                <a:spcPts val="4811"/>
              </a:lnSpc>
              <a:spcBef>
                <a:spcPct val="0"/>
              </a:spcBef>
            </a:pPr>
            <a:r>
              <a:rPr lang="sv-SE" sz="3437" noProof="0" dirty="0">
                <a:solidFill>
                  <a:srgbClr val="000000"/>
                </a:solidFill>
                <a:latin typeface="Open Sans"/>
                <a:ea typeface="Open Sans"/>
                <a:cs typeface="Open Sans"/>
                <a:sym typeface="Open Sans"/>
              </a:rPr>
              <a:t>Läs hela här:</a:t>
            </a:r>
          </a:p>
        </p:txBody>
      </p:sp>
    </p:spTree>
    <p:extLst>
      <p:ext uri="{BB962C8B-B14F-4D97-AF65-F5344CB8AC3E}">
        <p14:creationId xmlns:p14="http://schemas.microsoft.com/office/powerpoint/2010/main" val="75284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11912</TotalTime>
  <Words>1397</Words>
  <Application>Microsoft Macintosh PowerPoint</Application>
  <PresentationFormat>Anpassad</PresentationFormat>
  <Paragraphs>202</Paragraphs>
  <Slides>17</Slides>
  <Notes>13</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17</vt:i4>
      </vt:variant>
    </vt:vector>
  </HeadingPairs>
  <TitlesOfParts>
    <vt:vector size="26" baseType="lpstr">
      <vt:lpstr>Calibri</vt:lpstr>
      <vt:lpstr>Anton</vt:lpstr>
      <vt:lpstr>Open Sans</vt:lpstr>
      <vt:lpstr>Antonio</vt:lpstr>
      <vt:lpstr>Aptos</vt:lpstr>
      <vt:lpstr>Open Sans Bold</vt:lpstr>
      <vt:lpstr>Arial</vt:lpstr>
      <vt:lpstr>Open Sans Italics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föräldrarmöte</dc:title>
  <cp:lastModifiedBy>Benjamin Kainz</cp:lastModifiedBy>
  <cp:revision>4</cp:revision>
  <dcterms:created xsi:type="dcterms:W3CDTF">2006-08-16T00:00:00Z</dcterms:created>
  <dcterms:modified xsi:type="dcterms:W3CDTF">2025-09-25T10:57:38Z</dcterms:modified>
  <dc:identifier>DAGvwVkBviU</dc:identifier>
</cp:coreProperties>
</file>