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0" r:id="rId1"/>
    <p:sldMasterId id="2147483671" r:id="rId2"/>
  </p:sldMasterIdLst>
  <p:notesMasterIdLst>
    <p:notesMasterId r:id="rId16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embeddedFontLst>
    <p:embeddedFont>
      <p:font typeface="Helvetica Neue" panose="020B0604020202020204" charset="0"/>
      <p:regular r:id="rId17"/>
      <p:bold r:id="rId18"/>
      <p:italic r:id="rId19"/>
      <p:bold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11CB978-77D2-4076-B954-C2EC9094F287}">
  <a:tblStyle styleId="{211CB978-77D2-4076-B954-C2EC9094F287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>
          <a:top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bottom>
        </a:tcBdr>
      </a:tcStyle>
    </a:band1H>
    <a:band2H>
      <a:tcTxStyle/>
      <a:tcStyle>
        <a:tcBdr/>
      </a:tcStyle>
    </a:band2H>
    <a:band1V>
      <a:tcTxStyle/>
      <a:tcStyle>
        <a:tcBdr>
          <a:left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right>
        </a:tcBdr>
      </a:tcStyle>
    </a:band1V>
    <a:band2V>
      <a:tcTxStyle/>
      <a:tcStyle>
        <a:tcBdr>
          <a:left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right>
        </a:tcBdr>
      </a:tcStyle>
    </a:band2V>
    <a:lastCol>
      <a:tcTxStyle b="on" i="off"/>
      <a:tcStyle>
        <a:tcBdr/>
      </a:tcStyle>
    </a:lastCol>
    <a:firstCol>
      <a:tcTxStyle b="on" i="off"/>
      <a:tcStyle>
        <a:tcBdr/>
      </a:tcStyle>
    </a:firstCol>
    <a:lastRow>
      <a:tcTxStyle b="on" i="off"/>
      <a:tcStyle>
        <a:tcBdr>
          <a:top>
            <a:ln w="508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top>
        </a:tcBdr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dk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874" y="7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2.fntdata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1.fntdata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font" Target="fonts/font3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78e5babf2c_2_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g378e5babf2c_2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378e5babf2c_2_1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" name="Google Shape;207;g378e5babf2c_2_1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37945028ad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" name="Google Shape;216;g37945028ad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378e5babf2c_2_1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Google Shape;225;g378e5babf2c_2_1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378e5babf2c_2_1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Google Shape;234;g378e5babf2c_2_1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78e5babf2c_2_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g378e5babf2c_2_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78e5babf2c_2_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g378e5babf2c_2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378e5babf2c_2_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g378e5babf2c_2_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378e5babf2c_2_1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g378e5babf2c_2_1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378e5babf2c_2_1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g378e5babf2c_2_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378e5babf2c_2_1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g378e5babf2c_2_1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378e5babf2c_2_1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g378e5babf2c_2_1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378e5babf2c_2_1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g378e5babf2c_2_1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bild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 och innehåll" type="obj">
  <p:cSld name="OBJEC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vsnittsrubrik" type="secHead">
  <p:cSld name="SECTION_HEADER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vå delar" type="twoObj">
  <p:cSld name="TWO_OBJECTS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Jämförelse" type="twoTxTwoObj">
  <p:cSld name="TWO_OBJECTS_WITH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8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8"/>
          <p:cNvSpPr txBox="1">
            <a:spLocks noGrp="1"/>
          </p:cNvSpPr>
          <p:nvPr>
            <p:ph type="body" idx="1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84" name="Google Shape;84;p18"/>
          <p:cNvSpPr txBox="1">
            <a:spLocks noGrp="1"/>
          </p:cNvSpPr>
          <p:nvPr>
            <p:ph type="body" idx="2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ast rubrik" type="titleOnly">
  <p:cSld name="TITLE_ONLY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m" type="blank">
  <p:cSld name="BLANK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med bildtext" type="objTx">
  <p:cSld name="OBJECT_WITH_CAPTION_TEXT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21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102" name="Google Shape;102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ld med bildtext" type="picTx">
  <p:cSld name="PICTURE_WITH_CAPTION_TEXT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22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09" name="Google Shape;109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10" name="Google Shape;110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 och lodrät text" type="vertTx">
  <p:cSld name="VERTICAL_TEXT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16" name="Google Shape;116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drät rubrik och text" type="vertTitleAndTx">
  <p:cSld name="VERTICAL_TITLE_AND_VERTICAL_TEXT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22" name="Google Shape;122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5"/>
          <p:cNvSpPr/>
          <p:nvPr/>
        </p:nvSpPr>
        <p:spPr>
          <a:xfrm>
            <a:off x="0" y="0"/>
            <a:ext cx="9329639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25"/>
          <p:cNvSpPr txBox="1">
            <a:spLocks noGrp="1"/>
          </p:cNvSpPr>
          <p:nvPr>
            <p:ph type="ctrTitle"/>
          </p:nvPr>
        </p:nvSpPr>
        <p:spPr>
          <a:xfrm>
            <a:off x="1983046" y="1067509"/>
            <a:ext cx="5177906" cy="2107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Helvetica Neue"/>
              <a:buNone/>
            </a:pPr>
            <a:r>
              <a:rPr lang="en" sz="4400" b="1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Välkomna till säsongen 2025/26</a:t>
            </a:r>
            <a:endParaRPr sz="4400"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1" name="Google Shape;131;p25"/>
          <p:cNvSpPr/>
          <p:nvPr/>
        </p:nvSpPr>
        <p:spPr>
          <a:xfrm>
            <a:off x="7500937" y="-136135"/>
            <a:ext cx="1855897" cy="5401817"/>
          </a:xfrm>
          <a:custGeom>
            <a:avLst/>
            <a:gdLst/>
            <a:ahLst/>
            <a:cxnLst/>
            <a:rect l="l" t="t" r="r" b="b"/>
            <a:pathLst>
              <a:path w="4409090" h="5181600" extrusionOk="0">
                <a:moveTo>
                  <a:pt x="3508972" y="39849"/>
                </a:moveTo>
                <a:lnTo>
                  <a:pt x="4409090" y="0"/>
                </a:lnTo>
                <a:lnTo>
                  <a:pt x="4409090" y="5181600"/>
                </a:lnTo>
                <a:lnTo>
                  <a:pt x="0" y="5181600"/>
                </a:lnTo>
                <a:cubicBezTo>
                  <a:pt x="1727137" y="4192670"/>
                  <a:pt x="3618894" y="2934327"/>
                  <a:pt x="3508972" y="3984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2" name="Google Shape;132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1235" y="303609"/>
            <a:ext cx="956071" cy="9321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34"/>
          <p:cNvSpPr/>
          <p:nvPr/>
        </p:nvSpPr>
        <p:spPr>
          <a:xfrm>
            <a:off x="0" y="0"/>
            <a:ext cx="9329639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34"/>
          <p:cNvSpPr txBox="1">
            <a:spLocks noGrp="1"/>
          </p:cNvSpPr>
          <p:nvPr>
            <p:ph type="ctrTitle"/>
          </p:nvPr>
        </p:nvSpPr>
        <p:spPr>
          <a:xfrm>
            <a:off x="1568903" y="334084"/>
            <a:ext cx="6479722" cy="513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Helvetica Neue"/>
              <a:buNone/>
            </a:pPr>
            <a:r>
              <a:rPr lang="en" sz="3500" b="1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Budget</a:t>
            </a:r>
            <a:endParaRPr sz="3500"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11" name="Google Shape;211;p34"/>
          <p:cNvSpPr/>
          <p:nvPr/>
        </p:nvSpPr>
        <p:spPr>
          <a:xfrm>
            <a:off x="7500937" y="-136135"/>
            <a:ext cx="1855897" cy="5401817"/>
          </a:xfrm>
          <a:custGeom>
            <a:avLst/>
            <a:gdLst/>
            <a:ahLst/>
            <a:cxnLst/>
            <a:rect l="l" t="t" r="r" b="b"/>
            <a:pathLst>
              <a:path w="4409090" h="5181600" extrusionOk="0">
                <a:moveTo>
                  <a:pt x="3508972" y="39849"/>
                </a:moveTo>
                <a:lnTo>
                  <a:pt x="4409090" y="0"/>
                </a:lnTo>
                <a:lnTo>
                  <a:pt x="4409090" y="5181600"/>
                </a:lnTo>
                <a:lnTo>
                  <a:pt x="0" y="5181600"/>
                </a:lnTo>
                <a:cubicBezTo>
                  <a:pt x="1727137" y="4192670"/>
                  <a:pt x="3618894" y="2934327"/>
                  <a:pt x="3508972" y="3984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2" name="Google Shape;212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1235" y="303609"/>
            <a:ext cx="956071" cy="93217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13" name="Google Shape;213;p34"/>
          <p:cNvGraphicFramePr/>
          <p:nvPr/>
        </p:nvGraphicFramePr>
        <p:xfrm>
          <a:off x="1495425" y="1037829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{211CB978-77D2-4076-B954-C2EC9094F287}</a:tableStyleId>
              </a:tblPr>
              <a:tblGrid>
                <a:gridCol w="482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3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67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alibri"/>
                        <a:buNone/>
                      </a:pPr>
                      <a:r>
                        <a:rPr lang="en" sz="1800" b="1">
                          <a:solidFill>
                            <a:schemeClr val="lt1"/>
                          </a:solidFill>
                        </a:rPr>
                        <a:t> </a:t>
                      </a:r>
                      <a:r>
                        <a:rPr lang="en" sz="1800" b="1" u="none" strike="noStrike" cap="none">
                          <a:solidFill>
                            <a:schemeClr val="lt1"/>
                          </a:solidFill>
                        </a:rPr>
                        <a:t>Linköping Floorball Games</a:t>
                      </a:r>
                      <a:endParaRPr sz="1800" b="1" i="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150" marR="7150" marT="7150" marB="0" anchor="b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alibri"/>
                        <a:buNone/>
                      </a:pPr>
                      <a:r>
                        <a:rPr lang="en" sz="1800" u="none" strike="noStrike" cap="none">
                          <a:solidFill>
                            <a:schemeClr val="lt1"/>
                          </a:solidFill>
                        </a:rPr>
                        <a:t>Två lag</a:t>
                      </a:r>
                      <a:endParaRPr sz="1800" b="1" i="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150" marR="7150" marT="7150" marB="0" anchor="b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67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alibri"/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</a:rPr>
                        <a:t> </a:t>
                      </a:r>
                      <a:r>
                        <a:rPr lang="en" sz="1800" u="none" strike="noStrike" cap="none">
                          <a:solidFill>
                            <a:schemeClr val="lt1"/>
                          </a:solidFill>
                        </a:rPr>
                        <a:t>Anmälningsavgift: 995kr</a:t>
                      </a:r>
                      <a:endParaRPr sz="1800" b="0" i="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150" marR="7150" marT="7150" marB="0" anchor="b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alibri"/>
                        <a:buNone/>
                      </a:pPr>
                      <a:r>
                        <a:rPr lang="en" sz="1800" u="none" strike="noStrike" cap="none">
                          <a:solidFill>
                            <a:schemeClr val="lt1"/>
                          </a:solidFill>
                        </a:rPr>
                        <a:t>1990</a:t>
                      </a:r>
                      <a:endParaRPr sz="1800" b="0" i="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150" marR="7150" marT="7150" marB="0" anchor="b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67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alibri"/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</a:rPr>
                        <a:t> </a:t>
                      </a:r>
                      <a:r>
                        <a:rPr lang="en" sz="1800" u="none" strike="noStrike" cap="none">
                          <a:solidFill>
                            <a:schemeClr val="lt1"/>
                          </a:solidFill>
                        </a:rPr>
                        <a:t>Deltagaravgift 1099:- Fre-sön</a:t>
                      </a:r>
                      <a:endParaRPr sz="1800" b="0" i="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150" marR="7150" marT="7150" marB="0" anchor="b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alibri"/>
                        <a:buNone/>
                      </a:pPr>
                      <a:r>
                        <a:rPr lang="en" sz="1800" u="none" strike="noStrike" cap="none">
                          <a:solidFill>
                            <a:schemeClr val="lt1"/>
                          </a:solidFill>
                        </a:rPr>
                        <a:t>46158</a:t>
                      </a:r>
                      <a:endParaRPr sz="1800" b="0" i="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150" marR="7150" marT="7150" marB="0" anchor="b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124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alibri"/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</a:rPr>
                        <a:t> </a:t>
                      </a:r>
                      <a:r>
                        <a:rPr lang="en" sz="1800" u="none" strike="noStrike" cap="none">
                          <a:solidFill>
                            <a:schemeClr val="lt1"/>
                          </a:solidFill>
                        </a:rPr>
                        <a:t>Minibussar</a:t>
                      </a:r>
                      <a:endParaRPr sz="1800" b="0" i="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150" marR="7150" marT="7150" marB="0" anchor="b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alibri"/>
                        <a:buNone/>
                      </a:pPr>
                      <a:r>
                        <a:rPr lang="en" sz="1800" u="none" strike="noStrike" cap="none">
                          <a:solidFill>
                            <a:schemeClr val="lt1"/>
                          </a:solidFill>
                        </a:rPr>
                        <a:t>10000</a:t>
                      </a:r>
                      <a:endParaRPr sz="1800" b="0" i="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150" marR="7150" marT="7150" marB="0" anchor="b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67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alibri"/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</a:rPr>
                        <a:t> </a:t>
                      </a:r>
                      <a:r>
                        <a:rPr lang="en" sz="1800" u="none" strike="noStrike" cap="none">
                          <a:solidFill>
                            <a:schemeClr val="lt1"/>
                          </a:solidFill>
                        </a:rPr>
                        <a:t>Spelaravgift 500 kr (35 st)</a:t>
                      </a:r>
                      <a:endParaRPr sz="1800" b="0" i="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150" marR="7150" marT="7150" marB="0" anchor="b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alibri"/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</a:rPr>
                        <a:t>-</a:t>
                      </a:r>
                      <a:r>
                        <a:rPr lang="en" sz="1800" u="none" strike="noStrike" cap="none">
                          <a:solidFill>
                            <a:schemeClr val="lt1"/>
                          </a:solidFill>
                        </a:rPr>
                        <a:t>17500</a:t>
                      </a:r>
                      <a:endParaRPr sz="1800" b="0" i="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150" marR="7150" marT="7150" marB="0" anchor="b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67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alibri"/>
                        <a:buNone/>
                      </a:pPr>
                      <a:r>
                        <a:rPr lang="en" sz="1800" b="1">
                          <a:solidFill>
                            <a:schemeClr val="lt1"/>
                          </a:solidFill>
                        </a:rPr>
                        <a:t> </a:t>
                      </a:r>
                      <a:r>
                        <a:rPr lang="en" sz="1800" b="1" u="none" strike="noStrike" cap="none">
                          <a:solidFill>
                            <a:schemeClr val="lt1"/>
                          </a:solidFill>
                        </a:rPr>
                        <a:t>TOTALT</a:t>
                      </a:r>
                      <a:endParaRPr sz="1800" b="1" i="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150" marR="7150" marT="7150" marB="0" anchor="b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alibri"/>
                        <a:buNone/>
                      </a:pPr>
                      <a:r>
                        <a:rPr lang="en" sz="1800" b="1" u="none" strike="noStrike" cap="none">
                          <a:solidFill>
                            <a:schemeClr val="lt1"/>
                          </a:solidFill>
                        </a:rPr>
                        <a:t>40648</a:t>
                      </a:r>
                      <a:endParaRPr sz="1800" b="1" i="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150" marR="7150" marT="7150" marB="0" anchor="b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35"/>
          <p:cNvSpPr/>
          <p:nvPr/>
        </p:nvSpPr>
        <p:spPr>
          <a:xfrm>
            <a:off x="0" y="0"/>
            <a:ext cx="93297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35"/>
          <p:cNvSpPr txBox="1">
            <a:spLocks noGrp="1"/>
          </p:cNvSpPr>
          <p:nvPr>
            <p:ph type="ctrTitle"/>
          </p:nvPr>
        </p:nvSpPr>
        <p:spPr>
          <a:xfrm>
            <a:off x="1568903" y="334084"/>
            <a:ext cx="6479700" cy="51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Helvetica Neue"/>
              <a:buNone/>
            </a:pPr>
            <a:r>
              <a:rPr lang="en" sz="3500" b="1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Budget</a:t>
            </a:r>
            <a:endParaRPr sz="3500"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20" name="Google Shape;220;p35"/>
          <p:cNvSpPr txBox="1">
            <a:spLocks noGrp="1"/>
          </p:cNvSpPr>
          <p:nvPr>
            <p:ph type="subTitle" idx="1"/>
          </p:nvPr>
        </p:nvSpPr>
        <p:spPr>
          <a:xfrm>
            <a:off x="664806" y="1371914"/>
            <a:ext cx="7383900" cy="3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254000" lvl="0" indent="-254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Kassa: </a:t>
            </a:r>
            <a:r>
              <a:rPr lang="en" b="1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13 400 kr</a:t>
            </a:r>
            <a:endParaRPr b="1"/>
          </a:p>
          <a:p>
            <a:pPr marL="254000" lvl="0" indent="-254000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Domarkostnader ~ </a:t>
            </a:r>
            <a:r>
              <a:rPr lang="en" b="1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15000</a:t>
            </a:r>
            <a:r>
              <a:rPr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kr</a:t>
            </a:r>
            <a:endParaRPr/>
          </a:p>
          <a:p>
            <a:pPr marL="254000" lvl="0" indent="-254000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Mål för året:</a:t>
            </a:r>
            <a:endParaRPr/>
          </a:p>
          <a:p>
            <a:pPr marL="596900" lvl="1" indent="-24765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Char char="•"/>
            </a:pPr>
            <a:r>
              <a:rPr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Linköping Floorball Games</a:t>
            </a:r>
            <a:endParaRPr/>
          </a:p>
          <a:p>
            <a:pPr marL="596900" lvl="1" indent="-24765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Char char="•"/>
            </a:pPr>
            <a:r>
              <a:rPr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Lagaktivitet kolla på SM-finalen på plats i Stockholm</a:t>
            </a:r>
            <a:endParaRPr/>
          </a:p>
          <a:p>
            <a:pPr marL="254000" lvl="0" indent="-254000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Försäljning</a:t>
            </a:r>
            <a:endParaRPr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596900" lvl="1" indent="-152400" algn="ctr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None/>
            </a:pPr>
            <a:endParaRPr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21" name="Google Shape;221;p35"/>
          <p:cNvSpPr/>
          <p:nvPr/>
        </p:nvSpPr>
        <p:spPr>
          <a:xfrm>
            <a:off x="7500937" y="-136135"/>
            <a:ext cx="1851818" cy="5401818"/>
          </a:xfrm>
          <a:custGeom>
            <a:avLst/>
            <a:gdLst/>
            <a:ahLst/>
            <a:cxnLst/>
            <a:rect l="l" t="t" r="r" b="b"/>
            <a:pathLst>
              <a:path w="4409090" h="5181600" extrusionOk="0">
                <a:moveTo>
                  <a:pt x="3508972" y="39849"/>
                </a:moveTo>
                <a:lnTo>
                  <a:pt x="4409090" y="0"/>
                </a:lnTo>
                <a:lnTo>
                  <a:pt x="4409090" y="5181600"/>
                </a:lnTo>
                <a:lnTo>
                  <a:pt x="0" y="5181600"/>
                </a:lnTo>
                <a:cubicBezTo>
                  <a:pt x="1727137" y="4192670"/>
                  <a:pt x="3618894" y="2934327"/>
                  <a:pt x="3508972" y="3984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2" name="Google Shape;222;p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1235" y="303609"/>
            <a:ext cx="956070" cy="9321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36"/>
          <p:cNvSpPr/>
          <p:nvPr/>
        </p:nvSpPr>
        <p:spPr>
          <a:xfrm>
            <a:off x="0" y="0"/>
            <a:ext cx="9329639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36"/>
          <p:cNvSpPr txBox="1">
            <a:spLocks noGrp="1"/>
          </p:cNvSpPr>
          <p:nvPr>
            <p:ph type="ctrTitle"/>
          </p:nvPr>
        </p:nvSpPr>
        <p:spPr>
          <a:xfrm>
            <a:off x="1568903" y="334084"/>
            <a:ext cx="6479722" cy="513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Helvetica Neue"/>
              <a:buNone/>
            </a:pPr>
            <a:r>
              <a:rPr lang="en" sz="3500" b="1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Föräldradeltagande</a:t>
            </a:r>
            <a:endParaRPr sz="3500"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29" name="Google Shape;229;p36"/>
          <p:cNvSpPr txBox="1">
            <a:spLocks noGrp="1"/>
          </p:cNvSpPr>
          <p:nvPr>
            <p:ph type="subTitle" idx="1"/>
          </p:nvPr>
        </p:nvSpPr>
        <p:spPr>
          <a:xfrm>
            <a:off x="664806" y="1371913"/>
            <a:ext cx="7383819" cy="34375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 fontScale="92500" lnSpcReduction="20000"/>
          </a:bodyPr>
          <a:lstStyle/>
          <a:p>
            <a:pPr marL="254000" lvl="0" indent="-245427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</a:pPr>
            <a:r>
              <a:rPr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Arbetshelger</a:t>
            </a:r>
            <a:endParaRPr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342900" lvl="1" indent="-88106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Helvetica Neue"/>
              <a:buChar char="•"/>
            </a:pPr>
            <a:r>
              <a:rPr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Örebrocupen Handboll 12-14 september</a:t>
            </a:r>
            <a:endParaRPr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254000" lvl="0" indent="-245427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</a:pPr>
            <a:r>
              <a:rPr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Föräldragruppen:</a:t>
            </a:r>
            <a:endParaRPr/>
          </a:p>
          <a:p>
            <a:pPr marL="596900" lvl="1" indent="-240506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</a:pPr>
            <a:r>
              <a:rPr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Kassör</a:t>
            </a:r>
            <a:endParaRPr/>
          </a:p>
          <a:p>
            <a:pPr marL="596900" lvl="1" indent="-240506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</a:pPr>
            <a:r>
              <a:rPr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Lagbyggare</a:t>
            </a:r>
            <a:endParaRPr/>
          </a:p>
          <a:p>
            <a:pPr marL="596900" lvl="1" indent="-240506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</a:pPr>
            <a:r>
              <a:rPr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Kiosk/sekretariatansvarig</a:t>
            </a:r>
            <a:endParaRPr/>
          </a:p>
          <a:p>
            <a:pPr marL="596900" lvl="1" indent="-240506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</a:pPr>
            <a:r>
              <a:rPr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Sponsoransvarig</a:t>
            </a:r>
            <a:endParaRPr/>
          </a:p>
          <a:p>
            <a:pPr marL="596900" lvl="1" indent="-240506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</a:pPr>
            <a:r>
              <a:rPr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Försäljningsansvarig</a:t>
            </a:r>
            <a:endParaRPr/>
          </a:p>
          <a:p>
            <a:pPr marL="254000" lvl="0" indent="-245427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</a:pPr>
            <a:r>
              <a:rPr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Vi behöver vara minst 6 personer</a:t>
            </a:r>
            <a:endParaRPr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596900" lvl="1" indent="-152400" algn="ctr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endParaRPr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30" name="Google Shape;230;p36"/>
          <p:cNvSpPr/>
          <p:nvPr/>
        </p:nvSpPr>
        <p:spPr>
          <a:xfrm>
            <a:off x="7500937" y="-136135"/>
            <a:ext cx="1855897" cy="5401817"/>
          </a:xfrm>
          <a:custGeom>
            <a:avLst/>
            <a:gdLst/>
            <a:ahLst/>
            <a:cxnLst/>
            <a:rect l="l" t="t" r="r" b="b"/>
            <a:pathLst>
              <a:path w="4409090" h="5181600" extrusionOk="0">
                <a:moveTo>
                  <a:pt x="3508972" y="39849"/>
                </a:moveTo>
                <a:lnTo>
                  <a:pt x="4409090" y="0"/>
                </a:lnTo>
                <a:lnTo>
                  <a:pt x="4409090" y="5181600"/>
                </a:lnTo>
                <a:lnTo>
                  <a:pt x="0" y="5181600"/>
                </a:lnTo>
                <a:cubicBezTo>
                  <a:pt x="1727137" y="4192670"/>
                  <a:pt x="3618894" y="2934327"/>
                  <a:pt x="3508972" y="3984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1" name="Google Shape;231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1235" y="303609"/>
            <a:ext cx="956071" cy="9321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37"/>
          <p:cNvSpPr/>
          <p:nvPr/>
        </p:nvSpPr>
        <p:spPr>
          <a:xfrm>
            <a:off x="0" y="0"/>
            <a:ext cx="9329639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37"/>
          <p:cNvSpPr txBox="1">
            <a:spLocks noGrp="1"/>
          </p:cNvSpPr>
          <p:nvPr>
            <p:ph type="ctrTitle"/>
          </p:nvPr>
        </p:nvSpPr>
        <p:spPr>
          <a:xfrm>
            <a:off x="1021215" y="2564774"/>
            <a:ext cx="6479722" cy="513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Helvetica Neue"/>
              <a:buNone/>
            </a:pPr>
            <a:r>
              <a:rPr lang="en" sz="4400" b="1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Övrigt?</a:t>
            </a:r>
            <a:endParaRPr sz="4400"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38" name="Google Shape;238;p37"/>
          <p:cNvSpPr/>
          <p:nvPr/>
        </p:nvSpPr>
        <p:spPr>
          <a:xfrm>
            <a:off x="7500937" y="-136135"/>
            <a:ext cx="1855897" cy="5401817"/>
          </a:xfrm>
          <a:custGeom>
            <a:avLst/>
            <a:gdLst/>
            <a:ahLst/>
            <a:cxnLst/>
            <a:rect l="l" t="t" r="r" b="b"/>
            <a:pathLst>
              <a:path w="4409090" h="5181600" extrusionOk="0">
                <a:moveTo>
                  <a:pt x="3508972" y="39849"/>
                </a:moveTo>
                <a:lnTo>
                  <a:pt x="4409090" y="0"/>
                </a:lnTo>
                <a:lnTo>
                  <a:pt x="4409090" y="5181600"/>
                </a:lnTo>
                <a:lnTo>
                  <a:pt x="0" y="5181600"/>
                </a:lnTo>
                <a:cubicBezTo>
                  <a:pt x="1727137" y="4192670"/>
                  <a:pt x="3618894" y="2934327"/>
                  <a:pt x="3508972" y="3984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9" name="Google Shape;239;p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1235" y="303609"/>
            <a:ext cx="956071" cy="9321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6"/>
          <p:cNvSpPr/>
          <p:nvPr/>
        </p:nvSpPr>
        <p:spPr>
          <a:xfrm>
            <a:off x="0" y="0"/>
            <a:ext cx="9329639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26"/>
          <p:cNvSpPr txBox="1">
            <a:spLocks noGrp="1"/>
          </p:cNvSpPr>
          <p:nvPr>
            <p:ph type="ctrTitle"/>
          </p:nvPr>
        </p:nvSpPr>
        <p:spPr>
          <a:xfrm>
            <a:off x="1930853" y="334084"/>
            <a:ext cx="5177906" cy="512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Helvetica Neue"/>
              <a:buNone/>
            </a:pPr>
            <a:r>
              <a:rPr lang="en" sz="3500" b="1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Agenda</a:t>
            </a:r>
            <a:endParaRPr sz="3500"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9" name="Google Shape;139;p26"/>
          <p:cNvSpPr txBox="1">
            <a:spLocks noGrp="1"/>
          </p:cNvSpPr>
          <p:nvPr>
            <p:ph type="subTitle" idx="1"/>
          </p:nvPr>
        </p:nvSpPr>
        <p:spPr>
          <a:xfrm>
            <a:off x="664806" y="1371913"/>
            <a:ext cx="7383819" cy="34375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 fontScale="92500" lnSpcReduction="10000"/>
          </a:bodyPr>
          <a:lstStyle/>
          <a:p>
            <a:pPr marL="254000" lvl="0" indent="-258127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</a:pPr>
            <a:r>
              <a:rPr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Presentationsrunda</a:t>
            </a:r>
            <a:endParaRPr/>
          </a:p>
          <a:p>
            <a:pPr marL="254000" lvl="0" indent="-258127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</a:pPr>
            <a:r>
              <a:rPr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Praktisk info</a:t>
            </a:r>
            <a:endParaRPr/>
          </a:p>
          <a:p>
            <a:pPr marL="596900" lvl="1" indent="-253206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</a:pPr>
            <a:r>
              <a:rPr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Truppen - Träningar - Matcher</a:t>
            </a:r>
            <a:endParaRPr/>
          </a:p>
          <a:p>
            <a:pPr marL="596900" lvl="1" indent="-253206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</a:pPr>
            <a:r>
              <a:rPr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Kommunikation - Säsongsuppstart</a:t>
            </a:r>
            <a:endParaRPr/>
          </a:p>
          <a:p>
            <a:pPr marL="254000" lvl="0" indent="-258127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</a:pPr>
            <a:r>
              <a:rPr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Nytt för i år</a:t>
            </a:r>
            <a:endParaRPr/>
          </a:p>
          <a:p>
            <a:pPr marL="254000" lvl="0" indent="-258127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</a:pPr>
            <a:r>
              <a:rPr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Budget</a:t>
            </a:r>
            <a:endParaRPr/>
          </a:p>
          <a:p>
            <a:pPr marL="254000" lvl="0" indent="-258127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</a:pPr>
            <a:r>
              <a:rPr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Föräldradeltagande</a:t>
            </a:r>
            <a:endParaRPr/>
          </a:p>
          <a:p>
            <a:pPr marL="254000" lvl="0" indent="-258127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</a:pPr>
            <a:r>
              <a:rPr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Övrigt</a:t>
            </a:r>
            <a:endParaRPr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596900" lvl="1" indent="-165100" algn="ctr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endParaRPr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40" name="Google Shape;140;p26"/>
          <p:cNvSpPr/>
          <p:nvPr/>
        </p:nvSpPr>
        <p:spPr>
          <a:xfrm>
            <a:off x="7500937" y="-136135"/>
            <a:ext cx="1855897" cy="5401817"/>
          </a:xfrm>
          <a:custGeom>
            <a:avLst/>
            <a:gdLst/>
            <a:ahLst/>
            <a:cxnLst/>
            <a:rect l="l" t="t" r="r" b="b"/>
            <a:pathLst>
              <a:path w="4409090" h="5181600" extrusionOk="0">
                <a:moveTo>
                  <a:pt x="3508972" y="39849"/>
                </a:moveTo>
                <a:lnTo>
                  <a:pt x="4409090" y="0"/>
                </a:lnTo>
                <a:lnTo>
                  <a:pt x="4409090" y="5181600"/>
                </a:lnTo>
                <a:lnTo>
                  <a:pt x="0" y="5181600"/>
                </a:lnTo>
                <a:cubicBezTo>
                  <a:pt x="1727137" y="4192670"/>
                  <a:pt x="3618894" y="2934327"/>
                  <a:pt x="3508972" y="3984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1" name="Google Shape;141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1235" y="303609"/>
            <a:ext cx="956071" cy="9321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7"/>
          <p:cNvSpPr/>
          <p:nvPr/>
        </p:nvSpPr>
        <p:spPr>
          <a:xfrm>
            <a:off x="0" y="0"/>
            <a:ext cx="9329639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27"/>
          <p:cNvSpPr txBox="1">
            <a:spLocks noGrp="1"/>
          </p:cNvSpPr>
          <p:nvPr>
            <p:ph type="ctrTitle"/>
          </p:nvPr>
        </p:nvSpPr>
        <p:spPr>
          <a:xfrm>
            <a:off x="1930853" y="334084"/>
            <a:ext cx="5177906" cy="512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Helvetica Neue"/>
              <a:buNone/>
            </a:pPr>
            <a:r>
              <a:rPr lang="en" sz="3500" b="1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Presentation</a:t>
            </a:r>
            <a:endParaRPr sz="3500"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48" name="Google Shape;148;p27"/>
          <p:cNvSpPr txBox="1">
            <a:spLocks noGrp="1"/>
          </p:cNvSpPr>
          <p:nvPr>
            <p:ph type="subTitle" idx="1"/>
          </p:nvPr>
        </p:nvSpPr>
        <p:spPr>
          <a:xfrm>
            <a:off x="664806" y="1371913"/>
            <a:ext cx="7383819" cy="34375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254000" lvl="0" indent="-254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Ledare och roller</a:t>
            </a:r>
            <a:endParaRPr/>
          </a:p>
          <a:p>
            <a:pPr marL="254000" lvl="0" indent="-254000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Föräldrar: Namn på dig och ditt barn</a:t>
            </a:r>
            <a:endParaRPr/>
          </a:p>
          <a:p>
            <a:pPr marL="596900" lvl="1" indent="-152400" algn="ctr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None/>
            </a:pPr>
            <a:endParaRPr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49" name="Google Shape;149;p27"/>
          <p:cNvSpPr/>
          <p:nvPr/>
        </p:nvSpPr>
        <p:spPr>
          <a:xfrm>
            <a:off x="7500937" y="-136135"/>
            <a:ext cx="1855897" cy="5401817"/>
          </a:xfrm>
          <a:custGeom>
            <a:avLst/>
            <a:gdLst/>
            <a:ahLst/>
            <a:cxnLst/>
            <a:rect l="l" t="t" r="r" b="b"/>
            <a:pathLst>
              <a:path w="4409090" h="5181600" extrusionOk="0">
                <a:moveTo>
                  <a:pt x="3508972" y="39849"/>
                </a:moveTo>
                <a:lnTo>
                  <a:pt x="4409090" y="0"/>
                </a:lnTo>
                <a:lnTo>
                  <a:pt x="4409090" y="5181600"/>
                </a:lnTo>
                <a:lnTo>
                  <a:pt x="0" y="5181600"/>
                </a:lnTo>
                <a:cubicBezTo>
                  <a:pt x="1727137" y="4192670"/>
                  <a:pt x="3618894" y="2934327"/>
                  <a:pt x="3508972" y="3984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0" name="Google Shape;150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1235" y="303609"/>
            <a:ext cx="956071" cy="9321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8"/>
          <p:cNvSpPr/>
          <p:nvPr/>
        </p:nvSpPr>
        <p:spPr>
          <a:xfrm>
            <a:off x="0" y="0"/>
            <a:ext cx="9329639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28"/>
          <p:cNvSpPr txBox="1">
            <a:spLocks noGrp="1"/>
          </p:cNvSpPr>
          <p:nvPr>
            <p:ph type="ctrTitle"/>
          </p:nvPr>
        </p:nvSpPr>
        <p:spPr>
          <a:xfrm>
            <a:off x="1930853" y="334084"/>
            <a:ext cx="5177906" cy="512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Helvetica Neue"/>
              <a:buNone/>
            </a:pPr>
            <a:r>
              <a:rPr lang="en" sz="3500" b="1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Praktiskt - truppen</a:t>
            </a:r>
            <a:endParaRPr sz="3500"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57" name="Google Shape;157;p28"/>
          <p:cNvSpPr txBox="1">
            <a:spLocks noGrp="1"/>
          </p:cNvSpPr>
          <p:nvPr>
            <p:ph type="subTitle" idx="1"/>
          </p:nvPr>
        </p:nvSpPr>
        <p:spPr>
          <a:xfrm>
            <a:off x="664806" y="1371913"/>
            <a:ext cx="7383819" cy="34375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254000" lvl="0" indent="-254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35 aktiva</a:t>
            </a:r>
            <a:endParaRPr/>
          </a:p>
          <a:p>
            <a:pPr marL="254000" lvl="0" indent="-254000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Minst 3 nya killar – varmt välkomna!</a:t>
            </a:r>
            <a:endParaRPr/>
          </a:p>
          <a:p>
            <a:pPr marL="254000" lvl="0" indent="-254000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Nummer och positioner</a:t>
            </a:r>
            <a:endParaRPr/>
          </a:p>
          <a:p>
            <a:pPr marL="596900" lvl="1" indent="-152400" algn="ctr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None/>
            </a:pPr>
            <a:endParaRPr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58" name="Google Shape;158;p28"/>
          <p:cNvSpPr/>
          <p:nvPr/>
        </p:nvSpPr>
        <p:spPr>
          <a:xfrm>
            <a:off x="7500937" y="-136135"/>
            <a:ext cx="1855897" cy="5401817"/>
          </a:xfrm>
          <a:custGeom>
            <a:avLst/>
            <a:gdLst/>
            <a:ahLst/>
            <a:cxnLst/>
            <a:rect l="l" t="t" r="r" b="b"/>
            <a:pathLst>
              <a:path w="4409090" h="5181600" extrusionOk="0">
                <a:moveTo>
                  <a:pt x="3508972" y="39849"/>
                </a:moveTo>
                <a:lnTo>
                  <a:pt x="4409090" y="0"/>
                </a:lnTo>
                <a:lnTo>
                  <a:pt x="4409090" y="5181600"/>
                </a:lnTo>
                <a:lnTo>
                  <a:pt x="0" y="5181600"/>
                </a:lnTo>
                <a:cubicBezTo>
                  <a:pt x="1727137" y="4192670"/>
                  <a:pt x="3618894" y="2934327"/>
                  <a:pt x="3508972" y="3984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9" name="Google Shape;159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1235" y="303609"/>
            <a:ext cx="956071" cy="9321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9"/>
          <p:cNvSpPr/>
          <p:nvPr/>
        </p:nvSpPr>
        <p:spPr>
          <a:xfrm>
            <a:off x="0" y="0"/>
            <a:ext cx="9329639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29"/>
          <p:cNvSpPr txBox="1">
            <a:spLocks noGrp="1"/>
          </p:cNvSpPr>
          <p:nvPr>
            <p:ph type="ctrTitle"/>
          </p:nvPr>
        </p:nvSpPr>
        <p:spPr>
          <a:xfrm>
            <a:off x="1930853" y="334084"/>
            <a:ext cx="5177906" cy="512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Helvetica Neue"/>
              <a:buNone/>
            </a:pPr>
            <a:r>
              <a:rPr lang="en" sz="3500" b="1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Praktiskt - träningar</a:t>
            </a:r>
            <a:endParaRPr sz="3500"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66" name="Google Shape;166;p29"/>
          <p:cNvSpPr txBox="1">
            <a:spLocks noGrp="1"/>
          </p:cNvSpPr>
          <p:nvPr>
            <p:ph type="subTitle" idx="1"/>
          </p:nvPr>
        </p:nvSpPr>
        <p:spPr>
          <a:xfrm>
            <a:off x="664806" y="1371913"/>
            <a:ext cx="7383819" cy="34375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254000" lvl="0" indent="-254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Träningstider:</a:t>
            </a:r>
            <a:endParaRPr/>
          </a:p>
          <a:p>
            <a:pPr marL="596900" lvl="1" indent="-24765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Char char="•"/>
            </a:pPr>
            <a:r>
              <a:rPr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Onsdagar: 19:30-21:00 Birgittaskolan</a:t>
            </a:r>
            <a:endParaRPr/>
          </a:p>
          <a:p>
            <a:pPr marL="596900" lvl="1" indent="-24765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Char char="•"/>
            </a:pPr>
            <a:r>
              <a:rPr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Torsdagar: 17:00-18:15 Tybblelundshallen</a:t>
            </a:r>
            <a:endParaRPr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596900" lvl="1" indent="-24765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Char char="•"/>
            </a:pPr>
            <a:r>
              <a:rPr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Fredagar: 18:00-19:00 Birgittaskolan</a:t>
            </a:r>
            <a:endParaRPr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67" name="Google Shape;167;p29"/>
          <p:cNvSpPr/>
          <p:nvPr/>
        </p:nvSpPr>
        <p:spPr>
          <a:xfrm>
            <a:off x="7500937" y="-136135"/>
            <a:ext cx="1855897" cy="5401817"/>
          </a:xfrm>
          <a:custGeom>
            <a:avLst/>
            <a:gdLst/>
            <a:ahLst/>
            <a:cxnLst/>
            <a:rect l="l" t="t" r="r" b="b"/>
            <a:pathLst>
              <a:path w="4409090" h="5181600" extrusionOk="0">
                <a:moveTo>
                  <a:pt x="3508972" y="39849"/>
                </a:moveTo>
                <a:lnTo>
                  <a:pt x="4409090" y="0"/>
                </a:lnTo>
                <a:lnTo>
                  <a:pt x="4409090" y="5181600"/>
                </a:lnTo>
                <a:lnTo>
                  <a:pt x="0" y="5181600"/>
                </a:lnTo>
                <a:cubicBezTo>
                  <a:pt x="1727137" y="4192670"/>
                  <a:pt x="3618894" y="2934327"/>
                  <a:pt x="3508972" y="3984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8" name="Google Shape;168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1235" y="303609"/>
            <a:ext cx="956071" cy="9321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30"/>
          <p:cNvSpPr/>
          <p:nvPr/>
        </p:nvSpPr>
        <p:spPr>
          <a:xfrm>
            <a:off x="0" y="0"/>
            <a:ext cx="9329639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30"/>
          <p:cNvSpPr txBox="1">
            <a:spLocks noGrp="1"/>
          </p:cNvSpPr>
          <p:nvPr>
            <p:ph type="ctrTitle"/>
          </p:nvPr>
        </p:nvSpPr>
        <p:spPr>
          <a:xfrm>
            <a:off x="1930853" y="334084"/>
            <a:ext cx="5177906" cy="512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Helvetica Neue"/>
              <a:buNone/>
            </a:pPr>
            <a:r>
              <a:rPr lang="en" sz="3500" b="1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Praktiskt - matcher</a:t>
            </a:r>
            <a:endParaRPr sz="3500"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75" name="Google Shape;175;p30"/>
          <p:cNvSpPr txBox="1">
            <a:spLocks noGrp="1"/>
          </p:cNvSpPr>
          <p:nvPr>
            <p:ph type="subTitle" idx="1"/>
          </p:nvPr>
        </p:nvSpPr>
        <p:spPr>
          <a:xfrm>
            <a:off x="664806" y="1371913"/>
            <a:ext cx="7383819" cy="34375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 fontScale="85000" lnSpcReduction="20000"/>
          </a:bodyPr>
          <a:lstStyle/>
          <a:p>
            <a:pPr marL="254000" lvl="0" indent="-24955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</a:pPr>
            <a:r>
              <a:rPr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 lag</a:t>
            </a:r>
            <a:endParaRPr/>
          </a:p>
          <a:p>
            <a:pPr marL="596900" lvl="1" indent="-246062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</a:pPr>
            <a:r>
              <a:rPr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Ingen fast laguppdelning</a:t>
            </a:r>
            <a:endParaRPr/>
          </a:p>
          <a:p>
            <a:pPr marL="596900" lvl="1" indent="-246062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</a:pPr>
            <a:r>
              <a:rPr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Samma nivå – PK5</a:t>
            </a:r>
            <a:endParaRPr/>
          </a:p>
          <a:p>
            <a:pPr marL="254000" lvl="0" indent="-249555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</a:pPr>
            <a:r>
              <a:rPr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2 olika serier</a:t>
            </a:r>
            <a:endParaRPr/>
          </a:p>
          <a:p>
            <a:pPr marL="596900" lvl="1" indent="-246062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</a:pPr>
            <a:r>
              <a:rPr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Örebro</a:t>
            </a:r>
            <a:endParaRPr/>
          </a:p>
          <a:p>
            <a:pPr marL="596900" lvl="1" indent="-246062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</a:pPr>
            <a:r>
              <a:rPr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Västmanland</a:t>
            </a:r>
            <a:endParaRPr/>
          </a:p>
          <a:p>
            <a:pPr marL="254000" lvl="0" indent="-249555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</a:pPr>
            <a:r>
              <a:rPr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Fördelning antal matcher under säsongen</a:t>
            </a:r>
            <a:endParaRPr/>
          </a:p>
          <a:p>
            <a:pPr marL="596900" lvl="1" indent="-246062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</a:pPr>
            <a:r>
              <a:rPr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Matcher med P12</a:t>
            </a:r>
            <a:endParaRPr/>
          </a:p>
          <a:p>
            <a:pPr marL="254000" lvl="0" indent="-249555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</a:pPr>
            <a:r>
              <a:rPr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Träningsnärvaro</a:t>
            </a:r>
            <a:endParaRPr/>
          </a:p>
          <a:p>
            <a:pPr marL="596900" lvl="1" indent="-165100" algn="ctr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endParaRPr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76" name="Google Shape;176;p30"/>
          <p:cNvSpPr/>
          <p:nvPr/>
        </p:nvSpPr>
        <p:spPr>
          <a:xfrm>
            <a:off x="7500937" y="-136135"/>
            <a:ext cx="1855897" cy="5401817"/>
          </a:xfrm>
          <a:custGeom>
            <a:avLst/>
            <a:gdLst/>
            <a:ahLst/>
            <a:cxnLst/>
            <a:rect l="l" t="t" r="r" b="b"/>
            <a:pathLst>
              <a:path w="4409090" h="5181600" extrusionOk="0">
                <a:moveTo>
                  <a:pt x="3508972" y="39849"/>
                </a:moveTo>
                <a:lnTo>
                  <a:pt x="4409090" y="0"/>
                </a:lnTo>
                <a:lnTo>
                  <a:pt x="4409090" y="5181600"/>
                </a:lnTo>
                <a:lnTo>
                  <a:pt x="0" y="5181600"/>
                </a:lnTo>
                <a:cubicBezTo>
                  <a:pt x="1727137" y="4192670"/>
                  <a:pt x="3618894" y="2934327"/>
                  <a:pt x="3508972" y="3984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7" name="Google Shape;177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1235" y="303609"/>
            <a:ext cx="956071" cy="9321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1"/>
          <p:cNvSpPr/>
          <p:nvPr/>
        </p:nvSpPr>
        <p:spPr>
          <a:xfrm>
            <a:off x="0" y="0"/>
            <a:ext cx="9329639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31"/>
          <p:cNvSpPr txBox="1">
            <a:spLocks noGrp="1"/>
          </p:cNvSpPr>
          <p:nvPr>
            <p:ph type="ctrTitle"/>
          </p:nvPr>
        </p:nvSpPr>
        <p:spPr>
          <a:xfrm>
            <a:off x="1568903" y="334084"/>
            <a:ext cx="6479722" cy="513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Helvetica Neue"/>
              <a:buNone/>
            </a:pPr>
            <a:r>
              <a:rPr lang="en" sz="3500" b="1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Praktiskt - Kommunikation</a:t>
            </a:r>
            <a:endParaRPr sz="3500"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84" name="Google Shape;184;p31"/>
          <p:cNvSpPr txBox="1">
            <a:spLocks noGrp="1"/>
          </p:cNvSpPr>
          <p:nvPr>
            <p:ph type="subTitle" idx="1"/>
          </p:nvPr>
        </p:nvSpPr>
        <p:spPr>
          <a:xfrm>
            <a:off x="664806" y="1371913"/>
            <a:ext cx="7383819" cy="34375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254000" lvl="0" indent="-254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Laget.se</a:t>
            </a:r>
            <a:endParaRPr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254000" lvl="0" indent="-254000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Kallelser och kalender</a:t>
            </a:r>
            <a:endParaRPr/>
          </a:p>
          <a:p>
            <a:pPr marL="254000" lvl="0" indent="-254000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Gästbok</a:t>
            </a:r>
            <a:endParaRPr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85" name="Google Shape;185;p31"/>
          <p:cNvSpPr/>
          <p:nvPr/>
        </p:nvSpPr>
        <p:spPr>
          <a:xfrm>
            <a:off x="7500937" y="-136135"/>
            <a:ext cx="1855897" cy="5401817"/>
          </a:xfrm>
          <a:custGeom>
            <a:avLst/>
            <a:gdLst/>
            <a:ahLst/>
            <a:cxnLst/>
            <a:rect l="l" t="t" r="r" b="b"/>
            <a:pathLst>
              <a:path w="4409090" h="5181600" extrusionOk="0">
                <a:moveTo>
                  <a:pt x="3508972" y="39849"/>
                </a:moveTo>
                <a:lnTo>
                  <a:pt x="4409090" y="0"/>
                </a:lnTo>
                <a:lnTo>
                  <a:pt x="4409090" y="5181600"/>
                </a:lnTo>
                <a:lnTo>
                  <a:pt x="0" y="5181600"/>
                </a:lnTo>
                <a:cubicBezTo>
                  <a:pt x="1727137" y="4192670"/>
                  <a:pt x="3618894" y="2934327"/>
                  <a:pt x="3508972" y="3984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6" name="Google Shape;186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1235" y="303609"/>
            <a:ext cx="956071" cy="9321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2"/>
          <p:cNvSpPr/>
          <p:nvPr/>
        </p:nvSpPr>
        <p:spPr>
          <a:xfrm>
            <a:off x="0" y="0"/>
            <a:ext cx="9329639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32"/>
          <p:cNvSpPr txBox="1">
            <a:spLocks noGrp="1"/>
          </p:cNvSpPr>
          <p:nvPr>
            <p:ph type="ctrTitle"/>
          </p:nvPr>
        </p:nvSpPr>
        <p:spPr>
          <a:xfrm>
            <a:off x="1568903" y="334084"/>
            <a:ext cx="6479722" cy="513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Helvetica Neue"/>
              <a:buNone/>
            </a:pPr>
            <a:r>
              <a:rPr lang="en" sz="3500" b="1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Nytt för i år</a:t>
            </a:r>
            <a:endParaRPr sz="3500"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93" name="Google Shape;193;p32"/>
          <p:cNvSpPr txBox="1">
            <a:spLocks noGrp="1"/>
          </p:cNvSpPr>
          <p:nvPr>
            <p:ph type="subTitle" idx="1"/>
          </p:nvPr>
        </p:nvSpPr>
        <p:spPr>
          <a:xfrm>
            <a:off x="664806" y="1371913"/>
            <a:ext cx="7383819" cy="34375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254000" lvl="0" indent="-254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Fysträningar (onsdagar)</a:t>
            </a:r>
            <a:endParaRPr/>
          </a:p>
          <a:p>
            <a:pPr marL="254000" lvl="0" indent="-254000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Matcher 5-mot-5</a:t>
            </a:r>
            <a:endParaRPr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342900" lvl="1" indent="-95250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Helvetica Neue"/>
              <a:buChar char="•"/>
            </a:pPr>
            <a:r>
              <a:rPr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Fullstor plan, stora målburar, utvisningar, resultaträkning</a:t>
            </a:r>
            <a:endParaRPr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254000" lvl="0" indent="-254000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Längre resor på bortamatcher</a:t>
            </a:r>
            <a:endParaRPr/>
          </a:p>
          <a:p>
            <a:pPr marL="596900" lvl="1" indent="-24765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Char char="•"/>
            </a:pPr>
            <a:r>
              <a:rPr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Västerås, Köping, Fagersta, Surahammar</a:t>
            </a:r>
            <a:endParaRPr/>
          </a:p>
          <a:p>
            <a:pPr marL="254000" lvl="0" indent="-254000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Sekretariat</a:t>
            </a:r>
            <a:endParaRPr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94" name="Google Shape;194;p32"/>
          <p:cNvSpPr/>
          <p:nvPr/>
        </p:nvSpPr>
        <p:spPr>
          <a:xfrm>
            <a:off x="7500937" y="-136135"/>
            <a:ext cx="1855897" cy="5401817"/>
          </a:xfrm>
          <a:custGeom>
            <a:avLst/>
            <a:gdLst/>
            <a:ahLst/>
            <a:cxnLst/>
            <a:rect l="l" t="t" r="r" b="b"/>
            <a:pathLst>
              <a:path w="4409090" h="5181600" extrusionOk="0">
                <a:moveTo>
                  <a:pt x="3508972" y="39849"/>
                </a:moveTo>
                <a:lnTo>
                  <a:pt x="4409090" y="0"/>
                </a:lnTo>
                <a:lnTo>
                  <a:pt x="4409090" y="5181600"/>
                </a:lnTo>
                <a:lnTo>
                  <a:pt x="0" y="5181600"/>
                </a:lnTo>
                <a:cubicBezTo>
                  <a:pt x="1727137" y="4192670"/>
                  <a:pt x="3618894" y="2934327"/>
                  <a:pt x="3508972" y="3984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5" name="Google Shape;195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1235" y="303609"/>
            <a:ext cx="956071" cy="9321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33"/>
          <p:cNvSpPr/>
          <p:nvPr/>
        </p:nvSpPr>
        <p:spPr>
          <a:xfrm>
            <a:off x="0" y="0"/>
            <a:ext cx="9329639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33"/>
          <p:cNvSpPr txBox="1">
            <a:spLocks noGrp="1"/>
          </p:cNvSpPr>
          <p:nvPr>
            <p:ph type="ctrTitle"/>
          </p:nvPr>
        </p:nvSpPr>
        <p:spPr>
          <a:xfrm>
            <a:off x="1568903" y="334084"/>
            <a:ext cx="6479722" cy="513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Helvetica Neue"/>
              <a:buNone/>
            </a:pPr>
            <a:r>
              <a:rPr lang="en" sz="3500" b="1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Budget</a:t>
            </a:r>
            <a:endParaRPr sz="3500"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02" name="Google Shape;202;p33"/>
          <p:cNvSpPr txBox="1">
            <a:spLocks noGrp="1"/>
          </p:cNvSpPr>
          <p:nvPr>
            <p:ph type="subTitle" idx="1"/>
          </p:nvPr>
        </p:nvSpPr>
        <p:spPr>
          <a:xfrm>
            <a:off x="664806" y="1371913"/>
            <a:ext cx="7383819" cy="34375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254000" lvl="0" indent="-254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Kassa: </a:t>
            </a:r>
            <a:r>
              <a:rPr lang="en" b="1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13 400 kr</a:t>
            </a:r>
            <a:endParaRPr b="1"/>
          </a:p>
          <a:p>
            <a:pPr marL="254000" lvl="0" indent="-254000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Domarkostnader ~ </a:t>
            </a:r>
            <a:r>
              <a:rPr lang="en" b="1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15 000 kr</a:t>
            </a:r>
            <a:endParaRPr b="1"/>
          </a:p>
          <a:p>
            <a:pPr marL="254000" lvl="0" indent="-254000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Mål för året:</a:t>
            </a:r>
            <a:endParaRPr/>
          </a:p>
          <a:p>
            <a:pPr marL="596900" lvl="1" indent="-24765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Char char="•"/>
            </a:pPr>
            <a:r>
              <a:rPr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Linköping Floorball Games</a:t>
            </a:r>
            <a:endParaRPr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1" indent="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None/>
            </a:pPr>
            <a:endParaRPr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03" name="Google Shape;203;p33"/>
          <p:cNvSpPr/>
          <p:nvPr/>
        </p:nvSpPr>
        <p:spPr>
          <a:xfrm>
            <a:off x="7500937" y="-136135"/>
            <a:ext cx="1855897" cy="5401817"/>
          </a:xfrm>
          <a:custGeom>
            <a:avLst/>
            <a:gdLst/>
            <a:ahLst/>
            <a:cxnLst/>
            <a:rect l="l" t="t" r="r" b="b"/>
            <a:pathLst>
              <a:path w="4409090" h="5181600" extrusionOk="0">
                <a:moveTo>
                  <a:pt x="3508972" y="39849"/>
                </a:moveTo>
                <a:lnTo>
                  <a:pt x="4409090" y="0"/>
                </a:lnTo>
                <a:lnTo>
                  <a:pt x="4409090" y="5181600"/>
                </a:lnTo>
                <a:lnTo>
                  <a:pt x="0" y="5181600"/>
                </a:lnTo>
                <a:cubicBezTo>
                  <a:pt x="1727137" y="4192670"/>
                  <a:pt x="3618894" y="2934327"/>
                  <a:pt x="3508972" y="3984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4" name="Google Shape;204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1235" y="303609"/>
            <a:ext cx="956071" cy="9321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239</Words>
  <Application>Microsoft Office PowerPoint</Application>
  <PresentationFormat>On-screen Show (16:9)</PresentationFormat>
  <Paragraphs>79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Helvetica Neue</vt:lpstr>
      <vt:lpstr>Calibri</vt:lpstr>
      <vt:lpstr>Arial</vt:lpstr>
      <vt:lpstr>Simple Light</vt:lpstr>
      <vt:lpstr>Office-tema</vt:lpstr>
      <vt:lpstr>Välkomna till säsongen 2025/26</vt:lpstr>
      <vt:lpstr>Agenda</vt:lpstr>
      <vt:lpstr>Presentation</vt:lpstr>
      <vt:lpstr>Praktiskt - truppen</vt:lpstr>
      <vt:lpstr>Praktiskt - träningar</vt:lpstr>
      <vt:lpstr>Praktiskt - matcher</vt:lpstr>
      <vt:lpstr>Praktiskt - Kommunikation</vt:lpstr>
      <vt:lpstr>Nytt för i år</vt:lpstr>
      <vt:lpstr>Budget</vt:lpstr>
      <vt:lpstr>Budget</vt:lpstr>
      <vt:lpstr>Budget</vt:lpstr>
      <vt:lpstr>Föräldradeltagande</vt:lpstr>
      <vt:lpstr>Övrigt?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David Sparv</dc:creator>
  <cp:lastModifiedBy>David Sparv</cp:lastModifiedBy>
  <cp:revision>1</cp:revision>
  <dcterms:modified xsi:type="dcterms:W3CDTF">2025-10-07T18:40:08Z</dcterms:modified>
</cp:coreProperties>
</file>