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97" r:id="rId4"/>
    <p:sldId id="294" r:id="rId5"/>
    <p:sldId id="314" r:id="rId6"/>
    <p:sldId id="286" r:id="rId7"/>
    <p:sldId id="312" r:id="rId8"/>
    <p:sldId id="315" r:id="rId9"/>
    <p:sldId id="285" r:id="rId10"/>
    <p:sldId id="316" r:id="rId11"/>
    <p:sldId id="304" r:id="rId12"/>
    <p:sldId id="289" r:id="rId13"/>
    <p:sldId id="319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8C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3" d="100"/>
          <a:sy n="153" d="100"/>
        </p:scale>
        <p:origin x="280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161BF-A5FC-4ABD-9F23-3F0CA6D2F4D8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F427A-74CD-4925-9CAB-803ACE99CFB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6862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AF427A-74CD-4925-9CAB-803ACE99CFB4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6428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AF427A-74CD-4925-9CAB-803ACE99CFB4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0668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3A31E-66C6-ED7F-6283-5FC7EFFAAC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BD09A2-C8C7-CBAA-19A2-4B486E4A06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57222-3E4F-5004-E885-773C58F7E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5466-5A0F-4EB2-BC97-735EC3C4066C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1C582-6AF9-94B9-4793-F1ACA900F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4AF28-77AF-4EF8-78A1-D16790FAF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9FEC-ECB7-4444-8B07-4156A8A3C7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1094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718C1-940F-4CCC-67DE-989DD8FC0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1D2E0-8E85-ABB6-9F06-930631F02F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C062B-9413-9C51-1CF4-A10A6CFC7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5466-5A0F-4EB2-BC97-735EC3C4066C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5CF1D-808C-0629-AD17-8DB1E7615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2B2AE-4614-10A2-3CF6-98D0ECFA9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9FEC-ECB7-4444-8B07-4156A8A3C7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2133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BFC6AC-7155-6350-6C13-3BBC519A57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48F6F5-B668-520E-BCD3-2F0749DC5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57F1F-9424-4561-8802-68CF3B15B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5466-5A0F-4EB2-BC97-735EC3C4066C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20614-33E4-AEB7-79BB-22CE1B794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D5732-CBF2-31B4-119F-CCEB714F9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9FEC-ECB7-4444-8B07-4156A8A3C7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437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B154-F46E-9433-D62A-6F630D29D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EF2A4-984F-7618-B854-91FB178EC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BCF5A-A2DF-A975-6B33-FFE34EAF3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5466-5A0F-4EB2-BC97-735EC3C4066C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C410C-ADC8-FA12-DA80-87A78EE85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DD253-EF60-1DBD-7ECD-682515BD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9FEC-ECB7-4444-8B07-4156A8A3C7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338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DFE6B-3969-C679-B74F-991F6A6DF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ACFB3-A111-F373-B1CB-6C0A75815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51728-BB9C-7232-F92D-8F2D685DF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5466-5A0F-4EB2-BC97-735EC3C4066C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D6E0C-0AB8-28E2-D4FC-D966CEA5E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59BB3-7F73-E88E-DA2D-A8C54E2AE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9FEC-ECB7-4444-8B07-4156A8A3C7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627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8B119-2AEC-3465-D737-07A52DCE6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E18EB-B788-4768-7B31-BFD4E32A62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2C10ED-249B-ECCC-A8E5-99D5E68AA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38B16-1AE9-CB46-CDD7-9BECF1E5C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5466-5A0F-4EB2-BC97-735EC3C4066C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48C0BA-FB25-D2B4-7A00-D0DA753F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1D032-1E35-7F75-4742-BB2D791A0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9FEC-ECB7-4444-8B07-4156A8A3C7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403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45C08-8A1D-7871-2E8A-D4D4E78CB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6C420-8274-FF8B-20B8-BBDB0B91D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C5F4B-B516-5E94-7809-F05EC9726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475E80-2FA5-AEF7-0F0D-1B148D5EA7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675B32-0678-3A75-E4C9-8F3659322D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43BD8E-D9A2-EEFA-1960-816D54417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5466-5A0F-4EB2-BC97-735EC3C4066C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80E153-3D08-D75B-B019-64CAF8AE6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7D4F07-4E27-6F53-4C0B-38F8A740F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9FEC-ECB7-4444-8B07-4156A8A3C7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288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6BAD1-27EC-7DBA-AA14-6A1B75573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053F3C-F443-C991-30BB-CF5D9E4B3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5466-5A0F-4EB2-BC97-735EC3C4066C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FA6214-9D6A-C251-0B5D-C3A0F4C4F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80083E-F0DD-12F5-3986-D99559608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9FEC-ECB7-4444-8B07-4156A8A3C7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465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35C0C6-31BC-0891-4CDD-E5BC7A981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5466-5A0F-4EB2-BC97-735EC3C4066C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3D4522-21A0-E5B4-1C8A-FE6D00A2A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D3458-D349-D9EE-9E2A-7E156778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9FEC-ECB7-4444-8B07-4156A8A3C7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8645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C0FA9-3AEA-B6AA-1BB4-A3783CA2B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B25CA-98D7-80A1-7FC0-1C93BFECA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14C656-633E-B893-BD63-B62B51B60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898DFD-6370-0254-9D78-67F6F5323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5466-5A0F-4EB2-BC97-735EC3C4066C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709C5C-D361-5039-DA37-6A33586B7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DB981-15E4-B46E-30E7-D835AF145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9FEC-ECB7-4444-8B07-4156A8A3C7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5360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20BCA-ECF2-D391-9A88-EE64CA71D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D5D612-4450-2AD9-9B67-71C63C9BE3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34CCE-104D-67AB-4674-717F51AD5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05272-1630-3DA0-30EE-0E1D6018B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5466-5A0F-4EB2-BC97-735EC3C4066C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01196-EDA7-C56C-2757-70B23AD2F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EAEE3-F9E4-2120-749D-68EE58D86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9FEC-ECB7-4444-8B07-4156A8A3C7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25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E9C8F8-63AE-2C2B-CF32-C6ADB9588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22E8B-C370-EE6B-D1ED-95D7E5079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BDAC8-16D8-C69F-EEF4-A99E4413F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65466-5A0F-4EB2-BC97-735EC3C4066C}" type="datetimeFigureOut">
              <a:rPr lang="sv-SE" smtClean="0"/>
              <a:t>2024-08-15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FF471-E7A9-D68A-7B7B-6D71973516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11C9F-7A22-FCED-1E8E-ABDFBDFD64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59FEC-ECB7-4444-8B07-4156A8A3C7B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056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1">
            <a:extLst>
              <a:ext uri="{FF2B5EF4-FFF2-40B4-BE49-F238E27FC236}">
                <a16:creationId xmlns:a16="http://schemas.microsoft.com/office/drawing/2014/main" id="{DCB37961-5572-55C0-017A-A85DE96FD8F5}"/>
              </a:ext>
            </a:extLst>
          </p:cNvPr>
          <p:cNvSpPr>
            <a:spLocks noGrp="1"/>
          </p:cNvSpPr>
          <p:nvPr/>
        </p:nvSpPr>
        <p:spPr>
          <a:xfrm>
            <a:off x="-4386120" y="-1300470"/>
            <a:ext cx="16593671" cy="945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lc="http://schemas.openxmlformats.org/drawingml/2006/lockedCanvas" xmlns="" val="1"/>
            </a:ext>
          </a:extLst>
        </p:spPr>
        <p:txBody>
          <a:bodyPr lIns="50800" tIns="50800" rIns="50800" bIns="50800" anchor="ctr">
            <a:noAutofit/>
          </a:bodyPr>
          <a:lstStyle>
            <a:lvl1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ctr"/>
            <a:endParaRPr lang="sv-SE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algn="ctr"/>
            <a:endParaRPr lang="sv-SE" sz="2800" dirty="0">
              <a:solidFill>
                <a:schemeClr val="tx1"/>
              </a:solidFill>
              <a:latin typeface="Calibri"/>
              <a:cs typeface="Calibri"/>
            </a:endParaRPr>
          </a:p>
          <a:p>
            <a:pPr algn="ctr"/>
            <a:r>
              <a:rPr lang="sv-SE" sz="3600" dirty="0">
                <a:solidFill>
                  <a:schemeClr val="tx1"/>
                </a:solidFill>
                <a:latin typeface="Calibri"/>
                <a:cs typeface="Calibri"/>
              </a:rPr>
              <a:t>Sommarträning 2024</a:t>
            </a:r>
            <a:br>
              <a:rPr lang="sv-SE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3600" dirty="0">
                <a:solidFill>
                  <a:schemeClr val="tx1"/>
                </a:solidFill>
                <a:latin typeface="Calibri"/>
                <a:cs typeface="Calibri"/>
              </a:rPr>
              <a:t>P2012</a:t>
            </a:r>
            <a:br>
              <a:rPr lang="sv-SE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sv-SE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sv-SE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sv-SE" sz="2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5EB5C5B-004A-0550-951E-28B4C2A5F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2663" y="1638441"/>
            <a:ext cx="3543795" cy="322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718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FA934B4-AF2C-72C0-FC8B-DB007D4577D0}"/>
              </a:ext>
            </a:extLst>
          </p:cNvPr>
          <p:cNvSpPr txBox="1"/>
          <p:nvPr/>
        </p:nvSpPr>
        <p:spPr>
          <a:xfrm>
            <a:off x="489857" y="317241"/>
            <a:ext cx="6596742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3200" dirty="0"/>
              <a:t>Styrka</a:t>
            </a:r>
          </a:p>
        </p:txBody>
      </p:sp>
      <p:sp>
        <p:nvSpPr>
          <p:cNvPr id="19" name="textruta 2">
            <a:extLst>
              <a:ext uri="{FF2B5EF4-FFF2-40B4-BE49-F238E27FC236}">
                <a16:creationId xmlns:a16="http://schemas.microsoft.com/office/drawing/2014/main" id="{B088FB07-EC5D-A1B8-CE54-E6F0989EBFCD}"/>
              </a:ext>
            </a:extLst>
          </p:cNvPr>
          <p:cNvSpPr txBox="1"/>
          <p:nvPr/>
        </p:nvSpPr>
        <p:spPr>
          <a:xfrm>
            <a:off x="1438347" y="2120967"/>
            <a:ext cx="11896185" cy="15799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ea typeface="+mn-lt"/>
              <a:cs typeface="+mn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l">
              <a:buFont typeface="Arial"/>
            </a:pPr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l"/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5" name="textruta 2">
            <a:extLst>
              <a:ext uri="{FF2B5EF4-FFF2-40B4-BE49-F238E27FC236}">
                <a16:creationId xmlns:a16="http://schemas.microsoft.com/office/drawing/2014/main" id="{C59A3EBC-923A-F038-2568-4939B6967FE9}"/>
              </a:ext>
            </a:extLst>
          </p:cNvPr>
          <p:cNvSpPr txBox="1"/>
          <p:nvPr/>
        </p:nvSpPr>
        <p:spPr>
          <a:xfrm>
            <a:off x="1138506" y="814899"/>
            <a:ext cx="9953291" cy="1007455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/>
            <a:r>
              <a:rPr lang="sv-SE" sz="2400" dirty="0">
                <a:solidFill>
                  <a:schemeClr val="tx1"/>
                </a:solidFill>
              </a:rPr>
              <a:t>Förslag på styrkepass:</a:t>
            </a: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Uppvärmning 4x20 sekunder, </a:t>
            </a:r>
            <a:r>
              <a:rPr lang="sv-SE" sz="2400" dirty="0" err="1">
                <a:solidFill>
                  <a:schemeClr val="tx1"/>
                </a:solidFill>
              </a:rPr>
              <a:t>jumping</a:t>
            </a:r>
            <a:r>
              <a:rPr lang="sv-SE" sz="2400" dirty="0">
                <a:solidFill>
                  <a:schemeClr val="tx1"/>
                </a:solidFill>
              </a:rPr>
              <a:t> jacks, vila 10 sekunder mellan varje omgång</a:t>
            </a:r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15 x situps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10 x burpees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15 x rygglyft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10 x squats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15 x tåhävningar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15 x armhävningar (på knä eller tå)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......repetera tills du gjort alla övningar 3 gånger </a:t>
            </a:r>
            <a:br>
              <a:rPr lang="sv-SE" sz="2400" dirty="0">
                <a:solidFill>
                  <a:schemeClr val="tx1"/>
                </a:solidFill>
              </a:rPr>
            </a:br>
            <a:r>
              <a:rPr lang="sv-SE" sz="2400" dirty="0">
                <a:solidFill>
                  <a:schemeClr val="tx1"/>
                </a:solidFill>
              </a:rPr>
              <a:t>(uppvärmning görs bara en gång)</a:t>
            </a:r>
            <a:br>
              <a:rPr lang="sv-SE" sz="2400" dirty="0">
                <a:solidFill>
                  <a:schemeClr val="tx1"/>
                </a:solidFill>
              </a:rPr>
            </a:br>
            <a:endParaRPr lang="sv-SE" sz="2400" dirty="0">
              <a:solidFill>
                <a:schemeClr val="tx1"/>
              </a:solidFill>
            </a:endParaRPr>
          </a:p>
          <a:p>
            <a:pPr algn="l"/>
            <a:r>
              <a:rPr lang="sv-SE" sz="2400" i="1" dirty="0">
                <a:solidFill>
                  <a:schemeClr val="tx1"/>
                </a:solidFill>
              </a:rPr>
              <a:t>Total tid ca 20-25 minuter</a:t>
            </a:r>
            <a:endParaRPr lang="sv-SE" sz="2400" i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/>
              <a:t>Torsdag</a:t>
            </a:r>
            <a:br>
              <a:rPr lang="sv-SE" sz="2400" dirty="0"/>
            </a:br>
            <a:r>
              <a:rPr lang="sv-SE" sz="2400" dirty="0">
                <a:solidFill>
                  <a:schemeClr val="tx1"/>
                </a:solidFill>
              </a:rPr>
              <a:t> </a:t>
            </a:r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algn="l"/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cs typeface="Calibri" panose="020F0502020204030204"/>
            </a:endParaRPr>
          </a:p>
          <a:p>
            <a:pPr marL="914400" indent="-9144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272B96-D9C5-5E1E-E5C0-8C8114AA1980}"/>
              </a:ext>
            </a:extLst>
          </p:cNvPr>
          <p:cNvSpPr/>
          <p:nvPr/>
        </p:nvSpPr>
        <p:spPr>
          <a:xfrm>
            <a:off x="1014608" y="1719340"/>
            <a:ext cx="10786950" cy="381716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8653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FA934B4-AF2C-72C0-FC8B-DB007D4577D0}"/>
              </a:ext>
            </a:extLst>
          </p:cNvPr>
          <p:cNvSpPr txBox="1"/>
          <p:nvPr/>
        </p:nvSpPr>
        <p:spPr>
          <a:xfrm>
            <a:off x="489857" y="317241"/>
            <a:ext cx="6596742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3200" dirty="0"/>
              <a:t>Tips på träningsvecka</a:t>
            </a:r>
            <a:endParaRPr lang="sv-SE" dirty="0"/>
          </a:p>
        </p:txBody>
      </p:sp>
      <p:sp>
        <p:nvSpPr>
          <p:cNvPr id="19" name="textruta 2">
            <a:extLst>
              <a:ext uri="{FF2B5EF4-FFF2-40B4-BE49-F238E27FC236}">
                <a16:creationId xmlns:a16="http://schemas.microsoft.com/office/drawing/2014/main" id="{B088FB07-EC5D-A1B8-CE54-E6F0989EBFCD}"/>
              </a:ext>
            </a:extLst>
          </p:cNvPr>
          <p:cNvSpPr txBox="1"/>
          <p:nvPr/>
        </p:nvSpPr>
        <p:spPr>
          <a:xfrm>
            <a:off x="1775662" y="2128258"/>
            <a:ext cx="9128771" cy="45345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ea typeface="+mn-lt"/>
                <a:cs typeface="+mn-lt"/>
              </a:rPr>
              <a:t>Måndag – Distanspass + styrka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ea typeface="+mn-lt"/>
                <a:cs typeface="+mn-lt"/>
              </a:rPr>
              <a:t>Tisdag – Vila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ea typeface="+mn-lt"/>
                <a:cs typeface="+mn-lt"/>
              </a:rPr>
              <a:t>Onsdag – Intervaller + styrka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ea typeface="+mn-lt"/>
                <a:cs typeface="+mn-lt"/>
              </a:rPr>
              <a:t>Torsdag – Vila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ea typeface="+mn-lt"/>
                <a:cs typeface="+mn-lt"/>
              </a:rPr>
              <a:t>Fredag – Backintervaller + styrka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ea typeface="+mn-lt"/>
                <a:cs typeface="+mn-lt"/>
              </a:rPr>
              <a:t>Lördag – Vila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ea typeface="+mn-lt"/>
                <a:cs typeface="+mn-lt"/>
              </a:rPr>
              <a:t>Söndag – Vila </a:t>
            </a:r>
          </a:p>
          <a:p>
            <a:pPr algn="l"/>
            <a:br>
              <a:rPr lang="sv-SE" sz="2400" dirty="0">
                <a:solidFill>
                  <a:schemeClr val="tx1"/>
                </a:solidFill>
                <a:ea typeface="+mn-lt"/>
                <a:cs typeface="+mn-lt"/>
              </a:rPr>
            </a:br>
            <a:br>
              <a:rPr lang="sv-SE" sz="2400" dirty="0">
                <a:ea typeface="+mn-lt"/>
                <a:cs typeface="+mn-lt"/>
              </a:rPr>
            </a:br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algn="l">
              <a:buFont typeface="Arial"/>
            </a:pPr>
            <a:endParaRPr lang="sv-SE" sz="2400" dirty="0">
              <a:solidFill>
                <a:schemeClr val="tx1"/>
              </a:solidFill>
            </a:endParaRPr>
          </a:p>
          <a:p>
            <a:pPr marL="0" indent="0" algn="l">
              <a:buNone/>
            </a:pPr>
            <a:endParaRPr lang="sv-S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220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FA934B4-AF2C-72C0-FC8B-DB007D4577D0}"/>
              </a:ext>
            </a:extLst>
          </p:cNvPr>
          <p:cNvSpPr txBox="1"/>
          <p:nvPr/>
        </p:nvSpPr>
        <p:spPr>
          <a:xfrm>
            <a:off x="489857" y="317241"/>
            <a:ext cx="6596742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3200" dirty="0"/>
              <a:t>Tips på vägen</a:t>
            </a:r>
          </a:p>
        </p:txBody>
      </p:sp>
      <p:sp>
        <p:nvSpPr>
          <p:cNvPr id="19" name="textruta 2">
            <a:extLst>
              <a:ext uri="{FF2B5EF4-FFF2-40B4-BE49-F238E27FC236}">
                <a16:creationId xmlns:a16="http://schemas.microsoft.com/office/drawing/2014/main" id="{B088FB07-EC5D-A1B8-CE54-E6F0989EBFCD}"/>
              </a:ext>
            </a:extLst>
          </p:cNvPr>
          <p:cNvSpPr txBox="1"/>
          <p:nvPr/>
        </p:nvSpPr>
        <p:spPr>
          <a:xfrm>
            <a:off x="1664648" y="3101590"/>
            <a:ext cx="11896185" cy="15799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/>
            <a:br>
              <a:rPr lang="sv-SE" sz="2400" b="0" i="0" dirty="0">
                <a:effectLst/>
              </a:rPr>
            </a:br>
            <a:endParaRPr lang="sv-SE" sz="2400" b="0" i="0" dirty="0">
              <a:solidFill>
                <a:schemeClr val="tx1"/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94A9D4-19EE-F959-D704-3D619B79F4E1}"/>
              </a:ext>
            </a:extLst>
          </p:cNvPr>
          <p:cNvSpPr txBox="1"/>
          <p:nvPr/>
        </p:nvSpPr>
        <p:spPr>
          <a:xfrm>
            <a:off x="1121135" y="2296877"/>
            <a:ext cx="8912530" cy="572464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ea typeface="+mn-lt"/>
                <a:cs typeface="+mn-lt"/>
              </a:rPr>
              <a:t>Du ansvarar själv för din träning under sommaren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ea typeface="+mn-lt"/>
                <a:cs typeface="+mn-lt"/>
              </a:rPr>
              <a:t>Dra ihop ett litet gäng och träna tillsammans, det blir både roligare och lättare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ea typeface="+mn-lt"/>
                <a:cs typeface="+mn-lt"/>
              </a:rPr>
              <a:t>Motivera andra genom att skicka en </a:t>
            </a:r>
            <a:r>
              <a:rPr lang="sv-SE" sz="2400" dirty="0" err="1">
                <a:ea typeface="+mn-lt"/>
                <a:cs typeface="+mn-lt"/>
              </a:rPr>
              <a:t>Snap</a:t>
            </a:r>
            <a:r>
              <a:rPr lang="sv-SE" sz="2400" dirty="0">
                <a:ea typeface="+mn-lt"/>
                <a:cs typeface="+mn-lt"/>
              </a:rPr>
              <a:t> när du tränar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ea typeface="+mn-lt"/>
                <a:cs typeface="+mn-lt"/>
              </a:rPr>
              <a:t>Ta med mamma, pappa eller syskon på ett träningspass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ea typeface="+mn-lt"/>
                <a:cs typeface="+mn-lt"/>
              </a:rPr>
              <a:t>Bestäm dig på morgonen ”idag ska jag träna” så det är bestämt och inplanerat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>
                <a:ea typeface="+mn-lt"/>
                <a:cs typeface="+mn-lt"/>
              </a:rPr>
              <a:t>All träning som görs är bättre än den som inte görs</a:t>
            </a:r>
            <a:br>
              <a:rPr lang="sv-SE" sz="2400" dirty="0">
                <a:ea typeface="+mn-lt"/>
                <a:cs typeface="+mn-lt"/>
              </a:rPr>
            </a:br>
            <a:endParaRPr lang="sv-SE" sz="2000" b="1" dirty="0">
              <a:ea typeface="+mn-lt"/>
              <a:cs typeface="+mn-lt"/>
            </a:endParaRPr>
          </a:p>
          <a:p>
            <a:pPr algn="l"/>
            <a:endParaRPr lang="sv-SE" sz="1400" dirty="0">
              <a:ea typeface="+mn-lt"/>
              <a:cs typeface="+mn-lt"/>
            </a:endParaRPr>
          </a:p>
          <a:p>
            <a:pPr algn="l"/>
            <a:endParaRPr lang="sv-SE" sz="2000" dirty="0">
              <a:ea typeface="+mn-lt"/>
              <a:cs typeface="+mn-lt"/>
            </a:endParaRPr>
          </a:p>
          <a:p>
            <a:endParaRPr lang="sv-SE" sz="2000" dirty="0">
              <a:ea typeface="+mn-lt"/>
              <a:cs typeface="+mn-lt"/>
            </a:endParaRPr>
          </a:p>
          <a:p>
            <a:br>
              <a:rPr lang="sv-SE" sz="2000" dirty="0">
                <a:ea typeface="+mn-lt"/>
                <a:cs typeface="+mn-lt"/>
              </a:rPr>
            </a:br>
            <a:br>
              <a:rPr lang="sv-SE" sz="2000" dirty="0">
                <a:ea typeface="+mn-lt"/>
                <a:cs typeface="+mn-lt"/>
              </a:rPr>
            </a:br>
            <a:endParaRPr lang="sv-SE" sz="2000" dirty="0">
              <a:ea typeface="+mn-lt"/>
              <a:cs typeface="+mn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>
              <a:solidFill>
                <a:schemeClr val="tx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4654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7D56B557-F42D-1B72-776D-E8D4117DB827}"/>
              </a:ext>
            </a:extLst>
          </p:cNvPr>
          <p:cNvSpPr txBox="1"/>
          <p:nvPr/>
        </p:nvSpPr>
        <p:spPr>
          <a:xfrm>
            <a:off x="1579210" y="2265724"/>
            <a:ext cx="9915939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sv-SE" sz="2400" dirty="0">
              <a:ea typeface="Calibri"/>
              <a:cs typeface="Calibri"/>
            </a:endParaRPr>
          </a:p>
          <a:p>
            <a:r>
              <a:rPr lang="sv-SE" sz="2400" b="1" i="1" dirty="0">
                <a:cs typeface="Calibri"/>
              </a:rPr>
              <a:t>Träning är inte ALLTID roligt, men det känns skönt när det är gjort!</a:t>
            </a:r>
            <a:br>
              <a:rPr lang="sv-SE" b="1" i="1" dirty="0">
                <a:ea typeface="Calibri"/>
                <a:cs typeface="Calibri"/>
              </a:rPr>
            </a:br>
            <a:br>
              <a:rPr lang="sv-SE" b="1" i="1" dirty="0">
                <a:cs typeface="Calibri"/>
              </a:rPr>
            </a:br>
            <a:r>
              <a:rPr lang="sv-SE" sz="2400" b="1" i="1" dirty="0">
                <a:cs typeface="Calibri"/>
              </a:rPr>
              <a:t>Lycka till!</a:t>
            </a:r>
            <a:endParaRPr lang="sv-SE" sz="2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11BAE74-78A0-BB96-42AE-222B4CFB2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1094" y="4006342"/>
            <a:ext cx="2545075" cy="2319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084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FA934B4-AF2C-72C0-FC8B-DB007D4577D0}"/>
              </a:ext>
            </a:extLst>
          </p:cNvPr>
          <p:cNvSpPr txBox="1"/>
          <p:nvPr/>
        </p:nvSpPr>
        <p:spPr>
          <a:xfrm>
            <a:off x="489857" y="317241"/>
            <a:ext cx="65967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3200" dirty="0">
                <a:solidFill>
                  <a:schemeClr val="tx1"/>
                </a:solidFill>
                <a:latin typeface="Calibri"/>
                <a:cs typeface="Calibri"/>
              </a:rPr>
              <a:t>Sommarträning 2024</a:t>
            </a:r>
            <a:endParaRPr lang="sv-SE" sz="3200" dirty="0"/>
          </a:p>
        </p:txBody>
      </p:sp>
      <p:sp>
        <p:nvSpPr>
          <p:cNvPr id="19" name="textruta 2">
            <a:extLst>
              <a:ext uri="{FF2B5EF4-FFF2-40B4-BE49-F238E27FC236}">
                <a16:creationId xmlns:a16="http://schemas.microsoft.com/office/drawing/2014/main" id="{B088FB07-EC5D-A1B8-CE54-E6F0989EBFCD}"/>
              </a:ext>
            </a:extLst>
          </p:cNvPr>
          <p:cNvSpPr txBox="1"/>
          <p:nvPr/>
        </p:nvSpPr>
        <p:spPr>
          <a:xfrm>
            <a:off x="2527701" y="2269708"/>
            <a:ext cx="11896185" cy="2318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cs typeface="Calibri"/>
              </a:rPr>
              <a:t>Syfte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cs typeface="Calibri"/>
              </a:rPr>
              <a:t>L</a:t>
            </a:r>
            <a:r>
              <a:rPr lang="sv-SE" sz="2400" dirty="0">
                <a:solidFill>
                  <a:schemeClr val="tx1"/>
                </a:solidFill>
                <a:cs typeface="Calibri"/>
              </a:rPr>
              <a:t>öpning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cs typeface="Calibri"/>
              </a:rPr>
              <a:t>Styrka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cs typeface="Calibri"/>
              </a:rPr>
              <a:t>Tips på träningsvecka</a:t>
            </a:r>
            <a:endParaRPr lang="sv-SE" sz="24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algn="l"/>
            <a:endParaRPr lang="sv-SE" sz="2400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E09A70-C0EA-6014-A426-91A58CF24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3626" y="4404946"/>
            <a:ext cx="2302548" cy="209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600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FA934B4-AF2C-72C0-FC8B-DB007D4577D0}"/>
              </a:ext>
            </a:extLst>
          </p:cNvPr>
          <p:cNvSpPr txBox="1"/>
          <p:nvPr/>
        </p:nvSpPr>
        <p:spPr>
          <a:xfrm>
            <a:off x="489857" y="317241"/>
            <a:ext cx="65967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3200" dirty="0">
                <a:solidFill>
                  <a:schemeClr val="tx1"/>
                </a:solidFill>
                <a:cs typeface="Calibri"/>
              </a:rPr>
              <a:t>Syfte</a:t>
            </a:r>
            <a:endParaRPr lang="sv-SE" sz="3200" dirty="0"/>
          </a:p>
        </p:txBody>
      </p:sp>
      <p:sp>
        <p:nvSpPr>
          <p:cNvPr id="8" name="textruta 2">
            <a:extLst>
              <a:ext uri="{FF2B5EF4-FFF2-40B4-BE49-F238E27FC236}">
                <a16:creationId xmlns:a16="http://schemas.microsoft.com/office/drawing/2014/main" id="{9271A16B-D2EC-E4B8-DC1F-4D797B37CED5}"/>
              </a:ext>
            </a:extLst>
          </p:cNvPr>
          <p:cNvSpPr txBox="1"/>
          <p:nvPr/>
        </p:nvSpPr>
        <p:spPr>
          <a:xfrm>
            <a:off x="966992" y="2018063"/>
            <a:ext cx="11896185" cy="35496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/>
            <a:r>
              <a:rPr lang="sv-SE" sz="2000" dirty="0">
                <a:solidFill>
                  <a:schemeClr val="tx1"/>
                </a:solidFill>
                <a:cs typeface="Calibri"/>
              </a:rPr>
              <a:t>Varför ska vi träna på sommaren inför säsongen?</a:t>
            </a:r>
            <a:br>
              <a:rPr lang="sv-SE" sz="2000" dirty="0">
                <a:solidFill>
                  <a:schemeClr val="tx1"/>
                </a:solidFill>
                <a:cs typeface="Calibri"/>
              </a:rPr>
            </a:br>
            <a:endParaRPr lang="sv-SE" sz="2000" dirty="0">
              <a:solidFill>
                <a:schemeClr val="tx1"/>
              </a:solidFill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cs typeface="Calibri"/>
              </a:rPr>
              <a:t>Skapa </a:t>
            </a:r>
            <a:r>
              <a:rPr lang="sv-SE" sz="2000" b="1" dirty="0">
                <a:solidFill>
                  <a:schemeClr val="tx1"/>
                </a:solidFill>
                <a:cs typeface="Calibri"/>
              </a:rPr>
              <a:t>goda förutsättningar </a:t>
            </a:r>
            <a:r>
              <a:rPr lang="sv-SE" sz="2000" dirty="0">
                <a:solidFill>
                  <a:schemeClr val="tx1"/>
                </a:solidFill>
                <a:cs typeface="Calibri"/>
              </a:rPr>
              <a:t>för kommande innebandysäsong</a:t>
            </a:r>
            <a:br>
              <a:rPr lang="sv-SE" sz="2000" dirty="0">
                <a:solidFill>
                  <a:schemeClr val="tx1"/>
                </a:solidFill>
                <a:cs typeface="Calibri"/>
              </a:rPr>
            </a:br>
            <a:endParaRPr lang="sv-SE" sz="2000" dirty="0">
              <a:solidFill>
                <a:schemeClr val="tx1"/>
              </a:solidFill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chemeClr val="tx1"/>
                </a:solidFill>
                <a:cs typeface="Calibri"/>
              </a:rPr>
              <a:t>Roligare</a:t>
            </a:r>
            <a:r>
              <a:rPr lang="sv-SE" sz="2000" dirty="0">
                <a:solidFill>
                  <a:schemeClr val="tx1"/>
                </a:solidFill>
                <a:cs typeface="Calibri"/>
              </a:rPr>
              <a:t> </a:t>
            </a:r>
            <a:r>
              <a:rPr lang="sv-SE" sz="2000" b="1" dirty="0">
                <a:solidFill>
                  <a:schemeClr val="tx1"/>
                </a:solidFill>
                <a:cs typeface="Calibri"/>
              </a:rPr>
              <a:t>att komma tillbaka </a:t>
            </a:r>
            <a:r>
              <a:rPr lang="sv-SE" sz="2000" dirty="0">
                <a:solidFill>
                  <a:schemeClr val="tx1"/>
                </a:solidFill>
                <a:cs typeface="Calibri"/>
              </a:rPr>
              <a:t>till träning och match efter sommaren </a:t>
            </a:r>
            <a:br>
              <a:rPr lang="sv-SE" sz="2000" dirty="0">
                <a:solidFill>
                  <a:schemeClr val="tx1"/>
                </a:solidFill>
                <a:cs typeface="Calibri"/>
              </a:rPr>
            </a:br>
            <a:r>
              <a:rPr lang="sv-SE" sz="2000" dirty="0">
                <a:solidFill>
                  <a:schemeClr val="tx1"/>
                </a:solidFill>
                <a:cs typeface="Calibri"/>
              </a:rPr>
              <a:t>när man varit aktiv under sommaren och känner att man är i form</a:t>
            </a:r>
            <a:br>
              <a:rPr lang="sv-SE" sz="2000" dirty="0">
                <a:solidFill>
                  <a:schemeClr val="tx1"/>
                </a:solidFill>
                <a:cs typeface="Calibri"/>
              </a:rPr>
            </a:br>
            <a:endParaRPr lang="sv-SE" sz="2000" dirty="0">
              <a:solidFill>
                <a:schemeClr val="tx1"/>
              </a:solidFill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cs typeface="Calibri"/>
              </a:rPr>
              <a:t>Innebandy är en fysisk sport som kräver träning.</a:t>
            </a:r>
            <a:br>
              <a:rPr lang="sv-SE" sz="2000" dirty="0">
                <a:solidFill>
                  <a:schemeClr val="tx1"/>
                </a:solidFill>
                <a:cs typeface="Calibri"/>
              </a:rPr>
            </a:br>
            <a:r>
              <a:rPr lang="sv-SE" sz="2000" b="1" dirty="0">
                <a:solidFill>
                  <a:schemeClr val="tx1"/>
                </a:solidFill>
                <a:cs typeface="Calibri"/>
              </a:rPr>
              <a:t>Träning = färskvara</a:t>
            </a:r>
            <a:endParaRPr lang="sv-SE" sz="2000" dirty="0">
              <a:solidFill>
                <a:schemeClr val="tx1"/>
              </a:solidFill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000" dirty="0">
              <a:solidFill>
                <a:schemeClr val="tx1"/>
              </a:solidFill>
              <a:cs typeface="Calibri"/>
            </a:endParaRPr>
          </a:p>
          <a:p>
            <a:pPr algn="l"/>
            <a:endParaRPr lang="sv-SE" sz="2400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7329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FA934B4-AF2C-72C0-FC8B-DB007D4577D0}"/>
              </a:ext>
            </a:extLst>
          </p:cNvPr>
          <p:cNvSpPr txBox="1"/>
          <p:nvPr/>
        </p:nvSpPr>
        <p:spPr>
          <a:xfrm>
            <a:off x="489857" y="317241"/>
            <a:ext cx="7830456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3200" dirty="0"/>
              <a:t>Löpning</a:t>
            </a:r>
          </a:p>
        </p:txBody>
      </p:sp>
      <p:sp>
        <p:nvSpPr>
          <p:cNvPr id="19" name="textruta 2">
            <a:extLst>
              <a:ext uri="{FF2B5EF4-FFF2-40B4-BE49-F238E27FC236}">
                <a16:creationId xmlns:a16="http://schemas.microsoft.com/office/drawing/2014/main" id="{B088FB07-EC5D-A1B8-CE54-E6F0989EBFCD}"/>
              </a:ext>
            </a:extLst>
          </p:cNvPr>
          <p:cNvSpPr txBox="1"/>
          <p:nvPr/>
        </p:nvSpPr>
        <p:spPr>
          <a:xfrm>
            <a:off x="949575" y="2890156"/>
            <a:ext cx="11896185" cy="20108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/>
            <a:br>
              <a:rPr lang="sv-SE" sz="2400" dirty="0">
                <a:latin typeface="Calibri"/>
                <a:cs typeface="Arial"/>
              </a:rPr>
            </a:br>
            <a:br>
              <a:rPr lang="sv-SE" sz="2000" dirty="0"/>
            </a:br>
            <a:endParaRPr lang="sv-SE" sz="2000" dirty="0">
              <a:solidFill>
                <a:schemeClr val="tx1"/>
              </a:solidFill>
              <a:cs typeface="Calibri"/>
            </a:endParaRPr>
          </a:p>
          <a:p>
            <a:pPr algn="l"/>
            <a:endParaRPr lang="sv-SE" sz="2000" dirty="0">
              <a:solidFill>
                <a:schemeClr val="tx1"/>
              </a:solidFill>
            </a:endParaRPr>
          </a:p>
          <a:p>
            <a:pPr algn="l"/>
            <a:endParaRPr lang="sv-SE" sz="2000" dirty="0">
              <a:solidFill>
                <a:schemeClr val="tx1"/>
              </a:solidFill>
            </a:endParaRPr>
          </a:p>
          <a:p>
            <a:pPr marL="914400" indent="-914400" algn="l">
              <a:buAutoNum type="arabicPeriod"/>
            </a:pPr>
            <a:endParaRPr lang="sv-SE" sz="20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7EFB7B-BD62-9BBD-447E-FA10C64757AD}"/>
              </a:ext>
            </a:extLst>
          </p:cNvPr>
          <p:cNvSpPr txBox="1"/>
          <p:nvPr/>
        </p:nvSpPr>
        <p:spPr>
          <a:xfrm>
            <a:off x="1273127" y="2141521"/>
            <a:ext cx="704718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Distans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Intervaller</a:t>
            </a:r>
            <a:br>
              <a:rPr lang="sv-SE" sz="2400" dirty="0"/>
            </a:br>
            <a:endParaRPr lang="sv-S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Backintervaller</a:t>
            </a:r>
            <a:br>
              <a:rPr lang="sv-SE" sz="2400" dirty="0"/>
            </a:br>
            <a:endParaRPr lang="sv-SE" sz="24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1542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FA934B4-AF2C-72C0-FC8B-DB007D4577D0}"/>
              </a:ext>
            </a:extLst>
          </p:cNvPr>
          <p:cNvSpPr txBox="1"/>
          <p:nvPr/>
        </p:nvSpPr>
        <p:spPr>
          <a:xfrm>
            <a:off x="489857" y="317241"/>
            <a:ext cx="6596742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3200" dirty="0"/>
              <a:t>Distans</a:t>
            </a:r>
          </a:p>
        </p:txBody>
      </p:sp>
      <p:sp>
        <p:nvSpPr>
          <p:cNvPr id="19" name="textruta 2">
            <a:extLst>
              <a:ext uri="{FF2B5EF4-FFF2-40B4-BE49-F238E27FC236}">
                <a16:creationId xmlns:a16="http://schemas.microsoft.com/office/drawing/2014/main" id="{B088FB07-EC5D-A1B8-CE54-E6F0989EBFCD}"/>
              </a:ext>
            </a:extLst>
          </p:cNvPr>
          <p:cNvSpPr txBox="1"/>
          <p:nvPr/>
        </p:nvSpPr>
        <p:spPr>
          <a:xfrm>
            <a:off x="1138506" y="1738229"/>
            <a:ext cx="10679801" cy="822789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/>
            <a:r>
              <a:rPr lang="sv-SE" sz="2400" dirty="0">
                <a:solidFill>
                  <a:schemeClr val="tx1"/>
                </a:solidFill>
              </a:rPr>
              <a:t>Förslag på distanspass:</a:t>
            </a: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Uppvärmning 5 min, lätt jogg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1km högre tempo, ej maxfart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100m lätt jogg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......repetera tills du sprungit 3 gånger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Varva ner, 5 min lätt jogg</a:t>
            </a:r>
            <a:br>
              <a:rPr lang="sv-SE" sz="2400" dirty="0">
                <a:solidFill>
                  <a:schemeClr val="tx1"/>
                </a:solidFill>
              </a:rPr>
            </a:br>
            <a:endParaRPr lang="sv-SE" sz="2400" dirty="0">
              <a:solidFill>
                <a:schemeClr val="tx1"/>
              </a:solidFill>
            </a:endParaRPr>
          </a:p>
          <a:p>
            <a:pPr algn="l"/>
            <a:r>
              <a:rPr lang="sv-SE" sz="2400" i="1" dirty="0">
                <a:solidFill>
                  <a:schemeClr val="tx1"/>
                </a:solidFill>
              </a:rPr>
              <a:t>Total distans ca 4km</a:t>
            </a:r>
            <a:br>
              <a:rPr lang="sv-SE" sz="2400" i="1" dirty="0">
                <a:solidFill>
                  <a:schemeClr val="tx1"/>
                </a:solidFill>
              </a:rPr>
            </a:br>
            <a:r>
              <a:rPr lang="sv-SE" sz="2400" i="1" dirty="0">
                <a:solidFill>
                  <a:schemeClr val="tx1"/>
                </a:solidFill>
              </a:rPr>
              <a:t>Total tid ca 25-30 minuter</a:t>
            </a:r>
            <a:endParaRPr lang="sv-SE" sz="2400" i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/>
              <a:t>Torsdag</a:t>
            </a:r>
            <a:br>
              <a:rPr lang="sv-SE" sz="2400" dirty="0"/>
            </a:br>
            <a:r>
              <a:rPr lang="sv-SE" sz="2400" dirty="0">
                <a:solidFill>
                  <a:schemeClr val="tx1"/>
                </a:solidFill>
              </a:rPr>
              <a:t> </a:t>
            </a:r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algn="l"/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cs typeface="Calibri" panose="020F0502020204030204"/>
            </a:endParaRPr>
          </a:p>
          <a:p>
            <a:pPr marL="914400" indent="-9144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A6AB23-6700-B869-4737-FD211C1BBBBF}"/>
              </a:ext>
            </a:extLst>
          </p:cNvPr>
          <p:cNvSpPr/>
          <p:nvPr/>
        </p:nvSpPr>
        <p:spPr>
          <a:xfrm>
            <a:off x="7086599" y="2248559"/>
            <a:ext cx="2991690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Uppvärmning 5 min lätt jogg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78BCABD-EBE4-D162-0A7B-0994470BF02C}"/>
              </a:ext>
            </a:extLst>
          </p:cNvPr>
          <p:cNvSpPr/>
          <p:nvPr/>
        </p:nvSpPr>
        <p:spPr>
          <a:xfrm>
            <a:off x="7086599" y="4724656"/>
            <a:ext cx="2991690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Varva ner 5 min lätt jogg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5FA0339-AF50-C927-26D9-2EA776B265E8}"/>
              </a:ext>
            </a:extLst>
          </p:cNvPr>
          <p:cNvCxnSpPr>
            <a:cxnSpLocks/>
          </p:cNvCxnSpPr>
          <p:nvPr/>
        </p:nvCxnSpPr>
        <p:spPr>
          <a:xfrm>
            <a:off x="6849487" y="2248559"/>
            <a:ext cx="0" cy="293024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3F1349BF-98CA-357F-6190-27C03AA4D44B}"/>
              </a:ext>
            </a:extLst>
          </p:cNvPr>
          <p:cNvSpPr/>
          <p:nvPr/>
        </p:nvSpPr>
        <p:spPr>
          <a:xfrm>
            <a:off x="7081346" y="2692773"/>
            <a:ext cx="1888098" cy="3525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1km tempo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99CBB86-114A-6EE5-36E4-6396FC18BCE8}"/>
              </a:ext>
            </a:extLst>
          </p:cNvPr>
          <p:cNvSpPr/>
          <p:nvPr/>
        </p:nvSpPr>
        <p:spPr>
          <a:xfrm>
            <a:off x="7086599" y="3039824"/>
            <a:ext cx="1872338" cy="3470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100m lätt jogg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15DD84-E361-0666-9F2B-42B9FC0BD6CE}"/>
              </a:ext>
            </a:extLst>
          </p:cNvPr>
          <p:cNvSpPr/>
          <p:nvPr/>
        </p:nvSpPr>
        <p:spPr>
          <a:xfrm>
            <a:off x="7081346" y="3361417"/>
            <a:ext cx="1888098" cy="3470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1km tempo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9FE3AB8-5F5A-D3AD-D9D2-7B6E4C453C64}"/>
              </a:ext>
            </a:extLst>
          </p:cNvPr>
          <p:cNvSpPr/>
          <p:nvPr/>
        </p:nvSpPr>
        <p:spPr>
          <a:xfrm>
            <a:off x="7086599" y="3708468"/>
            <a:ext cx="1872338" cy="3470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100m lätt jogg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87076AA-354C-A883-5D77-0773B3928010}"/>
              </a:ext>
            </a:extLst>
          </p:cNvPr>
          <p:cNvSpPr/>
          <p:nvPr/>
        </p:nvSpPr>
        <p:spPr>
          <a:xfrm>
            <a:off x="7086599" y="4034990"/>
            <a:ext cx="1872338" cy="3470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1km tempo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2EFF76F-EE6F-394E-3BA5-F7F3018EB645}"/>
              </a:ext>
            </a:extLst>
          </p:cNvPr>
          <p:cNvSpPr/>
          <p:nvPr/>
        </p:nvSpPr>
        <p:spPr>
          <a:xfrm>
            <a:off x="7086596" y="4382041"/>
            <a:ext cx="1872338" cy="3470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100m lätt jogg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F6CD3A-8B4C-1BE8-4389-0D8B0C614A11}"/>
              </a:ext>
            </a:extLst>
          </p:cNvPr>
          <p:cNvSpPr/>
          <p:nvPr/>
        </p:nvSpPr>
        <p:spPr>
          <a:xfrm>
            <a:off x="1051037" y="2425958"/>
            <a:ext cx="5382644" cy="212502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9314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FA934B4-AF2C-72C0-FC8B-DB007D4577D0}"/>
              </a:ext>
            </a:extLst>
          </p:cNvPr>
          <p:cNvSpPr txBox="1"/>
          <p:nvPr/>
        </p:nvSpPr>
        <p:spPr>
          <a:xfrm>
            <a:off x="489857" y="317241"/>
            <a:ext cx="6596742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3200" dirty="0"/>
              <a:t>Intervaller</a:t>
            </a:r>
          </a:p>
        </p:txBody>
      </p:sp>
      <p:sp>
        <p:nvSpPr>
          <p:cNvPr id="19" name="textruta 2">
            <a:extLst>
              <a:ext uri="{FF2B5EF4-FFF2-40B4-BE49-F238E27FC236}">
                <a16:creationId xmlns:a16="http://schemas.microsoft.com/office/drawing/2014/main" id="{B088FB07-EC5D-A1B8-CE54-E6F0989EBFCD}"/>
              </a:ext>
            </a:extLst>
          </p:cNvPr>
          <p:cNvSpPr txBox="1"/>
          <p:nvPr/>
        </p:nvSpPr>
        <p:spPr>
          <a:xfrm>
            <a:off x="1287568" y="1351613"/>
            <a:ext cx="10142432" cy="89665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/>
            <a:r>
              <a:rPr lang="sv-SE" sz="2400" dirty="0">
                <a:solidFill>
                  <a:schemeClr val="tx1"/>
                </a:solidFill>
              </a:rPr>
              <a:t>Förslag på intervallpass:</a:t>
            </a: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Uppvärmning 5 min, </a:t>
            </a:r>
            <a:r>
              <a:rPr lang="sv-SE" sz="2400" b="1" dirty="0">
                <a:solidFill>
                  <a:schemeClr val="tx1"/>
                </a:solidFill>
              </a:rPr>
              <a:t>lätt</a:t>
            </a:r>
            <a:r>
              <a:rPr lang="sv-SE" sz="2400" dirty="0">
                <a:solidFill>
                  <a:schemeClr val="tx1"/>
                </a:solidFill>
              </a:rPr>
              <a:t> jogg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400m högre tempo (ej maxlöpning)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200m lätt jogg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400m högre tempo (ej maxlöpning)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......repetera tills du sprungit 5 gånger i </a:t>
            </a:r>
            <a:br>
              <a:rPr lang="sv-SE" sz="2400" dirty="0">
                <a:solidFill>
                  <a:schemeClr val="tx1"/>
                </a:solidFill>
              </a:rPr>
            </a:br>
            <a:r>
              <a:rPr lang="sv-SE" sz="2400" dirty="0">
                <a:solidFill>
                  <a:schemeClr val="tx1"/>
                </a:solidFill>
              </a:rPr>
              <a:t>högre tempo samt lätt jogg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Varva ner, 5 min </a:t>
            </a:r>
            <a:r>
              <a:rPr lang="sv-SE" sz="2400" b="1" dirty="0">
                <a:solidFill>
                  <a:schemeClr val="tx1"/>
                </a:solidFill>
              </a:rPr>
              <a:t>lätt</a:t>
            </a:r>
            <a:r>
              <a:rPr lang="sv-SE" sz="2400" dirty="0">
                <a:solidFill>
                  <a:schemeClr val="tx1"/>
                </a:solidFill>
              </a:rPr>
              <a:t> jogg</a:t>
            </a:r>
            <a:br>
              <a:rPr lang="sv-SE" sz="2400" dirty="0">
                <a:solidFill>
                  <a:schemeClr val="tx1"/>
                </a:solidFill>
              </a:rPr>
            </a:br>
            <a:endParaRPr lang="sv-SE" sz="2400" dirty="0">
              <a:solidFill>
                <a:schemeClr val="tx1"/>
              </a:solidFill>
            </a:endParaRPr>
          </a:p>
          <a:p>
            <a:pPr algn="l"/>
            <a:r>
              <a:rPr lang="sv-SE" sz="2400" i="1" dirty="0">
                <a:solidFill>
                  <a:schemeClr val="tx1"/>
                </a:solidFill>
              </a:rPr>
              <a:t>Total distans ca 3-4km</a:t>
            </a:r>
            <a:br>
              <a:rPr lang="sv-SE" sz="2400" i="1" dirty="0">
                <a:solidFill>
                  <a:schemeClr val="tx1"/>
                </a:solidFill>
              </a:rPr>
            </a:br>
            <a:r>
              <a:rPr lang="sv-SE" sz="2400" i="1" dirty="0">
                <a:solidFill>
                  <a:schemeClr val="tx1"/>
                </a:solidFill>
              </a:rPr>
              <a:t>Total tid ca 30-35 minuter</a:t>
            </a:r>
            <a:endParaRPr lang="sv-SE" sz="2400" i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/>
              <a:t>Torsdag</a:t>
            </a:r>
            <a:br>
              <a:rPr lang="sv-SE" sz="2400" dirty="0"/>
            </a:br>
            <a:r>
              <a:rPr lang="sv-SE" sz="2400" dirty="0">
                <a:solidFill>
                  <a:schemeClr val="tx1"/>
                </a:solidFill>
              </a:rPr>
              <a:t> </a:t>
            </a:r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algn="l"/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cs typeface="Calibri" panose="020F0502020204030204"/>
            </a:endParaRPr>
          </a:p>
          <a:p>
            <a:pPr marL="914400" indent="-9144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A6AB23-6700-B869-4737-FD211C1BBBBF}"/>
              </a:ext>
            </a:extLst>
          </p:cNvPr>
          <p:cNvSpPr/>
          <p:nvPr/>
        </p:nvSpPr>
        <p:spPr>
          <a:xfrm>
            <a:off x="6972116" y="1093193"/>
            <a:ext cx="2991690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Uppvärmning 5 min lätt jogg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DCDB37-09C9-18AC-408A-92AAC76AB399}"/>
              </a:ext>
            </a:extLst>
          </p:cNvPr>
          <p:cNvSpPr/>
          <p:nvPr/>
        </p:nvSpPr>
        <p:spPr>
          <a:xfrm>
            <a:off x="6972116" y="1536279"/>
            <a:ext cx="1982697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400m tempo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DEFB80-1E0F-044F-9FE2-33FCB7D52C6B}"/>
              </a:ext>
            </a:extLst>
          </p:cNvPr>
          <p:cNvSpPr/>
          <p:nvPr/>
        </p:nvSpPr>
        <p:spPr>
          <a:xfrm>
            <a:off x="6972115" y="1974915"/>
            <a:ext cx="1099829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200m lätt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96019D-F01E-6B7C-FC6B-BA901417799D}"/>
              </a:ext>
            </a:extLst>
          </p:cNvPr>
          <p:cNvSpPr/>
          <p:nvPr/>
        </p:nvSpPr>
        <p:spPr>
          <a:xfrm>
            <a:off x="6972116" y="2418096"/>
            <a:ext cx="1982697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400m tempo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67A56B-84E9-7535-4DDF-C9617997E3F2}"/>
              </a:ext>
            </a:extLst>
          </p:cNvPr>
          <p:cNvSpPr/>
          <p:nvPr/>
        </p:nvSpPr>
        <p:spPr>
          <a:xfrm>
            <a:off x="6972115" y="2856732"/>
            <a:ext cx="1099829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200m lätt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0AB70B-39DA-34D4-5C5A-B95081908FB2}"/>
              </a:ext>
            </a:extLst>
          </p:cNvPr>
          <p:cNvSpPr/>
          <p:nvPr/>
        </p:nvSpPr>
        <p:spPr>
          <a:xfrm>
            <a:off x="6972116" y="3299913"/>
            <a:ext cx="1982697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400m tempo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8B5CA15-82DC-E9AC-E95D-D2C0F1C97ACB}"/>
              </a:ext>
            </a:extLst>
          </p:cNvPr>
          <p:cNvSpPr/>
          <p:nvPr/>
        </p:nvSpPr>
        <p:spPr>
          <a:xfrm>
            <a:off x="6972115" y="3733293"/>
            <a:ext cx="1099829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200m lätt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8EF597F-4D52-13AC-9BC2-8076467812E7}"/>
              </a:ext>
            </a:extLst>
          </p:cNvPr>
          <p:cNvSpPr/>
          <p:nvPr/>
        </p:nvSpPr>
        <p:spPr>
          <a:xfrm>
            <a:off x="6972116" y="4170542"/>
            <a:ext cx="1982697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400m tempo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94293DD-F0A0-4488-402F-391DC61EDEDE}"/>
              </a:ext>
            </a:extLst>
          </p:cNvPr>
          <p:cNvSpPr/>
          <p:nvPr/>
        </p:nvSpPr>
        <p:spPr>
          <a:xfrm>
            <a:off x="6972115" y="4614432"/>
            <a:ext cx="1099829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200m lätt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FB62E57-9757-E0DA-FAAC-E6B33AACAE93}"/>
              </a:ext>
            </a:extLst>
          </p:cNvPr>
          <p:cNvSpPr/>
          <p:nvPr/>
        </p:nvSpPr>
        <p:spPr>
          <a:xfrm>
            <a:off x="6972116" y="5056495"/>
            <a:ext cx="1982697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400m tempo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39E03C1-AD38-CBB5-A2A6-ED1F68A7E739}"/>
              </a:ext>
            </a:extLst>
          </p:cNvPr>
          <p:cNvSpPr/>
          <p:nvPr/>
        </p:nvSpPr>
        <p:spPr>
          <a:xfrm>
            <a:off x="6972115" y="5495131"/>
            <a:ext cx="1099829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200m lätt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78BCABD-EBE4-D162-0A7B-0994470BF02C}"/>
              </a:ext>
            </a:extLst>
          </p:cNvPr>
          <p:cNvSpPr/>
          <p:nvPr/>
        </p:nvSpPr>
        <p:spPr>
          <a:xfrm>
            <a:off x="6972114" y="5937865"/>
            <a:ext cx="2991690" cy="443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Varva ner 5 min lätt jogg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5FA0339-AF50-C927-26D9-2EA776B265E8}"/>
              </a:ext>
            </a:extLst>
          </p:cNvPr>
          <p:cNvCxnSpPr/>
          <p:nvPr/>
        </p:nvCxnSpPr>
        <p:spPr>
          <a:xfrm>
            <a:off x="6836977" y="1087688"/>
            <a:ext cx="0" cy="530386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B2B04C3-B4B6-A016-DA21-1787E02C4DEC}"/>
              </a:ext>
            </a:extLst>
          </p:cNvPr>
          <p:cNvSpPr/>
          <p:nvPr/>
        </p:nvSpPr>
        <p:spPr>
          <a:xfrm>
            <a:off x="1187669" y="2081048"/>
            <a:ext cx="5367028" cy="276422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929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FA934B4-AF2C-72C0-FC8B-DB007D4577D0}"/>
              </a:ext>
            </a:extLst>
          </p:cNvPr>
          <p:cNvSpPr txBox="1"/>
          <p:nvPr/>
        </p:nvSpPr>
        <p:spPr>
          <a:xfrm>
            <a:off x="489857" y="317241"/>
            <a:ext cx="6596742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3200" dirty="0"/>
              <a:t>Backintervaller</a:t>
            </a:r>
          </a:p>
        </p:txBody>
      </p:sp>
      <p:sp>
        <p:nvSpPr>
          <p:cNvPr id="19" name="textruta 2">
            <a:extLst>
              <a:ext uri="{FF2B5EF4-FFF2-40B4-BE49-F238E27FC236}">
                <a16:creationId xmlns:a16="http://schemas.microsoft.com/office/drawing/2014/main" id="{B088FB07-EC5D-A1B8-CE54-E6F0989EBFCD}"/>
              </a:ext>
            </a:extLst>
          </p:cNvPr>
          <p:cNvSpPr txBox="1"/>
          <p:nvPr/>
        </p:nvSpPr>
        <p:spPr>
          <a:xfrm>
            <a:off x="1287568" y="1536279"/>
            <a:ext cx="9666444" cy="85972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/>
            <a:r>
              <a:rPr lang="sv-SE" sz="2400" dirty="0">
                <a:solidFill>
                  <a:schemeClr val="tx1"/>
                </a:solidFill>
              </a:rPr>
              <a:t>Förslag på backintervaller:</a:t>
            </a: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Uppvärmning 5 min, lätt jogg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30m maxlöpning uppför backe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30m lätt jogg ner till start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......repetera tills du sprungit upp och </a:t>
            </a:r>
            <a:br>
              <a:rPr lang="sv-SE" sz="2400" dirty="0">
                <a:solidFill>
                  <a:schemeClr val="tx1"/>
                </a:solidFill>
              </a:rPr>
            </a:br>
            <a:r>
              <a:rPr lang="sv-SE" sz="2400" dirty="0">
                <a:solidFill>
                  <a:schemeClr val="tx1"/>
                </a:solidFill>
              </a:rPr>
              <a:t>ner 8 gånger</a:t>
            </a:r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</a:rPr>
              <a:t>Varva ner, 5 min lätt jogg</a:t>
            </a:r>
            <a:br>
              <a:rPr lang="sv-SE" sz="2400" dirty="0">
                <a:solidFill>
                  <a:schemeClr val="tx1"/>
                </a:solidFill>
              </a:rPr>
            </a:br>
            <a:endParaRPr lang="sv-SE" sz="2400" dirty="0">
              <a:solidFill>
                <a:schemeClr val="tx1"/>
              </a:solidFill>
            </a:endParaRPr>
          </a:p>
          <a:p>
            <a:pPr algn="l"/>
            <a:r>
              <a:rPr lang="sv-SE" sz="2400" i="1" dirty="0">
                <a:solidFill>
                  <a:schemeClr val="tx1"/>
                </a:solidFill>
              </a:rPr>
              <a:t>Total distans ca 1,5km</a:t>
            </a:r>
            <a:br>
              <a:rPr lang="sv-SE" sz="2400" i="1" dirty="0">
                <a:solidFill>
                  <a:schemeClr val="tx1"/>
                </a:solidFill>
              </a:rPr>
            </a:br>
            <a:r>
              <a:rPr lang="sv-SE" sz="2400" i="1" dirty="0">
                <a:solidFill>
                  <a:schemeClr val="tx1"/>
                </a:solidFill>
              </a:rPr>
              <a:t>Total tid ca 15-20 minuter</a:t>
            </a:r>
            <a:endParaRPr lang="sv-SE" sz="2400" i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/>
              <a:t>Torsdag</a:t>
            </a:r>
            <a:br>
              <a:rPr lang="sv-SE" sz="2400" dirty="0"/>
            </a:br>
            <a:r>
              <a:rPr lang="sv-SE" sz="2400" dirty="0">
                <a:solidFill>
                  <a:schemeClr val="tx1"/>
                </a:solidFill>
              </a:rPr>
              <a:t> </a:t>
            </a:r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algn="l"/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342900" indent="-342900" algn="l">
              <a:buFont typeface="Arial,Sans-Serif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cs typeface="Calibri" panose="020F0502020204030204"/>
            </a:endParaRPr>
          </a:p>
          <a:p>
            <a:pPr marL="914400" indent="-9144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A6AB23-6700-B869-4737-FD211C1BBBBF}"/>
              </a:ext>
            </a:extLst>
          </p:cNvPr>
          <p:cNvSpPr/>
          <p:nvPr/>
        </p:nvSpPr>
        <p:spPr>
          <a:xfrm>
            <a:off x="6972116" y="1299670"/>
            <a:ext cx="3146482" cy="2683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Uppvärmning 5 min lätt jogg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DCDB37-09C9-18AC-408A-92AAC76AB399}"/>
              </a:ext>
            </a:extLst>
          </p:cNvPr>
          <p:cNvSpPr/>
          <p:nvPr/>
        </p:nvSpPr>
        <p:spPr>
          <a:xfrm>
            <a:off x="6972338" y="1567758"/>
            <a:ext cx="1762008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max upp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DEFB80-1E0F-044F-9FE2-33FCB7D52C6B}"/>
              </a:ext>
            </a:extLst>
          </p:cNvPr>
          <p:cNvSpPr/>
          <p:nvPr/>
        </p:nvSpPr>
        <p:spPr>
          <a:xfrm>
            <a:off x="6972216" y="1828361"/>
            <a:ext cx="1762006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lätt ner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78BCABD-EBE4-D162-0A7B-0994470BF02C}"/>
              </a:ext>
            </a:extLst>
          </p:cNvPr>
          <p:cNvSpPr/>
          <p:nvPr/>
        </p:nvSpPr>
        <p:spPr>
          <a:xfrm>
            <a:off x="6972092" y="5728635"/>
            <a:ext cx="2658692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Varva ner 5 min lätt jogg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5FA0339-AF50-C927-26D9-2EA776B265E8}"/>
              </a:ext>
            </a:extLst>
          </p:cNvPr>
          <p:cNvCxnSpPr>
            <a:cxnSpLocks/>
          </p:cNvCxnSpPr>
          <p:nvPr/>
        </p:nvCxnSpPr>
        <p:spPr>
          <a:xfrm>
            <a:off x="6815957" y="1299670"/>
            <a:ext cx="0" cy="4729232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C4AD3BE7-FD5F-916F-191D-D8258F713629}"/>
              </a:ext>
            </a:extLst>
          </p:cNvPr>
          <p:cNvSpPr/>
          <p:nvPr/>
        </p:nvSpPr>
        <p:spPr>
          <a:xfrm>
            <a:off x="6972338" y="2088863"/>
            <a:ext cx="1762008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max upp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5A66E6B-543F-8970-DA98-7560C057AD1D}"/>
              </a:ext>
            </a:extLst>
          </p:cNvPr>
          <p:cNvSpPr/>
          <p:nvPr/>
        </p:nvSpPr>
        <p:spPr>
          <a:xfrm>
            <a:off x="6972216" y="2349466"/>
            <a:ext cx="1762006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lätt ner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6947E13-26A7-A798-9C53-D68FD3FCB737}"/>
              </a:ext>
            </a:extLst>
          </p:cNvPr>
          <p:cNvSpPr/>
          <p:nvPr/>
        </p:nvSpPr>
        <p:spPr>
          <a:xfrm>
            <a:off x="6972214" y="2607809"/>
            <a:ext cx="1762008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max upp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D2CE4F-5898-48F1-ED20-BD28916357BE}"/>
              </a:ext>
            </a:extLst>
          </p:cNvPr>
          <p:cNvSpPr/>
          <p:nvPr/>
        </p:nvSpPr>
        <p:spPr>
          <a:xfrm>
            <a:off x="6972092" y="2868412"/>
            <a:ext cx="1762006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lätt ner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BF2300E-B9C6-354C-BAB4-01DC2D3E2776}"/>
              </a:ext>
            </a:extLst>
          </p:cNvPr>
          <p:cNvSpPr/>
          <p:nvPr/>
        </p:nvSpPr>
        <p:spPr>
          <a:xfrm>
            <a:off x="6972214" y="3123658"/>
            <a:ext cx="1762008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max upp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65170FE-4124-FD1B-E644-B99B6540BAE7}"/>
              </a:ext>
            </a:extLst>
          </p:cNvPr>
          <p:cNvSpPr/>
          <p:nvPr/>
        </p:nvSpPr>
        <p:spPr>
          <a:xfrm>
            <a:off x="6972092" y="3384261"/>
            <a:ext cx="1762006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lätt ner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701E187-61D7-4413-42C4-CC69E0B2D41B}"/>
              </a:ext>
            </a:extLst>
          </p:cNvPr>
          <p:cNvSpPr/>
          <p:nvPr/>
        </p:nvSpPr>
        <p:spPr>
          <a:xfrm>
            <a:off x="6972214" y="3642855"/>
            <a:ext cx="1762008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max upp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AAE3B62-3026-E19B-97D9-DE9548E2C2A7}"/>
              </a:ext>
            </a:extLst>
          </p:cNvPr>
          <p:cNvSpPr/>
          <p:nvPr/>
        </p:nvSpPr>
        <p:spPr>
          <a:xfrm>
            <a:off x="6972092" y="3903458"/>
            <a:ext cx="1762006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lätt ner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02168F8-B652-13C1-8D37-58B5934FCBEF}"/>
              </a:ext>
            </a:extLst>
          </p:cNvPr>
          <p:cNvSpPr/>
          <p:nvPr/>
        </p:nvSpPr>
        <p:spPr>
          <a:xfrm>
            <a:off x="6972214" y="4158704"/>
            <a:ext cx="1762008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max upp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5DAE200-1292-3ECE-E0D1-774A8D9C2C32}"/>
              </a:ext>
            </a:extLst>
          </p:cNvPr>
          <p:cNvSpPr/>
          <p:nvPr/>
        </p:nvSpPr>
        <p:spPr>
          <a:xfrm>
            <a:off x="6972092" y="4419307"/>
            <a:ext cx="1762006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lätt ner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41363F1-35D2-2115-ACD7-DA959D868802}"/>
              </a:ext>
            </a:extLst>
          </p:cNvPr>
          <p:cNvSpPr/>
          <p:nvPr/>
        </p:nvSpPr>
        <p:spPr>
          <a:xfrm>
            <a:off x="6972214" y="4678138"/>
            <a:ext cx="1762008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max upp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52FCBD3-73F6-B1EC-AC85-93E29E00592B}"/>
              </a:ext>
            </a:extLst>
          </p:cNvPr>
          <p:cNvSpPr/>
          <p:nvPr/>
        </p:nvSpPr>
        <p:spPr>
          <a:xfrm>
            <a:off x="6972092" y="4938741"/>
            <a:ext cx="1762006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lätt ner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1BF5974-62B9-DB30-35D5-AD9C3F6D83C8}"/>
              </a:ext>
            </a:extLst>
          </p:cNvPr>
          <p:cNvSpPr/>
          <p:nvPr/>
        </p:nvSpPr>
        <p:spPr>
          <a:xfrm>
            <a:off x="6972214" y="5199243"/>
            <a:ext cx="1762008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max upp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6A3045F-2F90-3E25-64A7-4BEADE6030F9}"/>
              </a:ext>
            </a:extLst>
          </p:cNvPr>
          <p:cNvSpPr/>
          <p:nvPr/>
        </p:nvSpPr>
        <p:spPr>
          <a:xfrm>
            <a:off x="6972092" y="5470356"/>
            <a:ext cx="1762006" cy="2611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30m lätt ner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92B365-8415-230C-657D-2BF949A591D8}"/>
              </a:ext>
            </a:extLst>
          </p:cNvPr>
          <p:cNvSpPr/>
          <p:nvPr/>
        </p:nvSpPr>
        <p:spPr>
          <a:xfrm>
            <a:off x="1187669" y="2350802"/>
            <a:ext cx="5338091" cy="232364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7913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FA934B4-AF2C-72C0-FC8B-DB007D4577D0}"/>
              </a:ext>
            </a:extLst>
          </p:cNvPr>
          <p:cNvSpPr txBox="1"/>
          <p:nvPr/>
        </p:nvSpPr>
        <p:spPr>
          <a:xfrm>
            <a:off x="489857" y="317241"/>
            <a:ext cx="6596742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3200" dirty="0"/>
              <a:t>Löpning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EB2A80-3850-1B82-A5CF-CDF626685B8E}"/>
              </a:ext>
            </a:extLst>
          </p:cNvPr>
          <p:cNvSpPr txBox="1"/>
          <p:nvPr/>
        </p:nvSpPr>
        <p:spPr>
          <a:xfrm>
            <a:off x="1814629" y="2126631"/>
            <a:ext cx="7838886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sv-SE" sz="2400" b="1" dirty="0"/>
              <a:t>Utgå ifrån våra förslag och hitta din egen nivå på dina pass</a:t>
            </a:r>
            <a:br>
              <a:rPr lang="sv-SE" dirty="0"/>
            </a:br>
            <a:endParaRPr lang="sv-SE" dirty="0"/>
          </a:p>
          <a:p>
            <a:pPr algn="l"/>
            <a:br>
              <a:rPr lang="sv-SE" sz="2000" dirty="0"/>
            </a:br>
            <a:r>
              <a:rPr lang="sv-SE" sz="2000" dirty="0"/>
              <a:t>Är något för lätt, gör det mer ansträngande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dirty="0"/>
              <a:t>Öka farten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dirty="0"/>
              <a:t>Öka distansen</a:t>
            </a:r>
          </a:p>
          <a:p>
            <a:pPr algn="l"/>
            <a:br>
              <a:rPr lang="sv-SE" sz="2000" dirty="0"/>
            </a:br>
            <a:r>
              <a:rPr lang="sv-SE" sz="2000" dirty="0"/>
              <a:t>Är något för ansträngande, gör det lite lättare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dirty="0"/>
              <a:t>Minska farten men försök hålla distansen på intervaller osv.</a:t>
            </a:r>
            <a:endParaRPr lang="sv-S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654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FA934B4-AF2C-72C0-FC8B-DB007D4577D0}"/>
              </a:ext>
            </a:extLst>
          </p:cNvPr>
          <p:cNvSpPr txBox="1"/>
          <p:nvPr/>
        </p:nvSpPr>
        <p:spPr>
          <a:xfrm>
            <a:off x="489857" y="317241"/>
            <a:ext cx="6596742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3200" dirty="0"/>
              <a:t>Styrka</a:t>
            </a:r>
          </a:p>
        </p:txBody>
      </p:sp>
      <p:sp>
        <p:nvSpPr>
          <p:cNvPr id="19" name="textruta 2">
            <a:extLst>
              <a:ext uri="{FF2B5EF4-FFF2-40B4-BE49-F238E27FC236}">
                <a16:creationId xmlns:a16="http://schemas.microsoft.com/office/drawing/2014/main" id="{B088FB07-EC5D-A1B8-CE54-E6F0989EBFCD}"/>
              </a:ext>
            </a:extLst>
          </p:cNvPr>
          <p:cNvSpPr txBox="1"/>
          <p:nvPr/>
        </p:nvSpPr>
        <p:spPr>
          <a:xfrm>
            <a:off x="1406814" y="1681042"/>
            <a:ext cx="11896185" cy="19492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/>
            <a:r>
              <a:rPr lang="sv-SE" sz="2400" dirty="0">
                <a:solidFill>
                  <a:schemeClr val="tx1"/>
                </a:solidFill>
                <a:ea typeface="+mn-lt"/>
                <a:cs typeface="+mn-lt"/>
              </a:rPr>
              <a:t>Tips från coachen 1: </a:t>
            </a:r>
            <a:r>
              <a:rPr lang="sv-SE" sz="2400" b="1" dirty="0">
                <a:solidFill>
                  <a:schemeClr val="tx1"/>
                </a:solidFill>
                <a:ea typeface="+mn-lt"/>
                <a:cs typeface="+mn-lt"/>
              </a:rPr>
              <a:t>Träna hela kroppen</a:t>
            </a:r>
          </a:p>
          <a:p>
            <a:pPr algn="l"/>
            <a:r>
              <a:rPr lang="sv-SE" sz="2000" dirty="0">
                <a:solidFill>
                  <a:schemeClr val="tx1"/>
                </a:solidFill>
                <a:ea typeface="+mn-lt"/>
                <a:cs typeface="+mn-lt"/>
              </a:rPr>
              <a:t>Enbart större biceps kommer inte göra dig till en bättre innebandyspelare...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l">
              <a:buFont typeface="Arial"/>
            </a:pPr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l"/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0" name="textruta 2">
            <a:extLst>
              <a:ext uri="{FF2B5EF4-FFF2-40B4-BE49-F238E27FC236}">
                <a16:creationId xmlns:a16="http://schemas.microsoft.com/office/drawing/2014/main" id="{DD46CA9D-82D0-5BBA-0D4A-AC0651BC29B2}"/>
              </a:ext>
            </a:extLst>
          </p:cNvPr>
          <p:cNvSpPr txBox="1"/>
          <p:nvPr/>
        </p:nvSpPr>
        <p:spPr>
          <a:xfrm>
            <a:off x="1406814" y="2806914"/>
            <a:ext cx="11896185" cy="34265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/>
            <a:r>
              <a:rPr lang="sv-SE" sz="2400" dirty="0">
                <a:solidFill>
                  <a:schemeClr val="tx1"/>
                </a:solidFill>
                <a:ea typeface="+mn-lt"/>
                <a:cs typeface="+mn-lt"/>
              </a:rPr>
              <a:t>Tips från coachen 2: </a:t>
            </a:r>
            <a:r>
              <a:rPr lang="sv-SE" sz="2400" b="1" dirty="0">
                <a:solidFill>
                  <a:schemeClr val="tx1"/>
                </a:solidFill>
                <a:ea typeface="+mn-lt"/>
                <a:cs typeface="+mn-lt"/>
              </a:rPr>
              <a:t>Youtube is your friend</a:t>
            </a:r>
          </a:p>
          <a:p>
            <a:pPr algn="l"/>
            <a:r>
              <a:rPr lang="sv-SE" sz="2000" dirty="0">
                <a:solidFill>
                  <a:schemeClr val="tx1"/>
                </a:solidFill>
                <a:ea typeface="+mn-lt"/>
                <a:cs typeface="+mn-lt"/>
              </a:rPr>
              <a:t>Kolla klipp på Youtube hur man utför övningarna på ett bra sätt utan risk att skada dig.</a:t>
            </a:r>
            <a:br>
              <a:rPr lang="sv-SE" sz="2000" dirty="0">
                <a:solidFill>
                  <a:schemeClr val="tx1"/>
                </a:solidFill>
                <a:ea typeface="+mn-lt"/>
                <a:cs typeface="+mn-lt"/>
              </a:rPr>
            </a:br>
            <a:r>
              <a:rPr lang="sv-SE" sz="2000" dirty="0">
                <a:solidFill>
                  <a:schemeClr val="tx1"/>
                </a:solidFill>
                <a:ea typeface="+mn-lt"/>
                <a:cs typeface="+mn-lt"/>
              </a:rPr>
              <a:t>Känner du inget i den muskel som ska tränas så behöver din teknik förmodligen justeras.</a:t>
            </a:r>
            <a:br>
              <a:rPr lang="sv-SE" sz="2000" dirty="0">
                <a:solidFill>
                  <a:schemeClr val="tx1"/>
                </a:solidFill>
                <a:ea typeface="+mn-lt"/>
                <a:cs typeface="+mn-lt"/>
              </a:rPr>
            </a:br>
            <a:r>
              <a:rPr lang="sv-SE" sz="2000" dirty="0">
                <a:solidFill>
                  <a:schemeClr val="tx1"/>
                </a:solidFill>
                <a:ea typeface="+mn-lt"/>
                <a:cs typeface="+mn-lt"/>
              </a:rPr>
              <a:t>Det är alltid bättre att göra en övning långsamt med korrekt teknik än att göra den </a:t>
            </a:r>
            <a:br>
              <a:rPr lang="sv-SE" sz="2000" dirty="0">
                <a:solidFill>
                  <a:schemeClr val="tx1"/>
                </a:solidFill>
                <a:ea typeface="+mn-lt"/>
                <a:cs typeface="+mn-lt"/>
              </a:rPr>
            </a:br>
            <a:r>
              <a:rPr lang="sv-SE" sz="2000" dirty="0">
                <a:solidFill>
                  <a:schemeClr val="tx1"/>
                </a:solidFill>
                <a:ea typeface="+mn-lt"/>
                <a:cs typeface="+mn-lt"/>
              </a:rPr>
              <a:t>snabbt och med fel teknik, tänk på skaderisken...</a:t>
            </a:r>
          </a:p>
          <a:p>
            <a:pPr algn="l"/>
            <a:endParaRPr lang="sv-SE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algn="l"/>
            <a:endParaRPr lang="sv-SE" sz="2000" dirty="0">
              <a:solidFill>
                <a:schemeClr val="tx1"/>
              </a:solidFill>
              <a:ea typeface="+mn-lt"/>
              <a:cs typeface="+mn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l">
              <a:buFont typeface="Arial"/>
            </a:pPr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l"/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5" name="textruta 2">
            <a:extLst>
              <a:ext uri="{FF2B5EF4-FFF2-40B4-BE49-F238E27FC236}">
                <a16:creationId xmlns:a16="http://schemas.microsoft.com/office/drawing/2014/main" id="{5F9114C0-CF35-BE55-32D8-5EE1B66DC6C1}"/>
              </a:ext>
            </a:extLst>
          </p:cNvPr>
          <p:cNvSpPr txBox="1"/>
          <p:nvPr/>
        </p:nvSpPr>
        <p:spPr>
          <a:xfrm>
            <a:off x="1406815" y="4763263"/>
            <a:ext cx="8908370" cy="21954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/>
            <a:r>
              <a:rPr lang="sv-SE" sz="2400" dirty="0">
                <a:solidFill>
                  <a:schemeClr val="tx1"/>
                </a:solidFill>
                <a:ea typeface="+mn-lt"/>
                <a:cs typeface="+mn-lt"/>
              </a:rPr>
              <a:t>Tips från coachen 3: </a:t>
            </a:r>
            <a:r>
              <a:rPr lang="sv-SE" sz="2400" b="1" dirty="0">
                <a:solidFill>
                  <a:schemeClr val="tx1"/>
                </a:solidFill>
                <a:ea typeface="+mn-lt"/>
                <a:cs typeface="+mn-lt"/>
              </a:rPr>
              <a:t>Har du känningar</a:t>
            </a:r>
          </a:p>
          <a:p>
            <a:pPr algn="l"/>
            <a:r>
              <a:rPr lang="sv-SE" sz="2000" dirty="0">
                <a:solidFill>
                  <a:schemeClr val="tx1"/>
                </a:solidFill>
                <a:ea typeface="+mn-lt"/>
                <a:cs typeface="+mn-lt"/>
              </a:rPr>
              <a:t>Träna lätt. Man kan alltid göra något även om man är skadad.</a:t>
            </a:r>
          </a:p>
          <a:p>
            <a:pPr algn="l"/>
            <a:r>
              <a:rPr lang="sv-SE" sz="2000" dirty="0">
                <a:solidFill>
                  <a:schemeClr val="tx1"/>
                </a:solidFill>
                <a:ea typeface="+mn-lt"/>
                <a:cs typeface="+mn-lt"/>
              </a:rPr>
              <a:t>Knäkontroll, gummiband, promenader....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l">
              <a:buFont typeface="Arial"/>
            </a:pPr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l"/>
            <a:endParaRPr lang="sv-SE" sz="2400" dirty="0">
              <a:solidFill>
                <a:schemeClr val="tx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9989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96ecbea-bd27-4a3c-a131-34aa0b46a086}" enabled="0" method="" siteId="{896ecbea-bd27-4a3c-a131-34aa0b46a08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727</Words>
  <Application>Microsoft Office PowerPoint</Application>
  <PresentationFormat>Widescreen</PresentationFormat>
  <Paragraphs>181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Arial,Sans-Serif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 Linder</dc:creator>
  <cp:lastModifiedBy>David Hedlund (SE - ASR)</cp:lastModifiedBy>
  <cp:revision>233</cp:revision>
  <dcterms:created xsi:type="dcterms:W3CDTF">2024-03-17T20:31:15Z</dcterms:created>
  <dcterms:modified xsi:type="dcterms:W3CDTF">2024-08-15T09:02:48Z</dcterms:modified>
</cp:coreProperties>
</file>