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74" r:id="rId5"/>
    <p:sldId id="259" r:id="rId6"/>
    <p:sldId id="265" r:id="rId7"/>
    <p:sldId id="278" r:id="rId8"/>
    <p:sldId id="313" r:id="rId9"/>
    <p:sldId id="316" r:id="rId10"/>
    <p:sldId id="309" r:id="rId11"/>
    <p:sldId id="315" r:id="rId12"/>
    <p:sldId id="286" r:id="rId13"/>
    <p:sldId id="287" r:id="rId14"/>
    <p:sldId id="288" r:id="rId15"/>
    <p:sldId id="306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anerud Fredrik" initials="SF" lastIdx="1" clrIdx="0">
    <p:extLst>
      <p:ext uri="{19B8F6BF-5375-455C-9EA6-DF929625EA0E}">
        <p15:presenceInfo xmlns:p15="http://schemas.microsoft.com/office/powerpoint/2012/main" userId="S::fredrik.svanerud@volvo.com::67aa748b-5ce9-4166-839e-47d7f0b401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2"/>
  </p:normalViewPr>
  <p:slideViewPr>
    <p:cSldViewPr snapToGrid="0" snapToObjects="1">
      <p:cViewPr varScale="1">
        <p:scale>
          <a:sx n="64" d="100"/>
          <a:sy n="64" d="100"/>
        </p:scale>
        <p:origin x="10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32F00-ABF6-41F5-B2FA-EEDFDBC70A69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10F78-5653-40B4-B2A5-848DDB2EECC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9964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10F78-5653-40B4-B2A5-848DDB2EECCD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761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10F78-5653-40B4-B2A5-848DDB2EECCD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670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2026-01-21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70209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A3E3D-E8ED-4352-803F-E71157C0CB36}"/>
              </a:ext>
            </a:extLst>
          </p:cNvPr>
          <p:cNvSpPr txBox="1"/>
          <p:nvPr/>
        </p:nvSpPr>
        <p:spPr>
          <a:xfrm>
            <a:off x="6980234" y="5780578"/>
            <a:ext cx="5495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P2013 Vit</a:t>
            </a:r>
            <a:br>
              <a:rPr lang="sv-SE" sz="20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20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12 januari 2026</a:t>
            </a:r>
            <a:endParaRPr lang="sv-SE" sz="2000" dirty="0"/>
          </a:p>
        </p:txBody>
      </p:sp>
      <p:pic>
        <p:nvPicPr>
          <p:cNvPr id="9" name="Bildobjekt 8" descr="En bild som visar fotbeklädnader, klädsel, person, vägg&#10;&#10;AI-genererat innehåll kan vara felaktigt.">
            <a:extLst>
              <a:ext uri="{FF2B5EF4-FFF2-40B4-BE49-F238E27FC236}">
                <a16:creationId xmlns:a16="http://schemas.microsoft.com/office/drawing/2014/main" id="{62D311A9-8365-BB30-DA36-ABC46F45C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638" y="192899"/>
            <a:ext cx="7450238" cy="558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25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E2C7B-0EDF-4266-8739-6F677282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58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D9CA7A-1AC7-445C-9E10-6D9FC258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0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Övrigt?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6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Agenda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3"/>
            <a:ext cx="9766042" cy="32313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Ekonomi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Vad händer säsongen 2026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Generell info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Lagorganisation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Övrigt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3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2" y="445445"/>
            <a:ext cx="4479472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Ekonomi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13" name="Underrubrik 2">
            <a:extLst>
              <a:ext uri="{FF2B5EF4-FFF2-40B4-BE49-F238E27FC236}">
                <a16:creationId xmlns:a16="http://schemas.microsoft.com/office/drawing/2014/main" id="{9FA4A0E8-CE9A-47E9-B486-C5DC13318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123" y="1804404"/>
            <a:ext cx="6831120" cy="36840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1"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lvl="1" indent="-342900" algn="l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Lagkassa 17 dec 2026	19 400 SEK</a:t>
            </a:r>
          </a:p>
          <a:p>
            <a:pPr marL="342900" lvl="1" indent="-342900" algn="l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Inkomster och utgifter under december månad saknas just nu (matchcamp idrottshuset, bingolotter och domare)</a:t>
            </a:r>
          </a:p>
          <a:p>
            <a:pPr marL="342900" lvl="1" indent="-342900" algn="l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Totala kostnader 2025 ca 65 000 SEK. </a:t>
            </a:r>
          </a:p>
          <a:p>
            <a:pPr marL="342900" lvl="1" indent="-342900" algn="l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Med samma ambition under 2026 så är det ungefär så mkt pengar vi behöver dra in…</a:t>
            </a:r>
          </a:p>
        </p:txBody>
      </p:sp>
      <p:pic>
        <p:nvPicPr>
          <p:cNvPr id="8" name="Bildobjekt 7" descr="En bild som visar text, skärmbild, programvara, nummer&#10;&#10;AI-genererat innehåll kan vara felaktigt.">
            <a:extLst>
              <a:ext uri="{FF2B5EF4-FFF2-40B4-BE49-F238E27FC236}">
                <a16:creationId xmlns:a16="http://schemas.microsoft.com/office/drawing/2014/main" id="{FD79A514-D79C-963C-A855-9FC3D25A7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8185" y="0"/>
            <a:ext cx="4783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6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664278"/>
            <a:ext cx="6903875" cy="683131"/>
          </a:xfrm>
        </p:spPr>
        <p:txBody>
          <a:bodyPr>
            <a:noAutofit/>
          </a:bodyPr>
          <a:lstStyle/>
          <a:p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Allmänt Försäljning</a:t>
            </a:r>
            <a:endParaRPr lang="sv-SE" sz="4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7" y="2257153"/>
            <a:ext cx="10148037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kommer göra nytt försök med pantinsamling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Bingolotter till påsk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Andra försäljningsaktiviteter ska planeras</a:t>
            </a:r>
          </a:p>
          <a:p>
            <a:pPr marL="342900" lvl="1" indent="-34290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Kiosker under matcher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5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167663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964574"/>
            <a:ext cx="6903875" cy="6831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" panose="02000503000000020004" pitchFamily="2" charset="0"/>
                <a:cs typeface="Helvetica Neue" panose="02000503000000020004" pitchFamily="2" charset="0"/>
              </a:rPr>
              <a:t>Aktiviteter 2026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473009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983E4-673D-440C-BEBB-E481975233CC}"/>
              </a:ext>
            </a:extLst>
          </p:cNvPr>
          <p:cNvSpPr txBox="1"/>
          <p:nvPr/>
        </p:nvSpPr>
        <p:spPr>
          <a:xfrm>
            <a:off x="1611824" y="2100020"/>
            <a:ext cx="882757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Helvetica Neue" panose="02000503000000020004"/>
              </a:rPr>
              <a:t>Generellt: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Övernattning/aktivitet klubbhus 31/1-1/2</a:t>
            </a:r>
          </a:p>
          <a:p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r>
              <a:rPr lang="sv-SE" sz="2000" b="1" dirty="0">
                <a:solidFill>
                  <a:schemeClr val="bg1"/>
                </a:solidFill>
                <a:latin typeface="Helvetica Neue" panose="02000503000000020004"/>
              </a:rPr>
              <a:t>Matchkamper: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Matchkamp Degerfors slutet av Feb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Ytterligare matchkamper kommer att planeras in både i närområdet och längre bort</a:t>
            </a:r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  <a:latin typeface="Helvetica Neue" panose="02000503000000020004"/>
            </a:endParaRPr>
          </a:p>
          <a:p>
            <a:r>
              <a:rPr lang="sv-SE" sz="2000" b="1" dirty="0">
                <a:solidFill>
                  <a:schemeClr val="bg1"/>
                </a:solidFill>
                <a:latin typeface="Helvetica Neue" panose="02000503000000020004"/>
              </a:rPr>
              <a:t>Cuper: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Örebrocupen 13-15 juni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chemeClr val="bg1"/>
                </a:solidFill>
                <a:latin typeface="Helvetica Neue" panose="02000503000000020004"/>
              </a:rPr>
              <a:t>Sommarcup</a:t>
            </a: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 </a:t>
            </a:r>
            <a:r>
              <a:rPr lang="sv-SE" sz="2000">
                <a:solidFill>
                  <a:schemeClr val="bg1"/>
                </a:solidFill>
                <a:latin typeface="Helvetica Neue" panose="02000503000000020004"/>
              </a:rPr>
              <a:t>i slutet </a:t>
            </a: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av juni (Västerås/Smögen eller liknande..)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Forwardcupen i augusti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err="1">
                <a:solidFill>
                  <a:schemeClr val="bg1"/>
                </a:solidFill>
                <a:latin typeface="Helvetica Neue" panose="02000503000000020004"/>
              </a:rPr>
              <a:t>Select</a:t>
            </a: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 Cup i oktober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Örebrocupen </a:t>
            </a:r>
            <a:r>
              <a:rPr lang="sv-SE" sz="2000" dirty="0" err="1">
                <a:solidFill>
                  <a:schemeClr val="bg1"/>
                </a:solidFill>
                <a:latin typeface="Helvetica Neue" panose="02000503000000020004"/>
              </a:rPr>
              <a:t>Futsal</a:t>
            </a: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 i december</a:t>
            </a:r>
            <a:endParaRPr lang="sv-SE" sz="2000" dirty="0">
              <a:solidFill>
                <a:schemeClr val="bg1"/>
              </a:solidFill>
              <a:latin typeface="Helvetica Neue" panose="02000503000000020004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</a:t>
            </a: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29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816C1-27DC-E779-6940-78C4050F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2721382-F2FF-BCC4-7F1B-7C7C7114738A}"/>
              </a:ext>
            </a:extLst>
          </p:cNvPr>
          <p:cNvSpPr/>
          <p:nvPr/>
        </p:nvSpPr>
        <p:spPr>
          <a:xfrm>
            <a:off x="167663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831B91-AB68-5DBC-77D9-A95ACB03F4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964574"/>
            <a:ext cx="6903875" cy="6831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v-SE" sz="4800" b="1" dirty="0">
                <a:solidFill>
                  <a:schemeClr val="bg1"/>
                </a:solidFill>
                <a:latin typeface="Helvetica Neue Condensed"/>
                <a:ea typeface="Helvetica Neue" panose="02000503000000020004" pitchFamily="2" charset="0"/>
                <a:cs typeface="Helvetica Neue" panose="02000503000000020004" pitchFamily="2" charset="0"/>
              </a:rPr>
              <a:t>Seriespel 2026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D543138-98E7-AEFE-21FA-73AC3B60D1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473009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3F02050-A798-CF07-C11C-7F339A2BCF77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FE045C0-0FF2-A599-1403-99DE9CFB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4777D4-DDFB-427D-1303-0B65B676D35F}"/>
              </a:ext>
            </a:extLst>
          </p:cNvPr>
          <p:cNvSpPr txBox="1"/>
          <p:nvPr/>
        </p:nvSpPr>
        <p:spPr>
          <a:xfrm>
            <a:off x="1611824" y="2100020"/>
            <a:ext cx="88275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Helvetica Neue" panose="02000503000000020004"/>
              </a:rPr>
              <a:t>Förutsättningar: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Första året 9-manna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Födda 2012 och 2013 i samma serie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Nivå 1 innebär 11-manna (visa lag kan även ha födda 2011..)</a:t>
            </a:r>
          </a:p>
          <a:p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Vi har inte tillräckligt med spelare för två 9-mannalag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Vår nuvarande plan är att ha ett lag i högre nivå samt ett lag i lägre nivå där vi tillsammans med P2012 Vit skapar en matchmiljö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bg1"/>
              </a:solidFill>
              <a:latin typeface="Helvetica Neue" panose="0200050300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  <a:sym typeface="Wingdings" panose="05000000000000000000" pitchFamily="2" charset="2"/>
              </a:rPr>
              <a:t>Träningsmatcher kommer att planeras in successivt 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</a:t>
            </a: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793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-193352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964574"/>
            <a:ext cx="6903875" cy="6831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v-SE" sz="40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Generell info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473009"/>
            <a:ext cx="9766042" cy="32313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Närvaron av killarna på träningen behöver öka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Fyll i frånvaro då annan träning också räknas in i planering för 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Helvetica Neue" panose="02000503000000020004"/>
              </a:rPr>
              <a:t>Spelarsamtal med killarna kommer att genomföras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7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13213-F9B8-45B0-7EEF-D367FBFC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DEE478-B837-4937-5A68-64B59476764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362A751-5372-F97B-CAD2-FB962EC23458}"/>
              </a:ext>
            </a:extLst>
          </p:cNvPr>
          <p:cNvSpPr/>
          <p:nvPr/>
        </p:nvSpPr>
        <p:spPr>
          <a:xfrm>
            <a:off x="10001249" y="0"/>
            <a:ext cx="2474529" cy="6858000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7A4820E-377A-665A-3274-51A7CE60E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69C518F3-C446-CE09-FDA8-12838E8F10F3}"/>
              </a:ext>
            </a:extLst>
          </p:cNvPr>
          <p:cNvSpPr/>
          <p:nvPr/>
        </p:nvSpPr>
        <p:spPr>
          <a:xfrm>
            <a:off x="3181800" y="1251705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Lagledare</a:t>
            </a:r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548F6513-15B2-9604-768A-D40FCEA119A2}"/>
              </a:ext>
            </a:extLst>
          </p:cNvPr>
          <p:cNvSpPr/>
          <p:nvPr/>
        </p:nvSpPr>
        <p:spPr>
          <a:xfrm>
            <a:off x="6065827" y="1251705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Huvudtränare</a:t>
            </a:r>
          </a:p>
        </p:txBody>
      </p:sp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BD904876-CD74-3F54-FA42-99628D7CDD38}"/>
              </a:ext>
            </a:extLst>
          </p:cNvPr>
          <p:cNvSpPr/>
          <p:nvPr/>
        </p:nvSpPr>
        <p:spPr>
          <a:xfrm>
            <a:off x="3172150" y="2301337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Plantränare</a:t>
            </a: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4E659791-986C-156F-1307-6665AA8D5488}"/>
              </a:ext>
            </a:extLst>
          </p:cNvPr>
          <p:cNvSpPr/>
          <p:nvPr/>
        </p:nvSpPr>
        <p:spPr>
          <a:xfrm>
            <a:off x="6056177" y="2301337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Laggbyggare</a:t>
            </a: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97E946FC-0BA0-3839-D674-DCE6040DCA4A}"/>
              </a:ext>
            </a:extLst>
          </p:cNvPr>
          <p:cNvSpPr/>
          <p:nvPr/>
        </p:nvSpPr>
        <p:spPr>
          <a:xfrm>
            <a:off x="3173528" y="3387048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Spelarråd</a:t>
            </a: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71A045A6-812E-0D7D-BF79-DB85DC24AB62}"/>
              </a:ext>
            </a:extLst>
          </p:cNvPr>
          <p:cNvSpPr/>
          <p:nvPr/>
        </p:nvSpPr>
        <p:spPr>
          <a:xfrm>
            <a:off x="6057555" y="3387048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Ekonomiansvarig</a:t>
            </a:r>
          </a:p>
        </p:txBody>
      </p: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0532AD0A-BE24-EC18-0AF2-49628AC0D629}"/>
              </a:ext>
            </a:extLst>
          </p:cNvPr>
          <p:cNvSpPr/>
          <p:nvPr/>
        </p:nvSpPr>
        <p:spPr>
          <a:xfrm>
            <a:off x="3163878" y="4480713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Försäljningsansvarig</a:t>
            </a:r>
          </a:p>
        </p:txBody>
      </p:sp>
      <p:sp>
        <p:nvSpPr>
          <p:cNvPr id="29" name="Rektangel: rundade hörn 28">
            <a:extLst>
              <a:ext uri="{FF2B5EF4-FFF2-40B4-BE49-F238E27FC236}">
                <a16:creationId xmlns:a16="http://schemas.microsoft.com/office/drawing/2014/main" id="{7E81B642-9A89-1BB8-A26E-43760C7B9E9A}"/>
              </a:ext>
            </a:extLst>
          </p:cNvPr>
          <p:cNvSpPr/>
          <p:nvPr/>
        </p:nvSpPr>
        <p:spPr>
          <a:xfrm>
            <a:off x="6047905" y="4480713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Eventansvarig/Kiosk</a:t>
            </a:r>
          </a:p>
        </p:txBody>
      </p:sp>
      <p:sp>
        <p:nvSpPr>
          <p:cNvPr id="31" name="Underrubrik 30">
            <a:extLst>
              <a:ext uri="{FF2B5EF4-FFF2-40B4-BE49-F238E27FC236}">
                <a16:creationId xmlns:a16="http://schemas.microsoft.com/office/drawing/2014/main" id="{21611EB5-D165-A502-366A-2C68DE5DF2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7380" y="250371"/>
            <a:ext cx="9144000" cy="717369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Hur lagets fördelning är just nu</a:t>
            </a:r>
          </a:p>
        </p:txBody>
      </p:sp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6A1F38F4-B705-B9D2-AA56-E8D26D7DC5F6}"/>
              </a:ext>
            </a:extLst>
          </p:cNvPr>
          <p:cNvSpPr/>
          <p:nvPr/>
        </p:nvSpPr>
        <p:spPr>
          <a:xfrm>
            <a:off x="3174760" y="5558397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Sponsring</a:t>
            </a: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83DBFEF8-4A70-9D95-6A6B-5D8674A86A1E}"/>
              </a:ext>
            </a:extLst>
          </p:cNvPr>
          <p:cNvSpPr/>
          <p:nvPr/>
        </p:nvSpPr>
        <p:spPr>
          <a:xfrm>
            <a:off x="6058787" y="5558397"/>
            <a:ext cx="2232000" cy="792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Föräldraråd</a:t>
            </a:r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370BE4F2-71E8-266F-AD22-C2A1D30B8803}"/>
              </a:ext>
            </a:extLst>
          </p:cNvPr>
          <p:cNvSpPr/>
          <p:nvPr/>
        </p:nvSpPr>
        <p:spPr>
          <a:xfrm>
            <a:off x="1222371" y="1251705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Camilla</a:t>
            </a:r>
          </a:p>
        </p:txBody>
      </p:sp>
      <p:sp>
        <p:nvSpPr>
          <p:cNvPr id="36" name="Rektangel: rundade hörn 35">
            <a:extLst>
              <a:ext uri="{FF2B5EF4-FFF2-40B4-BE49-F238E27FC236}">
                <a16:creationId xmlns:a16="http://schemas.microsoft.com/office/drawing/2014/main" id="{2D19DEC8-62BA-A9E5-D6AC-6043D932A088}"/>
              </a:ext>
            </a:extLst>
          </p:cNvPr>
          <p:cNvSpPr/>
          <p:nvPr/>
        </p:nvSpPr>
        <p:spPr>
          <a:xfrm>
            <a:off x="1212721" y="2301337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Micke, Markus,</a:t>
            </a:r>
          </a:p>
          <a:p>
            <a:pPr algn="ctr"/>
            <a:r>
              <a:rPr lang="sv-SE" dirty="0"/>
              <a:t> Erik</a:t>
            </a:r>
          </a:p>
        </p:txBody>
      </p:sp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8133B20D-B33F-91F9-5EC0-7BFD043D450D}"/>
              </a:ext>
            </a:extLst>
          </p:cNvPr>
          <p:cNvSpPr/>
          <p:nvPr/>
        </p:nvSpPr>
        <p:spPr>
          <a:xfrm>
            <a:off x="1214099" y="3387048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u="sng" dirty="0">
                <a:solidFill>
                  <a:srgbClr val="FF0000"/>
                </a:solidFill>
              </a:rPr>
              <a:t>Söker vi</a:t>
            </a:r>
          </a:p>
        </p:txBody>
      </p:sp>
      <p:sp>
        <p:nvSpPr>
          <p:cNvPr id="38" name="Rektangel: rundade hörn 37">
            <a:extLst>
              <a:ext uri="{FF2B5EF4-FFF2-40B4-BE49-F238E27FC236}">
                <a16:creationId xmlns:a16="http://schemas.microsoft.com/office/drawing/2014/main" id="{CB77CC7F-7C32-B012-B62E-D0BBF17B88FA}"/>
              </a:ext>
            </a:extLst>
          </p:cNvPr>
          <p:cNvSpPr/>
          <p:nvPr/>
        </p:nvSpPr>
        <p:spPr>
          <a:xfrm>
            <a:off x="1204449" y="4480713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Henrik,</a:t>
            </a:r>
            <a:r>
              <a:rPr lang="sv-SE" u="sng" dirty="0">
                <a:solidFill>
                  <a:srgbClr val="FF0000"/>
                </a:solidFill>
              </a:rPr>
              <a:t> Söker vii</a:t>
            </a:r>
          </a:p>
        </p:txBody>
      </p:sp>
      <p:sp>
        <p:nvSpPr>
          <p:cNvPr id="39" name="Rektangel: rundade hörn 38">
            <a:extLst>
              <a:ext uri="{FF2B5EF4-FFF2-40B4-BE49-F238E27FC236}">
                <a16:creationId xmlns:a16="http://schemas.microsoft.com/office/drawing/2014/main" id="{A385E1C8-0EB7-D8EB-758D-E5C04C0B6FE5}"/>
              </a:ext>
            </a:extLst>
          </p:cNvPr>
          <p:cNvSpPr/>
          <p:nvPr/>
        </p:nvSpPr>
        <p:spPr>
          <a:xfrm>
            <a:off x="1215331" y="5558397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u="sng" dirty="0">
                <a:solidFill>
                  <a:srgbClr val="FF0000"/>
                </a:solidFill>
              </a:rPr>
              <a:t>Söker vi</a:t>
            </a:r>
          </a:p>
        </p:txBody>
      </p:sp>
      <p:sp>
        <p:nvSpPr>
          <p:cNvPr id="40" name="Rektangel: rundade hörn 39">
            <a:extLst>
              <a:ext uri="{FF2B5EF4-FFF2-40B4-BE49-F238E27FC236}">
                <a16:creationId xmlns:a16="http://schemas.microsoft.com/office/drawing/2014/main" id="{51F544B8-2F09-F81F-6979-E3A74941D930}"/>
              </a:ext>
            </a:extLst>
          </p:cNvPr>
          <p:cNvSpPr/>
          <p:nvPr/>
        </p:nvSpPr>
        <p:spPr>
          <a:xfrm>
            <a:off x="7993291" y="1262587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Extern</a:t>
            </a:r>
          </a:p>
        </p:txBody>
      </p:sp>
      <p:sp>
        <p:nvSpPr>
          <p:cNvPr id="41" name="Rektangel: rundade hörn 40">
            <a:extLst>
              <a:ext uri="{FF2B5EF4-FFF2-40B4-BE49-F238E27FC236}">
                <a16:creationId xmlns:a16="http://schemas.microsoft.com/office/drawing/2014/main" id="{3A67F27E-B47E-B783-ECAD-D322950C884D}"/>
              </a:ext>
            </a:extLst>
          </p:cNvPr>
          <p:cNvSpPr/>
          <p:nvPr/>
        </p:nvSpPr>
        <p:spPr>
          <a:xfrm>
            <a:off x="7983641" y="2312219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Camilla, </a:t>
            </a:r>
            <a:r>
              <a:rPr lang="sv-SE" u="sng" dirty="0">
                <a:solidFill>
                  <a:srgbClr val="FF0000"/>
                </a:solidFill>
              </a:rPr>
              <a:t>Söker vi</a:t>
            </a:r>
          </a:p>
        </p:txBody>
      </p:sp>
      <p:sp>
        <p:nvSpPr>
          <p:cNvPr id="42" name="Rektangel: rundade hörn 41">
            <a:extLst>
              <a:ext uri="{FF2B5EF4-FFF2-40B4-BE49-F238E27FC236}">
                <a16:creationId xmlns:a16="http://schemas.microsoft.com/office/drawing/2014/main" id="{BCF08FAC-3026-757A-C06B-6DD90F5685BB}"/>
              </a:ext>
            </a:extLst>
          </p:cNvPr>
          <p:cNvSpPr/>
          <p:nvPr/>
        </p:nvSpPr>
        <p:spPr>
          <a:xfrm>
            <a:off x="7985019" y="3397930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Camilla</a:t>
            </a:r>
          </a:p>
        </p:txBody>
      </p:sp>
      <p:sp>
        <p:nvSpPr>
          <p:cNvPr id="43" name="Rektangel: rundade hörn 42">
            <a:extLst>
              <a:ext uri="{FF2B5EF4-FFF2-40B4-BE49-F238E27FC236}">
                <a16:creationId xmlns:a16="http://schemas.microsoft.com/office/drawing/2014/main" id="{2352C688-2282-32C0-2C5E-61743733D13A}"/>
              </a:ext>
            </a:extLst>
          </p:cNvPr>
          <p:cNvSpPr/>
          <p:nvPr/>
        </p:nvSpPr>
        <p:spPr>
          <a:xfrm>
            <a:off x="7975369" y="4491595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Hanna,(Camilla), </a:t>
            </a:r>
            <a:r>
              <a:rPr lang="sv-SE" u="sng" dirty="0">
                <a:solidFill>
                  <a:srgbClr val="FF0000"/>
                </a:solidFill>
              </a:rPr>
              <a:t>Söker vi</a:t>
            </a:r>
          </a:p>
        </p:txBody>
      </p:sp>
      <p:sp>
        <p:nvSpPr>
          <p:cNvPr id="44" name="Rektangel: rundade hörn 43">
            <a:extLst>
              <a:ext uri="{FF2B5EF4-FFF2-40B4-BE49-F238E27FC236}">
                <a16:creationId xmlns:a16="http://schemas.microsoft.com/office/drawing/2014/main" id="{CB46285F-54A6-E43F-CA9E-F718E5D658A3}"/>
              </a:ext>
            </a:extLst>
          </p:cNvPr>
          <p:cNvSpPr/>
          <p:nvPr/>
        </p:nvSpPr>
        <p:spPr>
          <a:xfrm>
            <a:off x="7986251" y="5569279"/>
            <a:ext cx="2232000" cy="79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FF0000"/>
                </a:solidFill>
              </a:rPr>
              <a:t>Söker vi</a:t>
            </a:r>
          </a:p>
        </p:txBody>
      </p:sp>
    </p:spTree>
    <p:extLst>
      <p:ext uri="{BB962C8B-B14F-4D97-AF65-F5344CB8AC3E}">
        <p14:creationId xmlns:p14="http://schemas.microsoft.com/office/powerpoint/2010/main" val="678516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04098-E66F-4F7D-932D-C5FF100F8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78"/>
            <a:ext cx="12192000" cy="687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1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2D8E75-8154-46B0-AAFE-38F3550FE8C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09695822-81d1-4dc3-826d-e3044816642a"/>
    <ds:schemaRef ds:uri="http://purl.org/dc/terms/"/>
    <ds:schemaRef ds:uri="c9690685-5a42-45f8-9d07-aacb758db8c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3348</TotalTime>
  <Words>292</Words>
  <Application>Microsoft Office PowerPoint</Application>
  <PresentationFormat>Bredbild</PresentationFormat>
  <Paragraphs>87</Paragraphs>
  <Slides>12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Helvetica Neue Condensed</vt:lpstr>
      <vt:lpstr>Office-tema</vt:lpstr>
      <vt:lpstr>PowerPoint-presentation</vt:lpstr>
      <vt:lpstr>Agenda</vt:lpstr>
      <vt:lpstr>Ekonomi</vt:lpstr>
      <vt:lpstr>Allmänt Försäljning</vt:lpstr>
      <vt:lpstr>Aktiviteter 2026 </vt:lpstr>
      <vt:lpstr>Seriespel 2026 </vt:lpstr>
      <vt:lpstr>Generell info</vt:lpstr>
      <vt:lpstr>PowerPoint-presentation</vt:lpstr>
      <vt:lpstr>PowerPoint-presentation</vt:lpstr>
      <vt:lpstr>PowerPoint-presentation</vt:lpstr>
      <vt:lpstr>PowerPoint-presentation</vt:lpstr>
      <vt:lpstr>Övrigt?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Camilla Ingeroth</cp:lastModifiedBy>
  <cp:revision>268</cp:revision>
  <dcterms:created xsi:type="dcterms:W3CDTF">2020-11-02T12:37:17Z</dcterms:created>
  <dcterms:modified xsi:type="dcterms:W3CDTF">2026-01-21T20:15:45Z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  <property fmtid="{D5CDD505-2E9C-101B-9397-08002B2CF9AE}" pid="3" name="MSIP_Label_19540963-e559-4020-8a90-fe8a502c2801_Enabled">
    <vt:lpwstr>true</vt:lpwstr>
  </property>
  <property fmtid="{D5CDD505-2E9C-101B-9397-08002B2CF9AE}" pid="4" name="MSIP_Label_19540963-e559-4020-8a90-fe8a502c2801_SetDate">
    <vt:lpwstr>2021-09-21T07:05:51Z</vt:lpwstr>
  </property>
  <property fmtid="{D5CDD505-2E9C-101B-9397-08002B2CF9AE}" pid="5" name="MSIP_Label_19540963-e559-4020-8a90-fe8a502c2801_Method">
    <vt:lpwstr>Standard</vt:lpwstr>
  </property>
  <property fmtid="{D5CDD505-2E9C-101B-9397-08002B2CF9AE}" pid="6" name="MSIP_Label_19540963-e559-4020-8a90-fe8a502c2801_Name">
    <vt:lpwstr>19540963-e559-4020-8a90-fe8a502c2801</vt:lpwstr>
  </property>
  <property fmtid="{D5CDD505-2E9C-101B-9397-08002B2CF9AE}" pid="7" name="MSIP_Label_19540963-e559-4020-8a90-fe8a502c2801_SiteId">
    <vt:lpwstr>f25493ae-1c98-41d7-8a33-0be75f5fe603</vt:lpwstr>
  </property>
  <property fmtid="{D5CDD505-2E9C-101B-9397-08002B2CF9AE}" pid="8" name="MSIP_Label_19540963-e559-4020-8a90-fe8a502c2801_ActionId">
    <vt:lpwstr>70f6eaaa-6a2e-4e88-92df-19f5fa3e5b41</vt:lpwstr>
  </property>
  <property fmtid="{D5CDD505-2E9C-101B-9397-08002B2CF9AE}" pid="9" name="MSIP_Label_19540963-e559-4020-8a90-fe8a502c2801_ContentBits">
    <vt:lpwstr>0</vt:lpwstr>
  </property>
</Properties>
</file>