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74" r:id="rId5"/>
    <p:sldId id="259" r:id="rId6"/>
    <p:sldId id="265" r:id="rId7"/>
    <p:sldId id="278" r:id="rId8"/>
    <p:sldId id="313" r:id="rId9"/>
    <p:sldId id="316" r:id="rId10"/>
    <p:sldId id="309" r:id="rId11"/>
    <p:sldId id="315" r:id="rId12"/>
    <p:sldId id="286" r:id="rId13"/>
    <p:sldId id="287" r:id="rId14"/>
    <p:sldId id="288" r:id="rId15"/>
    <p:sldId id="306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anerud Fredrik" initials="SF" lastIdx="1" clrIdx="0">
    <p:extLst>
      <p:ext uri="{19B8F6BF-5375-455C-9EA6-DF929625EA0E}">
        <p15:presenceInfo xmlns:p15="http://schemas.microsoft.com/office/powerpoint/2012/main" userId="S::fredrik.svanerud@volvo.com::67aa748b-5ce9-4166-839e-47d7f0b40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2"/>
  </p:normalViewPr>
  <p:slideViewPr>
    <p:cSldViewPr snapToGrid="0" snapToObjects="1">
      <p:cViewPr varScale="1">
        <p:scale>
          <a:sx n="64" d="100"/>
          <a:sy n="64" d="100"/>
        </p:scale>
        <p:origin x="10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32F00-ABF6-41F5-B2FA-EEDFDBC70A69}" type="datetimeFigureOut">
              <a:rPr lang="sv-SE" smtClean="0"/>
              <a:t>2026-01-21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10F78-5653-40B4-B2A5-848DDB2EECC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9964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10F78-5653-40B4-B2A5-848DDB2EECCD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7615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10F78-5653-40B4-B2A5-848DDB2EECCD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670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16FCED-1D3D-4E4F-A9B4-0E4997D9D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BCB97BD-4B20-AF43-A9DB-640546602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E60753-A7FD-EF41-8827-AB070BF5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2026-01-21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D47821-347F-CC40-A06B-BE316EF70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BED64C-1DAD-B742-98CC-1FBD4BF1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944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7FF49A-0BCA-BC42-987D-D2789410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75E0C4E-7335-0349-BF03-9EAF915A9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96D174-2BA7-EA44-9098-E5C7E36FC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2026-01-21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A0745A-B6A6-5942-B83B-4A731517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51647E5-E666-9644-9227-CDB62DAF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532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BCDA61C-797C-0B42-94F0-4AEFE278E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BD01E75-0C07-6142-A261-C8E47BF17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877835-53AF-A34D-8C8D-97F391EE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2026-01-21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916387-7468-354F-BE78-9C7B7B8C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7B9C2F-C41D-9548-8191-A914DE37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609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8CA7E8-D633-B346-A24B-80DAA1D2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79A86F-BD32-B145-BBEF-20D7B6349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DCE1F28-C1D4-6D4E-BFE4-F7F77058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2026-01-21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C55C20-87F8-794F-AC2E-B50503FE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D70858-216D-9E45-A77A-950D92E3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376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8839C2-9009-1046-ABBE-05B68854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1B86C6-55B4-7848-B372-E02D57A90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204000-5A24-CB4F-B66C-DEAEC1164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2026-01-21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1273EA-4501-C041-99E8-18D82C60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DE77EB-04F1-6741-9A4B-C2E75218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4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F6B860-FDD0-5843-A07E-868E34504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47AEF8-9361-BA47-B0B1-F832DB7F7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5A7A3AB-EDFF-D643-A007-F283BD6B2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7B418E7-6D7F-484C-817D-0CD5DADD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2026-01-21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A103746-CB25-E24B-AB75-DFC943A8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6C410E2-8F65-904A-AEBD-7F7DF66F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24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AB7536-AEBD-F144-8BE3-98944CE65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D1ECB1C-2D88-4D40-8F4D-892E8104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1ACE888-2382-A343-84D5-C72BBB69B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314FCE3-8543-C042-B176-4C1BB2071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417C3D5-7AE7-3542-9382-D1D638EF2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B729311-BEFB-5341-B96B-3AF27E35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2026-01-21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8C9F1CB-069C-984F-8757-411FAA80F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756899C-9C94-3545-AD38-A6C56CB4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406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21DEF7-D03B-244B-BC02-CA4F99C12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BB7A255-AEAE-3A46-AAA4-95BBF880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2026-01-21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BA5C525-DD52-C04F-AA08-D15CF036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3829E54-01F7-CE4B-B42C-3970FE3D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973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54F8265-CD17-6D40-94B8-76ED341B6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2026-01-21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97FFE7B-3F7F-2A48-AA84-2A897072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FFF38FB-9F1D-024B-A97D-F1E803E51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282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1BF3B6-043C-3E4C-B7B9-53702E45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6D636E-3F3B-E64B-9C25-51E4F9EC5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93BBED-F935-4E41-B93C-089A585A2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B5E8391-F538-D54E-9FE3-7177FFF70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2026-01-21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A3624DC-427B-E94F-B737-8E6DB8B67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4599706-7625-544C-A3E2-C1610F88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364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3AE69B-C8C9-8545-8679-98B1212F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8D5FF05-2F61-B64D-8089-221B8A5FA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D975E3-DDB6-6241-8C8B-2190C012E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E85BE4D-FDA5-EF41-A5AF-F6EAD0E79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2026-01-21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9B8CFF5-17E2-7B46-94C8-1C6D572C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3049688-A457-2C4C-A2F1-B73AAFBBB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670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8BC460D-7E48-CF41-82CE-4D1BC918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61D081-027E-CE4D-982F-21B4F6979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F721F9-FA36-0D43-96D9-026AB7698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82BB2-063A-A342-AE10-F93B512C82AC}" type="datetimeFigureOut">
              <a:rPr lang="sv-SE" smtClean="0"/>
              <a:t>2026-01-21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F8BDC9-16C9-054A-8B97-F73F96C00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1A60A9-8037-9244-BD39-B3FF95C89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EA1F-2583-CF44-890A-72FF0F3A77D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897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B20C1E-8C89-C54F-A788-B066B792A288}"/>
              </a:ext>
            </a:extLst>
          </p:cNvPr>
          <p:cNvSpPr/>
          <p:nvPr/>
        </p:nvSpPr>
        <p:spPr>
          <a:xfrm>
            <a:off x="0" y="0"/>
            <a:ext cx="12439519" cy="70209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2D224C5-0366-C348-90FC-3B1738795F26}"/>
              </a:ext>
            </a:extLst>
          </p:cNvPr>
          <p:cNvSpPr/>
          <p:nvPr/>
        </p:nvSpPr>
        <p:spPr>
          <a:xfrm>
            <a:off x="10001249" y="-181513"/>
            <a:ext cx="2474529" cy="7202423"/>
          </a:xfrm>
          <a:custGeom>
            <a:avLst/>
            <a:gdLst>
              <a:gd name="connsiteX0" fmla="*/ 0 w 4409090"/>
              <a:gd name="connsiteY0" fmla="*/ 0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0 w 4409090"/>
              <a:gd name="connsiteY4" fmla="*/ 0 h 5181600"/>
              <a:gd name="connsiteX0" fmla="*/ 1460938 w 4409090"/>
              <a:gd name="connsiteY0" fmla="*/ 73572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1460938 w 4409090"/>
              <a:gd name="connsiteY4" fmla="*/ 73572 h 5181600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090" h="5181600">
                <a:moveTo>
                  <a:pt x="3508972" y="39849"/>
                </a:moveTo>
                <a:lnTo>
                  <a:pt x="4409090" y="0"/>
                </a:lnTo>
                <a:lnTo>
                  <a:pt x="4409090" y="5181600"/>
                </a:lnTo>
                <a:lnTo>
                  <a:pt x="0" y="5181600"/>
                </a:lnTo>
                <a:cubicBezTo>
                  <a:pt x="1727137" y="4192670"/>
                  <a:pt x="3618894" y="2934327"/>
                  <a:pt x="3508972" y="39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C466172-7B50-F443-B9B9-175DF850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404812"/>
            <a:ext cx="1274762" cy="1242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6A3E3D-E8ED-4352-803F-E71157C0CB36}"/>
              </a:ext>
            </a:extLst>
          </p:cNvPr>
          <p:cNvSpPr txBox="1"/>
          <p:nvPr/>
        </p:nvSpPr>
        <p:spPr>
          <a:xfrm>
            <a:off x="6980234" y="5780578"/>
            <a:ext cx="5495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Helvetica Neue Condensed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Föräldramöte P2013 Vit</a:t>
            </a:r>
            <a:br>
              <a:rPr lang="sv-SE" sz="2000" b="1" dirty="0">
                <a:solidFill>
                  <a:schemeClr val="bg1"/>
                </a:solidFill>
                <a:latin typeface="Helvetica Neue Condensed"/>
                <a:ea typeface="Helvetica Neue Condensed" panose="02000503000000020004" pitchFamily="2" charset="0"/>
                <a:cs typeface="Helvetica Neue Condensed" panose="02000503000000020004" pitchFamily="2" charset="0"/>
              </a:rPr>
            </a:br>
            <a:r>
              <a:rPr lang="sv-SE" sz="2000" b="1" dirty="0">
                <a:solidFill>
                  <a:schemeClr val="bg1"/>
                </a:solidFill>
                <a:latin typeface="Helvetica Neue Condensed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12 januari 2026</a:t>
            </a:r>
            <a:endParaRPr lang="sv-SE" sz="2000" dirty="0"/>
          </a:p>
        </p:txBody>
      </p:sp>
      <p:pic>
        <p:nvPicPr>
          <p:cNvPr id="9" name="Bildobjekt 8" descr="En bild som visar fotbeklädnader, klädsel, person, vägg&#10;&#10;AI-genererat innehåll kan vara felaktigt.">
            <a:extLst>
              <a:ext uri="{FF2B5EF4-FFF2-40B4-BE49-F238E27FC236}">
                <a16:creationId xmlns:a16="http://schemas.microsoft.com/office/drawing/2014/main" id="{62D311A9-8365-BB30-DA36-ABC46F45C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638" y="192899"/>
            <a:ext cx="7450238" cy="558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25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6E2C7B-0EDF-4266-8739-6F6772829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5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9CA7A-1AC7-445C-9E10-6D9FC258A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B20C1E-8C89-C54F-A788-B066B792A288}"/>
              </a:ext>
            </a:extLst>
          </p:cNvPr>
          <p:cNvSpPr/>
          <p:nvPr/>
        </p:nvSpPr>
        <p:spPr>
          <a:xfrm>
            <a:off x="0" y="0"/>
            <a:ext cx="124395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0AB490-CA23-7044-9BF2-68FB042FD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471" y="445445"/>
            <a:ext cx="6903875" cy="683131"/>
          </a:xfrm>
        </p:spPr>
        <p:txBody>
          <a:bodyPr>
            <a:noAutofit/>
          </a:bodyPr>
          <a:lstStyle/>
          <a:p>
            <a:r>
              <a:rPr lang="sv-SE" sz="4800" b="1" dirty="0">
                <a:solidFill>
                  <a:schemeClr val="bg1"/>
                </a:solidFill>
                <a:latin typeface="Helvetica Neue Condensed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Övrigt?</a:t>
            </a:r>
            <a:endParaRPr lang="sv-SE" sz="4800" b="1" dirty="0">
              <a:solidFill>
                <a:schemeClr val="bg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2D224C5-0366-C348-90FC-3B1738795F26}"/>
              </a:ext>
            </a:extLst>
          </p:cNvPr>
          <p:cNvSpPr/>
          <p:nvPr/>
        </p:nvSpPr>
        <p:spPr>
          <a:xfrm>
            <a:off x="10001249" y="-181513"/>
            <a:ext cx="2474529" cy="7202423"/>
          </a:xfrm>
          <a:custGeom>
            <a:avLst/>
            <a:gdLst>
              <a:gd name="connsiteX0" fmla="*/ 0 w 4409090"/>
              <a:gd name="connsiteY0" fmla="*/ 0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0 w 4409090"/>
              <a:gd name="connsiteY4" fmla="*/ 0 h 5181600"/>
              <a:gd name="connsiteX0" fmla="*/ 1460938 w 4409090"/>
              <a:gd name="connsiteY0" fmla="*/ 73572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1460938 w 4409090"/>
              <a:gd name="connsiteY4" fmla="*/ 73572 h 5181600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090" h="5181600">
                <a:moveTo>
                  <a:pt x="3508972" y="39849"/>
                </a:moveTo>
                <a:lnTo>
                  <a:pt x="4409090" y="0"/>
                </a:lnTo>
                <a:lnTo>
                  <a:pt x="4409090" y="5181600"/>
                </a:lnTo>
                <a:lnTo>
                  <a:pt x="0" y="5181600"/>
                </a:lnTo>
                <a:cubicBezTo>
                  <a:pt x="1727137" y="4192670"/>
                  <a:pt x="3618894" y="2934327"/>
                  <a:pt x="3508972" y="39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C466172-7B50-F443-B9B9-175DF850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404812"/>
            <a:ext cx="1274762" cy="124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6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B20C1E-8C89-C54F-A788-B066B792A288}"/>
              </a:ext>
            </a:extLst>
          </p:cNvPr>
          <p:cNvSpPr/>
          <p:nvPr/>
        </p:nvSpPr>
        <p:spPr>
          <a:xfrm>
            <a:off x="0" y="0"/>
            <a:ext cx="124395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0AB490-CA23-7044-9BF2-68FB042FD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471" y="445445"/>
            <a:ext cx="6903875" cy="683131"/>
          </a:xfrm>
        </p:spPr>
        <p:txBody>
          <a:bodyPr>
            <a:noAutofit/>
          </a:bodyPr>
          <a:lstStyle/>
          <a:p>
            <a:r>
              <a:rPr lang="sv-SE" sz="4800" b="1" dirty="0">
                <a:solidFill>
                  <a:schemeClr val="bg1"/>
                </a:solidFill>
                <a:latin typeface="Helvetica Neue Condensed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Agenda</a:t>
            </a:r>
            <a:endParaRPr lang="sv-SE" sz="4800" b="1" dirty="0">
              <a:solidFill>
                <a:schemeClr val="bg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C63433B-5AD6-D341-AA12-0B347C3C4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408" y="2257153"/>
            <a:ext cx="9766042" cy="323130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sv-SE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Ekonomi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sv-SE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Vad händer säsongen 2026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sv-SE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Generell info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sv-SE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Lagorganisation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sv-SE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Övrigt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sv-SE" dirty="0">
              <a:solidFill>
                <a:schemeClr val="bg1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sv-SE" dirty="0">
              <a:solidFill>
                <a:schemeClr val="bg1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sv-SE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endParaRPr lang="sv-SE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2D224C5-0366-C348-90FC-3B1738795F26}"/>
              </a:ext>
            </a:extLst>
          </p:cNvPr>
          <p:cNvSpPr/>
          <p:nvPr/>
        </p:nvSpPr>
        <p:spPr>
          <a:xfrm>
            <a:off x="10001249" y="-181513"/>
            <a:ext cx="2474529" cy="7202423"/>
          </a:xfrm>
          <a:custGeom>
            <a:avLst/>
            <a:gdLst>
              <a:gd name="connsiteX0" fmla="*/ 0 w 4409090"/>
              <a:gd name="connsiteY0" fmla="*/ 0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0 w 4409090"/>
              <a:gd name="connsiteY4" fmla="*/ 0 h 5181600"/>
              <a:gd name="connsiteX0" fmla="*/ 1460938 w 4409090"/>
              <a:gd name="connsiteY0" fmla="*/ 73572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1460938 w 4409090"/>
              <a:gd name="connsiteY4" fmla="*/ 73572 h 5181600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090" h="5181600">
                <a:moveTo>
                  <a:pt x="3508972" y="39849"/>
                </a:moveTo>
                <a:lnTo>
                  <a:pt x="4409090" y="0"/>
                </a:lnTo>
                <a:lnTo>
                  <a:pt x="4409090" y="5181600"/>
                </a:lnTo>
                <a:lnTo>
                  <a:pt x="0" y="5181600"/>
                </a:lnTo>
                <a:cubicBezTo>
                  <a:pt x="1727137" y="4192670"/>
                  <a:pt x="3618894" y="2934327"/>
                  <a:pt x="3508972" y="39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C466172-7B50-F443-B9B9-175DF850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404812"/>
            <a:ext cx="1274762" cy="124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3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B20C1E-8C89-C54F-A788-B066B792A288}"/>
              </a:ext>
            </a:extLst>
          </p:cNvPr>
          <p:cNvSpPr/>
          <p:nvPr/>
        </p:nvSpPr>
        <p:spPr>
          <a:xfrm>
            <a:off x="0" y="0"/>
            <a:ext cx="124395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0AB490-CA23-7044-9BF2-68FB042FD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472" y="445445"/>
            <a:ext cx="4479472" cy="683131"/>
          </a:xfrm>
        </p:spPr>
        <p:txBody>
          <a:bodyPr>
            <a:noAutofit/>
          </a:bodyPr>
          <a:lstStyle/>
          <a:p>
            <a:r>
              <a:rPr lang="sv-SE" sz="4800" b="1" dirty="0">
                <a:solidFill>
                  <a:schemeClr val="bg1"/>
                </a:solidFill>
                <a:latin typeface="Helvetica Neue Condensed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Ekonomi</a:t>
            </a:r>
            <a:endParaRPr lang="sv-SE" sz="4800" b="1" dirty="0">
              <a:solidFill>
                <a:schemeClr val="bg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2D224C5-0366-C348-90FC-3B1738795F26}"/>
              </a:ext>
            </a:extLst>
          </p:cNvPr>
          <p:cNvSpPr/>
          <p:nvPr/>
        </p:nvSpPr>
        <p:spPr>
          <a:xfrm>
            <a:off x="10001249" y="-181513"/>
            <a:ext cx="2474529" cy="7202423"/>
          </a:xfrm>
          <a:custGeom>
            <a:avLst/>
            <a:gdLst>
              <a:gd name="connsiteX0" fmla="*/ 0 w 4409090"/>
              <a:gd name="connsiteY0" fmla="*/ 0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0 w 4409090"/>
              <a:gd name="connsiteY4" fmla="*/ 0 h 5181600"/>
              <a:gd name="connsiteX0" fmla="*/ 1460938 w 4409090"/>
              <a:gd name="connsiteY0" fmla="*/ 73572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1460938 w 4409090"/>
              <a:gd name="connsiteY4" fmla="*/ 73572 h 5181600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090" h="5181600">
                <a:moveTo>
                  <a:pt x="3508972" y="39849"/>
                </a:moveTo>
                <a:lnTo>
                  <a:pt x="4409090" y="0"/>
                </a:lnTo>
                <a:lnTo>
                  <a:pt x="4409090" y="5181600"/>
                </a:lnTo>
                <a:lnTo>
                  <a:pt x="0" y="5181600"/>
                </a:lnTo>
                <a:cubicBezTo>
                  <a:pt x="1727137" y="4192670"/>
                  <a:pt x="3618894" y="2934327"/>
                  <a:pt x="3508972" y="39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C466172-7B50-F443-B9B9-175DF850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404812"/>
            <a:ext cx="1274762" cy="1242893"/>
          </a:xfrm>
          <a:prstGeom prst="rect">
            <a:avLst/>
          </a:prstGeom>
        </p:spPr>
      </p:pic>
      <p:sp>
        <p:nvSpPr>
          <p:cNvPr id="13" name="Underrubrik 2">
            <a:extLst>
              <a:ext uri="{FF2B5EF4-FFF2-40B4-BE49-F238E27FC236}">
                <a16:creationId xmlns:a16="http://schemas.microsoft.com/office/drawing/2014/main" id="{9FA4A0E8-CE9A-47E9-B486-C5DC13318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123" y="1804404"/>
            <a:ext cx="6831120" cy="36840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1">
              <a:lnSpc>
                <a:spcPct val="150000"/>
              </a:lnSpc>
            </a:pPr>
            <a:endParaRPr lang="sv-SE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1" indent="-342900" algn="l">
              <a:lnSpc>
                <a:spcPct val="130000"/>
              </a:lnSpc>
              <a:spcBef>
                <a:spcPts val="1000"/>
              </a:spcBef>
              <a:buFont typeface="Arial"/>
              <a:buChar char="•"/>
            </a:pPr>
            <a:r>
              <a:rPr lang="sv-SE" sz="2200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Lagkassa 17 dec 2026	19 400 SEK</a:t>
            </a:r>
          </a:p>
          <a:p>
            <a:pPr marL="342900" lvl="1" indent="-342900" algn="l">
              <a:lnSpc>
                <a:spcPct val="130000"/>
              </a:lnSpc>
              <a:spcBef>
                <a:spcPts val="1000"/>
              </a:spcBef>
              <a:buFont typeface="Arial"/>
              <a:buChar char="•"/>
            </a:pPr>
            <a:r>
              <a:rPr lang="sv-SE" sz="2200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Inkomster och utgifter under december månad saknas just nu (matchcamp idrottshuset, bingolotter och domare)</a:t>
            </a:r>
          </a:p>
          <a:p>
            <a:pPr marL="342900" lvl="1" indent="-342900" algn="l">
              <a:lnSpc>
                <a:spcPct val="130000"/>
              </a:lnSpc>
              <a:spcBef>
                <a:spcPts val="1000"/>
              </a:spcBef>
              <a:buFont typeface="Arial"/>
              <a:buChar char="•"/>
            </a:pPr>
            <a:r>
              <a:rPr lang="sv-SE" sz="2200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Totala kostnader 2025 ca 65 000 SEK. </a:t>
            </a:r>
          </a:p>
          <a:p>
            <a:pPr marL="342900" lvl="1" indent="-342900" algn="l">
              <a:lnSpc>
                <a:spcPct val="130000"/>
              </a:lnSpc>
              <a:spcBef>
                <a:spcPts val="1000"/>
              </a:spcBef>
              <a:buFont typeface="Arial"/>
              <a:buChar char="•"/>
            </a:pPr>
            <a:r>
              <a:rPr lang="sv-SE" sz="2200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Med samma ambition under 2026 så är det ungefär så mkt pengar vi behöver dra in…</a:t>
            </a:r>
          </a:p>
        </p:txBody>
      </p:sp>
      <p:pic>
        <p:nvPicPr>
          <p:cNvPr id="8" name="Bildobjekt 7" descr="En bild som visar text, skärmbild, programvara, nummer&#10;&#10;AI-genererat innehåll kan vara felaktigt.">
            <a:extLst>
              <a:ext uri="{FF2B5EF4-FFF2-40B4-BE49-F238E27FC236}">
                <a16:creationId xmlns:a16="http://schemas.microsoft.com/office/drawing/2014/main" id="{FD79A514-D79C-963C-A855-9FC3D25A7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185" y="0"/>
            <a:ext cx="4783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67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B20C1E-8C89-C54F-A788-B066B792A288}"/>
              </a:ext>
            </a:extLst>
          </p:cNvPr>
          <p:cNvSpPr/>
          <p:nvPr/>
        </p:nvSpPr>
        <p:spPr>
          <a:xfrm>
            <a:off x="0" y="0"/>
            <a:ext cx="124395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0AB490-CA23-7044-9BF2-68FB042FD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471" y="664278"/>
            <a:ext cx="6903875" cy="683131"/>
          </a:xfrm>
        </p:spPr>
        <p:txBody>
          <a:bodyPr>
            <a:noAutofit/>
          </a:bodyPr>
          <a:lstStyle/>
          <a:p>
            <a:r>
              <a:rPr lang="sv-SE" sz="4800" b="1" dirty="0">
                <a:solidFill>
                  <a:schemeClr val="bg1"/>
                </a:solidFill>
                <a:latin typeface="Helvetica Neue Condensed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Allmänt Försäljning</a:t>
            </a:r>
            <a:endParaRPr lang="sv-SE" sz="4800" b="1" dirty="0">
              <a:solidFill>
                <a:schemeClr val="bg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C63433B-5AD6-D341-AA12-0B347C3C4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407" y="2257153"/>
            <a:ext cx="10148037" cy="32313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1" indent="-342900">
              <a:lnSpc>
                <a:spcPct val="130000"/>
              </a:lnSpc>
              <a:spcBef>
                <a:spcPts val="1000"/>
              </a:spcBef>
              <a:buFont typeface="Arial"/>
              <a:buChar char="•"/>
            </a:pPr>
            <a:r>
              <a:rPr lang="sv-SE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Vi kommer göra nytt försök med pantinsamling</a:t>
            </a:r>
          </a:p>
          <a:p>
            <a:pPr marL="342900" lvl="1" indent="-342900">
              <a:lnSpc>
                <a:spcPct val="130000"/>
              </a:lnSpc>
              <a:spcBef>
                <a:spcPts val="1000"/>
              </a:spcBef>
              <a:buFont typeface="Arial"/>
              <a:buChar char="•"/>
            </a:pPr>
            <a:r>
              <a:rPr lang="sv-SE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Bingolotter till påsk</a:t>
            </a:r>
          </a:p>
          <a:p>
            <a:pPr marL="342900" lvl="1" indent="-342900">
              <a:lnSpc>
                <a:spcPct val="130000"/>
              </a:lnSpc>
              <a:spcBef>
                <a:spcPts val="1000"/>
              </a:spcBef>
              <a:buFont typeface="Arial"/>
              <a:buChar char="•"/>
            </a:pPr>
            <a:r>
              <a:rPr lang="sv-SE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Andra försäljningsaktiviteter ska planeras</a:t>
            </a:r>
          </a:p>
          <a:p>
            <a:pPr marL="342900" lvl="1" indent="-342900">
              <a:lnSpc>
                <a:spcPct val="130000"/>
              </a:lnSpc>
              <a:spcBef>
                <a:spcPts val="1000"/>
              </a:spcBef>
              <a:buFont typeface="Arial"/>
              <a:buChar char="•"/>
            </a:pPr>
            <a:r>
              <a:rPr lang="sv-SE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Kiosker under matcher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2D224C5-0366-C348-90FC-3B1738795F26}"/>
              </a:ext>
            </a:extLst>
          </p:cNvPr>
          <p:cNvSpPr/>
          <p:nvPr/>
        </p:nvSpPr>
        <p:spPr>
          <a:xfrm>
            <a:off x="10001249" y="-181513"/>
            <a:ext cx="2474529" cy="7202423"/>
          </a:xfrm>
          <a:custGeom>
            <a:avLst/>
            <a:gdLst>
              <a:gd name="connsiteX0" fmla="*/ 0 w 4409090"/>
              <a:gd name="connsiteY0" fmla="*/ 0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0 w 4409090"/>
              <a:gd name="connsiteY4" fmla="*/ 0 h 5181600"/>
              <a:gd name="connsiteX0" fmla="*/ 1460938 w 4409090"/>
              <a:gd name="connsiteY0" fmla="*/ 73572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1460938 w 4409090"/>
              <a:gd name="connsiteY4" fmla="*/ 73572 h 5181600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090" h="5181600">
                <a:moveTo>
                  <a:pt x="3508972" y="39849"/>
                </a:moveTo>
                <a:lnTo>
                  <a:pt x="4409090" y="0"/>
                </a:lnTo>
                <a:lnTo>
                  <a:pt x="4409090" y="5181600"/>
                </a:lnTo>
                <a:lnTo>
                  <a:pt x="0" y="5181600"/>
                </a:lnTo>
                <a:cubicBezTo>
                  <a:pt x="1727137" y="4192670"/>
                  <a:pt x="3618894" y="2934327"/>
                  <a:pt x="3508972" y="39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C466172-7B50-F443-B9B9-175DF850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404812"/>
            <a:ext cx="1274762" cy="124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5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B20C1E-8C89-C54F-A788-B066B792A288}"/>
              </a:ext>
            </a:extLst>
          </p:cNvPr>
          <p:cNvSpPr/>
          <p:nvPr/>
        </p:nvSpPr>
        <p:spPr>
          <a:xfrm>
            <a:off x="167663" y="0"/>
            <a:ext cx="124395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0AB490-CA23-7044-9BF2-68FB042FD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471" y="964574"/>
            <a:ext cx="6903875" cy="6831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v-SE" sz="4800" b="1" dirty="0">
                <a:solidFill>
                  <a:schemeClr val="bg1"/>
                </a:solidFill>
                <a:latin typeface="Helvetica Neue Condensed"/>
                <a:ea typeface="Helvetica Neue" panose="02000503000000020004" pitchFamily="2" charset="0"/>
                <a:cs typeface="Helvetica Neue" panose="02000503000000020004" pitchFamily="2" charset="0"/>
              </a:rPr>
              <a:t>Aktiviteter 2026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C63433B-5AD6-D341-AA12-0B347C3C4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408" y="2473009"/>
            <a:ext cx="9766042" cy="323130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endParaRPr lang="sv-SE" sz="2000" dirty="0">
              <a:solidFill>
                <a:schemeClr val="bg1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50000"/>
              </a:lnSpc>
            </a:pPr>
            <a:endParaRPr lang="sv-SE" sz="2000" dirty="0">
              <a:solidFill>
                <a:schemeClr val="bg1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sv-SE" sz="2000" dirty="0">
              <a:solidFill>
                <a:schemeClr val="bg1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sv-SE" sz="2000" dirty="0">
              <a:solidFill>
                <a:schemeClr val="bg1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50000"/>
              </a:lnSpc>
            </a:pPr>
            <a:endParaRPr lang="sv-SE" dirty="0">
              <a:solidFill>
                <a:schemeClr val="bg1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2D224C5-0366-C348-90FC-3B1738795F26}"/>
              </a:ext>
            </a:extLst>
          </p:cNvPr>
          <p:cNvSpPr/>
          <p:nvPr/>
        </p:nvSpPr>
        <p:spPr>
          <a:xfrm>
            <a:off x="10001249" y="-181513"/>
            <a:ext cx="2474529" cy="7202423"/>
          </a:xfrm>
          <a:custGeom>
            <a:avLst/>
            <a:gdLst>
              <a:gd name="connsiteX0" fmla="*/ 0 w 4409090"/>
              <a:gd name="connsiteY0" fmla="*/ 0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0 w 4409090"/>
              <a:gd name="connsiteY4" fmla="*/ 0 h 5181600"/>
              <a:gd name="connsiteX0" fmla="*/ 1460938 w 4409090"/>
              <a:gd name="connsiteY0" fmla="*/ 73572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1460938 w 4409090"/>
              <a:gd name="connsiteY4" fmla="*/ 73572 h 5181600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090" h="5181600">
                <a:moveTo>
                  <a:pt x="3508972" y="39849"/>
                </a:moveTo>
                <a:lnTo>
                  <a:pt x="4409090" y="0"/>
                </a:lnTo>
                <a:lnTo>
                  <a:pt x="4409090" y="5181600"/>
                </a:lnTo>
                <a:lnTo>
                  <a:pt x="0" y="5181600"/>
                </a:lnTo>
                <a:cubicBezTo>
                  <a:pt x="1727137" y="4192670"/>
                  <a:pt x="3618894" y="2934327"/>
                  <a:pt x="3508972" y="39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C466172-7B50-F443-B9B9-175DF850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404812"/>
            <a:ext cx="1274762" cy="1242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F983E4-673D-440C-BEBB-E481975233CC}"/>
              </a:ext>
            </a:extLst>
          </p:cNvPr>
          <p:cNvSpPr txBox="1"/>
          <p:nvPr/>
        </p:nvSpPr>
        <p:spPr>
          <a:xfrm>
            <a:off x="1611824" y="2100020"/>
            <a:ext cx="882757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Helvetica Neue" panose="02000503000000020004"/>
              </a:rPr>
              <a:t>Generellt: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Helvetica Neue" panose="02000503000000020004"/>
              </a:rPr>
              <a:t>Övernattning/aktivitet klubbhus 31/1-1/2</a:t>
            </a:r>
          </a:p>
          <a:p>
            <a:endParaRPr lang="sv-SE" sz="2000" dirty="0">
              <a:solidFill>
                <a:schemeClr val="bg1"/>
              </a:solidFill>
              <a:latin typeface="Helvetica Neue" panose="02000503000000020004"/>
            </a:endParaRPr>
          </a:p>
          <a:p>
            <a:r>
              <a:rPr lang="sv-SE" sz="2000" b="1" dirty="0">
                <a:solidFill>
                  <a:schemeClr val="bg1"/>
                </a:solidFill>
                <a:latin typeface="Helvetica Neue" panose="02000503000000020004"/>
              </a:rPr>
              <a:t>Matchkamper: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Helvetica Neue" panose="02000503000000020004"/>
              </a:rPr>
              <a:t>Matchkamp Degerfors slutet av Feb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Helvetica Neue" panose="02000503000000020004"/>
                <a:sym typeface="Wingdings" panose="05000000000000000000" pitchFamily="2" charset="2"/>
              </a:rPr>
              <a:t>Ytterligare matchkamper kommer att planeras in både i närområdet och längre bort</a:t>
            </a:r>
            <a:endParaRPr lang="sv-SE" sz="2000" dirty="0">
              <a:solidFill>
                <a:schemeClr val="bg1"/>
              </a:solidFill>
              <a:latin typeface="Helvetica Neue" panose="020005030000000200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b="1" dirty="0">
              <a:solidFill>
                <a:schemeClr val="bg1"/>
              </a:solidFill>
              <a:latin typeface="Helvetica Neue" panose="02000503000000020004"/>
            </a:endParaRPr>
          </a:p>
          <a:p>
            <a:r>
              <a:rPr lang="sv-SE" sz="2000" b="1" dirty="0">
                <a:solidFill>
                  <a:schemeClr val="bg1"/>
                </a:solidFill>
                <a:latin typeface="Helvetica Neue" panose="02000503000000020004"/>
              </a:rPr>
              <a:t>Cuper: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Helvetica Neue" panose="02000503000000020004"/>
              </a:rPr>
              <a:t>Örebrocupen 13-15 juni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bg1"/>
                </a:solidFill>
                <a:latin typeface="Helvetica Neue" panose="02000503000000020004"/>
              </a:rPr>
              <a:t>Sommarcup</a:t>
            </a:r>
            <a:r>
              <a:rPr lang="sv-SE" sz="2000" dirty="0">
                <a:solidFill>
                  <a:schemeClr val="bg1"/>
                </a:solidFill>
                <a:latin typeface="Helvetica Neue" panose="02000503000000020004"/>
              </a:rPr>
              <a:t> </a:t>
            </a:r>
            <a:r>
              <a:rPr lang="sv-SE" sz="2000">
                <a:solidFill>
                  <a:schemeClr val="bg1"/>
                </a:solidFill>
                <a:latin typeface="Helvetica Neue" panose="02000503000000020004"/>
              </a:rPr>
              <a:t>i slutet </a:t>
            </a:r>
            <a:r>
              <a:rPr lang="sv-SE" sz="2000" dirty="0">
                <a:solidFill>
                  <a:schemeClr val="bg1"/>
                </a:solidFill>
                <a:latin typeface="Helvetica Neue" panose="02000503000000020004"/>
              </a:rPr>
              <a:t>av juni (Västerås/Smögen eller liknande..)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Helvetica Neue" panose="02000503000000020004"/>
              </a:rPr>
              <a:t>Forwardcupen i augusti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bg1"/>
                </a:solidFill>
                <a:latin typeface="Helvetica Neue" panose="02000503000000020004"/>
              </a:rPr>
              <a:t>Select</a:t>
            </a:r>
            <a:r>
              <a:rPr lang="sv-SE" sz="2000" dirty="0">
                <a:solidFill>
                  <a:schemeClr val="bg1"/>
                </a:solidFill>
                <a:latin typeface="Helvetica Neue" panose="02000503000000020004"/>
              </a:rPr>
              <a:t> Cup i oktober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Helvetica Neue" panose="02000503000000020004"/>
              </a:rPr>
              <a:t>Örebrocupen </a:t>
            </a:r>
            <a:r>
              <a:rPr lang="sv-SE" sz="2000" dirty="0" err="1">
                <a:solidFill>
                  <a:schemeClr val="bg1"/>
                </a:solidFill>
                <a:latin typeface="Helvetica Neue" panose="02000503000000020004"/>
              </a:rPr>
              <a:t>Futsal</a:t>
            </a:r>
            <a:r>
              <a:rPr lang="sv-SE" sz="2000" dirty="0">
                <a:solidFill>
                  <a:schemeClr val="bg1"/>
                </a:solidFill>
                <a:latin typeface="Helvetica Neue" panose="02000503000000020004"/>
              </a:rPr>
              <a:t> i december</a:t>
            </a:r>
            <a:endParaRPr lang="sv-SE" sz="2000" dirty="0">
              <a:solidFill>
                <a:schemeClr val="bg1"/>
              </a:solidFill>
              <a:latin typeface="Helvetica Neue" panose="02000503000000020004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</a:t>
            </a:r>
          </a:p>
          <a:p>
            <a:pPr marL="342900" indent="-342900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298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816C1-27DC-E779-6940-78C4050F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2721382-F2FF-BCC4-7F1B-7C7C7114738A}"/>
              </a:ext>
            </a:extLst>
          </p:cNvPr>
          <p:cNvSpPr/>
          <p:nvPr/>
        </p:nvSpPr>
        <p:spPr>
          <a:xfrm>
            <a:off x="167663" y="0"/>
            <a:ext cx="124395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1831B91-AB68-5DBC-77D9-A95ACB03F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471" y="964574"/>
            <a:ext cx="6903875" cy="6831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v-SE" sz="4800" b="1" dirty="0">
                <a:solidFill>
                  <a:schemeClr val="bg1"/>
                </a:solidFill>
                <a:latin typeface="Helvetica Neue Condensed"/>
                <a:ea typeface="Helvetica Neue" panose="02000503000000020004" pitchFamily="2" charset="0"/>
                <a:cs typeface="Helvetica Neue" panose="02000503000000020004" pitchFamily="2" charset="0"/>
              </a:rPr>
              <a:t>Seriespel 2026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D543138-98E7-AEFE-21FA-73AC3B60D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408" y="2473009"/>
            <a:ext cx="9766042" cy="323130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endParaRPr lang="sv-SE" sz="2000" dirty="0">
              <a:solidFill>
                <a:schemeClr val="bg1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50000"/>
              </a:lnSpc>
            </a:pPr>
            <a:endParaRPr lang="sv-SE" sz="2000" dirty="0">
              <a:solidFill>
                <a:schemeClr val="bg1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sv-SE" sz="2000" dirty="0">
              <a:solidFill>
                <a:schemeClr val="bg1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sv-SE" sz="2000" dirty="0">
              <a:solidFill>
                <a:schemeClr val="bg1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50000"/>
              </a:lnSpc>
            </a:pPr>
            <a:endParaRPr lang="sv-SE" dirty="0">
              <a:solidFill>
                <a:schemeClr val="bg1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3F02050-A798-CF07-C11C-7F339A2BCF77}"/>
              </a:ext>
            </a:extLst>
          </p:cNvPr>
          <p:cNvSpPr/>
          <p:nvPr/>
        </p:nvSpPr>
        <p:spPr>
          <a:xfrm>
            <a:off x="10001249" y="-181513"/>
            <a:ext cx="2474529" cy="7202423"/>
          </a:xfrm>
          <a:custGeom>
            <a:avLst/>
            <a:gdLst>
              <a:gd name="connsiteX0" fmla="*/ 0 w 4409090"/>
              <a:gd name="connsiteY0" fmla="*/ 0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0 w 4409090"/>
              <a:gd name="connsiteY4" fmla="*/ 0 h 5181600"/>
              <a:gd name="connsiteX0" fmla="*/ 1460938 w 4409090"/>
              <a:gd name="connsiteY0" fmla="*/ 73572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1460938 w 4409090"/>
              <a:gd name="connsiteY4" fmla="*/ 73572 h 5181600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090" h="5181600">
                <a:moveTo>
                  <a:pt x="3508972" y="39849"/>
                </a:moveTo>
                <a:lnTo>
                  <a:pt x="4409090" y="0"/>
                </a:lnTo>
                <a:lnTo>
                  <a:pt x="4409090" y="5181600"/>
                </a:lnTo>
                <a:lnTo>
                  <a:pt x="0" y="5181600"/>
                </a:lnTo>
                <a:cubicBezTo>
                  <a:pt x="1727137" y="4192670"/>
                  <a:pt x="3618894" y="2934327"/>
                  <a:pt x="3508972" y="39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FE045C0-0FF2-A599-1403-99DE9CFB7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404812"/>
            <a:ext cx="1274762" cy="1242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4777D4-DDFB-427D-1303-0B65B676D35F}"/>
              </a:ext>
            </a:extLst>
          </p:cNvPr>
          <p:cNvSpPr txBox="1"/>
          <p:nvPr/>
        </p:nvSpPr>
        <p:spPr>
          <a:xfrm>
            <a:off x="1611824" y="2100020"/>
            <a:ext cx="88275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Helvetica Neue" panose="02000503000000020004"/>
              </a:rPr>
              <a:t>Förutsättningar: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Helvetica Neue" panose="02000503000000020004"/>
              </a:rPr>
              <a:t>Första året 9-manna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Helvetica Neue" panose="02000503000000020004"/>
              </a:rPr>
              <a:t>Födda 2012 och 2013 i samma serie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Helvetica Neue" panose="02000503000000020004"/>
              </a:rPr>
              <a:t>Nivå 1 innebär 11-manna (visa lag kan även ha födda 2011..)</a:t>
            </a:r>
          </a:p>
          <a:p>
            <a:endParaRPr lang="sv-SE" sz="2000" dirty="0">
              <a:solidFill>
                <a:schemeClr val="bg1"/>
              </a:solidFill>
              <a:latin typeface="Helvetica Neue" panose="02000503000000020004"/>
            </a:endParaRPr>
          </a:p>
          <a:p>
            <a:endParaRPr lang="sv-SE" sz="2000" dirty="0">
              <a:solidFill>
                <a:schemeClr val="bg1"/>
              </a:solidFill>
              <a:latin typeface="Helvetica Neue" panose="020005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Helvetica Neue" panose="02000503000000020004"/>
              </a:rPr>
              <a:t>Vi har inte tillräckligt med spelare för två 9-mannalag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Helvetica Neue" panose="02000503000000020004"/>
              </a:rPr>
              <a:t>Vår nuvarande plan är att ha ett lag i högre nivå samt ett lag i lägre nivå där vi tillsammans med P2012 Vit skapar en matchmiljö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bg1"/>
              </a:solidFill>
              <a:latin typeface="Helvetica Neue" panose="020005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bg1"/>
              </a:solidFill>
              <a:latin typeface="Helvetica Neue" panose="020005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Helvetica Neue" panose="02000503000000020004"/>
                <a:sym typeface="Wingdings" panose="05000000000000000000" pitchFamily="2" charset="2"/>
              </a:rPr>
              <a:t>Träningsmatcher kommer att planeras in successivt 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</a:t>
            </a:r>
          </a:p>
          <a:p>
            <a:pPr marL="342900" indent="-342900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793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B20C1E-8C89-C54F-A788-B066B792A288}"/>
              </a:ext>
            </a:extLst>
          </p:cNvPr>
          <p:cNvSpPr/>
          <p:nvPr/>
        </p:nvSpPr>
        <p:spPr>
          <a:xfrm>
            <a:off x="-193352" y="0"/>
            <a:ext cx="124395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0AB490-CA23-7044-9BF2-68FB042FD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471" y="964574"/>
            <a:ext cx="6903875" cy="6831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v-SE" sz="4000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Generell info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C63433B-5AD6-D341-AA12-0B347C3C4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408" y="2473009"/>
            <a:ext cx="9766042" cy="32313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Helvetica Neue" panose="02000503000000020004"/>
              </a:rPr>
              <a:t>Närvaron av killarna på träningen behöver öka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Helvetica Neue" panose="02000503000000020004"/>
              </a:rPr>
              <a:t>Fyll i frånvaro då annan träning också räknas in i planering för matcher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Helvetica Neue" panose="02000503000000020004"/>
              </a:rPr>
              <a:t>Spelarsamtal med killarna kommer att genomföras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sv-SE" sz="2000" dirty="0">
              <a:solidFill>
                <a:schemeClr val="bg1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sv-SE" sz="2000" dirty="0">
              <a:solidFill>
                <a:schemeClr val="bg1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sv-SE" sz="2000" dirty="0">
              <a:solidFill>
                <a:schemeClr val="bg1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50000"/>
              </a:lnSpc>
            </a:pPr>
            <a:endParaRPr lang="sv-SE" dirty="0">
              <a:solidFill>
                <a:schemeClr val="bg1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2D224C5-0366-C348-90FC-3B1738795F26}"/>
              </a:ext>
            </a:extLst>
          </p:cNvPr>
          <p:cNvSpPr/>
          <p:nvPr/>
        </p:nvSpPr>
        <p:spPr>
          <a:xfrm>
            <a:off x="10001249" y="-181513"/>
            <a:ext cx="2474529" cy="7202423"/>
          </a:xfrm>
          <a:custGeom>
            <a:avLst/>
            <a:gdLst>
              <a:gd name="connsiteX0" fmla="*/ 0 w 4409090"/>
              <a:gd name="connsiteY0" fmla="*/ 0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0 w 4409090"/>
              <a:gd name="connsiteY4" fmla="*/ 0 h 5181600"/>
              <a:gd name="connsiteX0" fmla="*/ 1460938 w 4409090"/>
              <a:gd name="connsiteY0" fmla="*/ 73572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1460938 w 4409090"/>
              <a:gd name="connsiteY4" fmla="*/ 73572 h 5181600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090" h="5181600">
                <a:moveTo>
                  <a:pt x="3508972" y="39849"/>
                </a:moveTo>
                <a:lnTo>
                  <a:pt x="4409090" y="0"/>
                </a:lnTo>
                <a:lnTo>
                  <a:pt x="4409090" y="5181600"/>
                </a:lnTo>
                <a:lnTo>
                  <a:pt x="0" y="5181600"/>
                </a:lnTo>
                <a:cubicBezTo>
                  <a:pt x="1727137" y="4192670"/>
                  <a:pt x="3618894" y="2934327"/>
                  <a:pt x="3508972" y="39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C466172-7B50-F443-B9B9-175DF850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404812"/>
            <a:ext cx="1274762" cy="124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7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13213-F9B8-45B0-7EEF-D367FBFC4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6DEE478-B837-4937-5A68-64B594767648}"/>
              </a:ext>
            </a:extLst>
          </p:cNvPr>
          <p:cNvSpPr/>
          <p:nvPr/>
        </p:nvSpPr>
        <p:spPr>
          <a:xfrm>
            <a:off x="0" y="0"/>
            <a:ext cx="124395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362A751-5372-F97B-CAD2-FB962EC23458}"/>
              </a:ext>
            </a:extLst>
          </p:cNvPr>
          <p:cNvSpPr/>
          <p:nvPr/>
        </p:nvSpPr>
        <p:spPr>
          <a:xfrm>
            <a:off x="10001249" y="0"/>
            <a:ext cx="2474529" cy="6858000"/>
          </a:xfrm>
          <a:custGeom>
            <a:avLst/>
            <a:gdLst>
              <a:gd name="connsiteX0" fmla="*/ 0 w 4409090"/>
              <a:gd name="connsiteY0" fmla="*/ 0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0 w 4409090"/>
              <a:gd name="connsiteY4" fmla="*/ 0 h 5181600"/>
              <a:gd name="connsiteX0" fmla="*/ 1460938 w 4409090"/>
              <a:gd name="connsiteY0" fmla="*/ 73572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1460938 w 4409090"/>
              <a:gd name="connsiteY4" fmla="*/ 73572 h 5181600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090" h="5181600">
                <a:moveTo>
                  <a:pt x="3508972" y="39849"/>
                </a:moveTo>
                <a:lnTo>
                  <a:pt x="4409090" y="0"/>
                </a:lnTo>
                <a:lnTo>
                  <a:pt x="4409090" y="5181600"/>
                </a:lnTo>
                <a:lnTo>
                  <a:pt x="0" y="5181600"/>
                </a:lnTo>
                <a:cubicBezTo>
                  <a:pt x="1727137" y="4192670"/>
                  <a:pt x="3618894" y="2934327"/>
                  <a:pt x="3508972" y="39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7A4820E-377A-665A-3274-51A7CE60E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404812"/>
            <a:ext cx="1274762" cy="1242893"/>
          </a:xfrm>
          <a:prstGeom prst="rect">
            <a:avLst/>
          </a:prstGeom>
        </p:spPr>
      </p:pic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69C518F3-C446-CE09-FDA8-12838E8F10F3}"/>
              </a:ext>
            </a:extLst>
          </p:cNvPr>
          <p:cNvSpPr/>
          <p:nvPr/>
        </p:nvSpPr>
        <p:spPr>
          <a:xfrm>
            <a:off x="3181800" y="1251705"/>
            <a:ext cx="2232000" cy="79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Lagledare</a:t>
            </a:r>
          </a:p>
        </p:txBody>
      </p:sp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548F6513-15B2-9604-768A-D40FCEA119A2}"/>
              </a:ext>
            </a:extLst>
          </p:cNvPr>
          <p:cNvSpPr/>
          <p:nvPr/>
        </p:nvSpPr>
        <p:spPr>
          <a:xfrm>
            <a:off x="6065827" y="1251705"/>
            <a:ext cx="2232000" cy="79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Huvudtränare</a:t>
            </a:r>
          </a:p>
        </p:txBody>
      </p:sp>
      <p:sp>
        <p:nvSpPr>
          <p:cNvPr id="24" name="Rektangel: rundade hörn 23">
            <a:extLst>
              <a:ext uri="{FF2B5EF4-FFF2-40B4-BE49-F238E27FC236}">
                <a16:creationId xmlns:a16="http://schemas.microsoft.com/office/drawing/2014/main" id="{BD904876-CD74-3F54-FA42-99628D7CDD38}"/>
              </a:ext>
            </a:extLst>
          </p:cNvPr>
          <p:cNvSpPr/>
          <p:nvPr/>
        </p:nvSpPr>
        <p:spPr>
          <a:xfrm>
            <a:off x="3172150" y="2301337"/>
            <a:ext cx="2232000" cy="79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Plantränare</a:t>
            </a:r>
          </a:p>
        </p:txBody>
      </p:sp>
      <p:sp>
        <p:nvSpPr>
          <p:cNvPr id="25" name="Rektangel: rundade hörn 24">
            <a:extLst>
              <a:ext uri="{FF2B5EF4-FFF2-40B4-BE49-F238E27FC236}">
                <a16:creationId xmlns:a16="http://schemas.microsoft.com/office/drawing/2014/main" id="{4E659791-986C-156F-1307-6665AA8D5488}"/>
              </a:ext>
            </a:extLst>
          </p:cNvPr>
          <p:cNvSpPr/>
          <p:nvPr/>
        </p:nvSpPr>
        <p:spPr>
          <a:xfrm>
            <a:off x="6056177" y="2301337"/>
            <a:ext cx="2232000" cy="79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Laggbyggare</a:t>
            </a:r>
          </a:p>
        </p:txBody>
      </p:sp>
      <p:sp>
        <p:nvSpPr>
          <p:cNvPr id="26" name="Rektangel: rundade hörn 25">
            <a:extLst>
              <a:ext uri="{FF2B5EF4-FFF2-40B4-BE49-F238E27FC236}">
                <a16:creationId xmlns:a16="http://schemas.microsoft.com/office/drawing/2014/main" id="{97E946FC-0BA0-3839-D674-DCE6040DCA4A}"/>
              </a:ext>
            </a:extLst>
          </p:cNvPr>
          <p:cNvSpPr/>
          <p:nvPr/>
        </p:nvSpPr>
        <p:spPr>
          <a:xfrm>
            <a:off x="3173528" y="3387048"/>
            <a:ext cx="2232000" cy="79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Spelarråd</a:t>
            </a:r>
          </a:p>
        </p:txBody>
      </p:sp>
      <p:sp>
        <p:nvSpPr>
          <p:cNvPr id="27" name="Rektangel: rundade hörn 26">
            <a:extLst>
              <a:ext uri="{FF2B5EF4-FFF2-40B4-BE49-F238E27FC236}">
                <a16:creationId xmlns:a16="http://schemas.microsoft.com/office/drawing/2014/main" id="{71A045A6-812E-0D7D-BF79-DB85DC24AB62}"/>
              </a:ext>
            </a:extLst>
          </p:cNvPr>
          <p:cNvSpPr/>
          <p:nvPr/>
        </p:nvSpPr>
        <p:spPr>
          <a:xfrm>
            <a:off x="6057555" y="3387048"/>
            <a:ext cx="2232000" cy="79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Ekonomiansvarig</a:t>
            </a:r>
          </a:p>
        </p:txBody>
      </p:sp>
      <p:sp>
        <p:nvSpPr>
          <p:cNvPr id="28" name="Rektangel: rundade hörn 27">
            <a:extLst>
              <a:ext uri="{FF2B5EF4-FFF2-40B4-BE49-F238E27FC236}">
                <a16:creationId xmlns:a16="http://schemas.microsoft.com/office/drawing/2014/main" id="{0532AD0A-BE24-EC18-0AF2-49628AC0D629}"/>
              </a:ext>
            </a:extLst>
          </p:cNvPr>
          <p:cNvSpPr/>
          <p:nvPr/>
        </p:nvSpPr>
        <p:spPr>
          <a:xfrm>
            <a:off x="3163878" y="4480713"/>
            <a:ext cx="2232000" cy="79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Försäljningsansvarig</a:t>
            </a:r>
          </a:p>
        </p:txBody>
      </p:sp>
      <p:sp>
        <p:nvSpPr>
          <p:cNvPr id="29" name="Rektangel: rundade hörn 28">
            <a:extLst>
              <a:ext uri="{FF2B5EF4-FFF2-40B4-BE49-F238E27FC236}">
                <a16:creationId xmlns:a16="http://schemas.microsoft.com/office/drawing/2014/main" id="{7E81B642-9A89-1BB8-A26E-43760C7B9E9A}"/>
              </a:ext>
            </a:extLst>
          </p:cNvPr>
          <p:cNvSpPr/>
          <p:nvPr/>
        </p:nvSpPr>
        <p:spPr>
          <a:xfrm>
            <a:off x="6047905" y="4480713"/>
            <a:ext cx="2232000" cy="79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Eventansvarig/Kiosk</a:t>
            </a:r>
          </a:p>
        </p:txBody>
      </p:sp>
      <p:sp>
        <p:nvSpPr>
          <p:cNvPr id="31" name="Underrubrik 30">
            <a:extLst>
              <a:ext uri="{FF2B5EF4-FFF2-40B4-BE49-F238E27FC236}">
                <a16:creationId xmlns:a16="http://schemas.microsoft.com/office/drawing/2014/main" id="{21611EB5-D165-A502-366A-2C68DE5DF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7380" y="250371"/>
            <a:ext cx="9144000" cy="717369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sv-SE" sz="4800" dirty="0">
                <a:solidFill>
                  <a:schemeClr val="bg1"/>
                </a:solidFill>
              </a:rPr>
              <a:t>Hur lagets fördelning är just nu</a:t>
            </a:r>
          </a:p>
        </p:txBody>
      </p:sp>
      <p:sp>
        <p:nvSpPr>
          <p:cNvPr id="33" name="Rektangel: rundade hörn 32">
            <a:extLst>
              <a:ext uri="{FF2B5EF4-FFF2-40B4-BE49-F238E27FC236}">
                <a16:creationId xmlns:a16="http://schemas.microsoft.com/office/drawing/2014/main" id="{6A1F38F4-B705-B9D2-AA56-E8D26D7DC5F6}"/>
              </a:ext>
            </a:extLst>
          </p:cNvPr>
          <p:cNvSpPr/>
          <p:nvPr/>
        </p:nvSpPr>
        <p:spPr>
          <a:xfrm>
            <a:off x="3174760" y="5558397"/>
            <a:ext cx="2232000" cy="79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Sponsring</a:t>
            </a:r>
          </a:p>
        </p:txBody>
      </p:sp>
      <p:sp>
        <p:nvSpPr>
          <p:cNvPr id="34" name="Rektangel: rundade hörn 33">
            <a:extLst>
              <a:ext uri="{FF2B5EF4-FFF2-40B4-BE49-F238E27FC236}">
                <a16:creationId xmlns:a16="http://schemas.microsoft.com/office/drawing/2014/main" id="{83DBFEF8-4A70-9D95-6A6B-5D8674A86A1E}"/>
              </a:ext>
            </a:extLst>
          </p:cNvPr>
          <p:cNvSpPr/>
          <p:nvPr/>
        </p:nvSpPr>
        <p:spPr>
          <a:xfrm>
            <a:off x="6058787" y="5558397"/>
            <a:ext cx="2232000" cy="79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Föräldraråd</a:t>
            </a:r>
          </a:p>
        </p:txBody>
      </p:sp>
      <p:sp>
        <p:nvSpPr>
          <p:cNvPr id="35" name="Rektangel: rundade hörn 34">
            <a:extLst>
              <a:ext uri="{FF2B5EF4-FFF2-40B4-BE49-F238E27FC236}">
                <a16:creationId xmlns:a16="http://schemas.microsoft.com/office/drawing/2014/main" id="{370BE4F2-71E8-266F-AD22-C2A1D30B8803}"/>
              </a:ext>
            </a:extLst>
          </p:cNvPr>
          <p:cNvSpPr/>
          <p:nvPr/>
        </p:nvSpPr>
        <p:spPr>
          <a:xfrm>
            <a:off x="1222371" y="1251705"/>
            <a:ext cx="2232000" cy="79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Camilla</a:t>
            </a:r>
          </a:p>
        </p:txBody>
      </p:sp>
      <p:sp>
        <p:nvSpPr>
          <p:cNvPr id="36" name="Rektangel: rundade hörn 35">
            <a:extLst>
              <a:ext uri="{FF2B5EF4-FFF2-40B4-BE49-F238E27FC236}">
                <a16:creationId xmlns:a16="http://schemas.microsoft.com/office/drawing/2014/main" id="{2D19DEC8-62BA-A9E5-D6AC-6043D932A088}"/>
              </a:ext>
            </a:extLst>
          </p:cNvPr>
          <p:cNvSpPr/>
          <p:nvPr/>
        </p:nvSpPr>
        <p:spPr>
          <a:xfrm>
            <a:off x="1212721" y="2301337"/>
            <a:ext cx="2232000" cy="79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Micke, Markus,</a:t>
            </a:r>
          </a:p>
          <a:p>
            <a:pPr algn="ctr"/>
            <a:r>
              <a:rPr lang="sv-SE" dirty="0"/>
              <a:t> Erik</a:t>
            </a:r>
          </a:p>
        </p:txBody>
      </p:sp>
      <p:sp>
        <p:nvSpPr>
          <p:cNvPr id="37" name="Rektangel: rundade hörn 36">
            <a:extLst>
              <a:ext uri="{FF2B5EF4-FFF2-40B4-BE49-F238E27FC236}">
                <a16:creationId xmlns:a16="http://schemas.microsoft.com/office/drawing/2014/main" id="{8133B20D-B33F-91F9-5EC0-7BFD043D450D}"/>
              </a:ext>
            </a:extLst>
          </p:cNvPr>
          <p:cNvSpPr/>
          <p:nvPr/>
        </p:nvSpPr>
        <p:spPr>
          <a:xfrm>
            <a:off x="1214099" y="3387048"/>
            <a:ext cx="2232000" cy="79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u="sng" dirty="0">
                <a:solidFill>
                  <a:srgbClr val="FF0000"/>
                </a:solidFill>
              </a:rPr>
              <a:t>Söker vi</a:t>
            </a:r>
          </a:p>
        </p:txBody>
      </p:sp>
      <p:sp>
        <p:nvSpPr>
          <p:cNvPr id="38" name="Rektangel: rundade hörn 37">
            <a:extLst>
              <a:ext uri="{FF2B5EF4-FFF2-40B4-BE49-F238E27FC236}">
                <a16:creationId xmlns:a16="http://schemas.microsoft.com/office/drawing/2014/main" id="{CB77CC7F-7C32-B012-B62E-D0BBF17B88FA}"/>
              </a:ext>
            </a:extLst>
          </p:cNvPr>
          <p:cNvSpPr/>
          <p:nvPr/>
        </p:nvSpPr>
        <p:spPr>
          <a:xfrm>
            <a:off x="1204449" y="4480713"/>
            <a:ext cx="2232000" cy="79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Henrik,</a:t>
            </a:r>
            <a:r>
              <a:rPr lang="sv-SE" u="sng" dirty="0">
                <a:solidFill>
                  <a:srgbClr val="FF0000"/>
                </a:solidFill>
              </a:rPr>
              <a:t> Söker vii</a:t>
            </a:r>
          </a:p>
        </p:txBody>
      </p:sp>
      <p:sp>
        <p:nvSpPr>
          <p:cNvPr id="39" name="Rektangel: rundade hörn 38">
            <a:extLst>
              <a:ext uri="{FF2B5EF4-FFF2-40B4-BE49-F238E27FC236}">
                <a16:creationId xmlns:a16="http://schemas.microsoft.com/office/drawing/2014/main" id="{A385E1C8-0EB7-D8EB-758D-E5C04C0B6FE5}"/>
              </a:ext>
            </a:extLst>
          </p:cNvPr>
          <p:cNvSpPr/>
          <p:nvPr/>
        </p:nvSpPr>
        <p:spPr>
          <a:xfrm>
            <a:off x="1215331" y="5558397"/>
            <a:ext cx="2232000" cy="79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u="sng" dirty="0">
                <a:solidFill>
                  <a:srgbClr val="FF0000"/>
                </a:solidFill>
              </a:rPr>
              <a:t>Söker vi</a:t>
            </a:r>
          </a:p>
        </p:txBody>
      </p:sp>
      <p:sp>
        <p:nvSpPr>
          <p:cNvPr id="40" name="Rektangel: rundade hörn 39">
            <a:extLst>
              <a:ext uri="{FF2B5EF4-FFF2-40B4-BE49-F238E27FC236}">
                <a16:creationId xmlns:a16="http://schemas.microsoft.com/office/drawing/2014/main" id="{51F544B8-2F09-F81F-6979-E3A74941D930}"/>
              </a:ext>
            </a:extLst>
          </p:cNvPr>
          <p:cNvSpPr/>
          <p:nvPr/>
        </p:nvSpPr>
        <p:spPr>
          <a:xfrm>
            <a:off x="7993291" y="1262587"/>
            <a:ext cx="2232000" cy="79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Extern</a:t>
            </a:r>
          </a:p>
        </p:txBody>
      </p:sp>
      <p:sp>
        <p:nvSpPr>
          <p:cNvPr id="41" name="Rektangel: rundade hörn 40">
            <a:extLst>
              <a:ext uri="{FF2B5EF4-FFF2-40B4-BE49-F238E27FC236}">
                <a16:creationId xmlns:a16="http://schemas.microsoft.com/office/drawing/2014/main" id="{3A67F27E-B47E-B783-ECAD-D322950C884D}"/>
              </a:ext>
            </a:extLst>
          </p:cNvPr>
          <p:cNvSpPr/>
          <p:nvPr/>
        </p:nvSpPr>
        <p:spPr>
          <a:xfrm>
            <a:off x="7983641" y="2312219"/>
            <a:ext cx="2232000" cy="79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Camilla, </a:t>
            </a:r>
            <a:r>
              <a:rPr lang="sv-SE" u="sng" dirty="0">
                <a:solidFill>
                  <a:srgbClr val="FF0000"/>
                </a:solidFill>
              </a:rPr>
              <a:t>Söker vi</a:t>
            </a:r>
          </a:p>
        </p:txBody>
      </p:sp>
      <p:sp>
        <p:nvSpPr>
          <p:cNvPr id="42" name="Rektangel: rundade hörn 41">
            <a:extLst>
              <a:ext uri="{FF2B5EF4-FFF2-40B4-BE49-F238E27FC236}">
                <a16:creationId xmlns:a16="http://schemas.microsoft.com/office/drawing/2014/main" id="{BCF08FAC-3026-757A-C06B-6DD90F5685BB}"/>
              </a:ext>
            </a:extLst>
          </p:cNvPr>
          <p:cNvSpPr/>
          <p:nvPr/>
        </p:nvSpPr>
        <p:spPr>
          <a:xfrm>
            <a:off x="7985019" y="3397930"/>
            <a:ext cx="2232000" cy="79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Camilla</a:t>
            </a:r>
          </a:p>
        </p:txBody>
      </p:sp>
      <p:sp>
        <p:nvSpPr>
          <p:cNvPr id="43" name="Rektangel: rundade hörn 42">
            <a:extLst>
              <a:ext uri="{FF2B5EF4-FFF2-40B4-BE49-F238E27FC236}">
                <a16:creationId xmlns:a16="http://schemas.microsoft.com/office/drawing/2014/main" id="{2352C688-2282-32C0-2C5E-61743733D13A}"/>
              </a:ext>
            </a:extLst>
          </p:cNvPr>
          <p:cNvSpPr/>
          <p:nvPr/>
        </p:nvSpPr>
        <p:spPr>
          <a:xfrm>
            <a:off x="7975369" y="4491595"/>
            <a:ext cx="2232000" cy="79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Hanna,(Camilla), </a:t>
            </a:r>
            <a:r>
              <a:rPr lang="sv-SE" u="sng" dirty="0">
                <a:solidFill>
                  <a:srgbClr val="FF0000"/>
                </a:solidFill>
              </a:rPr>
              <a:t>Söker vi</a:t>
            </a:r>
          </a:p>
        </p:txBody>
      </p:sp>
      <p:sp>
        <p:nvSpPr>
          <p:cNvPr id="44" name="Rektangel: rundade hörn 43">
            <a:extLst>
              <a:ext uri="{FF2B5EF4-FFF2-40B4-BE49-F238E27FC236}">
                <a16:creationId xmlns:a16="http://schemas.microsoft.com/office/drawing/2014/main" id="{CB46285F-54A6-E43F-CA9E-F718E5D658A3}"/>
              </a:ext>
            </a:extLst>
          </p:cNvPr>
          <p:cNvSpPr/>
          <p:nvPr/>
        </p:nvSpPr>
        <p:spPr>
          <a:xfrm>
            <a:off x="7986251" y="5569279"/>
            <a:ext cx="2232000" cy="79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F0000"/>
                </a:solidFill>
              </a:rPr>
              <a:t>Söker vi</a:t>
            </a:r>
          </a:p>
        </p:txBody>
      </p:sp>
    </p:spTree>
    <p:extLst>
      <p:ext uri="{BB962C8B-B14F-4D97-AF65-F5344CB8AC3E}">
        <p14:creationId xmlns:p14="http://schemas.microsoft.com/office/powerpoint/2010/main" val="678516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004098-E66F-4F7D-932D-C5FF100F8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78"/>
            <a:ext cx="12192000" cy="687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11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7450EEE6ABA648B30DDF3405D96795" ma:contentTypeVersion="12" ma:contentTypeDescription="Skapa ett nytt dokument." ma:contentTypeScope="" ma:versionID="5d381a4d2048ac1222d17d40f060e443">
  <xsd:schema xmlns:xsd="http://www.w3.org/2001/XMLSchema" xmlns:xs="http://www.w3.org/2001/XMLSchema" xmlns:p="http://schemas.microsoft.com/office/2006/metadata/properties" xmlns:ns2="09695822-81d1-4dc3-826d-e3044816642a" xmlns:ns3="c9690685-5a42-45f8-9d07-aacb758db8c5" targetNamespace="http://schemas.microsoft.com/office/2006/metadata/properties" ma:root="true" ma:fieldsID="78272d79f3e440f78d6b116e72c90784" ns2:_="" ns3:_="">
    <xsd:import namespace="09695822-81d1-4dc3-826d-e3044816642a"/>
    <xsd:import namespace="c9690685-5a42-45f8-9d07-aacb758db8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95822-81d1-4dc3-826d-e304481664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90685-5a42-45f8-9d07-aacb758db8c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7C89E8-879C-4D43-8253-80953F97BA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695822-81d1-4dc3-826d-e3044816642a"/>
    <ds:schemaRef ds:uri="c9690685-5a42-45f8-9d07-aacb758db8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2D8E75-8154-46B0-AAFE-38F3550FE8C4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09695822-81d1-4dc3-826d-e3044816642a"/>
    <ds:schemaRef ds:uri="http://purl.org/dc/terms/"/>
    <ds:schemaRef ds:uri="c9690685-5a42-45f8-9d07-aacb758db8c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78B0B07-E8A2-46A6-837F-B736C766EE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3348</TotalTime>
  <Words>292</Words>
  <Application>Microsoft Office PowerPoint</Application>
  <PresentationFormat>Bredbild</PresentationFormat>
  <Paragraphs>87</Paragraphs>
  <Slides>12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Helvetica Neue Condensed</vt:lpstr>
      <vt:lpstr>Office-tema</vt:lpstr>
      <vt:lpstr>PowerPoint-presentation</vt:lpstr>
      <vt:lpstr>Agenda</vt:lpstr>
      <vt:lpstr>Ekonomi</vt:lpstr>
      <vt:lpstr>Allmänt Försäljning</vt:lpstr>
      <vt:lpstr>Aktiviteter 2026 </vt:lpstr>
      <vt:lpstr>Seriespel 2026 </vt:lpstr>
      <vt:lpstr>Generell info</vt:lpstr>
      <vt:lpstr>PowerPoint-presentation</vt:lpstr>
      <vt:lpstr>PowerPoint-presentation</vt:lpstr>
      <vt:lpstr>PowerPoint-presentation</vt:lpstr>
      <vt:lpstr>PowerPoint-presentation</vt:lpstr>
      <vt:lpstr>Övrigt?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</dc:title>
  <dc:creator>Microsoft Office User</dc:creator>
  <cp:lastModifiedBy>Camilla Ingeroth</cp:lastModifiedBy>
  <cp:revision>268</cp:revision>
  <dcterms:created xsi:type="dcterms:W3CDTF">2020-11-02T12:37:17Z</dcterms:created>
  <dcterms:modified xsi:type="dcterms:W3CDTF">2026-01-21T20:15:45Z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0x010100EA7450EEE6ABA648B30DDF3405D96795</vt:lpwstr>
  </property>
  <property fmtid="{D5CDD505-2E9C-101B-9397-08002B2CF9AE}" pid="3" name="MSIP_Label_19540963-e559-4020-8a90-fe8a502c2801_Enabled">
    <vt:lpwstr>true</vt:lpwstr>
  </property>
  <property fmtid="{D5CDD505-2E9C-101B-9397-08002B2CF9AE}" pid="4" name="MSIP_Label_19540963-e559-4020-8a90-fe8a502c2801_SetDate">
    <vt:lpwstr>2021-09-21T07:05:51Z</vt:lpwstr>
  </property>
  <property fmtid="{D5CDD505-2E9C-101B-9397-08002B2CF9AE}" pid="5" name="MSIP_Label_19540963-e559-4020-8a90-fe8a502c2801_Method">
    <vt:lpwstr>Standard</vt:lpwstr>
  </property>
  <property fmtid="{D5CDD505-2E9C-101B-9397-08002B2CF9AE}" pid="6" name="MSIP_Label_19540963-e559-4020-8a90-fe8a502c2801_Name">
    <vt:lpwstr>19540963-e559-4020-8a90-fe8a502c2801</vt:lpwstr>
  </property>
  <property fmtid="{D5CDD505-2E9C-101B-9397-08002B2CF9AE}" pid="7" name="MSIP_Label_19540963-e559-4020-8a90-fe8a502c2801_SiteId">
    <vt:lpwstr>f25493ae-1c98-41d7-8a33-0be75f5fe603</vt:lpwstr>
  </property>
  <property fmtid="{D5CDD505-2E9C-101B-9397-08002B2CF9AE}" pid="8" name="MSIP_Label_19540963-e559-4020-8a90-fe8a502c2801_ActionId">
    <vt:lpwstr>70f6eaaa-6a2e-4e88-92df-19f5fa3e5b41</vt:lpwstr>
  </property>
  <property fmtid="{D5CDD505-2E9C-101B-9397-08002B2CF9AE}" pid="9" name="MSIP_Label_19540963-e559-4020-8a90-fe8a502c2801_ContentBits">
    <vt:lpwstr>0</vt:lpwstr>
  </property>
</Properties>
</file>