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79" d="100"/>
          <a:sy n="79" d="100"/>
        </p:scale>
        <p:origin x="773"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368CF1-2840-6B5D-1189-285384173EE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11FA1AA2-3EE6-FB2D-605A-48F86C13EB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852FAE0-61F5-B2C0-AE26-3642F0B5A71C}"/>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5" name="Platshållare för sidfot 4">
            <a:extLst>
              <a:ext uri="{FF2B5EF4-FFF2-40B4-BE49-F238E27FC236}">
                <a16:creationId xmlns:a16="http://schemas.microsoft.com/office/drawing/2014/main" id="{719C6F66-9F28-2E59-EC66-9EFF995E6B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3183F7F-AA86-F250-4EEE-D33E622C498A}"/>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2631980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9620C4-A406-A84D-76CD-E43EE6666C4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AAD399C-90DF-90C8-198F-2DB55C433E71}"/>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DF050C5-01D4-6466-EFB4-2AB1A0435089}"/>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5" name="Platshållare för sidfot 4">
            <a:extLst>
              <a:ext uri="{FF2B5EF4-FFF2-40B4-BE49-F238E27FC236}">
                <a16:creationId xmlns:a16="http://schemas.microsoft.com/office/drawing/2014/main" id="{69681755-2905-2B07-B680-882C8B7724C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FE173C0-92ED-E729-5583-C969D487ACC5}"/>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3082483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7996603C-A03C-061E-3E5C-F52B369EF50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EF4A353-465C-A636-7CAC-56B125303AD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D44AA47-1FC5-10D3-D4B1-BD726DF96232}"/>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5" name="Platshållare för sidfot 4">
            <a:extLst>
              <a:ext uri="{FF2B5EF4-FFF2-40B4-BE49-F238E27FC236}">
                <a16:creationId xmlns:a16="http://schemas.microsoft.com/office/drawing/2014/main" id="{312554BF-C39F-91D0-53C2-1B34DD90C48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918EFD5-5510-80EE-9BC1-945023771B7C}"/>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1838208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E1BAE32-E42B-70EC-AF05-BAB670DED3E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DA8C828-35C4-38AD-72FF-610144BBD86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E4847A0-0189-F29E-AD8E-71A0BEF7BC13}"/>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5" name="Platshållare för sidfot 4">
            <a:extLst>
              <a:ext uri="{FF2B5EF4-FFF2-40B4-BE49-F238E27FC236}">
                <a16:creationId xmlns:a16="http://schemas.microsoft.com/office/drawing/2014/main" id="{C7022257-A0C9-D9BB-0A8D-5AA0C539823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26F45C3-F1FE-D8C9-5E32-840A639216C2}"/>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1160882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765DE3-5D1C-1267-71DB-C2ECFA2425D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4BB3F568-E7E6-6DDC-CC68-039FCC68E4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C8B52DA-0A2D-AC55-762E-3D9CB983D630}"/>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5" name="Platshållare för sidfot 4">
            <a:extLst>
              <a:ext uri="{FF2B5EF4-FFF2-40B4-BE49-F238E27FC236}">
                <a16:creationId xmlns:a16="http://schemas.microsoft.com/office/drawing/2014/main" id="{B60B317E-0F24-8591-8242-BF94D2DD99A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5E0EB7-9ED4-A00D-5F4B-BBB04DFFE6D6}"/>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545190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10DD3B-9F9B-8D7E-EB94-5B87C759C8D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E1FB102-AABC-9259-C97E-72E62F6FA8F7}"/>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D0A3D513-0EDF-AD29-EAA7-F7BA4BA8444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15BF0C6-8149-B822-8B45-CA6757AAD794}"/>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6" name="Platshållare för sidfot 5">
            <a:extLst>
              <a:ext uri="{FF2B5EF4-FFF2-40B4-BE49-F238E27FC236}">
                <a16:creationId xmlns:a16="http://schemas.microsoft.com/office/drawing/2014/main" id="{A2F34419-C9A9-D8DD-8B78-EE63EFAE9A7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F493D30-60D2-6C35-637A-A95746614DB3}"/>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78058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8BC1AB-E7C8-D2C4-F61B-65400C1D9F11}"/>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E6E5760-B4EC-1513-5183-0CC585D318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A5D754CB-08A6-96B7-9B2B-2696D26092F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502DC363-F68B-D1B0-1E1D-E467165803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FDF54A44-20DE-203B-AEC4-2F604CFB9D91}"/>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5BC16BB-C714-0DA7-0601-968DE564D1C4}"/>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8" name="Platshållare för sidfot 7">
            <a:extLst>
              <a:ext uri="{FF2B5EF4-FFF2-40B4-BE49-F238E27FC236}">
                <a16:creationId xmlns:a16="http://schemas.microsoft.com/office/drawing/2014/main" id="{D765DCA8-B052-DA58-CB53-BBCEDBC8E151}"/>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B459327-FB8C-B0AF-C05C-FAA8E4D3FC14}"/>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208717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1F0132-DEC1-7157-54CF-5B56638B82E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5FC9B663-16C4-AFF3-A472-2308F4ED4AE7}"/>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4" name="Platshållare för sidfot 3">
            <a:extLst>
              <a:ext uri="{FF2B5EF4-FFF2-40B4-BE49-F238E27FC236}">
                <a16:creationId xmlns:a16="http://schemas.microsoft.com/office/drawing/2014/main" id="{672D866C-07EA-5EC1-DC51-347C66AF96B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4EEBD52-2077-9C31-3B82-9514C208AF1F}"/>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2439324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C9BB012-C2CF-F838-C801-E1F39151A689}"/>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3" name="Platshållare för sidfot 2">
            <a:extLst>
              <a:ext uri="{FF2B5EF4-FFF2-40B4-BE49-F238E27FC236}">
                <a16:creationId xmlns:a16="http://schemas.microsoft.com/office/drawing/2014/main" id="{3CCAE2A5-BD79-DF7F-E407-EEAABD896CD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70B75C0-4D6E-E7AF-12C6-794717CE9120}"/>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1105658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6AC5D8-00C1-2C51-9F4C-1A256FC7A3B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D59947-8AEE-606C-C33C-AAFFFAB9A7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A0266B5B-77E6-ADD6-38A0-200D2A447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4B2E18E-AEFD-E3FD-088D-59A14D8BC74C}"/>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6" name="Platshållare för sidfot 5">
            <a:extLst>
              <a:ext uri="{FF2B5EF4-FFF2-40B4-BE49-F238E27FC236}">
                <a16:creationId xmlns:a16="http://schemas.microsoft.com/office/drawing/2014/main" id="{02320DAA-39BA-FD02-91E2-399FD6C3B77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DE3BEB3-DF02-8B71-E126-BB93E8FE7421}"/>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374140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48068B-CE21-ABFC-0E41-4D1B6C7FDC2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1667A4F-3224-FA81-E5A9-6876D5100D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95D99AA-B959-A58D-7BA9-0DD8945AED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04DE2A3-63AE-E3A7-27E5-925B0E9895B3}"/>
              </a:ext>
            </a:extLst>
          </p:cNvPr>
          <p:cNvSpPr>
            <a:spLocks noGrp="1"/>
          </p:cNvSpPr>
          <p:nvPr>
            <p:ph type="dt" sz="half" idx="10"/>
          </p:nvPr>
        </p:nvSpPr>
        <p:spPr/>
        <p:txBody>
          <a:bodyPr/>
          <a:lstStyle/>
          <a:p>
            <a:fld id="{26CCDD91-D94B-458C-A266-D34E93C061D5}" type="datetimeFigureOut">
              <a:rPr lang="sv-SE" smtClean="0"/>
              <a:t>2023-04-16</a:t>
            </a:fld>
            <a:endParaRPr lang="sv-SE"/>
          </a:p>
        </p:txBody>
      </p:sp>
      <p:sp>
        <p:nvSpPr>
          <p:cNvPr id="6" name="Platshållare för sidfot 5">
            <a:extLst>
              <a:ext uri="{FF2B5EF4-FFF2-40B4-BE49-F238E27FC236}">
                <a16:creationId xmlns:a16="http://schemas.microsoft.com/office/drawing/2014/main" id="{A6F36FEE-EB4C-FE93-5399-31EC84E4A24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7F48532-A5BA-10A8-73CD-76B565CB46AC}"/>
              </a:ext>
            </a:extLst>
          </p:cNvPr>
          <p:cNvSpPr>
            <a:spLocks noGrp="1"/>
          </p:cNvSpPr>
          <p:nvPr>
            <p:ph type="sldNum" sz="quarter" idx="12"/>
          </p:nvPr>
        </p:nvSpPr>
        <p:spPr/>
        <p:txBody>
          <a:bodyPr/>
          <a:lstStyle/>
          <a:p>
            <a:fld id="{96A31913-26BF-4A29-BDEA-A0B22DF20953}" type="slidenum">
              <a:rPr lang="sv-SE" smtClean="0"/>
              <a:t>‹#›</a:t>
            </a:fld>
            <a:endParaRPr lang="sv-SE"/>
          </a:p>
        </p:txBody>
      </p:sp>
    </p:spTree>
    <p:extLst>
      <p:ext uri="{BB962C8B-B14F-4D97-AF65-F5344CB8AC3E}">
        <p14:creationId xmlns:p14="http://schemas.microsoft.com/office/powerpoint/2010/main" val="606699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BD4D7609-31CA-2CD9-0F0E-3213713126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60E1908-B44F-702B-361B-74D74C0007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A6C70D8-AC9A-9631-A0C7-095762E570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CDD91-D94B-458C-A266-D34E93C061D5}" type="datetimeFigureOut">
              <a:rPr lang="sv-SE" smtClean="0"/>
              <a:t>2023-04-16</a:t>
            </a:fld>
            <a:endParaRPr lang="sv-SE"/>
          </a:p>
        </p:txBody>
      </p:sp>
      <p:sp>
        <p:nvSpPr>
          <p:cNvPr id="5" name="Platshållare för sidfot 4">
            <a:extLst>
              <a:ext uri="{FF2B5EF4-FFF2-40B4-BE49-F238E27FC236}">
                <a16:creationId xmlns:a16="http://schemas.microsoft.com/office/drawing/2014/main" id="{D5112CCF-CB15-12FD-22A8-6FDC2E6243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AF01F6FF-CF43-8D44-D04B-4A47355161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A31913-26BF-4A29-BDEA-A0B22DF20953}" type="slidenum">
              <a:rPr lang="sv-SE" smtClean="0"/>
              <a:t>‹#›</a:t>
            </a:fld>
            <a:endParaRPr lang="sv-SE"/>
          </a:p>
        </p:txBody>
      </p:sp>
    </p:spTree>
    <p:extLst>
      <p:ext uri="{BB962C8B-B14F-4D97-AF65-F5344CB8AC3E}">
        <p14:creationId xmlns:p14="http://schemas.microsoft.com/office/powerpoint/2010/main" val="156135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rundade hörn 3">
            <a:extLst>
              <a:ext uri="{FF2B5EF4-FFF2-40B4-BE49-F238E27FC236}">
                <a16:creationId xmlns:a16="http://schemas.microsoft.com/office/drawing/2014/main" id="{505C558C-EEB0-A3B6-DBE4-C5A75C018788}"/>
              </a:ext>
            </a:extLst>
          </p:cNvPr>
          <p:cNvSpPr/>
          <p:nvPr/>
        </p:nvSpPr>
        <p:spPr>
          <a:xfrm>
            <a:off x="340468" y="265470"/>
            <a:ext cx="11527277" cy="64757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4000" dirty="0" err="1">
                <a:ln w="0"/>
                <a:solidFill>
                  <a:schemeClr val="tx1"/>
                </a:solidFill>
                <a:latin typeface="Comic Sans MS" panose="030F0702030302020204" pitchFamily="66" charset="0"/>
              </a:rPr>
              <a:t>Lärgruppsplan</a:t>
            </a:r>
            <a:r>
              <a:rPr lang="sv-SE" sz="4000" dirty="0">
                <a:ln w="0"/>
                <a:solidFill>
                  <a:schemeClr val="tx1"/>
                </a:solidFill>
                <a:latin typeface="Comic Sans MS" panose="030F0702030302020204" pitchFamily="66" charset="0"/>
              </a:rPr>
              <a:t> Kompisskap Mobbning</a:t>
            </a:r>
          </a:p>
          <a:p>
            <a:pPr algn="ctr"/>
            <a:endParaRPr lang="sv-SE" sz="4000" dirty="0">
              <a:ln w="0"/>
              <a:solidFill>
                <a:schemeClr val="tx1"/>
              </a:solidFill>
              <a:latin typeface="Comic Sans MS" panose="030F0702030302020204" pitchFamily="66" charset="0"/>
            </a:endParaRPr>
          </a:p>
          <a:p>
            <a:pPr algn="ctr"/>
            <a:r>
              <a:rPr lang="sv-SE" sz="2400" dirty="0">
                <a:ln w="0"/>
                <a:solidFill>
                  <a:schemeClr val="tx1"/>
                </a:solidFill>
                <a:highlight>
                  <a:srgbClr val="FFFF00"/>
                </a:highlight>
                <a:latin typeface="Comic Sans MS" panose="030F0702030302020204" pitchFamily="66" charset="0"/>
              </a:rPr>
              <a:t>Vi började med att läsa denna text för spelarna</a:t>
            </a:r>
          </a:p>
          <a:p>
            <a:pPr algn="ctr"/>
            <a:endParaRPr lang="sv-SE" dirty="0">
              <a:ln w="0"/>
              <a:solidFill>
                <a:schemeClr val="tx1"/>
              </a:solidFill>
              <a:effectLst>
                <a:outerShdw blurRad="38100" dist="19050" dir="2700000" algn="tl" rotWithShape="0">
                  <a:schemeClr val="dk1">
                    <a:alpha val="40000"/>
                  </a:schemeClr>
                </a:outerShdw>
              </a:effectLst>
            </a:endParaRPr>
          </a:p>
          <a:p>
            <a:pPr algn="ctr"/>
            <a:r>
              <a:rPr lang="sv-SE" sz="2000" dirty="0">
                <a:solidFill>
                  <a:schemeClr val="tx1"/>
                </a:solidFill>
                <a:latin typeface="Comic Sans MS" panose="030F0702030302020204" pitchFamily="66" charset="0"/>
              </a:rPr>
              <a:t>Det är bandyträning i skogen, </a:t>
            </a:r>
            <a:r>
              <a:rPr lang="sv-SE" sz="2000" dirty="0" err="1">
                <a:solidFill>
                  <a:schemeClr val="tx1"/>
                </a:solidFill>
                <a:latin typeface="Comic Sans MS" panose="030F0702030302020204" pitchFamily="66" charset="0"/>
              </a:rPr>
              <a:t>Tinka</a:t>
            </a:r>
            <a:r>
              <a:rPr lang="sv-SE" sz="2000" dirty="0">
                <a:solidFill>
                  <a:schemeClr val="tx1"/>
                </a:solidFill>
                <a:latin typeface="Comic Sans MS" panose="030F0702030302020204" pitchFamily="66" charset="0"/>
              </a:rPr>
              <a:t> är försenad men hon hoppas att de andra redan börjat träna. Hon hoppas det för att hon är rädd för att bli retad när hon kommer till träningen. Det har hänt förut att hennes lagkamrater har sagt dumma saker innan träningen börjat. Att hon har fula skor, fel färg på kläderna och att hon inte är så snabb på att åka skridskor. Det har gjort henne väldigt ledsen och rädd för att träffa sina kompisar innan träningen. </a:t>
            </a:r>
            <a:r>
              <a:rPr lang="sv-SE" sz="2000" dirty="0" err="1">
                <a:solidFill>
                  <a:schemeClr val="tx1"/>
                </a:solidFill>
                <a:latin typeface="Comic Sans MS" panose="030F0702030302020204" pitchFamily="66" charset="0"/>
              </a:rPr>
              <a:t>Tinka</a:t>
            </a:r>
            <a:r>
              <a:rPr lang="sv-SE" sz="2000" dirty="0">
                <a:solidFill>
                  <a:schemeClr val="tx1"/>
                </a:solidFill>
                <a:latin typeface="Comic Sans MS" panose="030F0702030302020204" pitchFamily="66" charset="0"/>
              </a:rPr>
              <a:t> älskar bandy så hon försöker strunta i att de andra barnen retas när hon knyter på sig skridskorna, fast i magen känns det inte bra. Under träningen känns det bra, då är </a:t>
            </a:r>
            <a:r>
              <a:rPr lang="sv-SE" sz="2000" dirty="0" err="1">
                <a:solidFill>
                  <a:schemeClr val="tx1"/>
                </a:solidFill>
                <a:latin typeface="Comic Sans MS" panose="030F0702030302020204" pitchFamily="66" charset="0"/>
              </a:rPr>
              <a:t>Tinkas</a:t>
            </a:r>
            <a:r>
              <a:rPr lang="sv-SE" sz="2000" dirty="0">
                <a:solidFill>
                  <a:schemeClr val="tx1"/>
                </a:solidFill>
                <a:latin typeface="Comic Sans MS" panose="030F0702030302020204" pitchFamily="66" charset="0"/>
              </a:rPr>
              <a:t> tränare med. Men så fort tränaren inte ser knuffas de andra barnen och säger dumma saker. Efter träningen skyndar sig </a:t>
            </a:r>
            <a:r>
              <a:rPr lang="sv-SE" sz="2000" dirty="0" err="1">
                <a:solidFill>
                  <a:schemeClr val="tx1"/>
                </a:solidFill>
                <a:latin typeface="Comic Sans MS" panose="030F0702030302020204" pitchFamily="66" charset="0"/>
              </a:rPr>
              <a:t>Tinkas</a:t>
            </a:r>
            <a:r>
              <a:rPr lang="sv-SE" sz="2000" dirty="0">
                <a:solidFill>
                  <a:schemeClr val="tx1"/>
                </a:solidFill>
                <a:latin typeface="Comic Sans MS" panose="030F0702030302020204" pitchFamily="66" charset="0"/>
              </a:rPr>
              <a:t> lagkamrater till gläntan för att byta om, alla utom </a:t>
            </a:r>
            <a:r>
              <a:rPr lang="sv-SE" sz="2000" dirty="0" err="1">
                <a:solidFill>
                  <a:schemeClr val="tx1"/>
                </a:solidFill>
                <a:latin typeface="Comic Sans MS" panose="030F0702030302020204" pitchFamily="66" charset="0"/>
              </a:rPr>
              <a:t>Tinka</a:t>
            </a:r>
            <a:r>
              <a:rPr lang="sv-SE" sz="2000" dirty="0">
                <a:solidFill>
                  <a:schemeClr val="tx1"/>
                </a:solidFill>
                <a:latin typeface="Comic Sans MS" panose="030F0702030302020204" pitchFamily="66" charset="0"/>
              </a:rPr>
              <a:t>, hon dröjer sig kvar.</a:t>
            </a:r>
          </a:p>
        </p:txBody>
      </p:sp>
    </p:spTree>
    <p:extLst>
      <p:ext uri="{BB962C8B-B14F-4D97-AF65-F5344CB8AC3E}">
        <p14:creationId xmlns:p14="http://schemas.microsoft.com/office/powerpoint/2010/main" val="2818282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rundade hörn 3">
            <a:extLst>
              <a:ext uri="{FF2B5EF4-FFF2-40B4-BE49-F238E27FC236}">
                <a16:creationId xmlns:a16="http://schemas.microsoft.com/office/drawing/2014/main" id="{505C558C-EEB0-A3B6-DBE4-C5A75C018788}"/>
              </a:ext>
            </a:extLst>
          </p:cNvPr>
          <p:cNvSpPr/>
          <p:nvPr/>
        </p:nvSpPr>
        <p:spPr>
          <a:xfrm>
            <a:off x="340468" y="265470"/>
            <a:ext cx="11527277" cy="64757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dirty="0">
                <a:ln w="0"/>
                <a:solidFill>
                  <a:schemeClr val="tx1"/>
                </a:solidFill>
                <a:highlight>
                  <a:srgbClr val="00FFFF"/>
                </a:highlight>
                <a:latin typeface="Comic Sans MS" panose="030F0702030302020204" pitchFamily="66" charset="0"/>
              </a:rPr>
              <a:t>Vad tycker du att </a:t>
            </a:r>
            <a:r>
              <a:rPr lang="sv-SE" sz="3600" dirty="0" err="1">
                <a:ln w="0"/>
                <a:solidFill>
                  <a:schemeClr val="tx1"/>
                </a:solidFill>
                <a:highlight>
                  <a:srgbClr val="00FFFF"/>
                </a:highlight>
                <a:latin typeface="Comic Sans MS" panose="030F0702030302020204" pitchFamily="66" charset="0"/>
              </a:rPr>
              <a:t>Tinka</a:t>
            </a:r>
            <a:r>
              <a:rPr lang="sv-SE" sz="3600" dirty="0">
                <a:ln w="0"/>
                <a:solidFill>
                  <a:schemeClr val="tx1"/>
                </a:solidFill>
                <a:highlight>
                  <a:srgbClr val="00FFFF"/>
                </a:highlight>
                <a:latin typeface="Comic Sans MS" panose="030F0702030302020204" pitchFamily="66" charset="0"/>
              </a:rPr>
              <a:t> ska säga till sin tränare?</a:t>
            </a:r>
          </a:p>
          <a:p>
            <a:pPr algn="ct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*Att hon inte tycker att dom andra är snälla och att hon inte tycker det är så kul</a:t>
            </a:r>
          </a:p>
          <a:p>
            <a:pPr algn="ctr"/>
            <a:r>
              <a:rPr lang="sv-SE" sz="2000" dirty="0">
                <a:ln w="0"/>
                <a:solidFill>
                  <a:schemeClr val="tx1"/>
                </a:solidFill>
                <a:latin typeface="Comic Sans MS" panose="030F0702030302020204" pitchFamily="66" charset="0"/>
              </a:rPr>
              <a:t>*Att hon ska fortsätta och att hennes föräldrar följer med</a:t>
            </a:r>
          </a:p>
          <a:p>
            <a:pPr algn="ctr"/>
            <a:r>
              <a:rPr lang="sv-SE" sz="2000" dirty="0">
                <a:ln w="0"/>
                <a:solidFill>
                  <a:schemeClr val="tx1"/>
                </a:solidFill>
                <a:latin typeface="Comic Sans MS" panose="030F0702030302020204" pitchFamily="66" charset="0"/>
              </a:rPr>
              <a:t>*</a:t>
            </a:r>
            <a:r>
              <a:rPr lang="sv-SE" sz="2000" dirty="0" err="1">
                <a:ln w="0"/>
                <a:solidFill>
                  <a:schemeClr val="tx1"/>
                </a:solidFill>
                <a:latin typeface="Comic Sans MS" panose="030F0702030302020204" pitchFamily="66" charset="0"/>
              </a:rPr>
              <a:t>Tinka</a:t>
            </a:r>
            <a:r>
              <a:rPr lang="sv-SE" sz="2000" dirty="0">
                <a:ln w="0"/>
                <a:solidFill>
                  <a:schemeClr val="tx1"/>
                </a:solidFill>
                <a:latin typeface="Comic Sans MS" panose="030F0702030302020204" pitchFamily="66" charset="0"/>
              </a:rPr>
              <a:t> ska säga till tränaren att hon önskar att den som är dum byter lag eller något annat om det fortsätter.</a:t>
            </a:r>
          </a:p>
          <a:p>
            <a:pPr algn="ctr"/>
            <a:r>
              <a:rPr lang="sv-SE" sz="2000" dirty="0">
                <a:ln w="0"/>
                <a:solidFill>
                  <a:schemeClr val="tx1"/>
                </a:solidFill>
                <a:latin typeface="Comic Sans MS" panose="030F0702030302020204" pitchFamily="66" charset="0"/>
              </a:rPr>
              <a:t>*Säga till </a:t>
            </a:r>
            <a:r>
              <a:rPr lang="sv-SE" sz="2000" dirty="0" err="1">
                <a:ln w="0"/>
                <a:solidFill>
                  <a:schemeClr val="tx1"/>
                </a:solidFill>
                <a:latin typeface="Comic Sans MS" panose="030F0702030302020204" pitchFamily="66" charset="0"/>
              </a:rPr>
              <a:t>trännaren</a:t>
            </a: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*Säga till </a:t>
            </a:r>
            <a:r>
              <a:rPr lang="sv-SE" sz="2000" dirty="0" err="1">
                <a:ln w="0"/>
                <a:solidFill>
                  <a:schemeClr val="tx1"/>
                </a:solidFill>
                <a:latin typeface="Comic Sans MS" panose="030F0702030302020204" pitchFamily="66" charset="0"/>
              </a:rPr>
              <a:t>trännaren</a:t>
            </a:r>
            <a:r>
              <a:rPr lang="sv-SE" sz="2000" dirty="0">
                <a:ln w="0"/>
                <a:solidFill>
                  <a:schemeClr val="tx1"/>
                </a:solidFill>
                <a:latin typeface="Comic Sans MS" panose="030F0702030302020204" pitchFamily="66" charset="0"/>
              </a:rPr>
              <a:t> att ha mer koll</a:t>
            </a:r>
          </a:p>
          <a:p>
            <a:pPr algn="ctr"/>
            <a:r>
              <a:rPr lang="sv-SE" sz="2000" dirty="0">
                <a:ln w="0"/>
                <a:solidFill>
                  <a:schemeClr val="tx1"/>
                </a:solidFill>
                <a:latin typeface="Comic Sans MS" panose="030F0702030302020204" pitchFamily="66" charset="0"/>
              </a:rPr>
              <a:t>*Byta lag för den som är elak</a:t>
            </a:r>
          </a:p>
          <a:p>
            <a:pPr algn="ctr"/>
            <a:r>
              <a:rPr lang="sv-SE" sz="2000" dirty="0">
                <a:ln w="0"/>
                <a:solidFill>
                  <a:schemeClr val="tx1"/>
                </a:solidFill>
                <a:latin typeface="Comic Sans MS" panose="030F0702030302020204" pitchFamily="66" charset="0"/>
              </a:rPr>
              <a:t>*Att tränaren kan prata med föräldrar</a:t>
            </a:r>
          </a:p>
          <a:p>
            <a:pPr algn="ctr"/>
            <a:r>
              <a:rPr lang="sv-SE" sz="2000" dirty="0">
                <a:ln w="0"/>
                <a:solidFill>
                  <a:schemeClr val="tx1"/>
                </a:solidFill>
                <a:latin typeface="Comic Sans MS" panose="030F0702030302020204" pitchFamily="66" charset="0"/>
              </a:rPr>
              <a:t>*Prata med tränaren om vad som händer</a:t>
            </a:r>
          </a:p>
          <a:p>
            <a:pPr algn="ctr"/>
            <a:r>
              <a:rPr lang="sv-SE" sz="2000" dirty="0">
                <a:ln w="0"/>
                <a:solidFill>
                  <a:schemeClr val="tx1"/>
                </a:solidFill>
                <a:latin typeface="Comic Sans MS" panose="030F0702030302020204" pitchFamily="66" charset="0"/>
              </a:rPr>
              <a:t>*Prata med sina föräldrar</a:t>
            </a:r>
          </a:p>
          <a:p>
            <a:pPr algn="ctr"/>
            <a:endParaRPr lang="sv-SE" sz="2000" dirty="0">
              <a:ln w="0"/>
              <a:solidFill>
                <a:schemeClr val="tx1"/>
              </a:solidFill>
              <a:latin typeface="Comic Sans MS" panose="030F0702030302020204" pitchFamily="66" charset="0"/>
            </a:endParaRPr>
          </a:p>
        </p:txBody>
      </p:sp>
    </p:spTree>
    <p:extLst>
      <p:ext uri="{BB962C8B-B14F-4D97-AF65-F5344CB8AC3E}">
        <p14:creationId xmlns:p14="http://schemas.microsoft.com/office/powerpoint/2010/main" val="431933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rundade hörn 3">
            <a:extLst>
              <a:ext uri="{FF2B5EF4-FFF2-40B4-BE49-F238E27FC236}">
                <a16:creationId xmlns:a16="http://schemas.microsoft.com/office/drawing/2014/main" id="{505C558C-EEB0-A3B6-DBE4-C5A75C018788}"/>
              </a:ext>
            </a:extLst>
          </p:cNvPr>
          <p:cNvSpPr/>
          <p:nvPr/>
        </p:nvSpPr>
        <p:spPr>
          <a:xfrm>
            <a:off x="340468" y="265470"/>
            <a:ext cx="11527277" cy="64757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dirty="0">
                <a:ln w="0"/>
                <a:solidFill>
                  <a:schemeClr val="tx1"/>
                </a:solidFill>
                <a:highlight>
                  <a:srgbClr val="00FF00"/>
                </a:highlight>
                <a:latin typeface="Comic Sans MS" panose="030F0702030302020204" pitchFamily="66" charset="0"/>
              </a:rPr>
              <a:t>Vad kan </a:t>
            </a:r>
            <a:r>
              <a:rPr lang="sv-SE" sz="3600" dirty="0" err="1">
                <a:ln w="0"/>
                <a:solidFill>
                  <a:schemeClr val="tx1"/>
                </a:solidFill>
                <a:highlight>
                  <a:srgbClr val="00FF00"/>
                </a:highlight>
                <a:latin typeface="Comic Sans MS" panose="030F0702030302020204" pitchFamily="66" charset="0"/>
              </a:rPr>
              <a:t>Tinkas</a:t>
            </a:r>
            <a:r>
              <a:rPr lang="sv-SE" sz="3600" dirty="0">
                <a:ln w="0"/>
                <a:solidFill>
                  <a:schemeClr val="tx1"/>
                </a:solidFill>
                <a:highlight>
                  <a:srgbClr val="00FF00"/>
                </a:highlight>
                <a:latin typeface="Comic Sans MS" panose="030F0702030302020204" pitchFamily="66" charset="0"/>
              </a:rPr>
              <a:t> tränare göra?</a:t>
            </a:r>
          </a:p>
          <a:p>
            <a:pPr algn="ct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*Prata med </a:t>
            </a:r>
            <a:r>
              <a:rPr lang="sv-SE" sz="2000" dirty="0" err="1">
                <a:ln w="0"/>
                <a:solidFill>
                  <a:schemeClr val="tx1"/>
                </a:solidFill>
                <a:latin typeface="Comic Sans MS" panose="030F0702030302020204" pitchFamily="66" charset="0"/>
              </a:rPr>
              <a:t>Tinka</a:t>
            </a:r>
            <a:r>
              <a:rPr lang="sv-SE" sz="2000" dirty="0">
                <a:ln w="0"/>
                <a:solidFill>
                  <a:schemeClr val="tx1"/>
                </a:solidFill>
                <a:latin typeface="Comic Sans MS" panose="030F0702030302020204" pitchFamily="66" charset="0"/>
              </a:rPr>
              <a:t> och den som mobbar henne</a:t>
            </a:r>
          </a:p>
          <a:p>
            <a:pPr algn="ctr"/>
            <a:r>
              <a:rPr lang="sv-SE" sz="2000" dirty="0">
                <a:ln w="0"/>
                <a:solidFill>
                  <a:schemeClr val="tx1"/>
                </a:solidFill>
                <a:latin typeface="Comic Sans MS" panose="030F0702030302020204" pitchFamily="66" charset="0"/>
              </a:rPr>
              <a:t>*Prata med </a:t>
            </a:r>
            <a:r>
              <a:rPr lang="sv-SE" sz="2000" dirty="0" err="1">
                <a:ln w="0"/>
                <a:solidFill>
                  <a:schemeClr val="tx1"/>
                </a:solidFill>
                <a:latin typeface="Comic Sans MS" panose="030F0702030302020204" pitchFamily="66" charset="0"/>
              </a:rPr>
              <a:t>Tinka</a:t>
            </a:r>
            <a:r>
              <a:rPr lang="sv-SE" sz="2000" dirty="0">
                <a:ln w="0"/>
                <a:solidFill>
                  <a:schemeClr val="tx1"/>
                </a:solidFill>
                <a:latin typeface="Comic Sans MS" panose="030F0702030302020204" pitchFamily="66" charset="0"/>
              </a:rPr>
              <a:t> och kompisen tillsammans</a:t>
            </a:r>
          </a:p>
          <a:p>
            <a:pPr algn="ctr"/>
            <a:r>
              <a:rPr lang="sv-SE" sz="2000" dirty="0">
                <a:ln w="0"/>
                <a:solidFill>
                  <a:schemeClr val="tx1"/>
                </a:solidFill>
                <a:latin typeface="Comic Sans MS" panose="030F0702030302020204" pitchFamily="66" charset="0"/>
              </a:rPr>
              <a:t>*Prata med föräldrarna</a:t>
            </a:r>
          </a:p>
          <a:p>
            <a:pPr algn="ctr"/>
            <a:r>
              <a:rPr lang="sv-SE" sz="2000" dirty="0">
                <a:ln w="0"/>
                <a:solidFill>
                  <a:schemeClr val="tx1"/>
                </a:solidFill>
                <a:latin typeface="Comic Sans MS" panose="030F0702030302020204" pitchFamily="66" charset="0"/>
              </a:rPr>
              <a:t>*Prata med barnen</a:t>
            </a:r>
          </a:p>
          <a:p>
            <a:pPr algn="ctr"/>
            <a:r>
              <a:rPr lang="sv-SE" sz="2000" dirty="0">
                <a:ln w="0"/>
                <a:solidFill>
                  <a:schemeClr val="tx1"/>
                </a:solidFill>
                <a:latin typeface="Comic Sans MS" panose="030F0702030302020204" pitchFamily="66" charset="0"/>
              </a:rPr>
              <a:t>*Pausa dom andra som är elaka från träningen.</a:t>
            </a:r>
          </a:p>
          <a:p>
            <a:pPr algn="ctr"/>
            <a:r>
              <a:rPr lang="sv-SE" sz="2000" dirty="0">
                <a:ln w="0"/>
                <a:solidFill>
                  <a:schemeClr val="tx1"/>
                </a:solidFill>
                <a:latin typeface="Comic Sans MS" panose="030F0702030302020204" pitchFamily="66" charset="0"/>
              </a:rPr>
              <a:t>*Tränaren ska säga till dom andra barnen att dom ska sluta och prata med dom föräldrar det gäller så dom vet om läget.</a:t>
            </a:r>
          </a:p>
          <a:p>
            <a:pPr algn="ctr"/>
            <a:r>
              <a:rPr lang="sv-SE" sz="2000" dirty="0">
                <a:ln w="0"/>
                <a:solidFill>
                  <a:schemeClr val="tx1"/>
                </a:solidFill>
                <a:latin typeface="Comic Sans MS" panose="030F0702030302020204" pitchFamily="66" charset="0"/>
              </a:rPr>
              <a:t>*Ringa föräldrar och berätta vad som har hänt</a:t>
            </a:r>
          </a:p>
          <a:p>
            <a:pPr algn="ctr"/>
            <a:r>
              <a:rPr lang="sv-SE" sz="2000" dirty="0">
                <a:ln w="0"/>
                <a:solidFill>
                  <a:schemeClr val="tx1"/>
                </a:solidFill>
                <a:latin typeface="Comic Sans MS" panose="030F0702030302020204" pitchFamily="66" charset="0"/>
              </a:rPr>
              <a:t>*Säga till dom andra spelarna</a:t>
            </a:r>
          </a:p>
          <a:p>
            <a:pPr algn="ctr"/>
            <a:r>
              <a:rPr lang="sv-SE" sz="2000" dirty="0">
                <a:ln w="0"/>
                <a:solidFill>
                  <a:schemeClr val="tx1"/>
                </a:solidFill>
                <a:latin typeface="Comic Sans MS" panose="030F0702030302020204" pitchFamily="66" charset="0"/>
              </a:rPr>
              <a:t>*Ha möte med spelarna</a:t>
            </a:r>
          </a:p>
          <a:p>
            <a:pPr algn="ctr"/>
            <a:r>
              <a:rPr lang="sv-SE" sz="2000" dirty="0">
                <a:ln w="0"/>
                <a:solidFill>
                  <a:schemeClr val="tx1"/>
                </a:solidFill>
                <a:latin typeface="Comic Sans MS" panose="030F0702030302020204" pitchFamily="66" charset="0"/>
              </a:rPr>
              <a:t>*Att tränarna ska ha mer koll på dom som bråkar</a:t>
            </a:r>
          </a:p>
          <a:p>
            <a:pPr algn="ctr"/>
            <a:r>
              <a:rPr lang="sv-SE" sz="2000" dirty="0">
                <a:ln w="0"/>
                <a:solidFill>
                  <a:schemeClr val="tx1"/>
                </a:solidFill>
                <a:latin typeface="Comic Sans MS" panose="030F0702030302020204" pitchFamily="66" charset="0"/>
              </a:rPr>
              <a:t>*Ta bort det negativa</a:t>
            </a:r>
            <a:endParaRPr lang="sv-SE" sz="1200" dirty="0">
              <a:ln w="0"/>
              <a:solidFill>
                <a:schemeClr val="tx1"/>
              </a:solidFill>
              <a:latin typeface="Comic Sans MS" panose="030F0702030302020204" pitchFamily="66" charset="0"/>
            </a:endParaRPr>
          </a:p>
        </p:txBody>
      </p:sp>
    </p:spTree>
    <p:extLst>
      <p:ext uri="{BB962C8B-B14F-4D97-AF65-F5344CB8AC3E}">
        <p14:creationId xmlns:p14="http://schemas.microsoft.com/office/powerpoint/2010/main" val="391464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rundade hörn 3">
            <a:extLst>
              <a:ext uri="{FF2B5EF4-FFF2-40B4-BE49-F238E27FC236}">
                <a16:creationId xmlns:a16="http://schemas.microsoft.com/office/drawing/2014/main" id="{505C558C-EEB0-A3B6-DBE4-C5A75C018788}"/>
              </a:ext>
            </a:extLst>
          </p:cNvPr>
          <p:cNvSpPr/>
          <p:nvPr/>
        </p:nvSpPr>
        <p:spPr>
          <a:xfrm>
            <a:off x="340468" y="265470"/>
            <a:ext cx="11527277" cy="64757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dirty="0">
                <a:ln w="0"/>
                <a:solidFill>
                  <a:schemeClr val="tx1"/>
                </a:solidFill>
                <a:highlight>
                  <a:srgbClr val="FF00FF"/>
                </a:highlight>
                <a:latin typeface="Comic Sans MS" panose="030F0702030302020204" pitchFamily="66" charset="0"/>
              </a:rPr>
              <a:t>Vad tycker  ni att </a:t>
            </a:r>
            <a:r>
              <a:rPr lang="sv-SE" sz="3600" dirty="0" err="1">
                <a:ln w="0"/>
                <a:solidFill>
                  <a:schemeClr val="tx1"/>
                </a:solidFill>
                <a:highlight>
                  <a:srgbClr val="FF00FF"/>
                </a:highlight>
                <a:latin typeface="Comic Sans MS" panose="030F0702030302020204" pitchFamily="66" charset="0"/>
              </a:rPr>
              <a:t>Tinka</a:t>
            </a:r>
            <a:r>
              <a:rPr lang="sv-SE" sz="3600" dirty="0">
                <a:ln w="0"/>
                <a:solidFill>
                  <a:schemeClr val="tx1"/>
                </a:solidFill>
                <a:highlight>
                  <a:srgbClr val="FF00FF"/>
                </a:highlight>
                <a:latin typeface="Comic Sans MS" panose="030F0702030302020204" pitchFamily="66" charset="0"/>
              </a:rPr>
              <a:t> ska göra?</a:t>
            </a:r>
          </a:p>
          <a:p>
            <a:pPr algn="ct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*Säga till tränarna</a:t>
            </a:r>
          </a:p>
          <a:p>
            <a:pPr algn="ctr"/>
            <a:r>
              <a:rPr lang="sv-SE" sz="2000" dirty="0">
                <a:ln w="0"/>
                <a:solidFill>
                  <a:schemeClr val="tx1"/>
                </a:solidFill>
                <a:latin typeface="Comic Sans MS" panose="030F0702030302020204" pitchFamily="66" charset="0"/>
              </a:rPr>
              <a:t>*Gå hem och prata med föräldrar så dom kan prata med tränarna</a:t>
            </a:r>
          </a:p>
          <a:p>
            <a:pPr algn="ctr"/>
            <a:r>
              <a:rPr lang="sv-SE" sz="2000" dirty="0">
                <a:ln w="0"/>
                <a:solidFill>
                  <a:schemeClr val="tx1"/>
                </a:solidFill>
                <a:latin typeface="Comic Sans MS" panose="030F0702030302020204" pitchFamily="66" charset="0"/>
              </a:rPr>
              <a:t>*</a:t>
            </a:r>
            <a:r>
              <a:rPr lang="sv-SE" sz="2000" dirty="0" err="1">
                <a:ln w="0"/>
                <a:solidFill>
                  <a:schemeClr val="tx1"/>
                </a:solidFill>
                <a:latin typeface="Comic Sans MS" panose="030F0702030302020204" pitchFamily="66" charset="0"/>
              </a:rPr>
              <a:t>Tinka</a:t>
            </a:r>
            <a:r>
              <a:rPr lang="sv-SE" sz="2000" dirty="0">
                <a:ln w="0"/>
                <a:solidFill>
                  <a:schemeClr val="tx1"/>
                </a:solidFill>
                <a:latin typeface="Comic Sans MS" panose="030F0702030302020204" pitchFamily="66" charset="0"/>
              </a:rPr>
              <a:t> ska säga ifrån när någon säger nått dumt</a:t>
            </a:r>
          </a:p>
          <a:p>
            <a:pPr algn="ctr"/>
            <a:r>
              <a:rPr lang="sv-SE" sz="2000" dirty="0">
                <a:ln w="0"/>
                <a:solidFill>
                  <a:schemeClr val="tx1"/>
                </a:solidFill>
                <a:latin typeface="Comic Sans MS" panose="030F0702030302020204" pitchFamily="66" charset="0"/>
              </a:rPr>
              <a:t>*Hon ska ignorera dom och prata med tränaren sen</a:t>
            </a:r>
          </a:p>
          <a:p>
            <a:pPr algn="ctr"/>
            <a:r>
              <a:rPr lang="sv-SE" sz="2000" dirty="0">
                <a:ln w="0"/>
                <a:solidFill>
                  <a:schemeClr val="tx1"/>
                </a:solidFill>
                <a:latin typeface="Comic Sans MS" panose="030F0702030302020204" pitchFamily="66" charset="0"/>
              </a:rPr>
              <a:t>*Om någon säger att </a:t>
            </a:r>
            <a:r>
              <a:rPr lang="sv-SE" sz="2000" dirty="0" err="1">
                <a:ln w="0"/>
                <a:solidFill>
                  <a:schemeClr val="tx1"/>
                </a:solidFill>
                <a:latin typeface="Comic Sans MS" panose="030F0702030302020204" pitchFamily="66" charset="0"/>
              </a:rPr>
              <a:t>Tinka</a:t>
            </a:r>
            <a:r>
              <a:rPr lang="sv-SE" sz="2000" dirty="0">
                <a:ln w="0"/>
                <a:solidFill>
                  <a:schemeClr val="tx1"/>
                </a:solidFill>
                <a:latin typeface="Comic Sans MS" panose="030F0702030302020204" pitchFamily="66" charset="0"/>
              </a:rPr>
              <a:t> har fula kläder som dom säger i berättelsen så skulle </a:t>
            </a:r>
            <a:r>
              <a:rPr lang="sv-SE" sz="2000" dirty="0" err="1">
                <a:ln w="0"/>
                <a:solidFill>
                  <a:schemeClr val="tx1"/>
                </a:solidFill>
                <a:latin typeface="Comic Sans MS" panose="030F0702030302020204" pitchFamily="66" charset="0"/>
              </a:rPr>
              <a:t>Tinka</a:t>
            </a:r>
            <a:r>
              <a:rPr lang="sv-SE" sz="2000" dirty="0">
                <a:ln w="0"/>
                <a:solidFill>
                  <a:schemeClr val="tx1"/>
                </a:solidFill>
                <a:latin typeface="Comic Sans MS" panose="030F0702030302020204" pitchFamily="66" charset="0"/>
              </a:rPr>
              <a:t> säga att jag gillar dom här kläderna</a:t>
            </a:r>
          </a:p>
          <a:p>
            <a:pPr algn="ctr"/>
            <a:r>
              <a:rPr lang="sv-SE" sz="2000" dirty="0">
                <a:ln w="0"/>
                <a:solidFill>
                  <a:schemeClr val="tx1"/>
                </a:solidFill>
                <a:latin typeface="Comic Sans MS" panose="030F0702030302020204" pitchFamily="66" charset="0"/>
              </a:rPr>
              <a:t>*Att inte lyssna och ta åt sig</a:t>
            </a:r>
          </a:p>
          <a:p>
            <a:pPr algn="ctr"/>
            <a:r>
              <a:rPr lang="sv-SE" sz="2000" dirty="0">
                <a:ln w="0"/>
                <a:solidFill>
                  <a:schemeClr val="tx1"/>
                </a:solidFill>
                <a:latin typeface="Comic Sans MS" panose="030F0702030302020204" pitchFamily="66" charset="0"/>
              </a:rPr>
              <a:t>*Om någon säger något elakt bara låta bli att hon hörde något och inte svara emot</a:t>
            </a:r>
          </a:p>
          <a:p>
            <a:pPr algn="ctr"/>
            <a:r>
              <a:rPr lang="sv-SE" sz="2000" dirty="0">
                <a:ln w="0"/>
                <a:solidFill>
                  <a:schemeClr val="tx1"/>
                </a:solidFill>
                <a:latin typeface="Comic Sans MS" panose="030F0702030302020204" pitchFamily="66" charset="0"/>
              </a:rPr>
              <a:t>*Inte bry sig så mycket</a:t>
            </a:r>
          </a:p>
          <a:p>
            <a:pPr algn="ctr"/>
            <a:r>
              <a:rPr lang="sv-SE" sz="2000" dirty="0">
                <a:ln w="0"/>
                <a:solidFill>
                  <a:schemeClr val="tx1"/>
                </a:solidFill>
                <a:latin typeface="Comic Sans MS" panose="030F0702030302020204" pitchFamily="66" charset="0"/>
              </a:rPr>
              <a:t>*Prata med en vuxen</a:t>
            </a:r>
          </a:p>
          <a:p>
            <a:pPr algn="ctr"/>
            <a:r>
              <a:rPr lang="sv-SE" sz="2000" dirty="0">
                <a:ln w="0"/>
                <a:solidFill>
                  <a:schemeClr val="tx1"/>
                </a:solidFill>
                <a:latin typeface="Comic Sans MS" panose="030F0702030302020204" pitchFamily="66" charset="0"/>
              </a:rPr>
              <a:t>*Prata med en vuxen att det är någon som mobbar henne</a:t>
            </a:r>
          </a:p>
          <a:p>
            <a:pPr algn="ctr"/>
            <a:r>
              <a:rPr lang="sv-SE" sz="2000" dirty="0">
                <a:ln w="0"/>
                <a:solidFill>
                  <a:schemeClr val="tx1"/>
                </a:solidFill>
                <a:latin typeface="Comic Sans MS" panose="030F0702030302020204" pitchFamily="66" charset="0"/>
              </a:rPr>
              <a:t>*Säga Sluta!</a:t>
            </a:r>
          </a:p>
          <a:p>
            <a:pPr algn="ctr"/>
            <a:endParaRPr lang="sv-SE" sz="2000" b="1" dirty="0">
              <a:ln w="0"/>
              <a:solidFill>
                <a:schemeClr val="tx1"/>
              </a:solidFill>
              <a:latin typeface="Comic Sans MS" panose="030F0702030302020204" pitchFamily="66" charset="0"/>
            </a:endParaRPr>
          </a:p>
          <a:p>
            <a:pPr algn="ctr"/>
            <a:endParaRPr lang="sv-SE" sz="2000" dirty="0">
              <a:ln w="0"/>
              <a:solidFill>
                <a:schemeClr val="tx1"/>
              </a:solidFill>
              <a:latin typeface="Comic Sans MS" panose="030F0702030302020204" pitchFamily="66" charset="0"/>
            </a:endParaRPr>
          </a:p>
        </p:txBody>
      </p:sp>
    </p:spTree>
    <p:extLst>
      <p:ext uri="{BB962C8B-B14F-4D97-AF65-F5344CB8AC3E}">
        <p14:creationId xmlns:p14="http://schemas.microsoft.com/office/powerpoint/2010/main" val="237389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rundade hörn 3">
            <a:extLst>
              <a:ext uri="{FF2B5EF4-FFF2-40B4-BE49-F238E27FC236}">
                <a16:creationId xmlns:a16="http://schemas.microsoft.com/office/drawing/2014/main" id="{505C558C-EEB0-A3B6-DBE4-C5A75C018788}"/>
              </a:ext>
            </a:extLst>
          </p:cNvPr>
          <p:cNvSpPr/>
          <p:nvPr/>
        </p:nvSpPr>
        <p:spPr>
          <a:xfrm>
            <a:off x="340468" y="265470"/>
            <a:ext cx="11527277" cy="64757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dirty="0">
                <a:ln w="0"/>
                <a:solidFill>
                  <a:schemeClr val="tx1"/>
                </a:solidFill>
                <a:highlight>
                  <a:srgbClr val="FF0000"/>
                </a:highlight>
                <a:latin typeface="Comic Sans MS" panose="030F0702030302020204" pitchFamily="66" charset="0"/>
              </a:rPr>
              <a:t>Hur ska vi göra om något sådant händer i vår grupp?</a:t>
            </a:r>
          </a:p>
          <a:p>
            <a:pPr algn="ct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*Att vara snälla och inte duma</a:t>
            </a:r>
          </a:p>
          <a:p>
            <a:pPr algn="ctr"/>
            <a:r>
              <a:rPr lang="sv-SE" sz="2000" dirty="0">
                <a:ln w="0"/>
                <a:solidFill>
                  <a:schemeClr val="tx1"/>
                </a:solidFill>
                <a:latin typeface="Comic Sans MS" panose="030F0702030302020204" pitchFamily="66" charset="0"/>
              </a:rPr>
              <a:t>*Ha kul och leka ihop</a:t>
            </a:r>
          </a:p>
          <a:p>
            <a:pPr algn="ctr"/>
            <a:r>
              <a:rPr lang="sv-SE" sz="2000" dirty="0">
                <a:ln w="0"/>
                <a:solidFill>
                  <a:schemeClr val="tx1"/>
                </a:solidFill>
                <a:latin typeface="Comic Sans MS" panose="030F0702030302020204" pitchFamily="66" charset="0"/>
              </a:rPr>
              <a:t>*Hjälpa varandra</a:t>
            </a:r>
          </a:p>
          <a:p>
            <a:pPr algn="ctr"/>
            <a:r>
              <a:rPr lang="sv-SE" sz="2000" dirty="0">
                <a:ln w="0"/>
                <a:solidFill>
                  <a:schemeClr val="tx1"/>
                </a:solidFill>
                <a:latin typeface="Comic Sans MS" panose="030F0702030302020204" pitchFamily="66" charset="0"/>
              </a:rPr>
              <a:t>*Hjälpsamma och trösta varandra</a:t>
            </a:r>
          </a:p>
          <a:p>
            <a:pPr algn="ctr"/>
            <a:r>
              <a:rPr lang="sv-SE" sz="2000" dirty="0">
                <a:ln w="0"/>
                <a:solidFill>
                  <a:schemeClr val="tx1"/>
                </a:solidFill>
                <a:latin typeface="Comic Sans MS" panose="030F0702030302020204" pitchFamily="66" charset="0"/>
              </a:rPr>
              <a:t>*Prata med tränaren</a:t>
            </a:r>
          </a:p>
          <a:p>
            <a:pPr algn="ctr"/>
            <a:r>
              <a:rPr lang="sv-SE" sz="2000" dirty="0">
                <a:ln w="0"/>
                <a:solidFill>
                  <a:schemeClr val="tx1"/>
                </a:solidFill>
                <a:latin typeface="Comic Sans MS" panose="030F0702030302020204" pitchFamily="66" charset="0"/>
              </a:rPr>
              <a:t>*Säga till bestämt</a:t>
            </a:r>
          </a:p>
          <a:p>
            <a:pPr algn="ctr"/>
            <a:r>
              <a:rPr lang="sv-SE" sz="2000" dirty="0">
                <a:ln w="0"/>
                <a:solidFill>
                  <a:schemeClr val="tx1"/>
                </a:solidFill>
                <a:latin typeface="Comic Sans MS" panose="030F0702030302020204" pitchFamily="66" charset="0"/>
              </a:rPr>
              <a:t>*Prata med föräldrar</a:t>
            </a:r>
          </a:p>
          <a:p>
            <a:pPr algn="ctr"/>
            <a:r>
              <a:rPr lang="sv-SE" sz="2000" dirty="0">
                <a:ln w="0"/>
                <a:solidFill>
                  <a:schemeClr val="tx1"/>
                </a:solidFill>
                <a:latin typeface="Comic Sans MS" panose="030F0702030302020204" pitchFamily="66" charset="0"/>
              </a:rPr>
              <a:t>*Att man kan få ta en paus som en spelare har gjort tidigare i vårat lag</a:t>
            </a:r>
          </a:p>
          <a:p>
            <a:pPr algn="ctr"/>
            <a:r>
              <a:rPr lang="sv-SE" sz="2000" dirty="0">
                <a:ln w="0"/>
                <a:solidFill>
                  <a:schemeClr val="tx1"/>
                </a:solidFill>
                <a:latin typeface="Comic Sans MS" panose="030F0702030302020204" pitchFamily="66" charset="0"/>
              </a:rPr>
              <a:t>*Prata med föräldrarna</a:t>
            </a:r>
          </a:p>
          <a:p>
            <a:pPr algn="ctr"/>
            <a:r>
              <a:rPr lang="sv-SE" sz="2000" dirty="0">
                <a:ln w="0"/>
                <a:solidFill>
                  <a:schemeClr val="tx1"/>
                </a:solidFill>
                <a:latin typeface="Comic Sans MS" panose="030F0702030302020204" pitchFamily="66" charset="0"/>
              </a:rPr>
              <a:t>*Spelaren själv ska ignorera det som sker och köra på</a:t>
            </a:r>
          </a:p>
          <a:p>
            <a:pPr algn="ctr"/>
            <a:r>
              <a:rPr lang="sv-SE" sz="2000" dirty="0">
                <a:ln w="0"/>
                <a:solidFill>
                  <a:schemeClr val="tx1"/>
                </a:solidFill>
                <a:latin typeface="Comic Sans MS" panose="030F0702030302020204" pitchFamily="66" charset="0"/>
              </a:rPr>
              <a:t>*Att vi kan göra som vi gjorde idag och ha </a:t>
            </a:r>
            <a:r>
              <a:rPr lang="sv-SE" sz="2000" dirty="0" err="1">
                <a:ln w="0"/>
                <a:solidFill>
                  <a:schemeClr val="tx1"/>
                </a:solidFill>
                <a:latin typeface="Comic Sans MS" panose="030F0702030302020204" pitchFamily="66" charset="0"/>
              </a:rPr>
              <a:t>sånahär</a:t>
            </a:r>
            <a:r>
              <a:rPr lang="sv-SE" sz="2000" dirty="0">
                <a:ln w="0"/>
                <a:solidFill>
                  <a:schemeClr val="tx1"/>
                </a:solidFill>
                <a:latin typeface="Comic Sans MS" panose="030F0702030302020204" pitchFamily="66" charset="0"/>
              </a:rPr>
              <a:t> träffar</a:t>
            </a:r>
          </a:p>
          <a:p>
            <a:pPr algn="ctr"/>
            <a:r>
              <a:rPr lang="sv-SE" sz="2000" dirty="0">
                <a:ln w="0"/>
                <a:solidFill>
                  <a:schemeClr val="tx1"/>
                </a:solidFill>
                <a:latin typeface="Comic Sans MS" panose="030F0702030302020204" pitchFamily="66" charset="0"/>
              </a:rPr>
              <a:t>*Man kan säga till</a:t>
            </a:r>
          </a:p>
          <a:p>
            <a:pPr algn="ctr"/>
            <a:r>
              <a:rPr lang="sv-SE" sz="2000" dirty="0">
                <a:ln w="0"/>
                <a:solidFill>
                  <a:schemeClr val="tx1"/>
                </a:solidFill>
                <a:latin typeface="Comic Sans MS" panose="030F0702030302020204" pitchFamily="66" charset="0"/>
              </a:rPr>
              <a:t>*Säga förlåt</a:t>
            </a:r>
          </a:p>
          <a:p>
            <a:pPr algn="ctr"/>
            <a:r>
              <a:rPr lang="sv-SE" sz="2000" dirty="0">
                <a:ln w="0"/>
                <a:solidFill>
                  <a:schemeClr val="tx1"/>
                </a:solidFill>
                <a:latin typeface="Comic Sans MS" panose="030F0702030302020204" pitchFamily="66" charset="0"/>
              </a:rPr>
              <a:t>*Prata med någon man litar på</a:t>
            </a:r>
          </a:p>
        </p:txBody>
      </p:sp>
    </p:spTree>
    <p:extLst>
      <p:ext uri="{BB962C8B-B14F-4D97-AF65-F5344CB8AC3E}">
        <p14:creationId xmlns:p14="http://schemas.microsoft.com/office/powerpoint/2010/main" val="3989295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rundade hörn 3">
            <a:extLst>
              <a:ext uri="{FF2B5EF4-FFF2-40B4-BE49-F238E27FC236}">
                <a16:creationId xmlns:a16="http://schemas.microsoft.com/office/drawing/2014/main" id="{505C558C-EEB0-A3B6-DBE4-C5A75C018788}"/>
              </a:ext>
            </a:extLst>
          </p:cNvPr>
          <p:cNvSpPr/>
          <p:nvPr/>
        </p:nvSpPr>
        <p:spPr>
          <a:xfrm>
            <a:off x="340468" y="265470"/>
            <a:ext cx="11527277" cy="64757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dirty="0">
                <a:ln w="0"/>
                <a:solidFill>
                  <a:schemeClr val="tx1"/>
                </a:solidFill>
                <a:latin typeface="Comic Sans MS" panose="030F0702030302020204" pitchFamily="66" charset="0"/>
              </a:rPr>
              <a:t>Lite saker som vi kan göra</a:t>
            </a:r>
          </a:p>
          <a:p>
            <a:pPr algn="ct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*Ha kul och leka ihop</a:t>
            </a:r>
          </a:p>
          <a:p>
            <a:pPr algn="ctr"/>
            <a:r>
              <a:rPr lang="sv-SE" sz="2000" dirty="0">
                <a:ln w="0"/>
                <a:solidFill>
                  <a:schemeClr val="tx1"/>
                </a:solidFill>
                <a:latin typeface="Comic Sans MS" panose="030F0702030302020204" pitchFamily="66" charset="0"/>
              </a:rPr>
              <a:t>*Lita på varandra</a:t>
            </a:r>
          </a:p>
          <a:p>
            <a:pPr algn="ctr"/>
            <a:r>
              <a:rPr lang="sv-SE" sz="2000" dirty="0">
                <a:ln w="0"/>
                <a:solidFill>
                  <a:schemeClr val="tx1"/>
                </a:solidFill>
                <a:latin typeface="Comic Sans MS" panose="030F0702030302020204" pitchFamily="66" charset="0"/>
              </a:rPr>
              <a:t>*Vi mobbas inte</a:t>
            </a:r>
          </a:p>
          <a:p>
            <a:pPr algn="ctr"/>
            <a:r>
              <a:rPr lang="sv-SE" sz="2000" dirty="0">
                <a:ln w="0"/>
                <a:solidFill>
                  <a:schemeClr val="tx1"/>
                </a:solidFill>
                <a:latin typeface="Comic Sans MS" panose="030F0702030302020204" pitchFamily="66" charset="0"/>
              </a:rPr>
              <a:t>*Vi slås inte</a:t>
            </a:r>
          </a:p>
          <a:p>
            <a:pPr algn="ctr"/>
            <a:r>
              <a:rPr lang="sv-SE" sz="2000" dirty="0">
                <a:ln w="0"/>
                <a:solidFill>
                  <a:schemeClr val="tx1"/>
                </a:solidFill>
                <a:latin typeface="Comic Sans MS" panose="030F0702030302020204" pitchFamily="66" charset="0"/>
              </a:rPr>
              <a:t>*Vi retas inte</a:t>
            </a:r>
          </a:p>
          <a:p>
            <a:pPr algn="ctr"/>
            <a:r>
              <a:rPr lang="sv-SE" sz="2000" dirty="0">
                <a:ln w="0"/>
                <a:solidFill>
                  <a:schemeClr val="tx1"/>
                </a:solidFill>
                <a:latin typeface="Comic Sans MS" panose="030F0702030302020204" pitchFamily="66" charset="0"/>
              </a:rPr>
              <a:t>*Att inte vara elak</a:t>
            </a:r>
          </a:p>
          <a:p>
            <a:pPr algn="ctr"/>
            <a:r>
              <a:rPr lang="sv-SE" sz="2000" dirty="0">
                <a:ln w="0"/>
                <a:solidFill>
                  <a:schemeClr val="tx1"/>
                </a:solidFill>
                <a:latin typeface="Comic Sans MS" panose="030F0702030302020204" pitchFamily="66" charset="0"/>
              </a:rPr>
              <a:t>*Vi kan prata mer om det</a:t>
            </a:r>
          </a:p>
          <a:p>
            <a:pPr algn="ctr"/>
            <a:endParaRPr lang="sv-SE" sz="2000" dirty="0">
              <a:ln w="0"/>
              <a:solidFill>
                <a:schemeClr val="tx1"/>
              </a:solidFill>
              <a:latin typeface="Comic Sans MS" panose="030F0702030302020204" pitchFamily="66" charset="0"/>
            </a:endParaRPr>
          </a:p>
          <a:p>
            <a:pPr algn="ctr"/>
            <a:endParaRPr lang="sv-SE" sz="2000" dirty="0">
              <a:ln w="0"/>
              <a:solidFill>
                <a:schemeClr val="tx1"/>
              </a:solidFill>
              <a:latin typeface="Comic Sans MS" panose="030F0702030302020204" pitchFamily="66" charset="0"/>
            </a:endParaRPr>
          </a:p>
          <a:p>
            <a:pPr algn="ctr"/>
            <a:r>
              <a:rPr lang="sv-SE" sz="2000" dirty="0">
                <a:ln w="0"/>
                <a:solidFill>
                  <a:schemeClr val="tx1"/>
                </a:solidFill>
                <a:latin typeface="Comic Sans MS" panose="030F0702030302020204" pitchFamily="66" charset="0"/>
              </a:rPr>
              <a:t>Som jag sa när vi sågs så kommer vi att jobba vidare med detta. Det kommer komma regler som vi skriver tillsammans. Några regler kommer vi ledare behöva bestämma att dom finns med. Vi ska inte ha för många regler då det blir svårt att hålla koll på dom som gäller. Dom grupperna vi hade denna gång när vi pratade om Mobbning kommer vi ha vid 3 tillfällen. Känner man att vid tillfälle att det inte var en bra grupp så säg till oss tränare. Vi vill att man testar en gång till och känner man samma sak då så kommer vi att byta grupp på den spelaren.</a:t>
            </a:r>
          </a:p>
        </p:txBody>
      </p:sp>
    </p:spTree>
    <p:extLst>
      <p:ext uri="{BB962C8B-B14F-4D97-AF65-F5344CB8AC3E}">
        <p14:creationId xmlns:p14="http://schemas.microsoft.com/office/powerpoint/2010/main" val="148742220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765</Words>
  <Application>Microsoft Office PowerPoint</Application>
  <PresentationFormat>Bredbild</PresentationFormat>
  <Paragraphs>70</Paragraphs>
  <Slides>6</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6</vt:i4>
      </vt:variant>
    </vt:vector>
  </HeadingPairs>
  <TitlesOfParts>
    <vt:vector size="11" baseType="lpstr">
      <vt:lpstr>Arial</vt:lpstr>
      <vt:lpstr>Calibri</vt:lpstr>
      <vt:lpstr>Calibri Light</vt:lpstr>
      <vt:lpstr>Comic Sans MS</vt:lpstr>
      <vt:lpstr>Office-tema</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Camilla Ingeroth</dc:creator>
  <cp:lastModifiedBy>Camilla Ingeroth</cp:lastModifiedBy>
  <cp:revision>1</cp:revision>
  <dcterms:created xsi:type="dcterms:W3CDTF">2023-04-16T15:20:54Z</dcterms:created>
  <dcterms:modified xsi:type="dcterms:W3CDTF">2023-04-16T16:09:11Z</dcterms:modified>
</cp:coreProperties>
</file>