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7"/>
  </p:notesMasterIdLst>
  <p:sldIdLst>
    <p:sldId id="263" r:id="rId5"/>
    <p:sldId id="292" r:id="rId6"/>
    <p:sldId id="291" r:id="rId7"/>
    <p:sldId id="286" r:id="rId8"/>
    <p:sldId id="287" r:id="rId9"/>
    <p:sldId id="288" r:id="rId10"/>
    <p:sldId id="259" r:id="rId11"/>
    <p:sldId id="266" r:id="rId12"/>
    <p:sldId id="261" r:id="rId13"/>
    <p:sldId id="276" r:id="rId14"/>
    <p:sldId id="271" r:id="rId15"/>
    <p:sldId id="274" r:id="rId16"/>
    <p:sldId id="260" r:id="rId17"/>
    <p:sldId id="293" r:id="rId18"/>
    <p:sldId id="273" r:id="rId19"/>
    <p:sldId id="295" r:id="rId20"/>
    <p:sldId id="296" r:id="rId21"/>
    <p:sldId id="297" r:id="rId22"/>
    <p:sldId id="298" r:id="rId23"/>
    <p:sldId id="299" r:id="rId24"/>
    <p:sldId id="294" r:id="rId25"/>
    <p:sldId id="267" r:id="rId2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9"/>
    <p:restoredTop sz="94662"/>
  </p:normalViewPr>
  <p:slideViewPr>
    <p:cSldViewPr snapToGrid="0" snapToObjects="1">
      <p:cViewPr varScale="1">
        <p:scale>
          <a:sx n="75" d="100"/>
          <a:sy n="75" d="100"/>
        </p:scale>
        <p:origin x="907" y="-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7E0E2C-7141-475E-A8BB-E0CAF25E3F5E}" type="datetimeFigureOut">
              <a:rPr lang="sv-SE" smtClean="0"/>
              <a:t>2024-12-06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896C8-906F-44A3-8B36-C34688ACED7B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43744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896C8-906F-44A3-8B36-C34688ACED7B}" type="slidenum">
              <a:rPr lang="sv-SE" smtClean="0"/>
              <a:t>16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1624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896C8-906F-44A3-8B36-C34688ACED7B}" type="slidenum">
              <a:rPr lang="sv-SE" smtClean="0"/>
              <a:t>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64085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896C8-906F-44A3-8B36-C34688ACED7B}" type="slidenum">
              <a:rPr lang="sv-SE" smtClean="0"/>
              <a:t>18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94756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896C8-906F-44A3-8B36-C34688ACED7B}" type="slidenum">
              <a:rPr lang="sv-SE" smtClean="0"/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8718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896C8-906F-44A3-8B36-C34688ACED7B}" type="slidenum">
              <a:rPr lang="sv-SE" smtClean="0"/>
              <a:t>20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28991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896C8-906F-44A3-8B36-C34688ACED7B}" type="slidenum">
              <a:rPr lang="sv-SE" smtClean="0"/>
              <a:t>21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8371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16FCED-1D3D-4E4F-A9B4-0E4997D9D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BCB97BD-4B20-AF43-A9DB-640546602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E60753-A7FD-EF41-8827-AB070BF53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2024-12-06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D47821-347F-CC40-A06B-BE316EF70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0BED64C-1DAD-B742-98CC-1FBD4BF1B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8944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7FF49A-0BCA-BC42-987D-D2789410F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75E0C4E-7335-0349-BF03-9EAF915A9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796D174-2BA7-EA44-9098-E5C7E36FC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2024-12-06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1A0745A-B6A6-5942-B83B-4A731517D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1647E5-E666-9644-9227-CDB62DAF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532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BCDA61C-797C-0B42-94F0-4AEFE278E9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BD01E75-0C07-6142-A261-C8E47BF17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877835-53AF-A34D-8C8D-97F391EE4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2024-12-06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916387-7468-354F-BE78-9C7B7B8C7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E7B9C2F-C41D-9548-8191-A914DE376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6609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8CA7E8-D633-B346-A24B-80DAA1D20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79A86F-BD32-B145-BBEF-20D7B6349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DCE1F28-C1D4-6D4E-BFE4-F7F77058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2024-12-06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AC55C20-87F8-794F-AC2E-B50503FEA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D70858-216D-9E45-A77A-950D92E32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376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8839C2-9009-1046-ABBE-05B688547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1B86C6-55B4-7848-B372-E02D57A90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F204000-5A24-CB4F-B66C-DEAEC1164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2024-12-06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1273EA-4501-C041-99E8-18D82C60C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7DE77EB-04F1-6741-9A4B-C2E752187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4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F6B860-FDD0-5843-A07E-868E34504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47AEF8-9361-BA47-B0B1-F832DB7F77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5A7A3AB-EDFF-D643-A007-F283BD6B2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7B418E7-6D7F-484C-817D-0CD5DADD6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2024-12-06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A103746-CB25-E24B-AB75-DFC943A8D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6C410E2-8F65-904A-AEBD-7F7DF66F1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24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AB7536-AEBD-F144-8BE3-98944CE65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D1ECB1C-2D88-4D40-8F4D-892E81042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1ACE888-2382-A343-84D5-C72BBB69B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314FCE3-8543-C042-B176-4C1BB2071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417C3D5-7AE7-3542-9382-D1D638EF24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B729311-BEFB-5341-B96B-3AF27E350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2024-12-06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8C9F1CB-069C-984F-8757-411FAA80F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756899C-9C94-3545-AD38-A6C56CB49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406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21DEF7-D03B-244B-BC02-CA4F99C12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BB7A255-AEAE-3A46-AAA4-95BBF880F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2024-12-06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BA5C525-DD52-C04F-AA08-D15CF036E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3829E54-01F7-CE4B-B42C-3970FE3D4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3973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54F8265-CD17-6D40-94B8-76ED341B6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2024-12-06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97FFE7B-3F7F-2A48-AA84-2A8970724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FFF38FB-9F1D-024B-A97D-F1E803E51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282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1BF3B6-043C-3E4C-B7B9-53702E45E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6D636E-3F3B-E64B-9C25-51E4F9EC5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C93BBED-F935-4E41-B93C-089A585A2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B5E8391-F538-D54E-9FE3-7177FFF70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2024-12-06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A3624DC-427B-E94F-B737-8E6DB8B67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4599706-7625-544C-A3E2-C1610F884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364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3AE69B-C8C9-8545-8679-98B1212F3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8D5FF05-2F61-B64D-8089-221B8A5FA4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6D975E3-DDB6-6241-8C8B-2190C012E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E85BE4D-FDA5-EF41-A5AF-F6EAD0E79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2024-12-06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9B8CFF5-17E2-7B46-94C8-1C6D572CF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3049688-A457-2C4C-A2F1-B73AAFBBB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670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8BC460D-7E48-CF41-82CE-4D1BC918B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61D081-027E-CE4D-982F-21B4F6979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0F721F9-FA36-0D43-96D9-026AB7698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82BB2-063A-A342-AE10-F93B512C82AC}" type="datetimeFigureOut">
              <a:rPr lang="sv-SE" smtClean="0"/>
              <a:t>2024-12-06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2F8BDC9-16C9-054A-8B97-F73F96C005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81A60A9-8037-9244-BD39-B3FF95C89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AEA1F-2583-CF44-890A-72FF0F3A77D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8974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0610" y="1076960"/>
            <a:ext cx="7660639" cy="5222239"/>
          </a:xfrm>
        </p:spPr>
        <p:txBody>
          <a:bodyPr>
            <a:normAutofit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Välkommen </a:t>
            </a:r>
            <a:b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</a:br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till </a:t>
            </a:r>
            <a:b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</a:br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föräldramötet för</a:t>
            </a:r>
            <a:b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</a:br>
            <a:b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</a:br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Örebro SK Ungdom FP13 Svart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971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Kallelser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478" y="1310641"/>
            <a:ext cx="10165522" cy="554736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Komihåg att anmäla era barn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Sista dagen man kan anmäla sig till träningar är dagen innan kl. 12:00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Matcher är sista anmälningsdag är ca 2 dagar innan kl. 12:00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Kan man inte komma på en träning så fyll i orsaken varför du inte kommer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Ni behöver bli bättre på att höra av er tidigare om ditt barn inte kommer till träningen. 30-60 min innan träning är väldigt sent att anmäla sin frånvaro.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Anmäl innan 16:00 och 08:00 på helgen eller helst dagen innan om man redan då vet. Så vi har möjlighet att ställa in träningar med lågt deltagande.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Skicka det i gruppen så kan alla tränare se det istället för bara till Camilla. Är så mycket extra jobba att vidarebefordra informationen.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Kallelser till matcher går efter närvaron som vi ser på laget.se</a:t>
            </a:r>
            <a:endParaRPr lang="sv-SE" sz="2000" u="sng" dirty="0">
              <a:solidFill>
                <a:schemeClr val="bg1"/>
              </a:solidFill>
              <a:latin typeface="Bookman Old Style" panose="02050604050505020204" pitchFamily="18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sv-SE" sz="2000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349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Cuper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441" y="1560442"/>
            <a:ext cx="10027919" cy="529755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  <a:buFont typeface="Arial"/>
              <a:buChar char="•"/>
            </a:pPr>
            <a:r>
              <a:rPr lang="sv-SE" sz="2800" dirty="0">
                <a:solidFill>
                  <a:schemeClr val="bg1"/>
                </a:solidFill>
                <a:latin typeface="Helvetica Neue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Våra egna cuper i Örebro som Örebro cupen, Select och Örebrocupen futsal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 Inför säsongen 2025 hoppas vi på att kunna åka på cuper utanför länet</a:t>
            </a:r>
          </a:p>
          <a:p>
            <a:pPr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 Alla föräldrar måste ställa upp och jobba på cuper som anordnas. Vi får jobba på olika cuper i utbyte att vi inte behöver betala avgiften till våra egna cuper.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682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36259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Försäljning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480" y="1981200"/>
            <a:ext cx="9387840" cy="486664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Saker som vi alltid har försäljning på är bingolotter under året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Vad vi ska sälja nästa år ska planeras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Alla behöver hjälpa till om vi ska fortsätta sälja saker för att killarna ska kunna göra olika saker och vi kan köpa in material till dom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u="sng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Hur vill ni att vi ska göra med försäljning?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Sälja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 Köpa sig fri för varje försäljning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En engångsumma per år som täcker en del av avgifterna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460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Ekonomi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313" y="1647705"/>
            <a:ext cx="9976167" cy="5210295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Vi fortsätter få in pengar för att få upp våran ekonomi. Har inte den senaste uppdateringen. 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Det jag kan se är från juni och då hade vi 14 500 kr men sen dess har vi köpt material, ledarkläder och haft försäljningar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Cup ca 2 500 kr utan övernattning enbart avgift för cupen då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Domare per match 240 kr * 12 + 6 träningsmatcher vi fixar = 4320 kr per år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Träningsavgift 4000 per år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Ledarmedlemskap ca 800 kr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Minibuss 1200 kr per gång + disel till full tank ca 2000 kr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Övernattning klubbhuset 1000 kr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endParaRPr lang="sv-SE" sz="2000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291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Cup kostnader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313" y="1647705"/>
            <a:ext cx="10778807" cy="5210295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Gif cup 1600  kr avgift, boende eller mat 550 kr eller 950 kr beronde på vilket boende alternativ 9 300 kr, 14 900 kr det är för 10 spelare och 4 vuxna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Kalmar sommarcup 2 500 kr avgift, boende och mat 1 500 kr eller 2 800 kr beroende på vilket alternativ 23 500 kr, 41 700 kr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Göteborg cup 1295 kr eller 1995 kr avgift, 1950 kr skolboende ,899 kr, 1199 kr, 1399 kr hotel per natt 28 595 kr, 13 881 - 21 581 kr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Stockholm football cup, 1650 avgift och 1550 deltagare, 2050 kr avgift 2050 kr per deltagare + 250 kr per SL kort 26 850 kr eller 30 750 kr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Dessa förslag är för 10 spelare och 4 vuxna</a:t>
            </a:r>
          </a:p>
          <a:p>
            <a:pPr marL="342900" indent="-342900" algn="l">
              <a:lnSpc>
                <a:spcPct val="150000"/>
              </a:lnSpc>
              <a:buFont typeface="Arial"/>
              <a:buChar char="•"/>
            </a:pPr>
            <a:endParaRPr lang="sv-SE" sz="2000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5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Lagaktiviteter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313" y="1391920"/>
            <a:ext cx="10334398" cy="501904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Dessa är några alternativ man kan göra och vi vill ha hjälp att någon fixar det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Grilla hamburgare i Tarzan parken med fotboll 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Övernattning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FC turnering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Klubbhuskvällar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Utbildningar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Förslag på aktiviteter tas emot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sv-SE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endParaRPr lang="sv-SE" dirty="0">
              <a:solidFill>
                <a:schemeClr val="bg1"/>
              </a:solidFill>
              <a:latin typeface="Helvetica Neue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lnSpc>
                <a:spcPct val="150000"/>
              </a:lnSpc>
            </a:pPr>
            <a:endParaRPr lang="sv-SE" dirty="0">
              <a:solidFill>
                <a:schemeClr val="bg1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078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Utbildningsstegen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8052" y="1647706"/>
            <a:ext cx="10167068" cy="52102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Detta är något vi jobbar med på lördagar innan träningen och ibland på träningen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Nu ska ni få testa och göra detta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Vi ska göra övningen som heter 4 hörn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769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8733609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Till frukost drack jag?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8052" y="1647706"/>
            <a:ext cx="10167068" cy="521029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sv-SE" sz="54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1. Vatten</a:t>
            </a:r>
          </a:p>
          <a:p>
            <a:pPr>
              <a:lnSpc>
                <a:spcPct val="150000"/>
              </a:lnSpc>
            </a:pPr>
            <a:r>
              <a:rPr lang="sv-SE" sz="54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2. Kaffe</a:t>
            </a:r>
          </a:p>
          <a:p>
            <a:pPr>
              <a:lnSpc>
                <a:spcPct val="150000"/>
              </a:lnSpc>
            </a:pPr>
            <a:r>
              <a:rPr lang="sv-SE" sz="54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3. Juice</a:t>
            </a:r>
          </a:p>
          <a:p>
            <a:pPr>
              <a:lnSpc>
                <a:spcPct val="150000"/>
              </a:lnSpc>
            </a:pPr>
            <a:r>
              <a:rPr lang="sv-SE" sz="54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4. Inget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952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8733609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Jag har idrottat?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8052" y="1647706"/>
            <a:ext cx="10167068" cy="521029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914400" indent="-914400">
              <a:lnSpc>
                <a:spcPct val="150000"/>
              </a:lnSpc>
              <a:buAutoNum type="arabicPeriod"/>
            </a:pPr>
            <a:r>
              <a:rPr lang="sv-SE" sz="54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Fotboll</a:t>
            </a:r>
          </a:p>
          <a:p>
            <a:pPr marL="914400" indent="-914400">
              <a:lnSpc>
                <a:spcPct val="150000"/>
              </a:lnSpc>
              <a:buAutoNum type="arabicPeriod"/>
            </a:pPr>
            <a:r>
              <a:rPr lang="sv-SE" sz="54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Innebandy</a:t>
            </a:r>
          </a:p>
          <a:p>
            <a:pPr>
              <a:lnSpc>
                <a:spcPct val="150000"/>
              </a:lnSpc>
            </a:pPr>
            <a:r>
              <a:rPr lang="sv-SE" sz="54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3. Handboll</a:t>
            </a:r>
          </a:p>
          <a:p>
            <a:pPr>
              <a:lnSpc>
                <a:spcPct val="150000"/>
              </a:lnSpc>
            </a:pPr>
            <a:r>
              <a:rPr lang="sv-SE" sz="54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4. Annat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9173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8733609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Till frukost åt jag?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8052" y="1647706"/>
            <a:ext cx="10167068" cy="521029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sv-SE" sz="54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1. Yoghurt</a:t>
            </a:r>
          </a:p>
          <a:p>
            <a:pPr>
              <a:lnSpc>
                <a:spcPct val="150000"/>
              </a:lnSpc>
            </a:pPr>
            <a:r>
              <a:rPr lang="sv-SE" sz="54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2. Smörgås</a:t>
            </a:r>
          </a:p>
          <a:p>
            <a:pPr>
              <a:lnSpc>
                <a:spcPct val="150000"/>
              </a:lnSpc>
            </a:pPr>
            <a:r>
              <a:rPr lang="sv-SE" sz="54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3. Yoghurt och smörgås</a:t>
            </a:r>
          </a:p>
          <a:p>
            <a:pPr>
              <a:lnSpc>
                <a:spcPct val="150000"/>
              </a:lnSpc>
            </a:pPr>
            <a:r>
              <a:rPr lang="sv-SE" sz="54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4. Inget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78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Laget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1" y="1647705"/>
            <a:ext cx="9557026" cy="497661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Vi har idag  ca 16 st. spelare i laget.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Ca 10 spelare på varje träning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Under 2024 hade vi i skrivande stund 106 träningar och 58 % närvaro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Januari till Juni 57 träningar och 55% närvaro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Juli till December 49 träningar och 62 % närvaro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Väldigt låg närvaro och den har ökat väldigt lite från förra året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8436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8733609" cy="683131"/>
          </a:xfrm>
        </p:spPr>
        <p:txBody>
          <a:bodyPr>
            <a:noAutofit/>
          </a:bodyPr>
          <a:lstStyle/>
          <a:p>
            <a:r>
              <a:rPr lang="sv-SE" sz="44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Varför ska ditt barn idrotta?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8052" y="1647706"/>
            <a:ext cx="10167068" cy="521029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914400" indent="-914400">
              <a:lnSpc>
                <a:spcPct val="150000"/>
              </a:lnSpc>
              <a:buAutoNum type="arabicPeriod"/>
            </a:pPr>
            <a:r>
              <a:rPr lang="sv-SE" sz="54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Motion</a:t>
            </a:r>
          </a:p>
          <a:p>
            <a:pPr marL="914400" indent="-914400">
              <a:lnSpc>
                <a:spcPct val="150000"/>
              </a:lnSpc>
              <a:buAutoNum type="arabicPeriod"/>
            </a:pPr>
            <a:r>
              <a:rPr lang="sv-SE" sz="54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Kompisar</a:t>
            </a:r>
          </a:p>
          <a:p>
            <a:pPr>
              <a:lnSpc>
                <a:spcPct val="150000"/>
              </a:lnSpc>
            </a:pPr>
            <a:r>
              <a:rPr lang="sv-SE" sz="54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3. Självkänsla</a:t>
            </a:r>
          </a:p>
          <a:p>
            <a:pPr>
              <a:lnSpc>
                <a:spcPct val="150000"/>
              </a:lnSpc>
            </a:pPr>
            <a:r>
              <a:rPr lang="sv-SE" sz="54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4. Annat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2208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Information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8052" y="1647706"/>
            <a:ext cx="10167068" cy="5210294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Alla behöver se över så dom har rätt information på sig själva och era barn på laget.se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Fotografering och filmning av spelaren, på matcher, lagsamanhållning, träningar kommer att ske. 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Instagram konto finns och där heter vi osk_p13.svart där kan man se bilder och filmklipp från träningar, matcher och andra aktiviteter vi gör kan man se där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Fotografering av killarna kommer att ske i början av det nya året på någon träning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Träningskläder kommer det komma paket erbjudanden om utprovning i februari 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Inomhusträning kommer ske 14/12 10-11, 21/12 10-11 på svealundsskolans idrottshall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Supertest Messenger är den app. vi använder att skicka ut meddelande från och är bra att ha på sin mobil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Sälja bingolotter på krämaren och </a:t>
            </a:r>
            <a:r>
              <a:rPr lang="sv-SE" sz="2000" dirty="0" err="1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marieberg</a:t>
            </a:r>
            <a:r>
              <a:rPr lang="sv-SE" sz="200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 </a:t>
            </a:r>
            <a:endParaRPr lang="sv-SE" sz="2000" dirty="0">
              <a:solidFill>
                <a:schemeClr val="bg1"/>
              </a:solidFill>
              <a:latin typeface="Bookman Old Style" panose="02050604050505020204" pitchFamily="18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08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Övriga frågor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6408" y="1719470"/>
            <a:ext cx="9766042" cy="426477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sv-SE" sz="54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Tack för att du kom 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800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-32512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  <p:sp>
        <p:nvSpPr>
          <p:cNvPr id="11" name="Rubrik 1">
            <a:extLst>
              <a:ext uri="{FF2B5EF4-FFF2-40B4-BE49-F238E27FC236}">
                <a16:creationId xmlns:a16="http://schemas.microsoft.com/office/drawing/2014/main" id="{00B2998B-4F94-C048-34EF-319558809C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3601" y="445445"/>
            <a:ext cx="7975600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Organisationen i laget</a:t>
            </a:r>
          </a:p>
        </p:txBody>
      </p:sp>
      <p:sp>
        <p:nvSpPr>
          <p:cNvPr id="12" name="Rektangel: rundade hörn 11">
            <a:extLst>
              <a:ext uri="{FF2B5EF4-FFF2-40B4-BE49-F238E27FC236}">
                <a16:creationId xmlns:a16="http://schemas.microsoft.com/office/drawing/2014/main" id="{0172F8C5-22F1-56CF-02E2-FF11BCB46008}"/>
              </a:ext>
            </a:extLst>
          </p:cNvPr>
          <p:cNvSpPr/>
          <p:nvPr/>
        </p:nvSpPr>
        <p:spPr>
          <a:xfrm>
            <a:off x="360320" y="1838960"/>
            <a:ext cx="2880000" cy="1080000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Bookman Old Style" panose="02050604050505020204" pitchFamily="18" charset="0"/>
              </a:rPr>
              <a:t>Lagledare</a:t>
            </a:r>
          </a:p>
          <a:p>
            <a:pPr algn="ctr"/>
            <a:r>
              <a:rPr lang="sv-SE" dirty="0">
                <a:latin typeface="Bookman Old Style" panose="02050604050505020204" pitchFamily="18" charset="0"/>
              </a:rPr>
              <a:t>Camilla</a:t>
            </a:r>
          </a:p>
        </p:txBody>
      </p:sp>
      <p:sp>
        <p:nvSpPr>
          <p:cNvPr id="14" name="Rektangel: rundade hörn 13">
            <a:extLst>
              <a:ext uri="{FF2B5EF4-FFF2-40B4-BE49-F238E27FC236}">
                <a16:creationId xmlns:a16="http://schemas.microsoft.com/office/drawing/2014/main" id="{F51CCE12-0DAC-0000-8C42-088965B5AFDE}"/>
              </a:ext>
            </a:extLst>
          </p:cNvPr>
          <p:cNvSpPr/>
          <p:nvPr/>
        </p:nvSpPr>
        <p:spPr>
          <a:xfrm>
            <a:off x="3596640" y="1838960"/>
            <a:ext cx="2880000" cy="1080000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Bookman Old Style" panose="02050604050505020204" pitchFamily="18" charset="0"/>
              </a:rPr>
              <a:t>Huvudtränare</a:t>
            </a:r>
          </a:p>
          <a:p>
            <a:pPr algn="ctr"/>
            <a:r>
              <a:rPr lang="sv-SE" dirty="0">
                <a:latin typeface="Bookman Old Style" panose="02050604050505020204" pitchFamily="18" charset="0"/>
              </a:rPr>
              <a:t>Erik</a:t>
            </a:r>
          </a:p>
        </p:txBody>
      </p:sp>
      <p:sp>
        <p:nvSpPr>
          <p:cNvPr id="15" name="Rektangel: rundade hörn 14">
            <a:extLst>
              <a:ext uri="{FF2B5EF4-FFF2-40B4-BE49-F238E27FC236}">
                <a16:creationId xmlns:a16="http://schemas.microsoft.com/office/drawing/2014/main" id="{E5D58A1C-33F5-292F-592E-317ED68236AA}"/>
              </a:ext>
            </a:extLst>
          </p:cNvPr>
          <p:cNvSpPr/>
          <p:nvPr/>
        </p:nvSpPr>
        <p:spPr>
          <a:xfrm>
            <a:off x="6822801" y="1828327"/>
            <a:ext cx="2880000" cy="1080000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Bookman Old Style" panose="02050604050505020204" pitchFamily="18" charset="0"/>
              </a:rPr>
              <a:t>Plantränare</a:t>
            </a:r>
          </a:p>
          <a:p>
            <a:pPr algn="ctr"/>
            <a:r>
              <a:rPr lang="sv-SE" dirty="0">
                <a:latin typeface="Bookman Old Style" panose="02050604050505020204" pitchFamily="18" charset="0"/>
              </a:rPr>
              <a:t>Daniel, Toni, Rezan</a:t>
            </a:r>
          </a:p>
        </p:txBody>
      </p:sp>
      <p:sp>
        <p:nvSpPr>
          <p:cNvPr id="16" name="Rektangel: rundade hörn 15">
            <a:extLst>
              <a:ext uri="{FF2B5EF4-FFF2-40B4-BE49-F238E27FC236}">
                <a16:creationId xmlns:a16="http://schemas.microsoft.com/office/drawing/2014/main" id="{2B6DF872-0393-C704-08C4-78A34DABFD9E}"/>
              </a:ext>
            </a:extLst>
          </p:cNvPr>
          <p:cNvSpPr/>
          <p:nvPr/>
        </p:nvSpPr>
        <p:spPr>
          <a:xfrm>
            <a:off x="360320" y="3142985"/>
            <a:ext cx="2880000" cy="1080000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Bookman Old Style" panose="02050604050505020204" pitchFamily="18" charset="0"/>
              </a:rPr>
              <a:t>Material till laget</a:t>
            </a:r>
          </a:p>
          <a:p>
            <a:pPr algn="ctr"/>
            <a:r>
              <a:rPr lang="sv-SE" dirty="0">
                <a:latin typeface="Bookman Old Style" panose="02050604050505020204" pitchFamily="18" charset="0"/>
              </a:rPr>
              <a:t>Jennie</a:t>
            </a:r>
          </a:p>
        </p:txBody>
      </p:sp>
      <p:sp>
        <p:nvSpPr>
          <p:cNvPr id="21" name="Rektangel: rundade hörn 20">
            <a:extLst>
              <a:ext uri="{FF2B5EF4-FFF2-40B4-BE49-F238E27FC236}">
                <a16:creationId xmlns:a16="http://schemas.microsoft.com/office/drawing/2014/main" id="{C777C9C1-B634-6049-F13E-9AE76C45D3AB}"/>
              </a:ext>
            </a:extLst>
          </p:cNvPr>
          <p:cNvSpPr/>
          <p:nvPr/>
        </p:nvSpPr>
        <p:spPr>
          <a:xfrm>
            <a:off x="3596640" y="3142985"/>
            <a:ext cx="2880000" cy="1080000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Bookman Old Style" panose="02050604050505020204" pitchFamily="18" charset="0"/>
              </a:rPr>
              <a:t>Lagbyggare</a:t>
            </a:r>
          </a:p>
          <a:p>
            <a:pPr algn="ctr"/>
            <a:r>
              <a:rPr lang="sv-SE" dirty="0">
                <a:latin typeface="Bookman Old Style" panose="02050604050505020204" pitchFamily="18" charset="0"/>
              </a:rPr>
              <a:t>Camilla och ?</a:t>
            </a:r>
          </a:p>
        </p:txBody>
      </p:sp>
      <p:sp>
        <p:nvSpPr>
          <p:cNvPr id="22" name="Rektangel: rundade hörn 21">
            <a:extLst>
              <a:ext uri="{FF2B5EF4-FFF2-40B4-BE49-F238E27FC236}">
                <a16:creationId xmlns:a16="http://schemas.microsoft.com/office/drawing/2014/main" id="{ACBFF58B-8745-A494-BCFD-43A58FD34EC6}"/>
              </a:ext>
            </a:extLst>
          </p:cNvPr>
          <p:cNvSpPr/>
          <p:nvPr/>
        </p:nvSpPr>
        <p:spPr>
          <a:xfrm>
            <a:off x="6822801" y="3144875"/>
            <a:ext cx="2880000" cy="1080000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Bookman Old Style" panose="02050604050505020204" pitchFamily="18" charset="0"/>
              </a:rPr>
              <a:t>Spelarråd</a:t>
            </a:r>
          </a:p>
          <a:p>
            <a:pPr algn="ctr"/>
            <a:r>
              <a:rPr lang="sv-SE" dirty="0">
                <a:solidFill>
                  <a:schemeClr val="bg1"/>
                </a:solidFill>
                <a:latin typeface="Bookman Old Style" panose="02050604050505020204" pitchFamily="18" charset="0"/>
              </a:rPr>
              <a:t>?</a:t>
            </a:r>
          </a:p>
        </p:txBody>
      </p:sp>
      <p:sp>
        <p:nvSpPr>
          <p:cNvPr id="23" name="Rektangel: rundade hörn 22">
            <a:extLst>
              <a:ext uri="{FF2B5EF4-FFF2-40B4-BE49-F238E27FC236}">
                <a16:creationId xmlns:a16="http://schemas.microsoft.com/office/drawing/2014/main" id="{4DA7B278-A494-BBDF-5423-47546A9FB21F}"/>
              </a:ext>
            </a:extLst>
          </p:cNvPr>
          <p:cNvSpPr/>
          <p:nvPr/>
        </p:nvSpPr>
        <p:spPr>
          <a:xfrm>
            <a:off x="360320" y="4419600"/>
            <a:ext cx="2880000" cy="1080000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Bookman Old Style" panose="02050604050505020204" pitchFamily="18" charset="0"/>
              </a:rPr>
              <a:t>Utbildningsstegen</a:t>
            </a:r>
          </a:p>
          <a:p>
            <a:pPr algn="ctr"/>
            <a:r>
              <a:rPr lang="sv-SE" dirty="0">
                <a:latin typeface="Bookman Old Style" panose="02050604050505020204" pitchFamily="18" charset="0"/>
              </a:rPr>
              <a:t>Camilla och Jennie</a:t>
            </a:r>
          </a:p>
        </p:txBody>
      </p:sp>
      <p:sp>
        <p:nvSpPr>
          <p:cNvPr id="24" name="Rektangel: rundade hörn 23">
            <a:extLst>
              <a:ext uri="{FF2B5EF4-FFF2-40B4-BE49-F238E27FC236}">
                <a16:creationId xmlns:a16="http://schemas.microsoft.com/office/drawing/2014/main" id="{2FAE4278-8B58-AA9A-7D98-50F8409768B5}"/>
              </a:ext>
            </a:extLst>
          </p:cNvPr>
          <p:cNvSpPr/>
          <p:nvPr/>
        </p:nvSpPr>
        <p:spPr>
          <a:xfrm>
            <a:off x="3596640" y="4417710"/>
            <a:ext cx="2880000" cy="1080000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Bookman Old Style" panose="02050604050505020204" pitchFamily="18" charset="0"/>
              </a:rPr>
              <a:t>Ekonomi</a:t>
            </a:r>
          </a:p>
          <a:p>
            <a:pPr algn="ctr"/>
            <a:r>
              <a:rPr lang="sv-SE" dirty="0">
                <a:latin typeface="Bookman Old Style" panose="02050604050505020204" pitchFamily="18" charset="0"/>
              </a:rPr>
              <a:t>? &amp; Camilla</a:t>
            </a:r>
          </a:p>
        </p:txBody>
      </p:sp>
      <p:sp>
        <p:nvSpPr>
          <p:cNvPr id="25" name="Rektangel: rundade hörn 24">
            <a:extLst>
              <a:ext uri="{FF2B5EF4-FFF2-40B4-BE49-F238E27FC236}">
                <a16:creationId xmlns:a16="http://schemas.microsoft.com/office/drawing/2014/main" id="{43B4B643-8BE9-2234-A060-32A71E6F2EB9}"/>
              </a:ext>
            </a:extLst>
          </p:cNvPr>
          <p:cNvSpPr/>
          <p:nvPr/>
        </p:nvSpPr>
        <p:spPr>
          <a:xfrm>
            <a:off x="6822801" y="4419600"/>
            <a:ext cx="2880000" cy="1080000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Bookman Old Style" panose="02050604050505020204" pitchFamily="18" charset="0"/>
              </a:rPr>
              <a:t>Försäljningsansvarig</a:t>
            </a:r>
          </a:p>
          <a:p>
            <a:pPr algn="ctr"/>
            <a:r>
              <a:rPr lang="sv-SE" dirty="0">
                <a:latin typeface="Bookman Old Style" panose="02050604050505020204" pitchFamily="18" charset="0"/>
              </a:rPr>
              <a:t>Jennie och Camilla</a:t>
            </a:r>
          </a:p>
        </p:txBody>
      </p:sp>
      <p:sp>
        <p:nvSpPr>
          <p:cNvPr id="26" name="Rektangel: rundade hörn 25">
            <a:extLst>
              <a:ext uri="{FF2B5EF4-FFF2-40B4-BE49-F238E27FC236}">
                <a16:creationId xmlns:a16="http://schemas.microsoft.com/office/drawing/2014/main" id="{672B924F-B88E-FB8A-CB96-4C01BE7AA419}"/>
              </a:ext>
            </a:extLst>
          </p:cNvPr>
          <p:cNvSpPr/>
          <p:nvPr/>
        </p:nvSpPr>
        <p:spPr>
          <a:xfrm>
            <a:off x="360320" y="5689600"/>
            <a:ext cx="2880000" cy="1080000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Bookman Old Style" panose="02050604050505020204" pitchFamily="18" charset="0"/>
              </a:rPr>
              <a:t>Eventansvarig</a:t>
            </a:r>
          </a:p>
          <a:p>
            <a:pPr algn="ctr"/>
            <a:r>
              <a:rPr lang="sv-SE" dirty="0">
                <a:latin typeface="Bookman Old Style" panose="02050604050505020204" pitchFamily="18" charset="0"/>
              </a:rPr>
              <a:t>Camilla och ?</a:t>
            </a:r>
          </a:p>
        </p:txBody>
      </p:sp>
      <p:sp>
        <p:nvSpPr>
          <p:cNvPr id="27" name="Rektangel: rundade hörn 26">
            <a:extLst>
              <a:ext uri="{FF2B5EF4-FFF2-40B4-BE49-F238E27FC236}">
                <a16:creationId xmlns:a16="http://schemas.microsoft.com/office/drawing/2014/main" id="{76A1DD8B-E887-43A2-0775-05C363CF290E}"/>
              </a:ext>
            </a:extLst>
          </p:cNvPr>
          <p:cNvSpPr/>
          <p:nvPr/>
        </p:nvSpPr>
        <p:spPr>
          <a:xfrm>
            <a:off x="3596640" y="5689600"/>
            <a:ext cx="2880000" cy="1080000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Bookman Old Style" panose="02050604050505020204" pitchFamily="18" charset="0"/>
              </a:rPr>
              <a:t>Sponsringsansvarig</a:t>
            </a:r>
          </a:p>
          <a:p>
            <a:pPr algn="ctr"/>
            <a:r>
              <a:rPr lang="sv-SE" dirty="0">
                <a:latin typeface="Bookman Old Style" panose="02050604050505020204" pitchFamily="18" charset="0"/>
              </a:rPr>
              <a:t>Daniel och Elvir</a:t>
            </a:r>
          </a:p>
        </p:txBody>
      </p:sp>
      <p:sp>
        <p:nvSpPr>
          <p:cNvPr id="28" name="Rektangel: rundade hörn 27">
            <a:extLst>
              <a:ext uri="{FF2B5EF4-FFF2-40B4-BE49-F238E27FC236}">
                <a16:creationId xmlns:a16="http://schemas.microsoft.com/office/drawing/2014/main" id="{CEF603BF-B1C3-3B03-9E40-56CCFA6BDF1B}"/>
              </a:ext>
            </a:extLst>
          </p:cNvPr>
          <p:cNvSpPr/>
          <p:nvPr/>
        </p:nvSpPr>
        <p:spPr>
          <a:xfrm>
            <a:off x="6822801" y="5689600"/>
            <a:ext cx="2880000" cy="1080000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Bookman Old Style" panose="02050604050505020204" pitchFamily="18" charset="0"/>
              </a:rPr>
              <a:t>Föräldraråd</a:t>
            </a:r>
          </a:p>
          <a:p>
            <a:pPr algn="ctr"/>
            <a:r>
              <a:rPr lang="sv-SE" dirty="0">
                <a:latin typeface="Bookman Old Style" panose="02050604050505020204" pitchFamily="18" charset="0"/>
              </a:rPr>
              <a:t>?</a:t>
            </a:r>
          </a:p>
        </p:txBody>
      </p:sp>
      <p:sp>
        <p:nvSpPr>
          <p:cNvPr id="2" name="Rektangel: rundade hörn 1">
            <a:extLst>
              <a:ext uri="{FF2B5EF4-FFF2-40B4-BE49-F238E27FC236}">
                <a16:creationId xmlns:a16="http://schemas.microsoft.com/office/drawing/2014/main" id="{834A5109-7036-AD99-20BA-333EEF235268}"/>
              </a:ext>
            </a:extLst>
          </p:cNvPr>
          <p:cNvSpPr/>
          <p:nvPr/>
        </p:nvSpPr>
        <p:spPr>
          <a:xfrm>
            <a:off x="9855201" y="2409232"/>
            <a:ext cx="2164079" cy="2884128"/>
          </a:xfrm>
          <a:prstGeom prst="round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latin typeface="Bookman Old Style" panose="02050604050505020204" pitchFamily="18" charset="0"/>
              </a:rPr>
              <a:t>Camilla finns med och stöttar upp på dom olika ställena för att sedan kunna lämna det vidare till andra föräldrar i laget.</a:t>
            </a:r>
          </a:p>
        </p:txBody>
      </p:sp>
    </p:spTree>
    <p:extLst>
      <p:ext uri="{BB962C8B-B14F-4D97-AF65-F5344CB8AC3E}">
        <p14:creationId xmlns:p14="http://schemas.microsoft.com/office/powerpoint/2010/main" val="1949659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6004098-E66F-4F7D-932D-C5FF100F8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878"/>
            <a:ext cx="12192000" cy="687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071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46E2C7B-0EDF-4266-8739-6F6772829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8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986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3D9CA7A-1AC7-445C-9E10-6D9FC258A0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482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Träningar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4640" y="1647704"/>
            <a:ext cx="10139680" cy="487501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Vi har haft 2024 3 träningar i veckan nu under året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2025 kommer vi ha 3 träningar i veckan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Påminnelse om att ha varmare kläder på era barn, Mössa och vantar behöver alla ha på sig under hela träningen då det blir väldigt kallt fort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Alla träningar startar i omklädningsrummet på framsidan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Föräldrar närvaron har kunnat vara bättre då många kommer sent eller försvinner av och till och inte är närvarande hela tiden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Vi behöver fler spelare på träningarna så vi kan få mer fart på övningarna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Dåligt deltagande gör att flera spelare inte vill komma och inte tycker det är så roligt med fotboll då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09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Träningar</a:t>
            </a:r>
            <a:r>
              <a:rPr lang="sv-SE" sz="5800" b="1" dirty="0">
                <a:solidFill>
                  <a:schemeClr val="bg1"/>
                </a:solidFill>
                <a:latin typeface="Helvetica Neue Condensed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 </a:t>
            </a:r>
            <a:endParaRPr lang="sv-SE" sz="58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  <p:sp>
        <p:nvSpPr>
          <p:cNvPr id="10" name="Underrubrik 2">
            <a:extLst>
              <a:ext uri="{FF2B5EF4-FFF2-40B4-BE49-F238E27FC236}">
                <a16:creationId xmlns:a16="http://schemas.microsoft.com/office/drawing/2014/main" id="{44CB1AB6-B170-4AA8-B498-53421580CADE}"/>
              </a:ext>
            </a:extLst>
          </p:cNvPr>
          <p:cNvSpPr txBox="1">
            <a:spLocks/>
          </p:cNvSpPr>
          <p:nvPr/>
        </p:nvSpPr>
        <p:spPr>
          <a:xfrm>
            <a:off x="335280" y="1647705"/>
            <a:ext cx="10099040" cy="521029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Viktiga moment i träningen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Fairplay – var en bra kompis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Att spela som ett lag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Olika tekniker, anfall och försvar är några av övningarna vi jobbar med nu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Matchspel är det i slutet på varje träning och nu under vintern kan det bli mer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Vi har börjat med att ha lite knäövningar och stretchning ska vi utveckla mera av då det är något vi behöver göra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sv-SE" sz="22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Lyssna och hålla focus</a:t>
            </a:r>
          </a:p>
          <a:p>
            <a:pPr marL="800100" lvl="1" indent="-342900">
              <a:lnSpc>
                <a:spcPct val="150000"/>
              </a:lnSpc>
              <a:buFont typeface="Arial"/>
              <a:buChar char="•"/>
            </a:pPr>
            <a:r>
              <a:rPr lang="sv-SE" sz="2200" u="sng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Ha roligt!</a:t>
            </a:r>
          </a:p>
        </p:txBody>
      </p:sp>
    </p:spTree>
    <p:extLst>
      <p:ext uri="{BB962C8B-B14F-4D97-AF65-F5344CB8AC3E}">
        <p14:creationId xmlns:p14="http://schemas.microsoft.com/office/powerpoint/2010/main" val="3446955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AB20C1E-8C89-C54F-A788-B066B792A288}"/>
              </a:ext>
            </a:extLst>
          </p:cNvPr>
          <p:cNvSpPr/>
          <p:nvPr/>
        </p:nvSpPr>
        <p:spPr>
          <a:xfrm>
            <a:off x="0" y="0"/>
            <a:ext cx="1243951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10AB490-CA23-7044-9BF2-68FB042FD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4471" y="445445"/>
            <a:ext cx="6903875" cy="683131"/>
          </a:xfrm>
        </p:spPr>
        <p:txBody>
          <a:bodyPr>
            <a:normAutofit fontScale="90000"/>
          </a:bodyPr>
          <a:lstStyle/>
          <a:p>
            <a:r>
              <a:rPr lang="sv-SE" sz="5800" b="1" dirty="0">
                <a:solidFill>
                  <a:schemeClr val="bg1"/>
                </a:solidFill>
                <a:latin typeface="Bookman Old Style" panose="02050604050505020204" pitchFamily="18" charset="0"/>
                <a:ea typeface="Helvetica Neue Condensed" panose="02000503000000020004" pitchFamily="2" charset="0"/>
                <a:cs typeface="Helvetica Neue Condensed" panose="02000503000000020004" pitchFamily="2" charset="0"/>
              </a:rPr>
              <a:t>Matcher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C63433B-5AD6-D341-AA12-0B347C3C41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478" y="1632667"/>
            <a:ext cx="10545418" cy="486973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Träningsmatcher är nått som kommer till och från under för säsongen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Denna säsong har vi spelat i olika nivåer 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Matcherna har gett varierande resultat</a:t>
            </a:r>
          </a:p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sv-SE" sz="2000" dirty="0">
                <a:solidFill>
                  <a:schemeClr val="bg1"/>
                </a:solidFill>
                <a:latin typeface="Bookman Old Style" panose="02050604050505020204" pitchFamily="18" charset="0"/>
                <a:ea typeface="Helvetica Neue" panose="02000503000000020004" pitchFamily="2" charset="0"/>
                <a:cs typeface="Helvetica Neue" panose="02000503000000020004" pitchFamily="2" charset="0"/>
              </a:rPr>
              <a:t>Hur säsongen 2025 vet vi ej än hur det kommer att bli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2D224C5-0366-C348-90FC-3B1738795F26}"/>
              </a:ext>
            </a:extLst>
          </p:cNvPr>
          <p:cNvSpPr/>
          <p:nvPr/>
        </p:nvSpPr>
        <p:spPr>
          <a:xfrm>
            <a:off x="10001249" y="-181513"/>
            <a:ext cx="2474529" cy="7202423"/>
          </a:xfrm>
          <a:custGeom>
            <a:avLst/>
            <a:gdLst>
              <a:gd name="connsiteX0" fmla="*/ 0 w 4409090"/>
              <a:gd name="connsiteY0" fmla="*/ 0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0 w 4409090"/>
              <a:gd name="connsiteY4" fmla="*/ 0 h 5181600"/>
              <a:gd name="connsiteX0" fmla="*/ 1460938 w 4409090"/>
              <a:gd name="connsiteY0" fmla="*/ 73572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1460938 w 4409090"/>
              <a:gd name="connsiteY4" fmla="*/ 73572 h 5181600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1902373 w 4409090"/>
              <a:gd name="connsiteY0" fmla="*/ 0 h 5255173"/>
              <a:gd name="connsiteX1" fmla="*/ 4409090 w 4409090"/>
              <a:gd name="connsiteY1" fmla="*/ 73573 h 5255173"/>
              <a:gd name="connsiteX2" fmla="*/ 4409090 w 4409090"/>
              <a:gd name="connsiteY2" fmla="*/ 5255173 h 5255173"/>
              <a:gd name="connsiteX3" fmla="*/ 0 w 4409090"/>
              <a:gd name="connsiteY3" fmla="*/ 5255173 h 5255173"/>
              <a:gd name="connsiteX4" fmla="*/ 1902373 w 4409090"/>
              <a:gd name="connsiteY4" fmla="*/ 0 h 5255173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  <a:gd name="connsiteX0" fmla="*/ 3508972 w 4409090"/>
              <a:gd name="connsiteY0" fmla="*/ 39849 h 5181600"/>
              <a:gd name="connsiteX1" fmla="*/ 4409090 w 4409090"/>
              <a:gd name="connsiteY1" fmla="*/ 0 h 5181600"/>
              <a:gd name="connsiteX2" fmla="*/ 4409090 w 4409090"/>
              <a:gd name="connsiteY2" fmla="*/ 5181600 h 5181600"/>
              <a:gd name="connsiteX3" fmla="*/ 0 w 4409090"/>
              <a:gd name="connsiteY3" fmla="*/ 5181600 h 5181600"/>
              <a:gd name="connsiteX4" fmla="*/ 3508972 w 4409090"/>
              <a:gd name="connsiteY4" fmla="*/ 39849 h 518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09090" h="5181600">
                <a:moveTo>
                  <a:pt x="3508972" y="39849"/>
                </a:moveTo>
                <a:lnTo>
                  <a:pt x="4409090" y="0"/>
                </a:lnTo>
                <a:lnTo>
                  <a:pt x="4409090" y="5181600"/>
                </a:lnTo>
                <a:lnTo>
                  <a:pt x="0" y="5181600"/>
                </a:lnTo>
                <a:cubicBezTo>
                  <a:pt x="1727137" y="4192670"/>
                  <a:pt x="3618894" y="2934327"/>
                  <a:pt x="3508972" y="39849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C466172-7B50-F443-B9B9-175DF8504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3" y="404812"/>
            <a:ext cx="1274762" cy="124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291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A7450EEE6ABA648B30DDF3405D96795" ma:contentTypeVersion="12" ma:contentTypeDescription="Skapa ett nytt dokument." ma:contentTypeScope="" ma:versionID="5d381a4d2048ac1222d17d40f060e443">
  <xsd:schema xmlns:xsd="http://www.w3.org/2001/XMLSchema" xmlns:xs="http://www.w3.org/2001/XMLSchema" xmlns:p="http://schemas.microsoft.com/office/2006/metadata/properties" xmlns:ns2="09695822-81d1-4dc3-826d-e3044816642a" xmlns:ns3="c9690685-5a42-45f8-9d07-aacb758db8c5" targetNamespace="http://schemas.microsoft.com/office/2006/metadata/properties" ma:root="true" ma:fieldsID="78272d79f3e440f78d6b116e72c90784" ns2:_="" ns3:_="">
    <xsd:import namespace="09695822-81d1-4dc3-826d-e3044816642a"/>
    <xsd:import namespace="c9690685-5a42-45f8-9d07-aacb758db8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695822-81d1-4dc3-826d-e304481664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690685-5a42-45f8-9d07-aacb758db8c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8B0B07-E8A2-46A6-837F-B736C766EE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2D8E75-8154-46B0-AAFE-38F3550FE8C4}">
  <ds:schemaRefs>
    <ds:schemaRef ds:uri="http://purl.org/dc/dcmitype/"/>
    <ds:schemaRef ds:uri="http://schemas.microsoft.com/office/2006/documentManagement/types"/>
    <ds:schemaRef ds:uri="http://purl.org/dc/terms/"/>
    <ds:schemaRef ds:uri="c9690685-5a42-45f8-9d07-aacb758db8c5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09695822-81d1-4dc3-826d-e3044816642a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D87C89E8-879C-4D43-8253-80953F97BA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695822-81d1-4dc3-826d-e3044816642a"/>
    <ds:schemaRef ds:uri="c9690685-5a42-45f8-9d07-aacb758db8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2789</TotalTime>
  <Words>1148</Words>
  <Application>Microsoft Office PowerPoint</Application>
  <PresentationFormat>Bredbild</PresentationFormat>
  <Paragraphs>142</Paragraphs>
  <Slides>22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22</vt:i4>
      </vt:variant>
    </vt:vector>
  </HeadingPairs>
  <TitlesOfParts>
    <vt:vector size="29" baseType="lpstr">
      <vt:lpstr>Arial</vt:lpstr>
      <vt:lpstr>Bookman Old Style</vt:lpstr>
      <vt:lpstr>Calibri</vt:lpstr>
      <vt:lpstr>Calibri Light</vt:lpstr>
      <vt:lpstr>Helvetica Neue</vt:lpstr>
      <vt:lpstr>Helvetica Neue Condensed</vt:lpstr>
      <vt:lpstr>Office-tema</vt:lpstr>
      <vt:lpstr>Välkommen  till  föräldramötet för  Örebro SK Ungdom FP13 Svart</vt:lpstr>
      <vt:lpstr>Laget</vt:lpstr>
      <vt:lpstr>Organisationen i laget</vt:lpstr>
      <vt:lpstr>PowerPoint-presentation</vt:lpstr>
      <vt:lpstr>PowerPoint-presentation</vt:lpstr>
      <vt:lpstr>PowerPoint-presentation</vt:lpstr>
      <vt:lpstr>Träningar</vt:lpstr>
      <vt:lpstr>Träningar </vt:lpstr>
      <vt:lpstr>Matcher</vt:lpstr>
      <vt:lpstr>Kallelser</vt:lpstr>
      <vt:lpstr>Cuper</vt:lpstr>
      <vt:lpstr>Försäljning</vt:lpstr>
      <vt:lpstr>Ekonomi</vt:lpstr>
      <vt:lpstr>Cup kostnader</vt:lpstr>
      <vt:lpstr>Lagaktiviteter</vt:lpstr>
      <vt:lpstr>Utbildningsstegen</vt:lpstr>
      <vt:lpstr>Till frukost drack jag?</vt:lpstr>
      <vt:lpstr>Jag har idrottat?</vt:lpstr>
      <vt:lpstr>Till frukost åt jag?</vt:lpstr>
      <vt:lpstr>Varför ska ditt barn idrotta?</vt:lpstr>
      <vt:lpstr>Information</vt:lpstr>
      <vt:lpstr>Övriga frågor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</dc:title>
  <dc:creator>Microsoft Office User</dc:creator>
  <cp:lastModifiedBy>Camilla Ingeroth</cp:lastModifiedBy>
  <cp:revision>50</cp:revision>
  <cp:lastPrinted>2023-03-11T22:36:09Z</cp:lastPrinted>
  <dcterms:created xsi:type="dcterms:W3CDTF">2020-11-02T12:37:17Z</dcterms:created>
  <dcterms:modified xsi:type="dcterms:W3CDTF">2024-12-06T22:33:27Z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0x010100EA7450EEE6ABA648B30DDF3405D96795</vt:lpwstr>
  </property>
</Properties>
</file>