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63" r:id="rId5"/>
    <p:sldId id="275" r:id="rId6"/>
    <p:sldId id="259" r:id="rId7"/>
    <p:sldId id="266" r:id="rId8"/>
    <p:sldId id="261" r:id="rId9"/>
    <p:sldId id="276" r:id="rId10"/>
    <p:sldId id="270" r:id="rId11"/>
    <p:sldId id="271" r:id="rId12"/>
    <p:sldId id="260" r:id="rId13"/>
    <p:sldId id="274" r:id="rId14"/>
    <p:sldId id="262" r:id="rId15"/>
    <p:sldId id="272" r:id="rId16"/>
    <p:sldId id="273" r:id="rId17"/>
    <p:sldId id="264" r:id="rId18"/>
    <p:sldId id="267" r:id="rId1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9"/>
    <p:restoredTop sz="94662"/>
  </p:normalViewPr>
  <p:slideViewPr>
    <p:cSldViewPr snapToGrid="0" snapToObjects="1">
      <p:cViewPr varScale="1">
        <p:scale>
          <a:sx n="75" d="100"/>
          <a:sy n="75" d="100"/>
        </p:scale>
        <p:origin x="907" y="-29"/>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7E0E2C-7141-475E-A8BB-E0CAF25E3F5E}" type="datetimeFigureOut">
              <a:rPr lang="sv-SE" smtClean="0"/>
              <a:t>2023-03-14</a:t>
            </a:fld>
            <a:endParaRPr lang="sv-SE" dirty="0"/>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dirty="0"/>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3896C8-906F-44A3-8B36-C34688ACED7B}" type="slidenum">
              <a:rPr lang="sv-SE" smtClean="0"/>
              <a:t>‹#›</a:t>
            </a:fld>
            <a:endParaRPr lang="sv-SE" dirty="0"/>
          </a:p>
        </p:txBody>
      </p:sp>
    </p:spTree>
    <p:extLst>
      <p:ext uri="{BB962C8B-B14F-4D97-AF65-F5344CB8AC3E}">
        <p14:creationId xmlns:p14="http://schemas.microsoft.com/office/powerpoint/2010/main" val="2143744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sz="2200" dirty="0"/>
          </a:p>
        </p:txBody>
      </p:sp>
      <p:sp>
        <p:nvSpPr>
          <p:cNvPr id="4" name="Platshållare för bildnummer 3"/>
          <p:cNvSpPr>
            <a:spLocks noGrp="1"/>
          </p:cNvSpPr>
          <p:nvPr>
            <p:ph type="sldNum" sz="quarter" idx="5"/>
          </p:nvPr>
        </p:nvSpPr>
        <p:spPr/>
        <p:txBody>
          <a:bodyPr/>
          <a:lstStyle/>
          <a:p>
            <a:fld id="{6D3896C8-906F-44A3-8B36-C34688ACED7B}" type="slidenum">
              <a:rPr lang="sv-SE" smtClean="0"/>
              <a:t>12</a:t>
            </a:fld>
            <a:endParaRPr lang="sv-SE" dirty="0"/>
          </a:p>
        </p:txBody>
      </p:sp>
    </p:spTree>
    <p:extLst>
      <p:ext uri="{BB962C8B-B14F-4D97-AF65-F5344CB8AC3E}">
        <p14:creationId xmlns:p14="http://schemas.microsoft.com/office/powerpoint/2010/main" val="2158257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16FCED-1D3D-4E4F-A9B4-0E4997D9DA1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BCB97BD-4B20-AF43-A9DB-6405466024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DE60753-A7FD-EF41-8827-AB070BF53A35}"/>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5" name="Platshållare för sidfot 4">
            <a:extLst>
              <a:ext uri="{FF2B5EF4-FFF2-40B4-BE49-F238E27FC236}">
                <a16:creationId xmlns:a16="http://schemas.microsoft.com/office/drawing/2014/main" id="{C6D47821-347F-CC40-A06B-BE316EF7094A}"/>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E0BED64C-1DAD-B742-98CC-1FBD4BF1BD82}"/>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4189444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7FF49A-0BCA-BC42-987D-D2789410F89B}"/>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75E0C4E-7335-0349-BF03-9EAF915A9B4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796D174-2BA7-EA44-9098-E5C7E36FC041}"/>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5" name="Platshållare för sidfot 4">
            <a:extLst>
              <a:ext uri="{FF2B5EF4-FFF2-40B4-BE49-F238E27FC236}">
                <a16:creationId xmlns:a16="http://schemas.microsoft.com/office/drawing/2014/main" id="{B1A0745A-B6A6-5942-B83B-4A731517D8CC}"/>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051647E5-E666-9644-9227-CDB62DAFB79D}"/>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235328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BCDA61C-797C-0B42-94F0-4AEFE278E9A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BD01E75-0C07-6142-A261-C8E47BF1743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877835-53AF-A34D-8C8D-97F391EE4B2A}"/>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5" name="Platshållare för sidfot 4">
            <a:extLst>
              <a:ext uri="{FF2B5EF4-FFF2-40B4-BE49-F238E27FC236}">
                <a16:creationId xmlns:a16="http://schemas.microsoft.com/office/drawing/2014/main" id="{4C916387-7468-354F-BE78-9C7B7B8C707E}"/>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7E7B9C2F-C41D-9548-8191-A914DE3760DB}"/>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46609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8CA7E8-D633-B346-A24B-80DAA1D2039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879A86F-BD32-B145-BBEF-20D7B634999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CE1F28-C1D4-6D4E-BFE4-F7F770586F57}"/>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5" name="Platshållare för sidfot 4">
            <a:extLst>
              <a:ext uri="{FF2B5EF4-FFF2-40B4-BE49-F238E27FC236}">
                <a16:creationId xmlns:a16="http://schemas.microsoft.com/office/drawing/2014/main" id="{AAC55C20-87F8-794F-AC2E-B50503FEAB48}"/>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34D70858-216D-9E45-A77A-950D92E32B42}"/>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173765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8839C2-9009-1046-ABBE-05B688547B8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01B86C6-55B4-7848-B372-E02D57A902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CF204000-5A24-CB4F-B66C-DEAEC11642C4}"/>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5" name="Platshållare för sidfot 4">
            <a:extLst>
              <a:ext uri="{FF2B5EF4-FFF2-40B4-BE49-F238E27FC236}">
                <a16:creationId xmlns:a16="http://schemas.microsoft.com/office/drawing/2014/main" id="{3D1273EA-4501-C041-99E8-18D82C60C8A4}"/>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67DE77EB-04F1-6741-9A4B-C2E752187D2A}"/>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3444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F6B860-FDD0-5843-A07E-868E345047D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747AEF8-9361-BA47-B0B1-F832DB7F770C}"/>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5A7A3AB-EDFF-D643-A007-F283BD6B2DA5}"/>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7B418E7-6D7F-484C-817D-0CD5DADD6CA3}"/>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6" name="Platshållare för sidfot 5">
            <a:extLst>
              <a:ext uri="{FF2B5EF4-FFF2-40B4-BE49-F238E27FC236}">
                <a16:creationId xmlns:a16="http://schemas.microsoft.com/office/drawing/2014/main" id="{7A103746-CB25-E24B-AB75-DFC943A8D948}"/>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26C410E2-8F65-904A-AEBD-7F7DF66F18A9}"/>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18124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AB7536-AEBD-F144-8BE3-98944CE6545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D1ECB1C-2D88-4D40-8F4D-892E81042B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1ACE888-2382-A343-84D5-C72BBB69B92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314FCE3-8543-C042-B176-4C1BB20712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417C3D5-7AE7-3542-9382-D1D638EF244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B729311-BEFB-5341-B96B-3AF27E350479}"/>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8" name="Platshållare för sidfot 7">
            <a:extLst>
              <a:ext uri="{FF2B5EF4-FFF2-40B4-BE49-F238E27FC236}">
                <a16:creationId xmlns:a16="http://schemas.microsoft.com/office/drawing/2014/main" id="{68C9F1CB-069C-984F-8757-411FAA80F238}"/>
              </a:ext>
            </a:extLst>
          </p:cNvPr>
          <p:cNvSpPr>
            <a:spLocks noGrp="1"/>
          </p:cNvSpPr>
          <p:nvPr>
            <p:ph type="ftr" sz="quarter" idx="11"/>
          </p:nvPr>
        </p:nvSpPr>
        <p:spPr/>
        <p:txBody>
          <a:bodyPr/>
          <a:lstStyle/>
          <a:p>
            <a:endParaRPr lang="sv-SE" dirty="0"/>
          </a:p>
        </p:txBody>
      </p:sp>
      <p:sp>
        <p:nvSpPr>
          <p:cNvPr id="9" name="Platshållare för bildnummer 8">
            <a:extLst>
              <a:ext uri="{FF2B5EF4-FFF2-40B4-BE49-F238E27FC236}">
                <a16:creationId xmlns:a16="http://schemas.microsoft.com/office/drawing/2014/main" id="{C756899C-9C94-3545-AD38-A6C56CB49CDB}"/>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1424061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21DEF7-D03B-244B-BC02-CA4F99C12BC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BB7A255-AEAE-3A46-AAA4-95BBF880FAFA}"/>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4" name="Platshållare för sidfot 3">
            <a:extLst>
              <a:ext uri="{FF2B5EF4-FFF2-40B4-BE49-F238E27FC236}">
                <a16:creationId xmlns:a16="http://schemas.microsoft.com/office/drawing/2014/main" id="{5BA5C525-DD52-C04F-AA08-D15CF036EB4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63829E54-01F7-CE4B-B42C-3970FE3D4680}"/>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4397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54F8265-CD17-6D40-94B8-76ED341B6017}"/>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3" name="Platshållare för sidfot 2">
            <a:extLst>
              <a:ext uri="{FF2B5EF4-FFF2-40B4-BE49-F238E27FC236}">
                <a16:creationId xmlns:a16="http://schemas.microsoft.com/office/drawing/2014/main" id="{F97FFE7B-3F7F-2A48-AA84-2A897072456B}"/>
              </a:ext>
            </a:extLst>
          </p:cNvPr>
          <p:cNvSpPr>
            <a:spLocks noGrp="1"/>
          </p:cNvSpPr>
          <p:nvPr>
            <p:ph type="ftr" sz="quarter" idx="11"/>
          </p:nvPr>
        </p:nvSpPr>
        <p:spPr/>
        <p:txBody>
          <a:bodyPr/>
          <a:lstStyle/>
          <a:p>
            <a:endParaRPr lang="sv-SE" dirty="0"/>
          </a:p>
        </p:txBody>
      </p:sp>
      <p:sp>
        <p:nvSpPr>
          <p:cNvPr id="4" name="Platshållare för bildnummer 3">
            <a:extLst>
              <a:ext uri="{FF2B5EF4-FFF2-40B4-BE49-F238E27FC236}">
                <a16:creationId xmlns:a16="http://schemas.microsoft.com/office/drawing/2014/main" id="{1FFF38FB-9F1D-024B-A97D-F1E803E514A8}"/>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582825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1BF3B6-043C-3E4C-B7B9-53702E45E3E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46D636E-3F3B-E64B-9C25-51E4F9EC5A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C93BBED-F935-4E41-B93C-089A585A2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B5E8391-F538-D54E-9FE3-7177FFF70E6E}"/>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6" name="Platshållare för sidfot 5">
            <a:extLst>
              <a:ext uri="{FF2B5EF4-FFF2-40B4-BE49-F238E27FC236}">
                <a16:creationId xmlns:a16="http://schemas.microsoft.com/office/drawing/2014/main" id="{1A3624DC-427B-E94F-B737-8E6DB8B674CA}"/>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C4599706-7625-544C-A3E2-C1610F8846F8}"/>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163646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3AE69B-C8C9-8545-8679-98B1212F3AF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8D5FF05-2F61-B64D-8089-221B8A5FA4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a:extLst>
              <a:ext uri="{FF2B5EF4-FFF2-40B4-BE49-F238E27FC236}">
                <a16:creationId xmlns:a16="http://schemas.microsoft.com/office/drawing/2014/main" id="{66D975E3-DDB6-6241-8C8B-2190C012E1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E85BE4D-FDA5-EF41-A5AF-F6EAD0E79401}"/>
              </a:ext>
            </a:extLst>
          </p:cNvPr>
          <p:cNvSpPr>
            <a:spLocks noGrp="1"/>
          </p:cNvSpPr>
          <p:nvPr>
            <p:ph type="dt" sz="half" idx="10"/>
          </p:nvPr>
        </p:nvSpPr>
        <p:spPr/>
        <p:txBody>
          <a:bodyPr/>
          <a:lstStyle/>
          <a:p>
            <a:fld id="{29C82BB2-063A-A342-AE10-F93B512C82AC}" type="datetimeFigureOut">
              <a:rPr lang="sv-SE" smtClean="0"/>
              <a:t>2023-03-14</a:t>
            </a:fld>
            <a:endParaRPr lang="sv-SE" dirty="0"/>
          </a:p>
        </p:txBody>
      </p:sp>
      <p:sp>
        <p:nvSpPr>
          <p:cNvPr id="6" name="Platshållare för sidfot 5">
            <a:extLst>
              <a:ext uri="{FF2B5EF4-FFF2-40B4-BE49-F238E27FC236}">
                <a16:creationId xmlns:a16="http://schemas.microsoft.com/office/drawing/2014/main" id="{39B8CFF5-17E2-7B46-94C8-1C6D572CF3EB}"/>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73049688-A457-2C4C-A2F1-B73AAFBBB369}"/>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4016702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8BC460D-7E48-CF41-82CE-4D1BC918BE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161D081-027E-CE4D-982F-21B4F6979C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0F721F9-FA36-0D43-96D9-026AB76986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C82BB2-063A-A342-AE10-F93B512C82AC}" type="datetimeFigureOut">
              <a:rPr lang="sv-SE" smtClean="0"/>
              <a:t>2023-03-14</a:t>
            </a:fld>
            <a:endParaRPr lang="sv-SE" dirty="0"/>
          </a:p>
        </p:txBody>
      </p:sp>
      <p:sp>
        <p:nvSpPr>
          <p:cNvPr id="5" name="Platshållare för sidfot 4">
            <a:extLst>
              <a:ext uri="{FF2B5EF4-FFF2-40B4-BE49-F238E27FC236}">
                <a16:creationId xmlns:a16="http://schemas.microsoft.com/office/drawing/2014/main" id="{D2F8BDC9-16C9-054A-8B97-F73F96C005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881A60A9-8037-9244-BD39-B3FF95C893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AEA1F-2583-CF44-890A-72FF0F3A77D5}" type="slidenum">
              <a:rPr lang="sv-SE" smtClean="0"/>
              <a:t>‹#›</a:t>
            </a:fld>
            <a:endParaRPr lang="sv-SE" dirty="0"/>
          </a:p>
        </p:txBody>
      </p:sp>
    </p:spTree>
    <p:extLst>
      <p:ext uri="{BB962C8B-B14F-4D97-AF65-F5344CB8AC3E}">
        <p14:creationId xmlns:p14="http://schemas.microsoft.com/office/powerpoint/2010/main" val="3568974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340610" y="1076960"/>
            <a:ext cx="7660639" cy="5222239"/>
          </a:xfrm>
        </p:spPr>
        <p:txBody>
          <a:bodyPr>
            <a:normAutofit/>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Välkommen </a:t>
            </a:r>
            <a:b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br>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till </a:t>
            </a:r>
            <a:b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br>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föräldramötet för</a:t>
            </a:r>
            <a:b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br>
            <a:b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br>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Örebro SK Ungdom F – P13 Svart</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4013971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36259"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Försäljning</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346393" y="1503681"/>
            <a:ext cx="10494326" cy="5344159"/>
          </a:xfrm>
        </p:spPr>
        <p:txBody>
          <a:bodyPr vert="horz" lIns="91440" tIns="45720" rIns="91440" bIns="45720" rtlCol="0" anchor="t">
            <a:noAutofit/>
          </a:bodyPr>
          <a:lstStyle/>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Saker som finns funderingar på att säljas under året är bingolotter, kakor, plastpåsar, ullmax, toapapper, godisremar och ägg är under bearbetning</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Tycker man det är svårt att sälja saker eller inte kan så behöver man köpa sig fri från försäljningen. Det blir då 500 kr per gång.</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För dom pengarna är en del vad vi räknar med att man kan sälja under en försäljning.</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Alternativ är att man köper sig fri helt från hela året. Det blir då 4000 kr.</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Säljer man inte varor så behöver man automatisk hjälpa till dom gångerna vi står och säljer bingolotter eller andra lotter till allmänheten.</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Vi kommer sälja bingolotter till allmänheten nu till påsk och det finns lotter redan nu att hämta upp.</a:t>
            </a:r>
            <a:endParaRPr lang="sv-SE"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4166460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Ansvarsområden</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647706"/>
            <a:ext cx="9766042" cy="5140720"/>
          </a:xfrm>
        </p:spPr>
        <p:txBody>
          <a:bodyPr vert="horz" lIns="91440" tIns="45720" rIns="91440" bIns="45720" rtlCol="0" anchor="t">
            <a:normAutofit fontScale="92500" lnSpcReduction="20000"/>
          </a:bodyPr>
          <a:lstStyle/>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Lagledare/ Försäljning / Ekonomi/ Laget.se/ Lagaktiviteter/ Sponsringsansvarig Camilla</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Ansvarar för att boka cuper, fixa domare, få ut information, admin för laget.se för lag svart, konkat med Daniel Hasselstrand på klubbhuset, etc.</a:t>
            </a:r>
          </a:p>
          <a:p>
            <a:pPr>
              <a:lnSpc>
                <a:spcPct val="150000"/>
              </a:lnSpc>
            </a:pPr>
            <a:r>
              <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Har koll på att vi kan köpa saker, spela cuper, kontakt med ekonomiansvarige Isabelle Fredriksson, ta fram det vi ska sälja. </a:t>
            </a:r>
          </a:p>
          <a:p>
            <a:pPr>
              <a:lnSpc>
                <a:spcPct val="150000"/>
              </a:lnSpc>
            </a:pPr>
            <a:r>
              <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Ansvarar för att laget hittar på roliga aktiviteter och bygga gemenskap i laget utanför planen.</a:t>
            </a:r>
            <a:endParaRPr lang="sv-SE" dirty="0">
              <a:solidFill>
                <a:schemeClr val="bg1"/>
              </a:solidFill>
              <a:latin typeface="Helvetica Neue"/>
              <a:ea typeface="Helvetica Neue" panose="02000503000000020004" pitchFamily="2" charset="0"/>
              <a:cs typeface="Helvetica Neue" panose="02000503000000020004" pitchFamily="2" charset="0"/>
            </a:endParaRP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Plantränare Sukran och Kristian</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Fixar träningar, träningsmatcher, fixa domare etc.</a:t>
            </a: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a:lnSpc>
                <a:spcPct val="150000"/>
              </a:lnSpc>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730187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Ansvarsområden</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647706"/>
            <a:ext cx="9766042" cy="5140720"/>
          </a:xfrm>
        </p:spPr>
        <p:txBody>
          <a:bodyPr vert="horz" lIns="91440" tIns="45720" rIns="91440" bIns="45720" rtlCol="0" anchor="t">
            <a:normAutofit/>
          </a:bodyPr>
          <a:lstStyle/>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Vi behöver få in fler föräldrar som kan hjälpa till med laget</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Vi behöver</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Plantränare</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Lagbyggare</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Försäljning</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Eventansvarig</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Sponsringsansvarig</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Föräldraråd/Spelarråd</a:t>
            </a:r>
            <a:endParaRPr lang="sv-SE" sz="2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3"/>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1687889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Lagaktiviteter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468313" y="2572265"/>
            <a:ext cx="10334398" cy="2436616"/>
          </a:xfrm>
        </p:spPr>
        <p:txBody>
          <a:bodyPr vert="horz" lIns="91440" tIns="45720" rIns="91440" bIns="45720" rtlCol="0" anchor="t">
            <a:normAutofit lnSpcReduction="10000"/>
          </a:bodyPr>
          <a:lstStyle/>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Grilla hamburgare och leka i Tarzanparken den 18 mars</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Övernattning 6 – 7 maj</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Fler kommer och förslag på aktiviteter tas emot</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Avslutning efter fotbollscup i juni</a:t>
            </a:r>
          </a:p>
          <a:p>
            <a:pPr marL="342900" indent="-342900">
              <a:lnSpc>
                <a:spcPct val="150000"/>
              </a:lnSpc>
              <a:buFont typeface="Arial"/>
              <a:buChar char="•"/>
            </a:pPr>
            <a:endParaRPr lang="sv-SE" dirty="0">
              <a:solidFill>
                <a:schemeClr val="bg1"/>
              </a:solidFill>
              <a:latin typeface="Helvetica Neue"/>
              <a:ea typeface="Helvetica Neue" panose="02000503000000020004" pitchFamily="2" charset="0"/>
              <a:cs typeface="Helvetica Neue" panose="02000503000000020004" pitchFamily="2" charset="0"/>
            </a:endParaRPr>
          </a:p>
          <a:p>
            <a:pPr marL="342900" indent="-342900">
              <a:lnSpc>
                <a:spcPct val="150000"/>
              </a:lnSpc>
              <a:buFont typeface="Arial"/>
              <a:buChar char="•"/>
            </a:pPr>
            <a:endParaRPr lang="sv-SE" dirty="0">
              <a:solidFill>
                <a:schemeClr val="bg1"/>
              </a:solidFill>
              <a:latin typeface="Helvetica Neue"/>
              <a:ea typeface="Helvetica Neue" panose="02000503000000020004" pitchFamily="2" charset="0"/>
              <a:cs typeface="Helvetica Neue" panose="02000503000000020004" pitchFamily="2" charset="0"/>
            </a:endParaRPr>
          </a:p>
          <a:p>
            <a:pPr marL="342900" indent="-342900">
              <a:lnSpc>
                <a:spcPct val="150000"/>
              </a:lnSpc>
              <a:buFont typeface="Arial"/>
              <a:buChar char="•"/>
            </a:pPr>
            <a:endParaRPr lang="sv-SE" dirty="0">
              <a:solidFill>
                <a:schemeClr val="bg1"/>
              </a:solidFill>
              <a:latin typeface="Helvetica Neue"/>
              <a:ea typeface="Helvetica Neue" panose="02000503000000020004" pitchFamily="2" charset="0"/>
              <a:cs typeface="Helvetica Neue" panose="02000503000000020004" pitchFamily="2" charset="0"/>
            </a:endParaRPr>
          </a:p>
          <a:p>
            <a:pPr>
              <a:lnSpc>
                <a:spcPct val="150000"/>
              </a:lnSpc>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2059078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Information</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318052" y="1647704"/>
            <a:ext cx="10334398" cy="5210295"/>
          </a:xfrm>
        </p:spPr>
        <p:txBody>
          <a:bodyPr vert="horz" lIns="91440" tIns="45720" rIns="91440" bIns="45720" rtlCol="0" anchor="t">
            <a:normAutofit/>
          </a:bodyPr>
          <a:lstStyle/>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Alla behöver se över så dom har rätt information på sig själva och era barn på laget.se</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Fotografering och filmning av spelaren, på matcher, lagsamanhållning, träningar kommer att ske. </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Vi använder oss av VEO-kamera för att filma matcher och endast i syfte för att spelare och tränare ska se på tillsammans i utbildningssyfte</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Funderingar finns på att starta upp ett instagram konto. Hur detta ska fungera och användningsområde måste kollas upp vidare.</a:t>
            </a:r>
            <a:endParaRPr lang="sv-SE" dirty="0">
              <a:solidFill>
                <a:schemeClr val="bg1"/>
              </a:solidFill>
              <a:latin typeface="Helvetica Neue"/>
              <a:ea typeface="Helvetica Neue" panose="02000503000000020004" pitchFamily="2" charset="0"/>
              <a:cs typeface="Helvetica Neue" panose="02000503000000020004" pitchFamily="2" charset="0"/>
            </a:endParaRPr>
          </a:p>
          <a:p>
            <a:pPr marL="342900" indent="-342900">
              <a:lnSpc>
                <a:spcPct val="150000"/>
              </a:lnSpc>
              <a:buFont typeface="Arial"/>
              <a:buChar char="•"/>
            </a:pPr>
            <a:endParaRPr lang="sv-SE" dirty="0">
              <a:solidFill>
                <a:schemeClr val="bg1"/>
              </a:solidFill>
              <a:latin typeface="Helvetica Neue"/>
              <a:ea typeface="Helvetica Neue" panose="02000503000000020004" pitchFamily="2" charset="0"/>
              <a:cs typeface="Helvetica Neue" panose="02000503000000020004" pitchFamily="2" charset="0"/>
            </a:endParaRPr>
          </a:p>
          <a:p>
            <a:pPr>
              <a:lnSpc>
                <a:spcPct val="150000"/>
              </a:lnSpc>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2167619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Övriga frågor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719470"/>
            <a:ext cx="9766042" cy="5138530"/>
          </a:xfrm>
        </p:spPr>
        <p:txBody>
          <a:bodyPr vert="horz" lIns="91440" tIns="45720" rIns="91440" bIns="45720" rtlCol="0" anchor="t">
            <a:normAutofit/>
          </a:bodyPr>
          <a:lstStyle/>
          <a:p>
            <a:pPr>
              <a:lnSpc>
                <a:spcPct val="150000"/>
              </a:lnSpc>
            </a:pPr>
            <a:r>
              <a:rPr lang="sv-SE" sz="5400" dirty="0">
                <a:solidFill>
                  <a:schemeClr val="bg1"/>
                </a:solidFill>
                <a:latin typeface="Helvetica Neue"/>
                <a:ea typeface="Helvetica Neue" panose="02000503000000020004" pitchFamily="2" charset="0"/>
                <a:cs typeface="Helvetica Neue" panose="02000503000000020004" pitchFamily="2" charset="0"/>
              </a:rPr>
              <a:t>Vi tar gärna emot feedback.</a:t>
            </a:r>
          </a:p>
          <a:p>
            <a:pPr>
              <a:lnSpc>
                <a:spcPct val="150000"/>
              </a:lnSpc>
            </a:pPr>
            <a:r>
              <a:rPr lang="sv-SE" sz="5400" dirty="0">
                <a:solidFill>
                  <a:schemeClr val="bg1"/>
                </a:solidFill>
                <a:latin typeface="Helvetica Neue"/>
                <a:ea typeface="Helvetica Neue" panose="02000503000000020004" pitchFamily="2" charset="0"/>
                <a:cs typeface="Helvetica Neue" panose="02000503000000020004" pitchFamily="2" charset="0"/>
              </a:rPr>
              <a:t>Tack för att du kom </a:t>
            </a:r>
          </a:p>
          <a:p>
            <a:pPr>
              <a:lnSpc>
                <a:spcPct val="150000"/>
              </a:lnSpc>
            </a:pPr>
            <a:r>
              <a:rPr lang="sv-SE" sz="5400" dirty="0">
                <a:solidFill>
                  <a:schemeClr val="bg1"/>
                </a:solidFill>
                <a:latin typeface="Helvetica Neue"/>
                <a:ea typeface="Helvetica Neue" panose="02000503000000020004" pitchFamily="2" charset="0"/>
                <a:cs typeface="Helvetica Neue" panose="02000503000000020004" pitchFamily="2" charset="0"/>
              </a:rPr>
              <a:t>och lyssnade på oss</a:t>
            </a:r>
            <a:endParaRPr lang="sv-SE" sz="5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354480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Laget</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2046857" y="1986740"/>
            <a:ext cx="8058809" cy="2814965"/>
          </a:xfrm>
        </p:spPr>
        <p:txBody>
          <a:bodyPr vert="horz" lIns="91440" tIns="45720" rIns="91440" bIns="45720" rtlCol="0" anchor="t">
            <a:normAutofit/>
          </a:bodyPr>
          <a:lstStyle/>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Vi har idag 25 st. spelare i laget och vi tar emot fler spelare efterhand.</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Laget har växt väldigt fort det senaste året.</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Med detta komma nya utmaningar.</a:t>
            </a:r>
            <a:endParaRPr lang="sv-SE" sz="2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3756700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Träningar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647705"/>
            <a:ext cx="9766042" cy="4542182"/>
          </a:xfrm>
        </p:spPr>
        <p:txBody>
          <a:bodyPr vert="horz" lIns="91440" tIns="45720" rIns="91440" bIns="45720" rtlCol="0" anchor="t">
            <a:normAutofit/>
          </a:bodyPr>
          <a:lstStyle/>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2 träningar i veckan nu under vårsäsongen</a:t>
            </a:r>
          </a:p>
          <a:p>
            <a:pPr marL="1257300" lvl="2"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Tisdagar 18:15-19:30 på konstgräs en del 11 vs 11</a:t>
            </a:r>
          </a:p>
          <a:p>
            <a:pPr marL="1257300" lvl="2"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Söndagar 11:30-13:00 på konstgräs 7 vs 7 planen</a:t>
            </a:r>
          </a:p>
          <a:p>
            <a:pPr marL="342900" indent="-342900">
              <a:lnSpc>
                <a:spcPct val="150000"/>
              </a:lnSpc>
              <a:buFont typeface="Arial"/>
              <a:buChar char="•"/>
            </a:pPr>
            <a:r>
              <a:rPr lang="sv-SE" sz="2200" u="sng" dirty="0">
                <a:solidFill>
                  <a:schemeClr val="bg1"/>
                </a:solidFill>
                <a:latin typeface="Helvetica Neue"/>
                <a:ea typeface="Helvetica Neue" panose="02000503000000020004" pitchFamily="2" charset="0"/>
                <a:cs typeface="Helvetica Neue" panose="02000503000000020004" pitchFamily="2" charset="0"/>
              </a:rPr>
              <a:t>Kom ihåg att säga till att ni inte kommer och varför</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Påminnelse om benskydd och vattenflaska</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Kläder efter väder </a:t>
            </a:r>
            <a:endParaRPr lang="sv-SE" sz="2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100809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Träningar </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
        <p:nvSpPr>
          <p:cNvPr id="10" name="Underrubrik 2">
            <a:extLst>
              <a:ext uri="{FF2B5EF4-FFF2-40B4-BE49-F238E27FC236}">
                <a16:creationId xmlns:a16="http://schemas.microsoft.com/office/drawing/2014/main" id="{44CB1AB6-B170-4AA8-B498-53421580CADE}"/>
              </a:ext>
            </a:extLst>
          </p:cNvPr>
          <p:cNvSpPr txBox="1">
            <a:spLocks/>
          </p:cNvSpPr>
          <p:nvPr/>
        </p:nvSpPr>
        <p:spPr>
          <a:xfrm>
            <a:off x="468314" y="1647705"/>
            <a:ext cx="9947896" cy="5210295"/>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 Viktiga moment i träningen</a:t>
            </a:r>
          </a:p>
          <a:p>
            <a:pPr marL="800100" lvl="1"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Fairplay – var en bra kompis</a:t>
            </a:r>
          </a:p>
          <a:p>
            <a:pPr marL="800100" lvl="1"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Mycket bollkontakt  - lite stillastående</a:t>
            </a:r>
          </a:p>
          <a:p>
            <a:pPr marL="800100" lvl="1"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Positionering och roller. Info till spelare är på gång</a:t>
            </a:r>
          </a:p>
          <a:p>
            <a:pPr marL="800100" lvl="1"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Att spela som ett lag</a:t>
            </a:r>
          </a:p>
          <a:p>
            <a:pPr marL="800100" lvl="1"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Kondition, lagövningar, teknik, anfall och försvar är några av övningarna som vi kämpar extra med nu</a:t>
            </a:r>
          </a:p>
          <a:p>
            <a:pPr marL="800100" lvl="1"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Lyssna och hålla focus</a:t>
            </a:r>
          </a:p>
          <a:p>
            <a:pPr marL="800100" lvl="1" indent="-342900">
              <a:lnSpc>
                <a:spcPct val="150000"/>
              </a:lnSpc>
              <a:buFont typeface="Arial"/>
              <a:buChar char="•"/>
            </a:pPr>
            <a:r>
              <a:rPr lang="sv-SE" sz="2200" u="sng" dirty="0">
                <a:solidFill>
                  <a:schemeClr val="bg1"/>
                </a:solidFill>
                <a:latin typeface="Helvetica Neue"/>
                <a:ea typeface="Helvetica Neue" panose="02000503000000020004" pitchFamily="2" charset="0"/>
                <a:cs typeface="Helvetica Neue" panose="02000503000000020004" pitchFamily="2" charset="0"/>
              </a:rPr>
              <a:t>Ha roligt!</a:t>
            </a:r>
          </a:p>
        </p:txBody>
      </p:sp>
    </p:spTree>
    <p:extLst>
      <p:ext uri="{BB962C8B-B14F-4D97-AF65-F5344CB8AC3E}">
        <p14:creationId xmlns:p14="http://schemas.microsoft.com/office/powerpoint/2010/main" val="3446955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Matcher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248478" y="1632667"/>
            <a:ext cx="10545418" cy="4869733"/>
          </a:xfrm>
        </p:spPr>
        <p:txBody>
          <a:bodyPr vert="horz" lIns="91440" tIns="45720" rIns="91440" bIns="45720" rtlCol="0" anchor="t">
            <a:noAutofit/>
          </a:bodyPr>
          <a:lstStyle/>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Träningsmatcher har vi börjat med och några och fler kommer.</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Våran säsong för poolspel börjar i maj.</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Glömmer man att anmäla sig till en match så får man stå över matchen och bli kallad till en annan match.</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Prata med ditt barn om att man håller sig på bestämd plats när man är på avbytarbänken. Blir väldigt rörigt när alla ska springa runt oss tränare och det kan se ut som att dom är i spel från domarens perspektiv.</a:t>
            </a: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2698291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Kallelser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248478" y="1632667"/>
            <a:ext cx="10545418" cy="4869733"/>
          </a:xfrm>
        </p:spPr>
        <p:txBody>
          <a:bodyPr vert="horz" lIns="91440" tIns="45720" rIns="91440" bIns="45720" rtlCol="0" anchor="t">
            <a:noAutofit/>
          </a:bodyPr>
          <a:lstStyle/>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Anmäl er i tid </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Påminnelse skickas ut två dagar innan aktiviteten ska ske</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Sista dagen för anmälan till aktiviteten är dagen innan.</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Kan man inte komma på en träning så fyll i orsaken varför du inte kommer.</a:t>
            </a:r>
          </a:p>
          <a:p>
            <a:pPr marL="342900" indent="-342900">
              <a:lnSpc>
                <a:spcPct val="150000"/>
              </a:lnSpc>
              <a:buFont typeface="Arial"/>
              <a:buChar char="•"/>
            </a:pPr>
            <a:r>
              <a:rPr lang="sv-SE" sz="2000" dirty="0">
                <a:solidFill>
                  <a:schemeClr val="bg1"/>
                </a:solidFill>
                <a:latin typeface="Helvetica Neue"/>
                <a:ea typeface="Helvetica Neue" panose="02000503000000020004" pitchFamily="2" charset="0"/>
                <a:cs typeface="Helvetica Neue" panose="02000503000000020004" pitchFamily="2" charset="0"/>
              </a:rPr>
              <a:t>Kallelser till matcher går efter närvaron som vi ser på laget.se</a:t>
            </a:r>
          </a:p>
          <a:p>
            <a:pPr marL="342900" indent="-342900">
              <a:lnSpc>
                <a:spcPct val="150000"/>
              </a:lnSpc>
              <a:buFont typeface="Arial"/>
              <a:buChar char="•"/>
            </a:pPr>
            <a:endParaRPr lang="sv-SE" sz="2200" dirty="0">
              <a:solidFill>
                <a:schemeClr val="bg1"/>
              </a:solidFill>
              <a:latin typeface="Helvetica Neue"/>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495349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Publik</a:t>
            </a: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386080" y="1560442"/>
            <a:ext cx="10266370" cy="5297557"/>
          </a:xfrm>
        </p:spPr>
        <p:txBody>
          <a:bodyPr vert="horz" lIns="91440" tIns="45720" rIns="91440" bIns="45720" rtlCol="0" anchor="t">
            <a:normAutofit/>
          </a:bodyPr>
          <a:lstStyle/>
          <a:p>
            <a:pPr>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 </a:t>
            </a:r>
            <a:r>
              <a:rPr lang="sv-SE" sz="2200" dirty="0">
                <a:solidFill>
                  <a:schemeClr val="bg1"/>
                </a:solidFill>
                <a:latin typeface="Helvetica Neue"/>
                <a:ea typeface="Helvetica Neue" panose="02000503000000020004" pitchFamily="2" charset="0"/>
                <a:cs typeface="Helvetica Neue" panose="02000503000000020004" pitchFamily="2" charset="0"/>
              </a:rPr>
              <a:t>Föräldrar, släktingar och syskon får vistas på andra sidan av planen och inte där spelare eller tränare vistas.</a:t>
            </a:r>
          </a:p>
          <a:p>
            <a:pPr>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 Lek med boll på sidan av planen undanbeds. Endast fotboll i spel används.</a:t>
            </a:r>
          </a:p>
          <a:p>
            <a:pPr>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Publiken berättar inte för spelarna på planen vart dom ska ta vägen. Vi tränare och dom andra spelarna på planen berättar det.</a:t>
            </a:r>
          </a:p>
          <a:p>
            <a:pPr>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 Heja på barnen och förstärk dom med positiva hejarop som kämpa på, bra jobbat, applåder.</a:t>
            </a: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118045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rPr>
              <a:t>Cuper</a:t>
            </a: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627321" y="1560442"/>
            <a:ext cx="10025129" cy="5297557"/>
          </a:xfrm>
        </p:spPr>
        <p:txBody>
          <a:bodyPr vert="horz" lIns="91440" tIns="45720" rIns="91440" bIns="45720" rtlCol="0" anchor="t">
            <a:normAutofit/>
          </a:bodyPr>
          <a:lstStyle/>
          <a:p>
            <a:pPr>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 </a:t>
            </a:r>
            <a:r>
              <a:rPr lang="sv-SE" sz="2200" dirty="0">
                <a:solidFill>
                  <a:schemeClr val="bg1"/>
                </a:solidFill>
                <a:latin typeface="Helvetica Neue"/>
                <a:ea typeface="Helvetica Neue" panose="02000503000000020004" pitchFamily="2" charset="0"/>
                <a:cs typeface="Helvetica Neue" panose="02000503000000020004" pitchFamily="2" charset="0"/>
              </a:rPr>
              <a:t>Våra egna cuper i Örebro som Örebro cupen och Select</a:t>
            </a:r>
          </a:p>
          <a:p>
            <a:pPr>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 Andra cuper utanför länet</a:t>
            </a:r>
          </a:p>
          <a:p>
            <a:pPr>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 Finns tankar på att anordna en egen liten cup</a:t>
            </a:r>
          </a:p>
          <a:p>
            <a:pPr>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 Alla föräldrar måste ställa upp och jobba på cuper som anordnas. Vi får jobba på olika cuper i utbyte att vi inte behöver betala avgiften till våra egna cuper.</a:t>
            </a:r>
          </a:p>
          <a:p>
            <a:pPr>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 Vi vill inte göra en repris av förra årets cup. Då fick några domare rycka in och hjälpa till.</a:t>
            </a: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3255682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Ekonomi</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739348"/>
            <a:ext cx="9766042" cy="5118651"/>
          </a:xfrm>
        </p:spPr>
        <p:txBody>
          <a:bodyPr vert="horz" lIns="91440" tIns="45720" rIns="91440" bIns="45720" rtlCol="0" anchor="t">
            <a:normAutofit/>
          </a:bodyPr>
          <a:lstStyle/>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Vi fortsätter sälja saker för att få upp våran ekonomi.</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Vi har inte stor buffert för att göra saker just nu. </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Vill vi kunna gör mer saker så krävs mer inkomster.</a:t>
            </a:r>
          </a:p>
          <a:p>
            <a:pPr marL="342900" indent="-342900">
              <a:lnSpc>
                <a:spcPct val="150000"/>
              </a:lnSpc>
              <a:buFont typeface="Arial"/>
              <a:buChar char="•"/>
            </a:pPr>
            <a:r>
              <a:rPr lang="sv-SE" sz="2200" dirty="0">
                <a:solidFill>
                  <a:schemeClr val="bg1"/>
                </a:solidFill>
                <a:latin typeface="Helvetica Neue"/>
                <a:ea typeface="Helvetica Neue" panose="02000503000000020004" pitchFamily="2" charset="0"/>
                <a:cs typeface="Helvetica Neue" panose="02000503000000020004" pitchFamily="2" charset="0"/>
              </a:rPr>
              <a:t>Vi tar emot sponsring från företag eller privatpersoner.</a:t>
            </a:r>
          </a:p>
          <a:p>
            <a:pPr>
              <a:lnSpc>
                <a:spcPct val="150000"/>
              </a:lnSpc>
            </a:pPr>
            <a:endParaRPr lang="sv-SE"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208929169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EA7450EEE6ABA648B30DDF3405D96795" ma:contentTypeVersion="12" ma:contentTypeDescription="Skapa ett nytt dokument." ma:contentTypeScope="" ma:versionID="5d381a4d2048ac1222d17d40f060e443">
  <xsd:schema xmlns:xsd="http://www.w3.org/2001/XMLSchema" xmlns:xs="http://www.w3.org/2001/XMLSchema" xmlns:p="http://schemas.microsoft.com/office/2006/metadata/properties" xmlns:ns2="09695822-81d1-4dc3-826d-e3044816642a" xmlns:ns3="c9690685-5a42-45f8-9d07-aacb758db8c5" targetNamespace="http://schemas.microsoft.com/office/2006/metadata/properties" ma:root="true" ma:fieldsID="78272d79f3e440f78d6b116e72c90784" ns2:_="" ns3:_="">
    <xsd:import namespace="09695822-81d1-4dc3-826d-e3044816642a"/>
    <xsd:import namespace="c9690685-5a42-45f8-9d07-aacb758db8c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695822-81d1-4dc3-826d-e304481664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690685-5a42-45f8-9d07-aacb758db8c5" elementFormDefault="qualified">
    <xsd:import namespace="http://schemas.microsoft.com/office/2006/documentManagement/types"/>
    <xsd:import namespace="http://schemas.microsoft.com/office/infopath/2007/PartnerControls"/>
    <xsd:element name="SharedWithUsers" ma:index="1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8B0B07-E8A2-46A6-837F-B736C766EEC5}">
  <ds:schemaRefs>
    <ds:schemaRef ds:uri="http://schemas.microsoft.com/sharepoint/v3/contenttype/forms"/>
  </ds:schemaRefs>
</ds:datastoreItem>
</file>

<file path=customXml/itemProps2.xml><?xml version="1.0" encoding="utf-8"?>
<ds:datastoreItem xmlns:ds="http://schemas.openxmlformats.org/officeDocument/2006/customXml" ds:itemID="{AC2D8E75-8154-46B0-AAFE-38F3550FE8C4}">
  <ds:schemaRefs>
    <ds:schemaRef ds:uri="http://purl.org/dc/dcmitype/"/>
    <ds:schemaRef ds:uri="http://schemas.microsoft.com/office/2006/documentManagement/types"/>
    <ds:schemaRef ds:uri="http://purl.org/dc/terms/"/>
    <ds:schemaRef ds:uri="c9690685-5a42-45f8-9d07-aacb758db8c5"/>
    <ds:schemaRef ds:uri="http://purl.org/dc/elements/1.1/"/>
    <ds:schemaRef ds:uri="http://schemas.microsoft.com/office/infopath/2007/PartnerControls"/>
    <ds:schemaRef ds:uri="http://www.w3.org/XML/1998/namespace"/>
    <ds:schemaRef ds:uri="http://schemas.openxmlformats.org/package/2006/metadata/core-properties"/>
    <ds:schemaRef ds:uri="09695822-81d1-4dc3-826d-e3044816642a"/>
    <ds:schemaRef ds:uri="http://schemas.microsoft.com/office/2006/metadata/properties"/>
  </ds:schemaRefs>
</ds:datastoreItem>
</file>

<file path=customXml/itemProps3.xml><?xml version="1.0" encoding="utf-8"?>
<ds:datastoreItem xmlns:ds="http://schemas.openxmlformats.org/officeDocument/2006/customXml" ds:itemID="{D87C89E8-879C-4D43-8253-80953F97BA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695822-81d1-4dc3-826d-e3044816642a"/>
    <ds:schemaRef ds:uri="c9690685-5a42-45f8-9d07-aacb758db8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892</TotalTime>
  <Words>877</Words>
  <Application>Microsoft Office PowerPoint</Application>
  <PresentationFormat>Bredbild</PresentationFormat>
  <Paragraphs>88</Paragraphs>
  <Slides>15</Slides>
  <Notes>1</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15</vt:i4>
      </vt:variant>
    </vt:vector>
  </HeadingPairs>
  <TitlesOfParts>
    <vt:vector size="21" baseType="lpstr">
      <vt:lpstr>Arial</vt:lpstr>
      <vt:lpstr>Calibri</vt:lpstr>
      <vt:lpstr>Calibri Light</vt:lpstr>
      <vt:lpstr>Helvetica Neue</vt:lpstr>
      <vt:lpstr>Helvetica Neue Condensed</vt:lpstr>
      <vt:lpstr>Office-tema</vt:lpstr>
      <vt:lpstr>Välkommen  till  föräldramötet för  Örebro SK Ungdom F – P13 Svart</vt:lpstr>
      <vt:lpstr>Laget</vt:lpstr>
      <vt:lpstr>Träningar</vt:lpstr>
      <vt:lpstr>Träningar </vt:lpstr>
      <vt:lpstr>Matcher</vt:lpstr>
      <vt:lpstr>Kallelser</vt:lpstr>
      <vt:lpstr>Publik</vt:lpstr>
      <vt:lpstr>Cuper</vt:lpstr>
      <vt:lpstr>Ekonomi</vt:lpstr>
      <vt:lpstr>Försäljning</vt:lpstr>
      <vt:lpstr>Ansvarsområden</vt:lpstr>
      <vt:lpstr>Ansvarsområden</vt:lpstr>
      <vt:lpstr>Lagaktiviteter</vt:lpstr>
      <vt:lpstr>Information</vt:lpstr>
      <vt:lpstr>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Rubrik</dc:title>
  <dc:creator>Microsoft Office User</dc:creator>
  <cp:lastModifiedBy>Camilla Ingeroth</cp:lastModifiedBy>
  <cp:revision>34</cp:revision>
  <cp:lastPrinted>2023-03-11T22:36:09Z</cp:lastPrinted>
  <dcterms:created xsi:type="dcterms:W3CDTF">2020-11-02T12:37:17Z</dcterms:created>
  <dcterms:modified xsi:type="dcterms:W3CDTF">2023-03-14T21:03:15Z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0x010100EA7450EEE6ABA648B30DDF3405D96795</vt:lpwstr>
  </property>
</Properties>
</file>