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handoutMasterIdLst>
    <p:handoutMasterId r:id="rId11"/>
  </p:handoutMasterIdLst>
  <p:sldIdLst>
    <p:sldId id="273" r:id="rId5"/>
    <p:sldId id="257" r:id="rId6"/>
    <p:sldId id="284" r:id="rId7"/>
    <p:sldId id="285" r:id="rId8"/>
    <p:sldId id="283" r:id="rId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05" autoAdjust="0"/>
    <p:restoredTop sz="87172" autoAdjust="0"/>
  </p:normalViewPr>
  <p:slideViewPr>
    <p:cSldViewPr snapToGrid="0">
      <p:cViewPr varScale="1">
        <p:scale>
          <a:sx n="103" d="100"/>
          <a:sy n="103" d="100"/>
        </p:scale>
        <p:origin x="164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618"/>
    </p:cViewPr>
  </p:sorterViewPr>
  <p:notesViewPr>
    <p:cSldViewPr snapToGrid="0">
      <p:cViewPr varScale="1">
        <p:scale>
          <a:sx n="78" d="100"/>
          <a:sy n="78" d="100"/>
        </p:scale>
        <p:origin x="397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983F77-C8F0-4CF0-A8E0-4DF442C14FF1}" type="datetimeFigureOut">
              <a:rPr lang="sv-SE" smtClean="0"/>
              <a:pPr/>
              <a:t>2022-04-24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66865-778F-4593-A7C3-70EBB8E5864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38462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C3618B-34B8-4560-AE3E-1EBFE8015E3C}" type="datetimeFigureOut">
              <a:rPr lang="sv-SE" smtClean="0"/>
              <a:pPr/>
              <a:t>2022-04-24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C0F286-0DE0-4318-99E1-EF6454AB976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2258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Två lag i seriespel (en längre bortamatch, Lindesberg)</a:t>
            </a:r>
          </a:p>
          <a:p>
            <a:r>
              <a:rPr lang="sv-SE" dirty="0"/>
              <a:t>Ekonomi: vad har vi? Vad ska det gå till? Försäljningstillfällen?</a:t>
            </a:r>
          </a:p>
          <a:p>
            <a:r>
              <a:rPr lang="sv-SE" dirty="0"/>
              <a:t>Träningskläder: </a:t>
            </a:r>
            <a:r>
              <a:rPr lang="sv-SE" dirty="0" err="1"/>
              <a:t>klubbshoppen</a:t>
            </a:r>
            <a:r>
              <a:rPr lang="sv-SE" dirty="0"/>
              <a:t> + gemensam beställning nästa år?</a:t>
            </a:r>
          </a:p>
          <a:p>
            <a:endParaRPr lang="sv-SE" dirty="0"/>
          </a:p>
          <a:p>
            <a:r>
              <a:rPr lang="sv-SE" dirty="0"/>
              <a:t> </a:t>
            </a:r>
          </a:p>
          <a:p>
            <a:r>
              <a:rPr lang="sv-SE" dirty="0"/>
              <a:t>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0F286-0DE0-4318-99E1-EF6454AB976B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5151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773-C58E-4496-BB23-2B6A9623C95A}" type="datetimeFigureOut">
              <a:rPr lang="sv-SE" smtClean="0"/>
              <a:pPr/>
              <a:t>2022-04-24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8200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773-C58E-4496-BB23-2B6A9623C95A}" type="datetimeFigureOut">
              <a:rPr lang="sv-SE" smtClean="0"/>
              <a:pPr/>
              <a:t>2022-04-24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5698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773-C58E-4496-BB23-2B6A9623C95A}" type="datetimeFigureOut">
              <a:rPr lang="sv-SE" smtClean="0"/>
              <a:pPr/>
              <a:t>2022-04-24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1967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773-C58E-4496-BB23-2B6A9623C95A}" type="datetimeFigureOut">
              <a:rPr lang="sv-SE" smtClean="0"/>
              <a:pPr/>
              <a:t>2022-04-24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3043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773-C58E-4496-BB23-2B6A9623C95A}" type="datetimeFigureOut">
              <a:rPr lang="sv-SE" smtClean="0"/>
              <a:pPr/>
              <a:t>2022-04-24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597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773-C58E-4496-BB23-2B6A9623C95A}" type="datetimeFigureOut">
              <a:rPr lang="sv-SE" smtClean="0"/>
              <a:pPr/>
              <a:t>2022-04-24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561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773-C58E-4496-BB23-2B6A9623C95A}" type="datetimeFigureOut">
              <a:rPr lang="sv-SE" smtClean="0"/>
              <a:pPr/>
              <a:t>2022-04-24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2809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773-C58E-4496-BB23-2B6A9623C95A}" type="datetimeFigureOut">
              <a:rPr lang="sv-SE" smtClean="0"/>
              <a:pPr/>
              <a:t>2022-04-24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8473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773-C58E-4496-BB23-2B6A9623C95A}" type="datetimeFigureOut">
              <a:rPr lang="sv-SE" smtClean="0"/>
              <a:pPr/>
              <a:t>2022-04-24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2641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773-C58E-4496-BB23-2B6A9623C95A}" type="datetimeFigureOut">
              <a:rPr lang="sv-SE" smtClean="0"/>
              <a:pPr/>
              <a:t>2022-04-24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5907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773-C58E-4496-BB23-2B6A9623C95A}" type="datetimeFigureOut">
              <a:rPr lang="sv-SE" smtClean="0"/>
              <a:pPr/>
              <a:t>2022-04-24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370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A4773-C58E-4496-BB23-2B6A9623C95A}" type="datetimeFigureOut">
              <a:rPr lang="sv-SE" smtClean="0"/>
              <a:pPr/>
              <a:t>2022-04-24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05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515568" y="1207972"/>
            <a:ext cx="8112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Föräldramöte P2012 svart, 2022-04-25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3928AFC-DB2C-4F47-B040-2B3BFF04C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543" y="1854303"/>
            <a:ext cx="7370914" cy="41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860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ruta 5">
            <a:extLst>
              <a:ext uri="{FF2B5EF4-FFF2-40B4-BE49-F238E27FC236}">
                <a16:creationId xmlns:a16="http://schemas.microsoft.com/office/drawing/2014/main" id="{0DEF67BA-629C-464C-8BEC-B036F23EC71B}"/>
              </a:ext>
            </a:extLst>
          </p:cNvPr>
          <p:cNvSpPr txBox="1"/>
          <p:nvPr/>
        </p:nvSpPr>
        <p:spPr>
          <a:xfrm>
            <a:off x="1479819" y="828675"/>
            <a:ext cx="6557276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Laget och ledare idag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Träningar</a:t>
            </a:r>
          </a:p>
          <a:p>
            <a:r>
              <a:rPr lang="sv-SE" dirty="0"/>
              <a:t>	- Upplägg</a:t>
            </a:r>
          </a:p>
          <a:p>
            <a:r>
              <a:rPr lang="sv-SE" dirty="0"/>
              <a:t>	- Träningstider (nya tider from 9 maj)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Matcher</a:t>
            </a:r>
          </a:p>
          <a:p>
            <a:r>
              <a:rPr lang="sv-SE" dirty="0"/>
              <a:t>	- Seriespel; två lag</a:t>
            </a:r>
          </a:p>
          <a:p>
            <a:r>
              <a:rPr lang="sv-SE" dirty="0"/>
              <a:t>	- Cuper: Örebrocupen 18 juni (två lag), Hovet cup 13 augusti 	(ett lag) och </a:t>
            </a:r>
            <a:r>
              <a:rPr lang="sv-SE" dirty="0" err="1"/>
              <a:t>Select</a:t>
            </a:r>
            <a:r>
              <a:rPr lang="sv-SE" dirty="0"/>
              <a:t> cup 2 oktober (två lag)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Ekonomi: 28 300 kr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Fler roller/ledare till laget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Nya matchtröjor och träningskläder?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Frågor och funderingar från barn/föräldrar</a:t>
            </a:r>
          </a:p>
          <a:p>
            <a:endParaRPr lang="sv-S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Övrigt</a:t>
            </a:r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04348C78-637B-4B95-BEF8-C21B9916E2C5}"/>
              </a:ext>
            </a:extLst>
          </p:cNvPr>
          <p:cNvSpPr txBox="1">
            <a:spLocks/>
          </p:cNvSpPr>
          <p:nvPr/>
        </p:nvSpPr>
        <p:spPr>
          <a:xfrm>
            <a:off x="5000625" y="233119"/>
            <a:ext cx="4143375" cy="5955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sv-SE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Agenda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1">
            <a:extLst>
              <a:ext uri="{FF2B5EF4-FFF2-40B4-BE49-F238E27FC236}">
                <a16:creationId xmlns:a16="http://schemas.microsoft.com/office/drawing/2014/main" id="{04348C78-637B-4B95-BEF8-C21B9916E2C5}"/>
              </a:ext>
            </a:extLst>
          </p:cNvPr>
          <p:cNvSpPr txBox="1">
            <a:spLocks/>
          </p:cNvSpPr>
          <p:nvPr/>
        </p:nvSpPr>
        <p:spPr>
          <a:xfrm>
            <a:off x="5000625" y="233119"/>
            <a:ext cx="4143375" cy="5955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sv-SE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Laget</a:t>
            </a:r>
          </a:p>
        </p:txBody>
      </p:sp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8D4A5703-F91B-4F1C-88C2-CB1854C214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1824418"/>
              </p:ext>
            </p:extLst>
          </p:nvPr>
        </p:nvGraphicFramePr>
        <p:xfrm>
          <a:off x="1617133" y="956733"/>
          <a:ext cx="5985933" cy="45003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2489">
                  <a:extLst>
                    <a:ext uri="{9D8B030D-6E8A-4147-A177-3AD203B41FA5}">
                      <a16:colId xmlns:a16="http://schemas.microsoft.com/office/drawing/2014/main" val="4122815660"/>
                    </a:ext>
                  </a:extLst>
                </a:gridCol>
                <a:gridCol w="2087810">
                  <a:extLst>
                    <a:ext uri="{9D8B030D-6E8A-4147-A177-3AD203B41FA5}">
                      <a16:colId xmlns:a16="http://schemas.microsoft.com/office/drawing/2014/main" val="4216622183"/>
                    </a:ext>
                  </a:extLst>
                </a:gridCol>
                <a:gridCol w="183588">
                  <a:extLst>
                    <a:ext uri="{9D8B030D-6E8A-4147-A177-3AD203B41FA5}">
                      <a16:colId xmlns:a16="http://schemas.microsoft.com/office/drawing/2014/main" val="3860356706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802403119"/>
                    </a:ext>
                  </a:extLst>
                </a:gridCol>
                <a:gridCol w="2916766">
                  <a:extLst>
                    <a:ext uri="{9D8B030D-6E8A-4147-A177-3AD203B41FA5}">
                      <a16:colId xmlns:a16="http://schemas.microsoft.com/office/drawing/2014/main" val="1037187600"/>
                    </a:ext>
                  </a:extLst>
                </a:gridCol>
              </a:tblGrid>
              <a:tr h="265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500">
                          <a:effectLst/>
                        </a:rPr>
                        <a:t>Spelare</a:t>
                      </a:r>
                      <a:endParaRPr lang="sv-S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extLst>
                  <a:ext uri="{0D108BD9-81ED-4DB2-BD59-A6C34878D82A}">
                    <a16:rowId xmlns:a16="http://schemas.microsoft.com/office/drawing/2014/main" val="4199414086"/>
                  </a:ext>
                </a:extLst>
              </a:tr>
              <a:tr h="200647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</a:rPr>
                        <a:t>1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effectLst/>
                        </a:rPr>
                        <a:t>Hugo Christiansen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11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Mubarak Samir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extLst>
                  <a:ext uri="{0D108BD9-81ED-4DB2-BD59-A6C34878D82A}">
                    <a16:rowId xmlns:a16="http://schemas.microsoft.com/office/drawing/2014/main" val="3894470908"/>
                  </a:ext>
                </a:extLst>
              </a:tr>
              <a:tr h="200647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</a:rPr>
                        <a:t>2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effectLst/>
                        </a:rPr>
                        <a:t>Benjamin Crantz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12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Petter Stål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extLst>
                  <a:ext uri="{0D108BD9-81ED-4DB2-BD59-A6C34878D82A}">
                    <a16:rowId xmlns:a16="http://schemas.microsoft.com/office/drawing/2014/main" val="1875438633"/>
                  </a:ext>
                </a:extLst>
              </a:tr>
              <a:tr h="200647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</a:rPr>
                        <a:t>3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effectLst/>
                        </a:rPr>
                        <a:t>Edvin Eriksson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13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Felix </a:t>
                      </a:r>
                      <a:r>
                        <a:rPr lang="sv-SE" sz="1400" dirty="0" err="1">
                          <a:effectLst/>
                        </a:rPr>
                        <a:t>Uso</a:t>
                      </a:r>
                      <a:r>
                        <a:rPr lang="sv-SE" sz="1400" dirty="0">
                          <a:effectLst/>
                        </a:rPr>
                        <a:t> Hassan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extLst>
                  <a:ext uri="{0D108BD9-81ED-4DB2-BD59-A6C34878D82A}">
                    <a16:rowId xmlns:a16="http://schemas.microsoft.com/office/drawing/2014/main" val="3189180561"/>
                  </a:ext>
                </a:extLst>
              </a:tr>
              <a:tr h="200647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</a:rPr>
                        <a:t>4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Pelle Florin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14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Vidar Wallinder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extLst>
                  <a:ext uri="{0D108BD9-81ED-4DB2-BD59-A6C34878D82A}">
                    <a16:rowId xmlns:a16="http://schemas.microsoft.com/office/drawing/2014/main" val="3560802766"/>
                  </a:ext>
                </a:extLst>
              </a:tr>
              <a:tr h="200647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</a:rPr>
                        <a:t>5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Sixten </a:t>
                      </a:r>
                      <a:r>
                        <a:rPr lang="sv-SE" sz="1400" dirty="0" err="1">
                          <a:effectLst/>
                        </a:rPr>
                        <a:t>Gidlöf</a:t>
                      </a:r>
                      <a:r>
                        <a:rPr lang="sv-SE" sz="1400" dirty="0">
                          <a:effectLst/>
                        </a:rPr>
                        <a:t> Viklund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sv-S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Loui Widén Olofsson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extLst>
                  <a:ext uri="{0D108BD9-81ED-4DB2-BD59-A6C34878D82A}">
                    <a16:rowId xmlns:a16="http://schemas.microsoft.com/office/drawing/2014/main" val="901778587"/>
                  </a:ext>
                </a:extLst>
              </a:tr>
              <a:tr h="200647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</a:rPr>
                        <a:t>6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Nils Hedström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sv-S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Julian </a:t>
                      </a:r>
                      <a:r>
                        <a:rPr lang="sv-SE" sz="1400" dirty="0" err="1">
                          <a:effectLst/>
                        </a:rPr>
                        <a:t>Zika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extLst>
                  <a:ext uri="{0D108BD9-81ED-4DB2-BD59-A6C34878D82A}">
                    <a16:rowId xmlns:a16="http://schemas.microsoft.com/office/drawing/2014/main" val="572728029"/>
                  </a:ext>
                </a:extLst>
              </a:tr>
              <a:tr h="200647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</a:rPr>
                        <a:t>7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Carl Lindgren Kagelind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sv-S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Samuel </a:t>
                      </a:r>
                      <a:r>
                        <a:rPr lang="sv-SE" sz="1400" dirty="0" err="1">
                          <a:effectLst/>
                        </a:rPr>
                        <a:t>Allmark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extLst>
                  <a:ext uri="{0D108BD9-81ED-4DB2-BD59-A6C34878D82A}">
                    <a16:rowId xmlns:a16="http://schemas.microsoft.com/office/drawing/2014/main" val="156157641"/>
                  </a:ext>
                </a:extLst>
              </a:tr>
              <a:tr h="200647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</a:rPr>
                        <a:t>8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Hampus Malm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sv-S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Edwin </a:t>
                      </a:r>
                      <a:r>
                        <a:rPr lang="sv-SE" sz="1400" dirty="0" err="1">
                          <a:effectLst/>
                        </a:rPr>
                        <a:t>Pudic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extLst>
                  <a:ext uri="{0D108BD9-81ED-4DB2-BD59-A6C34878D82A}">
                    <a16:rowId xmlns:a16="http://schemas.microsoft.com/office/drawing/2014/main" val="1100510428"/>
                  </a:ext>
                </a:extLst>
              </a:tr>
              <a:tr h="200647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</a:rPr>
                        <a:t>9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Anis </a:t>
                      </a:r>
                      <a:r>
                        <a:rPr lang="sv-SE" sz="1400" dirty="0" err="1">
                          <a:effectLst/>
                        </a:rPr>
                        <a:t>Memedi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sv-S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effectLst/>
                        </a:rPr>
                        <a:t>Vincent </a:t>
                      </a:r>
                      <a:r>
                        <a:rPr lang="sv-SE" sz="1400" dirty="0" err="1">
                          <a:effectLst/>
                        </a:rPr>
                        <a:t>Tunmats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extLst>
                  <a:ext uri="{0D108BD9-81ED-4DB2-BD59-A6C34878D82A}">
                    <a16:rowId xmlns:a16="http://schemas.microsoft.com/office/drawing/2014/main" val="424703161"/>
                  </a:ext>
                </a:extLst>
              </a:tr>
              <a:tr h="200647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</a:rPr>
                        <a:t>10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Lucas Price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extLst>
                  <a:ext uri="{0D108BD9-81ED-4DB2-BD59-A6C34878D82A}">
                    <a16:rowId xmlns:a16="http://schemas.microsoft.com/office/drawing/2014/main" val="3355814914"/>
                  </a:ext>
                </a:extLst>
              </a:tr>
              <a:tr h="200647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v-S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v-S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v-S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v-S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extLst>
                  <a:ext uri="{0D108BD9-81ED-4DB2-BD59-A6C34878D82A}">
                    <a16:rowId xmlns:a16="http://schemas.microsoft.com/office/drawing/2014/main" val="1092625079"/>
                  </a:ext>
                </a:extLst>
              </a:tr>
              <a:tr h="200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500" dirty="0">
                          <a:effectLst/>
                        </a:rPr>
                        <a:t>Ledare</a:t>
                      </a:r>
                      <a:endParaRPr lang="sv-S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extLst>
                  <a:ext uri="{0D108BD9-81ED-4DB2-BD59-A6C34878D82A}">
                    <a16:rowId xmlns:a16="http://schemas.microsoft.com/office/drawing/2014/main" val="2298921077"/>
                  </a:ext>
                </a:extLst>
              </a:tr>
              <a:tr h="200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</a:rPr>
                        <a:t>Jonas Viotti</a:t>
                      </a:r>
                      <a:endParaRPr lang="sv-S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extLst>
                  <a:ext uri="{0D108BD9-81ED-4DB2-BD59-A6C34878D82A}">
                    <a16:rowId xmlns:a16="http://schemas.microsoft.com/office/drawing/2014/main" val="4121073598"/>
                  </a:ext>
                </a:extLst>
              </a:tr>
              <a:tr h="265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Thomas Pettersson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extLst>
                  <a:ext uri="{0D108BD9-81ED-4DB2-BD59-A6C34878D82A}">
                    <a16:rowId xmlns:a16="http://schemas.microsoft.com/office/drawing/2014/main" val="3567465765"/>
                  </a:ext>
                </a:extLst>
              </a:tr>
              <a:tr h="200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Kenny </a:t>
                      </a:r>
                      <a:r>
                        <a:rPr lang="sv-SE" sz="1400" dirty="0" err="1">
                          <a:effectLst/>
                        </a:rPr>
                        <a:t>Tunmats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extLst>
                  <a:ext uri="{0D108BD9-81ED-4DB2-BD59-A6C34878D82A}">
                    <a16:rowId xmlns:a16="http://schemas.microsoft.com/office/drawing/2014/main" val="3874942795"/>
                  </a:ext>
                </a:extLst>
              </a:tr>
              <a:tr h="200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(Erik Andrén)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extLst>
                  <a:ext uri="{0D108BD9-81ED-4DB2-BD59-A6C34878D82A}">
                    <a16:rowId xmlns:a16="http://schemas.microsoft.com/office/drawing/2014/main" val="190617772"/>
                  </a:ext>
                </a:extLst>
              </a:tr>
              <a:tr h="200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v-S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extLst>
                  <a:ext uri="{0D108BD9-81ED-4DB2-BD59-A6C34878D82A}">
                    <a16:rowId xmlns:a16="http://schemas.microsoft.com/office/drawing/2014/main" val="509725645"/>
                  </a:ext>
                </a:extLst>
              </a:tr>
              <a:tr h="200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extLst>
                  <a:ext uri="{0D108BD9-81ED-4DB2-BD59-A6C34878D82A}">
                    <a16:rowId xmlns:a16="http://schemas.microsoft.com/office/drawing/2014/main" val="4271921204"/>
                  </a:ext>
                </a:extLst>
              </a:tr>
              <a:tr h="200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v-S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72" marR="41272" marT="0" marB="0" anchor="b"/>
                </a:tc>
                <a:extLst>
                  <a:ext uri="{0D108BD9-81ED-4DB2-BD59-A6C34878D82A}">
                    <a16:rowId xmlns:a16="http://schemas.microsoft.com/office/drawing/2014/main" val="33359592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137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D62B60-FB70-8845-ACA9-CA1FA0008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58" y="681037"/>
            <a:ext cx="7886700" cy="1325563"/>
          </a:xfrm>
        </p:spPr>
        <p:txBody>
          <a:bodyPr/>
          <a:lstStyle/>
          <a:p>
            <a:r>
              <a:rPr lang="sv-SE" dirty="0"/>
              <a:t>Seriematcher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7A6ECA-9896-9144-A689-06F14971CC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/>
              <a:t>Forward-ÖSK svart; sön 8 maj 16.00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ÖSK-</a:t>
            </a:r>
            <a:r>
              <a:rPr lang="sv-SE" dirty="0" err="1"/>
              <a:t>Hovsta</a:t>
            </a:r>
            <a:r>
              <a:rPr lang="sv-SE" dirty="0"/>
              <a:t>; sön 15 maj 14.00 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Sturehov-ÖSK; </a:t>
            </a:r>
            <a:r>
              <a:rPr lang="sv-SE" dirty="0" err="1"/>
              <a:t>lör</a:t>
            </a:r>
            <a:r>
              <a:rPr lang="sv-SE" dirty="0"/>
              <a:t> 21 maj 10.00   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ÖSK-Karlslund; sön 29 maj 12.30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Marieberg-ÖSK; sön 5 juni 10.00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ÖSK-Syrianska; sön 12 juni 13.00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E82736D-AD96-C844-9454-1B9C4924102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/>
              <a:t>Lindesberg-ÖSK vit; sön 8 maj 13.00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ÖSK-Sturehov; </a:t>
            </a:r>
            <a:r>
              <a:rPr lang="sv-SE" dirty="0" err="1"/>
              <a:t>lör</a:t>
            </a:r>
            <a:r>
              <a:rPr lang="sv-SE" dirty="0"/>
              <a:t> 14 maj 14.30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Karlslund-ÖSK; </a:t>
            </a:r>
            <a:r>
              <a:rPr lang="sv-SE" dirty="0" err="1"/>
              <a:t>lör</a:t>
            </a:r>
            <a:r>
              <a:rPr lang="sv-SE" dirty="0"/>
              <a:t> 21 maj 13.30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ÖSK-Rynninge; </a:t>
            </a:r>
            <a:r>
              <a:rPr lang="sv-SE" dirty="0" err="1"/>
              <a:t>lör</a:t>
            </a:r>
            <a:r>
              <a:rPr lang="sv-SE" dirty="0"/>
              <a:t> 28 maj 13.00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Adolfsberg-ÖSK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ÖSK-</a:t>
            </a:r>
            <a:r>
              <a:rPr lang="sv-SE" dirty="0" err="1"/>
              <a:t>Hovsta</a:t>
            </a:r>
            <a:r>
              <a:rPr lang="sv-SE" dirty="0"/>
              <a:t>; </a:t>
            </a:r>
            <a:r>
              <a:rPr lang="sv-SE" dirty="0" err="1"/>
              <a:t>lör</a:t>
            </a:r>
            <a:r>
              <a:rPr lang="sv-SE" dirty="0"/>
              <a:t> 11 juni 11.30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66437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med rundade hörn 8"/>
          <p:cNvSpPr/>
          <p:nvPr/>
        </p:nvSpPr>
        <p:spPr>
          <a:xfrm>
            <a:off x="2001635" y="2047812"/>
            <a:ext cx="2340000" cy="72008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Tränare</a:t>
            </a:r>
            <a:r>
              <a:rPr lang="sv-SE" dirty="0">
                <a:solidFill>
                  <a:schemeClr val="bg1"/>
                </a:solidFill>
              </a:rPr>
              <a:t>    </a:t>
            </a:r>
          </a:p>
        </p:txBody>
      </p:sp>
      <p:sp>
        <p:nvSpPr>
          <p:cNvPr id="11" name="Rektangel med rundade hörn 10"/>
          <p:cNvSpPr/>
          <p:nvPr/>
        </p:nvSpPr>
        <p:spPr>
          <a:xfrm>
            <a:off x="4588997" y="2047812"/>
            <a:ext cx="2340000" cy="72008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Lagledare</a:t>
            </a:r>
            <a:r>
              <a:rPr lang="sv-SE" dirty="0">
                <a:solidFill>
                  <a:schemeClr val="bg1"/>
                </a:solidFill>
              </a:rPr>
              <a:t>    </a:t>
            </a:r>
          </a:p>
        </p:txBody>
      </p:sp>
      <p:sp>
        <p:nvSpPr>
          <p:cNvPr id="12" name="Rektangel med rundade hörn 11"/>
          <p:cNvSpPr/>
          <p:nvPr/>
        </p:nvSpPr>
        <p:spPr>
          <a:xfrm>
            <a:off x="4588997" y="3008386"/>
            <a:ext cx="2340000" cy="72008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Lagbyggare</a:t>
            </a:r>
            <a:r>
              <a:rPr lang="sv-SE" dirty="0">
                <a:solidFill>
                  <a:schemeClr val="bg1"/>
                </a:solidFill>
              </a:rPr>
              <a:t>    </a:t>
            </a:r>
          </a:p>
        </p:txBody>
      </p:sp>
      <p:sp>
        <p:nvSpPr>
          <p:cNvPr id="19" name="Rektangel med rundade hörn 10">
            <a:extLst>
              <a:ext uri="{FF2B5EF4-FFF2-40B4-BE49-F238E27FC236}">
                <a16:creationId xmlns:a16="http://schemas.microsoft.com/office/drawing/2014/main" id="{2086627C-5B62-43E3-A317-BD8DF64B2C01}"/>
              </a:ext>
            </a:extLst>
          </p:cNvPr>
          <p:cNvSpPr/>
          <p:nvPr/>
        </p:nvSpPr>
        <p:spPr>
          <a:xfrm>
            <a:off x="2001635" y="3008386"/>
            <a:ext cx="2340000" cy="7200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Ekonomiansvarig</a:t>
            </a:r>
          </a:p>
        </p:txBody>
      </p:sp>
      <p:sp>
        <p:nvSpPr>
          <p:cNvPr id="22" name="Rektangel med rundade hörn 21"/>
          <p:cNvSpPr/>
          <p:nvPr/>
        </p:nvSpPr>
        <p:spPr>
          <a:xfrm>
            <a:off x="4588997" y="3896953"/>
            <a:ext cx="2340000" cy="72008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Eventansvarig</a:t>
            </a:r>
            <a:r>
              <a:rPr lang="sv-SE" dirty="0">
                <a:solidFill>
                  <a:schemeClr val="bg1"/>
                </a:solidFill>
              </a:rPr>
              <a:t>    </a:t>
            </a:r>
          </a:p>
        </p:txBody>
      </p:sp>
      <p:sp>
        <p:nvSpPr>
          <p:cNvPr id="23" name="Rektangel med rundade hörn 22"/>
          <p:cNvSpPr/>
          <p:nvPr/>
        </p:nvSpPr>
        <p:spPr>
          <a:xfrm>
            <a:off x="2001635" y="3896953"/>
            <a:ext cx="2340000" cy="72008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Försäljningsansvarig</a:t>
            </a:r>
            <a:r>
              <a:rPr lang="sv-SE" dirty="0">
                <a:solidFill>
                  <a:schemeClr val="bg1"/>
                </a:solidFill>
              </a:rPr>
              <a:t>    </a:t>
            </a:r>
          </a:p>
        </p:txBody>
      </p:sp>
      <p:sp>
        <p:nvSpPr>
          <p:cNvPr id="24" name="Rektangel med rundade hörn 23"/>
          <p:cNvSpPr/>
          <p:nvPr/>
        </p:nvSpPr>
        <p:spPr>
          <a:xfrm>
            <a:off x="4588997" y="4752373"/>
            <a:ext cx="2340000" cy="72008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Sponsringsansvarig</a:t>
            </a:r>
            <a:r>
              <a:rPr lang="sv-SE" dirty="0">
                <a:solidFill>
                  <a:schemeClr val="bg1"/>
                </a:solidFill>
              </a:rPr>
              <a:t>    </a:t>
            </a:r>
          </a:p>
        </p:txBody>
      </p:sp>
      <p:sp>
        <p:nvSpPr>
          <p:cNvPr id="25" name="Rektangel med rundade hörn 24"/>
          <p:cNvSpPr/>
          <p:nvPr/>
        </p:nvSpPr>
        <p:spPr>
          <a:xfrm>
            <a:off x="3400865" y="1061490"/>
            <a:ext cx="2340000" cy="72008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Idrottsansvarig</a:t>
            </a:r>
            <a:r>
              <a:rPr lang="sv-SE" dirty="0">
                <a:solidFill>
                  <a:schemeClr val="bg1"/>
                </a:solidFill>
              </a:rPr>
              <a:t>    </a:t>
            </a:r>
          </a:p>
        </p:txBody>
      </p:sp>
      <p:sp>
        <p:nvSpPr>
          <p:cNvPr id="3" name="textruta 2"/>
          <p:cNvSpPr txBox="1"/>
          <p:nvPr/>
        </p:nvSpPr>
        <p:spPr>
          <a:xfrm>
            <a:off x="-1" y="5714499"/>
            <a:ext cx="61562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OBS! Personer kan ansvara för flera delar och flera personer kan dela på ansvar.</a:t>
            </a:r>
          </a:p>
        </p:txBody>
      </p:sp>
      <p:sp>
        <p:nvSpPr>
          <p:cNvPr id="26" name="Rektangel med rundade hörn 25"/>
          <p:cNvSpPr/>
          <p:nvPr/>
        </p:nvSpPr>
        <p:spPr>
          <a:xfrm>
            <a:off x="2001635" y="4752373"/>
            <a:ext cx="2340000" cy="72008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Föräldraråd/spelarråd</a:t>
            </a:r>
            <a:r>
              <a:rPr lang="sv-SE" dirty="0">
                <a:solidFill>
                  <a:schemeClr val="bg1"/>
                </a:solidFill>
              </a:rPr>
              <a:t>    </a:t>
            </a:r>
          </a:p>
        </p:txBody>
      </p:sp>
      <p:sp>
        <p:nvSpPr>
          <p:cNvPr id="14" name="Rubrik 1"/>
          <p:cNvSpPr txBox="1">
            <a:spLocks/>
          </p:cNvSpPr>
          <p:nvPr/>
        </p:nvSpPr>
        <p:spPr>
          <a:xfrm>
            <a:off x="5000625" y="233119"/>
            <a:ext cx="4143375" cy="5955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sv-SE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Lagorganisation</a:t>
            </a:r>
          </a:p>
        </p:txBody>
      </p:sp>
    </p:spTree>
    <p:extLst>
      <p:ext uri="{BB962C8B-B14F-4D97-AF65-F5344CB8AC3E}">
        <p14:creationId xmlns:p14="http://schemas.microsoft.com/office/powerpoint/2010/main" val="155985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60D585F59A27745B1D0C5E8A0C01A0C" ma:contentTypeVersion="11" ma:contentTypeDescription="Skapa ett nytt dokument." ma:contentTypeScope="" ma:versionID="69abd1deff5d4116bc2beb660db88a81">
  <xsd:schema xmlns:xsd="http://www.w3.org/2001/XMLSchema" xmlns:xs="http://www.w3.org/2001/XMLSchema" xmlns:p="http://schemas.microsoft.com/office/2006/metadata/properties" xmlns:ns2="5d114177-2bc3-423a-b003-337e148669f9" xmlns:ns3="c9690685-5a42-45f8-9d07-aacb758db8c5" targetNamespace="http://schemas.microsoft.com/office/2006/metadata/properties" ma:root="true" ma:fieldsID="411ae12d514ad53c935d285b52b5443d" ns2:_="" ns3:_="">
    <xsd:import namespace="5d114177-2bc3-423a-b003-337e148669f9"/>
    <xsd:import namespace="c9690685-5a42-45f8-9d07-aacb758db8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14177-2bc3-423a-b003-337e148669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690685-5a42-45f8-9d07-aacb758db8c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9690685-5a42-45f8-9d07-aacb758db8c5">
      <UserInfo>
        <DisplayName>innebandy</DisplayName>
        <AccountId>252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B34EBF7A-8126-45FF-9376-6C13C20626F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7FFBF6-F778-45A4-9CC2-C16932FB7C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114177-2bc3-423a-b003-337e148669f9"/>
    <ds:schemaRef ds:uri="c9690685-5a42-45f8-9d07-aacb758db8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574A5E-858D-48A4-9BCD-0195937C0FF5}">
  <ds:schemaRefs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purl.org/dc/elements/1.1/"/>
    <ds:schemaRef ds:uri="5d114177-2bc3-423a-b003-337e148669f9"/>
    <ds:schemaRef ds:uri="http://purl.org/dc/dcmitype/"/>
    <ds:schemaRef ds:uri="http://www.w3.org/XML/1998/namespace"/>
    <ds:schemaRef ds:uri="c9690685-5a42-45f8-9d07-aacb758db8c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39721</TotalTime>
  <Words>299</Words>
  <Application>Microsoft Macintosh PowerPoint</Application>
  <PresentationFormat>Bildspel på skärmen (4:3)</PresentationFormat>
  <Paragraphs>108</Paragraphs>
  <Slides>5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Seriematcher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Arbetsplatsträff 8/11</dc:title>
  <dc:creator>Markus Karlsson</dc:creator>
  <cp:lastModifiedBy>Jonas Viotti</cp:lastModifiedBy>
  <cp:revision>324</cp:revision>
  <cp:lastPrinted>2017-03-27T12:02:43Z</cp:lastPrinted>
  <dcterms:created xsi:type="dcterms:W3CDTF">2016-11-02T10:20:26Z</dcterms:created>
  <dcterms:modified xsi:type="dcterms:W3CDTF">2022-04-25T13:01:13Z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0x010100560D585F59A27745B1D0C5E8A0C01A0C</vt:lpwstr>
  </property>
</Properties>
</file>