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sldIdLst>
    <p:sldId id="333" r:id="rId5"/>
    <p:sldId id="274" r:id="rId6"/>
    <p:sldId id="281" r:id="rId7"/>
    <p:sldId id="268" r:id="rId8"/>
    <p:sldId id="334" r:id="rId9"/>
    <p:sldId id="276" r:id="rId10"/>
    <p:sldId id="335" r:id="rId11"/>
    <p:sldId id="269" r:id="rId12"/>
    <p:sldId id="336" r:id="rId13"/>
    <p:sldId id="337" r:id="rId14"/>
  </p:sldIdLst>
  <p:sldSz cx="12192000" cy="6858000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19CB7F-D1B0-4054-BCE0-A11572446C49}" v="34" dt="2023-09-07T13:50:57.7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17C069-3584-43A0-A034-2EA415A11F06}" type="datetimeFigureOut">
              <a:rPr lang="sv-SE" smtClean="0"/>
              <a:t>2023-09-11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932D6D-F55A-4726-9B52-37F93CF0232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0585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E22976-CF63-4243-B777-4B237AE0A99E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3522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E22976-CF63-4243-B777-4B237AE0A99E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3522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2018-11-07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F77CD-71EA-452D-B00B-525483DF4DE5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7" name="Bildobjekt 6" descr="C:\Users\seca\Dropbox\Fotbollsinfo F03\Träningsturnering Jan 2015\osk_logga_stor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1779" y="142231"/>
            <a:ext cx="815340" cy="7905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72116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2018-11-07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F77CD-71EA-452D-B00B-525483DF4DE5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6" descr="C:\Users\seca\Dropbox\Fotbollsinfo F03\Träningsturnering Jan 2015\osk_logga_stor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1779" y="142231"/>
            <a:ext cx="815340" cy="7905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34364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2018-11-07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F77CD-71EA-452D-B00B-525483DF4DE5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6" descr="C:\Users\seca\Dropbox\Fotbollsinfo F03\Träningsturnering Jan 2015\osk_logga_stor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1779" y="142231"/>
            <a:ext cx="815340" cy="7905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93830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2018-11-07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F77CD-71EA-452D-B00B-525483DF4DE5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6" descr="C:\Users\seca\Dropbox\Fotbollsinfo F03\Träningsturnering Jan 2015\osk_logga_stor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1779" y="142231"/>
            <a:ext cx="815340" cy="7905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1825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2018-11-07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F77CD-71EA-452D-B00B-525483DF4DE5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6" descr="C:\Users\seca\Dropbox\Fotbollsinfo F03\Träningsturnering Jan 2015\osk_logga_stor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1779" y="142231"/>
            <a:ext cx="815340" cy="7905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49580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2018-11-07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F77CD-71EA-452D-B00B-525483DF4DE5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7" descr="C:\Users\seca\Dropbox\Fotbollsinfo F03\Träningsturnering Jan 2015\osk_logga_stor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1779" y="142231"/>
            <a:ext cx="815340" cy="7905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8371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2018-11-07</a:t>
            </a:r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F77CD-71EA-452D-B00B-525483DF4DE5}" type="slidenum">
              <a:rPr lang="sv-SE" smtClean="0"/>
              <a:t>‹#›</a:t>
            </a:fld>
            <a:endParaRPr lang="sv-SE"/>
          </a:p>
        </p:txBody>
      </p:sp>
      <p:pic>
        <p:nvPicPr>
          <p:cNvPr id="10" name="Bildobjekt 9" descr="C:\Users\seca\Dropbox\Fotbollsinfo F03\Träningsturnering Jan 2015\osk_logga_stor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1779" y="142231"/>
            <a:ext cx="815340" cy="7905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66975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2018-11-07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F77CD-71EA-452D-B00B-525483DF4DE5}" type="slidenum">
              <a:rPr lang="sv-SE" smtClean="0"/>
              <a:t>‹#›</a:t>
            </a:fld>
            <a:endParaRPr lang="sv-SE"/>
          </a:p>
        </p:txBody>
      </p:sp>
      <p:pic>
        <p:nvPicPr>
          <p:cNvPr id="6" name="Bildobjekt 5" descr="C:\Users\seca\Dropbox\Fotbollsinfo F03\Träningsturnering Jan 2015\osk_logga_stor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1779" y="142231"/>
            <a:ext cx="815340" cy="7905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3830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2018-11-07</a:t>
            </a:r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F77CD-71EA-452D-B00B-525483DF4DE5}" type="slidenum">
              <a:rPr lang="sv-SE" smtClean="0"/>
              <a:t>‹#›</a:t>
            </a:fld>
            <a:endParaRPr lang="sv-SE"/>
          </a:p>
        </p:txBody>
      </p:sp>
      <p:pic>
        <p:nvPicPr>
          <p:cNvPr id="5" name="Bildobjekt 4" descr="C:\Users\seca\Dropbox\Fotbollsinfo F03\Träningsturnering Jan 2015\osk_logga_stor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1779" y="142231"/>
            <a:ext cx="815340" cy="7905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02688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2018-11-07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F77CD-71EA-452D-B00B-525483DF4DE5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7" descr="C:\Users\seca\Dropbox\Fotbollsinfo F03\Träningsturnering Jan 2015\osk_logga_stor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1779" y="142231"/>
            <a:ext cx="815340" cy="7905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13471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2018-11-07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F77CD-71EA-452D-B00B-525483DF4DE5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7" descr="C:\Users\seca\Dropbox\Fotbollsinfo F03\Träningsturnering Jan 2015\osk_logga_stor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1779" y="142231"/>
            <a:ext cx="815340" cy="7905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81117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/>
              <a:t>2018-11-07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BF77CD-71EA-452D-B00B-525483DF4DE5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7" name="Bildobjekt 6" descr="C:\Users\seca\Dropbox\Fotbollsinfo F03\Träningsturnering Jan 2015\osk_logga_stor.jpg"/>
          <p:cNvPicPr/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1779" y="142231"/>
            <a:ext cx="815340" cy="7905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91419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7470D8-AD35-43A6-98DD-15AAAE2C75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0"/>
            <a:ext cx="9144000" cy="2387600"/>
          </a:xfrm>
        </p:spPr>
        <p:txBody>
          <a:bodyPr/>
          <a:lstStyle/>
          <a:p>
            <a:r>
              <a:rPr lang="sv-SE" dirty="0">
                <a:latin typeface="ChaletBook" panose="02000000000000000000" pitchFamily="50" charset="0"/>
              </a:rPr>
              <a:t>Säsongen 2023/24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954EAC-EA19-4CDC-81F9-B2182D7413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/>
          <a:lstStyle/>
          <a:p>
            <a:endParaRPr lang="sv-SE" dirty="0">
              <a:latin typeface="ChaletBook" panose="02000000000000000000" pitchFamily="50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3015659-D6DB-443E-89F5-5650A1EF82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5739" y="2950552"/>
            <a:ext cx="18954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2264933"/>
      </p:ext>
    </p:extLst>
  </p:cSld>
  <p:clrMapOvr>
    <a:masterClrMapping/>
  </p:clrMapOvr>
  <p:transition spd="slow"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ruta 7">
            <a:extLst>
              <a:ext uri="{FF2B5EF4-FFF2-40B4-BE49-F238E27FC236}">
                <a16:creationId xmlns:a16="http://schemas.microsoft.com/office/drawing/2014/main" id="{D8D13D70-ED3E-409D-9EA0-252E2AF71725}"/>
              </a:ext>
            </a:extLst>
          </p:cNvPr>
          <p:cNvSpPr txBox="1"/>
          <p:nvPr/>
        </p:nvSpPr>
        <p:spPr>
          <a:xfrm>
            <a:off x="8224058" y="81646"/>
            <a:ext cx="3967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Lagorganisation</a:t>
            </a:r>
          </a:p>
        </p:txBody>
      </p:sp>
      <p:sp>
        <p:nvSpPr>
          <p:cNvPr id="10" name="Rektangel med rundade hörn 10">
            <a:extLst>
              <a:ext uri="{FF2B5EF4-FFF2-40B4-BE49-F238E27FC236}">
                <a16:creationId xmlns:a16="http://schemas.microsoft.com/office/drawing/2014/main" id="{9CBFB4A7-6882-4A17-B9C8-49DD88EBDE89}"/>
              </a:ext>
            </a:extLst>
          </p:cNvPr>
          <p:cNvSpPr/>
          <p:nvPr/>
        </p:nvSpPr>
        <p:spPr>
          <a:xfrm>
            <a:off x="5780488" y="2108772"/>
            <a:ext cx="2340000" cy="72008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Lagledare</a:t>
            </a:r>
            <a:r>
              <a:rPr lang="sv-SE">
                <a:solidFill>
                  <a:schemeClr val="bg1"/>
                </a:solidFill>
              </a:rPr>
              <a:t>    </a:t>
            </a:r>
          </a:p>
        </p:txBody>
      </p:sp>
      <p:sp>
        <p:nvSpPr>
          <p:cNvPr id="20" name="Rektangel med rundade hörn 10">
            <a:extLst>
              <a:ext uri="{FF2B5EF4-FFF2-40B4-BE49-F238E27FC236}">
                <a16:creationId xmlns:a16="http://schemas.microsoft.com/office/drawing/2014/main" id="{7E499D63-6780-49CC-8CDD-D8B5E3292E94}"/>
              </a:ext>
            </a:extLst>
          </p:cNvPr>
          <p:cNvSpPr/>
          <p:nvPr/>
        </p:nvSpPr>
        <p:spPr>
          <a:xfrm>
            <a:off x="643030" y="2181489"/>
            <a:ext cx="2052000" cy="54000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Plantränare</a:t>
            </a:r>
          </a:p>
        </p:txBody>
      </p:sp>
      <p:sp>
        <p:nvSpPr>
          <p:cNvPr id="21" name="Femhörning 14">
            <a:extLst>
              <a:ext uri="{FF2B5EF4-FFF2-40B4-BE49-F238E27FC236}">
                <a16:creationId xmlns:a16="http://schemas.microsoft.com/office/drawing/2014/main" id="{2E448C63-765A-4F1C-89E3-A86B695C60B1}"/>
              </a:ext>
            </a:extLst>
          </p:cNvPr>
          <p:cNvSpPr/>
          <p:nvPr/>
        </p:nvSpPr>
        <p:spPr>
          <a:xfrm flipH="1">
            <a:off x="3548029" y="1270710"/>
            <a:ext cx="6660000" cy="2520000"/>
          </a:xfrm>
          <a:prstGeom prst="homePlat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89000" indent="-171450">
              <a:buFont typeface="Courier New" panose="02070309020205020404" pitchFamily="49" charset="0"/>
              <a:buChar char="o"/>
            </a:pPr>
            <a:r>
              <a:rPr lang="sv-SE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Huvudansvarig för lagets verksamhetsplanering</a:t>
            </a:r>
          </a:p>
          <a:p>
            <a:pPr marL="889000" indent="-171450">
              <a:buFont typeface="Courier New" panose="02070309020205020404" pitchFamily="49" charset="0"/>
              <a:buChar char="o"/>
            </a:pPr>
            <a:r>
              <a:rPr lang="sv-SE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Stämma av med dom andra tränare om dagens upplägg</a:t>
            </a:r>
          </a:p>
          <a:p>
            <a:pPr marL="889000" indent="-171450">
              <a:buFont typeface="Courier New" panose="02070309020205020404" pitchFamily="49" charset="0"/>
              <a:buChar char="o"/>
            </a:pPr>
            <a:r>
              <a:rPr lang="sv-SE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Huvudansvar för att spelarnas och lagets utbildning sker enligt spelarutbildningsplanen (SUP)</a:t>
            </a:r>
          </a:p>
          <a:p>
            <a:pPr marL="889000" indent="-171450">
              <a:buFont typeface="Courier New" panose="02070309020205020404" pitchFamily="49" charset="0"/>
              <a:buChar char="o"/>
            </a:pPr>
            <a:r>
              <a:rPr lang="sv-SE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Närvarorapportering (sker via laget.se)</a:t>
            </a:r>
          </a:p>
          <a:p>
            <a:pPr marL="889000" indent="-171450">
              <a:buFont typeface="Courier New" panose="02070309020205020404" pitchFamily="49" charset="0"/>
              <a:buChar char="o"/>
            </a:pPr>
            <a:r>
              <a:rPr lang="sv-SE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 sportsligt kontakt med klubben, vid behov ha kontakt med tränare från samma, äldre och yngre årskullar samt förbund.</a:t>
            </a:r>
          </a:p>
          <a:p>
            <a:pPr marL="889000" indent="-171450">
              <a:buFont typeface="Courier New" panose="02070309020205020404" pitchFamily="49" charset="0"/>
              <a:buChar char="o"/>
            </a:pPr>
            <a:r>
              <a:rPr lang="sv-SE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Delta på ÖSK Ungdoms gemensamma träffar</a:t>
            </a:r>
          </a:p>
          <a:p>
            <a:pPr marL="889000" indent="-171450">
              <a:buFont typeface="Courier New" panose="02070309020205020404" pitchFamily="49" charset="0"/>
              <a:buChar char="o"/>
            </a:pPr>
            <a:r>
              <a:rPr lang="sv-SE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Delta på lagets gemensamma träffar</a:t>
            </a:r>
          </a:p>
          <a:p>
            <a:pPr marL="889000" indent="-171450">
              <a:buFont typeface="Courier New" panose="02070309020205020404" pitchFamily="49" charset="0"/>
              <a:buChar char="o"/>
            </a:pPr>
            <a:r>
              <a:rPr lang="sv-SE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Ansvarig för att ledargruppen träffas kontinuerligt</a:t>
            </a:r>
          </a:p>
          <a:p>
            <a:pPr marL="889000" indent="-171450">
              <a:buFont typeface="Courier New" panose="02070309020205020404" pitchFamily="49" charset="0"/>
              <a:buChar char="o"/>
            </a:pPr>
            <a:r>
              <a:rPr lang="sv-SE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Följa klubbens föreslagna utbildningsnivå</a:t>
            </a:r>
          </a:p>
          <a:p>
            <a:pPr marL="889000" indent="-171450">
              <a:buFont typeface="Courier New" panose="02070309020205020404" pitchFamily="49" charset="0"/>
              <a:buChar char="o"/>
            </a:pPr>
            <a:r>
              <a:rPr lang="sv-SE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För sin egen utveckling – sök aktivt efter kurser mm som utvecklar dig i din tränarroll</a:t>
            </a:r>
          </a:p>
          <a:p>
            <a:pPr marL="889000" indent="-171450">
              <a:buFont typeface="Courier New" panose="02070309020205020404" pitchFamily="49" charset="0"/>
              <a:buChar char="o"/>
            </a:pPr>
            <a:r>
              <a:rPr lang="sv-SE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 individuella utvecklingssamtal med samtliga spelare från 13 års ålder</a:t>
            </a:r>
          </a:p>
        </p:txBody>
      </p:sp>
    </p:spTree>
    <p:extLst>
      <p:ext uri="{BB962C8B-B14F-4D97-AF65-F5344CB8AC3E}">
        <p14:creationId xmlns:p14="http://schemas.microsoft.com/office/powerpoint/2010/main" val="25641551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12">
            <a:extLst>
              <a:ext uri="{FF2B5EF4-FFF2-40B4-BE49-F238E27FC236}">
                <a16:creationId xmlns:a16="http://schemas.microsoft.com/office/drawing/2014/main" id="{99ED5833-B85B-4103-8A3B-CAB0308E6C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3015659-D6DB-443E-89F5-5650A1EF82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202" y="166407"/>
            <a:ext cx="2429106" cy="2295439"/>
          </a:xfrm>
          <a:prstGeom prst="rect">
            <a:avLst/>
          </a:prstGeom>
        </p:spPr>
      </p:pic>
      <p:pic>
        <p:nvPicPr>
          <p:cNvPr id="8" name="Bildobjekt 7">
            <a:extLst>
              <a:ext uri="{FF2B5EF4-FFF2-40B4-BE49-F238E27FC236}">
                <a16:creationId xmlns:a16="http://schemas.microsoft.com/office/drawing/2014/main" id="{A86E0B81-B227-CD2E-68E5-451964C1A2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123" y="2966802"/>
            <a:ext cx="9136184" cy="3065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1154473"/>
      </p:ext>
    </p:extLst>
  </p:cSld>
  <p:clrMapOvr>
    <a:masterClrMapping/>
  </p:clrMapOvr>
  <p:transition spd="slow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3C0D5FD4-20B3-4600-B404-AF8A58D4CFD1}"/>
              </a:ext>
            </a:extLst>
          </p:cNvPr>
          <p:cNvSpPr/>
          <p:nvPr/>
        </p:nvSpPr>
        <p:spPr>
          <a:xfrm>
            <a:off x="635000" y="1364115"/>
            <a:ext cx="10515600" cy="9025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298478-8CFB-4660-ACDC-04F3417C26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latin typeface="ChaletBook" panose="02000000000000000000" pitchFamily="50" charset="0"/>
              </a:rPr>
              <a:t>Antal spelare, ca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D916A7E0-F567-4774-9852-3E300ED06905}"/>
              </a:ext>
            </a:extLst>
          </p:cNvPr>
          <p:cNvSpPr txBox="1">
            <a:spLocks/>
          </p:cNvSpPr>
          <p:nvPr/>
        </p:nvSpPr>
        <p:spPr>
          <a:xfrm>
            <a:off x="887834" y="1619607"/>
            <a:ext cx="1045128" cy="5155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dirty="0">
                <a:latin typeface="ChaletBook" panose="02000000000000000000" pitchFamily="50" charset="0"/>
              </a:rPr>
              <a:t>2023</a:t>
            </a:r>
          </a:p>
        </p:txBody>
      </p:sp>
      <p:sp>
        <p:nvSpPr>
          <p:cNvPr id="18" name="Rektangel med rundade hörn 17"/>
          <p:cNvSpPr/>
          <p:nvPr/>
        </p:nvSpPr>
        <p:spPr>
          <a:xfrm>
            <a:off x="2052119" y="1484852"/>
            <a:ext cx="1345905" cy="781786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bg1"/>
                </a:solidFill>
              </a:rPr>
              <a:t>16/17</a:t>
            </a:r>
          </a:p>
        </p:txBody>
      </p:sp>
      <p:sp>
        <p:nvSpPr>
          <p:cNvPr id="20" name="Rektangel med rundade hörn 19"/>
          <p:cNvSpPr/>
          <p:nvPr/>
        </p:nvSpPr>
        <p:spPr>
          <a:xfrm>
            <a:off x="3766657" y="1466464"/>
            <a:ext cx="1345905" cy="781786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bg1"/>
                </a:solidFill>
              </a:rPr>
              <a:t>14/15</a:t>
            </a:r>
          </a:p>
        </p:txBody>
      </p:sp>
      <p:sp>
        <p:nvSpPr>
          <p:cNvPr id="21" name="Rektangel med rundade hörn 20"/>
          <p:cNvSpPr/>
          <p:nvPr/>
        </p:nvSpPr>
        <p:spPr>
          <a:xfrm>
            <a:off x="5593444" y="1484852"/>
            <a:ext cx="1345905" cy="781786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bg1"/>
                </a:solidFill>
              </a:rPr>
              <a:t>11/12</a:t>
            </a:r>
          </a:p>
        </p:txBody>
      </p:sp>
      <p:sp>
        <p:nvSpPr>
          <p:cNvPr id="22" name="Rektangel med rundade hörn 21"/>
          <p:cNvSpPr/>
          <p:nvPr/>
        </p:nvSpPr>
        <p:spPr>
          <a:xfrm>
            <a:off x="7619036" y="1484852"/>
            <a:ext cx="1345905" cy="781786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bg1"/>
                </a:solidFill>
              </a:rPr>
              <a:t>09/10</a:t>
            </a:r>
          </a:p>
        </p:txBody>
      </p:sp>
      <p:sp>
        <p:nvSpPr>
          <p:cNvPr id="25" name="TextBox 6">
            <a:extLst>
              <a:ext uri="{FF2B5EF4-FFF2-40B4-BE49-F238E27FC236}">
                <a16:creationId xmlns:a16="http://schemas.microsoft.com/office/drawing/2014/main" id="{562240C8-6EFD-49A1-AF3F-2F2CF97608AB}"/>
              </a:ext>
            </a:extLst>
          </p:cNvPr>
          <p:cNvSpPr txBox="1"/>
          <p:nvPr/>
        </p:nvSpPr>
        <p:spPr>
          <a:xfrm>
            <a:off x="2211755" y="2430760"/>
            <a:ext cx="798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10-15</a:t>
            </a:r>
          </a:p>
        </p:txBody>
      </p:sp>
      <p:sp>
        <p:nvSpPr>
          <p:cNvPr id="27" name="TextBox 6">
            <a:extLst>
              <a:ext uri="{FF2B5EF4-FFF2-40B4-BE49-F238E27FC236}">
                <a16:creationId xmlns:a16="http://schemas.microsoft.com/office/drawing/2014/main" id="{562240C8-6EFD-49A1-AF3F-2F2CF97608AB}"/>
              </a:ext>
            </a:extLst>
          </p:cNvPr>
          <p:cNvSpPr txBox="1"/>
          <p:nvPr/>
        </p:nvSpPr>
        <p:spPr>
          <a:xfrm>
            <a:off x="4136119" y="2430760"/>
            <a:ext cx="570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30</a:t>
            </a:r>
          </a:p>
        </p:txBody>
      </p:sp>
      <p:sp>
        <p:nvSpPr>
          <p:cNvPr id="28" name="TextBox 6">
            <a:extLst>
              <a:ext uri="{FF2B5EF4-FFF2-40B4-BE49-F238E27FC236}">
                <a16:creationId xmlns:a16="http://schemas.microsoft.com/office/drawing/2014/main" id="{562240C8-6EFD-49A1-AF3F-2F2CF97608AB}"/>
              </a:ext>
            </a:extLst>
          </p:cNvPr>
          <p:cNvSpPr txBox="1"/>
          <p:nvPr/>
        </p:nvSpPr>
        <p:spPr>
          <a:xfrm>
            <a:off x="5833487" y="2430760"/>
            <a:ext cx="798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ca15</a:t>
            </a:r>
          </a:p>
        </p:txBody>
      </p:sp>
      <p:sp>
        <p:nvSpPr>
          <p:cNvPr id="29" name="TextBox 6">
            <a:extLst>
              <a:ext uri="{FF2B5EF4-FFF2-40B4-BE49-F238E27FC236}">
                <a16:creationId xmlns:a16="http://schemas.microsoft.com/office/drawing/2014/main" id="{562240C8-6EFD-49A1-AF3F-2F2CF97608AB}"/>
              </a:ext>
            </a:extLst>
          </p:cNvPr>
          <p:cNvSpPr txBox="1"/>
          <p:nvPr/>
        </p:nvSpPr>
        <p:spPr>
          <a:xfrm>
            <a:off x="7878044" y="2436233"/>
            <a:ext cx="711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ca15</a:t>
            </a:r>
          </a:p>
        </p:txBody>
      </p:sp>
      <p:sp>
        <p:nvSpPr>
          <p:cNvPr id="3" name="Rektangel med rundade hörn 21">
            <a:extLst>
              <a:ext uri="{FF2B5EF4-FFF2-40B4-BE49-F238E27FC236}">
                <a16:creationId xmlns:a16="http://schemas.microsoft.com/office/drawing/2014/main" id="{2A6713F7-6886-6344-8545-19EFC1B6E69A}"/>
              </a:ext>
            </a:extLst>
          </p:cNvPr>
          <p:cNvSpPr/>
          <p:nvPr/>
        </p:nvSpPr>
        <p:spPr>
          <a:xfrm>
            <a:off x="9509662" y="1466517"/>
            <a:ext cx="1345905" cy="781786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bg1"/>
                </a:solidFill>
              </a:rPr>
              <a:t>07/08</a:t>
            </a:r>
          </a:p>
        </p:txBody>
      </p:sp>
      <p:sp>
        <p:nvSpPr>
          <p:cNvPr id="4" name="TextBox 6">
            <a:extLst>
              <a:ext uri="{FF2B5EF4-FFF2-40B4-BE49-F238E27FC236}">
                <a16:creationId xmlns:a16="http://schemas.microsoft.com/office/drawing/2014/main" id="{C704C4E2-754C-EA20-DE8C-27504CF60031}"/>
              </a:ext>
            </a:extLst>
          </p:cNvPr>
          <p:cNvSpPr txBox="1"/>
          <p:nvPr/>
        </p:nvSpPr>
        <p:spPr>
          <a:xfrm>
            <a:off x="9574345" y="2415305"/>
            <a:ext cx="1697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ca15</a:t>
            </a:r>
          </a:p>
        </p:txBody>
      </p:sp>
    </p:spTree>
    <p:extLst>
      <p:ext uri="{BB962C8B-B14F-4D97-AF65-F5344CB8AC3E}">
        <p14:creationId xmlns:p14="http://schemas.microsoft.com/office/powerpoint/2010/main" val="3938359763"/>
      </p:ext>
    </p:extLst>
  </p:cSld>
  <p:clrMapOvr>
    <a:masterClrMapping/>
  </p:clrMapOvr>
  <p:transition spd="slow"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TF17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981200" y="1556793"/>
            <a:ext cx="8229600" cy="5301207"/>
          </a:xfrm>
        </p:spPr>
        <p:txBody>
          <a:bodyPr>
            <a:normAutofit/>
          </a:bodyPr>
          <a:lstStyle/>
          <a:p>
            <a:pPr lvl="8">
              <a:buNone/>
            </a:pPr>
            <a:r>
              <a:rPr lang="sv-SE" dirty="0"/>
              <a:t>				</a:t>
            </a:r>
            <a:endParaRPr lang="sv-SE" b="1" dirty="0"/>
          </a:p>
          <a:p>
            <a:pPr lvl="8">
              <a:buNone/>
            </a:pPr>
            <a:r>
              <a:rPr lang="sv-SE" dirty="0"/>
              <a:t>			</a:t>
            </a:r>
          </a:p>
        </p:txBody>
      </p:sp>
      <p:sp>
        <p:nvSpPr>
          <p:cNvPr id="7" name="Rektangel med rundade hörn 6"/>
          <p:cNvSpPr/>
          <p:nvPr/>
        </p:nvSpPr>
        <p:spPr>
          <a:xfrm>
            <a:off x="2495511" y="5599724"/>
            <a:ext cx="2203332" cy="570523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bg1"/>
                </a:solidFill>
              </a:rPr>
              <a:t>Markus </a:t>
            </a:r>
          </a:p>
          <a:p>
            <a:pPr algn="ctr"/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9" name="Rektangel med rundade hörn 8"/>
          <p:cNvSpPr/>
          <p:nvPr/>
        </p:nvSpPr>
        <p:spPr>
          <a:xfrm>
            <a:off x="78760" y="2650599"/>
            <a:ext cx="2203332" cy="64807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bg1"/>
                </a:solidFill>
              </a:rPr>
              <a:t>Föräldramöte</a:t>
            </a:r>
          </a:p>
          <a:p>
            <a:pPr algn="ctr"/>
            <a:r>
              <a:rPr lang="sv-SE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11" name="Rektangel med rundade hörn 10"/>
          <p:cNvSpPr/>
          <p:nvPr/>
        </p:nvSpPr>
        <p:spPr>
          <a:xfrm>
            <a:off x="91840" y="4178319"/>
            <a:ext cx="2203332" cy="64807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8" name="Rektangel med rundade hörn 7"/>
          <p:cNvSpPr/>
          <p:nvPr/>
        </p:nvSpPr>
        <p:spPr>
          <a:xfrm>
            <a:off x="2495512" y="4178319"/>
            <a:ext cx="2203332" cy="648072"/>
          </a:xfrm>
          <a:prstGeom prst="roundRect">
            <a:avLst>
              <a:gd name="adj" fmla="val 20454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bg1"/>
                </a:solidFill>
              </a:rPr>
              <a:t>Claes</a:t>
            </a:r>
          </a:p>
          <a:p>
            <a:pPr algn="ctr"/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10" name="Rektangel med rundade hörn 9"/>
          <p:cNvSpPr/>
          <p:nvPr/>
        </p:nvSpPr>
        <p:spPr>
          <a:xfrm>
            <a:off x="2495511" y="4915462"/>
            <a:ext cx="2203332" cy="64807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err="1">
                <a:solidFill>
                  <a:schemeClr val="bg1"/>
                </a:solidFill>
              </a:rPr>
              <a:t>Buskqvist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12" name="Rektangel med rundade hörn 11"/>
          <p:cNvSpPr/>
          <p:nvPr/>
        </p:nvSpPr>
        <p:spPr>
          <a:xfrm>
            <a:off x="2495512" y="2650599"/>
            <a:ext cx="2203332" cy="64807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bg1"/>
                </a:solidFill>
              </a:rPr>
              <a:t>Knutson</a:t>
            </a:r>
          </a:p>
          <a:p>
            <a:pPr algn="ctr"/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16" name="Rektangel med rundade hörn 15"/>
          <p:cNvSpPr/>
          <p:nvPr/>
        </p:nvSpPr>
        <p:spPr>
          <a:xfrm>
            <a:off x="4912264" y="3399688"/>
            <a:ext cx="2203332" cy="64807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17" name="Rektangel med rundade hörn 16"/>
          <p:cNvSpPr/>
          <p:nvPr/>
        </p:nvSpPr>
        <p:spPr>
          <a:xfrm>
            <a:off x="4912264" y="4185748"/>
            <a:ext cx="2219528" cy="64807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18" name="Rektangel med rundade hörn 17"/>
          <p:cNvSpPr/>
          <p:nvPr/>
        </p:nvSpPr>
        <p:spPr>
          <a:xfrm>
            <a:off x="7255708" y="2635936"/>
            <a:ext cx="2376264" cy="64807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err="1">
                <a:solidFill>
                  <a:schemeClr val="bg1"/>
                </a:solidFill>
              </a:rPr>
              <a:t>Karro</a:t>
            </a:r>
            <a:endParaRPr lang="sv-SE" dirty="0">
              <a:solidFill>
                <a:schemeClr val="bg1"/>
              </a:solidFill>
            </a:endParaRPr>
          </a:p>
          <a:p>
            <a:pPr algn="ctr"/>
            <a:endParaRPr lang="sv-SE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Rektangel med rundade hörn 18"/>
          <p:cNvSpPr/>
          <p:nvPr/>
        </p:nvSpPr>
        <p:spPr>
          <a:xfrm>
            <a:off x="593939" y="1349044"/>
            <a:ext cx="1345905" cy="78178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bg1"/>
                </a:solidFill>
              </a:rPr>
              <a:t>16/17</a:t>
            </a:r>
          </a:p>
        </p:txBody>
      </p:sp>
      <p:sp>
        <p:nvSpPr>
          <p:cNvPr id="20" name="Rektangel med rundade hörn 19"/>
          <p:cNvSpPr/>
          <p:nvPr/>
        </p:nvSpPr>
        <p:spPr>
          <a:xfrm>
            <a:off x="2924225" y="1349044"/>
            <a:ext cx="1345905" cy="78178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bg1"/>
                </a:solidFill>
              </a:rPr>
              <a:t>14/15</a:t>
            </a:r>
          </a:p>
        </p:txBody>
      </p:sp>
      <p:sp>
        <p:nvSpPr>
          <p:cNvPr id="21" name="Rektangel med rundade hörn 20"/>
          <p:cNvSpPr/>
          <p:nvPr/>
        </p:nvSpPr>
        <p:spPr>
          <a:xfrm>
            <a:off x="10569668" y="1388857"/>
            <a:ext cx="1345905" cy="78178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bg1"/>
                </a:solidFill>
              </a:rPr>
              <a:t>8/07 </a:t>
            </a:r>
          </a:p>
        </p:txBody>
      </p:sp>
      <p:sp>
        <p:nvSpPr>
          <p:cNvPr id="22" name="Rektangel med rundade hörn 21"/>
          <p:cNvSpPr/>
          <p:nvPr/>
        </p:nvSpPr>
        <p:spPr>
          <a:xfrm>
            <a:off x="104920" y="3397169"/>
            <a:ext cx="2177172" cy="64807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chemeClr val="bg1"/>
              </a:solidFill>
            </a:endParaRPr>
          </a:p>
          <a:p>
            <a:pPr algn="ctr"/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23" name="Rektangel med rundade hörn 8">
            <a:extLst>
              <a:ext uri="{FF2B5EF4-FFF2-40B4-BE49-F238E27FC236}">
                <a16:creationId xmlns:a16="http://schemas.microsoft.com/office/drawing/2014/main" id="{81FD3D0C-C1A9-424A-87B7-6185163C933D}"/>
              </a:ext>
            </a:extLst>
          </p:cNvPr>
          <p:cNvSpPr/>
          <p:nvPr/>
        </p:nvSpPr>
        <p:spPr>
          <a:xfrm>
            <a:off x="4912264" y="2635936"/>
            <a:ext cx="2203332" cy="64807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Rektangel med rundade hörn 10">
            <a:extLst>
              <a:ext uri="{FF2B5EF4-FFF2-40B4-BE49-F238E27FC236}">
                <a16:creationId xmlns:a16="http://schemas.microsoft.com/office/drawing/2014/main" id="{2E8333A6-3B9B-439C-A2E4-A4C992076EC7}"/>
              </a:ext>
            </a:extLst>
          </p:cNvPr>
          <p:cNvSpPr/>
          <p:nvPr/>
        </p:nvSpPr>
        <p:spPr>
          <a:xfrm>
            <a:off x="2495512" y="3391849"/>
            <a:ext cx="2203332" cy="64807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err="1">
                <a:solidFill>
                  <a:schemeClr val="bg1"/>
                </a:solidFill>
              </a:rPr>
              <a:t>Jenebo</a:t>
            </a:r>
            <a:endParaRPr lang="sv-SE" dirty="0">
              <a:solidFill>
                <a:schemeClr val="bg1"/>
              </a:solidFill>
            </a:endParaRPr>
          </a:p>
          <a:p>
            <a:pPr algn="ctr"/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25" name="Rektangel med rundade hörn 10">
            <a:extLst>
              <a:ext uri="{FF2B5EF4-FFF2-40B4-BE49-F238E27FC236}">
                <a16:creationId xmlns:a16="http://schemas.microsoft.com/office/drawing/2014/main" id="{437025BC-FDB3-45EC-836A-CEAF917DF5A9}"/>
              </a:ext>
            </a:extLst>
          </p:cNvPr>
          <p:cNvSpPr/>
          <p:nvPr/>
        </p:nvSpPr>
        <p:spPr>
          <a:xfrm>
            <a:off x="4896068" y="4916686"/>
            <a:ext cx="2219528" cy="64807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4" name="Rektangel med rundade hörn 19">
            <a:extLst>
              <a:ext uri="{FF2B5EF4-FFF2-40B4-BE49-F238E27FC236}">
                <a16:creationId xmlns:a16="http://schemas.microsoft.com/office/drawing/2014/main" id="{D4FDC111-58FD-C08D-E4D5-50A47B7A74DD}"/>
              </a:ext>
            </a:extLst>
          </p:cNvPr>
          <p:cNvSpPr/>
          <p:nvPr/>
        </p:nvSpPr>
        <p:spPr>
          <a:xfrm>
            <a:off x="5393677" y="1388857"/>
            <a:ext cx="1345905" cy="78178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bg1"/>
                </a:solidFill>
              </a:rPr>
              <a:t>11/12</a:t>
            </a:r>
          </a:p>
        </p:txBody>
      </p:sp>
      <p:sp>
        <p:nvSpPr>
          <p:cNvPr id="5" name="Rektangel med rundade hörn 19">
            <a:extLst>
              <a:ext uri="{FF2B5EF4-FFF2-40B4-BE49-F238E27FC236}">
                <a16:creationId xmlns:a16="http://schemas.microsoft.com/office/drawing/2014/main" id="{4EB9F0CA-1E07-8599-1D13-8815643AC202}"/>
              </a:ext>
            </a:extLst>
          </p:cNvPr>
          <p:cNvSpPr/>
          <p:nvPr/>
        </p:nvSpPr>
        <p:spPr>
          <a:xfrm>
            <a:off x="7770887" y="1388857"/>
            <a:ext cx="1345905" cy="78178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bg1"/>
                </a:solidFill>
              </a:rPr>
              <a:t>09/10</a:t>
            </a:r>
          </a:p>
        </p:txBody>
      </p:sp>
      <p:sp>
        <p:nvSpPr>
          <p:cNvPr id="6" name="Rektangel med rundade hörn 10">
            <a:extLst>
              <a:ext uri="{FF2B5EF4-FFF2-40B4-BE49-F238E27FC236}">
                <a16:creationId xmlns:a16="http://schemas.microsoft.com/office/drawing/2014/main" id="{AFBB1F39-8CDE-5F99-D5DD-5C1FCD453CAE}"/>
              </a:ext>
            </a:extLst>
          </p:cNvPr>
          <p:cNvSpPr/>
          <p:nvPr/>
        </p:nvSpPr>
        <p:spPr>
          <a:xfrm>
            <a:off x="91840" y="4959469"/>
            <a:ext cx="2203332" cy="64807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13" name="Rektangel med rundade hörn 6">
            <a:extLst>
              <a:ext uri="{FF2B5EF4-FFF2-40B4-BE49-F238E27FC236}">
                <a16:creationId xmlns:a16="http://schemas.microsoft.com/office/drawing/2014/main" id="{C2008EEF-40B7-F4FE-9908-C4C1DCF8D018}"/>
              </a:ext>
            </a:extLst>
          </p:cNvPr>
          <p:cNvSpPr/>
          <p:nvPr/>
        </p:nvSpPr>
        <p:spPr>
          <a:xfrm>
            <a:off x="2495511" y="6228862"/>
            <a:ext cx="2203332" cy="570523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bg1"/>
                </a:solidFill>
              </a:rPr>
              <a:t>Joakim/Tobias</a:t>
            </a:r>
          </a:p>
          <a:p>
            <a:pPr algn="ctr"/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14" name="Rektangel med rundade hörn 17">
            <a:extLst>
              <a:ext uri="{FF2B5EF4-FFF2-40B4-BE49-F238E27FC236}">
                <a16:creationId xmlns:a16="http://schemas.microsoft.com/office/drawing/2014/main" id="{F0EB3742-9CD8-4735-4514-444423E112D0}"/>
              </a:ext>
            </a:extLst>
          </p:cNvPr>
          <p:cNvSpPr/>
          <p:nvPr/>
        </p:nvSpPr>
        <p:spPr>
          <a:xfrm>
            <a:off x="7255708" y="3391849"/>
            <a:ext cx="2376264" cy="64807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bg1"/>
                </a:solidFill>
              </a:rPr>
              <a:t>Tobias</a:t>
            </a:r>
          </a:p>
          <a:p>
            <a:pPr algn="ctr"/>
            <a:endParaRPr lang="sv-SE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Rektangel med rundade hörn 17">
            <a:extLst>
              <a:ext uri="{FF2B5EF4-FFF2-40B4-BE49-F238E27FC236}">
                <a16:creationId xmlns:a16="http://schemas.microsoft.com/office/drawing/2014/main" id="{C77CE641-6800-5E41-A4F7-680203834730}"/>
              </a:ext>
            </a:extLst>
          </p:cNvPr>
          <p:cNvSpPr/>
          <p:nvPr/>
        </p:nvSpPr>
        <p:spPr>
          <a:xfrm>
            <a:off x="7255707" y="4177710"/>
            <a:ext cx="2376264" cy="65611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bg1"/>
                </a:solidFill>
              </a:rPr>
              <a:t>(Danne)</a:t>
            </a:r>
          </a:p>
          <a:p>
            <a:pPr algn="ctr"/>
            <a:endParaRPr lang="sv-SE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Rektangel med rundade hörn 17">
            <a:extLst>
              <a:ext uri="{FF2B5EF4-FFF2-40B4-BE49-F238E27FC236}">
                <a16:creationId xmlns:a16="http://schemas.microsoft.com/office/drawing/2014/main" id="{64246EA6-189E-1987-A1E9-98589D112CE9}"/>
              </a:ext>
            </a:extLst>
          </p:cNvPr>
          <p:cNvSpPr/>
          <p:nvPr/>
        </p:nvSpPr>
        <p:spPr>
          <a:xfrm>
            <a:off x="7255707" y="4925640"/>
            <a:ext cx="2376264" cy="64807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bg1"/>
                </a:solidFill>
              </a:rPr>
              <a:t>(Fredrik)</a:t>
            </a:r>
          </a:p>
          <a:p>
            <a:pPr algn="ctr"/>
            <a:endParaRPr lang="sv-SE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Rektangel med rundade hörn 17">
            <a:extLst>
              <a:ext uri="{FF2B5EF4-FFF2-40B4-BE49-F238E27FC236}">
                <a16:creationId xmlns:a16="http://schemas.microsoft.com/office/drawing/2014/main" id="{5BB02F73-1DD7-AE24-18C9-D444F15581A9}"/>
              </a:ext>
            </a:extLst>
          </p:cNvPr>
          <p:cNvSpPr/>
          <p:nvPr/>
        </p:nvSpPr>
        <p:spPr>
          <a:xfrm>
            <a:off x="9745768" y="2628382"/>
            <a:ext cx="2341312" cy="64807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bg1"/>
                </a:solidFill>
              </a:rPr>
              <a:t>Daniel</a:t>
            </a:r>
          </a:p>
          <a:p>
            <a:pPr algn="ctr"/>
            <a:endParaRPr lang="sv-SE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Rektangel med rundade hörn 17">
            <a:extLst>
              <a:ext uri="{FF2B5EF4-FFF2-40B4-BE49-F238E27FC236}">
                <a16:creationId xmlns:a16="http://schemas.microsoft.com/office/drawing/2014/main" id="{8535CDE3-609E-5A68-726D-35564CEEEF16}"/>
              </a:ext>
            </a:extLst>
          </p:cNvPr>
          <p:cNvSpPr/>
          <p:nvPr/>
        </p:nvSpPr>
        <p:spPr>
          <a:xfrm>
            <a:off x="9745768" y="3391849"/>
            <a:ext cx="2341312" cy="64807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bg1"/>
                </a:solidFill>
              </a:rPr>
              <a:t>Fredrik</a:t>
            </a:r>
          </a:p>
          <a:p>
            <a:pPr algn="ctr"/>
            <a:endParaRPr lang="sv-SE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Rektangel med rundade hörn 17">
            <a:extLst>
              <a:ext uri="{FF2B5EF4-FFF2-40B4-BE49-F238E27FC236}">
                <a16:creationId xmlns:a16="http://schemas.microsoft.com/office/drawing/2014/main" id="{88768A28-A835-A665-2345-BCD453694608}"/>
              </a:ext>
            </a:extLst>
          </p:cNvPr>
          <p:cNvSpPr/>
          <p:nvPr/>
        </p:nvSpPr>
        <p:spPr>
          <a:xfrm>
            <a:off x="9771928" y="4208433"/>
            <a:ext cx="2341312" cy="64807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bg1"/>
                </a:solidFill>
              </a:rPr>
              <a:t>Tapper</a:t>
            </a:r>
          </a:p>
          <a:p>
            <a:pPr algn="ctr"/>
            <a:endParaRPr lang="sv-SE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56824901"/>
      </p:ext>
    </p:extLst>
  </p:cSld>
  <p:clrMapOvr>
    <a:masterClrMapping/>
  </p:clrMapOvr>
  <p:transition spd="slow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305279E6-2F9F-9F9E-3F6D-27685D7A22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1" y="0"/>
            <a:ext cx="704200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8519603"/>
      </p:ext>
    </p:extLst>
  </p:cSld>
  <p:clrMapOvr>
    <a:masterClrMapping/>
  </p:clrMapOvr>
  <p:transition spd="slow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98478-8CFB-4660-ACDC-04F3417C26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latin typeface="ChaletBook" panose="02000000000000000000" pitchFamily="50" charset="0"/>
              </a:rPr>
              <a:t>Träningsschema</a:t>
            </a:r>
          </a:p>
        </p:txBody>
      </p:sp>
      <p:sp>
        <p:nvSpPr>
          <p:cNvPr id="19" name="Rektangel med rundade hörn 18"/>
          <p:cNvSpPr/>
          <p:nvPr/>
        </p:nvSpPr>
        <p:spPr>
          <a:xfrm>
            <a:off x="1004141" y="2464577"/>
            <a:ext cx="1345905" cy="781786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bg1"/>
                </a:solidFill>
              </a:rPr>
              <a:t>Måndag</a:t>
            </a:r>
          </a:p>
        </p:txBody>
      </p:sp>
      <p:sp>
        <p:nvSpPr>
          <p:cNvPr id="23" name="Rektangel med rundade hörn 22"/>
          <p:cNvSpPr/>
          <p:nvPr/>
        </p:nvSpPr>
        <p:spPr>
          <a:xfrm>
            <a:off x="2689875" y="2453822"/>
            <a:ext cx="1345905" cy="781786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bg1"/>
                </a:solidFill>
              </a:rPr>
              <a:t>Tisdag</a:t>
            </a:r>
          </a:p>
        </p:txBody>
      </p:sp>
      <p:sp>
        <p:nvSpPr>
          <p:cNvPr id="24" name="Rektangel med rundade hörn 23"/>
          <p:cNvSpPr/>
          <p:nvPr/>
        </p:nvSpPr>
        <p:spPr>
          <a:xfrm>
            <a:off x="4599216" y="2446585"/>
            <a:ext cx="1345905" cy="799703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bg1"/>
                </a:solidFill>
              </a:rPr>
              <a:t>Onsdag</a:t>
            </a:r>
          </a:p>
        </p:txBody>
      </p:sp>
      <p:sp>
        <p:nvSpPr>
          <p:cNvPr id="25" name="Rektangel med rundade hörn 24"/>
          <p:cNvSpPr/>
          <p:nvPr/>
        </p:nvSpPr>
        <p:spPr>
          <a:xfrm>
            <a:off x="1004141" y="3389656"/>
            <a:ext cx="1345905" cy="78178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bg1"/>
                </a:solidFill>
              </a:rPr>
              <a:t>O9/10</a:t>
            </a:r>
          </a:p>
        </p:txBody>
      </p:sp>
      <p:sp>
        <p:nvSpPr>
          <p:cNvPr id="26" name="Rektangel med rundade hörn 25"/>
          <p:cNvSpPr/>
          <p:nvPr/>
        </p:nvSpPr>
        <p:spPr>
          <a:xfrm>
            <a:off x="1004141" y="4271844"/>
            <a:ext cx="1345905" cy="78178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bg1"/>
                </a:solidFill>
              </a:rPr>
              <a:t>11/12</a:t>
            </a:r>
          </a:p>
        </p:txBody>
      </p:sp>
      <p:sp>
        <p:nvSpPr>
          <p:cNvPr id="28" name="Rektangel med rundade hörn 27"/>
          <p:cNvSpPr/>
          <p:nvPr/>
        </p:nvSpPr>
        <p:spPr>
          <a:xfrm>
            <a:off x="2612405" y="3389656"/>
            <a:ext cx="1345905" cy="78178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bg1"/>
                </a:solidFill>
              </a:rPr>
              <a:t>07/08</a:t>
            </a:r>
          </a:p>
        </p:txBody>
      </p:sp>
      <p:sp>
        <p:nvSpPr>
          <p:cNvPr id="7" name="Rektangel med rundade hörn 23">
            <a:extLst>
              <a:ext uri="{FF2B5EF4-FFF2-40B4-BE49-F238E27FC236}">
                <a16:creationId xmlns:a16="http://schemas.microsoft.com/office/drawing/2014/main" id="{07C98D5F-FFAD-19A5-CB80-7869EF5FDDF1}"/>
              </a:ext>
            </a:extLst>
          </p:cNvPr>
          <p:cNvSpPr/>
          <p:nvPr/>
        </p:nvSpPr>
        <p:spPr>
          <a:xfrm>
            <a:off x="6643075" y="2438400"/>
            <a:ext cx="1345905" cy="811507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bg1"/>
                </a:solidFill>
              </a:rPr>
              <a:t>Torsdag</a:t>
            </a:r>
          </a:p>
        </p:txBody>
      </p:sp>
      <p:sp>
        <p:nvSpPr>
          <p:cNvPr id="8" name="Rektangel med rundade hörn 23">
            <a:extLst>
              <a:ext uri="{FF2B5EF4-FFF2-40B4-BE49-F238E27FC236}">
                <a16:creationId xmlns:a16="http://schemas.microsoft.com/office/drawing/2014/main" id="{2EE77AAE-0DEF-FB1A-28CC-EE04D6CBB232}"/>
              </a:ext>
            </a:extLst>
          </p:cNvPr>
          <p:cNvSpPr/>
          <p:nvPr/>
        </p:nvSpPr>
        <p:spPr>
          <a:xfrm>
            <a:off x="8686934" y="2424101"/>
            <a:ext cx="1345905" cy="811507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bg1"/>
                </a:solidFill>
              </a:rPr>
              <a:t>Fredag</a:t>
            </a:r>
          </a:p>
        </p:txBody>
      </p:sp>
      <p:sp>
        <p:nvSpPr>
          <p:cNvPr id="9" name="Rektangel med rundade hörn 27">
            <a:extLst>
              <a:ext uri="{FF2B5EF4-FFF2-40B4-BE49-F238E27FC236}">
                <a16:creationId xmlns:a16="http://schemas.microsoft.com/office/drawing/2014/main" id="{60016D72-FCFB-B87B-298F-F83369AA7EB3}"/>
              </a:ext>
            </a:extLst>
          </p:cNvPr>
          <p:cNvSpPr/>
          <p:nvPr/>
        </p:nvSpPr>
        <p:spPr>
          <a:xfrm>
            <a:off x="4505382" y="3426938"/>
            <a:ext cx="1345905" cy="78178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bg1"/>
                </a:solidFill>
              </a:rPr>
              <a:t>Tjejer</a:t>
            </a:r>
          </a:p>
        </p:txBody>
      </p:sp>
      <p:sp>
        <p:nvSpPr>
          <p:cNvPr id="10" name="Rektangel med rundade hörn 27">
            <a:extLst>
              <a:ext uri="{FF2B5EF4-FFF2-40B4-BE49-F238E27FC236}">
                <a16:creationId xmlns:a16="http://schemas.microsoft.com/office/drawing/2014/main" id="{BFDF0E00-D1A1-E209-8926-A7A38A618290}"/>
              </a:ext>
            </a:extLst>
          </p:cNvPr>
          <p:cNvSpPr/>
          <p:nvPr/>
        </p:nvSpPr>
        <p:spPr>
          <a:xfrm>
            <a:off x="6643075" y="3389656"/>
            <a:ext cx="1345905" cy="166397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bg1"/>
                </a:solidFill>
              </a:rPr>
              <a:t>09/10+</a:t>
            </a:r>
          </a:p>
          <a:p>
            <a:pPr algn="ctr"/>
            <a:r>
              <a:rPr lang="sv-SE" dirty="0">
                <a:solidFill>
                  <a:schemeClr val="bg1"/>
                </a:solidFill>
              </a:rPr>
              <a:t>11/12</a:t>
            </a:r>
          </a:p>
        </p:txBody>
      </p:sp>
      <p:sp>
        <p:nvSpPr>
          <p:cNvPr id="11" name="Rektangel med rundade hörn 27">
            <a:extLst>
              <a:ext uri="{FF2B5EF4-FFF2-40B4-BE49-F238E27FC236}">
                <a16:creationId xmlns:a16="http://schemas.microsoft.com/office/drawing/2014/main" id="{505611E8-D435-55E4-D80A-9A244183B5C1}"/>
              </a:ext>
            </a:extLst>
          </p:cNvPr>
          <p:cNvSpPr/>
          <p:nvPr/>
        </p:nvSpPr>
        <p:spPr>
          <a:xfrm>
            <a:off x="8686934" y="3389656"/>
            <a:ext cx="1345905" cy="78178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bg1"/>
                </a:solidFill>
              </a:rPr>
              <a:t>14/15</a:t>
            </a:r>
          </a:p>
        </p:txBody>
      </p:sp>
      <p:sp>
        <p:nvSpPr>
          <p:cNvPr id="12" name="Rektangel med rundade hörn 27">
            <a:extLst>
              <a:ext uri="{FF2B5EF4-FFF2-40B4-BE49-F238E27FC236}">
                <a16:creationId xmlns:a16="http://schemas.microsoft.com/office/drawing/2014/main" id="{D8E725E5-F461-A7DC-9639-9EA79BDAB336}"/>
              </a:ext>
            </a:extLst>
          </p:cNvPr>
          <p:cNvSpPr/>
          <p:nvPr/>
        </p:nvSpPr>
        <p:spPr>
          <a:xfrm>
            <a:off x="4505382" y="4271844"/>
            <a:ext cx="1345905" cy="78178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chemeClr val="bg1"/>
              </a:solidFill>
            </a:endParaRPr>
          </a:p>
          <a:p>
            <a:pPr algn="ctr"/>
            <a:r>
              <a:rPr lang="sv-SE" dirty="0">
                <a:solidFill>
                  <a:schemeClr val="bg1"/>
                </a:solidFill>
              </a:rPr>
              <a:t>14/15</a:t>
            </a:r>
          </a:p>
        </p:txBody>
      </p:sp>
      <p:sp>
        <p:nvSpPr>
          <p:cNvPr id="13" name="Rektangel med rundade hörn 27">
            <a:extLst>
              <a:ext uri="{FF2B5EF4-FFF2-40B4-BE49-F238E27FC236}">
                <a16:creationId xmlns:a16="http://schemas.microsoft.com/office/drawing/2014/main" id="{E4C7BF51-7447-D083-A535-57B53A6D0C5C}"/>
              </a:ext>
            </a:extLst>
          </p:cNvPr>
          <p:cNvSpPr/>
          <p:nvPr/>
        </p:nvSpPr>
        <p:spPr>
          <a:xfrm>
            <a:off x="4505381" y="5116750"/>
            <a:ext cx="1345905" cy="78178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bg1"/>
                </a:solidFill>
              </a:rPr>
              <a:t>09/10</a:t>
            </a:r>
          </a:p>
          <a:p>
            <a:pPr algn="ctr"/>
            <a:r>
              <a:rPr lang="sv-SE" dirty="0">
                <a:solidFill>
                  <a:schemeClr val="bg1"/>
                </a:solidFill>
              </a:rPr>
              <a:t>11/12</a:t>
            </a:r>
          </a:p>
        </p:txBody>
      </p:sp>
      <p:sp>
        <p:nvSpPr>
          <p:cNvPr id="20" name="Rektangel med rundade hörn 27">
            <a:extLst>
              <a:ext uri="{FF2B5EF4-FFF2-40B4-BE49-F238E27FC236}">
                <a16:creationId xmlns:a16="http://schemas.microsoft.com/office/drawing/2014/main" id="{F40A14F6-C61D-9396-0014-D6BB967EA7F7}"/>
              </a:ext>
            </a:extLst>
          </p:cNvPr>
          <p:cNvSpPr/>
          <p:nvPr/>
        </p:nvSpPr>
        <p:spPr>
          <a:xfrm>
            <a:off x="4505380" y="5961656"/>
            <a:ext cx="1345905" cy="78178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bg1"/>
                </a:solidFill>
              </a:rPr>
              <a:t>07/08</a:t>
            </a:r>
          </a:p>
        </p:txBody>
      </p:sp>
      <p:sp>
        <p:nvSpPr>
          <p:cNvPr id="21" name="Rektangel med rundade hörn 27">
            <a:extLst>
              <a:ext uri="{FF2B5EF4-FFF2-40B4-BE49-F238E27FC236}">
                <a16:creationId xmlns:a16="http://schemas.microsoft.com/office/drawing/2014/main" id="{01B1BD6C-1F57-35B1-F218-0A77BC4142F0}"/>
              </a:ext>
            </a:extLst>
          </p:cNvPr>
          <p:cNvSpPr/>
          <p:nvPr/>
        </p:nvSpPr>
        <p:spPr>
          <a:xfrm>
            <a:off x="8686934" y="4299160"/>
            <a:ext cx="1345905" cy="78178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bg1"/>
                </a:solidFill>
              </a:rPr>
              <a:t>16/17</a:t>
            </a:r>
          </a:p>
        </p:txBody>
      </p:sp>
      <p:sp>
        <p:nvSpPr>
          <p:cNvPr id="22" name="Rektangel med rundade hörn 27">
            <a:extLst>
              <a:ext uri="{FF2B5EF4-FFF2-40B4-BE49-F238E27FC236}">
                <a16:creationId xmlns:a16="http://schemas.microsoft.com/office/drawing/2014/main" id="{19E22250-6101-68AF-2EC6-75F70915D26E}"/>
              </a:ext>
            </a:extLst>
          </p:cNvPr>
          <p:cNvSpPr/>
          <p:nvPr/>
        </p:nvSpPr>
        <p:spPr>
          <a:xfrm>
            <a:off x="8686934" y="5116750"/>
            <a:ext cx="1345905" cy="78178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bg1"/>
                </a:solidFill>
              </a:rPr>
              <a:t>07/08</a:t>
            </a:r>
          </a:p>
        </p:txBody>
      </p:sp>
    </p:spTree>
    <p:extLst>
      <p:ext uri="{BB962C8B-B14F-4D97-AF65-F5344CB8AC3E}">
        <p14:creationId xmlns:p14="http://schemas.microsoft.com/office/powerpoint/2010/main" val="230989047"/>
      </p:ext>
    </p:extLst>
  </p:cSld>
  <p:clrMapOvr>
    <a:masterClrMapping/>
  </p:clrMapOvr>
  <p:transition spd="slow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98478-8CFB-4660-ACDC-04F3417C26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latin typeface="ChaletBook" panose="02000000000000000000" pitchFamily="50" charset="0"/>
              </a:rPr>
              <a:t>Träningsschema</a:t>
            </a:r>
          </a:p>
        </p:txBody>
      </p:sp>
      <p:sp>
        <p:nvSpPr>
          <p:cNvPr id="19" name="Rektangel med rundade hörn 18"/>
          <p:cNvSpPr/>
          <p:nvPr/>
        </p:nvSpPr>
        <p:spPr>
          <a:xfrm>
            <a:off x="1004141" y="2464577"/>
            <a:ext cx="1345905" cy="781786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bg1"/>
                </a:solidFill>
              </a:rPr>
              <a:t>Måndag</a:t>
            </a:r>
          </a:p>
        </p:txBody>
      </p:sp>
      <p:sp>
        <p:nvSpPr>
          <p:cNvPr id="23" name="Rektangel med rundade hörn 22"/>
          <p:cNvSpPr/>
          <p:nvPr/>
        </p:nvSpPr>
        <p:spPr>
          <a:xfrm>
            <a:off x="2689875" y="2453822"/>
            <a:ext cx="1345905" cy="781786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bg1"/>
                </a:solidFill>
              </a:rPr>
              <a:t>Tisdag</a:t>
            </a:r>
          </a:p>
        </p:txBody>
      </p:sp>
      <p:sp>
        <p:nvSpPr>
          <p:cNvPr id="24" name="Rektangel med rundade hörn 23"/>
          <p:cNvSpPr/>
          <p:nvPr/>
        </p:nvSpPr>
        <p:spPr>
          <a:xfrm>
            <a:off x="4599216" y="2446585"/>
            <a:ext cx="1252069" cy="799703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bg1"/>
                </a:solidFill>
              </a:rPr>
              <a:t>Onsdag</a:t>
            </a:r>
          </a:p>
        </p:txBody>
      </p:sp>
      <p:sp>
        <p:nvSpPr>
          <p:cNvPr id="25" name="Rektangel med rundade hörn 24"/>
          <p:cNvSpPr/>
          <p:nvPr/>
        </p:nvSpPr>
        <p:spPr>
          <a:xfrm>
            <a:off x="1004141" y="3389656"/>
            <a:ext cx="1345905" cy="78178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bg1"/>
                </a:solidFill>
              </a:rPr>
              <a:t>O9/10</a:t>
            </a:r>
          </a:p>
        </p:txBody>
      </p:sp>
      <p:sp>
        <p:nvSpPr>
          <p:cNvPr id="26" name="Rektangel med rundade hörn 25"/>
          <p:cNvSpPr/>
          <p:nvPr/>
        </p:nvSpPr>
        <p:spPr>
          <a:xfrm>
            <a:off x="1004141" y="4271844"/>
            <a:ext cx="1345905" cy="78178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bg1"/>
                </a:solidFill>
              </a:rPr>
              <a:t>11/12</a:t>
            </a:r>
          </a:p>
        </p:txBody>
      </p:sp>
      <p:sp>
        <p:nvSpPr>
          <p:cNvPr id="28" name="Rektangel med rundade hörn 27"/>
          <p:cNvSpPr/>
          <p:nvPr/>
        </p:nvSpPr>
        <p:spPr>
          <a:xfrm>
            <a:off x="2689874" y="3389656"/>
            <a:ext cx="1345905" cy="78178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bg1"/>
                </a:solidFill>
              </a:rPr>
              <a:t>07/08</a:t>
            </a:r>
          </a:p>
        </p:txBody>
      </p:sp>
      <p:sp>
        <p:nvSpPr>
          <p:cNvPr id="7" name="Rektangel med rundade hörn 23">
            <a:extLst>
              <a:ext uri="{FF2B5EF4-FFF2-40B4-BE49-F238E27FC236}">
                <a16:creationId xmlns:a16="http://schemas.microsoft.com/office/drawing/2014/main" id="{07C98D5F-FFAD-19A5-CB80-7869EF5FDDF1}"/>
              </a:ext>
            </a:extLst>
          </p:cNvPr>
          <p:cNvSpPr/>
          <p:nvPr/>
        </p:nvSpPr>
        <p:spPr>
          <a:xfrm>
            <a:off x="6643075" y="2464577"/>
            <a:ext cx="1345905" cy="811507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bg1"/>
                </a:solidFill>
              </a:rPr>
              <a:t>Torsdag</a:t>
            </a:r>
          </a:p>
        </p:txBody>
      </p:sp>
      <p:sp>
        <p:nvSpPr>
          <p:cNvPr id="8" name="Rektangel med rundade hörn 23">
            <a:extLst>
              <a:ext uri="{FF2B5EF4-FFF2-40B4-BE49-F238E27FC236}">
                <a16:creationId xmlns:a16="http://schemas.microsoft.com/office/drawing/2014/main" id="{2EE77AAE-0DEF-FB1A-28CC-EE04D6CBB232}"/>
              </a:ext>
            </a:extLst>
          </p:cNvPr>
          <p:cNvSpPr/>
          <p:nvPr/>
        </p:nvSpPr>
        <p:spPr>
          <a:xfrm>
            <a:off x="8686934" y="2424101"/>
            <a:ext cx="1345905" cy="811507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bg1"/>
                </a:solidFill>
              </a:rPr>
              <a:t>Fredag</a:t>
            </a:r>
          </a:p>
        </p:txBody>
      </p:sp>
      <p:sp>
        <p:nvSpPr>
          <p:cNvPr id="9" name="Rektangel med rundade hörn 27">
            <a:extLst>
              <a:ext uri="{FF2B5EF4-FFF2-40B4-BE49-F238E27FC236}">
                <a16:creationId xmlns:a16="http://schemas.microsoft.com/office/drawing/2014/main" id="{60016D72-FCFB-B87B-298F-F83369AA7EB3}"/>
              </a:ext>
            </a:extLst>
          </p:cNvPr>
          <p:cNvSpPr/>
          <p:nvPr/>
        </p:nvSpPr>
        <p:spPr>
          <a:xfrm>
            <a:off x="4505382" y="3426938"/>
            <a:ext cx="1345905" cy="78178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bg1"/>
                </a:solidFill>
              </a:rPr>
              <a:t>07/08</a:t>
            </a:r>
          </a:p>
        </p:txBody>
      </p:sp>
      <p:sp>
        <p:nvSpPr>
          <p:cNvPr id="10" name="Rektangel med rundade hörn 27">
            <a:extLst>
              <a:ext uri="{FF2B5EF4-FFF2-40B4-BE49-F238E27FC236}">
                <a16:creationId xmlns:a16="http://schemas.microsoft.com/office/drawing/2014/main" id="{BFDF0E00-D1A1-E209-8926-A7A38A618290}"/>
              </a:ext>
            </a:extLst>
          </p:cNvPr>
          <p:cNvSpPr/>
          <p:nvPr/>
        </p:nvSpPr>
        <p:spPr>
          <a:xfrm>
            <a:off x="6643075" y="3389656"/>
            <a:ext cx="1345905" cy="166397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bg1"/>
                </a:solidFill>
              </a:rPr>
              <a:t>09/10+</a:t>
            </a:r>
          </a:p>
          <a:p>
            <a:pPr algn="ctr"/>
            <a:r>
              <a:rPr lang="sv-SE" dirty="0">
                <a:solidFill>
                  <a:schemeClr val="bg1"/>
                </a:solidFill>
              </a:rPr>
              <a:t>11/12</a:t>
            </a:r>
          </a:p>
        </p:txBody>
      </p:sp>
      <p:sp>
        <p:nvSpPr>
          <p:cNvPr id="11" name="Rektangel med rundade hörn 27">
            <a:extLst>
              <a:ext uri="{FF2B5EF4-FFF2-40B4-BE49-F238E27FC236}">
                <a16:creationId xmlns:a16="http://schemas.microsoft.com/office/drawing/2014/main" id="{505611E8-D435-55E4-D80A-9A244183B5C1}"/>
              </a:ext>
            </a:extLst>
          </p:cNvPr>
          <p:cNvSpPr/>
          <p:nvPr/>
        </p:nvSpPr>
        <p:spPr>
          <a:xfrm>
            <a:off x="8686934" y="3389656"/>
            <a:ext cx="1345905" cy="78178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bg1"/>
                </a:solidFill>
              </a:rPr>
              <a:t>07/08</a:t>
            </a:r>
          </a:p>
        </p:txBody>
      </p:sp>
      <p:sp>
        <p:nvSpPr>
          <p:cNvPr id="12" name="Rektangel med rundade hörn 27">
            <a:extLst>
              <a:ext uri="{FF2B5EF4-FFF2-40B4-BE49-F238E27FC236}">
                <a16:creationId xmlns:a16="http://schemas.microsoft.com/office/drawing/2014/main" id="{D8E725E5-F461-A7DC-9639-9EA79BDAB336}"/>
              </a:ext>
            </a:extLst>
          </p:cNvPr>
          <p:cNvSpPr/>
          <p:nvPr/>
        </p:nvSpPr>
        <p:spPr>
          <a:xfrm>
            <a:off x="4505382" y="4271844"/>
            <a:ext cx="1345905" cy="78178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bg1"/>
                </a:solidFill>
              </a:rPr>
              <a:t>09/10</a:t>
            </a:r>
          </a:p>
          <a:p>
            <a:pPr algn="ctr"/>
            <a:r>
              <a:rPr lang="sv-SE" dirty="0">
                <a:solidFill>
                  <a:schemeClr val="bg1"/>
                </a:solidFill>
              </a:rPr>
              <a:t>11/12</a:t>
            </a:r>
          </a:p>
        </p:txBody>
      </p:sp>
      <p:sp>
        <p:nvSpPr>
          <p:cNvPr id="13" name="Rektangel med rundade hörn 27">
            <a:extLst>
              <a:ext uri="{FF2B5EF4-FFF2-40B4-BE49-F238E27FC236}">
                <a16:creationId xmlns:a16="http://schemas.microsoft.com/office/drawing/2014/main" id="{E4C7BF51-7447-D083-A535-57B53A6D0C5C}"/>
              </a:ext>
            </a:extLst>
          </p:cNvPr>
          <p:cNvSpPr/>
          <p:nvPr/>
        </p:nvSpPr>
        <p:spPr>
          <a:xfrm>
            <a:off x="4505381" y="5116750"/>
            <a:ext cx="1345905" cy="78178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bg1"/>
                </a:solidFill>
              </a:rPr>
              <a:t>14/15</a:t>
            </a:r>
          </a:p>
        </p:txBody>
      </p:sp>
      <p:sp>
        <p:nvSpPr>
          <p:cNvPr id="20" name="Rektangel med rundade hörn 27">
            <a:extLst>
              <a:ext uri="{FF2B5EF4-FFF2-40B4-BE49-F238E27FC236}">
                <a16:creationId xmlns:a16="http://schemas.microsoft.com/office/drawing/2014/main" id="{F40A14F6-C61D-9396-0014-D6BB967EA7F7}"/>
              </a:ext>
            </a:extLst>
          </p:cNvPr>
          <p:cNvSpPr/>
          <p:nvPr/>
        </p:nvSpPr>
        <p:spPr>
          <a:xfrm>
            <a:off x="4505380" y="5961656"/>
            <a:ext cx="1345905" cy="78178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bg1"/>
                </a:solidFill>
              </a:rPr>
              <a:t>Tjejer</a:t>
            </a:r>
          </a:p>
        </p:txBody>
      </p:sp>
      <p:sp>
        <p:nvSpPr>
          <p:cNvPr id="21" name="Rektangel med rundade hörn 27">
            <a:extLst>
              <a:ext uri="{FF2B5EF4-FFF2-40B4-BE49-F238E27FC236}">
                <a16:creationId xmlns:a16="http://schemas.microsoft.com/office/drawing/2014/main" id="{01B1BD6C-1F57-35B1-F218-0A77BC4142F0}"/>
              </a:ext>
            </a:extLst>
          </p:cNvPr>
          <p:cNvSpPr/>
          <p:nvPr/>
        </p:nvSpPr>
        <p:spPr>
          <a:xfrm>
            <a:off x="8686933" y="4246086"/>
            <a:ext cx="1345905" cy="78178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bg1"/>
                </a:solidFill>
              </a:rPr>
              <a:t>14/15</a:t>
            </a:r>
          </a:p>
        </p:txBody>
      </p:sp>
      <p:sp>
        <p:nvSpPr>
          <p:cNvPr id="22" name="Rektangel med rundade hörn 27">
            <a:extLst>
              <a:ext uri="{FF2B5EF4-FFF2-40B4-BE49-F238E27FC236}">
                <a16:creationId xmlns:a16="http://schemas.microsoft.com/office/drawing/2014/main" id="{19E22250-6101-68AF-2EC6-75F70915D26E}"/>
              </a:ext>
            </a:extLst>
          </p:cNvPr>
          <p:cNvSpPr/>
          <p:nvPr/>
        </p:nvSpPr>
        <p:spPr>
          <a:xfrm>
            <a:off x="8686934" y="5116750"/>
            <a:ext cx="1345905" cy="78178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bg1"/>
                </a:solidFill>
              </a:rPr>
              <a:t>16/17</a:t>
            </a:r>
          </a:p>
        </p:txBody>
      </p:sp>
      <p:sp>
        <p:nvSpPr>
          <p:cNvPr id="3" name="Rektangel med rundade hörn 24">
            <a:extLst>
              <a:ext uri="{FF2B5EF4-FFF2-40B4-BE49-F238E27FC236}">
                <a16:creationId xmlns:a16="http://schemas.microsoft.com/office/drawing/2014/main" id="{EE2496E8-60DF-8551-F222-18BD21832A75}"/>
              </a:ext>
            </a:extLst>
          </p:cNvPr>
          <p:cNvSpPr/>
          <p:nvPr/>
        </p:nvSpPr>
        <p:spPr>
          <a:xfrm>
            <a:off x="1004140" y="1485721"/>
            <a:ext cx="1345905" cy="781786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bg1"/>
                </a:solidFill>
              </a:rPr>
              <a:t>Tränare</a:t>
            </a:r>
          </a:p>
          <a:p>
            <a:pPr algn="ctr"/>
            <a:r>
              <a:rPr lang="sv-SE" dirty="0">
                <a:solidFill>
                  <a:schemeClr val="bg1"/>
                </a:solidFill>
              </a:rPr>
              <a:t>A-spelare+</a:t>
            </a:r>
          </a:p>
          <a:p>
            <a:pPr algn="ctr"/>
            <a:r>
              <a:rPr lang="sv-SE" dirty="0">
                <a:solidFill>
                  <a:schemeClr val="bg1"/>
                </a:solidFill>
              </a:rPr>
              <a:t>Katja</a:t>
            </a:r>
          </a:p>
        </p:txBody>
      </p:sp>
      <p:sp>
        <p:nvSpPr>
          <p:cNvPr id="4" name="Rektangel med rundade hörn 24">
            <a:extLst>
              <a:ext uri="{FF2B5EF4-FFF2-40B4-BE49-F238E27FC236}">
                <a16:creationId xmlns:a16="http://schemas.microsoft.com/office/drawing/2014/main" id="{46D6A4B7-B37B-2549-A0F5-556C37D7B6A3}"/>
              </a:ext>
            </a:extLst>
          </p:cNvPr>
          <p:cNvSpPr/>
          <p:nvPr/>
        </p:nvSpPr>
        <p:spPr>
          <a:xfrm>
            <a:off x="4657833" y="1501147"/>
            <a:ext cx="1252069" cy="781786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bg1"/>
                </a:solidFill>
              </a:rPr>
              <a:t>Tränare</a:t>
            </a:r>
          </a:p>
          <a:p>
            <a:pPr algn="ctr"/>
            <a:r>
              <a:rPr lang="sv-SE" dirty="0" err="1">
                <a:solidFill>
                  <a:schemeClr val="bg1"/>
                </a:solidFill>
              </a:rPr>
              <a:t>Buskqvist</a:t>
            </a:r>
            <a:r>
              <a:rPr lang="sv-SE" dirty="0">
                <a:solidFill>
                  <a:schemeClr val="bg1"/>
                </a:solidFill>
              </a:rPr>
              <a:t>+</a:t>
            </a:r>
          </a:p>
          <a:p>
            <a:pPr algn="ctr"/>
            <a:r>
              <a:rPr lang="sv-SE" dirty="0">
                <a:solidFill>
                  <a:schemeClr val="bg1"/>
                </a:solidFill>
              </a:rPr>
              <a:t>Anders</a:t>
            </a:r>
          </a:p>
        </p:txBody>
      </p:sp>
      <p:sp>
        <p:nvSpPr>
          <p:cNvPr id="5" name="Rektangel med rundade hörn 24">
            <a:extLst>
              <a:ext uri="{FF2B5EF4-FFF2-40B4-BE49-F238E27FC236}">
                <a16:creationId xmlns:a16="http://schemas.microsoft.com/office/drawing/2014/main" id="{7D99B64D-27C1-D0FA-5948-95A8213552BB}"/>
              </a:ext>
            </a:extLst>
          </p:cNvPr>
          <p:cNvSpPr/>
          <p:nvPr/>
        </p:nvSpPr>
        <p:spPr>
          <a:xfrm>
            <a:off x="6643075" y="1485721"/>
            <a:ext cx="1345905" cy="781786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bg1"/>
                </a:solidFill>
              </a:rPr>
              <a:t>Tränare </a:t>
            </a:r>
          </a:p>
          <a:p>
            <a:pPr algn="ctr"/>
            <a:r>
              <a:rPr lang="sv-SE" dirty="0">
                <a:solidFill>
                  <a:schemeClr val="bg1"/>
                </a:solidFill>
              </a:rPr>
              <a:t>Fredrik+</a:t>
            </a:r>
          </a:p>
          <a:p>
            <a:pPr algn="ctr"/>
            <a:r>
              <a:rPr lang="sv-SE" dirty="0">
                <a:solidFill>
                  <a:schemeClr val="bg1"/>
                </a:solidFill>
              </a:rPr>
              <a:t>Tom</a:t>
            </a:r>
          </a:p>
        </p:txBody>
      </p:sp>
    </p:spTree>
    <p:extLst>
      <p:ext uri="{BB962C8B-B14F-4D97-AF65-F5344CB8AC3E}">
        <p14:creationId xmlns:p14="http://schemas.microsoft.com/office/powerpoint/2010/main" val="811800356"/>
      </p:ext>
    </p:extLst>
  </p:cSld>
  <p:clrMapOvr>
    <a:masterClrMapping/>
  </p:clrMapOvr>
  <p:transition spd="slow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42637" y="348563"/>
            <a:ext cx="10515600" cy="1325563"/>
          </a:xfrm>
        </p:spPr>
        <p:txBody>
          <a:bodyPr/>
          <a:lstStyle/>
          <a:p>
            <a:r>
              <a:rPr lang="sv-SE" dirty="0"/>
              <a:t>                               Team 11/12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192641" y="1496328"/>
            <a:ext cx="8229600" cy="5460080"/>
          </a:xfrm>
        </p:spPr>
        <p:txBody>
          <a:bodyPr>
            <a:normAutofit/>
          </a:bodyPr>
          <a:lstStyle/>
          <a:p>
            <a:pPr lvl="8">
              <a:buNone/>
            </a:pPr>
            <a:r>
              <a:rPr lang="sv-SE" dirty="0"/>
              <a:t>	</a:t>
            </a:r>
          </a:p>
        </p:txBody>
      </p:sp>
      <p:sp>
        <p:nvSpPr>
          <p:cNvPr id="11" name="Rektangel med rundade hörn 10"/>
          <p:cNvSpPr/>
          <p:nvPr/>
        </p:nvSpPr>
        <p:spPr>
          <a:xfrm>
            <a:off x="3356450" y="3211919"/>
            <a:ext cx="2735115" cy="80009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chemeClr val="bg1"/>
              </a:solidFill>
            </a:endParaRPr>
          </a:p>
          <a:p>
            <a:pPr algn="ctr"/>
            <a:r>
              <a:rPr lang="sv-SE" dirty="0">
                <a:solidFill>
                  <a:schemeClr val="bg1"/>
                </a:solidFill>
              </a:rPr>
              <a:t>Tränarresurs, Ons</a:t>
            </a:r>
          </a:p>
          <a:p>
            <a:pPr algn="ctr"/>
            <a:r>
              <a:rPr lang="sv-SE" dirty="0">
                <a:solidFill>
                  <a:schemeClr val="bg1"/>
                </a:solidFill>
              </a:rPr>
              <a:t>Anders Kallin</a:t>
            </a:r>
          </a:p>
          <a:p>
            <a:pPr algn="ctr"/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8" name="Rektangel med rundade hörn 7"/>
          <p:cNvSpPr/>
          <p:nvPr/>
        </p:nvSpPr>
        <p:spPr>
          <a:xfrm>
            <a:off x="3356450" y="5326183"/>
            <a:ext cx="2735115" cy="724187"/>
          </a:xfrm>
          <a:prstGeom prst="roundRect">
            <a:avLst>
              <a:gd name="adj" fmla="val 20454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bg1"/>
                </a:solidFill>
              </a:rPr>
              <a:t>Ekonomiansvarig</a:t>
            </a:r>
          </a:p>
          <a:p>
            <a:pPr algn="ctr"/>
            <a:r>
              <a:rPr lang="sv-SE" dirty="0">
                <a:solidFill>
                  <a:schemeClr val="bg1"/>
                </a:solidFill>
              </a:rPr>
              <a:t>Annika Lindmark</a:t>
            </a:r>
          </a:p>
        </p:txBody>
      </p:sp>
      <p:sp>
        <p:nvSpPr>
          <p:cNvPr id="10" name="Rektangel med rundade hörn 9"/>
          <p:cNvSpPr/>
          <p:nvPr/>
        </p:nvSpPr>
        <p:spPr>
          <a:xfrm>
            <a:off x="6637533" y="4226368"/>
            <a:ext cx="2911649" cy="800094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chemeClr val="bg1"/>
              </a:solidFill>
            </a:endParaRPr>
          </a:p>
          <a:p>
            <a:pPr algn="ctr"/>
            <a:r>
              <a:rPr lang="sv-SE" dirty="0">
                <a:solidFill>
                  <a:schemeClr val="bg1"/>
                </a:solidFill>
              </a:rPr>
              <a:t>Kiosk/Event</a:t>
            </a:r>
          </a:p>
          <a:p>
            <a:pPr algn="ctr"/>
            <a:r>
              <a:rPr lang="sv-SE" dirty="0">
                <a:solidFill>
                  <a:schemeClr val="bg1"/>
                </a:solidFill>
              </a:rPr>
              <a:t>Anneli Norin, Tobias Lunden</a:t>
            </a:r>
          </a:p>
          <a:p>
            <a:pPr algn="ctr"/>
            <a:r>
              <a:rPr lang="sv-SE" dirty="0">
                <a:solidFill>
                  <a:schemeClr val="bg1"/>
                </a:solidFill>
              </a:rPr>
              <a:t>Tove Lunden, Klas Hörlin</a:t>
            </a:r>
          </a:p>
          <a:p>
            <a:pPr algn="ctr"/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13" name="Rektangel med rundade hörn 9">
            <a:extLst>
              <a:ext uri="{FF2B5EF4-FFF2-40B4-BE49-F238E27FC236}">
                <a16:creationId xmlns:a16="http://schemas.microsoft.com/office/drawing/2014/main" id="{10BF4991-CDF7-4F72-84CC-003DAC609D85}"/>
              </a:ext>
            </a:extLst>
          </p:cNvPr>
          <p:cNvSpPr/>
          <p:nvPr/>
        </p:nvSpPr>
        <p:spPr>
          <a:xfrm>
            <a:off x="3356450" y="4226369"/>
            <a:ext cx="2735115" cy="800093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chemeClr val="bg1"/>
              </a:solidFill>
            </a:endParaRPr>
          </a:p>
          <a:p>
            <a:pPr algn="ctr"/>
            <a:r>
              <a:rPr lang="sv-SE" dirty="0">
                <a:solidFill>
                  <a:schemeClr val="bg1"/>
                </a:solidFill>
              </a:rPr>
              <a:t>Tränarresurs, Tors</a:t>
            </a:r>
          </a:p>
          <a:p>
            <a:pPr algn="ctr"/>
            <a:r>
              <a:rPr lang="sv-SE" dirty="0">
                <a:solidFill>
                  <a:schemeClr val="bg1"/>
                </a:solidFill>
              </a:rPr>
              <a:t>Tom Hedberg</a:t>
            </a:r>
          </a:p>
          <a:p>
            <a:pPr algn="ctr"/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14" name="Rektangel med rundade hörn 7">
            <a:extLst>
              <a:ext uri="{FF2B5EF4-FFF2-40B4-BE49-F238E27FC236}">
                <a16:creationId xmlns:a16="http://schemas.microsoft.com/office/drawing/2014/main" id="{F9D68CC0-9A2B-46E4-AE7C-FBFB9F76FC0C}"/>
              </a:ext>
            </a:extLst>
          </p:cNvPr>
          <p:cNvSpPr/>
          <p:nvPr/>
        </p:nvSpPr>
        <p:spPr>
          <a:xfrm>
            <a:off x="6637533" y="5309700"/>
            <a:ext cx="2955453" cy="740670"/>
          </a:xfrm>
          <a:prstGeom prst="roundRect">
            <a:avLst>
              <a:gd name="adj" fmla="val 20454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bg1"/>
                </a:solidFill>
              </a:rPr>
              <a:t>Säljansvarig</a:t>
            </a:r>
          </a:p>
          <a:p>
            <a:pPr algn="ctr"/>
            <a:r>
              <a:rPr lang="sv-SE" dirty="0">
                <a:solidFill>
                  <a:schemeClr val="bg1"/>
                </a:solidFill>
              </a:rPr>
              <a:t>Anneli Norin</a:t>
            </a:r>
          </a:p>
        </p:txBody>
      </p:sp>
      <p:sp>
        <p:nvSpPr>
          <p:cNvPr id="15" name="Rektangel med rundade hörn 10">
            <a:extLst>
              <a:ext uri="{FF2B5EF4-FFF2-40B4-BE49-F238E27FC236}">
                <a16:creationId xmlns:a16="http://schemas.microsoft.com/office/drawing/2014/main" id="{51C16F85-D4B4-46D0-BAA9-742CE7E98B17}"/>
              </a:ext>
            </a:extLst>
          </p:cNvPr>
          <p:cNvSpPr/>
          <p:nvPr/>
        </p:nvSpPr>
        <p:spPr>
          <a:xfrm>
            <a:off x="6637533" y="3211917"/>
            <a:ext cx="2906656" cy="800094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bg1"/>
                </a:solidFill>
              </a:rPr>
              <a:t>Lagledare</a:t>
            </a:r>
          </a:p>
          <a:p>
            <a:pPr algn="ctr"/>
            <a:r>
              <a:rPr lang="sv-SE" dirty="0">
                <a:solidFill>
                  <a:schemeClr val="bg1"/>
                </a:solidFill>
              </a:rPr>
              <a:t>Simon</a:t>
            </a:r>
          </a:p>
          <a:p>
            <a:pPr algn="ctr"/>
            <a:r>
              <a:rPr lang="sv-SE" dirty="0">
                <a:solidFill>
                  <a:schemeClr val="bg1"/>
                </a:solidFill>
              </a:rPr>
              <a:t>Christin Bjurling</a:t>
            </a:r>
          </a:p>
        </p:txBody>
      </p:sp>
      <p:sp>
        <p:nvSpPr>
          <p:cNvPr id="4" name="Rektangel med rundade hörn 10">
            <a:extLst>
              <a:ext uri="{FF2B5EF4-FFF2-40B4-BE49-F238E27FC236}">
                <a16:creationId xmlns:a16="http://schemas.microsoft.com/office/drawing/2014/main" id="{E0202CDF-DEFA-3C35-3561-767A14678D6E}"/>
              </a:ext>
            </a:extLst>
          </p:cNvPr>
          <p:cNvSpPr/>
          <p:nvPr/>
        </p:nvSpPr>
        <p:spPr>
          <a:xfrm>
            <a:off x="3356450" y="2197469"/>
            <a:ext cx="2735115" cy="80009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chemeClr val="bg1"/>
              </a:solidFill>
            </a:endParaRPr>
          </a:p>
          <a:p>
            <a:pPr algn="ctr"/>
            <a:r>
              <a:rPr lang="sv-SE" dirty="0">
                <a:solidFill>
                  <a:schemeClr val="bg1"/>
                </a:solidFill>
              </a:rPr>
              <a:t>Tränarresurs, Mån</a:t>
            </a:r>
          </a:p>
          <a:p>
            <a:pPr algn="ctr"/>
            <a:r>
              <a:rPr lang="sv-SE" dirty="0">
                <a:solidFill>
                  <a:schemeClr val="bg1"/>
                </a:solidFill>
              </a:rPr>
              <a:t>Katja Kindgren</a:t>
            </a:r>
          </a:p>
          <a:p>
            <a:pPr algn="ctr"/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5" name="Rektangel med rundade hörn 10">
            <a:extLst>
              <a:ext uri="{FF2B5EF4-FFF2-40B4-BE49-F238E27FC236}">
                <a16:creationId xmlns:a16="http://schemas.microsoft.com/office/drawing/2014/main" id="{E4F5C886-D556-3C79-3966-969EBDC1DC23}"/>
              </a:ext>
            </a:extLst>
          </p:cNvPr>
          <p:cNvSpPr/>
          <p:nvPr/>
        </p:nvSpPr>
        <p:spPr>
          <a:xfrm>
            <a:off x="6637533" y="2197469"/>
            <a:ext cx="2906656" cy="800094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bg1"/>
                </a:solidFill>
              </a:rPr>
              <a:t>Skridskoslipning</a:t>
            </a:r>
          </a:p>
          <a:p>
            <a:pPr algn="ctr"/>
            <a:r>
              <a:rPr lang="sv-SE" dirty="0">
                <a:solidFill>
                  <a:schemeClr val="bg1"/>
                </a:solidFill>
              </a:rPr>
              <a:t>Tobias, Andreas, Tom, Anders, Katja, Klas</a:t>
            </a:r>
          </a:p>
        </p:txBody>
      </p:sp>
    </p:spTree>
    <p:extLst>
      <p:ext uri="{BB962C8B-B14F-4D97-AF65-F5344CB8AC3E}">
        <p14:creationId xmlns:p14="http://schemas.microsoft.com/office/powerpoint/2010/main" val="1536742626"/>
      </p:ext>
    </p:extLst>
  </p:cSld>
  <p:clrMapOvr>
    <a:masterClrMapping/>
  </p:clrMapOvr>
  <p:transition spd="slow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ruta 7">
            <a:extLst>
              <a:ext uri="{FF2B5EF4-FFF2-40B4-BE49-F238E27FC236}">
                <a16:creationId xmlns:a16="http://schemas.microsoft.com/office/drawing/2014/main" id="{D8D13D70-ED3E-409D-9EA0-252E2AF71725}"/>
              </a:ext>
            </a:extLst>
          </p:cNvPr>
          <p:cNvSpPr txBox="1"/>
          <p:nvPr/>
        </p:nvSpPr>
        <p:spPr>
          <a:xfrm>
            <a:off x="8224058" y="81646"/>
            <a:ext cx="3967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Lagorganisation</a:t>
            </a:r>
          </a:p>
        </p:txBody>
      </p:sp>
      <p:sp>
        <p:nvSpPr>
          <p:cNvPr id="10" name="Rektangel med rundade hörn 10">
            <a:extLst>
              <a:ext uri="{FF2B5EF4-FFF2-40B4-BE49-F238E27FC236}">
                <a16:creationId xmlns:a16="http://schemas.microsoft.com/office/drawing/2014/main" id="{9CBFB4A7-6882-4A17-B9C8-49DD88EBDE89}"/>
              </a:ext>
            </a:extLst>
          </p:cNvPr>
          <p:cNvSpPr/>
          <p:nvPr/>
        </p:nvSpPr>
        <p:spPr>
          <a:xfrm>
            <a:off x="5780488" y="2108772"/>
            <a:ext cx="2340000" cy="72008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Lagledare</a:t>
            </a:r>
            <a:r>
              <a:rPr lang="sv-SE">
                <a:solidFill>
                  <a:schemeClr val="bg1"/>
                </a:solidFill>
              </a:rPr>
              <a:t>    </a:t>
            </a:r>
          </a:p>
        </p:txBody>
      </p:sp>
      <p:sp>
        <p:nvSpPr>
          <p:cNvPr id="15" name="Rektangel med rundade hörn 23">
            <a:extLst>
              <a:ext uri="{FF2B5EF4-FFF2-40B4-BE49-F238E27FC236}">
                <a16:creationId xmlns:a16="http://schemas.microsoft.com/office/drawing/2014/main" id="{C7E1398A-F899-4D35-A84F-14A0B8045942}"/>
              </a:ext>
            </a:extLst>
          </p:cNvPr>
          <p:cNvSpPr/>
          <p:nvPr/>
        </p:nvSpPr>
        <p:spPr>
          <a:xfrm>
            <a:off x="5780488" y="4813333"/>
            <a:ext cx="2340000" cy="72008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Sponsringsansvarig</a:t>
            </a:r>
            <a:r>
              <a:rPr lang="sv-SE">
                <a:solidFill>
                  <a:schemeClr val="bg1"/>
                </a:solidFill>
              </a:rPr>
              <a:t>    </a:t>
            </a:r>
          </a:p>
        </p:txBody>
      </p:sp>
      <p:sp>
        <p:nvSpPr>
          <p:cNvPr id="19" name="Rektangel med rundade hörn 4">
            <a:extLst>
              <a:ext uri="{FF2B5EF4-FFF2-40B4-BE49-F238E27FC236}">
                <a16:creationId xmlns:a16="http://schemas.microsoft.com/office/drawing/2014/main" id="{7F09973C-AFC5-4E99-A22E-ADE87E55594F}"/>
              </a:ext>
            </a:extLst>
          </p:cNvPr>
          <p:cNvSpPr/>
          <p:nvPr/>
        </p:nvSpPr>
        <p:spPr>
          <a:xfrm>
            <a:off x="717075" y="4993413"/>
            <a:ext cx="2052000" cy="54000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Lagledare</a:t>
            </a:r>
            <a:endParaRPr lang="sv-SE">
              <a:solidFill>
                <a:schemeClr val="bg1"/>
              </a:solidFill>
            </a:endParaRPr>
          </a:p>
        </p:txBody>
      </p:sp>
      <p:sp>
        <p:nvSpPr>
          <p:cNvPr id="20" name="Rektangel med rundade hörn 10">
            <a:extLst>
              <a:ext uri="{FF2B5EF4-FFF2-40B4-BE49-F238E27FC236}">
                <a16:creationId xmlns:a16="http://schemas.microsoft.com/office/drawing/2014/main" id="{7E499D63-6780-49CC-8CDD-D8B5E3292E94}"/>
              </a:ext>
            </a:extLst>
          </p:cNvPr>
          <p:cNvSpPr/>
          <p:nvPr/>
        </p:nvSpPr>
        <p:spPr>
          <a:xfrm>
            <a:off x="643030" y="2181489"/>
            <a:ext cx="2052000" cy="54000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Tränarresurs</a:t>
            </a:r>
          </a:p>
        </p:txBody>
      </p:sp>
      <p:sp>
        <p:nvSpPr>
          <p:cNvPr id="21" name="Femhörning 14">
            <a:extLst>
              <a:ext uri="{FF2B5EF4-FFF2-40B4-BE49-F238E27FC236}">
                <a16:creationId xmlns:a16="http://schemas.microsoft.com/office/drawing/2014/main" id="{2E448C63-765A-4F1C-89E3-A86B695C60B1}"/>
              </a:ext>
            </a:extLst>
          </p:cNvPr>
          <p:cNvSpPr/>
          <p:nvPr/>
        </p:nvSpPr>
        <p:spPr>
          <a:xfrm flipH="1">
            <a:off x="3548029" y="1270710"/>
            <a:ext cx="6660000" cy="2520000"/>
          </a:xfrm>
          <a:prstGeom prst="homePlat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89000" indent="-171450">
              <a:buFont typeface="Courier New" panose="02070309020205020404" pitchFamily="49" charset="0"/>
              <a:buChar char="o"/>
            </a:pPr>
            <a:r>
              <a:rPr lang="sv-SE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Vara först på plats och öppna omklädningsrum och </a:t>
            </a:r>
            <a:r>
              <a:rPr lang="sv-SE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materialrum</a:t>
            </a:r>
            <a:endParaRPr lang="sv-SE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89000" indent="-171450">
              <a:buFont typeface="Courier New" panose="02070309020205020404" pitchFamily="49" charset="0"/>
              <a:buChar char="o"/>
            </a:pPr>
            <a:r>
              <a:rPr lang="sv-SE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Hälsa spelarna välkomna</a:t>
            </a:r>
          </a:p>
          <a:p>
            <a:pPr marL="889000" indent="-171450">
              <a:buFont typeface="Courier New" panose="02070309020205020404" pitchFamily="49" charset="0"/>
              <a:buChar char="o"/>
            </a:pPr>
            <a:r>
              <a:rPr lang="sv-SE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Stäm av med U13 och U15 tränarna hur kvällens träning är planerad</a:t>
            </a:r>
          </a:p>
          <a:p>
            <a:pPr marL="889000" indent="-171450">
              <a:buFont typeface="Courier New" panose="02070309020205020404" pitchFamily="49" charset="0"/>
              <a:buChar char="o"/>
            </a:pPr>
            <a:r>
              <a:rPr lang="sv-SE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till att spelarnas skridskor är slipade</a:t>
            </a:r>
          </a:p>
          <a:p>
            <a:pPr marL="889000" indent="-171450">
              <a:buFont typeface="Courier New" panose="02070309020205020404" pitchFamily="49" charset="0"/>
              <a:buChar char="o"/>
            </a:pPr>
            <a:r>
              <a:rPr lang="sv-SE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till att killarna är på isen på utsatt tid</a:t>
            </a:r>
          </a:p>
          <a:p>
            <a:pPr marL="889000" indent="-171450">
              <a:buFont typeface="Courier New" panose="02070309020205020404" pitchFamily="49" charset="0"/>
              <a:buChar char="o"/>
            </a:pPr>
            <a:r>
              <a:rPr lang="sv-SE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till att all träningsmaterial är på plats innan träningen startar</a:t>
            </a:r>
          </a:p>
          <a:p>
            <a:pPr marL="889000" indent="-171450">
              <a:buFont typeface="Courier New" panose="02070309020205020404" pitchFamily="49" charset="0"/>
              <a:buChar char="o"/>
            </a:pPr>
            <a:r>
              <a:rPr lang="sv-SE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Hjälpa tränaren på isen med bollar, sarger, mål, västar och mål</a:t>
            </a:r>
          </a:p>
          <a:p>
            <a:pPr marL="889000" indent="-171450">
              <a:buFont typeface="Courier New" panose="02070309020205020404" pitchFamily="49" charset="0"/>
              <a:buChar char="o"/>
            </a:pPr>
            <a:r>
              <a:rPr lang="sv-SE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Efter träningen se till att allt material kommer på rätt plats</a:t>
            </a:r>
          </a:p>
          <a:p>
            <a:pPr marL="889000" indent="-171450">
              <a:buFont typeface="Courier New" panose="02070309020205020404" pitchFamily="49" charset="0"/>
              <a:buChar char="o"/>
            </a:pPr>
            <a:r>
              <a:rPr lang="sv-SE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till att omklädningsrum är städade och </a:t>
            </a:r>
            <a:r>
              <a:rPr lang="sv-SE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materialrum</a:t>
            </a:r>
            <a:r>
              <a:rPr lang="sv-SE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blir låst</a:t>
            </a:r>
          </a:p>
          <a:p>
            <a:pPr marL="889000" indent="-171450">
              <a:buFont typeface="Courier New" panose="02070309020205020404" pitchFamily="49" charset="0"/>
              <a:buChar char="o"/>
            </a:pPr>
            <a:endParaRPr lang="sv-SE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Femhörning 15">
            <a:extLst>
              <a:ext uri="{FF2B5EF4-FFF2-40B4-BE49-F238E27FC236}">
                <a16:creationId xmlns:a16="http://schemas.microsoft.com/office/drawing/2014/main" id="{B8507199-ED64-4BB2-B230-3513DE69EF2E}"/>
              </a:ext>
            </a:extLst>
          </p:cNvPr>
          <p:cNvSpPr/>
          <p:nvPr/>
        </p:nvSpPr>
        <p:spPr>
          <a:xfrm flipH="1">
            <a:off x="3548029" y="4036036"/>
            <a:ext cx="6660000" cy="2520000"/>
          </a:xfrm>
          <a:prstGeom prst="homePlat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89000" indent="-171450">
              <a:buFont typeface="Courier New" panose="02070309020205020404" pitchFamily="49" charset="0"/>
              <a:buChar char="o"/>
              <a:tabLst>
                <a:tab pos="85725" algn="l"/>
              </a:tabLst>
            </a:pPr>
            <a:r>
              <a:rPr lang="sv-SE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Ansvara arr det alltid finns en tränarresurs på plats</a:t>
            </a:r>
          </a:p>
          <a:p>
            <a:pPr marL="889000" indent="-171450">
              <a:buFont typeface="Courier New" panose="02070309020205020404" pitchFamily="49" charset="0"/>
              <a:buChar char="o"/>
              <a:tabLst>
                <a:tab pos="85725" algn="l"/>
              </a:tabLst>
            </a:pPr>
            <a:r>
              <a:rPr lang="sv-SE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Boka in seriematcher(poolspel)</a:t>
            </a:r>
          </a:p>
          <a:p>
            <a:pPr marL="889000" indent="-171450">
              <a:buFont typeface="Courier New" panose="02070309020205020404" pitchFamily="49" charset="0"/>
              <a:buChar char="o"/>
              <a:tabLst>
                <a:tab pos="85725" algn="l"/>
              </a:tabLst>
            </a:pPr>
            <a:r>
              <a:rPr lang="sv-SE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Boka träningsmatcher</a:t>
            </a:r>
          </a:p>
          <a:p>
            <a:pPr marL="889000" indent="-171450">
              <a:buFont typeface="Courier New" panose="02070309020205020404" pitchFamily="49" charset="0"/>
              <a:buChar char="o"/>
              <a:tabLst>
                <a:tab pos="85725" algn="l"/>
              </a:tabLst>
            </a:pPr>
            <a:r>
              <a:rPr lang="sv-SE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till att det finns ett körschema på bortamatcherna</a:t>
            </a:r>
          </a:p>
          <a:p>
            <a:pPr marL="889000" indent="-171450">
              <a:buFont typeface="Courier New" panose="02070309020205020404" pitchFamily="49" charset="0"/>
              <a:buChar char="o"/>
              <a:tabLst>
                <a:tab pos="85725" algn="l"/>
              </a:tabLst>
            </a:pPr>
            <a:r>
              <a:rPr lang="sv-SE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Boka in cuper</a:t>
            </a:r>
          </a:p>
          <a:p>
            <a:pPr marL="889000" indent="-171450">
              <a:buFont typeface="Courier New" panose="02070309020205020404" pitchFamily="49" charset="0"/>
              <a:buChar char="o"/>
              <a:tabLst>
                <a:tab pos="85725" algn="l"/>
              </a:tabLst>
            </a:pPr>
            <a:r>
              <a:rPr lang="sv-SE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till att det finns en träningsplanering varje månad</a:t>
            </a:r>
          </a:p>
          <a:p>
            <a:pPr marL="889000" indent="-171450">
              <a:buFont typeface="Courier New" panose="02070309020205020404" pitchFamily="49" charset="0"/>
              <a:buChar char="o"/>
              <a:tabLst>
                <a:tab pos="85725" algn="l"/>
              </a:tabLst>
            </a:pPr>
            <a:r>
              <a:rPr lang="sv-SE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Lägga upp ett spelschema i kalendern och lägga in matchcoacher</a:t>
            </a:r>
          </a:p>
        </p:txBody>
      </p:sp>
    </p:spTree>
    <p:extLst>
      <p:ext uri="{BB962C8B-B14F-4D97-AF65-F5344CB8AC3E}">
        <p14:creationId xmlns:p14="http://schemas.microsoft.com/office/powerpoint/2010/main" val="32824794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9690685-5a42-45f8-9d07-aacb758db8c5" xsi:nil="true"/>
    <lcf76f155ced4ddcb4097134ff3c332f xmlns="5d114177-2bc3-423a-b003-337e148669f9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60D585F59A27745B1D0C5E8A0C01A0C" ma:contentTypeVersion="16" ma:contentTypeDescription="Skapa ett nytt dokument." ma:contentTypeScope="" ma:versionID="ab458ac6518527da3ac59d9c3f4ac0c6">
  <xsd:schema xmlns:xsd="http://www.w3.org/2001/XMLSchema" xmlns:xs="http://www.w3.org/2001/XMLSchema" xmlns:p="http://schemas.microsoft.com/office/2006/metadata/properties" xmlns:ns2="5d114177-2bc3-423a-b003-337e148669f9" xmlns:ns3="c9690685-5a42-45f8-9d07-aacb758db8c5" targetNamespace="http://schemas.microsoft.com/office/2006/metadata/properties" ma:root="true" ma:fieldsID="b9cde211a44aa8a46e91d991658396eb" ns2:_="" ns3:_="">
    <xsd:import namespace="5d114177-2bc3-423a-b003-337e148669f9"/>
    <xsd:import namespace="c9690685-5a42-45f8-9d07-aacb758db8c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114177-2bc3-423a-b003-337e148669f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Bildmarkeringar" ma:readOnly="false" ma:fieldId="{5cf76f15-5ced-4ddc-b409-7134ff3c332f}" ma:taxonomyMulti="true" ma:sspId="60a5c2c3-c246-47fa-9f4b-f65e63dc26a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690685-5a42-45f8-9d07-aacb758db8c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ea44ca8-76d1-46b8-9d54-d90243cf5caf}" ma:internalName="TaxCatchAll" ma:showField="CatchAllData" ma:web="c9690685-5a42-45f8-9d07-aacb758db8c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73D6D0D-71BB-4939-A67E-A6467F8D8375}">
  <ds:schemaRefs>
    <ds:schemaRef ds:uri="http://purl.org/dc/elements/1.1/"/>
    <ds:schemaRef ds:uri="5d114177-2bc3-423a-b003-337e148669f9"/>
    <ds:schemaRef ds:uri="http://schemas.openxmlformats.org/package/2006/metadata/core-properties"/>
    <ds:schemaRef ds:uri="http://www.w3.org/XML/1998/namespace"/>
    <ds:schemaRef ds:uri="http://purl.org/dc/dcmitype/"/>
    <ds:schemaRef ds:uri="c9690685-5a42-45f8-9d07-aacb758db8c5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5AA65258-204E-4909-BD59-CEFD41D1648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d114177-2bc3-423a-b003-337e148669f9"/>
    <ds:schemaRef ds:uri="c9690685-5a42-45f8-9d07-aacb758db8c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9290111-EFCC-47EC-83C2-22C975CD0EA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2579</TotalTime>
  <Words>405</Words>
  <Application>Microsoft Office PowerPoint</Application>
  <PresentationFormat>Bredbild</PresentationFormat>
  <Paragraphs>145</Paragraphs>
  <Slides>10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ChaletBook</vt:lpstr>
      <vt:lpstr>Courier New</vt:lpstr>
      <vt:lpstr>Office-tema</vt:lpstr>
      <vt:lpstr>Säsongen 2023/24</vt:lpstr>
      <vt:lpstr>PowerPoint-presentation</vt:lpstr>
      <vt:lpstr>Antal spelare, ca</vt:lpstr>
      <vt:lpstr>TF17</vt:lpstr>
      <vt:lpstr>PowerPoint-presentation</vt:lpstr>
      <vt:lpstr>Träningsschema</vt:lpstr>
      <vt:lpstr>Träningsschema</vt:lpstr>
      <vt:lpstr>                               Team 11/12</vt:lpstr>
      <vt:lpstr>PowerPoint-presentation</vt:lpstr>
      <vt:lpstr>PowerPoint-presentation</vt:lpstr>
    </vt:vector>
  </TitlesOfParts>
  <Company>Karlskoga Energi &amp; Miljö 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Sebastian Cabander</dc:creator>
  <cp:lastModifiedBy>Sebastian Wedenberg</cp:lastModifiedBy>
  <cp:revision>67</cp:revision>
  <cp:lastPrinted>2019-12-18T15:24:01Z</cp:lastPrinted>
  <dcterms:created xsi:type="dcterms:W3CDTF">2018-11-07T07:50:32Z</dcterms:created>
  <dcterms:modified xsi:type="dcterms:W3CDTF">2023-09-11T07:40:18Z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0x010100560D585F59A27745B1D0C5E8A0C01A0C</vt:lpwstr>
  </property>
</Properties>
</file>