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2" r:id="rId4"/>
    <p:sldId id="258" r:id="rId5"/>
    <p:sldId id="260" r:id="rId6"/>
    <p:sldId id="257" r:id="rId7"/>
    <p:sldId id="259" r:id="rId8"/>
    <p:sldId id="264" r:id="rId9"/>
    <p:sldId id="265" r:id="rId10"/>
    <p:sldId id="261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8C00C1-A88B-43E1-A2A7-B19E254B2495}" v="3697" dt="2021-02-05T12:51:47.144"/>
    <p1510:client id="{C1184C8E-BB10-428A-AD4F-912C51A93B87}" v="468" dt="2021-02-06T07:52:02.111"/>
    <p1510:client id="{A9A2D327-C6ED-4B56-AEE9-D5BFF548234D}" v="693" dt="2021-02-03T19:29:19.510"/>
    <p1510:client id="{E3D41F15-CA6E-4DE4-B00D-49324370E4DF}" v="3" dt="2021-02-05T15:08:26.7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A13A-DB3F-4AD5-B6AF-BDA0278A0A39}" type="datetimeFigureOut">
              <a:rPr lang="sv-SE" smtClean="0"/>
              <a:t>2021-02-07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1457" y="85558"/>
            <a:ext cx="12045555" cy="3526787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sv-SE" dirty="0">
                <a:latin typeface="Arial Black"/>
                <a:cs typeface="Calibri Light"/>
              </a:rPr>
              <a:t>    </a:t>
            </a:r>
            <a:br>
              <a:rPr lang="sv-SE" dirty="0">
                <a:latin typeface="Arial Black"/>
                <a:cs typeface="Calibri Light"/>
              </a:rPr>
            </a:br>
            <a:r>
              <a:rPr lang="sv-SE" b="1" dirty="0">
                <a:latin typeface="Arial Black"/>
                <a:cs typeface="Calibri Light"/>
              </a:rPr>
              <a:t>      </a:t>
            </a:r>
            <a:r>
              <a:rPr lang="sv-SE" b="1" dirty="0" err="1">
                <a:latin typeface="Arial Black"/>
                <a:cs typeface="Calibri Light"/>
              </a:rPr>
              <a:t>InternMatch</a:t>
            </a:r>
            <a:br>
              <a:rPr lang="sv-SE" b="1" dirty="0">
                <a:latin typeface="Arial Black"/>
                <a:cs typeface="Calibri Light"/>
              </a:rPr>
            </a:br>
            <a:br>
              <a:rPr lang="sv-SE" b="1" dirty="0">
                <a:latin typeface="Arial Black"/>
                <a:cs typeface="Calibri Light"/>
              </a:rPr>
            </a:br>
            <a:r>
              <a:rPr lang="sv-SE" b="1" dirty="0">
                <a:latin typeface="Arial Black"/>
                <a:cs typeface="Calibri Light"/>
              </a:rPr>
              <a:t>    </a:t>
            </a:r>
            <a:endParaRPr lang="sv-SE" b="1" dirty="0">
              <a:latin typeface="Arial Black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1457" y="3602038"/>
            <a:ext cx="12045556" cy="3169735"/>
          </a:xfrm>
          <a:solidFill>
            <a:srgbClr val="FFFF00"/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latin typeface="Arial Black"/>
                <a:cs typeface="Calibri"/>
              </a:rPr>
              <a:t>Tankar / Grunder?</a:t>
            </a:r>
          </a:p>
          <a:p>
            <a:pPr marL="342900" indent="-342900" algn="l">
              <a:buChar char="•"/>
            </a:pPr>
            <a:r>
              <a:rPr lang="sv-SE" dirty="0">
                <a:latin typeface="Arial Black"/>
                <a:cs typeface="Calibri"/>
              </a:rPr>
              <a:t>Match spelas mellan U17 – U19 trupp</a:t>
            </a:r>
          </a:p>
          <a:p>
            <a:pPr marL="342900" indent="-342900" algn="l">
              <a:buChar char="•"/>
            </a:pPr>
            <a:r>
              <a:rPr lang="sv-SE">
                <a:latin typeface="Arial Black"/>
                <a:cs typeface="Calibri"/>
              </a:rPr>
              <a:t>Spelarna presenteras (delar av) Grunder i lagets spelsätt / Filosofi</a:t>
            </a:r>
          </a:p>
          <a:p>
            <a:pPr marL="342900" indent="-342900" algn="l">
              <a:buChar char="•"/>
            </a:pPr>
            <a:r>
              <a:rPr lang="sv-SE">
                <a:latin typeface="Arial Black"/>
                <a:cs typeface="Calibri"/>
              </a:rPr>
              <a:t>Matchen spelas 3 x 25 min</a:t>
            </a:r>
          </a:p>
          <a:p>
            <a:pPr marL="342900" indent="-342900" algn="l">
              <a:buChar char="•"/>
            </a:pPr>
            <a:r>
              <a:rPr lang="sv-SE" dirty="0">
                <a:latin typeface="Arial Black"/>
                <a:cs typeface="Calibri"/>
              </a:rPr>
              <a:t>Matchen VEO filmas</a:t>
            </a:r>
          </a:p>
          <a:p>
            <a:pPr marL="342900" indent="-342900" algn="l">
              <a:buChar char="•"/>
            </a:pPr>
            <a:r>
              <a:rPr lang="sv-SE" dirty="0">
                <a:latin typeface="Arial Black"/>
                <a:cs typeface="Calibri"/>
              </a:rPr>
              <a:t>Efter match, veckan efter, Fotbollsanalys av matchen, (matchen kommer såklart finnas på Nätet = VEO)</a:t>
            </a:r>
          </a:p>
        </p:txBody>
      </p:sp>
      <p:pic>
        <p:nvPicPr>
          <p:cNvPr id="4" name="Bildobjekt 4" descr="En bild som visar text&#10;&#10;Automatiskt genererad beskrivning">
            <a:extLst>
              <a:ext uri="{FF2B5EF4-FFF2-40B4-BE49-F238E27FC236}">
                <a16:creationId xmlns:a16="http://schemas.microsoft.com/office/drawing/2014/main" id="{59EDC556-78F7-41EC-9964-A25E88FFD3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348" y="824553"/>
            <a:ext cx="9992227" cy="2862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23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364078" y="380416"/>
            <a:ext cx="6667500" cy="1074154"/>
          </a:xfrm>
        </p:spPr>
        <p:txBody>
          <a:bodyPr>
            <a:normAutofit fontScale="90000"/>
          </a:bodyPr>
          <a:lstStyle/>
          <a:p>
            <a:r>
              <a:rPr lang="sv-SE" dirty="0">
                <a:latin typeface="Arial Black"/>
                <a:cs typeface="Calibri Light"/>
              </a:rPr>
              <a:t> </a:t>
            </a:r>
            <a:r>
              <a:rPr lang="sv-SE" b="1" dirty="0">
                <a:latin typeface="Arial Black"/>
                <a:cs typeface="Calibri Light"/>
              </a:rPr>
              <a:t>FÖRSVARSSPEL</a:t>
            </a:r>
            <a:endParaRPr lang="sv-SE" b="1" dirty="0">
              <a:latin typeface="Arial Black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935579" y="1486486"/>
            <a:ext cx="6096000" cy="481405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>
                <a:cs typeface="Calibri"/>
              </a:rPr>
              <a:t>Hur ska vi bedriva vårat försvarsspel ?</a:t>
            </a:r>
          </a:p>
          <a:p>
            <a:pPr marL="342900" indent="-342900" algn="l">
              <a:buChar char="•"/>
            </a:pPr>
            <a:r>
              <a:rPr lang="sv-SE" b="1">
                <a:ea typeface="+mn-lt"/>
                <a:cs typeface="+mn-lt"/>
              </a:rPr>
              <a:t>PRESS SPEL </a:t>
            </a:r>
            <a:r>
              <a:rPr lang="sv-SE">
                <a:ea typeface="+mn-lt"/>
                <a:cs typeface="+mn-lt"/>
              </a:rPr>
              <a:t>(hög press) signalen, vem startar? Maxlöp STRESSA!!! Bollen in i säcken, där vi har våra spelare!</a:t>
            </a:r>
          </a:p>
          <a:p>
            <a:pPr marL="342900" indent="-342900" algn="l">
              <a:buChar char="•"/>
            </a:pPr>
            <a:endParaRPr lang="sv-SE" dirty="0">
              <a:cs typeface="Calibri"/>
            </a:endParaRPr>
          </a:p>
          <a:p>
            <a:pPr algn="l"/>
            <a:r>
              <a:rPr lang="sv-SE">
                <a:cs typeface="Calibri"/>
              </a:rPr>
              <a:t>Bilden: ÖVERFLYTT!</a:t>
            </a:r>
            <a:endParaRPr lang="sv-SE" b="1" dirty="0">
              <a:cs typeface="Calibri"/>
            </a:endParaRPr>
          </a:p>
          <a:p>
            <a:pPr marL="342900" indent="-342900" algn="l">
              <a:buChar char="•"/>
            </a:pPr>
            <a:r>
              <a:rPr lang="sv-SE">
                <a:cs typeface="Calibri"/>
              </a:rPr>
              <a:t>Press spel med två </a:t>
            </a:r>
            <a:r>
              <a:rPr lang="sv-SE" b="1">
                <a:cs typeface="Calibri"/>
              </a:rPr>
              <a:t>FW1 – FW2 </a:t>
            </a:r>
            <a:r>
              <a:rPr lang="sv-SE">
                <a:cs typeface="Calibri"/>
              </a:rPr>
              <a:t>(stoppa spelvänd) </a:t>
            </a:r>
            <a:r>
              <a:rPr lang="sv-SE" dirty="0">
                <a:ea typeface="+mn-lt"/>
                <a:cs typeface="+mn-lt"/>
              </a:rPr>
              <a:t> </a:t>
            </a:r>
            <a:r>
              <a:rPr lang="sv-SE" b="1">
                <a:solidFill>
                  <a:srgbClr val="002060"/>
                </a:solidFill>
                <a:ea typeface="+mn-lt"/>
                <a:cs typeface="+mn-lt"/>
              </a:rPr>
              <a:t>- MOT 2 MB, boll till YB/WB</a:t>
            </a:r>
          </a:p>
          <a:p>
            <a:pPr marL="342900" indent="-342900" algn="l">
              <a:buChar char="•"/>
            </a:pPr>
            <a:r>
              <a:rPr lang="sv-SE" b="1">
                <a:cs typeface="Calibri"/>
              </a:rPr>
              <a:t>10:an </a:t>
            </a:r>
            <a:r>
              <a:rPr lang="sv-SE">
                <a:cs typeface="Calibri"/>
              </a:rPr>
              <a:t>(motståndarens 6:a i spelyta 1)</a:t>
            </a:r>
            <a:endParaRPr lang="sv-SE" dirty="0">
              <a:cs typeface="Calibri"/>
            </a:endParaRPr>
          </a:p>
          <a:p>
            <a:pPr marL="342900" indent="-342900" algn="l">
              <a:buChar char="•"/>
            </a:pPr>
            <a:r>
              <a:rPr lang="sv-SE" b="1">
                <a:cs typeface="Calibri"/>
              </a:rPr>
              <a:t>6:or </a:t>
            </a:r>
            <a:r>
              <a:rPr lang="sv-SE">
                <a:cs typeface="Calibri"/>
              </a:rPr>
              <a:t>(Skydda spelyta 2, djupledslöp?)</a:t>
            </a:r>
            <a:endParaRPr lang="sv-SE" dirty="0">
              <a:cs typeface="Calibri"/>
            </a:endParaRPr>
          </a:p>
          <a:p>
            <a:pPr marL="342900" indent="-342900" algn="l">
              <a:buChar char="•"/>
            </a:pPr>
            <a:r>
              <a:rPr lang="sv-SE" b="1">
                <a:cs typeface="Calibri"/>
              </a:rPr>
              <a:t>WB</a:t>
            </a:r>
            <a:r>
              <a:rPr lang="sv-SE">
                <a:cs typeface="Calibri"/>
              </a:rPr>
              <a:t> maxlöp press – bortre </a:t>
            </a:r>
            <a:r>
              <a:rPr lang="sv-SE" b="1">
                <a:cs typeface="Calibri"/>
              </a:rPr>
              <a:t>WB</a:t>
            </a:r>
            <a:r>
              <a:rPr lang="sv-SE">
                <a:cs typeface="Calibri"/>
              </a:rPr>
              <a:t> ner</a:t>
            </a:r>
            <a:endParaRPr lang="sv-SE" dirty="0">
              <a:cs typeface="Calibri"/>
            </a:endParaRPr>
          </a:p>
          <a:p>
            <a:pPr marL="342900" indent="-342900" algn="l">
              <a:buChar char="•"/>
            </a:pPr>
            <a:r>
              <a:rPr lang="sv-SE" b="1">
                <a:cs typeface="Calibri"/>
              </a:rPr>
              <a:t>3 BL</a:t>
            </a:r>
            <a:r>
              <a:rPr lang="sv-SE">
                <a:cs typeface="Calibri"/>
              </a:rPr>
              <a:t> överflytt (skydda spelyta 3)</a:t>
            </a:r>
            <a:endParaRPr lang="sv-SE" dirty="0">
              <a:cs typeface="Calibri"/>
            </a:endParaRPr>
          </a:p>
          <a:p>
            <a:pPr marL="342900" indent="-342900" algn="l">
              <a:buChar char="•"/>
            </a:pPr>
            <a:endParaRPr lang="sv-SE">
              <a:cs typeface="Calibri"/>
            </a:endParaRPr>
          </a:p>
        </p:txBody>
      </p:sp>
      <p:pic>
        <p:nvPicPr>
          <p:cNvPr id="5" name="Bildobjekt 5">
            <a:extLst>
              <a:ext uri="{FF2B5EF4-FFF2-40B4-BE49-F238E27FC236}">
                <a16:creationId xmlns:a16="http://schemas.microsoft.com/office/drawing/2014/main" id="{1A17D4E2-E4E9-4D43-8A25-C5C9BD202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1" y="-1826652"/>
            <a:ext cx="5895199" cy="8611672"/>
          </a:xfrm>
          <a:prstGeom prst="rect">
            <a:avLst/>
          </a:prstGeom>
        </p:spPr>
      </p:pic>
      <p:sp>
        <p:nvSpPr>
          <p:cNvPr id="4" name="Ellips 3">
            <a:extLst>
              <a:ext uri="{FF2B5EF4-FFF2-40B4-BE49-F238E27FC236}">
                <a16:creationId xmlns:a16="http://schemas.microsoft.com/office/drawing/2014/main" id="{A76095F6-9F09-41B6-A3F4-1877B5921CE4}"/>
              </a:ext>
            </a:extLst>
          </p:cNvPr>
          <p:cNvSpPr/>
          <p:nvPr/>
        </p:nvSpPr>
        <p:spPr>
          <a:xfrm>
            <a:off x="2075925" y="4841494"/>
            <a:ext cx="321972" cy="300507"/>
          </a:xfrm>
          <a:prstGeom prst="ellipse">
            <a:avLst/>
          </a:prstGeom>
          <a:solidFill>
            <a:schemeClr val="accent2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Ellips 7">
            <a:extLst>
              <a:ext uri="{FF2B5EF4-FFF2-40B4-BE49-F238E27FC236}">
                <a16:creationId xmlns:a16="http://schemas.microsoft.com/office/drawing/2014/main" id="{5E433C07-43DE-4745-B457-6658DD118B87}"/>
              </a:ext>
            </a:extLst>
          </p:cNvPr>
          <p:cNvSpPr/>
          <p:nvPr/>
        </p:nvSpPr>
        <p:spPr>
          <a:xfrm>
            <a:off x="1436924" y="2224909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Ellips 9">
            <a:extLst>
              <a:ext uri="{FF2B5EF4-FFF2-40B4-BE49-F238E27FC236}">
                <a16:creationId xmlns:a16="http://schemas.microsoft.com/office/drawing/2014/main" id="{13AD9AAF-B667-44A6-9F13-DC6D3E5B876F}"/>
              </a:ext>
            </a:extLst>
          </p:cNvPr>
          <p:cNvSpPr/>
          <p:nvPr/>
        </p:nvSpPr>
        <p:spPr>
          <a:xfrm>
            <a:off x="426272" y="1765704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Ellips 11">
            <a:extLst>
              <a:ext uri="{FF2B5EF4-FFF2-40B4-BE49-F238E27FC236}">
                <a16:creationId xmlns:a16="http://schemas.microsoft.com/office/drawing/2014/main" id="{8F40F8F7-C0C8-4D59-804E-D3577220F1F5}"/>
              </a:ext>
            </a:extLst>
          </p:cNvPr>
          <p:cNvSpPr/>
          <p:nvPr/>
        </p:nvSpPr>
        <p:spPr>
          <a:xfrm>
            <a:off x="3556487" y="3381946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Ellips 13">
            <a:extLst>
              <a:ext uri="{FF2B5EF4-FFF2-40B4-BE49-F238E27FC236}">
                <a16:creationId xmlns:a16="http://schemas.microsoft.com/office/drawing/2014/main" id="{ADBA34DC-578E-4E40-B57B-400A4854C8FB}"/>
              </a:ext>
            </a:extLst>
          </p:cNvPr>
          <p:cNvSpPr/>
          <p:nvPr/>
        </p:nvSpPr>
        <p:spPr>
          <a:xfrm>
            <a:off x="1192282" y="3714819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Ellips 15">
            <a:extLst>
              <a:ext uri="{FF2B5EF4-FFF2-40B4-BE49-F238E27FC236}">
                <a16:creationId xmlns:a16="http://schemas.microsoft.com/office/drawing/2014/main" id="{2B29148C-7CC8-4A05-81CE-BE392528A4E3}"/>
              </a:ext>
            </a:extLst>
          </p:cNvPr>
          <p:cNvSpPr/>
          <p:nvPr/>
        </p:nvSpPr>
        <p:spPr>
          <a:xfrm>
            <a:off x="2668156" y="3817088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Ellips 17">
            <a:extLst>
              <a:ext uri="{FF2B5EF4-FFF2-40B4-BE49-F238E27FC236}">
                <a16:creationId xmlns:a16="http://schemas.microsoft.com/office/drawing/2014/main" id="{4097C5F6-5BA7-4047-853F-24609F245C40}"/>
              </a:ext>
            </a:extLst>
          </p:cNvPr>
          <p:cNvSpPr/>
          <p:nvPr/>
        </p:nvSpPr>
        <p:spPr>
          <a:xfrm>
            <a:off x="1918187" y="3819093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Ellips 19">
            <a:extLst>
              <a:ext uri="{FF2B5EF4-FFF2-40B4-BE49-F238E27FC236}">
                <a16:creationId xmlns:a16="http://schemas.microsoft.com/office/drawing/2014/main" id="{554CCFBD-0E89-467D-BC6E-08E301161397}"/>
              </a:ext>
            </a:extLst>
          </p:cNvPr>
          <p:cNvSpPr/>
          <p:nvPr/>
        </p:nvSpPr>
        <p:spPr>
          <a:xfrm>
            <a:off x="1077983" y="2948809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Ellips 21">
            <a:extLst>
              <a:ext uri="{FF2B5EF4-FFF2-40B4-BE49-F238E27FC236}">
                <a16:creationId xmlns:a16="http://schemas.microsoft.com/office/drawing/2014/main" id="{D618BA86-A3DA-412D-A11F-2F7F2E90C6AB}"/>
              </a:ext>
            </a:extLst>
          </p:cNvPr>
          <p:cNvSpPr/>
          <p:nvPr/>
        </p:nvSpPr>
        <p:spPr>
          <a:xfrm>
            <a:off x="2032487" y="2800419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Ellips 23">
            <a:extLst>
              <a:ext uri="{FF2B5EF4-FFF2-40B4-BE49-F238E27FC236}">
                <a16:creationId xmlns:a16="http://schemas.microsoft.com/office/drawing/2014/main" id="{8B8B038E-8107-4F7B-997E-67618871DA75}"/>
              </a:ext>
            </a:extLst>
          </p:cNvPr>
          <p:cNvSpPr/>
          <p:nvPr/>
        </p:nvSpPr>
        <p:spPr>
          <a:xfrm>
            <a:off x="1593335" y="1569188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Ellips 25">
            <a:extLst>
              <a:ext uri="{FF2B5EF4-FFF2-40B4-BE49-F238E27FC236}">
                <a16:creationId xmlns:a16="http://schemas.microsoft.com/office/drawing/2014/main" id="{69B3F1FF-A82B-4397-BBE9-D44767485D30}"/>
              </a:ext>
            </a:extLst>
          </p:cNvPr>
          <p:cNvSpPr/>
          <p:nvPr/>
        </p:nvSpPr>
        <p:spPr>
          <a:xfrm>
            <a:off x="3019077" y="1972246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Ellips 5">
            <a:extLst>
              <a:ext uri="{FF2B5EF4-FFF2-40B4-BE49-F238E27FC236}">
                <a16:creationId xmlns:a16="http://schemas.microsoft.com/office/drawing/2014/main" id="{88522872-90A6-466D-B641-B9AAE557DDB3}"/>
              </a:ext>
            </a:extLst>
          </p:cNvPr>
          <p:cNvSpPr/>
          <p:nvPr/>
        </p:nvSpPr>
        <p:spPr>
          <a:xfrm>
            <a:off x="497134" y="1525465"/>
            <a:ext cx="171577" cy="150113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7F56E98B-E277-4D4B-8D97-E9288A40EAB4}"/>
              </a:ext>
            </a:extLst>
          </p:cNvPr>
          <p:cNvSpPr txBox="1"/>
          <p:nvPr/>
        </p:nvSpPr>
        <p:spPr>
          <a:xfrm>
            <a:off x="1435768" y="1305426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FW1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2CF52620-1B5F-43F8-92F9-F2603A027705}"/>
              </a:ext>
            </a:extLst>
          </p:cNvPr>
          <p:cNvSpPr txBox="1"/>
          <p:nvPr/>
        </p:nvSpPr>
        <p:spPr>
          <a:xfrm>
            <a:off x="2999873" y="1696453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FW2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64D11CB3-44A1-40D5-98B7-E1192953B928}"/>
              </a:ext>
            </a:extLst>
          </p:cNvPr>
          <p:cNvSpPr txBox="1"/>
          <p:nvPr/>
        </p:nvSpPr>
        <p:spPr>
          <a:xfrm>
            <a:off x="192505" y="2067426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WB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685F7C6B-3980-4662-9AC5-5643C7A99D6B}"/>
              </a:ext>
            </a:extLst>
          </p:cNvPr>
          <p:cNvSpPr txBox="1"/>
          <p:nvPr/>
        </p:nvSpPr>
        <p:spPr>
          <a:xfrm>
            <a:off x="3661610" y="3060031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WB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6DB43DF6-F429-4EC7-981D-F73B7DC5F07B}"/>
              </a:ext>
            </a:extLst>
          </p:cNvPr>
          <p:cNvSpPr txBox="1"/>
          <p:nvPr/>
        </p:nvSpPr>
        <p:spPr>
          <a:xfrm>
            <a:off x="884320" y="4122821"/>
            <a:ext cx="369569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b="1">
                <a:latin typeface="Times"/>
                <a:cs typeface="Times"/>
              </a:rPr>
              <a:t>3 BL Inre/centrala korridoren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998CD484-8D8E-4214-9DF5-DBE07B33E54D}"/>
              </a:ext>
            </a:extLst>
          </p:cNvPr>
          <p:cNvSpPr txBox="1"/>
          <p:nvPr/>
        </p:nvSpPr>
        <p:spPr>
          <a:xfrm>
            <a:off x="1074821" y="2919663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6</a:t>
            </a:r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B4D82A71-F135-4B4B-9526-EAA97B9F4B2B}"/>
              </a:ext>
            </a:extLst>
          </p:cNvPr>
          <p:cNvSpPr txBox="1"/>
          <p:nvPr/>
        </p:nvSpPr>
        <p:spPr>
          <a:xfrm>
            <a:off x="2037347" y="2769268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6</a:t>
            </a:r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02A7A918-D618-4279-9D97-ADC3AF9116A2}"/>
              </a:ext>
            </a:extLst>
          </p:cNvPr>
          <p:cNvSpPr txBox="1"/>
          <p:nvPr/>
        </p:nvSpPr>
        <p:spPr>
          <a:xfrm>
            <a:off x="1395663" y="2197768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352030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71720" y="165768"/>
            <a:ext cx="11794898" cy="2875077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l"/>
            <a:r>
              <a:rPr lang="sv-SE" dirty="0">
                <a:latin typeface="Arial Black"/>
                <a:cs typeface="Calibri Light"/>
              </a:rPr>
              <a:t>   ÖREBRO SYRIANSKA IF </a:t>
            </a:r>
            <a:br>
              <a:rPr lang="sv-SE" dirty="0">
                <a:latin typeface="Arial Black"/>
                <a:cs typeface="Calibri Light"/>
              </a:rPr>
            </a:br>
            <a:r>
              <a:rPr lang="sv-SE" b="1" dirty="0">
                <a:latin typeface="Arial Black"/>
                <a:cs typeface="Calibri Light"/>
              </a:rPr>
              <a:t>       - ANFALLSSPEL</a:t>
            </a:r>
            <a:br>
              <a:rPr lang="sv-SE" b="1" dirty="0">
                <a:latin typeface="Arial Black"/>
                <a:cs typeface="Calibri Light"/>
              </a:rPr>
            </a:br>
            <a:r>
              <a:rPr lang="sv-SE" b="1" dirty="0">
                <a:latin typeface="Arial Black"/>
                <a:cs typeface="Calibri Light"/>
              </a:rPr>
              <a:t>       - FÖRSVARSSPEL</a:t>
            </a:r>
            <a:endParaRPr lang="sv-SE" b="1" dirty="0">
              <a:latin typeface="Arial Black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71719" y="3602038"/>
            <a:ext cx="11794900" cy="2878972"/>
          </a:xfrm>
          <a:solidFill>
            <a:srgbClr val="FFFF00"/>
          </a:solidFill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sv-SE" dirty="0">
                <a:latin typeface="Arial Black"/>
                <a:cs typeface="Calibri"/>
              </a:rPr>
              <a:t>Tankar / Grunder?</a:t>
            </a:r>
          </a:p>
          <a:p>
            <a:pPr marL="342900" indent="-342900" algn="l">
              <a:buChar char="•"/>
            </a:pPr>
            <a:r>
              <a:rPr lang="sv-SE" dirty="0">
                <a:latin typeface="Arial Black"/>
                <a:cs typeface="Calibri"/>
              </a:rPr>
              <a:t>Hur vill VI bedriva vårat Anfallsspel ?!</a:t>
            </a:r>
          </a:p>
          <a:p>
            <a:pPr marL="342900" indent="-342900" algn="l">
              <a:buChar char="•"/>
            </a:pPr>
            <a:r>
              <a:rPr lang="sv-SE" dirty="0">
                <a:latin typeface="Arial Black"/>
                <a:cs typeface="Calibri"/>
              </a:rPr>
              <a:t>Hur vill VI bedriva vårat Försvarsspel ?!</a:t>
            </a:r>
          </a:p>
          <a:p>
            <a:pPr marL="342900" indent="-342900" algn="l">
              <a:buChar char="•"/>
            </a:pPr>
            <a:r>
              <a:rPr lang="sv-SE" b="1" i="1" dirty="0">
                <a:latin typeface="Arial Black"/>
                <a:cs typeface="Calibri"/>
              </a:rPr>
              <a:t>Senare: </a:t>
            </a:r>
            <a:r>
              <a:rPr lang="sv-SE" i="1" dirty="0">
                <a:latin typeface="Arial Black"/>
                <a:cs typeface="Calibri"/>
              </a:rPr>
              <a:t>Offensiva omställningar</a:t>
            </a:r>
          </a:p>
          <a:p>
            <a:pPr marL="342900" indent="-342900" algn="l">
              <a:buChar char="•"/>
            </a:pPr>
            <a:r>
              <a:rPr lang="sv-SE" i="1" dirty="0">
                <a:latin typeface="Arial Black"/>
                <a:ea typeface="+mn-lt"/>
                <a:cs typeface="+mn-lt"/>
              </a:rPr>
              <a:t>Senare: Defensiva</a:t>
            </a:r>
            <a:r>
              <a:rPr lang="sv-SE" i="1" dirty="0">
                <a:latin typeface="Arial Black"/>
                <a:cs typeface="Calibri"/>
              </a:rPr>
              <a:t> omställningar</a:t>
            </a:r>
          </a:p>
          <a:p>
            <a:pPr marL="342900" indent="-342900" algn="l">
              <a:buChar char="•"/>
            </a:pPr>
            <a:r>
              <a:rPr lang="sv-SE" i="1" dirty="0">
                <a:latin typeface="Arial Black"/>
                <a:cs typeface="Calibri"/>
              </a:rPr>
              <a:t>Senare: Offensiva Fasta situationer</a:t>
            </a:r>
          </a:p>
          <a:p>
            <a:pPr marL="342900" indent="-342900" algn="l">
              <a:buChar char="•"/>
            </a:pPr>
            <a:r>
              <a:rPr lang="sv-SE" i="1" dirty="0">
                <a:latin typeface="Arial Black"/>
                <a:cs typeface="Calibri"/>
              </a:rPr>
              <a:t>Senare: Defensiva Fasta situationer</a:t>
            </a:r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380416"/>
            <a:ext cx="9144000" cy="1866232"/>
          </a:xfrm>
        </p:spPr>
        <p:txBody>
          <a:bodyPr/>
          <a:lstStyle/>
          <a:p>
            <a:r>
              <a:rPr lang="sv-SE" dirty="0">
                <a:latin typeface="Arial Black"/>
                <a:cs typeface="Calibri Light"/>
              </a:rPr>
              <a:t>Grunder: </a:t>
            </a:r>
            <a:br>
              <a:rPr lang="sv-SE" dirty="0">
                <a:latin typeface="Arial Black"/>
                <a:cs typeface="Calibri Light"/>
              </a:rPr>
            </a:br>
            <a:r>
              <a:rPr lang="sv-SE" b="1" dirty="0">
                <a:latin typeface="Arial Black"/>
                <a:cs typeface="Calibri Light"/>
              </a:rPr>
              <a:t>ANFALLSSPEL</a:t>
            </a:r>
            <a:endParaRPr lang="sv-SE" b="1" dirty="0">
              <a:latin typeface="Arial Black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21105" y="2288591"/>
            <a:ext cx="10567736" cy="427262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b="1">
                <a:cs typeface="Calibri"/>
              </a:rPr>
              <a:t>Hur ska vi bedriva vårat anfallsspel, från våra positioner</a:t>
            </a:r>
          </a:p>
          <a:p>
            <a:pPr marL="342900" indent="-342900" algn="l">
              <a:buChar char="•"/>
            </a:pPr>
            <a:r>
              <a:rPr lang="sv-SE" b="1" dirty="0" err="1">
                <a:cs typeface="Calibri"/>
              </a:rPr>
              <a:t>Mv</a:t>
            </a:r>
            <a:r>
              <a:rPr lang="sv-SE" b="1" dirty="0">
                <a:cs typeface="Calibri"/>
              </a:rPr>
              <a:t> Igångsättning - </a:t>
            </a:r>
            <a:r>
              <a:rPr lang="sv-SE" dirty="0">
                <a:cs typeface="Calibri"/>
              </a:rPr>
              <a:t>OBS! Tryck upp WB (Y-korridor) och 6:or centralt (DIMF), om motståndet högt, boll FW högt inre korridor</a:t>
            </a:r>
          </a:p>
          <a:p>
            <a:pPr marL="342900" indent="-342900" algn="l">
              <a:buChar char="•"/>
            </a:pPr>
            <a:r>
              <a:rPr lang="sv-SE" b="1" dirty="0">
                <a:cs typeface="Calibri"/>
              </a:rPr>
              <a:t>3 BL - </a:t>
            </a:r>
            <a:r>
              <a:rPr lang="sv-SE" dirty="0">
                <a:cs typeface="Calibri"/>
              </a:rPr>
              <a:t>Innanför straff områdets kant, spelbara för boll framför...</a:t>
            </a:r>
          </a:p>
          <a:p>
            <a:pPr marL="342900" indent="-342900" algn="l">
              <a:buChar char="•"/>
            </a:pPr>
            <a:r>
              <a:rPr lang="sv-SE" b="1" dirty="0">
                <a:cs typeface="Calibri"/>
              </a:rPr>
              <a:t>WB - </a:t>
            </a:r>
            <a:r>
              <a:rPr lang="sv-SE" dirty="0">
                <a:cs typeface="Calibri"/>
              </a:rPr>
              <a:t>Tryck upp yttre korridor Högt... Men spelbara om MB behöver det!</a:t>
            </a:r>
          </a:p>
          <a:p>
            <a:pPr marL="342900" indent="-342900" algn="l">
              <a:buChar char="•"/>
            </a:pPr>
            <a:r>
              <a:rPr lang="sv-SE" b="1" dirty="0">
                <a:cs typeface="Calibri"/>
              </a:rPr>
              <a:t>6:or - </a:t>
            </a:r>
            <a:r>
              <a:rPr lang="sv-SE" dirty="0">
                <a:cs typeface="Calibri"/>
              </a:rPr>
              <a:t>Spelbara till MB och WB, försök komma med vinkel för att </a:t>
            </a:r>
            <a:r>
              <a:rPr lang="sv-SE" u="sng" dirty="0">
                <a:cs typeface="Calibri"/>
              </a:rPr>
              <a:t>spela framåt</a:t>
            </a:r>
            <a:r>
              <a:rPr lang="sv-SE" dirty="0">
                <a:cs typeface="Calibri"/>
              </a:rPr>
              <a:t>, OBS! starta hög position centralt. Rotera spelbara</a:t>
            </a:r>
          </a:p>
          <a:p>
            <a:pPr marL="342900" indent="-342900" algn="l">
              <a:buChar char="•"/>
            </a:pPr>
            <a:r>
              <a:rPr lang="sv-SE" b="1" dirty="0">
                <a:cs typeface="Calibri"/>
              </a:rPr>
              <a:t>10:an - </a:t>
            </a:r>
            <a:r>
              <a:rPr lang="sv-SE" dirty="0">
                <a:cs typeface="Calibri"/>
              </a:rPr>
              <a:t>Position högt centrala korridoren, spelbar såklart.</a:t>
            </a:r>
          </a:p>
          <a:p>
            <a:pPr marL="342900" indent="-342900" algn="l">
              <a:buChar char="•"/>
            </a:pPr>
            <a:r>
              <a:rPr lang="sv-SE" b="1" dirty="0">
                <a:cs typeface="Calibri"/>
              </a:rPr>
              <a:t>FW - </a:t>
            </a:r>
            <a:r>
              <a:rPr lang="sv-SE" dirty="0">
                <a:cs typeface="Calibri"/>
              </a:rPr>
              <a:t>Spelbara!!! </a:t>
            </a:r>
            <a:r>
              <a:rPr lang="sv-SE" u="sng" dirty="0">
                <a:cs typeface="Calibri"/>
              </a:rPr>
              <a:t>FW1</a:t>
            </a:r>
            <a:r>
              <a:rPr lang="sv-SE" dirty="0">
                <a:cs typeface="Calibri"/>
              </a:rPr>
              <a:t> bollsida i Inre korridor, spelyta 2 – den </a:t>
            </a:r>
            <a:r>
              <a:rPr lang="sv-SE" u="sng" dirty="0">
                <a:cs typeface="Calibri"/>
              </a:rPr>
              <a:t>FW2</a:t>
            </a:r>
            <a:r>
              <a:rPr lang="sv-SE" dirty="0">
                <a:cs typeface="Calibri"/>
              </a:rPr>
              <a:t> hota djupled, spelyta 3</a:t>
            </a:r>
          </a:p>
        </p:txBody>
      </p:sp>
    </p:spTree>
    <p:extLst>
      <p:ext uri="{BB962C8B-B14F-4D97-AF65-F5344CB8AC3E}">
        <p14:creationId xmlns:p14="http://schemas.microsoft.com/office/powerpoint/2010/main" val="2848963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364078" y="380416"/>
            <a:ext cx="6667500" cy="1074154"/>
          </a:xfrm>
        </p:spPr>
        <p:txBody>
          <a:bodyPr/>
          <a:lstStyle/>
          <a:p>
            <a:r>
              <a:rPr lang="sv-SE" dirty="0">
                <a:latin typeface="Arial Black"/>
                <a:cs typeface="Calibri Light"/>
              </a:rPr>
              <a:t> </a:t>
            </a:r>
            <a:r>
              <a:rPr lang="sv-SE" b="1" dirty="0">
                <a:latin typeface="Arial Black"/>
                <a:cs typeface="Calibri Light"/>
              </a:rPr>
              <a:t>ANFALLSSPEL</a:t>
            </a:r>
            <a:endParaRPr lang="sv-SE" b="1" dirty="0">
              <a:latin typeface="Arial Black"/>
            </a:endParaRPr>
          </a:p>
        </p:txBody>
      </p:sp>
      <p:pic>
        <p:nvPicPr>
          <p:cNvPr id="4" name="Bildobjekt 4">
            <a:extLst>
              <a:ext uri="{FF2B5EF4-FFF2-40B4-BE49-F238E27FC236}">
                <a16:creationId xmlns:a16="http://schemas.microsoft.com/office/drawing/2014/main" id="{C76E25DC-7C2E-4CE0-B02E-4B01BD4E02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42" y="148685"/>
            <a:ext cx="5673143" cy="6713991"/>
          </a:xfrm>
          <a:prstGeom prst="rect">
            <a:avLst/>
          </a:prstGeom>
        </p:spPr>
      </p:pic>
      <p:sp>
        <p:nvSpPr>
          <p:cNvPr id="5" name="Ellips 4">
            <a:extLst>
              <a:ext uri="{FF2B5EF4-FFF2-40B4-BE49-F238E27FC236}">
                <a16:creationId xmlns:a16="http://schemas.microsoft.com/office/drawing/2014/main" id="{20636806-C7B3-4FE6-BBC3-17AB97A42B2B}"/>
              </a:ext>
            </a:extLst>
          </p:cNvPr>
          <p:cNvSpPr/>
          <p:nvPr/>
        </p:nvSpPr>
        <p:spPr>
          <a:xfrm>
            <a:off x="3739164" y="2862215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Ellips 5">
            <a:extLst>
              <a:ext uri="{FF2B5EF4-FFF2-40B4-BE49-F238E27FC236}">
                <a16:creationId xmlns:a16="http://schemas.microsoft.com/office/drawing/2014/main" id="{00DA787F-8884-4900-A7BE-EC93AF447E2A}"/>
              </a:ext>
            </a:extLst>
          </p:cNvPr>
          <p:cNvSpPr/>
          <p:nvPr/>
        </p:nvSpPr>
        <p:spPr>
          <a:xfrm>
            <a:off x="2129306" y="2862214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Ellips 6">
            <a:extLst>
              <a:ext uri="{FF2B5EF4-FFF2-40B4-BE49-F238E27FC236}">
                <a16:creationId xmlns:a16="http://schemas.microsoft.com/office/drawing/2014/main" id="{ADBAEF88-AF98-48A6-AF63-01A634D1F207}"/>
              </a:ext>
            </a:extLst>
          </p:cNvPr>
          <p:cNvSpPr/>
          <p:nvPr/>
        </p:nvSpPr>
        <p:spPr>
          <a:xfrm>
            <a:off x="2923503" y="3497686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Ellips 7">
            <a:extLst>
              <a:ext uri="{FF2B5EF4-FFF2-40B4-BE49-F238E27FC236}">
                <a16:creationId xmlns:a16="http://schemas.microsoft.com/office/drawing/2014/main" id="{F52F1A68-6718-4557-8783-5E0570B65870}"/>
              </a:ext>
            </a:extLst>
          </p:cNvPr>
          <p:cNvSpPr/>
          <p:nvPr/>
        </p:nvSpPr>
        <p:spPr>
          <a:xfrm>
            <a:off x="2339012" y="4219015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Ellips 8">
            <a:extLst>
              <a:ext uri="{FF2B5EF4-FFF2-40B4-BE49-F238E27FC236}">
                <a16:creationId xmlns:a16="http://schemas.microsoft.com/office/drawing/2014/main" id="{97831737-F3BF-4B3A-9D3F-6F770D265875}"/>
              </a:ext>
            </a:extLst>
          </p:cNvPr>
          <p:cNvSpPr/>
          <p:nvPr/>
        </p:nvSpPr>
        <p:spPr>
          <a:xfrm>
            <a:off x="3502911" y="4158151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Ellips 9">
            <a:extLst>
              <a:ext uri="{FF2B5EF4-FFF2-40B4-BE49-F238E27FC236}">
                <a16:creationId xmlns:a16="http://schemas.microsoft.com/office/drawing/2014/main" id="{25451E79-8049-4C72-8A06-C295BD8B9CCB}"/>
              </a:ext>
            </a:extLst>
          </p:cNvPr>
          <p:cNvSpPr/>
          <p:nvPr/>
        </p:nvSpPr>
        <p:spPr>
          <a:xfrm>
            <a:off x="865002" y="4008320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77690F7F-93C4-407C-B8E0-563B615B992F}"/>
              </a:ext>
            </a:extLst>
          </p:cNvPr>
          <p:cNvSpPr/>
          <p:nvPr/>
        </p:nvSpPr>
        <p:spPr>
          <a:xfrm>
            <a:off x="4949807" y="4068478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Ellips 11">
            <a:extLst>
              <a:ext uri="{FF2B5EF4-FFF2-40B4-BE49-F238E27FC236}">
                <a16:creationId xmlns:a16="http://schemas.microsoft.com/office/drawing/2014/main" id="{BACB384E-8795-4F7F-A8C3-349902E645EA}"/>
              </a:ext>
            </a:extLst>
          </p:cNvPr>
          <p:cNvSpPr/>
          <p:nvPr/>
        </p:nvSpPr>
        <p:spPr>
          <a:xfrm>
            <a:off x="2923502" y="5268530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Ellips 12">
            <a:extLst>
              <a:ext uri="{FF2B5EF4-FFF2-40B4-BE49-F238E27FC236}">
                <a16:creationId xmlns:a16="http://schemas.microsoft.com/office/drawing/2014/main" id="{8EE62CCC-3F2B-4B31-B90F-4AE03AAAE072}"/>
              </a:ext>
            </a:extLst>
          </p:cNvPr>
          <p:cNvSpPr/>
          <p:nvPr/>
        </p:nvSpPr>
        <p:spPr>
          <a:xfrm>
            <a:off x="1747176" y="5343656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Ellips 13">
            <a:extLst>
              <a:ext uri="{FF2B5EF4-FFF2-40B4-BE49-F238E27FC236}">
                <a16:creationId xmlns:a16="http://schemas.microsoft.com/office/drawing/2014/main" id="{D88C5FDC-B7E4-4327-B53A-E6E62AF8D32C}"/>
              </a:ext>
            </a:extLst>
          </p:cNvPr>
          <p:cNvSpPr/>
          <p:nvPr/>
        </p:nvSpPr>
        <p:spPr>
          <a:xfrm>
            <a:off x="4136263" y="5345776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Ellips 14">
            <a:extLst>
              <a:ext uri="{FF2B5EF4-FFF2-40B4-BE49-F238E27FC236}">
                <a16:creationId xmlns:a16="http://schemas.microsoft.com/office/drawing/2014/main" id="{AFE58532-7673-4E39-B8F7-CA28173590C4}"/>
              </a:ext>
            </a:extLst>
          </p:cNvPr>
          <p:cNvSpPr/>
          <p:nvPr/>
        </p:nvSpPr>
        <p:spPr>
          <a:xfrm>
            <a:off x="2923502" y="5676361"/>
            <a:ext cx="321972" cy="300507"/>
          </a:xfrm>
          <a:prstGeom prst="ellipse">
            <a:avLst/>
          </a:prstGeom>
          <a:solidFill>
            <a:schemeClr val="accent2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0AEC3FC-6C75-4DD9-80E2-A7F66CEDDDD1}"/>
              </a:ext>
            </a:extLst>
          </p:cNvPr>
          <p:cNvSpPr txBox="1"/>
          <p:nvPr/>
        </p:nvSpPr>
        <p:spPr>
          <a:xfrm>
            <a:off x="583532" y="1124953"/>
            <a:ext cx="4999120" cy="109797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sv-SE" sz="2400"/>
              <a:t>GRUND POSITIONER </a:t>
            </a:r>
            <a:endParaRPr lang="sv-SE" sz="2400">
              <a:cs typeface="Calibri"/>
            </a:endParaRPr>
          </a:p>
          <a:p>
            <a:pPr algn="ctr"/>
            <a:r>
              <a:rPr lang="sv-SE" sz="2400">
                <a:cs typeface="Calibri"/>
              </a:rPr>
              <a:t>Mv igångsättning </a:t>
            </a:r>
          </a:p>
          <a:p>
            <a:endParaRPr lang="sv-SE" dirty="0">
              <a:cs typeface="Calibri"/>
            </a:endParaRPr>
          </a:p>
        </p:txBody>
      </p:sp>
      <p:sp>
        <p:nvSpPr>
          <p:cNvPr id="16" name="Ellips 15">
            <a:extLst>
              <a:ext uri="{FF2B5EF4-FFF2-40B4-BE49-F238E27FC236}">
                <a16:creationId xmlns:a16="http://schemas.microsoft.com/office/drawing/2014/main" id="{F461136C-64BE-4B2F-9DC1-AF815ED975B3}"/>
              </a:ext>
            </a:extLst>
          </p:cNvPr>
          <p:cNvSpPr/>
          <p:nvPr/>
        </p:nvSpPr>
        <p:spPr>
          <a:xfrm>
            <a:off x="2993686" y="5606176"/>
            <a:ext cx="171577" cy="150113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7">
            <a:extLst>
              <a:ext uri="{FF2B5EF4-FFF2-40B4-BE49-F238E27FC236}">
                <a16:creationId xmlns:a16="http://schemas.microsoft.com/office/drawing/2014/main" id="{52C778BA-B112-4E64-B786-122EBE10E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057900" y="2297017"/>
            <a:ext cx="5510463" cy="3457098"/>
          </a:xfrm>
          <a:prstGeom prst="rect">
            <a:avLst/>
          </a:prstGeom>
        </p:spPr>
      </p:pic>
      <p:sp>
        <p:nvSpPr>
          <p:cNvPr id="18" name="textruta 17">
            <a:extLst>
              <a:ext uri="{FF2B5EF4-FFF2-40B4-BE49-F238E27FC236}">
                <a16:creationId xmlns:a16="http://schemas.microsoft.com/office/drawing/2014/main" id="{BD21A10D-C4BA-4391-A7D8-7408C733FED1}"/>
              </a:ext>
            </a:extLst>
          </p:cNvPr>
          <p:cNvSpPr txBox="1"/>
          <p:nvPr/>
        </p:nvSpPr>
        <p:spPr>
          <a:xfrm>
            <a:off x="2378242" y="5305927"/>
            <a:ext cx="157012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Arial"/>
                <a:cs typeface="Arial"/>
              </a:rPr>
              <a:t>Utgångsytan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6566F4A3-E313-4998-AFFA-6C6875D72141}"/>
              </a:ext>
            </a:extLst>
          </p:cNvPr>
          <p:cNvSpPr txBox="1"/>
          <p:nvPr/>
        </p:nvSpPr>
        <p:spPr>
          <a:xfrm>
            <a:off x="2508583" y="4463716"/>
            <a:ext cx="130943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b="1">
                <a:latin typeface="Arial"/>
                <a:cs typeface="Arial"/>
              </a:rPr>
              <a:t>Spelyta 1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19B5EF14-04F7-443A-BDD2-4EB6CD3B8AE2}"/>
              </a:ext>
            </a:extLst>
          </p:cNvPr>
          <p:cNvSpPr txBox="1"/>
          <p:nvPr/>
        </p:nvSpPr>
        <p:spPr>
          <a:xfrm>
            <a:off x="2498556" y="3651584"/>
            <a:ext cx="130943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b="1">
                <a:latin typeface="Arial"/>
                <a:cs typeface="Arial"/>
              </a:rPr>
              <a:t>Spelyta 2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DF9668CC-3685-4CA4-9CB2-012D6FE83C1A}"/>
              </a:ext>
            </a:extLst>
          </p:cNvPr>
          <p:cNvSpPr txBox="1"/>
          <p:nvPr/>
        </p:nvSpPr>
        <p:spPr>
          <a:xfrm>
            <a:off x="2498556" y="2328110"/>
            <a:ext cx="130943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b="1">
                <a:latin typeface="Arial"/>
                <a:cs typeface="Arial"/>
              </a:rPr>
              <a:t>Spelyta 3</a:t>
            </a:r>
          </a:p>
        </p:txBody>
      </p:sp>
    </p:spTree>
    <p:extLst>
      <p:ext uri="{BB962C8B-B14F-4D97-AF65-F5344CB8AC3E}">
        <p14:creationId xmlns:p14="http://schemas.microsoft.com/office/powerpoint/2010/main" val="2803189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364078" y="380416"/>
            <a:ext cx="6667500" cy="1074154"/>
          </a:xfrm>
        </p:spPr>
        <p:txBody>
          <a:bodyPr/>
          <a:lstStyle/>
          <a:p>
            <a:r>
              <a:rPr lang="sv-SE" dirty="0">
                <a:latin typeface="Arial Black"/>
                <a:cs typeface="Calibri Light"/>
              </a:rPr>
              <a:t> </a:t>
            </a:r>
            <a:r>
              <a:rPr lang="sv-SE" b="1" dirty="0">
                <a:latin typeface="Arial Black"/>
                <a:cs typeface="Calibri Light"/>
              </a:rPr>
              <a:t>ANFALLSSPEL</a:t>
            </a:r>
            <a:endParaRPr lang="sv-SE" b="1" dirty="0">
              <a:latin typeface="Arial Black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865395" y="1467138"/>
            <a:ext cx="6004492" cy="267689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sv-SE" dirty="0">
                <a:cs typeface="Calibri"/>
              </a:rPr>
              <a:t>Hur ska vi bedriva vårat anfallsspel ?</a:t>
            </a:r>
          </a:p>
          <a:p>
            <a:pPr marL="342900" indent="-342900" algn="l">
              <a:buChar char="•"/>
            </a:pPr>
            <a:r>
              <a:rPr lang="sv-SE" dirty="0">
                <a:cs typeface="Calibri"/>
              </a:rPr>
              <a:t>PASSNINGS INRIKTAT</a:t>
            </a:r>
          </a:p>
          <a:p>
            <a:pPr algn="l"/>
            <a:r>
              <a:rPr lang="sv-SE">
                <a:cs typeface="Calibri"/>
              </a:rPr>
              <a:t>               - Passnings relationer</a:t>
            </a:r>
            <a:endParaRPr lang="sv-SE" dirty="0">
              <a:cs typeface="Calibri"/>
            </a:endParaRPr>
          </a:p>
          <a:p>
            <a:pPr algn="l"/>
            <a:r>
              <a:rPr lang="sv-SE">
                <a:cs typeface="Calibri"/>
              </a:rPr>
              <a:t>               - Positions relationer</a:t>
            </a:r>
            <a:endParaRPr lang="sv-SE" dirty="0">
              <a:cs typeface="Calibri"/>
            </a:endParaRPr>
          </a:p>
          <a:p>
            <a:pPr marL="342900" indent="-342900" algn="l">
              <a:buChar char="•"/>
            </a:pPr>
            <a:r>
              <a:rPr lang="sv-SE">
                <a:cs typeface="Calibri"/>
              </a:rPr>
              <a:t>SPELUPPBYGGNAD / Bollförande</a:t>
            </a:r>
            <a:endParaRPr lang="sv-SE" dirty="0"/>
          </a:p>
          <a:p>
            <a:pPr marL="342900" indent="-342900" algn="l">
              <a:buChar char="•"/>
            </a:pPr>
            <a:r>
              <a:rPr lang="sv-SE">
                <a:cs typeface="Calibri"/>
              </a:rPr>
              <a:t>KOMBINATIONSSPEL </a:t>
            </a:r>
          </a:p>
          <a:p>
            <a:pPr marL="342900" indent="-342900" algn="l">
              <a:buChar char="•"/>
            </a:pPr>
            <a:r>
              <a:rPr lang="sv-SE">
                <a:cs typeface="Calibri"/>
              </a:rPr>
              <a:t>MYCKET FOLK IN I SISTA TREDJEDEL (nedan)</a:t>
            </a:r>
          </a:p>
          <a:p>
            <a:pPr marL="342900" indent="-342900" algn="l">
              <a:buChar char="•"/>
            </a:pPr>
            <a:endParaRPr lang="sv-SE">
              <a:cs typeface="Calibri"/>
            </a:endParaRPr>
          </a:p>
        </p:txBody>
      </p:sp>
      <p:pic>
        <p:nvPicPr>
          <p:cNvPr id="5" name="Bildobjekt 5">
            <a:extLst>
              <a:ext uri="{FF2B5EF4-FFF2-40B4-BE49-F238E27FC236}">
                <a16:creationId xmlns:a16="http://schemas.microsoft.com/office/drawing/2014/main" id="{1A17D4E2-E4E9-4D43-8A25-C5C9BD202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33" y="-1815920"/>
            <a:ext cx="5777143" cy="8611672"/>
          </a:xfrm>
          <a:prstGeom prst="rect">
            <a:avLst/>
          </a:prstGeom>
        </p:spPr>
      </p:pic>
      <p:sp>
        <p:nvSpPr>
          <p:cNvPr id="7" name="Ellips 6">
            <a:extLst>
              <a:ext uri="{FF2B5EF4-FFF2-40B4-BE49-F238E27FC236}">
                <a16:creationId xmlns:a16="http://schemas.microsoft.com/office/drawing/2014/main" id="{E024DCFF-9EA1-4FC3-B1E6-4E6ECD7D279E}"/>
              </a:ext>
            </a:extLst>
          </p:cNvPr>
          <p:cNvSpPr/>
          <p:nvPr/>
        </p:nvSpPr>
        <p:spPr>
          <a:xfrm>
            <a:off x="5037785" y="3991375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Ellips 8">
            <a:extLst>
              <a:ext uri="{FF2B5EF4-FFF2-40B4-BE49-F238E27FC236}">
                <a16:creationId xmlns:a16="http://schemas.microsoft.com/office/drawing/2014/main" id="{CA30A67E-0900-4B3A-AB71-89011B343B92}"/>
              </a:ext>
            </a:extLst>
          </p:cNvPr>
          <p:cNvSpPr/>
          <p:nvPr/>
        </p:nvSpPr>
        <p:spPr>
          <a:xfrm>
            <a:off x="371340" y="3401969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24F4A8E2-0BB6-430D-AFB5-BF5B60B0CB1D}"/>
              </a:ext>
            </a:extLst>
          </p:cNvPr>
          <p:cNvSpPr/>
          <p:nvPr/>
        </p:nvSpPr>
        <p:spPr>
          <a:xfrm>
            <a:off x="3031166" y="2839535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Ellips 12">
            <a:extLst>
              <a:ext uri="{FF2B5EF4-FFF2-40B4-BE49-F238E27FC236}">
                <a16:creationId xmlns:a16="http://schemas.microsoft.com/office/drawing/2014/main" id="{AF035049-32F6-4B0C-9AFB-66AA3633A038}"/>
              </a:ext>
            </a:extLst>
          </p:cNvPr>
          <p:cNvSpPr/>
          <p:nvPr/>
        </p:nvSpPr>
        <p:spPr>
          <a:xfrm>
            <a:off x="3981435" y="3102366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Ellips 14">
            <a:extLst>
              <a:ext uri="{FF2B5EF4-FFF2-40B4-BE49-F238E27FC236}">
                <a16:creationId xmlns:a16="http://schemas.microsoft.com/office/drawing/2014/main" id="{BABF60D3-1D7F-45AD-9463-A8FF2C0BDBE6}"/>
              </a:ext>
            </a:extLst>
          </p:cNvPr>
          <p:cNvSpPr/>
          <p:nvPr/>
        </p:nvSpPr>
        <p:spPr>
          <a:xfrm>
            <a:off x="2537674" y="3764837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Ellips 16">
            <a:extLst>
              <a:ext uri="{FF2B5EF4-FFF2-40B4-BE49-F238E27FC236}">
                <a16:creationId xmlns:a16="http://schemas.microsoft.com/office/drawing/2014/main" id="{176BA952-AE60-45F1-A43E-BADBA59810B6}"/>
              </a:ext>
            </a:extLst>
          </p:cNvPr>
          <p:cNvSpPr/>
          <p:nvPr/>
        </p:nvSpPr>
        <p:spPr>
          <a:xfrm>
            <a:off x="3745096" y="3992364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Ellips 18">
            <a:extLst>
              <a:ext uri="{FF2B5EF4-FFF2-40B4-BE49-F238E27FC236}">
                <a16:creationId xmlns:a16="http://schemas.microsoft.com/office/drawing/2014/main" id="{A72D2591-984A-4773-ABC6-0E0376395C62}"/>
              </a:ext>
            </a:extLst>
          </p:cNvPr>
          <p:cNvSpPr/>
          <p:nvPr/>
        </p:nvSpPr>
        <p:spPr>
          <a:xfrm>
            <a:off x="2922967" y="4582532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Ellips 20">
            <a:extLst>
              <a:ext uri="{FF2B5EF4-FFF2-40B4-BE49-F238E27FC236}">
                <a16:creationId xmlns:a16="http://schemas.microsoft.com/office/drawing/2014/main" id="{1F417A74-6A34-48E9-A738-270D72E8219E}"/>
              </a:ext>
            </a:extLst>
          </p:cNvPr>
          <p:cNvSpPr/>
          <p:nvPr/>
        </p:nvSpPr>
        <p:spPr>
          <a:xfrm>
            <a:off x="2405157" y="5573472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Ellips 22">
            <a:extLst>
              <a:ext uri="{FF2B5EF4-FFF2-40B4-BE49-F238E27FC236}">
                <a16:creationId xmlns:a16="http://schemas.microsoft.com/office/drawing/2014/main" id="{38F6CFB6-117E-4158-9AAE-2DBE80C23421}"/>
              </a:ext>
            </a:extLst>
          </p:cNvPr>
          <p:cNvSpPr/>
          <p:nvPr/>
        </p:nvSpPr>
        <p:spPr>
          <a:xfrm>
            <a:off x="4142703" y="5425223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Ellips 24">
            <a:extLst>
              <a:ext uri="{FF2B5EF4-FFF2-40B4-BE49-F238E27FC236}">
                <a16:creationId xmlns:a16="http://schemas.microsoft.com/office/drawing/2014/main" id="{94B0E8E2-9295-4A0E-9065-1D15F01108F6}"/>
              </a:ext>
            </a:extLst>
          </p:cNvPr>
          <p:cNvSpPr/>
          <p:nvPr/>
        </p:nvSpPr>
        <p:spPr>
          <a:xfrm>
            <a:off x="1112383" y="5006265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Ellips 26">
            <a:extLst>
              <a:ext uri="{FF2B5EF4-FFF2-40B4-BE49-F238E27FC236}">
                <a16:creationId xmlns:a16="http://schemas.microsoft.com/office/drawing/2014/main" id="{C4CE2B85-5EBE-497C-BBC0-6E98860A926D}"/>
              </a:ext>
            </a:extLst>
          </p:cNvPr>
          <p:cNvSpPr/>
          <p:nvPr/>
        </p:nvSpPr>
        <p:spPr>
          <a:xfrm>
            <a:off x="3353363" y="6041404"/>
            <a:ext cx="321972" cy="300507"/>
          </a:xfrm>
          <a:prstGeom prst="ellipse">
            <a:avLst/>
          </a:prstGeom>
          <a:solidFill>
            <a:schemeClr val="accent2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5">
            <a:extLst>
              <a:ext uri="{FF2B5EF4-FFF2-40B4-BE49-F238E27FC236}">
                <a16:creationId xmlns:a16="http://schemas.microsoft.com/office/drawing/2014/main" id="{3D4FC820-D61E-4975-B343-9042567274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7294" y="3988767"/>
            <a:ext cx="6202279" cy="8074602"/>
          </a:xfrm>
          <a:prstGeom prst="rect">
            <a:avLst/>
          </a:prstGeom>
        </p:spPr>
      </p:pic>
      <p:sp>
        <p:nvSpPr>
          <p:cNvPr id="18" name="Ellips 17">
            <a:extLst>
              <a:ext uri="{FF2B5EF4-FFF2-40B4-BE49-F238E27FC236}">
                <a16:creationId xmlns:a16="http://schemas.microsoft.com/office/drawing/2014/main" id="{450D62BD-B2F2-4884-A292-C7C5DA79DDC6}"/>
              </a:ext>
            </a:extLst>
          </p:cNvPr>
          <p:cNvSpPr/>
          <p:nvPr/>
        </p:nvSpPr>
        <p:spPr>
          <a:xfrm>
            <a:off x="7343836" y="5886348"/>
            <a:ext cx="241762" cy="250376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Ellips 19">
            <a:extLst>
              <a:ext uri="{FF2B5EF4-FFF2-40B4-BE49-F238E27FC236}">
                <a16:creationId xmlns:a16="http://schemas.microsoft.com/office/drawing/2014/main" id="{EC45B70F-741B-44C4-9D04-374BA1B22557}"/>
              </a:ext>
            </a:extLst>
          </p:cNvPr>
          <p:cNvSpPr/>
          <p:nvPr/>
        </p:nvSpPr>
        <p:spPr>
          <a:xfrm>
            <a:off x="9088415" y="5475268"/>
            <a:ext cx="241762" cy="250376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Ellips 21">
            <a:extLst>
              <a:ext uri="{FF2B5EF4-FFF2-40B4-BE49-F238E27FC236}">
                <a16:creationId xmlns:a16="http://schemas.microsoft.com/office/drawing/2014/main" id="{6952E213-7DFB-4AA8-8B98-781B02361DDC}"/>
              </a:ext>
            </a:extLst>
          </p:cNvPr>
          <p:cNvSpPr/>
          <p:nvPr/>
        </p:nvSpPr>
        <p:spPr>
          <a:xfrm>
            <a:off x="11193941" y="5766031"/>
            <a:ext cx="241762" cy="250376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Ellips 23">
            <a:extLst>
              <a:ext uri="{FF2B5EF4-FFF2-40B4-BE49-F238E27FC236}">
                <a16:creationId xmlns:a16="http://schemas.microsoft.com/office/drawing/2014/main" id="{9FD30567-A263-4D81-985E-FBD61A28712B}"/>
              </a:ext>
            </a:extLst>
          </p:cNvPr>
          <p:cNvSpPr/>
          <p:nvPr/>
        </p:nvSpPr>
        <p:spPr>
          <a:xfrm>
            <a:off x="8306362" y="6548085"/>
            <a:ext cx="241762" cy="250376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Ellips 25">
            <a:extLst>
              <a:ext uri="{FF2B5EF4-FFF2-40B4-BE49-F238E27FC236}">
                <a16:creationId xmlns:a16="http://schemas.microsoft.com/office/drawing/2014/main" id="{72CF084F-F78B-47F2-83C9-CA6E92570C67}"/>
              </a:ext>
            </a:extLst>
          </p:cNvPr>
          <p:cNvSpPr/>
          <p:nvPr/>
        </p:nvSpPr>
        <p:spPr>
          <a:xfrm>
            <a:off x="10201335" y="6187137"/>
            <a:ext cx="241762" cy="250376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3" name="Rak pilkoppling 32">
            <a:extLst>
              <a:ext uri="{FF2B5EF4-FFF2-40B4-BE49-F238E27FC236}">
                <a16:creationId xmlns:a16="http://schemas.microsoft.com/office/drawing/2014/main" id="{D190AF71-8126-4081-9EC7-4FCBBB0ABB91}"/>
              </a:ext>
            </a:extLst>
          </p:cNvPr>
          <p:cNvCxnSpPr>
            <a:cxnSpLocks/>
          </p:cNvCxnSpPr>
          <p:nvPr/>
        </p:nvCxnSpPr>
        <p:spPr>
          <a:xfrm>
            <a:off x="7859628" y="6656471"/>
            <a:ext cx="1094872" cy="212557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Rak pilkoppling 33">
            <a:extLst>
              <a:ext uri="{FF2B5EF4-FFF2-40B4-BE49-F238E27FC236}">
                <a16:creationId xmlns:a16="http://schemas.microsoft.com/office/drawing/2014/main" id="{59A1160C-3EA4-4C67-A73E-78E79D337B5B}"/>
              </a:ext>
            </a:extLst>
          </p:cNvPr>
          <p:cNvCxnSpPr>
            <a:cxnSpLocks/>
          </p:cNvCxnSpPr>
          <p:nvPr/>
        </p:nvCxnSpPr>
        <p:spPr>
          <a:xfrm>
            <a:off x="6937208" y="5944602"/>
            <a:ext cx="794083" cy="52136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Ellips 11">
            <a:extLst>
              <a:ext uri="{FF2B5EF4-FFF2-40B4-BE49-F238E27FC236}">
                <a16:creationId xmlns:a16="http://schemas.microsoft.com/office/drawing/2014/main" id="{87DD7B39-3D56-4720-B35E-D67FA6EC0DA3}"/>
              </a:ext>
            </a:extLst>
          </p:cNvPr>
          <p:cNvSpPr/>
          <p:nvPr/>
        </p:nvSpPr>
        <p:spPr>
          <a:xfrm>
            <a:off x="4216897" y="5345492"/>
            <a:ext cx="171577" cy="150113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Ellips 13">
            <a:extLst>
              <a:ext uri="{FF2B5EF4-FFF2-40B4-BE49-F238E27FC236}">
                <a16:creationId xmlns:a16="http://schemas.microsoft.com/office/drawing/2014/main" id="{1554C283-2AB8-42E0-8217-860942318EB3}"/>
              </a:ext>
            </a:extLst>
          </p:cNvPr>
          <p:cNvSpPr/>
          <p:nvPr/>
        </p:nvSpPr>
        <p:spPr>
          <a:xfrm>
            <a:off x="11104976" y="5816729"/>
            <a:ext cx="171577" cy="150113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7" name="Rak pilkoppling 36">
            <a:extLst>
              <a:ext uri="{FF2B5EF4-FFF2-40B4-BE49-F238E27FC236}">
                <a16:creationId xmlns:a16="http://schemas.microsoft.com/office/drawing/2014/main" id="{423E6700-0F73-4E3B-B10F-35A4FEA29BE1}"/>
              </a:ext>
            </a:extLst>
          </p:cNvPr>
          <p:cNvCxnSpPr>
            <a:cxnSpLocks/>
          </p:cNvCxnSpPr>
          <p:nvPr/>
        </p:nvCxnSpPr>
        <p:spPr>
          <a:xfrm>
            <a:off x="7999995" y="5543547"/>
            <a:ext cx="1215189" cy="62165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Rak pilkoppling 15">
            <a:extLst>
              <a:ext uri="{FF2B5EF4-FFF2-40B4-BE49-F238E27FC236}">
                <a16:creationId xmlns:a16="http://schemas.microsoft.com/office/drawing/2014/main" id="{F96BA4E1-00A9-4AD4-9772-12D70F121671}"/>
              </a:ext>
            </a:extLst>
          </p:cNvPr>
          <p:cNvCxnSpPr/>
          <p:nvPr/>
        </p:nvCxnSpPr>
        <p:spPr>
          <a:xfrm>
            <a:off x="10301037" y="5729036"/>
            <a:ext cx="70184" cy="451185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Rak pilkoppling 37">
            <a:extLst>
              <a:ext uri="{FF2B5EF4-FFF2-40B4-BE49-F238E27FC236}">
                <a16:creationId xmlns:a16="http://schemas.microsoft.com/office/drawing/2014/main" id="{4A9D2CD2-9F8F-4763-AF9B-2E5B98537687}"/>
              </a:ext>
            </a:extLst>
          </p:cNvPr>
          <p:cNvCxnSpPr>
            <a:cxnSpLocks/>
          </p:cNvCxnSpPr>
          <p:nvPr/>
        </p:nvCxnSpPr>
        <p:spPr>
          <a:xfrm flipV="1">
            <a:off x="10431378" y="5989720"/>
            <a:ext cx="751973" cy="230606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Rak pilkoppling 38">
            <a:extLst>
              <a:ext uri="{FF2B5EF4-FFF2-40B4-BE49-F238E27FC236}">
                <a16:creationId xmlns:a16="http://schemas.microsoft.com/office/drawing/2014/main" id="{83B6FBA3-911F-440E-9AE9-2BEE396E8870}"/>
              </a:ext>
            </a:extLst>
          </p:cNvPr>
          <p:cNvCxnSpPr>
            <a:cxnSpLocks/>
          </p:cNvCxnSpPr>
          <p:nvPr/>
        </p:nvCxnSpPr>
        <p:spPr>
          <a:xfrm>
            <a:off x="10431379" y="5648825"/>
            <a:ext cx="751973" cy="200526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Rektangel: rundade hörn 39">
            <a:extLst>
              <a:ext uri="{FF2B5EF4-FFF2-40B4-BE49-F238E27FC236}">
                <a16:creationId xmlns:a16="http://schemas.microsoft.com/office/drawing/2014/main" id="{ACD2B3A8-9695-45A6-AE30-1F5C425E6BF3}"/>
              </a:ext>
            </a:extLst>
          </p:cNvPr>
          <p:cNvSpPr/>
          <p:nvPr/>
        </p:nvSpPr>
        <p:spPr>
          <a:xfrm>
            <a:off x="10123069" y="4578518"/>
            <a:ext cx="360947" cy="10226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Rektangel: rundade hörn 40">
            <a:extLst>
              <a:ext uri="{FF2B5EF4-FFF2-40B4-BE49-F238E27FC236}">
                <a16:creationId xmlns:a16="http://schemas.microsoft.com/office/drawing/2014/main" id="{E7741E90-D8D8-47D5-A616-974F72C035C2}"/>
              </a:ext>
            </a:extLst>
          </p:cNvPr>
          <p:cNvSpPr/>
          <p:nvPr/>
        </p:nvSpPr>
        <p:spPr>
          <a:xfrm>
            <a:off x="7736805" y="4578518"/>
            <a:ext cx="360947" cy="10226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Ellips 28">
            <a:extLst>
              <a:ext uri="{FF2B5EF4-FFF2-40B4-BE49-F238E27FC236}">
                <a16:creationId xmlns:a16="http://schemas.microsoft.com/office/drawing/2014/main" id="{820ADC7C-0860-4CAC-95E1-1C5302FB00EF}"/>
              </a:ext>
            </a:extLst>
          </p:cNvPr>
          <p:cNvSpPr/>
          <p:nvPr/>
        </p:nvSpPr>
        <p:spPr>
          <a:xfrm>
            <a:off x="10171257" y="5475269"/>
            <a:ext cx="241762" cy="250376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2" name="Rak pilkoppling 31">
            <a:extLst>
              <a:ext uri="{FF2B5EF4-FFF2-40B4-BE49-F238E27FC236}">
                <a16:creationId xmlns:a16="http://schemas.microsoft.com/office/drawing/2014/main" id="{D859B8C7-29BA-42B0-90B3-20A301944AF1}"/>
              </a:ext>
            </a:extLst>
          </p:cNvPr>
          <p:cNvCxnSpPr>
            <a:cxnSpLocks/>
          </p:cNvCxnSpPr>
          <p:nvPr/>
        </p:nvCxnSpPr>
        <p:spPr>
          <a:xfrm>
            <a:off x="9423732" y="5543549"/>
            <a:ext cx="874295" cy="62164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Pil: uppåtböjd 42">
            <a:extLst>
              <a:ext uri="{FF2B5EF4-FFF2-40B4-BE49-F238E27FC236}">
                <a16:creationId xmlns:a16="http://schemas.microsoft.com/office/drawing/2014/main" id="{69FDCE51-2F66-4979-96F5-A044124506EA}"/>
              </a:ext>
            </a:extLst>
          </p:cNvPr>
          <p:cNvSpPr/>
          <p:nvPr/>
        </p:nvSpPr>
        <p:spPr>
          <a:xfrm rot="13380000">
            <a:off x="7807534" y="5501053"/>
            <a:ext cx="2636920" cy="451183"/>
          </a:xfrm>
          <a:prstGeom prst="curvedUpArrow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28" name="Ellips 27">
            <a:extLst>
              <a:ext uri="{FF2B5EF4-FFF2-40B4-BE49-F238E27FC236}">
                <a16:creationId xmlns:a16="http://schemas.microsoft.com/office/drawing/2014/main" id="{FDF22745-792C-42A9-8E26-9BD256483A3F}"/>
              </a:ext>
            </a:extLst>
          </p:cNvPr>
          <p:cNvSpPr/>
          <p:nvPr/>
        </p:nvSpPr>
        <p:spPr>
          <a:xfrm>
            <a:off x="9770205" y="6668401"/>
            <a:ext cx="241762" cy="250376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0" name="Rak pilkoppling 9">
            <a:extLst>
              <a:ext uri="{FF2B5EF4-FFF2-40B4-BE49-F238E27FC236}">
                <a16:creationId xmlns:a16="http://schemas.microsoft.com/office/drawing/2014/main" id="{C1DEBE19-CAEB-4429-B4B7-76934132D648}"/>
              </a:ext>
            </a:extLst>
          </p:cNvPr>
          <p:cNvCxnSpPr/>
          <p:nvPr/>
        </p:nvCxnSpPr>
        <p:spPr>
          <a:xfrm>
            <a:off x="9353549" y="6656471"/>
            <a:ext cx="533401" cy="152401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ruta 43">
            <a:extLst>
              <a:ext uri="{FF2B5EF4-FFF2-40B4-BE49-F238E27FC236}">
                <a16:creationId xmlns:a16="http://schemas.microsoft.com/office/drawing/2014/main" id="{61E5CFD9-90CB-4016-98B6-33CA404B25ED}"/>
              </a:ext>
            </a:extLst>
          </p:cNvPr>
          <p:cNvSpPr txBox="1"/>
          <p:nvPr/>
        </p:nvSpPr>
        <p:spPr>
          <a:xfrm>
            <a:off x="2328110" y="3461084"/>
            <a:ext cx="41709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10</a:t>
            </a:r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5832CBB1-75A8-4C93-BBAB-2DEB23689DED}"/>
              </a:ext>
            </a:extLst>
          </p:cNvPr>
          <p:cNvSpPr txBox="1"/>
          <p:nvPr/>
        </p:nvSpPr>
        <p:spPr>
          <a:xfrm>
            <a:off x="3852110" y="2759242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FW1</a:t>
            </a:r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DB9D641D-FC84-4D57-BD05-0DC1304DCBC2}"/>
              </a:ext>
            </a:extLst>
          </p:cNvPr>
          <p:cNvSpPr txBox="1"/>
          <p:nvPr/>
        </p:nvSpPr>
        <p:spPr>
          <a:xfrm>
            <a:off x="2448425" y="2227847"/>
            <a:ext cx="122922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FW2</a:t>
            </a:r>
          </a:p>
          <a:p>
            <a:r>
              <a:rPr lang="sv-SE" b="1">
                <a:latin typeface="Times"/>
                <a:cs typeface="Times"/>
              </a:rPr>
              <a:t>Spelyta 3</a:t>
            </a:r>
            <a:endParaRPr lang="sv-SE" b="1" dirty="0">
              <a:latin typeface="Times"/>
              <a:cs typeface="Times"/>
            </a:endParaRP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DF83DB0C-82AA-4249-A136-0F2FE3601D1E}"/>
              </a:ext>
            </a:extLst>
          </p:cNvPr>
          <p:cNvSpPr txBox="1"/>
          <p:nvPr/>
        </p:nvSpPr>
        <p:spPr>
          <a:xfrm>
            <a:off x="3862135" y="3731794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b="1">
                <a:latin typeface="Times"/>
                <a:cs typeface="Times"/>
              </a:rPr>
              <a:t>6 (8)</a:t>
            </a:r>
          </a:p>
        </p:txBody>
      </p:sp>
      <p:sp>
        <p:nvSpPr>
          <p:cNvPr id="48" name="textruta 47">
            <a:extLst>
              <a:ext uri="{FF2B5EF4-FFF2-40B4-BE49-F238E27FC236}">
                <a16:creationId xmlns:a16="http://schemas.microsoft.com/office/drawing/2014/main" id="{4AE03855-1A32-489A-B3C3-405EDAB8C82B}"/>
              </a:ext>
            </a:extLst>
          </p:cNvPr>
          <p:cNvSpPr txBox="1"/>
          <p:nvPr/>
        </p:nvSpPr>
        <p:spPr>
          <a:xfrm>
            <a:off x="2638925" y="4543926"/>
            <a:ext cx="54743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6</a:t>
            </a:r>
          </a:p>
        </p:txBody>
      </p:sp>
      <p:sp>
        <p:nvSpPr>
          <p:cNvPr id="49" name="textruta 48">
            <a:extLst>
              <a:ext uri="{FF2B5EF4-FFF2-40B4-BE49-F238E27FC236}">
                <a16:creationId xmlns:a16="http://schemas.microsoft.com/office/drawing/2014/main" id="{2B5E13BE-C85E-4481-9C71-109CFAB96F83}"/>
              </a:ext>
            </a:extLst>
          </p:cNvPr>
          <p:cNvSpPr txBox="1"/>
          <p:nvPr/>
        </p:nvSpPr>
        <p:spPr>
          <a:xfrm>
            <a:off x="5325978" y="3962399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WB</a:t>
            </a:r>
          </a:p>
        </p:txBody>
      </p:sp>
      <p:sp>
        <p:nvSpPr>
          <p:cNvPr id="50" name="textruta 49">
            <a:extLst>
              <a:ext uri="{FF2B5EF4-FFF2-40B4-BE49-F238E27FC236}">
                <a16:creationId xmlns:a16="http://schemas.microsoft.com/office/drawing/2014/main" id="{6A72A1AA-25DD-4660-A811-D6F5BC23D526}"/>
              </a:ext>
            </a:extLst>
          </p:cNvPr>
          <p:cNvSpPr txBox="1"/>
          <p:nvPr/>
        </p:nvSpPr>
        <p:spPr>
          <a:xfrm>
            <a:off x="463216" y="2989847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WB</a:t>
            </a:r>
          </a:p>
        </p:txBody>
      </p:sp>
      <p:cxnSp>
        <p:nvCxnSpPr>
          <p:cNvPr id="51" name="Rak pilkoppling 50">
            <a:extLst>
              <a:ext uri="{FF2B5EF4-FFF2-40B4-BE49-F238E27FC236}">
                <a16:creationId xmlns:a16="http://schemas.microsoft.com/office/drawing/2014/main" id="{E5D5D270-0DA6-4AF3-B2BB-2E8659464DE0}"/>
              </a:ext>
            </a:extLst>
          </p:cNvPr>
          <p:cNvCxnSpPr>
            <a:cxnSpLocks/>
          </p:cNvCxnSpPr>
          <p:nvPr/>
        </p:nvCxnSpPr>
        <p:spPr>
          <a:xfrm flipV="1">
            <a:off x="590550" y="3570370"/>
            <a:ext cx="2004" cy="870284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Rak pilkoppling 51">
            <a:extLst>
              <a:ext uri="{FF2B5EF4-FFF2-40B4-BE49-F238E27FC236}">
                <a16:creationId xmlns:a16="http://schemas.microsoft.com/office/drawing/2014/main" id="{8AAA4FD3-7D2C-4404-A710-E112F9B97DB8}"/>
              </a:ext>
            </a:extLst>
          </p:cNvPr>
          <p:cNvCxnSpPr>
            <a:cxnSpLocks/>
          </p:cNvCxnSpPr>
          <p:nvPr/>
        </p:nvCxnSpPr>
        <p:spPr>
          <a:xfrm flipH="1" flipV="1">
            <a:off x="1154028" y="4954000"/>
            <a:ext cx="399048" cy="659732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Rak pilkoppling 52">
            <a:extLst>
              <a:ext uri="{FF2B5EF4-FFF2-40B4-BE49-F238E27FC236}">
                <a16:creationId xmlns:a16="http://schemas.microsoft.com/office/drawing/2014/main" id="{3E7BDB7F-1F79-4A5D-A09F-A3189B5589F3}"/>
              </a:ext>
            </a:extLst>
          </p:cNvPr>
          <p:cNvCxnSpPr>
            <a:cxnSpLocks/>
          </p:cNvCxnSpPr>
          <p:nvPr/>
        </p:nvCxnSpPr>
        <p:spPr>
          <a:xfrm flipV="1">
            <a:off x="3798971" y="4111790"/>
            <a:ext cx="62161" cy="60960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Rak pilkoppling 53">
            <a:extLst>
              <a:ext uri="{FF2B5EF4-FFF2-40B4-BE49-F238E27FC236}">
                <a16:creationId xmlns:a16="http://schemas.microsoft.com/office/drawing/2014/main" id="{D1144D86-EB5A-4BC1-A52A-C40E527C80C6}"/>
              </a:ext>
            </a:extLst>
          </p:cNvPr>
          <p:cNvCxnSpPr>
            <a:cxnSpLocks/>
          </p:cNvCxnSpPr>
          <p:nvPr/>
        </p:nvCxnSpPr>
        <p:spPr>
          <a:xfrm>
            <a:off x="2535656" y="4931943"/>
            <a:ext cx="774029" cy="22057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Rak pilkoppling 54">
            <a:extLst>
              <a:ext uri="{FF2B5EF4-FFF2-40B4-BE49-F238E27FC236}">
                <a16:creationId xmlns:a16="http://schemas.microsoft.com/office/drawing/2014/main" id="{27002E94-2DB1-4B4D-960F-B6EA577F8BBE}"/>
              </a:ext>
            </a:extLst>
          </p:cNvPr>
          <p:cNvCxnSpPr>
            <a:cxnSpLocks/>
          </p:cNvCxnSpPr>
          <p:nvPr/>
        </p:nvCxnSpPr>
        <p:spPr>
          <a:xfrm>
            <a:off x="4119813" y="3217443"/>
            <a:ext cx="52136" cy="42311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Rak pilkoppling 55">
            <a:extLst>
              <a:ext uri="{FF2B5EF4-FFF2-40B4-BE49-F238E27FC236}">
                <a16:creationId xmlns:a16="http://schemas.microsoft.com/office/drawing/2014/main" id="{6384BD49-8071-4D6E-927F-352A3EE68CF4}"/>
              </a:ext>
            </a:extLst>
          </p:cNvPr>
          <p:cNvCxnSpPr>
            <a:cxnSpLocks/>
          </p:cNvCxnSpPr>
          <p:nvPr/>
        </p:nvCxnSpPr>
        <p:spPr>
          <a:xfrm flipV="1">
            <a:off x="3217445" y="2497554"/>
            <a:ext cx="703845" cy="519363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Rak pilkoppling 57">
            <a:extLst>
              <a:ext uri="{FF2B5EF4-FFF2-40B4-BE49-F238E27FC236}">
                <a16:creationId xmlns:a16="http://schemas.microsoft.com/office/drawing/2014/main" id="{9010E895-A88D-4E62-91E9-074B7FC467E5}"/>
              </a:ext>
            </a:extLst>
          </p:cNvPr>
          <p:cNvCxnSpPr/>
          <p:nvPr/>
        </p:nvCxnSpPr>
        <p:spPr>
          <a:xfrm>
            <a:off x="5190123" y="3766386"/>
            <a:ext cx="22058" cy="994610"/>
          </a:xfrm>
          <a:prstGeom prst="straightConnector1">
            <a:avLst/>
          </a:prstGeom>
          <a:ln>
            <a:prstDash val="dash"/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9" name="textruta 58">
            <a:extLst>
              <a:ext uri="{FF2B5EF4-FFF2-40B4-BE49-F238E27FC236}">
                <a16:creationId xmlns:a16="http://schemas.microsoft.com/office/drawing/2014/main" id="{F8618723-E404-483B-A08B-C04048F863D2}"/>
              </a:ext>
            </a:extLst>
          </p:cNvPr>
          <p:cNvSpPr txBox="1"/>
          <p:nvPr/>
        </p:nvSpPr>
        <p:spPr>
          <a:xfrm>
            <a:off x="4142872" y="5596688"/>
            <a:ext cx="167038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b="1" dirty="0">
                <a:latin typeface="Times"/>
                <a:cs typeface="Times"/>
              </a:rPr>
              <a:t>Hur många </a:t>
            </a:r>
            <a:r>
              <a:rPr lang="sv-SE" b="1">
                <a:latin typeface="Times"/>
                <a:cs typeface="Times"/>
              </a:rPr>
              <a:t>alternativ</a:t>
            </a:r>
            <a:endParaRPr lang="sv-SE"/>
          </a:p>
        </p:txBody>
      </p:sp>
      <p:sp>
        <p:nvSpPr>
          <p:cNvPr id="60" name="textruta 59">
            <a:extLst>
              <a:ext uri="{FF2B5EF4-FFF2-40B4-BE49-F238E27FC236}">
                <a16:creationId xmlns:a16="http://schemas.microsoft.com/office/drawing/2014/main" id="{4830EC47-1709-4691-8607-043C8A0C89DC}"/>
              </a:ext>
            </a:extLst>
          </p:cNvPr>
          <p:cNvSpPr txBox="1"/>
          <p:nvPr/>
        </p:nvSpPr>
        <p:spPr>
          <a:xfrm rot="-1800000">
            <a:off x="69938" y="1083039"/>
            <a:ext cx="6362697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1400" b="1">
                <a:solidFill>
                  <a:srgbClr val="FF0000"/>
                </a:solidFill>
                <a:latin typeface="Verdana"/>
                <a:ea typeface="Verdana"/>
                <a:cs typeface="Verdana"/>
              </a:rPr>
              <a:t>Vem driver upp tempot i anfallsspelet !</a:t>
            </a:r>
          </a:p>
        </p:txBody>
      </p:sp>
      <p:sp>
        <p:nvSpPr>
          <p:cNvPr id="61" name="Ellips 60">
            <a:extLst>
              <a:ext uri="{FF2B5EF4-FFF2-40B4-BE49-F238E27FC236}">
                <a16:creationId xmlns:a16="http://schemas.microsoft.com/office/drawing/2014/main" id="{1809708A-34AD-467F-9DF1-BDD9D51B8DE7}"/>
              </a:ext>
            </a:extLst>
          </p:cNvPr>
          <p:cNvSpPr/>
          <p:nvPr/>
        </p:nvSpPr>
        <p:spPr>
          <a:xfrm>
            <a:off x="11104976" y="5816728"/>
            <a:ext cx="171577" cy="150113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5309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380416"/>
            <a:ext cx="9144000" cy="1866232"/>
          </a:xfrm>
        </p:spPr>
        <p:txBody>
          <a:bodyPr/>
          <a:lstStyle/>
          <a:p>
            <a:r>
              <a:rPr lang="sv-SE" dirty="0">
                <a:latin typeface="Arial Black"/>
                <a:cs typeface="Calibri Light"/>
              </a:rPr>
              <a:t>Grunder: </a:t>
            </a:r>
            <a:br>
              <a:rPr lang="sv-SE" dirty="0">
                <a:latin typeface="Arial Black"/>
                <a:cs typeface="Calibri Light"/>
              </a:rPr>
            </a:br>
            <a:r>
              <a:rPr lang="sv-SE" b="1" dirty="0">
                <a:latin typeface="Arial Black"/>
                <a:cs typeface="Calibri Light"/>
              </a:rPr>
              <a:t>FÖRSVARSSPEL</a:t>
            </a:r>
            <a:endParaRPr lang="sv-SE" b="1" dirty="0">
              <a:latin typeface="Arial Black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2105" y="3030538"/>
            <a:ext cx="9144000" cy="287897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sv-SE" b="1">
                <a:cs typeface="Calibri"/>
              </a:rPr>
              <a:t>Hur ska Laget bedriva försvarsspelet ?</a:t>
            </a:r>
          </a:p>
          <a:p>
            <a:pPr marL="342900" indent="-342900" algn="l">
              <a:buChar char="•"/>
            </a:pPr>
            <a:r>
              <a:rPr lang="sv-SE" b="1">
                <a:cs typeface="Calibri"/>
              </a:rPr>
              <a:t>PRESS SPEL </a:t>
            </a:r>
            <a:r>
              <a:rPr lang="sv-SE">
                <a:cs typeface="Calibri"/>
              </a:rPr>
              <a:t>(hög press) signalen, vem startar? Maxlöp STRESSA!!! Vart vill vi styra in motståndet ?</a:t>
            </a:r>
          </a:p>
          <a:p>
            <a:pPr marL="342900" indent="-342900" algn="l">
              <a:buChar char="•"/>
            </a:pPr>
            <a:r>
              <a:rPr lang="sv-SE" b="1">
                <a:cs typeface="Calibri"/>
              </a:rPr>
              <a:t>Kollektivt Försvarsspel </a:t>
            </a:r>
          </a:p>
          <a:p>
            <a:pPr algn="l"/>
            <a:r>
              <a:rPr lang="sv-SE">
                <a:cs typeface="Calibri"/>
              </a:rPr>
              <a:t>          - Upplyft, Överflytt, Falla (skydda spelyta 3)</a:t>
            </a:r>
          </a:p>
          <a:p>
            <a:pPr algn="l"/>
            <a:r>
              <a:rPr lang="sv-SE">
                <a:cs typeface="Calibri"/>
              </a:rPr>
              <a:t>          - Samlat (Kompakt) - Inga bollar igenom!</a:t>
            </a:r>
            <a:endParaRPr lang="sv-SE" dirty="0">
              <a:cs typeface="Calibri"/>
            </a:endParaRPr>
          </a:p>
          <a:p>
            <a:pPr marL="342900" indent="-342900" algn="l">
              <a:buChar char="•"/>
            </a:pPr>
            <a:r>
              <a:rPr lang="sv-SE" b="1">
                <a:cs typeface="Calibri"/>
              </a:rPr>
              <a:t>Återerövring - maxlöp, boll och spelaren ! 4-6 sek. "GO BANANAZ" </a:t>
            </a:r>
            <a:r>
              <a:rPr lang="sv-SE">
                <a:cs typeface="Calibri"/>
              </a:rPr>
              <a:t>Återerövring, Speciellt sista tredjedelen vid bolltapp</a:t>
            </a:r>
          </a:p>
          <a:p>
            <a:pPr marL="342900" indent="-342900" algn="l">
              <a:buChar char="•"/>
            </a:pPr>
            <a:endParaRPr lang="sv-SE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68020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494420" y="911811"/>
            <a:ext cx="6797842" cy="1074154"/>
          </a:xfrm>
        </p:spPr>
        <p:txBody>
          <a:bodyPr>
            <a:normAutofit fontScale="90000"/>
          </a:bodyPr>
          <a:lstStyle/>
          <a:p>
            <a:r>
              <a:rPr lang="sv-SE" dirty="0">
                <a:latin typeface="Arial Black"/>
                <a:cs typeface="Calibri Light"/>
              </a:rPr>
              <a:t> </a:t>
            </a:r>
            <a:r>
              <a:rPr lang="sv-SE" b="1">
                <a:latin typeface="Arial Black"/>
                <a:cs typeface="Calibri Light"/>
              </a:rPr>
              <a:t>FÖRSVARSSPEL</a:t>
            </a:r>
            <a:br>
              <a:rPr lang="sv-SE" b="1" dirty="0">
                <a:latin typeface="Arial Black"/>
                <a:cs typeface="Calibri Light"/>
              </a:rPr>
            </a:br>
            <a:r>
              <a:rPr lang="sv-SE" b="1">
                <a:latin typeface="Arial Black"/>
                <a:cs typeface="Calibri Light"/>
              </a:rPr>
              <a:t>Mv – 3-5-2</a:t>
            </a:r>
            <a:endParaRPr lang="sv-SE" b="1" dirty="0">
              <a:latin typeface="Arial Black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06816" y="2830012"/>
            <a:ext cx="5063289" cy="30694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b="1">
                <a:cs typeface="Calibri"/>
              </a:rPr>
              <a:t>Hur ska laget bedriva försvarsspelet ?</a:t>
            </a:r>
          </a:p>
          <a:p>
            <a:pPr marL="342900" indent="-342900" algn="l">
              <a:buChar char="•"/>
            </a:pPr>
            <a:r>
              <a:rPr lang="sv-SE">
                <a:cs typeface="Calibri"/>
              </a:rPr>
              <a:t>GRUND POSITION HÖGT  (SHAPE)</a:t>
            </a:r>
          </a:p>
          <a:p>
            <a:pPr marL="342900" indent="-342900" algn="l">
              <a:buFont typeface="Arial,Sans-Serif" panose="020B0604020202020204" pitchFamily="34" charset="0"/>
              <a:buChar char="•"/>
            </a:pPr>
            <a:r>
              <a:rPr lang="sv-SE" b="1">
                <a:ea typeface="+mn-lt"/>
                <a:cs typeface="+mn-lt"/>
              </a:rPr>
              <a:t>Kollektivt Försvarsspel </a:t>
            </a:r>
            <a:endParaRPr lang="en-US">
              <a:ea typeface="+mn-lt"/>
              <a:cs typeface="+mn-lt"/>
            </a:endParaRPr>
          </a:p>
          <a:p>
            <a:pPr algn="l"/>
            <a:r>
              <a:rPr lang="sv-SE">
                <a:ea typeface="+mn-lt"/>
                <a:cs typeface="+mn-lt"/>
              </a:rPr>
              <a:t>              - Upplyft, Överflytt, Falla</a:t>
            </a:r>
            <a:endParaRPr lang="en-US">
              <a:ea typeface="+mn-lt"/>
              <a:cs typeface="+mn-lt"/>
            </a:endParaRPr>
          </a:p>
          <a:p>
            <a:pPr algn="l"/>
            <a:r>
              <a:rPr lang="sv-SE">
                <a:ea typeface="+mn-lt"/>
                <a:cs typeface="+mn-lt"/>
              </a:rPr>
              <a:t>              - Samlat (Kompakt)</a:t>
            </a:r>
            <a:endParaRPr lang="sv-SE">
              <a:cs typeface="Calibri" panose="020F0502020204030204"/>
            </a:endParaRPr>
          </a:p>
          <a:p>
            <a:pPr marL="342900" indent="-342900" algn="l">
              <a:buChar char="•"/>
            </a:pPr>
            <a:r>
              <a:rPr lang="sv-SE" i="1" dirty="0">
                <a:ea typeface="+mn-lt"/>
                <a:cs typeface="+mn-lt"/>
              </a:rPr>
              <a:t> </a:t>
            </a:r>
            <a:r>
              <a:rPr lang="sv-SE" sz="2000" i="1">
                <a:cs typeface="Calibri" panose="020F0502020204030204"/>
              </a:rPr>
              <a:t>Senare Arbetsätt</a:t>
            </a:r>
            <a:r>
              <a:rPr lang="sv-SE" sz="2000" i="1">
                <a:ea typeface="+mn-lt"/>
                <a:cs typeface="+mn-lt"/>
              </a:rPr>
              <a:t> (Fas 3/ Fas 4)</a:t>
            </a:r>
            <a:endParaRPr lang="sv-SE" sz="2000" i="1">
              <a:cs typeface="Calibri" panose="020F0502020204030204"/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2FED164B-0344-4878-9E6D-1AFC59F74B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7116" y="148685"/>
            <a:ext cx="5769733" cy="6713991"/>
          </a:xfrm>
          <a:prstGeom prst="rect">
            <a:avLst/>
          </a:prstGeom>
        </p:spPr>
      </p:pic>
      <p:sp>
        <p:nvSpPr>
          <p:cNvPr id="7" name="Ellips 6">
            <a:extLst>
              <a:ext uri="{FF2B5EF4-FFF2-40B4-BE49-F238E27FC236}">
                <a16:creationId xmlns:a16="http://schemas.microsoft.com/office/drawing/2014/main" id="{4763049B-7BD7-4601-B573-692D735F38BB}"/>
              </a:ext>
            </a:extLst>
          </p:cNvPr>
          <p:cNvSpPr/>
          <p:nvPr/>
        </p:nvSpPr>
        <p:spPr>
          <a:xfrm>
            <a:off x="2577240" y="5062073"/>
            <a:ext cx="321972" cy="300507"/>
          </a:xfrm>
          <a:prstGeom prst="ellipse">
            <a:avLst/>
          </a:prstGeom>
          <a:solidFill>
            <a:schemeClr val="accent2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Ellips 8">
            <a:extLst>
              <a:ext uri="{FF2B5EF4-FFF2-40B4-BE49-F238E27FC236}">
                <a16:creationId xmlns:a16="http://schemas.microsoft.com/office/drawing/2014/main" id="{E4225C7C-E4FA-48AA-8B86-F7FEEE676870}"/>
              </a:ext>
            </a:extLst>
          </p:cNvPr>
          <p:cNvSpPr/>
          <p:nvPr/>
        </p:nvSpPr>
        <p:spPr>
          <a:xfrm>
            <a:off x="2579924" y="3708804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EFA9A8BE-BFAA-4C32-BD20-EE05CFA31E79}"/>
              </a:ext>
            </a:extLst>
          </p:cNvPr>
          <p:cNvSpPr/>
          <p:nvPr/>
        </p:nvSpPr>
        <p:spPr>
          <a:xfrm>
            <a:off x="3258466" y="3708804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Ellips 12">
            <a:extLst>
              <a:ext uri="{FF2B5EF4-FFF2-40B4-BE49-F238E27FC236}">
                <a16:creationId xmlns:a16="http://schemas.microsoft.com/office/drawing/2014/main" id="{1D07F6DA-FB46-417A-8382-4F276D487B84}"/>
              </a:ext>
            </a:extLst>
          </p:cNvPr>
          <p:cNvSpPr/>
          <p:nvPr/>
        </p:nvSpPr>
        <p:spPr>
          <a:xfrm>
            <a:off x="1856787" y="3710950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Ellips 13">
            <a:extLst>
              <a:ext uri="{FF2B5EF4-FFF2-40B4-BE49-F238E27FC236}">
                <a16:creationId xmlns:a16="http://schemas.microsoft.com/office/drawing/2014/main" id="{713666FF-94C6-4644-84A9-C6B87C492FB3}"/>
              </a:ext>
            </a:extLst>
          </p:cNvPr>
          <p:cNvSpPr/>
          <p:nvPr/>
        </p:nvSpPr>
        <p:spPr>
          <a:xfrm>
            <a:off x="2618899" y="2131564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Ellips 14">
            <a:extLst>
              <a:ext uri="{FF2B5EF4-FFF2-40B4-BE49-F238E27FC236}">
                <a16:creationId xmlns:a16="http://schemas.microsoft.com/office/drawing/2014/main" id="{05AC94A2-66E7-4EF6-AB23-A9FC018590E1}"/>
              </a:ext>
            </a:extLst>
          </p:cNvPr>
          <p:cNvSpPr/>
          <p:nvPr/>
        </p:nvSpPr>
        <p:spPr>
          <a:xfrm>
            <a:off x="3352657" y="2284785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Ellips 15">
            <a:extLst>
              <a:ext uri="{FF2B5EF4-FFF2-40B4-BE49-F238E27FC236}">
                <a16:creationId xmlns:a16="http://schemas.microsoft.com/office/drawing/2014/main" id="{9A15CD64-8BE9-4AE4-8300-1CD00047144C}"/>
              </a:ext>
            </a:extLst>
          </p:cNvPr>
          <p:cNvSpPr/>
          <p:nvPr/>
        </p:nvSpPr>
        <p:spPr>
          <a:xfrm>
            <a:off x="2939318" y="2836513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Ellips 16">
            <a:extLst>
              <a:ext uri="{FF2B5EF4-FFF2-40B4-BE49-F238E27FC236}">
                <a16:creationId xmlns:a16="http://schemas.microsoft.com/office/drawing/2014/main" id="{60EDF466-D8BC-4552-B240-0D9D6AA093E5}"/>
              </a:ext>
            </a:extLst>
          </p:cNvPr>
          <p:cNvSpPr/>
          <p:nvPr/>
        </p:nvSpPr>
        <p:spPr>
          <a:xfrm>
            <a:off x="2207962" y="2833690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Ellips 17">
            <a:extLst>
              <a:ext uri="{FF2B5EF4-FFF2-40B4-BE49-F238E27FC236}">
                <a16:creationId xmlns:a16="http://schemas.microsoft.com/office/drawing/2014/main" id="{96AC3E9C-FA58-4FC9-9FEA-AA4301494602}"/>
              </a:ext>
            </a:extLst>
          </p:cNvPr>
          <p:cNvSpPr/>
          <p:nvPr/>
        </p:nvSpPr>
        <p:spPr>
          <a:xfrm>
            <a:off x="1724298" y="2282383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Ellips 18">
            <a:extLst>
              <a:ext uri="{FF2B5EF4-FFF2-40B4-BE49-F238E27FC236}">
                <a16:creationId xmlns:a16="http://schemas.microsoft.com/office/drawing/2014/main" id="{C4B68C87-3FC1-4400-A740-839FBF8966D8}"/>
              </a:ext>
            </a:extLst>
          </p:cNvPr>
          <p:cNvSpPr/>
          <p:nvPr/>
        </p:nvSpPr>
        <p:spPr>
          <a:xfrm>
            <a:off x="3909046" y="3195060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Ellips 19">
            <a:extLst>
              <a:ext uri="{FF2B5EF4-FFF2-40B4-BE49-F238E27FC236}">
                <a16:creationId xmlns:a16="http://schemas.microsoft.com/office/drawing/2014/main" id="{3655C73B-1D62-49DC-A014-B9A73C9320BB}"/>
              </a:ext>
            </a:extLst>
          </p:cNvPr>
          <p:cNvSpPr/>
          <p:nvPr/>
        </p:nvSpPr>
        <p:spPr>
          <a:xfrm>
            <a:off x="1145172" y="3195060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C8BF0A18-469A-491F-BE45-E52AAF874A64}"/>
              </a:ext>
            </a:extLst>
          </p:cNvPr>
          <p:cNvSpPr/>
          <p:nvPr/>
        </p:nvSpPr>
        <p:spPr>
          <a:xfrm>
            <a:off x="2652792" y="1104360"/>
            <a:ext cx="171577" cy="150113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5992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494420" y="911811"/>
            <a:ext cx="6797842" cy="1074154"/>
          </a:xfrm>
        </p:spPr>
        <p:txBody>
          <a:bodyPr>
            <a:normAutofit fontScale="90000"/>
          </a:bodyPr>
          <a:lstStyle/>
          <a:p>
            <a:r>
              <a:rPr lang="sv-SE" dirty="0">
                <a:latin typeface="Arial Black"/>
                <a:cs typeface="Calibri Light"/>
              </a:rPr>
              <a:t> </a:t>
            </a:r>
            <a:r>
              <a:rPr lang="sv-SE" b="1">
                <a:latin typeface="Arial Black"/>
                <a:cs typeface="Calibri Light"/>
              </a:rPr>
              <a:t>FÖRSVARSSPEL</a:t>
            </a:r>
            <a:br>
              <a:rPr lang="sv-SE" b="1" dirty="0">
                <a:latin typeface="Arial Black"/>
                <a:cs typeface="Calibri Light"/>
              </a:rPr>
            </a:br>
            <a:r>
              <a:rPr lang="sv-SE" b="1">
                <a:latin typeface="Arial Black"/>
                <a:cs typeface="Calibri Light"/>
              </a:rPr>
              <a:t>Mv – 3-5-2</a:t>
            </a:r>
            <a:endParaRPr lang="sv-SE" b="1" dirty="0">
              <a:latin typeface="Arial Black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06816" y="2830012"/>
            <a:ext cx="5063289" cy="30694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b="1">
                <a:cs typeface="Calibri"/>
              </a:rPr>
              <a:t>Hur ska laget bedriva försvarsspelet ?</a:t>
            </a:r>
          </a:p>
          <a:p>
            <a:pPr marL="342900" indent="-342900" algn="l">
              <a:buChar char="•"/>
            </a:pPr>
            <a:r>
              <a:rPr lang="sv-SE">
                <a:cs typeface="Calibri"/>
              </a:rPr>
              <a:t>GRUND POSITION LÅGT 5-3-2</a:t>
            </a:r>
          </a:p>
          <a:p>
            <a:pPr marL="342900" indent="-342900" algn="l">
              <a:buFont typeface="Arial,Sans-Serif" panose="020B0604020202020204" pitchFamily="34" charset="0"/>
              <a:buChar char="•"/>
            </a:pPr>
            <a:r>
              <a:rPr lang="sv-SE" b="1">
                <a:ea typeface="+mn-lt"/>
                <a:cs typeface="+mn-lt"/>
              </a:rPr>
              <a:t>Kollektivt Försvarsspel </a:t>
            </a:r>
            <a:endParaRPr lang="en-US">
              <a:ea typeface="+mn-lt"/>
              <a:cs typeface="+mn-lt"/>
            </a:endParaRPr>
          </a:p>
          <a:p>
            <a:pPr algn="l"/>
            <a:r>
              <a:rPr lang="sv-SE">
                <a:ea typeface="+mn-lt"/>
                <a:cs typeface="+mn-lt"/>
              </a:rPr>
              <a:t>              - Upplyft, Överflytt, Falla</a:t>
            </a:r>
            <a:endParaRPr lang="en-US">
              <a:ea typeface="+mn-lt"/>
              <a:cs typeface="+mn-lt"/>
            </a:endParaRPr>
          </a:p>
          <a:p>
            <a:pPr algn="l"/>
            <a:r>
              <a:rPr lang="sv-SE">
                <a:ea typeface="+mn-lt"/>
                <a:cs typeface="+mn-lt"/>
              </a:rPr>
              <a:t>              - Samlat (Kompakt)</a:t>
            </a:r>
            <a:endParaRPr lang="sv-SE">
              <a:cs typeface="Calibri" panose="020F0502020204030204"/>
            </a:endParaRPr>
          </a:p>
          <a:p>
            <a:pPr marL="342900" indent="-342900" algn="l">
              <a:buChar char="•"/>
            </a:pPr>
            <a:r>
              <a:rPr lang="sv-SE" sz="2000" i="1" dirty="0">
                <a:cs typeface="Calibri" panose="020F0502020204030204"/>
              </a:rPr>
              <a:t> </a:t>
            </a:r>
            <a:r>
              <a:rPr lang="sv-SE" sz="2000" i="1">
                <a:ea typeface="+mn-lt"/>
                <a:cs typeface="+mn-lt"/>
              </a:rPr>
              <a:t>Senare Arbetsätt</a:t>
            </a:r>
            <a:r>
              <a:rPr lang="sv-SE" sz="2000" i="1">
                <a:cs typeface="Calibri" panose="020F0502020204030204"/>
              </a:rPr>
              <a:t> (Fas 3/ Fas 4)</a:t>
            </a:r>
          </a:p>
          <a:p>
            <a:pPr marL="342900" indent="-342900" algn="l">
              <a:buChar char="•"/>
            </a:pPr>
            <a:endParaRPr lang="sv-SE">
              <a:cs typeface="Calibri" panose="020F0502020204030204"/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2FED164B-0344-4878-9E6D-1AFC59F74B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7116" y="148685"/>
            <a:ext cx="5769733" cy="6713991"/>
          </a:xfrm>
          <a:prstGeom prst="rect">
            <a:avLst/>
          </a:prstGeom>
        </p:spPr>
      </p:pic>
      <p:sp>
        <p:nvSpPr>
          <p:cNvPr id="7" name="Ellips 6">
            <a:extLst>
              <a:ext uri="{FF2B5EF4-FFF2-40B4-BE49-F238E27FC236}">
                <a16:creationId xmlns:a16="http://schemas.microsoft.com/office/drawing/2014/main" id="{4763049B-7BD7-4601-B573-692D735F38BB}"/>
              </a:ext>
            </a:extLst>
          </p:cNvPr>
          <p:cNvSpPr/>
          <p:nvPr/>
        </p:nvSpPr>
        <p:spPr>
          <a:xfrm>
            <a:off x="2497029" y="5944389"/>
            <a:ext cx="321972" cy="300507"/>
          </a:xfrm>
          <a:prstGeom prst="ellipse">
            <a:avLst/>
          </a:prstGeom>
          <a:solidFill>
            <a:schemeClr val="accent2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Ellips 8">
            <a:extLst>
              <a:ext uri="{FF2B5EF4-FFF2-40B4-BE49-F238E27FC236}">
                <a16:creationId xmlns:a16="http://schemas.microsoft.com/office/drawing/2014/main" id="{E4225C7C-E4FA-48AA-8B86-F7FEEE676870}"/>
              </a:ext>
            </a:extLst>
          </p:cNvPr>
          <p:cNvSpPr/>
          <p:nvPr/>
        </p:nvSpPr>
        <p:spPr>
          <a:xfrm>
            <a:off x="2499713" y="5012225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EFA9A8BE-BFAA-4C32-BD20-EE05CFA31E79}"/>
              </a:ext>
            </a:extLst>
          </p:cNvPr>
          <p:cNvSpPr/>
          <p:nvPr/>
        </p:nvSpPr>
        <p:spPr>
          <a:xfrm>
            <a:off x="3098045" y="5012225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Ellips 12">
            <a:extLst>
              <a:ext uri="{FF2B5EF4-FFF2-40B4-BE49-F238E27FC236}">
                <a16:creationId xmlns:a16="http://schemas.microsoft.com/office/drawing/2014/main" id="{1D07F6DA-FB46-417A-8382-4F276D487B84}"/>
              </a:ext>
            </a:extLst>
          </p:cNvPr>
          <p:cNvSpPr/>
          <p:nvPr/>
        </p:nvSpPr>
        <p:spPr>
          <a:xfrm>
            <a:off x="1856787" y="5014371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Ellips 13">
            <a:extLst>
              <a:ext uri="{FF2B5EF4-FFF2-40B4-BE49-F238E27FC236}">
                <a16:creationId xmlns:a16="http://schemas.microsoft.com/office/drawing/2014/main" id="{713666FF-94C6-4644-84A9-C6B87C492FB3}"/>
              </a:ext>
            </a:extLst>
          </p:cNvPr>
          <p:cNvSpPr/>
          <p:nvPr/>
        </p:nvSpPr>
        <p:spPr>
          <a:xfrm>
            <a:off x="2548714" y="4297248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Ellips 14">
            <a:extLst>
              <a:ext uri="{FF2B5EF4-FFF2-40B4-BE49-F238E27FC236}">
                <a16:creationId xmlns:a16="http://schemas.microsoft.com/office/drawing/2014/main" id="{05AC94A2-66E7-4EF6-AB23-A9FC018590E1}"/>
              </a:ext>
            </a:extLst>
          </p:cNvPr>
          <p:cNvSpPr/>
          <p:nvPr/>
        </p:nvSpPr>
        <p:spPr>
          <a:xfrm>
            <a:off x="3051868" y="3467890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Ellips 15">
            <a:extLst>
              <a:ext uri="{FF2B5EF4-FFF2-40B4-BE49-F238E27FC236}">
                <a16:creationId xmlns:a16="http://schemas.microsoft.com/office/drawing/2014/main" id="{9A15CD64-8BE9-4AE4-8300-1CD00047144C}"/>
              </a:ext>
            </a:extLst>
          </p:cNvPr>
          <p:cNvSpPr/>
          <p:nvPr/>
        </p:nvSpPr>
        <p:spPr>
          <a:xfrm>
            <a:off x="3139844" y="4300355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Ellips 16">
            <a:extLst>
              <a:ext uri="{FF2B5EF4-FFF2-40B4-BE49-F238E27FC236}">
                <a16:creationId xmlns:a16="http://schemas.microsoft.com/office/drawing/2014/main" id="{60EDF466-D8BC-4552-B240-0D9D6AA093E5}"/>
              </a:ext>
            </a:extLst>
          </p:cNvPr>
          <p:cNvSpPr/>
          <p:nvPr/>
        </p:nvSpPr>
        <p:spPr>
          <a:xfrm>
            <a:off x="1957304" y="4257427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Ellips 17">
            <a:extLst>
              <a:ext uri="{FF2B5EF4-FFF2-40B4-BE49-F238E27FC236}">
                <a16:creationId xmlns:a16="http://schemas.microsoft.com/office/drawing/2014/main" id="{96AC3E9C-FA58-4FC9-9FEA-AA4301494602}"/>
              </a:ext>
            </a:extLst>
          </p:cNvPr>
          <p:cNvSpPr/>
          <p:nvPr/>
        </p:nvSpPr>
        <p:spPr>
          <a:xfrm>
            <a:off x="2015061" y="3505594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Ellips 18">
            <a:extLst>
              <a:ext uri="{FF2B5EF4-FFF2-40B4-BE49-F238E27FC236}">
                <a16:creationId xmlns:a16="http://schemas.microsoft.com/office/drawing/2014/main" id="{C4B68C87-3FC1-4400-A740-839FBF8966D8}"/>
              </a:ext>
            </a:extLst>
          </p:cNvPr>
          <p:cNvSpPr/>
          <p:nvPr/>
        </p:nvSpPr>
        <p:spPr>
          <a:xfrm>
            <a:off x="3738599" y="4919586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Ellips 19">
            <a:extLst>
              <a:ext uri="{FF2B5EF4-FFF2-40B4-BE49-F238E27FC236}">
                <a16:creationId xmlns:a16="http://schemas.microsoft.com/office/drawing/2014/main" id="{3655C73B-1D62-49DC-A014-B9A73C9320BB}"/>
              </a:ext>
            </a:extLst>
          </p:cNvPr>
          <p:cNvSpPr/>
          <p:nvPr/>
        </p:nvSpPr>
        <p:spPr>
          <a:xfrm>
            <a:off x="1145172" y="4859428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C8BF0A18-469A-491F-BE45-E52AAF874A64}"/>
              </a:ext>
            </a:extLst>
          </p:cNvPr>
          <p:cNvSpPr/>
          <p:nvPr/>
        </p:nvSpPr>
        <p:spPr>
          <a:xfrm>
            <a:off x="2652792" y="1104360"/>
            <a:ext cx="171577" cy="150113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AB162186-8C20-446A-80CA-299AD05DA54A}"/>
              </a:ext>
            </a:extLst>
          </p:cNvPr>
          <p:cNvSpPr txBox="1"/>
          <p:nvPr/>
        </p:nvSpPr>
        <p:spPr>
          <a:xfrm>
            <a:off x="2488531" y="4253163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758930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364078" y="380416"/>
            <a:ext cx="6667500" cy="1074154"/>
          </a:xfrm>
        </p:spPr>
        <p:txBody>
          <a:bodyPr>
            <a:normAutofit fontScale="90000"/>
          </a:bodyPr>
          <a:lstStyle/>
          <a:p>
            <a:r>
              <a:rPr lang="sv-SE" dirty="0">
                <a:latin typeface="Arial Black"/>
                <a:cs typeface="Calibri Light"/>
              </a:rPr>
              <a:t> </a:t>
            </a:r>
            <a:r>
              <a:rPr lang="sv-SE" b="1" dirty="0">
                <a:latin typeface="Arial Black"/>
                <a:cs typeface="Calibri Light"/>
              </a:rPr>
              <a:t>FÖRSVARSSPEL</a:t>
            </a:r>
            <a:endParaRPr lang="sv-SE" b="1" dirty="0">
              <a:latin typeface="Arial Black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935579" y="1486486"/>
            <a:ext cx="6096000" cy="481405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>
                <a:cs typeface="Calibri"/>
              </a:rPr>
              <a:t>Hur ska vi bedriva vårat försvarsspel ?</a:t>
            </a:r>
          </a:p>
          <a:p>
            <a:pPr marL="342900" indent="-342900" algn="l">
              <a:buChar char="•"/>
            </a:pPr>
            <a:r>
              <a:rPr lang="sv-SE" b="1">
                <a:ea typeface="+mn-lt"/>
                <a:cs typeface="+mn-lt"/>
              </a:rPr>
              <a:t>PRESS SPEL </a:t>
            </a:r>
            <a:r>
              <a:rPr lang="sv-SE">
                <a:ea typeface="+mn-lt"/>
                <a:cs typeface="+mn-lt"/>
              </a:rPr>
              <a:t>(hög press) signalen, vem startar? Maxlöp STRESSA!!! Bollen in i säcken, där vi har våra spelare!</a:t>
            </a:r>
          </a:p>
          <a:p>
            <a:pPr marL="342900" indent="-342900" algn="l">
              <a:buChar char="•"/>
            </a:pPr>
            <a:endParaRPr lang="sv-SE" dirty="0">
              <a:cs typeface="Calibri"/>
            </a:endParaRPr>
          </a:p>
          <a:p>
            <a:pPr algn="l"/>
            <a:r>
              <a:rPr lang="sv-SE">
                <a:cs typeface="Calibri"/>
              </a:rPr>
              <a:t>Bilden: ÖVERFLYTT!</a:t>
            </a:r>
            <a:endParaRPr lang="sv-SE" b="1" dirty="0">
              <a:cs typeface="Calibri"/>
            </a:endParaRPr>
          </a:p>
          <a:p>
            <a:pPr marL="342900" indent="-342900" algn="l">
              <a:buChar char="•"/>
            </a:pPr>
            <a:r>
              <a:rPr lang="sv-SE">
                <a:cs typeface="Calibri"/>
              </a:rPr>
              <a:t>Press spel med två </a:t>
            </a:r>
            <a:r>
              <a:rPr lang="sv-SE" b="1">
                <a:cs typeface="Calibri"/>
              </a:rPr>
              <a:t>FW1 – FW2 </a:t>
            </a:r>
            <a:r>
              <a:rPr lang="sv-SE">
                <a:cs typeface="Calibri"/>
              </a:rPr>
              <a:t>(stoppa spelvänd) </a:t>
            </a:r>
            <a:r>
              <a:rPr lang="sv-SE" b="1">
                <a:solidFill>
                  <a:srgbClr val="002060"/>
                </a:solidFill>
                <a:cs typeface="Calibri"/>
              </a:rPr>
              <a:t>- MOT 2 MB</a:t>
            </a:r>
          </a:p>
          <a:p>
            <a:pPr marL="342900" indent="-342900" algn="l">
              <a:buChar char="•"/>
            </a:pPr>
            <a:r>
              <a:rPr lang="sv-SE" b="1">
                <a:cs typeface="Calibri"/>
              </a:rPr>
              <a:t>10:an </a:t>
            </a:r>
            <a:r>
              <a:rPr lang="sv-SE">
                <a:cs typeface="Calibri"/>
              </a:rPr>
              <a:t>(motståndarens 6:a i spelyta 1)</a:t>
            </a:r>
            <a:endParaRPr lang="sv-SE" dirty="0">
              <a:cs typeface="Calibri"/>
            </a:endParaRPr>
          </a:p>
          <a:p>
            <a:pPr marL="342900" indent="-342900" algn="l">
              <a:buChar char="•"/>
            </a:pPr>
            <a:r>
              <a:rPr lang="sv-SE" b="1">
                <a:cs typeface="Calibri"/>
              </a:rPr>
              <a:t>6:or </a:t>
            </a:r>
            <a:r>
              <a:rPr lang="sv-SE">
                <a:cs typeface="Calibri"/>
              </a:rPr>
              <a:t>(Skydda spelyta 2, djupledslöp?)</a:t>
            </a:r>
            <a:endParaRPr lang="sv-SE" dirty="0">
              <a:cs typeface="Calibri"/>
            </a:endParaRPr>
          </a:p>
          <a:p>
            <a:pPr marL="342900" indent="-342900" algn="l">
              <a:buChar char="•"/>
            </a:pPr>
            <a:r>
              <a:rPr lang="sv-SE" b="1">
                <a:cs typeface="Calibri"/>
              </a:rPr>
              <a:t>WB</a:t>
            </a:r>
            <a:r>
              <a:rPr lang="sv-SE">
                <a:cs typeface="Calibri"/>
              </a:rPr>
              <a:t> maxlöp press – bortre </a:t>
            </a:r>
            <a:r>
              <a:rPr lang="sv-SE" b="1">
                <a:cs typeface="Calibri"/>
              </a:rPr>
              <a:t>WB</a:t>
            </a:r>
            <a:r>
              <a:rPr lang="sv-SE">
                <a:cs typeface="Calibri"/>
              </a:rPr>
              <a:t> ner</a:t>
            </a:r>
            <a:endParaRPr lang="sv-SE" dirty="0">
              <a:cs typeface="Calibri"/>
            </a:endParaRPr>
          </a:p>
          <a:p>
            <a:pPr marL="342900" indent="-342900" algn="l">
              <a:buChar char="•"/>
            </a:pPr>
            <a:r>
              <a:rPr lang="sv-SE" b="1">
                <a:cs typeface="Calibri"/>
              </a:rPr>
              <a:t>3 BL</a:t>
            </a:r>
            <a:r>
              <a:rPr lang="sv-SE">
                <a:cs typeface="Calibri"/>
              </a:rPr>
              <a:t> överflytt (skydda spelyta 3)</a:t>
            </a:r>
            <a:endParaRPr lang="sv-SE" dirty="0">
              <a:cs typeface="Calibri"/>
            </a:endParaRPr>
          </a:p>
          <a:p>
            <a:pPr marL="342900" indent="-342900" algn="l">
              <a:buChar char="•"/>
            </a:pPr>
            <a:endParaRPr lang="sv-SE">
              <a:cs typeface="Calibri"/>
            </a:endParaRPr>
          </a:p>
        </p:txBody>
      </p:sp>
      <p:pic>
        <p:nvPicPr>
          <p:cNvPr id="5" name="Bildobjekt 5">
            <a:extLst>
              <a:ext uri="{FF2B5EF4-FFF2-40B4-BE49-F238E27FC236}">
                <a16:creationId xmlns:a16="http://schemas.microsoft.com/office/drawing/2014/main" id="{1A17D4E2-E4E9-4D43-8A25-C5C9BD202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1" y="-1826652"/>
            <a:ext cx="5895199" cy="8611672"/>
          </a:xfrm>
          <a:prstGeom prst="rect">
            <a:avLst/>
          </a:prstGeom>
        </p:spPr>
      </p:pic>
      <p:sp>
        <p:nvSpPr>
          <p:cNvPr id="4" name="Ellips 3">
            <a:extLst>
              <a:ext uri="{FF2B5EF4-FFF2-40B4-BE49-F238E27FC236}">
                <a16:creationId xmlns:a16="http://schemas.microsoft.com/office/drawing/2014/main" id="{A76095F6-9F09-41B6-A3F4-1877B5921CE4}"/>
              </a:ext>
            </a:extLst>
          </p:cNvPr>
          <p:cNvSpPr/>
          <p:nvPr/>
        </p:nvSpPr>
        <p:spPr>
          <a:xfrm>
            <a:off x="2075925" y="4841494"/>
            <a:ext cx="321972" cy="300507"/>
          </a:xfrm>
          <a:prstGeom prst="ellipse">
            <a:avLst/>
          </a:prstGeom>
          <a:solidFill>
            <a:schemeClr val="accent2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Ellips 7">
            <a:extLst>
              <a:ext uri="{FF2B5EF4-FFF2-40B4-BE49-F238E27FC236}">
                <a16:creationId xmlns:a16="http://schemas.microsoft.com/office/drawing/2014/main" id="{5E433C07-43DE-4745-B457-6658DD118B87}"/>
              </a:ext>
            </a:extLst>
          </p:cNvPr>
          <p:cNvSpPr/>
          <p:nvPr/>
        </p:nvSpPr>
        <p:spPr>
          <a:xfrm>
            <a:off x="2128740" y="2325172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Ellips 9">
            <a:extLst>
              <a:ext uri="{FF2B5EF4-FFF2-40B4-BE49-F238E27FC236}">
                <a16:creationId xmlns:a16="http://schemas.microsoft.com/office/drawing/2014/main" id="{13AD9AAF-B667-44A6-9F13-DC6D3E5B876F}"/>
              </a:ext>
            </a:extLst>
          </p:cNvPr>
          <p:cNvSpPr/>
          <p:nvPr/>
        </p:nvSpPr>
        <p:spPr>
          <a:xfrm>
            <a:off x="646851" y="2066493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Ellips 11">
            <a:extLst>
              <a:ext uri="{FF2B5EF4-FFF2-40B4-BE49-F238E27FC236}">
                <a16:creationId xmlns:a16="http://schemas.microsoft.com/office/drawing/2014/main" id="{8F40F8F7-C0C8-4D59-804E-D3577220F1F5}"/>
              </a:ext>
            </a:extLst>
          </p:cNvPr>
          <p:cNvSpPr/>
          <p:nvPr/>
        </p:nvSpPr>
        <p:spPr>
          <a:xfrm>
            <a:off x="3937487" y="2619946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Ellips 13">
            <a:extLst>
              <a:ext uri="{FF2B5EF4-FFF2-40B4-BE49-F238E27FC236}">
                <a16:creationId xmlns:a16="http://schemas.microsoft.com/office/drawing/2014/main" id="{ADBA34DC-578E-4E40-B57B-400A4854C8FB}"/>
              </a:ext>
            </a:extLst>
          </p:cNvPr>
          <p:cNvSpPr/>
          <p:nvPr/>
        </p:nvSpPr>
        <p:spPr>
          <a:xfrm>
            <a:off x="1603361" y="3704793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Ellips 15">
            <a:extLst>
              <a:ext uri="{FF2B5EF4-FFF2-40B4-BE49-F238E27FC236}">
                <a16:creationId xmlns:a16="http://schemas.microsoft.com/office/drawing/2014/main" id="{2B29148C-7CC8-4A05-81CE-BE392528A4E3}"/>
              </a:ext>
            </a:extLst>
          </p:cNvPr>
          <p:cNvSpPr/>
          <p:nvPr/>
        </p:nvSpPr>
        <p:spPr>
          <a:xfrm>
            <a:off x="3259709" y="3746904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Ellips 17">
            <a:extLst>
              <a:ext uri="{FF2B5EF4-FFF2-40B4-BE49-F238E27FC236}">
                <a16:creationId xmlns:a16="http://schemas.microsoft.com/office/drawing/2014/main" id="{4097C5F6-5BA7-4047-853F-24609F245C40}"/>
              </a:ext>
            </a:extLst>
          </p:cNvPr>
          <p:cNvSpPr/>
          <p:nvPr/>
        </p:nvSpPr>
        <p:spPr>
          <a:xfrm>
            <a:off x="2399450" y="3789014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Ellips 19">
            <a:extLst>
              <a:ext uri="{FF2B5EF4-FFF2-40B4-BE49-F238E27FC236}">
                <a16:creationId xmlns:a16="http://schemas.microsoft.com/office/drawing/2014/main" id="{554CCFBD-0E89-467D-BC6E-08E301161397}"/>
              </a:ext>
            </a:extLst>
          </p:cNvPr>
          <p:cNvSpPr/>
          <p:nvPr/>
        </p:nvSpPr>
        <p:spPr>
          <a:xfrm>
            <a:off x="1839983" y="2888651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Ellips 21">
            <a:extLst>
              <a:ext uri="{FF2B5EF4-FFF2-40B4-BE49-F238E27FC236}">
                <a16:creationId xmlns:a16="http://schemas.microsoft.com/office/drawing/2014/main" id="{D618BA86-A3DA-412D-A11F-2F7F2E90C6AB}"/>
              </a:ext>
            </a:extLst>
          </p:cNvPr>
          <p:cNvSpPr/>
          <p:nvPr/>
        </p:nvSpPr>
        <p:spPr>
          <a:xfrm>
            <a:off x="2894750" y="2920735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Ellips 23">
            <a:extLst>
              <a:ext uri="{FF2B5EF4-FFF2-40B4-BE49-F238E27FC236}">
                <a16:creationId xmlns:a16="http://schemas.microsoft.com/office/drawing/2014/main" id="{8B8B038E-8107-4F7B-997E-67618871DA75}"/>
              </a:ext>
            </a:extLst>
          </p:cNvPr>
          <p:cNvSpPr/>
          <p:nvPr/>
        </p:nvSpPr>
        <p:spPr>
          <a:xfrm>
            <a:off x="1593335" y="1569188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Ellips 25">
            <a:extLst>
              <a:ext uri="{FF2B5EF4-FFF2-40B4-BE49-F238E27FC236}">
                <a16:creationId xmlns:a16="http://schemas.microsoft.com/office/drawing/2014/main" id="{69B3F1FF-A82B-4397-BBE9-D44767485D30}"/>
              </a:ext>
            </a:extLst>
          </p:cNvPr>
          <p:cNvSpPr/>
          <p:nvPr/>
        </p:nvSpPr>
        <p:spPr>
          <a:xfrm>
            <a:off x="3019077" y="1601272"/>
            <a:ext cx="321972" cy="300507"/>
          </a:xfrm>
          <a:prstGeom prst="ellipse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Ellips 5">
            <a:extLst>
              <a:ext uri="{FF2B5EF4-FFF2-40B4-BE49-F238E27FC236}">
                <a16:creationId xmlns:a16="http://schemas.microsoft.com/office/drawing/2014/main" id="{88522872-90A6-466D-B641-B9AAE557DDB3}"/>
              </a:ext>
            </a:extLst>
          </p:cNvPr>
          <p:cNvSpPr/>
          <p:nvPr/>
        </p:nvSpPr>
        <p:spPr>
          <a:xfrm>
            <a:off x="1920871" y="1234702"/>
            <a:ext cx="171577" cy="150113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7F56E98B-E277-4D4B-8D97-E9288A40EAB4}"/>
              </a:ext>
            </a:extLst>
          </p:cNvPr>
          <p:cNvSpPr txBox="1"/>
          <p:nvPr/>
        </p:nvSpPr>
        <p:spPr>
          <a:xfrm>
            <a:off x="1435768" y="1305426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FW1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2CF52620-1B5F-43F8-92F9-F2603A027705}"/>
              </a:ext>
            </a:extLst>
          </p:cNvPr>
          <p:cNvSpPr txBox="1"/>
          <p:nvPr/>
        </p:nvSpPr>
        <p:spPr>
          <a:xfrm>
            <a:off x="2899610" y="1305427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FW2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64D11CB3-44A1-40D5-98B7-E1192953B928}"/>
              </a:ext>
            </a:extLst>
          </p:cNvPr>
          <p:cNvSpPr txBox="1"/>
          <p:nvPr/>
        </p:nvSpPr>
        <p:spPr>
          <a:xfrm>
            <a:off x="553452" y="2338137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WB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685F7C6B-3980-4662-9AC5-5643C7A99D6B}"/>
              </a:ext>
            </a:extLst>
          </p:cNvPr>
          <p:cNvSpPr txBox="1"/>
          <p:nvPr/>
        </p:nvSpPr>
        <p:spPr>
          <a:xfrm>
            <a:off x="4142873" y="2428373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WB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6DB43DF6-F429-4EC7-981D-F73B7DC5F07B}"/>
              </a:ext>
            </a:extLst>
          </p:cNvPr>
          <p:cNvSpPr txBox="1"/>
          <p:nvPr/>
        </p:nvSpPr>
        <p:spPr>
          <a:xfrm>
            <a:off x="1405688" y="4122821"/>
            <a:ext cx="369569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b="1">
                <a:latin typeface="Times"/>
                <a:cs typeface="Times"/>
              </a:rPr>
              <a:t>3 BL Inre/centrala korridoren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998CD484-8D8E-4214-9DF5-DBE07B33E54D}"/>
              </a:ext>
            </a:extLst>
          </p:cNvPr>
          <p:cNvSpPr txBox="1"/>
          <p:nvPr/>
        </p:nvSpPr>
        <p:spPr>
          <a:xfrm>
            <a:off x="1876926" y="2849479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6</a:t>
            </a:r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B4D82A71-F135-4B4B-9526-EAA97B9F4B2B}"/>
              </a:ext>
            </a:extLst>
          </p:cNvPr>
          <p:cNvSpPr txBox="1"/>
          <p:nvPr/>
        </p:nvSpPr>
        <p:spPr>
          <a:xfrm>
            <a:off x="2899610" y="2909636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6</a:t>
            </a:r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02A7A918-D618-4279-9D97-ADC3AF9116A2}"/>
              </a:ext>
            </a:extLst>
          </p:cNvPr>
          <p:cNvSpPr txBox="1"/>
          <p:nvPr/>
        </p:nvSpPr>
        <p:spPr>
          <a:xfrm>
            <a:off x="2077452" y="2298031"/>
            <a:ext cx="8783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sv-SE" b="1">
                <a:latin typeface="Times"/>
                <a:cs typeface="Times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156754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832</Words>
  <Application>Microsoft Office PowerPoint</Application>
  <PresentationFormat>Bredbild</PresentationFormat>
  <Paragraphs>106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Arial,Sans-Serif</vt:lpstr>
      <vt:lpstr>Calibri</vt:lpstr>
      <vt:lpstr>Calibri Light</vt:lpstr>
      <vt:lpstr>Times</vt:lpstr>
      <vt:lpstr>Verdana</vt:lpstr>
      <vt:lpstr>Office-tema</vt:lpstr>
      <vt:lpstr>           InternMatch      </vt:lpstr>
      <vt:lpstr>   ÖREBRO SYRIANSKA IF         - ANFALLSSPEL        - FÖRSVARSSPEL</vt:lpstr>
      <vt:lpstr>Grunder:  ANFALLSSPEL</vt:lpstr>
      <vt:lpstr> ANFALLSSPEL</vt:lpstr>
      <vt:lpstr> ANFALLSSPEL</vt:lpstr>
      <vt:lpstr>Grunder:  FÖRSVARSSPEL</vt:lpstr>
      <vt:lpstr> FÖRSVARSSPEL Mv – 3-5-2</vt:lpstr>
      <vt:lpstr> FÖRSVARSSPEL Mv – 3-5-2</vt:lpstr>
      <vt:lpstr> FÖRSVARSSPEL</vt:lpstr>
      <vt:lpstr> FÖRSVARSSPEL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Kenneth Blomberg</dc:creator>
  <cp:lastModifiedBy>Kenneth Blomberg</cp:lastModifiedBy>
  <cp:revision>786</cp:revision>
  <dcterms:created xsi:type="dcterms:W3CDTF">2021-02-03T18:59:35Z</dcterms:created>
  <dcterms:modified xsi:type="dcterms:W3CDTF">2021-02-07T17:01:57Z</dcterms:modified>
</cp:coreProperties>
</file>