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9263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carl" initials="p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587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C772B865-4F0A-42BA-9A83-CCF0C1310204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609" y="4716383"/>
            <a:ext cx="5440046" cy="4468654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179"/>
            <a:ext cx="2947088" cy="49704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587" y="9431179"/>
            <a:ext cx="2947088" cy="49704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6739ECEE-9910-49F6-B04B-6799BE7AAD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54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9ECEE-9910-49F6-B04B-6799BE7AADD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283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med rundade hörn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med rundade hörn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20" name="Underrubrik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19" name="Platshållare för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med rundade hörn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med rundade hörn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med rundade hörn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med rundade hörn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med rundat hör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/>
              <a:t>Klicka på ikonen för att lägga till en bild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med rundade hörn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med rundade hörn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latshållare för rubrik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25" name="Platshållare för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4687D2-63F4-4687-8FCC-01E8B4B459CC}" type="datetimeFigureOut">
              <a:rPr lang="sv-SE" smtClean="0"/>
              <a:t>2024-06-04</a:t>
            </a:fld>
            <a:endParaRPr lang="sv-SE"/>
          </a:p>
        </p:txBody>
      </p:sp>
      <p:sp>
        <p:nvSpPr>
          <p:cNvPr id="18" name="Platshållare för sidfo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4C2EEAD-0613-4923-831D-06A7F2A22879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2555776" y="429082"/>
            <a:ext cx="6048671" cy="2079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3200" dirty="0">
                <a:solidFill>
                  <a:schemeClr val="accent2"/>
                </a:solidFill>
                <a:effectLst/>
                <a:latin typeface="Comic Sans MS" panose="030F0702030302020204" pitchFamily="66" charset="0"/>
                <a:ea typeface="Calibri"/>
                <a:cs typeface="Times New Roman"/>
              </a:rPr>
              <a:t> </a:t>
            </a:r>
            <a:r>
              <a:rPr lang="sv-SE" dirty="0">
                <a:solidFill>
                  <a:schemeClr val="accent2"/>
                </a:solidFill>
                <a:effectLst/>
                <a:latin typeface="Comic Sans MS" panose="030F0702030302020204" pitchFamily="66" charset="0"/>
                <a:ea typeface="Calibri"/>
                <a:cs typeface="Times New Roman"/>
              </a:rPr>
              <a:t>OK Mangen välkomnar till skogen och 2024 års motionsorientering</a:t>
            </a:r>
            <a:r>
              <a:rPr lang="sv-SE" dirty="0">
                <a:solidFill>
                  <a:schemeClr val="accent2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 !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dirty="0">
                <a:solidFill>
                  <a:schemeClr val="accent2"/>
                </a:solidFill>
                <a:latin typeface="Comic Sans MS" panose="030F0702030302020204" pitchFamily="66" charset="0"/>
                <a:ea typeface="Calibri"/>
                <a:cs typeface="Times New Roman"/>
              </a:rPr>
              <a:t>Väl mött!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v-SE" sz="3200" dirty="0">
              <a:solidFill>
                <a:schemeClr val="accent2"/>
              </a:solidFill>
              <a:latin typeface="Comic Sans MS" panose="030F0702030302020204" pitchFamily="66" charset="0"/>
              <a:ea typeface="Calibri"/>
              <a:cs typeface="Times New Roman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499023" y="5713047"/>
            <a:ext cx="3648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accent2"/>
                </a:solidFill>
                <a:latin typeface="Comic Sans MS" panose="030F0702030302020204" pitchFamily="66" charset="0"/>
              </a:rPr>
              <a:t>Vid frågor kontakta:</a:t>
            </a:r>
          </a:p>
          <a:p>
            <a:r>
              <a:rPr lang="sv-SE" sz="1200" dirty="0">
                <a:solidFill>
                  <a:schemeClr val="accent2"/>
                </a:solidFill>
                <a:latin typeface="Comic Sans MS" panose="030F0702030302020204" pitchFamily="66" charset="0"/>
              </a:rPr>
              <a:t>Thomas Gabrielsson  0705285205</a:t>
            </a:r>
          </a:p>
          <a:p>
            <a:r>
              <a:rPr lang="sv-SE" sz="1200" dirty="0">
                <a:solidFill>
                  <a:schemeClr val="accent2"/>
                </a:solidFill>
                <a:latin typeface="Comic Sans MS" panose="030F0702030302020204" pitchFamily="66" charset="0"/>
              </a:rPr>
              <a:t>Per Anders Gäverth  0761407999</a:t>
            </a:r>
          </a:p>
        </p:txBody>
      </p:sp>
      <p:graphicFrame>
        <p:nvGraphicFramePr>
          <p:cNvPr id="17" name="Tabell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302255"/>
              </p:ext>
            </p:extLst>
          </p:nvPr>
        </p:nvGraphicFramePr>
        <p:xfrm>
          <a:off x="455288" y="1999631"/>
          <a:ext cx="5904656" cy="3603983"/>
        </p:xfrm>
        <a:graphic>
          <a:graphicData uri="http://schemas.openxmlformats.org/drawingml/2006/table">
            <a:tbl>
              <a:tblPr firstRow="1" firstCol="1" bandRow="1"/>
              <a:tblGrid>
                <a:gridCol w="100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9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2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2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Datum</a:t>
                      </a:r>
                      <a:endParaRPr lang="sv-SE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Tid &amp; Plats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2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Tisdag 18/6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18.00</a:t>
                      </a: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Skjutsbol</a:t>
                      </a:r>
                      <a:endParaRPr lang="sv-SE" sz="100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3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Tisdag 13/8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18:00 Prästtjärnsstugan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1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Tisdag 27/8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Tisdag 10/9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18:00 Skjutsbol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baseline="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17:30 Klässbol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chemeClr val="accent2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 </a:t>
                      </a:r>
                      <a:endParaRPr lang="sv-SE" sz="10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2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baseline="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9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baseline="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solidFill>
                            <a:srgbClr val="C0504D"/>
                          </a:solidFill>
                          <a:effectLst/>
                          <a:latin typeface="Comic Sans MS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02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000" baseline="0" dirty="0">
                        <a:solidFill>
                          <a:srgbClr val="C0504D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chemeClr val="accent2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305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504D"/>
                        </a:solidFill>
                        <a:effectLst/>
                        <a:uLnTx/>
                        <a:uFillTx/>
                        <a:latin typeface="Comic Sans MS"/>
                        <a:ea typeface="Calibri"/>
                        <a:cs typeface="Times New Roman"/>
                      </a:endParaRPr>
                    </a:p>
                    <a:p>
                      <a:endParaRPr lang="sv-SE" dirty="0"/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solidFill>
                          <a:schemeClr val="accent2"/>
                        </a:solidFill>
                        <a:effectLst/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861082"/>
                  </a:ext>
                </a:extLst>
              </a:tr>
            </a:tbl>
          </a:graphicData>
        </a:graphic>
      </p:graphicFrame>
      <p:pic>
        <p:nvPicPr>
          <p:cNvPr id="6" name="Bildobjek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688"/>
            <a:ext cx="1485274" cy="1209065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23" y="2204864"/>
            <a:ext cx="1252939" cy="19934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88DA28-CF01-9500-5038-61D5DC982FE2}"/>
              </a:ext>
            </a:extLst>
          </p:cNvPr>
          <p:cNvSpPr txBox="1"/>
          <p:nvPr/>
        </p:nvSpPr>
        <p:spPr>
          <a:xfrm>
            <a:off x="5652119" y="4307818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rgbClr val="C00000"/>
                </a:solidFill>
              </a:rPr>
              <a:t>Banor </a:t>
            </a:r>
          </a:p>
          <a:p>
            <a:r>
              <a:rPr lang="sv-SE" sz="1200" dirty="0">
                <a:solidFill>
                  <a:srgbClr val="C00000"/>
                </a:solidFill>
              </a:rPr>
              <a:t>Lätta banan 1,5 km  </a:t>
            </a:r>
          </a:p>
          <a:p>
            <a:r>
              <a:rPr lang="sv-SE" sz="1200" dirty="0">
                <a:solidFill>
                  <a:srgbClr val="C00000"/>
                </a:solidFill>
              </a:rPr>
              <a:t>Korta banan 2,5 km lätt</a:t>
            </a:r>
          </a:p>
          <a:p>
            <a:r>
              <a:rPr lang="sv-SE" sz="1200" dirty="0">
                <a:solidFill>
                  <a:srgbClr val="C00000"/>
                </a:solidFill>
              </a:rPr>
              <a:t>Mellan banan 3,5 km medelsvår </a:t>
            </a:r>
          </a:p>
          <a:p>
            <a:r>
              <a:rPr lang="sv-SE" sz="1200" dirty="0">
                <a:solidFill>
                  <a:srgbClr val="C00000"/>
                </a:solidFill>
              </a:rPr>
              <a:t>Långa banan 5-6 km svår</a:t>
            </a:r>
            <a:endParaRPr lang="en-US" sz="1200" dirty="0">
              <a:solidFill>
                <a:srgbClr val="C0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09EF2E-FAF6-7655-4141-1111694E0A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7487" y="5404174"/>
            <a:ext cx="2695575" cy="9429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0E2FF0-D16F-2925-C167-1498CD7762AC}"/>
              </a:ext>
            </a:extLst>
          </p:cNvPr>
          <p:cNvSpPr txBox="1"/>
          <p:nvPr/>
        </p:nvSpPr>
        <p:spPr>
          <a:xfrm>
            <a:off x="499023" y="4338377"/>
            <a:ext cx="385695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dirty="0">
                <a:solidFill>
                  <a:srgbClr val="C00000"/>
                </a:solidFill>
                <a:latin typeface="Comic Sans MS" panose="030F0702030302020204" pitchFamily="66" charset="0"/>
              </a:rPr>
              <a:t>Varje vecka kommer närmare vägvisning finnas i idrottsekretariatet i Arvika nyheter och Edane fritid på facebook. Möjlighet finns också att springa banorna i efterhand. Snitslar sitter uppe och kartor finns i OK Mangens låda på Edane torg.</a:t>
            </a:r>
          </a:p>
          <a:p>
            <a:r>
              <a:rPr lang="sv-SE" sz="1000" dirty="0">
                <a:solidFill>
                  <a:srgbClr val="C00000"/>
                </a:solidFill>
                <a:latin typeface="Comic Sans MS" panose="030F0702030302020204" pitchFamily="66" charset="0"/>
              </a:rPr>
              <a:t>Varannan vecka arrangeras motionsorienteringen av OK Jösse och då i Arvikatrakten.</a:t>
            </a:r>
            <a:endParaRPr lang="en-US" sz="1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96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67544" y="764704"/>
            <a:ext cx="8255888" cy="4482824"/>
          </a:xfrm>
        </p:spPr>
        <p:txBody>
          <a:bodyPr>
            <a:normAutofit/>
          </a:bodyPr>
          <a:lstStyle/>
          <a:p>
            <a:endParaRPr lang="sv-SE" b="1" dirty="0">
              <a:solidFill>
                <a:schemeClr val="accent2"/>
              </a:solidFill>
              <a:latin typeface="Kristen ITC" panose="03050502040202030202" pitchFamily="66" charset="0"/>
              <a:ea typeface="Calibri"/>
              <a:cs typeface="Times New Roman"/>
            </a:endParaRPr>
          </a:p>
          <a:p>
            <a:endParaRPr lang="sv-SE" b="1" dirty="0">
              <a:solidFill>
                <a:schemeClr val="accent2"/>
              </a:solidFill>
              <a:latin typeface="Kristen ITC" panose="03050502040202030202" pitchFamily="66" charset="0"/>
              <a:ea typeface="Calibri"/>
              <a:cs typeface="Times New Roman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3527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22146</TotalTime>
  <Words>121</Words>
  <Application>Microsoft Office PowerPoint</Application>
  <PresentationFormat>On-screen Show (4:3)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Comic Sans MS</vt:lpstr>
      <vt:lpstr>Kristen ITC</vt:lpstr>
      <vt:lpstr>Verdana</vt:lpstr>
      <vt:lpstr>Wingdings 2</vt:lpstr>
      <vt:lpstr>Aspekt</vt:lpstr>
      <vt:lpstr>PowerPoint Presentation</vt:lpstr>
      <vt:lpstr>PowerPoint Presentation</vt:lpstr>
    </vt:vector>
  </TitlesOfParts>
  <Company>Karlstad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petecarl</dc:creator>
  <cp:lastModifiedBy>Fogelberg Martin</cp:lastModifiedBy>
  <cp:revision>127</cp:revision>
  <cp:lastPrinted>2022-03-31T06:01:28Z</cp:lastPrinted>
  <dcterms:created xsi:type="dcterms:W3CDTF">2016-04-17T08:40:37Z</dcterms:created>
  <dcterms:modified xsi:type="dcterms:W3CDTF">2024-06-04T12:44:35Z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2022-03-30T11:58:39Z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3c7bb9e6-aac4-4be6-aaf3-d0eb81538b07</vt:lpwstr>
  </property>
  <property fmtid="{D5CDD505-2E9C-101B-9397-08002B2CF9AE}" pid="8" name="MSIP_Label_19540963-e559-4020-8a90-fe8a502c2801_ContentBits">
    <vt:lpwstr>0</vt:lpwstr>
  </property>
</Properties>
</file>