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59" r:id="rId3"/>
    <p:sldId id="262" r:id="rId4"/>
    <p:sldId id="261" r:id="rId5"/>
    <p:sldId id="265" r:id="rId6"/>
  </p:sldIdLst>
  <p:sldSz cx="12192000" cy="6858000"/>
  <p:notesSz cx="6797675" cy="9926638"/>
  <p:custDataLst>
    <p:tags r:id="rId9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slide" id="{07638B4C-A7E6-4882-B6F6-41AF672386FA}">
          <p14:sldIdLst>
            <p14:sldId id="258"/>
            <p14:sldId id="259"/>
            <p14:sldId id="262"/>
            <p14:sldId id="261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Författare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9234" autoAdjust="0"/>
  </p:normalViewPr>
  <p:slideViewPr>
    <p:cSldViewPr snapToGrid="0" showGuides="1">
      <p:cViewPr varScale="1">
        <p:scale>
          <a:sx n="113" d="100"/>
          <a:sy n="113" d="100"/>
        </p:scale>
        <p:origin x="414" y="-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78D02-BC94-4372-B4EE-E50DAA6B102A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F34F9-5911-446B-87CA-0C5B540FA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12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dirty="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EA533-B74C-4A7F-BC0E-F8600168F602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dirty="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F984-74D8-41E2-9A53-7B220BCAF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3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/ Paus /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2207825" y="2702355"/>
            <a:ext cx="8292046" cy="1585097"/>
            <a:chOff x="2207825" y="2702355"/>
            <a:chExt cx="8292046" cy="1585097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71082" y="2702355"/>
              <a:ext cx="2828789" cy="158509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07825" y="3105381"/>
              <a:ext cx="2007850" cy="654204"/>
            </a:xfrm>
            <a:prstGeom prst="rect">
              <a:avLst/>
            </a:prstGeom>
            <a:effectLst>
              <a:outerShdw blurRad="215900" dist="38100" dir="2700000" algn="tl" rotWithShape="0">
                <a:prstClr val="black">
                  <a:alpha val="35000"/>
                </a:prstClr>
              </a:outerShdw>
            </a:effectLst>
          </p:spPr>
        </p:pic>
      </p:grpSp>
      <p:sp>
        <p:nvSpPr>
          <p:cNvPr id="8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2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+ Inser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4D53-D23D-432A-A759-1353E142D53F}" type="datetime2">
              <a:rPr lang="en-US" smtClean="0"/>
              <a:t>Monday, May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Last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BC79-BCF2-4DC5-86E0-EC2159E89D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1697038"/>
            <a:ext cx="5522913" cy="4224337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Add content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4299" y="1619115"/>
            <a:ext cx="5515427" cy="4302260"/>
          </a:xfrm>
          <a:prstGeom prst="rect">
            <a:avLst/>
          </a:prstGeom>
        </p:spPr>
        <p:txBody>
          <a:bodyPr/>
          <a:lstStyle>
            <a:lvl1pPr marL="274638" indent="-274638">
              <a:defRPr/>
            </a:lvl1pPr>
            <a:lvl2pPr marL="444500" indent="-169863">
              <a:defRPr/>
            </a:lvl2pPr>
            <a:lvl3pPr marL="587375" indent="-142875"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5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822F-941F-46FF-BD79-DBE35E8B4DFF}" type="datetime2">
              <a:rPr lang="en-US" smtClean="0"/>
              <a:t>Monday, May 15,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Last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BC79-BCF2-4DC5-86E0-EC2159E89D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0920" y="6148133"/>
            <a:ext cx="857993" cy="278067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4299" y="1619115"/>
            <a:ext cx="8807268" cy="4302260"/>
          </a:xfrm>
          <a:prstGeom prst="rect">
            <a:avLst/>
          </a:prstGeom>
        </p:spPr>
        <p:txBody>
          <a:bodyPr/>
          <a:lstStyle>
            <a:lvl1pPr marL="274638" indent="-274638">
              <a:defRPr/>
            </a:lvl1pPr>
            <a:lvl2pPr marL="444500" indent="-169863">
              <a:defRPr/>
            </a:lvl2pPr>
            <a:lvl3pPr marL="587375" indent="-142875"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24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32B4-4759-45C1-919F-043D11300BF6}" type="datetime2">
              <a:rPr lang="en-US" smtClean="0"/>
              <a:t>Monday, May 15,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Last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BC79-BCF2-4DC5-86E0-EC2159E89D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0920" y="6148133"/>
            <a:ext cx="857993" cy="278067"/>
          </a:xfrm>
          <a:prstGeom prst="rect">
            <a:avLst/>
          </a:prstGeom>
        </p:spPr>
      </p:pic>
      <p:sp>
        <p:nvSpPr>
          <p:cNvPr id="8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67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5750" y="219075"/>
            <a:ext cx="11620500" cy="6419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0920" y="6148133"/>
            <a:ext cx="857993" cy="27806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2349500"/>
            <a:ext cx="7965528" cy="2001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QUOTE OR SLOGAN 72 PTS BOLD CAPS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E5F5F1-B3BB-4669-B092-55698C30B9C6}" type="datetime2">
              <a:rPr lang="en-US" smtClean="0"/>
              <a:t>Monday, May 15,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First Last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47BC79-BCF2-4DC5-86E0-EC2159E89D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29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85750" y="219075"/>
            <a:ext cx="11620500" cy="6419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0920" y="6148133"/>
            <a:ext cx="857993" cy="27806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2349500"/>
            <a:ext cx="7965528" cy="2001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OR SLOGAN 72 PTS BOLD CAPS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0920" y="6146646"/>
            <a:ext cx="857993" cy="279554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17D4E6-8439-4861-9AE6-621CADCF4623}" type="datetime2">
              <a:rPr lang="en-US" smtClean="0"/>
              <a:t>Monday, May 15, 2023</a:t>
            </a:fld>
            <a:endParaRPr lang="en-US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First Last name</a:t>
            </a:r>
            <a:endParaRPr lang="en-U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47BC79-BCF2-4DC5-86E0-EC2159E89D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9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5750" y="219075"/>
            <a:ext cx="11620500" cy="6419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0920" y="6148133"/>
            <a:ext cx="857993" cy="27806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2349500"/>
            <a:ext cx="7965528" cy="2001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QUOTE OR SLOGAN 72 PTS BOLD CAPS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4514C7-F997-43FF-824D-6B0326FD726F}" type="datetime2">
              <a:rPr lang="en-US" smtClean="0"/>
              <a:t>Monday, May 15,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First Last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47BC79-BCF2-4DC5-86E0-EC2159E89D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3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5750" y="219075"/>
            <a:ext cx="11620500" cy="6419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0920" y="6148133"/>
            <a:ext cx="857993" cy="27806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7F4B-175E-40F9-97C3-A0DC0B881758}" type="datetime2">
              <a:rPr lang="en-US" smtClean="0"/>
              <a:t>Monday, May 15,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Last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BC79-BCF2-4DC5-86E0-EC2159E89D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9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0920" y="6146646"/>
            <a:ext cx="857993" cy="279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779" y="2038118"/>
            <a:ext cx="5278755" cy="1640523"/>
          </a:xfrm>
        </p:spPr>
        <p:txBody>
          <a:bodyPr anchor="b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779" y="3806226"/>
            <a:ext cx="5278755" cy="919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8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8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0920" y="6146646"/>
            <a:ext cx="857993" cy="279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779" y="2038118"/>
            <a:ext cx="5278755" cy="1640523"/>
          </a:xfrm>
        </p:spPr>
        <p:txBody>
          <a:bodyPr anchor="b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779" y="3806226"/>
            <a:ext cx="5278755" cy="919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7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3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0920" y="6146646"/>
            <a:ext cx="857993" cy="279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779" y="2038118"/>
            <a:ext cx="5278755" cy="1640523"/>
          </a:xfrm>
        </p:spPr>
        <p:txBody>
          <a:bodyPr anchor="b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779" y="3806226"/>
            <a:ext cx="5278755" cy="919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7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0920" y="6148133"/>
            <a:ext cx="857993" cy="278067"/>
          </a:xfrm>
          <a:prstGeom prst="rect">
            <a:avLst/>
          </a:prstGeom>
        </p:spPr>
      </p:pic>
      <p:sp>
        <p:nvSpPr>
          <p:cNvPr id="16" name="Freeform 5"/>
          <p:cNvSpPr>
            <a:spLocks/>
          </p:cNvSpPr>
          <p:nvPr userDrawn="1"/>
        </p:nvSpPr>
        <p:spPr bwMode="auto">
          <a:xfrm>
            <a:off x="2022795" y="-44406"/>
            <a:ext cx="5640748" cy="6934201"/>
          </a:xfrm>
          <a:custGeom>
            <a:avLst/>
            <a:gdLst>
              <a:gd name="T0" fmla="*/ 0 w 1787"/>
              <a:gd name="T1" fmla="*/ 2156 h 2156"/>
              <a:gd name="T2" fmla="*/ 1592 w 1787"/>
              <a:gd name="T3" fmla="*/ 1274 h 2156"/>
              <a:gd name="T4" fmla="*/ 1592 w 1787"/>
              <a:gd name="T5" fmla="*/ 881 h 2156"/>
              <a:gd name="T6" fmla="*/ 1592 w 1787"/>
              <a:gd name="T7" fmla="*/ 881 h 2156"/>
              <a:gd name="T8" fmla="*/ 0 w 1787"/>
              <a:gd name="T9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7" h="2156">
                <a:moveTo>
                  <a:pt x="0" y="2156"/>
                </a:moveTo>
                <a:cubicBezTo>
                  <a:pt x="1592" y="1274"/>
                  <a:pt x="1592" y="1274"/>
                  <a:pt x="1592" y="1274"/>
                </a:cubicBezTo>
                <a:cubicBezTo>
                  <a:pt x="1787" y="1166"/>
                  <a:pt x="1787" y="990"/>
                  <a:pt x="1592" y="881"/>
                </a:cubicBezTo>
                <a:cubicBezTo>
                  <a:pt x="1592" y="881"/>
                  <a:pt x="1592" y="881"/>
                  <a:pt x="1592" y="88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7" name="Rectangle 16"/>
          <p:cNvSpPr/>
          <p:nvPr userDrawn="1"/>
        </p:nvSpPr>
        <p:spPr>
          <a:xfrm>
            <a:off x="1910710" y="-141958"/>
            <a:ext cx="283849" cy="130629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000" dirty="0" err="1"/>
          </a:p>
        </p:txBody>
      </p:sp>
      <p:sp>
        <p:nvSpPr>
          <p:cNvPr id="18" name="Rectangle 17"/>
          <p:cNvSpPr/>
          <p:nvPr userDrawn="1"/>
        </p:nvSpPr>
        <p:spPr>
          <a:xfrm>
            <a:off x="1910710" y="6869502"/>
            <a:ext cx="283849" cy="130629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000" dirty="0" err="1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80779" y="2038118"/>
            <a:ext cx="5278755" cy="1640523"/>
          </a:xfrm>
        </p:spPr>
        <p:txBody>
          <a:bodyPr anchor="b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80779" y="3806226"/>
            <a:ext cx="5278755" cy="919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9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5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299" y="322088"/>
            <a:ext cx="11164614" cy="965536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23DB-999B-4950-8CD7-5C590E9520C6}" type="datetime2">
              <a:rPr lang="en-US" smtClean="0"/>
              <a:t>Monday, May 15,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Last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BC79-BCF2-4DC5-86E0-EC2159E89D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4299" y="1619115"/>
            <a:ext cx="8807268" cy="4302260"/>
          </a:xfrm>
          <a:prstGeom prst="rect">
            <a:avLst/>
          </a:prstGeom>
        </p:spPr>
        <p:txBody>
          <a:bodyPr/>
          <a:lstStyle>
            <a:lvl1pPr marL="274638" indent="-274638">
              <a:defRPr/>
            </a:lvl1pPr>
            <a:lvl2pPr marL="444500" indent="-169863">
              <a:defRPr/>
            </a:lvl2pPr>
            <a:lvl3pPr marL="587375" indent="-142875"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3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D2DC-1338-4C43-AE27-1E96A3EA0025}" type="datetime2">
              <a:rPr lang="en-US" smtClean="0"/>
              <a:t>Monday, May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Last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BC79-BCF2-4DC5-86E0-EC2159E89D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4299" y="1619115"/>
            <a:ext cx="5502364" cy="4302260"/>
          </a:xfrm>
          <a:prstGeom prst="rect">
            <a:avLst/>
          </a:prstGeom>
        </p:spPr>
        <p:txBody>
          <a:bodyPr/>
          <a:lstStyle>
            <a:lvl1pPr marL="274638" indent="-274638">
              <a:defRPr/>
            </a:lvl1pPr>
            <a:lvl2pPr marL="444500" indent="-169863">
              <a:defRPr/>
            </a:lvl2pPr>
            <a:lvl3pPr marL="587375" indent="-142875"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16549" y="1619115"/>
            <a:ext cx="5502364" cy="4302260"/>
          </a:xfrm>
          <a:prstGeom prst="rect">
            <a:avLst/>
          </a:prstGeom>
        </p:spPr>
        <p:txBody>
          <a:bodyPr/>
          <a:lstStyle>
            <a:lvl1pPr marL="274638" indent="-274638">
              <a:defRPr/>
            </a:lvl1pPr>
            <a:lvl2pPr marL="444500" indent="-169863">
              <a:defRPr/>
            </a:lvl2pPr>
            <a:lvl3pPr marL="587375" indent="-142875"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5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836" b="-1"/>
          <a:stretch/>
        </p:blipFill>
        <p:spPr>
          <a:xfrm>
            <a:off x="6095206" y="1697039"/>
            <a:ext cx="5524500" cy="423082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1697039"/>
            <a:ext cx="5522913" cy="4224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middle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0E9D-C5A4-45AA-87D1-2C959EC15558}" type="datetime2">
              <a:rPr lang="en-US" smtClean="0"/>
              <a:t>Monday, May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First Last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BC79-BCF2-4DC5-86E0-EC2159E89D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4299" y="1619115"/>
            <a:ext cx="5437050" cy="4302260"/>
          </a:xfrm>
          <a:prstGeom prst="rect">
            <a:avLst/>
          </a:prstGeom>
        </p:spPr>
        <p:txBody>
          <a:bodyPr/>
          <a:lstStyle>
            <a:lvl1pPr marL="274638" indent="-274638">
              <a:defRPr/>
            </a:lvl1pPr>
            <a:lvl2pPr marL="444500" indent="-169863">
              <a:defRPr/>
            </a:lvl2pPr>
            <a:lvl3pPr marL="587375" indent="-142875"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5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095999" y="1697038"/>
            <a:ext cx="5522913" cy="422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F90725-3DCF-4C7E-9190-773C8A64AF47}" type="datetime2">
              <a:rPr lang="en-US" smtClean="0"/>
              <a:t>Monday, May 15,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First Last name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A179F11-2DA5-472D-8768-0C354CE324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54299" y="1619115"/>
            <a:ext cx="5476238" cy="4302260"/>
          </a:xfrm>
          <a:prstGeom prst="rect">
            <a:avLst/>
          </a:prstGeom>
        </p:spPr>
        <p:txBody>
          <a:bodyPr/>
          <a:lstStyle>
            <a:lvl1pPr marL="274638" indent="-274638">
              <a:defRPr/>
            </a:lvl1pPr>
            <a:lvl2pPr marL="444500" indent="-169863">
              <a:defRPr/>
            </a:lvl2pPr>
            <a:lvl3pPr marL="587375" indent="-142875"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documentClassificationPlaceHolder"/>
          <p:cNvSpPr txBox="1"/>
          <p:nvPr userDrawn="1"/>
        </p:nvSpPr>
        <p:spPr>
          <a:xfrm>
            <a:off x="5307106" y="6235814"/>
            <a:ext cx="1577788" cy="2779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11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4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5750" y="1312506"/>
            <a:ext cx="11620500" cy="5326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298" y="322088"/>
            <a:ext cx="11115655" cy="9655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3949" y="6235815"/>
            <a:ext cx="1798898" cy="277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3"/>
                </a:solidFill>
              </a:defRPr>
            </a:lvl1pPr>
          </a:lstStyle>
          <a:p>
            <a:fld id="{F9132C52-7C97-4D63-B821-3232833A28D8}" type="datetime2">
              <a:rPr lang="en-US" smtClean="0"/>
              <a:t>Monday, May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2846" y="6235815"/>
            <a:ext cx="2339789" cy="277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First Last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4632" y="6235815"/>
            <a:ext cx="550507" cy="277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accent3"/>
                </a:solidFill>
              </a:defRPr>
            </a:lvl1pPr>
          </a:lstStyle>
          <a:p>
            <a:fld id="{BA47BC79-BCF2-4DC5-86E0-EC2159E89D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760920" y="6148133"/>
            <a:ext cx="857993" cy="278067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571500" y="-365640"/>
            <a:ext cx="11047413" cy="274320"/>
            <a:chOff x="571500" y="-365640"/>
            <a:chExt cx="11047413" cy="27432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571500" y="-365640"/>
              <a:ext cx="0" cy="27432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1618913" y="-365640"/>
              <a:ext cx="0" cy="27432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6096000" y="-365640"/>
              <a:ext cx="0" cy="27432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 userDrawn="1"/>
        </p:nvGrpSpPr>
        <p:grpSpPr>
          <a:xfrm>
            <a:off x="572293" y="6949440"/>
            <a:ext cx="11047413" cy="274320"/>
            <a:chOff x="571500" y="-365640"/>
            <a:chExt cx="11047413" cy="274320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571500" y="-365640"/>
              <a:ext cx="0" cy="27432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1618913" y="-365640"/>
              <a:ext cx="0" cy="27432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096000" y="-365640"/>
              <a:ext cx="0" cy="27432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 userDrawn="1"/>
        </p:nvGrpSpPr>
        <p:grpSpPr>
          <a:xfrm>
            <a:off x="12283440" y="1136650"/>
            <a:ext cx="369726" cy="4781233"/>
            <a:chOff x="12283440" y="1136650"/>
            <a:chExt cx="369726" cy="4781233"/>
          </a:xfrm>
        </p:grpSpPr>
        <p:cxnSp>
          <p:nvCxnSpPr>
            <p:cNvPr id="25" name="Straight Connector 24"/>
            <p:cNvCxnSpPr/>
            <p:nvPr userDrawn="1"/>
          </p:nvCxnSpPr>
          <p:spPr>
            <a:xfrm rot="5400000">
              <a:off x="12468303" y="1512175"/>
              <a:ext cx="0" cy="369726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rot="5400000">
              <a:off x="12468303" y="5733020"/>
              <a:ext cx="0" cy="369726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rot="5400000">
              <a:off x="12468303" y="951787"/>
              <a:ext cx="0" cy="369726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 userDrawn="1"/>
        </p:nvGrpSpPr>
        <p:grpSpPr>
          <a:xfrm>
            <a:off x="-464060" y="1136650"/>
            <a:ext cx="369726" cy="4786630"/>
            <a:chOff x="12283440" y="1136650"/>
            <a:chExt cx="369726" cy="4786630"/>
          </a:xfrm>
        </p:grpSpPr>
        <p:cxnSp>
          <p:nvCxnSpPr>
            <p:cNvPr id="38" name="Straight Connector 37"/>
            <p:cNvCxnSpPr/>
            <p:nvPr userDrawn="1"/>
          </p:nvCxnSpPr>
          <p:spPr>
            <a:xfrm rot="5400000">
              <a:off x="12468303" y="1512175"/>
              <a:ext cx="0" cy="369726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rot="5400000">
              <a:off x="12468303" y="5738417"/>
              <a:ext cx="0" cy="369726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rot="5400000">
              <a:off x="12468303" y="951787"/>
              <a:ext cx="0" cy="369726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SIPCMContentMarking" descr="{&quot;HashCode&quot;:1071427657,&quot;Placement&quot;:&quot;Footer&quot;,&quot;Top&quot;:519.343,&quot;Left&quot;:444.2841,&quot;SlideWidth&quot;:960,&quot;SlideHeight&quot;:540}">
            <a:extLst>
              <a:ext uri="{FF2B5EF4-FFF2-40B4-BE49-F238E27FC236}">
                <a16:creationId xmlns:a16="http://schemas.microsoft.com/office/drawing/2014/main" id="{B5A0C956-7DC9-42C6-92F5-27C6B91D75E1}"/>
              </a:ext>
            </a:extLst>
          </p:cNvPr>
          <p:cNvSpPr txBox="1"/>
          <p:nvPr userDrawn="1"/>
        </p:nvSpPr>
        <p:spPr>
          <a:xfrm>
            <a:off x="5642408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  <a:endParaRPr lang="en-GB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7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82" r:id="rId4"/>
    <p:sldLayoutId id="2147483681" r:id="rId5"/>
    <p:sldLayoutId id="2147483677" r:id="rId6"/>
    <p:sldLayoutId id="2147483678" r:id="rId7"/>
    <p:sldLayoutId id="2147483659" r:id="rId8"/>
    <p:sldLayoutId id="2147483660" r:id="rId9"/>
    <p:sldLayoutId id="2147483676" r:id="rId10"/>
    <p:sldLayoutId id="2147483679" r:id="rId11"/>
    <p:sldLayoutId id="2147483680" r:id="rId12"/>
    <p:sldLayoutId id="2147483654" r:id="rId13"/>
    <p:sldLayoutId id="2147483663" r:id="rId14"/>
    <p:sldLayoutId id="2147483664" r:id="rId15"/>
    <p:sldLayoutId id="2147483675" r:id="rId1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►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03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4" pos="360" userDrawn="1">
          <p15:clr>
            <a:srgbClr val="F26B43"/>
          </p15:clr>
        </p15:guide>
        <p15:guide id="5" pos="7319" userDrawn="1">
          <p15:clr>
            <a:srgbClr val="F26B43"/>
          </p15:clr>
        </p15:guide>
        <p15:guide id="6" orient="horz" pos="1069" userDrawn="1">
          <p15:clr>
            <a:srgbClr val="F26B43"/>
          </p15:clr>
        </p15:guide>
        <p15:guide id="10" orient="horz" pos="3730" userDrawn="1">
          <p15:clr>
            <a:srgbClr val="F26B43"/>
          </p15:clr>
        </p15:guide>
        <p15:guide id="13" orient="horz" pos="7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2349500"/>
            <a:ext cx="7966075" cy="2001838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Text</a:t>
            </a:r>
            <a:endParaRPr lang="en-GB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184" y="-60911"/>
            <a:ext cx="12569024" cy="6918911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-133184" y="5799908"/>
            <a:ext cx="5841653" cy="10580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000" dirty="0" err="1"/>
          </a:p>
        </p:txBody>
      </p:sp>
      <p:sp>
        <p:nvSpPr>
          <p:cNvPr id="12" name="textruta 11"/>
          <p:cNvSpPr txBox="1"/>
          <p:nvPr/>
        </p:nvSpPr>
        <p:spPr>
          <a:xfrm>
            <a:off x="0" y="6008914"/>
            <a:ext cx="51859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sv-SE" sz="3600" dirty="0"/>
              <a:t>Kommunikationsplan 2023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675" y="6235815"/>
            <a:ext cx="1489166" cy="6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6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1" y="5408023"/>
            <a:ext cx="1382221" cy="1105777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 och syfte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Skapa förutsättningar för god intern och extern kommunikationsspridning  och skapa möjlighet för fler nya medlemmar, fler sponsorer och medlemmarnas delaktighet.</a:t>
            </a:r>
          </a:p>
          <a:p>
            <a:r>
              <a:rPr lang="sv-SE" dirty="0"/>
              <a:t>Denna kommunikationsplan gäller enbart klubbnivå</a:t>
            </a:r>
          </a:p>
          <a:p>
            <a:r>
              <a:rPr lang="sv-SE" dirty="0"/>
              <a:t>Budskap:</a:t>
            </a:r>
          </a:p>
          <a:p>
            <a:pPr lvl="1"/>
            <a:r>
              <a:rPr lang="sv-SE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 Oxelösunds idrottsklubb tror vi på en fotboll för alla. Vi vill vara en förening som hela kommunen kan glädjas åt och vara en del av. </a:t>
            </a:r>
          </a:p>
          <a:p>
            <a:pPr lvl="1"/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lvl="1"/>
            <a:r>
              <a:rPr lang="sv-SE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 Oxelösunds Idrottsklubb skapar vi förutsättningar för gemenskap och schyst spel, glädjen är fundamentet för vår förening och en förutsättning för vår utveckling.</a:t>
            </a:r>
          </a:p>
          <a:p>
            <a:pPr lvl="1"/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lvl="1"/>
            <a:r>
              <a:rPr lang="sv-SE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 Oxelösunds idrottsklubb vill vi skapa en öppenhet, transparens och ärlighet. En förening med medlemmar som talar gott om föreningen är för oss ett kvitto på en bra verksamhet.</a:t>
            </a:r>
          </a:p>
          <a:p>
            <a:pPr lvl="1"/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lvl="1"/>
            <a:r>
              <a:rPr lang="sv-SE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 Oxelösunds idrottsklubb tror vi på demokrati och delaktighet, ingen ska känna sig förbisedd.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643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1" y="5408023"/>
            <a:ext cx="1382221" cy="1105777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Kommunikationsmål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Delge relevant information vid rätt tidpunkt genom effektiv  informationsspridning både internt och externt.</a:t>
            </a:r>
          </a:p>
          <a:p>
            <a:pPr marL="0" indent="0">
              <a:buNone/>
            </a:pPr>
            <a:endParaRPr lang="sv-SE" sz="800" dirty="0"/>
          </a:p>
          <a:p>
            <a:r>
              <a:rPr lang="sv-SE" dirty="0"/>
              <a:t>Externa målgrupper (Sponsorer, Nya medlemmar, Allmänheten)</a:t>
            </a:r>
          </a:p>
          <a:p>
            <a:pPr lvl="1"/>
            <a:r>
              <a:rPr lang="sv-SE" dirty="0"/>
              <a:t>Kommunicera övergripande verksamhetsinformation och inspirera. </a:t>
            </a:r>
          </a:p>
          <a:p>
            <a:pPr lvl="2"/>
            <a:r>
              <a:rPr lang="sv-SE" dirty="0"/>
              <a:t>Tillgängliggöra årlig verksamhetsberättelse, kalender, A-lagsmatcher, öppna evenemang,  samt övrig allmängiltig information så som tex presentation av styrelsen, undergrupper samt lagen</a:t>
            </a:r>
          </a:p>
          <a:p>
            <a:pPr lvl="2"/>
            <a:r>
              <a:rPr lang="sv-SE" dirty="0"/>
              <a:t>Inspirera potentiella nya medlemmar till fotboll</a:t>
            </a:r>
          </a:p>
          <a:p>
            <a:pPr lvl="2"/>
            <a:r>
              <a:rPr lang="sv-SE" dirty="0"/>
              <a:t>Berätta om sponsorer och inspirera företag till sponsring</a:t>
            </a:r>
          </a:p>
          <a:p>
            <a:pPr marL="444500" lvl="2" indent="0">
              <a:buNone/>
            </a:pPr>
            <a:endParaRPr lang="sv-SE" sz="800" dirty="0"/>
          </a:p>
          <a:p>
            <a:r>
              <a:rPr lang="sv-SE" dirty="0"/>
              <a:t>Interna målgrupper (Undergrupper, Medlemmar, Tränare, Vårdnadshavare)</a:t>
            </a:r>
          </a:p>
          <a:p>
            <a:pPr lvl="1"/>
            <a:r>
              <a:rPr lang="sv-SE" dirty="0"/>
              <a:t>Kommunicera intern information på både klubb- och </a:t>
            </a:r>
            <a:r>
              <a:rPr lang="sv-SE" dirty="0" err="1"/>
              <a:t>lagnivå</a:t>
            </a:r>
            <a:endParaRPr lang="sv-SE" dirty="0"/>
          </a:p>
          <a:p>
            <a:pPr lvl="2"/>
            <a:r>
              <a:rPr lang="sv-SE" dirty="0"/>
              <a:t>  Tillgängliggöra relevant information (tex styrelsebeslut, årsklocka, kampanjer, evenemang </a:t>
            </a:r>
            <a:r>
              <a:rPr lang="sv-SE" dirty="0" err="1"/>
              <a:t>etc</a:t>
            </a:r>
            <a:r>
              <a:rPr lang="sv-SE" dirty="0"/>
              <a:t>) för ökat engagemang och gemenskap</a:t>
            </a:r>
          </a:p>
        </p:txBody>
      </p:sp>
    </p:spTree>
    <p:extLst>
      <p:ext uri="{BB962C8B-B14F-4D97-AF65-F5344CB8AC3E}">
        <p14:creationId xmlns:p14="http://schemas.microsoft.com/office/powerpoint/2010/main" val="394604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1" y="5408023"/>
            <a:ext cx="1382221" cy="1105777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Målgrupper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Målgrupper som omfattas av kommunikationsplanen</a:t>
            </a:r>
          </a:p>
          <a:p>
            <a:pPr lvl="1"/>
            <a:r>
              <a:rPr lang="sv-SE" dirty="0"/>
              <a:t>Externa målgrupper</a:t>
            </a:r>
          </a:p>
          <a:p>
            <a:pPr lvl="2"/>
            <a:r>
              <a:rPr lang="sv-SE" dirty="0"/>
              <a:t>Sponsorer</a:t>
            </a:r>
          </a:p>
          <a:p>
            <a:pPr lvl="2"/>
            <a:r>
              <a:rPr lang="sv-SE" dirty="0"/>
              <a:t>Nya medlemmar</a:t>
            </a:r>
          </a:p>
          <a:p>
            <a:pPr lvl="2"/>
            <a:r>
              <a:rPr lang="sv-SE" dirty="0"/>
              <a:t>Allmänheten</a:t>
            </a:r>
          </a:p>
          <a:p>
            <a:pPr lvl="1"/>
            <a:r>
              <a:rPr lang="sv-SE" dirty="0"/>
              <a:t>Interna målgrupper</a:t>
            </a:r>
          </a:p>
          <a:p>
            <a:pPr lvl="2"/>
            <a:r>
              <a:rPr lang="sv-SE" dirty="0"/>
              <a:t>Undergrupper</a:t>
            </a:r>
          </a:p>
          <a:p>
            <a:pPr lvl="2"/>
            <a:r>
              <a:rPr lang="sv-SE" dirty="0"/>
              <a:t>Medlemmar</a:t>
            </a:r>
          </a:p>
          <a:p>
            <a:pPr lvl="2"/>
            <a:r>
              <a:rPr lang="sv-SE" dirty="0"/>
              <a:t>Tränare</a:t>
            </a:r>
          </a:p>
          <a:p>
            <a:pPr lvl="2"/>
            <a:r>
              <a:rPr lang="sv-SE" dirty="0"/>
              <a:t>Vårdnadshavare</a:t>
            </a:r>
          </a:p>
        </p:txBody>
      </p:sp>
    </p:spTree>
    <p:extLst>
      <p:ext uri="{BB962C8B-B14F-4D97-AF65-F5344CB8AC3E}">
        <p14:creationId xmlns:p14="http://schemas.microsoft.com/office/powerpoint/2010/main" val="194828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1" y="5408023"/>
            <a:ext cx="1382221" cy="1105777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04800" y="-482769"/>
            <a:ext cx="11314113" cy="1277425"/>
          </a:xfrm>
        </p:spPr>
        <p:txBody>
          <a:bodyPr/>
          <a:lstStyle/>
          <a:p>
            <a:r>
              <a:rPr lang="sv-SE" dirty="0"/>
              <a:t>Mediekanaler och strategi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454299" y="1619115"/>
            <a:ext cx="8807268" cy="4302260"/>
          </a:xfrm>
        </p:spPr>
        <p:txBody>
          <a:bodyPr/>
          <a:lstStyle/>
          <a:p>
            <a:r>
              <a:rPr lang="sv-SE" dirty="0"/>
              <a:t>Beroende på informationstyp lämpar sig olika kommunikationskanaler bäst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04362"/>
              </p:ext>
            </p:extLst>
          </p:nvPr>
        </p:nvGraphicFramePr>
        <p:xfrm>
          <a:off x="304800" y="936625"/>
          <a:ext cx="11691256" cy="550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9396">
                  <a:extLst>
                    <a:ext uri="{9D8B030D-6E8A-4147-A177-3AD203B41FA5}">
                      <a16:colId xmlns:a16="http://schemas.microsoft.com/office/drawing/2014/main" val="3556241741"/>
                    </a:ext>
                  </a:extLst>
                </a:gridCol>
                <a:gridCol w="1774203">
                  <a:extLst>
                    <a:ext uri="{9D8B030D-6E8A-4147-A177-3AD203B41FA5}">
                      <a16:colId xmlns:a16="http://schemas.microsoft.com/office/drawing/2014/main" val="3710014521"/>
                    </a:ext>
                  </a:extLst>
                </a:gridCol>
                <a:gridCol w="1957657">
                  <a:extLst>
                    <a:ext uri="{9D8B030D-6E8A-4147-A177-3AD203B41FA5}">
                      <a16:colId xmlns:a16="http://schemas.microsoft.com/office/drawing/2014/main" val="484508190"/>
                    </a:ext>
                  </a:extLst>
                </a:gridCol>
              </a:tblGrid>
              <a:tr h="465662">
                <a:tc>
                  <a:txBody>
                    <a:bodyPr/>
                    <a:lstStyle/>
                    <a:p>
                      <a:r>
                        <a:rPr lang="sv-SE" sz="1400" dirty="0"/>
                        <a:t>Informationstyp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Kanal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Målgrupp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68275"/>
                  </a:ext>
                </a:extLst>
              </a:tr>
              <a:tr h="1222249">
                <a:tc>
                  <a:txBody>
                    <a:bodyPr/>
                    <a:lstStyle/>
                    <a:p>
                      <a:r>
                        <a:rPr lang="sv-SE" sz="1400" dirty="0"/>
                        <a:t>Vision,</a:t>
                      </a:r>
                      <a:r>
                        <a:rPr lang="sv-SE" sz="1400" baseline="0" dirty="0"/>
                        <a:t> Värderingar, Styrelsepresentation, Kontaktsida, </a:t>
                      </a:r>
                      <a:r>
                        <a:rPr lang="sv-SE" sz="1400" dirty="0"/>
                        <a:t>Verksamhetsplan,</a:t>
                      </a:r>
                      <a:r>
                        <a:rPr lang="sv-SE" sz="1400" baseline="0" dirty="0"/>
                        <a:t> Stadgar, </a:t>
                      </a:r>
                      <a:r>
                        <a:rPr lang="sv-SE" sz="1400" dirty="0"/>
                        <a:t>Kalender, Verksamhetsberättelse,</a:t>
                      </a:r>
                      <a:r>
                        <a:rPr lang="sv-SE" sz="1400" baseline="0" dirty="0"/>
                        <a:t> Bli medlem, Medlemsavgifter ink. stödmedlemskap, Spelregler, Lagpresentationer, Nyheter, Inbjudningar, Matchresultat A-lagen, Hitta hit (karta Ramdalens IP)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Laget.se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Extern/Intern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90433"/>
                  </a:ext>
                </a:extLst>
              </a:tr>
              <a:tr h="614462">
                <a:tc>
                  <a:txBody>
                    <a:bodyPr/>
                    <a:lstStyle/>
                    <a:p>
                      <a:r>
                        <a:rPr lang="sv-SE" sz="1400" dirty="0"/>
                        <a:t>Nyheter, Inbjudningar, Matchresultat A-lagen, Evenemang, Sponsring, Inspiration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Facebook, </a:t>
                      </a:r>
                      <a:r>
                        <a:rPr lang="sv-SE" sz="1400" dirty="0" err="1"/>
                        <a:t>Instagram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Extern/Intern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258131"/>
                  </a:ext>
                </a:extLst>
              </a:tr>
              <a:tr h="465662">
                <a:tc>
                  <a:txBody>
                    <a:bodyPr/>
                    <a:lstStyle/>
                    <a:p>
                      <a:r>
                        <a:rPr lang="sv-SE" sz="1400" dirty="0"/>
                        <a:t>Intern information som gäller alla</a:t>
                      </a:r>
                      <a:r>
                        <a:rPr lang="sv-SE" sz="1400" baseline="0" dirty="0"/>
                        <a:t> medlemmar (tex styrelsebeslut)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Mejl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Intern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03401"/>
                  </a:ext>
                </a:extLst>
              </a:tr>
              <a:tr h="877803">
                <a:tc>
                  <a:txBody>
                    <a:bodyPr/>
                    <a:lstStyle/>
                    <a:p>
                      <a:r>
                        <a:rPr lang="sv-SE" sz="1400" dirty="0"/>
                        <a:t>Tränarinformation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Mejl,</a:t>
                      </a:r>
                    </a:p>
                    <a:p>
                      <a:r>
                        <a:rPr lang="sv-SE" sz="1400" dirty="0"/>
                        <a:t> Muntlig</a:t>
                      </a:r>
                      <a:r>
                        <a:rPr lang="sv-SE" sz="1400" baseline="0" dirty="0"/>
                        <a:t> info (ledarmöten)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Intern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33197"/>
                  </a:ext>
                </a:extLst>
              </a:tr>
              <a:tr h="877803">
                <a:tc>
                  <a:txBody>
                    <a:bodyPr/>
                    <a:lstStyle/>
                    <a:p>
                      <a:r>
                        <a:rPr lang="sv-SE" sz="1400" dirty="0"/>
                        <a:t>Laginformation</a:t>
                      </a:r>
                      <a:r>
                        <a:rPr lang="sv-SE" sz="1400" baseline="0" dirty="0"/>
                        <a:t> till medlem/vårdnadshavare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Mejl, Muntlig info (föräldramöten)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Intern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43086"/>
                  </a:ext>
                </a:extLst>
              </a:tr>
              <a:tr h="505109">
                <a:tc>
                  <a:txBody>
                    <a:bodyPr/>
                    <a:lstStyle/>
                    <a:p>
                      <a:r>
                        <a:rPr lang="sv-SE" sz="1400" dirty="0"/>
                        <a:t>Marknadsföring av evenemang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Affischering</a:t>
                      </a:r>
                    </a:p>
                    <a:p>
                      <a:r>
                        <a:rPr lang="sv-SE" sz="1400" dirty="0"/>
                        <a:t>Våra kanaler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Extern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932346"/>
                  </a:ext>
                </a:extLst>
              </a:tr>
              <a:tr h="465662">
                <a:tc>
                  <a:txBody>
                    <a:bodyPr/>
                    <a:lstStyle/>
                    <a:p>
                      <a:r>
                        <a:rPr lang="sv-SE" sz="1400" dirty="0"/>
                        <a:t>Sponsorinformation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Broschyr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Extern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581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8969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GO_COUNT" val="3"/>
</p:tagLst>
</file>

<file path=ppt/theme/theme1.xml><?xml version="1.0" encoding="utf-8"?>
<a:theme xmlns:a="http://schemas.openxmlformats.org/drawingml/2006/main" name="Office-tema">
  <a:themeElements>
    <a:clrScheme name="SSAB 2014">
      <a:dk1>
        <a:sysClr val="windowText" lastClr="000000"/>
      </a:dk1>
      <a:lt1>
        <a:sysClr val="window" lastClr="FFFFFF"/>
      </a:lt1>
      <a:dk2>
        <a:srgbClr val="616365"/>
      </a:dk2>
      <a:lt2>
        <a:srgbClr val="D8D8D8"/>
      </a:lt2>
      <a:accent1>
        <a:srgbClr val="002664"/>
      </a:accent1>
      <a:accent2>
        <a:srgbClr val="616365"/>
      </a:accent2>
      <a:accent3>
        <a:srgbClr val="B0B1AB"/>
      </a:accent3>
      <a:accent4>
        <a:srgbClr val="6A7F10"/>
      </a:accent4>
      <a:accent5>
        <a:srgbClr val="BAC696"/>
      </a:accent5>
      <a:accent6>
        <a:srgbClr val="477F80"/>
      </a:accent6>
      <a:hlink>
        <a:srgbClr val="72B5CC"/>
      </a:hlink>
      <a:folHlink>
        <a:srgbClr val="A05C0F"/>
      </a:folHlink>
    </a:clrScheme>
    <a:fontScheme name="SSAB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12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0"/>
          </a:spcBef>
          <a:buClr>
            <a:schemeClr val="accent1"/>
          </a:buClr>
          <a:defRPr sz="2000" dirty="0" err="1" smtClean="0"/>
        </a:defPPr>
      </a:lstStyle>
    </a:txDef>
  </a:objectDefaults>
  <a:extraClrSchemeLst/>
  <a:custClrLst>
    <a:custClr name="Docol">
      <a:srgbClr val="616365"/>
    </a:custClr>
    <a:custClr name="Armox">
      <a:srgbClr val="00693C"/>
    </a:custClr>
    <a:custClr name="Toolox">
      <a:srgbClr val="000000"/>
    </a:custClr>
    <a:custClr name="Hardox">
      <a:srgbClr val="97233F"/>
    </a:custClr>
    <a:custClr name="Greencoat">
      <a:srgbClr val="739600"/>
    </a:custClr>
    <a:custClr name="Strenx">
      <a:srgbClr val="006983"/>
    </a:custClr>
  </a:custClrLst>
  <a:extLst>
    <a:ext uri="{05A4C25C-085E-4340-85A3-A5531E510DB2}">
      <thm15:themeFamily xmlns:thm15="http://schemas.microsoft.com/office/thememl/2012/main" name="SSAB_Template_16x9_v5.potx" id="{FA388D56-16A0-4A76-9BB6-17F8D5C42675}" vid="{48C806F5-4BC4-412A-B7E2-6FB487F3E3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SSAB_16x9_2017</Template>
  <TotalTime>0</TotalTime>
  <Words>388</Words>
  <Application>Microsoft Office PowerPoint</Application>
  <PresentationFormat>Bredbild</PresentationFormat>
  <Paragraphs>64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PowerPoint-presentation</vt:lpstr>
      <vt:lpstr>Bakgrund och syfte</vt:lpstr>
      <vt:lpstr>Kommunikationsmål</vt:lpstr>
      <vt:lpstr>Målgrupper</vt:lpstr>
      <vt:lpstr>Mediekanaler och strategi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2019-04-22T18:30:18Z</dcterms:created>
  <dcterms:modified xsi:type="dcterms:W3CDTF">2023-05-15T11:18:16Z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0b7bbd-7ade-49ce-aa5e-23220b76cd08_Enabled">
    <vt:lpwstr>true</vt:lpwstr>
  </property>
  <property fmtid="{D5CDD505-2E9C-101B-9397-08002B2CF9AE}" pid="3" name="MSIP_Label_400b7bbd-7ade-49ce-aa5e-23220b76cd08_SetDate">
    <vt:lpwstr>2021-05-24T07:54:52Z</vt:lpwstr>
  </property>
  <property fmtid="{D5CDD505-2E9C-101B-9397-08002B2CF9AE}" pid="4" name="MSIP_Label_400b7bbd-7ade-49ce-aa5e-23220b76cd08_Method">
    <vt:lpwstr>Standard</vt:lpwstr>
  </property>
  <property fmtid="{D5CDD505-2E9C-101B-9397-08002B2CF9AE}" pid="5" name="MSIP_Label_400b7bbd-7ade-49ce-aa5e-23220b76cd08_Name">
    <vt:lpwstr>Confidential</vt:lpwstr>
  </property>
  <property fmtid="{D5CDD505-2E9C-101B-9397-08002B2CF9AE}" pid="6" name="MSIP_Label_400b7bbd-7ade-49ce-aa5e-23220b76cd08_SiteId">
    <vt:lpwstr>8beccd60-0be6-4025-8e24-ca9ae679e1f4</vt:lpwstr>
  </property>
  <property fmtid="{D5CDD505-2E9C-101B-9397-08002B2CF9AE}" pid="7" name="MSIP_Label_400b7bbd-7ade-49ce-aa5e-23220b76cd08_ActionId">
    <vt:lpwstr>03d828e2-07d4-43d3-8b80-21f0c6bf4ce6</vt:lpwstr>
  </property>
  <property fmtid="{D5CDD505-2E9C-101B-9397-08002B2CF9AE}" pid="8" name="MSIP_Label_400b7bbd-7ade-49ce-aa5e-23220b76cd08_ContentBits">
    <vt:lpwstr>2</vt:lpwstr>
  </property>
</Properties>
</file>