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4" r:id="rId3"/>
    <p:sldId id="258" r:id="rId4"/>
    <p:sldId id="259" r:id="rId5"/>
    <p:sldId id="261" r:id="rId6"/>
    <p:sldId id="262" r:id="rId7"/>
    <p:sldId id="268" r:id="rId8"/>
    <p:sldId id="265" r:id="rId9"/>
    <p:sldId id="263" r:id="rId10"/>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06"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A54FB41-86CF-464C-9E35-9932A71A3E43}" type="datetimeFigureOut">
              <a:rPr lang="sv-SE" smtClean="0"/>
              <a:t>2022-05-24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4822F4F-4E78-49C8-BB0E-29881941B444}" type="slidenum">
              <a:rPr lang="sv-SE" smtClean="0"/>
              <a:t>‹#›</a:t>
            </a:fld>
            <a:endParaRPr lang="sv-SE"/>
          </a:p>
        </p:txBody>
      </p:sp>
    </p:spTree>
    <p:extLst>
      <p:ext uri="{BB962C8B-B14F-4D97-AF65-F5344CB8AC3E}">
        <p14:creationId xmlns:p14="http://schemas.microsoft.com/office/powerpoint/2010/main" val="70623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52A12C-3DEB-4AE2-9F13-CDD6E153E779}" type="datetimeFigureOut">
              <a:rPr lang="sv-SE" smtClean="0"/>
              <a:pPr/>
              <a:t>2022-05-24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FA80F8-3894-4A68-A5B5-C594379430FA}" type="slidenum">
              <a:rPr lang="sv-SE" smtClean="0"/>
              <a:pPr/>
              <a:t>‹#›</a:t>
            </a:fld>
            <a:endParaRPr lang="sv-SE"/>
          </a:p>
        </p:txBody>
      </p:sp>
    </p:spTree>
    <p:extLst>
      <p:ext uri="{BB962C8B-B14F-4D97-AF65-F5344CB8AC3E}">
        <p14:creationId xmlns:p14="http://schemas.microsoft.com/office/powerpoint/2010/main" val="328896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CFA80F8-3894-4A68-A5B5-C594379430FA}" type="slidenum">
              <a:rPr lang="sv-SE" smtClean="0"/>
              <a:pPr/>
              <a:t>7</a:t>
            </a:fld>
            <a:endParaRPr lang="sv-SE"/>
          </a:p>
        </p:txBody>
      </p:sp>
    </p:spTree>
    <p:extLst>
      <p:ext uri="{BB962C8B-B14F-4D97-AF65-F5344CB8AC3E}">
        <p14:creationId xmlns:p14="http://schemas.microsoft.com/office/powerpoint/2010/main" val="2341990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CFA80F8-3894-4A68-A5B5-C594379430FA}" type="slidenum">
              <a:rPr lang="sv-SE" smtClean="0"/>
              <a:pPr/>
              <a:t>8</a:t>
            </a:fld>
            <a:endParaRPr lang="sv-SE"/>
          </a:p>
        </p:txBody>
      </p:sp>
    </p:spTree>
    <p:extLst>
      <p:ext uri="{BB962C8B-B14F-4D97-AF65-F5344CB8AC3E}">
        <p14:creationId xmlns:p14="http://schemas.microsoft.com/office/powerpoint/2010/main" val="3667195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46" t="50286" r="892" b="44647"/>
          <a:stretch/>
        </p:blipFill>
        <p:spPr>
          <a:xfrm flipH="1">
            <a:off x="-47819" y="6313275"/>
            <a:ext cx="9251092" cy="396000"/>
          </a:xfrm>
          <a:prstGeom prst="rect">
            <a:avLst/>
          </a:prstGeom>
        </p:spPr>
      </p:pic>
      <p:sp>
        <p:nvSpPr>
          <p:cNvPr id="2" name="Rubrik 1"/>
          <p:cNvSpPr>
            <a:spLocks noGrp="1"/>
          </p:cNvSpPr>
          <p:nvPr>
            <p:ph type="ctrTitle"/>
          </p:nvPr>
        </p:nvSpPr>
        <p:spPr>
          <a:xfrm>
            <a:off x="428596" y="2130425"/>
            <a:ext cx="8286808" cy="1470025"/>
          </a:xfrm>
        </p:spPr>
        <p:txBody>
          <a:bodyPr>
            <a:normAutofit/>
          </a:bodyPr>
          <a:lstStyle>
            <a:lvl1pPr>
              <a:defRPr sz="4800" b="1">
                <a:latin typeface="Gill Sans MT"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normAutofit/>
          </a:bodyPr>
          <a:lstStyle>
            <a:lvl1pPr marL="0" indent="0" algn="ctr">
              <a:buNone/>
              <a:defRPr sz="3000" b="1">
                <a:solidFill>
                  <a:schemeClr val="tx1">
                    <a:tint val="75000"/>
                  </a:schemeClr>
                </a:solidFill>
                <a:latin typeface="Gill Sans MT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9" name="Platshållare för text 21"/>
          <p:cNvSpPr>
            <a:spLocks noGrp="1"/>
          </p:cNvSpPr>
          <p:nvPr>
            <p:ph type="body" sz="quarter" idx="13"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dirty="0"/>
              <a:t>Ange namn på verksamheten</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 platshållare">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53" t="50380" r="185" b="44553"/>
          <a:stretch/>
        </p:blipFill>
        <p:spPr>
          <a:xfrm flipH="1">
            <a:off x="-4351" y="6309320"/>
            <a:ext cx="9251092" cy="396000"/>
          </a:xfrm>
          <a:prstGeom prst="rect">
            <a:avLst/>
          </a:prstGeom>
        </p:spPr>
      </p:pic>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7" name="Platshållare för innehåll 6"/>
          <p:cNvSpPr>
            <a:spLocks noGrp="1"/>
          </p:cNvSpPr>
          <p:nvPr>
            <p:ph sz="quarter" idx="10"/>
          </p:nvPr>
        </p:nvSpPr>
        <p:spPr>
          <a:xfrm>
            <a:off x="785787" y="2357430"/>
            <a:ext cx="7572428"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a:t>Klicka här för att ändra format på bakgrundstexten</a:t>
            </a:r>
          </a:p>
          <a:p>
            <a:pPr lvl="1"/>
            <a:r>
              <a:rPr lang="sv-SE"/>
              <a:t>Nivå två</a:t>
            </a:r>
          </a:p>
        </p:txBody>
      </p:sp>
      <p:sp>
        <p:nvSpPr>
          <p:cNvPr id="8"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format</a:t>
            </a:r>
            <a:endParaRPr lang="sv-SE" dirty="0"/>
          </a:p>
        </p:txBody>
      </p:sp>
      <p:sp>
        <p:nvSpPr>
          <p:cNvPr id="22"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dirty="0"/>
              <a:t>Ange namn på verksamheten</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platshållare">
    <p:spTree>
      <p:nvGrpSpPr>
        <p:cNvPr id="1" name=""/>
        <p:cNvGrpSpPr/>
        <p:nvPr/>
      </p:nvGrpSpPr>
      <p:grpSpPr>
        <a:xfrm>
          <a:off x="0" y="0"/>
          <a:ext cx="0" cy="0"/>
          <a:chOff x="0" y="0"/>
          <a:chExt cx="0" cy="0"/>
        </a:xfrm>
      </p:grpSpPr>
      <p:pic>
        <p:nvPicPr>
          <p:cNvPr id="13" name="Bildobjekt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83" t="50299" r="855" b="44634"/>
          <a:stretch/>
        </p:blipFill>
        <p:spPr>
          <a:xfrm flipH="1">
            <a:off x="-53546" y="6309320"/>
            <a:ext cx="9251092" cy="3960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10"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dirty="0"/>
              <a:t>Ange namn på verksamheten</a:t>
            </a:r>
          </a:p>
        </p:txBody>
      </p:sp>
      <p:sp>
        <p:nvSpPr>
          <p:cNvPr id="11" name="Platshållare för innehåll 6"/>
          <p:cNvSpPr>
            <a:spLocks noGrp="1"/>
          </p:cNvSpPr>
          <p:nvPr>
            <p:ph sz="quarter" idx="10"/>
          </p:nvPr>
        </p:nvSpPr>
        <p:spPr>
          <a:xfrm>
            <a:off x="785787" y="2357430"/>
            <a:ext cx="3429024"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a:t>Klicka här för att ändra format på bakgrundstexten</a:t>
            </a:r>
          </a:p>
          <a:p>
            <a:pPr lvl="1"/>
            <a:r>
              <a:rPr lang="sv-SE"/>
              <a:t>Nivå två</a:t>
            </a:r>
          </a:p>
        </p:txBody>
      </p:sp>
      <p:sp>
        <p:nvSpPr>
          <p:cNvPr id="12"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format</a:t>
            </a:r>
            <a:endParaRPr lang="sv-SE" dirty="0"/>
          </a:p>
        </p:txBody>
      </p:sp>
      <p:sp>
        <p:nvSpPr>
          <p:cNvPr id="14" name="Platshållare för innehåll 6"/>
          <p:cNvSpPr>
            <a:spLocks noGrp="1"/>
          </p:cNvSpPr>
          <p:nvPr>
            <p:ph sz="quarter" idx="13"/>
          </p:nvPr>
        </p:nvSpPr>
        <p:spPr>
          <a:xfrm>
            <a:off x="5031408" y="2362528"/>
            <a:ext cx="3429024"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a:t>Klicka här för att ändra format på bakgrundstexten</a:t>
            </a:r>
          </a:p>
          <a:p>
            <a:pPr lvl="1"/>
            <a:r>
              <a:rPr lang="sv-SE"/>
              <a:t>Nivå två</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2022-05-24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ransition>
    <p:fade/>
  </p:transition>
  <p:txStyles>
    <p:titleStyle>
      <a:lvl1pPr algn="ctr" defTabSz="914400" rtl="0" eaLnBrk="1" latinLnBrk="0" hangingPunct="1">
        <a:spcBef>
          <a:spcPct val="0"/>
        </a:spcBef>
        <a:buNone/>
        <a:defRPr sz="4400" b="1" kern="1200">
          <a:solidFill>
            <a:schemeClr val="tx1"/>
          </a:solidFill>
          <a:latin typeface="Gill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mailto:andreas.jakobsson@articgroup.se" TargetMode="External"/><Relationship Id="rId3" Type="http://schemas.openxmlformats.org/officeDocument/2006/relationships/hyperlink" Target="mailto:jessica.lundstrom77@gmail.com" TargetMode="External"/><Relationship Id="rId7" Type="http://schemas.openxmlformats.org/officeDocument/2006/relationships/hyperlink" Target="mailto:fridautsi@hot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riviera@telia.com" TargetMode="External"/><Relationship Id="rId5" Type="http://schemas.openxmlformats.org/officeDocument/2006/relationships/hyperlink" Target="mailto:robert.jarneland@sweco.se" TargetMode="External"/><Relationship Id="rId10" Type="http://schemas.openxmlformats.org/officeDocument/2006/relationships/hyperlink" Target="mailto:niclas.norenheim@lindbacks.se" TargetMode="External"/><Relationship Id="rId4" Type="http://schemas.openxmlformats.org/officeDocument/2006/relationships/hyperlink" Target="mailto:ashraf3@shotokannorr.com" TargetMode="External"/><Relationship Id="rId9" Type="http://schemas.openxmlformats.org/officeDocument/2006/relationships/hyperlink" Target="mailto:peterskemark@hot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42825" y="1097621"/>
            <a:ext cx="8286808" cy="1470025"/>
          </a:xfrm>
        </p:spPr>
        <p:txBody>
          <a:bodyPr>
            <a:normAutofit fontScale="90000"/>
          </a:bodyPr>
          <a:lstStyle/>
          <a:p>
            <a:r>
              <a:rPr lang="sv-SE" dirty="0">
                <a:solidFill>
                  <a:schemeClr val="tx2"/>
                </a:solidFill>
              </a:rPr>
              <a:t>Välkomna till </a:t>
            </a:r>
            <a:br>
              <a:rPr lang="sv-SE" dirty="0">
                <a:solidFill>
                  <a:schemeClr val="tx2"/>
                </a:solidFill>
              </a:rPr>
            </a:br>
            <a:r>
              <a:rPr lang="sv-SE" dirty="0">
                <a:solidFill>
                  <a:schemeClr val="tx2"/>
                </a:solidFill>
              </a:rPr>
              <a:t>- Pitebor på stan 2022 -</a:t>
            </a:r>
          </a:p>
        </p:txBody>
      </p:sp>
      <p:sp>
        <p:nvSpPr>
          <p:cNvPr id="6" name="Underrubrik 5"/>
          <p:cNvSpPr>
            <a:spLocks noGrp="1"/>
          </p:cNvSpPr>
          <p:nvPr>
            <p:ph type="subTitle" idx="1"/>
          </p:nvPr>
        </p:nvSpPr>
        <p:spPr>
          <a:xfrm>
            <a:off x="1103065" y="4812457"/>
            <a:ext cx="6728792" cy="331110"/>
          </a:xfrm>
        </p:spPr>
        <p:txBody>
          <a:bodyPr>
            <a:normAutofit fontScale="62500" lnSpcReduction="20000"/>
          </a:bodyPr>
          <a:lstStyle/>
          <a:p>
            <a:r>
              <a:rPr lang="sv-SE" b="0" dirty="0">
                <a:solidFill>
                  <a:schemeClr val="tx1"/>
                </a:solidFill>
                <a:latin typeface="Gill Sans MT"/>
                <a:cs typeface="Gill Sans MT"/>
              </a:rPr>
              <a:t>Föreningar </a:t>
            </a:r>
            <a:r>
              <a:rPr lang="sv-SE" b="0" dirty="0" err="1">
                <a:solidFill>
                  <a:schemeClr val="tx1"/>
                </a:solidFill>
                <a:latin typeface="Gill Sans MT"/>
                <a:cs typeface="Gill Sans MT"/>
              </a:rPr>
              <a:t>nattvandrar</a:t>
            </a:r>
            <a:r>
              <a:rPr lang="sv-SE" b="0" dirty="0">
                <a:solidFill>
                  <a:schemeClr val="tx1"/>
                </a:solidFill>
                <a:latin typeface="Gill Sans MT"/>
                <a:cs typeface="Gill Sans MT"/>
              </a:rPr>
              <a:t> för att vara med och skapa trygga miljöer</a:t>
            </a:r>
          </a:p>
        </p:txBody>
      </p:sp>
      <p:sp>
        <p:nvSpPr>
          <p:cNvPr id="7" name="Platshållare för text 6"/>
          <p:cNvSpPr>
            <a:spLocks noGrp="1"/>
          </p:cNvSpPr>
          <p:nvPr>
            <p:ph type="body" sz="quarter" idx="13"/>
          </p:nvPr>
        </p:nvSpPr>
        <p:spPr/>
        <p:txBody>
          <a:bodyPr/>
          <a:lstStyle/>
          <a:p>
            <a:r>
              <a:rPr lang="sv-SE" dirty="0"/>
              <a:t>Piteå Brottsförebyggande råd</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2867712"/>
            <a:ext cx="2160240" cy="1620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867712"/>
            <a:ext cx="2171733" cy="16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1717" y="2892211"/>
            <a:ext cx="1967459" cy="1595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p:txBody>
          <a:bodyPr>
            <a:normAutofit/>
          </a:bodyPr>
          <a:lstStyle/>
          <a:p>
            <a:r>
              <a:rPr lang="sv-SE" sz="3200" dirty="0">
                <a:latin typeface="Gill Sans MT Condensed" panose="020B0506020104020203" pitchFamily="34" charset="0"/>
              </a:rPr>
              <a:t>Brottsförebyggande arbete</a:t>
            </a:r>
          </a:p>
          <a:p>
            <a:r>
              <a:rPr lang="sv-SE" sz="3200" dirty="0">
                <a:latin typeface="Gill Sans MT Condensed" panose="020B0506020104020203" pitchFamily="34" charset="0"/>
              </a:rPr>
              <a:t>Nattvandringar är en del i arbetet</a:t>
            </a:r>
          </a:p>
          <a:p>
            <a:r>
              <a:rPr lang="sv-SE" sz="3200" dirty="0">
                <a:latin typeface="Gill Sans MT Condensed" panose="020B0506020104020203" pitchFamily="34" charset="0"/>
              </a:rPr>
              <a:t>Fler föräldrar ute på stan, målgrupp 12-18 år</a:t>
            </a:r>
          </a:p>
          <a:p>
            <a:endParaRPr lang="sv-SE" sz="3200" dirty="0">
              <a:latin typeface="Gill Sans MT Condensed" panose="020B0506020104020203" pitchFamily="34" charset="0"/>
            </a:endParaRPr>
          </a:p>
        </p:txBody>
      </p:sp>
      <p:sp>
        <p:nvSpPr>
          <p:cNvPr id="3" name="Rubrik 2"/>
          <p:cNvSpPr>
            <a:spLocks noGrp="1"/>
          </p:cNvSpPr>
          <p:nvPr>
            <p:ph type="title"/>
          </p:nvPr>
        </p:nvSpPr>
        <p:spPr/>
        <p:txBody>
          <a:bodyPr/>
          <a:lstStyle/>
          <a:p>
            <a:pPr algn="ctr"/>
            <a:r>
              <a:rPr lang="sv-SE" dirty="0">
                <a:solidFill>
                  <a:schemeClr val="tx2"/>
                </a:solidFill>
                <a:latin typeface="Gill Sans MT Condensed" panose="020B0506020104020203" pitchFamily="34" charset="0"/>
              </a:rPr>
              <a:t>Bakgrund</a:t>
            </a:r>
          </a:p>
        </p:txBody>
      </p:sp>
      <p:sp>
        <p:nvSpPr>
          <p:cNvPr id="4" name="Platshållare för text 3"/>
          <p:cNvSpPr>
            <a:spLocks noGrp="1"/>
          </p:cNvSpPr>
          <p:nvPr>
            <p:ph type="body" sz="quarter" idx="11"/>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24343173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0584" y="1526927"/>
            <a:ext cx="8286808" cy="1470025"/>
          </a:xfrm>
        </p:spPr>
        <p:txBody>
          <a:bodyPr>
            <a:normAutofit fontScale="90000"/>
          </a:bodyPr>
          <a:lstStyle/>
          <a:p>
            <a:r>
              <a:rPr lang="sv-SE" sz="4900" dirty="0">
                <a:solidFill>
                  <a:schemeClr val="tx2"/>
                </a:solidFill>
              </a:rPr>
              <a:t>Riktlinjer</a:t>
            </a:r>
            <a:br>
              <a:rPr lang="sv-SE" dirty="0"/>
            </a:br>
            <a:endParaRPr lang="sv-SE" dirty="0"/>
          </a:p>
        </p:txBody>
      </p:sp>
      <p:sp>
        <p:nvSpPr>
          <p:cNvPr id="3" name="Underrubrik 2"/>
          <p:cNvSpPr>
            <a:spLocks noGrp="1"/>
          </p:cNvSpPr>
          <p:nvPr>
            <p:ph type="subTitle" idx="1"/>
          </p:nvPr>
        </p:nvSpPr>
        <p:spPr>
          <a:xfrm>
            <a:off x="1691680" y="2589223"/>
            <a:ext cx="6120680" cy="2088232"/>
          </a:xfrm>
        </p:spPr>
        <p:txBody>
          <a:bodyPr>
            <a:normAutofit lnSpcReduction="10000"/>
          </a:bodyPr>
          <a:lstStyle/>
          <a:p>
            <a:pPr marL="457200" indent="-457200" algn="l">
              <a:buFont typeface="Arial" panose="020B0604020202020204" pitchFamily="34" charset="0"/>
              <a:buChar char="•"/>
            </a:pPr>
            <a:r>
              <a:rPr lang="sv-SE" b="0" dirty="0">
                <a:solidFill>
                  <a:schemeClr val="tx1"/>
                </a:solidFill>
              </a:rPr>
              <a:t>Erbjudandet till föreningar med LOK stöd</a:t>
            </a:r>
          </a:p>
          <a:p>
            <a:pPr marL="457200" indent="-457200" algn="l">
              <a:buFont typeface="Arial" panose="020B0604020202020204" pitchFamily="34" charset="0"/>
              <a:buChar char="•"/>
            </a:pPr>
            <a:r>
              <a:rPr lang="sv-SE" b="0" dirty="0">
                <a:solidFill>
                  <a:schemeClr val="tx1"/>
                </a:solidFill>
              </a:rPr>
              <a:t>Fördelning av pass/helger–önskemål/lottning</a:t>
            </a:r>
          </a:p>
          <a:p>
            <a:pPr marL="457200" indent="-457200" algn="l">
              <a:buFont typeface="Arial" panose="020B0604020202020204" pitchFamily="34" charset="0"/>
              <a:buChar char="•"/>
            </a:pPr>
            <a:r>
              <a:rPr lang="sv-SE" b="0" dirty="0">
                <a:solidFill>
                  <a:schemeClr val="tx1"/>
                </a:solidFill>
              </a:rPr>
              <a:t>4 föräldrar per kväll ska vandra</a:t>
            </a:r>
          </a:p>
          <a:p>
            <a:pPr marL="457200" indent="-457200" algn="l">
              <a:buFont typeface="Arial" panose="020B0604020202020204" pitchFamily="34" charset="0"/>
              <a:buChar char="•"/>
            </a:pPr>
            <a:r>
              <a:rPr lang="sv-SE" b="0" dirty="0">
                <a:solidFill>
                  <a:schemeClr val="tx1"/>
                </a:solidFill>
              </a:rPr>
              <a:t>Var motiverad! Ni behövs!</a:t>
            </a:r>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8389666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188641"/>
            <a:ext cx="8286808" cy="1296144"/>
          </a:xfrm>
        </p:spPr>
        <p:txBody>
          <a:bodyPr>
            <a:normAutofit fontScale="90000"/>
          </a:bodyPr>
          <a:lstStyle/>
          <a:p>
            <a:r>
              <a:rPr lang="sv-SE" dirty="0">
                <a:solidFill>
                  <a:schemeClr val="tx2"/>
                </a:solidFill>
              </a:rPr>
              <a:t>När Var Hur</a:t>
            </a:r>
            <a:br>
              <a:rPr lang="sv-SE" dirty="0"/>
            </a:br>
            <a:r>
              <a:rPr lang="sv-SE" dirty="0"/>
              <a:t> </a:t>
            </a:r>
          </a:p>
        </p:txBody>
      </p:sp>
      <p:sp>
        <p:nvSpPr>
          <p:cNvPr id="3" name="Underrubrik 2"/>
          <p:cNvSpPr>
            <a:spLocks noGrp="1"/>
          </p:cNvSpPr>
          <p:nvPr>
            <p:ph type="subTitle" idx="1"/>
          </p:nvPr>
        </p:nvSpPr>
        <p:spPr>
          <a:xfrm>
            <a:off x="539552" y="1268760"/>
            <a:ext cx="7480920" cy="4896544"/>
          </a:xfrm>
        </p:spPr>
        <p:txBody>
          <a:bodyPr>
            <a:normAutofit fontScale="77500" lnSpcReduction="20000"/>
          </a:bodyPr>
          <a:lstStyle/>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Fredag 10 juni tom Lördag 20 augusti</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Ersättning 5 000 kr per helg</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Klockan 22-02 (Samling 20 min före)</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Inför varje vandring samling på Stadshotellet. </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Avslut på samma ställe</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Stadshotellet har ingen i receptionen på natten. Däremot så tar man sig in med kod. Så dem som kommer på respektive helg kommer att få koden för att ta sig in av receptionen innan personalen  går hem.</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Jackor och mobil finns</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Utvärdering</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Försäkring</a:t>
            </a:r>
          </a:p>
          <a:p>
            <a:pPr marL="457200" indent="-457200" algn="l">
              <a:buFont typeface="Arial" panose="020B0604020202020204" pitchFamily="34" charset="0"/>
              <a:buChar char="•"/>
            </a:pPr>
            <a:endParaRPr lang="sv-SE" b="0" dirty="0">
              <a:solidFill>
                <a:schemeClr val="tx1"/>
              </a:solidFill>
            </a:endParaRPr>
          </a:p>
          <a:p>
            <a:pPr algn="l"/>
            <a:endParaRPr lang="sv-SE" b="0" dirty="0">
              <a:solidFill>
                <a:schemeClr val="tx1"/>
              </a:solidFill>
            </a:endParaRPr>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5146301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39552" y="1340768"/>
            <a:ext cx="8286808" cy="1470025"/>
          </a:xfrm>
        </p:spPr>
        <p:txBody>
          <a:bodyPr/>
          <a:lstStyle/>
          <a:p>
            <a:r>
              <a:rPr lang="sv-SE" dirty="0">
                <a:solidFill>
                  <a:schemeClr val="tx2"/>
                </a:solidFill>
              </a:rPr>
              <a:t>Kontaktpersoner</a:t>
            </a:r>
          </a:p>
        </p:txBody>
      </p:sp>
      <p:sp>
        <p:nvSpPr>
          <p:cNvPr id="3" name="Underrubrik 2"/>
          <p:cNvSpPr>
            <a:spLocks noGrp="1"/>
          </p:cNvSpPr>
          <p:nvPr>
            <p:ph type="subTitle" idx="1"/>
          </p:nvPr>
        </p:nvSpPr>
        <p:spPr>
          <a:xfrm>
            <a:off x="1691680" y="2636912"/>
            <a:ext cx="6400800" cy="1752600"/>
          </a:xfrm>
        </p:spPr>
        <p:txBody>
          <a:bodyPr>
            <a:normAutofit fontScale="92500" lnSpcReduction="10000"/>
          </a:bodyPr>
          <a:lstStyle/>
          <a:p>
            <a:pPr marL="457200" indent="-457200" algn="l">
              <a:buFont typeface="Arial" panose="020B0604020202020204" pitchFamily="34" charset="0"/>
              <a:buChar char="•"/>
            </a:pPr>
            <a:r>
              <a:rPr lang="sv-SE" b="0" dirty="0">
                <a:solidFill>
                  <a:schemeClr val="tx1"/>
                </a:solidFill>
              </a:rPr>
              <a:t>Ansvarar för att alla kommer</a:t>
            </a:r>
          </a:p>
          <a:p>
            <a:pPr marL="457200" indent="-457200" algn="l">
              <a:buFont typeface="Arial" panose="020B0604020202020204" pitchFamily="34" charset="0"/>
              <a:buChar char="•"/>
            </a:pPr>
            <a:r>
              <a:rPr lang="sv-SE" b="0" dirty="0">
                <a:solidFill>
                  <a:schemeClr val="tx1"/>
                </a:solidFill>
              </a:rPr>
              <a:t>Ser till att alla som ska vandra får samma information om vilka regler som gäller, när var och hur</a:t>
            </a:r>
          </a:p>
          <a:p>
            <a:endParaRPr lang="sv-SE" dirty="0">
              <a:solidFill>
                <a:schemeClr val="tx1"/>
              </a:solidFill>
            </a:endParaRPr>
          </a:p>
          <a:p>
            <a:endParaRPr lang="sv-SE" dirty="0"/>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5985315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1131" y="836713"/>
            <a:ext cx="8286808" cy="936104"/>
          </a:xfrm>
        </p:spPr>
        <p:txBody>
          <a:bodyPr/>
          <a:lstStyle/>
          <a:p>
            <a:r>
              <a:rPr lang="sv-SE" dirty="0">
                <a:solidFill>
                  <a:schemeClr val="tx2"/>
                </a:solidFill>
              </a:rPr>
              <a:t>Regler för vandring</a:t>
            </a:r>
          </a:p>
        </p:txBody>
      </p:sp>
      <p:sp>
        <p:nvSpPr>
          <p:cNvPr id="3" name="Underrubrik 2"/>
          <p:cNvSpPr>
            <a:spLocks noGrp="1"/>
          </p:cNvSpPr>
          <p:nvPr>
            <p:ph type="subTitle" idx="1"/>
          </p:nvPr>
        </p:nvSpPr>
        <p:spPr>
          <a:xfrm>
            <a:off x="1299592" y="1772817"/>
            <a:ext cx="6544816" cy="4320479"/>
          </a:xfrm>
        </p:spPr>
        <p:txBody>
          <a:bodyPr>
            <a:noAutofit/>
          </a:bodyPr>
          <a:lstStyle/>
          <a:p>
            <a:pPr marL="457200" indent="-457200" algn="l">
              <a:buFont typeface="Arial" panose="020B0604020202020204" pitchFamily="34" charset="0"/>
              <a:buChar char="•"/>
            </a:pPr>
            <a:r>
              <a:rPr lang="sv-SE" sz="2800" b="0" dirty="0">
                <a:solidFill>
                  <a:schemeClr val="tx1"/>
                </a:solidFill>
              </a:rPr>
              <a:t>Alkohol och drogfria vandringar</a:t>
            </a:r>
          </a:p>
          <a:p>
            <a:pPr marL="457200" indent="-457200" algn="l">
              <a:buFont typeface="Arial" panose="020B0604020202020204" pitchFamily="34" charset="0"/>
              <a:buChar char="•"/>
            </a:pPr>
            <a:r>
              <a:rPr lang="sv-SE" sz="2800" b="0" dirty="0">
                <a:solidFill>
                  <a:schemeClr val="tx1"/>
                </a:solidFill>
              </a:rPr>
              <a:t>Gå alltid i grupp - jackor obligatoriskt</a:t>
            </a:r>
          </a:p>
          <a:p>
            <a:pPr marL="457200" indent="-457200" algn="l">
              <a:buFont typeface="Arial" panose="020B0604020202020204" pitchFamily="34" charset="0"/>
              <a:buChar char="•"/>
            </a:pPr>
            <a:r>
              <a:rPr lang="sv-SE" sz="2800" b="0" dirty="0">
                <a:solidFill>
                  <a:schemeClr val="tx1"/>
                </a:solidFill>
              </a:rPr>
              <a:t>Vid akuta fall - larma 112 </a:t>
            </a:r>
          </a:p>
          <a:p>
            <a:pPr marL="457200" indent="-457200" algn="l">
              <a:buFont typeface="Arial" panose="020B0604020202020204" pitchFamily="34" charset="0"/>
              <a:buChar char="•"/>
            </a:pPr>
            <a:r>
              <a:rPr lang="sv-SE" sz="2800" b="0" dirty="0">
                <a:solidFill>
                  <a:schemeClr val="tx1"/>
                </a:solidFill>
              </a:rPr>
              <a:t>Om något blir hotfullt eller obehagligt – gå därifrån</a:t>
            </a:r>
          </a:p>
          <a:p>
            <a:pPr marL="457200" indent="-457200" algn="l">
              <a:buFont typeface="Arial" panose="020B0604020202020204" pitchFamily="34" charset="0"/>
              <a:buChar char="•"/>
            </a:pPr>
            <a:r>
              <a:rPr lang="sv-SE" sz="2800" b="0" dirty="0">
                <a:solidFill>
                  <a:schemeClr val="tx1"/>
                </a:solidFill>
              </a:rPr>
              <a:t>Inga förtroenden, lova ingenting</a:t>
            </a:r>
          </a:p>
          <a:p>
            <a:pPr marL="457200" indent="-457200" algn="l">
              <a:buFont typeface="Arial" panose="020B0604020202020204" pitchFamily="34" charset="0"/>
              <a:buChar char="•"/>
            </a:pPr>
            <a:r>
              <a:rPr lang="sv-SE" sz="2800" b="0" dirty="0">
                <a:solidFill>
                  <a:schemeClr val="tx1"/>
                </a:solidFill>
              </a:rPr>
              <a:t>Inte bjuda på godis, fika …</a:t>
            </a:r>
          </a:p>
          <a:p>
            <a:pPr marL="457200" indent="-457200" algn="l">
              <a:buFont typeface="Arial" panose="020B0604020202020204" pitchFamily="34" charset="0"/>
              <a:buChar char="•"/>
            </a:pPr>
            <a:r>
              <a:rPr lang="sv-SE" sz="2800" b="0" dirty="0">
                <a:solidFill>
                  <a:schemeClr val="tx1"/>
                </a:solidFill>
              </a:rPr>
              <a:t>Inget skvaller om vad du ser eller varit/är med om</a:t>
            </a:r>
          </a:p>
          <a:p>
            <a:pPr marL="457200" indent="-457200" algn="l">
              <a:buFont typeface="Arial" panose="020B0604020202020204" pitchFamily="34" charset="0"/>
              <a:buChar char="•"/>
            </a:pPr>
            <a:r>
              <a:rPr lang="sv-SE" sz="2800" b="0" dirty="0">
                <a:solidFill>
                  <a:schemeClr val="tx1"/>
                </a:solidFill>
              </a:rPr>
              <a:t>Lämna aldrig någon som är redlös eller mår dåligt.</a:t>
            </a:r>
          </a:p>
          <a:p>
            <a:endParaRPr lang="sv-SE" sz="2800" dirty="0"/>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21298316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E169F42F-3F31-4BA3-8FAD-BD8AEE61B10D}"/>
              </a:ext>
            </a:extLst>
          </p:cNvPr>
          <p:cNvSpPr txBox="1"/>
          <p:nvPr/>
        </p:nvSpPr>
        <p:spPr>
          <a:xfrm>
            <a:off x="2195736" y="1844824"/>
            <a:ext cx="184731" cy="369332"/>
          </a:xfrm>
          <a:prstGeom prst="rect">
            <a:avLst/>
          </a:prstGeom>
          <a:noFill/>
        </p:spPr>
        <p:txBody>
          <a:bodyPr wrap="none" rtlCol="0">
            <a:spAutoFit/>
          </a:bodyPr>
          <a:lstStyle/>
          <a:p>
            <a:endParaRPr lang="sv-SE" dirty="0"/>
          </a:p>
        </p:txBody>
      </p:sp>
      <p:graphicFrame>
        <p:nvGraphicFramePr>
          <p:cNvPr id="9" name="Tabell 8">
            <a:extLst>
              <a:ext uri="{FF2B5EF4-FFF2-40B4-BE49-F238E27FC236}">
                <a16:creationId xmlns:a16="http://schemas.microsoft.com/office/drawing/2014/main" id="{97F5F2EC-AE30-5A56-21C0-27FA606FC3DA}"/>
              </a:ext>
            </a:extLst>
          </p:cNvPr>
          <p:cNvGraphicFramePr>
            <a:graphicFrameLocks noGrp="1"/>
          </p:cNvGraphicFramePr>
          <p:nvPr>
            <p:extLst>
              <p:ext uri="{D42A27DB-BD31-4B8C-83A1-F6EECF244321}">
                <p14:modId xmlns:p14="http://schemas.microsoft.com/office/powerpoint/2010/main" val="48110891"/>
              </p:ext>
            </p:extLst>
          </p:nvPr>
        </p:nvGraphicFramePr>
        <p:xfrm>
          <a:off x="457200" y="1880604"/>
          <a:ext cx="8229599" cy="3817345"/>
        </p:xfrm>
        <a:graphic>
          <a:graphicData uri="http://schemas.openxmlformats.org/drawingml/2006/table">
            <a:tbl>
              <a:tblPr>
                <a:tableStyleId>{5C22544A-7EE6-4342-B048-85BDC9FD1C3A}</a:tableStyleId>
              </a:tblPr>
              <a:tblGrid>
                <a:gridCol w="2202636">
                  <a:extLst>
                    <a:ext uri="{9D8B030D-6E8A-4147-A177-3AD203B41FA5}">
                      <a16:colId xmlns:a16="http://schemas.microsoft.com/office/drawing/2014/main" val="3833257943"/>
                    </a:ext>
                  </a:extLst>
                </a:gridCol>
                <a:gridCol w="1057265">
                  <a:extLst>
                    <a:ext uri="{9D8B030D-6E8A-4147-A177-3AD203B41FA5}">
                      <a16:colId xmlns:a16="http://schemas.microsoft.com/office/drawing/2014/main" val="2932777866"/>
                    </a:ext>
                  </a:extLst>
                </a:gridCol>
                <a:gridCol w="1883254">
                  <a:extLst>
                    <a:ext uri="{9D8B030D-6E8A-4147-A177-3AD203B41FA5}">
                      <a16:colId xmlns:a16="http://schemas.microsoft.com/office/drawing/2014/main" val="2736051861"/>
                    </a:ext>
                  </a:extLst>
                </a:gridCol>
                <a:gridCol w="1508806">
                  <a:extLst>
                    <a:ext uri="{9D8B030D-6E8A-4147-A177-3AD203B41FA5}">
                      <a16:colId xmlns:a16="http://schemas.microsoft.com/office/drawing/2014/main" val="3994845704"/>
                    </a:ext>
                  </a:extLst>
                </a:gridCol>
                <a:gridCol w="1577638">
                  <a:extLst>
                    <a:ext uri="{9D8B030D-6E8A-4147-A177-3AD203B41FA5}">
                      <a16:colId xmlns:a16="http://schemas.microsoft.com/office/drawing/2014/main" val="2488893315"/>
                    </a:ext>
                  </a:extLst>
                </a:gridCol>
              </a:tblGrid>
              <a:tr h="165253">
                <a:tc>
                  <a:txBody>
                    <a:bodyPr/>
                    <a:lstStyle/>
                    <a:p>
                      <a:pPr algn="ctr" fontAlgn="ctr"/>
                      <a:r>
                        <a:rPr lang="sv-SE" sz="1000" u="none" strike="noStrike" dirty="0">
                          <a:effectLst/>
                        </a:rPr>
                        <a:t>Pitebor på Stan sommaren 2022P</a:t>
                      </a:r>
                      <a:endParaRPr lang="sv-SE" sz="1000" b="1" i="0" u="none" strike="noStrike" dirty="0">
                        <a:solidFill>
                          <a:srgbClr val="000000"/>
                        </a:solidFill>
                        <a:effectLst/>
                        <a:latin typeface="Calibri" panose="020F0502020204030204" pitchFamily="34" charset="0"/>
                      </a:endParaRPr>
                    </a:p>
                  </a:txBody>
                  <a:tcPr marL="8263" marR="8263" marT="8263" marB="0" anchor="ctr"/>
                </a:tc>
                <a:tc>
                  <a:txBody>
                    <a:bodyPr/>
                    <a:lstStyle/>
                    <a:p>
                      <a:pPr algn="ctr" fontAlgn="b"/>
                      <a:r>
                        <a:rPr lang="sv-SE" sz="1000" u="none" strike="noStrike">
                          <a:effectLst/>
                        </a:rPr>
                        <a:t>Förening/Lag</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Mailadress</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Mobilnummer</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Kontaktperson</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096348238"/>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636159416"/>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04860881"/>
                  </a:ext>
                </a:extLst>
              </a:tr>
              <a:tr h="165253">
                <a:tc>
                  <a:txBody>
                    <a:bodyPr/>
                    <a:lstStyle/>
                    <a:p>
                      <a:pPr algn="l" fontAlgn="b"/>
                      <a:r>
                        <a:rPr lang="sv-SE" sz="1000" u="none" strike="noStrike">
                          <a:effectLst/>
                        </a:rPr>
                        <a:t>Fredag o Lördag     10-11 Juni</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FC Norrsken F13</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b="0" i="0" u="sng" strike="noStrike" dirty="0">
                          <a:solidFill>
                            <a:srgbClr val="0563C1"/>
                          </a:solidFill>
                          <a:effectLst/>
                          <a:latin typeface="Calibri" panose="020F0502020204030204" pitchFamily="34" charset="0"/>
                        </a:rPr>
                        <a:t>linlin_2@hotmail.com</a:t>
                      </a: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dirty="0">
                          <a:effectLst/>
                        </a:rPr>
                        <a:t>Linda Stenström</a:t>
                      </a:r>
                      <a:endParaRPr lang="sv-SE" sz="1000" b="0" i="0" u="none" strike="noStrike" dirty="0">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72960267"/>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405762118"/>
                  </a:ext>
                </a:extLst>
              </a:tr>
              <a:tr h="165253">
                <a:tc>
                  <a:txBody>
                    <a:bodyPr/>
                    <a:lstStyle/>
                    <a:p>
                      <a:pPr algn="l" fontAlgn="b"/>
                      <a:r>
                        <a:rPr lang="sv-SE" sz="1000" u="none" strike="noStrike" dirty="0">
                          <a:effectLst/>
                        </a:rPr>
                        <a:t>Fredag o Lördag   17-18 Juni</a:t>
                      </a:r>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Öjebyns IF P07</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sng" strike="noStrike" dirty="0">
                          <a:effectLst/>
                          <a:hlinkClick r:id="rId3"/>
                        </a:rPr>
                        <a:t>jessica.lundstrom77@gmail.com</a:t>
                      </a:r>
                      <a:endParaRPr lang="sv-SE" sz="1000" b="0" i="0" u="sng" strike="noStrike" dirty="0">
                        <a:solidFill>
                          <a:srgbClr val="0563C1"/>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070-3096361</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Jessica Lundström</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2832022069"/>
                  </a:ext>
                </a:extLst>
              </a:tr>
              <a:tr h="165253">
                <a:tc>
                  <a:txBody>
                    <a:bodyPr/>
                    <a:lstStyle/>
                    <a:p>
                      <a:pPr algn="l" fontAlgn="b"/>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354862504"/>
                  </a:ext>
                </a:extLst>
              </a:tr>
              <a:tr h="173516">
                <a:tc>
                  <a:txBody>
                    <a:bodyPr/>
                    <a:lstStyle/>
                    <a:p>
                      <a:pPr algn="l" fontAlgn="b"/>
                      <a:r>
                        <a:rPr lang="sv-SE" sz="1000" u="none" strike="noStrike">
                          <a:effectLst/>
                        </a:rPr>
                        <a:t>Fredag o Lördag   1-2 Juli</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Norrfjärdens Karate</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ctr"/>
                      <a:r>
                        <a:rPr lang="sv-SE" sz="1000" u="sng" strike="noStrike">
                          <a:effectLst/>
                          <a:hlinkClick r:id="rId4"/>
                        </a:rPr>
                        <a:t>ashraf3@shotokannorr.com</a:t>
                      </a:r>
                      <a:endParaRPr lang="sv-SE" sz="1000" b="0" i="0" u="sng" strike="noStrike">
                        <a:solidFill>
                          <a:srgbClr val="0563C1"/>
                        </a:solidFill>
                        <a:effectLst/>
                        <a:latin typeface="Calibri" panose="020F0502020204030204" pitchFamily="34" charset="0"/>
                      </a:endParaRPr>
                    </a:p>
                  </a:txBody>
                  <a:tcPr marL="8263" marR="8263" marT="8263" marB="0" anchor="ctr"/>
                </a:tc>
                <a:tc>
                  <a:txBody>
                    <a:bodyPr/>
                    <a:lstStyle/>
                    <a:p>
                      <a:pPr algn="ctr" fontAlgn="b"/>
                      <a:r>
                        <a:rPr lang="sv-SE" sz="1000" u="none" strike="noStrike">
                          <a:effectLst/>
                        </a:rPr>
                        <a:t>070- 651 2009</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Ashraf Abdulal</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391974762"/>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2256932144"/>
                  </a:ext>
                </a:extLst>
              </a:tr>
              <a:tr h="165253">
                <a:tc>
                  <a:txBody>
                    <a:bodyPr/>
                    <a:lstStyle/>
                    <a:p>
                      <a:pPr algn="l" fontAlgn="b"/>
                      <a:r>
                        <a:rPr lang="sv-SE" sz="1000" u="none" strike="noStrike">
                          <a:effectLst/>
                        </a:rPr>
                        <a:t>Fredag o Lördag   8-9 Juli</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PIF FF F11</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sng" strike="noStrike">
                          <a:effectLst/>
                          <a:hlinkClick r:id="rId5"/>
                        </a:rPr>
                        <a:t>robert.jarneland@sweco.se</a:t>
                      </a:r>
                      <a:endParaRPr lang="sv-SE" sz="1000" b="0" i="0" u="sng" strike="noStrike">
                        <a:solidFill>
                          <a:srgbClr val="0563C1"/>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Robert Jarneland</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2622322433"/>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469152654"/>
                  </a:ext>
                </a:extLst>
              </a:tr>
              <a:tr h="165253">
                <a:tc>
                  <a:txBody>
                    <a:bodyPr/>
                    <a:lstStyle/>
                    <a:p>
                      <a:pPr algn="l" fontAlgn="b"/>
                      <a:r>
                        <a:rPr lang="sv-SE" sz="1000" u="none" strike="noStrike">
                          <a:effectLst/>
                        </a:rPr>
                        <a:t>Fredag o Lördag   15-16 Juli</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Riviera Friidrott</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sng" strike="noStrike">
                          <a:effectLst/>
                          <a:hlinkClick r:id="rId6"/>
                        </a:rPr>
                        <a:t>riviera@telia.com</a:t>
                      </a:r>
                      <a:endParaRPr lang="sv-SE" sz="1000" b="0" i="0" u="sng" strike="noStrike">
                        <a:solidFill>
                          <a:srgbClr val="0563C1"/>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Kurt Engman</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95853309"/>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4134341824"/>
                  </a:ext>
                </a:extLst>
              </a:tr>
              <a:tr h="165253">
                <a:tc>
                  <a:txBody>
                    <a:bodyPr/>
                    <a:lstStyle/>
                    <a:p>
                      <a:pPr algn="l" fontAlgn="b"/>
                      <a:r>
                        <a:rPr lang="nb-NO" sz="1000" u="none" strike="noStrike" dirty="0">
                          <a:effectLst/>
                        </a:rPr>
                        <a:t>Onsdag o Torsdag  27-28 Juli  PDOL</a:t>
                      </a:r>
                      <a:endParaRPr lang="nb-NO"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FC Norrsken P08</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sng" strike="noStrike" dirty="0">
                          <a:effectLst/>
                          <a:hlinkClick r:id="rId7"/>
                        </a:rPr>
                        <a:t>fridautsi@hotmail.com</a:t>
                      </a:r>
                      <a:endParaRPr lang="sv-SE" sz="1000" b="0" i="0" u="sng" strike="noStrike" dirty="0">
                        <a:solidFill>
                          <a:srgbClr val="0563C1"/>
                        </a:solidFill>
                        <a:effectLst/>
                        <a:latin typeface="Calibri" panose="020F0502020204030204" pitchFamily="34" charset="0"/>
                      </a:endParaRPr>
                    </a:p>
                  </a:txBody>
                  <a:tcPr marL="8263" marR="8263" marT="8263" marB="0" anchor="b"/>
                </a:tc>
                <a:tc>
                  <a:txBody>
                    <a:bodyPr/>
                    <a:lstStyle/>
                    <a:p>
                      <a:pPr algn="ctr" fontAlgn="b"/>
                      <a:r>
                        <a:rPr lang="sv-SE" sz="1000" u="none" strike="noStrike" dirty="0">
                          <a:effectLst/>
                        </a:rPr>
                        <a:t>070-6889375 </a:t>
                      </a:r>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Frida Utsi</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2729034703"/>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312753571"/>
                  </a:ext>
                </a:extLst>
              </a:tr>
              <a:tr h="165253">
                <a:tc>
                  <a:txBody>
                    <a:bodyPr/>
                    <a:lstStyle/>
                    <a:p>
                      <a:pPr algn="l" fontAlgn="b"/>
                      <a:r>
                        <a:rPr lang="sv-SE" sz="1000" u="none" strike="noStrike" dirty="0">
                          <a:effectLst/>
                        </a:rPr>
                        <a:t>Fredag o Lördag  29-30 Juli  PDOL</a:t>
                      </a:r>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PIF/MSSK Dam</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sng" strike="noStrike">
                          <a:effectLst/>
                          <a:hlinkClick r:id="rId8"/>
                        </a:rPr>
                        <a:t>andreas.jakobsson@articgroup.se</a:t>
                      </a:r>
                      <a:endParaRPr lang="sv-SE" sz="1000" b="0" i="0" u="sng" strike="noStrike">
                        <a:solidFill>
                          <a:srgbClr val="0563C1"/>
                        </a:solidFill>
                        <a:effectLst/>
                        <a:latin typeface="Calibri" panose="020F0502020204030204" pitchFamily="34" charset="0"/>
                      </a:endParaRPr>
                    </a:p>
                  </a:txBody>
                  <a:tcPr marL="8263" marR="8263" marT="8263" marB="0" anchor="b"/>
                </a:tc>
                <a:tc>
                  <a:txBody>
                    <a:bodyPr/>
                    <a:lstStyle/>
                    <a:p>
                      <a:pPr algn="ctr" fontAlgn="b"/>
                      <a:r>
                        <a:rPr lang="sv-SE" sz="1000" u="none" strike="noStrike" dirty="0">
                          <a:effectLst/>
                        </a:rPr>
                        <a:t>070-3659530</a:t>
                      </a:r>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Andreas Jakobsson</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27764048"/>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889003278"/>
                  </a:ext>
                </a:extLst>
              </a:tr>
              <a:tr h="165253">
                <a:tc>
                  <a:txBody>
                    <a:bodyPr/>
                    <a:lstStyle/>
                    <a:p>
                      <a:pPr algn="l" fontAlgn="b"/>
                      <a:r>
                        <a:rPr lang="sv-SE" sz="1000" u="none" strike="noStrike" dirty="0">
                          <a:effectLst/>
                        </a:rPr>
                        <a:t>Fredag o Lördag  29-30 Juli  PDOL</a:t>
                      </a:r>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Rosvik IK Brottning</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ctr"/>
                      <a:r>
                        <a:rPr lang="sv-SE" sz="1000" u="sng" strike="noStrike">
                          <a:effectLst/>
                          <a:hlinkClick r:id="rId9"/>
                        </a:rPr>
                        <a:t>peterskemark@hotmail.com </a:t>
                      </a:r>
                      <a:endParaRPr lang="sv-SE" sz="1000" b="0" i="0" u="sng" strike="noStrike">
                        <a:solidFill>
                          <a:srgbClr val="0563C1"/>
                        </a:solidFill>
                        <a:effectLst/>
                        <a:latin typeface="Calibri" panose="020F0502020204030204" pitchFamily="34" charset="0"/>
                      </a:endParaRPr>
                    </a:p>
                  </a:txBody>
                  <a:tcPr marL="8263" marR="8263" marT="8263" marB="0" anchor="ctr"/>
                </a:tc>
                <a:tc>
                  <a:txBody>
                    <a:bodyPr/>
                    <a:lstStyle/>
                    <a:p>
                      <a:pPr algn="ctr" fontAlgn="ctr"/>
                      <a:r>
                        <a:rPr lang="sv-SE" sz="1000" u="none" strike="noStrike">
                          <a:effectLst/>
                        </a:rPr>
                        <a:t>0703344498 </a:t>
                      </a:r>
                      <a:endParaRPr lang="sv-SE" sz="1000" b="0" i="0" u="none" strike="noStrike">
                        <a:solidFill>
                          <a:srgbClr val="000000"/>
                        </a:solidFill>
                        <a:effectLst/>
                        <a:latin typeface="Calibri" panose="020F0502020204030204" pitchFamily="34" charset="0"/>
                      </a:endParaRPr>
                    </a:p>
                  </a:txBody>
                  <a:tcPr marL="8263" marR="8263" marT="8263" marB="0" anchor="ctr"/>
                </a:tc>
                <a:tc>
                  <a:txBody>
                    <a:bodyPr/>
                    <a:lstStyle/>
                    <a:p>
                      <a:pPr algn="ctr" fontAlgn="b"/>
                      <a:r>
                        <a:rPr lang="sv-SE" sz="1000" u="none" strike="noStrike">
                          <a:effectLst/>
                        </a:rPr>
                        <a:t>Peter Skemark</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531057930"/>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679260033"/>
                  </a:ext>
                </a:extLst>
              </a:tr>
              <a:tr h="173516">
                <a:tc>
                  <a:txBody>
                    <a:bodyPr/>
                    <a:lstStyle/>
                    <a:p>
                      <a:pPr algn="l" fontAlgn="b"/>
                      <a:r>
                        <a:rPr lang="sv-SE" sz="1000" u="none" strike="noStrike">
                          <a:effectLst/>
                        </a:rPr>
                        <a:t>Fredag o Lördag  12-13 Augusti</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Rosvik Karate</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ctr"/>
                      <a:r>
                        <a:rPr lang="sv-SE" sz="1000" u="sng" strike="noStrike">
                          <a:effectLst/>
                          <a:hlinkClick r:id="rId4"/>
                        </a:rPr>
                        <a:t>ashraf3@shotokannorr.com</a:t>
                      </a:r>
                      <a:endParaRPr lang="sv-SE" sz="1000" b="0" i="0" u="sng" strike="noStrike">
                        <a:solidFill>
                          <a:srgbClr val="0563C1"/>
                        </a:solidFill>
                        <a:effectLst/>
                        <a:latin typeface="Calibri" panose="020F0502020204030204" pitchFamily="34" charset="0"/>
                      </a:endParaRPr>
                    </a:p>
                  </a:txBody>
                  <a:tcPr marL="8263" marR="8263" marT="8263" marB="0" anchor="ctr"/>
                </a:tc>
                <a:tc>
                  <a:txBody>
                    <a:bodyPr/>
                    <a:lstStyle/>
                    <a:p>
                      <a:pPr algn="ctr" fontAlgn="b"/>
                      <a:r>
                        <a:rPr lang="sv-SE" sz="1000" u="none" strike="noStrike" dirty="0">
                          <a:effectLst/>
                        </a:rPr>
                        <a:t>070- 651 2009</a:t>
                      </a:r>
                      <a:endParaRPr lang="sv-SE" sz="1000" b="0" i="0" u="none" strike="noStrike" dirty="0">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Ashraf Abdulal</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3165692968"/>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545094842"/>
                  </a:ext>
                </a:extLst>
              </a:tr>
              <a:tr h="165253">
                <a:tc>
                  <a:txBody>
                    <a:bodyPr/>
                    <a:lstStyle/>
                    <a:p>
                      <a:pPr algn="l" fontAlgn="b"/>
                      <a:r>
                        <a:rPr lang="sv-SE" sz="1000" u="none" strike="noStrike">
                          <a:effectLst/>
                        </a:rPr>
                        <a:t>Fredag o Lördag  19-20 Augusti</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none" strike="noStrike">
                          <a:effectLst/>
                        </a:rPr>
                        <a:t>PIF FF P09</a:t>
                      </a:r>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sv-SE" sz="1000" u="sng" strike="noStrike">
                          <a:effectLst/>
                          <a:hlinkClick r:id="rId10"/>
                        </a:rPr>
                        <a:t>niclas.norenheim@lindbacks.se</a:t>
                      </a:r>
                      <a:endParaRPr lang="sv-SE" sz="1000" b="0" i="0" u="sng" strike="noStrike">
                        <a:solidFill>
                          <a:srgbClr val="0563C1"/>
                        </a:solidFill>
                        <a:effectLst/>
                        <a:latin typeface="Calibri" panose="020F0502020204030204" pitchFamily="34" charset="0"/>
                      </a:endParaRPr>
                    </a:p>
                  </a:txBody>
                  <a:tcPr marL="8263" marR="8263" marT="8263" marB="0" anchor="b"/>
                </a:tc>
                <a:tc>
                  <a:txBody>
                    <a:bodyPr/>
                    <a:lstStyle/>
                    <a:p>
                      <a:pPr algn="ctr" fontAlgn="b"/>
                      <a:r>
                        <a:rPr lang="sv-SE" sz="1000" u="none" strike="noStrike" dirty="0">
                          <a:effectLst/>
                        </a:rPr>
                        <a:t>070-6411852</a:t>
                      </a:r>
                      <a:endParaRPr lang="sv-SE" sz="1000" b="0" i="0" u="none" strike="noStrike" dirty="0">
                        <a:solidFill>
                          <a:srgbClr val="000000"/>
                        </a:solidFill>
                        <a:effectLst/>
                        <a:latin typeface="Arial" panose="020B0604020202020204" pitchFamily="34" charset="0"/>
                      </a:endParaRPr>
                    </a:p>
                  </a:txBody>
                  <a:tcPr marL="8263" marR="8263" marT="8263" marB="0" anchor="b"/>
                </a:tc>
                <a:tc>
                  <a:txBody>
                    <a:bodyPr/>
                    <a:lstStyle/>
                    <a:p>
                      <a:pPr algn="ctr" fontAlgn="b"/>
                      <a:r>
                        <a:rPr lang="sv-SE" sz="1000" u="none" strike="noStrike">
                          <a:effectLst/>
                        </a:rPr>
                        <a:t>Niclas Norenheim</a:t>
                      </a:r>
                      <a:endParaRPr lang="sv-SE"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41568835"/>
                  </a:ext>
                </a:extLst>
              </a:tr>
              <a:tr h="165253">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386901713"/>
                  </a:ext>
                </a:extLst>
              </a:tr>
            </a:tbl>
          </a:graphicData>
        </a:graphic>
      </p:graphicFrame>
      <p:sp>
        <p:nvSpPr>
          <p:cNvPr id="10" name="Rubrik 1">
            <a:extLst>
              <a:ext uri="{FF2B5EF4-FFF2-40B4-BE49-F238E27FC236}">
                <a16:creationId xmlns:a16="http://schemas.microsoft.com/office/drawing/2014/main" id="{E2E996FA-34FA-8ED3-962E-05FEE2D5C7E1}"/>
              </a:ext>
            </a:extLst>
          </p:cNvPr>
          <p:cNvSpPr txBox="1">
            <a:spLocks/>
          </p:cNvSpPr>
          <p:nvPr/>
        </p:nvSpPr>
        <p:spPr>
          <a:xfrm>
            <a:off x="161131" y="836713"/>
            <a:ext cx="8286808" cy="9361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chemeClr val="tx1"/>
                </a:solidFill>
                <a:latin typeface="Gill Sans MT" pitchFamily="34" charset="0"/>
                <a:ea typeface="+mj-ea"/>
                <a:cs typeface="+mj-cs"/>
              </a:defRPr>
            </a:lvl1pPr>
          </a:lstStyle>
          <a:p>
            <a:pPr algn="ctr"/>
            <a:r>
              <a:rPr lang="sv-SE" dirty="0">
                <a:solidFill>
                  <a:schemeClr val="tx2"/>
                </a:solidFill>
              </a:rPr>
              <a:t>SCHEMA</a:t>
            </a:r>
          </a:p>
        </p:txBody>
      </p:sp>
      <p:sp>
        <p:nvSpPr>
          <p:cNvPr id="13" name="Platshållare för text 3">
            <a:extLst>
              <a:ext uri="{FF2B5EF4-FFF2-40B4-BE49-F238E27FC236}">
                <a16:creationId xmlns:a16="http://schemas.microsoft.com/office/drawing/2014/main" id="{C2B251FA-8DF4-913B-F578-C5E017266A35}"/>
              </a:ext>
            </a:extLst>
          </p:cNvPr>
          <p:cNvSpPr txBox="1">
            <a:spLocks/>
          </p:cNvSpPr>
          <p:nvPr/>
        </p:nvSpPr>
        <p:spPr>
          <a:xfrm>
            <a:off x="5786446" y="6357958"/>
            <a:ext cx="2643187" cy="285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ill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400" dirty="0">
                <a:solidFill>
                  <a:schemeClr val="bg1"/>
                </a:solidFill>
              </a:rPr>
              <a:t>Piteå Brottsförebyggande råd</a:t>
            </a:r>
          </a:p>
        </p:txBody>
      </p:sp>
    </p:spTree>
    <p:extLst>
      <p:ext uri="{BB962C8B-B14F-4D97-AF65-F5344CB8AC3E}">
        <p14:creationId xmlns:p14="http://schemas.microsoft.com/office/powerpoint/2010/main" val="32338021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r>
              <a:rPr lang="sv-SE" dirty="0"/>
              <a:t>Piteå Brottförebyggande råd</a:t>
            </a:r>
          </a:p>
        </p:txBody>
      </p:sp>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l="3538" t="10781" b="7980"/>
          <a:stretch/>
        </p:blipFill>
        <p:spPr>
          <a:xfrm>
            <a:off x="161764" y="1772816"/>
            <a:ext cx="8820472" cy="4176464"/>
          </a:xfrm>
          <a:prstGeom prst="rect">
            <a:avLst/>
          </a:prstGeom>
        </p:spPr>
      </p:pic>
      <p:sp>
        <p:nvSpPr>
          <p:cNvPr id="2" name="Rektangel med rundade hörn 1"/>
          <p:cNvSpPr/>
          <p:nvPr/>
        </p:nvSpPr>
        <p:spPr>
          <a:xfrm>
            <a:off x="1475656" y="2564904"/>
            <a:ext cx="3600400" cy="29523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66850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92729" y="1006803"/>
            <a:ext cx="8136904" cy="2160239"/>
          </a:xfrm>
        </p:spPr>
        <p:txBody>
          <a:bodyPr>
            <a:normAutofit/>
          </a:bodyPr>
          <a:lstStyle/>
          <a:p>
            <a:r>
              <a:rPr lang="sv-SE" dirty="0"/>
              <a:t>Pitebor på Stan</a:t>
            </a:r>
            <a:br>
              <a:rPr lang="sv-SE" dirty="0"/>
            </a:br>
            <a:r>
              <a:rPr lang="sv-SE" sz="2400" dirty="0"/>
              <a:t>Kultur, park och fritid  Piteå Kommun</a:t>
            </a:r>
          </a:p>
        </p:txBody>
      </p:sp>
      <p:sp>
        <p:nvSpPr>
          <p:cNvPr id="3" name="Underrubrik 2"/>
          <p:cNvSpPr>
            <a:spLocks noGrp="1"/>
          </p:cNvSpPr>
          <p:nvPr>
            <p:ph type="subTitle" idx="1"/>
          </p:nvPr>
        </p:nvSpPr>
        <p:spPr>
          <a:xfrm>
            <a:off x="1051689" y="3033246"/>
            <a:ext cx="6400800" cy="1752600"/>
          </a:xfrm>
        </p:spPr>
        <p:txBody>
          <a:bodyPr>
            <a:normAutofit/>
          </a:bodyPr>
          <a:lstStyle/>
          <a:p>
            <a:r>
              <a:rPr lang="sv-SE" dirty="0">
                <a:solidFill>
                  <a:schemeClr val="tx1">
                    <a:lumMod val="85000"/>
                    <a:lumOff val="15000"/>
                  </a:schemeClr>
                </a:solidFill>
              </a:rPr>
              <a:t>Pernilla.boman@pitea.se</a:t>
            </a:r>
          </a:p>
          <a:p>
            <a:r>
              <a:rPr lang="sv-SE" dirty="0">
                <a:solidFill>
                  <a:schemeClr val="tx1">
                    <a:lumMod val="85000"/>
                    <a:lumOff val="15000"/>
                  </a:schemeClr>
                </a:solidFill>
              </a:rPr>
              <a:t>070-380 27 20</a:t>
            </a:r>
          </a:p>
          <a:p>
            <a:r>
              <a:rPr lang="sv-SE" dirty="0">
                <a:solidFill>
                  <a:schemeClr val="tx1">
                    <a:lumMod val="85000"/>
                    <a:lumOff val="15000"/>
                  </a:schemeClr>
                </a:solidFill>
              </a:rPr>
              <a:t> www.pitea.se</a:t>
            </a:r>
          </a:p>
          <a:p>
            <a:endParaRPr lang="sv-SE" dirty="0">
              <a:solidFill>
                <a:schemeClr val="tx1">
                  <a:lumMod val="85000"/>
                  <a:lumOff val="15000"/>
                </a:schemeClr>
              </a:solidFill>
            </a:endParaRPr>
          </a:p>
        </p:txBody>
      </p:sp>
      <p:sp>
        <p:nvSpPr>
          <p:cNvPr id="4" name="Platshållare för text 3"/>
          <p:cNvSpPr>
            <a:spLocks noGrp="1"/>
          </p:cNvSpPr>
          <p:nvPr>
            <p:ph type="body" sz="quarter" idx="13"/>
          </p:nvPr>
        </p:nvSpPr>
        <p:spPr/>
        <p:txBody>
          <a:bodyPr/>
          <a:lstStyle/>
          <a:p>
            <a:r>
              <a:rPr lang="sv-SE" dirty="0"/>
              <a:t>Piteå Brottförebyggande råd</a:t>
            </a:r>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5586239"/>
            <a:ext cx="1078992" cy="41148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89" y="5610467"/>
            <a:ext cx="896144" cy="557201"/>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663" y="5540345"/>
            <a:ext cx="1901354" cy="658802"/>
          </a:xfrm>
          <a:prstGeom prst="rect">
            <a:avLst/>
          </a:prstGeom>
        </p:spPr>
      </p:pic>
      <p:pic>
        <p:nvPicPr>
          <p:cNvPr id="1026" name="Picture 2" descr="http://www.ed2016.se/wp-content/uploads/2016/01/Lansforsakringar_logotyp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1952" y="5791979"/>
            <a:ext cx="1612173" cy="30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7950"/>
      </p:ext>
    </p:extLst>
  </p:cSld>
  <p:clrMapOvr>
    <a:masterClrMapping/>
  </p:clrMapOvr>
  <p:transition>
    <p:fade/>
  </p:transition>
</p:sld>
</file>

<file path=ppt/theme/theme1.xml><?xml version="1.0" encoding="utf-8"?>
<a:theme xmlns:a="http://schemas.openxmlformats.org/drawingml/2006/main" name="Presentationsmall 2 Piteå kommun VIN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2 Piteå kommun VINRÖD.potx</Template>
  <TotalTime>3702</TotalTime>
  <Words>478</Words>
  <Application>Microsoft Office PowerPoint</Application>
  <PresentationFormat>Bildspel på skärmen (4:3)</PresentationFormat>
  <Paragraphs>101</Paragraphs>
  <Slides>9</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Arial</vt:lpstr>
      <vt:lpstr>Calibri</vt:lpstr>
      <vt:lpstr>Gill Sans MT</vt:lpstr>
      <vt:lpstr>Gill Sans MT Condensed</vt:lpstr>
      <vt:lpstr>GillSans</vt:lpstr>
      <vt:lpstr>Times New Roman</vt:lpstr>
      <vt:lpstr>Presentationsmall 2 Piteå kommun VINRÖD</vt:lpstr>
      <vt:lpstr>Välkomna till  - Pitebor på stan 2022 -</vt:lpstr>
      <vt:lpstr>Bakgrund</vt:lpstr>
      <vt:lpstr>Riktlinjer </vt:lpstr>
      <vt:lpstr>När Var Hur  </vt:lpstr>
      <vt:lpstr>Kontaktpersoner</vt:lpstr>
      <vt:lpstr>Regler för vandring</vt:lpstr>
      <vt:lpstr>PowerPoint-presentation</vt:lpstr>
      <vt:lpstr>PowerPoint-presentation</vt:lpstr>
      <vt:lpstr>Pitebor på Stan Kultur, park och fritid  Piteå Kommun</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Johansson</dc:creator>
  <cp:keywords>Presentationer;Dokumentkommunövergripande mall;Microsoft PowerPoint;Piteå kommun;Presentation</cp:keywords>
  <cp:lastModifiedBy>Pernilla Boman</cp:lastModifiedBy>
  <cp:revision>66</cp:revision>
  <cp:lastPrinted>2016-05-25T10:56:00Z</cp:lastPrinted>
  <dcterms:created xsi:type="dcterms:W3CDTF">2013-08-29T09:16:42Z</dcterms:created>
  <dcterms:modified xsi:type="dcterms:W3CDTF">2022-05-24T09:28:09Z</dcterms:modified>
</cp:coreProperties>
</file>