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69" r:id="rId5"/>
    <p:sldId id="274" r:id="rId6"/>
    <p:sldId id="277" r:id="rId7"/>
    <p:sldId id="270" r:id="rId8"/>
    <p:sldId id="272" r:id="rId9"/>
    <p:sldId id="282" r:id="rId10"/>
    <p:sldId id="273" r:id="rId11"/>
    <p:sldId id="275" r:id="rId12"/>
    <p:sldId id="257" r:id="rId13"/>
    <p:sldId id="280" r:id="rId14"/>
    <p:sldId id="281" r:id="rId15"/>
    <p:sldId id="260" r:id="rId16"/>
    <p:sldId id="278" r:id="rId17"/>
    <p:sldId id="279" r:id="rId18"/>
    <p:sldId id="266" r:id="rId19"/>
    <p:sldId id="263" r:id="rId20"/>
    <p:sldId id="26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0000"/>
    <a:srgbClr val="68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CFB695-131F-475A-913F-01033107C12D}" v="7" dt="2025-01-22T09:50:04.5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2" autoAdjust="0"/>
    <p:restoredTop sz="94660"/>
  </p:normalViewPr>
  <p:slideViewPr>
    <p:cSldViewPr snapToGrid="0">
      <p:cViewPr varScale="1">
        <p:scale>
          <a:sx n="99" d="100"/>
          <a:sy n="99" d="100"/>
        </p:scale>
        <p:origin x="90"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8446BB-0929-490B-BA14-017101A507F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3421016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8446BB-0929-490B-BA14-017101A507F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4091847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8446BB-0929-490B-BA14-017101A507F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4075510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8446BB-0929-490B-BA14-017101A507F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3472168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8446BB-0929-490B-BA14-017101A507F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1038459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8446BB-0929-490B-BA14-017101A507F0}"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3208835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8446BB-0929-490B-BA14-017101A507F0}"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4294526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8446BB-0929-490B-BA14-017101A507F0}"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3612947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8446BB-0929-490B-BA14-017101A507F0}"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3061609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8446BB-0929-490B-BA14-017101A507F0}"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1090024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8446BB-0929-490B-BA14-017101A507F0}"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BC09DE-736F-48F3-A8DE-CF63F96C0B02}" type="slidenum">
              <a:rPr lang="en-US" smtClean="0"/>
              <a:t>‹#›</a:t>
            </a:fld>
            <a:endParaRPr lang="en-US"/>
          </a:p>
        </p:txBody>
      </p:sp>
    </p:spTree>
    <p:extLst>
      <p:ext uri="{BB962C8B-B14F-4D97-AF65-F5344CB8AC3E}">
        <p14:creationId xmlns:p14="http://schemas.microsoft.com/office/powerpoint/2010/main" val="545082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8446BB-0929-490B-BA14-017101A507F0}" type="datetimeFigureOut">
              <a:rPr lang="en-US" smtClean="0"/>
              <a:t>1/22/2025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BC09DE-736F-48F3-A8DE-CF63F96C0B02}" type="slidenum">
              <a:rPr lang="en-US" smtClean="0"/>
              <a:t>‹#›</a:t>
            </a:fld>
            <a:endParaRPr lang="en-US"/>
          </a:p>
        </p:txBody>
      </p:sp>
    </p:spTree>
    <p:extLst>
      <p:ext uri="{BB962C8B-B14F-4D97-AF65-F5344CB8AC3E}">
        <p14:creationId xmlns:p14="http://schemas.microsoft.com/office/powerpoint/2010/main" val="3420770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15@orebrohockeyungdom.se"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mmakarlsson9011@hotmail.s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orebrohockeyungdom.se/"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hyperlink" Target="https://gdpr.laget.se/" TargetMode="External"/><Relationship Id="rId2" Type="http://schemas.openxmlformats.org/officeDocument/2006/relationships/hyperlink" Target="mailto:15@orebrohockeyungdom.se"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15@orebrohockeyungdom.se" TargetMode="External"/><Relationship Id="rId2" Type="http://schemas.openxmlformats.org/officeDocument/2006/relationships/hyperlink" Target="https://www.laget.se/Team15"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7C96E-DDBD-DFF7-82E0-0359DA024AB8}"/>
              </a:ext>
            </a:extLst>
          </p:cNvPr>
          <p:cNvSpPr>
            <a:spLocks noGrp="1"/>
          </p:cNvSpPr>
          <p:nvPr>
            <p:ph type="ctrTitle"/>
          </p:nvPr>
        </p:nvSpPr>
        <p:spPr/>
        <p:txBody>
          <a:bodyPr/>
          <a:lstStyle/>
          <a:p>
            <a:r>
              <a:rPr lang="sv-SE" dirty="0"/>
              <a:t>Info till föräldrar</a:t>
            </a:r>
            <a:br>
              <a:rPr lang="sv-SE" dirty="0"/>
            </a:br>
            <a:r>
              <a:rPr lang="sv-SE" dirty="0"/>
              <a:t>2024/2025</a:t>
            </a:r>
            <a:endParaRPr lang="en-US" dirty="0"/>
          </a:p>
        </p:txBody>
      </p:sp>
      <p:sp>
        <p:nvSpPr>
          <p:cNvPr id="3" name="Subtitle 2">
            <a:extLst>
              <a:ext uri="{FF2B5EF4-FFF2-40B4-BE49-F238E27FC236}">
                <a16:creationId xmlns:a16="http://schemas.microsoft.com/office/drawing/2014/main" id="{57300A91-AC2C-3B6C-953B-4C609C2807D4}"/>
              </a:ext>
            </a:extLst>
          </p:cNvPr>
          <p:cNvSpPr>
            <a:spLocks noGrp="1"/>
          </p:cNvSpPr>
          <p:nvPr>
            <p:ph type="subTitle" idx="1"/>
          </p:nvPr>
        </p:nvSpPr>
        <p:spPr/>
        <p:txBody>
          <a:bodyPr>
            <a:normAutofit/>
          </a:bodyPr>
          <a:lstStyle/>
          <a:p>
            <a:r>
              <a:rPr lang="sv-SE" sz="6000" b="1" dirty="0"/>
              <a:t>Team15</a:t>
            </a:r>
            <a:endParaRPr lang="en-US" sz="6000" b="1" dirty="0"/>
          </a:p>
        </p:txBody>
      </p:sp>
      <p:pic>
        <p:nvPicPr>
          <p:cNvPr id="4" name="Bildobjekt 4" descr="En bild som visar text, tecken, stopp, utomhus&#10;&#10;Automatiskt genererad beskrivning">
            <a:extLst>
              <a:ext uri="{FF2B5EF4-FFF2-40B4-BE49-F238E27FC236}">
                <a16:creationId xmlns:a16="http://schemas.microsoft.com/office/drawing/2014/main" id="{90FE852B-9BCA-492B-9B59-22AEDBCC8E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1516" y="3255962"/>
            <a:ext cx="2503761" cy="3217333"/>
          </a:xfrm>
          <a:prstGeom prst="rect">
            <a:avLst/>
          </a:prstGeom>
        </p:spPr>
      </p:pic>
      <p:sp>
        <p:nvSpPr>
          <p:cNvPr id="5" name="TextBox 4">
            <a:extLst>
              <a:ext uri="{FF2B5EF4-FFF2-40B4-BE49-F238E27FC236}">
                <a16:creationId xmlns:a16="http://schemas.microsoft.com/office/drawing/2014/main" id="{15CC4EC3-B902-C78F-06F7-266504925DDA}"/>
              </a:ext>
            </a:extLst>
          </p:cNvPr>
          <p:cNvSpPr txBox="1"/>
          <p:nvPr/>
        </p:nvSpPr>
        <p:spPr>
          <a:xfrm>
            <a:off x="10039739" y="391886"/>
            <a:ext cx="1261884" cy="369332"/>
          </a:xfrm>
          <a:prstGeom prst="rect">
            <a:avLst/>
          </a:prstGeom>
          <a:noFill/>
        </p:spPr>
        <p:txBody>
          <a:bodyPr wrap="none" rtlCol="0">
            <a:spAutoFit/>
          </a:bodyPr>
          <a:lstStyle/>
          <a:p>
            <a:r>
              <a:rPr lang="sv-SE" dirty="0"/>
              <a:t>2025-01-22</a:t>
            </a:r>
            <a:endParaRPr lang="en-US" dirty="0"/>
          </a:p>
        </p:txBody>
      </p:sp>
    </p:spTree>
    <p:extLst>
      <p:ext uri="{BB962C8B-B14F-4D97-AF65-F5344CB8AC3E}">
        <p14:creationId xmlns:p14="http://schemas.microsoft.com/office/powerpoint/2010/main" val="3270050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1F33F-B035-EBEE-BA67-3BE4F09A8992}"/>
              </a:ext>
            </a:extLst>
          </p:cNvPr>
          <p:cNvSpPr>
            <a:spLocks noGrp="1"/>
          </p:cNvSpPr>
          <p:nvPr>
            <p:ph type="title"/>
          </p:nvPr>
        </p:nvSpPr>
        <p:spPr/>
        <p:txBody>
          <a:bodyPr/>
          <a:lstStyle/>
          <a:p>
            <a:r>
              <a:rPr lang="sv-SE" dirty="0"/>
              <a:t>Upplägg efter träning</a:t>
            </a:r>
            <a:endParaRPr lang="en-US" dirty="0"/>
          </a:p>
        </p:txBody>
      </p:sp>
      <p:sp>
        <p:nvSpPr>
          <p:cNvPr id="3" name="Content Placeholder 2">
            <a:extLst>
              <a:ext uri="{FF2B5EF4-FFF2-40B4-BE49-F238E27FC236}">
                <a16:creationId xmlns:a16="http://schemas.microsoft.com/office/drawing/2014/main" id="{CBDBC0F7-2699-FEE9-7A1A-CCE6665C5049}"/>
              </a:ext>
            </a:extLst>
          </p:cNvPr>
          <p:cNvSpPr>
            <a:spLocks noGrp="1"/>
          </p:cNvSpPr>
          <p:nvPr>
            <p:ph idx="1"/>
          </p:nvPr>
        </p:nvSpPr>
        <p:spPr>
          <a:xfrm>
            <a:off x="838200" y="1526959"/>
            <a:ext cx="10515600" cy="4650004"/>
          </a:xfrm>
        </p:spPr>
        <p:txBody>
          <a:bodyPr/>
          <a:lstStyle/>
          <a:p>
            <a:pPr marL="0" indent="0">
              <a:buNone/>
            </a:pPr>
            <a:r>
              <a:rPr lang="sv-SE" sz="2200" dirty="0"/>
              <a:t>När träningen är slut åker spelarna ut i båset och sätter på sig skridskoskydden och tar med sin vattenflaska ut i omklädningsrummet. Där byter vi om gemensamt, duschar och snackar lite med lagkompisarna utanför isen. </a:t>
            </a:r>
          </a:p>
          <a:p>
            <a:pPr marL="0" indent="0">
              <a:buNone/>
            </a:pPr>
            <a:r>
              <a:rPr lang="sv-SE" sz="2200" dirty="0"/>
              <a:t>Utrustningen bärs upp av spelarna eller dennes föräldrar till lagets förråd om man vill lämna kvar sin utrustning. </a:t>
            </a:r>
          </a:p>
          <a:p>
            <a:pPr marL="0" indent="0">
              <a:buNone/>
            </a:pPr>
            <a:r>
              <a:rPr lang="sv-SE" sz="2200" dirty="0"/>
              <a:t>Innan ni åker hem från Trängen är det bra att ta en extra koll att allt är med. Det är alltid någon ledare som är kvar sist och kollar så ingen glömt något. Om något är kvarglömt läggs det i vår kvarglömdlåda i förrådet.</a:t>
            </a:r>
          </a:p>
          <a:p>
            <a:pPr marL="0" indent="0">
              <a:buNone/>
            </a:pPr>
            <a:endParaRPr lang="sv-SE" sz="2200" dirty="0"/>
          </a:p>
          <a:p>
            <a:pPr marL="0" indent="0">
              <a:buNone/>
            </a:pPr>
            <a:endParaRPr lang="sv-SE" sz="2200" dirty="0"/>
          </a:p>
        </p:txBody>
      </p:sp>
      <p:pic>
        <p:nvPicPr>
          <p:cNvPr id="4" name="Bildobjekt 4" descr="En bild som visar text, tecken, stopp, utomhus&#10;&#10;Automatiskt genererad beskrivning">
            <a:extLst>
              <a:ext uri="{FF2B5EF4-FFF2-40B4-BE49-F238E27FC236}">
                <a16:creationId xmlns:a16="http://schemas.microsoft.com/office/drawing/2014/main" id="{122F44E6-DE20-D533-6160-E9846FA337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2532578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1F33F-B035-EBEE-BA67-3BE4F09A8992}"/>
              </a:ext>
            </a:extLst>
          </p:cNvPr>
          <p:cNvSpPr>
            <a:spLocks noGrp="1"/>
          </p:cNvSpPr>
          <p:nvPr>
            <p:ph type="title"/>
          </p:nvPr>
        </p:nvSpPr>
        <p:spPr/>
        <p:txBody>
          <a:bodyPr/>
          <a:lstStyle/>
          <a:p>
            <a:r>
              <a:rPr lang="sv-SE" dirty="0"/>
              <a:t>Målvakter</a:t>
            </a:r>
            <a:endParaRPr lang="en-US" dirty="0"/>
          </a:p>
        </p:txBody>
      </p:sp>
      <p:sp>
        <p:nvSpPr>
          <p:cNvPr id="3" name="Content Placeholder 2">
            <a:extLst>
              <a:ext uri="{FF2B5EF4-FFF2-40B4-BE49-F238E27FC236}">
                <a16:creationId xmlns:a16="http://schemas.microsoft.com/office/drawing/2014/main" id="{CBDBC0F7-2699-FEE9-7A1A-CCE6665C5049}"/>
              </a:ext>
            </a:extLst>
          </p:cNvPr>
          <p:cNvSpPr>
            <a:spLocks noGrp="1"/>
          </p:cNvSpPr>
          <p:nvPr>
            <p:ph idx="1"/>
          </p:nvPr>
        </p:nvSpPr>
        <p:spPr>
          <a:xfrm>
            <a:off x="838200" y="1526959"/>
            <a:ext cx="10515600" cy="4650004"/>
          </a:xfrm>
        </p:spPr>
        <p:txBody>
          <a:bodyPr>
            <a:normAutofit/>
          </a:bodyPr>
          <a:lstStyle/>
          <a:p>
            <a:r>
              <a:rPr lang="sv-SE" sz="2400" dirty="0"/>
              <a:t>Som tidigare nämnt skriver man ”MÅLVAKT” under kommentar när man svarar på kallelse till träningen. </a:t>
            </a:r>
          </a:p>
          <a:p>
            <a:r>
              <a:rPr lang="sv-SE" sz="2400" dirty="0"/>
              <a:t>Det är såklart frivilligt att vara målvakt men det är roligt om många vill testa lyckan </a:t>
            </a:r>
            <a:r>
              <a:rPr lang="sv-SE" sz="2400" dirty="0" err="1"/>
              <a:t>iaf</a:t>
            </a:r>
            <a:r>
              <a:rPr lang="sv-SE" sz="2400" dirty="0"/>
              <a:t> någon gång. </a:t>
            </a:r>
          </a:p>
          <a:p>
            <a:r>
              <a:rPr lang="sv-SE" sz="2400" dirty="0"/>
              <a:t>Utrustning finns att låna på Trängen och ledare finns på plats för att hjälpa till om man är osäker. För de som alltid står i mål kan man få låna en ”egen” målvaktsutrustning. Då får man även en egen plats för sin utrustning i förrådet.</a:t>
            </a:r>
          </a:p>
          <a:p>
            <a:r>
              <a:rPr lang="sv-SE" sz="2400" dirty="0"/>
              <a:t>Var på plats i god tid! Målvaktsutrustningen tar längre tid att ta på sig.</a:t>
            </a:r>
          </a:p>
        </p:txBody>
      </p:sp>
      <p:pic>
        <p:nvPicPr>
          <p:cNvPr id="4" name="Bildobjekt 4" descr="En bild som visar text, tecken, stopp, utomhus&#10;&#10;Automatiskt genererad beskrivning">
            <a:extLst>
              <a:ext uri="{FF2B5EF4-FFF2-40B4-BE49-F238E27FC236}">
                <a16:creationId xmlns:a16="http://schemas.microsoft.com/office/drawing/2014/main" id="{122F44E6-DE20-D533-6160-E9846FA337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1307874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89B5-D797-324C-6C0E-A81E34040DA6}"/>
              </a:ext>
            </a:extLst>
          </p:cNvPr>
          <p:cNvSpPr>
            <a:spLocks noGrp="1"/>
          </p:cNvSpPr>
          <p:nvPr>
            <p:ph type="title"/>
          </p:nvPr>
        </p:nvSpPr>
        <p:spPr/>
        <p:txBody>
          <a:bodyPr/>
          <a:lstStyle/>
          <a:p>
            <a:r>
              <a:rPr lang="sv-SE" dirty="0"/>
              <a:t>Bra att veta</a:t>
            </a:r>
            <a:endParaRPr lang="en-US" dirty="0"/>
          </a:p>
        </p:txBody>
      </p:sp>
      <p:sp>
        <p:nvSpPr>
          <p:cNvPr id="3" name="Content Placeholder 2">
            <a:extLst>
              <a:ext uri="{FF2B5EF4-FFF2-40B4-BE49-F238E27FC236}">
                <a16:creationId xmlns:a16="http://schemas.microsoft.com/office/drawing/2014/main" id="{2C2AB88E-C61B-0E06-A1DE-17410CE5A145}"/>
              </a:ext>
            </a:extLst>
          </p:cNvPr>
          <p:cNvSpPr>
            <a:spLocks noGrp="1"/>
          </p:cNvSpPr>
          <p:nvPr>
            <p:ph idx="1"/>
          </p:nvPr>
        </p:nvSpPr>
        <p:spPr>
          <a:xfrm>
            <a:off x="838200" y="1516544"/>
            <a:ext cx="10515600" cy="4603262"/>
          </a:xfrm>
        </p:spPr>
        <p:txBody>
          <a:bodyPr>
            <a:normAutofit/>
          </a:bodyPr>
          <a:lstStyle/>
          <a:p>
            <a:r>
              <a:rPr lang="sv-SE" sz="2800" dirty="0"/>
              <a:t>Omklädningsrummet är låst under träningen pågår. </a:t>
            </a:r>
          </a:p>
          <a:p>
            <a:r>
              <a:rPr lang="sv-SE" dirty="0"/>
              <a:t>M</a:t>
            </a:r>
            <a:r>
              <a:rPr lang="sv-SE" sz="2800" dirty="0"/>
              <a:t>ärk samtlig utrusning med för- och efternamn.</a:t>
            </a:r>
          </a:p>
          <a:p>
            <a:r>
              <a:rPr lang="sv-SE" dirty="0"/>
              <a:t>Skriv förnamn på hjälmens framsida för att underlätta för ledare</a:t>
            </a:r>
            <a:r>
              <a:rPr lang="sv-SE" sz="2800" dirty="0"/>
              <a:t> att kommunicera med barnen.</a:t>
            </a:r>
          </a:p>
          <a:p>
            <a:r>
              <a:rPr lang="sv-SE" dirty="0"/>
              <a:t>Föräldrar får titta på träningen från läktaren (ej i båset)</a:t>
            </a:r>
          </a:p>
          <a:p>
            <a:r>
              <a:rPr lang="sv-SE" dirty="0"/>
              <a:t>Föreningens cafeteria brukar vara öppen under träningen, finns kaffe och mycket annat. Öppnar </a:t>
            </a:r>
            <a:r>
              <a:rPr lang="sv-SE" dirty="0" err="1"/>
              <a:t>kl</a:t>
            </a:r>
            <a:r>
              <a:rPr lang="sv-SE" dirty="0"/>
              <a:t> 17 på vardagar. </a:t>
            </a:r>
          </a:p>
          <a:p>
            <a:pPr marL="0" indent="0">
              <a:buNone/>
            </a:pPr>
            <a:endParaRPr lang="sv-SE" sz="2800" dirty="0"/>
          </a:p>
          <a:p>
            <a:endParaRPr lang="sv-SE" dirty="0"/>
          </a:p>
        </p:txBody>
      </p:sp>
      <p:pic>
        <p:nvPicPr>
          <p:cNvPr id="4" name="Bildobjekt 4" descr="En bild som visar text, tecken, stopp, utomhus&#10;&#10;Automatiskt genererad beskrivning">
            <a:extLst>
              <a:ext uri="{FF2B5EF4-FFF2-40B4-BE49-F238E27FC236}">
                <a16:creationId xmlns:a16="http://schemas.microsoft.com/office/drawing/2014/main" id="{3CD7B0BA-8363-C1D9-5F1B-D3770F91E8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1725518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AA7BF-1347-425C-60B2-49BA342EE0DE}"/>
              </a:ext>
            </a:extLst>
          </p:cNvPr>
          <p:cNvSpPr>
            <a:spLocks noGrp="1"/>
          </p:cNvSpPr>
          <p:nvPr>
            <p:ph type="title"/>
          </p:nvPr>
        </p:nvSpPr>
        <p:spPr/>
        <p:txBody>
          <a:bodyPr/>
          <a:lstStyle/>
          <a:p>
            <a:r>
              <a:rPr lang="en-US" dirty="0" err="1"/>
              <a:t>Poolspel</a:t>
            </a:r>
            <a:endParaRPr lang="en-US" dirty="0"/>
          </a:p>
        </p:txBody>
      </p:sp>
      <p:sp>
        <p:nvSpPr>
          <p:cNvPr id="3" name="Content Placeholder 2">
            <a:extLst>
              <a:ext uri="{FF2B5EF4-FFF2-40B4-BE49-F238E27FC236}">
                <a16:creationId xmlns:a16="http://schemas.microsoft.com/office/drawing/2014/main" id="{6BA19FDD-FB51-0363-7A90-9D1EFFAE0124}"/>
              </a:ext>
            </a:extLst>
          </p:cNvPr>
          <p:cNvSpPr>
            <a:spLocks noGrp="1"/>
          </p:cNvSpPr>
          <p:nvPr>
            <p:ph idx="1"/>
          </p:nvPr>
        </p:nvSpPr>
        <p:spPr>
          <a:xfrm>
            <a:off x="838200" y="1690688"/>
            <a:ext cx="10515600" cy="4351338"/>
          </a:xfrm>
        </p:spPr>
        <p:txBody>
          <a:bodyPr/>
          <a:lstStyle/>
          <a:p>
            <a:pPr marL="0" indent="0">
              <a:buNone/>
            </a:pPr>
            <a:r>
              <a:rPr lang="en-US" dirty="0" err="1"/>
              <a:t>Ungefär</a:t>
            </a:r>
            <a:r>
              <a:rPr lang="en-US" dirty="0"/>
              <a:t> </a:t>
            </a:r>
            <a:r>
              <a:rPr lang="en-US" dirty="0" err="1"/>
              <a:t>varannan</a:t>
            </a:r>
            <a:r>
              <a:rPr lang="en-US" dirty="0"/>
              <a:t> </a:t>
            </a:r>
            <a:r>
              <a:rPr lang="en-US" dirty="0" err="1"/>
              <a:t>vecka</a:t>
            </a:r>
            <a:r>
              <a:rPr lang="en-US" dirty="0"/>
              <a:t> </a:t>
            </a:r>
            <a:r>
              <a:rPr lang="en-US" dirty="0" err="1"/>
              <a:t>har</a:t>
            </a:r>
            <a:r>
              <a:rPr lang="en-US" dirty="0"/>
              <a:t> vi </a:t>
            </a:r>
            <a:r>
              <a:rPr lang="en-US" dirty="0" err="1"/>
              <a:t>poolspel</a:t>
            </a:r>
            <a:r>
              <a:rPr lang="en-US" dirty="0"/>
              <a:t> </a:t>
            </a:r>
            <a:r>
              <a:rPr lang="en-US" dirty="0" err="1"/>
              <a:t>på</a:t>
            </a:r>
            <a:r>
              <a:rPr lang="en-US" dirty="0"/>
              <a:t> </a:t>
            </a:r>
            <a:r>
              <a:rPr lang="en-US" dirty="0" err="1"/>
              <a:t>olika</a:t>
            </a:r>
            <a:r>
              <a:rPr lang="en-US" dirty="0"/>
              <a:t> </a:t>
            </a:r>
            <a:r>
              <a:rPr lang="en-US" dirty="0" err="1"/>
              <a:t>orter</a:t>
            </a:r>
            <a:r>
              <a:rPr lang="en-US" dirty="0"/>
              <a:t> runt om </a:t>
            </a:r>
            <a:r>
              <a:rPr lang="en-US" dirty="0" err="1"/>
              <a:t>i</a:t>
            </a:r>
            <a:r>
              <a:rPr lang="en-US" dirty="0"/>
              <a:t> </a:t>
            </a:r>
            <a:r>
              <a:rPr lang="en-US" dirty="0" err="1"/>
              <a:t>länet</a:t>
            </a:r>
            <a:r>
              <a:rPr lang="en-US" dirty="0"/>
              <a:t>. </a:t>
            </a:r>
          </a:p>
          <a:p>
            <a:pPr marL="0" indent="0">
              <a:buNone/>
            </a:pPr>
            <a:r>
              <a:rPr lang="en-US" dirty="0"/>
              <a:t>Denna </a:t>
            </a:r>
            <a:r>
              <a:rPr lang="en-US" dirty="0" err="1"/>
              <a:t>säsong</a:t>
            </a:r>
            <a:r>
              <a:rPr lang="en-US" dirty="0"/>
              <a:t> </a:t>
            </a:r>
            <a:r>
              <a:rPr lang="en-US" dirty="0" err="1"/>
              <a:t>har</a:t>
            </a:r>
            <a:r>
              <a:rPr lang="en-US" dirty="0"/>
              <a:t> vi 6 lag </a:t>
            </a:r>
            <a:r>
              <a:rPr lang="en-US" dirty="0" err="1"/>
              <a:t>anmälda</a:t>
            </a:r>
            <a:r>
              <a:rPr lang="en-US" dirty="0"/>
              <a:t> till </a:t>
            </a:r>
            <a:r>
              <a:rPr lang="en-US" dirty="0" err="1"/>
              <a:t>serien</a:t>
            </a:r>
            <a:endParaRPr lang="en-US" dirty="0"/>
          </a:p>
          <a:p>
            <a:pPr marL="0" indent="0">
              <a:buNone/>
            </a:pPr>
            <a:r>
              <a:rPr lang="en-US" dirty="0" err="1"/>
              <a:t>Cirka</a:t>
            </a:r>
            <a:r>
              <a:rPr lang="en-US" dirty="0"/>
              <a:t> </a:t>
            </a:r>
            <a:r>
              <a:rPr lang="en-US" dirty="0" err="1"/>
              <a:t>en</a:t>
            </a:r>
            <a:r>
              <a:rPr lang="en-US" dirty="0"/>
              <a:t> </a:t>
            </a:r>
            <a:r>
              <a:rPr lang="en-US" dirty="0" err="1"/>
              <a:t>månad</a:t>
            </a:r>
            <a:r>
              <a:rPr lang="en-US" dirty="0"/>
              <a:t> </a:t>
            </a:r>
            <a:r>
              <a:rPr lang="en-US" dirty="0" err="1"/>
              <a:t>innan</a:t>
            </a:r>
            <a:r>
              <a:rPr lang="en-US" dirty="0"/>
              <a:t> </a:t>
            </a:r>
            <a:r>
              <a:rPr lang="en-US" dirty="0" err="1"/>
              <a:t>aktuellt</a:t>
            </a:r>
            <a:r>
              <a:rPr lang="en-US" dirty="0"/>
              <a:t> </a:t>
            </a:r>
            <a:r>
              <a:rPr lang="en-US" dirty="0" err="1"/>
              <a:t>poolspel</a:t>
            </a:r>
            <a:r>
              <a:rPr lang="en-US" dirty="0"/>
              <a:t> </a:t>
            </a:r>
            <a:r>
              <a:rPr lang="en-US" dirty="0" err="1"/>
              <a:t>kallas</a:t>
            </a:r>
            <a:r>
              <a:rPr lang="en-US" dirty="0"/>
              <a:t> </a:t>
            </a:r>
            <a:r>
              <a:rPr lang="en-US" dirty="0" err="1"/>
              <a:t>samtliga</a:t>
            </a:r>
            <a:r>
              <a:rPr lang="en-US" dirty="0"/>
              <a:t> </a:t>
            </a:r>
            <a:r>
              <a:rPr lang="en-US" dirty="0" err="1"/>
              <a:t>spelare</a:t>
            </a:r>
            <a:r>
              <a:rPr lang="en-US" dirty="0"/>
              <a:t> till </a:t>
            </a:r>
            <a:r>
              <a:rPr lang="en-US" dirty="0" err="1"/>
              <a:t>aktiviteten</a:t>
            </a:r>
            <a:r>
              <a:rPr lang="en-US" dirty="0"/>
              <a:t> “</a:t>
            </a:r>
            <a:r>
              <a:rPr lang="en-US" dirty="0" err="1"/>
              <a:t>Poolspel</a:t>
            </a:r>
            <a:r>
              <a:rPr lang="en-US" dirty="0"/>
              <a:t>”. Detta för </a:t>
            </a:r>
            <a:r>
              <a:rPr lang="en-US" dirty="0" err="1"/>
              <a:t>att</a:t>
            </a:r>
            <a:r>
              <a:rPr lang="en-US" dirty="0"/>
              <a:t> se </a:t>
            </a:r>
            <a:r>
              <a:rPr lang="en-US" dirty="0" err="1"/>
              <a:t>hur</a:t>
            </a:r>
            <a:r>
              <a:rPr lang="en-US" dirty="0"/>
              <a:t> </a:t>
            </a:r>
            <a:r>
              <a:rPr lang="en-US" dirty="0" err="1"/>
              <a:t>många</a:t>
            </a:r>
            <a:r>
              <a:rPr lang="en-US" dirty="0"/>
              <a:t> </a:t>
            </a:r>
            <a:r>
              <a:rPr lang="en-US" dirty="0" err="1"/>
              <a:t>spelare</a:t>
            </a:r>
            <a:r>
              <a:rPr lang="en-US" dirty="0"/>
              <a:t> </a:t>
            </a:r>
            <a:r>
              <a:rPr lang="en-US" dirty="0" err="1"/>
              <a:t>som</a:t>
            </a:r>
            <a:r>
              <a:rPr lang="en-US" dirty="0"/>
              <a:t> </a:t>
            </a:r>
            <a:r>
              <a:rPr lang="en-US" dirty="0" err="1"/>
              <a:t>kan</a:t>
            </a:r>
            <a:r>
              <a:rPr lang="en-US" dirty="0"/>
              <a:t> </a:t>
            </a:r>
            <a:r>
              <a:rPr lang="en-US" dirty="0" err="1"/>
              <a:t>spela</a:t>
            </a:r>
            <a:r>
              <a:rPr lang="en-US" dirty="0"/>
              <a:t> </a:t>
            </a:r>
            <a:r>
              <a:rPr lang="en-US" dirty="0" err="1"/>
              <a:t>aktuell</a:t>
            </a:r>
            <a:r>
              <a:rPr lang="en-US" dirty="0"/>
              <a:t> </a:t>
            </a:r>
            <a:r>
              <a:rPr lang="en-US" dirty="0" err="1"/>
              <a:t>dag</a:t>
            </a:r>
            <a:r>
              <a:rPr lang="en-US" dirty="0"/>
              <a:t>. </a:t>
            </a:r>
            <a:r>
              <a:rPr lang="en-US" dirty="0" err="1"/>
              <a:t>När</a:t>
            </a:r>
            <a:r>
              <a:rPr lang="en-US" dirty="0"/>
              <a:t> vi </a:t>
            </a:r>
            <a:r>
              <a:rPr lang="en-US" dirty="0" err="1"/>
              <a:t>fått</a:t>
            </a:r>
            <a:r>
              <a:rPr lang="en-US" dirty="0"/>
              <a:t> in </a:t>
            </a:r>
            <a:r>
              <a:rPr lang="en-US" dirty="0" err="1"/>
              <a:t>samtliga</a:t>
            </a:r>
            <a:r>
              <a:rPr lang="en-US" dirty="0"/>
              <a:t> </a:t>
            </a:r>
            <a:r>
              <a:rPr lang="en-US" dirty="0" err="1"/>
              <a:t>anmälningar</a:t>
            </a:r>
            <a:r>
              <a:rPr lang="en-US" dirty="0"/>
              <a:t> </a:t>
            </a:r>
            <a:r>
              <a:rPr lang="en-US" dirty="0" err="1"/>
              <a:t>delar</a:t>
            </a:r>
            <a:r>
              <a:rPr lang="en-US" dirty="0"/>
              <a:t> vi in </a:t>
            </a:r>
            <a:r>
              <a:rPr lang="en-US" dirty="0" err="1"/>
              <a:t>i</a:t>
            </a:r>
            <a:r>
              <a:rPr lang="en-US" dirty="0"/>
              <a:t> lag </a:t>
            </a:r>
            <a:r>
              <a:rPr lang="en-US" dirty="0" err="1"/>
              <a:t>och</a:t>
            </a:r>
            <a:r>
              <a:rPr lang="en-US" dirty="0"/>
              <a:t> </a:t>
            </a:r>
            <a:r>
              <a:rPr lang="en-US" dirty="0" err="1"/>
              <a:t>därefter</a:t>
            </a:r>
            <a:r>
              <a:rPr lang="en-US" dirty="0"/>
              <a:t> </a:t>
            </a:r>
            <a:r>
              <a:rPr lang="en-US" dirty="0" err="1"/>
              <a:t>kallas</a:t>
            </a:r>
            <a:r>
              <a:rPr lang="en-US" dirty="0"/>
              <a:t> </a:t>
            </a:r>
            <a:r>
              <a:rPr lang="en-US" dirty="0" err="1"/>
              <a:t>spelarna</a:t>
            </a:r>
            <a:r>
              <a:rPr lang="en-US" dirty="0"/>
              <a:t> till </a:t>
            </a:r>
            <a:r>
              <a:rPr lang="en-US" dirty="0" err="1"/>
              <a:t>aktuellt</a:t>
            </a:r>
            <a:r>
              <a:rPr lang="en-US" dirty="0"/>
              <a:t> </a:t>
            </a:r>
            <a:r>
              <a:rPr lang="en-US" dirty="0" err="1"/>
              <a:t>poolspel</a:t>
            </a:r>
            <a:r>
              <a:rPr lang="en-US" dirty="0"/>
              <a:t> </a:t>
            </a:r>
            <a:r>
              <a:rPr lang="en-US" dirty="0" err="1"/>
              <a:t>och</a:t>
            </a:r>
            <a:r>
              <a:rPr lang="en-US" dirty="0"/>
              <a:t> ort. </a:t>
            </a:r>
          </a:p>
          <a:p>
            <a:pPr marL="0" indent="0">
              <a:buNone/>
            </a:pPr>
            <a:r>
              <a:rPr lang="en-US" dirty="0"/>
              <a:t>Den </a:t>
            </a:r>
            <a:r>
              <a:rPr lang="en-US" dirty="0" err="1"/>
              <a:t>första</a:t>
            </a:r>
            <a:r>
              <a:rPr lang="en-US" dirty="0"/>
              <a:t> </a:t>
            </a:r>
            <a:r>
              <a:rPr lang="en-US" dirty="0" err="1"/>
              <a:t>kallelsen</a:t>
            </a:r>
            <a:r>
              <a:rPr lang="en-US" dirty="0"/>
              <a:t> </a:t>
            </a:r>
            <a:r>
              <a:rPr lang="en-US" dirty="0" err="1"/>
              <a:t>tas</a:t>
            </a:r>
            <a:r>
              <a:rPr lang="en-US" dirty="0"/>
              <a:t> </a:t>
            </a:r>
            <a:r>
              <a:rPr lang="en-US" dirty="0" err="1"/>
              <a:t>då</a:t>
            </a:r>
            <a:r>
              <a:rPr lang="en-US" dirty="0"/>
              <a:t> bort </a:t>
            </a:r>
            <a:r>
              <a:rPr lang="en-US" dirty="0" err="1"/>
              <a:t>och</a:t>
            </a:r>
            <a:r>
              <a:rPr lang="en-US" dirty="0"/>
              <a:t> det </a:t>
            </a:r>
            <a:r>
              <a:rPr lang="en-US" dirty="0" err="1"/>
              <a:t>är</a:t>
            </a:r>
            <a:r>
              <a:rPr lang="en-US" dirty="0"/>
              <a:t> bara </a:t>
            </a:r>
            <a:r>
              <a:rPr lang="en-US" dirty="0" err="1"/>
              <a:t>kallelsen</a:t>
            </a:r>
            <a:r>
              <a:rPr lang="en-US" dirty="0"/>
              <a:t> med </a:t>
            </a:r>
            <a:r>
              <a:rPr lang="en-US" dirty="0" err="1"/>
              <a:t>orten</a:t>
            </a:r>
            <a:r>
              <a:rPr lang="en-US" dirty="0"/>
              <a:t> </a:t>
            </a:r>
            <a:r>
              <a:rPr lang="en-US" dirty="0" err="1"/>
              <a:t>som</a:t>
            </a:r>
            <a:r>
              <a:rPr lang="en-US" dirty="0"/>
              <a:t> </a:t>
            </a:r>
            <a:r>
              <a:rPr lang="en-US" dirty="0" err="1"/>
              <a:t>syns</a:t>
            </a:r>
            <a:r>
              <a:rPr lang="en-US" dirty="0"/>
              <a:t> för </a:t>
            </a:r>
            <a:r>
              <a:rPr lang="en-US" dirty="0" err="1"/>
              <a:t>ert</a:t>
            </a:r>
            <a:r>
              <a:rPr lang="en-US" dirty="0"/>
              <a:t> barn.</a:t>
            </a:r>
          </a:p>
        </p:txBody>
      </p:sp>
      <p:pic>
        <p:nvPicPr>
          <p:cNvPr id="4" name="Bildobjekt 4" descr="En bild som visar text, tecken, stopp, utomhus&#10;&#10;Automatiskt genererad beskrivning">
            <a:extLst>
              <a:ext uri="{FF2B5EF4-FFF2-40B4-BE49-F238E27FC236}">
                <a16:creationId xmlns:a16="http://schemas.microsoft.com/office/drawing/2014/main" id="{1A3D0F56-A0BD-7405-4F36-93328012B4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1844389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26270-2276-D9CE-1C9A-C7BDA2D3C3B1}"/>
              </a:ext>
            </a:extLst>
          </p:cNvPr>
          <p:cNvSpPr>
            <a:spLocks noGrp="1"/>
          </p:cNvSpPr>
          <p:nvPr>
            <p:ph type="title"/>
          </p:nvPr>
        </p:nvSpPr>
        <p:spPr/>
        <p:txBody>
          <a:bodyPr/>
          <a:lstStyle/>
          <a:p>
            <a:r>
              <a:rPr lang="en-US" dirty="0"/>
              <a:t>Cuper</a:t>
            </a:r>
          </a:p>
        </p:txBody>
      </p:sp>
      <p:sp>
        <p:nvSpPr>
          <p:cNvPr id="3" name="Content Placeholder 2">
            <a:extLst>
              <a:ext uri="{FF2B5EF4-FFF2-40B4-BE49-F238E27FC236}">
                <a16:creationId xmlns:a16="http://schemas.microsoft.com/office/drawing/2014/main" id="{269A2CBE-2995-F778-04D7-3F2FFB7F599F}"/>
              </a:ext>
            </a:extLst>
          </p:cNvPr>
          <p:cNvSpPr>
            <a:spLocks noGrp="1"/>
          </p:cNvSpPr>
          <p:nvPr>
            <p:ph idx="1"/>
          </p:nvPr>
        </p:nvSpPr>
        <p:spPr/>
        <p:txBody>
          <a:bodyPr/>
          <a:lstStyle/>
          <a:p>
            <a:pPr marL="0" indent="0">
              <a:buNone/>
            </a:pPr>
            <a:r>
              <a:rPr lang="en-US" dirty="0"/>
              <a:t>Under </a:t>
            </a:r>
            <a:r>
              <a:rPr lang="en-US" dirty="0" err="1"/>
              <a:t>säsongen</a:t>
            </a:r>
            <a:r>
              <a:rPr lang="en-US" dirty="0"/>
              <a:t> </a:t>
            </a:r>
            <a:r>
              <a:rPr lang="en-US" dirty="0" err="1"/>
              <a:t>har</a:t>
            </a:r>
            <a:r>
              <a:rPr lang="en-US" dirty="0"/>
              <a:t> vi </a:t>
            </a:r>
            <a:r>
              <a:rPr lang="en-US" dirty="0" err="1"/>
              <a:t>anmält</a:t>
            </a:r>
            <a:r>
              <a:rPr lang="en-US" dirty="0"/>
              <a:t> </a:t>
            </a:r>
            <a:r>
              <a:rPr lang="en-US" dirty="0" err="1"/>
              <a:t>oss</a:t>
            </a:r>
            <a:r>
              <a:rPr lang="en-US" dirty="0"/>
              <a:t> till </a:t>
            </a:r>
            <a:r>
              <a:rPr lang="en-US" dirty="0" err="1"/>
              <a:t>ett</a:t>
            </a:r>
            <a:r>
              <a:rPr lang="en-US" dirty="0"/>
              <a:t> </a:t>
            </a:r>
            <a:r>
              <a:rPr lang="en-US" dirty="0" err="1"/>
              <a:t>antal</a:t>
            </a:r>
            <a:r>
              <a:rPr lang="en-US" dirty="0"/>
              <a:t> </a:t>
            </a:r>
            <a:r>
              <a:rPr lang="en-US" dirty="0" err="1"/>
              <a:t>cuper</a:t>
            </a:r>
            <a:r>
              <a:rPr lang="en-US" dirty="0"/>
              <a:t>. </a:t>
            </a:r>
            <a:r>
              <a:rPr lang="en-US" dirty="0" err="1"/>
              <a:t>Eftersom</a:t>
            </a:r>
            <a:r>
              <a:rPr lang="en-US" dirty="0"/>
              <a:t> det </a:t>
            </a:r>
            <a:r>
              <a:rPr lang="en-US" dirty="0" err="1"/>
              <a:t>är</a:t>
            </a:r>
            <a:r>
              <a:rPr lang="en-US" dirty="0"/>
              <a:t> </a:t>
            </a:r>
            <a:r>
              <a:rPr lang="en-US" dirty="0" err="1"/>
              <a:t>högst</a:t>
            </a:r>
            <a:r>
              <a:rPr lang="en-US" dirty="0"/>
              <a:t> </a:t>
            </a:r>
            <a:r>
              <a:rPr lang="en-US" dirty="0" err="1"/>
              <a:t>frivilligt</a:t>
            </a:r>
            <a:r>
              <a:rPr lang="en-US" dirty="0"/>
              <a:t> </a:t>
            </a:r>
            <a:r>
              <a:rPr lang="en-US" dirty="0" err="1"/>
              <a:t>att</a:t>
            </a:r>
            <a:r>
              <a:rPr lang="en-US" dirty="0"/>
              <a:t> delta </a:t>
            </a:r>
            <a:r>
              <a:rPr lang="en-US" dirty="0" err="1"/>
              <a:t>på</a:t>
            </a:r>
            <a:r>
              <a:rPr lang="en-US" dirty="0"/>
              <a:t> </a:t>
            </a:r>
            <a:r>
              <a:rPr lang="en-US" dirty="0" err="1"/>
              <a:t>cuper</a:t>
            </a:r>
            <a:r>
              <a:rPr lang="en-US" dirty="0"/>
              <a:t> </a:t>
            </a:r>
            <a:r>
              <a:rPr lang="en-US" dirty="0" err="1"/>
              <a:t>tas</a:t>
            </a:r>
            <a:r>
              <a:rPr lang="en-US" dirty="0"/>
              <a:t> </a:t>
            </a:r>
            <a:r>
              <a:rPr lang="en-US" dirty="0" err="1"/>
              <a:t>en</a:t>
            </a:r>
            <a:r>
              <a:rPr lang="en-US" dirty="0"/>
              <a:t> </a:t>
            </a:r>
            <a:r>
              <a:rPr lang="en-US" dirty="0" err="1"/>
              <a:t>egenavgift</a:t>
            </a:r>
            <a:r>
              <a:rPr lang="en-US" dirty="0"/>
              <a:t> </a:t>
            </a:r>
            <a:r>
              <a:rPr lang="en-US" dirty="0" err="1"/>
              <a:t>på</a:t>
            </a:r>
            <a:r>
              <a:rPr lang="en-US" dirty="0"/>
              <a:t> 450 </a:t>
            </a:r>
            <a:r>
              <a:rPr lang="en-US" dirty="0" err="1"/>
              <a:t>kr</a:t>
            </a:r>
            <a:r>
              <a:rPr lang="en-US" dirty="0"/>
              <a:t> per </a:t>
            </a:r>
            <a:r>
              <a:rPr lang="en-US" dirty="0" err="1"/>
              <a:t>spelare</a:t>
            </a:r>
            <a:r>
              <a:rPr lang="en-US" dirty="0"/>
              <a:t> </a:t>
            </a:r>
            <a:r>
              <a:rPr lang="en-US" dirty="0" err="1"/>
              <a:t>ut.</a:t>
            </a:r>
            <a:r>
              <a:rPr lang="en-US" dirty="0"/>
              <a:t> </a:t>
            </a:r>
          </a:p>
          <a:p>
            <a:pPr marL="0" indent="0">
              <a:buNone/>
            </a:pPr>
            <a:r>
              <a:rPr lang="en-US" dirty="0" err="1"/>
              <a:t>Kallelse</a:t>
            </a:r>
            <a:r>
              <a:rPr lang="en-US" dirty="0"/>
              <a:t> till </a:t>
            </a:r>
            <a:r>
              <a:rPr lang="en-US" dirty="0" err="1"/>
              <a:t>cuperna</a:t>
            </a:r>
            <a:r>
              <a:rPr lang="en-US" dirty="0"/>
              <a:t> </a:t>
            </a:r>
            <a:r>
              <a:rPr lang="en-US" dirty="0" err="1"/>
              <a:t>går</a:t>
            </a:r>
            <a:r>
              <a:rPr lang="en-US" dirty="0"/>
              <a:t> </a:t>
            </a:r>
            <a:r>
              <a:rPr lang="en-US" dirty="0" err="1"/>
              <a:t>ut</a:t>
            </a:r>
            <a:r>
              <a:rPr lang="en-US" dirty="0"/>
              <a:t> till </a:t>
            </a:r>
            <a:r>
              <a:rPr lang="en-US" dirty="0" err="1"/>
              <a:t>samtliga</a:t>
            </a:r>
            <a:r>
              <a:rPr lang="en-US" dirty="0"/>
              <a:t> </a:t>
            </a:r>
            <a:r>
              <a:rPr lang="en-US" dirty="0" err="1"/>
              <a:t>spelare</a:t>
            </a:r>
            <a:r>
              <a:rPr lang="en-US" dirty="0"/>
              <a:t> </a:t>
            </a:r>
            <a:r>
              <a:rPr lang="en-US" dirty="0" err="1"/>
              <a:t>och</a:t>
            </a:r>
            <a:r>
              <a:rPr lang="en-US" dirty="0"/>
              <a:t> det </a:t>
            </a:r>
            <a:r>
              <a:rPr lang="en-US" dirty="0" err="1"/>
              <a:t>är</a:t>
            </a:r>
            <a:r>
              <a:rPr lang="en-US" dirty="0"/>
              <a:t> “</a:t>
            </a:r>
            <a:r>
              <a:rPr lang="en-US" dirty="0" err="1"/>
              <a:t>först</a:t>
            </a:r>
            <a:r>
              <a:rPr lang="en-US" dirty="0"/>
              <a:t> till </a:t>
            </a:r>
            <a:r>
              <a:rPr lang="en-US" dirty="0" err="1"/>
              <a:t>kvarn</a:t>
            </a:r>
            <a:r>
              <a:rPr lang="en-US" dirty="0"/>
              <a:t>”-</a:t>
            </a:r>
            <a:r>
              <a:rPr lang="en-US" dirty="0" err="1"/>
              <a:t>principen</a:t>
            </a:r>
            <a:r>
              <a:rPr lang="en-US" dirty="0"/>
              <a:t> </a:t>
            </a:r>
            <a:r>
              <a:rPr lang="en-US" dirty="0" err="1"/>
              <a:t>som</a:t>
            </a:r>
            <a:r>
              <a:rPr lang="en-US" dirty="0"/>
              <a:t> </a:t>
            </a:r>
            <a:r>
              <a:rPr lang="en-US" dirty="0" err="1"/>
              <a:t>gäller</a:t>
            </a:r>
            <a:r>
              <a:rPr lang="en-US" dirty="0"/>
              <a:t> </a:t>
            </a:r>
            <a:r>
              <a:rPr lang="en-US" dirty="0" err="1"/>
              <a:t>denna</a:t>
            </a:r>
            <a:r>
              <a:rPr lang="en-US" dirty="0"/>
              <a:t> </a:t>
            </a:r>
            <a:r>
              <a:rPr lang="en-US" dirty="0" err="1"/>
              <a:t>säsong</a:t>
            </a:r>
            <a:r>
              <a:rPr lang="en-US" dirty="0"/>
              <a:t>. </a:t>
            </a:r>
            <a:r>
              <a:rPr lang="en-US" dirty="0" err="1"/>
              <a:t>Så</a:t>
            </a:r>
            <a:r>
              <a:rPr lang="en-US" dirty="0"/>
              <a:t> om man </a:t>
            </a:r>
            <a:r>
              <a:rPr lang="en-US" dirty="0" err="1"/>
              <a:t>vill</a:t>
            </a:r>
            <a:r>
              <a:rPr lang="en-US" dirty="0"/>
              <a:t> </a:t>
            </a:r>
            <a:r>
              <a:rPr lang="en-US" dirty="0" err="1"/>
              <a:t>vara</a:t>
            </a:r>
            <a:r>
              <a:rPr lang="en-US" dirty="0"/>
              <a:t> med </a:t>
            </a:r>
            <a:r>
              <a:rPr lang="en-US" dirty="0" err="1"/>
              <a:t>gäller</a:t>
            </a:r>
            <a:r>
              <a:rPr lang="en-US" dirty="0"/>
              <a:t> det </a:t>
            </a:r>
            <a:r>
              <a:rPr lang="en-US" dirty="0" err="1"/>
              <a:t>att</a:t>
            </a:r>
            <a:r>
              <a:rPr lang="en-US" dirty="0"/>
              <a:t> </a:t>
            </a:r>
            <a:r>
              <a:rPr lang="en-US" dirty="0" err="1"/>
              <a:t>svara</a:t>
            </a:r>
            <a:r>
              <a:rPr lang="en-US" dirty="0"/>
              <a:t> </a:t>
            </a:r>
            <a:r>
              <a:rPr lang="en-US" dirty="0" err="1"/>
              <a:t>snabbt</a:t>
            </a:r>
            <a:r>
              <a:rPr lang="en-US" dirty="0"/>
              <a:t> </a:t>
            </a:r>
            <a:r>
              <a:rPr lang="en-US" dirty="0" err="1"/>
              <a:t>på</a:t>
            </a:r>
            <a:r>
              <a:rPr lang="en-US" dirty="0"/>
              <a:t> </a:t>
            </a:r>
            <a:r>
              <a:rPr lang="en-US" dirty="0" err="1"/>
              <a:t>kallelsen</a:t>
            </a:r>
            <a:r>
              <a:rPr lang="en-US" dirty="0"/>
              <a:t>. </a:t>
            </a:r>
          </a:p>
          <a:p>
            <a:pPr marL="0" indent="0">
              <a:buNone/>
            </a:pPr>
            <a:endParaRPr lang="en-US" dirty="0"/>
          </a:p>
          <a:p>
            <a:pPr marL="0" indent="0">
              <a:buNone/>
            </a:pPr>
            <a:r>
              <a:rPr lang="en-US" dirty="0"/>
              <a:t>Mer info om </a:t>
            </a:r>
            <a:r>
              <a:rPr lang="en-US" dirty="0" err="1"/>
              <a:t>lagindelning</a:t>
            </a:r>
            <a:r>
              <a:rPr lang="en-US" dirty="0"/>
              <a:t> </a:t>
            </a:r>
            <a:r>
              <a:rPr lang="en-US" dirty="0" err="1"/>
              <a:t>och</a:t>
            </a:r>
            <a:r>
              <a:rPr lang="en-US" dirty="0"/>
              <a:t> </a:t>
            </a:r>
            <a:r>
              <a:rPr lang="en-US" dirty="0" err="1"/>
              <a:t>spelschema</a:t>
            </a:r>
            <a:r>
              <a:rPr lang="en-US" dirty="0"/>
              <a:t> </a:t>
            </a:r>
            <a:r>
              <a:rPr lang="en-US" dirty="0" err="1"/>
              <a:t>kommer</a:t>
            </a:r>
            <a:r>
              <a:rPr lang="en-US" dirty="0"/>
              <a:t> </a:t>
            </a:r>
            <a:r>
              <a:rPr lang="en-US" dirty="0" err="1"/>
              <a:t>när</a:t>
            </a:r>
            <a:r>
              <a:rPr lang="en-US" dirty="0"/>
              <a:t> </a:t>
            </a:r>
            <a:r>
              <a:rPr lang="en-US" dirty="0" err="1"/>
              <a:t>cupen</a:t>
            </a:r>
            <a:r>
              <a:rPr lang="en-US" dirty="0"/>
              <a:t> </a:t>
            </a:r>
            <a:r>
              <a:rPr lang="en-US" dirty="0" err="1"/>
              <a:t>närmar</a:t>
            </a:r>
            <a:r>
              <a:rPr lang="en-US" dirty="0"/>
              <a:t> sig. </a:t>
            </a:r>
          </a:p>
        </p:txBody>
      </p:sp>
      <p:pic>
        <p:nvPicPr>
          <p:cNvPr id="4" name="Bildobjekt 4" descr="En bild som visar text, tecken, stopp, utomhus&#10;&#10;Automatiskt genererad beskrivning">
            <a:extLst>
              <a:ext uri="{FF2B5EF4-FFF2-40B4-BE49-F238E27FC236}">
                <a16:creationId xmlns:a16="http://schemas.microsoft.com/office/drawing/2014/main" id="{13FF1D18-F700-D1D8-89AA-5DBC5667D8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620030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89B5-D797-324C-6C0E-A81E34040DA6}"/>
              </a:ext>
            </a:extLst>
          </p:cNvPr>
          <p:cNvSpPr>
            <a:spLocks noGrp="1"/>
          </p:cNvSpPr>
          <p:nvPr>
            <p:ph type="title"/>
          </p:nvPr>
        </p:nvSpPr>
        <p:spPr/>
        <p:txBody>
          <a:bodyPr/>
          <a:lstStyle/>
          <a:p>
            <a:r>
              <a:rPr lang="sv-SE" dirty="0"/>
              <a:t>Sponsring</a:t>
            </a:r>
            <a:endParaRPr lang="en-US" dirty="0"/>
          </a:p>
        </p:txBody>
      </p:sp>
      <p:pic>
        <p:nvPicPr>
          <p:cNvPr id="4" name="Bildobjekt 4" descr="En bild som visar text, tecken, stopp, utomhus&#10;&#10;Automatiskt genererad beskrivning">
            <a:extLst>
              <a:ext uri="{FF2B5EF4-FFF2-40B4-BE49-F238E27FC236}">
                <a16:creationId xmlns:a16="http://schemas.microsoft.com/office/drawing/2014/main" id="{3CD7B0BA-8363-C1D9-5F1B-D3770F91E8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pic>
        <p:nvPicPr>
          <p:cNvPr id="5" name="Content Placeholder 4">
            <a:extLst>
              <a:ext uri="{FF2B5EF4-FFF2-40B4-BE49-F238E27FC236}">
                <a16:creationId xmlns:a16="http://schemas.microsoft.com/office/drawing/2014/main" id="{16A5D751-00C1-2168-DA7C-F1F03DD15F24}"/>
              </a:ext>
            </a:extLst>
          </p:cNvPr>
          <p:cNvPicPr>
            <a:picLocks noGrp="1" noChangeAspect="1"/>
          </p:cNvPicPr>
          <p:nvPr>
            <p:ph idx="1"/>
          </p:nvPr>
        </p:nvPicPr>
        <p:blipFill>
          <a:blip r:embed="rId3"/>
          <a:stretch>
            <a:fillRect/>
          </a:stretch>
        </p:blipFill>
        <p:spPr>
          <a:xfrm>
            <a:off x="5528113" y="841252"/>
            <a:ext cx="6177164" cy="4689686"/>
          </a:xfrm>
        </p:spPr>
      </p:pic>
      <p:sp>
        <p:nvSpPr>
          <p:cNvPr id="6" name="TextBox 5">
            <a:extLst>
              <a:ext uri="{FF2B5EF4-FFF2-40B4-BE49-F238E27FC236}">
                <a16:creationId xmlns:a16="http://schemas.microsoft.com/office/drawing/2014/main" id="{C4A99095-EAEB-82D7-F54B-1225B18756BC}"/>
              </a:ext>
            </a:extLst>
          </p:cNvPr>
          <p:cNvSpPr txBox="1"/>
          <p:nvPr/>
        </p:nvSpPr>
        <p:spPr>
          <a:xfrm>
            <a:off x="595618" y="1554879"/>
            <a:ext cx="4420997" cy="3447098"/>
          </a:xfrm>
          <a:prstGeom prst="rect">
            <a:avLst/>
          </a:prstGeom>
          <a:noFill/>
        </p:spPr>
        <p:txBody>
          <a:bodyPr wrap="square" rtlCol="0">
            <a:spAutoFit/>
          </a:bodyPr>
          <a:lstStyle/>
          <a:p>
            <a:r>
              <a:rPr lang="sv-SE" dirty="0"/>
              <a:t>Om ni har möjlighet att sponsra – hör av er till lagets mail </a:t>
            </a:r>
            <a:r>
              <a:rPr lang="sv-SE" dirty="0">
                <a:hlinkClick r:id="rId4"/>
              </a:rPr>
              <a:t>15@orebrohockeyungdom.se</a:t>
            </a:r>
            <a:endParaRPr lang="sv-SE" dirty="0"/>
          </a:p>
          <a:p>
            <a:endParaRPr lang="sv-SE" dirty="0"/>
          </a:p>
          <a:p>
            <a:r>
              <a:rPr lang="sv-SE" dirty="0"/>
              <a:t>Vi behöver nedanstående uppgifter</a:t>
            </a:r>
          </a:p>
          <a:p>
            <a:pPr marL="285750" indent="-285750">
              <a:buFont typeface="Arial" panose="020B0604020202020204" pitchFamily="34" charset="0"/>
              <a:buChar char="•"/>
            </a:pPr>
            <a:r>
              <a:rPr lang="en-US" sz="1600" dirty="0" err="1">
                <a:effectLst/>
                <a:latin typeface="Calibri" panose="020F0502020204030204" pitchFamily="34" charset="0"/>
                <a:ea typeface="Calibri" panose="020F0502020204030204" pitchFamily="34" charset="0"/>
              </a:rPr>
              <a:t>Bolagsnamn</a:t>
            </a:r>
            <a:endParaRPr lang="en-US" sz="1600" dirty="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US" sz="1600" dirty="0" err="1">
                <a:effectLst/>
                <a:latin typeface="Calibri" panose="020F0502020204030204" pitchFamily="34" charset="0"/>
                <a:ea typeface="Calibri" panose="020F0502020204030204" pitchFamily="34" charset="0"/>
              </a:rPr>
              <a:t>Organisationsnummer</a:t>
            </a:r>
            <a:endParaRPr lang="en-US" sz="1600" dirty="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US" sz="1600" dirty="0" err="1">
                <a:effectLst/>
                <a:latin typeface="Calibri" panose="020F0502020204030204" pitchFamily="34" charset="0"/>
                <a:ea typeface="Calibri" panose="020F0502020204030204" pitchFamily="34" charset="0"/>
              </a:rPr>
              <a:t>Fakturaadress</a:t>
            </a:r>
            <a:r>
              <a:rPr lang="en-US" sz="1600" dirty="0">
                <a:effectLst/>
                <a:latin typeface="Calibri" panose="020F0502020204030204" pitchFamily="34" charset="0"/>
                <a:ea typeface="Calibri" panose="020F0502020204030204" pitchFamily="34" charset="0"/>
              </a:rPr>
              <a:t> </a:t>
            </a:r>
            <a:r>
              <a:rPr lang="en-US" sz="1600" dirty="0" err="1">
                <a:effectLst/>
                <a:latin typeface="Calibri" panose="020F0502020204030204" pitchFamily="34" charset="0"/>
                <a:ea typeface="Calibri" panose="020F0502020204030204" pitchFamily="34" charset="0"/>
              </a:rPr>
              <a:t>samt</a:t>
            </a:r>
            <a:r>
              <a:rPr lang="en-US" sz="1600" dirty="0">
                <a:effectLst/>
                <a:latin typeface="Calibri" panose="020F0502020204030204" pitchFamily="34" charset="0"/>
                <a:ea typeface="Calibri" panose="020F0502020204030204" pitchFamily="34" charset="0"/>
              </a:rPr>
              <a:t> </a:t>
            </a:r>
            <a:r>
              <a:rPr lang="en-US" sz="1600" dirty="0" err="1">
                <a:effectLst/>
                <a:latin typeface="Calibri" panose="020F0502020204030204" pitchFamily="34" charset="0"/>
                <a:ea typeface="Calibri" panose="020F0502020204030204" pitchFamily="34" charset="0"/>
              </a:rPr>
              <a:t>hur</a:t>
            </a:r>
            <a:r>
              <a:rPr lang="en-US" sz="1600" dirty="0">
                <a:effectLst/>
                <a:latin typeface="Calibri" panose="020F0502020204030204" pitchFamily="34" charset="0"/>
                <a:ea typeface="Calibri" panose="020F0502020204030204" pitchFamily="34" charset="0"/>
              </a:rPr>
              <a:t> </a:t>
            </a:r>
            <a:r>
              <a:rPr lang="en-US" sz="1600" dirty="0" err="1">
                <a:effectLst/>
                <a:latin typeface="Calibri" panose="020F0502020204030204" pitchFamily="34" charset="0"/>
                <a:ea typeface="Calibri" panose="020F0502020204030204" pitchFamily="34" charset="0"/>
              </a:rPr>
              <a:t>ni</a:t>
            </a:r>
            <a:r>
              <a:rPr lang="en-US" sz="1600" dirty="0">
                <a:effectLst/>
                <a:latin typeface="Calibri" panose="020F0502020204030204" pitchFamily="34" charset="0"/>
                <a:ea typeface="Calibri" panose="020F0502020204030204" pitchFamily="34" charset="0"/>
              </a:rPr>
              <a:t> </a:t>
            </a:r>
            <a:r>
              <a:rPr lang="en-US" sz="1600" dirty="0" err="1">
                <a:effectLst/>
                <a:latin typeface="Calibri" panose="020F0502020204030204" pitchFamily="34" charset="0"/>
                <a:ea typeface="Calibri" panose="020F0502020204030204" pitchFamily="34" charset="0"/>
              </a:rPr>
              <a:t>vill</a:t>
            </a:r>
            <a:r>
              <a:rPr lang="en-US" sz="1600" dirty="0">
                <a:effectLst/>
                <a:latin typeface="Calibri" panose="020F0502020204030204" pitchFamily="34" charset="0"/>
                <a:ea typeface="Calibri" panose="020F0502020204030204" pitchFamily="34" charset="0"/>
              </a:rPr>
              <a:t> </a:t>
            </a:r>
            <a:r>
              <a:rPr lang="en-US" sz="1600" dirty="0" err="1">
                <a:effectLst/>
                <a:latin typeface="Calibri" panose="020F0502020204030204" pitchFamily="34" charset="0"/>
                <a:ea typeface="Calibri" panose="020F0502020204030204" pitchFamily="34" charset="0"/>
              </a:rPr>
              <a:t>att</a:t>
            </a:r>
            <a:r>
              <a:rPr lang="en-US" sz="1600" dirty="0">
                <a:effectLst/>
                <a:latin typeface="Calibri" panose="020F0502020204030204" pitchFamily="34" charset="0"/>
                <a:ea typeface="Calibri" panose="020F0502020204030204" pitchFamily="34" charset="0"/>
              </a:rPr>
              <a:t> </a:t>
            </a:r>
            <a:r>
              <a:rPr lang="en-US" sz="1600" dirty="0" err="1">
                <a:effectLst/>
                <a:latin typeface="Calibri" panose="020F0502020204030204" pitchFamily="34" charset="0"/>
                <a:ea typeface="Calibri" panose="020F0502020204030204" pitchFamily="34" charset="0"/>
              </a:rPr>
              <a:t>fakturan</a:t>
            </a:r>
            <a:r>
              <a:rPr lang="en-US" sz="1600" dirty="0">
                <a:effectLst/>
                <a:latin typeface="Calibri" panose="020F0502020204030204" pitchFamily="34" charset="0"/>
                <a:ea typeface="Calibri" panose="020F0502020204030204" pitchFamily="34" charset="0"/>
              </a:rPr>
              <a:t> </a:t>
            </a:r>
            <a:r>
              <a:rPr lang="en-US" sz="1600" dirty="0" err="1">
                <a:effectLst/>
                <a:latin typeface="Calibri" panose="020F0502020204030204" pitchFamily="34" charset="0"/>
                <a:ea typeface="Calibri" panose="020F0502020204030204" pitchFamily="34" charset="0"/>
              </a:rPr>
              <a:t>skickas</a:t>
            </a:r>
            <a:r>
              <a:rPr lang="en-US" sz="1600" dirty="0">
                <a:effectLst/>
                <a:latin typeface="Calibri" panose="020F0502020204030204" pitchFamily="34" charset="0"/>
                <a:ea typeface="Calibri" panose="020F0502020204030204" pitchFamily="34" charset="0"/>
              </a:rPr>
              <a:t> (mail, post)</a:t>
            </a:r>
          </a:p>
          <a:p>
            <a:pPr marL="285750" indent="-285750">
              <a:buFont typeface="Arial" panose="020B0604020202020204" pitchFamily="34" charset="0"/>
              <a:buChar char="•"/>
            </a:pPr>
            <a:r>
              <a:rPr lang="en-US" sz="1600" dirty="0" err="1">
                <a:effectLst/>
                <a:latin typeface="Calibri" panose="020F0502020204030204" pitchFamily="34" charset="0"/>
                <a:ea typeface="Calibri" panose="020F0502020204030204" pitchFamily="34" charset="0"/>
              </a:rPr>
              <a:t>Ev</a:t>
            </a:r>
            <a:r>
              <a:rPr lang="en-US" sz="1600" dirty="0">
                <a:effectLst/>
                <a:latin typeface="Calibri" panose="020F0502020204030204" pitchFamily="34" charset="0"/>
                <a:ea typeface="Calibri" panose="020F0502020204030204" pitchFamily="34" charset="0"/>
              </a:rPr>
              <a:t> </a:t>
            </a:r>
            <a:r>
              <a:rPr lang="en-US" sz="1600" dirty="0" err="1">
                <a:effectLst/>
                <a:latin typeface="Calibri" panose="020F0502020204030204" pitchFamily="34" charset="0"/>
                <a:ea typeface="Calibri" panose="020F0502020204030204" pitchFamily="34" charset="0"/>
              </a:rPr>
              <a:t>referens</a:t>
            </a:r>
            <a:endParaRPr lang="en-US" sz="1600" dirty="0">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US" sz="1600" dirty="0" err="1">
                <a:latin typeface="Calibri" panose="020F0502020204030204" pitchFamily="34" charset="0"/>
                <a:ea typeface="Calibri" panose="020F0502020204030204" pitchFamily="34" charset="0"/>
              </a:rPr>
              <a:t>Vilket</a:t>
            </a:r>
            <a:r>
              <a:rPr lang="en-US" sz="1600" dirty="0">
                <a:latin typeface="Calibri" panose="020F0502020204030204" pitchFamily="34" charset="0"/>
                <a:ea typeface="Calibri" panose="020F0502020204030204" pitchFamily="34" charset="0"/>
              </a:rPr>
              <a:t> </a:t>
            </a:r>
            <a:r>
              <a:rPr lang="en-US" sz="1600" dirty="0" err="1">
                <a:latin typeface="Calibri" panose="020F0502020204030204" pitchFamily="34" charset="0"/>
                <a:ea typeface="Calibri" panose="020F0502020204030204" pitchFamily="34" charset="0"/>
              </a:rPr>
              <a:t>sponsorpaket</a:t>
            </a:r>
            <a:r>
              <a:rPr lang="en-US" sz="1600" dirty="0">
                <a:latin typeface="Calibri" panose="020F0502020204030204" pitchFamily="34" charset="0"/>
                <a:ea typeface="Calibri" panose="020F0502020204030204" pitchFamily="34" charset="0"/>
              </a:rPr>
              <a:t> </a:t>
            </a:r>
            <a:r>
              <a:rPr lang="en-US" sz="1600" dirty="0" err="1">
                <a:latin typeface="Calibri" panose="020F0502020204030204" pitchFamily="34" charset="0"/>
                <a:ea typeface="Calibri" panose="020F0502020204030204" pitchFamily="34" charset="0"/>
              </a:rPr>
              <a:t>ni</a:t>
            </a:r>
            <a:r>
              <a:rPr lang="en-US" sz="1600" dirty="0">
                <a:latin typeface="Calibri" panose="020F0502020204030204" pitchFamily="34" charset="0"/>
                <a:ea typeface="Calibri" panose="020F0502020204030204" pitchFamily="34" charset="0"/>
              </a:rPr>
              <a:t> </a:t>
            </a:r>
            <a:r>
              <a:rPr lang="en-US" sz="1600" dirty="0" err="1">
                <a:latin typeface="Calibri" panose="020F0502020204030204" pitchFamily="34" charset="0"/>
                <a:ea typeface="Calibri" panose="020F0502020204030204" pitchFamily="34" charset="0"/>
              </a:rPr>
              <a:t>valt</a:t>
            </a:r>
            <a:endParaRPr lang="en-US" sz="1600" dirty="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US" sz="1600" dirty="0" err="1">
                <a:effectLst/>
                <a:latin typeface="Calibri" panose="020F0502020204030204" pitchFamily="34" charset="0"/>
                <a:ea typeface="Calibri" panose="020F0502020204030204" pitchFamily="34" charset="0"/>
              </a:rPr>
              <a:t>Logga</a:t>
            </a:r>
            <a:r>
              <a:rPr lang="en-US" sz="1600" dirty="0">
                <a:effectLst/>
                <a:latin typeface="Calibri" panose="020F0502020204030204" pitchFamily="34" charset="0"/>
                <a:ea typeface="Calibri" panose="020F0502020204030204" pitchFamily="34" charset="0"/>
              </a:rPr>
              <a:t> i EPS- och PDF-format</a:t>
            </a:r>
          </a:p>
          <a:p>
            <a:pPr marL="285750" indent="-285750">
              <a:buFont typeface="Arial" panose="020B0604020202020204" pitchFamily="34" charset="0"/>
              <a:buChar char="•"/>
            </a:pPr>
            <a:endParaRPr lang="en-US" sz="1600" dirty="0">
              <a:latin typeface="Calibri" panose="020F0502020204030204" pitchFamily="34" charset="0"/>
              <a:ea typeface="Calibri" panose="020F0502020204030204" pitchFamily="34" charset="0"/>
            </a:endParaRPr>
          </a:p>
          <a:p>
            <a:endParaRPr lang="en-US" dirty="0"/>
          </a:p>
        </p:txBody>
      </p:sp>
      <p:sp>
        <p:nvSpPr>
          <p:cNvPr id="3" name="TextBox 2">
            <a:extLst>
              <a:ext uri="{FF2B5EF4-FFF2-40B4-BE49-F238E27FC236}">
                <a16:creationId xmlns:a16="http://schemas.microsoft.com/office/drawing/2014/main" id="{65EF780C-42D8-7AE1-C63D-38983E79D79B}"/>
              </a:ext>
            </a:extLst>
          </p:cNvPr>
          <p:cNvSpPr txBox="1"/>
          <p:nvPr/>
        </p:nvSpPr>
        <p:spPr>
          <a:xfrm>
            <a:off x="348231" y="5370417"/>
            <a:ext cx="10806869" cy="646331"/>
          </a:xfrm>
          <a:prstGeom prst="rect">
            <a:avLst/>
          </a:prstGeom>
          <a:noFill/>
        </p:spPr>
        <p:txBody>
          <a:bodyPr wrap="square" rtlCol="0">
            <a:spAutoFit/>
          </a:bodyPr>
          <a:lstStyle/>
          <a:p>
            <a:r>
              <a:rPr lang="en-US" i="1" dirty="0" err="1">
                <a:solidFill>
                  <a:srgbClr val="960000"/>
                </a:solidFill>
              </a:rPr>
              <a:t>Säsongen</a:t>
            </a:r>
            <a:r>
              <a:rPr lang="en-US" i="1" dirty="0">
                <a:solidFill>
                  <a:srgbClr val="960000"/>
                </a:solidFill>
              </a:rPr>
              <a:t> 2025/2026 </a:t>
            </a:r>
            <a:r>
              <a:rPr lang="en-US" i="1" dirty="0" err="1">
                <a:solidFill>
                  <a:srgbClr val="960000"/>
                </a:solidFill>
              </a:rPr>
              <a:t>kommer</a:t>
            </a:r>
            <a:r>
              <a:rPr lang="en-US" i="1" dirty="0">
                <a:solidFill>
                  <a:srgbClr val="960000"/>
                </a:solidFill>
              </a:rPr>
              <a:t> vi </a:t>
            </a:r>
            <a:r>
              <a:rPr lang="en-US" i="1" dirty="0" err="1">
                <a:solidFill>
                  <a:srgbClr val="960000"/>
                </a:solidFill>
              </a:rPr>
              <a:t>beställa</a:t>
            </a:r>
            <a:r>
              <a:rPr lang="en-US" i="1" dirty="0">
                <a:solidFill>
                  <a:srgbClr val="960000"/>
                </a:solidFill>
              </a:rPr>
              <a:t> </a:t>
            </a:r>
            <a:r>
              <a:rPr lang="en-US" i="1" dirty="0" err="1">
                <a:solidFill>
                  <a:srgbClr val="960000"/>
                </a:solidFill>
              </a:rPr>
              <a:t>nya</a:t>
            </a:r>
            <a:r>
              <a:rPr lang="en-US" i="1" dirty="0">
                <a:solidFill>
                  <a:srgbClr val="960000"/>
                </a:solidFill>
              </a:rPr>
              <a:t> </a:t>
            </a:r>
            <a:r>
              <a:rPr lang="en-US" i="1" dirty="0" err="1">
                <a:solidFill>
                  <a:srgbClr val="960000"/>
                </a:solidFill>
              </a:rPr>
              <a:t>överdragsställ</a:t>
            </a:r>
            <a:r>
              <a:rPr lang="en-US" i="1" dirty="0">
                <a:solidFill>
                  <a:srgbClr val="960000"/>
                </a:solidFill>
              </a:rPr>
              <a:t> till </a:t>
            </a:r>
            <a:r>
              <a:rPr lang="en-US" i="1" dirty="0" err="1">
                <a:solidFill>
                  <a:srgbClr val="960000"/>
                </a:solidFill>
              </a:rPr>
              <a:t>samtliga</a:t>
            </a:r>
            <a:r>
              <a:rPr lang="en-US" i="1" dirty="0">
                <a:solidFill>
                  <a:srgbClr val="960000"/>
                </a:solidFill>
              </a:rPr>
              <a:t> </a:t>
            </a:r>
            <a:r>
              <a:rPr lang="en-US" i="1" dirty="0" err="1">
                <a:solidFill>
                  <a:srgbClr val="960000"/>
                </a:solidFill>
              </a:rPr>
              <a:t>spelare</a:t>
            </a:r>
            <a:r>
              <a:rPr lang="en-US" i="1" dirty="0">
                <a:solidFill>
                  <a:srgbClr val="960000"/>
                </a:solidFill>
              </a:rPr>
              <a:t> (</a:t>
            </a:r>
            <a:r>
              <a:rPr lang="en-US" i="1" dirty="0" err="1">
                <a:solidFill>
                  <a:srgbClr val="960000"/>
                </a:solidFill>
              </a:rPr>
              <a:t>ej</a:t>
            </a:r>
            <a:r>
              <a:rPr lang="en-US" i="1" dirty="0">
                <a:solidFill>
                  <a:srgbClr val="960000"/>
                </a:solidFill>
              </a:rPr>
              <a:t> de </a:t>
            </a:r>
            <a:r>
              <a:rPr lang="en-US" i="1" dirty="0" err="1">
                <a:solidFill>
                  <a:srgbClr val="960000"/>
                </a:solidFill>
              </a:rPr>
              <a:t>som</a:t>
            </a:r>
            <a:r>
              <a:rPr lang="en-US" i="1" dirty="0">
                <a:solidFill>
                  <a:srgbClr val="960000"/>
                </a:solidFill>
              </a:rPr>
              <a:t> </a:t>
            </a:r>
            <a:r>
              <a:rPr lang="en-US" i="1" dirty="0" err="1">
                <a:solidFill>
                  <a:srgbClr val="960000"/>
                </a:solidFill>
              </a:rPr>
              <a:t>köpt</a:t>
            </a:r>
            <a:r>
              <a:rPr lang="en-US" i="1" dirty="0">
                <a:solidFill>
                  <a:srgbClr val="960000"/>
                </a:solidFill>
              </a:rPr>
              <a:t> </a:t>
            </a:r>
            <a:r>
              <a:rPr lang="en-US" i="1" dirty="0" err="1">
                <a:solidFill>
                  <a:srgbClr val="960000"/>
                </a:solidFill>
              </a:rPr>
              <a:t>säsongen</a:t>
            </a:r>
            <a:r>
              <a:rPr lang="en-US" i="1" dirty="0">
                <a:solidFill>
                  <a:srgbClr val="960000"/>
                </a:solidFill>
              </a:rPr>
              <a:t> 2024/2025). Vi </a:t>
            </a:r>
            <a:r>
              <a:rPr lang="en-US" i="1" dirty="0" err="1">
                <a:solidFill>
                  <a:srgbClr val="960000"/>
                </a:solidFill>
              </a:rPr>
              <a:t>kommer</a:t>
            </a:r>
            <a:r>
              <a:rPr lang="en-US" i="1" dirty="0">
                <a:solidFill>
                  <a:srgbClr val="960000"/>
                </a:solidFill>
              </a:rPr>
              <a:t> </a:t>
            </a:r>
            <a:r>
              <a:rPr lang="en-US" i="1" dirty="0" err="1">
                <a:solidFill>
                  <a:srgbClr val="960000"/>
                </a:solidFill>
              </a:rPr>
              <a:t>därför</a:t>
            </a:r>
            <a:r>
              <a:rPr lang="en-US" i="1" dirty="0">
                <a:solidFill>
                  <a:srgbClr val="960000"/>
                </a:solidFill>
              </a:rPr>
              <a:t> </a:t>
            </a:r>
            <a:r>
              <a:rPr lang="en-US" i="1" dirty="0" err="1">
                <a:solidFill>
                  <a:srgbClr val="960000"/>
                </a:solidFill>
              </a:rPr>
              <a:t>behöva</a:t>
            </a:r>
            <a:r>
              <a:rPr lang="en-US" i="1" dirty="0">
                <a:solidFill>
                  <a:srgbClr val="960000"/>
                </a:solidFill>
              </a:rPr>
              <a:t> </a:t>
            </a:r>
            <a:r>
              <a:rPr lang="en-US" i="1" dirty="0" err="1">
                <a:solidFill>
                  <a:srgbClr val="960000"/>
                </a:solidFill>
              </a:rPr>
              <a:t>få</a:t>
            </a:r>
            <a:r>
              <a:rPr lang="en-US" i="1" dirty="0">
                <a:solidFill>
                  <a:srgbClr val="960000"/>
                </a:solidFill>
              </a:rPr>
              <a:t> in </a:t>
            </a:r>
            <a:r>
              <a:rPr lang="en-US" i="1" dirty="0" err="1">
                <a:solidFill>
                  <a:srgbClr val="960000"/>
                </a:solidFill>
              </a:rPr>
              <a:t>många</a:t>
            </a:r>
            <a:r>
              <a:rPr lang="en-US" i="1" dirty="0">
                <a:solidFill>
                  <a:srgbClr val="960000"/>
                </a:solidFill>
              </a:rPr>
              <a:t> </a:t>
            </a:r>
            <a:r>
              <a:rPr lang="en-US" i="1" dirty="0" err="1">
                <a:solidFill>
                  <a:srgbClr val="960000"/>
                </a:solidFill>
              </a:rPr>
              <a:t>sponsorer</a:t>
            </a:r>
            <a:r>
              <a:rPr lang="en-US" i="1" dirty="0">
                <a:solidFill>
                  <a:srgbClr val="960000"/>
                </a:solidFill>
              </a:rPr>
              <a:t> för </a:t>
            </a:r>
            <a:r>
              <a:rPr lang="en-US" i="1" dirty="0" err="1">
                <a:solidFill>
                  <a:srgbClr val="960000"/>
                </a:solidFill>
              </a:rPr>
              <a:t>att</a:t>
            </a:r>
            <a:r>
              <a:rPr lang="en-US" i="1" dirty="0">
                <a:solidFill>
                  <a:srgbClr val="960000"/>
                </a:solidFill>
              </a:rPr>
              <a:t> </a:t>
            </a:r>
            <a:r>
              <a:rPr lang="en-US" i="1" dirty="0" err="1">
                <a:solidFill>
                  <a:srgbClr val="960000"/>
                </a:solidFill>
              </a:rPr>
              <a:t>täcka</a:t>
            </a:r>
            <a:r>
              <a:rPr lang="en-US" i="1" dirty="0">
                <a:solidFill>
                  <a:srgbClr val="960000"/>
                </a:solidFill>
              </a:rPr>
              <a:t> </a:t>
            </a:r>
            <a:r>
              <a:rPr lang="en-US" i="1" dirty="0" err="1">
                <a:solidFill>
                  <a:srgbClr val="960000"/>
                </a:solidFill>
              </a:rPr>
              <a:t>så</a:t>
            </a:r>
            <a:r>
              <a:rPr lang="en-US" i="1" dirty="0">
                <a:solidFill>
                  <a:srgbClr val="960000"/>
                </a:solidFill>
              </a:rPr>
              <a:t> </a:t>
            </a:r>
            <a:r>
              <a:rPr lang="en-US" i="1" dirty="0" err="1">
                <a:solidFill>
                  <a:srgbClr val="960000"/>
                </a:solidFill>
              </a:rPr>
              <a:t>mycket</a:t>
            </a:r>
            <a:r>
              <a:rPr lang="en-US" i="1" dirty="0">
                <a:solidFill>
                  <a:srgbClr val="960000"/>
                </a:solidFill>
              </a:rPr>
              <a:t> </a:t>
            </a:r>
            <a:r>
              <a:rPr lang="en-US" i="1" dirty="0" err="1">
                <a:solidFill>
                  <a:srgbClr val="960000"/>
                </a:solidFill>
              </a:rPr>
              <a:t>som</a:t>
            </a:r>
            <a:r>
              <a:rPr lang="en-US" i="1" dirty="0">
                <a:solidFill>
                  <a:srgbClr val="960000"/>
                </a:solidFill>
              </a:rPr>
              <a:t> </a:t>
            </a:r>
            <a:r>
              <a:rPr lang="en-US" i="1" dirty="0" err="1">
                <a:solidFill>
                  <a:srgbClr val="960000"/>
                </a:solidFill>
              </a:rPr>
              <a:t>möjligt</a:t>
            </a:r>
            <a:r>
              <a:rPr lang="en-US" i="1" dirty="0">
                <a:solidFill>
                  <a:srgbClr val="960000"/>
                </a:solidFill>
              </a:rPr>
              <a:t> av </a:t>
            </a:r>
            <a:r>
              <a:rPr lang="en-US" i="1" dirty="0" err="1">
                <a:solidFill>
                  <a:srgbClr val="960000"/>
                </a:solidFill>
              </a:rPr>
              <a:t>kostnaden</a:t>
            </a:r>
            <a:r>
              <a:rPr lang="en-US" i="1" dirty="0">
                <a:solidFill>
                  <a:srgbClr val="960000"/>
                </a:solidFill>
              </a:rPr>
              <a:t>. </a:t>
            </a:r>
          </a:p>
        </p:txBody>
      </p:sp>
    </p:spTree>
    <p:extLst>
      <p:ext uri="{BB962C8B-B14F-4D97-AF65-F5344CB8AC3E}">
        <p14:creationId xmlns:p14="http://schemas.microsoft.com/office/powerpoint/2010/main" val="2158597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CFC4D-3080-78EB-4BF2-058385CDDDDB}"/>
              </a:ext>
            </a:extLst>
          </p:cNvPr>
          <p:cNvSpPr>
            <a:spLocks noGrp="1"/>
          </p:cNvSpPr>
          <p:nvPr>
            <p:ph type="title"/>
          </p:nvPr>
        </p:nvSpPr>
        <p:spPr/>
        <p:txBody>
          <a:bodyPr/>
          <a:lstStyle/>
          <a:p>
            <a:r>
              <a:rPr lang="sv-SE" dirty="0"/>
              <a:t>Försäljning</a:t>
            </a:r>
            <a:endParaRPr lang="en-US" dirty="0"/>
          </a:p>
        </p:txBody>
      </p:sp>
      <p:sp>
        <p:nvSpPr>
          <p:cNvPr id="3" name="Content Placeholder 2">
            <a:extLst>
              <a:ext uri="{FF2B5EF4-FFF2-40B4-BE49-F238E27FC236}">
                <a16:creationId xmlns:a16="http://schemas.microsoft.com/office/drawing/2014/main" id="{CF370319-CC52-4C15-50C1-B251950A8479}"/>
              </a:ext>
            </a:extLst>
          </p:cNvPr>
          <p:cNvSpPr>
            <a:spLocks noGrp="1"/>
          </p:cNvSpPr>
          <p:nvPr>
            <p:ph idx="1"/>
          </p:nvPr>
        </p:nvSpPr>
        <p:spPr/>
        <p:txBody>
          <a:bodyPr/>
          <a:lstStyle/>
          <a:p>
            <a:pPr marL="0" indent="0">
              <a:buNone/>
            </a:pPr>
            <a:r>
              <a:rPr lang="sv-SE" dirty="0"/>
              <a:t>Varje år har föreningen ett antal försäljningar som är </a:t>
            </a:r>
            <a:r>
              <a:rPr lang="sv-SE" u="sng" dirty="0"/>
              <a:t>obligatoriska</a:t>
            </a:r>
            <a:r>
              <a:rPr lang="sv-SE" dirty="0"/>
              <a:t>. Dessa kan man inte undvika utan är en del av föreningslivet. </a:t>
            </a:r>
          </a:p>
          <a:p>
            <a:pPr marL="0" indent="0">
              <a:buNone/>
            </a:pPr>
            <a:r>
              <a:rPr lang="sv-SE" dirty="0"/>
              <a:t>Vi kan också komma att besluta om en egen försäljning i laget för att dryga ut lagkassan så vi kan inhandla saker till laget.</a:t>
            </a:r>
          </a:p>
          <a:p>
            <a:pPr marL="0" indent="0">
              <a:buNone/>
            </a:pPr>
            <a:endParaRPr lang="sv-SE" dirty="0"/>
          </a:p>
          <a:p>
            <a:pPr marL="0" indent="0">
              <a:buNone/>
            </a:pPr>
            <a:r>
              <a:rPr lang="sv-SE" dirty="0"/>
              <a:t>Håll utkik på laget.se eller ta kontakt med försäljningsansvarig Emma Karlsson (</a:t>
            </a:r>
            <a:r>
              <a:rPr lang="sv-SE" dirty="0">
                <a:hlinkClick r:id="rId2"/>
              </a:rPr>
              <a:t>emmakarlsson9011@hotmail.se</a:t>
            </a:r>
            <a:r>
              <a:rPr lang="sv-SE" dirty="0"/>
              <a:t>) om ni har förslag på saker som kan stärka lagkassan. </a:t>
            </a:r>
            <a:endParaRPr lang="en-US" dirty="0"/>
          </a:p>
        </p:txBody>
      </p:sp>
      <p:pic>
        <p:nvPicPr>
          <p:cNvPr id="4" name="Bildobjekt 4" descr="En bild som visar text, tecken, stopp, utomhus&#10;&#10;Automatiskt genererad beskrivning">
            <a:extLst>
              <a:ext uri="{FF2B5EF4-FFF2-40B4-BE49-F238E27FC236}">
                <a16:creationId xmlns:a16="http://schemas.microsoft.com/office/drawing/2014/main" id="{F521B544-C2F2-5DE1-762A-5B21510FF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846870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293D0-AEE1-124B-4A9E-74FC7C06B509}"/>
              </a:ext>
            </a:extLst>
          </p:cNvPr>
          <p:cNvSpPr>
            <a:spLocks noGrp="1"/>
          </p:cNvSpPr>
          <p:nvPr>
            <p:ph type="title"/>
          </p:nvPr>
        </p:nvSpPr>
        <p:spPr/>
        <p:txBody>
          <a:bodyPr/>
          <a:lstStyle/>
          <a:p>
            <a:r>
              <a:rPr lang="sv-SE" dirty="0"/>
              <a:t>Kiosken</a:t>
            </a:r>
            <a:endParaRPr lang="en-US" dirty="0"/>
          </a:p>
        </p:txBody>
      </p:sp>
      <p:sp>
        <p:nvSpPr>
          <p:cNvPr id="3" name="Content Placeholder 2">
            <a:extLst>
              <a:ext uri="{FF2B5EF4-FFF2-40B4-BE49-F238E27FC236}">
                <a16:creationId xmlns:a16="http://schemas.microsoft.com/office/drawing/2014/main" id="{277AC0C3-618E-8F7E-B1DE-6959DD85C18A}"/>
              </a:ext>
            </a:extLst>
          </p:cNvPr>
          <p:cNvSpPr>
            <a:spLocks noGrp="1"/>
          </p:cNvSpPr>
          <p:nvPr>
            <p:ph idx="1"/>
          </p:nvPr>
        </p:nvSpPr>
        <p:spPr>
          <a:xfrm>
            <a:off x="838200" y="1690688"/>
            <a:ext cx="10515600" cy="4351338"/>
          </a:xfrm>
        </p:spPr>
        <p:txBody>
          <a:bodyPr>
            <a:normAutofit/>
          </a:bodyPr>
          <a:lstStyle/>
          <a:p>
            <a:pPr marL="0" indent="0">
              <a:buNone/>
            </a:pPr>
            <a:r>
              <a:rPr lang="sv-SE" sz="2400" b="0" i="0" dirty="0">
                <a:solidFill>
                  <a:srgbClr val="000000"/>
                </a:solidFill>
                <a:effectLst/>
                <a:latin typeface="ProximaNova"/>
              </a:rPr>
              <a:t>Varje säsong blir vi bli tilldelade ett antal veckor där vi har ansvaret för caféet i A- och B-hallen. Detta innebär att vi föräldrar hjälps åt och delar på tiderna när caféet är öppet under våra veckor. </a:t>
            </a:r>
          </a:p>
          <a:p>
            <a:pPr marL="0" indent="0">
              <a:buNone/>
            </a:pPr>
            <a:br>
              <a:rPr lang="sv-SE" sz="2400" dirty="0"/>
            </a:br>
            <a:r>
              <a:rPr lang="sv-SE" sz="2400" dirty="0"/>
              <a:t>Varje familj får 1-2 pass tilldelade sig (beror på hur många spelare vi är). På detta sätt är kiosken alltid bemannad när det är träning och poolspel. </a:t>
            </a:r>
            <a:r>
              <a:rPr lang="sv-SE" sz="2400" dirty="0">
                <a:solidFill>
                  <a:srgbClr val="000000"/>
                </a:solidFill>
                <a:latin typeface="ProximaNova"/>
              </a:rPr>
              <a:t>Schema för kiosken och vilka tider som tilldelats presenteras på Laget.se. Där finns också en manual för hantering av kiosken.</a:t>
            </a:r>
          </a:p>
          <a:p>
            <a:pPr marL="0" indent="0">
              <a:buNone/>
            </a:pPr>
            <a:endParaRPr lang="sv-SE" sz="2400" dirty="0">
              <a:solidFill>
                <a:srgbClr val="000000"/>
              </a:solidFill>
              <a:latin typeface="ProximaNova"/>
            </a:endParaRPr>
          </a:p>
          <a:p>
            <a:pPr marL="0" indent="0">
              <a:buNone/>
            </a:pPr>
            <a:r>
              <a:rPr lang="sv-SE" sz="2400" dirty="0">
                <a:solidFill>
                  <a:srgbClr val="000000"/>
                </a:solidFill>
                <a:latin typeface="ProximaNova"/>
              </a:rPr>
              <a:t>Denna säsong har vi veckorna 5-7 som vi behöver bemanna kiosken. Schema för veckorna läggs upp under Dokument på Laget.se</a:t>
            </a:r>
            <a:endParaRPr lang="en-US" sz="2400" dirty="0">
              <a:solidFill>
                <a:srgbClr val="000000"/>
              </a:solidFill>
              <a:latin typeface="ProximaNova"/>
            </a:endParaRPr>
          </a:p>
        </p:txBody>
      </p:sp>
      <p:pic>
        <p:nvPicPr>
          <p:cNvPr id="4" name="Bildobjekt 4" descr="En bild som visar text, tecken, stopp, utomhus&#10;&#10;Automatiskt genererad beskrivning">
            <a:extLst>
              <a:ext uri="{FF2B5EF4-FFF2-40B4-BE49-F238E27FC236}">
                <a16:creationId xmlns:a16="http://schemas.microsoft.com/office/drawing/2014/main" id="{2BD59A24-B03D-C92D-7CB0-364A10DAD6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3543475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1DCDC97-B284-4022-C7ED-8551D48425A2}"/>
              </a:ext>
            </a:extLst>
          </p:cNvPr>
          <p:cNvPicPr>
            <a:picLocks noGrp="1" noChangeAspect="1"/>
          </p:cNvPicPr>
          <p:nvPr>
            <p:ph idx="1"/>
          </p:nvPr>
        </p:nvPicPr>
        <p:blipFill>
          <a:blip r:embed="rId2"/>
          <a:stretch>
            <a:fillRect/>
          </a:stretch>
        </p:blipFill>
        <p:spPr>
          <a:xfrm>
            <a:off x="2108579" y="2761107"/>
            <a:ext cx="7974842" cy="1335785"/>
          </a:xfrm>
          <a:prstGeom prst="rect">
            <a:avLst/>
          </a:prstGeom>
        </p:spPr>
      </p:pic>
      <p:sp>
        <p:nvSpPr>
          <p:cNvPr id="6" name="TextBox 5">
            <a:extLst>
              <a:ext uri="{FF2B5EF4-FFF2-40B4-BE49-F238E27FC236}">
                <a16:creationId xmlns:a16="http://schemas.microsoft.com/office/drawing/2014/main" id="{71805299-C3F7-9EA8-DDFC-96B18C805A5D}"/>
              </a:ext>
            </a:extLst>
          </p:cNvPr>
          <p:cNvSpPr txBox="1"/>
          <p:nvPr/>
        </p:nvSpPr>
        <p:spPr>
          <a:xfrm>
            <a:off x="415045" y="1586096"/>
            <a:ext cx="10982528" cy="923330"/>
          </a:xfrm>
          <a:prstGeom prst="rect">
            <a:avLst/>
          </a:prstGeom>
        </p:spPr>
        <p:txBody>
          <a:bodyPr vert="horz" lIns="91440" tIns="45720" rIns="91440" bIns="45720" rtlCol="0">
            <a:normAutofit lnSpcReduction="10000"/>
          </a:bodyPr>
          <a:lstStyle>
            <a:lvl1pPr indent="0" defTabSz="914400">
              <a:lnSpc>
                <a:spcPct val="90000"/>
              </a:lnSpc>
              <a:spcBef>
                <a:spcPts val="1000"/>
              </a:spcBef>
              <a:buFont typeface="Arial" panose="020B0604020202020204" pitchFamily="34" charset="0"/>
              <a:buNone/>
              <a:defRPr sz="2200"/>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r>
              <a:rPr lang="sv-SE" dirty="0"/>
              <a:t>På Örebro Hockey Ungdoms hemsida (</a:t>
            </a:r>
            <a:r>
              <a:rPr lang="sv-SE" dirty="0">
                <a:hlinkClick r:id="rId3"/>
              </a:rPr>
              <a:t>www.orebrohockeyungdom.se</a:t>
            </a:r>
            <a:r>
              <a:rPr lang="sv-SE" dirty="0"/>
              <a:t>) under fliken dokument finns en manual som ska följas av alla tränare, ledare, spelare och föräldrar. Vi ber er vid tillfälle att läsa igenom de tre delarna tillsammans med era barn. </a:t>
            </a:r>
            <a:endParaRPr lang="en-US" dirty="0"/>
          </a:p>
        </p:txBody>
      </p:sp>
      <p:sp>
        <p:nvSpPr>
          <p:cNvPr id="17" name="TextBox 16">
            <a:extLst>
              <a:ext uri="{FF2B5EF4-FFF2-40B4-BE49-F238E27FC236}">
                <a16:creationId xmlns:a16="http://schemas.microsoft.com/office/drawing/2014/main" id="{5B61A25E-64AE-6B99-7387-B08A1D57C384}"/>
              </a:ext>
            </a:extLst>
          </p:cNvPr>
          <p:cNvSpPr txBox="1"/>
          <p:nvPr/>
        </p:nvSpPr>
        <p:spPr>
          <a:xfrm>
            <a:off x="415045" y="4494068"/>
            <a:ext cx="10982528" cy="923330"/>
          </a:xfrm>
          <a:prstGeom prst="rect">
            <a:avLst/>
          </a:prstGeom>
        </p:spPr>
        <p:txBody>
          <a:bodyPr vert="horz" lIns="91440" tIns="45720" rIns="91440" bIns="45720" rtlCol="0">
            <a:normAutofit fontScale="92500"/>
          </a:bodyPr>
          <a:lstStyle>
            <a:defPPr>
              <a:defRPr lang="en-US"/>
            </a:defPPr>
            <a:lvl1pPr indent="0" defTabSz="914400">
              <a:lnSpc>
                <a:spcPct val="90000"/>
              </a:lnSpc>
              <a:spcBef>
                <a:spcPts val="1000"/>
              </a:spcBef>
              <a:buFont typeface="Arial" panose="020B0604020202020204" pitchFamily="34" charset="0"/>
              <a:buNone/>
              <a:defRPr sz="2200"/>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r>
              <a:rPr lang="sv-SE" dirty="0"/>
              <a:t>Under fliken dokument på föreningens hemsida går det också att finna annan bra info. Varje vecka lägger kansliet upp aktuella istider för kommande vecka. Där finns </a:t>
            </a:r>
            <a:r>
              <a:rPr lang="sv-SE" b="1" dirty="0">
                <a:solidFill>
                  <a:srgbClr val="C00000"/>
                </a:solidFill>
              </a:rPr>
              <a:t>”ÖHU-tid” </a:t>
            </a:r>
            <a:r>
              <a:rPr lang="sv-SE" dirty="0"/>
              <a:t>utmärkt på schemat som är ett tillfälle för föreningens medlemmar att nyttja isen och öva under friare former. </a:t>
            </a:r>
            <a:endParaRPr lang="en-US" dirty="0"/>
          </a:p>
        </p:txBody>
      </p:sp>
      <p:sp>
        <p:nvSpPr>
          <p:cNvPr id="2" name="Title 1">
            <a:extLst>
              <a:ext uri="{FF2B5EF4-FFF2-40B4-BE49-F238E27FC236}">
                <a16:creationId xmlns:a16="http://schemas.microsoft.com/office/drawing/2014/main" id="{E093C6D3-D40A-33D8-E3CF-97A8F965F7C5}"/>
              </a:ext>
            </a:extLst>
          </p:cNvPr>
          <p:cNvSpPr>
            <a:spLocks noGrp="1"/>
          </p:cNvSpPr>
          <p:nvPr>
            <p:ph type="title"/>
          </p:nvPr>
        </p:nvSpPr>
        <p:spPr>
          <a:xfrm>
            <a:off x="415045" y="390022"/>
            <a:ext cx="10515600" cy="1325563"/>
          </a:xfrm>
        </p:spPr>
        <p:txBody>
          <a:bodyPr vert="horz" lIns="91440" tIns="45720" rIns="91440" bIns="45720" rtlCol="0" anchor="ctr">
            <a:normAutofit/>
          </a:bodyPr>
          <a:lstStyle/>
          <a:p>
            <a:r>
              <a:rPr lang="sv-SE" dirty="0"/>
              <a:t>Föreningsinfo</a:t>
            </a:r>
            <a:endParaRPr lang="en-US" dirty="0"/>
          </a:p>
        </p:txBody>
      </p:sp>
      <p:pic>
        <p:nvPicPr>
          <p:cNvPr id="3" name="Bildobjekt 4" descr="En bild som visar text, tecken, stopp, utomhus&#10;&#10;Automatiskt genererad beskrivning">
            <a:extLst>
              <a:ext uri="{FF2B5EF4-FFF2-40B4-BE49-F238E27FC236}">
                <a16:creationId xmlns:a16="http://schemas.microsoft.com/office/drawing/2014/main" id="{0466B55E-1B36-B3E2-83DE-3DD252E1AF6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2369772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A2FA9-4EDC-AF40-4983-0F871E765586}"/>
              </a:ext>
            </a:extLst>
          </p:cNvPr>
          <p:cNvSpPr>
            <a:spLocks noGrp="1"/>
          </p:cNvSpPr>
          <p:nvPr>
            <p:ph type="title"/>
          </p:nvPr>
        </p:nvSpPr>
        <p:spPr/>
        <p:txBody>
          <a:bodyPr/>
          <a:lstStyle/>
          <a:p>
            <a:r>
              <a:rPr lang="sv-SE" dirty="0"/>
              <a:t>Kommunikation</a:t>
            </a:r>
            <a:endParaRPr lang="en-US" dirty="0"/>
          </a:p>
        </p:txBody>
      </p:sp>
      <p:sp>
        <p:nvSpPr>
          <p:cNvPr id="3" name="Content Placeholder 2">
            <a:extLst>
              <a:ext uri="{FF2B5EF4-FFF2-40B4-BE49-F238E27FC236}">
                <a16:creationId xmlns:a16="http://schemas.microsoft.com/office/drawing/2014/main" id="{90D26686-0833-1C5F-4C7D-DDA15C4F39CD}"/>
              </a:ext>
            </a:extLst>
          </p:cNvPr>
          <p:cNvSpPr>
            <a:spLocks noGrp="1"/>
          </p:cNvSpPr>
          <p:nvPr>
            <p:ph idx="1"/>
          </p:nvPr>
        </p:nvSpPr>
        <p:spPr/>
        <p:txBody>
          <a:bodyPr>
            <a:normAutofit lnSpcReduction="10000"/>
          </a:bodyPr>
          <a:lstStyle/>
          <a:p>
            <a:r>
              <a:rPr lang="sv-SE" dirty="0"/>
              <a:t>Laget.se </a:t>
            </a:r>
          </a:p>
          <a:p>
            <a:pPr lvl="2"/>
            <a:r>
              <a:rPr lang="sv-SE" dirty="0"/>
              <a:t>Där lägger vi ledare upp nyheter nästan varje vecka. Alla som är registrerade får mail när ny info läggs upp.</a:t>
            </a:r>
          </a:p>
          <a:p>
            <a:r>
              <a:rPr lang="sv-SE" dirty="0">
                <a:hlinkClick r:id="rId2"/>
              </a:rPr>
              <a:t>15@orebrohockeyungdom.se</a:t>
            </a:r>
            <a:r>
              <a:rPr lang="sv-SE" dirty="0"/>
              <a:t> </a:t>
            </a:r>
          </a:p>
          <a:p>
            <a:pPr lvl="2"/>
            <a:r>
              <a:rPr lang="sv-SE" dirty="0"/>
              <a:t>Går jättebra att skicka mail med frågor och funderingar. Vi försöker besvara så snabbt vi kan. </a:t>
            </a:r>
          </a:p>
          <a:p>
            <a:r>
              <a:rPr lang="sv-SE" dirty="0"/>
              <a:t>Telefon</a:t>
            </a:r>
          </a:p>
          <a:p>
            <a:pPr lvl="2"/>
            <a:r>
              <a:rPr lang="sv-SE" dirty="0"/>
              <a:t>Telefonnummer till några av oss ledare hittar ni på Laget.se </a:t>
            </a:r>
          </a:p>
          <a:p>
            <a:pPr lvl="2"/>
            <a:r>
              <a:rPr lang="sv-SE" dirty="0"/>
              <a:t>Lagledare Erica Holmberg </a:t>
            </a:r>
            <a:r>
              <a:rPr lang="sv-SE" dirty="0" err="1"/>
              <a:t>tel</a:t>
            </a:r>
            <a:r>
              <a:rPr lang="sv-SE" dirty="0"/>
              <a:t> 072-208 06 20</a:t>
            </a:r>
          </a:p>
          <a:p>
            <a:r>
              <a:rPr lang="sv-SE" dirty="0"/>
              <a:t>GDPR</a:t>
            </a:r>
          </a:p>
          <a:p>
            <a:pPr lvl="2"/>
            <a:r>
              <a:rPr lang="sv-SE" dirty="0"/>
              <a:t>Är roligt om vi får lägga upp bilder och filmer från poolspelen</a:t>
            </a:r>
          </a:p>
          <a:p>
            <a:pPr lvl="2"/>
            <a:r>
              <a:rPr lang="sv-SE" dirty="0"/>
              <a:t>Läsa mer? </a:t>
            </a:r>
            <a:r>
              <a:rPr lang="sv-SE" dirty="0">
                <a:hlinkClick r:id="rId3"/>
              </a:rPr>
              <a:t>Vad är GDPR? (laget.se)</a:t>
            </a:r>
            <a:endParaRPr lang="sv-SE" dirty="0"/>
          </a:p>
        </p:txBody>
      </p:sp>
      <p:pic>
        <p:nvPicPr>
          <p:cNvPr id="4" name="Bildobjekt 4" descr="En bild som visar text, tecken, stopp, utomhus&#10;&#10;Automatiskt genererad beskrivning">
            <a:extLst>
              <a:ext uri="{FF2B5EF4-FFF2-40B4-BE49-F238E27FC236}">
                <a16:creationId xmlns:a16="http://schemas.microsoft.com/office/drawing/2014/main" id="{66E03903-0873-7548-22F8-CD9261B7A9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3292374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2F09F-0568-EA5B-5808-462002D2A0BE}"/>
              </a:ext>
            </a:extLst>
          </p:cNvPr>
          <p:cNvSpPr>
            <a:spLocks noGrp="1"/>
          </p:cNvSpPr>
          <p:nvPr>
            <p:ph type="title"/>
          </p:nvPr>
        </p:nvSpPr>
        <p:spPr/>
        <p:txBody>
          <a:bodyPr/>
          <a:lstStyle/>
          <a:p>
            <a:r>
              <a:rPr lang="sv-SE" dirty="0"/>
              <a:t>Praktisk info</a:t>
            </a:r>
            <a:endParaRPr lang="en-US" dirty="0"/>
          </a:p>
        </p:txBody>
      </p:sp>
      <p:sp>
        <p:nvSpPr>
          <p:cNvPr id="3" name="Content Placeholder 2">
            <a:extLst>
              <a:ext uri="{FF2B5EF4-FFF2-40B4-BE49-F238E27FC236}">
                <a16:creationId xmlns:a16="http://schemas.microsoft.com/office/drawing/2014/main" id="{EC81A7F4-891F-109D-8ED0-D64CB14EC373}"/>
              </a:ext>
            </a:extLst>
          </p:cNvPr>
          <p:cNvSpPr>
            <a:spLocks noGrp="1"/>
          </p:cNvSpPr>
          <p:nvPr>
            <p:ph idx="1"/>
          </p:nvPr>
        </p:nvSpPr>
        <p:spPr>
          <a:xfrm>
            <a:off x="838200" y="1426790"/>
            <a:ext cx="10515600" cy="4448716"/>
          </a:xfrm>
        </p:spPr>
        <p:txBody>
          <a:bodyPr>
            <a:normAutofit/>
          </a:bodyPr>
          <a:lstStyle/>
          <a:p>
            <a:pPr marL="0" indent="0">
              <a:buNone/>
            </a:pPr>
            <a:r>
              <a:rPr lang="sv-SE" sz="2000" dirty="0"/>
              <a:t>Vad roligt att just ert barn vill spela hockey! Just nu är vi ca 50 registrerade spelare och ett 20-tal ledare på Laget.se.</a:t>
            </a:r>
          </a:p>
          <a:p>
            <a:pPr marL="0" indent="0">
              <a:buNone/>
            </a:pPr>
            <a:r>
              <a:rPr lang="sv-SE" sz="2000" dirty="0"/>
              <a:t>Som ny spelare kan det vara lite pirrigt i början, kanske har man inte åkt så mycket skridskor och vet inte riktigt hur det går till på träningarna. Därför skickar vi ut lite info så ni vid behov kan förbereda er där hemma. </a:t>
            </a:r>
          </a:p>
          <a:p>
            <a:pPr marL="0" indent="0">
              <a:buNone/>
            </a:pPr>
            <a:endParaRPr lang="sv-SE" sz="2000" dirty="0"/>
          </a:p>
          <a:p>
            <a:pPr marL="0" indent="0">
              <a:buNone/>
            </a:pPr>
            <a:r>
              <a:rPr lang="sv-SE" sz="2400" b="1" dirty="0"/>
              <a:t>Träningstider säsongen 2024/2025 (startar v 36)</a:t>
            </a:r>
          </a:p>
          <a:p>
            <a:pPr marL="0" indent="0">
              <a:buNone/>
            </a:pPr>
            <a:endParaRPr lang="sv-SE" sz="2000" dirty="0"/>
          </a:p>
          <a:p>
            <a:pPr marL="0" indent="0">
              <a:buNone/>
            </a:pPr>
            <a:r>
              <a:rPr lang="sv-SE" sz="2000" dirty="0"/>
              <a:t>			</a:t>
            </a:r>
            <a:r>
              <a:rPr lang="sv-SE" sz="3200" b="1" dirty="0">
                <a:solidFill>
                  <a:srgbClr val="960000"/>
                </a:solidFill>
              </a:rPr>
              <a:t>Onsdagar 16:30-17:30</a:t>
            </a:r>
          </a:p>
          <a:p>
            <a:pPr marL="0" indent="0">
              <a:buNone/>
            </a:pPr>
            <a:r>
              <a:rPr lang="sv-SE" sz="3200" b="1" dirty="0">
                <a:solidFill>
                  <a:srgbClr val="960000"/>
                </a:solidFill>
              </a:rPr>
              <a:t>			Söndagar 12:15-13:15 (</a:t>
            </a:r>
            <a:r>
              <a:rPr lang="sv-SE" sz="3200" b="1" dirty="0" err="1">
                <a:solidFill>
                  <a:srgbClr val="960000"/>
                </a:solidFill>
              </a:rPr>
              <a:t>Fys</a:t>
            </a:r>
            <a:r>
              <a:rPr lang="sv-SE" sz="3200" b="1" dirty="0">
                <a:solidFill>
                  <a:srgbClr val="960000"/>
                </a:solidFill>
              </a:rPr>
              <a:t> 11:30)</a:t>
            </a:r>
            <a:endParaRPr lang="en-US" sz="3200" b="1" dirty="0">
              <a:solidFill>
                <a:srgbClr val="960000"/>
              </a:solidFill>
            </a:endParaRPr>
          </a:p>
        </p:txBody>
      </p:sp>
      <p:pic>
        <p:nvPicPr>
          <p:cNvPr id="4" name="Bildobjekt 4" descr="En bild som visar text, tecken, stopp, utomhus&#10;&#10;Automatiskt genererad beskrivning">
            <a:extLst>
              <a:ext uri="{FF2B5EF4-FFF2-40B4-BE49-F238E27FC236}">
                <a16:creationId xmlns:a16="http://schemas.microsoft.com/office/drawing/2014/main" id="{90811B72-D022-AEDE-BEA3-E3161331DE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1059691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68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30290-8001-94DB-D7D0-D14DCB83DAE2}"/>
              </a:ext>
            </a:extLst>
          </p:cNvPr>
          <p:cNvSpPr>
            <a:spLocks noGrp="1"/>
          </p:cNvSpPr>
          <p:nvPr>
            <p:ph type="title"/>
          </p:nvPr>
        </p:nvSpPr>
        <p:spPr>
          <a:xfrm>
            <a:off x="4635027" y="4945097"/>
            <a:ext cx="2921944" cy="1325563"/>
          </a:xfrm>
        </p:spPr>
        <p:txBody>
          <a:bodyPr>
            <a:normAutofit/>
          </a:bodyPr>
          <a:lstStyle/>
          <a:p>
            <a:r>
              <a:rPr lang="sv-SE" sz="8000" b="1" dirty="0">
                <a:solidFill>
                  <a:schemeClr val="bg1"/>
                </a:solidFill>
              </a:rPr>
              <a:t>Vi ses!</a:t>
            </a:r>
            <a:endParaRPr lang="en-US" sz="8000" b="1" dirty="0">
              <a:solidFill>
                <a:schemeClr val="bg1"/>
              </a:solidFill>
            </a:endParaRPr>
          </a:p>
        </p:txBody>
      </p:sp>
      <p:pic>
        <p:nvPicPr>
          <p:cNvPr id="6" name="Content Placeholder 5" descr="A picture containing text&#10;&#10;Description automatically generated">
            <a:extLst>
              <a:ext uri="{FF2B5EF4-FFF2-40B4-BE49-F238E27FC236}">
                <a16:creationId xmlns:a16="http://schemas.microsoft.com/office/drawing/2014/main" id="{A3C43CCF-3839-7E63-04D6-8B8E3B5C2C8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4561" y="335801"/>
            <a:ext cx="7942877" cy="4359813"/>
          </a:xfrm>
        </p:spPr>
      </p:pic>
    </p:spTree>
    <p:extLst>
      <p:ext uri="{BB962C8B-B14F-4D97-AF65-F5344CB8AC3E}">
        <p14:creationId xmlns:p14="http://schemas.microsoft.com/office/powerpoint/2010/main" val="1058537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45985-F6B6-CDB3-DFDC-B26E5221725F}"/>
              </a:ext>
            </a:extLst>
          </p:cNvPr>
          <p:cNvSpPr>
            <a:spLocks noGrp="1"/>
          </p:cNvSpPr>
          <p:nvPr>
            <p:ph type="title"/>
          </p:nvPr>
        </p:nvSpPr>
        <p:spPr/>
        <p:txBody>
          <a:bodyPr/>
          <a:lstStyle/>
          <a:p>
            <a:r>
              <a:rPr lang="sv-SE" dirty="0"/>
              <a:t>Registrering spelare + föräldrar</a:t>
            </a:r>
            <a:endParaRPr lang="en-US" dirty="0"/>
          </a:p>
        </p:txBody>
      </p:sp>
      <p:sp>
        <p:nvSpPr>
          <p:cNvPr id="5" name="TextBox 4">
            <a:extLst>
              <a:ext uri="{FF2B5EF4-FFF2-40B4-BE49-F238E27FC236}">
                <a16:creationId xmlns:a16="http://schemas.microsoft.com/office/drawing/2014/main" id="{A73D3846-C113-D06A-B7E9-D0F88EE9D4C5}"/>
              </a:ext>
            </a:extLst>
          </p:cNvPr>
          <p:cNvSpPr txBox="1"/>
          <p:nvPr/>
        </p:nvSpPr>
        <p:spPr>
          <a:xfrm>
            <a:off x="838200" y="1548136"/>
            <a:ext cx="10883630" cy="4524315"/>
          </a:xfrm>
          <a:prstGeom prst="rect">
            <a:avLst/>
          </a:prstGeom>
          <a:noFill/>
        </p:spPr>
        <p:txBody>
          <a:bodyPr wrap="square">
            <a:spAutoFit/>
          </a:bodyPr>
          <a:lstStyle/>
          <a:p>
            <a:r>
              <a:rPr lang="en-US" dirty="0" err="1"/>
              <a:t>Alla</a:t>
            </a:r>
            <a:r>
              <a:rPr lang="en-US" dirty="0"/>
              <a:t> </a:t>
            </a:r>
            <a:r>
              <a:rPr lang="en-US" dirty="0" err="1"/>
              <a:t>spelare</a:t>
            </a:r>
            <a:r>
              <a:rPr lang="en-US" dirty="0"/>
              <a:t> och </a:t>
            </a:r>
            <a:r>
              <a:rPr lang="en-US" dirty="0" err="1"/>
              <a:t>föräldrar</a:t>
            </a:r>
            <a:r>
              <a:rPr lang="en-US" dirty="0"/>
              <a:t> ska </a:t>
            </a:r>
            <a:r>
              <a:rPr lang="en-US" dirty="0" err="1"/>
              <a:t>vara</a:t>
            </a:r>
            <a:r>
              <a:rPr lang="en-US" dirty="0"/>
              <a:t> </a:t>
            </a:r>
            <a:r>
              <a:rPr lang="en-US" dirty="0" err="1"/>
              <a:t>registrerade</a:t>
            </a:r>
            <a:r>
              <a:rPr lang="en-US" dirty="0"/>
              <a:t> på Laget.se (</a:t>
            </a:r>
            <a:r>
              <a:rPr lang="en-US" dirty="0">
                <a:hlinkClick r:id="rId2"/>
              </a:rPr>
              <a:t>Örebro Hockey </a:t>
            </a:r>
            <a:r>
              <a:rPr lang="en-US" dirty="0" err="1">
                <a:hlinkClick r:id="rId2"/>
              </a:rPr>
              <a:t>Ungdom</a:t>
            </a:r>
            <a:r>
              <a:rPr lang="en-US" dirty="0">
                <a:hlinkClick r:id="rId2"/>
              </a:rPr>
              <a:t> Team 15 | laget.se</a:t>
            </a:r>
            <a:r>
              <a:rPr lang="en-US" dirty="0"/>
              <a:t>) </a:t>
            </a:r>
          </a:p>
          <a:p>
            <a:r>
              <a:rPr lang="sv-SE" dirty="0"/>
              <a:t>Viktigt att vi håller Laget.se uppdaterad för att alla spelare ska vara försäkrade och för att ni föräldrar ska få tillgång till information om kommande träningar, poolspel m.m.  Nedanstående uppgifter skickas till vår mail (</a:t>
            </a:r>
            <a:r>
              <a:rPr lang="sv-SE" dirty="0">
                <a:hlinkClick r:id="rId3"/>
              </a:rPr>
              <a:t>15@orebrohockeyungdom.se</a:t>
            </a:r>
            <a:r>
              <a:rPr lang="sv-SE" dirty="0"/>
              <a:t>)</a:t>
            </a:r>
          </a:p>
          <a:p>
            <a:endParaRPr lang="sv-SE" dirty="0"/>
          </a:p>
          <a:p>
            <a:pPr marL="0" indent="0">
              <a:buNone/>
            </a:pPr>
            <a:r>
              <a:rPr lang="sv-SE" sz="1800" dirty="0"/>
              <a:t>• Barnets namn (för- och efternamn)</a:t>
            </a:r>
          </a:p>
          <a:p>
            <a:pPr marL="0" indent="0">
              <a:buNone/>
            </a:pPr>
            <a:r>
              <a:rPr lang="sv-SE" sz="1800" dirty="0"/>
              <a:t>• Barnets personnummer (inklusive fyra sista siffrorna)</a:t>
            </a:r>
          </a:p>
          <a:p>
            <a:pPr marL="0" indent="0">
              <a:buNone/>
            </a:pPr>
            <a:r>
              <a:rPr lang="sv-SE" sz="1800" dirty="0"/>
              <a:t>• Barnets hemadress</a:t>
            </a:r>
          </a:p>
          <a:p>
            <a:pPr marL="0" indent="0">
              <a:buNone/>
            </a:pPr>
            <a:r>
              <a:rPr lang="sv-SE" sz="1800" dirty="0"/>
              <a:t>• Föräldrarnas namn (för- och efternamn)</a:t>
            </a:r>
          </a:p>
          <a:p>
            <a:pPr marL="0" indent="0">
              <a:buNone/>
            </a:pPr>
            <a:r>
              <a:rPr lang="sv-SE" sz="1800" dirty="0"/>
              <a:t>• Föräldrarnas personnummer (inklusive fyra sista siffrorna)</a:t>
            </a:r>
          </a:p>
          <a:p>
            <a:pPr marL="0" indent="0">
              <a:buNone/>
            </a:pPr>
            <a:r>
              <a:rPr lang="sv-SE" sz="1800" dirty="0"/>
              <a:t>• Föräldrarnas telefonnummer</a:t>
            </a:r>
          </a:p>
          <a:p>
            <a:pPr marL="0" indent="0">
              <a:buNone/>
            </a:pPr>
            <a:r>
              <a:rPr lang="sv-SE" sz="1800" dirty="0"/>
              <a:t>• Föräldrarnas mailadresser</a:t>
            </a:r>
          </a:p>
          <a:p>
            <a:pPr marL="0" indent="0">
              <a:buNone/>
            </a:pPr>
            <a:r>
              <a:rPr lang="sv-SE" sz="1800" dirty="0"/>
              <a:t>• Föräldrarnas hemadress</a:t>
            </a:r>
          </a:p>
          <a:p>
            <a:r>
              <a:rPr lang="sv-SE" dirty="0"/>
              <a:t> </a:t>
            </a:r>
          </a:p>
          <a:p>
            <a:r>
              <a:rPr lang="sv-SE" i="1" dirty="0"/>
              <a:t>Vi önskar uppgifter till båda föräldrar om möjligt.</a:t>
            </a:r>
          </a:p>
          <a:p>
            <a:endParaRPr lang="en-US" dirty="0"/>
          </a:p>
        </p:txBody>
      </p:sp>
      <p:pic>
        <p:nvPicPr>
          <p:cNvPr id="8" name="Bildobjekt 4" descr="En bild som visar text, tecken, stopp, utomhus&#10;&#10;Automatiskt genererad beskrivning">
            <a:extLst>
              <a:ext uri="{FF2B5EF4-FFF2-40B4-BE49-F238E27FC236}">
                <a16:creationId xmlns:a16="http://schemas.microsoft.com/office/drawing/2014/main" id="{F05C57EE-6D4C-AA4B-257E-7F59CB8B74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147490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B7009-BD34-0CE5-A21C-1E10AE3FD9C0}"/>
              </a:ext>
            </a:extLst>
          </p:cNvPr>
          <p:cNvSpPr>
            <a:spLocks noGrp="1"/>
          </p:cNvSpPr>
          <p:nvPr>
            <p:ph type="title"/>
          </p:nvPr>
        </p:nvSpPr>
        <p:spPr/>
        <p:txBody>
          <a:bodyPr/>
          <a:lstStyle/>
          <a:p>
            <a:r>
              <a:rPr lang="sv-SE" dirty="0"/>
              <a:t>Utrustning</a:t>
            </a:r>
            <a:endParaRPr lang="en-US" dirty="0"/>
          </a:p>
        </p:txBody>
      </p:sp>
      <p:sp>
        <p:nvSpPr>
          <p:cNvPr id="3" name="Content Placeholder 2">
            <a:extLst>
              <a:ext uri="{FF2B5EF4-FFF2-40B4-BE49-F238E27FC236}">
                <a16:creationId xmlns:a16="http://schemas.microsoft.com/office/drawing/2014/main" id="{F6D824FC-2FE3-FF33-9BCF-EB29F2E01367}"/>
              </a:ext>
            </a:extLst>
          </p:cNvPr>
          <p:cNvSpPr>
            <a:spLocks noGrp="1"/>
          </p:cNvSpPr>
          <p:nvPr>
            <p:ph idx="1"/>
          </p:nvPr>
        </p:nvSpPr>
        <p:spPr>
          <a:xfrm>
            <a:off x="838200" y="1414980"/>
            <a:ext cx="10515600" cy="4351338"/>
          </a:xfrm>
        </p:spPr>
        <p:txBody>
          <a:bodyPr>
            <a:normAutofit fontScale="70000" lnSpcReduction="20000"/>
          </a:bodyPr>
          <a:lstStyle/>
          <a:p>
            <a:pPr marL="0" indent="0">
              <a:lnSpc>
                <a:spcPct val="120000"/>
              </a:lnSpc>
              <a:buNone/>
            </a:pPr>
            <a:r>
              <a:rPr lang="sv-SE" sz="2600" dirty="0"/>
              <a:t>Om ni inte har egen utrustning finns det att låna av föreningen. Viktigt i sådant fall att höra av sig innan träning så </a:t>
            </a:r>
            <a:r>
              <a:rPr lang="sv-SE" sz="2600" dirty="0" err="1"/>
              <a:t>materialarna</a:t>
            </a:r>
            <a:r>
              <a:rPr lang="sv-SE" sz="2600" dirty="0"/>
              <a:t> kan vara på plats och hjälpa till att kvittera ut. Det går bra att låna utrustningen över hela säsongen. Full målvaktsutrustning finns att låna för de som står på träning och match. </a:t>
            </a:r>
            <a:endParaRPr lang="sv-SE" sz="1800" dirty="0"/>
          </a:p>
          <a:p>
            <a:pPr marL="0" indent="0">
              <a:spcAft>
                <a:spcPts val="600"/>
              </a:spcAft>
              <a:buNone/>
            </a:pPr>
            <a:r>
              <a:rPr lang="sv-SE" sz="2100" b="1" u="sng" dirty="0"/>
              <a:t>Utrustningslista</a:t>
            </a:r>
          </a:p>
          <a:p>
            <a:pPr>
              <a:spcBef>
                <a:spcPts val="600"/>
              </a:spcBef>
            </a:pPr>
            <a:r>
              <a:rPr lang="sv-SE" sz="1900" dirty="0"/>
              <a:t>Skridskor + skridskoskydd</a:t>
            </a:r>
          </a:p>
          <a:p>
            <a:pPr>
              <a:spcBef>
                <a:spcPts val="600"/>
              </a:spcBef>
            </a:pPr>
            <a:r>
              <a:rPr lang="sv-SE" sz="1900" dirty="0"/>
              <a:t>Underställ eller liknande att ha under skydden</a:t>
            </a:r>
          </a:p>
          <a:p>
            <a:pPr>
              <a:spcBef>
                <a:spcPts val="600"/>
              </a:spcBef>
            </a:pPr>
            <a:r>
              <a:rPr lang="sv-SE" sz="1900" dirty="0"/>
              <a:t>Hockeyhandskar</a:t>
            </a:r>
          </a:p>
          <a:p>
            <a:pPr>
              <a:spcBef>
                <a:spcPts val="600"/>
              </a:spcBef>
            </a:pPr>
            <a:r>
              <a:rPr lang="sv-SE" sz="1900" dirty="0"/>
              <a:t>Hjälm med galler (Sätt en tejp och skriv barnets namn i pannan på hjälmen)</a:t>
            </a:r>
          </a:p>
          <a:p>
            <a:pPr>
              <a:spcBef>
                <a:spcPts val="600"/>
              </a:spcBef>
            </a:pPr>
            <a:r>
              <a:rPr lang="sv-SE" sz="1900" dirty="0"/>
              <a:t>Halsskydd</a:t>
            </a:r>
          </a:p>
          <a:p>
            <a:pPr>
              <a:spcBef>
                <a:spcPts val="600"/>
              </a:spcBef>
            </a:pPr>
            <a:r>
              <a:rPr lang="sv-SE" sz="1900" dirty="0"/>
              <a:t>Suspensoar</a:t>
            </a:r>
          </a:p>
          <a:p>
            <a:pPr>
              <a:spcBef>
                <a:spcPts val="600"/>
              </a:spcBef>
            </a:pPr>
            <a:r>
              <a:rPr lang="sv-SE" sz="1900" dirty="0"/>
              <a:t>Benskydd + Damasker </a:t>
            </a:r>
          </a:p>
          <a:p>
            <a:pPr>
              <a:spcBef>
                <a:spcPts val="600"/>
              </a:spcBef>
            </a:pPr>
            <a:r>
              <a:rPr lang="sv-SE" sz="1900" dirty="0"/>
              <a:t>Axelskydd</a:t>
            </a:r>
          </a:p>
          <a:p>
            <a:pPr>
              <a:spcBef>
                <a:spcPts val="600"/>
              </a:spcBef>
            </a:pPr>
            <a:r>
              <a:rPr lang="sv-SE" sz="1900" dirty="0"/>
              <a:t>Armbågsskydd</a:t>
            </a:r>
          </a:p>
          <a:p>
            <a:pPr>
              <a:spcBef>
                <a:spcPts val="600"/>
              </a:spcBef>
            </a:pPr>
            <a:r>
              <a:rPr lang="en-US" sz="1900" dirty="0" err="1"/>
              <a:t>Hockeybyxor</a:t>
            </a:r>
            <a:endParaRPr lang="en-US" sz="1900" dirty="0"/>
          </a:p>
          <a:p>
            <a:pPr>
              <a:spcBef>
                <a:spcPts val="600"/>
              </a:spcBef>
            </a:pPr>
            <a:r>
              <a:rPr lang="en-US" sz="1900" dirty="0" err="1"/>
              <a:t>Hockeyklubba</a:t>
            </a:r>
            <a:endParaRPr lang="en-US" sz="1900" dirty="0"/>
          </a:p>
          <a:p>
            <a:pPr>
              <a:spcBef>
                <a:spcPts val="600"/>
              </a:spcBef>
            </a:pPr>
            <a:r>
              <a:rPr lang="en-US" sz="1900" dirty="0" err="1"/>
              <a:t>Vattenflaska</a:t>
            </a:r>
            <a:r>
              <a:rPr lang="en-US" sz="1900" dirty="0"/>
              <a:t> (</a:t>
            </a:r>
            <a:r>
              <a:rPr lang="en-US" sz="1900" dirty="0" err="1"/>
              <a:t>gärna</a:t>
            </a:r>
            <a:r>
              <a:rPr lang="en-US" sz="1900" dirty="0"/>
              <a:t> med </a:t>
            </a:r>
            <a:r>
              <a:rPr lang="en-US" sz="1900" dirty="0" err="1"/>
              <a:t>förlängd</a:t>
            </a:r>
            <a:r>
              <a:rPr lang="en-US" sz="1900" dirty="0"/>
              <a:t> pip </a:t>
            </a:r>
            <a:r>
              <a:rPr lang="en-US" sz="1900" dirty="0" err="1"/>
              <a:t>som</a:t>
            </a:r>
            <a:r>
              <a:rPr lang="en-US" sz="1900" dirty="0"/>
              <a:t> </a:t>
            </a:r>
            <a:r>
              <a:rPr lang="en-US" sz="1900" dirty="0" err="1"/>
              <a:t>går</a:t>
            </a:r>
            <a:r>
              <a:rPr lang="en-US" sz="1900" dirty="0"/>
              <a:t> </a:t>
            </a:r>
            <a:r>
              <a:rPr lang="en-US" sz="1900" dirty="0" err="1"/>
              <a:t>att</a:t>
            </a:r>
            <a:r>
              <a:rPr lang="en-US" sz="1900" dirty="0"/>
              <a:t> </a:t>
            </a:r>
            <a:r>
              <a:rPr lang="en-US" sz="1900" dirty="0" err="1"/>
              <a:t>få</a:t>
            </a:r>
            <a:r>
              <a:rPr lang="en-US" sz="1900" dirty="0"/>
              <a:t> </a:t>
            </a:r>
            <a:r>
              <a:rPr lang="en-US" sz="1900" dirty="0" err="1"/>
              <a:t>genom</a:t>
            </a:r>
            <a:r>
              <a:rPr lang="en-US" sz="1900" dirty="0"/>
              <a:t> </a:t>
            </a:r>
            <a:r>
              <a:rPr lang="en-US" sz="1900" dirty="0" err="1"/>
              <a:t>gallret</a:t>
            </a:r>
            <a:r>
              <a:rPr lang="en-US" sz="1900" dirty="0"/>
              <a:t> på </a:t>
            </a:r>
            <a:r>
              <a:rPr lang="en-US" sz="1900" dirty="0" err="1"/>
              <a:t>hjälmen</a:t>
            </a:r>
            <a:r>
              <a:rPr lang="en-US" sz="1900" dirty="0"/>
              <a:t>)</a:t>
            </a:r>
          </a:p>
        </p:txBody>
      </p:sp>
      <p:pic>
        <p:nvPicPr>
          <p:cNvPr id="4" name="Bildobjekt 4" descr="En bild som visar text, tecken, stopp, utomhus&#10;&#10;Automatiskt genererad beskrivning">
            <a:extLst>
              <a:ext uri="{FF2B5EF4-FFF2-40B4-BE49-F238E27FC236}">
                <a16:creationId xmlns:a16="http://schemas.microsoft.com/office/drawing/2014/main" id="{FD98B31B-33B5-D9C9-35C5-1D91041E32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1606959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1F33F-B035-EBEE-BA67-3BE4F09A8992}"/>
              </a:ext>
            </a:extLst>
          </p:cNvPr>
          <p:cNvSpPr>
            <a:spLocks noGrp="1"/>
          </p:cNvSpPr>
          <p:nvPr>
            <p:ph type="title"/>
          </p:nvPr>
        </p:nvSpPr>
        <p:spPr/>
        <p:txBody>
          <a:bodyPr/>
          <a:lstStyle/>
          <a:p>
            <a:r>
              <a:rPr lang="sv-SE" dirty="0"/>
              <a:t>Ledarna</a:t>
            </a:r>
            <a:endParaRPr lang="en-US" dirty="0"/>
          </a:p>
        </p:txBody>
      </p:sp>
      <p:sp>
        <p:nvSpPr>
          <p:cNvPr id="3" name="Content Placeholder 2">
            <a:extLst>
              <a:ext uri="{FF2B5EF4-FFF2-40B4-BE49-F238E27FC236}">
                <a16:creationId xmlns:a16="http://schemas.microsoft.com/office/drawing/2014/main" id="{CBDBC0F7-2699-FEE9-7A1A-CCE6665C5049}"/>
              </a:ext>
            </a:extLst>
          </p:cNvPr>
          <p:cNvSpPr>
            <a:spLocks noGrp="1"/>
          </p:cNvSpPr>
          <p:nvPr>
            <p:ph idx="1"/>
          </p:nvPr>
        </p:nvSpPr>
        <p:spPr>
          <a:xfrm>
            <a:off x="6906569" y="1533228"/>
            <a:ext cx="5157114" cy="4233089"/>
          </a:xfrm>
        </p:spPr>
        <p:txBody>
          <a:bodyPr>
            <a:normAutofit fontScale="47500" lnSpcReduction="20000"/>
          </a:bodyPr>
          <a:lstStyle/>
          <a:p>
            <a:pPr marL="0" indent="0">
              <a:buNone/>
            </a:pPr>
            <a:r>
              <a:rPr lang="sv-SE" sz="2400" dirty="0"/>
              <a:t>På Laget.se kan ni se vilka som är ledare för Team15. </a:t>
            </a:r>
          </a:p>
          <a:p>
            <a:pPr marL="0" indent="0">
              <a:buNone/>
            </a:pPr>
            <a:endParaRPr lang="sv-SE" sz="2400" dirty="0"/>
          </a:p>
          <a:p>
            <a:pPr marL="0" indent="0">
              <a:buNone/>
            </a:pPr>
            <a:r>
              <a:rPr lang="sv-SE" sz="2400" b="1" dirty="0"/>
              <a:t>Patrik </a:t>
            </a:r>
            <a:r>
              <a:rPr lang="sv-SE" sz="2400" b="1" dirty="0" err="1"/>
              <a:t>Gunningberg</a:t>
            </a:r>
            <a:r>
              <a:rPr lang="sv-SE" sz="2400" b="1" dirty="0"/>
              <a:t> </a:t>
            </a:r>
            <a:r>
              <a:rPr lang="sv-SE" sz="2400" dirty="0"/>
              <a:t>är huvudtränare och den som planerar upplägget på träningarna, sätter lag inför poolspel mm. Övriga ledare som är med på träningar och poolspel är Per, Stefan, Linus, Magnus, Tomas, Mattias, Petter, Josef, Markus, </a:t>
            </a:r>
            <a:r>
              <a:rPr lang="sv-SE" sz="2400" dirty="0" err="1"/>
              <a:t>Sebbe</a:t>
            </a:r>
            <a:r>
              <a:rPr lang="sv-SE" sz="2400" dirty="0"/>
              <a:t> P, </a:t>
            </a:r>
            <a:r>
              <a:rPr lang="sv-SE" sz="2400" dirty="0" err="1"/>
              <a:t>Sebbe</a:t>
            </a:r>
            <a:r>
              <a:rPr lang="sv-SE" sz="2400" dirty="0"/>
              <a:t> S och Tim</a:t>
            </a:r>
          </a:p>
          <a:p>
            <a:pPr marL="0" indent="0">
              <a:buNone/>
            </a:pPr>
            <a:endParaRPr lang="sv-SE" sz="2400" dirty="0"/>
          </a:p>
          <a:p>
            <a:pPr marL="0" indent="0">
              <a:buNone/>
            </a:pPr>
            <a:r>
              <a:rPr lang="sv-SE" sz="2400" b="1" dirty="0"/>
              <a:t>Erica Holmberg </a:t>
            </a:r>
            <a:r>
              <a:rPr lang="sv-SE" sz="2400" dirty="0"/>
              <a:t>är lagledare och den som bland annat sköter det administrativa med Laget.se, planering poolspel + cuper mm </a:t>
            </a:r>
          </a:p>
          <a:p>
            <a:pPr marL="0" indent="0">
              <a:buNone/>
            </a:pPr>
            <a:endParaRPr lang="sv-SE" sz="2400" dirty="0"/>
          </a:p>
          <a:p>
            <a:pPr marL="0" indent="0">
              <a:buNone/>
            </a:pPr>
            <a:r>
              <a:rPr lang="sv-SE" sz="2400" b="1" dirty="0"/>
              <a:t>Alex Carlsson </a:t>
            </a:r>
            <a:r>
              <a:rPr lang="sv-SE" sz="2400" dirty="0"/>
              <a:t>är målvaktsansvarig och coachar och ser målvakterna lite extra på träning</a:t>
            </a:r>
          </a:p>
          <a:p>
            <a:pPr marL="0" indent="0">
              <a:buNone/>
            </a:pPr>
            <a:endParaRPr lang="sv-SE" sz="2400" dirty="0"/>
          </a:p>
          <a:p>
            <a:pPr marL="0" indent="0">
              <a:buNone/>
            </a:pPr>
            <a:r>
              <a:rPr lang="sv-SE" sz="2400" b="1" dirty="0"/>
              <a:t>Jenny Söderbäck </a:t>
            </a:r>
            <a:r>
              <a:rPr lang="sv-SE" sz="2400" dirty="0"/>
              <a:t>är materialansvarig för laget. Till sin hjälp har hon Janne, Karolina och Roger.</a:t>
            </a:r>
          </a:p>
          <a:p>
            <a:pPr marL="0" indent="0">
              <a:buNone/>
            </a:pPr>
            <a:endParaRPr lang="sv-SE" sz="2400" dirty="0"/>
          </a:p>
          <a:p>
            <a:pPr marL="0" indent="0">
              <a:buNone/>
            </a:pPr>
            <a:r>
              <a:rPr lang="sv-SE" sz="2400" b="1" dirty="0"/>
              <a:t>Emma Karlsson </a:t>
            </a:r>
            <a:r>
              <a:rPr lang="sv-SE" sz="2400" dirty="0"/>
              <a:t>är kiosk- och försäljningsansvarig</a:t>
            </a:r>
          </a:p>
          <a:p>
            <a:pPr marL="0" indent="0">
              <a:buNone/>
            </a:pPr>
            <a:endParaRPr lang="sv-SE" sz="2400" dirty="0"/>
          </a:p>
          <a:p>
            <a:pPr marL="0" indent="0">
              <a:buNone/>
            </a:pPr>
            <a:r>
              <a:rPr lang="sv-SE" sz="2400" b="1" dirty="0"/>
              <a:t>Therese Garp </a:t>
            </a:r>
            <a:r>
              <a:rPr lang="sv-SE" sz="2400" dirty="0"/>
              <a:t>är ekonomiansvarig</a:t>
            </a:r>
          </a:p>
        </p:txBody>
      </p:sp>
      <p:pic>
        <p:nvPicPr>
          <p:cNvPr id="4" name="Bildobjekt 4" descr="En bild som visar text, tecken, stopp, utomhus&#10;&#10;Automatiskt genererad beskrivning">
            <a:extLst>
              <a:ext uri="{FF2B5EF4-FFF2-40B4-BE49-F238E27FC236}">
                <a16:creationId xmlns:a16="http://schemas.microsoft.com/office/drawing/2014/main" id="{122F44E6-DE20-D533-6160-E9846FA337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pic>
        <p:nvPicPr>
          <p:cNvPr id="9" name="Picture 8">
            <a:extLst>
              <a:ext uri="{FF2B5EF4-FFF2-40B4-BE49-F238E27FC236}">
                <a16:creationId xmlns:a16="http://schemas.microsoft.com/office/drawing/2014/main" id="{6C14ADE3-E008-4BEC-498B-F0E23848BFB9}"/>
              </a:ext>
            </a:extLst>
          </p:cNvPr>
          <p:cNvPicPr>
            <a:picLocks noChangeAspect="1"/>
          </p:cNvPicPr>
          <p:nvPr/>
        </p:nvPicPr>
        <p:blipFill>
          <a:blip r:embed="rId3"/>
          <a:stretch>
            <a:fillRect/>
          </a:stretch>
        </p:blipFill>
        <p:spPr>
          <a:xfrm>
            <a:off x="980361" y="1533228"/>
            <a:ext cx="5115639" cy="4763165"/>
          </a:xfrm>
          <a:prstGeom prst="rect">
            <a:avLst/>
          </a:prstGeom>
        </p:spPr>
      </p:pic>
    </p:spTree>
    <p:extLst>
      <p:ext uri="{BB962C8B-B14F-4D97-AF65-F5344CB8AC3E}">
        <p14:creationId xmlns:p14="http://schemas.microsoft.com/office/powerpoint/2010/main" val="3280418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1F33F-B035-EBEE-BA67-3BE4F09A8992}"/>
              </a:ext>
            </a:extLst>
          </p:cNvPr>
          <p:cNvSpPr>
            <a:spLocks noGrp="1"/>
          </p:cNvSpPr>
          <p:nvPr>
            <p:ph type="title"/>
          </p:nvPr>
        </p:nvSpPr>
        <p:spPr/>
        <p:txBody>
          <a:bodyPr/>
          <a:lstStyle/>
          <a:p>
            <a:r>
              <a:rPr lang="sv-SE" dirty="0"/>
              <a:t>Förberedelser innan träning</a:t>
            </a:r>
            <a:endParaRPr lang="en-US" dirty="0"/>
          </a:p>
        </p:txBody>
      </p:sp>
      <p:sp>
        <p:nvSpPr>
          <p:cNvPr id="3" name="Content Placeholder 2">
            <a:extLst>
              <a:ext uri="{FF2B5EF4-FFF2-40B4-BE49-F238E27FC236}">
                <a16:creationId xmlns:a16="http://schemas.microsoft.com/office/drawing/2014/main" id="{CBDBC0F7-2699-FEE9-7A1A-CCE6665C5049}"/>
              </a:ext>
            </a:extLst>
          </p:cNvPr>
          <p:cNvSpPr>
            <a:spLocks noGrp="1"/>
          </p:cNvSpPr>
          <p:nvPr>
            <p:ph idx="1"/>
          </p:nvPr>
        </p:nvSpPr>
        <p:spPr>
          <a:xfrm>
            <a:off x="838200" y="1526959"/>
            <a:ext cx="10515600" cy="4650004"/>
          </a:xfrm>
        </p:spPr>
        <p:txBody>
          <a:bodyPr>
            <a:normAutofit/>
          </a:bodyPr>
          <a:lstStyle/>
          <a:p>
            <a:pPr marL="0" indent="0">
              <a:buNone/>
            </a:pPr>
            <a:r>
              <a:rPr lang="sv-SE" sz="2200" dirty="0"/>
              <a:t>Varje vecka kommer det ett utskick från Laget.se om man kan vara med på träningen. Det är viktigt att ni svarar på utskicken så att ledarna kan planera upp övningar och dela in i grupper innan träningen.</a:t>
            </a:r>
          </a:p>
          <a:p>
            <a:pPr marL="0" indent="0">
              <a:buNone/>
            </a:pPr>
            <a:endParaRPr lang="sv-SE" sz="2200" dirty="0"/>
          </a:p>
          <a:p>
            <a:pPr marL="0" indent="0">
              <a:buNone/>
            </a:pPr>
            <a:r>
              <a:rPr lang="sv-SE" sz="2200" dirty="0"/>
              <a:t>Om ert barn vill stå i mål på träningen kommenterar ni ”MÅLVAKT” när ni svarar JA på träningen. </a:t>
            </a:r>
          </a:p>
          <a:p>
            <a:pPr marL="0" indent="0">
              <a:buNone/>
            </a:pPr>
            <a:endParaRPr lang="sv-SE" sz="2200" dirty="0"/>
          </a:p>
          <a:p>
            <a:pPr marL="0" indent="0">
              <a:buNone/>
            </a:pPr>
            <a:r>
              <a:rPr lang="sv-SE" sz="2200" dirty="0"/>
              <a:t>På onsdagar har vi tidig träning. Många kanske kommer direkt från fritids. Här har ni som föräldrar ett ansvar att säkerställa att ert barn får något stadigt mellanmål innan träningen. Vi vill att våra barn ska göra sitt bästa på isen och då måste de också få förutsättningar för att kunna göra det. </a:t>
            </a:r>
          </a:p>
        </p:txBody>
      </p:sp>
      <p:pic>
        <p:nvPicPr>
          <p:cNvPr id="4" name="Bildobjekt 4" descr="En bild som visar text, tecken, stopp, utomhus&#10;&#10;Automatiskt genererad beskrivning">
            <a:extLst>
              <a:ext uri="{FF2B5EF4-FFF2-40B4-BE49-F238E27FC236}">
                <a16:creationId xmlns:a16="http://schemas.microsoft.com/office/drawing/2014/main" id="{122F44E6-DE20-D533-6160-E9846FA337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228640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1F33F-B035-EBEE-BA67-3BE4F09A8992}"/>
              </a:ext>
            </a:extLst>
          </p:cNvPr>
          <p:cNvSpPr>
            <a:spLocks noGrp="1"/>
          </p:cNvSpPr>
          <p:nvPr>
            <p:ph type="title"/>
          </p:nvPr>
        </p:nvSpPr>
        <p:spPr/>
        <p:txBody>
          <a:bodyPr/>
          <a:lstStyle/>
          <a:p>
            <a:r>
              <a:rPr lang="sv-SE" dirty="0"/>
              <a:t>Upplägg innan träning</a:t>
            </a:r>
            <a:endParaRPr lang="en-US" dirty="0"/>
          </a:p>
        </p:txBody>
      </p:sp>
      <p:sp>
        <p:nvSpPr>
          <p:cNvPr id="3" name="Content Placeholder 2">
            <a:extLst>
              <a:ext uri="{FF2B5EF4-FFF2-40B4-BE49-F238E27FC236}">
                <a16:creationId xmlns:a16="http://schemas.microsoft.com/office/drawing/2014/main" id="{CBDBC0F7-2699-FEE9-7A1A-CCE6665C5049}"/>
              </a:ext>
            </a:extLst>
          </p:cNvPr>
          <p:cNvSpPr>
            <a:spLocks noGrp="1"/>
          </p:cNvSpPr>
          <p:nvPr>
            <p:ph idx="1"/>
          </p:nvPr>
        </p:nvSpPr>
        <p:spPr>
          <a:xfrm>
            <a:off x="838200" y="1526959"/>
            <a:ext cx="10515600" cy="4650004"/>
          </a:xfrm>
        </p:spPr>
        <p:txBody>
          <a:bodyPr>
            <a:normAutofit fontScale="92500" lnSpcReduction="10000"/>
          </a:bodyPr>
          <a:lstStyle/>
          <a:p>
            <a:pPr marL="0" indent="0">
              <a:buNone/>
            </a:pPr>
            <a:r>
              <a:rPr lang="sv-SE" sz="2200" dirty="0"/>
              <a:t>Inför varje träning har vi ett omklädningsrum vi byter om i. Någon av ledarna + </a:t>
            </a:r>
            <a:r>
              <a:rPr lang="sv-SE" sz="2200" dirty="0" err="1"/>
              <a:t>materialarna</a:t>
            </a:r>
            <a:r>
              <a:rPr lang="sv-SE" sz="2200" dirty="0"/>
              <a:t> är på plats ca 40 minuter innan träningen börjar. Försök att vara på plats senast 20-30 min innan spelarna hinner byta om i lugn och ro. </a:t>
            </a:r>
          </a:p>
          <a:p>
            <a:pPr marL="0" indent="0">
              <a:buNone/>
            </a:pPr>
            <a:r>
              <a:rPr lang="sv-SE" sz="2200" dirty="0"/>
              <a:t>Klubban lämnas utanför omklädningsrummet. Vi har ett eget förråd en trappa upp ovanför läktaren där man kan lämna sin utrustning mellan träningarna. Laget har köpt in backar så dessa kan man ”långtidshyra” för 250 kr. Backen ska dock lämnas tillbaka om man slutar. </a:t>
            </a:r>
          </a:p>
          <a:p>
            <a:pPr marL="0" indent="0">
              <a:buNone/>
            </a:pPr>
            <a:r>
              <a:rPr lang="sv-SE" sz="2200" dirty="0"/>
              <a:t>Spelarna ska försöka sätta på sig sin utrustning själva. Vi är många ledare som finns på plats för att hjälpa till och självklart knyter vi skridskor och knäpper hjälmen. </a:t>
            </a:r>
          </a:p>
          <a:p>
            <a:pPr marL="0" indent="0">
              <a:buNone/>
            </a:pPr>
            <a:r>
              <a:rPr lang="sv-SE" sz="2200" dirty="0"/>
              <a:t>På dörren till omklädningsrummet sitter en lapp som visar om spelarna ska ha röd eller svart tröja på träningen. De tröjor med tryck på framsidan är större i storlek. Grupperna ändras inför varje träning beroende på anmälda. </a:t>
            </a:r>
          </a:p>
          <a:p>
            <a:pPr marL="0" indent="0">
              <a:buNone/>
            </a:pPr>
            <a:r>
              <a:rPr lang="sv-SE" sz="2200" dirty="0"/>
              <a:t>Samtliga ska vara färdigombytta 10 min innan vi går på is så ledarna kan gå igenom övningarna och peppa lite. Vi försöker jobba på lagsammanhållningen och att se alla barn. </a:t>
            </a:r>
          </a:p>
          <a:p>
            <a:pPr marL="0" indent="0">
              <a:buNone/>
            </a:pPr>
            <a:r>
              <a:rPr lang="sv-SE" sz="2200" dirty="0"/>
              <a:t>Efter OK från ledarna kan man gå mot båset. I båset tar vi av oss skridskoskydden och lägger ifrån oss vattenflaskan. En ledare säger när det är OK att kliva ut på isen och man får inte kliva ut innan. </a:t>
            </a:r>
          </a:p>
        </p:txBody>
      </p:sp>
      <p:pic>
        <p:nvPicPr>
          <p:cNvPr id="4" name="Bildobjekt 4" descr="En bild som visar text, tecken, stopp, utomhus&#10;&#10;Automatiskt genererad beskrivning">
            <a:extLst>
              <a:ext uri="{FF2B5EF4-FFF2-40B4-BE49-F238E27FC236}">
                <a16:creationId xmlns:a16="http://schemas.microsoft.com/office/drawing/2014/main" id="{122F44E6-DE20-D533-6160-E9846FA337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3961728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1F33F-B035-EBEE-BA67-3BE4F09A8992}"/>
              </a:ext>
            </a:extLst>
          </p:cNvPr>
          <p:cNvSpPr>
            <a:spLocks noGrp="1"/>
          </p:cNvSpPr>
          <p:nvPr>
            <p:ph type="title"/>
          </p:nvPr>
        </p:nvSpPr>
        <p:spPr/>
        <p:txBody>
          <a:bodyPr/>
          <a:lstStyle/>
          <a:p>
            <a:r>
              <a:rPr lang="sv-SE" dirty="0"/>
              <a:t>Upplägg under träning</a:t>
            </a:r>
            <a:endParaRPr lang="en-US" dirty="0"/>
          </a:p>
        </p:txBody>
      </p:sp>
      <p:sp>
        <p:nvSpPr>
          <p:cNvPr id="3" name="Content Placeholder 2">
            <a:extLst>
              <a:ext uri="{FF2B5EF4-FFF2-40B4-BE49-F238E27FC236}">
                <a16:creationId xmlns:a16="http://schemas.microsoft.com/office/drawing/2014/main" id="{CBDBC0F7-2699-FEE9-7A1A-CCE6665C5049}"/>
              </a:ext>
            </a:extLst>
          </p:cNvPr>
          <p:cNvSpPr>
            <a:spLocks noGrp="1"/>
          </p:cNvSpPr>
          <p:nvPr>
            <p:ph idx="1"/>
          </p:nvPr>
        </p:nvSpPr>
        <p:spPr>
          <a:xfrm>
            <a:off x="838200" y="1526959"/>
            <a:ext cx="10515600" cy="4650004"/>
          </a:xfrm>
        </p:spPr>
        <p:txBody>
          <a:bodyPr/>
          <a:lstStyle/>
          <a:p>
            <a:pPr marL="0" indent="0">
              <a:buNone/>
            </a:pPr>
            <a:r>
              <a:rPr lang="sv-SE" sz="2200" dirty="0"/>
              <a:t>Alldeles precis i början av träningen åker de flesta runt och känner lite på isen. När en ledare blåser i pipan är det dags att samlas: Antingen vid sin station eller i mitten beroende på träningens upplägg. Det är många spelare och ledare så det är viktigt att man åker till samlingen, lyssnar på ledaren som pratar samt är tyst så alla hör. Vi rör heller inga puckar på isen om det inte är övning. </a:t>
            </a:r>
          </a:p>
          <a:p>
            <a:pPr marL="0" indent="0">
              <a:buNone/>
            </a:pPr>
            <a:r>
              <a:rPr lang="sv-SE" sz="2200" dirty="0"/>
              <a:t>Upplägget på träningarna brukar vara olika stationer och ledaren som är ansvarig för stationen förklarar vad som ska göras. Normalt har vi samma stationer flera veckor i rad och byter ut någon enstaka station då och då. </a:t>
            </a:r>
          </a:p>
          <a:p>
            <a:pPr marL="0" indent="0">
              <a:buNone/>
            </a:pPr>
            <a:r>
              <a:rPr lang="sv-SE" sz="2200" dirty="0"/>
              <a:t>Om det finns tid kvar när alla grupper varit på samtliga stationer brukar vi köra någon avslutande lek eller stafett allihopa tillsammans.</a:t>
            </a:r>
          </a:p>
          <a:p>
            <a:pPr marL="0" indent="0">
              <a:buNone/>
            </a:pPr>
            <a:endParaRPr lang="sv-SE" sz="2200" dirty="0"/>
          </a:p>
        </p:txBody>
      </p:sp>
      <p:pic>
        <p:nvPicPr>
          <p:cNvPr id="4" name="Bildobjekt 4" descr="En bild som visar text, tecken, stopp, utomhus&#10;&#10;Automatiskt genererad beskrivning">
            <a:extLst>
              <a:ext uri="{FF2B5EF4-FFF2-40B4-BE49-F238E27FC236}">
                <a16:creationId xmlns:a16="http://schemas.microsoft.com/office/drawing/2014/main" id="{122F44E6-DE20-D533-6160-E9846FA337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1749687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B4E07-CD6E-9956-BD1A-7A5574F72782}"/>
              </a:ext>
            </a:extLst>
          </p:cNvPr>
          <p:cNvSpPr>
            <a:spLocks noGrp="1"/>
          </p:cNvSpPr>
          <p:nvPr>
            <p:ph type="title"/>
          </p:nvPr>
        </p:nvSpPr>
        <p:spPr/>
        <p:txBody>
          <a:bodyPr/>
          <a:lstStyle/>
          <a:p>
            <a:r>
              <a:rPr lang="en-US" dirty="0" err="1"/>
              <a:t>Regler</a:t>
            </a:r>
            <a:r>
              <a:rPr lang="en-US" dirty="0"/>
              <a:t> under </a:t>
            </a:r>
            <a:r>
              <a:rPr lang="en-US" dirty="0" err="1"/>
              <a:t>träning</a:t>
            </a:r>
            <a:endParaRPr lang="en-US" dirty="0"/>
          </a:p>
        </p:txBody>
      </p:sp>
      <p:sp>
        <p:nvSpPr>
          <p:cNvPr id="3" name="Content Placeholder 2">
            <a:extLst>
              <a:ext uri="{FF2B5EF4-FFF2-40B4-BE49-F238E27FC236}">
                <a16:creationId xmlns:a16="http://schemas.microsoft.com/office/drawing/2014/main" id="{3B4357B8-AB20-0AEF-24C8-D24FDF22A44E}"/>
              </a:ext>
            </a:extLst>
          </p:cNvPr>
          <p:cNvSpPr>
            <a:spLocks noGrp="1"/>
          </p:cNvSpPr>
          <p:nvPr>
            <p:ph idx="1"/>
          </p:nvPr>
        </p:nvSpPr>
        <p:spPr/>
        <p:txBody>
          <a:bodyPr/>
          <a:lstStyle/>
          <a:p>
            <a:r>
              <a:rPr lang="en-US" dirty="0"/>
              <a:t>Vi </a:t>
            </a:r>
            <a:r>
              <a:rPr lang="en-US" dirty="0" err="1"/>
              <a:t>är</a:t>
            </a:r>
            <a:r>
              <a:rPr lang="en-US" dirty="0"/>
              <a:t> </a:t>
            </a:r>
            <a:r>
              <a:rPr lang="en-US" dirty="0" err="1"/>
              <a:t>schyssta</a:t>
            </a:r>
            <a:r>
              <a:rPr lang="en-US" dirty="0"/>
              <a:t> </a:t>
            </a:r>
            <a:r>
              <a:rPr lang="en-US" dirty="0" err="1"/>
              <a:t>kompisar</a:t>
            </a:r>
            <a:endParaRPr lang="en-US" dirty="0"/>
          </a:p>
          <a:p>
            <a:r>
              <a:rPr lang="en-US" dirty="0"/>
              <a:t>Vi </a:t>
            </a:r>
            <a:r>
              <a:rPr lang="en-US" dirty="0" err="1"/>
              <a:t>lyssnar</a:t>
            </a:r>
            <a:r>
              <a:rPr lang="en-US" dirty="0"/>
              <a:t> </a:t>
            </a:r>
            <a:r>
              <a:rPr lang="en-US" dirty="0" err="1"/>
              <a:t>på</a:t>
            </a:r>
            <a:r>
              <a:rPr lang="en-US" dirty="0"/>
              <a:t> </a:t>
            </a:r>
            <a:r>
              <a:rPr lang="en-US" dirty="0" err="1"/>
              <a:t>ledarna</a:t>
            </a:r>
            <a:endParaRPr lang="en-US" dirty="0"/>
          </a:p>
          <a:p>
            <a:r>
              <a:rPr lang="en-US" dirty="0"/>
              <a:t>Vi </a:t>
            </a:r>
            <a:r>
              <a:rPr lang="en-US" dirty="0" err="1"/>
              <a:t>dricker</a:t>
            </a:r>
            <a:r>
              <a:rPr lang="en-US" dirty="0"/>
              <a:t> </a:t>
            </a:r>
            <a:r>
              <a:rPr lang="en-US" dirty="0" err="1"/>
              <a:t>vatten</a:t>
            </a:r>
            <a:r>
              <a:rPr lang="en-US" dirty="0"/>
              <a:t> </a:t>
            </a:r>
            <a:r>
              <a:rPr lang="en-US" dirty="0" err="1"/>
              <a:t>när</a:t>
            </a:r>
            <a:r>
              <a:rPr lang="en-US" dirty="0"/>
              <a:t> det </a:t>
            </a:r>
            <a:r>
              <a:rPr lang="en-US" dirty="0" err="1"/>
              <a:t>är</a:t>
            </a:r>
            <a:r>
              <a:rPr lang="en-US" dirty="0"/>
              <a:t> </a:t>
            </a:r>
            <a:r>
              <a:rPr lang="en-US" dirty="0" err="1"/>
              <a:t>vattenpaus</a:t>
            </a:r>
            <a:endParaRPr lang="en-US" dirty="0"/>
          </a:p>
          <a:p>
            <a:r>
              <a:rPr lang="en-US" dirty="0"/>
              <a:t>Vi </a:t>
            </a:r>
            <a:r>
              <a:rPr lang="en-US" dirty="0" err="1"/>
              <a:t>brottas</a:t>
            </a:r>
            <a:r>
              <a:rPr lang="en-US" dirty="0"/>
              <a:t> </a:t>
            </a:r>
            <a:r>
              <a:rPr lang="en-US" dirty="0" err="1"/>
              <a:t>inte</a:t>
            </a:r>
            <a:r>
              <a:rPr lang="en-US" dirty="0"/>
              <a:t> </a:t>
            </a:r>
            <a:r>
              <a:rPr lang="en-US" dirty="0" err="1"/>
              <a:t>och</a:t>
            </a:r>
            <a:r>
              <a:rPr lang="en-US" dirty="0"/>
              <a:t> </a:t>
            </a:r>
            <a:r>
              <a:rPr lang="en-US" dirty="0" err="1"/>
              <a:t>stör</a:t>
            </a:r>
            <a:r>
              <a:rPr lang="en-US" dirty="0"/>
              <a:t> </a:t>
            </a:r>
            <a:r>
              <a:rPr lang="en-US" dirty="0" err="1"/>
              <a:t>kompisarna</a:t>
            </a:r>
            <a:r>
              <a:rPr lang="en-US" dirty="0"/>
              <a:t> </a:t>
            </a:r>
            <a:r>
              <a:rPr lang="en-US" dirty="0" err="1"/>
              <a:t>på</a:t>
            </a:r>
            <a:r>
              <a:rPr lang="en-US" dirty="0"/>
              <a:t> </a:t>
            </a:r>
            <a:r>
              <a:rPr lang="en-US" dirty="0" err="1"/>
              <a:t>träningen</a:t>
            </a:r>
            <a:endParaRPr lang="en-US" dirty="0"/>
          </a:p>
          <a:p>
            <a:r>
              <a:rPr lang="en-US" dirty="0"/>
              <a:t>Vi </a:t>
            </a:r>
            <a:r>
              <a:rPr lang="en-US" dirty="0" err="1"/>
              <a:t>rör</a:t>
            </a:r>
            <a:r>
              <a:rPr lang="en-US" dirty="0"/>
              <a:t> </a:t>
            </a:r>
            <a:r>
              <a:rPr lang="en-US" dirty="0" err="1"/>
              <a:t>inte</a:t>
            </a:r>
            <a:r>
              <a:rPr lang="en-US" dirty="0"/>
              <a:t> </a:t>
            </a:r>
            <a:r>
              <a:rPr lang="en-US" dirty="0" err="1"/>
              <a:t>puckarna</a:t>
            </a:r>
            <a:r>
              <a:rPr lang="en-US" dirty="0"/>
              <a:t> om det </a:t>
            </a:r>
            <a:r>
              <a:rPr lang="en-US" dirty="0" err="1"/>
              <a:t>inte</a:t>
            </a:r>
            <a:r>
              <a:rPr lang="en-US" dirty="0"/>
              <a:t> </a:t>
            </a:r>
            <a:r>
              <a:rPr lang="en-US" dirty="0" err="1"/>
              <a:t>är</a:t>
            </a:r>
            <a:r>
              <a:rPr lang="en-US" dirty="0"/>
              <a:t> </a:t>
            </a:r>
            <a:r>
              <a:rPr lang="en-US" dirty="0" err="1"/>
              <a:t>en</a:t>
            </a:r>
            <a:r>
              <a:rPr lang="en-US" dirty="0"/>
              <a:t> </a:t>
            </a:r>
            <a:r>
              <a:rPr lang="en-US" dirty="0" err="1"/>
              <a:t>övning</a:t>
            </a:r>
            <a:endParaRPr lang="en-US" dirty="0"/>
          </a:p>
          <a:p>
            <a:r>
              <a:rPr lang="en-US" dirty="0"/>
              <a:t>Vi </a:t>
            </a:r>
            <a:r>
              <a:rPr lang="en-US" dirty="0" err="1"/>
              <a:t>gör</a:t>
            </a:r>
            <a:r>
              <a:rPr lang="en-US" dirty="0"/>
              <a:t> </a:t>
            </a:r>
            <a:r>
              <a:rPr lang="en-US" dirty="0" err="1"/>
              <a:t>vårt</a:t>
            </a:r>
            <a:r>
              <a:rPr lang="en-US" dirty="0"/>
              <a:t> </a:t>
            </a:r>
            <a:r>
              <a:rPr lang="en-US" dirty="0" err="1"/>
              <a:t>bästa</a:t>
            </a:r>
            <a:r>
              <a:rPr lang="en-US" dirty="0"/>
              <a:t> under </a:t>
            </a:r>
            <a:r>
              <a:rPr lang="en-US" dirty="0" err="1"/>
              <a:t>träning</a:t>
            </a:r>
            <a:endParaRPr lang="en-US" dirty="0"/>
          </a:p>
        </p:txBody>
      </p:sp>
      <p:pic>
        <p:nvPicPr>
          <p:cNvPr id="4" name="Bildobjekt 4" descr="En bild som visar text, tecken, stopp, utomhus&#10;&#10;Automatiskt genererad beskrivning">
            <a:extLst>
              <a:ext uri="{FF2B5EF4-FFF2-40B4-BE49-F238E27FC236}">
                <a16:creationId xmlns:a16="http://schemas.microsoft.com/office/drawing/2014/main" id="{4BACF04B-869D-4E4C-B3BA-C8CB3E043C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5100" y="5766318"/>
            <a:ext cx="550177" cy="706977"/>
          </a:xfrm>
          <a:prstGeom prst="rect">
            <a:avLst/>
          </a:prstGeom>
        </p:spPr>
      </p:pic>
    </p:spTree>
    <p:extLst>
      <p:ext uri="{BB962C8B-B14F-4D97-AF65-F5344CB8AC3E}">
        <p14:creationId xmlns:p14="http://schemas.microsoft.com/office/powerpoint/2010/main" val="2865745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424</TotalTime>
  <Words>1955</Words>
  <Application>Microsoft Office PowerPoint</Application>
  <PresentationFormat>Widescreen</PresentationFormat>
  <Paragraphs>139</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ProximaNova</vt:lpstr>
      <vt:lpstr>Office Theme</vt:lpstr>
      <vt:lpstr>Info till föräldrar 2024/2025</vt:lpstr>
      <vt:lpstr>Praktisk info</vt:lpstr>
      <vt:lpstr>Registrering spelare + föräldrar</vt:lpstr>
      <vt:lpstr>Utrustning</vt:lpstr>
      <vt:lpstr>Ledarna</vt:lpstr>
      <vt:lpstr>Förberedelser innan träning</vt:lpstr>
      <vt:lpstr>Upplägg innan träning</vt:lpstr>
      <vt:lpstr>Upplägg under träning</vt:lpstr>
      <vt:lpstr>Regler under träning</vt:lpstr>
      <vt:lpstr>Upplägg efter träning</vt:lpstr>
      <vt:lpstr>Målvakter</vt:lpstr>
      <vt:lpstr>Bra att veta</vt:lpstr>
      <vt:lpstr>Poolspel</vt:lpstr>
      <vt:lpstr>Cuper</vt:lpstr>
      <vt:lpstr>Sponsring</vt:lpstr>
      <vt:lpstr>Försäljning</vt:lpstr>
      <vt:lpstr>Kiosken</vt:lpstr>
      <vt:lpstr>Föreningsinfo</vt:lpstr>
      <vt:lpstr>Kommunikation</vt:lpstr>
      <vt:lpstr>Vi 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Holmberg, Erica /External</dc:creator>
  <cp:lastModifiedBy>Holmberg, Erica</cp:lastModifiedBy>
  <cp:revision>8</cp:revision>
  <dcterms:created xsi:type="dcterms:W3CDTF">2023-02-02T14:53:18Z</dcterms:created>
  <dcterms:modified xsi:type="dcterms:W3CDTF">2025-01-22T09:52:47Z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9bfe634-5369-40ae-a17a-0ffc3537e7cd_Enabled">
    <vt:lpwstr>true</vt:lpwstr>
  </property>
  <property fmtid="{D5CDD505-2E9C-101B-9397-08002B2CF9AE}" pid="3" name="MSIP_Label_59bfe634-5369-40ae-a17a-0ffc3537e7cd_SetDate">
    <vt:lpwstr>2025-01-07T17:48:36Z</vt:lpwstr>
  </property>
  <property fmtid="{D5CDD505-2E9C-101B-9397-08002B2CF9AE}" pid="4" name="MSIP_Label_59bfe634-5369-40ae-a17a-0ffc3537e7cd_Method">
    <vt:lpwstr>Standard</vt:lpwstr>
  </property>
  <property fmtid="{D5CDD505-2E9C-101B-9397-08002B2CF9AE}" pid="5" name="MSIP_Label_59bfe634-5369-40ae-a17a-0ffc3537e7cd_Name">
    <vt:lpwstr>59bfe634-5369-40ae-a17a-0ffc3537e7cd</vt:lpwstr>
  </property>
  <property fmtid="{D5CDD505-2E9C-101B-9397-08002B2CF9AE}" pid="6" name="MSIP_Label_59bfe634-5369-40ae-a17a-0ffc3537e7cd_SiteId">
    <vt:lpwstr>05764a73-8c6f-4538-83cd-413f1e1b5665</vt:lpwstr>
  </property>
  <property fmtid="{D5CDD505-2E9C-101B-9397-08002B2CF9AE}" pid="7" name="MSIP_Label_59bfe634-5369-40ae-a17a-0ffc3537e7cd_ActionId">
    <vt:lpwstr>251d252e-bc85-4ff7-b5f1-c95aa4703e02</vt:lpwstr>
  </property>
  <property fmtid="{D5CDD505-2E9C-101B-9397-08002B2CF9AE}" pid="8" name="MSIP_Label_59bfe634-5369-40ae-a17a-0ffc3537e7cd_ContentBits">
    <vt:lpwstr>0</vt:lpwstr>
  </property>
</Properties>
</file>