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8" r:id="rId4"/>
    <p:sldId id="259" r:id="rId5"/>
    <p:sldId id="282" r:id="rId6"/>
    <p:sldId id="285" r:id="rId7"/>
    <p:sldId id="274" r:id="rId8"/>
    <p:sldId id="262" r:id="rId9"/>
    <p:sldId id="275" r:id="rId10"/>
    <p:sldId id="276" r:id="rId11"/>
    <p:sldId id="283" r:id="rId12"/>
    <p:sldId id="286" r:id="rId13"/>
    <p:sldId id="277" r:id="rId14"/>
    <p:sldId id="284" r:id="rId15"/>
    <p:sldId id="266" r:id="rId16"/>
    <p:sldId id="272" r:id="rId1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A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56E900F-A4E1-4B73-BD2C-60AF9492CC0F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5E03652-5267-4E7B-951E-9BB860B18675}" type="slidenum">
              <a:rPr lang="sv-SE" smtClean="0"/>
              <a:t>‹#›</a:t>
            </a:fld>
            <a:endParaRPr lang="sv-SE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E900F-A4E1-4B73-BD2C-60AF9492CC0F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3652-5267-4E7B-951E-9BB860B18675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E900F-A4E1-4B73-BD2C-60AF9492CC0F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3652-5267-4E7B-951E-9BB860B18675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E900F-A4E1-4B73-BD2C-60AF9492CC0F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3652-5267-4E7B-951E-9BB860B18675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E900F-A4E1-4B73-BD2C-60AF9492CC0F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3652-5267-4E7B-951E-9BB860B18675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E900F-A4E1-4B73-BD2C-60AF9492CC0F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3652-5267-4E7B-951E-9BB860B18675}" type="slidenum">
              <a:rPr lang="sv-SE" smtClean="0"/>
              <a:t>‹#›</a:t>
            </a:fld>
            <a:endParaRPr lang="sv-S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E900F-A4E1-4B73-BD2C-60AF9492CC0F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3652-5267-4E7B-951E-9BB860B18675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E900F-A4E1-4B73-BD2C-60AF9492CC0F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3652-5267-4E7B-951E-9BB860B18675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E900F-A4E1-4B73-BD2C-60AF9492CC0F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3652-5267-4E7B-951E-9BB860B18675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E900F-A4E1-4B73-BD2C-60AF9492CC0F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3652-5267-4E7B-951E-9BB860B18675}" type="slidenum">
              <a:rPr lang="sv-SE" smtClean="0"/>
              <a:t>‹#›</a:t>
            </a:fld>
            <a:endParaRPr lang="sv-SE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E900F-A4E1-4B73-BD2C-60AF9492CC0F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3652-5267-4E7B-951E-9BB860B18675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shade val="94000"/>
                <a:satMod val="114000"/>
                <a:lumMod val="96000"/>
              </a:schemeClr>
            </a:gs>
            <a:gs pos="23000">
              <a:schemeClr val="accent1">
                <a:lumMod val="5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56E900F-A4E1-4B73-BD2C-60AF9492CC0F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5E03652-5267-4E7B-951E-9BB860B18675}" type="slidenum">
              <a:rPr lang="sv-SE" smtClean="0"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572000" y="2708476"/>
            <a:ext cx="3600399" cy="1702160"/>
          </a:xfrm>
        </p:spPr>
        <p:txBody>
          <a:bodyPr>
            <a:normAutofit fontScale="90000"/>
          </a:bodyPr>
          <a:lstStyle/>
          <a:p>
            <a:pPr algn="ctr"/>
            <a:r>
              <a:rPr lang="sv-SE" dirty="0"/>
              <a:t>Kick-off 2021</a:t>
            </a:r>
            <a:br>
              <a:rPr lang="sv-SE" dirty="0"/>
            </a:br>
            <a:r>
              <a:rPr lang="sv-SE" dirty="0"/>
              <a:t>Fotbollssektionen</a:t>
            </a:r>
            <a:br>
              <a:rPr lang="sv-SE" dirty="0"/>
            </a:br>
            <a:r>
              <a:rPr lang="sv-SE" dirty="0"/>
              <a:t>Östra Almby FK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sv-SE" dirty="0"/>
              <a:t>2021-02-08</a:t>
            </a:r>
          </a:p>
        </p:txBody>
      </p:sp>
      <p:sp>
        <p:nvSpPr>
          <p:cNvPr id="4" name="AutoShape 2" descr="Bildresultat för Östra Almby F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869160"/>
            <a:ext cx="1905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926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Träningstider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sv-SE" sz="1800" dirty="0"/>
              <a:t>Samarbetsmöjligheter</a:t>
            </a:r>
          </a:p>
          <a:p>
            <a:pPr lvl="1"/>
            <a:r>
              <a:rPr lang="sv-SE" sz="1800" dirty="0"/>
              <a:t>Material</a:t>
            </a:r>
          </a:p>
          <a:p>
            <a:pPr lvl="1"/>
            <a:r>
              <a:rPr lang="sv-SE" sz="1800" dirty="0"/>
              <a:t>Klubbkänsla</a:t>
            </a:r>
          </a:p>
          <a:p>
            <a:pPr marL="68580" indent="0">
              <a:buNone/>
            </a:pPr>
            <a:endParaRPr lang="sv-SE" sz="1800" dirty="0"/>
          </a:p>
        </p:txBody>
      </p:sp>
      <p:pic>
        <p:nvPicPr>
          <p:cNvPr id="2050" name="Picture 2" descr="Bilden kan innehålla: en eller flera personer, gräs, himmel, utomhus och nat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270" y="35814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lden kan innehålla: en eller flera personer, personer som deltar i en idrottsaktivitet och basketpl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7301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Bilden kan innehålla: moln, himmel, gräs, träd, växt, utomhus och natur">
            <a:extLst>
              <a:ext uri="{FF2B5EF4-FFF2-40B4-BE49-F238E27FC236}">
                <a16:creationId xmlns:a16="http://schemas.microsoft.com/office/drawing/2014/main" id="{BA127DE9-EC60-4009-AAF1-8B586B3606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4108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E9DCDF-0226-4D11-A4B9-BFC15DC9C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2" y="836712"/>
            <a:ext cx="7024744" cy="1143000"/>
          </a:xfrm>
        </p:spPr>
        <p:txBody>
          <a:bodyPr/>
          <a:lstStyle/>
          <a:p>
            <a:r>
              <a:rPr lang="sv-SE" dirty="0"/>
              <a:t>Träningstider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F6AA2C3-20B2-4C29-BB15-6578E8343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sv-SE" sz="2400" dirty="0" err="1"/>
              <a:t>Bollkul</a:t>
            </a:r>
            <a:r>
              <a:rPr lang="sv-SE" dirty="0"/>
              <a:t>	</a:t>
            </a:r>
            <a:r>
              <a:rPr lang="sv-SE" sz="2400" dirty="0"/>
              <a:t>		Söndagar 15-16</a:t>
            </a:r>
          </a:p>
          <a:p>
            <a:pPr marL="68580" indent="0">
              <a:buNone/>
            </a:pPr>
            <a:r>
              <a:rPr lang="sv-SE" sz="2400" dirty="0"/>
              <a:t>Team F13/14 		Lördagar 10-11</a:t>
            </a:r>
          </a:p>
          <a:p>
            <a:pPr marL="68580" indent="0">
              <a:buNone/>
            </a:pPr>
            <a:r>
              <a:rPr lang="sv-SE" sz="2400" dirty="0"/>
              <a:t>Team P13/14 		Söndagar 10-11</a:t>
            </a:r>
          </a:p>
          <a:p>
            <a:pPr marL="68580" indent="0">
              <a:buNone/>
            </a:pPr>
            <a:r>
              <a:rPr lang="sv-SE" sz="2400" dirty="0"/>
              <a:t>			Tisdagar 18-19</a:t>
            </a:r>
          </a:p>
          <a:p>
            <a:pPr marL="68580" indent="0">
              <a:buNone/>
            </a:pPr>
            <a:r>
              <a:rPr lang="sv-SE" sz="2400" dirty="0"/>
              <a:t>Team F11/12 		Onsdagar 18-19:15</a:t>
            </a:r>
          </a:p>
          <a:p>
            <a:pPr marL="68580" indent="0">
              <a:buNone/>
            </a:pPr>
            <a:r>
              <a:rPr lang="sv-SE" sz="2400" dirty="0"/>
              <a:t>			Lördagar 10-11</a:t>
            </a:r>
          </a:p>
          <a:p>
            <a:pPr marL="68580" indent="0">
              <a:buNone/>
            </a:pPr>
            <a:r>
              <a:rPr lang="sv-SE" sz="2400" dirty="0"/>
              <a:t>Team P11/12		Söndagar 16-17 </a:t>
            </a:r>
          </a:p>
          <a:p>
            <a:pPr marL="68580" indent="0">
              <a:buNone/>
            </a:pPr>
            <a:r>
              <a:rPr lang="sv-SE" sz="2400" dirty="0"/>
              <a:t>			Onsdagar 18-19:15</a:t>
            </a:r>
          </a:p>
          <a:p>
            <a:pPr marL="68580" indent="0">
              <a:buNone/>
            </a:pPr>
            <a:r>
              <a:rPr lang="sv-SE" sz="2400" dirty="0"/>
              <a:t>Team P09/10		</a:t>
            </a:r>
            <a:r>
              <a:rPr lang="sv-SE" dirty="0"/>
              <a:t>Måndagar</a:t>
            </a:r>
            <a:r>
              <a:rPr lang="sv-SE" sz="2400" dirty="0"/>
              <a:t> 18-19:30</a:t>
            </a:r>
          </a:p>
          <a:p>
            <a:pPr marL="68580" indent="0">
              <a:buNone/>
            </a:pPr>
            <a:r>
              <a:rPr lang="sv-SE" sz="2400" dirty="0"/>
              <a:t>			Torsdagar 18-19:30</a:t>
            </a:r>
          </a:p>
          <a:p>
            <a:pPr marL="68580" indent="0">
              <a:buNone/>
            </a:pPr>
            <a:r>
              <a:rPr lang="sv-SE" sz="2400" dirty="0"/>
              <a:t>Spontanfotboll	</a:t>
            </a:r>
            <a:r>
              <a:rPr lang="sv-SE" dirty="0"/>
              <a:t>Söndagar 18-19</a:t>
            </a:r>
          </a:p>
        </p:txBody>
      </p:sp>
    </p:spTree>
    <p:extLst>
      <p:ext uri="{BB962C8B-B14F-4D97-AF65-F5344CB8AC3E}">
        <p14:creationId xmlns:p14="http://schemas.microsoft.com/office/powerpoint/2010/main" val="319313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26C696-C3C3-4295-A388-D710CCEF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2" y="1196752"/>
            <a:ext cx="7024744" cy="757888"/>
          </a:xfrm>
        </p:spPr>
        <p:txBody>
          <a:bodyPr/>
          <a:lstStyle/>
          <a:p>
            <a:r>
              <a:rPr lang="sv-SE" dirty="0"/>
              <a:t>Lag i serier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FB5CE4A-08A0-4DAF-A212-0260BF8A8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sz="1800" dirty="0"/>
              <a:t>Team F2013/2014</a:t>
            </a:r>
          </a:p>
          <a:p>
            <a:pPr marL="365760" lvl="1" indent="0">
              <a:buNone/>
            </a:pPr>
            <a:r>
              <a:rPr lang="sv-SE" sz="1800" dirty="0"/>
              <a:t>Avstår serie-/poolspel</a:t>
            </a:r>
          </a:p>
          <a:p>
            <a:r>
              <a:rPr lang="sv-SE" sz="1800" dirty="0"/>
              <a:t>Team P2013/2014</a:t>
            </a:r>
          </a:p>
          <a:p>
            <a:pPr marL="365760" lvl="1" indent="0">
              <a:buNone/>
            </a:pPr>
            <a:r>
              <a:rPr lang="sv-SE" sz="1800" dirty="0"/>
              <a:t>Två lag 13-serien (medel, lätt)</a:t>
            </a:r>
          </a:p>
          <a:p>
            <a:r>
              <a:rPr lang="sv-SE" sz="1800" dirty="0"/>
              <a:t>Team F2011/2012 </a:t>
            </a:r>
          </a:p>
          <a:p>
            <a:pPr marL="365760" lvl="1" indent="0">
              <a:buNone/>
            </a:pPr>
            <a:r>
              <a:rPr lang="sv-SE" sz="1800" dirty="0"/>
              <a:t>Ett lag 5 mot 5 och ett lag 7 mot 7</a:t>
            </a:r>
          </a:p>
          <a:p>
            <a:r>
              <a:rPr lang="sv-SE" sz="1800" dirty="0"/>
              <a:t>Team P2011/2012 (4 nivåer, 7 mot 7) </a:t>
            </a:r>
          </a:p>
          <a:p>
            <a:pPr marL="365760" lvl="1" indent="0">
              <a:buNone/>
            </a:pPr>
            <a:r>
              <a:rPr lang="sv-SE" sz="1800" dirty="0"/>
              <a:t>2012 (5 mot 5, antal lag?, nivå?) 2011 (ett lag 7 mot 7, nivå?)</a:t>
            </a:r>
          </a:p>
          <a:p>
            <a:r>
              <a:rPr lang="sv-SE" sz="1800" dirty="0"/>
              <a:t>Team 2009/2010 (4 nivåer, 7 mot 7)</a:t>
            </a:r>
          </a:p>
          <a:p>
            <a:pPr marL="365760" lvl="1" indent="0">
              <a:buNone/>
            </a:pPr>
            <a:r>
              <a:rPr lang="sv-SE" sz="1800" dirty="0"/>
              <a:t>7 mot 7 i två serier, nivå lätt</a:t>
            </a:r>
            <a:endParaRPr lang="sv-SE" sz="1800" u="sng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58531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Inköp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Ny kollektion 2021</a:t>
            </a:r>
          </a:p>
          <a:p>
            <a:r>
              <a:rPr lang="sv-SE" dirty="0"/>
              <a:t>Club Intersport</a:t>
            </a:r>
          </a:p>
          <a:p>
            <a:r>
              <a:rPr lang="sv-SE" dirty="0"/>
              <a:t>Behov?</a:t>
            </a:r>
          </a:p>
          <a:p>
            <a:pPr marL="68580" indent="0">
              <a:buNone/>
            </a:pPr>
            <a:endParaRPr lang="sv-SE" dirty="0"/>
          </a:p>
          <a:p>
            <a:pPr marL="68580" indent="0">
              <a:buNone/>
            </a:pPr>
            <a:r>
              <a:rPr lang="sv-SE" dirty="0"/>
              <a:t>Behov av:</a:t>
            </a:r>
          </a:p>
          <a:p>
            <a:r>
              <a:rPr lang="sv-SE" sz="2000" dirty="0"/>
              <a:t>Nytt/Nya matchställ</a:t>
            </a:r>
          </a:p>
          <a:p>
            <a:r>
              <a:rPr lang="sv-SE" sz="2000" dirty="0"/>
              <a:t>Bollar</a:t>
            </a:r>
          </a:p>
          <a:p>
            <a:r>
              <a:rPr lang="sv-SE" sz="2000" dirty="0"/>
              <a:t>Tränarkläder</a:t>
            </a:r>
            <a:br>
              <a:rPr lang="sv-SE" dirty="0"/>
            </a:br>
            <a:endParaRPr lang="sv-SE" dirty="0"/>
          </a:p>
        </p:txBody>
      </p:sp>
      <p:pic>
        <p:nvPicPr>
          <p:cNvPr id="2050" name="Picture 2" descr="Kickback Rebounder 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95288"/>
            <a:ext cx="3408313" cy="276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398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B94875-B724-45BD-9E54-4752DA793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2" y="836712"/>
            <a:ext cx="7024744" cy="1143000"/>
          </a:xfrm>
        </p:spPr>
        <p:txBody>
          <a:bodyPr/>
          <a:lstStyle/>
          <a:p>
            <a:r>
              <a:rPr lang="sv-SE" dirty="0"/>
              <a:t>Anläggningsgruppen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70D5DDA-AF06-4B91-9E6E-CA844F09C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sv-SE" dirty="0"/>
              <a:t>1 förälder/lag (ej </a:t>
            </a:r>
            <a:r>
              <a:rPr lang="sv-SE" dirty="0" err="1"/>
              <a:t>Bollkul</a:t>
            </a:r>
            <a:r>
              <a:rPr lang="sv-SE" dirty="0"/>
              <a:t>)</a:t>
            </a:r>
          </a:p>
          <a:p>
            <a:pPr marL="68580" indent="0">
              <a:buNone/>
            </a:pPr>
            <a:endParaRPr lang="sv-SE" dirty="0"/>
          </a:p>
          <a:p>
            <a:r>
              <a:rPr lang="sv-SE" dirty="0"/>
              <a:t>Kritar planen ca 1 </a:t>
            </a:r>
            <a:r>
              <a:rPr lang="sv-SE" dirty="0" err="1"/>
              <a:t>ggn</a:t>
            </a:r>
            <a:r>
              <a:rPr lang="sv-SE" dirty="0"/>
              <a:t>/vecka</a:t>
            </a:r>
          </a:p>
          <a:p>
            <a:r>
              <a:rPr lang="sv-SE" dirty="0" err="1"/>
              <a:t>Stickluftar</a:t>
            </a:r>
            <a:r>
              <a:rPr lang="sv-SE" dirty="0"/>
              <a:t> 1 </a:t>
            </a:r>
            <a:r>
              <a:rPr lang="sv-SE" dirty="0" err="1"/>
              <a:t>ggn</a:t>
            </a:r>
            <a:r>
              <a:rPr lang="sv-SE" dirty="0"/>
              <a:t>/månad</a:t>
            </a:r>
          </a:p>
          <a:p>
            <a:r>
              <a:rPr lang="sv-SE" dirty="0"/>
              <a:t>Gödslar 2 ggr vår (</a:t>
            </a:r>
            <a:r>
              <a:rPr lang="sv-SE" dirty="0" err="1"/>
              <a:t>ev</a:t>
            </a:r>
            <a:r>
              <a:rPr lang="sv-SE" dirty="0"/>
              <a:t> 1 höst)</a:t>
            </a:r>
          </a:p>
          <a:p>
            <a:r>
              <a:rPr lang="sv-SE" dirty="0"/>
              <a:t>Vattnar vid behov</a:t>
            </a:r>
          </a:p>
          <a:p>
            <a:r>
              <a:rPr lang="sv-SE" dirty="0"/>
              <a:t>Trimmar runt kiosk/containrar/toalett</a:t>
            </a:r>
          </a:p>
          <a:p>
            <a:pPr marL="68580" indent="0">
              <a:buNone/>
            </a:pPr>
            <a:endParaRPr lang="sv-SE" dirty="0"/>
          </a:p>
          <a:p>
            <a:pPr marL="68580" indent="0">
              <a:buNone/>
            </a:pPr>
            <a:r>
              <a:rPr lang="sv-SE" dirty="0"/>
              <a:t>Arbetsdagar 2 ggr/år</a:t>
            </a:r>
          </a:p>
          <a:p>
            <a:pPr marL="6858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41753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3492" y="764704"/>
            <a:ext cx="7024744" cy="1143000"/>
          </a:xfrm>
        </p:spPr>
        <p:txBody>
          <a:bodyPr/>
          <a:lstStyle/>
          <a:p>
            <a:r>
              <a:rPr lang="sv-SE" sz="3600" dirty="0"/>
              <a:t>Övriga</a:t>
            </a:r>
            <a:r>
              <a:rPr lang="sv-SE" dirty="0"/>
              <a:t> frågor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Tankebubbla: moln 3">
            <a:extLst>
              <a:ext uri="{FF2B5EF4-FFF2-40B4-BE49-F238E27FC236}">
                <a16:creationId xmlns:a16="http://schemas.microsoft.com/office/drawing/2014/main" id="{2838200B-D09B-417D-9D7C-7BC611FDC5F8}"/>
              </a:ext>
            </a:extLst>
          </p:cNvPr>
          <p:cNvSpPr/>
          <p:nvPr/>
        </p:nvSpPr>
        <p:spPr>
          <a:xfrm>
            <a:off x="2631950" y="2492896"/>
            <a:ext cx="3600400" cy="259228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1503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448808" y="1390474"/>
            <a:ext cx="821410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Tack för allt </a:t>
            </a:r>
            <a:r>
              <a:rPr lang="sv-SE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DU</a:t>
            </a:r>
            <a:r>
              <a:rPr lang="sv-SE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gör för </a:t>
            </a:r>
          </a:p>
          <a:p>
            <a:pPr algn="ctr"/>
            <a:r>
              <a:rPr lang="sv-SE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barnen i Östra Almby FK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17032"/>
            <a:ext cx="3393459" cy="19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208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</p:spPr>
        <p:txBody>
          <a:bodyPr anchor="b">
            <a:normAutofit/>
          </a:bodyPr>
          <a:lstStyle/>
          <a:p>
            <a:r>
              <a:rPr lang="sv-SE" dirty="0"/>
              <a:t>Dagordning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4321672" cy="349300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v-SE" sz="1500" dirty="0"/>
              <a:t>Presentation – laget runt</a:t>
            </a:r>
          </a:p>
          <a:p>
            <a:pPr>
              <a:lnSpc>
                <a:spcPct val="90000"/>
              </a:lnSpc>
            </a:pPr>
            <a:r>
              <a:rPr lang="sv-SE" sz="1500" dirty="0"/>
              <a:t>Kort sammanfattning av fotbollsåret 2020 </a:t>
            </a:r>
          </a:p>
          <a:p>
            <a:pPr>
              <a:lnSpc>
                <a:spcPct val="90000"/>
              </a:lnSpc>
            </a:pPr>
            <a:r>
              <a:rPr lang="sv-SE" sz="1500" dirty="0"/>
              <a:t>Spelar- och tränarutbildning</a:t>
            </a:r>
          </a:p>
          <a:p>
            <a:pPr>
              <a:lnSpc>
                <a:spcPct val="90000"/>
              </a:lnSpc>
            </a:pPr>
            <a:r>
              <a:rPr lang="sv-SE" sz="1500" dirty="0"/>
              <a:t>Laget.se</a:t>
            </a:r>
          </a:p>
          <a:p>
            <a:pPr>
              <a:lnSpc>
                <a:spcPct val="90000"/>
              </a:lnSpc>
            </a:pPr>
            <a:r>
              <a:rPr lang="sv-SE" sz="1500" dirty="0"/>
              <a:t>Planering av säsongen 2021</a:t>
            </a:r>
          </a:p>
          <a:p>
            <a:pPr lvl="1">
              <a:lnSpc>
                <a:spcPct val="90000"/>
              </a:lnSpc>
            </a:pPr>
            <a:r>
              <a:rPr lang="sv-SE" sz="1500" dirty="0"/>
              <a:t>Samarbeten</a:t>
            </a:r>
          </a:p>
          <a:p>
            <a:pPr lvl="1">
              <a:lnSpc>
                <a:spcPct val="90000"/>
              </a:lnSpc>
            </a:pPr>
            <a:r>
              <a:rPr lang="sv-SE" sz="1500" dirty="0"/>
              <a:t>Träningstider</a:t>
            </a:r>
          </a:p>
          <a:p>
            <a:pPr>
              <a:lnSpc>
                <a:spcPct val="90000"/>
              </a:lnSpc>
            </a:pPr>
            <a:r>
              <a:rPr lang="sv-SE" sz="1500" dirty="0"/>
              <a:t>Inköp</a:t>
            </a:r>
          </a:p>
          <a:p>
            <a:pPr>
              <a:lnSpc>
                <a:spcPct val="90000"/>
              </a:lnSpc>
            </a:pPr>
            <a:r>
              <a:rPr lang="sv-SE" sz="1500" dirty="0"/>
              <a:t>Anläggningsgruppen</a:t>
            </a:r>
          </a:p>
          <a:p>
            <a:pPr>
              <a:lnSpc>
                <a:spcPct val="90000"/>
              </a:lnSpc>
            </a:pPr>
            <a:r>
              <a:rPr lang="sv-SE" sz="1500" dirty="0"/>
              <a:t>Övriga aktiviteter</a:t>
            </a:r>
          </a:p>
          <a:p>
            <a:pPr>
              <a:lnSpc>
                <a:spcPct val="90000"/>
              </a:lnSpc>
            </a:pPr>
            <a:r>
              <a:rPr lang="sv-SE" sz="1500" dirty="0"/>
              <a:t>Övriga frågor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11A536-06E1-410C-B42B-5D38AFAFB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152" y="3102375"/>
            <a:ext cx="3419856" cy="1915119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635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8176" y="1154895"/>
            <a:ext cx="7024744" cy="829896"/>
          </a:xfrm>
        </p:spPr>
        <p:txBody>
          <a:bodyPr/>
          <a:lstStyle/>
          <a:p>
            <a:r>
              <a:rPr lang="sv-SE" dirty="0"/>
              <a:t>Vad gjorde vi 2020?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43492" y="2204864"/>
            <a:ext cx="6777317" cy="3888432"/>
          </a:xfrm>
        </p:spPr>
        <p:txBody>
          <a:bodyPr>
            <a:normAutofit/>
          </a:bodyPr>
          <a:lstStyle/>
          <a:p>
            <a:r>
              <a:rPr lang="sv-SE" sz="1800" dirty="0"/>
              <a:t>Genomförde 168 sammankomster</a:t>
            </a:r>
          </a:p>
          <a:p>
            <a:pPr marL="68580" indent="0">
              <a:buNone/>
            </a:pPr>
            <a:r>
              <a:rPr lang="sv-SE" sz="1800" dirty="0"/>
              <a:t>(149 </a:t>
            </a:r>
            <a:r>
              <a:rPr lang="sv-SE" sz="1800" dirty="0" err="1"/>
              <a:t>st</a:t>
            </a:r>
            <a:r>
              <a:rPr lang="sv-SE" sz="1800" dirty="0"/>
              <a:t> 2019) som genererar LOK-stöd (7-12 år)</a:t>
            </a:r>
          </a:p>
          <a:p>
            <a:r>
              <a:rPr lang="sv-SE" sz="1800" dirty="0"/>
              <a:t>5 lag i poolspel/seriespel samt 1 lag </a:t>
            </a:r>
          </a:p>
          <a:p>
            <a:pPr marL="68580" indent="0">
              <a:buNone/>
            </a:pPr>
            <a:r>
              <a:rPr lang="sv-SE" sz="1800" dirty="0"/>
              <a:t>intresserat av spel 3 mot 3</a:t>
            </a:r>
          </a:p>
          <a:p>
            <a:r>
              <a:rPr lang="sv-SE" sz="1800" dirty="0"/>
              <a:t>Startade upp </a:t>
            </a:r>
            <a:r>
              <a:rPr lang="sv-SE" sz="1800" dirty="0" err="1"/>
              <a:t>Bollkul</a:t>
            </a:r>
            <a:r>
              <a:rPr lang="sv-SE" sz="1800" dirty="0"/>
              <a:t> för barn födda 2015 </a:t>
            </a:r>
          </a:p>
          <a:p>
            <a:pPr marL="68580" indent="0">
              <a:buNone/>
            </a:pPr>
            <a:r>
              <a:rPr lang="sv-SE" sz="1800" dirty="0"/>
              <a:t>och 2016</a:t>
            </a:r>
          </a:p>
          <a:p>
            <a:r>
              <a:rPr lang="sv-SE" sz="1800" dirty="0"/>
              <a:t>104 aktiva spelare i 5 lag + </a:t>
            </a:r>
            <a:r>
              <a:rPr lang="sv-SE" sz="1800" dirty="0" err="1"/>
              <a:t>Bollkul</a:t>
            </a:r>
            <a:endParaRPr lang="sv-SE" sz="1800" dirty="0"/>
          </a:p>
          <a:p>
            <a:r>
              <a:rPr lang="sv-SE" sz="1800" dirty="0"/>
              <a:t>Sommarfotbollsskola med 4 grupper och </a:t>
            </a:r>
          </a:p>
          <a:p>
            <a:pPr marL="68580" indent="0">
              <a:buNone/>
            </a:pPr>
            <a:r>
              <a:rPr lang="sv-SE" sz="1800" dirty="0"/>
              <a:t>ca 70 barn (42 </a:t>
            </a:r>
            <a:r>
              <a:rPr lang="sv-SE" sz="1800" dirty="0" err="1"/>
              <a:t>st</a:t>
            </a:r>
            <a:r>
              <a:rPr lang="sv-SE" sz="1800" dirty="0"/>
              <a:t> 2019)</a:t>
            </a:r>
          </a:p>
          <a:p>
            <a:r>
              <a:rPr lang="sv-SE" sz="1800" dirty="0"/>
              <a:t>3 </a:t>
            </a:r>
            <a:r>
              <a:rPr lang="sv-SE" sz="1800" dirty="0" err="1"/>
              <a:t>st</a:t>
            </a:r>
            <a:r>
              <a:rPr lang="sv-SE" sz="1800" dirty="0"/>
              <a:t> ledarträffar med </a:t>
            </a:r>
            <a:r>
              <a:rPr lang="sv-SE" sz="1800" dirty="0" err="1"/>
              <a:t>bl</a:t>
            </a:r>
            <a:r>
              <a:rPr lang="sv-SE" sz="1800" dirty="0"/>
              <a:t> a fotbollsgolf</a:t>
            </a:r>
          </a:p>
          <a:p>
            <a:r>
              <a:rPr lang="sv-SE" sz="1800" dirty="0"/>
              <a:t>Köpte in </a:t>
            </a:r>
            <a:r>
              <a:rPr lang="sv-SE" sz="1800" dirty="0" err="1"/>
              <a:t>stickluftare</a:t>
            </a:r>
            <a:r>
              <a:rPr lang="sv-SE" sz="1800" dirty="0"/>
              <a:t> för planskötsel</a:t>
            </a:r>
          </a:p>
          <a:p>
            <a:pPr marL="68580" indent="0">
              <a:buNone/>
            </a:pPr>
            <a:endParaRPr lang="sv-SE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1E8A52B-4BD8-4B44-88F1-51776E49C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873209"/>
            <a:ext cx="1920545" cy="144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Bilden kan innehålla: en eller flera personer, personer som deltar i en idrottsaktivitet, gräs, utomhus och natur">
            <a:extLst>
              <a:ext uri="{FF2B5EF4-FFF2-40B4-BE49-F238E27FC236}">
                <a16:creationId xmlns:a16="http://schemas.microsoft.com/office/drawing/2014/main" id="{779392D1-8821-431B-B593-899EF68D3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772816"/>
            <a:ext cx="1844824" cy="138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BBE733AD-3E3E-449A-8EA4-9F019A11C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367143"/>
            <a:ext cx="1844824" cy="138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DFC48161-9081-4C8E-B851-966753EF2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375" y="271183"/>
            <a:ext cx="1920545" cy="144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498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3492" y="799454"/>
            <a:ext cx="7024744" cy="1143000"/>
          </a:xfrm>
        </p:spPr>
        <p:txBody>
          <a:bodyPr>
            <a:normAutofit/>
          </a:bodyPr>
          <a:lstStyle/>
          <a:p>
            <a:r>
              <a:rPr lang="sv-SE" dirty="0"/>
              <a:t>Spelarutbildningsplan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43492" y="1988840"/>
            <a:ext cx="6777317" cy="4104456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sv-SE" sz="1800" dirty="0"/>
              <a:t>Nationella spelformer – samma regler i hela landet</a:t>
            </a:r>
          </a:p>
          <a:p>
            <a:pPr marL="68580" indent="0">
              <a:buNone/>
            </a:pPr>
            <a:r>
              <a:rPr lang="sv-SE" sz="1800" dirty="0"/>
              <a:t>Spelarutbildningsplanen handlar om vad som bör prioriteras i träning och match i de olika spelformerna.</a:t>
            </a:r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9BDA66EB-A04A-4E8D-BE18-B8938495C9F9}"/>
              </a:ext>
            </a:extLst>
          </p:cNvPr>
          <p:cNvSpPr/>
          <p:nvPr/>
        </p:nvSpPr>
        <p:spPr>
          <a:xfrm>
            <a:off x="830681" y="4880766"/>
            <a:ext cx="1214823" cy="1469446"/>
          </a:xfrm>
          <a:prstGeom prst="roundRect">
            <a:avLst>
              <a:gd name="adj" fmla="val 9022"/>
            </a:avLst>
          </a:prstGeom>
          <a:gradFill>
            <a:gsLst>
              <a:gs pos="55500">
                <a:schemeClr val="accent2"/>
              </a:gs>
              <a:gs pos="80000">
                <a:schemeClr val="accent2"/>
              </a:gs>
              <a:gs pos="0">
                <a:schemeClr val="bg1"/>
              </a:gs>
              <a:gs pos="100000">
                <a:schemeClr val="accent2"/>
              </a:gs>
              <a:gs pos="100000">
                <a:schemeClr val="accent2"/>
              </a:gs>
              <a:gs pos="100000">
                <a:schemeClr val="accent2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>
            <a:outerShdw blurRad="50800" dist="50800" dir="1320000" algn="ctr" rotWithShape="0">
              <a:srgbClr val="000000">
                <a:alpha val="88000"/>
              </a:srgbClr>
            </a:outerShdw>
            <a:softEdge rad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b="1" i="0" u="none" strike="noStrike" kern="1200" cap="none" spc="0" normalizeH="0" baseline="0" noProof="0" dirty="0">
                <a:ln>
                  <a:noFill/>
                </a:ln>
                <a:solidFill>
                  <a:srgbClr val="00529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mot 3</a:t>
            </a:r>
            <a:br>
              <a:rPr kumimoji="0" lang="sv-SE" b="1" i="0" u="none" strike="noStrike" kern="1200" cap="none" spc="0" normalizeH="0" baseline="0" noProof="0" dirty="0">
                <a:ln>
                  <a:noFill/>
                </a:ln>
                <a:solidFill>
                  <a:srgbClr val="00529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sv-SE" b="1" i="0" u="none" strike="noStrike" kern="1200" cap="none" spc="0" normalizeH="0" baseline="0" noProof="0" dirty="0">
                <a:ln>
                  <a:noFill/>
                </a:ln>
                <a:solidFill>
                  <a:srgbClr val="00529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6-7 år</a:t>
            </a:r>
            <a:b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529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529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Individuellt spel</a:t>
            </a:r>
          </a:p>
        </p:txBody>
      </p:sp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82DE4A86-7B6D-451F-A156-BEA9E35D5EE4}"/>
              </a:ext>
            </a:extLst>
          </p:cNvPr>
          <p:cNvSpPr/>
          <p:nvPr/>
        </p:nvSpPr>
        <p:spPr>
          <a:xfrm>
            <a:off x="3767737" y="4880766"/>
            <a:ext cx="1301711" cy="1440161"/>
          </a:xfrm>
          <a:prstGeom prst="roundRect">
            <a:avLst>
              <a:gd name="adj" fmla="val 6967"/>
            </a:avLst>
          </a:prstGeom>
          <a:gradFill>
            <a:gsLst>
              <a:gs pos="55500">
                <a:schemeClr val="accent2"/>
              </a:gs>
              <a:gs pos="80000">
                <a:schemeClr val="accent2"/>
              </a:gs>
              <a:gs pos="0">
                <a:schemeClr val="bg1"/>
              </a:gs>
              <a:gs pos="100000">
                <a:schemeClr val="accent2"/>
              </a:gs>
              <a:gs pos="100000">
                <a:schemeClr val="accent2"/>
              </a:gs>
              <a:gs pos="100000">
                <a:schemeClr val="accent2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>
            <a:outerShdw blurRad="50800" dist="50800" dir="1320000" algn="ctr" rotWithShape="0">
              <a:srgbClr val="000000">
                <a:alpha val="88000"/>
              </a:srgbClr>
            </a:outerShdw>
            <a:softEdge rad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b="1" i="0" u="none" strike="noStrike" kern="1200" cap="none" spc="0" normalizeH="0" baseline="0" noProof="0" dirty="0">
                <a:ln>
                  <a:noFill/>
                </a:ln>
                <a:solidFill>
                  <a:srgbClr val="00529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 mot 7</a:t>
            </a:r>
            <a:br>
              <a:rPr kumimoji="0" lang="sv-SE" b="1" i="0" u="none" strike="noStrike" kern="1200" cap="none" spc="0" normalizeH="0" baseline="0" noProof="0" dirty="0">
                <a:ln>
                  <a:noFill/>
                </a:ln>
                <a:solidFill>
                  <a:srgbClr val="00529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sv-SE" b="1" i="0" u="none" strike="noStrike" kern="1200" cap="none" spc="0" normalizeH="0" baseline="0" noProof="0" dirty="0">
                <a:ln>
                  <a:noFill/>
                </a:ln>
                <a:solidFill>
                  <a:srgbClr val="00529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10-12 år</a:t>
            </a:r>
            <a:b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529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529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Kollektivt spel med få spelare</a:t>
            </a:r>
          </a:p>
        </p:txBody>
      </p:sp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81B08CF9-C72C-4418-967D-9FE97EAE077B}"/>
              </a:ext>
            </a:extLst>
          </p:cNvPr>
          <p:cNvSpPr/>
          <p:nvPr/>
        </p:nvSpPr>
        <p:spPr>
          <a:xfrm>
            <a:off x="5315807" y="4880766"/>
            <a:ext cx="1284801" cy="1440161"/>
          </a:xfrm>
          <a:prstGeom prst="roundRect">
            <a:avLst>
              <a:gd name="adj" fmla="val 5115"/>
            </a:avLst>
          </a:prstGeom>
          <a:gradFill>
            <a:gsLst>
              <a:gs pos="55500">
                <a:schemeClr val="accent2"/>
              </a:gs>
              <a:gs pos="80000">
                <a:schemeClr val="accent2"/>
              </a:gs>
              <a:gs pos="0">
                <a:schemeClr val="bg1"/>
              </a:gs>
              <a:gs pos="100000">
                <a:schemeClr val="accent2"/>
              </a:gs>
              <a:gs pos="100000">
                <a:schemeClr val="accent2"/>
              </a:gs>
              <a:gs pos="100000">
                <a:schemeClr val="accent2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>
            <a:outerShdw blurRad="50800" dist="50800" dir="1320000" algn="ctr" rotWithShape="0">
              <a:srgbClr val="000000">
                <a:alpha val="88000"/>
              </a:srgbClr>
            </a:outerShdw>
            <a:softEdge rad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b="1" i="0" u="none" strike="noStrike" kern="1200" cap="none" spc="0" normalizeH="0" baseline="0" noProof="0" dirty="0">
                <a:ln>
                  <a:noFill/>
                </a:ln>
                <a:solidFill>
                  <a:srgbClr val="00529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 mot 9</a:t>
            </a:r>
            <a:br>
              <a:rPr kumimoji="0" lang="sv-SE" b="1" i="0" u="none" strike="noStrike" kern="1200" cap="none" spc="0" normalizeH="0" baseline="0" noProof="0" dirty="0">
                <a:ln>
                  <a:noFill/>
                </a:ln>
                <a:solidFill>
                  <a:srgbClr val="00529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sv-SE" b="1" i="0" u="none" strike="noStrike" kern="1200" cap="none" spc="0" normalizeH="0" baseline="0" noProof="0" dirty="0">
                <a:ln>
                  <a:noFill/>
                </a:ln>
                <a:solidFill>
                  <a:srgbClr val="00529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13-14 år</a:t>
            </a:r>
            <a:b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529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529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Kollektivt spel med flera spelare</a:t>
            </a:r>
          </a:p>
        </p:txBody>
      </p:sp>
      <p:sp>
        <p:nvSpPr>
          <p:cNvPr id="10" name="Rektangel: rundade hörn 9">
            <a:extLst>
              <a:ext uri="{FF2B5EF4-FFF2-40B4-BE49-F238E27FC236}">
                <a16:creationId xmlns:a16="http://schemas.microsoft.com/office/drawing/2014/main" id="{4CC6E3EF-9688-40BE-BFA5-A863499E79C2}"/>
              </a:ext>
            </a:extLst>
          </p:cNvPr>
          <p:cNvSpPr/>
          <p:nvPr/>
        </p:nvSpPr>
        <p:spPr>
          <a:xfrm>
            <a:off x="6846967" y="4880766"/>
            <a:ext cx="1220201" cy="1440161"/>
          </a:xfrm>
          <a:prstGeom prst="roundRect">
            <a:avLst>
              <a:gd name="adj" fmla="val 5093"/>
            </a:avLst>
          </a:prstGeom>
          <a:gradFill>
            <a:gsLst>
              <a:gs pos="55500">
                <a:schemeClr val="accent2"/>
              </a:gs>
              <a:gs pos="80000">
                <a:schemeClr val="accent2"/>
              </a:gs>
              <a:gs pos="0">
                <a:schemeClr val="bg1"/>
              </a:gs>
              <a:gs pos="100000">
                <a:schemeClr val="accent2"/>
              </a:gs>
              <a:gs pos="100000">
                <a:schemeClr val="accent2"/>
              </a:gs>
              <a:gs pos="100000">
                <a:schemeClr val="accent2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>
            <a:outerShdw blurRad="50800" dist="50800" dir="1320000" algn="ctr" rotWithShape="0">
              <a:srgbClr val="000000">
                <a:alpha val="88000"/>
              </a:srgbClr>
            </a:outerShdw>
            <a:softEdge rad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b="1" i="0" u="none" strike="noStrike" kern="1200" cap="none" spc="0" normalizeH="0" baseline="0" noProof="0" dirty="0">
                <a:ln>
                  <a:noFill/>
                </a:ln>
                <a:solidFill>
                  <a:srgbClr val="00529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 mot 11</a:t>
            </a:r>
            <a:br>
              <a:rPr kumimoji="0" lang="sv-SE" b="1" i="0" u="none" strike="noStrike" kern="1200" cap="none" spc="0" normalizeH="0" baseline="0" noProof="0" dirty="0">
                <a:ln>
                  <a:noFill/>
                </a:ln>
                <a:solidFill>
                  <a:srgbClr val="00529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sv-SE" b="1" i="0" u="none" strike="noStrike" kern="1200" cap="none" spc="0" normalizeH="0" baseline="0" noProof="0" dirty="0">
                <a:ln>
                  <a:noFill/>
                </a:ln>
                <a:solidFill>
                  <a:srgbClr val="00529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15- år</a:t>
            </a:r>
            <a:b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529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529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Kollektivt spel med hela laget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15F42C76-8B5F-4393-9AEA-752009375E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0" r="8787"/>
          <a:stretch/>
        </p:blipFill>
        <p:spPr>
          <a:xfrm rot="283192">
            <a:off x="2282624" y="3279635"/>
            <a:ext cx="999413" cy="1668700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CC1A3F84-0407-408B-928B-AFC9455C36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1" r="-3141"/>
          <a:stretch/>
        </p:blipFill>
        <p:spPr>
          <a:xfrm>
            <a:off x="1236142" y="3668236"/>
            <a:ext cx="372227" cy="1066988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A6811309-E56F-49E4-96A6-BB27D0B3D7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098" y="2916947"/>
            <a:ext cx="1224265" cy="1993103"/>
          </a:xfrm>
          <a:prstGeom prst="rect">
            <a:avLst/>
          </a:prstGeom>
        </p:spPr>
      </p:pic>
      <p:pic>
        <p:nvPicPr>
          <p:cNvPr id="14" name="Picture 2" descr="målvakt03.png">
            <a:extLst>
              <a:ext uri="{FF2B5EF4-FFF2-40B4-BE49-F238E27FC236}">
                <a16:creationId xmlns:a16="http://schemas.microsoft.com/office/drawing/2014/main" id="{67D54133-6F11-471E-B4C3-DF0F8094EE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356" y="2916948"/>
            <a:ext cx="1506664" cy="191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" descr="A_32.png">
            <a:extLst>
              <a:ext uri="{FF2B5EF4-FFF2-40B4-BE49-F238E27FC236}">
                <a16:creationId xmlns:a16="http://schemas.microsoft.com/office/drawing/2014/main" id="{5D1816BB-328F-41B0-962F-3333B52E0D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805" y="2780928"/>
            <a:ext cx="1502081" cy="2183256"/>
          </a:xfrm>
          <a:prstGeom prst="rect">
            <a:avLst/>
          </a:prstGeom>
        </p:spPr>
      </p:pic>
      <p:sp>
        <p:nvSpPr>
          <p:cNvPr id="16" name="Rektangel: rundade hörn 15">
            <a:extLst>
              <a:ext uri="{FF2B5EF4-FFF2-40B4-BE49-F238E27FC236}">
                <a16:creationId xmlns:a16="http://schemas.microsoft.com/office/drawing/2014/main" id="{86ED081D-E316-418A-A6B3-D6A8C9038F60}"/>
              </a:ext>
            </a:extLst>
          </p:cNvPr>
          <p:cNvSpPr/>
          <p:nvPr/>
        </p:nvSpPr>
        <p:spPr>
          <a:xfrm>
            <a:off x="2222439" y="4880765"/>
            <a:ext cx="1372648" cy="1440161"/>
          </a:xfrm>
          <a:prstGeom prst="roundRect">
            <a:avLst>
              <a:gd name="adj" fmla="val 6930"/>
            </a:avLst>
          </a:prstGeom>
          <a:gradFill>
            <a:gsLst>
              <a:gs pos="55500">
                <a:schemeClr val="accent2"/>
              </a:gs>
              <a:gs pos="80000">
                <a:schemeClr val="accent2"/>
              </a:gs>
              <a:gs pos="0">
                <a:schemeClr val="bg1"/>
              </a:gs>
              <a:gs pos="100000">
                <a:schemeClr val="accent2"/>
              </a:gs>
              <a:gs pos="100000">
                <a:schemeClr val="accent2"/>
              </a:gs>
              <a:gs pos="100000">
                <a:schemeClr val="accent2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>
            <a:outerShdw blurRad="50800" dist="50800" dir="1320000" algn="ctr" rotWithShape="0">
              <a:srgbClr val="000000">
                <a:alpha val="88000"/>
              </a:srgbClr>
            </a:outerShdw>
            <a:softEdge rad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sv-SE" b="1" dirty="0">
                <a:solidFill>
                  <a:srgbClr val="005293"/>
                </a:solidFill>
                <a:latin typeface="Calibri"/>
              </a:rPr>
              <a:t>5 mot 5</a:t>
            </a:r>
            <a:br>
              <a:rPr lang="sv-SE" b="1" dirty="0">
                <a:solidFill>
                  <a:srgbClr val="005293"/>
                </a:solidFill>
                <a:latin typeface="Calibri"/>
              </a:rPr>
            </a:br>
            <a:r>
              <a:rPr lang="sv-SE" b="1" dirty="0">
                <a:solidFill>
                  <a:srgbClr val="005293"/>
                </a:solidFill>
                <a:latin typeface="Calibri"/>
              </a:rPr>
              <a:t>8-9 år</a:t>
            </a:r>
            <a:br>
              <a:rPr lang="sv-SE" b="1" dirty="0">
                <a:solidFill>
                  <a:srgbClr val="005293"/>
                </a:solidFill>
                <a:latin typeface="Calibri"/>
              </a:rPr>
            </a:br>
            <a:r>
              <a:rPr lang="sv-SE" sz="1600" dirty="0">
                <a:solidFill>
                  <a:srgbClr val="005293"/>
                </a:solidFill>
                <a:latin typeface="Calibri"/>
              </a:rPr>
              <a:t>Spel med närmaste spelare</a:t>
            </a:r>
          </a:p>
        </p:txBody>
      </p:sp>
    </p:spTree>
    <p:extLst>
      <p:ext uri="{BB962C8B-B14F-4D97-AF65-F5344CB8AC3E}">
        <p14:creationId xmlns:p14="http://schemas.microsoft.com/office/powerpoint/2010/main" val="233642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vFF:s tränarutbildning">
            <a:extLst>
              <a:ext uri="{FF2B5EF4-FFF2-40B4-BE49-F238E27FC236}">
                <a16:creationId xmlns:a16="http://schemas.microsoft.com/office/drawing/2014/main" id="{765EE314-A108-40E4-A7F7-A0466ED09A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04"/>
          <a:stretch/>
        </p:blipFill>
        <p:spPr bwMode="auto">
          <a:xfrm>
            <a:off x="1043492" y="1648910"/>
            <a:ext cx="6807503" cy="308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252ACDF-C0BB-4046-945F-24B4E3437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2" y="836712"/>
            <a:ext cx="7024744" cy="1143000"/>
          </a:xfrm>
        </p:spPr>
        <p:txBody>
          <a:bodyPr/>
          <a:lstStyle/>
          <a:p>
            <a:r>
              <a:rPr lang="sv-SE" dirty="0"/>
              <a:t>Tränarutbildningar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E74CA5C9-D2E5-4417-BE2A-3C769BECEFF4}"/>
              </a:ext>
            </a:extLst>
          </p:cNvPr>
          <p:cNvSpPr txBox="1">
            <a:spLocks/>
          </p:cNvSpPr>
          <p:nvPr/>
        </p:nvSpPr>
        <p:spPr>
          <a:xfrm>
            <a:off x="1043492" y="4737534"/>
            <a:ext cx="7272924" cy="1571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sv-SE" sz="1800" dirty="0"/>
              <a:t>Tränarutbildning C – digitalt 2 heldagar</a:t>
            </a:r>
          </a:p>
          <a:p>
            <a:pPr marL="68580" indent="0">
              <a:buNone/>
            </a:pPr>
            <a:r>
              <a:rPr lang="sv-SE" sz="1800" dirty="0"/>
              <a:t>21/2 + 21/3, 6/3 + 20/3, 10/4 + 24/4</a:t>
            </a:r>
          </a:p>
          <a:p>
            <a:pPr marL="68580" indent="0">
              <a:buNone/>
            </a:pPr>
            <a:endParaRPr lang="sv-SE" sz="1800" dirty="0"/>
          </a:p>
          <a:p>
            <a:pPr marL="68580" indent="0">
              <a:buNone/>
            </a:pPr>
            <a:r>
              <a:rPr lang="sv-SE" sz="1800" dirty="0"/>
              <a:t>Målvaktstränarutbildning C (födda 2011 och äldre)</a:t>
            </a:r>
          </a:p>
          <a:p>
            <a:pPr marL="68580" indent="0">
              <a:buNone/>
            </a:pPr>
            <a:r>
              <a:rPr lang="sv-SE" sz="1800" dirty="0"/>
              <a:t>13/2 (ÖSK ungdom klubbhus).</a:t>
            </a:r>
          </a:p>
        </p:txBody>
      </p:sp>
    </p:spTree>
    <p:extLst>
      <p:ext uri="{BB962C8B-B14F-4D97-AF65-F5344CB8AC3E}">
        <p14:creationId xmlns:p14="http://schemas.microsoft.com/office/powerpoint/2010/main" val="1674832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53A815-CE2D-43A7-AB69-18CDBCC9C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2" y="764704"/>
            <a:ext cx="7024744" cy="1143000"/>
          </a:xfrm>
        </p:spPr>
        <p:txBody>
          <a:bodyPr/>
          <a:lstStyle/>
          <a:p>
            <a:r>
              <a:rPr lang="sv-SE" dirty="0"/>
              <a:t>Laget.se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27D14DC-C385-4D49-85FA-37244356A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2" y="2420888"/>
            <a:ext cx="6777317" cy="3123709"/>
          </a:xfrm>
        </p:spPr>
        <p:txBody>
          <a:bodyPr>
            <a:normAutofit lnSpcReduction="10000"/>
          </a:bodyPr>
          <a:lstStyle/>
          <a:p>
            <a:r>
              <a:rPr lang="sv-SE" sz="1800" dirty="0"/>
              <a:t>Registrera lagets samtliga aktiviteter</a:t>
            </a:r>
          </a:p>
          <a:p>
            <a:pPr lvl="1"/>
            <a:r>
              <a:rPr lang="sv-SE" sz="1600" dirty="0"/>
              <a:t>Bidrag</a:t>
            </a:r>
          </a:p>
          <a:p>
            <a:pPr lvl="1"/>
            <a:r>
              <a:rPr lang="sv-SE" sz="1600" dirty="0"/>
              <a:t>Övriga lag kan se</a:t>
            </a:r>
          </a:p>
          <a:p>
            <a:r>
              <a:rPr lang="sv-SE" sz="1800" dirty="0"/>
              <a:t>Glöm inte att föra närvaro</a:t>
            </a:r>
          </a:p>
          <a:p>
            <a:r>
              <a:rPr lang="sv-SE" sz="1800" dirty="0"/>
              <a:t>Skicka kallelser - silverpaket</a:t>
            </a:r>
          </a:p>
          <a:p>
            <a:r>
              <a:rPr lang="sv-SE" sz="1800" dirty="0"/>
              <a:t>Nya spelare fyller i medlemsansökan på </a:t>
            </a:r>
            <a:r>
              <a:rPr lang="sv-SE" sz="1800" dirty="0" err="1"/>
              <a:t>ÖAFK:s</a:t>
            </a:r>
            <a:r>
              <a:rPr lang="sv-SE" sz="1800" dirty="0"/>
              <a:t> startsida</a:t>
            </a:r>
          </a:p>
          <a:p>
            <a:r>
              <a:rPr lang="sv-SE" sz="1800" dirty="0"/>
              <a:t>Tränare anges som tränare </a:t>
            </a:r>
          </a:p>
          <a:p>
            <a:pPr lvl="1"/>
            <a:r>
              <a:rPr lang="sv-SE" sz="1600" dirty="0"/>
              <a:t>Information</a:t>
            </a:r>
          </a:p>
          <a:p>
            <a:pPr lvl="1"/>
            <a:r>
              <a:rPr lang="sv-SE" sz="1600" dirty="0"/>
              <a:t>Registerutdrag</a:t>
            </a:r>
          </a:p>
          <a:p>
            <a:pPr lvl="1"/>
            <a:r>
              <a:rPr lang="sv-SE" sz="1600" dirty="0"/>
              <a:t>Administratör</a:t>
            </a:r>
          </a:p>
          <a:p>
            <a:pPr marL="365760" lvl="1" indent="0">
              <a:buNone/>
            </a:pPr>
            <a:endParaRPr lang="sv-SE" sz="1600" dirty="0"/>
          </a:p>
          <a:p>
            <a:pPr marL="68580" indent="0">
              <a:buNone/>
            </a:pPr>
            <a:endParaRPr lang="sv-SE" dirty="0"/>
          </a:p>
        </p:txBody>
      </p:sp>
      <p:pic>
        <p:nvPicPr>
          <p:cNvPr id="4098" name="Picture 2" descr="laget.se - Det enda föreningssystem ni behöver">
            <a:extLst>
              <a:ext uri="{FF2B5EF4-FFF2-40B4-BE49-F238E27FC236}">
                <a16:creationId xmlns:a16="http://schemas.microsoft.com/office/drawing/2014/main" id="{0225E151-EE54-409B-8226-794D406FF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420" y="4509120"/>
            <a:ext cx="1425389" cy="142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696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1600" y="1196752"/>
            <a:ext cx="7024744" cy="757888"/>
          </a:xfrm>
        </p:spPr>
        <p:txBody>
          <a:bodyPr/>
          <a:lstStyle/>
          <a:p>
            <a:r>
              <a:rPr lang="sv-SE" dirty="0"/>
              <a:t>Medlemmar i laget.se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7469" y="2323652"/>
            <a:ext cx="3960555" cy="3508977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sv-SE" sz="2800" u="sng" dirty="0"/>
              <a:t>2021</a:t>
            </a:r>
            <a:r>
              <a:rPr lang="sv-SE" dirty="0"/>
              <a:t>	     	</a:t>
            </a:r>
          </a:p>
          <a:p>
            <a:pPr marL="68580" indent="0">
              <a:buNone/>
            </a:pPr>
            <a:r>
              <a:rPr lang="sv-SE" sz="1800" dirty="0"/>
              <a:t>Födda 2014: 16 (2 tjejer/14 killar)</a:t>
            </a:r>
          </a:p>
          <a:p>
            <a:pPr marL="68580" indent="0">
              <a:buNone/>
            </a:pPr>
            <a:r>
              <a:rPr lang="sv-SE" sz="1800" dirty="0"/>
              <a:t>Födda 2013: 19 (8 tjejer/11 killar)</a:t>
            </a:r>
          </a:p>
          <a:p>
            <a:pPr marL="68580" indent="0">
              <a:buNone/>
            </a:pPr>
            <a:endParaRPr lang="sv-SE" sz="1800" dirty="0"/>
          </a:p>
          <a:p>
            <a:pPr marL="68580" indent="0">
              <a:buNone/>
            </a:pPr>
            <a:r>
              <a:rPr lang="sv-SE" sz="1800" dirty="0"/>
              <a:t>Födda 2012: 26 (11 tjejer/15 killar)</a:t>
            </a:r>
          </a:p>
          <a:p>
            <a:pPr marL="68580" indent="0">
              <a:buNone/>
            </a:pPr>
            <a:r>
              <a:rPr lang="sv-SE" sz="1800" dirty="0"/>
              <a:t>Födda 2011: 21 (4 tjejer/17 killar)</a:t>
            </a:r>
          </a:p>
          <a:p>
            <a:pPr marL="68580" indent="0">
              <a:buNone/>
            </a:pPr>
            <a:endParaRPr lang="sv-SE" sz="1800" dirty="0"/>
          </a:p>
          <a:p>
            <a:pPr marL="68580" indent="0">
              <a:buNone/>
            </a:pPr>
            <a:r>
              <a:rPr lang="sv-SE" sz="1800" dirty="0"/>
              <a:t>Födda 2010: 10 (10 killar)</a:t>
            </a:r>
          </a:p>
          <a:p>
            <a:pPr marL="68580" indent="0">
              <a:buNone/>
            </a:pPr>
            <a:r>
              <a:rPr lang="sv-SE" sz="1800" dirty="0"/>
              <a:t>Födda 2009: 12 (12 killar)</a:t>
            </a:r>
          </a:p>
          <a:p>
            <a:pPr marL="68580" indent="0">
              <a:buNone/>
            </a:pPr>
            <a:endParaRPr lang="sv-SE" sz="1800" dirty="0"/>
          </a:p>
          <a:p>
            <a:pPr marL="68580" indent="0">
              <a:buNone/>
            </a:pPr>
            <a:r>
              <a:rPr lang="sv-SE" sz="1800" dirty="0"/>
              <a:t>Totalt: 104 aktiva</a:t>
            </a:r>
            <a:endParaRPr lang="sv-SE" sz="1600" dirty="0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541C545F-A6E6-4AA3-8F89-E398531F49F7}"/>
              </a:ext>
            </a:extLst>
          </p:cNvPr>
          <p:cNvSpPr txBox="1">
            <a:spLocks/>
          </p:cNvSpPr>
          <p:nvPr/>
        </p:nvSpPr>
        <p:spPr>
          <a:xfrm>
            <a:off x="4788024" y="2276872"/>
            <a:ext cx="3960555" cy="350897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sv-SE" sz="2800" u="sng" dirty="0"/>
              <a:t>2020</a:t>
            </a:r>
            <a:r>
              <a:rPr lang="sv-SE" dirty="0"/>
              <a:t>	     	</a:t>
            </a:r>
          </a:p>
          <a:p>
            <a:pPr marL="68580" indent="0">
              <a:buFont typeface="Wingdings 2" pitchFamily="18" charset="2"/>
              <a:buNone/>
            </a:pPr>
            <a:r>
              <a:rPr lang="sv-SE" sz="1800" dirty="0"/>
              <a:t>Födda 2014: 17 (3 tjejer/14 killar)</a:t>
            </a:r>
          </a:p>
          <a:p>
            <a:pPr marL="68580" indent="0">
              <a:buFont typeface="Wingdings 2" pitchFamily="18" charset="2"/>
              <a:buNone/>
            </a:pPr>
            <a:r>
              <a:rPr lang="sv-SE" sz="1800" dirty="0"/>
              <a:t>Födda 2013: 25 (10 tjejer/15 killar)</a:t>
            </a:r>
          </a:p>
          <a:p>
            <a:pPr marL="68580" indent="0">
              <a:buFont typeface="Wingdings 2" pitchFamily="18" charset="2"/>
              <a:buNone/>
            </a:pPr>
            <a:endParaRPr lang="sv-SE" sz="1800" dirty="0"/>
          </a:p>
          <a:p>
            <a:pPr marL="68580" indent="0">
              <a:buFont typeface="Wingdings 2" pitchFamily="18" charset="2"/>
              <a:buNone/>
            </a:pPr>
            <a:r>
              <a:rPr lang="sv-SE" sz="1800" dirty="0"/>
              <a:t>Födda 2012: 29 (12 tjejer/17 killar)</a:t>
            </a:r>
          </a:p>
          <a:p>
            <a:pPr marL="68580" indent="0">
              <a:buFont typeface="Wingdings 2" pitchFamily="18" charset="2"/>
              <a:buNone/>
            </a:pPr>
            <a:r>
              <a:rPr lang="sv-SE" sz="1800" dirty="0"/>
              <a:t>Födda 2011: 19 (3 tjejer/16 killar)</a:t>
            </a:r>
          </a:p>
          <a:p>
            <a:pPr marL="68580" indent="0">
              <a:buFont typeface="Wingdings 2" pitchFamily="18" charset="2"/>
              <a:buNone/>
            </a:pPr>
            <a:endParaRPr lang="sv-SE" sz="1800" dirty="0"/>
          </a:p>
          <a:p>
            <a:pPr marL="68580" indent="0">
              <a:buFont typeface="Wingdings 2" pitchFamily="18" charset="2"/>
              <a:buNone/>
            </a:pPr>
            <a:r>
              <a:rPr lang="sv-SE" sz="1800" dirty="0"/>
              <a:t>Födda 2010: 11 (11 killar)</a:t>
            </a:r>
          </a:p>
          <a:p>
            <a:pPr marL="68580" indent="0">
              <a:buFont typeface="Wingdings 2" pitchFamily="18" charset="2"/>
              <a:buNone/>
            </a:pPr>
            <a:r>
              <a:rPr lang="sv-SE" sz="1800" dirty="0"/>
              <a:t>Födda 2009: 12 (12 killar)</a:t>
            </a:r>
          </a:p>
          <a:p>
            <a:pPr marL="68580" indent="0">
              <a:buFont typeface="Wingdings 2" pitchFamily="18" charset="2"/>
              <a:buNone/>
            </a:pPr>
            <a:endParaRPr lang="sv-SE" sz="1800" dirty="0"/>
          </a:p>
          <a:p>
            <a:pPr marL="68580" indent="0">
              <a:buFont typeface="Wingdings 2" pitchFamily="18" charset="2"/>
              <a:buNone/>
            </a:pPr>
            <a:r>
              <a:rPr lang="sv-SE" sz="1800" dirty="0"/>
              <a:t>Totalt: 113 aktiva</a:t>
            </a:r>
          </a:p>
          <a:p>
            <a:pPr marL="68580" indent="0">
              <a:buFont typeface="Wingdings 2" pitchFamily="18" charset="2"/>
              <a:buNone/>
            </a:pP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1780958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3608" y="1268760"/>
            <a:ext cx="7024744" cy="1143000"/>
          </a:xfrm>
        </p:spPr>
        <p:txBody>
          <a:bodyPr anchor="t" anchorCtr="0">
            <a:normAutofit/>
          </a:bodyPr>
          <a:lstStyle/>
          <a:p>
            <a:r>
              <a:rPr lang="sv-SE" dirty="0"/>
              <a:t>Säsongen 2021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43608" y="2213871"/>
            <a:ext cx="6777317" cy="4464738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sv-SE" sz="2800" dirty="0"/>
              <a:t>”Lag” uppställning</a:t>
            </a:r>
          </a:p>
          <a:p>
            <a:pPr marL="68580" indent="0">
              <a:buNone/>
            </a:pPr>
            <a:endParaRPr lang="sv-SE" sz="2000" dirty="0"/>
          </a:p>
          <a:p>
            <a:r>
              <a:rPr lang="sv-SE" sz="1800" dirty="0" err="1"/>
              <a:t>Bollkul</a:t>
            </a:r>
            <a:r>
              <a:rPr lang="sv-SE" sz="1800" dirty="0"/>
              <a:t> – födda 2015/2016</a:t>
            </a:r>
          </a:p>
          <a:p>
            <a:r>
              <a:rPr lang="sv-SE" sz="1800" dirty="0"/>
              <a:t>Team F2013/2014</a:t>
            </a:r>
          </a:p>
          <a:p>
            <a:r>
              <a:rPr lang="sv-SE" sz="1800" dirty="0"/>
              <a:t>Team P2013/2014</a:t>
            </a:r>
          </a:p>
          <a:p>
            <a:r>
              <a:rPr lang="sv-SE" sz="1800" dirty="0"/>
              <a:t>Team F2011/2012 </a:t>
            </a:r>
          </a:p>
          <a:p>
            <a:r>
              <a:rPr lang="sv-SE" sz="1800" dirty="0"/>
              <a:t>Team P2011/2012 </a:t>
            </a:r>
          </a:p>
          <a:p>
            <a:r>
              <a:rPr lang="sv-SE" sz="1800" dirty="0"/>
              <a:t>Team P2009/2010 </a:t>
            </a:r>
          </a:p>
          <a:p>
            <a:pPr marL="68580" indent="0">
              <a:buNone/>
            </a:pPr>
            <a:r>
              <a:rPr lang="sv-SE" sz="1600" dirty="0"/>
              <a:t>		</a:t>
            </a:r>
          </a:p>
          <a:p>
            <a:pPr marL="68580" indent="0">
              <a:buNone/>
            </a:pPr>
            <a:r>
              <a:rPr lang="sv-SE" sz="1600" dirty="0"/>
              <a:t>		</a:t>
            </a:r>
          </a:p>
          <a:p>
            <a:pPr marL="68580" indent="0">
              <a:buNone/>
            </a:pPr>
            <a:r>
              <a:rPr lang="sv-SE" sz="1600" dirty="0"/>
              <a:t>		</a:t>
            </a:r>
          </a:p>
        </p:txBody>
      </p:sp>
      <p:pic>
        <p:nvPicPr>
          <p:cNvPr id="1026" name="Picture 2" descr="fotbollsmatch bildning taktik på pekskärm tablett - Ladda ner gratis  vektorgrafik, arkivgrafik och bilder">
            <a:extLst>
              <a:ext uri="{FF2B5EF4-FFF2-40B4-BE49-F238E27FC236}">
                <a16:creationId xmlns:a16="http://schemas.microsoft.com/office/drawing/2014/main" id="{2C58D02B-BBFC-4FF6-B5D0-917B6FE49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000" y="2924944"/>
            <a:ext cx="3168352" cy="229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038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3492" y="801786"/>
            <a:ext cx="7024744" cy="1143000"/>
          </a:xfrm>
        </p:spPr>
        <p:txBody>
          <a:bodyPr/>
          <a:lstStyle/>
          <a:p>
            <a:r>
              <a:rPr lang="sv-SE" dirty="0"/>
              <a:t>Samarbeten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1800" dirty="0"/>
              <a:t>Lagtillhörighet</a:t>
            </a:r>
          </a:p>
          <a:p>
            <a:r>
              <a:rPr lang="sv-SE" sz="1800" dirty="0"/>
              <a:t>Klubbtillhörighet</a:t>
            </a:r>
          </a:p>
          <a:p>
            <a:r>
              <a:rPr lang="sv-SE" sz="1800" dirty="0"/>
              <a:t>Träningar och matcher</a:t>
            </a:r>
          </a:p>
          <a:p>
            <a:pPr lvl="1"/>
            <a:r>
              <a:rPr lang="sv-SE" sz="1200" dirty="0"/>
              <a:t>Ledare//Ledare</a:t>
            </a:r>
          </a:p>
          <a:p>
            <a:r>
              <a:rPr lang="sv-SE" sz="1800" dirty="0"/>
              <a:t>Gemensamma aktiviteter</a:t>
            </a:r>
          </a:p>
          <a:p>
            <a:pPr lvl="1"/>
            <a:r>
              <a:rPr lang="sv-SE" sz="1200" dirty="0"/>
              <a:t>Spontanfotboll</a:t>
            </a:r>
          </a:p>
          <a:p>
            <a:pPr lvl="1"/>
            <a:r>
              <a:rPr lang="sv-SE" sz="1200" dirty="0"/>
              <a:t>Målvaktsträningar</a:t>
            </a:r>
          </a:p>
          <a:p>
            <a:pPr lvl="1"/>
            <a:r>
              <a:rPr lang="sv-SE" sz="1200" dirty="0"/>
              <a:t>Fotbollsskola</a:t>
            </a:r>
          </a:p>
          <a:p>
            <a:pPr lvl="1"/>
            <a:r>
              <a:rPr lang="sv-SE" sz="1200" dirty="0"/>
              <a:t>Fotbollens dag</a:t>
            </a:r>
            <a:endParaRPr lang="sv-SE" dirty="0"/>
          </a:p>
          <a:p>
            <a:pPr marL="68580" indent="0">
              <a:buNone/>
            </a:pPr>
            <a:endParaRPr lang="sv-SE" dirty="0"/>
          </a:p>
          <a:p>
            <a:pPr marL="68580" indent="0">
              <a:buNone/>
            </a:pPr>
            <a:endParaRPr lang="sv-SE" dirty="0"/>
          </a:p>
        </p:txBody>
      </p:sp>
      <p:sp>
        <p:nvSpPr>
          <p:cNvPr id="5" name="Hjärta 4"/>
          <p:cNvSpPr/>
          <p:nvPr/>
        </p:nvSpPr>
        <p:spPr>
          <a:xfrm>
            <a:off x="5292080" y="2060848"/>
            <a:ext cx="2952328" cy="2664296"/>
          </a:xfrm>
          <a:prstGeom prst="hear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074" name="Picture 2" descr="Bildresultat för Östra Almby F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95" y="2708920"/>
            <a:ext cx="2088232" cy="105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4353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5439</TotalTime>
  <Words>671</Words>
  <Application>Microsoft Office PowerPoint</Application>
  <PresentationFormat>Bildspel på skärmen (4:3)</PresentationFormat>
  <Paragraphs>145</Paragraphs>
  <Slides>16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0" baseType="lpstr">
      <vt:lpstr>Calibri</vt:lpstr>
      <vt:lpstr>Century Gothic</vt:lpstr>
      <vt:lpstr>Wingdings 2</vt:lpstr>
      <vt:lpstr>Austin</vt:lpstr>
      <vt:lpstr>Kick-off 2021 Fotbollssektionen Östra Almby FK</vt:lpstr>
      <vt:lpstr>Dagordning</vt:lpstr>
      <vt:lpstr>Vad gjorde vi 2020?</vt:lpstr>
      <vt:lpstr>Spelarutbildningsplan</vt:lpstr>
      <vt:lpstr>Tränarutbildningar</vt:lpstr>
      <vt:lpstr>Laget.se</vt:lpstr>
      <vt:lpstr>Medlemmar i laget.se</vt:lpstr>
      <vt:lpstr>Säsongen 2021</vt:lpstr>
      <vt:lpstr>Samarbeten</vt:lpstr>
      <vt:lpstr>Träningstider</vt:lpstr>
      <vt:lpstr>Träningstider</vt:lpstr>
      <vt:lpstr>Lag i serier</vt:lpstr>
      <vt:lpstr>Inköp</vt:lpstr>
      <vt:lpstr>Anläggningsgruppen</vt:lpstr>
      <vt:lpstr>Övriga frågor</vt:lpstr>
      <vt:lpstr>PowerPoint-presentation</vt:lpstr>
    </vt:vector>
  </TitlesOfParts>
  <Company>Rikspolisstyrelsen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 Östra Almby FK P09</dc:title>
  <dc:creator>Kristin Lundmark</dc:creator>
  <cp:lastModifiedBy>Kristin Lundmark</cp:lastModifiedBy>
  <cp:revision>113</cp:revision>
  <dcterms:created xsi:type="dcterms:W3CDTF">2017-04-26T08:04:20Z</dcterms:created>
  <dcterms:modified xsi:type="dcterms:W3CDTF">2021-03-23T13:09:09Z</dcterms:modified>
</cp:coreProperties>
</file>