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8" r:id="rId4"/>
    <p:sldId id="274" r:id="rId5"/>
    <p:sldId id="298" r:id="rId6"/>
    <p:sldId id="293" r:id="rId7"/>
    <p:sldId id="284" r:id="rId8"/>
    <p:sldId id="291" r:id="rId9"/>
    <p:sldId id="276" r:id="rId10"/>
    <p:sldId id="297" r:id="rId11"/>
    <p:sldId id="296" r:id="rId12"/>
    <p:sldId id="283" r:id="rId13"/>
    <p:sldId id="262" r:id="rId14"/>
    <p:sldId id="295" r:id="rId15"/>
    <p:sldId id="294" r:id="rId16"/>
    <p:sldId id="277" r:id="rId17"/>
    <p:sldId id="266" r:id="rId18"/>
    <p:sldId id="272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A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009" autoAdjust="0"/>
  </p:normalViewPr>
  <p:slideViewPr>
    <p:cSldViewPr>
      <p:cViewPr varScale="1">
        <p:scale>
          <a:sx n="100" d="100"/>
          <a:sy n="100" d="100"/>
        </p:scale>
        <p:origin x="195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8B46B-B6AB-4FAB-BAB4-1FDA8A0EF290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E9D79-F5B1-4B82-B76E-6E93BED579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851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5 mot 5: 30 x 20 m</a:t>
            </a:r>
          </a:p>
          <a:p>
            <a:r>
              <a:rPr lang="sv-SE" dirty="0"/>
              <a:t>7 mot 7: 50-55 x 30-35 m</a:t>
            </a:r>
          </a:p>
          <a:p>
            <a:r>
              <a:rPr lang="sv-SE" dirty="0"/>
              <a:t>9 mot 9: (50 x 65) 55x 72 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E9D79-F5B1-4B82-B76E-6E93BED579E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3493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E9D79-F5B1-4B82-B76E-6E93BED579E4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221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56E900F-A4E1-4B73-BD2C-60AF9492CC0F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5E03652-5267-4E7B-951E-9BB860B18675}" type="slidenum">
              <a:rPr lang="sv-SE" smtClean="0"/>
              <a:t>‹#›</a:t>
            </a:fld>
            <a:endParaRPr lang="sv-S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900F-A4E1-4B73-BD2C-60AF9492CC0F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3652-5267-4E7B-951E-9BB860B1867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900F-A4E1-4B73-BD2C-60AF9492CC0F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3652-5267-4E7B-951E-9BB860B1867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900F-A4E1-4B73-BD2C-60AF9492CC0F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3652-5267-4E7B-951E-9BB860B1867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900F-A4E1-4B73-BD2C-60AF9492CC0F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3652-5267-4E7B-951E-9BB860B1867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900F-A4E1-4B73-BD2C-60AF9492CC0F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3652-5267-4E7B-951E-9BB860B1867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900F-A4E1-4B73-BD2C-60AF9492CC0F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3652-5267-4E7B-951E-9BB860B1867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900F-A4E1-4B73-BD2C-60AF9492CC0F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3652-5267-4E7B-951E-9BB860B1867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900F-A4E1-4B73-BD2C-60AF9492CC0F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3652-5267-4E7B-951E-9BB860B1867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900F-A4E1-4B73-BD2C-60AF9492CC0F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3652-5267-4E7B-951E-9BB860B18675}" type="slidenum">
              <a:rPr lang="sv-SE" smtClean="0"/>
              <a:t>‹#›</a:t>
            </a:fld>
            <a:endParaRPr lang="sv-S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900F-A4E1-4B73-BD2C-60AF9492CC0F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3652-5267-4E7B-951E-9BB860B1867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23000">
              <a:schemeClr val="accent1">
                <a:lumMod val="5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56E900F-A4E1-4B73-BD2C-60AF9492CC0F}" type="datetimeFigureOut">
              <a:rPr lang="sv-SE" smtClean="0"/>
              <a:t>2023-02-07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5E03652-5267-4E7B-951E-9BB860B18675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7gGNGhoMqhhV2GiA9" TargetMode="External"/><Relationship Id="rId2" Type="http://schemas.openxmlformats.org/officeDocument/2006/relationships/hyperlink" Target="https://www.laget.se/OAFKFotboll/Event/Month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23000">
              <a:schemeClr val="accent1">
                <a:lumMod val="5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0" y="2708476"/>
            <a:ext cx="3600399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/>
              <a:t>Kick-off 2023</a:t>
            </a:r>
            <a:br>
              <a:rPr lang="sv-SE" dirty="0"/>
            </a:br>
            <a:r>
              <a:rPr lang="sv-SE" dirty="0"/>
              <a:t>Fotbollssektionen</a:t>
            </a:r>
            <a:br>
              <a:rPr lang="sv-SE" dirty="0"/>
            </a:br>
            <a:r>
              <a:rPr lang="sv-SE" dirty="0"/>
              <a:t>Östra Almby FK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v-SE" dirty="0"/>
              <a:t>2023-02-06</a:t>
            </a:r>
          </a:p>
        </p:txBody>
      </p:sp>
      <p:sp>
        <p:nvSpPr>
          <p:cNvPr id="4" name="AutoShape 2" descr="Bildresultat för Östra Almby F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69160"/>
            <a:ext cx="190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92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B739C9-D40E-4AC6-ABA7-390F7EFC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2A1C6BE-4DDA-C915-13B5-92F2280F2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388" y="1599164"/>
            <a:ext cx="7976948" cy="3350939"/>
          </a:xfrm>
        </p:spPr>
      </p:pic>
    </p:spTree>
    <p:extLst>
      <p:ext uri="{BB962C8B-B14F-4D97-AF65-F5344CB8AC3E}">
        <p14:creationId xmlns:p14="http://schemas.microsoft.com/office/powerpoint/2010/main" val="264622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98BDF3-E158-4DEF-975E-6979C6827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836712"/>
            <a:ext cx="7024744" cy="1143000"/>
          </a:xfrm>
        </p:spPr>
        <p:txBody>
          <a:bodyPr/>
          <a:lstStyle/>
          <a:p>
            <a:r>
              <a:rPr lang="sv-SE" dirty="0"/>
              <a:t>Träningsmängd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0BC90B-832D-42FF-9E48-EBD853E7B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6-7 år: 1 ggr/vecka vid både utomhus- och inomhussäsong </a:t>
            </a:r>
          </a:p>
          <a:p>
            <a:r>
              <a:rPr lang="sv-SE" sz="2000" dirty="0"/>
              <a:t>8-9 år: 1-2 ggr/vecka vid utomhussäsong </a:t>
            </a:r>
            <a:br>
              <a:rPr lang="sv-SE" sz="2000" dirty="0"/>
            </a:br>
            <a:r>
              <a:rPr lang="sv-SE" sz="2000" dirty="0"/>
              <a:t>1 ggr/vecka vid inomhussäsong </a:t>
            </a:r>
          </a:p>
          <a:p>
            <a:r>
              <a:rPr lang="sv-SE" sz="2000" dirty="0"/>
              <a:t>10-12 år (7 mot 7):  max 3 ggr/vecka vid utomhussäsong </a:t>
            </a:r>
            <a:br>
              <a:rPr lang="sv-SE" sz="2000" dirty="0"/>
            </a:br>
            <a:r>
              <a:rPr lang="sv-SE" sz="2000" dirty="0"/>
              <a:t>Max 2 ggr/vecka vid inomhussäsong</a:t>
            </a:r>
          </a:p>
          <a:p>
            <a:r>
              <a:rPr lang="sv-SE" sz="2000" dirty="0"/>
              <a:t>13-14 år (9 mot 9): Max 4 ggr/vecka vid utomhussäsong </a:t>
            </a:r>
            <a:br>
              <a:rPr lang="sv-SE" sz="2000" dirty="0"/>
            </a:br>
            <a:r>
              <a:rPr lang="sv-SE" sz="2000" dirty="0"/>
              <a:t>Max 2 ggr/vecka vid inomhussäsong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91574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E9DCDF-0226-4D11-A4B9-BFC15DC9C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836712"/>
            <a:ext cx="7024744" cy="1143000"/>
          </a:xfrm>
        </p:spPr>
        <p:txBody>
          <a:bodyPr/>
          <a:lstStyle/>
          <a:p>
            <a:r>
              <a:rPr lang="sv-SE" dirty="0"/>
              <a:t>Träningstider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6AA2C3-20B2-4C29-BB15-6578E8343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350871"/>
            <a:ext cx="6777317" cy="3481758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sv-SE" sz="1800" dirty="0" err="1">
                <a:solidFill>
                  <a:schemeClr val="tx1"/>
                </a:solidFill>
              </a:rPr>
              <a:t>Bollkul</a:t>
            </a:r>
            <a:r>
              <a:rPr lang="sv-SE" sz="1800" dirty="0">
                <a:solidFill>
                  <a:schemeClr val="tx1"/>
                </a:solidFill>
              </a:rPr>
              <a:t> 17/18</a:t>
            </a:r>
            <a:r>
              <a:rPr lang="sv-SE" sz="1800" dirty="0"/>
              <a:t>: 	? (Lördagar 10-10:45)			</a:t>
            </a:r>
          </a:p>
          <a:p>
            <a:pPr marL="68580" indent="0">
              <a:buNone/>
            </a:pPr>
            <a:r>
              <a:rPr lang="sv-SE" sz="1800" dirty="0"/>
              <a:t>Team 15/16: 	Söndagar 14-15				</a:t>
            </a:r>
          </a:p>
          <a:p>
            <a:pPr marL="68580" indent="0">
              <a:buNone/>
            </a:pPr>
            <a:r>
              <a:rPr lang="sv-SE" sz="1800" dirty="0"/>
              <a:t>Team P14:	Tisdagar 17-18:15, Fredagar 17-18:15, </a:t>
            </a:r>
          </a:p>
          <a:p>
            <a:pPr marL="68580" indent="0">
              <a:buNone/>
            </a:pPr>
            <a:r>
              <a:rPr lang="sv-SE" sz="1800" dirty="0"/>
              <a:t>		Söndagar 15-16:15</a:t>
            </a:r>
          </a:p>
          <a:p>
            <a:pPr marL="68580" indent="0">
              <a:buNone/>
            </a:pPr>
            <a:r>
              <a:rPr lang="sv-SE" sz="1800" dirty="0"/>
              <a:t>Team P13: 	Tisdagar 17:30-19:00, Söndagar 10-11:30	</a:t>
            </a:r>
          </a:p>
          <a:p>
            <a:pPr marL="68580" indent="0">
              <a:buNone/>
            </a:pPr>
            <a:r>
              <a:rPr lang="sv-SE" sz="1800" dirty="0"/>
              <a:t>Team F11/12: 	Onsdagar 18-19:15, Lördagar 10-11:15	 </a:t>
            </a:r>
          </a:p>
          <a:p>
            <a:pPr marL="68580" indent="0">
              <a:buNone/>
            </a:pPr>
            <a:r>
              <a:rPr lang="sv-SE" sz="1800" dirty="0"/>
              <a:t>Team P11/12:	Tisdagar 18-19:30, Torsdagar 18-19:30, </a:t>
            </a:r>
          </a:p>
          <a:p>
            <a:pPr marL="68580" indent="0">
              <a:buNone/>
            </a:pPr>
            <a:r>
              <a:rPr lang="sv-SE" sz="1800" dirty="0"/>
              <a:t>		Söndagar 16-17:30	</a:t>
            </a:r>
          </a:p>
          <a:p>
            <a:pPr marL="68580" indent="0">
              <a:buNone/>
            </a:pPr>
            <a:r>
              <a:rPr lang="sv-SE" sz="1800" dirty="0"/>
              <a:t>Team P09/10: 	Måndagar 18-19:30, Torsdagar 18-19:30,  </a:t>
            </a:r>
          </a:p>
          <a:p>
            <a:pPr marL="68580" indent="0">
              <a:buNone/>
            </a:pPr>
            <a:r>
              <a:rPr lang="sv-SE" sz="1800" dirty="0"/>
              <a:t>		Söndagar 17-18:30			 	</a:t>
            </a:r>
          </a:p>
        </p:txBody>
      </p:sp>
      <p:pic>
        <p:nvPicPr>
          <p:cNvPr id="2050" name="Picture 2" descr="Ingen fotobeskrivning tillgänglig.">
            <a:extLst>
              <a:ext uri="{FF2B5EF4-FFF2-40B4-BE49-F238E27FC236}">
                <a16:creationId xmlns:a16="http://schemas.microsoft.com/office/drawing/2014/main" id="{29E34018-3915-D630-D568-F69117F41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825" y="744383"/>
            <a:ext cx="2141984" cy="16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13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2416" y="836712"/>
            <a:ext cx="7024744" cy="1143000"/>
          </a:xfrm>
        </p:spPr>
        <p:txBody>
          <a:bodyPr anchor="b" anchorCtr="0">
            <a:normAutofit/>
          </a:bodyPr>
          <a:lstStyle/>
          <a:p>
            <a:r>
              <a:rPr lang="sv-SE" dirty="0"/>
              <a:t>Seriespel 2023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1007118" y="2446232"/>
            <a:ext cx="3996930" cy="3431039"/>
          </a:xfrm>
        </p:spPr>
        <p:txBody>
          <a:bodyPr>
            <a:normAutofit fontScale="25000" lnSpcReduction="20000"/>
          </a:bodyPr>
          <a:lstStyle/>
          <a:p>
            <a:pPr marL="68580" indent="0">
              <a:lnSpc>
                <a:spcPct val="90000"/>
              </a:lnSpc>
              <a:buNone/>
            </a:pPr>
            <a:endParaRPr lang="sv-SE" sz="2500" dirty="0"/>
          </a:p>
          <a:p>
            <a:pPr>
              <a:lnSpc>
                <a:spcPct val="120000"/>
              </a:lnSpc>
            </a:pPr>
            <a:r>
              <a:rPr lang="sv-SE" sz="7600" dirty="0">
                <a:solidFill>
                  <a:schemeClr val="tx1"/>
                </a:solidFill>
              </a:rPr>
              <a:t>Team (P)2015/2016 – 5 mot 5</a:t>
            </a:r>
          </a:p>
          <a:p>
            <a:pPr>
              <a:lnSpc>
                <a:spcPct val="120000"/>
              </a:lnSpc>
            </a:pPr>
            <a:r>
              <a:rPr lang="sv-SE" sz="7600" dirty="0">
                <a:solidFill>
                  <a:schemeClr val="tx1"/>
                </a:solidFill>
              </a:rPr>
              <a:t>Team P2013 – 7 mot 7</a:t>
            </a:r>
          </a:p>
          <a:p>
            <a:pPr>
              <a:lnSpc>
                <a:spcPct val="120000"/>
              </a:lnSpc>
            </a:pPr>
            <a:r>
              <a:rPr lang="sv-SE" sz="7600" dirty="0">
                <a:solidFill>
                  <a:schemeClr val="tx1"/>
                </a:solidFill>
              </a:rPr>
              <a:t>Team P2014 – 5 mot 5</a:t>
            </a:r>
          </a:p>
          <a:p>
            <a:pPr>
              <a:lnSpc>
                <a:spcPct val="120000"/>
              </a:lnSpc>
            </a:pPr>
            <a:r>
              <a:rPr lang="sv-SE" sz="7600" dirty="0">
                <a:solidFill>
                  <a:schemeClr val="tx1"/>
                </a:solidFill>
              </a:rPr>
              <a:t>Team F2011/2012 – 7 mot 7</a:t>
            </a:r>
          </a:p>
          <a:p>
            <a:pPr>
              <a:lnSpc>
                <a:spcPct val="120000"/>
              </a:lnSpc>
            </a:pPr>
            <a:r>
              <a:rPr lang="sv-SE" sz="7600" dirty="0">
                <a:solidFill>
                  <a:schemeClr val="tx1"/>
                </a:solidFill>
              </a:rPr>
              <a:t>Team P2011/2012 – 7 mot 7</a:t>
            </a:r>
          </a:p>
          <a:p>
            <a:pPr>
              <a:lnSpc>
                <a:spcPct val="120000"/>
              </a:lnSpc>
            </a:pPr>
            <a:r>
              <a:rPr lang="sv-SE" sz="7600" dirty="0">
                <a:solidFill>
                  <a:schemeClr val="tx1"/>
                </a:solidFill>
              </a:rPr>
              <a:t>Team P2009/2010 – 9 mot 9</a:t>
            </a:r>
          </a:p>
          <a:p>
            <a:pPr marL="68580" indent="0">
              <a:lnSpc>
                <a:spcPct val="90000"/>
              </a:lnSpc>
              <a:buNone/>
            </a:pPr>
            <a:r>
              <a:rPr lang="sv-SE" sz="2100" dirty="0"/>
              <a:t>		</a:t>
            </a:r>
          </a:p>
          <a:p>
            <a:pPr marL="68580" indent="0">
              <a:lnSpc>
                <a:spcPct val="90000"/>
              </a:lnSpc>
              <a:buNone/>
            </a:pPr>
            <a:r>
              <a:rPr lang="sv-SE" sz="1700" dirty="0"/>
              <a:t>	</a:t>
            </a:r>
          </a:p>
          <a:p>
            <a:pPr marL="68580" indent="0">
              <a:lnSpc>
                <a:spcPct val="90000"/>
              </a:lnSpc>
              <a:buNone/>
            </a:pPr>
            <a:r>
              <a:rPr lang="sv-SE" sz="1700" dirty="0"/>
              <a:t>		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1C80A37-C060-43EE-BF0D-C0F481AC1FAD}"/>
              </a:ext>
            </a:extLst>
          </p:cNvPr>
          <p:cNvSpPr txBox="1"/>
          <p:nvPr/>
        </p:nvSpPr>
        <p:spPr>
          <a:xfrm>
            <a:off x="1187624" y="4935893"/>
            <a:ext cx="5904656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/>
              <a:t>Kontaktperson för respektive lag.</a:t>
            </a:r>
          </a:p>
          <a:p>
            <a:endParaRPr lang="sv-SE" dirty="0"/>
          </a:p>
          <a:p>
            <a:pPr marL="68580" indent="0">
              <a:lnSpc>
                <a:spcPct val="90000"/>
              </a:lnSpc>
              <a:buNone/>
            </a:pPr>
            <a:r>
              <a:rPr lang="sv-SE" sz="1800" dirty="0"/>
              <a:t>Serier 10-19 år senast 1 mars</a:t>
            </a:r>
          </a:p>
          <a:p>
            <a:pPr marL="68580" indent="0">
              <a:lnSpc>
                <a:spcPct val="90000"/>
              </a:lnSpc>
              <a:buNone/>
            </a:pPr>
            <a:r>
              <a:rPr lang="sv-SE" sz="1800" dirty="0"/>
              <a:t>Serier 5 mot 5 senast 1 april</a:t>
            </a:r>
          </a:p>
          <a:p>
            <a:pPr marL="68580" indent="0">
              <a:lnSpc>
                <a:spcPct val="90000"/>
              </a:lnSpc>
              <a:buNone/>
            </a:pPr>
            <a:r>
              <a:rPr lang="sv-SE" dirty="0"/>
              <a:t>Anmälan via FOGIS.</a:t>
            </a:r>
            <a:endParaRPr lang="sv-SE" sz="1800" dirty="0"/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E28B67D-BF61-38B2-72DD-80283C051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51942" y="407692"/>
            <a:ext cx="1360056" cy="200103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13FE236-2428-4312-066C-DB3E0402E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867587" y="1835164"/>
            <a:ext cx="1328765" cy="200104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4847B0F-91A8-F76F-9777-322C0349F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857309" y="4642109"/>
            <a:ext cx="1363448" cy="202065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2C1E80D-0D0B-7436-CC9E-0525EDA12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894744" y="3223675"/>
            <a:ext cx="1288578" cy="202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38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A155AD-DA9C-4EB6-983B-AE86F5F4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8" y="836712"/>
            <a:ext cx="7024744" cy="1143000"/>
          </a:xfrm>
        </p:spPr>
        <p:txBody>
          <a:bodyPr/>
          <a:lstStyle/>
          <a:p>
            <a:r>
              <a:rPr lang="sv-SE" dirty="0"/>
              <a:t>Antal spelare/match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3B8291-45DE-45D6-942E-80EE0F642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8- och 9-åringar spelar 5-fotboll med rekommendationen 9-10 spelare/match </a:t>
            </a:r>
          </a:p>
          <a:p>
            <a:r>
              <a:rPr lang="sv-SE" sz="2000" dirty="0"/>
              <a:t>10-12-åringar spelar 7-fotboll med rekommendationen 9-13 spelare/match </a:t>
            </a:r>
          </a:p>
          <a:p>
            <a:r>
              <a:rPr lang="sv-SE" sz="2000" dirty="0"/>
              <a:t>12-åringar spelar 9-fotboll med rekommendationen 14-17 spelare/match. </a:t>
            </a:r>
          </a:p>
          <a:p>
            <a:pPr marL="68580" indent="0">
              <a:buNone/>
            </a:pPr>
            <a:endParaRPr lang="sv-SE" sz="2000" dirty="0"/>
          </a:p>
          <a:p>
            <a:pPr marL="68580" indent="0">
              <a:buNone/>
            </a:pPr>
            <a:r>
              <a:rPr lang="sv-SE" sz="2000" i="1" dirty="0"/>
              <a:t>”Det är viktigt att ledarna anmäler rätt antal lag så att alla barn ges möjlighet att spela.” </a:t>
            </a:r>
          </a:p>
        </p:txBody>
      </p:sp>
    </p:spTree>
    <p:extLst>
      <p:ext uri="{BB962C8B-B14F-4D97-AF65-F5344CB8AC3E}">
        <p14:creationId xmlns:p14="http://schemas.microsoft.com/office/powerpoint/2010/main" val="2925240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1E5AE-5D78-4A5D-918F-60C1B22D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836712"/>
            <a:ext cx="7024744" cy="1143000"/>
          </a:xfrm>
        </p:spPr>
        <p:txBody>
          <a:bodyPr/>
          <a:lstStyle/>
          <a:p>
            <a:r>
              <a:rPr lang="sv-SE" dirty="0"/>
              <a:t>Hemmamatcher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1EB4A6-CA6B-4281-BC55-F19B6EB9A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000" dirty="0"/>
              <a:t>Kolla i fotbollssektionens </a:t>
            </a:r>
            <a:r>
              <a:rPr lang="sv-SE" sz="2000" dirty="0">
                <a:hlinkClick r:id="rId2"/>
              </a:rPr>
              <a:t>kalender </a:t>
            </a:r>
            <a:r>
              <a:rPr lang="sv-SE" sz="2000" dirty="0"/>
              <a:t>på laget.se och hitta en ”ledig” matchtid. </a:t>
            </a:r>
          </a:p>
          <a:p>
            <a:r>
              <a:rPr lang="sv-SE" sz="2000" dirty="0"/>
              <a:t>Skriv in tiden i lagets kalender som ”preliminär”.</a:t>
            </a:r>
          </a:p>
          <a:p>
            <a:r>
              <a:rPr lang="sv-SE" sz="2000" dirty="0"/>
              <a:t>Kontakta motståndaren och justera tiden i </a:t>
            </a:r>
            <a:r>
              <a:rPr lang="sv-SE" sz="2000" dirty="0" err="1"/>
              <a:t>Fogis</a:t>
            </a:r>
            <a:r>
              <a:rPr lang="sv-SE" sz="2000" dirty="0"/>
              <a:t> när ni är överens. </a:t>
            </a:r>
          </a:p>
          <a:p>
            <a:r>
              <a:rPr lang="sv-SE" sz="2000" dirty="0"/>
              <a:t>Domare bokas av respektive lag</a:t>
            </a:r>
          </a:p>
          <a:p>
            <a:pPr lvl="1"/>
            <a:r>
              <a:rPr lang="sv-SE" sz="2000" dirty="0"/>
              <a:t>Domarlista tas fram och publiceras på laget.se</a:t>
            </a:r>
          </a:p>
          <a:p>
            <a:pPr lvl="1"/>
            <a:r>
              <a:rPr lang="sv-SE" sz="2000" dirty="0"/>
              <a:t>Domarrapport fylls i digitalt via </a:t>
            </a:r>
            <a:r>
              <a:rPr lang="sv-SE" sz="2000" dirty="0">
                <a:hlinkClick r:id="rId3"/>
              </a:rPr>
              <a:t>Google formulär</a:t>
            </a:r>
            <a:r>
              <a:rPr lang="sv-SE" sz="2000" dirty="0"/>
              <a:t>.</a:t>
            </a:r>
          </a:p>
          <a:p>
            <a:r>
              <a:rPr lang="sv-SE" sz="2000" dirty="0"/>
              <a:t>Kiosknyckel finns i containern. ”Färskvaror” köps in av laget själv. </a:t>
            </a:r>
          </a:p>
        </p:txBody>
      </p:sp>
    </p:spTree>
    <p:extLst>
      <p:ext uri="{BB962C8B-B14F-4D97-AF65-F5344CB8AC3E}">
        <p14:creationId xmlns:p14="http://schemas.microsoft.com/office/powerpoint/2010/main" val="2742545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2416" y="841523"/>
            <a:ext cx="7024744" cy="1143000"/>
          </a:xfrm>
        </p:spPr>
        <p:txBody>
          <a:bodyPr anchor="b">
            <a:normAutofit/>
          </a:bodyPr>
          <a:lstStyle/>
          <a:p>
            <a:r>
              <a:rPr lang="sv-SE" dirty="0"/>
              <a:t>Inköp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1025243" y="2674893"/>
            <a:ext cx="3419856" cy="29157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000" dirty="0"/>
              <a:t>Club Intersport</a:t>
            </a:r>
          </a:p>
          <a:p>
            <a:pPr>
              <a:lnSpc>
                <a:spcPct val="90000"/>
              </a:lnSpc>
            </a:pPr>
            <a:r>
              <a:rPr lang="sv-SE" sz="2000" dirty="0"/>
              <a:t>Behov?</a:t>
            </a:r>
          </a:p>
          <a:p>
            <a:pPr marL="68580" indent="0">
              <a:lnSpc>
                <a:spcPct val="90000"/>
              </a:lnSpc>
              <a:buNone/>
            </a:pPr>
            <a:endParaRPr lang="sv-SE" sz="2000" dirty="0"/>
          </a:p>
          <a:p>
            <a:pPr marL="68580" indent="0">
              <a:lnSpc>
                <a:spcPct val="90000"/>
              </a:lnSpc>
              <a:buNone/>
            </a:pPr>
            <a:r>
              <a:rPr lang="sv-SE" sz="2000" dirty="0"/>
              <a:t>Behov av:</a:t>
            </a:r>
          </a:p>
          <a:p>
            <a:pPr>
              <a:lnSpc>
                <a:spcPct val="90000"/>
              </a:lnSpc>
            </a:pPr>
            <a:r>
              <a:rPr lang="sv-SE" sz="2000" dirty="0"/>
              <a:t>Bollar</a:t>
            </a:r>
          </a:p>
          <a:p>
            <a:pPr>
              <a:lnSpc>
                <a:spcPct val="90000"/>
              </a:lnSpc>
            </a:pPr>
            <a:r>
              <a:rPr lang="sv-SE" sz="2000" dirty="0"/>
              <a:t>Avbytarbänkar</a:t>
            </a:r>
          </a:p>
          <a:p>
            <a:pPr>
              <a:lnSpc>
                <a:spcPct val="90000"/>
              </a:lnSpc>
            </a:pPr>
            <a:r>
              <a:rPr lang="sv-SE" sz="2000" dirty="0"/>
              <a:t>Västar</a:t>
            </a:r>
          </a:p>
          <a:p>
            <a:pPr>
              <a:lnSpc>
                <a:spcPct val="90000"/>
              </a:lnSpc>
            </a:pPr>
            <a:r>
              <a:rPr lang="sv-SE" sz="2000" dirty="0"/>
              <a:t>Koner</a:t>
            </a:r>
          </a:p>
        </p:txBody>
      </p:sp>
      <p:pic>
        <p:nvPicPr>
          <p:cNvPr id="2050" name="Picture 2" descr="Kickback Rebounder 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152" y="2674893"/>
            <a:ext cx="3419856" cy="277008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58398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492" y="836712"/>
            <a:ext cx="7024744" cy="1143000"/>
          </a:xfrm>
        </p:spPr>
        <p:txBody>
          <a:bodyPr/>
          <a:lstStyle/>
          <a:p>
            <a:r>
              <a:rPr lang="sv-SE" sz="3600" dirty="0"/>
              <a:t>Övriga</a:t>
            </a:r>
            <a:r>
              <a:rPr lang="sv-SE" dirty="0"/>
              <a:t> frågor</a:t>
            </a:r>
          </a:p>
        </p:txBody>
      </p:sp>
      <p:pic>
        <p:nvPicPr>
          <p:cNvPr id="1026" name="Picture 2" descr="Frågetecken Fråga Svar - Gratis bilder på Pixabay">
            <a:extLst>
              <a:ext uri="{FF2B5EF4-FFF2-40B4-BE49-F238E27FC236}">
                <a16:creationId xmlns:a16="http://schemas.microsoft.com/office/drawing/2014/main" id="{2B19E2A0-817E-4660-9CDF-0E9A582097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6533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503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sv-SE" sz="4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Tack för allt!</a:t>
            </a:r>
          </a:p>
        </p:txBody>
      </p:sp>
      <p:pic>
        <p:nvPicPr>
          <p:cNvPr id="6" name="Picture 2" descr="Kontaktuppgifter och tävlingar 2022 - Östra Almby FK — fogis.se">
            <a:extLst>
              <a:ext uri="{FF2B5EF4-FFF2-40B4-BE49-F238E27FC236}">
                <a16:creationId xmlns:a16="http://schemas.microsoft.com/office/drawing/2014/main" id="{CB59A342-E517-41D2-8041-3AC686301B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9029" y="2324100"/>
            <a:ext cx="6264955" cy="35083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8820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2416" y="836712"/>
            <a:ext cx="7024744" cy="1143000"/>
          </a:xfrm>
        </p:spPr>
        <p:txBody>
          <a:bodyPr anchor="b">
            <a:normAutofit/>
          </a:bodyPr>
          <a:lstStyle/>
          <a:p>
            <a:r>
              <a:rPr lang="sv-SE" dirty="0"/>
              <a:t>Dagordning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1042416" y="2420888"/>
            <a:ext cx="5905848" cy="33855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000" dirty="0"/>
              <a:t>Presentation </a:t>
            </a:r>
          </a:p>
          <a:p>
            <a:pPr>
              <a:lnSpc>
                <a:spcPct val="90000"/>
              </a:lnSpc>
            </a:pPr>
            <a:r>
              <a:rPr lang="sv-SE" sz="2000" dirty="0"/>
              <a:t>Kort sammanfattning av fotbollsåret 2022 </a:t>
            </a:r>
          </a:p>
          <a:p>
            <a:pPr>
              <a:lnSpc>
                <a:spcPct val="90000"/>
              </a:lnSpc>
            </a:pPr>
            <a:r>
              <a:rPr lang="sv-SE" sz="2000" dirty="0"/>
              <a:t>Framtiden</a:t>
            </a:r>
          </a:p>
          <a:p>
            <a:pPr>
              <a:lnSpc>
                <a:spcPct val="90000"/>
              </a:lnSpc>
            </a:pPr>
            <a:r>
              <a:rPr lang="sv-SE" sz="2000" dirty="0"/>
              <a:t>Träningstider 2023</a:t>
            </a:r>
          </a:p>
          <a:p>
            <a:pPr>
              <a:lnSpc>
                <a:spcPct val="90000"/>
              </a:lnSpc>
            </a:pPr>
            <a:r>
              <a:rPr lang="sv-SE" sz="2000" dirty="0"/>
              <a:t>Seriespel 2023</a:t>
            </a:r>
          </a:p>
          <a:p>
            <a:pPr>
              <a:lnSpc>
                <a:spcPct val="90000"/>
              </a:lnSpc>
            </a:pPr>
            <a:r>
              <a:rPr lang="sv-SE" sz="2000" dirty="0"/>
              <a:t>Inköp</a:t>
            </a:r>
          </a:p>
          <a:p>
            <a:pPr>
              <a:lnSpc>
                <a:spcPct val="90000"/>
              </a:lnSpc>
            </a:pPr>
            <a:r>
              <a:rPr lang="sv-SE" sz="2000" dirty="0"/>
              <a:t>Övriga frågor</a:t>
            </a:r>
          </a:p>
        </p:txBody>
      </p:sp>
      <p:pic>
        <p:nvPicPr>
          <p:cNvPr id="1026" name="Picture 2" descr="Kontaktuppgifter och tävlingar 2022 - Östra Almby FK — fogis.se">
            <a:extLst>
              <a:ext uri="{FF2B5EF4-FFF2-40B4-BE49-F238E27FC236}">
                <a16:creationId xmlns:a16="http://schemas.microsoft.com/office/drawing/2014/main" id="{84FD7AA1-42B0-4488-B139-1B2D6A54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4152"/>
            <a:ext cx="462851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3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8176" y="1154895"/>
            <a:ext cx="7024744" cy="829896"/>
          </a:xfrm>
        </p:spPr>
        <p:txBody>
          <a:bodyPr/>
          <a:lstStyle/>
          <a:p>
            <a:r>
              <a:rPr lang="sv-SE" dirty="0"/>
              <a:t>Vad gjorde vi 2022?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3355" y="2145644"/>
            <a:ext cx="6777317" cy="3888432"/>
          </a:xfrm>
        </p:spPr>
        <p:txBody>
          <a:bodyPr>
            <a:normAutofit lnSpcReduction="10000"/>
          </a:bodyPr>
          <a:lstStyle/>
          <a:p>
            <a:r>
              <a:rPr lang="sv-SE" sz="2000" dirty="0"/>
              <a:t>Genomförde 397 sammankomster som genererar LOK-stöd (7-12 år)</a:t>
            </a:r>
            <a:br>
              <a:rPr lang="sv-SE" sz="2000" dirty="0"/>
            </a:br>
            <a:r>
              <a:rPr lang="sv-SE" sz="2000" dirty="0"/>
              <a:t>(168 </a:t>
            </a:r>
            <a:r>
              <a:rPr lang="sv-SE" sz="2000" dirty="0" err="1"/>
              <a:t>st</a:t>
            </a:r>
            <a:r>
              <a:rPr lang="sv-SE" sz="2000" dirty="0"/>
              <a:t> 2020, 224 </a:t>
            </a:r>
            <a:r>
              <a:rPr lang="sv-SE" sz="2000" dirty="0" err="1"/>
              <a:t>st</a:t>
            </a:r>
            <a:r>
              <a:rPr lang="sv-SE" sz="2000" dirty="0"/>
              <a:t> 2021) </a:t>
            </a:r>
          </a:p>
          <a:p>
            <a:r>
              <a:rPr lang="sv-SE" sz="2000" dirty="0"/>
              <a:t>2 lag i seriespel 5 mot 5 och </a:t>
            </a:r>
            <a:br>
              <a:rPr lang="sv-SE" sz="2000" dirty="0"/>
            </a:br>
            <a:r>
              <a:rPr lang="sv-SE" sz="2000" dirty="0"/>
              <a:t>5 lag i seriespel 7 mot 7 (vår)</a:t>
            </a:r>
          </a:p>
          <a:p>
            <a:pPr marL="68580" indent="0">
              <a:buNone/>
            </a:pPr>
            <a:r>
              <a:rPr lang="sv-SE" sz="2000" dirty="0"/>
              <a:t>    1 lag i seriespel 9 mot 9 (höst)	</a:t>
            </a:r>
          </a:p>
          <a:p>
            <a:r>
              <a:rPr lang="sv-SE" sz="2000" dirty="0" err="1"/>
              <a:t>Bollkul</a:t>
            </a:r>
            <a:r>
              <a:rPr lang="sv-SE" sz="2000" dirty="0"/>
              <a:t> för barn födda 2017 och 2018 (hösten)</a:t>
            </a:r>
          </a:p>
          <a:p>
            <a:r>
              <a:rPr lang="sv-SE" sz="2000" dirty="0"/>
              <a:t>139 aktiva spelare i 7 lag</a:t>
            </a:r>
          </a:p>
          <a:p>
            <a:r>
              <a:rPr lang="sv-SE" sz="2000" dirty="0"/>
              <a:t>Sommarfotbollsskola med 5 grupper och </a:t>
            </a:r>
            <a:br>
              <a:rPr lang="sv-SE" sz="2000" dirty="0"/>
            </a:br>
            <a:r>
              <a:rPr lang="sv-SE" sz="2000" dirty="0"/>
              <a:t>105 barn (42 </a:t>
            </a:r>
            <a:r>
              <a:rPr lang="sv-SE" sz="2000" dirty="0" err="1"/>
              <a:t>st</a:t>
            </a:r>
            <a:r>
              <a:rPr lang="sv-SE" sz="2000" dirty="0"/>
              <a:t> 2019, 70 </a:t>
            </a:r>
            <a:r>
              <a:rPr lang="sv-SE" sz="2000" dirty="0" err="1"/>
              <a:t>st</a:t>
            </a:r>
            <a:r>
              <a:rPr lang="sv-SE" sz="2000" dirty="0"/>
              <a:t> 2021, 97 barn 2022)</a:t>
            </a:r>
          </a:p>
          <a:p>
            <a:r>
              <a:rPr lang="sv-SE" sz="2000" dirty="0"/>
              <a:t>Deltog på ett flertal cuper så som minicuper, Transtenscupen och </a:t>
            </a:r>
            <a:r>
              <a:rPr lang="sv-SE" sz="2000" dirty="0" err="1"/>
              <a:t>Select</a:t>
            </a:r>
            <a:r>
              <a:rPr lang="sv-SE" sz="2000" dirty="0"/>
              <a:t> cup.</a:t>
            </a:r>
          </a:p>
        </p:txBody>
      </p:sp>
      <p:pic>
        <p:nvPicPr>
          <p:cNvPr id="1026" name="Picture 2" descr="Ingen fotobeskrivning tillgänglig.">
            <a:extLst>
              <a:ext uri="{FF2B5EF4-FFF2-40B4-BE49-F238E27FC236}">
                <a16:creationId xmlns:a16="http://schemas.microsoft.com/office/drawing/2014/main" id="{FD2B572C-09B6-EB8E-0D1E-84FF592F4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2150" r="-46" b="33201"/>
          <a:stretch/>
        </p:blipFill>
        <p:spPr bwMode="auto">
          <a:xfrm>
            <a:off x="6444208" y="854493"/>
            <a:ext cx="1721616" cy="12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gen fotobeskrivning tillgänglig.">
            <a:extLst>
              <a:ext uri="{FF2B5EF4-FFF2-40B4-BE49-F238E27FC236}">
                <a16:creationId xmlns:a16="http://schemas.microsoft.com/office/drawing/2014/main" id="{44A1D692-BC95-CCB2-6B62-8AD808D81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2" t="15114" r="5391" b="28579"/>
          <a:stretch/>
        </p:blipFill>
        <p:spPr bwMode="auto">
          <a:xfrm>
            <a:off x="6140831" y="2617727"/>
            <a:ext cx="2484978" cy="123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gen fotobeskrivning tillgänglig.">
            <a:extLst>
              <a:ext uri="{FF2B5EF4-FFF2-40B4-BE49-F238E27FC236}">
                <a16:creationId xmlns:a16="http://schemas.microsoft.com/office/drawing/2014/main" id="{0F0A7DD4-1EDE-9B01-3D2D-4DF43D579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973" y="4021208"/>
            <a:ext cx="1619672" cy="12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gen fotobeskrivning tillgänglig.">
            <a:extLst>
              <a:ext uri="{FF2B5EF4-FFF2-40B4-BE49-F238E27FC236}">
                <a16:creationId xmlns:a16="http://schemas.microsoft.com/office/drawing/2014/main" id="{176D34B6-54BE-68D8-19EE-8044A98DF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0" r="2532" b="22349"/>
          <a:stretch/>
        </p:blipFill>
        <p:spPr bwMode="auto">
          <a:xfrm>
            <a:off x="6502081" y="5403212"/>
            <a:ext cx="2123728" cy="9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49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024744" cy="757888"/>
          </a:xfrm>
        </p:spPr>
        <p:txBody>
          <a:bodyPr/>
          <a:lstStyle/>
          <a:p>
            <a:r>
              <a:rPr lang="sv-SE" dirty="0"/>
              <a:t>Medlemmar i laget.se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445" y="2150661"/>
            <a:ext cx="3960555" cy="430267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v-SE" sz="2200" u="sng" dirty="0"/>
              <a:t>2023</a:t>
            </a:r>
            <a:r>
              <a:rPr lang="sv-SE" sz="2200" dirty="0"/>
              <a:t>	     </a:t>
            </a:r>
            <a:r>
              <a:rPr lang="sv-SE" dirty="0"/>
              <a:t>	</a:t>
            </a:r>
          </a:p>
          <a:p>
            <a:pPr marL="68580" indent="0">
              <a:buNone/>
            </a:pPr>
            <a:r>
              <a:rPr lang="sv-SE" sz="1600" dirty="0"/>
              <a:t>Födda 2016: 15 (15 killar)</a:t>
            </a:r>
          </a:p>
          <a:p>
            <a:pPr marL="68580" indent="0">
              <a:buNone/>
            </a:pPr>
            <a:r>
              <a:rPr lang="sv-SE" sz="1600" dirty="0"/>
              <a:t>Födda 2015: 14 (14 killar)</a:t>
            </a:r>
          </a:p>
          <a:p>
            <a:pPr marL="68580" indent="0">
              <a:buNone/>
            </a:pPr>
            <a:br>
              <a:rPr lang="sv-SE" sz="1600" dirty="0"/>
            </a:br>
            <a:r>
              <a:rPr lang="sv-SE" sz="1600" dirty="0"/>
              <a:t>Födda 2014: 21 (21 killar)</a:t>
            </a:r>
          </a:p>
          <a:p>
            <a:pPr marL="68580" indent="0">
              <a:buNone/>
            </a:pPr>
            <a:r>
              <a:rPr lang="sv-SE" sz="1600" dirty="0"/>
              <a:t>Födda 2013: 19 (4 tjejer/15 killar)</a:t>
            </a:r>
          </a:p>
          <a:p>
            <a:pPr marL="68580" indent="0">
              <a:buNone/>
            </a:pPr>
            <a:endParaRPr lang="sv-SE" sz="1600" dirty="0"/>
          </a:p>
          <a:p>
            <a:pPr marL="68580" indent="0">
              <a:buNone/>
            </a:pPr>
            <a:r>
              <a:rPr lang="sv-SE" sz="1600" dirty="0"/>
              <a:t>Födda 2012: 23 (8 tjejer/15 killar)</a:t>
            </a:r>
          </a:p>
          <a:p>
            <a:pPr marL="68580" indent="0">
              <a:buNone/>
            </a:pPr>
            <a:r>
              <a:rPr lang="sv-SE" sz="1600" dirty="0"/>
              <a:t>Födda 2011: 23 (7 tjejer/14 killar)</a:t>
            </a:r>
          </a:p>
          <a:p>
            <a:pPr marL="68580" indent="0">
              <a:buNone/>
            </a:pPr>
            <a:endParaRPr lang="sv-SE" sz="1600" dirty="0"/>
          </a:p>
          <a:p>
            <a:pPr marL="68580" indent="0">
              <a:buNone/>
            </a:pPr>
            <a:r>
              <a:rPr lang="sv-SE" sz="1600" dirty="0"/>
              <a:t>Födda 2010: 7 (7 killar)</a:t>
            </a:r>
          </a:p>
          <a:p>
            <a:pPr marL="68580" indent="0">
              <a:buNone/>
            </a:pPr>
            <a:r>
              <a:rPr lang="sv-SE" sz="1600" dirty="0"/>
              <a:t>Födda 2009: 14 (14 killar)</a:t>
            </a:r>
          </a:p>
          <a:p>
            <a:pPr marL="68580" indent="0">
              <a:buNone/>
            </a:pPr>
            <a:endParaRPr lang="sv-SE" sz="1600" dirty="0"/>
          </a:p>
          <a:p>
            <a:pPr marL="68580" indent="0">
              <a:buNone/>
            </a:pPr>
            <a:r>
              <a:rPr lang="sv-SE" sz="1600" dirty="0"/>
              <a:t>Totalt: 139 aktiva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541C545F-A6E6-4AA3-8F89-E398531F49F7}"/>
              </a:ext>
            </a:extLst>
          </p:cNvPr>
          <p:cNvSpPr txBox="1">
            <a:spLocks/>
          </p:cNvSpPr>
          <p:nvPr/>
        </p:nvSpPr>
        <p:spPr>
          <a:xfrm>
            <a:off x="4572000" y="2276872"/>
            <a:ext cx="3960555" cy="417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sv-SE" sz="3500" u="sng" dirty="0"/>
              <a:t>2022</a:t>
            </a:r>
            <a:r>
              <a:rPr lang="sv-SE" dirty="0"/>
              <a:t>     	</a:t>
            </a:r>
          </a:p>
          <a:p>
            <a:pPr marL="68580" indent="0">
              <a:lnSpc>
                <a:spcPct val="120000"/>
              </a:lnSpc>
              <a:buNone/>
            </a:pPr>
            <a:r>
              <a:rPr lang="sv-SE" sz="2600" dirty="0"/>
              <a:t>Födda 2016: 9 (2 tjejer/7 killar)</a:t>
            </a:r>
          </a:p>
          <a:p>
            <a:pPr marL="68580" indent="0">
              <a:lnSpc>
                <a:spcPct val="120000"/>
              </a:lnSpc>
              <a:buNone/>
            </a:pPr>
            <a:r>
              <a:rPr lang="sv-SE" sz="2600" dirty="0"/>
              <a:t>Födda 2015: 10 (4 tjejer/6 killar)</a:t>
            </a:r>
          </a:p>
          <a:p>
            <a:pPr marL="68580" indent="0">
              <a:lnSpc>
                <a:spcPct val="120000"/>
              </a:lnSpc>
              <a:buFont typeface="Wingdings 2" pitchFamily="18" charset="2"/>
              <a:buNone/>
            </a:pPr>
            <a:endParaRPr lang="sv-SE" sz="2600" dirty="0"/>
          </a:p>
          <a:p>
            <a:pPr marL="68580" indent="0">
              <a:lnSpc>
                <a:spcPct val="120000"/>
              </a:lnSpc>
              <a:buFont typeface="Wingdings 2" pitchFamily="18" charset="2"/>
              <a:buNone/>
            </a:pPr>
            <a:r>
              <a:rPr lang="sv-SE" sz="2600" dirty="0"/>
              <a:t>Födda 2014: 20 (4 tjejer/16 killar)</a:t>
            </a:r>
          </a:p>
          <a:p>
            <a:pPr marL="68580" indent="0">
              <a:lnSpc>
                <a:spcPct val="120000"/>
              </a:lnSpc>
              <a:buFont typeface="Wingdings 2" pitchFamily="18" charset="2"/>
              <a:buNone/>
            </a:pPr>
            <a:r>
              <a:rPr lang="sv-SE" sz="2600" dirty="0"/>
              <a:t>Födda 2013: 27 (13 tjejer/14 killar)</a:t>
            </a:r>
          </a:p>
          <a:p>
            <a:pPr marL="68580" indent="0">
              <a:lnSpc>
                <a:spcPct val="120000"/>
              </a:lnSpc>
              <a:buFont typeface="Wingdings 2" pitchFamily="18" charset="2"/>
              <a:buNone/>
            </a:pPr>
            <a:endParaRPr lang="sv-SE" sz="2600" dirty="0"/>
          </a:p>
          <a:p>
            <a:pPr marL="68580" indent="0">
              <a:lnSpc>
                <a:spcPct val="120000"/>
              </a:lnSpc>
              <a:buFont typeface="Wingdings 2" pitchFamily="18" charset="2"/>
              <a:buNone/>
            </a:pPr>
            <a:r>
              <a:rPr lang="sv-SE" sz="2600" dirty="0"/>
              <a:t>Födda 2012: 24 (9 tjejer/15 killar)</a:t>
            </a:r>
          </a:p>
          <a:p>
            <a:pPr marL="68580" indent="0">
              <a:lnSpc>
                <a:spcPct val="120000"/>
              </a:lnSpc>
              <a:buFont typeface="Wingdings 2" pitchFamily="18" charset="2"/>
              <a:buNone/>
            </a:pPr>
            <a:r>
              <a:rPr lang="sv-SE" sz="2600" dirty="0"/>
              <a:t>Födda 2011: 25 (5 tjejer/20 killar)</a:t>
            </a:r>
          </a:p>
          <a:p>
            <a:pPr marL="68580" indent="0">
              <a:lnSpc>
                <a:spcPct val="120000"/>
              </a:lnSpc>
              <a:buFont typeface="Wingdings 2" pitchFamily="18" charset="2"/>
              <a:buNone/>
            </a:pPr>
            <a:endParaRPr lang="sv-SE" sz="2600" dirty="0"/>
          </a:p>
          <a:p>
            <a:pPr marL="68580" indent="0">
              <a:lnSpc>
                <a:spcPct val="120000"/>
              </a:lnSpc>
              <a:buFont typeface="Wingdings 2" pitchFamily="18" charset="2"/>
              <a:buNone/>
            </a:pPr>
            <a:r>
              <a:rPr lang="sv-SE" sz="2600" dirty="0"/>
              <a:t>Födda 2010: 10 (10 killar)</a:t>
            </a:r>
          </a:p>
          <a:p>
            <a:pPr marL="68580" indent="0">
              <a:lnSpc>
                <a:spcPct val="120000"/>
              </a:lnSpc>
              <a:buFont typeface="Wingdings 2" pitchFamily="18" charset="2"/>
              <a:buNone/>
            </a:pPr>
            <a:r>
              <a:rPr lang="sv-SE" sz="2600" dirty="0"/>
              <a:t>Födda 2009: 10 (10 killar)</a:t>
            </a:r>
          </a:p>
          <a:p>
            <a:pPr marL="68580" indent="0">
              <a:buFont typeface="Wingdings 2" pitchFamily="18" charset="2"/>
              <a:buNone/>
            </a:pPr>
            <a:endParaRPr lang="sv-SE" sz="2600" dirty="0"/>
          </a:p>
          <a:p>
            <a:pPr marL="68580" indent="0">
              <a:buFont typeface="Wingdings 2" pitchFamily="18" charset="2"/>
              <a:buNone/>
            </a:pPr>
            <a:r>
              <a:rPr lang="sv-SE" sz="2600" dirty="0"/>
              <a:t>Totalt: 135 aktiva</a:t>
            </a:r>
          </a:p>
          <a:p>
            <a:pPr marL="68580" indent="0">
              <a:buFont typeface="Wingdings 2" pitchFamily="18" charset="2"/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78095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347490-4853-0234-CC93-963CF4FD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Framtiden 2023</a:t>
            </a:r>
          </a:p>
        </p:txBody>
      </p:sp>
      <p:pic>
        <p:nvPicPr>
          <p:cNvPr id="1026" name="Picture 2" descr="Att skriva sin framtid – Kran">
            <a:extLst>
              <a:ext uri="{FF2B5EF4-FFF2-40B4-BE49-F238E27FC236}">
                <a16:creationId xmlns:a16="http://schemas.microsoft.com/office/drawing/2014/main" id="{E50B1311-564E-AE08-2C64-9F23F3D02F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81" y="2332511"/>
            <a:ext cx="6777037" cy="349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00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D60DAD-538F-49EE-A0E0-CAC967FA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Fotbollssektionens organisation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63280BE-A2BB-8AFA-D3EA-3D5F97B03066}"/>
              </a:ext>
            </a:extLst>
          </p:cNvPr>
          <p:cNvSpPr/>
          <p:nvPr/>
        </p:nvSpPr>
        <p:spPr>
          <a:xfrm>
            <a:off x="1054747" y="1911107"/>
            <a:ext cx="7272924" cy="4257600"/>
          </a:xfrm>
          <a:prstGeom prst="rect">
            <a:avLst/>
          </a:prstGeom>
          <a:noFill/>
        </p:spPr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8CDF4D19-CF4D-2F62-8017-20E9C75FBE3A}"/>
              </a:ext>
            </a:extLst>
          </p:cNvPr>
          <p:cNvSpPr/>
          <p:nvPr/>
        </p:nvSpPr>
        <p:spPr>
          <a:xfrm>
            <a:off x="4138992" y="3569693"/>
            <a:ext cx="1104433" cy="1104433"/>
          </a:xfrm>
          <a:custGeom>
            <a:avLst/>
            <a:gdLst>
              <a:gd name="connsiteX0" fmla="*/ 0 w 1104433"/>
              <a:gd name="connsiteY0" fmla="*/ 552217 h 1104433"/>
              <a:gd name="connsiteX1" fmla="*/ 552217 w 1104433"/>
              <a:gd name="connsiteY1" fmla="*/ 0 h 1104433"/>
              <a:gd name="connsiteX2" fmla="*/ 1104434 w 1104433"/>
              <a:gd name="connsiteY2" fmla="*/ 552217 h 1104433"/>
              <a:gd name="connsiteX3" fmla="*/ 552217 w 1104433"/>
              <a:gd name="connsiteY3" fmla="*/ 1104434 h 1104433"/>
              <a:gd name="connsiteX4" fmla="*/ 0 w 1104433"/>
              <a:gd name="connsiteY4" fmla="*/ 552217 h 110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433" h="1104433">
                <a:moveTo>
                  <a:pt x="0" y="552217"/>
                </a:moveTo>
                <a:cubicBezTo>
                  <a:pt x="0" y="247236"/>
                  <a:pt x="247236" y="0"/>
                  <a:pt x="552217" y="0"/>
                </a:cubicBezTo>
                <a:cubicBezTo>
                  <a:pt x="857198" y="0"/>
                  <a:pt x="1104434" y="247236"/>
                  <a:pt x="1104434" y="552217"/>
                </a:cubicBezTo>
                <a:cubicBezTo>
                  <a:pt x="1104434" y="857198"/>
                  <a:pt x="857198" y="1104434"/>
                  <a:pt x="552217" y="1104434"/>
                </a:cubicBezTo>
                <a:cubicBezTo>
                  <a:pt x="247236" y="1104434"/>
                  <a:pt x="0" y="857198"/>
                  <a:pt x="0" y="55221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995" tIns="169995" rIns="169995" bIns="169995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1300" kern="1200" dirty="0"/>
              <a:t>Fotbolls-sektionen</a:t>
            </a:r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67F8619A-1691-D4CE-CEE1-5964D9104DFF}"/>
              </a:ext>
            </a:extLst>
          </p:cNvPr>
          <p:cNvSpPr/>
          <p:nvPr/>
        </p:nvSpPr>
        <p:spPr>
          <a:xfrm rot="16200000">
            <a:off x="4415369" y="3280186"/>
            <a:ext cx="551679" cy="27333"/>
          </a:xfrm>
          <a:custGeom>
            <a:avLst/>
            <a:gdLst>
              <a:gd name="connsiteX0" fmla="*/ 0 w 551679"/>
              <a:gd name="connsiteY0" fmla="*/ 13666 h 27333"/>
              <a:gd name="connsiteX1" fmla="*/ 551679 w 551679"/>
              <a:gd name="connsiteY1" fmla="*/ 13666 h 2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679" h="27333">
                <a:moveTo>
                  <a:pt x="0" y="13666"/>
                </a:moveTo>
                <a:lnTo>
                  <a:pt x="551679" y="13666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4747" tIns="-125" rIns="274748" bIns="-12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sv-SE" sz="500" kern="1200"/>
          </a:p>
        </p:txBody>
      </p:sp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3218ED65-F10D-633A-427B-1112A4C67404}"/>
              </a:ext>
            </a:extLst>
          </p:cNvPr>
          <p:cNvSpPr/>
          <p:nvPr/>
        </p:nvSpPr>
        <p:spPr>
          <a:xfrm>
            <a:off x="4138992" y="1913580"/>
            <a:ext cx="1104433" cy="1104433"/>
          </a:xfrm>
          <a:custGeom>
            <a:avLst/>
            <a:gdLst>
              <a:gd name="connsiteX0" fmla="*/ 0 w 1104433"/>
              <a:gd name="connsiteY0" fmla="*/ 552217 h 1104433"/>
              <a:gd name="connsiteX1" fmla="*/ 552217 w 1104433"/>
              <a:gd name="connsiteY1" fmla="*/ 0 h 1104433"/>
              <a:gd name="connsiteX2" fmla="*/ 1104434 w 1104433"/>
              <a:gd name="connsiteY2" fmla="*/ 552217 h 1104433"/>
              <a:gd name="connsiteX3" fmla="*/ 552217 w 1104433"/>
              <a:gd name="connsiteY3" fmla="*/ 1104434 h 1104433"/>
              <a:gd name="connsiteX4" fmla="*/ 0 w 1104433"/>
              <a:gd name="connsiteY4" fmla="*/ 552217 h 110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433" h="1104433">
                <a:moveTo>
                  <a:pt x="0" y="552217"/>
                </a:moveTo>
                <a:cubicBezTo>
                  <a:pt x="0" y="247236"/>
                  <a:pt x="247236" y="0"/>
                  <a:pt x="552217" y="0"/>
                </a:cubicBezTo>
                <a:cubicBezTo>
                  <a:pt x="857198" y="0"/>
                  <a:pt x="1104434" y="247236"/>
                  <a:pt x="1104434" y="552217"/>
                </a:cubicBezTo>
                <a:cubicBezTo>
                  <a:pt x="1104434" y="857198"/>
                  <a:pt x="857198" y="1104434"/>
                  <a:pt x="552217" y="1104434"/>
                </a:cubicBezTo>
                <a:cubicBezTo>
                  <a:pt x="247236" y="1104434"/>
                  <a:pt x="0" y="857198"/>
                  <a:pt x="0" y="55221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820" tIns="166820" rIns="166820" bIns="16682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800" kern="1200" dirty="0"/>
              <a:t>Material-ansvarig</a:t>
            </a:r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17B6D1A1-5AD9-03E4-4219-790FCB627A4A}"/>
              </a:ext>
            </a:extLst>
          </p:cNvPr>
          <p:cNvSpPr/>
          <p:nvPr/>
        </p:nvSpPr>
        <p:spPr>
          <a:xfrm rot="19285714">
            <a:off x="5062769" y="3591958"/>
            <a:ext cx="551679" cy="27333"/>
          </a:xfrm>
          <a:custGeom>
            <a:avLst/>
            <a:gdLst>
              <a:gd name="connsiteX0" fmla="*/ 0 w 551679"/>
              <a:gd name="connsiteY0" fmla="*/ 13666 h 27333"/>
              <a:gd name="connsiteX1" fmla="*/ 551679 w 551679"/>
              <a:gd name="connsiteY1" fmla="*/ 13666 h 2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679" h="27333">
                <a:moveTo>
                  <a:pt x="0" y="13666"/>
                </a:moveTo>
                <a:lnTo>
                  <a:pt x="551679" y="13666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4747" tIns="-125" rIns="274748" bIns="-126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sv-SE" sz="500" kern="1200"/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856459F7-5517-91BA-486A-68EED8232222}"/>
              </a:ext>
            </a:extLst>
          </p:cNvPr>
          <p:cNvSpPr/>
          <p:nvPr/>
        </p:nvSpPr>
        <p:spPr>
          <a:xfrm>
            <a:off x="5433793" y="2537124"/>
            <a:ext cx="1104433" cy="1104433"/>
          </a:xfrm>
          <a:custGeom>
            <a:avLst/>
            <a:gdLst>
              <a:gd name="connsiteX0" fmla="*/ 0 w 1104433"/>
              <a:gd name="connsiteY0" fmla="*/ 552217 h 1104433"/>
              <a:gd name="connsiteX1" fmla="*/ 552217 w 1104433"/>
              <a:gd name="connsiteY1" fmla="*/ 0 h 1104433"/>
              <a:gd name="connsiteX2" fmla="*/ 1104434 w 1104433"/>
              <a:gd name="connsiteY2" fmla="*/ 552217 h 1104433"/>
              <a:gd name="connsiteX3" fmla="*/ 552217 w 1104433"/>
              <a:gd name="connsiteY3" fmla="*/ 1104434 h 1104433"/>
              <a:gd name="connsiteX4" fmla="*/ 0 w 1104433"/>
              <a:gd name="connsiteY4" fmla="*/ 552217 h 110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433" h="1104433">
                <a:moveTo>
                  <a:pt x="0" y="552217"/>
                </a:moveTo>
                <a:cubicBezTo>
                  <a:pt x="0" y="247236"/>
                  <a:pt x="247236" y="0"/>
                  <a:pt x="552217" y="0"/>
                </a:cubicBezTo>
                <a:cubicBezTo>
                  <a:pt x="857198" y="0"/>
                  <a:pt x="1104434" y="247236"/>
                  <a:pt x="1104434" y="552217"/>
                </a:cubicBezTo>
                <a:cubicBezTo>
                  <a:pt x="1104434" y="857198"/>
                  <a:pt x="857198" y="1104434"/>
                  <a:pt x="552217" y="1104434"/>
                </a:cubicBezTo>
                <a:cubicBezTo>
                  <a:pt x="247236" y="1104434"/>
                  <a:pt x="0" y="857198"/>
                  <a:pt x="0" y="55221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820" tIns="166820" rIns="166820" bIns="16682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800" kern="1200" dirty="0"/>
              <a:t>Kiosk-</a:t>
            </a:r>
          </a:p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800" kern="1200" dirty="0"/>
              <a:t>ansvarig</a:t>
            </a:r>
          </a:p>
        </p:txBody>
      </p:sp>
      <p:sp>
        <p:nvSpPr>
          <p:cNvPr id="19" name="Frihandsfigur: Form 18">
            <a:extLst>
              <a:ext uri="{FF2B5EF4-FFF2-40B4-BE49-F238E27FC236}">
                <a16:creationId xmlns:a16="http://schemas.microsoft.com/office/drawing/2014/main" id="{D78000FC-68B5-FB9A-C5C8-21DC300A66E3}"/>
              </a:ext>
            </a:extLst>
          </p:cNvPr>
          <p:cNvSpPr/>
          <p:nvPr/>
        </p:nvSpPr>
        <p:spPr>
          <a:xfrm rot="771429">
            <a:off x="5222664" y="4292503"/>
            <a:ext cx="551679" cy="27333"/>
          </a:xfrm>
          <a:custGeom>
            <a:avLst/>
            <a:gdLst>
              <a:gd name="connsiteX0" fmla="*/ 0 w 551679"/>
              <a:gd name="connsiteY0" fmla="*/ 13666 h 27333"/>
              <a:gd name="connsiteX1" fmla="*/ 551679 w 551679"/>
              <a:gd name="connsiteY1" fmla="*/ 13666 h 2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679" h="27333">
                <a:moveTo>
                  <a:pt x="0" y="13666"/>
                </a:moveTo>
                <a:lnTo>
                  <a:pt x="551679" y="13666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4748" tIns="-126" rIns="274747" bIns="-12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sv-SE" sz="500" kern="1200"/>
          </a:p>
        </p:txBody>
      </p:sp>
      <p:sp>
        <p:nvSpPr>
          <p:cNvPr id="20" name="Frihandsfigur: Form 19">
            <a:extLst>
              <a:ext uri="{FF2B5EF4-FFF2-40B4-BE49-F238E27FC236}">
                <a16:creationId xmlns:a16="http://schemas.microsoft.com/office/drawing/2014/main" id="{C41E58F5-AA5A-29C6-E181-A5AD6CDD19B7}"/>
              </a:ext>
            </a:extLst>
          </p:cNvPr>
          <p:cNvSpPr/>
          <p:nvPr/>
        </p:nvSpPr>
        <p:spPr>
          <a:xfrm>
            <a:off x="5753583" y="3938213"/>
            <a:ext cx="1104433" cy="1104433"/>
          </a:xfrm>
          <a:custGeom>
            <a:avLst/>
            <a:gdLst>
              <a:gd name="connsiteX0" fmla="*/ 0 w 1104433"/>
              <a:gd name="connsiteY0" fmla="*/ 552217 h 1104433"/>
              <a:gd name="connsiteX1" fmla="*/ 552217 w 1104433"/>
              <a:gd name="connsiteY1" fmla="*/ 0 h 1104433"/>
              <a:gd name="connsiteX2" fmla="*/ 1104434 w 1104433"/>
              <a:gd name="connsiteY2" fmla="*/ 552217 h 1104433"/>
              <a:gd name="connsiteX3" fmla="*/ 552217 w 1104433"/>
              <a:gd name="connsiteY3" fmla="*/ 1104434 h 1104433"/>
              <a:gd name="connsiteX4" fmla="*/ 0 w 1104433"/>
              <a:gd name="connsiteY4" fmla="*/ 552217 h 110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433" h="1104433">
                <a:moveTo>
                  <a:pt x="0" y="552217"/>
                </a:moveTo>
                <a:cubicBezTo>
                  <a:pt x="0" y="247236"/>
                  <a:pt x="247236" y="0"/>
                  <a:pt x="552217" y="0"/>
                </a:cubicBezTo>
                <a:cubicBezTo>
                  <a:pt x="857198" y="0"/>
                  <a:pt x="1104434" y="247236"/>
                  <a:pt x="1104434" y="552217"/>
                </a:cubicBezTo>
                <a:cubicBezTo>
                  <a:pt x="1104434" y="857198"/>
                  <a:pt x="857198" y="1104434"/>
                  <a:pt x="552217" y="1104434"/>
                </a:cubicBezTo>
                <a:cubicBezTo>
                  <a:pt x="247236" y="1104434"/>
                  <a:pt x="0" y="857198"/>
                  <a:pt x="0" y="55221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820" tIns="166820" rIns="166820" bIns="16682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800" kern="1200" dirty="0"/>
              <a:t>Anläggnings-ansvarig</a:t>
            </a:r>
          </a:p>
        </p:txBody>
      </p:sp>
      <p:sp>
        <p:nvSpPr>
          <p:cNvPr id="21" name="Frihandsfigur: Form 20">
            <a:extLst>
              <a:ext uri="{FF2B5EF4-FFF2-40B4-BE49-F238E27FC236}">
                <a16:creationId xmlns:a16="http://schemas.microsoft.com/office/drawing/2014/main" id="{EB8CA8C7-2B14-A41E-85B4-4A2FC6F00BF2}"/>
              </a:ext>
            </a:extLst>
          </p:cNvPr>
          <p:cNvSpPr/>
          <p:nvPr/>
        </p:nvSpPr>
        <p:spPr>
          <a:xfrm rot="3857143">
            <a:off x="4774649" y="4854296"/>
            <a:ext cx="551679" cy="27333"/>
          </a:xfrm>
          <a:custGeom>
            <a:avLst/>
            <a:gdLst>
              <a:gd name="connsiteX0" fmla="*/ 0 w 551679"/>
              <a:gd name="connsiteY0" fmla="*/ 13666 h 27333"/>
              <a:gd name="connsiteX1" fmla="*/ 551679 w 551679"/>
              <a:gd name="connsiteY1" fmla="*/ 13666 h 2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679" h="27333">
                <a:moveTo>
                  <a:pt x="0" y="13666"/>
                </a:moveTo>
                <a:lnTo>
                  <a:pt x="551679" y="13666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4748" tIns="-126" rIns="274747" bIns="-12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sv-SE" sz="500" kern="1200"/>
          </a:p>
        </p:txBody>
      </p:sp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CD775EE2-CFF0-7D4D-AB54-928552297C59}"/>
              </a:ext>
            </a:extLst>
          </p:cNvPr>
          <p:cNvSpPr/>
          <p:nvPr/>
        </p:nvSpPr>
        <p:spPr>
          <a:xfrm>
            <a:off x="4857552" y="5061800"/>
            <a:ext cx="1104433" cy="1104433"/>
          </a:xfrm>
          <a:custGeom>
            <a:avLst/>
            <a:gdLst>
              <a:gd name="connsiteX0" fmla="*/ 0 w 1104433"/>
              <a:gd name="connsiteY0" fmla="*/ 552217 h 1104433"/>
              <a:gd name="connsiteX1" fmla="*/ 552217 w 1104433"/>
              <a:gd name="connsiteY1" fmla="*/ 0 h 1104433"/>
              <a:gd name="connsiteX2" fmla="*/ 1104434 w 1104433"/>
              <a:gd name="connsiteY2" fmla="*/ 552217 h 1104433"/>
              <a:gd name="connsiteX3" fmla="*/ 552217 w 1104433"/>
              <a:gd name="connsiteY3" fmla="*/ 1104434 h 1104433"/>
              <a:gd name="connsiteX4" fmla="*/ 0 w 1104433"/>
              <a:gd name="connsiteY4" fmla="*/ 552217 h 110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433" h="1104433">
                <a:moveTo>
                  <a:pt x="0" y="552217"/>
                </a:moveTo>
                <a:cubicBezTo>
                  <a:pt x="0" y="247236"/>
                  <a:pt x="247236" y="0"/>
                  <a:pt x="552217" y="0"/>
                </a:cubicBezTo>
                <a:cubicBezTo>
                  <a:pt x="857198" y="0"/>
                  <a:pt x="1104434" y="247236"/>
                  <a:pt x="1104434" y="552217"/>
                </a:cubicBezTo>
                <a:cubicBezTo>
                  <a:pt x="1104434" y="857198"/>
                  <a:pt x="857198" y="1104434"/>
                  <a:pt x="552217" y="1104434"/>
                </a:cubicBezTo>
                <a:cubicBezTo>
                  <a:pt x="247236" y="1104434"/>
                  <a:pt x="0" y="857198"/>
                  <a:pt x="0" y="55221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820" tIns="166820" rIns="166820" bIns="16682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800" kern="1200" dirty="0"/>
              <a:t>Lokalboknings-</a:t>
            </a:r>
          </a:p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800" kern="1200" dirty="0"/>
              <a:t>ansvarig</a:t>
            </a:r>
          </a:p>
        </p:txBody>
      </p:sp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45AB38A2-F66A-7C52-9E12-2BE8589B2AF0}"/>
              </a:ext>
            </a:extLst>
          </p:cNvPr>
          <p:cNvSpPr/>
          <p:nvPr/>
        </p:nvSpPr>
        <p:spPr>
          <a:xfrm rot="17742857">
            <a:off x="4056088" y="4854295"/>
            <a:ext cx="551680" cy="27334"/>
          </a:xfrm>
          <a:custGeom>
            <a:avLst/>
            <a:gdLst>
              <a:gd name="connsiteX0" fmla="*/ 0 w 551679"/>
              <a:gd name="connsiteY0" fmla="*/ 13666 h 27333"/>
              <a:gd name="connsiteX1" fmla="*/ 551679 w 551679"/>
              <a:gd name="connsiteY1" fmla="*/ 13666 h 2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679" h="27333">
                <a:moveTo>
                  <a:pt x="551679" y="13667"/>
                </a:moveTo>
                <a:lnTo>
                  <a:pt x="0" y="13667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4747" tIns="-125" rIns="274749" bIns="-12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sv-SE" sz="500" kern="1200"/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0C3C2BE9-0243-E68C-5984-D68095C046C6}"/>
              </a:ext>
            </a:extLst>
          </p:cNvPr>
          <p:cNvSpPr/>
          <p:nvPr/>
        </p:nvSpPr>
        <p:spPr>
          <a:xfrm>
            <a:off x="3420431" y="5061800"/>
            <a:ext cx="1104433" cy="1104433"/>
          </a:xfrm>
          <a:custGeom>
            <a:avLst/>
            <a:gdLst>
              <a:gd name="connsiteX0" fmla="*/ 0 w 1104433"/>
              <a:gd name="connsiteY0" fmla="*/ 552217 h 1104433"/>
              <a:gd name="connsiteX1" fmla="*/ 552217 w 1104433"/>
              <a:gd name="connsiteY1" fmla="*/ 0 h 1104433"/>
              <a:gd name="connsiteX2" fmla="*/ 1104434 w 1104433"/>
              <a:gd name="connsiteY2" fmla="*/ 552217 h 1104433"/>
              <a:gd name="connsiteX3" fmla="*/ 552217 w 1104433"/>
              <a:gd name="connsiteY3" fmla="*/ 1104434 h 1104433"/>
              <a:gd name="connsiteX4" fmla="*/ 0 w 1104433"/>
              <a:gd name="connsiteY4" fmla="*/ 552217 h 110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433" h="1104433">
                <a:moveTo>
                  <a:pt x="0" y="552217"/>
                </a:moveTo>
                <a:cubicBezTo>
                  <a:pt x="0" y="247236"/>
                  <a:pt x="247236" y="0"/>
                  <a:pt x="552217" y="0"/>
                </a:cubicBezTo>
                <a:cubicBezTo>
                  <a:pt x="857198" y="0"/>
                  <a:pt x="1104434" y="247236"/>
                  <a:pt x="1104434" y="552217"/>
                </a:cubicBezTo>
                <a:cubicBezTo>
                  <a:pt x="1104434" y="857198"/>
                  <a:pt x="857198" y="1104434"/>
                  <a:pt x="552217" y="1104434"/>
                </a:cubicBezTo>
                <a:cubicBezTo>
                  <a:pt x="247236" y="1104434"/>
                  <a:pt x="0" y="857198"/>
                  <a:pt x="0" y="55221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820" tIns="166820" rIns="166820" bIns="16682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800" kern="1200" dirty="0"/>
              <a:t>Bidrags-ansökningar</a:t>
            </a:r>
          </a:p>
        </p:txBody>
      </p:sp>
      <p:sp>
        <p:nvSpPr>
          <p:cNvPr id="25" name="Frihandsfigur: Form 24">
            <a:extLst>
              <a:ext uri="{FF2B5EF4-FFF2-40B4-BE49-F238E27FC236}">
                <a16:creationId xmlns:a16="http://schemas.microsoft.com/office/drawing/2014/main" id="{5DA3324E-A39C-16E8-77E9-5501C0611AA4}"/>
              </a:ext>
            </a:extLst>
          </p:cNvPr>
          <p:cNvSpPr/>
          <p:nvPr/>
        </p:nvSpPr>
        <p:spPr>
          <a:xfrm rot="20828571">
            <a:off x="3608073" y="4292502"/>
            <a:ext cx="551680" cy="27334"/>
          </a:xfrm>
          <a:custGeom>
            <a:avLst/>
            <a:gdLst>
              <a:gd name="connsiteX0" fmla="*/ 0 w 551679"/>
              <a:gd name="connsiteY0" fmla="*/ 13666 h 27333"/>
              <a:gd name="connsiteX1" fmla="*/ 551679 w 551679"/>
              <a:gd name="connsiteY1" fmla="*/ 13666 h 2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679" h="27333">
                <a:moveTo>
                  <a:pt x="551679" y="13667"/>
                </a:moveTo>
                <a:lnTo>
                  <a:pt x="0" y="13667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4747" tIns="-125" rIns="274749" bIns="-12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sv-SE" sz="500" kern="1200"/>
          </a:p>
        </p:txBody>
      </p:sp>
      <p:sp>
        <p:nvSpPr>
          <p:cNvPr id="26" name="Frihandsfigur: Form 25">
            <a:extLst>
              <a:ext uri="{FF2B5EF4-FFF2-40B4-BE49-F238E27FC236}">
                <a16:creationId xmlns:a16="http://schemas.microsoft.com/office/drawing/2014/main" id="{93BD63FA-4EF2-0321-0317-450C68AAA357}"/>
              </a:ext>
            </a:extLst>
          </p:cNvPr>
          <p:cNvSpPr/>
          <p:nvPr/>
        </p:nvSpPr>
        <p:spPr>
          <a:xfrm>
            <a:off x="2524401" y="3938213"/>
            <a:ext cx="1104433" cy="1104433"/>
          </a:xfrm>
          <a:custGeom>
            <a:avLst/>
            <a:gdLst>
              <a:gd name="connsiteX0" fmla="*/ 0 w 1104433"/>
              <a:gd name="connsiteY0" fmla="*/ 552217 h 1104433"/>
              <a:gd name="connsiteX1" fmla="*/ 552217 w 1104433"/>
              <a:gd name="connsiteY1" fmla="*/ 0 h 1104433"/>
              <a:gd name="connsiteX2" fmla="*/ 1104434 w 1104433"/>
              <a:gd name="connsiteY2" fmla="*/ 552217 h 1104433"/>
              <a:gd name="connsiteX3" fmla="*/ 552217 w 1104433"/>
              <a:gd name="connsiteY3" fmla="*/ 1104434 h 1104433"/>
              <a:gd name="connsiteX4" fmla="*/ 0 w 1104433"/>
              <a:gd name="connsiteY4" fmla="*/ 552217 h 110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433" h="1104433">
                <a:moveTo>
                  <a:pt x="0" y="552217"/>
                </a:moveTo>
                <a:cubicBezTo>
                  <a:pt x="0" y="247236"/>
                  <a:pt x="247236" y="0"/>
                  <a:pt x="552217" y="0"/>
                </a:cubicBezTo>
                <a:cubicBezTo>
                  <a:pt x="857198" y="0"/>
                  <a:pt x="1104434" y="247236"/>
                  <a:pt x="1104434" y="552217"/>
                </a:cubicBezTo>
                <a:cubicBezTo>
                  <a:pt x="1104434" y="857198"/>
                  <a:pt x="857198" y="1104434"/>
                  <a:pt x="552217" y="1104434"/>
                </a:cubicBezTo>
                <a:cubicBezTo>
                  <a:pt x="247236" y="1104434"/>
                  <a:pt x="0" y="857198"/>
                  <a:pt x="0" y="55221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455" tIns="167455" rIns="167455" bIns="167455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900" kern="1200" dirty="0"/>
              <a:t>Domar-ansvarig</a:t>
            </a:r>
            <a:endParaRPr lang="sv-SE" sz="600" kern="1200" dirty="0"/>
          </a:p>
        </p:txBody>
      </p:sp>
      <p:sp>
        <p:nvSpPr>
          <p:cNvPr id="27" name="Frihandsfigur: Form 26">
            <a:extLst>
              <a:ext uri="{FF2B5EF4-FFF2-40B4-BE49-F238E27FC236}">
                <a16:creationId xmlns:a16="http://schemas.microsoft.com/office/drawing/2014/main" id="{1ED8E5E5-5100-09DF-0FB3-E8ACF7AA2392}"/>
              </a:ext>
            </a:extLst>
          </p:cNvPr>
          <p:cNvSpPr/>
          <p:nvPr/>
        </p:nvSpPr>
        <p:spPr>
          <a:xfrm rot="2314286">
            <a:off x="3767968" y="3591958"/>
            <a:ext cx="551679" cy="27334"/>
          </a:xfrm>
          <a:custGeom>
            <a:avLst/>
            <a:gdLst>
              <a:gd name="connsiteX0" fmla="*/ 0 w 551679"/>
              <a:gd name="connsiteY0" fmla="*/ 13666 h 27333"/>
              <a:gd name="connsiteX1" fmla="*/ 551679 w 551679"/>
              <a:gd name="connsiteY1" fmla="*/ 13666 h 2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679" h="27333">
                <a:moveTo>
                  <a:pt x="551679" y="13667"/>
                </a:moveTo>
                <a:lnTo>
                  <a:pt x="0" y="13667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4747" tIns="-126" rIns="274748" bIns="-12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sv-SE" sz="500" kern="1200"/>
          </a:p>
        </p:txBody>
      </p:sp>
      <p:sp>
        <p:nvSpPr>
          <p:cNvPr id="28" name="Frihandsfigur: Form 27">
            <a:extLst>
              <a:ext uri="{FF2B5EF4-FFF2-40B4-BE49-F238E27FC236}">
                <a16:creationId xmlns:a16="http://schemas.microsoft.com/office/drawing/2014/main" id="{FBF061DD-83AD-C49A-14ED-06524A6B80D2}"/>
              </a:ext>
            </a:extLst>
          </p:cNvPr>
          <p:cNvSpPr/>
          <p:nvPr/>
        </p:nvSpPr>
        <p:spPr>
          <a:xfrm>
            <a:off x="2844190" y="2537124"/>
            <a:ext cx="1104433" cy="1104433"/>
          </a:xfrm>
          <a:custGeom>
            <a:avLst/>
            <a:gdLst>
              <a:gd name="connsiteX0" fmla="*/ 0 w 1104433"/>
              <a:gd name="connsiteY0" fmla="*/ 552217 h 1104433"/>
              <a:gd name="connsiteX1" fmla="*/ 552217 w 1104433"/>
              <a:gd name="connsiteY1" fmla="*/ 0 h 1104433"/>
              <a:gd name="connsiteX2" fmla="*/ 1104434 w 1104433"/>
              <a:gd name="connsiteY2" fmla="*/ 552217 h 1104433"/>
              <a:gd name="connsiteX3" fmla="*/ 552217 w 1104433"/>
              <a:gd name="connsiteY3" fmla="*/ 1104434 h 1104433"/>
              <a:gd name="connsiteX4" fmla="*/ 0 w 1104433"/>
              <a:gd name="connsiteY4" fmla="*/ 552217 h 110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433" h="1104433">
                <a:moveTo>
                  <a:pt x="0" y="552217"/>
                </a:moveTo>
                <a:cubicBezTo>
                  <a:pt x="0" y="247236"/>
                  <a:pt x="247236" y="0"/>
                  <a:pt x="552217" y="0"/>
                </a:cubicBezTo>
                <a:cubicBezTo>
                  <a:pt x="857198" y="0"/>
                  <a:pt x="1104434" y="247236"/>
                  <a:pt x="1104434" y="552217"/>
                </a:cubicBezTo>
                <a:cubicBezTo>
                  <a:pt x="1104434" y="857198"/>
                  <a:pt x="857198" y="1104434"/>
                  <a:pt x="552217" y="1104434"/>
                </a:cubicBezTo>
                <a:cubicBezTo>
                  <a:pt x="247236" y="1104434"/>
                  <a:pt x="0" y="857198"/>
                  <a:pt x="0" y="55221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820" tIns="166820" rIns="166820" bIns="16682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800" kern="1200" dirty="0"/>
              <a:t>Utbildnings-ansvarig</a:t>
            </a:r>
          </a:p>
        </p:txBody>
      </p:sp>
      <p:pic>
        <p:nvPicPr>
          <p:cNvPr id="6" name="Bild 5" descr="Flicka med uppkap">
            <a:extLst>
              <a:ext uri="{FF2B5EF4-FFF2-40B4-BE49-F238E27FC236}">
                <a16:creationId xmlns:a16="http://schemas.microsoft.com/office/drawing/2014/main" id="{F1657D10-BADC-FFFF-90D6-064C475CAC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2040" y="2060848"/>
            <a:ext cx="520452" cy="1079938"/>
          </a:xfrm>
          <a:prstGeom prst="rect">
            <a:avLst/>
          </a:prstGeom>
        </p:spPr>
      </p:pic>
      <p:pic>
        <p:nvPicPr>
          <p:cNvPr id="8" name="Bild 7" descr="Flicka med uppkap">
            <a:extLst>
              <a:ext uri="{FF2B5EF4-FFF2-40B4-BE49-F238E27FC236}">
                <a16:creationId xmlns:a16="http://schemas.microsoft.com/office/drawing/2014/main" id="{C65D82ED-5695-55FC-A3D0-B32DF1682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0418" y="4438813"/>
            <a:ext cx="520452" cy="1079938"/>
          </a:xfrm>
          <a:prstGeom prst="rect">
            <a:avLst/>
          </a:prstGeom>
        </p:spPr>
      </p:pic>
      <p:pic>
        <p:nvPicPr>
          <p:cNvPr id="10" name="Bild 9" descr="Flicka med uppkap">
            <a:extLst>
              <a:ext uri="{FF2B5EF4-FFF2-40B4-BE49-F238E27FC236}">
                <a16:creationId xmlns:a16="http://schemas.microsoft.com/office/drawing/2014/main" id="{6E7C464D-9138-874B-DA02-881796E668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1138" y="3660711"/>
            <a:ext cx="520452" cy="1079938"/>
          </a:xfrm>
          <a:prstGeom prst="rect">
            <a:avLst/>
          </a:prstGeom>
        </p:spPr>
      </p:pic>
      <p:pic>
        <p:nvPicPr>
          <p:cNvPr id="12" name="Bild 11" descr="Flicka med uppkap">
            <a:extLst>
              <a:ext uri="{FF2B5EF4-FFF2-40B4-BE49-F238E27FC236}">
                <a16:creationId xmlns:a16="http://schemas.microsoft.com/office/drawing/2014/main" id="{5DE7861D-34A3-D683-C645-EF2182626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9716" y="4438813"/>
            <a:ext cx="520452" cy="1079938"/>
          </a:xfrm>
          <a:prstGeom prst="rect">
            <a:avLst/>
          </a:prstGeom>
        </p:spPr>
      </p:pic>
      <p:pic>
        <p:nvPicPr>
          <p:cNvPr id="14" name="Bild 13" descr="Pojke med uppkap">
            <a:extLst>
              <a:ext uri="{FF2B5EF4-FFF2-40B4-BE49-F238E27FC236}">
                <a16:creationId xmlns:a16="http://schemas.microsoft.com/office/drawing/2014/main" id="{2045AF7D-6C0E-C4CB-8D31-34DB078A8D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9942" y="2708920"/>
            <a:ext cx="520452" cy="1079938"/>
          </a:xfrm>
          <a:prstGeom prst="rect">
            <a:avLst/>
          </a:prstGeom>
        </p:spPr>
      </p:pic>
      <p:pic>
        <p:nvPicPr>
          <p:cNvPr id="15" name="Bild 14" descr="Pojke med uppkap">
            <a:extLst>
              <a:ext uri="{FF2B5EF4-FFF2-40B4-BE49-F238E27FC236}">
                <a16:creationId xmlns:a16="http://schemas.microsoft.com/office/drawing/2014/main" id="{D50510E6-A93A-2D5C-54A4-19A0FC8A10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94565" y="2710881"/>
            <a:ext cx="520452" cy="1079938"/>
          </a:xfrm>
          <a:prstGeom prst="rect">
            <a:avLst/>
          </a:prstGeom>
        </p:spPr>
      </p:pic>
      <p:pic>
        <p:nvPicPr>
          <p:cNvPr id="16" name="Bild 15" descr="Pojke med uppkap">
            <a:extLst>
              <a:ext uri="{FF2B5EF4-FFF2-40B4-BE49-F238E27FC236}">
                <a16:creationId xmlns:a16="http://schemas.microsoft.com/office/drawing/2014/main" id="{99C3F805-00A9-1E41-65AF-E25241D038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4113" y="5373216"/>
            <a:ext cx="520452" cy="1079938"/>
          </a:xfrm>
          <a:prstGeom prst="rect">
            <a:avLst/>
          </a:prstGeom>
        </p:spPr>
      </p:pic>
      <p:pic>
        <p:nvPicPr>
          <p:cNvPr id="17" name="Bild 16" descr="Pojke med uppkap">
            <a:extLst>
              <a:ext uri="{FF2B5EF4-FFF2-40B4-BE49-F238E27FC236}">
                <a16:creationId xmlns:a16="http://schemas.microsoft.com/office/drawing/2014/main" id="{03E7A693-117A-CA2A-13F2-B83C6D3749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7086" y="5373216"/>
            <a:ext cx="520452" cy="1079938"/>
          </a:xfrm>
          <a:prstGeom prst="rect">
            <a:avLst/>
          </a:prstGeom>
        </p:spPr>
      </p:pic>
      <p:sp>
        <p:nvSpPr>
          <p:cNvPr id="29" name="Ellips 28">
            <a:extLst>
              <a:ext uri="{FF2B5EF4-FFF2-40B4-BE49-F238E27FC236}">
                <a16:creationId xmlns:a16="http://schemas.microsoft.com/office/drawing/2014/main" id="{2ED7A186-F5A9-0434-5718-42CA3CF623A7}"/>
              </a:ext>
            </a:extLst>
          </p:cNvPr>
          <p:cNvSpPr/>
          <p:nvPr/>
        </p:nvSpPr>
        <p:spPr>
          <a:xfrm rot="682340">
            <a:off x="2553503" y="2372571"/>
            <a:ext cx="1385124" cy="28513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Ellips 29">
            <a:extLst>
              <a:ext uri="{FF2B5EF4-FFF2-40B4-BE49-F238E27FC236}">
                <a16:creationId xmlns:a16="http://schemas.microsoft.com/office/drawing/2014/main" id="{46AC2161-FCEA-F50D-95D8-52617137CDF1}"/>
              </a:ext>
            </a:extLst>
          </p:cNvPr>
          <p:cNvSpPr/>
          <p:nvPr/>
        </p:nvSpPr>
        <p:spPr>
          <a:xfrm rot="5400000">
            <a:off x="3998646" y="4197228"/>
            <a:ext cx="1385124" cy="28513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Ellips 30">
            <a:extLst>
              <a:ext uri="{FF2B5EF4-FFF2-40B4-BE49-F238E27FC236}">
                <a16:creationId xmlns:a16="http://schemas.microsoft.com/office/drawing/2014/main" id="{FA72B067-3BF4-4495-96F7-2CD0E66005FE}"/>
              </a:ext>
            </a:extLst>
          </p:cNvPr>
          <p:cNvSpPr/>
          <p:nvPr/>
        </p:nvSpPr>
        <p:spPr>
          <a:xfrm rot="6948932">
            <a:off x="4624532" y="1344177"/>
            <a:ext cx="1385124" cy="28513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066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B94875-B724-45BD-9E54-4752DA793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836712"/>
            <a:ext cx="7024744" cy="1143000"/>
          </a:xfrm>
        </p:spPr>
        <p:txBody>
          <a:bodyPr/>
          <a:lstStyle/>
          <a:p>
            <a:r>
              <a:rPr lang="sv-SE" dirty="0"/>
              <a:t>Anläggningsgruppen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0D5DDA-AF06-4B91-9E6E-CA844F09C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sv-SE" sz="1900" dirty="0"/>
              <a:t>1 förälder/lag (ej </a:t>
            </a:r>
            <a:r>
              <a:rPr lang="sv-SE" sz="1900" dirty="0" err="1"/>
              <a:t>Bollkul</a:t>
            </a:r>
            <a:r>
              <a:rPr lang="sv-SE" sz="1900" dirty="0"/>
              <a:t>)</a:t>
            </a:r>
          </a:p>
          <a:p>
            <a:pPr marL="68580" indent="0">
              <a:buNone/>
            </a:pPr>
            <a:endParaRPr lang="sv-SE" sz="1900" dirty="0"/>
          </a:p>
          <a:p>
            <a:r>
              <a:rPr lang="sv-SE" sz="1900" dirty="0"/>
              <a:t>Kritar planen ca 1 </a:t>
            </a:r>
            <a:r>
              <a:rPr lang="sv-SE" sz="1900" dirty="0" err="1"/>
              <a:t>ggn</a:t>
            </a:r>
            <a:r>
              <a:rPr lang="sv-SE" sz="1900" dirty="0"/>
              <a:t>/vecka</a:t>
            </a:r>
          </a:p>
          <a:p>
            <a:r>
              <a:rPr lang="sv-SE" sz="1900" dirty="0"/>
              <a:t>Vattnar vid behov</a:t>
            </a:r>
          </a:p>
          <a:p>
            <a:r>
              <a:rPr lang="sv-SE" sz="1900" dirty="0"/>
              <a:t>Trimmar runt kiosk/containrar/toalett</a:t>
            </a:r>
          </a:p>
          <a:p>
            <a:pPr marL="68580" indent="0">
              <a:buNone/>
            </a:pPr>
            <a:endParaRPr lang="sv-SE" sz="1900" dirty="0"/>
          </a:p>
          <a:p>
            <a:pPr marL="68580" indent="0">
              <a:buNone/>
            </a:pPr>
            <a:r>
              <a:rPr lang="sv-SE" sz="1900" dirty="0"/>
              <a:t>Arbetsdagar 1-2 ggr/år</a:t>
            </a:r>
          </a:p>
          <a:p>
            <a:pPr marL="68580" indent="0">
              <a:buNone/>
            </a:pPr>
            <a:endParaRPr lang="sv-SE" sz="1900" dirty="0"/>
          </a:p>
          <a:p>
            <a:pPr marL="68580" indent="0">
              <a:buNone/>
            </a:pPr>
            <a:r>
              <a:rPr lang="sv-SE" sz="1900" dirty="0"/>
              <a:t>Jonas </a:t>
            </a:r>
            <a:r>
              <a:rPr lang="sv-SE" sz="1900" dirty="0" err="1"/>
              <a:t>Orrvik</a:t>
            </a:r>
            <a:r>
              <a:rPr lang="sv-SE" sz="1900" dirty="0"/>
              <a:t> F11/12</a:t>
            </a:r>
          </a:p>
          <a:p>
            <a:pPr marL="68580" indent="0">
              <a:buNone/>
            </a:pPr>
            <a:r>
              <a:rPr lang="sv-SE" sz="1900" dirty="0"/>
              <a:t>Anders Östling P13/14</a:t>
            </a:r>
          </a:p>
          <a:p>
            <a:pPr marL="68580" indent="0">
              <a:buNone/>
            </a:pPr>
            <a:r>
              <a:rPr lang="sv-SE" sz="1900" dirty="0"/>
              <a:t>Mårten Lund P11/12</a:t>
            </a:r>
          </a:p>
          <a:p>
            <a:pPr marL="68580" indent="0">
              <a:buNone/>
            </a:pPr>
            <a:r>
              <a:rPr lang="sv-SE" sz="1900" dirty="0"/>
              <a:t>Mårten Lundmark P09/10</a:t>
            </a:r>
          </a:p>
          <a:p>
            <a:pPr marL="68580" indent="0">
              <a:buNone/>
            </a:pPr>
            <a:r>
              <a:rPr lang="sv-SE" sz="1900" dirty="0"/>
              <a:t>P15/16 ???</a:t>
            </a:r>
          </a:p>
          <a:p>
            <a:pPr marL="68580" indent="0">
              <a:buNone/>
            </a:pPr>
            <a:endParaRPr lang="sv-SE" dirty="0"/>
          </a:p>
        </p:txBody>
      </p:sp>
      <p:pic>
        <p:nvPicPr>
          <p:cNvPr id="5" name="Bildobjekt 4" descr="En bild som visar gräs, himmel, utomhus, fält&#10;&#10;Automatiskt genererad beskrivning">
            <a:extLst>
              <a:ext uri="{FF2B5EF4-FFF2-40B4-BE49-F238E27FC236}">
                <a16:creationId xmlns:a16="http://schemas.microsoft.com/office/drawing/2014/main" id="{796F505A-045F-41C4-BBD7-A16D87F53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7032"/>
            <a:ext cx="3505276" cy="197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53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A97025-AD47-4FBD-B28A-85C81AFA1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82" y="836712"/>
            <a:ext cx="7024744" cy="1143000"/>
          </a:xfrm>
        </p:spPr>
        <p:txBody>
          <a:bodyPr/>
          <a:lstStyle/>
          <a:p>
            <a:r>
              <a:rPr lang="sv-SE" dirty="0"/>
              <a:t>Tränarutbildning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8AEA13-3AAC-445E-849B-959F82B80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Spelformsutbildningar</a:t>
            </a:r>
          </a:p>
          <a:p>
            <a:r>
              <a:rPr lang="sv-SE" dirty="0"/>
              <a:t>SvFF D (4/3 + 1/4) </a:t>
            </a:r>
          </a:p>
          <a:p>
            <a:r>
              <a:rPr lang="sv-SE" dirty="0"/>
              <a:t>UEFA C (25-26/3 + 22-23/4, 22-23/4 + 10/5 + 3-4/6)</a:t>
            </a:r>
          </a:p>
          <a:p>
            <a:r>
              <a:rPr lang="sv-SE" dirty="0"/>
              <a:t>Utdrag från belastningsregistret</a:t>
            </a:r>
          </a:p>
          <a:p>
            <a:endParaRPr lang="sv-SE" dirty="0"/>
          </a:p>
          <a:p>
            <a:pPr marL="68580" indent="0" algn="l">
              <a:buNone/>
            </a:pPr>
            <a:r>
              <a:rPr lang="sv-SE" sz="1400" b="1" i="0" dirty="0">
                <a:solidFill>
                  <a:srgbClr val="005293"/>
                </a:solidFill>
                <a:effectLst/>
                <a:latin typeface="StagSans"/>
              </a:rPr>
              <a:t>BASPROGRAM FOTBOLL</a:t>
            </a:r>
          </a:p>
          <a:p>
            <a:pPr marL="68580" indent="0" algn="l">
              <a:buNone/>
            </a:pPr>
            <a:r>
              <a:rPr lang="sv-SE" sz="1400" b="1" i="0" dirty="0">
                <a:solidFill>
                  <a:srgbClr val="1D1D1D"/>
                </a:solidFill>
                <a:effectLst/>
                <a:latin typeface="StagSans"/>
              </a:rPr>
              <a:t>Tränarutbildning C blir SvFF D</a:t>
            </a:r>
            <a:br>
              <a:rPr lang="sv-SE" sz="1400" b="0" i="0" dirty="0">
                <a:solidFill>
                  <a:srgbClr val="1D1D1D"/>
                </a:solidFill>
                <a:effectLst/>
                <a:latin typeface="StagSans"/>
              </a:rPr>
            </a:br>
            <a:r>
              <a:rPr lang="sv-SE" sz="1400" b="0" i="0" dirty="0">
                <a:solidFill>
                  <a:srgbClr val="1D1D1D"/>
                </a:solidFill>
                <a:effectLst/>
                <a:latin typeface="StagSans"/>
              </a:rPr>
              <a:t>Diplomet konverteras. Ingen uppgradering krävs.</a:t>
            </a:r>
            <a:br>
              <a:rPr lang="sv-SE" sz="1400" b="0" i="0" dirty="0">
                <a:solidFill>
                  <a:srgbClr val="1D1D1D"/>
                </a:solidFill>
                <a:effectLst/>
                <a:latin typeface="StagSans"/>
              </a:rPr>
            </a:br>
            <a:r>
              <a:rPr lang="sv-SE" sz="1400" b="0" i="0" dirty="0">
                <a:solidFill>
                  <a:srgbClr val="1D1D1D"/>
                </a:solidFill>
                <a:effectLst/>
                <a:latin typeface="StagSans"/>
              </a:rPr>
              <a:t>Behörighetskrav: Inga, detta är nya introduktionsutbildningen.</a:t>
            </a:r>
          </a:p>
          <a:p>
            <a:pPr marL="68580" indent="0" algn="l">
              <a:buNone/>
            </a:pPr>
            <a:r>
              <a:rPr lang="sv-SE" sz="1400" b="1" i="0" dirty="0">
                <a:solidFill>
                  <a:srgbClr val="1D1D1D"/>
                </a:solidFill>
                <a:effectLst/>
                <a:latin typeface="StagSans"/>
              </a:rPr>
              <a:t>Tränarutbildning B Ungdom blir UEFA C</a:t>
            </a:r>
            <a:br>
              <a:rPr lang="sv-SE" sz="1400" b="0" i="0" dirty="0">
                <a:solidFill>
                  <a:srgbClr val="1D1D1D"/>
                </a:solidFill>
                <a:effectLst/>
                <a:latin typeface="StagSans"/>
              </a:rPr>
            </a:br>
            <a:r>
              <a:rPr lang="sv-SE" sz="1400" b="0" i="0" dirty="0">
                <a:solidFill>
                  <a:srgbClr val="1D1D1D"/>
                </a:solidFill>
                <a:effectLst/>
                <a:latin typeface="StagSans"/>
              </a:rPr>
              <a:t>B Ungdom omvandlas till UEFA C-licens efter uppgraderingskurs.</a:t>
            </a:r>
            <a:br>
              <a:rPr lang="sv-SE" sz="1400" b="0" i="0" dirty="0">
                <a:solidFill>
                  <a:srgbClr val="1D1D1D"/>
                </a:solidFill>
                <a:effectLst/>
                <a:latin typeface="StagSans"/>
              </a:rPr>
            </a:br>
            <a:r>
              <a:rPr lang="sv-SE" sz="1400" b="0" i="0" dirty="0">
                <a:solidFill>
                  <a:srgbClr val="1D1D1D"/>
                </a:solidFill>
                <a:effectLst/>
                <a:latin typeface="StagSans"/>
              </a:rPr>
              <a:t>Behörighetskrav: SvFF D eller TUC (Tränarutbildning C)</a:t>
            </a:r>
          </a:p>
          <a:p>
            <a:pPr marL="68580" indent="0">
              <a:buNone/>
            </a:pPr>
            <a:endParaRPr lang="sv-SE" sz="1800" dirty="0"/>
          </a:p>
        </p:txBody>
      </p:sp>
      <p:pic>
        <p:nvPicPr>
          <p:cNvPr id="3074" name="Picture 2" descr="Ingen fotobeskrivning tillgänglig.">
            <a:extLst>
              <a:ext uri="{FF2B5EF4-FFF2-40B4-BE49-F238E27FC236}">
                <a16:creationId xmlns:a16="http://schemas.microsoft.com/office/drawing/2014/main" id="{4DBC21A0-93E0-01FD-78F8-1964513F3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42" y="764704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16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492" y="826039"/>
            <a:ext cx="7024744" cy="1143000"/>
          </a:xfrm>
        </p:spPr>
        <p:txBody>
          <a:bodyPr/>
          <a:lstStyle/>
          <a:p>
            <a:r>
              <a:rPr lang="sv-SE" dirty="0"/>
              <a:t>Planering av träningstider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sv-SE" sz="1900" dirty="0"/>
              <a:t>Samarbetsmöjligheter</a:t>
            </a:r>
          </a:p>
          <a:p>
            <a:pPr lvl="1"/>
            <a:r>
              <a:rPr lang="sv-SE" sz="1900" dirty="0"/>
              <a:t>Material</a:t>
            </a:r>
          </a:p>
          <a:p>
            <a:pPr lvl="1"/>
            <a:r>
              <a:rPr lang="sv-SE" sz="1900" dirty="0"/>
              <a:t>Klubbkänsla</a:t>
            </a:r>
          </a:p>
          <a:p>
            <a:pPr lvl="1"/>
            <a:r>
              <a:rPr lang="sv-SE" sz="1900" dirty="0"/>
              <a:t>Spelarutvecklingsplan</a:t>
            </a:r>
          </a:p>
          <a:p>
            <a:pPr lvl="1"/>
            <a:r>
              <a:rPr lang="sv-SE" sz="1900" dirty="0"/>
              <a:t>Samsynsöverenskommelse för fleridrottande barn och ungdomar</a:t>
            </a:r>
          </a:p>
          <a:p>
            <a:pPr marL="68580" indent="0">
              <a:buNone/>
            </a:pPr>
            <a:endParaRPr lang="sv-SE" sz="1800" dirty="0"/>
          </a:p>
        </p:txBody>
      </p:sp>
      <p:sp>
        <p:nvSpPr>
          <p:cNvPr id="6" name="AutoShape 6" descr="Bilden kan innehålla: moln, himmel, gräs, träd, växt, utomhus och natur">
            <a:extLst>
              <a:ext uri="{FF2B5EF4-FFF2-40B4-BE49-F238E27FC236}">
                <a16:creationId xmlns:a16="http://schemas.microsoft.com/office/drawing/2014/main" id="{BA127DE9-EC60-4009-AAF1-8B586B3606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4108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6318</TotalTime>
  <Words>864</Words>
  <Application>Microsoft Office PowerPoint</Application>
  <PresentationFormat>Bildspel på skärmen (4:3)</PresentationFormat>
  <Paragraphs>149</Paragraphs>
  <Slides>18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Calibri</vt:lpstr>
      <vt:lpstr>Century Gothic</vt:lpstr>
      <vt:lpstr>StagSans</vt:lpstr>
      <vt:lpstr>Wingdings 2</vt:lpstr>
      <vt:lpstr>Austin</vt:lpstr>
      <vt:lpstr>Kick-off 2023 Fotbollssektionen Östra Almby FK</vt:lpstr>
      <vt:lpstr>Dagordning</vt:lpstr>
      <vt:lpstr>Vad gjorde vi 2022?</vt:lpstr>
      <vt:lpstr>Medlemmar i laget.se</vt:lpstr>
      <vt:lpstr>Framtiden 2023</vt:lpstr>
      <vt:lpstr>Fotbollssektionens organisation</vt:lpstr>
      <vt:lpstr>Anläggningsgruppen</vt:lpstr>
      <vt:lpstr>Tränarutbildning</vt:lpstr>
      <vt:lpstr>Planering av träningstider</vt:lpstr>
      <vt:lpstr>PowerPoint-presentation</vt:lpstr>
      <vt:lpstr>Träningsmängd</vt:lpstr>
      <vt:lpstr>Träningstider</vt:lpstr>
      <vt:lpstr>Seriespel 2023</vt:lpstr>
      <vt:lpstr>Antal spelare/match</vt:lpstr>
      <vt:lpstr>Hemmamatcher</vt:lpstr>
      <vt:lpstr>Inköp</vt:lpstr>
      <vt:lpstr>Övriga frågor</vt:lpstr>
      <vt:lpstr>PowerPoint-presentation</vt:lpstr>
    </vt:vector>
  </TitlesOfParts>
  <Company>Rikspolisstyrelsen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Östra Almby FK P09</dc:title>
  <dc:creator>Kristin Lundmark</dc:creator>
  <cp:lastModifiedBy>Kristin Lundmark</cp:lastModifiedBy>
  <cp:revision>143</cp:revision>
  <dcterms:created xsi:type="dcterms:W3CDTF">2017-04-26T08:04:20Z</dcterms:created>
  <dcterms:modified xsi:type="dcterms:W3CDTF">2023-02-07T11:51:19Z</dcterms:modified>
</cp:coreProperties>
</file>