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33_AE009ACA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9" r:id="rId5"/>
    <p:sldId id="287" r:id="rId6"/>
    <p:sldId id="305" r:id="rId7"/>
    <p:sldId id="304" r:id="rId8"/>
    <p:sldId id="296" r:id="rId9"/>
    <p:sldId id="308" r:id="rId10"/>
    <p:sldId id="307" r:id="rId11"/>
  </p:sldIdLst>
  <p:sldSz cx="12192000" cy="6858000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BF511BE-BC22-5E24-125F-9C7182215B76}" name="Josefin Bobäck" initials="JB" userId="S::josefin.boback@nykvarn.se::96d9ee86-44c1-4f9f-a23d-fa0d747a6d6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4"/>
  </p:normalViewPr>
  <p:slideViewPr>
    <p:cSldViewPr snapToGrid="0">
      <p:cViewPr varScale="1">
        <p:scale>
          <a:sx n="77" d="100"/>
          <a:sy n="77" d="100"/>
        </p:scale>
        <p:origin x="9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omments/modernComment_133_AE009AC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50474AA-C4F9-40FE-9922-1480F04E0157}" authorId="{FBF511BE-BC22-5E24-125F-9C7182215B76}" created="2026-05-05T07:14:32.629">
    <pc:sldMkLst xmlns:pc="http://schemas.microsoft.com/office/powerpoint/2013/main/command">
      <pc:docMk/>
      <pc:sldMk cId="2919275210" sldId="307"/>
    </pc:sldMkLst>
    <p188:txBody>
      <a:bodyPr/>
      <a:lstStyle/>
      <a:p>
        <a:r>
          <a:rPr lang="sv-SE"/>
          <a:t>Samtliga spelare har fått brev hem, spara detta och ta med vid fotograferingstillfället.
Har du inte fått ett brev, kontakta Josefin.</a:t>
        </a:r>
      </a:p>
    </p188:txBody>
  </p188:cm>
  <p188:cm id="{1EDD809E-D940-430E-982A-C3A0C3A2386F}" authorId="{FBF511BE-BC22-5E24-125F-9C7182215B76}" created="2026-05-05T07:14:49.826">
    <pc:sldMkLst xmlns:pc="http://schemas.microsoft.com/office/powerpoint/2013/main/command">
      <pc:docMk/>
      <pc:sldMk cId="2919275210" sldId="307"/>
    </pc:sldMkLst>
    <p188:txBody>
      <a:bodyPr/>
      <a:lstStyle/>
      <a:p>
        <a:r>
          <a:rPr lang="sv-SE"/>
          <a:t>Ledare återkommer om exakt dag och tid för fotografering</a:t>
        </a:r>
      </a:p>
    </p188:txBody>
  </p188:cm>
  <p188:cm id="{88D72F85-168D-4EB4-A832-AE3486BE59BF}" authorId="{FBF511BE-BC22-5E24-125F-9C7182215B76}" created="2026-05-05T07:15:28.589">
    <pc:sldMkLst xmlns:pc="http://schemas.microsoft.com/office/powerpoint/2013/main/command">
      <pc:docMk/>
      <pc:sldMk cId="2919275210" sldId="307"/>
    </pc:sldMkLst>
    <p188:txBody>
      <a:bodyPr/>
      <a:lstStyle/>
      <a:p>
        <a:r>
          <a:rPr lang="sv-SE"/>
          <a:t>Försäljning av kakor etc kommer att starta med hjälp av Micke Wikström.
Pengarna kommer användas till cuper, lagaktiviteter och gemensamma träningsställ.
Laget kommer ev få in en sponsor.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7650E45-4150-774C-926C-C38E8D3D53A2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se"/>
              <a:t>Redigera format för bakgrundstext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6521FDE-8B98-8341-81C2-8A3D3E8A17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04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42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E1B3B4-A5A9-442E-B305-2C1B61528B9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3232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1A4A20-9E70-4ADF-93C1-5AE458194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224" y="749808"/>
            <a:ext cx="6812280" cy="4206240"/>
          </a:xfrm>
        </p:spPr>
        <p:txBody>
          <a:bodyPr rtlCol="0" anchor="t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A1A2C5-995E-4938-A286-FF484EFA5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223" y="5257800"/>
            <a:ext cx="6812279" cy="130759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v-SE"/>
              <a:t>Klicka här för att ändra mall för underrubrikformat</a:t>
            </a:r>
            <a:endParaRPr lang="sv-se"/>
          </a:p>
        </p:txBody>
      </p:sp>
      <p:sp>
        <p:nvSpPr>
          <p:cNvPr id="8" name="Platshållare för bild 16">
            <a:extLst>
              <a:ext uri="{FF2B5EF4-FFF2-40B4-BE49-F238E27FC236}">
                <a16:creationId xmlns:a16="http://schemas.microsoft.com/office/drawing/2014/main" id="{C6A8E625-65C2-D767-7DCE-651B5503EA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3533" y="0"/>
            <a:ext cx="4082983" cy="6858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för att lägga till ett foto</a:t>
            </a:r>
          </a:p>
        </p:txBody>
      </p:sp>
    </p:spTree>
    <p:extLst>
      <p:ext uri="{BB962C8B-B14F-4D97-AF65-F5344CB8AC3E}">
        <p14:creationId xmlns:p14="http://schemas.microsoft.com/office/powerpoint/2010/main" val="370622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lägga till en 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295144"/>
            <a:ext cx="6464808" cy="4379976"/>
          </a:xfrm>
        </p:spPr>
        <p:txBody>
          <a:bodyPr rtlCol="0"/>
          <a:lstStyle>
            <a:lvl1pPr marL="228600" indent="-228600">
              <a:buFont typeface="Arial" panose="020B0604020202020204" pitchFamily="34" charset="0"/>
              <a:buChar char="•"/>
              <a:defRPr sz="2000"/>
            </a:lvl1pPr>
            <a:lvl2pPr marL="6858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2pPr>
            <a:lvl3pPr marL="11430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3pPr>
            <a:lvl4pPr marL="16002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4pPr>
            <a:lvl5pPr marL="20574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71816" y="2295144"/>
            <a:ext cx="3749040" cy="38404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Presentationens rubrik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sv-se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25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lägga till en 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523744"/>
            <a:ext cx="10707624" cy="3657600"/>
          </a:xfrm>
        </p:spPr>
        <p:txBody>
          <a:bodyPr rtlCol="0"/>
          <a:lstStyle>
            <a:lvl1pPr marL="228600" indent="-228600">
              <a:buFont typeface="Arial" panose="020B0604020202020204" pitchFamily="34" charset="0"/>
              <a:buChar char="•"/>
              <a:defRPr sz="2000"/>
            </a:lvl1pPr>
            <a:lvl2pPr marL="6858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2pPr>
            <a:lvl3pPr marL="11430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3pPr>
            <a:lvl4pPr marL="16002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4pPr>
            <a:lvl5pPr marL="20574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Presentationens rubrik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sv-se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0439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8D920A8F-16C2-B12B-3951-097B62DB8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525079"/>
            <a:ext cx="12192000" cy="33329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2AF23EB-182C-6270-2663-CB53680A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813048"/>
            <a:ext cx="10780776" cy="2651760"/>
          </a:xfrm>
        </p:spPr>
        <p:txBody>
          <a:bodyPr rtlCol="0" anchor="ctr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/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900416" cy="3529584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sv-se"/>
              <a:t>Klicka för att lägga till ett foto</a:t>
            </a:r>
          </a:p>
        </p:txBody>
      </p:sp>
      <p:sp>
        <p:nvSpPr>
          <p:cNvPr id="24" name="Platshållare för text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1051560"/>
            <a:ext cx="3566160" cy="155448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sv-se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199328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gord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9087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b">
            <a:normAutofit/>
          </a:bodyPr>
          <a:lstStyle>
            <a:lvl1pPr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>
                <a:solidFill>
                  <a:srgbClr val="FFFFFF"/>
                </a:solidFill>
              </a:rPr>
              <a:t>Klicka här för att ändra mall för rubrikformat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90872" y="0"/>
            <a:ext cx="7498080" cy="3419856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sv-se"/>
              <a:t>Klicka för att lägga till ett foto</a:t>
            </a:r>
          </a:p>
        </p:txBody>
      </p:sp>
      <p:sp>
        <p:nvSpPr>
          <p:cNvPr id="24" name="Platshållare för text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 rtl="0"/>
            <a:r>
              <a:rPr lang="sv-se"/>
              <a:t>Klicka här för att lägga till text</a:t>
            </a:r>
          </a:p>
        </p:txBody>
      </p:sp>
      <p:sp>
        <p:nvSpPr>
          <p:cNvPr id="13" name="Platshållare för sidfot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37490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Presentationens rubrik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sv-se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Platshållare för bildnumm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4D815C-8BF3-4ECF-A945-A2A7C2983AF9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185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bry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tshållare för bild 22">
            <a:extLst>
              <a:ext uri="{FF2B5EF4-FFF2-40B4-BE49-F238E27FC236}">
                <a16:creationId xmlns:a16="http://schemas.microsoft.com/office/drawing/2014/main" id="{AD3C5B21-C400-4C50-8684-59543CDC43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" y="0"/>
            <a:ext cx="12192000" cy="6858000"/>
          </a:xfrm>
          <a:noFill/>
        </p:spPr>
        <p:txBody>
          <a:bodyPr rtlCol="0" anchor="b"/>
          <a:lstStyle>
            <a:lvl1pPr marL="0" indent="0" algn="ctr">
              <a:buNone/>
              <a:defRPr/>
            </a:lvl1pPr>
          </a:lstStyle>
          <a:p>
            <a:pPr rtl="0"/>
            <a:r>
              <a:rPr lang="sv-se"/>
              <a:t>Klicka för att lägga till ett foto</a:t>
            </a:r>
          </a:p>
        </p:txBody>
      </p:sp>
      <p:sp>
        <p:nvSpPr>
          <p:cNvPr id="17" name="Rubrik 1">
            <a:extLst>
              <a:ext uri="{FF2B5EF4-FFF2-40B4-BE49-F238E27FC236}">
                <a16:creationId xmlns:a16="http://schemas.microsoft.com/office/drawing/2014/main" id="{F81B040C-8943-4433-BFE9-AFB1F7C9E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7636" y="-2"/>
            <a:ext cx="11014364" cy="4100947"/>
          </a:xfrm>
          <a:gradFill>
            <a:gsLst>
              <a:gs pos="77000">
                <a:srgbClr val="000000">
                  <a:alpha val="30000"/>
                </a:srgbClr>
              </a:gs>
              <a:gs pos="38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2000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rIns="731520" rtlCol="0">
            <a:normAutofit/>
          </a:bodyPr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pPr algn="r" rtl="0"/>
            <a:r>
              <a:rPr lang="sv-SE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Klicka här för att ändra mall för rubrikformat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534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till vänst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ACFE912F-46EC-49B0-9C9A-DE9CBDF9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560" y="685800"/>
            <a:ext cx="5943600" cy="4379976"/>
          </a:xfrm>
        </p:spPr>
        <p:txBody>
          <a:bodyPr rtlCol="0" anchor="t">
            <a:normAutofit/>
          </a:bodyPr>
          <a:lstStyle>
            <a:lvl1pPr>
              <a:defRPr sz="6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 sz="6000"/>
              <a:t>Klicka här för att ändra mall för rubrikformat</a:t>
            </a:r>
            <a:endParaRPr lang="en-US" sz="6000" dirty="0"/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9BF32D81-1E24-45B8-A09D-EEAD404D8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3560" y="5065776"/>
            <a:ext cx="5945393" cy="1108335"/>
          </a:xfrm>
        </p:spPr>
        <p:txBody>
          <a:bodyPr rtlCol="0" anchor="b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14" name="Platshållare för bild 12">
            <a:extLst>
              <a:ext uri="{FF2B5EF4-FFF2-40B4-BE49-F238E27FC236}">
                <a16:creationId xmlns:a16="http://schemas.microsoft.com/office/drawing/2014/main" id="{D71BA6F2-2182-4910-8DA6-71E5AB27458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105400" cy="6858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för att lägga till ett foto</a:t>
            </a:r>
          </a:p>
        </p:txBody>
      </p:sp>
    </p:spTree>
    <p:extLst>
      <p:ext uri="{BB962C8B-B14F-4D97-AF65-F5344CB8AC3E}">
        <p14:creationId xmlns:p14="http://schemas.microsoft.com/office/powerpoint/2010/main" val="200201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65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85800"/>
            <a:ext cx="3867912" cy="5504688"/>
          </a:xfrm>
        </p:spPr>
        <p:txBody>
          <a:bodyPr rtlCol="0" anchor="ctr">
            <a:normAutofit/>
          </a:bodyPr>
          <a:lstStyle>
            <a:lvl1pPr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>
                <a:solidFill>
                  <a:srgbClr val="FFFFFF"/>
                </a:solidFill>
              </a:rPr>
              <a:t>Klicka här för att ändra mall för rubrikformat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065776" y="0"/>
            <a:ext cx="7123176" cy="1965960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sv-se"/>
              <a:t>Klicka för att lägga till ett foto</a:t>
            </a:r>
          </a:p>
        </p:txBody>
      </p:sp>
      <p:sp>
        <p:nvSpPr>
          <p:cNvPr id="24" name="Platshållare för text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24144" y="2496312"/>
            <a:ext cx="5705856" cy="3822192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 rtl="0"/>
            <a:r>
              <a:rPr lang="sv-se"/>
              <a:t>Klicka här för att lägga till text</a:t>
            </a:r>
          </a:p>
        </p:txBody>
      </p:sp>
      <p:sp>
        <p:nvSpPr>
          <p:cNvPr id="13" name="Platshållare för sidfot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37490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Presentationens rubrik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sv-se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Platshållare för bildnumm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4D815C-8BF3-4ECF-A945-A2A7C2983AF9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14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lägga till en 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377440"/>
            <a:ext cx="5157216" cy="38404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54496" y="2377440"/>
            <a:ext cx="5157216" cy="38404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Presentationens rubrik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sv-se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52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23176" y="-1"/>
            <a:ext cx="5065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6680" y="667512"/>
            <a:ext cx="3867912" cy="5522976"/>
          </a:xfrm>
        </p:spPr>
        <p:txBody>
          <a:bodyPr rtlCol="0" anchor="ctr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lägga till en 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88136" y="859536"/>
            <a:ext cx="5166360" cy="1499616"/>
          </a:xfrm>
        </p:spPr>
        <p:txBody>
          <a:bodyPr rtlCol="0"/>
          <a:lstStyle>
            <a:lvl1pPr marL="512064" indent="-512064">
              <a:buClr>
                <a:schemeClr val="accent3">
                  <a:lumMod val="50000"/>
                </a:schemeClr>
              </a:buClr>
              <a:buFont typeface="+mj-lt"/>
              <a:buAutoNum type="arabicPeriod"/>
              <a:defRPr sz="2000"/>
            </a:lvl1pPr>
            <a:lvl2pPr marL="1097280" indent="-457200">
              <a:spcBef>
                <a:spcPts val="1000"/>
              </a:spcBef>
              <a:buClr>
                <a:schemeClr val="accent3">
                  <a:lumMod val="50000"/>
                </a:schemeClr>
              </a:buClr>
              <a:buFont typeface="+mj-lt"/>
              <a:buAutoNum type="alphaLcPeriod"/>
              <a:defRPr/>
            </a:lvl2pPr>
            <a:lvl3pPr marL="164592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88136" y="2706624"/>
            <a:ext cx="5084064" cy="33832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Presentationens rubrik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>
              <a:defRPr/>
            </a:pPr>
            <a:r>
              <a:rPr lang="sv-se"/>
              <a:t>20XX</a:t>
            </a:r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>
              <a:defRPr/>
            </a:pPr>
            <a:fld id="{06B786C7-B8F9-4072-AAAA-17258464D730}" type="slidenum">
              <a:rPr lang="en-US" smtClean="0"/>
              <a:pPr rtl="0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2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lägga till en 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615184"/>
            <a:ext cx="5614416" cy="3840480"/>
          </a:xfrm>
        </p:spPr>
        <p:txBody>
          <a:bodyPr rtlCol="0"/>
          <a:lstStyle>
            <a:lvl1pPr marL="0" indent="0">
              <a:spcAft>
                <a:spcPts val="1200"/>
              </a:spcAft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23176" y="1958009"/>
            <a:ext cx="5068824" cy="4899991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Presentationens rubrik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sv-se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42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v-se"/>
              <a:t>Klicka här för att lägga till en 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523744"/>
            <a:ext cx="2862072" cy="3566160"/>
          </a:xfrm>
        </p:spPr>
        <p:txBody>
          <a:bodyPr rtlCol="0"/>
          <a:lstStyle>
            <a:lvl1pPr marL="0" indent="0">
              <a:spcAft>
                <a:spcPts val="1200"/>
              </a:spcAft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67912" y="2523744"/>
            <a:ext cx="7808976" cy="3694176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Presentationens rubrik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sv-se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590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3E30A8-0D9C-47BB-8249-8A2EEEFC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65124"/>
            <a:ext cx="10552176" cy="14996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E93687-61FE-460F-A66F-4DF17994F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224" y="1984248"/>
            <a:ext cx="10552176" cy="4197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se"/>
              <a:t>Redigera format för bakgrundstext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AEE1FFB-7673-4E75-9B5C-5572E2B06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13448" y="6355080"/>
            <a:ext cx="4352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 rtl="0"/>
            <a:fld id="{EE518CBA-D8B4-47B2-892B-826C26D1B466}" type="datetimeFigureOut">
              <a:rPr lang="en-US" smtClean="0"/>
              <a:pPr rtl="0"/>
              <a:t>5/5/2026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C4B9AF-F93C-43E8-8E68-3B700825C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168" y="6356350"/>
            <a:ext cx="4837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 rtl="0"/>
            <a:endParaRPr lang="en-US" sz="105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D739F7-0AE5-4677-8957-9961D67C1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5992" y="6356350"/>
            <a:ext cx="630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 rtl="0"/>
            <a:fld id="{0D4885A8-DDA8-4FCF-AB25-DA8F78EC7557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84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4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ko.wiktionary.org/wiki/%ED%98%B8%EB%A3%A8%EB%9D%BC%EA%B8%B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33_AE009ACA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98D150CF-F888-48EA-89E8-311ED5E9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224" y="749808"/>
            <a:ext cx="6812280" cy="4206240"/>
          </a:xfrm>
        </p:spPr>
        <p:txBody>
          <a:bodyPr rtlCol="0" anchor="t">
            <a:noAutofit/>
          </a:bodyPr>
          <a:lstStyle/>
          <a:p>
            <a:pPr rtl="0"/>
            <a:r>
              <a:rPr lang="sv-se" dirty="0">
                <a:latin typeface="Garamond" panose="02020404030301010803" pitchFamily="18" charset="0"/>
              </a:rPr>
              <a:t>Nykvarns SK</a:t>
            </a:r>
            <a:br>
              <a:rPr lang="sv-se" dirty="0">
                <a:latin typeface="Garamond" panose="02020404030301010803" pitchFamily="18" charset="0"/>
              </a:rPr>
            </a:br>
            <a:r>
              <a:rPr lang="sv-SE" dirty="0">
                <a:latin typeface="Garamond" panose="02020404030301010803" pitchFamily="18" charset="0"/>
              </a:rPr>
              <a:t>F19/20</a:t>
            </a:r>
            <a:br>
              <a:rPr lang="sv-SE" dirty="0">
                <a:latin typeface="Garamond" panose="02020404030301010803" pitchFamily="18" charset="0"/>
              </a:rPr>
            </a:br>
            <a:br>
              <a:rPr lang="sv-SE" sz="1800" dirty="0">
                <a:latin typeface="Garamond" panose="02020404030301010803" pitchFamily="18" charset="0"/>
              </a:rPr>
            </a:br>
            <a:r>
              <a:rPr lang="sv-SE" sz="2400" dirty="0">
                <a:latin typeface="Garamond" panose="02020404030301010803" pitchFamily="18" charset="0"/>
              </a:rPr>
              <a:t>Föräldramöte</a:t>
            </a:r>
            <a:br>
              <a:rPr lang="sv-SE" sz="2400" dirty="0">
                <a:latin typeface="Garamond" panose="02020404030301010803" pitchFamily="18" charset="0"/>
              </a:rPr>
            </a:br>
            <a:r>
              <a:rPr lang="sv-SE" sz="2400" dirty="0">
                <a:latin typeface="Garamond" panose="02020404030301010803" pitchFamily="18" charset="0"/>
              </a:rPr>
              <a:t>Säsongen 2026</a:t>
            </a:r>
            <a:endParaRPr lang="sv-se" sz="2400" dirty="0">
              <a:latin typeface="Garamond" panose="02020404030301010803" pitchFamily="18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2605B721-54CE-7077-9973-CB852BE7340F}"/>
              </a:ext>
            </a:extLst>
          </p:cNvPr>
          <p:cNvSpPr txBox="1"/>
          <p:nvPr/>
        </p:nvSpPr>
        <p:spPr>
          <a:xfrm>
            <a:off x="6449961" y="0"/>
            <a:ext cx="5742039" cy="685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726EFCE-9A07-737B-3C46-1F1FC2265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86" t="15854" r="31124" b="18414"/>
          <a:stretch>
            <a:fillRect/>
          </a:stretch>
        </p:blipFill>
        <p:spPr>
          <a:xfrm>
            <a:off x="7758264" y="1480708"/>
            <a:ext cx="3183258" cy="382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6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ubrik 14">
            <a:extLst>
              <a:ext uri="{FF2B5EF4-FFF2-40B4-BE49-F238E27FC236}">
                <a16:creationId xmlns:a16="http://schemas.microsoft.com/office/drawing/2014/main" id="{8DED76B9-5273-4139-ACC9-B6E36ADE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>
            <a:noAutofit/>
          </a:bodyPr>
          <a:lstStyle/>
          <a:p>
            <a:pPr rtl="0"/>
            <a:r>
              <a:rPr lang="sv-se" sz="4800" dirty="0">
                <a:latin typeface="Garamond" panose="02020404030301010803" pitchFamily="18" charset="0"/>
              </a:rPr>
              <a:t>Dagordning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87F2C169-25EA-4609-BC8A-BCA7C433EE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1976" y="4215581"/>
            <a:ext cx="6601968" cy="2296083"/>
          </a:xfrm>
        </p:spPr>
        <p:txBody>
          <a:bodyPr rtlCol="0">
            <a:noAutofit/>
          </a:bodyPr>
          <a:lstStyle/>
          <a:p>
            <a:pPr rtl="0"/>
            <a:r>
              <a:rPr lang="sv-se" sz="1800" b="1" dirty="0">
                <a:latin typeface="Garamond" panose="02020404030301010803" pitchFamily="18" charset="0"/>
              </a:rPr>
              <a:t>Ledarstab.</a:t>
            </a:r>
          </a:p>
          <a:p>
            <a:pPr rtl="0"/>
            <a:r>
              <a:rPr lang="sv-se" sz="1800" b="1" dirty="0">
                <a:latin typeface="Garamond" panose="02020404030301010803" pitchFamily="18" charset="0"/>
              </a:rPr>
              <a:t>NSK </a:t>
            </a:r>
            <a:r>
              <a:rPr lang="sv-SE" sz="1800" b="1" dirty="0">
                <a:latin typeface="Garamond" panose="02020404030301010803" pitchFamily="18" charset="0"/>
              </a:rPr>
              <a:t>–</a:t>
            </a:r>
            <a:r>
              <a:rPr lang="sv-se" sz="1800" b="1" dirty="0">
                <a:latin typeface="Garamond" panose="02020404030301010803" pitchFamily="18" charset="0"/>
              </a:rPr>
              <a:t> filosofi.</a:t>
            </a:r>
          </a:p>
          <a:p>
            <a:pPr rtl="0"/>
            <a:r>
              <a:rPr lang="sv-se" sz="1800" b="1" dirty="0">
                <a:latin typeface="Garamond" panose="02020404030301010803" pitchFamily="18" charset="0"/>
              </a:rPr>
              <a:t>Träning och match säsongen 2026.</a:t>
            </a:r>
          </a:p>
          <a:p>
            <a:pPr rtl="0"/>
            <a:r>
              <a:rPr lang="sv-SE" sz="1800" b="1" dirty="0">
                <a:latin typeface="Garamond" panose="02020404030301010803" pitchFamily="18" charset="0"/>
              </a:rPr>
              <a:t>Du som förälder.</a:t>
            </a:r>
          </a:p>
          <a:p>
            <a:pPr rtl="0"/>
            <a:r>
              <a:rPr lang="sv-se" sz="1800" b="1" dirty="0">
                <a:latin typeface="Garamond" panose="02020404030301010803" pitchFamily="18" charset="0"/>
              </a:rPr>
              <a:t>Övriga frågor.</a:t>
            </a:r>
          </a:p>
        </p:txBody>
      </p:sp>
      <p:pic>
        <p:nvPicPr>
          <p:cNvPr id="10" name="Platshållare för bild 9">
            <a:extLst>
              <a:ext uri="{FF2B5EF4-FFF2-40B4-BE49-F238E27FC236}">
                <a16:creationId xmlns:a16="http://schemas.microsoft.com/office/drawing/2014/main" id="{8C78DD40-B1CF-CEA7-B8C9-288286610EE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22" b="17082"/>
          <a:stretch>
            <a:fillRect/>
          </a:stretch>
        </p:blipFill>
        <p:spPr>
          <a:xfrm>
            <a:off x="4693920" y="0"/>
            <a:ext cx="7498080" cy="3529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919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21C5EA2A-10BF-4B5E-ACC8-8A766A094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560" y="685800"/>
            <a:ext cx="5943600" cy="4379976"/>
          </a:xfrm>
        </p:spPr>
        <p:txBody>
          <a:bodyPr rtlCol="0" anchor="t">
            <a:normAutofit/>
          </a:bodyPr>
          <a:lstStyle/>
          <a:p>
            <a:pPr rtl="0"/>
            <a:r>
              <a:rPr lang="sv-se" dirty="0"/>
              <a:t>Ledare</a:t>
            </a:r>
            <a:br>
              <a:rPr lang="sv-se" dirty="0"/>
            </a:br>
            <a:r>
              <a:rPr lang="sv-SE" sz="2800" dirty="0"/>
              <a:t>säsongen 2026</a:t>
            </a:r>
            <a:br>
              <a:rPr lang="sv-SE" sz="2800" dirty="0"/>
            </a:br>
            <a:br>
              <a:rPr lang="sv-SE" sz="2800" dirty="0"/>
            </a:br>
            <a:endParaRPr lang="sv-se" sz="2800" dirty="0"/>
          </a:p>
        </p:txBody>
      </p:sp>
      <p:sp>
        <p:nvSpPr>
          <p:cNvPr id="12" name="Underrubrik 11">
            <a:extLst>
              <a:ext uri="{FF2B5EF4-FFF2-40B4-BE49-F238E27FC236}">
                <a16:creationId xmlns:a16="http://schemas.microsoft.com/office/drawing/2014/main" id="{AEAC0465-1751-47C8-9200-CF24EEB5E1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2130" y="2336800"/>
            <a:ext cx="5945393" cy="3552831"/>
          </a:xfrm>
        </p:spPr>
        <p:txBody>
          <a:bodyPr rtlCol="0" anchor="b">
            <a:normAutofit/>
          </a:bodyPr>
          <a:lstStyle/>
          <a:p>
            <a:pPr rtl="0"/>
            <a:endParaRPr lang="sv-SE" dirty="0"/>
          </a:p>
          <a:p>
            <a:pPr rtl="0"/>
            <a:endParaRPr lang="sv-se" dirty="0"/>
          </a:p>
          <a:p>
            <a:pPr rtl="0"/>
            <a:r>
              <a:rPr lang="sv-se" dirty="0"/>
              <a:t>Josefin Bobäck</a:t>
            </a:r>
          </a:p>
          <a:p>
            <a:pPr rtl="0"/>
            <a:r>
              <a:rPr lang="sv-SE" dirty="0"/>
              <a:t>Rebecca de Brun </a:t>
            </a:r>
            <a:r>
              <a:rPr lang="sv-SE" dirty="0" err="1"/>
              <a:t>Kenk</a:t>
            </a:r>
            <a:endParaRPr lang="sv-SE" dirty="0"/>
          </a:p>
          <a:p>
            <a:pPr rtl="0"/>
            <a:r>
              <a:rPr lang="sv-SE" dirty="0"/>
              <a:t>Kristian </a:t>
            </a:r>
            <a:r>
              <a:rPr lang="sv-SE" dirty="0" err="1"/>
              <a:t>Eals</a:t>
            </a:r>
            <a:endParaRPr lang="sv-SE" dirty="0"/>
          </a:p>
          <a:p>
            <a:pPr rtl="0"/>
            <a:r>
              <a:rPr lang="sv-SE" dirty="0"/>
              <a:t>Daniel Carlfjord</a:t>
            </a:r>
          </a:p>
          <a:p>
            <a:pPr rtl="0"/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2241CB7E-24C4-EC71-16B2-FF1AB56581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06730" y="1860550"/>
            <a:ext cx="4191000" cy="3136900"/>
          </a:xfrm>
          <a:prstGeom prst="rect">
            <a:avLst/>
          </a:prstGeom>
        </p:spPr>
      </p:pic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1497EDE8-7449-6928-6225-74F8B4D450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1229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>
            <a:extLst>
              <a:ext uri="{FF2B5EF4-FFF2-40B4-BE49-F238E27FC236}">
                <a16:creationId xmlns:a16="http://schemas.microsoft.com/office/drawing/2014/main" id="{3625C164-6C60-2A68-7287-EA4B97737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85800"/>
            <a:ext cx="3867912" cy="5504688"/>
          </a:xfrm>
        </p:spPr>
        <p:txBody>
          <a:bodyPr rtlCol="0"/>
          <a:lstStyle/>
          <a:p>
            <a:pPr algn="ctr" rtl="0"/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BLÅ VITA TRÅDEN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D5E09F2-F8D1-C76C-4397-37A097344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599" y="905348"/>
            <a:ext cx="2229161" cy="2324424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B77B9686-C1E5-5D00-CA70-3DE91C7DC4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984" y="1268119"/>
            <a:ext cx="7094015" cy="411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111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64BB6F2D-E78A-6FE5-1A36-75C74FD93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45" y="363854"/>
            <a:ext cx="10780955" cy="1243717"/>
          </a:xfrm>
        </p:spPr>
        <p:txBody>
          <a:bodyPr rtlCol="0"/>
          <a:lstStyle/>
          <a:p>
            <a:pPr rtl="0"/>
            <a:r>
              <a:rPr lang="sv-se" dirty="0"/>
              <a:t>Träning &amp; Match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5214E3D1-6639-F466-7FDE-6564E439499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231923"/>
            <a:ext cx="5157216" cy="3985997"/>
          </a:xfrm>
        </p:spPr>
        <p:txBody>
          <a:bodyPr rtlCol="0">
            <a:normAutofit/>
          </a:bodyPr>
          <a:lstStyle/>
          <a:p>
            <a:pPr rtl="0"/>
            <a:r>
              <a:rPr lang="sv-SE" b="1" dirty="0"/>
              <a:t>TRÄNING</a:t>
            </a:r>
            <a:br>
              <a:rPr lang="sv-SE" b="1" dirty="0"/>
            </a:br>
            <a:r>
              <a:rPr lang="sv-SE" sz="1100" dirty="0"/>
              <a:t>Idrotten är för alla och skall genomföras på barnens och ungdomarnas villkor, barnen skall göras delaktiga i verksamheten. Fokus skall ligga på glädje, ansträngning och lärande. </a:t>
            </a:r>
            <a:br>
              <a:rPr lang="sv-SE" sz="1100" dirty="0"/>
            </a:br>
            <a:r>
              <a:rPr lang="sv-SE" sz="1100" dirty="0"/>
              <a:t>Tävling är en del av leken och ska alltid ske på barnens villkor – Fair Play</a:t>
            </a:r>
            <a:endParaRPr lang="sv-se" sz="1100" b="1" dirty="0"/>
          </a:p>
          <a:p>
            <a:pPr rtl="0"/>
            <a:r>
              <a:rPr lang="sv-SE" sz="1100" b="1" dirty="0"/>
              <a:t>Uppvärmning</a:t>
            </a:r>
            <a:br>
              <a:rPr lang="sv-SE" sz="1100" b="1" dirty="0"/>
            </a:br>
            <a:r>
              <a:rPr lang="sv-SE" sz="1100" dirty="0"/>
              <a:t>Med och utan boll.</a:t>
            </a:r>
            <a:br>
              <a:rPr lang="sv-SE" sz="1100" dirty="0"/>
            </a:br>
            <a:r>
              <a:rPr lang="sv-SE" sz="1100" dirty="0"/>
              <a:t>Motoriska grundformer.</a:t>
            </a:r>
            <a:br>
              <a:rPr lang="sv-SE" sz="1100" dirty="0"/>
            </a:br>
            <a:r>
              <a:rPr lang="sv-SE" sz="1100" dirty="0"/>
              <a:t>Allsidig rörelse.</a:t>
            </a:r>
            <a:br>
              <a:rPr lang="sv-SE" sz="1100" dirty="0"/>
            </a:br>
            <a:r>
              <a:rPr lang="sv-SE" sz="1100" dirty="0"/>
              <a:t>Lek.</a:t>
            </a:r>
          </a:p>
          <a:p>
            <a:pPr rtl="0"/>
            <a:r>
              <a:rPr lang="sv-SE" sz="1100" b="1" dirty="0"/>
              <a:t>Huvudaktivitet</a:t>
            </a:r>
            <a:br>
              <a:rPr lang="sv-SE" sz="1100" b="1" dirty="0"/>
            </a:br>
            <a:r>
              <a:rPr lang="sv-SE" sz="1100" dirty="0"/>
              <a:t>Stationer.</a:t>
            </a:r>
            <a:br>
              <a:rPr lang="sv-SE" sz="1100" dirty="0"/>
            </a:br>
            <a:r>
              <a:rPr lang="sv-SE" sz="1100" dirty="0"/>
              <a:t>Blandade grupper.</a:t>
            </a:r>
            <a:br>
              <a:rPr lang="sv-SE" sz="1100" dirty="0"/>
            </a:br>
            <a:r>
              <a:rPr lang="sv-SE" sz="1100" dirty="0"/>
              <a:t>Match/Spel.</a:t>
            </a:r>
          </a:p>
          <a:p>
            <a:pPr rtl="0"/>
            <a:r>
              <a:rPr lang="sv-SE" sz="1100" b="1" dirty="0"/>
              <a:t>Avslutning</a:t>
            </a:r>
            <a:br>
              <a:rPr lang="sv-SE" sz="1100" b="1" dirty="0"/>
            </a:br>
            <a:r>
              <a:rPr lang="sv-SE" sz="1100" dirty="0"/>
              <a:t>Lek.</a:t>
            </a:r>
            <a:br>
              <a:rPr lang="sv-SE" sz="1100" dirty="0"/>
            </a:br>
            <a:endParaRPr lang="sv-SE" sz="11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886EE38-2957-C862-1C4F-9B0157829E2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54496" y="2231923"/>
            <a:ext cx="5157216" cy="4404851"/>
          </a:xfrm>
        </p:spPr>
        <p:txBody>
          <a:bodyPr rtlCol="0">
            <a:normAutofit fontScale="55000" lnSpcReduction="20000"/>
          </a:bodyPr>
          <a:lstStyle/>
          <a:p>
            <a:pPr rtl="0"/>
            <a:r>
              <a:rPr lang="sv-SE" sz="3600" b="1" dirty="0"/>
              <a:t>MATCH</a:t>
            </a:r>
          </a:p>
          <a:p>
            <a:r>
              <a:rPr lang="sv-SE" b="1" dirty="0"/>
              <a:t>Spelformen: 3 mot 3 (med sarg)</a:t>
            </a:r>
          </a:p>
          <a:p>
            <a:r>
              <a:rPr lang="sv-SE" dirty="0"/>
              <a:t>För de allra yngsta spelarna är 3 mot 3 den absoluta favoritformen. Det är här grunden för tekniken och spelintelligensen läggs.</a:t>
            </a:r>
          </a:p>
          <a:p>
            <a:r>
              <a:rPr lang="sv-SE" b="1" dirty="0"/>
              <a:t>Varför 3 mot 3?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Ju färre spelare på planen, desto fler bollkontakter får varje barn. Fler passningar, fler skott och fler dribblingar leder till snabbare utveckling!</a:t>
            </a:r>
          </a:p>
          <a:p>
            <a:br>
              <a:rPr lang="sv-SE" dirty="0"/>
            </a:br>
            <a:endParaRPr lang="sv-SE" dirty="0"/>
          </a:p>
          <a:p>
            <a:r>
              <a:rPr lang="sv-SE" b="1" dirty="0"/>
              <a:t>Fördelarna med Sarg</a:t>
            </a:r>
          </a:p>
          <a:p>
            <a:r>
              <a:rPr lang="sv-SE" dirty="0"/>
              <a:t>Sargen är inte bara en gräns, den är ett pedagogiskt verktyg som gör spelet mer intensivt och roligt.</a:t>
            </a:r>
          </a:p>
          <a:p>
            <a:r>
              <a:rPr lang="sv-SE" b="1" dirty="0"/>
              <a:t>Bollen i spel:</a:t>
            </a:r>
            <a:r>
              <a:rPr lang="sv-SE" dirty="0"/>
              <a:t> Tack vare sargen stannar bollen kvar på planen. Det blir färre avbrott för inkast och mer tid till aktivt spel.</a:t>
            </a:r>
          </a:p>
          <a:p>
            <a:r>
              <a:rPr lang="sv-SE" b="1" dirty="0"/>
              <a:t>Hög intensitet:</a:t>
            </a:r>
            <a:r>
              <a:rPr lang="sv-SE" dirty="0"/>
              <a:t> Spelet blir snabbare och spelarna måste vara ständigt alerta.</a:t>
            </a:r>
          </a:p>
          <a:p>
            <a:r>
              <a:rPr lang="sv-SE" b="1" dirty="0"/>
              <a:t>Fysisk orientering:</a:t>
            </a:r>
            <a:r>
              <a:rPr lang="sv-SE" dirty="0"/>
              <a:t> Barnen lär sig att använda små ytor och att orientera sig i ett högt tempo.</a:t>
            </a:r>
          </a:p>
          <a:p>
            <a:r>
              <a:rPr lang="sv-SE" b="1" dirty="0"/>
              <a:t>Inga sidosnitt:</a:t>
            </a:r>
            <a:r>
              <a:rPr lang="sv-SE" dirty="0"/>
              <a:t> Fokus hamnar på spelet framåt och bakåt, vilket gör det enklare för barnen att förstå spelets riktning</a:t>
            </a:r>
          </a:p>
          <a:p>
            <a:pPr rtl="0"/>
            <a:endParaRPr lang="sv-SE" dirty="0"/>
          </a:p>
          <a:p>
            <a:pPr rt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4502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D4F9A-EDB6-36F7-2804-0BE6B8BEC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B720B8-4945-FE97-8E75-A1104BB62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45" y="363854"/>
            <a:ext cx="10780955" cy="1243717"/>
          </a:xfrm>
        </p:spPr>
        <p:txBody>
          <a:bodyPr rtlCol="0"/>
          <a:lstStyle/>
          <a:p>
            <a:pPr rtl="0"/>
            <a:r>
              <a:rPr lang="sv-SE" dirty="0"/>
              <a:t>Förälder i NSK</a:t>
            </a:r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07F2EF03-37A8-705A-1554-9423270A270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3429000"/>
            <a:ext cx="5157216" cy="2788919"/>
          </a:xfrm>
        </p:spPr>
        <p:txBody>
          <a:bodyPr rtlCol="0"/>
          <a:lstStyle/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sv-SE" dirty="0"/>
              <a:t>Studien </a:t>
            </a:r>
            <a:r>
              <a:rPr lang="sv-SE" i="1" dirty="0"/>
              <a:t>”Föräldrapress”.</a:t>
            </a:r>
            <a:br>
              <a:rPr lang="sv-SE" i="1" dirty="0"/>
            </a:br>
            <a:endParaRPr lang="sv-SE" i="1" dirty="0"/>
          </a:p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sv-SE" dirty="0"/>
              <a:t>Tips att tänka på som förälder.</a:t>
            </a:r>
            <a:br>
              <a:rPr lang="sv-SE" dirty="0"/>
            </a:br>
            <a:endParaRPr lang="sv-SE" dirty="0"/>
          </a:p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sv-SE" dirty="0"/>
              <a:t>Arbetsuppgifter.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F28514E-AFDB-7F1A-EFAD-27195FC7BA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61884" y="2377440"/>
            <a:ext cx="10349828" cy="1122844"/>
          </a:xfrm>
        </p:spPr>
        <p:txBody>
          <a:bodyPr rtlCol="0">
            <a:normAutofit/>
          </a:bodyPr>
          <a:lstStyle/>
          <a:p>
            <a:pPr algn="ctr"/>
            <a:r>
              <a:rPr lang="sv-SE" i="1" dirty="0"/>
              <a:t>”-Om du vill att ditt barn ska bli lycklig i sin idrott gör du det bäst genom att stötta i motgång och beröm ditt barn. Kritisera aldrig någonsin ditt barn och dess prestationer.”</a:t>
            </a:r>
            <a:endParaRPr lang="sv-se" i="1" dirty="0"/>
          </a:p>
          <a:p>
            <a:pPr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034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29942-1199-37C7-065F-349CECCFE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2CB1F311-BDA2-63D1-6802-7DF8C09DD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45" y="363854"/>
            <a:ext cx="10780955" cy="1243717"/>
          </a:xfrm>
        </p:spPr>
        <p:txBody>
          <a:bodyPr rtlCol="0"/>
          <a:lstStyle/>
          <a:p>
            <a:pPr rtl="0"/>
            <a:r>
              <a:rPr lang="sv-SE" dirty="0"/>
              <a:t>Övriga frågor</a:t>
            </a:r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432282F1-1047-4DB3-DC91-CC62FC1792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377440"/>
            <a:ext cx="5157216" cy="3840480"/>
          </a:xfrm>
        </p:spPr>
        <p:txBody>
          <a:bodyPr rtlCol="0"/>
          <a:lstStyle/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sv-SE" dirty="0" err="1"/>
              <a:t>Lagfoto</a:t>
            </a:r>
            <a:r>
              <a:rPr lang="sv-SE" dirty="0"/>
              <a:t> v.22 (25-28maj)</a:t>
            </a:r>
          </a:p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sv-SE" dirty="0"/>
              <a:t>Försäljning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8D96B7E-9B1A-1F49-E80F-C43F032FC57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72784" y="3568126"/>
            <a:ext cx="5157216" cy="729554"/>
          </a:xfrm>
        </p:spPr>
        <p:txBody>
          <a:bodyPr rtlCol="0">
            <a:normAutofit/>
          </a:bodyPr>
          <a:lstStyle/>
          <a:p>
            <a:pPr marL="342900" indent="-342900" rtl="0">
              <a:buFont typeface="Wingdings" panose="05000000000000000000" pitchFamily="2" charset="2"/>
              <a:buChar char="v"/>
            </a:pPr>
            <a:r>
              <a:rPr lang="sv-SE" dirty="0"/>
              <a:t>Tankar som kommit upp under tiden?</a:t>
            </a:r>
            <a:endParaRPr lang="sv-se" dirty="0"/>
          </a:p>
          <a:p>
            <a:pPr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27521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ColorBlockVTI">
  <a:themeElements>
    <a:clrScheme name="ColorBlock Color Scheme">
      <a:dk1>
        <a:sysClr val="windowText" lastClr="000000"/>
      </a:dk1>
      <a:lt1>
        <a:sysClr val="window" lastClr="FFFFFF"/>
      </a:lt1>
      <a:dk2>
        <a:srgbClr val="002044"/>
      </a:dk2>
      <a:lt2>
        <a:srgbClr val="F5F0F3"/>
      </a:lt2>
      <a:accent1>
        <a:srgbClr val="4A41C5"/>
      </a:accent1>
      <a:accent2>
        <a:srgbClr val="37997B"/>
      </a:accent2>
      <a:accent3>
        <a:srgbClr val="17B4DF"/>
      </a:accent3>
      <a:accent4>
        <a:srgbClr val="E69500"/>
      </a:accent4>
      <a:accent5>
        <a:srgbClr val="276D77"/>
      </a:accent5>
      <a:accent6>
        <a:srgbClr val="386ECE"/>
      </a:accent6>
      <a:hlink>
        <a:srgbClr val="AF1DAF"/>
      </a:hlink>
      <a:folHlink>
        <a:srgbClr val="FE5C68"/>
      </a:folHlink>
    </a:clrScheme>
    <a:fontScheme name="Custom 12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BlockDesign_win32_CP_v3" id="{814715DD-6C76-4F1A-ACBC-CB50DF76A204}" vid="{32B98461-600B-47E5-8B97-25031B2AA79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Background xmlns="71af3243-3dd4-4a8d-8c0d-dd76da1f02a5">false</Background>
    <Status xmlns="71af3243-3dd4-4a8d-8c0d-dd76da1f02a5">Not started</Status>
    <TaxCatchAll xmlns="230e9df3-be65-4c73-a93b-d1236ebd677e" xsi:nil="true"/>
    <ImageTagsTaxHTField xmlns="71af3243-3dd4-4a8d-8c0d-dd76da1f02a5">
      <Terms xmlns="http://schemas.microsoft.com/office/infopath/2007/PartnerControls"/>
    </ImageTagsTaxHTField>
    <Image xmlns="71af3243-3dd4-4a8d-8c0d-dd76da1f02a5">
      <Url xsi:nil="true"/>
      <Description xsi:nil="true"/>
    </Image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E4B3662-E706-427A-8C63-55F1C5B1CA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D5551C-388C-42EB-B1BB-B0BF4434BA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526E5B-BE06-44ED-944C-46B3BE1A406A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230e9df3-be65-4c73-a93b-d1236ebd677e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Design med blockformer i olika färger</Template>
  <TotalTime>8546</TotalTime>
  <Words>381</Words>
  <Application>Microsoft Office PowerPoint</Application>
  <PresentationFormat>Bredbild</PresentationFormat>
  <Paragraphs>42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5" baseType="lpstr">
      <vt:lpstr>Aptos</vt:lpstr>
      <vt:lpstr>Arial</vt:lpstr>
      <vt:lpstr>Avenir Next LT Pro</vt:lpstr>
      <vt:lpstr>Avenir Next LT Pro Light</vt:lpstr>
      <vt:lpstr>Calibri</vt:lpstr>
      <vt:lpstr>Garamond</vt:lpstr>
      <vt:lpstr>Wingdings</vt:lpstr>
      <vt:lpstr>ColorBlockVTI</vt:lpstr>
      <vt:lpstr>Nykvarns SK F19/20  Föräldramöte Säsongen 2026</vt:lpstr>
      <vt:lpstr>Dagordning</vt:lpstr>
      <vt:lpstr>Ledare säsongen 2026  </vt:lpstr>
      <vt:lpstr>   BLÅ VITA TRÅDEN</vt:lpstr>
      <vt:lpstr>Träning &amp; Match</vt:lpstr>
      <vt:lpstr>Förälder i NSK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Josefin Bobäck</dc:creator>
  <cp:lastModifiedBy>Josefin Bobäck</cp:lastModifiedBy>
  <cp:revision>6</cp:revision>
  <dcterms:created xsi:type="dcterms:W3CDTF">2026-04-25T09:58:41Z</dcterms:created>
  <dcterms:modified xsi:type="dcterms:W3CDTF">2026-05-05T07:16:48Z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0x01010079F111ED35F8CC479449609E8A0923A6</vt:lpwstr>
  </property>
</Properties>
</file>