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62" r:id="rId2"/>
    <p:sldId id="257" r:id="rId3"/>
    <p:sldId id="284" r:id="rId4"/>
    <p:sldId id="290" r:id="rId5"/>
    <p:sldId id="300" r:id="rId6"/>
    <p:sldId id="311" r:id="rId7"/>
    <p:sldId id="313" r:id="rId8"/>
    <p:sldId id="298" r:id="rId9"/>
    <p:sldId id="312" r:id="rId10"/>
    <p:sldId id="296" r:id="rId11"/>
    <p:sldId id="293" r:id="rId12"/>
    <p:sldId id="294" r:id="rId13"/>
    <p:sldId id="291" r:id="rId14"/>
  </p:sldIdLst>
  <p:sldSz cx="12192000" cy="6858000"/>
  <p:notesSz cx="6858000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CF1AB2-1976-4502-BF36-3FF5EA218861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706" autoAdjust="0"/>
  </p:normalViewPr>
  <p:slideViewPr>
    <p:cSldViewPr snapToGrid="0">
      <p:cViewPr varScale="1">
        <p:scale>
          <a:sx n="128" d="100"/>
          <a:sy n="128" d="100"/>
        </p:scale>
        <p:origin x="1566" y="804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7" d="100"/>
          <a:sy n="87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9BCE0C-CD74-4A59-802C-6D2F8C15331A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71800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28584"/>
            <a:ext cx="2971800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98501B-77B5-4365-9881-C6E19A3C1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4561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4FDEA8-CBB8-46CC-9562-028963DBC55A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2438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71800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28584"/>
            <a:ext cx="2971800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8BD8E7-1312-41F3-99C4-6DA5AF891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084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Egen grupp skapas för att planera bjuda in samt genomföra Hammarskölden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8BD8E7-1312-41F3-99C4-6DA5AF89196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6193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04800" y="304800"/>
            <a:ext cx="11582400" cy="6248400"/>
          </a:xfrm>
          <a:prstGeom prst="rect">
            <a:avLst/>
          </a:prstGeom>
          <a:noFill/>
          <a:ln w="50800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548245"/>
            <a:ext cx="10515600" cy="2240280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3854659"/>
            <a:ext cx="10515600" cy="1143000"/>
          </a:xfrm>
        </p:spPr>
        <p:txBody>
          <a:bodyPr>
            <a:normAutofit/>
          </a:bodyPr>
          <a:lstStyle>
            <a:lvl1pPr marL="0" indent="0" algn="ctr"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88627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Picture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4800600"/>
            <a:ext cx="12192000" cy="2057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084483"/>
            <a:ext cx="11125200" cy="914400"/>
          </a:xfrm>
        </p:spPr>
        <p:txBody>
          <a:bodyPr anchor="b">
            <a:normAutofit/>
          </a:bodyPr>
          <a:lstStyle>
            <a:lvl1pPr algn="ctr">
              <a:defRPr sz="4400" spc="-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0"/>
          </p:nvPr>
        </p:nvSpPr>
        <p:spPr>
          <a:xfrm>
            <a:off x="1" y="1"/>
            <a:ext cx="4023360" cy="4745736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1"/>
          </p:nvPr>
        </p:nvSpPr>
        <p:spPr>
          <a:xfrm>
            <a:off x="4084320" y="1"/>
            <a:ext cx="4023360" cy="4745736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2"/>
          </p:nvPr>
        </p:nvSpPr>
        <p:spPr>
          <a:xfrm>
            <a:off x="8168640" y="1"/>
            <a:ext cx="4023360" cy="4745736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6043123"/>
            <a:ext cx="11125200" cy="5715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637454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04800" y="304800"/>
            <a:ext cx="11582400" cy="6248400"/>
          </a:xfrm>
          <a:prstGeom prst="rect">
            <a:avLst/>
          </a:prstGeom>
          <a:noFill/>
          <a:ln w="50800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2483427"/>
            <a:ext cx="10515600" cy="2743200"/>
          </a:xfrm>
        </p:spPr>
        <p:txBody>
          <a:bodyPr anchor="b">
            <a:normAutofit/>
          </a:bodyPr>
          <a:lstStyle>
            <a:lvl1pPr algn="ctr">
              <a:defRPr sz="4400" spc="-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835025" y="5257800"/>
            <a:ext cx="105156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2000" cap="all" spc="50" baseline="0">
                <a:solidFill>
                  <a:schemeClr val="bg1"/>
                </a:solidFill>
              </a:defRPr>
            </a:lvl1pPr>
            <a:lvl2pPr marL="365760" indent="0" algn="ctr">
              <a:buNone/>
              <a:defRPr sz="2000" cap="all" spc="50" baseline="0">
                <a:solidFill>
                  <a:schemeClr val="bg1"/>
                </a:solidFill>
              </a:defRPr>
            </a:lvl2pPr>
            <a:lvl3pPr algn="ctr">
              <a:defRPr sz="2000" cap="all" spc="50" baseline="0">
                <a:solidFill>
                  <a:schemeClr val="bg1"/>
                </a:solidFill>
              </a:defRPr>
            </a:lvl3pPr>
            <a:lvl4pPr algn="ctr">
              <a:defRPr sz="2000" cap="all" spc="50" baseline="0">
                <a:solidFill>
                  <a:schemeClr val="bg1"/>
                </a:solidFill>
              </a:defRPr>
            </a:lvl4pPr>
            <a:lvl5pPr algn="ctr">
              <a:defRPr sz="2000" cap="all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067780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0" y="1714500"/>
            <a:ext cx="4495800" cy="446227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714500"/>
            <a:ext cx="4495800" cy="446227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7048" y="1733162"/>
            <a:ext cx="4498848" cy="68580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 cap="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7048" y="2481943"/>
            <a:ext cx="4498848" cy="369025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733162"/>
            <a:ext cx="4498848" cy="68580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 cap="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481943"/>
            <a:ext cx="4498848" cy="369025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51812" y="1672934"/>
            <a:ext cx="3506788" cy="2880360"/>
          </a:xfrm>
        </p:spPr>
        <p:txBody>
          <a:bodyPr anchor="b"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0352" y="457200"/>
            <a:ext cx="7242111" cy="5715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51812" y="4590288"/>
            <a:ext cx="3514564" cy="1581912"/>
          </a:xfrm>
        </p:spPr>
        <p:txBody>
          <a:bodyPr/>
          <a:lstStyle>
            <a:lvl1pPr marL="0" indent="0"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8153400" y="0"/>
            <a:ext cx="40386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32813" y="1683327"/>
            <a:ext cx="3125787" cy="2877260"/>
          </a:xfrm>
        </p:spPr>
        <p:txBody>
          <a:bodyPr anchor="b">
            <a:norm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0" y="0"/>
            <a:ext cx="8101584" cy="6857999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32813" y="4591761"/>
            <a:ext cx="3125787" cy="1580440"/>
          </a:xfrm>
        </p:spPr>
        <p:txBody>
          <a:bodyPr/>
          <a:lstStyle>
            <a:lvl1pPr marL="0" indent="0">
              <a:spcBef>
                <a:spcPts val="8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7724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57200"/>
            <a:ext cx="1943100" cy="57197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0" y="457200"/>
            <a:ext cx="7048500" cy="5719762"/>
          </a:xfrm>
        </p:spPr>
        <p:txBody>
          <a:bodyPr vert="eaVert"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0" y="4572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1714500"/>
            <a:ext cx="9144000" cy="4457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583680"/>
            <a:ext cx="12192000" cy="27432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3999" y="6601556"/>
            <a:ext cx="649138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87908" y="6601556"/>
            <a:ext cx="1534064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fld id="{37CC0096-1860-4642-9CD2-0079EA5E7CD1}" type="datetimeFigureOut">
              <a:rPr lang="en-US" smtClean="0"/>
              <a:pPr/>
              <a:t>4/14/2025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94499" y="6601556"/>
            <a:ext cx="7735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4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Möte</a:t>
            </a:r>
            <a:r>
              <a:rPr lang="en-US" dirty="0"/>
              <a:t> </a:t>
            </a:r>
            <a:r>
              <a:rPr lang="en-US" dirty="0" err="1"/>
              <a:t>lagföräldrar</a:t>
            </a:r>
            <a:r>
              <a:rPr lang="en-US" dirty="0"/>
              <a:t> NGIS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2025 04 14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E47ED2-1BF3-E020-17A9-06A65DBFE9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48496"/>
            <a:ext cx="12192000" cy="3179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6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73B5660-09EC-4992-9E8B-436800FE791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422777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19075"/>
            <a:ext cx="9144000" cy="638175"/>
          </a:xfrm>
        </p:spPr>
        <p:txBody>
          <a:bodyPr>
            <a:normAutofit/>
          </a:bodyPr>
          <a:lstStyle/>
          <a:p>
            <a:r>
              <a:rPr lang="en-US" sz="3600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857250"/>
            <a:ext cx="9144000" cy="5610225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endParaRPr lang="sv-SE" sz="1700" dirty="0">
              <a:solidFill>
                <a:schemeClr val="tx2"/>
              </a:solidFill>
              <a:latin typeface="Noto IKEA Latin" panose="020B0502040504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sv-SE" sz="1700" dirty="0">
                <a:solidFill>
                  <a:schemeClr val="tx2"/>
                </a:solidFill>
                <a:latin typeface="Noto IKEA Latin" panose="020B0502040504020204" pitchFamily="34" charset="0"/>
              </a:rPr>
              <a:t>Lagföräldrar 2025 – laget runt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2"/>
                </a:solidFill>
                <a:effectLst/>
                <a:latin typeface="Noto IKEA Latin" panose="020B0502040504020204" pitchFamily="34" charset="0"/>
                <a:ea typeface="Times New Roman" panose="02020603050405020304" pitchFamily="18" charset="0"/>
              </a:rPr>
              <a:t>Min roll </a:t>
            </a:r>
            <a:r>
              <a:rPr lang="en-US" sz="1700" dirty="0" err="1">
                <a:solidFill>
                  <a:schemeClr val="tx2"/>
                </a:solidFill>
                <a:effectLst/>
                <a:latin typeface="Noto IKEA Latin" panose="020B0502040504020204" pitchFamily="34" charset="0"/>
                <a:ea typeface="Times New Roman" panose="02020603050405020304" pitchFamily="18" charset="0"/>
              </a:rPr>
              <a:t>som</a:t>
            </a:r>
            <a:r>
              <a:rPr lang="en-US" sz="1700" dirty="0">
                <a:solidFill>
                  <a:schemeClr val="tx2"/>
                </a:solidFill>
                <a:effectLst/>
                <a:latin typeface="Noto IKEA Latin" panose="020B0502040504020204" pitchFamily="34" charset="0"/>
                <a:ea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tx2"/>
                </a:solidFill>
                <a:effectLst/>
                <a:latin typeface="Noto IKEA Latin" panose="020B0502040504020204" pitchFamily="34" charset="0"/>
                <a:ea typeface="Times New Roman" panose="02020603050405020304" pitchFamily="18" charset="0"/>
              </a:rPr>
              <a:t>lagförälder</a:t>
            </a:r>
            <a:r>
              <a:rPr lang="en-US" sz="1700" dirty="0">
                <a:solidFill>
                  <a:schemeClr val="tx2"/>
                </a:solidFill>
                <a:effectLst/>
                <a:latin typeface="Noto IKEA Latin" panose="020B0502040504020204" pitchFamily="34" charset="0"/>
                <a:ea typeface="Times New Roman" panose="02020603050405020304" pitchFamily="18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dirty="0" err="1">
                <a:solidFill>
                  <a:schemeClr val="tx2"/>
                </a:solidFill>
                <a:latin typeface="Noto IKEA Latin" panose="020B0502040504020204" pitchFamily="34" charset="0"/>
                <a:ea typeface="Times New Roman" panose="02020603050405020304" pitchFamily="18" charset="0"/>
              </a:rPr>
              <a:t>Försäljning</a:t>
            </a:r>
            <a:r>
              <a:rPr lang="en-US" sz="1700" dirty="0">
                <a:solidFill>
                  <a:schemeClr val="tx2"/>
                </a:solidFill>
                <a:latin typeface="Noto IKEA Latin" panose="020B0502040504020204" pitchFamily="34" charset="0"/>
                <a:ea typeface="Times New Roman" panose="02020603050405020304" pitchFamily="18" charset="0"/>
              </a:rPr>
              <a:t> och </a:t>
            </a:r>
            <a:r>
              <a:rPr lang="en-US" sz="1700" dirty="0" err="1">
                <a:solidFill>
                  <a:schemeClr val="tx2"/>
                </a:solidFill>
                <a:latin typeface="Noto IKEA Latin" panose="020B0502040504020204" pitchFamily="34" charset="0"/>
                <a:ea typeface="Times New Roman" panose="02020603050405020304" pitchFamily="18" charset="0"/>
              </a:rPr>
              <a:t>friköp</a:t>
            </a:r>
            <a:endParaRPr lang="en-US" sz="1700" dirty="0">
              <a:solidFill>
                <a:schemeClr val="tx2"/>
              </a:solidFill>
              <a:latin typeface="Noto IKEA Latin" panose="020B0502040504020204" pitchFamily="34" charset="0"/>
              <a:ea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dirty="0" err="1">
                <a:solidFill>
                  <a:schemeClr val="tx2"/>
                </a:solidFill>
                <a:latin typeface="Noto IKEA Latin" panose="020B0502040504020204" pitchFamily="34" charset="0"/>
                <a:ea typeface="Times New Roman" panose="02020603050405020304" pitchFamily="18" charset="0"/>
              </a:rPr>
              <a:t>Försäljningsaktiviteter</a:t>
            </a:r>
            <a:endParaRPr lang="en-US" sz="1700" dirty="0">
              <a:solidFill>
                <a:schemeClr val="tx2"/>
              </a:solidFill>
              <a:latin typeface="Noto IKEA Latin" panose="020B0502040504020204" pitchFamily="34" charset="0"/>
              <a:ea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dirty="0" err="1">
                <a:solidFill>
                  <a:schemeClr val="tx2"/>
                </a:solidFill>
                <a:effectLst/>
                <a:latin typeface="Noto IKEA Latin" panose="020B0502040504020204" pitchFamily="34" charset="0"/>
                <a:ea typeface="Times New Roman" panose="02020603050405020304" pitchFamily="18" charset="0"/>
              </a:rPr>
              <a:t>Lagkassa</a:t>
            </a:r>
            <a:r>
              <a:rPr lang="en-US" sz="1700" dirty="0" err="1">
                <a:solidFill>
                  <a:schemeClr val="tx2"/>
                </a:solidFill>
                <a:latin typeface="Noto IKEA Latin" panose="020B0502040504020204" pitchFamily="34" charset="0"/>
                <a:ea typeface="Times New Roman" panose="02020603050405020304" pitchFamily="18" charset="0"/>
              </a:rPr>
              <a:t>n</a:t>
            </a:r>
            <a:endParaRPr lang="en-US" sz="1700" dirty="0">
              <a:solidFill>
                <a:schemeClr val="tx2"/>
              </a:solidFill>
              <a:effectLst/>
              <a:latin typeface="Noto IKEA Latin" panose="020B0502040504020204" pitchFamily="34" charset="0"/>
              <a:ea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2"/>
                </a:solidFill>
                <a:latin typeface="Noto IKEA Latin" panose="020B0502040504020204" pitchFamily="34" charset="0"/>
                <a:ea typeface="Times New Roman" panose="02020603050405020304" pitchFamily="18" charset="0"/>
              </a:rPr>
              <a:t>Nya </a:t>
            </a:r>
            <a:r>
              <a:rPr lang="en-US" sz="1700" dirty="0" err="1">
                <a:solidFill>
                  <a:schemeClr val="tx2"/>
                </a:solidFill>
                <a:latin typeface="Noto IKEA Latin" panose="020B0502040504020204" pitchFamily="34" charset="0"/>
                <a:ea typeface="Times New Roman" panose="02020603050405020304" pitchFamily="18" charset="0"/>
              </a:rPr>
              <a:t>kontokollen</a:t>
            </a:r>
            <a:r>
              <a:rPr lang="en-US" sz="1700" dirty="0">
                <a:solidFill>
                  <a:schemeClr val="tx2"/>
                </a:solidFill>
                <a:latin typeface="Noto IKEA Latin" panose="020B0502040504020204" pitchFamily="34" charset="0"/>
                <a:ea typeface="Times New Roman" panose="02020603050405020304" pitchFamily="18" charset="0"/>
              </a:rPr>
              <a:t> – Tobias Lindgren</a:t>
            </a:r>
            <a:endParaRPr lang="en-US" sz="1700" dirty="0">
              <a:solidFill>
                <a:schemeClr val="tx2"/>
              </a:solidFill>
              <a:effectLst/>
              <a:latin typeface="Noto IKEA Latin" panose="020B0502040504020204" pitchFamily="34" charset="0"/>
              <a:ea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dirty="0" err="1">
                <a:solidFill>
                  <a:schemeClr val="tx2"/>
                </a:solidFill>
                <a:latin typeface="Noto IKEA Latin" panose="020B0502040504020204" pitchFamily="34" charset="0"/>
                <a:ea typeface="Times New Roman" panose="02020603050405020304" pitchFamily="18" charset="0"/>
              </a:rPr>
              <a:t>Kalendarium</a:t>
            </a:r>
            <a:r>
              <a:rPr lang="en-US" sz="1700" dirty="0">
                <a:solidFill>
                  <a:schemeClr val="tx2"/>
                </a:solidFill>
                <a:latin typeface="Noto IKEA Latin" panose="020B0502040504020204" pitchFamily="34" charset="0"/>
                <a:ea typeface="Times New Roman" panose="02020603050405020304" pitchFamily="18" charset="0"/>
              </a:rPr>
              <a:t>/</a:t>
            </a:r>
            <a:r>
              <a:rPr lang="en-US" sz="1700" dirty="0" err="1">
                <a:solidFill>
                  <a:schemeClr val="tx2"/>
                </a:solidFill>
                <a:latin typeface="Noto IKEA Latin" panose="020B0502040504020204" pitchFamily="34" charset="0"/>
                <a:ea typeface="Times New Roman" panose="02020603050405020304" pitchFamily="18" charset="0"/>
              </a:rPr>
              <a:t>Laguppgifter</a:t>
            </a:r>
            <a:endParaRPr lang="en-US" sz="1700" dirty="0">
              <a:solidFill>
                <a:schemeClr val="tx2"/>
              </a:solidFill>
              <a:latin typeface="Noto IKEA Latin" panose="020B0502040504020204" pitchFamily="34" charset="0"/>
              <a:ea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dirty="0" err="1">
                <a:solidFill>
                  <a:schemeClr val="tx2"/>
                </a:solidFill>
                <a:latin typeface="Noto IKEA Latin" panose="020B0502040504020204" pitchFamily="34" charset="0"/>
                <a:ea typeface="Times New Roman" panose="02020603050405020304" pitchFamily="18" charset="0"/>
              </a:rPr>
              <a:t>Fikavagnen</a:t>
            </a:r>
            <a:endParaRPr lang="en-US" sz="1700" dirty="0">
              <a:solidFill>
                <a:schemeClr val="tx2"/>
              </a:solidFill>
              <a:latin typeface="Noto IKEA Latin" panose="020B0502040504020204" pitchFamily="34" charset="0"/>
              <a:ea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2"/>
                </a:solidFill>
                <a:latin typeface="Noto IKEA Latin" panose="020B0502040504020204" pitchFamily="34" charset="0"/>
                <a:ea typeface="Times New Roman" panose="02020603050405020304" pitchFamily="18" charset="0"/>
              </a:rPr>
              <a:t>Nu </a:t>
            </a:r>
            <a:r>
              <a:rPr lang="en-US" sz="1700" dirty="0" err="1">
                <a:solidFill>
                  <a:schemeClr val="tx2"/>
                </a:solidFill>
                <a:latin typeface="Noto IKEA Latin" panose="020B0502040504020204" pitchFamily="34" charset="0"/>
                <a:ea typeface="Times New Roman" panose="02020603050405020304" pitchFamily="18" charset="0"/>
              </a:rPr>
              <a:t>då</a:t>
            </a:r>
            <a:r>
              <a:rPr lang="en-US" sz="1700" dirty="0">
                <a:solidFill>
                  <a:schemeClr val="tx2"/>
                </a:solidFill>
                <a:latin typeface="Noto IKEA Latin" panose="020B0502040504020204" pitchFamily="34" charset="0"/>
                <a:ea typeface="Times New Roman" panose="02020603050405020304" pitchFamily="18" charset="0"/>
              </a:rPr>
              <a:t>?</a:t>
            </a:r>
            <a:endParaRPr lang="en-US" sz="1700" dirty="0">
              <a:solidFill>
                <a:schemeClr val="tx2"/>
              </a:solidFill>
              <a:effectLst/>
              <a:latin typeface="Noto IKEA Latin" panose="020B0502040504020204" pitchFamily="34" charset="0"/>
              <a:ea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700" dirty="0">
              <a:solidFill>
                <a:schemeClr val="tx2"/>
              </a:solidFill>
              <a:effectLst/>
              <a:latin typeface="Noto IKEA Latin" panose="020B0502040504020204" pitchFamily="34" charset="0"/>
              <a:ea typeface="Times New Roman" panose="02020603050405020304" pitchFamily="18" charset="0"/>
            </a:endParaRPr>
          </a:p>
          <a:p>
            <a:pPr marL="45720" indent="0">
              <a:buNone/>
            </a:pPr>
            <a:endParaRPr lang="en-US" sz="1600" i="1" dirty="0"/>
          </a:p>
          <a:p>
            <a:pPr marL="45720" indent="0">
              <a:buNone/>
            </a:pPr>
            <a:endParaRPr lang="en-US" sz="1600" i="1" dirty="0"/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6970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73B5660-09EC-4992-9E8B-436800FE791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422777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92" y="197709"/>
            <a:ext cx="10560908" cy="3113902"/>
          </a:xfrm>
        </p:spPr>
        <p:txBody>
          <a:bodyPr>
            <a:normAutofit fontScale="90000"/>
          </a:bodyPr>
          <a:lstStyle/>
          <a:p>
            <a:br>
              <a:rPr lang="sv-SE" sz="3600" dirty="0"/>
            </a:br>
            <a:br>
              <a:rPr lang="sv-SE" sz="3600" dirty="0"/>
            </a:br>
            <a:br>
              <a:rPr lang="sv-SE" sz="3600" dirty="0"/>
            </a:br>
            <a:br>
              <a:rPr lang="sv-SE" sz="3600" dirty="0"/>
            </a:br>
            <a:br>
              <a:rPr lang="sv-SE" sz="3600" dirty="0"/>
            </a:br>
            <a:r>
              <a:rPr lang="sv-SE" sz="4900" dirty="0"/>
              <a:t>               LAGFÖRÄLDRAR 2025 – VILKA ÄR VI?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774857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73B5660-09EC-4992-9E8B-436800FE791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422777" cy="6858001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BD2D1938-F1B7-4AA3-82BB-D4478D1CB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457200"/>
            <a:ext cx="9144000" cy="584200"/>
          </a:xfrm>
        </p:spPr>
        <p:txBody>
          <a:bodyPr/>
          <a:lstStyle/>
          <a:p>
            <a:r>
              <a:rPr lang="sv-SE" dirty="0"/>
              <a:t>Min roll som lagförälder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80FB514-049F-4F0F-82F8-F54C67729C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8081" y="1305017"/>
            <a:ext cx="9141018" cy="6010183"/>
          </a:xfrm>
        </p:spPr>
        <p:txBody>
          <a:bodyPr>
            <a:normAutofit/>
          </a:bodyPr>
          <a:lstStyle/>
          <a:p>
            <a:r>
              <a:rPr lang="sv-SE" dirty="0"/>
              <a:t>Ha koll på informationen som kommer från föreningen och sammankallande för lagföräldrar (Sofia). Den huvudsakliga kanalen är gruppen på </a:t>
            </a:r>
            <a:r>
              <a:rPr lang="sv-SE" dirty="0" err="1"/>
              <a:t>WhatsApp</a:t>
            </a:r>
            <a:r>
              <a:rPr lang="sv-SE" dirty="0"/>
              <a:t>. Det kan även komma info på laget.se men då kommer det oftast även upp i gruppen.</a:t>
            </a:r>
          </a:p>
          <a:p>
            <a:r>
              <a:rPr lang="sv-SE" dirty="0"/>
              <a:t>Generellt gäller: Tränarna har koll på träningar och info kring det sportsliga, ni ansvarar för att annan info når föräldrarna i laget, försäljning, arbetsfördelning vid event, kiosken osv. Håller ihop lagets försäljning och lägger in resultat i kontokollen.</a:t>
            </a:r>
          </a:p>
          <a:p>
            <a:r>
              <a:rPr lang="sv-SE" dirty="0"/>
              <a:t>Välkomna nya medlemmar. Informera om hur </a:t>
            </a:r>
            <a:r>
              <a:rPr lang="sv-SE" dirty="0" err="1"/>
              <a:t>bla</a:t>
            </a:r>
            <a:r>
              <a:rPr lang="sv-SE" dirty="0"/>
              <a:t> laget-</a:t>
            </a:r>
            <a:r>
              <a:rPr lang="sv-SE" dirty="0" err="1"/>
              <a:t>appen</a:t>
            </a:r>
            <a:r>
              <a:rPr lang="sv-SE" dirty="0"/>
              <a:t> fungerar.</a:t>
            </a:r>
          </a:p>
          <a:p>
            <a:pPr marL="45720" indent="0">
              <a:buNone/>
            </a:pPr>
            <a:endParaRPr lang="en-US" sz="1600" dirty="0"/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3959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5B92840-AEE8-D227-87E9-597B6F657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6349645-1659-05A4-2FA2-FA5B5B145E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E96D8B75-F17C-624A-503E-214B794881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2192001" cy="6765971"/>
          </a:xfrm>
          <a:prstGeom prst="rect">
            <a:avLst/>
          </a:prstGeom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9989EE69-358E-9247-7219-B16B198ABE3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422777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365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0459FAE-862A-B300-5D4E-9FB0529F5B2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6858001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34F048DE-0082-EE4E-4B6D-84A655A5A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457200"/>
            <a:ext cx="9144000" cy="828136"/>
          </a:xfrm>
        </p:spPr>
        <p:txBody>
          <a:bodyPr/>
          <a:lstStyle/>
          <a:p>
            <a:r>
              <a:rPr lang="sv-SE" dirty="0"/>
              <a:t>försäljningsaktiviteter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BC428BD-A4F5-491B-2786-3C3F83707B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br>
              <a:rPr lang="sv-SE" dirty="0"/>
            </a:br>
            <a:r>
              <a:rPr lang="sv-SE" b="0" i="0" dirty="0">
                <a:solidFill>
                  <a:srgbClr val="000000"/>
                </a:solidFill>
                <a:effectLst/>
                <a:latin typeface="ProximaNova"/>
              </a:rPr>
              <a:t>Aktivitet 			 	Förtjänst 	Ansvarig</a:t>
            </a:r>
            <a:br>
              <a:rPr lang="sv-SE" dirty="0"/>
            </a:br>
            <a:r>
              <a:rPr lang="sv-SE" b="0" i="0" dirty="0">
                <a:solidFill>
                  <a:srgbClr val="000000"/>
                </a:solidFill>
                <a:effectLst/>
                <a:latin typeface="ProximaNova"/>
              </a:rPr>
              <a:t>Restaurangchansen (Januari) 		150/225:- 	Erik Holmkvist</a:t>
            </a:r>
            <a:br>
              <a:rPr lang="sv-SE" dirty="0"/>
            </a:br>
            <a:r>
              <a:rPr lang="sv-SE" b="0" i="0" dirty="0">
                <a:solidFill>
                  <a:srgbClr val="000000"/>
                </a:solidFill>
                <a:effectLst/>
                <a:latin typeface="ProximaNova"/>
              </a:rPr>
              <a:t>Hemmavinsten (Året runt) 		41:-/månad 	Erik Holmkvist</a:t>
            </a:r>
            <a:br>
              <a:rPr lang="sv-SE" dirty="0"/>
            </a:br>
            <a:r>
              <a:rPr lang="sv-SE" b="0" i="0" dirty="0" err="1">
                <a:solidFill>
                  <a:srgbClr val="000000"/>
                </a:solidFill>
                <a:effectLst/>
                <a:latin typeface="ProximaNova"/>
              </a:rPr>
              <a:t>Joyna</a:t>
            </a:r>
            <a:r>
              <a:rPr lang="sv-SE" b="0" i="0" dirty="0">
                <a:solidFill>
                  <a:srgbClr val="000000"/>
                </a:solidFill>
                <a:effectLst/>
                <a:latin typeface="ProximaNova"/>
              </a:rPr>
              <a:t> (Året runt) 			50:-/månad 	Erik Holmkvist</a:t>
            </a:r>
            <a:br>
              <a:rPr lang="sv-SE" dirty="0"/>
            </a:br>
            <a:r>
              <a:rPr lang="sv-SE" b="0" i="0" dirty="0">
                <a:solidFill>
                  <a:srgbClr val="000000"/>
                </a:solidFill>
                <a:effectLst/>
                <a:latin typeface="ProximaNova"/>
              </a:rPr>
              <a:t>Ravelli (Maj) 				38-78:-/paket 	Erik Holmkvist</a:t>
            </a:r>
            <a:br>
              <a:rPr lang="sv-SE" dirty="0"/>
            </a:br>
            <a:r>
              <a:rPr lang="sv-SE" b="0" i="0" dirty="0">
                <a:solidFill>
                  <a:srgbClr val="000000"/>
                </a:solidFill>
                <a:effectLst/>
                <a:latin typeface="ProximaNova"/>
              </a:rPr>
              <a:t>Kakor (Augusti-september) 		</a:t>
            </a:r>
            <a:r>
              <a:rPr lang="sv-SE" dirty="0">
                <a:solidFill>
                  <a:srgbClr val="000000"/>
                </a:solidFill>
                <a:latin typeface="ProximaNova"/>
              </a:rPr>
              <a:t>35</a:t>
            </a:r>
            <a:r>
              <a:rPr lang="sv-SE" b="0" i="0" dirty="0">
                <a:solidFill>
                  <a:srgbClr val="000000"/>
                </a:solidFill>
                <a:effectLst/>
                <a:latin typeface="ProximaNova"/>
              </a:rPr>
              <a:t>:-/burk 	Jonas </a:t>
            </a:r>
            <a:r>
              <a:rPr lang="sv-SE" b="0" i="0" dirty="0" err="1">
                <a:solidFill>
                  <a:srgbClr val="000000"/>
                </a:solidFill>
                <a:effectLst/>
                <a:latin typeface="ProximaNova"/>
              </a:rPr>
              <a:t>Tingrud</a:t>
            </a:r>
            <a:br>
              <a:rPr lang="sv-SE" dirty="0"/>
            </a:br>
            <a:r>
              <a:rPr lang="sv-SE" b="0" i="0" dirty="0">
                <a:solidFill>
                  <a:srgbClr val="000000"/>
                </a:solidFill>
                <a:effectLst/>
                <a:latin typeface="ProximaNova"/>
              </a:rPr>
              <a:t>Bingolotter 23/12 (November-december) 	38/72:-/lott 	Erik Holmkvist</a:t>
            </a:r>
            <a:br>
              <a:rPr lang="sv-SE" dirty="0"/>
            </a:br>
            <a:br>
              <a:rPr lang="sv-SE" dirty="0"/>
            </a:br>
            <a:r>
              <a:rPr lang="sv-SE" b="0" i="0" dirty="0">
                <a:solidFill>
                  <a:srgbClr val="000000"/>
                </a:solidFill>
                <a:effectLst/>
                <a:latin typeface="ProximaNova"/>
              </a:rPr>
              <a:t>Lagen kan själva hitta egna försäljningsaktiviteter för att uppnå 500:-</a:t>
            </a:r>
          </a:p>
          <a:p>
            <a:pPr marL="45720" indent="0">
              <a:buNone/>
            </a:pPr>
            <a:r>
              <a:rPr lang="sv-SE" dirty="0">
                <a:solidFill>
                  <a:srgbClr val="000000"/>
                </a:solidFill>
                <a:latin typeface="ProximaNova"/>
              </a:rPr>
              <a:t>Men! </a:t>
            </a:r>
            <a:r>
              <a:rPr lang="sv-SE" b="0" i="0" dirty="0">
                <a:solidFill>
                  <a:srgbClr val="000000"/>
                </a:solidFill>
                <a:effectLst/>
                <a:latin typeface="ProximaNova"/>
              </a:rPr>
              <a:t>Vi har fördelaktigt avtal med Ravelli och vill att alla lag är med säljer samt att det finns bonusar att hämta.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16979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0459FAE-862A-B300-5D4E-9FB0529F5B2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6858001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34F048DE-0082-EE4E-4B6D-84A655A5A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457200"/>
            <a:ext cx="9144000" cy="828136"/>
          </a:xfrm>
        </p:spPr>
        <p:txBody>
          <a:bodyPr/>
          <a:lstStyle/>
          <a:p>
            <a:r>
              <a:rPr lang="sv-SE" dirty="0"/>
              <a:t>Lagkassan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BC428BD-A4F5-491B-2786-3C3F83707B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sv-SE" b="0" i="0" dirty="0">
                <a:solidFill>
                  <a:srgbClr val="000000"/>
                </a:solidFill>
                <a:effectLst/>
                <a:latin typeface="ProximaNova"/>
              </a:rPr>
              <a:t>Lagkassan:</a:t>
            </a:r>
            <a:br>
              <a:rPr lang="sv-SE" dirty="0"/>
            </a:br>
            <a:r>
              <a:rPr lang="sv-SE" b="0" i="0" dirty="0">
                <a:solidFill>
                  <a:srgbClr val="000000"/>
                </a:solidFill>
                <a:effectLst/>
                <a:latin typeface="ProximaNova"/>
              </a:rPr>
              <a:t>• Lagen bestämmer själva hur de vill samla in pengar till sin lagkassa.</a:t>
            </a:r>
          </a:p>
          <a:p>
            <a:pPr marL="45720" indent="0">
              <a:buNone/>
            </a:pPr>
            <a:r>
              <a:rPr lang="sv-SE" dirty="0">
                <a:solidFill>
                  <a:srgbClr val="000000"/>
                </a:solidFill>
                <a:latin typeface="ProximaNova"/>
              </a:rPr>
              <a:t>Egna aktiviteter</a:t>
            </a:r>
          </a:p>
          <a:p>
            <a:pPr marL="45720" indent="0">
              <a:buNone/>
            </a:pPr>
            <a:r>
              <a:rPr lang="sv-SE" dirty="0">
                <a:solidFill>
                  <a:srgbClr val="000000"/>
                </a:solidFill>
                <a:latin typeface="ProximaNova"/>
              </a:rPr>
              <a:t>Höj friköpsbeloppet beroende på mål med försäljningen </a:t>
            </a:r>
            <a:br>
              <a:rPr lang="sv-SE" dirty="0"/>
            </a:b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196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73B5660-09EC-4992-9E8B-436800FE791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454582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92195"/>
            <a:ext cx="12192000" cy="3122774"/>
          </a:xfrm>
        </p:spPr>
        <p:txBody>
          <a:bodyPr>
            <a:normAutofit/>
          </a:bodyPr>
          <a:lstStyle/>
          <a:p>
            <a:pPr algn="ctr"/>
            <a:br>
              <a:rPr lang="sv-SE" sz="3600" dirty="0"/>
            </a:br>
            <a:br>
              <a:rPr lang="sv-SE" sz="3600" dirty="0"/>
            </a:br>
            <a:br>
              <a:rPr lang="sv-SE" sz="3600" dirty="0"/>
            </a:br>
            <a:br>
              <a:rPr lang="sv-SE" sz="3600" dirty="0"/>
            </a:br>
            <a:br>
              <a:rPr lang="sv-SE" sz="3600" dirty="0"/>
            </a:br>
            <a:r>
              <a:rPr lang="sv-SE" sz="3600" dirty="0"/>
              <a:t>NYA kontokollen – hur fungerar det?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877301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73B5660-09EC-4992-9E8B-436800FE791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BD2D1938-F1B7-4AA3-82BB-D4478D1CB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457200"/>
            <a:ext cx="9144000" cy="584200"/>
          </a:xfrm>
        </p:spPr>
        <p:txBody>
          <a:bodyPr/>
          <a:lstStyle/>
          <a:p>
            <a:r>
              <a:rPr lang="sv-SE" dirty="0"/>
              <a:t>Kalendarium och laguppgifter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AEA0AD4-C943-4709-A07D-535E6A8B3C9F}"/>
              </a:ext>
            </a:extLst>
          </p:cNvPr>
          <p:cNvSpPr/>
          <p:nvPr/>
        </p:nvSpPr>
        <p:spPr>
          <a:xfrm>
            <a:off x="266699" y="1041400"/>
            <a:ext cx="5944689" cy="47260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Kalendarium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2025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Utskick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medlems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/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träningsavgifter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EH KLAR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2025-01-15 RC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försäljning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EH  KLAR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2025-02-01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Serieanmälan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B&amp;U MM/JT KLAR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2025-03-18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Årsmöte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EH KLAR</a:t>
            </a:r>
          </a:p>
          <a:p>
            <a:pPr marL="342900" marR="0" lvl="0" indent="-342900" algn="l" defTabSz="914400" rtl="0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2025-04-01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Ledarmöte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B&amp;U JT KLAR</a:t>
            </a:r>
          </a:p>
          <a:p>
            <a:pPr marL="342900" marR="0" lvl="0" indent="-342900" algn="l" defTabSz="914400" rtl="0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2025-04-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14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Lagföräldramöte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SÖ</a:t>
            </a:r>
          </a:p>
          <a:p>
            <a:pPr marL="342900" marR="0" lvl="0" indent="-342900" algn="l" defTabSz="914400" rtl="0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2025-04-23 </a:t>
            </a:r>
            <a:r>
              <a:rPr lang="en-US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Ravelli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till </a:t>
            </a:r>
            <a:r>
              <a:rPr lang="en-US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Hammarvallen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2025-04/05-**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Profilkläder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Intersport JT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2025-05-04 Panta Mera +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Städ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dela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upp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lagen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olika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områden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korv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och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dricka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vid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stugan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TL/JT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Valborg P15-P14-F14/15 (Grill/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Fiskedam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/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aktivitet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Bruket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2025-05-07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och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08 1700-2100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Lagfotografering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JT</a:t>
            </a:r>
          </a:p>
          <a:p>
            <a:pPr marL="285750" marR="0" lvl="0" indent="-285750" algn="l" defTabSz="914400" rtl="0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Maj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Försäljning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Ravelli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EH</a:t>
            </a:r>
          </a:p>
          <a:p>
            <a:pPr marL="285750" marR="0" lvl="0" indent="-285750" algn="l" defTabSz="914400" rtl="0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2025-06-16 till 18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SummerCamp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JT/SÖ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8690452-A22B-4D41-BED8-176987F3613D}"/>
              </a:ext>
            </a:extLst>
          </p:cNvPr>
          <p:cNvSpPr/>
          <p:nvPr/>
        </p:nvSpPr>
        <p:spPr>
          <a:xfrm>
            <a:off x="6096000" y="1041399"/>
            <a:ext cx="5944689" cy="37339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Kalendarium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2025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2025-08-17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Ledarmöte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B&amp;U JT</a:t>
            </a:r>
          </a:p>
          <a:p>
            <a:pPr marL="342900" marR="0" lvl="0" indent="-342900" algn="l" defTabSz="914400" rtl="0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2025-08-30-31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Hammarskölden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PF16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och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PF17</a:t>
            </a:r>
          </a:p>
          <a:p>
            <a:pPr marL="342900" marR="0" lvl="0" indent="-342900" algn="l" defTabSz="914400" rtl="0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2025 Aug/Sep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Försäljning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Kakor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JT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2025-09-** Panta Mera, dela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upp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lagen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olika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områden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korv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och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dricka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vid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stugan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TL/JT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Bingolotter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uppesittarkvällenEH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Joyna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försäljning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hela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året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 EH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268408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73B5660-09EC-4992-9E8B-436800FE791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422777" cy="685800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BD2D1938-F1B7-4AA3-82BB-D4478D1CB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457200"/>
            <a:ext cx="9144000" cy="584200"/>
          </a:xfrm>
        </p:spPr>
        <p:txBody>
          <a:bodyPr/>
          <a:lstStyle/>
          <a:p>
            <a:r>
              <a:rPr lang="sv-SE" dirty="0"/>
              <a:t>laguppgifter</a:t>
            </a:r>
            <a:endParaRPr lang="en-US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D55F4E39-FAC6-494E-9634-3CA5AC58EC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8137350"/>
              </p:ext>
            </p:extLst>
          </p:nvPr>
        </p:nvGraphicFramePr>
        <p:xfrm>
          <a:off x="1920875" y="1498600"/>
          <a:ext cx="8350250" cy="3301186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4402859">
                  <a:extLst>
                    <a:ext uri="{9D8B030D-6E8A-4147-A177-3AD203B41FA5}">
                      <a16:colId xmlns:a16="http://schemas.microsoft.com/office/drawing/2014/main" val="568427382"/>
                    </a:ext>
                  </a:extLst>
                </a:gridCol>
                <a:gridCol w="3947391">
                  <a:extLst>
                    <a:ext uri="{9D8B030D-6E8A-4147-A177-3AD203B41FA5}">
                      <a16:colId xmlns:a16="http://schemas.microsoft.com/office/drawing/2014/main" val="1707930008"/>
                    </a:ext>
                  </a:extLst>
                </a:gridCol>
              </a:tblGrid>
              <a:tr h="342908">
                <a:tc>
                  <a:txBody>
                    <a:bodyPr/>
                    <a:lstStyle/>
                    <a:p>
                      <a:pPr algn="l" fontAlgn="ctr"/>
                      <a:r>
                        <a:rPr lang="sv-SE" sz="2800" b="1" u="none" strike="noStrike" dirty="0">
                          <a:effectLst/>
                          <a:latin typeface="Noto IKEA Latin" panose="020B0502040504020204" pitchFamily="34" charset="0"/>
                        </a:rPr>
                        <a:t>Laguppgifter 2025</a:t>
                      </a:r>
                      <a:endParaRPr lang="sv-SE" sz="2800" b="1" i="0" u="none" strike="noStrike" dirty="0">
                        <a:solidFill>
                          <a:srgbClr val="2E74B5"/>
                        </a:solidFill>
                        <a:effectLst/>
                        <a:latin typeface="Noto IKEA Latin" panose="020B0502040504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Noto IKEA Latin" panose="020B0502040504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175596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endParaRPr lang="en-US" sz="2800" u="none" strike="noStrike" dirty="0">
                        <a:effectLst/>
                        <a:latin typeface="Noto IKEA Latin" panose="020B0502040504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u="none" strike="noStrike">
                          <a:effectLst/>
                          <a:latin typeface="Noto IKEA Latin" panose="020B0502040504020204" pitchFamily="34" charset="0"/>
                        </a:rPr>
                        <a:t> </a:t>
                      </a:r>
                      <a:endParaRPr lang="en-US" sz="2400" b="1" i="0" u="none" strike="noStrike">
                        <a:solidFill>
                          <a:srgbClr val="2E74B5"/>
                        </a:solidFill>
                        <a:effectLst/>
                        <a:latin typeface="Noto IKEA Latin" panose="020B0502040504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323001821"/>
                  </a:ext>
                </a:extLst>
              </a:tr>
              <a:tr h="439420">
                <a:tc>
                  <a:txBody>
                    <a:bodyPr/>
                    <a:lstStyle/>
                    <a:p>
                      <a:pPr algn="l" fontAlgn="ctr"/>
                      <a:r>
                        <a:rPr lang="sv-SE" sz="2400" u="none" strike="noStrike" dirty="0">
                          <a:solidFill>
                            <a:schemeClr val="tx2"/>
                          </a:solidFill>
                          <a:effectLst/>
                          <a:latin typeface="Noto IKEA Latin" panose="020B0502040504020204" pitchFamily="34" charset="0"/>
                        </a:rPr>
                        <a:t>Valborg </a:t>
                      </a:r>
                      <a:endParaRPr lang="sv-SE" sz="2400" b="0" i="0" u="none" strike="noStrike" dirty="0">
                        <a:solidFill>
                          <a:schemeClr val="tx2"/>
                        </a:solidFill>
                        <a:effectLst/>
                        <a:latin typeface="Noto IKEA Latin" panose="020B0502040504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P15-P14-F14/15</a:t>
                      </a:r>
                      <a:endParaRPr lang="sv-SE" sz="2400" b="0" i="0" u="none" strike="noStrike" dirty="0">
                        <a:solidFill>
                          <a:schemeClr val="tx2"/>
                        </a:solidFill>
                        <a:effectLst/>
                        <a:latin typeface="Noto IKEA Latin" panose="020B0502040504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529259647"/>
                  </a:ext>
                </a:extLst>
              </a:tr>
              <a:tr h="393162">
                <a:tc>
                  <a:txBody>
                    <a:bodyPr/>
                    <a:lstStyle/>
                    <a:p>
                      <a:pPr algn="l" fontAlgn="ctr"/>
                      <a:r>
                        <a:rPr lang="sv-SE" sz="2400" u="none" strike="noStrike" dirty="0">
                          <a:solidFill>
                            <a:schemeClr val="tx2"/>
                          </a:solidFill>
                          <a:effectLst/>
                          <a:latin typeface="Noto IKEA Latin" panose="020B0502040504020204" pitchFamily="34" charset="0"/>
                        </a:rPr>
                        <a:t>Bollkallar Herr</a:t>
                      </a:r>
                      <a:endParaRPr lang="sv-SE" sz="2400" b="0" i="0" u="none" strike="noStrike" dirty="0">
                        <a:solidFill>
                          <a:schemeClr val="tx2"/>
                        </a:solidFill>
                        <a:effectLst/>
                        <a:latin typeface="Noto IKEA Latin" panose="020B0502040504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2400" u="none" strike="noStrike" dirty="0">
                          <a:solidFill>
                            <a:schemeClr val="tx2"/>
                          </a:solidFill>
                          <a:effectLst/>
                          <a:latin typeface="Noto IKEA Latin" panose="020B0502040504020204" pitchFamily="34" charset="0"/>
                        </a:rPr>
                        <a:t>P13</a:t>
                      </a:r>
                      <a:endParaRPr lang="sv-SE" sz="2400" b="0" i="0" u="none" strike="noStrike" dirty="0">
                        <a:solidFill>
                          <a:schemeClr val="tx2"/>
                        </a:solidFill>
                        <a:effectLst/>
                        <a:latin typeface="Noto IKEA Latin" panose="020B0502040504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536133975"/>
                  </a:ext>
                </a:extLst>
              </a:tr>
              <a:tr h="393162">
                <a:tc>
                  <a:txBody>
                    <a:bodyPr/>
                    <a:lstStyle/>
                    <a:p>
                      <a:pPr algn="l" fontAlgn="ctr"/>
                      <a:r>
                        <a:rPr lang="sv-SE" sz="2400" u="none" strike="noStrike" dirty="0">
                          <a:solidFill>
                            <a:schemeClr val="tx2"/>
                          </a:solidFill>
                          <a:effectLst/>
                          <a:latin typeface="Noto IKEA Latin" panose="020B0502040504020204" pitchFamily="34" charset="0"/>
                        </a:rPr>
                        <a:t>Bollpigor Dam</a:t>
                      </a:r>
                      <a:endParaRPr lang="sv-SE" sz="2400" b="0" i="0" u="none" strike="noStrike" dirty="0">
                        <a:solidFill>
                          <a:schemeClr val="tx2"/>
                        </a:solidFill>
                        <a:effectLst/>
                        <a:latin typeface="Noto IKEA Latin" panose="020B0502040504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2400" u="none" strike="noStrike" dirty="0">
                          <a:solidFill>
                            <a:schemeClr val="tx2"/>
                          </a:solidFill>
                          <a:effectLst/>
                          <a:latin typeface="Noto IKEA Latin" panose="020B0502040504020204" pitchFamily="34" charset="0"/>
                        </a:rPr>
                        <a:t>F12</a:t>
                      </a:r>
                      <a:endParaRPr lang="sv-SE" sz="2400" b="0" i="0" u="none" strike="noStrike" dirty="0">
                        <a:solidFill>
                          <a:schemeClr val="tx2"/>
                        </a:solidFill>
                        <a:effectLst/>
                        <a:latin typeface="Noto IKEA Latin" panose="020B0502040504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992015763"/>
                  </a:ext>
                </a:extLst>
              </a:tr>
              <a:tr h="420438">
                <a:tc>
                  <a:txBody>
                    <a:bodyPr/>
                    <a:lstStyle/>
                    <a:p>
                      <a:pPr algn="l" fontAlgn="ctr"/>
                      <a:r>
                        <a:rPr lang="sv-SE" sz="2400" u="none" strike="noStrike" dirty="0">
                          <a:solidFill>
                            <a:schemeClr val="tx2"/>
                          </a:solidFill>
                          <a:effectLst/>
                          <a:latin typeface="Noto IKEA Latin" panose="020B0502040504020204" pitchFamily="34" charset="0"/>
                        </a:rPr>
                        <a:t>Hammarskölden </a:t>
                      </a:r>
                      <a:endParaRPr lang="sv-SE" sz="2400" b="0" i="0" u="none" strike="noStrike" dirty="0">
                        <a:solidFill>
                          <a:schemeClr val="tx2"/>
                        </a:solidFill>
                        <a:effectLst/>
                        <a:latin typeface="Noto IKEA Latin" panose="020B0502040504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2400" u="none" strike="noStrike" dirty="0">
                          <a:solidFill>
                            <a:schemeClr val="tx2"/>
                          </a:solidFill>
                          <a:effectLst/>
                          <a:latin typeface="Noto IKEA Latin" panose="020B0502040504020204" pitchFamily="34" charset="0"/>
                        </a:rPr>
                        <a:t>F16 + P16+ PF17</a:t>
                      </a:r>
                      <a:endParaRPr lang="sv-SE" sz="2400" b="0" i="0" u="none" strike="noStrike" dirty="0">
                        <a:solidFill>
                          <a:schemeClr val="tx2"/>
                        </a:solidFill>
                        <a:effectLst/>
                        <a:latin typeface="Noto IKEA Latin" panose="020B0502040504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980978713"/>
                  </a:ext>
                </a:extLst>
              </a:tr>
              <a:tr h="393162">
                <a:tc>
                  <a:txBody>
                    <a:bodyPr/>
                    <a:lstStyle/>
                    <a:p>
                      <a:pPr algn="l" fontAlgn="ctr"/>
                      <a:r>
                        <a:rPr lang="sv-SE" sz="2400" b="0" i="0" u="none" strike="noStrike" dirty="0">
                          <a:solidFill>
                            <a:schemeClr val="tx2"/>
                          </a:solidFill>
                          <a:effectLst/>
                          <a:latin typeface="Noto IKEA Latin" panose="020B0502040504020204" pitchFamily="34" charset="0"/>
                        </a:rPr>
                        <a:t>Panta mera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2400" b="0" i="0" u="none" strike="noStrike" dirty="0">
                          <a:solidFill>
                            <a:schemeClr val="tx2"/>
                          </a:solidFill>
                          <a:effectLst/>
                          <a:latin typeface="Noto IKEA Latin" panose="020B0502040504020204" pitchFamily="34" charset="0"/>
                        </a:rPr>
                        <a:t>Alla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187012251"/>
                  </a:ext>
                </a:extLst>
              </a:tr>
              <a:tr h="393162">
                <a:tc>
                  <a:txBody>
                    <a:bodyPr/>
                    <a:lstStyle/>
                    <a:p>
                      <a:pPr algn="l" fontAlgn="ctr"/>
                      <a:endParaRPr lang="sv-SE" sz="2400" b="0" i="0" u="none" strike="noStrike" dirty="0">
                        <a:solidFill>
                          <a:schemeClr val="tx2"/>
                        </a:solidFill>
                        <a:effectLst/>
                        <a:latin typeface="Noto IKEA Latin" panose="020B0502040504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sv-SE" sz="2400" b="0" i="0" u="none" strike="noStrike" dirty="0">
                        <a:solidFill>
                          <a:schemeClr val="tx2"/>
                        </a:solidFill>
                        <a:effectLst/>
                        <a:latin typeface="Noto IKEA Latin" panose="020B0502040504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7802379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1631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73B5660-09EC-4992-9E8B-436800FE791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422777" cy="685800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BD2D1938-F1B7-4AA3-82BB-D4478D1CB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457200"/>
            <a:ext cx="9144000" cy="584200"/>
          </a:xfrm>
        </p:spPr>
        <p:txBody>
          <a:bodyPr/>
          <a:lstStyle/>
          <a:p>
            <a:r>
              <a:rPr lang="sv-SE" dirty="0"/>
              <a:t>FIKAVAGNEN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80FB514-049F-4F0F-82F8-F54C67729C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8081" y="1305017"/>
            <a:ext cx="9141018" cy="601018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v-SE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Vid seriespel ska vagnen vara ute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v-SE" dirty="0">
                <a:sym typeface="Wingdings" panose="05000000000000000000" pitchFamily="2" charset="2"/>
              </a:rPr>
              <a:t>Vi säljer kaffe, drickor, bars, kaka/bulle, godis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v-SE" dirty="0">
                <a:sym typeface="Wingdings" panose="05000000000000000000" pitchFamily="2" charset="2"/>
              </a:rPr>
              <a:t>Tips: Schema inom lagen</a:t>
            </a:r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2" name="Picture 3">
            <a:extLst>
              <a:ext uri="{FF2B5EF4-FFF2-40B4-BE49-F238E27FC236}">
                <a16:creationId xmlns:a16="http://schemas.microsoft.com/office/drawing/2014/main" id="{EF573BDB-CC8C-58B7-143C-3FC6EF73B9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2527" y="2012666"/>
            <a:ext cx="3773543" cy="3874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975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73B5660-09EC-4992-9E8B-436800FE791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422777" cy="685800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BD2D1938-F1B7-4AA3-82BB-D4478D1CB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457200"/>
            <a:ext cx="9144000" cy="584200"/>
          </a:xfrm>
        </p:spPr>
        <p:txBody>
          <a:bodyPr/>
          <a:lstStyle/>
          <a:p>
            <a:r>
              <a:rPr lang="sv-SE" dirty="0"/>
              <a:t>Nu DÅ?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80FB514-049F-4F0F-82F8-F54C67729C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8081" y="1305017"/>
            <a:ext cx="9141018" cy="601018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v-SE" sz="1400" dirty="0"/>
          </a:p>
          <a:p>
            <a:r>
              <a:rPr lang="sv-SE" dirty="0"/>
              <a:t>Kalla till ett föräldramöte, gärna tillsammans med tränarna, där ni går igenom kommande säsong. </a:t>
            </a:r>
          </a:p>
          <a:p>
            <a:r>
              <a:rPr lang="sv-SE" dirty="0" err="1"/>
              <a:t>Ev</a:t>
            </a:r>
            <a:r>
              <a:rPr lang="sv-SE" dirty="0"/>
              <a:t> frågor kan ni ta med mig, Jonas </a:t>
            </a:r>
            <a:r>
              <a:rPr lang="sv-SE" dirty="0" err="1"/>
              <a:t>Tingrud</a:t>
            </a:r>
            <a:r>
              <a:rPr lang="sv-SE" dirty="0"/>
              <a:t> eller Erik Holmqvist</a:t>
            </a:r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442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73B5660-09EC-4992-9E8B-436800FE791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666"/>
            <a:ext cx="12422777" cy="685800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BD2D1938-F1B7-4AA3-82BB-D4478D1CB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300" y="4615451"/>
            <a:ext cx="10898776" cy="2260600"/>
          </a:xfrm>
        </p:spPr>
        <p:txBody>
          <a:bodyPr>
            <a:normAutofit fontScale="90000"/>
          </a:bodyPr>
          <a:lstStyle/>
          <a:p>
            <a:pPr algn="ctr"/>
            <a:br>
              <a:rPr lang="sv-SE" sz="6600" dirty="0"/>
            </a:br>
            <a:r>
              <a:rPr lang="sv-SE" sz="6600" dirty="0"/>
              <a:t>Frågor?</a:t>
            </a:r>
            <a:br>
              <a:rPr lang="sv-SE" sz="6600" dirty="0"/>
            </a:br>
            <a:br>
              <a:rPr lang="sv-SE" sz="6600" dirty="0"/>
            </a:br>
            <a:br>
              <a:rPr lang="sv-SE" sz="6600" dirty="0"/>
            </a:br>
            <a:br>
              <a:rPr lang="sv-SE" sz="6600" dirty="0"/>
            </a:b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2443411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Health Fitness 16x9">
  <a:themeElements>
    <a:clrScheme name="HealthFitness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87A91B"/>
      </a:accent1>
      <a:accent2>
        <a:srgbClr val="FBCE11"/>
      </a:accent2>
      <a:accent3>
        <a:srgbClr val="446ED8"/>
      </a:accent3>
      <a:accent4>
        <a:srgbClr val="9D22E2"/>
      </a:accent4>
      <a:accent5>
        <a:srgbClr val="FE9E00"/>
      </a:accent5>
      <a:accent6>
        <a:srgbClr val="DF5327"/>
      </a:accent6>
      <a:hlink>
        <a:srgbClr val="446ED8"/>
      </a:hlink>
      <a:folHlink>
        <a:srgbClr val="828282"/>
      </a:folHlink>
    </a:clrScheme>
    <a:fontScheme name="Calibri Light">
      <a:majorFont>
        <a:latin typeface="Calibri Light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alth and fitness presentation (widescreen).potx" id="{ABFD658B-2256-413B-9244-0F977A0B2D12}" vid="{E4CB021D-C859-4C82-BDBB-2F2FACCF0D80}"/>
    </a:ext>
  </a:extLst>
</a:theme>
</file>

<file path=ppt/theme/theme2.xml><?xml version="1.0" encoding="utf-8"?>
<a:theme xmlns:a="http://schemas.openxmlformats.org/drawingml/2006/main" name="Office Theme">
  <a:themeElements>
    <a:clrScheme name="HealthFitness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87A91B"/>
      </a:accent1>
      <a:accent2>
        <a:srgbClr val="FBCE11"/>
      </a:accent2>
      <a:accent3>
        <a:srgbClr val="446ED8"/>
      </a:accent3>
      <a:accent4>
        <a:srgbClr val="9D22E2"/>
      </a:accent4>
      <a:accent5>
        <a:srgbClr val="FE9E00"/>
      </a:accent5>
      <a:accent6>
        <a:srgbClr val="DF5327"/>
      </a:accent6>
      <a:hlink>
        <a:srgbClr val="446ED8"/>
      </a:hlink>
      <a:folHlink>
        <a:srgbClr val="828282"/>
      </a:folHlink>
    </a:clrScheme>
    <a:fontScheme name="Calibri Light">
      <a:majorFont>
        <a:latin typeface="Calibri Light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HealthFitness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87A91B"/>
      </a:accent1>
      <a:accent2>
        <a:srgbClr val="FBCE11"/>
      </a:accent2>
      <a:accent3>
        <a:srgbClr val="446ED8"/>
      </a:accent3>
      <a:accent4>
        <a:srgbClr val="9D22E2"/>
      </a:accent4>
      <a:accent5>
        <a:srgbClr val="FE9E00"/>
      </a:accent5>
      <a:accent6>
        <a:srgbClr val="DF5327"/>
      </a:accent6>
      <a:hlink>
        <a:srgbClr val="446ED8"/>
      </a:hlink>
      <a:folHlink>
        <a:srgbClr val="828282"/>
      </a:folHlink>
    </a:clrScheme>
    <a:fontScheme name="Calibri Light">
      <a:majorFont>
        <a:latin typeface="Calibri Light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Health and fitness presentation (widescreen)</Template>
  <TotalTime>14968</TotalTime>
  <Words>560</Words>
  <Application>Microsoft Office PowerPoint</Application>
  <PresentationFormat>Bredbild</PresentationFormat>
  <Paragraphs>85</Paragraphs>
  <Slides>13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Noto IKEA Latin</vt:lpstr>
      <vt:lpstr>ProximaNova</vt:lpstr>
      <vt:lpstr>Wingdings</vt:lpstr>
      <vt:lpstr>Health Fitness 16x9</vt:lpstr>
      <vt:lpstr>Möte lagföräldrar NGIS</vt:lpstr>
      <vt:lpstr>Agenda</vt:lpstr>
      <vt:lpstr>                    LAGFÖRÄLDRAR 2025 – VILKA ÄR VI?</vt:lpstr>
      <vt:lpstr>Min roll som lagförälder</vt:lpstr>
      <vt:lpstr>PowerPoint-presentation</vt:lpstr>
      <vt:lpstr>försäljningsaktiviteter</vt:lpstr>
      <vt:lpstr>Lagkassan</vt:lpstr>
      <vt:lpstr>     NYA kontokollen – hur fungerar det?</vt:lpstr>
      <vt:lpstr>Kalendarium och laguppgifter</vt:lpstr>
      <vt:lpstr>laguppgifter</vt:lpstr>
      <vt:lpstr>FIKAVAGNEN</vt:lpstr>
      <vt:lpstr>Nu DÅ?</vt:lpstr>
      <vt:lpstr> Frågor?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With Pictures layout</dc:title>
  <dc:creator>Jonas Tingrud</dc:creator>
  <cp:lastModifiedBy>Öggesjö Sofia    Kommunikationsenheten</cp:lastModifiedBy>
  <cp:revision>70</cp:revision>
  <cp:lastPrinted>2021-02-11T13:40:55Z</cp:lastPrinted>
  <dcterms:created xsi:type="dcterms:W3CDTF">2021-02-09T09:22:38Z</dcterms:created>
  <dcterms:modified xsi:type="dcterms:W3CDTF">2025-04-15T06:12:30Z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