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257" r:id="rId3"/>
    <p:sldId id="284" r:id="rId4"/>
    <p:sldId id="290" r:id="rId5"/>
    <p:sldId id="300" r:id="rId6"/>
    <p:sldId id="311" r:id="rId7"/>
    <p:sldId id="313" r:id="rId8"/>
    <p:sldId id="298" r:id="rId9"/>
    <p:sldId id="312" r:id="rId10"/>
    <p:sldId id="296" r:id="rId11"/>
    <p:sldId id="293" r:id="rId12"/>
    <p:sldId id="294" r:id="rId13"/>
    <p:sldId id="291" r:id="rId14"/>
  </p:sldIdLst>
  <p:sldSz cx="12192000" cy="6858000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128" d="100"/>
          <a:sy n="128" d="100"/>
        </p:scale>
        <p:origin x="1566" y="80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Egen grupp skapas för att planera bjuda in samt genomföra Hammarskölden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BD8E7-1312-41F3-99C4-6DA5AF8919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1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Möte</a:t>
            </a:r>
            <a:r>
              <a:rPr lang="en-US" dirty="0"/>
              <a:t> </a:t>
            </a:r>
            <a:r>
              <a:rPr lang="en-US" dirty="0" err="1"/>
              <a:t>lagföräldrar</a:t>
            </a:r>
            <a:r>
              <a:rPr lang="en-US" dirty="0"/>
              <a:t> NGIS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2025 04 14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E47ED2-1BF3-E020-17A9-06A65DBFE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8496"/>
            <a:ext cx="12192000" cy="317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3B5660-09EC-4992-9E8B-436800FE791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22777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D2D1938-F1B7-4AA3-82BB-D4478D1CB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584200"/>
          </a:xfrm>
        </p:spPr>
        <p:txBody>
          <a:bodyPr/>
          <a:lstStyle/>
          <a:p>
            <a:r>
              <a:rPr lang="sv-SE" dirty="0"/>
              <a:t>laguppgifter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55F4E39-FAC6-494E-9634-3CA5AC58E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137350"/>
              </p:ext>
            </p:extLst>
          </p:nvPr>
        </p:nvGraphicFramePr>
        <p:xfrm>
          <a:off x="1920875" y="1498600"/>
          <a:ext cx="8350250" cy="330118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402859">
                  <a:extLst>
                    <a:ext uri="{9D8B030D-6E8A-4147-A177-3AD203B41FA5}">
                      <a16:colId xmlns:a16="http://schemas.microsoft.com/office/drawing/2014/main" val="568427382"/>
                    </a:ext>
                  </a:extLst>
                </a:gridCol>
                <a:gridCol w="3947391">
                  <a:extLst>
                    <a:ext uri="{9D8B030D-6E8A-4147-A177-3AD203B41FA5}">
                      <a16:colId xmlns:a16="http://schemas.microsoft.com/office/drawing/2014/main" val="1707930008"/>
                    </a:ext>
                  </a:extLst>
                </a:gridCol>
              </a:tblGrid>
              <a:tr h="342908">
                <a:tc>
                  <a:txBody>
                    <a:bodyPr/>
                    <a:lstStyle/>
                    <a:p>
                      <a:pPr algn="l" fontAlgn="ctr"/>
                      <a:r>
                        <a:rPr lang="sv-SE" sz="2800" b="1" u="none" strike="noStrike" dirty="0">
                          <a:effectLst/>
                          <a:latin typeface="Noto IKEA Latin" panose="020B0502040504020204" pitchFamily="34" charset="0"/>
                        </a:rPr>
                        <a:t>Laguppgifter 2025</a:t>
                      </a:r>
                      <a:endParaRPr lang="sv-SE" sz="2800" b="1" i="0" u="none" strike="noStrike" dirty="0">
                        <a:solidFill>
                          <a:srgbClr val="2E74B5"/>
                        </a:solidFill>
                        <a:effectLst/>
                        <a:latin typeface="Noto IKEA Latin" panose="020B05020405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Noto IKEA Latin" panose="020B0502040504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7559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endParaRPr lang="en-US" sz="2800" u="none" strike="noStrike" dirty="0">
                        <a:effectLst/>
                        <a:latin typeface="Noto IKEA Latin" panose="020B05020405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  <a:latin typeface="Noto IKEA Latin" panose="020B0502040504020204" pitchFamily="34" charset="0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2E74B5"/>
                        </a:solidFill>
                        <a:effectLst/>
                        <a:latin typeface="Noto IKEA Latin" panose="020B0502040504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23001821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pPr algn="l" fontAlgn="ctr"/>
                      <a:r>
                        <a:rPr lang="sv-SE" sz="2400" u="none" strike="noStrike" dirty="0">
                          <a:solidFill>
                            <a:schemeClr val="tx2"/>
                          </a:solidFill>
                          <a:effectLst/>
                          <a:latin typeface="Noto IKEA Latin" panose="020B0502040504020204" pitchFamily="34" charset="0"/>
                        </a:rPr>
                        <a:t>Valborg </a:t>
                      </a:r>
                      <a:endParaRPr lang="sv-SE" sz="2400" b="0" i="0" u="none" strike="noStrike" dirty="0">
                        <a:solidFill>
                          <a:schemeClr val="tx2"/>
                        </a:solidFill>
                        <a:effectLst/>
                        <a:latin typeface="Noto IKEA Latin" panose="020B05020405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P15-P14-F14/15</a:t>
                      </a:r>
                      <a:endParaRPr lang="sv-SE" sz="2400" b="0" i="0" u="none" strike="noStrike" dirty="0">
                        <a:solidFill>
                          <a:schemeClr val="tx2"/>
                        </a:solidFill>
                        <a:effectLst/>
                        <a:latin typeface="Noto IKEA Latin" panose="020B0502040504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29259647"/>
                  </a:ext>
                </a:extLst>
              </a:tr>
              <a:tr h="393162">
                <a:tc>
                  <a:txBody>
                    <a:bodyPr/>
                    <a:lstStyle/>
                    <a:p>
                      <a:pPr algn="l" fontAlgn="ctr"/>
                      <a:r>
                        <a:rPr lang="sv-SE" sz="2400" u="none" strike="noStrike" dirty="0">
                          <a:solidFill>
                            <a:schemeClr val="tx2"/>
                          </a:solidFill>
                          <a:effectLst/>
                          <a:latin typeface="Noto IKEA Latin" panose="020B0502040504020204" pitchFamily="34" charset="0"/>
                        </a:rPr>
                        <a:t>Bollkallar Herr</a:t>
                      </a:r>
                      <a:endParaRPr lang="sv-SE" sz="2400" b="0" i="0" u="none" strike="noStrike" dirty="0">
                        <a:solidFill>
                          <a:schemeClr val="tx2"/>
                        </a:solidFill>
                        <a:effectLst/>
                        <a:latin typeface="Noto IKEA Latin" panose="020B05020405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2400" u="none" strike="noStrike" dirty="0">
                          <a:solidFill>
                            <a:schemeClr val="tx2"/>
                          </a:solidFill>
                          <a:effectLst/>
                          <a:latin typeface="Noto IKEA Latin" panose="020B0502040504020204" pitchFamily="34" charset="0"/>
                        </a:rPr>
                        <a:t>P13</a:t>
                      </a:r>
                      <a:endParaRPr lang="sv-SE" sz="2400" b="0" i="0" u="none" strike="noStrike" dirty="0">
                        <a:solidFill>
                          <a:schemeClr val="tx2"/>
                        </a:solidFill>
                        <a:effectLst/>
                        <a:latin typeface="Noto IKEA Latin" panose="020B0502040504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36133975"/>
                  </a:ext>
                </a:extLst>
              </a:tr>
              <a:tr h="393162">
                <a:tc>
                  <a:txBody>
                    <a:bodyPr/>
                    <a:lstStyle/>
                    <a:p>
                      <a:pPr algn="l" fontAlgn="ctr"/>
                      <a:r>
                        <a:rPr lang="sv-SE" sz="2400" u="none" strike="noStrike" dirty="0">
                          <a:solidFill>
                            <a:schemeClr val="tx2"/>
                          </a:solidFill>
                          <a:effectLst/>
                          <a:latin typeface="Noto IKEA Latin" panose="020B0502040504020204" pitchFamily="34" charset="0"/>
                        </a:rPr>
                        <a:t>Bollpigor Dam</a:t>
                      </a:r>
                      <a:endParaRPr lang="sv-SE" sz="2400" b="0" i="0" u="none" strike="noStrike" dirty="0">
                        <a:solidFill>
                          <a:schemeClr val="tx2"/>
                        </a:solidFill>
                        <a:effectLst/>
                        <a:latin typeface="Noto IKEA Latin" panose="020B05020405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2400" u="none" strike="noStrike" dirty="0">
                          <a:solidFill>
                            <a:schemeClr val="tx2"/>
                          </a:solidFill>
                          <a:effectLst/>
                          <a:latin typeface="Noto IKEA Latin" panose="020B0502040504020204" pitchFamily="34" charset="0"/>
                        </a:rPr>
                        <a:t>F12</a:t>
                      </a:r>
                      <a:endParaRPr lang="sv-SE" sz="2400" b="0" i="0" u="none" strike="noStrike" dirty="0">
                        <a:solidFill>
                          <a:schemeClr val="tx2"/>
                        </a:solidFill>
                        <a:effectLst/>
                        <a:latin typeface="Noto IKEA Latin" panose="020B0502040504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92015763"/>
                  </a:ext>
                </a:extLst>
              </a:tr>
              <a:tr h="420438">
                <a:tc>
                  <a:txBody>
                    <a:bodyPr/>
                    <a:lstStyle/>
                    <a:p>
                      <a:pPr algn="l" fontAlgn="ctr"/>
                      <a:r>
                        <a:rPr lang="sv-SE" sz="2400" u="none" strike="noStrike" dirty="0">
                          <a:solidFill>
                            <a:schemeClr val="tx2"/>
                          </a:solidFill>
                          <a:effectLst/>
                          <a:latin typeface="Noto IKEA Latin" panose="020B0502040504020204" pitchFamily="34" charset="0"/>
                        </a:rPr>
                        <a:t>Hammarskölden </a:t>
                      </a:r>
                      <a:endParaRPr lang="sv-SE" sz="2400" b="0" i="0" u="none" strike="noStrike" dirty="0">
                        <a:solidFill>
                          <a:schemeClr val="tx2"/>
                        </a:solidFill>
                        <a:effectLst/>
                        <a:latin typeface="Noto IKEA Latin" panose="020B05020405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2400" u="none" strike="noStrike" dirty="0">
                          <a:solidFill>
                            <a:schemeClr val="tx2"/>
                          </a:solidFill>
                          <a:effectLst/>
                          <a:latin typeface="Noto IKEA Latin" panose="020B0502040504020204" pitchFamily="34" charset="0"/>
                        </a:rPr>
                        <a:t>F16 + P16+ PF17</a:t>
                      </a:r>
                      <a:endParaRPr lang="sv-SE" sz="2400" b="0" i="0" u="none" strike="noStrike" dirty="0">
                        <a:solidFill>
                          <a:schemeClr val="tx2"/>
                        </a:solidFill>
                        <a:effectLst/>
                        <a:latin typeface="Noto IKEA Latin" panose="020B0502040504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80978713"/>
                  </a:ext>
                </a:extLst>
              </a:tr>
              <a:tr h="393162">
                <a:tc>
                  <a:txBody>
                    <a:bodyPr/>
                    <a:lstStyle/>
                    <a:p>
                      <a:pPr algn="l" fontAlgn="ctr"/>
                      <a:r>
                        <a:rPr lang="sv-SE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Noto IKEA Latin" panose="020B0502040504020204" pitchFamily="34" charset="0"/>
                        </a:rPr>
                        <a:t>Panta mera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Noto IKEA Latin" panose="020B0502040504020204" pitchFamily="34" charset="0"/>
                        </a:rPr>
                        <a:t>Alla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87012251"/>
                  </a:ext>
                </a:extLst>
              </a:tr>
              <a:tr h="393162">
                <a:tc>
                  <a:txBody>
                    <a:bodyPr/>
                    <a:lstStyle/>
                    <a:p>
                      <a:pPr algn="l" fontAlgn="ctr"/>
                      <a:endParaRPr lang="sv-SE" sz="2400" b="0" i="0" u="none" strike="noStrike" dirty="0">
                        <a:solidFill>
                          <a:schemeClr val="tx2"/>
                        </a:solidFill>
                        <a:effectLst/>
                        <a:latin typeface="Noto IKEA Latin" panose="020B05020405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sv-SE" sz="2400" b="0" i="0" u="none" strike="noStrike" dirty="0">
                        <a:solidFill>
                          <a:schemeClr val="tx2"/>
                        </a:solidFill>
                        <a:effectLst/>
                        <a:latin typeface="Noto IKEA Latin" panose="020B0502040504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80237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63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3B5660-09EC-4992-9E8B-436800FE791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22777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D2D1938-F1B7-4AA3-82BB-D4478D1CB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584200"/>
          </a:xfrm>
        </p:spPr>
        <p:txBody>
          <a:bodyPr/>
          <a:lstStyle/>
          <a:p>
            <a:r>
              <a:rPr lang="sv-SE" dirty="0"/>
              <a:t>FIKAVAGNEN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0FB514-049F-4F0F-82F8-F54C6772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081" y="1305017"/>
            <a:ext cx="9141018" cy="60101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Vid seriespel ska vagnen vara ute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>
                <a:sym typeface="Wingdings" panose="05000000000000000000" pitchFamily="2" charset="2"/>
              </a:rPr>
              <a:t>Vi säljer kaffe, drickor, bars, kaka/bulle, godis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>
                <a:sym typeface="Wingdings" panose="05000000000000000000" pitchFamily="2" charset="2"/>
              </a:rPr>
              <a:t>Tips: Schema inom lagen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EF573BDB-CC8C-58B7-143C-3FC6EF73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527" y="2012666"/>
            <a:ext cx="3773543" cy="387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7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3B5660-09EC-4992-9E8B-436800FE791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22777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D2D1938-F1B7-4AA3-82BB-D4478D1CB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584200"/>
          </a:xfrm>
        </p:spPr>
        <p:txBody>
          <a:bodyPr/>
          <a:lstStyle/>
          <a:p>
            <a:r>
              <a:rPr lang="sv-SE" dirty="0"/>
              <a:t>Nu DÅ?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0FB514-049F-4F0F-82F8-F54C6772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081" y="1305017"/>
            <a:ext cx="9141018" cy="60101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1400" dirty="0"/>
          </a:p>
          <a:p>
            <a:r>
              <a:rPr lang="sv-SE" dirty="0"/>
              <a:t>Kalla till ett föräldramöte, gärna tillsammans med tränarna, där ni går igenom kommande säsong. </a:t>
            </a:r>
          </a:p>
          <a:p>
            <a:r>
              <a:rPr lang="sv-SE" dirty="0" err="1"/>
              <a:t>Ev</a:t>
            </a:r>
            <a:r>
              <a:rPr lang="sv-SE" dirty="0"/>
              <a:t> frågor kan ni ta med mig, Jonas </a:t>
            </a:r>
            <a:r>
              <a:rPr lang="sv-SE" dirty="0" err="1"/>
              <a:t>Tingrud</a:t>
            </a:r>
            <a:r>
              <a:rPr lang="sv-SE" dirty="0"/>
              <a:t> eller Erik Holmqvist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44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3B5660-09EC-4992-9E8B-436800FE791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66"/>
            <a:ext cx="12422777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D2D1938-F1B7-4AA3-82BB-D4478D1CB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4615451"/>
            <a:ext cx="10898776" cy="2260600"/>
          </a:xfrm>
        </p:spPr>
        <p:txBody>
          <a:bodyPr>
            <a:normAutofit fontScale="90000"/>
          </a:bodyPr>
          <a:lstStyle/>
          <a:p>
            <a:pPr algn="ctr"/>
            <a:br>
              <a:rPr lang="sv-SE" sz="6600" dirty="0"/>
            </a:br>
            <a:r>
              <a:rPr lang="sv-SE" sz="6600" dirty="0"/>
              <a:t>Frågor?</a:t>
            </a:r>
            <a:br>
              <a:rPr lang="sv-SE" sz="6600" dirty="0"/>
            </a:br>
            <a:br>
              <a:rPr lang="sv-SE" sz="6600" dirty="0"/>
            </a:br>
            <a:br>
              <a:rPr lang="sv-SE" sz="6600" dirty="0"/>
            </a:br>
            <a:br>
              <a:rPr lang="sv-SE" sz="6600" dirty="0"/>
            </a:b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44341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3B5660-09EC-4992-9E8B-436800FE791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2277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19075"/>
            <a:ext cx="9144000" cy="638175"/>
          </a:xfrm>
        </p:spPr>
        <p:txBody>
          <a:bodyPr>
            <a:normAutofit/>
          </a:bodyPr>
          <a:lstStyle/>
          <a:p>
            <a:r>
              <a:rPr lang="en-US" sz="3600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857250"/>
            <a:ext cx="9144000" cy="561022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sv-SE" sz="1700" dirty="0">
              <a:solidFill>
                <a:schemeClr val="tx2"/>
              </a:solidFill>
              <a:latin typeface="Noto IKEA Latin" panose="020B050204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700" dirty="0">
                <a:solidFill>
                  <a:schemeClr val="tx2"/>
                </a:solidFill>
                <a:latin typeface="Noto IKEA Latin" panose="020B0502040504020204" pitchFamily="34" charset="0"/>
              </a:rPr>
              <a:t>Lagföräldrar 2025 – laget runt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2"/>
                </a:solidFill>
                <a:effectLst/>
                <a:latin typeface="Noto IKEA Latin" panose="020B0502040504020204" pitchFamily="34" charset="0"/>
                <a:ea typeface="Times New Roman" panose="02020603050405020304" pitchFamily="18" charset="0"/>
              </a:rPr>
              <a:t>Min roll </a:t>
            </a:r>
            <a:r>
              <a:rPr lang="en-US" sz="1700" dirty="0" err="1">
                <a:solidFill>
                  <a:schemeClr val="tx2"/>
                </a:solidFill>
                <a:effectLst/>
                <a:latin typeface="Noto IKEA Latin" panose="020B0502040504020204" pitchFamily="34" charset="0"/>
                <a:ea typeface="Times New Roman" panose="02020603050405020304" pitchFamily="18" charset="0"/>
              </a:rPr>
              <a:t>som</a:t>
            </a:r>
            <a:r>
              <a:rPr lang="en-US" sz="1700" dirty="0">
                <a:solidFill>
                  <a:schemeClr val="tx2"/>
                </a:solidFill>
                <a:effectLst/>
                <a:latin typeface="Noto IKEA Latin" panose="020B0502040504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effectLst/>
                <a:latin typeface="Noto IKEA Latin" panose="020B0502040504020204" pitchFamily="34" charset="0"/>
                <a:ea typeface="Times New Roman" panose="02020603050405020304" pitchFamily="18" charset="0"/>
              </a:rPr>
              <a:t>lagförälder</a:t>
            </a:r>
            <a:r>
              <a:rPr lang="en-US" sz="1700" dirty="0">
                <a:solidFill>
                  <a:schemeClr val="tx2"/>
                </a:solidFill>
                <a:effectLst/>
                <a:latin typeface="Noto IKEA Latin" panose="020B0502040504020204" pitchFamily="34" charset="0"/>
                <a:ea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tx2"/>
                </a:solidFill>
                <a:latin typeface="Noto IKEA Latin" panose="020B0502040504020204" pitchFamily="34" charset="0"/>
                <a:ea typeface="Times New Roman" panose="02020603050405020304" pitchFamily="18" charset="0"/>
              </a:rPr>
              <a:t>Försäljning</a:t>
            </a:r>
            <a:r>
              <a:rPr lang="en-US" sz="1700" dirty="0">
                <a:solidFill>
                  <a:schemeClr val="tx2"/>
                </a:solidFill>
                <a:latin typeface="Noto IKEA Latin" panose="020B0502040504020204" pitchFamily="34" charset="0"/>
                <a:ea typeface="Times New Roman" panose="02020603050405020304" pitchFamily="18" charset="0"/>
              </a:rPr>
              <a:t> och </a:t>
            </a:r>
            <a:r>
              <a:rPr lang="en-US" sz="1700" dirty="0" err="1">
                <a:solidFill>
                  <a:schemeClr val="tx2"/>
                </a:solidFill>
                <a:latin typeface="Noto IKEA Latin" panose="020B0502040504020204" pitchFamily="34" charset="0"/>
                <a:ea typeface="Times New Roman" panose="02020603050405020304" pitchFamily="18" charset="0"/>
              </a:rPr>
              <a:t>friköp</a:t>
            </a:r>
            <a:endParaRPr lang="en-US" sz="1700" dirty="0">
              <a:solidFill>
                <a:schemeClr val="tx2"/>
              </a:solidFill>
              <a:latin typeface="Noto IKEA Latin" panose="020B0502040504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tx2"/>
                </a:solidFill>
                <a:latin typeface="Noto IKEA Latin" panose="020B0502040504020204" pitchFamily="34" charset="0"/>
                <a:ea typeface="Times New Roman" panose="02020603050405020304" pitchFamily="18" charset="0"/>
              </a:rPr>
              <a:t>Försäljningsaktiviteter</a:t>
            </a:r>
            <a:endParaRPr lang="en-US" sz="1700" dirty="0">
              <a:solidFill>
                <a:schemeClr val="tx2"/>
              </a:solidFill>
              <a:latin typeface="Noto IKEA Latin" panose="020B0502040504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tx2"/>
                </a:solidFill>
                <a:effectLst/>
                <a:latin typeface="Noto IKEA Latin" panose="020B0502040504020204" pitchFamily="34" charset="0"/>
                <a:ea typeface="Times New Roman" panose="02020603050405020304" pitchFamily="18" charset="0"/>
              </a:rPr>
              <a:t>Lagkassa</a:t>
            </a:r>
            <a:r>
              <a:rPr lang="en-US" sz="1700" dirty="0" err="1">
                <a:solidFill>
                  <a:schemeClr val="tx2"/>
                </a:solidFill>
                <a:latin typeface="Noto IKEA Latin" panose="020B0502040504020204" pitchFamily="34" charset="0"/>
                <a:ea typeface="Times New Roman" panose="02020603050405020304" pitchFamily="18" charset="0"/>
              </a:rPr>
              <a:t>n</a:t>
            </a:r>
            <a:endParaRPr lang="en-US" sz="1700" dirty="0">
              <a:solidFill>
                <a:schemeClr val="tx2"/>
              </a:solidFill>
              <a:effectLst/>
              <a:latin typeface="Noto IKEA Latin" panose="020B0502040504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2"/>
                </a:solidFill>
                <a:latin typeface="Noto IKEA Latin" panose="020B0502040504020204" pitchFamily="34" charset="0"/>
                <a:ea typeface="Times New Roman" panose="02020603050405020304" pitchFamily="18" charset="0"/>
              </a:rPr>
              <a:t>Nya </a:t>
            </a:r>
            <a:r>
              <a:rPr lang="en-US" sz="1700" dirty="0" err="1">
                <a:solidFill>
                  <a:schemeClr val="tx2"/>
                </a:solidFill>
                <a:latin typeface="Noto IKEA Latin" panose="020B0502040504020204" pitchFamily="34" charset="0"/>
                <a:ea typeface="Times New Roman" panose="02020603050405020304" pitchFamily="18" charset="0"/>
              </a:rPr>
              <a:t>kontokollen</a:t>
            </a:r>
            <a:r>
              <a:rPr lang="en-US" sz="1700" dirty="0">
                <a:solidFill>
                  <a:schemeClr val="tx2"/>
                </a:solidFill>
                <a:latin typeface="Noto IKEA Latin" panose="020B0502040504020204" pitchFamily="34" charset="0"/>
                <a:ea typeface="Times New Roman" panose="02020603050405020304" pitchFamily="18" charset="0"/>
              </a:rPr>
              <a:t> – Tobias Lindgren</a:t>
            </a:r>
            <a:endParaRPr lang="en-US" sz="1700" dirty="0">
              <a:solidFill>
                <a:schemeClr val="tx2"/>
              </a:solidFill>
              <a:effectLst/>
              <a:latin typeface="Noto IKEA Latin" panose="020B0502040504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tx2"/>
                </a:solidFill>
                <a:latin typeface="Noto IKEA Latin" panose="020B0502040504020204" pitchFamily="34" charset="0"/>
                <a:ea typeface="Times New Roman" panose="02020603050405020304" pitchFamily="18" charset="0"/>
              </a:rPr>
              <a:t>Kalendarium</a:t>
            </a:r>
            <a:r>
              <a:rPr lang="en-US" sz="1700" dirty="0">
                <a:solidFill>
                  <a:schemeClr val="tx2"/>
                </a:solidFill>
                <a:latin typeface="Noto IKEA Latin" panose="020B0502040504020204" pitchFamily="34" charset="0"/>
                <a:ea typeface="Times New Roman" panose="02020603050405020304" pitchFamily="18" charset="0"/>
              </a:rPr>
              <a:t>/</a:t>
            </a:r>
            <a:r>
              <a:rPr lang="en-US" sz="1700" dirty="0" err="1">
                <a:solidFill>
                  <a:schemeClr val="tx2"/>
                </a:solidFill>
                <a:latin typeface="Noto IKEA Latin" panose="020B0502040504020204" pitchFamily="34" charset="0"/>
                <a:ea typeface="Times New Roman" panose="02020603050405020304" pitchFamily="18" charset="0"/>
              </a:rPr>
              <a:t>Laguppgifter</a:t>
            </a:r>
            <a:endParaRPr lang="en-US" sz="1700" dirty="0">
              <a:solidFill>
                <a:schemeClr val="tx2"/>
              </a:solidFill>
              <a:latin typeface="Noto IKEA Latin" panose="020B0502040504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tx2"/>
                </a:solidFill>
                <a:latin typeface="Noto IKEA Latin" panose="020B0502040504020204" pitchFamily="34" charset="0"/>
                <a:ea typeface="Times New Roman" panose="02020603050405020304" pitchFamily="18" charset="0"/>
              </a:rPr>
              <a:t>Fikavagnen</a:t>
            </a:r>
            <a:endParaRPr lang="en-US" sz="1700" dirty="0">
              <a:solidFill>
                <a:schemeClr val="tx2"/>
              </a:solidFill>
              <a:latin typeface="Noto IKEA Latin" panose="020B0502040504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2"/>
                </a:solidFill>
                <a:latin typeface="Noto IKEA Latin" panose="020B0502040504020204" pitchFamily="34" charset="0"/>
                <a:ea typeface="Times New Roman" panose="02020603050405020304" pitchFamily="18" charset="0"/>
              </a:rPr>
              <a:t>Nu </a:t>
            </a:r>
            <a:r>
              <a:rPr lang="en-US" sz="1700" dirty="0" err="1">
                <a:solidFill>
                  <a:schemeClr val="tx2"/>
                </a:solidFill>
                <a:latin typeface="Noto IKEA Latin" panose="020B0502040504020204" pitchFamily="34" charset="0"/>
                <a:ea typeface="Times New Roman" panose="02020603050405020304" pitchFamily="18" charset="0"/>
              </a:rPr>
              <a:t>då</a:t>
            </a:r>
            <a:r>
              <a:rPr lang="en-US" sz="1700" dirty="0">
                <a:solidFill>
                  <a:schemeClr val="tx2"/>
                </a:solidFill>
                <a:latin typeface="Noto IKEA Latin" panose="020B0502040504020204" pitchFamily="34" charset="0"/>
                <a:ea typeface="Times New Roman" panose="02020603050405020304" pitchFamily="18" charset="0"/>
              </a:rPr>
              <a:t>?</a:t>
            </a:r>
            <a:endParaRPr lang="en-US" sz="1700" dirty="0">
              <a:solidFill>
                <a:schemeClr val="tx2"/>
              </a:solidFill>
              <a:effectLst/>
              <a:latin typeface="Noto IKEA Latin" panose="020B0502040504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2"/>
              </a:solidFill>
              <a:effectLst/>
              <a:latin typeface="Noto IKEA Latin" panose="020B0502040504020204" pitchFamily="34" charset="0"/>
              <a:ea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1600" i="1" dirty="0"/>
          </a:p>
          <a:p>
            <a:pPr marL="45720" indent="0">
              <a:buNone/>
            </a:pPr>
            <a:endParaRPr lang="en-US" sz="1600" i="1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3B5660-09EC-4992-9E8B-436800FE791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2277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92" y="197709"/>
            <a:ext cx="10560908" cy="3113902"/>
          </a:xfrm>
        </p:spPr>
        <p:txBody>
          <a:bodyPr>
            <a:normAutofit fontScale="90000"/>
          </a:bodyPr>
          <a:lstStyle/>
          <a:p>
            <a:br>
              <a:rPr lang="sv-SE" sz="3600" dirty="0"/>
            </a:br>
            <a:br>
              <a:rPr lang="sv-SE" sz="3600" dirty="0"/>
            </a:br>
            <a:br>
              <a:rPr lang="sv-SE" sz="3600" dirty="0"/>
            </a:br>
            <a:br>
              <a:rPr lang="sv-SE" sz="3600" dirty="0"/>
            </a:br>
            <a:br>
              <a:rPr lang="sv-SE" sz="3600" dirty="0"/>
            </a:br>
            <a:r>
              <a:rPr lang="sv-SE" sz="4900" dirty="0"/>
              <a:t>               LAGFÖRÄLDRAR 2025 – VILKA ÄR VI?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7485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3B5660-09EC-4992-9E8B-436800FE791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422777" cy="685800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D2D1938-F1B7-4AA3-82BB-D4478D1CB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584200"/>
          </a:xfrm>
        </p:spPr>
        <p:txBody>
          <a:bodyPr/>
          <a:lstStyle/>
          <a:p>
            <a:r>
              <a:rPr lang="sv-SE" dirty="0"/>
              <a:t>Min roll som lagförälder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0FB514-049F-4F0F-82F8-F54C6772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081" y="1305017"/>
            <a:ext cx="9141018" cy="6010183"/>
          </a:xfrm>
        </p:spPr>
        <p:txBody>
          <a:bodyPr>
            <a:normAutofit/>
          </a:bodyPr>
          <a:lstStyle/>
          <a:p>
            <a:r>
              <a:rPr lang="sv-SE" dirty="0"/>
              <a:t>Ha koll på informationen som kommer från föreningen och sammankallande för lagföräldrar (Sofia). Den huvudsakliga kanalen är gruppen på </a:t>
            </a:r>
            <a:r>
              <a:rPr lang="sv-SE" dirty="0" err="1"/>
              <a:t>WhatsApp</a:t>
            </a:r>
            <a:r>
              <a:rPr lang="sv-SE" dirty="0"/>
              <a:t>. Det kan även komma info på laget.se men då kommer det oftast även upp i gruppen.</a:t>
            </a:r>
          </a:p>
          <a:p>
            <a:r>
              <a:rPr lang="sv-SE" dirty="0"/>
              <a:t>Generellt gäller: Tränarna har koll på träningar och info kring det sportsliga, ni ansvarar för att annan info når föräldrarna i laget, försäljning, arbetsfördelning vid event, kiosken osv. Håller ihop lagets försäljning och lägger in resultat i kontokollen.</a:t>
            </a:r>
          </a:p>
          <a:p>
            <a:r>
              <a:rPr lang="sv-SE" dirty="0"/>
              <a:t>Välkomna nya medlemmar. Informera om hur </a:t>
            </a:r>
            <a:r>
              <a:rPr lang="sv-SE" dirty="0" err="1"/>
              <a:t>bla</a:t>
            </a:r>
            <a:r>
              <a:rPr lang="sv-SE" dirty="0"/>
              <a:t> laget-</a:t>
            </a:r>
            <a:r>
              <a:rPr lang="sv-SE" dirty="0" err="1"/>
              <a:t>appen</a:t>
            </a:r>
            <a:r>
              <a:rPr lang="sv-SE" dirty="0"/>
              <a:t> fungerar.</a:t>
            </a:r>
          </a:p>
          <a:p>
            <a:pPr marL="45720" indent="0">
              <a:buNone/>
            </a:pPr>
            <a:endParaRPr lang="en-US" sz="1600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95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B92840-AEE8-D227-87E9-597B6F657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349645-1659-05A4-2FA2-FA5B5B145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96D8B75-F17C-624A-503E-214B79488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765971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9989EE69-358E-9247-7219-B16B198ABE3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42277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6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459FAE-862A-B300-5D4E-9FB0529F5B2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4F048DE-0082-EE4E-4B6D-84A655A5A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828136"/>
          </a:xfrm>
        </p:spPr>
        <p:txBody>
          <a:bodyPr/>
          <a:lstStyle/>
          <a:p>
            <a:r>
              <a:rPr lang="sv-SE" dirty="0"/>
              <a:t>försäljningsaktiviteter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C428BD-A4F5-491B-2786-3C3F83707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br>
              <a:rPr lang="sv-SE" dirty="0"/>
            </a:br>
            <a:r>
              <a:rPr lang="sv-SE" b="0" i="0" dirty="0">
                <a:solidFill>
                  <a:srgbClr val="000000"/>
                </a:solidFill>
                <a:effectLst/>
                <a:latin typeface="ProximaNova"/>
              </a:rPr>
              <a:t>Aktivitet 			 	Förtjänst 	Ansvarig</a:t>
            </a:r>
            <a:br>
              <a:rPr lang="sv-SE" dirty="0"/>
            </a:br>
            <a:r>
              <a:rPr lang="sv-SE" b="0" i="0" dirty="0">
                <a:solidFill>
                  <a:srgbClr val="000000"/>
                </a:solidFill>
                <a:effectLst/>
                <a:latin typeface="ProximaNova"/>
              </a:rPr>
              <a:t>Restaurangchansen (Januari) 		150/225:- 	Erik Holmkvist</a:t>
            </a:r>
            <a:br>
              <a:rPr lang="sv-SE" dirty="0"/>
            </a:br>
            <a:r>
              <a:rPr lang="sv-SE" b="0" i="0" dirty="0">
                <a:solidFill>
                  <a:srgbClr val="000000"/>
                </a:solidFill>
                <a:effectLst/>
                <a:latin typeface="ProximaNova"/>
              </a:rPr>
              <a:t>Hemmavinsten (Året runt) 		41:-/månad 	Erik Holmkvist</a:t>
            </a:r>
            <a:br>
              <a:rPr lang="sv-SE" dirty="0"/>
            </a:br>
            <a:r>
              <a:rPr lang="sv-SE" b="0" i="0" dirty="0" err="1">
                <a:solidFill>
                  <a:srgbClr val="000000"/>
                </a:solidFill>
                <a:effectLst/>
                <a:latin typeface="ProximaNova"/>
              </a:rPr>
              <a:t>Joyna</a:t>
            </a:r>
            <a:r>
              <a:rPr lang="sv-SE" b="0" i="0" dirty="0">
                <a:solidFill>
                  <a:srgbClr val="000000"/>
                </a:solidFill>
                <a:effectLst/>
                <a:latin typeface="ProximaNova"/>
              </a:rPr>
              <a:t> (Året runt) 			50:-/månad 	Erik Holmkvist</a:t>
            </a:r>
            <a:br>
              <a:rPr lang="sv-SE" dirty="0"/>
            </a:br>
            <a:r>
              <a:rPr lang="sv-SE" b="0" i="0" dirty="0">
                <a:solidFill>
                  <a:srgbClr val="000000"/>
                </a:solidFill>
                <a:effectLst/>
                <a:latin typeface="ProximaNova"/>
              </a:rPr>
              <a:t>Ravelli (Maj) 				38-78:-/paket 	Erik Holmkvist</a:t>
            </a:r>
            <a:br>
              <a:rPr lang="sv-SE" dirty="0"/>
            </a:br>
            <a:r>
              <a:rPr lang="sv-SE" b="0" i="0" dirty="0">
                <a:solidFill>
                  <a:srgbClr val="000000"/>
                </a:solidFill>
                <a:effectLst/>
                <a:latin typeface="ProximaNova"/>
              </a:rPr>
              <a:t>Kakor (Augusti-september) 		</a:t>
            </a:r>
            <a:r>
              <a:rPr lang="sv-SE" dirty="0">
                <a:solidFill>
                  <a:srgbClr val="000000"/>
                </a:solidFill>
                <a:latin typeface="ProximaNova"/>
              </a:rPr>
              <a:t>35</a:t>
            </a:r>
            <a:r>
              <a:rPr lang="sv-SE" b="0" i="0" dirty="0">
                <a:solidFill>
                  <a:srgbClr val="000000"/>
                </a:solidFill>
                <a:effectLst/>
                <a:latin typeface="ProximaNova"/>
              </a:rPr>
              <a:t>:-/burk 	Jonas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ProximaNova"/>
              </a:rPr>
              <a:t>Tingrud</a:t>
            </a:r>
            <a:br>
              <a:rPr lang="sv-SE" dirty="0"/>
            </a:br>
            <a:r>
              <a:rPr lang="sv-SE" b="0" i="0" dirty="0">
                <a:solidFill>
                  <a:srgbClr val="000000"/>
                </a:solidFill>
                <a:effectLst/>
                <a:latin typeface="ProximaNova"/>
              </a:rPr>
              <a:t>Bingolotter 23/12 (November-december) 	38/72:-/lott 	Erik Holmkvist</a:t>
            </a:r>
            <a:br>
              <a:rPr lang="sv-SE" dirty="0"/>
            </a:br>
            <a:br>
              <a:rPr lang="sv-SE" dirty="0"/>
            </a:br>
            <a:r>
              <a:rPr lang="sv-SE" b="0" i="0" dirty="0">
                <a:solidFill>
                  <a:srgbClr val="000000"/>
                </a:solidFill>
                <a:effectLst/>
                <a:latin typeface="ProximaNova"/>
              </a:rPr>
              <a:t>Lagen kan själva hitta egna försäljningsaktiviteter för att uppnå 500:-</a:t>
            </a:r>
          </a:p>
          <a:p>
            <a:pPr marL="45720" indent="0">
              <a:buNone/>
            </a:pPr>
            <a:r>
              <a:rPr lang="sv-SE" dirty="0">
                <a:solidFill>
                  <a:srgbClr val="000000"/>
                </a:solidFill>
                <a:latin typeface="ProximaNova"/>
              </a:rPr>
              <a:t>Men! </a:t>
            </a:r>
            <a:r>
              <a:rPr lang="sv-SE" b="0" i="0" dirty="0">
                <a:solidFill>
                  <a:srgbClr val="000000"/>
                </a:solidFill>
                <a:effectLst/>
                <a:latin typeface="ProximaNova"/>
              </a:rPr>
              <a:t>Vi har fördelaktigt avtal med Ravelli och vill att alla lag är med säljer samt att det finns bonusar att hämta.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697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459FAE-862A-B300-5D4E-9FB0529F5B2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4F048DE-0082-EE4E-4B6D-84A655A5A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828136"/>
          </a:xfrm>
        </p:spPr>
        <p:txBody>
          <a:bodyPr/>
          <a:lstStyle/>
          <a:p>
            <a:r>
              <a:rPr lang="sv-SE" dirty="0"/>
              <a:t>Lagkassan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C428BD-A4F5-491B-2786-3C3F83707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v-SE" b="0" i="0" dirty="0">
                <a:solidFill>
                  <a:srgbClr val="000000"/>
                </a:solidFill>
                <a:effectLst/>
                <a:latin typeface="ProximaNova"/>
              </a:rPr>
              <a:t>Lagkassan:</a:t>
            </a:r>
            <a:br>
              <a:rPr lang="sv-SE" dirty="0"/>
            </a:br>
            <a:r>
              <a:rPr lang="sv-SE" b="0" i="0" dirty="0">
                <a:solidFill>
                  <a:srgbClr val="000000"/>
                </a:solidFill>
                <a:effectLst/>
                <a:latin typeface="ProximaNova"/>
              </a:rPr>
              <a:t>• Lagen bestämmer själva hur de vill samla in pengar till sin lagkassa.</a:t>
            </a:r>
          </a:p>
          <a:p>
            <a:pPr marL="45720" indent="0">
              <a:buNone/>
            </a:pPr>
            <a:r>
              <a:rPr lang="sv-SE" dirty="0">
                <a:solidFill>
                  <a:srgbClr val="000000"/>
                </a:solidFill>
                <a:latin typeface="ProximaNova"/>
              </a:rPr>
              <a:t>Egna aktiviteter</a:t>
            </a:r>
          </a:p>
          <a:p>
            <a:pPr marL="45720" indent="0">
              <a:buNone/>
            </a:pPr>
            <a:r>
              <a:rPr lang="sv-SE" dirty="0">
                <a:solidFill>
                  <a:srgbClr val="000000"/>
                </a:solidFill>
                <a:latin typeface="ProximaNova"/>
              </a:rPr>
              <a:t>Höj friköpsbeloppet beroende på mål med försäljningen 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9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3B5660-09EC-4992-9E8B-436800FE791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5458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2195"/>
            <a:ext cx="12192000" cy="3122774"/>
          </a:xfrm>
        </p:spPr>
        <p:txBody>
          <a:bodyPr>
            <a:normAutofit/>
          </a:bodyPr>
          <a:lstStyle/>
          <a:p>
            <a:pPr algn="ctr"/>
            <a:br>
              <a:rPr lang="sv-SE" sz="3600" dirty="0"/>
            </a:br>
            <a:br>
              <a:rPr lang="sv-SE" sz="3600" dirty="0"/>
            </a:br>
            <a:br>
              <a:rPr lang="sv-SE" sz="3600" dirty="0"/>
            </a:br>
            <a:br>
              <a:rPr lang="sv-SE" sz="3600" dirty="0"/>
            </a:br>
            <a:br>
              <a:rPr lang="sv-SE" sz="3600" dirty="0"/>
            </a:br>
            <a:r>
              <a:rPr lang="sv-SE" sz="3600" dirty="0"/>
              <a:t>NYA kontokollen – hur fungerar det?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7730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3B5660-09EC-4992-9E8B-436800FE791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D2D1938-F1B7-4AA3-82BB-D4478D1CB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584200"/>
          </a:xfrm>
        </p:spPr>
        <p:txBody>
          <a:bodyPr/>
          <a:lstStyle/>
          <a:p>
            <a:r>
              <a:rPr lang="sv-SE" dirty="0"/>
              <a:t>Kalendarium och laguppgifter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EA0AD4-C943-4709-A07D-535E6A8B3C9F}"/>
              </a:ext>
            </a:extLst>
          </p:cNvPr>
          <p:cNvSpPr/>
          <p:nvPr/>
        </p:nvSpPr>
        <p:spPr>
          <a:xfrm>
            <a:off x="266699" y="1041400"/>
            <a:ext cx="5944689" cy="4726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Kalendarium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2025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Utskick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medlems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träningsavgifter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EH KLAR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2025-01-15 RC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försäljning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EH  KLAR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2025-02-01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Serieanmälan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B&amp;U MM/JT KLAR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2025-03-18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Årsmöte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EH KLAR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2025-04-01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Ledarmöte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B&amp;U JT KLAR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2025-04-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Lagföräldramöte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SÖ</a:t>
            </a:r>
          </a:p>
          <a:p>
            <a:pPr marL="342900" marR="0" lvl="0" indent="-34290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2025-04-23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Ravelli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till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Hammarvallen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2025-04/05-**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Profilkläder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Intersport JT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2025-05-04 Panta Mera +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Städ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dela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upp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lagen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olika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områden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korv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dricka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vid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stugan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TL/JT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Valborg P15-P14-F14/15 (Grill/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Fiskedam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aktivitet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Bruket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2025-05-07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08 1700-2100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Lagfotografering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Maj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Försäljning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Ravelli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EH</a:t>
            </a:r>
          </a:p>
          <a:p>
            <a:pPr marL="285750" marR="0" lvl="0" indent="-28575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2025-06-16 till 18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SummerCamp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JT/SÖ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690452-A22B-4D41-BED8-176987F3613D}"/>
              </a:ext>
            </a:extLst>
          </p:cNvPr>
          <p:cNvSpPr/>
          <p:nvPr/>
        </p:nvSpPr>
        <p:spPr>
          <a:xfrm>
            <a:off x="6096000" y="1041399"/>
            <a:ext cx="5944689" cy="3733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Kalendarium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2025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2025-08-17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Ledarmöte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B&amp;U JT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2025-08-30-31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Hammarskölden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PF16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PF17</a:t>
            </a:r>
          </a:p>
          <a:p>
            <a:pPr marL="342900" marR="0" lvl="0" indent="-34290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2025 Aug/Sep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Försäljning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Kakor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2025-09-** Panta Mera, dela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upp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lagen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olika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områden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korv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dricka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vid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stugan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TL/JT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Bingolotter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uppesittarkvällenEH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Joyna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försäljning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hela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året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EH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6840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14968</TotalTime>
  <Words>560</Words>
  <Application>Microsoft Office PowerPoint</Application>
  <PresentationFormat>Bredbild</PresentationFormat>
  <Paragraphs>85</Paragraphs>
  <Slides>13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Noto IKEA Latin</vt:lpstr>
      <vt:lpstr>ProximaNova</vt:lpstr>
      <vt:lpstr>Wingdings</vt:lpstr>
      <vt:lpstr>Health Fitness 16x9</vt:lpstr>
      <vt:lpstr>Möte lagföräldrar NGIS</vt:lpstr>
      <vt:lpstr>Agenda</vt:lpstr>
      <vt:lpstr>                    LAGFÖRÄLDRAR 2025 – VILKA ÄR VI?</vt:lpstr>
      <vt:lpstr>Min roll som lagförälder</vt:lpstr>
      <vt:lpstr>PowerPoint-presentation</vt:lpstr>
      <vt:lpstr>försäljningsaktiviteter</vt:lpstr>
      <vt:lpstr>Lagkassan</vt:lpstr>
      <vt:lpstr>     NYA kontokollen – hur fungerar det?</vt:lpstr>
      <vt:lpstr>Kalendarium och laguppgifter</vt:lpstr>
      <vt:lpstr>laguppgifter</vt:lpstr>
      <vt:lpstr>FIKAVAGNEN</vt:lpstr>
      <vt:lpstr>Nu DÅ?</vt:lpstr>
      <vt:lpstr> Frågor?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Pictures layout</dc:title>
  <dc:creator>Jonas Tingrud</dc:creator>
  <cp:lastModifiedBy>Öggesjö Sofia    Kommunikationsenheten</cp:lastModifiedBy>
  <cp:revision>70</cp:revision>
  <cp:lastPrinted>2021-02-11T13:40:55Z</cp:lastPrinted>
  <dcterms:created xsi:type="dcterms:W3CDTF">2021-02-09T09:22:38Z</dcterms:created>
  <dcterms:modified xsi:type="dcterms:W3CDTF">2025-04-15T06:12:30Z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