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7" r:id="rId3"/>
    <p:sldId id="261" r:id="rId4"/>
    <p:sldId id="280" r:id="rId5"/>
    <p:sldId id="273" r:id="rId6"/>
    <p:sldId id="278" r:id="rId7"/>
    <p:sldId id="276" r:id="rId8"/>
    <p:sldId id="277" r:id="rId9"/>
    <p:sldId id="281" r:id="rId10"/>
    <p:sldId id="272" r:id="rId11"/>
    <p:sldId id="274" r:id="rId12"/>
    <p:sldId id="275" r:id="rId13"/>
    <p:sldId id="260" r:id="rId14"/>
    <p:sldId id="269" r:id="rId15"/>
  </p:sldIdLst>
  <p:sldSz cx="12192000" cy="6858000"/>
  <p:notesSz cx="7010400" cy="92964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D19321-10A4-4B7E-98FB-986617657AD4}" v="94" dt="2025-03-27T12:11:22.5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37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157F250-C934-5A85-DA7A-BEB5A93C2B1E}"/>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04C7767B-0C47-4039-FD7D-8142BE8D28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36B42373-F170-CB9D-B049-3490D678616C}"/>
              </a:ext>
            </a:extLst>
          </p:cNvPr>
          <p:cNvSpPr>
            <a:spLocks noGrp="1"/>
          </p:cNvSpPr>
          <p:nvPr>
            <p:ph type="dt" sz="half" idx="10"/>
          </p:nvPr>
        </p:nvSpPr>
        <p:spPr/>
        <p:txBody>
          <a:bodyPr/>
          <a:lstStyle/>
          <a:p>
            <a:fld id="{B2AE0FD6-1882-4A01-B56B-7C8E07AFB263}" type="datetimeFigureOut">
              <a:rPr lang="sv-SE" smtClean="0"/>
              <a:t>2025-03-30</a:t>
            </a:fld>
            <a:endParaRPr lang="sv-SE"/>
          </a:p>
        </p:txBody>
      </p:sp>
      <p:sp>
        <p:nvSpPr>
          <p:cNvPr id="5" name="Platshållare för sidfot 4">
            <a:extLst>
              <a:ext uri="{FF2B5EF4-FFF2-40B4-BE49-F238E27FC236}">
                <a16:creationId xmlns:a16="http://schemas.microsoft.com/office/drawing/2014/main" id="{DB508BCA-3514-4A2E-FDC9-A312A69D3F3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38D6D1C-17A1-020A-E219-8E1AB80C7CAF}"/>
              </a:ext>
            </a:extLst>
          </p:cNvPr>
          <p:cNvSpPr>
            <a:spLocks noGrp="1"/>
          </p:cNvSpPr>
          <p:nvPr>
            <p:ph type="sldNum" sz="quarter" idx="12"/>
          </p:nvPr>
        </p:nvSpPr>
        <p:spPr/>
        <p:txBody>
          <a:bodyPr/>
          <a:lstStyle/>
          <a:p>
            <a:fld id="{2D6C828A-6CE5-4190-94FC-DC5DF0124E21}" type="slidenum">
              <a:rPr lang="sv-SE" smtClean="0"/>
              <a:t>‹#›</a:t>
            </a:fld>
            <a:endParaRPr lang="sv-SE"/>
          </a:p>
        </p:txBody>
      </p:sp>
    </p:spTree>
    <p:extLst>
      <p:ext uri="{BB962C8B-B14F-4D97-AF65-F5344CB8AC3E}">
        <p14:creationId xmlns:p14="http://schemas.microsoft.com/office/powerpoint/2010/main" val="3831585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8C0526E-A0C3-2DAE-8EC8-76FD610D3D07}"/>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1EE5B10A-FFEC-5DFE-3889-1EC83BA82401}"/>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54E1CC8-129A-77E3-25D2-FA86085C22D5}"/>
              </a:ext>
            </a:extLst>
          </p:cNvPr>
          <p:cNvSpPr>
            <a:spLocks noGrp="1"/>
          </p:cNvSpPr>
          <p:nvPr>
            <p:ph type="dt" sz="half" idx="10"/>
          </p:nvPr>
        </p:nvSpPr>
        <p:spPr/>
        <p:txBody>
          <a:bodyPr/>
          <a:lstStyle/>
          <a:p>
            <a:fld id="{B2AE0FD6-1882-4A01-B56B-7C8E07AFB263}" type="datetimeFigureOut">
              <a:rPr lang="sv-SE" smtClean="0"/>
              <a:t>2025-03-30</a:t>
            </a:fld>
            <a:endParaRPr lang="sv-SE"/>
          </a:p>
        </p:txBody>
      </p:sp>
      <p:sp>
        <p:nvSpPr>
          <p:cNvPr id="5" name="Platshållare för sidfot 4">
            <a:extLst>
              <a:ext uri="{FF2B5EF4-FFF2-40B4-BE49-F238E27FC236}">
                <a16:creationId xmlns:a16="http://schemas.microsoft.com/office/drawing/2014/main" id="{2EF89746-E005-A33F-0004-5E316A0E488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D0CB49A-78D8-D145-B06E-BA5CE2BEB2CF}"/>
              </a:ext>
            </a:extLst>
          </p:cNvPr>
          <p:cNvSpPr>
            <a:spLocks noGrp="1"/>
          </p:cNvSpPr>
          <p:nvPr>
            <p:ph type="sldNum" sz="quarter" idx="12"/>
          </p:nvPr>
        </p:nvSpPr>
        <p:spPr/>
        <p:txBody>
          <a:bodyPr/>
          <a:lstStyle/>
          <a:p>
            <a:fld id="{2D6C828A-6CE5-4190-94FC-DC5DF0124E21}" type="slidenum">
              <a:rPr lang="sv-SE" smtClean="0"/>
              <a:t>‹#›</a:t>
            </a:fld>
            <a:endParaRPr lang="sv-SE"/>
          </a:p>
        </p:txBody>
      </p:sp>
    </p:spTree>
    <p:extLst>
      <p:ext uri="{BB962C8B-B14F-4D97-AF65-F5344CB8AC3E}">
        <p14:creationId xmlns:p14="http://schemas.microsoft.com/office/powerpoint/2010/main" val="1270119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A1515DC7-5DAC-BA24-7EB3-9F5A27E6806B}"/>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D1298A3-7955-0E1E-A379-FAF9DCE814FF}"/>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8DA71F3-8E23-FC1E-C33B-9332C35C7AD6}"/>
              </a:ext>
            </a:extLst>
          </p:cNvPr>
          <p:cNvSpPr>
            <a:spLocks noGrp="1"/>
          </p:cNvSpPr>
          <p:nvPr>
            <p:ph type="dt" sz="half" idx="10"/>
          </p:nvPr>
        </p:nvSpPr>
        <p:spPr/>
        <p:txBody>
          <a:bodyPr/>
          <a:lstStyle/>
          <a:p>
            <a:fld id="{B2AE0FD6-1882-4A01-B56B-7C8E07AFB263}" type="datetimeFigureOut">
              <a:rPr lang="sv-SE" smtClean="0"/>
              <a:t>2025-03-30</a:t>
            </a:fld>
            <a:endParaRPr lang="sv-SE"/>
          </a:p>
        </p:txBody>
      </p:sp>
      <p:sp>
        <p:nvSpPr>
          <p:cNvPr id="5" name="Platshållare för sidfot 4">
            <a:extLst>
              <a:ext uri="{FF2B5EF4-FFF2-40B4-BE49-F238E27FC236}">
                <a16:creationId xmlns:a16="http://schemas.microsoft.com/office/drawing/2014/main" id="{2E99ACDA-A848-F21D-9F5A-4036F5C58B3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F4F8C6D-2D37-BA69-72FC-8E14E7569B08}"/>
              </a:ext>
            </a:extLst>
          </p:cNvPr>
          <p:cNvSpPr>
            <a:spLocks noGrp="1"/>
          </p:cNvSpPr>
          <p:nvPr>
            <p:ph type="sldNum" sz="quarter" idx="12"/>
          </p:nvPr>
        </p:nvSpPr>
        <p:spPr/>
        <p:txBody>
          <a:bodyPr/>
          <a:lstStyle/>
          <a:p>
            <a:fld id="{2D6C828A-6CE5-4190-94FC-DC5DF0124E21}" type="slidenum">
              <a:rPr lang="sv-SE" smtClean="0"/>
              <a:t>‹#›</a:t>
            </a:fld>
            <a:endParaRPr lang="sv-SE"/>
          </a:p>
        </p:txBody>
      </p:sp>
    </p:spTree>
    <p:extLst>
      <p:ext uri="{BB962C8B-B14F-4D97-AF65-F5344CB8AC3E}">
        <p14:creationId xmlns:p14="http://schemas.microsoft.com/office/powerpoint/2010/main" val="792456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250BB54-121F-B21F-C1F7-BADBCABD08B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BC297CE-5930-4C91-07B9-8C7B7737DE99}"/>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476EA19-BDC1-7DDF-23F0-117E2C93B51E}"/>
              </a:ext>
            </a:extLst>
          </p:cNvPr>
          <p:cNvSpPr>
            <a:spLocks noGrp="1"/>
          </p:cNvSpPr>
          <p:nvPr>
            <p:ph type="dt" sz="half" idx="10"/>
          </p:nvPr>
        </p:nvSpPr>
        <p:spPr/>
        <p:txBody>
          <a:bodyPr/>
          <a:lstStyle/>
          <a:p>
            <a:fld id="{B2AE0FD6-1882-4A01-B56B-7C8E07AFB263}" type="datetimeFigureOut">
              <a:rPr lang="sv-SE" smtClean="0"/>
              <a:t>2025-03-30</a:t>
            </a:fld>
            <a:endParaRPr lang="sv-SE"/>
          </a:p>
        </p:txBody>
      </p:sp>
      <p:sp>
        <p:nvSpPr>
          <p:cNvPr id="5" name="Platshållare för sidfot 4">
            <a:extLst>
              <a:ext uri="{FF2B5EF4-FFF2-40B4-BE49-F238E27FC236}">
                <a16:creationId xmlns:a16="http://schemas.microsoft.com/office/drawing/2014/main" id="{914CF02A-89B2-DAEB-378A-86BD0920C3F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7ECA936-5113-5255-E207-B9163E5278BD}"/>
              </a:ext>
            </a:extLst>
          </p:cNvPr>
          <p:cNvSpPr>
            <a:spLocks noGrp="1"/>
          </p:cNvSpPr>
          <p:nvPr>
            <p:ph type="sldNum" sz="quarter" idx="12"/>
          </p:nvPr>
        </p:nvSpPr>
        <p:spPr/>
        <p:txBody>
          <a:bodyPr/>
          <a:lstStyle/>
          <a:p>
            <a:fld id="{2D6C828A-6CE5-4190-94FC-DC5DF0124E21}" type="slidenum">
              <a:rPr lang="sv-SE" smtClean="0"/>
              <a:t>‹#›</a:t>
            </a:fld>
            <a:endParaRPr lang="sv-SE"/>
          </a:p>
        </p:txBody>
      </p:sp>
    </p:spTree>
    <p:extLst>
      <p:ext uri="{BB962C8B-B14F-4D97-AF65-F5344CB8AC3E}">
        <p14:creationId xmlns:p14="http://schemas.microsoft.com/office/powerpoint/2010/main" val="1870130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ECEFEEC-8CD6-F546-6B56-3FCB6E787040}"/>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98F8962B-C7D7-CF1B-A9DF-76DD1739A3F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00BD9253-E07C-BB2E-B315-070495EE0F3E}"/>
              </a:ext>
            </a:extLst>
          </p:cNvPr>
          <p:cNvSpPr>
            <a:spLocks noGrp="1"/>
          </p:cNvSpPr>
          <p:nvPr>
            <p:ph type="dt" sz="half" idx="10"/>
          </p:nvPr>
        </p:nvSpPr>
        <p:spPr/>
        <p:txBody>
          <a:bodyPr/>
          <a:lstStyle/>
          <a:p>
            <a:fld id="{B2AE0FD6-1882-4A01-B56B-7C8E07AFB263}" type="datetimeFigureOut">
              <a:rPr lang="sv-SE" smtClean="0"/>
              <a:t>2025-03-30</a:t>
            </a:fld>
            <a:endParaRPr lang="sv-SE"/>
          </a:p>
        </p:txBody>
      </p:sp>
      <p:sp>
        <p:nvSpPr>
          <p:cNvPr id="5" name="Platshållare för sidfot 4">
            <a:extLst>
              <a:ext uri="{FF2B5EF4-FFF2-40B4-BE49-F238E27FC236}">
                <a16:creationId xmlns:a16="http://schemas.microsoft.com/office/drawing/2014/main" id="{A26F52F0-9D66-421F-EA53-934CD07EF4F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D25EF14-3A39-B379-42C8-3622720859C9}"/>
              </a:ext>
            </a:extLst>
          </p:cNvPr>
          <p:cNvSpPr>
            <a:spLocks noGrp="1"/>
          </p:cNvSpPr>
          <p:nvPr>
            <p:ph type="sldNum" sz="quarter" idx="12"/>
          </p:nvPr>
        </p:nvSpPr>
        <p:spPr/>
        <p:txBody>
          <a:bodyPr/>
          <a:lstStyle/>
          <a:p>
            <a:fld id="{2D6C828A-6CE5-4190-94FC-DC5DF0124E21}" type="slidenum">
              <a:rPr lang="sv-SE" smtClean="0"/>
              <a:t>‹#›</a:t>
            </a:fld>
            <a:endParaRPr lang="sv-SE"/>
          </a:p>
        </p:txBody>
      </p:sp>
    </p:spTree>
    <p:extLst>
      <p:ext uri="{BB962C8B-B14F-4D97-AF65-F5344CB8AC3E}">
        <p14:creationId xmlns:p14="http://schemas.microsoft.com/office/powerpoint/2010/main" val="2250157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06B341-3D68-A3F4-863C-1C20499DCC6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E791854-2F1F-4ED5-6E35-087717CE3464}"/>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638624E9-17AF-BC3B-3894-2B04135EC090}"/>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AF682468-45DD-3332-B519-40ADFA72A710}"/>
              </a:ext>
            </a:extLst>
          </p:cNvPr>
          <p:cNvSpPr>
            <a:spLocks noGrp="1"/>
          </p:cNvSpPr>
          <p:nvPr>
            <p:ph type="dt" sz="half" idx="10"/>
          </p:nvPr>
        </p:nvSpPr>
        <p:spPr/>
        <p:txBody>
          <a:bodyPr/>
          <a:lstStyle/>
          <a:p>
            <a:fld id="{B2AE0FD6-1882-4A01-B56B-7C8E07AFB263}" type="datetimeFigureOut">
              <a:rPr lang="sv-SE" smtClean="0"/>
              <a:t>2025-03-30</a:t>
            </a:fld>
            <a:endParaRPr lang="sv-SE"/>
          </a:p>
        </p:txBody>
      </p:sp>
      <p:sp>
        <p:nvSpPr>
          <p:cNvPr id="6" name="Platshållare för sidfot 5">
            <a:extLst>
              <a:ext uri="{FF2B5EF4-FFF2-40B4-BE49-F238E27FC236}">
                <a16:creationId xmlns:a16="http://schemas.microsoft.com/office/drawing/2014/main" id="{14717A8E-D433-1CFB-81E8-EDE30424F55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84B0FB4-D485-29A6-D565-6F3F35FB28C8}"/>
              </a:ext>
            </a:extLst>
          </p:cNvPr>
          <p:cNvSpPr>
            <a:spLocks noGrp="1"/>
          </p:cNvSpPr>
          <p:nvPr>
            <p:ph type="sldNum" sz="quarter" idx="12"/>
          </p:nvPr>
        </p:nvSpPr>
        <p:spPr/>
        <p:txBody>
          <a:bodyPr/>
          <a:lstStyle/>
          <a:p>
            <a:fld id="{2D6C828A-6CE5-4190-94FC-DC5DF0124E21}" type="slidenum">
              <a:rPr lang="sv-SE" smtClean="0"/>
              <a:t>‹#›</a:t>
            </a:fld>
            <a:endParaRPr lang="sv-SE"/>
          </a:p>
        </p:txBody>
      </p:sp>
    </p:spTree>
    <p:extLst>
      <p:ext uri="{BB962C8B-B14F-4D97-AF65-F5344CB8AC3E}">
        <p14:creationId xmlns:p14="http://schemas.microsoft.com/office/powerpoint/2010/main" val="2633060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FE5C5F-3B3B-2176-91F1-E148786C772B}"/>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05D26AD-3B5D-4EC4-0AC0-39CF3445F7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6179E1BD-FD72-AFF1-1506-8D8FC5D9944A}"/>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2CE4A3C3-D850-54EF-6410-A31D74BA84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0AB82056-CB57-31A1-D276-2AAB53ABD08F}"/>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43E7A0E8-EBD6-8295-7352-0C716057A8BA}"/>
              </a:ext>
            </a:extLst>
          </p:cNvPr>
          <p:cNvSpPr>
            <a:spLocks noGrp="1"/>
          </p:cNvSpPr>
          <p:nvPr>
            <p:ph type="dt" sz="half" idx="10"/>
          </p:nvPr>
        </p:nvSpPr>
        <p:spPr/>
        <p:txBody>
          <a:bodyPr/>
          <a:lstStyle/>
          <a:p>
            <a:fld id="{B2AE0FD6-1882-4A01-B56B-7C8E07AFB263}" type="datetimeFigureOut">
              <a:rPr lang="sv-SE" smtClean="0"/>
              <a:t>2025-03-30</a:t>
            </a:fld>
            <a:endParaRPr lang="sv-SE"/>
          </a:p>
        </p:txBody>
      </p:sp>
      <p:sp>
        <p:nvSpPr>
          <p:cNvPr id="8" name="Platshållare för sidfot 7">
            <a:extLst>
              <a:ext uri="{FF2B5EF4-FFF2-40B4-BE49-F238E27FC236}">
                <a16:creationId xmlns:a16="http://schemas.microsoft.com/office/drawing/2014/main" id="{69BD88E4-D25E-4946-5909-88B1255356CF}"/>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EA203D6A-3011-37CF-73DC-0827202ECA6D}"/>
              </a:ext>
            </a:extLst>
          </p:cNvPr>
          <p:cNvSpPr>
            <a:spLocks noGrp="1"/>
          </p:cNvSpPr>
          <p:nvPr>
            <p:ph type="sldNum" sz="quarter" idx="12"/>
          </p:nvPr>
        </p:nvSpPr>
        <p:spPr/>
        <p:txBody>
          <a:bodyPr/>
          <a:lstStyle/>
          <a:p>
            <a:fld id="{2D6C828A-6CE5-4190-94FC-DC5DF0124E21}" type="slidenum">
              <a:rPr lang="sv-SE" smtClean="0"/>
              <a:t>‹#›</a:t>
            </a:fld>
            <a:endParaRPr lang="sv-SE"/>
          </a:p>
        </p:txBody>
      </p:sp>
    </p:spTree>
    <p:extLst>
      <p:ext uri="{BB962C8B-B14F-4D97-AF65-F5344CB8AC3E}">
        <p14:creationId xmlns:p14="http://schemas.microsoft.com/office/powerpoint/2010/main" val="3332417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321F4B-8DCF-2BC8-374B-1F51C45C3DF9}"/>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37853CC9-21E3-A53A-037F-0DE4309AF8A3}"/>
              </a:ext>
            </a:extLst>
          </p:cNvPr>
          <p:cNvSpPr>
            <a:spLocks noGrp="1"/>
          </p:cNvSpPr>
          <p:nvPr>
            <p:ph type="dt" sz="half" idx="10"/>
          </p:nvPr>
        </p:nvSpPr>
        <p:spPr/>
        <p:txBody>
          <a:bodyPr/>
          <a:lstStyle/>
          <a:p>
            <a:fld id="{B2AE0FD6-1882-4A01-B56B-7C8E07AFB263}" type="datetimeFigureOut">
              <a:rPr lang="sv-SE" smtClean="0"/>
              <a:t>2025-03-30</a:t>
            </a:fld>
            <a:endParaRPr lang="sv-SE"/>
          </a:p>
        </p:txBody>
      </p:sp>
      <p:sp>
        <p:nvSpPr>
          <p:cNvPr id="4" name="Platshållare för sidfot 3">
            <a:extLst>
              <a:ext uri="{FF2B5EF4-FFF2-40B4-BE49-F238E27FC236}">
                <a16:creationId xmlns:a16="http://schemas.microsoft.com/office/drawing/2014/main" id="{389A526B-8D94-D8BD-7CAF-CB8F24606B3D}"/>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033CCF08-28D1-FD1C-451F-32A146C25300}"/>
              </a:ext>
            </a:extLst>
          </p:cNvPr>
          <p:cNvSpPr>
            <a:spLocks noGrp="1"/>
          </p:cNvSpPr>
          <p:nvPr>
            <p:ph type="sldNum" sz="quarter" idx="12"/>
          </p:nvPr>
        </p:nvSpPr>
        <p:spPr/>
        <p:txBody>
          <a:bodyPr/>
          <a:lstStyle/>
          <a:p>
            <a:fld id="{2D6C828A-6CE5-4190-94FC-DC5DF0124E21}" type="slidenum">
              <a:rPr lang="sv-SE" smtClean="0"/>
              <a:t>‹#›</a:t>
            </a:fld>
            <a:endParaRPr lang="sv-SE"/>
          </a:p>
        </p:txBody>
      </p:sp>
    </p:spTree>
    <p:extLst>
      <p:ext uri="{BB962C8B-B14F-4D97-AF65-F5344CB8AC3E}">
        <p14:creationId xmlns:p14="http://schemas.microsoft.com/office/powerpoint/2010/main" val="892554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4B218BD4-9CF9-01BF-1804-40A76FB13938}"/>
              </a:ext>
            </a:extLst>
          </p:cNvPr>
          <p:cNvSpPr>
            <a:spLocks noGrp="1"/>
          </p:cNvSpPr>
          <p:nvPr>
            <p:ph type="dt" sz="half" idx="10"/>
          </p:nvPr>
        </p:nvSpPr>
        <p:spPr/>
        <p:txBody>
          <a:bodyPr/>
          <a:lstStyle/>
          <a:p>
            <a:fld id="{B2AE0FD6-1882-4A01-B56B-7C8E07AFB263}" type="datetimeFigureOut">
              <a:rPr lang="sv-SE" smtClean="0"/>
              <a:t>2025-03-30</a:t>
            </a:fld>
            <a:endParaRPr lang="sv-SE"/>
          </a:p>
        </p:txBody>
      </p:sp>
      <p:sp>
        <p:nvSpPr>
          <p:cNvPr id="3" name="Platshållare för sidfot 2">
            <a:extLst>
              <a:ext uri="{FF2B5EF4-FFF2-40B4-BE49-F238E27FC236}">
                <a16:creationId xmlns:a16="http://schemas.microsoft.com/office/drawing/2014/main" id="{4AEA86A5-D70E-3988-9D50-8E7147AA9ACD}"/>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2DB1482-D22B-088E-87E6-E3D092EADD0B}"/>
              </a:ext>
            </a:extLst>
          </p:cNvPr>
          <p:cNvSpPr>
            <a:spLocks noGrp="1"/>
          </p:cNvSpPr>
          <p:nvPr>
            <p:ph type="sldNum" sz="quarter" idx="12"/>
          </p:nvPr>
        </p:nvSpPr>
        <p:spPr/>
        <p:txBody>
          <a:bodyPr/>
          <a:lstStyle/>
          <a:p>
            <a:fld id="{2D6C828A-6CE5-4190-94FC-DC5DF0124E21}" type="slidenum">
              <a:rPr lang="sv-SE" smtClean="0"/>
              <a:t>‹#›</a:t>
            </a:fld>
            <a:endParaRPr lang="sv-SE"/>
          </a:p>
        </p:txBody>
      </p:sp>
    </p:spTree>
    <p:extLst>
      <p:ext uri="{BB962C8B-B14F-4D97-AF65-F5344CB8AC3E}">
        <p14:creationId xmlns:p14="http://schemas.microsoft.com/office/powerpoint/2010/main" val="733743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4CCACE-3B44-BB85-03C8-2A32BDD13EDF}"/>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38ACD1C-E362-911B-934B-A75FA1A5EE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9FF9F84-09DF-6277-329A-9785641B6F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2F1A6BA4-9F83-0E3B-A754-2B1D32FFAC74}"/>
              </a:ext>
            </a:extLst>
          </p:cNvPr>
          <p:cNvSpPr>
            <a:spLocks noGrp="1"/>
          </p:cNvSpPr>
          <p:nvPr>
            <p:ph type="dt" sz="half" idx="10"/>
          </p:nvPr>
        </p:nvSpPr>
        <p:spPr/>
        <p:txBody>
          <a:bodyPr/>
          <a:lstStyle/>
          <a:p>
            <a:fld id="{B2AE0FD6-1882-4A01-B56B-7C8E07AFB263}" type="datetimeFigureOut">
              <a:rPr lang="sv-SE" smtClean="0"/>
              <a:t>2025-03-30</a:t>
            </a:fld>
            <a:endParaRPr lang="sv-SE"/>
          </a:p>
        </p:txBody>
      </p:sp>
      <p:sp>
        <p:nvSpPr>
          <p:cNvPr id="6" name="Platshållare för sidfot 5">
            <a:extLst>
              <a:ext uri="{FF2B5EF4-FFF2-40B4-BE49-F238E27FC236}">
                <a16:creationId xmlns:a16="http://schemas.microsoft.com/office/drawing/2014/main" id="{2F261338-A50B-F8CF-D3E8-7EE8A1DF46A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318E6E0-00DA-6B46-B6F8-DB198AC6542E}"/>
              </a:ext>
            </a:extLst>
          </p:cNvPr>
          <p:cNvSpPr>
            <a:spLocks noGrp="1"/>
          </p:cNvSpPr>
          <p:nvPr>
            <p:ph type="sldNum" sz="quarter" idx="12"/>
          </p:nvPr>
        </p:nvSpPr>
        <p:spPr/>
        <p:txBody>
          <a:bodyPr/>
          <a:lstStyle/>
          <a:p>
            <a:fld id="{2D6C828A-6CE5-4190-94FC-DC5DF0124E21}" type="slidenum">
              <a:rPr lang="sv-SE" smtClean="0"/>
              <a:t>‹#›</a:t>
            </a:fld>
            <a:endParaRPr lang="sv-SE"/>
          </a:p>
        </p:txBody>
      </p:sp>
    </p:spTree>
    <p:extLst>
      <p:ext uri="{BB962C8B-B14F-4D97-AF65-F5344CB8AC3E}">
        <p14:creationId xmlns:p14="http://schemas.microsoft.com/office/powerpoint/2010/main" val="3227638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517A6EF-86E8-011D-F259-BBB8ECBBD4F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95024131-595F-3A63-B573-20754CB5D3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8A229BC7-E42A-BD37-1178-92E7561495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29FE517E-5674-0384-27AF-985E967A5FD6}"/>
              </a:ext>
            </a:extLst>
          </p:cNvPr>
          <p:cNvSpPr>
            <a:spLocks noGrp="1"/>
          </p:cNvSpPr>
          <p:nvPr>
            <p:ph type="dt" sz="half" idx="10"/>
          </p:nvPr>
        </p:nvSpPr>
        <p:spPr/>
        <p:txBody>
          <a:bodyPr/>
          <a:lstStyle/>
          <a:p>
            <a:fld id="{B2AE0FD6-1882-4A01-B56B-7C8E07AFB263}" type="datetimeFigureOut">
              <a:rPr lang="sv-SE" smtClean="0"/>
              <a:t>2025-03-30</a:t>
            </a:fld>
            <a:endParaRPr lang="sv-SE"/>
          </a:p>
        </p:txBody>
      </p:sp>
      <p:sp>
        <p:nvSpPr>
          <p:cNvPr id="6" name="Platshållare för sidfot 5">
            <a:extLst>
              <a:ext uri="{FF2B5EF4-FFF2-40B4-BE49-F238E27FC236}">
                <a16:creationId xmlns:a16="http://schemas.microsoft.com/office/drawing/2014/main" id="{59589562-262D-B2F6-1A66-8097D09959CC}"/>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CD0010F-9EC0-65A5-0346-ECFB48D8B6C5}"/>
              </a:ext>
            </a:extLst>
          </p:cNvPr>
          <p:cNvSpPr>
            <a:spLocks noGrp="1"/>
          </p:cNvSpPr>
          <p:nvPr>
            <p:ph type="sldNum" sz="quarter" idx="12"/>
          </p:nvPr>
        </p:nvSpPr>
        <p:spPr/>
        <p:txBody>
          <a:bodyPr/>
          <a:lstStyle/>
          <a:p>
            <a:fld id="{2D6C828A-6CE5-4190-94FC-DC5DF0124E21}" type="slidenum">
              <a:rPr lang="sv-SE" smtClean="0"/>
              <a:t>‹#›</a:t>
            </a:fld>
            <a:endParaRPr lang="sv-SE"/>
          </a:p>
        </p:txBody>
      </p:sp>
    </p:spTree>
    <p:extLst>
      <p:ext uri="{BB962C8B-B14F-4D97-AF65-F5344CB8AC3E}">
        <p14:creationId xmlns:p14="http://schemas.microsoft.com/office/powerpoint/2010/main" val="4100352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FE76B5FD-6F4E-3681-6FD0-64D027A2C3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A1174140-4137-E9CB-2D0E-AA085025B34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1E05086-A931-5175-1471-2415C32E18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2AE0FD6-1882-4A01-B56B-7C8E07AFB263}" type="datetimeFigureOut">
              <a:rPr lang="sv-SE" smtClean="0"/>
              <a:t>2025-03-30</a:t>
            </a:fld>
            <a:endParaRPr lang="sv-SE"/>
          </a:p>
        </p:txBody>
      </p:sp>
      <p:sp>
        <p:nvSpPr>
          <p:cNvPr id="5" name="Platshållare för sidfot 4">
            <a:extLst>
              <a:ext uri="{FF2B5EF4-FFF2-40B4-BE49-F238E27FC236}">
                <a16:creationId xmlns:a16="http://schemas.microsoft.com/office/drawing/2014/main" id="{FF1F6A79-8E71-1616-7783-266F9F6F52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FE8D6586-FEC5-5C45-21C1-D836EFCEBC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D6C828A-6CE5-4190-94FC-DC5DF0124E21}" type="slidenum">
              <a:rPr lang="sv-SE" smtClean="0"/>
              <a:t>‹#›</a:t>
            </a:fld>
            <a:endParaRPr lang="sv-SE"/>
          </a:p>
        </p:txBody>
      </p:sp>
    </p:spTree>
    <p:extLst>
      <p:ext uri="{BB962C8B-B14F-4D97-AF65-F5344CB8AC3E}">
        <p14:creationId xmlns:p14="http://schemas.microsoft.com/office/powerpoint/2010/main" val="11860321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5A4F18A-0A7B-1BC9-95FE-A42EAA15329D}"/>
              </a:ext>
            </a:extLst>
          </p:cNvPr>
          <p:cNvSpPr>
            <a:spLocks noGrp="1"/>
          </p:cNvSpPr>
          <p:nvPr>
            <p:ph type="title"/>
          </p:nvPr>
        </p:nvSpPr>
        <p:spPr/>
        <p:txBody>
          <a:bodyPr/>
          <a:lstStyle/>
          <a:p>
            <a:pPr algn="ctr"/>
            <a:r>
              <a:rPr lang="sv-SE" dirty="0"/>
              <a:t>AGENDA FÖRÄLDRAMÖTE P16, 2025</a:t>
            </a:r>
          </a:p>
        </p:txBody>
      </p:sp>
      <p:sp>
        <p:nvSpPr>
          <p:cNvPr id="3" name="Platshållare för innehåll 2">
            <a:extLst>
              <a:ext uri="{FF2B5EF4-FFF2-40B4-BE49-F238E27FC236}">
                <a16:creationId xmlns:a16="http://schemas.microsoft.com/office/drawing/2014/main" id="{0844D257-6FE5-D3EC-4AF4-03C2C521B45F}"/>
              </a:ext>
            </a:extLst>
          </p:cNvPr>
          <p:cNvSpPr>
            <a:spLocks noGrp="1"/>
          </p:cNvSpPr>
          <p:nvPr>
            <p:ph sz="half" idx="1"/>
          </p:nvPr>
        </p:nvSpPr>
        <p:spPr>
          <a:xfrm>
            <a:off x="1580072" y="1756614"/>
            <a:ext cx="5181600" cy="4351338"/>
          </a:xfrm>
        </p:spPr>
        <p:txBody>
          <a:bodyPr>
            <a:normAutofit fontScale="92500" lnSpcReduction="10000"/>
          </a:bodyPr>
          <a:lstStyle/>
          <a:p>
            <a:r>
              <a:rPr lang="sv-SE" sz="2200" b="0" i="0" u="none" strike="noStrike" baseline="0" dirty="0">
                <a:solidFill>
                  <a:srgbClr val="000000"/>
                </a:solidFill>
                <a:latin typeface="Calibri" panose="020F0502020204030204" pitchFamily="34" charset="0"/>
              </a:rPr>
              <a:t>Laget</a:t>
            </a:r>
          </a:p>
          <a:p>
            <a:r>
              <a:rPr lang="sv-SE" sz="2200" b="0" i="0" u="none" strike="noStrike" baseline="0" dirty="0">
                <a:solidFill>
                  <a:srgbClr val="000000"/>
                </a:solidFill>
                <a:latin typeface="Calibri" panose="020F0502020204030204" pitchFamily="34" charset="0"/>
              </a:rPr>
              <a:t>Förväntningar spelare</a:t>
            </a:r>
          </a:p>
          <a:p>
            <a:r>
              <a:rPr lang="sv-SE" sz="2200" b="0" i="0" u="none" strike="noStrike" baseline="0" dirty="0">
                <a:solidFill>
                  <a:srgbClr val="000000"/>
                </a:solidFill>
                <a:latin typeface="Calibri" panose="020F0502020204030204" pitchFamily="34" charset="0"/>
              </a:rPr>
              <a:t>Förväntningar föräldrar</a:t>
            </a:r>
          </a:p>
          <a:p>
            <a:r>
              <a:rPr lang="sv-SE" sz="2200" b="0" i="0" u="none" strike="noStrike" baseline="0" dirty="0">
                <a:solidFill>
                  <a:srgbClr val="000000"/>
                </a:solidFill>
                <a:latin typeface="Calibri" panose="020F0502020204030204" pitchFamily="34" charset="0"/>
              </a:rPr>
              <a:t>Medlems och träningsavgifter</a:t>
            </a:r>
          </a:p>
          <a:p>
            <a:r>
              <a:rPr lang="sv-SE" sz="2200" b="0" i="0" u="none" strike="noStrike" baseline="0" dirty="0">
                <a:solidFill>
                  <a:srgbClr val="000000"/>
                </a:solidFill>
                <a:latin typeface="Calibri" panose="020F0502020204030204" pitchFamily="34" charset="0"/>
              </a:rPr>
              <a:t>Lagföräldrar</a:t>
            </a:r>
          </a:p>
          <a:p>
            <a:pPr lvl="1"/>
            <a:r>
              <a:rPr lang="sv-SE" sz="2200" b="0" i="0" u="none" strike="noStrike" baseline="0" dirty="0">
                <a:solidFill>
                  <a:srgbClr val="000000"/>
                </a:solidFill>
                <a:latin typeface="Calibri" panose="020F0502020204030204" pitchFamily="34" charset="0"/>
              </a:rPr>
              <a:t>Föreningsaktiviteter</a:t>
            </a:r>
          </a:p>
          <a:p>
            <a:pPr lvl="1"/>
            <a:r>
              <a:rPr lang="sv-SE" sz="2200" b="0" i="0" u="none" strike="noStrike" baseline="0" dirty="0">
                <a:solidFill>
                  <a:srgbClr val="000000"/>
                </a:solidFill>
                <a:latin typeface="Calibri" panose="020F0502020204030204" pitchFamily="34" charset="0"/>
              </a:rPr>
              <a:t>Försäljning</a:t>
            </a:r>
          </a:p>
          <a:p>
            <a:r>
              <a:rPr lang="sv-SE" sz="2200" b="0" i="0" u="none" strike="noStrike" baseline="0" dirty="0">
                <a:solidFill>
                  <a:srgbClr val="000000"/>
                </a:solidFill>
                <a:latin typeface="Calibri" panose="020F0502020204030204" pitchFamily="34" charset="0"/>
              </a:rPr>
              <a:t>Träningsupptakt</a:t>
            </a:r>
          </a:p>
          <a:p>
            <a:r>
              <a:rPr lang="sv-SE" sz="2200" b="0" i="0" u="none" strike="noStrike" baseline="0" dirty="0">
                <a:solidFill>
                  <a:srgbClr val="000000"/>
                </a:solidFill>
                <a:latin typeface="Calibri" panose="020F0502020204030204" pitchFamily="34" charset="0"/>
              </a:rPr>
              <a:t>Träningstider</a:t>
            </a:r>
          </a:p>
          <a:p>
            <a:r>
              <a:rPr lang="sv-SE" sz="2200" b="0" i="0" u="none" strike="noStrike" baseline="0" dirty="0">
                <a:solidFill>
                  <a:srgbClr val="000000"/>
                </a:solidFill>
                <a:latin typeface="Calibri" panose="020F0502020204030204" pitchFamily="34" charset="0"/>
              </a:rPr>
              <a:t>Poolspel/cuper</a:t>
            </a:r>
          </a:p>
          <a:p>
            <a:r>
              <a:rPr lang="sv-SE" sz="2200" b="0" i="0" u="none" strike="noStrike" baseline="0" dirty="0">
                <a:solidFill>
                  <a:srgbClr val="000000"/>
                </a:solidFill>
                <a:latin typeface="Calibri" panose="020F0502020204030204" pitchFamily="34" charset="0"/>
              </a:rPr>
              <a:t>5-manna fotboll</a:t>
            </a:r>
          </a:p>
          <a:p>
            <a:r>
              <a:rPr lang="sv-SE" sz="2200" b="0" i="0" u="none" strike="noStrike" baseline="0" dirty="0" err="1">
                <a:solidFill>
                  <a:srgbClr val="000000"/>
                </a:solidFill>
                <a:latin typeface="Calibri" panose="020F0502020204030204" pitchFamily="34" charset="0"/>
              </a:rPr>
              <a:t>Fairplay</a:t>
            </a:r>
            <a:r>
              <a:rPr lang="sv-SE" sz="2200" b="0" i="0" u="none" strike="noStrike" baseline="0" dirty="0">
                <a:solidFill>
                  <a:srgbClr val="000000"/>
                </a:solidFill>
                <a:latin typeface="Calibri" panose="020F0502020204030204" pitchFamily="34" charset="0"/>
              </a:rPr>
              <a:t>/</a:t>
            </a:r>
            <a:r>
              <a:rPr lang="sv-SE" sz="2200" b="0" i="0" u="none" strike="noStrike" baseline="0" dirty="0" err="1">
                <a:solidFill>
                  <a:srgbClr val="000000"/>
                </a:solidFill>
                <a:latin typeface="Calibri" panose="020F0502020204030204" pitchFamily="34" charset="0"/>
              </a:rPr>
              <a:t>Gröntkort</a:t>
            </a:r>
            <a:endParaRPr lang="sv-SE" sz="2200" b="0" i="0" u="none" strike="noStrike" baseline="0" dirty="0">
              <a:solidFill>
                <a:srgbClr val="000000"/>
              </a:solidFill>
              <a:latin typeface="Calibri" panose="020F0502020204030204" pitchFamily="34" charset="0"/>
            </a:endParaRPr>
          </a:p>
          <a:p>
            <a:endParaRPr lang="sv-SE" dirty="0"/>
          </a:p>
        </p:txBody>
      </p:sp>
      <p:pic>
        <p:nvPicPr>
          <p:cNvPr id="4" name="Picture 2" descr="Norrahammars GIS">
            <a:extLst>
              <a:ext uri="{FF2B5EF4-FFF2-40B4-BE49-F238E27FC236}">
                <a16:creationId xmlns:a16="http://schemas.microsoft.com/office/drawing/2014/main" id="{3EC83E72-4CC7-514F-F607-9FFAC9A2213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503" r="2293" b="2"/>
          <a:stretch/>
        </p:blipFill>
        <p:spPr bwMode="auto">
          <a:xfrm>
            <a:off x="7019746" y="2111691"/>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7874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a:extLst>
              <a:ext uri="{FF2B5EF4-FFF2-40B4-BE49-F238E27FC236}">
                <a16:creationId xmlns:a16="http://schemas.microsoft.com/office/drawing/2014/main" id="{8EF40361-E3AF-C620-967A-233A87C1B1CB}"/>
              </a:ext>
            </a:extLst>
          </p:cNvPr>
          <p:cNvSpPr txBox="1"/>
          <p:nvPr/>
        </p:nvSpPr>
        <p:spPr>
          <a:xfrm>
            <a:off x="1242204" y="776376"/>
            <a:ext cx="9937630" cy="4216539"/>
          </a:xfrm>
          <a:prstGeom prst="rect">
            <a:avLst/>
          </a:prstGeom>
          <a:noFill/>
        </p:spPr>
        <p:txBody>
          <a:bodyPr wrap="square">
            <a:spAutoFit/>
          </a:bodyPr>
          <a:lstStyle/>
          <a:p>
            <a:pPr algn="ctr"/>
            <a:r>
              <a:rPr lang="sv-SE" sz="4000" b="0" i="0" u="none" strike="noStrike" baseline="0" dirty="0">
                <a:solidFill>
                  <a:srgbClr val="000000"/>
                </a:solidFill>
                <a:latin typeface="Aptos" panose="020B0004020202020204" pitchFamily="34" charset="0"/>
              </a:rPr>
              <a:t>TRÄNINGAR</a:t>
            </a:r>
          </a:p>
          <a:p>
            <a:pPr algn="ctr"/>
            <a:endParaRPr lang="sv-SE" sz="2800" b="0" i="0" u="none" strike="noStrike" baseline="0" dirty="0">
              <a:solidFill>
                <a:srgbClr val="000000"/>
              </a:solidFill>
              <a:latin typeface="Aptos" panose="020B0004020202020204" pitchFamily="34" charset="0"/>
            </a:endParaRPr>
          </a:p>
          <a:p>
            <a:pPr algn="ctr"/>
            <a:r>
              <a:rPr lang="sv-SE" sz="2800" b="0" i="0" u="none" strike="noStrike" baseline="0" dirty="0">
                <a:solidFill>
                  <a:srgbClr val="000000"/>
                </a:solidFill>
                <a:latin typeface="Aptos" panose="020B0004020202020204" pitchFamily="34" charset="0"/>
              </a:rPr>
              <a:t>Tisdag och torsdag 17:45-19.00 </a:t>
            </a:r>
          </a:p>
          <a:p>
            <a:pPr algn="ctr"/>
            <a:endParaRPr lang="sv-SE" sz="2800" b="0" i="0" u="none" strike="noStrike" baseline="0" dirty="0">
              <a:solidFill>
                <a:srgbClr val="000000"/>
              </a:solidFill>
              <a:latin typeface="Aptos" panose="020B0004020202020204" pitchFamily="34" charset="0"/>
            </a:endParaRPr>
          </a:p>
          <a:p>
            <a:pPr algn="ctr"/>
            <a:r>
              <a:rPr lang="sv-SE" sz="1800" b="0" i="0" u="none" strike="noStrike" baseline="0" dirty="0">
                <a:solidFill>
                  <a:srgbClr val="000000"/>
                </a:solidFill>
                <a:latin typeface="Arial" panose="020B0604020202020204" pitchFamily="34" charset="0"/>
              </a:rPr>
              <a:t>Fram till vi går ut på Hammarvallens gräs i början av Maj kommer vi träna </a:t>
            </a:r>
            <a:r>
              <a:rPr lang="sv-SE" dirty="0">
                <a:solidFill>
                  <a:srgbClr val="000000"/>
                </a:solidFill>
                <a:latin typeface="Arial" panose="020B0604020202020204" pitchFamily="34" charset="0"/>
              </a:rPr>
              <a:t>på planen </a:t>
            </a:r>
            <a:r>
              <a:rPr lang="sv-SE" sz="1800" b="0" i="0" u="none" strike="noStrike" baseline="0" dirty="0">
                <a:solidFill>
                  <a:srgbClr val="000000"/>
                </a:solidFill>
                <a:latin typeface="Arial" panose="020B0604020202020204" pitchFamily="34" charset="0"/>
              </a:rPr>
              <a:t>vid Snilleblixten.</a:t>
            </a:r>
          </a:p>
          <a:p>
            <a:pPr algn="ctr"/>
            <a:endParaRPr lang="sv-SE" sz="1800" b="0" i="0" u="none" strike="noStrike" baseline="0" dirty="0">
              <a:solidFill>
                <a:srgbClr val="000000"/>
              </a:solidFill>
              <a:latin typeface="Arial" panose="020B0604020202020204" pitchFamily="34" charset="0"/>
            </a:endParaRPr>
          </a:p>
          <a:p>
            <a:pPr algn="ctr"/>
            <a:r>
              <a:rPr lang="sv-SE" b="1" dirty="0">
                <a:solidFill>
                  <a:srgbClr val="000000"/>
                </a:solidFill>
                <a:latin typeface="Arial" panose="020B0604020202020204" pitchFamily="34" charset="0"/>
              </a:rPr>
              <a:t>På Hammarvallen:</a:t>
            </a:r>
            <a:endParaRPr lang="sv-SE" sz="1800" b="1" i="0" u="none" strike="noStrike" baseline="0" dirty="0">
              <a:solidFill>
                <a:srgbClr val="000000"/>
              </a:solidFill>
              <a:latin typeface="Arial" panose="020B0604020202020204" pitchFamily="34" charset="0"/>
            </a:endParaRPr>
          </a:p>
          <a:p>
            <a:pPr algn="ctr"/>
            <a:r>
              <a:rPr lang="sv-SE" sz="1800" b="0" i="0" u="none" strike="noStrike" baseline="0" dirty="0">
                <a:solidFill>
                  <a:srgbClr val="000000"/>
                </a:solidFill>
                <a:latin typeface="Arial" panose="020B0604020202020204" pitchFamily="34" charset="0"/>
              </a:rPr>
              <a:t>Samling 10min innan träning i omklädningsrummet. </a:t>
            </a:r>
          </a:p>
          <a:p>
            <a:pPr algn="ctr"/>
            <a:r>
              <a:rPr lang="sv-SE" sz="1800" b="0" i="0" u="none" strike="noStrike" baseline="0" dirty="0">
                <a:solidFill>
                  <a:srgbClr val="000000"/>
                </a:solidFill>
                <a:latin typeface="Arial" panose="020B0604020202020204" pitchFamily="34" charset="0"/>
              </a:rPr>
              <a:t>Träningen avslutas </a:t>
            </a:r>
            <a:r>
              <a:rPr lang="sv-SE" dirty="0">
                <a:solidFill>
                  <a:srgbClr val="000000"/>
                </a:solidFill>
                <a:latin typeface="Arial" panose="020B0604020202020204" pitchFamily="34" charset="0"/>
              </a:rPr>
              <a:t>med samling 5min </a:t>
            </a:r>
            <a:r>
              <a:rPr lang="sv-SE" sz="1800" b="0" i="0" u="none" strike="noStrike" baseline="0" dirty="0">
                <a:solidFill>
                  <a:srgbClr val="000000"/>
                </a:solidFill>
                <a:latin typeface="Arial" panose="020B0604020202020204" pitchFamily="34" charset="0"/>
              </a:rPr>
              <a:t>efter träning.</a:t>
            </a:r>
          </a:p>
          <a:p>
            <a:pPr algn="ctr"/>
            <a:endParaRPr lang="sv-SE" sz="1800" b="0" i="0" u="none" strike="noStrike" baseline="0" dirty="0">
              <a:solidFill>
                <a:srgbClr val="000000"/>
              </a:solidFill>
              <a:latin typeface="Arial" panose="020B0604020202020204" pitchFamily="34" charset="0"/>
            </a:endParaRPr>
          </a:p>
          <a:p>
            <a:pPr algn="ctr"/>
            <a:r>
              <a:rPr lang="sv-SE" sz="1800" b="0" i="0" u="none" strike="noStrike" baseline="0" dirty="0">
                <a:solidFill>
                  <a:srgbClr val="000000"/>
                </a:solidFill>
                <a:latin typeface="Arial" panose="020B0604020202020204" pitchFamily="34" charset="0"/>
              </a:rPr>
              <a:t>Benskydd samt fotbollsskor, kläder efter väder.</a:t>
            </a:r>
            <a:endParaRPr lang="sv-SE" dirty="0"/>
          </a:p>
        </p:txBody>
      </p:sp>
      <p:pic>
        <p:nvPicPr>
          <p:cNvPr id="6" name="Picture 3">
            <a:extLst>
              <a:ext uri="{FF2B5EF4-FFF2-40B4-BE49-F238E27FC236}">
                <a16:creationId xmlns:a16="http://schemas.microsoft.com/office/drawing/2014/main" id="{253371EE-D08D-0242-BCFB-D26B0E012D9C}"/>
              </a:ext>
            </a:extLst>
          </p:cNvPr>
          <p:cNvPicPr>
            <a:picLocks noChangeAspect="1"/>
          </p:cNvPicPr>
          <p:nvPr/>
        </p:nvPicPr>
        <p:blipFill>
          <a:blip r:embed="rId2">
            <a:alphaModFix amt="14000"/>
            <a:extLst>
              <a:ext uri="{28A0092B-C50C-407E-A947-70E740481C1C}">
                <a14:useLocalDpi xmlns:a14="http://schemas.microsoft.com/office/drawing/2010/main" val="0"/>
              </a:ext>
            </a:extLst>
          </a:blip>
          <a:stretch>
            <a:fillRect/>
          </a:stretch>
        </p:blipFill>
        <p:spPr>
          <a:xfrm>
            <a:off x="3915" y="8878"/>
            <a:ext cx="12188085" cy="6858000"/>
          </a:xfrm>
          <a:prstGeom prst="rect">
            <a:avLst/>
          </a:prstGeom>
        </p:spPr>
      </p:pic>
    </p:spTree>
    <p:extLst>
      <p:ext uri="{BB962C8B-B14F-4D97-AF65-F5344CB8AC3E}">
        <p14:creationId xmlns:p14="http://schemas.microsoft.com/office/powerpoint/2010/main" val="3410861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A00E5927-EB0B-D910-5760-4B108483A0C7}"/>
              </a:ext>
            </a:extLst>
          </p:cNvPr>
          <p:cNvSpPr txBox="1"/>
          <p:nvPr/>
        </p:nvSpPr>
        <p:spPr>
          <a:xfrm>
            <a:off x="491706" y="797512"/>
            <a:ext cx="10757139" cy="5262979"/>
          </a:xfrm>
          <a:prstGeom prst="rect">
            <a:avLst/>
          </a:prstGeom>
          <a:noFill/>
        </p:spPr>
        <p:txBody>
          <a:bodyPr wrap="square">
            <a:spAutoFit/>
          </a:bodyPr>
          <a:lstStyle/>
          <a:p>
            <a:pPr algn="ctr"/>
            <a:r>
              <a:rPr lang="sv-SE" sz="3600" b="1" i="0" u="none" strike="noStrike" baseline="0" dirty="0">
                <a:solidFill>
                  <a:srgbClr val="000000"/>
                </a:solidFill>
                <a:latin typeface="Aptos" panose="020B0004020202020204" pitchFamily="34" charset="0"/>
              </a:rPr>
              <a:t>POOLSPEL 2025</a:t>
            </a:r>
          </a:p>
          <a:p>
            <a:pPr algn="ctr"/>
            <a:r>
              <a:rPr lang="sv-SE" sz="1500" dirty="0">
                <a:solidFill>
                  <a:srgbClr val="000000"/>
                </a:solidFill>
                <a:latin typeface="Aptos" panose="020B0004020202020204" pitchFamily="34" charset="0"/>
              </a:rPr>
              <a:t>(NGIS, Taberg, Hovslätt, Barnarp, Månsarp)</a:t>
            </a:r>
          </a:p>
          <a:p>
            <a:pPr algn="ctr"/>
            <a:endParaRPr lang="sv-SE" sz="1500" dirty="0">
              <a:solidFill>
                <a:srgbClr val="000000"/>
              </a:solidFill>
              <a:latin typeface="Aptos" panose="020B0004020202020204" pitchFamily="34" charset="0"/>
            </a:endParaRPr>
          </a:p>
          <a:p>
            <a:r>
              <a:rPr lang="sv-SE" sz="2400" b="1" dirty="0">
                <a:solidFill>
                  <a:srgbClr val="000000"/>
                </a:solidFill>
                <a:latin typeface="Aptos" panose="020B0004020202020204" pitchFamily="34" charset="0"/>
              </a:rPr>
              <a:t>Datum		Värdförening		Spelande lag</a:t>
            </a:r>
          </a:p>
          <a:p>
            <a:r>
              <a:rPr lang="sv-SE" sz="2400" dirty="0">
                <a:solidFill>
                  <a:srgbClr val="000000"/>
                </a:solidFill>
                <a:latin typeface="Aptos" panose="020B0004020202020204" pitchFamily="34" charset="0"/>
              </a:rPr>
              <a:t>10-11 maj		Hovslätts IK		Hovslätt, NGIS, Barnarp</a:t>
            </a:r>
          </a:p>
          <a:p>
            <a:r>
              <a:rPr lang="sv-SE" sz="2400" dirty="0">
                <a:solidFill>
                  <a:srgbClr val="000000"/>
                </a:solidFill>
                <a:latin typeface="Aptos" panose="020B0004020202020204" pitchFamily="34" charset="0"/>
              </a:rPr>
              <a:t>24-25 maj		Månsarps IF		Månsarp, Taberg, NGIS</a:t>
            </a:r>
          </a:p>
          <a:p>
            <a:r>
              <a:rPr lang="sv-SE" sz="2400" dirty="0">
                <a:solidFill>
                  <a:srgbClr val="000000"/>
                </a:solidFill>
                <a:latin typeface="Aptos" panose="020B0004020202020204" pitchFamily="34" charset="0"/>
              </a:rPr>
              <a:t>7-8 juni		</a:t>
            </a:r>
            <a:r>
              <a:rPr lang="sv-SE" sz="2400" b="1" dirty="0">
                <a:solidFill>
                  <a:srgbClr val="000000"/>
                </a:solidFill>
                <a:latin typeface="Aptos" panose="020B0004020202020204" pitchFamily="34" charset="0"/>
              </a:rPr>
              <a:t>NGIS</a:t>
            </a:r>
            <a:r>
              <a:rPr lang="sv-SE" sz="2400" dirty="0">
                <a:solidFill>
                  <a:srgbClr val="000000"/>
                </a:solidFill>
                <a:latin typeface="Aptos" panose="020B0004020202020204" pitchFamily="34" charset="0"/>
              </a:rPr>
              <a:t>			NGIS, Månsarp, Hovslätt</a:t>
            </a:r>
          </a:p>
          <a:p>
            <a:endParaRPr lang="sv-SE" sz="2400" dirty="0">
              <a:solidFill>
                <a:srgbClr val="000000"/>
              </a:solidFill>
              <a:latin typeface="Aptos" panose="020B0004020202020204" pitchFamily="34" charset="0"/>
            </a:endParaRPr>
          </a:p>
          <a:p>
            <a:r>
              <a:rPr lang="sv-SE" sz="2400" dirty="0">
                <a:solidFill>
                  <a:srgbClr val="000000"/>
                </a:solidFill>
                <a:latin typeface="Aptos" panose="020B0004020202020204" pitchFamily="34" charset="0"/>
              </a:rPr>
              <a:t>23-24 augusti		Barnarps IF		Barnarp, Månsarp, NGIS</a:t>
            </a:r>
          </a:p>
          <a:p>
            <a:r>
              <a:rPr lang="sv-SE" sz="2400" dirty="0">
                <a:solidFill>
                  <a:srgbClr val="000000"/>
                </a:solidFill>
                <a:latin typeface="Aptos" panose="020B0004020202020204" pitchFamily="34" charset="0"/>
              </a:rPr>
              <a:t>7 september		Tabergs SK		Taberg, Hovslätt, NGIS</a:t>
            </a:r>
          </a:p>
          <a:p>
            <a:r>
              <a:rPr lang="sv-SE" sz="2400" dirty="0">
                <a:solidFill>
                  <a:srgbClr val="000000"/>
                </a:solidFill>
                <a:latin typeface="Aptos" panose="020B0004020202020204" pitchFamily="34" charset="0"/>
              </a:rPr>
              <a:t>13-14 september	</a:t>
            </a:r>
            <a:r>
              <a:rPr lang="sv-SE" sz="2400" b="1" dirty="0">
                <a:solidFill>
                  <a:srgbClr val="000000"/>
                </a:solidFill>
                <a:latin typeface="Aptos" panose="020B0004020202020204" pitchFamily="34" charset="0"/>
              </a:rPr>
              <a:t>NGIS</a:t>
            </a:r>
            <a:r>
              <a:rPr lang="sv-SE" sz="2400" dirty="0">
                <a:solidFill>
                  <a:srgbClr val="000000"/>
                </a:solidFill>
                <a:latin typeface="Aptos" panose="020B0004020202020204" pitchFamily="34" charset="0"/>
              </a:rPr>
              <a:t>			NGIS, Taberg, Barnarp</a:t>
            </a:r>
          </a:p>
          <a:p>
            <a:r>
              <a:rPr lang="sv-SE" sz="2400" dirty="0">
                <a:solidFill>
                  <a:srgbClr val="000000"/>
                </a:solidFill>
                <a:latin typeface="Aptos" panose="020B0004020202020204" pitchFamily="34" charset="0"/>
              </a:rPr>
              <a:t>			</a:t>
            </a:r>
          </a:p>
          <a:p>
            <a:r>
              <a:rPr lang="sv-SE" sz="1200" dirty="0">
                <a:solidFill>
                  <a:srgbClr val="000000"/>
                </a:solidFill>
                <a:latin typeface="Arial" panose="020B0604020202020204" pitchFamily="34" charset="0"/>
              </a:rPr>
              <a:t>Alla lag spelar två matcher varje poolspel</a:t>
            </a:r>
          </a:p>
          <a:p>
            <a:r>
              <a:rPr lang="sv-SE" sz="1200" dirty="0">
                <a:solidFill>
                  <a:srgbClr val="000000"/>
                </a:solidFill>
                <a:latin typeface="Arial" panose="020B0604020202020204" pitchFamily="34" charset="0"/>
              </a:rPr>
              <a:t>Spelform: 5 mot 5</a:t>
            </a:r>
          </a:p>
          <a:p>
            <a:r>
              <a:rPr lang="sv-SE" sz="1200" dirty="0">
                <a:solidFill>
                  <a:srgbClr val="000000"/>
                </a:solidFill>
                <a:latin typeface="Arial" panose="020B0604020202020204" pitchFamily="34" charset="0"/>
              </a:rPr>
              <a:t>Speltid: 2x15min</a:t>
            </a:r>
          </a:p>
          <a:p>
            <a:pPr algn="ctr"/>
            <a:endParaRPr lang="sv-SE" dirty="0">
              <a:solidFill>
                <a:srgbClr val="000000"/>
              </a:solidFill>
              <a:latin typeface="Arial" panose="020B0604020202020204" pitchFamily="34" charset="0"/>
            </a:endParaRPr>
          </a:p>
        </p:txBody>
      </p:sp>
      <p:pic>
        <p:nvPicPr>
          <p:cNvPr id="4" name="Picture 3">
            <a:extLst>
              <a:ext uri="{FF2B5EF4-FFF2-40B4-BE49-F238E27FC236}">
                <a16:creationId xmlns:a16="http://schemas.microsoft.com/office/drawing/2014/main" id="{3438FB76-59AA-7636-7547-F5FDEC2D25AA}"/>
              </a:ext>
            </a:extLst>
          </p:cNvPr>
          <p:cNvPicPr>
            <a:picLocks noChangeAspect="1"/>
          </p:cNvPicPr>
          <p:nvPr/>
        </p:nvPicPr>
        <p:blipFill>
          <a:blip r:embed="rId2">
            <a:alphaModFix amt="14000"/>
            <a:extLst>
              <a:ext uri="{28A0092B-C50C-407E-A947-70E740481C1C}">
                <a14:useLocalDpi xmlns:a14="http://schemas.microsoft.com/office/drawing/2010/main" val="0"/>
              </a:ext>
            </a:extLst>
          </a:blip>
          <a:stretch>
            <a:fillRect/>
          </a:stretch>
        </p:blipFill>
        <p:spPr>
          <a:xfrm>
            <a:off x="3915" y="8878"/>
            <a:ext cx="12188085" cy="6858000"/>
          </a:xfrm>
          <a:prstGeom prst="rect">
            <a:avLst/>
          </a:prstGeom>
        </p:spPr>
      </p:pic>
    </p:spTree>
    <p:extLst>
      <p:ext uri="{BB962C8B-B14F-4D97-AF65-F5344CB8AC3E}">
        <p14:creationId xmlns:p14="http://schemas.microsoft.com/office/powerpoint/2010/main" val="258575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1767794D-D703-5CDB-5A7A-A0D1B4C4BA48}"/>
              </a:ext>
            </a:extLst>
          </p:cNvPr>
          <p:cNvSpPr txBox="1"/>
          <p:nvPr/>
        </p:nvSpPr>
        <p:spPr>
          <a:xfrm>
            <a:off x="491706" y="797512"/>
            <a:ext cx="10757139" cy="4108817"/>
          </a:xfrm>
          <a:prstGeom prst="rect">
            <a:avLst/>
          </a:prstGeom>
          <a:noFill/>
        </p:spPr>
        <p:txBody>
          <a:bodyPr wrap="square">
            <a:spAutoFit/>
          </a:bodyPr>
          <a:lstStyle/>
          <a:p>
            <a:pPr algn="ctr"/>
            <a:r>
              <a:rPr lang="sv-SE" sz="3600" b="1" i="0" u="none" strike="noStrike" baseline="0" dirty="0">
                <a:solidFill>
                  <a:srgbClr val="000000"/>
                </a:solidFill>
                <a:latin typeface="Aptos" panose="020B0004020202020204" pitchFamily="34" charset="0"/>
              </a:rPr>
              <a:t>CUPER 2025</a:t>
            </a:r>
          </a:p>
          <a:p>
            <a:pPr algn="ctr"/>
            <a:endParaRPr lang="sv-SE" sz="1500" dirty="0">
              <a:solidFill>
                <a:srgbClr val="000000"/>
              </a:solidFill>
              <a:latin typeface="Aptos" panose="020B0004020202020204" pitchFamily="34" charset="0"/>
            </a:endParaRPr>
          </a:p>
          <a:p>
            <a:r>
              <a:rPr lang="sv-SE" sz="2400" b="1" dirty="0">
                <a:solidFill>
                  <a:srgbClr val="000000"/>
                </a:solidFill>
                <a:latin typeface="Aptos" panose="020B0004020202020204" pitchFamily="34" charset="0"/>
              </a:rPr>
              <a:t>Datum				</a:t>
            </a:r>
          </a:p>
          <a:p>
            <a:endParaRPr lang="sv-SE" sz="2400" dirty="0">
              <a:solidFill>
                <a:srgbClr val="000000"/>
              </a:solidFill>
              <a:latin typeface="Aptos" panose="020B0004020202020204" pitchFamily="34" charset="0"/>
            </a:endParaRPr>
          </a:p>
          <a:p>
            <a:r>
              <a:rPr lang="sv-SE" sz="2400" dirty="0">
                <a:solidFill>
                  <a:srgbClr val="000000"/>
                </a:solidFill>
                <a:latin typeface="Aptos" panose="020B0004020202020204" pitchFamily="34" charset="0"/>
              </a:rPr>
              <a:t>14 juni			KABECUPEN</a:t>
            </a:r>
          </a:p>
          <a:p>
            <a:endParaRPr lang="sv-SE" sz="2400" dirty="0">
              <a:solidFill>
                <a:srgbClr val="000000"/>
              </a:solidFill>
              <a:latin typeface="Aptos" panose="020B0004020202020204" pitchFamily="34" charset="0"/>
            </a:endParaRPr>
          </a:p>
          <a:p>
            <a:r>
              <a:rPr lang="sv-SE" sz="2400" dirty="0">
                <a:solidFill>
                  <a:srgbClr val="000000"/>
                </a:solidFill>
                <a:latin typeface="Aptos" panose="020B0004020202020204" pitchFamily="34" charset="0"/>
              </a:rPr>
              <a:t>16 augusti		HAGADAGARNA	(PREL)</a:t>
            </a:r>
          </a:p>
          <a:p>
            <a:endParaRPr lang="sv-SE" sz="2400" dirty="0">
              <a:solidFill>
                <a:srgbClr val="000000"/>
              </a:solidFill>
              <a:latin typeface="Aptos" panose="020B0004020202020204" pitchFamily="34" charset="0"/>
            </a:endParaRPr>
          </a:p>
          <a:p>
            <a:r>
              <a:rPr lang="sv-SE" sz="2400" dirty="0">
                <a:solidFill>
                  <a:srgbClr val="000000"/>
                </a:solidFill>
                <a:latin typeface="Aptos" panose="020B0004020202020204" pitchFamily="34" charset="0"/>
              </a:rPr>
              <a:t>31 augusti		HAMMARSKÖLDEN</a:t>
            </a:r>
          </a:p>
          <a:p>
            <a:endParaRPr lang="sv-SE" sz="2400" dirty="0">
              <a:solidFill>
                <a:srgbClr val="000000"/>
              </a:solidFill>
              <a:latin typeface="Aptos" panose="020B0004020202020204" pitchFamily="34" charset="0"/>
            </a:endParaRPr>
          </a:p>
          <a:p>
            <a:pPr algn="ctr"/>
            <a:endParaRPr lang="sv-SE" dirty="0">
              <a:solidFill>
                <a:srgbClr val="000000"/>
              </a:solidFill>
              <a:latin typeface="Arial" panose="020B0604020202020204" pitchFamily="34" charset="0"/>
            </a:endParaRPr>
          </a:p>
        </p:txBody>
      </p:sp>
      <p:pic>
        <p:nvPicPr>
          <p:cNvPr id="3" name="Picture 3">
            <a:extLst>
              <a:ext uri="{FF2B5EF4-FFF2-40B4-BE49-F238E27FC236}">
                <a16:creationId xmlns:a16="http://schemas.microsoft.com/office/drawing/2014/main" id="{B97886D9-E6F1-04F0-3900-5A54CE94D57E}"/>
              </a:ext>
            </a:extLst>
          </p:cNvPr>
          <p:cNvPicPr>
            <a:picLocks noChangeAspect="1"/>
          </p:cNvPicPr>
          <p:nvPr/>
        </p:nvPicPr>
        <p:blipFill>
          <a:blip r:embed="rId2">
            <a:alphaModFix amt="14000"/>
            <a:extLst>
              <a:ext uri="{28A0092B-C50C-407E-A947-70E740481C1C}">
                <a14:useLocalDpi xmlns:a14="http://schemas.microsoft.com/office/drawing/2010/main" val="0"/>
              </a:ext>
            </a:extLst>
          </a:blip>
          <a:stretch>
            <a:fillRect/>
          </a:stretch>
        </p:blipFill>
        <p:spPr>
          <a:xfrm>
            <a:off x="3915" y="8878"/>
            <a:ext cx="12188085" cy="6858000"/>
          </a:xfrm>
          <a:prstGeom prst="rect">
            <a:avLst/>
          </a:prstGeom>
        </p:spPr>
      </p:pic>
    </p:spTree>
    <p:extLst>
      <p:ext uri="{BB962C8B-B14F-4D97-AF65-F5344CB8AC3E}">
        <p14:creationId xmlns:p14="http://schemas.microsoft.com/office/powerpoint/2010/main" val="2608004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1">
            <a:extLst>
              <a:ext uri="{FF2B5EF4-FFF2-40B4-BE49-F238E27FC236}">
                <a16:creationId xmlns:a16="http://schemas.microsoft.com/office/drawing/2014/main" id="{516B6303-72D3-0F96-44D3-1B3172CA69E8}"/>
              </a:ext>
            </a:extLst>
          </p:cNvPr>
          <p:cNvSpPr txBox="1">
            <a:spLocks/>
          </p:cNvSpPr>
          <p:nvPr/>
        </p:nvSpPr>
        <p:spPr>
          <a:xfrm>
            <a:off x="838200" y="525992"/>
            <a:ext cx="10414076" cy="493377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sv-SE" sz="3600" dirty="0"/>
              <a:t>5-MANNA FOTBOLL</a:t>
            </a:r>
          </a:p>
          <a:p>
            <a:endParaRPr lang="sv-SE" sz="2400" dirty="0"/>
          </a:p>
          <a:p>
            <a:endParaRPr lang="sv-SE" sz="2400" dirty="0"/>
          </a:p>
        </p:txBody>
      </p:sp>
      <p:pic>
        <p:nvPicPr>
          <p:cNvPr id="3" name="Bildobjekt 2">
            <a:extLst>
              <a:ext uri="{FF2B5EF4-FFF2-40B4-BE49-F238E27FC236}">
                <a16:creationId xmlns:a16="http://schemas.microsoft.com/office/drawing/2014/main" id="{8965ED8C-4D7F-36DD-50CA-3C24E36B448B}"/>
              </a:ext>
            </a:extLst>
          </p:cNvPr>
          <p:cNvPicPr>
            <a:picLocks noChangeAspect="1"/>
          </p:cNvPicPr>
          <p:nvPr/>
        </p:nvPicPr>
        <p:blipFill>
          <a:blip r:embed="rId2"/>
          <a:stretch>
            <a:fillRect/>
          </a:stretch>
        </p:blipFill>
        <p:spPr>
          <a:xfrm>
            <a:off x="939724" y="1147617"/>
            <a:ext cx="4461524" cy="3338657"/>
          </a:xfrm>
          <a:prstGeom prst="rect">
            <a:avLst/>
          </a:prstGeom>
        </p:spPr>
      </p:pic>
      <p:pic>
        <p:nvPicPr>
          <p:cNvPr id="10" name="Bildobjekt 9">
            <a:extLst>
              <a:ext uri="{FF2B5EF4-FFF2-40B4-BE49-F238E27FC236}">
                <a16:creationId xmlns:a16="http://schemas.microsoft.com/office/drawing/2014/main" id="{7B379711-0076-7145-AAD0-132A1735D023}"/>
              </a:ext>
            </a:extLst>
          </p:cNvPr>
          <p:cNvPicPr>
            <a:picLocks noChangeAspect="1"/>
          </p:cNvPicPr>
          <p:nvPr/>
        </p:nvPicPr>
        <p:blipFill>
          <a:blip r:embed="rId3"/>
          <a:stretch>
            <a:fillRect/>
          </a:stretch>
        </p:blipFill>
        <p:spPr>
          <a:xfrm>
            <a:off x="5751932" y="1398233"/>
            <a:ext cx="4971473" cy="4891858"/>
          </a:xfrm>
          <a:prstGeom prst="rect">
            <a:avLst/>
          </a:prstGeom>
        </p:spPr>
      </p:pic>
      <p:pic>
        <p:nvPicPr>
          <p:cNvPr id="12" name="Bildobjekt 11">
            <a:extLst>
              <a:ext uri="{FF2B5EF4-FFF2-40B4-BE49-F238E27FC236}">
                <a16:creationId xmlns:a16="http://schemas.microsoft.com/office/drawing/2014/main" id="{82C6DD98-ACAB-AB3A-353A-84F915D4A7CA}"/>
              </a:ext>
            </a:extLst>
          </p:cNvPr>
          <p:cNvPicPr>
            <a:picLocks noChangeAspect="1"/>
          </p:cNvPicPr>
          <p:nvPr/>
        </p:nvPicPr>
        <p:blipFill>
          <a:blip r:embed="rId4"/>
          <a:stretch>
            <a:fillRect/>
          </a:stretch>
        </p:blipFill>
        <p:spPr>
          <a:xfrm>
            <a:off x="999015" y="4285672"/>
            <a:ext cx="4375523" cy="2228709"/>
          </a:xfrm>
          <a:prstGeom prst="rect">
            <a:avLst/>
          </a:prstGeom>
        </p:spPr>
      </p:pic>
      <p:pic>
        <p:nvPicPr>
          <p:cNvPr id="2" name="Picture 4" descr="svenskfotboll.se - Svensk fotboll">
            <a:extLst>
              <a:ext uri="{FF2B5EF4-FFF2-40B4-BE49-F238E27FC236}">
                <a16:creationId xmlns:a16="http://schemas.microsoft.com/office/drawing/2014/main" id="{0B2792A3-23BF-73C2-671A-0C3CD0BD80C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50115" y="312076"/>
            <a:ext cx="959108" cy="1538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0940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1">
            <a:extLst>
              <a:ext uri="{FF2B5EF4-FFF2-40B4-BE49-F238E27FC236}">
                <a16:creationId xmlns:a16="http://schemas.microsoft.com/office/drawing/2014/main" id="{516B6303-72D3-0F96-44D3-1B3172CA69E8}"/>
              </a:ext>
            </a:extLst>
          </p:cNvPr>
          <p:cNvSpPr txBox="1">
            <a:spLocks/>
          </p:cNvSpPr>
          <p:nvPr/>
        </p:nvSpPr>
        <p:spPr>
          <a:xfrm>
            <a:off x="838200" y="525992"/>
            <a:ext cx="5251316" cy="4933775"/>
          </a:xfrm>
          <a:prstGeom prst="rect">
            <a:avLst/>
          </a:prstGeom>
        </p:spPr>
        <p:txBody>
          <a:bodyP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sz="3600" dirty="0"/>
              <a:t>FAIR PLAY GRÖNT KORT</a:t>
            </a:r>
          </a:p>
          <a:p>
            <a:endParaRPr lang="sv-SE" sz="3600" dirty="0"/>
          </a:p>
          <a:p>
            <a:r>
              <a:rPr lang="sv-SE" sz="1050" b="0" i="0" dirty="0">
                <a:solidFill>
                  <a:srgbClr val="005293"/>
                </a:solidFill>
                <a:effectLst/>
                <a:latin typeface="StagSans"/>
              </a:rPr>
              <a:t>Grönt Kort är en satsning för att uppmuntra till fair play i barn- och ungdomsfotbollen. Kortet delas ut av respektive motståndarlags ledare till en spelare i vardera lag som utmärkt sig på ett schysst sätt. Majoriteten av alla spelare är schyssta, men den som får ett Grönt kort har utmärkt sig lite extra. Grönt kort delas ut efter alla seriematcher i åldrarna 8-14 år. </a:t>
            </a:r>
            <a:endParaRPr lang="sv-SE" sz="1050" dirty="0">
              <a:solidFill>
                <a:srgbClr val="005293"/>
              </a:solidFill>
              <a:latin typeface="StagSans"/>
            </a:endParaRPr>
          </a:p>
          <a:p>
            <a:endParaRPr lang="sv-SE" sz="1050" b="0" i="0" dirty="0">
              <a:solidFill>
                <a:srgbClr val="005293"/>
              </a:solidFill>
              <a:effectLst/>
              <a:latin typeface="StagSans"/>
            </a:endParaRPr>
          </a:p>
          <a:p>
            <a:r>
              <a:rPr lang="sv-SE" sz="1050" dirty="0">
                <a:solidFill>
                  <a:srgbClr val="005293"/>
                </a:solidFill>
                <a:latin typeface="StagSans"/>
              </a:rPr>
              <a:t>Vi kan komma ta hjälp av föräldrar/åskådare för att tilldela grönt kort vid matcher.</a:t>
            </a:r>
            <a:endParaRPr lang="sv-SE" sz="1050" b="0" i="0" dirty="0">
              <a:solidFill>
                <a:srgbClr val="005293"/>
              </a:solidFill>
              <a:effectLst/>
              <a:latin typeface="StagSans"/>
            </a:endParaRPr>
          </a:p>
          <a:p>
            <a:endParaRPr lang="sv-SE" sz="1050" dirty="0">
              <a:solidFill>
                <a:srgbClr val="005293"/>
              </a:solidFill>
              <a:latin typeface="StagSans"/>
            </a:endParaRPr>
          </a:p>
          <a:p>
            <a:pPr algn="l"/>
            <a:r>
              <a:rPr lang="sv-SE" sz="1050" dirty="0">
                <a:solidFill>
                  <a:srgbClr val="1D1D1D"/>
                </a:solidFill>
                <a:latin typeface="StagSans"/>
              </a:rPr>
              <a:t>Några exempel på handlingar:</a:t>
            </a:r>
          </a:p>
          <a:p>
            <a:pPr algn="l"/>
            <a:endParaRPr lang="sv-SE" sz="1050" dirty="0">
              <a:solidFill>
                <a:srgbClr val="1D1D1D"/>
              </a:solidFill>
              <a:latin typeface="StagSans"/>
            </a:endParaRPr>
          </a:p>
          <a:p>
            <a:r>
              <a:rPr lang="sv-SE" sz="1050" b="1" dirty="0">
                <a:solidFill>
                  <a:srgbClr val="005293"/>
                </a:solidFill>
                <a:latin typeface="StagSans"/>
              </a:rPr>
              <a:t>Hjälper skadad med- eller motspelare</a:t>
            </a:r>
          </a:p>
          <a:p>
            <a:pPr algn="l">
              <a:buFont typeface="Arial" panose="020B0604020202020204" pitchFamily="34" charset="0"/>
              <a:buChar char="•"/>
            </a:pPr>
            <a:r>
              <a:rPr lang="sv-SE" sz="1050" dirty="0">
                <a:solidFill>
                  <a:srgbClr val="1D1D1D"/>
                </a:solidFill>
                <a:latin typeface="StagSans"/>
              </a:rPr>
              <a:t>Sparkar ut bollen om någon ligger skadad.</a:t>
            </a:r>
          </a:p>
          <a:p>
            <a:pPr algn="l">
              <a:buFont typeface="Arial" panose="020B0604020202020204" pitchFamily="34" charset="0"/>
              <a:buChar char="•"/>
            </a:pPr>
            <a:r>
              <a:rPr lang="sv-SE" sz="1050" dirty="0">
                <a:solidFill>
                  <a:srgbClr val="1D1D1D"/>
                </a:solidFill>
                <a:latin typeface="StagSans"/>
              </a:rPr>
              <a:t>Går fram och ser efter hur en skadad spelare mår.</a:t>
            </a:r>
          </a:p>
          <a:p>
            <a:pPr algn="l">
              <a:buFont typeface="Arial" panose="020B0604020202020204" pitchFamily="34" charset="0"/>
              <a:buChar char="•"/>
            </a:pPr>
            <a:endParaRPr lang="sv-SE" sz="1050" dirty="0">
              <a:solidFill>
                <a:srgbClr val="1D1D1D"/>
              </a:solidFill>
              <a:latin typeface="StagSans"/>
            </a:endParaRPr>
          </a:p>
          <a:p>
            <a:r>
              <a:rPr lang="sv-SE" sz="1050" b="1" dirty="0">
                <a:solidFill>
                  <a:srgbClr val="005293"/>
                </a:solidFill>
                <a:latin typeface="StagSans"/>
              </a:rPr>
              <a:t>Visar respekt för alla</a:t>
            </a:r>
          </a:p>
          <a:p>
            <a:pPr algn="l">
              <a:buFont typeface="Arial" panose="020B0604020202020204" pitchFamily="34" charset="0"/>
              <a:buChar char="•"/>
            </a:pPr>
            <a:r>
              <a:rPr lang="sv-SE" sz="1050" dirty="0">
                <a:solidFill>
                  <a:srgbClr val="1D1D1D"/>
                </a:solidFill>
                <a:latin typeface="StagSans"/>
              </a:rPr>
              <a:t>Ber om ursäkt om man råkar sparka på någon.</a:t>
            </a:r>
          </a:p>
          <a:p>
            <a:pPr algn="l">
              <a:buFont typeface="Arial" panose="020B0604020202020204" pitchFamily="34" charset="0"/>
              <a:buChar char="•"/>
            </a:pPr>
            <a:r>
              <a:rPr lang="sv-SE" sz="1050" dirty="0">
                <a:solidFill>
                  <a:srgbClr val="1D1D1D"/>
                </a:solidFill>
                <a:latin typeface="StagSans"/>
              </a:rPr>
              <a:t>Hälsar på motspelare och domare innan och efter match.</a:t>
            </a:r>
          </a:p>
          <a:p>
            <a:pPr algn="l"/>
            <a:endParaRPr lang="sv-SE" sz="1050" dirty="0">
              <a:solidFill>
                <a:srgbClr val="1D1D1D"/>
              </a:solidFill>
              <a:latin typeface="StagSans"/>
            </a:endParaRPr>
          </a:p>
          <a:p>
            <a:r>
              <a:rPr lang="sv-SE" sz="1050" b="1" dirty="0">
                <a:solidFill>
                  <a:srgbClr val="005293"/>
                </a:solidFill>
                <a:latin typeface="StagSans"/>
              </a:rPr>
              <a:t>Hjälper domaren</a:t>
            </a:r>
          </a:p>
          <a:p>
            <a:pPr algn="l">
              <a:buFont typeface="Arial" panose="020B0604020202020204" pitchFamily="34" charset="0"/>
              <a:buChar char="•"/>
            </a:pPr>
            <a:r>
              <a:rPr lang="sv-SE" sz="1050" dirty="0">
                <a:solidFill>
                  <a:srgbClr val="1D1D1D"/>
                </a:solidFill>
                <a:latin typeface="StagSans"/>
              </a:rPr>
              <a:t>Försöker inte påverka domarens beslut</a:t>
            </a:r>
          </a:p>
          <a:p>
            <a:pPr algn="l">
              <a:buFont typeface="Arial" panose="020B0604020202020204" pitchFamily="34" charset="0"/>
              <a:buChar char="•"/>
            </a:pPr>
            <a:r>
              <a:rPr lang="sv-SE" sz="1050" dirty="0">
                <a:solidFill>
                  <a:srgbClr val="1D1D1D"/>
                </a:solidFill>
                <a:latin typeface="StagSans"/>
              </a:rPr>
              <a:t>Gnäller eller klagar inte på domslut</a:t>
            </a:r>
          </a:p>
          <a:p>
            <a:pPr algn="l"/>
            <a:endParaRPr lang="sv-SE" sz="1050" dirty="0">
              <a:solidFill>
                <a:srgbClr val="1D1D1D"/>
              </a:solidFill>
              <a:latin typeface="StagSans"/>
            </a:endParaRPr>
          </a:p>
          <a:p>
            <a:pPr algn="l"/>
            <a:r>
              <a:rPr lang="sv-SE" sz="1050" b="1" dirty="0">
                <a:solidFill>
                  <a:srgbClr val="005293"/>
                </a:solidFill>
                <a:latin typeface="StagSans"/>
              </a:rPr>
              <a:t>Har en positiv attityd</a:t>
            </a:r>
          </a:p>
          <a:p>
            <a:pPr algn="l">
              <a:buFont typeface="Arial" panose="020B0604020202020204" pitchFamily="34" charset="0"/>
              <a:buChar char="•"/>
            </a:pPr>
            <a:r>
              <a:rPr lang="sv-SE" sz="1050" dirty="0">
                <a:solidFill>
                  <a:srgbClr val="1D1D1D"/>
                </a:solidFill>
                <a:latin typeface="StagSans"/>
              </a:rPr>
              <a:t>Peppar medspelare</a:t>
            </a:r>
          </a:p>
          <a:p>
            <a:pPr algn="l">
              <a:buFont typeface="Arial" panose="020B0604020202020204" pitchFamily="34" charset="0"/>
              <a:buChar char="•"/>
            </a:pPr>
            <a:r>
              <a:rPr lang="sv-SE" sz="1050" dirty="0">
                <a:solidFill>
                  <a:srgbClr val="1D1D1D"/>
                </a:solidFill>
                <a:latin typeface="StagSans"/>
              </a:rPr>
              <a:t>Använder ett vårdat språk</a:t>
            </a:r>
          </a:p>
          <a:p>
            <a:br>
              <a:rPr lang="sv-SE" sz="800" dirty="0"/>
            </a:br>
            <a:endParaRPr lang="sv-SE" sz="1050" b="0" i="0" dirty="0">
              <a:solidFill>
                <a:srgbClr val="005293"/>
              </a:solidFill>
              <a:effectLst/>
              <a:latin typeface="StagSans"/>
            </a:endParaRPr>
          </a:p>
          <a:p>
            <a:pPr algn="l"/>
            <a:r>
              <a:rPr lang="sv-SE" sz="1050" b="1" i="0" dirty="0">
                <a:solidFill>
                  <a:srgbClr val="005293"/>
                </a:solidFill>
                <a:effectLst/>
                <a:latin typeface="StagSans"/>
              </a:rPr>
              <a:t>Det handlar inte om att göra mål</a:t>
            </a:r>
          </a:p>
          <a:p>
            <a:pPr algn="l"/>
            <a:r>
              <a:rPr lang="sv-SE" sz="1050" b="0" i="0" dirty="0">
                <a:solidFill>
                  <a:srgbClr val="1D1D1D"/>
                </a:solidFill>
                <a:effectLst/>
                <a:latin typeface="StagSans"/>
              </a:rPr>
              <a:t>Tänk på att det gröna kortet står för  ett schysst spel och inte om att göra flest mål eller snyggast </a:t>
            </a:r>
            <a:r>
              <a:rPr lang="sv-SE" sz="1050" dirty="0">
                <a:solidFill>
                  <a:srgbClr val="1D1D1D"/>
                </a:solidFill>
                <a:latin typeface="StagSans"/>
              </a:rPr>
              <a:t>räddningar</a:t>
            </a:r>
            <a:r>
              <a:rPr lang="sv-SE" sz="1050" b="0" i="0" dirty="0">
                <a:solidFill>
                  <a:srgbClr val="1D1D1D"/>
                </a:solidFill>
                <a:effectLst/>
                <a:latin typeface="StagSans"/>
              </a:rPr>
              <a:t>.  </a:t>
            </a:r>
          </a:p>
          <a:p>
            <a:endParaRPr lang="sv-SE" sz="2400" dirty="0"/>
          </a:p>
          <a:p>
            <a:endParaRPr lang="sv-SE" sz="2400" dirty="0"/>
          </a:p>
          <a:p>
            <a:endParaRPr lang="sv-SE" sz="2400" dirty="0"/>
          </a:p>
        </p:txBody>
      </p:sp>
      <p:pic>
        <p:nvPicPr>
          <p:cNvPr id="1028" name="Picture 4">
            <a:extLst>
              <a:ext uri="{FF2B5EF4-FFF2-40B4-BE49-F238E27FC236}">
                <a16:creationId xmlns:a16="http://schemas.microsoft.com/office/drawing/2014/main" id="{FA4C27B0-864C-B4A7-DAB1-F1C67C5A7D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1767" y="2426328"/>
            <a:ext cx="4587892" cy="2580689"/>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descr="svenskfotboll.se - Svensk fotboll">
            <a:extLst>
              <a:ext uri="{FF2B5EF4-FFF2-40B4-BE49-F238E27FC236}">
                <a16:creationId xmlns:a16="http://schemas.microsoft.com/office/drawing/2014/main" id="{A3086ED8-A9D7-A14B-49F1-0FEF5D1191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115" y="312076"/>
            <a:ext cx="959108" cy="1538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15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62" name="Rectangle 2061">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F21840A9-9CB8-9D6F-8DCB-CDE0C0912C78}"/>
              </a:ext>
            </a:extLst>
          </p:cNvPr>
          <p:cNvSpPr>
            <a:spLocks noGrp="1"/>
          </p:cNvSpPr>
          <p:nvPr>
            <p:ph type="title"/>
          </p:nvPr>
        </p:nvSpPr>
        <p:spPr>
          <a:xfrm>
            <a:off x="0" y="204186"/>
            <a:ext cx="12192000" cy="5967067"/>
          </a:xfrm>
        </p:spPr>
        <p:txBody>
          <a:bodyPr>
            <a:normAutofit/>
          </a:bodyPr>
          <a:lstStyle/>
          <a:p>
            <a:pPr algn="ctr"/>
            <a:r>
              <a:rPr lang="sv-SE" sz="3600" dirty="0"/>
              <a:t>LAGET 2025</a:t>
            </a:r>
            <a:br>
              <a:rPr lang="sv-SE" sz="1500" kern="0" dirty="0">
                <a:latin typeface="Helvetica" panose="020B0604020202020204" pitchFamily="34" charset="0"/>
                <a:cs typeface="Times New Roman" panose="02020603050405020304" pitchFamily="18" charset="0"/>
              </a:rPr>
            </a:br>
            <a:br>
              <a:rPr lang="sv-SE" sz="2400" dirty="0"/>
            </a:br>
            <a:r>
              <a:rPr lang="sv-SE" sz="1500" b="1" kern="0" dirty="0">
                <a:latin typeface="Helvetica" panose="020B0604020202020204" pitchFamily="34" charset="0"/>
                <a:cs typeface="Times New Roman" panose="02020603050405020304" pitchFamily="18" charset="0"/>
              </a:rPr>
              <a:t>Spelare:</a:t>
            </a:r>
            <a:br>
              <a:rPr lang="sv-SE" sz="1500" b="1" kern="0" dirty="0">
                <a:latin typeface="Helvetica" panose="020B0604020202020204" pitchFamily="34" charset="0"/>
                <a:cs typeface="Times New Roman" panose="02020603050405020304" pitchFamily="18" charset="0"/>
              </a:rPr>
            </a:br>
            <a:br>
              <a:rPr lang="sv-SE" sz="1500" kern="0" dirty="0">
                <a:latin typeface="Helvetica" panose="020B0604020202020204" pitchFamily="34" charset="0"/>
                <a:cs typeface="Times New Roman" panose="02020603050405020304" pitchFamily="18" charset="0"/>
              </a:rPr>
            </a:br>
            <a:r>
              <a:rPr lang="sv-SE" sz="1500" kern="0" dirty="0">
                <a:latin typeface="Helvetica" panose="020B0604020202020204" pitchFamily="34" charset="0"/>
                <a:cs typeface="Times New Roman" panose="02020603050405020304" pitchFamily="18" charset="0"/>
              </a:rPr>
              <a:t>17st registrerade spelare idag</a:t>
            </a:r>
            <a:br>
              <a:rPr lang="sv-SE" sz="1500" kern="0" dirty="0">
                <a:latin typeface="Helvetica" panose="020B0604020202020204" pitchFamily="34" charset="0"/>
                <a:cs typeface="Times New Roman" panose="02020603050405020304" pitchFamily="18" charset="0"/>
              </a:rPr>
            </a:br>
            <a:br>
              <a:rPr lang="sv-SE" sz="1500" kern="0" dirty="0">
                <a:latin typeface="Helvetica" panose="020B0604020202020204" pitchFamily="34" charset="0"/>
                <a:cs typeface="Times New Roman" panose="02020603050405020304" pitchFamily="18" charset="0"/>
              </a:rPr>
            </a:br>
            <a:r>
              <a:rPr lang="sv-SE" sz="1500" b="1" kern="0" dirty="0">
                <a:latin typeface="Helvetica" panose="020B0604020202020204" pitchFamily="34" charset="0"/>
                <a:cs typeface="Times New Roman" panose="02020603050405020304" pitchFamily="18" charset="0"/>
              </a:rPr>
              <a:t>Tränare: </a:t>
            </a:r>
            <a:br>
              <a:rPr lang="sv-SE" sz="1500" b="1" kern="0" dirty="0">
                <a:latin typeface="Helvetica" panose="020B0604020202020204" pitchFamily="34" charset="0"/>
                <a:cs typeface="Times New Roman" panose="02020603050405020304" pitchFamily="18" charset="0"/>
              </a:rPr>
            </a:br>
            <a:br>
              <a:rPr lang="sv-SE" sz="1500" kern="0" dirty="0">
                <a:latin typeface="Helvetica" panose="020B0604020202020204" pitchFamily="34" charset="0"/>
                <a:cs typeface="Times New Roman" panose="02020603050405020304" pitchFamily="18" charset="0"/>
              </a:rPr>
            </a:br>
            <a:r>
              <a:rPr lang="sv-SE" sz="1500" kern="0" dirty="0">
                <a:latin typeface="Helvetica" panose="020B0604020202020204" pitchFamily="34" charset="0"/>
                <a:cs typeface="Times New Roman" panose="02020603050405020304" pitchFamily="18" charset="0"/>
              </a:rPr>
              <a:t>Fredrik Svensson</a:t>
            </a:r>
            <a:br>
              <a:rPr lang="sv-SE" sz="1500" kern="0" dirty="0">
                <a:latin typeface="Helvetica" panose="020B0604020202020204" pitchFamily="34" charset="0"/>
                <a:cs typeface="Times New Roman" panose="02020603050405020304" pitchFamily="18" charset="0"/>
              </a:rPr>
            </a:br>
            <a:r>
              <a:rPr lang="sv-SE" sz="1500" kern="0" dirty="0">
                <a:latin typeface="Helvetica" panose="020B0604020202020204" pitchFamily="34" charset="0"/>
                <a:cs typeface="Times New Roman" panose="02020603050405020304" pitchFamily="18" charset="0"/>
              </a:rPr>
              <a:t>Joel Gustafsson</a:t>
            </a:r>
            <a:br>
              <a:rPr lang="sv-SE" sz="1500" kern="0" dirty="0">
                <a:latin typeface="Helvetica" panose="020B0604020202020204" pitchFamily="34" charset="0"/>
                <a:cs typeface="Times New Roman" panose="02020603050405020304" pitchFamily="18" charset="0"/>
              </a:rPr>
            </a:br>
            <a:br>
              <a:rPr lang="sv-SE" sz="1500" kern="0" dirty="0">
                <a:latin typeface="Helvetica" panose="020B0604020202020204" pitchFamily="34" charset="0"/>
                <a:cs typeface="Times New Roman" panose="02020603050405020304" pitchFamily="18" charset="0"/>
              </a:rPr>
            </a:br>
            <a:r>
              <a:rPr lang="sv-SE" sz="1500" b="1" kern="0" dirty="0">
                <a:latin typeface="Helvetica" panose="020B0604020202020204" pitchFamily="34" charset="0"/>
                <a:cs typeface="Times New Roman" panose="02020603050405020304" pitchFamily="18" charset="0"/>
              </a:rPr>
              <a:t>Assisterande tränare: </a:t>
            </a:r>
            <a:br>
              <a:rPr lang="sv-SE" sz="1500" b="1" kern="0" dirty="0">
                <a:latin typeface="Helvetica" panose="020B0604020202020204" pitchFamily="34" charset="0"/>
                <a:cs typeface="Times New Roman" panose="02020603050405020304" pitchFamily="18" charset="0"/>
              </a:rPr>
            </a:br>
            <a:br>
              <a:rPr lang="sv-SE" sz="1500" kern="0" dirty="0">
                <a:latin typeface="Helvetica" panose="020B0604020202020204" pitchFamily="34" charset="0"/>
                <a:cs typeface="Times New Roman" panose="02020603050405020304" pitchFamily="18" charset="0"/>
              </a:rPr>
            </a:br>
            <a:r>
              <a:rPr lang="sv-SE" sz="1500" kern="0" dirty="0" err="1">
                <a:latin typeface="Helvetica" panose="020B0604020202020204" pitchFamily="34" charset="0"/>
                <a:cs typeface="Times New Roman" panose="02020603050405020304" pitchFamily="18" charset="0"/>
              </a:rPr>
              <a:t>Bilal</a:t>
            </a:r>
            <a:r>
              <a:rPr lang="sv-SE" sz="1500" kern="0" dirty="0">
                <a:latin typeface="Helvetica" panose="020B0604020202020204" pitchFamily="34" charset="0"/>
                <a:cs typeface="Times New Roman" panose="02020603050405020304" pitchFamily="18" charset="0"/>
              </a:rPr>
              <a:t> </a:t>
            </a:r>
            <a:r>
              <a:rPr lang="sv-SE" sz="1500" kern="0" dirty="0" err="1">
                <a:latin typeface="Helvetica" panose="020B0604020202020204" pitchFamily="34" charset="0"/>
                <a:cs typeface="Times New Roman" panose="02020603050405020304" pitchFamily="18" charset="0"/>
              </a:rPr>
              <a:t>Zafar</a:t>
            </a:r>
            <a:r>
              <a:rPr lang="sv-SE" sz="1500" kern="0" dirty="0">
                <a:latin typeface="Helvetica" panose="020B0604020202020204" pitchFamily="34" charset="0"/>
                <a:cs typeface="Times New Roman" panose="02020603050405020304" pitchFamily="18" charset="0"/>
              </a:rPr>
              <a:t> </a:t>
            </a:r>
            <a:br>
              <a:rPr lang="sv-SE" sz="1500" kern="0" dirty="0">
                <a:latin typeface="Helvetica" panose="020B0604020202020204" pitchFamily="34" charset="0"/>
                <a:cs typeface="Times New Roman" panose="02020603050405020304" pitchFamily="18" charset="0"/>
              </a:rPr>
            </a:br>
            <a:r>
              <a:rPr lang="sv-SE" sz="1500" kern="0" dirty="0">
                <a:latin typeface="Helvetica" panose="020B0604020202020204" pitchFamily="34" charset="0"/>
                <a:cs typeface="Times New Roman" panose="02020603050405020304" pitchFamily="18" charset="0"/>
              </a:rPr>
              <a:t>Jesper Thörnberg</a:t>
            </a:r>
            <a:br>
              <a:rPr lang="sv-SE" sz="1500" kern="0" dirty="0">
                <a:latin typeface="Helvetica" panose="020B0604020202020204" pitchFamily="34" charset="0"/>
                <a:cs typeface="Times New Roman" panose="02020603050405020304" pitchFamily="18" charset="0"/>
              </a:rPr>
            </a:br>
            <a:br>
              <a:rPr lang="sv-SE" sz="1500" kern="0" dirty="0">
                <a:latin typeface="Helvetica" panose="020B0604020202020204" pitchFamily="34" charset="0"/>
                <a:cs typeface="Times New Roman" panose="02020603050405020304" pitchFamily="18" charset="0"/>
              </a:rPr>
            </a:br>
            <a:r>
              <a:rPr lang="sv-SE" sz="1500" b="1" kern="0" dirty="0">
                <a:latin typeface="Helvetica" panose="020B0604020202020204" pitchFamily="34" charset="0"/>
                <a:cs typeface="Times New Roman" panose="02020603050405020304" pitchFamily="18" charset="0"/>
              </a:rPr>
              <a:t>Lagföräldrar:</a:t>
            </a:r>
            <a:br>
              <a:rPr lang="sv-SE" sz="1500" b="1" kern="0" dirty="0">
                <a:latin typeface="Helvetica" panose="020B0604020202020204" pitchFamily="34" charset="0"/>
                <a:cs typeface="Times New Roman" panose="02020603050405020304" pitchFamily="18" charset="0"/>
              </a:rPr>
            </a:br>
            <a:br>
              <a:rPr lang="sv-SE" sz="1500" kern="0" dirty="0">
                <a:latin typeface="Helvetica" panose="020B0604020202020204" pitchFamily="34" charset="0"/>
                <a:cs typeface="Times New Roman" panose="02020603050405020304" pitchFamily="18" charset="0"/>
              </a:rPr>
            </a:br>
            <a:r>
              <a:rPr lang="sv-SE" sz="1500" kern="0" dirty="0">
                <a:latin typeface="Helvetica" panose="020B0604020202020204" pitchFamily="34" charset="0"/>
                <a:cs typeface="Times New Roman" panose="02020603050405020304" pitchFamily="18" charset="0"/>
              </a:rPr>
              <a:t>Glenn Franzén </a:t>
            </a:r>
            <a:br>
              <a:rPr lang="sv-SE" sz="1500" kern="0" dirty="0">
                <a:latin typeface="Helvetica" panose="020B0604020202020204" pitchFamily="34" charset="0"/>
                <a:cs typeface="Times New Roman" panose="02020603050405020304" pitchFamily="18" charset="0"/>
              </a:rPr>
            </a:br>
            <a:r>
              <a:rPr lang="sv-SE" sz="1500" kern="0" dirty="0">
                <a:latin typeface="Helvetica" panose="020B0604020202020204" pitchFamily="34" charset="0"/>
                <a:cs typeface="Times New Roman" panose="02020603050405020304" pitchFamily="18" charset="0"/>
              </a:rPr>
              <a:t>Linda Ottostrand</a:t>
            </a:r>
          </a:p>
        </p:txBody>
      </p:sp>
      <p:pic>
        <p:nvPicPr>
          <p:cNvPr id="6" name="Picture 3">
            <a:extLst>
              <a:ext uri="{FF2B5EF4-FFF2-40B4-BE49-F238E27FC236}">
                <a16:creationId xmlns:a16="http://schemas.microsoft.com/office/drawing/2014/main" id="{A9C58F34-A9C5-9E59-43A9-2EE075F1B5CA}"/>
              </a:ext>
            </a:extLst>
          </p:cNvPr>
          <p:cNvPicPr>
            <a:picLocks noChangeAspect="1"/>
          </p:cNvPicPr>
          <p:nvPr/>
        </p:nvPicPr>
        <p:blipFill>
          <a:blip r:embed="rId2">
            <a:alphaModFix amt="14000"/>
            <a:extLst>
              <a:ext uri="{28A0092B-C50C-407E-A947-70E740481C1C}">
                <a14:useLocalDpi xmlns:a14="http://schemas.microsoft.com/office/drawing/2010/main" val="0"/>
              </a:ext>
            </a:extLst>
          </a:blip>
          <a:stretch>
            <a:fillRect/>
          </a:stretch>
        </p:blipFill>
        <p:spPr>
          <a:xfrm>
            <a:off x="3915" y="8878"/>
            <a:ext cx="12188085" cy="6858000"/>
          </a:xfrm>
          <a:prstGeom prst="rect">
            <a:avLst/>
          </a:prstGeom>
        </p:spPr>
      </p:pic>
    </p:spTree>
    <p:extLst>
      <p:ext uri="{BB962C8B-B14F-4D97-AF65-F5344CB8AC3E}">
        <p14:creationId xmlns:p14="http://schemas.microsoft.com/office/powerpoint/2010/main" val="1582999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1">
            <a:extLst>
              <a:ext uri="{FF2B5EF4-FFF2-40B4-BE49-F238E27FC236}">
                <a16:creationId xmlns:a16="http://schemas.microsoft.com/office/drawing/2014/main" id="{D63438D2-0C57-8C55-47AC-7CF2DDC7F7BD}"/>
              </a:ext>
            </a:extLst>
          </p:cNvPr>
          <p:cNvSpPr txBox="1">
            <a:spLocks/>
          </p:cNvSpPr>
          <p:nvPr/>
        </p:nvSpPr>
        <p:spPr>
          <a:xfrm>
            <a:off x="838199" y="525992"/>
            <a:ext cx="5520655" cy="589997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sz="3600" dirty="0"/>
              <a:t>FÖRVÄNTNINGAR SPELARE</a:t>
            </a:r>
          </a:p>
          <a:p>
            <a:endParaRPr lang="sv-SE" sz="1050" dirty="0"/>
          </a:p>
          <a:p>
            <a:r>
              <a:rPr lang="sv-SE" sz="1500" kern="0" dirty="0">
                <a:latin typeface="Helvetica" panose="020B0604020202020204" pitchFamily="34" charset="0"/>
                <a:cs typeface="Times New Roman" panose="02020603050405020304" pitchFamily="18" charset="0"/>
              </a:rPr>
              <a:t>Vi spelar fotboll för att ha roligt tillsammans.</a:t>
            </a:r>
          </a:p>
          <a:p>
            <a:endParaRPr lang="sv-SE" sz="1500" kern="0" dirty="0">
              <a:latin typeface="Helvetica" panose="020B0604020202020204" pitchFamily="34" charset="0"/>
              <a:cs typeface="Times New Roman" panose="02020603050405020304" pitchFamily="18" charset="0"/>
            </a:endParaRPr>
          </a:p>
          <a:p>
            <a:r>
              <a:rPr lang="sv-SE" sz="1500" kern="0" dirty="0">
                <a:latin typeface="Helvetica" panose="020B0604020202020204" pitchFamily="34" charset="0"/>
                <a:cs typeface="Times New Roman" panose="02020603050405020304" pitchFamily="18" charset="0"/>
              </a:rPr>
              <a:t>Vi hälsar på varandra inför träning eller match.</a:t>
            </a:r>
          </a:p>
          <a:p>
            <a:endParaRPr lang="sv-SE" sz="1500" kern="0" dirty="0">
              <a:latin typeface="Helvetica" panose="020B0604020202020204" pitchFamily="34" charset="0"/>
              <a:cs typeface="Times New Roman" panose="02020603050405020304" pitchFamily="18" charset="0"/>
            </a:endParaRPr>
          </a:p>
          <a:p>
            <a:r>
              <a:rPr lang="sv-SE" sz="1500" kern="0" dirty="0">
                <a:latin typeface="Helvetica" panose="020B0604020202020204" pitchFamily="34" charset="0"/>
                <a:cs typeface="Times New Roman" panose="02020603050405020304" pitchFamily="18" charset="0"/>
              </a:rPr>
              <a:t>Vi är goda kamrater inom laget.</a:t>
            </a:r>
          </a:p>
          <a:p>
            <a:endParaRPr lang="sv-SE" sz="1500" kern="0" dirty="0">
              <a:latin typeface="Helvetica" panose="020B0604020202020204" pitchFamily="34" charset="0"/>
              <a:cs typeface="Times New Roman" panose="02020603050405020304" pitchFamily="18" charset="0"/>
            </a:endParaRPr>
          </a:p>
          <a:p>
            <a:r>
              <a:rPr lang="sv-SE" sz="1500" kern="0" dirty="0">
                <a:latin typeface="Helvetica" panose="020B0604020202020204" pitchFamily="34" charset="0"/>
                <a:cs typeface="Times New Roman" panose="02020603050405020304" pitchFamily="18" charset="0"/>
              </a:rPr>
              <a:t>Vi respekterar varandra, alla är välkomna att spela i vårt lag.</a:t>
            </a:r>
          </a:p>
          <a:p>
            <a:endParaRPr lang="sv-SE" sz="1500" kern="0" dirty="0">
              <a:latin typeface="Helvetica" panose="020B0604020202020204" pitchFamily="34" charset="0"/>
              <a:cs typeface="Times New Roman" panose="02020603050405020304" pitchFamily="18" charset="0"/>
            </a:endParaRPr>
          </a:p>
          <a:p>
            <a:r>
              <a:rPr lang="sv-SE" sz="1500" kern="0" dirty="0">
                <a:latin typeface="Helvetica" panose="020B0604020202020204" pitchFamily="34" charset="0"/>
                <a:cs typeface="Times New Roman" panose="02020603050405020304" pitchFamily="18" charset="0"/>
              </a:rPr>
              <a:t>Vi låter alla få komma till tals och lyssnar på den som pratar.</a:t>
            </a:r>
          </a:p>
          <a:p>
            <a:endParaRPr lang="sv-SE" sz="1500" kern="0" dirty="0">
              <a:latin typeface="Helvetica" panose="020B0604020202020204" pitchFamily="34" charset="0"/>
              <a:cs typeface="Times New Roman" panose="02020603050405020304" pitchFamily="18" charset="0"/>
            </a:endParaRPr>
          </a:p>
          <a:p>
            <a:r>
              <a:rPr lang="sv-SE" sz="1500" kern="0" dirty="0">
                <a:latin typeface="Helvetica" panose="020B0604020202020204" pitchFamily="34" charset="0"/>
                <a:cs typeface="Times New Roman" panose="02020603050405020304" pitchFamily="18" charset="0"/>
              </a:rPr>
              <a:t>Vi vårdar vårt språk och använder inte svordomar eller könsord.</a:t>
            </a:r>
          </a:p>
          <a:p>
            <a:endParaRPr lang="sv-SE" sz="1050" dirty="0"/>
          </a:p>
          <a:p>
            <a:endParaRPr lang="sv-SE" sz="1050" b="1" dirty="0"/>
          </a:p>
          <a:p>
            <a:r>
              <a:rPr lang="sv-SE" sz="1600" b="1" dirty="0"/>
              <a:t>Vid match</a:t>
            </a:r>
          </a:p>
          <a:p>
            <a:endParaRPr lang="sv-SE" sz="1500" kern="0" dirty="0">
              <a:latin typeface="Helvetica" panose="020B0604020202020204" pitchFamily="34" charset="0"/>
              <a:cs typeface="Times New Roman" panose="02020603050405020304" pitchFamily="18" charset="0"/>
            </a:endParaRPr>
          </a:p>
          <a:p>
            <a:r>
              <a:rPr lang="sv-SE" sz="1500" kern="0" dirty="0">
                <a:latin typeface="Helvetica" panose="020B0604020202020204" pitchFamily="34" charset="0"/>
                <a:cs typeface="Times New Roman" panose="02020603050405020304" pitchFamily="18" charset="0"/>
              </a:rPr>
              <a:t>Vi varken klagar eller ifrågasätter domare eller motståndare.</a:t>
            </a:r>
          </a:p>
          <a:p>
            <a:endParaRPr lang="sv-SE" sz="1500" kern="0" dirty="0">
              <a:latin typeface="Helvetica" panose="020B0604020202020204" pitchFamily="34" charset="0"/>
              <a:cs typeface="Times New Roman" panose="02020603050405020304" pitchFamily="18" charset="0"/>
            </a:endParaRPr>
          </a:p>
          <a:p>
            <a:r>
              <a:rPr lang="sv-SE" sz="1500" kern="0" dirty="0">
                <a:latin typeface="Helvetica" panose="020B0604020202020204" pitchFamily="34" charset="0"/>
                <a:cs typeface="Times New Roman" panose="02020603050405020304" pitchFamily="18" charset="0"/>
              </a:rPr>
              <a:t>Vi hejar på och stöttar vårt eget lag och hånar inte motståndarna.</a:t>
            </a:r>
          </a:p>
          <a:p>
            <a:endParaRPr lang="sv-SE" sz="1500" kern="0" dirty="0">
              <a:latin typeface="Helvetica" panose="020B0604020202020204" pitchFamily="34" charset="0"/>
              <a:cs typeface="Times New Roman" panose="02020603050405020304" pitchFamily="18" charset="0"/>
            </a:endParaRPr>
          </a:p>
          <a:p>
            <a:r>
              <a:rPr lang="sv-SE" sz="1500" kern="0" dirty="0">
                <a:latin typeface="Helvetica" panose="020B0604020202020204" pitchFamily="34" charset="0"/>
                <a:cs typeface="Times New Roman" panose="02020603050405020304" pitchFamily="18" charset="0"/>
              </a:rPr>
              <a:t>Vi tackar motståndare och domare efter match</a:t>
            </a:r>
          </a:p>
          <a:p>
            <a:endParaRPr lang="sv-SE" sz="1050" dirty="0"/>
          </a:p>
          <a:p>
            <a:endParaRPr lang="sv-SE" sz="1050" dirty="0"/>
          </a:p>
          <a:p>
            <a:endParaRPr lang="sv-SE" sz="1050" dirty="0"/>
          </a:p>
          <a:p>
            <a:endParaRPr lang="sv-SE" sz="1050" dirty="0"/>
          </a:p>
          <a:p>
            <a:endParaRPr lang="sv-SE" sz="1050" dirty="0"/>
          </a:p>
          <a:p>
            <a:endParaRPr lang="sv-SE" sz="1050" dirty="0"/>
          </a:p>
          <a:p>
            <a:endParaRPr lang="sv-SE" sz="1050" dirty="0"/>
          </a:p>
          <a:p>
            <a:endParaRPr lang="sv-SE" sz="1050" dirty="0"/>
          </a:p>
          <a:p>
            <a:endParaRPr lang="sv-SE" sz="2400" dirty="0"/>
          </a:p>
        </p:txBody>
      </p:sp>
      <p:pic>
        <p:nvPicPr>
          <p:cNvPr id="2" name="Picture 3">
            <a:extLst>
              <a:ext uri="{FF2B5EF4-FFF2-40B4-BE49-F238E27FC236}">
                <a16:creationId xmlns:a16="http://schemas.microsoft.com/office/drawing/2014/main" id="{FF904D89-F786-17E2-4759-6E382053327A}"/>
              </a:ext>
            </a:extLst>
          </p:cNvPr>
          <p:cNvPicPr>
            <a:picLocks noChangeAspect="1"/>
          </p:cNvPicPr>
          <p:nvPr/>
        </p:nvPicPr>
        <p:blipFill>
          <a:blip r:embed="rId2">
            <a:alphaModFix amt="14000"/>
            <a:extLst>
              <a:ext uri="{28A0092B-C50C-407E-A947-70E740481C1C}">
                <a14:useLocalDpi xmlns:a14="http://schemas.microsoft.com/office/drawing/2010/main" val="0"/>
              </a:ext>
            </a:extLst>
          </a:blip>
          <a:stretch>
            <a:fillRect/>
          </a:stretch>
        </p:blipFill>
        <p:spPr>
          <a:xfrm>
            <a:off x="3915" y="8878"/>
            <a:ext cx="12188085" cy="6858000"/>
          </a:xfrm>
          <a:prstGeom prst="rect">
            <a:avLst/>
          </a:prstGeom>
        </p:spPr>
      </p:pic>
    </p:spTree>
    <p:extLst>
      <p:ext uri="{BB962C8B-B14F-4D97-AF65-F5344CB8AC3E}">
        <p14:creationId xmlns:p14="http://schemas.microsoft.com/office/powerpoint/2010/main" val="1040979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152F2612-89E5-4A87-99C7-B3F4750CAF78}"/>
              </a:ext>
            </a:extLst>
          </p:cNvPr>
          <p:cNvSpPr txBox="1"/>
          <p:nvPr/>
        </p:nvSpPr>
        <p:spPr>
          <a:xfrm>
            <a:off x="500332" y="345057"/>
            <a:ext cx="8522897" cy="5515356"/>
          </a:xfrm>
          <a:prstGeom prst="rect">
            <a:avLst/>
          </a:prstGeom>
          <a:noFill/>
        </p:spPr>
        <p:txBody>
          <a:bodyPr wrap="square">
            <a:spAutoFit/>
          </a:bodyPr>
          <a:lstStyle/>
          <a:p>
            <a:pPr>
              <a:lnSpc>
                <a:spcPct val="90000"/>
              </a:lnSpc>
              <a:spcBef>
                <a:spcPct val="0"/>
              </a:spcBef>
            </a:pPr>
            <a:r>
              <a:rPr lang="sv-SE" sz="3600" dirty="0">
                <a:latin typeface="+mj-lt"/>
                <a:ea typeface="+mj-ea"/>
                <a:cs typeface="+mj-cs"/>
              </a:rPr>
              <a:t>FÖRVÄNTNINGAR FÖRÄLDRAR</a:t>
            </a:r>
          </a:p>
          <a:p>
            <a:r>
              <a:rPr lang="sv-SE" sz="1200" kern="0" dirty="0">
                <a:latin typeface="Helvetica" panose="020B0604020202020204" pitchFamily="34" charset="0"/>
                <a:ea typeface="+mj-ea"/>
                <a:cs typeface="Times New Roman" panose="02020603050405020304" pitchFamily="18" charset="0"/>
              </a:rPr>
              <a:t>Som förälder har du en viktig roll att spela! Både för ditt barn, för laget och för hela föreningen.</a:t>
            </a:r>
          </a:p>
          <a:p>
            <a:endParaRPr lang="sv-SE" sz="1200" kern="0" dirty="0">
              <a:latin typeface="Helvetica" panose="020B0604020202020204" pitchFamily="34" charset="0"/>
              <a:ea typeface="+mj-ea"/>
              <a:cs typeface="Times New Roman" panose="02020603050405020304" pitchFamily="18" charset="0"/>
            </a:endParaRPr>
          </a:p>
          <a:p>
            <a:pPr marL="285750" indent="-285750">
              <a:buFont typeface="Arial" panose="020B0604020202020204" pitchFamily="34" charset="0"/>
              <a:buChar char="•"/>
            </a:pPr>
            <a:r>
              <a:rPr lang="sv-SE" sz="1200" kern="0" dirty="0">
                <a:latin typeface="Helvetica" panose="020B0604020202020204" pitchFamily="34" charset="0"/>
                <a:ea typeface="+mj-ea"/>
                <a:cs typeface="Times New Roman" panose="02020603050405020304" pitchFamily="18" charset="0"/>
              </a:rPr>
              <a:t>Du förväntas ställa upp på de uppgifter som laget och föreningen ålägger dig inför varje säsong. </a:t>
            </a:r>
          </a:p>
          <a:p>
            <a:pPr marL="285750" indent="-285750">
              <a:buFont typeface="Arial" panose="020B0604020202020204" pitchFamily="34" charset="0"/>
              <a:buChar char="•"/>
            </a:pPr>
            <a:endParaRPr lang="sv-SE" sz="1200" kern="0" dirty="0">
              <a:latin typeface="Helvetica" panose="020B0604020202020204" pitchFamily="34" charset="0"/>
              <a:ea typeface="+mj-ea"/>
              <a:cs typeface="Times New Roman" panose="02020603050405020304" pitchFamily="18" charset="0"/>
            </a:endParaRPr>
          </a:p>
          <a:p>
            <a:pPr marL="285750" indent="-285750">
              <a:buFont typeface="Arial" panose="020B0604020202020204" pitchFamily="34" charset="0"/>
              <a:buChar char="•"/>
            </a:pPr>
            <a:r>
              <a:rPr lang="sv-SE" sz="1200" kern="0" dirty="0">
                <a:latin typeface="Helvetica" panose="020B0604020202020204" pitchFamily="34" charset="0"/>
                <a:ea typeface="+mj-ea"/>
                <a:cs typeface="Times New Roman" panose="02020603050405020304" pitchFamily="18" charset="0"/>
              </a:rPr>
              <a:t>Benskydd och vattenflaska är obligatoriskt vid träning/match, kläder efter väder.</a:t>
            </a:r>
          </a:p>
          <a:p>
            <a:endParaRPr lang="sv-SE" sz="1200" kern="0" dirty="0">
              <a:latin typeface="Helvetica" panose="020B0604020202020204" pitchFamily="34" charset="0"/>
              <a:ea typeface="+mj-ea"/>
              <a:cs typeface="Times New Roman" panose="02020603050405020304" pitchFamily="18" charset="0"/>
            </a:endParaRPr>
          </a:p>
          <a:p>
            <a:pPr marL="285750" indent="-285750">
              <a:buFont typeface="Arial" panose="020B0604020202020204" pitchFamily="34" charset="0"/>
              <a:buChar char="•"/>
            </a:pPr>
            <a:r>
              <a:rPr lang="sv-SE" sz="1200" kern="0" dirty="0">
                <a:latin typeface="Helvetica" panose="020B0604020202020204" pitchFamily="34" charset="0"/>
                <a:ea typeface="+mj-ea"/>
                <a:cs typeface="Times New Roman" panose="02020603050405020304" pitchFamily="18" charset="0"/>
              </a:rPr>
              <a:t>Ledarna ansvarar för innehållet i träningen, men vi ser gärna att föräldrarna är med och hjälper till då det behövs eller om ditt barn behöver extra stöd.</a:t>
            </a:r>
          </a:p>
          <a:p>
            <a:endParaRPr lang="sv-SE" sz="1200" kern="0" dirty="0">
              <a:latin typeface="Helvetica" panose="020B0604020202020204" pitchFamily="34" charset="0"/>
              <a:ea typeface="+mj-ea"/>
              <a:cs typeface="Times New Roman" panose="02020603050405020304" pitchFamily="18" charset="0"/>
            </a:endParaRPr>
          </a:p>
          <a:p>
            <a:pPr marL="285750" indent="-285750">
              <a:buFont typeface="Arial" panose="020B0604020202020204" pitchFamily="34" charset="0"/>
              <a:buChar char="•"/>
            </a:pPr>
            <a:r>
              <a:rPr lang="sv-SE" sz="1200" kern="0" dirty="0">
                <a:latin typeface="Helvetica" panose="020B0604020202020204" pitchFamily="34" charset="0"/>
                <a:ea typeface="+mj-ea"/>
                <a:cs typeface="Times New Roman" panose="02020603050405020304" pitchFamily="18" charset="0"/>
              </a:rPr>
              <a:t>Du håller dig uppdaterade via lagets och föreningens hemsida, meddela om barnet kommer på träning eller match.</a:t>
            </a:r>
          </a:p>
          <a:p>
            <a:endParaRPr lang="sv-SE" sz="1200" kern="0" dirty="0">
              <a:latin typeface="Helvetica" panose="020B0604020202020204" pitchFamily="34" charset="0"/>
              <a:ea typeface="+mj-ea"/>
              <a:cs typeface="Times New Roman" panose="02020603050405020304" pitchFamily="18" charset="0"/>
            </a:endParaRPr>
          </a:p>
          <a:p>
            <a:pPr marL="285750" indent="-285750">
              <a:buFont typeface="Arial" panose="020B0604020202020204" pitchFamily="34" charset="0"/>
              <a:buChar char="•"/>
            </a:pPr>
            <a:r>
              <a:rPr lang="sv-SE" sz="1200" kern="0" dirty="0">
                <a:latin typeface="Helvetica" panose="020B0604020202020204" pitchFamily="34" charset="0"/>
                <a:ea typeface="+mj-ea"/>
                <a:cs typeface="Times New Roman" panose="02020603050405020304" pitchFamily="18" charset="0"/>
              </a:rPr>
              <a:t>Uppmuntra gärna spelarna vid träning och match (”heja NGIS, kämpa på”) men lämna över instruktioner (”passa”, ”skjut”) till föreningens ledare. Föräldrar instruerar inte spelarna under träning och match.</a:t>
            </a:r>
          </a:p>
          <a:p>
            <a:pPr marL="285750" indent="-285750">
              <a:buFont typeface="Arial" panose="020B0604020202020204" pitchFamily="34" charset="0"/>
              <a:buChar char="•"/>
            </a:pPr>
            <a:endParaRPr lang="sv-SE" sz="1200" kern="0" dirty="0">
              <a:latin typeface="Helvetica" panose="020B0604020202020204" pitchFamily="34" charset="0"/>
              <a:ea typeface="+mj-ea"/>
              <a:cs typeface="Times New Roman" panose="02020603050405020304" pitchFamily="18" charset="0"/>
            </a:endParaRPr>
          </a:p>
          <a:p>
            <a:pPr marL="285750" indent="-285750">
              <a:buFont typeface="Arial" panose="020B0604020202020204" pitchFamily="34" charset="0"/>
              <a:buChar char="•"/>
            </a:pPr>
            <a:r>
              <a:rPr lang="sv-SE" sz="1200" kern="0" dirty="0">
                <a:latin typeface="Helvetica" panose="020B0604020202020204" pitchFamily="34" charset="0"/>
                <a:ea typeface="+mj-ea"/>
                <a:cs typeface="Times New Roman" panose="02020603050405020304" pitchFamily="18" charset="0"/>
              </a:rPr>
              <a:t>Du uppmuntras att ha en positiv attityd till spelaren oavsett hur prestationen ser ut och om laget vinner eller förlorar. </a:t>
            </a:r>
          </a:p>
          <a:p>
            <a:pPr marL="285750" indent="-285750">
              <a:buFont typeface="Arial" panose="020B0604020202020204" pitchFamily="34" charset="0"/>
              <a:buChar char="•"/>
            </a:pPr>
            <a:endParaRPr lang="sv-SE" sz="1200" kern="0" dirty="0">
              <a:latin typeface="Helvetica" panose="020B0604020202020204" pitchFamily="34" charset="0"/>
              <a:ea typeface="+mj-ea"/>
              <a:cs typeface="Times New Roman" panose="02020603050405020304" pitchFamily="18" charset="0"/>
            </a:endParaRPr>
          </a:p>
          <a:p>
            <a:pPr marL="285750" indent="-285750">
              <a:buFont typeface="Arial" panose="020B0604020202020204" pitchFamily="34" charset="0"/>
              <a:buChar char="•"/>
            </a:pPr>
            <a:r>
              <a:rPr lang="sv-SE" sz="1200" kern="0" dirty="0">
                <a:latin typeface="Helvetica" panose="020B0604020202020204" pitchFamily="34" charset="0"/>
                <a:ea typeface="+mj-ea"/>
                <a:cs typeface="Times New Roman" panose="02020603050405020304" pitchFamily="18" charset="0"/>
              </a:rPr>
              <a:t>Står på motsatt sida om planen som tränarna under match. Stå tillsammans med andra föräldrar inom laget.</a:t>
            </a:r>
          </a:p>
          <a:p>
            <a:pPr marL="285750" indent="-285750">
              <a:buFont typeface="Arial" panose="020B0604020202020204" pitchFamily="34" charset="0"/>
              <a:buChar char="•"/>
            </a:pPr>
            <a:endParaRPr lang="sv-SE" sz="1200" kern="0" dirty="0">
              <a:latin typeface="Helvetica" panose="020B0604020202020204" pitchFamily="34" charset="0"/>
              <a:ea typeface="+mj-ea"/>
              <a:cs typeface="Times New Roman" panose="02020603050405020304" pitchFamily="18" charset="0"/>
            </a:endParaRPr>
          </a:p>
          <a:p>
            <a:pPr marL="285750" indent="-285750">
              <a:buFont typeface="Arial" panose="020B0604020202020204" pitchFamily="34" charset="0"/>
              <a:buChar char="•"/>
            </a:pPr>
            <a:r>
              <a:rPr lang="sv-SE" sz="1200" kern="0" dirty="0">
                <a:latin typeface="Helvetica" panose="020B0604020202020204" pitchFamily="34" charset="0"/>
                <a:ea typeface="+mj-ea"/>
                <a:cs typeface="Times New Roman" panose="02020603050405020304" pitchFamily="18" charset="0"/>
              </a:rPr>
              <a:t>Ha en positiv inställning till domare och motståndare och uttryck inte negativ kritik.</a:t>
            </a:r>
          </a:p>
          <a:p>
            <a:endParaRPr lang="sv-SE" sz="1200" kern="0" dirty="0">
              <a:latin typeface="Helvetica" panose="020B0604020202020204" pitchFamily="34" charset="0"/>
              <a:ea typeface="+mj-ea"/>
              <a:cs typeface="Times New Roman" panose="02020603050405020304" pitchFamily="18" charset="0"/>
            </a:endParaRPr>
          </a:p>
          <a:p>
            <a:pPr marL="285750" indent="-285750">
              <a:buFont typeface="Arial" panose="020B0604020202020204" pitchFamily="34" charset="0"/>
              <a:buChar char="•"/>
            </a:pPr>
            <a:r>
              <a:rPr lang="sv-SE" sz="1200" kern="0" dirty="0">
                <a:latin typeface="Helvetica" panose="020B0604020202020204" pitchFamily="34" charset="0"/>
                <a:ea typeface="+mj-ea"/>
                <a:cs typeface="Times New Roman" panose="02020603050405020304" pitchFamily="18" charset="0"/>
              </a:rPr>
              <a:t>Möjlighet finns att bli ledare eller lagförälder i föreningen – var med och bidra samt forma föreningen i framtiden. </a:t>
            </a:r>
          </a:p>
          <a:p>
            <a:endParaRPr lang="sv-SE" sz="1200" kern="0" dirty="0">
              <a:latin typeface="Helvetica" panose="020B0604020202020204" pitchFamily="34" charset="0"/>
              <a:ea typeface="+mj-ea"/>
              <a:cs typeface="Times New Roman" panose="02020603050405020304" pitchFamily="18" charset="0"/>
            </a:endParaRPr>
          </a:p>
          <a:p>
            <a:pPr marL="285750" indent="-285750">
              <a:buFont typeface="Arial" panose="020B0604020202020204" pitchFamily="34" charset="0"/>
              <a:buChar char="•"/>
            </a:pPr>
            <a:r>
              <a:rPr lang="sv-SE" sz="1200" kern="0" dirty="0">
                <a:latin typeface="Helvetica" panose="020B0604020202020204" pitchFamily="34" charset="0"/>
                <a:ea typeface="+mj-ea"/>
                <a:cs typeface="Times New Roman" panose="02020603050405020304" pitchFamily="18" charset="0"/>
              </a:rPr>
              <a:t>Har du synpunkter på verksamheten – framför de gärna till ditt barns tränare, lagförälder, barn- och ungdomsansvarig eller ordföranden i föreningen. </a:t>
            </a:r>
          </a:p>
          <a:p>
            <a:endParaRPr lang="sv-SE" sz="1800" b="0" i="0" u="none" strike="noStrike" baseline="0" dirty="0">
              <a:solidFill>
                <a:srgbClr val="000000"/>
              </a:solidFill>
              <a:latin typeface="Arial" panose="020B0604020202020204" pitchFamily="34" charset="0"/>
            </a:endParaRPr>
          </a:p>
          <a:p>
            <a:r>
              <a:rPr lang="sv-SE" sz="1400" b="0" i="0" u="none" strike="noStrike" baseline="0" dirty="0">
                <a:solidFill>
                  <a:srgbClr val="000000"/>
                </a:solidFill>
                <a:latin typeface="Arial" panose="020B0604020202020204" pitchFamily="34" charset="0"/>
              </a:rPr>
              <a:t>Saxat från dokument- Att vara fotbollsförälder NGIS</a:t>
            </a:r>
            <a:endParaRPr lang="sv-SE" dirty="0"/>
          </a:p>
        </p:txBody>
      </p:sp>
      <p:pic>
        <p:nvPicPr>
          <p:cNvPr id="2" name="Picture 3">
            <a:extLst>
              <a:ext uri="{FF2B5EF4-FFF2-40B4-BE49-F238E27FC236}">
                <a16:creationId xmlns:a16="http://schemas.microsoft.com/office/drawing/2014/main" id="{8F23EE7C-4288-EBDC-66BF-42D4D87062C5}"/>
              </a:ext>
            </a:extLst>
          </p:cNvPr>
          <p:cNvPicPr>
            <a:picLocks noChangeAspect="1"/>
          </p:cNvPicPr>
          <p:nvPr/>
        </p:nvPicPr>
        <p:blipFill>
          <a:blip r:embed="rId2">
            <a:alphaModFix amt="14000"/>
            <a:extLst>
              <a:ext uri="{28A0092B-C50C-407E-A947-70E740481C1C}">
                <a14:useLocalDpi xmlns:a14="http://schemas.microsoft.com/office/drawing/2010/main" val="0"/>
              </a:ext>
            </a:extLst>
          </a:blip>
          <a:stretch>
            <a:fillRect/>
          </a:stretch>
        </p:blipFill>
        <p:spPr>
          <a:xfrm>
            <a:off x="3915" y="8878"/>
            <a:ext cx="12188085" cy="6858000"/>
          </a:xfrm>
          <a:prstGeom prst="rect">
            <a:avLst/>
          </a:prstGeom>
        </p:spPr>
      </p:pic>
    </p:spTree>
    <p:extLst>
      <p:ext uri="{BB962C8B-B14F-4D97-AF65-F5344CB8AC3E}">
        <p14:creationId xmlns:p14="http://schemas.microsoft.com/office/powerpoint/2010/main" val="472915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a:extLst>
              <a:ext uri="{FF2B5EF4-FFF2-40B4-BE49-F238E27FC236}">
                <a16:creationId xmlns:a16="http://schemas.microsoft.com/office/drawing/2014/main" id="{10797CD1-2CF1-B54F-5921-64FB21708C75}"/>
              </a:ext>
            </a:extLst>
          </p:cNvPr>
          <p:cNvSpPr txBox="1"/>
          <p:nvPr/>
        </p:nvSpPr>
        <p:spPr>
          <a:xfrm>
            <a:off x="543465" y="797512"/>
            <a:ext cx="10757139" cy="5355312"/>
          </a:xfrm>
          <a:prstGeom prst="rect">
            <a:avLst/>
          </a:prstGeom>
          <a:noFill/>
        </p:spPr>
        <p:txBody>
          <a:bodyPr wrap="square">
            <a:spAutoFit/>
          </a:bodyPr>
          <a:lstStyle/>
          <a:p>
            <a:pPr algn="ctr"/>
            <a:r>
              <a:rPr lang="sv-SE" sz="3600" b="0" i="0" u="none" strike="noStrike" baseline="0" dirty="0">
                <a:solidFill>
                  <a:srgbClr val="000000"/>
                </a:solidFill>
                <a:latin typeface="Aptos" panose="020B0004020202020204" pitchFamily="34" charset="0"/>
              </a:rPr>
              <a:t>MEDLEMS OCH TRÄNINGSAVGIFTER 2025</a:t>
            </a:r>
          </a:p>
          <a:p>
            <a:pPr algn="ctr"/>
            <a:endParaRPr lang="sv-SE" sz="2400" b="0" i="0" u="none" strike="noStrike" baseline="0" dirty="0">
              <a:solidFill>
                <a:srgbClr val="000000"/>
              </a:solidFill>
              <a:latin typeface="Aptos" panose="020B0004020202020204" pitchFamily="34" charset="0"/>
            </a:endParaRPr>
          </a:p>
          <a:p>
            <a:pPr algn="ctr"/>
            <a:r>
              <a:rPr lang="sv-SE" sz="2400" b="0" i="0" u="none" strike="noStrike" baseline="0" dirty="0">
                <a:solidFill>
                  <a:srgbClr val="000000"/>
                </a:solidFill>
                <a:latin typeface="Aptos" panose="020B0004020202020204" pitchFamily="34" charset="0"/>
              </a:rPr>
              <a:t>Medlemsavgift: 150kr</a:t>
            </a:r>
          </a:p>
          <a:p>
            <a:pPr algn="ctr"/>
            <a:r>
              <a:rPr lang="sv-SE" sz="1800" b="0" i="0" u="none" strike="noStrike" baseline="0" dirty="0" err="1">
                <a:solidFill>
                  <a:srgbClr val="000000"/>
                </a:solidFill>
                <a:latin typeface="Arial" panose="020B0604020202020204" pitchFamily="34" charset="0"/>
              </a:rPr>
              <a:t>Familjekort</a:t>
            </a:r>
            <a:r>
              <a:rPr lang="sv-SE" sz="1800" b="0" i="0" u="none" strike="noStrike" baseline="0" dirty="0">
                <a:solidFill>
                  <a:srgbClr val="000000"/>
                </a:solidFill>
                <a:latin typeface="Arial" panose="020B0604020202020204" pitchFamily="34" charset="0"/>
              </a:rPr>
              <a:t>, föräldrar och barn upp till 19 år: 300kr</a:t>
            </a:r>
          </a:p>
          <a:p>
            <a:pPr algn="ctr"/>
            <a:endParaRPr lang="sv-SE" sz="1800" b="0" i="0" u="none" strike="noStrike" baseline="0" dirty="0">
              <a:solidFill>
                <a:srgbClr val="000000"/>
              </a:solidFill>
              <a:latin typeface="Arial" panose="020B0604020202020204" pitchFamily="34" charset="0"/>
            </a:endParaRPr>
          </a:p>
          <a:p>
            <a:pPr algn="ctr"/>
            <a:r>
              <a:rPr lang="sv-SE" sz="2400" b="0" i="0" u="none" strike="noStrike" baseline="0" dirty="0">
                <a:solidFill>
                  <a:srgbClr val="000000"/>
                </a:solidFill>
                <a:latin typeface="Aptos" panose="020B0004020202020204" pitchFamily="34" charset="0"/>
              </a:rPr>
              <a:t>Träningsavgift: 700kr</a:t>
            </a:r>
          </a:p>
          <a:p>
            <a:pPr algn="ctr"/>
            <a:r>
              <a:rPr lang="sv-SE" sz="1800" b="0" i="0" u="none" strike="noStrike" baseline="0" dirty="0">
                <a:solidFill>
                  <a:srgbClr val="000000"/>
                </a:solidFill>
                <a:latin typeface="Arial" panose="020B0604020202020204" pitchFamily="34" charset="0"/>
              </a:rPr>
              <a:t>Inbetalning sker via faktura som under våren skickas ut via laget.se.</a:t>
            </a:r>
          </a:p>
          <a:p>
            <a:pPr algn="ctr"/>
            <a:endParaRPr lang="sv-SE" sz="1800" b="0" i="0" u="none" strike="noStrike" baseline="0" dirty="0">
              <a:solidFill>
                <a:srgbClr val="000000"/>
              </a:solidFill>
              <a:latin typeface="Arial" panose="020B0604020202020204" pitchFamily="34" charset="0"/>
            </a:endParaRPr>
          </a:p>
          <a:p>
            <a:pPr algn="ctr"/>
            <a:r>
              <a:rPr lang="sv-SE" sz="1800" b="0" i="0" u="none" strike="noStrike" baseline="0" dirty="0">
                <a:solidFill>
                  <a:srgbClr val="000000"/>
                </a:solidFill>
                <a:latin typeface="Arial" panose="020B0604020202020204" pitchFamily="34" charset="0"/>
              </a:rPr>
              <a:t>• Medlemsavgiften och träningsavgiften ska vara betalad senast 1 månad efter </a:t>
            </a:r>
          </a:p>
          <a:p>
            <a:pPr algn="ctr"/>
            <a:r>
              <a:rPr lang="sv-SE" sz="1800" b="0" i="0" u="none" strike="noStrike" baseline="0" dirty="0">
                <a:solidFill>
                  <a:srgbClr val="000000"/>
                </a:solidFill>
                <a:latin typeface="Arial" panose="020B0604020202020204" pitchFamily="34" charset="0"/>
              </a:rPr>
              <a:t>att man påbörjat en säsong (senast 2 veckor före första match).</a:t>
            </a:r>
          </a:p>
          <a:p>
            <a:pPr algn="ctr"/>
            <a:endParaRPr lang="sv-SE" sz="1800" b="0" i="0" u="none" strike="noStrike" baseline="0" dirty="0">
              <a:solidFill>
                <a:srgbClr val="000000"/>
              </a:solidFill>
              <a:latin typeface="Arial" panose="020B0604020202020204" pitchFamily="34" charset="0"/>
            </a:endParaRPr>
          </a:p>
          <a:p>
            <a:pPr algn="ctr"/>
            <a:endParaRPr lang="sv-SE" sz="1800" b="0" i="0" u="none" strike="noStrike" baseline="0" dirty="0">
              <a:solidFill>
                <a:srgbClr val="000000"/>
              </a:solidFill>
              <a:latin typeface="Arial" panose="020B0604020202020204" pitchFamily="34" charset="0"/>
            </a:endParaRPr>
          </a:p>
          <a:p>
            <a:pPr algn="ctr"/>
            <a:r>
              <a:rPr lang="sv-SE" sz="1800" b="0" i="0" u="none" strike="noStrike" baseline="0" dirty="0">
                <a:solidFill>
                  <a:srgbClr val="000000"/>
                </a:solidFill>
                <a:latin typeface="Arial" panose="020B0604020202020204" pitchFamily="34" charset="0"/>
              </a:rPr>
              <a:t>• I medlemsavgiften ingår förutom medlemskapet en kostnadsfri olycksfallsförsäkring (Folksam) </a:t>
            </a:r>
          </a:p>
          <a:p>
            <a:pPr algn="ctr"/>
            <a:r>
              <a:rPr lang="sv-SE" sz="1800" b="0" i="0" u="none" strike="noStrike" baseline="0" dirty="0">
                <a:solidFill>
                  <a:srgbClr val="000000"/>
                </a:solidFill>
                <a:latin typeface="Arial" panose="020B0604020202020204" pitchFamily="34" charset="0"/>
              </a:rPr>
              <a:t>som bl.a. ger ersättning för akutskador och tandskador som uppkommit under </a:t>
            </a:r>
          </a:p>
          <a:p>
            <a:pPr algn="ctr"/>
            <a:r>
              <a:rPr lang="sv-SE" sz="1800" b="0" i="0" u="none" strike="noStrike" baseline="0" dirty="0">
                <a:solidFill>
                  <a:srgbClr val="000000"/>
                </a:solidFill>
                <a:latin typeface="Arial" panose="020B0604020202020204" pitchFamily="34" charset="0"/>
              </a:rPr>
              <a:t>den tid man deltar i verksamheten. Försäkringsinformation finns på www.folksam.se </a:t>
            </a:r>
          </a:p>
          <a:p>
            <a:pPr algn="ctr"/>
            <a:endParaRPr lang="sv-SE" dirty="0">
              <a:solidFill>
                <a:srgbClr val="000000"/>
              </a:solidFill>
              <a:latin typeface="Arial" panose="020B0604020202020204" pitchFamily="34" charset="0"/>
            </a:endParaRPr>
          </a:p>
          <a:p>
            <a:pPr algn="ctr"/>
            <a:endParaRPr lang="sv-SE" dirty="0">
              <a:solidFill>
                <a:srgbClr val="000000"/>
              </a:solidFill>
              <a:latin typeface="Arial" panose="020B0604020202020204" pitchFamily="34" charset="0"/>
            </a:endParaRPr>
          </a:p>
        </p:txBody>
      </p:sp>
      <p:pic>
        <p:nvPicPr>
          <p:cNvPr id="2" name="Picture 3">
            <a:extLst>
              <a:ext uri="{FF2B5EF4-FFF2-40B4-BE49-F238E27FC236}">
                <a16:creationId xmlns:a16="http://schemas.microsoft.com/office/drawing/2014/main" id="{F851A09F-9E81-A391-56C2-3B057F38AB7B}"/>
              </a:ext>
            </a:extLst>
          </p:cNvPr>
          <p:cNvPicPr>
            <a:picLocks noChangeAspect="1"/>
          </p:cNvPicPr>
          <p:nvPr/>
        </p:nvPicPr>
        <p:blipFill>
          <a:blip r:embed="rId2">
            <a:alphaModFix amt="14000"/>
            <a:extLst>
              <a:ext uri="{28A0092B-C50C-407E-A947-70E740481C1C}">
                <a14:useLocalDpi xmlns:a14="http://schemas.microsoft.com/office/drawing/2010/main" val="0"/>
              </a:ext>
            </a:extLst>
          </a:blip>
          <a:stretch>
            <a:fillRect/>
          </a:stretch>
        </p:blipFill>
        <p:spPr>
          <a:xfrm>
            <a:off x="3915" y="8878"/>
            <a:ext cx="12188085" cy="6858000"/>
          </a:xfrm>
          <a:prstGeom prst="rect">
            <a:avLst/>
          </a:prstGeom>
        </p:spPr>
      </p:pic>
    </p:spTree>
    <p:extLst>
      <p:ext uri="{BB962C8B-B14F-4D97-AF65-F5344CB8AC3E}">
        <p14:creationId xmlns:p14="http://schemas.microsoft.com/office/powerpoint/2010/main" val="1234572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C831B81A-030D-9805-EA30-0DD737A08744}"/>
              </a:ext>
            </a:extLst>
          </p:cNvPr>
          <p:cNvSpPr txBox="1"/>
          <p:nvPr/>
        </p:nvSpPr>
        <p:spPr>
          <a:xfrm>
            <a:off x="1227107" y="390464"/>
            <a:ext cx="9737785" cy="8679299"/>
          </a:xfrm>
          <a:prstGeom prst="rect">
            <a:avLst/>
          </a:prstGeom>
          <a:noFill/>
        </p:spPr>
        <p:txBody>
          <a:bodyPr wrap="square">
            <a:spAutoFit/>
          </a:bodyPr>
          <a:lstStyle/>
          <a:p>
            <a:pPr algn="ctr"/>
            <a:r>
              <a:rPr lang="sv-SE" sz="3600" b="0" i="0" u="none" strike="noStrike" baseline="0" dirty="0">
                <a:solidFill>
                  <a:srgbClr val="000000"/>
                </a:solidFill>
                <a:latin typeface="Aptos" panose="020B0004020202020204" pitchFamily="34" charset="0"/>
              </a:rPr>
              <a:t>Föreningsaktiviteter</a:t>
            </a:r>
          </a:p>
          <a:p>
            <a:br>
              <a:rPr lang="sv-SE" dirty="0">
                <a:latin typeface="Arial" panose="020B0604020202020204" pitchFamily="34" charset="0"/>
                <a:cs typeface="Arial" panose="020B0604020202020204" pitchFamily="34" charset="0"/>
              </a:rPr>
            </a:br>
            <a:r>
              <a:rPr lang="sv-SE" dirty="0">
                <a:latin typeface="Arial" panose="020B0604020202020204" pitchFamily="34" charset="0"/>
                <a:cs typeface="Arial" panose="020B0604020202020204" pitchFamily="34" charset="0"/>
              </a:rPr>
              <a:t>		</a:t>
            </a:r>
            <a:r>
              <a:rPr lang="sv-SE" b="1" i="0" dirty="0">
                <a:solidFill>
                  <a:srgbClr val="000000"/>
                </a:solidFill>
                <a:effectLst/>
                <a:latin typeface="Arial" panose="020B0604020202020204" pitchFamily="34" charset="0"/>
                <a:cs typeface="Arial" panose="020B0604020202020204" pitchFamily="34" charset="0"/>
              </a:rPr>
              <a:t>Aktivitet 					Period 		</a:t>
            </a:r>
            <a:br>
              <a:rPr lang="sv-SE" dirty="0">
                <a:latin typeface="Arial" panose="020B0604020202020204" pitchFamily="34" charset="0"/>
                <a:cs typeface="Arial" panose="020B0604020202020204" pitchFamily="34" charset="0"/>
              </a:rPr>
            </a:br>
            <a:r>
              <a:rPr lang="sv-SE" dirty="0">
                <a:latin typeface="Arial" panose="020B0604020202020204" pitchFamily="34" charset="0"/>
                <a:cs typeface="Arial" panose="020B0604020202020204" pitchFamily="34" charset="0"/>
              </a:rPr>
              <a:t>		</a:t>
            </a:r>
          </a:p>
          <a:p>
            <a:r>
              <a:rPr lang="sv-SE" b="0" i="0" dirty="0">
                <a:solidFill>
                  <a:srgbClr val="000000"/>
                </a:solidFill>
                <a:effectLst/>
                <a:latin typeface="Arial" panose="020B0604020202020204" pitchFamily="34" charset="0"/>
                <a:cs typeface="Arial" panose="020B0604020202020204" pitchFamily="34" charset="0"/>
              </a:rPr>
              <a:t>		</a:t>
            </a:r>
            <a:r>
              <a:rPr lang="sv-SE" b="0" i="0" dirty="0" err="1">
                <a:solidFill>
                  <a:srgbClr val="000000"/>
                </a:solidFill>
                <a:effectLst/>
                <a:latin typeface="Arial" panose="020B0604020202020204" pitchFamily="34" charset="0"/>
                <a:cs typeface="Arial" panose="020B0604020202020204" pitchFamily="34" charset="0"/>
              </a:rPr>
              <a:t>Pantamera</a:t>
            </a:r>
            <a:r>
              <a:rPr lang="sv-SE" b="0" i="0" dirty="0">
                <a:solidFill>
                  <a:srgbClr val="000000"/>
                </a:solidFill>
                <a:effectLst/>
                <a:latin typeface="Arial" panose="020B0604020202020204" pitchFamily="34" charset="0"/>
                <a:cs typeface="Arial" panose="020B0604020202020204" pitchFamily="34" charset="0"/>
              </a:rPr>
              <a:t> och skräpplockning	 		Vår </a:t>
            </a:r>
          </a:p>
          <a:p>
            <a:endParaRPr lang="sv-SE" b="0" i="0" dirty="0">
              <a:solidFill>
                <a:srgbClr val="000000"/>
              </a:solidFill>
              <a:effectLst/>
              <a:latin typeface="Arial" panose="020B0604020202020204" pitchFamily="34" charset="0"/>
              <a:cs typeface="Arial" panose="020B0604020202020204" pitchFamily="34" charset="0"/>
            </a:endParaRPr>
          </a:p>
          <a:p>
            <a:r>
              <a:rPr lang="sv-SE" dirty="0">
                <a:solidFill>
                  <a:srgbClr val="000000"/>
                </a:solidFill>
                <a:latin typeface="Arial" panose="020B0604020202020204" pitchFamily="34" charset="0"/>
                <a:cs typeface="Arial" panose="020B0604020202020204" pitchFamily="34" charset="0"/>
              </a:rPr>
              <a:t>		Hammarskölden					Höst</a:t>
            </a:r>
            <a:endParaRPr lang="sv-SE" b="0" i="0" dirty="0">
              <a:solidFill>
                <a:srgbClr val="000000"/>
              </a:solidFill>
              <a:effectLst/>
              <a:latin typeface="Arial" panose="020B0604020202020204" pitchFamily="34" charset="0"/>
              <a:cs typeface="Arial" panose="020B0604020202020204" pitchFamily="34" charset="0"/>
            </a:endParaRPr>
          </a:p>
          <a:p>
            <a:br>
              <a:rPr lang="sv-SE" dirty="0">
                <a:solidFill>
                  <a:srgbClr val="000000"/>
                </a:solidFill>
                <a:latin typeface="Arial" panose="020B0604020202020204" pitchFamily="34" charset="0"/>
                <a:cs typeface="Arial" panose="020B0604020202020204" pitchFamily="34" charset="0"/>
              </a:rPr>
            </a:br>
            <a:r>
              <a:rPr lang="sv-SE" dirty="0">
                <a:solidFill>
                  <a:srgbClr val="000000"/>
                </a:solidFill>
                <a:latin typeface="Arial" panose="020B0604020202020204" pitchFamily="34" charset="0"/>
                <a:cs typeface="Arial" panose="020B0604020202020204" pitchFamily="34" charset="0"/>
              </a:rPr>
              <a:t>		</a:t>
            </a:r>
            <a:r>
              <a:rPr lang="sv-SE" dirty="0" err="1">
                <a:solidFill>
                  <a:srgbClr val="000000"/>
                </a:solidFill>
                <a:latin typeface="Arial" panose="020B0604020202020204" pitchFamily="34" charset="0"/>
                <a:cs typeface="Arial" panose="020B0604020202020204" pitchFamily="34" charset="0"/>
              </a:rPr>
              <a:t>Pantamera</a:t>
            </a:r>
            <a:r>
              <a:rPr lang="sv-SE" dirty="0">
                <a:solidFill>
                  <a:srgbClr val="000000"/>
                </a:solidFill>
                <a:latin typeface="Arial" panose="020B0604020202020204" pitchFamily="34" charset="0"/>
                <a:cs typeface="Arial" panose="020B0604020202020204" pitchFamily="34" charset="0"/>
              </a:rPr>
              <a:t>					Höst</a:t>
            </a:r>
          </a:p>
          <a:p>
            <a:endParaRPr lang="sv-SE" b="0" i="0" dirty="0">
              <a:solidFill>
                <a:srgbClr val="000000"/>
              </a:solidFill>
              <a:effectLst/>
              <a:latin typeface="Arial" panose="020B0604020202020204" pitchFamily="34" charset="0"/>
              <a:cs typeface="Arial" panose="020B0604020202020204" pitchFamily="34" charset="0"/>
            </a:endParaRPr>
          </a:p>
          <a:p>
            <a:r>
              <a:rPr lang="sv-SE" dirty="0">
                <a:solidFill>
                  <a:srgbClr val="000000"/>
                </a:solidFill>
                <a:latin typeface="Arial" panose="020B0604020202020204" pitchFamily="34" charset="0"/>
                <a:cs typeface="Arial" panose="020B0604020202020204" pitchFamily="34" charset="0"/>
              </a:rPr>
              <a:t>		Halloween på NGIS				Höst</a:t>
            </a:r>
          </a:p>
          <a:p>
            <a:endParaRPr lang="sv-SE" dirty="0">
              <a:solidFill>
                <a:srgbClr val="000000"/>
              </a:solidFill>
              <a:latin typeface="Arial" panose="020B0604020202020204" pitchFamily="34" charset="0"/>
              <a:cs typeface="Arial" panose="020B0604020202020204" pitchFamily="34" charset="0"/>
            </a:endParaRPr>
          </a:p>
          <a:p>
            <a:r>
              <a:rPr lang="sv-SE" dirty="0">
                <a:solidFill>
                  <a:srgbClr val="000000"/>
                </a:solidFill>
                <a:latin typeface="Arial" panose="020B0604020202020204" pitchFamily="34" charset="0"/>
                <a:cs typeface="Arial" panose="020B0604020202020204" pitchFamily="34" charset="0"/>
              </a:rPr>
              <a:t>		Poolspel</a:t>
            </a:r>
          </a:p>
          <a:p>
            <a:r>
              <a:rPr lang="sv-SE" dirty="0">
                <a:solidFill>
                  <a:srgbClr val="000000"/>
                </a:solidFill>
                <a:latin typeface="Arial" panose="020B0604020202020204" pitchFamily="34" charset="0"/>
                <a:cs typeface="Arial" panose="020B0604020202020204" pitchFamily="34" charset="0"/>
              </a:rPr>
              <a:t>		Vi kommer ha ett hemmapoolspel på våren och hösten där det kommer 			behövas hjälp med kiosk, ev. grill mm. </a:t>
            </a:r>
          </a:p>
          <a:p>
            <a:r>
              <a:rPr lang="sv-SE" b="0" i="0" dirty="0">
                <a:solidFill>
                  <a:srgbClr val="000000"/>
                </a:solidFill>
                <a:effectLst/>
                <a:latin typeface="Arial" panose="020B0604020202020204" pitchFamily="34" charset="0"/>
                <a:cs typeface="Arial" panose="020B0604020202020204" pitchFamily="34" charset="0"/>
              </a:rPr>
              <a:t> 	</a:t>
            </a:r>
            <a:endParaRPr lang="sv-SE" sz="3600" b="0" i="0" u="none" strike="noStrike" baseline="0" dirty="0">
              <a:solidFill>
                <a:srgbClr val="000000"/>
              </a:solidFill>
              <a:latin typeface="Aptos" panose="020B0004020202020204" pitchFamily="34" charset="0"/>
            </a:endParaRPr>
          </a:p>
          <a:p>
            <a:pPr algn="ctr"/>
            <a:endParaRPr lang="sv-SE" sz="3600" b="0" i="0" u="none" strike="noStrike" baseline="0" dirty="0">
              <a:solidFill>
                <a:srgbClr val="000000"/>
              </a:solidFill>
              <a:latin typeface="Aptos" panose="020B0004020202020204" pitchFamily="34" charset="0"/>
            </a:endParaRPr>
          </a:p>
          <a:p>
            <a:pPr algn="ctr"/>
            <a:endParaRPr lang="sv-SE" sz="3600" dirty="0">
              <a:solidFill>
                <a:srgbClr val="000000"/>
              </a:solidFill>
              <a:latin typeface="Aptos" panose="020B0004020202020204" pitchFamily="34" charset="0"/>
            </a:endParaRPr>
          </a:p>
          <a:p>
            <a:pPr algn="ctr"/>
            <a:endParaRPr lang="sv-SE" sz="3600" b="0" i="0" u="none" strike="noStrike" baseline="0" dirty="0">
              <a:solidFill>
                <a:srgbClr val="000000"/>
              </a:solidFill>
              <a:latin typeface="Aptos" panose="020B0004020202020204" pitchFamily="34" charset="0"/>
            </a:endParaRPr>
          </a:p>
          <a:p>
            <a:pPr algn="ctr"/>
            <a:endParaRPr lang="sv-SE" sz="3600" dirty="0">
              <a:solidFill>
                <a:srgbClr val="000000"/>
              </a:solidFill>
              <a:latin typeface="Aptos" panose="020B0004020202020204" pitchFamily="34" charset="0"/>
            </a:endParaRPr>
          </a:p>
          <a:p>
            <a:pPr algn="ctr"/>
            <a:endParaRPr lang="sv-SE" sz="3600" b="0" i="0" u="none" strike="noStrike" baseline="0" dirty="0">
              <a:solidFill>
                <a:srgbClr val="000000"/>
              </a:solidFill>
              <a:latin typeface="Aptos" panose="020B0004020202020204" pitchFamily="34" charset="0"/>
            </a:endParaRPr>
          </a:p>
          <a:p>
            <a:pPr algn="ctr"/>
            <a:endParaRPr lang="sv-SE" sz="3600" dirty="0">
              <a:solidFill>
                <a:srgbClr val="000000"/>
              </a:solidFill>
              <a:latin typeface="Aptos" panose="020B0004020202020204" pitchFamily="34" charset="0"/>
            </a:endParaRPr>
          </a:p>
          <a:p>
            <a:pPr algn="ctr"/>
            <a:endParaRPr lang="sv-SE" sz="3600" b="0" i="0" u="none" strike="noStrike" baseline="0" dirty="0">
              <a:solidFill>
                <a:srgbClr val="000000"/>
              </a:solidFill>
              <a:latin typeface="Aptos" panose="020B0004020202020204" pitchFamily="34" charset="0"/>
            </a:endParaRPr>
          </a:p>
        </p:txBody>
      </p:sp>
      <p:pic>
        <p:nvPicPr>
          <p:cNvPr id="3" name="Picture 3">
            <a:extLst>
              <a:ext uri="{FF2B5EF4-FFF2-40B4-BE49-F238E27FC236}">
                <a16:creationId xmlns:a16="http://schemas.microsoft.com/office/drawing/2014/main" id="{F0893D06-F0BC-31F2-DE13-4692EA6F2664}"/>
              </a:ext>
            </a:extLst>
          </p:cNvPr>
          <p:cNvPicPr>
            <a:picLocks noChangeAspect="1"/>
          </p:cNvPicPr>
          <p:nvPr/>
        </p:nvPicPr>
        <p:blipFill>
          <a:blip r:embed="rId2">
            <a:alphaModFix amt="14000"/>
            <a:extLst>
              <a:ext uri="{28A0092B-C50C-407E-A947-70E740481C1C}">
                <a14:useLocalDpi xmlns:a14="http://schemas.microsoft.com/office/drawing/2010/main" val="0"/>
              </a:ext>
            </a:extLst>
          </a:blip>
          <a:stretch>
            <a:fillRect/>
          </a:stretch>
        </p:blipFill>
        <p:spPr>
          <a:xfrm>
            <a:off x="3915" y="8878"/>
            <a:ext cx="12188085" cy="6858000"/>
          </a:xfrm>
          <a:prstGeom prst="rect">
            <a:avLst/>
          </a:prstGeom>
        </p:spPr>
      </p:pic>
    </p:spTree>
    <p:extLst>
      <p:ext uri="{BB962C8B-B14F-4D97-AF65-F5344CB8AC3E}">
        <p14:creationId xmlns:p14="http://schemas.microsoft.com/office/powerpoint/2010/main" val="2283644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4F0BAAAC-DE1B-BB6A-4D3B-9A9E7D50D05A}"/>
              </a:ext>
            </a:extLst>
          </p:cNvPr>
          <p:cNvSpPr txBox="1"/>
          <p:nvPr/>
        </p:nvSpPr>
        <p:spPr>
          <a:xfrm>
            <a:off x="3048000" y="372736"/>
            <a:ext cx="6096000" cy="4801314"/>
          </a:xfrm>
          <a:prstGeom prst="rect">
            <a:avLst/>
          </a:prstGeom>
          <a:noFill/>
        </p:spPr>
        <p:txBody>
          <a:bodyPr wrap="square">
            <a:spAutoFit/>
          </a:bodyPr>
          <a:lstStyle/>
          <a:p>
            <a:pPr algn="ctr"/>
            <a:r>
              <a:rPr lang="sv-SE" sz="3600" b="0" i="0" u="none" strike="noStrike" baseline="0" dirty="0">
                <a:solidFill>
                  <a:srgbClr val="000000"/>
                </a:solidFill>
                <a:latin typeface="Aptos" panose="020B0004020202020204" pitchFamily="34" charset="0"/>
              </a:rPr>
              <a:t>Försäljning</a:t>
            </a:r>
          </a:p>
          <a:p>
            <a:pPr algn="ctr"/>
            <a:endParaRPr lang="sv-SE" sz="3600" b="0" i="0" u="none" strike="noStrike" baseline="0" dirty="0">
              <a:solidFill>
                <a:srgbClr val="000000"/>
              </a:solidFill>
              <a:latin typeface="Aptos" panose="020B0004020202020204" pitchFamily="34" charset="0"/>
            </a:endParaRPr>
          </a:p>
          <a:p>
            <a:pPr marL="285750" indent="-285750">
              <a:buFont typeface="Arial" panose="020B0604020202020204" pitchFamily="34" charset="0"/>
              <a:buChar char="•"/>
            </a:pPr>
            <a:r>
              <a:rPr lang="sv-SE" sz="1800" b="0" i="0" u="none" strike="noStrike" baseline="0" dirty="0">
                <a:solidFill>
                  <a:srgbClr val="000000"/>
                </a:solidFill>
                <a:latin typeface="Arial" panose="020B0604020202020204" pitchFamily="34" charset="0"/>
              </a:rPr>
              <a:t>Varje lag ska </a:t>
            </a:r>
            <a:r>
              <a:rPr lang="sv-SE" dirty="0">
                <a:solidFill>
                  <a:srgbClr val="000000"/>
                </a:solidFill>
                <a:latin typeface="Arial" panose="020B0604020202020204" pitchFamily="34" charset="0"/>
              </a:rPr>
              <a:t>bidra med 500 kr i förtjänst per spelare till föreningen.</a:t>
            </a:r>
          </a:p>
          <a:p>
            <a:endParaRPr lang="sv-SE" dirty="0">
              <a:solidFill>
                <a:srgbClr val="000000"/>
              </a:solidFill>
              <a:latin typeface="Arial" panose="020B0604020202020204" pitchFamily="34" charset="0"/>
            </a:endParaRPr>
          </a:p>
          <a:p>
            <a:pPr marL="285750" indent="-285750">
              <a:buFont typeface="Arial" panose="020B0604020202020204" pitchFamily="34" charset="0"/>
              <a:buChar char="•"/>
            </a:pPr>
            <a:r>
              <a:rPr lang="sv-SE" dirty="0">
                <a:solidFill>
                  <a:srgbClr val="000000"/>
                </a:solidFill>
                <a:latin typeface="Arial" panose="020B0604020202020204" pitchFamily="34" charset="0"/>
              </a:rPr>
              <a:t>Intäkter utöver detta tillfaller lagkassan.</a:t>
            </a:r>
          </a:p>
          <a:p>
            <a:pPr marL="285750" indent="-285750">
              <a:buFont typeface="Arial" panose="020B0604020202020204" pitchFamily="34" charset="0"/>
              <a:buChar char="•"/>
            </a:pPr>
            <a:endParaRPr lang="sv-SE" dirty="0">
              <a:solidFill>
                <a:srgbClr val="000000"/>
              </a:solidFill>
              <a:latin typeface="Arial" panose="020B0604020202020204" pitchFamily="34" charset="0"/>
            </a:endParaRPr>
          </a:p>
          <a:p>
            <a:pPr marL="285750" indent="-285750">
              <a:buFont typeface="Arial" panose="020B0604020202020204" pitchFamily="34" charset="0"/>
              <a:buChar char="•"/>
            </a:pPr>
            <a:r>
              <a:rPr lang="sv-SE" dirty="0">
                <a:solidFill>
                  <a:srgbClr val="000000"/>
                </a:solidFill>
                <a:latin typeface="Arial" panose="020B0604020202020204" pitchFamily="34" charset="0"/>
              </a:rPr>
              <a:t>Spelare kan välja att köpa sig fria för 500kr.</a:t>
            </a:r>
          </a:p>
          <a:p>
            <a:pPr algn="ctr"/>
            <a:endParaRPr lang="sv-SE" dirty="0">
              <a:solidFill>
                <a:srgbClr val="000000"/>
              </a:solidFill>
              <a:latin typeface="Arial" panose="020B0604020202020204" pitchFamily="34" charset="0"/>
            </a:endParaRPr>
          </a:p>
          <a:p>
            <a:pPr algn="ctr"/>
            <a:r>
              <a:rPr lang="sv-SE" b="1" dirty="0">
                <a:solidFill>
                  <a:srgbClr val="000000"/>
                </a:solidFill>
                <a:latin typeface="Arial" panose="020B0604020202020204" pitchFamily="34" charset="0"/>
              </a:rPr>
              <a:t>Syskonrabatt försäljning:</a:t>
            </a:r>
          </a:p>
          <a:p>
            <a:pPr algn="ctr"/>
            <a:endParaRPr lang="sv-SE" b="1" dirty="0">
              <a:solidFill>
                <a:srgbClr val="000000"/>
              </a:solidFill>
              <a:latin typeface="Arial" panose="020B0604020202020204" pitchFamily="34" charset="0"/>
            </a:endParaRPr>
          </a:p>
          <a:p>
            <a:pPr marL="285750" indent="-285750">
              <a:buFont typeface="Arial" panose="020B0604020202020204" pitchFamily="34" charset="0"/>
              <a:buChar char="•"/>
            </a:pPr>
            <a:r>
              <a:rPr lang="sv-SE" dirty="0">
                <a:solidFill>
                  <a:srgbClr val="000000"/>
                </a:solidFill>
                <a:latin typeface="Arial" panose="020B0604020202020204" pitchFamily="34" charset="0"/>
              </a:rPr>
              <a:t>2 barn: 50% rabatt på 500kr för andra barnet.</a:t>
            </a:r>
          </a:p>
          <a:p>
            <a:endParaRPr lang="sv-SE" dirty="0">
              <a:solidFill>
                <a:srgbClr val="000000"/>
              </a:solidFill>
              <a:latin typeface="Arial" panose="020B0604020202020204" pitchFamily="34" charset="0"/>
            </a:endParaRPr>
          </a:p>
          <a:p>
            <a:pPr marL="285750" indent="-285750">
              <a:buFont typeface="Arial" panose="020B0604020202020204" pitchFamily="34" charset="0"/>
              <a:buChar char="•"/>
            </a:pPr>
            <a:r>
              <a:rPr lang="sv-SE" dirty="0">
                <a:solidFill>
                  <a:srgbClr val="000000"/>
                </a:solidFill>
                <a:latin typeface="Arial" panose="020B0604020202020204" pitchFamily="34" charset="0"/>
              </a:rPr>
              <a:t>3 eller fler barn: 100% rabatt på försäljningen från det tredje barnet.</a:t>
            </a:r>
          </a:p>
        </p:txBody>
      </p:sp>
      <p:pic>
        <p:nvPicPr>
          <p:cNvPr id="2" name="Picture 3">
            <a:extLst>
              <a:ext uri="{FF2B5EF4-FFF2-40B4-BE49-F238E27FC236}">
                <a16:creationId xmlns:a16="http://schemas.microsoft.com/office/drawing/2014/main" id="{3BB6D5D3-57B7-36D9-FEEA-E1197CDEC9DE}"/>
              </a:ext>
            </a:extLst>
          </p:cNvPr>
          <p:cNvPicPr>
            <a:picLocks noChangeAspect="1"/>
          </p:cNvPicPr>
          <p:nvPr/>
        </p:nvPicPr>
        <p:blipFill>
          <a:blip r:embed="rId2">
            <a:alphaModFix amt="14000"/>
            <a:extLst>
              <a:ext uri="{28A0092B-C50C-407E-A947-70E740481C1C}">
                <a14:useLocalDpi xmlns:a14="http://schemas.microsoft.com/office/drawing/2010/main" val="0"/>
              </a:ext>
            </a:extLst>
          </a:blip>
          <a:stretch>
            <a:fillRect/>
          </a:stretch>
        </p:blipFill>
        <p:spPr>
          <a:xfrm>
            <a:off x="3915" y="8878"/>
            <a:ext cx="12188085" cy="6858000"/>
          </a:xfrm>
          <a:prstGeom prst="rect">
            <a:avLst/>
          </a:prstGeom>
        </p:spPr>
      </p:pic>
    </p:spTree>
    <p:extLst>
      <p:ext uri="{BB962C8B-B14F-4D97-AF65-F5344CB8AC3E}">
        <p14:creationId xmlns:p14="http://schemas.microsoft.com/office/powerpoint/2010/main" val="175074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9FCE3D6F-2EE5-40BD-1EF1-F683B31D2B22}"/>
              </a:ext>
            </a:extLst>
          </p:cNvPr>
          <p:cNvSpPr txBox="1"/>
          <p:nvPr/>
        </p:nvSpPr>
        <p:spPr>
          <a:xfrm>
            <a:off x="329241" y="278322"/>
            <a:ext cx="11533517" cy="10341293"/>
          </a:xfrm>
          <a:prstGeom prst="rect">
            <a:avLst/>
          </a:prstGeom>
          <a:noFill/>
        </p:spPr>
        <p:txBody>
          <a:bodyPr wrap="square">
            <a:spAutoFit/>
          </a:bodyPr>
          <a:lstStyle/>
          <a:p>
            <a:pPr algn="ctr"/>
            <a:r>
              <a:rPr lang="sv-SE" sz="3600" b="0" i="0" u="none" strike="noStrike" baseline="0" dirty="0">
                <a:solidFill>
                  <a:srgbClr val="000000"/>
                </a:solidFill>
                <a:latin typeface="Aptos" panose="020B0004020202020204" pitchFamily="34" charset="0"/>
              </a:rPr>
              <a:t>Försäljningsaktiviteter</a:t>
            </a:r>
          </a:p>
          <a:p>
            <a:br>
              <a:rPr lang="sv-SE" dirty="0">
                <a:latin typeface="Arial" panose="020B0604020202020204" pitchFamily="34" charset="0"/>
                <a:cs typeface="Arial" panose="020B0604020202020204" pitchFamily="34" charset="0"/>
              </a:rPr>
            </a:br>
            <a:r>
              <a:rPr lang="sv-SE" b="1" i="0" dirty="0">
                <a:solidFill>
                  <a:srgbClr val="000000"/>
                </a:solidFill>
                <a:effectLst/>
                <a:latin typeface="Arial" panose="020B0604020202020204" pitchFamily="34" charset="0"/>
                <a:cs typeface="Arial" panose="020B0604020202020204" pitchFamily="34" charset="0"/>
              </a:rPr>
              <a:t>Aktivitet 			Försäljningsperiod 		Förtjänst</a:t>
            </a:r>
            <a:br>
              <a:rPr lang="sv-SE" dirty="0">
                <a:latin typeface="Arial" panose="020B0604020202020204" pitchFamily="34" charset="0"/>
                <a:cs typeface="Arial" panose="020B0604020202020204" pitchFamily="34" charset="0"/>
              </a:rPr>
            </a:br>
            <a:r>
              <a:rPr lang="sv-SE" b="0" i="0" dirty="0">
                <a:solidFill>
                  <a:srgbClr val="000000"/>
                </a:solidFill>
                <a:effectLst/>
                <a:latin typeface="Arial" panose="020B0604020202020204" pitchFamily="34" charset="0"/>
                <a:cs typeface="Arial" panose="020B0604020202020204" pitchFamily="34" charset="0"/>
              </a:rPr>
              <a:t>Restaurangchansen 		Januari 				150/225:-</a:t>
            </a:r>
            <a:br>
              <a:rPr lang="sv-SE" dirty="0">
                <a:latin typeface="Arial" panose="020B0604020202020204" pitchFamily="34" charset="0"/>
                <a:cs typeface="Arial" panose="020B0604020202020204" pitchFamily="34" charset="0"/>
              </a:rPr>
            </a:br>
            <a:r>
              <a:rPr lang="sv-SE" b="0" i="0" dirty="0">
                <a:solidFill>
                  <a:srgbClr val="000000"/>
                </a:solidFill>
                <a:effectLst/>
                <a:latin typeface="Arial" panose="020B0604020202020204" pitchFamily="34" charset="0"/>
                <a:cs typeface="Arial" panose="020B0604020202020204" pitchFamily="34" charset="0"/>
              </a:rPr>
              <a:t>Hemmavinsten 			Året runt 			41:-/månad</a:t>
            </a:r>
            <a:br>
              <a:rPr lang="sv-SE" dirty="0">
                <a:latin typeface="Arial" panose="020B0604020202020204" pitchFamily="34" charset="0"/>
                <a:cs typeface="Arial" panose="020B0604020202020204" pitchFamily="34" charset="0"/>
              </a:rPr>
            </a:br>
            <a:r>
              <a:rPr lang="sv-SE" b="0" i="0" dirty="0" err="1">
                <a:solidFill>
                  <a:srgbClr val="000000"/>
                </a:solidFill>
                <a:effectLst/>
                <a:latin typeface="Arial" panose="020B0604020202020204" pitchFamily="34" charset="0"/>
                <a:cs typeface="Arial" panose="020B0604020202020204" pitchFamily="34" charset="0"/>
              </a:rPr>
              <a:t>Joyna</a:t>
            </a:r>
            <a:r>
              <a:rPr lang="sv-SE" b="0" i="0" dirty="0">
                <a:solidFill>
                  <a:srgbClr val="000000"/>
                </a:solidFill>
                <a:effectLst/>
                <a:latin typeface="Arial" panose="020B0604020202020204" pitchFamily="34" charset="0"/>
                <a:cs typeface="Arial" panose="020B0604020202020204" pitchFamily="34" charset="0"/>
              </a:rPr>
              <a:t> 				Året runt 			50:-/månad</a:t>
            </a:r>
            <a:br>
              <a:rPr lang="sv-SE" dirty="0">
                <a:latin typeface="Arial" panose="020B0604020202020204" pitchFamily="34" charset="0"/>
                <a:cs typeface="Arial" panose="020B0604020202020204" pitchFamily="34" charset="0"/>
              </a:rPr>
            </a:br>
            <a:r>
              <a:rPr lang="sv-SE" b="0" i="0" dirty="0">
                <a:solidFill>
                  <a:srgbClr val="000000"/>
                </a:solidFill>
                <a:effectLst/>
                <a:latin typeface="Arial" panose="020B0604020202020204" pitchFamily="34" charset="0"/>
                <a:cs typeface="Arial" panose="020B0604020202020204" pitchFamily="34" charset="0"/>
              </a:rPr>
              <a:t>Ravelli 				Maj 				38-78:-/paket</a:t>
            </a:r>
            <a:br>
              <a:rPr lang="sv-SE" dirty="0">
                <a:latin typeface="Arial" panose="020B0604020202020204" pitchFamily="34" charset="0"/>
                <a:cs typeface="Arial" panose="020B0604020202020204" pitchFamily="34" charset="0"/>
              </a:rPr>
            </a:br>
            <a:r>
              <a:rPr lang="sv-SE" b="0" i="0" dirty="0">
                <a:solidFill>
                  <a:srgbClr val="000000"/>
                </a:solidFill>
                <a:effectLst/>
                <a:latin typeface="Arial" panose="020B0604020202020204" pitchFamily="34" charset="0"/>
                <a:cs typeface="Arial" panose="020B0604020202020204" pitchFamily="34" charset="0"/>
              </a:rPr>
              <a:t>Kakor 				Augusti-september 		15:-/burk</a:t>
            </a:r>
            <a:br>
              <a:rPr lang="sv-SE" dirty="0">
                <a:latin typeface="Arial" panose="020B0604020202020204" pitchFamily="34" charset="0"/>
                <a:cs typeface="Arial" panose="020B0604020202020204" pitchFamily="34" charset="0"/>
              </a:rPr>
            </a:br>
            <a:r>
              <a:rPr lang="sv-SE" b="0" i="0" dirty="0">
                <a:solidFill>
                  <a:srgbClr val="000000"/>
                </a:solidFill>
                <a:effectLst/>
                <a:latin typeface="Arial" panose="020B0604020202020204" pitchFamily="34" charset="0"/>
                <a:cs typeface="Arial" panose="020B0604020202020204" pitchFamily="34" charset="0"/>
              </a:rPr>
              <a:t>Bingolotter 23/12 			November-december 		38/72:-/lott</a:t>
            </a:r>
            <a:br>
              <a:rPr lang="sv-SE" dirty="0">
                <a:latin typeface="Arial" panose="020B0604020202020204" pitchFamily="34" charset="0"/>
                <a:cs typeface="Arial" panose="020B0604020202020204" pitchFamily="34" charset="0"/>
              </a:rPr>
            </a:br>
            <a:br>
              <a:rPr lang="sv-SE" dirty="0">
                <a:latin typeface="Arial" panose="020B0604020202020204" pitchFamily="34" charset="0"/>
                <a:cs typeface="Arial" panose="020B0604020202020204" pitchFamily="34" charset="0"/>
              </a:rPr>
            </a:br>
            <a:r>
              <a:rPr lang="sv-SE" b="0" i="0" dirty="0">
                <a:solidFill>
                  <a:srgbClr val="000000"/>
                </a:solidFill>
                <a:effectLst/>
                <a:latin typeface="Arial" panose="020B0604020202020204" pitchFamily="34" charset="0"/>
                <a:cs typeface="Arial" panose="020B0604020202020204" pitchFamily="34" charset="0"/>
              </a:rPr>
              <a:t>Laget kan själva hitta egna försäljningsaktiviteter för att uppnå 500:-</a:t>
            </a:r>
            <a:br>
              <a:rPr lang="sv-SE" dirty="0">
                <a:latin typeface="Arial" panose="020B0604020202020204" pitchFamily="34" charset="0"/>
                <a:cs typeface="Arial" panose="020B0604020202020204" pitchFamily="34" charset="0"/>
              </a:rPr>
            </a:br>
            <a:r>
              <a:rPr lang="sv-SE" b="0" i="0" dirty="0">
                <a:solidFill>
                  <a:srgbClr val="000000"/>
                </a:solidFill>
                <a:effectLst/>
                <a:latin typeface="Arial" panose="020B0604020202020204" pitchFamily="34" charset="0"/>
                <a:cs typeface="Arial" panose="020B0604020202020204" pitchFamily="34" charset="0"/>
              </a:rPr>
              <a:t>Vi har fördelaktigt avtal med Ravelli och vill att alla lag är med säljer samt att det finns bonusar att hämta.</a:t>
            </a:r>
          </a:p>
          <a:p>
            <a:endParaRPr lang="sv-SE" u="none" strike="noStrike" baseline="0" dirty="0">
              <a:solidFill>
                <a:srgbClr val="000000"/>
              </a:solidFill>
              <a:latin typeface="Arial" panose="020B0604020202020204" pitchFamily="34" charset="0"/>
              <a:cs typeface="Arial" panose="020B0604020202020204" pitchFamily="34" charset="0"/>
            </a:endParaRPr>
          </a:p>
          <a:p>
            <a:r>
              <a:rPr lang="sv-SE" b="1" i="0" dirty="0">
                <a:solidFill>
                  <a:srgbClr val="000000"/>
                </a:solidFill>
                <a:latin typeface="Arial" panose="020B0604020202020204" pitchFamily="34" charset="0"/>
                <a:cs typeface="Arial" panose="020B0604020202020204" pitchFamily="34" charset="0"/>
              </a:rPr>
              <a:t>EX. </a:t>
            </a:r>
          </a:p>
          <a:p>
            <a:r>
              <a:rPr lang="sv-SE" u="none" strike="noStrike" baseline="0" dirty="0">
                <a:solidFill>
                  <a:srgbClr val="000000"/>
                </a:solidFill>
                <a:latin typeface="Arial" panose="020B0604020202020204" pitchFamily="34" charset="0"/>
                <a:cs typeface="Arial" panose="020B0604020202020204" pitchFamily="34" charset="0"/>
              </a:rPr>
              <a:t>1st Restaurangchansen		150:-</a:t>
            </a:r>
          </a:p>
          <a:p>
            <a:r>
              <a:rPr lang="sv-SE" dirty="0">
                <a:solidFill>
                  <a:srgbClr val="000000"/>
                </a:solidFill>
                <a:latin typeface="Arial" panose="020B0604020202020204" pitchFamily="34" charset="0"/>
                <a:cs typeface="Arial" panose="020B0604020202020204" pitchFamily="34" charset="0"/>
              </a:rPr>
              <a:t>10 paket Ravelli			380:-		14 paket Ravelli		532:-</a:t>
            </a:r>
          </a:p>
          <a:p>
            <a:endParaRPr lang="sv-SE" u="none" strike="noStrike" baseline="0" dirty="0">
              <a:solidFill>
                <a:srgbClr val="000000"/>
              </a:solidFill>
              <a:latin typeface="Arial" panose="020B0604020202020204" pitchFamily="34" charset="0"/>
              <a:cs typeface="Arial" panose="020B0604020202020204" pitchFamily="34" charset="0"/>
            </a:endParaRPr>
          </a:p>
          <a:p>
            <a:r>
              <a:rPr lang="sv-SE" u="none" strike="noStrike" baseline="0" dirty="0">
                <a:solidFill>
                  <a:srgbClr val="000000"/>
                </a:solidFill>
                <a:latin typeface="Arial" panose="020B0604020202020204" pitchFamily="34" charset="0"/>
                <a:cs typeface="Arial" panose="020B0604020202020204" pitchFamily="34" charset="0"/>
              </a:rPr>
              <a:t>8</a:t>
            </a:r>
            <a:r>
              <a:rPr lang="sv-SE" dirty="0">
                <a:solidFill>
                  <a:srgbClr val="000000"/>
                </a:solidFill>
                <a:latin typeface="Arial" panose="020B0604020202020204" pitchFamily="34" charset="0"/>
                <a:cs typeface="Arial" panose="020B0604020202020204" pitchFamily="34" charset="0"/>
              </a:rPr>
              <a:t>st kakor			120:-</a:t>
            </a:r>
          </a:p>
          <a:p>
            <a:r>
              <a:rPr lang="sv-SE" u="none" strike="noStrike" baseline="0" dirty="0">
                <a:solidFill>
                  <a:srgbClr val="000000"/>
                </a:solidFill>
                <a:latin typeface="Arial" panose="020B0604020202020204" pitchFamily="34" charset="0"/>
                <a:cs typeface="Arial" panose="020B0604020202020204" pitchFamily="34" charset="0"/>
              </a:rPr>
              <a:t>1</a:t>
            </a:r>
            <a:r>
              <a:rPr lang="sv-SE" dirty="0">
                <a:solidFill>
                  <a:srgbClr val="000000"/>
                </a:solidFill>
                <a:latin typeface="Arial" panose="020B0604020202020204" pitchFamily="34" charset="0"/>
                <a:cs typeface="Arial" panose="020B0604020202020204" pitchFamily="34" charset="0"/>
              </a:rPr>
              <a:t>0st </a:t>
            </a:r>
            <a:r>
              <a:rPr lang="sv-SE" dirty="0" err="1">
                <a:solidFill>
                  <a:srgbClr val="000000"/>
                </a:solidFill>
                <a:latin typeface="Arial" panose="020B0604020202020204" pitchFamily="34" charset="0"/>
                <a:cs typeface="Arial" panose="020B0604020202020204" pitchFamily="34" charset="0"/>
              </a:rPr>
              <a:t>ravelli</a:t>
            </a:r>
            <a:r>
              <a:rPr lang="sv-SE" dirty="0">
                <a:solidFill>
                  <a:srgbClr val="000000"/>
                </a:solidFill>
                <a:latin typeface="Arial" panose="020B0604020202020204" pitchFamily="34" charset="0"/>
                <a:cs typeface="Arial" panose="020B0604020202020204" pitchFamily="34" charset="0"/>
              </a:rPr>
              <a:t>			380:-</a:t>
            </a:r>
            <a:endParaRPr lang="sv-SE" u="none" strike="noStrike" baseline="0" dirty="0">
              <a:solidFill>
                <a:srgbClr val="000000"/>
              </a:solidFill>
              <a:latin typeface="Arial" panose="020B0604020202020204" pitchFamily="34" charset="0"/>
              <a:cs typeface="Arial" panose="020B0604020202020204" pitchFamily="34" charset="0"/>
            </a:endParaRPr>
          </a:p>
          <a:p>
            <a:endParaRPr lang="sv-SE" b="0" i="0" u="none" strike="noStrike" baseline="0" dirty="0">
              <a:solidFill>
                <a:srgbClr val="000000"/>
              </a:solidFill>
              <a:latin typeface="Arial" panose="020B0604020202020204" pitchFamily="34" charset="0"/>
              <a:cs typeface="Arial" panose="020B0604020202020204" pitchFamily="34" charset="0"/>
            </a:endParaRPr>
          </a:p>
          <a:p>
            <a:pPr algn="ctr"/>
            <a:endParaRPr lang="sv-SE" sz="3600" b="0" i="0" u="none" strike="noStrike" baseline="0" dirty="0">
              <a:solidFill>
                <a:srgbClr val="000000"/>
              </a:solidFill>
              <a:latin typeface="Aptos" panose="020B0004020202020204" pitchFamily="34" charset="0"/>
            </a:endParaRPr>
          </a:p>
          <a:p>
            <a:pPr algn="ctr"/>
            <a:endParaRPr lang="sv-SE" sz="3600" b="0" i="0" u="none" strike="noStrike" baseline="0" dirty="0">
              <a:solidFill>
                <a:srgbClr val="000000"/>
              </a:solidFill>
              <a:latin typeface="Aptos" panose="020B0004020202020204" pitchFamily="34" charset="0"/>
            </a:endParaRPr>
          </a:p>
          <a:p>
            <a:pPr algn="ctr"/>
            <a:endParaRPr lang="sv-SE" sz="3600" dirty="0">
              <a:solidFill>
                <a:srgbClr val="000000"/>
              </a:solidFill>
              <a:latin typeface="Aptos" panose="020B0004020202020204" pitchFamily="34" charset="0"/>
            </a:endParaRPr>
          </a:p>
          <a:p>
            <a:pPr algn="ctr"/>
            <a:endParaRPr lang="sv-SE" sz="3600" b="0" i="0" u="none" strike="noStrike" baseline="0" dirty="0">
              <a:solidFill>
                <a:srgbClr val="000000"/>
              </a:solidFill>
              <a:latin typeface="Aptos" panose="020B0004020202020204" pitchFamily="34" charset="0"/>
            </a:endParaRPr>
          </a:p>
          <a:p>
            <a:pPr algn="ctr"/>
            <a:endParaRPr lang="sv-SE" sz="3600" dirty="0">
              <a:solidFill>
                <a:srgbClr val="000000"/>
              </a:solidFill>
              <a:latin typeface="Aptos" panose="020B0004020202020204" pitchFamily="34" charset="0"/>
            </a:endParaRPr>
          </a:p>
          <a:p>
            <a:pPr algn="ctr"/>
            <a:endParaRPr lang="sv-SE" sz="3600" b="0" i="0" u="none" strike="noStrike" baseline="0" dirty="0">
              <a:solidFill>
                <a:srgbClr val="000000"/>
              </a:solidFill>
              <a:latin typeface="Aptos" panose="020B0004020202020204" pitchFamily="34" charset="0"/>
            </a:endParaRPr>
          </a:p>
          <a:p>
            <a:pPr algn="ctr"/>
            <a:endParaRPr lang="sv-SE" sz="3600" dirty="0">
              <a:solidFill>
                <a:srgbClr val="000000"/>
              </a:solidFill>
              <a:latin typeface="Aptos" panose="020B0004020202020204" pitchFamily="34" charset="0"/>
            </a:endParaRPr>
          </a:p>
          <a:p>
            <a:pPr algn="ctr"/>
            <a:endParaRPr lang="sv-SE" sz="3600" b="0" i="0" u="none" strike="noStrike" baseline="0" dirty="0">
              <a:solidFill>
                <a:srgbClr val="000000"/>
              </a:solidFill>
              <a:latin typeface="Aptos" panose="020B0004020202020204" pitchFamily="34" charset="0"/>
            </a:endParaRPr>
          </a:p>
        </p:txBody>
      </p:sp>
      <p:pic>
        <p:nvPicPr>
          <p:cNvPr id="3" name="Picture 3">
            <a:extLst>
              <a:ext uri="{FF2B5EF4-FFF2-40B4-BE49-F238E27FC236}">
                <a16:creationId xmlns:a16="http://schemas.microsoft.com/office/drawing/2014/main" id="{989C34EE-5536-304A-8992-7C08B31409AD}"/>
              </a:ext>
            </a:extLst>
          </p:cNvPr>
          <p:cNvPicPr>
            <a:picLocks noChangeAspect="1"/>
          </p:cNvPicPr>
          <p:nvPr/>
        </p:nvPicPr>
        <p:blipFill>
          <a:blip r:embed="rId2">
            <a:alphaModFix amt="14000"/>
            <a:extLst>
              <a:ext uri="{28A0092B-C50C-407E-A947-70E740481C1C}">
                <a14:useLocalDpi xmlns:a14="http://schemas.microsoft.com/office/drawing/2010/main" val="0"/>
              </a:ext>
            </a:extLst>
          </a:blip>
          <a:stretch>
            <a:fillRect/>
          </a:stretch>
        </p:blipFill>
        <p:spPr>
          <a:xfrm>
            <a:off x="3915" y="8878"/>
            <a:ext cx="12188085" cy="6858000"/>
          </a:xfrm>
          <a:prstGeom prst="rect">
            <a:avLst/>
          </a:prstGeom>
        </p:spPr>
      </p:pic>
    </p:spTree>
    <p:extLst>
      <p:ext uri="{BB962C8B-B14F-4D97-AF65-F5344CB8AC3E}">
        <p14:creationId xmlns:p14="http://schemas.microsoft.com/office/powerpoint/2010/main" val="3857411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AA1FD24F-7FC0-D158-BFF0-6290406B4AB4}"/>
              </a:ext>
            </a:extLst>
          </p:cNvPr>
          <p:cNvSpPr txBox="1"/>
          <p:nvPr/>
        </p:nvSpPr>
        <p:spPr>
          <a:xfrm>
            <a:off x="3047281" y="1120676"/>
            <a:ext cx="6094562" cy="2431435"/>
          </a:xfrm>
          <a:prstGeom prst="rect">
            <a:avLst/>
          </a:prstGeom>
          <a:noFill/>
        </p:spPr>
        <p:txBody>
          <a:bodyPr wrap="square">
            <a:spAutoFit/>
          </a:bodyPr>
          <a:lstStyle/>
          <a:p>
            <a:pPr algn="ctr"/>
            <a:r>
              <a:rPr lang="sv-SE" sz="4000" b="0" i="0" u="none" strike="noStrike" baseline="0" dirty="0">
                <a:solidFill>
                  <a:srgbClr val="000000"/>
                </a:solidFill>
                <a:latin typeface="Aptos" panose="020B0004020202020204" pitchFamily="34" charset="0"/>
              </a:rPr>
              <a:t>TRÄNING</a:t>
            </a:r>
            <a:r>
              <a:rPr lang="sv-SE" sz="4000" dirty="0">
                <a:solidFill>
                  <a:srgbClr val="000000"/>
                </a:solidFill>
                <a:latin typeface="Aptos" panose="020B0004020202020204" pitchFamily="34" charset="0"/>
              </a:rPr>
              <a:t>SUPPTAKT</a:t>
            </a:r>
            <a:endParaRPr lang="sv-SE" sz="4000" b="0" i="0" u="none" strike="noStrike" baseline="0" dirty="0">
              <a:solidFill>
                <a:srgbClr val="000000"/>
              </a:solidFill>
              <a:latin typeface="Aptos" panose="020B0004020202020204" pitchFamily="34" charset="0"/>
            </a:endParaRPr>
          </a:p>
          <a:p>
            <a:pPr algn="ctr"/>
            <a:r>
              <a:rPr lang="sv-SE" sz="2800" b="0" i="0" u="none" strike="noStrike" baseline="0" dirty="0">
                <a:solidFill>
                  <a:srgbClr val="000000"/>
                </a:solidFill>
                <a:latin typeface="Aptos" panose="020B0004020202020204" pitchFamily="34" charset="0"/>
              </a:rPr>
              <a:t>Prel. Lördagen 26 april</a:t>
            </a:r>
          </a:p>
          <a:p>
            <a:pPr algn="ctr"/>
            <a:endParaRPr lang="sv-SE" sz="2800" dirty="0">
              <a:solidFill>
                <a:srgbClr val="000000"/>
              </a:solidFill>
              <a:latin typeface="Aptos" panose="020B0004020202020204" pitchFamily="34" charset="0"/>
            </a:endParaRPr>
          </a:p>
          <a:p>
            <a:pPr algn="ctr"/>
            <a:r>
              <a:rPr lang="sv-SE" sz="2800" dirty="0">
                <a:solidFill>
                  <a:srgbClr val="000000"/>
                </a:solidFill>
                <a:latin typeface="Aptos" panose="020B0004020202020204" pitchFamily="34" charset="0"/>
              </a:rPr>
              <a:t>Liknande upplägg som förra året.</a:t>
            </a:r>
          </a:p>
          <a:p>
            <a:pPr algn="ctr"/>
            <a:r>
              <a:rPr lang="sv-SE" sz="2800" dirty="0">
                <a:solidFill>
                  <a:srgbClr val="000000"/>
                </a:solidFill>
                <a:latin typeface="Aptos" panose="020B0004020202020204" pitchFamily="34" charset="0"/>
              </a:rPr>
              <a:t>Fokus på lek och lagsamanhållning</a:t>
            </a:r>
          </a:p>
        </p:txBody>
      </p:sp>
      <p:pic>
        <p:nvPicPr>
          <p:cNvPr id="2" name="Picture 3">
            <a:extLst>
              <a:ext uri="{FF2B5EF4-FFF2-40B4-BE49-F238E27FC236}">
                <a16:creationId xmlns:a16="http://schemas.microsoft.com/office/drawing/2014/main" id="{2F24A88F-3231-86D3-E652-5A6CB7DE09BA}"/>
              </a:ext>
            </a:extLst>
          </p:cNvPr>
          <p:cNvPicPr>
            <a:picLocks noChangeAspect="1"/>
          </p:cNvPicPr>
          <p:nvPr/>
        </p:nvPicPr>
        <p:blipFill>
          <a:blip r:embed="rId2">
            <a:alphaModFix amt="14000"/>
            <a:extLst>
              <a:ext uri="{28A0092B-C50C-407E-A947-70E740481C1C}">
                <a14:useLocalDpi xmlns:a14="http://schemas.microsoft.com/office/drawing/2010/main" val="0"/>
              </a:ext>
            </a:extLst>
          </a:blip>
          <a:stretch>
            <a:fillRect/>
          </a:stretch>
        </p:blipFill>
        <p:spPr>
          <a:xfrm>
            <a:off x="3915" y="8878"/>
            <a:ext cx="12188085" cy="6858000"/>
          </a:xfrm>
          <a:prstGeom prst="rect">
            <a:avLst/>
          </a:prstGeom>
        </p:spPr>
      </p:pic>
    </p:spTree>
    <p:extLst>
      <p:ext uri="{BB962C8B-B14F-4D97-AF65-F5344CB8AC3E}">
        <p14:creationId xmlns:p14="http://schemas.microsoft.com/office/powerpoint/2010/main" val="285450261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15027</TotalTime>
  <Words>1231</Words>
  <Application>Microsoft Office PowerPoint</Application>
  <PresentationFormat>Bredbild</PresentationFormat>
  <Paragraphs>196</Paragraphs>
  <Slides>14</Slides>
  <Notes>0</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14</vt:i4>
      </vt:variant>
    </vt:vector>
  </HeadingPairs>
  <TitlesOfParts>
    <vt:vector size="21" baseType="lpstr">
      <vt:lpstr>Aptos</vt:lpstr>
      <vt:lpstr>Aptos Display</vt:lpstr>
      <vt:lpstr>Arial</vt:lpstr>
      <vt:lpstr>Calibri</vt:lpstr>
      <vt:lpstr>Helvetica</vt:lpstr>
      <vt:lpstr>StagSans</vt:lpstr>
      <vt:lpstr>Office-tema</vt:lpstr>
      <vt:lpstr>AGENDA FÖRÄLDRAMÖTE P16, 2025</vt:lpstr>
      <vt:lpstr>LAGET 2025  Spelare:  17st registrerade spelare idag  Tränare:   Fredrik Svensson Joel Gustafsson  Assisterande tränare:   Bilal Zafar  Jesper Thörnberg  Lagföräldrar:  Glenn Franzén  Linda Ottostrand</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AGENDA - Laget - Träningar - Medlem och träningsavgifter - 5-manna fotboll  - Förväntningar spelare - Förväntningar föräldrar - Lagföräldrar - Träningsupptakt - Poolspel/cuper - Föreningsaktiviter - Försäljning</dc:title>
  <dc:creator>Fredrik Svensson</dc:creator>
  <cp:lastModifiedBy>Fredrik Svensson</cp:lastModifiedBy>
  <cp:revision>2</cp:revision>
  <cp:lastPrinted>2024-03-25T12:11:11Z</cp:lastPrinted>
  <dcterms:created xsi:type="dcterms:W3CDTF">2024-03-08T15:10:34Z</dcterms:created>
  <dcterms:modified xsi:type="dcterms:W3CDTF">2025-03-30T08:54:29Z</dcterms:modified>
</cp:coreProperties>
</file>