
<file path=[Content_Types].xml><?xml version="1.0" encoding="utf-8"?>
<Types xmlns="http://schemas.openxmlformats.org/package/2006/content-types">
  <Default ContentType="application/vnd.openxmlformats-officedocument.spreadsheetml.sheet" Extension="xlsx"/>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4.xml"/>
  <Override ContentType="application/vnd.openxmlformats-officedocument.drawingml.chart+xml" PartName="/ppt/charts/chart1.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3.xml"/>
  <Override ContentType="application/vnd.ms-office.chartstyle+xml" PartName="/ppt/charts/style4.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8" roundtripDataSignature="AMtx7mjHAO7Rh4e2MZUEHHdbxWTaq8Wd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slide" Target="slides/slide62.xml"/><Relationship Id="rId21" Type="http://schemas.openxmlformats.org/officeDocument/2006/relationships/slide" Target="slides/slide17.xml"/><Relationship Id="rId65" Type="http://schemas.openxmlformats.org/officeDocument/2006/relationships/slide" Target="slides/slide61.xml"/><Relationship Id="rId24" Type="http://schemas.openxmlformats.org/officeDocument/2006/relationships/slide" Target="slides/slide20.xml"/><Relationship Id="rId68" Type="http://customschemas.google.com/relationships/presentationmetadata" Target="metadata"/><Relationship Id="rId23" Type="http://schemas.openxmlformats.org/officeDocument/2006/relationships/slide" Target="slides/slide19.xml"/><Relationship Id="rId67" Type="http://schemas.openxmlformats.org/officeDocument/2006/relationships/slide" Target="slides/slide63.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D94-49A3-9066-3C6F823D33B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D94-49A3-9066-3C6F823D33B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1-C577-46F2-A533-8FE91ECD8FA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D94-49A3-9066-3C6F823D33B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Blad1!$A$2:$A$5</c:f>
              <c:strCache>
                <c:ptCount val="4"/>
                <c:pt idx="0">
                  <c:v>Förbredelseträning</c:v>
                </c:pt>
                <c:pt idx="2">
                  <c:v>Spelövning</c:v>
                </c:pt>
                <c:pt idx="3">
                  <c:v>Spel</c:v>
                </c:pt>
              </c:strCache>
            </c:strRef>
          </c:cat>
          <c:val>
            <c:numRef>
              <c:f>Blad1!$B$2:$B$5</c:f>
              <c:numCache>
                <c:formatCode>General</c:formatCode>
                <c:ptCount val="4"/>
                <c:pt idx="0">
                  <c:v>20</c:v>
                </c:pt>
                <c:pt idx="2">
                  <c:v>20</c:v>
                </c:pt>
                <c:pt idx="3">
                  <c:v>35</c:v>
                </c:pt>
              </c:numCache>
            </c:numRef>
          </c:val>
          <c:extLst>
            <c:ext xmlns:c16="http://schemas.microsoft.com/office/drawing/2014/chart" uri="{C3380CC4-5D6E-409C-BE32-E72D297353CC}">
              <c16:uniqueId val="{00000000-C577-46F2-A533-8FE91ECD8FA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598-4A3B-A9CB-3D417C8089D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598-4A3B-A9CB-3D417C8089D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1-C577-46F2-A533-8FE91ECD8FA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598-4A3B-A9CB-3D417C8089D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Blad1!$A$2:$A$5</c:f>
              <c:strCache>
                <c:ptCount val="4"/>
                <c:pt idx="0">
                  <c:v>Förbredelseträning</c:v>
                </c:pt>
                <c:pt idx="1">
                  <c:v>Färdihetsövning</c:v>
                </c:pt>
                <c:pt idx="2">
                  <c:v>Spelövning</c:v>
                </c:pt>
                <c:pt idx="3">
                  <c:v>Spel</c:v>
                </c:pt>
              </c:strCache>
            </c:strRef>
          </c:cat>
          <c:val>
            <c:numRef>
              <c:f>Blad1!$B$2:$B$5</c:f>
              <c:numCache>
                <c:formatCode>General</c:formatCode>
                <c:ptCount val="4"/>
                <c:pt idx="0">
                  <c:v>20</c:v>
                </c:pt>
                <c:pt idx="1">
                  <c:v>15</c:v>
                </c:pt>
                <c:pt idx="2">
                  <c:v>25</c:v>
                </c:pt>
                <c:pt idx="3">
                  <c:v>30</c:v>
                </c:pt>
              </c:numCache>
            </c:numRef>
          </c:val>
          <c:extLst>
            <c:ext xmlns:c16="http://schemas.microsoft.com/office/drawing/2014/chart" uri="{C3380CC4-5D6E-409C-BE32-E72D297353CC}">
              <c16:uniqueId val="{00000000-C577-46F2-A533-8FE91ECD8FA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58A-4C5C-B536-3DD808CA337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0-FA2F-492E-95AC-E7C8F23B393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1-C577-46F2-A533-8FE91ECD8FA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58A-4C5C-B536-3DD808CA337D}"/>
              </c:ext>
            </c:extLst>
          </c:dPt>
          <c:dLbls>
            <c:dLbl>
              <c:idx val="1"/>
              <c:tx>
                <c:rich>
                  <a:bodyPr/>
                  <a:lstStyle/>
                  <a:p>
                    <a:r>
                      <a:rPr lang="en-US"/>
                      <a:t>15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A2F-492E-95AC-E7C8F23B393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Blad1!$A$2:$A$5</c:f>
              <c:strCache>
                <c:ptCount val="4"/>
                <c:pt idx="0">
                  <c:v>Förbredelseträning</c:v>
                </c:pt>
                <c:pt idx="1">
                  <c:v>Färdihetsövning</c:v>
                </c:pt>
                <c:pt idx="2">
                  <c:v>Spelövning</c:v>
                </c:pt>
                <c:pt idx="3">
                  <c:v>Spel</c:v>
                </c:pt>
              </c:strCache>
            </c:strRef>
          </c:cat>
          <c:val>
            <c:numRef>
              <c:f>Blad1!$B$2:$B$5</c:f>
              <c:numCache>
                <c:formatCode>General</c:formatCode>
                <c:ptCount val="4"/>
                <c:pt idx="0">
                  <c:v>20</c:v>
                </c:pt>
                <c:pt idx="1">
                  <c:v>15</c:v>
                </c:pt>
                <c:pt idx="2">
                  <c:v>25</c:v>
                </c:pt>
                <c:pt idx="3">
                  <c:v>30</c:v>
                </c:pt>
              </c:numCache>
            </c:numRef>
          </c:val>
          <c:extLst>
            <c:ext xmlns:c16="http://schemas.microsoft.com/office/drawing/2014/chart" uri="{C3380CC4-5D6E-409C-BE32-E72D297353CC}">
              <c16:uniqueId val="{00000000-C577-46F2-A533-8FE91ECD8FA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8A1-466D-A87F-0BE1EBC6013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0-FA2F-492E-95AC-E7C8F23B393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1-C577-46F2-A533-8FE91ECD8FA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8A1-466D-A87F-0BE1EBC60135}"/>
              </c:ext>
            </c:extLst>
          </c:dPt>
          <c:dLbls>
            <c:dLbl>
              <c:idx val="1"/>
              <c:tx>
                <c:rich>
                  <a:bodyPr/>
                  <a:lstStyle/>
                  <a:p>
                    <a:r>
                      <a:rPr lang="en-US"/>
                      <a:t>15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A2F-492E-95AC-E7C8F23B393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Blad1!$A$2:$A$5</c:f>
              <c:strCache>
                <c:ptCount val="4"/>
                <c:pt idx="0">
                  <c:v>Förbredelseträning</c:v>
                </c:pt>
                <c:pt idx="1">
                  <c:v>Färdihetsövning</c:v>
                </c:pt>
                <c:pt idx="2">
                  <c:v>Spelövning</c:v>
                </c:pt>
                <c:pt idx="3">
                  <c:v>Spel</c:v>
                </c:pt>
              </c:strCache>
            </c:strRef>
          </c:cat>
          <c:val>
            <c:numRef>
              <c:f>Blad1!$B$2:$B$5</c:f>
              <c:numCache>
                <c:formatCode>General</c:formatCode>
                <c:ptCount val="4"/>
                <c:pt idx="0">
                  <c:v>20</c:v>
                </c:pt>
                <c:pt idx="1">
                  <c:v>15</c:v>
                </c:pt>
                <c:pt idx="2">
                  <c:v>25</c:v>
                </c:pt>
                <c:pt idx="3">
                  <c:v>30</c:v>
                </c:pt>
              </c:numCache>
            </c:numRef>
          </c:val>
          <c:extLst>
            <c:ext xmlns:c16="http://schemas.microsoft.com/office/drawing/2014/chart" uri="{C3380CC4-5D6E-409C-BE32-E72D297353CC}">
              <c16:uniqueId val="{00000000-C577-46F2-A533-8FE91ECD8FA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7c105007b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7c105007b6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g37c105007b6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7c871dadac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37c871dadac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g37c871dadac_0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7ae7f8562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37ae7f8562b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g37ae7f8562b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7c871dadac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37c871dadac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g37c871dadac_0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Clr>
                <a:schemeClr val="dk1"/>
              </a:buClr>
              <a:buSzPts val="1200"/>
              <a:buFont typeface="Calibri"/>
              <a:buAutoNum type="arabicPeriod"/>
            </a:pPr>
            <a:r>
              <a:rPr lang="sv-SE"/>
              <a:t>Visa hur spelarna möjligheter eller antalet saker de kan göra ökar med ålder/spelform.</a:t>
            </a:r>
            <a:endParaRPr/>
          </a:p>
          <a:p>
            <a:pPr indent="-228600" lvl="0" marL="228600" rtl="0" algn="l">
              <a:spcBef>
                <a:spcPts val="0"/>
              </a:spcBef>
              <a:spcAft>
                <a:spcPts val="0"/>
              </a:spcAft>
              <a:buClr>
                <a:schemeClr val="dk1"/>
              </a:buClr>
              <a:buSzPts val="1200"/>
              <a:buFont typeface="Calibri"/>
              <a:buAutoNum type="arabicPeriod"/>
            </a:pPr>
            <a:r>
              <a:rPr lang="sv-SE"/>
              <a:t>Poängtera att inget försvinner utan att verktygslådan fylls på med fler saker. </a:t>
            </a:r>
            <a:endParaRPr/>
          </a:p>
          <a:p>
            <a:pPr indent="-228600" lvl="0" marL="228600" rtl="0" algn="l">
              <a:spcBef>
                <a:spcPts val="0"/>
              </a:spcBef>
              <a:spcAft>
                <a:spcPts val="0"/>
              </a:spcAft>
              <a:buClr>
                <a:schemeClr val="dk1"/>
              </a:buClr>
              <a:buSzPts val="1200"/>
              <a:buFont typeface="Calibri"/>
              <a:buAutoNum type="arabicPeriod"/>
            </a:pPr>
            <a:r>
              <a:rPr b="1" lang="sv-SE"/>
              <a:t>Animering 1:</a:t>
            </a:r>
            <a:r>
              <a:rPr lang="sv-SE"/>
              <a:t> 3 mot 3</a:t>
            </a:r>
            <a:endParaRPr/>
          </a:p>
          <a:p>
            <a:pPr indent="-228600" lvl="0" marL="228600" rtl="0" algn="l">
              <a:spcBef>
                <a:spcPts val="0"/>
              </a:spcBef>
              <a:spcAft>
                <a:spcPts val="0"/>
              </a:spcAft>
              <a:buClr>
                <a:schemeClr val="dk1"/>
              </a:buClr>
              <a:buSzPts val="1200"/>
              <a:buFont typeface="Calibri"/>
              <a:buAutoNum type="arabicPeriod"/>
            </a:pPr>
            <a:r>
              <a:rPr b="1" lang="sv-SE"/>
              <a:t>Animering 2:</a:t>
            </a:r>
            <a:r>
              <a:rPr lang="sv-SE"/>
              <a:t> 5 mot 5</a:t>
            </a:r>
            <a:endParaRPr/>
          </a:p>
          <a:p>
            <a:pPr indent="-228600" lvl="0" marL="228600" rtl="0" algn="l">
              <a:spcBef>
                <a:spcPts val="0"/>
              </a:spcBef>
              <a:spcAft>
                <a:spcPts val="0"/>
              </a:spcAft>
              <a:buClr>
                <a:schemeClr val="dk1"/>
              </a:buClr>
              <a:buSzPts val="1200"/>
              <a:buFont typeface="Calibri"/>
              <a:buAutoNum type="arabicPeriod"/>
            </a:pPr>
            <a:r>
              <a:rPr b="1" lang="sv-SE"/>
              <a:t>Animering 3: </a:t>
            </a:r>
            <a:r>
              <a:rPr lang="sv-SE"/>
              <a:t>7mot 7</a:t>
            </a:r>
            <a:endParaRPr/>
          </a:p>
          <a:p>
            <a:pPr indent="-228600" lvl="0" marL="228600" rtl="0" algn="l">
              <a:spcBef>
                <a:spcPts val="0"/>
              </a:spcBef>
              <a:spcAft>
                <a:spcPts val="0"/>
              </a:spcAft>
              <a:buClr>
                <a:schemeClr val="dk1"/>
              </a:buClr>
              <a:buSzPts val="1200"/>
              <a:buFont typeface="Calibri"/>
              <a:buAutoNum type="arabicPeriod"/>
            </a:pPr>
            <a:r>
              <a:rPr b="1" lang="sv-SE"/>
              <a:t>Animering 4: </a:t>
            </a:r>
            <a:r>
              <a:rPr lang="sv-SE"/>
              <a:t>9 mot 9 och 11 mot 11</a:t>
            </a:r>
            <a:endParaRPr/>
          </a:p>
          <a:p>
            <a:pPr indent="0" lvl="0" marL="0" rtl="0" algn="l">
              <a:spcBef>
                <a:spcPts val="0"/>
              </a:spcBef>
              <a:spcAft>
                <a:spcPts val="0"/>
              </a:spcAft>
              <a:buClr>
                <a:schemeClr val="dk1"/>
              </a:buClr>
              <a:buSzPts val="1200"/>
              <a:buFont typeface="Calibri"/>
              <a:buNone/>
            </a:pPr>
            <a:r>
              <a:rPr lang="sv-SE"/>
              <a:t>OBS! Inga nya färdigheter i 11 mot 11. Däremot utveckla färdigheterna.</a:t>
            </a:r>
            <a:endParaRPr/>
          </a:p>
        </p:txBody>
      </p:sp>
      <p:sp>
        <p:nvSpPr>
          <p:cNvPr id="264" name="Google Shape;26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sv-SE"/>
              <a:t>Baka ner den så den är super lätt att följa!!!</a:t>
            </a:r>
            <a:endParaRPr/>
          </a:p>
        </p:txBody>
      </p:sp>
      <p:sp>
        <p:nvSpPr>
          <p:cNvPr id="391" name="Google Shape;391;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8" name="Google Shape;418;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sv-SE"/>
              <a:t>Baka ner den så den är super lätt att följa!!!</a:t>
            </a:r>
            <a:endParaRPr/>
          </a:p>
        </p:txBody>
      </p:sp>
      <p:sp>
        <p:nvSpPr>
          <p:cNvPr id="419" name="Google Shape;419;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6" name="Google Shape;446;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sv-SE"/>
              <a:t>Baka ner den så den är super lätt att följa!!!</a:t>
            </a:r>
            <a:endParaRPr/>
          </a:p>
        </p:txBody>
      </p:sp>
      <p:sp>
        <p:nvSpPr>
          <p:cNvPr id="447" name="Google Shape;447;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sv-SE"/>
              <a:t>Baka ner den så den är super lätt att följa!!!</a:t>
            </a:r>
            <a:endParaRPr/>
          </a:p>
        </p:txBody>
      </p:sp>
      <p:sp>
        <p:nvSpPr>
          <p:cNvPr id="475" name="Google Shape;475;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2" name="Google Shape;502;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Clr>
                <a:schemeClr val="dk1"/>
              </a:buClr>
              <a:buSzPts val="1200"/>
              <a:buFont typeface="Calibri"/>
              <a:buAutoNum type="arabicPeriod"/>
            </a:pPr>
            <a:r>
              <a:rPr lang="sv-SE"/>
              <a:t>Visa hur spelarna möjligheter eller antalet saker de kan göra ökar med ålder/spelform.</a:t>
            </a:r>
            <a:endParaRPr/>
          </a:p>
          <a:p>
            <a:pPr indent="-228600" lvl="0" marL="228600" rtl="0" algn="l">
              <a:spcBef>
                <a:spcPts val="0"/>
              </a:spcBef>
              <a:spcAft>
                <a:spcPts val="0"/>
              </a:spcAft>
              <a:buClr>
                <a:schemeClr val="dk1"/>
              </a:buClr>
              <a:buSzPts val="1200"/>
              <a:buFont typeface="Calibri"/>
              <a:buAutoNum type="arabicPeriod"/>
            </a:pPr>
            <a:r>
              <a:rPr lang="sv-SE"/>
              <a:t>Poängtera att inget försvinner utan att verktygslådan fylls på med fler saker. </a:t>
            </a:r>
            <a:endParaRPr/>
          </a:p>
          <a:p>
            <a:pPr indent="-228600" lvl="0" marL="228600" rtl="0" algn="l">
              <a:spcBef>
                <a:spcPts val="0"/>
              </a:spcBef>
              <a:spcAft>
                <a:spcPts val="0"/>
              </a:spcAft>
              <a:buClr>
                <a:schemeClr val="dk1"/>
              </a:buClr>
              <a:buSzPts val="1200"/>
              <a:buFont typeface="Calibri"/>
              <a:buAutoNum type="arabicPeriod"/>
            </a:pPr>
            <a:r>
              <a:rPr b="1" lang="sv-SE"/>
              <a:t>Animering 1:</a:t>
            </a:r>
            <a:r>
              <a:rPr lang="sv-SE"/>
              <a:t> 3 mot 3</a:t>
            </a:r>
            <a:endParaRPr/>
          </a:p>
          <a:p>
            <a:pPr indent="-228600" lvl="0" marL="228600" rtl="0" algn="l">
              <a:spcBef>
                <a:spcPts val="0"/>
              </a:spcBef>
              <a:spcAft>
                <a:spcPts val="0"/>
              </a:spcAft>
              <a:buClr>
                <a:schemeClr val="dk1"/>
              </a:buClr>
              <a:buSzPts val="1200"/>
              <a:buFont typeface="Calibri"/>
              <a:buAutoNum type="arabicPeriod"/>
            </a:pPr>
            <a:r>
              <a:rPr b="1" lang="sv-SE"/>
              <a:t>Animering 2:</a:t>
            </a:r>
            <a:r>
              <a:rPr lang="sv-SE"/>
              <a:t> 5 mot 5</a:t>
            </a:r>
            <a:endParaRPr/>
          </a:p>
          <a:p>
            <a:pPr indent="-228600" lvl="0" marL="228600" rtl="0" algn="l">
              <a:spcBef>
                <a:spcPts val="0"/>
              </a:spcBef>
              <a:spcAft>
                <a:spcPts val="0"/>
              </a:spcAft>
              <a:buClr>
                <a:schemeClr val="dk1"/>
              </a:buClr>
              <a:buSzPts val="1200"/>
              <a:buFont typeface="Calibri"/>
              <a:buAutoNum type="arabicPeriod"/>
            </a:pPr>
            <a:r>
              <a:rPr b="1" lang="sv-SE"/>
              <a:t>Animering 3: </a:t>
            </a:r>
            <a:r>
              <a:rPr lang="sv-SE"/>
              <a:t>7mot 7</a:t>
            </a:r>
            <a:endParaRPr/>
          </a:p>
          <a:p>
            <a:pPr indent="-228600" lvl="0" marL="228600" rtl="0" algn="l">
              <a:spcBef>
                <a:spcPts val="0"/>
              </a:spcBef>
              <a:spcAft>
                <a:spcPts val="0"/>
              </a:spcAft>
              <a:buClr>
                <a:schemeClr val="dk1"/>
              </a:buClr>
              <a:buSzPts val="1200"/>
              <a:buFont typeface="Calibri"/>
              <a:buAutoNum type="arabicPeriod"/>
            </a:pPr>
            <a:r>
              <a:rPr b="1" lang="sv-SE"/>
              <a:t>Animering 4: </a:t>
            </a:r>
            <a:r>
              <a:rPr lang="sv-SE"/>
              <a:t>9 mot 9 och 11 mot 11</a:t>
            </a:r>
            <a:endParaRPr/>
          </a:p>
          <a:p>
            <a:pPr indent="0" lvl="0" marL="0" rtl="0" algn="l">
              <a:spcBef>
                <a:spcPts val="0"/>
              </a:spcBef>
              <a:spcAft>
                <a:spcPts val="0"/>
              </a:spcAft>
              <a:buClr>
                <a:schemeClr val="dk1"/>
              </a:buClr>
              <a:buSzPts val="1200"/>
              <a:buFont typeface="Calibri"/>
              <a:buNone/>
            </a:pPr>
            <a:r>
              <a:rPr lang="sv-SE"/>
              <a:t>OBS! Inga nya färdigheter i 11 mot 11. Däremot utveckla färdigheterna.</a:t>
            </a:r>
            <a:endParaRPr/>
          </a:p>
        </p:txBody>
      </p:sp>
      <p:sp>
        <p:nvSpPr>
          <p:cNvPr id="503" name="Google Shape;503;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3" name="Google Shape;55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8" name="Google Shape;56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5" name="Google Shape;585;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8" name="Google Shape;598;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9" name="Google Shape;60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0" name="Google Shape;620;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1" name="Google Shape;631;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sv-SE"/>
              <a:t>Baka ner den så den är super lätt att följa!!!</a:t>
            </a:r>
            <a:endParaRPr/>
          </a:p>
        </p:txBody>
      </p:sp>
      <p:sp>
        <p:nvSpPr>
          <p:cNvPr id="632" name="Google Shape;632;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3" name="Google Shape;653;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sv-SE"/>
              <a:t>Baka ner den så den är super lätt att följa!!!</a:t>
            </a:r>
            <a:endParaRPr/>
          </a:p>
        </p:txBody>
      </p:sp>
      <p:sp>
        <p:nvSpPr>
          <p:cNvPr id="654" name="Google Shape;654;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3" name="Google Shape;703;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8" name="Google Shape;758;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9" name="Google Shape;799;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0" name="Google Shape;840;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8" name="Google Shape;888;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sv-SE"/>
              <a:t>Baka ner den så den är super lätt att följa!!!</a:t>
            </a:r>
            <a:endParaRPr/>
          </a:p>
        </p:txBody>
      </p:sp>
      <p:sp>
        <p:nvSpPr>
          <p:cNvPr id="889" name="Google Shape;889;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0" name="Google Shape;940;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8" name="Shape 988"/>
        <p:cNvGrpSpPr/>
        <p:nvPr/>
      </p:nvGrpSpPr>
      <p:grpSpPr>
        <a:xfrm>
          <a:off x="0" y="0"/>
          <a:ext cx="0" cy="0"/>
          <a:chOff x="0" y="0"/>
          <a:chExt cx="0" cy="0"/>
        </a:xfrm>
      </p:grpSpPr>
      <p:sp>
        <p:nvSpPr>
          <p:cNvPr id="989" name="Google Shape;989;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0" name="Google Shape;990;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sv-SE"/>
              <a:t>Baka ner den så den är super lätt att följa!!!</a:t>
            </a:r>
            <a:endParaRPr/>
          </a:p>
        </p:txBody>
      </p:sp>
      <p:sp>
        <p:nvSpPr>
          <p:cNvPr id="991" name="Google Shape;991;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7" name="Shape 1037"/>
        <p:cNvGrpSpPr/>
        <p:nvPr/>
      </p:nvGrpSpPr>
      <p:grpSpPr>
        <a:xfrm>
          <a:off x="0" y="0"/>
          <a:ext cx="0" cy="0"/>
          <a:chOff x="0" y="0"/>
          <a:chExt cx="0" cy="0"/>
        </a:xfrm>
      </p:grpSpPr>
      <p:sp>
        <p:nvSpPr>
          <p:cNvPr id="1038" name="Google Shape;1038;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9" name="Google Shape;1039;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Clr>
                <a:schemeClr val="dk1"/>
              </a:buClr>
              <a:buSzPts val="1200"/>
              <a:buFont typeface="Calibri"/>
              <a:buAutoNum type="arabicPeriod"/>
            </a:pPr>
            <a:r>
              <a:rPr lang="sv-SE"/>
              <a:t>Visa hur spelarna möjligheter eller antalet saker de kan göra ökar med ålder/spelform.</a:t>
            </a:r>
            <a:endParaRPr/>
          </a:p>
          <a:p>
            <a:pPr indent="-228600" lvl="0" marL="228600" rtl="0" algn="l">
              <a:spcBef>
                <a:spcPts val="0"/>
              </a:spcBef>
              <a:spcAft>
                <a:spcPts val="0"/>
              </a:spcAft>
              <a:buClr>
                <a:schemeClr val="dk1"/>
              </a:buClr>
              <a:buSzPts val="1200"/>
              <a:buFont typeface="Calibri"/>
              <a:buAutoNum type="arabicPeriod"/>
            </a:pPr>
            <a:r>
              <a:rPr lang="sv-SE"/>
              <a:t>Poängtera att inget försvinner utan att verktygslådan fylls på med fler saker. </a:t>
            </a:r>
            <a:endParaRPr/>
          </a:p>
          <a:p>
            <a:pPr indent="-228600" lvl="0" marL="228600" rtl="0" algn="l">
              <a:spcBef>
                <a:spcPts val="0"/>
              </a:spcBef>
              <a:spcAft>
                <a:spcPts val="0"/>
              </a:spcAft>
              <a:buClr>
                <a:schemeClr val="dk1"/>
              </a:buClr>
              <a:buSzPts val="1200"/>
              <a:buFont typeface="Calibri"/>
              <a:buAutoNum type="arabicPeriod"/>
            </a:pPr>
            <a:r>
              <a:rPr b="1" lang="sv-SE"/>
              <a:t>Animering 1:</a:t>
            </a:r>
            <a:r>
              <a:rPr lang="sv-SE"/>
              <a:t> 3 mot 3</a:t>
            </a:r>
            <a:endParaRPr/>
          </a:p>
          <a:p>
            <a:pPr indent="-228600" lvl="0" marL="228600" rtl="0" algn="l">
              <a:spcBef>
                <a:spcPts val="0"/>
              </a:spcBef>
              <a:spcAft>
                <a:spcPts val="0"/>
              </a:spcAft>
              <a:buClr>
                <a:schemeClr val="dk1"/>
              </a:buClr>
              <a:buSzPts val="1200"/>
              <a:buFont typeface="Calibri"/>
              <a:buAutoNum type="arabicPeriod"/>
            </a:pPr>
            <a:r>
              <a:rPr b="1" lang="sv-SE"/>
              <a:t>Animering 2:</a:t>
            </a:r>
            <a:r>
              <a:rPr lang="sv-SE"/>
              <a:t> 5 mot 5</a:t>
            </a:r>
            <a:endParaRPr/>
          </a:p>
          <a:p>
            <a:pPr indent="-228600" lvl="0" marL="228600" rtl="0" algn="l">
              <a:spcBef>
                <a:spcPts val="0"/>
              </a:spcBef>
              <a:spcAft>
                <a:spcPts val="0"/>
              </a:spcAft>
              <a:buClr>
                <a:schemeClr val="dk1"/>
              </a:buClr>
              <a:buSzPts val="1200"/>
              <a:buFont typeface="Calibri"/>
              <a:buAutoNum type="arabicPeriod"/>
            </a:pPr>
            <a:r>
              <a:rPr b="1" lang="sv-SE"/>
              <a:t>Animering 3: </a:t>
            </a:r>
            <a:r>
              <a:rPr lang="sv-SE"/>
              <a:t>7mot 7</a:t>
            </a:r>
            <a:endParaRPr/>
          </a:p>
          <a:p>
            <a:pPr indent="-228600" lvl="0" marL="228600" rtl="0" algn="l">
              <a:spcBef>
                <a:spcPts val="0"/>
              </a:spcBef>
              <a:spcAft>
                <a:spcPts val="0"/>
              </a:spcAft>
              <a:buClr>
                <a:schemeClr val="dk1"/>
              </a:buClr>
              <a:buSzPts val="1200"/>
              <a:buFont typeface="Calibri"/>
              <a:buAutoNum type="arabicPeriod"/>
            </a:pPr>
            <a:r>
              <a:rPr b="1" lang="sv-SE"/>
              <a:t>Animering 4: </a:t>
            </a:r>
            <a:r>
              <a:rPr lang="sv-SE"/>
              <a:t>9 mot 9 och 11 mot 11</a:t>
            </a:r>
            <a:endParaRPr/>
          </a:p>
          <a:p>
            <a:pPr indent="0" lvl="0" marL="0" rtl="0" algn="l">
              <a:spcBef>
                <a:spcPts val="0"/>
              </a:spcBef>
              <a:spcAft>
                <a:spcPts val="0"/>
              </a:spcAft>
              <a:buClr>
                <a:schemeClr val="dk1"/>
              </a:buClr>
              <a:buSzPts val="1200"/>
              <a:buFont typeface="Calibri"/>
              <a:buNone/>
            </a:pPr>
            <a:r>
              <a:rPr lang="sv-SE"/>
              <a:t>OBS! Inga nya färdigheter i 11 mot 11. Däremot utveckla färdigheterna.</a:t>
            </a:r>
            <a:endParaRPr/>
          </a:p>
        </p:txBody>
      </p:sp>
      <p:sp>
        <p:nvSpPr>
          <p:cNvPr id="1040" name="Google Shape;1040;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9" name="Shape 1079"/>
        <p:cNvGrpSpPr/>
        <p:nvPr/>
      </p:nvGrpSpPr>
      <p:grpSpPr>
        <a:xfrm>
          <a:off x="0" y="0"/>
          <a:ext cx="0" cy="0"/>
          <a:chOff x="0" y="0"/>
          <a:chExt cx="0" cy="0"/>
        </a:xfrm>
      </p:grpSpPr>
      <p:sp>
        <p:nvSpPr>
          <p:cNvPr id="1080" name="Google Shape;1080;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1" name="Google Shape;1081;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4" name="Shape 1094"/>
        <p:cNvGrpSpPr/>
        <p:nvPr/>
      </p:nvGrpSpPr>
      <p:grpSpPr>
        <a:xfrm>
          <a:off x="0" y="0"/>
          <a:ext cx="0" cy="0"/>
          <a:chOff x="0" y="0"/>
          <a:chExt cx="0" cy="0"/>
        </a:xfrm>
      </p:grpSpPr>
      <p:sp>
        <p:nvSpPr>
          <p:cNvPr id="1095" name="Google Shape;1095;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6" name="Google Shape;1096;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1" name="Shape 1111"/>
        <p:cNvGrpSpPr/>
        <p:nvPr/>
      </p:nvGrpSpPr>
      <p:grpSpPr>
        <a:xfrm>
          <a:off x="0" y="0"/>
          <a:ext cx="0" cy="0"/>
          <a:chOff x="0" y="0"/>
          <a:chExt cx="0" cy="0"/>
        </a:xfrm>
      </p:grpSpPr>
      <p:sp>
        <p:nvSpPr>
          <p:cNvPr id="1112" name="Google Shape;1112;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3" name="Google Shape;1113;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4" name="Shape 1124"/>
        <p:cNvGrpSpPr/>
        <p:nvPr/>
      </p:nvGrpSpPr>
      <p:grpSpPr>
        <a:xfrm>
          <a:off x="0" y="0"/>
          <a:ext cx="0" cy="0"/>
          <a:chOff x="0" y="0"/>
          <a:chExt cx="0" cy="0"/>
        </a:xfrm>
      </p:grpSpPr>
      <p:sp>
        <p:nvSpPr>
          <p:cNvPr id="1125" name="Google Shape;1125;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6" name="Google Shape;1126;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5" name="Shape 1135"/>
        <p:cNvGrpSpPr/>
        <p:nvPr/>
      </p:nvGrpSpPr>
      <p:grpSpPr>
        <a:xfrm>
          <a:off x="0" y="0"/>
          <a:ext cx="0" cy="0"/>
          <a:chOff x="0" y="0"/>
          <a:chExt cx="0" cy="0"/>
        </a:xfrm>
      </p:grpSpPr>
      <p:sp>
        <p:nvSpPr>
          <p:cNvPr id="1136" name="Google Shape;1136;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7" name="Google Shape;1137;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6" name="Shape 1146"/>
        <p:cNvGrpSpPr/>
        <p:nvPr/>
      </p:nvGrpSpPr>
      <p:grpSpPr>
        <a:xfrm>
          <a:off x="0" y="0"/>
          <a:ext cx="0" cy="0"/>
          <a:chOff x="0" y="0"/>
          <a:chExt cx="0" cy="0"/>
        </a:xfrm>
      </p:grpSpPr>
      <p:sp>
        <p:nvSpPr>
          <p:cNvPr id="1147" name="Google Shape;1147;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8" name="Google Shape;1148;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7" name="Shape 1157"/>
        <p:cNvGrpSpPr/>
        <p:nvPr/>
      </p:nvGrpSpPr>
      <p:grpSpPr>
        <a:xfrm>
          <a:off x="0" y="0"/>
          <a:ext cx="0" cy="0"/>
          <a:chOff x="0" y="0"/>
          <a:chExt cx="0" cy="0"/>
        </a:xfrm>
      </p:grpSpPr>
      <p:sp>
        <p:nvSpPr>
          <p:cNvPr id="1158" name="Google Shape;1158;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9" name="Google Shape;1159;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sv-SE"/>
              <a:t>Baka ner den så den är super lätt att följa!!!</a:t>
            </a:r>
            <a:endParaRPr/>
          </a:p>
        </p:txBody>
      </p:sp>
      <p:sp>
        <p:nvSpPr>
          <p:cNvPr id="1160" name="Google Shape;1160;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3" name="Shape 1213"/>
        <p:cNvGrpSpPr/>
        <p:nvPr/>
      </p:nvGrpSpPr>
      <p:grpSpPr>
        <a:xfrm>
          <a:off x="0" y="0"/>
          <a:ext cx="0" cy="0"/>
          <a:chOff x="0" y="0"/>
          <a:chExt cx="0" cy="0"/>
        </a:xfrm>
      </p:grpSpPr>
      <p:sp>
        <p:nvSpPr>
          <p:cNvPr id="1214" name="Google Shape;1214;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5" name="Google Shape;1215;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sv-SE"/>
              <a:t>Baka ner den så den är super lätt att följa!!!</a:t>
            </a:r>
            <a:endParaRPr/>
          </a:p>
        </p:txBody>
      </p:sp>
      <p:sp>
        <p:nvSpPr>
          <p:cNvPr id="1216" name="Google Shape;1216;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8" name="Shape 1268"/>
        <p:cNvGrpSpPr/>
        <p:nvPr/>
      </p:nvGrpSpPr>
      <p:grpSpPr>
        <a:xfrm>
          <a:off x="0" y="0"/>
          <a:ext cx="0" cy="0"/>
          <a:chOff x="0" y="0"/>
          <a:chExt cx="0" cy="0"/>
        </a:xfrm>
      </p:grpSpPr>
      <p:sp>
        <p:nvSpPr>
          <p:cNvPr id="1269" name="Google Shape;1269;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0" name="Google Shape;1270;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9" name="Shape 1329"/>
        <p:cNvGrpSpPr/>
        <p:nvPr/>
      </p:nvGrpSpPr>
      <p:grpSpPr>
        <a:xfrm>
          <a:off x="0" y="0"/>
          <a:ext cx="0" cy="0"/>
          <a:chOff x="0" y="0"/>
          <a:chExt cx="0" cy="0"/>
        </a:xfrm>
      </p:grpSpPr>
      <p:sp>
        <p:nvSpPr>
          <p:cNvPr id="1330" name="Google Shape;1330;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1" name="Google Shape;1331;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6" name="Shape 1376"/>
        <p:cNvGrpSpPr/>
        <p:nvPr/>
      </p:nvGrpSpPr>
      <p:grpSpPr>
        <a:xfrm>
          <a:off x="0" y="0"/>
          <a:ext cx="0" cy="0"/>
          <a:chOff x="0" y="0"/>
          <a:chExt cx="0" cy="0"/>
        </a:xfrm>
      </p:grpSpPr>
      <p:sp>
        <p:nvSpPr>
          <p:cNvPr id="1377" name="Google Shape;1377;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8" name="Google Shape;1378;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3" name="Shape 1423"/>
        <p:cNvGrpSpPr/>
        <p:nvPr/>
      </p:nvGrpSpPr>
      <p:grpSpPr>
        <a:xfrm>
          <a:off x="0" y="0"/>
          <a:ext cx="0" cy="0"/>
          <a:chOff x="0" y="0"/>
          <a:chExt cx="0" cy="0"/>
        </a:xfrm>
      </p:grpSpPr>
      <p:sp>
        <p:nvSpPr>
          <p:cNvPr id="1424" name="Google Shape;1424;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5" name="Google Shape;1425;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7" name="Shape 1477"/>
        <p:cNvGrpSpPr/>
        <p:nvPr/>
      </p:nvGrpSpPr>
      <p:grpSpPr>
        <a:xfrm>
          <a:off x="0" y="0"/>
          <a:ext cx="0" cy="0"/>
          <a:chOff x="0" y="0"/>
          <a:chExt cx="0" cy="0"/>
        </a:xfrm>
      </p:grpSpPr>
      <p:sp>
        <p:nvSpPr>
          <p:cNvPr id="1478" name="Google Shape;1478;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9" name="Google Shape;1479;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sv-SE"/>
              <a:t>Baka ner den så den är super lätt att följa!!!</a:t>
            </a:r>
            <a:endParaRPr/>
          </a:p>
        </p:txBody>
      </p:sp>
      <p:sp>
        <p:nvSpPr>
          <p:cNvPr id="1480" name="Google Shape;1480;p5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7" name="Shape 1537"/>
        <p:cNvGrpSpPr/>
        <p:nvPr/>
      </p:nvGrpSpPr>
      <p:grpSpPr>
        <a:xfrm>
          <a:off x="0" y="0"/>
          <a:ext cx="0" cy="0"/>
          <a:chOff x="0" y="0"/>
          <a:chExt cx="0" cy="0"/>
        </a:xfrm>
      </p:grpSpPr>
      <p:sp>
        <p:nvSpPr>
          <p:cNvPr id="1538" name="Google Shape;1538;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9" name="Google Shape;1539;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6" name="Shape 1596"/>
        <p:cNvGrpSpPr/>
        <p:nvPr/>
      </p:nvGrpSpPr>
      <p:grpSpPr>
        <a:xfrm>
          <a:off x="0" y="0"/>
          <a:ext cx="0" cy="0"/>
          <a:chOff x="0" y="0"/>
          <a:chExt cx="0" cy="0"/>
        </a:xfrm>
      </p:grpSpPr>
      <p:sp>
        <p:nvSpPr>
          <p:cNvPr id="1597" name="Google Shape;1597;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8" name="Google Shape;1598;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sv-SE"/>
              <a:t>Baka ner den så den är super lätt att följa!!!</a:t>
            </a:r>
            <a:endParaRPr/>
          </a:p>
        </p:txBody>
      </p:sp>
      <p:sp>
        <p:nvSpPr>
          <p:cNvPr id="1599" name="Google Shape;1599;p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3" name="Shape 1653"/>
        <p:cNvGrpSpPr/>
        <p:nvPr/>
      </p:nvGrpSpPr>
      <p:grpSpPr>
        <a:xfrm>
          <a:off x="0" y="0"/>
          <a:ext cx="0" cy="0"/>
          <a:chOff x="0" y="0"/>
          <a:chExt cx="0" cy="0"/>
        </a:xfrm>
      </p:grpSpPr>
      <p:sp>
        <p:nvSpPr>
          <p:cNvPr id="1654" name="Google Shape;1654;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5" name="Google Shape;1655;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Clr>
                <a:schemeClr val="dk1"/>
              </a:buClr>
              <a:buSzPts val="1200"/>
              <a:buFont typeface="Calibri"/>
              <a:buAutoNum type="arabicPeriod"/>
            </a:pPr>
            <a:r>
              <a:rPr lang="sv-SE"/>
              <a:t>Visa hur spelarna möjligheter eller antalet saker de kan göra ökar med ålder/spelform.</a:t>
            </a:r>
            <a:endParaRPr/>
          </a:p>
          <a:p>
            <a:pPr indent="-228600" lvl="0" marL="228600" rtl="0" algn="l">
              <a:spcBef>
                <a:spcPts val="0"/>
              </a:spcBef>
              <a:spcAft>
                <a:spcPts val="0"/>
              </a:spcAft>
              <a:buClr>
                <a:schemeClr val="dk1"/>
              </a:buClr>
              <a:buSzPts val="1200"/>
              <a:buFont typeface="Calibri"/>
              <a:buAutoNum type="arabicPeriod"/>
            </a:pPr>
            <a:r>
              <a:rPr lang="sv-SE"/>
              <a:t>Poängtera att inget försvinner utan att verktygslådan fylls på med fler saker. </a:t>
            </a:r>
            <a:endParaRPr/>
          </a:p>
          <a:p>
            <a:pPr indent="-228600" lvl="0" marL="228600" rtl="0" algn="l">
              <a:spcBef>
                <a:spcPts val="0"/>
              </a:spcBef>
              <a:spcAft>
                <a:spcPts val="0"/>
              </a:spcAft>
              <a:buClr>
                <a:schemeClr val="dk1"/>
              </a:buClr>
              <a:buSzPts val="1200"/>
              <a:buFont typeface="Calibri"/>
              <a:buAutoNum type="arabicPeriod"/>
            </a:pPr>
            <a:r>
              <a:rPr b="1" lang="sv-SE"/>
              <a:t>Animering 1:</a:t>
            </a:r>
            <a:r>
              <a:rPr lang="sv-SE"/>
              <a:t> 3 mot 3</a:t>
            </a:r>
            <a:endParaRPr/>
          </a:p>
          <a:p>
            <a:pPr indent="-228600" lvl="0" marL="228600" rtl="0" algn="l">
              <a:spcBef>
                <a:spcPts val="0"/>
              </a:spcBef>
              <a:spcAft>
                <a:spcPts val="0"/>
              </a:spcAft>
              <a:buClr>
                <a:schemeClr val="dk1"/>
              </a:buClr>
              <a:buSzPts val="1200"/>
              <a:buFont typeface="Calibri"/>
              <a:buAutoNum type="arabicPeriod"/>
            </a:pPr>
            <a:r>
              <a:rPr b="1" lang="sv-SE"/>
              <a:t>Animering 2:</a:t>
            </a:r>
            <a:r>
              <a:rPr lang="sv-SE"/>
              <a:t> 5 mot 5</a:t>
            </a:r>
            <a:endParaRPr/>
          </a:p>
          <a:p>
            <a:pPr indent="-228600" lvl="0" marL="228600" rtl="0" algn="l">
              <a:spcBef>
                <a:spcPts val="0"/>
              </a:spcBef>
              <a:spcAft>
                <a:spcPts val="0"/>
              </a:spcAft>
              <a:buClr>
                <a:schemeClr val="dk1"/>
              </a:buClr>
              <a:buSzPts val="1200"/>
              <a:buFont typeface="Calibri"/>
              <a:buAutoNum type="arabicPeriod"/>
            </a:pPr>
            <a:r>
              <a:rPr b="1" lang="sv-SE"/>
              <a:t>Animering 3: </a:t>
            </a:r>
            <a:r>
              <a:rPr lang="sv-SE"/>
              <a:t>7mot 7</a:t>
            </a:r>
            <a:endParaRPr/>
          </a:p>
          <a:p>
            <a:pPr indent="-228600" lvl="0" marL="228600" rtl="0" algn="l">
              <a:spcBef>
                <a:spcPts val="0"/>
              </a:spcBef>
              <a:spcAft>
                <a:spcPts val="0"/>
              </a:spcAft>
              <a:buClr>
                <a:schemeClr val="dk1"/>
              </a:buClr>
              <a:buSzPts val="1200"/>
              <a:buFont typeface="Calibri"/>
              <a:buAutoNum type="arabicPeriod"/>
            </a:pPr>
            <a:r>
              <a:rPr b="1" lang="sv-SE"/>
              <a:t>Animering 4: </a:t>
            </a:r>
            <a:r>
              <a:rPr lang="sv-SE"/>
              <a:t>9 mot 9 och 11 mot 11</a:t>
            </a:r>
            <a:endParaRPr/>
          </a:p>
          <a:p>
            <a:pPr indent="0" lvl="0" marL="0" rtl="0" algn="l">
              <a:spcBef>
                <a:spcPts val="0"/>
              </a:spcBef>
              <a:spcAft>
                <a:spcPts val="0"/>
              </a:spcAft>
              <a:buClr>
                <a:schemeClr val="dk1"/>
              </a:buClr>
              <a:buSzPts val="1200"/>
              <a:buFont typeface="Calibri"/>
              <a:buNone/>
            </a:pPr>
            <a:r>
              <a:rPr lang="sv-SE"/>
              <a:t>OBS! Inga nya färdigheter i 11 mot 11. Däremot utveckla färdigheterna.</a:t>
            </a:r>
            <a:endParaRPr/>
          </a:p>
        </p:txBody>
      </p:sp>
      <p:sp>
        <p:nvSpPr>
          <p:cNvPr id="1656" name="Google Shape;1656;p5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5" name="Shape 1695"/>
        <p:cNvGrpSpPr/>
        <p:nvPr/>
      </p:nvGrpSpPr>
      <p:grpSpPr>
        <a:xfrm>
          <a:off x="0" y="0"/>
          <a:ext cx="0" cy="0"/>
          <a:chOff x="0" y="0"/>
          <a:chExt cx="0" cy="0"/>
        </a:xfrm>
      </p:grpSpPr>
      <p:sp>
        <p:nvSpPr>
          <p:cNvPr id="1696" name="Google Shape;1696;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7" name="Google Shape;1697;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0" name="Shape 1710"/>
        <p:cNvGrpSpPr/>
        <p:nvPr/>
      </p:nvGrpSpPr>
      <p:grpSpPr>
        <a:xfrm>
          <a:off x="0" y="0"/>
          <a:ext cx="0" cy="0"/>
          <a:chOff x="0" y="0"/>
          <a:chExt cx="0" cy="0"/>
        </a:xfrm>
      </p:grpSpPr>
      <p:sp>
        <p:nvSpPr>
          <p:cNvPr id="1711" name="Google Shape;1711;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2" name="Google Shape;1712;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7" name="Shape 1727"/>
        <p:cNvGrpSpPr/>
        <p:nvPr/>
      </p:nvGrpSpPr>
      <p:grpSpPr>
        <a:xfrm>
          <a:off x="0" y="0"/>
          <a:ext cx="0" cy="0"/>
          <a:chOff x="0" y="0"/>
          <a:chExt cx="0" cy="0"/>
        </a:xfrm>
      </p:grpSpPr>
      <p:sp>
        <p:nvSpPr>
          <p:cNvPr id="1728" name="Google Shape;1728;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9" name="Google Shape;1729;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7c105007b6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7c105007b6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g37c105007b6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7c871dadac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7c871dadac_0_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g37c871dadac_0_4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7c871dadac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7c871dadac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g37c871dadac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sv-SE"/>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bild" type="title">
  <p:cSld name="TITLE">
    <p:spTree>
      <p:nvGrpSpPr>
        <p:cNvPr id="15" name="Shape 15"/>
        <p:cNvGrpSpPr/>
        <p:nvPr/>
      </p:nvGrpSpPr>
      <p:grpSpPr>
        <a:xfrm>
          <a:off x="0" y="0"/>
          <a:ext cx="0" cy="0"/>
          <a:chOff x="0" y="0"/>
          <a:chExt cx="0" cy="0"/>
        </a:xfrm>
      </p:grpSpPr>
      <p:sp>
        <p:nvSpPr>
          <p:cNvPr id="16" name="Google Shape;16;p6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6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ed bildtext" type="picTx">
  <p:cSld name="PICTURE_WITH_CAPTION_TEXT">
    <p:spTree>
      <p:nvGrpSpPr>
        <p:cNvPr id="70" name="Shape 70"/>
        <p:cNvGrpSpPr/>
        <p:nvPr/>
      </p:nvGrpSpPr>
      <p:grpSpPr>
        <a:xfrm>
          <a:off x="0" y="0"/>
          <a:ext cx="0" cy="0"/>
          <a:chOff x="0" y="0"/>
          <a:chExt cx="0" cy="0"/>
        </a:xfrm>
      </p:grpSpPr>
      <p:sp>
        <p:nvSpPr>
          <p:cNvPr id="71" name="Google Shape;71;p7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70"/>
          <p:cNvSpPr/>
          <p:nvPr>
            <p:ph idx="2" type="pic"/>
          </p:nvPr>
        </p:nvSpPr>
        <p:spPr>
          <a:xfrm>
            <a:off x="5183188" y="987425"/>
            <a:ext cx="6172200" cy="4873625"/>
          </a:xfrm>
          <a:prstGeom prst="rect">
            <a:avLst/>
          </a:prstGeom>
          <a:noFill/>
          <a:ln>
            <a:noFill/>
          </a:ln>
        </p:spPr>
      </p:sp>
      <p:sp>
        <p:nvSpPr>
          <p:cNvPr id="73" name="Google Shape;73;p7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4" name="Google Shape;74;p7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7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7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lodrät text" type="vertTx">
  <p:cSld name="VERTICAL_TEXT">
    <p:spTree>
      <p:nvGrpSpPr>
        <p:cNvPr id="77" name="Shape 77"/>
        <p:cNvGrpSpPr/>
        <p:nvPr/>
      </p:nvGrpSpPr>
      <p:grpSpPr>
        <a:xfrm>
          <a:off x="0" y="0"/>
          <a:ext cx="0" cy="0"/>
          <a:chOff x="0" y="0"/>
          <a:chExt cx="0" cy="0"/>
        </a:xfrm>
      </p:grpSpPr>
      <p:sp>
        <p:nvSpPr>
          <p:cNvPr id="78" name="Google Shape;78;p7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7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7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7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drät rubrik och text" type="vertTitleAndTx">
  <p:cSld name="VERTICAL_TITLE_AND_VERTICAL_TEXT">
    <p:spTree>
      <p:nvGrpSpPr>
        <p:cNvPr id="83" name="Shape 83"/>
        <p:cNvGrpSpPr/>
        <p:nvPr/>
      </p:nvGrpSpPr>
      <p:grpSpPr>
        <a:xfrm>
          <a:off x="0" y="0"/>
          <a:ext cx="0" cy="0"/>
          <a:chOff x="0" y="0"/>
          <a:chExt cx="0" cy="0"/>
        </a:xfrm>
      </p:grpSpPr>
      <p:sp>
        <p:nvSpPr>
          <p:cNvPr id="84" name="Google Shape;84;p7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7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7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7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mp; Bild - Vit">
  <p:cSld name="Text &amp; Bild - Vit">
    <p:spTree>
      <p:nvGrpSpPr>
        <p:cNvPr id="21" name="Shape 21"/>
        <p:cNvGrpSpPr/>
        <p:nvPr/>
      </p:nvGrpSpPr>
      <p:grpSpPr>
        <a:xfrm>
          <a:off x="0" y="0"/>
          <a:ext cx="0" cy="0"/>
          <a:chOff x="0" y="0"/>
          <a:chExt cx="0" cy="0"/>
        </a:xfrm>
      </p:grpSpPr>
      <p:sp>
        <p:nvSpPr>
          <p:cNvPr id="22" name="Google Shape;22;p62"/>
          <p:cNvSpPr/>
          <p:nvPr>
            <p:ph idx="2" type="pic"/>
          </p:nvPr>
        </p:nvSpPr>
        <p:spPr>
          <a:xfrm>
            <a:off x="6629400" y="2057399"/>
            <a:ext cx="4725988" cy="4145691"/>
          </a:xfrm>
          <a:prstGeom prst="rect">
            <a:avLst/>
          </a:prstGeom>
          <a:noFill/>
          <a:ln>
            <a:noFill/>
          </a:ln>
        </p:spPr>
      </p:sp>
      <p:sp>
        <p:nvSpPr>
          <p:cNvPr id="23" name="Google Shape;23;p62"/>
          <p:cNvSpPr txBox="1"/>
          <p:nvPr>
            <p:ph idx="1" type="body"/>
          </p:nvPr>
        </p:nvSpPr>
        <p:spPr>
          <a:xfrm>
            <a:off x="487016" y="2057400"/>
            <a:ext cx="5754758" cy="414569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2"/>
              </a:buClr>
              <a:buSzPts val="1800"/>
              <a:buFont typeface="Arial"/>
              <a:buNone/>
              <a:defRPr b="0" i="0" sz="1800">
                <a:latin typeface="Arial"/>
                <a:ea typeface="Arial"/>
                <a:cs typeface="Arial"/>
                <a:sym typeface="Aria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4" name="Google Shape;24;p62"/>
          <p:cNvSpPr txBox="1"/>
          <p:nvPr>
            <p:ph type="title"/>
          </p:nvPr>
        </p:nvSpPr>
        <p:spPr>
          <a:xfrm>
            <a:off x="487017" y="496954"/>
            <a:ext cx="9531626" cy="773252"/>
          </a:xfrm>
          <a:prstGeom prst="rect">
            <a:avLst/>
          </a:prstGeom>
          <a:noFill/>
          <a:ln>
            <a:noFill/>
          </a:ln>
        </p:spPr>
        <p:txBody>
          <a:bodyPr anchorCtr="0" anchor="ctr" bIns="45700" lIns="91425" spcFirstLastPara="1" rIns="91425" wrap="square" tIns="45700">
            <a:normAutofit/>
          </a:bodyPr>
          <a:lstStyle>
            <a:lvl1pPr lvl="0" algn="l">
              <a:lnSpc>
                <a:spcPct val="90909"/>
              </a:lnSpc>
              <a:spcBef>
                <a:spcPts val="0"/>
              </a:spcBef>
              <a:spcAft>
                <a:spcPts val="0"/>
              </a:spcAft>
              <a:buClr>
                <a:schemeClr val="dk1"/>
              </a:buClr>
              <a:buSzPts val="5500"/>
              <a:buFont typeface="Calibri"/>
              <a:buNone/>
              <a:defRPr sz="5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62"/>
          <p:cNvSpPr txBox="1"/>
          <p:nvPr>
            <p:ph idx="3" type="subTitle"/>
          </p:nvPr>
        </p:nvSpPr>
        <p:spPr>
          <a:xfrm>
            <a:off x="487016" y="1111182"/>
            <a:ext cx="9531625" cy="409505"/>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type="obj">
  <p:cSld name="OBJECT">
    <p:spTree>
      <p:nvGrpSpPr>
        <p:cNvPr id="26" name="Shape 26"/>
        <p:cNvGrpSpPr/>
        <p:nvPr/>
      </p:nvGrpSpPr>
      <p:grpSpPr>
        <a:xfrm>
          <a:off x="0" y="0"/>
          <a:ext cx="0" cy="0"/>
          <a:chOff x="0" y="0"/>
          <a:chExt cx="0" cy="0"/>
        </a:xfrm>
      </p:grpSpPr>
      <p:sp>
        <p:nvSpPr>
          <p:cNvPr id="27" name="Google Shape;27;p6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6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vsnittsrubrik" type="secHead">
  <p:cSld name="SECTION_HEADER">
    <p:spTree>
      <p:nvGrpSpPr>
        <p:cNvPr id="32" name="Shape 32"/>
        <p:cNvGrpSpPr/>
        <p:nvPr/>
      </p:nvGrpSpPr>
      <p:grpSpPr>
        <a:xfrm>
          <a:off x="0" y="0"/>
          <a:ext cx="0" cy="0"/>
          <a:chOff x="0" y="0"/>
          <a:chExt cx="0" cy="0"/>
        </a:xfrm>
      </p:grpSpPr>
      <p:sp>
        <p:nvSpPr>
          <p:cNvPr id="33" name="Google Shape;33;p6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6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vå delar" type="twoObj">
  <p:cSld name="TWO_OBJECTS">
    <p:spTree>
      <p:nvGrpSpPr>
        <p:cNvPr id="38" name="Shape 38"/>
        <p:cNvGrpSpPr/>
        <p:nvPr/>
      </p:nvGrpSpPr>
      <p:grpSpPr>
        <a:xfrm>
          <a:off x="0" y="0"/>
          <a:ext cx="0" cy="0"/>
          <a:chOff x="0" y="0"/>
          <a:chExt cx="0" cy="0"/>
        </a:xfrm>
      </p:grpSpPr>
      <p:sp>
        <p:nvSpPr>
          <p:cNvPr id="39" name="Google Shape;39;p6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6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6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ämförelse" type="twoTxTwoObj">
  <p:cSld name="TWO_OBJECTS_WITH_TEXT">
    <p:spTree>
      <p:nvGrpSpPr>
        <p:cNvPr id="45" name="Shape 45"/>
        <p:cNvGrpSpPr/>
        <p:nvPr/>
      </p:nvGrpSpPr>
      <p:grpSpPr>
        <a:xfrm>
          <a:off x="0" y="0"/>
          <a:ext cx="0" cy="0"/>
          <a:chOff x="0" y="0"/>
          <a:chExt cx="0" cy="0"/>
        </a:xfrm>
      </p:grpSpPr>
      <p:sp>
        <p:nvSpPr>
          <p:cNvPr id="46" name="Google Shape;46;p6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6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6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6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6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ast rubrik" type="titleOnly">
  <p:cSld name="TITLE_ONLY">
    <p:spTree>
      <p:nvGrpSpPr>
        <p:cNvPr id="54" name="Shape 54"/>
        <p:cNvGrpSpPr/>
        <p:nvPr/>
      </p:nvGrpSpPr>
      <p:grpSpPr>
        <a:xfrm>
          <a:off x="0" y="0"/>
          <a:ext cx="0" cy="0"/>
          <a:chOff x="0" y="0"/>
          <a:chExt cx="0" cy="0"/>
        </a:xfrm>
      </p:grpSpPr>
      <p:sp>
        <p:nvSpPr>
          <p:cNvPr id="55" name="Google Shape;55;p6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 type="blank">
  <p:cSld name="BLANK">
    <p:spTree>
      <p:nvGrpSpPr>
        <p:cNvPr id="59" name="Shape 59"/>
        <p:cNvGrpSpPr/>
        <p:nvPr/>
      </p:nvGrpSpPr>
      <p:grpSpPr>
        <a:xfrm>
          <a:off x="0" y="0"/>
          <a:ext cx="0" cy="0"/>
          <a:chOff x="0" y="0"/>
          <a:chExt cx="0" cy="0"/>
        </a:xfrm>
      </p:grpSpPr>
      <p:sp>
        <p:nvSpPr>
          <p:cNvPr id="60" name="Google Shape;60;p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med bildtext" type="objTx">
  <p:cSld name="OBJECT_WITH_CAPTION_TEXT">
    <p:spTree>
      <p:nvGrpSpPr>
        <p:cNvPr id="63" name="Shape 63"/>
        <p:cNvGrpSpPr/>
        <p:nvPr/>
      </p:nvGrpSpPr>
      <p:grpSpPr>
        <a:xfrm>
          <a:off x="0" y="0"/>
          <a:ext cx="0" cy="0"/>
          <a:chOff x="0" y="0"/>
          <a:chExt cx="0" cy="0"/>
        </a:xfrm>
      </p:grpSpPr>
      <p:sp>
        <p:nvSpPr>
          <p:cNvPr id="64" name="Google Shape;64;p6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6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6" name="Google Shape;66;p6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7" name="Google Shape;67;p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864B2"/>
            </a:gs>
            <a:gs pos="23000">
              <a:srgbClr val="3864B2"/>
            </a:gs>
            <a:gs pos="69000">
              <a:srgbClr val="2F5496"/>
            </a:gs>
            <a:gs pos="97000">
              <a:srgbClr val="2C4E8C"/>
            </a:gs>
            <a:gs pos="100000">
              <a:srgbClr val="2C4E8C"/>
            </a:gs>
          </a:gsLst>
          <a:path path="circle">
            <a:fillToRect b="50%" l="50%" r="50%" t="50%"/>
          </a:path>
          <a:tileRect/>
        </a:gradFill>
      </p:bgPr>
    </p:bg>
    <p:spTree>
      <p:nvGrpSpPr>
        <p:cNvPr id="9" name="Shape 9"/>
        <p:cNvGrpSpPr/>
        <p:nvPr/>
      </p:nvGrpSpPr>
      <p:grpSpPr>
        <a:xfrm>
          <a:off x="0" y="0"/>
          <a:ext cx="0" cy="0"/>
          <a:chOff x="0" y="0"/>
          <a:chExt cx="0" cy="0"/>
        </a:xfrm>
      </p:grpSpPr>
      <p:sp>
        <p:nvSpPr>
          <p:cNvPr id="10" name="Google Shape;10;p6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6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hyperlink" Target="https://utbildning.sisuforlag.se/fotboll/tranare/spelarutbildning/svffs-spelarutbildningsplan/spel-7-mot-7/traning/exempel-traningspass-7-mot-7/fotbollsfys/fifa-11-kids/" TargetMode="External"/><Relationship Id="rId5" Type="http://schemas.openxmlformats.org/officeDocument/2006/relationships/hyperlink" Target="https://utbildning.sisuidrottsbocker.se/fotboll/tranare/spelarutbildning/svffs-spelarutbildningsplan/spel-5-mot-5/spelet/" TargetMode="External"/><Relationship Id="rId6" Type="http://schemas.openxmlformats.org/officeDocument/2006/relationships/image" Target="../media/image3.png"/><Relationship Id="rId7" Type="http://schemas.openxmlformats.org/officeDocument/2006/relationships/hyperlink" Target="https://utbildning.sisuidrottsbocker.se/fotboll/tranare/spelarutbildning/svffs-spelarutbildningsplan/spel-5-mot-5/spelet/" TargetMode="External"/><Relationship Id="rId8"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chart" Target="../charts/char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hyperlink" Target="https://utbildning.sisuforlag.se/fotboll/tranare/traningsplaneraren/ovningar/"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0.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6.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1.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1.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1.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1.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10"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png"/><Relationship Id="rId4" Type="http://schemas.openxmlformats.org/officeDocument/2006/relationships/hyperlink" Target="https://utbildning.sisuforlag.se/fotboll/tranare/spelarutbildning/svffs-spelarutbildningsplan/spel-7-mot-7/traning/exempel-traningspass-7-mot-7/fotbollsfys/fifa-11-kids/" TargetMode="External"/><Relationship Id="rId9" Type="http://schemas.openxmlformats.org/officeDocument/2006/relationships/hyperlink" Target="https://utbildning.sisuidrottsbocker.se/fotboll/tranare/spelarutbildning/svffs-spelarutbildningsplan/spel-7-mot-7/spelet2/spelets-skeden/forsvarsspel/" TargetMode="External"/><Relationship Id="rId5" Type="http://schemas.openxmlformats.org/officeDocument/2006/relationships/hyperlink" Target="https://utbildning.sisuidrottsbocker.se/fotboll/tranare/spelarutbildning/svffs-spelarutbildningsplan/spel-7-mot-7/spelet2/mojligheter-i-spelet/" TargetMode="External"/><Relationship Id="rId6" Type="http://schemas.openxmlformats.org/officeDocument/2006/relationships/image" Target="../media/image14.png"/><Relationship Id="rId7" Type="http://schemas.openxmlformats.org/officeDocument/2006/relationships/hyperlink" Target="https://utbildning.sisuidrottsbocker.se/fotboll/tranare/spelarutbildning/svffs-spelarutbildningsplan/spel-7-mot-7/spelet2/spelets-skeden/anfallsspel/" TargetMode="External"/><Relationship Id="rId8"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chart" Target="../charts/char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utbildning.sisuforlag.se/fotboll/tranare/traningsplaneraren/ovningar/" TargetMode="External"/><Relationship Id="rId4" Type="http://schemas.openxmlformats.org/officeDocument/2006/relationships/hyperlink" Target="https://utbildning.sisuforlag.se/fotboll/tranare/traningsplaneraren/traningspass/ShowWorkout/?id=74340" TargetMode="External"/><Relationship Id="rId5"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0.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6.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1.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1.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1.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9.pn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9.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9.pn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9.png"/><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9.png"/><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9.pn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png"/><Relationship Id="rId4" Type="http://schemas.openxmlformats.org/officeDocument/2006/relationships/hyperlink" Target="https://utbildning.sisuforlag.se/fotboll/tranare/spelarutbildning/svffs-spelarutbildningsplan/spel-9-mot-9/traning/exempel-traningspass-9-mot-9/fifa-11/" TargetMode="External"/><Relationship Id="rId9" Type="http://schemas.openxmlformats.org/officeDocument/2006/relationships/image" Target="../media/image15.png"/><Relationship Id="rId5" Type="http://schemas.openxmlformats.org/officeDocument/2006/relationships/hyperlink" Target="https://utbildning.sisuforlag.se/fotboll/tranare/spelarutbildning/knakontroll/" TargetMode="External"/><Relationship Id="rId6" Type="http://schemas.openxmlformats.org/officeDocument/2006/relationships/hyperlink" Target="https://utbildning.sisuidrottsbocker.se/fotboll/tranare/spelarutbildning/svffs-spelarutbildningsplan/spel-9-mot-9/spelet2/mojligheter-i-spelet/" TargetMode="External"/><Relationship Id="rId7" Type="http://schemas.openxmlformats.org/officeDocument/2006/relationships/image" Target="../media/image18.png"/><Relationship Id="rId8" Type="http://schemas.openxmlformats.org/officeDocument/2006/relationships/hyperlink" Target="https://utbildning.sisuidrottsbocker.se/fotboll/tranare/spelarutbildning/svffs-spelarutbildningsplan/spel-9-mot-9/spelet2/mojligheter-i-spelet/"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chart" Target="../charts/chart3.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png"/><Relationship Id="rId4" Type="http://schemas.openxmlformats.org/officeDocument/2006/relationships/hyperlink" Target="https://utbildning.sisuforlag.se/fotboll/tranare/traningsplaneraren/ovningar/"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10.png"/><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6.png"/><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11.png"/><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11.png"/><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11.png"/><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9.png"/><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9.png"/><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9.png"/><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9.png"/><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9.png"/><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9.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1.png"/><Relationship Id="rId4" Type="http://schemas.openxmlformats.org/officeDocument/2006/relationships/hyperlink" Target="https://utbildning.sisuforlag.se/fotboll/tranare/spelarutbildning/svffs-spelarutbildningsplan/spel-9-mot-9/traning/exempel-traningspass-9-mot-9/fifa-11/" TargetMode="External"/><Relationship Id="rId9" Type="http://schemas.openxmlformats.org/officeDocument/2006/relationships/image" Target="../media/image16.png"/><Relationship Id="rId5" Type="http://schemas.openxmlformats.org/officeDocument/2006/relationships/hyperlink" Target="https://utbildning.sisuforlag.se/fotboll/tranare/spelarutbildning/knakontroll/" TargetMode="External"/><Relationship Id="rId6" Type="http://schemas.openxmlformats.org/officeDocument/2006/relationships/hyperlink" Target="https://utbildning.sisuidrottsbocker.se/fotboll/tranare/spelarutbildning/svffs-spelarutbildningsplan/spel-11-mot-11/spelet2/mojligheter-i-spelet/" TargetMode="External"/><Relationship Id="rId7" Type="http://schemas.openxmlformats.org/officeDocument/2006/relationships/image" Target="../media/image17.png"/><Relationship Id="rId8" Type="http://schemas.openxmlformats.org/officeDocument/2006/relationships/hyperlink" Target="https://utbildning.sisuidrottsbocker.se/fotboll/tranare/spelarutbildning/svffs-spelarutbildningsplan/spel-11-mot-11/spelet2/mojligheter-i-spelet/"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chart" Target="../charts/chart4.xml"/><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1.png"/><Relationship Id="rId4" Type="http://schemas.openxmlformats.org/officeDocument/2006/relationships/hyperlink" Target="https://utbildning.sisuforlag.se/fotboll/tranare/traningsplaneraren/ovninga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descr="En bild som visar gräs, person, fotboll, utomhus&#10;&#10;Automatiskt genererad beskrivning" id="93" name="Google Shape;93;p1"/>
          <p:cNvPicPr preferRelativeResize="0"/>
          <p:nvPr/>
        </p:nvPicPr>
        <p:blipFill rotWithShape="1">
          <a:blip r:embed="rId3">
            <a:alphaModFix/>
          </a:blip>
          <a:srcRect b="0" l="0" r="0" t="0"/>
          <a:stretch/>
        </p:blipFill>
        <p:spPr>
          <a:xfrm>
            <a:off x="0" y="-31215"/>
            <a:ext cx="12192000" cy="6889215"/>
          </a:xfrm>
          <a:prstGeom prst="rect">
            <a:avLst/>
          </a:prstGeom>
          <a:noFill/>
          <a:ln>
            <a:noFill/>
          </a:ln>
        </p:spPr>
      </p:pic>
      <p:sp>
        <p:nvSpPr>
          <p:cNvPr id="94" name="Google Shape;94;p1"/>
          <p:cNvSpPr txBox="1"/>
          <p:nvPr>
            <p:ph type="ctrTitle"/>
          </p:nvPr>
        </p:nvSpPr>
        <p:spPr>
          <a:xfrm>
            <a:off x="1204511" y="-728470"/>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Calibri"/>
              <a:buNone/>
            </a:pPr>
            <a:r>
              <a:rPr lang="sv-SE">
                <a:solidFill>
                  <a:schemeClr val="lt1"/>
                </a:solidFill>
              </a:rPr>
              <a:t>Värdegrund</a:t>
            </a:r>
            <a:endParaRPr/>
          </a:p>
        </p:txBody>
      </p:sp>
      <p:sp>
        <p:nvSpPr>
          <p:cNvPr id="95" name="Google Shape;95;p1"/>
          <p:cNvSpPr txBox="1"/>
          <p:nvPr>
            <p:ph idx="1" type="subTitle"/>
          </p:nvPr>
        </p:nvSpPr>
        <p:spPr>
          <a:xfrm>
            <a:off x="1204511" y="1659130"/>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400"/>
              <a:buNone/>
            </a:pPr>
            <a:r>
              <a:rPr lang="sv-SE">
                <a:solidFill>
                  <a:schemeClr val="lt1"/>
                </a:solidFill>
                <a:latin typeface="Calibri"/>
                <a:ea typeface="Calibri"/>
                <a:cs typeface="Calibri"/>
                <a:sym typeface="Calibri"/>
              </a:rPr>
              <a:t>Munkedals IF</a:t>
            </a:r>
            <a:endParaRPr/>
          </a:p>
        </p:txBody>
      </p:sp>
      <p:grpSp>
        <p:nvGrpSpPr>
          <p:cNvPr id="96" name="Google Shape;96;p1"/>
          <p:cNvGrpSpPr/>
          <p:nvPr/>
        </p:nvGrpSpPr>
        <p:grpSpPr>
          <a:xfrm>
            <a:off x="-134870" y="86233"/>
            <a:ext cx="3483998" cy="579522"/>
            <a:chOff x="-134870" y="86233"/>
            <a:chExt cx="3483998" cy="579522"/>
          </a:xfrm>
        </p:grpSpPr>
        <p:sp>
          <p:nvSpPr>
            <p:cNvPr id="97" name="Google Shape;97;p1"/>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0" i="0" lang="sv-SE" sz="1200" u="none" cap="none" strike="noStrike">
                  <a:solidFill>
                    <a:schemeClr val="lt1"/>
                  </a:solidFill>
                  <a:latin typeface="Calibri"/>
                  <a:ea typeface="Calibri"/>
                  <a:cs typeface="Calibri"/>
                  <a:sym typeface="Calibri"/>
                </a:rPr>
                <a:t>Glädje, Gemenskap &amp; Fair Play</a:t>
              </a:r>
              <a:endParaRPr/>
            </a:p>
          </p:txBody>
        </p:sp>
        <p:pic>
          <p:nvPicPr>
            <p:cNvPr id="98" name="Google Shape;98;p1"/>
            <p:cNvPicPr preferRelativeResize="0"/>
            <p:nvPr/>
          </p:nvPicPr>
          <p:blipFill rotWithShape="1">
            <a:blip r:embed="rId4">
              <a:alphaModFix/>
            </a:blip>
            <a:srcRect b="0" l="0" r="0" t="0"/>
            <a:stretch/>
          </p:blipFill>
          <p:spPr>
            <a:xfrm>
              <a:off x="-134870" y="86233"/>
              <a:ext cx="1034861" cy="579522"/>
            </a:xfrm>
            <a:prstGeom prst="rect">
              <a:avLst/>
            </a:prstGeom>
            <a:noFill/>
            <a:ln>
              <a:noFill/>
            </a:ln>
          </p:spPr>
        </p:pic>
      </p:grpSp>
      <p:pic>
        <p:nvPicPr>
          <p:cNvPr id="99" name="Google Shape;99;p1"/>
          <p:cNvPicPr preferRelativeResize="0"/>
          <p:nvPr/>
        </p:nvPicPr>
        <p:blipFill rotWithShape="1">
          <a:blip r:embed="rId4">
            <a:alphaModFix amt="20000"/>
          </a:blip>
          <a:srcRect b="0" l="0" r="0" t="0"/>
          <a:stretch/>
        </p:blipFill>
        <p:spPr>
          <a:xfrm>
            <a:off x="9471838" y="4805890"/>
            <a:ext cx="3486669" cy="195253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37c105007b6_0_0"/>
          <p:cNvSpPr txBox="1"/>
          <p:nvPr>
            <p:ph type="ctrTitle"/>
          </p:nvPr>
        </p:nvSpPr>
        <p:spPr>
          <a:xfrm>
            <a:off x="4240700" y="143925"/>
            <a:ext cx="5732700" cy="801900"/>
          </a:xfrm>
          <a:prstGeom prst="rect">
            <a:avLst/>
          </a:prstGeom>
        </p:spPr>
        <p:txBody>
          <a:bodyPr anchorCtr="0" anchor="b" bIns="45700" lIns="91425" spcFirstLastPara="1" rIns="91425" wrap="square" tIns="45700">
            <a:normAutofit fontScale="90000"/>
          </a:bodyPr>
          <a:lstStyle/>
          <a:p>
            <a:pPr indent="0" lvl="0" marL="0" rtl="0" algn="l">
              <a:spcBef>
                <a:spcPts val="0"/>
              </a:spcBef>
              <a:spcAft>
                <a:spcPts val="0"/>
              </a:spcAft>
              <a:buNone/>
            </a:pPr>
            <a:r>
              <a:rPr lang="sv-SE">
                <a:solidFill>
                  <a:schemeClr val="lt1"/>
                </a:solidFill>
              </a:rPr>
              <a:t>Nivåindela</a:t>
            </a:r>
            <a:endParaRPr>
              <a:solidFill>
                <a:schemeClr val="lt1"/>
              </a:solidFill>
            </a:endParaRPr>
          </a:p>
        </p:txBody>
      </p:sp>
      <p:sp>
        <p:nvSpPr>
          <p:cNvPr id="194" name="Google Shape;194;g37c105007b6_0_0"/>
          <p:cNvSpPr txBox="1"/>
          <p:nvPr>
            <p:ph idx="1" type="subTitle"/>
          </p:nvPr>
        </p:nvSpPr>
        <p:spPr>
          <a:xfrm>
            <a:off x="380425" y="1007525"/>
            <a:ext cx="11464200" cy="4914600"/>
          </a:xfrm>
          <a:prstGeom prst="rect">
            <a:avLst/>
          </a:prstGeom>
        </p:spPr>
        <p:txBody>
          <a:bodyPr anchorCtr="0" anchor="t" bIns="45700" lIns="91425" spcFirstLastPara="1" rIns="91425" wrap="square" tIns="45700">
            <a:normAutofit fontScale="25000" lnSpcReduction="20000"/>
          </a:bodyPr>
          <a:lstStyle/>
          <a:p>
            <a:pPr indent="0" lvl="0" marL="0" rtl="0" algn="l">
              <a:spcBef>
                <a:spcPts val="1000"/>
              </a:spcBef>
              <a:spcAft>
                <a:spcPts val="0"/>
              </a:spcAft>
              <a:buNone/>
            </a:pPr>
            <a:r>
              <a:rPr b="1" lang="sv-SE" sz="10000" u="sng">
                <a:solidFill>
                  <a:schemeClr val="lt1"/>
                </a:solidFill>
              </a:rPr>
              <a:t>Syfte:  Att ha spelare på samma nivå i en övning kan skapa bättre förutsättningar för utveckling. </a:t>
            </a:r>
            <a:endParaRPr b="1" sz="10000" u="sng">
              <a:solidFill>
                <a:schemeClr val="lt1"/>
              </a:solidFill>
            </a:endParaRPr>
          </a:p>
          <a:p>
            <a:pPr indent="0" lvl="0" marL="0" rtl="0" algn="l">
              <a:spcBef>
                <a:spcPts val="1000"/>
              </a:spcBef>
              <a:spcAft>
                <a:spcPts val="0"/>
              </a:spcAft>
              <a:buNone/>
            </a:pPr>
            <a:r>
              <a:rPr lang="sv-SE" sz="6000">
                <a:solidFill>
                  <a:schemeClr val="lt1"/>
                </a:solidFill>
              </a:rPr>
              <a:t>Nivå kan beroende på övning handla om fysisk mognad, mental mognad, </a:t>
            </a:r>
            <a:r>
              <a:rPr lang="sv-SE" sz="6000">
                <a:solidFill>
                  <a:schemeClr val="lt1"/>
                </a:solidFill>
              </a:rPr>
              <a:t>spelförståelse</a:t>
            </a:r>
            <a:r>
              <a:rPr lang="sv-SE" sz="6000">
                <a:solidFill>
                  <a:schemeClr val="lt1"/>
                </a:solidFill>
              </a:rPr>
              <a:t> eller teknisk nivå. </a:t>
            </a:r>
            <a:endParaRPr sz="6000">
              <a:solidFill>
                <a:schemeClr val="lt1"/>
              </a:solidFill>
            </a:endParaRPr>
          </a:p>
          <a:p>
            <a:pPr indent="0" lvl="0" marL="0" rtl="0" algn="l">
              <a:spcBef>
                <a:spcPts val="1000"/>
              </a:spcBef>
              <a:spcAft>
                <a:spcPts val="0"/>
              </a:spcAft>
              <a:buNone/>
            </a:pPr>
            <a:r>
              <a:rPr lang="sv-SE" sz="5200">
                <a:solidFill>
                  <a:schemeClr val="lt1"/>
                </a:solidFill>
              </a:rPr>
              <a:t>Exempel: en nivåindelad spelövning ger mer tid till de som behöver om inte andra som kommit längre tar upp allt utrymme. Spelare som kommit längre blir mer utmanade att spela i ett högre tempo och få tillbaka passningar även i högre tempo. Att spela med spelare på </a:t>
            </a:r>
            <a:r>
              <a:rPr lang="sv-SE" sz="5200">
                <a:solidFill>
                  <a:schemeClr val="lt1"/>
                </a:solidFill>
              </a:rPr>
              <a:t>samma</a:t>
            </a:r>
            <a:r>
              <a:rPr lang="sv-SE" sz="5200">
                <a:solidFill>
                  <a:schemeClr val="lt1"/>
                </a:solidFill>
              </a:rPr>
              <a:t> fysiska nivå kan utjämna möjligheten att vara delaktig i spelet.</a:t>
            </a:r>
            <a:endParaRPr sz="6000">
              <a:solidFill>
                <a:schemeClr val="lt1"/>
              </a:solidFill>
            </a:endParaRPr>
          </a:p>
          <a:p>
            <a:pPr indent="0" lvl="0" marL="0" rtl="0" algn="l">
              <a:spcBef>
                <a:spcPts val="1000"/>
              </a:spcBef>
              <a:spcAft>
                <a:spcPts val="0"/>
              </a:spcAft>
              <a:buNone/>
            </a:pPr>
            <a:r>
              <a:rPr b="1" lang="sv-SE" sz="6800" u="sng">
                <a:solidFill>
                  <a:schemeClr val="lt1"/>
                </a:solidFill>
              </a:rPr>
              <a:t>Risker:</a:t>
            </a:r>
            <a:endParaRPr b="1" sz="6800" u="sng">
              <a:solidFill>
                <a:schemeClr val="lt1"/>
              </a:solidFill>
            </a:endParaRPr>
          </a:p>
          <a:p>
            <a:pPr indent="-336550" lvl="0" marL="457200" rtl="0" algn="l">
              <a:spcBef>
                <a:spcPts val="1000"/>
              </a:spcBef>
              <a:spcAft>
                <a:spcPts val="0"/>
              </a:spcAft>
              <a:buClr>
                <a:schemeClr val="lt1"/>
              </a:buClr>
              <a:buSzPct val="100000"/>
              <a:buChar char="●"/>
            </a:pPr>
            <a:r>
              <a:rPr b="1" lang="sv-SE" sz="6800" u="sng">
                <a:solidFill>
                  <a:schemeClr val="lt1"/>
                </a:solidFill>
              </a:rPr>
              <a:t>Ledare skapar grupper i gruppen med olika värde</a:t>
            </a:r>
            <a:r>
              <a:rPr lang="sv-SE" sz="6800">
                <a:solidFill>
                  <a:schemeClr val="lt1"/>
                </a:solidFill>
              </a:rPr>
              <a:t>. </a:t>
            </a:r>
            <a:endParaRPr sz="6800">
              <a:solidFill>
                <a:schemeClr val="lt1"/>
              </a:solidFill>
            </a:endParaRPr>
          </a:p>
          <a:p>
            <a:pPr indent="0" lvl="0" marL="0" rtl="0" algn="l">
              <a:spcBef>
                <a:spcPts val="1000"/>
              </a:spcBef>
              <a:spcAft>
                <a:spcPts val="0"/>
              </a:spcAft>
              <a:buNone/>
            </a:pPr>
            <a:r>
              <a:rPr lang="sv-SE" sz="6800">
                <a:solidFill>
                  <a:schemeClr val="lt1"/>
                </a:solidFill>
              </a:rPr>
              <a:t>Sträva efter att ge samma uppmärksamhet till alla grupper och rotera ledarna så att alla ledare är på alla grupper. Visa lika mycket engagemang och ge lika mycket bekräftelse till alla spelare som försöker. </a:t>
            </a:r>
            <a:endParaRPr sz="6800">
              <a:solidFill>
                <a:schemeClr val="lt1"/>
              </a:solidFill>
            </a:endParaRPr>
          </a:p>
          <a:p>
            <a:pPr indent="-336550" lvl="0" marL="457200" rtl="0" algn="l">
              <a:spcBef>
                <a:spcPts val="1000"/>
              </a:spcBef>
              <a:spcAft>
                <a:spcPts val="0"/>
              </a:spcAft>
              <a:buClr>
                <a:schemeClr val="lt1"/>
              </a:buClr>
              <a:buSzPct val="100000"/>
              <a:buChar char="●"/>
            </a:pPr>
            <a:r>
              <a:rPr b="1" lang="sv-SE" sz="6800" u="sng">
                <a:solidFill>
                  <a:schemeClr val="lt1"/>
                </a:solidFill>
              </a:rPr>
              <a:t>Ledare delar slentrianmässigt in samma spelare i samma grupper gång på gång oavsett spelarnas utveckling. </a:t>
            </a:r>
            <a:endParaRPr b="1" sz="6800" u="sng">
              <a:solidFill>
                <a:schemeClr val="lt1"/>
              </a:solidFill>
            </a:endParaRPr>
          </a:p>
          <a:p>
            <a:pPr indent="0" lvl="0" marL="0" rtl="0" algn="l">
              <a:spcBef>
                <a:spcPts val="1000"/>
              </a:spcBef>
              <a:spcAft>
                <a:spcPts val="0"/>
              </a:spcAft>
              <a:buNone/>
            </a:pPr>
            <a:r>
              <a:rPr lang="sv-SE" sz="6800">
                <a:solidFill>
                  <a:schemeClr val="lt1"/>
                </a:solidFill>
              </a:rPr>
              <a:t>Sträva efter att vara uppmärksam på rörelser i spelarnas nivå så att grupperna inte blir statiska. Ändra grupper för varje tillfälle med nivåindelning för att se till att grupperna alltid är i förändring.</a:t>
            </a:r>
            <a:endParaRPr sz="6800">
              <a:solidFill>
                <a:schemeClr val="lt1"/>
              </a:solidFill>
            </a:endParaRPr>
          </a:p>
          <a:p>
            <a:pPr indent="-336550" lvl="0" marL="457200" rtl="0" algn="l">
              <a:spcBef>
                <a:spcPts val="1000"/>
              </a:spcBef>
              <a:spcAft>
                <a:spcPts val="0"/>
              </a:spcAft>
              <a:buClr>
                <a:schemeClr val="lt1"/>
              </a:buClr>
              <a:buSzPct val="100000"/>
              <a:buChar char="●"/>
            </a:pPr>
            <a:r>
              <a:rPr b="1" lang="sv-SE" sz="6800" u="sng">
                <a:solidFill>
                  <a:schemeClr val="lt1"/>
                </a:solidFill>
              </a:rPr>
              <a:t>Ledare nivåindelar övningar även om det inte har ett syfte för den aktuella övningen</a:t>
            </a:r>
            <a:r>
              <a:rPr lang="sv-SE" sz="6800">
                <a:solidFill>
                  <a:schemeClr val="lt1"/>
                </a:solidFill>
              </a:rPr>
              <a:t> </a:t>
            </a:r>
            <a:endParaRPr sz="6800">
              <a:solidFill>
                <a:schemeClr val="lt1"/>
              </a:solidFill>
            </a:endParaRPr>
          </a:p>
          <a:p>
            <a:pPr indent="0" lvl="0" marL="0" rtl="0" algn="l">
              <a:spcBef>
                <a:spcPts val="1000"/>
              </a:spcBef>
              <a:spcAft>
                <a:spcPts val="0"/>
              </a:spcAft>
              <a:buNone/>
            </a:pPr>
            <a:r>
              <a:rPr lang="sv-SE" sz="6800">
                <a:solidFill>
                  <a:schemeClr val="lt1"/>
                </a:solidFill>
              </a:rPr>
              <a:t>inklusive delar in i grupper på fel grunder (ex fysiskt mogna spelare i samma grupp i en </a:t>
            </a:r>
            <a:r>
              <a:rPr lang="sv-SE" sz="6800">
                <a:solidFill>
                  <a:schemeClr val="lt1"/>
                </a:solidFill>
              </a:rPr>
              <a:t>övning</a:t>
            </a:r>
            <a:r>
              <a:rPr lang="sv-SE" sz="6800">
                <a:solidFill>
                  <a:schemeClr val="lt1"/>
                </a:solidFill>
              </a:rPr>
              <a:t> där fysiken inte har betydelse). Sträva efter att enbart göra nivåindelning i övningar där det finns en vinning i att dela in efter olika egenskaper. </a:t>
            </a:r>
            <a:endParaRPr sz="6800">
              <a:solidFill>
                <a:schemeClr val="lt1"/>
              </a:solidFill>
            </a:endParaRPr>
          </a:p>
          <a:p>
            <a:pPr indent="-336550" lvl="0" marL="457200" rtl="0" algn="l">
              <a:spcBef>
                <a:spcPts val="1000"/>
              </a:spcBef>
              <a:spcAft>
                <a:spcPts val="0"/>
              </a:spcAft>
              <a:buClr>
                <a:schemeClr val="lt1"/>
              </a:buClr>
              <a:buSzPct val="100000"/>
              <a:buChar char="●"/>
            </a:pPr>
            <a:r>
              <a:rPr b="1" lang="sv-SE" sz="6800" u="sng">
                <a:solidFill>
                  <a:schemeClr val="lt1"/>
                </a:solidFill>
              </a:rPr>
              <a:t>Spelare får inte vara med sina kompisar.</a:t>
            </a:r>
            <a:r>
              <a:rPr lang="sv-SE" sz="6800">
                <a:solidFill>
                  <a:schemeClr val="lt1"/>
                </a:solidFill>
              </a:rPr>
              <a:t> </a:t>
            </a:r>
            <a:endParaRPr sz="6800">
              <a:solidFill>
                <a:schemeClr val="lt1"/>
              </a:solidFill>
            </a:endParaRPr>
          </a:p>
          <a:p>
            <a:pPr indent="0" lvl="0" marL="0" rtl="0" algn="l">
              <a:spcBef>
                <a:spcPts val="1000"/>
              </a:spcBef>
              <a:spcAft>
                <a:spcPts val="0"/>
              </a:spcAft>
              <a:buNone/>
            </a:pPr>
            <a:r>
              <a:rPr lang="sv-SE" sz="6800">
                <a:solidFill>
                  <a:schemeClr val="lt1"/>
                </a:solidFill>
              </a:rPr>
              <a:t>Undvik att nivåindela i onödan. Att dela in efter kompisar kan också vara ett gott skäl till gruppindelning. </a:t>
            </a:r>
            <a:endParaRPr sz="6800">
              <a:solidFill>
                <a:schemeClr val="lt1"/>
              </a:solidFill>
            </a:endParaRPr>
          </a:p>
          <a:p>
            <a:pPr indent="0" lvl="0" marL="0" rtl="0" algn="l">
              <a:spcBef>
                <a:spcPts val="1000"/>
              </a:spcBef>
              <a:spcAft>
                <a:spcPts val="0"/>
              </a:spcAft>
              <a:buNone/>
            </a:pPr>
            <a:r>
              <a:t/>
            </a:r>
            <a:endParaRPr sz="6000">
              <a:solidFill>
                <a:schemeClr val="lt1"/>
              </a:solidFill>
            </a:endParaRPr>
          </a:p>
          <a:p>
            <a:pPr indent="0" lvl="0" marL="0" rtl="0" algn="l">
              <a:spcBef>
                <a:spcPts val="1000"/>
              </a:spcBef>
              <a:spcAft>
                <a:spcPts val="0"/>
              </a:spcAft>
              <a:buNone/>
            </a:pPr>
            <a:r>
              <a:rPr b="1" lang="sv-SE" sz="6000">
                <a:solidFill>
                  <a:schemeClr val="lt1"/>
                </a:solidFill>
              </a:rPr>
              <a:t>Undvik att nivåindela övningar där det inte har något syfte t ex färdighetsövningar, uppvärmning osv. Sträva efter att dela in enbart när det finns syfte. </a:t>
            </a:r>
            <a:endParaRPr b="1" sz="6000">
              <a:solidFill>
                <a:schemeClr val="lt1"/>
              </a:solidFill>
            </a:endParaRPr>
          </a:p>
          <a:p>
            <a:pPr indent="0" lvl="0" marL="0" rtl="0" algn="l">
              <a:spcBef>
                <a:spcPts val="1000"/>
              </a:spcBef>
              <a:spcAft>
                <a:spcPts val="0"/>
              </a:spcAft>
              <a:buNone/>
            </a:pPr>
            <a:r>
              <a:rPr b="1" lang="sv-SE" sz="6000">
                <a:solidFill>
                  <a:schemeClr val="lt1"/>
                </a:solidFill>
              </a:rPr>
              <a:t>Nivåindelning behöver ske med ett varmt hjärta utifrån vårt uppdrag att få med så många som möjligt, så länge som </a:t>
            </a:r>
            <a:r>
              <a:rPr b="1" lang="sv-SE" sz="6000">
                <a:solidFill>
                  <a:schemeClr val="lt1"/>
                </a:solidFill>
              </a:rPr>
              <a:t>möjligt</a:t>
            </a:r>
            <a:r>
              <a:rPr b="1" lang="sv-SE" sz="6000">
                <a:solidFill>
                  <a:schemeClr val="lt1"/>
                </a:solidFill>
              </a:rPr>
              <a:t>!</a:t>
            </a:r>
            <a:endParaRPr b="1" sz="6000">
              <a:solidFill>
                <a:schemeClr val="lt1"/>
              </a:solidFill>
            </a:endParaRPr>
          </a:p>
        </p:txBody>
      </p:sp>
      <p:grpSp>
        <p:nvGrpSpPr>
          <p:cNvPr id="195" name="Google Shape;195;g37c105007b6_0_0"/>
          <p:cNvGrpSpPr/>
          <p:nvPr/>
        </p:nvGrpSpPr>
        <p:grpSpPr>
          <a:xfrm>
            <a:off x="-134870" y="86233"/>
            <a:ext cx="3484069" cy="579522"/>
            <a:chOff x="-134870" y="86233"/>
            <a:chExt cx="3484069" cy="579522"/>
          </a:xfrm>
        </p:grpSpPr>
        <p:sp>
          <p:nvSpPr>
            <p:cNvPr id="196" name="Google Shape;196;g37c105007b6_0_0"/>
            <p:cNvSpPr txBox="1"/>
            <p:nvPr/>
          </p:nvSpPr>
          <p:spPr>
            <a:xfrm>
              <a:off x="717599" y="158836"/>
              <a:ext cx="26316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0" i="0" lang="sv-SE" sz="1200" u="none" cap="none" strike="noStrike">
                  <a:solidFill>
                    <a:schemeClr val="lt1"/>
                  </a:solidFill>
                  <a:latin typeface="Calibri"/>
                  <a:ea typeface="Calibri"/>
                  <a:cs typeface="Calibri"/>
                  <a:sym typeface="Calibri"/>
                </a:rPr>
                <a:t>Glädje, Gemenskap &amp; Fair Play</a:t>
              </a:r>
              <a:endParaRPr/>
            </a:p>
          </p:txBody>
        </p:sp>
        <p:pic>
          <p:nvPicPr>
            <p:cNvPr id="197" name="Google Shape;197;g37c105007b6_0_0"/>
            <p:cNvPicPr preferRelativeResize="0"/>
            <p:nvPr/>
          </p:nvPicPr>
          <p:blipFill rotWithShape="1">
            <a:blip r:embed="rId3">
              <a:alphaModFix/>
            </a:blip>
            <a:srcRect b="0" l="0" r="0" t="0"/>
            <a:stretch/>
          </p:blipFill>
          <p:spPr>
            <a:xfrm>
              <a:off x="-134870" y="86233"/>
              <a:ext cx="1034860" cy="579522"/>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xEl>
                                              <p:pRg end="14" st="1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37c871dadac_0_12"/>
          <p:cNvSpPr txBox="1"/>
          <p:nvPr>
            <p:ph type="title"/>
          </p:nvPr>
        </p:nvSpPr>
        <p:spPr>
          <a:xfrm>
            <a:off x="2087225" y="780663"/>
            <a:ext cx="9266400" cy="910200"/>
          </a:xfrm>
          <a:prstGeom prst="rect">
            <a:avLst/>
          </a:prstGeom>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dk1"/>
              </a:buClr>
              <a:buFont typeface="Arial"/>
              <a:buNone/>
            </a:pPr>
            <a:r>
              <a:rPr lang="sv-SE" sz="4000" u="sng">
                <a:solidFill>
                  <a:schemeClr val="lt1"/>
                </a:solidFill>
              </a:rPr>
              <a:t>Träna med äldre eller yngre lag</a:t>
            </a:r>
            <a:endParaRPr sz="1400">
              <a:latin typeface="Arial"/>
              <a:ea typeface="Arial"/>
              <a:cs typeface="Arial"/>
              <a:sym typeface="Arial"/>
            </a:endParaRPr>
          </a:p>
          <a:p>
            <a:pPr indent="0" lvl="0" marL="0" rtl="0" algn="l">
              <a:lnSpc>
                <a:spcPct val="100000"/>
              </a:lnSpc>
              <a:spcBef>
                <a:spcPts val="0"/>
              </a:spcBef>
              <a:spcAft>
                <a:spcPts val="0"/>
              </a:spcAft>
              <a:buClr>
                <a:schemeClr val="dk1"/>
              </a:buClr>
              <a:buFont typeface="Arial"/>
              <a:buNone/>
            </a:pPr>
            <a:r>
              <a:rPr lang="sv-SE" sz="2700">
                <a:solidFill>
                  <a:schemeClr val="lt1"/>
                </a:solidFill>
              </a:rPr>
              <a:t>som en form av nivåindelning (från 10 års ålder)</a:t>
            </a:r>
            <a:endParaRPr sz="1800">
              <a:solidFill>
                <a:schemeClr val="lt1"/>
              </a:solidFill>
            </a:endParaRPr>
          </a:p>
          <a:p>
            <a:pPr indent="0" lvl="0" marL="0" rtl="0" algn="l">
              <a:spcBef>
                <a:spcPts val="0"/>
              </a:spcBef>
              <a:spcAft>
                <a:spcPts val="0"/>
              </a:spcAft>
              <a:buNone/>
            </a:pPr>
            <a:r>
              <a:t/>
            </a:r>
            <a:endParaRPr/>
          </a:p>
        </p:txBody>
      </p:sp>
      <p:sp>
        <p:nvSpPr>
          <p:cNvPr id="204" name="Google Shape;204;g37c871dadac_0_12"/>
          <p:cNvSpPr txBox="1"/>
          <p:nvPr>
            <p:ph idx="1" type="body"/>
          </p:nvPr>
        </p:nvSpPr>
        <p:spPr>
          <a:xfrm>
            <a:off x="838200" y="1690875"/>
            <a:ext cx="10515600" cy="4485900"/>
          </a:xfrm>
          <a:prstGeom prst="rect">
            <a:avLst/>
          </a:prstGeom>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lt2"/>
              </a:buClr>
              <a:buSzPts val="1018"/>
              <a:buFont typeface="Arial"/>
              <a:buNone/>
            </a:pPr>
            <a:r>
              <a:rPr lang="sv-SE" sz="1679">
                <a:solidFill>
                  <a:schemeClr val="lt1"/>
                </a:solidFill>
                <a:latin typeface="Arial"/>
                <a:ea typeface="Arial"/>
                <a:cs typeface="Arial"/>
                <a:sym typeface="Arial"/>
              </a:rPr>
              <a:t>Syftet är nivåindelad extraträning för att stimulera spelare på den nivå de är för tillfället.</a:t>
            </a:r>
            <a:endParaRPr sz="1679">
              <a:solidFill>
                <a:schemeClr val="lt1"/>
              </a:solidFill>
              <a:latin typeface="Arial"/>
              <a:ea typeface="Arial"/>
              <a:cs typeface="Arial"/>
              <a:sym typeface="Arial"/>
            </a:endParaRPr>
          </a:p>
          <a:p>
            <a:pPr indent="0" lvl="0" marL="0" rtl="0" algn="l">
              <a:lnSpc>
                <a:spcPct val="70000"/>
              </a:lnSpc>
              <a:spcBef>
                <a:spcPts val="1000"/>
              </a:spcBef>
              <a:spcAft>
                <a:spcPts val="0"/>
              </a:spcAft>
              <a:buSzPts val="1018"/>
              <a:buNone/>
            </a:pPr>
            <a:r>
              <a:rPr lang="sv-SE" sz="1679">
                <a:solidFill>
                  <a:schemeClr val="lt1"/>
                </a:solidFill>
                <a:latin typeface="Arial"/>
                <a:ea typeface="Arial"/>
                <a:cs typeface="Arial"/>
                <a:sym typeface="Arial"/>
              </a:rPr>
              <a:t>Alla träningsgrupper ska erbjuda MINST 2 platser för ett år äldre och 2 platser för ett år yngre spelare per träning. </a:t>
            </a:r>
            <a:endParaRPr sz="1679">
              <a:solidFill>
                <a:schemeClr val="lt1"/>
              </a:solidFill>
              <a:latin typeface="Arial"/>
              <a:ea typeface="Arial"/>
              <a:cs typeface="Arial"/>
              <a:sym typeface="Arial"/>
            </a:endParaRPr>
          </a:p>
          <a:p>
            <a:pPr indent="0" lvl="0" marL="0" rtl="0" algn="l">
              <a:lnSpc>
                <a:spcPct val="70000"/>
              </a:lnSpc>
              <a:spcBef>
                <a:spcPts val="1000"/>
              </a:spcBef>
              <a:spcAft>
                <a:spcPts val="0"/>
              </a:spcAft>
              <a:buClr>
                <a:schemeClr val="lt2"/>
              </a:buClr>
              <a:buSzPts val="1018"/>
              <a:buFont typeface="Arial"/>
              <a:buNone/>
            </a:pPr>
            <a:r>
              <a:rPr lang="sv-SE" sz="1679">
                <a:solidFill>
                  <a:schemeClr val="lt1"/>
                </a:solidFill>
                <a:latin typeface="Arial"/>
                <a:ea typeface="Arial"/>
                <a:cs typeface="Arial"/>
                <a:sym typeface="Arial"/>
              </a:rPr>
              <a:t>Mottagande lag avgör om det finns plats för fler spelare och vilka spelare som anses hålla nivån utifrån mental mognad, fysik, teknik och spelförståelse. Vilka som ska testas avgörs i samråd mellan ledarna i berörda grupper. Om fler spelare är aktuella än antalet platser som erbjuds så görs ett rullande schema av ledarna.</a:t>
            </a:r>
            <a:endParaRPr sz="1679">
              <a:solidFill>
                <a:schemeClr val="lt1"/>
              </a:solidFill>
              <a:latin typeface="Arial"/>
              <a:ea typeface="Arial"/>
              <a:cs typeface="Arial"/>
              <a:sym typeface="Arial"/>
            </a:endParaRPr>
          </a:p>
          <a:p>
            <a:pPr indent="0" lvl="0" marL="0" rtl="0" algn="l">
              <a:lnSpc>
                <a:spcPct val="70000"/>
              </a:lnSpc>
              <a:spcBef>
                <a:spcPts val="1000"/>
              </a:spcBef>
              <a:spcAft>
                <a:spcPts val="0"/>
              </a:spcAft>
              <a:buClr>
                <a:schemeClr val="lt2"/>
              </a:buClr>
              <a:buSzPts val="1018"/>
              <a:buFont typeface="Arial"/>
              <a:buNone/>
            </a:pPr>
            <a:br>
              <a:rPr lang="sv-SE" sz="1679">
                <a:latin typeface="Arial"/>
                <a:ea typeface="Arial"/>
                <a:cs typeface="Arial"/>
                <a:sym typeface="Arial"/>
              </a:rPr>
            </a:br>
            <a:r>
              <a:rPr lang="sv-SE" sz="2420">
                <a:solidFill>
                  <a:schemeClr val="lt1"/>
                </a:solidFill>
              </a:rPr>
              <a:t>Träning med ett lag ner (yngre):</a:t>
            </a:r>
            <a:endParaRPr sz="2420">
              <a:solidFill>
                <a:schemeClr val="lt1"/>
              </a:solidFill>
              <a:latin typeface="Arial"/>
              <a:ea typeface="Arial"/>
              <a:cs typeface="Arial"/>
              <a:sym typeface="Arial"/>
            </a:endParaRPr>
          </a:p>
          <a:p>
            <a:pPr indent="-347027" lvl="0" marL="342900" rtl="0" algn="l">
              <a:lnSpc>
                <a:spcPct val="70000"/>
              </a:lnSpc>
              <a:spcBef>
                <a:spcPts val="1000"/>
              </a:spcBef>
              <a:spcAft>
                <a:spcPts val="0"/>
              </a:spcAft>
              <a:buClr>
                <a:schemeClr val="lt2"/>
              </a:buClr>
              <a:buSzPts val="1865"/>
              <a:buChar char="•"/>
            </a:pPr>
            <a:r>
              <a:rPr lang="sv-SE" sz="1865">
                <a:solidFill>
                  <a:schemeClr val="lt1"/>
                </a:solidFill>
              </a:rPr>
              <a:t>Hög träningsnärvaro.</a:t>
            </a:r>
            <a:endParaRPr sz="1865">
              <a:solidFill>
                <a:schemeClr val="lt1"/>
              </a:solidFill>
            </a:endParaRPr>
          </a:p>
          <a:p>
            <a:pPr indent="0" lvl="0" marL="0" rtl="0" algn="l">
              <a:lnSpc>
                <a:spcPct val="70000"/>
              </a:lnSpc>
              <a:spcBef>
                <a:spcPts val="1000"/>
              </a:spcBef>
              <a:spcAft>
                <a:spcPts val="0"/>
              </a:spcAft>
              <a:buClr>
                <a:schemeClr val="lt2"/>
              </a:buClr>
              <a:buSzPts val="1018"/>
              <a:buFont typeface="Arial"/>
              <a:buNone/>
            </a:pPr>
            <a:r>
              <a:t/>
            </a:r>
            <a:endParaRPr sz="1865">
              <a:solidFill>
                <a:schemeClr val="lt1"/>
              </a:solidFill>
            </a:endParaRPr>
          </a:p>
          <a:p>
            <a:pPr indent="0" lvl="0" marL="0" rtl="0" algn="l">
              <a:lnSpc>
                <a:spcPct val="70000"/>
              </a:lnSpc>
              <a:spcBef>
                <a:spcPts val="1000"/>
              </a:spcBef>
              <a:spcAft>
                <a:spcPts val="0"/>
              </a:spcAft>
              <a:buClr>
                <a:schemeClr val="lt2"/>
              </a:buClr>
              <a:buSzPts val="1018"/>
              <a:buFont typeface="Arial"/>
              <a:buNone/>
            </a:pPr>
            <a:r>
              <a:rPr lang="sv-SE" sz="2420">
                <a:solidFill>
                  <a:schemeClr val="lt1"/>
                </a:solidFill>
              </a:rPr>
              <a:t>Träning med ett lag upp (äldre):</a:t>
            </a:r>
            <a:endParaRPr sz="2420">
              <a:solidFill>
                <a:schemeClr val="lt1"/>
              </a:solidFill>
            </a:endParaRPr>
          </a:p>
          <a:p>
            <a:pPr indent="-461327" lvl="0" marL="457200" rtl="0" algn="l">
              <a:lnSpc>
                <a:spcPct val="70000"/>
              </a:lnSpc>
              <a:spcBef>
                <a:spcPts val="1000"/>
              </a:spcBef>
              <a:spcAft>
                <a:spcPts val="0"/>
              </a:spcAft>
              <a:buClr>
                <a:schemeClr val="lt2"/>
              </a:buClr>
              <a:buSzPts val="1865"/>
              <a:buChar char="•"/>
            </a:pPr>
            <a:r>
              <a:rPr lang="sv-SE" sz="1865">
                <a:solidFill>
                  <a:schemeClr val="lt1"/>
                </a:solidFill>
              </a:rPr>
              <a:t>Hålla en hög nivå inom sitt eget lag.</a:t>
            </a:r>
            <a:endParaRPr sz="1865">
              <a:solidFill>
                <a:schemeClr val="lt1"/>
              </a:solidFill>
            </a:endParaRPr>
          </a:p>
          <a:p>
            <a:pPr indent="-461327" lvl="0" marL="457200" rtl="0" algn="l">
              <a:lnSpc>
                <a:spcPct val="70000"/>
              </a:lnSpc>
              <a:spcBef>
                <a:spcPts val="1000"/>
              </a:spcBef>
              <a:spcAft>
                <a:spcPts val="0"/>
              </a:spcAft>
              <a:buClr>
                <a:schemeClr val="lt2"/>
              </a:buClr>
              <a:buSzPts val="1865"/>
              <a:buChar char="•"/>
            </a:pPr>
            <a:r>
              <a:rPr lang="sv-SE" sz="1865">
                <a:solidFill>
                  <a:schemeClr val="lt1"/>
                </a:solidFill>
              </a:rPr>
              <a:t>Hög träningsnärvaro.</a:t>
            </a:r>
            <a:endParaRPr sz="1865">
              <a:solidFill>
                <a:schemeClr val="lt1"/>
              </a:solidFill>
            </a:endParaRPr>
          </a:p>
          <a:p>
            <a:pPr indent="-461327" lvl="0" marL="457200" rtl="0" algn="l">
              <a:lnSpc>
                <a:spcPct val="70000"/>
              </a:lnSpc>
              <a:spcBef>
                <a:spcPts val="1000"/>
              </a:spcBef>
              <a:spcAft>
                <a:spcPts val="0"/>
              </a:spcAft>
              <a:buClr>
                <a:schemeClr val="lt2"/>
              </a:buClr>
              <a:buSzPts val="1865"/>
              <a:buChar char="•"/>
            </a:pPr>
            <a:r>
              <a:rPr lang="sv-SE" sz="1865">
                <a:solidFill>
                  <a:schemeClr val="lt1"/>
                </a:solidFill>
              </a:rPr>
              <a:t>Klara av att hålla nivån i ett år äldre </a:t>
            </a:r>
            <a:endParaRPr sz="1865">
              <a:solidFill>
                <a:schemeClr val="lt1"/>
              </a:solidFill>
            </a:endParaRPr>
          </a:p>
          <a:p>
            <a:pPr indent="-461327" lvl="0" marL="457200" rtl="0" algn="l">
              <a:lnSpc>
                <a:spcPct val="70000"/>
              </a:lnSpc>
              <a:spcBef>
                <a:spcPts val="1000"/>
              </a:spcBef>
              <a:spcAft>
                <a:spcPts val="0"/>
              </a:spcAft>
              <a:buClr>
                <a:schemeClr val="lt2"/>
              </a:buClr>
              <a:buSzPts val="1865"/>
              <a:buChar char="•"/>
            </a:pPr>
            <a:r>
              <a:rPr lang="sv-SE" sz="1865">
                <a:solidFill>
                  <a:schemeClr val="lt1"/>
                </a:solidFill>
              </a:rPr>
              <a:t>Ska var en EXTRA träning och INTE ersätta träning.</a:t>
            </a:r>
            <a:endParaRPr sz="1865">
              <a:solidFill>
                <a:schemeClr val="lt1"/>
              </a:solidFill>
            </a:endParaRPr>
          </a:p>
          <a:p>
            <a:pPr indent="-462280" lvl="0" marL="457200" rtl="0" algn="l">
              <a:lnSpc>
                <a:spcPct val="70000"/>
              </a:lnSpc>
              <a:spcBef>
                <a:spcPts val="1000"/>
              </a:spcBef>
              <a:spcAft>
                <a:spcPts val="0"/>
              </a:spcAft>
              <a:buClr>
                <a:schemeClr val="lt2"/>
              </a:buClr>
              <a:buSzPts val="1680"/>
              <a:buChar char="•"/>
            </a:pPr>
            <a:r>
              <a:rPr lang="sv-SE" sz="1679">
                <a:solidFill>
                  <a:schemeClr val="lt1"/>
                </a:solidFill>
                <a:latin typeface="Arial"/>
                <a:ea typeface="Arial"/>
                <a:cs typeface="Arial"/>
                <a:sym typeface="Arial"/>
              </a:rPr>
              <a:t>Om ingen anses hålla nivån i äldre erbjuds de spelare som ligger längst fram möjligheten</a:t>
            </a:r>
            <a:br>
              <a:rPr lang="sv-SE" sz="1679">
                <a:latin typeface="Arial"/>
                <a:ea typeface="Arial"/>
                <a:cs typeface="Arial"/>
                <a:sym typeface="Arial"/>
              </a:rPr>
            </a:br>
            <a:endParaRPr sz="2790"/>
          </a:p>
        </p:txBody>
      </p:sp>
      <p:grpSp>
        <p:nvGrpSpPr>
          <p:cNvPr id="205" name="Google Shape;205;g37c871dadac_0_12"/>
          <p:cNvGrpSpPr/>
          <p:nvPr/>
        </p:nvGrpSpPr>
        <p:grpSpPr>
          <a:xfrm>
            <a:off x="-134870" y="86233"/>
            <a:ext cx="3484069" cy="579522"/>
            <a:chOff x="-134870" y="86233"/>
            <a:chExt cx="3484069" cy="579522"/>
          </a:xfrm>
        </p:grpSpPr>
        <p:sp>
          <p:nvSpPr>
            <p:cNvPr id="206" name="Google Shape;206;g37c871dadac_0_12"/>
            <p:cNvSpPr txBox="1"/>
            <p:nvPr/>
          </p:nvSpPr>
          <p:spPr>
            <a:xfrm>
              <a:off x="717599" y="158836"/>
              <a:ext cx="26316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0" i="0" lang="sv-SE" sz="1200" u="none" cap="none" strike="noStrike">
                  <a:solidFill>
                    <a:schemeClr val="lt1"/>
                  </a:solidFill>
                  <a:latin typeface="Calibri"/>
                  <a:ea typeface="Calibri"/>
                  <a:cs typeface="Calibri"/>
                  <a:sym typeface="Calibri"/>
                </a:rPr>
                <a:t>Glädje, Gemenskap &amp; Fair Play</a:t>
              </a:r>
              <a:endParaRPr/>
            </a:p>
          </p:txBody>
        </p:sp>
        <p:pic>
          <p:nvPicPr>
            <p:cNvPr id="207" name="Google Shape;207;g37c871dadac_0_12"/>
            <p:cNvPicPr preferRelativeResize="0"/>
            <p:nvPr/>
          </p:nvPicPr>
          <p:blipFill rotWithShape="1">
            <a:blip r:embed="rId3">
              <a:alphaModFix/>
            </a:blip>
            <a:srcRect b="0" l="0" r="0" t="0"/>
            <a:stretch/>
          </p:blipFill>
          <p:spPr>
            <a:xfrm>
              <a:off x="-134870" y="86233"/>
              <a:ext cx="1034860" cy="579522"/>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11" st="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37ae7f8562b_0_0"/>
          <p:cNvSpPr txBox="1"/>
          <p:nvPr>
            <p:ph type="ctrTitle"/>
          </p:nvPr>
        </p:nvSpPr>
        <p:spPr>
          <a:xfrm>
            <a:off x="1295525" y="793375"/>
            <a:ext cx="9921900" cy="15819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SzPts val="990"/>
              <a:buNone/>
            </a:pPr>
            <a:r>
              <a:rPr lang="sv-SE" sz="4000">
                <a:solidFill>
                  <a:schemeClr val="lt1"/>
                </a:solidFill>
              </a:rPr>
              <a:t>Träning</a:t>
            </a:r>
            <a:r>
              <a:rPr lang="sv-SE" sz="4000">
                <a:solidFill>
                  <a:schemeClr val="lt1"/>
                </a:solidFill>
              </a:rPr>
              <a:t> med äldre och yngre lag för spelare 9 år och yngre (3 mot 3 och 5 mot 5)</a:t>
            </a:r>
            <a:endParaRPr sz="4000">
              <a:solidFill>
                <a:schemeClr val="lt1"/>
              </a:solidFill>
            </a:endParaRPr>
          </a:p>
        </p:txBody>
      </p:sp>
      <p:sp>
        <p:nvSpPr>
          <p:cNvPr id="214" name="Google Shape;214;g37ae7f8562b_0_0"/>
          <p:cNvSpPr txBox="1"/>
          <p:nvPr>
            <p:ph idx="1" type="subTitle"/>
          </p:nvPr>
        </p:nvSpPr>
        <p:spPr>
          <a:xfrm>
            <a:off x="740300" y="2652725"/>
            <a:ext cx="9745500" cy="3792900"/>
          </a:xfrm>
          <a:prstGeom prst="rect">
            <a:avLst/>
          </a:prstGeom>
        </p:spPr>
        <p:txBody>
          <a:bodyPr anchorCtr="0" anchor="t" bIns="45700" lIns="91425" spcFirstLastPara="1" rIns="91425" wrap="square" tIns="45700">
            <a:normAutofit/>
          </a:bodyPr>
          <a:lstStyle/>
          <a:p>
            <a:pPr indent="0" lvl="0" marL="0" rtl="0" algn="l">
              <a:lnSpc>
                <a:spcPct val="80000"/>
              </a:lnSpc>
              <a:spcBef>
                <a:spcPts val="1000"/>
              </a:spcBef>
              <a:spcAft>
                <a:spcPts val="0"/>
              </a:spcAft>
              <a:buSzPts val="1018"/>
              <a:buNone/>
            </a:pPr>
            <a:r>
              <a:rPr lang="sv-SE">
                <a:solidFill>
                  <a:schemeClr val="lt1"/>
                </a:solidFill>
              </a:rPr>
              <a:t>Om tränare vill erbjuda träning med yngre eller äldre lag för spelare som är 9</a:t>
            </a:r>
            <a:r>
              <a:rPr lang="sv-SE">
                <a:solidFill>
                  <a:schemeClr val="lt1"/>
                </a:solidFill>
              </a:rPr>
              <a:t> år eller yngre skall alla spelare i </a:t>
            </a:r>
            <a:r>
              <a:rPr lang="sv-SE">
                <a:solidFill>
                  <a:schemeClr val="lt1"/>
                </a:solidFill>
              </a:rPr>
              <a:t>träningsgruppen</a:t>
            </a:r>
            <a:r>
              <a:rPr lang="sv-SE">
                <a:solidFill>
                  <a:schemeClr val="lt1"/>
                </a:solidFill>
              </a:rPr>
              <a:t> erbjudas extra träning och platser fördelas mellan alla intresserade utan nivåindelning dvs både upp och ner om det är aktuellt.</a:t>
            </a:r>
            <a:endParaRPr>
              <a:solidFill>
                <a:schemeClr val="lt1"/>
              </a:solidFill>
            </a:endParaRPr>
          </a:p>
          <a:p>
            <a:pPr indent="0" lvl="0" marL="0" rtl="0" algn="l">
              <a:lnSpc>
                <a:spcPct val="97916"/>
              </a:lnSpc>
              <a:spcBef>
                <a:spcPts val="0"/>
              </a:spcBef>
              <a:spcAft>
                <a:spcPts val="0"/>
              </a:spcAft>
              <a:buClr>
                <a:schemeClr val="dk1"/>
              </a:buClr>
              <a:buSzPts val="1018"/>
              <a:buFont typeface="Arial"/>
              <a:buNone/>
            </a:pPr>
            <a:r>
              <a:t/>
            </a:r>
            <a:endParaRPr b="1" u="sng">
              <a:solidFill>
                <a:schemeClr val="lt1"/>
              </a:solidFill>
            </a:endParaRPr>
          </a:p>
          <a:p>
            <a:pPr indent="0" lvl="0" marL="0" rtl="0" algn="l">
              <a:lnSpc>
                <a:spcPct val="80000"/>
              </a:lnSpc>
              <a:spcBef>
                <a:spcPts val="1000"/>
              </a:spcBef>
              <a:spcAft>
                <a:spcPts val="0"/>
              </a:spcAft>
              <a:buSzPts val="1018"/>
              <a:buNone/>
            </a:pPr>
            <a:r>
              <a:rPr lang="sv-SE">
                <a:solidFill>
                  <a:schemeClr val="lt1"/>
                </a:solidFill>
              </a:rPr>
              <a:t>I övrigt gäller samma principer som för spelare 10 år och äldre.</a:t>
            </a:r>
            <a:endParaRPr>
              <a:solidFill>
                <a:schemeClr val="lt1"/>
              </a:solidFill>
            </a:endParaRPr>
          </a:p>
        </p:txBody>
      </p:sp>
      <p:grpSp>
        <p:nvGrpSpPr>
          <p:cNvPr id="215" name="Google Shape;215;g37ae7f8562b_0_0"/>
          <p:cNvGrpSpPr/>
          <p:nvPr/>
        </p:nvGrpSpPr>
        <p:grpSpPr>
          <a:xfrm>
            <a:off x="-134870" y="86233"/>
            <a:ext cx="3484069" cy="579522"/>
            <a:chOff x="-134870" y="86233"/>
            <a:chExt cx="3484069" cy="579522"/>
          </a:xfrm>
        </p:grpSpPr>
        <p:sp>
          <p:nvSpPr>
            <p:cNvPr id="216" name="Google Shape;216;g37ae7f8562b_0_0"/>
            <p:cNvSpPr txBox="1"/>
            <p:nvPr/>
          </p:nvSpPr>
          <p:spPr>
            <a:xfrm>
              <a:off x="717599" y="158836"/>
              <a:ext cx="26316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0" i="0" lang="sv-SE" sz="1200" u="none" cap="none" strike="noStrike">
                  <a:solidFill>
                    <a:schemeClr val="lt1"/>
                  </a:solidFill>
                  <a:latin typeface="Calibri"/>
                  <a:ea typeface="Calibri"/>
                  <a:cs typeface="Calibri"/>
                  <a:sym typeface="Calibri"/>
                </a:rPr>
                <a:t>Glädje, Gemenskap &amp; Fair Play</a:t>
              </a:r>
              <a:endParaRPr/>
            </a:p>
          </p:txBody>
        </p:sp>
        <p:pic>
          <p:nvPicPr>
            <p:cNvPr id="217" name="Google Shape;217;g37ae7f8562b_0_0"/>
            <p:cNvPicPr preferRelativeResize="0"/>
            <p:nvPr/>
          </p:nvPicPr>
          <p:blipFill rotWithShape="1">
            <a:blip r:embed="rId3">
              <a:alphaModFix/>
            </a:blip>
            <a:srcRect b="0" l="0" r="0" t="0"/>
            <a:stretch/>
          </p:blipFill>
          <p:spPr>
            <a:xfrm>
              <a:off x="-134870" y="86233"/>
              <a:ext cx="1034860" cy="579522"/>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37c871dadac_0_18"/>
          <p:cNvSpPr txBox="1"/>
          <p:nvPr>
            <p:ph type="title"/>
          </p:nvPr>
        </p:nvSpPr>
        <p:spPr>
          <a:xfrm>
            <a:off x="1100150" y="1055313"/>
            <a:ext cx="11528700" cy="831000"/>
          </a:xfrm>
          <a:prstGeom prst="rect">
            <a:avLst/>
          </a:prstGeom>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None/>
            </a:pPr>
            <a:r>
              <a:rPr lang="sv-SE">
                <a:solidFill>
                  <a:schemeClr val="lt1"/>
                </a:solidFill>
              </a:rPr>
              <a:t>Extraträningar i form av </a:t>
            </a:r>
            <a:endParaRPr>
              <a:solidFill>
                <a:schemeClr val="lt1"/>
              </a:solidFill>
            </a:endParaRPr>
          </a:p>
          <a:p>
            <a:pPr indent="0" lvl="0" marL="0" rtl="0" algn="l">
              <a:lnSpc>
                <a:spcPct val="100000"/>
              </a:lnSpc>
              <a:spcBef>
                <a:spcPts val="0"/>
              </a:spcBef>
              <a:spcAft>
                <a:spcPts val="0"/>
              </a:spcAft>
              <a:buClr>
                <a:schemeClr val="dk1"/>
              </a:buClr>
              <a:buFont typeface="Arial"/>
              <a:buNone/>
            </a:pPr>
            <a:r>
              <a:rPr lang="sv-SE">
                <a:solidFill>
                  <a:schemeClr val="lt1"/>
                </a:solidFill>
              </a:rPr>
              <a:t>”hemma-utmaningar”</a:t>
            </a:r>
            <a:endParaRPr sz="1800">
              <a:solidFill>
                <a:schemeClr val="lt1"/>
              </a:solidFill>
            </a:endParaRPr>
          </a:p>
          <a:p>
            <a:pPr indent="0" lvl="0" marL="0" rtl="0" algn="l">
              <a:spcBef>
                <a:spcPts val="0"/>
              </a:spcBef>
              <a:spcAft>
                <a:spcPts val="0"/>
              </a:spcAft>
              <a:buNone/>
            </a:pPr>
            <a:r>
              <a:t/>
            </a:r>
            <a:endParaRPr/>
          </a:p>
        </p:txBody>
      </p:sp>
      <p:sp>
        <p:nvSpPr>
          <p:cNvPr id="224" name="Google Shape;224;g37c871dadac_0_18"/>
          <p:cNvSpPr txBox="1"/>
          <p:nvPr>
            <p:ph idx="1" type="body"/>
          </p:nvPr>
        </p:nvSpPr>
        <p:spPr>
          <a:xfrm>
            <a:off x="838200" y="2282575"/>
            <a:ext cx="10515600" cy="38943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sv-SE">
                <a:solidFill>
                  <a:schemeClr val="lt1"/>
                </a:solidFill>
                <a:latin typeface="Arial"/>
                <a:ea typeface="Arial"/>
                <a:cs typeface="Arial"/>
                <a:sym typeface="Arial"/>
              </a:rPr>
              <a:t>Bra alternativ som extraträning</a:t>
            </a:r>
            <a:br>
              <a:rPr lang="sv-SE" sz="1800">
                <a:latin typeface="Arial"/>
                <a:ea typeface="Arial"/>
                <a:cs typeface="Arial"/>
                <a:sym typeface="Arial"/>
              </a:rPr>
            </a:br>
            <a:endParaRPr sz="1800">
              <a:solidFill>
                <a:schemeClr val="lt1"/>
              </a:solidFill>
              <a:latin typeface="Arial"/>
              <a:ea typeface="Arial"/>
              <a:cs typeface="Arial"/>
              <a:sym typeface="Arial"/>
            </a:endParaRPr>
          </a:p>
          <a:p>
            <a:pPr indent="0" lvl="0" marL="0" rtl="0" algn="l">
              <a:spcBef>
                <a:spcPts val="1000"/>
              </a:spcBef>
              <a:spcAft>
                <a:spcPts val="0"/>
              </a:spcAft>
              <a:buClr>
                <a:schemeClr val="lt2"/>
              </a:buClr>
              <a:buSzPts val="2000"/>
              <a:buFont typeface="Arial"/>
              <a:buNone/>
            </a:pPr>
            <a:r>
              <a:rPr lang="sv-SE" sz="2000">
                <a:solidFill>
                  <a:schemeClr val="lt1"/>
                </a:solidFill>
                <a:latin typeface="Arial"/>
                <a:ea typeface="Arial"/>
                <a:cs typeface="Arial"/>
                <a:sym typeface="Arial"/>
              </a:rPr>
              <a:t>Exempel: </a:t>
            </a:r>
            <a:endParaRPr sz="1800">
              <a:solidFill>
                <a:schemeClr val="lt1"/>
              </a:solidFill>
              <a:latin typeface="Arial"/>
              <a:ea typeface="Arial"/>
              <a:cs typeface="Arial"/>
              <a:sym typeface="Arial"/>
            </a:endParaRPr>
          </a:p>
          <a:p>
            <a:pPr indent="-285750" lvl="0" marL="285750" rtl="0" algn="l">
              <a:spcBef>
                <a:spcPts val="1000"/>
              </a:spcBef>
              <a:spcAft>
                <a:spcPts val="0"/>
              </a:spcAft>
              <a:buClr>
                <a:schemeClr val="lt2"/>
              </a:buClr>
              <a:buSzPts val="2000"/>
              <a:buChar char="•"/>
            </a:pPr>
            <a:r>
              <a:rPr lang="sv-SE" sz="2000">
                <a:solidFill>
                  <a:schemeClr val="lt1"/>
                </a:solidFill>
                <a:latin typeface="Arial"/>
                <a:ea typeface="Arial"/>
                <a:cs typeface="Arial"/>
                <a:sym typeface="Arial"/>
              </a:rPr>
              <a:t>Skjuta 50 skott per dag</a:t>
            </a:r>
            <a:endParaRPr sz="1800">
              <a:solidFill>
                <a:schemeClr val="lt1"/>
              </a:solidFill>
              <a:latin typeface="Arial"/>
              <a:ea typeface="Arial"/>
              <a:cs typeface="Arial"/>
              <a:sym typeface="Arial"/>
            </a:endParaRPr>
          </a:p>
          <a:p>
            <a:pPr indent="-285750" lvl="0" marL="285750" rtl="0" algn="l">
              <a:spcBef>
                <a:spcPts val="1000"/>
              </a:spcBef>
              <a:spcAft>
                <a:spcPts val="0"/>
              </a:spcAft>
              <a:buClr>
                <a:schemeClr val="lt2"/>
              </a:buClr>
              <a:buSzPts val="2000"/>
              <a:buChar char="•"/>
            </a:pPr>
            <a:r>
              <a:rPr lang="sv-SE" sz="2000">
                <a:solidFill>
                  <a:schemeClr val="lt1"/>
                </a:solidFill>
                <a:latin typeface="Arial"/>
                <a:ea typeface="Arial"/>
                <a:cs typeface="Arial"/>
                <a:sym typeface="Arial"/>
              </a:rPr>
              <a:t>Trixa/kicka 5 min per dag</a:t>
            </a:r>
            <a:endParaRPr sz="1800">
              <a:solidFill>
                <a:schemeClr val="lt1"/>
              </a:solidFill>
              <a:latin typeface="Arial"/>
              <a:ea typeface="Arial"/>
              <a:cs typeface="Arial"/>
              <a:sym typeface="Arial"/>
            </a:endParaRPr>
          </a:p>
          <a:p>
            <a:pPr indent="-285750" lvl="0" marL="285750" rtl="0" algn="l">
              <a:spcBef>
                <a:spcPts val="1000"/>
              </a:spcBef>
              <a:spcAft>
                <a:spcPts val="0"/>
              </a:spcAft>
              <a:buClr>
                <a:schemeClr val="lt2"/>
              </a:buClr>
              <a:buSzPts val="2000"/>
              <a:buChar char="•"/>
            </a:pPr>
            <a:r>
              <a:rPr lang="sv-SE" sz="2000">
                <a:solidFill>
                  <a:schemeClr val="lt1"/>
                </a:solidFill>
                <a:latin typeface="Arial"/>
                <a:ea typeface="Arial"/>
                <a:cs typeface="Arial"/>
                <a:sym typeface="Arial"/>
              </a:rPr>
              <a:t>Lära sig göra kullerbytta</a:t>
            </a:r>
            <a:endParaRPr sz="1800">
              <a:solidFill>
                <a:schemeClr val="lt1"/>
              </a:solidFill>
              <a:latin typeface="Arial"/>
              <a:ea typeface="Arial"/>
              <a:cs typeface="Arial"/>
              <a:sym typeface="Arial"/>
            </a:endParaRPr>
          </a:p>
          <a:p>
            <a:pPr indent="-285750" lvl="0" marL="285750" rtl="0" algn="l">
              <a:spcBef>
                <a:spcPts val="1000"/>
              </a:spcBef>
              <a:spcAft>
                <a:spcPts val="0"/>
              </a:spcAft>
              <a:buClr>
                <a:schemeClr val="lt2"/>
              </a:buClr>
              <a:buSzPts val="2000"/>
              <a:buChar char="•"/>
            </a:pPr>
            <a:r>
              <a:rPr lang="sv-SE" sz="2000">
                <a:solidFill>
                  <a:schemeClr val="lt1"/>
                </a:solidFill>
                <a:latin typeface="Arial"/>
                <a:ea typeface="Arial"/>
                <a:cs typeface="Arial"/>
                <a:sym typeface="Arial"/>
              </a:rPr>
              <a:t>Göra 20 upphopp per dag</a:t>
            </a:r>
            <a:endParaRPr sz="1800">
              <a:solidFill>
                <a:schemeClr val="lt1"/>
              </a:solidFill>
              <a:latin typeface="Arial"/>
              <a:ea typeface="Arial"/>
              <a:cs typeface="Arial"/>
              <a:sym typeface="Arial"/>
            </a:endParaRPr>
          </a:p>
          <a:p>
            <a:pPr indent="-285750" lvl="0" marL="285750" rtl="0" algn="l">
              <a:spcBef>
                <a:spcPts val="1000"/>
              </a:spcBef>
              <a:spcAft>
                <a:spcPts val="0"/>
              </a:spcAft>
              <a:buClr>
                <a:schemeClr val="lt2"/>
              </a:buClr>
              <a:buSzPts val="2000"/>
              <a:buChar char="•"/>
            </a:pPr>
            <a:r>
              <a:rPr lang="sv-SE" sz="2000">
                <a:solidFill>
                  <a:schemeClr val="lt1"/>
                </a:solidFill>
                <a:latin typeface="Arial"/>
                <a:ea typeface="Arial"/>
                <a:cs typeface="Arial"/>
                <a:sym typeface="Arial"/>
              </a:rPr>
              <a:t>Titta på en fotbollsmatch på tv</a:t>
            </a:r>
            <a:endParaRPr sz="1800">
              <a:solidFill>
                <a:schemeClr val="lt1"/>
              </a:solidFill>
              <a:latin typeface="Arial"/>
              <a:ea typeface="Arial"/>
              <a:cs typeface="Arial"/>
              <a:sym typeface="Arial"/>
            </a:endParaRPr>
          </a:p>
          <a:p>
            <a:pPr indent="0" lvl="0" marL="0" rtl="0" algn="l">
              <a:spcBef>
                <a:spcPts val="1000"/>
              </a:spcBef>
              <a:spcAft>
                <a:spcPts val="0"/>
              </a:spcAft>
              <a:buNone/>
            </a:pPr>
            <a:r>
              <a:t/>
            </a:r>
            <a:endParaRPr/>
          </a:p>
        </p:txBody>
      </p:sp>
      <p:grpSp>
        <p:nvGrpSpPr>
          <p:cNvPr id="225" name="Google Shape;225;g37c871dadac_0_18"/>
          <p:cNvGrpSpPr/>
          <p:nvPr/>
        </p:nvGrpSpPr>
        <p:grpSpPr>
          <a:xfrm>
            <a:off x="-134870" y="86233"/>
            <a:ext cx="3484069" cy="579522"/>
            <a:chOff x="-134870" y="86233"/>
            <a:chExt cx="3484069" cy="579522"/>
          </a:xfrm>
        </p:grpSpPr>
        <p:sp>
          <p:nvSpPr>
            <p:cNvPr id="226" name="Google Shape;226;g37c871dadac_0_18"/>
            <p:cNvSpPr txBox="1"/>
            <p:nvPr/>
          </p:nvSpPr>
          <p:spPr>
            <a:xfrm>
              <a:off x="717599" y="158836"/>
              <a:ext cx="26316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0" i="0" lang="sv-SE" sz="1200" u="none" cap="none" strike="noStrike">
                  <a:solidFill>
                    <a:schemeClr val="lt1"/>
                  </a:solidFill>
                  <a:latin typeface="Calibri"/>
                  <a:ea typeface="Calibri"/>
                  <a:cs typeface="Calibri"/>
                  <a:sym typeface="Calibri"/>
                </a:rPr>
                <a:t>Glädje, Gemenskap &amp; Fair Play</a:t>
              </a:r>
              <a:endParaRPr/>
            </a:p>
          </p:txBody>
        </p:sp>
        <p:pic>
          <p:nvPicPr>
            <p:cNvPr id="227" name="Google Shape;227;g37c871dadac_0_18"/>
            <p:cNvPicPr preferRelativeResize="0"/>
            <p:nvPr/>
          </p:nvPicPr>
          <p:blipFill rotWithShape="1">
            <a:blip r:embed="rId3">
              <a:alphaModFix/>
            </a:blip>
            <a:srcRect b="0" l="0" r="0" t="0"/>
            <a:stretch/>
          </p:blipFill>
          <p:spPr>
            <a:xfrm>
              <a:off x="-134870" y="86233"/>
              <a:ext cx="1034860" cy="579522"/>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descr="En bild som visar gräs, person, fotboll, utomhus&#10;&#10;Automatiskt genererad beskrivning" id="232" name="Google Shape;232;p10"/>
          <p:cNvPicPr preferRelativeResize="0"/>
          <p:nvPr/>
        </p:nvPicPr>
        <p:blipFill rotWithShape="1">
          <a:blip r:embed="rId3">
            <a:alphaModFix/>
          </a:blip>
          <a:srcRect b="0" l="0" r="0" t="0"/>
          <a:stretch/>
        </p:blipFill>
        <p:spPr>
          <a:xfrm>
            <a:off x="0" y="-31215"/>
            <a:ext cx="12192000" cy="6889215"/>
          </a:xfrm>
          <a:prstGeom prst="rect">
            <a:avLst/>
          </a:prstGeom>
          <a:noFill/>
          <a:ln>
            <a:noFill/>
          </a:ln>
        </p:spPr>
      </p:pic>
      <p:sp>
        <p:nvSpPr>
          <p:cNvPr id="233" name="Google Shape;233;p10"/>
          <p:cNvSpPr txBox="1"/>
          <p:nvPr>
            <p:ph type="ctrTitle"/>
          </p:nvPr>
        </p:nvSpPr>
        <p:spPr>
          <a:xfrm>
            <a:off x="1204511" y="-728470"/>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Calibri"/>
              <a:buNone/>
            </a:pPr>
            <a:r>
              <a:rPr lang="sv-SE">
                <a:solidFill>
                  <a:schemeClr val="lt1"/>
                </a:solidFill>
              </a:rPr>
              <a:t>Spelarutbilningsplan</a:t>
            </a:r>
            <a:endParaRPr/>
          </a:p>
        </p:txBody>
      </p:sp>
      <p:sp>
        <p:nvSpPr>
          <p:cNvPr id="234" name="Google Shape;234;p10"/>
          <p:cNvSpPr txBox="1"/>
          <p:nvPr>
            <p:ph idx="1" type="subTitle"/>
          </p:nvPr>
        </p:nvSpPr>
        <p:spPr>
          <a:xfrm>
            <a:off x="1204511" y="1659130"/>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400"/>
              <a:buNone/>
            </a:pPr>
            <a:r>
              <a:rPr lang="sv-SE">
                <a:solidFill>
                  <a:schemeClr val="lt1"/>
                </a:solidFill>
                <a:latin typeface="Calibri"/>
                <a:ea typeface="Calibri"/>
                <a:cs typeface="Calibri"/>
                <a:sym typeface="Calibri"/>
              </a:rPr>
              <a:t>Munkedals IF</a:t>
            </a:r>
            <a:endParaRPr/>
          </a:p>
        </p:txBody>
      </p:sp>
      <p:grpSp>
        <p:nvGrpSpPr>
          <p:cNvPr id="235" name="Google Shape;235;p10"/>
          <p:cNvGrpSpPr/>
          <p:nvPr/>
        </p:nvGrpSpPr>
        <p:grpSpPr>
          <a:xfrm>
            <a:off x="-134870" y="86233"/>
            <a:ext cx="3483998" cy="579522"/>
            <a:chOff x="-134870" y="86233"/>
            <a:chExt cx="3483998" cy="579522"/>
          </a:xfrm>
        </p:grpSpPr>
        <p:sp>
          <p:nvSpPr>
            <p:cNvPr id="236" name="Google Shape;236;p10"/>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0" i="0" lang="sv-SE" sz="1200" u="none" cap="none" strike="noStrike">
                  <a:solidFill>
                    <a:schemeClr val="lt1"/>
                  </a:solidFill>
                  <a:latin typeface="Calibri"/>
                  <a:ea typeface="Calibri"/>
                  <a:cs typeface="Calibri"/>
                  <a:sym typeface="Calibri"/>
                </a:rPr>
                <a:t>Glädje, Gemenskap &amp; Fair Play</a:t>
              </a:r>
              <a:endParaRPr/>
            </a:p>
          </p:txBody>
        </p:sp>
        <p:pic>
          <p:nvPicPr>
            <p:cNvPr id="237" name="Google Shape;237;p10"/>
            <p:cNvPicPr preferRelativeResize="0"/>
            <p:nvPr/>
          </p:nvPicPr>
          <p:blipFill rotWithShape="1">
            <a:blip r:embed="rId4">
              <a:alphaModFix/>
            </a:blip>
            <a:srcRect b="0" l="0" r="0" t="0"/>
            <a:stretch/>
          </p:blipFill>
          <p:spPr>
            <a:xfrm>
              <a:off x="-134870" y="86233"/>
              <a:ext cx="1034861" cy="579522"/>
            </a:xfrm>
            <a:prstGeom prst="rect">
              <a:avLst/>
            </a:prstGeom>
            <a:noFill/>
            <a:ln>
              <a:noFill/>
            </a:ln>
          </p:spPr>
        </p:pic>
      </p:grpSp>
      <p:pic>
        <p:nvPicPr>
          <p:cNvPr id="238" name="Google Shape;238;p10"/>
          <p:cNvPicPr preferRelativeResize="0"/>
          <p:nvPr/>
        </p:nvPicPr>
        <p:blipFill rotWithShape="1">
          <a:blip r:embed="rId4">
            <a:alphaModFix amt="20000"/>
          </a:blip>
          <a:srcRect b="0" l="0" r="0" t="0"/>
          <a:stretch/>
        </p:blipFill>
        <p:spPr>
          <a:xfrm>
            <a:off x="9471838" y="4805890"/>
            <a:ext cx="3486669" cy="195253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par>
                                <p:cTn fill="hold" nodeType="withEffect" presetClass="entr" presetID="10" presetSubtype="0">
                                  <p:stCondLst>
                                    <p:cond delay="0"/>
                                  </p:stCondLst>
                                  <p:childTnLst>
                                    <p:set>
                                      <p:cBhvr>
                                        <p:cTn dur="1" fill="hold">
                                          <p:stCondLst>
                                            <p:cond delay="0"/>
                                          </p:stCondLst>
                                        </p:cTn>
                                        <p:tgtEl>
                                          <p:spTgt spid="234">
                                            <p:txEl>
                                              <p:pRg end="0" st="0"/>
                                            </p:txEl>
                                          </p:spTgt>
                                        </p:tgtEl>
                                        <p:attrNameLst>
                                          <p:attrName>style.visibility</p:attrName>
                                        </p:attrNameLst>
                                      </p:cBhvr>
                                      <p:to>
                                        <p:strVal val="visible"/>
                                      </p:to>
                                    </p:set>
                                    <p:animEffect filter="fade" transition="in">
                                      <p:cBhvr>
                                        <p:cTn dur="1000"/>
                                        <p:tgtEl>
                                          <p:spTgt spid="23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id="243" name="Google Shape;243;p11"/>
          <p:cNvPicPr preferRelativeResize="0"/>
          <p:nvPr/>
        </p:nvPicPr>
        <p:blipFill rotWithShape="1">
          <a:blip r:embed="rId3">
            <a:alphaModFix amt="20000"/>
          </a:blip>
          <a:srcRect b="0" l="0" r="0" t="0"/>
          <a:stretch/>
        </p:blipFill>
        <p:spPr>
          <a:xfrm>
            <a:off x="2407356" y="1421761"/>
            <a:ext cx="7377288" cy="4131282"/>
          </a:xfrm>
          <a:prstGeom prst="rect">
            <a:avLst/>
          </a:prstGeom>
          <a:noFill/>
          <a:ln>
            <a:noFill/>
          </a:ln>
        </p:spPr>
      </p:pic>
      <p:sp>
        <p:nvSpPr>
          <p:cNvPr id="244" name="Google Shape;244;p11"/>
          <p:cNvSpPr txBox="1"/>
          <p:nvPr/>
        </p:nvSpPr>
        <p:spPr>
          <a:xfrm>
            <a:off x="2005072" y="604948"/>
            <a:ext cx="10587209"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sv-SE" sz="4000" u="sng" cap="none" strike="noStrike">
                <a:solidFill>
                  <a:schemeClr val="lt1"/>
                </a:solidFill>
                <a:latin typeface="Calibri"/>
                <a:ea typeface="Calibri"/>
                <a:cs typeface="Calibri"/>
                <a:sym typeface="Calibri"/>
              </a:rPr>
              <a:t>Syfte med  SUP</a:t>
            </a:r>
            <a:endParaRPr/>
          </a:p>
        </p:txBody>
      </p:sp>
      <p:sp>
        <p:nvSpPr>
          <p:cNvPr id="245" name="Google Shape;245;p11"/>
          <p:cNvSpPr/>
          <p:nvPr/>
        </p:nvSpPr>
        <p:spPr>
          <a:xfrm>
            <a:off x="991519" y="1963591"/>
            <a:ext cx="11105894" cy="414569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2"/>
              </a:buClr>
              <a:buSzPts val="2000"/>
              <a:buFont typeface="Arial"/>
              <a:buNone/>
            </a:pPr>
            <a:r>
              <a:rPr b="0" i="0" lang="sv-SE" sz="2000" u="none" cap="none" strike="noStrike">
                <a:solidFill>
                  <a:schemeClr val="lt1"/>
                </a:solidFill>
                <a:latin typeface="Calibri"/>
                <a:ea typeface="Calibri"/>
                <a:cs typeface="Calibri"/>
                <a:sym typeface="Calibri"/>
              </a:rPr>
              <a:t>Att föreningen kommer fram till ett gemensamt sätt att spela och träna som genomsyrar verksamheten och dess värdegrund.</a:t>
            </a:r>
            <a:endParaRPr/>
          </a:p>
          <a:p>
            <a:pPr indent="0" lvl="0" marL="0" marR="0" rtl="0" algn="l">
              <a:lnSpc>
                <a:spcPct val="90000"/>
              </a:lnSpc>
              <a:spcBef>
                <a:spcPts val="1000"/>
              </a:spcBef>
              <a:spcAft>
                <a:spcPts val="0"/>
              </a:spcAft>
              <a:buClr>
                <a:schemeClr val="lt2"/>
              </a:buClr>
              <a:buSzPts val="2000"/>
              <a:buFont typeface="Arial"/>
              <a:buNone/>
            </a:pPr>
            <a:r>
              <a:t/>
            </a:r>
            <a:endParaRPr b="0" i="0" sz="2000" u="none" cap="none" strike="noStrike">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2000"/>
              <a:buFont typeface="Arial"/>
              <a:buNone/>
            </a:pPr>
            <a:r>
              <a:rPr b="0" i="0" lang="sv-SE" sz="2000" u="none" cap="none" strike="noStrike">
                <a:solidFill>
                  <a:schemeClr val="lt1"/>
                </a:solidFill>
                <a:latin typeface="Calibri"/>
                <a:ea typeface="Calibri"/>
                <a:cs typeface="Calibri"/>
                <a:sym typeface="Calibri"/>
              </a:rPr>
              <a:t>Detta förväntas öka chanserna att:</a:t>
            </a:r>
            <a:endParaRPr/>
          </a:p>
          <a:p>
            <a:pPr indent="-342900" lvl="0" marL="342900" marR="0" rtl="0" algn="l">
              <a:lnSpc>
                <a:spcPct val="90000"/>
              </a:lnSpc>
              <a:spcBef>
                <a:spcPts val="1000"/>
              </a:spcBef>
              <a:spcAft>
                <a:spcPts val="0"/>
              </a:spcAft>
              <a:buClr>
                <a:schemeClr val="lt2"/>
              </a:buClr>
              <a:buSzPts val="2000"/>
              <a:buFont typeface="Arial"/>
              <a:buChar char="•"/>
            </a:pPr>
            <a:r>
              <a:rPr b="0" i="0" lang="sv-SE" sz="2000" u="none" cap="none" strike="noStrike">
                <a:solidFill>
                  <a:schemeClr val="lt1"/>
                </a:solidFill>
                <a:latin typeface="Calibri"/>
                <a:ea typeface="Calibri"/>
                <a:cs typeface="Calibri"/>
                <a:sym typeface="Calibri"/>
              </a:rPr>
              <a:t>Spelare utvecklas och blir bättre</a:t>
            </a:r>
            <a:endParaRPr/>
          </a:p>
          <a:p>
            <a:pPr indent="-342900" lvl="0" marL="342900" marR="0" rtl="0" algn="l">
              <a:lnSpc>
                <a:spcPct val="90000"/>
              </a:lnSpc>
              <a:spcBef>
                <a:spcPts val="1000"/>
              </a:spcBef>
              <a:spcAft>
                <a:spcPts val="0"/>
              </a:spcAft>
              <a:buClr>
                <a:schemeClr val="lt2"/>
              </a:buClr>
              <a:buSzPts val="2000"/>
              <a:buFont typeface="Arial"/>
              <a:buChar char="•"/>
            </a:pPr>
            <a:r>
              <a:rPr b="0" i="0" lang="sv-SE" sz="2000" u="none" cap="none" strike="noStrike">
                <a:solidFill>
                  <a:schemeClr val="lt1"/>
                </a:solidFill>
                <a:latin typeface="Calibri"/>
                <a:ea typeface="Calibri"/>
                <a:cs typeface="Calibri"/>
                <a:sym typeface="Calibri"/>
              </a:rPr>
              <a:t>Spelare har lättare att anpassa sig för spel och träning med flera</a:t>
            </a:r>
            <a:br>
              <a:rPr b="0" i="0" lang="sv-SE" sz="2000" u="none" cap="none" strike="noStrike">
                <a:solidFill>
                  <a:schemeClr val="lt1"/>
                </a:solidFill>
                <a:latin typeface="Calibri"/>
                <a:ea typeface="Calibri"/>
                <a:cs typeface="Calibri"/>
                <a:sym typeface="Calibri"/>
              </a:rPr>
            </a:br>
            <a:r>
              <a:rPr b="0" i="0" lang="sv-SE" sz="2000" u="none" cap="none" strike="noStrike">
                <a:solidFill>
                  <a:schemeClr val="lt1"/>
                </a:solidFill>
                <a:latin typeface="Calibri"/>
                <a:ea typeface="Calibri"/>
                <a:cs typeface="Calibri"/>
                <a:sym typeface="Calibri"/>
              </a:rPr>
              <a:t>av föreningens lag</a:t>
            </a:r>
            <a:endParaRPr/>
          </a:p>
          <a:p>
            <a:pPr indent="-342900" lvl="0" marL="342900" marR="0" rtl="0" algn="l">
              <a:lnSpc>
                <a:spcPct val="90000"/>
              </a:lnSpc>
              <a:spcBef>
                <a:spcPts val="1000"/>
              </a:spcBef>
              <a:spcAft>
                <a:spcPts val="0"/>
              </a:spcAft>
              <a:buClr>
                <a:schemeClr val="lt2"/>
              </a:buClr>
              <a:buSzPts val="2000"/>
              <a:buFont typeface="Arial"/>
              <a:buChar char="•"/>
            </a:pPr>
            <a:r>
              <a:rPr b="0" i="0" lang="sv-SE" sz="2000" u="none" cap="none" strike="noStrike">
                <a:solidFill>
                  <a:schemeClr val="lt1"/>
                </a:solidFill>
                <a:latin typeface="Calibri"/>
                <a:ea typeface="Calibri"/>
                <a:cs typeface="Calibri"/>
                <a:sym typeface="Calibri"/>
              </a:rPr>
              <a:t>Ledare i olika lag har lättare att samarbeta och hjälpa varandra	</a:t>
            </a:r>
            <a:endParaRPr/>
          </a:p>
          <a:p>
            <a:pPr indent="-342900" lvl="0" marL="342900" marR="0" rtl="0" algn="l">
              <a:lnSpc>
                <a:spcPct val="90000"/>
              </a:lnSpc>
              <a:spcBef>
                <a:spcPts val="1000"/>
              </a:spcBef>
              <a:spcAft>
                <a:spcPts val="0"/>
              </a:spcAft>
              <a:buClr>
                <a:schemeClr val="lt2"/>
              </a:buClr>
              <a:buSzPts val="2000"/>
              <a:buFont typeface="Arial"/>
              <a:buChar char="•"/>
            </a:pPr>
            <a:r>
              <a:rPr b="0" i="0" lang="sv-SE" sz="2000" u="none" cap="none" strike="noStrike">
                <a:solidFill>
                  <a:schemeClr val="lt1"/>
                </a:solidFill>
                <a:latin typeface="Calibri"/>
                <a:ea typeface="Calibri"/>
                <a:cs typeface="Calibri"/>
                <a:sym typeface="Calibri"/>
              </a:rPr>
              <a:t>Ett mer långsiktigt lärande</a:t>
            </a:r>
            <a:endParaRPr/>
          </a:p>
        </p:txBody>
      </p:sp>
      <p:pic>
        <p:nvPicPr>
          <p:cNvPr id="246" name="Google Shape;246;p11"/>
          <p:cNvPicPr preferRelativeResize="0"/>
          <p:nvPr/>
        </p:nvPicPr>
        <p:blipFill rotWithShape="1">
          <a:blip r:embed="rId3">
            <a:alphaModFix amt="20000"/>
          </a:blip>
          <a:srcRect b="0" l="0" r="0" t="0"/>
          <a:stretch/>
        </p:blipFill>
        <p:spPr>
          <a:xfrm>
            <a:off x="9471838" y="4805890"/>
            <a:ext cx="3486669" cy="1952535"/>
          </a:xfrm>
          <a:prstGeom prst="rect">
            <a:avLst/>
          </a:prstGeom>
          <a:noFill/>
          <a:ln>
            <a:noFill/>
          </a:ln>
        </p:spPr>
      </p:pic>
      <p:grpSp>
        <p:nvGrpSpPr>
          <p:cNvPr id="247" name="Google Shape;247;p11"/>
          <p:cNvGrpSpPr/>
          <p:nvPr/>
        </p:nvGrpSpPr>
        <p:grpSpPr>
          <a:xfrm>
            <a:off x="-134870" y="86233"/>
            <a:ext cx="3483998" cy="579522"/>
            <a:chOff x="-134870" y="86233"/>
            <a:chExt cx="3483998" cy="579522"/>
          </a:xfrm>
        </p:grpSpPr>
        <p:sp>
          <p:nvSpPr>
            <p:cNvPr id="248" name="Google Shape;248;p11"/>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0" i="0" lang="sv-SE" sz="1200" u="none" cap="none" strike="noStrike">
                  <a:solidFill>
                    <a:schemeClr val="lt1"/>
                  </a:solidFill>
                  <a:latin typeface="Calibri"/>
                  <a:ea typeface="Calibri"/>
                  <a:cs typeface="Calibri"/>
                  <a:sym typeface="Calibri"/>
                </a:rPr>
                <a:t>Glädje, Gemenskap &amp; Fair Play</a:t>
              </a:r>
              <a:endParaRPr/>
            </a:p>
          </p:txBody>
        </p:sp>
        <p:pic>
          <p:nvPicPr>
            <p:cNvPr id="249" name="Google Shape;249;p11"/>
            <p:cNvPicPr preferRelativeResize="0"/>
            <p:nvPr/>
          </p:nvPicPr>
          <p:blipFill rotWithShape="1">
            <a:blip r:embed="rId3">
              <a:alphaModFix/>
            </a:blip>
            <a:srcRect b="0" l="0" r="0" t="0"/>
            <a:stretch/>
          </p:blipFill>
          <p:spPr>
            <a:xfrm>
              <a:off x="-134870" y="86233"/>
              <a:ext cx="1034861" cy="579522"/>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descr="En bild som visar gräs, träd, person, utomhus&#10;&#10;Automatiskt genererad beskrivning" id="254" name="Google Shape;254;p1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55" name="Google Shape;255;p12"/>
          <p:cNvSpPr txBox="1"/>
          <p:nvPr>
            <p:ph type="ctrTitle"/>
          </p:nvPr>
        </p:nvSpPr>
        <p:spPr>
          <a:xfrm>
            <a:off x="1204511" y="-1007685"/>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Calibri"/>
              <a:buNone/>
            </a:pPr>
            <a:r>
              <a:rPr lang="sv-SE">
                <a:solidFill>
                  <a:schemeClr val="lt1"/>
                </a:solidFill>
              </a:rPr>
              <a:t>5 mot 5</a:t>
            </a:r>
            <a:endParaRPr/>
          </a:p>
        </p:txBody>
      </p:sp>
      <p:sp>
        <p:nvSpPr>
          <p:cNvPr id="256" name="Google Shape;256;p12"/>
          <p:cNvSpPr txBox="1"/>
          <p:nvPr>
            <p:ph idx="1" type="subTitle"/>
          </p:nvPr>
        </p:nvSpPr>
        <p:spPr>
          <a:xfrm>
            <a:off x="1314679" y="1379915"/>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400"/>
              <a:buNone/>
            </a:pPr>
            <a:r>
              <a:rPr lang="sv-SE">
                <a:solidFill>
                  <a:schemeClr val="lt1"/>
                </a:solidFill>
                <a:latin typeface="Calibri"/>
                <a:ea typeface="Calibri"/>
                <a:cs typeface="Calibri"/>
                <a:sym typeface="Calibri"/>
              </a:rPr>
              <a:t>Spelsätt</a:t>
            </a:r>
            <a:endParaRPr/>
          </a:p>
        </p:txBody>
      </p:sp>
      <p:grpSp>
        <p:nvGrpSpPr>
          <p:cNvPr id="257" name="Google Shape;257;p12"/>
          <p:cNvGrpSpPr/>
          <p:nvPr/>
        </p:nvGrpSpPr>
        <p:grpSpPr>
          <a:xfrm>
            <a:off x="-134870" y="86233"/>
            <a:ext cx="3483998" cy="579522"/>
            <a:chOff x="-134870" y="86233"/>
            <a:chExt cx="3483998" cy="579522"/>
          </a:xfrm>
        </p:grpSpPr>
        <p:sp>
          <p:nvSpPr>
            <p:cNvPr id="258" name="Google Shape;258;p12"/>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0" i="0" lang="sv-SE" sz="1200" u="none" cap="none" strike="noStrike">
                  <a:solidFill>
                    <a:schemeClr val="lt1"/>
                  </a:solidFill>
                  <a:latin typeface="Calibri"/>
                  <a:ea typeface="Calibri"/>
                  <a:cs typeface="Calibri"/>
                  <a:sym typeface="Calibri"/>
                </a:rPr>
                <a:t>Glädje, Gemenskap &amp; Fair Play</a:t>
              </a:r>
              <a:endParaRPr/>
            </a:p>
          </p:txBody>
        </p:sp>
        <p:pic>
          <p:nvPicPr>
            <p:cNvPr id="259" name="Google Shape;259;p12"/>
            <p:cNvPicPr preferRelativeResize="0"/>
            <p:nvPr/>
          </p:nvPicPr>
          <p:blipFill rotWithShape="1">
            <a:blip r:embed="rId4">
              <a:alphaModFix/>
            </a:blip>
            <a:srcRect b="0" l="0" r="0" t="0"/>
            <a:stretch/>
          </p:blipFill>
          <p:spPr>
            <a:xfrm>
              <a:off x="-134870" y="86233"/>
              <a:ext cx="1034861" cy="579522"/>
            </a:xfrm>
            <a:prstGeom prst="rect">
              <a:avLst/>
            </a:prstGeom>
            <a:noFill/>
            <a:ln>
              <a:noFill/>
            </a:ln>
          </p:spPr>
        </p:pic>
      </p:grpSp>
      <p:pic>
        <p:nvPicPr>
          <p:cNvPr id="260" name="Google Shape;260;p12"/>
          <p:cNvPicPr preferRelativeResize="0"/>
          <p:nvPr/>
        </p:nvPicPr>
        <p:blipFill rotWithShape="1">
          <a:blip r:embed="rId4">
            <a:alphaModFix amt="20000"/>
          </a:blip>
          <a:srcRect b="0" l="0" r="0" t="0"/>
          <a:stretch/>
        </p:blipFill>
        <p:spPr>
          <a:xfrm>
            <a:off x="9471838" y="4805890"/>
            <a:ext cx="3486669" cy="195253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p13"/>
          <p:cNvPicPr preferRelativeResize="0"/>
          <p:nvPr/>
        </p:nvPicPr>
        <p:blipFill rotWithShape="1">
          <a:blip r:embed="rId3">
            <a:alphaModFix amt="20000"/>
          </a:blip>
          <a:srcRect b="0" l="0" r="0" t="0"/>
          <a:stretch/>
        </p:blipFill>
        <p:spPr>
          <a:xfrm>
            <a:off x="9471838" y="4805890"/>
            <a:ext cx="3486669" cy="1952535"/>
          </a:xfrm>
          <a:prstGeom prst="rect">
            <a:avLst/>
          </a:prstGeom>
          <a:noFill/>
          <a:ln>
            <a:noFill/>
          </a:ln>
        </p:spPr>
      </p:pic>
      <p:sp>
        <p:nvSpPr>
          <p:cNvPr id="267" name="Google Shape;267;p13"/>
          <p:cNvSpPr txBox="1"/>
          <p:nvPr>
            <p:ph type="title"/>
          </p:nvPr>
        </p:nvSpPr>
        <p:spPr>
          <a:xfrm>
            <a:off x="730150" y="408791"/>
            <a:ext cx="9531626" cy="773252"/>
          </a:xfrm>
          <a:prstGeom prst="rect">
            <a:avLst/>
          </a:prstGeom>
          <a:noFill/>
          <a:ln>
            <a:noFill/>
          </a:ln>
        </p:spPr>
        <p:txBody>
          <a:bodyPr anchorCtr="0" anchor="ctr" bIns="45700" lIns="91425" spcFirstLastPara="1" rIns="91425" wrap="square" tIns="45700">
            <a:noAutofit/>
          </a:bodyPr>
          <a:lstStyle/>
          <a:p>
            <a:pPr indent="0" lvl="0" marL="0" rtl="0" algn="l">
              <a:lnSpc>
                <a:spcPct val="90909"/>
              </a:lnSpc>
              <a:spcBef>
                <a:spcPts val="0"/>
              </a:spcBef>
              <a:spcAft>
                <a:spcPts val="0"/>
              </a:spcAft>
              <a:buClr>
                <a:schemeClr val="lt1"/>
              </a:buClr>
              <a:buSzPts val="5500"/>
              <a:buFont typeface="Calibri"/>
              <a:buNone/>
            </a:pPr>
            <a:r>
              <a:rPr lang="sv-SE">
                <a:solidFill>
                  <a:schemeClr val="lt1"/>
                </a:solidFill>
              </a:rPr>
              <a:t>Fokus</a:t>
            </a:r>
            <a:endParaRPr/>
          </a:p>
        </p:txBody>
      </p:sp>
      <p:sp>
        <p:nvSpPr>
          <p:cNvPr id="268" name="Google Shape;268;p13"/>
          <p:cNvSpPr/>
          <p:nvPr/>
        </p:nvSpPr>
        <p:spPr>
          <a:xfrm>
            <a:off x="5811121" y="4029836"/>
            <a:ext cx="1336900" cy="712615"/>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69" name="Google Shape;269;p13"/>
          <p:cNvSpPr/>
          <p:nvPr/>
        </p:nvSpPr>
        <p:spPr>
          <a:xfrm>
            <a:off x="5811122" y="2958565"/>
            <a:ext cx="1336900" cy="712615"/>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70" name="Google Shape;270;p13"/>
          <p:cNvSpPr/>
          <p:nvPr/>
        </p:nvSpPr>
        <p:spPr>
          <a:xfrm>
            <a:off x="5811123" y="1799553"/>
            <a:ext cx="1691157" cy="1127609"/>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71" name="Google Shape;271;p13"/>
          <p:cNvSpPr/>
          <p:nvPr/>
        </p:nvSpPr>
        <p:spPr>
          <a:xfrm>
            <a:off x="487019" y="4029836"/>
            <a:ext cx="1617946" cy="712939"/>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72" name="Google Shape;272;p13"/>
          <p:cNvSpPr/>
          <p:nvPr/>
        </p:nvSpPr>
        <p:spPr>
          <a:xfrm>
            <a:off x="487020" y="2948582"/>
            <a:ext cx="1336900" cy="712939"/>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73" name="Google Shape;273;p13"/>
          <p:cNvSpPr/>
          <p:nvPr/>
        </p:nvSpPr>
        <p:spPr>
          <a:xfrm>
            <a:off x="487021" y="1790371"/>
            <a:ext cx="1312387" cy="1127609"/>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74" name="Google Shape;274;p13"/>
          <p:cNvSpPr/>
          <p:nvPr/>
        </p:nvSpPr>
        <p:spPr>
          <a:xfrm>
            <a:off x="487020" y="1685897"/>
            <a:ext cx="5043056" cy="929862"/>
          </a:xfrm>
          <a:prstGeom prst="roundRect">
            <a:avLst>
              <a:gd fmla="val 0" name="adj"/>
            </a:avLst>
          </a:prstGeom>
          <a:solidFill>
            <a:srgbClr val="FFFFFF"/>
          </a:solidFill>
          <a:ln cap="flat" cmpd="sng" w="12700">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Spelbarhet</a:t>
            </a:r>
            <a:endParaRPr/>
          </a:p>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75" name="Google Shape;275;p13"/>
          <p:cNvSpPr/>
          <p:nvPr/>
        </p:nvSpPr>
        <p:spPr>
          <a:xfrm>
            <a:off x="5811122" y="1685897"/>
            <a:ext cx="5043056" cy="929862"/>
          </a:xfrm>
          <a:prstGeom prst="roundRect">
            <a:avLst>
              <a:gd fmla="val 0" name="adj"/>
            </a:avLst>
          </a:prstGeom>
          <a:solidFill>
            <a:srgbClr val="003D6E"/>
          </a:solidFill>
          <a:ln cap="flat" cmpd="sng" w="12700">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76" name="Google Shape;276;p13"/>
          <p:cNvSpPr/>
          <p:nvPr/>
        </p:nvSpPr>
        <p:spPr>
          <a:xfrm>
            <a:off x="487020" y="2613620"/>
            <a:ext cx="10367158" cy="326871"/>
          </a:xfrm>
          <a:prstGeom prst="leftRightArrow">
            <a:avLst>
              <a:gd fmla="val 100000" name="adj1"/>
              <a:gd fmla="val 0" name="adj2"/>
            </a:avLst>
          </a:prstGeom>
          <a:gradFill>
            <a:gsLst>
              <a:gs pos="0">
                <a:srgbClr val="FFFFFF"/>
              </a:gs>
              <a:gs pos="94000">
                <a:srgbClr val="003D6E"/>
              </a:gs>
              <a:gs pos="100000">
                <a:srgbClr val="003D6E"/>
              </a:gs>
            </a:gsLst>
            <a:lin ang="0" scaled="0"/>
          </a:gra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sv-SE" sz="1800" u="none" cap="none" strike="noStrike">
                <a:solidFill>
                  <a:srgbClr val="FFFFFF"/>
                </a:solidFill>
                <a:latin typeface="Calibri"/>
                <a:ea typeface="Calibri"/>
                <a:cs typeface="Calibri"/>
                <a:sym typeface="Calibri"/>
              </a:rPr>
              <a:t>Spelaren</a:t>
            </a:r>
            <a:endParaRPr/>
          </a:p>
        </p:txBody>
      </p:sp>
      <p:sp>
        <p:nvSpPr>
          <p:cNvPr id="277" name="Google Shape;277;p13"/>
          <p:cNvSpPr/>
          <p:nvPr/>
        </p:nvSpPr>
        <p:spPr>
          <a:xfrm>
            <a:off x="487023" y="1362404"/>
            <a:ext cx="10367158" cy="326871"/>
          </a:xfrm>
          <a:prstGeom prst="leftRightArrow">
            <a:avLst>
              <a:gd fmla="val 100000" name="adj1"/>
              <a:gd fmla="val 0" name="adj2"/>
            </a:avLst>
          </a:prstGeom>
          <a:gradFill>
            <a:gsLst>
              <a:gs pos="0">
                <a:srgbClr val="FFFFFF"/>
              </a:gs>
              <a:gs pos="94000">
                <a:srgbClr val="003D6E"/>
              </a:gs>
              <a:gs pos="100000">
                <a:srgbClr val="003D6E"/>
              </a:gs>
            </a:gsLst>
            <a:lin ang="0" scaled="0"/>
          </a:gra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sv-SE" sz="1800" u="none" cap="none" strike="noStrike">
                <a:solidFill>
                  <a:srgbClr val="FFFFFF"/>
                </a:solidFill>
                <a:latin typeface="Calibri"/>
                <a:ea typeface="Calibri"/>
                <a:cs typeface="Calibri"/>
                <a:sym typeface="Calibri"/>
              </a:rPr>
              <a:t>Laget</a:t>
            </a:r>
            <a:endParaRPr/>
          </a:p>
        </p:txBody>
      </p:sp>
      <p:sp>
        <p:nvSpPr>
          <p:cNvPr id="278" name="Google Shape;278;p13"/>
          <p:cNvSpPr/>
          <p:nvPr/>
        </p:nvSpPr>
        <p:spPr>
          <a:xfrm>
            <a:off x="487020" y="3689254"/>
            <a:ext cx="10367158" cy="326871"/>
          </a:xfrm>
          <a:prstGeom prst="leftRightArrow">
            <a:avLst>
              <a:gd fmla="val 100000" name="adj1"/>
              <a:gd fmla="val 0" name="adj2"/>
            </a:avLst>
          </a:prstGeom>
          <a:gradFill>
            <a:gsLst>
              <a:gs pos="0">
                <a:srgbClr val="FFFFFF"/>
              </a:gs>
              <a:gs pos="94000">
                <a:srgbClr val="003D6E"/>
              </a:gs>
              <a:gs pos="100000">
                <a:srgbClr val="003D6E"/>
              </a:gs>
            </a:gsLst>
            <a:lin ang="0" scaled="0"/>
          </a:gra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sv-SE" sz="1800" u="none" cap="none" strike="noStrike">
                <a:solidFill>
                  <a:srgbClr val="FFFFFF"/>
                </a:solidFill>
                <a:latin typeface="Calibri"/>
                <a:ea typeface="Calibri"/>
                <a:cs typeface="Calibri"/>
                <a:sym typeface="Calibri"/>
              </a:rPr>
              <a:t>Målvakten</a:t>
            </a:r>
            <a:endParaRPr/>
          </a:p>
        </p:txBody>
      </p:sp>
      <p:sp>
        <p:nvSpPr>
          <p:cNvPr id="279" name="Google Shape;279;p13"/>
          <p:cNvSpPr/>
          <p:nvPr/>
        </p:nvSpPr>
        <p:spPr>
          <a:xfrm>
            <a:off x="487021" y="2954690"/>
            <a:ext cx="5043056" cy="712939"/>
          </a:xfrm>
          <a:prstGeom prst="roundRect">
            <a:avLst>
              <a:gd fmla="val 0" name="adj"/>
            </a:avLst>
          </a:prstGeom>
          <a:solidFill>
            <a:srgbClr val="FFFFFF"/>
          </a:solidFill>
          <a:ln cap="flat" cmpd="sng" w="12700">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Driva</a:t>
            </a:r>
            <a:br>
              <a:rPr b="0" i="0" lang="sv-SE" sz="1400" u="none" cap="none" strike="noStrike">
                <a:solidFill>
                  <a:srgbClr val="FFFFFF"/>
                </a:solidFill>
                <a:latin typeface="Calibri"/>
                <a:ea typeface="Calibri"/>
                <a:cs typeface="Calibri"/>
                <a:sym typeface="Calibri"/>
              </a:rPr>
            </a:br>
            <a:r>
              <a:rPr b="0" i="0" lang="sv-SE" sz="1400" u="none" cap="none" strike="noStrike">
                <a:solidFill>
                  <a:srgbClr val="FFFFFF"/>
                </a:solidFill>
                <a:latin typeface="Calibri"/>
                <a:ea typeface="Calibri"/>
                <a:cs typeface="Calibri"/>
                <a:sym typeface="Calibri"/>
              </a:rPr>
              <a:t>Vända</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Skjuta</a:t>
            </a:r>
            <a:endParaRPr/>
          </a:p>
        </p:txBody>
      </p:sp>
      <p:sp>
        <p:nvSpPr>
          <p:cNvPr id="280" name="Google Shape;280;p13"/>
          <p:cNvSpPr/>
          <p:nvPr/>
        </p:nvSpPr>
        <p:spPr>
          <a:xfrm>
            <a:off x="487020" y="4026406"/>
            <a:ext cx="5043056" cy="712939"/>
          </a:xfrm>
          <a:prstGeom prst="roundRect">
            <a:avLst>
              <a:gd fmla="val 0" name="adj"/>
            </a:avLst>
          </a:prstGeom>
          <a:solidFill>
            <a:srgbClr val="FFFFFF"/>
          </a:solidFill>
          <a:ln cap="flat" cmpd="sng" w="12700">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Rulla bollen</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Kasta bollen</a:t>
            </a:r>
            <a:endParaRPr/>
          </a:p>
        </p:txBody>
      </p:sp>
      <p:sp>
        <p:nvSpPr>
          <p:cNvPr id="281" name="Google Shape;281;p13"/>
          <p:cNvSpPr/>
          <p:nvPr/>
        </p:nvSpPr>
        <p:spPr>
          <a:xfrm>
            <a:off x="5811123" y="2954690"/>
            <a:ext cx="5043056" cy="712939"/>
          </a:xfrm>
          <a:prstGeom prst="roundRect">
            <a:avLst>
              <a:gd fmla="val 0" name="adj"/>
            </a:avLst>
          </a:prstGeom>
          <a:solidFill>
            <a:srgbClr val="003D6E"/>
          </a:solidFill>
          <a:ln cap="flat" cmpd="sng" w="12700">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Bryta</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Pressa</a:t>
            </a:r>
            <a:endParaRPr/>
          </a:p>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82" name="Google Shape;282;p13"/>
          <p:cNvSpPr/>
          <p:nvPr/>
        </p:nvSpPr>
        <p:spPr>
          <a:xfrm>
            <a:off x="5811122" y="4026405"/>
            <a:ext cx="5043056" cy="712939"/>
          </a:xfrm>
          <a:prstGeom prst="roundRect">
            <a:avLst>
              <a:gd fmla="val 0" name="adj"/>
            </a:avLst>
          </a:prstGeom>
          <a:solidFill>
            <a:srgbClr val="003D6E"/>
          </a:solidFill>
          <a:ln cap="flat" cmpd="sng" w="12700">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Fånga</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Kasta sig</a:t>
            </a:r>
            <a:endParaRPr/>
          </a:p>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83" name="Google Shape;283;p13"/>
          <p:cNvSpPr/>
          <p:nvPr/>
        </p:nvSpPr>
        <p:spPr>
          <a:xfrm>
            <a:off x="487021" y="1022189"/>
            <a:ext cx="5043056" cy="332011"/>
          </a:xfrm>
          <a:prstGeom prst="roundRect">
            <a:avLst>
              <a:gd fmla="val 0" name="adj"/>
            </a:avLst>
          </a:prstGeom>
          <a:solidFill>
            <a:srgbClr val="FFFFFF"/>
          </a:soli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i="0" lang="sv-SE" sz="1800" u="none" cap="none" strike="noStrike">
                <a:solidFill>
                  <a:srgbClr val="FFFFFF"/>
                </a:solidFill>
                <a:latin typeface="Calibri"/>
                <a:ea typeface="Calibri"/>
                <a:cs typeface="Calibri"/>
                <a:sym typeface="Calibri"/>
              </a:rPr>
              <a:t>Anfallsspel</a:t>
            </a:r>
            <a:endParaRPr/>
          </a:p>
        </p:txBody>
      </p:sp>
      <p:sp>
        <p:nvSpPr>
          <p:cNvPr id="284" name="Google Shape;284;p13"/>
          <p:cNvSpPr/>
          <p:nvPr/>
        </p:nvSpPr>
        <p:spPr>
          <a:xfrm>
            <a:off x="5811123" y="1030923"/>
            <a:ext cx="5043056" cy="332011"/>
          </a:xfrm>
          <a:prstGeom prst="roundRect">
            <a:avLst>
              <a:gd fmla="val 0" name="adj"/>
            </a:avLst>
          </a:prstGeom>
          <a:solidFill>
            <a:srgbClr val="003D6E"/>
          </a:soli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i="0" lang="sv-SE" sz="1800" u="none" cap="none" strike="noStrike">
                <a:solidFill>
                  <a:srgbClr val="FFFFFF"/>
                </a:solidFill>
                <a:latin typeface="Calibri"/>
                <a:ea typeface="Calibri"/>
                <a:cs typeface="Calibri"/>
                <a:sym typeface="Calibri"/>
              </a:rPr>
              <a:t>Försvarsspel</a:t>
            </a:r>
            <a:endParaRPr/>
          </a:p>
        </p:txBody>
      </p:sp>
      <p:sp>
        <p:nvSpPr>
          <p:cNvPr id="285" name="Google Shape;285;p13"/>
          <p:cNvSpPr/>
          <p:nvPr/>
        </p:nvSpPr>
        <p:spPr>
          <a:xfrm>
            <a:off x="2104966" y="1689408"/>
            <a:ext cx="1312387" cy="978451"/>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86" name="Google Shape;286;p13"/>
          <p:cNvSpPr/>
          <p:nvPr/>
        </p:nvSpPr>
        <p:spPr>
          <a:xfrm>
            <a:off x="3722912" y="1692293"/>
            <a:ext cx="1947688" cy="923854"/>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87" name="Google Shape;287;p13"/>
          <p:cNvSpPr/>
          <p:nvPr/>
        </p:nvSpPr>
        <p:spPr>
          <a:xfrm>
            <a:off x="2104966" y="2949467"/>
            <a:ext cx="1870385" cy="702072"/>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Passa</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Ta emot bollen</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Utmana, finta, dribbla</a:t>
            </a:r>
            <a:endParaRPr/>
          </a:p>
        </p:txBody>
      </p:sp>
      <p:sp>
        <p:nvSpPr>
          <p:cNvPr id="288" name="Google Shape;288;p13"/>
          <p:cNvSpPr/>
          <p:nvPr/>
        </p:nvSpPr>
        <p:spPr>
          <a:xfrm>
            <a:off x="3975351" y="2948582"/>
            <a:ext cx="1222618" cy="312844"/>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89" name="Google Shape;289;p13"/>
          <p:cNvSpPr/>
          <p:nvPr/>
        </p:nvSpPr>
        <p:spPr>
          <a:xfrm>
            <a:off x="7642801" y="1689408"/>
            <a:ext cx="1870385" cy="702072"/>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90" name="Google Shape;290;p13"/>
          <p:cNvSpPr/>
          <p:nvPr/>
        </p:nvSpPr>
        <p:spPr>
          <a:xfrm>
            <a:off x="7642801" y="2949467"/>
            <a:ext cx="1870385" cy="702072"/>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91" name="Google Shape;291;p13"/>
          <p:cNvSpPr/>
          <p:nvPr/>
        </p:nvSpPr>
        <p:spPr>
          <a:xfrm>
            <a:off x="7642799" y="4022854"/>
            <a:ext cx="1870385" cy="702072"/>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92" name="Google Shape;292;p13"/>
          <p:cNvSpPr/>
          <p:nvPr/>
        </p:nvSpPr>
        <p:spPr>
          <a:xfrm>
            <a:off x="1052945" y="5799976"/>
            <a:ext cx="1617946" cy="712939"/>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93" name="Google Shape;293;p13"/>
          <p:cNvSpPr/>
          <p:nvPr/>
        </p:nvSpPr>
        <p:spPr>
          <a:xfrm>
            <a:off x="487020" y="4742775"/>
            <a:ext cx="10367158" cy="326871"/>
          </a:xfrm>
          <a:prstGeom prst="leftRightArrow">
            <a:avLst>
              <a:gd fmla="val 100000" name="adj1"/>
              <a:gd fmla="val 0" name="adj2"/>
            </a:avLst>
          </a:prstGeom>
          <a:gradFill>
            <a:gsLst>
              <a:gs pos="0">
                <a:srgbClr val="FFFFFF"/>
              </a:gs>
              <a:gs pos="94000">
                <a:srgbClr val="003D6E"/>
              </a:gs>
              <a:gs pos="100000">
                <a:srgbClr val="003D6E"/>
              </a:gs>
            </a:gsLst>
            <a:lin ang="0" scaled="0"/>
          </a:gra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sv-SE" sz="1800" u="none" cap="none" strike="noStrike">
                <a:solidFill>
                  <a:srgbClr val="FFFFFF"/>
                </a:solidFill>
                <a:latin typeface="Calibri"/>
                <a:ea typeface="Calibri"/>
                <a:cs typeface="Calibri"/>
                <a:sym typeface="Calibri"/>
              </a:rPr>
              <a:t>Fotbollsfys</a:t>
            </a:r>
            <a:endParaRPr/>
          </a:p>
        </p:txBody>
      </p:sp>
      <p:sp>
        <p:nvSpPr>
          <p:cNvPr id="294" name="Google Shape;294;p13"/>
          <p:cNvSpPr/>
          <p:nvPr/>
        </p:nvSpPr>
        <p:spPr>
          <a:xfrm>
            <a:off x="487023" y="5093241"/>
            <a:ext cx="10367160" cy="505081"/>
          </a:xfrm>
          <a:prstGeom prst="roundRect">
            <a:avLst>
              <a:gd fmla="val 0" name="adj"/>
            </a:avLst>
          </a:prstGeom>
          <a:solidFill>
            <a:srgbClr val="E1EFD8"/>
          </a:solidFill>
          <a:ln cap="flat" cmpd="sng" w="12700">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91300"/>
              </a:buClr>
              <a:buSzPts val="1400"/>
              <a:buFont typeface="Calibri"/>
              <a:buNone/>
            </a:pPr>
            <a:r>
              <a:rPr b="0" i="0" lang="sv-SE" sz="1400" u="none" cap="none" strike="noStrike">
                <a:solidFill>
                  <a:srgbClr val="191300"/>
                </a:solidFill>
                <a:latin typeface="Calibri"/>
                <a:ea typeface="Calibri"/>
                <a:cs typeface="Calibri"/>
                <a:sym typeface="Calibri"/>
              </a:rPr>
              <a:t>Koordinationsövningar med och utan boll, stafetter och annan lek.</a:t>
            </a:r>
            <a:endParaRPr/>
          </a:p>
          <a:p>
            <a:pPr indent="0" lvl="0" marL="0" marR="0" rtl="0" algn="l">
              <a:lnSpc>
                <a:spcPct val="100000"/>
              </a:lnSpc>
              <a:spcBef>
                <a:spcPts val="0"/>
              </a:spcBef>
              <a:spcAft>
                <a:spcPts val="0"/>
              </a:spcAft>
              <a:buClr>
                <a:srgbClr val="191300"/>
              </a:buClr>
              <a:buSzPts val="1400"/>
              <a:buFont typeface="Calibri"/>
              <a:buNone/>
            </a:pPr>
            <a:r>
              <a:rPr b="0" i="0" lang="sv-SE" sz="1400" u="sng" cap="none" strike="noStrike">
                <a:solidFill>
                  <a:srgbClr val="191300"/>
                </a:solidFill>
                <a:latin typeface="Calibri"/>
                <a:ea typeface="Calibri"/>
                <a:cs typeface="Calibri"/>
                <a:sym typeface="Calibri"/>
                <a:hlinkClick r:id="rId4">
                  <a:extLst>
                    <a:ext uri="{A12FA001-AC4F-418D-AE19-62706E023703}">
                      <ahyp:hlinkClr val="tx"/>
                    </a:ext>
                  </a:extLst>
                </a:hlinkClick>
              </a:rPr>
              <a:t>Fifa 11+ Kids</a:t>
            </a:r>
            <a:endParaRPr b="0" i="0" sz="1400" u="none" cap="none" strike="noStrike">
              <a:solidFill>
                <a:srgbClr val="191300"/>
              </a:solidFill>
              <a:latin typeface="Calibri"/>
              <a:ea typeface="Calibri"/>
              <a:cs typeface="Calibri"/>
              <a:sym typeface="Calibri"/>
            </a:endParaRPr>
          </a:p>
        </p:txBody>
      </p:sp>
      <p:sp>
        <p:nvSpPr>
          <p:cNvPr id="295" name="Google Shape;295;p13"/>
          <p:cNvSpPr/>
          <p:nvPr/>
        </p:nvSpPr>
        <p:spPr>
          <a:xfrm>
            <a:off x="487025" y="5111826"/>
            <a:ext cx="4794203" cy="498807"/>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96" name="Google Shape;296;p13"/>
          <p:cNvSpPr/>
          <p:nvPr/>
        </p:nvSpPr>
        <p:spPr>
          <a:xfrm>
            <a:off x="487025" y="5972470"/>
            <a:ext cx="10367152" cy="771874"/>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97" name="Google Shape;297;p13"/>
          <p:cNvSpPr/>
          <p:nvPr/>
        </p:nvSpPr>
        <p:spPr>
          <a:xfrm>
            <a:off x="487025" y="5107002"/>
            <a:ext cx="4794203" cy="498807"/>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98" name="Google Shape;298;p13"/>
          <p:cNvSpPr/>
          <p:nvPr/>
        </p:nvSpPr>
        <p:spPr>
          <a:xfrm>
            <a:off x="487013" y="5973558"/>
            <a:ext cx="10367152" cy="771874"/>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99" name="Google Shape;299;p13"/>
          <p:cNvSpPr/>
          <p:nvPr/>
        </p:nvSpPr>
        <p:spPr>
          <a:xfrm>
            <a:off x="487025" y="5111826"/>
            <a:ext cx="5905038" cy="498807"/>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00" name="Google Shape;300;p13"/>
          <p:cNvSpPr/>
          <p:nvPr/>
        </p:nvSpPr>
        <p:spPr>
          <a:xfrm>
            <a:off x="487025" y="5975512"/>
            <a:ext cx="8401717" cy="771874"/>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01" name="Google Shape;301;p13"/>
          <p:cNvSpPr/>
          <p:nvPr/>
        </p:nvSpPr>
        <p:spPr>
          <a:xfrm>
            <a:off x="487025" y="5100235"/>
            <a:ext cx="10398251" cy="498807"/>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02" name="Google Shape;302;p13"/>
          <p:cNvSpPr/>
          <p:nvPr/>
        </p:nvSpPr>
        <p:spPr>
          <a:xfrm>
            <a:off x="486993" y="5983183"/>
            <a:ext cx="10367152" cy="771874"/>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03" name="Google Shape;303;p13"/>
          <p:cNvSpPr/>
          <p:nvPr/>
        </p:nvSpPr>
        <p:spPr>
          <a:xfrm>
            <a:off x="486953" y="5962982"/>
            <a:ext cx="10367152" cy="771874"/>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04" name="Google Shape;304;p13"/>
          <p:cNvSpPr/>
          <p:nvPr/>
        </p:nvSpPr>
        <p:spPr>
          <a:xfrm>
            <a:off x="486992" y="5101767"/>
            <a:ext cx="10367153" cy="498807"/>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05" name="Google Shape;305;p13"/>
          <p:cNvSpPr txBox="1"/>
          <p:nvPr/>
        </p:nvSpPr>
        <p:spPr>
          <a:xfrm>
            <a:off x="7642798" y="224125"/>
            <a:ext cx="2823226" cy="773252"/>
          </a:xfrm>
          <a:prstGeom prst="rect">
            <a:avLst/>
          </a:prstGeom>
          <a:noFill/>
          <a:ln>
            <a:noFill/>
          </a:ln>
        </p:spPr>
        <p:txBody>
          <a:bodyPr anchorCtr="0" anchor="ctr" bIns="45700" lIns="91425" spcFirstLastPara="1" rIns="91425" wrap="square" tIns="45700">
            <a:noAutofit/>
          </a:bodyPr>
          <a:lstStyle/>
          <a:p>
            <a:pPr indent="0" lvl="0" marL="0" marR="0" rtl="0" algn="l">
              <a:lnSpc>
                <a:spcPct val="90909"/>
              </a:lnSpc>
              <a:spcBef>
                <a:spcPts val="0"/>
              </a:spcBef>
              <a:spcAft>
                <a:spcPts val="0"/>
              </a:spcAft>
              <a:buClr>
                <a:schemeClr val="lt1"/>
              </a:buClr>
              <a:buSzPts val="5500"/>
              <a:buFont typeface="Calibri"/>
              <a:buNone/>
            </a:pPr>
            <a:r>
              <a:rPr b="0" i="0" lang="sv-SE" sz="5500" u="none" cap="none" strike="noStrike">
                <a:solidFill>
                  <a:schemeClr val="lt1"/>
                </a:solidFill>
                <a:latin typeface="Calibri"/>
                <a:ea typeface="Calibri"/>
                <a:cs typeface="Calibri"/>
                <a:sym typeface="Calibri"/>
              </a:rPr>
              <a:t>5 mot 5</a:t>
            </a:r>
            <a:endParaRPr/>
          </a:p>
        </p:txBody>
      </p:sp>
      <p:pic>
        <p:nvPicPr>
          <p:cNvPr id="306" name="Google Shape;306;p13">
            <a:hlinkClick r:id="rId5"/>
          </p:cNvPr>
          <p:cNvPicPr preferRelativeResize="0"/>
          <p:nvPr/>
        </p:nvPicPr>
        <p:blipFill rotWithShape="1">
          <a:blip r:embed="rId6">
            <a:alphaModFix/>
          </a:blip>
          <a:srcRect b="0" l="0" r="0" t="0"/>
          <a:stretch/>
        </p:blipFill>
        <p:spPr>
          <a:xfrm>
            <a:off x="1172190" y="5857882"/>
            <a:ext cx="3565924" cy="931708"/>
          </a:xfrm>
          <a:prstGeom prst="rect">
            <a:avLst/>
          </a:prstGeom>
          <a:noFill/>
          <a:ln>
            <a:noFill/>
          </a:ln>
        </p:spPr>
      </p:pic>
      <p:pic>
        <p:nvPicPr>
          <p:cNvPr id="307" name="Google Shape;307;p13">
            <a:hlinkClick r:id="rId7"/>
          </p:cNvPr>
          <p:cNvPicPr preferRelativeResize="0"/>
          <p:nvPr/>
        </p:nvPicPr>
        <p:blipFill rotWithShape="1">
          <a:blip r:embed="rId8">
            <a:alphaModFix/>
          </a:blip>
          <a:srcRect b="0" l="0" r="0" t="0"/>
          <a:stretch/>
        </p:blipFill>
        <p:spPr>
          <a:xfrm>
            <a:off x="6439246" y="5738703"/>
            <a:ext cx="3565924" cy="954595"/>
          </a:xfrm>
          <a:prstGeom prst="rect">
            <a:avLst/>
          </a:prstGeom>
          <a:noFill/>
          <a:ln>
            <a:noFill/>
          </a:ln>
        </p:spPr>
      </p:pic>
      <p:grpSp>
        <p:nvGrpSpPr>
          <p:cNvPr id="308" name="Google Shape;308;p13"/>
          <p:cNvGrpSpPr/>
          <p:nvPr/>
        </p:nvGrpSpPr>
        <p:grpSpPr>
          <a:xfrm>
            <a:off x="-134870" y="86233"/>
            <a:ext cx="3483998" cy="579522"/>
            <a:chOff x="-134870" y="86233"/>
            <a:chExt cx="3483998" cy="579522"/>
          </a:xfrm>
        </p:grpSpPr>
        <p:sp>
          <p:nvSpPr>
            <p:cNvPr id="309" name="Google Shape;309;p13"/>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0" i="0" lang="sv-SE" sz="1200" u="none" cap="none" strike="noStrike">
                  <a:solidFill>
                    <a:schemeClr val="lt1"/>
                  </a:solidFill>
                  <a:latin typeface="Calibri"/>
                  <a:ea typeface="Calibri"/>
                  <a:cs typeface="Calibri"/>
                  <a:sym typeface="Calibri"/>
                </a:rPr>
                <a:t>Glädje, Gemenskap &amp; Fair Play</a:t>
              </a:r>
              <a:endParaRPr/>
            </a:p>
          </p:txBody>
        </p:sp>
        <p:pic>
          <p:nvPicPr>
            <p:cNvPr id="310" name="Google Shape;310;p13"/>
            <p:cNvPicPr preferRelativeResize="0"/>
            <p:nvPr/>
          </p:nvPicPr>
          <p:blipFill rotWithShape="1">
            <a:blip r:embed="rId3">
              <a:alphaModFix/>
            </a:blip>
            <a:srcRect b="0" l="0" r="0" t="0"/>
            <a:stretch/>
          </p:blipFill>
          <p:spPr>
            <a:xfrm>
              <a:off x="-134870" y="86233"/>
              <a:ext cx="1034861" cy="579522"/>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500"/>
                                        <p:tgtEl>
                                          <p:spTgt spid="279"/>
                                        </p:tgtEl>
                                      </p:cBhvr>
                                    </p:animEffect>
                                  </p:childTnLst>
                                </p:cTn>
                              </p:par>
                              <p:par>
                                <p:cTn fill="hold" nodeType="with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500"/>
                                        <p:tgtEl>
                                          <p:spTgt spid="2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500"/>
                                        <p:tgtEl>
                                          <p:spTgt spid="2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500"/>
                                        <p:tgtEl>
                                          <p:spTgt spid="2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500"/>
                                        <p:tgtEl>
                                          <p:spTgt spid="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500"/>
                                        <p:tgtEl>
                                          <p:spTgt spid="306"/>
                                        </p:tgtEl>
                                      </p:cBhvr>
                                    </p:animEffect>
                                  </p:childTnLst>
                                </p:cTn>
                              </p:par>
                              <p:par>
                                <p:cTn fill="hold" nodeType="with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500"/>
                                        <p:tgtEl>
                                          <p:spTgt spid="3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id="315" name="Google Shape;315;p14"/>
          <p:cNvPicPr preferRelativeResize="0"/>
          <p:nvPr/>
        </p:nvPicPr>
        <p:blipFill rotWithShape="1">
          <a:blip r:embed="rId3">
            <a:alphaModFix amt="20000"/>
          </a:blip>
          <a:srcRect b="0" l="0" r="0" t="0"/>
          <a:stretch/>
        </p:blipFill>
        <p:spPr>
          <a:xfrm>
            <a:off x="6252781" y="1205836"/>
            <a:ext cx="7377288" cy="4131282"/>
          </a:xfrm>
          <a:prstGeom prst="rect">
            <a:avLst/>
          </a:prstGeom>
          <a:noFill/>
          <a:ln>
            <a:noFill/>
          </a:ln>
        </p:spPr>
      </p:pic>
      <p:sp>
        <p:nvSpPr>
          <p:cNvPr id="316" name="Google Shape;316;p14"/>
          <p:cNvSpPr txBox="1"/>
          <p:nvPr>
            <p:ph type="title"/>
          </p:nvPr>
        </p:nvSpPr>
        <p:spPr>
          <a:xfrm>
            <a:off x="3265450" y="44806"/>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sv-SE">
                <a:solidFill>
                  <a:schemeClr val="lt1"/>
                </a:solidFill>
              </a:rPr>
              <a:t>Tränings innehåll</a:t>
            </a:r>
            <a:endParaRPr b="1" u="sng">
              <a:solidFill>
                <a:schemeClr val="lt1"/>
              </a:solidFill>
            </a:endParaRPr>
          </a:p>
        </p:txBody>
      </p:sp>
      <p:sp>
        <p:nvSpPr>
          <p:cNvPr id="317" name="Google Shape;317;p14"/>
          <p:cNvSpPr txBox="1"/>
          <p:nvPr>
            <p:ph idx="1" type="body"/>
          </p:nvPr>
        </p:nvSpPr>
        <p:spPr>
          <a:xfrm>
            <a:off x="6501189" y="4365489"/>
            <a:ext cx="10549800" cy="220560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lt1"/>
              </a:buClr>
              <a:buSzPts val="2000"/>
              <a:buChar char="•"/>
            </a:pPr>
            <a:r>
              <a:rPr lang="sv-SE" sz="2000">
                <a:solidFill>
                  <a:schemeClr val="lt1"/>
                </a:solidFill>
              </a:rPr>
              <a:t>Tekniska Färdigheter ( Spelaren)</a:t>
            </a:r>
            <a:endParaRPr/>
          </a:p>
          <a:p>
            <a:pPr indent="0" lvl="0" marL="0" rtl="0" algn="l">
              <a:lnSpc>
                <a:spcPct val="90000"/>
              </a:lnSpc>
              <a:spcBef>
                <a:spcPts val="1000"/>
              </a:spcBef>
              <a:spcAft>
                <a:spcPts val="0"/>
              </a:spcAft>
              <a:buClr>
                <a:schemeClr val="lt1"/>
              </a:buClr>
              <a:buSzPts val="2000"/>
              <a:buNone/>
            </a:pPr>
            <a:r>
              <a:rPr lang="sv-SE" sz="2000">
                <a:solidFill>
                  <a:schemeClr val="lt1"/>
                </a:solidFill>
              </a:rPr>
              <a:t>-  </a:t>
            </a:r>
            <a:r>
              <a:rPr i="1" lang="sv-SE" sz="1600">
                <a:solidFill>
                  <a:schemeClr val="lt1"/>
                </a:solidFill>
              </a:rPr>
              <a:t>Driva, Vända, Skjuta.</a:t>
            </a:r>
            <a:endParaRPr/>
          </a:p>
          <a:p>
            <a:pPr indent="-228600" lvl="0" marL="228600" rtl="0" algn="l">
              <a:lnSpc>
                <a:spcPct val="90000"/>
              </a:lnSpc>
              <a:spcBef>
                <a:spcPts val="1000"/>
              </a:spcBef>
              <a:spcAft>
                <a:spcPts val="0"/>
              </a:spcAft>
              <a:buClr>
                <a:schemeClr val="lt1"/>
              </a:buClr>
              <a:buSzPts val="2000"/>
              <a:buChar char="•"/>
            </a:pPr>
            <a:r>
              <a:rPr lang="sv-SE" sz="2000">
                <a:solidFill>
                  <a:schemeClr val="lt1"/>
                </a:solidFill>
              </a:rPr>
              <a:t>Passning &amp; Mottag (Spelaren)</a:t>
            </a:r>
            <a:endParaRPr/>
          </a:p>
          <a:p>
            <a:pPr indent="0" lvl="0" marL="0" rtl="0" algn="l">
              <a:lnSpc>
                <a:spcPct val="90000"/>
              </a:lnSpc>
              <a:spcBef>
                <a:spcPts val="1000"/>
              </a:spcBef>
              <a:spcAft>
                <a:spcPts val="0"/>
              </a:spcAft>
              <a:buClr>
                <a:schemeClr val="lt1"/>
              </a:buClr>
              <a:buSzPts val="2000"/>
              <a:buNone/>
            </a:pPr>
            <a:r>
              <a:rPr i="1" lang="sv-SE" sz="2000">
                <a:solidFill>
                  <a:schemeClr val="lt1"/>
                </a:solidFill>
              </a:rPr>
              <a:t>- </a:t>
            </a:r>
            <a:r>
              <a:rPr i="1" lang="sv-SE" sz="1600">
                <a:solidFill>
                  <a:schemeClr val="lt1"/>
                </a:solidFill>
              </a:rPr>
              <a:t>Passa, Ta Emot &amp; Spelbarhet.</a:t>
            </a:r>
            <a:endParaRPr/>
          </a:p>
          <a:p>
            <a:pPr indent="-228600" lvl="0" marL="228600" rtl="0" algn="l">
              <a:lnSpc>
                <a:spcPct val="90000"/>
              </a:lnSpc>
              <a:spcBef>
                <a:spcPts val="1000"/>
              </a:spcBef>
              <a:spcAft>
                <a:spcPts val="0"/>
              </a:spcAft>
              <a:buClr>
                <a:schemeClr val="lt1"/>
              </a:buClr>
              <a:buSzPts val="2000"/>
              <a:buChar char="•"/>
            </a:pPr>
            <a:r>
              <a:rPr lang="sv-SE" sz="2000">
                <a:solidFill>
                  <a:schemeClr val="lt1"/>
                </a:solidFill>
              </a:rPr>
              <a:t>Valfri vecka.</a:t>
            </a:r>
            <a:endParaRPr sz="2000"/>
          </a:p>
          <a:p>
            <a:pPr indent="0" lvl="0" marL="0" rtl="0" algn="l">
              <a:lnSpc>
                <a:spcPct val="90000"/>
              </a:lnSpc>
              <a:spcBef>
                <a:spcPts val="1000"/>
              </a:spcBef>
              <a:spcAft>
                <a:spcPts val="0"/>
              </a:spcAft>
              <a:buClr>
                <a:schemeClr val="lt1"/>
              </a:buClr>
              <a:buSzPts val="2000"/>
              <a:buNone/>
            </a:pPr>
            <a:r>
              <a:rPr lang="sv-SE" sz="2000">
                <a:solidFill>
                  <a:schemeClr val="lt1"/>
                </a:solidFill>
              </a:rPr>
              <a:t>2 veckors perioder, utom Valfri bara en vecka.</a:t>
            </a:r>
            <a:endParaRPr/>
          </a:p>
        </p:txBody>
      </p:sp>
      <p:sp>
        <p:nvSpPr>
          <p:cNvPr id="318" name="Google Shape;318;p14"/>
          <p:cNvSpPr txBox="1"/>
          <p:nvPr/>
        </p:nvSpPr>
        <p:spPr>
          <a:xfrm>
            <a:off x="4724750" y="4877903"/>
            <a:ext cx="5754900" cy="1180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t/>
            </a:r>
            <a:endParaRPr b="0" i="0" sz="2800" u="none" cap="none" strike="noStrike">
              <a:solidFill>
                <a:schemeClr val="lt1"/>
              </a:solidFill>
              <a:latin typeface="Calibri"/>
              <a:ea typeface="Calibri"/>
              <a:cs typeface="Calibri"/>
              <a:sym typeface="Calibri"/>
            </a:endParaRPr>
          </a:p>
        </p:txBody>
      </p:sp>
      <p:sp>
        <p:nvSpPr>
          <p:cNvPr id="319" name="Google Shape;319;p14"/>
          <p:cNvSpPr txBox="1"/>
          <p:nvPr/>
        </p:nvSpPr>
        <p:spPr>
          <a:xfrm>
            <a:off x="321150" y="1205826"/>
            <a:ext cx="10515600" cy="43512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2000"/>
              <a:buFont typeface="Arial"/>
              <a:buNone/>
            </a:pPr>
            <a:r>
              <a:rPr b="0" i="0" lang="sv-SE" sz="2000" u="none" cap="none" strike="noStrike">
                <a:solidFill>
                  <a:schemeClr val="lt1"/>
                </a:solidFill>
                <a:latin typeface="Calibri"/>
                <a:ea typeface="Calibri"/>
                <a:cs typeface="Calibri"/>
                <a:sym typeface="Calibri"/>
              </a:rPr>
              <a:t>Vi ska ha GLÄDJEN i centrum.</a:t>
            </a:r>
            <a:endParaRPr/>
          </a:p>
          <a:p>
            <a:pPr indent="0" lvl="0" marL="0" marR="0" rtl="0" algn="l">
              <a:lnSpc>
                <a:spcPct val="90000"/>
              </a:lnSpc>
              <a:spcBef>
                <a:spcPts val="1000"/>
              </a:spcBef>
              <a:spcAft>
                <a:spcPts val="0"/>
              </a:spcAft>
              <a:buClr>
                <a:schemeClr val="lt1"/>
              </a:buClr>
              <a:buSzPts val="2000"/>
              <a:buFont typeface="Arial"/>
              <a:buNone/>
            </a:pPr>
            <a:r>
              <a:rPr b="0" i="0" lang="sv-SE" sz="2000" u="none" cap="none" strike="noStrike">
                <a:solidFill>
                  <a:schemeClr val="lt1"/>
                </a:solidFill>
                <a:latin typeface="Calibri"/>
                <a:ea typeface="Calibri"/>
                <a:cs typeface="Calibri"/>
                <a:sym typeface="Calibri"/>
              </a:rPr>
              <a:t>Leken ska vara central.</a:t>
            </a:r>
            <a:endParaRPr/>
          </a:p>
          <a:p>
            <a:pPr indent="0" lvl="0" marL="0" marR="0" rtl="0" algn="l">
              <a:lnSpc>
                <a:spcPct val="90000"/>
              </a:lnSpc>
              <a:spcBef>
                <a:spcPts val="1000"/>
              </a:spcBef>
              <a:spcAft>
                <a:spcPts val="0"/>
              </a:spcAft>
              <a:buClr>
                <a:schemeClr val="lt1"/>
              </a:buClr>
              <a:buSzPts val="2000"/>
              <a:buFont typeface="Arial"/>
              <a:buNone/>
            </a:pPr>
            <a:r>
              <a:rPr b="0" i="0" lang="sv-SE" sz="2000" u="none" cap="none" strike="noStrike">
                <a:solidFill>
                  <a:schemeClr val="lt1"/>
                </a:solidFill>
                <a:latin typeface="Calibri"/>
                <a:ea typeface="Calibri"/>
                <a:cs typeface="Calibri"/>
                <a:sym typeface="Calibri"/>
              </a:rPr>
              <a:t>Ska alltid sträva efter ”JAG och bollen” vilket är att vi ska sträva efter att alla har varsin boll hela träning. </a:t>
            </a:r>
            <a:endParaRPr/>
          </a:p>
          <a:p>
            <a:pPr indent="0" lvl="0" marL="0" marR="0" rtl="0" algn="l">
              <a:lnSpc>
                <a:spcPct val="90000"/>
              </a:lnSpc>
              <a:spcBef>
                <a:spcPts val="1000"/>
              </a:spcBef>
              <a:spcAft>
                <a:spcPts val="0"/>
              </a:spcAft>
              <a:buClr>
                <a:schemeClr val="lt1"/>
              </a:buClr>
              <a:buSzPts val="2000"/>
              <a:buFont typeface="Arial"/>
              <a:buNone/>
            </a:pPr>
            <a:r>
              <a:rPr b="0" i="0" lang="sv-SE" sz="2000" u="none" cap="none" strike="noStrike">
                <a:solidFill>
                  <a:schemeClr val="lt1"/>
                </a:solidFill>
                <a:latin typeface="Calibri"/>
                <a:ea typeface="Calibri"/>
                <a:cs typeface="Calibri"/>
                <a:sym typeface="Calibri"/>
              </a:rPr>
              <a:t>Vi ska utifrån våra tema veckor planer veckans tränings innehåll.</a:t>
            </a:r>
            <a:endParaRPr/>
          </a:p>
          <a:p>
            <a:pPr indent="0" lvl="0" marL="0" marR="0" rtl="0" algn="l">
              <a:lnSpc>
                <a:spcPct val="90000"/>
              </a:lnSpc>
              <a:spcBef>
                <a:spcPts val="1000"/>
              </a:spcBef>
              <a:spcAft>
                <a:spcPts val="0"/>
              </a:spcAft>
              <a:buClr>
                <a:schemeClr val="lt1"/>
              </a:buClr>
              <a:buSzPts val="2000"/>
              <a:buFont typeface="Arial"/>
              <a:buNone/>
            </a:pPr>
            <a:r>
              <a:rPr b="0" i="0" lang="sv-SE" sz="2000" u="none" cap="none" strike="noStrike">
                <a:solidFill>
                  <a:schemeClr val="lt1"/>
                </a:solidFill>
                <a:latin typeface="Calibri"/>
                <a:ea typeface="Calibri"/>
                <a:cs typeface="Calibri"/>
                <a:sym typeface="Calibri"/>
              </a:rPr>
              <a:t>Undvik långa köer, MAX 3-4 spelare i kö.</a:t>
            </a:r>
            <a:endParaRPr/>
          </a:p>
          <a:p>
            <a:pPr indent="0" lvl="0" marL="0" marR="0" rtl="0" algn="l">
              <a:lnSpc>
                <a:spcPct val="90000"/>
              </a:lnSpc>
              <a:spcBef>
                <a:spcPts val="1000"/>
              </a:spcBef>
              <a:spcAft>
                <a:spcPts val="0"/>
              </a:spcAft>
              <a:buClr>
                <a:schemeClr val="lt1"/>
              </a:buClr>
              <a:buSzPts val="2000"/>
              <a:buFont typeface="Arial"/>
              <a:buNone/>
            </a:pPr>
            <a:r>
              <a:rPr b="0" i="0" lang="sv-SE" sz="2000" u="none" cap="none" strike="noStrike">
                <a:solidFill>
                  <a:schemeClr val="lt1"/>
                </a:solidFill>
                <a:latin typeface="Calibri"/>
                <a:ea typeface="Calibri"/>
                <a:cs typeface="Calibri"/>
                <a:sym typeface="Calibri"/>
              </a:rPr>
              <a:t>Få spelarna att ta många egna beslut och få dem att reflektera deras beslut.</a:t>
            </a:r>
            <a:endParaRPr/>
          </a:p>
          <a:p>
            <a:pPr indent="0" lvl="0" marL="0" marR="0" rtl="0" algn="l">
              <a:lnSpc>
                <a:spcPct val="90000"/>
              </a:lnSpc>
              <a:spcBef>
                <a:spcPts val="1000"/>
              </a:spcBef>
              <a:spcAft>
                <a:spcPts val="0"/>
              </a:spcAft>
              <a:buClr>
                <a:schemeClr val="lt1"/>
              </a:buClr>
              <a:buSzPts val="2000"/>
              <a:buFont typeface="Arial"/>
              <a:buNone/>
            </a:pPr>
            <a:r>
              <a:rPr b="0" i="0" lang="sv-SE" sz="2000" u="none" cap="none" strike="noStrike">
                <a:solidFill>
                  <a:schemeClr val="lt1"/>
                </a:solidFill>
                <a:latin typeface="Calibri"/>
                <a:ea typeface="Calibri"/>
                <a:cs typeface="Calibri"/>
                <a:sym typeface="Calibri"/>
              </a:rPr>
              <a:t>Bollen ska alltid vara med i varje övning.</a:t>
            </a:r>
            <a:endParaRPr/>
          </a:p>
          <a:p>
            <a:pPr indent="0" lvl="0" marL="0" marR="0" rtl="0" algn="l">
              <a:lnSpc>
                <a:spcPct val="90000"/>
              </a:lnSpc>
              <a:spcBef>
                <a:spcPts val="1000"/>
              </a:spcBef>
              <a:spcAft>
                <a:spcPts val="0"/>
              </a:spcAft>
              <a:buClr>
                <a:schemeClr val="lt1"/>
              </a:buClr>
              <a:buSzPts val="2000"/>
              <a:buFont typeface="Arial"/>
              <a:buNone/>
            </a:pPr>
            <a:r>
              <a:rPr b="0" i="0" lang="sv-SE" sz="2000" u="none" cap="none" strike="noStrike">
                <a:solidFill>
                  <a:schemeClr val="lt1"/>
                </a:solidFill>
                <a:latin typeface="Calibri"/>
                <a:ea typeface="Calibri"/>
                <a:cs typeface="Calibri"/>
                <a:sym typeface="Calibri"/>
              </a:rPr>
              <a:t>1-2 Träningar under säsong. Valfritt Innan/Efter säsong.</a:t>
            </a:r>
            <a:endParaRPr/>
          </a:p>
        </p:txBody>
      </p:sp>
      <p:sp>
        <p:nvSpPr>
          <p:cNvPr id="320" name="Google Shape;320;p14"/>
          <p:cNvSpPr txBox="1"/>
          <p:nvPr/>
        </p:nvSpPr>
        <p:spPr>
          <a:xfrm>
            <a:off x="6955950" y="3522811"/>
            <a:ext cx="10515600" cy="842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2400"/>
              <a:buFont typeface="Calibri"/>
              <a:buNone/>
            </a:pPr>
            <a:r>
              <a:rPr b="0" i="1" lang="sv-SE" sz="2400" u="sng" cap="none" strike="noStrike">
                <a:solidFill>
                  <a:schemeClr val="lt1"/>
                </a:solidFill>
                <a:latin typeface="Calibri"/>
                <a:ea typeface="Calibri"/>
                <a:cs typeface="Calibri"/>
                <a:sym typeface="Calibri"/>
              </a:rPr>
              <a:t>Tema veckor</a:t>
            </a:r>
            <a:endParaRPr b="1" i="1" sz="2400" u="sng" cap="none" strike="noStrike">
              <a:solidFill>
                <a:schemeClr val="lt1"/>
              </a:solidFill>
              <a:latin typeface="Calibri"/>
              <a:ea typeface="Calibri"/>
              <a:cs typeface="Calibri"/>
              <a:sym typeface="Calibri"/>
            </a:endParaRPr>
          </a:p>
        </p:txBody>
      </p:sp>
      <p:sp>
        <p:nvSpPr>
          <p:cNvPr id="321" name="Google Shape;321;p14"/>
          <p:cNvSpPr txBox="1"/>
          <p:nvPr/>
        </p:nvSpPr>
        <p:spPr>
          <a:xfrm>
            <a:off x="9152109" y="360540"/>
            <a:ext cx="2933394" cy="773252"/>
          </a:xfrm>
          <a:prstGeom prst="rect">
            <a:avLst/>
          </a:prstGeom>
          <a:noFill/>
          <a:ln>
            <a:noFill/>
          </a:ln>
        </p:spPr>
        <p:txBody>
          <a:bodyPr anchorCtr="0" anchor="ctr" bIns="45700" lIns="91425" spcFirstLastPara="1" rIns="91425" wrap="square" tIns="45700">
            <a:noAutofit/>
          </a:bodyPr>
          <a:lstStyle/>
          <a:p>
            <a:pPr indent="0" lvl="0" marL="0" marR="0" rtl="0" algn="l">
              <a:lnSpc>
                <a:spcPct val="90909"/>
              </a:lnSpc>
              <a:spcBef>
                <a:spcPts val="0"/>
              </a:spcBef>
              <a:spcAft>
                <a:spcPts val="0"/>
              </a:spcAft>
              <a:buClr>
                <a:schemeClr val="lt1"/>
              </a:buClr>
              <a:buSzPts val="5500"/>
              <a:buFont typeface="Calibri"/>
              <a:buNone/>
            </a:pPr>
            <a:r>
              <a:rPr b="0" i="0" lang="sv-SE" sz="5500" u="none" cap="none" strike="noStrike">
                <a:solidFill>
                  <a:schemeClr val="lt1"/>
                </a:solidFill>
                <a:latin typeface="Calibri"/>
                <a:ea typeface="Calibri"/>
                <a:cs typeface="Calibri"/>
                <a:sym typeface="Calibri"/>
              </a:rPr>
              <a:t>5 mot 5</a:t>
            </a:r>
            <a:endParaRPr/>
          </a:p>
        </p:txBody>
      </p:sp>
      <p:grpSp>
        <p:nvGrpSpPr>
          <p:cNvPr id="322" name="Google Shape;322;p14"/>
          <p:cNvGrpSpPr/>
          <p:nvPr/>
        </p:nvGrpSpPr>
        <p:grpSpPr>
          <a:xfrm>
            <a:off x="-139955" y="44799"/>
            <a:ext cx="3483998" cy="579522"/>
            <a:chOff x="-134870" y="86233"/>
            <a:chExt cx="3483998" cy="579522"/>
          </a:xfrm>
        </p:grpSpPr>
        <p:sp>
          <p:nvSpPr>
            <p:cNvPr id="323" name="Google Shape;323;p14"/>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0" i="0" lang="sv-SE" sz="1200" u="none" cap="none" strike="noStrike">
                  <a:solidFill>
                    <a:schemeClr val="lt1"/>
                  </a:solidFill>
                  <a:latin typeface="Calibri"/>
                  <a:ea typeface="Calibri"/>
                  <a:cs typeface="Calibri"/>
                  <a:sym typeface="Calibri"/>
                </a:rPr>
                <a:t>Glädje, Gemenskap &amp; Fair Play</a:t>
              </a:r>
              <a:endParaRPr/>
            </a:p>
          </p:txBody>
        </p:sp>
        <p:pic>
          <p:nvPicPr>
            <p:cNvPr id="324" name="Google Shape;324;p14"/>
            <p:cNvPicPr preferRelativeResize="0"/>
            <p:nvPr/>
          </p:nvPicPr>
          <p:blipFill rotWithShape="1">
            <a:blip r:embed="rId3">
              <a:alphaModFix/>
            </a:blip>
            <a:srcRect b="0" l="0" r="0" t="0"/>
            <a:stretch/>
          </p:blipFill>
          <p:spPr>
            <a:xfrm>
              <a:off x="-134870" y="86233"/>
              <a:ext cx="1034861" cy="579522"/>
            </a:xfrm>
            <a:prstGeom prst="rect">
              <a:avLst/>
            </a:prstGeom>
            <a:noFill/>
            <a:ln>
              <a:noFill/>
            </a:ln>
          </p:spPr>
        </p:pic>
      </p:grpSp>
      <p:pic>
        <p:nvPicPr>
          <p:cNvPr id="325" name="Google Shape;325;p14"/>
          <p:cNvPicPr preferRelativeResize="0"/>
          <p:nvPr/>
        </p:nvPicPr>
        <p:blipFill rotWithShape="1">
          <a:blip r:embed="rId3">
            <a:alphaModFix amt="20000"/>
          </a:blip>
          <a:srcRect b="0" l="0" r="0" t="0"/>
          <a:stretch/>
        </p:blipFill>
        <p:spPr>
          <a:xfrm>
            <a:off x="9471838" y="4805890"/>
            <a:ext cx="3486669" cy="195253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xEl>
                                              <p:pRg end="0" st="0"/>
                                            </p:txEl>
                                          </p:spTgt>
                                        </p:tgtEl>
                                        <p:attrNameLst>
                                          <p:attrName>style.visibility</p:attrName>
                                        </p:attrNameLst>
                                      </p:cBhvr>
                                      <p:to>
                                        <p:strVal val="visible"/>
                                      </p:to>
                                    </p:set>
                                    <p:animEffect filter="fade" transition="in">
                                      <p:cBhvr>
                                        <p:cTn dur="500"/>
                                        <p:tgtEl>
                                          <p:spTgt spid="31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xEl>
                                              <p:pRg end="1" st="1"/>
                                            </p:txEl>
                                          </p:spTgt>
                                        </p:tgtEl>
                                        <p:attrNameLst>
                                          <p:attrName>style.visibility</p:attrName>
                                        </p:attrNameLst>
                                      </p:cBhvr>
                                      <p:to>
                                        <p:strVal val="visible"/>
                                      </p:to>
                                    </p:set>
                                    <p:animEffect filter="fade" transition="in">
                                      <p:cBhvr>
                                        <p:cTn dur="500"/>
                                        <p:tgtEl>
                                          <p:spTgt spid="31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xEl>
                                              <p:pRg end="2" st="2"/>
                                            </p:txEl>
                                          </p:spTgt>
                                        </p:tgtEl>
                                        <p:attrNameLst>
                                          <p:attrName>style.visibility</p:attrName>
                                        </p:attrNameLst>
                                      </p:cBhvr>
                                      <p:to>
                                        <p:strVal val="visible"/>
                                      </p:to>
                                    </p:set>
                                    <p:animEffect filter="fade" transition="in">
                                      <p:cBhvr>
                                        <p:cTn dur="500"/>
                                        <p:tgtEl>
                                          <p:spTgt spid="31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xEl>
                                              <p:pRg end="3" st="3"/>
                                            </p:txEl>
                                          </p:spTgt>
                                        </p:tgtEl>
                                        <p:attrNameLst>
                                          <p:attrName>style.visibility</p:attrName>
                                        </p:attrNameLst>
                                      </p:cBhvr>
                                      <p:to>
                                        <p:strVal val="visible"/>
                                      </p:to>
                                    </p:set>
                                    <p:animEffect filter="fade" transition="in">
                                      <p:cBhvr>
                                        <p:cTn dur="500"/>
                                        <p:tgtEl>
                                          <p:spTgt spid="31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xEl>
                                              <p:pRg end="4" st="4"/>
                                            </p:txEl>
                                          </p:spTgt>
                                        </p:tgtEl>
                                        <p:attrNameLst>
                                          <p:attrName>style.visibility</p:attrName>
                                        </p:attrNameLst>
                                      </p:cBhvr>
                                      <p:to>
                                        <p:strVal val="visible"/>
                                      </p:to>
                                    </p:set>
                                    <p:animEffect filter="fade" transition="in">
                                      <p:cBhvr>
                                        <p:cTn dur="500"/>
                                        <p:tgtEl>
                                          <p:spTgt spid="31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xEl>
                                              <p:pRg end="5" st="5"/>
                                            </p:txEl>
                                          </p:spTgt>
                                        </p:tgtEl>
                                        <p:attrNameLst>
                                          <p:attrName>style.visibility</p:attrName>
                                        </p:attrNameLst>
                                      </p:cBhvr>
                                      <p:to>
                                        <p:strVal val="visible"/>
                                      </p:to>
                                    </p:set>
                                    <p:animEffect filter="fade" transition="in">
                                      <p:cBhvr>
                                        <p:cTn dur="500"/>
                                        <p:tgtEl>
                                          <p:spTgt spid="31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xEl>
                                              <p:pRg end="6" st="6"/>
                                            </p:txEl>
                                          </p:spTgt>
                                        </p:tgtEl>
                                        <p:attrNameLst>
                                          <p:attrName>style.visibility</p:attrName>
                                        </p:attrNameLst>
                                      </p:cBhvr>
                                      <p:to>
                                        <p:strVal val="visible"/>
                                      </p:to>
                                    </p:set>
                                    <p:animEffect filter="fade" transition="in">
                                      <p:cBhvr>
                                        <p:cTn dur="500"/>
                                        <p:tgtEl>
                                          <p:spTgt spid="31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xEl>
                                              <p:pRg end="7" st="7"/>
                                            </p:txEl>
                                          </p:spTgt>
                                        </p:tgtEl>
                                        <p:attrNameLst>
                                          <p:attrName>style.visibility</p:attrName>
                                        </p:attrNameLst>
                                      </p:cBhvr>
                                      <p:to>
                                        <p:strVal val="visible"/>
                                      </p:to>
                                    </p:set>
                                    <p:animEffect filter="fade" transition="in">
                                      <p:cBhvr>
                                        <p:cTn dur="500"/>
                                        <p:tgtEl>
                                          <p:spTgt spid="31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19">
                                            <p:txEl>
                                              <p:pRg end="0" st="0"/>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19">
                                            <p:txEl>
                                              <p:pRg end="1" st="1"/>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19">
                                            <p:txEl>
                                              <p:pRg end="2" st="2"/>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19">
                                            <p:txEl>
                                              <p:pRg end="3" st="3"/>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19">
                                            <p:txEl>
                                              <p:pRg end="4" st="4"/>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19">
                                            <p:txEl>
                                              <p:pRg end="5" st="5"/>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19">
                                            <p:txEl>
                                              <p:pRg end="6" st="6"/>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19">
                                            <p:txEl>
                                              <p:pRg end="7" st="7"/>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0">
                                            <p:txEl>
                                              <p:pRg end="0" st="0"/>
                                            </p:txEl>
                                          </p:spTgt>
                                        </p:tgtEl>
                                        <p:attrNameLst>
                                          <p:attrName>style.visibility</p:attrName>
                                        </p:attrNameLst>
                                      </p:cBhvr>
                                      <p:to>
                                        <p:strVal val="visible"/>
                                      </p:to>
                                    </p:set>
                                    <p:anim calcmode="lin" valueType="num">
                                      <p:cBhvr additive="base">
                                        <p:cTn dur="500"/>
                                        <p:tgtEl>
                                          <p:spTgt spid="32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xEl>
                                              <p:pRg end="0" st="0"/>
                                            </p:txEl>
                                          </p:spTgt>
                                        </p:tgtEl>
                                        <p:attrNameLst>
                                          <p:attrName>style.visibility</p:attrName>
                                        </p:attrNameLst>
                                      </p:cBhvr>
                                      <p:to>
                                        <p:strVal val="visible"/>
                                      </p:to>
                                    </p:set>
                                    <p:animEffect filter="fade" transition="in">
                                      <p:cBhvr>
                                        <p:cTn dur="500"/>
                                        <p:tgtEl>
                                          <p:spTgt spid="31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xEl>
                                              <p:pRg end="1" st="1"/>
                                            </p:txEl>
                                          </p:spTgt>
                                        </p:tgtEl>
                                        <p:attrNameLst>
                                          <p:attrName>style.visibility</p:attrName>
                                        </p:attrNameLst>
                                      </p:cBhvr>
                                      <p:to>
                                        <p:strVal val="visible"/>
                                      </p:to>
                                    </p:set>
                                    <p:animEffect filter="fade" transition="in">
                                      <p:cBhvr>
                                        <p:cTn dur="500"/>
                                        <p:tgtEl>
                                          <p:spTgt spid="31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xEl>
                                              <p:pRg end="2" st="2"/>
                                            </p:txEl>
                                          </p:spTgt>
                                        </p:tgtEl>
                                        <p:attrNameLst>
                                          <p:attrName>style.visibility</p:attrName>
                                        </p:attrNameLst>
                                      </p:cBhvr>
                                      <p:to>
                                        <p:strVal val="visible"/>
                                      </p:to>
                                    </p:set>
                                    <p:animEffect filter="fade" transition="in">
                                      <p:cBhvr>
                                        <p:cTn dur="500"/>
                                        <p:tgtEl>
                                          <p:spTgt spid="31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xEl>
                                              <p:pRg end="3" st="3"/>
                                            </p:txEl>
                                          </p:spTgt>
                                        </p:tgtEl>
                                        <p:attrNameLst>
                                          <p:attrName>style.visibility</p:attrName>
                                        </p:attrNameLst>
                                      </p:cBhvr>
                                      <p:to>
                                        <p:strVal val="visible"/>
                                      </p:to>
                                    </p:set>
                                    <p:animEffect filter="fade" transition="in">
                                      <p:cBhvr>
                                        <p:cTn dur="500"/>
                                        <p:tgtEl>
                                          <p:spTgt spid="31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xEl>
                                              <p:pRg end="4" st="4"/>
                                            </p:txEl>
                                          </p:spTgt>
                                        </p:tgtEl>
                                        <p:attrNameLst>
                                          <p:attrName>style.visibility</p:attrName>
                                        </p:attrNameLst>
                                      </p:cBhvr>
                                      <p:to>
                                        <p:strVal val="visible"/>
                                      </p:to>
                                    </p:set>
                                    <p:animEffect filter="fade" transition="in">
                                      <p:cBhvr>
                                        <p:cTn dur="500"/>
                                        <p:tgtEl>
                                          <p:spTgt spid="31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xEl>
                                              <p:pRg end="5" st="5"/>
                                            </p:txEl>
                                          </p:spTgt>
                                        </p:tgtEl>
                                        <p:attrNameLst>
                                          <p:attrName>style.visibility</p:attrName>
                                        </p:attrNameLst>
                                      </p:cBhvr>
                                      <p:to>
                                        <p:strVal val="visible"/>
                                      </p:to>
                                    </p:set>
                                    <p:animEffect filter="fade" transition="in">
                                      <p:cBhvr>
                                        <p:cTn dur="500"/>
                                        <p:tgtEl>
                                          <p:spTgt spid="317">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15"/>
          <p:cNvSpPr txBox="1"/>
          <p:nvPr>
            <p:ph idx="1" type="body"/>
          </p:nvPr>
        </p:nvSpPr>
        <p:spPr>
          <a:xfrm>
            <a:off x="672476" y="1795825"/>
            <a:ext cx="4475721" cy="3487520"/>
          </a:xfrm>
          <a:prstGeom prst="rect">
            <a:avLst/>
          </a:prstGeom>
          <a:noFill/>
          <a:ln>
            <a:noFill/>
          </a:ln>
        </p:spPr>
        <p:txBody>
          <a:bodyPr anchorCtr="0" anchor="t" bIns="45700" lIns="91425" spcFirstLastPara="1" rIns="91425" wrap="square" tIns="45700">
            <a:noAutofit/>
          </a:bodyPr>
          <a:lstStyle/>
          <a:p>
            <a:pPr indent="-285750" lvl="0" marL="285750" rtl="0" algn="l">
              <a:lnSpc>
                <a:spcPct val="90000"/>
              </a:lnSpc>
              <a:spcBef>
                <a:spcPts val="0"/>
              </a:spcBef>
              <a:spcAft>
                <a:spcPts val="0"/>
              </a:spcAft>
              <a:buSzPts val="2000"/>
              <a:buFont typeface="Arial"/>
              <a:buChar char="•"/>
            </a:pPr>
            <a:r>
              <a:rPr b="1" lang="sv-SE" sz="2000">
                <a:solidFill>
                  <a:schemeClr val="lt1"/>
                </a:solidFill>
                <a:latin typeface="Calibri"/>
                <a:ea typeface="Calibri"/>
                <a:cs typeface="Calibri"/>
                <a:sym typeface="Calibri"/>
              </a:rPr>
              <a:t>Förberedelse träning/Uppvärmning </a:t>
            </a:r>
            <a:r>
              <a:rPr lang="sv-SE" sz="2000">
                <a:solidFill>
                  <a:schemeClr val="lt1"/>
                </a:solidFill>
                <a:latin typeface="Calibri"/>
                <a:ea typeface="Calibri"/>
                <a:cs typeface="Calibri"/>
                <a:sym typeface="Calibri"/>
              </a:rPr>
              <a:t>- Teknik, Fifa 11+ Kids, Ska bli varma, Lek.</a:t>
            </a:r>
            <a:endParaRPr/>
          </a:p>
          <a:p>
            <a:pPr indent="0" lvl="0" marL="0" rtl="0" algn="l">
              <a:lnSpc>
                <a:spcPct val="90000"/>
              </a:lnSpc>
              <a:spcBef>
                <a:spcPts val="1000"/>
              </a:spcBef>
              <a:spcAft>
                <a:spcPts val="0"/>
              </a:spcAft>
              <a:buClr>
                <a:schemeClr val="lt2"/>
              </a:buClr>
              <a:buSzPts val="2000"/>
              <a:buFont typeface="Arial"/>
              <a:buNone/>
            </a:pPr>
            <a:r>
              <a:rPr lang="sv-SE" sz="2000">
                <a:solidFill>
                  <a:schemeClr val="lt1"/>
                </a:solidFill>
                <a:latin typeface="Calibri"/>
                <a:ea typeface="Calibri"/>
                <a:cs typeface="Calibri"/>
                <a:sym typeface="Calibri"/>
              </a:rPr>
              <a:t>15 - 20 MIN </a:t>
            </a:r>
            <a:endParaRPr/>
          </a:p>
          <a:p>
            <a:pPr indent="0" lvl="0" marL="0" rtl="0" algn="l">
              <a:lnSpc>
                <a:spcPct val="90000"/>
              </a:lnSpc>
              <a:spcBef>
                <a:spcPts val="1000"/>
              </a:spcBef>
              <a:spcAft>
                <a:spcPts val="0"/>
              </a:spcAft>
              <a:buClr>
                <a:schemeClr val="lt2"/>
              </a:buClr>
              <a:buSzPts val="2000"/>
              <a:buFont typeface="Arial"/>
              <a:buNone/>
            </a:pPr>
            <a:r>
              <a:t/>
            </a:r>
            <a:endParaRPr sz="2000">
              <a:solidFill>
                <a:schemeClr val="lt1"/>
              </a:solidFill>
              <a:latin typeface="Calibri"/>
              <a:ea typeface="Calibri"/>
              <a:cs typeface="Calibri"/>
              <a:sym typeface="Calibri"/>
            </a:endParaRPr>
          </a:p>
          <a:p>
            <a:pPr indent="-342900" lvl="0" marL="342900" rtl="0" algn="l">
              <a:lnSpc>
                <a:spcPct val="90000"/>
              </a:lnSpc>
              <a:spcBef>
                <a:spcPts val="1000"/>
              </a:spcBef>
              <a:spcAft>
                <a:spcPts val="0"/>
              </a:spcAft>
              <a:buSzPts val="2000"/>
              <a:buFont typeface="Arial"/>
              <a:buChar char="•"/>
            </a:pPr>
            <a:r>
              <a:rPr b="1" lang="sv-SE" sz="2000">
                <a:solidFill>
                  <a:schemeClr val="lt1"/>
                </a:solidFill>
                <a:latin typeface="Calibri"/>
                <a:ea typeface="Calibri"/>
                <a:cs typeface="Calibri"/>
                <a:sym typeface="Calibri"/>
              </a:rPr>
              <a:t>Spelövning -</a:t>
            </a:r>
            <a:r>
              <a:rPr lang="sv-SE" sz="2000">
                <a:solidFill>
                  <a:schemeClr val="lt1"/>
                </a:solidFill>
                <a:latin typeface="Calibri"/>
                <a:ea typeface="Calibri"/>
                <a:cs typeface="Calibri"/>
                <a:sym typeface="Calibri"/>
              </a:rPr>
              <a:t> Spelförståelse, spelarna tar mycket beslut. </a:t>
            </a:r>
            <a:endParaRPr/>
          </a:p>
          <a:p>
            <a:pPr indent="0" lvl="0" marL="0" rtl="0" algn="l">
              <a:lnSpc>
                <a:spcPct val="90000"/>
              </a:lnSpc>
              <a:spcBef>
                <a:spcPts val="1000"/>
              </a:spcBef>
              <a:spcAft>
                <a:spcPts val="0"/>
              </a:spcAft>
              <a:buClr>
                <a:schemeClr val="lt2"/>
              </a:buClr>
              <a:buSzPts val="2000"/>
              <a:buFont typeface="Arial"/>
              <a:buNone/>
            </a:pPr>
            <a:r>
              <a:rPr lang="sv-SE" sz="2000">
                <a:solidFill>
                  <a:schemeClr val="lt1"/>
                </a:solidFill>
                <a:latin typeface="Calibri"/>
                <a:ea typeface="Calibri"/>
                <a:cs typeface="Calibri"/>
                <a:sym typeface="Calibri"/>
              </a:rPr>
              <a:t>15 - 20 MIN</a:t>
            </a:r>
            <a:endParaRPr/>
          </a:p>
          <a:p>
            <a:pPr indent="0" lvl="0" marL="0" rtl="0" algn="l">
              <a:lnSpc>
                <a:spcPct val="90000"/>
              </a:lnSpc>
              <a:spcBef>
                <a:spcPts val="1000"/>
              </a:spcBef>
              <a:spcAft>
                <a:spcPts val="0"/>
              </a:spcAft>
              <a:buClr>
                <a:schemeClr val="lt2"/>
              </a:buClr>
              <a:buSzPts val="2000"/>
              <a:buFont typeface="Arial"/>
              <a:buNone/>
            </a:pPr>
            <a:r>
              <a:t/>
            </a:r>
            <a:endParaRPr sz="2000">
              <a:solidFill>
                <a:schemeClr val="lt1"/>
              </a:solidFill>
              <a:latin typeface="Calibri"/>
              <a:ea typeface="Calibri"/>
              <a:cs typeface="Calibri"/>
              <a:sym typeface="Calibri"/>
            </a:endParaRPr>
          </a:p>
          <a:p>
            <a:pPr indent="-342900" lvl="0" marL="342900" rtl="0" algn="l">
              <a:lnSpc>
                <a:spcPct val="90000"/>
              </a:lnSpc>
              <a:spcBef>
                <a:spcPts val="1000"/>
              </a:spcBef>
              <a:spcAft>
                <a:spcPts val="0"/>
              </a:spcAft>
              <a:buSzPts val="2000"/>
              <a:buFont typeface="Arial"/>
              <a:buChar char="•"/>
            </a:pPr>
            <a:r>
              <a:rPr b="1" lang="sv-SE" sz="2000">
                <a:solidFill>
                  <a:schemeClr val="lt1"/>
                </a:solidFill>
                <a:latin typeface="Calibri"/>
                <a:ea typeface="Calibri"/>
                <a:cs typeface="Calibri"/>
                <a:sym typeface="Calibri"/>
              </a:rPr>
              <a:t>Spel </a:t>
            </a:r>
            <a:r>
              <a:rPr lang="sv-SE" sz="2000">
                <a:solidFill>
                  <a:schemeClr val="lt1"/>
                </a:solidFill>
                <a:latin typeface="Calibri"/>
                <a:ea typeface="Calibri"/>
                <a:cs typeface="Calibri"/>
                <a:sym typeface="Calibri"/>
              </a:rPr>
              <a:t>– Matchlika situationer, spelarna tar mycket beslut.   </a:t>
            </a:r>
            <a:endParaRPr/>
          </a:p>
          <a:p>
            <a:pPr indent="0" lvl="0" marL="0" rtl="0" algn="l">
              <a:lnSpc>
                <a:spcPct val="90000"/>
              </a:lnSpc>
              <a:spcBef>
                <a:spcPts val="1000"/>
              </a:spcBef>
              <a:spcAft>
                <a:spcPts val="0"/>
              </a:spcAft>
              <a:buClr>
                <a:schemeClr val="lt2"/>
              </a:buClr>
              <a:buSzPts val="2000"/>
              <a:buFont typeface="Arial"/>
              <a:buNone/>
            </a:pPr>
            <a:r>
              <a:rPr lang="sv-SE" sz="2000">
                <a:solidFill>
                  <a:schemeClr val="lt1"/>
                </a:solidFill>
                <a:latin typeface="Calibri"/>
                <a:ea typeface="Calibri"/>
                <a:cs typeface="Calibri"/>
                <a:sym typeface="Calibri"/>
              </a:rPr>
              <a:t>1 mot 1, 2 mot 2, 3 mot 3, 4 mot 4.</a:t>
            </a:r>
            <a:endParaRPr sz="2000">
              <a:solidFill>
                <a:schemeClr val="lt1"/>
              </a:solidFill>
              <a:latin typeface="Calibri"/>
              <a:ea typeface="Calibri"/>
              <a:cs typeface="Calibri"/>
              <a:sym typeface="Calibri"/>
            </a:endParaRPr>
          </a:p>
          <a:p>
            <a:pPr indent="0" lvl="0" marL="0" rtl="0" algn="l">
              <a:lnSpc>
                <a:spcPct val="90000"/>
              </a:lnSpc>
              <a:spcBef>
                <a:spcPts val="1000"/>
              </a:spcBef>
              <a:spcAft>
                <a:spcPts val="0"/>
              </a:spcAft>
              <a:buClr>
                <a:schemeClr val="lt2"/>
              </a:buClr>
              <a:buSzPts val="2000"/>
              <a:buFont typeface="Arial"/>
              <a:buNone/>
            </a:pPr>
            <a:r>
              <a:rPr lang="sv-SE" sz="2000">
                <a:solidFill>
                  <a:schemeClr val="lt1"/>
                </a:solidFill>
                <a:latin typeface="Calibri"/>
                <a:ea typeface="Calibri"/>
                <a:cs typeface="Calibri"/>
                <a:sym typeface="Calibri"/>
              </a:rPr>
              <a:t>30 - 35 MIN</a:t>
            </a:r>
            <a:endParaRPr/>
          </a:p>
        </p:txBody>
      </p:sp>
      <p:sp>
        <p:nvSpPr>
          <p:cNvPr id="331" name="Google Shape;331;p15"/>
          <p:cNvSpPr txBox="1"/>
          <p:nvPr>
            <p:ph type="title"/>
          </p:nvPr>
        </p:nvSpPr>
        <p:spPr>
          <a:xfrm>
            <a:off x="442950" y="255804"/>
            <a:ext cx="9560366" cy="773252"/>
          </a:xfrm>
          <a:prstGeom prst="rect">
            <a:avLst/>
          </a:prstGeom>
          <a:noFill/>
          <a:ln>
            <a:noFill/>
          </a:ln>
        </p:spPr>
        <p:txBody>
          <a:bodyPr anchorCtr="0" anchor="ctr" bIns="45700" lIns="91425" spcFirstLastPara="1" rIns="91425" wrap="square" tIns="45700">
            <a:normAutofit/>
          </a:bodyPr>
          <a:lstStyle/>
          <a:p>
            <a:pPr indent="0" lvl="0" marL="0" rtl="0" algn="l">
              <a:lnSpc>
                <a:spcPct val="104166"/>
              </a:lnSpc>
              <a:spcBef>
                <a:spcPts val="0"/>
              </a:spcBef>
              <a:spcAft>
                <a:spcPts val="0"/>
              </a:spcAft>
              <a:buClr>
                <a:schemeClr val="lt1"/>
              </a:buClr>
              <a:buSzPts val="4800"/>
              <a:buFont typeface="Calibri"/>
              <a:buNone/>
            </a:pPr>
            <a:r>
              <a:rPr lang="sv-SE" sz="4800">
                <a:solidFill>
                  <a:schemeClr val="lt1"/>
                </a:solidFill>
              </a:rPr>
              <a:t>Uppbyggnad av träning</a:t>
            </a:r>
            <a:endParaRPr/>
          </a:p>
        </p:txBody>
      </p:sp>
      <p:sp>
        <p:nvSpPr>
          <p:cNvPr id="332" name="Google Shape;332;p15"/>
          <p:cNvSpPr txBox="1"/>
          <p:nvPr/>
        </p:nvSpPr>
        <p:spPr>
          <a:xfrm>
            <a:off x="9152109" y="360540"/>
            <a:ext cx="2933394" cy="773252"/>
          </a:xfrm>
          <a:prstGeom prst="rect">
            <a:avLst/>
          </a:prstGeom>
          <a:noFill/>
          <a:ln>
            <a:noFill/>
          </a:ln>
        </p:spPr>
        <p:txBody>
          <a:bodyPr anchorCtr="0" anchor="ctr" bIns="45700" lIns="91425" spcFirstLastPara="1" rIns="91425" wrap="square" tIns="45700">
            <a:noAutofit/>
          </a:bodyPr>
          <a:lstStyle/>
          <a:p>
            <a:pPr indent="0" lvl="0" marL="0" marR="0" rtl="0" algn="l">
              <a:lnSpc>
                <a:spcPct val="90909"/>
              </a:lnSpc>
              <a:spcBef>
                <a:spcPts val="0"/>
              </a:spcBef>
              <a:spcAft>
                <a:spcPts val="0"/>
              </a:spcAft>
              <a:buClr>
                <a:schemeClr val="lt1"/>
              </a:buClr>
              <a:buSzPts val="5500"/>
              <a:buFont typeface="Calibri"/>
              <a:buNone/>
            </a:pPr>
            <a:r>
              <a:rPr b="0" i="0" lang="sv-SE" sz="5500" u="none" cap="none" strike="noStrike">
                <a:solidFill>
                  <a:schemeClr val="lt1"/>
                </a:solidFill>
                <a:latin typeface="Calibri"/>
                <a:ea typeface="Calibri"/>
                <a:cs typeface="Calibri"/>
                <a:sym typeface="Calibri"/>
              </a:rPr>
              <a:t>5 mot 5</a:t>
            </a:r>
            <a:endParaRPr/>
          </a:p>
        </p:txBody>
      </p:sp>
      <p:sp>
        <p:nvSpPr>
          <p:cNvPr id="333" name="Google Shape;333;p15"/>
          <p:cNvSpPr txBox="1"/>
          <p:nvPr/>
        </p:nvSpPr>
        <p:spPr>
          <a:xfrm>
            <a:off x="672476" y="983273"/>
            <a:ext cx="4125053" cy="773252"/>
          </a:xfrm>
          <a:prstGeom prst="rect">
            <a:avLst/>
          </a:prstGeom>
          <a:noFill/>
          <a:ln>
            <a:noFill/>
          </a:ln>
        </p:spPr>
        <p:txBody>
          <a:bodyPr anchorCtr="0" anchor="ctr" bIns="45700" lIns="91425" spcFirstLastPara="1" rIns="91425" wrap="square" tIns="45700">
            <a:noAutofit/>
          </a:bodyPr>
          <a:lstStyle/>
          <a:p>
            <a:pPr indent="0" lvl="0" marL="0" marR="0" rtl="0" algn="l">
              <a:lnSpc>
                <a:spcPct val="125000"/>
              </a:lnSpc>
              <a:spcBef>
                <a:spcPts val="0"/>
              </a:spcBef>
              <a:spcAft>
                <a:spcPts val="0"/>
              </a:spcAft>
              <a:buClr>
                <a:schemeClr val="lt1"/>
              </a:buClr>
              <a:buSzPts val="4000"/>
              <a:buFont typeface="Calibri"/>
              <a:buNone/>
            </a:pPr>
            <a:r>
              <a:rPr b="0" i="0" lang="sv-SE" sz="4000" u="none" cap="none" strike="noStrike">
                <a:solidFill>
                  <a:schemeClr val="lt1"/>
                </a:solidFill>
                <a:latin typeface="Calibri"/>
                <a:ea typeface="Calibri"/>
                <a:cs typeface="Calibri"/>
                <a:sym typeface="Calibri"/>
              </a:rPr>
              <a:t>60-75 Min</a:t>
            </a:r>
            <a:endParaRPr/>
          </a:p>
        </p:txBody>
      </p:sp>
      <p:graphicFrame>
        <p:nvGraphicFramePr>
          <p:cNvPr id="334" name="Google Shape;334;p15"/>
          <p:cNvGraphicFramePr/>
          <p:nvPr/>
        </p:nvGraphicFramePr>
        <p:xfrm>
          <a:off x="4338979" y="997377"/>
          <a:ext cx="8128000" cy="5418667"/>
        </p:xfrm>
        <a:graphic>
          <a:graphicData uri="http://schemas.openxmlformats.org/drawingml/2006/chart">
            <c:chart r:id="rId3"/>
          </a:graphicData>
        </a:graphic>
      </p:graphicFrame>
      <p:sp>
        <p:nvSpPr>
          <p:cNvPr id="335" name="Google Shape;335;p15"/>
          <p:cNvSpPr/>
          <p:nvPr/>
        </p:nvSpPr>
        <p:spPr>
          <a:xfrm>
            <a:off x="5222427" y="1795825"/>
            <a:ext cx="433656" cy="366311"/>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6" name="Google Shape;336;p15"/>
          <p:cNvSpPr/>
          <p:nvPr/>
        </p:nvSpPr>
        <p:spPr>
          <a:xfrm>
            <a:off x="5222427" y="3539394"/>
            <a:ext cx="433656" cy="366311"/>
          </a:xfrm>
          <a:prstGeom prst="rect">
            <a:avLst/>
          </a:prstGeom>
          <a:solidFill>
            <a:srgbClr val="A5A5A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7" name="Google Shape;337;p15"/>
          <p:cNvSpPr/>
          <p:nvPr/>
        </p:nvSpPr>
        <p:spPr>
          <a:xfrm>
            <a:off x="5222427" y="4987626"/>
            <a:ext cx="433656" cy="366311"/>
          </a:xfrm>
          <a:prstGeom prst="rect">
            <a:avLst/>
          </a:prstGeom>
          <a:solidFill>
            <a:srgbClr val="FFC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338" name="Google Shape;338;p15"/>
          <p:cNvGrpSpPr/>
          <p:nvPr/>
        </p:nvGrpSpPr>
        <p:grpSpPr>
          <a:xfrm>
            <a:off x="-134870" y="86233"/>
            <a:ext cx="3483998" cy="579522"/>
            <a:chOff x="-134870" y="86233"/>
            <a:chExt cx="3483998" cy="579522"/>
          </a:xfrm>
        </p:grpSpPr>
        <p:sp>
          <p:nvSpPr>
            <p:cNvPr id="339" name="Google Shape;339;p15"/>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0" i="0" lang="sv-SE" sz="1200" u="none" cap="none" strike="noStrike">
                  <a:solidFill>
                    <a:schemeClr val="lt1"/>
                  </a:solidFill>
                  <a:latin typeface="Calibri"/>
                  <a:ea typeface="Calibri"/>
                  <a:cs typeface="Calibri"/>
                  <a:sym typeface="Calibri"/>
                </a:rPr>
                <a:t>Glädje, Gemenskap &amp; Fair Play</a:t>
              </a:r>
              <a:endParaRPr/>
            </a:p>
          </p:txBody>
        </p:sp>
        <p:pic>
          <p:nvPicPr>
            <p:cNvPr id="340" name="Google Shape;340;p15"/>
            <p:cNvPicPr preferRelativeResize="0"/>
            <p:nvPr/>
          </p:nvPicPr>
          <p:blipFill rotWithShape="1">
            <a:blip r:embed="rId4">
              <a:alphaModFix/>
            </a:blip>
            <a:srcRect b="0" l="0" r="0" t="0"/>
            <a:stretch/>
          </p:blipFill>
          <p:spPr>
            <a:xfrm>
              <a:off x="-134870" y="86233"/>
              <a:ext cx="1034861" cy="579522"/>
            </a:xfrm>
            <a:prstGeom prst="rect">
              <a:avLst/>
            </a:prstGeom>
            <a:noFill/>
            <a:ln>
              <a:noFill/>
            </a:ln>
          </p:spPr>
        </p:pic>
      </p:grpSp>
      <p:pic>
        <p:nvPicPr>
          <p:cNvPr id="341" name="Google Shape;341;p15"/>
          <p:cNvPicPr preferRelativeResize="0"/>
          <p:nvPr/>
        </p:nvPicPr>
        <p:blipFill rotWithShape="1">
          <a:blip r:embed="rId4">
            <a:alphaModFix amt="20000"/>
          </a:blip>
          <a:srcRect b="0" l="0" r="0" t="0"/>
          <a:stretch/>
        </p:blipFill>
        <p:spPr>
          <a:xfrm>
            <a:off x="9471838" y="4805890"/>
            <a:ext cx="3486669" cy="195253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xEl>
                                              <p:pRg end="0" st="0"/>
                                            </p:txEl>
                                          </p:spTgt>
                                        </p:tgtEl>
                                        <p:attrNameLst>
                                          <p:attrName>style.visibility</p:attrName>
                                        </p:attrNameLst>
                                      </p:cBhvr>
                                      <p:to>
                                        <p:strVal val="visible"/>
                                      </p:to>
                                    </p:set>
                                    <p:animEffect filter="fade" transition="in">
                                      <p:cBhvr>
                                        <p:cTn dur="500"/>
                                        <p:tgtEl>
                                          <p:spTgt spid="33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xEl>
                                              <p:pRg end="1" st="1"/>
                                            </p:txEl>
                                          </p:spTgt>
                                        </p:tgtEl>
                                        <p:attrNameLst>
                                          <p:attrName>style.visibility</p:attrName>
                                        </p:attrNameLst>
                                      </p:cBhvr>
                                      <p:to>
                                        <p:strVal val="visible"/>
                                      </p:to>
                                    </p:set>
                                    <p:animEffect filter="fade" transition="in">
                                      <p:cBhvr>
                                        <p:cTn dur="500"/>
                                        <p:tgtEl>
                                          <p:spTgt spid="33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xEl>
                                              <p:pRg end="2" st="2"/>
                                            </p:txEl>
                                          </p:spTgt>
                                        </p:tgtEl>
                                        <p:attrNameLst>
                                          <p:attrName>style.visibility</p:attrName>
                                        </p:attrNameLst>
                                      </p:cBhvr>
                                      <p:to>
                                        <p:strVal val="visible"/>
                                      </p:to>
                                    </p:set>
                                    <p:animEffect filter="fade" transition="in">
                                      <p:cBhvr>
                                        <p:cTn dur="500"/>
                                        <p:tgtEl>
                                          <p:spTgt spid="33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xEl>
                                              <p:pRg end="3" st="3"/>
                                            </p:txEl>
                                          </p:spTgt>
                                        </p:tgtEl>
                                        <p:attrNameLst>
                                          <p:attrName>style.visibility</p:attrName>
                                        </p:attrNameLst>
                                      </p:cBhvr>
                                      <p:to>
                                        <p:strVal val="visible"/>
                                      </p:to>
                                    </p:set>
                                    <p:animEffect filter="fade" transition="in">
                                      <p:cBhvr>
                                        <p:cTn dur="500"/>
                                        <p:tgtEl>
                                          <p:spTgt spid="33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xEl>
                                              <p:pRg end="4" st="4"/>
                                            </p:txEl>
                                          </p:spTgt>
                                        </p:tgtEl>
                                        <p:attrNameLst>
                                          <p:attrName>style.visibility</p:attrName>
                                        </p:attrNameLst>
                                      </p:cBhvr>
                                      <p:to>
                                        <p:strVal val="visible"/>
                                      </p:to>
                                    </p:set>
                                    <p:animEffect filter="fade" transition="in">
                                      <p:cBhvr>
                                        <p:cTn dur="500"/>
                                        <p:tgtEl>
                                          <p:spTgt spid="33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xEl>
                                              <p:pRg end="5" st="5"/>
                                            </p:txEl>
                                          </p:spTgt>
                                        </p:tgtEl>
                                        <p:attrNameLst>
                                          <p:attrName>style.visibility</p:attrName>
                                        </p:attrNameLst>
                                      </p:cBhvr>
                                      <p:to>
                                        <p:strVal val="visible"/>
                                      </p:to>
                                    </p:set>
                                    <p:animEffect filter="fade" transition="in">
                                      <p:cBhvr>
                                        <p:cTn dur="500"/>
                                        <p:tgtEl>
                                          <p:spTgt spid="33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xEl>
                                              <p:pRg end="6" st="6"/>
                                            </p:txEl>
                                          </p:spTgt>
                                        </p:tgtEl>
                                        <p:attrNameLst>
                                          <p:attrName>style.visibility</p:attrName>
                                        </p:attrNameLst>
                                      </p:cBhvr>
                                      <p:to>
                                        <p:strVal val="visible"/>
                                      </p:to>
                                    </p:set>
                                    <p:animEffect filter="fade" transition="in">
                                      <p:cBhvr>
                                        <p:cTn dur="500"/>
                                        <p:tgtEl>
                                          <p:spTgt spid="33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xEl>
                                              <p:pRg end="7" st="7"/>
                                            </p:txEl>
                                          </p:spTgt>
                                        </p:tgtEl>
                                        <p:attrNameLst>
                                          <p:attrName>style.visibility</p:attrName>
                                        </p:attrNameLst>
                                      </p:cBhvr>
                                      <p:to>
                                        <p:strVal val="visible"/>
                                      </p:to>
                                    </p:set>
                                    <p:animEffect filter="fade" transition="in">
                                      <p:cBhvr>
                                        <p:cTn dur="500"/>
                                        <p:tgtEl>
                                          <p:spTgt spid="33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xEl>
                                              <p:pRg end="8" st="8"/>
                                            </p:txEl>
                                          </p:spTgt>
                                        </p:tgtEl>
                                        <p:attrNameLst>
                                          <p:attrName>style.visibility</p:attrName>
                                        </p:attrNameLst>
                                      </p:cBhvr>
                                      <p:to>
                                        <p:strVal val="visible"/>
                                      </p:to>
                                    </p:set>
                                    <p:animEffect filter="fade" transition="in">
                                      <p:cBhvr>
                                        <p:cTn dur="500"/>
                                        <p:tgtEl>
                                          <p:spTgt spid="330">
                                            <p:txEl>
                                              <p:pRg end="8" st="8"/>
                                            </p:txEl>
                                          </p:spTgt>
                                        </p:tgtEl>
                                      </p:cBhvr>
                                    </p:animEffect>
                                  </p:childTnLst>
                                </p:cTn>
                              </p:par>
                              <p:par>
                                <p:cTn fill="hold" nodeType="with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500"/>
                                        <p:tgtEl>
                                          <p:spTgt spid="3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500"/>
                                        <p:tgtEl>
                                          <p:spTgt spid="3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500"/>
                                        <p:tgtEl>
                                          <p:spTgt spid="3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500"/>
                                        <p:tgtEl>
                                          <p:spTgt spid="3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2"/>
          <p:cNvPicPr preferRelativeResize="0"/>
          <p:nvPr/>
        </p:nvPicPr>
        <p:blipFill rotWithShape="1">
          <a:blip r:embed="rId3">
            <a:alphaModFix amt="20000"/>
          </a:blip>
          <a:srcRect b="0" l="0" r="0" t="0"/>
          <a:stretch/>
        </p:blipFill>
        <p:spPr>
          <a:xfrm>
            <a:off x="2407356" y="1421761"/>
            <a:ext cx="7377288" cy="4131282"/>
          </a:xfrm>
          <a:prstGeom prst="rect">
            <a:avLst/>
          </a:prstGeom>
          <a:noFill/>
          <a:ln>
            <a:noFill/>
          </a:ln>
        </p:spPr>
      </p:pic>
      <p:sp>
        <p:nvSpPr>
          <p:cNvPr id="105" name="Google Shape;105;p2"/>
          <p:cNvSpPr txBox="1"/>
          <p:nvPr/>
        </p:nvSpPr>
        <p:spPr>
          <a:xfrm>
            <a:off x="1392052" y="1908080"/>
            <a:ext cx="8214657" cy="2814617"/>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rgbClr val="FFFFFF"/>
              </a:buClr>
              <a:buSzPts val="2000"/>
              <a:buFont typeface="Arial"/>
              <a:buChar char="•"/>
            </a:pPr>
            <a:r>
              <a:rPr b="0" i="0" lang="sv-SE" sz="2000" u="none" cap="none" strike="noStrike">
                <a:solidFill>
                  <a:srgbClr val="FFFFFF"/>
                </a:solidFill>
                <a:latin typeface="Calibri"/>
                <a:ea typeface="Calibri"/>
                <a:cs typeface="Calibri"/>
                <a:sym typeface="Calibri"/>
              </a:rPr>
              <a:t>GLÄDJE </a:t>
            </a:r>
            <a:endParaRPr/>
          </a:p>
          <a:p>
            <a:pPr indent="-285750" lvl="0" marL="285750" marR="0" rtl="0" algn="l">
              <a:lnSpc>
                <a:spcPct val="150000"/>
              </a:lnSpc>
              <a:spcBef>
                <a:spcPts val="0"/>
              </a:spcBef>
              <a:spcAft>
                <a:spcPts val="0"/>
              </a:spcAft>
              <a:buClr>
                <a:srgbClr val="FFFFFF"/>
              </a:buClr>
              <a:buSzPts val="2000"/>
              <a:buFont typeface="Arial"/>
              <a:buChar char="•"/>
            </a:pPr>
            <a:r>
              <a:rPr b="0" i="0" lang="sv-SE" sz="2000" u="none" cap="none" strike="noStrike">
                <a:solidFill>
                  <a:srgbClr val="FFFFFF"/>
                </a:solidFill>
                <a:latin typeface="Calibri"/>
                <a:ea typeface="Calibri"/>
                <a:cs typeface="Calibri"/>
                <a:sym typeface="Calibri"/>
              </a:rPr>
              <a:t>GEMENSKAP </a:t>
            </a:r>
            <a:endParaRPr/>
          </a:p>
          <a:p>
            <a:pPr indent="-285750" lvl="0" marL="285750" marR="0" rtl="0" algn="l">
              <a:lnSpc>
                <a:spcPct val="150000"/>
              </a:lnSpc>
              <a:spcBef>
                <a:spcPts val="0"/>
              </a:spcBef>
              <a:spcAft>
                <a:spcPts val="0"/>
              </a:spcAft>
              <a:buClr>
                <a:srgbClr val="FFFFFF"/>
              </a:buClr>
              <a:buSzPts val="2000"/>
              <a:buFont typeface="Arial"/>
              <a:buChar char="•"/>
            </a:pPr>
            <a:r>
              <a:rPr b="0" i="0" lang="sv-SE" sz="2000" u="none" cap="none" strike="noStrike">
                <a:solidFill>
                  <a:srgbClr val="FFFFFF"/>
                </a:solidFill>
                <a:latin typeface="Calibri"/>
                <a:ea typeface="Calibri"/>
                <a:cs typeface="Calibri"/>
                <a:sym typeface="Calibri"/>
              </a:rPr>
              <a:t>FAIR PLAY</a:t>
            </a:r>
            <a:endParaRPr/>
          </a:p>
          <a:p>
            <a:pPr indent="-285750" lvl="0" marL="285750" marR="0" rtl="0" algn="l">
              <a:lnSpc>
                <a:spcPct val="150000"/>
              </a:lnSpc>
              <a:spcBef>
                <a:spcPts val="0"/>
              </a:spcBef>
              <a:spcAft>
                <a:spcPts val="0"/>
              </a:spcAft>
              <a:buClr>
                <a:srgbClr val="FFFFFF"/>
              </a:buClr>
              <a:buSzPts val="2000"/>
              <a:buFont typeface="Arial"/>
              <a:buChar char="•"/>
            </a:pPr>
            <a:r>
              <a:rPr b="0" i="0" lang="sv-SE" sz="2000" u="none" cap="none" strike="noStrike">
                <a:solidFill>
                  <a:srgbClr val="FFFFFF"/>
                </a:solidFill>
                <a:latin typeface="Calibri"/>
                <a:ea typeface="Calibri"/>
                <a:cs typeface="Calibri"/>
                <a:sym typeface="Calibri"/>
              </a:rPr>
              <a:t>Gröna kort! Egen spelare.</a:t>
            </a:r>
            <a:endParaRPr/>
          </a:p>
          <a:p>
            <a:pPr indent="-285750" lvl="0" marL="285750" marR="0" rtl="0" algn="l">
              <a:lnSpc>
                <a:spcPct val="150000"/>
              </a:lnSpc>
              <a:spcBef>
                <a:spcPts val="0"/>
              </a:spcBef>
              <a:spcAft>
                <a:spcPts val="0"/>
              </a:spcAft>
              <a:buClr>
                <a:srgbClr val="FFFFFF"/>
              </a:buClr>
              <a:buSzPts val="2000"/>
              <a:buFont typeface="Arial"/>
              <a:buChar char="•"/>
            </a:pPr>
            <a:r>
              <a:rPr b="0" i="0" lang="sv-SE" sz="2000" u="none" cap="none" strike="noStrike">
                <a:solidFill>
                  <a:srgbClr val="FFFFFF"/>
                </a:solidFill>
                <a:latin typeface="Calibri"/>
                <a:ea typeface="Calibri"/>
                <a:cs typeface="Calibri"/>
                <a:sym typeface="Calibri"/>
              </a:rPr>
              <a:t>Utbilda vår spelare.</a:t>
            </a:r>
            <a:endParaRPr b="0" i="0" sz="2000" u="none" cap="none" strike="noStrike">
              <a:solidFill>
                <a:srgbClr val="FFFFFF"/>
              </a:solidFill>
              <a:latin typeface="Calibri"/>
              <a:ea typeface="Calibri"/>
              <a:cs typeface="Calibri"/>
              <a:sym typeface="Calibri"/>
            </a:endParaRPr>
          </a:p>
          <a:p>
            <a:pPr indent="-285750" lvl="0" marL="285750" marR="0" rtl="0" algn="l">
              <a:lnSpc>
                <a:spcPct val="150000"/>
              </a:lnSpc>
              <a:spcBef>
                <a:spcPts val="0"/>
              </a:spcBef>
              <a:spcAft>
                <a:spcPts val="0"/>
              </a:spcAft>
              <a:buClr>
                <a:srgbClr val="FFFFFF"/>
              </a:buClr>
              <a:buSzPts val="2000"/>
              <a:buFont typeface="Arial"/>
              <a:buChar char="•"/>
            </a:pPr>
            <a:r>
              <a:rPr b="0" i="0" lang="sv-SE" sz="2000" u="none" cap="none" strike="noStrike">
                <a:solidFill>
                  <a:srgbClr val="FFFFFF"/>
                </a:solidFill>
                <a:latin typeface="Calibri"/>
                <a:ea typeface="Calibri"/>
                <a:cs typeface="Calibri"/>
                <a:sym typeface="Calibri"/>
              </a:rPr>
              <a:t>Yngsta lagen utbildar sina spelare själv.</a:t>
            </a:r>
            <a:endParaRPr/>
          </a:p>
        </p:txBody>
      </p:sp>
      <p:grpSp>
        <p:nvGrpSpPr>
          <p:cNvPr id="106" name="Google Shape;106;p2"/>
          <p:cNvGrpSpPr/>
          <p:nvPr/>
        </p:nvGrpSpPr>
        <p:grpSpPr>
          <a:xfrm>
            <a:off x="-134870" y="86233"/>
            <a:ext cx="3483998" cy="579522"/>
            <a:chOff x="-134870" y="86233"/>
            <a:chExt cx="3483998" cy="579522"/>
          </a:xfrm>
        </p:grpSpPr>
        <p:sp>
          <p:nvSpPr>
            <p:cNvPr id="107" name="Google Shape;107;p2"/>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0" i="0" lang="sv-SE" sz="1200" u="none" cap="none" strike="noStrike">
                  <a:solidFill>
                    <a:schemeClr val="lt1"/>
                  </a:solidFill>
                  <a:latin typeface="Calibri"/>
                  <a:ea typeface="Calibri"/>
                  <a:cs typeface="Calibri"/>
                  <a:sym typeface="Calibri"/>
                </a:rPr>
                <a:t>Glädje, Gemenskap &amp; Fair Play</a:t>
              </a:r>
              <a:endParaRPr/>
            </a:p>
          </p:txBody>
        </p:sp>
        <p:pic>
          <p:nvPicPr>
            <p:cNvPr id="108" name="Google Shape;108;p2"/>
            <p:cNvPicPr preferRelativeResize="0"/>
            <p:nvPr/>
          </p:nvPicPr>
          <p:blipFill rotWithShape="1">
            <a:blip r:embed="rId3">
              <a:alphaModFix/>
            </a:blip>
            <a:srcRect b="0" l="0" r="0" t="0"/>
            <a:stretch/>
          </p:blipFill>
          <p:spPr>
            <a:xfrm>
              <a:off x="-134870" y="86233"/>
              <a:ext cx="1034861" cy="579522"/>
            </a:xfrm>
            <a:prstGeom prst="rect">
              <a:avLst/>
            </a:prstGeom>
            <a:noFill/>
            <a:ln>
              <a:noFill/>
            </a:ln>
          </p:spPr>
        </p:pic>
      </p:grpSp>
      <p:sp>
        <p:nvSpPr>
          <p:cNvPr id="109" name="Google Shape;109;p2"/>
          <p:cNvSpPr txBox="1"/>
          <p:nvPr/>
        </p:nvSpPr>
        <p:spPr>
          <a:xfrm>
            <a:off x="2503501" y="388520"/>
            <a:ext cx="10587209"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sv-SE" sz="4000" u="sng" cap="none" strike="noStrike">
                <a:solidFill>
                  <a:srgbClr val="FFFFFF"/>
                </a:solidFill>
                <a:latin typeface="Calibri"/>
                <a:ea typeface="Calibri"/>
                <a:cs typeface="Calibri"/>
                <a:sym typeface="Calibri"/>
              </a:rPr>
              <a:t>MIF Värdegrund</a:t>
            </a:r>
            <a:endParaRPr b="0" i="0" sz="4000" u="sng"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id="346" name="Google Shape;346;p16"/>
          <p:cNvPicPr preferRelativeResize="0"/>
          <p:nvPr/>
        </p:nvPicPr>
        <p:blipFill rotWithShape="1">
          <a:blip r:embed="rId3">
            <a:alphaModFix amt="20000"/>
          </a:blip>
          <a:srcRect b="0" l="0" r="0" t="0"/>
          <a:stretch/>
        </p:blipFill>
        <p:spPr>
          <a:xfrm>
            <a:off x="2407356" y="1434287"/>
            <a:ext cx="7377288" cy="4131282"/>
          </a:xfrm>
          <a:prstGeom prst="rect">
            <a:avLst/>
          </a:prstGeom>
          <a:noFill/>
          <a:ln>
            <a:noFill/>
          </a:ln>
        </p:spPr>
      </p:pic>
      <p:sp>
        <p:nvSpPr>
          <p:cNvPr id="347" name="Google Shape;347;p16"/>
          <p:cNvSpPr txBox="1"/>
          <p:nvPr>
            <p:ph type="title"/>
          </p:nvPr>
        </p:nvSpPr>
        <p:spPr>
          <a:xfrm>
            <a:off x="442950" y="255804"/>
            <a:ext cx="9560366" cy="773252"/>
          </a:xfrm>
          <a:prstGeom prst="rect">
            <a:avLst/>
          </a:prstGeom>
          <a:noFill/>
          <a:ln>
            <a:noFill/>
          </a:ln>
        </p:spPr>
        <p:txBody>
          <a:bodyPr anchorCtr="0" anchor="ctr" bIns="45700" lIns="91425" spcFirstLastPara="1" rIns="91425" wrap="square" tIns="45700">
            <a:normAutofit/>
          </a:bodyPr>
          <a:lstStyle/>
          <a:p>
            <a:pPr indent="0" lvl="0" marL="0" rtl="0" algn="l">
              <a:lnSpc>
                <a:spcPct val="104166"/>
              </a:lnSpc>
              <a:spcBef>
                <a:spcPts val="0"/>
              </a:spcBef>
              <a:spcAft>
                <a:spcPts val="0"/>
              </a:spcAft>
              <a:buClr>
                <a:schemeClr val="lt1"/>
              </a:buClr>
              <a:buSzPts val="4800"/>
              <a:buFont typeface="Calibri"/>
              <a:buNone/>
            </a:pPr>
            <a:r>
              <a:rPr lang="sv-SE" sz="4800">
                <a:solidFill>
                  <a:schemeClr val="lt1"/>
                </a:solidFill>
              </a:rPr>
              <a:t>Uppbyggnad av träning</a:t>
            </a:r>
            <a:endParaRPr/>
          </a:p>
        </p:txBody>
      </p:sp>
      <p:sp>
        <p:nvSpPr>
          <p:cNvPr id="348" name="Google Shape;348;p16"/>
          <p:cNvSpPr txBox="1"/>
          <p:nvPr/>
        </p:nvSpPr>
        <p:spPr>
          <a:xfrm>
            <a:off x="9152109" y="360540"/>
            <a:ext cx="2933394" cy="773252"/>
          </a:xfrm>
          <a:prstGeom prst="rect">
            <a:avLst/>
          </a:prstGeom>
          <a:noFill/>
          <a:ln>
            <a:noFill/>
          </a:ln>
        </p:spPr>
        <p:txBody>
          <a:bodyPr anchorCtr="0" anchor="ctr" bIns="45700" lIns="91425" spcFirstLastPara="1" rIns="91425" wrap="square" tIns="45700">
            <a:noAutofit/>
          </a:bodyPr>
          <a:lstStyle/>
          <a:p>
            <a:pPr indent="0" lvl="0" marL="0" marR="0" rtl="0" algn="l">
              <a:lnSpc>
                <a:spcPct val="90909"/>
              </a:lnSpc>
              <a:spcBef>
                <a:spcPts val="0"/>
              </a:spcBef>
              <a:spcAft>
                <a:spcPts val="0"/>
              </a:spcAft>
              <a:buClr>
                <a:schemeClr val="lt1"/>
              </a:buClr>
              <a:buSzPts val="5500"/>
              <a:buFont typeface="Calibri"/>
              <a:buNone/>
            </a:pPr>
            <a:r>
              <a:rPr b="0" i="0" lang="sv-SE" sz="5500" u="none" cap="none" strike="noStrike">
                <a:solidFill>
                  <a:schemeClr val="lt1"/>
                </a:solidFill>
                <a:latin typeface="Calibri"/>
                <a:ea typeface="Calibri"/>
                <a:cs typeface="Calibri"/>
                <a:sym typeface="Calibri"/>
              </a:rPr>
              <a:t>5 mot 5</a:t>
            </a:r>
            <a:endParaRPr/>
          </a:p>
        </p:txBody>
      </p:sp>
      <p:sp>
        <p:nvSpPr>
          <p:cNvPr id="349" name="Google Shape;349;p16"/>
          <p:cNvSpPr txBox="1"/>
          <p:nvPr>
            <p:ph idx="1" type="body"/>
          </p:nvPr>
        </p:nvSpPr>
        <p:spPr>
          <a:xfrm>
            <a:off x="751421" y="2332821"/>
            <a:ext cx="7522247" cy="4145692"/>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90000"/>
              </a:lnSpc>
              <a:spcBef>
                <a:spcPts val="0"/>
              </a:spcBef>
              <a:spcAft>
                <a:spcPts val="0"/>
              </a:spcAft>
              <a:buClr>
                <a:schemeClr val="lt2"/>
              </a:buClr>
              <a:buSzPct val="100000"/>
              <a:buFont typeface="Arial"/>
              <a:buNone/>
            </a:pPr>
            <a:r>
              <a:rPr lang="sv-SE" sz="2800">
                <a:solidFill>
                  <a:schemeClr val="lt1"/>
                </a:solidFill>
                <a:latin typeface="Calibri"/>
                <a:ea typeface="Calibri"/>
                <a:cs typeface="Calibri"/>
                <a:sym typeface="Calibri"/>
              </a:rPr>
              <a:t>VAD?</a:t>
            </a:r>
            <a:endParaRPr/>
          </a:p>
          <a:p>
            <a:pPr indent="0" lvl="0" marL="0" rtl="0" algn="l">
              <a:lnSpc>
                <a:spcPct val="90000"/>
              </a:lnSpc>
              <a:spcBef>
                <a:spcPts val="1000"/>
              </a:spcBef>
              <a:spcAft>
                <a:spcPts val="0"/>
              </a:spcAft>
              <a:buClr>
                <a:schemeClr val="lt2"/>
              </a:buClr>
              <a:buSzPct val="100000"/>
              <a:buFont typeface="Arial"/>
              <a:buNone/>
            </a:pPr>
            <a:r>
              <a:rPr lang="sv-SE" sz="2300">
                <a:solidFill>
                  <a:schemeClr val="lt1"/>
                </a:solidFill>
                <a:latin typeface="Calibri"/>
                <a:ea typeface="Calibri"/>
                <a:cs typeface="Calibri"/>
                <a:sym typeface="Calibri"/>
              </a:rPr>
              <a:t>Vad vi ska träna på, ALLTID kopplat till tema vecka samt Arbetssätt.</a:t>
            </a:r>
            <a:endParaRPr/>
          </a:p>
          <a:p>
            <a:pPr indent="0" lvl="0" marL="0" rtl="0" algn="l">
              <a:lnSpc>
                <a:spcPct val="90000"/>
              </a:lnSpc>
              <a:spcBef>
                <a:spcPts val="1000"/>
              </a:spcBef>
              <a:spcAft>
                <a:spcPts val="0"/>
              </a:spcAft>
              <a:buClr>
                <a:schemeClr val="lt2"/>
              </a:buClr>
              <a:buSzPct val="100000"/>
              <a:buFont typeface="Arial"/>
              <a:buNone/>
            </a:pPr>
            <a:r>
              <a:rPr lang="sv-SE" sz="2300">
                <a:solidFill>
                  <a:schemeClr val="lt1"/>
                </a:solidFill>
                <a:latin typeface="Calibri"/>
                <a:ea typeface="Calibri"/>
                <a:cs typeface="Calibri"/>
                <a:sym typeface="Calibri"/>
              </a:rPr>
              <a:t>Tillexempel: Passning och Mottag. – Passning.</a:t>
            </a:r>
            <a:endParaRPr/>
          </a:p>
          <a:p>
            <a:pPr indent="0" lvl="0" marL="0" rtl="0" algn="l">
              <a:lnSpc>
                <a:spcPct val="90000"/>
              </a:lnSpc>
              <a:spcBef>
                <a:spcPts val="1000"/>
              </a:spcBef>
              <a:spcAft>
                <a:spcPts val="0"/>
              </a:spcAft>
              <a:buClr>
                <a:schemeClr val="lt2"/>
              </a:buClr>
              <a:buSzPct val="100000"/>
              <a:buFont typeface="Arial"/>
              <a:buNone/>
            </a:pPr>
            <a:r>
              <a:t/>
            </a:r>
            <a:endParaRPr sz="2800">
              <a:solidFill>
                <a:schemeClr val="lt1"/>
              </a:solidFill>
              <a:latin typeface="Calibri"/>
              <a:ea typeface="Calibri"/>
              <a:cs typeface="Calibri"/>
              <a:sym typeface="Calibri"/>
            </a:endParaRPr>
          </a:p>
          <a:p>
            <a:pPr indent="0" lvl="0" marL="0" rtl="0" algn="l">
              <a:lnSpc>
                <a:spcPct val="90000"/>
              </a:lnSpc>
              <a:spcBef>
                <a:spcPts val="1000"/>
              </a:spcBef>
              <a:spcAft>
                <a:spcPts val="0"/>
              </a:spcAft>
              <a:buClr>
                <a:schemeClr val="lt2"/>
              </a:buClr>
              <a:buSzPct val="100000"/>
              <a:buFont typeface="Arial"/>
              <a:buNone/>
            </a:pPr>
            <a:r>
              <a:rPr lang="sv-SE" sz="2800">
                <a:solidFill>
                  <a:schemeClr val="lt1"/>
                </a:solidFill>
                <a:latin typeface="Calibri"/>
                <a:ea typeface="Calibri"/>
                <a:cs typeface="Calibri"/>
                <a:sym typeface="Calibri"/>
              </a:rPr>
              <a:t>VARFÖR?</a:t>
            </a:r>
            <a:endParaRPr/>
          </a:p>
          <a:p>
            <a:pPr indent="0" lvl="0" marL="0" rtl="0" algn="l">
              <a:lnSpc>
                <a:spcPct val="90000"/>
              </a:lnSpc>
              <a:spcBef>
                <a:spcPts val="1000"/>
              </a:spcBef>
              <a:spcAft>
                <a:spcPts val="0"/>
              </a:spcAft>
              <a:buClr>
                <a:schemeClr val="lt2"/>
              </a:buClr>
              <a:buSzPct val="100000"/>
              <a:buFont typeface="Arial"/>
              <a:buNone/>
            </a:pPr>
            <a:r>
              <a:rPr lang="sv-SE" sz="2300">
                <a:solidFill>
                  <a:schemeClr val="lt1"/>
                </a:solidFill>
                <a:latin typeface="Calibri"/>
                <a:ea typeface="Calibri"/>
                <a:cs typeface="Calibri"/>
                <a:sym typeface="Calibri"/>
              </a:rPr>
              <a:t>Varför tränar vi på det.</a:t>
            </a:r>
            <a:endParaRPr/>
          </a:p>
          <a:p>
            <a:pPr indent="0" lvl="0" marL="0" rtl="0" algn="l">
              <a:lnSpc>
                <a:spcPct val="90000"/>
              </a:lnSpc>
              <a:spcBef>
                <a:spcPts val="1000"/>
              </a:spcBef>
              <a:spcAft>
                <a:spcPts val="0"/>
              </a:spcAft>
              <a:buClr>
                <a:schemeClr val="lt2"/>
              </a:buClr>
              <a:buSzPct val="100000"/>
              <a:buFont typeface="Arial"/>
              <a:buNone/>
            </a:pPr>
            <a:r>
              <a:rPr lang="sv-SE" sz="2300">
                <a:solidFill>
                  <a:schemeClr val="lt1"/>
                </a:solidFill>
                <a:latin typeface="Calibri"/>
                <a:ea typeface="Calibri"/>
                <a:cs typeface="Calibri"/>
                <a:sym typeface="Calibri"/>
              </a:rPr>
              <a:t>Tillexempel: För att kunna anpassa kraften i passningarna på olika avstånd.</a:t>
            </a:r>
            <a:endParaRPr/>
          </a:p>
          <a:p>
            <a:pPr indent="0" lvl="0" marL="0" rtl="0" algn="l">
              <a:lnSpc>
                <a:spcPct val="90000"/>
              </a:lnSpc>
              <a:spcBef>
                <a:spcPts val="1000"/>
              </a:spcBef>
              <a:spcAft>
                <a:spcPts val="0"/>
              </a:spcAft>
              <a:buClr>
                <a:schemeClr val="lt2"/>
              </a:buClr>
              <a:buSzPct val="100000"/>
              <a:buFont typeface="Arial"/>
              <a:buNone/>
            </a:pPr>
            <a:r>
              <a:t/>
            </a:r>
            <a:endParaRPr sz="2800">
              <a:solidFill>
                <a:schemeClr val="lt1"/>
              </a:solidFill>
              <a:latin typeface="Calibri"/>
              <a:ea typeface="Calibri"/>
              <a:cs typeface="Calibri"/>
              <a:sym typeface="Calibri"/>
            </a:endParaRPr>
          </a:p>
          <a:p>
            <a:pPr indent="0" lvl="0" marL="0" rtl="0" algn="l">
              <a:lnSpc>
                <a:spcPct val="90000"/>
              </a:lnSpc>
              <a:spcBef>
                <a:spcPts val="1000"/>
              </a:spcBef>
              <a:spcAft>
                <a:spcPts val="0"/>
              </a:spcAft>
              <a:buClr>
                <a:schemeClr val="lt2"/>
              </a:buClr>
              <a:buSzPct val="100000"/>
              <a:buFont typeface="Arial"/>
              <a:buNone/>
            </a:pPr>
            <a:r>
              <a:rPr lang="sv-SE" sz="2800">
                <a:solidFill>
                  <a:schemeClr val="lt1"/>
                </a:solidFill>
                <a:latin typeface="Calibri"/>
                <a:ea typeface="Calibri"/>
                <a:cs typeface="Calibri"/>
                <a:sym typeface="Calibri"/>
              </a:rPr>
              <a:t>HUR?</a:t>
            </a:r>
            <a:endParaRPr/>
          </a:p>
          <a:p>
            <a:pPr indent="0" lvl="0" marL="0" rtl="0" algn="l">
              <a:lnSpc>
                <a:spcPct val="90000"/>
              </a:lnSpc>
              <a:spcBef>
                <a:spcPts val="1000"/>
              </a:spcBef>
              <a:spcAft>
                <a:spcPts val="0"/>
              </a:spcAft>
              <a:buClr>
                <a:schemeClr val="lt2"/>
              </a:buClr>
              <a:buSzPct val="100000"/>
              <a:buFont typeface="Arial"/>
              <a:buNone/>
            </a:pPr>
            <a:r>
              <a:rPr lang="sv-SE" sz="2300">
                <a:solidFill>
                  <a:schemeClr val="lt1"/>
                </a:solidFill>
                <a:latin typeface="Calibri"/>
                <a:ea typeface="Calibri"/>
                <a:cs typeface="Calibri"/>
                <a:sym typeface="Calibri"/>
              </a:rPr>
              <a:t>Hur utför vi det?</a:t>
            </a:r>
            <a:endParaRPr/>
          </a:p>
          <a:p>
            <a:pPr indent="0" lvl="0" marL="0" rtl="0" algn="l">
              <a:lnSpc>
                <a:spcPct val="90000"/>
              </a:lnSpc>
              <a:spcBef>
                <a:spcPts val="1000"/>
              </a:spcBef>
              <a:spcAft>
                <a:spcPts val="0"/>
              </a:spcAft>
              <a:buClr>
                <a:schemeClr val="lt2"/>
              </a:buClr>
              <a:buSzPct val="100000"/>
              <a:buFont typeface="Arial"/>
              <a:buNone/>
            </a:pPr>
            <a:r>
              <a:rPr lang="sv-SE" sz="2300">
                <a:solidFill>
                  <a:schemeClr val="lt1"/>
                </a:solidFill>
                <a:latin typeface="Calibri"/>
                <a:ea typeface="Calibri"/>
                <a:cs typeface="Calibri"/>
                <a:sym typeface="Calibri"/>
              </a:rPr>
              <a:t>Tillexempel: Spännfoten, pendla igenom ordentligt, träffa bollen mitt på med bredsidan. Ju längre ifrån ju mer pendlar vi och kraft behöver vi. Ju närmare ju mindre.</a:t>
            </a:r>
            <a:endParaRPr/>
          </a:p>
          <a:p>
            <a:pPr indent="0" lvl="0" marL="0" rtl="0" algn="l">
              <a:lnSpc>
                <a:spcPct val="90000"/>
              </a:lnSpc>
              <a:spcBef>
                <a:spcPts val="1000"/>
              </a:spcBef>
              <a:spcAft>
                <a:spcPts val="0"/>
              </a:spcAft>
              <a:buClr>
                <a:schemeClr val="lt2"/>
              </a:buClr>
              <a:buSzPct val="100000"/>
              <a:buFont typeface="Arial"/>
              <a:buNone/>
            </a:pPr>
            <a:r>
              <a:t/>
            </a:r>
            <a:endParaRPr sz="1600">
              <a:solidFill>
                <a:schemeClr val="lt1"/>
              </a:solidFill>
              <a:latin typeface="Calibri"/>
              <a:ea typeface="Calibri"/>
              <a:cs typeface="Calibri"/>
              <a:sym typeface="Calibri"/>
            </a:endParaRPr>
          </a:p>
          <a:p>
            <a:pPr indent="0" lvl="0" marL="0" rtl="0" algn="l">
              <a:lnSpc>
                <a:spcPct val="90000"/>
              </a:lnSpc>
              <a:spcBef>
                <a:spcPts val="1000"/>
              </a:spcBef>
              <a:spcAft>
                <a:spcPts val="0"/>
              </a:spcAft>
              <a:buClr>
                <a:schemeClr val="lt2"/>
              </a:buClr>
              <a:buSzPct val="100000"/>
              <a:buFont typeface="Arial"/>
              <a:buNone/>
            </a:pPr>
            <a:r>
              <a:rPr lang="sv-SE" sz="2000" u="sng">
                <a:solidFill>
                  <a:srgbClr val="FFFF00"/>
                </a:solidFill>
                <a:latin typeface="Calibri"/>
                <a:ea typeface="Calibri"/>
                <a:cs typeface="Calibri"/>
                <a:sym typeface="Calibri"/>
                <a:hlinkClick r:id="rId4">
                  <a:extLst>
                    <a:ext uri="{A12FA001-AC4F-418D-AE19-62706E023703}">
                      <ahyp:hlinkClr val="tx"/>
                    </a:ext>
                  </a:extLst>
                </a:hlinkClick>
              </a:rPr>
              <a:t>Skapa och gör dina egna övningar HÄR.</a:t>
            </a:r>
            <a:endParaRPr sz="2000">
              <a:solidFill>
                <a:srgbClr val="FFFF00"/>
              </a:solidFill>
              <a:latin typeface="Calibri"/>
              <a:ea typeface="Calibri"/>
              <a:cs typeface="Calibri"/>
              <a:sym typeface="Calibri"/>
            </a:endParaRPr>
          </a:p>
          <a:p>
            <a:pPr indent="0" lvl="0" marL="0" rtl="0" algn="l">
              <a:lnSpc>
                <a:spcPct val="90000"/>
              </a:lnSpc>
              <a:spcBef>
                <a:spcPts val="1000"/>
              </a:spcBef>
              <a:spcAft>
                <a:spcPts val="0"/>
              </a:spcAft>
              <a:buClr>
                <a:schemeClr val="lt2"/>
              </a:buClr>
              <a:buSzPct val="100000"/>
              <a:buFont typeface="Arial"/>
              <a:buNone/>
            </a:pPr>
            <a:r>
              <a:t/>
            </a:r>
            <a:endParaRPr sz="1600">
              <a:solidFill>
                <a:schemeClr val="lt1"/>
              </a:solidFill>
              <a:latin typeface="Calibri"/>
              <a:ea typeface="Calibri"/>
              <a:cs typeface="Calibri"/>
              <a:sym typeface="Calibri"/>
            </a:endParaRPr>
          </a:p>
        </p:txBody>
      </p:sp>
      <p:sp>
        <p:nvSpPr>
          <p:cNvPr id="350" name="Google Shape;350;p16"/>
          <p:cNvSpPr txBox="1"/>
          <p:nvPr/>
        </p:nvSpPr>
        <p:spPr>
          <a:xfrm>
            <a:off x="442950" y="1302938"/>
            <a:ext cx="9560366" cy="756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2000"/>
              <a:buFont typeface="Calibri"/>
              <a:buNone/>
            </a:pPr>
            <a:r>
              <a:rPr b="0" i="0" lang="sv-SE" sz="2000" u="none" cap="none" strike="noStrike">
                <a:solidFill>
                  <a:schemeClr val="lt1"/>
                </a:solidFill>
                <a:latin typeface="Calibri"/>
                <a:ea typeface="Calibri"/>
                <a:cs typeface="Calibri"/>
                <a:sym typeface="Calibri"/>
              </a:rPr>
              <a:t>Planering av tränings ska var utifrån temaveckor och arbetssätt. Vi ska bygga vår träning och våra övningar kring dessa tre frågor. </a:t>
            </a:r>
            <a:endParaRPr/>
          </a:p>
        </p:txBody>
      </p:sp>
      <p:grpSp>
        <p:nvGrpSpPr>
          <p:cNvPr id="351" name="Google Shape;351;p16"/>
          <p:cNvGrpSpPr/>
          <p:nvPr/>
        </p:nvGrpSpPr>
        <p:grpSpPr>
          <a:xfrm>
            <a:off x="-134870" y="86233"/>
            <a:ext cx="3483998" cy="579522"/>
            <a:chOff x="-134870" y="86233"/>
            <a:chExt cx="3483998" cy="579522"/>
          </a:xfrm>
        </p:grpSpPr>
        <p:sp>
          <p:nvSpPr>
            <p:cNvPr id="352" name="Google Shape;352;p16"/>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0" i="0" lang="sv-SE" sz="1200" u="none" cap="none" strike="noStrike">
                  <a:solidFill>
                    <a:schemeClr val="lt1"/>
                  </a:solidFill>
                  <a:latin typeface="Calibri"/>
                  <a:ea typeface="Calibri"/>
                  <a:cs typeface="Calibri"/>
                  <a:sym typeface="Calibri"/>
                </a:rPr>
                <a:t>Glädje, Gemenskap &amp; Fair Play</a:t>
              </a:r>
              <a:endParaRPr/>
            </a:p>
          </p:txBody>
        </p:sp>
        <p:pic>
          <p:nvPicPr>
            <p:cNvPr id="353" name="Google Shape;353;p16"/>
            <p:cNvPicPr preferRelativeResize="0"/>
            <p:nvPr/>
          </p:nvPicPr>
          <p:blipFill rotWithShape="1">
            <a:blip r:embed="rId3">
              <a:alphaModFix/>
            </a:blip>
            <a:srcRect b="0" l="0" r="0" t="0"/>
            <a:stretch/>
          </p:blipFill>
          <p:spPr>
            <a:xfrm>
              <a:off x="-134870" y="86233"/>
              <a:ext cx="1034861" cy="579522"/>
            </a:xfrm>
            <a:prstGeom prst="rect">
              <a:avLst/>
            </a:prstGeom>
            <a:noFill/>
            <a:ln>
              <a:noFill/>
            </a:ln>
          </p:spPr>
        </p:pic>
      </p:grpSp>
      <p:pic>
        <p:nvPicPr>
          <p:cNvPr id="354" name="Google Shape;354;p16"/>
          <p:cNvPicPr preferRelativeResize="0"/>
          <p:nvPr/>
        </p:nvPicPr>
        <p:blipFill rotWithShape="1">
          <a:blip r:embed="rId3">
            <a:alphaModFix amt="20000"/>
          </a:blip>
          <a:srcRect b="0" l="0" r="0" t="0"/>
          <a:stretch/>
        </p:blipFill>
        <p:spPr>
          <a:xfrm>
            <a:off x="9471838" y="4805890"/>
            <a:ext cx="3486669" cy="195253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xEl>
                                              <p:pRg end="0" st="0"/>
                                            </p:txEl>
                                          </p:spTgt>
                                        </p:tgtEl>
                                        <p:attrNameLst>
                                          <p:attrName>style.visibility</p:attrName>
                                        </p:attrNameLst>
                                      </p:cBhvr>
                                      <p:to>
                                        <p:strVal val="visible"/>
                                      </p:to>
                                    </p:set>
                                    <p:animEffect filter="fade" transition="in">
                                      <p:cBhvr>
                                        <p:cTn dur="500"/>
                                        <p:tgtEl>
                                          <p:spTgt spid="34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xEl>
                                              <p:pRg end="1" st="1"/>
                                            </p:txEl>
                                          </p:spTgt>
                                        </p:tgtEl>
                                        <p:attrNameLst>
                                          <p:attrName>style.visibility</p:attrName>
                                        </p:attrNameLst>
                                      </p:cBhvr>
                                      <p:to>
                                        <p:strVal val="visible"/>
                                      </p:to>
                                    </p:set>
                                    <p:animEffect filter="fade" transition="in">
                                      <p:cBhvr>
                                        <p:cTn dur="500"/>
                                        <p:tgtEl>
                                          <p:spTgt spid="34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xEl>
                                              <p:pRg end="2" st="2"/>
                                            </p:txEl>
                                          </p:spTgt>
                                        </p:tgtEl>
                                        <p:attrNameLst>
                                          <p:attrName>style.visibility</p:attrName>
                                        </p:attrNameLst>
                                      </p:cBhvr>
                                      <p:to>
                                        <p:strVal val="visible"/>
                                      </p:to>
                                    </p:set>
                                    <p:animEffect filter="fade" transition="in">
                                      <p:cBhvr>
                                        <p:cTn dur="500"/>
                                        <p:tgtEl>
                                          <p:spTgt spid="34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xEl>
                                              <p:pRg end="3" st="3"/>
                                            </p:txEl>
                                          </p:spTgt>
                                        </p:tgtEl>
                                        <p:attrNameLst>
                                          <p:attrName>style.visibility</p:attrName>
                                        </p:attrNameLst>
                                      </p:cBhvr>
                                      <p:to>
                                        <p:strVal val="visible"/>
                                      </p:to>
                                    </p:set>
                                    <p:animEffect filter="fade" transition="in">
                                      <p:cBhvr>
                                        <p:cTn dur="500"/>
                                        <p:tgtEl>
                                          <p:spTgt spid="34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xEl>
                                              <p:pRg end="4" st="4"/>
                                            </p:txEl>
                                          </p:spTgt>
                                        </p:tgtEl>
                                        <p:attrNameLst>
                                          <p:attrName>style.visibility</p:attrName>
                                        </p:attrNameLst>
                                      </p:cBhvr>
                                      <p:to>
                                        <p:strVal val="visible"/>
                                      </p:to>
                                    </p:set>
                                    <p:animEffect filter="fade" transition="in">
                                      <p:cBhvr>
                                        <p:cTn dur="500"/>
                                        <p:tgtEl>
                                          <p:spTgt spid="34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xEl>
                                              <p:pRg end="5" st="5"/>
                                            </p:txEl>
                                          </p:spTgt>
                                        </p:tgtEl>
                                        <p:attrNameLst>
                                          <p:attrName>style.visibility</p:attrName>
                                        </p:attrNameLst>
                                      </p:cBhvr>
                                      <p:to>
                                        <p:strVal val="visible"/>
                                      </p:to>
                                    </p:set>
                                    <p:animEffect filter="fade" transition="in">
                                      <p:cBhvr>
                                        <p:cTn dur="500"/>
                                        <p:tgtEl>
                                          <p:spTgt spid="34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xEl>
                                              <p:pRg end="6" st="6"/>
                                            </p:txEl>
                                          </p:spTgt>
                                        </p:tgtEl>
                                        <p:attrNameLst>
                                          <p:attrName>style.visibility</p:attrName>
                                        </p:attrNameLst>
                                      </p:cBhvr>
                                      <p:to>
                                        <p:strVal val="visible"/>
                                      </p:to>
                                    </p:set>
                                    <p:animEffect filter="fade" transition="in">
                                      <p:cBhvr>
                                        <p:cTn dur="500"/>
                                        <p:tgtEl>
                                          <p:spTgt spid="34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xEl>
                                              <p:pRg end="7" st="7"/>
                                            </p:txEl>
                                          </p:spTgt>
                                        </p:tgtEl>
                                        <p:attrNameLst>
                                          <p:attrName>style.visibility</p:attrName>
                                        </p:attrNameLst>
                                      </p:cBhvr>
                                      <p:to>
                                        <p:strVal val="visible"/>
                                      </p:to>
                                    </p:set>
                                    <p:animEffect filter="fade" transition="in">
                                      <p:cBhvr>
                                        <p:cTn dur="500"/>
                                        <p:tgtEl>
                                          <p:spTgt spid="34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xEl>
                                              <p:pRg end="8" st="8"/>
                                            </p:txEl>
                                          </p:spTgt>
                                        </p:tgtEl>
                                        <p:attrNameLst>
                                          <p:attrName>style.visibility</p:attrName>
                                        </p:attrNameLst>
                                      </p:cBhvr>
                                      <p:to>
                                        <p:strVal val="visible"/>
                                      </p:to>
                                    </p:set>
                                    <p:animEffect filter="fade" transition="in">
                                      <p:cBhvr>
                                        <p:cTn dur="500"/>
                                        <p:tgtEl>
                                          <p:spTgt spid="34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xEl>
                                              <p:pRg end="9" st="9"/>
                                            </p:txEl>
                                          </p:spTgt>
                                        </p:tgtEl>
                                        <p:attrNameLst>
                                          <p:attrName>style.visibility</p:attrName>
                                        </p:attrNameLst>
                                      </p:cBhvr>
                                      <p:to>
                                        <p:strVal val="visible"/>
                                      </p:to>
                                    </p:set>
                                    <p:animEffect filter="fade" transition="in">
                                      <p:cBhvr>
                                        <p:cTn dur="500"/>
                                        <p:tgtEl>
                                          <p:spTgt spid="349">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xEl>
                                              <p:pRg end="10" st="10"/>
                                            </p:txEl>
                                          </p:spTgt>
                                        </p:tgtEl>
                                        <p:attrNameLst>
                                          <p:attrName>style.visibility</p:attrName>
                                        </p:attrNameLst>
                                      </p:cBhvr>
                                      <p:to>
                                        <p:strVal val="visible"/>
                                      </p:to>
                                    </p:set>
                                    <p:animEffect filter="fade" transition="in">
                                      <p:cBhvr>
                                        <p:cTn dur="500"/>
                                        <p:tgtEl>
                                          <p:spTgt spid="349">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xEl>
                                              <p:pRg end="11" st="11"/>
                                            </p:txEl>
                                          </p:spTgt>
                                        </p:tgtEl>
                                        <p:attrNameLst>
                                          <p:attrName>style.visibility</p:attrName>
                                        </p:attrNameLst>
                                      </p:cBhvr>
                                      <p:to>
                                        <p:strVal val="visible"/>
                                      </p:to>
                                    </p:set>
                                    <p:animEffect filter="fade" transition="in">
                                      <p:cBhvr>
                                        <p:cTn dur="500"/>
                                        <p:tgtEl>
                                          <p:spTgt spid="349">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xEl>
                                              <p:pRg end="12" st="12"/>
                                            </p:txEl>
                                          </p:spTgt>
                                        </p:tgtEl>
                                        <p:attrNameLst>
                                          <p:attrName>style.visibility</p:attrName>
                                        </p:attrNameLst>
                                      </p:cBhvr>
                                      <p:to>
                                        <p:strVal val="visible"/>
                                      </p:to>
                                    </p:set>
                                    <p:animEffect filter="fade" transition="in">
                                      <p:cBhvr>
                                        <p:cTn dur="500"/>
                                        <p:tgtEl>
                                          <p:spTgt spid="349">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xEl>
                                              <p:pRg end="13" st="13"/>
                                            </p:txEl>
                                          </p:spTgt>
                                        </p:tgtEl>
                                        <p:attrNameLst>
                                          <p:attrName>style.visibility</p:attrName>
                                        </p:attrNameLst>
                                      </p:cBhvr>
                                      <p:to>
                                        <p:strVal val="visible"/>
                                      </p:to>
                                    </p:set>
                                    <p:animEffect filter="fade" transition="in">
                                      <p:cBhvr>
                                        <p:cTn dur="500"/>
                                        <p:tgtEl>
                                          <p:spTgt spid="349">
                                            <p:txEl>
                                              <p:pRg end="13" st="1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58" name="Shape 358"/>
        <p:cNvGrpSpPr/>
        <p:nvPr/>
      </p:nvGrpSpPr>
      <p:grpSpPr>
        <a:xfrm>
          <a:off x="0" y="0"/>
          <a:ext cx="0" cy="0"/>
          <a:chOff x="0" y="0"/>
          <a:chExt cx="0" cy="0"/>
        </a:xfrm>
      </p:grpSpPr>
      <p:pic>
        <p:nvPicPr>
          <p:cNvPr descr="En bild som visar gräs, person, fotboll, utomhus&#10;&#10;Automatiskt genererad beskrivning" id="359" name="Google Shape;359;p17"/>
          <p:cNvPicPr preferRelativeResize="0"/>
          <p:nvPr/>
        </p:nvPicPr>
        <p:blipFill rotWithShape="1">
          <a:blip r:embed="rId3">
            <a:alphaModFix/>
          </a:blip>
          <a:srcRect b="0" l="0" r="0" t="0"/>
          <a:stretch/>
        </p:blipFill>
        <p:spPr>
          <a:xfrm>
            <a:off x="0" y="-31215"/>
            <a:ext cx="12192000" cy="6889215"/>
          </a:xfrm>
          <a:prstGeom prst="rect">
            <a:avLst/>
          </a:prstGeom>
          <a:noFill/>
          <a:ln>
            <a:noFill/>
          </a:ln>
        </p:spPr>
      </p:pic>
      <p:sp>
        <p:nvSpPr>
          <p:cNvPr id="360" name="Google Shape;360;p17"/>
          <p:cNvSpPr txBox="1"/>
          <p:nvPr>
            <p:ph type="ctrTitle"/>
          </p:nvPr>
        </p:nvSpPr>
        <p:spPr>
          <a:xfrm>
            <a:off x="1204511" y="-728470"/>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Calibri"/>
              <a:buNone/>
            </a:pPr>
            <a:r>
              <a:rPr lang="sv-SE">
                <a:solidFill>
                  <a:schemeClr val="lt1"/>
                </a:solidFill>
              </a:rPr>
              <a:t>Spelarutbilningsplan</a:t>
            </a:r>
            <a:endParaRPr/>
          </a:p>
        </p:txBody>
      </p:sp>
      <p:sp>
        <p:nvSpPr>
          <p:cNvPr id="361" name="Google Shape;361;p17"/>
          <p:cNvSpPr txBox="1"/>
          <p:nvPr>
            <p:ph idx="1" type="subTitle"/>
          </p:nvPr>
        </p:nvSpPr>
        <p:spPr>
          <a:xfrm>
            <a:off x="1204511" y="1659130"/>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400"/>
              <a:buNone/>
            </a:pPr>
            <a:r>
              <a:rPr lang="sv-SE">
                <a:solidFill>
                  <a:schemeClr val="lt1"/>
                </a:solidFill>
                <a:latin typeface="Calibri"/>
                <a:ea typeface="Calibri"/>
                <a:cs typeface="Calibri"/>
                <a:sym typeface="Calibri"/>
              </a:rPr>
              <a:t>Munkedals IF</a:t>
            </a:r>
            <a:endParaRPr/>
          </a:p>
        </p:txBody>
      </p:sp>
      <p:grpSp>
        <p:nvGrpSpPr>
          <p:cNvPr id="362" name="Google Shape;362;p17"/>
          <p:cNvGrpSpPr/>
          <p:nvPr/>
        </p:nvGrpSpPr>
        <p:grpSpPr>
          <a:xfrm>
            <a:off x="-134870" y="86233"/>
            <a:ext cx="3483998" cy="579522"/>
            <a:chOff x="-134870" y="86233"/>
            <a:chExt cx="3483998" cy="579522"/>
          </a:xfrm>
        </p:grpSpPr>
        <p:sp>
          <p:nvSpPr>
            <p:cNvPr id="363" name="Google Shape;363;p17"/>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0" i="0" lang="sv-SE" sz="1200" u="none" cap="none" strike="noStrike">
                  <a:solidFill>
                    <a:schemeClr val="lt1"/>
                  </a:solidFill>
                  <a:latin typeface="Calibri"/>
                  <a:ea typeface="Calibri"/>
                  <a:cs typeface="Calibri"/>
                  <a:sym typeface="Calibri"/>
                </a:rPr>
                <a:t>Glädje, Gemenskap &amp; Fair Play</a:t>
              </a:r>
              <a:endParaRPr/>
            </a:p>
          </p:txBody>
        </p:sp>
        <p:pic>
          <p:nvPicPr>
            <p:cNvPr id="364" name="Google Shape;364;p17"/>
            <p:cNvPicPr preferRelativeResize="0"/>
            <p:nvPr/>
          </p:nvPicPr>
          <p:blipFill rotWithShape="1">
            <a:blip r:embed="rId4">
              <a:alphaModFix/>
            </a:blip>
            <a:srcRect b="0" l="0" r="0" t="0"/>
            <a:stretch/>
          </p:blipFill>
          <p:spPr>
            <a:xfrm>
              <a:off x="-134870" y="86233"/>
              <a:ext cx="1034861" cy="579522"/>
            </a:xfrm>
            <a:prstGeom prst="rect">
              <a:avLst/>
            </a:prstGeom>
            <a:noFill/>
            <a:ln>
              <a:noFill/>
            </a:ln>
          </p:spPr>
        </p:pic>
      </p:grpSp>
      <p:pic>
        <p:nvPicPr>
          <p:cNvPr id="365" name="Google Shape;365;p17"/>
          <p:cNvPicPr preferRelativeResize="0"/>
          <p:nvPr/>
        </p:nvPicPr>
        <p:blipFill rotWithShape="1">
          <a:blip r:embed="rId4">
            <a:alphaModFix amt="20000"/>
          </a:blip>
          <a:srcRect b="0" l="0" r="0" t="0"/>
          <a:stretch/>
        </p:blipFill>
        <p:spPr>
          <a:xfrm>
            <a:off x="9471838" y="4805890"/>
            <a:ext cx="3486669" cy="195253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1000"/>
                                        <p:tgtEl>
                                          <p:spTgt spid="360"/>
                                        </p:tgtEl>
                                      </p:cBhvr>
                                    </p:animEffect>
                                  </p:childTnLst>
                                </p:cTn>
                              </p:par>
                              <p:par>
                                <p:cTn fill="hold" nodeType="withEffect" presetClass="entr" presetID="10" presetSubtype="0">
                                  <p:stCondLst>
                                    <p:cond delay="0"/>
                                  </p:stCondLst>
                                  <p:childTnLst>
                                    <p:set>
                                      <p:cBhvr>
                                        <p:cTn dur="1" fill="hold">
                                          <p:stCondLst>
                                            <p:cond delay="0"/>
                                          </p:stCondLst>
                                        </p:cTn>
                                        <p:tgtEl>
                                          <p:spTgt spid="361">
                                            <p:txEl>
                                              <p:pRg end="0" st="0"/>
                                            </p:txEl>
                                          </p:spTgt>
                                        </p:tgtEl>
                                        <p:attrNameLst>
                                          <p:attrName>style.visibility</p:attrName>
                                        </p:attrNameLst>
                                      </p:cBhvr>
                                      <p:to>
                                        <p:strVal val="visible"/>
                                      </p:to>
                                    </p:set>
                                    <p:animEffect filter="fade" transition="in">
                                      <p:cBhvr>
                                        <p:cTn dur="1000"/>
                                        <p:tgtEl>
                                          <p:spTgt spid="361">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69" name="Shape 369"/>
        <p:cNvGrpSpPr/>
        <p:nvPr/>
      </p:nvGrpSpPr>
      <p:grpSpPr>
        <a:xfrm>
          <a:off x="0" y="0"/>
          <a:ext cx="0" cy="0"/>
          <a:chOff x="0" y="0"/>
          <a:chExt cx="0" cy="0"/>
        </a:xfrm>
      </p:grpSpPr>
      <p:pic>
        <p:nvPicPr>
          <p:cNvPr id="370" name="Google Shape;370;p18"/>
          <p:cNvPicPr preferRelativeResize="0"/>
          <p:nvPr/>
        </p:nvPicPr>
        <p:blipFill rotWithShape="1">
          <a:blip r:embed="rId3">
            <a:alphaModFix amt="20000"/>
          </a:blip>
          <a:srcRect b="0" l="0" r="0" t="0"/>
          <a:stretch/>
        </p:blipFill>
        <p:spPr>
          <a:xfrm>
            <a:off x="2407356" y="1421761"/>
            <a:ext cx="7377288" cy="4131282"/>
          </a:xfrm>
          <a:prstGeom prst="rect">
            <a:avLst/>
          </a:prstGeom>
          <a:noFill/>
          <a:ln>
            <a:noFill/>
          </a:ln>
        </p:spPr>
      </p:pic>
      <p:sp>
        <p:nvSpPr>
          <p:cNvPr id="371" name="Google Shape;371;p18"/>
          <p:cNvSpPr txBox="1"/>
          <p:nvPr/>
        </p:nvSpPr>
        <p:spPr>
          <a:xfrm>
            <a:off x="2005072" y="604948"/>
            <a:ext cx="10587209"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sv-SE" sz="4000" u="sng" cap="none" strike="noStrike">
                <a:solidFill>
                  <a:schemeClr val="lt1"/>
                </a:solidFill>
                <a:latin typeface="Calibri"/>
                <a:ea typeface="Calibri"/>
                <a:cs typeface="Calibri"/>
                <a:sym typeface="Calibri"/>
              </a:rPr>
              <a:t>Syfte med  SUP</a:t>
            </a:r>
            <a:endParaRPr/>
          </a:p>
        </p:txBody>
      </p:sp>
      <p:sp>
        <p:nvSpPr>
          <p:cNvPr id="372" name="Google Shape;372;p18"/>
          <p:cNvSpPr/>
          <p:nvPr/>
        </p:nvSpPr>
        <p:spPr>
          <a:xfrm>
            <a:off x="991519" y="1963591"/>
            <a:ext cx="11105894" cy="414569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2"/>
              </a:buClr>
              <a:buSzPts val="2000"/>
              <a:buFont typeface="Arial"/>
              <a:buNone/>
            </a:pPr>
            <a:r>
              <a:rPr b="0" i="0" lang="sv-SE" sz="2000" u="none" cap="none" strike="noStrike">
                <a:solidFill>
                  <a:schemeClr val="lt1"/>
                </a:solidFill>
                <a:latin typeface="Calibri"/>
                <a:ea typeface="Calibri"/>
                <a:cs typeface="Calibri"/>
                <a:sym typeface="Calibri"/>
              </a:rPr>
              <a:t>Att föreningen kommer fram till ett gemensamt sätt att spela och träna som genomsyrar verksamheten och dess värdegrund.</a:t>
            </a:r>
            <a:endParaRPr/>
          </a:p>
          <a:p>
            <a:pPr indent="0" lvl="0" marL="0" marR="0" rtl="0" algn="l">
              <a:lnSpc>
                <a:spcPct val="90000"/>
              </a:lnSpc>
              <a:spcBef>
                <a:spcPts val="1000"/>
              </a:spcBef>
              <a:spcAft>
                <a:spcPts val="0"/>
              </a:spcAft>
              <a:buClr>
                <a:schemeClr val="lt2"/>
              </a:buClr>
              <a:buSzPts val="2000"/>
              <a:buFont typeface="Arial"/>
              <a:buNone/>
            </a:pPr>
            <a:r>
              <a:t/>
            </a:r>
            <a:endParaRPr b="0" i="0" sz="2000" u="none" cap="none" strike="noStrike">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2000"/>
              <a:buFont typeface="Arial"/>
              <a:buNone/>
            </a:pPr>
            <a:r>
              <a:rPr b="0" i="0" lang="sv-SE" sz="2000" u="none" cap="none" strike="noStrike">
                <a:solidFill>
                  <a:schemeClr val="lt1"/>
                </a:solidFill>
                <a:latin typeface="Calibri"/>
                <a:ea typeface="Calibri"/>
                <a:cs typeface="Calibri"/>
                <a:sym typeface="Calibri"/>
              </a:rPr>
              <a:t>Detta förväntas öka chanserna att:</a:t>
            </a:r>
            <a:endParaRPr/>
          </a:p>
          <a:p>
            <a:pPr indent="-342900" lvl="0" marL="342900" marR="0" rtl="0" algn="l">
              <a:lnSpc>
                <a:spcPct val="90000"/>
              </a:lnSpc>
              <a:spcBef>
                <a:spcPts val="1000"/>
              </a:spcBef>
              <a:spcAft>
                <a:spcPts val="0"/>
              </a:spcAft>
              <a:buClr>
                <a:schemeClr val="lt2"/>
              </a:buClr>
              <a:buSzPts val="2000"/>
              <a:buFont typeface="Arial"/>
              <a:buChar char="•"/>
            </a:pPr>
            <a:r>
              <a:rPr b="0" i="0" lang="sv-SE" sz="2000" u="none" cap="none" strike="noStrike">
                <a:solidFill>
                  <a:schemeClr val="lt1"/>
                </a:solidFill>
                <a:latin typeface="Calibri"/>
                <a:ea typeface="Calibri"/>
                <a:cs typeface="Calibri"/>
                <a:sym typeface="Calibri"/>
              </a:rPr>
              <a:t>Spelare utvecklas och blir bättre</a:t>
            </a:r>
            <a:endParaRPr/>
          </a:p>
          <a:p>
            <a:pPr indent="-342900" lvl="0" marL="342900" marR="0" rtl="0" algn="l">
              <a:lnSpc>
                <a:spcPct val="90000"/>
              </a:lnSpc>
              <a:spcBef>
                <a:spcPts val="1000"/>
              </a:spcBef>
              <a:spcAft>
                <a:spcPts val="0"/>
              </a:spcAft>
              <a:buClr>
                <a:schemeClr val="lt2"/>
              </a:buClr>
              <a:buSzPts val="2000"/>
              <a:buFont typeface="Arial"/>
              <a:buChar char="•"/>
            </a:pPr>
            <a:r>
              <a:rPr b="0" i="0" lang="sv-SE" sz="2000" u="none" cap="none" strike="noStrike">
                <a:solidFill>
                  <a:schemeClr val="lt1"/>
                </a:solidFill>
                <a:latin typeface="Calibri"/>
                <a:ea typeface="Calibri"/>
                <a:cs typeface="Calibri"/>
                <a:sym typeface="Calibri"/>
              </a:rPr>
              <a:t>Spelare har lättare att anpassa sig för spel och träning med flera</a:t>
            </a:r>
            <a:br>
              <a:rPr b="0" i="0" lang="sv-SE" sz="2000" u="none" cap="none" strike="noStrike">
                <a:solidFill>
                  <a:schemeClr val="lt1"/>
                </a:solidFill>
                <a:latin typeface="Calibri"/>
                <a:ea typeface="Calibri"/>
                <a:cs typeface="Calibri"/>
                <a:sym typeface="Calibri"/>
              </a:rPr>
            </a:br>
            <a:r>
              <a:rPr b="0" i="0" lang="sv-SE" sz="2000" u="none" cap="none" strike="noStrike">
                <a:solidFill>
                  <a:schemeClr val="lt1"/>
                </a:solidFill>
                <a:latin typeface="Calibri"/>
                <a:ea typeface="Calibri"/>
                <a:cs typeface="Calibri"/>
                <a:sym typeface="Calibri"/>
              </a:rPr>
              <a:t>av föreningens lag</a:t>
            </a:r>
            <a:endParaRPr/>
          </a:p>
          <a:p>
            <a:pPr indent="-342900" lvl="0" marL="342900" marR="0" rtl="0" algn="l">
              <a:lnSpc>
                <a:spcPct val="90000"/>
              </a:lnSpc>
              <a:spcBef>
                <a:spcPts val="1000"/>
              </a:spcBef>
              <a:spcAft>
                <a:spcPts val="0"/>
              </a:spcAft>
              <a:buClr>
                <a:schemeClr val="lt2"/>
              </a:buClr>
              <a:buSzPts val="2000"/>
              <a:buFont typeface="Arial"/>
              <a:buChar char="•"/>
            </a:pPr>
            <a:r>
              <a:rPr b="0" i="0" lang="sv-SE" sz="2000" u="none" cap="none" strike="noStrike">
                <a:solidFill>
                  <a:schemeClr val="lt1"/>
                </a:solidFill>
                <a:latin typeface="Calibri"/>
                <a:ea typeface="Calibri"/>
                <a:cs typeface="Calibri"/>
                <a:sym typeface="Calibri"/>
              </a:rPr>
              <a:t>Ledare i olika lag har lättare att samarbeta och hjälpa varandra	</a:t>
            </a:r>
            <a:endParaRPr/>
          </a:p>
          <a:p>
            <a:pPr indent="-342900" lvl="0" marL="342900" marR="0" rtl="0" algn="l">
              <a:lnSpc>
                <a:spcPct val="90000"/>
              </a:lnSpc>
              <a:spcBef>
                <a:spcPts val="1000"/>
              </a:spcBef>
              <a:spcAft>
                <a:spcPts val="0"/>
              </a:spcAft>
              <a:buClr>
                <a:schemeClr val="lt2"/>
              </a:buClr>
              <a:buSzPts val="2000"/>
              <a:buFont typeface="Arial"/>
              <a:buChar char="•"/>
            </a:pPr>
            <a:r>
              <a:rPr b="0" i="0" lang="sv-SE" sz="2000" u="none" cap="none" strike="noStrike">
                <a:solidFill>
                  <a:schemeClr val="lt1"/>
                </a:solidFill>
                <a:latin typeface="Calibri"/>
                <a:ea typeface="Calibri"/>
                <a:cs typeface="Calibri"/>
                <a:sym typeface="Calibri"/>
              </a:rPr>
              <a:t>Ett mer långsiktigt lärande</a:t>
            </a:r>
            <a:endParaRPr/>
          </a:p>
        </p:txBody>
      </p:sp>
      <p:pic>
        <p:nvPicPr>
          <p:cNvPr id="373" name="Google Shape;373;p18"/>
          <p:cNvPicPr preferRelativeResize="0"/>
          <p:nvPr/>
        </p:nvPicPr>
        <p:blipFill rotWithShape="1">
          <a:blip r:embed="rId3">
            <a:alphaModFix amt="20000"/>
          </a:blip>
          <a:srcRect b="0" l="0" r="0" t="0"/>
          <a:stretch/>
        </p:blipFill>
        <p:spPr>
          <a:xfrm>
            <a:off x="9471838" y="4805890"/>
            <a:ext cx="3486669" cy="1952535"/>
          </a:xfrm>
          <a:prstGeom prst="rect">
            <a:avLst/>
          </a:prstGeom>
          <a:noFill/>
          <a:ln>
            <a:noFill/>
          </a:ln>
        </p:spPr>
      </p:pic>
      <p:grpSp>
        <p:nvGrpSpPr>
          <p:cNvPr id="374" name="Google Shape;374;p18"/>
          <p:cNvGrpSpPr/>
          <p:nvPr/>
        </p:nvGrpSpPr>
        <p:grpSpPr>
          <a:xfrm>
            <a:off x="-134870" y="86233"/>
            <a:ext cx="3483998" cy="579522"/>
            <a:chOff x="-134870" y="86233"/>
            <a:chExt cx="3483998" cy="579522"/>
          </a:xfrm>
        </p:grpSpPr>
        <p:sp>
          <p:nvSpPr>
            <p:cNvPr id="375" name="Google Shape;375;p18"/>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0" i="0" lang="sv-SE" sz="1200" u="none" cap="none" strike="noStrike">
                  <a:solidFill>
                    <a:schemeClr val="lt1"/>
                  </a:solidFill>
                  <a:latin typeface="Calibri"/>
                  <a:ea typeface="Calibri"/>
                  <a:cs typeface="Calibri"/>
                  <a:sym typeface="Calibri"/>
                </a:rPr>
                <a:t>Glädje, Gemenskap &amp; Fair Play</a:t>
              </a:r>
              <a:endParaRPr/>
            </a:p>
          </p:txBody>
        </p:sp>
        <p:pic>
          <p:nvPicPr>
            <p:cNvPr id="376" name="Google Shape;376;p18"/>
            <p:cNvPicPr preferRelativeResize="0"/>
            <p:nvPr/>
          </p:nvPicPr>
          <p:blipFill rotWithShape="1">
            <a:blip r:embed="rId3">
              <a:alphaModFix/>
            </a:blip>
            <a:srcRect b="0" l="0" r="0" t="0"/>
            <a:stretch/>
          </p:blipFill>
          <p:spPr>
            <a:xfrm>
              <a:off x="-134870" y="86233"/>
              <a:ext cx="1034861" cy="579522"/>
            </a:xfrm>
            <a:prstGeom prst="rect">
              <a:avLst/>
            </a:prstGeom>
            <a:noFill/>
            <a:ln>
              <a:noFill/>
            </a:ln>
          </p:spPr>
        </p:pic>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pic>
        <p:nvPicPr>
          <p:cNvPr descr="En bild som visar gräs, träd, person, utomhus&#10;&#10;Automatiskt genererad beskrivning" id="381" name="Google Shape;381;p1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82" name="Google Shape;382;p19"/>
          <p:cNvSpPr txBox="1"/>
          <p:nvPr>
            <p:ph type="ctrTitle"/>
          </p:nvPr>
        </p:nvSpPr>
        <p:spPr>
          <a:xfrm>
            <a:off x="1204511" y="-1007685"/>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Calibri"/>
              <a:buNone/>
            </a:pPr>
            <a:r>
              <a:rPr lang="sv-SE">
                <a:solidFill>
                  <a:schemeClr val="lt1"/>
                </a:solidFill>
              </a:rPr>
              <a:t>7 mot 7</a:t>
            </a:r>
            <a:endParaRPr/>
          </a:p>
        </p:txBody>
      </p:sp>
      <p:sp>
        <p:nvSpPr>
          <p:cNvPr id="383" name="Google Shape;383;p19"/>
          <p:cNvSpPr txBox="1"/>
          <p:nvPr>
            <p:ph idx="1" type="subTitle"/>
          </p:nvPr>
        </p:nvSpPr>
        <p:spPr>
          <a:xfrm>
            <a:off x="1314679" y="1379915"/>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400"/>
              <a:buNone/>
            </a:pPr>
            <a:r>
              <a:rPr lang="sv-SE">
                <a:solidFill>
                  <a:schemeClr val="lt1"/>
                </a:solidFill>
                <a:latin typeface="Calibri"/>
                <a:ea typeface="Calibri"/>
                <a:cs typeface="Calibri"/>
                <a:sym typeface="Calibri"/>
              </a:rPr>
              <a:t>Spelsätt</a:t>
            </a:r>
            <a:endParaRPr/>
          </a:p>
        </p:txBody>
      </p:sp>
      <p:grpSp>
        <p:nvGrpSpPr>
          <p:cNvPr id="384" name="Google Shape;384;p19"/>
          <p:cNvGrpSpPr/>
          <p:nvPr/>
        </p:nvGrpSpPr>
        <p:grpSpPr>
          <a:xfrm>
            <a:off x="-134870" y="86233"/>
            <a:ext cx="3483998" cy="579522"/>
            <a:chOff x="-134870" y="86233"/>
            <a:chExt cx="3483998" cy="579522"/>
          </a:xfrm>
        </p:grpSpPr>
        <p:sp>
          <p:nvSpPr>
            <p:cNvPr id="385" name="Google Shape;385;p19"/>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0" i="0" lang="sv-SE" sz="1200" u="none" cap="none" strike="noStrike">
                  <a:solidFill>
                    <a:schemeClr val="lt1"/>
                  </a:solidFill>
                  <a:latin typeface="Calibri"/>
                  <a:ea typeface="Calibri"/>
                  <a:cs typeface="Calibri"/>
                  <a:sym typeface="Calibri"/>
                </a:rPr>
                <a:t>Glädje, Gemenskap &amp; Fair Play</a:t>
              </a:r>
              <a:endParaRPr/>
            </a:p>
          </p:txBody>
        </p:sp>
        <p:pic>
          <p:nvPicPr>
            <p:cNvPr id="386" name="Google Shape;386;p19"/>
            <p:cNvPicPr preferRelativeResize="0"/>
            <p:nvPr/>
          </p:nvPicPr>
          <p:blipFill rotWithShape="1">
            <a:blip r:embed="rId4">
              <a:alphaModFix/>
            </a:blip>
            <a:srcRect b="0" l="0" r="0" t="0"/>
            <a:stretch/>
          </p:blipFill>
          <p:spPr>
            <a:xfrm>
              <a:off x="-134870" y="86233"/>
              <a:ext cx="1034861" cy="579522"/>
            </a:xfrm>
            <a:prstGeom prst="rect">
              <a:avLst/>
            </a:prstGeom>
            <a:noFill/>
            <a:ln>
              <a:noFill/>
            </a:ln>
          </p:spPr>
        </p:pic>
      </p:grpSp>
      <p:pic>
        <p:nvPicPr>
          <p:cNvPr id="387" name="Google Shape;387;p19"/>
          <p:cNvPicPr preferRelativeResize="0"/>
          <p:nvPr/>
        </p:nvPicPr>
        <p:blipFill rotWithShape="1">
          <a:blip r:embed="rId4">
            <a:alphaModFix amt="20000"/>
          </a:blip>
          <a:srcRect b="0" l="0" r="0" t="0"/>
          <a:stretch/>
        </p:blipFill>
        <p:spPr>
          <a:xfrm>
            <a:off x="9471838" y="4805890"/>
            <a:ext cx="3486669" cy="195253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pic>
        <p:nvPicPr>
          <p:cNvPr id="393" name="Google Shape;393;p20"/>
          <p:cNvPicPr preferRelativeResize="0"/>
          <p:nvPr/>
        </p:nvPicPr>
        <p:blipFill rotWithShape="1">
          <a:blip r:embed="rId3">
            <a:alphaModFix/>
          </a:blip>
          <a:srcRect b="3496" l="62770" r="1812" t="2085"/>
          <a:stretch/>
        </p:blipFill>
        <p:spPr>
          <a:xfrm>
            <a:off x="7623416" y="7410"/>
            <a:ext cx="4568584" cy="6850590"/>
          </a:xfrm>
          <a:prstGeom prst="rect">
            <a:avLst/>
          </a:prstGeom>
          <a:noFill/>
          <a:ln>
            <a:noFill/>
          </a:ln>
        </p:spPr>
      </p:pic>
      <p:pic>
        <p:nvPicPr>
          <p:cNvPr id="394" name="Google Shape;394;p20"/>
          <p:cNvPicPr preferRelativeResize="0"/>
          <p:nvPr/>
        </p:nvPicPr>
        <p:blipFill rotWithShape="1">
          <a:blip r:embed="rId4">
            <a:alphaModFix amt="20000"/>
          </a:blip>
          <a:srcRect b="0" l="0" r="0" t="0"/>
          <a:stretch/>
        </p:blipFill>
        <p:spPr>
          <a:xfrm>
            <a:off x="9471838" y="4805890"/>
            <a:ext cx="3486669" cy="1952535"/>
          </a:xfrm>
          <a:prstGeom prst="rect">
            <a:avLst/>
          </a:prstGeom>
          <a:noFill/>
          <a:ln>
            <a:noFill/>
          </a:ln>
        </p:spPr>
      </p:pic>
      <p:sp>
        <p:nvSpPr>
          <p:cNvPr id="395" name="Google Shape;395;p20"/>
          <p:cNvSpPr txBox="1"/>
          <p:nvPr/>
        </p:nvSpPr>
        <p:spPr>
          <a:xfrm>
            <a:off x="7602621" y="86233"/>
            <a:ext cx="216232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sv-SE" sz="1800" u="none" cap="none" strike="noStrike">
                <a:solidFill>
                  <a:schemeClr val="lt1"/>
                </a:solidFill>
                <a:latin typeface="Calibri"/>
                <a:ea typeface="Calibri"/>
                <a:cs typeface="Calibri"/>
                <a:sym typeface="Calibri"/>
              </a:rPr>
              <a:t>Formation: MV-2-3-1</a:t>
            </a:r>
            <a:endParaRPr/>
          </a:p>
        </p:txBody>
      </p:sp>
      <p:sp>
        <p:nvSpPr>
          <p:cNvPr id="396" name="Google Shape;396;p20"/>
          <p:cNvSpPr/>
          <p:nvPr/>
        </p:nvSpPr>
        <p:spPr>
          <a:xfrm>
            <a:off x="9783443" y="5690081"/>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397" name="Google Shape;397;p20"/>
          <p:cNvSpPr/>
          <p:nvPr/>
        </p:nvSpPr>
        <p:spPr>
          <a:xfrm>
            <a:off x="10787185" y="5006435"/>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398" name="Google Shape;398;p20"/>
          <p:cNvSpPr/>
          <p:nvPr/>
        </p:nvSpPr>
        <p:spPr>
          <a:xfrm>
            <a:off x="8828276" y="50064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399" name="Google Shape;399;p20"/>
          <p:cNvSpPr/>
          <p:nvPr/>
        </p:nvSpPr>
        <p:spPr>
          <a:xfrm>
            <a:off x="9779647" y="4023125"/>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400" name="Google Shape;400;p20"/>
          <p:cNvSpPr/>
          <p:nvPr/>
        </p:nvSpPr>
        <p:spPr>
          <a:xfrm>
            <a:off x="7851402" y="3921697"/>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401" name="Google Shape;401;p20"/>
          <p:cNvSpPr/>
          <p:nvPr/>
        </p:nvSpPr>
        <p:spPr>
          <a:xfrm>
            <a:off x="11724294" y="3921697"/>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402" name="Google Shape;402;p20"/>
          <p:cNvSpPr/>
          <p:nvPr/>
        </p:nvSpPr>
        <p:spPr>
          <a:xfrm>
            <a:off x="9764944" y="2895116"/>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grpSp>
        <p:nvGrpSpPr>
          <p:cNvPr id="403" name="Google Shape;403;p20"/>
          <p:cNvGrpSpPr/>
          <p:nvPr/>
        </p:nvGrpSpPr>
        <p:grpSpPr>
          <a:xfrm>
            <a:off x="-134870" y="86233"/>
            <a:ext cx="3483998" cy="579522"/>
            <a:chOff x="-134870" y="86233"/>
            <a:chExt cx="3483998" cy="579522"/>
          </a:xfrm>
        </p:grpSpPr>
        <p:sp>
          <p:nvSpPr>
            <p:cNvPr id="404" name="Google Shape;404;p20"/>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sv-SE" sz="1200">
                  <a:solidFill>
                    <a:schemeClr val="lt1"/>
                  </a:solidFill>
                  <a:latin typeface="Calibri"/>
                  <a:ea typeface="Calibri"/>
                  <a:cs typeface="Calibri"/>
                  <a:sym typeface="Calibri"/>
                </a:rPr>
                <a:t>Glädje, Gemenskap &amp; Fair Play</a:t>
              </a:r>
              <a:endParaRPr/>
            </a:p>
          </p:txBody>
        </p:sp>
        <p:pic>
          <p:nvPicPr>
            <p:cNvPr id="405" name="Google Shape;405;p20"/>
            <p:cNvPicPr preferRelativeResize="0"/>
            <p:nvPr/>
          </p:nvPicPr>
          <p:blipFill rotWithShape="1">
            <a:blip r:embed="rId4">
              <a:alphaModFix/>
            </a:blip>
            <a:srcRect b="0" l="0" r="0" t="0"/>
            <a:stretch/>
          </p:blipFill>
          <p:spPr>
            <a:xfrm>
              <a:off x="-134870" y="86233"/>
              <a:ext cx="1034861" cy="579522"/>
            </a:xfrm>
            <a:prstGeom prst="rect">
              <a:avLst/>
            </a:prstGeom>
            <a:noFill/>
            <a:ln>
              <a:noFill/>
            </a:ln>
          </p:spPr>
        </p:pic>
      </p:grpSp>
      <p:sp>
        <p:nvSpPr>
          <p:cNvPr id="406" name="Google Shape;406;p20"/>
          <p:cNvSpPr txBox="1"/>
          <p:nvPr/>
        </p:nvSpPr>
        <p:spPr>
          <a:xfrm>
            <a:off x="3869352" y="140233"/>
            <a:ext cx="277474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lang="sv-SE" sz="4000" u="sng" cap="none" strike="noStrike">
                <a:solidFill>
                  <a:schemeClr val="lt1"/>
                </a:solidFill>
                <a:latin typeface="Calibri"/>
                <a:ea typeface="Calibri"/>
                <a:cs typeface="Calibri"/>
                <a:sym typeface="Calibri"/>
              </a:rPr>
              <a:t>Anfallsspel</a:t>
            </a:r>
            <a:endParaRPr/>
          </a:p>
        </p:txBody>
      </p:sp>
      <p:sp>
        <p:nvSpPr>
          <p:cNvPr id="407" name="Google Shape;407;p20"/>
          <p:cNvSpPr txBox="1"/>
          <p:nvPr/>
        </p:nvSpPr>
        <p:spPr>
          <a:xfrm>
            <a:off x="675211" y="940194"/>
            <a:ext cx="638828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lang="sv-SE" sz="2400" cap="none" strike="noStrike">
                <a:solidFill>
                  <a:schemeClr val="lt1"/>
                </a:solidFill>
                <a:latin typeface="Calibri"/>
                <a:ea typeface="Calibri"/>
                <a:cs typeface="Calibri"/>
                <a:sym typeface="Calibri"/>
              </a:rPr>
              <a:t>Arbetssätt- Speluppbyggnad</a:t>
            </a:r>
            <a:endParaRPr/>
          </a:p>
        </p:txBody>
      </p:sp>
      <p:sp>
        <p:nvSpPr>
          <p:cNvPr id="408" name="Google Shape;408;p20"/>
          <p:cNvSpPr/>
          <p:nvPr/>
        </p:nvSpPr>
        <p:spPr>
          <a:xfrm>
            <a:off x="891015" y="1639580"/>
            <a:ext cx="6255913" cy="414569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2"/>
              </a:buClr>
              <a:buSzPts val="2000"/>
              <a:buFont typeface="Arial"/>
              <a:buNone/>
            </a:pPr>
            <a:r>
              <a:rPr b="0" i="0" lang="sv-SE" sz="2000" u="none">
                <a:solidFill>
                  <a:schemeClr val="lt1"/>
                </a:solidFill>
                <a:latin typeface="Calibri"/>
                <a:ea typeface="Calibri"/>
                <a:cs typeface="Calibri"/>
                <a:sym typeface="Calibri"/>
              </a:rPr>
              <a:t>Vi ska ta bollen framåt lagdel för lagdel. </a:t>
            </a:r>
            <a:endParaRPr/>
          </a:p>
          <a:p>
            <a:pPr indent="0" lvl="0" marL="0" marR="0" rtl="0" algn="l">
              <a:lnSpc>
                <a:spcPct val="90000"/>
              </a:lnSpc>
              <a:spcBef>
                <a:spcPts val="1000"/>
              </a:spcBef>
              <a:spcAft>
                <a:spcPts val="0"/>
              </a:spcAft>
              <a:buClr>
                <a:schemeClr val="lt2"/>
              </a:buClr>
              <a:buSzPts val="2000"/>
              <a:buFont typeface="Arial"/>
              <a:buNone/>
            </a:pPr>
            <a:r>
              <a:rPr b="0" i="0" lang="sv-SE" sz="2000" u="none">
                <a:solidFill>
                  <a:schemeClr val="lt1"/>
                </a:solidFill>
                <a:latin typeface="Calibri"/>
                <a:ea typeface="Calibri"/>
                <a:cs typeface="Calibri"/>
                <a:sym typeface="Calibri"/>
              </a:rPr>
              <a:t>MV till Backar, Backar till Mittfält och Mittfält till Forwards.</a:t>
            </a:r>
            <a:endParaRPr/>
          </a:p>
          <a:p>
            <a:pPr indent="0" lvl="0" marL="0" marR="0" rtl="0" algn="l">
              <a:lnSpc>
                <a:spcPct val="90000"/>
              </a:lnSpc>
              <a:spcBef>
                <a:spcPts val="1000"/>
              </a:spcBef>
              <a:spcAft>
                <a:spcPts val="0"/>
              </a:spcAft>
              <a:buClr>
                <a:schemeClr val="lt2"/>
              </a:buClr>
              <a:buSzPts val="2000"/>
              <a:buFont typeface="Arial"/>
              <a:buNone/>
            </a:pPr>
            <a:r>
              <a:rPr b="0" i="0" lang="sv-SE" sz="2000" u="none">
                <a:solidFill>
                  <a:schemeClr val="lt1"/>
                </a:solidFill>
                <a:latin typeface="Calibri"/>
                <a:ea typeface="Calibri"/>
                <a:cs typeface="Calibri"/>
                <a:sym typeface="Calibri"/>
              </a:rPr>
              <a:t>Vi anfaller alltså med alla våra spelare.</a:t>
            </a:r>
            <a:endParaRPr/>
          </a:p>
          <a:p>
            <a:pPr indent="0" lvl="0" marL="0" marR="0" rtl="0" algn="l">
              <a:lnSpc>
                <a:spcPct val="90000"/>
              </a:lnSpc>
              <a:spcBef>
                <a:spcPts val="1000"/>
              </a:spcBef>
              <a:spcAft>
                <a:spcPts val="0"/>
              </a:spcAft>
              <a:buClr>
                <a:schemeClr val="lt2"/>
              </a:buClr>
              <a:buSzPts val="2000"/>
              <a:buFont typeface="Arial"/>
              <a:buNone/>
            </a:pPr>
            <a:r>
              <a:t/>
            </a:r>
            <a:endParaRPr b="0" i="0" sz="2000" u="none">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2000"/>
              <a:buFont typeface="Arial"/>
              <a:buNone/>
            </a:pPr>
            <a:r>
              <a:rPr b="0" i="0" lang="sv-SE" sz="2000" u="none">
                <a:solidFill>
                  <a:schemeClr val="lt1"/>
                </a:solidFill>
                <a:latin typeface="Calibri"/>
                <a:ea typeface="Calibri"/>
                <a:cs typeface="Calibri"/>
                <a:sym typeface="Calibri"/>
              </a:rPr>
              <a:t>Ska sträva efter att alltid uppfylla Grundförutsättningarna i Anfallsspel:</a:t>
            </a:r>
            <a:endParaRPr/>
          </a:p>
          <a:p>
            <a:pPr indent="-342900" lvl="0" marL="342900" marR="0" rtl="0" algn="l">
              <a:lnSpc>
                <a:spcPct val="90000"/>
              </a:lnSpc>
              <a:spcBef>
                <a:spcPts val="1000"/>
              </a:spcBef>
              <a:spcAft>
                <a:spcPts val="0"/>
              </a:spcAft>
              <a:buClr>
                <a:schemeClr val="lt2"/>
              </a:buClr>
              <a:buSzPts val="1600"/>
              <a:buFont typeface="Arial"/>
              <a:buChar char="•"/>
            </a:pPr>
            <a:r>
              <a:rPr b="0" i="0" lang="sv-SE" sz="1600" u="none">
                <a:solidFill>
                  <a:schemeClr val="lt1"/>
                </a:solidFill>
                <a:latin typeface="Calibri"/>
                <a:ea typeface="Calibri"/>
                <a:cs typeface="Calibri"/>
                <a:sym typeface="Calibri"/>
              </a:rPr>
              <a:t>Spelbredd</a:t>
            </a:r>
            <a:endParaRPr/>
          </a:p>
          <a:p>
            <a:pPr indent="-342900" lvl="0" marL="342900" marR="0" rtl="0" algn="l">
              <a:lnSpc>
                <a:spcPct val="90000"/>
              </a:lnSpc>
              <a:spcBef>
                <a:spcPts val="1000"/>
              </a:spcBef>
              <a:spcAft>
                <a:spcPts val="0"/>
              </a:spcAft>
              <a:buClr>
                <a:schemeClr val="lt2"/>
              </a:buClr>
              <a:buSzPts val="1600"/>
              <a:buFont typeface="Arial"/>
              <a:buChar char="•"/>
            </a:pPr>
            <a:r>
              <a:rPr b="0" i="0" lang="sv-SE" sz="1600" u="none">
                <a:solidFill>
                  <a:schemeClr val="lt1"/>
                </a:solidFill>
                <a:latin typeface="Calibri"/>
                <a:ea typeface="Calibri"/>
                <a:cs typeface="Calibri"/>
                <a:sym typeface="Calibri"/>
              </a:rPr>
              <a:t>Spelbarhet </a:t>
            </a:r>
            <a:endParaRPr/>
          </a:p>
          <a:p>
            <a:pPr indent="-342900" lvl="0" marL="342900" marR="0" rtl="0" algn="l">
              <a:lnSpc>
                <a:spcPct val="90000"/>
              </a:lnSpc>
              <a:spcBef>
                <a:spcPts val="1000"/>
              </a:spcBef>
              <a:spcAft>
                <a:spcPts val="0"/>
              </a:spcAft>
              <a:buClr>
                <a:schemeClr val="lt2"/>
              </a:buClr>
              <a:buSzPts val="1600"/>
              <a:buFont typeface="Arial"/>
              <a:buChar char="•"/>
            </a:pPr>
            <a:r>
              <a:rPr b="0" i="0" lang="sv-SE" sz="1600" u="none">
                <a:solidFill>
                  <a:schemeClr val="lt1"/>
                </a:solidFill>
                <a:latin typeface="Calibri"/>
                <a:ea typeface="Calibri"/>
                <a:cs typeface="Calibri"/>
                <a:sym typeface="Calibri"/>
              </a:rPr>
              <a:t>Spelavstånd</a:t>
            </a:r>
            <a:endParaRPr/>
          </a:p>
          <a:p>
            <a:pPr indent="-342900" lvl="0" marL="342900" marR="0" rtl="0" algn="l">
              <a:lnSpc>
                <a:spcPct val="90000"/>
              </a:lnSpc>
              <a:spcBef>
                <a:spcPts val="1000"/>
              </a:spcBef>
              <a:spcAft>
                <a:spcPts val="0"/>
              </a:spcAft>
              <a:buClr>
                <a:schemeClr val="lt2"/>
              </a:buClr>
              <a:buSzPts val="1600"/>
              <a:buFont typeface="Arial"/>
              <a:buChar char="•"/>
            </a:pPr>
            <a:r>
              <a:rPr b="0" i="0" lang="sv-SE" sz="1600" u="none">
                <a:solidFill>
                  <a:schemeClr val="lt1"/>
                </a:solidFill>
                <a:latin typeface="Calibri"/>
                <a:ea typeface="Calibri"/>
                <a:cs typeface="Calibri"/>
                <a:sym typeface="Calibri"/>
              </a:rPr>
              <a:t>Speldjup</a:t>
            </a:r>
            <a:endParaRPr/>
          </a:p>
          <a:p>
            <a:pPr indent="-215900" lvl="0" marL="342900" marR="0" rtl="0" algn="l">
              <a:lnSpc>
                <a:spcPct val="90000"/>
              </a:lnSpc>
              <a:spcBef>
                <a:spcPts val="1000"/>
              </a:spcBef>
              <a:spcAft>
                <a:spcPts val="0"/>
              </a:spcAft>
              <a:buClr>
                <a:schemeClr val="lt2"/>
              </a:buClr>
              <a:buSzPts val="2000"/>
              <a:buFont typeface="Arial"/>
              <a:buNone/>
            </a:pPr>
            <a:r>
              <a:t/>
            </a:r>
            <a:endParaRPr b="0" i="0" sz="2000" u="none">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2000"/>
              <a:buFont typeface="Arial"/>
              <a:buNone/>
            </a:pPr>
            <a:r>
              <a:rPr b="0" i="0" lang="sv-SE" sz="2000" u="none">
                <a:solidFill>
                  <a:schemeClr val="lt1"/>
                </a:solidFill>
                <a:latin typeface="Calibri"/>
                <a:ea typeface="Calibri"/>
                <a:cs typeface="Calibri"/>
                <a:sym typeface="Calibri"/>
              </a:rPr>
              <a:t>Våga att göra det svåra och INTE ta den lätta vägen</a:t>
            </a:r>
            <a:endParaRPr/>
          </a:p>
          <a:p>
            <a:pPr indent="0" lvl="0" marL="0" marR="0" rtl="0" algn="l">
              <a:lnSpc>
                <a:spcPct val="90000"/>
              </a:lnSpc>
              <a:spcBef>
                <a:spcPts val="1000"/>
              </a:spcBef>
              <a:spcAft>
                <a:spcPts val="0"/>
              </a:spcAft>
              <a:buClr>
                <a:schemeClr val="lt2"/>
              </a:buClr>
              <a:buSzPts val="2000"/>
              <a:buFont typeface="Arial"/>
              <a:buNone/>
            </a:pPr>
            <a:r>
              <a:rPr b="0" i="0" lang="sv-SE" sz="2000" u="none">
                <a:solidFill>
                  <a:srgbClr val="FF0000"/>
                </a:solidFill>
                <a:latin typeface="Calibri"/>
                <a:ea typeface="Calibri"/>
                <a:cs typeface="Calibri"/>
                <a:sym typeface="Calibri"/>
              </a:rPr>
              <a:t>Sträva efter att alltid ha bollen längs marken.</a:t>
            </a:r>
            <a:endParaRPr/>
          </a:p>
          <a:p>
            <a:pPr indent="0" lvl="0" marL="0" marR="0" rtl="0" algn="l">
              <a:lnSpc>
                <a:spcPct val="90000"/>
              </a:lnSpc>
              <a:spcBef>
                <a:spcPts val="1000"/>
              </a:spcBef>
              <a:spcAft>
                <a:spcPts val="0"/>
              </a:spcAft>
              <a:buClr>
                <a:schemeClr val="lt2"/>
              </a:buClr>
              <a:buSzPts val="2000"/>
              <a:buFont typeface="Arial"/>
              <a:buNone/>
            </a:pPr>
            <a:r>
              <a:rPr b="0" i="0" lang="sv-SE" sz="2000" u="none">
                <a:solidFill>
                  <a:srgbClr val="FF0000"/>
                </a:solidFill>
                <a:latin typeface="Calibri"/>
                <a:ea typeface="Calibri"/>
                <a:cs typeface="Calibri"/>
                <a:sym typeface="Calibri"/>
              </a:rPr>
              <a:t>ALDRIG Rensa!!</a:t>
            </a:r>
            <a:endParaRPr/>
          </a:p>
          <a:p>
            <a:pPr indent="0" lvl="0" marL="0" marR="0" rtl="0" algn="l">
              <a:lnSpc>
                <a:spcPct val="90000"/>
              </a:lnSpc>
              <a:spcBef>
                <a:spcPts val="1000"/>
              </a:spcBef>
              <a:spcAft>
                <a:spcPts val="0"/>
              </a:spcAft>
              <a:buClr>
                <a:schemeClr val="lt2"/>
              </a:buClr>
              <a:buSzPts val="2000"/>
              <a:buFont typeface="Arial"/>
              <a:buNone/>
            </a:pPr>
            <a:r>
              <a:t/>
            </a:r>
            <a:endParaRPr b="0" i="0" sz="2000" u="none">
              <a:solidFill>
                <a:schemeClr val="lt1"/>
              </a:solidFill>
              <a:latin typeface="Calibri"/>
              <a:ea typeface="Calibri"/>
              <a:cs typeface="Calibri"/>
              <a:sym typeface="Calibri"/>
            </a:endParaRPr>
          </a:p>
        </p:txBody>
      </p:sp>
      <p:sp>
        <p:nvSpPr>
          <p:cNvPr id="409" name="Google Shape;409;p20"/>
          <p:cNvSpPr/>
          <p:nvPr/>
        </p:nvSpPr>
        <p:spPr>
          <a:xfrm>
            <a:off x="9230694" y="2724347"/>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410" name="Google Shape;410;p20"/>
          <p:cNvSpPr/>
          <p:nvPr/>
        </p:nvSpPr>
        <p:spPr>
          <a:xfrm>
            <a:off x="10361950" y="2727551"/>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411" name="Google Shape;411;p20"/>
          <p:cNvSpPr/>
          <p:nvPr/>
        </p:nvSpPr>
        <p:spPr>
          <a:xfrm>
            <a:off x="11005932" y="3921696"/>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412" name="Google Shape;412;p20"/>
          <p:cNvSpPr/>
          <p:nvPr/>
        </p:nvSpPr>
        <p:spPr>
          <a:xfrm>
            <a:off x="8556288" y="3911795"/>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413" name="Google Shape;413;p20"/>
          <p:cNvSpPr/>
          <p:nvPr/>
        </p:nvSpPr>
        <p:spPr>
          <a:xfrm>
            <a:off x="9776298" y="3666352"/>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414" name="Google Shape;414;p20"/>
          <p:cNvSpPr/>
          <p:nvPr/>
        </p:nvSpPr>
        <p:spPr>
          <a:xfrm>
            <a:off x="9820310" y="4688092"/>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415" name="Google Shape;415;p20"/>
          <p:cNvSpPr/>
          <p:nvPr/>
        </p:nvSpPr>
        <p:spPr>
          <a:xfrm>
            <a:off x="9871722" y="848119"/>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xEl>
                                              <p:pRg end="0" st="0"/>
                                            </p:txEl>
                                          </p:spTgt>
                                        </p:tgtEl>
                                        <p:attrNameLst>
                                          <p:attrName>style.visibility</p:attrName>
                                        </p:attrNameLst>
                                      </p:cBhvr>
                                      <p:to>
                                        <p:strVal val="visible"/>
                                      </p:to>
                                    </p:set>
                                    <p:animEffect filter="fade" transition="in">
                                      <p:cBhvr>
                                        <p:cTn dur="500"/>
                                        <p:tgtEl>
                                          <p:spTgt spid="40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xEl>
                                              <p:pRg end="1" st="1"/>
                                            </p:txEl>
                                          </p:spTgt>
                                        </p:tgtEl>
                                        <p:attrNameLst>
                                          <p:attrName>style.visibility</p:attrName>
                                        </p:attrNameLst>
                                      </p:cBhvr>
                                      <p:to>
                                        <p:strVal val="visible"/>
                                      </p:to>
                                    </p:set>
                                    <p:animEffect filter="fade" transition="in">
                                      <p:cBhvr>
                                        <p:cTn dur="500"/>
                                        <p:tgtEl>
                                          <p:spTgt spid="40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xEl>
                                              <p:pRg end="2" st="2"/>
                                            </p:txEl>
                                          </p:spTgt>
                                        </p:tgtEl>
                                        <p:attrNameLst>
                                          <p:attrName>style.visibility</p:attrName>
                                        </p:attrNameLst>
                                      </p:cBhvr>
                                      <p:to>
                                        <p:strVal val="visible"/>
                                      </p:to>
                                    </p:set>
                                    <p:animEffect filter="fade" transition="in">
                                      <p:cBhvr>
                                        <p:cTn dur="500"/>
                                        <p:tgtEl>
                                          <p:spTgt spid="40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xEl>
                                              <p:pRg end="3" st="3"/>
                                            </p:txEl>
                                          </p:spTgt>
                                        </p:tgtEl>
                                        <p:attrNameLst>
                                          <p:attrName>style.visibility</p:attrName>
                                        </p:attrNameLst>
                                      </p:cBhvr>
                                      <p:to>
                                        <p:strVal val="visible"/>
                                      </p:to>
                                    </p:set>
                                    <p:animEffect filter="fade" transition="in">
                                      <p:cBhvr>
                                        <p:cTn dur="500"/>
                                        <p:tgtEl>
                                          <p:spTgt spid="40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xEl>
                                              <p:pRg end="4" st="4"/>
                                            </p:txEl>
                                          </p:spTgt>
                                        </p:tgtEl>
                                        <p:attrNameLst>
                                          <p:attrName>style.visibility</p:attrName>
                                        </p:attrNameLst>
                                      </p:cBhvr>
                                      <p:to>
                                        <p:strVal val="visible"/>
                                      </p:to>
                                    </p:set>
                                    <p:animEffect filter="fade" transition="in">
                                      <p:cBhvr>
                                        <p:cTn dur="500"/>
                                        <p:tgtEl>
                                          <p:spTgt spid="40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xEl>
                                              <p:pRg end="5" st="5"/>
                                            </p:txEl>
                                          </p:spTgt>
                                        </p:tgtEl>
                                        <p:attrNameLst>
                                          <p:attrName>style.visibility</p:attrName>
                                        </p:attrNameLst>
                                      </p:cBhvr>
                                      <p:to>
                                        <p:strVal val="visible"/>
                                      </p:to>
                                    </p:set>
                                    <p:animEffect filter="fade" transition="in">
                                      <p:cBhvr>
                                        <p:cTn dur="500"/>
                                        <p:tgtEl>
                                          <p:spTgt spid="40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xEl>
                                              <p:pRg end="6" st="6"/>
                                            </p:txEl>
                                          </p:spTgt>
                                        </p:tgtEl>
                                        <p:attrNameLst>
                                          <p:attrName>style.visibility</p:attrName>
                                        </p:attrNameLst>
                                      </p:cBhvr>
                                      <p:to>
                                        <p:strVal val="visible"/>
                                      </p:to>
                                    </p:set>
                                    <p:animEffect filter="fade" transition="in">
                                      <p:cBhvr>
                                        <p:cTn dur="500"/>
                                        <p:tgtEl>
                                          <p:spTgt spid="40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xEl>
                                              <p:pRg end="7" st="7"/>
                                            </p:txEl>
                                          </p:spTgt>
                                        </p:tgtEl>
                                        <p:attrNameLst>
                                          <p:attrName>style.visibility</p:attrName>
                                        </p:attrNameLst>
                                      </p:cBhvr>
                                      <p:to>
                                        <p:strVal val="visible"/>
                                      </p:to>
                                    </p:set>
                                    <p:animEffect filter="fade" transition="in">
                                      <p:cBhvr>
                                        <p:cTn dur="500"/>
                                        <p:tgtEl>
                                          <p:spTgt spid="40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xEl>
                                              <p:pRg end="8" st="8"/>
                                            </p:txEl>
                                          </p:spTgt>
                                        </p:tgtEl>
                                        <p:attrNameLst>
                                          <p:attrName>style.visibility</p:attrName>
                                        </p:attrNameLst>
                                      </p:cBhvr>
                                      <p:to>
                                        <p:strVal val="visible"/>
                                      </p:to>
                                    </p:set>
                                    <p:animEffect filter="fade" transition="in">
                                      <p:cBhvr>
                                        <p:cTn dur="500"/>
                                        <p:tgtEl>
                                          <p:spTgt spid="408">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xEl>
                                              <p:pRg end="9" st="9"/>
                                            </p:txEl>
                                          </p:spTgt>
                                        </p:tgtEl>
                                        <p:attrNameLst>
                                          <p:attrName>style.visibility</p:attrName>
                                        </p:attrNameLst>
                                      </p:cBhvr>
                                      <p:to>
                                        <p:strVal val="visible"/>
                                      </p:to>
                                    </p:set>
                                    <p:animEffect filter="fade" transition="in">
                                      <p:cBhvr>
                                        <p:cTn dur="500"/>
                                        <p:tgtEl>
                                          <p:spTgt spid="408">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xEl>
                                              <p:pRg end="10" st="10"/>
                                            </p:txEl>
                                          </p:spTgt>
                                        </p:tgtEl>
                                        <p:attrNameLst>
                                          <p:attrName>style.visibility</p:attrName>
                                        </p:attrNameLst>
                                      </p:cBhvr>
                                      <p:to>
                                        <p:strVal val="visible"/>
                                      </p:to>
                                    </p:set>
                                    <p:animEffect filter="fade" transition="in">
                                      <p:cBhvr>
                                        <p:cTn dur="500"/>
                                        <p:tgtEl>
                                          <p:spTgt spid="408">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xEl>
                                              <p:pRg end="11" st="11"/>
                                            </p:txEl>
                                          </p:spTgt>
                                        </p:tgtEl>
                                        <p:attrNameLst>
                                          <p:attrName>style.visibility</p:attrName>
                                        </p:attrNameLst>
                                      </p:cBhvr>
                                      <p:to>
                                        <p:strVal val="visible"/>
                                      </p:to>
                                    </p:set>
                                    <p:animEffect filter="fade" transition="in">
                                      <p:cBhvr>
                                        <p:cTn dur="500"/>
                                        <p:tgtEl>
                                          <p:spTgt spid="408">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xEl>
                                              <p:pRg end="12" st="12"/>
                                            </p:txEl>
                                          </p:spTgt>
                                        </p:tgtEl>
                                        <p:attrNameLst>
                                          <p:attrName>style.visibility</p:attrName>
                                        </p:attrNameLst>
                                      </p:cBhvr>
                                      <p:to>
                                        <p:strVal val="visible"/>
                                      </p:to>
                                    </p:set>
                                    <p:animEffect filter="fade" transition="in">
                                      <p:cBhvr>
                                        <p:cTn dur="500"/>
                                        <p:tgtEl>
                                          <p:spTgt spid="408">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xEl>
                                              <p:pRg end="13" st="13"/>
                                            </p:txEl>
                                          </p:spTgt>
                                        </p:tgtEl>
                                        <p:attrNameLst>
                                          <p:attrName>style.visibility</p:attrName>
                                        </p:attrNameLst>
                                      </p:cBhvr>
                                      <p:to>
                                        <p:strVal val="visible"/>
                                      </p:to>
                                    </p:set>
                                    <p:animEffect filter="fade" transition="in">
                                      <p:cBhvr>
                                        <p:cTn dur="500"/>
                                        <p:tgtEl>
                                          <p:spTgt spid="408">
                                            <p:txEl>
                                              <p:pRg end="13" st="1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pic>
        <p:nvPicPr>
          <p:cNvPr id="421" name="Google Shape;421;p21"/>
          <p:cNvPicPr preferRelativeResize="0"/>
          <p:nvPr/>
        </p:nvPicPr>
        <p:blipFill rotWithShape="1">
          <a:blip r:embed="rId3">
            <a:alphaModFix/>
          </a:blip>
          <a:srcRect b="3496" l="62770" r="1812" t="2085"/>
          <a:stretch/>
        </p:blipFill>
        <p:spPr>
          <a:xfrm>
            <a:off x="7623416" y="7410"/>
            <a:ext cx="4568584" cy="6850590"/>
          </a:xfrm>
          <a:prstGeom prst="rect">
            <a:avLst/>
          </a:prstGeom>
          <a:noFill/>
          <a:ln>
            <a:noFill/>
          </a:ln>
        </p:spPr>
      </p:pic>
      <p:pic>
        <p:nvPicPr>
          <p:cNvPr id="422" name="Google Shape;422;p21"/>
          <p:cNvPicPr preferRelativeResize="0"/>
          <p:nvPr/>
        </p:nvPicPr>
        <p:blipFill rotWithShape="1">
          <a:blip r:embed="rId4">
            <a:alphaModFix amt="20000"/>
          </a:blip>
          <a:srcRect b="0" l="0" r="0" t="0"/>
          <a:stretch/>
        </p:blipFill>
        <p:spPr>
          <a:xfrm>
            <a:off x="9471838" y="4805890"/>
            <a:ext cx="3486669" cy="1952535"/>
          </a:xfrm>
          <a:prstGeom prst="rect">
            <a:avLst/>
          </a:prstGeom>
          <a:noFill/>
          <a:ln>
            <a:noFill/>
          </a:ln>
        </p:spPr>
      </p:pic>
      <p:sp>
        <p:nvSpPr>
          <p:cNvPr id="423" name="Google Shape;423;p21"/>
          <p:cNvSpPr txBox="1"/>
          <p:nvPr/>
        </p:nvSpPr>
        <p:spPr>
          <a:xfrm>
            <a:off x="7602621" y="86233"/>
            <a:ext cx="216232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lt1"/>
                </a:solidFill>
                <a:latin typeface="Calibri"/>
                <a:ea typeface="Calibri"/>
                <a:cs typeface="Calibri"/>
                <a:sym typeface="Calibri"/>
              </a:rPr>
              <a:t>Formation: MV-2-3-1</a:t>
            </a:r>
            <a:endParaRPr/>
          </a:p>
        </p:txBody>
      </p:sp>
      <p:sp>
        <p:nvSpPr>
          <p:cNvPr id="424" name="Google Shape;424;p21"/>
          <p:cNvSpPr/>
          <p:nvPr/>
        </p:nvSpPr>
        <p:spPr>
          <a:xfrm>
            <a:off x="9748294" y="4982321"/>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425" name="Google Shape;425;p21"/>
          <p:cNvSpPr/>
          <p:nvPr/>
        </p:nvSpPr>
        <p:spPr>
          <a:xfrm>
            <a:off x="10689109" y="3169543"/>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426" name="Google Shape;426;p21"/>
          <p:cNvSpPr/>
          <p:nvPr/>
        </p:nvSpPr>
        <p:spPr>
          <a:xfrm>
            <a:off x="8947029" y="3169543"/>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427" name="Google Shape;427;p21"/>
          <p:cNvSpPr/>
          <p:nvPr/>
        </p:nvSpPr>
        <p:spPr>
          <a:xfrm>
            <a:off x="9748294" y="2618448"/>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428" name="Google Shape;428;p21"/>
          <p:cNvSpPr/>
          <p:nvPr/>
        </p:nvSpPr>
        <p:spPr>
          <a:xfrm>
            <a:off x="7826927" y="2064237"/>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429" name="Google Shape;429;p21"/>
          <p:cNvSpPr/>
          <p:nvPr/>
        </p:nvSpPr>
        <p:spPr>
          <a:xfrm>
            <a:off x="11888959" y="2079738"/>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430" name="Google Shape;430;p21"/>
          <p:cNvSpPr/>
          <p:nvPr/>
        </p:nvSpPr>
        <p:spPr>
          <a:xfrm>
            <a:off x="9776298" y="168116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grpSp>
        <p:nvGrpSpPr>
          <p:cNvPr id="431" name="Google Shape;431;p21"/>
          <p:cNvGrpSpPr/>
          <p:nvPr/>
        </p:nvGrpSpPr>
        <p:grpSpPr>
          <a:xfrm>
            <a:off x="-134870" y="86233"/>
            <a:ext cx="3483998" cy="579522"/>
            <a:chOff x="-134870" y="86233"/>
            <a:chExt cx="3483998" cy="579522"/>
          </a:xfrm>
        </p:grpSpPr>
        <p:sp>
          <p:nvSpPr>
            <p:cNvPr id="432" name="Google Shape;432;p21"/>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sv-SE" sz="1200">
                  <a:solidFill>
                    <a:schemeClr val="lt1"/>
                  </a:solidFill>
                  <a:latin typeface="Calibri"/>
                  <a:ea typeface="Calibri"/>
                  <a:cs typeface="Calibri"/>
                  <a:sym typeface="Calibri"/>
                </a:rPr>
                <a:t>Glädje, Gemenskap &amp; Fair Play</a:t>
              </a:r>
              <a:endParaRPr/>
            </a:p>
          </p:txBody>
        </p:sp>
        <p:pic>
          <p:nvPicPr>
            <p:cNvPr id="433" name="Google Shape;433;p21"/>
            <p:cNvPicPr preferRelativeResize="0"/>
            <p:nvPr/>
          </p:nvPicPr>
          <p:blipFill rotWithShape="1">
            <a:blip r:embed="rId4">
              <a:alphaModFix/>
            </a:blip>
            <a:srcRect b="0" l="0" r="0" t="0"/>
            <a:stretch/>
          </p:blipFill>
          <p:spPr>
            <a:xfrm>
              <a:off x="-134870" y="86233"/>
              <a:ext cx="1034861" cy="579522"/>
            </a:xfrm>
            <a:prstGeom prst="rect">
              <a:avLst/>
            </a:prstGeom>
            <a:noFill/>
            <a:ln>
              <a:noFill/>
            </a:ln>
          </p:spPr>
        </p:pic>
      </p:grpSp>
      <p:sp>
        <p:nvSpPr>
          <p:cNvPr id="434" name="Google Shape;434;p21"/>
          <p:cNvSpPr txBox="1"/>
          <p:nvPr/>
        </p:nvSpPr>
        <p:spPr>
          <a:xfrm>
            <a:off x="3869352" y="140233"/>
            <a:ext cx="277474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lang="sv-SE" sz="4000" u="sng" cap="none" strike="noStrike">
                <a:solidFill>
                  <a:schemeClr val="lt1"/>
                </a:solidFill>
                <a:latin typeface="Calibri"/>
                <a:ea typeface="Calibri"/>
                <a:cs typeface="Calibri"/>
                <a:sym typeface="Calibri"/>
              </a:rPr>
              <a:t>Anfallsspel</a:t>
            </a:r>
            <a:endParaRPr/>
          </a:p>
        </p:txBody>
      </p:sp>
      <p:sp>
        <p:nvSpPr>
          <p:cNvPr id="435" name="Google Shape;435;p21"/>
          <p:cNvSpPr txBox="1"/>
          <p:nvPr/>
        </p:nvSpPr>
        <p:spPr>
          <a:xfrm>
            <a:off x="561348" y="920722"/>
            <a:ext cx="638828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lang="sv-SE" sz="2400" cap="none" strike="noStrike">
                <a:solidFill>
                  <a:schemeClr val="lt1"/>
                </a:solidFill>
                <a:latin typeface="Calibri"/>
                <a:ea typeface="Calibri"/>
                <a:cs typeface="Calibri"/>
                <a:sym typeface="Calibri"/>
              </a:rPr>
              <a:t>Arbetssätt- KTAGM (Komma till avslut göra mål).</a:t>
            </a:r>
            <a:endParaRPr/>
          </a:p>
        </p:txBody>
      </p:sp>
      <p:sp>
        <p:nvSpPr>
          <p:cNvPr id="436" name="Google Shape;436;p21"/>
          <p:cNvSpPr/>
          <p:nvPr/>
        </p:nvSpPr>
        <p:spPr>
          <a:xfrm>
            <a:off x="891015" y="1639580"/>
            <a:ext cx="6255913" cy="414569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2"/>
              </a:buClr>
              <a:buSzPts val="2000"/>
              <a:buFont typeface="Arial"/>
              <a:buNone/>
            </a:pPr>
            <a:r>
              <a:rPr b="0" i="0" lang="sv-SE" sz="2000">
                <a:solidFill>
                  <a:schemeClr val="lt1"/>
                </a:solidFill>
                <a:latin typeface="Calibri"/>
                <a:ea typeface="Calibri"/>
                <a:cs typeface="Calibri"/>
                <a:sym typeface="Calibri"/>
              </a:rPr>
              <a:t>Vi vill avsluta inne eller strax utanför straffområdet.</a:t>
            </a:r>
            <a:endParaRPr/>
          </a:p>
          <a:p>
            <a:pPr indent="0" lvl="0" marL="0" marR="0" rtl="0" algn="l">
              <a:lnSpc>
                <a:spcPct val="90000"/>
              </a:lnSpc>
              <a:spcBef>
                <a:spcPts val="1000"/>
              </a:spcBef>
              <a:spcAft>
                <a:spcPts val="0"/>
              </a:spcAft>
              <a:buClr>
                <a:schemeClr val="lt2"/>
              </a:buClr>
              <a:buSzPts val="2000"/>
              <a:buFont typeface="Arial"/>
              <a:buNone/>
            </a:pPr>
            <a:r>
              <a:rPr b="0" i="0" lang="sv-SE" sz="2000">
                <a:solidFill>
                  <a:schemeClr val="lt1"/>
                </a:solidFill>
                <a:latin typeface="Calibri"/>
                <a:ea typeface="Calibri"/>
                <a:cs typeface="Calibri"/>
                <a:sym typeface="Calibri"/>
              </a:rPr>
              <a:t> Vi strävar efter att hålla ihop laget så vi både har passnings alternativ fram och bakåt.</a:t>
            </a:r>
            <a:endParaRPr/>
          </a:p>
          <a:p>
            <a:pPr indent="0" lvl="0" marL="0" marR="0" rtl="0" algn="l">
              <a:lnSpc>
                <a:spcPct val="90000"/>
              </a:lnSpc>
              <a:spcBef>
                <a:spcPts val="1000"/>
              </a:spcBef>
              <a:spcAft>
                <a:spcPts val="0"/>
              </a:spcAft>
              <a:buClr>
                <a:schemeClr val="lt2"/>
              </a:buClr>
              <a:buSzPts val="2000"/>
              <a:buFont typeface="Arial"/>
              <a:buNone/>
            </a:pPr>
            <a:r>
              <a:rPr b="0" i="0" lang="sv-SE" sz="2000">
                <a:solidFill>
                  <a:schemeClr val="lt1"/>
                </a:solidFill>
                <a:latin typeface="Calibri"/>
                <a:ea typeface="Calibri"/>
                <a:cs typeface="Calibri"/>
                <a:sym typeface="Calibri"/>
              </a:rPr>
              <a:t>MV flyttar med en bit upp för att vara redo på en omställning.</a:t>
            </a:r>
            <a:endParaRPr/>
          </a:p>
          <a:p>
            <a:pPr indent="0" lvl="0" marL="0" marR="0" rtl="0" algn="l">
              <a:lnSpc>
                <a:spcPct val="90000"/>
              </a:lnSpc>
              <a:spcBef>
                <a:spcPts val="1000"/>
              </a:spcBef>
              <a:spcAft>
                <a:spcPts val="0"/>
              </a:spcAft>
              <a:buClr>
                <a:schemeClr val="lt2"/>
              </a:buClr>
              <a:buSzPts val="2000"/>
              <a:buFont typeface="Arial"/>
              <a:buNone/>
            </a:pPr>
            <a:r>
              <a:rPr b="0" i="0" lang="sv-SE" sz="2000">
                <a:solidFill>
                  <a:schemeClr val="lt1"/>
                </a:solidFill>
                <a:latin typeface="Calibri"/>
                <a:ea typeface="Calibri"/>
                <a:cs typeface="Calibri"/>
                <a:sym typeface="Calibri"/>
              </a:rPr>
              <a:t>Vid trångt på en kant ska vi försöka spelvända till andra.</a:t>
            </a:r>
            <a:endParaRPr/>
          </a:p>
          <a:p>
            <a:pPr indent="0" lvl="0" marL="0" marR="0" rtl="0" algn="l">
              <a:lnSpc>
                <a:spcPct val="90000"/>
              </a:lnSpc>
              <a:spcBef>
                <a:spcPts val="1000"/>
              </a:spcBef>
              <a:spcAft>
                <a:spcPts val="0"/>
              </a:spcAft>
              <a:buClr>
                <a:schemeClr val="lt2"/>
              </a:buClr>
              <a:buSzPts val="2000"/>
              <a:buFont typeface="Arial"/>
              <a:buNone/>
            </a:pPr>
            <a:r>
              <a:t/>
            </a:r>
            <a:endParaRPr b="0" i="0" sz="20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2000"/>
              <a:buFont typeface="Arial"/>
              <a:buNone/>
            </a:pPr>
            <a:r>
              <a:rPr b="0" i="0" lang="sv-SE" sz="2000">
                <a:solidFill>
                  <a:schemeClr val="lt1"/>
                </a:solidFill>
                <a:latin typeface="Calibri"/>
                <a:ea typeface="Calibri"/>
                <a:cs typeface="Calibri"/>
                <a:sym typeface="Calibri"/>
              </a:rPr>
              <a:t>Ska sträva efter att använda olika Anfallsvapen:</a:t>
            </a:r>
            <a:endParaRPr/>
          </a:p>
          <a:p>
            <a:pPr indent="-342900" lvl="0" marL="342900" marR="0" rtl="0" algn="l">
              <a:lnSpc>
                <a:spcPct val="90000"/>
              </a:lnSpc>
              <a:spcBef>
                <a:spcPts val="1000"/>
              </a:spcBef>
              <a:spcAft>
                <a:spcPts val="0"/>
              </a:spcAft>
              <a:buClr>
                <a:schemeClr val="lt2"/>
              </a:buClr>
              <a:buSzPts val="1600"/>
              <a:buFont typeface="Arial"/>
              <a:buChar char="•"/>
            </a:pPr>
            <a:r>
              <a:rPr b="0" i="0" lang="sv-SE" sz="1600">
                <a:solidFill>
                  <a:schemeClr val="lt1"/>
                </a:solidFill>
                <a:latin typeface="Calibri"/>
                <a:ea typeface="Calibri"/>
                <a:cs typeface="Calibri"/>
                <a:sym typeface="Calibri"/>
              </a:rPr>
              <a:t>Utmana, Finta &amp; Dribbla</a:t>
            </a:r>
            <a:endParaRPr/>
          </a:p>
          <a:p>
            <a:pPr indent="-342900" lvl="0" marL="342900" marR="0" rtl="0" algn="l">
              <a:lnSpc>
                <a:spcPct val="90000"/>
              </a:lnSpc>
              <a:spcBef>
                <a:spcPts val="1000"/>
              </a:spcBef>
              <a:spcAft>
                <a:spcPts val="0"/>
              </a:spcAft>
              <a:buClr>
                <a:schemeClr val="lt2"/>
              </a:buClr>
              <a:buSzPts val="1600"/>
              <a:buFont typeface="Arial"/>
              <a:buChar char="•"/>
            </a:pPr>
            <a:r>
              <a:rPr b="0" i="0" lang="sv-SE" sz="1600">
                <a:solidFill>
                  <a:schemeClr val="lt1"/>
                </a:solidFill>
                <a:latin typeface="Calibri"/>
                <a:ea typeface="Calibri"/>
                <a:cs typeface="Calibri"/>
                <a:sym typeface="Calibri"/>
              </a:rPr>
              <a:t>Väggspel</a:t>
            </a:r>
            <a:endParaRPr/>
          </a:p>
          <a:p>
            <a:pPr indent="-342900" lvl="0" marL="342900" marR="0" rtl="0" algn="l">
              <a:lnSpc>
                <a:spcPct val="90000"/>
              </a:lnSpc>
              <a:spcBef>
                <a:spcPts val="1000"/>
              </a:spcBef>
              <a:spcAft>
                <a:spcPts val="0"/>
              </a:spcAft>
              <a:buClr>
                <a:schemeClr val="lt2"/>
              </a:buClr>
              <a:buSzPts val="1600"/>
              <a:buFont typeface="Arial"/>
              <a:buChar char="•"/>
            </a:pPr>
            <a:r>
              <a:rPr b="0" i="0" lang="sv-SE" sz="1600">
                <a:solidFill>
                  <a:schemeClr val="lt1"/>
                </a:solidFill>
                <a:latin typeface="Calibri"/>
                <a:ea typeface="Calibri"/>
                <a:cs typeface="Calibri"/>
                <a:sym typeface="Calibri"/>
              </a:rPr>
              <a:t>Överlapp</a:t>
            </a:r>
            <a:endParaRPr/>
          </a:p>
          <a:p>
            <a:pPr indent="-342900" lvl="0" marL="342900" marR="0" rtl="0" algn="l">
              <a:lnSpc>
                <a:spcPct val="90000"/>
              </a:lnSpc>
              <a:spcBef>
                <a:spcPts val="1000"/>
              </a:spcBef>
              <a:spcAft>
                <a:spcPts val="0"/>
              </a:spcAft>
              <a:buClr>
                <a:schemeClr val="lt2"/>
              </a:buClr>
              <a:buSzPts val="1600"/>
              <a:buFont typeface="Arial"/>
              <a:buChar char="•"/>
            </a:pPr>
            <a:r>
              <a:rPr b="0" i="0" lang="sv-SE" sz="1600">
                <a:solidFill>
                  <a:schemeClr val="lt1"/>
                </a:solidFill>
                <a:latin typeface="Calibri"/>
                <a:ea typeface="Calibri"/>
                <a:cs typeface="Calibri"/>
                <a:sym typeface="Calibri"/>
              </a:rPr>
              <a:t>Djupledsspel</a:t>
            </a:r>
            <a:endParaRPr/>
          </a:p>
          <a:p>
            <a:pPr indent="0" lvl="0" marL="0" marR="0" rtl="0" algn="l">
              <a:lnSpc>
                <a:spcPct val="90000"/>
              </a:lnSpc>
              <a:spcBef>
                <a:spcPts val="1000"/>
              </a:spcBef>
              <a:spcAft>
                <a:spcPts val="0"/>
              </a:spcAft>
              <a:buClr>
                <a:schemeClr val="lt2"/>
              </a:buClr>
              <a:buSzPts val="2000"/>
              <a:buFont typeface="Arial"/>
              <a:buNone/>
            </a:pPr>
            <a:r>
              <a:t/>
            </a:r>
            <a:endParaRPr b="0" i="0" sz="20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2000"/>
              <a:buFont typeface="Arial"/>
              <a:buNone/>
            </a:pPr>
            <a:r>
              <a:rPr b="0" i="0" lang="sv-SE" sz="2000">
                <a:solidFill>
                  <a:srgbClr val="FF0000"/>
                </a:solidFill>
                <a:latin typeface="Calibri"/>
                <a:ea typeface="Calibri"/>
                <a:cs typeface="Calibri"/>
                <a:sym typeface="Calibri"/>
              </a:rPr>
              <a:t>Sträva efter att alltid ha bollen längs marken.</a:t>
            </a:r>
            <a:endParaRPr/>
          </a:p>
          <a:p>
            <a:pPr indent="0" lvl="0" marL="0" marR="0" rtl="0" algn="l">
              <a:lnSpc>
                <a:spcPct val="90000"/>
              </a:lnSpc>
              <a:spcBef>
                <a:spcPts val="1000"/>
              </a:spcBef>
              <a:spcAft>
                <a:spcPts val="0"/>
              </a:spcAft>
              <a:buClr>
                <a:schemeClr val="lt2"/>
              </a:buClr>
              <a:buSzPts val="2000"/>
              <a:buFont typeface="Arial"/>
              <a:buNone/>
            </a:pPr>
            <a:r>
              <a:t/>
            </a:r>
            <a:endParaRPr b="0" i="0" sz="2000">
              <a:solidFill>
                <a:srgbClr val="FF0000"/>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2000"/>
              <a:buFont typeface="Arial"/>
              <a:buNone/>
            </a:pPr>
            <a:r>
              <a:t/>
            </a:r>
            <a:endParaRPr b="0" i="0" sz="2000">
              <a:solidFill>
                <a:schemeClr val="lt1"/>
              </a:solidFill>
              <a:latin typeface="Calibri"/>
              <a:ea typeface="Calibri"/>
              <a:cs typeface="Calibri"/>
              <a:sym typeface="Calibri"/>
            </a:endParaRPr>
          </a:p>
        </p:txBody>
      </p:sp>
      <p:sp>
        <p:nvSpPr>
          <p:cNvPr id="437" name="Google Shape;437;p21"/>
          <p:cNvSpPr/>
          <p:nvPr/>
        </p:nvSpPr>
        <p:spPr>
          <a:xfrm>
            <a:off x="9265888" y="1491189"/>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438" name="Google Shape;438;p21"/>
          <p:cNvSpPr/>
          <p:nvPr/>
        </p:nvSpPr>
        <p:spPr>
          <a:xfrm>
            <a:off x="10326324" y="1455429"/>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439" name="Google Shape;439;p21"/>
          <p:cNvSpPr/>
          <p:nvPr/>
        </p:nvSpPr>
        <p:spPr>
          <a:xfrm>
            <a:off x="11215172" y="2031719"/>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440" name="Google Shape;440;p21"/>
          <p:cNvSpPr/>
          <p:nvPr/>
        </p:nvSpPr>
        <p:spPr>
          <a:xfrm>
            <a:off x="8499631" y="1972161"/>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441" name="Google Shape;441;p21"/>
          <p:cNvSpPr/>
          <p:nvPr/>
        </p:nvSpPr>
        <p:spPr>
          <a:xfrm>
            <a:off x="9737359" y="2073452"/>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442" name="Google Shape;442;p21"/>
          <p:cNvSpPr/>
          <p:nvPr/>
        </p:nvSpPr>
        <p:spPr>
          <a:xfrm>
            <a:off x="9818069" y="3347595"/>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443" name="Google Shape;443;p21"/>
          <p:cNvSpPr/>
          <p:nvPr/>
        </p:nvSpPr>
        <p:spPr>
          <a:xfrm>
            <a:off x="9825748" y="591123"/>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xEl>
                                              <p:pRg end="0" st="0"/>
                                            </p:txEl>
                                          </p:spTgt>
                                        </p:tgtEl>
                                        <p:attrNameLst>
                                          <p:attrName>style.visibility</p:attrName>
                                        </p:attrNameLst>
                                      </p:cBhvr>
                                      <p:to>
                                        <p:strVal val="visible"/>
                                      </p:to>
                                    </p:set>
                                    <p:animEffect filter="fade" transition="in">
                                      <p:cBhvr>
                                        <p:cTn dur="500"/>
                                        <p:tgtEl>
                                          <p:spTgt spid="43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xEl>
                                              <p:pRg end="1" st="1"/>
                                            </p:txEl>
                                          </p:spTgt>
                                        </p:tgtEl>
                                        <p:attrNameLst>
                                          <p:attrName>style.visibility</p:attrName>
                                        </p:attrNameLst>
                                      </p:cBhvr>
                                      <p:to>
                                        <p:strVal val="visible"/>
                                      </p:to>
                                    </p:set>
                                    <p:animEffect filter="fade" transition="in">
                                      <p:cBhvr>
                                        <p:cTn dur="500"/>
                                        <p:tgtEl>
                                          <p:spTgt spid="43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xEl>
                                              <p:pRg end="2" st="2"/>
                                            </p:txEl>
                                          </p:spTgt>
                                        </p:tgtEl>
                                        <p:attrNameLst>
                                          <p:attrName>style.visibility</p:attrName>
                                        </p:attrNameLst>
                                      </p:cBhvr>
                                      <p:to>
                                        <p:strVal val="visible"/>
                                      </p:to>
                                    </p:set>
                                    <p:animEffect filter="fade" transition="in">
                                      <p:cBhvr>
                                        <p:cTn dur="500"/>
                                        <p:tgtEl>
                                          <p:spTgt spid="43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xEl>
                                              <p:pRg end="3" st="3"/>
                                            </p:txEl>
                                          </p:spTgt>
                                        </p:tgtEl>
                                        <p:attrNameLst>
                                          <p:attrName>style.visibility</p:attrName>
                                        </p:attrNameLst>
                                      </p:cBhvr>
                                      <p:to>
                                        <p:strVal val="visible"/>
                                      </p:to>
                                    </p:set>
                                    <p:animEffect filter="fade" transition="in">
                                      <p:cBhvr>
                                        <p:cTn dur="500"/>
                                        <p:tgtEl>
                                          <p:spTgt spid="43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xEl>
                                              <p:pRg end="4" st="4"/>
                                            </p:txEl>
                                          </p:spTgt>
                                        </p:tgtEl>
                                        <p:attrNameLst>
                                          <p:attrName>style.visibility</p:attrName>
                                        </p:attrNameLst>
                                      </p:cBhvr>
                                      <p:to>
                                        <p:strVal val="visible"/>
                                      </p:to>
                                    </p:set>
                                    <p:animEffect filter="fade" transition="in">
                                      <p:cBhvr>
                                        <p:cTn dur="500"/>
                                        <p:tgtEl>
                                          <p:spTgt spid="43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xEl>
                                              <p:pRg end="5" st="5"/>
                                            </p:txEl>
                                          </p:spTgt>
                                        </p:tgtEl>
                                        <p:attrNameLst>
                                          <p:attrName>style.visibility</p:attrName>
                                        </p:attrNameLst>
                                      </p:cBhvr>
                                      <p:to>
                                        <p:strVal val="visible"/>
                                      </p:to>
                                    </p:set>
                                    <p:animEffect filter="fade" transition="in">
                                      <p:cBhvr>
                                        <p:cTn dur="500"/>
                                        <p:tgtEl>
                                          <p:spTgt spid="43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xEl>
                                              <p:pRg end="6" st="6"/>
                                            </p:txEl>
                                          </p:spTgt>
                                        </p:tgtEl>
                                        <p:attrNameLst>
                                          <p:attrName>style.visibility</p:attrName>
                                        </p:attrNameLst>
                                      </p:cBhvr>
                                      <p:to>
                                        <p:strVal val="visible"/>
                                      </p:to>
                                    </p:set>
                                    <p:animEffect filter="fade" transition="in">
                                      <p:cBhvr>
                                        <p:cTn dur="500"/>
                                        <p:tgtEl>
                                          <p:spTgt spid="43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xEl>
                                              <p:pRg end="7" st="7"/>
                                            </p:txEl>
                                          </p:spTgt>
                                        </p:tgtEl>
                                        <p:attrNameLst>
                                          <p:attrName>style.visibility</p:attrName>
                                        </p:attrNameLst>
                                      </p:cBhvr>
                                      <p:to>
                                        <p:strVal val="visible"/>
                                      </p:to>
                                    </p:set>
                                    <p:animEffect filter="fade" transition="in">
                                      <p:cBhvr>
                                        <p:cTn dur="500"/>
                                        <p:tgtEl>
                                          <p:spTgt spid="43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xEl>
                                              <p:pRg end="8" st="8"/>
                                            </p:txEl>
                                          </p:spTgt>
                                        </p:tgtEl>
                                        <p:attrNameLst>
                                          <p:attrName>style.visibility</p:attrName>
                                        </p:attrNameLst>
                                      </p:cBhvr>
                                      <p:to>
                                        <p:strVal val="visible"/>
                                      </p:to>
                                    </p:set>
                                    <p:animEffect filter="fade" transition="in">
                                      <p:cBhvr>
                                        <p:cTn dur="500"/>
                                        <p:tgtEl>
                                          <p:spTgt spid="436">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xEl>
                                              <p:pRg end="9" st="9"/>
                                            </p:txEl>
                                          </p:spTgt>
                                        </p:tgtEl>
                                        <p:attrNameLst>
                                          <p:attrName>style.visibility</p:attrName>
                                        </p:attrNameLst>
                                      </p:cBhvr>
                                      <p:to>
                                        <p:strVal val="visible"/>
                                      </p:to>
                                    </p:set>
                                    <p:animEffect filter="fade" transition="in">
                                      <p:cBhvr>
                                        <p:cTn dur="500"/>
                                        <p:tgtEl>
                                          <p:spTgt spid="436">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xEl>
                                              <p:pRg end="10" st="10"/>
                                            </p:txEl>
                                          </p:spTgt>
                                        </p:tgtEl>
                                        <p:attrNameLst>
                                          <p:attrName>style.visibility</p:attrName>
                                        </p:attrNameLst>
                                      </p:cBhvr>
                                      <p:to>
                                        <p:strVal val="visible"/>
                                      </p:to>
                                    </p:set>
                                    <p:animEffect filter="fade" transition="in">
                                      <p:cBhvr>
                                        <p:cTn dur="500"/>
                                        <p:tgtEl>
                                          <p:spTgt spid="436">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xEl>
                                              <p:pRg end="11" st="11"/>
                                            </p:txEl>
                                          </p:spTgt>
                                        </p:tgtEl>
                                        <p:attrNameLst>
                                          <p:attrName>style.visibility</p:attrName>
                                        </p:attrNameLst>
                                      </p:cBhvr>
                                      <p:to>
                                        <p:strVal val="visible"/>
                                      </p:to>
                                    </p:set>
                                    <p:animEffect filter="fade" transition="in">
                                      <p:cBhvr>
                                        <p:cTn dur="500"/>
                                        <p:tgtEl>
                                          <p:spTgt spid="436">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xEl>
                                              <p:pRg end="12" st="12"/>
                                            </p:txEl>
                                          </p:spTgt>
                                        </p:tgtEl>
                                        <p:attrNameLst>
                                          <p:attrName>style.visibility</p:attrName>
                                        </p:attrNameLst>
                                      </p:cBhvr>
                                      <p:to>
                                        <p:strVal val="visible"/>
                                      </p:to>
                                    </p:set>
                                    <p:animEffect filter="fade" transition="in">
                                      <p:cBhvr>
                                        <p:cTn dur="500"/>
                                        <p:tgtEl>
                                          <p:spTgt spid="436">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xEl>
                                              <p:pRg end="13" st="13"/>
                                            </p:txEl>
                                          </p:spTgt>
                                        </p:tgtEl>
                                        <p:attrNameLst>
                                          <p:attrName>style.visibility</p:attrName>
                                        </p:attrNameLst>
                                      </p:cBhvr>
                                      <p:to>
                                        <p:strVal val="visible"/>
                                      </p:to>
                                    </p:set>
                                    <p:animEffect filter="fade" transition="in">
                                      <p:cBhvr>
                                        <p:cTn dur="500"/>
                                        <p:tgtEl>
                                          <p:spTgt spid="436">
                                            <p:txEl>
                                              <p:pRg end="13" st="1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pic>
        <p:nvPicPr>
          <p:cNvPr id="449" name="Google Shape;449;p22"/>
          <p:cNvPicPr preferRelativeResize="0"/>
          <p:nvPr/>
        </p:nvPicPr>
        <p:blipFill rotWithShape="1">
          <a:blip r:embed="rId3">
            <a:alphaModFix/>
          </a:blip>
          <a:srcRect b="3496" l="62770" r="1812" t="2085"/>
          <a:stretch/>
        </p:blipFill>
        <p:spPr>
          <a:xfrm>
            <a:off x="7623416" y="7410"/>
            <a:ext cx="4568584" cy="6850590"/>
          </a:xfrm>
          <a:prstGeom prst="rect">
            <a:avLst/>
          </a:prstGeom>
          <a:noFill/>
          <a:ln>
            <a:noFill/>
          </a:ln>
        </p:spPr>
      </p:pic>
      <p:pic>
        <p:nvPicPr>
          <p:cNvPr id="450" name="Google Shape;450;p22"/>
          <p:cNvPicPr preferRelativeResize="0"/>
          <p:nvPr/>
        </p:nvPicPr>
        <p:blipFill rotWithShape="1">
          <a:blip r:embed="rId4">
            <a:alphaModFix amt="20000"/>
          </a:blip>
          <a:srcRect b="0" l="0" r="0" t="0"/>
          <a:stretch/>
        </p:blipFill>
        <p:spPr>
          <a:xfrm>
            <a:off x="9471838" y="4805890"/>
            <a:ext cx="3486669" cy="1952535"/>
          </a:xfrm>
          <a:prstGeom prst="rect">
            <a:avLst/>
          </a:prstGeom>
          <a:noFill/>
          <a:ln>
            <a:noFill/>
          </a:ln>
        </p:spPr>
      </p:pic>
      <p:sp>
        <p:nvSpPr>
          <p:cNvPr id="451" name="Google Shape;451;p22"/>
          <p:cNvSpPr txBox="1"/>
          <p:nvPr/>
        </p:nvSpPr>
        <p:spPr>
          <a:xfrm>
            <a:off x="7602621" y="86233"/>
            <a:ext cx="216232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lt1"/>
                </a:solidFill>
                <a:latin typeface="Calibri"/>
                <a:ea typeface="Calibri"/>
                <a:cs typeface="Calibri"/>
                <a:sym typeface="Calibri"/>
              </a:rPr>
              <a:t>Formation: MV-2-3-1</a:t>
            </a:r>
            <a:endParaRPr/>
          </a:p>
        </p:txBody>
      </p:sp>
      <p:sp>
        <p:nvSpPr>
          <p:cNvPr id="452" name="Google Shape;452;p22"/>
          <p:cNvSpPr/>
          <p:nvPr/>
        </p:nvSpPr>
        <p:spPr>
          <a:xfrm>
            <a:off x="9748294" y="4982321"/>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453" name="Google Shape;453;p22"/>
          <p:cNvSpPr/>
          <p:nvPr/>
        </p:nvSpPr>
        <p:spPr>
          <a:xfrm>
            <a:off x="10326976" y="3255519"/>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454" name="Google Shape;454;p22"/>
          <p:cNvSpPr/>
          <p:nvPr/>
        </p:nvSpPr>
        <p:spPr>
          <a:xfrm>
            <a:off x="9232087" y="3255519"/>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455" name="Google Shape;455;p22"/>
          <p:cNvSpPr/>
          <p:nvPr/>
        </p:nvSpPr>
        <p:spPr>
          <a:xfrm>
            <a:off x="9776297" y="225966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456" name="Google Shape;456;p22"/>
          <p:cNvSpPr/>
          <p:nvPr/>
        </p:nvSpPr>
        <p:spPr>
          <a:xfrm>
            <a:off x="8814302" y="2031718"/>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457" name="Google Shape;457;p22"/>
          <p:cNvSpPr/>
          <p:nvPr/>
        </p:nvSpPr>
        <p:spPr>
          <a:xfrm>
            <a:off x="10722294" y="2056778"/>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458" name="Google Shape;458;p22"/>
          <p:cNvSpPr/>
          <p:nvPr/>
        </p:nvSpPr>
        <p:spPr>
          <a:xfrm>
            <a:off x="9776298" y="168116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grpSp>
        <p:nvGrpSpPr>
          <p:cNvPr id="459" name="Google Shape;459;p22"/>
          <p:cNvGrpSpPr/>
          <p:nvPr/>
        </p:nvGrpSpPr>
        <p:grpSpPr>
          <a:xfrm>
            <a:off x="-134870" y="86233"/>
            <a:ext cx="3483998" cy="579522"/>
            <a:chOff x="-134870" y="86233"/>
            <a:chExt cx="3483998" cy="579522"/>
          </a:xfrm>
        </p:grpSpPr>
        <p:sp>
          <p:nvSpPr>
            <p:cNvPr id="460" name="Google Shape;460;p22"/>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sv-SE" sz="1200">
                  <a:solidFill>
                    <a:schemeClr val="lt1"/>
                  </a:solidFill>
                  <a:latin typeface="Calibri"/>
                  <a:ea typeface="Calibri"/>
                  <a:cs typeface="Calibri"/>
                  <a:sym typeface="Calibri"/>
                </a:rPr>
                <a:t>Glädje, Gemenskap &amp; Fair Play</a:t>
              </a:r>
              <a:endParaRPr/>
            </a:p>
          </p:txBody>
        </p:sp>
        <p:pic>
          <p:nvPicPr>
            <p:cNvPr id="461" name="Google Shape;461;p22"/>
            <p:cNvPicPr preferRelativeResize="0"/>
            <p:nvPr/>
          </p:nvPicPr>
          <p:blipFill rotWithShape="1">
            <a:blip r:embed="rId4">
              <a:alphaModFix/>
            </a:blip>
            <a:srcRect b="0" l="0" r="0" t="0"/>
            <a:stretch/>
          </p:blipFill>
          <p:spPr>
            <a:xfrm>
              <a:off x="-134870" y="86233"/>
              <a:ext cx="1034861" cy="579522"/>
            </a:xfrm>
            <a:prstGeom prst="rect">
              <a:avLst/>
            </a:prstGeom>
            <a:noFill/>
            <a:ln>
              <a:noFill/>
            </a:ln>
          </p:spPr>
        </p:pic>
      </p:grpSp>
      <p:sp>
        <p:nvSpPr>
          <p:cNvPr id="462" name="Google Shape;462;p22"/>
          <p:cNvSpPr txBox="1"/>
          <p:nvPr/>
        </p:nvSpPr>
        <p:spPr>
          <a:xfrm>
            <a:off x="3869352" y="140233"/>
            <a:ext cx="277474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lang="sv-SE" sz="4000" u="sng" cap="none" strike="noStrike">
                <a:solidFill>
                  <a:schemeClr val="lt1"/>
                </a:solidFill>
                <a:latin typeface="Calibri"/>
                <a:ea typeface="Calibri"/>
                <a:cs typeface="Calibri"/>
                <a:sym typeface="Calibri"/>
              </a:rPr>
              <a:t>Försvarsspel</a:t>
            </a:r>
            <a:endParaRPr/>
          </a:p>
        </p:txBody>
      </p:sp>
      <p:sp>
        <p:nvSpPr>
          <p:cNvPr id="463" name="Google Shape;463;p22"/>
          <p:cNvSpPr txBox="1"/>
          <p:nvPr/>
        </p:nvSpPr>
        <p:spPr>
          <a:xfrm>
            <a:off x="561348" y="920722"/>
            <a:ext cx="638828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lang="sv-SE" sz="2400" cap="none" strike="noStrike">
                <a:solidFill>
                  <a:schemeClr val="lt1"/>
                </a:solidFill>
                <a:latin typeface="Calibri"/>
                <a:ea typeface="Calibri"/>
                <a:cs typeface="Calibri"/>
                <a:sym typeface="Calibri"/>
              </a:rPr>
              <a:t>Arbetssätt- Förhindra Speluppbyggnad</a:t>
            </a:r>
            <a:endParaRPr/>
          </a:p>
        </p:txBody>
      </p:sp>
      <p:sp>
        <p:nvSpPr>
          <p:cNvPr id="464" name="Google Shape;464;p22"/>
          <p:cNvSpPr/>
          <p:nvPr/>
        </p:nvSpPr>
        <p:spPr>
          <a:xfrm>
            <a:off x="877283" y="1485470"/>
            <a:ext cx="6255913" cy="414569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2"/>
              </a:buClr>
              <a:buSzPts val="1800"/>
              <a:buFont typeface="Arial"/>
              <a:buNone/>
            </a:pPr>
            <a:r>
              <a:rPr b="0" i="0" lang="sv-SE" sz="1800">
                <a:solidFill>
                  <a:schemeClr val="lt1"/>
                </a:solidFill>
                <a:latin typeface="Calibri"/>
                <a:ea typeface="Calibri"/>
                <a:cs typeface="Calibri"/>
                <a:sym typeface="Calibri"/>
              </a:rPr>
              <a:t>Vi vill hålla ihop laget så motståndarna inte kan spela igenom oss. </a:t>
            </a:r>
            <a:endParaRPr/>
          </a:p>
          <a:p>
            <a:pPr indent="0" lvl="0" marL="0" marR="0" rtl="0" algn="l">
              <a:lnSpc>
                <a:spcPct val="90000"/>
              </a:lnSpc>
              <a:spcBef>
                <a:spcPts val="1000"/>
              </a:spcBef>
              <a:spcAft>
                <a:spcPts val="0"/>
              </a:spcAft>
              <a:buClr>
                <a:schemeClr val="lt2"/>
              </a:buClr>
              <a:buSzPts val="1800"/>
              <a:buFont typeface="Arial"/>
              <a:buNone/>
            </a:pPr>
            <a:r>
              <a:rPr b="0" i="0" lang="sv-SE" sz="1800">
                <a:solidFill>
                  <a:schemeClr val="lt1"/>
                </a:solidFill>
                <a:latin typeface="Calibri"/>
                <a:ea typeface="Calibri"/>
                <a:cs typeface="Calibri"/>
                <a:sym typeface="Calibri"/>
              </a:rPr>
              <a:t> Vi strävar efter att ha motståndarna framför oss eller utanför oss.</a:t>
            </a:r>
            <a:endParaRPr/>
          </a:p>
          <a:p>
            <a:pPr indent="0" lvl="0" marL="0" marR="0" rtl="0" algn="l">
              <a:lnSpc>
                <a:spcPct val="90000"/>
              </a:lnSpc>
              <a:spcBef>
                <a:spcPts val="1000"/>
              </a:spcBef>
              <a:spcAft>
                <a:spcPts val="0"/>
              </a:spcAft>
              <a:buClr>
                <a:schemeClr val="lt2"/>
              </a:buClr>
              <a:buSzPts val="1800"/>
              <a:buFont typeface="Arial"/>
              <a:buNone/>
            </a:pPr>
            <a:r>
              <a:rPr b="0" i="0" lang="sv-SE" sz="1800">
                <a:solidFill>
                  <a:schemeClr val="lt1"/>
                </a:solidFill>
                <a:latin typeface="Calibri"/>
                <a:ea typeface="Calibri"/>
                <a:cs typeface="Calibri"/>
                <a:sym typeface="Calibri"/>
              </a:rPr>
              <a:t>Vi försvar alltså med alla våra spelare.</a:t>
            </a:r>
            <a:endParaRPr/>
          </a:p>
          <a:p>
            <a:pPr indent="0" lvl="0" marL="0" marR="0" rtl="0" algn="l">
              <a:lnSpc>
                <a:spcPct val="90000"/>
              </a:lnSpc>
              <a:spcBef>
                <a:spcPts val="1000"/>
              </a:spcBef>
              <a:spcAft>
                <a:spcPts val="0"/>
              </a:spcAft>
              <a:buClr>
                <a:schemeClr val="lt2"/>
              </a:buClr>
              <a:buSzPts val="1800"/>
              <a:buFont typeface="Arial"/>
              <a:buNone/>
            </a:pPr>
            <a:r>
              <a:rPr b="0" i="0" lang="sv-SE" sz="1800">
                <a:solidFill>
                  <a:schemeClr val="lt1"/>
                </a:solidFill>
                <a:latin typeface="Calibri"/>
                <a:ea typeface="Calibri"/>
                <a:cs typeface="Calibri"/>
                <a:sym typeface="Calibri"/>
              </a:rPr>
              <a:t>Vi vill pressa motståndarna högt och strävar efter att vinna bollen så högt upp i plan som möjligt.</a:t>
            </a:r>
            <a:endParaRPr/>
          </a:p>
          <a:p>
            <a:pPr indent="0" lvl="0" marL="0" marR="0" rtl="0" algn="l">
              <a:lnSpc>
                <a:spcPct val="90000"/>
              </a:lnSpc>
              <a:spcBef>
                <a:spcPts val="1000"/>
              </a:spcBef>
              <a:spcAft>
                <a:spcPts val="0"/>
              </a:spcAft>
              <a:buClr>
                <a:schemeClr val="lt2"/>
              </a:buClr>
              <a:buSzPts val="1800"/>
              <a:buFont typeface="Arial"/>
              <a:buNone/>
            </a:pPr>
            <a:r>
              <a:rPr b="0" i="0" lang="sv-SE" sz="1800">
                <a:solidFill>
                  <a:schemeClr val="lt1"/>
                </a:solidFill>
                <a:latin typeface="Calibri"/>
                <a:ea typeface="Calibri"/>
                <a:cs typeface="Calibri"/>
                <a:sym typeface="Calibri"/>
              </a:rPr>
              <a:t>Vi vill börja inplantera Direkt återerövring vid bolltapp.</a:t>
            </a:r>
            <a:endParaRPr/>
          </a:p>
          <a:p>
            <a:pPr indent="0" lvl="0" marL="0" marR="0" rtl="0" algn="l">
              <a:lnSpc>
                <a:spcPct val="90000"/>
              </a:lnSpc>
              <a:spcBef>
                <a:spcPts val="1000"/>
              </a:spcBef>
              <a:spcAft>
                <a:spcPts val="0"/>
              </a:spcAft>
              <a:buClr>
                <a:schemeClr val="lt2"/>
              </a:buClr>
              <a:buSzPts val="1800"/>
              <a:buFont typeface="Arial"/>
              <a:buNone/>
            </a:pPr>
            <a:r>
              <a:t/>
            </a:r>
            <a:endParaRPr b="0" i="0" sz="18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800"/>
              <a:buFont typeface="Arial"/>
              <a:buNone/>
            </a:pPr>
            <a:r>
              <a:rPr b="0" i="0" lang="sv-SE" sz="1800">
                <a:solidFill>
                  <a:schemeClr val="lt1"/>
                </a:solidFill>
                <a:latin typeface="Calibri"/>
                <a:ea typeface="Calibri"/>
                <a:cs typeface="Calibri"/>
                <a:sym typeface="Calibri"/>
              </a:rPr>
              <a:t>Ska sträva efter att använda kollektiva försvars metoder så som:</a:t>
            </a:r>
            <a:endParaRPr/>
          </a:p>
          <a:p>
            <a:pPr indent="-285750" lvl="0" marL="285750" marR="0" rtl="0" algn="l">
              <a:lnSpc>
                <a:spcPct val="90000"/>
              </a:lnSpc>
              <a:spcBef>
                <a:spcPts val="1000"/>
              </a:spcBef>
              <a:spcAft>
                <a:spcPts val="0"/>
              </a:spcAft>
              <a:buClr>
                <a:schemeClr val="lt2"/>
              </a:buClr>
              <a:buSzPts val="1600"/>
              <a:buFont typeface="Arial"/>
              <a:buChar char="•"/>
            </a:pPr>
            <a:r>
              <a:rPr b="0" i="0" lang="sv-SE" sz="1600">
                <a:solidFill>
                  <a:schemeClr val="lt1"/>
                </a:solidFill>
                <a:latin typeface="Calibri"/>
                <a:ea typeface="Calibri"/>
                <a:cs typeface="Calibri"/>
                <a:sym typeface="Calibri"/>
              </a:rPr>
              <a:t>Nedflyttning</a:t>
            </a:r>
            <a:endParaRPr/>
          </a:p>
          <a:p>
            <a:pPr indent="-285750" lvl="0" marL="285750" marR="0" rtl="0" algn="l">
              <a:lnSpc>
                <a:spcPct val="90000"/>
              </a:lnSpc>
              <a:spcBef>
                <a:spcPts val="1000"/>
              </a:spcBef>
              <a:spcAft>
                <a:spcPts val="0"/>
              </a:spcAft>
              <a:buClr>
                <a:schemeClr val="lt2"/>
              </a:buClr>
              <a:buSzPts val="1600"/>
              <a:buFont typeface="Arial"/>
              <a:buChar char="•"/>
            </a:pPr>
            <a:r>
              <a:rPr b="0" i="0" lang="sv-SE" sz="1600">
                <a:solidFill>
                  <a:schemeClr val="lt1"/>
                </a:solidFill>
                <a:latin typeface="Calibri"/>
                <a:ea typeface="Calibri"/>
                <a:cs typeface="Calibri"/>
                <a:sym typeface="Calibri"/>
              </a:rPr>
              <a:t>Uppflyttning</a:t>
            </a:r>
            <a:endParaRPr/>
          </a:p>
          <a:p>
            <a:pPr indent="0" lvl="0" marL="0" marR="0" rtl="0" algn="l">
              <a:lnSpc>
                <a:spcPct val="90000"/>
              </a:lnSpc>
              <a:spcBef>
                <a:spcPts val="1000"/>
              </a:spcBef>
              <a:spcAft>
                <a:spcPts val="0"/>
              </a:spcAft>
              <a:buClr>
                <a:schemeClr val="lt2"/>
              </a:buClr>
              <a:buSzPts val="1800"/>
              <a:buFont typeface="Arial"/>
              <a:buNone/>
            </a:pPr>
            <a:r>
              <a:rPr b="0" i="0" lang="sv-SE" sz="1800">
                <a:solidFill>
                  <a:schemeClr val="lt1"/>
                </a:solidFill>
                <a:latin typeface="Calibri"/>
                <a:ea typeface="Calibri"/>
                <a:cs typeface="Calibri"/>
                <a:sym typeface="Calibri"/>
              </a:rPr>
              <a:t> Vi ska jobba med olika Grundförutsättningar i Försvarsspelet så som:</a:t>
            </a:r>
            <a:endParaRPr/>
          </a:p>
          <a:p>
            <a:pPr indent="-285750" lvl="0" marL="285750" marR="0" rtl="0" algn="l">
              <a:lnSpc>
                <a:spcPct val="90000"/>
              </a:lnSpc>
              <a:spcBef>
                <a:spcPts val="1000"/>
              </a:spcBef>
              <a:spcAft>
                <a:spcPts val="0"/>
              </a:spcAft>
              <a:buClr>
                <a:schemeClr val="lt2"/>
              </a:buClr>
              <a:buSzPts val="1600"/>
              <a:buFont typeface="Arial"/>
              <a:buChar char="•"/>
            </a:pPr>
            <a:r>
              <a:rPr b="0" i="0" lang="sv-SE" sz="1600">
                <a:solidFill>
                  <a:schemeClr val="lt1"/>
                </a:solidFill>
                <a:latin typeface="Calibri"/>
                <a:ea typeface="Calibri"/>
                <a:cs typeface="Calibri"/>
                <a:sym typeface="Calibri"/>
              </a:rPr>
              <a:t>Markering</a:t>
            </a:r>
            <a:endParaRPr/>
          </a:p>
          <a:p>
            <a:pPr indent="-285750" lvl="0" marL="285750" marR="0" rtl="0" algn="l">
              <a:lnSpc>
                <a:spcPct val="90000"/>
              </a:lnSpc>
              <a:spcBef>
                <a:spcPts val="1000"/>
              </a:spcBef>
              <a:spcAft>
                <a:spcPts val="0"/>
              </a:spcAft>
              <a:buClr>
                <a:schemeClr val="lt2"/>
              </a:buClr>
              <a:buSzPts val="1600"/>
              <a:buFont typeface="Arial"/>
              <a:buChar char="•"/>
            </a:pPr>
            <a:r>
              <a:rPr b="0" i="0" lang="sv-SE" sz="1600">
                <a:solidFill>
                  <a:schemeClr val="lt1"/>
                </a:solidFill>
                <a:latin typeface="Calibri"/>
                <a:ea typeface="Calibri"/>
                <a:cs typeface="Calibri"/>
                <a:sym typeface="Calibri"/>
              </a:rPr>
              <a:t>Press</a:t>
            </a:r>
            <a:endParaRPr/>
          </a:p>
          <a:p>
            <a:pPr indent="0" lvl="0" marL="0" marR="0" rtl="0" algn="l">
              <a:lnSpc>
                <a:spcPct val="90000"/>
              </a:lnSpc>
              <a:spcBef>
                <a:spcPts val="1000"/>
              </a:spcBef>
              <a:spcAft>
                <a:spcPts val="0"/>
              </a:spcAft>
              <a:buClr>
                <a:schemeClr val="lt2"/>
              </a:buClr>
              <a:buSzPts val="1800"/>
              <a:buFont typeface="Arial"/>
              <a:buNone/>
            </a:pPr>
            <a:r>
              <a:t/>
            </a:r>
            <a:endParaRPr b="0" i="0" sz="1800">
              <a:solidFill>
                <a:srgbClr val="FF0000"/>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800"/>
              <a:buFont typeface="Arial"/>
              <a:buNone/>
            </a:pPr>
            <a:r>
              <a:t/>
            </a:r>
            <a:endParaRPr b="0" i="0" sz="1800">
              <a:solidFill>
                <a:schemeClr val="lt1"/>
              </a:solidFill>
              <a:latin typeface="Calibri"/>
              <a:ea typeface="Calibri"/>
              <a:cs typeface="Calibri"/>
              <a:sym typeface="Calibri"/>
            </a:endParaRPr>
          </a:p>
        </p:txBody>
      </p:sp>
      <p:sp>
        <p:nvSpPr>
          <p:cNvPr id="465" name="Google Shape;465;p22"/>
          <p:cNvSpPr/>
          <p:nvPr/>
        </p:nvSpPr>
        <p:spPr>
          <a:xfrm>
            <a:off x="9039104" y="1151554"/>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466" name="Google Shape;466;p22"/>
          <p:cNvSpPr/>
          <p:nvPr/>
        </p:nvSpPr>
        <p:spPr>
          <a:xfrm>
            <a:off x="10597033" y="1198236"/>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467" name="Google Shape;467;p22"/>
          <p:cNvSpPr/>
          <p:nvPr/>
        </p:nvSpPr>
        <p:spPr>
          <a:xfrm>
            <a:off x="12007849" y="1773239"/>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468" name="Google Shape;468;p22"/>
          <p:cNvSpPr/>
          <p:nvPr/>
        </p:nvSpPr>
        <p:spPr>
          <a:xfrm>
            <a:off x="7728639" y="1671390"/>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469" name="Google Shape;469;p22"/>
          <p:cNvSpPr/>
          <p:nvPr/>
        </p:nvSpPr>
        <p:spPr>
          <a:xfrm>
            <a:off x="9737359" y="2073452"/>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470" name="Google Shape;470;p22"/>
          <p:cNvSpPr/>
          <p:nvPr/>
        </p:nvSpPr>
        <p:spPr>
          <a:xfrm>
            <a:off x="9818069" y="3347595"/>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471" name="Google Shape;471;p22"/>
          <p:cNvSpPr/>
          <p:nvPr/>
        </p:nvSpPr>
        <p:spPr>
          <a:xfrm>
            <a:off x="9825748" y="591123"/>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xEl>
                                              <p:pRg end="0" st="0"/>
                                            </p:txEl>
                                          </p:spTgt>
                                        </p:tgtEl>
                                        <p:attrNameLst>
                                          <p:attrName>style.visibility</p:attrName>
                                        </p:attrNameLst>
                                      </p:cBhvr>
                                      <p:to>
                                        <p:strVal val="visible"/>
                                      </p:to>
                                    </p:set>
                                    <p:animEffect filter="fade" transition="in">
                                      <p:cBhvr>
                                        <p:cTn dur="500"/>
                                        <p:tgtEl>
                                          <p:spTgt spid="46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xEl>
                                              <p:pRg end="1" st="1"/>
                                            </p:txEl>
                                          </p:spTgt>
                                        </p:tgtEl>
                                        <p:attrNameLst>
                                          <p:attrName>style.visibility</p:attrName>
                                        </p:attrNameLst>
                                      </p:cBhvr>
                                      <p:to>
                                        <p:strVal val="visible"/>
                                      </p:to>
                                    </p:set>
                                    <p:animEffect filter="fade" transition="in">
                                      <p:cBhvr>
                                        <p:cTn dur="500"/>
                                        <p:tgtEl>
                                          <p:spTgt spid="46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xEl>
                                              <p:pRg end="2" st="2"/>
                                            </p:txEl>
                                          </p:spTgt>
                                        </p:tgtEl>
                                        <p:attrNameLst>
                                          <p:attrName>style.visibility</p:attrName>
                                        </p:attrNameLst>
                                      </p:cBhvr>
                                      <p:to>
                                        <p:strVal val="visible"/>
                                      </p:to>
                                    </p:set>
                                    <p:animEffect filter="fade" transition="in">
                                      <p:cBhvr>
                                        <p:cTn dur="500"/>
                                        <p:tgtEl>
                                          <p:spTgt spid="46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xEl>
                                              <p:pRg end="3" st="3"/>
                                            </p:txEl>
                                          </p:spTgt>
                                        </p:tgtEl>
                                        <p:attrNameLst>
                                          <p:attrName>style.visibility</p:attrName>
                                        </p:attrNameLst>
                                      </p:cBhvr>
                                      <p:to>
                                        <p:strVal val="visible"/>
                                      </p:to>
                                    </p:set>
                                    <p:animEffect filter="fade" transition="in">
                                      <p:cBhvr>
                                        <p:cTn dur="500"/>
                                        <p:tgtEl>
                                          <p:spTgt spid="46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xEl>
                                              <p:pRg end="4" st="4"/>
                                            </p:txEl>
                                          </p:spTgt>
                                        </p:tgtEl>
                                        <p:attrNameLst>
                                          <p:attrName>style.visibility</p:attrName>
                                        </p:attrNameLst>
                                      </p:cBhvr>
                                      <p:to>
                                        <p:strVal val="visible"/>
                                      </p:to>
                                    </p:set>
                                    <p:animEffect filter="fade" transition="in">
                                      <p:cBhvr>
                                        <p:cTn dur="500"/>
                                        <p:tgtEl>
                                          <p:spTgt spid="46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xEl>
                                              <p:pRg end="5" st="5"/>
                                            </p:txEl>
                                          </p:spTgt>
                                        </p:tgtEl>
                                        <p:attrNameLst>
                                          <p:attrName>style.visibility</p:attrName>
                                        </p:attrNameLst>
                                      </p:cBhvr>
                                      <p:to>
                                        <p:strVal val="visible"/>
                                      </p:to>
                                    </p:set>
                                    <p:animEffect filter="fade" transition="in">
                                      <p:cBhvr>
                                        <p:cTn dur="500"/>
                                        <p:tgtEl>
                                          <p:spTgt spid="46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xEl>
                                              <p:pRg end="6" st="6"/>
                                            </p:txEl>
                                          </p:spTgt>
                                        </p:tgtEl>
                                        <p:attrNameLst>
                                          <p:attrName>style.visibility</p:attrName>
                                        </p:attrNameLst>
                                      </p:cBhvr>
                                      <p:to>
                                        <p:strVal val="visible"/>
                                      </p:to>
                                    </p:set>
                                    <p:animEffect filter="fade" transition="in">
                                      <p:cBhvr>
                                        <p:cTn dur="500"/>
                                        <p:tgtEl>
                                          <p:spTgt spid="46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xEl>
                                              <p:pRg end="7" st="7"/>
                                            </p:txEl>
                                          </p:spTgt>
                                        </p:tgtEl>
                                        <p:attrNameLst>
                                          <p:attrName>style.visibility</p:attrName>
                                        </p:attrNameLst>
                                      </p:cBhvr>
                                      <p:to>
                                        <p:strVal val="visible"/>
                                      </p:to>
                                    </p:set>
                                    <p:animEffect filter="fade" transition="in">
                                      <p:cBhvr>
                                        <p:cTn dur="500"/>
                                        <p:tgtEl>
                                          <p:spTgt spid="46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xEl>
                                              <p:pRg end="8" st="8"/>
                                            </p:txEl>
                                          </p:spTgt>
                                        </p:tgtEl>
                                        <p:attrNameLst>
                                          <p:attrName>style.visibility</p:attrName>
                                        </p:attrNameLst>
                                      </p:cBhvr>
                                      <p:to>
                                        <p:strVal val="visible"/>
                                      </p:to>
                                    </p:set>
                                    <p:animEffect filter="fade" transition="in">
                                      <p:cBhvr>
                                        <p:cTn dur="500"/>
                                        <p:tgtEl>
                                          <p:spTgt spid="464">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xEl>
                                              <p:pRg end="9" st="9"/>
                                            </p:txEl>
                                          </p:spTgt>
                                        </p:tgtEl>
                                        <p:attrNameLst>
                                          <p:attrName>style.visibility</p:attrName>
                                        </p:attrNameLst>
                                      </p:cBhvr>
                                      <p:to>
                                        <p:strVal val="visible"/>
                                      </p:to>
                                    </p:set>
                                    <p:animEffect filter="fade" transition="in">
                                      <p:cBhvr>
                                        <p:cTn dur="500"/>
                                        <p:tgtEl>
                                          <p:spTgt spid="464">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xEl>
                                              <p:pRg end="10" st="10"/>
                                            </p:txEl>
                                          </p:spTgt>
                                        </p:tgtEl>
                                        <p:attrNameLst>
                                          <p:attrName>style.visibility</p:attrName>
                                        </p:attrNameLst>
                                      </p:cBhvr>
                                      <p:to>
                                        <p:strVal val="visible"/>
                                      </p:to>
                                    </p:set>
                                    <p:animEffect filter="fade" transition="in">
                                      <p:cBhvr>
                                        <p:cTn dur="500"/>
                                        <p:tgtEl>
                                          <p:spTgt spid="464">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xEl>
                                              <p:pRg end="11" st="11"/>
                                            </p:txEl>
                                          </p:spTgt>
                                        </p:tgtEl>
                                        <p:attrNameLst>
                                          <p:attrName>style.visibility</p:attrName>
                                        </p:attrNameLst>
                                      </p:cBhvr>
                                      <p:to>
                                        <p:strVal val="visible"/>
                                      </p:to>
                                    </p:set>
                                    <p:animEffect filter="fade" transition="in">
                                      <p:cBhvr>
                                        <p:cTn dur="500"/>
                                        <p:tgtEl>
                                          <p:spTgt spid="464">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xEl>
                                              <p:pRg end="12" st="12"/>
                                            </p:txEl>
                                          </p:spTgt>
                                        </p:tgtEl>
                                        <p:attrNameLst>
                                          <p:attrName>style.visibility</p:attrName>
                                        </p:attrNameLst>
                                      </p:cBhvr>
                                      <p:to>
                                        <p:strVal val="visible"/>
                                      </p:to>
                                    </p:set>
                                    <p:animEffect filter="fade" transition="in">
                                      <p:cBhvr>
                                        <p:cTn dur="500"/>
                                        <p:tgtEl>
                                          <p:spTgt spid="464">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xEl>
                                              <p:pRg end="13" st="13"/>
                                            </p:txEl>
                                          </p:spTgt>
                                        </p:tgtEl>
                                        <p:attrNameLst>
                                          <p:attrName>style.visibility</p:attrName>
                                        </p:attrNameLst>
                                      </p:cBhvr>
                                      <p:to>
                                        <p:strVal val="visible"/>
                                      </p:to>
                                    </p:set>
                                    <p:animEffect filter="fade" transition="in">
                                      <p:cBhvr>
                                        <p:cTn dur="500"/>
                                        <p:tgtEl>
                                          <p:spTgt spid="464">
                                            <p:txEl>
                                              <p:pRg end="13" st="1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pic>
        <p:nvPicPr>
          <p:cNvPr id="477" name="Google Shape;477;p23"/>
          <p:cNvPicPr preferRelativeResize="0"/>
          <p:nvPr/>
        </p:nvPicPr>
        <p:blipFill rotWithShape="1">
          <a:blip r:embed="rId3">
            <a:alphaModFix/>
          </a:blip>
          <a:srcRect b="3496" l="62770" r="1812" t="2085"/>
          <a:stretch/>
        </p:blipFill>
        <p:spPr>
          <a:xfrm>
            <a:off x="7623416" y="7410"/>
            <a:ext cx="4568584" cy="6850590"/>
          </a:xfrm>
          <a:prstGeom prst="rect">
            <a:avLst/>
          </a:prstGeom>
          <a:noFill/>
          <a:ln>
            <a:noFill/>
          </a:ln>
        </p:spPr>
      </p:pic>
      <p:pic>
        <p:nvPicPr>
          <p:cNvPr id="478" name="Google Shape;478;p23"/>
          <p:cNvPicPr preferRelativeResize="0"/>
          <p:nvPr/>
        </p:nvPicPr>
        <p:blipFill rotWithShape="1">
          <a:blip r:embed="rId4">
            <a:alphaModFix amt="20000"/>
          </a:blip>
          <a:srcRect b="0" l="0" r="0" t="0"/>
          <a:stretch/>
        </p:blipFill>
        <p:spPr>
          <a:xfrm>
            <a:off x="9471838" y="4805890"/>
            <a:ext cx="3486669" cy="1952535"/>
          </a:xfrm>
          <a:prstGeom prst="rect">
            <a:avLst/>
          </a:prstGeom>
          <a:noFill/>
          <a:ln>
            <a:noFill/>
          </a:ln>
        </p:spPr>
      </p:pic>
      <p:sp>
        <p:nvSpPr>
          <p:cNvPr id="479" name="Google Shape;479;p23"/>
          <p:cNvSpPr txBox="1"/>
          <p:nvPr/>
        </p:nvSpPr>
        <p:spPr>
          <a:xfrm>
            <a:off x="7602621" y="86233"/>
            <a:ext cx="216232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lt1"/>
                </a:solidFill>
                <a:latin typeface="Calibri"/>
                <a:ea typeface="Calibri"/>
                <a:cs typeface="Calibri"/>
                <a:sym typeface="Calibri"/>
              </a:rPr>
              <a:t>Formation: MV-2-3-1</a:t>
            </a:r>
            <a:endParaRPr/>
          </a:p>
        </p:txBody>
      </p:sp>
      <p:sp>
        <p:nvSpPr>
          <p:cNvPr id="480" name="Google Shape;480;p23"/>
          <p:cNvSpPr/>
          <p:nvPr/>
        </p:nvSpPr>
        <p:spPr>
          <a:xfrm>
            <a:off x="9825747" y="6048169"/>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481" name="Google Shape;481;p23"/>
          <p:cNvSpPr/>
          <p:nvPr/>
        </p:nvSpPr>
        <p:spPr>
          <a:xfrm>
            <a:off x="10348681" y="5345576"/>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482" name="Google Shape;482;p23"/>
          <p:cNvSpPr/>
          <p:nvPr/>
        </p:nvSpPr>
        <p:spPr>
          <a:xfrm>
            <a:off x="9185214" y="5345576"/>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483" name="Google Shape;483;p23"/>
          <p:cNvSpPr/>
          <p:nvPr/>
        </p:nvSpPr>
        <p:spPr>
          <a:xfrm>
            <a:off x="9815632" y="471381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484" name="Google Shape;484;p23"/>
          <p:cNvSpPr/>
          <p:nvPr/>
        </p:nvSpPr>
        <p:spPr>
          <a:xfrm>
            <a:off x="8705331" y="4656938"/>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485" name="Google Shape;485;p23"/>
          <p:cNvSpPr/>
          <p:nvPr/>
        </p:nvSpPr>
        <p:spPr>
          <a:xfrm>
            <a:off x="10869443" y="4621739"/>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486" name="Google Shape;486;p23"/>
          <p:cNvSpPr/>
          <p:nvPr/>
        </p:nvSpPr>
        <p:spPr>
          <a:xfrm>
            <a:off x="9872841" y="3820849"/>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grpSp>
        <p:nvGrpSpPr>
          <p:cNvPr id="487" name="Google Shape;487;p23"/>
          <p:cNvGrpSpPr/>
          <p:nvPr/>
        </p:nvGrpSpPr>
        <p:grpSpPr>
          <a:xfrm>
            <a:off x="-134870" y="86233"/>
            <a:ext cx="3483998" cy="579522"/>
            <a:chOff x="-134870" y="86233"/>
            <a:chExt cx="3483998" cy="579522"/>
          </a:xfrm>
        </p:grpSpPr>
        <p:sp>
          <p:nvSpPr>
            <p:cNvPr id="488" name="Google Shape;488;p23"/>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sv-SE" sz="1200">
                  <a:solidFill>
                    <a:schemeClr val="lt1"/>
                  </a:solidFill>
                  <a:latin typeface="Calibri"/>
                  <a:ea typeface="Calibri"/>
                  <a:cs typeface="Calibri"/>
                  <a:sym typeface="Calibri"/>
                </a:rPr>
                <a:t>Glädje, Gemenskap &amp; Fair Play</a:t>
              </a:r>
              <a:endParaRPr/>
            </a:p>
          </p:txBody>
        </p:sp>
        <p:pic>
          <p:nvPicPr>
            <p:cNvPr id="489" name="Google Shape;489;p23"/>
            <p:cNvPicPr preferRelativeResize="0"/>
            <p:nvPr/>
          </p:nvPicPr>
          <p:blipFill rotWithShape="1">
            <a:blip r:embed="rId4">
              <a:alphaModFix/>
            </a:blip>
            <a:srcRect b="0" l="0" r="0" t="0"/>
            <a:stretch/>
          </p:blipFill>
          <p:spPr>
            <a:xfrm>
              <a:off x="-134870" y="86233"/>
              <a:ext cx="1034861" cy="579522"/>
            </a:xfrm>
            <a:prstGeom prst="rect">
              <a:avLst/>
            </a:prstGeom>
            <a:noFill/>
            <a:ln>
              <a:noFill/>
            </a:ln>
          </p:spPr>
        </p:pic>
      </p:grpSp>
      <p:sp>
        <p:nvSpPr>
          <p:cNvPr id="490" name="Google Shape;490;p23"/>
          <p:cNvSpPr txBox="1"/>
          <p:nvPr/>
        </p:nvSpPr>
        <p:spPr>
          <a:xfrm>
            <a:off x="3869352" y="140233"/>
            <a:ext cx="277474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lang="sv-SE" sz="4000" u="sng" cap="none" strike="noStrike">
                <a:solidFill>
                  <a:schemeClr val="lt1"/>
                </a:solidFill>
                <a:latin typeface="Calibri"/>
                <a:ea typeface="Calibri"/>
                <a:cs typeface="Calibri"/>
                <a:sym typeface="Calibri"/>
              </a:rPr>
              <a:t>Försvarsspel</a:t>
            </a:r>
            <a:endParaRPr/>
          </a:p>
        </p:txBody>
      </p:sp>
      <p:sp>
        <p:nvSpPr>
          <p:cNvPr id="491" name="Google Shape;491;p23"/>
          <p:cNvSpPr txBox="1"/>
          <p:nvPr/>
        </p:nvSpPr>
        <p:spPr>
          <a:xfrm>
            <a:off x="561348" y="920722"/>
            <a:ext cx="638828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lang="sv-SE" sz="2400" cap="none" strike="noStrike">
                <a:solidFill>
                  <a:schemeClr val="lt1"/>
                </a:solidFill>
                <a:latin typeface="Calibri"/>
                <a:ea typeface="Calibri"/>
                <a:cs typeface="Calibri"/>
                <a:sym typeface="Calibri"/>
              </a:rPr>
              <a:t>Arbetssätt- Förhindra Rädda Avslut</a:t>
            </a:r>
            <a:endParaRPr/>
          </a:p>
        </p:txBody>
      </p:sp>
      <p:sp>
        <p:nvSpPr>
          <p:cNvPr id="492" name="Google Shape;492;p23"/>
          <p:cNvSpPr/>
          <p:nvPr/>
        </p:nvSpPr>
        <p:spPr>
          <a:xfrm>
            <a:off x="891015" y="1639580"/>
            <a:ext cx="6255913" cy="414569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2"/>
              </a:buClr>
              <a:buSzPts val="2000"/>
              <a:buFont typeface="Arial"/>
              <a:buNone/>
            </a:pPr>
            <a:r>
              <a:rPr b="0" i="0" lang="sv-SE" sz="2000">
                <a:solidFill>
                  <a:schemeClr val="lt1"/>
                </a:solidFill>
                <a:latin typeface="Calibri"/>
                <a:ea typeface="Calibri"/>
                <a:cs typeface="Calibri"/>
                <a:sym typeface="Calibri"/>
              </a:rPr>
              <a:t>Vi vill hålla ihop laget så motståndarna inte kan spela igenom oss. </a:t>
            </a:r>
            <a:endParaRPr/>
          </a:p>
          <a:p>
            <a:pPr indent="0" lvl="0" marL="0" marR="0" rtl="0" algn="l">
              <a:lnSpc>
                <a:spcPct val="90000"/>
              </a:lnSpc>
              <a:spcBef>
                <a:spcPts val="1000"/>
              </a:spcBef>
              <a:spcAft>
                <a:spcPts val="0"/>
              </a:spcAft>
              <a:buClr>
                <a:schemeClr val="lt2"/>
              </a:buClr>
              <a:buSzPts val="2000"/>
              <a:buFont typeface="Arial"/>
              <a:buNone/>
            </a:pPr>
            <a:r>
              <a:rPr b="0" i="0" lang="sv-SE" sz="2000">
                <a:solidFill>
                  <a:schemeClr val="lt1"/>
                </a:solidFill>
                <a:latin typeface="Calibri"/>
                <a:ea typeface="Calibri"/>
                <a:cs typeface="Calibri"/>
                <a:sym typeface="Calibri"/>
              </a:rPr>
              <a:t>Vi strävar efter att ha motståndarna framför oss eller utanför oss.</a:t>
            </a:r>
            <a:endParaRPr/>
          </a:p>
          <a:p>
            <a:pPr indent="0" lvl="0" marL="0" marR="0" rtl="0" algn="l">
              <a:lnSpc>
                <a:spcPct val="90000"/>
              </a:lnSpc>
              <a:spcBef>
                <a:spcPts val="1000"/>
              </a:spcBef>
              <a:spcAft>
                <a:spcPts val="0"/>
              </a:spcAft>
              <a:buClr>
                <a:schemeClr val="lt2"/>
              </a:buClr>
              <a:buSzPts val="2000"/>
              <a:buFont typeface="Arial"/>
              <a:buNone/>
            </a:pPr>
            <a:r>
              <a:rPr b="0" i="0" lang="sv-SE" sz="2000">
                <a:solidFill>
                  <a:schemeClr val="lt1"/>
                </a:solidFill>
                <a:latin typeface="Calibri"/>
                <a:ea typeface="Calibri"/>
                <a:cs typeface="Calibri"/>
                <a:sym typeface="Calibri"/>
              </a:rPr>
              <a:t>Vi Försvarar alltså med alla våra spelare.</a:t>
            </a:r>
            <a:endParaRPr/>
          </a:p>
          <a:p>
            <a:pPr indent="0" lvl="0" marL="0" marR="0" rtl="0" algn="l">
              <a:lnSpc>
                <a:spcPct val="90000"/>
              </a:lnSpc>
              <a:spcBef>
                <a:spcPts val="1000"/>
              </a:spcBef>
              <a:spcAft>
                <a:spcPts val="0"/>
              </a:spcAft>
              <a:buClr>
                <a:schemeClr val="lt2"/>
              </a:buClr>
              <a:buSzPts val="2000"/>
              <a:buFont typeface="Arial"/>
              <a:buNone/>
            </a:pPr>
            <a:r>
              <a:t/>
            </a:r>
            <a:endParaRPr b="0" i="0" sz="20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2000"/>
              <a:buFont typeface="Arial"/>
              <a:buNone/>
            </a:pPr>
            <a:r>
              <a:rPr b="0" i="0" lang="sv-SE" sz="2000">
                <a:solidFill>
                  <a:schemeClr val="lt1"/>
                </a:solidFill>
                <a:latin typeface="Calibri"/>
                <a:ea typeface="Calibri"/>
                <a:cs typeface="Calibri"/>
                <a:sym typeface="Calibri"/>
              </a:rPr>
              <a:t>Vi vill undvika att motståndarna kommer till avslut i straffområdet.</a:t>
            </a:r>
            <a:endParaRPr/>
          </a:p>
          <a:p>
            <a:pPr indent="0" lvl="0" marL="0" marR="0" rtl="0" algn="l">
              <a:lnSpc>
                <a:spcPct val="90000"/>
              </a:lnSpc>
              <a:spcBef>
                <a:spcPts val="1000"/>
              </a:spcBef>
              <a:spcAft>
                <a:spcPts val="0"/>
              </a:spcAft>
              <a:buClr>
                <a:schemeClr val="lt2"/>
              </a:buClr>
              <a:buSzPts val="2000"/>
              <a:buFont typeface="Arial"/>
              <a:buNone/>
            </a:pPr>
            <a:r>
              <a:t/>
            </a:r>
            <a:endParaRPr b="0" i="0" sz="2000">
              <a:solidFill>
                <a:srgbClr val="FF0000"/>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2000"/>
              <a:buFont typeface="Arial"/>
              <a:buNone/>
            </a:pPr>
            <a:r>
              <a:t/>
            </a:r>
            <a:endParaRPr b="0" i="0" sz="2000">
              <a:solidFill>
                <a:schemeClr val="lt1"/>
              </a:solidFill>
              <a:latin typeface="Calibri"/>
              <a:ea typeface="Calibri"/>
              <a:cs typeface="Calibri"/>
              <a:sym typeface="Calibri"/>
            </a:endParaRPr>
          </a:p>
        </p:txBody>
      </p:sp>
      <p:sp>
        <p:nvSpPr>
          <p:cNvPr id="493" name="Google Shape;493;p23"/>
          <p:cNvSpPr/>
          <p:nvPr/>
        </p:nvSpPr>
        <p:spPr>
          <a:xfrm>
            <a:off x="9093138" y="3336924"/>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494" name="Google Shape;494;p23"/>
          <p:cNvSpPr/>
          <p:nvPr/>
        </p:nvSpPr>
        <p:spPr>
          <a:xfrm>
            <a:off x="10440756" y="3379459"/>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495" name="Google Shape;495;p23"/>
          <p:cNvSpPr/>
          <p:nvPr/>
        </p:nvSpPr>
        <p:spPr>
          <a:xfrm>
            <a:off x="11866044" y="4487952"/>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496" name="Google Shape;496;p23"/>
          <p:cNvSpPr/>
          <p:nvPr/>
        </p:nvSpPr>
        <p:spPr>
          <a:xfrm>
            <a:off x="7717084" y="4580028"/>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497" name="Google Shape;497;p23"/>
          <p:cNvSpPr/>
          <p:nvPr/>
        </p:nvSpPr>
        <p:spPr>
          <a:xfrm>
            <a:off x="9872841" y="4390195"/>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498" name="Google Shape;498;p23"/>
          <p:cNvSpPr/>
          <p:nvPr/>
        </p:nvSpPr>
        <p:spPr>
          <a:xfrm>
            <a:off x="9808214" y="5268977"/>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499" name="Google Shape;499;p23"/>
          <p:cNvSpPr/>
          <p:nvPr/>
        </p:nvSpPr>
        <p:spPr>
          <a:xfrm>
            <a:off x="9825748" y="591123"/>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2">
                                            <p:txEl>
                                              <p:pRg end="0" st="0"/>
                                            </p:txEl>
                                          </p:spTgt>
                                        </p:tgtEl>
                                        <p:attrNameLst>
                                          <p:attrName>style.visibility</p:attrName>
                                        </p:attrNameLst>
                                      </p:cBhvr>
                                      <p:to>
                                        <p:strVal val="visible"/>
                                      </p:to>
                                    </p:set>
                                    <p:animEffect filter="fade" transition="in">
                                      <p:cBhvr>
                                        <p:cTn dur="500"/>
                                        <p:tgtEl>
                                          <p:spTgt spid="49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2">
                                            <p:txEl>
                                              <p:pRg end="1" st="1"/>
                                            </p:txEl>
                                          </p:spTgt>
                                        </p:tgtEl>
                                        <p:attrNameLst>
                                          <p:attrName>style.visibility</p:attrName>
                                        </p:attrNameLst>
                                      </p:cBhvr>
                                      <p:to>
                                        <p:strVal val="visible"/>
                                      </p:to>
                                    </p:set>
                                    <p:animEffect filter="fade" transition="in">
                                      <p:cBhvr>
                                        <p:cTn dur="500"/>
                                        <p:tgtEl>
                                          <p:spTgt spid="49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2">
                                            <p:txEl>
                                              <p:pRg end="2" st="2"/>
                                            </p:txEl>
                                          </p:spTgt>
                                        </p:tgtEl>
                                        <p:attrNameLst>
                                          <p:attrName>style.visibility</p:attrName>
                                        </p:attrNameLst>
                                      </p:cBhvr>
                                      <p:to>
                                        <p:strVal val="visible"/>
                                      </p:to>
                                    </p:set>
                                    <p:animEffect filter="fade" transition="in">
                                      <p:cBhvr>
                                        <p:cTn dur="500"/>
                                        <p:tgtEl>
                                          <p:spTgt spid="49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2">
                                            <p:txEl>
                                              <p:pRg end="3" st="3"/>
                                            </p:txEl>
                                          </p:spTgt>
                                        </p:tgtEl>
                                        <p:attrNameLst>
                                          <p:attrName>style.visibility</p:attrName>
                                        </p:attrNameLst>
                                      </p:cBhvr>
                                      <p:to>
                                        <p:strVal val="visible"/>
                                      </p:to>
                                    </p:set>
                                    <p:animEffect filter="fade" transition="in">
                                      <p:cBhvr>
                                        <p:cTn dur="500"/>
                                        <p:tgtEl>
                                          <p:spTgt spid="49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2">
                                            <p:txEl>
                                              <p:pRg end="4" st="4"/>
                                            </p:txEl>
                                          </p:spTgt>
                                        </p:tgtEl>
                                        <p:attrNameLst>
                                          <p:attrName>style.visibility</p:attrName>
                                        </p:attrNameLst>
                                      </p:cBhvr>
                                      <p:to>
                                        <p:strVal val="visible"/>
                                      </p:to>
                                    </p:set>
                                    <p:animEffect filter="fade" transition="in">
                                      <p:cBhvr>
                                        <p:cTn dur="500"/>
                                        <p:tgtEl>
                                          <p:spTgt spid="49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2">
                                            <p:txEl>
                                              <p:pRg end="5" st="5"/>
                                            </p:txEl>
                                          </p:spTgt>
                                        </p:tgtEl>
                                        <p:attrNameLst>
                                          <p:attrName>style.visibility</p:attrName>
                                        </p:attrNameLst>
                                      </p:cBhvr>
                                      <p:to>
                                        <p:strVal val="visible"/>
                                      </p:to>
                                    </p:set>
                                    <p:animEffect filter="fade" transition="in">
                                      <p:cBhvr>
                                        <p:cTn dur="500"/>
                                        <p:tgtEl>
                                          <p:spTgt spid="49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2">
                                            <p:txEl>
                                              <p:pRg end="6" st="6"/>
                                            </p:txEl>
                                          </p:spTgt>
                                        </p:tgtEl>
                                        <p:attrNameLst>
                                          <p:attrName>style.visibility</p:attrName>
                                        </p:attrNameLst>
                                      </p:cBhvr>
                                      <p:to>
                                        <p:strVal val="visible"/>
                                      </p:to>
                                    </p:set>
                                    <p:animEffect filter="fade" transition="in">
                                      <p:cBhvr>
                                        <p:cTn dur="500"/>
                                        <p:tgtEl>
                                          <p:spTgt spid="492">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pic>
        <p:nvPicPr>
          <p:cNvPr id="505" name="Google Shape;505;p24"/>
          <p:cNvPicPr preferRelativeResize="0"/>
          <p:nvPr/>
        </p:nvPicPr>
        <p:blipFill rotWithShape="1">
          <a:blip r:embed="rId3">
            <a:alphaModFix amt="20000"/>
          </a:blip>
          <a:srcRect b="0" l="0" r="0" t="0"/>
          <a:stretch/>
        </p:blipFill>
        <p:spPr>
          <a:xfrm>
            <a:off x="9471838" y="4805890"/>
            <a:ext cx="3486669" cy="1952535"/>
          </a:xfrm>
          <a:prstGeom prst="rect">
            <a:avLst/>
          </a:prstGeom>
          <a:noFill/>
          <a:ln>
            <a:noFill/>
          </a:ln>
        </p:spPr>
      </p:pic>
      <p:sp>
        <p:nvSpPr>
          <p:cNvPr id="506" name="Google Shape;506;p24"/>
          <p:cNvSpPr txBox="1"/>
          <p:nvPr>
            <p:ph type="title"/>
          </p:nvPr>
        </p:nvSpPr>
        <p:spPr>
          <a:xfrm>
            <a:off x="487013" y="257671"/>
            <a:ext cx="9531626" cy="773252"/>
          </a:xfrm>
          <a:prstGeom prst="rect">
            <a:avLst/>
          </a:prstGeom>
          <a:noFill/>
          <a:ln>
            <a:noFill/>
          </a:ln>
        </p:spPr>
        <p:txBody>
          <a:bodyPr anchorCtr="0" anchor="ctr" bIns="45700" lIns="91425" spcFirstLastPara="1" rIns="91425" wrap="square" tIns="45700">
            <a:noAutofit/>
          </a:bodyPr>
          <a:lstStyle/>
          <a:p>
            <a:pPr indent="0" lvl="0" marL="0" rtl="0" algn="l">
              <a:lnSpc>
                <a:spcPct val="90909"/>
              </a:lnSpc>
              <a:spcBef>
                <a:spcPts val="0"/>
              </a:spcBef>
              <a:spcAft>
                <a:spcPts val="0"/>
              </a:spcAft>
              <a:buClr>
                <a:schemeClr val="lt1"/>
              </a:buClr>
              <a:buSzPts val="5500"/>
              <a:buFont typeface="Calibri"/>
              <a:buNone/>
            </a:pPr>
            <a:r>
              <a:rPr lang="sv-SE">
                <a:solidFill>
                  <a:schemeClr val="lt1"/>
                </a:solidFill>
              </a:rPr>
              <a:t>Spelar Kunskap </a:t>
            </a:r>
            <a:endParaRPr/>
          </a:p>
        </p:txBody>
      </p:sp>
      <p:sp>
        <p:nvSpPr>
          <p:cNvPr id="507" name="Google Shape;507;p24"/>
          <p:cNvSpPr/>
          <p:nvPr/>
        </p:nvSpPr>
        <p:spPr>
          <a:xfrm>
            <a:off x="5811121" y="4029836"/>
            <a:ext cx="1336900" cy="712615"/>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08" name="Google Shape;508;p24"/>
          <p:cNvSpPr/>
          <p:nvPr/>
        </p:nvSpPr>
        <p:spPr>
          <a:xfrm>
            <a:off x="5811122" y="2958565"/>
            <a:ext cx="1336900" cy="712615"/>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09" name="Google Shape;509;p24"/>
          <p:cNvSpPr/>
          <p:nvPr/>
        </p:nvSpPr>
        <p:spPr>
          <a:xfrm>
            <a:off x="5811123" y="1799553"/>
            <a:ext cx="1691157" cy="1127609"/>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10" name="Google Shape;510;p24"/>
          <p:cNvSpPr/>
          <p:nvPr/>
        </p:nvSpPr>
        <p:spPr>
          <a:xfrm>
            <a:off x="487019" y="4029836"/>
            <a:ext cx="1617946" cy="712939"/>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11" name="Google Shape;511;p24"/>
          <p:cNvSpPr/>
          <p:nvPr/>
        </p:nvSpPr>
        <p:spPr>
          <a:xfrm>
            <a:off x="487020" y="2948582"/>
            <a:ext cx="1336900" cy="712939"/>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12" name="Google Shape;512;p24"/>
          <p:cNvSpPr/>
          <p:nvPr/>
        </p:nvSpPr>
        <p:spPr>
          <a:xfrm>
            <a:off x="487021" y="1790371"/>
            <a:ext cx="1312387" cy="1127609"/>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13" name="Google Shape;513;p24"/>
          <p:cNvSpPr/>
          <p:nvPr/>
        </p:nvSpPr>
        <p:spPr>
          <a:xfrm>
            <a:off x="487020" y="1685897"/>
            <a:ext cx="5043056" cy="929862"/>
          </a:xfrm>
          <a:prstGeom prst="roundRect">
            <a:avLst>
              <a:gd fmla="val 0" name="adj"/>
            </a:avLst>
          </a:prstGeom>
          <a:solidFill>
            <a:srgbClr val="FFFFFF"/>
          </a:solidFill>
          <a:ln cap="flat" cmpd="sng" w="12700">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Spelbarhet</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Speldjup</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Spelbredd</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Spelavstånd</a:t>
            </a:r>
            <a:endParaRPr/>
          </a:p>
        </p:txBody>
      </p:sp>
      <p:sp>
        <p:nvSpPr>
          <p:cNvPr id="514" name="Google Shape;514;p24"/>
          <p:cNvSpPr/>
          <p:nvPr/>
        </p:nvSpPr>
        <p:spPr>
          <a:xfrm>
            <a:off x="5811122" y="1685897"/>
            <a:ext cx="5043056" cy="929862"/>
          </a:xfrm>
          <a:prstGeom prst="roundRect">
            <a:avLst>
              <a:gd fmla="val 0" name="adj"/>
            </a:avLst>
          </a:prstGeom>
          <a:solidFill>
            <a:srgbClr val="003D6E"/>
          </a:solidFill>
          <a:ln cap="flat" cmpd="sng" w="12700">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Försvarssida</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Täckning</a:t>
            </a:r>
            <a:endParaRPr/>
          </a:p>
        </p:txBody>
      </p:sp>
      <p:sp>
        <p:nvSpPr>
          <p:cNvPr id="515" name="Google Shape;515;p24"/>
          <p:cNvSpPr/>
          <p:nvPr/>
        </p:nvSpPr>
        <p:spPr>
          <a:xfrm>
            <a:off x="487020" y="2613620"/>
            <a:ext cx="10367158" cy="326871"/>
          </a:xfrm>
          <a:prstGeom prst="leftRightArrow">
            <a:avLst>
              <a:gd fmla="val 100000" name="adj1"/>
              <a:gd fmla="val 0" name="adj2"/>
            </a:avLst>
          </a:prstGeom>
          <a:gradFill>
            <a:gsLst>
              <a:gs pos="0">
                <a:srgbClr val="FFFFFF"/>
              </a:gs>
              <a:gs pos="94000">
                <a:srgbClr val="003D6E"/>
              </a:gs>
              <a:gs pos="100000">
                <a:srgbClr val="003D6E"/>
              </a:gs>
            </a:gsLst>
            <a:lin ang="0" scaled="0"/>
          </a:gra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sv-SE" sz="1800" u="none" cap="none" strike="noStrike">
                <a:solidFill>
                  <a:srgbClr val="FFFFFF"/>
                </a:solidFill>
                <a:latin typeface="Calibri"/>
                <a:ea typeface="Calibri"/>
                <a:cs typeface="Calibri"/>
                <a:sym typeface="Calibri"/>
              </a:rPr>
              <a:t>Spelaren</a:t>
            </a:r>
            <a:endParaRPr/>
          </a:p>
        </p:txBody>
      </p:sp>
      <p:sp>
        <p:nvSpPr>
          <p:cNvPr id="516" name="Google Shape;516;p24"/>
          <p:cNvSpPr/>
          <p:nvPr/>
        </p:nvSpPr>
        <p:spPr>
          <a:xfrm>
            <a:off x="487023" y="1362404"/>
            <a:ext cx="10367158" cy="326871"/>
          </a:xfrm>
          <a:prstGeom prst="leftRightArrow">
            <a:avLst>
              <a:gd fmla="val 100000" name="adj1"/>
              <a:gd fmla="val 0" name="adj2"/>
            </a:avLst>
          </a:prstGeom>
          <a:gradFill>
            <a:gsLst>
              <a:gs pos="0">
                <a:srgbClr val="FFFFFF"/>
              </a:gs>
              <a:gs pos="94000">
                <a:srgbClr val="003D6E"/>
              </a:gs>
              <a:gs pos="100000">
                <a:srgbClr val="003D6E"/>
              </a:gs>
            </a:gsLst>
            <a:lin ang="0" scaled="0"/>
          </a:gra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sv-SE" sz="1800" u="none" cap="none" strike="noStrike">
                <a:solidFill>
                  <a:srgbClr val="FFFFFF"/>
                </a:solidFill>
                <a:latin typeface="Calibri"/>
                <a:ea typeface="Calibri"/>
                <a:cs typeface="Calibri"/>
                <a:sym typeface="Calibri"/>
              </a:rPr>
              <a:t>Laget</a:t>
            </a:r>
            <a:endParaRPr/>
          </a:p>
        </p:txBody>
      </p:sp>
      <p:sp>
        <p:nvSpPr>
          <p:cNvPr id="517" name="Google Shape;517;p24"/>
          <p:cNvSpPr/>
          <p:nvPr/>
        </p:nvSpPr>
        <p:spPr>
          <a:xfrm>
            <a:off x="487020" y="3689254"/>
            <a:ext cx="10367158" cy="326871"/>
          </a:xfrm>
          <a:prstGeom prst="leftRightArrow">
            <a:avLst>
              <a:gd fmla="val 100000" name="adj1"/>
              <a:gd fmla="val 0" name="adj2"/>
            </a:avLst>
          </a:prstGeom>
          <a:gradFill>
            <a:gsLst>
              <a:gs pos="0">
                <a:srgbClr val="FFFFFF"/>
              </a:gs>
              <a:gs pos="94000">
                <a:srgbClr val="003D6E"/>
              </a:gs>
              <a:gs pos="100000">
                <a:srgbClr val="003D6E"/>
              </a:gs>
            </a:gsLst>
            <a:lin ang="0" scaled="0"/>
          </a:gra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sv-SE" sz="1800" u="none" cap="none" strike="noStrike">
                <a:solidFill>
                  <a:srgbClr val="FFFFFF"/>
                </a:solidFill>
                <a:latin typeface="Calibri"/>
                <a:ea typeface="Calibri"/>
                <a:cs typeface="Calibri"/>
                <a:sym typeface="Calibri"/>
              </a:rPr>
              <a:t>Målvakten</a:t>
            </a:r>
            <a:endParaRPr/>
          </a:p>
        </p:txBody>
      </p:sp>
      <p:sp>
        <p:nvSpPr>
          <p:cNvPr id="518" name="Google Shape;518;p24"/>
          <p:cNvSpPr/>
          <p:nvPr/>
        </p:nvSpPr>
        <p:spPr>
          <a:xfrm>
            <a:off x="487021" y="2954690"/>
            <a:ext cx="5043056" cy="712939"/>
          </a:xfrm>
          <a:prstGeom prst="roundRect">
            <a:avLst>
              <a:gd fmla="val 0" name="adj"/>
            </a:avLst>
          </a:prstGeom>
          <a:solidFill>
            <a:srgbClr val="FFFFFF"/>
          </a:solidFill>
          <a:ln cap="flat" cmpd="sng" w="12700">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Driva</a:t>
            </a:r>
            <a:br>
              <a:rPr b="0" i="0" lang="sv-SE" sz="1400" u="none" cap="none" strike="noStrike">
                <a:solidFill>
                  <a:srgbClr val="FFFFFF"/>
                </a:solidFill>
                <a:latin typeface="Calibri"/>
                <a:ea typeface="Calibri"/>
                <a:cs typeface="Calibri"/>
                <a:sym typeface="Calibri"/>
              </a:rPr>
            </a:br>
            <a:r>
              <a:rPr b="0" i="0" lang="sv-SE" sz="1400" u="none" cap="none" strike="noStrike">
                <a:solidFill>
                  <a:srgbClr val="FFFFFF"/>
                </a:solidFill>
                <a:latin typeface="Calibri"/>
                <a:ea typeface="Calibri"/>
                <a:cs typeface="Calibri"/>
                <a:sym typeface="Calibri"/>
              </a:rPr>
              <a:t>Vända</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Skjuta</a:t>
            </a:r>
            <a:endParaRPr/>
          </a:p>
        </p:txBody>
      </p:sp>
      <p:sp>
        <p:nvSpPr>
          <p:cNvPr id="519" name="Google Shape;519;p24"/>
          <p:cNvSpPr/>
          <p:nvPr/>
        </p:nvSpPr>
        <p:spPr>
          <a:xfrm>
            <a:off x="487020" y="4026406"/>
            <a:ext cx="5043056" cy="712939"/>
          </a:xfrm>
          <a:prstGeom prst="roundRect">
            <a:avLst>
              <a:gd fmla="val 0" name="adj"/>
            </a:avLst>
          </a:prstGeom>
          <a:solidFill>
            <a:srgbClr val="FFFFFF"/>
          </a:solidFill>
          <a:ln cap="flat" cmpd="sng" w="12700">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Rulla bollen</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Kasta bollen</a:t>
            </a:r>
            <a:endParaRPr/>
          </a:p>
        </p:txBody>
      </p:sp>
      <p:sp>
        <p:nvSpPr>
          <p:cNvPr id="520" name="Google Shape;520;p24"/>
          <p:cNvSpPr/>
          <p:nvPr/>
        </p:nvSpPr>
        <p:spPr>
          <a:xfrm>
            <a:off x="5811123" y="2954690"/>
            <a:ext cx="5043056" cy="712939"/>
          </a:xfrm>
          <a:prstGeom prst="roundRect">
            <a:avLst>
              <a:gd fmla="val 0" name="adj"/>
            </a:avLst>
          </a:prstGeom>
          <a:solidFill>
            <a:srgbClr val="003D6E"/>
          </a:solidFill>
          <a:ln cap="flat" cmpd="sng" w="12700">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Bryta</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Pressa</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Markera</a:t>
            </a:r>
            <a:endParaRPr/>
          </a:p>
        </p:txBody>
      </p:sp>
      <p:sp>
        <p:nvSpPr>
          <p:cNvPr id="521" name="Google Shape;521;p24"/>
          <p:cNvSpPr/>
          <p:nvPr/>
        </p:nvSpPr>
        <p:spPr>
          <a:xfrm>
            <a:off x="5811122" y="4026405"/>
            <a:ext cx="5043056" cy="712939"/>
          </a:xfrm>
          <a:prstGeom prst="roundRect">
            <a:avLst>
              <a:gd fmla="val 0" name="adj"/>
            </a:avLst>
          </a:prstGeom>
          <a:solidFill>
            <a:srgbClr val="003D6E"/>
          </a:solidFill>
          <a:ln cap="flat" cmpd="sng" w="12700">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Fånga</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Kasta sig</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Palming</a:t>
            </a:r>
            <a:endParaRPr b="0" i="0" sz="1400" u="none" cap="none" strike="noStrike">
              <a:solidFill>
                <a:srgbClr val="FFFFFF"/>
              </a:solidFill>
              <a:latin typeface="Calibri"/>
              <a:ea typeface="Calibri"/>
              <a:cs typeface="Calibri"/>
              <a:sym typeface="Calibri"/>
            </a:endParaRPr>
          </a:p>
        </p:txBody>
      </p:sp>
      <p:sp>
        <p:nvSpPr>
          <p:cNvPr id="522" name="Google Shape;522;p24"/>
          <p:cNvSpPr/>
          <p:nvPr/>
        </p:nvSpPr>
        <p:spPr>
          <a:xfrm>
            <a:off x="487021" y="1022189"/>
            <a:ext cx="5043056" cy="332011"/>
          </a:xfrm>
          <a:prstGeom prst="roundRect">
            <a:avLst>
              <a:gd fmla="val 0" name="adj"/>
            </a:avLst>
          </a:prstGeom>
          <a:solidFill>
            <a:srgbClr val="FFFFFF"/>
          </a:soli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i="0" lang="sv-SE" sz="1800" u="none" cap="none" strike="noStrike">
                <a:solidFill>
                  <a:srgbClr val="FFFFFF"/>
                </a:solidFill>
                <a:latin typeface="Calibri"/>
                <a:ea typeface="Calibri"/>
                <a:cs typeface="Calibri"/>
                <a:sym typeface="Calibri"/>
              </a:rPr>
              <a:t>Anfallsspel</a:t>
            </a:r>
            <a:endParaRPr/>
          </a:p>
        </p:txBody>
      </p:sp>
      <p:sp>
        <p:nvSpPr>
          <p:cNvPr id="523" name="Google Shape;523;p24"/>
          <p:cNvSpPr/>
          <p:nvPr/>
        </p:nvSpPr>
        <p:spPr>
          <a:xfrm>
            <a:off x="5811123" y="1030923"/>
            <a:ext cx="5043056" cy="332011"/>
          </a:xfrm>
          <a:prstGeom prst="roundRect">
            <a:avLst>
              <a:gd fmla="val 0" name="adj"/>
            </a:avLst>
          </a:prstGeom>
          <a:solidFill>
            <a:srgbClr val="003D6E"/>
          </a:soli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i="0" lang="sv-SE" sz="1800" u="none" cap="none" strike="noStrike">
                <a:solidFill>
                  <a:srgbClr val="FFFFFF"/>
                </a:solidFill>
                <a:latin typeface="Calibri"/>
                <a:ea typeface="Calibri"/>
                <a:cs typeface="Calibri"/>
                <a:sym typeface="Calibri"/>
              </a:rPr>
              <a:t>Försvarsspel</a:t>
            </a:r>
            <a:endParaRPr/>
          </a:p>
        </p:txBody>
      </p:sp>
      <p:sp>
        <p:nvSpPr>
          <p:cNvPr id="524" name="Google Shape;524;p24"/>
          <p:cNvSpPr/>
          <p:nvPr/>
        </p:nvSpPr>
        <p:spPr>
          <a:xfrm>
            <a:off x="2104966" y="1689408"/>
            <a:ext cx="1312387" cy="978451"/>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Positionering</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Djupledsspel</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Spelvändning</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Uppflyttning</a:t>
            </a:r>
            <a:endParaRPr/>
          </a:p>
        </p:txBody>
      </p:sp>
      <p:sp>
        <p:nvSpPr>
          <p:cNvPr id="525" name="Google Shape;525;p24"/>
          <p:cNvSpPr/>
          <p:nvPr/>
        </p:nvSpPr>
        <p:spPr>
          <a:xfrm>
            <a:off x="3722912" y="1692293"/>
            <a:ext cx="1947688" cy="923854"/>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Väggspel</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Överlappning</a:t>
            </a:r>
            <a:endParaRPr/>
          </a:p>
        </p:txBody>
      </p:sp>
      <p:sp>
        <p:nvSpPr>
          <p:cNvPr id="526" name="Google Shape;526;p24"/>
          <p:cNvSpPr/>
          <p:nvPr/>
        </p:nvSpPr>
        <p:spPr>
          <a:xfrm>
            <a:off x="2104966" y="2949467"/>
            <a:ext cx="1870385" cy="702072"/>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Passa</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Ta emot bollen</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Utmana, finta, dribbla</a:t>
            </a:r>
            <a:endParaRPr/>
          </a:p>
        </p:txBody>
      </p:sp>
      <p:sp>
        <p:nvSpPr>
          <p:cNvPr id="527" name="Google Shape;527;p24"/>
          <p:cNvSpPr/>
          <p:nvPr/>
        </p:nvSpPr>
        <p:spPr>
          <a:xfrm>
            <a:off x="3975351" y="2948582"/>
            <a:ext cx="1222618" cy="312844"/>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28" name="Google Shape;528;p24"/>
          <p:cNvSpPr/>
          <p:nvPr/>
        </p:nvSpPr>
        <p:spPr>
          <a:xfrm>
            <a:off x="7642801" y="1689408"/>
            <a:ext cx="1870385" cy="702072"/>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Nedflyttning</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Uppflyttning</a:t>
            </a:r>
            <a:endParaRPr/>
          </a:p>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29" name="Google Shape;529;p24"/>
          <p:cNvSpPr/>
          <p:nvPr/>
        </p:nvSpPr>
        <p:spPr>
          <a:xfrm>
            <a:off x="7642801" y="2949467"/>
            <a:ext cx="1870385" cy="702072"/>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Tackla</a:t>
            </a:r>
            <a:endParaRPr/>
          </a:p>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30" name="Google Shape;530;p24"/>
          <p:cNvSpPr/>
          <p:nvPr/>
        </p:nvSpPr>
        <p:spPr>
          <a:xfrm>
            <a:off x="7642799" y="4022854"/>
            <a:ext cx="1870385" cy="702072"/>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Bryta djupledspassning</a:t>
            </a:r>
            <a:endParaRPr/>
          </a:p>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31" name="Google Shape;531;p24"/>
          <p:cNvSpPr/>
          <p:nvPr/>
        </p:nvSpPr>
        <p:spPr>
          <a:xfrm>
            <a:off x="1052945" y="5799976"/>
            <a:ext cx="1617946" cy="712939"/>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32" name="Google Shape;532;p24"/>
          <p:cNvSpPr/>
          <p:nvPr/>
        </p:nvSpPr>
        <p:spPr>
          <a:xfrm>
            <a:off x="487020" y="4742775"/>
            <a:ext cx="10367158" cy="326871"/>
          </a:xfrm>
          <a:prstGeom prst="leftRightArrow">
            <a:avLst>
              <a:gd fmla="val 100000" name="adj1"/>
              <a:gd fmla="val 0" name="adj2"/>
            </a:avLst>
          </a:prstGeom>
          <a:gradFill>
            <a:gsLst>
              <a:gs pos="0">
                <a:srgbClr val="FFFFFF"/>
              </a:gs>
              <a:gs pos="94000">
                <a:srgbClr val="003D6E"/>
              </a:gs>
              <a:gs pos="100000">
                <a:srgbClr val="003D6E"/>
              </a:gs>
            </a:gsLst>
            <a:lin ang="0" scaled="0"/>
          </a:gra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sv-SE" sz="1800" u="none" cap="none" strike="noStrike">
                <a:solidFill>
                  <a:srgbClr val="FFFFFF"/>
                </a:solidFill>
                <a:latin typeface="Calibri"/>
                <a:ea typeface="Calibri"/>
                <a:cs typeface="Calibri"/>
                <a:sym typeface="Calibri"/>
              </a:rPr>
              <a:t>Fotbollsfys</a:t>
            </a:r>
            <a:endParaRPr/>
          </a:p>
        </p:txBody>
      </p:sp>
      <p:sp>
        <p:nvSpPr>
          <p:cNvPr id="533" name="Google Shape;533;p24"/>
          <p:cNvSpPr/>
          <p:nvPr/>
        </p:nvSpPr>
        <p:spPr>
          <a:xfrm>
            <a:off x="487023" y="5093241"/>
            <a:ext cx="10367160" cy="505081"/>
          </a:xfrm>
          <a:prstGeom prst="roundRect">
            <a:avLst>
              <a:gd fmla="val 0" name="adj"/>
            </a:avLst>
          </a:prstGeom>
          <a:solidFill>
            <a:srgbClr val="E1EFD8"/>
          </a:solidFill>
          <a:ln cap="flat" cmpd="sng" w="12700">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91300"/>
              </a:buClr>
              <a:buSzPts val="1400"/>
              <a:buFont typeface="Calibri"/>
              <a:buNone/>
            </a:pPr>
            <a:r>
              <a:rPr b="0" i="0" lang="sv-SE" sz="1400" u="none" cap="none" strike="noStrike">
                <a:solidFill>
                  <a:srgbClr val="191300"/>
                </a:solidFill>
                <a:latin typeface="Calibri"/>
                <a:ea typeface="Calibri"/>
                <a:cs typeface="Calibri"/>
                <a:sym typeface="Calibri"/>
              </a:rPr>
              <a:t>Koordinationsövningar med och utan boll</a:t>
            </a:r>
            <a:r>
              <a:rPr lang="sv-SE" sz="1400">
                <a:solidFill>
                  <a:srgbClr val="191300"/>
                </a:solidFill>
                <a:latin typeface="Calibri"/>
                <a:ea typeface="Calibri"/>
                <a:cs typeface="Calibri"/>
                <a:sym typeface="Calibri"/>
              </a:rPr>
              <a:t>,</a:t>
            </a:r>
            <a:r>
              <a:rPr b="0" i="0" lang="sv-SE" sz="1400" u="none" cap="none" strike="noStrike">
                <a:solidFill>
                  <a:srgbClr val="191300"/>
                </a:solidFill>
                <a:latin typeface="Calibri"/>
                <a:ea typeface="Calibri"/>
                <a:cs typeface="Calibri"/>
                <a:sym typeface="Calibri"/>
              </a:rPr>
              <a:t> stafetter och annan lek</a:t>
            </a:r>
            <a:r>
              <a:rPr b="0" i="0" lang="sv-SE" sz="1400" u="none" cap="none" strike="noStrike">
                <a:solidFill>
                  <a:srgbClr val="191300"/>
                </a:solidFill>
                <a:latin typeface="Calibri"/>
                <a:ea typeface="Calibri"/>
                <a:cs typeface="Calibri"/>
                <a:sym typeface="Calibri"/>
              </a:rPr>
              <a:t>.</a:t>
            </a:r>
            <a:endParaRPr/>
          </a:p>
          <a:p>
            <a:pPr indent="0" lvl="0" marL="0" marR="0" rtl="0" algn="l">
              <a:lnSpc>
                <a:spcPct val="100000"/>
              </a:lnSpc>
              <a:spcBef>
                <a:spcPts val="0"/>
              </a:spcBef>
              <a:spcAft>
                <a:spcPts val="0"/>
              </a:spcAft>
              <a:buClr>
                <a:srgbClr val="191300"/>
              </a:buClr>
              <a:buSzPts val="1400"/>
              <a:buFont typeface="Calibri"/>
              <a:buNone/>
            </a:pPr>
            <a:r>
              <a:rPr lang="sv-SE" sz="1400" u="sng">
                <a:solidFill>
                  <a:srgbClr val="191300"/>
                </a:solidFill>
                <a:latin typeface="Calibri"/>
                <a:ea typeface="Calibri"/>
                <a:cs typeface="Calibri"/>
                <a:sym typeface="Calibri"/>
                <a:hlinkClick r:id="rId4">
                  <a:extLst>
                    <a:ext uri="{A12FA001-AC4F-418D-AE19-62706E023703}">
                      <ahyp:hlinkClr val="tx"/>
                    </a:ext>
                  </a:extLst>
                </a:hlinkClick>
              </a:rPr>
              <a:t>Fifa 11+ Kids</a:t>
            </a:r>
            <a:endParaRPr b="0" i="0" sz="1400" u="none" cap="none" strike="noStrike">
              <a:solidFill>
                <a:srgbClr val="191300"/>
              </a:solidFill>
              <a:latin typeface="Calibri"/>
              <a:ea typeface="Calibri"/>
              <a:cs typeface="Calibri"/>
              <a:sym typeface="Calibri"/>
            </a:endParaRPr>
          </a:p>
        </p:txBody>
      </p:sp>
      <p:sp>
        <p:nvSpPr>
          <p:cNvPr id="534" name="Google Shape;534;p24"/>
          <p:cNvSpPr/>
          <p:nvPr/>
        </p:nvSpPr>
        <p:spPr>
          <a:xfrm>
            <a:off x="487025" y="5111826"/>
            <a:ext cx="4794203" cy="498807"/>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35" name="Google Shape;535;p24"/>
          <p:cNvSpPr/>
          <p:nvPr/>
        </p:nvSpPr>
        <p:spPr>
          <a:xfrm>
            <a:off x="487025" y="5972470"/>
            <a:ext cx="10367152" cy="771874"/>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36" name="Google Shape;536;p24"/>
          <p:cNvSpPr/>
          <p:nvPr/>
        </p:nvSpPr>
        <p:spPr>
          <a:xfrm>
            <a:off x="487025" y="5107002"/>
            <a:ext cx="4794203" cy="498807"/>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37" name="Google Shape;537;p24"/>
          <p:cNvSpPr/>
          <p:nvPr/>
        </p:nvSpPr>
        <p:spPr>
          <a:xfrm>
            <a:off x="487013" y="5973558"/>
            <a:ext cx="10367152" cy="771874"/>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38" name="Google Shape;538;p24"/>
          <p:cNvSpPr/>
          <p:nvPr/>
        </p:nvSpPr>
        <p:spPr>
          <a:xfrm>
            <a:off x="487025" y="5111826"/>
            <a:ext cx="5905038" cy="498807"/>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39" name="Google Shape;539;p24"/>
          <p:cNvSpPr/>
          <p:nvPr/>
        </p:nvSpPr>
        <p:spPr>
          <a:xfrm>
            <a:off x="487025" y="5975512"/>
            <a:ext cx="8401717" cy="771874"/>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40" name="Google Shape;540;p24"/>
          <p:cNvSpPr/>
          <p:nvPr/>
        </p:nvSpPr>
        <p:spPr>
          <a:xfrm>
            <a:off x="487025" y="5100235"/>
            <a:ext cx="10398251" cy="498807"/>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41" name="Google Shape;541;p24"/>
          <p:cNvSpPr/>
          <p:nvPr/>
        </p:nvSpPr>
        <p:spPr>
          <a:xfrm>
            <a:off x="486993" y="5983183"/>
            <a:ext cx="10367152" cy="771874"/>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42" name="Google Shape;542;p24"/>
          <p:cNvSpPr/>
          <p:nvPr/>
        </p:nvSpPr>
        <p:spPr>
          <a:xfrm>
            <a:off x="486953" y="5962982"/>
            <a:ext cx="10367152" cy="771874"/>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43" name="Google Shape;543;p24"/>
          <p:cNvSpPr/>
          <p:nvPr/>
        </p:nvSpPr>
        <p:spPr>
          <a:xfrm>
            <a:off x="486992" y="5101767"/>
            <a:ext cx="10367153" cy="498807"/>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544" name="Google Shape;544;p24"/>
          <p:cNvSpPr txBox="1"/>
          <p:nvPr/>
        </p:nvSpPr>
        <p:spPr>
          <a:xfrm>
            <a:off x="7642798" y="224125"/>
            <a:ext cx="3242477" cy="773252"/>
          </a:xfrm>
          <a:prstGeom prst="rect">
            <a:avLst/>
          </a:prstGeom>
          <a:noFill/>
          <a:ln>
            <a:noFill/>
          </a:ln>
        </p:spPr>
        <p:txBody>
          <a:bodyPr anchorCtr="0" anchor="ctr" bIns="45700" lIns="91425" spcFirstLastPara="1" rIns="91425" wrap="square" tIns="45700">
            <a:noAutofit/>
          </a:bodyPr>
          <a:lstStyle/>
          <a:p>
            <a:pPr indent="0" lvl="0" marL="0" marR="0" rtl="0" algn="l">
              <a:lnSpc>
                <a:spcPct val="90909"/>
              </a:lnSpc>
              <a:spcBef>
                <a:spcPts val="0"/>
              </a:spcBef>
              <a:spcAft>
                <a:spcPts val="0"/>
              </a:spcAft>
              <a:buClr>
                <a:schemeClr val="lt1"/>
              </a:buClr>
              <a:buSzPts val="5500"/>
              <a:buFont typeface="Calibri"/>
              <a:buNone/>
            </a:pPr>
            <a:r>
              <a:rPr lang="sv-SE" sz="5500">
                <a:solidFill>
                  <a:schemeClr val="lt1"/>
                </a:solidFill>
                <a:latin typeface="Calibri"/>
                <a:ea typeface="Calibri"/>
                <a:cs typeface="Calibri"/>
                <a:sym typeface="Calibri"/>
              </a:rPr>
              <a:t>7 mot 7</a:t>
            </a:r>
            <a:endParaRPr/>
          </a:p>
        </p:txBody>
      </p:sp>
      <p:pic>
        <p:nvPicPr>
          <p:cNvPr id="545" name="Google Shape;545;p24">
            <a:hlinkClick r:id="rId5"/>
          </p:cNvPr>
          <p:cNvPicPr preferRelativeResize="0"/>
          <p:nvPr/>
        </p:nvPicPr>
        <p:blipFill rotWithShape="1">
          <a:blip r:embed="rId6">
            <a:alphaModFix/>
          </a:blip>
          <a:srcRect b="0" l="0" r="0" t="0"/>
          <a:stretch/>
        </p:blipFill>
        <p:spPr>
          <a:xfrm>
            <a:off x="486881" y="5782632"/>
            <a:ext cx="3633427" cy="919860"/>
          </a:xfrm>
          <a:prstGeom prst="rect">
            <a:avLst/>
          </a:prstGeom>
          <a:noFill/>
          <a:ln>
            <a:noFill/>
          </a:ln>
        </p:spPr>
      </p:pic>
      <p:pic>
        <p:nvPicPr>
          <p:cNvPr id="546" name="Google Shape;546;p24">
            <a:hlinkClick r:id="rId7"/>
          </p:cNvPr>
          <p:cNvPicPr preferRelativeResize="0"/>
          <p:nvPr/>
        </p:nvPicPr>
        <p:blipFill rotWithShape="1">
          <a:blip r:embed="rId8">
            <a:alphaModFix/>
          </a:blip>
          <a:srcRect b="0" l="0" r="0" t="0"/>
          <a:stretch/>
        </p:blipFill>
        <p:spPr>
          <a:xfrm>
            <a:off x="4368952" y="5778672"/>
            <a:ext cx="3454095" cy="902528"/>
          </a:xfrm>
          <a:prstGeom prst="rect">
            <a:avLst/>
          </a:prstGeom>
          <a:noFill/>
          <a:ln>
            <a:noFill/>
          </a:ln>
        </p:spPr>
      </p:pic>
      <p:pic>
        <p:nvPicPr>
          <p:cNvPr id="547" name="Google Shape;547;p24">
            <a:hlinkClick r:id="rId9"/>
          </p:cNvPr>
          <p:cNvPicPr preferRelativeResize="0"/>
          <p:nvPr/>
        </p:nvPicPr>
        <p:blipFill rotWithShape="1">
          <a:blip r:embed="rId10">
            <a:alphaModFix/>
          </a:blip>
          <a:srcRect b="0" l="0" r="0" t="0"/>
          <a:stretch/>
        </p:blipFill>
        <p:spPr>
          <a:xfrm>
            <a:off x="8146864" y="5754703"/>
            <a:ext cx="3454095" cy="914378"/>
          </a:xfrm>
          <a:prstGeom prst="rect">
            <a:avLst/>
          </a:prstGeom>
          <a:noFill/>
          <a:ln>
            <a:noFill/>
          </a:ln>
        </p:spPr>
      </p:pic>
      <p:grpSp>
        <p:nvGrpSpPr>
          <p:cNvPr id="548" name="Google Shape;548;p24"/>
          <p:cNvGrpSpPr/>
          <p:nvPr/>
        </p:nvGrpSpPr>
        <p:grpSpPr>
          <a:xfrm>
            <a:off x="-134870" y="86233"/>
            <a:ext cx="3483998" cy="579522"/>
            <a:chOff x="-134870" y="86233"/>
            <a:chExt cx="3483998" cy="579522"/>
          </a:xfrm>
        </p:grpSpPr>
        <p:sp>
          <p:nvSpPr>
            <p:cNvPr id="549" name="Google Shape;549;p24"/>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sv-SE" sz="1200">
                  <a:solidFill>
                    <a:schemeClr val="lt1"/>
                  </a:solidFill>
                  <a:latin typeface="Calibri"/>
                  <a:ea typeface="Calibri"/>
                  <a:cs typeface="Calibri"/>
                  <a:sym typeface="Calibri"/>
                </a:rPr>
                <a:t>Glädje, Gemenskap &amp; Fair Play</a:t>
              </a:r>
              <a:endParaRPr/>
            </a:p>
          </p:txBody>
        </p:sp>
        <p:pic>
          <p:nvPicPr>
            <p:cNvPr id="550" name="Google Shape;550;p24"/>
            <p:cNvPicPr preferRelativeResize="0"/>
            <p:nvPr/>
          </p:nvPicPr>
          <p:blipFill rotWithShape="1">
            <a:blip r:embed="rId3">
              <a:alphaModFix/>
            </a:blip>
            <a:srcRect b="0" l="0" r="0" t="0"/>
            <a:stretch/>
          </p:blipFill>
          <p:spPr>
            <a:xfrm>
              <a:off x="-134870" y="86233"/>
              <a:ext cx="1034861" cy="579522"/>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4">
                                            <p:txEl>
                                              <p:pRg end="0" st="0"/>
                                            </p:txEl>
                                          </p:spTgt>
                                        </p:tgtEl>
                                        <p:attrNameLst>
                                          <p:attrName>style.visibility</p:attrName>
                                        </p:attrNameLst>
                                      </p:cBhvr>
                                      <p:to>
                                        <p:strVal val="visible"/>
                                      </p:to>
                                    </p:set>
                                    <p:animEffect filter="fade" transition="in">
                                      <p:cBhvr>
                                        <p:cTn dur="500"/>
                                        <p:tgtEl>
                                          <p:spTgt spid="52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4">
                                            <p:txEl>
                                              <p:pRg end="1" st="1"/>
                                            </p:txEl>
                                          </p:spTgt>
                                        </p:tgtEl>
                                        <p:attrNameLst>
                                          <p:attrName>style.visibility</p:attrName>
                                        </p:attrNameLst>
                                      </p:cBhvr>
                                      <p:to>
                                        <p:strVal val="visible"/>
                                      </p:to>
                                    </p:set>
                                    <p:animEffect filter="fade" transition="in">
                                      <p:cBhvr>
                                        <p:cTn dur="500"/>
                                        <p:tgtEl>
                                          <p:spTgt spid="52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4">
                                            <p:txEl>
                                              <p:pRg end="2" st="2"/>
                                            </p:txEl>
                                          </p:spTgt>
                                        </p:tgtEl>
                                        <p:attrNameLst>
                                          <p:attrName>style.visibility</p:attrName>
                                        </p:attrNameLst>
                                      </p:cBhvr>
                                      <p:to>
                                        <p:strVal val="visible"/>
                                      </p:to>
                                    </p:set>
                                    <p:animEffect filter="fade" transition="in">
                                      <p:cBhvr>
                                        <p:cTn dur="500"/>
                                        <p:tgtEl>
                                          <p:spTgt spid="52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4">
                                            <p:txEl>
                                              <p:pRg end="3" st="3"/>
                                            </p:txEl>
                                          </p:spTgt>
                                        </p:tgtEl>
                                        <p:attrNameLst>
                                          <p:attrName>style.visibility</p:attrName>
                                        </p:attrNameLst>
                                      </p:cBhvr>
                                      <p:to>
                                        <p:strVal val="visible"/>
                                      </p:to>
                                    </p:set>
                                    <p:animEffect filter="fade" transition="in">
                                      <p:cBhvr>
                                        <p:cTn dur="500"/>
                                        <p:tgtEl>
                                          <p:spTgt spid="52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5">
                                            <p:txEl>
                                              <p:pRg end="0" st="0"/>
                                            </p:txEl>
                                          </p:spTgt>
                                        </p:tgtEl>
                                        <p:attrNameLst>
                                          <p:attrName>style.visibility</p:attrName>
                                        </p:attrNameLst>
                                      </p:cBhvr>
                                      <p:to>
                                        <p:strVal val="visible"/>
                                      </p:to>
                                    </p:set>
                                    <p:animEffect filter="fade" transition="in">
                                      <p:cBhvr>
                                        <p:cTn dur="500"/>
                                        <p:tgtEl>
                                          <p:spTgt spid="52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5">
                                            <p:txEl>
                                              <p:pRg end="1" st="1"/>
                                            </p:txEl>
                                          </p:spTgt>
                                        </p:tgtEl>
                                        <p:attrNameLst>
                                          <p:attrName>style.visibility</p:attrName>
                                        </p:attrNameLst>
                                      </p:cBhvr>
                                      <p:to>
                                        <p:strVal val="visible"/>
                                      </p:to>
                                    </p:set>
                                    <p:animEffect filter="fade" transition="in">
                                      <p:cBhvr>
                                        <p:cTn dur="500"/>
                                        <p:tgtEl>
                                          <p:spTgt spid="52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4">
                                            <p:txEl>
                                              <p:pRg end="0" st="0"/>
                                            </p:txEl>
                                          </p:spTgt>
                                        </p:tgtEl>
                                        <p:attrNameLst>
                                          <p:attrName>style.visibility</p:attrName>
                                        </p:attrNameLst>
                                      </p:cBhvr>
                                      <p:to>
                                        <p:strVal val="visible"/>
                                      </p:to>
                                    </p:set>
                                    <p:animEffect filter="fade" transition="in">
                                      <p:cBhvr>
                                        <p:cTn dur="500"/>
                                        <p:tgtEl>
                                          <p:spTgt spid="51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4">
                                            <p:txEl>
                                              <p:pRg end="1" st="1"/>
                                            </p:txEl>
                                          </p:spTgt>
                                        </p:tgtEl>
                                        <p:attrNameLst>
                                          <p:attrName>style.visibility</p:attrName>
                                        </p:attrNameLst>
                                      </p:cBhvr>
                                      <p:to>
                                        <p:strVal val="visible"/>
                                      </p:to>
                                    </p:set>
                                    <p:animEffect filter="fade" transition="in">
                                      <p:cBhvr>
                                        <p:cTn dur="500"/>
                                        <p:tgtEl>
                                          <p:spTgt spid="51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8">
                                            <p:txEl>
                                              <p:pRg end="0" st="0"/>
                                            </p:txEl>
                                          </p:spTgt>
                                        </p:tgtEl>
                                        <p:attrNameLst>
                                          <p:attrName>style.visibility</p:attrName>
                                        </p:attrNameLst>
                                      </p:cBhvr>
                                      <p:to>
                                        <p:strVal val="visible"/>
                                      </p:to>
                                    </p:set>
                                    <p:animEffect filter="fade" transition="in">
                                      <p:cBhvr>
                                        <p:cTn dur="500"/>
                                        <p:tgtEl>
                                          <p:spTgt spid="52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8">
                                            <p:txEl>
                                              <p:pRg end="1" st="1"/>
                                            </p:txEl>
                                          </p:spTgt>
                                        </p:tgtEl>
                                        <p:attrNameLst>
                                          <p:attrName>style.visibility</p:attrName>
                                        </p:attrNameLst>
                                      </p:cBhvr>
                                      <p:to>
                                        <p:strVal val="visible"/>
                                      </p:to>
                                    </p:set>
                                    <p:animEffect filter="fade" transition="in">
                                      <p:cBhvr>
                                        <p:cTn dur="500"/>
                                        <p:tgtEl>
                                          <p:spTgt spid="52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8">
                                            <p:txEl>
                                              <p:pRg end="2" st="2"/>
                                            </p:txEl>
                                          </p:spTgt>
                                        </p:tgtEl>
                                        <p:attrNameLst>
                                          <p:attrName>style.visibility</p:attrName>
                                        </p:attrNameLst>
                                      </p:cBhvr>
                                      <p:to>
                                        <p:strVal val="visible"/>
                                      </p:to>
                                    </p:set>
                                    <p:animEffect filter="fade" transition="in">
                                      <p:cBhvr>
                                        <p:cTn dur="500"/>
                                        <p:tgtEl>
                                          <p:spTgt spid="52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9">
                                            <p:txEl>
                                              <p:pRg end="0" st="0"/>
                                            </p:txEl>
                                          </p:spTgt>
                                        </p:tgtEl>
                                        <p:attrNameLst>
                                          <p:attrName>style.visibility</p:attrName>
                                        </p:attrNameLst>
                                      </p:cBhvr>
                                      <p:to>
                                        <p:strVal val="visible"/>
                                      </p:to>
                                    </p:set>
                                    <p:animEffect filter="fade" transition="in">
                                      <p:cBhvr>
                                        <p:cTn dur="500"/>
                                        <p:tgtEl>
                                          <p:spTgt spid="52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9">
                                            <p:txEl>
                                              <p:pRg end="1" st="1"/>
                                            </p:txEl>
                                          </p:spTgt>
                                        </p:tgtEl>
                                        <p:attrNameLst>
                                          <p:attrName>style.visibility</p:attrName>
                                        </p:attrNameLst>
                                      </p:cBhvr>
                                      <p:to>
                                        <p:strVal val="visible"/>
                                      </p:to>
                                    </p:set>
                                    <p:animEffect filter="fade" transition="in">
                                      <p:cBhvr>
                                        <p:cTn dur="500"/>
                                        <p:tgtEl>
                                          <p:spTgt spid="52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0">
                                            <p:txEl>
                                              <p:pRg end="0" st="0"/>
                                            </p:txEl>
                                          </p:spTgt>
                                        </p:tgtEl>
                                        <p:attrNameLst>
                                          <p:attrName>style.visibility</p:attrName>
                                        </p:attrNameLst>
                                      </p:cBhvr>
                                      <p:to>
                                        <p:strVal val="visible"/>
                                      </p:to>
                                    </p:set>
                                    <p:animEffect filter="fade" transition="in">
                                      <p:cBhvr>
                                        <p:cTn dur="500"/>
                                        <p:tgtEl>
                                          <p:spTgt spid="53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0">
                                            <p:txEl>
                                              <p:pRg end="1" st="1"/>
                                            </p:txEl>
                                          </p:spTgt>
                                        </p:tgtEl>
                                        <p:attrNameLst>
                                          <p:attrName>style.visibility</p:attrName>
                                        </p:attrNameLst>
                                      </p:cBhvr>
                                      <p:to>
                                        <p:strVal val="visible"/>
                                      </p:to>
                                    </p:set>
                                    <p:animEffect filter="fade" transition="in">
                                      <p:cBhvr>
                                        <p:cTn dur="500"/>
                                        <p:tgtEl>
                                          <p:spTgt spid="53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500"/>
                                        <p:tgtEl>
                                          <p:spTgt spid="545"/>
                                        </p:tgtEl>
                                      </p:cBhvr>
                                    </p:animEffect>
                                  </p:childTnLst>
                                </p:cTn>
                              </p:par>
                              <p:par>
                                <p:cTn fill="hold" nodeType="with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500"/>
                                        <p:tgtEl>
                                          <p:spTgt spid="546"/>
                                        </p:tgtEl>
                                      </p:cBhvr>
                                    </p:animEffect>
                                  </p:childTnLst>
                                </p:cTn>
                              </p:par>
                              <p:par>
                                <p:cTn fill="hold" nodeType="withEffect" presetClass="entr" presetID="10" presetSubtype="0">
                                  <p:stCondLst>
                                    <p:cond delay="0"/>
                                  </p:stCondLst>
                                  <p:childTnLst>
                                    <p:set>
                                      <p:cBhvr>
                                        <p:cTn dur="1" fill="hold">
                                          <p:stCondLst>
                                            <p:cond delay="0"/>
                                          </p:stCondLst>
                                        </p:cTn>
                                        <p:tgtEl>
                                          <p:spTgt spid="547"/>
                                        </p:tgtEl>
                                        <p:attrNameLst>
                                          <p:attrName>style.visibility</p:attrName>
                                        </p:attrNameLst>
                                      </p:cBhvr>
                                      <p:to>
                                        <p:strVal val="visible"/>
                                      </p:to>
                                    </p:set>
                                    <p:animEffect filter="fade" transition="in">
                                      <p:cBhvr>
                                        <p:cTn dur="500"/>
                                        <p:tgtEl>
                                          <p:spTgt spid="5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pic>
        <p:nvPicPr>
          <p:cNvPr id="555" name="Google Shape;555;p25"/>
          <p:cNvPicPr preferRelativeResize="0"/>
          <p:nvPr/>
        </p:nvPicPr>
        <p:blipFill rotWithShape="1">
          <a:blip r:embed="rId3">
            <a:alphaModFix amt="20000"/>
          </a:blip>
          <a:srcRect b="0" l="0" r="0" t="0"/>
          <a:stretch/>
        </p:blipFill>
        <p:spPr>
          <a:xfrm>
            <a:off x="2407356" y="1421761"/>
            <a:ext cx="7377288" cy="4131282"/>
          </a:xfrm>
          <a:prstGeom prst="rect">
            <a:avLst/>
          </a:prstGeom>
          <a:noFill/>
          <a:ln>
            <a:noFill/>
          </a:ln>
        </p:spPr>
      </p:pic>
      <p:sp>
        <p:nvSpPr>
          <p:cNvPr id="556" name="Google Shape;556;p25"/>
          <p:cNvSpPr txBox="1"/>
          <p:nvPr>
            <p:ph type="title"/>
          </p:nvPr>
        </p:nvSpPr>
        <p:spPr>
          <a:xfrm>
            <a:off x="838200" y="73948"/>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sv-SE">
                <a:solidFill>
                  <a:schemeClr val="lt1"/>
                </a:solidFill>
              </a:rPr>
              <a:t>Träningsinnehåll</a:t>
            </a:r>
            <a:endParaRPr b="1" u="sng">
              <a:solidFill>
                <a:schemeClr val="lt1"/>
              </a:solidFill>
            </a:endParaRPr>
          </a:p>
        </p:txBody>
      </p:sp>
      <p:sp>
        <p:nvSpPr>
          <p:cNvPr id="557" name="Google Shape;557;p25"/>
          <p:cNvSpPr txBox="1"/>
          <p:nvPr>
            <p:ph idx="1" type="body"/>
          </p:nvPr>
        </p:nvSpPr>
        <p:spPr>
          <a:xfrm>
            <a:off x="838200" y="1683041"/>
            <a:ext cx="10515600" cy="3010395"/>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lt1"/>
              </a:buClr>
              <a:buSzPct val="100000"/>
              <a:buChar char="•"/>
            </a:pPr>
            <a:r>
              <a:rPr lang="sv-SE" sz="2000">
                <a:solidFill>
                  <a:schemeClr val="lt1"/>
                </a:solidFill>
              </a:rPr>
              <a:t>Tekniska Färdigheter ( Spelaren)</a:t>
            </a:r>
            <a:endParaRPr/>
          </a:p>
          <a:p>
            <a:pPr indent="0" lvl="0" marL="0" rtl="0" algn="l">
              <a:lnSpc>
                <a:spcPct val="90000"/>
              </a:lnSpc>
              <a:spcBef>
                <a:spcPts val="1000"/>
              </a:spcBef>
              <a:spcAft>
                <a:spcPts val="0"/>
              </a:spcAft>
              <a:buClr>
                <a:schemeClr val="lt1"/>
              </a:buClr>
              <a:buSzPct val="100000"/>
              <a:buNone/>
            </a:pPr>
            <a:r>
              <a:rPr lang="sv-SE" sz="2000">
                <a:solidFill>
                  <a:schemeClr val="lt1"/>
                </a:solidFill>
              </a:rPr>
              <a:t>-  </a:t>
            </a:r>
            <a:r>
              <a:rPr i="1" lang="sv-SE" sz="1600">
                <a:solidFill>
                  <a:schemeClr val="lt1"/>
                </a:solidFill>
              </a:rPr>
              <a:t>Driva, Vända, Skjuta, Passa, Ta emot boll .</a:t>
            </a:r>
            <a:endParaRPr/>
          </a:p>
          <a:p>
            <a:pPr indent="-228600" lvl="0" marL="228600" rtl="0" algn="l">
              <a:lnSpc>
                <a:spcPct val="90000"/>
              </a:lnSpc>
              <a:spcBef>
                <a:spcPts val="1000"/>
              </a:spcBef>
              <a:spcAft>
                <a:spcPts val="0"/>
              </a:spcAft>
              <a:buClr>
                <a:schemeClr val="lt1"/>
              </a:buClr>
              <a:buSzPct val="100000"/>
              <a:buChar char="•"/>
            </a:pPr>
            <a:r>
              <a:rPr lang="sv-SE" sz="2000">
                <a:solidFill>
                  <a:schemeClr val="lt1"/>
                </a:solidFill>
              </a:rPr>
              <a:t>Speluppbyggnad/Förhindra Speluppbyggnad (Laget)</a:t>
            </a:r>
            <a:endParaRPr/>
          </a:p>
          <a:p>
            <a:pPr indent="0" lvl="0" marL="0" rtl="0" algn="l">
              <a:lnSpc>
                <a:spcPct val="90000"/>
              </a:lnSpc>
              <a:spcBef>
                <a:spcPts val="1000"/>
              </a:spcBef>
              <a:spcAft>
                <a:spcPts val="0"/>
              </a:spcAft>
              <a:buClr>
                <a:schemeClr val="lt1"/>
              </a:buClr>
              <a:buSzPct val="100000"/>
              <a:buNone/>
            </a:pPr>
            <a:r>
              <a:rPr i="1" lang="sv-SE" sz="2000">
                <a:solidFill>
                  <a:schemeClr val="lt1"/>
                </a:solidFill>
              </a:rPr>
              <a:t>- </a:t>
            </a:r>
            <a:r>
              <a:rPr i="1" lang="sv-SE" sz="1600">
                <a:solidFill>
                  <a:schemeClr val="lt1"/>
                </a:solidFill>
              </a:rPr>
              <a:t>Spelbarhet, Speldjup, Spelbredd, Spelavstånd &amp; Positionering.</a:t>
            </a:r>
            <a:endParaRPr/>
          </a:p>
          <a:p>
            <a:pPr indent="-228600" lvl="0" marL="228600" rtl="0" algn="l">
              <a:lnSpc>
                <a:spcPct val="90000"/>
              </a:lnSpc>
              <a:spcBef>
                <a:spcPts val="1000"/>
              </a:spcBef>
              <a:spcAft>
                <a:spcPts val="0"/>
              </a:spcAft>
              <a:buClr>
                <a:schemeClr val="lt1"/>
              </a:buClr>
              <a:buSzPct val="100000"/>
              <a:buChar char="•"/>
            </a:pPr>
            <a:r>
              <a:rPr lang="sv-SE" sz="2000">
                <a:solidFill>
                  <a:schemeClr val="lt1"/>
                </a:solidFill>
              </a:rPr>
              <a:t>KTAGM – Komma till avslut göra mål (Laget)</a:t>
            </a:r>
            <a:endParaRPr/>
          </a:p>
          <a:p>
            <a:pPr indent="0" lvl="0" marL="0" rtl="0" algn="l">
              <a:lnSpc>
                <a:spcPct val="90000"/>
              </a:lnSpc>
              <a:spcBef>
                <a:spcPts val="1000"/>
              </a:spcBef>
              <a:spcAft>
                <a:spcPts val="0"/>
              </a:spcAft>
              <a:buClr>
                <a:schemeClr val="lt1"/>
              </a:buClr>
              <a:buSzPct val="100000"/>
              <a:buNone/>
            </a:pPr>
            <a:r>
              <a:rPr i="1" lang="sv-SE" sz="2000">
                <a:solidFill>
                  <a:schemeClr val="lt1"/>
                </a:solidFill>
              </a:rPr>
              <a:t>- </a:t>
            </a:r>
            <a:r>
              <a:rPr i="1" lang="sv-SE" sz="1600">
                <a:solidFill>
                  <a:schemeClr val="lt1"/>
                </a:solidFill>
              </a:rPr>
              <a:t>Djupledsspel, Uppflyttning, Spelvändning, Utmana, Finta och Dribbla</a:t>
            </a:r>
            <a:r>
              <a:rPr i="1" lang="sv-SE" sz="2000">
                <a:solidFill>
                  <a:schemeClr val="lt1"/>
                </a:solidFill>
              </a:rPr>
              <a:t>. </a:t>
            </a:r>
            <a:endParaRPr/>
          </a:p>
          <a:p>
            <a:pPr indent="-228600" lvl="0" marL="228600" rtl="0" algn="l">
              <a:lnSpc>
                <a:spcPct val="90000"/>
              </a:lnSpc>
              <a:spcBef>
                <a:spcPts val="1000"/>
              </a:spcBef>
              <a:spcAft>
                <a:spcPts val="0"/>
              </a:spcAft>
              <a:buClr>
                <a:schemeClr val="lt1"/>
              </a:buClr>
              <a:buSzPct val="100000"/>
              <a:buChar char="•"/>
            </a:pPr>
            <a:r>
              <a:rPr lang="sv-SE" sz="2000">
                <a:solidFill>
                  <a:schemeClr val="lt1"/>
                </a:solidFill>
              </a:rPr>
              <a:t>Valfri vecka.</a:t>
            </a:r>
            <a:endParaRPr/>
          </a:p>
          <a:p>
            <a:pPr indent="0" lvl="0" marL="0" rtl="0" algn="l">
              <a:lnSpc>
                <a:spcPct val="90000"/>
              </a:lnSpc>
              <a:spcBef>
                <a:spcPts val="1000"/>
              </a:spcBef>
              <a:spcAft>
                <a:spcPts val="0"/>
              </a:spcAft>
              <a:buClr>
                <a:schemeClr val="lt1"/>
              </a:buClr>
              <a:buSzPct val="100000"/>
              <a:buNone/>
            </a:pPr>
            <a:r>
              <a:rPr lang="sv-SE" sz="2000">
                <a:solidFill>
                  <a:schemeClr val="lt1"/>
                </a:solidFill>
              </a:rPr>
              <a:t>2 veckors perioder, utom Valfri bara en vecka.</a:t>
            </a:r>
            <a:endParaRPr/>
          </a:p>
        </p:txBody>
      </p:sp>
      <p:sp>
        <p:nvSpPr>
          <p:cNvPr id="558" name="Google Shape;558;p25"/>
          <p:cNvSpPr txBox="1"/>
          <p:nvPr/>
        </p:nvSpPr>
        <p:spPr>
          <a:xfrm>
            <a:off x="1019975" y="1524953"/>
            <a:ext cx="5754758" cy="118090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t/>
            </a:r>
            <a:endParaRPr sz="2800">
              <a:solidFill>
                <a:schemeClr val="lt1"/>
              </a:solidFill>
              <a:latin typeface="Calibri"/>
              <a:ea typeface="Calibri"/>
              <a:cs typeface="Calibri"/>
              <a:sym typeface="Calibri"/>
            </a:endParaRPr>
          </a:p>
        </p:txBody>
      </p:sp>
      <p:sp>
        <p:nvSpPr>
          <p:cNvPr id="559" name="Google Shape;559;p25"/>
          <p:cNvSpPr txBox="1"/>
          <p:nvPr/>
        </p:nvSpPr>
        <p:spPr>
          <a:xfrm>
            <a:off x="992819" y="1012569"/>
            <a:ext cx="10515600" cy="435133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2000"/>
              <a:buFont typeface="Arial"/>
              <a:buNone/>
            </a:pPr>
            <a:r>
              <a:rPr lang="sv-SE" sz="2000">
                <a:solidFill>
                  <a:schemeClr val="lt1"/>
                </a:solidFill>
                <a:latin typeface="Calibri"/>
                <a:ea typeface="Calibri"/>
                <a:cs typeface="Calibri"/>
                <a:sym typeface="Calibri"/>
              </a:rPr>
              <a:t>Vi ska ha GLÄDJEN i centrum.</a:t>
            </a:r>
            <a:endParaRPr/>
          </a:p>
          <a:p>
            <a:pPr indent="0" lvl="0" marL="0" marR="0" rtl="0" algn="l">
              <a:lnSpc>
                <a:spcPct val="90000"/>
              </a:lnSpc>
              <a:spcBef>
                <a:spcPts val="1000"/>
              </a:spcBef>
              <a:spcAft>
                <a:spcPts val="0"/>
              </a:spcAft>
              <a:buClr>
                <a:schemeClr val="lt1"/>
              </a:buClr>
              <a:buSzPts val="2000"/>
              <a:buFont typeface="Arial"/>
              <a:buNone/>
            </a:pPr>
            <a:r>
              <a:rPr lang="sv-SE" sz="2000">
                <a:solidFill>
                  <a:schemeClr val="lt1"/>
                </a:solidFill>
                <a:latin typeface="Calibri"/>
                <a:ea typeface="Calibri"/>
                <a:cs typeface="Calibri"/>
                <a:sym typeface="Calibri"/>
              </a:rPr>
              <a:t>Ska alltid sträva efter ”Vi och bollen” vilket är att ha så mycket boll per spelare som möjligt. </a:t>
            </a:r>
            <a:endParaRPr/>
          </a:p>
          <a:p>
            <a:pPr indent="0" lvl="0" marL="0" marR="0" rtl="0" algn="l">
              <a:lnSpc>
                <a:spcPct val="90000"/>
              </a:lnSpc>
              <a:spcBef>
                <a:spcPts val="1000"/>
              </a:spcBef>
              <a:spcAft>
                <a:spcPts val="0"/>
              </a:spcAft>
              <a:buClr>
                <a:schemeClr val="lt1"/>
              </a:buClr>
              <a:buSzPts val="2000"/>
              <a:buFont typeface="Arial"/>
              <a:buNone/>
            </a:pPr>
            <a:r>
              <a:rPr lang="sv-SE" sz="2000">
                <a:solidFill>
                  <a:schemeClr val="lt1"/>
                </a:solidFill>
                <a:latin typeface="Calibri"/>
                <a:ea typeface="Calibri"/>
                <a:cs typeface="Calibri"/>
                <a:sym typeface="Calibri"/>
              </a:rPr>
              <a:t>Vi ska utifrån våra tema veckor planer veckans tränings innehåll.</a:t>
            </a:r>
            <a:endParaRPr/>
          </a:p>
          <a:p>
            <a:pPr indent="0" lvl="0" marL="0" marR="0" rtl="0" algn="l">
              <a:lnSpc>
                <a:spcPct val="90000"/>
              </a:lnSpc>
              <a:spcBef>
                <a:spcPts val="1000"/>
              </a:spcBef>
              <a:spcAft>
                <a:spcPts val="0"/>
              </a:spcAft>
              <a:buClr>
                <a:schemeClr val="lt1"/>
              </a:buClr>
              <a:buSzPts val="2000"/>
              <a:buFont typeface="Arial"/>
              <a:buNone/>
            </a:pPr>
            <a:r>
              <a:rPr lang="sv-SE" sz="2000">
                <a:solidFill>
                  <a:schemeClr val="lt1"/>
                </a:solidFill>
                <a:latin typeface="Calibri"/>
                <a:ea typeface="Calibri"/>
                <a:cs typeface="Calibri"/>
                <a:sym typeface="Calibri"/>
              </a:rPr>
              <a:t>Undvik långa köer, MAX 3-4 spelare i kö.</a:t>
            </a:r>
            <a:endParaRPr/>
          </a:p>
          <a:p>
            <a:pPr indent="0" lvl="0" marL="0" marR="0" rtl="0" algn="l">
              <a:lnSpc>
                <a:spcPct val="90000"/>
              </a:lnSpc>
              <a:spcBef>
                <a:spcPts val="1000"/>
              </a:spcBef>
              <a:spcAft>
                <a:spcPts val="0"/>
              </a:spcAft>
              <a:buClr>
                <a:schemeClr val="lt1"/>
              </a:buClr>
              <a:buSzPts val="2000"/>
              <a:buFont typeface="Arial"/>
              <a:buNone/>
            </a:pPr>
            <a:r>
              <a:rPr lang="sv-SE" sz="2000">
                <a:solidFill>
                  <a:schemeClr val="lt1"/>
                </a:solidFill>
                <a:latin typeface="Calibri"/>
                <a:ea typeface="Calibri"/>
                <a:cs typeface="Calibri"/>
                <a:sym typeface="Calibri"/>
              </a:rPr>
              <a:t>Få spelarna att ta många egna beslut och få dem att reflektera deras beslut.</a:t>
            </a:r>
            <a:endParaRPr/>
          </a:p>
          <a:p>
            <a:pPr indent="0" lvl="0" marL="0" marR="0" rtl="0" algn="l">
              <a:lnSpc>
                <a:spcPct val="90000"/>
              </a:lnSpc>
              <a:spcBef>
                <a:spcPts val="1000"/>
              </a:spcBef>
              <a:spcAft>
                <a:spcPts val="0"/>
              </a:spcAft>
              <a:buClr>
                <a:schemeClr val="lt1"/>
              </a:buClr>
              <a:buSzPts val="2000"/>
              <a:buFont typeface="Arial"/>
              <a:buNone/>
            </a:pPr>
            <a:r>
              <a:rPr lang="sv-SE" sz="2000">
                <a:solidFill>
                  <a:schemeClr val="lt1"/>
                </a:solidFill>
                <a:latin typeface="Calibri"/>
                <a:ea typeface="Calibri"/>
                <a:cs typeface="Calibri"/>
                <a:sym typeface="Calibri"/>
              </a:rPr>
              <a:t>Bollen ska alltid vara med i varje övning.</a:t>
            </a:r>
            <a:endParaRPr/>
          </a:p>
          <a:p>
            <a:pPr indent="0" lvl="0" marL="0" marR="0" rtl="0" algn="l">
              <a:lnSpc>
                <a:spcPct val="90000"/>
              </a:lnSpc>
              <a:spcBef>
                <a:spcPts val="1000"/>
              </a:spcBef>
              <a:spcAft>
                <a:spcPts val="0"/>
              </a:spcAft>
              <a:buClr>
                <a:schemeClr val="lt1"/>
              </a:buClr>
              <a:buSzPts val="2000"/>
              <a:buFont typeface="Arial"/>
              <a:buNone/>
            </a:pPr>
            <a:r>
              <a:rPr lang="sv-SE" sz="2000">
                <a:solidFill>
                  <a:schemeClr val="lt1"/>
                </a:solidFill>
                <a:latin typeface="Calibri"/>
                <a:ea typeface="Calibri"/>
                <a:cs typeface="Calibri"/>
                <a:sym typeface="Calibri"/>
              </a:rPr>
              <a:t>2-3 Träningar under säsong. 1-2 träningar Innan/Efter säsong</a:t>
            </a:r>
            <a:endParaRPr/>
          </a:p>
          <a:p>
            <a:pPr indent="0" lvl="0" marL="0" marR="0" rtl="0" algn="l">
              <a:lnSpc>
                <a:spcPct val="90000"/>
              </a:lnSpc>
              <a:spcBef>
                <a:spcPts val="1000"/>
              </a:spcBef>
              <a:spcAft>
                <a:spcPts val="0"/>
              </a:spcAft>
              <a:buClr>
                <a:schemeClr val="dk1"/>
              </a:buClr>
              <a:buSzPts val="2000"/>
              <a:buFont typeface="Arial"/>
              <a:buNone/>
            </a:pPr>
            <a:r>
              <a:t/>
            </a:r>
            <a:endParaRPr sz="2000">
              <a:solidFill>
                <a:schemeClr val="lt1"/>
              </a:solidFill>
              <a:latin typeface="Calibri"/>
              <a:ea typeface="Calibri"/>
              <a:cs typeface="Calibri"/>
              <a:sym typeface="Calibri"/>
            </a:endParaRPr>
          </a:p>
        </p:txBody>
      </p:sp>
      <p:sp>
        <p:nvSpPr>
          <p:cNvPr id="560" name="Google Shape;560;p25"/>
          <p:cNvSpPr txBox="1"/>
          <p:nvPr/>
        </p:nvSpPr>
        <p:spPr>
          <a:xfrm>
            <a:off x="838200" y="727121"/>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2800"/>
              <a:buFont typeface="Calibri"/>
              <a:buNone/>
            </a:pPr>
            <a:r>
              <a:rPr i="1" lang="sv-SE" sz="2800" u="sng">
                <a:solidFill>
                  <a:schemeClr val="lt1"/>
                </a:solidFill>
                <a:latin typeface="Calibri"/>
                <a:ea typeface="Calibri"/>
                <a:cs typeface="Calibri"/>
                <a:sym typeface="Calibri"/>
              </a:rPr>
              <a:t>Temaveckor</a:t>
            </a:r>
            <a:endParaRPr b="1" i="1" sz="2800" u="sng">
              <a:solidFill>
                <a:schemeClr val="lt1"/>
              </a:solidFill>
              <a:latin typeface="Calibri"/>
              <a:ea typeface="Calibri"/>
              <a:cs typeface="Calibri"/>
              <a:sym typeface="Calibri"/>
            </a:endParaRPr>
          </a:p>
        </p:txBody>
      </p:sp>
      <p:sp>
        <p:nvSpPr>
          <p:cNvPr id="561" name="Google Shape;561;p25"/>
          <p:cNvSpPr txBox="1"/>
          <p:nvPr/>
        </p:nvSpPr>
        <p:spPr>
          <a:xfrm>
            <a:off x="9152109" y="360540"/>
            <a:ext cx="2933394" cy="773252"/>
          </a:xfrm>
          <a:prstGeom prst="rect">
            <a:avLst/>
          </a:prstGeom>
          <a:noFill/>
          <a:ln>
            <a:noFill/>
          </a:ln>
        </p:spPr>
        <p:txBody>
          <a:bodyPr anchorCtr="0" anchor="ctr" bIns="45700" lIns="91425" spcFirstLastPara="1" rIns="91425" wrap="square" tIns="45700">
            <a:noAutofit/>
          </a:bodyPr>
          <a:lstStyle/>
          <a:p>
            <a:pPr indent="0" lvl="0" marL="0" marR="0" rtl="0" algn="l">
              <a:lnSpc>
                <a:spcPct val="90909"/>
              </a:lnSpc>
              <a:spcBef>
                <a:spcPts val="0"/>
              </a:spcBef>
              <a:spcAft>
                <a:spcPts val="0"/>
              </a:spcAft>
              <a:buClr>
                <a:schemeClr val="lt1"/>
              </a:buClr>
              <a:buSzPts val="5500"/>
              <a:buFont typeface="Calibri"/>
              <a:buNone/>
            </a:pPr>
            <a:r>
              <a:rPr lang="sv-SE" sz="5500">
                <a:solidFill>
                  <a:schemeClr val="lt1"/>
                </a:solidFill>
                <a:latin typeface="Calibri"/>
                <a:ea typeface="Calibri"/>
                <a:cs typeface="Calibri"/>
                <a:sym typeface="Calibri"/>
              </a:rPr>
              <a:t>7 mot 7</a:t>
            </a:r>
            <a:endParaRPr/>
          </a:p>
        </p:txBody>
      </p:sp>
      <p:grpSp>
        <p:nvGrpSpPr>
          <p:cNvPr id="562" name="Google Shape;562;p25"/>
          <p:cNvGrpSpPr/>
          <p:nvPr/>
        </p:nvGrpSpPr>
        <p:grpSpPr>
          <a:xfrm>
            <a:off x="-134870" y="86233"/>
            <a:ext cx="3483998" cy="579522"/>
            <a:chOff x="-134870" y="86233"/>
            <a:chExt cx="3483998" cy="579522"/>
          </a:xfrm>
        </p:grpSpPr>
        <p:sp>
          <p:nvSpPr>
            <p:cNvPr id="563" name="Google Shape;563;p25"/>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sv-SE" sz="1200">
                  <a:solidFill>
                    <a:schemeClr val="lt1"/>
                  </a:solidFill>
                  <a:latin typeface="Calibri"/>
                  <a:ea typeface="Calibri"/>
                  <a:cs typeface="Calibri"/>
                  <a:sym typeface="Calibri"/>
                </a:rPr>
                <a:t>Glädje, Gemenskap &amp; Fair Play</a:t>
              </a:r>
              <a:endParaRPr/>
            </a:p>
          </p:txBody>
        </p:sp>
        <p:pic>
          <p:nvPicPr>
            <p:cNvPr id="564" name="Google Shape;564;p25"/>
            <p:cNvPicPr preferRelativeResize="0"/>
            <p:nvPr/>
          </p:nvPicPr>
          <p:blipFill rotWithShape="1">
            <a:blip r:embed="rId3">
              <a:alphaModFix/>
            </a:blip>
            <a:srcRect b="0" l="0" r="0" t="0"/>
            <a:stretch/>
          </p:blipFill>
          <p:spPr>
            <a:xfrm>
              <a:off x="-134870" y="86233"/>
              <a:ext cx="1034861" cy="579522"/>
            </a:xfrm>
            <a:prstGeom prst="rect">
              <a:avLst/>
            </a:prstGeom>
            <a:noFill/>
            <a:ln>
              <a:noFill/>
            </a:ln>
          </p:spPr>
        </p:pic>
      </p:grpSp>
      <p:pic>
        <p:nvPicPr>
          <p:cNvPr id="565" name="Google Shape;565;p25"/>
          <p:cNvPicPr preferRelativeResize="0"/>
          <p:nvPr/>
        </p:nvPicPr>
        <p:blipFill rotWithShape="1">
          <a:blip r:embed="rId3">
            <a:alphaModFix amt="20000"/>
          </a:blip>
          <a:srcRect b="0" l="0" r="0" t="0"/>
          <a:stretch/>
        </p:blipFill>
        <p:spPr>
          <a:xfrm>
            <a:off x="9471838" y="4805890"/>
            <a:ext cx="3486669" cy="195253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9">
                                            <p:txEl>
                                              <p:pRg end="0" st="0"/>
                                            </p:txEl>
                                          </p:spTgt>
                                        </p:tgtEl>
                                        <p:attrNameLst>
                                          <p:attrName>style.visibility</p:attrName>
                                        </p:attrNameLst>
                                      </p:cBhvr>
                                      <p:to>
                                        <p:strVal val="visible"/>
                                      </p:to>
                                    </p:set>
                                    <p:animEffect filter="fade" transition="in">
                                      <p:cBhvr>
                                        <p:cTn dur="500"/>
                                        <p:tgtEl>
                                          <p:spTgt spid="55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9">
                                            <p:txEl>
                                              <p:pRg end="1" st="1"/>
                                            </p:txEl>
                                          </p:spTgt>
                                        </p:tgtEl>
                                        <p:attrNameLst>
                                          <p:attrName>style.visibility</p:attrName>
                                        </p:attrNameLst>
                                      </p:cBhvr>
                                      <p:to>
                                        <p:strVal val="visible"/>
                                      </p:to>
                                    </p:set>
                                    <p:animEffect filter="fade" transition="in">
                                      <p:cBhvr>
                                        <p:cTn dur="500"/>
                                        <p:tgtEl>
                                          <p:spTgt spid="55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9">
                                            <p:txEl>
                                              <p:pRg end="2" st="2"/>
                                            </p:txEl>
                                          </p:spTgt>
                                        </p:tgtEl>
                                        <p:attrNameLst>
                                          <p:attrName>style.visibility</p:attrName>
                                        </p:attrNameLst>
                                      </p:cBhvr>
                                      <p:to>
                                        <p:strVal val="visible"/>
                                      </p:to>
                                    </p:set>
                                    <p:animEffect filter="fade" transition="in">
                                      <p:cBhvr>
                                        <p:cTn dur="500"/>
                                        <p:tgtEl>
                                          <p:spTgt spid="55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9">
                                            <p:txEl>
                                              <p:pRg end="3" st="3"/>
                                            </p:txEl>
                                          </p:spTgt>
                                        </p:tgtEl>
                                        <p:attrNameLst>
                                          <p:attrName>style.visibility</p:attrName>
                                        </p:attrNameLst>
                                      </p:cBhvr>
                                      <p:to>
                                        <p:strVal val="visible"/>
                                      </p:to>
                                    </p:set>
                                    <p:animEffect filter="fade" transition="in">
                                      <p:cBhvr>
                                        <p:cTn dur="500"/>
                                        <p:tgtEl>
                                          <p:spTgt spid="55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9">
                                            <p:txEl>
                                              <p:pRg end="4" st="4"/>
                                            </p:txEl>
                                          </p:spTgt>
                                        </p:tgtEl>
                                        <p:attrNameLst>
                                          <p:attrName>style.visibility</p:attrName>
                                        </p:attrNameLst>
                                      </p:cBhvr>
                                      <p:to>
                                        <p:strVal val="visible"/>
                                      </p:to>
                                    </p:set>
                                    <p:animEffect filter="fade" transition="in">
                                      <p:cBhvr>
                                        <p:cTn dur="500"/>
                                        <p:tgtEl>
                                          <p:spTgt spid="55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9">
                                            <p:txEl>
                                              <p:pRg end="5" st="5"/>
                                            </p:txEl>
                                          </p:spTgt>
                                        </p:tgtEl>
                                        <p:attrNameLst>
                                          <p:attrName>style.visibility</p:attrName>
                                        </p:attrNameLst>
                                      </p:cBhvr>
                                      <p:to>
                                        <p:strVal val="visible"/>
                                      </p:to>
                                    </p:set>
                                    <p:animEffect filter="fade" transition="in">
                                      <p:cBhvr>
                                        <p:cTn dur="500"/>
                                        <p:tgtEl>
                                          <p:spTgt spid="55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9">
                                            <p:txEl>
                                              <p:pRg end="6" st="6"/>
                                            </p:txEl>
                                          </p:spTgt>
                                        </p:tgtEl>
                                        <p:attrNameLst>
                                          <p:attrName>style.visibility</p:attrName>
                                        </p:attrNameLst>
                                      </p:cBhvr>
                                      <p:to>
                                        <p:strVal val="visible"/>
                                      </p:to>
                                    </p:set>
                                    <p:animEffect filter="fade" transition="in">
                                      <p:cBhvr>
                                        <p:cTn dur="500"/>
                                        <p:tgtEl>
                                          <p:spTgt spid="55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9">
                                            <p:txEl>
                                              <p:pRg end="7" st="7"/>
                                            </p:txEl>
                                          </p:spTgt>
                                        </p:tgtEl>
                                        <p:attrNameLst>
                                          <p:attrName>style.visibility</p:attrName>
                                        </p:attrNameLst>
                                      </p:cBhvr>
                                      <p:to>
                                        <p:strVal val="visible"/>
                                      </p:to>
                                    </p:set>
                                    <p:animEffect filter="fade" transition="in">
                                      <p:cBhvr>
                                        <p:cTn dur="500"/>
                                        <p:tgtEl>
                                          <p:spTgt spid="55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59">
                                            <p:txEl>
                                              <p:pRg end="0" st="0"/>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59">
                                            <p:txEl>
                                              <p:pRg end="1" st="1"/>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59">
                                            <p:txEl>
                                              <p:pRg end="2" st="2"/>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59">
                                            <p:txEl>
                                              <p:pRg end="3" st="3"/>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59">
                                            <p:txEl>
                                              <p:pRg end="4" st="4"/>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59">
                                            <p:txEl>
                                              <p:pRg end="5" st="5"/>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59">
                                            <p:txEl>
                                              <p:pRg end="6" st="6"/>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59">
                                            <p:txEl>
                                              <p:pRg end="7" st="7"/>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0">
                                            <p:txEl>
                                              <p:pRg end="0" st="0"/>
                                            </p:txEl>
                                          </p:spTgt>
                                        </p:tgtEl>
                                        <p:attrNameLst>
                                          <p:attrName>style.visibility</p:attrName>
                                        </p:attrNameLst>
                                      </p:cBhvr>
                                      <p:to>
                                        <p:strVal val="visible"/>
                                      </p:to>
                                    </p:set>
                                    <p:animEffect filter="fade" transition="in">
                                      <p:cBhvr>
                                        <p:cTn dur="500"/>
                                        <p:tgtEl>
                                          <p:spTgt spid="56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7">
                                            <p:txEl>
                                              <p:pRg end="0" st="0"/>
                                            </p:txEl>
                                          </p:spTgt>
                                        </p:tgtEl>
                                        <p:attrNameLst>
                                          <p:attrName>style.visibility</p:attrName>
                                        </p:attrNameLst>
                                      </p:cBhvr>
                                      <p:to>
                                        <p:strVal val="visible"/>
                                      </p:to>
                                    </p:set>
                                    <p:animEffect filter="fade" transition="in">
                                      <p:cBhvr>
                                        <p:cTn dur="500"/>
                                        <p:tgtEl>
                                          <p:spTgt spid="5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7">
                                            <p:txEl>
                                              <p:pRg end="1" st="1"/>
                                            </p:txEl>
                                          </p:spTgt>
                                        </p:tgtEl>
                                        <p:attrNameLst>
                                          <p:attrName>style.visibility</p:attrName>
                                        </p:attrNameLst>
                                      </p:cBhvr>
                                      <p:to>
                                        <p:strVal val="visible"/>
                                      </p:to>
                                    </p:set>
                                    <p:animEffect filter="fade" transition="in">
                                      <p:cBhvr>
                                        <p:cTn dur="500"/>
                                        <p:tgtEl>
                                          <p:spTgt spid="55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7">
                                            <p:txEl>
                                              <p:pRg end="2" st="2"/>
                                            </p:txEl>
                                          </p:spTgt>
                                        </p:tgtEl>
                                        <p:attrNameLst>
                                          <p:attrName>style.visibility</p:attrName>
                                        </p:attrNameLst>
                                      </p:cBhvr>
                                      <p:to>
                                        <p:strVal val="visible"/>
                                      </p:to>
                                    </p:set>
                                    <p:animEffect filter="fade" transition="in">
                                      <p:cBhvr>
                                        <p:cTn dur="500"/>
                                        <p:tgtEl>
                                          <p:spTgt spid="55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7">
                                            <p:txEl>
                                              <p:pRg end="3" st="3"/>
                                            </p:txEl>
                                          </p:spTgt>
                                        </p:tgtEl>
                                        <p:attrNameLst>
                                          <p:attrName>style.visibility</p:attrName>
                                        </p:attrNameLst>
                                      </p:cBhvr>
                                      <p:to>
                                        <p:strVal val="visible"/>
                                      </p:to>
                                    </p:set>
                                    <p:animEffect filter="fade" transition="in">
                                      <p:cBhvr>
                                        <p:cTn dur="500"/>
                                        <p:tgtEl>
                                          <p:spTgt spid="55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7">
                                            <p:txEl>
                                              <p:pRg end="4" st="4"/>
                                            </p:txEl>
                                          </p:spTgt>
                                        </p:tgtEl>
                                        <p:attrNameLst>
                                          <p:attrName>style.visibility</p:attrName>
                                        </p:attrNameLst>
                                      </p:cBhvr>
                                      <p:to>
                                        <p:strVal val="visible"/>
                                      </p:to>
                                    </p:set>
                                    <p:animEffect filter="fade" transition="in">
                                      <p:cBhvr>
                                        <p:cTn dur="500"/>
                                        <p:tgtEl>
                                          <p:spTgt spid="55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7">
                                            <p:txEl>
                                              <p:pRg end="5" st="5"/>
                                            </p:txEl>
                                          </p:spTgt>
                                        </p:tgtEl>
                                        <p:attrNameLst>
                                          <p:attrName>style.visibility</p:attrName>
                                        </p:attrNameLst>
                                      </p:cBhvr>
                                      <p:to>
                                        <p:strVal val="visible"/>
                                      </p:to>
                                    </p:set>
                                    <p:animEffect filter="fade" transition="in">
                                      <p:cBhvr>
                                        <p:cTn dur="500"/>
                                        <p:tgtEl>
                                          <p:spTgt spid="55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7">
                                            <p:txEl>
                                              <p:pRg end="6" st="6"/>
                                            </p:txEl>
                                          </p:spTgt>
                                        </p:tgtEl>
                                        <p:attrNameLst>
                                          <p:attrName>style.visibility</p:attrName>
                                        </p:attrNameLst>
                                      </p:cBhvr>
                                      <p:to>
                                        <p:strVal val="visible"/>
                                      </p:to>
                                    </p:set>
                                    <p:animEffect filter="fade" transition="in">
                                      <p:cBhvr>
                                        <p:cTn dur="500"/>
                                        <p:tgtEl>
                                          <p:spTgt spid="55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7">
                                            <p:txEl>
                                              <p:pRg end="7" st="7"/>
                                            </p:txEl>
                                          </p:spTgt>
                                        </p:tgtEl>
                                        <p:attrNameLst>
                                          <p:attrName>style.visibility</p:attrName>
                                        </p:attrNameLst>
                                      </p:cBhvr>
                                      <p:to>
                                        <p:strVal val="visible"/>
                                      </p:to>
                                    </p:set>
                                    <p:animEffect filter="fade" transition="in">
                                      <p:cBhvr>
                                        <p:cTn dur="500"/>
                                        <p:tgtEl>
                                          <p:spTgt spid="557">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3"/>
          <p:cNvPicPr preferRelativeResize="0"/>
          <p:nvPr/>
        </p:nvPicPr>
        <p:blipFill rotWithShape="1">
          <a:blip r:embed="rId3">
            <a:alphaModFix amt="20000"/>
          </a:blip>
          <a:srcRect b="0" l="0" r="0" t="0"/>
          <a:stretch/>
        </p:blipFill>
        <p:spPr>
          <a:xfrm>
            <a:off x="2407356" y="1421761"/>
            <a:ext cx="7377288" cy="4131282"/>
          </a:xfrm>
          <a:prstGeom prst="rect">
            <a:avLst/>
          </a:prstGeom>
          <a:noFill/>
          <a:ln>
            <a:noFill/>
          </a:ln>
        </p:spPr>
      </p:pic>
      <p:pic>
        <p:nvPicPr>
          <p:cNvPr id="115" name="Google Shape;115;p3"/>
          <p:cNvPicPr preferRelativeResize="0"/>
          <p:nvPr/>
        </p:nvPicPr>
        <p:blipFill rotWithShape="1">
          <a:blip r:embed="rId3">
            <a:alphaModFix amt="20000"/>
          </a:blip>
          <a:srcRect b="0" l="0" r="0" t="0"/>
          <a:stretch/>
        </p:blipFill>
        <p:spPr>
          <a:xfrm>
            <a:off x="9471838" y="4805890"/>
            <a:ext cx="3486669" cy="1952535"/>
          </a:xfrm>
          <a:prstGeom prst="rect">
            <a:avLst/>
          </a:prstGeom>
          <a:noFill/>
          <a:ln>
            <a:noFill/>
          </a:ln>
        </p:spPr>
      </p:pic>
      <p:sp>
        <p:nvSpPr>
          <p:cNvPr id="116" name="Google Shape;116;p3"/>
          <p:cNvSpPr txBox="1"/>
          <p:nvPr/>
        </p:nvSpPr>
        <p:spPr>
          <a:xfrm>
            <a:off x="2503501" y="375994"/>
            <a:ext cx="10587209"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sv-SE" sz="4000" u="sng" cap="none" strike="noStrike">
                <a:solidFill>
                  <a:srgbClr val="FFFFFF"/>
                </a:solidFill>
                <a:latin typeface="Calibri"/>
                <a:ea typeface="Calibri"/>
                <a:cs typeface="Calibri"/>
                <a:sym typeface="Calibri"/>
              </a:rPr>
              <a:t>MIF Ledare</a:t>
            </a:r>
            <a:endParaRPr b="0" i="0" sz="4000" u="sng" cap="none" strike="noStrike">
              <a:solidFill>
                <a:srgbClr val="FFFFFF"/>
              </a:solidFill>
              <a:latin typeface="Calibri"/>
              <a:ea typeface="Calibri"/>
              <a:cs typeface="Calibri"/>
              <a:sym typeface="Calibri"/>
            </a:endParaRPr>
          </a:p>
        </p:txBody>
      </p:sp>
      <p:sp>
        <p:nvSpPr>
          <p:cNvPr id="117" name="Google Shape;117;p3"/>
          <p:cNvSpPr/>
          <p:nvPr/>
        </p:nvSpPr>
        <p:spPr>
          <a:xfrm>
            <a:off x="605036" y="2366960"/>
            <a:ext cx="11105894" cy="3579403"/>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7000"/>
              </a:lnSpc>
              <a:spcBef>
                <a:spcPts val="0"/>
              </a:spcBef>
              <a:spcAft>
                <a:spcPts val="0"/>
              </a:spcAft>
              <a:buClr>
                <a:schemeClr val="lt2"/>
              </a:buClr>
              <a:buSzPts val="2000"/>
              <a:buFont typeface="Arial"/>
              <a:buChar char="•"/>
            </a:pPr>
            <a:r>
              <a:rPr b="0" i="0" lang="sv-SE" sz="2000" u="none" cap="none" strike="noStrike">
                <a:solidFill>
                  <a:schemeClr val="lt1"/>
                </a:solidFill>
                <a:latin typeface="Calibri"/>
                <a:ea typeface="Calibri"/>
                <a:cs typeface="Calibri"/>
                <a:sym typeface="Calibri"/>
              </a:rPr>
              <a:t>Vara en bra förbild till alla våra barn/ungdomar. </a:t>
            </a:r>
            <a:endParaRPr/>
          </a:p>
          <a:p>
            <a:pPr indent="-285750" lvl="0" marL="285750" marR="0" rtl="0" algn="l">
              <a:lnSpc>
                <a:spcPct val="107000"/>
              </a:lnSpc>
              <a:spcBef>
                <a:spcPts val="1800"/>
              </a:spcBef>
              <a:spcAft>
                <a:spcPts val="0"/>
              </a:spcAft>
              <a:buClr>
                <a:schemeClr val="lt2"/>
              </a:buClr>
              <a:buSzPts val="2000"/>
              <a:buFont typeface="Arial"/>
              <a:buChar char="•"/>
            </a:pPr>
            <a:r>
              <a:rPr b="0" i="0" lang="sv-SE" sz="2000" u="none" cap="none" strike="noStrike">
                <a:solidFill>
                  <a:schemeClr val="lt1"/>
                </a:solidFill>
                <a:latin typeface="Calibri"/>
                <a:ea typeface="Calibri"/>
                <a:cs typeface="Calibri"/>
                <a:sym typeface="Calibri"/>
              </a:rPr>
              <a:t>Följa våran SUP, värdegrund och Polices vi har i klubben.</a:t>
            </a:r>
            <a:endParaRPr/>
          </a:p>
          <a:p>
            <a:pPr indent="-285750" lvl="0" marL="285750" marR="0" rtl="0" algn="l">
              <a:lnSpc>
                <a:spcPct val="107000"/>
              </a:lnSpc>
              <a:spcBef>
                <a:spcPts val="1800"/>
              </a:spcBef>
              <a:spcAft>
                <a:spcPts val="0"/>
              </a:spcAft>
              <a:buClr>
                <a:schemeClr val="lt2"/>
              </a:buClr>
              <a:buSzPts val="2000"/>
              <a:buFont typeface="Arial"/>
              <a:buChar char="•"/>
            </a:pPr>
            <a:r>
              <a:rPr b="0" i="0" lang="sv-SE" sz="2000" u="none" cap="none" strike="noStrike">
                <a:solidFill>
                  <a:schemeClr val="lt1"/>
                </a:solidFill>
                <a:latin typeface="Calibri"/>
                <a:ea typeface="Calibri"/>
                <a:cs typeface="Calibri"/>
                <a:sym typeface="Calibri"/>
              </a:rPr>
              <a:t>Vi skall visa domaren, ledare och motståndare respekt.</a:t>
            </a:r>
            <a:endParaRPr/>
          </a:p>
          <a:p>
            <a:pPr indent="-285750" lvl="0" marL="285750" marR="0" rtl="0" algn="l">
              <a:lnSpc>
                <a:spcPct val="107000"/>
              </a:lnSpc>
              <a:spcBef>
                <a:spcPts val="1800"/>
              </a:spcBef>
              <a:spcAft>
                <a:spcPts val="0"/>
              </a:spcAft>
              <a:buClr>
                <a:schemeClr val="lt2"/>
              </a:buClr>
              <a:buSzPts val="2000"/>
              <a:buFont typeface="Arial"/>
              <a:buChar char="•"/>
            </a:pPr>
            <a:r>
              <a:rPr b="0" i="0" lang="sv-SE" sz="2000" u="none" cap="none" strike="noStrike">
                <a:solidFill>
                  <a:schemeClr val="lt1"/>
                </a:solidFill>
                <a:latin typeface="Calibri"/>
                <a:ea typeface="Calibri"/>
                <a:cs typeface="Calibri"/>
                <a:sym typeface="Calibri"/>
              </a:rPr>
              <a:t>Vara välplanerad och i tid till träning, match och andra aktiviteter.</a:t>
            </a:r>
            <a:endParaRPr/>
          </a:p>
          <a:p>
            <a:pPr indent="-285750" lvl="0" marL="285750" marR="0" rtl="0" algn="l">
              <a:lnSpc>
                <a:spcPct val="107000"/>
              </a:lnSpc>
              <a:spcBef>
                <a:spcPts val="1800"/>
              </a:spcBef>
              <a:spcAft>
                <a:spcPts val="0"/>
              </a:spcAft>
              <a:buClr>
                <a:schemeClr val="lt2"/>
              </a:buClr>
              <a:buSzPts val="2000"/>
              <a:buFont typeface="Arial"/>
              <a:buChar char="•"/>
            </a:pPr>
            <a:r>
              <a:rPr b="0" i="0" lang="sv-SE" sz="2000" u="none" cap="none" strike="noStrike">
                <a:solidFill>
                  <a:schemeClr val="lt1"/>
                </a:solidFill>
                <a:latin typeface="Calibri"/>
                <a:ea typeface="Calibri"/>
                <a:cs typeface="Calibri"/>
                <a:sym typeface="Calibri"/>
              </a:rPr>
              <a:t>Bära ledarkläder vi alla samlingar som rör Munkedals IF.</a:t>
            </a:r>
            <a:endParaRPr/>
          </a:p>
          <a:p>
            <a:pPr indent="-285750" lvl="0" marL="285750" marR="0" rtl="0" algn="l">
              <a:lnSpc>
                <a:spcPct val="107000"/>
              </a:lnSpc>
              <a:spcBef>
                <a:spcPts val="1800"/>
              </a:spcBef>
              <a:spcAft>
                <a:spcPts val="0"/>
              </a:spcAft>
              <a:buClr>
                <a:schemeClr val="lt2"/>
              </a:buClr>
              <a:buSzPts val="2000"/>
              <a:buFont typeface="Arial"/>
              <a:buChar char="•"/>
            </a:pPr>
            <a:r>
              <a:rPr b="0" i="0" lang="sv-SE" sz="2000" u="none" cap="none" strike="noStrike">
                <a:solidFill>
                  <a:schemeClr val="lt1"/>
                </a:solidFill>
                <a:latin typeface="Calibri"/>
                <a:ea typeface="Calibri"/>
                <a:cs typeface="Calibri"/>
                <a:sym typeface="Calibri"/>
              </a:rPr>
              <a:t>Ska bemöta och behandla alla med en positiv attityd.</a:t>
            </a:r>
            <a:endParaRPr/>
          </a:p>
          <a:p>
            <a:pPr indent="-285750" lvl="0" marL="285750" marR="0" rtl="0" algn="l">
              <a:lnSpc>
                <a:spcPct val="107000"/>
              </a:lnSpc>
              <a:spcBef>
                <a:spcPts val="1800"/>
              </a:spcBef>
              <a:spcAft>
                <a:spcPts val="0"/>
              </a:spcAft>
              <a:buClr>
                <a:schemeClr val="lt2"/>
              </a:buClr>
              <a:buSzPts val="2000"/>
              <a:buFont typeface="Arial"/>
              <a:buChar char="•"/>
            </a:pPr>
            <a:r>
              <a:rPr b="0" i="0" lang="sv-SE" sz="2000" u="none" cap="none" strike="noStrike">
                <a:solidFill>
                  <a:schemeClr val="lt1"/>
                </a:solidFill>
                <a:latin typeface="Calibri"/>
                <a:ea typeface="Calibri"/>
                <a:cs typeface="Calibri"/>
                <a:sym typeface="Calibri"/>
              </a:rPr>
              <a:t>Hälsar på alla på våran idrottsplats.</a:t>
            </a:r>
            <a:endParaRPr/>
          </a:p>
          <a:p>
            <a:pPr indent="-158750" lvl="0" marL="285750" marR="0" rtl="0" algn="l">
              <a:lnSpc>
                <a:spcPct val="107000"/>
              </a:lnSpc>
              <a:spcBef>
                <a:spcPts val="1800"/>
              </a:spcBef>
              <a:spcAft>
                <a:spcPts val="0"/>
              </a:spcAft>
              <a:buClr>
                <a:schemeClr val="lt2"/>
              </a:buClr>
              <a:buSzPts val="2000"/>
              <a:buFont typeface="Arial"/>
              <a:buNone/>
            </a:pPr>
            <a:r>
              <a:t/>
            </a:r>
            <a:endParaRPr b="0" i="0" sz="2000" u="none" cap="none" strike="noStrike">
              <a:solidFill>
                <a:schemeClr val="lt1"/>
              </a:solidFill>
              <a:latin typeface="Calibri"/>
              <a:ea typeface="Calibri"/>
              <a:cs typeface="Calibri"/>
              <a:sym typeface="Calibri"/>
            </a:endParaRPr>
          </a:p>
          <a:p>
            <a:pPr indent="-158750" lvl="0" marL="285750" marR="0" rtl="0" algn="l">
              <a:lnSpc>
                <a:spcPct val="107000"/>
              </a:lnSpc>
              <a:spcBef>
                <a:spcPts val="1800"/>
              </a:spcBef>
              <a:spcAft>
                <a:spcPts val="0"/>
              </a:spcAft>
              <a:buClr>
                <a:schemeClr val="lt2"/>
              </a:buClr>
              <a:buSzPts val="2000"/>
              <a:buFont typeface="Arial"/>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7000"/>
              </a:lnSpc>
              <a:spcBef>
                <a:spcPts val="1800"/>
              </a:spcBef>
              <a:spcAft>
                <a:spcPts val="0"/>
              </a:spcAft>
              <a:buClr>
                <a:schemeClr val="lt2"/>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1800"/>
              </a:spcBef>
              <a:spcAft>
                <a:spcPts val="0"/>
              </a:spcAft>
              <a:buClr>
                <a:schemeClr val="lt2"/>
              </a:buClr>
              <a:buSzPts val="2000"/>
              <a:buFont typeface="Arial"/>
              <a:buNone/>
            </a:pPr>
            <a:r>
              <a:t/>
            </a:r>
            <a:endParaRPr b="0" i="0" sz="2000" u="none" cap="none" strike="noStrike">
              <a:solidFill>
                <a:schemeClr val="lt1"/>
              </a:solidFill>
              <a:latin typeface="Calibri"/>
              <a:ea typeface="Calibri"/>
              <a:cs typeface="Calibri"/>
              <a:sym typeface="Calibri"/>
            </a:endParaRPr>
          </a:p>
        </p:txBody>
      </p:sp>
      <p:sp>
        <p:nvSpPr>
          <p:cNvPr id="118" name="Google Shape;118;p3"/>
          <p:cNvSpPr/>
          <p:nvPr/>
        </p:nvSpPr>
        <p:spPr>
          <a:xfrm>
            <a:off x="1817785" y="1022916"/>
            <a:ext cx="9893145" cy="157616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2"/>
              </a:buClr>
              <a:buSzPts val="2000"/>
              <a:buFont typeface="Arial"/>
              <a:buNone/>
            </a:pPr>
            <a:r>
              <a:rPr b="0" i="0" lang="sv-SE" sz="2000" u="none" cap="none" strike="noStrike">
                <a:solidFill>
                  <a:schemeClr val="lt1"/>
                </a:solidFill>
                <a:latin typeface="Calibri"/>
                <a:ea typeface="Calibri"/>
                <a:cs typeface="Calibri"/>
                <a:sym typeface="Calibri"/>
              </a:rPr>
              <a:t>Detta är att vara en del av våran ideella förening. </a:t>
            </a:r>
            <a:endParaRPr/>
          </a:p>
          <a:p>
            <a:pPr indent="0" lvl="0" marL="0" marR="0" rtl="0" algn="l">
              <a:lnSpc>
                <a:spcPct val="90000"/>
              </a:lnSpc>
              <a:spcBef>
                <a:spcPts val="1000"/>
              </a:spcBef>
              <a:spcAft>
                <a:spcPts val="0"/>
              </a:spcAft>
              <a:buClr>
                <a:schemeClr val="lt2"/>
              </a:buClr>
              <a:buSzPts val="2000"/>
              <a:buFont typeface="Arial"/>
              <a:buNone/>
            </a:pPr>
            <a:r>
              <a:rPr b="0" i="0" lang="sv-SE" sz="2000" u="none" cap="none" strike="noStrike">
                <a:solidFill>
                  <a:schemeClr val="lt1"/>
                </a:solidFill>
                <a:latin typeface="Calibri"/>
                <a:ea typeface="Calibri"/>
                <a:cs typeface="Calibri"/>
                <a:sym typeface="Calibri"/>
              </a:rPr>
              <a:t>Dessa krav har vi på dig som är ledare i MIF.</a:t>
            </a:r>
            <a:endParaRPr/>
          </a:p>
        </p:txBody>
      </p:sp>
      <p:grpSp>
        <p:nvGrpSpPr>
          <p:cNvPr id="119" name="Google Shape;119;p3"/>
          <p:cNvGrpSpPr/>
          <p:nvPr/>
        </p:nvGrpSpPr>
        <p:grpSpPr>
          <a:xfrm>
            <a:off x="-134870" y="86233"/>
            <a:ext cx="3483998" cy="579522"/>
            <a:chOff x="-134870" y="86233"/>
            <a:chExt cx="3483998" cy="579522"/>
          </a:xfrm>
        </p:grpSpPr>
        <p:sp>
          <p:nvSpPr>
            <p:cNvPr id="120" name="Google Shape;120;p3"/>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0" i="0" lang="sv-SE" sz="1200" u="none" cap="none" strike="noStrike">
                  <a:solidFill>
                    <a:schemeClr val="lt1"/>
                  </a:solidFill>
                  <a:latin typeface="Calibri"/>
                  <a:ea typeface="Calibri"/>
                  <a:cs typeface="Calibri"/>
                  <a:sym typeface="Calibri"/>
                </a:rPr>
                <a:t>Glädje, Gemenskap &amp; Fair Play</a:t>
              </a:r>
              <a:endParaRPr/>
            </a:p>
          </p:txBody>
        </p:sp>
        <p:pic>
          <p:nvPicPr>
            <p:cNvPr id="121" name="Google Shape;121;p3"/>
            <p:cNvPicPr preferRelativeResize="0"/>
            <p:nvPr/>
          </p:nvPicPr>
          <p:blipFill rotWithShape="1">
            <a:blip r:embed="rId3">
              <a:alphaModFix/>
            </a:blip>
            <a:srcRect b="0" l="0" r="0" t="0"/>
            <a:stretch/>
          </p:blipFill>
          <p:spPr>
            <a:xfrm>
              <a:off x="-134870" y="86233"/>
              <a:ext cx="1034861" cy="579522"/>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0" st="0"/>
                                            </p:txEl>
                                          </p:spTgt>
                                        </p:tgtEl>
                                        <p:attrNameLst>
                                          <p:attrName>style.visibility</p:attrName>
                                        </p:attrNameLst>
                                      </p:cBhvr>
                                      <p:to>
                                        <p:strVal val="visible"/>
                                      </p:to>
                                    </p:set>
                                    <p:animEffect filter="fade" transition="in">
                                      <p:cBhvr>
                                        <p:cTn dur="500"/>
                                        <p:tgtEl>
                                          <p:spTgt spid="11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1" st="1"/>
                                            </p:txEl>
                                          </p:spTgt>
                                        </p:tgtEl>
                                        <p:attrNameLst>
                                          <p:attrName>style.visibility</p:attrName>
                                        </p:attrNameLst>
                                      </p:cBhvr>
                                      <p:to>
                                        <p:strVal val="visible"/>
                                      </p:to>
                                    </p:set>
                                    <p:animEffect filter="fade" transition="in">
                                      <p:cBhvr>
                                        <p:cTn dur="500"/>
                                        <p:tgtEl>
                                          <p:spTgt spid="11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2" st="2"/>
                                            </p:txEl>
                                          </p:spTgt>
                                        </p:tgtEl>
                                        <p:attrNameLst>
                                          <p:attrName>style.visibility</p:attrName>
                                        </p:attrNameLst>
                                      </p:cBhvr>
                                      <p:to>
                                        <p:strVal val="visible"/>
                                      </p:to>
                                    </p:set>
                                    <p:animEffect filter="fade" transition="in">
                                      <p:cBhvr>
                                        <p:cTn dur="500"/>
                                        <p:tgtEl>
                                          <p:spTgt spid="11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3" st="3"/>
                                            </p:txEl>
                                          </p:spTgt>
                                        </p:tgtEl>
                                        <p:attrNameLst>
                                          <p:attrName>style.visibility</p:attrName>
                                        </p:attrNameLst>
                                      </p:cBhvr>
                                      <p:to>
                                        <p:strVal val="visible"/>
                                      </p:to>
                                    </p:set>
                                    <p:animEffect filter="fade" transition="in">
                                      <p:cBhvr>
                                        <p:cTn dur="500"/>
                                        <p:tgtEl>
                                          <p:spTgt spid="11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4" st="4"/>
                                            </p:txEl>
                                          </p:spTgt>
                                        </p:tgtEl>
                                        <p:attrNameLst>
                                          <p:attrName>style.visibility</p:attrName>
                                        </p:attrNameLst>
                                      </p:cBhvr>
                                      <p:to>
                                        <p:strVal val="visible"/>
                                      </p:to>
                                    </p:set>
                                    <p:animEffect filter="fade" transition="in">
                                      <p:cBhvr>
                                        <p:cTn dur="500"/>
                                        <p:tgtEl>
                                          <p:spTgt spid="11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5" st="5"/>
                                            </p:txEl>
                                          </p:spTgt>
                                        </p:tgtEl>
                                        <p:attrNameLst>
                                          <p:attrName>style.visibility</p:attrName>
                                        </p:attrNameLst>
                                      </p:cBhvr>
                                      <p:to>
                                        <p:strVal val="visible"/>
                                      </p:to>
                                    </p:set>
                                    <p:animEffect filter="fade" transition="in">
                                      <p:cBhvr>
                                        <p:cTn dur="500"/>
                                        <p:tgtEl>
                                          <p:spTgt spid="11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6" st="6"/>
                                            </p:txEl>
                                          </p:spTgt>
                                        </p:tgtEl>
                                        <p:attrNameLst>
                                          <p:attrName>style.visibility</p:attrName>
                                        </p:attrNameLst>
                                      </p:cBhvr>
                                      <p:to>
                                        <p:strVal val="visible"/>
                                      </p:to>
                                    </p:set>
                                    <p:animEffect filter="fade" transition="in">
                                      <p:cBhvr>
                                        <p:cTn dur="500"/>
                                        <p:tgtEl>
                                          <p:spTgt spid="11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7" st="7"/>
                                            </p:txEl>
                                          </p:spTgt>
                                        </p:tgtEl>
                                        <p:attrNameLst>
                                          <p:attrName>style.visibility</p:attrName>
                                        </p:attrNameLst>
                                      </p:cBhvr>
                                      <p:to>
                                        <p:strVal val="visible"/>
                                      </p:to>
                                    </p:set>
                                    <p:animEffect filter="fade" transition="in">
                                      <p:cBhvr>
                                        <p:cTn dur="500"/>
                                        <p:tgtEl>
                                          <p:spTgt spid="11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8" st="8"/>
                                            </p:txEl>
                                          </p:spTgt>
                                        </p:tgtEl>
                                        <p:attrNameLst>
                                          <p:attrName>style.visibility</p:attrName>
                                        </p:attrNameLst>
                                      </p:cBhvr>
                                      <p:to>
                                        <p:strVal val="visible"/>
                                      </p:to>
                                    </p:set>
                                    <p:animEffect filter="fade" transition="in">
                                      <p:cBhvr>
                                        <p:cTn dur="500"/>
                                        <p:tgtEl>
                                          <p:spTgt spid="117">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9" st="9"/>
                                            </p:txEl>
                                          </p:spTgt>
                                        </p:tgtEl>
                                        <p:attrNameLst>
                                          <p:attrName>style.visibility</p:attrName>
                                        </p:attrNameLst>
                                      </p:cBhvr>
                                      <p:to>
                                        <p:strVal val="visible"/>
                                      </p:to>
                                    </p:set>
                                    <p:animEffect filter="fade" transition="in">
                                      <p:cBhvr>
                                        <p:cTn dur="500"/>
                                        <p:tgtEl>
                                          <p:spTgt spid="117">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10" st="10"/>
                                            </p:txEl>
                                          </p:spTgt>
                                        </p:tgtEl>
                                        <p:attrNameLst>
                                          <p:attrName>style.visibility</p:attrName>
                                        </p:attrNameLst>
                                      </p:cBhvr>
                                      <p:to>
                                        <p:strVal val="visible"/>
                                      </p:to>
                                    </p:set>
                                    <p:animEffect filter="fade" transition="in">
                                      <p:cBhvr>
                                        <p:cTn dur="500"/>
                                        <p:tgtEl>
                                          <p:spTgt spid="117">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26"/>
          <p:cNvSpPr txBox="1"/>
          <p:nvPr>
            <p:ph idx="1" type="body"/>
          </p:nvPr>
        </p:nvSpPr>
        <p:spPr>
          <a:xfrm>
            <a:off x="672476" y="1795825"/>
            <a:ext cx="4125053" cy="3487520"/>
          </a:xfrm>
          <a:prstGeom prst="rect">
            <a:avLst/>
          </a:prstGeom>
          <a:noFill/>
          <a:ln>
            <a:noFill/>
          </a:ln>
        </p:spPr>
        <p:txBody>
          <a:bodyPr anchorCtr="0" anchor="t" bIns="45700" lIns="91425" spcFirstLastPara="1" rIns="91425" wrap="square" tIns="45700">
            <a:noAutofit/>
          </a:bodyPr>
          <a:lstStyle/>
          <a:p>
            <a:pPr indent="-285750" lvl="0" marL="285750" rtl="0" algn="l">
              <a:lnSpc>
                <a:spcPct val="90000"/>
              </a:lnSpc>
              <a:spcBef>
                <a:spcPts val="0"/>
              </a:spcBef>
              <a:spcAft>
                <a:spcPts val="0"/>
              </a:spcAft>
              <a:buSzPts val="1600"/>
              <a:buFont typeface="Arial"/>
              <a:buChar char="•"/>
            </a:pPr>
            <a:r>
              <a:rPr b="1" lang="sv-SE" sz="1600">
                <a:solidFill>
                  <a:schemeClr val="lt1"/>
                </a:solidFill>
                <a:latin typeface="Calibri"/>
                <a:ea typeface="Calibri"/>
                <a:cs typeface="Calibri"/>
                <a:sym typeface="Calibri"/>
              </a:rPr>
              <a:t>Förberedelse träning/Uppvärmning </a:t>
            </a:r>
            <a:r>
              <a:rPr lang="sv-SE" sz="1200">
                <a:solidFill>
                  <a:schemeClr val="lt1"/>
                </a:solidFill>
                <a:latin typeface="Calibri"/>
                <a:ea typeface="Calibri"/>
                <a:cs typeface="Calibri"/>
                <a:sym typeface="Calibri"/>
              </a:rPr>
              <a:t>- Teknik, Fifa 11+ Kids, Ska bli varma.</a:t>
            </a:r>
            <a:endParaRPr/>
          </a:p>
          <a:p>
            <a:pPr indent="0" lvl="0" marL="0" rtl="0" algn="l">
              <a:lnSpc>
                <a:spcPct val="90000"/>
              </a:lnSpc>
              <a:spcBef>
                <a:spcPts val="1000"/>
              </a:spcBef>
              <a:spcAft>
                <a:spcPts val="0"/>
              </a:spcAft>
              <a:buClr>
                <a:schemeClr val="lt2"/>
              </a:buClr>
              <a:buSzPts val="1200"/>
              <a:buFont typeface="Arial"/>
              <a:buNone/>
            </a:pPr>
            <a:r>
              <a:rPr lang="sv-SE" sz="1200">
                <a:solidFill>
                  <a:schemeClr val="lt1"/>
                </a:solidFill>
                <a:latin typeface="Calibri"/>
                <a:ea typeface="Calibri"/>
                <a:cs typeface="Calibri"/>
                <a:sym typeface="Calibri"/>
              </a:rPr>
              <a:t>20 MIN </a:t>
            </a:r>
            <a:endParaRPr/>
          </a:p>
          <a:p>
            <a:pPr indent="0" lvl="0" marL="0" rtl="0" algn="l">
              <a:lnSpc>
                <a:spcPct val="90000"/>
              </a:lnSpc>
              <a:spcBef>
                <a:spcPts val="1000"/>
              </a:spcBef>
              <a:spcAft>
                <a:spcPts val="0"/>
              </a:spcAft>
              <a:buClr>
                <a:schemeClr val="lt2"/>
              </a:buClr>
              <a:buSzPts val="1200"/>
              <a:buFont typeface="Arial"/>
              <a:buNone/>
            </a:pPr>
            <a:r>
              <a:t/>
            </a:r>
            <a:endParaRPr b="1" sz="1200">
              <a:solidFill>
                <a:schemeClr val="lt1"/>
              </a:solidFill>
              <a:latin typeface="Calibri"/>
              <a:ea typeface="Calibri"/>
              <a:cs typeface="Calibri"/>
              <a:sym typeface="Calibri"/>
            </a:endParaRPr>
          </a:p>
          <a:p>
            <a:pPr indent="-285750" lvl="0" marL="285750" rtl="0" algn="l">
              <a:lnSpc>
                <a:spcPct val="90000"/>
              </a:lnSpc>
              <a:spcBef>
                <a:spcPts val="1000"/>
              </a:spcBef>
              <a:spcAft>
                <a:spcPts val="0"/>
              </a:spcAft>
              <a:buSzPts val="1600"/>
              <a:buFont typeface="Arial"/>
              <a:buChar char="•"/>
            </a:pPr>
            <a:r>
              <a:rPr b="1" lang="sv-SE" sz="1600">
                <a:solidFill>
                  <a:schemeClr val="lt1"/>
                </a:solidFill>
                <a:latin typeface="Calibri"/>
                <a:ea typeface="Calibri"/>
                <a:cs typeface="Calibri"/>
                <a:sym typeface="Calibri"/>
              </a:rPr>
              <a:t>Färdighetsövning</a:t>
            </a:r>
            <a:r>
              <a:rPr lang="sv-SE" sz="1200">
                <a:solidFill>
                  <a:schemeClr val="lt1"/>
                </a:solidFill>
                <a:latin typeface="Calibri"/>
                <a:ea typeface="Calibri"/>
                <a:cs typeface="Calibri"/>
                <a:sym typeface="Calibri"/>
              </a:rPr>
              <a:t> – Teknik, Mycket Repetion.</a:t>
            </a:r>
            <a:endParaRPr/>
          </a:p>
          <a:p>
            <a:pPr indent="0" lvl="0" marL="0" rtl="0" algn="l">
              <a:lnSpc>
                <a:spcPct val="90000"/>
              </a:lnSpc>
              <a:spcBef>
                <a:spcPts val="1000"/>
              </a:spcBef>
              <a:spcAft>
                <a:spcPts val="0"/>
              </a:spcAft>
              <a:buClr>
                <a:schemeClr val="lt2"/>
              </a:buClr>
              <a:buSzPts val="1200"/>
              <a:buFont typeface="Arial"/>
              <a:buNone/>
            </a:pPr>
            <a:r>
              <a:rPr lang="sv-SE" sz="1200">
                <a:solidFill>
                  <a:schemeClr val="lt1"/>
                </a:solidFill>
                <a:latin typeface="Calibri"/>
                <a:ea typeface="Calibri"/>
                <a:cs typeface="Calibri"/>
                <a:sym typeface="Calibri"/>
              </a:rPr>
              <a:t>15 MIN</a:t>
            </a:r>
            <a:endParaRPr/>
          </a:p>
          <a:p>
            <a:pPr indent="0" lvl="0" marL="0" rtl="0" algn="l">
              <a:lnSpc>
                <a:spcPct val="90000"/>
              </a:lnSpc>
              <a:spcBef>
                <a:spcPts val="1000"/>
              </a:spcBef>
              <a:spcAft>
                <a:spcPts val="0"/>
              </a:spcAft>
              <a:buClr>
                <a:schemeClr val="lt2"/>
              </a:buClr>
              <a:buSzPts val="1200"/>
              <a:buFont typeface="Arial"/>
              <a:buNone/>
            </a:pPr>
            <a:r>
              <a:t/>
            </a:r>
            <a:endParaRPr sz="1200">
              <a:solidFill>
                <a:schemeClr val="lt1"/>
              </a:solidFill>
              <a:latin typeface="Calibri"/>
              <a:ea typeface="Calibri"/>
              <a:cs typeface="Calibri"/>
              <a:sym typeface="Calibri"/>
            </a:endParaRPr>
          </a:p>
          <a:p>
            <a:pPr indent="-342900" lvl="0" marL="342900" rtl="0" algn="l">
              <a:lnSpc>
                <a:spcPct val="90000"/>
              </a:lnSpc>
              <a:spcBef>
                <a:spcPts val="1000"/>
              </a:spcBef>
              <a:spcAft>
                <a:spcPts val="0"/>
              </a:spcAft>
              <a:buSzPts val="1600"/>
              <a:buFont typeface="Arial"/>
              <a:buChar char="•"/>
            </a:pPr>
            <a:r>
              <a:rPr b="1" lang="sv-SE" sz="1600">
                <a:solidFill>
                  <a:schemeClr val="lt1"/>
                </a:solidFill>
                <a:latin typeface="Calibri"/>
                <a:ea typeface="Calibri"/>
                <a:cs typeface="Calibri"/>
                <a:sym typeface="Calibri"/>
              </a:rPr>
              <a:t>Spelövning</a:t>
            </a:r>
            <a:r>
              <a:rPr b="1" lang="sv-SE" sz="1200">
                <a:solidFill>
                  <a:schemeClr val="lt1"/>
                </a:solidFill>
                <a:latin typeface="Calibri"/>
                <a:ea typeface="Calibri"/>
                <a:cs typeface="Calibri"/>
                <a:sym typeface="Calibri"/>
              </a:rPr>
              <a:t> - </a:t>
            </a:r>
            <a:r>
              <a:rPr lang="sv-SE" sz="1200">
                <a:solidFill>
                  <a:schemeClr val="lt1"/>
                </a:solidFill>
                <a:latin typeface="Calibri"/>
                <a:ea typeface="Calibri"/>
                <a:cs typeface="Calibri"/>
                <a:sym typeface="Calibri"/>
              </a:rPr>
              <a:t>Spelförståelse, spelarna tar mycket beslut. </a:t>
            </a:r>
            <a:endParaRPr/>
          </a:p>
          <a:p>
            <a:pPr indent="0" lvl="0" marL="0" rtl="0" algn="l">
              <a:lnSpc>
                <a:spcPct val="90000"/>
              </a:lnSpc>
              <a:spcBef>
                <a:spcPts val="1000"/>
              </a:spcBef>
              <a:spcAft>
                <a:spcPts val="0"/>
              </a:spcAft>
              <a:buClr>
                <a:schemeClr val="lt2"/>
              </a:buClr>
              <a:buSzPts val="1200"/>
              <a:buFont typeface="Arial"/>
              <a:buNone/>
            </a:pPr>
            <a:r>
              <a:rPr lang="sv-SE" sz="1200">
                <a:solidFill>
                  <a:schemeClr val="lt1"/>
                </a:solidFill>
                <a:latin typeface="Calibri"/>
                <a:ea typeface="Calibri"/>
                <a:cs typeface="Calibri"/>
                <a:sym typeface="Calibri"/>
              </a:rPr>
              <a:t>Sätt in Arbetssätt.</a:t>
            </a:r>
            <a:endParaRPr/>
          </a:p>
          <a:p>
            <a:pPr indent="0" lvl="0" marL="0" rtl="0" algn="l">
              <a:lnSpc>
                <a:spcPct val="90000"/>
              </a:lnSpc>
              <a:spcBef>
                <a:spcPts val="1000"/>
              </a:spcBef>
              <a:spcAft>
                <a:spcPts val="0"/>
              </a:spcAft>
              <a:buClr>
                <a:schemeClr val="lt2"/>
              </a:buClr>
              <a:buSzPts val="1200"/>
              <a:buFont typeface="Arial"/>
              <a:buNone/>
            </a:pPr>
            <a:r>
              <a:rPr lang="sv-SE" sz="1200">
                <a:solidFill>
                  <a:schemeClr val="lt1"/>
                </a:solidFill>
                <a:latin typeface="Calibri"/>
                <a:ea typeface="Calibri"/>
                <a:cs typeface="Calibri"/>
                <a:sym typeface="Calibri"/>
              </a:rPr>
              <a:t>25 MIN</a:t>
            </a:r>
            <a:endParaRPr/>
          </a:p>
          <a:p>
            <a:pPr indent="0" lvl="0" marL="0" rtl="0" algn="l">
              <a:lnSpc>
                <a:spcPct val="90000"/>
              </a:lnSpc>
              <a:spcBef>
                <a:spcPts val="1000"/>
              </a:spcBef>
              <a:spcAft>
                <a:spcPts val="0"/>
              </a:spcAft>
              <a:buClr>
                <a:schemeClr val="lt2"/>
              </a:buClr>
              <a:buSzPts val="1200"/>
              <a:buFont typeface="Arial"/>
              <a:buNone/>
            </a:pPr>
            <a:r>
              <a:t/>
            </a:r>
            <a:endParaRPr sz="1200">
              <a:solidFill>
                <a:schemeClr val="lt1"/>
              </a:solidFill>
              <a:latin typeface="Calibri"/>
              <a:ea typeface="Calibri"/>
              <a:cs typeface="Calibri"/>
              <a:sym typeface="Calibri"/>
            </a:endParaRPr>
          </a:p>
          <a:p>
            <a:pPr indent="-342900" lvl="0" marL="342900" rtl="0" algn="l">
              <a:lnSpc>
                <a:spcPct val="90000"/>
              </a:lnSpc>
              <a:spcBef>
                <a:spcPts val="1000"/>
              </a:spcBef>
              <a:spcAft>
                <a:spcPts val="0"/>
              </a:spcAft>
              <a:buSzPts val="1600"/>
              <a:buFont typeface="Arial"/>
              <a:buChar char="•"/>
            </a:pPr>
            <a:r>
              <a:rPr b="1" lang="sv-SE" sz="1600">
                <a:solidFill>
                  <a:schemeClr val="lt1"/>
                </a:solidFill>
                <a:latin typeface="Calibri"/>
                <a:ea typeface="Calibri"/>
                <a:cs typeface="Calibri"/>
                <a:sym typeface="Calibri"/>
              </a:rPr>
              <a:t>Spel</a:t>
            </a:r>
            <a:r>
              <a:rPr b="1" lang="sv-SE" sz="1200">
                <a:solidFill>
                  <a:schemeClr val="lt1"/>
                </a:solidFill>
                <a:latin typeface="Calibri"/>
                <a:ea typeface="Calibri"/>
                <a:cs typeface="Calibri"/>
                <a:sym typeface="Calibri"/>
              </a:rPr>
              <a:t> </a:t>
            </a:r>
            <a:r>
              <a:rPr lang="sv-SE" sz="1200">
                <a:solidFill>
                  <a:schemeClr val="lt1"/>
                </a:solidFill>
                <a:latin typeface="Calibri"/>
                <a:ea typeface="Calibri"/>
                <a:cs typeface="Calibri"/>
                <a:sym typeface="Calibri"/>
              </a:rPr>
              <a:t>– Matchlika situationer, spelarna tar mycket beslut.   </a:t>
            </a:r>
            <a:endParaRPr/>
          </a:p>
          <a:p>
            <a:pPr indent="0" lvl="0" marL="0" rtl="0" algn="l">
              <a:lnSpc>
                <a:spcPct val="90000"/>
              </a:lnSpc>
              <a:spcBef>
                <a:spcPts val="1000"/>
              </a:spcBef>
              <a:spcAft>
                <a:spcPts val="0"/>
              </a:spcAft>
              <a:buClr>
                <a:schemeClr val="lt2"/>
              </a:buClr>
              <a:buSzPts val="1200"/>
              <a:buFont typeface="Arial"/>
              <a:buNone/>
            </a:pPr>
            <a:r>
              <a:rPr lang="sv-SE" sz="1200">
                <a:solidFill>
                  <a:schemeClr val="lt1"/>
                </a:solidFill>
                <a:latin typeface="Calibri"/>
                <a:ea typeface="Calibri"/>
                <a:cs typeface="Calibri"/>
                <a:sym typeface="Calibri"/>
              </a:rPr>
              <a:t>Sätt in Arbetsätt.</a:t>
            </a:r>
            <a:endParaRPr/>
          </a:p>
          <a:p>
            <a:pPr indent="0" lvl="0" marL="0" rtl="0" algn="l">
              <a:lnSpc>
                <a:spcPct val="90000"/>
              </a:lnSpc>
              <a:spcBef>
                <a:spcPts val="1000"/>
              </a:spcBef>
              <a:spcAft>
                <a:spcPts val="0"/>
              </a:spcAft>
              <a:buClr>
                <a:schemeClr val="lt2"/>
              </a:buClr>
              <a:buSzPts val="1200"/>
              <a:buFont typeface="Arial"/>
              <a:buNone/>
            </a:pPr>
            <a:r>
              <a:rPr lang="sv-SE" sz="1200">
                <a:solidFill>
                  <a:schemeClr val="lt1"/>
                </a:solidFill>
                <a:latin typeface="Calibri"/>
                <a:ea typeface="Calibri"/>
                <a:cs typeface="Calibri"/>
                <a:sym typeface="Calibri"/>
              </a:rPr>
              <a:t>3 mot 3, 4 mot 4, 5 mot 5</a:t>
            </a:r>
            <a:endParaRPr sz="1200">
              <a:solidFill>
                <a:schemeClr val="lt1"/>
              </a:solidFill>
              <a:latin typeface="Calibri"/>
              <a:ea typeface="Calibri"/>
              <a:cs typeface="Calibri"/>
              <a:sym typeface="Calibri"/>
            </a:endParaRPr>
          </a:p>
          <a:p>
            <a:pPr indent="0" lvl="0" marL="0" rtl="0" algn="l">
              <a:lnSpc>
                <a:spcPct val="90000"/>
              </a:lnSpc>
              <a:spcBef>
                <a:spcPts val="1000"/>
              </a:spcBef>
              <a:spcAft>
                <a:spcPts val="0"/>
              </a:spcAft>
              <a:buClr>
                <a:schemeClr val="lt2"/>
              </a:buClr>
              <a:buSzPts val="1200"/>
              <a:buFont typeface="Arial"/>
              <a:buNone/>
            </a:pPr>
            <a:r>
              <a:rPr lang="sv-SE" sz="1200">
                <a:solidFill>
                  <a:schemeClr val="lt1"/>
                </a:solidFill>
                <a:latin typeface="Calibri"/>
                <a:ea typeface="Calibri"/>
                <a:cs typeface="Calibri"/>
                <a:sym typeface="Calibri"/>
              </a:rPr>
              <a:t>30 MIN</a:t>
            </a:r>
            <a:endParaRPr/>
          </a:p>
        </p:txBody>
      </p:sp>
      <p:sp>
        <p:nvSpPr>
          <p:cNvPr id="571" name="Google Shape;571;p26"/>
          <p:cNvSpPr txBox="1"/>
          <p:nvPr>
            <p:ph type="title"/>
          </p:nvPr>
        </p:nvSpPr>
        <p:spPr>
          <a:xfrm>
            <a:off x="442950" y="255804"/>
            <a:ext cx="9560366" cy="773252"/>
          </a:xfrm>
          <a:prstGeom prst="rect">
            <a:avLst/>
          </a:prstGeom>
          <a:noFill/>
          <a:ln>
            <a:noFill/>
          </a:ln>
        </p:spPr>
        <p:txBody>
          <a:bodyPr anchorCtr="0" anchor="ctr" bIns="45700" lIns="91425" spcFirstLastPara="1" rIns="91425" wrap="square" tIns="45700">
            <a:normAutofit/>
          </a:bodyPr>
          <a:lstStyle/>
          <a:p>
            <a:pPr indent="0" lvl="0" marL="0" rtl="0" algn="l">
              <a:lnSpc>
                <a:spcPct val="104166"/>
              </a:lnSpc>
              <a:spcBef>
                <a:spcPts val="0"/>
              </a:spcBef>
              <a:spcAft>
                <a:spcPts val="0"/>
              </a:spcAft>
              <a:buClr>
                <a:schemeClr val="lt1"/>
              </a:buClr>
              <a:buSzPts val="4800"/>
              <a:buFont typeface="Calibri"/>
              <a:buNone/>
            </a:pPr>
            <a:r>
              <a:rPr lang="sv-SE" sz="4800">
                <a:solidFill>
                  <a:schemeClr val="lt1"/>
                </a:solidFill>
              </a:rPr>
              <a:t>Uppbyggnad av träning</a:t>
            </a:r>
            <a:endParaRPr/>
          </a:p>
        </p:txBody>
      </p:sp>
      <p:sp>
        <p:nvSpPr>
          <p:cNvPr id="572" name="Google Shape;572;p26"/>
          <p:cNvSpPr txBox="1"/>
          <p:nvPr/>
        </p:nvSpPr>
        <p:spPr>
          <a:xfrm>
            <a:off x="9152109" y="360540"/>
            <a:ext cx="2933394" cy="773252"/>
          </a:xfrm>
          <a:prstGeom prst="rect">
            <a:avLst/>
          </a:prstGeom>
          <a:noFill/>
          <a:ln>
            <a:noFill/>
          </a:ln>
        </p:spPr>
        <p:txBody>
          <a:bodyPr anchorCtr="0" anchor="ctr" bIns="45700" lIns="91425" spcFirstLastPara="1" rIns="91425" wrap="square" tIns="45700">
            <a:noAutofit/>
          </a:bodyPr>
          <a:lstStyle/>
          <a:p>
            <a:pPr indent="0" lvl="0" marL="0" marR="0" rtl="0" algn="l">
              <a:lnSpc>
                <a:spcPct val="90909"/>
              </a:lnSpc>
              <a:spcBef>
                <a:spcPts val="0"/>
              </a:spcBef>
              <a:spcAft>
                <a:spcPts val="0"/>
              </a:spcAft>
              <a:buClr>
                <a:schemeClr val="lt1"/>
              </a:buClr>
              <a:buSzPts val="5500"/>
              <a:buFont typeface="Calibri"/>
              <a:buNone/>
            </a:pPr>
            <a:r>
              <a:rPr lang="sv-SE" sz="5500">
                <a:solidFill>
                  <a:schemeClr val="lt1"/>
                </a:solidFill>
                <a:latin typeface="Calibri"/>
                <a:ea typeface="Calibri"/>
                <a:cs typeface="Calibri"/>
                <a:sym typeface="Calibri"/>
              </a:rPr>
              <a:t>7 mot 7</a:t>
            </a:r>
            <a:endParaRPr/>
          </a:p>
        </p:txBody>
      </p:sp>
      <p:sp>
        <p:nvSpPr>
          <p:cNvPr id="573" name="Google Shape;573;p26"/>
          <p:cNvSpPr txBox="1"/>
          <p:nvPr/>
        </p:nvSpPr>
        <p:spPr>
          <a:xfrm>
            <a:off x="672476" y="983273"/>
            <a:ext cx="4125053" cy="773252"/>
          </a:xfrm>
          <a:prstGeom prst="rect">
            <a:avLst/>
          </a:prstGeom>
          <a:noFill/>
          <a:ln>
            <a:noFill/>
          </a:ln>
        </p:spPr>
        <p:txBody>
          <a:bodyPr anchorCtr="0" anchor="ctr" bIns="45700" lIns="91425" spcFirstLastPara="1" rIns="91425" wrap="square" tIns="45700">
            <a:noAutofit/>
          </a:bodyPr>
          <a:lstStyle/>
          <a:p>
            <a:pPr indent="0" lvl="0" marL="0" marR="0" rtl="0" algn="l">
              <a:lnSpc>
                <a:spcPct val="125000"/>
              </a:lnSpc>
              <a:spcBef>
                <a:spcPts val="0"/>
              </a:spcBef>
              <a:spcAft>
                <a:spcPts val="0"/>
              </a:spcAft>
              <a:buClr>
                <a:schemeClr val="lt1"/>
              </a:buClr>
              <a:buSzPts val="4000"/>
              <a:buFont typeface="Calibri"/>
              <a:buNone/>
            </a:pPr>
            <a:r>
              <a:rPr lang="sv-SE" sz="4000">
                <a:solidFill>
                  <a:schemeClr val="lt1"/>
                </a:solidFill>
                <a:latin typeface="Calibri"/>
                <a:ea typeface="Calibri"/>
                <a:cs typeface="Calibri"/>
                <a:sym typeface="Calibri"/>
              </a:rPr>
              <a:t>90 Min</a:t>
            </a:r>
            <a:endParaRPr/>
          </a:p>
        </p:txBody>
      </p:sp>
      <p:graphicFrame>
        <p:nvGraphicFramePr>
          <p:cNvPr id="574" name="Google Shape;574;p26"/>
          <p:cNvGraphicFramePr/>
          <p:nvPr/>
        </p:nvGraphicFramePr>
        <p:xfrm>
          <a:off x="4338979" y="997377"/>
          <a:ext cx="8128000" cy="5418667"/>
        </p:xfrm>
        <a:graphic>
          <a:graphicData uri="http://schemas.openxmlformats.org/drawingml/2006/chart">
            <c:chart r:id="rId3"/>
          </a:graphicData>
        </a:graphic>
      </p:graphicFrame>
      <p:sp>
        <p:nvSpPr>
          <p:cNvPr id="575" name="Google Shape;575;p26"/>
          <p:cNvSpPr/>
          <p:nvPr/>
        </p:nvSpPr>
        <p:spPr>
          <a:xfrm>
            <a:off x="5005599" y="1784515"/>
            <a:ext cx="433656" cy="366311"/>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6" name="Google Shape;576;p26"/>
          <p:cNvSpPr/>
          <p:nvPr/>
        </p:nvSpPr>
        <p:spPr>
          <a:xfrm>
            <a:off x="5005599" y="2889740"/>
            <a:ext cx="433656" cy="366311"/>
          </a:xfrm>
          <a:prstGeom prst="rect">
            <a:avLst/>
          </a:prstGeom>
          <a:solidFill>
            <a:srgbClr val="ED7D3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7" name="Google Shape;577;p26"/>
          <p:cNvSpPr/>
          <p:nvPr/>
        </p:nvSpPr>
        <p:spPr>
          <a:xfrm>
            <a:off x="5005599" y="3811809"/>
            <a:ext cx="433656" cy="366311"/>
          </a:xfrm>
          <a:prstGeom prst="rect">
            <a:avLst/>
          </a:prstGeom>
          <a:solidFill>
            <a:srgbClr val="A5A5A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8" name="Google Shape;578;p26"/>
          <p:cNvSpPr/>
          <p:nvPr/>
        </p:nvSpPr>
        <p:spPr>
          <a:xfrm>
            <a:off x="5005599" y="5100189"/>
            <a:ext cx="433656" cy="366311"/>
          </a:xfrm>
          <a:prstGeom prst="rect">
            <a:avLst/>
          </a:prstGeom>
          <a:solidFill>
            <a:srgbClr val="FFC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79" name="Google Shape;579;p26"/>
          <p:cNvGrpSpPr/>
          <p:nvPr/>
        </p:nvGrpSpPr>
        <p:grpSpPr>
          <a:xfrm>
            <a:off x="-134870" y="86233"/>
            <a:ext cx="3483998" cy="579522"/>
            <a:chOff x="-134870" y="86233"/>
            <a:chExt cx="3483998" cy="579522"/>
          </a:xfrm>
        </p:grpSpPr>
        <p:sp>
          <p:nvSpPr>
            <p:cNvPr id="580" name="Google Shape;580;p26"/>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sv-SE" sz="1200">
                  <a:solidFill>
                    <a:schemeClr val="lt1"/>
                  </a:solidFill>
                  <a:latin typeface="Calibri"/>
                  <a:ea typeface="Calibri"/>
                  <a:cs typeface="Calibri"/>
                  <a:sym typeface="Calibri"/>
                </a:rPr>
                <a:t>Glädje, Gemenskap &amp; Fair Play</a:t>
              </a:r>
              <a:endParaRPr/>
            </a:p>
          </p:txBody>
        </p:sp>
        <p:pic>
          <p:nvPicPr>
            <p:cNvPr id="581" name="Google Shape;581;p26"/>
            <p:cNvPicPr preferRelativeResize="0"/>
            <p:nvPr/>
          </p:nvPicPr>
          <p:blipFill rotWithShape="1">
            <a:blip r:embed="rId4">
              <a:alphaModFix/>
            </a:blip>
            <a:srcRect b="0" l="0" r="0" t="0"/>
            <a:stretch/>
          </p:blipFill>
          <p:spPr>
            <a:xfrm>
              <a:off x="-134870" y="86233"/>
              <a:ext cx="1034861" cy="579522"/>
            </a:xfrm>
            <a:prstGeom prst="rect">
              <a:avLst/>
            </a:prstGeom>
            <a:noFill/>
            <a:ln>
              <a:noFill/>
            </a:ln>
          </p:spPr>
        </p:pic>
      </p:grpSp>
      <p:pic>
        <p:nvPicPr>
          <p:cNvPr id="582" name="Google Shape;582;p26"/>
          <p:cNvPicPr preferRelativeResize="0"/>
          <p:nvPr/>
        </p:nvPicPr>
        <p:blipFill rotWithShape="1">
          <a:blip r:embed="rId4">
            <a:alphaModFix amt="20000"/>
          </a:blip>
          <a:srcRect b="0" l="0" r="0" t="0"/>
          <a:stretch/>
        </p:blipFill>
        <p:spPr>
          <a:xfrm>
            <a:off x="9471838" y="4805890"/>
            <a:ext cx="3486669" cy="195253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0">
                                            <p:txEl>
                                              <p:pRg end="0" st="0"/>
                                            </p:txEl>
                                          </p:spTgt>
                                        </p:tgtEl>
                                        <p:attrNameLst>
                                          <p:attrName>style.visibility</p:attrName>
                                        </p:attrNameLst>
                                      </p:cBhvr>
                                      <p:to>
                                        <p:strVal val="visible"/>
                                      </p:to>
                                    </p:set>
                                    <p:animEffect filter="fade" transition="in">
                                      <p:cBhvr>
                                        <p:cTn dur="500"/>
                                        <p:tgtEl>
                                          <p:spTgt spid="5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0">
                                            <p:txEl>
                                              <p:pRg end="1" st="1"/>
                                            </p:txEl>
                                          </p:spTgt>
                                        </p:tgtEl>
                                        <p:attrNameLst>
                                          <p:attrName>style.visibility</p:attrName>
                                        </p:attrNameLst>
                                      </p:cBhvr>
                                      <p:to>
                                        <p:strVal val="visible"/>
                                      </p:to>
                                    </p:set>
                                    <p:animEffect filter="fade" transition="in">
                                      <p:cBhvr>
                                        <p:cTn dur="500"/>
                                        <p:tgtEl>
                                          <p:spTgt spid="57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0">
                                            <p:txEl>
                                              <p:pRg end="2" st="2"/>
                                            </p:txEl>
                                          </p:spTgt>
                                        </p:tgtEl>
                                        <p:attrNameLst>
                                          <p:attrName>style.visibility</p:attrName>
                                        </p:attrNameLst>
                                      </p:cBhvr>
                                      <p:to>
                                        <p:strVal val="visible"/>
                                      </p:to>
                                    </p:set>
                                    <p:animEffect filter="fade" transition="in">
                                      <p:cBhvr>
                                        <p:cTn dur="500"/>
                                        <p:tgtEl>
                                          <p:spTgt spid="57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0">
                                            <p:txEl>
                                              <p:pRg end="3" st="3"/>
                                            </p:txEl>
                                          </p:spTgt>
                                        </p:tgtEl>
                                        <p:attrNameLst>
                                          <p:attrName>style.visibility</p:attrName>
                                        </p:attrNameLst>
                                      </p:cBhvr>
                                      <p:to>
                                        <p:strVal val="visible"/>
                                      </p:to>
                                    </p:set>
                                    <p:animEffect filter="fade" transition="in">
                                      <p:cBhvr>
                                        <p:cTn dur="500"/>
                                        <p:tgtEl>
                                          <p:spTgt spid="57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0">
                                            <p:txEl>
                                              <p:pRg end="4" st="4"/>
                                            </p:txEl>
                                          </p:spTgt>
                                        </p:tgtEl>
                                        <p:attrNameLst>
                                          <p:attrName>style.visibility</p:attrName>
                                        </p:attrNameLst>
                                      </p:cBhvr>
                                      <p:to>
                                        <p:strVal val="visible"/>
                                      </p:to>
                                    </p:set>
                                    <p:animEffect filter="fade" transition="in">
                                      <p:cBhvr>
                                        <p:cTn dur="500"/>
                                        <p:tgtEl>
                                          <p:spTgt spid="57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0">
                                            <p:txEl>
                                              <p:pRg end="5" st="5"/>
                                            </p:txEl>
                                          </p:spTgt>
                                        </p:tgtEl>
                                        <p:attrNameLst>
                                          <p:attrName>style.visibility</p:attrName>
                                        </p:attrNameLst>
                                      </p:cBhvr>
                                      <p:to>
                                        <p:strVal val="visible"/>
                                      </p:to>
                                    </p:set>
                                    <p:animEffect filter="fade" transition="in">
                                      <p:cBhvr>
                                        <p:cTn dur="500"/>
                                        <p:tgtEl>
                                          <p:spTgt spid="57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0">
                                            <p:txEl>
                                              <p:pRg end="6" st="6"/>
                                            </p:txEl>
                                          </p:spTgt>
                                        </p:tgtEl>
                                        <p:attrNameLst>
                                          <p:attrName>style.visibility</p:attrName>
                                        </p:attrNameLst>
                                      </p:cBhvr>
                                      <p:to>
                                        <p:strVal val="visible"/>
                                      </p:to>
                                    </p:set>
                                    <p:animEffect filter="fade" transition="in">
                                      <p:cBhvr>
                                        <p:cTn dur="500"/>
                                        <p:tgtEl>
                                          <p:spTgt spid="57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0">
                                            <p:txEl>
                                              <p:pRg end="7" st="7"/>
                                            </p:txEl>
                                          </p:spTgt>
                                        </p:tgtEl>
                                        <p:attrNameLst>
                                          <p:attrName>style.visibility</p:attrName>
                                        </p:attrNameLst>
                                      </p:cBhvr>
                                      <p:to>
                                        <p:strVal val="visible"/>
                                      </p:to>
                                    </p:set>
                                    <p:animEffect filter="fade" transition="in">
                                      <p:cBhvr>
                                        <p:cTn dur="500"/>
                                        <p:tgtEl>
                                          <p:spTgt spid="57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0">
                                            <p:txEl>
                                              <p:pRg end="8" st="8"/>
                                            </p:txEl>
                                          </p:spTgt>
                                        </p:tgtEl>
                                        <p:attrNameLst>
                                          <p:attrName>style.visibility</p:attrName>
                                        </p:attrNameLst>
                                      </p:cBhvr>
                                      <p:to>
                                        <p:strVal val="visible"/>
                                      </p:to>
                                    </p:set>
                                    <p:animEffect filter="fade" transition="in">
                                      <p:cBhvr>
                                        <p:cTn dur="500"/>
                                        <p:tgtEl>
                                          <p:spTgt spid="57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0">
                                            <p:txEl>
                                              <p:pRg end="9" st="9"/>
                                            </p:txEl>
                                          </p:spTgt>
                                        </p:tgtEl>
                                        <p:attrNameLst>
                                          <p:attrName>style.visibility</p:attrName>
                                        </p:attrNameLst>
                                      </p:cBhvr>
                                      <p:to>
                                        <p:strVal val="visible"/>
                                      </p:to>
                                    </p:set>
                                    <p:animEffect filter="fade" transition="in">
                                      <p:cBhvr>
                                        <p:cTn dur="500"/>
                                        <p:tgtEl>
                                          <p:spTgt spid="570">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0">
                                            <p:txEl>
                                              <p:pRg end="10" st="10"/>
                                            </p:txEl>
                                          </p:spTgt>
                                        </p:tgtEl>
                                        <p:attrNameLst>
                                          <p:attrName>style.visibility</p:attrName>
                                        </p:attrNameLst>
                                      </p:cBhvr>
                                      <p:to>
                                        <p:strVal val="visible"/>
                                      </p:to>
                                    </p:set>
                                    <p:animEffect filter="fade" transition="in">
                                      <p:cBhvr>
                                        <p:cTn dur="500"/>
                                        <p:tgtEl>
                                          <p:spTgt spid="570">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0">
                                            <p:txEl>
                                              <p:pRg end="11" st="11"/>
                                            </p:txEl>
                                          </p:spTgt>
                                        </p:tgtEl>
                                        <p:attrNameLst>
                                          <p:attrName>style.visibility</p:attrName>
                                        </p:attrNameLst>
                                      </p:cBhvr>
                                      <p:to>
                                        <p:strVal val="visible"/>
                                      </p:to>
                                    </p:set>
                                    <p:animEffect filter="fade" transition="in">
                                      <p:cBhvr>
                                        <p:cTn dur="500"/>
                                        <p:tgtEl>
                                          <p:spTgt spid="570">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0">
                                            <p:txEl>
                                              <p:pRg end="12" st="12"/>
                                            </p:txEl>
                                          </p:spTgt>
                                        </p:tgtEl>
                                        <p:attrNameLst>
                                          <p:attrName>style.visibility</p:attrName>
                                        </p:attrNameLst>
                                      </p:cBhvr>
                                      <p:to>
                                        <p:strVal val="visible"/>
                                      </p:to>
                                    </p:set>
                                    <p:animEffect filter="fade" transition="in">
                                      <p:cBhvr>
                                        <p:cTn dur="500"/>
                                        <p:tgtEl>
                                          <p:spTgt spid="570">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0">
                                            <p:txEl>
                                              <p:pRg end="13" st="13"/>
                                            </p:txEl>
                                          </p:spTgt>
                                        </p:tgtEl>
                                        <p:attrNameLst>
                                          <p:attrName>style.visibility</p:attrName>
                                        </p:attrNameLst>
                                      </p:cBhvr>
                                      <p:to>
                                        <p:strVal val="visible"/>
                                      </p:to>
                                    </p:set>
                                    <p:animEffect filter="fade" transition="in">
                                      <p:cBhvr>
                                        <p:cTn dur="500"/>
                                        <p:tgtEl>
                                          <p:spTgt spid="570">
                                            <p:txEl>
                                              <p:pRg end="13" st="13"/>
                                            </p:txEl>
                                          </p:spTgt>
                                        </p:tgtEl>
                                      </p:cBhvr>
                                    </p:animEffect>
                                  </p:childTnLst>
                                </p:cTn>
                              </p:par>
                              <p:par>
                                <p:cTn fill="hold" nodeType="withEffect" presetClass="entr" presetID="10" presetSubtype="0">
                                  <p:stCondLst>
                                    <p:cond delay="0"/>
                                  </p:stCondLst>
                                  <p:childTnLst>
                                    <p:set>
                                      <p:cBhvr>
                                        <p:cTn dur="1" fill="hold">
                                          <p:stCondLst>
                                            <p:cond delay="0"/>
                                          </p:stCondLst>
                                        </p:cTn>
                                        <p:tgtEl>
                                          <p:spTgt spid="575"/>
                                        </p:tgtEl>
                                        <p:attrNameLst>
                                          <p:attrName>style.visibility</p:attrName>
                                        </p:attrNameLst>
                                      </p:cBhvr>
                                      <p:to>
                                        <p:strVal val="visible"/>
                                      </p:to>
                                    </p:set>
                                    <p:animEffect filter="fade" transition="in">
                                      <p:cBhvr>
                                        <p:cTn dur="500"/>
                                        <p:tgtEl>
                                          <p:spTgt spid="5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6"/>
                                        </p:tgtEl>
                                        <p:attrNameLst>
                                          <p:attrName>style.visibility</p:attrName>
                                        </p:attrNameLst>
                                      </p:cBhvr>
                                      <p:to>
                                        <p:strVal val="visible"/>
                                      </p:to>
                                    </p:set>
                                    <p:animEffect filter="fade" transition="in">
                                      <p:cBhvr>
                                        <p:cTn dur="500"/>
                                        <p:tgtEl>
                                          <p:spTgt spid="5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7"/>
                                        </p:tgtEl>
                                        <p:attrNameLst>
                                          <p:attrName>style.visibility</p:attrName>
                                        </p:attrNameLst>
                                      </p:cBhvr>
                                      <p:to>
                                        <p:strVal val="visible"/>
                                      </p:to>
                                    </p:set>
                                    <p:animEffect filter="fade" transition="in">
                                      <p:cBhvr>
                                        <p:cTn dur="500"/>
                                        <p:tgtEl>
                                          <p:spTgt spid="5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500"/>
                                        <p:tgtEl>
                                          <p:spTgt spid="5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4"/>
                                        </p:tgtEl>
                                        <p:attrNameLst>
                                          <p:attrName>style.visibility</p:attrName>
                                        </p:attrNameLst>
                                      </p:cBhvr>
                                      <p:to>
                                        <p:strVal val="visible"/>
                                      </p:to>
                                    </p:set>
                                    <p:animEffect filter="fade" transition="in">
                                      <p:cBhvr>
                                        <p:cTn dur="500"/>
                                        <p:tgtEl>
                                          <p:spTgt spid="5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27"/>
          <p:cNvSpPr txBox="1"/>
          <p:nvPr>
            <p:ph type="title"/>
          </p:nvPr>
        </p:nvSpPr>
        <p:spPr>
          <a:xfrm>
            <a:off x="442950" y="268330"/>
            <a:ext cx="9560366" cy="773252"/>
          </a:xfrm>
          <a:prstGeom prst="rect">
            <a:avLst/>
          </a:prstGeom>
          <a:noFill/>
          <a:ln>
            <a:noFill/>
          </a:ln>
        </p:spPr>
        <p:txBody>
          <a:bodyPr anchorCtr="0" anchor="ctr" bIns="45700" lIns="91425" spcFirstLastPara="1" rIns="91425" wrap="square" tIns="45700">
            <a:normAutofit/>
          </a:bodyPr>
          <a:lstStyle/>
          <a:p>
            <a:pPr indent="0" lvl="0" marL="0" rtl="0" algn="l">
              <a:lnSpc>
                <a:spcPct val="104166"/>
              </a:lnSpc>
              <a:spcBef>
                <a:spcPts val="0"/>
              </a:spcBef>
              <a:spcAft>
                <a:spcPts val="0"/>
              </a:spcAft>
              <a:buClr>
                <a:schemeClr val="lt1"/>
              </a:buClr>
              <a:buSzPts val="4800"/>
              <a:buFont typeface="Calibri"/>
              <a:buNone/>
            </a:pPr>
            <a:r>
              <a:rPr lang="sv-SE" sz="4800">
                <a:solidFill>
                  <a:schemeClr val="lt1"/>
                </a:solidFill>
              </a:rPr>
              <a:t>Uppbyggnad av träning</a:t>
            </a:r>
            <a:endParaRPr/>
          </a:p>
        </p:txBody>
      </p:sp>
      <p:sp>
        <p:nvSpPr>
          <p:cNvPr id="588" name="Google Shape;588;p27"/>
          <p:cNvSpPr txBox="1"/>
          <p:nvPr/>
        </p:nvSpPr>
        <p:spPr>
          <a:xfrm>
            <a:off x="9152109" y="360540"/>
            <a:ext cx="2933394" cy="773252"/>
          </a:xfrm>
          <a:prstGeom prst="rect">
            <a:avLst/>
          </a:prstGeom>
          <a:noFill/>
          <a:ln>
            <a:noFill/>
          </a:ln>
        </p:spPr>
        <p:txBody>
          <a:bodyPr anchorCtr="0" anchor="ctr" bIns="45700" lIns="91425" spcFirstLastPara="1" rIns="91425" wrap="square" tIns="45700">
            <a:noAutofit/>
          </a:bodyPr>
          <a:lstStyle/>
          <a:p>
            <a:pPr indent="0" lvl="0" marL="0" marR="0" rtl="0" algn="l">
              <a:lnSpc>
                <a:spcPct val="90909"/>
              </a:lnSpc>
              <a:spcBef>
                <a:spcPts val="0"/>
              </a:spcBef>
              <a:spcAft>
                <a:spcPts val="0"/>
              </a:spcAft>
              <a:buClr>
                <a:schemeClr val="lt1"/>
              </a:buClr>
              <a:buSzPts val="5500"/>
              <a:buFont typeface="Calibri"/>
              <a:buNone/>
            </a:pPr>
            <a:r>
              <a:rPr lang="sv-SE" sz="5500">
                <a:solidFill>
                  <a:schemeClr val="lt1"/>
                </a:solidFill>
                <a:latin typeface="Calibri"/>
                <a:ea typeface="Calibri"/>
                <a:cs typeface="Calibri"/>
                <a:sym typeface="Calibri"/>
              </a:rPr>
              <a:t>7 mot 7</a:t>
            </a:r>
            <a:endParaRPr/>
          </a:p>
        </p:txBody>
      </p:sp>
      <p:sp>
        <p:nvSpPr>
          <p:cNvPr id="589" name="Google Shape;589;p27"/>
          <p:cNvSpPr txBox="1"/>
          <p:nvPr>
            <p:ph idx="1" type="body"/>
          </p:nvPr>
        </p:nvSpPr>
        <p:spPr>
          <a:xfrm>
            <a:off x="751421" y="2332821"/>
            <a:ext cx="7522247" cy="4145692"/>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90000"/>
              </a:lnSpc>
              <a:spcBef>
                <a:spcPts val="0"/>
              </a:spcBef>
              <a:spcAft>
                <a:spcPts val="0"/>
              </a:spcAft>
              <a:buClr>
                <a:schemeClr val="lt2"/>
              </a:buClr>
              <a:buSzPct val="100000"/>
              <a:buFont typeface="Arial"/>
              <a:buNone/>
            </a:pPr>
            <a:r>
              <a:rPr lang="sv-SE" sz="3100">
                <a:solidFill>
                  <a:schemeClr val="lt1"/>
                </a:solidFill>
                <a:latin typeface="Calibri"/>
                <a:ea typeface="Calibri"/>
                <a:cs typeface="Calibri"/>
                <a:sym typeface="Calibri"/>
              </a:rPr>
              <a:t>VAD?</a:t>
            </a:r>
            <a:endParaRPr/>
          </a:p>
          <a:p>
            <a:pPr indent="0" lvl="0" marL="0" rtl="0" algn="l">
              <a:lnSpc>
                <a:spcPct val="90000"/>
              </a:lnSpc>
              <a:spcBef>
                <a:spcPts val="1000"/>
              </a:spcBef>
              <a:spcAft>
                <a:spcPts val="0"/>
              </a:spcAft>
              <a:buClr>
                <a:schemeClr val="lt2"/>
              </a:buClr>
              <a:buSzPct val="100000"/>
              <a:buFont typeface="Arial"/>
              <a:buNone/>
            </a:pPr>
            <a:r>
              <a:rPr lang="sv-SE" sz="2100">
                <a:solidFill>
                  <a:schemeClr val="lt1"/>
                </a:solidFill>
                <a:latin typeface="Calibri"/>
                <a:ea typeface="Calibri"/>
                <a:cs typeface="Calibri"/>
                <a:sym typeface="Calibri"/>
              </a:rPr>
              <a:t>Vad vi ska träna på, ALLTID kopplat till tema vecka samt Arbetssätt.</a:t>
            </a:r>
            <a:endParaRPr/>
          </a:p>
          <a:p>
            <a:pPr indent="0" lvl="0" marL="0" rtl="0" algn="l">
              <a:lnSpc>
                <a:spcPct val="90000"/>
              </a:lnSpc>
              <a:spcBef>
                <a:spcPts val="1000"/>
              </a:spcBef>
              <a:spcAft>
                <a:spcPts val="0"/>
              </a:spcAft>
              <a:buClr>
                <a:schemeClr val="lt2"/>
              </a:buClr>
              <a:buSzPct val="100000"/>
              <a:buFont typeface="Arial"/>
              <a:buNone/>
            </a:pPr>
            <a:r>
              <a:rPr lang="sv-SE" sz="2100">
                <a:solidFill>
                  <a:schemeClr val="lt1"/>
                </a:solidFill>
                <a:latin typeface="Calibri"/>
                <a:ea typeface="Calibri"/>
                <a:cs typeface="Calibri"/>
                <a:sym typeface="Calibri"/>
              </a:rPr>
              <a:t>Tillexempel: Komma till avslut göra mål - Utmana Finta/Dribbla</a:t>
            </a:r>
            <a:endParaRPr/>
          </a:p>
          <a:p>
            <a:pPr indent="0" lvl="0" marL="0" rtl="0" algn="l">
              <a:lnSpc>
                <a:spcPct val="90000"/>
              </a:lnSpc>
              <a:spcBef>
                <a:spcPts val="1000"/>
              </a:spcBef>
              <a:spcAft>
                <a:spcPts val="0"/>
              </a:spcAft>
              <a:buClr>
                <a:schemeClr val="lt2"/>
              </a:buClr>
              <a:buSzPct val="100000"/>
              <a:buFont typeface="Arial"/>
              <a:buNone/>
            </a:pPr>
            <a:r>
              <a:t/>
            </a:r>
            <a:endParaRPr sz="2800">
              <a:solidFill>
                <a:schemeClr val="lt1"/>
              </a:solidFill>
              <a:latin typeface="Calibri"/>
              <a:ea typeface="Calibri"/>
              <a:cs typeface="Calibri"/>
              <a:sym typeface="Calibri"/>
            </a:endParaRPr>
          </a:p>
          <a:p>
            <a:pPr indent="0" lvl="0" marL="0" rtl="0" algn="l">
              <a:lnSpc>
                <a:spcPct val="90000"/>
              </a:lnSpc>
              <a:spcBef>
                <a:spcPts val="1000"/>
              </a:spcBef>
              <a:spcAft>
                <a:spcPts val="0"/>
              </a:spcAft>
              <a:buClr>
                <a:schemeClr val="lt2"/>
              </a:buClr>
              <a:buSzPct val="100000"/>
              <a:buFont typeface="Arial"/>
              <a:buNone/>
            </a:pPr>
            <a:r>
              <a:rPr lang="sv-SE" sz="2800">
                <a:solidFill>
                  <a:schemeClr val="lt1"/>
                </a:solidFill>
                <a:latin typeface="Calibri"/>
                <a:ea typeface="Calibri"/>
                <a:cs typeface="Calibri"/>
                <a:sym typeface="Calibri"/>
              </a:rPr>
              <a:t>VARFÖR?</a:t>
            </a:r>
            <a:endParaRPr/>
          </a:p>
          <a:p>
            <a:pPr indent="0" lvl="0" marL="0" rtl="0" algn="l">
              <a:lnSpc>
                <a:spcPct val="90000"/>
              </a:lnSpc>
              <a:spcBef>
                <a:spcPts val="1000"/>
              </a:spcBef>
              <a:spcAft>
                <a:spcPts val="0"/>
              </a:spcAft>
              <a:buClr>
                <a:schemeClr val="lt2"/>
              </a:buClr>
              <a:buSzPct val="100000"/>
              <a:buFont typeface="Arial"/>
              <a:buNone/>
            </a:pPr>
            <a:r>
              <a:rPr lang="sv-SE" sz="2100">
                <a:solidFill>
                  <a:schemeClr val="lt1"/>
                </a:solidFill>
                <a:latin typeface="Calibri"/>
                <a:ea typeface="Calibri"/>
                <a:cs typeface="Calibri"/>
                <a:sym typeface="Calibri"/>
              </a:rPr>
              <a:t>Varför tränar vi på det.</a:t>
            </a:r>
            <a:endParaRPr/>
          </a:p>
          <a:p>
            <a:pPr indent="0" lvl="0" marL="0" rtl="0" algn="l">
              <a:lnSpc>
                <a:spcPct val="90000"/>
              </a:lnSpc>
              <a:spcBef>
                <a:spcPts val="1000"/>
              </a:spcBef>
              <a:spcAft>
                <a:spcPts val="0"/>
              </a:spcAft>
              <a:buClr>
                <a:schemeClr val="lt2"/>
              </a:buClr>
              <a:buSzPct val="100000"/>
              <a:buFont typeface="Arial"/>
              <a:buNone/>
            </a:pPr>
            <a:r>
              <a:rPr lang="sv-SE" sz="2100">
                <a:solidFill>
                  <a:schemeClr val="lt1"/>
                </a:solidFill>
                <a:latin typeface="Calibri"/>
                <a:ea typeface="Calibri"/>
                <a:cs typeface="Calibri"/>
                <a:sym typeface="Calibri"/>
              </a:rPr>
              <a:t>Tillexempel: För att bli bättre på en mot en.</a:t>
            </a:r>
            <a:endParaRPr/>
          </a:p>
          <a:p>
            <a:pPr indent="0" lvl="0" marL="0" rtl="0" algn="l">
              <a:lnSpc>
                <a:spcPct val="90000"/>
              </a:lnSpc>
              <a:spcBef>
                <a:spcPts val="1000"/>
              </a:spcBef>
              <a:spcAft>
                <a:spcPts val="0"/>
              </a:spcAft>
              <a:buClr>
                <a:schemeClr val="lt2"/>
              </a:buClr>
              <a:buSzPct val="100000"/>
              <a:buFont typeface="Arial"/>
              <a:buNone/>
            </a:pPr>
            <a:r>
              <a:t/>
            </a:r>
            <a:endParaRPr sz="2800">
              <a:solidFill>
                <a:schemeClr val="lt1"/>
              </a:solidFill>
              <a:latin typeface="Calibri"/>
              <a:ea typeface="Calibri"/>
              <a:cs typeface="Calibri"/>
              <a:sym typeface="Calibri"/>
            </a:endParaRPr>
          </a:p>
          <a:p>
            <a:pPr indent="0" lvl="0" marL="0" rtl="0" algn="l">
              <a:lnSpc>
                <a:spcPct val="90000"/>
              </a:lnSpc>
              <a:spcBef>
                <a:spcPts val="1000"/>
              </a:spcBef>
              <a:spcAft>
                <a:spcPts val="0"/>
              </a:spcAft>
              <a:buClr>
                <a:schemeClr val="lt2"/>
              </a:buClr>
              <a:buSzPct val="100000"/>
              <a:buFont typeface="Arial"/>
              <a:buNone/>
            </a:pPr>
            <a:r>
              <a:rPr lang="sv-SE" sz="2800">
                <a:solidFill>
                  <a:schemeClr val="lt1"/>
                </a:solidFill>
                <a:latin typeface="Calibri"/>
                <a:ea typeface="Calibri"/>
                <a:cs typeface="Calibri"/>
                <a:sym typeface="Calibri"/>
              </a:rPr>
              <a:t>HUR?</a:t>
            </a:r>
            <a:endParaRPr/>
          </a:p>
          <a:p>
            <a:pPr indent="0" lvl="0" marL="0" rtl="0" algn="l">
              <a:lnSpc>
                <a:spcPct val="90000"/>
              </a:lnSpc>
              <a:spcBef>
                <a:spcPts val="1000"/>
              </a:spcBef>
              <a:spcAft>
                <a:spcPts val="0"/>
              </a:spcAft>
              <a:buClr>
                <a:schemeClr val="lt2"/>
              </a:buClr>
              <a:buSzPct val="100000"/>
              <a:buFont typeface="Arial"/>
              <a:buNone/>
            </a:pPr>
            <a:r>
              <a:rPr lang="sv-SE" sz="2300">
                <a:solidFill>
                  <a:schemeClr val="lt1"/>
                </a:solidFill>
                <a:latin typeface="Calibri"/>
                <a:ea typeface="Calibri"/>
                <a:cs typeface="Calibri"/>
                <a:sym typeface="Calibri"/>
              </a:rPr>
              <a:t>Hur utför vi det?</a:t>
            </a:r>
            <a:endParaRPr/>
          </a:p>
          <a:p>
            <a:pPr indent="0" lvl="0" marL="0" rtl="0" algn="l">
              <a:lnSpc>
                <a:spcPct val="90000"/>
              </a:lnSpc>
              <a:spcBef>
                <a:spcPts val="1000"/>
              </a:spcBef>
              <a:spcAft>
                <a:spcPts val="0"/>
              </a:spcAft>
              <a:buClr>
                <a:schemeClr val="lt2"/>
              </a:buClr>
              <a:buSzPct val="100000"/>
              <a:buFont typeface="Arial"/>
              <a:buNone/>
            </a:pPr>
            <a:r>
              <a:rPr lang="sv-SE" sz="2300">
                <a:solidFill>
                  <a:schemeClr val="lt1"/>
                </a:solidFill>
                <a:latin typeface="Calibri"/>
                <a:ea typeface="Calibri"/>
                <a:cs typeface="Calibri"/>
                <a:sym typeface="Calibri"/>
              </a:rPr>
              <a:t>Tillexempel: 1. Driv bollen med fart. 2. Gör finten en/en &amp; halv meter ifrån motspelare.            3. Tempoväxling för att ta oss förbi motspelare.</a:t>
            </a:r>
            <a:endParaRPr/>
          </a:p>
          <a:p>
            <a:pPr indent="0" lvl="0" marL="0" rtl="0" algn="l">
              <a:lnSpc>
                <a:spcPct val="90000"/>
              </a:lnSpc>
              <a:spcBef>
                <a:spcPts val="1000"/>
              </a:spcBef>
              <a:spcAft>
                <a:spcPts val="0"/>
              </a:spcAft>
              <a:buClr>
                <a:schemeClr val="lt2"/>
              </a:buClr>
              <a:buSzPct val="100000"/>
              <a:buFont typeface="Arial"/>
              <a:buNone/>
            </a:pPr>
            <a:r>
              <a:t/>
            </a:r>
            <a:endParaRPr sz="1600">
              <a:solidFill>
                <a:schemeClr val="lt1"/>
              </a:solidFill>
              <a:latin typeface="Calibri"/>
              <a:ea typeface="Calibri"/>
              <a:cs typeface="Calibri"/>
              <a:sym typeface="Calibri"/>
            </a:endParaRPr>
          </a:p>
          <a:p>
            <a:pPr indent="0" lvl="0" marL="0" rtl="0" algn="l">
              <a:lnSpc>
                <a:spcPct val="90000"/>
              </a:lnSpc>
              <a:spcBef>
                <a:spcPts val="1000"/>
              </a:spcBef>
              <a:spcAft>
                <a:spcPts val="0"/>
              </a:spcAft>
              <a:buClr>
                <a:schemeClr val="lt2"/>
              </a:buClr>
              <a:buSzPct val="100000"/>
              <a:buFont typeface="Arial"/>
              <a:buNone/>
            </a:pPr>
            <a:r>
              <a:rPr lang="sv-SE" sz="2000" u="sng">
                <a:solidFill>
                  <a:srgbClr val="FFFF00"/>
                </a:solidFill>
                <a:latin typeface="Calibri"/>
                <a:ea typeface="Calibri"/>
                <a:cs typeface="Calibri"/>
                <a:sym typeface="Calibri"/>
                <a:hlinkClick r:id="rId3">
                  <a:extLst>
                    <a:ext uri="{A12FA001-AC4F-418D-AE19-62706E023703}">
                      <ahyp:hlinkClr val="tx"/>
                    </a:ext>
                  </a:extLst>
                </a:hlinkClick>
              </a:rPr>
              <a:t>Skapa och gör dina egna övningar HÄR.</a:t>
            </a:r>
            <a:r>
              <a:rPr lang="sv-SE" sz="2000">
                <a:solidFill>
                  <a:srgbClr val="FFFF00"/>
                </a:solidFill>
                <a:latin typeface="Calibri"/>
                <a:ea typeface="Calibri"/>
                <a:cs typeface="Calibri"/>
                <a:sym typeface="Calibri"/>
              </a:rPr>
              <a:t> </a:t>
            </a:r>
            <a:r>
              <a:rPr lang="sv-SE" sz="2000" u="sng">
                <a:solidFill>
                  <a:schemeClr val="lt1"/>
                </a:solidFill>
                <a:latin typeface="Calibri"/>
                <a:ea typeface="Calibri"/>
                <a:cs typeface="Calibri"/>
                <a:sym typeface="Calibri"/>
                <a:hlinkClick r:id="rId4">
                  <a:extLst>
                    <a:ext uri="{A12FA001-AC4F-418D-AE19-62706E023703}">
                      <ahyp:hlinkClr val="tx"/>
                    </a:ext>
                  </a:extLst>
                </a:hlinkClick>
              </a:rPr>
              <a:t>https://utbildning.sisuforlag.se/fotboll/tranare/traningsplaneraren/traningspass/ShowWorkout/?id=74340</a:t>
            </a:r>
            <a:endParaRPr sz="2000">
              <a:solidFill>
                <a:schemeClr val="lt1"/>
              </a:solidFill>
              <a:latin typeface="Calibri"/>
              <a:ea typeface="Calibri"/>
              <a:cs typeface="Calibri"/>
              <a:sym typeface="Calibri"/>
            </a:endParaRPr>
          </a:p>
          <a:p>
            <a:pPr indent="0" lvl="0" marL="0" rtl="0" algn="l">
              <a:lnSpc>
                <a:spcPct val="90000"/>
              </a:lnSpc>
              <a:spcBef>
                <a:spcPts val="1000"/>
              </a:spcBef>
              <a:spcAft>
                <a:spcPts val="0"/>
              </a:spcAft>
              <a:buClr>
                <a:schemeClr val="lt2"/>
              </a:buClr>
              <a:buSzPct val="100000"/>
              <a:buFont typeface="Arial"/>
              <a:buNone/>
            </a:pPr>
            <a:r>
              <a:t/>
            </a:r>
            <a:endParaRPr sz="2000">
              <a:solidFill>
                <a:srgbClr val="FFFF00"/>
              </a:solidFill>
              <a:latin typeface="Calibri"/>
              <a:ea typeface="Calibri"/>
              <a:cs typeface="Calibri"/>
              <a:sym typeface="Calibri"/>
            </a:endParaRPr>
          </a:p>
          <a:p>
            <a:pPr indent="0" lvl="0" marL="0" rtl="0" algn="l">
              <a:lnSpc>
                <a:spcPct val="90000"/>
              </a:lnSpc>
              <a:spcBef>
                <a:spcPts val="1000"/>
              </a:spcBef>
              <a:spcAft>
                <a:spcPts val="0"/>
              </a:spcAft>
              <a:buClr>
                <a:schemeClr val="lt2"/>
              </a:buClr>
              <a:buSzPct val="100000"/>
              <a:buFont typeface="Arial"/>
              <a:buNone/>
            </a:pPr>
            <a:r>
              <a:t/>
            </a:r>
            <a:endParaRPr sz="1600">
              <a:solidFill>
                <a:schemeClr val="lt1"/>
              </a:solidFill>
              <a:latin typeface="Calibri"/>
              <a:ea typeface="Calibri"/>
              <a:cs typeface="Calibri"/>
              <a:sym typeface="Calibri"/>
            </a:endParaRPr>
          </a:p>
        </p:txBody>
      </p:sp>
      <p:sp>
        <p:nvSpPr>
          <p:cNvPr id="590" name="Google Shape;590;p27"/>
          <p:cNvSpPr txBox="1"/>
          <p:nvPr/>
        </p:nvSpPr>
        <p:spPr>
          <a:xfrm>
            <a:off x="442950" y="1302938"/>
            <a:ext cx="9560366" cy="756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2000"/>
              <a:buFont typeface="Calibri"/>
              <a:buNone/>
            </a:pPr>
            <a:r>
              <a:rPr lang="sv-SE" sz="2000">
                <a:solidFill>
                  <a:schemeClr val="lt1"/>
                </a:solidFill>
                <a:latin typeface="Calibri"/>
                <a:ea typeface="Calibri"/>
                <a:cs typeface="Calibri"/>
                <a:sym typeface="Calibri"/>
              </a:rPr>
              <a:t>Planering av tränings ska var utifrån temaveckor och arbetssätt. Vi ska bygga vår träning och våra övningar kring dessa tre frågor. </a:t>
            </a:r>
            <a:endParaRPr/>
          </a:p>
        </p:txBody>
      </p:sp>
      <p:grpSp>
        <p:nvGrpSpPr>
          <p:cNvPr id="591" name="Google Shape;591;p27"/>
          <p:cNvGrpSpPr/>
          <p:nvPr/>
        </p:nvGrpSpPr>
        <p:grpSpPr>
          <a:xfrm>
            <a:off x="-134870" y="86233"/>
            <a:ext cx="3483998" cy="579522"/>
            <a:chOff x="-134870" y="86233"/>
            <a:chExt cx="3483998" cy="579522"/>
          </a:xfrm>
        </p:grpSpPr>
        <p:sp>
          <p:nvSpPr>
            <p:cNvPr id="592" name="Google Shape;592;p27"/>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sv-SE" sz="1200">
                  <a:solidFill>
                    <a:schemeClr val="lt1"/>
                  </a:solidFill>
                  <a:latin typeface="Calibri"/>
                  <a:ea typeface="Calibri"/>
                  <a:cs typeface="Calibri"/>
                  <a:sym typeface="Calibri"/>
                </a:rPr>
                <a:t>Glädje, Gemenskap &amp; Fair Play</a:t>
              </a:r>
              <a:endParaRPr/>
            </a:p>
          </p:txBody>
        </p:sp>
        <p:pic>
          <p:nvPicPr>
            <p:cNvPr id="593" name="Google Shape;593;p27"/>
            <p:cNvPicPr preferRelativeResize="0"/>
            <p:nvPr/>
          </p:nvPicPr>
          <p:blipFill rotWithShape="1">
            <a:blip r:embed="rId5">
              <a:alphaModFix/>
            </a:blip>
            <a:srcRect b="0" l="0" r="0" t="0"/>
            <a:stretch/>
          </p:blipFill>
          <p:spPr>
            <a:xfrm>
              <a:off x="-134870" y="86233"/>
              <a:ext cx="1034861" cy="579522"/>
            </a:xfrm>
            <a:prstGeom prst="rect">
              <a:avLst/>
            </a:prstGeom>
            <a:noFill/>
            <a:ln>
              <a:noFill/>
            </a:ln>
          </p:spPr>
        </p:pic>
      </p:grpSp>
      <p:pic>
        <p:nvPicPr>
          <p:cNvPr id="594" name="Google Shape;594;p27"/>
          <p:cNvPicPr preferRelativeResize="0"/>
          <p:nvPr/>
        </p:nvPicPr>
        <p:blipFill rotWithShape="1">
          <a:blip r:embed="rId5">
            <a:alphaModFix amt="20000"/>
          </a:blip>
          <a:srcRect b="0" l="0" r="0" t="0"/>
          <a:stretch/>
        </p:blipFill>
        <p:spPr>
          <a:xfrm>
            <a:off x="2407356" y="1421761"/>
            <a:ext cx="7377288" cy="4131282"/>
          </a:xfrm>
          <a:prstGeom prst="rect">
            <a:avLst/>
          </a:prstGeom>
          <a:noFill/>
          <a:ln>
            <a:noFill/>
          </a:ln>
        </p:spPr>
      </p:pic>
      <p:pic>
        <p:nvPicPr>
          <p:cNvPr id="595" name="Google Shape;595;p27"/>
          <p:cNvPicPr preferRelativeResize="0"/>
          <p:nvPr/>
        </p:nvPicPr>
        <p:blipFill rotWithShape="1">
          <a:blip r:embed="rId5">
            <a:alphaModFix amt="20000"/>
          </a:blip>
          <a:srcRect b="0" l="0" r="0" t="0"/>
          <a:stretch/>
        </p:blipFill>
        <p:spPr>
          <a:xfrm>
            <a:off x="9471838" y="4805890"/>
            <a:ext cx="3486669" cy="195253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9">
                                            <p:txEl>
                                              <p:pRg end="0" st="0"/>
                                            </p:txEl>
                                          </p:spTgt>
                                        </p:tgtEl>
                                        <p:attrNameLst>
                                          <p:attrName>style.visibility</p:attrName>
                                        </p:attrNameLst>
                                      </p:cBhvr>
                                      <p:to>
                                        <p:strVal val="visible"/>
                                      </p:to>
                                    </p:set>
                                    <p:animEffect filter="fade" transition="in">
                                      <p:cBhvr>
                                        <p:cTn dur="500"/>
                                        <p:tgtEl>
                                          <p:spTgt spid="58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9">
                                            <p:txEl>
                                              <p:pRg end="1" st="1"/>
                                            </p:txEl>
                                          </p:spTgt>
                                        </p:tgtEl>
                                        <p:attrNameLst>
                                          <p:attrName>style.visibility</p:attrName>
                                        </p:attrNameLst>
                                      </p:cBhvr>
                                      <p:to>
                                        <p:strVal val="visible"/>
                                      </p:to>
                                    </p:set>
                                    <p:animEffect filter="fade" transition="in">
                                      <p:cBhvr>
                                        <p:cTn dur="500"/>
                                        <p:tgtEl>
                                          <p:spTgt spid="58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9">
                                            <p:txEl>
                                              <p:pRg end="2" st="2"/>
                                            </p:txEl>
                                          </p:spTgt>
                                        </p:tgtEl>
                                        <p:attrNameLst>
                                          <p:attrName>style.visibility</p:attrName>
                                        </p:attrNameLst>
                                      </p:cBhvr>
                                      <p:to>
                                        <p:strVal val="visible"/>
                                      </p:to>
                                    </p:set>
                                    <p:animEffect filter="fade" transition="in">
                                      <p:cBhvr>
                                        <p:cTn dur="500"/>
                                        <p:tgtEl>
                                          <p:spTgt spid="58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9">
                                            <p:txEl>
                                              <p:pRg end="3" st="3"/>
                                            </p:txEl>
                                          </p:spTgt>
                                        </p:tgtEl>
                                        <p:attrNameLst>
                                          <p:attrName>style.visibility</p:attrName>
                                        </p:attrNameLst>
                                      </p:cBhvr>
                                      <p:to>
                                        <p:strVal val="visible"/>
                                      </p:to>
                                    </p:set>
                                    <p:animEffect filter="fade" transition="in">
                                      <p:cBhvr>
                                        <p:cTn dur="500"/>
                                        <p:tgtEl>
                                          <p:spTgt spid="58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9">
                                            <p:txEl>
                                              <p:pRg end="4" st="4"/>
                                            </p:txEl>
                                          </p:spTgt>
                                        </p:tgtEl>
                                        <p:attrNameLst>
                                          <p:attrName>style.visibility</p:attrName>
                                        </p:attrNameLst>
                                      </p:cBhvr>
                                      <p:to>
                                        <p:strVal val="visible"/>
                                      </p:to>
                                    </p:set>
                                    <p:animEffect filter="fade" transition="in">
                                      <p:cBhvr>
                                        <p:cTn dur="500"/>
                                        <p:tgtEl>
                                          <p:spTgt spid="58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9">
                                            <p:txEl>
                                              <p:pRg end="5" st="5"/>
                                            </p:txEl>
                                          </p:spTgt>
                                        </p:tgtEl>
                                        <p:attrNameLst>
                                          <p:attrName>style.visibility</p:attrName>
                                        </p:attrNameLst>
                                      </p:cBhvr>
                                      <p:to>
                                        <p:strVal val="visible"/>
                                      </p:to>
                                    </p:set>
                                    <p:animEffect filter="fade" transition="in">
                                      <p:cBhvr>
                                        <p:cTn dur="500"/>
                                        <p:tgtEl>
                                          <p:spTgt spid="58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9">
                                            <p:txEl>
                                              <p:pRg end="6" st="6"/>
                                            </p:txEl>
                                          </p:spTgt>
                                        </p:tgtEl>
                                        <p:attrNameLst>
                                          <p:attrName>style.visibility</p:attrName>
                                        </p:attrNameLst>
                                      </p:cBhvr>
                                      <p:to>
                                        <p:strVal val="visible"/>
                                      </p:to>
                                    </p:set>
                                    <p:animEffect filter="fade" transition="in">
                                      <p:cBhvr>
                                        <p:cTn dur="500"/>
                                        <p:tgtEl>
                                          <p:spTgt spid="58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9">
                                            <p:txEl>
                                              <p:pRg end="7" st="7"/>
                                            </p:txEl>
                                          </p:spTgt>
                                        </p:tgtEl>
                                        <p:attrNameLst>
                                          <p:attrName>style.visibility</p:attrName>
                                        </p:attrNameLst>
                                      </p:cBhvr>
                                      <p:to>
                                        <p:strVal val="visible"/>
                                      </p:to>
                                    </p:set>
                                    <p:animEffect filter="fade" transition="in">
                                      <p:cBhvr>
                                        <p:cTn dur="500"/>
                                        <p:tgtEl>
                                          <p:spTgt spid="58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9">
                                            <p:txEl>
                                              <p:pRg end="8" st="8"/>
                                            </p:txEl>
                                          </p:spTgt>
                                        </p:tgtEl>
                                        <p:attrNameLst>
                                          <p:attrName>style.visibility</p:attrName>
                                        </p:attrNameLst>
                                      </p:cBhvr>
                                      <p:to>
                                        <p:strVal val="visible"/>
                                      </p:to>
                                    </p:set>
                                    <p:animEffect filter="fade" transition="in">
                                      <p:cBhvr>
                                        <p:cTn dur="500"/>
                                        <p:tgtEl>
                                          <p:spTgt spid="58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9">
                                            <p:txEl>
                                              <p:pRg end="9" st="9"/>
                                            </p:txEl>
                                          </p:spTgt>
                                        </p:tgtEl>
                                        <p:attrNameLst>
                                          <p:attrName>style.visibility</p:attrName>
                                        </p:attrNameLst>
                                      </p:cBhvr>
                                      <p:to>
                                        <p:strVal val="visible"/>
                                      </p:to>
                                    </p:set>
                                    <p:animEffect filter="fade" transition="in">
                                      <p:cBhvr>
                                        <p:cTn dur="500"/>
                                        <p:tgtEl>
                                          <p:spTgt spid="589">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9">
                                            <p:txEl>
                                              <p:pRg end="10" st="10"/>
                                            </p:txEl>
                                          </p:spTgt>
                                        </p:tgtEl>
                                        <p:attrNameLst>
                                          <p:attrName>style.visibility</p:attrName>
                                        </p:attrNameLst>
                                      </p:cBhvr>
                                      <p:to>
                                        <p:strVal val="visible"/>
                                      </p:to>
                                    </p:set>
                                    <p:animEffect filter="fade" transition="in">
                                      <p:cBhvr>
                                        <p:cTn dur="500"/>
                                        <p:tgtEl>
                                          <p:spTgt spid="589">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9">
                                            <p:txEl>
                                              <p:pRg end="11" st="11"/>
                                            </p:txEl>
                                          </p:spTgt>
                                        </p:tgtEl>
                                        <p:attrNameLst>
                                          <p:attrName>style.visibility</p:attrName>
                                        </p:attrNameLst>
                                      </p:cBhvr>
                                      <p:to>
                                        <p:strVal val="visible"/>
                                      </p:to>
                                    </p:set>
                                    <p:animEffect filter="fade" transition="in">
                                      <p:cBhvr>
                                        <p:cTn dur="500"/>
                                        <p:tgtEl>
                                          <p:spTgt spid="589">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9">
                                            <p:txEl>
                                              <p:pRg end="12" st="12"/>
                                            </p:txEl>
                                          </p:spTgt>
                                        </p:tgtEl>
                                        <p:attrNameLst>
                                          <p:attrName>style.visibility</p:attrName>
                                        </p:attrNameLst>
                                      </p:cBhvr>
                                      <p:to>
                                        <p:strVal val="visible"/>
                                      </p:to>
                                    </p:set>
                                    <p:animEffect filter="fade" transition="in">
                                      <p:cBhvr>
                                        <p:cTn dur="500"/>
                                        <p:tgtEl>
                                          <p:spTgt spid="589">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9">
                                            <p:txEl>
                                              <p:pRg end="13" st="13"/>
                                            </p:txEl>
                                          </p:spTgt>
                                        </p:tgtEl>
                                        <p:attrNameLst>
                                          <p:attrName>style.visibility</p:attrName>
                                        </p:attrNameLst>
                                      </p:cBhvr>
                                      <p:to>
                                        <p:strVal val="visible"/>
                                      </p:to>
                                    </p:set>
                                    <p:animEffect filter="fade" transition="in">
                                      <p:cBhvr>
                                        <p:cTn dur="500"/>
                                        <p:tgtEl>
                                          <p:spTgt spid="589">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9">
                                            <p:txEl>
                                              <p:pRg end="14" st="14"/>
                                            </p:txEl>
                                          </p:spTgt>
                                        </p:tgtEl>
                                        <p:attrNameLst>
                                          <p:attrName>style.visibility</p:attrName>
                                        </p:attrNameLst>
                                      </p:cBhvr>
                                      <p:to>
                                        <p:strVal val="visible"/>
                                      </p:to>
                                    </p:set>
                                    <p:animEffect filter="fade" transition="in">
                                      <p:cBhvr>
                                        <p:cTn dur="500"/>
                                        <p:tgtEl>
                                          <p:spTgt spid="589">
                                            <p:txEl>
                                              <p:pRg end="14" st="1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99" name="Shape 599"/>
        <p:cNvGrpSpPr/>
        <p:nvPr/>
      </p:nvGrpSpPr>
      <p:grpSpPr>
        <a:xfrm>
          <a:off x="0" y="0"/>
          <a:ext cx="0" cy="0"/>
          <a:chOff x="0" y="0"/>
          <a:chExt cx="0" cy="0"/>
        </a:xfrm>
      </p:grpSpPr>
      <p:pic>
        <p:nvPicPr>
          <p:cNvPr descr="En bild som visar gräs, person, fotboll, utomhus&#10;&#10;Automatiskt genererad beskrivning" id="600" name="Google Shape;600;p28"/>
          <p:cNvPicPr preferRelativeResize="0"/>
          <p:nvPr/>
        </p:nvPicPr>
        <p:blipFill rotWithShape="1">
          <a:blip r:embed="rId3">
            <a:alphaModFix/>
          </a:blip>
          <a:srcRect b="0" l="0" r="0" t="0"/>
          <a:stretch/>
        </p:blipFill>
        <p:spPr>
          <a:xfrm>
            <a:off x="0" y="-31215"/>
            <a:ext cx="12192000" cy="6889215"/>
          </a:xfrm>
          <a:prstGeom prst="rect">
            <a:avLst/>
          </a:prstGeom>
          <a:noFill/>
          <a:ln>
            <a:noFill/>
          </a:ln>
        </p:spPr>
      </p:pic>
      <p:sp>
        <p:nvSpPr>
          <p:cNvPr id="601" name="Google Shape;601;p28"/>
          <p:cNvSpPr txBox="1"/>
          <p:nvPr>
            <p:ph type="ctrTitle"/>
          </p:nvPr>
        </p:nvSpPr>
        <p:spPr>
          <a:xfrm>
            <a:off x="1204511" y="-728470"/>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Calibri"/>
              <a:buNone/>
            </a:pPr>
            <a:r>
              <a:rPr lang="sv-SE">
                <a:solidFill>
                  <a:schemeClr val="lt1"/>
                </a:solidFill>
              </a:rPr>
              <a:t>Spelarutbilningsplan</a:t>
            </a:r>
            <a:endParaRPr/>
          </a:p>
        </p:txBody>
      </p:sp>
      <p:sp>
        <p:nvSpPr>
          <p:cNvPr id="602" name="Google Shape;602;p28"/>
          <p:cNvSpPr txBox="1"/>
          <p:nvPr>
            <p:ph idx="1" type="subTitle"/>
          </p:nvPr>
        </p:nvSpPr>
        <p:spPr>
          <a:xfrm>
            <a:off x="1204511" y="1659130"/>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400"/>
              <a:buNone/>
            </a:pPr>
            <a:r>
              <a:rPr lang="sv-SE">
                <a:solidFill>
                  <a:schemeClr val="lt1"/>
                </a:solidFill>
                <a:latin typeface="Calibri"/>
                <a:ea typeface="Calibri"/>
                <a:cs typeface="Calibri"/>
                <a:sym typeface="Calibri"/>
              </a:rPr>
              <a:t>Munkedals IF</a:t>
            </a:r>
            <a:endParaRPr/>
          </a:p>
        </p:txBody>
      </p:sp>
      <p:grpSp>
        <p:nvGrpSpPr>
          <p:cNvPr id="603" name="Google Shape;603;p28"/>
          <p:cNvGrpSpPr/>
          <p:nvPr/>
        </p:nvGrpSpPr>
        <p:grpSpPr>
          <a:xfrm>
            <a:off x="-134870" y="86233"/>
            <a:ext cx="3483998" cy="579522"/>
            <a:chOff x="-134870" y="86233"/>
            <a:chExt cx="3483998" cy="579522"/>
          </a:xfrm>
        </p:grpSpPr>
        <p:sp>
          <p:nvSpPr>
            <p:cNvPr id="604" name="Google Shape;604;p28"/>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sv-SE" sz="1200">
                  <a:solidFill>
                    <a:schemeClr val="lt1"/>
                  </a:solidFill>
                  <a:latin typeface="Calibri"/>
                  <a:ea typeface="Calibri"/>
                  <a:cs typeface="Calibri"/>
                  <a:sym typeface="Calibri"/>
                </a:rPr>
                <a:t>Glädje, Gemenskap &amp; Fair Play</a:t>
              </a:r>
              <a:endParaRPr/>
            </a:p>
          </p:txBody>
        </p:sp>
        <p:pic>
          <p:nvPicPr>
            <p:cNvPr id="605" name="Google Shape;605;p28"/>
            <p:cNvPicPr preferRelativeResize="0"/>
            <p:nvPr/>
          </p:nvPicPr>
          <p:blipFill rotWithShape="1">
            <a:blip r:embed="rId4">
              <a:alphaModFix/>
            </a:blip>
            <a:srcRect b="0" l="0" r="0" t="0"/>
            <a:stretch/>
          </p:blipFill>
          <p:spPr>
            <a:xfrm>
              <a:off x="-134870" y="86233"/>
              <a:ext cx="1034861" cy="579522"/>
            </a:xfrm>
            <a:prstGeom prst="rect">
              <a:avLst/>
            </a:prstGeom>
            <a:noFill/>
            <a:ln>
              <a:noFill/>
            </a:ln>
          </p:spPr>
        </p:pic>
      </p:grpSp>
      <p:pic>
        <p:nvPicPr>
          <p:cNvPr id="606" name="Google Shape;606;p28"/>
          <p:cNvPicPr preferRelativeResize="0"/>
          <p:nvPr/>
        </p:nvPicPr>
        <p:blipFill rotWithShape="1">
          <a:blip r:embed="rId4">
            <a:alphaModFix amt="20000"/>
          </a:blip>
          <a:srcRect b="0" l="0" r="0" t="0"/>
          <a:stretch/>
        </p:blipFill>
        <p:spPr>
          <a:xfrm>
            <a:off x="9471838" y="4805890"/>
            <a:ext cx="3486669" cy="195253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1"/>
                                        </p:tgtEl>
                                        <p:attrNameLst>
                                          <p:attrName>style.visibility</p:attrName>
                                        </p:attrNameLst>
                                      </p:cBhvr>
                                      <p:to>
                                        <p:strVal val="visible"/>
                                      </p:to>
                                    </p:set>
                                    <p:animEffect filter="fade" transition="in">
                                      <p:cBhvr>
                                        <p:cTn dur="1000"/>
                                        <p:tgtEl>
                                          <p:spTgt spid="601"/>
                                        </p:tgtEl>
                                      </p:cBhvr>
                                    </p:animEffect>
                                  </p:childTnLst>
                                </p:cTn>
                              </p:par>
                              <p:par>
                                <p:cTn fill="hold" nodeType="withEffect" presetClass="entr" presetID="10" presetSubtype="0">
                                  <p:stCondLst>
                                    <p:cond delay="0"/>
                                  </p:stCondLst>
                                  <p:childTnLst>
                                    <p:set>
                                      <p:cBhvr>
                                        <p:cTn dur="1" fill="hold">
                                          <p:stCondLst>
                                            <p:cond delay="0"/>
                                          </p:stCondLst>
                                        </p:cTn>
                                        <p:tgtEl>
                                          <p:spTgt spid="602">
                                            <p:txEl>
                                              <p:pRg end="0" st="0"/>
                                            </p:txEl>
                                          </p:spTgt>
                                        </p:tgtEl>
                                        <p:attrNameLst>
                                          <p:attrName>style.visibility</p:attrName>
                                        </p:attrNameLst>
                                      </p:cBhvr>
                                      <p:to>
                                        <p:strVal val="visible"/>
                                      </p:to>
                                    </p:set>
                                    <p:animEffect filter="fade" transition="in">
                                      <p:cBhvr>
                                        <p:cTn dur="1000"/>
                                        <p:tgtEl>
                                          <p:spTgt spid="60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10" name="Shape 610"/>
        <p:cNvGrpSpPr/>
        <p:nvPr/>
      </p:nvGrpSpPr>
      <p:grpSpPr>
        <a:xfrm>
          <a:off x="0" y="0"/>
          <a:ext cx="0" cy="0"/>
          <a:chOff x="0" y="0"/>
          <a:chExt cx="0" cy="0"/>
        </a:xfrm>
      </p:grpSpPr>
      <p:pic>
        <p:nvPicPr>
          <p:cNvPr id="611" name="Google Shape;611;p29"/>
          <p:cNvPicPr preferRelativeResize="0"/>
          <p:nvPr/>
        </p:nvPicPr>
        <p:blipFill rotWithShape="1">
          <a:blip r:embed="rId3">
            <a:alphaModFix amt="20000"/>
          </a:blip>
          <a:srcRect b="0" l="0" r="0" t="0"/>
          <a:stretch/>
        </p:blipFill>
        <p:spPr>
          <a:xfrm>
            <a:off x="2407356" y="1421761"/>
            <a:ext cx="7377288" cy="4131282"/>
          </a:xfrm>
          <a:prstGeom prst="rect">
            <a:avLst/>
          </a:prstGeom>
          <a:noFill/>
          <a:ln>
            <a:noFill/>
          </a:ln>
        </p:spPr>
      </p:pic>
      <p:sp>
        <p:nvSpPr>
          <p:cNvPr id="612" name="Google Shape;612;p29"/>
          <p:cNvSpPr txBox="1"/>
          <p:nvPr/>
        </p:nvSpPr>
        <p:spPr>
          <a:xfrm>
            <a:off x="2005072" y="604948"/>
            <a:ext cx="10587209"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sv-SE" sz="4000" u="sng" cap="none" strike="noStrike">
                <a:solidFill>
                  <a:schemeClr val="lt1"/>
                </a:solidFill>
                <a:latin typeface="Calibri"/>
                <a:ea typeface="Calibri"/>
                <a:cs typeface="Calibri"/>
                <a:sym typeface="Calibri"/>
              </a:rPr>
              <a:t>Syfte med  SUP</a:t>
            </a:r>
            <a:endParaRPr/>
          </a:p>
        </p:txBody>
      </p:sp>
      <p:sp>
        <p:nvSpPr>
          <p:cNvPr id="613" name="Google Shape;613;p29"/>
          <p:cNvSpPr/>
          <p:nvPr/>
        </p:nvSpPr>
        <p:spPr>
          <a:xfrm>
            <a:off x="991519" y="1963591"/>
            <a:ext cx="11105894" cy="414569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2"/>
              </a:buClr>
              <a:buSzPts val="2000"/>
              <a:buFont typeface="Arial"/>
              <a:buNone/>
            </a:pPr>
            <a:r>
              <a:rPr b="0" i="0" lang="sv-SE" sz="2000">
                <a:solidFill>
                  <a:schemeClr val="lt1"/>
                </a:solidFill>
                <a:latin typeface="Calibri"/>
                <a:ea typeface="Calibri"/>
                <a:cs typeface="Calibri"/>
                <a:sym typeface="Calibri"/>
              </a:rPr>
              <a:t>Att föreningen kommer fram till ett gemensamt sätt att spela och träna som genomsyrar verksamheten och dess värdegrund.</a:t>
            </a:r>
            <a:endParaRPr/>
          </a:p>
          <a:p>
            <a:pPr indent="0" lvl="0" marL="0" marR="0" rtl="0" algn="l">
              <a:lnSpc>
                <a:spcPct val="90000"/>
              </a:lnSpc>
              <a:spcBef>
                <a:spcPts val="1000"/>
              </a:spcBef>
              <a:spcAft>
                <a:spcPts val="0"/>
              </a:spcAft>
              <a:buClr>
                <a:schemeClr val="lt2"/>
              </a:buClr>
              <a:buSzPts val="2000"/>
              <a:buFont typeface="Arial"/>
              <a:buNone/>
            </a:pPr>
            <a:r>
              <a:t/>
            </a:r>
            <a:endParaRPr b="0" i="0" sz="20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2000"/>
              <a:buFont typeface="Arial"/>
              <a:buNone/>
            </a:pPr>
            <a:r>
              <a:rPr b="0" i="0" lang="sv-SE" sz="2000">
                <a:solidFill>
                  <a:schemeClr val="lt1"/>
                </a:solidFill>
                <a:latin typeface="Calibri"/>
                <a:ea typeface="Calibri"/>
                <a:cs typeface="Calibri"/>
                <a:sym typeface="Calibri"/>
              </a:rPr>
              <a:t>Detta förväntas öka chanserna att:</a:t>
            </a:r>
            <a:endParaRPr/>
          </a:p>
          <a:p>
            <a:pPr indent="-342900" lvl="0" marL="342900" marR="0" rtl="0" algn="l">
              <a:lnSpc>
                <a:spcPct val="90000"/>
              </a:lnSpc>
              <a:spcBef>
                <a:spcPts val="1000"/>
              </a:spcBef>
              <a:spcAft>
                <a:spcPts val="0"/>
              </a:spcAft>
              <a:buClr>
                <a:schemeClr val="lt2"/>
              </a:buClr>
              <a:buSzPts val="2000"/>
              <a:buFont typeface="Arial"/>
              <a:buChar char="•"/>
            </a:pPr>
            <a:r>
              <a:rPr b="0" i="0" lang="sv-SE" sz="2000">
                <a:solidFill>
                  <a:schemeClr val="lt1"/>
                </a:solidFill>
                <a:latin typeface="Calibri"/>
                <a:ea typeface="Calibri"/>
                <a:cs typeface="Calibri"/>
                <a:sym typeface="Calibri"/>
              </a:rPr>
              <a:t>Spelare utvecklas och blir bättre</a:t>
            </a:r>
            <a:endParaRPr/>
          </a:p>
          <a:p>
            <a:pPr indent="-342900" lvl="0" marL="342900" marR="0" rtl="0" algn="l">
              <a:lnSpc>
                <a:spcPct val="90000"/>
              </a:lnSpc>
              <a:spcBef>
                <a:spcPts val="1000"/>
              </a:spcBef>
              <a:spcAft>
                <a:spcPts val="0"/>
              </a:spcAft>
              <a:buClr>
                <a:schemeClr val="lt2"/>
              </a:buClr>
              <a:buSzPts val="2000"/>
              <a:buFont typeface="Arial"/>
              <a:buChar char="•"/>
            </a:pPr>
            <a:r>
              <a:rPr b="0" i="0" lang="sv-SE" sz="2000">
                <a:solidFill>
                  <a:schemeClr val="lt1"/>
                </a:solidFill>
                <a:latin typeface="Calibri"/>
                <a:ea typeface="Calibri"/>
                <a:cs typeface="Calibri"/>
                <a:sym typeface="Calibri"/>
              </a:rPr>
              <a:t>Spelare har lättare att anpassa sig för spel och träning med flera</a:t>
            </a:r>
            <a:br>
              <a:rPr b="0" i="0" lang="sv-SE" sz="2000">
                <a:solidFill>
                  <a:schemeClr val="lt1"/>
                </a:solidFill>
                <a:latin typeface="Calibri"/>
                <a:ea typeface="Calibri"/>
                <a:cs typeface="Calibri"/>
                <a:sym typeface="Calibri"/>
              </a:rPr>
            </a:br>
            <a:r>
              <a:rPr b="0" i="0" lang="sv-SE" sz="2000">
                <a:solidFill>
                  <a:schemeClr val="lt1"/>
                </a:solidFill>
                <a:latin typeface="Calibri"/>
                <a:ea typeface="Calibri"/>
                <a:cs typeface="Calibri"/>
                <a:sym typeface="Calibri"/>
              </a:rPr>
              <a:t>av föreningens lag</a:t>
            </a:r>
            <a:endParaRPr/>
          </a:p>
          <a:p>
            <a:pPr indent="-342900" lvl="0" marL="342900" marR="0" rtl="0" algn="l">
              <a:lnSpc>
                <a:spcPct val="90000"/>
              </a:lnSpc>
              <a:spcBef>
                <a:spcPts val="1000"/>
              </a:spcBef>
              <a:spcAft>
                <a:spcPts val="0"/>
              </a:spcAft>
              <a:buClr>
                <a:schemeClr val="lt2"/>
              </a:buClr>
              <a:buSzPts val="2000"/>
              <a:buFont typeface="Arial"/>
              <a:buChar char="•"/>
            </a:pPr>
            <a:r>
              <a:rPr b="0" i="0" lang="sv-SE" sz="2000">
                <a:solidFill>
                  <a:schemeClr val="lt1"/>
                </a:solidFill>
                <a:latin typeface="Calibri"/>
                <a:ea typeface="Calibri"/>
                <a:cs typeface="Calibri"/>
                <a:sym typeface="Calibri"/>
              </a:rPr>
              <a:t>Ledare i olika lag har lättare att samarbeta och hjälpa varandra	</a:t>
            </a:r>
            <a:endParaRPr/>
          </a:p>
          <a:p>
            <a:pPr indent="-342900" lvl="0" marL="342900" marR="0" rtl="0" algn="l">
              <a:lnSpc>
                <a:spcPct val="90000"/>
              </a:lnSpc>
              <a:spcBef>
                <a:spcPts val="1000"/>
              </a:spcBef>
              <a:spcAft>
                <a:spcPts val="0"/>
              </a:spcAft>
              <a:buClr>
                <a:schemeClr val="lt2"/>
              </a:buClr>
              <a:buSzPts val="2000"/>
              <a:buFont typeface="Arial"/>
              <a:buChar char="•"/>
            </a:pPr>
            <a:r>
              <a:rPr b="0" i="0" lang="sv-SE" sz="2000">
                <a:solidFill>
                  <a:schemeClr val="lt1"/>
                </a:solidFill>
                <a:latin typeface="Calibri"/>
                <a:ea typeface="Calibri"/>
                <a:cs typeface="Calibri"/>
                <a:sym typeface="Calibri"/>
              </a:rPr>
              <a:t>Ett mer långsiktigt lärande</a:t>
            </a:r>
            <a:endParaRPr/>
          </a:p>
        </p:txBody>
      </p:sp>
      <p:pic>
        <p:nvPicPr>
          <p:cNvPr id="614" name="Google Shape;614;p29"/>
          <p:cNvPicPr preferRelativeResize="0"/>
          <p:nvPr/>
        </p:nvPicPr>
        <p:blipFill rotWithShape="1">
          <a:blip r:embed="rId3">
            <a:alphaModFix amt="20000"/>
          </a:blip>
          <a:srcRect b="0" l="0" r="0" t="0"/>
          <a:stretch/>
        </p:blipFill>
        <p:spPr>
          <a:xfrm>
            <a:off x="9471838" y="4805890"/>
            <a:ext cx="3486669" cy="1952535"/>
          </a:xfrm>
          <a:prstGeom prst="rect">
            <a:avLst/>
          </a:prstGeom>
          <a:noFill/>
          <a:ln>
            <a:noFill/>
          </a:ln>
        </p:spPr>
      </p:pic>
      <p:grpSp>
        <p:nvGrpSpPr>
          <p:cNvPr id="615" name="Google Shape;615;p29"/>
          <p:cNvGrpSpPr/>
          <p:nvPr/>
        </p:nvGrpSpPr>
        <p:grpSpPr>
          <a:xfrm>
            <a:off x="-134870" y="86233"/>
            <a:ext cx="3483998" cy="579522"/>
            <a:chOff x="-134870" y="86233"/>
            <a:chExt cx="3483998" cy="579522"/>
          </a:xfrm>
        </p:grpSpPr>
        <p:sp>
          <p:nvSpPr>
            <p:cNvPr id="616" name="Google Shape;616;p29"/>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sv-SE" sz="1200">
                  <a:solidFill>
                    <a:schemeClr val="lt1"/>
                  </a:solidFill>
                  <a:latin typeface="Calibri"/>
                  <a:ea typeface="Calibri"/>
                  <a:cs typeface="Calibri"/>
                  <a:sym typeface="Calibri"/>
                </a:rPr>
                <a:t>Glädje, Gemenskap &amp; Fair Play</a:t>
              </a:r>
              <a:endParaRPr/>
            </a:p>
          </p:txBody>
        </p:sp>
        <p:pic>
          <p:nvPicPr>
            <p:cNvPr id="617" name="Google Shape;617;p29"/>
            <p:cNvPicPr preferRelativeResize="0"/>
            <p:nvPr/>
          </p:nvPicPr>
          <p:blipFill rotWithShape="1">
            <a:blip r:embed="rId3">
              <a:alphaModFix/>
            </a:blip>
            <a:srcRect b="0" l="0" r="0" t="0"/>
            <a:stretch/>
          </p:blipFill>
          <p:spPr>
            <a:xfrm>
              <a:off x="-134870" y="86233"/>
              <a:ext cx="1034861" cy="579522"/>
            </a:xfrm>
            <a:prstGeom prst="rect">
              <a:avLst/>
            </a:prstGeom>
            <a:noFill/>
            <a:ln>
              <a:noFill/>
            </a:ln>
          </p:spPr>
        </p:pic>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pic>
        <p:nvPicPr>
          <p:cNvPr descr="En bild som visar gräs, träd, person, utomhus&#10;&#10;Automatiskt genererad beskrivning" id="622" name="Google Shape;622;p3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623" name="Google Shape;623;p30"/>
          <p:cNvSpPr txBox="1"/>
          <p:nvPr>
            <p:ph type="ctrTitle"/>
          </p:nvPr>
        </p:nvSpPr>
        <p:spPr>
          <a:xfrm>
            <a:off x="1204511" y="-1007685"/>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Calibri"/>
              <a:buNone/>
            </a:pPr>
            <a:r>
              <a:rPr lang="sv-SE">
                <a:solidFill>
                  <a:schemeClr val="lt1"/>
                </a:solidFill>
              </a:rPr>
              <a:t>9 mot 9</a:t>
            </a:r>
            <a:endParaRPr/>
          </a:p>
        </p:txBody>
      </p:sp>
      <p:sp>
        <p:nvSpPr>
          <p:cNvPr id="624" name="Google Shape;624;p30"/>
          <p:cNvSpPr txBox="1"/>
          <p:nvPr>
            <p:ph idx="1" type="subTitle"/>
          </p:nvPr>
        </p:nvSpPr>
        <p:spPr>
          <a:xfrm>
            <a:off x="1314679" y="1379915"/>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400"/>
              <a:buNone/>
            </a:pPr>
            <a:r>
              <a:rPr lang="sv-SE">
                <a:solidFill>
                  <a:schemeClr val="lt1"/>
                </a:solidFill>
                <a:latin typeface="Cambria"/>
                <a:ea typeface="Cambria"/>
                <a:cs typeface="Cambria"/>
                <a:sym typeface="Cambria"/>
              </a:rPr>
              <a:t>Spelsätt</a:t>
            </a:r>
            <a:endParaRPr/>
          </a:p>
        </p:txBody>
      </p:sp>
      <p:grpSp>
        <p:nvGrpSpPr>
          <p:cNvPr id="625" name="Google Shape;625;p30"/>
          <p:cNvGrpSpPr/>
          <p:nvPr/>
        </p:nvGrpSpPr>
        <p:grpSpPr>
          <a:xfrm>
            <a:off x="-134870" y="86233"/>
            <a:ext cx="3483998" cy="579522"/>
            <a:chOff x="-134870" y="86233"/>
            <a:chExt cx="3483998" cy="579522"/>
          </a:xfrm>
        </p:grpSpPr>
        <p:sp>
          <p:nvSpPr>
            <p:cNvPr id="626" name="Google Shape;626;p30"/>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sv-SE" sz="1200">
                  <a:solidFill>
                    <a:schemeClr val="lt1"/>
                  </a:solidFill>
                  <a:latin typeface="Calibri"/>
                  <a:ea typeface="Calibri"/>
                  <a:cs typeface="Calibri"/>
                  <a:sym typeface="Calibri"/>
                </a:rPr>
                <a:t>Glädje, Gemenskap &amp; Fair Play</a:t>
              </a:r>
              <a:endParaRPr/>
            </a:p>
          </p:txBody>
        </p:sp>
        <p:pic>
          <p:nvPicPr>
            <p:cNvPr id="627" name="Google Shape;627;p30"/>
            <p:cNvPicPr preferRelativeResize="0"/>
            <p:nvPr/>
          </p:nvPicPr>
          <p:blipFill rotWithShape="1">
            <a:blip r:embed="rId4">
              <a:alphaModFix/>
            </a:blip>
            <a:srcRect b="0" l="0" r="0" t="0"/>
            <a:stretch/>
          </p:blipFill>
          <p:spPr>
            <a:xfrm>
              <a:off x="-134870" y="86233"/>
              <a:ext cx="1034861" cy="579522"/>
            </a:xfrm>
            <a:prstGeom prst="rect">
              <a:avLst/>
            </a:prstGeom>
            <a:noFill/>
            <a:ln>
              <a:noFill/>
            </a:ln>
          </p:spPr>
        </p:pic>
      </p:grpSp>
      <p:pic>
        <p:nvPicPr>
          <p:cNvPr id="628" name="Google Shape;628;p30"/>
          <p:cNvPicPr preferRelativeResize="0"/>
          <p:nvPr/>
        </p:nvPicPr>
        <p:blipFill rotWithShape="1">
          <a:blip r:embed="rId4">
            <a:alphaModFix amt="20000"/>
          </a:blip>
          <a:srcRect b="0" l="0" r="0" t="0"/>
          <a:stretch/>
        </p:blipFill>
        <p:spPr>
          <a:xfrm>
            <a:off x="9471838" y="4805890"/>
            <a:ext cx="3486669" cy="195253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pic>
        <p:nvPicPr>
          <p:cNvPr id="634" name="Google Shape;634;p31"/>
          <p:cNvPicPr preferRelativeResize="0"/>
          <p:nvPr/>
        </p:nvPicPr>
        <p:blipFill rotWithShape="1">
          <a:blip r:embed="rId3">
            <a:alphaModFix/>
          </a:blip>
          <a:srcRect b="3496" l="62770" r="1812" t="2085"/>
          <a:stretch/>
        </p:blipFill>
        <p:spPr>
          <a:xfrm>
            <a:off x="7623416" y="7410"/>
            <a:ext cx="4568584" cy="6850590"/>
          </a:xfrm>
          <a:prstGeom prst="rect">
            <a:avLst/>
          </a:prstGeom>
          <a:noFill/>
          <a:ln>
            <a:noFill/>
          </a:ln>
        </p:spPr>
      </p:pic>
      <p:sp>
        <p:nvSpPr>
          <p:cNvPr id="635" name="Google Shape;635;p31"/>
          <p:cNvSpPr/>
          <p:nvPr/>
        </p:nvSpPr>
        <p:spPr>
          <a:xfrm>
            <a:off x="7623417" y="5529654"/>
            <a:ext cx="4560768" cy="1013296"/>
          </a:xfrm>
          <a:prstGeom prst="rect">
            <a:avLst/>
          </a:prstGeom>
          <a:solidFill>
            <a:schemeClr val="accent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v-SE" sz="1800">
                <a:solidFill>
                  <a:schemeClr val="lt1"/>
                </a:solidFill>
                <a:latin typeface="Calibri"/>
                <a:ea typeface="Calibri"/>
                <a:cs typeface="Calibri"/>
                <a:sym typeface="Calibri"/>
              </a:rPr>
              <a:t>Utgångsyta</a:t>
            </a:r>
            <a:endParaRPr/>
          </a:p>
        </p:txBody>
      </p:sp>
      <p:sp>
        <p:nvSpPr>
          <p:cNvPr id="636" name="Google Shape;636;p31"/>
          <p:cNvSpPr/>
          <p:nvPr/>
        </p:nvSpPr>
        <p:spPr>
          <a:xfrm>
            <a:off x="7621329" y="3487888"/>
            <a:ext cx="4570672" cy="2029349"/>
          </a:xfrm>
          <a:prstGeom prst="rect">
            <a:avLst/>
          </a:prstGeom>
          <a:solidFill>
            <a:srgbClr val="385623">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v-SE" sz="1800">
                <a:solidFill>
                  <a:schemeClr val="lt1"/>
                </a:solidFill>
                <a:latin typeface="Calibri"/>
                <a:ea typeface="Calibri"/>
                <a:cs typeface="Calibri"/>
                <a:sym typeface="Calibri"/>
              </a:rPr>
              <a:t>Uppspelsyta</a:t>
            </a:r>
            <a:endParaRPr/>
          </a:p>
        </p:txBody>
      </p:sp>
      <p:sp>
        <p:nvSpPr>
          <p:cNvPr id="637" name="Google Shape;637;p31"/>
          <p:cNvSpPr/>
          <p:nvPr/>
        </p:nvSpPr>
        <p:spPr>
          <a:xfrm>
            <a:off x="7617934" y="494176"/>
            <a:ext cx="4566251" cy="951238"/>
          </a:xfrm>
          <a:prstGeom prst="rect">
            <a:avLst/>
          </a:prstGeom>
          <a:solidFill>
            <a:schemeClr val="accent5">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v-SE" sz="1800">
                <a:solidFill>
                  <a:schemeClr val="lt1"/>
                </a:solidFill>
                <a:latin typeface="Calibri"/>
                <a:ea typeface="Calibri"/>
                <a:cs typeface="Calibri"/>
                <a:sym typeface="Calibri"/>
              </a:rPr>
              <a:t>Avslutningsyta</a:t>
            </a:r>
            <a:endParaRPr/>
          </a:p>
        </p:txBody>
      </p:sp>
      <p:sp>
        <p:nvSpPr>
          <p:cNvPr id="638" name="Google Shape;638;p31"/>
          <p:cNvSpPr/>
          <p:nvPr/>
        </p:nvSpPr>
        <p:spPr>
          <a:xfrm>
            <a:off x="7607154" y="1447928"/>
            <a:ext cx="4584846" cy="2029349"/>
          </a:xfrm>
          <a:prstGeom prst="rect">
            <a:avLst/>
          </a:prstGeom>
          <a:solidFill>
            <a:schemeClr val="accent4">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v-SE" sz="1800">
                <a:solidFill>
                  <a:schemeClr val="lt1"/>
                </a:solidFill>
                <a:latin typeface="Calibri"/>
                <a:ea typeface="Calibri"/>
                <a:cs typeface="Calibri"/>
                <a:sym typeface="Calibri"/>
              </a:rPr>
              <a:t>Etableringsyta</a:t>
            </a:r>
            <a:endParaRPr/>
          </a:p>
        </p:txBody>
      </p:sp>
      <p:pic>
        <p:nvPicPr>
          <p:cNvPr id="639" name="Google Shape;639;p31"/>
          <p:cNvPicPr preferRelativeResize="0"/>
          <p:nvPr/>
        </p:nvPicPr>
        <p:blipFill rotWithShape="1">
          <a:blip r:embed="rId4">
            <a:alphaModFix amt="20000"/>
          </a:blip>
          <a:srcRect b="0" l="0" r="0" t="0"/>
          <a:stretch/>
        </p:blipFill>
        <p:spPr>
          <a:xfrm>
            <a:off x="9471838" y="4805890"/>
            <a:ext cx="3486669" cy="1952535"/>
          </a:xfrm>
          <a:prstGeom prst="rect">
            <a:avLst/>
          </a:prstGeom>
          <a:noFill/>
          <a:ln>
            <a:noFill/>
          </a:ln>
        </p:spPr>
      </p:pic>
      <p:sp>
        <p:nvSpPr>
          <p:cNvPr id="640" name="Google Shape;640;p31"/>
          <p:cNvSpPr txBox="1"/>
          <p:nvPr/>
        </p:nvSpPr>
        <p:spPr>
          <a:xfrm>
            <a:off x="7598203" y="85180"/>
            <a:ext cx="210031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600">
                <a:solidFill>
                  <a:schemeClr val="lt1"/>
                </a:solidFill>
                <a:latin typeface="Calibri"/>
                <a:ea typeface="Calibri"/>
                <a:cs typeface="Calibri"/>
                <a:sym typeface="Calibri"/>
              </a:rPr>
              <a:t>Formation: MV-2-3:2-1</a:t>
            </a:r>
            <a:endParaRPr/>
          </a:p>
        </p:txBody>
      </p:sp>
      <p:grpSp>
        <p:nvGrpSpPr>
          <p:cNvPr id="641" name="Google Shape;641;p31"/>
          <p:cNvGrpSpPr/>
          <p:nvPr/>
        </p:nvGrpSpPr>
        <p:grpSpPr>
          <a:xfrm>
            <a:off x="-134870" y="86233"/>
            <a:ext cx="3483998" cy="579522"/>
            <a:chOff x="-134870" y="86233"/>
            <a:chExt cx="3483998" cy="579522"/>
          </a:xfrm>
        </p:grpSpPr>
        <p:sp>
          <p:nvSpPr>
            <p:cNvPr id="642" name="Google Shape;642;p31"/>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sv-SE" sz="1200">
                  <a:solidFill>
                    <a:schemeClr val="lt1"/>
                  </a:solidFill>
                  <a:latin typeface="Calibri"/>
                  <a:ea typeface="Calibri"/>
                  <a:cs typeface="Calibri"/>
                  <a:sym typeface="Calibri"/>
                </a:rPr>
                <a:t>Glädje, Gemenskap &amp; Fair Play</a:t>
              </a:r>
              <a:endParaRPr/>
            </a:p>
          </p:txBody>
        </p:sp>
        <p:pic>
          <p:nvPicPr>
            <p:cNvPr id="643" name="Google Shape;643;p31"/>
            <p:cNvPicPr preferRelativeResize="0"/>
            <p:nvPr/>
          </p:nvPicPr>
          <p:blipFill rotWithShape="1">
            <a:blip r:embed="rId4">
              <a:alphaModFix/>
            </a:blip>
            <a:srcRect b="0" l="0" r="0" t="0"/>
            <a:stretch/>
          </p:blipFill>
          <p:spPr>
            <a:xfrm>
              <a:off x="-134870" y="86233"/>
              <a:ext cx="1034861" cy="579522"/>
            </a:xfrm>
            <a:prstGeom prst="rect">
              <a:avLst/>
            </a:prstGeom>
            <a:noFill/>
            <a:ln>
              <a:noFill/>
            </a:ln>
          </p:spPr>
        </p:pic>
      </p:grpSp>
      <p:sp>
        <p:nvSpPr>
          <p:cNvPr id="644" name="Google Shape;644;p31"/>
          <p:cNvSpPr txBox="1"/>
          <p:nvPr/>
        </p:nvSpPr>
        <p:spPr>
          <a:xfrm>
            <a:off x="3869352" y="140233"/>
            <a:ext cx="277474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lang="sv-SE" sz="4000" u="sng" cap="none" strike="noStrike">
                <a:solidFill>
                  <a:schemeClr val="lt1"/>
                </a:solidFill>
                <a:latin typeface="Calibri"/>
                <a:ea typeface="Calibri"/>
                <a:cs typeface="Calibri"/>
                <a:sym typeface="Calibri"/>
              </a:rPr>
              <a:t>Anfallsspel</a:t>
            </a:r>
            <a:endParaRPr/>
          </a:p>
        </p:txBody>
      </p:sp>
      <p:sp>
        <p:nvSpPr>
          <p:cNvPr id="645" name="Google Shape;645;p31"/>
          <p:cNvSpPr txBox="1"/>
          <p:nvPr/>
        </p:nvSpPr>
        <p:spPr>
          <a:xfrm>
            <a:off x="561348" y="920722"/>
            <a:ext cx="638828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lang="sv-SE" sz="3200" cap="none" strike="noStrike">
                <a:solidFill>
                  <a:schemeClr val="lt1"/>
                </a:solidFill>
                <a:latin typeface="Calibri"/>
                <a:ea typeface="Calibri"/>
                <a:cs typeface="Calibri"/>
                <a:sym typeface="Calibri"/>
              </a:rPr>
              <a:t>Arbetssätt- Speluppbyggnad</a:t>
            </a:r>
            <a:endParaRPr/>
          </a:p>
        </p:txBody>
      </p:sp>
      <p:sp>
        <p:nvSpPr>
          <p:cNvPr id="646" name="Google Shape;646;p31"/>
          <p:cNvSpPr/>
          <p:nvPr/>
        </p:nvSpPr>
        <p:spPr>
          <a:xfrm>
            <a:off x="891015" y="1639580"/>
            <a:ext cx="6255913" cy="414569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Utgångsyta– MV startar med boll.</a:t>
            </a:r>
            <a:endParaRPr/>
          </a:p>
          <a:p>
            <a:pPr indent="0" lvl="0" marL="0" marR="0" rtl="0" algn="l">
              <a:lnSpc>
                <a:spcPct val="90000"/>
              </a:lnSpc>
              <a:spcBef>
                <a:spcPts val="1000"/>
              </a:spcBef>
              <a:spcAft>
                <a:spcPts val="0"/>
              </a:spcAft>
              <a:buClr>
                <a:schemeClr val="lt2"/>
              </a:buClr>
              <a:buSzPts val="1600"/>
              <a:buFont typeface="Arial"/>
              <a:buNone/>
            </a:pPr>
            <a:r>
              <a:t/>
            </a:r>
            <a:endParaRPr b="0" i="0" sz="16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600"/>
              <a:buFont typeface="Arial"/>
              <a:buNone/>
            </a:pPr>
            <a:r>
              <a:t/>
            </a:r>
            <a:endParaRPr b="0" i="0" sz="16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Uppspelsyta- Vi arbetar med speluppbyggnad och spelar oss förbi deras press och tar oss uppåt i plan.</a:t>
            </a:r>
            <a:endParaRPr/>
          </a:p>
          <a:p>
            <a:pPr indent="0" lvl="0" marL="0" marR="0" rtl="0" algn="l">
              <a:lnSpc>
                <a:spcPct val="90000"/>
              </a:lnSpc>
              <a:spcBef>
                <a:spcPts val="1000"/>
              </a:spcBef>
              <a:spcAft>
                <a:spcPts val="0"/>
              </a:spcAft>
              <a:buClr>
                <a:schemeClr val="lt2"/>
              </a:buClr>
              <a:buSzPts val="1600"/>
              <a:buFont typeface="Arial"/>
              <a:buNone/>
            </a:pPr>
            <a:r>
              <a:t/>
            </a:r>
            <a:endParaRPr b="0" i="0" sz="16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600"/>
              <a:buFont typeface="Arial"/>
              <a:buNone/>
            </a:pPr>
            <a:r>
              <a:t/>
            </a:r>
            <a:endParaRPr b="0" i="0" sz="16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Etableringsyta – Vi etablerar spel och går framåt när vi får läge.</a:t>
            </a:r>
            <a:endParaRPr/>
          </a:p>
          <a:p>
            <a:pPr indent="0" lvl="0" marL="0" marR="0" rtl="0" algn="l">
              <a:lnSpc>
                <a:spcPct val="90000"/>
              </a:lnSpc>
              <a:spcBef>
                <a:spcPts val="1000"/>
              </a:spcBef>
              <a:spcAft>
                <a:spcPts val="0"/>
              </a:spcAft>
              <a:buClr>
                <a:schemeClr val="lt2"/>
              </a:buClr>
              <a:buSzPts val="1600"/>
              <a:buFont typeface="Arial"/>
              <a:buNone/>
            </a:pPr>
            <a:r>
              <a:t/>
            </a:r>
            <a:endParaRPr b="0" i="0" sz="16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600"/>
              <a:buFont typeface="Arial"/>
              <a:buNone/>
            </a:pPr>
            <a:r>
              <a:t/>
            </a:r>
            <a:endParaRPr b="0" i="0" sz="16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Avslutningsyta – Vi tar oss in i Assist zon samt Golden zon för att KTAGM.</a:t>
            </a:r>
            <a:endParaRPr/>
          </a:p>
          <a:p>
            <a:pPr indent="0" lvl="0" marL="0" marR="0" rtl="0" algn="l">
              <a:lnSpc>
                <a:spcPct val="90000"/>
              </a:lnSpc>
              <a:spcBef>
                <a:spcPts val="1000"/>
              </a:spcBef>
              <a:spcAft>
                <a:spcPts val="0"/>
              </a:spcAft>
              <a:buClr>
                <a:schemeClr val="lt2"/>
              </a:buClr>
              <a:buSzPts val="1600"/>
              <a:buFont typeface="Arial"/>
              <a:buNone/>
            </a:pPr>
            <a:r>
              <a:t/>
            </a:r>
            <a:endParaRPr b="0" i="0" sz="16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600"/>
              <a:buFont typeface="Arial"/>
              <a:buNone/>
            </a:pPr>
            <a:r>
              <a:t/>
            </a:r>
            <a:endParaRPr b="0" i="0" sz="1600">
              <a:solidFill>
                <a:schemeClr val="lt1"/>
              </a:solidFill>
              <a:latin typeface="Calibri"/>
              <a:ea typeface="Calibri"/>
              <a:cs typeface="Calibri"/>
              <a:sym typeface="Calibri"/>
            </a:endParaRPr>
          </a:p>
        </p:txBody>
      </p:sp>
      <p:cxnSp>
        <p:nvCxnSpPr>
          <p:cNvPr id="647" name="Google Shape;647;p31"/>
          <p:cNvCxnSpPr/>
          <p:nvPr/>
        </p:nvCxnSpPr>
        <p:spPr>
          <a:xfrm>
            <a:off x="8683782" y="1399142"/>
            <a:ext cx="0" cy="4164376"/>
          </a:xfrm>
          <a:prstGeom prst="straightConnector1">
            <a:avLst/>
          </a:prstGeom>
          <a:noFill/>
          <a:ln cap="flat" cmpd="sng" w="9525">
            <a:solidFill>
              <a:schemeClr val="dk1"/>
            </a:solidFill>
            <a:prstDash val="dash"/>
            <a:round/>
            <a:headEnd len="sm" w="sm" type="none"/>
            <a:tailEnd len="sm" w="sm" type="none"/>
          </a:ln>
        </p:spPr>
      </p:cxnSp>
      <p:cxnSp>
        <p:nvCxnSpPr>
          <p:cNvPr id="648" name="Google Shape;648;p31"/>
          <p:cNvCxnSpPr/>
          <p:nvPr/>
        </p:nvCxnSpPr>
        <p:spPr>
          <a:xfrm>
            <a:off x="9352088" y="665755"/>
            <a:ext cx="0" cy="5668944"/>
          </a:xfrm>
          <a:prstGeom prst="straightConnector1">
            <a:avLst/>
          </a:prstGeom>
          <a:noFill/>
          <a:ln cap="flat" cmpd="sng" w="9525">
            <a:solidFill>
              <a:schemeClr val="dk1"/>
            </a:solidFill>
            <a:prstDash val="dash"/>
            <a:round/>
            <a:headEnd len="sm" w="sm" type="none"/>
            <a:tailEnd len="sm" w="sm" type="none"/>
          </a:ln>
        </p:spPr>
      </p:cxnSp>
      <p:cxnSp>
        <p:nvCxnSpPr>
          <p:cNvPr id="649" name="Google Shape;649;p31"/>
          <p:cNvCxnSpPr/>
          <p:nvPr/>
        </p:nvCxnSpPr>
        <p:spPr>
          <a:xfrm>
            <a:off x="11200481" y="1418039"/>
            <a:ext cx="0" cy="4164376"/>
          </a:xfrm>
          <a:prstGeom prst="straightConnector1">
            <a:avLst/>
          </a:prstGeom>
          <a:noFill/>
          <a:ln cap="flat" cmpd="sng" w="9525">
            <a:solidFill>
              <a:schemeClr val="dk1"/>
            </a:solidFill>
            <a:prstDash val="dash"/>
            <a:round/>
            <a:headEnd len="sm" w="sm" type="none"/>
            <a:tailEnd len="sm" w="sm" type="none"/>
          </a:ln>
        </p:spPr>
      </p:cxnSp>
      <p:cxnSp>
        <p:nvCxnSpPr>
          <p:cNvPr id="650" name="Google Shape;650;p31"/>
          <p:cNvCxnSpPr/>
          <p:nvPr/>
        </p:nvCxnSpPr>
        <p:spPr>
          <a:xfrm>
            <a:off x="10496006" y="665755"/>
            <a:ext cx="0" cy="5668944"/>
          </a:xfrm>
          <a:prstGeom prst="straightConnector1">
            <a:avLst/>
          </a:prstGeom>
          <a:noFill/>
          <a:ln cap="flat" cmpd="sng" w="9525">
            <a:solidFill>
              <a:schemeClr val="dk1"/>
            </a:solidFill>
            <a:prstDash val="dash"/>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6">
                                            <p:txEl>
                                              <p:pRg end="0" st="0"/>
                                            </p:txEl>
                                          </p:spTgt>
                                        </p:tgtEl>
                                        <p:attrNameLst>
                                          <p:attrName>style.visibility</p:attrName>
                                        </p:attrNameLst>
                                      </p:cBhvr>
                                      <p:to>
                                        <p:strVal val="visible"/>
                                      </p:to>
                                    </p:set>
                                    <p:animEffect filter="fade" transition="in">
                                      <p:cBhvr>
                                        <p:cTn dur="500"/>
                                        <p:tgtEl>
                                          <p:spTgt spid="64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6">
                                            <p:txEl>
                                              <p:pRg end="1" st="1"/>
                                            </p:txEl>
                                          </p:spTgt>
                                        </p:tgtEl>
                                        <p:attrNameLst>
                                          <p:attrName>style.visibility</p:attrName>
                                        </p:attrNameLst>
                                      </p:cBhvr>
                                      <p:to>
                                        <p:strVal val="visible"/>
                                      </p:to>
                                    </p:set>
                                    <p:animEffect filter="fade" transition="in">
                                      <p:cBhvr>
                                        <p:cTn dur="500"/>
                                        <p:tgtEl>
                                          <p:spTgt spid="64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6">
                                            <p:txEl>
                                              <p:pRg end="2" st="2"/>
                                            </p:txEl>
                                          </p:spTgt>
                                        </p:tgtEl>
                                        <p:attrNameLst>
                                          <p:attrName>style.visibility</p:attrName>
                                        </p:attrNameLst>
                                      </p:cBhvr>
                                      <p:to>
                                        <p:strVal val="visible"/>
                                      </p:to>
                                    </p:set>
                                    <p:animEffect filter="fade" transition="in">
                                      <p:cBhvr>
                                        <p:cTn dur="500"/>
                                        <p:tgtEl>
                                          <p:spTgt spid="64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6">
                                            <p:txEl>
                                              <p:pRg end="3" st="3"/>
                                            </p:txEl>
                                          </p:spTgt>
                                        </p:tgtEl>
                                        <p:attrNameLst>
                                          <p:attrName>style.visibility</p:attrName>
                                        </p:attrNameLst>
                                      </p:cBhvr>
                                      <p:to>
                                        <p:strVal val="visible"/>
                                      </p:to>
                                    </p:set>
                                    <p:animEffect filter="fade" transition="in">
                                      <p:cBhvr>
                                        <p:cTn dur="500"/>
                                        <p:tgtEl>
                                          <p:spTgt spid="64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6">
                                            <p:txEl>
                                              <p:pRg end="4" st="4"/>
                                            </p:txEl>
                                          </p:spTgt>
                                        </p:tgtEl>
                                        <p:attrNameLst>
                                          <p:attrName>style.visibility</p:attrName>
                                        </p:attrNameLst>
                                      </p:cBhvr>
                                      <p:to>
                                        <p:strVal val="visible"/>
                                      </p:to>
                                    </p:set>
                                    <p:animEffect filter="fade" transition="in">
                                      <p:cBhvr>
                                        <p:cTn dur="500"/>
                                        <p:tgtEl>
                                          <p:spTgt spid="64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6">
                                            <p:txEl>
                                              <p:pRg end="5" st="5"/>
                                            </p:txEl>
                                          </p:spTgt>
                                        </p:tgtEl>
                                        <p:attrNameLst>
                                          <p:attrName>style.visibility</p:attrName>
                                        </p:attrNameLst>
                                      </p:cBhvr>
                                      <p:to>
                                        <p:strVal val="visible"/>
                                      </p:to>
                                    </p:set>
                                    <p:animEffect filter="fade" transition="in">
                                      <p:cBhvr>
                                        <p:cTn dur="500"/>
                                        <p:tgtEl>
                                          <p:spTgt spid="64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6">
                                            <p:txEl>
                                              <p:pRg end="6" st="6"/>
                                            </p:txEl>
                                          </p:spTgt>
                                        </p:tgtEl>
                                        <p:attrNameLst>
                                          <p:attrName>style.visibility</p:attrName>
                                        </p:attrNameLst>
                                      </p:cBhvr>
                                      <p:to>
                                        <p:strVal val="visible"/>
                                      </p:to>
                                    </p:set>
                                    <p:animEffect filter="fade" transition="in">
                                      <p:cBhvr>
                                        <p:cTn dur="500"/>
                                        <p:tgtEl>
                                          <p:spTgt spid="64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6">
                                            <p:txEl>
                                              <p:pRg end="7" st="7"/>
                                            </p:txEl>
                                          </p:spTgt>
                                        </p:tgtEl>
                                        <p:attrNameLst>
                                          <p:attrName>style.visibility</p:attrName>
                                        </p:attrNameLst>
                                      </p:cBhvr>
                                      <p:to>
                                        <p:strVal val="visible"/>
                                      </p:to>
                                    </p:set>
                                    <p:animEffect filter="fade" transition="in">
                                      <p:cBhvr>
                                        <p:cTn dur="500"/>
                                        <p:tgtEl>
                                          <p:spTgt spid="64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6">
                                            <p:txEl>
                                              <p:pRg end="8" st="8"/>
                                            </p:txEl>
                                          </p:spTgt>
                                        </p:tgtEl>
                                        <p:attrNameLst>
                                          <p:attrName>style.visibility</p:attrName>
                                        </p:attrNameLst>
                                      </p:cBhvr>
                                      <p:to>
                                        <p:strVal val="visible"/>
                                      </p:to>
                                    </p:set>
                                    <p:animEffect filter="fade" transition="in">
                                      <p:cBhvr>
                                        <p:cTn dur="500"/>
                                        <p:tgtEl>
                                          <p:spTgt spid="646">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6">
                                            <p:txEl>
                                              <p:pRg end="9" st="9"/>
                                            </p:txEl>
                                          </p:spTgt>
                                        </p:tgtEl>
                                        <p:attrNameLst>
                                          <p:attrName>style.visibility</p:attrName>
                                        </p:attrNameLst>
                                      </p:cBhvr>
                                      <p:to>
                                        <p:strVal val="visible"/>
                                      </p:to>
                                    </p:set>
                                    <p:animEffect filter="fade" transition="in">
                                      <p:cBhvr>
                                        <p:cTn dur="500"/>
                                        <p:tgtEl>
                                          <p:spTgt spid="646">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6">
                                            <p:txEl>
                                              <p:pRg end="10" st="10"/>
                                            </p:txEl>
                                          </p:spTgt>
                                        </p:tgtEl>
                                        <p:attrNameLst>
                                          <p:attrName>style.visibility</p:attrName>
                                        </p:attrNameLst>
                                      </p:cBhvr>
                                      <p:to>
                                        <p:strVal val="visible"/>
                                      </p:to>
                                    </p:set>
                                    <p:animEffect filter="fade" transition="in">
                                      <p:cBhvr>
                                        <p:cTn dur="500"/>
                                        <p:tgtEl>
                                          <p:spTgt spid="646">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6">
                                            <p:txEl>
                                              <p:pRg end="11" st="11"/>
                                            </p:txEl>
                                          </p:spTgt>
                                        </p:tgtEl>
                                        <p:attrNameLst>
                                          <p:attrName>style.visibility</p:attrName>
                                        </p:attrNameLst>
                                      </p:cBhvr>
                                      <p:to>
                                        <p:strVal val="visible"/>
                                      </p:to>
                                    </p:set>
                                    <p:animEffect filter="fade" transition="in">
                                      <p:cBhvr>
                                        <p:cTn dur="500"/>
                                        <p:tgtEl>
                                          <p:spTgt spid="646">
                                            <p:txEl>
                                              <p:pRg end="11" st="11"/>
                                            </p:txEl>
                                          </p:spTgt>
                                        </p:tgtEl>
                                      </p:cBhvr>
                                    </p:animEffect>
                                  </p:childTnLst>
                                </p:cTn>
                              </p:par>
                              <p:par>
                                <p:cTn fill="hold" nodeType="withEffect" presetClass="entr" presetID="10" presetSubtype="0">
                                  <p:stCondLst>
                                    <p:cond delay="0"/>
                                  </p:stCondLst>
                                  <p:childTnLst>
                                    <p:set>
                                      <p:cBhvr>
                                        <p:cTn dur="1" fill="hold">
                                          <p:stCondLst>
                                            <p:cond delay="0"/>
                                          </p:stCondLst>
                                        </p:cTn>
                                        <p:tgtEl>
                                          <p:spTgt spid="635"/>
                                        </p:tgtEl>
                                        <p:attrNameLst>
                                          <p:attrName>style.visibility</p:attrName>
                                        </p:attrNameLst>
                                      </p:cBhvr>
                                      <p:to>
                                        <p:strVal val="visible"/>
                                      </p:to>
                                    </p:set>
                                    <p:animEffect filter="fade" transition="in">
                                      <p:cBhvr>
                                        <p:cTn dur="500"/>
                                        <p:tgtEl>
                                          <p:spTgt spid="6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6"/>
                                        </p:tgtEl>
                                        <p:attrNameLst>
                                          <p:attrName>style.visibility</p:attrName>
                                        </p:attrNameLst>
                                      </p:cBhvr>
                                      <p:to>
                                        <p:strVal val="visible"/>
                                      </p:to>
                                    </p:set>
                                    <p:animEffect filter="fade" transition="in">
                                      <p:cBhvr>
                                        <p:cTn dur="500"/>
                                        <p:tgtEl>
                                          <p:spTgt spid="6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8"/>
                                        </p:tgtEl>
                                        <p:attrNameLst>
                                          <p:attrName>style.visibility</p:attrName>
                                        </p:attrNameLst>
                                      </p:cBhvr>
                                      <p:to>
                                        <p:strVal val="visible"/>
                                      </p:to>
                                    </p:set>
                                    <p:animEffect filter="fade" transition="in">
                                      <p:cBhvr>
                                        <p:cTn dur="500"/>
                                        <p:tgtEl>
                                          <p:spTgt spid="6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7"/>
                                        </p:tgtEl>
                                        <p:attrNameLst>
                                          <p:attrName>style.visibility</p:attrName>
                                        </p:attrNameLst>
                                      </p:cBhvr>
                                      <p:to>
                                        <p:strVal val="visible"/>
                                      </p:to>
                                    </p:set>
                                    <p:animEffect filter="fade" transition="in">
                                      <p:cBhvr>
                                        <p:cTn dur="500"/>
                                        <p:tgtEl>
                                          <p:spTgt spid="6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pic>
        <p:nvPicPr>
          <p:cNvPr id="656" name="Google Shape;656;p32"/>
          <p:cNvPicPr preferRelativeResize="0"/>
          <p:nvPr/>
        </p:nvPicPr>
        <p:blipFill rotWithShape="1">
          <a:blip r:embed="rId3">
            <a:alphaModFix/>
          </a:blip>
          <a:srcRect b="3496" l="62770" r="1812" t="2085"/>
          <a:stretch/>
        </p:blipFill>
        <p:spPr>
          <a:xfrm>
            <a:off x="7623416" y="7410"/>
            <a:ext cx="4568584" cy="6850590"/>
          </a:xfrm>
          <a:prstGeom prst="rect">
            <a:avLst/>
          </a:prstGeom>
          <a:noFill/>
          <a:ln>
            <a:noFill/>
          </a:ln>
        </p:spPr>
      </p:pic>
      <p:pic>
        <p:nvPicPr>
          <p:cNvPr id="657" name="Google Shape;657;p32"/>
          <p:cNvPicPr preferRelativeResize="0"/>
          <p:nvPr/>
        </p:nvPicPr>
        <p:blipFill rotWithShape="1">
          <a:blip r:embed="rId4">
            <a:alphaModFix amt="20000"/>
          </a:blip>
          <a:srcRect b="0" l="0" r="0" t="0"/>
          <a:stretch/>
        </p:blipFill>
        <p:spPr>
          <a:xfrm>
            <a:off x="9471838" y="4805890"/>
            <a:ext cx="3486669" cy="1952535"/>
          </a:xfrm>
          <a:prstGeom prst="rect">
            <a:avLst/>
          </a:prstGeom>
          <a:noFill/>
          <a:ln>
            <a:noFill/>
          </a:ln>
        </p:spPr>
      </p:pic>
      <p:sp>
        <p:nvSpPr>
          <p:cNvPr id="658" name="Google Shape;658;p32"/>
          <p:cNvSpPr txBox="1"/>
          <p:nvPr/>
        </p:nvSpPr>
        <p:spPr>
          <a:xfrm>
            <a:off x="7598203" y="85180"/>
            <a:ext cx="210031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600">
                <a:solidFill>
                  <a:schemeClr val="lt1"/>
                </a:solidFill>
                <a:latin typeface="Calibri"/>
                <a:ea typeface="Calibri"/>
                <a:cs typeface="Calibri"/>
                <a:sym typeface="Calibri"/>
              </a:rPr>
              <a:t>Formation: MV-2-3:2-1</a:t>
            </a:r>
            <a:endParaRPr/>
          </a:p>
        </p:txBody>
      </p:sp>
      <p:grpSp>
        <p:nvGrpSpPr>
          <p:cNvPr id="659" name="Google Shape;659;p32"/>
          <p:cNvGrpSpPr/>
          <p:nvPr/>
        </p:nvGrpSpPr>
        <p:grpSpPr>
          <a:xfrm>
            <a:off x="-134870" y="86233"/>
            <a:ext cx="3483998" cy="579522"/>
            <a:chOff x="-134870" y="86233"/>
            <a:chExt cx="3483998" cy="579522"/>
          </a:xfrm>
        </p:grpSpPr>
        <p:sp>
          <p:nvSpPr>
            <p:cNvPr id="660" name="Google Shape;660;p32"/>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sv-SE" sz="1200">
                  <a:solidFill>
                    <a:schemeClr val="lt1"/>
                  </a:solidFill>
                  <a:latin typeface="Calibri"/>
                  <a:ea typeface="Calibri"/>
                  <a:cs typeface="Calibri"/>
                  <a:sym typeface="Calibri"/>
                </a:rPr>
                <a:t>Glädje, Gemenskap &amp; Fair Play</a:t>
              </a:r>
              <a:endParaRPr/>
            </a:p>
          </p:txBody>
        </p:sp>
        <p:pic>
          <p:nvPicPr>
            <p:cNvPr id="661" name="Google Shape;661;p32"/>
            <p:cNvPicPr preferRelativeResize="0"/>
            <p:nvPr/>
          </p:nvPicPr>
          <p:blipFill rotWithShape="1">
            <a:blip r:embed="rId4">
              <a:alphaModFix/>
            </a:blip>
            <a:srcRect b="0" l="0" r="0" t="0"/>
            <a:stretch/>
          </p:blipFill>
          <p:spPr>
            <a:xfrm>
              <a:off x="-134870" y="86233"/>
              <a:ext cx="1034861" cy="579522"/>
            </a:xfrm>
            <a:prstGeom prst="rect">
              <a:avLst/>
            </a:prstGeom>
            <a:noFill/>
            <a:ln>
              <a:noFill/>
            </a:ln>
          </p:spPr>
        </p:pic>
      </p:grpSp>
      <p:sp>
        <p:nvSpPr>
          <p:cNvPr id="662" name="Google Shape;662;p32"/>
          <p:cNvSpPr txBox="1"/>
          <p:nvPr/>
        </p:nvSpPr>
        <p:spPr>
          <a:xfrm>
            <a:off x="3869352" y="140233"/>
            <a:ext cx="277474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lang="sv-SE" sz="4000" u="sng" cap="none" strike="noStrike">
                <a:solidFill>
                  <a:schemeClr val="lt1"/>
                </a:solidFill>
                <a:latin typeface="Calibri"/>
                <a:ea typeface="Calibri"/>
                <a:cs typeface="Calibri"/>
                <a:sym typeface="Calibri"/>
              </a:rPr>
              <a:t>Anfallsspel</a:t>
            </a:r>
            <a:endParaRPr/>
          </a:p>
        </p:txBody>
      </p:sp>
      <p:sp>
        <p:nvSpPr>
          <p:cNvPr id="663" name="Google Shape;663;p32"/>
          <p:cNvSpPr txBox="1"/>
          <p:nvPr/>
        </p:nvSpPr>
        <p:spPr>
          <a:xfrm>
            <a:off x="561348" y="920722"/>
            <a:ext cx="638828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lang="sv-SE" sz="3200" cap="none" strike="noStrike">
                <a:solidFill>
                  <a:schemeClr val="lt1"/>
                </a:solidFill>
                <a:latin typeface="Calibri"/>
                <a:ea typeface="Calibri"/>
                <a:cs typeface="Calibri"/>
                <a:sym typeface="Calibri"/>
              </a:rPr>
              <a:t>Arbetssätt- Speluppbyggnad</a:t>
            </a:r>
            <a:endParaRPr/>
          </a:p>
        </p:txBody>
      </p:sp>
      <p:sp>
        <p:nvSpPr>
          <p:cNvPr id="664" name="Google Shape;664;p32"/>
          <p:cNvSpPr/>
          <p:nvPr/>
        </p:nvSpPr>
        <p:spPr>
          <a:xfrm>
            <a:off x="891015" y="1639580"/>
            <a:ext cx="6255913" cy="414569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Vi ska anfalla med alla våra spelare.</a:t>
            </a:r>
            <a:endParaRPr/>
          </a:p>
          <a:p>
            <a:pPr indent="0" lvl="0" marL="0" marR="0" rtl="0" algn="l">
              <a:lnSpc>
                <a:spcPct val="90000"/>
              </a:lnSpc>
              <a:spcBef>
                <a:spcPts val="100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Vi ska ta oss fram i plan genom variation.</a:t>
            </a:r>
            <a:endParaRPr/>
          </a:p>
          <a:p>
            <a:pPr indent="-342900" lvl="0" marL="342900" marR="0" rtl="0" algn="l">
              <a:lnSpc>
                <a:spcPct val="90000"/>
              </a:lnSpc>
              <a:spcBef>
                <a:spcPts val="1000"/>
              </a:spcBef>
              <a:spcAft>
                <a:spcPts val="0"/>
              </a:spcAft>
              <a:buClr>
                <a:schemeClr val="lt2"/>
              </a:buClr>
              <a:buSzPts val="1400"/>
              <a:buFont typeface="Arial"/>
              <a:buChar char="•"/>
            </a:pPr>
            <a:r>
              <a:rPr b="0" i="0" lang="sv-SE" sz="1400">
                <a:solidFill>
                  <a:schemeClr val="lt1"/>
                </a:solidFill>
                <a:latin typeface="Calibri"/>
                <a:ea typeface="Calibri"/>
                <a:cs typeface="Calibri"/>
                <a:sym typeface="Calibri"/>
              </a:rPr>
              <a:t>Genom motståndarna.</a:t>
            </a:r>
            <a:endParaRPr/>
          </a:p>
          <a:p>
            <a:pPr indent="-342900" lvl="0" marL="342900" marR="0" rtl="0" algn="l">
              <a:lnSpc>
                <a:spcPct val="90000"/>
              </a:lnSpc>
              <a:spcBef>
                <a:spcPts val="1000"/>
              </a:spcBef>
              <a:spcAft>
                <a:spcPts val="0"/>
              </a:spcAft>
              <a:buClr>
                <a:schemeClr val="lt2"/>
              </a:buClr>
              <a:buSzPts val="1400"/>
              <a:buFont typeface="Arial"/>
              <a:buChar char="•"/>
            </a:pPr>
            <a:r>
              <a:rPr b="0" i="0" lang="sv-SE" sz="1400">
                <a:solidFill>
                  <a:schemeClr val="lt1"/>
                </a:solidFill>
                <a:latin typeface="Calibri"/>
                <a:ea typeface="Calibri"/>
                <a:cs typeface="Calibri"/>
                <a:sym typeface="Calibri"/>
              </a:rPr>
              <a:t>Runt motståndarna.</a:t>
            </a:r>
            <a:endParaRPr/>
          </a:p>
          <a:p>
            <a:pPr indent="-342900" lvl="0" marL="342900" marR="0" rtl="0" algn="l">
              <a:lnSpc>
                <a:spcPct val="90000"/>
              </a:lnSpc>
              <a:spcBef>
                <a:spcPts val="1000"/>
              </a:spcBef>
              <a:spcAft>
                <a:spcPts val="0"/>
              </a:spcAft>
              <a:buClr>
                <a:schemeClr val="lt2"/>
              </a:buClr>
              <a:buSzPts val="1400"/>
              <a:buFont typeface="Arial"/>
              <a:buChar char="•"/>
            </a:pPr>
            <a:r>
              <a:rPr b="0" i="0" lang="sv-SE" sz="1400">
                <a:solidFill>
                  <a:schemeClr val="lt1"/>
                </a:solidFill>
                <a:latin typeface="Calibri"/>
                <a:ea typeface="Calibri"/>
                <a:cs typeface="Calibri"/>
                <a:sym typeface="Calibri"/>
              </a:rPr>
              <a:t>Diagonal, långa &amp; korta passningar. </a:t>
            </a:r>
            <a:endParaRPr/>
          </a:p>
          <a:p>
            <a:pPr indent="-342900" lvl="0" marL="342900" marR="0" rtl="0" algn="l">
              <a:lnSpc>
                <a:spcPct val="90000"/>
              </a:lnSpc>
              <a:spcBef>
                <a:spcPts val="1000"/>
              </a:spcBef>
              <a:spcAft>
                <a:spcPts val="0"/>
              </a:spcAft>
              <a:buClr>
                <a:schemeClr val="lt2"/>
              </a:buClr>
              <a:buSzPts val="1400"/>
              <a:buFont typeface="Arial"/>
              <a:buChar char="•"/>
            </a:pPr>
            <a:r>
              <a:rPr b="0" i="0" lang="sv-SE" sz="1400">
                <a:solidFill>
                  <a:schemeClr val="lt1"/>
                </a:solidFill>
                <a:latin typeface="Calibri"/>
                <a:ea typeface="Calibri"/>
                <a:cs typeface="Calibri"/>
                <a:sym typeface="Calibri"/>
              </a:rPr>
              <a:t>Spelare i alla korridorer.</a:t>
            </a:r>
            <a:endParaRPr/>
          </a:p>
          <a:p>
            <a:pPr indent="0" lvl="0" marL="0" marR="0" rtl="0" algn="l">
              <a:lnSpc>
                <a:spcPct val="90000"/>
              </a:lnSpc>
              <a:spcBef>
                <a:spcPts val="1000"/>
              </a:spcBef>
              <a:spcAft>
                <a:spcPts val="0"/>
              </a:spcAft>
              <a:buClr>
                <a:schemeClr val="lt2"/>
              </a:buClr>
              <a:buSzPts val="1600"/>
              <a:buFont typeface="Arial"/>
              <a:buNone/>
            </a:pPr>
            <a:r>
              <a:t/>
            </a:r>
            <a:endParaRPr b="0" i="0" sz="16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Grundförutsättningarna i Anfallsspel:</a:t>
            </a:r>
            <a:endParaRPr/>
          </a:p>
          <a:p>
            <a:pPr indent="-342900" lvl="0" marL="342900" marR="0" rtl="0" algn="l">
              <a:lnSpc>
                <a:spcPct val="90000"/>
              </a:lnSpc>
              <a:spcBef>
                <a:spcPts val="1000"/>
              </a:spcBef>
              <a:spcAft>
                <a:spcPts val="0"/>
              </a:spcAft>
              <a:buClr>
                <a:schemeClr val="lt2"/>
              </a:buClr>
              <a:buSzPts val="1400"/>
              <a:buFont typeface="Arial"/>
              <a:buChar char="•"/>
            </a:pPr>
            <a:r>
              <a:rPr b="0" i="0" lang="sv-SE" sz="1400">
                <a:solidFill>
                  <a:schemeClr val="lt1"/>
                </a:solidFill>
                <a:latin typeface="Calibri"/>
                <a:ea typeface="Calibri"/>
                <a:cs typeface="Calibri"/>
                <a:sym typeface="Calibri"/>
              </a:rPr>
              <a:t>Spelbredd</a:t>
            </a:r>
            <a:endParaRPr/>
          </a:p>
          <a:p>
            <a:pPr indent="-342900" lvl="0" marL="342900" marR="0" rtl="0" algn="l">
              <a:lnSpc>
                <a:spcPct val="90000"/>
              </a:lnSpc>
              <a:spcBef>
                <a:spcPts val="1000"/>
              </a:spcBef>
              <a:spcAft>
                <a:spcPts val="0"/>
              </a:spcAft>
              <a:buClr>
                <a:schemeClr val="lt2"/>
              </a:buClr>
              <a:buSzPts val="1400"/>
              <a:buFont typeface="Arial"/>
              <a:buChar char="•"/>
            </a:pPr>
            <a:r>
              <a:rPr b="0" i="0" lang="sv-SE" sz="1400">
                <a:solidFill>
                  <a:schemeClr val="lt1"/>
                </a:solidFill>
                <a:latin typeface="Calibri"/>
                <a:ea typeface="Calibri"/>
                <a:cs typeface="Calibri"/>
                <a:sym typeface="Calibri"/>
              </a:rPr>
              <a:t>Spelbarhet </a:t>
            </a:r>
            <a:endParaRPr/>
          </a:p>
          <a:p>
            <a:pPr indent="-342900" lvl="0" marL="342900" marR="0" rtl="0" algn="l">
              <a:lnSpc>
                <a:spcPct val="90000"/>
              </a:lnSpc>
              <a:spcBef>
                <a:spcPts val="1000"/>
              </a:spcBef>
              <a:spcAft>
                <a:spcPts val="0"/>
              </a:spcAft>
              <a:buClr>
                <a:schemeClr val="lt2"/>
              </a:buClr>
              <a:buSzPts val="1400"/>
              <a:buFont typeface="Arial"/>
              <a:buChar char="•"/>
            </a:pPr>
            <a:r>
              <a:rPr b="0" i="0" lang="sv-SE" sz="1400">
                <a:solidFill>
                  <a:schemeClr val="lt1"/>
                </a:solidFill>
                <a:latin typeface="Calibri"/>
                <a:ea typeface="Calibri"/>
                <a:cs typeface="Calibri"/>
                <a:sym typeface="Calibri"/>
              </a:rPr>
              <a:t>Spelavstånd</a:t>
            </a:r>
            <a:endParaRPr/>
          </a:p>
          <a:p>
            <a:pPr indent="-342900" lvl="0" marL="342900" marR="0" rtl="0" algn="l">
              <a:lnSpc>
                <a:spcPct val="90000"/>
              </a:lnSpc>
              <a:spcBef>
                <a:spcPts val="1000"/>
              </a:spcBef>
              <a:spcAft>
                <a:spcPts val="0"/>
              </a:spcAft>
              <a:buClr>
                <a:schemeClr val="lt2"/>
              </a:buClr>
              <a:buSzPts val="1400"/>
              <a:buFont typeface="Arial"/>
              <a:buChar char="•"/>
            </a:pPr>
            <a:r>
              <a:rPr b="0" i="0" lang="sv-SE" sz="1400">
                <a:solidFill>
                  <a:schemeClr val="lt1"/>
                </a:solidFill>
                <a:latin typeface="Calibri"/>
                <a:ea typeface="Calibri"/>
                <a:cs typeface="Calibri"/>
                <a:sym typeface="Calibri"/>
              </a:rPr>
              <a:t>Speldjup</a:t>
            </a:r>
            <a:endParaRPr/>
          </a:p>
          <a:p>
            <a:pPr indent="0" lvl="0" marL="0" marR="0" rtl="0" algn="l">
              <a:lnSpc>
                <a:spcPct val="90000"/>
              </a:lnSpc>
              <a:spcBef>
                <a:spcPts val="100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Krävs för att vi ska lyckas med variation. </a:t>
            </a:r>
            <a:endParaRPr/>
          </a:p>
          <a:p>
            <a:pPr indent="0" lvl="0" marL="0" marR="0" rtl="0" algn="l">
              <a:lnSpc>
                <a:spcPct val="90000"/>
              </a:lnSpc>
              <a:spcBef>
                <a:spcPts val="1000"/>
              </a:spcBef>
              <a:spcAft>
                <a:spcPts val="0"/>
              </a:spcAft>
              <a:buClr>
                <a:schemeClr val="lt2"/>
              </a:buClr>
              <a:buSzPts val="2000"/>
              <a:buFont typeface="Arial"/>
              <a:buNone/>
            </a:pPr>
            <a:r>
              <a:rPr b="0" i="0" lang="sv-SE" sz="2000">
                <a:solidFill>
                  <a:srgbClr val="FF0000"/>
                </a:solidFill>
                <a:latin typeface="Calibri"/>
                <a:ea typeface="Calibri"/>
                <a:cs typeface="Calibri"/>
                <a:sym typeface="Calibri"/>
              </a:rPr>
              <a:t>ALDRIG RENSA!!</a:t>
            </a:r>
            <a:endParaRPr b="0" i="0" sz="20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600"/>
              <a:buFont typeface="Arial"/>
              <a:buNone/>
            </a:pPr>
            <a:r>
              <a:rPr b="0" i="0" lang="sv-SE" sz="1600">
                <a:solidFill>
                  <a:srgbClr val="FF0000"/>
                </a:solidFill>
                <a:latin typeface="Calibri"/>
                <a:ea typeface="Calibri"/>
                <a:cs typeface="Calibri"/>
                <a:sym typeface="Calibri"/>
              </a:rPr>
              <a:t>Sträva efter att alltid ha bollen längs marken. </a:t>
            </a:r>
            <a:endParaRPr b="0" i="0" sz="1600">
              <a:solidFill>
                <a:schemeClr val="lt1"/>
              </a:solidFill>
              <a:latin typeface="Calibri"/>
              <a:ea typeface="Calibri"/>
              <a:cs typeface="Calibri"/>
              <a:sym typeface="Calibri"/>
            </a:endParaRPr>
          </a:p>
        </p:txBody>
      </p:sp>
      <p:cxnSp>
        <p:nvCxnSpPr>
          <p:cNvPr id="665" name="Google Shape;665;p32"/>
          <p:cNvCxnSpPr/>
          <p:nvPr/>
        </p:nvCxnSpPr>
        <p:spPr>
          <a:xfrm>
            <a:off x="8683782" y="1399142"/>
            <a:ext cx="0" cy="4164376"/>
          </a:xfrm>
          <a:prstGeom prst="straightConnector1">
            <a:avLst/>
          </a:prstGeom>
          <a:noFill/>
          <a:ln cap="flat" cmpd="sng" w="9525">
            <a:solidFill>
              <a:schemeClr val="dk1"/>
            </a:solidFill>
            <a:prstDash val="dash"/>
            <a:round/>
            <a:headEnd len="sm" w="sm" type="none"/>
            <a:tailEnd len="sm" w="sm" type="none"/>
          </a:ln>
        </p:spPr>
      </p:cxnSp>
      <p:cxnSp>
        <p:nvCxnSpPr>
          <p:cNvPr id="666" name="Google Shape;666;p32"/>
          <p:cNvCxnSpPr/>
          <p:nvPr/>
        </p:nvCxnSpPr>
        <p:spPr>
          <a:xfrm>
            <a:off x="9352088" y="665755"/>
            <a:ext cx="0" cy="5668944"/>
          </a:xfrm>
          <a:prstGeom prst="straightConnector1">
            <a:avLst/>
          </a:prstGeom>
          <a:noFill/>
          <a:ln cap="flat" cmpd="sng" w="9525">
            <a:solidFill>
              <a:schemeClr val="dk1"/>
            </a:solidFill>
            <a:prstDash val="dash"/>
            <a:round/>
            <a:headEnd len="sm" w="sm" type="none"/>
            <a:tailEnd len="sm" w="sm" type="none"/>
          </a:ln>
        </p:spPr>
      </p:cxnSp>
      <p:cxnSp>
        <p:nvCxnSpPr>
          <p:cNvPr id="667" name="Google Shape;667;p32"/>
          <p:cNvCxnSpPr/>
          <p:nvPr/>
        </p:nvCxnSpPr>
        <p:spPr>
          <a:xfrm>
            <a:off x="11200481" y="1418039"/>
            <a:ext cx="0" cy="4164376"/>
          </a:xfrm>
          <a:prstGeom prst="straightConnector1">
            <a:avLst/>
          </a:prstGeom>
          <a:noFill/>
          <a:ln cap="flat" cmpd="sng" w="9525">
            <a:solidFill>
              <a:schemeClr val="dk1"/>
            </a:solidFill>
            <a:prstDash val="dash"/>
            <a:round/>
            <a:headEnd len="sm" w="sm" type="none"/>
            <a:tailEnd len="sm" w="sm" type="none"/>
          </a:ln>
        </p:spPr>
      </p:cxnSp>
      <p:cxnSp>
        <p:nvCxnSpPr>
          <p:cNvPr id="668" name="Google Shape;668;p32"/>
          <p:cNvCxnSpPr/>
          <p:nvPr/>
        </p:nvCxnSpPr>
        <p:spPr>
          <a:xfrm>
            <a:off x="10496006" y="665755"/>
            <a:ext cx="0" cy="5668944"/>
          </a:xfrm>
          <a:prstGeom prst="straightConnector1">
            <a:avLst/>
          </a:prstGeom>
          <a:noFill/>
          <a:ln cap="flat" cmpd="sng" w="9525">
            <a:solidFill>
              <a:schemeClr val="dk1"/>
            </a:solidFill>
            <a:prstDash val="dash"/>
            <a:round/>
            <a:headEnd len="sm" w="sm" type="none"/>
            <a:tailEnd len="sm" w="sm" type="none"/>
          </a:ln>
        </p:spPr>
      </p:cxnSp>
      <p:sp>
        <p:nvSpPr>
          <p:cNvPr id="669" name="Google Shape;669;p32"/>
          <p:cNvSpPr txBox="1"/>
          <p:nvPr/>
        </p:nvSpPr>
        <p:spPr>
          <a:xfrm>
            <a:off x="7772501" y="1760464"/>
            <a:ext cx="78378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400">
                <a:solidFill>
                  <a:schemeClr val="dk1"/>
                </a:solidFill>
                <a:latin typeface="Calibri"/>
                <a:ea typeface="Calibri"/>
                <a:cs typeface="Calibri"/>
                <a:sym typeface="Calibri"/>
              </a:rPr>
              <a:t>Yttre-Korridor</a:t>
            </a:r>
            <a:endParaRPr/>
          </a:p>
        </p:txBody>
      </p:sp>
      <p:sp>
        <p:nvSpPr>
          <p:cNvPr id="670" name="Google Shape;670;p32"/>
          <p:cNvSpPr txBox="1"/>
          <p:nvPr/>
        </p:nvSpPr>
        <p:spPr>
          <a:xfrm>
            <a:off x="8660153" y="1328346"/>
            <a:ext cx="78378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400">
                <a:solidFill>
                  <a:schemeClr val="dk1"/>
                </a:solidFill>
                <a:latin typeface="Calibri"/>
                <a:ea typeface="Calibri"/>
                <a:cs typeface="Calibri"/>
                <a:sym typeface="Calibri"/>
              </a:rPr>
              <a:t>Inre-Korridor</a:t>
            </a:r>
            <a:endParaRPr/>
          </a:p>
        </p:txBody>
      </p:sp>
      <p:sp>
        <p:nvSpPr>
          <p:cNvPr id="671" name="Google Shape;671;p32"/>
          <p:cNvSpPr txBox="1"/>
          <p:nvPr/>
        </p:nvSpPr>
        <p:spPr>
          <a:xfrm>
            <a:off x="9542116" y="1857708"/>
            <a:ext cx="78378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400">
                <a:solidFill>
                  <a:schemeClr val="dk1"/>
                </a:solidFill>
                <a:latin typeface="Calibri"/>
                <a:ea typeface="Calibri"/>
                <a:cs typeface="Calibri"/>
                <a:sym typeface="Calibri"/>
              </a:rPr>
              <a:t>Central-Korridor</a:t>
            </a:r>
            <a:endParaRPr/>
          </a:p>
        </p:txBody>
      </p:sp>
      <p:sp>
        <p:nvSpPr>
          <p:cNvPr id="672" name="Google Shape;672;p32"/>
          <p:cNvSpPr txBox="1"/>
          <p:nvPr/>
        </p:nvSpPr>
        <p:spPr>
          <a:xfrm>
            <a:off x="10500185" y="1435043"/>
            <a:ext cx="78378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400">
                <a:solidFill>
                  <a:schemeClr val="dk1"/>
                </a:solidFill>
                <a:latin typeface="Calibri"/>
                <a:ea typeface="Calibri"/>
                <a:cs typeface="Calibri"/>
                <a:sym typeface="Calibri"/>
              </a:rPr>
              <a:t>Inre-Korridor</a:t>
            </a:r>
            <a:endParaRPr/>
          </a:p>
        </p:txBody>
      </p:sp>
      <p:sp>
        <p:nvSpPr>
          <p:cNvPr id="673" name="Google Shape;673;p32"/>
          <p:cNvSpPr txBox="1"/>
          <p:nvPr/>
        </p:nvSpPr>
        <p:spPr>
          <a:xfrm>
            <a:off x="11424475" y="1883430"/>
            <a:ext cx="78378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400">
                <a:solidFill>
                  <a:schemeClr val="dk1"/>
                </a:solidFill>
                <a:latin typeface="Calibri"/>
                <a:ea typeface="Calibri"/>
                <a:cs typeface="Calibri"/>
                <a:sym typeface="Calibri"/>
              </a:rPr>
              <a:t>Yttre-Korridor</a:t>
            </a:r>
            <a:endParaRPr/>
          </a:p>
        </p:txBody>
      </p:sp>
      <p:grpSp>
        <p:nvGrpSpPr>
          <p:cNvPr id="674" name="Google Shape;674;p32"/>
          <p:cNvGrpSpPr/>
          <p:nvPr/>
        </p:nvGrpSpPr>
        <p:grpSpPr>
          <a:xfrm>
            <a:off x="9668959" y="4742821"/>
            <a:ext cx="474810" cy="515622"/>
            <a:chOff x="8183019" y="5898634"/>
            <a:chExt cx="474810" cy="515622"/>
          </a:xfrm>
        </p:grpSpPr>
        <p:sp>
          <p:nvSpPr>
            <p:cNvPr id="675" name="Google Shape;675;p32"/>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676" name="Google Shape;676;p32"/>
            <p:cNvSpPr txBox="1"/>
            <p:nvPr/>
          </p:nvSpPr>
          <p:spPr>
            <a:xfrm>
              <a:off x="8183019" y="6044924"/>
              <a:ext cx="4748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6:a</a:t>
              </a:r>
              <a:endParaRPr/>
            </a:p>
          </p:txBody>
        </p:sp>
      </p:grpSp>
      <p:grpSp>
        <p:nvGrpSpPr>
          <p:cNvPr id="677" name="Google Shape;677;p32"/>
          <p:cNvGrpSpPr/>
          <p:nvPr/>
        </p:nvGrpSpPr>
        <p:grpSpPr>
          <a:xfrm>
            <a:off x="7663379" y="4713814"/>
            <a:ext cx="514885" cy="515622"/>
            <a:chOff x="8183019" y="5898634"/>
            <a:chExt cx="514885" cy="515622"/>
          </a:xfrm>
        </p:grpSpPr>
        <p:sp>
          <p:nvSpPr>
            <p:cNvPr id="678" name="Google Shape;678;p32"/>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679" name="Google Shape;679;p32"/>
            <p:cNvSpPr txBox="1"/>
            <p:nvPr/>
          </p:nvSpPr>
          <p:spPr>
            <a:xfrm>
              <a:off x="8183019" y="6044924"/>
              <a:ext cx="51488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WB</a:t>
              </a:r>
              <a:endParaRPr/>
            </a:p>
          </p:txBody>
        </p:sp>
      </p:grpSp>
      <p:grpSp>
        <p:nvGrpSpPr>
          <p:cNvPr id="680" name="Google Shape;680;p32"/>
          <p:cNvGrpSpPr/>
          <p:nvPr/>
        </p:nvGrpSpPr>
        <p:grpSpPr>
          <a:xfrm>
            <a:off x="11754786" y="4713814"/>
            <a:ext cx="514885" cy="515622"/>
            <a:chOff x="8183019" y="5898634"/>
            <a:chExt cx="514885" cy="515622"/>
          </a:xfrm>
        </p:grpSpPr>
        <p:sp>
          <p:nvSpPr>
            <p:cNvPr id="681" name="Google Shape;681;p32"/>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682" name="Google Shape;682;p32"/>
            <p:cNvSpPr txBox="1"/>
            <p:nvPr/>
          </p:nvSpPr>
          <p:spPr>
            <a:xfrm>
              <a:off x="8183019" y="6044924"/>
              <a:ext cx="51488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WB</a:t>
              </a:r>
              <a:endParaRPr/>
            </a:p>
          </p:txBody>
        </p:sp>
      </p:grpSp>
      <p:grpSp>
        <p:nvGrpSpPr>
          <p:cNvPr id="683" name="Google Shape;683;p32"/>
          <p:cNvGrpSpPr/>
          <p:nvPr/>
        </p:nvGrpSpPr>
        <p:grpSpPr>
          <a:xfrm>
            <a:off x="8723530" y="3908981"/>
            <a:ext cx="474810" cy="515622"/>
            <a:chOff x="8183019" y="5898634"/>
            <a:chExt cx="474810" cy="515622"/>
          </a:xfrm>
        </p:grpSpPr>
        <p:sp>
          <p:nvSpPr>
            <p:cNvPr id="684" name="Google Shape;684;p32"/>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685" name="Google Shape;685;p32"/>
            <p:cNvSpPr txBox="1"/>
            <p:nvPr/>
          </p:nvSpPr>
          <p:spPr>
            <a:xfrm>
              <a:off x="8183019" y="6044924"/>
              <a:ext cx="4748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8:a</a:t>
              </a:r>
              <a:endParaRPr/>
            </a:p>
          </p:txBody>
        </p:sp>
      </p:grpSp>
      <p:grpSp>
        <p:nvGrpSpPr>
          <p:cNvPr id="686" name="Google Shape;686;p32"/>
          <p:cNvGrpSpPr/>
          <p:nvPr/>
        </p:nvGrpSpPr>
        <p:grpSpPr>
          <a:xfrm>
            <a:off x="10746748" y="3908981"/>
            <a:ext cx="474810" cy="515622"/>
            <a:chOff x="8183019" y="5898634"/>
            <a:chExt cx="474810" cy="515622"/>
          </a:xfrm>
        </p:grpSpPr>
        <p:sp>
          <p:nvSpPr>
            <p:cNvPr id="687" name="Google Shape;687;p32"/>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688" name="Google Shape;688;p32"/>
            <p:cNvSpPr txBox="1"/>
            <p:nvPr/>
          </p:nvSpPr>
          <p:spPr>
            <a:xfrm>
              <a:off x="8183019" y="6044924"/>
              <a:ext cx="4748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8:a</a:t>
              </a:r>
              <a:endParaRPr/>
            </a:p>
          </p:txBody>
        </p:sp>
      </p:grpSp>
      <p:grpSp>
        <p:nvGrpSpPr>
          <p:cNvPr id="689" name="Google Shape;689;p32"/>
          <p:cNvGrpSpPr/>
          <p:nvPr/>
        </p:nvGrpSpPr>
        <p:grpSpPr>
          <a:xfrm>
            <a:off x="9676323" y="3335598"/>
            <a:ext cx="495649" cy="515622"/>
            <a:chOff x="8183019" y="5898634"/>
            <a:chExt cx="495649" cy="515622"/>
          </a:xfrm>
        </p:grpSpPr>
        <p:sp>
          <p:nvSpPr>
            <p:cNvPr id="690" name="Google Shape;690;p32"/>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691" name="Google Shape;691;p32"/>
            <p:cNvSpPr txBox="1"/>
            <p:nvPr/>
          </p:nvSpPr>
          <p:spPr>
            <a:xfrm>
              <a:off x="8183019" y="6044924"/>
              <a:ext cx="49564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FW</a:t>
              </a:r>
              <a:endParaRPr/>
            </a:p>
          </p:txBody>
        </p:sp>
      </p:grpSp>
      <p:grpSp>
        <p:nvGrpSpPr>
          <p:cNvPr id="692" name="Google Shape;692;p32"/>
          <p:cNvGrpSpPr/>
          <p:nvPr/>
        </p:nvGrpSpPr>
        <p:grpSpPr>
          <a:xfrm>
            <a:off x="9698522" y="5944711"/>
            <a:ext cx="513282" cy="515622"/>
            <a:chOff x="8183019" y="5898634"/>
            <a:chExt cx="513282" cy="515622"/>
          </a:xfrm>
        </p:grpSpPr>
        <p:sp>
          <p:nvSpPr>
            <p:cNvPr id="693" name="Google Shape;693;p32"/>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694" name="Google Shape;694;p32"/>
            <p:cNvSpPr txBox="1"/>
            <p:nvPr/>
          </p:nvSpPr>
          <p:spPr>
            <a:xfrm>
              <a:off x="8183019" y="6044924"/>
              <a:ext cx="51328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MV</a:t>
              </a:r>
              <a:endParaRPr/>
            </a:p>
          </p:txBody>
        </p:sp>
      </p:grpSp>
      <p:grpSp>
        <p:nvGrpSpPr>
          <p:cNvPr id="695" name="Google Shape;695;p32"/>
          <p:cNvGrpSpPr/>
          <p:nvPr/>
        </p:nvGrpSpPr>
        <p:grpSpPr>
          <a:xfrm>
            <a:off x="8774419" y="5648319"/>
            <a:ext cx="506870" cy="515622"/>
            <a:chOff x="8183019" y="5898634"/>
            <a:chExt cx="506870" cy="515622"/>
          </a:xfrm>
        </p:grpSpPr>
        <p:sp>
          <p:nvSpPr>
            <p:cNvPr id="696" name="Google Shape;696;p32"/>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697" name="Google Shape;697;p32"/>
            <p:cNvSpPr txBox="1"/>
            <p:nvPr/>
          </p:nvSpPr>
          <p:spPr>
            <a:xfrm>
              <a:off x="8183019" y="6044924"/>
              <a:ext cx="5068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MB</a:t>
              </a:r>
              <a:endParaRPr/>
            </a:p>
          </p:txBody>
        </p:sp>
      </p:grpSp>
      <p:grpSp>
        <p:nvGrpSpPr>
          <p:cNvPr id="698" name="Google Shape;698;p32"/>
          <p:cNvGrpSpPr/>
          <p:nvPr/>
        </p:nvGrpSpPr>
        <p:grpSpPr>
          <a:xfrm>
            <a:off x="10741211" y="5645484"/>
            <a:ext cx="506870" cy="515622"/>
            <a:chOff x="8183019" y="5898634"/>
            <a:chExt cx="506870" cy="515622"/>
          </a:xfrm>
        </p:grpSpPr>
        <p:sp>
          <p:nvSpPr>
            <p:cNvPr id="699" name="Google Shape;699;p32"/>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700" name="Google Shape;700;p32"/>
            <p:cNvSpPr txBox="1"/>
            <p:nvPr/>
          </p:nvSpPr>
          <p:spPr>
            <a:xfrm>
              <a:off x="8183019" y="6044924"/>
              <a:ext cx="5068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MB</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5"/>
                                        </p:tgtEl>
                                        <p:attrNameLst>
                                          <p:attrName>style.visibility</p:attrName>
                                        </p:attrNameLst>
                                      </p:cBhvr>
                                      <p:to>
                                        <p:strVal val="visible"/>
                                      </p:to>
                                    </p:set>
                                    <p:animEffect filter="fade" transition="in">
                                      <p:cBhvr>
                                        <p:cTn dur="500"/>
                                        <p:tgtEl>
                                          <p:spTgt spid="695"/>
                                        </p:tgtEl>
                                      </p:cBhvr>
                                    </p:animEffect>
                                  </p:childTnLst>
                                </p:cTn>
                              </p:par>
                              <p:par>
                                <p:cTn fill="hold" nodeType="withEffect" presetClass="entr" presetID="10" presetSubtype="0">
                                  <p:stCondLst>
                                    <p:cond delay="0"/>
                                  </p:stCondLst>
                                  <p:childTnLst>
                                    <p:set>
                                      <p:cBhvr>
                                        <p:cTn dur="1" fill="hold">
                                          <p:stCondLst>
                                            <p:cond delay="0"/>
                                          </p:stCondLst>
                                        </p:cTn>
                                        <p:tgtEl>
                                          <p:spTgt spid="692"/>
                                        </p:tgtEl>
                                        <p:attrNameLst>
                                          <p:attrName>style.visibility</p:attrName>
                                        </p:attrNameLst>
                                      </p:cBhvr>
                                      <p:to>
                                        <p:strVal val="visible"/>
                                      </p:to>
                                    </p:set>
                                    <p:animEffect filter="fade" transition="in">
                                      <p:cBhvr>
                                        <p:cTn dur="500"/>
                                        <p:tgtEl>
                                          <p:spTgt spid="692"/>
                                        </p:tgtEl>
                                      </p:cBhvr>
                                    </p:animEffect>
                                  </p:childTnLst>
                                </p:cTn>
                              </p:par>
                              <p:par>
                                <p:cTn fill="hold" nodeType="withEffect" presetClass="entr" presetID="10" presetSubtype="0">
                                  <p:stCondLst>
                                    <p:cond delay="0"/>
                                  </p:stCondLst>
                                  <p:childTnLst>
                                    <p:set>
                                      <p:cBhvr>
                                        <p:cTn dur="1" fill="hold">
                                          <p:stCondLst>
                                            <p:cond delay="0"/>
                                          </p:stCondLst>
                                        </p:cTn>
                                        <p:tgtEl>
                                          <p:spTgt spid="698"/>
                                        </p:tgtEl>
                                        <p:attrNameLst>
                                          <p:attrName>style.visibility</p:attrName>
                                        </p:attrNameLst>
                                      </p:cBhvr>
                                      <p:to>
                                        <p:strVal val="visible"/>
                                      </p:to>
                                    </p:set>
                                    <p:animEffect filter="fade" transition="in">
                                      <p:cBhvr>
                                        <p:cTn dur="500"/>
                                        <p:tgtEl>
                                          <p:spTgt spid="6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7"/>
                                        </p:tgtEl>
                                        <p:attrNameLst>
                                          <p:attrName>style.visibility</p:attrName>
                                        </p:attrNameLst>
                                      </p:cBhvr>
                                      <p:to>
                                        <p:strVal val="visible"/>
                                      </p:to>
                                    </p:set>
                                    <p:animEffect filter="fade" transition="in">
                                      <p:cBhvr>
                                        <p:cTn dur="500"/>
                                        <p:tgtEl>
                                          <p:spTgt spid="677"/>
                                        </p:tgtEl>
                                      </p:cBhvr>
                                    </p:animEffect>
                                  </p:childTnLst>
                                </p:cTn>
                              </p:par>
                              <p:par>
                                <p:cTn fill="hold" nodeType="withEffect" presetClass="entr" presetID="10" presetSubtype="0">
                                  <p:stCondLst>
                                    <p:cond delay="0"/>
                                  </p:stCondLst>
                                  <p:childTnLst>
                                    <p:set>
                                      <p:cBhvr>
                                        <p:cTn dur="1" fill="hold">
                                          <p:stCondLst>
                                            <p:cond delay="0"/>
                                          </p:stCondLst>
                                        </p:cTn>
                                        <p:tgtEl>
                                          <p:spTgt spid="674"/>
                                        </p:tgtEl>
                                        <p:attrNameLst>
                                          <p:attrName>style.visibility</p:attrName>
                                        </p:attrNameLst>
                                      </p:cBhvr>
                                      <p:to>
                                        <p:strVal val="visible"/>
                                      </p:to>
                                    </p:set>
                                    <p:animEffect filter="fade" transition="in">
                                      <p:cBhvr>
                                        <p:cTn dur="500"/>
                                        <p:tgtEl>
                                          <p:spTgt spid="674"/>
                                        </p:tgtEl>
                                      </p:cBhvr>
                                    </p:animEffect>
                                  </p:childTnLst>
                                </p:cTn>
                              </p:par>
                              <p:par>
                                <p:cTn fill="hold" nodeType="withEffect" presetClass="entr" presetID="10" presetSubtype="0">
                                  <p:stCondLst>
                                    <p:cond delay="0"/>
                                  </p:stCondLst>
                                  <p:childTnLst>
                                    <p:set>
                                      <p:cBhvr>
                                        <p:cTn dur="1" fill="hold">
                                          <p:stCondLst>
                                            <p:cond delay="0"/>
                                          </p:stCondLst>
                                        </p:cTn>
                                        <p:tgtEl>
                                          <p:spTgt spid="680"/>
                                        </p:tgtEl>
                                        <p:attrNameLst>
                                          <p:attrName>style.visibility</p:attrName>
                                        </p:attrNameLst>
                                      </p:cBhvr>
                                      <p:to>
                                        <p:strVal val="visible"/>
                                      </p:to>
                                    </p:set>
                                    <p:animEffect filter="fade" transition="in">
                                      <p:cBhvr>
                                        <p:cTn dur="500"/>
                                        <p:tgtEl>
                                          <p:spTgt spid="6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3"/>
                                        </p:tgtEl>
                                        <p:attrNameLst>
                                          <p:attrName>style.visibility</p:attrName>
                                        </p:attrNameLst>
                                      </p:cBhvr>
                                      <p:to>
                                        <p:strVal val="visible"/>
                                      </p:to>
                                    </p:set>
                                    <p:animEffect filter="fade" transition="in">
                                      <p:cBhvr>
                                        <p:cTn dur="500"/>
                                        <p:tgtEl>
                                          <p:spTgt spid="683"/>
                                        </p:tgtEl>
                                      </p:cBhvr>
                                    </p:animEffect>
                                  </p:childTnLst>
                                </p:cTn>
                              </p:par>
                              <p:par>
                                <p:cTn fill="hold" nodeType="withEffect" presetClass="entr" presetID="10" presetSubtype="0">
                                  <p:stCondLst>
                                    <p:cond delay="0"/>
                                  </p:stCondLst>
                                  <p:childTnLst>
                                    <p:set>
                                      <p:cBhvr>
                                        <p:cTn dur="1" fill="hold">
                                          <p:stCondLst>
                                            <p:cond delay="0"/>
                                          </p:stCondLst>
                                        </p:cTn>
                                        <p:tgtEl>
                                          <p:spTgt spid="686"/>
                                        </p:tgtEl>
                                        <p:attrNameLst>
                                          <p:attrName>style.visibility</p:attrName>
                                        </p:attrNameLst>
                                      </p:cBhvr>
                                      <p:to>
                                        <p:strVal val="visible"/>
                                      </p:to>
                                    </p:set>
                                    <p:animEffect filter="fade" transition="in">
                                      <p:cBhvr>
                                        <p:cTn dur="500"/>
                                        <p:tgtEl>
                                          <p:spTgt spid="686"/>
                                        </p:tgtEl>
                                      </p:cBhvr>
                                    </p:animEffect>
                                  </p:childTnLst>
                                </p:cTn>
                              </p:par>
                              <p:par>
                                <p:cTn fill="hold" nodeType="withEffect" presetClass="entr" presetID="10" presetSubtype="0">
                                  <p:stCondLst>
                                    <p:cond delay="0"/>
                                  </p:stCondLst>
                                  <p:childTnLst>
                                    <p:set>
                                      <p:cBhvr>
                                        <p:cTn dur="1" fill="hold">
                                          <p:stCondLst>
                                            <p:cond delay="0"/>
                                          </p:stCondLst>
                                        </p:cTn>
                                        <p:tgtEl>
                                          <p:spTgt spid="689"/>
                                        </p:tgtEl>
                                        <p:attrNameLst>
                                          <p:attrName>style.visibility</p:attrName>
                                        </p:attrNameLst>
                                      </p:cBhvr>
                                      <p:to>
                                        <p:strVal val="visible"/>
                                      </p:to>
                                    </p:set>
                                    <p:animEffect filter="fade" transition="in">
                                      <p:cBhvr>
                                        <p:cTn dur="500"/>
                                        <p:tgtEl>
                                          <p:spTgt spid="6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4">
                                            <p:txEl>
                                              <p:pRg end="0" st="0"/>
                                            </p:txEl>
                                          </p:spTgt>
                                        </p:tgtEl>
                                        <p:attrNameLst>
                                          <p:attrName>style.visibility</p:attrName>
                                        </p:attrNameLst>
                                      </p:cBhvr>
                                      <p:to>
                                        <p:strVal val="visible"/>
                                      </p:to>
                                    </p:set>
                                    <p:animEffect filter="fade" transition="in">
                                      <p:cBhvr>
                                        <p:cTn dur="500"/>
                                        <p:tgtEl>
                                          <p:spTgt spid="66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4">
                                            <p:txEl>
                                              <p:pRg end="1" st="1"/>
                                            </p:txEl>
                                          </p:spTgt>
                                        </p:tgtEl>
                                        <p:attrNameLst>
                                          <p:attrName>style.visibility</p:attrName>
                                        </p:attrNameLst>
                                      </p:cBhvr>
                                      <p:to>
                                        <p:strVal val="visible"/>
                                      </p:to>
                                    </p:set>
                                    <p:animEffect filter="fade" transition="in">
                                      <p:cBhvr>
                                        <p:cTn dur="500"/>
                                        <p:tgtEl>
                                          <p:spTgt spid="66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4">
                                            <p:txEl>
                                              <p:pRg end="2" st="2"/>
                                            </p:txEl>
                                          </p:spTgt>
                                        </p:tgtEl>
                                        <p:attrNameLst>
                                          <p:attrName>style.visibility</p:attrName>
                                        </p:attrNameLst>
                                      </p:cBhvr>
                                      <p:to>
                                        <p:strVal val="visible"/>
                                      </p:to>
                                    </p:set>
                                    <p:animEffect filter="fade" transition="in">
                                      <p:cBhvr>
                                        <p:cTn dur="500"/>
                                        <p:tgtEl>
                                          <p:spTgt spid="66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4">
                                            <p:txEl>
                                              <p:pRg end="3" st="3"/>
                                            </p:txEl>
                                          </p:spTgt>
                                        </p:tgtEl>
                                        <p:attrNameLst>
                                          <p:attrName>style.visibility</p:attrName>
                                        </p:attrNameLst>
                                      </p:cBhvr>
                                      <p:to>
                                        <p:strVal val="visible"/>
                                      </p:to>
                                    </p:set>
                                    <p:animEffect filter="fade" transition="in">
                                      <p:cBhvr>
                                        <p:cTn dur="500"/>
                                        <p:tgtEl>
                                          <p:spTgt spid="66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4">
                                            <p:txEl>
                                              <p:pRg end="4" st="4"/>
                                            </p:txEl>
                                          </p:spTgt>
                                        </p:tgtEl>
                                        <p:attrNameLst>
                                          <p:attrName>style.visibility</p:attrName>
                                        </p:attrNameLst>
                                      </p:cBhvr>
                                      <p:to>
                                        <p:strVal val="visible"/>
                                      </p:to>
                                    </p:set>
                                    <p:animEffect filter="fade" transition="in">
                                      <p:cBhvr>
                                        <p:cTn dur="500"/>
                                        <p:tgtEl>
                                          <p:spTgt spid="66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4">
                                            <p:txEl>
                                              <p:pRg end="5" st="5"/>
                                            </p:txEl>
                                          </p:spTgt>
                                        </p:tgtEl>
                                        <p:attrNameLst>
                                          <p:attrName>style.visibility</p:attrName>
                                        </p:attrNameLst>
                                      </p:cBhvr>
                                      <p:to>
                                        <p:strVal val="visible"/>
                                      </p:to>
                                    </p:set>
                                    <p:animEffect filter="fade" transition="in">
                                      <p:cBhvr>
                                        <p:cTn dur="500"/>
                                        <p:tgtEl>
                                          <p:spTgt spid="66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4">
                                            <p:txEl>
                                              <p:pRg end="6" st="6"/>
                                            </p:txEl>
                                          </p:spTgt>
                                        </p:tgtEl>
                                        <p:attrNameLst>
                                          <p:attrName>style.visibility</p:attrName>
                                        </p:attrNameLst>
                                      </p:cBhvr>
                                      <p:to>
                                        <p:strVal val="visible"/>
                                      </p:to>
                                    </p:set>
                                    <p:animEffect filter="fade" transition="in">
                                      <p:cBhvr>
                                        <p:cTn dur="500"/>
                                        <p:tgtEl>
                                          <p:spTgt spid="66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4">
                                            <p:txEl>
                                              <p:pRg end="7" st="7"/>
                                            </p:txEl>
                                          </p:spTgt>
                                        </p:tgtEl>
                                        <p:attrNameLst>
                                          <p:attrName>style.visibility</p:attrName>
                                        </p:attrNameLst>
                                      </p:cBhvr>
                                      <p:to>
                                        <p:strVal val="visible"/>
                                      </p:to>
                                    </p:set>
                                    <p:animEffect filter="fade" transition="in">
                                      <p:cBhvr>
                                        <p:cTn dur="500"/>
                                        <p:tgtEl>
                                          <p:spTgt spid="66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4">
                                            <p:txEl>
                                              <p:pRg end="8" st="8"/>
                                            </p:txEl>
                                          </p:spTgt>
                                        </p:tgtEl>
                                        <p:attrNameLst>
                                          <p:attrName>style.visibility</p:attrName>
                                        </p:attrNameLst>
                                      </p:cBhvr>
                                      <p:to>
                                        <p:strVal val="visible"/>
                                      </p:to>
                                    </p:set>
                                    <p:animEffect filter="fade" transition="in">
                                      <p:cBhvr>
                                        <p:cTn dur="500"/>
                                        <p:tgtEl>
                                          <p:spTgt spid="664">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4">
                                            <p:txEl>
                                              <p:pRg end="9" st="9"/>
                                            </p:txEl>
                                          </p:spTgt>
                                        </p:tgtEl>
                                        <p:attrNameLst>
                                          <p:attrName>style.visibility</p:attrName>
                                        </p:attrNameLst>
                                      </p:cBhvr>
                                      <p:to>
                                        <p:strVal val="visible"/>
                                      </p:to>
                                    </p:set>
                                    <p:animEffect filter="fade" transition="in">
                                      <p:cBhvr>
                                        <p:cTn dur="500"/>
                                        <p:tgtEl>
                                          <p:spTgt spid="664">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4">
                                            <p:txEl>
                                              <p:pRg end="10" st="10"/>
                                            </p:txEl>
                                          </p:spTgt>
                                        </p:tgtEl>
                                        <p:attrNameLst>
                                          <p:attrName>style.visibility</p:attrName>
                                        </p:attrNameLst>
                                      </p:cBhvr>
                                      <p:to>
                                        <p:strVal val="visible"/>
                                      </p:to>
                                    </p:set>
                                    <p:animEffect filter="fade" transition="in">
                                      <p:cBhvr>
                                        <p:cTn dur="500"/>
                                        <p:tgtEl>
                                          <p:spTgt spid="664">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4">
                                            <p:txEl>
                                              <p:pRg end="11" st="11"/>
                                            </p:txEl>
                                          </p:spTgt>
                                        </p:tgtEl>
                                        <p:attrNameLst>
                                          <p:attrName>style.visibility</p:attrName>
                                        </p:attrNameLst>
                                      </p:cBhvr>
                                      <p:to>
                                        <p:strVal val="visible"/>
                                      </p:to>
                                    </p:set>
                                    <p:animEffect filter="fade" transition="in">
                                      <p:cBhvr>
                                        <p:cTn dur="500"/>
                                        <p:tgtEl>
                                          <p:spTgt spid="664">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4">
                                            <p:txEl>
                                              <p:pRg end="12" st="12"/>
                                            </p:txEl>
                                          </p:spTgt>
                                        </p:tgtEl>
                                        <p:attrNameLst>
                                          <p:attrName>style.visibility</p:attrName>
                                        </p:attrNameLst>
                                      </p:cBhvr>
                                      <p:to>
                                        <p:strVal val="visible"/>
                                      </p:to>
                                    </p:set>
                                    <p:animEffect filter="fade" transition="in">
                                      <p:cBhvr>
                                        <p:cTn dur="500"/>
                                        <p:tgtEl>
                                          <p:spTgt spid="664">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4">
                                            <p:txEl>
                                              <p:pRg end="13" st="13"/>
                                            </p:txEl>
                                          </p:spTgt>
                                        </p:tgtEl>
                                        <p:attrNameLst>
                                          <p:attrName>style.visibility</p:attrName>
                                        </p:attrNameLst>
                                      </p:cBhvr>
                                      <p:to>
                                        <p:strVal val="visible"/>
                                      </p:to>
                                    </p:set>
                                    <p:animEffect filter="fade" transition="in">
                                      <p:cBhvr>
                                        <p:cTn dur="500"/>
                                        <p:tgtEl>
                                          <p:spTgt spid="664">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4">
                                            <p:txEl>
                                              <p:pRg end="14" st="14"/>
                                            </p:txEl>
                                          </p:spTgt>
                                        </p:tgtEl>
                                        <p:attrNameLst>
                                          <p:attrName>style.visibility</p:attrName>
                                        </p:attrNameLst>
                                      </p:cBhvr>
                                      <p:to>
                                        <p:strVal val="visible"/>
                                      </p:to>
                                    </p:set>
                                    <p:animEffect filter="fade" transition="in">
                                      <p:cBhvr>
                                        <p:cTn dur="500"/>
                                        <p:tgtEl>
                                          <p:spTgt spid="664">
                                            <p:txEl>
                                              <p:pRg end="14" st="1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pic>
        <p:nvPicPr>
          <p:cNvPr id="705" name="Google Shape;705;p33"/>
          <p:cNvPicPr preferRelativeResize="0"/>
          <p:nvPr/>
        </p:nvPicPr>
        <p:blipFill rotWithShape="1">
          <a:blip r:embed="rId3">
            <a:alphaModFix/>
          </a:blip>
          <a:srcRect b="3496" l="62770" r="1812" t="2085"/>
          <a:stretch/>
        </p:blipFill>
        <p:spPr>
          <a:xfrm>
            <a:off x="7623416" y="7410"/>
            <a:ext cx="4568584" cy="6850590"/>
          </a:xfrm>
          <a:prstGeom prst="rect">
            <a:avLst/>
          </a:prstGeom>
          <a:noFill/>
          <a:ln>
            <a:noFill/>
          </a:ln>
        </p:spPr>
      </p:pic>
      <p:pic>
        <p:nvPicPr>
          <p:cNvPr id="706" name="Google Shape;706;p33"/>
          <p:cNvPicPr preferRelativeResize="0"/>
          <p:nvPr/>
        </p:nvPicPr>
        <p:blipFill rotWithShape="1">
          <a:blip r:embed="rId4">
            <a:alphaModFix amt="20000"/>
          </a:blip>
          <a:srcRect b="0" l="0" r="0" t="0"/>
          <a:stretch/>
        </p:blipFill>
        <p:spPr>
          <a:xfrm>
            <a:off x="9471838" y="4805890"/>
            <a:ext cx="3486669" cy="1952535"/>
          </a:xfrm>
          <a:prstGeom prst="rect">
            <a:avLst/>
          </a:prstGeom>
          <a:noFill/>
          <a:ln>
            <a:noFill/>
          </a:ln>
        </p:spPr>
      </p:pic>
      <p:sp>
        <p:nvSpPr>
          <p:cNvPr id="707" name="Google Shape;707;p33"/>
          <p:cNvSpPr txBox="1"/>
          <p:nvPr/>
        </p:nvSpPr>
        <p:spPr>
          <a:xfrm>
            <a:off x="7602621" y="86233"/>
            <a:ext cx="234186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lt1"/>
                </a:solidFill>
                <a:latin typeface="Calibri"/>
                <a:ea typeface="Calibri"/>
                <a:cs typeface="Calibri"/>
                <a:sym typeface="Calibri"/>
              </a:rPr>
              <a:t>Formation: MV-2-3:2-1</a:t>
            </a:r>
            <a:endParaRPr/>
          </a:p>
        </p:txBody>
      </p:sp>
      <p:grpSp>
        <p:nvGrpSpPr>
          <p:cNvPr id="708" name="Google Shape;708;p33"/>
          <p:cNvGrpSpPr/>
          <p:nvPr/>
        </p:nvGrpSpPr>
        <p:grpSpPr>
          <a:xfrm>
            <a:off x="-134870" y="86233"/>
            <a:ext cx="3483998" cy="579522"/>
            <a:chOff x="-134870" y="86233"/>
            <a:chExt cx="3483998" cy="579522"/>
          </a:xfrm>
        </p:grpSpPr>
        <p:sp>
          <p:nvSpPr>
            <p:cNvPr id="709" name="Google Shape;709;p33"/>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sv-SE" sz="1200">
                  <a:solidFill>
                    <a:schemeClr val="lt1"/>
                  </a:solidFill>
                  <a:latin typeface="Calibri"/>
                  <a:ea typeface="Calibri"/>
                  <a:cs typeface="Calibri"/>
                  <a:sym typeface="Calibri"/>
                </a:rPr>
                <a:t>Glädje, Gemenskap &amp; Fair Play</a:t>
              </a:r>
              <a:endParaRPr/>
            </a:p>
          </p:txBody>
        </p:sp>
        <p:pic>
          <p:nvPicPr>
            <p:cNvPr id="710" name="Google Shape;710;p33"/>
            <p:cNvPicPr preferRelativeResize="0"/>
            <p:nvPr/>
          </p:nvPicPr>
          <p:blipFill rotWithShape="1">
            <a:blip r:embed="rId4">
              <a:alphaModFix/>
            </a:blip>
            <a:srcRect b="0" l="0" r="0" t="0"/>
            <a:stretch/>
          </p:blipFill>
          <p:spPr>
            <a:xfrm>
              <a:off x="-134870" y="86233"/>
              <a:ext cx="1034861" cy="579522"/>
            </a:xfrm>
            <a:prstGeom prst="rect">
              <a:avLst/>
            </a:prstGeom>
            <a:noFill/>
            <a:ln>
              <a:noFill/>
            </a:ln>
          </p:spPr>
        </p:pic>
      </p:grpSp>
      <p:sp>
        <p:nvSpPr>
          <p:cNvPr id="711" name="Google Shape;711;p33"/>
          <p:cNvSpPr txBox="1"/>
          <p:nvPr/>
        </p:nvSpPr>
        <p:spPr>
          <a:xfrm>
            <a:off x="3869352" y="140233"/>
            <a:ext cx="277474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lang="sv-SE" sz="4000" u="sng" cap="none" strike="noStrike">
                <a:solidFill>
                  <a:schemeClr val="lt1"/>
                </a:solidFill>
                <a:latin typeface="Calibri"/>
                <a:ea typeface="Calibri"/>
                <a:cs typeface="Calibri"/>
                <a:sym typeface="Calibri"/>
              </a:rPr>
              <a:t>Anfallsspel</a:t>
            </a:r>
            <a:endParaRPr/>
          </a:p>
        </p:txBody>
      </p:sp>
      <p:sp>
        <p:nvSpPr>
          <p:cNvPr id="712" name="Google Shape;712;p33"/>
          <p:cNvSpPr txBox="1"/>
          <p:nvPr/>
        </p:nvSpPr>
        <p:spPr>
          <a:xfrm>
            <a:off x="561348" y="920722"/>
            <a:ext cx="638828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lang="sv-SE" sz="3200" cap="none" strike="noStrike">
                <a:solidFill>
                  <a:schemeClr val="lt1"/>
                </a:solidFill>
                <a:latin typeface="Calibri"/>
                <a:ea typeface="Calibri"/>
                <a:cs typeface="Calibri"/>
                <a:sym typeface="Calibri"/>
              </a:rPr>
              <a:t>Arbetssätt- Speluppbyggnad</a:t>
            </a:r>
            <a:endParaRPr/>
          </a:p>
        </p:txBody>
      </p:sp>
      <p:sp>
        <p:nvSpPr>
          <p:cNvPr id="713" name="Google Shape;713;p33"/>
          <p:cNvSpPr/>
          <p:nvPr/>
        </p:nvSpPr>
        <p:spPr>
          <a:xfrm>
            <a:off x="651498" y="1593506"/>
            <a:ext cx="6255913" cy="414569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Vi ska sträva efter att våra backar sköter uppspelen. Vilket gör att MV ALLTID rullar ut bollen.</a:t>
            </a:r>
            <a:endParaRPr/>
          </a:p>
          <a:p>
            <a:pPr indent="0" lvl="0" marL="0" marR="0" rtl="0" algn="l">
              <a:lnSpc>
                <a:spcPct val="90000"/>
              </a:lnSpc>
              <a:spcBef>
                <a:spcPts val="1000"/>
              </a:spcBef>
              <a:spcAft>
                <a:spcPts val="0"/>
              </a:spcAft>
              <a:buClr>
                <a:schemeClr val="lt2"/>
              </a:buClr>
              <a:buSzPts val="1600"/>
              <a:buFont typeface="Arial"/>
              <a:buNone/>
            </a:pPr>
            <a:r>
              <a:t/>
            </a:r>
            <a:endParaRPr b="0" i="0" sz="16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Wingback ska stå för beredd och göra sig spelbar i yttre-korridor.</a:t>
            </a:r>
            <a:endParaRPr/>
          </a:p>
          <a:p>
            <a:pPr indent="0" lvl="0" marL="0" marR="0" rtl="0" algn="l">
              <a:lnSpc>
                <a:spcPct val="90000"/>
              </a:lnSpc>
              <a:spcBef>
                <a:spcPts val="100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6:a ska vara spelbar centralt. </a:t>
            </a:r>
            <a:endParaRPr/>
          </a:p>
          <a:p>
            <a:pPr indent="0" lvl="0" marL="0" marR="0" rtl="0" algn="l">
              <a:lnSpc>
                <a:spcPct val="90000"/>
              </a:lnSpc>
              <a:spcBef>
                <a:spcPts val="100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8:or gör sig spelbar i inre korridor.</a:t>
            </a:r>
            <a:endParaRPr/>
          </a:p>
          <a:p>
            <a:pPr indent="0" lvl="0" marL="0" marR="0" rtl="0" algn="l">
              <a:lnSpc>
                <a:spcPct val="90000"/>
              </a:lnSpc>
              <a:spcBef>
                <a:spcPts val="100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Forward hota med djupledslöpning.</a:t>
            </a:r>
            <a:endParaRPr/>
          </a:p>
          <a:p>
            <a:pPr indent="0" lvl="0" marL="0" marR="0" rtl="0" algn="l">
              <a:lnSpc>
                <a:spcPct val="90000"/>
              </a:lnSpc>
              <a:spcBef>
                <a:spcPts val="1000"/>
              </a:spcBef>
              <a:spcAft>
                <a:spcPts val="0"/>
              </a:spcAft>
              <a:buClr>
                <a:schemeClr val="lt2"/>
              </a:buClr>
              <a:buSzPts val="1600"/>
              <a:buFont typeface="Arial"/>
              <a:buNone/>
            </a:pPr>
            <a:r>
              <a:t/>
            </a:r>
            <a:endParaRPr b="0" i="0" sz="16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Sträva efter att spela rättvänd eller halvt-rättvänd spelare. </a:t>
            </a:r>
            <a:endParaRPr/>
          </a:p>
          <a:p>
            <a:pPr indent="0" lvl="0" marL="0" marR="0" rtl="0" algn="l">
              <a:lnSpc>
                <a:spcPct val="90000"/>
              </a:lnSpc>
              <a:spcBef>
                <a:spcPts val="1000"/>
              </a:spcBef>
              <a:spcAft>
                <a:spcPts val="0"/>
              </a:spcAft>
              <a:buClr>
                <a:schemeClr val="lt2"/>
              </a:buClr>
              <a:buSzPts val="1600"/>
              <a:buFont typeface="Arial"/>
              <a:buNone/>
            </a:pPr>
            <a:r>
              <a:t/>
            </a:r>
            <a:endParaRPr b="0" i="0" sz="16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Sträva efter att alltid ha spelare i alla korridorer i uppspelen.</a:t>
            </a:r>
            <a:endParaRPr/>
          </a:p>
          <a:p>
            <a:pPr indent="0" lvl="0" marL="0" marR="0" rtl="0" algn="l">
              <a:lnSpc>
                <a:spcPct val="90000"/>
              </a:lnSpc>
              <a:spcBef>
                <a:spcPts val="1000"/>
              </a:spcBef>
              <a:spcAft>
                <a:spcPts val="0"/>
              </a:spcAft>
              <a:buClr>
                <a:schemeClr val="lt2"/>
              </a:buClr>
              <a:buSzPts val="1600"/>
              <a:buFont typeface="Arial"/>
              <a:buNone/>
            </a:pPr>
            <a:r>
              <a:t/>
            </a:r>
            <a:endParaRPr b="0" i="0" sz="16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Uppmuntra spelarna att ta meter med bollen genom att driva fram boll.</a:t>
            </a:r>
            <a:endParaRPr/>
          </a:p>
          <a:p>
            <a:pPr indent="0" lvl="0" marL="0" marR="0" rtl="0" algn="l">
              <a:lnSpc>
                <a:spcPct val="90000"/>
              </a:lnSpc>
              <a:spcBef>
                <a:spcPts val="1000"/>
              </a:spcBef>
              <a:spcAft>
                <a:spcPts val="0"/>
              </a:spcAft>
              <a:buClr>
                <a:schemeClr val="lt2"/>
              </a:buClr>
              <a:buSzPts val="1600"/>
              <a:buFont typeface="Arial"/>
              <a:buNone/>
            </a:pPr>
            <a:r>
              <a:t/>
            </a:r>
            <a:endParaRPr b="0" i="0" sz="1600">
              <a:solidFill>
                <a:schemeClr val="lt1"/>
              </a:solidFill>
              <a:latin typeface="Calibri"/>
              <a:ea typeface="Calibri"/>
              <a:cs typeface="Calibri"/>
              <a:sym typeface="Calibri"/>
            </a:endParaRPr>
          </a:p>
        </p:txBody>
      </p:sp>
      <p:cxnSp>
        <p:nvCxnSpPr>
          <p:cNvPr id="714" name="Google Shape;714;p33"/>
          <p:cNvCxnSpPr/>
          <p:nvPr/>
        </p:nvCxnSpPr>
        <p:spPr>
          <a:xfrm>
            <a:off x="8683782" y="1399142"/>
            <a:ext cx="0" cy="4164376"/>
          </a:xfrm>
          <a:prstGeom prst="straightConnector1">
            <a:avLst/>
          </a:prstGeom>
          <a:noFill/>
          <a:ln cap="flat" cmpd="sng" w="9525">
            <a:solidFill>
              <a:schemeClr val="dk1"/>
            </a:solidFill>
            <a:prstDash val="dash"/>
            <a:round/>
            <a:headEnd len="sm" w="sm" type="none"/>
            <a:tailEnd len="sm" w="sm" type="none"/>
          </a:ln>
        </p:spPr>
      </p:cxnSp>
      <p:cxnSp>
        <p:nvCxnSpPr>
          <p:cNvPr id="715" name="Google Shape;715;p33"/>
          <p:cNvCxnSpPr/>
          <p:nvPr/>
        </p:nvCxnSpPr>
        <p:spPr>
          <a:xfrm>
            <a:off x="9352088" y="665755"/>
            <a:ext cx="0" cy="5668944"/>
          </a:xfrm>
          <a:prstGeom prst="straightConnector1">
            <a:avLst/>
          </a:prstGeom>
          <a:noFill/>
          <a:ln cap="flat" cmpd="sng" w="9525">
            <a:solidFill>
              <a:schemeClr val="dk1"/>
            </a:solidFill>
            <a:prstDash val="dash"/>
            <a:round/>
            <a:headEnd len="sm" w="sm" type="none"/>
            <a:tailEnd len="sm" w="sm" type="none"/>
          </a:ln>
        </p:spPr>
      </p:cxnSp>
      <p:cxnSp>
        <p:nvCxnSpPr>
          <p:cNvPr id="716" name="Google Shape;716;p33"/>
          <p:cNvCxnSpPr/>
          <p:nvPr/>
        </p:nvCxnSpPr>
        <p:spPr>
          <a:xfrm>
            <a:off x="11200481" y="1418039"/>
            <a:ext cx="0" cy="4164376"/>
          </a:xfrm>
          <a:prstGeom prst="straightConnector1">
            <a:avLst/>
          </a:prstGeom>
          <a:noFill/>
          <a:ln cap="flat" cmpd="sng" w="9525">
            <a:solidFill>
              <a:schemeClr val="dk1"/>
            </a:solidFill>
            <a:prstDash val="dash"/>
            <a:round/>
            <a:headEnd len="sm" w="sm" type="none"/>
            <a:tailEnd len="sm" w="sm" type="none"/>
          </a:ln>
        </p:spPr>
      </p:cxnSp>
      <p:cxnSp>
        <p:nvCxnSpPr>
          <p:cNvPr id="717" name="Google Shape;717;p33"/>
          <p:cNvCxnSpPr/>
          <p:nvPr/>
        </p:nvCxnSpPr>
        <p:spPr>
          <a:xfrm>
            <a:off x="10496006" y="665755"/>
            <a:ext cx="0" cy="5668944"/>
          </a:xfrm>
          <a:prstGeom prst="straightConnector1">
            <a:avLst/>
          </a:prstGeom>
          <a:noFill/>
          <a:ln cap="flat" cmpd="sng" w="9525">
            <a:solidFill>
              <a:schemeClr val="dk1"/>
            </a:solidFill>
            <a:prstDash val="dash"/>
            <a:round/>
            <a:headEnd len="sm" w="sm" type="none"/>
            <a:tailEnd len="sm" w="sm" type="none"/>
          </a:ln>
        </p:spPr>
      </p:cxnSp>
      <p:sp>
        <p:nvSpPr>
          <p:cNvPr id="718" name="Google Shape;718;p33"/>
          <p:cNvSpPr txBox="1"/>
          <p:nvPr/>
        </p:nvSpPr>
        <p:spPr>
          <a:xfrm>
            <a:off x="7772501" y="1760464"/>
            <a:ext cx="78378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400">
                <a:solidFill>
                  <a:schemeClr val="dk1"/>
                </a:solidFill>
                <a:latin typeface="Calibri"/>
                <a:ea typeface="Calibri"/>
                <a:cs typeface="Calibri"/>
                <a:sym typeface="Calibri"/>
              </a:rPr>
              <a:t>Yttre-Korridor</a:t>
            </a:r>
            <a:endParaRPr/>
          </a:p>
        </p:txBody>
      </p:sp>
      <p:sp>
        <p:nvSpPr>
          <p:cNvPr id="719" name="Google Shape;719;p33"/>
          <p:cNvSpPr txBox="1"/>
          <p:nvPr/>
        </p:nvSpPr>
        <p:spPr>
          <a:xfrm>
            <a:off x="8660153" y="1328346"/>
            <a:ext cx="78378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400">
                <a:solidFill>
                  <a:schemeClr val="dk1"/>
                </a:solidFill>
                <a:latin typeface="Calibri"/>
                <a:ea typeface="Calibri"/>
                <a:cs typeface="Calibri"/>
                <a:sym typeface="Calibri"/>
              </a:rPr>
              <a:t>Inre-Korridor</a:t>
            </a:r>
            <a:endParaRPr/>
          </a:p>
        </p:txBody>
      </p:sp>
      <p:sp>
        <p:nvSpPr>
          <p:cNvPr id="720" name="Google Shape;720;p33"/>
          <p:cNvSpPr txBox="1"/>
          <p:nvPr/>
        </p:nvSpPr>
        <p:spPr>
          <a:xfrm>
            <a:off x="9542116" y="1857708"/>
            <a:ext cx="78378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400">
                <a:solidFill>
                  <a:schemeClr val="dk1"/>
                </a:solidFill>
                <a:latin typeface="Calibri"/>
                <a:ea typeface="Calibri"/>
                <a:cs typeface="Calibri"/>
                <a:sym typeface="Calibri"/>
              </a:rPr>
              <a:t>Central-Korridor</a:t>
            </a:r>
            <a:endParaRPr/>
          </a:p>
        </p:txBody>
      </p:sp>
      <p:sp>
        <p:nvSpPr>
          <p:cNvPr id="721" name="Google Shape;721;p33"/>
          <p:cNvSpPr txBox="1"/>
          <p:nvPr/>
        </p:nvSpPr>
        <p:spPr>
          <a:xfrm>
            <a:off x="10500185" y="1435043"/>
            <a:ext cx="78378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400">
                <a:solidFill>
                  <a:schemeClr val="dk1"/>
                </a:solidFill>
                <a:latin typeface="Calibri"/>
                <a:ea typeface="Calibri"/>
                <a:cs typeface="Calibri"/>
                <a:sym typeface="Calibri"/>
              </a:rPr>
              <a:t>Inre-Korridor</a:t>
            </a:r>
            <a:endParaRPr/>
          </a:p>
        </p:txBody>
      </p:sp>
      <p:sp>
        <p:nvSpPr>
          <p:cNvPr id="722" name="Google Shape;722;p33"/>
          <p:cNvSpPr txBox="1"/>
          <p:nvPr/>
        </p:nvSpPr>
        <p:spPr>
          <a:xfrm>
            <a:off x="11424475" y="1883430"/>
            <a:ext cx="78378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400">
                <a:solidFill>
                  <a:schemeClr val="dk1"/>
                </a:solidFill>
                <a:latin typeface="Calibri"/>
                <a:ea typeface="Calibri"/>
                <a:cs typeface="Calibri"/>
                <a:sym typeface="Calibri"/>
              </a:rPr>
              <a:t>Yttre-Korridor</a:t>
            </a:r>
            <a:endParaRPr/>
          </a:p>
        </p:txBody>
      </p:sp>
      <p:cxnSp>
        <p:nvCxnSpPr>
          <p:cNvPr id="723" name="Google Shape;723;p33"/>
          <p:cNvCxnSpPr>
            <a:stCxn id="724" idx="2"/>
          </p:cNvCxnSpPr>
          <p:nvPr/>
        </p:nvCxnSpPr>
        <p:spPr>
          <a:xfrm flipH="1" rot="10800000">
            <a:off x="10862387" y="4207234"/>
            <a:ext cx="749400" cy="745200"/>
          </a:xfrm>
          <a:prstGeom prst="straightConnector1">
            <a:avLst/>
          </a:prstGeom>
          <a:noFill/>
          <a:ln cap="flat" cmpd="sng" w="9525">
            <a:solidFill>
              <a:schemeClr val="dk1"/>
            </a:solidFill>
            <a:prstDash val="solid"/>
            <a:miter lim="800000"/>
            <a:headEnd len="sm" w="sm" type="none"/>
            <a:tailEnd len="med" w="med" type="triangle"/>
          </a:ln>
        </p:spPr>
      </p:cxnSp>
      <p:sp>
        <p:nvSpPr>
          <p:cNvPr id="724" name="Google Shape;724;p33"/>
          <p:cNvSpPr/>
          <p:nvPr/>
        </p:nvSpPr>
        <p:spPr>
          <a:xfrm>
            <a:off x="10862387" y="4898434"/>
            <a:ext cx="108000" cy="108000"/>
          </a:xfrm>
          <a:prstGeom prst="ellipse">
            <a:avLst/>
          </a:prstGeom>
          <a:solidFill>
            <a:srgbClr val="00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cxnSp>
        <p:nvCxnSpPr>
          <p:cNvPr id="725" name="Google Shape;725;p33"/>
          <p:cNvCxnSpPr>
            <a:stCxn id="724" idx="1"/>
          </p:cNvCxnSpPr>
          <p:nvPr/>
        </p:nvCxnSpPr>
        <p:spPr>
          <a:xfrm rot="10800000">
            <a:off x="10808603" y="3617350"/>
            <a:ext cx="69600" cy="1296900"/>
          </a:xfrm>
          <a:prstGeom prst="straightConnector1">
            <a:avLst/>
          </a:prstGeom>
          <a:noFill/>
          <a:ln cap="flat" cmpd="sng" w="9525">
            <a:solidFill>
              <a:schemeClr val="dk1"/>
            </a:solidFill>
            <a:prstDash val="solid"/>
            <a:miter lim="800000"/>
            <a:headEnd len="sm" w="sm" type="none"/>
            <a:tailEnd len="med" w="med" type="triangle"/>
          </a:ln>
        </p:spPr>
      </p:cxnSp>
      <p:cxnSp>
        <p:nvCxnSpPr>
          <p:cNvPr id="726" name="Google Shape;726;p33"/>
          <p:cNvCxnSpPr/>
          <p:nvPr/>
        </p:nvCxnSpPr>
        <p:spPr>
          <a:xfrm flipH="1">
            <a:off x="10020678" y="5033403"/>
            <a:ext cx="923690" cy="656678"/>
          </a:xfrm>
          <a:prstGeom prst="straightConnector1">
            <a:avLst/>
          </a:prstGeom>
          <a:noFill/>
          <a:ln cap="flat" cmpd="sng" w="9525">
            <a:solidFill>
              <a:schemeClr val="dk1"/>
            </a:solidFill>
            <a:prstDash val="solid"/>
            <a:miter lim="800000"/>
            <a:headEnd len="sm" w="sm" type="none"/>
            <a:tailEnd len="med" w="med" type="triangle"/>
          </a:ln>
        </p:spPr>
      </p:cxnSp>
      <p:cxnSp>
        <p:nvCxnSpPr>
          <p:cNvPr id="727" name="Google Shape;727;p33"/>
          <p:cNvCxnSpPr>
            <a:stCxn id="724" idx="2"/>
          </p:cNvCxnSpPr>
          <p:nvPr/>
        </p:nvCxnSpPr>
        <p:spPr>
          <a:xfrm rot="10800000">
            <a:off x="9960587" y="4275034"/>
            <a:ext cx="901800" cy="677400"/>
          </a:xfrm>
          <a:prstGeom prst="straightConnector1">
            <a:avLst/>
          </a:prstGeom>
          <a:noFill/>
          <a:ln cap="flat" cmpd="sng" w="9525">
            <a:solidFill>
              <a:schemeClr val="dk1"/>
            </a:solidFill>
            <a:prstDash val="solid"/>
            <a:miter lim="800000"/>
            <a:headEnd len="sm" w="sm" type="none"/>
            <a:tailEnd len="med" w="med" type="triangle"/>
          </a:ln>
        </p:spPr>
      </p:cxnSp>
      <p:cxnSp>
        <p:nvCxnSpPr>
          <p:cNvPr id="728" name="Google Shape;728;p33"/>
          <p:cNvCxnSpPr/>
          <p:nvPr/>
        </p:nvCxnSpPr>
        <p:spPr>
          <a:xfrm flipH="1">
            <a:off x="9164195" y="5033403"/>
            <a:ext cx="1649958" cy="39463"/>
          </a:xfrm>
          <a:prstGeom prst="straightConnector1">
            <a:avLst/>
          </a:prstGeom>
          <a:noFill/>
          <a:ln cap="flat" cmpd="sng" w="9525">
            <a:solidFill>
              <a:schemeClr val="dk1"/>
            </a:solidFill>
            <a:prstDash val="solid"/>
            <a:miter lim="800000"/>
            <a:headEnd len="sm" w="sm" type="none"/>
            <a:tailEnd len="med" w="med" type="triangle"/>
          </a:ln>
        </p:spPr>
      </p:cxnSp>
      <p:grpSp>
        <p:nvGrpSpPr>
          <p:cNvPr id="729" name="Google Shape;729;p33"/>
          <p:cNvGrpSpPr/>
          <p:nvPr/>
        </p:nvGrpSpPr>
        <p:grpSpPr>
          <a:xfrm>
            <a:off x="9623453" y="4130974"/>
            <a:ext cx="474810" cy="515622"/>
            <a:chOff x="8183019" y="5898634"/>
            <a:chExt cx="474810" cy="515622"/>
          </a:xfrm>
        </p:grpSpPr>
        <p:sp>
          <p:nvSpPr>
            <p:cNvPr id="730" name="Google Shape;730;p33"/>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731" name="Google Shape;731;p33"/>
            <p:cNvSpPr txBox="1"/>
            <p:nvPr/>
          </p:nvSpPr>
          <p:spPr>
            <a:xfrm>
              <a:off x="8183019" y="6044924"/>
              <a:ext cx="4748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6:a</a:t>
              </a:r>
              <a:endParaRPr/>
            </a:p>
          </p:txBody>
        </p:sp>
      </p:grpSp>
      <p:grpSp>
        <p:nvGrpSpPr>
          <p:cNvPr id="732" name="Google Shape;732;p33"/>
          <p:cNvGrpSpPr/>
          <p:nvPr/>
        </p:nvGrpSpPr>
        <p:grpSpPr>
          <a:xfrm>
            <a:off x="8719919" y="5006434"/>
            <a:ext cx="506870" cy="515622"/>
            <a:chOff x="8183019" y="5898634"/>
            <a:chExt cx="506870" cy="515622"/>
          </a:xfrm>
        </p:grpSpPr>
        <p:sp>
          <p:nvSpPr>
            <p:cNvPr id="733" name="Google Shape;733;p33"/>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734" name="Google Shape;734;p33"/>
            <p:cNvSpPr txBox="1"/>
            <p:nvPr/>
          </p:nvSpPr>
          <p:spPr>
            <a:xfrm>
              <a:off x="8183019" y="6044924"/>
              <a:ext cx="5068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MB</a:t>
              </a:r>
              <a:endParaRPr/>
            </a:p>
          </p:txBody>
        </p:sp>
      </p:grpSp>
      <p:grpSp>
        <p:nvGrpSpPr>
          <p:cNvPr id="735" name="Google Shape;735;p33"/>
          <p:cNvGrpSpPr/>
          <p:nvPr/>
        </p:nvGrpSpPr>
        <p:grpSpPr>
          <a:xfrm>
            <a:off x="10686711" y="5003599"/>
            <a:ext cx="506870" cy="515622"/>
            <a:chOff x="8183019" y="5898634"/>
            <a:chExt cx="506870" cy="515622"/>
          </a:xfrm>
        </p:grpSpPr>
        <p:sp>
          <p:nvSpPr>
            <p:cNvPr id="736" name="Google Shape;736;p33"/>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737" name="Google Shape;737;p33"/>
            <p:cNvSpPr txBox="1"/>
            <p:nvPr/>
          </p:nvSpPr>
          <p:spPr>
            <a:xfrm>
              <a:off x="8183019" y="6044924"/>
              <a:ext cx="5068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MB</a:t>
              </a:r>
              <a:endParaRPr/>
            </a:p>
          </p:txBody>
        </p:sp>
      </p:grpSp>
      <p:grpSp>
        <p:nvGrpSpPr>
          <p:cNvPr id="738" name="Google Shape;738;p33"/>
          <p:cNvGrpSpPr/>
          <p:nvPr/>
        </p:nvGrpSpPr>
        <p:grpSpPr>
          <a:xfrm>
            <a:off x="8725190" y="3560290"/>
            <a:ext cx="474810" cy="515622"/>
            <a:chOff x="8183019" y="5898634"/>
            <a:chExt cx="474810" cy="515622"/>
          </a:xfrm>
        </p:grpSpPr>
        <p:sp>
          <p:nvSpPr>
            <p:cNvPr id="739" name="Google Shape;739;p33"/>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740" name="Google Shape;740;p33"/>
            <p:cNvSpPr txBox="1"/>
            <p:nvPr/>
          </p:nvSpPr>
          <p:spPr>
            <a:xfrm>
              <a:off x="8183019" y="6044924"/>
              <a:ext cx="4748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8:a</a:t>
              </a:r>
              <a:endParaRPr/>
            </a:p>
          </p:txBody>
        </p:sp>
      </p:grpSp>
      <p:grpSp>
        <p:nvGrpSpPr>
          <p:cNvPr id="741" name="Google Shape;741;p33"/>
          <p:cNvGrpSpPr/>
          <p:nvPr/>
        </p:nvGrpSpPr>
        <p:grpSpPr>
          <a:xfrm>
            <a:off x="10574024" y="3414000"/>
            <a:ext cx="474810" cy="515622"/>
            <a:chOff x="8183019" y="5898634"/>
            <a:chExt cx="474810" cy="515622"/>
          </a:xfrm>
        </p:grpSpPr>
        <p:sp>
          <p:nvSpPr>
            <p:cNvPr id="742" name="Google Shape;742;p33"/>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743" name="Google Shape;743;p33"/>
            <p:cNvSpPr txBox="1"/>
            <p:nvPr/>
          </p:nvSpPr>
          <p:spPr>
            <a:xfrm>
              <a:off x="8183019" y="6044924"/>
              <a:ext cx="4748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8:a</a:t>
              </a:r>
              <a:endParaRPr/>
            </a:p>
          </p:txBody>
        </p:sp>
      </p:grpSp>
      <p:grpSp>
        <p:nvGrpSpPr>
          <p:cNvPr id="744" name="Google Shape;744;p33"/>
          <p:cNvGrpSpPr/>
          <p:nvPr/>
        </p:nvGrpSpPr>
        <p:grpSpPr>
          <a:xfrm>
            <a:off x="9676709" y="3102900"/>
            <a:ext cx="495649" cy="515622"/>
            <a:chOff x="8183019" y="5898634"/>
            <a:chExt cx="495649" cy="515622"/>
          </a:xfrm>
        </p:grpSpPr>
        <p:sp>
          <p:nvSpPr>
            <p:cNvPr id="745" name="Google Shape;745;p33"/>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746" name="Google Shape;746;p33"/>
            <p:cNvSpPr txBox="1"/>
            <p:nvPr/>
          </p:nvSpPr>
          <p:spPr>
            <a:xfrm>
              <a:off x="8183019" y="6044924"/>
              <a:ext cx="49564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FW</a:t>
              </a:r>
              <a:endParaRPr/>
            </a:p>
          </p:txBody>
        </p:sp>
      </p:grpSp>
      <p:grpSp>
        <p:nvGrpSpPr>
          <p:cNvPr id="747" name="Google Shape;747;p33"/>
          <p:cNvGrpSpPr/>
          <p:nvPr/>
        </p:nvGrpSpPr>
        <p:grpSpPr>
          <a:xfrm>
            <a:off x="7663379" y="4713814"/>
            <a:ext cx="514885" cy="515622"/>
            <a:chOff x="8183019" y="5898634"/>
            <a:chExt cx="514885" cy="515622"/>
          </a:xfrm>
        </p:grpSpPr>
        <p:sp>
          <p:nvSpPr>
            <p:cNvPr id="748" name="Google Shape;748;p33"/>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749" name="Google Shape;749;p33"/>
            <p:cNvSpPr txBox="1"/>
            <p:nvPr/>
          </p:nvSpPr>
          <p:spPr>
            <a:xfrm>
              <a:off x="8183019" y="6044924"/>
              <a:ext cx="51488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WB</a:t>
              </a:r>
              <a:endParaRPr/>
            </a:p>
          </p:txBody>
        </p:sp>
      </p:grpSp>
      <p:grpSp>
        <p:nvGrpSpPr>
          <p:cNvPr id="750" name="Google Shape;750;p33"/>
          <p:cNvGrpSpPr/>
          <p:nvPr/>
        </p:nvGrpSpPr>
        <p:grpSpPr>
          <a:xfrm>
            <a:off x="11681549" y="4001056"/>
            <a:ext cx="514885" cy="515622"/>
            <a:chOff x="8183019" y="5898634"/>
            <a:chExt cx="514885" cy="515622"/>
          </a:xfrm>
        </p:grpSpPr>
        <p:sp>
          <p:nvSpPr>
            <p:cNvPr id="751" name="Google Shape;751;p33"/>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752" name="Google Shape;752;p33"/>
            <p:cNvSpPr txBox="1"/>
            <p:nvPr/>
          </p:nvSpPr>
          <p:spPr>
            <a:xfrm>
              <a:off x="8183019" y="6044924"/>
              <a:ext cx="51488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WB</a:t>
              </a:r>
              <a:endParaRPr/>
            </a:p>
          </p:txBody>
        </p:sp>
      </p:grpSp>
      <p:grpSp>
        <p:nvGrpSpPr>
          <p:cNvPr id="753" name="Google Shape;753;p33"/>
          <p:cNvGrpSpPr/>
          <p:nvPr/>
        </p:nvGrpSpPr>
        <p:grpSpPr>
          <a:xfrm>
            <a:off x="9669226" y="5677564"/>
            <a:ext cx="513282" cy="515622"/>
            <a:chOff x="8183019" y="5898634"/>
            <a:chExt cx="513282" cy="515622"/>
          </a:xfrm>
        </p:grpSpPr>
        <p:sp>
          <p:nvSpPr>
            <p:cNvPr id="754" name="Google Shape;754;p33"/>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755" name="Google Shape;755;p33"/>
            <p:cNvSpPr txBox="1"/>
            <p:nvPr/>
          </p:nvSpPr>
          <p:spPr>
            <a:xfrm>
              <a:off x="8183019" y="6044924"/>
              <a:ext cx="51328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MV</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3">
                                            <p:txEl>
                                              <p:pRg end="0" st="0"/>
                                            </p:txEl>
                                          </p:spTgt>
                                        </p:tgtEl>
                                        <p:attrNameLst>
                                          <p:attrName>style.visibility</p:attrName>
                                        </p:attrNameLst>
                                      </p:cBhvr>
                                      <p:to>
                                        <p:strVal val="visible"/>
                                      </p:to>
                                    </p:set>
                                    <p:animEffect filter="fade" transition="in">
                                      <p:cBhvr>
                                        <p:cTn dur="500"/>
                                        <p:tgtEl>
                                          <p:spTgt spid="71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3">
                                            <p:txEl>
                                              <p:pRg end="1" st="1"/>
                                            </p:txEl>
                                          </p:spTgt>
                                        </p:tgtEl>
                                        <p:attrNameLst>
                                          <p:attrName>style.visibility</p:attrName>
                                        </p:attrNameLst>
                                      </p:cBhvr>
                                      <p:to>
                                        <p:strVal val="visible"/>
                                      </p:to>
                                    </p:set>
                                    <p:animEffect filter="fade" transition="in">
                                      <p:cBhvr>
                                        <p:cTn dur="500"/>
                                        <p:tgtEl>
                                          <p:spTgt spid="71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3">
                                            <p:txEl>
                                              <p:pRg end="2" st="2"/>
                                            </p:txEl>
                                          </p:spTgt>
                                        </p:tgtEl>
                                        <p:attrNameLst>
                                          <p:attrName>style.visibility</p:attrName>
                                        </p:attrNameLst>
                                      </p:cBhvr>
                                      <p:to>
                                        <p:strVal val="visible"/>
                                      </p:to>
                                    </p:set>
                                    <p:animEffect filter="fade" transition="in">
                                      <p:cBhvr>
                                        <p:cTn dur="500"/>
                                        <p:tgtEl>
                                          <p:spTgt spid="71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3">
                                            <p:txEl>
                                              <p:pRg end="3" st="3"/>
                                            </p:txEl>
                                          </p:spTgt>
                                        </p:tgtEl>
                                        <p:attrNameLst>
                                          <p:attrName>style.visibility</p:attrName>
                                        </p:attrNameLst>
                                      </p:cBhvr>
                                      <p:to>
                                        <p:strVal val="visible"/>
                                      </p:to>
                                    </p:set>
                                    <p:animEffect filter="fade" transition="in">
                                      <p:cBhvr>
                                        <p:cTn dur="500"/>
                                        <p:tgtEl>
                                          <p:spTgt spid="71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3">
                                            <p:txEl>
                                              <p:pRg end="4" st="4"/>
                                            </p:txEl>
                                          </p:spTgt>
                                        </p:tgtEl>
                                        <p:attrNameLst>
                                          <p:attrName>style.visibility</p:attrName>
                                        </p:attrNameLst>
                                      </p:cBhvr>
                                      <p:to>
                                        <p:strVal val="visible"/>
                                      </p:to>
                                    </p:set>
                                    <p:animEffect filter="fade" transition="in">
                                      <p:cBhvr>
                                        <p:cTn dur="500"/>
                                        <p:tgtEl>
                                          <p:spTgt spid="71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3">
                                            <p:txEl>
                                              <p:pRg end="5" st="5"/>
                                            </p:txEl>
                                          </p:spTgt>
                                        </p:tgtEl>
                                        <p:attrNameLst>
                                          <p:attrName>style.visibility</p:attrName>
                                        </p:attrNameLst>
                                      </p:cBhvr>
                                      <p:to>
                                        <p:strVal val="visible"/>
                                      </p:to>
                                    </p:set>
                                    <p:animEffect filter="fade" transition="in">
                                      <p:cBhvr>
                                        <p:cTn dur="500"/>
                                        <p:tgtEl>
                                          <p:spTgt spid="71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3">
                                            <p:txEl>
                                              <p:pRg end="6" st="6"/>
                                            </p:txEl>
                                          </p:spTgt>
                                        </p:tgtEl>
                                        <p:attrNameLst>
                                          <p:attrName>style.visibility</p:attrName>
                                        </p:attrNameLst>
                                      </p:cBhvr>
                                      <p:to>
                                        <p:strVal val="visible"/>
                                      </p:to>
                                    </p:set>
                                    <p:animEffect filter="fade" transition="in">
                                      <p:cBhvr>
                                        <p:cTn dur="500"/>
                                        <p:tgtEl>
                                          <p:spTgt spid="71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3">
                                            <p:txEl>
                                              <p:pRg end="7" st="7"/>
                                            </p:txEl>
                                          </p:spTgt>
                                        </p:tgtEl>
                                        <p:attrNameLst>
                                          <p:attrName>style.visibility</p:attrName>
                                        </p:attrNameLst>
                                      </p:cBhvr>
                                      <p:to>
                                        <p:strVal val="visible"/>
                                      </p:to>
                                    </p:set>
                                    <p:animEffect filter="fade" transition="in">
                                      <p:cBhvr>
                                        <p:cTn dur="500"/>
                                        <p:tgtEl>
                                          <p:spTgt spid="71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3">
                                            <p:txEl>
                                              <p:pRg end="8" st="8"/>
                                            </p:txEl>
                                          </p:spTgt>
                                        </p:tgtEl>
                                        <p:attrNameLst>
                                          <p:attrName>style.visibility</p:attrName>
                                        </p:attrNameLst>
                                      </p:cBhvr>
                                      <p:to>
                                        <p:strVal val="visible"/>
                                      </p:to>
                                    </p:set>
                                    <p:animEffect filter="fade" transition="in">
                                      <p:cBhvr>
                                        <p:cTn dur="500"/>
                                        <p:tgtEl>
                                          <p:spTgt spid="713">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3">
                                            <p:txEl>
                                              <p:pRg end="9" st="9"/>
                                            </p:txEl>
                                          </p:spTgt>
                                        </p:tgtEl>
                                        <p:attrNameLst>
                                          <p:attrName>style.visibility</p:attrName>
                                        </p:attrNameLst>
                                      </p:cBhvr>
                                      <p:to>
                                        <p:strVal val="visible"/>
                                      </p:to>
                                    </p:set>
                                    <p:animEffect filter="fade" transition="in">
                                      <p:cBhvr>
                                        <p:cTn dur="500"/>
                                        <p:tgtEl>
                                          <p:spTgt spid="713">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3">
                                            <p:txEl>
                                              <p:pRg end="10" st="10"/>
                                            </p:txEl>
                                          </p:spTgt>
                                        </p:tgtEl>
                                        <p:attrNameLst>
                                          <p:attrName>style.visibility</p:attrName>
                                        </p:attrNameLst>
                                      </p:cBhvr>
                                      <p:to>
                                        <p:strVal val="visible"/>
                                      </p:to>
                                    </p:set>
                                    <p:animEffect filter="fade" transition="in">
                                      <p:cBhvr>
                                        <p:cTn dur="500"/>
                                        <p:tgtEl>
                                          <p:spTgt spid="713">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3">
                                            <p:txEl>
                                              <p:pRg end="11" st="11"/>
                                            </p:txEl>
                                          </p:spTgt>
                                        </p:tgtEl>
                                        <p:attrNameLst>
                                          <p:attrName>style.visibility</p:attrName>
                                        </p:attrNameLst>
                                      </p:cBhvr>
                                      <p:to>
                                        <p:strVal val="visible"/>
                                      </p:to>
                                    </p:set>
                                    <p:animEffect filter="fade" transition="in">
                                      <p:cBhvr>
                                        <p:cTn dur="500"/>
                                        <p:tgtEl>
                                          <p:spTgt spid="713">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3">
                                            <p:txEl>
                                              <p:pRg end="12" st="12"/>
                                            </p:txEl>
                                          </p:spTgt>
                                        </p:tgtEl>
                                        <p:attrNameLst>
                                          <p:attrName>style.visibility</p:attrName>
                                        </p:attrNameLst>
                                      </p:cBhvr>
                                      <p:to>
                                        <p:strVal val="visible"/>
                                      </p:to>
                                    </p:set>
                                    <p:animEffect filter="fade" transition="in">
                                      <p:cBhvr>
                                        <p:cTn dur="500"/>
                                        <p:tgtEl>
                                          <p:spTgt spid="713">
                                            <p:txEl>
                                              <p:pRg end="12" st="1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pic>
        <p:nvPicPr>
          <p:cNvPr id="760" name="Google Shape;760;p34"/>
          <p:cNvPicPr preferRelativeResize="0"/>
          <p:nvPr/>
        </p:nvPicPr>
        <p:blipFill rotWithShape="1">
          <a:blip r:embed="rId3">
            <a:alphaModFix/>
          </a:blip>
          <a:srcRect b="0" l="0" r="0" t="0"/>
          <a:stretch/>
        </p:blipFill>
        <p:spPr>
          <a:xfrm rot="10800000">
            <a:off x="4609050" y="2052110"/>
            <a:ext cx="7582950" cy="4805890"/>
          </a:xfrm>
          <a:prstGeom prst="rect">
            <a:avLst/>
          </a:prstGeom>
          <a:noFill/>
          <a:ln>
            <a:noFill/>
          </a:ln>
        </p:spPr>
      </p:pic>
      <p:sp>
        <p:nvSpPr>
          <p:cNvPr id="761" name="Google Shape;761;p34"/>
          <p:cNvSpPr/>
          <p:nvPr/>
        </p:nvSpPr>
        <p:spPr>
          <a:xfrm>
            <a:off x="7751321" y="2523046"/>
            <a:ext cx="1287720" cy="1263603"/>
          </a:xfrm>
          <a:prstGeom prst="rect">
            <a:avLst/>
          </a:prstGeom>
          <a:solidFill>
            <a:schemeClr val="accent5">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v-SE" sz="1800">
                <a:solidFill>
                  <a:schemeClr val="lt1"/>
                </a:solidFill>
                <a:latin typeface="Calibri"/>
                <a:ea typeface="Calibri"/>
                <a:cs typeface="Calibri"/>
                <a:sym typeface="Calibri"/>
              </a:rPr>
              <a:t>GOLDEN-ZONE</a:t>
            </a:r>
            <a:endParaRPr/>
          </a:p>
        </p:txBody>
      </p:sp>
      <p:pic>
        <p:nvPicPr>
          <p:cNvPr id="762" name="Google Shape;762;p34"/>
          <p:cNvPicPr preferRelativeResize="0"/>
          <p:nvPr/>
        </p:nvPicPr>
        <p:blipFill rotWithShape="1">
          <a:blip r:embed="rId4">
            <a:alphaModFix amt="20000"/>
          </a:blip>
          <a:srcRect b="0" l="0" r="0" t="0"/>
          <a:stretch/>
        </p:blipFill>
        <p:spPr>
          <a:xfrm>
            <a:off x="9471838" y="4805890"/>
            <a:ext cx="3486669" cy="1952535"/>
          </a:xfrm>
          <a:prstGeom prst="rect">
            <a:avLst/>
          </a:prstGeom>
          <a:noFill/>
          <a:ln>
            <a:noFill/>
          </a:ln>
        </p:spPr>
      </p:pic>
      <p:sp>
        <p:nvSpPr>
          <p:cNvPr id="763" name="Google Shape;763;p34"/>
          <p:cNvSpPr txBox="1"/>
          <p:nvPr/>
        </p:nvSpPr>
        <p:spPr>
          <a:xfrm>
            <a:off x="7602621" y="86233"/>
            <a:ext cx="234186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lt1"/>
                </a:solidFill>
                <a:latin typeface="Calibri"/>
                <a:ea typeface="Calibri"/>
                <a:cs typeface="Calibri"/>
                <a:sym typeface="Calibri"/>
              </a:rPr>
              <a:t>Formation: MV-2-3:2-1</a:t>
            </a:r>
            <a:endParaRPr/>
          </a:p>
        </p:txBody>
      </p:sp>
      <p:grpSp>
        <p:nvGrpSpPr>
          <p:cNvPr id="764" name="Google Shape;764;p34"/>
          <p:cNvGrpSpPr/>
          <p:nvPr/>
        </p:nvGrpSpPr>
        <p:grpSpPr>
          <a:xfrm>
            <a:off x="-134870" y="86233"/>
            <a:ext cx="3483998" cy="579522"/>
            <a:chOff x="-134870" y="86233"/>
            <a:chExt cx="3483998" cy="579522"/>
          </a:xfrm>
        </p:grpSpPr>
        <p:sp>
          <p:nvSpPr>
            <p:cNvPr id="765" name="Google Shape;765;p34"/>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sv-SE" sz="1200">
                  <a:solidFill>
                    <a:schemeClr val="lt1"/>
                  </a:solidFill>
                  <a:latin typeface="Calibri"/>
                  <a:ea typeface="Calibri"/>
                  <a:cs typeface="Calibri"/>
                  <a:sym typeface="Calibri"/>
                </a:rPr>
                <a:t>Glädje, Gemenskap &amp; Fair Play</a:t>
              </a:r>
              <a:endParaRPr/>
            </a:p>
          </p:txBody>
        </p:sp>
        <p:pic>
          <p:nvPicPr>
            <p:cNvPr id="766" name="Google Shape;766;p34"/>
            <p:cNvPicPr preferRelativeResize="0"/>
            <p:nvPr/>
          </p:nvPicPr>
          <p:blipFill rotWithShape="1">
            <a:blip r:embed="rId4">
              <a:alphaModFix/>
            </a:blip>
            <a:srcRect b="0" l="0" r="0" t="0"/>
            <a:stretch/>
          </p:blipFill>
          <p:spPr>
            <a:xfrm>
              <a:off x="-134870" y="86233"/>
              <a:ext cx="1034861" cy="579522"/>
            </a:xfrm>
            <a:prstGeom prst="rect">
              <a:avLst/>
            </a:prstGeom>
            <a:noFill/>
            <a:ln>
              <a:noFill/>
            </a:ln>
          </p:spPr>
        </p:pic>
      </p:grpSp>
      <p:sp>
        <p:nvSpPr>
          <p:cNvPr id="767" name="Google Shape;767;p34"/>
          <p:cNvSpPr txBox="1"/>
          <p:nvPr/>
        </p:nvSpPr>
        <p:spPr>
          <a:xfrm>
            <a:off x="3869352" y="140233"/>
            <a:ext cx="277474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lang="sv-SE" sz="4000" u="sng" cap="none" strike="noStrike">
                <a:solidFill>
                  <a:schemeClr val="lt1"/>
                </a:solidFill>
                <a:latin typeface="Calibri"/>
                <a:ea typeface="Calibri"/>
                <a:cs typeface="Calibri"/>
                <a:sym typeface="Calibri"/>
              </a:rPr>
              <a:t>Anfallsspel</a:t>
            </a:r>
            <a:endParaRPr/>
          </a:p>
        </p:txBody>
      </p:sp>
      <p:sp>
        <p:nvSpPr>
          <p:cNvPr id="768" name="Google Shape;768;p34"/>
          <p:cNvSpPr txBox="1"/>
          <p:nvPr/>
        </p:nvSpPr>
        <p:spPr>
          <a:xfrm>
            <a:off x="576608" y="881195"/>
            <a:ext cx="6933937"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lang="sv-SE" sz="3200" cap="none" strike="noStrike">
                <a:solidFill>
                  <a:schemeClr val="lt1"/>
                </a:solidFill>
                <a:latin typeface="Calibri"/>
                <a:ea typeface="Calibri"/>
                <a:cs typeface="Calibri"/>
                <a:sym typeface="Calibri"/>
              </a:rPr>
              <a:t>KTAGM – Komma till avslut göra mål</a:t>
            </a:r>
            <a:endParaRPr/>
          </a:p>
        </p:txBody>
      </p:sp>
      <p:sp>
        <p:nvSpPr>
          <p:cNvPr id="769" name="Google Shape;769;p34"/>
          <p:cNvSpPr/>
          <p:nvPr/>
        </p:nvSpPr>
        <p:spPr>
          <a:xfrm>
            <a:off x="382561" y="1780658"/>
            <a:ext cx="4088654" cy="414569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Vi ska anfalla med alla våra spelare.</a:t>
            </a:r>
            <a:endParaRPr/>
          </a:p>
          <a:p>
            <a:pPr indent="0" lvl="0" marL="0" marR="0" rtl="0" algn="l">
              <a:lnSpc>
                <a:spcPct val="90000"/>
              </a:lnSpc>
              <a:spcBef>
                <a:spcPts val="100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Vi ska ta oss in i Golden zone med variation genom:</a:t>
            </a:r>
            <a:endParaRPr/>
          </a:p>
          <a:p>
            <a:pPr indent="-285750" lvl="0" marL="285750" marR="0" rtl="0" algn="l">
              <a:lnSpc>
                <a:spcPct val="90000"/>
              </a:lnSpc>
              <a:spcBef>
                <a:spcPts val="1000"/>
              </a:spcBef>
              <a:spcAft>
                <a:spcPts val="0"/>
              </a:spcAft>
              <a:buClr>
                <a:schemeClr val="lt2"/>
              </a:buClr>
              <a:buSzPts val="1600"/>
              <a:buFont typeface="Arial"/>
              <a:buChar char="•"/>
            </a:pPr>
            <a:r>
              <a:rPr b="0" i="0" lang="sv-SE" sz="1600">
                <a:solidFill>
                  <a:schemeClr val="lt1"/>
                </a:solidFill>
                <a:latin typeface="Calibri"/>
                <a:ea typeface="Calibri"/>
                <a:cs typeface="Calibri"/>
                <a:sym typeface="Calibri"/>
              </a:rPr>
              <a:t>Djupledsspel</a:t>
            </a:r>
            <a:endParaRPr/>
          </a:p>
          <a:p>
            <a:pPr indent="-285750" lvl="0" marL="285750" marR="0" rtl="0" algn="l">
              <a:lnSpc>
                <a:spcPct val="90000"/>
              </a:lnSpc>
              <a:spcBef>
                <a:spcPts val="1000"/>
              </a:spcBef>
              <a:spcAft>
                <a:spcPts val="0"/>
              </a:spcAft>
              <a:buClr>
                <a:schemeClr val="lt2"/>
              </a:buClr>
              <a:buSzPts val="1600"/>
              <a:buFont typeface="Arial"/>
              <a:buChar char="•"/>
            </a:pPr>
            <a:r>
              <a:rPr b="0" i="0" lang="sv-SE" sz="1600">
                <a:solidFill>
                  <a:schemeClr val="lt1"/>
                </a:solidFill>
                <a:latin typeface="Calibri"/>
                <a:ea typeface="Calibri"/>
                <a:cs typeface="Calibri"/>
                <a:sym typeface="Calibri"/>
              </a:rPr>
              <a:t>Överlapp</a:t>
            </a:r>
            <a:endParaRPr/>
          </a:p>
          <a:p>
            <a:pPr indent="-285750" lvl="0" marL="285750" marR="0" rtl="0" algn="l">
              <a:lnSpc>
                <a:spcPct val="90000"/>
              </a:lnSpc>
              <a:spcBef>
                <a:spcPts val="1000"/>
              </a:spcBef>
              <a:spcAft>
                <a:spcPts val="0"/>
              </a:spcAft>
              <a:buClr>
                <a:schemeClr val="lt2"/>
              </a:buClr>
              <a:buSzPts val="1600"/>
              <a:buFont typeface="Arial"/>
              <a:buChar char="•"/>
            </a:pPr>
            <a:r>
              <a:rPr b="0" i="0" lang="sv-SE" sz="1600">
                <a:solidFill>
                  <a:schemeClr val="lt1"/>
                </a:solidFill>
                <a:latin typeface="Calibri"/>
                <a:ea typeface="Calibri"/>
                <a:cs typeface="Calibri"/>
                <a:sym typeface="Calibri"/>
              </a:rPr>
              <a:t>Avledande rörelse</a:t>
            </a:r>
            <a:endParaRPr/>
          </a:p>
          <a:p>
            <a:pPr indent="-285750" lvl="0" marL="285750" marR="0" rtl="0" algn="l">
              <a:lnSpc>
                <a:spcPct val="90000"/>
              </a:lnSpc>
              <a:spcBef>
                <a:spcPts val="1000"/>
              </a:spcBef>
              <a:spcAft>
                <a:spcPts val="0"/>
              </a:spcAft>
              <a:buClr>
                <a:schemeClr val="lt2"/>
              </a:buClr>
              <a:buSzPts val="1600"/>
              <a:buFont typeface="Arial"/>
              <a:buChar char="•"/>
            </a:pPr>
            <a:r>
              <a:rPr b="0" i="0" lang="sv-SE" sz="1600">
                <a:solidFill>
                  <a:schemeClr val="lt1"/>
                </a:solidFill>
                <a:latin typeface="Calibri"/>
                <a:ea typeface="Calibri"/>
                <a:cs typeface="Calibri"/>
                <a:sym typeface="Calibri"/>
              </a:rPr>
              <a:t>Utmana, Finta &amp; Dribbla</a:t>
            </a:r>
            <a:endParaRPr/>
          </a:p>
          <a:p>
            <a:pPr indent="-285750" lvl="0" marL="285750" marR="0" rtl="0" algn="l">
              <a:lnSpc>
                <a:spcPct val="90000"/>
              </a:lnSpc>
              <a:spcBef>
                <a:spcPts val="1000"/>
              </a:spcBef>
              <a:spcAft>
                <a:spcPts val="0"/>
              </a:spcAft>
              <a:buClr>
                <a:schemeClr val="lt2"/>
              </a:buClr>
              <a:buSzPts val="1600"/>
              <a:buFont typeface="Arial"/>
              <a:buChar char="•"/>
            </a:pPr>
            <a:r>
              <a:rPr b="0" i="0" lang="sv-SE" sz="1600">
                <a:solidFill>
                  <a:schemeClr val="lt1"/>
                </a:solidFill>
                <a:latin typeface="Calibri"/>
                <a:ea typeface="Calibri"/>
                <a:cs typeface="Calibri"/>
                <a:sym typeface="Calibri"/>
              </a:rPr>
              <a:t>Väggspel</a:t>
            </a:r>
            <a:endParaRPr/>
          </a:p>
          <a:p>
            <a:pPr indent="-285750" lvl="0" marL="285750" marR="0" rtl="0" algn="l">
              <a:lnSpc>
                <a:spcPct val="90000"/>
              </a:lnSpc>
              <a:spcBef>
                <a:spcPts val="1000"/>
              </a:spcBef>
              <a:spcAft>
                <a:spcPts val="0"/>
              </a:spcAft>
              <a:buClr>
                <a:schemeClr val="lt2"/>
              </a:buClr>
              <a:buSzPts val="1600"/>
              <a:buFont typeface="Arial"/>
              <a:buChar char="•"/>
            </a:pPr>
            <a:r>
              <a:rPr b="0" i="0" lang="sv-SE" sz="1600">
                <a:solidFill>
                  <a:schemeClr val="lt1"/>
                </a:solidFill>
                <a:latin typeface="Calibri"/>
                <a:ea typeface="Calibri"/>
                <a:cs typeface="Calibri"/>
                <a:sym typeface="Calibri"/>
              </a:rPr>
              <a:t>Inlägg</a:t>
            </a:r>
            <a:endParaRPr/>
          </a:p>
          <a:p>
            <a:pPr indent="0" lvl="0" marL="0" marR="0" rtl="0" algn="l">
              <a:lnSpc>
                <a:spcPct val="90000"/>
              </a:lnSpc>
              <a:spcBef>
                <a:spcPts val="1000"/>
              </a:spcBef>
              <a:spcAft>
                <a:spcPts val="0"/>
              </a:spcAft>
              <a:buClr>
                <a:schemeClr val="lt2"/>
              </a:buClr>
              <a:buSzPts val="1600"/>
              <a:buFont typeface="Arial"/>
              <a:buNone/>
            </a:pPr>
            <a:r>
              <a:t/>
            </a:r>
            <a:endParaRPr b="0" i="0" sz="16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Vi ska etablera spel och ta fram ta oss framåt när yta finns:</a:t>
            </a:r>
            <a:endParaRPr/>
          </a:p>
          <a:p>
            <a:pPr indent="-342900" lvl="0" marL="342900" marR="0" rtl="0" algn="l">
              <a:lnSpc>
                <a:spcPct val="90000"/>
              </a:lnSpc>
              <a:spcBef>
                <a:spcPts val="1000"/>
              </a:spcBef>
              <a:spcAft>
                <a:spcPts val="0"/>
              </a:spcAft>
              <a:buClr>
                <a:schemeClr val="lt2"/>
              </a:buClr>
              <a:buSzPts val="1400"/>
              <a:buFont typeface="Arial"/>
              <a:buChar char="•"/>
            </a:pPr>
            <a:r>
              <a:rPr b="0" i="0" lang="sv-SE" sz="1400">
                <a:solidFill>
                  <a:schemeClr val="lt1"/>
                </a:solidFill>
                <a:latin typeface="Calibri"/>
                <a:ea typeface="Calibri"/>
                <a:cs typeface="Calibri"/>
                <a:sym typeface="Calibri"/>
              </a:rPr>
              <a:t>Spelvändningar </a:t>
            </a:r>
            <a:endParaRPr/>
          </a:p>
          <a:p>
            <a:pPr indent="-342900" lvl="0" marL="342900" marR="0" rtl="0" algn="l">
              <a:lnSpc>
                <a:spcPct val="90000"/>
              </a:lnSpc>
              <a:spcBef>
                <a:spcPts val="1000"/>
              </a:spcBef>
              <a:spcAft>
                <a:spcPts val="0"/>
              </a:spcAft>
              <a:buClr>
                <a:schemeClr val="lt2"/>
              </a:buClr>
              <a:buSzPts val="1400"/>
              <a:buFont typeface="Arial"/>
              <a:buChar char="•"/>
            </a:pPr>
            <a:r>
              <a:rPr b="0" i="0" lang="sv-SE" sz="1400">
                <a:solidFill>
                  <a:schemeClr val="lt1"/>
                </a:solidFill>
                <a:latin typeface="Calibri"/>
                <a:ea typeface="Calibri"/>
                <a:cs typeface="Calibri"/>
                <a:sym typeface="Calibri"/>
              </a:rPr>
              <a:t>Uppflyttning</a:t>
            </a:r>
            <a:endParaRPr/>
          </a:p>
          <a:p>
            <a:pPr indent="-254000" lvl="0" marL="342900" marR="0" rtl="0" algn="l">
              <a:lnSpc>
                <a:spcPct val="90000"/>
              </a:lnSpc>
              <a:spcBef>
                <a:spcPts val="1000"/>
              </a:spcBef>
              <a:spcAft>
                <a:spcPts val="0"/>
              </a:spcAft>
              <a:buClr>
                <a:schemeClr val="lt2"/>
              </a:buClr>
              <a:buSzPts val="1400"/>
              <a:buFont typeface="Arial"/>
              <a:buNone/>
            </a:pPr>
            <a:r>
              <a:t/>
            </a:r>
            <a:endParaRPr b="0" i="0" sz="14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600"/>
              <a:buFont typeface="Arial"/>
              <a:buNone/>
            </a:pPr>
            <a:r>
              <a:t/>
            </a:r>
            <a:endParaRPr b="0" i="0" sz="16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600"/>
              <a:buFont typeface="Arial"/>
              <a:buNone/>
            </a:pPr>
            <a:r>
              <a:t/>
            </a:r>
            <a:endParaRPr b="0" i="0" sz="16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600"/>
              <a:buFont typeface="Arial"/>
              <a:buNone/>
            </a:pPr>
            <a:r>
              <a:t/>
            </a:r>
            <a:endParaRPr b="0" i="0" sz="1600">
              <a:solidFill>
                <a:schemeClr val="lt1"/>
              </a:solidFill>
              <a:latin typeface="Calibri"/>
              <a:ea typeface="Calibri"/>
              <a:cs typeface="Calibri"/>
              <a:sym typeface="Calibri"/>
            </a:endParaRPr>
          </a:p>
        </p:txBody>
      </p:sp>
      <p:sp>
        <p:nvSpPr>
          <p:cNvPr id="770" name="Google Shape;770;p34"/>
          <p:cNvSpPr/>
          <p:nvPr/>
        </p:nvSpPr>
        <p:spPr>
          <a:xfrm>
            <a:off x="6951112" y="2526835"/>
            <a:ext cx="800209" cy="1263603"/>
          </a:xfrm>
          <a:prstGeom prst="rect">
            <a:avLst/>
          </a:prstGeom>
          <a:solidFill>
            <a:schemeClr val="accent4">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v-SE" sz="1800">
                <a:solidFill>
                  <a:schemeClr val="lt1"/>
                </a:solidFill>
                <a:latin typeface="Calibri"/>
                <a:ea typeface="Calibri"/>
                <a:cs typeface="Calibri"/>
                <a:sym typeface="Calibri"/>
              </a:rPr>
              <a:t>ASSIT-ZONE</a:t>
            </a:r>
            <a:endParaRPr/>
          </a:p>
        </p:txBody>
      </p:sp>
      <p:sp>
        <p:nvSpPr>
          <p:cNvPr id="771" name="Google Shape;771;p34"/>
          <p:cNvSpPr/>
          <p:nvPr/>
        </p:nvSpPr>
        <p:spPr>
          <a:xfrm>
            <a:off x="9039041" y="2526835"/>
            <a:ext cx="800209" cy="1263603"/>
          </a:xfrm>
          <a:prstGeom prst="rect">
            <a:avLst/>
          </a:prstGeom>
          <a:solidFill>
            <a:schemeClr val="accent4">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v-SE" sz="1800">
                <a:solidFill>
                  <a:schemeClr val="lt1"/>
                </a:solidFill>
                <a:latin typeface="Calibri"/>
                <a:ea typeface="Calibri"/>
                <a:cs typeface="Calibri"/>
                <a:sym typeface="Calibri"/>
              </a:rPr>
              <a:t>ASSIT-ZONE</a:t>
            </a:r>
            <a:endParaRPr/>
          </a:p>
        </p:txBody>
      </p:sp>
      <p:sp>
        <p:nvSpPr>
          <p:cNvPr id="772" name="Google Shape;772;p34"/>
          <p:cNvSpPr/>
          <p:nvPr/>
        </p:nvSpPr>
        <p:spPr>
          <a:xfrm>
            <a:off x="6951112" y="3794227"/>
            <a:ext cx="2888138" cy="425523"/>
          </a:xfrm>
          <a:prstGeom prst="rect">
            <a:avLst/>
          </a:prstGeom>
          <a:solidFill>
            <a:schemeClr val="accent4">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v-SE" sz="1800">
                <a:solidFill>
                  <a:schemeClr val="lt1"/>
                </a:solidFill>
                <a:latin typeface="Calibri"/>
                <a:ea typeface="Calibri"/>
                <a:cs typeface="Calibri"/>
                <a:sym typeface="Calibri"/>
              </a:rPr>
              <a:t>ASSIT-ZONE</a:t>
            </a:r>
            <a:endParaRPr/>
          </a:p>
        </p:txBody>
      </p:sp>
      <p:grpSp>
        <p:nvGrpSpPr>
          <p:cNvPr id="773" name="Google Shape;773;p34"/>
          <p:cNvGrpSpPr/>
          <p:nvPr/>
        </p:nvGrpSpPr>
        <p:grpSpPr>
          <a:xfrm>
            <a:off x="6837019" y="4145638"/>
            <a:ext cx="474810" cy="515622"/>
            <a:chOff x="8183019" y="5898634"/>
            <a:chExt cx="474810" cy="515622"/>
          </a:xfrm>
        </p:grpSpPr>
        <p:sp>
          <p:nvSpPr>
            <p:cNvPr id="774" name="Google Shape;774;p34"/>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775" name="Google Shape;775;p34"/>
            <p:cNvSpPr txBox="1"/>
            <p:nvPr/>
          </p:nvSpPr>
          <p:spPr>
            <a:xfrm>
              <a:off x="8183019" y="6044924"/>
              <a:ext cx="4748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8:a</a:t>
              </a:r>
              <a:endParaRPr/>
            </a:p>
          </p:txBody>
        </p:sp>
      </p:grpSp>
      <p:grpSp>
        <p:nvGrpSpPr>
          <p:cNvPr id="776" name="Google Shape;776;p34"/>
          <p:cNvGrpSpPr/>
          <p:nvPr/>
        </p:nvGrpSpPr>
        <p:grpSpPr>
          <a:xfrm>
            <a:off x="9564915" y="4145638"/>
            <a:ext cx="474810" cy="515622"/>
            <a:chOff x="8183019" y="5898634"/>
            <a:chExt cx="474810" cy="515622"/>
          </a:xfrm>
        </p:grpSpPr>
        <p:sp>
          <p:nvSpPr>
            <p:cNvPr id="777" name="Google Shape;777;p34"/>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778" name="Google Shape;778;p34"/>
            <p:cNvSpPr txBox="1"/>
            <p:nvPr/>
          </p:nvSpPr>
          <p:spPr>
            <a:xfrm>
              <a:off x="8183019" y="6044924"/>
              <a:ext cx="4748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8:a</a:t>
              </a:r>
              <a:endParaRPr/>
            </a:p>
          </p:txBody>
        </p:sp>
      </p:grpSp>
      <p:grpSp>
        <p:nvGrpSpPr>
          <p:cNvPr id="779" name="Google Shape;779;p34"/>
          <p:cNvGrpSpPr/>
          <p:nvPr/>
        </p:nvGrpSpPr>
        <p:grpSpPr>
          <a:xfrm>
            <a:off x="8147356" y="3786649"/>
            <a:ext cx="495649" cy="515622"/>
            <a:chOff x="8183019" y="5898634"/>
            <a:chExt cx="495649" cy="515622"/>
          </a:xfrm>
        </p:grpSpPr>
        <p:sp>
          <p:nvSpPr>
            <p:cNvPr id="780" name="Google Shape;780;p34"/>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781" name="Google Shape;781;p34"/>
            <p:cNvSpPr txBox="1"/>
            <p:nvPr/>
          </p:nvSpPr>
          <p:spPr>
            <a:xfrm>
              <a:off x="8183019" y="6044924"/>
              <a:ext cx="49564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FW</a:t>
              </a:r>
              <a:endParaRPr/>
            </a:p>
          </p:txBody>
        </p:sp>
      </p:grpSp>
      <p:grpSp>
        <p:nvGrpSpPr>
          <p:cNvPr id="782" name="Google Shape;782;p34"/>
          <p:cNvGrpSpPr/>
          <p:nvPr/>
        </p:nvGrpSpPr>
        <p:grpSpPr>
          <a:xfrm>
            <a:off x="7113776" y="6204980"/>
            <a:ext cx="506870" cy="515622"/>
            <a:chOff x="8183019" y="5898634"/>
            <a:chExt cx="506870" cy="515622"/>
          </a:xfrm>
        </p:grpSpPr>
        <p:sp>
          <p:nvSpPr>
            <p:cNvPr id="783" name="Google Shape;783;p34"/>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784" name="Google Shape;784;p34"/>
            <p:cNvSpPr txBox="1"/>
            <p:nvPr/>
          </p:nvSpPr>
          <p:spPr>
            <a:xfrm>
              <a:off x="8183019" y="6044924"/>
              <a:ext cx="5068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MB</a:t>
              </a:r>
              <a:endParaRPr/>
            </a:p>
          </p:txBody>
        </p:sp>
      </p:grpSp>
      <p:grpSp>
        <p:nvGrpSpPr>
          <p:cNvPr id="785" name="Google Shape;785;p34"/>
          <p:cNvGrpSpPr/>
          <p:nvPr/>
        </p:nvGrpSpPr>
        <p:grpSpPr>
          <a:xfrm>
            <a:off x="5855787" y="5049770"/>
            <a:ext cx="514885" cy="515622"/>
            <a:chOff x="8183019" y="5898634"/>
            <a:chExt cx="514885" cy="515622"/>
          </a:xfrm>
        </p:grpSpPr>
        <p:sp>
          <p:nvSpPr>
            <p:cNvPr id="786" name="Google Shape;786;p34"/>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787" name="Google Shape;787;p34"/>
            <p:cNvSpPr txBox="1"/>
            <p:nvPr/>
          </p:nvSpPr>
          <p:spPr>
            <a:xfrm>
              <a:off x="8183019" y="6044924"/>
              <a:ext cx="51488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WB</a:t>
              </a:r>
              <a:endParaRPr/>
            </a:p>
          </p:txBody>
        </p:sp>
      </p:grpSp>
      <p:grpSp>
        <p:nvGrpSpPr>
          <p:cNvPr id="788" name="Google Shape;788;p34"/>
          <p:cNvGrpSpPr/>
          <p:nvPr/>
        </p:nvGrpSpPr>
        <p:grpSpPr>
          <a:xfrm>
            <a:off x="10475815" y="5049770"/>
            <a:ext cx="514885" cy="515622"/>
            <a:chOff x="8183019" y="5898634"/>
            <a:chExt cx="514885" cy="515622"/>
          </a:xfrm>
        </p:grpSpPr>
        <p:sp>
          <p:nvSpPr>
            <p:cNvPr id="789" name="Google Shape;789;p34"/>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790" name="Google Shape;790;p34"/>
            <p:cNvSpPr txBox="1"/>
            <p:nvPr/>
          </p:nvSpPr>
          <p:spPr>
            <a:xfrm>
              <a:off x="8183019" y="6044924"/>
              <a:ext cx="51488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WB</a:t>
              </a:r>
              <a:endParaRPr/>
            </a:p>
          </p:txBody>
        </p:sp>
      </p:grpSp>
      <p:grpSp>
        <p:nvGrpSpPr>
          <p:cNvPr id="791" name="Google Shape;791;p34"/>
          <p:cNvGrpSpPr/>
          <p:nvPr/>
        </p:nvGrpSpPr>
        <p:grpSpPr>
          <a:xfrm>
            <a:off x="9080568" y="6202145"/>
            <a:ext cx="506870" cy="515622"/>
            <a:chOff x="8183019" y="5898634"/>
            <a:chExt cx="506870" cy="515622"/>
          </a:xfrm>
        </p:grpSpPr>
        <p:sp>
          <p:nvSpPr>
            <p:cNvPr id="792" name="Google Shape;792;p34"/>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793" name="Google Shape;793;p34"/>
            <p:cNvSpPr txBox="1"/>
            <p:nvPr/>
          </p:nvSpPr>
          <p:spPr>
            <a:xfrm>
              <a:off x="8183019" y="6044924"/>
              <a:ext cx="5068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MB</a:t>
              </a:r>
              <a:endParaRPr/>
            </a:p>
          </p:txBody>
        </p:sp>
      </p:grpSp>
      <p:grpSp>
        <p:nvGrpSpPr>
          <p:cNvPr id="794" name="Google Shape;794;p34"/>
          <p:cNvGrpSpPr/>
          <p:nvPr/>
        </p:nvGrpSpPr>
        <p:grpSpPr>
          <a:xfrm>
            <a:off x="8168195" y="5407695"/>
            <a:ext cx="474810" cy="515622"/>
            <a:chOff x="8183019" y="5898634"/>
            <a:chExt cx="474810" cy="515622"/>
          </a:xfrm>
        </p:grpSpPr>
        <p:sp>
          <p:nvSpPr>
            <p:cNvPr id="795" name="Google Shape;795;p34"/>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796" name="Google Shape;796;p34"/>
            <p:cNvSpPr txBox="1"/>
            <p:nvPr/>
          </p:nvSpPr>
          <p:spPr>
            <a:xfrm>
              <a:off x="8183019" y="6044924"/>
              <a:ext cx="4748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6:a</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9">
                                            <p:txEl>
                                              <p:pRg end="0" st="0"/>
                                            </p:txEl>
                                          </p:spTgt>
                                        </p:tgtEl>
                                        <p:attrNameLst>
                                          <p:attrName>style.visibility</p:attrName>
                                        </p:attrNameLst>
                                      </p:cBhvr>
                                      <p:to>
                                        <p:strVal val="visible"/>
                                      </p:to>
                                    </p:set>
                                    <p:animEffect filter="fade" transition="in">
                                      <p:cBhvr>
                                        <p:cTn dur="500"/>
                                        <p:tgtEl>
                                          <p:spTgt spid="76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9">
                                            <p:txEl>
                                              <p:pRg end="1" st="1"/>
                                            </p:txEl>
                                          </p:spTgt>
                                        </p:tgtEl>
                                        <p:attrNameLst>
                                          <p:attrName>style.visibility</p:attrName>
                                        </p:attrNameLst>
                                      </p:cBhvr>
                                      <p:to>
                                        <p:strVal val="visible"/>
                                      </p:to>
                                    </p:set>
                                    <p:animEffect filter="fade" transition="in">
                                      <p:cBhvr>
                                        <p:cTn dur="500"/>
                                        <p:tgtEl>
                                          <p:spTgt spid="76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9">
                                            <p:txEl>
                                              <p:pRg end="2" st="2"/>
                                            </p:txEl>
                                          </p:spTgt>
                                        </p:tgtEl>
                                        <p:attrNameLst>
                                          <p:attrName>style.visibility</p:attrName>
                                        </p:attrNameLst>
                                      </p:cBhvr>
                                      <p:to>
                                        <p:strVal val="visible"/>
                                      </p:to>
                                    </p:set>
                                    <p:animEffect filter="fade" transition="in">
                                      <p:cBhvr>
                                        <p:cTn dur="500"/>
                                        <p:tgtEl>
                                          <p:spTgt spid="76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9">
                                            <p:txEl>
                                              <p:pRg end="3" st="3"/>
                                            </p:txEl>
                                          </p:spTgt>
                                        </p:tgtEl>
                                        <p:attrNameLst>
                                          <p:attrName>style.visibility</p:attrName>
                                        </p:attrNameLst>
                                      </p:cBhvr>
                                      <p:to>
                                        <p:strVal val="visible"/>
                                      </p:to>
                                    </p:set>
                                    <p:animEffect filter="fade" transition="in">
                                      <p:cBhvr>
                                        <p:cTn dur="500"/>
                                        <p:tgtEl>
                                          <p:spTgt spid="76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9">
                                            <p:txEl>
                                              <p:pRg end="4" st="4"/>
                                            </p:txEl>
                                          </p:spTgt>
                                        </p:tgtEl>
                                        <p:attrNameLst>
                                          <p:attrName>style.visibility</p:attrName>
                                        </p:attrNameLst>
                                      </p:cBhvr>
                                      <p:to>
                                        <p:strVal val="visible"/>
                                      </p:to>
                                    </p:set>
                                    <p:animEffect filter="fade" transition="in">
                                      <p:cBhvr>
                                        <p:cTn dur="500"/>
                                        <p:tgtEl>
                                          <p:spTgt spid="76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9">
                                            <p:txEl>
                                              <p:pRg end="5" st="5"/>
                                            </p:txEl>
                                          </p:spTgt>
                                        </p:tgtEl>
                                        <p:attrNameLst>
                                          <p:attrName>style.visibility</p:attrName>
                                        </p:attrNameLst>
                                      </p:cBhvr>
                                      <p:to>
                                        <p:strVal val="visible"/>
                                      </p:to>
                                    </p:set>
                                    <p:animEffect filter="fade" transition="in">
                                      <p:cBhvr>
                                        <p:cTn dur="500"/>
                                        <p:tgtEl>
                                          <p:spTgt spid="76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9">
                                            <p:txEl>
                                              <p:pRg end="6" st="6"/>
                                            </p:txEl>
                                          </p:spTgt>
                                        </p:tgtEl>
                                        <p:attrNameLst>
                                          <p:attrName>style.visibility</p:attrName>
                                        </p:attrNameLst>
                                      </p:cBhvr>
                                      <p:to>
                                        <p:strVal val="visible"/>
                                      </p:to>
                                    </p:set>
                                    <p:animEffect filter="fade" transition="in">
                                      <p:cBhvr>
                                        <p:cTn dur="500"/>
                                        <p:tgtEl>
                                          <p:spTgt spid="76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9">
                                            <p:txEl>
                                              <p:pRg end="7" st="7"/>
                                            </p:txEl>
                                          </p:spTgt>
                                        </p:tgtEl>
                                        <p:attrNameLst>
                                          <p:attrName>style.visibility</p:attrName>
                                        </p:attrNameLst>
                                      </p:cBhvr>
                                      <p:to>
                                        <p:strVal val="visible"/>
                                      </p:to>
                                    </p:set>
                                    <p:animEffect filter="fade" transition="in">
                                      <p:cBhvr>
                                        <p:cTn dur="500"/>
                                        <p:tgtEl>
                                          <p:spTgt spid="76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9">
                                            <p:txEl>
                                              <p:pRg end="8" st="8"/>
                                            </p:txEl>
                                          </p:spTgt>
                                        </p:tgtEl>
                                        <p:attrNameLst>
                                          <p:attrName>style.visibility</p:attrName>
                                        </p:attrNameLst>
                                      </p:cBhvr>
                                      <p:to>
                                        <p:strVal val="visible"/>
                                      </p:to>
                                    </p:set>
                                    <p:animEffect filter="fade" transition="in">
                                      <p:cBhvr>
                                        <p:cTn dur="500"/>
                                        <p:tgtEl>
                                          <p:spTgt spid="76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9">
                                            <p:txEl>
                                              <p:pRg end="9" st="9"/>
                                            </p:txEl>
                                          </p:spTgt>
                                        </p:tgtEl>
                                        <p:attrNameLst>
                                          <p:attrName>style.visibility</p:attrName>
                                        </p:attrNameLst>
                                      </p:cBhvr>
                                      <p:to>
                                        <p:strVal val="visible"/>
                                      </p:to>
                                    </p:set>
                                    <p:animEffect filter="fade" transition="in">
                                      <p:cBhvr>
                                        <p:cTn dur="500"/>
                                        <p:tgtEl>
                                          <p:spTgt spid="769">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9">
                                            <p:txEl>
                                              <p:pRg end="10" st="10"/>
                                            </p:txEl>
                                          </p:spTgt>
                                        </p:tgtEl>
                                        <p:attrNameLst>
                                          <p:attrName>style.visibility</p:attrName>
                                        </p:attrNameLst>
                                      </p:cBhvr>
                                      <p:to>
                                        <p:strVal val="visible"/>
                                      </p:to>
                                    </p:set>
                                    <p:animEffect filter="fade" transition="in">
                                      <p:cBhvr>
                                        <p:cTn dur="500"/>
                                        <p:tgtEl>
                                          <p:spTgt spid="769">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9">
                                            <p:txEl>
                                              <p:pRg end="11" st="11"/>
                                            </p:txEl>
                                          </p:spTgt>
                                        </p:tgtEl>
                                        <p:attrNameLst>
                                          <p:attrName>style.visibility</p:attrName>
                                        </p:attrNameLst>
                                      </p:cBhvr>
                                      <p:to>
                                        <p:strVal val="visible"/>
                                      </p:to>
                                    </p:set>
                                    <p:animEffect filter="fade" transition="in">
                                      <p:cBhvr>
                                        <p:cTn dur="500"/>
                                        <p:tgtEl>
                                          <p:spTgt spid="769">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9">
                                            <p:txEl>
                                              <p:pRg end="12" st="12"/>
                                            </p:txEl>
                                          </p:spTgt>
                                        </p:tgtEl>
                                        <p:attrNameLst>
                                          <p:attrName>style.visibility</p:attrName>
                                        </p:attrNameLst>
                                      </p:cBhvr>
                                      <p:to>
                                        <p:strVal val="visible"/>
                                      </p:to>
                                    </p:set>
                                    <p:animEffect filter="fade" transition="in">
                                      <p:cBhvr>
                                        <p:cTn dur="500"/>
                                        <p:tgtEl>
                                          <p:spTgt spid="769">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9">
                                            <p:txEl>
                                              <p:pRg end="13" st="13"/>
                                            </p:txEl>
                                          </p:spTgt>
                                        </p:tgtEl>
                                        <p:attrNameLst>
                                          <p:attrName>style.visibility</p:attrName>
                                        </p:attrNameLst>
                                      </p:cBhvr>
                                      <p:to>
                                        <p:strVal val="visible"/>
                                      </p:to>
                                    </p:set>
                                    <p:animEffect filter="fade" transition="in">
                                      <p:cBhvr>
                                        <p:cTn dur="500"/>
                                        <p:tgtEl>
                                          <p:spTgt spid="769">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9">
                                            <p:txEl>
                                              <p:pRg end="14" st="14"/>
                                            </p:txEl>
                                          </p:spTgt>
                                        </p:tgtEl>
                                        <p:attrNameLst>
                                          <p:attrName>style.visibility</p:attrName>
                                        </p:attrNameLst>
                                      </p:cBhvr>
                                      <p:to>
                                        <p:strVal val="visible"/>
                                      </p:to>
                                    </p:set>
                                    <p:animEffect filter="fade" transition="in">
                                      <p:cBhvr>
                                        <p:cTn dur="500"/>
                                        <p:tgtEl>
                                          <p:spTgt spid="769">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9">
                                            <p:txEl>
                                              <p:pRg end="15" st="15"/>
                                            </p:txEl>
                                          </p:spTgt>
                                        </p:tgtEl>
                                        <p:attrNameLst>
                                          <p:attrName>style.visibility</p:attrName>
                                        </p:attrNameLst>
                                      </p:cBhvr>
                                      <p:to>
                                        <p:strVal val="visible"/>
                                      </p:to>
                                    </p:set>
                                    <p:animEffect filter="fade" transition="in">
                                      <p:cBhvr>
                                        <p:cTn dur="500"/>
                                        <p:tgtEl>
                                          <p:spTgt spid="769">
                                            <p:txEl>
                                              <p:pRg end="15" st="1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pic>
        <p:nvPicPr>
          <p:cNvPr id="801" name="Google Shape;801;p35"/>
          <p:cNvPicPr preferRelativeResize="0"/>
          <p:nvPr/>
        </p:nvPicPr>
        <p:blipFill rotWithShape="1">
          <a:blip r:embed="rId3">
            <a:alphaModFix/>
          </a:blip>
          <a:srcRect b="0" l="0" r="0" t="0"/>
          <a:stretch/>
        </p:blipFill>
        <p:spPr>
          <a:xfrm rot="10800000">
            <a:off x="4609050" y="2052110"/>
            <a:ext cx="7582950" cy="4805890"/>
          </a:xfrm>
          <a:prstGeom prst="rect">
            <a:avLst/>
          </a:prstGeom>
          <a:noFill/>
          <a:ln>
            <a:noFill/>
          </a:ln>
        </p:spPr>
      </p:pic>
      <p:sp>
        <p:nvSpPr>
          <p:cNvPr id="802" name="Google Shape;802;p35"/>
          <p:cNvSpPr/>
          <p:nvPr/>
        </p:nvSpPr>
        <p:spPr>
          <a:xfrm>
            <a:off x="7751321" y="2523046"/>
            <a:ext cx="1287720" cy="1263603"/>
          </a:xfrm>
          <a:prstGeom prst="rect">
            <a:avLst/>
          </a:prstGeom>
          <a:solidFill>
            <a:schemeClr val="accent5">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v-SE" sz="1800">
                <a:solidFill>
                  <a:schemeClr val="lt1"/>
                </a:solidFill>
                <a:latin typeface="Calibri"/>
                <a:ea typeface="Calibri"/>
                <a:cs typeface="Calibri"/>
                <a:sym typeface="Calibri"/>
              </a:rPr>
              <a:t>GOLDEN-ZONE</a:t>
            </a:r>
            <a:endParaRPr/>
          </a:p>
        </p:txBody>
      </p:sp>
      <p:pic>
        <p:nvPicPr>
          <p:cNvPr id="803" name="Google Shape;803;p35"/>
          <p:cNvPicPr preferRelativeResize="0"/>
          <p:nvPr/>
        </p:nvPicPr>
        <p:blipFill rotWithShape="1">
          <a:blip r:embed="rId4">
            <a:alphaModFix amt="20000"/>
          </a:blip>
          <a:srcRect b="0" l="0" r="0" t="0"/>
          <a:stretch/>
        </p:blipFill>
        <p:spPr>
          <a:xfrm>
            <a:off x="9471838" y="4805890"/>
            <a:ext cx="3486669" cy="1952535"/>
          </a:xfrm>
          <a:prstGeom prst="rect">
            <a:avLst/>
          </a:prstGeom>
          <a:noFill/>
          <a:ln>
            <a:noFill/>
          </a:ln>
        </p:spPr>
      </p:pic>
      <p:sp>
        <p:nvSpPr>
          <p:cNvPr id="804" name="Google Shape;804;p35"/>
          <p:cNvSpPr txBox="1"/>
          <p:nvPr/>
        </p:nvSpPr>
        <p:spPr>
          <a:xfrm>
            <a:off x="7602621" y="86233"/>
            <a:ext cx="234186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lt1"/>
                </a:solidFill>
                <a:latin typeface="Calibri"/>
                <a:ea typeface="Calibri"/>
                <a:cs typeface="Calibri"/>
                <a:sym typeface="Calibri"/>
              </a:rPr>
              <a:t>Formation: MV-2-3:2-1</a:t>
            </a:r>
            <a:endParaRPr/>
          </a:p>
        </p:txBody>
      </p:sp>
      <p:grpSp>
        <p:nvGrpSpPr>
          <p:cNvPr id="805" name="Google Shape;805;p35"/>
          <p:cNvGrpSpPr/>
          <p:nvPr/>
        </p:nvGrpSpPr>
        <p:grpSpPr>
          <a:xfrm>
            <a:off x="-134870" y="86233"/>
            <a:ext cx="3483998" cy="579522"/>
            <a:chOff x="-134870" y="86233"/>
            <a:chExt cx="3483998" cy="579522"/>
          </a:xfrm>
        </p:grpSpPr>
        <p:sp>
          <p:nvSpPr>
            <p:cNvPr id="806" name="Google Shape;806;p35"/>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sv-SE" sz="1200">
                  <a:solidFill>
                    <a:schemeClr val="lt1"/>
                  </a:solidFill>
                  <a:latin typeface="Calibri"/>
                  <a:ea typeface="Calibri"/>
                  <a:cs typeface="Calibri"/>
                  <a:sym typeface="Calibri"/>
                </a:rPr>
                <a:t>Glädje, Gemenskap &amp; Fair Play</a:t>
              </a:r>
              <a:endParaRPr/>
            </a:p>
          </p:txBody>
        </p:sp>
        <p:pic>
          <p:nvPicPr>
            <p:cNvPr id="807" name="Google Shape;807;p35"/>
            <p:cNvPicPr preferRelativeResize="0"/>
            <p:nvPr/>
          </p:nvPicPr>
          <p:blipFill rotWithShape="1">
            <a:blip r:embed="rId4">
              <a:alphaModFix/>
            </a:blip>
            <a:srcRect b="0" l="0" r="0" t="0"/>
            <a:stretch/>
          </p:blipFill>
          <p:spPr>
            <a:xfrm>
              <a:off x="-134870" y="86233"/>
              <a:ext cx="1034861" cy="579522"/>
            </a:xfrm>
            <a:prstGeom prst="rect">
              <a:avLst/>
            </a:prstGeom>
            <a:noFill/>
            <a:ln>
              <a:noFill/>
            </a:ln>
          </p:spPr>
        </p:pic>
      </p:grpSp>
      <p:sp>
        <p:nvSpPr>
          <p:cNvPr id="808" name="Google Shape;808;p35"/>
          <p:cNvSpPr txBox="1"/>
          <p:nvPr/>
        </p:nvSpPr>
        <p:spPr>
          <a:xfrm>
            <a:off x="3869352" y="140233"/>
            <a:ext cx="277474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lang="sv-SE" sz="4000" u="sng" cap="none" strike="noStrike">
                <a:solidFill>
                  <a:schemeClr val="lt1"/>
                </a:solidFill>
                <a:latin typeface="Calibri"/>
                <a:ea typeface="Calibri"/>
                <a:cs typeface="Calibri"/>
                <a:sym typeface="Calibri"/>
              </a:rPr>
              <a:t>Anfallsspel</a:t>
            </a:r>
            <a:endParaRPr/>
          </a:p>
        </p:txBody>
      </p:sp>
      <p:sp>
        <p:nvSpPr>
          <p:cNvPr id="809" name="Google Shape;809;p35"/>
          <p:cNvSpPr txBox="1"/>
          <p:nvPr/>
        </p:nvSpPr>
        <p:spPr>
          <a:xfrm>
            <a:off x="576608" y="881195"/>
            <a:ext cx="6933937"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lang="sv-SE" sz="3200" cap="none" strike="noStrike">
                <a:solidFill>
                  <a:schemeClr val="lt1"/>
                </a:solidFill>
                <a:latin typeface="Calibri"/>
                <a:ea typeface="Calibri"/>
                <a:cs typeface="Calibri"/>
                <a:sym typeface="Calibri"/>
              </a:rPr>
              <a:t>KTAGM – Komma till avslut göra mål</a:t>
            </a:r>
            <a:endParaRPr/>
          </a:p>
        </p:txBody>
      </p:sp>
      <p:sp>
        <p:nvSpPr>
          <p:cNvPr id="810" name="Google Shape;810;p35"/>
          <p:cNvSpPr/>
          <p:nvPr/>
        </p:nvSpPr>
        <p:spPr>
          <a:xfrm>
            <a:off x="382561" y="1780658"/>
            <a:ext cx="4088654" cy="414569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2"/>
              </a:buClr>
              <a:buSzPts val="1400"/>
              <a:buFont typeface="Arial"/>
              <a:buNone/>
            </a:pPr>
            <a:r>
              <a:rPr b="0" i="0" lang="sv-SE" sz="1400">
                <a:solidFill>
                  <a:schemeClr val="lt1"/>
                </a:solidFill>
                <a:latin typeface="Calibri"/>
                <a:ea typeface="Calibri"/>
                <a:cs typeface="Calibri"/>
                <a:sym typeface="Calibri"/>
              </a:rPr>
              <a:t>Vi ska sträva efter att ta oss in i Assist zone och Golden zone med kontroll.</a:t>
            </a:r>
            <a:endParaRPr/>
          </a:p>
          <a:p>
            <a:pPr indent="0" lvl="0" marL="0" marR="0" rtl="0" algn="l">
              <a:lnSpc>
                <a:spcPct val="90000"/>
              </a:lnSpc>
              <a:spcBef>
                <a:spcPts val="1000"/>
              </a:spcBef>
              <a:spcAft>
                <a:spcPts val="0"/>
              </a:spcAft>
              <a:buClr>
                <a:schemeClr val="lt2"/>
              </a:buClr>
              <a:buSzPts val="1400"/>
              <a:buFont typeface="Arial"/>
              <a:buNone/>
            </a:pPr>
            <a:r>
              <a:rPr b="0" i="0" lang="sv-SE" sz="1400">
                <a:solidFill>
                  <a:schemeClr val="lt1"/>
                </a:solidFill>
                <a:latin typeface="Calibri"/>
                <a:ea typeface="Calibri"/>
                <a:cs typeface="Calibri"/>
                <a:sym typeface="Calibri"/>
              </a:rPr>
              <a:t>WingBack ska stå för beredd och göra sig spelbar i yttre-korridor.</a:t>
            </a:r>
            <a:endParaRPr/>
          </a:p>
          <a:p>
            <a:pPr indent="0" lvl="0" marL="0" marR="0" rtl="0" algn="l">
              <a:lnSpc>
                <a:spcPct val="90000"/>
              </a:lnSpc>
              <a:spcBef>
                <a:spcPts val="1000"/>
              </a:spcBef>
              <a:spcAft>
                <a:spcPts val="0"/>
              </a:spcAft>
              <a:buClr>
                <a:schemeClr val="lt2"/>
              </a:buClr>
              <a:buSzPts val="1400"/>
              <a:buFont typeface="Arial"/>
              <a:buNone/>
            </a:pPr>
            <a:r>
              <a:rPr b="0" i="0" lang="sv-SE" sz="1400">
                <a:solidFill>
                  <a:schemeClr val="lt1"/>
                </a:solidFill>
                <a:latin typeface="Calibri"/>
                <a:ea typeface="Calibri"/>
                <a:cs typeface="Calibri"/>
                <a:sym typeface="Calibri"/>
              </a:rPr>
              <a:t>6:a ska vara spelbar centralt. </a:t>
            </a:r>
            <a:endParaRPr/>
          </a:p>
          <a:p>
            <a:pPr indent="0" lvl="0" marL="0" marR="0" rtl="0" algn="l">
              <a:lnSpc>
                <a:spcPct val="90000"/>
              </a:lnSpc>
              <a:spcBef>
                <a:spcPts val="1000"/>
              </a:spcBef>
              <a:spcAft>
                <a:spcPts val="0"/>
              </a:spcAft>
              <a:buClr>
                <a:schemeClr val="lt2"/>
              </a:buClr>
              <a:buSzPts val="1400"/>
              <a:buFont typeface="Arial"/>
              <a:buNone/>
            </a:pPr>
            <a:r>
              <a:rPr b="0" i="0" lang="sv-SE" sz="1400">
                <a:solidFill>
                  <a:schemeClr val="lt1"/>
                </a:solidFill>
                <a:latin typeface="Calibri"/>
                <a:ea typeface="Calibri"/>
                <a:cs typeface="Calibri"/>
                <a:sym typeface="Calibri"/>
              </a:rPr>
              <a:t>8:or gör sig spelbar i inre korridor. Eller hotar i djupled bakom deras ytter back.</a:t>
            </a:r>
            <a:endParaRPr/>
          </a:p>
          <a:p>
            <a:pPr indent="0" lvl="0" marL="0" marR="0" rtl="0" algn="l">
              <a:lnSpc>
                <a:spcPct val="90000"/>
              </a:lnSpc>
              <a:spcBef>
                <a:spcPts val="1000"/>
              </a:spcBef>
              <a:spcAft>
                <a:spcPts val="0"/>
              </a:spcAft>
              <a:buClr>
                <a:schemeClr val="lt2"/>
              </a:buClr>
              <a:buSzPts val="1400"/>
              <a:buFont typeface="Arial"/>
              <a:buNone/>
            </a:pPr>
            <a:r>
              <a:rPr b="0" i="0" lang="sv-SE" sz="1400">
                <a:solidFill>
                  <a:schemeClr val="lt1"/>
                </a:solidFill>
                <a:latin typeface="Calibri"/>
                <a:ea typeface="Calibri"/>
                <a:cs typeface="Calibri"/>
                <a:sym typeface="Calibri"/>
              </a:rPr>
              <a:t>Forward hota med djupledslöpning bakom deras backar.</a:t>
            </a:r>
            <a:endParaRPr/>
          </a:p>
          <a:p>
            <a:pPr indent="0" lvl="0" marL="0" marR="0" rtl="0" algn="l">
              <a:lnSpc>
                <a:spcPct val="90000"/>
              </a:lnSpc>
              <a:spcBef>
                <a:spcPts val="1000"/>
              </a:spcBef>
              <a:spcAft>
                <a:spcPts val="0"/>
              </a:spcAft>
              <a:buClr>
                <a:schemeClr val="lt2"/>
              </a:buClr>
              <a:buSzPts val="1400"/>
              <a:buFont typeface="Arial"/>
              <a:buNone/>
            </a:pPr>
            <a:r>
              <a:t/>
            </a:r>
            <a:endParaRPr b="0" i="0" sz="14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400"/>
              <a:buFont typeface="Arial"/>
              <a:buNone/>
            </a:pPr>
            <a:r>
              <a:rPr b="0" i="0" lang="sv-SE" sz="1400">
                <a:solidFill>
                  <a:schemeClr val="lt1"/>
                </a:solidFill>
                <a:latin typeface="Calibri"/>
                <a:ea typeface="Calibri"/>
                <a:cs typeface="Calibri"/>
                <a:sym typeface="Calibri"/>
              </a:rPr>
              <a:t>Sträva efter att spela rättvänd eller halvt-rättvänd spelare. </a:t>
            </a:r>
            <a:endParaRPr/>
          </a:p>
          <a:p>
            <a:pPr indent="0" lvl="0" marL="0" marR="0" rtl="0" algn="l">
              <a:lnSpc>
                <a:spcPct val="90000"/>
              </a:lnSpc>
              <a:spcBef>
                <a:spcPts val="1000"/>
              </a:spcBef>
              <a:spcAft>
                <a:spcPts val="0"/>
              </a:spcAft>
              <a:buClr>
                <a:schemeClr val="lt2"/>
              </a:buClr>
              <a:buSzPts val="1400"/>
              <a:buFont typeface="Arial"/>
              <a:buNone/>
            </a:pPr>
            <a:r>
              <a:rPr b="0" i="0" lang="sv-SE" sz="1400">
                <a:solidFill>
                  <a:schemeClr val="lt1"/>
                </a:solidFill>
                <a:latin typeface="Calibri"/>
                <a:ea typeface="Calibri"/>
                <a:cs typeface="Calibri"/>
                <a:sym typeface="Calibri"/>
              </a:rPr>
              <a:t>Uppmuntra spelarna att ta meter med bollen genom att driva fram boll när yta finns.</a:t>
            </a:r>
            <a:endParaRPr/>
          </a:p>
          <a:p>
            <a:pPr indent="0" lvl="0" marL="0" marR="0" rtl="0" algn="l">
              <a:lnSpc>
                <a:spcPct val="90000"/>
              </a:lnSpc>
              <a:spcBef>
                <a:spcPts val="1000"/>
              </a:spcBef>
              <a:spcAft>
                <a:spcPts val="0"/>
              </a:spcAft>
              <a:buClr>
                <a:schemeClr val="lt2"/>
              </a:buClr>
              <a:buSzPts val="1400"/>
              <a:buFont typeface="Arial"/>
              <a:buNone/>
            </a:pPr>
            <a:r>
              <a:t/>
            </a:r>
            <a:endParaRPr b="0" i="0" sz="14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400"/>
              <a:buFont typeface="Arial"/>
              <a:buNone/>
            </a:pPr>
            <a:r>
              <a:rPr b="0" i="0" lang="sv-SE" sz="1400">
                <a:solidFill>
                  <a:schemeClr val="lt1"/>
                </a:solidFill>
                <a:latin typeface="Calibri"/>
                <a:ea typeface="Calibri"/>
                <a:cs typeface="Calibri"/>
                <a:sym typeface="Calibri"/>
              </a:rPr>
              <a:t>Våga Utmana, Finta &amp; dribbla i en mot en situationer.</a:t>
            </a:r>
            <a:endParaRPr/>
          </a:p>
        </p:txBody>
      </p:sp>
      <p:sp>
        <p:nvSpPr>
          <p:cNvPr id="811" name="Google Shape;811;p35"/>
          <p:cNvSpPr/>
          <p:nvPr/>
        </p:nvSpPr>
        <p:spPr>
          <a:xfrm>
            <a:off x="6951112" y="2526835"/>
            <a:ext cx="800209" cy="1263603"/>
          </a:xfrm>
          <a:prstGeom prst="rect">
            <a:avLst/>
          </a:prstGeom>
          <a:solidFill>
            <a:schemeClr val="accent4">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v-SE" sz="1800">
                <a:solidFill>
                  <a:schemeClr val="lt1"/>
                </a:solidFill>
                <a:latin typeface="Calibri"/>
                <a:ea typeface="Calibri"/>
                <a:cs typeface="Calibri"/>
                <a:sym typeface="Calibri"/>
              </a:rPr>
              <a:t>ASSIT-ZONE</a:t>
            </a:r>
            <a:endParaRPr/>
          </a:p>
        </p:txBody>
      </p:sp>
      <p:sp>
        <p:nvSpPr>
          <p:cNvPr id="812" name="Google Shape;812;p35"/>
          <p:cNvSpPr/>
          <p:nvPr/>
        </p:nvSpPr>
        <p:spPr>
          <a:xfrm>
            <a:off x="9039041" y="2526835"/>
            <a:ext cx="800209" cy="1263603"/>
          </a:xfrm>
          <a:prstGeom prst="rect">
            <a:avLst/>
          </a:prstGeom>
          <a:solidFill>
            <a:schemeClr val="accent4">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v-SE" sz="1800">
                <a:solidFill>
                  <a:schemeClr val="lt1"/>
                </a:solidFill>
                <a:latin typeface="Calibri"/>
                <a:ea typeface="Calibri"/>
                <a:cs typeface="Calibri"/>
                <a:sym typeface="Calibri"/>
              </a:rPr>
              <a:t>ASSIT-ZONE</a:t>
            </a:r>
            <a:endParaRPr/>
          </a:p>
        </p:txBody>
      </p:sp>
      <p:sp>
        <p:nvSpPr>
          <p:cNvPr id="813" name="Google Shape;813;p35"/>
          <p:cNvSpPr/>
          <p:nvPr/>
        </p:nvSpPr>
        <p:spPr>
          <a:xfrm>
            <a:off x="6951112" y="3794227"/>
            <a:ext cx="2888138" cy="425523"/>
          </a:xfrm>
          <a:prstGeom prst="rect">
            <a:avLst/>
          </a:prstGeom>
          <a:solidFill>
            <a:schemeClr val="accent4">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v-SE" sz="1800">
                <a:solidFill>
                  <a:schemeClr val="lt1"/>
                </a:solidFill>
                <a:latin typeface="Calibri"/>
                <a:ea typeface="Calibri"/>
                <a:cs typeface="Calibri"/>
                <a:sym typeface="Calibri"/>
              </a:rPr>
              <a:t>ASSIT-ZONE</a:t>
            </a:r>
            <a:endParaRPr/>
          </a:p>
        </p:txBody>
      </p:sp>
      <p:grpSp>
        <p:nvGrpSpPr>
          <p:cNvPr id="814" name="Google Shape;814;p35"/>
          <p:cNvGrpSpPr/>
          <p:nvPr/>
        </p:nvGrpSpPr>
        <p:grpSpPr>
          <a:xfrm>
            <a:off x="6837019" y="4145638"/>
            <a:ext cx="474810" cy="515622"/>
            <a:chOff x="8183019" y="5898634"/>
            <a:chExt cx="474810" cy="515622"/>
          </a:xfrm>
        </p:grpSpPr>
        <p:sp>
          <p:nvSpPr>
            <p:cNvPr id="815" name="Google Shape;815;p35"/>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816" name="Google Shape;816;p35"/>
            <p:cNvSpPr txBox="1"/>
            <p:nvPr/>
          </p:nvSpPr>
          <p:spPr>
            <a:xfrm>
              <a:off x="8183019" y="6044924"/>
              <a:ext cx="4748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8:a</a:t>
              </a:r>
              <a:endParaRPr/>
            </a:p>
          </p:txBody>
        </p:sp>
      </p:grpSp>
      <p:grpSp>
        <p:nvGrpSpPr>
          <p:cNvPr id="817" name="Google Shape;817;p35"/>
          <p:cNvGrpSpPr/>
          <p:nvPr/>
        </p:nvGrpSpPr>
        <p:grpSpPr>
          <a:xfrm>
            <a:off x="9564915" y="4145638"/>
            <a:ext cx="474810" cy="515622"/>
            <a:chOff x="8183019" y="5898634"/>
            <a:chExt cx="474810" cy="515622"/>
          </a:xfrm>
        </p:grpSpPr>
        <p:sp>
          <p:nvSpPr>
            <p:cNvPr id="818" name="Google Shape;818;p35"/>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819" name="Google Shape;819;p35"/>
            <p:cNvSpPr txBox="1"/>
            <p:nvPr/>
          </p:nvSpPr>
          <p:spPr>
            <a:xfrm>
              <a:off x="8183019" y="6044924"/>
              <a:ext cx="4748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8:a</a:t>
              </a:r>
              <a:endParaRPr/>
            </a:p>
          </p:txBody>
        </p:sp>
      </p:grpSp>
      <p:grpSp>
        <p:nvGrpSpPr>
          <p:cNvPr id="820" name="Google Shape;820;p35"/>
          <p:cNvGrpSpPr/>
          <p:nvPr/>
        </p:nvGrpSpPr>
        <p:grpSpPr>
          <a:xfrm>
            <a:off x="8147356" y="3786649"/>
            <a:ext cx="495649" cy="515622"/>
            <a:chOff x="8183019" y="5898634"/>
            <a:chExt cx="495649" cy="515622"/>
          </a:xfrm>
        </p:grpSpPr>
        <p:sp>
          <p:nvSpPr>
            <p:cNvPr id="821" name="Google Shape;821;p35"/>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822" name="Google Shape;822;p35"/>
            <p:cNvSpPr txBox="1"/>
            <p:nvPr/>
          </p:nvSpPr>
          <p:spPr>
            <a:xfrm>
              <a:off x="8183019" y="6044924"/>
              <a:ext cx="49564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FW</a:t>
              </a:r>
              <a:endParaRPr/>
            </a:p>
          </p:txBody>
        </p:sp>
      </p:grpSp>
      <p:grpSp>
        <p:nvGrpSpPr>
          <p:cNvPr id="823" name="Google Shape;823;p35"/>
          <p:cNvGrpSpPr/>
          <p:nvPr/>
        </p:nvGrpSpPr>
        <p:grpSpPr>
          <a:xfrm>
            <a:off x="7113776" y="6204980"/>
            <a:ext cx="506870" cy="515622"/>
            <a:chOff x="8183019" y="5898634"/>
            <a:chExt cx="506870" cy="515622"/>
          </a:xfrm>
        </p:grpSpPr>
        <p:sp>
          <p:nvSpPr>
            <p:cNvPr id="824" name="Google Shape;824;p35"/>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825" name="Google Shape;825;p35"/>
            <p:cNvSpPr txBox="1"/>
            <p:nvPr/>
          </p:nvSpPr>
          <p:spPr>
            <a:xfrm>
              <a:off x="8183019" y="6044924"/>
              <a:ext cx="5068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MB</a:t>
              </a:r>
              <a:endParaRPr/>
            </a:p>
          </p:txBody>
        </p:sp>
      </p:grpSp>
      <p:grpSp>
        <p:nvGrpSpPr>
          <p:cNvPr id="826" name="Google Shape;826;p35"/>
          <p:cNvGrpSpPr/>
          <p:nvPr/>
        </p:nvGrpSpPr>
        <p:grpSpPr>
          <a:xfrm>
            <a:off x="5855787" y="5049770"/>
            <a:ext cx="514885" cy="515622"/>
            <a:chOff x="8183019" y="5898634"/>
            <a:chExt cx="514885" cy="515622"/>
          </a:xfrm>
        </p:grpSpPr>
        <p:sp>
          <p:nvSpPr>
            <p:cNvPr id="827" name="Google Shape;827;p35"/>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828" name="Google Shape;828;p35"/>
            <p:cNvSpPr txBox="1"/>
            <p:nvPr/>
          </p:nvSpPr>
          <p:spPr>
            <a:xfrm>
              <a:off x="8183019" y="6044924"/>
              <a:ext cx="51488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WB</a:t>
              </a:r>
              <a:endParaRPr/>
            </a:p>
          </p:txBody>
        </p:sp>
      </p:grpSp>
      <p:grpSp>
        <p:nvGrpSpPr>
          <p:cNvPr id="829" name="Google Shape;829;p35"/>
          <p:cNvGrpSpPr/>
          <p:nvPr/>
        </p:nvGrpSpPr>
        <p:grpSpPr>
          <a:xfrm>
            <a:off x="10475815" y="5049770"/>
            <a:ext cx="514885" cy="515622"/>
            <a:chOff x="8183019" y="5898634"/>
            <a:chExt cx="514885" cy="515622"/>
          </a:xfrm>
        </p:grpSpPr>
        <p:sp>
          <p:nvSpPr>
            <p:cNvPr id="830" name="Google Shape;830;p35"/>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831" name="Google Shape;831;p35"/>
            <p:cNvSpPr txBox="1"/>
            <p:nvPr/>
          </p:nvSpPr>
          <p:spPr>
            <a:xfrm>
              <a:off x="8183019" y="6044924"/>
              <a:ext cx="51488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WB</a:t>
              </a:r>
              <a:endParaRPr/>
            </a:p>
          </p:txBody>
        </p:sp>
      </p:grpSp>
      <p:grpSp>
        <p:nvGrpSpPr>
          <p:cNvPr id="832" name="Google Shape;832;p35"/>
          <p:cNvGrpSpPr/>
          <p:nvPr/>
        </p:nvGrpSpPr>
        <p:grpSpPr>
          <a:xfrm>
            <a:off x="9080568" y="6202145"/>
            <a:ext cx="506870" cy="515622"/>
            <a:chOff x="8183019" y="5898634"/>
            <a:chExt cx="506870" cy="515622"/>
          </a:xfrm>
        </p:grpSpPr>
        <p:sp>
          <p:nvSpPr>
            <p:cNvPr id="833" name="Google Shape;833;p35"/>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834" name="Google Shape;834;p35"/>
            <p:cNvSpPr txBox="1"/>
            <p:nvPr/>
          </p:nvSpPr>
          <p:spPr>
            <a:xfrm>
              <a:off x="8183019" y="6044924"/>
              <a:ext cx="5068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MB</a:t>
              </a:r>
              <a:endParaRPr/>
            </a:p>
          </p:txBody>
        </p:sp>
      </p:grpSp>
      <p:grpSp>
        <p:nvGrpSpPr>
          <p:cNvPr id="835" name="Google Shape;835;p35"/>
          <p:cNvGrpSpPr/>
          <p:nvPr/>
        </p:nvGrpSpPr>
        <p:grpSpPr>
          <a:xfrm>
            <a:off x="8168195" y="5407695"/>
            <a:ext cx="474810" cy="515622"/>
            <a:chOff x="8183019" y="5898634"/>
            <a:chExt cx="474810" cy="515622"/>
          </a:xfrm>
        </p:grpSpPr>
        <p:sp>
          <p:nvSpPr>
            <p:cNvPr id="836" name="Google Shape;836;p35"/>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837" name="Google Shape;837;p35"/>
            <p:cNvSpPr txBox="1"/>
            <p:nvPr/>
          </p:nvSpPr>
          <p:spPr>
            <a:xfrm>
              <a:off x="8183019" y="6044924"/>
              <a:ext cx="4748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6:a</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0">
                                            <p:txEl>
                                              <p:pRg end="0" st="0"/>
                                            </p:txEl>
                                          </p:spTgt>
                                        </p:tgtEl>
                                        <p:attrNameLst>
                                          <p:attrName>style.visibility</p:attrName>
                                        </p:attrNameLst>
                                      </p:cBhvr>
                                      <p:to>
                                        <p:strVal val="visible"/>
                                      </p:to>
                                    </p:set>
                                    <p:animEffect filter="fade" transition="in">
                                      <p:cBhvr>
                                        <p:cTn dur="500"/>
                                        <p:tgtEl>
                                          <p:spTgt spid="81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0">
                                            <p:txEl>
                                              <p:pRg end="1" st="1"/>
                                            </p:txEl>
                                          </p:spTgt>
                                        </p:tgtEl>
                                        <p:attrNameLst>
                                          <p:attrName>style.visibility</p:attrName>
                                        </p:attrNameLst>
                                      </p:cBhvr>
                                      <p:to>
                                        <p:strVal val="visible"/>
                                      </p:to>
                                    </p:set>
                                    <p:animEffect filter="fade" transition="in">
                                      <p:cBhvr>
                                        <p:cTn dur="500"/>
                                        <p:tgtEl>
                                          <p:spTgt spid="81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0">
                                            <p:txEl>
                                              <p:pRg end="2" st="2"/>
                                            </p:txEl>
                                          </p:spTgt>
                                        </p:tgtEl>
                                        <p:attrNameLst>
                                          <p:attrName>style.visibility</p:attrName>
                                        </p:attrNameLst>
                                      </p:cBhvr>
                                      <p:to>
                                        <p:strVal val="visible"/>
                                      </p:to>
                                    </p:set>
                                    <p:animEffect filter="fade" transition="in">
                                      <p:cBhvr>
                                        <p:cTn dur="500"/>
                                        <p:tgtEl>
                                          <p:spTgt spid="81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0">
                                            <p:txEl>
                                              <p:pRg end="3" st="3"/>
                                            </p:txEl>
                                          </p:spTgt>
                                        </p:tgtEl>
                                        <p:attrNameLst>
                                          <p:attrName>style.visibility</p:attrName>
                                        </p:attrNameLst>
                                      </p:cBhvr>
                                      <p:to>
                                        <p:strVal val="visible"/>
                                      </p:to>
                                    </p:set>
                                    <p:animEffect filter="fade" transition="in">
                                      <p:cBhvr>
                                        <p:cTn dur="500"/>
                                        <p:tgtEl>
                                          <p:spTgt spid="81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0">
                                            <p:txEl>
                                              <p:pRg end="4" st="4"/>
                                            </p:txEl>
                                          </p:spTgt>
                                        </p:tgtEl>
                                        <p:attrNameLst>
                                          <p:attrName>style.visibility</p:attrName>
                                        </p:attrNameLst>
                                      </p:cBhvr>
                                      <p:to>
                                        <p:strVal val="visible"/>
                                      </p:to>
                                    </p:set>
                                    <p:animEffect filter="fade" transition="in">
                                      <p:cBhvr>
                                        <p:cTn dur="500"/>
                                        <p:tgtEl>
                                          <p:spTgt spid="81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0">
                                            <p:txEl>
                                              <p:pRg end="5" st="5"/>
                                            </p:txEl>
                                          </p:spTgt>
                                        </p:tgtEl>
                                        <p:attrNameLst>
                                          <p:attrName>style.visibility</p:attrName>
                                        </p:attrNameLst>
                                      </p:cBhvr>
                                      <p:to>
                                        <p:strVal val="visible"/>
                                      </p:to>
                                    </p:set>
                                    <p:animEffect filter="fade" transition="in">
                                      <p:cBhvr>
                                        <p:cTn dur="500"/>
                                        <p:tgtEl>
                                          <p:spTgt spid="81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0">
                                            <p:txEl>
                                              <p:pRg end="6" st="6"/>
                                            </p:txEl>
                                          </p:spTgt>
                                        </p:tgtEl>
                                        <p:attrNameLst>
                                          <p:attrName>style.visibility</p:attrName>
                                        </p:attrNameLst>
                                      </p:cBhvr>
                                      <p:to>
                                        <p:strVal val="visible"/>
                                      </p:to>
                                    </p:set>
                                    <p:animEffect filter="fade" transition="in">
                                      <p:cBhvr>
                                        <p:cTn dur="500"/>
                                        <p:tgtEl>
                                          <p:spTgt spid="81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0">
                                            <p:txEl>
                                              <p:pRg end="7" st="7"/>
                                            </p:txEl>
                                          </p:spTgt>
                                        </p:tgtEl>
                                        <p:attrNameLst>
                                          <p:attrName>style.visibility</p:attrName>
                                        </p:attrNameLst>
                                      </p:cBhvr>
                                      <p:to>
                                        <p:strVal val="visible"/>
                                      </p:to>
                                    </p:set>
                                    <p:animEffect filter="fade" transition="in">
                                      <p:cBhvr>
                                        <p:cTn dur="500"/>
                                        <p:tgtEl>
                                          <p:spTgt spid="81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0">
                                            <p:txEl>
                                              <p:pRg end="8" st="8"/>
                                            </p:txEl>
                                          </p:spTgt>
                                        </p:tgtEl>
                                        <p:attrNameLst>
                                          <p:attrName>style.visibility</p:attrName>
                                        </p:attrNameLst>
                                      </p:cBhvr>
                                      <p:to>
                                        <p:strVal val="visible"/>
                                      </p:to>
                                    </p:set>
                                    <p:animEffect filter="fade" transition="in">
                                      <p:cBhvr>
                                        <p:cTn dur="500"/>
                                        <p:tgtEl>
                                          <p:spTgt spid="81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0">
                                            <p:txEl>
                                              <p:pRg end="9" st="9"/>
                                            </p:txEl>
                                          </p:spTgt>
                                        </p:tgtEl>
                                        <p:attrNameLst>
                                          <p:attrName>style.visibility</p:attrName>
                                        </p:attrNameLst>
                                      </p:cBhvr>
                                      <p:to>
                                        <p:strVal val="visible"/>
                                      </p:to>
                                    </p:set>
                                    <p:animEffect filter="fade" transition="in">
                                      <p:cBhvr>
                                        <p:cTn dur="500"/>
                                        <p:tgtEl>
                                          <p:spTgt spid="810">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4"/>
          <p:cNvPicPr preferRelativeResize="0"/>
          <p:nvPr/>
        </p:nvPicPr>
        <p:blipFill rotWithShape="1">
          <a:blip r:embed="rId3">
            <a:alphaModFix amt="20000"/>
          </a:blip>
          <a:srcRect b="0" l="0" r="0" t="0"/>
          <a:stretch/>
        </p:blipFill>
        <p:spPr>
          <a:xfrm>
            <a:off x="2407356" y="1421761"/>
            <a:ext cx="7377288" cy="4131282"/>
          </a:xfrm>
          <a:prstGeom prst="rect">
            <a:avLst/>
          </a:prstGeom>
          <a:noFill/>
          <a:ln>
            <a:noFill/>
          </a:ln>
        </p:spPr>
      </p:pic>
      <p:pic>
        <p:nvPicPr>
          <p:cNvPr id="127" name="Google Shape;127;p4"/>
          <p:cNvPicPr preferRelativeResize="0"/>
          <p:nvPr/>
        </p:nvPicPr>
        <p:blipFill rotWithShape="1">
          <a:blip r:embed="rId3">
            <a:alphaModFix amt="20000"/>
          </a:blip>
          <a:srcRect b="0" l="0" r="0" t="0"/>
          <a:stretch/>
        </p:blipFill>
        <p:spPr>
          <a:xfrm>
            <a:off x="9471838" y="4805890"/>
            <a:ext cx="3486669" cy="1952535"/>
          </a:xfrm>
          <a:prstGeom prst="rect">
            <a:avLst/>
          </a:prstGeom>
          <a:noFill/>
          <a:ln>
            <a:noFill/>
          </a:ln>
        </p:spPr>
      </p:pic>
      <p:sp>
        <p:nvSpPr>
          <p:cNvPr id="128" name="Google Shape;128;p4"/>
          <p:cNvSpPr txBox="1"/>
          <p:nvPr/>
        </p:nvSpPr>
        <p:spPr>
          <a:xfrm>
            <a:off x="2503501" y="388520"/>
            <a:ext cx="10587209"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sv-SE" sz="4000" u="sng" cap="none" strike="noStrike">
                <a:solidFill>
                  <a:srgbClr val="FFFFFF"/>
                </a:solidFill>
                <a:latin typeface="Calibri"/>
                <a:ea typeface="Calibri"/>
                <a:cs typeface="Calibri"/>
                <a:sym typeface="Calibri"/>
              </a:rPr>
              <a:t>MIF Förälder</a:t>
            </a:r>
            <a:endParaRPr b="0" i="0" sz="4000" u="sng" cap="none" strike="noStrike">
              <a:solidFill>
                <a:srgbClr val="FFFFFF"/>
              </a:solidFill>
              <a:latin typeface="Calibri"/>
              <a:ea typeface="Calibri"/>
              <a:cs typeface="Calibri"/>
              <a:sym typeface="Calibri"/>
            </a:endParaRPr>
          </a:p>
        </p:txBody>
      </p:sp>
      <p:sp>
        <p:nvSpPr>
          <p:cNvPr id="129" name="Google Shape;129;p4"/>
          <p:cNvSpPr/>
          <p:nvPr/>
        </p:nvSpPr>
        <p:spPr>
          <a:xfrm>
            <a:off x="594021" y="2052110"/>
            <a:ext cx="11105894" cy="3579403"/>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7000"/>
              </a:lnSpc>
              <a:spcBef>
                <a:spcPts val="0"/>
              </a:spcBef>
              <a:spcAft>
                <a:spcPts val="0"/>
              </a:spcAft>
              <a:buClr>
                <a:schemeClr val="lt2"/>
              </a:buClr>
              <a:buSzPts val="2000"/>
              <a:buFont typeface="Arial"/>
              <a:buChar char="•"/>
            </a:pPr>
            <a:r>
              <a:rPr b="0" i="0" lang="sv-SE" sz="2000" u="none" cap="none" strike="noStrike">
                <a:solidFill>
                  <a:schemeClr val="lt1"/>
                </a:solidFill>
                <a:latin typeface="Calibri"/>
                <a:ea typeface="Calibri"/>
                <a:cs typeface="Calibri"/>
                <a:sym typeface="Calibri"/>
              </a:rPr>
              <a:t>Vara en bra förälder till alla barn. Genom att alltid stötta dem. </a:t>
            </a:r>
            <a:endParaRPr/>
          </a:p>
          <a:p>
            <a:pPr indent="-285750" lvl="0" marL="285750" marR="0" rtl="0" algn="l">
              <a:lnSpc>
                <a:spcPct val="107000"/>
              </a:lnSpc>
              <a:spcBef>
                <a:spcPts val="1800"/>
              </a:spcBef>
              <a:spcAft>
                <a:spcPts val="0"/>
              </a:spcAft>
              <a:buClr>
                <a:schemeClr val="lt2"/>
              </a:buClr>
              <a:buSzPts val="2000"/>
              <a:buFont typeface="Arial"/>
              <a:buChar char="•"/>
            </a:pPr>
            <a:r>
              <a:rPr b="0" i="0" lang="sv-SE" sz="2000" u="none" cap="none" strike="noStrike">
                <a:solidFill>
                  <a:schemeClr val="lt1"/>
                </a:solidFill>
                <a:latin typeface="Calibri"/>
                <a:ea typeface="Calibri"/>
                <a:cs typeface="Calibri"/>
                <a:sym typeface="Calibri"/>
              </a:rPr>
              <a:t>Inte betala sina barn för antal mål mm.</a:t>
            </a:r>
            <a:endParaRPr/>
          </a:p>
          <a:p>
            <a:pPr indent="-285750" lvl="0" marL="285750" marR="0" rtl="0" algn="l">
              <a:lnSpc>
                <a:spcPct val="107000"/>
              </a:lnSpc>
              <a:spcBef>
                <a:spcPts val="1800"/>
              </a:spcBef>
              <a:spcAft>
                <a:spcPts val="0"/>
              </a:spcAft>
              <a:buClr>
                <a:schemeClr val="lt2"/>
              </a:buClr>
              <a:buSzPts val="2000"/>
              <a:buFont typeface="Arial"/>
              <a:buChar char="•"/>
            </a:pPr>
            <a:r>
              <a:rPr b="0" i="0" lang="sv-SE" sz="2000" u="none" cap="none" strike="noStrike">
                <a:solidFill>
                  <a:schemeClr val="lt1"/>
                </a:solidFill>
                <a:latin typeface="Calibri"/>
                <a:ea typeface="Calibri"/>
                <a:cs typeface="Calibri"/>
                <a:sym typeface="Calibri"/>
              </a:rPr>
              <a:t>På match skall föräldrar stå på motsatt sida mot barnen.</a:t>
            </a:r>
            <a:endParaRPr/>
          </a:p>
          <a:p>
            <a:pPr indent="-285750" lvl="0" marL="285750" marR="0" rtl="0" algn="l">
              <a:lnSpc>
                <a:spcPct val="107000"/>
              </a:lnSpc>
              <a:spcBef>
                <a:spcPts val="1800"/>
              </a:spcBef>
              <a:spcAft>
                <a:spcPts val="0"/>
              </a:spcAft>
              <a:buClr>
                <a:schemeClr val="lt2"/>
              </a:buClr>
              <a:buSzPts val="2000"/>
              <a:buFont typeface="Arial"/>
              <a:buChar char="•"/>
            </a:pPr>
            <a:r>
              <a:rPr b="0" i="0" lang="sv-SE" sz="2000" u="none" cap="none" strike="noStrike">
                <a:solidFill>
                  <a:schemeClr val="lt1"/>
                </a:solidFill>
                <a:latin typeface="Calibri"/>
                <a:ea typeface="Calibri"/>
                <a:cs typeface="Calibri"/>
                <a:sym typeface="Calibri"/>
              </a:rPr>
              <a:t>Ska HEJA på barnen och INTE Coacha dem.</a:t>
            </a:r>
            <a:endParaRPr b="0" i="0" sz="2000" u="none" cap="none" strike="noStrike">
              <a:solidFill>
                <a:schemeClr val="lt1"/>
              </a:solidFill>
              <a:latin typeface="Calibri"/>
              <a:ea typeface="Calibri"/>
              <a:cs typeface="Calibri"/>
              <a:sym typeface="Calibri"/>
            </a:endParaRPr>
          </a:p>
          <a:p>
            <a:pPr indent="-285750" lvl="0" marL="285750" marR="0" rtl="0" algn="l">
              <a:lnSpc>
                <a:spcPct val="107000"/>
              </a:lnSpc>
              <a:spcBef>
                <a:spcPts val="1800"/>
              </a:spcBef>
              <a:spcAft>
                <a:spcPts val="0"/>
              </a:spcAft>
              <a:buClr>
                <a:schemeClr val="lt2"/>
              </a:buClr>
              <a:buSzPts val="2000"/>
              <a:buFont typeface="Arial"/>
              <a:buChar char="•"/>
            </a:pPr>
            <a:r>
              <a:rPr b="0" i="0" lang="sv-SE" sz="2000" u="none" cap="none" strike="noStrike">
                <a:solidFill>
                  <a:schemeClr val="lt1"/>
                </a:solidFill>
                <a:latin typeface="Calibri"/>
                <a:ea typeface="Calibri"/>
                <a:cs typeface="Calibri"/>
                <a:sym typeface="Calibri"/>
              </a:rPr>
              <a:t>Föräldrar skall visa domaren, ledare och motståndare med respekt.</a:t>
            </a:r>
            <a:endParaRPr/>
          </a:p>
          <a:p>
            <a:pPr indent="-285750" lvl="0" marL="285750" marR="0" rtl="0" algn="l">
              <a:lnSpc>
                <a:spcPct val="107000"/>
              </a:lnSpc>
              <a:spcBef>
                <a:spcPts val="1800"/>
              </a:spcBef>
              <a:spcAft>
                <a:spcPts val="0"/>
              </a:spcAft>
              <a:buClr>
                <a:schemeClr val="lt2"/>
              </a:buClr>
              <a:buSzPts val="2000"/>
              <a:buFont typeface="Arial"/>
              <a:buChar char="•"/>
            </a:pPr>
            <a:r>
              <a:rPr b="0" i="0" lang="sv-SE" sz="2000" u="none" cap="none" strike="noStrike">
                <a:solidFill>
                  <a:schemeClr val="lt1"/>
                </a:solidFill>
                <a:latin typeface="Calibri"/>
                <a:ea typeface="Calibri"/>
                <a:cs typeface="Calibri"/>
                <a:sym typeface="Calibri"/>
              </a:rPr>
              <a:t>Heja på ALLA barn.</a:t>
            </a:r>
            <a:endParaRPr/>
          </a:p>
          <a:p>
            <a:pPr indent="-285750" lvl="0" marL="285750" marR="0" rtl="0" algn="l">
              <a:lnSpc>
                <a:spcPct val="107000"/>
              </a:lnSpc>
              <a:spcBef>
                <a:spcPts val="1800"/>
              </a:spcBef>
              <a:spcAft>
                <a:spcPts val="0"/>
              </a:spcAft>
              <a:buClr>
                <a:schemeClr val="lt2"/>
              </a:buClr>
              <a:buSzPts val="2000"/>
              <a:buFont typeface="Arial"/>
              <a:buChar char="•"/>
            </a:pPr>
            <a:r>
              <a:rPr b="0" i="0" lang="sv-SE" sz="2000" u="none" cap="none" strike="noStrike">
                <a:solidFill>
                  <a:schemeClr val="lt1"/>
                </a:solidFill>
                <a:latin typeface="Calibri"/>
                <a:ea typeface="Calibri"/>
                <a:cs typeface="Calibri"/>
                <a:sym typeface="Calibri"/>
              </a:rPr>
              <a:t>Ställa upp med att stå Kiosk, som domarstödjare, linjera plan, städdagar och ibland försäljning av lotter. Detta för att ditt barn ska få en så bra miljö som möjligt.</a:t>
            </a:r>
            <a:endParaRPr b="0" i="0" sz="2000" u="none" cap="none" strike="noStrike">
              <a:solidFill>
                <a:schemeClr val="lt1"/>
              </a:solidFill>
              <a:latin typeface="Calibri"/>
              <a:ea typeface="Calibri"/>
              <a:cs typeface="Calibri"/>
              <a:sym typeface="Calibri"/>
            </a:endParaRPr>
          </a:p>
          <a:p>
            <a:pPr indent="-285750" lvl="0" marL="285750" marR="0" rtl="0" algn="l">
              <a:lnSpc>
                <a:spcPct val="107000"/>
              </a:lnSpc>
              <a:spcBef>
                <a:spcPts val="1800"/>
              </a:spcBef>
              <a:spcAft>
                <a:spcPts val="0"/>
              </a:spcAft>
              <a:buClr>
                <a:schemeClr val="lt2"/>
              </a:buClr>
              <a:buSzPts val="2000"/>
              <a:buFont typeface="Arial"/>
              <a:buChar char="•"/>
            </a:pPr>
            <a:r>
              <a:rPr b="0" i="0" lang="sv-SE" sz="2000" u="none" cap="none" strike="noStrike">
                <a:solidFill>
                  <a:schemeClr val="lt1"/>
                </a:solidFill>
                <a:latin typeface="Calibri"/>
                <a:ea typeface="Calibri"/>
                <a:cs typeface="Calibri"/>
                <a:sym typeface="Calibri"/>
              </a:rPr>
              <a:t>Se till att sina barn kommer till och ifrån träning/match. </a:t>
            </a:r>
            <a:endParaRPr b="0" i="0" sz="2000" u="none" cap="none" strike="noStrike">
              <a:solidFill>
                <a:schemeClr val="dk1"/>
              </a:solidFill>
              <a:latin typeface="Calibri"/>
              <a:ea typeface="Calibri"/>
              <a:cs typeface="Calibri"/>
              <a:sym typeface="Calibri"/>
            </a:endParaRPr>
          </a:p>
          <a:p>
            <a:pPr indent="0" lvl="0" marL="0" marR="0" rtl="0" algn="l">
              <a:lnSpc>
                <a:spcPct val="107000"/>
              </a:lnSpc>
              <a:spcBef>
                <a:spcPts val="1800"/>
              </a:spcBef>
              <a:spcAft>
                <a:spcPts val="0"/>
              </a:spcAft>
              <a:buClr>
                <a:schemeClr val="lt2"/>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1800"/>
              </a:spcBef>
              <a:spcAft>
                <a:spcPts val="0"/>
              </a:spcAft>
              <a:buClr>
                <a:schemeClr val="lt2"/>
              </a:buClr>
              <a:buSzPts val="2000"/>
              <a:buFont typeface="Arial"/>
              <a:buNone/>
            </a:pPr>
            <a:r>
              <a:t/>
            </a:r>
            <a:endParaRPr b="0" i="0" sz="2000" u="none" cap="none" strike="noStrike">
              <a:solidFill>
                <a:schemeClr val="lt1"/>
              </a:solidFill>
              <a:latin typeface="Calibri"/>
              <a:ea typeface="Calibri"/>
              <a:cs typeface="Calibri"/>
              <a:sym typeface="Calibri"/>
            </a:endParaRPr>
          </a:p>
        </p:txBody>
      </p:sp>
      <p:sp>
        <p:nvSpPr>
          <p:cNvPr id="130" name="Google Shape;130;p4"/>
          <p:cNvSpPr/>
          <p:nvPr/>
        </p:nvSpPr>
        <p:spPr>
          <a:xfrm>
            <a:off x="1817785" y="1022916"/>
            <a:ext cx="9893145" cy="157616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2"/>
              </a:buClr>
              <a:buSzPts val="2000"/>
              <a:buFont typeface="Arial"/>
              <a:buNone/>
            </a:pPr>
            <a:r>
              <a:rPr b="0" i="0" lang="sv-SE" sz="2000" u="none" cap="none" strike="noStrike">
                <a:solidFill>
                  <a:schemeClr val="lt1"/>
                </a:solidFill>
                <a:latin typeface="Calibri"/>
                <a:ea typeface="Calibri"/>
                <a:cs typeface="Calibri"/>
                <a:sym typeface="Calibri"/>
              </a:rPr>
              <a:t>Detta är att vara en del av våran ideella förening. </a:t>
            </a:r>
            <a:endParaRPr/>
          </a:p>
          <a:p>
            <a:pPr indent="0" lvl="0" marL="0" marR="0" rtl="0" algn="l">
              <a:lnSpc>
                <a:spcPct val="90000"/>
              </a:lnSpc>
              <a:spcBef>
                <a:spcPts val="1000"/>
              </a:spcBef>
              <a:spcAft>
                <a:spcPts val="0"/>
              </a:spcAft>
              <a:buClr>
                <a:schemeClr val="lt2"/>
              </a:buClr>
              <a:buSzPts val="2000"/>
              <a:buFont typeface="Arial"/>
              <a:buNone/>
            </a:pPr>
            <a:r>
              <a:rPr b="0" i="0" lang="sv-SE" sz="2000" u="none" cap="none" strike="noStrike">
                <a:solidFill>
                  <a:schemeClr val="lt1"/>
                </a:solidFill>
                <a:latin typeface="Calibri"/>
                <a:ea typeface="Calibri"/>
                <a:cs typeface="Calibri"/>
                <a:sym typeface="Calibri"/>
              </a:rPr>
              <a:t>Dessa krav har vi på dig som förälder i MIF.</a:t>
            </a:r>
            <a:endParaRPr/>
          </a:p>
        </p:txBody>
      </p:sp>
      <p:grpSp>
        <p:nvGrpSpPr>
          <p:cNvPr id="131" name="Google Shape;131;p4"/>
          <p:cNvGrpSpPr/>
          <p:nvPr/>
        </p:nvGrpSpPr>
        <p:grpSpPr>
          <a:xfrm>
            <a:off x="-134870" y="86233"/>
            <a:ext cx="3483998" cy="579522"/>
            <a:chOff x="-134870" y="86233"/>
            <a:chExt cx="3483998" cy="579522"/>
          </a:xfrm>
        </p:grpSpPr>
        <p:sp>
          <p:nvSpPr>
            <p:cNvPr id="132" name="Google Shape;132;p4"/>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0" i="0" lang="sv-SE" sz="1200" u="none" cap="none" strike="noStrike">
                  <a:solidFill>
                    <a:schemeClr val="lt1"/>
                  </a:solidFill>
                  <a:latin typeface="Calibri"/>
                  <a:ea typeface="Calibri"/>
                  <a:cs typeface="Calibri"/>
                  <a:sym typeface="Calibri"/>
                </a:rPr>
                <a:t>Glädje, Gemenskap &amp; Fair Play</a:t>
              </a:r>
              <a:endParaRPr/>
            </a:p>
          </p:txBody>
        </p:sp>
        <p:pic>
          <p:nvPicPr>
            <p:cNvPr id="133" name="Google Shape;133;p4"/>
            <p:cNvPicPr preferRelativeResize="0"/>
            <p:nvPr/>
          </p:nvPicPr>
          <p:blipFill rotWithShape="1">
            <a:blip r:embed="rId3">
              <a:alphaModFix/>
            </a:blip>
            <a:srcRect b="0" l="0" r="0" t="0"/>
            <a:stretch/>
          </p:blipFill>
          <p:spPr>
            <a:xfrm>
              <a:off x="-134870" y="86233"/>
              <a:ext cx="1034861" cy="579522"/>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0" st="0"/>
                                            </p:txEl>
                                          </p:spTgt>
                                        </p:tgtEl>
                                        <p:attrNameLst>
                                          <p:attrName>style.visibility</p:attrName>
                                        </p:attrNameLst>
                                      </p:cBhvr>
                                      <p:to>
                                        <p:strVal val="visible"/>
                                      </p:to>
                                    </p:set>
                                    <p:animEffect filter="fade" transition="in">
                                      <p:cBhvr>
                                        <p:cTn dur="500"/>
                                        <p:tgtEl>
                                          <p:spTgt spid="12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1" st="1"/>
                                            </p:txEl>
                                          </p:spTgt>
                                        </p:tgtEl>
                                        <p:attrNameLst>
                                          <p:attrName>style.visibility</p:attrName>
                                        </p:attrNameLst>
                                      </p:cBhvr>
                                      <p:to>
                                        <p:strVal val="visible"/>
                                      </p:to>
                                    </p:set>
                                    <p:animEffect filter="fade" transition="in">
                                      <p:cBhvr>
                                        <p:cTn dur="500"/>
                                        <p:tgtEl>
                                          <p:spTgt spid="12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2" st="2"/>
                                            </p:txEl>
                                          </p:spTgt>
                                        </p:tgtEl>
                                        <p:attrNameLst>
                                          <p:attrName>style.visibility</p:attrName>
                                        </p:attrNameLst>
                                      </p:cBhvr>
                                      <p:to>
                                        <p:strVal val="visible"/>
                                      </p:to>
                                    </p:set>
                                    <p:animEffect filter="fade" transition="in">
                                      <p:cBhvr>
                                        <p:cTn dur="500"/>
                                        <p:tgtEl>
                                          <p:spTgt spid="12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3" st="3"/>
                                            </p:txEl>
                                          </p:spTgt>
                                        </p:tgtEl>
                                        <p:attrNameLst>
                                          <p:attrName>style.visibility</p:attrName>
                                        </p:attrNameLst>
                                      </p:cBhvr>
                                      <p:to>
                                        <p:strVal val="visible"/>
                                      </p:to>
                                    </p:set>
                                    <p:animEffect filter="fade" transition="in">
                                      <p:cBhvr>
                                        <p:cTn dur="500"/>
                                        <p:tgtEl>
                                          <p:spTgt spid="12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4" st="4"/>
                                            </p:txEl>
                                          </p:spTgt>
                                        </p:tgtEl>
                                        <p:attrNameLst>
                                          <p:attrName>style.visibility</p:attrName>
                                        </p:attrNameLst>
                                      </p:cBhvr>
                                      <p:to>
                                        <p:strVal val="visible"/>
                                      </p:to>
                                    </p:set>
                                    <p:animEffect filter="fade" transition="in">
                                      <p:cBhvr>
                                        <p:cTn dur="500"/>
                                        <p:tgtEl>
                                          <p:spTgt spid="12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5" st="5"/>
                                            </p:txEl>
                                          </p:spTgt>
                                        </p:tgtEl>
                                        <p:attrNameLst>
                                          <p:attrName>style.visibility</p:attrName>
                                        </p:attrNameLst>
                                      </p:cBhvr>
                                      <p:to>
                                        <p:strVal val="visible"/>
                                      </p:to>
                                    </p:set>
                                    <p:animEffect filter="fade" transition="in">
                                      <p:cBhvr>
                                        <p:cTn dur="500"/>
                                        <p:tgtEl>
                                          <p:spTgt spid="12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6" st="6"/>
                                            </p:txEl>
                                          </p:spTgt>
                                        </p:tgtEl>
                                        <p:attrNameLst>
                                          <p:attrName>style.visibility</p:attrName>
                                        </p:attrNameLst>
                                      </p:cBhvr>
                                      <p:to>
                                        <p:strVal val="visible"/>
                                      </p:to>
                                    </p:set>
                                    <p:animEffect filter="fade" transition="in">
                                      <p:cBhvr>
                                        <p:cTn dur="500"/>
                                        <p:tgtEl>
                                          <p:spTgt spid="12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7" st="7"/>
                                            </p:txEl>
                                          </p:spTgt>
                                        </p:tgtEl>
                                        <p:attrNameLst>
                                          <p:attrName>style.visibility</p:attrName>
                                        </p:attrNameLst>
                                      </p:cBhvr>
                                      <p:to>
                                        <p:strVal val="visible"/>
                                      </p:to>
                                    </p:set>
                                    <p:animEffect filter="fade" transition="in">
                                      <p:cBhvr>
                                        <p:cTn dur="500"/>
                                        <p:tgtEl>
                                          <p:spTgt spid="12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8" st="8"/>
                                            </p:txEl>
                                          </p:spTgt>
                                        </p:tgtEl>
                                        <p:attrNameLst>
                                          <p:attrName>style.visibility</p:attrName>
                                        </p:attrNameLst>
                                      </p:cBhvr>
                                      <p:to>
                                        <p:strVal val="visible"/>
                                      </p:to>
                                    </p:set>
                                    <p:animEffect filter="fade" transition="in">
                                      <p:cBhvr>
                                        <p:cTn dur="500"/>
                                        <p:tgtEl>
                                          <p:spTgt spid="12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9" st="9"/>
                                            </p:txEl>
                                          </p:spTgt>
                                        </p:tgtEl>
                                        <p:attrNameLst>
                                          <p:attrName>style.visibility</p:attrName>
                                        </p:attrNameLst>
                                      </p:cBhvr>
                                      <p:to>
                                        <p:strVal val="visible"/>
                                      </p:to>
                                    </p:set>
                                    <p:animEffect filter="fade" transition="in">
                                      <p:cBhvr>
                                        <p:cTn dur="500"/>
                                        <p:tgtEl>
                                          <p:spTgt spid="129">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pic>
        <p:nvPicPr>
          <p:cNvPr id="842" name="Google Shape;842;p36"/>
          <p:cNvPicPr preferRelativeResize="0"/>
          <p:nvPr/>
        </p:nvPicPr>
        <p:blipFill rotWithShape="1">
          <a:blip r:embed="rId3">
            <a:alphaModFix/>
          </a:blip>
          <a:srcRect b="0" l="0" r="0" t="0"/>
          <a:stretch/>
        </p:blipFill>
        <p:spPr>
          <a:xfrm rot="10800000">
            <a:off x="4609050" y="2052110"/>
            <a:ext cx="7582950" cy="4805890"/>
          </a:xfrm>
          <a:prstGeom prst="rect">
            <a:avLst/>
          </a:prstGeom>
          <a:noFill/>
          <a:ln>
            <a:noFill/>
          </a:ln>
        </p:spPr>
      </p:pic>
      <p:sp>
        <p:nvSpPr>
          <p:cNvPr id="843" name="Google Shape;843;p36"/>
          <p:cNvSpPr/>
          <p:nvPr/>
        </p:nvSpPr>
        <p:spPr>
          <a:xfrm>
            <a:off x="6951112" y="3794227"/>
            <a:ext cx="2888138" cy="425523"/>
          </a:xfrm>
          <a:prstGeom prst="rect">
            <a:avLst/>
          </a:prstGeom>
          <a:solidFill>
            <a:schemeClr val="accent4">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v-SE" sz="1800">
                <a:solidFill>
                  <a:schemeClr val="lt1"/>
                </a:solidFill>
                <a:latin typeface="Calibri"/>
                <a:ea typeface="Calibri"/>
                <a:cs typeface="Calibri"/>
                <a:sym typeface="Calibri"/>
              </a:rPr>
              <a:t>ASSIT-ZONE</a:t>
            </a:r>
            <a:endParaRPr/>
          </a:p>
        </p:txBody>
      </p:sp>
      <p:sp>
        <p:nvSpPr>
          <p:cNvPr id="844" name="Google Shape;844;p36"/>
          <p:cNvSpPr/>
          <p:nvPr/>
        </p:nvSpPr>
        <p:spPr>
          <a:xfrm>
            <a:off x="9039041" y="2526835"/>
            <a:ext cx="800209" cy="1263603"/>
          </a:xfrm>
          <a:prstGeom prst="rect">
            <a:avLst/>
          </a:prstGeom>
          <a:solidFill>
            <a:schemeClr val="accent4">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v-SE" sz="1800">
                <a:solidFill>
                  <a:schemeClr val="lt1"/>
                </a:solidFill>
                <a:latin typeface="Calibri"/>
                <a:ea typeface="Calibri"/>
                <a:cs typeface="Calibri"/>
                <a:sym typeface="Calibri"/>
              </a:rPr>
              <a:t>ASSIT-ZONE</a:t>
            </a:r>
            <a:endParaRPr/>
          </a:p>
        </p:txBody>
      </p:sp>
      <p:sp>
        <p:nvSpPr>
          <p:cNvPr id="845" name="Google Shape;845;p36"/>
          <p:cNvSpPr/>
          <p:nvPr/>
        </p:nvSpPr>
        <p:spPr>
          <a:xfrm>
            <a:off x="6951112" y="2526835"/>
            <a:ext cx="800209" cy="1263603"/>
          </a:xfrm>
          <a:prstGeom prst="rect">
            <a:avLst/>
          </a:prstGeom>
          <a:solidFill>
            <a:schemeClr val="accent4">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v-SE" sz="1800">
                <a:solidFill>
                  <a:schemeClr val="lt1"/>
                </a:solidFill>
                <a:latin typeface="Calibri"/>
                <a:ea typeface="Calibri"/>
                <a:cs typeface="Calibri"/>
                <a:sym typeface="Calibri"/>
              </a:rPr>
              <a:t>ASSIT-ZONE</a:t>
            </a:r>
            <a:endParaRPr/>
          </a:p>
        </p:txBody>
      </p:sp>
      <p:sp>
        <p:nvSpPr>
          <p:cNvPr id="846" name="Google Shape;846;p36"/>
          <p:cNvSpPr/>
          <p:nvPr/>
        </p:nvSpPr>
        <p:spPr>
          <a:xfrm>
            <a:off x="7751321" y="2523046"/>
            <a:ext cx="1287720" cy="1263603"/>
          </a:xfrm>
          <a:prstGeom prst="rect">
            <a:avLst/>
          </a:prstGeom>
          <a:solidFill>
            <a:schemeClr val="accent5">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v-SE" sz="1800">
                <a:solidFill>
                  <a:schemeClr val="lt1"/>
                </a:solidFill>
                <a:latin typeface="Calibri"/>
                <a:ea typeface="Calibri"/>
                <a:cs typeface="Calibri"/>
                <a:sym typeface="Calibri"/>
              </a:rPr>
              <a:t>GOLDEN-ZONE</a:t>
            </a:r>
            <a:endParaRPr/>
          </a:p>
        </p:txBody>
      </p:sp>
      <p:pic>
        <p:nvPicPr>
          <p:cNvPr id="847" name="Google Shape;847;p36"/>
          <p:cNvPicPr preferRelativeResize="0"/>
          <p:nvPr/>
        </p:nvPicPr>
        <p:blipFill rotWithShape="1">
          <a:blip r:embed="rId4">
            <a:alphaModFix amt="20000"/>
          </a:blip>
          <a:srcRect b="0" l="0" r="0" t="0"/>
          <a:stretch/>
        </p:blipFill>
        <p:spPr>
          <a:xfrm>
            <a:off x="9471838" y="4805890"/>
            <a:ext cx="3486669" cy="1952535"/>
          </a:xfrm>
          <a:prstGeom prst="rect">
            <a:avLst/>
          </a:prstGeom>
          <a:noFill/>
          <a:ln>
            <a:noFill/>
          </a:ln>
        </p:spPr>
      </p:pic>
      <p:sp>
        <p:nvSpPr>
          <p:cNvPr id="848" name="Google Shape;848;p36"/>
          <p:cNvSpPr txBox="1"/>
          <p:nvPr/>
        </p:nvSpPr>
        <p:spPr>
          <a:xfrm>
            <a:off x="7602621" y="86233"/>
            <a:ext cx="234186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lt1"/>
                </a:solidFill>
                <a:latin typeface="Calibri"/>
                <a:ea typeface="Calibri"/>
                <a:cs typeface="Calibri"/>
                <a:sym typeface="Calibri"/>
              </a:rPr>
              <a:t>Formation: MV-2-3:2-1</a:t>
            </a:r>
            <a:endParaRPr/>
          </a:p>
        </p:txBody>
      </p:sp>
      <p:grpSp>
        <p:nvGrpSpPr>
          <p:cNvPr id="849" name="Google Shape;849;p36"/>
          <p:cNvGrpSpPr/>
          <p:nvPr/>
        </p:nvGrpSpPr>
        <p:grpSpPr>
          <a:xfrm>
            <a:off x="-134870" y="86233"/>
            <a:ext cx="3483998" cy="579522"/>
            <a:chOff x="-134870" y="86233"/>
            <a:chExt cx="3483998" cy="579522"/>
          </a:xfrm>
        </p:grpSpPr>
        <p:sp>
          <p:nvSpPr>
            <p:cNvPr id="850" name="Google Shape;850;p36"/>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sv-SE" sz="1200">
                  <a:solidFill>
                    <a:schemeClr val="lt1"/>
                  </a:solidFill>
                  <a:latin typeface="Calibri"/>
                  <a:ea typeface="Calibri"/>
                  <a:cs typeface="Calibri"/>
                  <a:sym typeface="Calibri"/>
                </a:rPr>
                <a:t>Glädje, Gemenskap &amp; Fair Play</a:t>
              </a:r>
              <a:endParaRPr/>
            </a:p>
          </p:txBody>
        </p:sp>
        <p:pic>
          <p:nvPicPr>
            <p:cNvPr id="851" name="Google Shape;851;p36"/>
            <p:cNvPicPr preferRelativeResize="0"/>
            <p:nvPr/>
          </p:nvPicPr>
          <p:blipFill rotWithShape="1">
            <a:blip r:embed="rId4">
              <a:alphaModFix/>
            </a:blip>
            <a:srcRect b="0" l="0" r="0" t="0"/>
            <a:stretch/>
          </p:blipFill>
          <p:spPr>
            <a:xfrm>
              <a:off x="-134870" y="86233"/>
              <a:ext cx="1034861" cy="579522"/>
            </a:xfrm>
            <a:prstGeom prst="rect">
              <a:avLst/>
            </a:prstGeom>
            <a:noFill/>
            <a:ln>
              <a:noFill/>
            </a:ln>
          </p:spPr>
        </p:pic>
      </p:grpSp>
      <p:sp>
        <p:nvSpPr>
          <p:cNvPr id="852" name="Google Shape;852;p36"/>
          <p:cNvSpPr txBox="1"/>
          <p:nvPr/>
        </p:nvSpPr>
        <p:spPr>
          <a:xfrm>
            <a:off x="3869352" y="140233"/>
            <a:ext cx="277474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lang="sv-SE" sz="4000" u="sng" cap="none" strike="noStrike">
                <a:solidFill>
                  <a:schemeClr val="lt1"/>
                </a:solidFill>
                <a:latin typeface="Calibri"/>
                <a:ea typeface="Calibri"/>
                <a:cs typeface="Calibri"/>
                <a:sym typeface="Calibri"/>
              </a:rPr>
              <a:t>Anfallsspel</a:t>
            </a:r>
            <a:endParaRPr/>
          </a:p>
        </p:txBody>
      </p:sp>
      <p:sp>
        <p:nvSpPr>
          <p:cNvPr id="853" name="Google Shape;853;p36"/>
          <p:cNvSpPr txBox="1"/>
          <p:nvPr/>
        </p:nvSpPr>
        <p:spPr>
          <a:xfrm>
            <a:off x="576608" y="881195"/>
            <a:ext cx="6933937"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lang="sv-SE" sz="3200" cap="none" strike="noStrike">
                <a:solidFill>
                  <a:schemeClr val="lt1"/>
                </a:solidFill>
                <a:latin typeface="Calibri"/>
                <a:ea typeface="Calibri"/>
                <a:cs typeface="Calibri"/>
                <a:sym typeface="Calibri"/>
              </a:rPr>
              <a:t>KTAGM – Komma till avslut göra mål</a:t>
            </a:r>
            <a:endParaRPr/>
          </a:p>
        </p:txBody>
      </p:sp>
      <p:sp>
        <p:nvSpPr>
          <p:cNvPr id="854" name="Google Shape;854;p36"/>
          <p:cNvSpPr/>
          <p:nvPr/>
        </p:nvSpPr>
        <p:spPr>
          <a:xfrm>
            <a:off x="382561" y="1780658"/>
            <a:ext cx="4088654" cy="414569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2"/>
              </a:buClr>
              <a:buSzPts val="1400"/>
              <a:buFont typeface="Arial"/>
              <a:buNone/>
            </a:pPr>
            <a:r>
              <a:rPr b="0" i="0" lang="sv-SE" sz="1400">
                <a:solidFill>
                  <a:schemeClr val="lt1"/>
                </a:solidFill>
                <a:latin typeface="Calibri"/>
                <a:ea typeface="Calibri"/>
                <a:cs typeface="Calibri"/>
                <a:sym typeface="Calibri"/>
              </a:rPr>
              <a:t>Blir det trångt och vi inte har möjlighet att ta oss in i assist zone eller Golden zone då motståndarna flyttat över ska vi göra spelvändning.</a:t>
            </a:r>
            <a:endParaRPr/>
          </a:p>
          <a:p>
            <a:pPr indent="0" lvl="0" marL="0" marR="0" rtl="0" algn="l">
              <a:lnSpc>
                <a:spcPct val="90000"/>
              </a:lnSpc>
              <a:spcBef>
                <a:spcPts val="1000"/>
              </a:spcBef>
              <a:spcAft>
                <a:spcPts val="0"/>
              </a:spcAft>
              <a:buClr>
                <a:schemeClr val="lt2"/>
              </a:buClr>
              <a:buSzPts val="1400"/>
              <a:buFont typeface="Arial"/>
              <a:buNone/>
            </a:pPr>
            <a:r>
              <a:t/>
            </a:r>
            <a:endParaRPr b="0" i="0" sz="14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400"/>
              <a:buFont typeface="Arial"/>
              <a:buNone/>
            </a:pPr>
            <a:r>
              <a:rPr b="0" i="0" lang="sv-SE" sz="1400">
                <a:solidFill>
                  <a:schemeClr val="lt1"/>
                </a:solidFill>
                <a:latin typeface="Calibri"/>
                <a:ea typeface="Calibri"/>
                <a:cs typeface="Calibri"/>
                <a:sym typeface="Calibri"/>
              </a:rPr>
              <a:t>6:a står för speldjup bakåt. Spelvändare.</a:t>
            </a:r>
            <a:endParaRPr/>
          </a:p>
          <a:p>
            <a:pPr indent="0" lvl="0" marL="0" marR="0" rtl="0" algn="l">
              <a:lnSpc>
                <a:spcPct val="90000"/>
              </a:lnSpc>
              <a:spcBef>
                <a:spcPts val="1000"/>
              </a:spcBef>
              <a:spcAft>
                <a:spcPts val="0"/>
              </a:spcAft>
              <a:buClr>
                <a:schemeClr val="lt2"/>
              </a:buClr>
              <a:buSzPts val="1400"/>
              <a:buFont typeface="Arial"/>
              <a:buNone/>
            </a:pPr>
            <a:r>
              <a:t/>
            </a:r>
            <a:endParaRPr b="0" i="0" sz="14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400"/>
              <a:buFont typeface="Arial"/>
              <a:buNone/>
            </a:pPr>
            <a:r>
              <a:rPr b="0" i="0" lang="sv-SE" sz="1400">
                <a:solidFill>
                  <a:schemeClr val="lt1"/>
                </a:solidFill>
                <a:latin typeface="Calibri"/>
                <a:ea typeface="Calibri"/>
                <a:cs typeface="Calibri"/>
                <a:sym typeface="Calibri"/>
              </a:rPr>
              <a:t>WingBack på Icke bollsida står för bredd.</a:t>
            </a:r>
            <a:endParaRPr/>
          </a:p>
          <a:p>
            <a:pPr indent="0" lvl="0" marL="0" marR="0" rtl="0" algn="l">
              <a:lnSpc>
                <a:spcPct val="90000"/>
              </a:lnSpc>
              <a:spcBef>
                <a:spcPts val="1000"/>
              </a:spcBef>
              <a:spcAft>
                <a:spcPts val="0"/>
              </a:spcAft>
              <a:buClr>
                <a:schemeClr val="lt2"/>
              </a:buClr>
              <a:buSzPts val="1400"/>
              <a:buFont typeface="Arial"/>
              <a:buNone/>
            </a:pPr>
            <a:r>
              <a:t/>
            </a:r>
            <a:endParaRPr b="0" i="0" sz="14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400"/>
              <a:buFont typeface="Arial"/>
              <a:buNone/>
            </a:pPr>
            <a:r>
              <a:rPr b="0" i="0" lang="sv-SE" sz="1400">
                <a:solidFill>
                  <a:schemeClr val="lt1"/>
                </a:solidFill>
                <a:latin typeface="Calibri"/>
                <a:ea typeface="Calibri"/>
                <a:cs typeface="Calibri"/>
                <a:sym typeface="Calibri"/>
              </a:rPr>
              <a:t>8:or gör sig spelbara i spelyta 2.</a:t>
            </a:r>
            <a:endParaRPr/>
          </a:p>
          <a:p>
            <a:pPr indent="0" lvl="0" marL="0" marR="0" rtl="0" algn="l">
              <a:lnSpc>
                <a:spcPct val="90000"/>
              </a:lnSpc>
              <a:spcBef>
                <a:spcPts val="1000"/>
              </a:spcBef>
              <a:spcAft>
                <a:spcPts val="0"/>
              </a:spcAft>
              <a:buClr>
                <a:schemeClr val="lt2"/>
              </a:buClr>
              <a:buSzPts val="1400"/>
              <a:buFont typeface="Arial"/>
              <a:buNone/>
            </a:pPr>
            <a:r>
              <a:t/>
            </a:r>
            <a:endParaRPr b="0" i="0" sz="14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400"/>
              <a:buFont typeface="Arial"/>
              <a:buNone/>
            </a:pPr>
            <a:r>
              <a:rPr b="0" i="0" lang="sv-SE" sz="1400">
                <a:solidFill>
                  <a:schemeClr val="lt1"/>
                </a:solidFill>
                <a:latin typeface="Calibri"/>
                <a:ea typeface="Calibri"/>
                <a:cs typeface="Calibri"/>
                <a:sym typeface="Calibri"/>
              </a:rPr>
              <a:t>Forward står för speldjup framåt.</a:t>
            </a:r>
            <a:endParaRPr/>
          </a:p>
          <a:p>
            <a:pPr indent="0" lvl="0" marL="0" marR="0" rtl="0" algn="l">
              <a:lnSpc>
                <a:spcPct val="90000"/>
              </a:lnSpc>
              <a:spcBef>
                <a:spcPts val="1000"/>
              </a:spcBef>
              <a:spcAft>
                <a:spcPts val="0"/>
              </a:spcAft>
              <a:buClr>
                <a:schemeClr val="lt2"/>
              </a:buClr>
              <a:buSzPts val="1400"/>
              <a:buFont typeface="Arial"/>
              <a:buNone/>
            </a:pPr>
            <a:r>
              <a:t/>
            </a:r>
            <a:endParaRPr b="0" i="0" sz="14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400"/>
              <a:buFont typeface="Arial"/>
              <a:buNone/>
            </a:pPr>
            <a:r>
              <a:t/>
            </a:r>
            <a:endParaRPr b="0" i="0" sz="1400">
              <a:solidFill>
                <a:schemeClr val="lt1"/>
              </a:solidFill>
              <a:latin typeface="Calibri"/>
              <a:ea typeface="Calibri"/>
              <a:cs typeface="Calibri"/>
              <a:sym typeface="Calibri"/>
            </a:endParaRPr>
          </a:p>
        </p:txBody>
      </p:sp>
      <p:sp>
        <p:nvSpPr>
          <p:cNvPr id="855" name="Google Shape;855;p36"/>
          <p:cNvSpPr/>
          <p:nvPr/>
        </p:nvSpPr>
        <p:spPr>
          <a:xfrm>
            <a:off x="10507520" y="3545623"/>
            <a:ext cx="108000" cy="108000"/>
          </a:xfrm>
          <a:prstGeom prst="ellipse">
            <a:avLst/>
          </a:prstGeom>
          <a:solidFill>
            <a:srgbClr val="00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cxnSp>
        <p:nvCxnSpPr>
          <p:cNvPr id="856" name="Google Shape;856;p36"/>
          <p:cNvCxnSpPr/>
          <p:nvPr/>
        </p:nvCxnSpPr>
        <p:spPr>
          <a:xfrm flipH="1">
            <a:off x="9598980" y="3685988"/>
            <a:ext cx="908540" cy="938983"/>
          </a:xfrm>
          <a:prstGeom prst="straightConnector1">
            <a:avLst/>
          </a:prstGeom>
          <a:noFill/>
          <a:ln cap="flat" cmpd="sng" w="9525">
            <a:solidFill>
              <a:schemeClr val="dk1"/>
            </a:solidFill>
            <a:prstDash val="solid"/>
            <a:miter lim="800000"/>
            <a:headEnd len="sm" w="sm" type="none"/>
            <a:tailEnd len="med" w="med" type="triangle"/>
          </a:ln>
        </p:spPr>
      </p:cxnSp>
      <p:cxnSp>
        <p:nvCxnSpPr>
          <p:cNvPr id="857" name="Google Shape;857;p36"/>
          <p:cNvCxnSpPr/>
          <p:nvPr/>
        </p:nvCxnSpPr>
        <p:spPr>
          <a:xfrm flipH="1" rot="10800000">
            <a:off x="8520129" y="4677099"/>
            <a:ext cx="951709" cy="719491"/>
          </a:xfrm>
          <a:prstGeom prst="straightConnector1">
            <a:avLst/>
          </a:prstGeom>
          <a:noFill/>
          <a:ln cap="flat" cmpd="sng" w="9525">
            <a:solidFill>
              <a:schemeClr val="dk1"/>
            </a:solidFill>
            <a:prstDash val="dash"/>
            <a:round/>
            <a:headEnd len="sm" w="sm" type="none"/>
            <a:tailEnd len="med" w="med" type="stealth"/>
          </a:ln>
        </p:spPr>
      </p:cxnSp>
      <p:cxnSp>
        <p:nvCxnSpPr>
          <p:cNvPr id="858" name="Google Shape;858;p36"/>
          <p:cNvCxnSpPr/>
          <p:nvPr/>
        </p:nvCxnSpPr>
        <p:spPr>
          <a:xfrm rot="10800000">
            <a:off x="9347069" y="3805863"/>
            <a:ext cx="213634" cy="769070"/>
          </a:xfrm>
          <a:prstGeom prst="straightConnector1">
            <a:avLst/>
          </a:prstGeom>
          <a:noFill/>
          <a:ln cap="flat" cmpd="sng" w="9525">
            <a:solidFill>
              <a:schemeClr val="dk1"/>
            </a:solidFill>
            <a:prstDash val="solid"/>
            <a:miter lim="800000"/>
            <a:headEnd len="sm" w="sm" type="none"/>
            <a:tailEnd len="med" w="med" type="triangle"/>
          </a:ln>
        </p:spPr>
      </p:cxnSp>
      <p:cxnSp>
        <p:nvCxnSpPr>
          <p:cNvPr id="859" name="Google Shape;859;p36"/>
          <p:cNvCxnSpPr/>
          <p:nvPr/>
        </p:nvCxnSpPr>
        <p:spPr>
          <a:xfrm rot="10800000">
            <a:off x="7311829" y="4072771"/>
            <a:ext cx="2263329" cy="502162"/>
          </a:xfrm>
          <a:prstGeom prst="straightConnector1">
            <a:avLst/>
          </a:prstGeom>
          <a:noFill/>
          <a:ln cap="flat" cmpd="sng" w="9525">
            <a:solidFill>
              <a:schemeClr val="dk1"/>
            </a:solidFill>
            <a:prstDash val="solid"/>
            <a:miter lim="800000"/>
            <a:headEnd len="sm" w="sm" type="none"/>
            <a:tailEnd len="med" w="med" type="triangle"/>
          </a:ln>
        </p:spPr>
      </p:cxnSp>
      <p:grpSp>
        <p:nvGrpSpPr>
          <p:cNvPr id="860" name="Google Shape;860;p36"/>
          <p:cNvGrpSpPr/>
          <p:nvPr/>
        </p:nvGrpSpPr>
        <p:grpSpPr>
          <a:xfrm>
            <a:off x="6972220" y="4110956"/>
            <a:ext cx="474810" cy="515622"/>
            <a:chOff x="8183019" y="5898634"/>
            <a:chExt cx="474810" cy="515622"/>
          </a:xfrm>
        </p:grpSpPr>
        <p:sp>
          <p:nvSpPr>
            <p:cNvPr id="861" name="Google Shape;861;p36"/>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862" name="Google Shape;862;p36"/>
            <p:cNvSpPr txBox="1"/>
            <p:nvPr/>
          </p:nvSpPr>
          <p:spPr>
            <a:xfrm>
              <a:off x="8183019" y="6044924"/>
              <a:ext cx="4748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8:a</a:t>
              </a:r>
              <a:endParaRPr/>
            </a:p>
          </p:txBody>
        </p:sp>
      </p:grpSp>
      <p:grpSp>
        <p:nvGrpSpPr>
          <p:cNvPr id="863" name="Google Shape;863;p36"/>
          <p:cNvGrpSpPr/>
          <p:nvPr/>
        </p:nvGrpSpPr>
        <p:grpSpPr>
          <a:xfrm>
            <a:off x="9135771" y="3591252"/>
            <a:ext cx="474810" cy="515622"/>
            <a:chOff x="8183019" y="5898634"/>
            <a:chExt cx="474810" cy="515622"/>
          </a:xfrm>
        </p:grpSpPr>
        <p:sp>
          <p:nvSpPr>
            <p:cNvPr id="864" name="Google Shape;864;p36"/>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865" name="Google Shape;865;p36"/>
            <p:cNvSpPr txBox="1"/>
            <p:nvPr/>
          </p:nvSpPr>
          <p:spPr>
            <a:xfrm>
              <a:off x="8183019" y="6044924"/>
              <a:ext cx="4748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8:a</a:t>
              </a:r>
              <a:endParaRPr/>
            </a:p>
          </p:txBody>
        </p:sp>
      </p:grpSp>
      <p:grpSp>
        <p:nvGrpSpPr>
          <p:cNvPr id="866" name="Google Shape;866;p36"/>
          <p:cNvGrpSpPr/>
          <p:nvPr/>
        </p:nvGrpSpPr>
        <p:grpSpPr>
          <a:xfrm>
            <a:off x="8081722" y="3160079"/>
            <a:ext cx="495649" cy="515622"/>
            <a:chOff x="8183019" y="5898634"/>
            <a:chExt cx="495649" cy="515622"/>
          </a:xfrm>
        </p:grpSpPr>
        <p:sp>
          <p:nvSpPr>
            <p:cNvPr id="867" name="Google Shape;867;p36"/>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868" name="Google Shape;868;p36"/>
            <p:cNvSpPr txBox="1"/>
            <p:nvPr/>
          </p:nvSpPr>
          <p:spPr>
            <a:xfrm>
              <a:off x="8183019" y="6044924"/>
              <a:ext cx="49564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FW</a:t>
              </a:r>
              <a:endParaRPr/>
            </a:p>
          </p:txBody>
        </p:sp>
      </p:grpSp>
      <p:grpSp>
        <p:nvGrpSpPr>
          <p:cNvPr id="869" name="Google Shape;869;p36"/>
          <p:cNvGrpSpPr/>
          <p:nvPr/>
        </p:nvGrpSpPr>
        <p:grpSpPr>
          <a:xfrm>
            <a:off x="7113776" y="6204980"/>
            <a:ext cx="506870" cy="515622"/>
            <a:chOff x="8183019" y="5898634"/>
            <a:chExt cx="506870" cy="515622"/>
          </a:xfrm>
        </p:grpSpPr>
        <p:sp>
          <p:nvSpPr>
            <p:cNvPr id="870" name="Google Shape;870;p36"/>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871" name="Google Shape;871;p36"/>
            <p:cNvSpPr txBox="1"/>
            <p:nvPr/>
          </p:nvSpPr>
          <p:spPr>
            <a:xfrm>
              <a:off x="8183019" y="6044924"/>
              <a:ext cx="5068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MB</a:t>
              </a:r>
              <a:endParaRPr/>
            </a:p>
          </p:txBody>
        </p:sp>
      </p:grpSp>
      <p:grpSp>
        <p:nvGrpSpPr>
          <p:cNvPr id="872" name="Google Shape;872;p36"/>
          <p:cNvGrpSpPr/>
          <p:nvPr/>
        </p:nvGrpSpPr>
        <p:grpSpPr>
          <a:xfrm>
            <a:off x="5855787" y="5049770"/>
            <a:ext cx="514885" cy="515622"/>
            <a:chOff x="8183019" y="5898634"/>
            <a:chExt cx="514885" cy="515622"/>
          </a:xfrm>
        </p:grpSpPr>
        <p:sp>
          <p:nvSpPr>
            <p:cNvPr id="873" name="Google Shape;873;p36"/>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874" name="Google Shape;874;p36"/>
            <p:cNvSpPr txBox="1"/>
            <p:nvPr/>
          </p:nvSpPr>
          <p:spPr>
            <a:xfrm>
              <a:off x="8183019" y="6044924"/>
              <a:ext cx="51488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WB</a:t>
              </a:r>
              <a:endParaRPr/>
            </a:p>
          </p:txBody>
        </p:sp>
      </p:grpSp>
      <p:grpSp>
        <p:nvGrpSpPr>
          <p:cNvPr id="875" name="Google Shape;875;p36"/>
          <p:cNvGrpSpPr/>
          <p:nvPr/>
        </p:nvGrpSpPr>
        <p:grpSpPr>
          <a:xfrm>
            <a:off x="10519040" y="3455735"/>
            <a:ext cx="514885" cy="515622"/>
            <a:chOff x="8183019" y="5898634"/>
            <a:chExt cx="514885" cy="515622"/>
          </a:xfrm>
        </p:grpSpPr>
        <p:sp>
          <p:nvSpPr>
            <p:cNvPr id="876" name="Google Shape;876;p36"/>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877" name="Google Shape;877;p36"/>
            <p:cNvSpPr txBox="1"/>
            <p:nvPr/>
          </p:nvSpPr>
          <p:spPr>
            <a:xfrm>
              <a:off x="8183019" y="6044924"/>
              <a:ext cx="51488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WB</a:t>
              </a:r>
              <a:endParaRPr/>
            </a:p>
          </p:txBody>
        </p:sp>
      </p:grpSp>
      <p:grpSp>
        <p:nvGrpSpPr>
          <p:cNvPr id="878" name="Google Shape;878;p36"/>
          <p:cNvGrpSpPr/>
          <p:nvPr/>
        </p:nvGrpSpPr>
        <p:grpSpPr>
          <a:xfrm>
            <a:off x="9080568" y="6202145"/>
            <a:ext cx="506870" cy="515622"/>
            <a:chOff x="8183019" y="5898634"/>
            <a:chExt cx="506870" cy="515622"/>
          </a:xfrm>
        </p:grpSpPr>
        <p:sp>
          <p:nvSpPr>
            <p:cNvPr id="879" name="Google Shape;879;p36"/>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880" name="Google Shape;880;p36"/>
            <p:cNvSpPr txBox="1"/>
            <p:nvPr/>
          </p:nvSpPr>
          <p:spPr>
            <a:xfrm>
              <a:off x="8183019" y="6044924"/>
              <a:ext cx="5068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MB</a:t>
              </a:r>
              <a:endParaRPr/>
            </a:p>
          </p:txBody>
        </p:sp>
      </p:grpSp>
      <p:grpSp>
        <p:nvGrpSpPr>
          <p:cNvPr id="881" name="Google Shape;881;p36"/>
          <p:cNvGrpSpPr/>
          <p:nvPr/>
        </p:nvGrpSpPr>
        <p:grpSpPr>
          <a:xfrm>
            <a:off x="8168195" y="5407695"/>
            <a:ext cx="474810" cy="515622"/>
            <a:chOff x="8183019" y="5898634"/>
            <a:chExt cx="474810" cy="515622"/>
          </a:xfrm>
        </p:grpSpPr>
        <p:sp>
          <p:nvSpPr>
            <p:cNvPr id="882" name="Google Shape;882;p36"/>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883" name="Google Shape;883;p36"/>
            <p:cNvSpPr txBox="1"/>
            <p:nvPr/>
          </p:nvSpPr>
          <p:spPr>
            <a:xfrm>
              <a:off x="8183019" y="6044924"/>
              <a:ext cx="4748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6:a</a:t>
              </a:r>
              <a:endParaRPr/>
            </a:p>
          </p:txBody>
        </p:sp>
      </p:grpSp>
      <p:cxnSp>
        <p:nvCxnSpPr>
          <p:cNvPr id="884" name="Google Shape;884;p36"/>
          <p:cNvCxnSpPr/>
          <p:nvPr/>
        </p:nvCxnSpPr>
        <p:spPr>
          <a:xfrm flipH="1" rot="10800000">
            <a:off x="6113229" y="3891752"/>
            <a:ext cx="209178" cy="1253243"/>
          </a:xfrm>
          <a:prstGeom prst="straightConnector1">
            <a:avLst/>
          </a:prstGeom>
          <a:noFill/>
          <a:ln cap="flat" cmpd="sng" w="9525">
            <a:solidFill>
              <a:schemeClr val="dk1"/>
            </a:solidFill>
            <a:prstDash val="dash"/>
            <a:round/>
            <a:headEnd len="sm" w="sm" type="none"/>
            <a:tailEnd len="med" w="med" type="stealth"/>
          </a:ln>
        </p:spPr>
      </p:cxnSp>
      <p:cxnSp>
        <p:nvCxnSpPr>
          <p:cNvPr id="885" name="Google Shape;885;p36"/>
          <p:cNvCxnSpPr>
            <a:stCxn id="877" idx="0"/>
          </p:cNvCxnSpPr>
          <p:nvPr/>
        </p:nvCxnSpPr>
        <p:spPr>
          <a:xfrm flipH="1">
            <a:off x="10716783" y="3602025"/>
            <a:ext cx="59700" cy="1104300"/>
          </a:xfrm>
          <a:prstGeom prst="straightConnector1">
            <a:avLst/>
          </a:prstGeom>
          <a:noFill/>
          <a:ln cap="flat" cmpd="sng" w="9525">
            <a:solidFill>
              <a:schemeClr val="dk1"/>
            </a:solidFill>
            <a:prstDash val="dash"/>
            <a:round/>
            <a:headEnd len="sm" w="sm" type="none"/>
            <a:tailEnd len="med" w="med" type="stealth"/>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4">
                                            <p:txEl>
                                              <p:pRg end="0" st="0"/>
                                            </p:txEl>
                                          </p:spTgt>
                                        </p:tgtEl>
                                        <p:attrNameLst>
                                          <p:attrName>style.visibility</p:attrName>
                                        </p:attrNameLst>
                                      </p:cBhvr>
                                      <p:to>
                                        <p:strVal val="visible"/>
                                      </p:to>
                                    </p:set>
                                    <p:animEffect filter="fade" transition="in">
                                      <p:cBhvr>
                                        <p:cTn dur="500"/>
                                        <p:tgtEl>
                                          <p:spTgt spid="85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4">
                                            <p:txEl>
                                              <p:pRg end="1" st="1"/>
                                            </p:txEl>
                                          </p:spTgt>
                                        </p:tgtEl>
                                        <p:attrNameLst>
                                          <p:attrName>style.visibility</p:attrName>
                                        </p:attrNameLst>
                                      </p:cBhvr>
                                      <p:to>
                                        <p:strVal val="visible"/>
                                      </p:to>
                                    </p:set>
                                    <p:animEffect filter="fade" transition="in">
                                      <p:cBhvr>
                                        <p:cTn dur="500"/>
                                        <p:tgtEl>
                                          <p:spTgt spid="85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4">
                                            <p:txEl>
                                              <p:pRg end="2" st="2"/>
                                            </p:txEl>
                                          </p:spTgt>
                                        </p:tgtEl>
                                        <p:attrNameLst>
                                          <p:attrName>style.visibility</p:attrName>
                                        </p:attrNameLst>
                                      </p:cBhvr>
                                      <p:to>
                                        <p:strVal val="visible"/>
                                      </p:to>
                                    </p:set>
                                    <p:animEffect filter="fade" transition="in">
                                      <p:cBhvr>
                                        <p:cTn dur="500"/>
                                        <p:tgtEl>
                                          <p:spTgt spid="85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4">
                                            <p:txEl>
                                              <p:pRg end="3" st="3"/>
                                            </p:txEl>
                                          </p:spTgt>
                                        </p:tgtEl>
                                        <p:attrNameLst>
                                          <p:attrName>style.visibility</p:attrName>
                                        </p:attrNameLst>
                                      </p:cBhvr>
                                      <p:to>
                                        <p:strVal val="visible"/>
                                      </p:to>
                                    </p:set>
                                    <p:animEffect filter="fade" transition="in">
                                      <p:cBhvr>
                                        <p:cTn dur="500"/>
                                        <p:tgtEl>
                                          <p:spTgt spid="85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4">
                                            <p:txEl>
                                              <p:pRg end="4" st="4"/>
                                            </p:txEl>
                                          </p:spTgt>
                                        </p:tgtEl>
                                        <p:attrNameLst>
                                          <p:attrName>style.visibility</p:attrName>
                                        </p:attrNameLst>
                                      </p:cBhvr>
                                      <p:to>
                                        <p:strVal val="visible"/>
                                      </p:to>
                                    </p:set>
                                    <p:animEffect filter="fade" transition="in">
                                      <p:cBhvr>
                                        <p:cTn dur="500"/>
                                        <p:tgtEl>
                                          <p:spTgt spid="85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4">
                                            <p:txEl>
                                              <p:pRg end="5" st="5"/>
                                            </p:txEl>
                                          </p:spTgt>
                                        </p:tgtEl>
                                        <p:attrNameLst>
                                          <p:attrName>style.visibility</p:attrName>
                                        </p:attrNameLst>
                                      </p:cBhvr>
                                      <p:to>
                                        <p:strVal val="visible"/>
                                      </p:to>
                                    </p:set>
                                    <p:animEffect filter="fade" transition="in">
                                      <p:cBhvr>
                                        <p:cTn dur="500"/>
                                        <p:tgtEl>
                                          <p:spTgt spid="85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4">
                                            <p:txEl>
                                              <p:pRg end="6" st="6"/>
                                            </p:txEl>
                                          </p:spTgt>
                                        </p:tgtEl>
                                        <p:attrNameLst>
                                          <p:attrName>style.visibility</p:attrName>
                                        </p:attrNameLst>
                                      </p:cBhvr>
                                      <p:to>
                                        <p:strVal val="visible"/>
                                      </p:to>
                                    </p:set>
                                    <p:animEffect filter="fade" transition="in">
                                      <p:cBhvr>
                                        <p:cTn dur="500"/>
                                        <p:tgtEl>
                                          <p:spTgt spid="85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4">
                                            <p:txEl>
                                              <p:pRg end="7" st="7"/>
                                            </p:txEl>
                                          </p:spTgt>
                                        </p:tgtEl>
                                        <p:attrNameLst>
                                          <p:attrName>style.visibility</p:attrName>
                                        </p:attrNameLst>
                                      </p:cBhvr>
                                      <p:to>
                                        <p:strVal val="visible"/>
                                      </p:to>
                                    </p:set>
                                    <p:animEffect filter="fade" transition="in">
                                      <p:cBhvr>
                                        <p:cTn dur="500"/>
                                        <p:tgtEl>
                                          <p:spTgt spid="85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4">
                                            <p:txEl>
                                              <p:pRg end="8" st="8"/>
                                            </p:txEl>
                                          </p:spTgt>
                                        </p:tgtEl>
                                        <p:attrNameLst>
                                          <p:attrName>style.visibility</p:attrName>
                                        </p:attrNameLst>
                                      </p:cBhvr>
                                      <p:to>
                                        <p:strVal val="visible"/>
                                      </p:to>
                                    </p:set>
                                    <p:animEffect filter="fade" transition="in">
                                      <p:cBhvr>
                                        <p:cTn dur="500"/>
                                        <p:tgtEl>
                                          <p:spTgt spid="854">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4">
                                            <p:txEl>
                                              <p:pRg end="9" st="9"/>
                                            </p:txEl>
                                          </p:spTgt>
                                        </p:tgtEl>
                                        <p:attrNameLst>
                                          <p:attrName>style.visibility</p:attrName>
                                        </p:attrNameLst>
                                      </p:cBhvr>
                                      <p:to>
                                        <p:strVal val="visible"/>
                                      </p:to>
                                    </p:set>
                                    <p:animEffect filter="fade" transition="in">
                                      <p:cBhvr>
                                        <p:cTn dur="500"/>
                                        <p:tgtEl>
                                          <p:spTgt spid="854">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4">
                                            <p:txEl>
                                              <p:pRg end="10" st="10"/>
                                            </p:txEl>
                                          </p:spTgt>
                                        </p:tgtEl>
                                        <p:attrNameLst>
                                          <p:attrName>style.visibility</p:attrName>
                                        </p:attrNameLst>
                                      </p:cBhvr>
                                      <p:to>
                                        <p:strVal val="visible"/>
                                      </p:to>
                                    </p:set>
                                    <p:animEffect filter="fade" transition="in">
                                      <p:cBhvr>
                                        <p:cTn dur="500"/>
                                        <p:tgtEl>
                                          <p:spTgt spid="854">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0" name="Shape 890"/>
        <p:cNvGrpSpPr/>
        <p:nvPr/>
      </p:nvGrpSpPr>
      <p:grpSpPr>
        <a:xfrm>
          <a:off x="0" y="0"/>
          <a:ext cx="0" cy="0"/>
          <a:chOff x="0" y="0"/>
          <a:chExt cx="0" cy="0"/>
        </a:xfrm>
      </p:grpSpPr>
      <p:pic>
        <p:nvPicPr>
          <p:cNvPr id="891" name="Google Shape;891;p37"/>
          <p:cNvPicPr preferRelativeResize="0"/>
          <p:nvPr/>
        </p:nvPicPr>
        <p:blipFill rotWithShape="1">
          <a:blip r:embed="rId3">
            <a:alphaModFix/>
          </a:blip>
          <a:srcRect b="0" l="0" r="0" t="0"/>
          <a:stretch/>
        </p:blipFill>
        <p:spPr>
          <a:xfrm rot="10800000">
            <a:off x="4735192" y="2222313"/>
            <a:ext cx="7456807" cy="4805890"/>
          </a:xfrm>
          <a:prstGeom prst="rect">
            <a:avLst/>
          </a:prstGeom>
          <a:noFill/>
          <a:ln>
            <a:noFill/>
          </a:ln>
        </p:spPr>
      </p:pic>
      <p:pic>
        <p:nvPicPr>
          <p:cNvPr id="892" name="Google Shape;892;p37"/>
          <p:cNvPicPr preferRelativeResize="0"/>
          <p:nvPr/>
        </p:nvPicPr>
        <p:blipFill rotWithShape="1">
          <a:blip r:embed="rId4">
            <a:alphaModFix amt="20000"/>
          </a:blip>
          <a:srcRect b="0" l="0" r="0" t="0"/>
          <a:stretch/>
        </p:blipFill>
        <p:spPr>
          <a:xfrm>
            <a:off x="9471838" y="4805890"/>
            <a:ext cx="3486669" cy="1952535"/>
          </a:xfrm>
          <a:prstGeom prst="rect">
            <a:avLst/>
          </a:prstGeom>
          <a:noFill/>
          <a:ln>
            <a:noFill/>
          </a:ln>
        </p:spPr>
      </p:pic>
      <p:sp>
        <p:nvSpPr>
          <p:cNvPr id="893" name="Google Shape;893;p37"/>
          <p:cNvSpPr txBox="1"/>
          <p:nvPr/>
        </p:nvSpPr>
        <p:spPr>
          <a:xfrm>
            <a:off x="7598203" y="85180"/>
            <a:ext cx="200413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600">
                <a:solidFill>
                  <a:schemeClr val="lt1"/>
                </a:solidFill>
                <a:latin typeface="Calibri"/>
                <a:ea typeface="Calibri"/>
                <a:cs typeface="Calibri"/>
                <a:sym typeface="Calibri"/>
              </a:rPr>
              <a:t>Formation: MV-4-3-1</a:t>
            </a:r>
            <a:endParaRPr/>
          </a:p>
        </p:txBody>
      </p:sp>
      <p:grpSp>
        <p:nvGrpSpPr>
          <p:cNvPr id="894" name="Google Shape;894;p37"/>
          <p:cNvGrpSpPr/>
          <p:nvPr/>
        </p:nvGrpSpPr>
        <p:grpSpPr>
          <a:xfrm>
            <a:off x="-134870" y="86233"/>
            <a:ext cx="3483998" cy="579522"/>
            <a:chOff x="-134870" y="86233"/>
            <a:chExt cx="3483998" cy="579522"/>
          </a:xfrm>
        </p:grpSpPr>
        <p:sp>
          <p:nvSpPr>
            <p:cNvPr id="895" name="Google Shape;895;p37"/>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sv-SE" sz="1200">
                  <a:solidFill>
                    <a:schemeClr val="lt1"/>
                  </a:solidFill>
                  <a:latin typeface="Calibri"/>
                  <a:ea typeface="Calibri"/>
                  <a:cs typeface="Calibri"/>
                  <a:sym typeface="Calibri"/>
                </a:rPr>
                <a:t>Glädje, Gemenskap &amp; Fair Play</a:t>
              </a:r>
              <a:endParaRPr/>
            </a:p>
          </p:txBody>
        </p:sp>
        <p:pic>
          <p:nvPicPr>
            <p:cNvPr id="896" name="Google Shape;896;p37"/>
            <p:cNvPicPr preferRelativeResize="0"/>
            <p:nvPr/>
          </p:nvPicPr>
          <p:blipFill rotWithShape="1">
            <a:blip r:embed="rId4">
              <a:alphaModFix/>
            </a:blip>
            <a:srcRect b="0" l="0" r="0" t="0"/>
            <a:stretch/>
          </p:blipFill>
          <p:spPr>
            <a:xfrm>
              <a:off x="-134870" y="86233"/>
              <a:ext cx="1034861" cy="579522"/>
            </a:xfrm>
            <a:prstGeom prst="rect">
              <a:avLst/>
            </a:prstGeom>
            <a:noFill/>
            <a:ln>
              <a:noFill/>
            </a:ln>
          </p:spPr>
        </p:pic>
      </p:grpSp>
      <p:sp>
        <p:nvSpPr>
          <p:cNvPr id="897" name="Google Shape;897;p37"/>
          <p:cNvSpPr txBox="1"/>
          <p:nvPr/>
        </p:nvSpPr>
        <p:spPr>
          <a:xfrm>
            <a:off x="3869352" y="140233"/>
            <a:ext cx="277474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sv-SE" sz="4000" u="sng">
                <a:solidFill>
                  <a:schemeClr val="lt1"/>
                </a:solidFill>
                <a:latin typeface="Calibri"/>
                <a:ea typeface="Calibri"/>
                <a:cs typeface="Calibri"/>
                <a:sym typeface="Calibri"/>
              </a:rPr>
              <a:t>Försvarsspel</a:t>
            </a:r>
            <a:endParaRPr b="0" sz="4000" u="sng" cap="none" strike="noStrike">
              <a:solidFill>
                <a:schemeClr val="lt1"/>
              </a:solidFill>
              <a:latin typeface="Calibri"/>
              <a:ea typeface="Calibri"/>
              <a:cs typeface="Calibri"/>
              <a:sym typeface="Calibri"/>
            </a:endParaRPr>
          </a:p>
        </p:txBody>
      </p:sp>
      <p:sp>
        <p:nvSpPr>
          <p:cNvPr id="898" name="Google Shape;898;p37"/>
          <p:cNvSpPr txBox="1"/>
          <p:nvPr/>
        </p:nvSpPr>
        <p:spPr>
          <a:xfrm>
            <a:off x="561348" y="920722"/>
            <a:ext cx="666008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lang="sv-SE" sz="3200" cap="none" strike="noStrike">
                <a:solidFill>
                  <a:schemeClr val="lt1"/>
                </a:solidFill>
                <a:latin typeface="Calibri"/>
                <a:ea typeface="Calibri"/>
                <a:cs typeface="Calibri"/>
                <a:sym typeface="Calibri"/>
              </a:rPr>
              <a:t>Arbetssätt- Förhindra Speluppbyggnad</a:t>
            </a:r>
            <a:endParaRPr/>
          </a:p>
        </p:txBody>
      </p:sp>
      <p:sp>
        <p:nvSpPr>
          <p:cNvPr id="899" name="Google Shape;899;p37"/>
          <p:cNvSpPr/>
          <p:nvPr/>
        </p:nvSpPr>
        <p:spPr>
          <a:xfrm>
            <a:off x="395905" y="1639579"/>
            <a:ext cx="4096027" cy="60690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Vi jobbar med ett Positionsförsvar.</a:t>
            </a:r>
            <a:endParaRPr/>
          </a:p>
          <a:p>
            <a:pPr indent="0" lvl="0" marL="0" marR="0" rtl="0" algn="l">
              <a:lnSpc>
                <a:spcPct val="90000"/>
              </a:lnSpc>
              <a:spcBef>
                <a:spcPts val="100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Vi ska pressa våra motståndare högt och vinna bollen så högt som möjligt.</a:t>
            </a:r>
            <a:endParaRPr/>
          </a:p>
          <a:p>
            <a:pPr indent="0" lvl="0" marL="0" marR="0" rtl="0" algn="l">
              <a:lnSpc>
                <a:spcPct val="90000"/>
              </a:lnSpc>
              <a:spcBef>
                <a:spcPts val="100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Vi ska hålla dem utanför och framför oss.</a:t>
            </a:r>
            <a:endParaRPr/>
          </a:p>
          <a:p>
            <a:pPr indent="0" lvl="0" marL="0" marR="0" rtl="0" algn="l">
              <a:lnSpc>
                <a:spcPct val="90000"/>
              </a:lnSpc>
              <a:spcBef>
                <a:spcPts val="100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Motståndarna får INTE spela igenom oss.</a:t>
            </a:r>
            <a:endParaRPr/>
          </a:p>
          <a:p>
            <a:pPr indent="0" lvl="0" marL="0" marR="0" rtl="0" algn="l">
              <a:lnSpc>
                <a:spcPct val="90000"/>
              </a:lnSpc>
              <a:spcBef>
                <a:spcPts val="100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Vi ska försvar i 3 korridorer.</a:t>
            </a:r>
            <a:endParaRPr b="0" i="0" sz="14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600"/>
              <a:buFont typeface="Arial"/>
              <a:buNone/>
            </a:pPr>
            <a:r>
              <a:t/>
            </a:r>
            <a:endParaRPr b="0" i="0" sz="16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Grundförutsättningarna Försvarsspel:</a:t>
            </a:r>
            <a:endParaRPr/>
          </a:p>
          <a:p>
            <a:pPr indent="-285750" lvl="0" marL="285750" marR="0" rtl="0" algn="l">
              <a:lnSpc>
                <a:spcPct val="100000"/>
              </a:lnSpc>
              <a:spcBef>
                <a:spcPts val="0"/>
              </a:spcBef>
              <a:spcAft>
                <a:spcPts val="0"/>
              </a:spcAft>
              <a:buClr>
                <a:srgbClr val="FFFFFF"/>
              </a:buClr>
              <a:buSzPts val="1400"/>
              <a:buFont typeface="Arial"/>
              <a:buChar char="•"/>
            </a:pPr>
            <a:r>
              <a:rPr b="0" i="0" lang="sv-SE" sz="1400" u="none" cap="none" strike="noStrike">
                <a:solidFill>
                  <a:srgbClr val="FFFFFF"/>
                </a:solidFill>
                <a:latin typeface="Calibri"/>
                <a:ea typeface="Calibri"/>
                <a:cs typeface="Calibri"/>
                <a:sym typeface="Calibri"/>
              </a:rPr>
              <a:t>Nedflyttning</a:t>
            </a:r>
            <a:endParaRPr/>
          </a:p>
          <a:p>
            <a:pPr indent="-285750" lvl="0" marL="285750" marR="0" rtl="0" algn="l">
              <a:lnSpc>
                <a:spcPct val="100000"/>
              </a:lnSpc>
              <a:spcBef>
                <a:spcPts val="0"/>
              </a:spcBef>
              <a:spcAft>
                <a:spcPts val="0"/>
              </a:spcAft>
              <a:buClr>
                <a:srgbClr val="FFFFFF"/>
              </a:buClr>
              <a:buSzPts val="1400"/>
              <a:buFont typeface="Arial"/>
              <a:buChar char="•"/>
            </a:pPr>
            <a:r>
              <a:rPr b="0" i="0" lang="sv-SE" sz="1400" u="none" cap="none" strike="noStrike">
                <a:solidFill>
                  <a:srgbClr val="FFFFFF"/>
                </a:solidFill>
                <a:latin typeface="Calibri"/>
                <a:ea typeface="Calibri"/>
                <a:cs typeface="Calibri"/>
                <a:sym typeface="Calibri"/>
              </a:rPr>
              <a:t>Uppflyttning</a:t>
            </a:r>
            <a:endParaRPr/>
          </a:p>
          <a:p>
            <a:pPr indent="-285750" lvl="0" marL="285750" marR="0" rtl="0" algn="l">
              <a:lnSpc>
                <a:spcPct val="100000"/>
              </a:lnSpc>
              <a:spcBef>
                <a:spcPts val="0"/>
              </a:spcBef>
              <a:spcAft>
                <a:spcPts val="0"/>
              </a:spcAft>
              <a:buClr>
                <a:srgbClr val="FFFFFF"/>
              </a:buClr>
              <a:buSzPts val="1400"/>
              <a:buFont typeface="Arial"/>
              <a:buChar char="•"/>
            </a:pPr>
            <a:r>
              <a:rPr b="0" i="0" lang="sv-SE" sz="1400" u="none" cap="none" strike="noStrike">
                <a:solidFill>
                  <a:srgbClr val="FFFFFF"/>
                </a:solidFill>
                <a:latin typeface="Calibri"/>
                <a:ea typeface="Calibri"/>
                <a:cs typeface="Calibri"/>
                <a:sym typeface="Calibri"/>
              </a:rPr>
              <a:t>Överflyttning</a:t>
            </a:r>
            <a:endParaRPr/>
          </a:p>
          <a:p>
            <a:pPr indent="-285750" lvl="0" marL="285750" marR="0" rtl="0" algn="l">
              <a:lnSpc>
                <a:spcPct val="100000"/>
              </a:lnSpc>
              <a:spcBef>
                <a:spcPts val="0"/>
              </a:spcBef>
              <a:spcAft>
                <a:spcPts val="0"/>
              </a:spcAft>
              <a:buClr>
                <a:srgbClr val="FFFFFF"/>
              </a:buClr>
              <a:buSzPts val="1400"/>
              <a:buFont typeface="Arial"/>
              <a:buChar char="•"/>
            </a:pPr>
            <a:r>
              <a:rPr b="0" i="0" lang="sv-SE" sz="1400" u="none" cap="none" strike="noStrike">
                <a:solidFill>
                  <a:srgbClr val="FFFFFF"/>
                </a:solidFill>
                <a:latin typeface="Calibri"/>
                <a:ea typeface="Calibri"/>
                <a:cs typeface="Calibri"/>
                <a:sym typeface="Calibri"/>
              </a:rPr>
              <a:t>Centrering</a:t>
            </a:r>
            <a:endParaRPr/>
          </a:p>
        </p:txBody>
      </p:sp>
      <p:grpSp>
        <p:nvGrpSpPr>
          <p:cNvPr id="900" name="Google Shape;900;p37"/>
          <p:cNvGrpSpPr/>
          <p:nvPr/>
        </p:nvGrpSpPr>
        <p:grpSpPr>
          <a:xfrm>
            <a:off x="7173904" y="4649081"/>
            <a:ext cx="471804" cy="515622"/>
            <a:chOff x="8183019" y="5898634"/>
            <a:chExt cx="474810" cy="515622"/>
          </a:xfrm>
        </p:grpSpPr>
        <p:sp>
          <p:nvSpPr>
            <p:cNvPr id="901" name="Google Shape;901;p37"/>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902" name="Google Shape;902;p37"/>
            <p:cNvSpPr txBox="1"/>
            <p:nvPr/>
          </p:nvSpPr>
          <p:spPr>
            <a:xfrm>
              <a:off x="8183019" y="6044924"/>
              <a:ext cx="4748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8:a</a:t>
              </a:r>
              <a:endParaRPr/>
            </a:p>
          </p:txBody>
        </p:sp>
      </p:grpSp>
      <p:grpSp>
        <p:nvGrpSpPr>
          <p:cNvPr id="903" name="Google Shape;903;p37"/>
          <p:cNvGrpSpPr/>
          <p:nvPr/>
        </p:nvGrpSpPr>
        <p:grpSpPr>
          <a:xfrm>
            <a:off x="9154497" y="4643240"/>
            <a:ext cx="471804" cy="515622"/>
            <a:chOff x="8183019" y="5898634"/>
            <a:chExt cx="474810" cy="515622"/>
          </a:xfrm>
        </p:grpSpPr>
        <p:sp>
          <p:nvSpPr>
            <p:cNvPr id="904" name="Google Shape;904;p37"/>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905" name="Google Shape;905;p37"/>
            <p:cNvSpPr txBox="1"/>
            <p:nvPr/>
          </p:nvSpPr>
          <p:spPr>
            <a:xfrm>
              <a:off x="8183019" y="6044924"/>
              <a:ext cx="4748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8:a</a:t>
              </a:r>
              <a:endParaRPr/>
            </a:p>
          </p:txBody>
        </p:sp>
      </p:grpSp>
      <p:grpSp>
        <p:nvGrpSpPr>
          <p:cNvPr id="906" name="Google Shape;906;p37"/>
          <p:cNvGrpSpPr/>
          <p:nvPr/>
        </p:nvGrpSpPr>
        <p:grpSpPr>
          <a:xfrm>
            <a:off x="8175268" y="3877078"/>
            <a:ext cx="492510" cy="515622"/>
            <a:chOff x="8183019" y="5898634"/>
            <a:chExt cx="495649" cy="515622"/>
          </a:xfrm>
        </p:grpSpPr>
        <p:sp>
          <p:nvSpPr>
            <p:cNvPr id="907" name="Google Shape;907;p37"/>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908" name="Google Shape;908;p37"/>
            <p:cNvSpPr txBox="1"/>
            <p:nvPr/>
          </p:nvSpPr>
          <p:spPr>
            <a:xfrm>
              <a:off x="8183019" y="6044924"/>
              <a:ext cx="49564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FW</a:t>
              </a:r>
              <a:endParaRPr/>
            </a:p>
          </p:txBody>
        </p:sp>
      </p:grpSp>
      <p:grpSp>
        <p:nvGrpSpPr>
          <p:cNvPr id="909" name="Google Shape;909;p37"/>
          <p:cNvGrpSpPr/>
          <p:nvPr/>
        </p:nvGrpSpPr>
        <p:grpSpPr>
          <a:xfrm>
            <a:off x="7696626" y="5790416"/>
            <a:ext cx="503660" cy="515622"/>
            <a:chOff x="8183019" y="5898634"/>
            <a:chExt cx="506870" cy="515622"/>
          </a:xfrm>
        </p:grpSpPr>
        <p:sp>
          <p:nvSpPr>
            <p:cNvPr id="910" name="Google Shape;910;p37"/>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911" name="Google Shape;911;p37"/>
            <p:cNvSpPr txBox="1"/>
            <p:nvPr/>
          </p:nvSpPr>
          <p:spPr>
            <a:xfrm>
              <a:off x="8183019" y="6044924"/>
              <a:ext cx="5068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MB</a:t>
              </a:r>
              <a:endParaRPr/>
            </a:p>
          </p:txBody>
        </p:sp>
      </p:grpSp>
      <p:grpSp>
        <p:nvGrpSpPr>
          <p:cNvPr id="912" name="Google Shape;912;p37"/>
          <p:cNvGrpSpPr/>
          <p:nvPr/>
        </p:nvGrpSpPr>
        <p:grpSpPr>
          <a:xfrm>
            <a:off x="6885478" y="5690821"/>
            <a:ext cx="511625" cy="515622"/>
            <a:chOff x="8183019" y="5898634"/>
            <a:chExt cx="514885" cy="515622"/>
          </a:xfrm>
        </p:grpSpPr>
        <p:sp>
          <p:nvSpPr>
            <p:cNvPr id="913" name="Google Shape;913;p37"/>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914" name="Google Shape;914;p37"/>
            <p:cNvSpPr txBox="1"/>
            <p:nvPr/>
          </p:nvSpPr>
          <p:spPr>
            <a:xfrm>
              <a:off x="8183019" y="6044924"/>
              <a:ext cx="51488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WB</a:t>
              </a:r>
              <a:endParaRPr/>
            </a:p>
          </p:txBody>
        </p:sp>
      </p:grpSp>
      <p:grpSp>
        <p:nvGrpSpPr>
          <p:cNvPr id="915" name="Google Shape;915;p37"/>
          <p:cNvGrpSpPr/>
          <p:nvPr/>
        </p:nvGrpSpPr>
        <p:grpSpPr>
          <a:xfrm>
            <a:off x="9410282" y="5690821"/>
            <a:ext cx="511625" cy="515622"/>
            <a:chOff x="8183019" y="5898634"/>
            <a:chExt cx="514885" cy="515622"/>
          </a:xfrm>
        </p:grpSpPr>
        <p:sp>
          <p:nvSpPr>
            <p:cNvPr id="916" name="Google Shape;916;p37"/>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917" name="Google Shape;917;p37"/>
            <p:cNvSpPr txBox="1"/>
            <p:nvPr/>
          </p:nvSpPr>
          <p:spPr>
            <a:xfrm>
              <a:off x="8183019" y="6044924"/>
              <a:ext cx="51488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WB</a:t>
              </a:r>
              <a:endParaRPr/>
            </a:p>
          </p:txBody>
        </p:sp>
      </p:grpSp>
      <p:grpSp>
        <p:nvGrpSpPr>
          <p:cNvPr id="918" name="Google Shape;918;p37"/>
          <p:cNvGrpSpPr/>
          <p:nvPr/>
        </p:nvGrpSpPr>
        <p:grpSpPr>
          <a:xfrm>
            <a:off x="8570846" y="5790416"/>
            <a:ext cx="503660" cy="515622"/>
            <a:chOff x="8183019" y="5898634"/>
            <a:chExt cx="506870" cy="515622"/>
          </a:xfrm>
        </p:grpSpPr>
        <p:sp>
          <p:nvSpPr>
            <p:cNvPr id="919" name="Google Shape;919;p37"/>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920" name="Google Shape;920;p37"/>
            <p:cNvSpPr txBox="1"/>
            <p:nvPr/>
          </p:nvSpPr>
          <p:spPr>
            <a:xfrm>
              <a:off x="8183019" y="6044924"/>
              <a:ext cx="5068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MB</a:t>
              </a:r>
              <a:endParaRPr/>
            </a:p>
          </p:txBody>
        </p:sp>
      </p:grpSp>
      <p:grpSp>
        <p:nvGrpSpPr>
          <p:cNvPr id="921" name="Google Shape;921;p37"/>
          <p:cNvGrpSpPr/>
          <p:nvPr/>
        </p:nvGrpSpPr>
        <p:grpSpPr>
          <a:xfrm>
            <a:off x="8166126" y="4649081"/>
            <a:ext cx="471804" cy="515622"/>
            <a:chOff x="8183019" y="5898634"/>
            <a:chExt cx="474810" cy="515622"/>
          </a:xfrm>
        </p:grpSpPr>
        <p:sp>
          <p:nvSpPr>
            <p:cNvPr id="922" name="Google Shape;922;p37"/>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923" name="Google Shape;923;p37"/>
            <p:cNvSpPr txBox="1"/>
            <p:nvPr/>
          </p:nvSpPr>
          <p:spPr>
            <a:xfrm>
              <a:off x="8183019" y="6044924"/>
              <a:ext cx="4748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6:a</a:t>
              </a:r>
              <a:endParaRPr/>
            </a:p>
          </p:txBody>
        </p:sp>
      </p:grpSp>
      <p:cxnSp>
        <p:nvCxnSpPr>
          <p:cNvPr id="924" name="Google Shape;924;p37"/>
          <p:cNvCxnSpPr/>
          <p:nvPr/>
        </p:nvCxnSpPr>
        <p:spPr>
          <a:xfrm>
            <a:off x="7029888" y="2561052"/>
            <a:ext cx="0" cy="4164376"/>
          </a:xfrm>
          <a:prstGeom prst="straightConnector1">
            <a:avLst/>
          </a:prstGeom>
          <a:noFill/>
          <a:ln cap="flat" cmpd="sng" w="9525">
            <a:solidFill>
              <a:schemeClr val="dk1"/>
            </a:solidFill>
            <a:prstDash val="dash"/>
            <a:round/>
            <a:headEnd len="sm" w="sm" type="none"/>
            <a:tailEnd len="sm" w="sm" type="none"/>
          </a:ln>
        </p:spPr>
      </p:cxnSp>
      <p:cxnSp>
        <p:nvCxnSpPr>
          <p:cNvPr id="925" name="Google Shape;925;p37"/>
          <p:cNvCxnSpPr/>
          <p:nvPr/>
        </p:nvCxnSpPr>
        <p:spPr>
          <a:xfrm>
            <a:off x="7757941" y="2561052"/>
            <a:ext cx="0" cy="4164376"/>
          </a:xfrm>
          <a:prstGeom prst="straightConnector1">
            <a:avLst/>
          </a:prstGeom>
          <a:noFill/>
          <a:ln cap="flat" cmpd="sng" w="9525">
            <a:solidFill>
              <a:schemeClr val="dk1"/>
            </a:solidFill>
            <a:prstDash val="dash"/>
            <a:round/>
            <a:headEnd len="sm" w="sm" type="none"/>
            <a:tailEnd len="sm" w="sm" type="none"/>
          </a:ln>
        </p:spPr>
      </p:cxnSp>
      <p:cxnSp>
        <p:nvCxnSpPr>
          <p:cNvPr id="926" name="Google Shape;926;p37"/>
          <p:cNvCxnSpPr/>
          <p:nvPr/>
        </p:nvCxnSpPr>
        <p:spPr>
          <a:xfrm>
            <a:off x="9074506" y="2543070"/>
            <a:ext cx="0" cy="4164376"/>
          </a:xfrm>
          <a:prstGeom prst="straightConnector1">
            <a:avLst/>
          </a:prstGeom>
          <a:noFill/>
          <a:ln cap="flat" cmpd="sng" w="9525">
            <a:solidFill>
              <a:schemeClr val="dk1"/>
            </a:solidFill>
            <a:prstDash val="dash"/>
            <a:round/>
            <a:headEnd len="sm" w="sm" type="none"/>
            <a:tailEnd len="sm" w="sm" type="none"/>
          </a:ln>
        </p:spPr>
      </p:cxnSp>
      <p:cxnSp>
        <p:nvCxnSpPr>
          <p:cNvPr id="927" name="Google Shape;927;p37"/>
          <p:cNvCxnSpPr/>
          <p:nvPr/>
        </p:nvCxnSpPr>
        <p:spPr>
          <a:xfrm>
            <a:off x="9753970" y="2543070"/>
            <a:ext cx="0" cy="4164376"/>
          </a:xfrm>
          <a:prstGeom prst="straightConnector1">
            <a:avLst/>
          </a:prstGeom>
          <a:noFill/>
          <a:ln cap="flat" cmpd="sng" w="9525">
            <a:solidFill>
              <a:schemeClr val="dk1"/>
            </a:solidFill>
            <a:prstDash val="dash"/>
            <a:round/>
            <a:headEnd len="sm" w="sm" type="none"/>
            <a:tailEnd len="sm" w="sm" type="none"/>
          </a:ln>
        </p:spPr>
      </p:cxnSp>
      <p:sp>
        <p:nvSpPr>
          <p:cNvPr id="928" name="Google Shape;928;p37"/>
          <p:cNvSpPr/>
          <p:nvPr/>
        </p:nvSpPr>
        <p:spPr>
          <a:xfrm>
            <a:off x="7203081" y="3282351"/>
            <a:ext cx="182985"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929" name="Google Shape;929;p37"/>
          <p:cNvSpPr/>
          <p:nvPr/>
        </p:nvSpPr>
        <p:spPr>
          <a:xfrm>
            <a:off x="9478818" y="3270669"/>
            <a:ext cx="182985"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930" name="Google Shape;930;p37"/>
          <p:cNvSpPr/>
          <p:nvPr/>
        </p:nvSpPr>
        <p:spPr>
          <a:xfrm>
            <a:off x="8018405" y="3114949"/>
            <a:ext cx="182985"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931" name="Google Shape;931;p37"/>
          <p:cNvSpPr/>
          <p:nvPr/>
        </p:nvSpPr>
        <p:spPr>
          <a:xfrm>
            <a:off x="8344070" y="4352396"/>
            <a:ext cx="182985"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932" name="Google Shape;932;p37"/>
          <p:cNvSpPr/>
          <p:nvPr/>
        </p:nvSpPr>
        <p:spPr>
          <a:xfrm>
            <a:off x="8748894" y="5575408"/>
            <a:ext cx="182985"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933" name="Google Shape;933;p37"/>
          <p:cNvSpPr/>
          <p:nvPr/>
        </p:nvSpPr>
        <p:spPr>
          <a:xfrm>
            <a:off x="8468307" y="2594328"/>
            <a:ext cx="182985"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934" name="Google Shape;934;p37"/>
          <p:cNvSpPr/>
          <p:nvPr/>
        </p:nvSpPr>
        <p:spPr>
          <a:xfrm>
            <a:off x="7826391" y="5542042"/>
            <a:ext cx="182985"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935" name="Google Shape;935;p37"/>
          <p:cNvSpPr/>
          <p:nvPr/>
        </p:nvSpPr>
        <p:spPr>
          <a:xfrm>
            <a:off x="10712395" y="3975918"/>
            <a:ext cx="182985"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936" name="Google Shape;936;p37"/>
          <p:cNvSpPr/>
          <p:nvPr/>
        </p:nvSpPr>
        <p:spPr>
          <a:xfrm>
            <a:off x="6004507" y="3975918"/>
            <a:ext cx="182985"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937" name="Google Shape;937;p37"/>
          <p:cNvSpPr/>
          <p:nvPr/>
        </p:nvSpPr>
        <p:spPr>
          <a:xfrm>
            <a:off x="8116486" y="3362868"/>
            <a:ext cx="107316" cy="108000"/>
          </a:xfrm>
          <a:prstGeom prst="ellipse">
            <a:avLst/>
          </a:prstGeom>
          <a:solidFill>
            <a:srgbClr val="00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9">
                                            <p:txEl>
                                              <p:pRg end="0" st="0"/>
                                            </p:txEl>
                                          </p:spTgt>
                                        </p:tgtEl>
                                        <p:attrNameLst>
                                          <p:attrName>style.visibility</p:attrName>
                                        </p:attrNameLst>
                                      </p:cBhvr>
                                      <p:to>
                                        <p:strVal val="visible"/>
                                      </p:to>
                                    </p:set>
                                    <p:animEffect filter="fade" transition="in">
                                      <p:cBhvr>
                                        <p:cTn dur="500"/>
                                        <p:tgtEl>
                                          <p:spTgt spid="89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9">
                                            <p:txEl>
                                              <p:pRg end="1" st="1"/>
                                            </p:txEl>
                                          </p:spTgt>
                                        </p:tgtEl>
                                        <p:attrNameLst>
                                          <p:attrName>style.visibility</p:attrName>
                                        </p:attrNameLst>
                                      </p:cBhvr>
                                      <p:to>
                                        <p:strVal val="visible"/>
                                      </p:to>
                                    </p:set>
                                    <p:animEffect filter="fade" transition="in">
                                      <p:cBhvr>
                                        <p:cTn dur="500"/>
                                        <p:tgtEl>
                                          <p:spTgt spid="89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9">
                                            <p:txEl>
                                              <p:pRg end="2" st="2"/>
                                            </p:txEl>
                                          </p:spTgt>
                                        </p:tgtEl>
                                        <p:attrNameLst>
                                          <p:attrName>style.visibility</p:attrName>
                                        </p:attrNameLst>
                                      </p:cBhvr>
                                      <p:to>
                                        <p:strVal val="visible"/>
                                      </p:to>
                                    </p:set>
                                    <p:animEffect filter="fade" transition="in">
                                      <p:cBhvr>
                                        <p:cTn dur="500"/>
                                        <p:tgtEl>
                                          <p:spTgt spid="89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9">
                                            <p:txEl>
                                              <p:pRg end="3" st="3"/>
                                            </p:txEl>
                                          </p:spTgt>
                                        </p:tgtEl>
                                        <p:attrNameLst>
                                          <p:attrName>style.visibility</p:attrName>
                                        </p:attrNameLst>
                                      </p:cBhvr>
                                      <p:to>
                                        <p:strVal val="visible"/>
                                      </p:to>
                                    </p:set>
                                    <p:animEffect filter="fade" transition="in">
                                      <p:cBhvr>
                                        <p:cTn dur="500"/>
                                        <p:tgtEl>
                                          <p:spTgt spid="89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9">
                                            <p:txEl>
                                              <p:pRg end="4" st="4"/>
                                            </p:txEl>
                                          </p:spTgt>
                                        </p:tgtEl>
                                        <p:attrNameLst>
                                          <p:attrName>style.visibility</p:attrName>
                                        </p:attrNameLst>
                                      </p:cBhvr>
                                      <p:to>
                                        <p:strVal val="visible"/>
                                      </p:to>
                                    </p:set>
                                    <p:animEffect filter="fade" transition="in">
                                      <p:cBhvr>
                                        <p:cTn dur="500"/>
                                        <p:tgtEl>
                                          <p:spTgt spid="89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9">
                                            <p:txEl>
                                              <p:pRg end="5" st="5"/>
                                            </p:txEl>
                                          </p:spTgt>
                                        </p:tgtEl>
                                        <p:attrNameLst>
                                          <p:attrName>style.visibility</p:attrName>
                                        </p:attrNameLst>
                                      </p:cBhvr>
                                      <p:to>
                                        <p:strVal val="visible"/>
                                      </p:to>
                                    </p:set>
                                    <p:animEffect filter="fade" transition="in">
                                      <p:cBhvr>
                                        <p:cTn dur="500"/>
                                        <p:tgtEl>
                                          <p:spTgt spid="89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9">
                                            <p:txEl>
                                              <p:pRg end="6" st="6"/>
                                            </p:txEl>
                                          </p:spTgt>
                                        </p:tgtEl>
                                        <p:attrNameLst>
                                          <p:attrName>style.visibility</p:attrName>
                                        </p:attrNameLst>
                                      </p:cBhvr>
                                      <p:to>
                                        <p:strVal val="visible"/>
                                      </p:to>
                                    </p:set>
                                    <p:animEffect filter="fade" transition="in">
                                      <p:cBhvr>
                                        <p:cTn dur="500"/>
                                        <p:tgtEl>
                                          <p:spTgt spid="89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9">
                                            <p:txEl>
                                              <p:pRg end="7" st="7"/>
                                            </p:txEl>
                                          </p:spTgt>
                                        </p:tgtEl>
                                        <p:attrNameLst>
                                          <p:attrName>style.visibility</p:attrName>
                                        </p:attrNameLst>
                                      </p:cBhvr>
                                      <p:to>
                                        <p:strVal val="visible"/>
                                      </p:to>
                                    </p:set>
                                    <p:animEffect filter="fade" transition="in">
                                      <p:cBhvr>
                                        <p:cTn dur="500"/>
                                        <p:tgtEl>
                                          <p:spTgt spid="89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9">
                                            <p:txEl>
                                              <p:pRg end="8" st="8"/>
                                            </p:txEl>
                                          </p:spTgt>
                                        </p:tgtEl>
                                        <p:attrNameLst>
                                          <p:attrName>style.visibility</p:attrName>
                                        </p:attrNameLst>
                                      </p:cBhvr>
                                      <p:to>
                                        <p:strVal val="visible"/>
                                      </p:to>
                                    </p:set>
                                    <p:animEffect filter="fade" transition="in">
                                      <p:cBhvr>
                                        <p:cTn dur="500"/>
                                        <p:tgtEl>
                                          <p:spTgt spid="89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9">
                                            <p:txEl>
                                              <p:pRg end="9" st="9"/>
                                            </p:txEl>
                                          </p:spTgt>
                                        </p:tgtEl>
                                        <p:attrNameLst>
                                          <p:attrName>style.visibility</p:attrName>
                                        </p:attrNameLst>
                                      </p:cBhvr>
                                      <p:to>
                                        <p:strVal val="visible"/>
                                      </p:to>
                                    </p:set>
                                    <p:animEffect filter="fade" transition="in">
                                      <p:cBhvr>
                                        <p:cTn dur="500"/>
                                        <p:tgtEl>
                                          <p:spTgt spid="899">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9">
                                            <p:txEl>
                                              <p:pRg end="10" st="10"/>
                                            </p:txEl>
                                          </p:spTgt>
                                        </p:tgtEl>
                                        <p:attrNameLst>
                                          <p:attrName>style.visibility</p:attrName>
                                        </p:attrNameLst>
                                      </p:cBhvr>
                                      <p:to>
                                        <p:strVal val="visible"/>
                                      </p:to>
                                    </p:set>
                                    <p:animEffect filter="fade" transition="in">
                                      <p:cBhvr>
                                        <p:cTn dur="500"/>
                                        <p:tgtEl>
                                          <p:spTgt spid="899">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1" name="Shape 941"/>
        <p:cNvGrpSpPr/>
        <p:nvPr/>
      </p:nvGrpSpPr>
      <p:grpSpPr>
        <a:xfrm>
          <a:off x="0" y="0"/>
          <a:ext cx="0" cy="0"/>
          <a:chOff x="0" y="0"/>
          <a:chExt cx="0" cy="0"/>
        </a:xfrm>
      </p:grpSpPr>
      <p:cxnSp>
        <p:nvCxnSpPr>
          <p:cNvPr id="942" name="Google Shape;942;p38"/>
          <p:cNvCxnSpPr/>
          <p:nvPr/>
        </p:nvCxnSpPr>
        <p:spPr>
          <a:xfrm flipH="1">
            <a:off x="6994145" y="3800917"/>
            <a:ext cx="27601" cy="2847171"/>
          </a:xfrm>
          <a:prstGeom prst="straightConnector1">
            <a:avLst/>
          </a:prstGeom>
          <a:noFill/>
          <a:ln cap="flat" cmpd="sng" w="9525">
            <a:solidFill>
              <a:schemeClr val="dk1"/>
            </a:solidFill>
            <a:prstDash val="dash"/>
            <a:round/>
            <a:headEnd len="sm" w="sm" type="none"/>
            <a:tailEnd len="sm" w="sm" type="none"/>
          </a:ln>
        </p:spPr>
      </p:cxnSp>
      <p:pic>
        <p:nvPicPr>
          <p:cNvPr id="943" name="Google Shape;943;p38"/>
          <p:cNvPicPr preferRelativeResize="0"/>
          <p:nvPr/>
        </p:nvPicPr>
        <p:blipFill rotWithShape="1">
          <a:blip r:embed="rId3">
            <a:alphaModFix/>
          </a:blip>
          <a:srcRect b="0" l="0" r="0" t="0"/>
          <a:stretch/>
        </p:blipFill>
        <p:spPr>
          <a:xfrm rot="10800000">
            <a:off x="4609050" y="2052110"/>
            <a:ext cx="7582950" cy="4805890"/>
          </a:xfrm>
          <a:prstGeom prst="rect">
            <a:avLst/>
          </a:prstGeom>
          <a:noFill/>
          <a:ln>
            <a:noFill/>
          </a:ln>
        </p:spPr>
      </p:pic>
      <p:cxnSp>
        <p:nvCxnSpPr>
          <p:cNvPr id="944" name="Google Shape;944;p38"/>
          <p:cNvCxnSpPr/>
          <p:nvPr/>
        </p:nvCxnSpPr>
        <p:spPr>
          <a:xfrm>
            <a:off x="9015776" y="2949339"/>
            <a:ext cx="13875" cy="3698749"/>
          </a:xfrm>
          <a:prstGeom prst="straightConnector1">
            <a:avLst/>
          </a:prstGeom>
          <a:noFill/>
          <a:ln cap="flat" cmpd="sng" w="9525">
            <a:solidFill>
              <a:schemeClr val="dk1"/>
            </a:solidFill>
            <a:prstDash val="dash"/>
            <a:round/>
            <a:headEnd len="sm" w="sm" type="none"/>
            <a:tailEnd len="sm" w="sm" type="none"/>
          </a:ln>
        </p:spPr>
      </p:cxnSp>
      <p:pic>
        <p:nvPicPr>
          <p:cNvPr id="945" name="Google Shape;945;p38"/>
          <p:cNvPicPr preferRelativeResize="0"/>
          <p:nvPr/>
        </p:nvPicPr>
        <p:blipFill rotWithShape="1">
          <a:blip r:embed="rId4">
            <a:alphaModFix amt="20000"/>
          </a:blip>
          <a:srcRect b="0" l="0" r="0" t="0"/>
          <a:stretch/>
        </p:blipFill>
        <p:spPr>
          <a:xfrm>
            <a:off x="9471838" y="4805890"/>
            <a:ext cx="3486669" cy="1952535"/>
          </a:xfrm>
          <a:prstGeom prst="rect">
            <a:avLst/>
          </a:prstGeom>
          <a:noFill/>
          <a:ln>
            <a:noFill/>
          </a:ln>
        </p:spPr>
      </p:pic>
      <p:sp>
        <p:nvSpPr>
          <p:cNvPr id="946" name="Google Shape;946;p38"/>
          <p:cNvSpPr txBox="1"/>
          <p:nvPr/>
        </p:nvSpPr>
        <p:spPr>
          <a:xfrm>
            <a:off x="7602621" y="86233"/>
            <a:ext cx="216232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lt1"/>
                </a:solidFill>
                <a:latin typeface="Calibri"/>
                <a:ea typeface="Calibri"/>
                <a:cs typeface="Calibri"/>
                <a:sym typeface="Calibri"/>
              </a:rPr>
              <a:t>Formation: MV-4-3-1</a:t>
            </a:r>
            <a:endParaRPr/>
          </a:p>
        </p:txBody>
      </p:sp>
      <p:grpSp>
        <p:nvGrpSpPr>
          <p:cNvPr id="947" name="Google Shape;947;p38"/>
          <p:cNvGrpSpPr/>
          <p:nvPr/>
        </p:nvGrpSpPr>
        <p:grpSpPr>
          <a:xfrm>
            <a:off x="-134870" y="86233"/>
            <a:ext cx="3483998" cy="579522"/>
            <a:chOff x="-134870" y="86233"/>
            <a:chExt cx="3483998" cy="579522"/>
          </a:xfrm>
        </p:grpSpPr>
        <p:sp>
          <p:nvSpPr>
            <p:cNvPr id="948" name="Google Shape;948;p38"/>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sv-SE" sz="1200">
                  <a:solidFill>
                    <a:schemeClr val="lt1"/>
                  </a:solidFill>
                  <a:latin typeface="Calibri"/>
                  <a:ea typeface="Calibri"/>
                  <a:cs typeface="Calibri"/>
                  <a:sym typeface="Calibri"/>
                </a:rPr>
                <a:t>Glädje, Gemenskap &amp; Fair Play</a:t>
              </a:r>
              <a:endParaRPr/>
            </a:p>
          </p:txBody>
        </p:sp>
        <p:pic>
          <p:nvPicPr>
            <p:cNvPr id="949" name="Google Shape;949;p38"/>
            <p:cNvPicPr preferRelativeResize="0"/>
            <p:nvPr/>
          </p:nvPicPr>
          <p:blipFill rotWithShape="1">
            <a:blip r:embed="rId4">
              <a:alphaModFix/>
            </a:blip>
            <a:srcRect b="0" l="0" r="0" t="0"/>
            <a:stretch/>
          </p:blipFill>
          <p:spPr>
            <a:xfrm>
              <a:off x="-134870" y="86233"/>
              <a:ext cx="1034861" cy="579522"/>
            </a:xfrm>
            <a:prstGeom prst="rect">
              <a:avLst/>
            </a:prstGeom>
            <a:noFill/>
            <a:ln>
              <a:noFill/>
            </a:ln>
          </p:spPr>
        </p:pic>
      </p:grpSp>
      <p:sp>
        <p:nvSpPr>
          <p:cNvPr id="950" name="Google Shape;950;p38"/>
          <p:cNvSpPr txBox="1"/>
          <p:nvPr/>
        </p:nvSpPr>
        <p:spPr>
          <a:xfrm>
            <a:off x="3869352" y="140233"/>
            <a:ext cx="277474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lang="sv-SE" sz="4000" u="sng" cap="none" strike="noStrike">
                <a:solidFill>
                  <a:schemeClr val="lt1"/>
                </a:solidFill>
                <a:latin typeface="Calibri"/>
                <a:ea typeface="Calibri"/>
                <a:cs typeface="Calibri"/>
                <a:sym typeface="Calibri"/>
              </a:rPr>
              <a:t>Försvarsspel</a:t>
            </a:r>
            <a:endParaRPr/>
          </a:p>
        </p:txBody>
      </p:sp>
      <p:sp>
        <p:nvSpPr>
          <p:cNvPr id="951" name="Google Shape;951;p38"/>
          <p:cNvSpPr txBox="1"/>
          <p:nvPr/>
        </p:nvSpPr>
        <p:spPr>
          <a:xfrm>
            <a:off x="576608" y="881195"/>
            <a:ext cx="6933937"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lang="sv-SE" sz="3200" cap="none" strike="noStrike">
                <a:solidFill>
                  <a:schemeClr val="lt1"/>
                </a:solidFill>
                <a:latin typeface="Calibri"/>
                <a:ea typeface="Calibri"/>
                <a:cs typeface="Calibri"/>
                <a:sym typeface="Calibri"/>
              </a:rPr>
              <a:t>Arbetssätt- Förhindra Speluppbyggnad</a:t>
            </a:r>
            <a:endParaRPr/>
          </a:p>
        </p:txBody>
      </p:sp>
      <p:sp>
        <p:nvSpPr>
          <p:cNvPr id="952" name="Google Shape;952;p38"/>
          <p:cNvSpPr/>
          <p:nvPr/>
        </p:nvSpPr>
        <p:spPr>
          <a:xfrm>
            <a:off x="382561" y="1780658"/>
            <a:ext cx="4088654" cy="414569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2"/>
              </a:buClr>
              <a:buSzPts val="1400"/>
              <a:buFont typeface="Arial"/>
              <a:buNone/>
            </a:pPr>
            <a:r>
              <a:rPr b="0" i="0" lang="sv-SE" sz="1400">
                <a:solidFill>
                  <a:schemeClr val="lt1"/>
                </a:solidFill>
                <a:latin typeface="Calibri"/>
                <a:ea typeface="Calibri"/>
                <a:cs typeface="Calibri"/>
                <a:sym typeface="Calibri"/>
              </a:rPr>
              <a:t>Forward startar press genom att välja håll och stänga vändningen. </a:t>
            </a:r>
            <a:endParaRPr/>
          </a:p>
          <a:p>
            <a:pPr indent="0" lvl="0" marL="0" marR="0" rtl="0" algn="l">
              <a:lnSpc>
                <a:spcPct val="90000"/>
              </a:lnSpc>
              <a:spcBef>
                <a:spcPts val="1000"/>
              </a:spcBef>
              <a:spcAft>
                <a:spcPts val="0"/>
              </a:spcAft>
              <a:buClr>
                <a:schemeClr val="lt2"/>
              </a:buClr>
              <a:buSzPts val="1400"/>
              <a:buFont typeface="Arial"/>
              <a:buNone/>
            </a:pPr>
            <a:r>
              <a:t/>
            </a:r>
            <a:endParaRPr b="0" i="0" sz="14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400"/>
              <a:buFont typeface="Arial"/>
              <a:buNone/>
            </a:pPr>
            <a:r>
              <a:rPr b="0" i="0" lang="sv-SE" sz="1400">
                <a:solidFill>
                  <a:schemeClr val="lt1"/>
                </a:solidFill>
                <a:latin typeface="Calibri"/>
                <a:ea typeface="Calibri"/>
                <a:cs typeface="Calibri"/>
                <a:sym typeface="Calibri"/>
              </a:rPr>
              <a:t>Övriga flyttar över så vi hela tiden försvarar i 3 korridorer..</a:t>
            </a:r>
            <a:endParaRPr/>
          </a:p>
          <a:p>
            <a:pPr indent="0" lvl="0" marL="0" marR="0" rtl="0" algn="l">
              <a:lnSpc>
                <a:spcPct val="90000"/>
              </a:lnSpc>
              <a:spcBef>
                <a:spcPts val="1000"/>
              </a:spcBef>
              <a:spcAft>
                <a:spcPts val="0"/>
              </a:spcAft>
              <a:buClr>
                <a:schemeClr val="lt2"/>
              </a:buClr>
              <a:buSzPts val="1400"/>
              <a:buFont typeface="Arial"/>
              <a:buNone/>
            </a:pPr>
            <a:r>
              <a:t/>
            </a:r>
            <a:endParaRPr b="0" i="0" sz="14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400"/>
              <a:buFont typeface="Arial"/>
              <a:buNone/>
            </a:pPr>
            <a:r>
              <a:rPr b="0" i="0" lang="sv-SE" sz="1400">
                <a:solidFill>
                  <a:schemeClr val="lt1"/>
                </a:solidFill>
                <a:latin typeface="Calibri"/>
                <a:ea typeface="Calibri"/>
                <a:cs typeface="Calibri"/>
                <a:sym typeface="Calibri"/>
              </a:rPr>
              <a:t>Vi pressar inifrån och ut. Vi vill ha de ut i yttre korridor..</a:t>
            </a:r>
            <a:endParaRPr/>
          </a:p>
          <a:p>
            <a:pPr indent="0" lvl="0" marL="0" marR="0" rtl="0" algn="l">
              <a:lnSpc>
                <a:spcPct val="90000"/>
              </a:lnSpc>
              <a:spcBef>
                <a:spcPts val="1000"/>
              </a:spcBef>
              <a:spcAft>
                <a:spcPts val="0"/>
              </a:spcAft>
              <a:buClr>
                <a:schemeClr val="lt2"/>
              </a:buClr>
              <a:buSzPts val="1400"/>
              <a:buFont typeface="Arial"/>
              <a:buNone/>
            </a:pPr>
            <a:r>
              <a:t/>
            </a:r>
            <a:endParaRPr b="0" i="0" sz="14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400"/>
              <a:buFont typeface="Arial"/>
              <a:buNone/>
            </a:pPr>
            <a:r>
              <a:rPr b="0" i="0" lang="sv-SE" sz="1400">
                <a:solidFill>
                  <a:srgbClr val="FFFF00"/>
                </a:solidFill>
                <a:latin typeface="Calibri"/>
                <a:ea typeface="Calibri"/>
                <a:cs typeface="Calibri"/>
                <a:sym typeface="Calibri"/>
              </a:rPr>
              <a:t>Här är ett exempel som visar press spelet.</a:t>
            </a:r>
            <a:endParaRPr/>
          </a:p>
        </p:txBody>
      </p:sp>
      <p:sp>
        <p:nvSpPr>
          <p:cNvPr id="953" name="Google Shape;953;p38"/>
          <p:cNvSpPr/>
          <p:nvPr/>
        </p:nvSpPr>
        <p:spPr>
          <a:xfrm>
            <a:off x="7967983" y="2981038"/>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954" name="Google Shape;954;p38"/>
          <p:cNvSpPr/>
          <p:nvPr/>
        </p:nvSpPr>
        <p:spPr>
          <a:xfrm>
            <a:off x="10674826" y="4325319"/>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955" name="Google Shape;955;p38"/>
          <p:cNvSpPr/>
          <p:nvPr/>
        </p:nvSpPr>
        <p:spPr>
          <a:xfrm>
            <a:off x="7262740" y="3058575"/>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956" name="Google Shape;956;p38"/>
          <p:cNvSpPr/>
          <p:nvPr/>
        </p:nvSpPr>
        <p:spPr>
          <a:xfrm>
            <a:off x="8377038" y="2728657"/>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957" name="Google Shape;957;p38"/>
          <p:cNvSpPr/>
          <p:nvPr/>
        </p:nvSpPr>
        <p:spPr>
          <a:xfrm>
            <a:off x="9370299" y="3033427"/>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958" name="Google Shape;958;p38"/>
          <p:cNvSpPr/>
          <p:nvPr/>
        </p:nvSpPr>
        <p:spPr>
          <a:xfrm>
            <a:off x="6003924" y="4417395"/>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959" name="Google Shape;959;p38"/>
          <p:cNvSpPr/>
          <p:nvPr/>
        </p:nvSpPr>
        <p:spPr>
          <a:xfrm>
            <a:off x="8499876" y="2869105"/>
            <a:ext cx="108000" cy="108000"/>
          </a:xfrm>
          <a:prstGeom prst="ellipse">
            <a:avLst/>
          </a:prstGeom>
          <a:solidFill>
            <a:srgbClr val="00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cxnSp>
        <p:nvCxnSpPr>
          <p:cNvPr id="960" name="Google Shape;960;p38"/>
          <p:cNvCxnSpPr/>
          <p:nvPr/>
        </p:nvCxnSpPr>
        <p:spPr>
          <a:xfrm flipH="1">
            <a:off x="7749694" y="2934986"/>
            <a:ext cx="30098" cy="3713102"/>
          </a:xfrm>
          <a:prstGeom prst="straightConnector1">
            <a:avLst/>
          </a:prstGeom>
          <a:noFill/>
          <a:ln cap="flat" cmpd="sng" w="9525">
            <a:solidFill>
              <a:schemeClr val="dk1"/>
            </a:solidFill>
            <a:prstDash val="dash"/>
            <a:round/>
            <a:headEnd len="sm" w="sm" type="none"/>
            <a:tailEnd len="sm" w="sm" type="none"/>
          </a:ln>
        </p:spPr>
      </p:cxnSp>
      <p:grpSp>
        <p:nvGrpSpPr>
          <p:cNvPr id="961" name="Google Shape;961;p38"/>
          <p:cNvGrpSpPr/>
          <p:nvPr/>
        </p:nvGrpSpPr>
        <p:grpSpPr>
          <a:xfrm>
            <a:off x="7173904" y="4649081"/>
            <a:ext cx="471804" cy="515622"/>
            <a:chOff x="8183019" y="5898634"/>
            <a:chExt cx="474810" cy="515622"/>
          </a:xfrm>
        </p:grpSpPr>
        <p:sp>
          <p:nvSpPr>
            <p:cNvPr id="962" name="Google Shape;962;p38"/>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963" name="Google Shape;963;p38"/>
            <p:cNvSpPr txBox="1"/>
            <p:nvPr/>
          </p:nvSpPr>
          <p:spPr>
            <a:xfrm>
              <a:off x="8183019" y="6044924"/>
              <a:ext cx="4748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8:a</a:t>
              </a:r>
              <a:endParaRPr/>
            </a:p>
          </p:txBody>
        </p:sp>
      </p:grpSp>
      <p:grpSp>
        <p:nvGrpSpPr>
          <p:cNvPr id="964" name="Google Shape;964;p38"/>
          <p:cNvGrpSpPr/>
          <p:nvPr/>
        </p:nvGrpSpPr>
        <p:grpSpPr>
          <a:xfrm>
            <a:off x="9154497" y="4643240"/>
            <a:ext cx="471804" cy="515622"/>
            <a:chOff x="8183019" y="5898634"/>
            <a:chExt cx="474810" cy="515622"/>
          </a:xfrm>
        </p:grpSpPr>
        <p:sp>
          <p:nvSpPr>
            <p:cNvPr id="965" name="Google Shape;965;p38"/>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966" name="Google Shape;966;p38"/>
            <p:cNvSpPr txBox="1"/>
            <p:nvPr/>
          </p:nvSpPr>
          <p:spPr>
            <a:xfrm>
              <a:off x="8183019" y="6044924"/>
              <a:ext cx="4748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8:a</a:t>
              </a:r>
              <a:endParaRPr/>
            </a:p>
          </p:txBody>
        </p:sp>
      </p:grpSp>
      <p:grpSp>
        <p:nvGrpSpPr>
          <p:cNvPr id="967" name="Google Shape;967;p38"/>
          <p:cNvGrpSpPr/>
          <p:nvPr/>
        </p:nvGrpSpPr>
        <p:grpSpPr>
          <a:xfrm>
            <a:off x="8175268" y="3877078"/>
            <a:ext cx="492510" cy="515622"/>
            <a:chOff x="8183019" y="5898634"/>
            <a:chExt cx="495649" cy="515622"/>
          </a:xfrm>
        </p:grpSpPr>
        <p:sp>
          <p:nvSpPr>
            <p:cNvPr id="968" name="Google Shape;968;p38"/>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969" name="Google Shape;969;p38"/>
            <p:cNvSpPr txBox="1"/>
            <p:nvPr/>
          </p:nvSpPr>
          <p:spPr>
            <a:xfrm>
              <a:off x="8183019" y="6044924"/>
              <a:ext cx="49564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FW</a:t>
              </a:r>
              <a:endParaRPr/>
            </a:p>
          </p:txBody>
        </p:sp>
      </p:grpSp>
      <p:grpSp>
        <p:nvGrpSpPr>
          <p:cNvPr id="970" name="Google Shape;970;p38"/>
          <p:cNvGrpSpPr/>
          <p:nvPr/>
        </p:nvGrpSpPr>
        <p:grpSpPr>
          <a:xfrm>
            <a:off x="7696626" y="5790416"/>
            <a:ext cx="503660" cy="515622"/>
            <a:chOff x="8183019" y="5898634"/>
            <a:chExt cx="506870" cy="515622"/>
          </a:xfrm>
        </p:grpSpPr>
        <p:sp>
          <p:nvSpPr>
            <p:cNvPr id="971" name="Google Shape;971;p38"/>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972" name="Google Shape;972;p38"/>
            <p:cNvSpPr txBox="1"/>
            <p:nvPr/>
          </p:nvSpPr>
          <p:spPr>
            <a:xfrm>
              <a:off x="8183019" y="6044924"/>
              <a:ext cx="5068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MB</a:t>
              </a:r>
              <a:endParaRPr/>
            </a:p>
          </p:txBody>
        </p:sp>
      </p:grpSp>
      <p:grpSp>
        <p:nvGrpSpPr>
          <p:cNvPr id="973" name="Google Shape;973;p38"/>
          <p:cNvGrpSpPr/>
          <p:nvPr/>
        </p:nvGrpSpPr>
        <p:grpSpPr>
          <a:xfrm>
            <a:off x="6885478" y="5690821"/>
            <a:ext cx="511625" cy="515622"/>
            <a:chOff x="8183019" y="5898634"/>
            <a:chExt cx="514885" cy="515622"/>
          </a:xfrm>
        </p:grpSpPr>
        <p:sp>
          <p:nvSpPr>
            <p:cNvPr id="974" name="Google Shape;974;p38"/>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975" name="Google Shape;975;p38"/>
            <p:cNvSpPr txBox="1"/>
            <p:nvPr/>
          </p:nvSpPr>
          <p:spPr>
            <a:xfrm>
              <a:off x="8183019" y="6044924"/>
              <a:ext cx="51488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WB</a:t>
              </a:r>
              <a:endParaRPr/>
            </a:p>
          </p:txBody>
        </p:sp>
      </p:grpSp>
      <p:grpSp>
        <p:nvGrpSpPr>
          <p:cNvPr id="976" name="Google Shape;976;p38"/>
          <p:cNvGrpSpPr/>
          <p:nvPr/>
        </p:nvGrpSpPr>
        <p:grpSpPr>
          <a:xfrm>
            <a:off x="9410282" y="5690821"/>
            <a:ext cx="511625" cy="515622"/>
            <a:chOff x="8183019" y="5898634"/>
            <a:chExt cx="514885" cy="515622"/>
          </a:xfrm>
        </p:grpSpPr>
        <p:sp>
          <p:nvSpPr>
            <p:cNvPr id="977" name="Google Shape;977;p38"/>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978" name="Google Shape;978;p38"/>
            <p:cNvSpPr txBox="1"/>
            <p:nvPr/>
          </p:nvSpPr>
          <p:spPr>
            <a:xfrm>
              <a:off x="8183019" y="6044924"/>
              <a:ext cx="51488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WB</a:t>
              </a:r>
              <a:endParaRPr/>
            </a:p>
          </p:txBody>
        </p:sp>
      </p:grpSp>
      <p:grpSp>
        <p:nvGrpSpPr>
          <p:cNvPr id="979" name="Google Shape;979;p38"/>
          <p:cNvGrpSpPr/>
          <p:nvPr/>
        </p:nvGrpSpPr>
        <p:grpSpPr>
          <a:xfrm>
            <a:off x="8570846" y="5790416"/>
            <a:ext cx="503660" cy="515622"/>
            <a:chOff x="8183019" y="5898634"/>
            <a:chExt cx="506870" cy="515622"/>
          </a:xfrm>
        </p:grpSpPr>
        <p:sp>
          <p:nvSpPr>
            <p:cNvPr id="980" name="Google Shape;980;p38"/>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981" name="Google Shape;981;p38"/>
            <p:cNvSpPr txBox="1"/>
            <p:nvPr/>
          </p:nvSpPr>
          <p:spPr>
            <a:xfrm>
              <a:off x="8183019" y="6044924"/>
              <a:ext cx="5068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MB</a:t>
              </a:r>
              <a:endParaRPr/>
            </a:p>
          </p:txBody>
        </p:sp>
      </p:grpSp>
      <p:grpSp>
        <p:nvGrpSpPr>
          <p:cNvPr id="982" name="Google Shape;982;p38"/>
          <p:cNvGrpSpPr/>
          <p:nvPr/>
        </p:nvGrpSpPr>
        <p:grpSpPr>
          <a:xfrm>
            <a:off x="8166126" y="4649081"/>
            <a:ext cx="471804" cy="515622"/>
            <a:chOff x="8183019" y="5898634"/>
            <a:chExt cx="474810" cy="515622"/>
          </a:xfrm>
        </p:grpSpPr>
        <p:sp>
          <p:nvSpPr>
            <p:cNvPr id="983" name="Google Shape;983;p38"/>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984" name="Google Shape;984;p38"/>
            <p:cNvSpPr txBox="1"/>
            <p:nvPr/>
          </p:nvSpPr>
          <p:spPr>
            <a:xfrm>
              <a:off x="8183019" y="6044924"/>
              <a:ext cx="4748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6:a</a:t>
              </a:r>
              <a:endParaRPr/>
            </a:p>
          </p:txBody>
        </p:sp>
      </p:grpSp>
      <p:sp>
        <p:nvSpPr>
          <p:cNvPr id="985" name="Google Shape;985;p38"/>
          <p:cNvSpPr/>
          <p:nvPr/>
        </p:nvSpPr>
        <p:spPr>
          <a:xfrm>
            <a:off x="7897327" y="5506670"/>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986" name="Google Shape;986;p38"/>
          <p:cNvSpPr/>
          <p:nvPr/>
        </p:nvSpPr>
        <p:spPr>
          <a:xfrm>
            <a:off x="8746520" y="5506670"/>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987" name="Google Shape;987;p38"/>
          <p:cNvSpPr/>
          <p:nvPr/>
        </p:nvSpPr>
        <p:spPr>
          <a:xfrm>
            <a:off x="8358650" y="4396202"/>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2">
                                            <p:txEl>
                                              <p:pRg end="0" st="0"/>
                                            </p:txEl>
                                          </p:spTgt>
                                        </p:tgtEl>
                                        <p:attrNameLst>
                                          <p:attrName>style.visibility</p:attrName>
                                        </p:attrNameLst>
                                      </p:cBhvr>
                                      <p:to>
                                        <p:strVal val="visible"/>
                                      </p:to>
                                    </p:set>
                                    <p:animEffect filter="fade" transition="in">
                                      <p:cBhvr>
                                        <p:cTn dur="500"/>
                                        <p:tgtEl>
                                          <p:spTgt spid="95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2">
                                            <p:txEl>
                                              <p:pRg end="1" st="1"/>
                                            </p:txEl>
                                          </p:spTgt>
                                        </p:tgtEl>
                                        <p:attrNameLst>
                                          <p:attrName>style.visibility</p:attrName>
                                        </p:attrNameLst>
                                      </p:cBhvr>
                                      <p:to>
                                        <p:strVal val="visible"/>
                                      </p:to>
                                    </p:set>
                                    <p:animEffect filter="fade" transition="in">
                                      <p:cBhvr>
                                        <p:cTn dur="500"/>
                                        <p:tgtEl>
                                          <p:spTgt spid="95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2">
                                            <p:txEl>
                                              <p:pRg end="2" st="2"/>
                                            </p:txEl>
                                          </p:spTgt>
                                        </p:tgtEl>
                                        <p:attrNameLst>
                                          <p:attrName>style.visibility</p:attrName>
                                        </p:attrNameLst>
                                      </p:cBhvr>
                                      <p:to>
                                        <p:strVal val="visible"/>
                                      </p:to>
                                    </p:set>
                                    <p:animEffect filter="fade" transition="in">
                                      <p:cBhvr>
                                        <p:cTn dur="500"/>
                                        <p:tgtEl>
                                          <p:spTgt spid="95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2">
                                            <p:txEl>
                                              <p:pRg end="3" st="3"/>
                                            </p:txEl>
                                          </p:spTgt>
                                        </p:tgtEl>
                                        <p:attrNameLst>
                                          <p:attrName>style.visibility</p:attrName>
                                        </p:attrNameLst>
                                      </p:cBhvr>
                                      <p:to>
                                        <p:strVal val="visible"/>
                                      </p:to>
                                    </p:set>
                                    <p:animEffect filter="fade" transition="in">
                                      <p:cBhvr>
                                        <p:cTn dur="500"/>
                                        <p:tgtEl>
                                          <p:spTgt spid="95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2">
                                            <p:txEl>
                                              <p:pRg end="4" st="4"/>
                                            </p:txEl>
                                          </p:spTgt>
                                        </p:tgtEl>
                                        <p:attrNameLst>
                                          <p:attrName>style.visibility</p:attrName>
                                        </p:attrNameLst>
                                      </p:cBhvr>
                                      <p:to>
                                        <p:strVal val="visible"/>
                                      </p:to>
                                    </p:set>
                                    <p:animEffect filter="fade" transition="in">
                                      <p:cBhvr>
                                        <p:cTn dur="500"/>
                                        <p:tgtEl>
                                          <p:spTgt spid="95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2">
                                            <p:txEl>
                                              <p:pRg end="5" st="5"/>
                                            </p:txEl>
                                          </p:spTgt>
                                        </p:tgtEl>
                                        <p:attrNameLst>
                                          <p:attrName>style.visibility</p:attrName>
                                        </p:attrNameLst>
                                      </p:cBhvr>
                                      <p:to>
                                        <p:strVal val="visible"/>
                                      </p:to>
                                    </p:set>
                                    <p:animEffect filter="fade" transition="in">
                                      <p:cBhvr>
                                        <p:cTn dur="500"/>
                                        <p:tgtEl>
                                          <p:spTgt spid="95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2">
                                            <p:txEl>
                                              <p:pRg end="6" st="6"/>
                                            </p:txEl>
                                          </p:spTgt>
                                        </p:tgtEl>
                                        <p:attrNameLst>
                                          <p:attrName>style.visibility</p:attrName>
                                        </p:attrNameLst>
                                      </p:cBhvr>
                                      <p:to>
                                        <p:strVal val="visible"/>
                                      </p:to>
                                    </p:set>
                                    <p:animEffect filter="fade" transition="in">
                                      <p:cBhvr>
                                        <p:cTn dur="500"/>
                                        <p:tgtEl>
                                          <p:spTgt spid="952">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2" name="Shape 992"/>
        <p:cNvGrpSpPr/>
        <p:nvPr/>
      </p:nvGrpSpPr>
      <p:grpSpPr>
        <a:xfrm>
          <a:off x="0" y="0"/>
          <a:ext cx="0" cy="0"/>
          <a:chOff x="0" y="0"/>
          <a:chExt cx="0" cy="0"/>
        </a:xfrm>
      </p:grpSpPr>
      <p:pic>
        <p:nvPicPr>
          <p:cNvPr id="993" name="Google Shape;993;p39"/>
          <p:cNvPicPr preferRelativeResize="0"/>
          <p:nvPr/>
        </p:nvPicPr>
        <p:blipFill rotWithShape="1">
          <a:blip r:embed="rId3">
            <a:alphaModFix/>
          </a:blip>
          <a:srcRect b="0" l="0" r="0" t="0"/>
          <a:stretch/>
        </p:blipFill>
        <p:spPr>
          <a:xfrm rot="10800000">
            <a:off x="4609050" y="2052110"/>
            <a:ext cx="7582950" cy="4805890"/>
          </a:xfrm>
          <a:prstGeom prst="rect">
            <a:avLst/>
          </a:prstGeom>
          <a:noFill/>
          <a:ln>
            <a:noFill/>
          </a:ln>
        </p:spPr>
      </p:pic>
      <p:pic>
        <p:nvPicPr>
          <p:cNvPr id="994" name="Google Shape;994;p39"/>
          <p:cNvPicPr preferRelativeResize="0"/>
          <p:nvPr/>
        </p:nvPicPr>
        <p:blipFill rotWithShape="1">
          <a:blip r:embed="rId4">
            <a:alphaModFix amt="20000"/>
          </a:blip>
          <a:srcRect b="0" l="0" r="0" t="0"/>
          <a:stretch/>
        </p:blipFill>
        <p:spPr>
          <a:xfrm>
            <a:off x="9471838" y="4805890"/>
            <a:ext cx="3486669" cy="1952535"/>
          </a:xfrm>
          <a:prstGeom prst="rect">
            <a:avLst/>
          </a:prstGeom>
          <a:noFill/>
          <a:ln>
            <a:noFill/>
          </a:ln>
        </p:spPr>
      </p:pic>
      <p:grpSp>
        <p:nvGrpSpPr>
          <p:cNvPr id="995" name="Google Shape;995;p39"/>
          <p:cNvGrpSpPr/>
          <p:nvPr/>
        </p:nvGrpSpPr>
        <p:grpSpPr>
          <a:xfrm>
            <a:off x="-134870" y="86233"/>
            <a:ext cx="3483998" cy="579522"/>
            <a:chOff x="-134870" y="86233"/>
            <a:chExt cx="3483998" cy="579522"/>
          </a:xfrm>
        </p:grpSpPr>
        <p:sp>
          <p:nvSpPr>
            <p:cNvPr id="996" name="Google Shape;996;p39"/>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sv-SE" sz="1200">
                  <a:solidFill>
                    <a:schemeClr val="lt1"/>
                  </a:solidFill>
                  <a:latin typeface="Calibri"/>
                  <a:ea typeface="Calibri"/>
                  <a:cs typeface="Calibri"/>
                  <a:sym typeface="Calibri"/>
                </a:rPr>
                <a:t>Glädje, Gemenskap &amp; Fair Play</a:t>
              </a:r>
              <a:endParaRPr/>
            </a:p>
          </p:txBody>
        </p:sp>
        <p:pic>
          <p:nvPicPr>
            <p:cNvPr id="997" name="Google Shape;997;p39"/>
            <p:cNvPicPr preferRelativeResize="0"/>
            <p:nvPr/>
          </p:nvPicPr>
          <p:blipFill rotWithShape="1">
            <a:blip r:embed="rId4">
              <a:alphaModFix/>
            </a:blip>
            <a:srcRect b="0" l="0" r="0" t="0"/>
            <a:stretch/>
          </p:blipFill>
          <p:spPr>
            <a:xfrm>
              <a:off x="-134870" y="86233"/>
              <a:ext cx="1034861" cy="579522"/>
            </a:xfrm>
            <a:prstGeom prst="rect">
              <a:avLst/>
            </a:prstGeom>
            <a:noFill/>
            <a:ln>
              <a:noFill/>
            </a:ln>
          </p:spPr>
        </p:pic>
      </p:grpSp>
      <p:sp>
        <p:nvSpPr>
          <p:cNvPr id="998" name="Google Shape;998;p39"/>
          <p:cNvSpPr txBox="1"/>
          <p:nvPr/>
        </p:nvSpPr>
        <p:spPr>
          <a:xfrm>
            <a:off x="2253835" y="308903"/>
            <a:ext cx="6388281"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lang="sv-SE" sz="4000" u="sng" cap="none" strike="noStrike">
                <a:solidFill>
                  <a:schemeClr val="lt1"/>
                </a:solidFill>
                <a:latin typeface="Calibri"/>
                <a:ea typeface="Calibri"/>
                <a:cs typeface="Calibri"/>
                <a:sym typeface="Calibri"/>
              </a:rPr>
              <a:t>Kontring &amp; Återerövring</a:t>
            </a:r>
            <a:endParaRPr/>
          </a:p>
        </p:txBody>
      </p:sp>
      <p:sp>
        <p:nvSpPr>
          <p:cNvPr id="999" name="Google Shape;999;p39"/>
          <p:cNvSpPr txBox="1"/>
          <p:nvPr/>
        </p:nvSpPr>
        <p:spPr>
          <a:xfrm>
            <a:off x="397464" y="1005670"/>
            <a:ext cx="638828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lang="sv-SE" sz="3200" cap="none" strike="noStrike">
                <a:solidFill>
                  <a:schemeClr val="lt1"/>
                </a:solidFill>
                <a:latin typeface="Calibri"/>
                <a:ea typeface="Calibri"/>
                <a:cs typeface="Calibri"/>
                <a:sym typeface="Calibri"/>
              </a:rPr>
              <a:t>Arbetssätt- </a:t>
            </a:r>
            <a:r>
              <a:rPr lang="sv-SE" sz="3200">
                <a:solidFill>
                  <a:schemeClr val="lt1"/>
                </a:solidFill>
                <a:latin typeface="Calibri"/>
                <a:ea typeface="Calibri"/>
                <a:cs typeface="Calibri"/>
                <a:sym typeface="Calibri"/>
              </a:rPr>
              <a:t>Kontring</a:t>
            </a:r>
            <a:endParaRPr b="0" sz="3200" cap="none" strike="noStrike">
              <a:solidFill>
                <a:schemeClr val="lt1"/>
              </a:solidFill>
              <a:latin typeface="Calibri"/>
              <a:ea typeface="Calibri"/>
              <a:cs typeface="Calibri"/>
              <a:sym typeface="Calibri"/>
            </a:endParaRPr>
          </a:p>
        </p:txBody>
      </p:sp>
      <p:sp>
        <p:nvSpPr>
          <p:cNvPr id="1000" name="Google Shape;1000;p39"/>
          <p:cNvSpPr/>
          <p:nvPr/>
        </p:nvSpPr>
        <p:spPr>
          <a:xfrm>
            <a:off x="541128" y="1623914"/>
            <a:ext cx="3859521" cy="220948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Vi ska i första hand vid bollvinst på offensiv planhalva spela bollen diagonalt framåt. </a:t>
            </a:r>
            <a:endParaRPr/>
          </a:p>
          <a:p>
            <a:pPr indent="0" lvl="0" marL="0" marR="0" rtl="0" algn="l">
              <a:lnSpc>
                <a:spcPct val="90000"/>
              </a:lnSpc>
              <a:spcBef>
                <a:spcPts val="1000"/>
              </a:spcBef>
              <a:spcAft>
                <a:spcPts val="0"/>
              </a:spcAft>
              <a:buClr>
                <a:schemeClr val="lt2"/>
              </a:buClr>
              <a:buSzPts val="1600"/>
              <a:buFont typeface="Arial"/>
              <a:buNone/>
            </a:pPr>
            <a:r>
              <a:t/>
            </a:r>
            <a:endParaRPr b="0" i="0" sz="16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Finns det INTE möjlighet så prioriterar vi att behålla bollen inom laget med en pass bakåt eller i sidled.</a:t>
            </a:r>
            <a:endParaRPr/>
          </a:p>
          <a:p>
            <a:pPr indent="0" lvl="0" marL="0" marR="0" rtl="0" algn="l">
              <a:lnSpc>
                <a:spcPct val="90000"/>
              </a:lnSpc>
              <a:spcBef>
                <a:spcPts val="1000"/>
              </a:spcBef>
              <a:spcAft>
                <a:spcPts val="0"/>
              </a:spcAft>
              <a:buClr>
                <a:schemeClr val="lt2"/>
              </a:buClr>
              <a:buSzPts val="1600"/>
              <a:buFont typeface="Arial"/>
              <a:buNone/>
            </a:pPr>
            <a:r>
              <a:t/>
            </a:r>
            <a:endParaRPr b="0" i="0" sz="1600">
              <a:solidFill>
                <a:schemeClr val="lt1"/>
              </a:solidFill>
              <a:latin typeface="Calibri"/>
              <a:ea typeface="Calibri"/>
              <a:cs typeface="Calibri"/>
              <a:sym typeface="Calibri"/>
            </a:endParaRPr>
          </a:p>
        </p:txBody>
      </p:sp>
      <p:sp>
        <p:nvSpPr>
          <p:cNvPr id="1001" name="Google Shape;1001;p39"/>
          <p:cNvSpPr txBox="1"/>
          <p:nvPr/>
        </p:nvSpPr>
        <p:spPr>
          <a:xfrm>
            <a:off x="379950" y="3498455"/>
            <a:ext cx="638828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lang="sv-SE" sz="3200" cap="none" strike="noStrike">
                <a:solidFill>
                  <a:schemeClr val="lt1"/>
                </a:solidFill>
                <a:latin typeface="Calibri"/>
                <a:ea typeface="Calibri"/>
                <a:cs typeface="Calibri"/>
                <a:sym typeface="Calibri"/>
              </a:rPr>
              <a:t>Arbetssätt- Återerövring</a:t>
            </a:r>
            <a:endParaRPr/>
          </a:p>
        </p:txBody>
      </p:sp>
      <p:sp>
        <p:nvSpPr>
          <p:cNvPr id="1002" name="Google Shape;1002;p39"/>
          <p:cNvSpPr/>
          <p:nvPr/>
        </p:nvSpPr>
        <p:spPr>
          <a:xfrm>
            <a:off x="537527" y="4098835"/>
            <a:ext cx="3873845" cy="208601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Vi ska vid bolltapp på offensiv planhalva jobba med Direkt Återerövring.</a:t>
            </a:r>
            <a:endParaRPr/>
          </a:p>
          <a:p>
            <a:pPr indent="0" lvl="0" marL="0" marR="0" rtl="0" algn="l">
              <a:lnSpc>
                <a:spcPct val="90000"/>
              </a:lnSpc>
              <a:spcBef>
                <a:spcPts val="100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Närmast bollhållande spelare sätter press direkt vid boll tapp 2:de, 3:de och 4:de spelare letar markering närmast för att stänga in och vinna boll.</a:t>
            </a:r>
            <a:endParaRPr/>
          </a:p>
          <a:p>
            <a:pPr indent="0" lvl="0" marL="0" marR="0" rtl="0" algn="l">
              <a:lnSpc>
                <a:spcPct val="90000"/>
              </a:lnSpc>
              <a:spcBef>
                <a:spcPts val="100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Resterande förbereder sig ii OFF/DEF, ifall vi inte lyckas med återerövringen.</a:t>
            </a:r>
            <a:endParaRPr/>
          </a:p>
          <a:p>
            <a:pPr indent="0" lvl="0" marL="0" marR="0" rtl="0" algn="l">
              <a:lnSpc>
                <a:spcPct val="90000"/>
              </a:lnSpc>
              <a:spcBef>
                <a:spcPts val="1000"/>
              </a:spcBef>
              <a:spcAft>
                <a:spcPts val="0"/>
              </a:spcAft>
              <a:buClr>
                <a:schemeClr val="lt2"/>
              </a:buClr>
              <a:buSzPts val="1600"/>
              <a:buFont typeface="Arial"/>
              <a:buNone/>
            </a:pPr>
            <a:r>
              <a:rPr b="0" i="0" lang="sv-SE" sz="1600">
                <a:solidFill>
                  <a:srgbClr val="FFFF00"/>
                </a:solidFill>
                <a:latin typeface="Calibri"/>
                <a:ea typeface="Calibri"/>
                <a:cs typeface="Calibri"/>
                <a:sym typeface="Calibri"/>
              </a:rPr>
              <a:t>Här är ett exempel som visar press spelet.</a:t>
            </a:r>
            <a:endParaRPr/>
          </a:p>
          <a:p>
            <a:pPr indent="0" lvl="0" marL="0" marR="0" rtl="0" algn="l">
              <a:lnSpc>
                <a:spcPct val="90000"/>
              </a:lnSpc>
              <a:spcBef>
                <a:spcPts val="1000"/>
              </a:spcBef>
              <a:spcAft>
                <a:spcPts val="0"/>
              </a:spcAft>
              <a:buClr>
                <a:schemeClr val="lt2"/>
              </a:buClr>
              <a:buSzPts val="1600"/>
              <a:buFont typeface="Arial"/>
              <a:buNone/>
            </a:pPr>
            <a:r>
              <a:t/>
            </a:r>
            <a:endParaRPr b="0" i="0" sz="1600">
              <a:solidFill>
                <a:schemeClr val="lt1"/>
              </a:solidFill>
              <a:latin typeface="Calibri"/>
              <a:ea typeface="Calibri"/>
              <a:cs typeface="Calibri"/>
              <a:sym typeface="Calibri"/>
            </a:endParaRPr>
          </a:p>
        </p:txBody>
      </p:sp>
      <p:sp>
        <p:nvSpPr>
          <p:cNvPr id="1003" name="Google Shape;1003;p39"/>
          <p:cNvSpPr/>
          <p:nvPr/>
        </p:nvSpPr>
        <p:spPr>
          <a:xfrm>
            <a:off x="8176876" y="3609242"/>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004" name="Google Shape;1004;p39"/>
          <p:cNvSpPr/>
          <p:nvPr/>
        </p:nvSpPr>
        <p:spPr>
          <a:xfrm>
            <a:off x="8858469" y="3609871"/>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005" name="Google Shape;1005;p39"/>
          <p:cNvSpPr/>
          <p:nvPr/>
        </p:nvSpPr>
        <p:spPr>
          <a:xfrm>
            <a:off x="7414052" y="4639204"/>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006" name="Google Shape;1006;p39"/>
          <p:cNvSpPr/>
          <p:nvPr/>
        </p:nvSpPr>
        <p:spPr>
          <a:xfrm>
            <a:off x="7185995" y="3696614"/>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007" name="Google Shape;1007;p39"/>
          <p:cNvSpPr/>
          <p:nvPr/>
        </p:nvSpPr>
        <p:spPr>
          <a:xfrm>
            <a:off x="7920142" y="6279786"/>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008" name="Google Shape;1008;p39"/>
          <p:cNvSpPr/>
          <p:nvPr/>
        </p:nvSpPr>
        <p:spPr>
          <a:xfrm>
            <a:off x="8827585" y="6282471"/>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009" name="Google Shape;1009;p39"/>
          <p:cNvSpPr/>
          <p:nvPr/>
        </p:nvSpPr>
        <p:spPr>
          <a:xfrm>
            <a:off x="8377038" y="2728657"/>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010" name="Google Shape;1010;p39"/>
          <p:cNvSpPr/>
          <p:nvPr/>
        </p:nvSpPr>
        <p:spPr>
          <a:xfrm>
            <a:off x="9672868" y="4947279"/>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011" name="Google Shape;1011;p39"/>
          <p:cNvSpPr/>
          <p:nvPr/>
        </p:nvSpPr>
        <p:spPr>
          <a:xfrm>
            <a:off x="6479720" y="4489666"/>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012" name="Google Shape;1012;p39"/>
          <p:cNvSpPr/>
          <p:nvPr/>
        </p:nvSpPr>
        <p:spPr>
          <a:xfrm>
            <a:off x="6109244" y="4893278"/>
            <a:ext cx="108000" cy="108000"/>
          </a:xfrm>
          <a:prstGeom prst="ellipse">
            <a:avLst/>
          </a:prstGeom>
          <a:solidFill>
            <a:srgbClr val="00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grpSp>
        <p:nvGrpSpPr>
          <p:cNvPr id="1013" name="Google Shape;1013;p39"/>
          <p:cNvGrpSpPr/>
          <p:nvPr/>
        </p:nvGrpSpPr>
        <p:grpSpPr>
          <a:xfrm>
            <a:off x="6837019" y="4145638"/>
            <a:ext cx="474810" cy="515622"/>
            <a:chOff x="8183019" y="5898634"/>
            <a:chExt cx="474810" cy="515622"/>
          </a:xfrm>
        </p:grpSpPr>
        <p:sp>
          <p:nvSpPr>
            <p:cNvPr id="1014" name="Google Shape;1014;p39"/>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015" name="Google Shape;1015;p39"/>
            <p:cNvSpPr txBox="1"/>
            <p:nvPr/>
          </p:nvSpPr>
          <p:spPr>
            <a:xfrm>
              <a:off x="8183019" y="6044924"/>
              <a:ext cx="4748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8:a</a:t>
              </a:r>
              <a:endParaRPr/>
            </a:p>
          </p:txBody>
        </p:sp>
      </p:grpSp>
      <p:grpSp>
        <p:nvGrpSpPr>
          <p:cNvPr id="1016" name="Google Shape;1016;p39"/>
          <p:cNvGrpSpPr/>
          <p:nvPr/>
        </p:nvGrpSpPr>
        <p:grpSpPr>
          <a:xfrm>
            <a:off x="9564915" y="4145638"/>
            <a:ext cx="474810" cy="515622"/>
            <a:chOff x="8183019" y="5898634"/>
            <a:chExt cx="474810" cy="515622"/>
          </a:xfrm>
        </p:grpSpPr>
        <p:sp>
          <p:nvSpPr>
            <p:cNvPr id="1017" name="Google Shape;1017;p39"/>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018" name="Google Shape;1018;p39"/>
            <p:cNvSpPr txBox="1"/>
            <p:nvPr/>
          </p:nvSpPr>
          <p:spPr>
            <a:xfrm>
              <a:off x="8183019" y="6044924"/>
              <a:ext cx="4748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8:a</a:t>
              </a:r>
              <a:endParaRPr/>
            </a:p>
          </p:txBody>
        </p:sp>
      </p:grpSp>
      <p:grpSp>
        <p:nvGrpSpPr>
          <p:cNvPr id="1019" name="Google Shape;1019;p39"/>
          <p:cNvGrpSpPr/>
          <p:nvPr/>
        </p:nvGrpSpPr>
        <p:grpSpPr>
          <a:xfrm>
            <a:off x="8147356" y="3786649"/>
            <a:ext cx="495649" cy="515622"/>
            <a:chOff x="8183019" y="5898634"/>
            <a:chExt cx="495649" cy="515622"/>
          </a:xfrm>
        </p:grpSpPr>
        <p:sp>
          <p:nvSpPr>
            <p:cNvPr id="1020" name="Google Shape;1020;p39"/>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021" name="Google Shape;1021;p39"/>
            <p:cNvSpPr txBox="1"/>
            <p:nvPr/>
          </p:nvSpPr>
          <p:spPr>
            <a:xfrm>
              <a:off x="8183019" y="6044924"/>
              <a:ext cx="49564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FW</a:t>
              </a:r>
              <a:endParaRPr/>
            </a:p>
          </p:txBody>
        </p:sp>
      </p:grpSp>
      <p:grpSp>
        <p:nvGrpSpPr>
          <p:cNvPr id="1022" name="Google Shape;1022;p39"/>
          <p:cNvGrpSpPr/>
          <p:nvPr/>
        </p:nvGrpSpPr>
        <p:grpSpPr>
          <a:xfrm>
            <a:off x="7520894" y="6445406"/>
            <a:ext cx="506870" cy="515622"/>
            <a:chOff x="8183019" y="5898634"/>
            <a:chExt cx="506870" cy="515622"/>
          </a:xfrm>
        </p:grpSpPr>
        <p:sp>
          <p:nvSpPr>
            <p:cNvPr id="1023" name="Google Shape;1023;p39"/>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024" name="Google Shape;1024;p39"/>
            <p:cNvSpPr txBox="1"/>
            <p:nvPr/>
          </p:nvSpPr>
          <p:spPr>
            <a:xfrm>
              <a:off x="8183019" y="6044924"/>
              <a:ext cx="5068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MB</a:t>
              </a:r>
              <a:endParaRPr/>
            </a:p>
          </p:txBody>
        </p:sp>
      </p:grpSp>
      <p:grpSp>
        <p:nvGrpSpPr>
          <p:cNvPr id="1025" name="Google Shape;1025;p39"/>
          <p:cNvGrpSpPr/>
          <p:nvPr/>
        </p:nvGrpSpPr>
        <p:grpSpPr>
          <a:xfrm>
            <a:off x="5855787" y="5049770"/>
            <a:ext cx="514885" cy="515622"/>
            <a:chOff x="8183019" y="5898634"/>
            <a:chExt cx="514885" cy="515622"/>
          </a:xfrm>
        </p:grpSpPr>
        <p:sp>
          <p:nvSpPr>
            <p:cNvPr id="1026" name="Google Shape;1026;p39"/>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027" name="Google Shape;1027;p39"/>
            <p:cNvSpPr txBox="1"/>
            <p:nvPr/>
          </p:nvSpPr>
          <p:spPr>
            <a:xfrm>
              <a:off x="8183019" y="6044924"/>
              <a:ext cx="51488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WB</a:t>
              </a:r>
              <a:endParaRPr/>
            </a:p>
          </p:txBody>
        </p:sp>
      </p:grpSp>
      <p:grpSp>
        <p:nvGrpSpPr>
          <p:cNvPr id="1028" name="Google Shape;1028;p39"/>
          <p:cNvGrpSpPr/>
          <p:nvPr/>
        </p:nvGrpSpPr>
        <p:grpSpPr>
          <a:xfrm>
            <a:off x="10475815" y="5049770"/>
            <a:ext cx="514885" cy="515622"/>
            <a:chOff x="8183019" y="5898634"/>
            <a:chExt cx="514885" cy="515622"/>
          </a:xfrm>
        </p:grpSpPr>
        <p:sp>
          <p:nvSpPr>
            <p:cNvPr id="1029" name="Google Shape;1029;p39"/>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030" name="Google Shape;1030;p39"/>
            <p:cNvSpPr txBox="1"/>
            <p:nvPr/>
          </p:nvSpPr>
          <p:spPr>
            <a:xfrm>
              <a:off x="8183019" y="6044924"/>
              <a:ext cx="51488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WB</a:t>
              </a:r>
              <a:endParaRPr/>
            </a:p>
          </p:txBody>
        </p:sp>
      </p:grpSp>
      <p:grpSp>
        <p:nvGrpSpPr>
          <p:cNvPr id="1031" name="Google Shape;1031;p39"/>
          <p:cNvGrpSpPr/>
          <p:nvPr/>
        </p:nvGrpSpPr>
        <p:grpSpPr>
          <a:xfrm>
            <a:off x="8858469" y="6462791"/>
            <a:ext cx="506870" cy="515622"/>
            <a:chOff x="8183019" y="5898634"/>
            <a:chExt cx="506870" cy="515622"/>
          </a:xfrm>
        </p:grpSpPr>
        <p:sp>
          <p:nvSpPr>
            <p:cNvPr id="1032" name="Google Shape;1032;p39"/>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033" name="Google Shape;1033;p39"/>
            <p:cNvSpPr txBox="1"/>
            <p:nvPr/>
          </p:nvSpPr>
          <p:spPr>
            <a:xfrm>
              <a:off x="8183019" y="6044924"/>
              <a:ext cx="5068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MB</a:t>
              </a:r>
              <a:endParaRPr/>
            </a:p>
          </p:txBody>
        </p:sp>
      </p:grpSp>
      <p:grpSp>
        <p:nvGrpSpPr>
          <p:cNvPr id="1034" name="Google Shape;1034;p39"/>
          <p:cNvGrpSpPr/>
          <p:nvPr/>
        </p:nvGrpSpPr>
        <p:grpSpPr>
          <a:xfrm>
            <a:off x="8168195" y="5407695"/>
            <a:ext cx="474810" cy="515622"/>
            <a:chOff x="8183019" y="5898634"/>
            <a:chExt cx="474810" cy="515622"/>
          </a:xfrm>
        </p:grpSpPr>
        <p:sp>
          <p:nvSpPr>
            <p:cNvPr id="1035" name="Google Shape;1035;p39"/>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036" name="Google Shape;1036;p39"/>
            <p:cNvSpPr txBox="1"/>
            <p:nvPr/>
          </p:nvSpPr>
          <p:spPr>
            <a:xfrm>
              <a:off x="8183019" y="6044924"/>
              <a:ext cx="4748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6:a</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0">
                                            <p:txEl>
                                              <p:pRg end="0" st="0"/>
                                            </p:txEl>
                                          </p:spTgt>
                                        </p:tgtEl>
                                        <p:attrNameLst>
                                          <p:attrName>style.visibility</p:attrName>
                                        </p:attrNameLst>
                                      </p:cBhvr>
                                      <p:to>
                                        <p:strVal val="visible"/>
                                      </p:to>
                                    </p:set>
                                    <p:animEffect filter="fade" transition="in">
                                      <p:cBhvr>
                                        <p:cTn dur="500"/>
                                        <p:tgtEl>
                                          <p:spTgt spid="100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0">
                                            <p:txEl>
                                              <p:pRg end="1" st="1"/>
                                            </p:txEl>
                                          </p:spTgt>
                                        </p:tgtEl>
                                        <p:attrNameLst>
                                          <p:attrName>style.visibility</p:attrName>
                                        </p:attrNameLst>
                                      </p:cBhvr>
                                      <p:to>
                                        <p:strVal val="visible"/>
                                      </p:to>
                                    </p:set>
                                    <p:animEffect filter="fade" transition="in">
                                      <p:cBhvr>
                                        <p:cTn dur="500"/>
                                        <p:tgtEl>
                                          <p:spTgt spid="100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0">
                                            <p:txEl>
                                              <p:pRg end="2" st="2"/>
                                            </p:txEl>
                                          </p:spTgt>
                                        </p:tgtEl>
                                        <p:attrNameLst>
                                          <p:attrName>style.visibility</p:attrName>
                                        </p:attrNameLst>
                                      </p:cBhvr>
                                      <p:to>
                                        <p:strVal val="visible"/>
                                      </p:to>
                                    </p:set>
                                    <p:animEffect filter="fade" transition="in">
                                      <p:cBhvr>
                                        <p:cTn dur="500"/>
                                        <p:tgtEl>
                                          <p:spTgt spid="100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0">
                                            <p:txEl>
                                              <p:pRg end="3" st="3"/>
                                            </p:txEl>
                                          </p:spTgt>
                                        </p:tgtEl>
                                        <p:attrNameLst>
                                          <p:attrName>style.visibility</p:attrName>
                                        </p:attrNameLst>
                                      </p:cBhvr>
                                      <p:to>
                                        <p:strVal val="visible"/>
                                      </p:to>
                                    </p:set>
                                    <p:animEffect filter="fade" transition="in">
                                      <p:cBhvr>
                                        <p:cTn dur="500"/>
                                        <p:tgtEl>
                                          <p:spTgt spid="100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1">
                                            <p:txEl>
                                              <p:pRg end="0" st="0"/>
                                            </p:txEl>
                                          </p:spTgt>
                                        </p:tgtEl>
                                        <p:attrNameLst>
                                          <p:attrName>style.visibility</p:attrName>
                                        </p:attrNameLst>
                                      </p:cBhvr>
                                      <p:to>
                                        <p:strVal val="visible"/>
                                      </p:to>
                                    </p:set>
                                    <p:animEffect filter="fade" transition="in">
                                      <p:cBhvr>
                                        <p:cTn dur="500"/>
                                        <p:tgtEl>
                                          <p:spTgt spid="100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2">
                                            <p:txEl>
                                              <p:pRg end="0" st="0"/>
                                            </p:txEl>
                                          </p:spTgt>
                                        </p:tgtEl>
                                        <p:attrNameLst>
                                          <p:attrName>style.visibility</p:attrName>
                                        </p:attrNameLst>
                                      </p:cBhvr>
                                      <p:to>
                                        <p:strVal val="visible"/>
                                      </p:to>
                                    </p:set>
                                    <p:animEffect filter="fade" transition="in">
                                      <p:cBhvr>
                                        <p:cTn dur="500"/>
                                        <p:tgtEl>
                                          <p:spTgt spid="100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2">
                                            <p:txEl>
                                              <p:pRg end="1" st="1"/>
                                            </p:txEl>
                                          </p:spTgt>
                                        </p:tgtEl>
                                        <p:attrNameLst>
                                          <p:attrName>style.visibility</p:attrName>
                                        </p:attrNameLst>
                                      </p:cBhvr>
                                      <p:to>
                                        <p:strVal val="visible"/>
                                      </p:to>
                                    </p:set>
                                    <p:animEffect filter="fade" transition="in">
                                      <p:cBhvr>
                                        <p:cTn dur="500"/>
                                        <p:tgtEl>
                                          <p:spTgt spid="100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2">
                                            <p:txEl>
                                              <p:pRg end="2" st="2"/>
                                            </p:txEl>
                                          </p:spTgt>
                                        </p:tgtEl>
                                        <p:attrNameLst>
                                          <p:attrName>style.visibility</p:attrName>
                                        </p:attrNameLst>
                                      </p:cBhvr>
                                      <p:to>
                                        <p:strVal val="visible"/>
                                      </p:to>
                                    </p:set>
                                    <p:animEffect filter="fade" transition="in">
                                      <p:cBhvr>
                                        <p:cTn dur="500"/>
                                        <p:tgtEl>
                                          <p:spTgt spid="100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2">
                                            <p:txEl>
                                              <p:pRg end="3" st="3"/>
                                            </p:txEl>
                                          </p:spTgt>
                                        </p:tgtEl>
                                        <p:attrNameLst>
                                          <p:attrName>style.visibility</p:attrName>
                                        </p:attrNameLst>
                                      </p:cBhvr>
                                      <p:to>
                                        <p:strVal val="visible"/>
                                      </p:to>
                                    </p:set>
                                    <p:animEffect filter="fade" transition="in">
                                      <p:cBhvr>
                                        <p:cTn dur="500"/>
                                        <p:tgtEl>
                                          <p:spTgt spid="100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2">
                                            <p:txEl>
                                              <p:pRg end="4" st="4"/>
                                            </p:txEl>
                                          </p:spTgt>
                                        </p:tgtEl>
                                        <p:attrNameLst>
                                          <p:attrName>style.visibility</p:attrName>
                                        </p:attrNameLst>
                                      </p:cBhvr>
                                      <p:to>
                                        <p:strVal val="visible"/>
                                      </p:to>
                                    </p:set>
                                    <p:animEffect filter="fade" transition="in">
                                      <p:cBhvr>
                                        <p:cTn dur="500"/>
                                        <p:tgtEl>
                                          <p:spTgt spid="1002">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1" name="Shape 1041"/>
        <p:cNvGrpSpPr/>
        <p:nvPr/>
      </p:nvGrpSpPr>
      <p:grpSpPr>
        <a:xfrm>
          <a:off x="0" y="0"/>
          <a:ext cx="0" cy="0"/>
          <a:chOff x="0" y="0"/>
          <a:chExt cx="0" cy="0"/>
        </a:xfrm>
      </p:grpSpPr>
      <p:pic>
        <p:nvPicPr>
          <p:cNvPr id="1042" name="Google Shape;1042;p40"/>
          <p:cNvPicPr preferRelativeResize="0"/>
          <p:nvPr/>
        </p:nvPicPr>
        <p:blipFill rotWithShape="1">
          <a:blip r:embed="rId3">
            <a:alphaModFix amt="20000"/>
          </a:blip>
          <a:srcRect b="0" l="0" r="0" t="0"/>
          <a:stretch/>
        </p:blipFill>
        <p:spPr>
          <a:xfrm>
            <a:off x="9471838" y="4805890"/>
            <a:ext cx="3486669" cy="1952535"/>
          </a:xfrm>
          <a:prstGeom prst="rect">
            <a:avLst/>
          </a:prstGeom>
          <a:noFill/>
          <a:ln>
            <a:noFill/>
          </a:ln>
        </p:spPr>
      </p:pic>
      <p:sp>
        <p:nvSpPr>
          <p:cNvPr id="1043" name="Google Shape;1043;p40"/>
          <p:cNvSpPr txBox="1"/>
          <p:nvPr>
            <p:ph type="title"/>
          </p:nvPr>
        </p:nvSpPr>
        <p:spPr>
          <a:xfrm>
            <a:off x="486992" y="370587"/>
            <a:ext cx="9531626" cy="773252"/>
          </a:xfrm>
          <a:prstGeom prst="rect">
            <a:avLst/>
          </a:prstGeom>
          <a:noFill/>
          <a:ln>
            <a:noFill/>
          </a:ln>
        </p:spPr>
        <p:txBody>
          <a:bodyPr anchorCtr="0" anchor="ctr" bIns="45700" lIns="91425" spcFirstLastPara="1" rIns="91425" wrap="square" tIns="45700">
            <a:noAutofit/>
          </a:bodyPr>
          <a:lstStyle/>
          <a:p>
            <a:pPr indent="0" lvl="0" marL="0" rtl="0" algn="l">
              <a:lnSpc>
                <a:spcPct val="90909"/>
              </a:lnSpc>
              <a:spcBef>
                <a:spcPts val="0"/>
              </a:spcBef>
              <a:spcAft>
                <a:spcPts val="0"/>
              </a:spcAft>
              <a:buClr>
                <a:schemeClr val="lt1"/>
              </a:buClr>
              <a:buSzPts val="5500"/>
              <a:buFont typeface="Calibri"/>
              <a:buNone/>
            </a:pPr>
            <a:r>
              <a:rPr lang="sv-SE">
                <a:solidFill>
                  <a:schemeClr val="lt1"/>
                </a:solidFill>
              </a:rPr>
              <a:t>Kunskap hos spelarna</a:t>
            </a:r>
            <a:endParaRPr/>
          </a:p>
        </p:txBody>
      </p:sp>
      <p:sp>
        <p:nvSpPr>
          <p:cNvPr id="1044" name="Google Shape;1044;p40"/>
          <p:cNvSpPr/>
          <p:nvPr/>
        </p:nvSpPr>
        <p:spPr>
          <a:xfrm>
            <a:off x="5811121" y="4029836"/>
            <a:ext cx="1336900" cy="712615"/>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045" name="Google Shape;1045;p40"/>
          <p:cNvSpPr/>
          <p:nvPr/>
        </p:nvSpPr>
        <p:spPr>
          <a:xfrm>
            <a:off x="5811122" y="2958565"/>
            <a:ext cx="1336900" cy="712615"/>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046" name="Google Shape;1046;p40"/>
          <p:cNvSpPr/>
          <p:nvPr/>
        </p:nvSpPr>
        <p:spPr>
          <a:xfrm>
            <a:off x="5811123" y="1799553"/>
            <a:ext cx="1691157" cy="1127609"/>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047" name="Google Shape;1047;p40"/>
          <p:cNvSpPr/>
          <p:nvPr/>
        </p:nvSpPr>
        <p:spPr>
          <a:xfrm>
            <a:off x="487019" y="4029836"/>
            <a:ext cx="1617946" cy="712939"/>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048" name="Google Shape;1048;p40"/>
          <p:cNvSpPr/>
          <p:nvPr/>
        </p:nvSpPr>
        <p:spPr>
          <a:xfrm>
            <a:off x="487020" y="2948582"/>
            <a:ext cx="1336900" cy="712939"/>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049" name="Google Shape;1049;p40"/>
          <p:cNvSpPr/>
          <p:nvPr/>
        </p:nvSpPr>
        <p:spPr>
          <a:xfrm>
            <a:off x="487021" y="1790371"/>
            <a:ext cx="1312387" cy="1127609"/>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050" name="Google Shape;1050;p40"/>
          <p:cNvSpPr/>
          <p:nvPr/>
        </p:nvSpPr>
        <p:spPr>
          <a:xfrm>
            <a:off x="487020" y="1685897"/>
            <a:ext cx="5043056" cy="929862"/>
          </a:xfrm>
          <a:prstGeom prst="roundRect">
            <a:avLst>
              <a:gd fmla="val 0" name="adj"/>
            </a:avLst>
          </a:prstGeom>
          <a:solidFill>
            <a:srgbClr val="FFFFFF"/>
          </a:solidFill>
          <a:ln cap="flat" cmpd="sng" w="12700">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Spelbarhet</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Speldjup</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Spelbredd</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Spelavstånd</a:t>
            </a:r>
            <a:endParaRPr/>
          </a:p>
        </p:txBody>
      </p:sp>
      <p:sp>
        <p:nvSpPr>
          <p:cNvPr id="1051" name="Google Shape;1051;p40"/>
          <p:cNvSpPr/>
          <p:nvPr/>
        </p:nvSpPr>
        <p:spPr>
          <a:xfrm>
            <a:off x="5811122" y="1685897"/>
            <a:ext cx="5043056" cy="929862"/>
          </a:xfrm>
          <a:prstGeom prst="roundRect">
            <a:avLst>
              <a:gd fmla="val 0" name="adj"/>
            </a:avLst>
          </a:prstGeom>
          <a:solidFill>
            <a:srgbClr val="003D6E"/>
          </a:solidFill>
          <a:ln cap="flat" cmpd="sng" w="12700">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Försvarssida</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Täckning</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Understöd</a:t>
            </a:r>
            <a:endParaRPr/>
          </a:p>
        </p:txBody>
      </p:sp>
      <p:sp>
        <p:nvSpPr>
          <p:cNvPr id="1052" name="Google Shape;1052;p40"/>
          <p:cNvSpPr/>
          <p:nvPr/>
        </p:nvSpPr>
        <p:spPr>
          <a:xfrm>
            <a:off x="487020" y="2613620"/>
            <a:ext cx="10367158" cy="326871"/>
          </a:xfrm>
          <a:prstGeom prst="leftRightArrow">
            <a:avLst>
              <a:gd fmla="val 100000" name="adj1"/>
              <a:gd fmla="val 0" name="adj2"/>
            </a:avLst>
          </a:prstGeom>
          <a:gradFill>
            <a:gsLst>
              <a:gs pos="0">
                <a:srgbClr val="FFFFFF"/>
              </a:gs>
              <a:gs pos="94000">
                <a:srgbClr val="003D6E"/>
              </a:gs>
              <a:gs pos="100000">
                <a:srgbClr val="003D6E"/>
              </a:gs>
            </a:gsLst>
            <a:lin ang="0" scaled="0"/>
          </a:gra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sv-SE" sz="1800" u="none" cap="none" strike="noStrike">
                <a:solidFill>
                  <a:srgbClr val="FFFFFF"/>
                </a:solidFill>
                <a:latin typeface="Calibri"/>
                <a:ea typeface="Calibri"/>
                <a:cs typeface="Calibri"/>
                <a:sym typeface="Calibri"/>
              </a:rPr>
              <a:t>Spelaren</a:t>
            </a:r>
            <a:endParaRPr/>
          </a:p>
        </p:txBody>
      </p:sp>
      <p:sp>
        <p:nvSpPr>
          <p:cNvPr id="1053" name="Google Shape;1053;p40"/>
          <p:cNvSpPr/>
          <p:nvPr/>
        </p:nvSpPr>
        <p:spPr>
          <a:xfrm>
            <a:off x="487023" y="1362404"/>
            <a:ext cx="10367158" cy="326871"/>
          </a:xfrm>
          <a:prstGeom prst="leftRightArrow">
            <a:avLst>
              <a:gd fmla="val 100000" name="adj1"/>
              <a:gd fmla="val 0" name="adj2"/>
            </a:avLst>
          </a:prstGeom>
          <a:gradFill>
            <a:gsLst>
              <a:gs pos="0">
                <a:srgbClr val="FFFFFF"/>
              </a:gs>
              <a:gs pos="94000">
                <a:srgbClr val="003D6E"/>
              </a:gs>
              <a:gs pos="100000">
                <a:srgbClr val="003D6E"/>
              </a:gs>
            </a:gsLst>
            <a:lin ang="0" scaled="0"/>
          </a:gra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sv-SE" sz="1800" u="none" cap="none" strike="noStrike">
                <a:solidFill>
                  <a:srgbClr val="FFFFFF"/>
                </a:solidFill>
                <a:latin typeface="Calibri"/>
                <a:ea typeface="Calibri"/>
                <a:cs typeface="Calibri"/>
                <a:sym typeface="Calibri"/>
              </a:rPr>
              <a:t>Laget</a:t>
            </a:r>
            <a:endParaRPr/>
          </a:p>
        </p:txBody>
      </p:sp>
      <p:sp>
        <p:nvSpPr>
          <p:cNvPr id="1054" name="Google Shape;1054;p40"/>
          <p:cNvSpPr/>
          <p:nvPr/>
        </p:nvSpPr>
        <p:spPr>
          <a:xfrm>
            <a:off x="487020" y="3689254"/>
            <a:ext cx="10367158" cy="326871"/>
          </a:xfrm>
          <a:prstGeom prst="leftRightArrow">
            <a:avLst>
              <a:gd fmla="val 100000" name="adj1"/>
              <a:gd fmla="val 0" name="adj2"/>
            </a:avLst>
          </a:prstGeom>
          <a:gradFill>
            <a:gsLst>
              <a:gs pos="0">
                <a:srgbClr val="FFFFFF"/>
              </a:gs>
              <a:gs pos="94000">
                <a:srgbClr val="003D6E"/>
              </a:gs>
              <a:gs pos="100000">
                <a:srgbClr val="003D6E"/>
              </a:gs>
            </a:gsLst>
            <a:lin ang="0" scaled="0"/>
          </a:gra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sv-SE" sz="1800" u="none" cap="none" strike="noStrike">
                <a:solidFill>
                  <a:srgbClr val="FFFFFF"/>
                </a:solidFill>
                <a:latin typeface="Calibri"/>
                <a:ea typeface="Calibri"/>
                <a:cs typeface="Calibri"/>
                <a:sym typeface="Calibri"/>
              </a:rPr>
              <a:t>Målvakten</a:t>
            </a:r>
            <a:endParaRPr/>
          </a:p>
        </p:txBody>
      </p:sp>
      <p:sp>
        <p:nvSpPr>
          <p:cNvPr id="1055" name="Google Shape;1055;p40"/>
          <p:cNvSpPr/>
          <p:nvPr/>
        </p:nvSpPr>
        <p:spPr>
          <a:xfrm>
            <a:off x="487021" y="2954690"/>
            <a:ext cx="5043056" cy="712939"/>
          </a:xfrm>
          <a:prstGeom prst="roundRect">
            <a:avLst>
              <a:gd fmla="val 0" name="adj"/>
            </a:avLst>
          </a:prstGeom>
          <a:solidFill>
            <a:srgbClr val="FFFFFF"/>
          </a:solidFill>
          <a:ln cap="flat" cmpd="sng" w="12700">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Driva</a:t>
            </a:r>
            <a:br>
              <a:rPr b="0" i="0" lang="sv-SE" sz="1400" u="none" cap="none" strike="noStrike">
                <a:solidFill>
                  <a:srgbClr val="FFFFFF"/>
                </a:solidFill>
                <a:latin typeface="Calibri"/>
                <a:ea typeface="Calibri"/>
                <a:cs typeface="Calibri"/>
                <a:sym typeface="Calibri"/>
              </a:rPr>
            </a:br>
            <a:r>
              <a:rPr b="0" i="0" lang="sv-SE" sz="1400" u="none" cap="none" strike="noStrike">
                <a:solidFill>
                  <a:srgbClr val="FFFFFF"/>
                </a:solidFill>
                <a:latin typeface="Calibri"/>
                <a:ea typeface="Calibri"/>
                <a:cs typeface="Calibri"/>
                <a:sym typeface="Calibri"/>
              </a:rPr>
              <a:t>Vända</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Skjuta</a:t>
            </a:r>
            <a:endParaRPr/>
          </a:p>
        </p:txBody>
      </p:sp>
      <p:sp>
        <p:nvSpPr>
          <p:cNvPr id="1056" name="Google Shape;1056;p40"/>
          <p:cNvSpPr/>
          <p:nvPr/>
        </p:nvSpPr>
        <p:spPr>
          <a:xfrm>
            <a:off x="487020" y="4026406"/>
            <a:ext cx="5043056" cy="712939"/>
          </a:xfrm>
          <a:prstGeom prst="roundRect">
            <a:avLst>
              <a:gd fmla="val 0" name="adj"/>
            </a:avLst>
          </a:prstGeom>
          <a:solidFill>
            <a:srgbClr val="FFFFFF"/>
          </a:solidFill>
          <a:ln cap="flat" cmpd="sng" w="12700">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Rulla bollen</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Kasta bollen</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Utspark</a:t>
            </a:r>
            <a:endParaRPr/>
          </a:p>
        </p:txBody>
      </p:sp>
      <p:sp>
        <p:nvSpPr>
          <p:cNvPr id="1057" name="Google Shape;1057;p40"/>
          <p:cNvSpPr/>
          <p:nvPr/>
        </p:nvSpPr>
        <p:spPr>
          <a:xfrm>
            <a:off x="5811123" y="2954690"/>
            <a:ext cx="5043056" cy="712939"/>
          </a:xfrm>
          <a:prstGeom prst="roundRect">
            <a:avLst>
              <a:gd fmla="val 0" name="adj"/>
            </a:avLst>
          </a:prstGeom>
          <a:solidFill>
            <a:srgbClr val="003D6E"/>
          </a:solidFill>
          <a:ln cap="flat" cmpd="sng" w="12700">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Bryta</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Pressa</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Markera</a:t>
            </a:r>
            <a:endParaRPr/>
          </a:p>
        </p:txBody>
      </p:sp>
      <p:sp>
        <p:nvSpPr>
          <p:cNvPr id="1058" name="Google Shape;1058;p40"/>
          <p:cNvSpPr/>
          <p:nvPr/>
        </p:nvSpPr>
        <p:spPr>
          <a:xfrm>
            <a:off x="5811122" y="4026405"/>
            <a:ext cx="5043056" cy="712939"/>
          </a:xfrm>
          <a:prstGeom prst="roundRect">
            <a:avLst>
              <a:gd fmla="val 0" name="adj"/>
            </a:avLst>
          </a:prstGeom>
          <a:solidFill>
            <a:srgbClr val="003D6E"/>
          </a:solidFill>
          <a:ln cap="flat" cmpd="sng" w="12700">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Fånga</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Kasta sig</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Palming</a:t>
            </a:r>
            <a:endParaRPr b="0" i="0" sz="1400" u="none" cap="none" strike="noStrike">
              <a:solidFill>
                <a:srgbClr val="FFFFFF"/>
              </a:solidFill>
              <a:latin typeface="Calibri"/>
              <a:ea typeface="Calibri"/>
              <a:cs typeface="Calibri"/>
              <a:sym typeface="Calibri"/>
            </a:endParaRPr>
          </a:p>
        </p:txBody>
      </p:sp>
      <p:sp>
        <p:nvSpPr>
          <p:cNvPr id="1059" name="Google Shape;1059;p40"/>
          <p:cNvSpPr/>
          <p:nvPr/>
        </p:nvSpPr>
        <p:spPr>
          <a:xfrm>
            <a:off x="487021" y="1022189"/>
            <a:ext cx="5043056" cy="332011"/>
          </a:xfrm>
          <a:prstGeom prst="roundRect">
            <a:avLst>
              <a:gd fmla="val 0" name="adj"/>
            </a:avLst>
          </a:prstGeom>
          <a:solidFill>
            <a:srgbClr val="FFFFFF"/>
          </a:soli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i="0" lang="sv-SE" sz="1800" u="none" cap="none" strike="noStrike">
                <a:solidFill>
                  <a:srgbClr val="FFFFFF"/>
                </a:solidFill>
                <a:latin typeface="Calibri"/>
                <a:ea typeface="Calibri"/>
                <a:cs typeface="Calibri"/>
                <a:sym typeface="Calibri"/>
              </a:rPr>
              <a:t>Anfallsspel</a:t>
            </a:r>
            <a:endParaRPr/>
          </a:p>
        </p:txBody>
      </p:sp>
      <p:sp>
        <p:nvSpPr>
          <p:cNvPr id="1060" name="Google Shape;1060;p40"/>
          <p:cNvSpPr/>
          <p:nvPr/>
        </p:nvSpPr>
        <p:spPr>
          <a:xfrm>
            <a:off x="5811123" y="1030923"/>
            <a:ext cx="5043056" cy="332011"/>
          </a:xfrm>
          <a:prstGeom prst="roundRect">
            <a:avLst>
              <a:gd fmla="val 0" name="adj"/>
            </a:avLst>
          </a:prstGeom>
          <a:solidFill>
            <a:srgbClr val="003D6E"/>
          </a:soli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i="0" lang="sv-SE" sz="1800" u="none" cap="none" strike="noStrike">
                <a:solidFill>
                  <a:srgbClr val="FFFFFF"/>
                </a:solidFill>
                <a:latin typeface="Calibri"/>
                <a:ea typeface="Calibri"/>
                <a:cs typeface="Calibri"/>
                <a:sym typeface="Calibri"/>
              </a:rPr>
              <a:t>Försvarsspel</a:t>
            </a:r>
            <a:endParaRPr/>
          </a:p>
        </p:txBody>
      </p:sp>
      <p:sp>
        <p:nvSpPr>
          <p:cNvPr id="1061" name="Google Shape;1061;p40"/>
          <p:cNvSpPr/>
          <p:nvPr/>
        </p:nvSpPr>
        <p:spPr>
          <a:xfrm>
            <a:off x="2104966" y="1689408"/>
            <a:ext cx="1312387" cy="978451"/>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Positionering</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Djupledsspel</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Spelvändning</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Uppflyttning</a:t>
            </a:r>
            <a:endParaRPr/>
          </a:p>
        </p:txBody>
      </p:sp>
      <p:sp>
        <p:nvSpPr>
          <p:cNvPr id="1062" name="Google Shape;1062;p40"/>
          <p:cNvSpPr/>
          <p:nvPr/>
        </p:nvSpPr>
        <p:spPr>
          <a:xfrm>
            <a:off x="3975350" y="1692293"/>
            <a:ext cx="1695249" cy="923854"/>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Väggspel</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Överlappning</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Avledande rörelse</a:t>
            </a:r>
            <a:endParaRPr/>
          </a:p>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063" name="Google Shape;1063;p40"/>
          <p:cNvSpPr/>
          <p:nvPr/>
        </p:nvSpPr>
        <p:spPr>
          <a:xfrm>
            <a:off x="2104966" y="2949467"/>
            <a:ext cx="1870385" cy="702072"/>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Passa</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Ta emot bollen</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Utmana, finta, dribbla</a:t>
            </a:r>
            <a:endParaRPr/>
          </a:p>
        </p:txBody>
      </p:sp>
      <p:sp>
        <p:nvSpPr>
          <p:cNvPr id="1064" name="Google Shape;1064;p40"/>
          <p:cNvSpPr/>
          <p:nvPr/>
        </p:nvSpPr>
        <p:spPr>
          <a:xfrm>
            <a:off x="3975351" y="2948582"/>
            <a:ext cx="1222618" cy="312844"/>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Nicka</a:t>
            </a:r>
            <a:endParaRPr/>
          </a:p>
        </p:txBody>
      </p:sp>
      <p:sp>
        <p:nvSpPr>
          <p:cNvPr id="1065" name="Google Shape;1065;p40"/>
          <p:cNvSpPr/>
          <p:nvPr/>
        </p:nvSpPr>
        <p:spPr>
          <a:xfrm>
            <a:off x="7642801" y="1689408"/>
            <a:ext cx="1870385" cy="702072"/>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Nedflyttning</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Uppflyttning</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Överflyttning</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Centrering</a:t>
            </a:r>
            <a:endParaRPr/>
          </a:p>
        </p:txBody>
      </p:sp>
      <p:sp>
        <p:nvSpPr>
          <p:cNvPr id="1066" name="Google Shape;1066;p40"/>
          <p:cNvSpPr/>
          <p:nvPr/>
        </p:nvSpPr>
        <p:spPr>
          <a:xfrm>
            <a:off x="7642801" y="2949467"/>
            <a:ext cx="1870385" cy="702072"/>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Tackla</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Nicka</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Blockera</a:t>
            </a:r>
            <a:endParaRPr/>
          </a:p>
        </p:txBody>
      </p:sp>
      <p:sp>
        <p:nvSpPr>
          <p:cNvPr id="1067" name="Google Shape;1067;p40"/>
          <p:cNvSpPr/>
          <p:nvPr/>
        </p:nvSpPr>
        <p:spPr>
          <a:xfrm>
            <a:off x="7642799" y="4022854"/>
            <a:ext cx="1870385" cy="702072"/>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Bryta djupledspassning</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Boxa</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Upphopp (fånga/boxa)</a:t>
            </a:r>
            <a:endParaRPr/>
          </a:p>
        </p:txBody>
      </p:sp>
      <p:sp>
        <p:nvSpPr>
          <p:cNvPr id="1068" name="Google Shape;1068;p40"/>
          <p:cNvSpPr/>
          <p:nvPr/>
        </p:nvSpPr>
        <p:spPr>
          <a:xfrm>
            <a:off x="1052945" y="5799976"/>
            <a:ext cx="1617946" cy="712939"/>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069" name="Google Shape;1069;p40"/>
          <p:cNvSpPr/>
          <p:nvPr/>
        </p:nvSpPr>
        <p:spPr>
          <a:xfrm>
            <a:off x="487020" y="4742775"/>
            <a:ext cx="10367158" cy="326871"/>
          </a:xfrm>
          <a:prstGeom prst="leftRightArrow">
            <a:avLst>
              <a:gd fmla="val 100000" name="adj1"/>
              <a:gd fmla="val 0" name="adj2"/>
            </a:avLst>
          </a:prstGeom>
          <a:gradFill>
            <a:gsLst>
              <a:gs pos="0">
                <a:srgbClr val="FFFFFF"/>
              </a:gs>
              <a:gs pos="94000">
                <a:srgbClr val="003D6E"/>
              </a:gs>
              <a:gs pos="100000">
                <a:srgbClr val="003D6E"/>
              </a:gs>
            </a:gsLst>
            <a:lin ang="0" scaled="0"/>
          </a:gra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sv-SE" sz="1800" u="none" cap="none" strike="noStrike">
                <a:solidFill>
                  <a:srgbClr val="FFFFFF"/>
                </a:solidFill>
                <a:latin typeface="Calibri"/>
                <a:ea typeface="Calibri"/>
                <a:cs typeface="Calibri"/>
                <a:sym typeface="Calibri"/>
              </a:rPr>
              <a:t>Fotbollsfys</a:t>
            </a:r>
            <a:endParaRPr/>
          </a:p>
        </p:txBody>
      </p:sp>
      <p:sp>
        <p:nvSpPr>
          <p:cNvPr id="1070" name="Google Shape;1070;p40"/>
          <p:cNvSpPr/>
          <p:nvPr/>
        </p:nvSpPr>
        <p:spPr>
          <a:xfrm>
            <a:off x="486992" y="5056491"/>
            <a:ext cx="10367160" cy="712939"/>
          </a:xfrm>
          <a:prstGeom prst="roundRect">
            <a:avLst>
              <a:gd fmla="val 0" name="adj"/>
            </a:avLst>
          </a:prstGeom>
          <a:solidFill>
            <a:srgbClr val="E1EFD8"/>
          </a:solidFill>
          <a:ln cap="flat" cmpd="sng" w="12700">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91300"/>
              </a:buClr>
              <a:buSzPts val="1400"/>
              <a:buFont typeface="Calibri"/>
              <a:buNone/>
            </a:pPr>
            <a:r>
              <a:rPr b="0" i="0" lang="sv-SE" sz="1400" u="none" cap="none" strike="noStrike">
                <a:solidFill>
                  <a:srgbClr val="191300"/>
                </a:solidFill>
                <a:latin typeface="Calibri"/>
                <a:ea typeface="Calibri"/>
                <a:cs typeface="Calibri"/>
                <a:sym typeface="Calibri"/>
              </a:rPr>
              <a:t>Koordinationsövningar med boll, stafetter</a:t>
            </a:r>
            <a:r>
              <a:rPr lang="sv-SE" sz="1400">
                <a:solidFill>
                  <a:srgbClr val="191300"/>
                </a:solidFill>
                <a:latin typeface="Calibri"/>
                <a:ea typeface="Calibri"/>
                <a:cs typeface="Calibri"/>
                <a:sym typeface="Calibri"/>
              </a:rPr>
              <a:t> och annan lek.                        Löpningar med Hastighet och rikstingsförändringar.</a:t>
            </a:r>
            <a:endParaRPr/>
          </a:p>
          <a:p>
            <a:pPr indent="0" lvl="0" marL="0" marR="0" rtl="0" algn="l">
              <a:lnSpc>
                <a:spcPct val="100000"/>
              </a:lnSpc>
              <a:spcBef>
                <a:spcPts val="0"/>
              </a:spcBef>
              <a:spcAft>
                <a:spcPts val="0"/>
              </a:spcAft>
              <a:buClr>
                <a:srgbClr val="191300"/>
              </a:buClr>
              <a:buSzPts val="1400"/>
              <a:buFont typeface="Calibri"/>
              <a:buNone/>
            </a:pPr>
            <a:r>
              <a:rPr b="0" i="0" lang="sv-SE" sz="1400" u="none" cap="none" strike="noStrike">
                <a:solidFill>
                  <a:srgbClr val="191300"/>
                </a:solidFill>
                <a:latin typeface="Calibri"/>
                <a:ea typeface="Calibri"/>
                <a:cs typeface="Calibri"/>
                <a:sym typeface="Calibri"/>
              </a:rPr>
              <a:t>Parövningar med den egna kroppen som belastning </a:t>
            </a:r>
            <a:endParaRPr/>
          </a:p>
          <a:p>
            <a:pPr indent="0" lvl="0" marL="0" marR="0" rtl="0" algn="l">
              <a:lnSpc>
                <a:spcPct val="100000"/>
              </a:lnSpc>
              <a:spcBef>
                <a:spcPts val="0"/>
              </a:spcBef>
              <a:spcAft>
                <a:spcPts val="0"/>
              </a:spcAft>
              <a:buClr>
                <a:srgbClr val="191300"/>
              </a:buClr>
              <a:buSzPts val="1400"/>
              <a:buFont typeface="Calibri"/>
              <a:buNone/>
            </a:pPr>
            <a:r>
              <a:rPr b="0" i="0" lang="sv-SE" sz="1400" u="sng" cap="none" strike="noStrike">
                <a:solidFill>
                  <a:srgbClr val="191300"/>
                </a:solidFill>
                <a:latin typeface="Calibri"/>
                <a:ea typeface="Calibri"/>
                <a:cs typeface="Calibri"/>
                <a:sym typeface="Calibri"/>
                <a:hlinkClick r:id="rId4">
                  <a:extLst>
                    <a:ext uri="{A12FA001-AC4F-418D-AE19-62706E023703}">
                      <ahyp:hlinkClr val="tx"/>
                    </a:ext>
                  </a:extLst>
                </a:hlinkClick>
              </a:rPr>
              <a:t>FIFA 11+ </a:t>
            </a:r>
            <a:r>
              <a:rPr b="0" i="0" lang="sv-SE" sz="1400" u="none" cap="none" strike="noStrike">
                <a:solidFill>
                  <a:srgbClr val="191300"/>
                </a:solidFill>
                <a:latin typeface="Calibri"/>
                <a:ea typeface="Calibri"/>
                <a:cs typeface="Calibri"/>
                <a:sym typeface="Calibri"/>
              </a:rPr>
              <a:t>&amp; </a:t>
            </a:r>
            <a:r>
              <a:rPr b="0" i="0" lang="sv-SE" sz="1400" u="sng" cap="none" strike="noStrike">
                <a:solidFill>
                  <a:srgbClr val="191300"/>
                </a:solidFill>
                <a:latin typeface="Calibri"/>
                <a:ea typeface="Calibri"/>
                <a:cs typeface="Calibri"/>
                <a:sym typeface="Calibri"/>
                <a:hlinkClick r:id="rId5">
                  <a:extLst>
                    <a:ext uri="{A12FA001-AC4F-418D-AE19-62706E023703}">
                      <ahyp:hlinkClr val="tx"/>
                    </a:ext>
                  </a:extLst>
                </a:hlinkClick>
              </a:rPr>
              <a:t>Knäkontroll</a:t>
            </a:r>
            <a:endParaRPr b="0" i="0" sz="1400" u="none" cap="none" strike="noStrike">
              <a:solidFill>
                <a:srgbClr val="191300"/>
              </a:solidFill>
              <a:latin typeface="Calibri"/>
              <a:ea typeface="Calibri"/>
              <a:cs typeface="Calibri"/>
              <a:sym typeface="Calibri"/>
            </a:endParaRPr>
          </a:p>
        </p:txBody>
      </p:sp>
      <p:sp>
        <p:nvSpPr>
          <p:cNvPr id="1071" name="Google Shape;1071;p40"/>
          <p:cNvSpPr/>
          <p:nvPr/>
        </p:nvSpPr>
        <p:spPr>
          <a:xfrm>
            <a:off x="486992" y="5101767"/>
            <a:ext cx="10367153" cy="498807"/>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1072" name="Google Shape;1072;p40"/>
          <p:cNvSpPr txBox="1"/>
          <p:nvPr/>
        </p:nvSpPr>
        <p:spPr>
          <a:xfrm>
            <a:off x="7105208" y="254845"/>
            <a:ext cx="1520360" cy="773252"/>
          </a:xfrm>
          <a:prstGeom prst="rect">
            <a:avLst/>
          </a:prstGeom>
          <a:noFill/>
          <a:ln>
            <a:noFill/>
          </a:ln>
        </p:spPr>
        <p:txBody>
          <a:bodyPr anchorCtr="0" anchor="ctr" bIns="45700" lIns="91425" spcFirstLastPara="1" rIns="91425" wrap="square" tIns="45700">
            <a:noAutofit/>
          </a:bodyPr>
          <a:lstStyle/>
          <a:p>
            <a:pPr indent="0" lvl="0" marL="0" marR="0" rtl="0" algn="l">
              <a:lnSpc>
                <a:spcPct val="90909"/>
              </a:lnSpc>
              <a:spcBef>
                <a:spcPts val="0"/>
              </a:spcBef>
              <a:spcAft>
                <a:spcPts val="0"/>
              </a:spcAft>
              <a:buClr>
                <a:schemeClr val="dk1"/>
              </a:buClr>
              <a:buSzPts val="5500"/>
              <a:buFont typeface="Arial"/>
              <a:buNone/>
            </a:pPr>
            <a:r>
              <a:t/>
            </a:r>
            <a:endParaRPr sz="5500">
              <a:solidFill>
                <a:schemeClr val="dk1"/>
              </a:solidFill>
              <a:latin typeface="Arial"/>
              <a:ea typeface="Arial"/>
              <a:cs typeface="Arial"/>
              <a:sym typeface="Arial"/>
            </a:endParaRPr>
          </a:p>
        </p:txBody>
      </p:sp>
      <p:sp>
        <p:nvSpPr>
          <p:cNvPr id="1073" name="Google Shape;1073;p40"/>
          <p:cNvSpPr txBox="1"/>
          <p:nvPr/>
        </p:nvSpPr>
        <p:spPr>
          <a:xfrm>
            <a:off x="9028850" y="173568"/>
            <a:ext cx="2791443" cy="773252"/>
          </a:xfrm>
          <a:prstGeom prst="rect">
            <a:avLst/>
          </a:prstGeom>
          <a:noFill/>
          <a:ln>
            <a:noFill/>
          </a:ln>
        </p:spPr>
        <p:txBody>
          <a:bodyPr anchorCtr="0" anchor="ctr" bIns="45700" lIns="91425" spcFirstLastPara="1" rIns="91425" wrap="square" tIns="45700">
            <a:noAutofit/>
          </a:bodyPr>
          <a:lstStyle/>
          <a:p>
            <a:pPr indent="0" lvl="0" marL="0" marR="0" rtl="0" algn="l">
              <a:lnSpc>
                <a:spcPct val="90909"/>
              </a:lnSpc>
              <a:spcBef>
                <a:spcPts val="0"/>
              </a:spcBef>
              <a:spcAft>
                <a:spcPts val="0"/>
              </a:spcAft>
              <a:buClr>
                <a:schemeClr val="lt1"/>
              </a:buClr>
              <a:buSzPts val="5500"/>
              <a:buFont typeface="Calibri"/>
              <a:buNone/>
            </a:pPr>
            <a:r>
              <a:rPr b="1" lang="sv-SE" sz="5500">
                <a:solidFill>
                  <a:schemeClr val="lt1"/>
                </a:solidFill>
                <a:latin typeface="Calibri"/>
                <a:ea typeface="Calibri"/>
                <a:cs typeface="Calibri"/>
                <a:sym typeface="Calibri"/>
              </a:rPr>
              <a:t>9 mot 9</a:t>
            </a:r>
            <a:endParaRPr/>
          </a:p>
        </p:txBody>
      </p:sp>
      <p:pic>
        <p:nvPicPr>
          <p:cNvPr id="1074" name="Google Shape;1074;p40">
            <a:hlinkClick r:id="rId6"/>
          </p:cNvPr>
          <p:cNvPicPr preferRelativeResize="0"/>
          <p:nvPr/>
        </p:nvPicPr>
        <p:blipFill rotWithShape="1">
          <a:blip r:embed="rId7">
            <a:alphaModFix/>
          </a:blip>
          <a:srcRect b="0" l="0" r="0" t="0"/>
          <a:stretch/>
        </p:blipFill>
        <p:spPr>
          <a:xfrm>
            <a:off x="797419" y="5864828"/>
            <a:ext cx="4400550" cy="906443"/>
          </a:xfrm>
          <a:prstGeom prst="rect">
            <a:avLst/>
          </a:prstGeom>
          <a:noFill/>
          <a:ln>
            <a:noFill/>
          </a:ln>
        </p:spPr>
      </p:pic>
      <p:pic>
        <p:nvPicPr>
          <p:cNvPr id="1075" name="Google Shape;1075;p40">
            <a:hlinkClick r:id="rId8"/>
          </p:cNvPr>
          <p:cNvPicPr preferRelativeResize="0"/>
          <p:nvPr/>
        </p:nvPicPr>
        <p:blipFill rotWithShape="1">
          <a:blip r:embed="rId9">
            <a:alphaModFix/>
          </a:blip>
          <a:srcRect b="0" l="0" r="0" t="0"/>
          <a:stretch/>
        </p:blipFill>
        <p:spPr>
          <a:xfrm>
            <a:off x="6024020" y="5929105"/>
            <a:ext cx="4400551" cy="921634"/>
          </a:xfrm>
          <a:prstGeom prst="rect">
            <a:avLst/>
          </a:prstGeom>
          <a:noFill/>
          <a:ln>
            <a:noFill/>
          </a:ln>
        </p:spPr>
      </p:pic>
      <p:grpSp>
        <p:nvGrpSpPr>
          <p:cNvPr id="1076" name="Google Shape;1076;p40"/>
          <p:cNvGrpSpPr/>
          <p:nvPr/>
        </p:nvGrpSpPr>
        <p:grpSpPr>
          <a:xfrm>
            <a:off x="-134870" y="86233"/>
            <a:ext cx="3483998" cy="579522"/>
            <a:chOff x="-134870" y="86233"/>
            <a:chExt cx="3483998" cy="579522"/>
          </a:xfrm>
        </p:grpSpPr>
        <p:sp>
          <p:nvSpPr>
            <p:cNvPr id="1077" name="Google Shape;1077;p40"/>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sv-SE" sz="1200">
                  <a:solidFill>
                    <a:schemeClr val="lt1"/>
                  </a:solidFill>
                  <a:latin typeface="Calibri"/>
                  <a:ea typeface="Calibri"/>
                  <a:cs typeface="Calibri"/>
                  <a:sym typeface="Calibri"/>
                </a:rPr>
                <a:t>Glädje, Gemenskap &amp; Fair Play</a:t>
              </a:r>
              <a:endParaRPr/>
            </a:p>
          </p:txBody>
        </p:sp>
        <p:pic>
          <p:nvPicPr>
            <p:cNvPr id="1078" name="Google Shape;1078;p40"/>
            <p:cNvPicPr preferRelativeResize="0"/>
            <p:nvPr/>
          </p:nvPicPr>
          <p:blipFill rotWithShape="1">
            <a:blip r:embed="rId3">
              <a:alphaModFix/>
            </a:blip>
            <a:srcRect b="0" l="0" r="0" t="0"/>
            <a:stretch/>
          </p:blipFill>
          <p:spPr>
            <a:xfrm>
              <a:off x="-134870" y="86233"/>
              <a:ext cx="1034861" cy="579522"/>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4">
                                            <p:txEl>
                                              <p:pRg end="0" st="0"/>
                                            </p:txEl>
                                          </p:spTgt>
                                        </p:tgtEl>
                                        <p:attrNameLst>
                                          <p:attrName>style.visibility</p:attrName>
                                        </p:attrNameLst>
                                      </p:cBhvr>
                                      <p:to>
                                        <p:strVal val="visible"/>
                                      </p:to>
                                    </p:set>
                                    <p:animEffect filter="fade" transition="in">
                                      <p:cBhvr>
                                        <p:cTn dur="500"/>
                                        <p:tgtEl>
                                          <p:spTgt spid="106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0">
                                            <p:txEl>
                                              <p:pRg end="0" st="0"/>
                                            </p:txEl>
                                          </p:spTgt>
                                        </p:tgtEl>
                                        <p:attrNameLst>
                                          <p:attrName>style.visibility</p:attrName>
                                        </p:attrNameLst>
                                      </p:cBhvr>
                                      <p:to>
                                        <p:strVal val="visible"/>
                                      </p:to>
                                    </p:set>
                                    <p:animEffect filter="fade" transition="in">
                                      <p:cBhvr>
                                        <p:cTn dur="500"/>
                                        <p:tgtEl>
                                          <p:spTgt spid="10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0">
                                            <p:txEl>
                                              <p:pRg end="1" st="1"/>
                                            </p:txEl>
                                          </p:spTgt>
                                        </p:tgtEl>
                                        <p:attrNameLst>
                                          <p:attrName>style.visibility</p:attrName>
                                        </p:attrNameLst>
                                      </p:cBhvr>
                                      <p:to>
                                        <p:strVal val="visible"/>
                                      </p:to>
                                    </p:set>
                                    <p:animEffect filter="fade" transition="in">
                                      <p:cBhvr>
                                        <p:cTn dur="500"/>
                                        <p:tgtEl>
                                          <p:spTgt spid="107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0">
                                            <p:txEl>
                                              <p:pRg end="2" st="2"/>
                                            </p:txEl>
                                          </p:spTgt>
                                        </p:tgtEl>
                                        <p:attrNameLst>
                                          <p:attrName>style.visibility</p:attrName>
                                        </p:attrNameLst>
                                      </p:cBhvr>
                                      <p:to>
                                        <p:strVal val="visible"/>
                                      </p:to>
                                    </p:set>
                                    <p:animEffect filter="fade" transition="in">
                                      <p:cBhvr>
                                        <p:cTn dur="500"/>
                                        <p:tgtEl>
                                          <p:spTgt spid="107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4"/>
                                        </p:tgtEl>
                                        <p:attrNameLst>
                                          <p:attrName>style.visibility</p:attrName>
                                        </p:attrNameLst>
                                      </p:cBhvr>
                                      <p:to>
                                        <p:strVal val="visible"/>
                                      </p:to>
                                    </p:set>
                                    <p:animEffect filter="fade" transition="in">
                                      <p:cBhvr>
                                        <p:cTn dur="500"/>
                                        <p:tgtEl>
                                          <p:spTgt spid="1074"/>
                                        </p:tgtEl>
                                      </p:cBhvr>
                                    </p:animEffect>
                                  </p:childTnLst>
                                </p:cTn>
                              </p:par>
                              <p:par>
                                <p:cTn fill="hold" nodeType="withEffect" presetClass="entr" presetID="10" presetSubtype="0">
                                  <p:stCondLst>
                                    <p:cond delay="0"/>
                                  </p:stCondLst>
                                  <p:childTnLst>
                                    <p:set>
                                      <p:cBhvr>
                                        <p:cTn dur="1" fill="hold">
                                          <p:stCondLst>
                                            <p:cond delay="0"/>
                                          </p:stCondLst>
                                        </p:cTn>
                                        <p:tgtEl>
                                          <p:spTgt spid="1075"/>
                                        </p:tgtEl>
                                        <p:attrNameLst>
                                          <p:attrName>style.visibility</p:attrName>
                                        </p:attrNameLst>
                                      </p:cBhvr>
                                      <p:to>
                                        <p:strVal val="visible"/>
                                      </p:to>
                                    </p:set>
                                    <p:animEffect filter="fade" transition="in">
                                      <p:cBhvr>
                                        <p:cTn dur="500"/>
                                        <p:tgtEl>
                                          <p:spTgt spid="10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2" name="Shape 1082"/>
        <p:cNvGrpSpPr/>
        <p:nvPr/>
      </p:nvGrpSpPr>
      <p:grpSpPr>
        <a:xfrm>
          <a:off x="0" y="0"/>
          <a:ext cx="0" cy="0"/>
          <a:chOff x="0" y="0"/>
          <a:chExt cx="0" cy="0"/>
        </a:xfrm>
      </p:grpSpPr>
      <p:pic>
        <p:nvPicPr>
          <p:cNvPr id="1083" name="Google Shape;1083;p41"/>
          <p:cNvPicPr preferRelativeResize="0"/>
          <p:nvPr/>
        </p:nvPicPr>
        <p:blipFill rotWithShape="1">
          <a:blip r:embed="rId3">
            <a:alphaModFix amt="20000"/>
          </a:blip>
          <a:srcRect b="0" l="0" r="0" t="0"/>
          <a:stretch/>
        </p:blipFill>
        <p:spPr>
          <a:xfrm>
            <a:off x="2407356" y="1421761"/>
            <a:ext cx="7377288" cy="4131282"/>
          </a:xfrm>
          <a:prstGeom prst="rect">
            <a:avLst/>
          </a:prstGeom>
          <a:noFill/>
          <a:ln>
            <a:noFill/>
          </a:ln>
        </p:spPr>
      </p:pic>
      <p:sp>
        <p:nvSpPr>
          <p:cNvPr id="1084" name="Google Shape;1084;p41"/>
          <p:cNvSpPr txBox="1"/>
          <p:nvPr>
            <p:ph type="title"/>
          </p:nvPr>
        </p:nvSpPr>
        <p:spPr>
          <a:xfrm>
            <a:off x="838200" y="12999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sv-SE">
                <a:solidFill>
                  <a:schemeClr val="lt1"/>
                </a:solidFill>
              </a:rPr>
              <a:t>Tränings innehåll</a:t>
            </a:r>
            <a:endParaRPr b="1" u="sng">
              <a:solidFill>
                <a:schemeClr val="lt1"/>
              </a:solidFill>
            </a:endParaRPr>
          </a:p>
        </p:txBody>
      </p:sp>
      <p:sp>
        <p:nvSpPr>
          <p:cNvPr id="1085" name="Google Shape;1085;p41"/>
          <p:cNvSpPr txBox="1"/>
          <p:nvPr>
            <p:ph idx="1" type="body"/>
          </p:nvPr>
        </p:nvSpPr>
        <p:spPr>
          <a:xfrm>
            <a:off x="838200" y="1723064"/>
            <a:ext cx="10515600" cy="327337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lt1"/>
              </a:buClr>
              <a:buSzPct val="100000"/>
              <a:buChar char="•"/>
            </a:pPr>
            <a:r>
              <a:rPr lang="sv-SE" sz="2000">
                <a:solidFill>
                  <a:schemeClr val="lt1"/>
                </a:solidFill>
              </a:rPr>
              <a:t>Speluppbyggnad (Laget)</a:t>
            </a:r>
            <a:endParaRPr/>
          </a:p>
          <a:p>
            <a:pPr indent="0" lvl="0" marL="0" rtl="0" algn="l">
              <a:lnSpc>
                <a:spcPct val="90000"/>
              </a:lnSpc>
              <a:spcBef>
                <a:spcPts val="1000"/>
              </a:spcBef>
              <a:spcAft>
                <a:spcPts val="0"/>
              </a:spcAft>
              <a:buClr>
                <a:schemeClr val="lt1"/>
              </a:buClr>
              <a:buSzPct val="100000"/>
              <a:buNone/>
            </a:pPr>
            <a:r>
              <a:rPr i="1" lang="sv-SE" sz="1600">
                <a:solidFill>
                  <a:schemeClr val="lt1"/>
                </a:solidFill>
              </a:rPr>
              <a:t>- Spelbarhet, Speldjup, Spelbredd, Spelavstånd &amp; Positionering.</a:t>
            </a:r>
            <a:endParaRPr/>
          </a:p>
          <a:p>
            <a:pPr indent="-228600" lvl="0" marL="228600" rtl="0" algn="l">
              <a:lnSpc>
                <a:spcPct val="90000"/>
              </a:lnSpc>
              <a:spcBef>
                <a:spcPts val="1000"/>
              </a:spcBef>
              <a:spcAft>
                <a:spcPts val="0"/>
              </a:spcAft>
              <a:buClr>
                <a:schemeClr val="lt1"/>
              </a:buClr>
              <a:buSzPct val="100000"/>
              <a:buChar char="•"/>
            </a:pPr>
            <a:r>
              <a:rPr lang="sv-SE" sz="2000">
                <a:solidFill>
                  <a:schemeClr val="lt1"/>
                </a:solidFill>
              </a:rPr>
              <a:t>Förhindra Speluppbyggnad (Laget)</a:t>
            </a:r>
            <a:endParaRPr/>
          </a:p>
          <a:p>
            <a:pPr indent="0" lvl="0" marL="0" marR="0" rtl="0" algn="l">
              <a:lnSpc>
                <a:spcPct val="100000"/>
              </a:lnSpc>
              <a:spcBef>
                <a:spcPts val="0"/>
              </a:spcBef>
              <a:spcAft>
                <a:spcPts val="0"/>
              </a:spcAft>
              <a:buClr>
                <a:srgbClr val="FFFFFF"/>
              </a:buClr>
              <a:buSzPct val="100000"/>
              <a:buFont typeface="Calibri"/>
              <a:buNone/>
            </a:pPr>
            <a:r>
              <a:rPr i="1" lang="sv-SE" sz="1600">
                <a:solidFill>
                  <a:srgbClr val="FFFFFF"/>
                </a:solidFill>
              </a:rPr>
              <a:t>- Press, Täckning, </a:t>
            </a:r>
            <a:r>
              <a:rPr b="0" i="1" lang="sv-SE" sz="1600" u="none" cap="none" strike="noStrike">
                <a:solidFill>
                  <a:srgbClr val="FFFFFF"/>
                </a:solidFill>
              </a:rPr>
              <a:t>Nedflyttning, Uppflyttning, Överflyttning &amp; Centrering.</a:t>
            </a:r>
            <a:endParaRPr i="1" sz="1600">
              <a:solidFill>
                <a:schemeClr val="lt1"/>
              </a:solidFill>
            </a:endParaRPr>
          </a:p>
          <a:p>
            <a:pPr indent="-228600" lvl="0" marL="228600" rtl="0" algn="l">
              <a:lnSpc>
                <a:spcPct val="90000"/>
              </a:lnSpc>
              <a:spcBef>
                <a:spcPts val="1000"/>
              </a:spcBef>
              <a:spcAft>
                <a:spcPts val="0"/>
              </a:spcAft>
              <a:buClr>
                <a:schemeClr val="lt1"/>
              </a:buClr>
              <a:buSzPct val="100000"/>
              <a:buChar char="•"/>
            </a:pPr>
            <a:r>
              <a:rPr lang="sv-SE" sz="2000">
                <a:solidFill>
                  <a:schemeClr val="lt1"/>
                </a:solidFill>
              </a:rPr>
              <a:t>KTAGM &amp; FRA – Komma till avslut göra mål &amp; Förhindra och rädda avslut. (Laget)</a:t>
            </a:r>
            <a:endParaRPr/>
          </a:p>
          <a:p>
            <a:pPr indent="0" lvl="0" marL="0" rtl="0" algn="l">
              <a:lnSpc>
                <a:spcPct val="90000"/>
              </a:lnSpc>
              <a:spcBef>
                <a:spcPts val="1000"/>
              </a:spcBef>
              <a:spcAft>
                <a:spcPts val="0"/>
              </a:spcAft>
              <a:buClr>
                <a:schemeClr val="lt1"/>
              </a:buClr>
              <a:buSzPct val="100000"/>
              <a:buNone/>
            </a:pPr>
            <a:r>
              <a:rPr i="1" lang="sv-SE" sz="1600">
                <a:solidFill>
                  <a:schemeClr val="lt1"/>
                </a:solidFill>
              </a:rPr>
              <a:t>- Djupledsspel, Uppflyttning, Spelvändning, Utmana, Finta och Dribbla. </a:t>
            </a:r>
            <a:endParaRPr/>
          </a:p>
          <a:p>
            <a:pPr indent="-228600" lvl="0" marL="228600" rtl="0" algn="l">
              <a:lnSpc>
                <a:spcPct val="90000"/>
              </a:lnSpc>
              <a:spcBef>
                <a:spcPts val="1000"/>
              </a:spcBef>
              <a:spcAft>
                <a:spcPts val="0"/>
              </a:spcAft>
              <a:buClr>
                <a:schemeClr val="lt1"/>
              </a:buClr>
              <a:buSzPct val="100000"/>
              <a:buChar char="•"/>
            </a:pPr>
            <a:r>
              <a:rPr lang="sv-SE" sz="2000">
                <a:solidFill>
                  <a:schemeClr val="lt1"/>
                </a:solidFill>
              </a:rPr>
              <a:t>Återerövring &amp; Kontring (Laget)</a:t>
            </a:r>
            <a:endParaRPr/>
          </a:p>
          <a:p>
            <a:pPr indent="-228600" lvl="0" marL="228600" rtl="0" algn="l">
              <a:lnSpc>
                <a:spcPct val="90000"/>
              </a:lnSpc>
              <a:spcBef>
                <a:spcPts val="1000"/>
              </a:spcBef>
              <a:spcAft>
                <a:spcPts val="0"/>
              </a:spcAft>
              <a:buClr>
                <a:schemeClr val="lt1"/>
              </a:buClr>
              <a:buSzPct val="100000"/>
              <a:buFont typeface="Calibri"/>
              <a:buChar char="-"/>
            </a:pPr>
            <a:r>
              <a:rPr i="1" lang="sv-SE" sz="1600">
                <a:solidFill>
                  <a:schemeClr val="lt1"/>
                </a:solidFill>
              </a:rPr>
              <a:t>Press, Markering, Djupledsspel, Uppflyttning.</a:t>
            </a:r>
            <a:endParaRPr/>
          </a:p>
          <a:p>
            <a:pPr indent="-134620" lvl="0" marL="228600" rtl="0" algn="l">
              <a:lnSpc>
                <a:spcPct val="90000"/>
              </a:lnSpc>
              <a:spcBef>
                <a:spcPts val="1000"/>
              </a:spcBef>
              <a:spcAft>
                <a:spcPts val="0"/>
              </a:spcAft>
              <a:buClr>
                <a:schemeClr val="dk1"/>
              </a:buClr>
              <a:buSzPct val="100000"/>
              <a:buFont typeface="Calibri"/>
              <a:buNone/>
            </a:pPr>
            <a:r>
              <a:t/>
            </a:r>
            <a:endParaRPr i="1" sz="1600"/>
          </a:p>
          <a:p>
            <a:pPr indent="0" lvl="0" marL="0" rtl="0" algn="l">
              <a:lnSpc>
                <a:spcPct val="90000"/>
              </a:lnSpc>
              <a:spcBef>
                <a:spcPts val="1000"/>
              </a:spcBef>
              <a:spcAft>
                <a:spcPts val="0"/>
              </a:spcAft>
              <a:buClr>
                <a:schemeClr val="lt1"/>
              </a:buClr>
              <a:buSzPct val="100000"/>
              <a:buNone/>
            </a:pPr>
            <a:r>
              <a:rPr lang="sv-SE" sz="1600">
                <a:solidFill>
                  <a:schemeClr val="lt1"/>
                </a:solidFill>
              </a:rPr>
              <a:t>2 veckors perioder, utom Återerövring &amp; Kontring bara en vecka.</a:t>
            </a:r>
            <a:endParaRPr/>
          </a:p>
        </p:txBody>
      </p:sp>
      <p:sp>
        <p:nvSpPr>
          <p:cNvPr id="1086" name="Google Shape;1086;p41"/>
          <p:cNvSpPr txBox="1"/>
          <p:nvPr/>
        </p:nvSpPr>
        <p:spPr>
          <a:xfrm>
            <a:off x="1019975" y="1524953"/>
            <a:ext cx="5754758" cy="118090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t/>
            </a:r>
            <a:endParaRPr sz="2800">
              <a:solidFill>
                <a:schemeClr val="lt1"/>
              </a:solidFill>
              <a:latin typeface="Calibri"/>
              <a:ea typeface="Calibri"/>
              <a:cs typeface="Calibri"/>
              <a:sym typeface="Calibri"/>
            </a:endParaRPr>
          </a:p>
        </p:txBody>
      </p:sp>
      <p:sp>
        <p:nvSpPr>
          <p:cNvPr id="1087" name="Google Shape;1087;p41"/>
          <p:cNvSpPr txBox="1"/>
          <p:nvPr/>
        </p:nvSpPr>
        <p:spPr>
          <a:xfrm>
            <a:off x="1019975" y="1084901"/>
            <a:ext cx="10515600" cy="435133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1600"/>
              <a:buFont typeface="Arial"/>
              <a:buNone/>
            </a:pPr>
            <a:r>
              <a:rPr lang="sv-SE" sz="1600">
                <a:solidFill>
                  <a:schemeClr val="lt1"/>
                </a:solidFill>
                <a:latin typeface="Calibri"/>
                <a:ea typeface="Calibri"/>
                <a:cs typeface="Calibri"/>
                <a:sym typeface="Calibri"/>
              </a:rPr>
              <a:t>Vi ska ha GLÄDJEN i centrum.</a:t>
            </a:r>
            <a:endParaRPr/>
          </a:p>
          <a:p>
            <a:pPr indent="0" lvl="0" marL="0" marR="0" rtl="0" algn="l">
              <a:lnSpc>
                <a:spcPct val="90000"/>
              </a:lnSpc>
              <a:spcBef>
                <a:spcPts val="1000"/>
              </a:spcBef>
              <a:spcAft>
                <a:spcPts val="0"/>
              </a:spcAft>
              <a:buClr>
                <a:schemeClr val="lt1"/>
              </a:buClr>
              <a:buSzPts val="1600"/>
              <a:buFont typeface="Arial"/>
              <a:buNone/>
            </a:pPr>
            <a:r>
              <a:rPr lang="sv-SE" sz="1600">
                <a:solidFill>
                  <a:schemeClr val="lt1"/>
                </a:solidFill>
                <a:latin typeface="Calibri"/>
                <a:ea typeface="Calibri"/>
                <a:cs typeface="Calibri"/>
                <a:sym typeface="Calibri"/>
              </a:rPr>
              <a:t>Vi ska utifrån våra tema veckor planer veckans tränings innehåll.</a:t>
            </a:r>
            <a:endParaRPr/>
          </a:p>
          <a:p>
            <a:pPr indent="0" lvl="0" marL="0" marR="0" rtl="0" algn="l">
              <a:lnSpc>
                <a:spcPct val="90000"/>
              </a:lnSpc>
              <a:spcBef>
                <a:spcPts val="1000"/>
              </a:spcBef>
              <a:spcAft>
                <a:spcPts val="0"/>
              </a:spcAft>
              <a:buClr>
                <a:schemeClr val="lt1"/>
              </a:buClr>
              <a:buSzPts val="1600"/>
              <a:buFont typeface="Arial"/>
              <a:buNone/>
            </a:pPr>
            <a:r>
              <a:rPr lang="sv-SE" sz="1600">
                <a:solidFill>
                  <a:schemeClr val="lt1"/>
                </a:solidFill>
                <a:latin typeface="Calibri"/>
                <a:ea typeface="Calibri"/>
                <a:cs typeface="Calibri"/>
                <a:sym typeface="Calibri"/>
              </a:rPr>
              <a:t>Undvik långa köer, MAX 3-4 spelare i kö.</a:t>
            </a:r>
            <a:endParaRPr/>
          </a:p>
          <a:p>
            <a:pPr indent="0" lvl="0" marL="0" marR="0" rtl="0" algn="l">
              <a:lnSpc>
                <a:spcPct val="90000"/>
              </a:lnSpc>
              <a:spcBef>
                <a:spcPts val="1000"/>
              </a:spcBef>
              <a:spcAft>
                <a:spcPts val="0"/>
              </a:spcAft>
              <a:buClr>
                <a:schemeClr val="lt1"/>
              </a:buClr>
              <a:buSzPts val="1600"/>
              <a:buFont typeface="Arial"/>
              <a:buNone/>
            </a:pPr>
            <a:r>
              <a:rPr lang="sv-SE" sz="1600">
                <a:solidFill>
                  <a:schemeClr val="lt1"/>
                </a:solidFill>
                <a:latin typeface="Calibri"/>
                <a:ea typeface="Calibri"/>
                <a:cs typeface="Calibri"/>
                <a:sym typeface="Calibri"/>
              </a:rPr>
              <a:t>Få spelarna att ta många egna beslut och få dem att reflektera deras beslut.</a:t>
            </a:r>
            <a:endParaRPr/>
          </a:p>
          <a:p>
            <a:pPr indent="0" lvl="0" marL="0" marR="0" rtl="0" algn="l">
              <a:lnSpc>
                <a:spcPct val="90000"/>
              </a:lnSpc>
              <a:spcBef>
                <a:spcPts val="1000"/>
              </a:spcBef>
              <a:spcAft>
                <a:spcPts val="0"/>
              </a:spcAft>
              <a:buClr>
                <a:schemeClr val="lt1"/>
              </a:buClr>
              <a:buSzPts val="1600"/>
              <a:buFont typeface="Arial"/>
              <a:buNone/>
            </a:pPr>
            <a:r>
              <a:rPr lang="sv-SE" sz="1600">
                <a:solidFill>
                  <a:schemeClr val="lt1"/>
                </a:solidFill>
                <a:latin typeface="Calibri"/>
                <a:ea typeface="Calibri"/>
                <a:cs typeface="Calibri"/>
                <a:sym typeface="Calibri"/>
              </a:rPr>
              <a:t>Bollen ska alltid vara med i varje övning.</a:t>
            </a:r>
            <a:endParaRPr/>
          </a:p>
          <a:p>
            <a:pPr indent="0" lvl="0" marL="0" marR="0" rtl="0" algn="l">
              <a:lnSpc>
                <a:spcPct val="90000"/>
              </a:lnSpc>
              <a:spcBef>
                <a:spcPts val="1000"/>
              </a:spcBef>
              <a:spcAft>
                <a:spcPts val="0"/>
              </a:spcAft>
              <a:buClr>
                <a:schemeClr val="lt1"/>
              </a:buClr>
              <a:buSzPts val="1600"/>
              <a:buFont typeface="Arial"/>
              <a:buNone/>
            </a:pPr>
            <a:r>
              <a:rPr lang="sv-SE" sz="1600">
                <a:solidFill>
                  <a:schemeClr val="lt1"/>
                </a:solidFill>
                <a:latin typeface="Calibri"/>
                <a:ea typeface="Calibri"/>
                <a:cs typeface="Calibri"/>
                <a:sym typeface="Calibri"/>
              </a:rPr>
              <a:t>2-3 Träningar under säsong. 1-2 träningar Innan/Efter säsong.</a:t>
            </a:r>
            <a:endParaRPr/>
          </a:p>
          <a:p>
            <a:pPr indent="0" lvl="0" marL="0" marR="0" rtl="0" algn="l">
              <a:lnSpc>
                <a:spcPct val="90000"/>
              </a:lnSpc>
              <a:spcBef>
                <a:spcPts val="1000"/>
              </a:spcBef>
              <a:spcAft>
                <a:spcPts val="0"/>
              </a:spcAft>
              <a:buClr>
                <a:schemeClr val="dk1"/>
              </a:buClr>
              <a:buSzPts val="1600"/>
              <a:buFont typeface="Arial"/>
              <a:buNone/>
            </a:pPr>
            <a:r>
              <a:t/>
            </a:r>
            <a:endParaRPr sz="1600">
              <a:solidFill>
                <a:schemeClr val="lt1"/>
              </a:solidFill>
              <a:latin typeface="Calibri"/>
              <a:ea typeface="Calibri"/>
              <a:cs typeface="Calibri"/>
              <a:sym typeface="Calibri"/>
            </a:endParaRPr>
          </a:p>
        </p:txBody>
      </p:sp>
      <p:sp>
        <p:nvSpPr>
          <p:cNvPr id="1088" name="Google Shape;1088;p41"/>
          <p:cNvSpPr txBox="1"/>
          <p:nvPr/>
        </p:nvSpPr>
        <p:spPr>
          <a:xfrm>
            <a:off x="838200" y="865103"/>
            <a:ext cx="10515600" cy="1180904"/>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2800"/>
              <a:buFont typeface="Arial"/>
              <a:buNone/>
            </a:pPr>
            <a:r>
              <a:rPr i="1" lang="sv-SE" sz="2800" u="sng">
                <a:solidFill>
                  <a:schemeClr val="lt1"/>
                </a:solidFill>
                <a:latin typeface="Arial"/>
                <a:ea typeface="Arial"/>
                <a:cs typeface="Arial"/>
                <a:sym typeface="Arial"/>
              </a:rPr>
              <a:t>Tema veckor</a:t>
            </a:r>
            <a:endParaRPr b="1" i="1" sz="2800" u="sng">
              <a:solidFill>
                <a:schemeClr val="lt1"/>
              </a:solidFill>
              <a:latin typeface="Calibri"/>
              <a:ea typeface="Calibri"/>
              <a:cs typeface="Calibri"/>
              <a:sym typeface="Calibri"/>
            </a:endParaRPr>
          </a:p>
        </p:txBody>
      </p:sp>
      <p:sp>
        <p:nvSpPr>
          <p:cNvPr id="1089" name="Google Shape;1089;p41"/>
          <p:cNvSpPr txBox="1"/>
          <p:nvPr/>
        </p:nvSpPr>
        <p:spPr>
          <a:xfrm>
            <a:off x="9028850" y="186094"/>
            <a:ext cx="2791443" cy="773252"/>
          </a:xfrm>
          <a:prstGeom prst="rect">
            <a:avLst/>
          </a:prstGeom>
          <a:noFill/>
          <a:ln>
            <a:noFill/>
          </a:ln>
        </p:spPr>
        <p:txBody>
          <a:bodyPr anchorCtr="0" anchor="ctr" bIns="45700" lIns="91425" spcFirstLastPara="1" rIns="91425" wrap="square" tIns="45700">
            <a:noAutofit/>
          </a:bodyPr>
          <a:lstStyle/>
          <a:p>
            <a:pPr indent="0" lvl="0" marL="0" marR="0" rtl="0" algn="l">
              <a:lnSpc>
                <a:spcPct val="90909"/>
              </a:lnSpc>
              <a:spcBef>
                <a:spcPts val="0"/>
              </a:spcBef>
              <a:spcAft>
                <a:spcPts val="0"/>
              </a:spcAft>
              <a:buClr>
                <a:schemeClr val="lt1"/>
              </a:buClr>
              <a:buSzPts val="5500"/>
              <a:buFont typeface="Calibri"/>
              <a:buNone/>
            </a:pPr>
            <a:r>
              <a:rPr b="1" lang="sv-SE" sz="5500">
                <a:solidFill>
                  <a:schemeClr val="lt1"/>
                </a:solidFill>
                <a:latin typeface="Calibri"/>
                <a:ea typeface="Calibri"/>
                <a:cs typeface="Calibri"/>
                <a:sym typeface="Calibri"/>
              </a:rPr>
              <a:t>9 mot 9</a:t>
            </a:r>
            <a:endParaRPr/>
          </a:p>
        </p:txBody>
      </p:sp>
      <p:grpSp>
        <p:nvGrpSpPr>
          <p:cNvPr id="1090" name="Google Shape;1090;p41"/>
          <p:cNvGrpSpPr/>
          <p:nvPr/>
        </p:nvGrpSpPr>
        <p:grpSpPr>
          <a:xfrm>
            <a:off x="-134870" y="86233"/>
            <a:ext cx="3483998" cy="579522"/>
            <a:chOff x="-134870" y="86233"/>
            <a:chExt cx="3483998" cy="579522"/>
          </a:xfrm>
        </p:grpSpPr>
        <p:sp>
          <p:nvSpPr>
            <p:cNvPr id="1091" name="Google Shape;1091;p41"/>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sv-SE" sz="1200">
                  <a:solidFill>
                    <a:schemeClr val="lt1"/>
                  </a:solidFill>
                  <a:latin typeface="Calibri"/>
                  <a:ea typeface="Calibri"/>
                  <a:cs typeface="Calibri"/>
                  <a:sym typeface="Calibri"/>
                </a:rPr>
                <a:t>Glädje, Gemenskap &amp; Fair Play</a:t>
              </a:r>
              <a:endParaRPr/>
            </a:p>
          </p:txBody>
        </p:sp>
        <p:pic>
          <p:nvPicPr>
            <p:cNvPr id="1092" name="Google Shape;1092;p41"/>
            <p:cNvPicPr preferRelativeResize="0"/>
            <p:nvPr/>
          </p:nvPicPr>
          <p:blipFill rotWithShape="1">
            <a:blip r:embed="rId3">
              <a:alphaModFix/>
            </a:blip>
            <a:srcRect b="0" l="0" r="0" t="0"/>
            <a:stretch/>
          </p:blipFill>
          <p:spPr>
            <a:xfrm>
              <a:off x="-134870" y="86233"/>
              <a:ext cx="1034861" cy="579522"/>
            </a:xfrm>
            <a:prstGeom prst="rect">
              <a:avLst/>
            </a:prstGeom>
            <a:noFill/>
            <a:ln>
              <a:noFill/>
            </a:ln>
          </p:spPr>
        </p:pic>
      </p:grpSp>
      <p:pic>
        <p:nvPicPr>
          <p:cNvPr id="1093" name="Google Shape;1093;p41"/>
          <p:cNvPicPr preferRelativeResize="0"/>
          <p:nvPr/>
        </p:nvPicPr>
        <p:blipFill rotWithShape="1">
          <a:blip r:embed="rId3">
            <a:alphaModFix amt="20000"/>
          </a:blip>
          <a:srcRect b="0" l="0" r="0" t="0"/>
          <a:stretch/>
        </p:blipFill>
        <p:spPr>
          <a:xfrm>
            <a:off x="9471838" y="4805890"/>
            <a:ext cx="3486669" cy="195253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7">
                                            <p:txEl>
                                              <p:pRg end="0" st="0"/>
                                            </p:txEl>
                                          </p:spTgt>
                                        </p:tgtEl>
                                        <p:attrNameLst>
                                          <p:attrName>style.visibility</p:attrName>
                                        </p:attrNameLst>
                                      </p:cBhvr>
                                      <p:to>
                                        <p:strVal val="visible"/>
                                      </p:to>
                                    </p:set>
                                    <p:animEffect filter="fade" transition="in">
                                      <p:cBhvr>
                                        <p:cTn dur="500"/>
                                        <p:tgtEl>
                                          <p:spTgt spid="108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7">
                                            <p:txEl>
                                              <p:pRg end="1" st="1"/>
                                            </p:txEl>
                                          </p:spTgt>
                                        </p:tgtEl>
                                        <p:attrNameLst>
                                          <p:attrName>style.visibility</p:attrName>
                                        </p:attrNameLst>
                                      </p:cBhvr>
                                      <p:to>
                                        <p:strVal val="visible"/>
                                      </p:to>
                                    </p:set>
                                    <p:animEffect filter="fade" transition="in">
                                      <p:cBhvr>
                                        <p:cTn dur="500"/>
                                        <p:tgtEl>
                                          <p:spTgt spid="108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7">
                                            <p:txEl>
                                              <p:pRg end="2" st="2"/>
                                            </p:txEl>
                                          </p:spTgt>
                                        </p:tgtEl>
                                        <p:attrNameLst>
                                          <p:attrName>style.visibility</p:attrName>
                                        </p:attrNameLst>
                                      </p:cBhvr>
                                      <p:to>
                                        <p:strVal val="visible"/>
                                      </p:to>
                                    </p:set>
                                    <p:animEffect filter="fade" transition="in">
                                      <p:cBhvr>
                                        <p:cTn dur="500"/>
                                        <p:tgtEl>
                                          <p:spTgt spid="108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7">
                                            <p:txEl>
                                              <p:pRg end="3" st="3"/>
                                            </p:txEl>
                                          </p:spTgt>
                                        </p:tgtEl>
                                        <p:attrNameLst>
                                          <p:attrName>style.visibility</p:attrName>
                                        </p:attrNameLst>
                                      </p:cBhvr>
                                      <p:to>
                                        <p:strVal val="visible"/>
                                      </p:to>
                                    </p:set>
                                    <p:animEffect filter="fade" transition="in">
                                      <p:cBhvr>
                                        <p:cTn dur="500"/>
                                        <p:tgtEl>
                                          <p:spTgt spid="108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7">
                                            <p:txEl>
                                              <p:pRg end="4" st="4"/>
                                            </p:txEl>
                                          </p:spTgt>
                                        </p:tgtEl>
                                        <p:attrNameLst>
                                          <p:attrName>style.visibility</p:attrName>
                                        </p:attrNameLst>
                                      </p:cBhvr>
                                      <p:to>
                                        <p:strVal val="visible"/>
                                      </p:to>
                                    </p:set>
                                    <p:animEffect filter="fade" transition="in">
                                      <p:cBhvr>
                                        <p:cTn dur="500"/>
                                        <p:tgtEl>
                                          <p:spTgt spid="108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7">
                                            <p:txEl>
                                              <p:pRg end="5" st="5"/>
                                            </p:txEl>
                                          </p:spTgt>
                                        </p:tgtEl>
                                        <p:attrNameLst>
                                          <p:attrName>style.visibility</p:attrName>
                                        </p:attrNameLst>
                                      </p:cBhvr>
                                      <p:to>
                                        <p:strVal val="visible"/>
                                      </p:to>
                                    </p:set>
                                    <p:animEffect filter="fade" transition="in">
                                      <p:cBhvr>
                                        <p:cTn dur="500"/>
                                        <p:tgtEl>
                                          <p:spTgt spid="108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7">
                                            <p:txEl>
                                              <p:pRg end="6" st="6"/>
                                            </p:txEl>
                                          </p:spTgt>
                                        </p:tgtEl>
                                        <p:attrNameLst>
                                          <p:attrName>style.visibility</p:attrName>
                                        </p:attrNameLst>
                                      </p:cBhvr>
                                      <p:to>
                                        <p:strVal val="visible"/>
                                      </p:to>
                                    </p:set>
                                    <p:animEffect filter="fade" transition="in">
                                      <p:cBhvr>
                                        <p:cTn dur="500"/>
                                        <p:tgtEl>
                                          <p:spTgt spid="108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087">
                                            <p:txEl>
                                              <p:pRg end="0" st="0"/>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087">
                                            <p:txEl>
                                              <p:pRg end="1" st="1"/>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087">
                                            <p:txEl>
                                              <p:pRg end="2" st="2"/>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087">
                                            <p:txEl>
                                              <p:pRg end="3" st="3"/>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087">
                                            <p:txEl>
                                              <p:pRg end="4" st="4"/>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087">
                                            <p:txEl>
                                              <p:pRg end="5" st="5"/>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087">
                                            <p:txEl>
                                              <p:pRg end="6" st="6"/>
                                            </p:txEl>
                                          </p:spTgt>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088"/>
                                        </p:tgtEl>
                                        <p:attrNameLst>
                                          <p:attrName>style.visibility</p:attrName>
                                        </p:attrNameLst>
                                      </p:cBhvr>
                                      <p:to>
                                        <p:strVal val="visible"/>
                                      </p:to>
                                    </p:set>
                                    <p:animEffect filter="fade" transition="in">
                                      <p:cBhvr>
                                        <p:cTn dur="500"/>
                                        <p:tgtEl>
                                          <p:spTgt spid="10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5">
                                            <p:txEl>
                                              <p:pRg end="0" st="0"/>
                                            </p:txEl>
                                          </p:spTgt>
                                        </p:tgtEl>
                                        <p:attrNameLst>
                                          <p:attrName>style.visibility</p:attrName>
                                        </p:attrNameLst>
                                      </p:cBhvr>
                                      <p:to>
                                        <p:strVal val="visible"/>
                                      </p:to>
                                    </p:set>
                                    <p:animEffect filter="fade" transition="in">
                                      <p:cBhvr>
                                        <p:cTn dur="500"/>
                                        <p:tgtEl>
                                          <p:spTgt spid="108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5">
                                            <p:txEl>
                                              <p:pRg end="1" st="1"/>
                                            </p:txEl>
                                          </p:spTgt>
                                        </p:tgtEl>
                                        <p:attrNameLst>
                                          <p:attrName>style.visibility</p:attrName>
                                        </p:attrNameLst>
                                      </p:cBhvr>
                                      <p:to>
                                        <p:strVal val="visible"/>
                                      </p:to>
                                    </p:set>
                                    <p:animEffect filter="fade" transition="in">
                                      <p:cBhvr>
                                        <p:cTn dur="500"/>
                                        <p:tgtEl>
                                          <p:spTgt spid="108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5">
                                            <p:txEl>
                                              <p:pRg end="2" st="2"/>
                                            </p:txEl>
                                          </p:spTgt>
                                        </p:tgtEl>
                                        <p:attrNameLst>
                                          <p:attrName>style.visibility</p:attrName>
                                        </p:attrNameLst>
                                      </p:cBhvr>
                                      <p:to>
                                        <p:strVal val="visible"/>
                                      </p:to>
                                    </p:set>
                                    <p:animEffect filter="fade" transition="in">
                                      <p:cBhvr>
                                        <p:cTn dur="500"/>
                                        <p:tgtEl>
                                          <p:spTgt spid="108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5">
                                            <p:txEl>
                                              <p:pRg end="3" st="3"/>
                                            </p:txEl>
                                          </p:spTgt>
                                        </p:tgtEl>
                                        <p:attrNameLst>
                                          <p:attrName>style.visibility</p:attrName>
                                        </p:attrNameLst>
                                      </p:cBhvr>
                                      <p:to>
                                        <p:strVal val="visible"/>
                                      </p:to>
                                    </p:set>
                                    <p:animEffect filter="fade" transition="in">
                                      <p:cBhvr>
                                        <p:cTn dur="500"/>
                                        <p:tgtEl>
                                          <p:spTgt spid="108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5">
                                            <p:txEl>
                                              <p:pRg end="4" st="4"/>
                                            </p:txEl>
                                          </p:spTgt>
                                        </p:tgtEl>
                                        <p:attrNameLst>
                                          <p:attrName>style.visibility</p:attrName>
                                        </p:attrNameLst>
                                      </p:cBhvr>
                                      <p:to>
                                        <p:strVal val="visible"/>
                                      </p:to>
                                    </p:set>
                                    <p:animEffect filter="fade" transition="in">
                                      <p:cBhvr>
                                        <p:cTn dur="500"/>
                                        <p:tgtEl>
                                          <p:spTgt spid="108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5">
                                            <p:txEl>
                                              <p:pRg end="5" st="5"/>
                                            </p:txEl>
                                          </p:spTgt>
                                        </p:tgtEl>
                                        <p:attrNameLst>
                                          <p:attrName>style.visibility</p:attrName>
                                        </p:attrNameLst>
                                      </p:cBhvr>
                                      <p:to>
                                        <p:strVal val="visible"/>
                                      </p:to>
                                    </p:set>
                                    <p:animEffect filter="fade" transition="in">
                                      <p:cBhvr>
                                        <p:cTn dur="500"/>
                                        <p:tgtEl>
                                          <p:spTgt spid="108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5">
                                            <p:txEl>
                                              <p:pRg end="6" st="6"/>
                                            </p:txEl>
                                          </p:spTgt>
                                        </p:tgtEl>
                                        <p:attrNameLst>
                                          <p:attrName>style.visibility</p:attrName>
                                        </p:attrNameLst>
                                      </p:cBhvr>
                                      <p:to>
                                        <p:strVal val="visible"/>
                                      </p:to>
                                    </p:set>
                                    <p:animEffect filter="fade" transition="in">
                                      <p:cBhvr>
                                        <p:cTn dur="500"/>
                                        <p:tgtEl>
                                          <p:spTgt spid="108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5">
                                            <p:txEl>
                                              <p:pRg end="7" st="7"/>
                                            </p:txEl>
                                          </p:spTgt>
                                        </p:tgtEl>
                                        <p:attrNameLst>
                                          <p:attrName>style.visibility</p:attrName>
                                        </p:attrNameLst>
                                      </p:cBhvr>
                                      <p:to>
                                        <p:strVal val="visible"/>
                                      </p:to>
                                    </p:set>
                                    <p:animEffect filter="fade" transition="in">
                                      <p:cBhvr>
                                        <p:cTn dur="500"/>
                                        <p:tgtEl>
                                          <p:spTgt spid="108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5">
                                            <p:txEl>
                                              <p:pRg end="8" st="8"/>
                                            </p:txEl>
                                          </p:spTgt>
                                        </p:tgtEl>
                                        <p:attrNameLst>
                                          <p:attrName>style.visibility</p:attrName>
                                        </p:attrNameLst>
                                      </p:cBhvr>
                                      <p:to>
                                        <p:strVal val="visible"/>
                                      </p:to>
                                    </p:set>
                                    <p:animEffect filter="fade" transition="in">
                                      <p:cBhvr>
                                        <p:cTn dur="500"/>
                                        <p:tgtEl>
                                          <p:spTgt spid="1085">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5">
                                            <p:txEl>
                                              <p:pRg end="9" st="9"/>
                                            </p:txEl>
                                          </p:spTgt>
                                        </p:tgtEl>
                                        <p:attrNameLst>
                                          <p:attrName>style.visibility</p:attrName>
                                        </p:attrNameLst>
                                      </p:cBhvr>
                                      <p:to>
                                        <p:strVal val="visible"/>
                                      </p:to>
                                    </p:set>
                                    <p:animEffect filter="fade" transition="in">
                                      <p:cBhvr>
                                        <p:cTn dur="500"/>
                                        <p:tgtEl>
                                          <p:spTgt spid="1085">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7" name="Shape 1097"/>
        <p:cNvGrpSpPr/>
        <p:nvPr/>
      </p:nvGrpSpPr>
      <p:grpSpPr>
        <a:xfrm>
          <a:off x="0" y="0"/>
          <a:ext cx="0" cy="0"/>
          <a:chOff x="0" y="0"/>
          <a:chExt cx="0" cy="0"/>
        </a:xfrm>
      </p:grpSpPr>
      <p:sp>
        <p:nvSpPr>
          <p:cNvPr id="1098" name="Google Shape;1098;p42"/>
          <p:cNvSpPr txBox="1"/>
          <p:nvPr>
            <p:ph idx="1" type="body"/>
          </p:nvPr>
        </p:nvSpPr>
        <p:spPr>
          <a:xfrm>
            <a:off x="672476" y="1795825"/>
            <a:ext cx="4125053" cy="3487520"/>
          </a:xfrm>
          <a:prstGeom prst="rect">
            <a:avLst/>
          </a:prstGeom>
          <a:noFill/>
          <a:ln>
            <a:noFill/>
          </a:ln>
        </p:spPr>
        <p:txBody>
          <a:bodyPr anchorCtr="0" anchor="t" bIns="45700" lIns="91425" spcFirstLastPara="1" rIns="91425" wrap="square" tIns="45700">
            <a:noAutofit/>
          </a:bodyPr>
          <a:lstStyle/>
          <a:p>
            <a:pPr indent="-285750" lvl="0" marL="285750" rtl="0" algn="l">
              <a:lnSpc>
                <a:spcPct val="90000"/>
              </a:lnSpc>
              <a:spcBef>
                <a:spcPts val="0"/>
              </a:spcBef>
              <a:spcAft>
                <a:spcPts val="0"/>
              </a:spcAft>
              <a:buSzPts val="1600"/>
              <a:buFont typeface="Arial"/>
              <a:buChar char="•"/>
            </a:pPr>
            <a:r>
              <a:rPr b="1" lang="sv-SE" sz="1600">
                <a:solidFill>
                  <a:schemeClr val="lt1"/>
                </a:solidFill>
                <a:latin typeface="Calibri"/>
                <a:ea typeface="Calibri"/>
                <a:cs typeface="Calibri"/>
                <a:sym typeface="Calibri"/>
              </a:rPr>
              <a:t>Förberedelse träning/Uppvärmning </a:t>
            </a:r>
            <a:r>
              <a:rPr lang="sv-SE" sz="1200">
                <a:solidFill>
                  <a:schemeClr val="lt1"/>
                </a:solidFill>
                <a:latin typeface="Calibri"/>
                <a:ea typeface="Calibri"/>
                <a:cs typeface="Calibri"/>
                <a:sym typeface="Calibri"/>
              </a:rPr>
              <a:t>- Teknik, Fifa 11+ , Knä kontroll, Ska bli varma.</a:t>
            </a:r>
            <a:endParaRPr/>
          </a:p>
          <a:p>
            <a:pPr indent="0" lvl="0" marL="0" rtl="0" algn="l">
              <a:lnSpc>
                <a:spcPct val="90000"/>
              </a:lnSpc>
              <a:spcBef>
                <a:spcPts val="1000"/>
              </a:spcBef>
              <a:spcAft>
                <a:spcPts val="0"/>
              </a:spcAft>
              <a:buClr>
                <a:schemeClr val="lt2"/>
              </a:buClr>
              <a:buSzPts val="1200"/>
              <a:buFont typeface="Arial"/>
              <a:buNone/>
            </a:pPr>
            <a:r>
              <a:rPr lang="sv-SE" sz="1200">
                <a:solidFill>
                  <a:schemeClr val="lt1"/>
                </a:solidFill>
                <a:latin typeface="Calibri"/>
                <a:ea typeface="Calibri"/>
                <a:cs typeface="Calibri"/>
                <a:sym typeface="Calibri"/>
              </a:rPr>
              <a:t>20 MIN </a:t>
            </a:r>
            <a:endParaRPr/>
          </a:p>
          <a:p>
            <a:pPr indent="-215900" lvl="0" marL="285750" rtl="0" algn="l">
              <a:lnSpc>
                <a:spcPct val="90000"/>
              </a:lnSpc>
              <a:spcBef>
                <a:spcPts val="1000"/>
              </a:spcBef>
              <a:spcAft>
                <a:spcPts val="0"/>
              </a:spcAft>
              <a:buSzPts val="1100"/>
              <a:buFont typeface="Arial"/>
              <a:buNone/>
            </a:pPr>
            <a:r>
              <a:t/>
            </a:r>
            <a:endParaRPr sz="1100">
              <a:solidFill>
                <a:schemeClr val="lt1"/>
              </a:solidFill>
              <a:latin typeface="Calibri"/>
              <a:ea typeface="Calibri"/>
              <a:cs typeface="Calibri"/>
              <a:sym typeface="Calibri"/>
            </a:endParaRPr>
          </a:p>
          <a:p>
            <a:pPr indent="-285750" lvl="0" marL="285750" rtl="0" algn="l">
              <a:lnSpc>
                <a:spcPct val="90000"/>
              </a:lnSpc>
              <a:spcBef>
                <a:spcPts val="1000"/>
              </a:spcBef>
              <a:spcAft>
                <a:spcPts val="0"/>
              </a:spcAft>
              <a:buSzPts val="1600"/>
              <a:buFont typeface="Arial"/>
              <a:buChar char="•"/>
            </a:pPr>
            <a:r>
              <a:rPr b="1" lang="sv-SE" sz="1600">
                <a:solidFill>
                  <a:schemeClr val="lt1"/>
                </a:solidFill>
                <a:latin typeface="Calibri"/>
                <a:ea typeface="Calibri"/>
                <a:cs typeface="Calibri"/>
                <a:sym typeface="Calibri"/>
              </a:rPr>
              <a:t>Färdighetsövning</a:t>
            </a:r>
            <a:r>
              <a:rPr lang="sv-SE" sz="1100">
                <a:solidFill>
                  <a:schemeClr val="lt1"/>
                </a:solidFill>
                <a:latin typeface="Calibri"/>
                <a:ea typeface="Calibri"/>
                <a:cs typeface="Calibri"/>
                <a:sym typeface="Calibri"/>
              </a:rPr>
              <a:t> –  </a:t>
            </a:r>
            <a:r>
              <a:rPr lang="sv-SE" sz="1200">
                <a:solidFill>
                  <a:schemeClr val="lt1"/>
                </a:solidFill>
                <a:latin typeface="Calibri"/>
                <a:ea typeface="Calibri"/>
                <a:cs typeface="Calibri"/>
                <a:sym typeface="Calibri"/>
              </a:rPr>
              <a:t>Teknik, Mycket Repetion</a:t>
            </a:r>
            <a:r>
              <a:rPr lang="sv-SE" sz="1100">
                <a:solidFill>
                  <a:schemeClr val="lt1"/>
                </a:solidFill>
                <a:latin typeface="Calibri"/>
                <a:ea typeface="Calibri"/>
                <a:cs typeface="Calibri"/>
                <a:sym typeface="Calibri"/>
              </a:rPr>
              <a:t>.</a:t>
            </a:r>
            <a:endParaRPr/>
          </a:p>
          <a:p>
            <a:pPr indent="0" lvl="0" marL="0" rtl="0" algn="l">
              <a:lnSpc>
                <a:spcPct val="90000"/>
              </a:lnSpc>
              <a:spcBef>
                <a:spcPts val="1000"/>
              </a:spcBef>
              <a:spcAft>
                <a:spcPts val="0"/>
              </a:spcAft>
              <a:buClr>
                <a:schemeClr val="lt2"/>
              </a:buClr>
              <a:buSzPts val="1200"/>
              <a:buFont typeface="Arial"/>
              <a:buNone/>
            </a:pPr>
            <a:r>
              <a:rPr lang="sv-SE" sz="1200">
                <a:solidFill>
                  <a:schemeClr val="lt1"/>
                </a:solidFill>
                <a:latin typeface="Calibri"/>
                <a:ea typeface="Calibri"/>
                <a:cs typeface="Calibri"/>
                <a:sym typeface="Calibri"/>
              </a:rPr>
              <a:t>15 MIN</a:t>
            </a:r>
            <a:endParaRPr/>
          </a:p>
          <a:p>
            <a:pPr indent="0" lvl="0" marL="0" rtl="0" algn="l">
              <a:lnSpc>
                <a:spcPct val="90000"/>
              </a:lnSpc>
              <a:spcBef>
                <a:spcPts val="1000"/>
              </a:spcBef>
              <a:spcAft>
                <a:spcPts val="0"/>
              </a:spcAft>
              <a:buClr>
                <a:schemeClr val="lt2"/>
              </a:buClr>
              <a:buSzPts val="1100"/>
              <a:buFont typeface="Arial"/>
              <a:buNone/>
            </a:pPr>
            <a:r>
              <a:t/>
            </a:r>
            <a:endParaRPr sz="1100">
              <a:solidFill>
                <a:schemeClr val="lt1"/>
              </a:solidFill>
              <a:latin typeface="Calibri"/>
              <a:ea typeface="Calibri"/>
              <a:cs typeface="Calibri"/>
              <a:sym typeface="Calibri"/>
            </a:endParaRPr>
          </a:p>
          <a:p>
            <a:pPr indent="-342900" lvl="0" marL="342900" rtl="0" algn="l">
              <a:lnSpc>
                <a:spcPct val="90000"/>
              </a:lnSpc>
              <a:spcBef>
                <a:spcPts val="1000"/>
              </a:spcBef>
              <a:spcAft>
                <a:spcPts val="0"/>
              </a:spcAft>
              <a:buSzPts val="1600"/>
              <a:buFont typeface="Arial"/>
              <a:buChar char="•"/>
            </a:pPr>
            <a:r>
              <a:rPr b="1" lang="sv-SE" sz="1600">
                <a:solidFill>
                  <a:schemeClr val="lt1"/>
                </a:solidFill>
                <a:latin typeface="Calibri"/>
                <a:ea typeface="Calibri"/>
                <a:cs typeface="Calibri"/>
                <a:sym typeface="Calibri"/>
              </a:rPr>
              <a:t>Spelövning</a:t>
            </a:r>
            <a:r>
              <a:rPr b="1" lang="sv-SE" sz="1100">
                <a:solidFill>
                  <a:schemeClr val="lt1"/>
                </a:solidFill>
                <a:latin typeface="Calibri"/>
                <a:ea typeface="Calibri"/>
                <a:cs typeface="Calibri"/>
                <a:sym typeface="Calibri"/>
              </a:rPr>
              <a:t> - </a:t>
            </a:r>
            <a:r>
              <a:rPr lang="sv-SE" sz="1200">
                <a:solidFill>
                  <a:schemeClr val="lt1"/>
                </a:solidFill>
                <a:latin typeface="Calibri"/>
                <a:ea typeface="Calibri"/>
                <a:cs typeface="Calibri"/>
                <a:sym typeface="Calibri"/>
              </a:rPr>
              <a:t>Spelförståelse, spelarna tar mycket beslut. </a:t>
            </a:r>
            <a:endParaRPr/>
          </a:p>
          <a:p>
            <a:pPr indent="0" lvl="0" marL="0" rtl="0" algn="l">
              <a:lnSpc>
                <a:spcPct val="90000"/>
              </a:lnSpc>
              <a:spcBef>
                <a:spcPts val="1000"/>
              </a:spcBef>
              <a:spcAft>
                <a:spcPts val="0"/>
              </a:spcAft>
              <a:buClr>
                <a:schemeClr val="lt2"/>
              </a:buClr>
              <a:buSzPts val="1200"/>
              <a:buFont typeface="Arial"/>
              <a:buNone/>
            </a:pPr>
            <a:r>
              <a:rPr lang="sv-SE" sz="1200">
                <a:solidFill>
                  <a:schemeClr val="lt1"/>
                </a:solidFill>
                <a:latin typeface="Calibri"/>
                <a:ea typeface="Calibri"/>
                <a:cs typeface="Calibri"/>
                <a:sym typeface="Calibri"/>
              </a:rPr>
              <a:t>Sätt in Arbetssätt.</a:t>
            </a:r>
            <a:endParaRPr/>
          </a:p>
          <a:p>
            <a:pPr indent="0" lvl="0" marL="0" rtl="0" algn="l">
              <a:lnSpc>
                <a:spcPct val="90000"/>
              </a:lnSpc>
              <a:spcBef>
                <a:spcPts val="1000"/>
              </a:spcBef>
              <a:spcAft>
                <a:spcPts val="0"/>
              </a:spcAft>
              <a:buClr>
                <a:schemeClr val="lt2"/>
              </a:buClr>
              <a:buSzPts val="1200"/>
              <a:buFont typeface="Arial"/>
              <a:buNone/>
            </a:pPr>
            <a:r>
              <a:rPr lang="sv-SE" sz="1200">
                <a:solidFill>
                  <a:schemeClr val="lt1"/>
                </a:solidFill>
                <a:latin typeface="Calibri"/>
                <a:ea typeface="Calibri"/>
                <a:cs typeface="Calibri"/>
                <a:sym typeface="Calibri"/>
              </a:rPr>
              <a:t>25 MIN</a:t>
            </a:r>
            <a:endParaRPr/>
          </a:p>
          <a:p>
            <a:pPr indent="0" lvl="0" marL="0" rtl="0" algn="l">
              <a:lnSpc>
                <a:spcPct val="90000"/>
              </a:lnSpc>
              <a:spcBef>
                <a:spcPts val="1000"/>
              </a:spcBef>
              <a:spcAft>
                <a:spcPts val="0"/>
              </a:spcAft>
              <a:buClr>
                <a:schemeClr val="lt2"/>
              </a:buClr>
              <a:buSzPts val="1100"/>
              <a:buFont typeface="Arial"/>
              <a:buNone/>
            </a:pPr>
            <a:r>
              <a:t/>
            </a:r>
            <a:endParaRPr sz="1100">
              <a:solidFill>
                <a:schemeClr val="lt1"/>
              </a:solidFill>
              <a:latin typeface="Calibri"/>
              <a:ea typeface="Calibri"/>
              <a:cs typeface="Calibri"/>
              <a:sym typeface="Calibri"/>
            </a:endParaRPr>
          </a:p>
          <a:p>
            <a:pPr indent="-342900" lvl="0" marL="342900" rtl="0" algn="l">
              <a:lnSpc>
                <a:spcPct val="90000"/>
              </a:lnSpc>
              <a:spcBef>
                <a:spcPts val="1000"/>
              </a:spcBef>
              <a:spcAft>
                <a:spcPts val="0"/>
              </a:spcAft>
              <a:buSzPts val="1600"/>
              <a:buFont typeface="Arial"/>
              <a:buChar char="•"/>
            </a:pPr>
            <a:r>
              <a:rPr b="1" lang="sv-SE" sz="1600">
                <a:solidFill>
                  <a:schemeClr val="lt1"/>
                </a:solidFill>
                <a:latin typeface="Calibri"/>
                <a:ea typeface="Calibri"/>
                <a:cs typeface="Calibri"/>
                <a:sym typeface="Calibri"/>
              </a:rPr>
              <a:t>Spel</a:t>
            </a:r>
            <a:r>
              <a:rPr b="1" lang="sv-SE" sz="1100">
                <a:solidFill>
                  <a:schemeClr val="lt1"/>
                </a:solidFill>
                <a:latin typeface="Calibri"/>
                <a:ea typeface="Calibri"/>
                <a:cs typeface="Calibri"/>
                <a:sym typeface="Calibri"/>
              </a:rPr>
              <a:t> </a:t>
            </a:r>
            <a:r>
              <a:rPr lang="sv-SE" sz="1100">
                <a:solidFill>
                  <a:schemeClr val="lt1"/>
                </a:solidFill>
                <a:latin typeface="Calibri"/>
                <a:ea typeface="Calibri"/>
                <a:cs typeface="Calibri"/>
                <a:sym typeface="Calibri"/>
              </a:rPr>
              <a:t>– </a:t>
            </a:r>
            <a:r>
              <a:rPr lang="sv-SE" sz="1200">
                <a:solidFill>
                  <a:schemeClr val="lt1"/>
                </a:solidFill>
                <a:latin typeface="Calibri"/>
                <a:ea typeface="Calibri"/>
                <a:cs typeface="Calibri"/>
                <a:sym typeface="Calibri"/>
              </a:rPr>
              <a:t>Matchlika situationer, spelarna tar mycket beslut.   </a:t>
            </a:r>
            <a:endParaRPr/>
          </a:p>
          <a:p>
            <a:pPr indent="0" lvl="0" marL="0" rtl="0" algn="l">
              <a:lnSpc>
                <a:spcPct val="90000"/>
              </a:lnSpc>
              <a:spcBef>
                <a:spcPts val="1000"/>
              </a:spcBef>
              <a:spcAft>
                <a:spcPts val="0"/>
              </a:spcAft>
              <a:buClr>
                <a:schemeClr val="lt2"/>
              </a:buClr>
              <a:buSzPts val="1200"/>
              <a:buFont typeface="Arial"/>
              <a:buNone/>
            </a:pPr>
            <a:r>
              <a:rPr lang="sv-SE" sz="1200">
                <a:solidFill>
                  <a:schemeClr val="lt1"/>
                </a:solidFill>
                <a:latin typeface="Calibri"/>
                <a:ea typeface="Calibri"/>
                <a:cs typeface="Calibri"/>
                <a:sym typeface="Calibri"/>
              </a:rPr>
              <a:t>Sätt in Arbetssätt.</a:t>
            </a:r>
            <a:endParaRPr/>
          </a:p>
          <a:p>
            <a:pPr indent="0" lvl="0" marL="0" rtl="0" algn="l">
              <a:lnSpc>
                <a:spcPct val="90000"/>
              </a:lnSpc>
              <a:spcBef>
                <a:spcPts val="1000"/>
              </a:spcBef>
              <a:spcAft>
                <a:spcPts val="0"/>
              </a:spcAft>
              <a:buClr>
                <a:schemeClr val="lt2"/>
              </a:buClr>
              <a:buSzPts val="1200"/>
              <a:buFont typeface="Arial"/>
              <a:buNone/>
            </a:pPr>
            <a:r>
              <a:rPr lang="sv-SE" sz="1200">
                <a:solidFill>
                  <a:schemeClr val="lt1"/>
                </a:solidFill>
                <a:latin typeface="Calibri"/>
                <a:ea typeface="Calibri"/>
                <a:cs typeface="Calibri"/>
                <a:sym typeface="Calibri"/>
              </a:rPr>
              <a:t>MER AV: 3 mot 3, 4 mot 4, 5 mot 5, 6 mot 6</a:t>
            </a:r>
            <a:endParaRPr/>
          </a:p>
          <a:p>
            <a:pPr indent="0" lvl="0" marL="0" rtl="0" algn="l">
              <a:lnSpc>
                <a:spcPct val="90000"/>
              </a:lnSpc>
              <a:spcBef>
                <a:spcPts val="1000"/>
              </a:spcBef>
              <a:spcAft>
                <a:spcPts val="0"/>
              </a:spcAft>
              <a:buClr>
                <a:schemeClr val="lt2"/>
              </a:buClr>
              <a:buSzPts val="1200"/>
              <a:buFont typeface="Arial"/>
              <a:buNone/>
            </a:pPr>
            <a:r>
              <a:rPr lang="sv-SE" sz="1200">
                <a:solidFill>
                  <a:schemeClr val="lt1"/>
                </a:solidFill>
                <a:latin typeface="Calibri"/>
                <a:ea typeface="Calibri"/>
                <a:cs typeface="Calibri"/>
                <a:sym typeface="Calibri"/>
              </a:rPr>
              <a:t>KOMPLITERA MED: 7 mot 7, 8 mot 8 &amp; 9 mot 9.</a:t>
            </a:r>
            <a:endParaRPr sz="1200">
              <a:solidFill>
                <a:schemeClr val="lt1"/>
              </a:solidFill>
              <a:latin typeface="Calibri"/>
              <a:ea typeface="Calibri"/>
              <a:cs typeface="Calibri"/>
              <a:sym typeface="Calibri"/>
            </a:endParaRPr>
          </a:p>
          <a:p>
            <a:pPr indent="0" lvl="0" marL="0" rtl="0" algn="l">
              <a:lnSpc>
                <a:spcPct val="90000"/>
              </a:lnSpc>
              <a:spcBef>
                <a:spcPts val="1000"/>
              </a:spcBef>
              <a:spcAft>
                <a:spcPts val="0"/>
              </a:spcAft>
              <a:buClr>
                <a:schemeClr val="lt2"/>
              </a:buClr>
              <a:buSzPts val="1200"/>
              <a:buFont typeface="Arial"/>
              <a:buNone/>
            </a:pPr>
            <a:r>
              <a:rPr lang="sv-SE" sz="1200">
                <a:solidFill>
                  <a:schemeClr val="lt1"/>
                </a:solidFill>
                <a:latin typeface="Calibri"/>
                <a:ea typeface="Calibri"/>
                <a:cs typeface="Calibri"/>
                <a:sym typeface="Calibri"/>
              </a:rPr>
              <a:t>30 MIN</a:t>
            </a:r>
            <a:endParaRPr/>
          </a:p>
        </p:txBody>
      </p:sp>
      <p:sp>
        <p:nvSpPr>
          <p:cNvPr id="1099" name="Google Shape;1099;p42"/>
          <p:cNvSpPr txBox="1"/>
          <p:nvPr>
            <p:ph type="title"/>
          </p:nvPr>
        </p:nvSpPr>
        <p:spPr>
          <a:xfrm>
            <a:off x="442244" y="332026"/>
            <a:ext cx="9560366" cy="773252"/>
          </a:xfrm>
          <a:prstGeom prst="rect">
            <a:avLst/>
          </a:prstGeom>
          <a:noFill/>
          <a:ln>
            <a:noFill/>
          </a:ln>
        </p:spPr>
        <p:txBody>
          <a:bodyPr anchorCtr="0" anchor="ctr" bIns="45700" lIns="91425" spcFirstLastPara="1" rIns="91425" wrap="square" tIns="45700">
            <a:normAutofit/>
          </a:bodyPr>
          <a:lstStyle/>
          <a:p>
            <a:pPr indent="0" lvl="0" marL="0" rtl="0" algn="l">
              <a:lnSpc>
                <a:spcPct val="104166"/>
              </a:lnSpc>
              <a:spcBef>
                <a:spcPts val="0"/>
              </a:spcBef>
              <a:spcAft>
                <a:spcPts val="0"/>
              </a:spcAft>
              <a:buClr>
                <a:schemeClr val="lt1"/>
              </a:buClr>
              <a:buSzPts val="4800"/>
              <a:buFont typeface="Calibri"/>
              <a:buNone/>
            </a:pPr>
            <a:r>
              <a:rPr lang="sv-SE" sz="4800">
                <a:solidFill>
                  <a:schemeClr val="lt1"/>
                </a:solidFill>
              </a:rPr>
              <a:t>Uppbyggnad av träning</a:t>
            </a:r>
            <a:endParaRPr/>
          </a:p>
        </p:txBody>
      </p:sp>
      <p:sp>
        <p:nvSpPr>
          <p:cNvPr id="1100" name="Google Shape;1100;p42"/>
          <p:cNvSpPr txBox="1"/>
          <p:nvPr/>
        </p:nvSpPr>
        <p:spPr>
          <a:xfrm>
            <a:off x="9152109" y="360540"/>
            <a:ext cx="2933394" cy="773252"/>
          </a:xfrm>
          <a:prstGeom prst="rect">
            <a:avLst/>
          </a:prstGeom>
          <a:noFill/>
          <a:ln>
            <a:noFill/>
          </a:ln>
        </p:spPr>
        <p:txBody>
          <a:bodyPr anchorCtr="0" anchor="ctr" bIns="45700" lIns="91425" spcFirstLastPara="1" rIns="91425" wrap="square" tIns="45700">
            <a:noAutofit/>
          </a:bodyPr>
          <a:lstStyle/>
          <a:p>
            <a:pPr indent="0" lvl="0" marL="0" marR="0" rtl="0" algn="l">
              <a:lnSpc>
                <a:spcPct val="90909"/>
              </a:lnSpc>
              <a:spcBef>
                <a:spcPts val="0"/>
              </a:spcBef>
              <a:spcAft>
                <a:spcPts val="0"/>
              </a:spcAft>
              <a:buClr>
                <a:schemeClr val="lt1"/>
              </a:buClr>
              <a:buSzPts val="5500"/>
              <a:buFont typeface="Calibri"/>
              <a:buNone/>
            </a:pPr>
            <a:r>
              <a:rPr lang="sv-SE" sz="5500">
                <a:solidFill>
                  <a:schemeClr val="lt1"/>
                </a:solidFill>
                <a:latin typeface="Calibri"/>
                <a:ea typeface="Calibri"/>
                <a:cs typeface="Calibri"/>
                <a:sym typeface="Calibri"/>
              </a:rPr>
              <a:t>9 mot 9</a:t>
            </a:r>
            <a:endParaRPr/>
          </a:p>
        </p:txBody>
      </p:sp>
      <p:sp>
        <p:nvSpPr>
          <p:cNvPr id="1101" name="Google Shape;1101;p42"/>
          <p:cNvSpPr txBox="1"/>
          <p:nvPr/>
        </p:nvSpPr>
        <p:spPr>
          <a:xfrm>
            <a:off x="672476" y="983273"/>
            <a:ext cx="4125053" cy="773252"/>
          </a:xfrm>
          <a:prstGeom prst="rect">
            <a:avLst/>
          </a:prstGeom>
          <a:noFill/>
          <a:ln>
            <a:noFill/>
          </a:ln>
        </p:spPr>
        <p:txBody>
          <a:bodyPr anchorCtr="0" anchor="ctr" bIns="45700" lIns="91425" spcFirstLastPara="1" rIns="91425" wrap="square" tIns="45700">
            <a:noAutofit/>
          </a:bodyPr>
          <a:lstStyle/>
          <a:p>
            <a:pPr indent="0" lvl="0" marL="0" marR="0" rtl="0" algn="l">
              <a:lnSpc>
                <a:spcPct val="125000"/>
              </a:lnSpc>
              <a:spcBef>
                <a:spcPts val="0"/>
              </a:spcBef>
              <a:spcAft>
                <a:spcPts val="0"/>
              </a:spcAft>
              <a:buClr>
                <a:schemeClr val="lt1"/>
              </a:buClr>
              <a:buSzPts val="4000"/>
              <a:buFont typeface="Arial"/>
              <a:buNone/>
            </a:pPr>
            <a:r>
              <a:rPr lang="sv-SE" sz="4000">
                <a:solidFill>
                  <a:schemeClr val="lt1"/>
                </a:solidFill>
                <a:latin typeface="Arial"/>
                <a:ea typeface="Arial"/>
                <a:cs typeface="Arial"/>
                <a:sym typeface="Arial"/>
              </a:rPr>
              <a:t>90 Min</a:t>
            </a:r>
            <a:endParaRPr/>
          </a:p>
        </p:txBody>
      </p:sp>
      <p:graphicFrame>
        <p:nvGraphicFramePr>
          <p:cNvPr id="1102" name="Google Shape;1102;p42"/>
          <p:cNvGraphicFramePr/>
          <p:nvPr/>
        </p:nvGraphicFramePr>
        <p:xfrm>
          <a:off x="4338979" y="997377"/>
          <a:ext cx="8128000" cy="5418667"/>
        </p:xfrm>
        <a:graphic>
          <a:graphicData uri="http://schemas.openxmlformats.org/drawingml/2006/chart">
            <c:chart r:id="rId3"/>
          </a:graphicData>
        </a:graphic>
      </p:graphicFrame>
      <p:sp>
        <p:nvSpPr>
          <p:cNvPr id="1103" name="Google Shape;1103;p42"/>
          <p:cNvSpPr/>
          <p:nvPr/>
        </p:nvSpPr>
        <p:spPr>
          <a:xfrm>
            <a:off x="5005599" y="1715620"/>
            <a:ext cx="433656" cy="366311"/>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4" name="Google Shape;1104;p42"/>
          <p:cNvSpPr/>
          <p:nvPr/>
        </p:nvSpPr>
        <p:spPr>
          <a:xfrm>
            <a:off x="5005599" y="2830702"/>
            <a:ext cx="433656" cy="366311"/>
          </a:xfrm>
          <a:prstGeom prst="rect">
            <a:avLst/>
          </a:prstGeom>
          <a:solidFill>
            <a:srgbClr val="ED7D3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5" name="Google Shape;1105;p42"/>
          <p:cNvSpPr/>
          <p:nvPr/>
        </p:nvSpPr>
        <p:spPr>
          <a:xfrm>
            <a:off x="5004673" y="3790925"/>
            <a:ext cx="433656" cy="366311"/>
          </a:xfrm>
          <a:prstGeom prst="rect">
            <a:avLst/>
          </a:prstGeom>
          <a:solidFill>
            <a:srgbClr val="A5A5A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6" name="Google Shape;1106;p42"/>
          <p:cNvSpPr/>
          <p:nvPr/>
        </p:nvSpPr>
        <p:spPr>
          <a:xfrm>
            <a:off x="5002821" y="5099379"/>
            <a:ext cx="433656" cy="366311"/>
          </a:xfrm>
          <a:prstGeom prst="rect">
            <a:avLst/>
          </a:prstGeom>
          <a:solidFill>
            <a:srgbClr val="FFC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07" name="Google Shape;1107;p42"/>
          <p:cNvGrpSpPr/>
          <p:nvPr/>
        </p:nvGrpSpPr>
        <p:grpSpPr>
          <a:xfrm>
            <a:off x="-134870" y="86233"/>
            <a:ext cx="3483998" cy="579522"/>
            <a:chOff x="-134870" y="86233"/>
            <a:chExt cx="3483998" cy="579522"/>
          </a:xfrm>
        </p:grpSpPr>
        <p:sp>
          <p:nvSpPr>
            <p:cNvPr id="1108" name="Google Shape;1108;p42"/>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sv-SE" sz="1200">
                  <a:solidFill>
                    <a:schemeClr val="lt1"/>
                  </a:solidFill>
                  <a:latin typeface="Calibri"/>
                  <a:ea typeface="Calibri"/>
                  <a:cs typeface="Calibri"/>
                  <a:sym typeface="Calibri"/>
                </a:rPr>
                <a:t>Glädje, Gemenskap &amp; Fair Play</a:t>
              </a:r>
              <a:endParaRPr/>
            </a:p>
          </p:txBody>
        </p:sp>
        <p:pic>
          <p:nvPicPr>
            <p:cNvPr id="1109" name="Google Shape;1109;p42"/>
            <p:cNvPicPr preferRelativeResize="0"/>
            <p:nvPr/>
          </p:nvPicPr>
          <p:blipFill rotWithShape="1">
            <a:blip r:embed="rId4">
              <a:alphaModFix/>
            </a:blip>
            <a:srcRect b="0" l="0" r="0" t="0"/>
            <a:stretch/>
          </p:blipFill>
          <p:spPr>
            <a:xfrm>
              <a:off x="-134870" y="86233"/>
              <a:ext cx="1034861" cy="579522"/>
            </a:xfrm>
            <a:prstGeom prst="rect">
              <a:avLst/>
            </a:prstGeom>
            <a:noFill/>
            <a:ln>
              <a:noFill/>
            </a:ln>
          </p:spPr>
        </p:pic>
      </p:grpSp>
      <p:pic>
        <p:nvPicPr>
          <p:cNvPr id="1110" name="Google Shape;1110;p42"/>
          <p:cNvPicPr preferRelativeResize="0"/>
          <p:nvPr/>
        </p:nvPicPr>
        <p:blipFill rotWithShape="1">
          <a:blip r:embed="rId4">
            <a:alphaModFix amt="20000"/>
          </a:blip>
          <a:srcRect b="0" l="0" r="0" t="0"/>
          <a:stretch/>
        </p:blipFill>
        <p:spPr>
          <a:xfrm>
            <a:off x="9471838" y="4805890"/>
            <a:ext cx="3486669" cy="195253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8">
                                            <p:txEl>
                                              <p:pRg end="0" st="0"/>
                                            </p:txEl>
                                          </p:spTgt>
                                        </p:tgtEl>
                                        <p:attrNameLst>
                                          <p:attrName>style.visibility</p:attrName>
                                        </p:attrNameLst>
                                      </p:cBhvr>
                                      <p:to>
                                        <p:strVal val="visible"/>
                                      </p:to>
                                    </p:set>
                                    <p:animEffect filter="fade" transition="in">
                                      <p:cBhvr>
                                        <p:cTn dur="500"/>
                                        <p:tgtEl>
                                          <p:spTgt spid="109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8">
                                            <p:txEl>
                                              <p:pRg end="1" st="1"/>
                                            </p:txEl>
                                          </p:spTgt>
                                        </p:tgtEl>
                                        <p:attrNameLst>
                                          <p:attrName>style.visibility</p:attrName>
                                        </p:attrNameLst>
                                      </p:cBhvr>
                                      <p:to>
                                        <p:strVal val="visible"/>
                                      </p:to>
                                    </p:set>
                                    <p:animEffect filter="fade" transition="in">
                                      <p:cBhvr>
                                        <p:cTn dur="500"/>
                                        <p:tgtEl>
                                          <p:spTgt spid="109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8">
                                            <p:txEl>
                                              <p:pRg end="2" st="2"/>
                                            </p:txEl>
                                          </p:spTgt>
                                        </p:tgtEl>
                                        <p:attrNameLst>
                                          <p:attrName>style.visibility</p:attrName>
                                        </p:attrNameLst>
                                      </p:cBhvr>
                                      <p:to>
                                        <p:strVal val="visible"/>
                                      </p:to>
                                    </p:set>
                                    <p:animEffect filter="fade" transition="in">
                                      <p:cBhvr>
                                        <p:cTn dur="500"/>
                                        <p:tgtEl>
                                          <p:spTgt spid="109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8">
                                            <p:txEl>
                                              <p:pRg end="3" st="3"/>
                                            </p:txEl>
                                          </p:spTgt>
                                        </p:tgtEl>
                                        <p:attrNameLst>
                                          <p:attrName>style.visibility</p:attrName>
                                        </p:attrNameLst>
                                      </p:cBhvr>
                                      <p:to>
                                        <p:strVal val="visible"/>
                                      </p:to>
                                    </p:set>
                                    <p:animEffect filter="fade" transition="in">
                                      <p:cBhvr>
                                        <p:cTn dur="500"/>
                                        <p:tgtEl>
                                          <p:spTgt spid="109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8">
                                            <p:txEl>
                                              <p:pRg end="4" st="4"/>
                                            </p:txEl>
                                          </p:spTgt>
                                        </p:tgtEl>
                                        <p:attrNameLst>
                                          <p:attrName>style.visibility</p:attrName>
                                        </p:attrNameLst>
                                      </p:cBhvr>
                                      <p:to>
                                        <p:strVal val="visible"/>
                                      </p:to>
                                    </p:set>
                                    <p:animEffect filter="fade" transition="in">
                                      <p:cBhvr>
                                        <p:cTn dur="500"/>
                                        <p:tgtEl>
                                          <p:spTgt spid="109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8">
                                            <p:txEl>
                                              <p:pRg end="5" st="5"/>
                                            </p:txEl>
                                          </p:spTgt>
                                        </p:tgtEl>
                                        <p:attrNameLst>
                                          <p:attrName>style.visibility</p:attrName>
                                        </p:attrNameLst>
                                      </p:cBhvr>
                                      <p:to>
                                        <p:strVal val="visible"/>
                                      </p:to>
                                    </p:set>
                                    <p:animEffect filter="fade" transition="in">
                                      <p:cBhvr>
                                        <p:cTn dur="500"/>
                                        <p:tgtEl>
                                          <p:spTgt spid="109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8">
                                            <p:txEl>
                                              <p:pRg end="6" st="6"/>
                                            </p:txEl>
                                          </p:spTgt>
                                        </p:tgtEl>
                                        <p:attrNameLst>
                                          <p:attrName>style.visibility</p:attrName>
                                        </p:attrNameLst>
                                      </p:cBhvr>
                                      <p:to>
                                        <p:strVal val="visible"/>
                                      </p:to>
                                    </p:set>
                                    <p:animEffect filter="fade" transition="in">
                                      <p:cBhvr>
                                        <p:cTn dur="500"/>
                                        <p:tgtEl>
                                          <p:spTgt spid="109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8">
                                            <p:txEl>
                                              <p:pRg end="7" st="7"/>
                                            </p:txEl>
                                          </p:spTgt>
                                        </p:tgtEl>
                                        <p:attrNameLst>
                                          <p:attrName>style.visibility</p:attrName>
                                        </p:attrNameLst>
                                      </p:cBhvr>
                                      <p:to>
                                        <p:strVal val="visible"/>
                                      </p:to>
                                    </p:set>
                                    <p:animEffect filter="fade" transition="in">
                                      <p:cBhvr>
                                        <p:cTn dur="500"/>
                                        <p:tgtEl>
                                          <p:spTgt spid="109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8">
                                            <p:txEl>
                                              <p:pRg end="8" st="8"/>
                                            </p:txEl>
                                          </p:spTgt>
                                        </p:tgtEl>
                                        <p:attrNameLst>
                                          <p:attrName>style.visibility</p:attrName>
                                        </p:attrNameLst>
                                      </p:cBhvr>
                                      <p:to>
                                        <p:strVal val="visible"/>
                                      </p:to>
                                    </p:set>
                                    <p:animEffect filter="fade" transition="in">
                                      <p:cBhvr>
                                        <p:cTn dur="500"/>
                                        <p:tgtEl>
                                          <p:spTgt spid="1098">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8">
                                            <p:txEl>
                                              <p:pRg end="9" st="9"/>
                                            </p:txEl>
                                          </p:spTgt>
                                        </p:tgtEl>
                                        <p:attrNameLst>
                                          <p:attrName>style.visibility</p:attrName>
                                        </p:attrNameLst>
                                      </p:cBhvr>
                                      <p:to>
                                        <p:strVal val="visible"/>
                                      </p:to>
                                    </p:set>
                                    <p:animEffect filter="fade" transition="in">
                                      <p:cBhvr>
                                        <p:cTn dur="500"/>
                                        <p:tgtEl>
                                          <p:spTgt spid="1098">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8">
                                            <p:txEl>
                                              <p:pRg end="10" st="10"/>
                                            </p:txEl>
                                          </p:spTgt>
                                        </p:tgtEl>
                                        <p:attrNameLst>
                                          <p:attrName>style.visibility</p:attrName>
                                        </p:attrNameLst>
                                      </p:cBhvr>
                                      <p:to>
                                        <p:strVal val="visible"/>
                                      </p:to>
                                    </p:set>
                                    <p:animEffect filter="fade" transition="in">
                                      <p:cBhvr>
                                        <p:cTn dur="500"/>
                                        <p:tgtEl>
                                          <p:spTgt spid="1098">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8">
                                            <p:txEl>
                                              <p:pRg end="11" st="11"/>
                                            </p:txEl>
                                          </p:spTgt>
                                        </p:tgtEl>
                                        <p:attrNameLst>
                                          <p:attrName>style.visibility</p:attrName>
                                        </p:attrNameLst>
                                      </p:cBhvr>
                                      <p:to>
                                        <p:strVal val="visible"/>
                                      </p:to>
                                    </p:set>
                                    <p:animEffect filter="fade" transition="in">
                                      <p:cBhvr>
                                        <p:cTn dur="500"/>
                                        <p:tgtEl>
                                          <p:spTgt spid="1098">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8">
                                            <p:txEl>
                                              <p:pRg end="12" st="12"/>
                                            </p:txEl>
                                          </p:spTgt>
                                        </p:tgtEl>
                                        <p:attrNameLst>
                                          <p:attrName>style.visibility</p:attrName>
                                        </p:attrNameLst>
                                      </p:cBhvr>
                                      <p:to>
                                        <p:strVal val="visible"/>
                                      </p:to>
                                    </p:set>
                                    <p:animEffect filter="fade" transition="in">
                                      <p:cBhvr>
                                        <p:cTn dur="500"/>
                                        <p:tgtEl>
                                          <p:spTgt spid="1098">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8">
                                            <p:txEl>
                                              <p:pRg end="13" st="13"/>
                                            </p:txEl>
                                          </p:spTgt>
                                        </p:tgtEl>
                                        <p:attrNameLst>
                                          <p:attrName>style.visibility</p:attrName>
                                        </p:attrNameLst>
                                      </p:cBhvr>
                                      <p:to>
                                        <p:strVal val="visible"/>
                                      </p:to>
                                    </p:set>
                                    <p:animEffect filter="fade" transition="in">
                                      <p:cBhvr>
                                        <p:cTn dur="500"/>
                                        <p:tgtEl>
                                          <p:spTgt spid="1098">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8">
                                            <p:txEl>
                                              <p:pRg end="14" st="14"/>
                                            </p:txEl>
                                          </p:spTgt>
                                        </p:tgtEl>
                                        <p:attrNameLst>
                                          <p:attrName>style.visibility</p:attrName>
                                        </p:attrNameLst>
                                      </p:cBhvr>
                                      <p:to>
                                        <p:strVal val="visible"/>
                                      </p:to>
                                    </p:set>
                                    <p:animEffect filter="fade" transition="in">
                                      <p:cBhvr>
                                        <p:cTn dur="500"/>
                                        <p:tgtEl>
                                          <p:spTgt spid="1098">
                                            <p:txEl>
                                              <p:pRg end="14" st="14"/>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03"/>
                                        </p:tgtEl>
                                        <p:attrNameLst>
                                          <p:attrName>style.visibility</p:attrName>
                                        </p:attrNameLst>
                                      </p:cBhvr>
                                      <p:to>
                                        <p:strVal val="visible"/>
                                      </p:to>
                                    </p:set>
                                    <p:animEffect filter="fade" transition="in">
                                      <p:cBhvr>
                                        <p:cTn dur="500"/>
                                        <p:tgtEl>
                                          <p:spTgt spid="1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4"/>
                                        </p:tgtEl>
                                        <p:attrNameLst>
                                          <p:attrName>style.visibility</p:attrName>
                                        </p:attrNameLst>
                                      </p:cBhvr>
                                      <p:to>
                                        <p:strVal val="visible"/>
                                      </p:to>
                                    </p:set>
                                    <p:animEffect filter="fade" transition="in">
                                      <p:cBhvr>
                                        <p:cTn dur="500"/>
                                        <p:tgtEl>
                                          <p:spTgt spid="11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5"/>
                                        </p:tgtEl>
                                        <p:attrNameLst>
                                          <p:attrName>style.visibility</p:attrName>
                                        </p:attrNameLst>
                                      </p:cBhvr>
                                      <p:to>
                                        <p:strVal val="visible"/>
                                      </p:to>
                                    </p:set>
                                    <p:animEffect filter="fade" transition="in">
                                      <p:cBhvr>
                                        <p:cTn dur="500"/>
                                        <p:tgtEl>
                                          <p:spTgt spid="11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6"/>
                                        </p:tgtEl>
                                        <p:attrNameLst>
                                          <p:attrName>style.visibility</p:attrName>
                                        </p:attrNameLst>
                                      </p:cBhvr>
                                      <p:to>
                                        <p:strVal val="visible"/>
                                      </p:to>
                                    </p:set>
                                    <p:animEffect filter="fade" transition="in">
                                      <p:cBhvr>
                                        <p:cTn dur="500"/>
                                        <p:tgtEl>
                                          <p:spTgt spid="1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2"/>
                                        </p:tgtEl>
                                        <p:attrNameLst>
                                          <p:attrName>style.visibility</p:attrName>
                                        </p:attrNameLst>
                                      </p:cBhvr>
                                      <p:to>
                                        <p:strVal val="visible"/>
                                      </p:to>
                                    </p:set>
                                    <p:animEffect filter="fade" transition="in">
                                      <p:cBhvr>
                                        <p:cTn dur="500"/>
                                        <p:tgtEl>
                                          <p:spTgt spid="1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4" name="Shape 1114"/>
        <p:cNvGrpSpPr/>
        <p:nvPr/>
      </p:nvGrpSpPr>
      <p:grpSpPr>
        <a:xfrm>
          <a:off x="0" y="0"/>
          <a:ext cx="0" cy="0"/>
          <a:chOff x="0" y="0"/>
          <a:chExt cx="0" cy="0"/>
        </a:xfrm>
      </p:grpSpPr>
      <p:pic>
        <p:nvPicPr>
          <p:cNvPr id="1115" name="Google Shape;1115;p43"/>
          <p:cNvPicPr preferRelativeResize="0"/>
          <p:nvPr/>
        </p:nvPicPr>
        <p:blipFill rotWithShape="1">
          <a:blip r:embed="rId3">
            <a:alphaModFix amt="20000"/>
          </a:blip>
          <a:srcRect b="0" l="0" r="0" t="0"/>
          <a:stretch/>
        </p:blipFill>
        <p:spPr>
          <a:xfrm>
            <a:off x="2407356" y="1421761"/>
            <a:ext cx="7377288" cy="4131282"/>
          </a:xfrm>
          <a:prstGeom prst="rect">
            <a:avLst/>
          </a:prstGeom>
          <a:noFill/>
          <a:ln>
            <a:noFill/>
          </a:ln>
        </p:spPr>
      </p:pic>
      <p:sp>
        <p:nvSpPr>
          <p:cNvPr id="1116" name="Google Shape;1116;p43"/>
          <p:cNvSpPr txBox="1"/>
          <p:nvPr>
            <p:ph type="title"/>
          </p:nvPr>
        </p:nvSpPr>
        <p:spPr>
          <a:xfrm>
            <a:off x="442950" y="445113"/>
            <a:ext cx="9560366" cy="773252"/>
          </a:xfrm>
          <a:prstGeom prst="rect">
            <a:avLst/>
          </a:prstGeom>
          <a:noFill/>
          <a:ln>
            <a:noFill/>
          </a:ln>
        </p:spPr>
        <p:txBody>
          <a:bodyPr anchorCtr="0" anchor="ctr" bIns="45700" lIns="91425" spcFirstLastPara="1" rIns="91425" wrap="square" tIns="45700">
            <a:normAutofit/>
          </a:bodyPr>
          <a:lstStyle/>
          <a:p>
            <a:pPr indent="0" lvl="0" marL="0" rtl="0" algn="l">
              <a:lnSpc>
                <a:spcPct val="104166"/>
              </a:lnSpc>
              <a:spcBef>
                <a:spcPts val="0"/>
              </a:spcBef>
              <a:spcAft>
                <a:spcPts val="0"/>
              </a:spcAft>
              <a:buClr>
                <a:schemeClr val="lt1"/>
              </a:buClr>
              <a:buSzPts val="4800"/>
              <a:buFont typeface="Calibri"/>
              <a:buNone/>
            </a:pPr>
            <a:r>
              <a:rPr lang="sv-SE" sz="4800">
                <a:solidFill>
                  <a:schemeClr val="lt1"/>
                </a:solidFill>
              </a:rPr>
              <a:t>Uppbyggnad av träning</a:t>
            </a:r>
            <a:endParaRPr/>
          </a:p>
        </p:txBody>
      </p:sp>
      <p:sp>
        <p:nvSpPr>
          <p:cNvPr id="1117" name="Google Shape;1117;p43"/>
          <p:cNvSpPr txBox="1"/>
          <p:nvPr/>
        </p:nvSpPr>
        <p:spPr>
          <a:xfrm>
            <a:off x="9152109" y="360540"/>
            <a:ext cx="2933394" cy="773252"/>
          </a:xfrm>
          <a:prstGeom prst="rect">
            <a:avLst/>
          </a:prstGeom>
          <a:noFill/>
          <a:ln>
            <a:noFill/>
          </a:ln>
        </p:spPr>
        <p:txBody>
          <a:bodyPr anchorCtr="0" anchor="ctr" bIns="45700" lIns="91425" spcFirstLastPara="1" rIns="91425" wrap="square" tIns="45700">
            <a:noAutofit/>
          </a:bodyPr>
          <a:lstStyle/>
          <a:p>
            <a:pPr indent="0" lvl="0" marL="0" marR="0" rtl="0" algn="l">
              <a:lnSpc>
                <a:spcPct val="90909"/>
              </a:lnSpc>
              <a:spcBef>
                <a:spcPts val="0"/>
              </a:spcBef>
              <a:spcAft>
                <a:spcPts val="0"/>
              </a:spcAft>
              <a:buClr>
                <a:schemeClr val="lt1"/>
              </a:buClr>
              <a:buSzPts val="5500"/>
              <a:buFont typeface="Calibri"/>
              <a:buNone/>
            </a:pPr>
            <a:r>
              <a:rPr lang="sv-SE" sz="5500">
                <a:solidFill>
                  <a:schemeClr val="lt1"/>
                </a:solidFill>
                <a:latin typeface="Calibri"/>
                <a:ea typeface="Calibri"/>
                <a:cs typeface="Calibri"/>
                <a:sym typeface="Calibri"/>
              </a:rPr>
              <a:t>9 mot 9</a:t>
            </a:r>
            <a:endParaRPr/>
          </a:p>
        </p:txBody>
      </p:sp>
      <p:sp>
        <p:nvSpPr>
          <p:cNvPr id="1118" name="Google Shape;1118;p43"/>
          <p:cNvSpPr txBox="1"/>
          <p:nvPr>
            <p:ph idx="1" type="body"/>
          </p:nvPr>
        </p:nvSpPr>
        <p:spPr>
          <a:xfrm>
            <a:off x="751421" y="2332821"/>
            <a:ext cx="7522247" cy="4145692"/>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chemeClr val="lt2"/>
              </a:buClr>
              <a:buSzPct val="100000"/>
              <a:buFont typeface="Arial"/>
              <a:buNone/>
            </a:pPr>
            <a:r>
              <a:rPr lang="sv-SE" sz="2800">
                <a:solidFill>
                  <a:schemeClr val="lt1"/>
                </a:solidFill>
                <a:latin typeface="Calibri"/>
                <a:ea typeface="Calibri"/>
                <a:cs typeface="Calibri"/>
                <a:sym typeface="Calibri"/>
              </a:rPr>
              <a:t>VAD?</a:t>
            </a:r>
            <a:endParaRPr/>
          </a:p>
          <a:p>
            <a:pPr indent="0" lvl="0" marL="0" rtl="0" algn="l">
              <a:lnSpc>
                <a:spcPct val="90000"/>
              </a:lnSpc>
              <a:spcBef>
                <a:spcPts val="1000"/>
              </a:spcBef>
              <a:spcAft>
                <a:spcPts val="0"/>
              </a:spcAft>
              <a:buClr>
                <a:schemeClr val="lt2"/>
              </a:buClr>
              <a:buSzPct val="100000"/>
              <a:buFont typeface="Arial"/>
              <a:buNone/>
            </a:pPr>
            <a:r>
              <a:rPr lang="sv-SE" sz="1600">
                <a:solidFill>
                  <a:schemeClr val="lt1"/>
                </a:solidFill>
                <a:latin typeface="Calibri"/>
                <a:ea typeface="Calibri"/>
                <a:cs typeface="Calibri"/>
                <a:sym typeface="Calibri"/>
              </a:rPr>
              <a:t>Vad vi ska träna på, ALLTID kopplat till tema vecka samt Arbetssätt.</a:t>
            </a:r>
            <a:endParaRPr/>
          </a:p>
          <a:p>
            <a:pPr indent="0" lvl="0" marL="0" rtl="0" algn="l">
              <a:lnSpc>
                <a:spcPct val="90000"/>
              </a:lnSpc>
              <a:spcBef>
                <a:spcPts val="1000"/>
              </a:spcBef>
              <a:spcAft>
                <a:spcPts val="0"/>
              </a:spcAft>
              <a:buClr>
                <a:schemeClr val="lt2"/>
              </a:buClr>
              <a:buSzPct val="100000"/>
              <a:buFont typeface="Arial"/>
              <a:buNone/>
            </a:pPr>
            <a:r>
              <a:rPr lang="sv-SE" sz="1600">
                <a:solidFill>
                  <a:schemeClr val="lt1"/>
                </a:solidFill>
                <a:latin typeface="Calibri"/>
                <a:ea typeface="Calibri"/>
                <a:cs typeface="Calibri"/>
                <a:sym typeface="Calibri"/>
              </a:rPr>
              <a:t>Tillexempel: Komma till avslut göra mål – Värdera hur vi ska ta oss in i Golden Zone.</a:t>
            </a:r>
            <a:endParaRPr/>
          </a:p>
          <a:p>
            <a:pPr indent="0" lvl="0" marL="0" rtl="0" algn="l">
              <a:lnSpc>
                <a:spcPct val="90000"/>
              </a:lnSpc>
              <a:spcBef>
                <a:spcPts val="1000"/>
              </a:spcBef>
              <a:spcAft>
                <a:spcPts val="0"/>
              </a:spcAft>
              <a:buClr>
                <a:schemeClr val="lt2"/>
              </a:buClr>
              <a:buSzPct val="100000"/>
              <a:buFont typeface="Arial"/>
              <a:buNone/>
            </a:pPr>
            <a:r>
              <a:t/>
            </a:r>
            <a:endParaRPr sz="2800">
              <a:solidFill>
                <a:schemeClr val="lt1"/>
              </a:solidFill>
              <a:latin typeface="Calibri"/>
              <a:ea typeface="Calibri"/>
              <a:cs typeface="Calibri"/>
              <a:sym typeface="Calibri"/>
            </a:endParaRPr>
          </a:p>
          <a:p>
            <a:pPr indent="0" lvl="0" marL="0" rtl="0" algn="l">
              <a:lnSpc>
                <a:spcPct val="90000"/>
              </a:lnSpc>
              <a:spcBef>
                <a:spcPts val="1000"/>
              </a:spcBef>
              <a:spcAft>
                <a:spcPts val="0"/>
              </a:spcAft>
              <a:buClr>
                <a:schemeClr val="lt2"/>
              </a:buClr>
              <a:buSzPct val="100000"/>
              <a:buFont typeface="Arial"/>
              <a:buNone/>
            </a:pPr>
            <a:r>
              <a:rPr lang="sv-SE" sz="2800">
                <a:solidFill>
                  <a:schemeClr val="lt1"/>
                </a:solidFill>
                <a:latin typeface="Calibri"/>
                <a:ea typeface="Calibri"/>
                <a:cs typeface="Calibri"/>
                <a:sym typeface="Calibri"/>
              </a:rPr>
              <a:t>VARFÖR?</a:t>
            </a:r>
            <a:endParaRPr/>
          </a:p>
          <a:p>
            <a:pPr indent="0" lvl="0" marL="0" rtl="0" algn="l">
              <a:lnSpc>
                <a:spcPct val="90000"/>
              </a:lnSpc>
              <a:spcBef>
                <a:spcPts val="1000"/>
              </a:spcBef>
              <a:spcAft>
                <a:spcPts val="0"/>
              </a:spcAft>
              <a:buClr>
                <a:schemeClr val="lt2"/>
              </a:buClr>
              <a:buSzPct val="100000"/>
              <a:buFont typeface="Arial"/>
              <a:buNone/>
            </a:pPr>
            <a:r>
              <a:rPr lang="sv-SE" sz="1600">
                <a:solidFill>
                  <a:schemeClr val="lt1"/>
                </a:solidFill>
                <a:latin typeface="Calibri"/>
                <a:ea typeface="Calibri"/>
                <a:cs typeface="Calibri"/>
                <a:sym typeface="Calibri"/>
              </a:rPr>
              <a:t>Varför tränar vi på det.</a:t>
            </a:r>
            <a:endParaRPr/>
          </a:p>
          <a:p>
            <a:pPr indent="0" lvl="0" marL="0" rtl="0" algn="l">
              <a:lnSpc>
                <a:spcPct val="90000"/>
              </a:lnSpc>
              <a:spcBef>
                <a:spcPts val="1000"/>
              </a:spcBef>
              <a:spcAft>
                <a:spcPts val="0"/>
              </a:spcAft>
              <a:buClr>
                <a:schemeClr val="lt2"/>
              </a:buClr>
              <a:buSzPct val="100000"/>
              <a:buFont typeface="Arial"/>
              <a:buNone/>
            </a:pPr>
            <a:r>
              <a:rPr lang="sv-SE" sz="1600">
                <a:solidFill>
                  <a:schemeClr val="lt1"/>
                </a:solidFill>
                <a:latin typeface="Calibri"/>
                <a:ea typeface="Calibri"/>
                <a:cs typeface="Calibri"/>
                <a:sym typeface="Calibri"/>
              </a:rPr>
              <a:t>Tillexempel: För att på olika sätt kunna komma in i Golden Zone och göra mål beroende på var det finns yta.</a:t>
            </a:r>
            <a:endParaRPr/>
          </a:p>
          <a:p>
            <a:pPr indent="0" lvl="0" marL="0" rtl="0" algn="l">
              <a:lnSpc>
                <a:spcPct val="90000"/>
              </a:lnSpc>
              <a:spcBef>
                <a:spcPts val="1000"/>
              </a:spcBef>
              <a:spcAft>
                <a:spcPts val="0"/>
              </a:spcAft>
              <a:buClr>
                <a:schemeClr val="lt2"/>
              </a:buClr>
              <a:buSzPct val="100000"/>
              <a:buFont typeface="Arial"/>
              <a:buNone/>
            </a:pPr>
            <a:r>
              <a:t/>
            </a:r>
            <a:endParaRPr sz="2800">
              <a:solidFill>
                <a:schemeClr val="lt1"/>
              </a:solidFill>
              <a:latin typeface="Calibri"/>
              <a:ea typeface="Calibri"/>
              <a:cs typeface="Calibri"/>
              <a:sym typeface="Calibri"/>
            </a:endParaRPr>
          </a:p>
          <a:p>
            <a:pPr indent="0" lvl="0" marL="0" rtl="0" algn="l">
              <a:lnSpc>
                <a:spcPct val="90000"/>
              </a:lnSpc>
              <a:spcBef>
                <a:spcPts val="1000"/>
              </a:spcBef>
              <a:spcAft>
                <a:spcPts val="0"/>
              </a:spcAft>
              <a:buClr>
                <a:schemeClr val="lt2"/>
              </a:buClr>
              <a:buSzPct val="100000"/>
              <a:buFont typeface="Arial"/>
              <a:buNone/>
            </a:pPr>
            <a:r>
              <a:rPr lang="sv-SE" sz="2800">
                <a:solidFill>
                  <a:schemeClr val="lt1"/>
                </a:solidFill>
                <a:latin typeface="Calibri"/>
                <a:ea typeface="Calibri"/>
                <a:cs typeface="Calibri"/>
                <a:sym typeface="Calibri"/>
              </a:rPr>
              <a:t>HUR?</a:t>
            </a:r>
            <a:endParaRPr/>
          </a:p>
          <a:p>
            <a:pPr indent="0" lvl="0" marL="0" rtl="0" algn="l">
              <a:lnSpc>
                <a:spcPct val="90000"/>
              </a:lnSpc>
              <a:spcBef>
                <a:spcPts val="1000"/>
              </a:spcBef>
              <a:spcAft>
                <a:spcPts val="0"/>
              </a:spcAft>
              <a:buClr>
                <a:schemeClr val="lt2"/>
              </a:buClr>
              <a:buSzPct val="100000"/>
              <a:buFont typeface="Arial"/>
              <a:buNone/>
            </a:pPr>
            <a:r>
              <a:rPr lang="sv-SE" sz="1600">
                <a:solidFill>
                  <a:schemeClr val="lt1"/>
                </a:solidFill>
                <a:latin typeface="Calibri"/>
                <a:ea typeface="Calibri"/>
                <a:cs typeface="Calibri"/>
                <a:sym typeface="Calibri"/>
              </a:rPr>
              <a:t>Hur utför vi det?</a:t>
            </a:r>
            <a:endParaRPr/>
          </a:p>
          <a:p>
            <a:pPr indent="0" lvl="0" marL="0" rtl="0" algn="l">
              <a:lnSpc>
                <a:spcPct val="90000"/>
              </a:lnSpc>
              <a:spcBef>
                <a:spcPts val="1000"/>
              </a:spcBef>
              <a:spcAft>
                <a:spcPts val="0"/>
              </a:spcAft>
              <a:buClr>
                <a:schemeClr val="lt2"/>
              </a:buClr>
              <a:buSzPct val="100000"/>
              <a:buFont typeface="Arial"/>
              <a:buNone/>
            </a:pPr>
            <a:r>
              <a:rPr lang="sv-SE" sz="1600">
                <a:solidFill>
                  <a:schemeClr val="lt1"/>
                </a:solidFill>
                <a:latin typeface="Calibri"/>
                <a:ea typeface="Calibri"/>
                <a:cs typeface="Calibri"/>
                <a:sym typeface="Calibri"/>
              </a:rPr>
              <a:t>Tillexempel: Genom ta oss runt motståndarna om dem står centralt och komma till inlägg. </a:t>
            </a:r>
            <a:endParaRPr/>
          </a:p>
          <a:p>
            <a:pPr indent="0" lvl="0" marL="0" rtl="0" algn="l">
              <a:lnSpc>
                <a:spcPct val="90000"/>
              </a:lnSpc>
              <a:spcBef>
                <a:spcPts val="1000"/>
              </a:spcBef>
              <a:spcAft>
                <a:spcPts val="0"/>
              </a:spcAft>
              <a:buClr>
                <a:schemeClr val="lt2"/>
              </a:buClr>
              <a:buSzPct val="100000"/>
              <a:buFont typeface="Arial"/>
              <a:buNone/>
            </a:pPr>
            <a:r>
              <a:rPr lang="sv-SE" sz="1600">
                <a:solidFill>
                  <a:schemeClr val="lt1"/>
                </a:solidFill>
                <a:latin typeface="Calibri"/>
                <a:ea typeface="Calibri"/>
                <a:cs typeface="Calibri"/>
                <a:sym typeface="Calibri"/>
              </a:rPr>
              <a:t>Eller genom genombrott centralt om dem står brett. </a:t>
            </a:r>
            <a:endParaRPr/>
          </a:p>
          <a:p>
            <a:pPr indent="0" lvl="0" marL="0" rtl="0" algn="l">
              <a:lnSpc>
                <a:spcPct val="90000"/>
              </a:lnSpc>
              <a:spcBef>
                <a:spcPts val="1000"/>
              </a:spcBef>
              <a:spcAft>
                <a:spcPts val="0"/>
              </a:spcAft>
              <a:buClr>
                <a:schemeClr val="lt2"/>
              </a:buClr>
              <a:buSzPct val="100000"/>
              <a:buFont typeface="Arial"/>
              <a:buNone/>
            </a:pPr>
            <a:r>
              <a:rPr lang="sv-SE" sz="1600" u="sng">
                <a:solidFill>
                  <a:srgbClr val="FFFF00"/>
                </a:solidFill>
                <a:latin typeface="Calibri"/>
                <a:ea typeface="Calibri"/>
                <a:cs typeface="Calibri"/>
                <a:sym typeface="Calibri"/>
                <a:hlinkClick r:id="rId4">
                  <a:extLst>
                    <a:ext uri="{A12FA001-AC4F-418D-AE19-62706E023703}">
                      <ahyp:hlinkClr val="tx"/>
                    </a:ext>
                  </a:extLst>
                </a:hlinkClick>
              </a:rPr>
              <a:t>Skapa och gör dina egna övningar HÄR.</a:t>
            </a:r>
            <a:endParaRPr sz="1600">
              <a:solidFill>
                <a:srgbClr val="FFFF00"/>
              </a:solidFill>
              <a:latin typeface="Calibri"/>
              <a:ea typeface="Calibri"/>
              <a:cs typeface="Calibri"/>
              <a:sym typeface="Calibri"/>
            </a:endParaRPr>
          </a:p>
        </p:txBody>
      </p:sp>
      <p:sp>
        <p:nvSpPr>
          <p:cNvPr id="1119" name="Google Shape;1119;p43"/>
          <p:cNvSpPr txBox="1"/>
          <p:nvPr/>
        </p:nvSpPr>
        <p:spPr>
          <a:xfrm>
            <a:off x="442950" y="1302938"/>
            <a:ext cx="9560366" cy="756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2000"/>
              <a:buFont typeface="Arial"/>
              <a:buNone/>
            </a:pPr>
            <a:r>
              <a:rPr lang="sv-SE" sz="2000">
                <a:solidFill>
                  <a:schemeClr val="lt1"/>
                </a:solidFill>
                <a:latin typeface="Arial"/>
                <a:ea typeface="Arial"/>
                <a:cs typeface="Arial"/>
                <a:sym typeface="Arial"/>
              </a:rPr>
              <a:t>Planering av tränings ska var utifrån temaveckor och arbetssätt. Vi ska bygga vår träning och våra övningar kring dessa tre frågor. </a:t>
            </a:r>
            <a:endParaRPr/>
          </a:p>
        </p:txBody>
      </p:sp>
      <p:grpSp>
        <p:nvGrpSpPr>
          <p:cNvPr id="1120" name="Google Shape;1120;p43"/>
          <p:cNvGrpSpPr/>
          <p:nvPr/>
        </p:nvGrpSpPr>
        <p:grpSpPr>
          <a:xfrm>
            <a:off x="-134870" y="86233"/>
            <a:ext cx="3483998" cy="579522"/>
            <a:chOff x="-134870" y="86233"/>
            <a:chExt cx="3483998" cy="579522"/>
          </a:xfrm>
        </p:grpSpPr>
        <p:sp>
          <p:nvSpPr>
            <p:cNvPr id="1121" name="Google Shape;1121;p43"/>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sv-SE" sz="1200">
                  <a:solidFill>
                    <a:schemeClr val="lt1"/>
                  </a:solidFill>
                  <a:latin typeface="Calibri"/>
                  <a:ea typeface="Calibri"/>
                  <a:cs typeface="Calibri"/>
                  <a:sym typeface="Calibri"/>
                </a:rPr>
                <a:t>Glädje, Gemenskap &amp; Fair Play</a:t>
              </a:r>
              <a:endParaRPr/>
            </a:p>
          </p:txBody>
        </p:sp>
        <p:pic>
          <p:nvPicPr>
            <p:cNvPr id="1122" name="Google Shape;1122;p43"/>
            <p:cNvPicPr preferRelativeResize="0"/>
            <p:nvPr/>
          </p:nvPicPr>
          <p:blipFill rotWithShape="1">
            <a:blip r:embed="rId3">
              <a:alphaModFix/>
            </a:blip>
            <a:srcRect b="0" l="0" r="0" t="0"/>
            <a:stretch/>
          </p:blipFill>
          <p:spPr>
            <a:xfrm>
              <a:off x="-134870" y="86233"/>
              <a:ext cx="1034861" cy="579522"/>
            </a:xfrm>
            <a:prstGeom prst="rect">
              <a:avLst/>
            </a:prstGeom>
            <a:noFill/>
            <a:ln>
              <a:noFill/>
            </a:ln>
          </p:spPr>
        </p:pic>
      </p:grpSp>
      <p:pic>
        <p:nvPicPr>
          <p:cNvPr id="1123" name="Google Shape;1123;p43"/>
          <p:cNvPicPr preferRelativeResize="0"/>
          <p:nvPr/>
        </p:nvPicPr>
        <p:blipFill rotWithShape="1">
          <a:blip r:embed="rId3">
            <a:alphaModFix amt="20000"/>
          </a:blip>
          <a:srcRect b="0" l="0" r="0" t="0"/>
          <a:stretch/>
        </p:blipFill>
        <p:spPr>
          <a:xfrm>
            <a:off x="9471838" y="4805890"/>
            <a:ext cx="3486669" cy="195253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8">
                                            <p:txEl>
                                              <p:pRg end="0" st="0"/>
                                            </p:txEl>
                                          </p:spTgt>
                                        </p:tgtEl>
                                        <p:attrNameLst>
                                          <p:attrName>style.visibility</p:attrName>
                                        </p:attrNameLst>
                                      </p:cBhvr>
                                      <p:to>
                                        <p:strVal val="visible"/>
                                      </p:to>
                                    </p:set>
                                    <p:animEffect filter="fade" transition="in">
                                      <p:cBhvr>
                                        <p:cTn dur="500"/>
                                        <p:tgtEl>
                                          <p:spTgt spid="111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8">
                                            <p:txEl>
                                              <p:pRg end="1" st="1"/>
                                            </p:txEl>
                                          </p:spTgt>
                                        </p:tgtEl>
                                        <p:attrNameLst>
                                          <p:attrName>style.visibility</p:attrName>
                                        </p:attrNameLst>
                                      </p:cBhvr>
                                      <p:to>
                                        <p:strVal val="visible"/>
                                      </p:to>
                                    </p:set>
                                    <p:animEffect filter="fade" transition="in">
                                      <p:cBhvr>
                                        <p:cTn dur="500"/>
                                        <p:tgtEl>
                                          <p:spTgt spid="111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8">
                                            <p:txEl>
                                              <p:pRg end="2" st="2"/>
                                            </p:txEl>
                                          </p:spTgt>
                                        </p:tgtEl>
                                        <p:attrNameLst>
                                          <p:attrName>style.visibility</p:attrName>
                                        </p:attrNameLst>
                                      </p:cBhvr>
                                      <p:to>
                                        <p:strVal val="visible"/>
                                      </p:to>
                                    </p:set>
                                    <p:animEffect filter="fade" transition="in">
                                      <p:cBhvr>
                                        <p:cTn dur="500"/>
                                        <p:tgtEl>
                                          <p:spTgt spid="111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8">
                                            <p:txEl>
                                              <p:pRg end="3" st="3"/>
                                            </p:txEl>
                                          </p:spTgt>
                                        </p:tgtEl>
                                        <p:attrNameLst>
                                          <p:attrName>style.visibility</p:attrName>
                                        </p:attrNameLst>
                                      </p:cBhvr>
                                      <p:to>
                                        <p:strVal val="visible"/>
                                      </p:to>
                                    </p:set>
                                    <p:animEffect filter="fade" transition="in">
                                      <p:cBhvr>
                                        <p:cTn dur="500"/>
                                        <p:tgtEl>
                                          <p:spTgt spid="111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8">
                                            <p:txEl>
                                              <p:pRg end="4" st="4"/>
                                            </p:txEl>
                                          </p:spTgt>
                                        </p:tgtEl>
                                        <p:attrNameLst>
                                          <p:attrName>style.visibility</p:attrName>
                                        </p:attrNameLst>
                                      </p:cBhvr>
                                      <p:to>
                                        <p:strVal val="visible"/>
                                      </p:to>
                                    </p:set>
                                    <p:animEffect filter="fade" transition="in">
                                      <p:cBhvr>
                                        <p:cTn dur="500"/>
                                        <p:tgtEl>
                                          <p:spTgt spid="111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8">
                                            <p:txEl>
                                              <p:pRg end="5" st="5"/>
                                            </p:txEl>
                                          </p:spTgt>
                                        </p:tgtEl>
                                        <p:attrNameLst>
                                          <p:attrName>style.visibility</p:attrName>
                                        </p:attrNameLst>
                                      </p:cBhvr>
                                      <p:to>
                                        <p:strVal val="visible"/>
                                      </p:to>
                                    </p:set>
                                    <p:animEffect filter="fade" transition="in">
                                      <p:cBhvr>
                                        <p:cTn dur="500"/>
                                        <p:tgtEl>
                                          <p:spTgt spid="111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8">
                                            <p:txEl>
                                              <p:pRg end="6" st="6"/>
                                            </p:txEl>
                                          </p:spTgt>
                                        </p:tgtEl>
                                        <p:attrNameLst>
                                          <p:attrName>style.visibility</p:attrName>
                                        </p:attrNameLst>
                                      </p:cBhvr>
                                      <p:to>
                                        <p:strVal val="visible"/>
                                      </p:to>
                                    </p:set>
                                    <p:animEffect filter="fade" transition="in">
                                      <p:cBhvr>
                                        <p:cTn dur="500"/>
                                        <p:tgtEl>
                                          <p:spTgt spid="111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8">
                                            <p:txEl>
                                              <p:pRg end="7" st="7"/>
                                            </p:txEl>
                                          </p:spTgt>
                                        </p:tgtEl>
                                        <p:attrNameLst>
                                          <p:attrName>style.visibility</p:attrName>
                                        </p:attrNameLst>
                                      </p:cBhvr>
                                      <p:to>
                                        <p:strVal val="visible"/>
                                      </p:to>
                                    </p:set>
                                    <p:animEffect filter="fade" transition="in">
                                      <p:cBhvr>
                                        <p:cTn dur="500"/>
                                        <p:tgtEl>
                                          <p:spTgt spid="111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8">
                                            <p:txEl>
                                              <p:pRg end="8" st="8"/>
                                            </p:txEl>
                                          </p:spTgt>
                                        </p:tgtEl>
                                        <p:attrNameLst>
                                          <p:attrName>style.visibility</p:attrName>
                                        </p:attrNameLst>
                                      </p:cBhvr>
                                      <p:to>
                                        <p:strVal val="visible"/>
                                      </p:to>
                                    </p:set>
                                    <p:animEffect filter="fade" transition="in">
                                      <p:cBhvr>
                                        <p:cTn dur="500"/>
                                        <p:tgtEl>
                                          <p:spTgt spid="1118">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8">
                                            <p:txEl>
                                              <p:pRg end="9" st="9"/>
                                            </p:txEl>
                                          </p:spTgt>
                                        </p:tgtEl>
                                        <p:attrNameLst>
                                          <p:attrName>style.visibility</p:attrName>
                                        </p:attrNameLst>
                                      </p:cBhvr>
                                      <p:to>
                                        <p:strVal val="visible"/>
                                      </p:to>
                                    </p:set>
                                    <p:animEffect filter="fade" transition="in">
                                      <p:cBhvr>
                                        <p:cTn dur="500"/>
                                        <p:tgtEl>
                                          <p:spTgt spid="1118">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8">
                                            <p:txEl>
                                              <p:pRg end="10" st="10"/>
                                            </p:txEl>
                                          </p:spTgt>
                                        </p:tgtEl>
                                        <p:attrNameLst>
                                          <p:attrName>style.visibility</p:attrName>
                                        </p:attrNameLst>
                                      </p:cBhvr>
                                      <p:to>
                                        <p:strVal val="visible"/>
                                      </p:to>
                                    </p:set>
                                    <p:animEffect filter="fade" transition="in">
                                      <p:cBhvr>
                                        <p:cTn dur="500"/>
                                        <p:tgtEl>
                                          <p:spTgt spid="1118">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8">
                                            <p:txEl>
                                              <p:pRg end="11" st="11"/>
                                            </p:txEl>
                                          </p:spTgt>
                                        </p:tgtEl>
                                        <p:attrNameLst>
                                          <p:attrName>style.visibility</p:attrName>
                                        </p:attrNameLst>
                                      </p:cBhvr>
                                      <p:to>
                                        <p:strVal val="visible"/>
                                      </p:to>
                                    </p:set>
                                    <p:animEffect filter="fade" transition="in">
                                      <p:cBhvr>
                                        <p:cTn dur="500"/>
                                        <p:tgtEl>
                                          <p:spTgt spid="1118">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8">
                                            <p:txEl>
                                              <p:pRg end="12" st="12"/>
                                            </p:txEl>
                                          </p:spTgt>
                                        </p:tgtEl>
                                        <p:attrNameLst>
                                          <p:attrName>style.visibility</p:attrName>
                                        </p:attrNameLst>
                                      </p:cBhvr>
                                      <p:to>
                                        <p:strVal val="visible"/>
                                      </p:to>
                                    </p:set>
                                    <p:animEffect filter="fade" transition="in">
                                      <p:cBhvr>
                                        <p:cTn dur="500"/>
                                        <p:tgtEl>
                                          <p:spTgt spid="1118">
                                            <p:txEl>
                                              <p:pRg end="12" st="1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27" name="Shape 1127"/>
        <p:cNvGrpSpPr/>
        <p:nvPr/>
      </p:nvGrpSpPr>
      <p:grpSpPr>
        <a:xfrm>
          <a:off x="0" y="0"/>
          <a:ext cx="0" cy="0"/>
          <a:chOff x="0" y="0"/>
          <a:chExt cx="0" cy="0"/>
        </a:xfrm>
      </p:grpSpPr>
      <p:pic>
        <p:nvPicPr>
          <p:cNvPr descr="En bild som visar gräs, person, fotboll, utomhus&#10;&#10;Automatiskt genererad beskrivning" id="1128" name="Google Shape;1128;p44"/>
          <p:cNvPicPr preferRelativeResize="0"/>
          <p:nvPr/>
        </p:nvPicPr>
        <p:blipFill rotWithShape="1">
          <a:blip r:embed="rId3">
            <a:alphaModFix/>
          </a:blip>
          <a:srcRect b="0" l="0" r="0" t="0"/>
          <a:stretch/>
        </p:blipFill>
        <p:spPr>
          <a:xfrm>
            <a:off x="0" y="-31215"/>
            <a:ext cx="12192000" cy="6889215"/>
          </a:xfrm>
          <a:prstGeom prst="rect">
            <a:avLst/>
          </a:prstGeom>
          <a:noFill/>
          <a:ln>
            <a:noFill/>
          </a:ln>
        </p:spPr>
      </p:pic>
      <p:sp>
        <p:nvSpPr>
          <p:cNvPr id="1129" name="Google Shape;1129;p44"/>
          <p:cNvSpPr txBox="1"/>
          <p:nvPr>
            <p:ph type="ctrTitle"/>
          </p:nvPr>
        </p:nvSpPr>
        <p:spPr>
          <a:xfrm>
            <a:off x="1204511" y="-728470"/>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Calibri"/>
              <a:buNone/>
            </a:pPr>
            <a:r>
              <a:rPr lang="sv-SE">
                <a:solidFill>
                  <a:schemeClr val="lt1"/>
                </a:solidFill>
              </a:rPr>
              <a:t>Spelarutbilningsplan</a:t>
            </a:r>
            <a:endParaRPr/>
          </a:p>
        </p:txBody>
      </p:sp>
      <p:sp>
        <p:nvSpPr>
          <p:cNvPr id="1130" name="Google Shape;1130;p44"/>
          <p:cNvSpPr txBox="1"/>
          <p:nvPr>
            <p:ph idx="1" type="subTitle"/>
          </p:nvPr>
        </p:nvSpPr>
        <p:spPr>
          <a:xfrm>
            <a:off x="1204511" y="1659130"/>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400"/>
              <a:buNone/>
            </a:pPr>
            <a:r>
              <a:rPr lang="sv-SE">
                <a:solidFill>
                  <a:schemeClr val="lt1"/>
                </a:solidFill>
                <a:latin typeface="Calibri"/>
                <a:ea typeface="Calibri"/>
                <a:cs typeface="Calibri"/>
                <a:sym typeface="Calibri"/>
              </a:rPr>
              <a:t>Munkedals IF</a:t>
            </a:r>
            <a:endParaRPr/>
          </a:p>
        </p:txBody>
      </p:sp>
      <p:grpSp>
        <p:nvGrpSpPr>
          <p:cNvPr id="1131" name="Google Shape;1131;p44"/>
          <p:cNvGrpSpPr/>
          <p:nvPr/>
        </p:nvGrpSpPr>
        <p:grpSpPr>
          <a:xfrm>
            <a:off x="-134870" y="86233"/>
            <a:ext cx="3483998" cy="579522"/>
            <a:chOff x="-134870" y="86233"/>
            <a:chExt cx="3483998" cy="579522"/>
          </a:xfrm>
        </p:grpSpPr>
        <p:sp>
          <p:nvSpPr>
            <p:cNvPr id="1132" name="Google Shape;1132;p44"/>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sv-SE" sz="1200">
                  <a:solidFill>
                    <a:schemeClr val="lt1"/>
                  </a:solidFill>
                  <a:latin typeface="Calibri"/>
                  <a:ea typeface="Calibri"/>
                  <a:cs typeface="Calibri"/>
                  <a:sym typeface="Calibri"/>
                </a:rPr>
                <a:t>Glädje, Gemenskap &amp; Fair Play</a:t>
              </a:r>
              <a:endParaRPr/>
            </a:p>
          </p:txBody>
        </p:sp>
        <p:pic>
          <p:nvPicPr>
            <p:cNvPr id="1133" name="Google Shape;1133;p44"/>
            <p:cNvPicPr preferRelativeResize="0"/>
            <p:nvPr/>
          </p:nvPicPr>
          <p:blipFill rotWithShape="1">
            <a:blip r:embed="rId4">
              <a:alphaModFix/>
            </a:blip>
            <a:srcRect b="0" l="0" r="0" t="0"/>
            <a:stretch/>
          </p:blipFill>
          <p:spPr>
            <a:xfrm>
              <a:off x="-134870" y="86233"/>
              <a:ext cx="1034861" cy="579522"/>
            </a:xfrm>
            <a:prstGeom prst="rect">
              <a:avLst/>
            </a:prstGeom>
            <a:noFill/>
            <a:ln>
              <a:noFill/>
            </a:ln>
          </p:spPr>
        </p:pic>
      </p:grpSp>
      <p:pic>
        <p:nvPicPr>
          <p:cNvPr id="1134" name="Google Shape;1134;p44"/>
          <p:cNvPicPr preferRelativeResize="0"/>
          <p:nvPr/>
        </p:nvPicPr>
        <p:blipFill rotWithShape="1">
          <a:blip r:embed="rId4">
            <a:alphaModFix amt="20000"/>
          </a:blip>
          <a:srcRect b="0" l="0" r="0" t="0"/>
          <a:stretch/>
        </p:blipFill>
        <p:spPr>
          <a:xfrm>
            <a:off x="9471838" y="4805890"/>
            <a:ext cx="3486669" cy="195253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9"/>
                                        </p:tgtEl>
                                        <p:attrNameLst>
                                          <p:attrName>style.visibility</p:attrName>
                                        </p:attrNameLst>
                                      </p:cBhvr>
                                      <p:to>
                                        <p:strVal val="visible"/>
                                      </p:to>
                                    </p:set>
                                    <p:animEffect filter="fade" transition="in">
                                      <p:cBhvr>
                                        <p:cTn dur="1000"/>
                                        <p:tgtEl>
                                          <p:spTgt spid="1129"/>
                                        </p:tgtEl>
                                      </p:cBhvr>
                                    </p:animEffect>
                                  </p:childTnLst>
                                </p:cTn>
                              </p:par>
                              <p:par>
                                <p:cTn fill="hold" nodeType="withEffect" presetClass="entr" presetID="10" presetSubtype="0">
                                  <p:stCondLst>
                                    <p:cond delay="0"/>
                                  </p:stCondLst>
                                  <p:childTnLst>
                                    <p:set>
                                      <p:cBhvr>
                                        <p:cTn dur="1" fill="hold">
                                          <p:stCondLst>
                                            <p:cond delay="0"/>
                                          </p:stCondLst>
                                        </p:cTn>
                                        <p:tgtEl>
                                          <p:spTgt spid="1130">
                                            <p:txEl>
                                              <p:pRg end="0" st="0"/>
                                            </p:txEl>
                                          </p:spTgt>
                                        </p:tgtEl>
                                        <p:attrNameLst>
                                          <p:attrName>style.visibility</p:attrName>
                                        </p:attrNameLst>
                                      </p:cBhvr>
                                      <p:to>
                                        <p:strVal val="visible"/>
                                      </p:to>
                                    </p:set>
                                    <p:animEffect filter="fade" transition="in">
                                      <p:cBhvr>
                                        <p:cTn dur="1000"/>
                                        <p:tgtEl>
                                          <p:spTgt spid="113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38" name="Shape 1138"/>
        <p:cNvGrpSpPr/>
        <p:nvPr/>
      </p:nvGrpSpPr>
      <p:grpSpPr>
        <a:xfrm>
          <a:off x="0" y="0"/>
          <a:ext cx="0" cy="0"/>
          <a:chOff x="0" y="0"/>
          <a:chExt cx="0" cy="0"/>
        </a:xfrm>
      </p:grpSpPr>
      <p:pic>
        <p:nvPicPr>
          <p:cNvPr id="1139" name="Google Shape;1139;p45"/>
          <p:cNvPicPr preferRelativeResize="0"/>
          <p:nvPr/>
        </p:nvPicPr>
        <p:blipFill rotWithShape="1">
          <a:blip r:embed="rId3">
            <a:alphaModFix amt="20000"/>
          </a:blip>
          <a:srcRect b="0" l="0" r="0" t="0"/>
          <a:stretch/>
        </p:blipFill>
        <p:spPr>
          <a:xfrm>
            <a:off x="2407356" y="1421761"/>
            <a:ext cx="7377288" cy="4131282"/>
          </a:xfrm>
          <a:prstGeom prst="rect">
            <a:avLst/>
          </a:prstGeom>
          <a:noFill/>
          <a:ln>
            <a:noFill/>
          </a:ln>
        </p:spPr>
      </p:pic>
      <p:sp>
        <p:nvSpPr>
          <p:cNvPr id="1140" name="Google Shape;1140;p45"/>
          <p:cNvSpPr txBox="1"/>
          <p:nvPr/>
        </p:nvSpPr>
        <p:spPr>
          <a:xfrm>
            <a:off x="2005072" y="604948"/>
            <a:ext cx="10587209"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sv-SE" sz="4000" u="sng" cap="none" strike="noStrike">
                <a:solidFill>
                  <a:schemeClr val="lt1"/>
                </a:solidFill>
                <a:latin typeface="Calibri"/>
                <a:ea typeface="Calibri"/>
                <a:cs typeface="Calibri"/>
                <a:sym typeface="Calibri"/>
              </a:rPr>
              <a:t>Syfte med  SUP</a:t>
            </a:r>
            <a:endParaRPr/>
          </a:p>
        </p:txBody>
      </p:sp>
      <p:sp>
        <p:nvSpPr>
          <p:cNvPr id="1141" name="Google Shape;1141;p45"/>
          <p:cNvSpPr/>
          <p:nvPr/>
        </p:nvSpPr>
        <p:spPr>
          <a:xfrm>
            <a:off x="991519" y="1963591"/>
            <a:ext cx="11105894" cy="414569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2"/>
              </a:buClr>
              <a:buSzPts val="2000"/>
              <a:buFont typeface="Arial"/>
              <a:buNone/>
            </a:pPr>
            <a:r>
              <a:rPr b="0" i="0" lang="sv-SE" sz="2000">
                <a:solidFill>
                  <a:schemeClr val="lt1"/>
                </a:solidFill>
                <a:latin typeface="Calibri"/>
                <a:ea typeface="Calibri"/>
                <a:cs typeface="Calibri"/>
                <a:sym typeface="Calibri"/>
              </a:rPr>
              <a:t>Att föreningen kommer fram till ett gemensamt sätt att spela och träna som genomsyrar verksamheten och dess värdegrund.</a:t>
            </a:r>
            <a:endParaRPr/>
          </a:p>
          <a:p>
            <a:pPr indent="0" lvl="0" marL="0" marR="0" rtl="0" algn="l">
              <a:lnSpc>
                <a:spcPct val="90000"/>
              </a:lnSpc>
              <a:spcBef>
                <a:spcPts val="1000"/>
              </a:spcBef>
              <a:spcAft>
                <a:spcPts val="0"/>
              </a:spcAft>
              <a:buClr>
                <a:schemeClr val="lt2"/>
              </a:buClr>
              <a:buSzPts val="2000"/>
              <a:buFont typeface="Arial"/>
              <a:buNone/>
            </a:pPr>
            <a:r>
              <a:t/>
            </a:r>
            <a:endParaRPr b="0" i="0" sz="20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2000"/>
              <a:buFont typeface="Arial"/>
              <a:buNone/>
            </a:pPr>
            <a:r>
              <a:rPr b="0" i="0" lang="sv-SE" sz="2000">
                <a:solidFill>
                  <a:schemeClr val="lt1"/>
                </a:solidFill>
                <a:latin typeface="Calibri"/>
                <a:ea typeface="Calibri"/>
                <a:cs typeface="Calibri"/>
                <a:sym typeface="Calibri"/>
              </a:rPr>
              <a:t>Detta förväntas öka chanserna att:</a:t>
            </a:r>
            <a:endParaRPr/>
          </a:p>
          <a:p>
            <a:pPr indent="-342900" lvl="0" marL="342900" marR="0" rtl="0" algn="l">
              <a:lnSpc>
                <a:spcPct val="90000"/>
              </a:lnSpc>
              <a:spcBef>
                <a:spcPts val="1000"/>
              </a:spcBef>
              <a:spcAft>
                <a:spcPts val="0"/>
              </a:spcAft>
              <a:buClr>
                <a:schemeClr val="lt2"/>
              </a:buClr>
              <a:buSzPts val="2000"/>
              <a:buFont typeface="Arial"/>
              <a:buChar char="•"/>
            </a:pPr>
            <a:r>
              <a:rPr b="0" i="0" lang="sv-SE" sz="2000">
                <a:solidFill>
                  <a:schemeClr val="lt1"/>
                </a:solidFill>
                <a:latin typeface="Calibri"/>
                <a:ea typeface="Calibri"/>
                <a:cs typeface="Calibri"/>
                <a:sym typeface="Calibri"/>
              </a:rPr>
              <a:t>Spelare utvecklas och blir bättre</a:t>
            </a:r>
            <a:endParaRPr/>
          </a:p>
          <a:p>
            <a:pPr indent="-342900" lvl="0" marL="342900" marR="0" rtl="0" algn="l">
              <a:lnSpc>
                <a:spcPct val="90000"/>
              </a:lnSpc>
              <a:spcBef>
                <a:spcPts val="1000"/>
              </a:spcBef>
              <a:spcAft>
                <a:spcPts val="0"/>
              </a:spcAft>
              <a:buClr>
                <a:schemeClr val="lt2"/>
              </a:buClr>
              <a:buSzPts val="2000"/>
              <a:buFont typeface="Arial"/>
              <a:buChar char="•"/>
            </a:pPr>
            <a:r>
              <a:rPr b="0" i="0" lang="sv-SE" sz="2000">
                <a:solidFill>
                  <a:schemeClr val="lt1"/>
                </a:solidFill>
                <a:latin typeface="Calibri"/>
                <a:ea typeface="Calibri"/>
                <a:cs typeface="Calibri"/>
                <a:sym typeface="Calibri"/>
              </a:rPr>
              <a:t>Spelare har lättare att anpassa sig för spel och träning med flera</a:t>
            </a:r>
            <a:br>
              <a:rPr b="0" i="0" lang="sv-SE" sz="2000">
                <a:solidFill>
                  <a:schemeClr val="lt1"/>
                </a:solidFill>
                <a:latin typeface="Calibri"/>
                <a:ea typeface="Calibri"/>
                <a:cs typeface="Calibri"/>
                <a:sym typeface="Calibri"/>
              </a:rPr>
            </a:br>
            <a:r>
              <a:rPr b="0" i="0" lang="sv-SE" sz="2000">
                <a:solidFill>
                  <a:schemeClr val="lt1"/>
                </a:solidFill>
                <a:latin typeface="Calibri"/>
                <a:ea typeface="Calibri"/>
                <a:cs typeface="Calibri"/>
                <a:sym typeface="Calibri"/>
              </a:rPr>
              <a:t>av föreningens lag</a:t>
            </a:r>
            <a:endParaRPr/>
          </a:p>
          <a:p>
            <a:pPr indent="-342900" lvl="0" marL="342900" marR="0" rtl="0" algn="l">
              <a:lnSpc>
                <a:spcPct val="90000"/>
              </a:lnSpc>
              <a:spcBef>
                <a:spcPts val="1000"/>
              </a:spcBef>
              <a:spcAft>
                <a:spcPts val="0"/>
              </a:spcAft>
              <a:buClr>
                <a:schemeClr val="lt2"/>
              </a:buClr>
              <a:buSzPts val="2000"/>
              <a:buFont typeface="Arial"/>
              <a:buChar char="•"/>
            </a:pPr>
            <a:r>
              <a:rPr b="0" i="0" lang="sv-SE" sz="2000">
                <a:solidFill>
                  <a:schemeClr val="lt1"/>
                </a:solidFill>
                <a:latin typeface="Calibri"/>
                <a:ea typeface="Calibri"/>
                <a:cs typeface="Calibri"/>
                <a:sym typeface="Calibri"/>
              </a:rPr>
              <a:t>Ledare i olika lag har lättare att samarbeta och hjälpa varandra	</a:t>
            </a:r>
            <a:endParaRPr/>
          </a:p>
          <a:p>
            <a:pPr indent="-342900" lvl="0" marL="342900" marR="0" rtl="0" algn="l">
              <a:lnSpc>
                <a:spcPct val="90000"/>
              </a:lnSpc>
              <a:spcBef>
                <a:spcPts val="1000"/>
              </a:spcBef>
              <a:spcAft>
                <a:spcPts val="0"/>
              </a:spcAft>
              <a:buClr>
                <a:schemeClr val="lt2"/>
              </a:buClr>
              <a:buSzPts val="2000"/>
              <a:buFont typeface="Arial"/>
              <a:buChar char="•"/>
            </a:pPr>
            <a:r>
              <a:rPr b="0" i="0" lang="sv-SE" sz="2000">
                <a:solidFill>
                  <a:schemeClr val="lt1"/>
                </a:solidFill>
                <a:latin typeface="Calibri"/>
                <a:ea typeface="Calibri"/>
                <a:cs typeface="Calibri"/>
                <a:sym typeface="Calibri"/>
              </a:rPr>
              <a:t>Ett mer långsiktigt lärande</a:t>
            </a:r>
            <a:endParaRPr/>
          </a:p>
        </p:txBody>
      </p:sp>
      <p:pic>
        <p:nvPicPr>
          <p:cNvPr id="1142" name="Google Shape;1142;p45"/>
          <p:cNvPicPr preferRelativeResize="0"/>
          <p:nvPr/>
        </p:nvPicPr>
        <p:blipFill rotWithShape="1">
          <a:blip r:embed="rId3">
            <a:alphaModFix amt="20000"/>
          </a:blip>
          <a:srcRect b="0" l="0" r="0" t="0"/>
          <a:stretch/>
        </p:blipFill>
        <p:spPr>
          <a:xfrm>
            <a:off x="9471838" y="4805890"/>
            <a:ext cx="3486669" cy="1952535"/>
          </a:xfrm>
          <a:prstGeom prst="rect">
            <a:avLst/>
          </a:prstGeom>
          <a:noFill/>
          <a:ln>
            <a:noFill/>
          </a:ln>
        </p:spPr>
      </p:pic>
      <p:grpSp>
        <p:nvGrpSpPr>
          <p:cNvPr id="1143" name="Google Shape;1143;p45"/>
          <p:cNvGrpSpPr/>
          <p:nvPr/>
        </p:nvGrpSpPr>
        <p:grpSpPr>
          <a:xfrm>
            <a:off x="-134870" y="86233"/>
            <a:ext cx="3483998" cy="579522"/>
            <a:chOff x="-134870" y="86233"/>
            <a:chExt cx="3483998" cy="579522"/>
          </a:xfrm>
        </p:grpSpPr>
        <p:sp>
          <p:nvSpPr>
            <p:cNvPr id="1144" name="Google Shape;1144;p45"/>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sv-SE" sz="1200">
                  <a:solidFill>
                    <a:schemeClr val="lt1"/>
                  </a:solidFill>
                  <a:latin typeface="Calibri"/>
                  <a:ea typeface="Calibri"/>
                  <a:cs typeface="Calibri"/>
                  <a:sym typeface="Calibri"/>
                </a:rPr>
                <a:t>Glädje, Gemenskap &amp; Fair Play</a:t>
              </a:r>
              <a:endParaRPr/>
            </a:p>
          </p:txBody>
        </p:sp>
        <p:pic>
          <p:nvPicPr>
            <p:cNvPr id="1145" name="Google Shape;1145;p45"/>
            <p:cNvPicPr preferRelativeResize="0"/>
            <p:nvPr/>
          </p:nvPicPr>
          <p:blipFill rotWithShape="1">
            <a:blip r:embed="rId3">
              <a:alphaModFix/>
            </a:blip>
            <a:srcRect b="0" l="0" r="0" t="0"/>
            <a:stretch/>
          </p:blipFill>
          <p:spPr>
            <a:xfrm>
              <a:off x="-134870" y="86233"/>
              <a:ext cx="1034861" cy="579522"/>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5"/>
          <p:cNvPicPr preferRelativeResize="0"/>
          <p:nvPr/>
        </p:nvPicPr>
        <p:blipFill rotWithShape="1">
          <a:blip r:embed="rId3">
            <a:alphaModFix amt="20000"/>
          </a:blip>
          <a:srcRect b="0" l="0" r="0" t="0"/>
          <a:stretch/>
        </p:blipFill>
        <p:spPr>
          <a:xfrm>
            <a:off x="2407356" y="1421761"/>
            <a:ext cx="7377288" cy="4131282"/>
          </a:xfrm>
          <a:prstGeom prst="rect">
            <a:avLst/>
          </a:prstGeom>
          <a:noFill/>
          <a:ln>
            <a:noFill/>
          </a:ln>
        </p:spPr>
      </p:pic>
      <p:sp>
        <p:nvSpPr>
          <p:cNvPr id="139" name="Google Shape;139;p5"/>
          <p:cNvSpPr txBox="1"/>
          <p:nvPr/>
        </p:nvSpPr>
        <p:spPr>
          <a:xfrm>
            <a:off x="717599" y="1240932"/>
            <a:ext cx="10587209" cy="1631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sv-SE" sz="2000" u="none" cap="none" strike="noStrike">
                <a:solidFill>
                  <a:schemeClr val="lt1"/>
                </a:solidFill>
                <a:latin typeface="Calibri"/>
                <a:ea typeface="Calibri"/>
                <a:cs typeface="Calibri"/>
                <a:sym typeface="Calibri"/>
              </a:rPr>
              <a:t>Dessa betanden och policys vill vi ha för att skapa en bra miljö.</a:t>
            </a:r>
            <a:endParaRPr/>
          </a:p>
          <a:p>
            <a:pPr indent="0" lvl="0" marL="0" marR="0" rtl="0" algn="l">
              <a:spcBef>
                <a:spcPts val="0"/>
              </a:spcBef>
              <a:spcAft>
                <a:spcPts val="0"/>
              </a:spcAft>
              <a:buNone/>
            </a:pPr>
            <a:r>
              <a:t/>
            </a:r>
            <a:endParaRPr b="0" i="0" sz="2000" u="none" cap="none" strike="noStrike">
              <a:solidFill>
                <a:schemeClr val="lt1"/>
              </a:solidFill>
              <a:latin typeface="Calibri"/>
              <a:ea typeface="Calibri"/>
              <a:cs typeface="Calibri"/>
              <a:sym typeface="Calibri"/>
            </a:endParaRPr>
          </a:p>
          <a:p>
            <a:pPr indent="0" lvl="0" marL="0" marR="0" rtl="0" algn="l">
              <a:spcBef>
                <a:spcPts val="0"/>
              </a:spcBef>
              <a:spcAft>
                <a:spcPts val="0"/>
              </a:spcAft>
              <a:buNone/>
            </a:pPr>
            <a:r>
              <a:rPr b="0" i="0" lang="sv-SE" sz="2000" u="none" cap="none" strike="noStrike">
                <a:solidFill>
                  <a:schemeClr val="lt1"/>
                </a:solidFill>
                <a:latin typeface="Calibri"/>
                <a:ea typeface="Calibri"/>
                <a:cs typeface="Calibri"/>
                <a:sym typeface="Calibri"/>
              </a:rPr>
              <a:t>Föreningen skapar ett gemensamt sätt att få en bra miljö får våra barn och ungdomar att spela match i.</a:t>
            </a:r>
            <a:endParaRPr/>
          </a:p>
          <a:p>
            <a:pPr indent="0" lvl="0" marL="0" marR="0" rtl="0" algn="l">
              <a:spcBef>
                <a:spcPts val="0"/>
              </a:spcBef>
              <a:spcAft>
                <a:spcPts val="0"/>
              </a:spcAft>
              <a:buNone/>
            </a:pPr>
            <a:r>
              <a:t/>
            </a:r>
            <a:endParaRPr b="0" i="0" sz="2000" u="none" cap="none" strike="noStrike">
              <a:solidFill>
                <a:schemeClr val="lt1"/>
              </a:solidFill>
              <a:latin typeface="Calibri"/>
              <a:ea typeface="Calibri"/>
              <a:cs typeface="Calibri"/>
              <a:sym typeface="Calibri"/>
            </a:endParaRPr>
          </a:p>
        </p:txBody>
      </p:sp>
      <p:pic>
        <p:nvPicPr>
          <p:cNvPr id="140" name="Google Shape;140;p5"/>
          <p:cNvPicPr preferRelativeResize="0"/>
          <p:nvPr/>
        </p:nvPicPr>
        <p:blipFill rotWithShape="1">
          <a:blip r:embed="rId3">
            <a:alphaModFix amt="20000"/>
          </a:blip>
          <a:srcRect b="0" l="0" r="0" t="0"/>
          <a:stretch/>
        </p:blipFill>
        <p:spPr>
          <a:xfrm>
            <a:off x="9471838" y="4805890"/>
            <a:ext cx="3486669" cy="1952535"/>
          </a:xfrm>
          <a:prstGeom prst="rect">
            <a:avLst/>
          </a:prstGeom>
          <a:noFill/>
          <a:ln>
            <a:noFill/>
          </a:ln>
        </p:spPr>
      </p:pic>
      <p:sp>
        <p:nvSpPr>
          <p:cNvPr id="141" name="Google Shape;141;p5"/>
          <p:cNvSpPr txBox="1"/>
          <p:nvPr/>
        </p:nvSpPr>
        <p:spPr>
          <a:xfrm>
            <a:off x="704189" y="2563951"/>
            <a:ext cx="8097396" cy="395980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lt1"/>
              </a:buClr>
              <a:buSzPts val="2000"/>
              <a:buFont typeface="Arial"/>
              <a:buChar char="•"/>
            </a:pPr>
            <a:r>
              <a:rPr b="0" i="0" lang="sv-SE" sz="2000" u="none" cap="none" strike="noStrike">
                <a:solidFill>
                  <a:schemeClr val="lt1"/>
                </a:solidFill>
                <a:latin typeface="Calibri"/>
                <a:ea typeface="Calibri"/>
                <a:cs typeface="Calibri"/>
                <a:sym typeface="Calibri"/>
              </a:rPr>
              <a:t>Alltid fokus på prestation och INTE resultat.</a:t>
            </a:r>
            <a:endParaRPr/>
          </a:p>
          <a:p>
            <a:pPr indent="-342900" lvl="0" marL="342900" marR="0" rtl="0" algn="l">
              <a:spcBef>
                <a:spcPts val="0"/>
              </a:spcBef>
              <a:spcAft>
                <a:spcPts val="0"/>
              </a:spcAft>
              <a:buClr>
                <a:schemeClr val="lt1"/>
              </a:buClr>
              <a:buSzPts val="2000"/>
              <a:buFont typeface="Arial"/>
              <a:buChar char="•"/>
            </a:pPr>
            <a:r>
              <a:rPr b="0" i="0" lang="sv-SE" sz="2000" u="none" cap="none" strike="noStrike">
                <a:solidFill>
                  <a:schemeClr val="lt1"/>
                </a:solidFill>
                <a:latin typeface="Calibri"/>
                <a:ea typeface="Calibri"/>
                <a:cs typeface="Calibri"/>
                <a:sym typeface="Calibri"/>
              </a:rPr>
              <a:t>Berömma positiva beteenden och försök.</a:t>
            </a:r>
            <a:endParaRPr/>
          </a:p>
          <a:p>
            <a:pPr indent="-342900" lvl="0" marL="342900" marR="0" rtl="0" algn="l">
              <a:spcBef>
                <a:spcPts val="0"/>
              </a:spcBef>
              <a:spcAft>
                <a:spcPts val="0"/>
              </a:spcAft>
              <a:buClr>
                <a:schemeClr val="lt1"/>
              </a:buClr>
              <a:buSzPts val="2000"/>
              <a:buFont typeface="Arial"/>
              <a:buChar char="•"/>
            </a:pPr>
            <a:r>
              <a:rPr b="0" i="0" lang="sv-SE" sz="2000" u="none" cap="none" strike="noStrike">
                <a:solidFill>
                  <a:schemeClr val="lt1"/>
                </a:solidFill>
                <a:latin typeface="Calibri"/>
                <a:ea typeface="Calibri"/>
                <a:cs typeface="Calibri"/>
                <a:sym typeface="Calibri"/>
              </a:rPr>
              <a:t>Vi lägger fokus på TEMAT vi haft under veckan. </a:t>
            </a:r>
            <a:endParaRPr/>
          </a:p>
          <a:p>
            <a:pPr indent="-342900" lvl="0" marL="342900" marR="0" rtl="0" algn="l">
              <a:spcBef>
                <a:spcPts val="0"/>
              </a:spcBef>
              <a:spcAft>
                <a:spcPts val="0"/>
              </a:spcAft>
              <a:buClr>
                <a:schemeClr val="lt1"/>
              </a:buClr>
              <a:buSzPts val="2000"/>
              <a:buFont typeface="Arial"/>
              <a:buChar char="•"/>
            </a:pPr>
            <a:r>
              <a:rPr b="0" i="0" lang="sv-SE" sz="2000" u="none" cap="none" strike="noStrike">
                <a:solidFill>
                  <a:schemeClr val="lt1"/>
                </a:solidFill>
                <a:latin typeface="Calibri"/>
                <a:ea typeface="Calibri"/>
                <a:cs typeface="Calibri"/>
                <a:sym typeface="Calibri"/>
              </a:rPr>
              <a:t>Ledaren har en mer passiv roll. Ger korta och få instruktioner under matchen. För att spelarna själva ska få fatta egna beslut. Sedan hjälper vi spelarna att reflektera över sina beslut i efterhand. </a:t>
            </a:r>
            <a:endParaRPr/>
          </a:p>
          <a:p>
            <a:pPr indent="-342900" lvl="0" marL="342900" marR="0" rtl="0" algn="l">
              <a:spcBef>
                <a:spcPts val="0"/>
              </a:spcBef>
              <a:spcAft>
                <a:spcPts val="0"/>
              </a:spcAft>
              <a:buClr>
                <a:schemeClr val="lt1"/>
              </a:buClr>
              <a:buSzPts val="2000"/>
              <a:buFont typeface="Arial"/>
              <a:buChar char="•"/>
            </a:pPr>
            <a:r>
              <a:rPr b="0" i="0" lang="sv-SE" sz="2000" u="none" cap="none" strike="noStrike">
                <a:solidFill>
                  <a:schemeClr val="lt1"/>
                </a:solidFill>
                <a:latin typeface="Calibri"/>
                <a:ea typeface="Calibri"/>
                <a:cs typeface="Calibri"/>
                <a:sym typeface="Calibri"/>
              </a:rPr>
              <a:t>Samtliga spelare som blir kallade till match ska erbjudas minst halva matchen.</a:t>
            </a:r>
            <a:endParaRPr/>
          </a:p>
          <a:p>
            <a:pPr indent="-342900" lvl="0" marL="342900" marR="0" rtl="0" algn="l">
              <a:lnSpc>
                <a:spcPct val="107000"/>
              </a:lnSpc>
              <a:spcBef>
                <a:spcPts val="0"/>
              </a:spcBef>
              <a:spcAft>
                <a:spcPts val="0"/>
              </a:spcAft>
              <a:buClr>
                <a:schemeClr val="lt1"/>
              </a:buClr>
              <a:buSzPts val="2000"/>
              <a:buFont typeface="Arial"/>
              <a:buChar char="•"/>
            </a:pPr>
            <a:r>
              <a:rPr b="0" i="0" lang="sv-SE" sz="2000" u="none" cap="none" strike="noStrike">
                <a:solidFill>
                  <a:schemeClr val="lt1"/>
                </a:solidFill>
                <a:latin typeface="Calibri"/>
                <a:ea typeface="Calibri"/>
                <a:cs typeface="Calibri"/>
                <a:sym typeface="Calibri"/>
              </a:rPr>
              <a:t>Tränar du frekvent skall du erbjudas matchspel.</a:t>
            </a:r>
            <a:endParaRPr/>
          </a:p>
          <a:p>
            <a:pPr indent="-342900" lvl="0" marL="342900" marR="0" rtl="0" algn="l">
              <a:lnSpc>
                <a:spcPct val="107000"/>
              </a:lnSpc>
              <a:spcBef>
                <a:spcPts val="800"/>
              </a:spcBef>
              <a:spcAft>
                <a:spcPts val="0"/>
              </a:spcAft>
              <a:buClr>
                <a:schemeClr val="lt1"/>
              </a:buClr>
              <a:buSzPts val="2000"/>
              <a:buFont typeface="Arial"/>
              <a:buChar char="•"/>
            </a:pPr>
            <a:r>
              <a:rPr b="0" i="0" lang="sv-SE" sz="2000" u="none" cap="none" strike="noStrike">
                <a:solidFill>
                  <a:schemeClr val="lt1"/>
                </a:solidFill>
                <a:latin typeface="Calibri"/>
                <a:ea typeface="Calibri"/>
                <a:cs typeface="Calibri"/>
                <a:sym typeface="Calibri"/>
              </a:rPr>
              <a:t>Börjar du som ny spelar på 7-manna eller uppåt skall du träna ca 2 månader innan matchspel erbjuds. Vid tidigare erfarenhet så är det upp till tränaren att avgöra detta.</a:t>
            </a:r>
            <a:endParaRPr/>
          </a:p>
        </p:txBody>
      </p:sp>
      <p:sp>
        <p:nvSpPr>
          <p:cNvPr id="142" name="Google Shape;142;p5"/>
          <p:cNvSpPr txBox="1"/>
          <p:nvPr/>
        </p:nvSpPr>
        <p:spPr>
          <a:xfrm>
            <a:off x="2033362" y="527348"/>
            <a:ext cx="10587209"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sv-SE" sz="4000" u="sng" cap="none" strike="noStrike">
                <a:solidFill>
                  <a:schemeClr val="lt1"/>
                </a:solidFill>
                <a:latin typeface="Calibri"/>
                <a:ea typeface="Calibri"/>
                <a:cs typeface="Calibri"/>
                <a:sym typeface="Calibri"/>
              </a:rPr>
              <a:t>Matchmiljö 6-15År</a:t>
            </a:r>
            <a:endParaRPr b="0" i="0" sz="4000" u="sng" cap="none" strike="noStrike">
              <a:solidFill>
                <a:schemeClr val="lt1"/>
              </a:solidFill>
              <a:latin typeface="Calibri"/>
              <a:ea typeface="Calibri"/>
              <a:cs typeface="Calibri"/>
              <a:sym typeface="Calibri"/>
            </a:endParaRPr>
          </a:p>
        </p:txBody>
      </p:sp>
      <p:grpSp>
        <p:nvGrpSpPr>
          <p:cNvPr id="143" name="Google Shape;143;p5"/>
          <p:cNvGrpSpPr/>
          <p:nvPr/>
        </p:nvGrpSpPr>
        <p:grpSpPr>
          <a:xfrm>
            <a:off x="-134870" y="86233"/>
            <a:ext cx="3483998" cy="579522"/>
            <a:chOff x="-134870" y="86233"/>
            <a:chExt cx="3483998" cy="579522"/>
          </a:xfrm>
        </p:grpSpPr>
        <p:sp>
          <p:nvSpPr>
            <p:cNvPr id="144" name="Google Shape;144;p5"/>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0" i="0" lang="sv-SE" sz="1200" u="none" cap="none" strike="noStrike">
                  <a:solidFill>
                    <a:schemeClr val="lt1"/>
                  </a:solidFill>
                  <a:latin typeface="Calibri"/>
                  <a:ea typeface="Calibri"/>
                  <a:cs typeface="Calibri"/>
                  <a:sym typeface="Calibri"/>
                </a:rPr>
                <a:t>Glädje, Gemenskap &amp; Fair Play</a:t>
              </a:r>
              <a:endParaRPr/>
            </a:p>
          </p:txBody>
        </p:sp>
        <p:pic>
          <p:nvPicPr>
            <p:cNvPr id="145" name="Google Shape;145;p5"/>
            <p:cNvPicPr preferRelativeResize="0"/>
            <p:nvPr/>
          </p:nvPicPr>
          <p:blipFill rotWithShape="1">
            <a:blip r:embed="rId3">
              <a:alphaModFix/>
            </a:blip>
            <a:srcRect b="0" l="0" r="0" t="0"/>
            <a:stretch/>
          </p:blipFill>
          <p:spPr>
            <a:xfrm>
              <a:off x="-134870" y="86233"/>
              <a:ext cx="1034861" cy="579522"/>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0" st="0"/>
                                            </p:txEl>
                                          </p:spTgt>
                                        </p:tgtEl>
                                        <p:attrNameLst>
                                          <p:attrName>style.visibility</p:attrName>
                                        </p:attrNameLst>
                                      </p:cBhvr>
                                      <p:to>
                                        <p:strVal val="visible"/>
                                      </p:to>
                                    </p:set>
                                    <p:animEffect filter="fade" transition="in">
                                      <p:cBhvr>
                                        <p:cTn dur="500"/>
                                        <p:tgtEl>
                                          <p:spTgt spid="14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1" st="1"/>
                                            </p:txEl>
                                          </p:spTgt>
                                        </p:tgtEl>
                                        <p:attrNameLst>
                                          <p:attrName>style.visibility</p:attrName>
                                        </p:attrNameLst>
                                      </p:cBhvr>
                                      <p:to>
                                        <p:strVal val="visible"/>
                                      </p:to>
                                    </p:set>
                                    <p:animEffect filter="fade" transition="in">
                                      <p:cBhvr>
                                        <p:cTn dur="500"/>
                                        <p:tgtEl>
                                          <p:spTgt spid="14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2" st="2"/>
                                            </p:txEl>
                                          </p:spTgt>
                                        </p:tgtEl>
                                        <p:attrNameLst>
                                          <p:attrName>style.visibility</p:attrName>
                                        </p:attrNameLst>
                                      </p:cBhvr>
                                      <p:to>
                                        <p:strVal val="visible"/>
                                      </p:to>
                                    </p:set>
                                    <p:animEffect filter="fade" transition="in">
                                      <p:cBhvr>
                                        <p:cTn dur="500"/>
                                        <p:tgtEl>
                                          <p:spTgt spid="14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3" st="3"/>
                                            </p:txEl>
                                          </p:spTgt>
                                        </p:tgtEl>
                                        <p:attrNameLst>
                                          <p:attrName>style.visibility</p:attrName>
                                        </p:attrNameLst>
                                      </p:cBhvr>
                                      <p:to>
                                        <p:strVal val="visible"/>
                                      </p:to>
                                    </p:set>
                                    <p:animEffect filter="fade" transition="in">
                                      <p:cBhvr>
                                        <p:cTn dur="500"/>
                                        <p:tgtEl>
                                          <p:spTgt spid="14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4" st="4"/>
                                            </p:txEl>
                                          </p:spTgt>
                                        </p:tgtEl>
                                        <p:attrNameLst>
                                          <p:attrName>style.visibility</p:attrName>
                                        </p:attrNameLst>
                                      </p:cBhvr>
                                      <p:to>
                                        <p:strVal val="visible"/>
                                      </p:to>
                                    </p:set>
                                    <p:animEffect filter="fade" transition="in">
                                      <p:cBhvr>
                                        <p:cTn dur="500"/>
                                        <p:tgtEl>
                                          <p:spTgt spid="14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5" st="5"/>
                                            </p:txEl>
                                          </p:spTgt>
                                        </p:tgtEl>
                                        <p:attrNameLst>
                                          <p:attrName>style.visibility</p:attrName>
                                        </p:attrNameLst>
                                      </p:cBhvr>
                                      <p:to>
                                        <p:strVal val="visible"/>
                                      </p:to>
                                    </p:set>
                                    <p:animEffect filter="fade" transition="in">
                                      <p:cBhvr>
                                        <p:cTn dur="500"/>
                                        <p:tgtEl>
                                          <p:spTgt spid="14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6" st="6"/>
                                            </p:txEl>
                                          </p:spTgt>
                                        </p:tgtEl>
                                        <p:attrNameLst>
                                          <p:attrName>style.visibility</p:attrName>
                                        </p:attrNameLst>
                                      </p:cBhvr>
                                      <p:to>
                                        <p:strVal val="visible"/>
                                      </p:to>
                                    </p:set>
                                    <p:animEffect filter="fade" transition="in">
                                      <p:cBhvr>
                                        <p:cTn dur="500"/>
                                        <p:tgtEl>
                                          <p:spTgt spid="141">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9" name="Shape 1149"/>
        <p:cNvGrpSpPr/>
        <p:nvPr/>
      </p:nvGrpSpPr>
      <p:grpSpPr>
        <a:xfrm>
          <a:off x="0" y="0"/>
          <a:ext cx="0" cy="0"/>
          <a:chOff x="0" y="0"/>
          <a:chExt cx="0" cy="0"/>
        </a:xfrm>
      </p:grpSpPr>
      <p:pic>
        <p:nvPicPr>
          <p:cNvPr descr="En bild som visar gräs, träd, person, utomhus&#10;&#10;Automatiskt genererad beskrivning" id="1150" name="Google Shape;1150;p4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151" name="Google Shape;1151;p46"/>
          <p:cNvSpPr txBox="1"/>
          <p:nvPr>
            <p:ph type="ctrTitle"/>
          </p:nvPr>
        </p:nvSpPr>
        <p:spPr>
          <a:xfrm>
            <a:off x="1204511" y="-1007685"/>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Calibri"/>
              <a:buNone/>
            </a:pPr>
            <a:r>
              <a:rPr lang="sv-SE">
                <a:solidFill>
                  <a:schemeClr val="lt1"/>
                </a:solidFill>
              </a:rPr>
              <a:t>11 mot 11</a:t>
            </a:r>
            <a:endParaRPr/>
          </a:p>
        </p:txBody>
      </p:sp>
      <p:sp>
        <p:nvSpPr>
          <p:cNvPr id="1152" name="Google Shape;1152;p46"/>
          <p:cNvSpPr txBox="1"/>
          <p:nvPr>
            <p:ph idx="1" type="subTitle"/>
          </p:nvPr>
        </p:nvSpPr>
        <p:spPr>
          <a:xfrm>
            <a:off x="1314679" y="1379915"/>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400"/>
              <a:buNone/>
            </a:pPr>
            <a:r>
              <a:rPr lang="sv-SE">
                <a:solidFill>
                  <a:schemeClr val="lt1"/>
                </a:solidFill>
                <a:latin typeface="Cambria"/>
                <a:ea typeface="Cambria"/>
                <a:cs typeface="Cambria"/>
                <a:sym typeface="Cambria"/>
              </a:rPr>
              <a:t>Spelsätt</a:t>
            </a:r>
            <a:endParaRPr/>
          </a:p>
        </p:txBody>
      </p:sp>
      <p:grpSp>
        <p:nvGrpSpPr>
          <p:cNvPr id="1153" name="Google Shape;1153;p46"/>
          <p:cNvGrpSpPr/>
          <p:nvPr/>
        </p:nvGrpSpPr>
        <p:grpSpPr>
          <a:xfrm>
            <a:off x="-134870" y="86233"/>
            <a:ext cx="3483998" cy="579522"/>
            <a:chOff x="-134870" y="86233"/>
            <a:chExt cx="3483998" cy="579522"/>
          </a:xfrm>
        </p:grpSpPr>
        <p:sp>
          <p:nvSpPr>
            <p:cNvPr id="1154" name="Google Shape;1154;p46"/>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sv-SE" sz="1200">
                  <a:solidFill>
                    <a:schemeClr val="lt1"/>
                  </a:solidFill>
                  <a:latin typeface="Calibri"/>
                  <a:ea typeface="Calibri"/>
                  <a:cs typeface="Calibri"/>
                  <a:sym typeface="Calibri"/>
                </a:rPr>
                <a:t>Glädje, Gemenskap &amp; Fair Play</a:t>
              </a:r>
              <a:endParaRPr/>
            </a:p>
          </p:txBody>
        </p:sp>
        <p:pic>
          <p:nvPicPr>
            <p:cNvPr id="1155" name="Google Shape;1155;p46"/>
            <p:cNvPicPr preferRelativeResize="0"/>
            <p:nvPr/>
          </p:nvPicPr>
          <p:blipFill rotWithShape="1">
            <a:blip r:embed="rId4">
              <a:alphaModFix/>
            </a:blip>
            <a:srcRect b="0" l="0" r="0" t="0"/>
            <a:stretch/>
          </p:blipFill>
          <p:spPr>
            <a:xfrm>
              <a:off x="-134870" y="86233"/>
              <a:ext cx="1034861" cy="579522"/>
            </a:xfrm>
            <a:prstGeom prst="rect">
              <a:avLst/>
            </a:prstGeom>
            <a:noFill/>
            <a:ln>
              <a:noFill/>
            </a:ln>
          </p:spPr>
        </p:pic>
      </p:grpSp>
      <p:pic>
        <p:nvPicPr>
          <p:cNvPr id="1156" name="Google Shape;1156;p46"/>
          <p:cNvPicPr preferRelativeResize="0"/>
          <p:nvPr/>
        </p:nvPicPr>
        <p:blipFill rotWithShape="1">
          <a:blip r:embed="rId4">
            <a:alphaModFix amt="20000"/>
          </a:blip>
          <a:srcRect b="0" l="0" r="0" t="0"/>
          <a:stretch/>
        </p:blipFill>
        <p:spPr>
          <a:xfrm>
            <a:off x="9471838" y="4805890"/>
            <a:ext cx="3486669" cy="195253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1" name="Shape 1161"/>
        <p:cNvGrpSpPr/>
        <p:nvPr/>
      </p:nvGrpSpPr>
      <p:grpSpPr>
        <a:xfrm>
          <a:off x="0" y="0"/>
          <a:ext cx="0" cy="0"/>
          <a:chOff x="0" y="0"/>
          <a:chExt cx="0" cy="0"/>
        </a:xfrm>
      </p:grpSpPr>
      <p:pic>
        <p:nvPicPr>
          <p:cNvPr id="1162" name="Google Shape;1162;p47"/>
          <p:cNvPicPr preferRelativeResize="0"/>
          <p:nvPr/>
        </p:nvPicPr>
        <p:blipFill rotWithShape="1">
          <a:blip r:embed="rId3">
            <a:alphaModFix/>
          </a:blip>
          <a:srcRect b="3496" l="62770" r="1812" t="2085"/>
          <a:stretch/>
        </p:blipFill>
        <p:spPr>
          <a:xfrm>
            <a:off x="7623416" y="7410"/>
            <a:ext cx="4568584" cy="6850590"/>
          </a:xfrm>
          <a:prstGeom prst="rect">
            <a:avLst/>
          </a:prstGeom>
          <a:noFill/>
          <a:ln>
            <a:noFill/>
          </a:ln>
        </p:spPr>
      </p:pic>
      <p:pic>
        <p:nvPicPr>
          <p:cNvPr id="1163" name="Google Shape;1163;p47"/>
          <p:cNvPicPr preferRelativeResize="0"/>
          <p:nvPr/>
        </p:nvPicPr>
        <p:blipFill rotWithShape="1">
          <a:blip r:embed="rId4">
            <a:alphaModFix amt="20000"/>
          </a:blip>
          <a:srcRect b="0" l="0" r="0" t="0"/>
          <a:stretch/>
        </p:blipFill>
        <p:spPr>
          <a:xfrm>
            <a:off x="9471838" y="4805890"/>
            <a:ext cx="3486669" cy="1952535"/>
          </a:xfrm>
          <a:prstGeom prst="rect">
            <a:avLst/>
          </a:prstGeom>
          <a:noFill/>
          <a:ln>
            <a:noFill/>
          </a:ln>
        </p:spPr>
      </p:pic>
      <p:sp>
        <p:nvSpPr>
          <p:cNvPr id="1164" name="Google Shape;1164;p47"/>
          <p:cNvSpPr txBox="1"/>
          <p:nvPr/>
        </p:nvSpPr>
        <p:spPr>
          <a:xfrm>
            <a:off x="7598203" y="85180"/>
            <a:ext cx="194162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600">
                <a:solidFill>
                  <a:schemeClr val="lt1"/>
                </a:solidFill>
                <a:latin typeface="Calibri"/>
                <a:ea typeface="Calibri"/>
                <a:cs typeface="Calibri"/>
                <a:sym typeface="Calibri"/>
              </a:rPr>
              <a:t>Formation: MV-4-3-3</a:t>
            </a:r>
            <a:endParaRPr/>
          </a:p>
        </p:txBody>
      </p:sp>
      <p:grpSp>
        <p:nvGrpSpPr>
          <p:cNvPr id="1165" name="Google Shape;1165;p47"/>
          <p:cNvGrpSpPr/>
          <p:nvPr/>
        </p:nvGrpSpPr>
        <p:grpSpPr>
          <a:xfrm>
            <a:off x="-134870" y="86233"/>
            <a:ext cx="3483998" cy="579522"/>
            <a:chOff x="-134870" y="86233"/>
            <a:chExt cx="3483998" cy="579522"/>
          </a:xfrm>
        </p:grpSpPr>
        <p:sp>
          <p:nvSpPr>
            <p:cNvPr id="1166" name="Google Shape;1166;p47"/>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sv-SE" sz="1200">
                  <a:solidFill>
                    <a:schemeClr val="lt1"/>
                  </a:solidFill>
                  <a:latin typeface="Calibri"/>
                  <a:ea typeface="Calibri"/>
                  <a:cs typeface="Calibri"/>
                  <a:sym typeface="Calibri"/>
                </a:rPr>
                <a:t>Glädje, Gemenskap &amp; Fair Play</a:t>
              </a:r>
              <a:endParaRPr/>
            </a:p>
          </p:txBody>
        </p:sp>
        <p:pic>
          <p:nvPicPr>
            <p:cNvPr id="1167" name="Google Shape;1167;p47"/>
            <p:cNvPicPr preferRelativeResize="0"/>
            <p:nvPr/>
          </p:nvPicPr>
          <p:blipFill rotWithShape="1">
            <a:blip r:embed="rId4">
              <a:alphaModFix/>
            </a:blip>
            <a:srcRect b="0" l="0" r="0" t="0"/>
            <a:stretch/>
          </p:blipFill>
          <p:spPr>
            <a:xfrm>
              <a:off x="-134870" y="86233"/>
              <a:ext cx="1034861" cy="579522"/>
            </a:xfrm>
            <a:prstGeom prst="rect">
              <a:avLst/>
            </a:prstGeom>
            <a:noFill/>
            <a:ln>
              <a:noFill/>
            </a:ln>
          </p:spPr>
        </p:pic>
      </p:grpSp>
      <p:sp>
        <p:nvSpPr>
          <p:cNvPr id="1168" name="Google Shape;1168;p47"/>
          <p:cNvSpPr txBox="1"/>
          <p:nvPr/>
        </p:nvSpPr>
        <p:spPr>
          <a:xfrm>
            <a:off x="3869352" y="140233"/>
            <a:ext cx="277474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lang="sv-SE" sz="4000" u="sng" cap="none" strike="noStrike">
                <a:solidFill>
                  <a:schemeClr val="lt1"/>
                </a:solidFill>
                <a:latin typeface="Calibri"/>
                <a:ea typeface="Calibri"/>
                <a:cs typeface="Calibri"/>
                <a:sym typeface="Calibri"/>
              </a:rPr>
              <a:t>Anfallsspel</a:t>
            </a:r>
            <a:endParaRPr/>
          </a:p>
        </p:txBody>
      </p:sp>
      <p:sp>
        <p:nvSpPr>
          <p:cNvPr id="1169" name="Google Shape;1169;p47"/>
          <p:cNvSpPr txBox="1"/>
          <p:nvPr/>
        </p:nvSpPr>
        <p:spPr>
          <a:xfrm>
            <a:off x="561348" y="920722"/>
            <a:ext cx="638828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lang="sv-SE" sz="3200" cap="none" strike="noStrike">
                <a:solidFill>
                  <a:schemeClr val="lt1"/>
                </a:solidFill>
                <a:latin typeface="Calibri"/>
                <a:ea typeface="Calibri"/>
                <a:cs typeface="Calibri"/>
                <a:sym typeface="Calibri"/>
              </a:rPr>
              <a:t>Arbetssätt- Speluppbyggnad</a:t>
            </a:r>
            <a:endParaRPr/>
          </a:p>
        </p:txBody>
      </p:sp>
      <p:sp>
        <p:nvSpPr>
          <p:cNvPr id="1170" name="Google Shape;1170;p47"/>
          <p:cNvSpPr/>
          <p:nvPr/>
        </p:nvSpPr>
        <p:spPr>
          <a:xfrm>
            <a:off x="891015" y="1639580"/>
            <a:ext cx="6255913" cy="414569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Vi ska anfalla med alla våra spelare.</a:t>
            </a:r>
            <a:endParaRPr/>
          </a:p>
          <a:p>
            <a:pPr indent="0" lvl="0" marL="0" marR="0" rtl="0" algn="l">
              <a:lnSpc>
                <a:spcPct val="90000"/>
              </a:lnSpc>
              <a:spcBef>
                <a:spcPts val="100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Vi ska ta oss fram i plan genom variation.</a:t>
            </a:r>
            <a:endParaRPr/>
          </a:p>
          <a:p>
            <a:pPr indent="-342900" lvl="0" marL="342900" marR="0" rtl="0" algn="l">
              <a:lnSpc>
                <a:spcPct val="90000"/>
              </a:lnSpc>
              <a:spcBef>
                <a:spcPts val="1000"/>
              </a:spcBef>
              <a:spcAft>
                <a:spcPts val="0"/>
              </a:spcAft>
              <a:buClr>
                <a:schemeClr val="lt2"/>
              </a:buClr>
              <a:buSzPts val="1400"/>
              <a:buFont typeface="Arial"/>
              <a:buChar char="•"/>
            </a:pPr>
            <a:r>
              <a:rPr b="0" i="0" lang="sv-SE" sz="1400">
                <a:solidFill>
                  <a:schemeClr val="lt1"/>
                </a:solidFill>
                <a:latin typeface="Calibri"/>
                <a:ea typeface="Calibri"/>
                <a:cs typeface="Calibri"/>
                <a:sym typeface="Calibri"/>
              </a:rPr>
              <a:t>Genom motståndarna.</a:t>
            </a:r>
            <a:endParaRPr/>
          </a:p>
          <a:p>
            <a:pPr indent="-342900" lvl="0" marL="342900" marR="0" rtl="0" algn="l">
              <a:lnSpc>
                <a:spcPct val="90000"/>
              </a:lnSpc>
              <a:spcBef>
                <a:spcPts val="1000"/>
              </a:spcBef>
              <a:spcAft>
                <a:spcPts val="0"/>
              </a:spcAft>
              <a:buClr>
                <a:schemeClr val="lt2"/>
              </a:buClr>
              <a:buSzPts val="1400"/>
              <a:buFont typeface="Arial"/>
              <a:buChar char="•"/>
            </a:pPr>
            <a:r>
              <a:rPr b="0" i="0" lang="sv-SE" sz="1400">
                <a:solidFill>
                  <a:schemeClr val="lt1"/>
                </a:solidFill>
                <a:latin typeface="Calibri"/>
                <a:ea typeface="Calibri"/>
                <a:cs typeface="Calibri"/>
                <a:sym typeface="Calibri"/>
              </a:rPr>
              <a:t>Runt motståndarna.</a:t>
            </a:r>
            <a:endParaRPr/>
          </a:p>
          <a:p>
            <a:pPr indent="-342900" lvl="0" marL="342900" marR="0" rtl="0" algn="l">
              <a:lnSpc>
                <a:spcPct val="90000"/>
              </a:lnSpc>
              <a:spcBef>
                <a:spcPts val="1000"/>
              </a:spcBef>
              <a:spcAft>
                <a:spcPts val="0"/>
              </a:spcAft>
              <a:buClr>
                <a:schemeClr val="lt2"/>
              </a:buClr>
              <a:buSzPts val="1400"/>
              <a:buFont typeface="Arial"/>
              <a:buChar char="•"/>
            </a:pPr>
            <a:r>
              <a:rPr b="0" i="0" lang="sv-SE" sz="1400">
                <a:solidFill>
                  <a:schemeClr val="lt1"/>
                </a:solidFill>
                <a:latin typeface="Calibri"/>
                <a:ea typeface="Calibri"/>
                <a:cs typeface="Calibri"/>
                <a:sym typeface="Calibri"/>
              </a:rPr>
              <a:t>Diagonal, långa &amp; korta passningar. </a:t>
            </a:r>
            <a:endParaRPr/>
          </a:p>
          <a:p>
            <a:pPr indent="-342900" lvl="0" marL="342900" marR="0" rtl="0" algn="l">
              <a:lnSpc>
                <a:spcPct val="90000"/>
              </a:lnSpc>
              <a:spcBef>
                <a:spcPts val="1000"/>
              </a:spcBef>
              <a:spcAft>
                <a:spcPts val="0"/>
              </a:spcAft>
              <a:buClr>
                <a:schemeClr val="lt2"/>
              </a:buClr>
              <a:buSzPts val="1400"/>
              <a:buFont typeface="Arial"/>
              <a:buChar char="•"/>
            </a:pPr>
            <a:r>
              <a:rPr b="0" i="0" lang="sv-SE" sz="1400">
                <a:solidFill>
                  <a:schemeClr val="lt1"/>
                </a:solidFill>
                <a:latin typeface="Calibri"/>
                <a:ea typeface="Calibri"/>
                <a:cs typeface="Calibri"/>
                <a:sym typeface="Calibri"/>
              </a:rPr>
              <a:t>Spelare i alla korridorer.</a:t>
            </a:r>
            <a:endParaRPr/>
          </a:p>
          <a:p>
            <a:pPr indent="0" lvl="0" marL="0" marR="0" rtl="0" algn="l">
              <a:lnSpc>
                <a:spcPct val="90000"/>
              </a:lnSpc>
              <a:spcBef>
                <a:spcPts val="1000"/>
              </a:spcBef>
              <a:spcAft>
                <a:spcPts val="0"/>
              </a:spcAft>
              <a:buClr>
                <a:schemeClr val="lt2"/>
              </a:buClr>
              <a:buSzPts val="1600"/>
              <a:buFont typeface="Arial"/>
              <a:buNone/>
            </a:pPr>
            <a:r>
              <a:t/>
            </a:r>
            <a:endParaRPr b="0" i="0" sz="16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Grundförutsättningarna i Anfallsspel:</a:t>
            </a:r>
            <a:endParaRPr/>
          </a:p>
          <a:p>
            <a:pPr indent="-342900" lvl="0" marL="342900" marR="0" rtl="0" algn="l">
              <a:lnSpc>
                <a:spcPct val="90000"/>
              </a:lnSpc>
              <a:spcBef>
                <a:spcPts val="1000"/>
              </a:spcBef>
              <a:spcAft>
                <a:spcPts val="0"/>
              </a:spcAft>
              <a:buClr>
                <a:schemeClr val="lt2"/>
              </a:buClr>
              <a:buSzPts val="1400"/>
              <a:buFont typeface="Arial"/>
              <a:buChar char="•"/>
            </a:pPr>
            <a:r>
              <a:rPr b="0" i="0" lang="sv-SE" sz="1400">
                <a:solidFill>
                  <a:schemeClr val="lt1"/>
                </a:solidFill>
                <a:latin typeface="Calibri"/>
                <a:ea typeface="Calibri"/>
                <a:cs typeface="Calibri"/>
                <a:sym typeface="Calibri"/>
              </a:rPr>
              <a:t>Spelbredd</a:t>
            </a:r>
            <a:endParaRPr/>
          </a:p>
          <a:p>
            <a:pPr indent="-342900" lvl="0" marL="342900" marR="0" rtl="0" algn="l">
              <a:lnSpc>
                <a:spcPct val="90000"/>
              </a:lnSpc>
              <a:spcBef>
                <a:spcPts val="1000"/>
              </a:spcBef>
              <a:spcAft>
                <a:spcPts val="0"/>
              </a:spcAft>
              <a:buClr>
                <a:schemeClr val="lt2"/>
              </a:buClr>
              <a:buSzPts val="1400"/>
              <a:buFont typeface="Arial"/>
              <a:buChar char="•"/>
            </a:pPr>
            <a:r>
              <a:rPr b="0" i="0" lang="sv-SE" sz="1400">
                <a:solidFill>
                  <a:schemeClr val="lt1"/>
                </a:solidFill>
                <a:latin typeface="Calibri"/>
                <a:ea typeface="Calibri"/>
                <a:cs typeface="Calibri"/>
                <a:sym typeface="Calibri"/>
              </a:rPr>
              <a:t>Spelbarhet </a:t>
            </a:r>
            <a:endParaRPr/>
          </a:p>
          <a:p>
            <a:pPr indent="-342900" lvl="0" marL="342900" marR="0" rtl="0" algn="l">
              <a:lnSpc>
                <a:spcPct val="90000"/>
              </a:lnSpc>
              <a:spcBef>
                <a:spcPts val="1000"/>
              </a:spcBef>
              <a:spcAft>
                <a:spcPts val="0"/>
              </a:spcAft>
              <a:buClr>
                <a:schemeClr val="lt2"/>
              </a:buClr>
              <a:buSzPts val="1400"/>
              <a:buFont typeface="Arial"/>
              <a:buChar char="•"/>
            </a:pPr>
            <a:r>
              <a:rPr b="0" i="0" lang="sv-SE" sz="1400">
                <a:solidFill>
                  <a:schemeClr val="lt1"/>
                </a:solidFill>
                <a:latin typeface="Calibri"/>
                <a:ea typeface="Calibri"/>
                <a:cs typeface="Calibri"/>
                <a:sym typeface="Calibri"/>
              </a:rPr>
              <a:t>Spelavstånd</a:t>
            </a:r>
            <a:endParaRPr/>
          </a:p>
          <a:p>
            <a:pPr indent="-342900" lvl="0" marL="342900" marR="0" rtl="0" algn="l">
              <a:lnSpc>
                <a:spcPct val="90000"/>
              </a:lnSpc>
              <a:spcBef>
                <a:spcPts val="1000"/>
              </a:spcBef>
              <a:spcAft>
                <a:spcPts val="0"/>
              </a:spcAft>
              <a:buClr>
                <a:schemeClr val="lt2"/>
              </a:buClr>
              <a:buSzPts val="1400"/>
              <a:buFont typeface="Arial"/>
              <a:buChar char="•"/>
            </a:pPr>
            <a:r>
              <a:rPr b="0" i="0" lang="sv-SE" sz="1400">
                <a:solidFill>
                  <a:schemeClr val="lt1"/>
                </a:solidFill>
                <a:latin typeface="Calibri"/>
                <a:ea typeface="Calibri"/>
                <a:cs typeface="Calibri"/>
                <a:sym typeface="Calibri"/>
              </a:rPr>
              <a:t>Speldjup</a:t>
            </a:r>
            <a:endParaRPr/>
          </a:p>
          <a:p>
            <a:pPr indent="0" lvl="0" marL="0" marR="0" rtl="0" algn="l">
              <a:lnSpc>
                <a:spcPct val="90000"/>
              </a:lnSpc>
              <a:spcBef>
                <a:spcPts val="100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Krävs för att vi ska lyckas med variation. </a:t>
            </a:r>
            <a:endParaRPr/>
          </a:p>
          <a:p>
            <a:pPr indent="0" lvl="0" marL="0" marR="0" rtl="0" algn="l">
              <a:lnSpc>
                <a:spcPct val="90000"/>
              </a:lnSpc>
              <a:spcBef>
                <a:spcPts val="1000"/>
              </a:spcBef>
              <a:spcAft>
                <a:spcPts val="0"/>
              </a:spcAft>
              <a:buClr>
                <a:schemeClr val="lt2"/>
              </a:buClr>
              <a:buSzPts val="1600"/>
              <a:buFont typeface="Arial"/>
              <a:buNone/>
            </a:pPr>
            <a:r>
              <a:t/>
            </a:r>
            <a:endParaRPr b="0" i="0" sz="1600">
              <a:solidFill>
                <a:srgbClr val="FF0000"/>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600"/>
              <a:buFont typeface="Arial"/>
              <a:buNone/>
            </a:pPr>
            <a:r>
              <a:rPr b="0" i="0" lang="sv-SE" sz="1600">
                <a:solidFill>
                  <a:srgbClr val="FF0000"/>
                </a:solidFill>
                <a:latin typeface="Calibri"/>
                <a:ea typeface="Calibri"/>
                <a:cs typeface="Calibri"/>
                <a:sym typeface="Calibri"/>
              </a:rPr>
              <a:t>Sträva efter att alltid ha bollen längs marken. </a:t>
            </a:r>
            <a:endParaRPr b="0" i="0" sz="1600">
              <a:solidFill>
                <a:schemeClr val="lt1"/>
              </a:solidFill>
              <a:latin typeface="Calibri"/>
              <a:ea typeface="Calibri"/>
              <a:cs typeface="Calibri"/>
              <a:sym typeface="Calibri"/>
            </a:endParaRPr>
          </a:p>
        </p:txBody>
      </p:sp>
      <p:cxnSp>
        <p:nvCxnSpPr>
          <p:cNvPr id="1171" name="Google Shape;1171;p47"/>
          <p:cNvCxnSpPr/>
          <p:nvPr/>
        </p:nvCxnSpPr>
        <p:spPr>
          <a:xfrm>
            <a:off x="8683782" y="1399142"/>
            <a:ext cx="0" cy="4164376"/>
          </a:xfrm>
          <a:prstGeom prst="straightConnector1">
            <a:avLst/>
          </a:prstGeom>
          <a:noFill/>
          <a:ln cap="flat" cmpd="sng" w="9525">
            <a:solidFill>
              <a:schemeClr val="dk1"/>
            </a:solidFill>
            <a:prstDash val="dash"/>
            <a:round/>
            <a:headEnd len="sm" w="sm" type="none"/>
            <a:tailEnd len="sm" w="sm" type="none"/>
          </a:ln>
        </p:spPr>
      </p:cxnSp>
      <p:cxnSp>
        <p:nvCxnSpPr>
          <p:cNvPr id="1172" name="Google Shape;1172;p47"/>
          <p:cNvCxnSpPr/>
          <p:nvPr/>
        </p:nvCxnSpPr>
        <p:spPr>
          <a:xfrm>
            <a:off x="9352088" y="665755"/>
            <a:ext cx="0" cy="5668944"/>
          </a:xfrm>
          <a:prstGeom prst="straightConnector1">
            <a:avLst/>
          </a:prstGeom>
          <a:noFill/>
          <a:ln cap="flat" cmpd="sng" w="9525">
            <a:solidFill>
              <a:schemeClr val="dk1"/>
            </a:solidFill>
            <a:prstDash val="dash"/>
            <a:round/>
            <a:headEnd len="sm" w="sm" type="none"/>
            <a:tailEnd len="sm" w="sm" type="none"/>
          </a:ln>
        </p:spPr>
      </p:cxnSp>
      <p:cxnSp>
        <p:nvCxnSpPr>
          <p:cNvPr id="1173" name="Google Shape;1173;p47"/>
          <p:cNvCxnSpPr/>
          <p:nvPr/>
        </p:nvCxnSpPr>
        <p:spPr>
          <a:xfrm>
            <a:off x="11200481" y="1418039"/>
            <a:ext cx="0" cy="4164376"/>
          </a:xfrm>
          <a:prstGeom prst="straightConnector1">
            <a:avLst/>
          </a:prstGeom>
          <a:noFill/>
          <a:ln cap="flat" cmpd="sng" w="9525">
            <a:solidFill>
              <a:schemeClr val="dk1"/>
            </a:solidFill>
            <a:prstDash val="dash"/>
            <a:round/>
            <a:headEnd len="sm" w="sm" type="none"/>
            <a:tailEnd len="sm" w="sm" type="none"/>
          </a:ln>
        </p:spPr>
      </p:cxnSp>
      <p:cxnSp>
        <p:nvCxnSpPr>
          <p:cNvPr id="1174" name="Google Shape;1174;p47"/>
          <p:cNvCxnSpPr/>
          <p:nvPr/>
        </p:nvCxnSpPr>
        <p:spPr>
          <a:xfrm>
            <a:off x="10496006" y="665755"/>
            <a:ext cx="0" cy="5668944"/>
          </a:xfrm>
          <a:prstGeom prst="straightConnector1">
            <a:avLst/>
          </a:prstGeom>
          <a:noFill/>
          <a:ln cap="flat" cmpd="sng" w="9525">
            <a:solidFill>
              <a:schemeClr val="dk1"/>
            </a:solidFill>
            <a:prstDash val="dash"/>
            <a:round/>
            <a:headEnd len="sm" w="sm" type="none"/>
            <a:tailEnd len="sm" w="sm" type="none"/>
          </a:ln>
        </p:spPr>
      </p:cxnSp>
      <p:sp>
        <p:nvSpPr>
          <p:cNvPr id="1175" name="Google Shape;1175;p47"/>
          <p:cNvSpPr txBox="1"/>
          <p:nvPr/>
        </p:nvSpPr>
        <p:spPr>
          <a:xfrm>
            <a:off x="7772501" y="1760464"/>
            <a:ext cx="78378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400">
                <a:solidFill>
                  <a:schemeClr val="dk1"/>
                </a:solidFill>
                <a:latin typeface="Calibri"/>
                <a:ea typeface="Calibri"/>
                <a:cs typeface="Calibri"/>
                <a:sym typeface="Calibri"/>
              </a:rPr>
              <a:t>Yttre-Korridor</a:t>
            </a:r>
            <a:endParaRPr/>
          </a:p>
        </p:txBody>
      </p:sp>
      <p:sp>
        <p:nvSpPr>
          <p:cNvPr id="1176" name="Google Shape;1176;p47"/>
          <p:cNvSpPr txBox="1"/>
          <p:nvPr/>
        </p:nvSpPr>
        <p:spPr>
          <a:xfrm>
            <a:off x="8660153" y="1328346"/>
            <a:ext cx="78378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400">
                <a:solidFill>
                  <a:schemeClr val="dk1"/>
                </a:solidFill>
                <a:latin typeface="Calibri"/>
                <a:ea typeface="Calibri"/>
                <a:cs typeface="Calibri"/>
                <a:sym typeface="Calibri"/>
              </a:rPr>
              <a:t>Inre-Korridor</a:t>
            </a:r>
            <a:endParaRPr/>
          </a:p>
        </p:txBody>
      </p:sp>
      <p:sp>
        <p:nvSpPr>
          <p:cNvPr id="1177" name="Google Shape;1177;p47"/>
          <p:cNvSpPr txBox="1"/>
          <p:nvPr/>
        </p:nvSpPr>
        <p:spPr>
          <a:xfrm>
            <a:off x="9542116" y="1857708"/>
            <a:ext cx="78378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400">
                <a:solidFill>
                  <a:schemeClr val="dk1"/>
                </a:solidFill>
                <a:latin typeface="Calibri"/>
                <a:ea typeface="Calibri"/>
                <a:cs typeface="Calibri"/>
                <a:sym typeface="Calibri"/>
              </a:rPr>
              <a:t>Central-Korridor</a:t>
            </a:r>
            <a:endParaRPr/>
          </a:p>
        </p:txBody>
      </p:sp>
      <p:sp>
        <p:nvSpPr>
          <p:cNvPr id="1178" name="Google Shape;1178;p47"/>
          <p:cNvSpPr txBox="1"/>
          <p:nvPr/>
        </p:nvSpPr>
        <p:spPr>
          <a:xfrm>
            <a:off x="10500185" y="1435043"/>
            <a:ext cx="78378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400">
                <a:solidFill>
                  <a:schemeClr val="dk1"/>
                </a:solidFill>
                <a:latin typeface="Calibri"/>
                <a:ea typeface="Calibri"/>
                <a:cs typeface="Calibri"/>
                <a:sym typeface="Calibri"/>
              </a:rPr>
              <a:t>Inre-Korridor</a:t>
            </a:r>
            <a:endParaRPr/>
          </a:p>
        </p:txBody>
      </p:sp>
      <p:sp>
        <p:nvSpPr>
          <p:cNvPr id="1179" name="Google Shape;1179;p47"/>
          <p:cNvSpPr txBox="1"/>
          <p:nvPr/>
        </p:nvSpPr>
        <p:spPr>
          <a:xfrm>
            <a:off x="11424475" y="1883430"/>
            <a:ext cx="78378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400">
                <a:solidFill>
                  <a:schemeClr val="dk1"/>
                </a:solidFill>
                <a:latin typeface="Calibri"/>
                <a:ea typeface="Calibri"/>
                <a:cs typeface="Calibri"/>
                <a:sym typeface="Calibri"/>
              </a:rPr>
              <a:t>Yttre-Korridor</a:t>
            </a:r>
            <a:endParaRPr/>
          </a:p>
        </p:txBody>
      </p:sp>
      <p:grpSp>
        <p:nvGrpSpPr>
          <p:cNvPr id="1180" name="Google Shape;1180;p47"/>
          <p:cNvGrpSpPr/>
          <p:nvPr/>
        </p:nvGrpSpPr>
        <p:grpSpPr>
          <a:xfrm>
            <a:off x="9668959" y="4742821"/>
            <a:ext cx="474810" cy="515622"/>
            <a:chOff x="8183019" y="5898634"/>
            <a:chExt cx="474810" cy="515622"/>
          </a:xfrm>
        </p:grpSpPr>
        <p:sp>
          <p:nvSpPr>
            <p:cNvPr id="1181" name="Google Shape;1181;p47"/>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182" name="Google Shape;1182;p47"/>
            <p:cNvSpPr txBox="1"/>
            <p:nvPr/>
          </p:nvSpPr>
          <p:spPr>
            <a:xfrm>
              <a:off x="8183019" y="6044924"/>
              <a:ext cx="4748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6:a</a:t>
              </a:r>
              <a:endParaRPr/>
            </a:p>
          </p:txBody>
        </p:sp>
      </p:grpSp>
      <p:grpSp>
        <p:nvGrpSpPr>
          <p:cNvPr id="1183" name="Google Shape;1183;p47"/>
          <p:cNvGrpSpPr/>
          <p:nvPr/>
        </p:nvGrpSpPr>
        <p:grpSpPr>
          <a:xfrm>
            <a:off x="7663379" y="4713814"/>
            <a:ext cx="514885" cy="515622"/>
            <a:chOff x="8183019" y="5898634"/>
            <a:chExt cx="514885" cy="515622"/>
          </a:xfrm>
        </p:grpSpPr>
        <p:sp>
          <p:nvSpPr>
            <p:cNvPr id="1184" name="Google Shape;1184;p47"/>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185" name="Google Shape;1185;p47"/>
            <p:cNvSpPr txBox="1"/>
            <p:nvPr/>
          </p:nvSpPr>
          <p:spPr>
            <a:xfrm>
              <a:off x="8183019" y="6044924"/>
              <a:ext cx="51488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WB</a:t>
              </a:r>
              <a:endParaRPr/>
            </a:p>
          </p:txBody>
        </p:sp>
      </p:grpSp>
      <p:grpSp>
        <p:nvGrpSpPr>
          <p:cNvPr id="1186" name="Google Shape;1186;p47"/>
          <p:cNvGrpSpPr/>
          <p:nvPr/>
        </p:nvGrpSpPr>
        <p:grpSpPr>
          <a:xfrm>
            <a:off x="11754786" y="4713814"/>
            <a:ext cx="514885" cy="515622"/>
            <a:chOff x="8183019" y="5898634"/>
            <a:chExt cx="514885" cy="515622"/>
          </a:xfrm>
        </p:grpSpPr>
        <p:sp>
          <p:nvSpPr>
            <p:cNvPr id="1187" name="Google Shape;1187;p47"/>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188" name="Google Shape;1188;p47"/>
            <p:cNvSpPr txBox="1"/>
            <p:nvPr/>
          </p:nvSpPr>
          <p:spPr>
            <a:xfrm>
              <a:off x="8183019" y="6044924"/>
              <a:ext cx="51488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WB</a:t>
              </a:r>
              <a:endParaRPr/>
            </a:p>
          </p:txBody>
        </p:sp>
      </p:grpSp>
      <p:grpSp>
        <p:nvGrpSpPr>
          <p:cNvPr id="1189" name="Google Shape;1189;p47"/>
          <p:cNvGrpSpPr/>
          <p:nvPr/>
        </p:nvGrpSpPr>
        <p:grpSpPr>
          <a:xfrm>
            <a:off x="8712221" y="4078117"/>
            <a:ext cx="474810" cy="515622"/>
            <a:chOff x="8183019" y="5898634"/>
            <a:chExt cx="474810" cy="515622"/>
          </a:xfrm>
        </p:grpSpPr>
        <p:sp>
          <p:nvSpPr>
            <p:cNvPr id="1190" name="Google Shape;1190;p47"/>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191" name="Google Shape;1191;p47"/>
            <p:cNvSpPr txBox="1"/>
            <p:nvPr/>
          </p:nvSpPr>
          <p:spPr>
            <a:xfrm>
              <a:off x="8183019" y="6044924"/>
              <a:ext cx="4748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8:a</a:t>
              </a:r>
              <a:endParaRPr/>
            </a:p>
          </p:txBody>
        </p:sp>
      </p:grpSp>
      <p:grpSp>
        <p:nvGrpSpPr>
          <p:cNvPr id="1192" name="Google Shape;1192;p47"/>
          <p:cNvGrpSpPr/>
          <p:nvPr/>
        </p:nvGrpSpPr>
        <p:grpSpPr>
          <a:xfrm>
            <a:off x="10748804" y="4099692"/>
            <a:ext cx="474810" cy="515622"/>
            <a:chOff x="8183019" y="5898634"/>
            <a:chExt cx="474810" cy="515622"/>
          </a:xfrm>
        </p:grpSpPr>
        <p:sp>
          <p:nvSpPr>
            <p:cNvPr id="1193" name="Google Shape;1193;p47"/>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194" name="Google Shape;1194;p47"/>
            <p:cNvSpPr txBox="1"/>
            <p:nvPr/>
          </p:nvSpPr>
          <p:spPr>
            <a:xfrm>
              <a:off x="8183019" y="6044924"/>
              <a:ext cx="4748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8:a</a:t>
              </a:r>
              <a:endParaRPr/>
            </a:p>
          </p:txBody>
        </p:sp>
      </p:grpSp>
      <p:grpSp>
        <p:nvGrpSpPr>
          <p:cNvPr id="1195" name="Google Shape;1195;p47"/>
          <p:cNvGrpSpPr/>
          <p:nvPr/>
        </p:nvGrpSpPr>
        <p:grpSpPr>
          <a:xfrm>
            <a:off x="9687471" y="3090534"/>
            <a:ext cx="495649" cy="515622"/>
            <a:chOff x="8183019" y="5898634"/>
            <a:chExt cx="495649" cy="515622"/>
          </a:xfrm>
        </p:grpSpPr>
        <p:sp>
          <p:nvSpPr>
            <p:cNvPr id="1196" name="Google Shape;1196;p47"/>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197" name="Google Shape;1197;p47"/>
            <p:cNvSpPr txBox="1"/>
            <p:nvPr/>
          </p:nvSpPr>
          <p:spPr>
            <a:xfrm>
              <a:off x="8183019" y="6044924"/>
              <a:ext cx="49564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FW</a:t>
              </a:r>
              <a:endParaRPr/>
            </a:p>
          </p:txBody>
        </p:sp>
      </p:grpSp>
      <p:grpSp>
        <p:nvGrpSpPr>
          <p:cNvPr id="1198" name="Google Shape;1198;p47"/>
          <p:cNvGrpSpPr/>
          <p:nvPr/>
        </p:nvGrpSpPr>
        <p:grpSpPr>
          <a:xfrm>
            <a:off x="9698522" y="5944711"/>
            <a:ext cx="513282" cy="515622"/>
            <a:chOff x="8183019" y="5898634"/>
            <a:chExt cx="513282" cy="515622"/>
          </a:xfrm>
        </p:grpSpPr>
        <p:sp>
          <p:nvSpPr>
            <p:cNvPr id="1199" name="Google Shape;1199;p47"/>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200" name="Google Shape;1200;p47"/>
            <p:cNvSpPr txBox="1"/>
            <p:nvPr/>
          </p:nvSpPr>
          <p:spPr>
            <a:xfrm>
              <a:off x="8183019" y="6044924"/>
              <a:ext cx="51328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MV</a:t>
              </a:r>
              <a:endParaRPr/>
            </a:p>
          </p:txBody>
        </p:sp>
      </p:grpSp>
      <p:grpSp>
        <p:nvGrpSpPr>
          <p:cNvPr id="1201" name="Google Shape;1201;p47"/>
          <p:cNvGrpSpPr/>
          <p:nvPr/>
        </p:nvGrpSpPr>
        <p:grpSpPr>
          <a:xfrm>
            <a:off x="8774419" y="5648319"/>
            <a:ext cx="506870" cy="515622"/>
            <a:chOff x="8183019" y="5898634"/>
            <a:chExt cx="506870" cy="515622"/>
          </a:xfrm>
        </p:grpSpPr>
        <p:sp>
          <p:nvSpPr>
            <p:cNvPr id="1202" name="Google Shape;1202;p47"/>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203" name="Google Shape;1203;p47"/>
            <p:cNvSpPr txBox="1"/>
            <p:nvPr/>
          </p:nvSpPr>
          <p:spPr>
            <a:xfrm>
              <a:off x="8183019" y="6044924"/>
              <a:ext cx="5068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MB</a:t>
              </a:r>
              <a:endParaRPr/>
            </a:p>
          </p:txBody>
        </p:sp>
      </p:grpSp>
      <p:grpSp>
        <p:nvGrpSpPr>
          <p:cNvPr id="1204" name="Google Shape;1204;p47"/>
          <p:cNvGrpSpPr/>
          <p:nvPr/>
        </p:nvGrpSpPr>
        <p:grpSpPr>
          <a:xfrm>
            <a:off x="10741211" y="5645484"/>
            <a:ext cx="506870" cy="515622"/>
            <a:chOff x="8183019" y="5898634"/>
            <a:chExt cx="506870" cy="515622"/>
          </a:xfrm>
        </p:grpSpPr>
        <p:sp>
          <p:nvSpPr>
            <p:cNvPr id="1205" name="Google Shape;1205;p47"/>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206" name="Google Shape;1206;p47"/>
            <p:cNvSpPr txBox="1"/>
            <p:nvPr/>
          </p:nvSpPr>
          <p:spPr>
            <a:xfrm>
              <a:off x="8183019" y="6044924"/>
              <a:ext cx="5068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MB</a:t>
              </a:r>
              <a:endParaRPr/>
            </a:p>
          </p:txBody>
        </p:sp>
      </p:grpSp>
      <p:grpSp>
        <p:nvGrpSpPr>
          <p:cNvPr id="1207" name="Google Shape;1207;p47"/>
          <p:cNvGrpSpPr/>
          <p:nvPr/>
        </p:nvGrpSpPr>
        <p:grpSpPr>
          <a:xfrm>
            <a:off x="11118384" y="3367870"/>
            <a:ext cx="441146" cy="515622"/>
            <a:chOff x="8183019" y="5898634"/>
            <a:chExt cx="441146" cy="515622"/>
          </a:xfrm>
        </p:grpSpPr>
        <p:sp>
          <p:nvSpPr>
            <p:cNvPr id="1208" name="Google Shape;1208;p47"/>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209" name="Google Shape;1209;p47"/>
            <p:cNvSpPr txBox="1"/>
            <p:nvPr/>
          </p:nvSpPr>
          <p:spPr>
            <a:xfrm>
              <a:off x="8183019" y="6044924"/>
              <a:ext cx="44114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HY</a:t>
              </a:r>
              <a:endParaRPr/>
            </a:p>
          </p:txBody>
        </p:sp>
      </p:grpSp>
      <p:grpSp>
        <p:nvGrpSpPr>
          <p:cNvPr id="1210" name="Google Shape;1210;p47"/>
          <p:cNvGrpSpPr/>
          <p:nvPr/>
        </p:nvGrpSpPr>
        <p:grpSpPr>
          <a:xfrm>
            <a:off x="8338325" y="3374558"/>
            <a:ext cx="428322" cy="515622"/>
            <a:chOff x="8183019" y="5898634"/>
            <a:chExt cx="428322" cy="515622"/>
          </a:xfrm>
        </p:grpSpPr>
        <p:sp>
          <p:nvSpPr>
            <p:cNvPr id="1211" name="Google Shape;1211;p47"/>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212" name="Google Shape;1212;p47"/>
            <p:cNvSpPr txBox="1"/>
            <p:nvPr/>
          </p:nvSpPr>
          <p:spPr>
            <a:xfrm>
              <a:off x="8183019" y="6044924"/>
              <a:ext cx="42832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VY</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1"/>
                                        </p:tgtEl>
                                        <p:attrNameLst>
                                          <p:attrName>style.visibility</p:attrName>
                                        </p:attrNameLst>
                                      </p:cBhvr>
                                      <p:to>
                                        <p:strVal val="visible"/>
                                      </p:to>
                                    </p:set>
                                    <p:animEffect filter="fade" transition="in">
                                      <p:cBhvr>
                                        <p:cTn dur="500"/>
                                        <p:tgtEl>
                                          <p:spTgt spid="1201"/>
                                        </p:tgtEl>
                                      </p:cBhvr>
                                    </p:animEffect>
                                  </p:childTnLst>
                                </p:cTn>
                              </p:par>
                              <p:par>
                                <p:cTn fill="hold" nodeType="withEffect" presetClass="entr" presetID="10" presetSubtype="0">
                                  <p:stCondLst>
                                    <p:cond delay="0"/>
                                  </p:stCondLst>
                                  <p:childTnLst>
                                    <p:set>
                                      <p:cBhvr>
                                        <p:cTn dur="1" fill="hold">
                                          <p:stCondLst>
                                            <p:cond delay="0"/>
                                          </p:stCondLst>
                                        </p:cTn>
                                        <p:tgtEl>
                                          <p:spTgt spid="1198"/>
                                        </p:tgtEl>
                                        <p:attrNameLst>
                                          <p:attrName>style.visibility</p:attrName>
                                        </p:attrNameLst>
                                      </p:cBhvr>
                                      <p:to>
                                        <p:strVal val="visible"/>
                                      </p:to>
                                    </p:set>
                                    <p:animEffect filter="fade" transition="in">
                                      <p:cBhvr>
                                        <p:cTn dur="500"/>
                                        <p:tgtEl>
                                          <p:spTgt spid="1198"/>
                                        </p:tgtEl>
                                      </p:cBhvr>
                                    </p:animEffect>
                                  </p:childTnLst>
                                </p:cTn>
                              </p:par>
                              <p:par>
                                <p:cTn fill="hold" nodeType="withEffect" presetClass="entr" presetID="10" presetSubtype="0">
                                  <p:stCondLst>
                                    <p:cond delay="0"/>
                                  </p:stCondLst>
                                  <p:childTnLst>
                                    <p:set>
                                      <p:cBhvr>
                                        <p:cTn dur="1" fill="hold">
                                          <p:stCondLst>
                                            <p:cond delay="0"/>
                                          </p:stCondLst>
                                        </p:cTn>
                                        <p:tgtEl>
                                          <p:spTgt spid="1204"/>
                                        </p:tgtEl>
                                        <p:attrNameLst>
                                          <p:attrName>style.visibility</p:attrName>
                                        </p:attrNameLst>
                                      </p:cBhvr>
                                      <p:to>
                                        <p:strVal val="visible"/>
                                      </p:to>
                                    </p:set>
                                    <p:animEffect filter="fade" transition="in">
                                      <p:cBhvr>
                                        <p:cTn dur="500"/>
                                        <p:tgtEl>
                                          <p:spTgt spid="1204"/>
                                        </p:tgtEl>
                                      </p:cBhvr>
                                    </p:animEffect>
                                  </p:childTnLst>
                                </p:cTn>
                              </p:par>
                              <p:par>
                                <p:cTn fill="hold" nodeType="withEffect" presetClass="entr" presetID="10" presetSubtype="0">
                                  <p:stCondLst>
                                    <p:cond delay="0"/>
                                  </p:stCondLst>
                                  <p:childTnLst>
                                    <p:set>
                                      <p:cBhvr>
                                        <p:cTn dur="1" fill="hold">
                                          <p:stCondLst>
                                            <p:cond delay="0"/>
                                          </p:stCondLst>
                                        </p:cTn>
                                        <p:tgtEl>
                                          <p:spTgt spid="1183"/>
                                        </p:tgtEl>
                                        <p:attrNameLst>
                                          <p:attrName>style.visibility</p:attrName>
                                        </p:attrNameLst>
                                      </p:cBhvr>
                                      <p:to>
                                        <p:strVal val="visible"/>
                                      </p:to>
                                    </p:set>
                                    <p:animEffect filter="fade" transition="in">
                                      <p:cBhvr>
                                        <p:cTn dur="500"/>
                                        <p:tgtEl>
                                          <p:spTgt spid="1183"/>
                                        </p:tgtEl>
                                      </p:cBhvr>
                                    </p:animEffect>
                                  </p:childTnLst>
                                </p:cTn>
                              </p:par>
                              <p:par>
                                <p:cTn fill="hold" nodeType="withEffect" presetClass="entr" presetID="10" presetSubtype="0">
                                  <p:stCondLst>
                                    <p:cond delay="0"/>
                                  </p:stCondLst>
                                  <p:childTnLst>
                                    <p:set>
                                      <p:cBhvr>
                                        <p:cTn dur="1" fill="hold">
                                          <p:stCondLst>
                                            <p:cond delay="0"/>
                                          </p:stCondLst>
                                        </p:cTn>
                                        <p:tgtEl>
                                          <p:spTgt spid="1186"/>
                                        </p:tgtEl>
                                        <p:attrNameLst>
                                          <p:attrName>style.visibility</p:attrName>
                                        </p:attrNameLst>
                                      </p:cBhvr>
                                      <p:to>
                                        <p:strVal val="visible"/>
                                      </p:to>
                                    </p:set>
                                    <p:animEffect filter="fade" transition="in">
                                      <p:cBhvr>
                                        <p:cTn dur="500"/>
                                        <p:tgtEl>
                                          <p:spTgt spid="1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0"/>
                                        </p:tgtEl>
                                        <p:attrNameLst>
                                          <p:attrName>style.visibility</p:attrName>
                                        </p:attrNameLst>
                                      </p:cBhvr>
                                      <p:to>
                                        <p:strVal val="visible"/>
                                      </p:to>
                                    </p:set>
                                    <p:animEffect filter="fade" transition="in">
                                      <p:cBhvr>
                                        <p:cTn dur="500"/>
                                        <p:tgtEl>
                                          <p:spTgt spid="1180"/>
                                        </p:tgtEl>
                                      </p:cBhvr>
                                    </p:animEffect>
                                  </p:childTnLst>
                                </p:cTn>
                              </p:par>
                              <p:par>
                                <p:cTn fill="hold" nodeType="withEffect" presetClass="entr" presetID="10" presetSubtype="0">
                                  <p:stCondLst>
                                    <p:cond delay="0"/>
                                  </p:stCondLst>
                                  <p:childTnLst>
                                    <p:set>
                                      <p:cBhvr>
                                        <p:cTn dur="1" fill="hold">
                                          <p:stCondLst>
                                            <p:cond delay="0"/>
                                          </p:stCondLst>
                                        </p:cTn>
                                        <p:tgtEl>
                                          <p:spTgt spid="1192"/>
                                        </p:tgtEl>
                                        <p:attrNameLst>
                                          <p:attrName>style.visibility</p:attrName>
                                        </p:attrNameLst>
                                      </p:cBhvr>
                                      <p:to>
                                        <p:strVal val="visible"/>
                                      </p:to>
                                    </p:set>
                                    <p:animEffect filter="fade" transition="in">
                                      <p:cBhvr>
                                        <p:cTn dur="500"/>
                                        <p:tgtEl>
                                          <p:spTgt spid="1192"/>
                                        </p:tgtEl>
                                      </p:cBhvr>
                                    </p:animEffect>
                                  </p:childTnLst>
                                </p:cTn>
                              </p:par>
                              <p:par>
                                <p:cTn fill="hold" nodeType="withEffect" presetClass="entr" presetID="10" presetSubtype="0">
                                  <p:stCondLst>
                                    <p:cond delay="0"/>
                                  </p:stCondLst>
                                  <p:childTnLst>
                                    <p:set>
                                      <p:cBhvr>
                                        <p:cTn dur="1" fill="hold">
                                          <p:stCondLst>
                                            <p:cond delay="0"/>
                                          </p:stCondLst>
                                        </p:cTn>
                                        <p:tgtEl>
                                          <p:spTgt spid="1189"/>
                                        </p:tgtEl>
                                        <p:attrNameLst>
                                          <p:attrName>style.visibility</p:attrName>
                                        </p:attrNameLst>
                                      </p:cBhvr>
                                      <p:to>
                                        <p:strVal val="visible"/>
                                      </p:to>
                                    </p:set>
                                    <p:animEffect filter="fade" transition="in">
                                      <p:cBhvr>
                                        <p:cTn dur="500"/>
                                        <p:tgtEl>
                                          <p:spTgt spid="1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0"/>
                                        </p:tgtEl>
                                        <p:attrNameLst>
                                          <p:attrName>style.visibility</p:attrName>
                                        </p:attrNameLst>
                                      </p:cBhvr>
                                      <p:to>
                                        <p:strVal val="visible"/>
                                      </p:to>
                                    </p:set>
                                    <p:animEffect filter="fade" transition="in">
                                      <p:cBhvr>
                                        <p:cTn dur="500"/>
                                        <p:tgtEl>
                                          <p:spTgt spid="1210"/>
                                        </p:tgtEl>
                                      </p:cBhvr>
                                    </p:animEffect>
                                  </p:childTnLst>
                                </p:cTn>
                              </p:par>
                              <p:par>
                                <p:cTn fill="hold" nodeType="withEffect" presetClass="entr" presetID="10" presetSubtype="0">
                                  <p:stCondLst>
                                    <p:cond delay="0"/>
                                  </p:stCondLst>
                                  <p:childTnLst>
                                    <p:set>
                                      <p:cBhvr>
                                        <p:cTn dur="1" fill="hold">
                                          <p:stCondLst>
                                            <p:cond delay="0"/>
                                          </p:stCondLst>
                                        </p:cTn>
                                        <p:tgtEl>
                                          <p:spTgt spid="1195"/>
                                        </p:tgtEl>
                                        <p:attrNameLst>
                                          <p:attrName>style.visibility</p:attrName>
                                        </p:attrNameLst>
                                      </p:cBhvr>
                                      <p:to>
                                        <p:strVal val="visible"/>
                                      </p:to>
                                    </p:set>
                                    <p:animEffect filter="fade" transition="in">
                                      <p:cBhvr>
                                        <p:cTn dur="500"/>
                                        <p:tgtEl>
                                          <p:spTgt spid="1195"/>
                                        </p:tgtEl>
                                      </p:cBhvr>
                                    </p:animEffect>
                                  </p:childTnLst>
                                </p:cTn>
                              </p:par>
                              <p:par>
                                <p:cTn fill="hold" nodeType="withEffect" presetClass="entr" presetID="10" presetSubtype="0">
                                  <p:stCondLst>
                                    <p:cond delay="0"/>
                                  </p:stCondLst>
                                  <p:childTnLst>
                                    <p:set>
                                      <p:cBhvr>
                                        <p:cTn dur="1" fill="hold">
                                          <p:stCondLst>
                                            <p:cond delay="0"/>
                                          </p:stCondLst>
                                        </p:cTn>
                                        <p:tgtEl>
                                          <p:spTgt spid="1207"/>
                                        </p:tgtEl>
                                        <p:attrNameLst>
                                          <p:attrName>style.visibility</p:attrName>
                                        </p:attrNameLst>
                                      </p:cBhvr>
                                      <p:to>
                                        <p:strVal val="visible"/>
                                      </p:to>
                                    </p:set>
                                    <p:animEffect filter="fade" transition="in">
                                      <p:cBhvr>
                                        <p:cTn dur="500"/>
                                        <p:tgtEl>
                                          <p:spTgt spid="12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0">
                                            <p:txEl>
                                              <p:pRg end="0" st="0"/>
                                            </p:txEl>
                                          </p:spTgt>
                                        </p:tgtEl>
                                        <p:attrNameLst>
                                          <p:attrName>style.visibility</p:attrName>
                                        </p:attrNameLst>
                                      </p:cBhvr>
                                      <p:to>
                                        <p:strVal val="visible"/>
                                      </p:to>
                                    </p:set>
                                    <p:animEffect filter="fade" transition="in">
                                      <p:cBhvr>
                                        <p:cTn dur="500"/>
                                        <p:tgtEl>
                                          <p:spTgt spid="11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0">
                                            <p:txEl>
                                              <p:pRg end="1" st="1"/>
                                            </p:txEl>
                                          </p:spTgt>
                                        </p:tgtEl>
                                        <p:attrNameLst>
                                          <p:attrName>style.visibility</p:attrName>
                                        </p:attrNameLst>
                                      </p:cBhvr>
                                      <p:to>
                                        <p:strVal val="visible"/>
                                      </p:to>
                                    </p:set>
                                    <p:animEffect filter="fade" transition="in">
                                      <p:cBhvr>
                                        <p:cTn dur="500"/>
                                        <p:tgtEl>
                                          <p:spTgt spid="117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0">
                                            <p:txEl>
                                              <p:pRg end="2" st="2"/>
                                            </p:txEl>
                                          </p:spTgt>
                                        </p:tgtEl>
                                        <p:attrNameLst>
                                          <p:attrName>style.visibility</p:attrName>
                                        </p:attrNameLst>
                                      </p:cBhvr>
                                      <p:to>
                                        <p:strVal val="visible"/>
                                      </p:to>
                                    </p:set>
                                    <p:animEffect filter="fade" transition="in">
                                      <p:cBhvr>
                                        <p:cTn dur="500"/>
                                        <p:tgtEl>
                                          <p:spTgt spid="117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0">
                                            <p:txEl>
                                              <p:pRg end="3" st="3"/>
                                            </p:txEl>
                                          </p:spTgt>
                                        </p:tgtEl>
                                        <p:attrNameLst>
                                          <p:attrName>style.visibility</p:attrName>
                                        </p:attrNameLst>
                                      </p:cBhvr>
                                      <p:to>
                                        <p:strVal val="visible"/>
                                      </p:to>
                                    </p:set>
                                    <p:animEffect filter="fade" transition="in">
                                      <p:cBhvr>
                                        <p:cTn dur="500"/>
                                        <p:tgtEl>
                                          <p:spTgt spid="117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0">
                                            <p:txEl>
                                              <p:pRg end="4" st="4"/>
                                            </p:txEl>
                                          </p:spTgt>
                                        </p:tgtEl>
                                        <p:attrNameLst>
                                          <p:attrName>style.visibility</p:attrName>
                                        </p:attrNameLst>
                                      </p:cBhvr>
                                      <p:to>
                                        <p:strVal val="visible"/>
                                      </p:to>
                                    </p:set>
                                    <p:animEffect filter="fade" transition="in">
                                      <p:cBhvr>
                                        <p:cTn dur="500"/>
                                        <p:tgtEl>
                                          <p:spTgt spid="117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0">
                                            <p:txEl>
                                              <p:pRg end="5" st="5"/>
                                            </p:txEl>
                                          </p:spTgt>
                                        </p:tgtEl>
                                        <p:attrNameLst>
                                          <p:attrName>style.visibility</p:attrName>
                                        </p:attrNameLst>
                                      </p:cBhvr>
                                      <p:to>
                                        <p:strVal val="visible"/>
                                      </p:to>
                                    </p:set>
                                    <p:animEffect filter="fade" transition="in">
                                      <p:cBhvr>
                                        <p:cTn dur="500"/>
                                        <p:tgtEl>
                                          <p:spTgt spid="117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0">
                                            <p:txEl>
                                              <p:pRg end="6" st="6"/>
                                            </p:txEl>
                                          </p:spTgt>
                                        </p:tgtEl>
                                        <p:attrNameLst>
                                          <p:attrName>style.visibility</p:attrName>
                                        </p:attrNameLst>
                                      </p:cBhvr>
                                      <p:to>
                                        <p:strVal val="visible"/>
                                      </p:to>
                                    </p:set>
                                    <p:animEffect filter="fade" transition="in">
                                      <p:cBhvr>
                                        <p:cTn dur="500"/>
                                        <p:tgtEl>
                                          <p:spTgt spid="117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0">
                                            <p:txEl>
                                              <p:pRg end="7" st="7"/>
                                            </p:txEl>
                                          </p:spTgt>
                                        </p:tgtEl>
                                        <p:attrNameLst>
                                          <p:attrName>style.visibility</p:attrName>
                                        </p:attrNameLst>
                                      </p:cBhvr>
                                      <p:to>
                                        <p:strVal val="visible"/>
                                      </p:to>
                                    </p:set>
                                    <p:animEffect filter="fade" transition="in">
                                      <p:cBhvr>
                                        <p:cTn dur="500"/>
                                        <p:tgtEl>
                                          <p:spTgt spid="117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0">
                                            <p:txEl>
                                              <p:pRg end="8" st="8"/>
                                            </p:txEl>
                                          </p:spTgt>
                                        </p:tgtEl>
                                        <p:attrNameLst>
                                          <p:attrName>style.visibility</p:attrName>
                                        </p:attrNameLst>
                                      </p:cBhvr>
                                      <p:to>
                                        <p:strVal val="visible"/>
                                      </p:to>
                                    </p:set>
                                    <p:animEffect filter="fade" transition="in">
                                      <p:cBhvr>
                                        <p:cTn dur="500"/>
                                        <p:tgtEl>
                                          <p:spTgt spid="117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0">
                                            <p:txEl>
                                              <p:pRg end="9" st="9"/>
                                            </p:txEl>
                                          </p:spTgt>
                                        </p:tgtEl>
                                        <p:attrNameLst>
                                          <p:attrName>style.visibility</p:attrName>
                                        </p:attrNameLst>
                                      </p:cBhvr>
                                      <p:to>
                                        <p:strVal val="visible"/>
                                      </p:to>
                                    </p:set>
                                    <p:animEffect filter="fade" transition="in">
                                      <p:cBhvr>
                                        <p:cTn dur="500"/>
                                        <p:tgtEl>
                                          <p:spTgt spid="1170">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0">
                                            <p:txEl>
                                              <p:pRg end="10" st="10"/>
                                            </p:txEl>
                                          </p:spTgt>
                                        </p:tgtEl>
                                        <p:attrNameLst>
                                          <p:attrName>style.visibility</p:attrName>
                                        </p:attrNameLst>
                                      </p:cBhvr>
                                      <p:to>
                                        <p:strVal val="visible"/>
                                      </p:to>
                                    </p:set>
                                    <p:animEffect filter="fade" transition="in">
                                      <p:cBhvr>
                                        <p:cTn dur="500"/>
                                        <p:tgtEl>
                                          <p:spTgt spid="1170">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0">
                                            <p:txEl>
                                              <p:pRg end="11" st="11"/>
                                            </p:txEl>
                                          </p:spTgt>
                                        </p:tgtEl>
                                        <p:attrNameLst>
                                          <p:attrName>style.visibility</p:attrName>
                                        </p:attrNameLst>
                                      </p:cBhvr>
                                      <p:to>
                                        <p:strVal val="visible"/>
                                      </p:to>
                                    </p:set>
                                    <p:animEffect filter="fade" transition="in">
                                      <p:cBhvr>
                                        <p:cTn dur="500"/>
                                        <p:tgtEl>
                                          <p:spTgt spid="1170">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0">
                                            <p:txEl>
                                              <p:pRg end="12" st="12"/>
                                            </p:txEl>
                                          </p:spTgt>
                                        </p:tgtEl>
                                        <p:attrNameLst>
                                          <p:attrName>style.visibility</p:attrName>
                                        </p:attrNameLst>
                                      </p:cBhvr>
                                      <p:to>
                                        <p:strVal val="visible"/>
                                      </p:to>
                                    </p:set>
                                    <p:animEffect filter="fade" transition="in">
                                      <p:cBhvr>
                                        <p:cTn dur="500"/>
                                        <p:tgtEl>
                                          <p:spTgt spid="1170">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0">
                                            <p:txEl>
                                              <p:pRg end="13" st="13"/>
                                            </p:txEl>
                                          </p:spTgt>
                                        </p:tgtEl>
                                        <p:attrNameLst>
                                          <p:attrName>style.visibility</p:attrName>
                                        </p:attrNameLst>
                                      </p:cBhvr>
                                      <p:to>
                                        <p:strVal val="visible"/>
                                      </p:to>
                                    </p:set>
                                    <p:animEffect filter="fade" transition="in">
                                      <p:cBhvr>
                                        <p:cTn dur="500"/>
                                        <p:tgtEl>
                                          <p:spTgt spid="1170">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0">
                                            <p:txEl>
                                              <p:pRg end="14" st="14"/>
                                            </p:txEl>
                                          </p:spTgt>
                                        </p:tgtEl>
                                        <p:attrNameLst>
                                          <p:attrName>style.visibility</p:attrName>
                                        </p:attrNameLst>
                                      </p:cBhvr>
                                      <p:to>
                                        <p:strVal val="visible"/>
                                      </p:to>
                                    </p:set>
                                    <p:animEffect filter="fade" transition="in">
                                      <p:cBhvr>
                                        <p:cTn dur="500"/>
                                        <p:tgtEl>
                                          <p:spTgt spid="1170">
                                            <p:txEl>
                                              <p:pRg end="14" st="1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7" name="Shape 1217"/>
        <p:cNvGrpSpPr/>
        <p:nvPr/>
      </p:nvGrpSpPr>
      <p:grpSpPr>
        <a:xfrm>
          <a:off x="0" y="0"/>
          <a:ext cx="0" cy="0"/>
          <a:chOff x="0" y="0"/>
          <a:chExt cx="0" cy="0"/>
        </a:xfrm>
      </p:grpSpPr>
      <p:pic>
        <p:nvPicPr>
          <p:cNvPr id="1218" name="Google Shape;1218;p48"/>
          <p:cNvPicPr preferRelativeResize="0"/>
          <p:nvPr/>
        </p:nvPicPr>
        <p:blipFill rotWithShape="1">
          <a:blip r:embed="rId3">
            <a:alphaModFix/>
          </a:blip>
          <a:srcRect b="3496" l="62770" r="1812" t="2085"/>
          <a:stretch/>
        </p:blipFill>
        <p:spPr>
          <a:xfrm>
            <a:off x="7623416" y="7410"/>
            <a:ext cx="4568584" cy="6850590"/>
          </a:xfrm>
          <a:prstGeom prst="rect">
            <a:avLst/>
          </a:prstGeom>
          <a:noFill/>
          <a:ln>
            <a:noFill/>
          </a:ln>
        </p:spPr>
      </p:pic>
      <p:sp>
        <p:nvSpPr>
          <p:cNvPr id="1219" name="Google Shape;1219;p48"/>
          <p:cNvSpPr/>
          <p:nvPr/>
        </p:nvSpPr>
        <p:spPr>
          <a:xfrm>
            <a:off x="7623417" y="5529654"/>
            <a:ext cx="4560768" cy="1013296"/>
          </a:xfrm>
          <a:prstGeom prst="rect">
            <a:avLst/>
          </a:prstGeom>
          <a:solidFill>
            <a:schemeClr val="accent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v-SE" sz="1800">
                <a:solidFill>
                  <a:schemeClr val="lt1"/>
                </a:solidFill>
                <a:latin typeface="Calibri"/>
                <a:ea typeface="Calibri"/>
                <a:cs typeface="Calibri"/>
                <a:sym typeface="Calibri"/>
              </a:rPr>
              <a:t>Utgångsyta</a:t>
            </a:r>
            <a:endParaRPr/>
          </a:p>
        </p:txBody>
      </p:sp>
      <p:sp>
        <p:nvSpPr>
          <p:cNvPr id="1220" name="Google Shape;1220;p48"/>
          <p:cNvSpPr/>
          <p:nvPr/>
        </p:nvSpPr>
        <p:spPr>
          <a:xfrm>
            <a:off x="7621329" y="3487888"/>
            <a:ext cx="4570672" cy="2029349"/>
          </a:xfrm>
          <a:prstGeom prst="rect">
            <a:avLst/>
          </a:prstGeom>
          <a:solidFill>
            <a:schemeClr val="accent6">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v-SE" sz="1800">
                <a:solidFill>
                  <a:schemeClr val="lt1"/>
                </a:solidFill>
                <a:latin typeface="Calibri"/>
                <a:ea typeface="Calibri"/>
                <a:cs typeface="Calibri"/>
                <a:sym typeface="Calibri"/>
              </a:rPr>
              <a:t>Uppspelsyta</a:t>
            </a:r>
            <a:endParaRPr/>
          </a:p>
        </p:txBody>
      </p:sp>
      <p:sp>
        <p:nvSpPr>
          <p:cNvPr id="1221" name="Google Shape;1221;p48"/>
          <p:cNvSpPr/>
          <p:nvPr/>
        </p:nvSpPr>
        <p:spPr>
          <a:xfrm>
            <a:off x="7617934" y="494176"/>
            <a:ext cx="4566251" cy="951238"/>
          </a:xfrm>
          <a:prstGeom prst="rect">
            <a:avLst/>
          </a:prstGeom>
          <a:solidFill>
            <a:schemeClr val="accent5">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v-SE" sz="1800">
                <a:solidFill>
                  <a:schemeClr val="lt1"/>
                </a:solidFill>
                <a:latin typeface="Calibri"/>
                <a:ea typeface="Calibri"/>
                <a:cs typeface="Calibri"/>
                <a:sym typeface="Calibri"/>
              </a:rPr>
              <a:t>Avslutningsyta</a:t>
            </a:r>
            <a:endParaRPr/>
          </a:p>
        </p:txBody>
      </p:sp>
      <p:sp>
        <p:nvSpPr>
          <p:cNvPr id="1222" name="Google Shape;1222;p48"/>
          <p:cNvSpPr/>
          <p:nvPr/>
        </p:nvSpPr>
        <p:spPr>
          <a:xfrm>
            <a:off x="7607154" y="1447928"/>
            <a:ext cx="4584846" cy="2029349"/>
          </a:xfrm>
          <a:prstGeom prst="rect">
            <a:avLst/>
          </a:prstGeom>
          <a:solidFill>
            <a:schemeClr val="accent4">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v-SE" sz="1800">
                <a:solidFill>
                  <a:schemeClr val="lt1"/>
                </a:solidFill>
                <a:latin typeface="Calibri"/>
                <a:ea typeface="Calibri"/>
                <a:cs typeface="Calibri"/>
                <a:sym typeface="Calibri"/>
              </a:rPr>
              <a:t>Etableringsyta</a:t>
            </a:r>
            <a:endParaRPr/>
          </a:p>
        </p:txBody>
      </p:sp>
      <p:pic>
        <p:nvPicPr>
          <p:cNvPr id="1223" name="Google Shape;1223;p48"/>
          <p:cNvPicPr preferRelativeResize="0"/>
          <p:nvPr/>
        </p:nvPicPr>
        <p:blipFill rotWithShape="1">
          <a:blip r:embed="rId4">
            <a:alphaModFix amt="20000"/>
          </a:blip>
          <a:srcRect b="0" l="0" r="0" t="0"/>
          <a:stretch/>
        </p:blipFill>
        <p:spPr>
          <a:xfrm>
            <a:off x="9471838" y="4805890"/>
            <a:ext cx="3486669" cy="1952535"/>
          </a:xfrm>
          <a:prstGeom prst="rect">
            <a:avLst/>
          </a:prstGeom>
          <a:noFill/>
          <a:ln>
            <a:noFill/>
          </a:ln>
        </p:spPr>
      </p:pic>
      <p:sp>
        <p:nvSpPr>
          <p:cNvPr id="1224" name="Google Shape;1224;p48"/>
          <p:cNvSpPr txBox="1"/>
          <p:nvPr/>
        </p:nvSpPr>
        <p:spPr>
          <a:xfrm>
            <a:off x="7598203" y="85180"/>
            <a:ext cx="194162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600">
                <a:solidFill>
                  <a:schemeClr val="lt1"/>
                </a:solidFill>
                <a:latin typeface="Calibri"/>
                <a:ea typeface="Calibri"/>
                <a:cs typeface="Calibri"/>
                <a:sym typeface="Calibri"/>
              </a:rPr>
              <a:t>Formation: MV-4-3-3</a:t>
            </a:r>
            <a:endParaRPr/>
          </a:p>
        </p:txBody>
      </p:sp>
      <p:grpSp>
        <p:nvGrpSpPr>
          <p:cNvPr id="1225" name="Google Shape;1225;p48"/>
          <p:cNvGrpSpPr/>
          <p:nvPr/>
        </p:nvGrpSpPr>
        <p:grpSpPr>
          <a:xfrm>
            <a:off x="-134870" y="86233"/>
            <a:ext cx="3483998" cy="579522"/>
            <a:chOff x="-134870" y="86233"/>
            <a:chExt cx="3483998" cy="579522"/>
          </a:xfrm>
        </p:grpSpPr>
        <p:sp>
          <p:nvSpPr>
            <p:cNvPr id="1226" name="Google Shape;1226;p48"/>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sv-SE" sz="1200">
                  <a:solidFill>
                    <a:schemeClr val="lt1"/>
                  </a:solidFill>
                  <a:latin typeface="Calibri"/>
                  <a:ea typeface="Calibri"/>
                  <a:cs typeface="Calibri"/>
                  <a:sym typeface="Calibri"/>
                </a:rPr>
                <a:t>Glädje, Gemenskap &amp; Fair Play</a:t>
              </a:r>
              <a:endParaRPr/>
            </a:p>
          </p:txBody>
        </p:sp>
        <p:pic>
          <p:nvPicPr>
            <p:cNvPr id="1227" name="Google Shape;1227;p48"/>
            <p:cNvPicPr preferRelativeResize="0"/>
            <p:nvPr/>
          </p:nvPicPr>
          <p:blipFill rotWithShape="1">
            <a:blip r:embed="rId4">
              <a:alphaModFix/>
            </a:blip>
            <a:srcRect b="0" l="0" r="0" t="0"/>
            <a:stretch/>
          </p:blipFill>
          <p:spPr>
            <a:xfrm>
              <a:off x="-134870" y="86233"/>
              <a:ext cx="1034861" cy="579522"/>
            </a:xfrm>
            <a:prstGeom prst="rect">
              <a:avLst/>
            </a:prstGeom>
            <a:noFill/>
            <a:ln>
              <a:noFill/>
            </a:ln>
          </p:spPr>
        </p:pic>
      </p:grpSp>
      <p:sp>
        <p:nvSpPr>
          <p:cNvPr id="1228" name="Google Shape;1228;p48"/>
          <p:cNvSpPr txBox="1"/>
          <p:nvPr/>
        </p:nvSpPr>
        <p:spPr>
          <a:xfrm>
            <a:off x="3869352" y="140233"/>
            <a:ext cx="277474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lang="sv-SE" sz="4000" u="sng" cap="none" strike="noStrike">
                <a:solidFill>
                  <a:schemeClr val="lt1"/>
                </a:solidFill>
                <a:latin typeface="Calibri"/>
                <a:ea typeface="Calibri"/>
                <a:cs typeface="Calibri"/>
                <a:sym typeface="Calibri"/>
              </a:rPr>
              <a:t>Anfallsspel</a:t>
            </a:r>
            <a:endParaRPr/>
          </a:p>
        </p:txBody>
      </p:sp>
      <p:sp>
        <p:nvSpPr>
          <p:cNvPr id="1229" name="Google Shape;1229;p48"/>
          <p:cNvSpPr txBox="1"/>
          <p:nvPr/>
        </p:nvSpPr>
        <p:spPr>
          <a:xfrm>
            <a:off x="561348" y="920722"/>
            <a:ext cx="638828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lang="sv-SE" sz="3200" cap="none" strike="noStrike">
                <a:solidFill>
                  <a:schemeClr val="lt1"/>
                </a:solidFill>
                <a:latin typeface="Calibri"/>
                <a:ea typeface="Calibri"/>
                <a:cs typeface="Calibri"/>
                <a:sym typeface="Calibri"/>
              </a:rPr>
              <a:t>Arbetssätt- Speluppbyggnad</a:t>
            </a:r>
            <a:endParaRPr/>
          </a:p>
        </p:txBody>
      </p:sp>
      <p:sp>
        <p:nvSpPr>
          <p:cNvPr id="1230" name="Google Shape;1230;p48"/>
          <p:cNvSpPr/>
          <p:nvPr/>
        </p:nvSpPr>
        <p:spPr>
          <a:xfrm>
            <a:off x="891015" y="1639580"/>
            <a:ext cx="6255913" cy="414569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Utgångsyta– MV startar med boll.</a:t>
            </a:r>
            <a:endParaRPr/>
          </a:p>
          <a:p>
            <a:pPr indent="0" lvl="0" marL="0" marR="0" rtl="0" algn="l">
              <a:lnSpc>
                <a:spcPct val="90000"/>
              </a:lnSpc>
              <a:spcBef>
                <a:spcPts val="1000"/>
              </a:spcBef>
              <a:spcAft>
                <a:spcPts val="0"/>
              </a:spcAft>
              <a:buClr>
                <a:schemeClr val="lt2"/>
              </a:buClr>
              <a:buSzPts val="1600"/>
              <a:buFont typeface="Arial"/>
              <a:buNone/>
            </a:pPr>
            <a:r>
              <a:t/>
            </a:r>
            <a:endParaRPr b="0" i="0" sz="16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600"/>
              <a:buFont typeface="Arial"/>
              <a:buNone/>
            </a:pPr>
            <a:r>
              <a:t/>
            </a:r>
            <a:endParaRPr b="0" i="0" sz="16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Uppspelsyta- Vi arbetar med speluppbyggnad och spelar oss förbi deras press och tar oss uppåt i plan.</a:t>
            </a:r>
            <a:endParaRPr/>
          </a:p>
          <a:p>
            <a:pPr indent="0" lvl="0" marL="0" marR="0" rtl="0" algn="l">
              <a:lnSpc>
                <a:spcPct val="90000"/>
              </a:lnSpc>
              <a:spcBef>
                <a:spcPts val="1000"/>
              </a:spcBef>
              <a:spcAft>
                <a:spcPts val="0"/>
              </a:spcAft>
              <a:buClr>
                <a:schemeClr val="lt2"/>
              </a:buClr>
              <a:buSzPts val="1600"/>
              <a:buFont typeface="Arial"/>
              <a:buNone/>
            </a:pPr>
            <a:r>
              <a:t/>
            </a:r>
            <a:endParaRPr b="0" i="0" sz="16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600"/>
              <a:buFont typeface="Arial"/>
              <a:buNone/>
            </a:pPr>
            <a:r>
              <a:t/>
            </a:r>
            <a:endParaRPr b="0" i="0" sz="16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Etableringsyta – Vi etablerar spel och går framåt när vi får läge.</a:t>
            </a:r>
            <a:endParaRPr/>
          </a:p>
          <a:p>
            <a:pPr indent="0" lvl="0" marL="0" marR="0" rtl="0" algn="l">
              <a:lnSpc>
                <a:spcPct val="90000"/>
              </a:lnSpc>
              <a:spcBef>
                <a:spcPts val="1000"/>
              </a:spcBef>
              <a:spcAft>
                <a:spcPts val="0"/>
              </a:spcAft>
              <a:buClr>
                <a:schemeClr val="lt2"/>
              </a:buClr>
              <a:buSzPts val="1600"/>
              <a:buFont typeface="Arial"/>
              <a:buNone/>
            </a:pPr>
            <a:r>
              <a:t/>
            </a:r>
            <a:endParaRPr b="0" i="0" sz="16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600"/>
              <a:buFont typeface="Arial"/>
              <a:buNone/>
            </a:pPr>
            <a:r>
              <a:t/>
            </a:r>
            <a:endParaRPr b="0" i="0" sz="16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Avslutningsyta – Vi tar oss in i Assist zon samt Golden zon för att KTAGM.</a:t>
            </a:r>
            <a:endParaRPr/>
          </a:p>
          <a:p>
            <a:pPr indent="0" lvl="0" marL="0" marR="0" rtl="0" algn="l">
              <a:lnSpc>
                <a:spcPct val="90000"/>
              </a:lnSpc>
              <a:spcBef>
                <a:spcPts val="1000"/>
              </a:spcBef>
              <a:spcAft>
                <a:spcPts val="0"/>
              </a:spcAft>
              <a:buClr>
                <a:schemeClr val="lt2"/>
              </a:buClr>
              <a:buSzPts val="1600"/>
              <a:buFont typeface="Arial"/>
              <a:buNone/>
            </a:pPr>
            <a:r>
              <a:t/>
            </a:r>
            <a:endParaRPr b="0" i="0" sz="16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600"/>
              <a:buFont typeface="Arial"/>
              <a:buNone/>
            </a:pPr>
            <a:r>
              <a:t/>
            </a:r>
            <a:endParaRPr b="0" i="0" sz="1600">
              <a:solidFill>
                <a:schemeClr val="lt1"/>
              </a:solidFill>
              <a:latin typeface="Calibri"/>
              <a:ea typeface="Calibri"/>
              <a:cs typeface="Calibri"/>
              <a:sym typeface="Calibri"/>
            </a:endParaRPr>
          </a:p>
        </p:txBody>
      </p:sp>
      <p:cxnSp>
        <p:nvCxnSpPr>
          <p:cNvPr id="1231" name="Google Shape;1231;p48"/>
          <p:cNvCxnSpPr/>
          <p:nvPr/>
        </p:nvCxnSpPr>
        <p:spPr>
          <a:xfrm>
            <a:off x="8683782" y="1399142"/>
            <a:ext cx="0" cy="4164376"/>
          </a:xfrm>
          <a:prstGeom prst="straightConnector1">
            <a:avLst/>
          </a:prstGeom>
          <a:noFill/>
          <a:ln cap="flat" cmpd="sng" w="9525">
            <a:solidFill>
              <a:schemeClr val="dk1"/>
            </a:solidFill>
            <a:prstDash val="dash"/>
            <a:round/>
            <a:headEnd len="sm" w="sm" type="none"/>
            <a:tailEnd len="sm" w="sm" type="none"/>
          </a:ln>
        </p:spPr>
      </p:cxnSp>
      <p:cxnSp>
        <p:nvCxnSpPr>
          <p:cNvPr id="1232" name="Google Shape;1232;p48"/>
          <p:cNvCxnSpPr/>
          <p:nvPr/>
        </p:nvCxnSpPr>
        <p:spPr>
          <a:xfrm>
            <a:off x="9352088" y="665755"/>
            <a:ext cx="0" cy="5668944"/>
          </a:xfrm>
          <a:prstGeom prst="straightConnector1">
            <a:avLst/>
          </a:prstGeom>
          <a:noFill/>
          <a:ln cap="flat" cmpd="sng" w="9525">
            <a:solidFill>
              <a:schemeClr val="dk1"/>
            </a:solidFill>
            <a:prstDash val="dash"/>
            <a:round/>
            <a:headEnd len="sm" w="sm" type="none"/>
            <a:tailEnd len="sm" w="sm" type="none"/>
          </a:ln>
        </p:spPr>
      </p:cxnSp>
      <p:cxnSp>
        <p:nvCxnSpPr>
          <p:cNvPr id="1233" name="Google Shape;1233;p48"/>
          <p:cNvCxnSpPr/>
          <p:nvPr/>
        </p:nvCxnSpPr>
        <p:spPr>
          <a:xfrm>
            <a:off x="11200481" y="1418039"/>
            <a:ext cx="0" cy="4164376"/>
          </a:xfrm>
          <a:prstGeom prst="straightConnector1">
            <a:avLst/>
          </a:prstGeom>
          <a:noFill/>
          <a:ln cap="flat" cmpd="sng" w="9525">
            <a:solidFill>
              <a:schemeClr val="dk1"/>
            </a:solidFill>
            <a:prstDash val="dash"/>
            <a:round/>
            <a:headEnd len="sm" w="sm" type="none"/>
            <a:tailEnd len="sm" w="sm" type="none"/>
          </a:ln>
        </p:spPr>
      </p:cxnSp>
      <p:cxnSp>
        <p:nvCxnSpPr>
          <p:cNvPr id="1234" name="Google Shape;1234;p48"/>
          <p:cNvCxnSpPr/>
          <p:nvPr/>
        </p:nvCxnSpPr>
        <p:spPr>
          <a:xfrm>
            <a:off x="10496006" y="665755"/>
            <a:ext cx="0" cy="5668944"/>
          </a:xfrm>
          <a:prstGeom prst="straightConnector1">
            <a:avLst/>
          </a:prstGeom>
          <a:noFill/>
          <a:ln cap="flat" cmpd="sng" w="9525">
            <a:solidFill>
              <a:schemeClr val="dk1"/>
            </a:solidFill>
            <a:prstDash val="dash"/>
            <a:round/>
            <a:headEnd len="sm" w="sm" type="none"/>
            <a:tailEnd len="sm" w="sm" type="none"/>
          </a:ln>
        </p:spPr>
      </p:cxnSp>
      <p:grpSp>
        <p:nvGrpSpPr>
          <p:cNvPr id="1235" name="Google Shape;1235;p48"/>
          <p:cNvGrpSpPr/>
          <p:nvPr/>
        </p:nvGrpSpPr>
        <p:grpSpPr>
          <a:xfrm>
            <a:off x="8685870" y="4124432"/>
            <a:ext cx="474810" cy="515622"/>
            <a:chOff x="8183019" y="5898634"/>
            <a:chExt cx="474810" cy="515622"/>
          </a:xfrm>
        </p:grpSpPr>
        <p:sp>
          <p:nvSpPr>
            <p:cNvPr id="1236" name="Google Shape;1236;p48"/>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237" name="Google Shape;1237;p48"/>
            <p:cNvSpPr txBox="1"/>
            <p:nvPr/>
          </p:nvSpPr>
          <p:spPr>
            <a:xfrm>
              <a:off x="8183019" y="6044924"/>
              <a:ext cx="4748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8:a</a:t>
              </a:r>
              <a:endParaRPr/>
            </a:p>
          </p:txBody>
        </p:sp>
      </p:grpSp>
      <p:grpSp>
        <p:nvGrpSpPr>
          <p:cNvPr id="1238" name="Google Shape;1238;p48"/>
          <p:cNvGrpSpPr/>
          <p:nvPr/>
        </p:nvGrpSpPr>
        <p:grpSpPr>
          <a:xfrm>
            <a:off x="10748804" y="4124432"/>
            <a:ext cx="474810" cy="515622"/>
            <a:chOff x="8183019" y="5898634"/>
            <a:chExt cx="474810" cy="515622"/>
          </a:xfrm>
        </p:grpSpPr>
        <p:sp>
          <p:nvSpPr>
            <p:cNvPr id="1239" name="Google Shape;1239;p48"/>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240" name="Google Shape;1240;p48"/>
            <p:cNvSpPr txBox="1"/>
            <p:nvPr/>
          </p:nvSpPr>
          <p:spPr>
            <a:xfrm>
              <a:off x="8183019" y="6044924"/>
              <a:ext cx="4748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8:a</a:t>
              </a:r>
              <a:endParaRPr/>
            </a:p>
          </p:txBody>
        </p:sp>
      </p:grpSp>
      <p:grpSp>
        <p:nvGrpSpPr>
          <p:cNvPr id="1241" name="Google Shape;1241;p48"/>
          <p:cNvGrpSpPr/>
          <p:nvPr/>
        </p:nvGrpSpPr>
        <p:grpSpPr>
          <a:xfrm>
            <a:off x="9688826" y="3144247"/>
            <a:ext cx="495649" cy="515622"/>
            <a:chOff x="8183019" y="5898634"/>
            <a:chExt cx="495649" cy="515622"/>
          </a:xfrm>
        </p:grpSpPr>
        <p:sp>
          <p:nvSpPr>
            <p:cNvPr id="1242" name="Google Shape;1242;p48"/>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243" name="Google Shape;1243;p48"/>
            <p:cNvSpPr txBox="1"/>
            <p:nvPr/>
          </p:nvSpPr>
          <p:spPr>
            <a:xfrm>
              <a:off x="8183019" y="6044924"/>
              <a:ext cx="49564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FW</a:t>
              </a:r>
              <a:endParaRPr/>
            </a:p>
          </p:txBody>
        </p:sp>
      </p:grpSp>
      <p:grpSp>
        <p:nvGrpSpPr>
          <p:cNvPr id="1244" name="Google Shape;1244;p48"/>
          <p:cNvGrpSpPr/>
          <p:nvPr/>
        </p:nvGrpSpPr>
        <p:grpSpPr>
          <a:xfrm>
            <a:off x="9698522" y="5944711"/>
            <a:ext cx="513282" cy="515622"/>
            <a:chOff x="8183019" y="5898634"/>
            <a:chExt cx="513282" cy="515622"/>
          </a:xfrm>
        </p:grpSpPr>
        <p:sp>
          <p:nvSpPr>
            <p:cNvPr id="1245" name="Google Shape;1245;p48"/>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246" name="Google Shape;1246;p48"/>
            <p:cNvSpPr txBox="1"/>
            <p:nvPr/>
          </p:nvSpPr>
          <p:spPr>
            <a:xfrm>
              <a:off x="8183019" y="6044924"/>
              <a:ext cx="51328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MV</a:t>
              </a:r>
              <a:endParaRPr/>
            </a:p>
          </p:txBody>
        </p:sp>
      </p:grpSp>
      <p:grpSp>
        <p:nvGrpSpPr>
          <p:cNvPr id="1247" name="Google Shape;1247;p48"/>
          <p:cNvGrpSpPr/>
          <p:nvPr/>
        </p:nvGrpSpPr>
        <p:grpSpPr>
          <a:xfrm>
            <a:off x="8774419" y="5648319"/>
            <a:ext cx="506870" cy="515622"/>
            <a:chOff x="8183019" y="5898634"/>
            <a:chExt cx="506870" cy="515622"/>
          </a:xfrm>
        </p:grpSpPr>
        <p:sp>
          <p:nvSpPr>
            <p:cNvPr id="1248" name="Google Shape;1248;p48"/>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249" name="Google Shape;1249;p48"/>
            <p:cNvSpPr txBox="1"/>
            <p:nvPr/>
          </p:nvSpPr>
          <p:spPr>
            <a:xfrm>
              <a:off x="8183019" y="6044924"/>
              <a:ext cx="5068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MB</a:t>
              </a:r>
              <a:endParaRPr/>
            </a:p>
          </p:txBody>
        </p:sp>
      </p:grpSp>
      <p:grpSp>
        <p:nvGrpSpPr>
          <p:cNvPr id="1250" name="Google Shape;1250;p48"/>
          <p:cNvGrpSpPr/>
          <p:nvPr/>
        </p:nvGrpSpPr>
        <p:grpSpPr>
          <a:xfrm>
            <a:off x="7663379" y="4713814"/>
            <a:ext cx="514885" cy="515622"/>
            <a:chOff x="8183019" y="5898634"/>
            <a:chExt cx="514885" cy="515622"/>
          </a:xfrm>
        </p:grpSpPr>
        <p:sp>
          <p:nvSpPr>
            <p:cNvPr id="1251" name="Google Shape;1251;p48"/>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252" name="Google Shape;1252;p48"/>
            <p:cNvSpPr txBox="1"/>
            <p:nvPr/>
          </p:nvSpPr>
          <p:spPr>
            <a:xfrm>
              <a:off x="8183019" y="6044924"/>
              <a:ext cx="51488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WB</a:t>
              </a:r>
              <a:endParaRPr/>
            </a:p>
          </p:txBody>
        </p:sp>
      </p:grpSp>
      <p:grpSp>
        <p:nvGrpSpPr>
          <p:cNvPr id="1253" name="Google Shape;1253;p48"/>
          <p:cNvGrpSpPr/>
          <p:nvPr/>
        </p:nvGrpSpPr>
        <p:grpSpPr>
          <a:xfrm>
            <a:off x="11754786" y="4713814"/>
            <a:ext cx="514885" cy="515622"/>
            <a:chOff x="8183019" y="5898634"/>
            <a:chExt cx="514885" cy="515622"/>
          </a:xfrm>
        </p:grpSpPr>
        <p:sp>
          <p:nvSpPr>
            <p:cNvPr id="1254" name="Google Shape;1254;p48"/>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255" name="Google Shape;1255;p48"/>
            <p:cNvSpPr txBox="1"/>
            <p:nvPr/>
          </p:nvSpPr>
          <p:spPr>
            <a:xfrm>
              <a:off x="8183019" y="6044924"/>
              <a:ext cx="51488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WB</a:t>
              </a:r>
              <a:endParaRPr/>
            </a:p>
          </p:txBody>
        </p:sp>
      </p:grpSp>
      <p:grpSp>
        <p:nvGrpSpPr>
          <p:cNvPr id="1256" name="Google Shape;1256;p48"/>
          <p:cNvGrpSpPr/>
          <p:nvPr/>
        </p:nvGrpSpPr>
        <p:grpSpPr>
          <a:xfrm>
            <a:off x="10741211" y="5645484"/>
            <a:ext cx="506870" cy="515622"/>
            <a:chOff x="8183019" y="5898634"/>
            <a:chExt cx="506870" cy="515622"/>
          </a:xfrm>
        </p:grpSpPr>
        <p:sp>
          <p:nvSpPr>
            <p:cNvPr id="1257" name="Google Shape;1257;p48"/>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258" name="Google Shape;1258;p48"/>
            <p:cNvSpPr txBox="1"/>
            <p:nvPr/>
          </p:nvSpPr>
          <p:spPr>
            <a:xfrm>
              <a:off x="8183019" y="6044924"/>
              <a:ext cx="5068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MB</a:t>
              </a:r>
              <a:endParaRPr/>
            </a:p>
          </p:txBody>
        </p:sp>
      </p:grpSp>
      <p:grpSp>
        <p:nvGrpSpPr>
          <p:cNvPr id="1259" name="Google Shape;1259;p48"/>
          <p:cNvGrpSpPr/>
          <p:nvPr/>
        </p:nvGrpSpPr>
        <p:grpSpPr>
          <a:xfrm>
            <a:off x="9668959" y="4742821"/>
            <a:ext cx="474810" cy="515622"/>
            <a:chOff x="8183019" y="5898634"/>
            <a:chExt cx="474810" cy="515622"/>
          </a:xfrm>
        </p:grpSpPr>
        <p:sp>
          <p:nvSpPr>
            <p:cNvPr id="1260" name="Google Shape;1260;p48"/>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261" name="Google Shape;1261;p48"/>
            <p:cNvSpPr txBox="1"/>
            <p:nvPr/>
          </p:nvSpPr>
          <p:spPr>
            <a:xfrm>
              <a:off x="8183019" y="6044924"/>
              <a:ext cx="4748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6:a</a:t>
              </a:r>
              <a:endParaRPr/>
            </a:p>
          </p:txBody>
        </p:sp>
      </p:grpSp>
      <p:grpSp>
        <p:nvGrpSpPr>
          <p:cNvPr id="1262" name="Google Shape;1262;p48"/>
          <p:cNvGrpSpPr/>
          <p:nvPr/>
        </p:nvGrpSpPr>
        <p:grpSpPr>
          <a:xfrm>
            <a:off x="11118384" y="3367870"/>
            <a:ext cx="441146" cy="515622"/>
            <a:chOff x="8183019" y="5898634"/>
            <a:chExt cx="441146" cy="515622"/>
          </a:xfrm>
        </p:grpSpPr>
        <p:sp>
          <p:nvSpPr>
            <p:cNvPr id="1263" name="Google Shape;1263;p48"/>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264" name="Google Shape;1264;p48"/>
            <p:cNvSpPr txBox="1"/>
            <p:nvPr/>
          </p:nvSpPr>
          <p:spPr>
            <a:xfrm>
              <a:off x="8183019" y="6044924"/>
              <a:ext cx="44114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HY</a:t>
              </a:r>
              <a:endParaRPr/>
            </a:p>
          </p:txBody>
        </p:sp>
      </p:grpSp>
      <p:grpSp>
        <p:nvGrpSpPr>
          <p:cNvPr id="1265" name="Google Shape;1265;p48"/>
          <p:cNvGrpSpPr/>
          <p:nvPr/>
        </p:nvGrpSpPr>
        <p:grpSpPr>
          <a:xfrm>
            <a:off x="8338325" y="3374558"/>
            <a:ext cx="428322" cy="515622"/>
            <a:chOff x="8183019" y="5898634"/>
            <a:chExt cx="428322" cy="515622"/>
          </a:xfrm>
        </p:grpSpPr>
        <p:sp>
          <p:nvSpPr>
            <p:cNvPr id="1266" name="Google Shape;1266;p48"/>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267" name="Google Shape;1267;p48"/>
            <p:cNvSpPr txBox="1"/>
            <p:nvPr/>
          </p:nvSpPr>
          <p:spPr>
            <a:xfrm>
              <a:off x="8183019" y="6044924"/>
              <a:ext cx="42832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VY</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0">
                                            <p:txEl>
                                              <p:pRg end="0" st="0"/>
                                            </p:txEl>
                                          </p:spTgt>
                                        </p:tgtEl>
                                        <p:attrNameLst>
                                          <p:attrName>style.visibility</p:attrName>
                                        </p:attrNameLst>
                                      </p:cBhvr>
                                      <p:to>
                                        <p:strVal val="visible"/>
                                      </p:to>
                                    </p:set>
                                    <p:animEffect filter="fade" transition="in">
                                      <p:cBhvr>
                                        <p:cTn dur="500"/>
                                        <p:tgtEl>
                                          <p:spTgt spid="123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0">
                                            <p:txEl>
                                              <p:pRg end="1" st="1"/>
                                            </p:txEl>
                                          </p:spTgt>
                                        </p:tgtEl>
                                        <p:attrNameLst>
                                          <p:attrName>style.visibility</p:attrName>
                                        </p:attrNameLst>
                                      </p:cBhvr>
                                      <p:to>
                                        <p:strVal val="visible"/>
                                      </p:to>
                                    </p:set>
                                    <p:animEffect filter="fade" transition="in">
                                      <p:cBhvr>
                                        <p:cTn dur="500"/>
                                        <p:tgtEl>
                                          <p:spTgt spid="123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0">
                                            <p:txEl>
                                              <p:pRg end="2" st="2"/>
                                            </p:txEl>
                                          </p:spTgt>
                                        </p:tgtEl>
                                        <p:attrNameLst>
                                          <p:attrName>style.visibility</p:attrName>
                                        </p:attrNameLst>
                                      </p:cBhvr>
                                      <p:to>
                                        <p:strVal val="visible"/>
                                      </p:to>
                                    </p:set>
                                    <p:animEffect filter="fade" transition="in">
                                      <p:cBhvr>
                                        <p:cTn dur="500"/>
                                        <p:tgtEl>
                                          <p:spTgt spid="123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0">
                                            <p:txEl>
                                              <p:pRg end="3" st="3"/>
                                            </p:txEl>
                                          </p:spTgt>
                                        </p:tgtEl>
                                        <p:attrNameLst>
                                          <p:attrName>style.visibility</p:attrName>
                                        </p:attrNameLst>
                                      </p:cBhvr>
                                      <p:to>
                                        <p:strVal val="visible"/>
                                      </p:to>
                                    </p:set>
                                    <p:animEffect filter="fade" transition="in">
                                      <p:cBhvr>
                                        <p:cTn dur="500"/>
                                        <p:tgtEl>
                                          <p:spTgt spid="123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0">
                                            <p:txEl>
                                              <p:pRg end="4" st="4"/>
                                            </p:txEl>
                                          </p:spTgt>
                                        </p:tgtEl>
                                        <p:attrNameLst>
                                          <p:attrName>style.visibility</p:attrName>
                                        </p:attrNameLst>
                                      </p:cBhvr>
                                      <p:to>
                                        <p:strVal val="visible"/>
                                      </p:to>
                                    </p:set>
                                    <p:animEffect filter="fade" transition="in">
                                      <p:cBhvr>
                                        <p:cTn dur="500"/>
                                        <p:tgtEl>
                                          <p:spTgt spid="123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0">
                                            <p:txEl>
                                              <p:pRg end="5" st="5"/>
                                            </p:txEl>
                                          </p:spTgt>
                                        </p:tgtEl>
                                        <p:attrNameLst>
                                          <p:attrName>style.visibility</p:attrName>
                                        </p:attrNameLst>
                                      </p:cBhvr>
                                      <p:to>
                                        <p:strVal val="visible"/>
                                      </p:to>
                                    </p:set>
                                    <p:animEffect filter="fade" transition="in">
                                      <p:cBhvr>
                                        <p:cTn dur="500"/>
                                        <p:tgtEl>
                                          <p:spTgt spid="123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0">
                                            <p:txEl>
                                              <p:pRg end="6" st="6"/>
                                            </p:txEl>
                                          </p:spTgt>
                                        </p:tgtEl>
                                        <p:attrNameLst>
                                          <p:attrName>style.visibility</p:attrName>
                                        </p:attrNameLst>
                                      </p:cBhvr>
                                      <p:to>
                                        <p:strVal val="visible"/>
                                      </p:to>
                                    </p:set>
                                    <p:animEffect filter="fade" transition="in">
                                      <p:cBhvr>
                                        <p:cTn dur="500"/>
                                        <p:tgtEl>
                                          <p:spTgt spid="123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0">
                                            <p:txEl>
                                              <p:pRg end="7" st="7"/>
                                            </p:txEl>
                                          </p:spTgt>
                                        </p:tgtEl>
                                        <p:attrNameLst>
                                          <p:attrName>style.visibility</p:attrName>
                                        </p:attrNameLst>
                                      </p:cBhvr>
                                      <p:to>
                                        <p:strVal val="visible"/>
                                      </p:to>
                                    </p:set>
                                    <p:animEffect filter="fade" transition="in">
                                      <p:cBhvr>
                                        <p:cTn dur="500"/>
                                        <p:tgtEl>
                                          <p:spTgt spid="123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0">
                                            <p:txEl>
                                              <p:pRg end="8" st="8"/>
                                            </p:txEl>
                                          </p:spTgt>
                                        </p:tgtEl>
                                        <p:attrNameLst>
                                          <p:attrName>style.visibility</p:attrName>
                                        </p:attrNameLst>
                                      </p:cBhvr>
                                      <p:to>
                                        <p:strVal val="visible"/>
                                      </p:to>
                                    </p:set>
                                    <p:animEffect filter="fade" transition="in">
                                      <p:cBhvr>
                                        <p:cTn dur="500"/>
                                        <p:tgtEl>
                                          <p:spTgt spid="123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0">
                                            <p:txEl>
                                              <p:pRg end="9" st="9"/>
                                            </p:txEl>
                                          </p:spTgt>
                                        </p:tgtEl>
                                        <p:attrNameLst>
                                          <p:attrName>style.visibility</p:attrName>
                                        </p:attrNameLst>
                                      </p:cBhvr>
                                      <p:to>
                                        <p:strVal val="visible"/>
                                      </p:to>
                                    </p:set>
                                    <p:animEffect filter="fade" transition="in">
                                      <p:cBhvr>
                                        <p:cTn dur="500"/>
                                        <p:tgtEl>
                                          <p:spTgt spid="1230">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0">
                                            <p:txEl>
                                              <p:pRg end="10" st="10"/>
                                            </p:txEl>
                                          </p:spTgt>
                                        </p:tgtEl>
                                        <p:attrNameLst>
                                          <p:attrName>style.visibility</p:attrName>
                                        </p:attrNameLst>
                                      </p:cBhvr>
                                      <p:to>
                                        <p:strVal val="visible"/>
                                      </p:to>
                                    </p:set>
                                    <p:animEffect filter="fade" transition="in">
                                      <p:cBhvr>
                                        <p:cTn dur="500"/>
                                        <p:tgtEl>
                                          <p:spTgt spid="1230">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0">
                                            <p:txEl>
                                              <p:pRg end="11" st="11"/>
                                            </p:txEl>
                                          </p:spTgt>
                                        </p:tgtEl>
                                        <p:attrNameLst>
                                          <p:attrName>style.visibility</p:attrName>
                                        </p:attrNameLst>
                                      </p:cBhvr>
                                      <p:to>
                                        <p:strVal val="visible"/>
                                      </p:to>
                                    </p:set>
                                    <p:animEffect filter="fade" transition="in">
                                      <p:cBhvr>
                                        <p:cTn dur="500"/>
                                        <p:tgtEl>
                                          <p:spTgt spid="1230">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1" name="Shape 1271"/>
        <p:cNvGrpSpPr/>
        <p:nvPr/>
      </p:nvGrpSpPr>
      <p:grpSpPr>
        <a:xfrm>
          <a:off x="0" y="0"/>
          <a:ext cx="0" cy="0"/>
          <a:chOff x="0" y="0"/>
          <a:chExt cx="0" cy="0"/>
        </a:xfrm>
      </p:grpSpPr>
      <p:pic>
        <p:nvPicPr>
          <p:cNvPr id="1272" name="Google Shape;1272;p49"/>
          <p:cNvPicPr preferRelativeResize="0"/>
          <p:nvPr/>
        </p:nvPicPr>
        <p:blipFill rotWithShape="1">
          <a:blip r:embed="rId3">
            <a:alphaModFix/>
          </a:blip>
          <a:srcRect b="3496" l="62770" r="1812" t="2085"/>
          <a:stretch/>
        </p:blipFill>
        <p:spPr>
          <a:xfrm>
            <a:off x="7623416" y="7410"/>
            <a:ext cx="4568584" cy="6850590"/>
          </a:xfrm>
          <a:prstGeom prst="rect">
            <a:avLst/>
          </a:prstGeom>
          <a:noFill/>
          <a:ln>
            <a:noFill/>
          </a:ln>
        </p:spPr>
      </p:pic>
      <p:pic>
        <p:nvPicPr>
          <p:cNvPr id="1273" name="Google Shape;1273;p49"/>
          <p:cNvPicPr preferRelativeResize="0"/>
          <p:nvPr/>
        </p:nvPicPr>
        <p:blipFill rotWithShape="1">
          <a:blip r:embed="rId4">
            <a:alphaModFix amt="20000"/>
          </a:blip>
          <a:srcRect b="0" l="0" r="0" t="0"/>
          <a:stretch/>
        </p:blipFill>
        <p:spPr>
          <a:xfrm>
            <a:off x="9471838" y="4805890"/>
            <a:ext cx="3486669" cy="1952535"/>
          </a:xfrm>
          <a:prstGeom prst="rect">
            <a:avLst/>
          </a:prstGeom>
          <a:noFill/>
          <a:ln>
            <a:noFill/>
          </a:ln>
        </p:spPr>
      </p:pic>
      <p:sp>
        <p:nvSpPr>
          <p:cNvPr id="1274" name="Google Shape;1274;p49"/>
          <p:cNvSpPr txBox="1"/>
          <p:nvPr/>
        </p:nvSpPr>
        <p:spPr>
          <a:xfrm>
            <a:off x="7602621" y="86233"/>
            <a:ext cx="216232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lt1"/>
                </a:solidFill>
                <a:latin typeface="Calibri"/>
                <a:ea typeface="Calibri"/>
                <a:cs typeface="Calibri"/>
                <a:sym typeface="Calibri"/>
              </a:rPr>
              <a:t>Formation: MV-4-3-3</a:t>
            </a:r>
            <a:endParaRPr/>
          </a:p>
        </p:txBody>
      </p:sp>
      <p:grpSp>
        <p:nvGrpSpPr>
          <p:cNvPr id="1275" name="Google Shape;1275;p49"/>
          <p:cNvGrpSpPr/>
          <p:nvPr/>
        </p:nvGrpSpPr>
        <p:grpSpPr>
          <a:xfrm>
            <a:off x="-134870" y="86233"/>
            <a:ext cx="3483998" cy="579522"/>
            <a:chOff x="-134870" y="86233"/>
            <a:chExt cx="3483998" cy="579522"/>
          </a:xfrm>
        </p:grpSpPr>
        <p:sp>
          <p:nvSpPr>
            <p:cNvPr id="1276" name="Google Shape;1276;p49"/>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sv-SE" sz="1200">
                  <a:solidFill>
                    <a:schemeClr val="lt1"/>
                  </a:solidFill>
                  <a:latin typeface="Calibri"/>
                  <a:ea typeface="Calibri"/>
                  <a:cs typeface="Calibri"/>
                  <a:sym typeface="Calibri"/>
                </a:rPr>
                <a:t>Glädje, Gemenskap &amp; Fair Play</a:t>
              </a:r>
              <a:endParaRPr/>
            </a:p>
          </p:txBody>
        </p:sp>
        <p:pic>
          <p:nvPicPr>
            <p:cNvPr id="1277" name="Google Shape;1277;p49"/>
            <p:cNvPicPr preferRelativeResize="0"/>
            <p:nvPr/>
          </p:nvPicPr>
          <p:blipFill rotWithShape="1">
            <a:blip r:embed="rId4">
              <a:alphaModFix/>
            </a:blip>
            <a:srcRect b="0" l="0" r="0" t="0"/>
            <a:stretch/>
          </p:blipFill>
          <p:spPr>
            <a:xfrm>
              <a:off x="-134870" y="86233"/>
              <a:ext cx="1034861" cy="579522"/>
            </a:xfrm>
            <a:prstGeom prst="rect">
              <a:avLst/>
            </a:prstGeom>
            <a:noFill/>
            <a:ln>
              <a:noFill/>
            </a:ln>
          </p:spPr>
        </p:pic>
      </p:grpSp>
      <p:sp>
        <p:nvSpPr>
          <p:cNvPr id="1278" name="Google Shape;1278;p49"/>
          <p:cNvSpPr txBox="1"/>
          <p:nvPr/>
        </p:nvSpPr>
        <p:spPr>
          <a:xfrm>
            <a:off x="3869352" y="140233"/>
            <a:ext cx="277474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lang="sv-SE" sz="4000" u="sng" cap="none" strike="noStrike">
                <a:solidFill>
                  <a:schemeClr val="lt1"/>
                </a:solidFill>
                <a:latin typeface="Calibri"/>
                <a:ea typeface="Calibri"/>
                <a:cs typeface="Calibri"/>
                <a:sym typeface="Calibri"/>
              </a:rPr>
              <a:t>Anfallsspel</a:t>
            </a:r>
            <a:endParaRPr/>
          </a:p>
        </p:txBody>
      </p:sp>
      <p:sp>
        <p:nvSpPr>
          <p:cNvPr id="1279" name="Google Shape;1279;p49"/>
          <p:cNvSpPr txBox="1"/>
          <p:nvPr/>
        </p:nvSpPr>
        <p:spPr>
          <a:xfrm>
            <a:off x="561348" y="920722"/>
            <a:ext cx="638828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lang="sv-SE" sz="3200" cap="none" strike="noStrike">
                <a:solidFill>
                  <a:schemeClr val="lt1"/>
                </a:solidFill>
                <a:latin typeface="Calibri"/>
                <a:ea typeface="Calibri"/>
                <a:cs typeface="Calibri"/>
                <a:sym typeface="Calibri"/>
              </a:rPr>
              <a:t>Arbetssätt- Speluppbyggnad</a:t>
            </a:r>
            <a:endParaRPr/>
          </a:p>
        </p:txBody>
      </p:sp>
      <p:sp>
        <p:nvSpPr>
          <p:cNvPr id="1280" name="Google Shape;1280;p49"/>
          <p:cNvSpPr/>
          <p:nvPr/>
        </p:nvSpPr>
        <p:spPr>
          <a:xfrm>
            <a:off x="651498" y="1593506"/>
            <a:ext cx="6255913" cy="414569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Vi ska sträva efter att våra backar sköter uppspelen. Vilket gör att MV ALLTID rullar ut bollen.</a:t>
            </a:r>
            <a:endParaRPr/>
          </a:p>
          <a:p>
            <a:pPr indent="0" lvl="0" marL="0" marR="0" rtl="0" algn="l">
              <a:lnSpc>
                <a:spcPct val="90000"/>
              </a:lnSpc>
              <a:spcBef>
                <a:spcPts val="1000"/>
              </a:spcBef>
              <a:spcAft>
                <a:spcPts val="0"/>
              </a:spcAft>
              <a:buClr>
                <a:schemeClr val="lt2"/>
              </a:buClr>
              <a:buSzPts val="1600"/>
              <a:buFont typeface="Arial"/>
              <a:buNone/>
            </a:pPr>
            <a:r>
              <a:t/>
            </a:r>
            <a:endParaRPr b="0" i="0" sz="16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Wingback ska stå för beredd och göra sig spelbar i yttre-korridor.</a:t>
            </a:r>
            <a:endParaRPr/>
          </a:p>
          <a:p>
            <a:pPr indent="0" lvl="0" marL="0" marR="0" rtl="0" algn="l">
              <a:lnSpc>
                <a:spcPct val="90000"/>
              </a:lnSpc>
              <a:spcBef>
                <a:spcPts val="100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6:a ska vara spelbar centralt. </a:t>
            </a:r>
            <a:endParaRPr/>
          </a:p>
          <a:p>
            <a:pPr indent="0" lvl="0" marL="0" marR="0" rtl="0" algn="l">
              <a:lnSpc>
                <a:spcPct val="90000"/>
              </a:lnSpc>
              <a:spcBef>
                <a:spcPts val="100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8:or gör sig spelbar i inre korridor.</a:t>
            </a:r>
            <a:endParaRPr/>
          </a:p>
          <a:p>
            <a:pPr indent="0" lvl="0" marL="0" marR="0" rtl="0" algn="l">
              <a:lnSpc>
                <a:spcPct val="90000"/>
              </a:lnSpc>
              <a:spcBef>
                <a:spcPts val="100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Forward hota med djupledslöpning.</a:t>
            </a:r>
            <a:endParaRPr/>
          </a:p>
          <a:p>
            <a:pPr indent="0" lvl="0" marL="0" marR="0" rtl="0" algn="l">
              <a:lnSpc>
                <a:spcPct val="90000"/>
              </a:lnSpc>
              <a:spcBef>
                <a:spcPts val="100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Ytter Forward hotar med djupledslöpning eller spelarbar i inre/Yttrekorridor.</a:t>
            </a:r>
            <a:endParaRPr/>
          </a:p>
          <a:p>
            <a:pPr indent="0" lvl="0" marL="0" marR="0" rtl="0" algn="l">
              <a:lnSpc>
                <a:spcPct val="90000"/>
              </a:lnSpc>
              <a:spcBef>
                <a:spcPts val="1000"/>
              </a:spcBef>
              <a:spcAft>
                <a:spcPts val="0"/>
              </a:spcAft>
              <a:buClr>
                <a:schemeClr val="lt2"/>
              </a:buClr>
              <a:buSzPts val="1600"/>
              <a:buFont typeface="Arial"/>
              <a:buNone/>
            </a:pPr>
            <a:r>
              <a:t/>
            </a:r>
            <a:endParaRPr b="0" i="0" sz="16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Sträva efter att spela rättvänd eller halvt-rättvänd spelare. </a:t>
            </a:r>
            <a:endParaRPr/>
          </a:p>
          <a:p>
            <a:pPr indent="0" lvl="0" marL="0" marR="0" rtl="0" algn="l">
              <a:lnSpc>
                <a:spcPct val="90000"/>
              </a:lnSpc>
              <a:spcBef>
                <a:spcPts val="1000"/>
              </a:spcBef>
              <a:spcAft>
                <a:spcPts val="0"/>
              </a:spcAft>
              <a:buClr>
                <a:schemeClr val="lt2"/>
              </a:buClr>
              <a:buSzPts val="1600"/>
              <a:buFont typeface="Arial"/>
              <a:buNone/>
            </a:pPr>
            <a:r>
              <a:t/>
            </a:r>
            <a:endParaRPr b="0" i="0" sz="16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Sträva efter att alltid ha spelare i alla korridorer i uppspelen.</a:t>
            </a:r>
            <a:endParaRPr/>
          </a:p>
          <a:p>
            <a:pPr indent="0" lvl="0" marL="0" marR="0" rtl="0" algn="l">
              <a:lnSpc>
                <a:spcPct val="90000"/>
              </a:lnSpc>
              <a:spcBef>
                <a:spcPts val="1000"/>
              </a:spcBef>
              <a:spcAft>
                <a:spcPts val="0"/>
              </a:spcAft>
              <a:buClr>
                <a:schemeClr val="lt2"/>
              </a:buClr>
              <a:buSzPts val="1600"/>
              <a:buFont typeface="Arial"/>
              <a:buNone/>
            </a:pPr>
            <a:r>
              <a:t/>
            </a:r>
            <a:endParaRPr b="0" i="0" sz="16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Uppmuntra spelarna att ta meter med bollen genom att driva fram boll.</a:t>
            </a:r>
            <a:endParaRPr/>
          </a:p>
          <a:p>
            <a:pPr indent="0" lvl="0" marL="0" marR="0" rtl="0" algn="l">
              <a:lnSpc>
                <a:spcPct val="90000"/>
              </a:lnSpc>
              <a:spcBef>
                <a:spcPts val="1000"/>
              </a:spcBef>
              <a:spcAft>
                <a:spcPts val="0"/>
              </a:spcAft>
              <a:buClr>
                <a:schemeClr val="lt2"/>
              </a:buClr>
              <a:buSzPts val="1600"/>
              <a:buFont typeface="Arial"/>
              <a:buNone/>
            </a:pPr>
            <a:r>
              <a:t/>
            </a:r>
            <a:endParaRPr b="0" i="0" sz="1600">
              <a:solidFill>
                <a:schemeClr val="lt1"/>
              </a:solidFill>
              <a:latin typeface="Calibri"/>
              <a:ea typeface="Calibri"/>
              <a:cs typeface="Calibri"/>
              <a:sym typeface="Calibri"/>
            </a:endParaRPr>
          </a:p>
        </p:txBody>
      </p:sp>
      <p:cxnSp>
        <p:nvCxnSpPr>
          <p:cNvPr id="1281" name="Google Shape;1281;p49"/>
          <p:cNvCxnSpPr/>
          <p:nvPr/>
        </p:nvCxnSpPr>
        <p:spPr>
          <a:xfrm>
            <a:off x="8683782" y="1399142"/>
            <a:ext cx="0" cy="4164376"/>
          </a:xfrm>
          <a:prstGeom prst="straightConnector1">
            <a:avLst/>
          </a:prstGeom>
          <a:noFill/>
          <a:ln cap="flat" cmpd="sng" w="9525">
            <a:solidFill>
              <a:schemeClr val="dk1"/>
            </a:solidFill>
            <a:prstDash val="dash"/>
            <a:round/>
            <a:headEnd len="sm" w="sm" type="none"/>
            <a:tailEnd len="sm" w="sm" type="none"/>
          </a:ln>
        </p:spPr>
      </p:cxnSp>
      <p:cxnSp>
        <p:nvCxnSpPr>
          <p:cNvPr id="1282" name="Google Shape;1282;p49"/>
          <p:cNvCxnSpPr/>
          <p:nvPr/>
        </p:nvCxnSpPr>
        <p:spPr>
          <a:xfrm>
            <a:off x="9352088" y="665755"/>
            <a:ext cx="0" cy="5668944"/>
          </a:xfrm>
          <a:prstGeom prst="straightConnector1">
            <a:avLst/>
          </a:prstGeom>
          <a:noFill/>
          <a:ln cap="flat" cmpd="sng" w="9525">
            <a:solidFill>
              <a:schemeClr val="dk1"/>
            </a:solidFill>
            <a:prstDash val="dash"/>
            <a:round/>
            <a:headEnd len="sm" w="sm" type="none"/>
            <a:tailEnd len="sm" w="sm" type="none"/>
          </a:ln>
        </p:spPr>
      </p:cxnSp>
      <p:cxnSp>
        <p:nvCxnSpPr>
          <p:cNvPr id="1283" name="Google Shape;1283;p49"/>
          <p:cNvCxnSpPr/>
          <p:nvPr/>
        </p:nvCxnSpPr>
        <p:spPr>
          <a:xfrm>
            <a:off x="11200481" y="1418039"/>
            <a:ext cx="0" cy="4164376"/>
          </a:xfrm>
          <a:prstGeom prst="straightConnector1">
            <a:avLst/>
          </a:prstGeom>
          <a:noFill/>
          <a:ln cap="flat" cmpd="sng" w="9525">
            <a:solidFill>
              <a:schemeClr val="dk1"/>
            </a:solidFill>
            <a:prstDash val="dash"/>
            <a:round/>
            <a:headEnd len="sm" w="sm" type="none"/>
            <a:tailEnd len="sm" w="sm" type="none"/>
          </a:ln>
        </p:spPr>
      </p:cxnSp>
      <p:cxnSp>
        <p:nvCxnSpPr>
          <p:cNvPr id="1284" name="Google Shape;1284;p49"/>
          <p:cNvCxnSpPr/>
          <p:nvPr/>
        </p:nvCxnSpPr>
        <p:spPr>
          <a:xfrm>
            <a:off x="10496006" y="665755"/>
            <a:ext cx="0" cy="5668944"/>
          </a:xfrm>
          <a:prstGeom prst="straightConnector1">
            <a:avLst/>
          </a:prstGeom>
          <a:noFill/>
          <a:ln cap="flat" cmpd="sng" w="9525">
            <a:solidFill>
              <a:schemeClr val="dk1"/>
            </a:solidFill>
            <a:prstDash val="dash"/>
            <a:round/>
            <a:headEnd len="sm" w="sm" type="none"/>
            <a:tailEnd len="sm" w="sm" type="none"/>
          </a:ln>
        </p:spPr>
      </p:cxnSp>
      <p:sp>
        <p:nvSpPr>
          <p:cNvPr id="1285" name="Google Shape;1285;p49"/>
          <p:cNvSpPr txBox="1"/>
          <p:nvPr/>
        </p:nvSpPr>
        <p:spPr>
          <a:xfrm>
            <a:off x="7772501" y="1760464"/>
            <a:ext cx="78378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400">
                <a:solidFill>
                  <a:schemeClr val="dk1"/>
                </a:solidFill>
                <a:latin typeface="Calibri"/>
                <a:ea typeface="Calibri"/>
                <a:cs typeface="Calibri"/>
                <a:sym typeface="Calibri"/>
              </a:rPr>
              <a:t>Yttre-Korridor</a:t>
            </a:r>
            <a:endParaRPr/>
          </a:p>
        </p:txBody>
      </p:sp>
      <p:sp>
        <p:nvSpPr>
          <p:cNvPr id="1286" name="Google Shape;1286;p49"/>
          <p:cNvSpPr txBox="1"/>
          <p:nvPr/>
        </p:nvSpPr>
        <p:spPr>
          <a:xfrm>
            <a:off x="8660153" y="1328346"/>
            <a:ext cx="78378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400">
                <a:solidFill>
                  <a:schemeClr val="dk1"/>
                </a:solidFill>
                <a:latin typeface="Calibri"/>
                <a:ea typeface="Calibri"/>
                <a:cs typeface="Calibri"/>
                <a:sym typeface="Calibri"/>
              </a:rPr>
              <a:t>Inre-Korridor</a:t>
            </a:r>
            <a:endParaRPr/>
          </a:p>
        </p:txBody>
      </p:sp>
      <p:sp>
        <p:nvSpPr>
          <p:cNvPr id="1287" name="Google Shape;1287;p49"/>
          <p:cNvSpPr txBox="1"/>
          <p:nvPr/>
        </p:nvSpPr>
        <p:spPr>
          <a:xfrm>
            <a:off x="9542116" y="1857708"/>
            <a:ext cx="78378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400">
                <a:solidFill>
                  <a:schemeClr val="dk1"/>
                </a:solidFill>
                <a:latin typeface="Calibri"/>
                <a:ea typeface="Calibri"/>
                <a:cs typeface="Calibri"/>
                <a:sym typeface="Calibri"/>
              </a:rPr>
              <a:t>Central-Korridor</a:t>
            </a:r>
            <a:endParaRPr/>
          </a:p>
        </p:txBody>
      </p:sp>
      <p:sp>
        <p:nvSpPr>
          <p:cNvPr id="1288" name="Google Shape;1288;p49"/>
          <p:cNvSpPr txBox="1"/>
          <p:nvPr/>
        </p:nvSpPr>
        <p:spPr>
          <a:xfrm>
            <a:off x="10500185" y="1435043"/>
            <a:ext cx="78378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400">
                <a:solidFill>
                  <a:schemeClr val="dk1"/>
                </a:solidFill>
                <a:latin typeface="Calibri"/>
                <a:ea typeface="Calibri"/>
                <a:cs typeface="Calibri"/>
                <a:sym typeface="Calibri"/>
              </a:rPr>
              <a:t>Inre-Korridor</a:t>
            </a:r>
            <a:endParaRPr/>
          </a:p>
        </p:txBody>
      </p:sp>
      <p:sp>
        <p:nvSpPr>
          <p:cNvPr id="1289" name="Google Shape;1289;p49"/>
          <p:cNvSpPr txBox="1"/>
          <p:nvPr/>
        </p:nvSpPr>
        <p:spPr>
          <a:xfrm>
            <a:off x="11424475" y="1883430"/>
            <a:ext cx="78378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400">
                <a:solidFill>
                  <a:schemeClr val="dk1"/>
                </a:solidFill>
                <a:latin typeface="Calibri"/>
                <a:ea typeface="Calibri"/>
                <a:cs typeface="Calibri"/>
                <a:sym typeface="Calibri"/>
              </a:rPr>
              <a:t>Yttre-Korridor</a:t>
            </a:r>
            <a:endParaRPr/>
          </a:p>
        </p:txBody>
      </p:sp>
      <p:sp>
        <p:nvSpPr>
          <p:cNvPr id="1290" name="Google Shape;1290;p49"/>
          <p:cNvSpPr/>
          <p:nvPr/>
        </p:nvSpPr>
        <p:spPr>
          <a:xfrm>
            <a:off x="10862387" y="4898434"/>
            <a:ext cx="108000" cy="108000"/>
          </a:xfrm>
          <a:prstGeom prst="ellipse">
            <a:avLst/>
          </a:prstGeom>
          <a:solidFill>
            <a:srgbClr val="00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cxnSp>
        <p:nvCxnSpPr>
          <p:cNvPr id="1291" name="Google Shape;1291;p49"/>
          <p:cNvCxnSpPr>
            <a:stCxn id="1290" idx="1"/>
          </p:cNvCxnSpPr>
          <p:nvPr/>
        </p:nvCxnSpPr>
        <p:spPr>
          <a:xfrm rot="10800000">
            <a:off x="10832003" y="4001050"/>
            <a:ext cx="46200" cy="913200"/>
          </a:xfrm>
          <a:prstGeom prst="straightConnector1">
            <a:avLst/>
          </a:prstGeom>
          <a:noFill/>
          <a:ln cap="flat" cmpd="sng" w="9525">
            <a:solidFill>
              <a:schemeClr val="dk1"/>
            </a:solidFill>
            <a:prstDash val="solid"/>
            <a:miter lim="800000"/>
            <a:headEnd len="sm" w="sm" type="none"/>
            <a:tailEnd len="med" w="med" type="triangle"/>
          </a:ln>
        </p:spPr>
      </p:cxnSp>
      <p:cxnSp>
        <p:nvCxnSpPr>
          <p:cNvPr id="1292" name="Google Shape;1292;p49"/>
          <p:cNvCxnSpPr/>
          <p:nvPr/>
        </p:nvCxnSpPr>
        <p:spPr>
          <a:xfrm flipH="1">
            <a:off x="10020678" y="5033403"/>
            <a:ext cx="923690" cy="656678"/>
          </a:xfrm>
          <a:prstGeom prst="straightConnector1">
            <a:avLst/>
          </a:prstGeom>
          <a:noFill/>
          <a:ln cap="flat" cmpd="sng" w="9525">
            <a:solidFill>
              <a:schemeClr val="dk1"/>
            </a:solidFill>
            <a:prstDash val="solid"/>
            <a:miter lim="800000"/>
            <a:headEnd len="sm" w="sm" type="none"/>
            <a:tailEnd len="med" w="med" type="triangle"/>
          </a:ln>
        </p:spPr>
      </p:cxnSp>
      <p:cxnSp>
        <p:nvCxnSpPr>
          <p:cNvPr id="1293" name="Google Shape;1293;p49"/>
          <p:cNvCxnSpPr>
            <a:stCxn id="1290" idx="2"/>
          </p:cNvCxnSpPr>
          <p:nvPr/>
        </p:nvCxnSpPr>
        <p:spPr>
          <a:xfrm rot="10800000">
            <a:off x="9960587" y="4275034"/>
            <a:ext cx="901800" cy="677400"/>
          </a:xfrm>
          <a:prstGeom prst="straightConnector1">
            <a:avLst/>
          </a:prstGeom>
          <a:noFill/>
          <a:ln cap="flat" cmpd="sng" w="9525">
            <a:solidFill>
              <a:schemeClr val="dk1"/>
            </a:solidFill>
            <a:prstDash val="solid"/>
            <a:miter lim="800000"/>
            <a:headEnd len="sm" w="sm" type="none"/>
            <a:tailEnd len="med" w="med" type="triangle"/>
          </a:ln>
        </p:spPr>
      </p:cxnSp>
      <p:cxnSp>
        <p:nvCxnSpPr>
          <p:cNvPr id="1294" name="Google Shape;1294;p49"/>
          <p:cNvCxnSpPr/>
          <p:nvPr/>
        </p:nvCxnSpPr>
        <p:spPr>
          <a:xfrm flipH="1">
            <a:off x="9164195" y="5033403"/>
            <a:ext cx="1649958" cy="39463"/>
          </a:xfrm>
          <a:prstGeom prst="straightConnector1">
            <a:avLst/>
          </a:prstGeom>
          <a:noFill/>
          <a:ln cap="flat" cmpd="sng" w="9525">
            <a:solidFill>
              <a:schemeClr val="dk1"/>
            </a:solidFill>
            <a:prstDash val="solid"/>
            <a:miter lim="800000"/>
            <a:headEnd len="sm" w="sm" type="none"/>
            <a:tailEnd len="med" w="med" type="triangle"/>
          </a:ln>
        </p:spPr>
      </p:cxnSp>
      <p:grpSp>
        <p:nvGrpSpPr>
          <p:cNvPr id="1295" name="Google Shape;1295;p49"/>
          <p:cNvGrpSpPr/>
          <p:nvPr/>
        </p:nvGrpSpPr>
        <p:grpSpPr>
          <a:xfrm>
            <a:off x="9623453" y="4130974"/>
            <a:ext cx="474810" cy="515622"/>
            <a:chOff x="8183019" y="5898634"/>
            <a:chExt cx="474810" cy="515622"/>
          </a:xfrm>
        </p:grpSpPr>
        <p:sp>
          <p:nvSpPr>
            <p:cNvPr id="1296" name="Google Shape;1296;p49"/>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297" name="Google Shape;1297;p49"/>
            <p:cNvSpPr txBox="1"/>
            <p:nvPr/>
          </p:nvSpPr>
          <p:spPr>
            <a:xfrm>
              <a:off x="8183019" y="6044924"/>
              <a:ext cx="4748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6:a</a:t>
              </a:r>
              <a:endParaRPr/>
            </a:p>
          </p:txBody>
        </p:sp>
      </p:grpSp>
      <p:grpSp>
        <p:nvGrpSpPr>
          <p:cNvPr id="1298" name="Google Shape;1298;p49"/>
          <p:cNvGrpSpPr/>
          <p:nvPr/>
        </p:nvGrpSpPr>
        <p:grpSpPr>
          <a:xfrm>
            <a:off x="8719919" y="5006434"/>
            <a:ext cx="506870" cy="515622"/>
            <a:chOff x="8183019" y="5898634"/>
            <a:chExt cx="506870" cy="515622"/>
          </a:xfrm>
        </p:grpSpPr>
        <p:sp>
          <p:nvSpPr>
            <p:cNvPr id="1299" name="Google Shape;1299;p49"/>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300" name="Google Shape;1300;p49"/>
            <p:cNvSpPr txBox="1"/>
            <p:nvPr/>
          </p:nvSpPr>
          <p:spPr>
            <a:xfrm>
              <a:off x="8183019" y="6044924"/>
              <a:ext cx="5068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MB</a:t>
              </a:r>
              <a:endParaRPr/>
            </a:p>
          </p:txBody>
        </p:sp>
      </p:grpSp>
      <p:grpSp>
        <p:nvGrpSpPr>
          <p:cNvPr id="1301" name="Google Shape;1301;p49"/>
          <p:cNvGrpSpPr/>
          <p:nvPr/>
        </p:nvGrpSpPr>
        <p:grpSpPr>
          <a:xfrm>
            <a:off x="10686711" y="5003599"/>
            <a:ext cx="506870" cy="515622"/>
            <a:chOff x="8183019" y="5898634"/>
            <a:chExt cx="506870" cy="515622"/>
          </a:xfrm>
        </p:grpSpPr>
        <p:sp>
          <p:nvSpPr>
            <p:cNvPr id="1302" name="Google Shape;1302;p49"/>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303" name="Google Shape;1303;p49"/>
            <p:cNvSpPr txBox="1"/>
            <p:nvPr/>
          </p:nvSpPr>
          <p:spPr>
            <a:xfrm>
              <a:off x="8183019" y="6044924"/>
              <a:ext cx="5068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MB</a:t>
              </a:r>
              <a:endParaRPr/>
            </a:p>
          </p:txBody>
        </p:sp>
      </p:grpSp>
      <p:grpSp>
        <p:nvGrpSpPr>
          <p:cNvPr id="1304" name="Google Shape;1304;p49"/>
          <p:cNvGrpSpPr/>
          <p:nvPr/>
        </p:nvGrpSpPr>
        <p:grpSpPr>
          <a:xfrm>
            <a:off x="8725691" y="3637402"/>
            <a:ext cx="474810" cy="515622"/>
            <a:chOff x="8183019" y="5898634"/>
            <a:chExt cx="474810" cy="515622"/>
          </a:xfrm>
        </p:grpSpPr>
        <p:sp>
          <p:nvSpPr>
            <p:cNvPr id="1305" name="Google Shape;1305;p49"/>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306" name="Google Shape;1306;p49"/>
            <p:cNvSpPr txBox="1"/>
            <p:nvPr/>
          </p:nvSpPr>
          <p:spPr>
            <a:xfrm>
              <a:off x="8183019" y="6044924"/>
              <a:ext cx="4748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8:a</a:t>
              </a:r>
              <a:endParaRPr/>
            </a:p>
          </p:txBody>
        </p:sp>
      </p:grpSp>
      <p:grpSp>
        <p:nvGrpSpPr>
          <p:cNvPr id="1307" name="Google Shape;1307;p49"/>
          <p:cNvGrpSpPr/>
          <p:nvPr/>
        </p:nvGrpSpPr>
        <p:grpSpPr>
          <a:xfrm>
            <a:off x="10585562" y="3549351"/>
            <a:ext cx="474810" cy="515622"/>
            <a:chOff x="8183019" y="5898634"/>
            <a:chExt cx="474810" cy="515622"/>
          </a:xfrm>
        </p:grpSpPr>
        <p:sp>
          <p:nvSpPr>
            <p:cNvPr id="1308" name="Google Shape;1308;p49"/>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309" name="Google Shape;1309;p49"/>
            <p:cNvSpPr txBox="1"/>
            <p:nvPr/>
          </p:nvSpPr>
          <p:spPr>
            <a:xfrm>
              <a:off x="8183019" y="6044924"/>
              <a:ext cx="4748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8:a</a:t>
              </a:r>
              <a:endParaRPr/>
            </a:p>
          </p:txBody>
        </p:sp>
      </p:grpSp>
      <p:grpSp>
        <p:nvGrpSpPr>
          <p:cNvPr id="1310" name="Google Shape;1310;p49"/>
          <p:cNvGrpSpPr/>
          <p:nvPr/>
        </p:nvGrpSpPr>
        <p:grpSpPr>
          <a:xfrm>
            <a:off x="9686184" y="2838781"/>
            <a:ext cx="495649" cy="515622"/>
            <a:chOff x="8183019" y="5898634"/>
            <a:chExt cx="495649" cy="515622"/>
          </a:xfrm>
        </p:grpSpPr>
        <p:sp>
          <p:nvSpPr>
            <p:cNvPr id="1311" name="Google Shape;1311;p49"/>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312" name="Google Shape;1312;p49"/>
            <p:cNvSpPr txBox="1"/>
            <p:nvPr/>
          </p:nvSpPr>
          <p:spPr>
            <a:xfrm>
              <a:off x="8183019" y="6044924"/>
              <a:ext cx="49564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FW</a:t>
              </a:r>
              <a:endParaRPr/>
            </a:p>
          </p:txBody>
        </p:sp>
      </p:grpSp>
      <p:grpSp>
        <p:nvGrpSpPr>
          <p:cNvPr id="1313" name="Google Shape;1313;p49"/>
          <p:cNvGrpSpPr/>
          <p:nvPr/>
        </p:nvGrpSpPr>
        <p:grpSpPr>
          <a:xfrm>
            <a:off x="7663379" y="4713814"/>
            <a:ext cx="514885" cy="515622"/>
            <a:chOff x="8183019" y="5898634"/>
            <a:chExt cx="514885" cy="515622"/>
          </a:xfrm>
        </p:grpSpPr>
        <p:sp>
          <p:nvSpPr>
            <p:cNvPr id="1314" name="Google Shape;1314;p49"/>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315" name="Google Shape;1315;p49"/>
            <p:cNvSpPr txBox="1"/>
            <p:nvPr/>
          </p:nvSpPr>
          <p:spPr>
            <a:xfrm>
              <a:off x="8183019" y="6044924"/>
              <a:ext cx="51488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WB</a:t>
              </a:r>
              <a:endParaRPr/>
            </a:p>
          </p:txBody>
        </p:sp>
      </p:grpSp>
      <p:grpSp>
        <p:nvGrpSpPr>
          <p:cNvPr id="1316" name="Google Shape;1316;p49"/>
          <p:cNvGrpSpPr/>
          <p:nvPr/>
        </p:nvGrpSpPr>
        <p:grpSpPr>
          <a:xfrm>
            <a:off x="11681549" y="4001056"/>
            <a:ext cx="514885" cy="515622"/>
            <a:chOff x="8183019" y="5898634"/>
            <a:chExt cx="514885" cy="515622"/>
          </a:xfrm>
        </p:grpSpPr>
        <p:sp>
          <p:nvSpPr>
            <p:cNvPr id="1317" name="Google Shape;1317;p49"/>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318" name="Google Shape;1318;p49"/>
            <p:cNvSpPr txBox="1"/>
            <p:nvPr/>
          </p:nvSpPr>
          <p:spPr>
            <a:xfrm>
              <a:off x="8183019" y="6044924"/>
              <a:ext cx="51488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WB</a:t>
              </a:r>
              <a:endParaRPr/>
            </a:p>
          </p:txBody>
        </p:sp>
      </p:grpSp>
      <p:grpSp>
        <p:nvGrpSpPr>
          <p:cNvPr id="1319" name="Google Shape;1319;p49"/>
          <p:cNvGrpSpPr/>
          <p:nvPr/>
        </p:nvGrpSpPr>
        <p:grpSpPr>
          <a:xfrm>
            <a:off x="9669226" y="5677564"/>
            <a:ext cx="513282" cy="515622"/>
            <a:chOff x="8183019" y="5898634"/>
            <a:chExt cx="513282" cy="515622"/>
          </a:xfrm>
        </p:grpSpPr>
        <p:sp>
          <p:nvSpPr>
            <p:cNvPr id="1320" name="Google Shape;1320;p49"/>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321" name="Google Shape;1321;p49"/>
            <p:cNvSpPr txBox="1"/>
            <p:nvPr/>
          </p:nvSpPr>
          <p:spPr>
            <a:xfrm>
              <a:off x="8183019" y="6044924"/>
              <a:ext cx="51328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MV</a:t>
              </a:r>
              <a:endParaRPr/>
            </a:p>
          </p:txBody>
        </p:sp>
      </p:grpSp>
      <p:grpSp>
        <p:nvGrpSpPr>
          <p:cNvPr id="1322" name="Google Shape;1322;p49"/>
          <p:cNvGrpSpPr/>
          <p:nvPr/>
        </p:nvGrpSpPr>
        <p:grpSpPr>
          <a:xfrm>
            <a:off x="11099356" y="3029963"/>
            <a:ext cx="441146" cy="515622"/>
            <a:chOff x="8183019" y="5898634"/>
            <a:chExt cx="441146" cy="515622"/>
          </a:xfrm>
        </p:grpSpPr>
        <p:sp>
          <p:nvSpPr>
            <p:cNvPr id="1323" name="Google Shape;1323;p49"/>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324" name="Google Shape;1324;p49"/>
            <p:cNvSpPr txBox="1"/>
            <p:nvPr/>
          </p:nvSpPr>
          <p:spPr>
            <a:xfrm>
              <a:off x="8183019" y="6044924"/>
              <a:ext cx="44114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HY</a:t>
              </a:r>
              <a:endParaRPr/>
            </a:p>
          </p:txBody>
        </p:sp>
      </p:grpSp>
      <p:grpSp>
        <p:nvGrpSpPr>
          <p:cNvPr id="1325" name="Google Shape;1325;p49"/>
          <p:cNvGrpSpPr/>
          <p:nvPr/>
        </p:nvGrpSpPr>
        <p:grpSpPr>
          <a:xfrm>
            <a:off x="8319297" y="3036651"/>
            <a:ext cx="428322" cy="515622"/>
            <a:chOff x="8183019" y="5898634"/>
            <a:chExt cx="428322" cy="515622"/>
          </a:xfrm>
        </p:grpSpPr>
        <p:sp>
          <p:nvSpPr>
            <p:cNvPr id="1326" name="Google Shape;1326;p49"/>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327" name="Google Shape;1327;p49"/>
            <p:cNvSpPr txBox="1"/>
            <p:nvPr/>
          </p:nvSpPr>
          <p:spPr>
            <a:xfrm>
              <a:off x="8183019" y="6044924"/>
              <a:ext cx="42832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VY</a:t>
              </a:r>
              <a:endParaRPr/>
            </a:p>
          </p:txBody>
        </p:sp>
      </p:grpSp>
      <p:cxnSp>
        <p:nvCxnSpPr>
          <p:cNvPr id="1328" name="Google Shape;1328;p49"/>
          <p:cNvCxnSpPr>
            <a:stCxn id="1290" idx="3"/>
          </p:cNvCxnSpPr>
          <p:nvPr/>
        </p:nvCxnSpPr>
        <p:spPr>
          <a:xfrm flipH="1" rot="10800000">
            <a:off x="10878203" y="4130218"/>
            <a:ext cx="898200" cy="860400"/>
          </a:xfrm>
          <a:prstGeom prst="straightConnector1">
            <a:avLst/>
          </a:prstGeom>
          <a:noFill/>
          <a:ln cap="flat" cmpd="sng" w="9525">
            <a:solidFill>
              <a:schemeClr val="dk1"/>
            </a:solidFill>
            <a:prstDash val="solid"/>
            <a:miter lim="800000"/>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0">
                                            <p:txEl>
                                              <p:pRg end="0" st="0"/>
                                            </p:txEl>
                                          </p:spTgt>
                                        </p:tgtEl>
                                        <p:attrNameLst>
                                          <p:attrName>style.visibility</p:attrName>
                                        </p:attrNameLst>
                                      </p:cBhvr>
                                      <p:to>
                                        <p:strVal val="visible"/>
                                      </p:to>
                                    </p:set>
                                    <p:animEffect filter="fade" transition="in">
                                      <p:cBhvr>
                                        <p:cTn dur="500"/>
                                        <p:tgtEl>
                                          <p:spTgt spid="128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0">
                                            <p:txEl>
                                              <p:pRg end="1" st="1"/>
                                            </p:txEl>
                                          </p:spTgt>
                                        </p:tgtEl>
                                        <p:attrNameLst>
                                          <p:attrName>style.visibility</p:attrName>
                                        </p:attrNameLst>
                                      </p:cBhvr>
                                      <p:to>
                                        <p:strVal val="visible"/>
                                      </p:to>
                                    </p:set>
                                    <p:animEffect filter="fade" transition="in">
                                      <p:cBhvr>
                                        <p:cTn dur="500"/>
                                        <p:tgtEl>
                                          <p:spTgt spid="128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0">
                                            <p:txEl>
                                              <p:pRg end="2" st="2"/>
                                            </p:txEl>
                                          </p:spTgt>
                                        </p:tgtEl>
                                        <p:attrNameLst>
                                          <p:attrName>style.visibility</p:attrName>
                                        </p:attrNameLst>
                                      </p:cBhvr>
                                      <p:to>
                                        <p:strVal val="visible"/>
                                      </p:to>
                                    </p:set>
                                    <p:animEffect filter="fade" transition="in">
                                      <p:cBhvr>
                                        <p:cTn dur="500"/>
                                        <p:tgtEl>
                                          <p:spTgt spid="128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0">
                                            <p:txEl>
                                              <p:pRg end="3" st="3"/>
                                            </p:txEl>
                                          </p:spTgt>
                                        </p:tgtEl>
                                        <p:attrNameLst>
                                          <p:attrName>style.visibility</p:attrName>
                                        </p:attrNameLst>
                                      </p:cBhvr>
                                      <p:to>
                                        <p:strVal val="visible"/>
                                      </p:to>
                                    </p:set>
                                    <p:animEffect filter="fade" transition="in">
                                      <p:cBhvr>
                                        <p:cTn dur="500"/>
                                        <p:tgtEl>
                                          <p:spTgt spid="128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0">
                                            <p:txEl>
                                              <p:pRg end="4" st="4"/>
                                            </p:txEl>
                                          </p:spTgt>
                                        </p:tgtEl>
                                        <p:attrNameLst>
                                          <p:attrName>style.visibility</p:attrName>
                                        </p:attrNameLst>
                                      </p:cBhvr>
                                      <p:to>
                                        <p:strVal val="visible"/>
                                      </p:to>
                                    </p:set>
                                    <p:animEffect filter="fade" transition="in">
                                      <p:cBhvr>
                                        <p:cTn dur="500"/>
                                        <p:tgtEl>
                                          <p:spTgt spid="128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0">
                                            <p:txEl>
                                              <p:pRg end="5" st="5"/>
                                            </p:txEl>
                                          </p:spTgt>
                                        </p:tgtEl>
                                        <p:attrNameLst>
                                          <p:attrName>style.visibility</p:attrName>
                                        </p:attrNameLst>
                                      </p:cBhvr>
                                      <p:to>
                                        <p:strVal val="visible"/>
                                      </p:to>
                                    </p:set>
                                    <p:animEffect filter="fade" transition="in">
                                      <p:cBhvr>
                                        <p:cTn dur="500"/>
                                        <p:tgtEl>
                                          <p:spTgt spid="128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0">
                                            <p:txEl>
                                              <p:pRg end="6" st="6"/>
                                            </p:txEl>
                                          </p:spTgt>
                                        </p:tgtEl>
                                        <p:attrNameLst>
                                          <p:attrName>style.visibility</p:attrName>
                                        </p:attrNameLst>
                                      </p:cBhvr>
                                      <p:to>
                                        <p:strVal val="visible"/>
                                      </p:to>
                                    </p:set>
                                    <p:animEffect filter="fade" transition="in">
                                      <p:cBhvr>
                                        <p:cTn dur="500"/>
                                        <p:tgtEl>
                                          <p:spTgt spid="128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0">
                                            <p:txEl>
                                              <p:pRg end="7" st="7"/>
                                            </p:txEl>
                                          </p:spTgt>
                                        </p:tgtEl>
                                        <p:attrNameLst>
                                          <p:attrName>style.visibility</p:attrName>
                                        </p:attrNameLst>
                                      </p:cBhvr>
                                      <p:to>
                                        <p:strVal val="visible"/>
                                      </p:to>
                                    </p:set>
                                    <p:animEffect filter="fade" transition="in">
                                      <p:cBhvr>
                                        <p:cTn dur="500"/>
                                        <p:tgtEl>
                                          <p:spTgt spid="128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0">
                                            <p:txEl>
                                              <p:pRg end="8" st="8"/>
                                            </p:txEl>
                                          </p:spTgt>
                                        </p:tgtEl>
                                        <p:attrNameLst>
                                          <p:attrName>style.visibility</p:attrName>
                                        </p:attrNameLst>
                                      </p:cBhvr>
                                      <p:to>
                                        <p:strVal val="visible"/>
                                      </p:to>
                                    </p:set>
                                    <p:animEffect filter="fade" transition="in">
                                      <p:cBhvr>
                                        <p:cTn dur="500"/>
                                        <p:tgtEl>
                                          <p:spTgt spid="128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0">
                                            <p:txEl>
                                              <p:pRg end="9" st="9"/>
                                            </p:txEl>
                                          </p:spTgt>
                                        </p:tgtEl>
                                        <p:attrNameLst>
                                          <p:attrName>style.visibility</p:attrName>
                                        </p:attrNameLst>
                                      </p:cBhvr>
                                      <p:to>
                                        <p:strVal val="visible"/>
                                      </p:to>
                                    </p:set>
                                    <p:animEffect filter="fade" transition="in">
                                      <p:cBhvr>
                                        <p:cTn dur="500"/>
                                        <p:tgtEl>
                                          <p:spTgt spid="1280">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0">
                                            <p:txEl>
                                              <p:pRg end="10" st="10"/>
                                            </p:txEl>
                                          </p:spTgt>
                                        </p:tgtEl>
                                        <p:attrNameLst>
                                          <p:attrName>style.visibility</p:attrName>
                                        </p:attrNameLst>
                                      </p:cBhvr>
                                      <p:to>
                                        <p:strVal val="visible"/>
                                      </p:to>
                                    </p:set>
                                    <p:animEffect filter="fade" transition="in">
                                      <p:cBhvr>
                                        <p:cTn dur="500"/>
                                        <p:tgtEl>
                                          <p:spTgt spid="1280">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0">
                                            <p:txEl>
                                              <p:pRg end="11" st="11"/>
                                            </p:txEl>
                                          </p:spTgt>
                                        </p:tgtEl>
                                        <p:attrNameLst>
                                          <p:attrName>style.visibility</p:attrName>
                                        </p:attrNameLst>
                                      </p:cBhvr>
                                      <p:to>
                                        <p:strVal val="visible"/>
                                      </p:to>
                                    </p:set>
                                    <p:animEffect filter="fade" transition="in">
                                      <p:cBhvr>
                                        <p:cTn dur="500"/>
                                        <p:tgtEl>
                                          <p:spTgt spid="1280">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0">
                                            <p:txEl>
                                              <p:pRg end="12" st="12"/>
                                            </p:txEl>
                                          </p:spTgt>
                                        </p:tgtEl>
                                        <p:attrNameLst>
                                          <p:attrName>style.visibility</p:attrName>
                                        </p:attrNameLst>
                                      </p:cBhvr>
                                      <p:to>
                                        <p:strVal val="visible"/>
                                      </p:to>
                                    </p:set>
                                    <p:animEffect filter="fade" transition="in">
                                      <p:cBhvr>
                                        <p:cTn dur="500"/>
                                        <p:tgtEl>
                                          <p:spTgt spid="1280">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0">
                                            <p:txEl>
                                              <p:pRg end="13" st="13"/>
                                            </p:txEl>
                                          </p:spTgt>
                                        </p:tgtEl>
                                        <p:attrNameLst>
                                          <p:attrName>style.visibility</p:attrName>
                                        </p:attrNameLst>
                                      </p:cBhvr>
                                      <p:to>
                                        <p:strVal val="visible"/>
                                      </p:to>
                                    </p:set>
                                    <p:animEffect filter="fade" transition="in">
                                      <p:cBhvr>
                                        <p:cTn dur="500"/>
                                        <p:tgtEl>
                                          <p:spTgt spid="1280">
                                            <p:txEl>
                                              <p:pRg end="13" st="1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2" name="Shape 1332"/>
        <p:cNvGrpSpPr/>
        <p:nvPr/>
      </p:nvGrpSpPr>
      <p:grpSpPr>
        <a:xfrm>
          <a:off x="0" y="0"/>
          <a:ext cx="0" cy="0"/>
          <a:chOff x="0" y="0"/>
          <a:chExt cx="0" cy="0"/>
        </a:xfrm>
      </p:grpSpPr>
      <p:pic>
        <p:nvPicPr>
          <p:cNvPr id="1333" name="Google Shape;1333;p50"/>
          <p:cNvPicPr preferRelativeResize="0"/>
          <p:nvPr/>
        </p:nvPicPr>
        <p:blipFill rotWithShape="1">
          <a:blip r:embed="rId3">
            <a:alphaModFix/>
          </a:blip>
          <a:srcRect b="0" l="0" r="0" t="0"/>
          <a:stretch/>
        </p:blipFill>
        <p:spPr>
          <a:xfrm rot="10800000">
            <a:off x="4609050" y="2052110"/>
            <a:ext cx="7582950" cy="4805890"/>
          </a:xfrm>
          <a:prstGeom prst="rect">
            <a:avLst/>
          </a:prstGeom>
          <a:noFill/>
          <a:ln>
            <a:noFill/>
          </a:ln>
        </p:spPr>
      </p:pic>
      <p:sp>
        <p:nvSpPr>
          <p:cNvPr id="1334" name="Google Shape;1334;p50"/>
          <p:cNvSpPr/>
          <p:nvPr/>
        </p:nvSpPr>
        <p:spPr>
          <a:xfrm>
            <a:off x="7751321" y="2523046"/>
            <a:ext cx="1287720" cy="1263603"/>
          </a:xfrm>
          <a:prstGeom prst="rect">
            <a:avLst/>
          </a:prstGeom>
          <a:solidFill>
            <a:schemeClr val="accent5">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v-SE" sz="1800">
                <a:solidFill>
                  <a:schemeClr val="lt1"/>
                </a:solidFill>
                <a:latin typeface="Calibri"/>
                <a:ea typeface="Calibri"/>
                <a:cs typeface="Calibri"/>
                <a:sym typeface="Calibri"/>
              </a:rPr>
              <a:t>GOLDEN-ZONE</a:t>
            </a:r>
            <a:endParaRPr/>
          </a:p>
        </p:txBody>
      </p:sp>
      <p:pic>
        <p:nvPicPr>
          <p:cNvPr id="1335" name="Google Shape;1335;p50"/>
          <p:cNvPicPr preferRelativeResize="0"/>
          <p:nvPr/>
        </p:nvPicPr>
        <p:blipFill rotWithShape="1">
          <a:blip r:embed="rId4">
            <a:alphaModFix amt="20000"/>
          </a:blip>
          <a:srcRect b="0" l="0" r="0" t="0"/>
          <a:stretch/>
        </p:blipFill>
        <p:spPr>
          <a:xfrm>
            <a:off x="9471838" y="4805890"/>
            <a:ext cx="3486669" cy="1952535"/>
          </a:xfrm>
          <a:prstGeom prst="rect">
            <a:avLst/>
          </a:prstGeom>
          <a:noFill/>
          <a:ln>
            <a:noFill/>
          </a:ln>
        </p:spPr>
      </p:pic>
      <p:sp>
        <p:nvSpPr>
          <p:cNvPr id="1336" name="Google Shape;1336;p50"/>
          <p:cNvSpPr txBox="1"/>
          <p:nvPr/>
        </p:nvSpPr>
        <p:spPr>
          <a:xfrm>
            <a:off x="7602621" y="86233"/>
            <a:ext cx="216232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lt1"/>
                </a:solidFill>
                <a:latin typeface="Calibri"/>
                <a:ea typeface="Calibri"/>
                <a:cs typeface="Calibri"/>
                <a:sym typeface="Calibri"/>
              </a:rPr>
              <a:t>Formation: MV-4-3-3</a:t>
            </a:r>
            <a:endParaRPr/>
          </a:p>
        </p:txBody>
      </p:sp>
      <p:grpSp>
        <p:nvGrpSpPr>
          <p:cNvPr id="1337" name="Google Shape;1337;p50"/>
          <p:cNvGrpSpPr/>
          <p:nvPr/>
        </p:nvGrpSpPr>
        <p:grpSpPr>
          <a:xfrm>
            <a:off x="-134870" y="86233"/>
            <a:ext cx="3483998" cy="579522"/>
            <a:chOff x="-134870" y="86233"/>
            <a:chExt cx="3483998" cy="579522"/>
          </a:xfrm>
        </p:grpSpPr>
        <p:sp>
          <p:nvSpPr>
            <p:cNvPr id="1338" name="Google Shape;1338;p50"/>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sv-SE" sz="1200">
                  <a:solidFill>
                    <a:schemeClr val="lt1"/>
                  </a:solidFill>
                  <a:latin typeface="Calibri"/>
                  <a:ea typeface="Calibri"/>
                  <a:cs typeface="Calibri"/>
                  <a:sym typeface="Calibri"/>
                </a:rPr>
                <a:t>Glädje, Gemenskap &amp; Fair Play</a:t>
              </a:r>
              <a:endParaRPr/>
            </a:p>
          </p:txBody>
        </p:sp>
        <p:pic>
          <p:nvPicPr>
            <p:cNvPr id="1339" name="Google Shape;1339;p50"/>
            <p:cNvPicPr preferRelativeResize="0"/>
            <p:nvPr/>
          </p:nvPicPr>
          <p:blipFill rotWithShape="1">
            <a:blip r:embed="rId4">
              <a:alphaModFix/>
            </a:blip>
            <a:srcRect b="0" l="0" r="0" t="0"/>
            <a:stretch/>
          </p:blipFill>
          <p:spPr>
            <a:xfrm>
              <a:off x="-134870" y="86233"/>
              <a:ext cx="1034861" cy="579522"/>
            </a:xfrm>
            <a:prstGeom prst="rect">
              <a:avLst/>
            </a:prstGeom>
            <a:noFill/>
            <a:ln>
              <a:noFill/>
            </a:ln>
          </p:spPr>
        </p:pic>
      </p:grpSp>
      <p:sp>
        <p:nvSpPr>
          <p:cNvPr id="1340" name="Google Shape;1340;p50"/>
          <p:cNvSpPr txBox="1"/>
          <p:nvPr/>
        </p:nvSpPr>
        <p:spPr>
          <a:xfrm>
            <a:off x="3869352" y="140233"/>
            <a:ext cx="277474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lang="sv-SE" sz="4000" u="sng" cap="none" strike="noStrike">
                <a:solidFill>
                  <a:schemeClr val="lt1"/>
                </a:solidFill>
                <a:latin typeface="Calibri"/>
                <a:ea typeface="Calibri"/>
                <a:cs typeface="Calibri"/>
                <a:sym typeface="Calibri"/>
              </a:rPr>
              <a:t>Anfallsspel</a:t>
            </a:r>
            <a:endParaRPr/>
          </a:p>
        </p:txBody>
      </p:sp>
      <p:sp>
        <p:nvSpPr>
          <p:cNvPr id="1341" name="Google Shape;1341;p50"/>
          <p:cNvSpPr txBox="1"/>
          <p:nvPr/>
        </p:nvSpPr>
        <p:spPr>
          <a:xfrm>
            <a:off x="576608" y="881195"/>
            <a:ext cx="6933937"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lang="sv-SE" sz="3200" cap="none" strike="noStrike">
                <a:solidFill>
                  <a:schemeClr val="lt1"/>
                </a:solidFill>
                <a:latin typeface="Calibri"/>
                <a:ea typeface="Calibri"/>
                <a:cs typeface="Calibri"/>
                <a:sym typeface="Calibri"/>
              </a:rPr>
              <a:t>KTAGM – Komma till avslut göra mål</a:t>
            </a:r>
            <a:endParaRPr/>
          </a:p>
        </p:txBody>
      </p:sp>
      <p:sp>
        <p:nvSpPr>
          <p:cNvPr id="1342" name="Google Shape;1342;p50"/>
          <p:cNvSpPr/>
          <p:nvPr/>
        </p:nvSpPr>
        <p:spPr>
          <a:xfrm>
            <a:off x="382561" y="1780658"/>
            <a:ext cx="4088654" cy="414569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Vi ska anfalla med alla våra spelare.</a:t>
            </a:r>
            <a:endParaRPr/>
          </a:p>
          <a:p>
            <a:pPr indent="0" lvl="0" marL="0" marR="0" rtl="0" algn="l">
              <a:lnSpc>
                <a:spcPct val="90000"/>
              </a:lnSpc>
              <a:spcBef>
                <a:spcPts val="100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Vi ska ta oss in i Golden zone med variation genom:</a:t>
            </a:r>
            <a:endParaRPr/>
          </a:p>
          <a:p>
            <a:pPr indent="-285750" lvl="0" marL="285750" marR="0" rtl="0" algn="l">
              <a:lnSpc>
                <a:spcPct val="90000"/>
              </a:lnSpc>
              <a:spcBef>
                <a:spcPts val="1000"/>
              </a:spcBef>
              <a:spcAft>
                <a:spcPts val="0"/>
              </a:spcAft>
              <a:buClr>
                <a:schemeClr val="lt2"/>
              </a:buClr>
              <a:buSzPts val="1600"/>
              <a:buFont typeface="Arial"/>
              <a:buChar char="•"/>
            </a:pPr>
            <a:r>
              <a:rPr b="0" i="0" lang="sv-SE" sz="1600">
                <a:solidFill>
                  <a:schemeClr val="lt1"/>
                </a:solidFill>
                <a:latin typeface="Calibri"/>
                <a:ea typeface="Calibri"/>
                <a:cs typeface="Calibri"/>
                <a:sym typeface="Calibri"/>
              </a:rPr>
              <a:t>Djupledsspel</a:t>
            </a:r>
            <a:endParaRPr/>
          </a:p>
          <a:p>
            <a:pPr indent="-285750" lvl="0" marL="285750" marR="0" rtl="0" algn="l">
              <a:lnSpc>
                <a:spcPct val="90000"/>
              </a:lnSpc>
              <a:spcBef>
                <a:spcPts val="1000"/>
              </a:spcBef>
              <a:spcAft>
                <a:spcPts val="0"/>
              </a:spcAft>
              <a:buClr>
                <a:schemeClr val="lt2"/>
              </a:buClr>
              <a:buSzPts val="1600"/>
              <a:buFont typeface="Arial"/>
              <a:buChar char="•"/>
            </a:pPr>
            <a:r>
              <a:rPr b="0" i="0" lang="sv-SE" sz="1600">
                <a:solidFill>
                  <a:schemeClr val="lt1"/>
                </a:solidFill>
                <a:latin typeface="Calibri"/>
                <a:ea typeface="Calibri"/>
                <a:cs typeface="Calibri"/>
                <a:sym typeface="Calibri"/>
              </a:rPr>
              <a:t>Överlapp</a:t>
            </a:r>
            <a:endParaRPr/>
          </a:p>
          <a:p>
            <a:pPr indent="-285750" lvl="0" marL="285750" marR="0" rtl="0" algn="l">
              <a:lnSpc>
                <a:spcPct val="90000"/>
              </a:lnSpc>
              <a:spcBef>
                <a:spcPts val="1000"/>
              </a:spcBef>
              <a:spcAft>
                <a:spcPts val="0"/>
              </a:spcAft>
              <a:buClr>
                <a:schemeClr val="lt2"/>
              </a:buClr>
              <a:buSzPts val="1600"/>
              <a:buFont typeface="Arial"/>
              <a:buChar char="•"/>
            </a:pPr>
            <a:r>
              <a:rPr b="0" i="0" lang="sv-SE" sz="1600">
                <a:solidFill>
                  <a:schemeClr val="lt1"/>
                </a:solidFill>
                <a:latin typeface="Calibri"/>
                <a:ea typeface="Calibri"/>
                <a:cs typeface="Calibri"/>
                <a:sym typeface="Calibri"/>
              </a:rPr>
              <a:t>Avledande rörelse</a:t>
            </a:r>
            <a:endParaRPr/>
          </a:p>
          <a:p>
            <a:pPr indent="-285750" lvl="0" marL="285750" marR="0" rtl="0" algn="l">
              <a:lnSpc>
                <a:spcPct val="90000"/>
              </a:lnSpc>
              <a:spcBef>
                <a:spcPts val="1000"/>
              </a:spcBef>
              <a:spcAft>
                <a:spcPts val="0"/>
              </a:spcAft>
              <a:buClr>
                <a:schemeClr val="lt2"/>
              </a:buClr>
              <a:buSzPts val="1600"/>
              <a:buFont typeface="Arial"/>
              <a:buChar char="•"/>
            </a:pPr>
            <a:r>
              <a:rPr b="0" i="0" lang="sv-SE" sz="1600">
                <a:solidFill>
                  <a:schemeClr val="lt1"/>
                </a:solidFill>
                <a:latin typeface="Calibri"/>
                <a:ea typeface="Calibri"/>
                <a:cs typeface="Calibri"/>
                <a:sym typeface="Calibri"/>
              </a:rPr>
              <a:t>Utmana, Finta &amp; Dribbla</a:t>
            </a:r>
            <a:endParaRPr/>
          </a:p>
          <a:p>
            <a:pPr indent="-285750" lvl="0" marL="285750" marR="0" rtl="0" algn="l">
              <a:lnSpc>
                <a:spcPct val="90000"/>
              </a:lnSpc>
              <a:spcBef>
                <a:spcPts val="1000"/>
              </a:spcBef>
              <a:spcAft>
                <a:spcPts val="0"/>
              </a:spcAft>
              <a:buClr>
                <a:schemeClr val="lt2"/>
              </a:buClr>
              <a:buSzPts val="1600"/>
              <a:buFont typeface="Arial"/>
              <a:buChar char="•"/>
            </a:pPr>
            <a:r>
              <a:rPr b="0" i="0" lang="sv-SE" sz="1600">
                <a:solidFill>
                  <a:schemeClr val="lt1"/>
                </a:solidFill>
                <a:latin typeface="Calibri"/>
                <a:ea typeface="Calibri"/>
                <a:cs typeface="Calibri"/>
                <a:sym typeface="Calibri"/>
              </a:rPr>
              <a:t>Väggspel</a:t>
            </a:r>
            <a:endParaRPr/>
          </a:p>
          <a:p>
            <a:pPr indent="-285750" lvl="0" marL="285750" marR="0" rtl="0" algn="l">
              <a:lnSpc>
                <a:spcPct val="90000"/>
              </a:lnSpc>
              <a:spcBef>
                <a:spcPts val="1000"/>
              </a:spcBef>
              <a:spcAft>
                <a:spcPts val="0"/>
              </a:spcAft>
              <a:buClr>
                <a:schemeClr val="lt2"/>
              </a:buClr>
              <a:buSzPts val="1600"/>
              <a:buFont typeface="Arial"/>
              <a:buChar char="•"/>
            </a:pPr>
            <a:r>
              <a:rPr b="0" i="0" lang="sv-SE" sz="1600">
                <a:solidFill>
                  <a:schemeClr val="lt1"/>
                </a:solidFill>
                <a:latin typeface="Calibri"/>
                <a:ea typeface="Calibri"/>
                <a:cs typeface="Calibri"/>
                <a:sym typeface="Calibri"/>
              </a:rPr>
              <a:t>Inlägg</a:t>
            </a:r>
            <a:endParaRPr/>
          </a:p>
          <a:p>
            <a:pPr indent="0" lvl="0" marL="0" marR="0" rtl="0" algn="l">
              <a:lnSpc>
                <a:spcPct val="90000"/>
              </a:lnSpc>
              <a:spcBef>
                <a:spcPts val="1000"/>
              </a:spcBef>
              <a:spcAft>
                <a:spcPts val="0"/>
              </a:spcAft>
              <a:buClr>
                <a:schemeClr val="lt2"/>
              </a:buClr>
              <a:buSzPts val="1600"/>
              <a:buFont typeface="Arial"/>
              <a:buNone/>
            </a:pPr>
            <a:r>
              <a:t/>
            </a:r>
            <a:endParaRPr b="0" i="0" sz="16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Vi ska etablera spel och ta fram ta oss framåt när yta finns:</a:t>
            </a:r>
            <a:endParaRPr/>
          </a:p>
          <a:p>
            <a:pPr indent="-342900" lvl="0" marL="342900" marR="0" rtl="0" algn="l">
              <a:lnSpc>
                <a:spcPct val="90000"/>
              </a:lnSpc>
              <a:spcBef>
                <a:spcPts val="1000"/>
              </a:spcBef>
              <a:spcAft>
                <a:spcPts val="0"/>
              </a:spcAft>
              <a:buClr>
                <a:schemeClr val="lt2"/>
              </a:buClr>
              <a:buSzPts val="1400"/>
              <a:buFont typeface="Arial"/>
              <a:buChar char="•"/>
            </a:pPr>
            <a:r>
              <a:rPr b="0" i="0" lang="sv-SE" sz="1400">
                <a:solidFill>
                  <a:schemeClr val="lt1"/>
                </a:solidFill>
                <a:latin typeface="Calibri"/>
                <a:ea typeface="Calibri"/>
                <a:cs typeface="Calibri"/>
                <a:sym typeface="Calibri"/>
              </a:rPr>
              <a:t>Spelvändningar </a:t>
            </a:r>
            <a:endParaRPr/>
          </a:p>
          <a:p>
            <a:pPr indent="-342900" lvl="0" marL="342900" marR="0" rtl="0" algn="l">
              <a:lnSpc>
                <a:spcPct val="90000"/>
              </a:lnSpc>
              <a:spcBef>
                <a:spcPts val="1000"/>
              </a:spcBef>
              <a:spcAft>
                <a:spcPts val="0"/>
              </a:spcAft>
              <a:buClr>
                <a:schemeClr val="lt2"/>
              </a:buClr>
              <a:buSzPts val="1400"/>
              <a:buFont typeface="Arial"/>
              <a:buChar char="•"/>
            </a:pPr>
            <a:r>
              <a:rPr b="0" i="0" lang="sv-SE" sz="1400">
                <a:solidFill>
                  <a:schemeClr val="lt1"/>
                </a:solidFill>
                <a:latin typeface="Calibri"/>
                <a:ea typeface="Calibri"/>
                <a:cs typeface="Calibri"/>
                <a:sym typeface="Calibri"/>
              </a:rPr>
              <a:t>Uppflyttning</a:t>
            </a:r>
            <a:endParaRPr/>
          </a:p>
          <a:p>
            <a:pPr indent="-254000" lvl="0" marL="342900" marR="0" rtl="0" algn="l">
              <a:lnSpc>
                <a:spcPct val="90000"/>
              </a:lnSpc>
              <a:spcBef>
                <a:spcPts val="1000"/>
              </a:spcBef>
              <a:spcAft>
                <a:spcPts val="0"/>
              </a:spcAft>
              <a:buClr>
                <a:schemeClr val="lt2"/>
              </a:buClr>
              <a:buSzPts val="1400"/>
              <a:buFont typeface="Arial"/>
              <a:buNone/>
            </a:pPr>
            <a:r>
              <a:t/>
            </a:r>
            <a:endParaRPr b="0" i="0" sz="14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600"/>
              <a:buFont typeface="Arial"/>
              <a:buNone/>
            </a:pPr>
            <a:r>
              <a:t/>
            </a:r>
            <a:endParaRPr b="0" i="0" sz="16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600"/>
              <a:buFont typeface="Arial"/>
              <a:buNone/>
            </a:pPr>
            <a:r>
              <a:t/>
            </a:r>
            <a:endParaRPr b="0" i="0" sz="16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600"/>
              <a:buFont typeface="Arial"/>
              <a:buNone/>
            </a:pPr>
            <a:r>
              <a:t/>
            </a:r>
            <a:endParaRPr b="0" i="0" sz="1600">
              <a:solidFill>
                <a:schemeClr val="lt1"/>
              </a:solidFill>
              <a:latin typeface="Calibri"/>
              <a:ea typeface="Calibri"/>
              <a:cs typeface="Calibri"/>
              <a:sym typeface="Calibri"/>
            </a:endParaRPr>
          </a:p>
        </p:txBody>
      </p:sp>
      <p:sp>
        <p:nvSpPr>
          <p:cNvPr id="1343" name="Google Shape;1343;p50"/>
          <p:cNvSpPr/>
          <p:nvPr/>
        </p:nvSpPr>
        <p:spPr>
          <a:xfrm>
            <a:off x="6951112" y="2526835"/>
            <a:ext cx="800209" cy="1263603"/>
          </a:xfrm>
          <a:prstGeom prst="rect">
            <a:avLst/>
          </a:prstGeom>
          <a:solidFill>
            <a:schemeClr val="accent4">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v-SE" sz="1800">
                <a:solidFill>
                  <a:schemeClr val="lt1"/>
                </a:solidFill>
                <a:latin typeface="Calibri"/>
                <a:ea typeface="Calibri"/>
                <a:cs typeface="Calibri"/>
                <a:sym typeface="Calibri"/>
              </a:rPr>
              <a:t>ASSIT-ZONE</a:t>
            </a:r>
            <a:endParaRPr/>
          </a:p>
        </p:txBody>
      </p:sp>
      <p:sp>
        <p:nvSpPr>
          <p:cNvPr id="1344" name="Google Shape;1344;p50"/>
          <p:cNvSpPr/>
          <p:nvPr/>
        </p:nvSpPr>
        <p:spPr>
          <a:xfrm>
            <a:off x="9039041" y="2526835"/>
            <a:ext cx="800209" cy="1263603"/>
          </a:xfrm>
          <a:prstGeom prst="rect">
            <a:avLst/>
          </a:prstGeom>
          <a:solidFill>
            <a:schemeClr val="accent4">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v-SE" sz="1800">
                <a:solidFill>
                  <a:schemeClr val="lt1"/>
                </a:solidFill>
                <a:latin typeface="Calibri"/>
                <a:ea typeface="Calibri"/>
                <a:cs typeface="Calibri"/>
                <a:sym typeface="Calibri"/>
              </a:rPr>
              <a:t>ASSIT-ZONE</a:t>
            </a:r>
            <a:endParaRPr/>
          </a:p>
        </p:txBody>
      </p:sp>
      <p:sp>
        <p:nvSpPr>
          <p:cNvPr id="1345" name="Google Shape;1345;p50"/>
          <p:cNvSpPr/>
          <p:nvPr/>
        </p:nvSpPr>
        <p:spPr>
          <a:xfrm>
            <a:off x="6951112" y="3794227"/>
            <a:ext cx="2888138" cy="425523"/>
          </a:xfrm>
          <a:prstGeom prst="rect">
            <a:avLst/>
          </a:prstGeom>
          <a:solidFill>
            <a:schemeClr val="accent4">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v-SE" sz="1800">
                <a:solidFill>
                  <a:schemeClr val="lt1"/>
                </a:solidFill>
                <a:latin typeface="Calibri"/>
                <a:ea typeface="Calibri"/>
                <a:cs typeface="Calibri"/>
                <a:sym typeface="Calibri"/>
              </a:rPr>
              <a:t>ASSIT-ZONE</a:t>
            </a:r>
            <a:endParaRPr/>
          </a:p>
        </p:txBody>
      </p:sp>
      <p:grpSp>
        <p:nvGrpSpPr>
          <p:cNvPr id="1346" name="Google Shape;1346;p50"/>
          <p:cNvGrpSpPr/>
          <p:nvPr/>
        </p:nvGrpSpPr>
        <p:grpSpPr>
          <a:xfrm>
            <a:off x="7250451" y="4641446"/>
            <a:ext cx="474810" cy="515622"/>
            <a:chOff x="8183019" y="5898634"/>
            <a:chExt cx="474810" cy="515622"/>
          </a:xfrm>
        </p:grpSpPr>
        <p:sp>
          <p:nvSpPr>
            <p:cNvPr id="1347" name="Google Shape;1347;p50"/>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348" name="Google Shape;1348;p50"/>
            <p:cNvSpPr txBox="1"/>
            <p:nvPr/>
          </p:nvSpPr>
          <p:spPr>
            <a:xfrm>
              <a:off x="8183019" y="6044924"/>
              <a:ext cx="4748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8:a</a:t>
              </a:r>
              <a:endParaRPr/>
            </a:p>
          </p:txBody>
        </p:sp>
      </p:grpSp>
      <p:grpSp>
        <p:nvGrpSpPr>
          <p:cNvPr id="1349" name="Google Shape;1349;p50"/>
          <p:cNvGrpSpPr/>
          <p:nvPr/>
        </p:nvGrpSpPr>
        <p:grpSpPr>
          <a:xfrm>
            <a:off x="9234441" y="4629056"/>
            <a:ext cx="474810" cy="515622"/>
            <a:chOff x="8183019" y="5898634"/>
            <a:chExt cx="474810" cy="515622"/>
          </a:xfrm>
        </p:grpSpPr>
        <p:sp>
          <p:nvSpPr>
            <p:cNvPr id="1350" name="Google Shape;1350;p50"/>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351" name="Google Shape;1351;p50"/>
            <p:cNvSpPr txBox="1"/>
            <p:nvPr/>
          </p:nvSpPr>
          <p:spPr>
            <a:xfrm>
              <a:off x="8183019" y="6044924"/>
              <a:ext cx="4748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8:a</a:t>
              </a:r>
              <a:endParaRPr/>
            </a:p>
          </p:txBody>
        </p:sp>
      </p:grpSp>
      <p:grpSp>
        <p:nvGrpSpPr>
          <p:cNvPr id="1352" name="Google Shape;1352;p50"/>
          <p:cNvGrpSpPr/>
          <p:nvPr/>
        </p:nvGrpSpPr>
        <p:grpSpPr>
          <a:xfrm>
            <a:off x="8147356" y="3786649"/>
            <a:ext cx="495649" cy="515622"/>
            <a:chOff x="8183019" y="5898634"/>
            <a:chExt cx="495649" cy="515622"/>
          </a:xfrm>
        </p:grpSpPr>
        <p:sp>
          <p:nvSpPr>
            <p:cNvPr id="1353" name="Google Shape;1353;p50"/>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354" name="Google Shape;1354;p50"/>
            <p:cNvSpPr txBox="1"/>
            <p:nvPr/>
          </p:nvSpPr>
          <p:spPr>
            <a:xfrm>
              <a:off x="8183019" y="6044924"/>
              <a:ext cx="49564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FW</a:t>
              </a:r>
              <a:endParaRPr/>
            </a:p>
          </p:txBody>
        </p:sp>
      </p:grpSp>
      <p:grpSp>
        <p:nvGrpSpPr>
          <p:cNvPr id="1355" name="Google Shape;1355;p50"/>
          <p:cNvGrpSpPr/>
          <p:nvPr/>
        </p:nvGrpSpPr>
        <p:grpSpPr>
          <a:xfrm>
            <a:off x="7113776" y="6204980"/>
            <a:ext cx="506870" cy="515622"/>
            <a:chOff x="8183019" y="5898634"/>
            <a:chExt cx="506870" cy="515622"/>
          </a:xfrm>
        </p:grpSpPr>
        <p:sp>
          <p:nvSpPr>
            <p:cNvPr id="1356" name="Google Shape;1356;p50"/>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357" name="Google Shape;1357;p50"/>
            <p:cNvSpPr txBox="1"/>
            <p:nvPr/>
          </p:nvSpPr>
          <p:spPr>
            <a:xfrm>
              <a:off x="8183019" y="6044924"/>
              <a:ext cx="5068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MB</a:t>
              </a:r>
              <a:endParaRPr/>
            </a:p>
          </p:txBody>
        </p:sp>
      </p:grpSp>
      <p:grpSp>
        <p:nvGrpSpPr>
          <p:cNvPr id="1358" name="Google Shape;1358;p50"/>
          <p:cNvGrpSpPr/>
          <p:nvPr/>
        </p:nvGrpSpPr>
        <p:grpSpPr>
          <a:xfrm>
            <a:off x="5855787" y="5049770"/>
            <a:ext cx="514885" cy="515622"/>
            <a:chOff x="8183019" y="5898634"/>
            <a:chExt cx="514885" cy="515622"/>
          </a:xfrm>
        </p:grpSpPr>
        <p:sp>
          <p:nvSpPr>
            <p:cNvPr id="1359" name="Google Shape;1359;p50"/>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360" name="Google Shape;1360;p50"/>
            <p:cNvSpPr txBox="1"/>
            <p:nvPr/>
          </p:nvSpPr>
          <p:spPr>
            <a:xfrm>
              <a:off x="8183019" y="6044924"/>
              <a:ext cx="51488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WB</a:t>
              </a:r>
              <a:endParaRPr/>
            </a:p>
          </p:txBody>
        </p:sp>
      </p:grpSp>
      <p:grpSp>
        <p:nvGrpSpPr>
          <p:cNvPr id="1361" name="Google Shape;1361;p50"/>
          <p:cNvGrpSpPr/>
          <p:nvPr/>
        </p:nvGrpSpPr>
        <p:grpSpPr>
          <a:xfrm>
            <a:off x="10475815" y="5049770"/>
            <a:ext cx="514885" cy="515622"/>
            <a:chOff x="8183019" y="5898634"/>
            <a:chExt cx="514885" cy="515622"/>
          </a:xfrm>
        </p:grpSpPr>
        <p:sp>
          <p:nvSpPr>
            <p:cNvPr id="1362" name="Google Shape;1362;p50"/>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363" name="Google Shape;1363;p50"/>
            <p:cNvSpPr txBox="1"/>
            <p:nvPr/>
          </p:nvSpPr>
          <p:spPr>
            <a:xfrm>
              <a:off x="8183019" y="6044924"/>
              <a:ext cx="51488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WB</a:t>
              </a:r>
              <a:endParaRPr/>
            </a:p>
          </p:txBody>
        </p:sp>
      </p:grpSp>
      <p:grpSp>
        <p:nvGrpSpPr>
          <p:cNvPr id="1364" name="Google Shape;1364;p50"/>
          <p:cNvGrpSpPr/>
          <p:nvPr/>
        </p:nvGrpSpPr>
        <p:grpSpPr>
          <a:xfrm>
            <a:off x="9080568" y="6202145"/>
            <a:ext cx="506870" cy="515622"/>
            <a:chOff x="8183019" y="5898634"/>
            <a:chExt cx="506870" cy="515622"/>
          </a:xfrm>
        </p:grpSpPr>
        <p:sp>
          <p:nvSpPr>
            <p:cNvPr id="1365" name="Google Shape;1365;p50"/>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366" name="Google Shape;1366;p50"/>
            <p:cNvSpPr txBox="1"/>
            <p:nvPr/>
          </p:nvSpPr>
          <p:spPr>
            <a:xfrm>
              <a:off x="8183019" y="6044924"/>
              <a:ext cx="5068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MB</a:t>
              </a:r>
              <a:endParaRPr/>
            </a:p>
          </p:txBody>
        </p:sp>
      </p:grpSp>
      <p:grpSp>
        <p:nvGrpSpPr>
          <p:cNvPr id="1367" name="Google Shape;1367;p50"/>
          <p:cNvGrpSpPr/>
          <p:nvPr/>
        </p:nvGrpSpPr>
        <p:grpSpPr>
          <a:xfrm>
            <a:off x="8168195" y="5407695"/>
            <a:ext cx="474810" cy="515622"/>
            <a:chOff x="8183019" y="5898634"/>
            <a:chExt cx="474810" cy="515622"/>
          </a:xfrm>
        </p:grpSpPr>
        <p:sp>
          <p:nvSpPr>
            <p:cNvPr id="1368" name="Google Shape;1368;p50"/>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369" name="Google Shape;1369;p50"/>
            <p:cNvSpPr txBox="1"/>
            <p:nvPr/>
          </p:nvSpPr>
          <p:spPr>
            <a:xfrm>
              <a:off x="8183019" y="6044924"/>
              <a:ext cx="4748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6:a</a:t>
              </a:r>
              <a:endParaRPr/>
            </a:p>
          </p:txBody>
        </p:sp>
      </p:grpSp>
      <p:grpSp>
        <p:nvGrpSpPr>
          <p:cNvPr id="1370" name="Google Shape;1370;p50"/>
          <p:cNvGrpSpPr/>
          <p:nvPr/>
        </p:nvGrpSpPr>
        <p:grpSpPr>
          <a:xfrm>
            <a:off x="9735874" y="4008202"/>
            <a:ext cx="441146" cy="515622"/>
            <a:chOff x="8183019" y="5898634"/>
            <a:chExt cx="441146" cy="515622"/>
          </a:xfrm>
        </p:grpSpPr>
        <p:sp>
          <p:nvSpPr>
            <p:cNvPr id="1371" name="Google Shape;1371;p50"/>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372" name="Google Shape;1372;p50"/>
            <p:cNvSpPr txBox="1"/>
            <p:nvPr/>
          </p:nvSpPr>
          <p:spPr>
            <a:xfrm>
              <a:off x="8183019" y="6044924"/>
              <a:ext cx="44114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HY</a:t>
              </a:r>
              <a:endParaRPr/>
            </a:p>
          </p:txBody>
        </p:sp>
      </p:grpSp>
      <p:grpSp>
        <p:nvGrpSpPr>
          <p:cNvPr id="1373" name="Google Shape;1373;p50"/>
          <p:cNvGrpSpPr/>
          <p:nvPr/>
        </p:nvGrpSpPr>
        <p:grpSpPr>
          <a:xfrm>
            <a:off x="6567108" y="3989914"/>
            <a:ext cx="428322" cy="515622"/>
            <a:chOff x="8183019" y="5898634"/>
            <a:chExt cx="428322" cy="515622"/>
          </a:xfrm>
        </p:grpSpPr>
        <p:sp>
          <p:nvSpPr>
            <p:cNvPr id="1374" name="Google Shape;1374;p50"/>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375" name="Google Shape;1375;p50"/>
            <p:cNvSpPr txBox="1"/>
            <p:nvPr/>
          </p:nvSpPr>
          <p:spPr>
            <a:xfrm>
              <a:off x="8183019" y="6044924"/>
              <a:ext cx="42832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VY</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2">
                                            <p:txEl>
                                              <p:pRg end="0" st="0"/>
                                            </p:txEl>
                                          </p:spTgt>
                                        </p:tgtEl>
                                        <p:attrNameLst>
                                          <p:attrName>style.visibility</p:attrName>
                                        </p:attrNameLst>
                                      </p:cBhvr>
                                      <p:to>
                                        <p:strVal val="visible"/>
                                      </p:to>
                                    </p:set>
                                    <p:animEffect filter="fade" transition="in">
                                      <p:cBhvr>
                                        <p:cTn dur="500"/>
                                        <p:tgtEl>
                                          <p:spTgt spid="134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2">
                                            <p:txEl>
                                              <p:pRg end="1" st="1"/>
                                            </p:txEl>
                                          </p:spTgt>
                                        </p:tgtEl>
                                        <p:attrNameLst>
                                          <p:attrName>style.visibility</p:attrName>
                                        </p:attrNameLst>
                                      </p:cBhvr>
                                      <p:to>
                                        <p:strVal val="visible"/>
                                      </p:to>
                                    </p:set>
                                    <p:animEffect filter="fade" transition="in">
                                      <p:cBhvr>
                                        <p:cTn dur="500"/>
                                        <p:tgtEl>
                                          <p:spTgt spid="134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2">
                                            <p:txEl>
                                              <p:pRg end="2" st="2"/>
                                            </p:txEl>
                                          </p:spTgt>
                                        </p:tgtEl>
                                        <p:attrNameLst>
                                          <p:attrName>style.visibility</p:attrName>
                                        </p:attrNameLst>
                                      </p:cBhvr>
                                      <p:to>
                                        <p:strVal val="visible"/>
                                      </p:to>
                                    </p:set>
                                    <p:animEffect filter="fade" transition="in">
                                      <p:cBhvr>
                                        <p:cTn dur="500"/>
                                        <p:tgtEl>
                                          <p:spTgt spid="134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2">
                                            <p:txEl>
                                              <p:pRg end="3" st="3"/>
                                            </p:txEl>
                                          </p:spTgt>
                                        </p:tgtEl>
                                        <p:attrNameLst>
                                          <p:attrName>style.visibility</p:attrName>
                                        </p:attrNameLst>
                                      </p:cBhvr>
                                      <p:to>
                                        <p:strVal val="visible"/>
                                      </p:to>
                                    </p:set>
                                    <p:animEffect filter="fade" transition="in">
                                      <p:cBhvr>
                                        <p:cTn dur="500"/>
                                        <p:tgtEl>
                                          <p:spTgt spid="134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2">
                                            <p:txEl>
                                              <p:pRg end="4" st="4"/>
                                            </p:txEl>
                                          </p:spTgt>
                                        </p:tgtEl>
                                        <p:attrNameLst>
                                          <p:attrName>style.visibility</p:attrName>
                                        </p:attrNameLst>
                                      </p:cBhvr>
                                      <p:to>
                                        <p:strVal val="visible"/>
                                      </p:to>
                                    </p:set>
                                    <p:animEffect filter="fade" transition="in">
                                      <p:cBhvr>
                                        <p:cTn dur="500"/>
                                        <p:tgtEl>
                                          <p:spTgt spid="134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2">
                                            <p:txEl>
                                              <p:pRg end="5" st="5"/>
                                            </p:txEl>
                                          </p:spTgt>
                                        </p:tgtEl>
                                        <p:attrNameLst>
                                          <p:attrName>style.visibility</p:attrName>
                                        </p:attrNameLst>
                                      </p:cBhvr>
                                      <p:to>
                                        <p:strVal val="visible"/>
                                      </p:to>
                                    </p:set>
                                    <p:animEffect filter="fade" transition="in">
                                      <p:cBhvr>
                                        <p:cTn dur="500"/>
                                        <p:tgtEl>
                                          <p:spTgt spid="134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2">
                                            <p:txEl>
                                              <p:pRg end="6" st="6"/>
                                            </p:txEl>
                                          </p:spTgt>
                                        </p:tgtEl>
                                        <p:attrNameLst>
                                          <p:attrName>style.visibility</p:attrName>
                                        </p:attrNameLst>
                                      </p:cBhvr>
                                      <p:to>
                                        <p:strVal val="visible"/>
                                      </p:to>
                                    </p:set>
                                    <p:animEffect filter="fade" transition="in">
                                      <p:cBhvr>
                                        <p:cTn dur="500"/>
                                        <p:tgtEl>
                                          <p:spTgt spid="134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2">
                                            <p:txEl>
                                              <p:pRg end="7" st="7"/>
                                            </p:txEl>
                                          </p:spTgt>
                                        </p:tgtEl>
                                        <p:attrNameLst>
                                          <p:attrName>style.visibility</p:attrName>
                                        </p:attrNameLst>
                                      </p:cBhvr>
                                      <p:to>
                                        <p:strVal val="visible"/>
                                      </p:to>
                                    </p:set>
                                    <p:animEffect filter="fade" transition="in">
                                      <p:cBhvr>
                                        <p:cTn dur="500"/>
                                        <p:tgtEl>
                                          <p:spTgt spid="134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2">
                                            <p:txEl>
                                              <p:pRg end="8" st="8"/>
                                            </p:txEl>
                                          </p:spTgt>
                                        </p:tgtEl>
                                        <p:attrNameLst>
                                          <p:attrName>style.visibility</p:attrName>
                                        </p:attrNameLst>
                                      </p:cBhvr>
                                      <p:to>
                                        <p:strVal val="visible"/>
                                      </p:to>
                                    </p:set>
                                    <p:animEffect filter="fade" transition="in">
                                      <p:cBhvr>
                                        <p:cTn dur="500"/>
                                        <p:tgtEl>
                                          <p:spTgt spid="134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2">
                                            <p:txEl>
                                              <p:pRg end="9" st="9"/>
                                            </p:txEl>
                                          </p:spTgt>
                                        </p:tgtEl>
                                        <p:attrNameLst>
                                          <p:attrName>style.visibility</p:attrName>
                                        </p:attrNameLst>
                                      </p:cBhvr>
                                      <p:to>
                                        <p:strVal val="visible"/>
                                      </p:to>
                                    </p:set>
                                    <p:animEffect filter="fade" transition="in">
                                      <p:cBhvr>
                                        <p:cTn dur="500"/>
                                        <p:tgtEl>
                                          <p:spTgt spid="1342">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2">
                                            <p:txEl>
                                              <p:pRg end="10" st="10"/>
                                            </p:txEl>
                                          </p:spTgt>
                                        </p:tgtEl>
                                        <p:attrNameLst>
                                          <p:attrName>style.visibility</p:attrName>
                                        </p:attrNameLst>
                                      </p:cBhvr>
                                      <p:to>
                                        <p:strVal val="visible"/>
                                      </p:to>
                                    </p:set>
                                    <p:animEffect filter="fade" transition="in">
                                      <p:cBhvr>
                                        <p:cTn dur="500"/>
                                        <p:tgtEl>
                                          <p:spTgt spid="1342">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2">
                                            <p:txEl>
                                              <p:pRg end="11" st="11"/>
                                            </p:txEl>
                                          </p:spTgt>
                                        </p:tgtEl>
                                        <p:attrNameLst>
                                          <p:attrName>style.visibility</p:attrName>
                                        </p:attrNameLst>
                                      </p:cBhvr>
                                      <p:to>
                                        <p:strVal val="visible"/>
                                      </p:to>
                                    </p:set>
                                    <p:animEffect filter="fade" transition="in">
                                      <p:cBhvr>
                                        <p:cTn dur="500"/>
                                        <p:tgtEl>
                                          <p:spTgt spid="1342">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2">
                                            <p:txEl>
                                              <p:pRg end="12" st="12"/>
                                            </p:txEl>
                                          </p:spTgt>
                                        </p:tgtEl>
                                        <p:attrNameLst>
                                          <p:attrName>style.visibility</p:attrName>
                                        </p:attrNameLst>
                                      </p:cBhvr>
                                      <p:to>
                                        <p:strVal val="visible"/>
                                      </p:to>
                                    </p:set>
                                    <p:animEffect filter="fade" transition="in">
                                      <p:cBhvr>
                                        <p:cTn dur="500"/>
                                        <p:tgtEl>
                                          <p:spTgt spid="1342">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2">
                                            <p:txEl>
                                              <p:pRg end="13" st="13"/>
                                            </p:txEl>
                                          </p:spTgt>
                                        </p:tgtEl>
                                        <p:attrNameLst>
                                          <p:attrName>style.visibility</p:attrName>
                                        </p:attrNameLst>
                                      </p:cBhvr>
                                      <p:to>
                                        <p:strVal val="visible"/>
                                      </p:to>
                                    </p:set>
                                    <p:animEffect filter="fade" transition="in">
                                      <p:cBhvr>
                                        <p:cTn dur="500"/>
                                        <p:tgtEl>
                                          <p:spTgt spid="1342">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2">
                                            <p:txEl>
                                              <p:pRg end="14" st="14"/>
                                            </p:txEl>
                                          </p:spTgt>
                                        </p:tgtEl>
                                        <p:attrNameLst>
                                          <p:attrName>style.visibility</p:attrName>
                                        </p:attrNameLst>
                                      </p:cBhvr>
                                      <p:to>
                                        <p:strVal val="visible"/>
                                      </p:to>
                                    </p:set>
                                    <p:animEffect filter="fade" transition="in">
                                      <p:cBhvr>
                                        <p:cTn dur="500"/>
                                        <p:tgtEl>
                                          <p:spTgt spid="1342">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2">
                                            <p:txEl>
                                              <p:pRg end="15" st="15"/>
                                            </p:txEl>
                                          </p:spTgt>
                                        </p:tgtEl>
                                        <p:attrNameLst>
                                          <p:attrName>style.visibility</p:attrName>
                                        </p:attrNameLst>
                                      </p:cBhvr>
                                      <p:to>
                                        <p:strVal val="visible"/>
                                      </p:to>
                                    </p:set>
                                    <p:animEffect filter="fade" transition="in">
                                      <p:cBhvr>
                                        <p:cTn dur="500"/>
                                        <p:tgtEl>
                                          <p:spTgt spid="1342">
                                            <p:txEl>
                                              <p:pRg end="15" st="1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9" name="Shape 1379"/>
        <p:cNvGrpSpPr/>
        <p:nvPr/>
      </p:nvGrpSpPr>
      <p:grpSpPr>
        <a:xfrm>
          <a:off x="0" y="0"/>
          <a:ext cx="0" cy="0"/>
          <a:chOff x="0" y="0"/>
          <a:chExt cx="0" cy="0"/>
        </a:xfrm>
      </p:grpSpPr>
      <p:pic>
        <p:nvPicPr>
          <p:cNvPr id="1380" name="Google Shape;1380;p51"/>
          <p:cNvPicPr preferRelativeResize="0"/>
          <p:nvPr/>
        </p:nvPicPr>
        <p:blipFill rotWithShape="1">
          <a:blip r:embed="rId3">
            <a:alphaModFix/>
          </a:blip>
          <a:srcRect b="0" l="0" r="0" t="0"/>
          <a:stretch/>
        </p:blipFill>
        <p:spPr>
          <a:xfrm rot="10800000">
            <a:off x="4609050" y="2052110"/>
            <a:ext cx="7582950" cy="4805890"/>
          </a:xfrm>
          <a:prstGeom prst="rect">
            <a:avLst/>
          </a:prstGeom>
          <a:noFill/>
          <a:ln>
            <a:noFill/>
          </a:ln>
        </p:spPr>
      </p:pic>
      <p:sp>
        <p:nvSpPr>
          <p:cNvPr id="1381" name="Google Shape;1381;p51"/>
          <p:cNvSpPr/>
          <p:nvPr/>
        </p:nvSpPr>
        <p:spPr>
          <a:xfrm>
            <a:off x="7751321" y="2523046"/>
            <a:ext cx="1287720" cy="1263603"/>
          </a:xfrm>
          <a:prstGeom prst="rect">
            <a:avLst/>
          </a:prstGeom>
          <a:solidFill>
            <a:schemeClr val="accent5">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v-SE" sz="1800">
                <a:solidFill>
                  <a:schemeClr val="lt1"/>
                </a:solidFill>
                <a:latin typeface="Calibri"/>
                <a:ea typeface="Calibri"/>
                <a:cs typeface="Calibri"/>
                <a:sym typeface="Calibri"/>
              </a:rPr>
              <a:t>GOLDEN-ZONE</a:t>
            </a:r>
            <a:endParaRPr/>
          </a:p>
        </p:txBody>
      </p:sp>
      <p:pic>
        <p:nvPicPr>
          <p:cNvPr id="1382" name="Google Shape;1382;p51"/>
          <p:cNvPicPr preferRelativeResize="0"/>
          <p:nvPr/>
        </p:nvPicPr>
        <p:blipFill rotWithShape="1">
          <a:blip r:embed="rId4">
            <a:alphaModFix amt="20000"/>
          </a:blip>
          <a:srcRect b="0" l="0" r="0" t="0"/>
          <a:stretch/>
        </p:blipFill>
        <p:spPr>
          <a:xfrm>
            <a:off x="9471838" y="4805890"/>
            <a:ext cx="3486669" cy="1952535"/>
          </a:xfrm>
          <a:prstGeom prst="rect">
            <a:avLst/>
          </a:prstGeom>
          <a:noFill/>
          <a:ln>
            <a:noFill/>
          </a:ln>
        </p:spPr>
      </p:pic>
      <p:sp>
        <p:nvSpPr>
          <p:cNvPr id="1383" name="Google Shape;1383;p51"/>
          <p:cNvSpPr txBox="1"/>
          <p:nvPr/>
        </p:nvSpPr>
        <p:spPr>
          <a:xfrm>
            <a:off x="7602621" y="86233"/>
            <a:ext cx="216232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lt1"/>
                </a:solidFill>
                <a:latin typeface="Calibri"/>
                <a:ea typeface="Calibri"/>
                <a:cs typeface="Calibri"/>
                <a:sym typeface="Calibri"/>
              </a:rPr>
              <a:t>Formation: MV-4-3-3</a:t>
            </a:r>
            <a:endParaRPr/>
          </a:p>
        </p:txBody>
      </p:sp>
      <p:grpSp>
        <p:nvGrpSpPr>
          <p:cNvPr id="1384" name="Google Shape;1384;p51"/>
          <p:cNvGrpSpPr/>
          <p:nvPr/>
        </p:nvGrpSpPr>
        <p:grpSpPr>
          <a:xfrm>
            <a:off x="-134870" y="86233"/>
            <a:ext cx="3483998" cy="579522"/>
            <a:chOff x="-134870" y="86233"/>
            <a:chExt cx="3483998" cy="579522"/>
          </a:xfrm>
        </p:grpSpPr>
        <p:sp>
          <p:nvSpPr>
            <p:cNvPr id="1385" name="Google Shape;1385;p51"/>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sv-SE" sz="1200">
                  <a:solidFill>
                    <a:schemeClr val="lt1"/>
                  </a:solidFill>
                  <a:latin typeface="Calibri"/>
                  <a:ea typeface="Calibri"/>
                  <a:cs typeface="Calibri"/>
                  <a:sym typeface="Calibri"/>
                </a:rPr>
                <a:t>Glädje, Gemenskap &amp; Fair Play</a:t>
              </a:r>
              <a:endParaRPr/>
            </a:p>
          </p:txBody>
        </p:sp>
        <p:pic>
          <p:nvPicPr>
            <p:cNvPr id="1386" name="Google Shape;1386;p51"/>
            <p:cNvPicPr preferRelativeResize="0"/>
            <p:nvPr/>
          </p:nvPicPr>
          <p:blipFill rotWithShape="1">
            <a:blip r:embed="rId4">
              <a:alphaModFix/>
            </a:blip>
            <a:srcRect b="0" l="0" r="0" t="0"/>
            <a:stretch/>
          </p:blipFill>
          <p:spPr>
            <a:xfrm>
              <a:off x="-134870" y="86233"/>
              <a:ext cx="1034861" cy="579522"/>
            </a:xfrm>
            <a:prstGeom prst="rect">
              <a:avLst/>
            </a:prstGeom>
            <a:noFill/>
            <a:ln>
              <a:noFill/>
            </a:ln>
          </p:spPr>
        </p:pic>
      </p:grpSp>
      <p:sp>
        <p:nvSpPr>
          <p:cNvPr id="1387" name="Google Shape;1387;p51"/>
          <p:cNvSpPr txBox="1"/>
          <p:nvPr/>
        </p:nvSpPr>
        <p:spPr>
          <a:xfrm>
            <a:off x="3869352" y="140233"/>
            <a:ext cx="277474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lang="sv-SE" sz="4000" u="sng" cap="none" strike="noStrike">
                <a:solidFill>
                  <a:schemeClr val="lt1"/>
                </a:solidFill>
                <a:latin typeface="Calibri"/>
                <a:ea typeface="Calibri"/>
                <a:cs typeface="Calibri"/>
                <a:sym typeface="Calibri"/>
              </a:rPr>
              <a:t>Anfallsspel</a:t>
            </a:r>
            <a:endParaRPr/>
          </a:p>
        </p:txBody>
      </p:sp>
      <p:sp>
        <p:nvSpPr>
          <p:cNvPr id="1388" name="Google Shape;1388;p51"/>
          <p:cNvSpPr txBox="1"/>
          <p:nvPr/>
        </p:nvSpPr>
        <p:spPr>
          <a:xfrm>
            <a:off x="576608" y="881195"/>
            <a:ext cx="6933937"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lang="sv-SE" sz="3200" cap="none" strike="noStrike">
                <a:solidFill>
                  <a:schemeClr val="lt1"/>
                </a:solidFill>
                <a:latin typeface="Calibri"/>
                <a:ea typeface="Calibri"/>
                <a:cs typeface="Calibri"/>
                <a:sym typeface="Calibri"/>
              </a:rPr>
              <a:t>KTAGM – Komma till avslut göra mål</a:t>
            </a:r>
            <a:endParaRPr/>
          </a:p>
        </p:txBody>
      </p:sp>
      <p:sp>
        <p:nvSpPr>
          <p:cNvPr id="1389" name="Google Shape;1389;p51"/>
          <p:cNvSpPr/>
          <p:nvPr/>
        </p:nvSpPr>
        <p:spPr>
          <a:xfrm>
            <a:off x="382561" y="1780658"/>
            <a:ext cx="4088654" cy="414569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2"/>
              </a:buClr>
              <a:buSzPts val="1400"/>
              <a:buFont typeface="Arial"/>
              <a:buNone/>
            </a:pPr>
            <a:r>
              <a:rPr b="0" i="0" lang="sv-SE" sz="1400">
                <a:solidFill>
                  <a:schemeClr val="lt1"/>
                </a:solidFill>
                <a:latin typeface="Calibri"/>
                <a:ea typeface="Calibri"/>
                <a:cs typeface="Calibri"/>
                <a:sym typeface="Calibri"/>
              </a:rPr>
              <a:t>Vi ska sträva efter att ta oss in i Assist zone och Golden zone med kontroll.</a:t>
            </a:r>
            <a:endParaRPr/>
          </a:p>
          <a:p>
            <a:pPr indent="0" lvl="0" marL="0" marR="0" rtl="0" algn="l">
              <a:lnSpc>
                <a:spcPct val="90000"/>
              </a:lnSpc>
              <a:spcBef>
                <a:spcPts val="1000"/>
              </a:spcBef>
              <a:spcAft>
                <a:spcPts val="0"/>
              </a:spcAft>
              <a:buClr>
                <a:schemeClr val="lt2"/>
              </a:buClr>
              <a:buSzPts val="1400"/>
              <a:buFont typeface="Arial"/>
              <a:buNone/>
            </a:pPr>
            <a:r>
              <a:rPr b="0" i="0" lang="sv-SE" sz="1400">
                <a:solidFill>
                  <a:schemeClr val="lt1"/>
                </a:solidFill>
                <a:latin typeface="Calibri"/>
                <a:ea typeface="Calibri"/>
                <a:cs typeface="Calibri"/>
                <a:sym typeface="Calibri"/>
              </a:rPr>
              <a:t>WingBack ska stå för beredd och göra sig spelbar i yttre-korridor.</a:t>
            </a:r>
            <a:endParaRPr/>
          </a:p>
          <a:p>
            <a:pPr indent="0" lvl="0" marL="0" marR="0" rtl="0" algn="l">
              <a:lnSpc>
                <a:spcPct val="90000"/>
              </a:lnSpc>
              <a:spcBef>
                <a:spcPts val="1000"/>
              </a:spcBef>
              <a:spcAft>
                <a:spcPts val="0"/>
              </a:spcAft>
              <a:buClr>
                <a:schemeClr val="lt2"/>
              </a:buClr>
              <a:buSzPts val="1400"/>
              <a:buFont typeface="Arial"/>
              <a:buNone/>
            </a:pPr>
            <a:r>
              <a:rPr b="0" i="0" lang="sv-SE" sz="1400">
                <a:solidFill>
                  <a:schemeClr val="lt1"/>
                </a:solidFill>
                <a:latin typeface="Calibri"/>
                <a:ea typeface="Calibri"/>
                <a:cs typeface="Calibri"/>
                <a:sym typeface="Calibri"/>
              </a:rPr>
              <a:t>6:a ska vara spelbar centralt. </a:t>
            </a:r>
            <a:endParaRPr/>
          </a:p>
          <a:p>
            <a:pPr indent="0" lvl="0" marL="0" marR="0" rtl="0" algn="l">
              <a:lnSpc>
                <a:spcPct val="90000"/>
              </a:lnSpc>
              <a:spcBef>
                <a:spcPts val="1000"/>
              </a:spcBef>
              <a:spcAft>
                <a:spcPts val="0"/>
              </a:spcAft>
              <a:buClr>
                <a:schemeClr val="lt2"/>
              </a:buClr>
              <a:buSzPts val="1400"/>
              <a:buFont typeface="Arial"/>
              <a:buNone/>
            </a:pPr>
            <a:r>
              <a:rPr b="0" i="0" lang="sv-SE" sz="1400">
                <a:solidFill>
                  <a:schemeClr val="lt1"/>
                </a:solidFill>
                <a:latin typeface="Calibri"/>
                <a:ea typeface="Calibri"/>
                <a:cs typeface="Calibri"/>
                <a:sym typeface="Calibri"/>
              </a:rPr>
              <a:t>8:or gör sig spelbar i inre korridor. Eller hotar i djupled bakom deras ytter back.</a:t>
            </a:r>
            <a:endParaRPr/>
          </a:p>
          <a:p>
            <a:pPr indent="0" lvl="0" marL="0" marR="0" rtl="0" algn="l">
              <a:lnSpc>
                <a:spcPct val="90000"/>
              </a:lnSpc>
              <a:spcBef>
                <a:spcPts val="1000"/>
              </a:spcBef>
              <a:spcAft>
                <a:spcPts val="0"/>
              </a:spcAft>
              <a:buClr>
                <a:schemeClr val="lt2"/>
              </a:buClr>
              <a:buSzPts val="1400"/>
              <a:buFont typeface="Arial"/>
              <a:buNone/>
            </a:pPr>
            <a:r>
              <a:rPr b="0" i="0" lang="sv-SE" sz="1400">
                <a:solidFill>
                  <a:schemeClr val="lt1"/>
                </a:solidFill>
                <a:latin typeface="Calibri"/>
                <a:ea typeface="Calibri"/>
                <a:cs typeface="Calibri"/>
                <a:sym typeface="Calibri"/>
              </a:rPr>
              <a:t>Forward hota med djupledslöpning bakom deras centra back.</a:t>
            </a:r>
            <a:endParaRPr/>
          </a:p>
          <a:p>
            <a:pPr indent="0" lvl="0" marL="0" marR="0" rtl="0" algn="l">
              <a:lnSpc>
                <a:spcPct val="90000"/>
              </a:lnSpc>
              <a:spcBef>
                <a:spcPts val="1000"/>
              </a:spcBef>
              <a:spcAft>
                <a:spcPts val="0"/>
              </a:spcAft>
              <a:buClr>
                <a:schemeClr val="lt2"/>
              </a:buClr>
              <a:buSzPts val="1400"/>
              <a:buFont typeface="Arial"/>
              <a:buNone/>
            </a:pPr>
            <a:r>
              <a:t/>
            </a:r>
            <a:endParaRPr b="0" i="0" sz="14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400"/>
              <a:buFont typeface="Arial"/>
              <a:buNone/>
            </a:pPr>
            <a:r>
              <a:rPr b="0" i="0" lang="sv-SE" sz="1400">
                <a:solidFill>
                  <a:schemeClr val="lt1"/>
                </a:solidFill>
                <a:latin typeface="Calibri"/>
                <a:ea typeface="Calibri"/>
                <a:cs typeface="Calibri"/>
                <a:sym typeface="Calibri"/>
              </a:rPr>
              <a:t>Sträva efter att spela rättvänd eller halvt-rättvänd spelare. </a:t>
            </a:r>
            <a:endParaRPr/>
          </a:p>
          <a:p>
            <a:pPr indent="0" lvl="0" marL="0" marR="0" rtl="0" algn="l">
              <a:lnSpc>
                <a:spcPct val="90000"/>
              </a:lnSpc>
              <a:spcBef>
                <a:spcPts val="1000"/>
              </a:spcBef>
              <a:spcAft>
                <a:spcPts val="0"/>
              </a:spcAft>
              <a:buClr>
                <a:schemeClr val="lt2"/>
              </a:buClr>
              <a:buSzPts val="1400"/>
              <a:buFont typeface="Arial"/>
              <a:buNone/>
            </a:pPr>
            <a:r>
              <a:rPr b="0" i="0" lang="sv-SE" sz="1400">
                <a:solidFill>
                  <a:schemeClr val="lt1"/>
                </a:solidFill>
                <a:latin typeface="Calibri"/>
                <a:ea typeface="Calibri"/>
                <a:cs typeface="Calibri"/>
                <a:sym typeface="Calibri"/>
              </a:rPr>
              <a:t>Uppmuntra spelarna att ta meter med bollen genom att driva fram boll när yta finns.</a:t>
            </a:r>
            <a:endParaRPr/>
          </a:p>
          <a:p>
            <a:pPr indent="0" lvl="0" marL="0" marR="0" rtl="0" algn="l">
              <a:lnSpc>
                <a:spcPct val="90000"/>
              </a:lnSpc>
              <a:spcBef>
                <a:spcPts val="1000"/>
              </a:spcBef>
              <a:spcAft>
                <a:spcPts val="0"/>
              </a:spcAft>
              <a:buClr>
                <a:schemeClr val="lt2"/>
              </a:buClr>
              <a:buSzPts val="1400"/>
              <a:buFont typeface="Arial"/>
              <a:buNone/>
            </a:pPr>
            <a:r>
              <a:t/>
            </a:r>
            <a:endParaRPr b="0" i="0" sz="14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400"/>
              <a:buFont typeface="Arial"/>
              <a:buNone/>
            </a:pPr>
            <a:r>
              <a:rPr b="0" i="0" lang="sv-SE" sz="1400">
                <a:solidFill>
                  <a:schemeClr val="lt1"/>
                </a:solidFill>
                <a:latin typeface="Calibri"/>
                <a:ea typeface="Calibri"/>
                <a:cs typeface="Calibri"/>
                <a:sym typeface="Calibri"/>
              </a:rPr>
              <a:t>Våga Utmana, Finta &amp; dribbla i en mot en situationer.</a:t>
            </a:r>
            <a:endParaRPr/>
          </a:p>
        </p:txBody>
      </p:sp>
      <p:sp>
        <p:nvSpPr>
          <p:cNvPr id="1390" name="Google Shape;1390;p51"/>
          <p:cNvSpPr/>
          <p:nvPr/>
        </p:nvSpPr>
        <p:spPr>
          <a:xfrm>
            <a:off x="6951112" y="2526835"/>
            <a:ext cx="800209" cy="1263603"/>
          </a:xfrm>
          <a:prstGeom prst="rect">
            <a:avLst/>
          </a:prstGeom>
          <a:solidFill>
            <a:schemeClr val="accent4">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v-SE" sz="1800">
                <a:solidFill>
                  <a:schemeClr val="lt1"/>
                </a:solidFill>
                <a:latin typeface="Calibri"/>
                <a:ea typeface="Calibri"/>
                <a:cs typeface="Calibri"/>
                <a:sym typeface="Calibri"/>
              </a:rPr>
              <a:t>ASSIT-ZONE</a:t>
            </a:r>
            <a:endParaRPr/>
          </a:p>
        </p:txBody>
      </p:sp>
      <p:sp>
        <p:nvSpPr>
          <p:cNvPr id="1391" name="Google Shape;1391;p51"/>
          <p:cNvSpPr/>
          <p:nvPr/>
        </p:nvSpPr>
        <p:spPr>
          <a:xfrm>
            <a:off x="9039041" y="2526835"/>
            <a:ext cx="800209" cy="1263603"/>
          </a:xfrm>
          <a:prstGeom prst="rect">
            <a:avLst/>
          </a:prstGeom>
          <a:solidFill>
            <a:schemeClr val="accent4">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v-SE" sz="1800">
                <a:solidFill>
                  <a:schemeClr val="lt1"/>
                </a:solidFill>
                <a:latin typeface="Calibri"/>
                <a:ea typeface="Calibri"/>
                <a:cs typeface="Calibri"/>
                <a:sym typeface="Calibri"/>
              </a:rPr>
              <a:t>ASSIT-ZONE</a:t>
            </a:r>
            <a:endParaRPr/>
          </a:p>
        </p:txBody>
      </p:sp>
      <p:sp>
        <p:nvSpPr>
          <p:cNvPr id="1392" name="Google Shape;1392;p51"/>
          <p:cNvSpPr/>
          <p:nvPr/>
        </p:nvSpPr>
        <p:spPr>
          <a:xfrm>
            <a:off x="6951112" y="3794227"/>
            <a:ext cx="2888138" cy="425523"/>
          </a:xfrm>
          <a:prstGeom prst="rect">
            <a:avLst/>
          </a:prstGeom>
          <a:solidFill>
            <a:schemeClr val="accent4">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v-SE" sz="1800">
                <a:solidFill>
                  <a:schemeClr val="lt1"/>
                </a:solidFill>
                <a:latin typeface="Calibri"/>
                <a:ea typeface="Calibri"/>
                <a:cs typeface="Calibri"/>
                <a:sym typeface="Calibri"/>
              </a:rPr>
              <a:t>ASSIT-ZONE</a:t>
            </a:r>
            <a:endParaRPr/>
          </a:p>
        </p:txBody>
      </p:sp>
      <p:grpSp>
        <p:nvGrpSpPr>
          <p:cNvPr id="1393" name="Google Shape;1393;p51"/>
          <p:cNvGrpSpPr/>
          <p:nvPr/>
        </p:nvGrpSpPr>
        <p:grpSpPr>
          <a:xfrm>
            <a:off x="8147356" y="3786649"/>
            <a:ext cx="495649" cy="515622"/>
            <a:chOff x="8183019" y="5898634"/>
            <a:chExt cx="495649" cy="515622"/>
          </a:xfrm>
        </p:grpSpPr>
        <p:sp>
          <p:nvSpPr>
            <p:cNvPr id="1394" name="Google Shape;1394;p51"/>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395" name="Google Shape;1395;p51"/>
            <p:cNvSpPr txBox="1"/>
            <p:nvPr/>
          </p:nvSpPr>
          <p:spPr>
            <a:xfrm>
              <a:off x="8183019" y="6044924"/>
              <a:ext cx="49564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FW</a:t>
              </a:r>
              <a:endParaRPr/>
            </a:p>
          </p:txBody>
        </p:sp>
      </p:grpSp>
      <p:grpSp>
        <p:nvGrpSpPr>
          <p:cNvPr id="1396" name="Google Shape;1396;p51"/>
          <p:cNvGrpSpPr/>
          <p:nvPr/>
        </p:nvGrpSpPr>
        <p:grpSpPr>
          <a:xfrm>
            <a:off x="7113776" y="6204980"/>
            <a:ext cx="506870" cy="515622"/>
            <a:chOff x="8183019" y="5898634"/>
            <a:chExt cx="506870" cy="515622"/>
          </a:xfrm>
        </p:grpSpPr>
        <p:sp>
          <p:nvSpPr>
            <p:cNvPr id="1397" name="Google Shape;1397;p51"/>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398" name="Google Shape;1398;p51"/>
            <p:cNvSpPr txBox="1"/>
            <p:nvPr/>
          </p:nvSpPr>
          <p:spPr>
            <a:xfrm>
              <a:off x="8183019" y="6044924"/>
              <a:ext cx="5068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MB</a:t>
              </a:r>
              <a:endParaRPr/>
            </a:p>
          </p:txBody>
        </p:sp>
      </p:grpSp>
      <p:grpSp>
        <p:nvGrpSpPr>
          <p:cNvPr id="1399" name="Google Shape;1399;p51"/>
          <p:cNvGrpSpPr/>
          <p:nvPr/>
        </p:nvGrpSpPr>
        <p:grpSpPr>
          <a:xfrm>
            <a:off x="5855787" y="5049770"/>
            <a:ext cx="514885" cy="515622"/>
            <a:chOff x="8183019" y="5898634"/>
            <a:chExt cx="514885" cy="515622"/>
          </a:xfrm>
        </p:grpSpPr>
        <p:sp>
          <p:nvSpPr>
            <p:cNvPr id="1400" name="Google Shape;1400;p51"/>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401" name="Google Shape;1401;p51"/>
            <p:cNvSpPr txBox="1"/>
            <p:nvPr/>
          </p:nvSpPr>
          <p:spPr>
            <a:xfrm>
              <a:off x="8183019" y="6044924"/>
              <a:ext cx="51488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WB</a:t>
              </a:r>
              <a:endParaRPr/>
            </a:p>
          </p:txBody>
        </p:sp>
      </p:grpSp>
      <p:grpSp>
        <p:nvGrpSpPr>
          <p:cNvPr id="1402" name="Google Shape;1402;p51"/>
          <p:cNvGrpSpPr/>
          <p:nvPr/>
        </p:nvGrpSpPr>
        <p:grpSpPr>
          <a:xfrm>
            <a:off x="10475815" y="5049770"/>
            <a:ext cx="514885" cy="515622"/>
            <a:chOff x="8183019" y="5898634"/>
            <a:chExt cx="514885" cy="515622"/>
          </a:xfrm>
        </p:grpSpPr>
        <p:sp>
          <p:nvSpPr>
            <p:cNvPr id="1403" name="Google Shape;1403;p51"/>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404" name="Google Shape;1404;p51"/>
            <p:cNvSpPr txBox="1"/>
            <p:nvPr/>
          </p:nvSpPr>
          <p:spPr>
            <a:xfrm>
              <a:off x="8183019" y="6044924"/>
              <a:ext cx="51488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WB</a:t>
              </a:r>
              <a:endParaRPr/>
            </a:p>
          </p:txBody>
        </p:sp>
      </p:grpSp>
      <p:grpSp>
        <p:nvGrpSpPr>
          <p:cNvPr id="1405" name="Google Shape;1405;p51"/>
          <p:cNvGrpSpPr/>
          <p:nvPr/>
        </p:nvGrpSpPr>
        <p:grpSpPr>
          <a:xfrm>
            <a:off x="9080568" y="6202145"/>
            <a:ext cx="506870" cy="515622"/>
            <a:chOff x="8183019" y="5898634"/>
            <a:chExt cx="506870" cy="515622"/>
          </a:xfrm>
        </p:grpSpPr>
        <p:sp>
          <p:nvSpPr>
            <p:cNvPr id="1406" name="Google Shape;1406;p51"/>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407" name="Google Shape;1407;p51"/>
            <p:cNvSpPr txBox="1"/>
            <p:nvPr/>
          </p:nvSpPr>
          <p:spPr>
            <a:xfrm>
              <a:off x="8183019" y="6044924"/>
              <a:ext cx="5068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MB</a:t>
              </a:r>
              <a:endParaRPr/>
            </a:p>
          </p:txBody>
        </p:sp>
      </p:grpSp>
      <p:grpSp>
        <p:nvGrpSpPr>
          <p:cNvPr id="1408" name="Google Shape;1408;p51"/>
          <p:cNvGrpSpPr/>
          <p:nvPr/>
        </p:nvGrpSpPr>
        <p:grpSpPr>
          <a:xfrm>
            <a:off x="8168195" y="5407695"/>
            <a:ext cx="474810" cy="515622"/>
            <a:chOff x="8183019" y="5898634"/>
            <a:chExt cx="474810" cy="515622"/>
          </a:xfrm>
        </p:grpSpPr>
        <p:sp>
          <p:nvSpPr>
            <p:cNvPr id="1409" name="Google Shape;1409;p51"/>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410" name="Google Shape;1410;p51"/>
            <p:cNvSpPr txBox="1"/>
            <p:nvPr/>
          </p:nvSpPr>
          <p:spPr>
            <a:xfrm>
              <a:off x="8183019" y="6044924"/>
              <a:ext cx="4748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6:a</a:t>
              </a:r>
              <a:endParaRPr/>
            </a:p>
          </p:txBody>
        </p:sp>
      </p:grpSp>
      <p:grpSp>
        <p:nvGrpSpPr>
          <p:cNvPr id="1411" name="Google Shape;1411;p51"/>
          <p:cNvGrpSpPr/>
          <p:nvPr/>
        </p:nvGrpSpPr>
        <p:grpSpPr>
          <a:xfrm>
            <a:off x="7250451" y="4641446"/>
            <a:ext cx="474810" cy="515622"/>
            <a:chOff x="8183019" y="5898634"/>
            <a:chExt cx="474810" cy="515622"/>
          </a:xfrm>
        </p:grpSpPr>
        <p:sp>
          <p:nvSpPr>
            <p:cNvPr id="1412" name="Google Shape;1412;p51"/>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413" name="Google Shape;1413;p51"/>
            <p:cNvSpPr txBox="1"/>
            <p:nvPr/>
          </p:nvSpPr>
          <p:spPr>
            <a:xfrm>
              <a:off x="8183019" y="6044924"/>
              <a:ext cx="4748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8:a</a:t>
              </a:r>
              <a:endParaRPr/>
            </a:p>
          </p:txBody>
        </p:sp>
      </p:grpSp>
      <p:grpSp>
        <p:nvGrpSpPr>
          <p:cNvPr id="1414" name="Google Shape;1414;p51"/>
          <p:cNvGrpSpPr/>
          <p:nvPr/>
        </p:nvGrpSpPr>
        <p:grpSpPr>
          <a:xfrm>
            <a:off x="9234441" y="4629056"/>
            <a:ext cx="474810" cy="515622"/>
            <a:chOff x="8183019" y="5898634"/>
            <a:chExt cx="474810" cy="515622"/>
          </a:xfrm>
        </p:grpSpPr>
        <p:sp>
          <p:nvSpPr>
            <p:cNvPr id="1415" name="Google Shape;1415;p51"/>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416" name="Google Shape;1416;p51"/>
            <p:cNvSpPr txBox="1"/>
            <p:nvPr/>
          </p:nvSpPr>
          <p:spPr>
            <a:xfrm>
              <a:off x="8183019" y="6044924"/>
              <a:ext cx="4748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8:a</a:t>
              </a:r>
              <a:endParaRPr/>
            </a:p>
          </p:txBody>
        </p:sp>
      </p:grpSp>
      <p:grpSp>
        <p:nvGrpSpPr>
          <p:cNvPr id="1417" name="Google Shape;1417;p51"/>
          <p:cNvGrpSpPr/>
          <p:nvPr/>
        </p:nvGrpSpPr>
        <p:grpSpPr>
          <a:xfrm>
            <a:off x="9735874" y="4008202"/>
            <a:ext cx="441146" cy="515622"/>
            <a:chOff x="8183019" y="5898634"/>
            <a:chExt cx="441146" cy="515622"/>
          </a:xfrm>
        </p:grpSpPr>
        <p:sp>
          <p:nvSpPr>
            <p:cNvPr id="1418" name="Google Shape;1418;p51"/>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419" name="Google Shape;1419;p51"/>
            <p:cNvSpPr txBox="1"/>
            <p:nvPr/>
          </p:nvSpPr>
          <p:spPr>
            <a:xfrm>
              <a:off x="8183019" y="6044924"/>
              <a:ext cx="44114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HY</a:t>
              </a:r>
              <a:endParaRPr/>
            </a:p>
          </p:txBody>
        </p:sp>
      </p:grpSp>
      <p:grpSp>
        <p:nvGrpSpPr>
          <p:cNvPr id="1420" name="Google Shape;1420;p51"/>
          <p:cNvGrpSpPr/>
          <p:nvPr/>
        </p:nvGrpSpPr>
        <p:grpSpPr>
          <a:xfrm>
            <a:off x="6567108" y="3989914"/>
            <a:ext cx="428322" cy="515622"/>
            <a:chOff x="8183019" y="5898634"/>
            <a:chExt cx="428322" cy="515622"/>
          </a:xfrm>
        </p:grpSpPr>
        <p:sp>
          <p:nvSpPr>
            <p:cNvPr id="1421" name="Google Shape;1421;p51"/>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422" name="Google Shape;1422;p51"/>
            <p:cNvSpPr txBox="1"/>
            <p:nvPr/>
          </p:nvSpPr>
          <p:spPr>
            <a:xfrm>
              <a:off x="8183019" y="6044924"/>
              <a:ext cx="42832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VY</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9">
                                            <p:txEl>
                                              <p:pRg end="0" st="0"/>
                                            </p:txEl>
                                          </p:spTgt>
                                        </p:tgtEl>
                                        <p:attrNameLst>
                                          <p:attrName>style.visibility</p:attrName>
                                        </p:attrNameLst>
                                      </p:cBhvr>
                                      <p:to>
                                        <p:strVal val="visible"/>
                                      </p:to>
                                    </p:set>
                                    <p:animEffect filter="fade" transition="in">
                                      <p:cBhvr>
                                        <p:cTn dur="500"/>
                                        <p:tgtEl>
                                          <p:spTgt spid="138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9">
                                            <p:txEl>
                                              <p:pRg end="1" st="1"/>
                                            </p:txEl>
                                          </p:spTgt>
                                        </p:tgtEl>
                                        <p:attrNameLst>
                                          <p:attrName>style.visibility</p:attrName>
                                        </p:attrNameLst>
                                      </p:cBhvr>
                                      <p:to>
                                        <p:strVal val="visible"/>
                                      </p:to>
                                    </p:set>
                                    <p:animEffect filter="fade" transition="in">
                                      <p:cBhvr>
                                        <p:cTn dur="500"/>
                                        <p:tgtEl>
                                          <p:spTgt spid="138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9">
                                            <p:txEl>
                                              <p:pRg end="2" st="2"/>
                                            </p:txEl>
                                          </p:spTgt>
                                        </p:tgtEl>
                                        <p:attrNameLst>
                                          <p:attrName>style.visibility</p:attrName>
                                        </p:attrNameLst>
                                      </p:cBhvr>
                                      <p:to>
                                        <p:strVal val="visible"/>
                                      </p:to>
                                    </p:set>
                                    <p:animEffect filter="fade" transition="in">
                                      <p:cBhvr>
                                        <p:cTn dur="500"/>
                                        <p:tgtEl>
                                          <p:spTgt spid="138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9">
                                            <p:txEl>
                                              <p:pRg end="3" st="3"/>
                                            </p:txEl>
                                          </p:spTgt>
                                        </p:tgtEl>
                                        <p:attrNameLst>
                                          <p:attrName>style.visibility</p:attrName>
                                        </p:attrNameLst>
                                      </p:cBhvr>
                                      <p:to>
                                        <p:strVal val="visible"/>
                                      </p:to>
                                    </p:set>
                                    <p:animEffect filter="fade" transition="in">
                                      <p:cBhvr>
                                        <p:cTn dur="500"/>
                                        <p:tgtEl>
                                          <p:spTgt spid="138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9">
                                            <p:txEl>
                                              <p:pRg end="4" st="4"/>
                                            </p:txEl>
                                          </p:spTgt>
                                        </p:tgtEl>
                                        <p:attrNameLst>
                                          <p:attrName>style.visibility</p:attrName>
                                        </p:attrNameLst>
                                      </p:cBhvr>
                                      <p:to>
                                        <p:strVal val="visible"/>
                                      </p:to>
                                    </p:set>
                                    <p:animEffect filter="fade" transition="in">
                                      <p:cBhvr>
                                        <p:cTn dur="500"/>
                                        <p:tgtEl>
                                          <p:spTgt spid="138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9">
                                            <p:txEl>
                                              <p:pRg end="5" st="5"/>
                                            </p:txEl>
                                          </p:spTgt>
                                        </p:tgtEl>
                                        <p:attrNameLst>
                                          <p:attrName>style.visibility</p:attrName>
                                        </p:attrNameLst>
                                      </p:cBhvr>
                                      <p:to>
                                        <p:strVal val="visible"/>
                                      </p:to>
                                    </p:set>
                                    <p:animEffect filter="fade" transition="in">
                                      <p:cBhvr>
                                        <p:cTn dur="500"/>
                                        <p:tgtEl>
                                          <p:spTgt spid="138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9">
                                            <p:txEl>
                                              <p:pRg end="6" st="6"/>
                                            </p:txEl>
                                          </p:spTgt>
                                        </p:tgtEl>
                                        <p:attrNameLst>
                                          <p:attrName>style.visibility</p:attrName>
                                        </p:attrNameLst>
                                      </p:cBhvr>
                                      <p:to>
                                        <p:strVal val="visible"/>
                                      </p:to>
                                    </p:set>
                                    <p:animEffect filter="fade" transition="in">
                                      <p:cBhvr>
                                        <p:cTn dur="500"/>
                                        <p:tgtEl>
                                          <p:spTgt spid="138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9">
                                            <p:txEl>
                                              <p:pRg end="7" st="7"/>
                                            </p:txEl>
                                          </p:spTgt>
                                        </p:tgtEl>
                                        <p:attrNameLst>
                                          <p:attrName>style.visibility</p:attrName>
                                        </p:attrNameLst>
                                      </p:cBhvr>
                                      <p:to>
                                        <p:strVal val="visible"/>
                                      </p:to>
                                    </p:set>
                                    <p:animEffect filter="fade" transition="in">
                                      <p:cBhvr>
                                        <p:cTn dur="500"/>
                                        <p:tgtEl>
                                          <p:spTgt spid="138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9">
                                            <p:txEl>
                                              <p:pRg end="8" st="8"/>
                                            </p:txEl>
                                          </p:spTgt>
                                        </p:tgtEl>
                                        <p:attrNameLst>
                                          <p:attrName>style.visibility</p:attrName>
                                        </p:attrNameLst>
                                      </p:cBhvr>
                                      <p:to>
                                        <p:strVal val="visible"/>
                                      </p:to>
                                    </p:set>
                                    <p:animEffect filter="fade" transition="in">
                                      <p:cBhvr>
                                        <p:cTn dur="500"/>
                                        <p:tgtEl>
                                          <p:spTgt spid="138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9">
                                            <p:txEl>
                                              <p:pRg end="9" st="9"/>
                                            </p:txEl>
                                          </p:spTgt>
                                        </p:tgtEl>
                                        <p:attrNameLst>
                                          <p:attrName>style.visibility</p:attrName>
                                        </p:attrNameLst>
                                      </p:cBhvr>
                                      <p:to>
                                        <p:strVal val="visible"/>
                                      </p:to>
                                    </p:set>
                                    <p:animEffect filter="fade" transition="in">
                                      <p:cBhvr>
                                        <p:cTn dur="500"/>
                                        <p:tgtEl>
                                          <p:spTgt spid="1389">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6" name="Shape 1426"/>
        <p:cNvGrpSpPr/>
        <p:nvPr/>
      </p:nvGrpSpPr>
      <p:grpSpPr>
        <a:xfrm>
          <a:off x="0" y="0"/>
          <a:ext cx="0" cy="0"/>
          <a:chOff x="0" y="0"/>
          <a:chExt cx="0" cy="0"/>
        </a:xfrm>
      </p:grpSpPr>
      <p:pic>
        <p:nvPicPr>
          <p:cNvPr id="1427" name="Google Shape;1427;p52"/>
          <p:cNvPicPr preferRelativeResize="0"/>
          <p:nvPr/>
        </p:nvPicPr>
        <p:blipFill rotWithShape="1">
          <a:blip r:embed="rId3">
            <a:alphaModFix/>
          </a:blip>
          <a:srcRect b="0" l="0" r="0" t="0"/>
          <a:stretch/>
        </p:blipFill>
        <p:spPr>
          <a:xfrm rot="10800000">
            <a:off x="4609050" y="2052110"/>
            <a:ext cx="7582950" cy="4805890"/>
          </a:xfrm>
          <a:prstGeom prst="rect">
            <a:avLst/>
          </a:prstGeom>
          <a:noFill/>
          <a:ln>
            <a:noFill/>
          </a:ln>
        </p:spPr>
      </p:pic>
      <p:sp>
        <p:nvSpPr>
          <p:cNvPr id="1428" name="Google Shape;1428;p52"/>
          <p:cNvSpPr/>
          <p:nvPr/>
        </p:nvSpPr>
        <p:spPr>
          <a:xfrm>
            <a:off x="6951112" y="3794227"/>
            <a:ext cx="2888138" cy="425523"/>
          </a:xfrm>
          <a:prstGeom prst="rect">
            <a:avLst/>
          </a:prstGeom>
          <a:solidFill>
            <a:schemeClr val="accent4">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v-SE" sz="1800">
                <a:solidFill>
                  <a:schemeClr val="lt1"/>
                </a:solidFill>
                <a:latin typeface="Calibri"/>
                <a:ea typeface="Calibri"/>
                <a:cs typeface="Calibri"/>
                <a:sym typeface="Calibri"/>
              </a:rPr>
              <a:t>ASSIT-ZONE</a:t>
            </a:r>
            <a:endParaRPr/>
          </a:p>
        </p:txBody>
      </p:sp>
      <p:sp>
        <p:nvSpPr>
          <p:cNvPr id="1429" name="Google Shape;1429;p52"/>
          <p:cNvSpPr/>
          <p:nvPr/>
        </p:nvSpPr>
        <p:spPr>
          <a:xfrm>
            <a:off x="9039041" y="2526835"/>
            <a:ext cx="800209" cy="1263603"/>
          </a:xfrm>
          <a:prstGeom prst="rect">
            <a:avLst/>
          </a:prstGeom>
          <a:solidFill>
            <a:schemeClr val="accent4">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v-SE" sz="1800">
                <a:solidFill>
                  <a:schemeClr val="lt1"/>
                </a:solidFill>
                <a:latin typeface="Calibri"/>
                <a:ea typeface="Calibri"/>
                <a:cs typeface="Calibri"/>
                <a:sym typeface="Calibri"/>
              </a:rPr>
              <a:t>ASSIT-ZONE</a:t>
            </a:r>
            <a:endParaRPr/>
          </a:p>
        </p:txBody>
      </p:sp>
      <p:sp>
        <p:nvSpPr>
          <p:cNvPr id="1430" name="Google Shape;1430;p52"/>
          <p:cNvSpPr/>
          <p:nvPr/>
        </p:nvSpPr>
        <p:spPr>
          <a:xfrm>
            <a:off x="6951112" y="2526835"/>
            <a:ext cx="800209" cy="1263603"/>
          </a:xfrm>
          <a:prstGeom prst="rect">
            <a:avLst/>
          </a:prstGeom>
          <a:solidFill>
            <a:schemeClr val="accent4">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v-SE" sz="1800">
                <a:solidFill>
                  <a:schemeClr val="lt1"/>
                </a:solidFill>
                <a:latin typeface="Calibri"/>
                <a:ea typeface="Calibri"/>
                <a:cs typeface="Calibri"/>
                <a:sym typeface="Calibri"/>
              </a:rPr>
              <a:t>ASSIT-ZONE</a:t>
            </a:r>
            <a:endParaRPr/>
          </a:p>
        </p:txBody>
      </p:sp>
      <p:sp>
        <p:nvSpPr>
          <p:cNvPr id="1431" name="Google Shape;1431;p52"/>
          <p:cNvSpPr/>
          <p:nvPr/>
        </p:nvSpPr>
        <p:spPr>
          <a:xfrm>
            <a:off x="7751321" y="2523046"/>
            <a:ext cx="1287720" cy="1263603"/>
          </a:xfrm>
          <a:prstGeom prst="rect">
            <a:avLst/>
          </a:prstGeom>
          <a:solidFill>
            <a:schemeClr val="accent5">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sv-SE" sz="1800">
                <a:solidFill>
                  <a:schemeClr val="lt1"/>
                </a:solidFill>
                <a:latin typeface="Calibri"/>
                <a:ea typeface="Calibri"/>
                <a:cs typeface="Calibri"/>
                <a:sym typeface="Calibri"/>
              </a:rPr>
              <a:t>GOLDEN-ZONE</a:t>
            </a:r>
            <a:endParaRPr/>
          </a:p>
        </p:txBody>
      </p:sp>
      <p:pic>
        <p:nvPicPr>
          <p:cNvPr id="1432" name="Google Shape;1432;p52"/>
          <p:cNvPicPr preferRelativeResize="0"/>
          <p:nvPr/>
        </p:nvPicPr>
        <p:blipFill rotWithShape="1">
          <a:blip r:embed="rId4">
            <a:alphaModFix amt="20000"/>
          </a:blip>
          <a:srcRect b="0" l="0" r="0" t="0"/>
          <a:stretch/>
        </p:blipFill>
        <p:spPr>
          <a:xfrm>
            <a:off x="9471838" y="4805890"/>
            <a:ext cx="3486669" cy="1952535"/>
          </a:xfrm>
          <a:prstGeom prst="rect">
            <a:avLst/>
          </a:prstGeom>
          <a:noFill/>
          <a:ln>
            <a:noFill/>
          </a:ln>
        </p:spPr>
      </p:pic>
      <p:sp>
        <p:nvSpPr>
          <p:cNvPr id="1433" name="Google Shape;1433;p52"/>
          <p:cNvSpPr txBox="1"/>
          <p:nvPr/>
        </p:nvSpPr>
        <p:spPr>
          <a:xfrm>
            <a:off x="7602621" y="86233"/>
            <a:ext cx="216232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lt1"/>
                </a:solidFill>
                <a:latin typeface="Calibri"/>
                <a:ea typeface="Calibri"/>
                <a:cs typeface="Calibri"/>
                <a:sym typeface="Calibri"/>
              </a:rPr>
              <a:t>Formation: MV-4-3-3</a:t>
            </a:r>
            <a:endParaRPr/>
          </a:p>
        </p:txBody>
      </p:sp>
      <p:grpSp>
        <p:nvGrpSpPr>
          <p:cNvPr id="1434" name="Google Shape;1434;p52"/>
          <p:cNvGrpSpPr/>
          <p:nvPr/>
        </p:nvGrpSpPr>
        <p:grpSpPr>
          <a:xfrm>
            <a:off x="-134870" y="86233"/>
            <a:ext cx="3483998" cy="579522"/>
            <a:chOff x="-134870" y="86233"/>
            <a:chExt cx="3483998" cy="579522"/>
          </a:xfrm>
        </p:grpSpPr>
        <p:sp>
          <p:nvSpPr>
            <p:cNvPr id="1435" name="Google Shape;1435;p52"/>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sv-SE" sz="1200">
                  <a:solidFill>
                    <a:schemeClr val="lt1"/>
                  </a:solidFill>
                  <a:latin typeface="Calibri"/>
                  <a:ea typeface="Calibri"/>
                  <a:cs typeface="Calibri"/>
                  <a:sym typeface="Calibri"/>
                </a:rPr>
                <a:t>Glädje, Gemenskap &amp; Fair Play</a:t>
              </a:r>
              <a:endParaRPr/>
            </a:p>
          </p:txBody>
        </p:sp>
        <p:pic>
          <p:nvPicPr>
            <p:cNvPr id="1436" name="Google Shape;1436;p52"/>
            <p:cNvPicPr preferRelativeResize="0"/>
            <p:nvPr/>
          </p:nvPicPr>
          <p:blipFill rotWithShape="1">
            <a:blip r:embed="rId4">
              <a:alphaModFix/>
            </a:blip>
            <a:srcRect b="0" l="0" r="0" t="0"/>
            <a:stretch/>
          </p:blipFill>
          <p:spPr>
            <a:xfrm>
              <a:off x="-134870" y="86233"/>
              <a:ext cx="1034861" cy="579522"/>
            </a:xfrm>
            <a:prstGeom prst="rect">
              <a:avLst/>
            </a:prstGeom>
            <a:noFill/>
            <a:ln>
              <a:noFill/>
            </a:ln>
          </p:spPr>
        </p:pic>
      </p:grpSp>
      <p:sp>
        <p:nvSpPr>
          <p:cNvPr id="1437" name="Google Shape;1437;p52"/>
          <p:cNvSpPr txBox="1"/>
          <p:nvPr/>
        </p:nvSpPr>
        <p:spPr>
          <a:xfrm>
            <a:off x="3869352" y="140233"/>
            <a:ext cx="277474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lang="sv-SE" sz="4000" u="sng" cap="none" strike="noStrike">
                <a:solidFill>
                  <a:schemeClr val="lt1"/>
                </a:solidFill>
                <a:latin typeface="Calibri"/>
                <a:ea typeface="Calibri"/>
                <a:cs typeface="Calibri"/>
                <a:sym typeface="Calibri"/>
              </a:rPr>
              <a:t>Anfallsspel</a:t>
            </a:r>
            <a:endParaRPr/>
          </a:p>
        </p:txBody>
      </p:sp>
      <p:sp>
        <p:nvSpPr>
          <p:cNvPr id="1438" name="Google Shape;1438;p52"/>
          <p:cNvSpPr txBox="1"/>
          <p:nvPr/>
        </p:nvSpPr>
        <p:spPr>
          <a:xfrm>
            <a:off x="576608" y="881195"/>
            <a:ext cx="6933937"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lang="sv-SE" sz="3200" cap="none" strike="noStrike">
                <a:solidFill>
                  <a:schemeClr val="lt1"/>
                </a:solidFill>
                <a:latin typeface="Calibri"/>
                <a:ea typeface="Calibri"/>
                <a:cs typeface="Calibri"/>
                <a:sym typeface="Calibri"/>
              </a:rPr>
              <a:t>KTAGM – Komma till avslut göra mål</a:t>
            </a:r>
            <a:endParaRPr/>
          </a:p>
        </p:txBody>
      </p:sp>
      <p:sp>
        <p:nvSpPr>
          <p:cNvPr id="1439" name="Google Shape;1439;p52"/>
          <p:cNvSpPr/>
          <p:nvPr/>
        </p:nvSpPr>
        <p:spPr>
          <a:xfrm>
            <a:off x="382561" y="1780658"/>
            <a:ext cx="4088654" cy="414569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2"/>
              </a:buClr>
              <a:buSzPts val="1400"/>
              <a:buFont typeface="Arial"/>
              <a:buNone/>
            </a:pPr>
            <a:r>
              <a:rPr b="0" i="0" lang="sv-SE" sz="1400">
                <a:solidFill>
                  <a:schemeClr val="lt1"/>
                </a:solidFill>
                <a:latin typeface="Calibri"/>
                <a:ea typeface="Calibri"/>
                <a:cs typeface="Calibri"/>
                <a:sym typeface="Calibri"/>
              </a:rPr>
              <a:t>Blir det trångt och vi inte har möjlighet att ta oss in i assist zone eller Golden zone då motståndarna flyttat över ska vi göra spelvändning.</a:t>
            </a:r>
            <a:endParaRPr/>
          </a:p>
          <a:p>
            <a:pPr indent="0" lvl="0" marL="0" marR="0" rtl="0" algn="l">
              <a:lnSpc>
                <a:spcPct val="90000"/>
              </a:lnSpc>
              <a:spcBef>
                <a:spcPts val="1000"/>
              </a:spcBef>
              <a:spcAft>
                <a:spcPts val="0"/>
              </a:spcAft>
              <a:buClr>
                <a:schemeClr val="lt2"/>
              </a:buClr>
              <a:buSzPts val="1400"/>
              <a:buFont typeface="Arial"/>
              <a:buNone/>
            </a:pPr>
            <a:r>
              <a:t/>
            </a:r>
            <a:endParaRPr b="0" i="0" sz="14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400"/>
              <a:buFont typeface="Arial"/>
              <a:buNone/>
            </a:pPr>
            <a:r>
              <a:rPr b="0" i="0" lang="sv-SE" sz="1400">
                <a:solidFill>
                  <a:schemeClr val="lt1"/>
                </a:solidFill>
                <a:latin typeface="Calibri"/>
                <a:ea typeface="Calibri"/>
                <a:cs typeface="Calibri"/>
                <a:sym typeface="Calibri"/>
              </a:rPr>
              <a:t>6:a står för speldjup bakåt. Samt OFF/DEFF.</a:t>
            </a:r>
            <a:endParaRPr/>
          </a:p>
          <a:p>
            <a:pPr indent="0" lvl="0" marL="0" marR="0" rtl="0" algn="l">
              <a:lnSpc>
                <a:spcPct val="90000"/>
              </a:lnSpc>
              <a:spcBef>
                <a:spcPts val="1000"/>
              </a:spcBef>
              <a:spcAft>
                <a:spcPts val="0"/>
              </a:spcAft>
              <a:buClr>
                <a:schemeClr val="lt2"/>
              </a:buClr>
              <a:buSzPts val="1400"/>
              <a:buFont typeface="Arial"/>
              <a:buNone/>
            </a:pPr>
            <a:r>
              <a:t/>
            </a:r>
            <a:endParaRPr b="0" i="0" sz="14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400"/>
              <a:buFont typeface="Arial"/>
              <a:buNone/>
            </a:pPr>
            <a:r>
              <a:rPr b="0" i="0" lang="sv-SE" sz="1400">
                <a:solidFill>
                  <a:schemeClr val="lt1"/>
                </a:solidFill>
                <a:latin typeface="Calibri"/>
                <a:ea typeface="Calibri"/>
                <a:cs typeface="Calibri"/>
                <a:sym typeface="Calibri"/>
              </a:rPr>
              <a:t>WingBack på Icke bollsida står för bredd.</a:t>
            </a:r>
            <a:endParaRPr/>
          </a:p>
          <a:p>
            <a:pPr indent="0" lvl="0" marL="0" marR="0" rtl="0" algn="l">
              <a:lnSpc>
                <a:spcPct val="90000"/>
              </a:lnSpc>
              <a:spcBef>
                <a:spcPts val="1000"/>
              </a:spcBef>
              <a:spcAft>
                <a:spcPts val="0"/>
              </a:spcAft>
              <a:buClr>
                <a:schemeClr val="lt2"/>
              </a:buClr>
              <a:buSzPts val="1400"/>
              <a:buFont typeface="Arial"/>
              <a:buNone/>
            </a:pPr>
            <a:r>
              <a:t/>
            </a:r>
            <a:endParaRPr b="0" i="0" sz="14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400"/>
              <a:buFont typeface="Arial"/>
              <a:buNone/>
            </a:pPr>
            <a:r>
              <a:rPr b="0" i="0" lang="sv-SE" sz="1400">
                <a:solidFill>
                  <a:schemeClr val="lt1"/>
                </a:solidFill>
                <a:latin typeface="Calibri"/>
                <a:ea typeface="Calibri"/>
                <a:cs typeface="Calibri"/>
                <a:sym typeface="Calibri"/>
              </a:rPr>
              <a:t>8:or gör sig spelbara i spelyta 2. Spelvändare</a:t>
            </a:r>
            <a:endParaRPr/>
          </a:p>
          <a:p>
            <a:pPr indent="0" lvl="0" marL="0" marR="0" rtl="0" algn="l">
              <a:lnSpc>
                <a:spcPct val="90000"/>
              </a:lnSpc>
              <a:spcBef>
                <a:spcPts val="1000"/>
              </a:spcBef>
              <a:spcAft>
                <a:spcPts val="0"/>
              </a:spcAft>
              <a:buClr>
                <a:schemeClr val="lt2"/>
              </a:buClr>
              <a:buSzPts val="1400"/>
              <a:buFont typeface="Arial"/>
              <a:buNone/>
            </a:pPr>
            <a:r>
              <a:t/>
            </a:r>
            <a:endParaRPr b="0" i="0" sz="14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400"/>
              <a:buFont typeface="Arial"/>
              <a:buNone/>
            </a:pPr>
            <a:r>
              <a:rPr b="0" i="0" lang="sv-SE" sz="1400">
                <a:solidFill>
                  <a:schemeClr val="lt1"/>
                </a:solidFill>
                <a:latin typeface="Calibri"/>
                <a:ea typeface="Calibri"/>
                <a:cs typeface="Calibri"/>
                <a:sym typeface="Calibri"/>
              </a:rPr>
              <a:t>Forward och Ytter forwrad står för speldjup framåt.</a:t>
            </a:r>
            <a:endParaRPr/>
          </a:p>
          <a:p>
            <a:pPr indent="0" lvl="0" marL="0" marR="0" rtl="0" algn="l">
              <a:lnSpc>
                <a:spcPct val="90000"/>
              </a:lnSpc>
              <a:spcBef>
                <a:spcPts val="1000"/>
              </a:spcBef>
              <a:spcAft>
                <a:spcPts val="0"/>
              </a:spcAft>
              <a:buClr>
                <a:schemeClr val="lt2"/>
              </a:buClr>
              <a:buSzPts val="1400"/>
              <a:buFont typeface="Arial"/>
              <a:buNone/>
            </a:pPr>
            <a:r>
              <a:t/>
            </a:r>
            <a:endParaRPr b="0" i="0" sz="14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400"/>
              <a:buFont typeface="Arial"/>
              <a:buNone/>
            </a:pPr>
            <a:r>
              <a:t/>
            </a:r>
            <a:endParaRPr b="0" i="0" sz="1400">
              <a:solidFill>
                <a:schemeClr val="lt1"/>
              </a:solidFill>
              <a:latin typeface="Calibri"/>
              <a:ea typeface="Calibri"/>
              <a:cs typeface="Calibri"/>
              <a:sym typeface="Calibri"/>
            </a:endParaRPr>
          </a:p>
        </p:txBody>
      </p:sp>
      <p:sp>
        <p:nvSpPr>
          <p:cNvPr id="1440" name="Google Shape;1440;p52"/>
          <p:cNvSpPr/>
          <p:nvPr/>
        </p:nvSpPr>
        <p:spPr>
          <a:xfrm>
            <a:off x="10507520" y="3545623"/>
            <a:ext cx="108000" cy="108000"/>
          </a:xfrm>
          <a:prstGeom prst="ellipse">
            <a:avLst/>
          </a:prstGeom>
          <a:solidFill>
            <a:srgbClr val="00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cxnSp>
        <p:nvCxnSpPr>
          <p:cNvPr id="1441" name="Google Shape;1441;p52"/>
          <p:cNvCxnSpPr/>
          <p:nvPr/>
        </p:nvCxnSpPr>
        <p:spPr>
          <a:xfrm flipH="1">
            <a:off x="9598980" y="3685988"/>
            <a:ext cx="908540" cy="938983"/>
          </a:xfrm>
          <a:prstGeom prst="straightConnector1">
            <a:avLst/>
          </a:prstGeom>
          <a:noFill/>
          <a:ln cap="flat" cmpd="sng" w="9525">
            <a:solidFill>
              <a:schemeClr val="dk1"/>
            </a:solidFill>
            <a:prstDash val="solid"/>
            <a:miter lim="800000"/>
            <a:headEnd len="sm" w="sm" type="none"/>
            <a:tailEnd len="med" w="med" type="triangle"/>
          </a:ln>
        </p:spPr>
      </p:cxnSp>
      <p:cxnSp>
        <p:nvCxnSpPr>
          <p:cNvPr id="1442" name="Google Shape;1442;p52"/>
          <p:cNvCxnSpPr/>
          <p:nvPr/>
        </p:nvCxnSpPr>
        <p:spPr>
          <a:xfrm rot="10800000">
            <a:off x="7311829" y="4072771"/>
            <a:ext cx="2263329" cy="502162"/>
          </a:xfrm>
          <a:prstGeom prst="straightConnector1">
            <a:avLst/>
          </a:prstGeom>
          <a:noFill/>
          <a:ln cap="flat" cmpd="sng" w="9525">
            <a:solidFill>
              <a:schemeClr val="dk1"/>
            </a:solidFill>
            <a:prstDash val="solid"/>
            <a:miter lim="800000"/>
            <a:headEnd len="sm" w="sm" type="none"/>
            <a:tailEnd len="med" w="med" type="triangle"/>
          </a:ln>
        </p:spPr>
      </p:cxnSp>
      <p:grpSp>
        <p:nvGrpSpPr>
          <p:cNvPr id="1443" name="Google Shape;1443;p52"/>
          <p:cNvGrpSpPr/>
          <p:nvPr/>
        </p:nvGrpSpPr>
        <p:grpSpPr>
          <a:xfrm>
            <a:off x="8081625" y="3298089"/>
            <a:ext cx="495649" cy="515622"/>
            <a:chOff x="8183019" y="5898634"/>
            <a:chExt cx="495649" cy="515622"/>
          </a:xfrm>
        </p:grpSpPr>
        <p:sp>
          <p:nvSpPr>
            <p:cNvPr id="1444" name="Google Shape;1444;p52"/>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445" name="Google Shape;1445;p52"/>
            <p:cNvSpPr txBox="1"/>
            <p:nvPr/>
          </p:nvSpPr>
          <p:spPr>
            <a:xfrm>
              <a:off x="8183019" y="6044924"/>
              <a:ext cx="49564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FW</a:t>
              </a:r>
              <a:endParaRPr/>
            </a:p>
          </p:txBody>
        </p:sp>
      </p:grpSp>
      <p:grpSp>
        <p:nvGrpSpPr>
          <p:cNvPr id="1446" name="Google Shape;1446;p52"/>
          <p:cNvGrpSpPr/>
          <p:nvPr/>
        </p:nvGrpSpPr>
        <p:grpSpPr>
          <a:xfrm>
            <a:off x="7113776" y="6204980"/>
            <a:ext cx="506870" cy="515622"/>
            <a:chOff x="8183019" y="5898634"/>
            <a:chExt cx="506870" cy="515622"/>
          </a:xfrm>
        </p:grpSpPr>
        <p:sp>
          <p:nvSpPr>
            <p:cNvPr id="1447" name="Google Shape;1447;p52"/>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448" name="Google Shape;1448;p52"/>
            <p:cNvSpPr txBox="1"/>
            <p:nvPr/>
          </p:nvSpPr>
          <p:spPr>
            <a:xfrm>
              <a:off x="8183019" y="6044924"/>
              <a:ext cx="5068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MB</a:t>
              </a:r>
              <a:endParaRPr/>
            </a:p>
          </p:txBody>
        </p:sp>
      </p:grpSp>
      <p:grpSp>
        <p:nvGrpSpPr>
          <p:cNvPr id="1449" name="Google Shape;1449;p52"/>
          <p:cNvGrpSpPr/>
          <p:nvPr/>
        </p:nvGrpSpPr>
        <p:grpSpPr>
          <a:xfrm>
            <a:off x="5855787" y="5049770"/>
            <a:ext cx="514885" cy="515622"/>
            <a:chOff x="8183019" y="5898634"/>
            <a:chExt cx="514885" cy="515622"/>
          </a:xfrm>
        </p:grpSpPr>
        <p:sp>
          <p:nvSpPr>
            <p:cNvPr id="1450" name="Google Shape;1450;p52"/>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451" name="Google Shape;1451;p52"/>
            <p:cNvSpPr txBox="1"/>
            <p:nvPr/>
          </p:nvSpPr>
          <p:spPr>
            <a:xfrm>
              <a:off x="8183019" y="6044924"/>
              <a:ext cx="51488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WB</a:t>
              </a:r>
              <a:endParaRPr/>
            </a:p>
          </p:txBody>
        </p:sp>
      </p:grpSp>
      <p:grpSp>
        <p:nvGrpSpPr>
          <p:cNvPr id="1452" name="Google Shape;1452;p52"/>
          <p:cNvGrpSpPr/>
          <p:nvPr/>
        </p:nvGrpSpPr>
        <p:grpSpPr>
          <a:xfrm>
            <a:off x="10519040" y="3455735"/>
            <a:ext cx="514885" cy="515622"/>
            <a:chOff x="8183019" y="5898634"/>
            <a:chExt cx="514885" cy="515622"/>
          </a:xfrm>
        </p:grpSpPr>
        <p:sp>
          <p:nvSpPr>
            <p:cNvPr id="1453" name="Google Shape;1453;p52"/>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454" name="Google Shape;1454;p52"/>
            <p:cNvSpPr txBox="1"/>
            <p:nvPr/>
          </p:nvSpPr>
          <p:spPr>
            <a:xfrm>
              <a:off x="8183019" y="6044924"/>
              <a:ext cx="51488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WB</a:t>
              </a:r>
              <a:endParaRPr/>
            </a:p>
          </p:txBody>
        </p:sp>
      </p:grpSp>
      <p:grpSp>
        <p:nvGrpSpPr>
          <p:cNvPr id="1455" name="Google Shape;1455;p52"/>
          <p:cNvGrpSpPr/>
          <p:nvPr/>
        </p:nvGrpSpPr>
        <p:grpSpPr>
          <a:xfrm>
            <a:off x="9080568" y="6202145"/>
            <a:ext cx="506870" cy="515622"/>
            <a:chOff x="8183019" y="5898634"/>
            <a:chExt cx="506870" cy="515622"/>
          </a:xfrm>
        </p:grpSpPr>
        <p:sp>
          <p:nvSpPr>
            <p:cNvPr id="1456" name="Google Shape;1456;p52"/>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457" name="Google Shape;1457;p52"/>
            <p:cNvSpPr txBox="1"/>
            <p:nvPr/>
          </p:nvSpPr>
          <p:spPr>
            <a:xfrm>
              <a:off x="8183019" y="6044924"/>
              <a:ext cx="5068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MB</a:t>
              </a:r>
              <a:endParaRPr/>
            </a:p>
          </p:txBody>
        </p:sp>
      </p:grpSp>
      <p:grpSp>
        <p:nvGrpSpPr>
          <p:cNvPr id="1458" name="Google Shape;1458;p52"/>
          <p:cNvGrpSpPr/>
          <p:nvPr/>
        </p:nvGrpSpPr>
        <p:grpSpPr>
          <a:xfrm>
            <a:off x="8173798" y="5668539"/>
            <a:ext cx="474810" cy="515622"/>
            <a:chOff x="8183019" y="5898634"/>
            <a:chExt cx="474810" cy="515622"/>
          </a:xfrm>
        </p:grpSpPr>
        <p:sp>
          <p:nvSpPr>
            <p:cNvPr id="1459" name="Google Shape;1459;p52"/>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460" name="Google Shape;1460;p52"/>
            <p:cNvSpPr txBox="1"/>
            <p:nvPr/>
          </p:nvSpPr>
          <p:spPr>
            <a:xfrm>
              <a:off x="8183019" y="6044924"/>
              <a:ext cx="4748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6:a</a:t>
              </a:r>
              <a:endParaRPr/>
            </a:p>
          </p:txBody>
        </p:sp>
      </p:grpSp>
      <p:cxnSp>
        <p:nvCxnSpPr>
          <p:cNvPr id="1461" name="Google Shape;1461;p52"/>
          <p:cNvCxnSpPr/>
          <p:nvPr/>
        </p:nvCxnSpPr>
        <p:spPr>
          <a:xfrm flipH="1" rot="10800000">
            <a:off x="6113229" y="3891752"/>
            <a:ext cx="209178" cy="1253243"/>
          </a:xfrm>
          <a:prstGeom prst="straightConnector1">
            <a:avLst/>
          </a:prstGeom>
          <a:noFill/>
          <a:ln cap="flat" cmpd="sng" w="9525">
            <a:solidFill>
              <a:schemeClr val="dk1"/>
            </a:solidFill>
            <a:prstDash val="dash"/>
            <a:round/>
            <a:headEnd len="sm" w="sm" type="none"/>
            <a:tailEnd len="med" w="med" type="stealth"/>
          </a:ln>
        </p:spPr>
      </p:cxnSp>
      <p:cxnSp>
        <p:nvCxnSpPr>
          <p:cNvPr id="1462" name="Google Shape;1462;p52"/>
          <p:cNvCxnSpPr>
            <a:stCxn id="1454" idx="0"/>
          </p:cNvCxnSpPr>
          <p:nvPr/>
        </p:nvCxnSpPr>
        <p:spPr>
          <a:xfrm flipH="1">
            <a:off x="10716783" y="3602025"/>
            <a:ext cx="59700" cy="1104300"/>
          </a:xfrm>
          <a:prstGeom prst="straightConnector1">
            <a:avLst/>
          </a:prstGeom>
          <a:noFill/>
          <a:ln cap="flat" cmpd="sng" w="9525">
            <a:solidFill>
              <a:schemeClr val="dk1"/>
            </a:solidFill>
            <a:prstDash val="dash"/>
            <a:round/>
            <a:headEnd len="sm" w="sm" type="none"/>
            <a:tailEnd len="med" w="med" type="stealth"/>
          </a:ln>
        </p:spPr>
      </p:cxnSp>
      <p:grpSp>
        <p:nvGrpSpPr>
          <p:cNvPr id="1463" name="Google Shape;1463;p52"/>
          <p:cNvGrpSpPr/>
          <p:nvPr/>
        </p:nvGrpSpPr>
        <p:grpSpPr>
          <a:xfrm>
            <a:off x="7250451" y="4641446"/>
            <a:ext cx="474810" cy="515622"/>
            <a:chOff x="8183019" y="5898634"/>
            <a:chExt cx="474810" cy="515622"/>
          </a:xfrm>
        </p:grpSpPr>
        <p:sp>
          <p:nvSpPr>
            <p:cNvPr id="1464" name="Google Shape;1464;p52"/>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465" name="Google Shape;1465;p52"/>
            <p:cNvSpPr txBox="1"/>
            <p:nvPr/>
          </p:nvSpPr>
          <p:spPr>
            <a:xfrm>
              <a:off x="8183019" y="6044924"/>
              <a:ext cx="4748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8:a</a:t>
              </a:r>
              <a:endParaRPr/>
            </a:p>
          </p:txBody>
        </p:sp>
      </p:grpSp>
      <p:grpSp>
        <p:nvGrpSpPr>
          <p:cNvPr id="1466" name="Google Shape;1466;p52"/>
          <p:cNvGrpSpPr/>
          <p:nvPr/>
        </p:nvGrpSpPr>
        <p:grpSpPr>
          <a:xfrm>
            <a:off x="9361575" y="4615736"/>
            <a:ext cx="474810" cy="515622"/>
            <a:chOff x="8183019" y="5898634"/>
            <a:chExt cx="474810" cy="515622"/>
          </a:xfrm>
        </p:grpSpPr>
        <p:sp>
          <p:nvSpPr>
            <p:cNvPr id="1467" name="Google Shape;1467;p52"/>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468" name="Google Shape;1468;p52"/>
            <p:cNvSpPr txBox="1"/>
            <p:nvPr/>
          </p:nvSpPr>
          <p:spPr>
            <a:xfrm>
              <a:off x="8183019" y="6044924"/>
              <a:ext cx="4748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8:a</a:t>
              </a:r>
              <a:endParaRPr/>
            </a:p>
          </p:txBody>
        </p:sp>
      </p:grpSp>
      <p:grpSp>
        <p:nvGrpSpPr>
          <p:cNvPr id="1469" name="Google Shape;1469;p52"/>
          <p:cNvGrpSpPr/>
          <p:nvPr/>
        </p:nvGrpSpPr>
        <p:grpSpPr>
          <a:xfrm>
            <a:off x="9097400" y="3382075"/>
            <a:ext cx="441146" cy="515622"/>
            <a:chOff x="8183019" y="5898634"/>
            <a:chExt cx="441146" cy="515622"/>
          </a:xfrm>
        </p:grpSpPr>
        <p:sp>
          <p:nvSpPr>
            <p:cNvPr id="1470" name="Google Shape;1470;p52"/>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471" name="Google Shape;1471;p52"/>
            <p:cNvSpPr txBox="1"/>
            <p:nvPr/>
          </p:nvSpPr>
          <p:spPr>
            <a:xfrm>
              <a:off x="8183019" y="6044924"/>
              <a:ext cx="44114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HY</a:t>
              </a:r>
              <a:endParaRPr/>
            </a:p>
          </p:txBody>
        </p:sp>
      </p:grpSp>
      <p:grpSp>
        <p:nvGrpSpPr>
          <p:cNvPr id="1472" name="Google Shape;1472;p52"/>
          <p:cNvGrpSpPr/>
          <p:nvPr/>
        </p:nvGrpSpPr>
        <p:grpSpPr>
          <a:xfrm>
            <a:off x="6879556" y="3713546"/>
            <a:ext cx="428322" cy="515622"/>
            <a:chOff x="8183019" y="5898634"/>
            <a:chExt cx="428322" cy="515622"/>
          </a:xfrm>
        </p:grpSpPr>
        <p:sp>
          <p:nvSpPr>
            <p:cNvPr id="1473" name="Google Shape;1473;p52"/>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474" name="Google Shape;1474;p52"/>
            <p:cNvSpPr txBox="1"/>
            <p:nvPr/>
          </p:nvSpPr>
          <p:spPr>
            <a:xfrm>
              <a:off x="8183019" y="6044924"/>
              <a:ext cx="42832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VY</a:t>
              </a:r>
              <a:endParaRPr/>
            </a:p>
          </p:txBody>
        </p:sp>
      </p:grpSp>
      <p:cxnSp>
        <p:nvCxnSpPr>
          <p:cNvPr id="1475" name="Google Shape;1475;p52"/>
          <p:cNvCxnSpPr/>
          <p:nvPr/>
        </p:nvCxnSpPr>
        <p:spPr>
          <a:xfrm flipH="1">
            <a:off x="8503279" y="4605477"/>
            <a:ext cx="1035267" cy="1063062"/>
          </a:xfrm>
          <a:prstGeom prst="straightConnector1">
            <a:avLst/>
          </a:prstGeom>
          <a:noFill/>
          <a:ln cap="flat" cmpd="sng" w="9525">
            <a:solidFill>
              <a:schemeClr val="dk1"/>
            </a:solidFill>
            <a:prstDash val="solid"/>
            <a:miter lim="800000"/>
            <a:headEnd len="sm" w="sm" type="none"/>
            <a:tailEnd len="med" w="med" type="triangle"/>
          </a:ln>
        </p:spPr>
      </p:cxnSp>
      <p:cxnSp>
        <p:nvCxnSpPr>
          <p:cNvPr id="1476" name="Google Shape;1476;p52"/>
          <p:cNvCxnSpPr/>
          <p:nvPr/>
        </p:nvCxnSpPr>
        <p:spPr>
          <a:xfrm flipH="1">
            <a:off x="7614999" y="4620772"/>
            <a:ext cx="1891171" cy="67399"/>
          </a:xfrm>
          <a:prstGeom prst="straightConnector1">
            <a:avLst/>
          </a:prstGeom>
          <a:noFill/>
          <a:ln cap="flat" cmpd="sng" w="9525">
            <a:solidFill>
              <a:schemeClr val="dk1"/>
            </a:solidFill>
            <a:prstDash val="solid"/>
            <a:miter lim="800000"/>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9">
                                            <p:txEl>
                                              <p:pRg end="0" st="0"/>
                                            </p:txEl>
                                          </p:spTgt>
                                        </p:tgtEl>
                                        <p:attrNameLst>
                                          <p:attrName>style.visibility</p:attrName>
                                        </p:attrNameLst>
                                      </p:cBhvr>
                                      <p:to>
                                        <p:strVal val="visible"/>
                                      </p:to>
                                    </p:set>
                                    <p:animEffect filter="fade" transition="in">
                                      <p:cBhvr>
                                        <p:cTn dur="500"/>
                                        <p:tgtEl>
                                          <p:spTgt spid="143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9">
                                            <p:txEl>
                                              <p:pRg end="1" st="1"/>
                                            </p:txEl>
                                          </p:spTgt>
                                        </p:tgtEl>
                                        <p:attrNameLst>
                                          <p:attrName>style.visibility</p:attrName>
                                        </p:attrNameLst>
                                      </p:cBhvr>
                                      <p:to>
                                        <p:strVal val="visible"/>
                                      </p:to>
                                    </p:set>
                                    <p:animEffect filter="fade" transition="in">
                                      <p:cBhvr>
                                        <p:cTn dur="500"/>
                                        <p:tgtEl>
                                          <p:spTgt spid="143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9">
                                            <p:txEl>
                                              <p:pRg end="2" st="2"/>
                                            </p:txEl>
                                          </p:spTgt>
                                        </p:tgtEl>
                                        <p:attrNameLst>
                                          <p:attrName>style.visibility</p:attrName>
                                        </p:attrNameLst>
                                      </p:cBhvr>
                                      <p:to>
                                        <p:strVal val="visible"/>
                                      </p:to>
                                    </p:set>
                                    <p:animEffect filter="fade" transition="in">
                                      <p:cBhvr>
                                        <p:cTn dur="500"/>
                                        <p:tgtEl>
                                          <p:spTgt spid="143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9">
                                            <p:txEl>
                                              <p:pRg end="3" st="3"/>
                                            </p:txEl>
                                          </p:spTgt>
                                        </p:tgtEl>
                                        <p:attrNameLst>
                                          <p:attrName>style.visibility</p:attrName>
                                        </p:attrNameLst>
                                      </p:cBhvr>
                                      <p:to>
                                        <p:strVal val="visible"/>
                                      </p:to>
                                    </p:set>
                                    <p:animEffect filter="fade" transition="in">
                                      <p:cBhvr>
                                        <p:cTn dur="500"/>
                                        <p:tgtEl>
                                          <p:spTgt spid="143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9">
                                            <p:txEl>
                                              <p:pRg end="4" st="4"/>
                                            </p:txEl>
                                          </p:spTgt>
                                        </p:tgtEl>
                                        <p:attrNameLst>
                                          <p:attrName>style.visibility</p:attrName>
                                        </p:attrNameLst>
                                      </p:cBhvr>
                                      <p:to>
                                        <p:strVal val="visible"/>
                                      </p:to>
                                    </p:set>
                                    <p:animEffect filter="fade" transition="in">
                                      <p:cBhvr>
                                        <p:cTn dur="500"/>
                                        <p:tgtEl>
                                          <p:spTgt spid="143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9">
                                            <p:txEl>
                                              <p:pRg end="5" st="5"/>
                                            </p:txEl>
                                          </p:spTgt>
                                        </p:tgtEl>
                                        <p:attrNameLst>
                                          <p:attrName>style.visibility</p:attrName>
                                        </p:attrNameLst>
                                      </p:cBhvr>
                                      <p:to>
                                        <p:strVal val="visible"/>
                                      </p:to>
                                    </p:set>
                                    <p:animEffect filter="fade" transition="in">
                                      <p:cBhvr>
                                        <p:cTn dur="500"/>
                                        <p:tgtEl>
                                          <p:spTgt spid="143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9">
                                            <p:txEl>
                                              <p:pRg end="6" st="6"/>
                                            </p:txEl>
                                          </p:spTgt>
                                        </p:tgtEl>
                                        <p:attrNameLst>
                                          <p:attrName>style.visibility</p:attrName>
                                        </p:attrNameLst>
                                      </p:cBhvr>
                                      <p:to>
                                        <p:strVal val="visible"/>
                                      </p:to>
                                    </p:set>
                                    <p:animEffect filter="fade" transition="in">
                                      <p:cBhvr>
                                        <p:cTn dur="500"/>
                                        <p:tgtEl>
                                          <p:spTgt spid="143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9">
                                            <p:txEl>
                                              <p:pRg end="7" st="7"/>
                                            </p:txEl>
                                          </p:spTgt>
                                        </p:tgtEl>
                                        <p:attrNameLst>
                                          <p:attrName>style.visibility</p:attrName>
                                        </p:attrNameLst>
                                      </p:cBhvr>
                                      <p:to>
                                        <p:strVal val="visible"/>
                                      </p:to>
                                    </p:set>
                                    <p:animEffect filter="fade" transition="in">
                                      <p:cBhvr>
                                        <p:cTn dur="500"/>
                                        <p:tgtEl>
                                          <p:spTgt spid="143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9">
                                            <p:txEl>
                                              <p:pRg end="8" st="8"/>
                                            </p:txEl>
                                          </p:spTgt>
                                        </p:tgtEl>
                                        <p:attrNameLst>
                                          <p:attrName>style.visibility</p:attrName>
                                        </p:attrNameLst>
                                      </p:cBhvr>
                                      <p:to>
                                        <p:strVal val="visible"/>
                                      </p:to>
                                    </p:set>
                                    <p:animEffect filter="fade" transition="in">
                                      <p:cBhvr>
                                        <p:cTn dur="500"/>
                                        <p:tgtEl>
                                          <p:spTgt spid="143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9">
                                            <p:txEl>
                                              <p:pRg end="9" st="9"/>
                                            </p:txEl>
                                          </p:spTgt>
                                        </p:tgtEl>
                                        <p:attrNameLst>
                                          <p:attrName>style.visibility</p:attrName>
                                        </p:attrNameLst>
                                      </p:cBhvr>
                                      <p:to>
                                        <p:strVal val="visible"/>
                                      </p:to>
                                    </p:set>
                                    <p:animEffect filter="fade" transition="in">
                                      <p:cBhvr>
                                        <p:cTn dur="500"/>
                                        <p:tgtEl>
                                          <p:spTgt spid="1439">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9">
                                            <p:txEl>
                                              <p:pRg end="10" st="10"/>
                                            </p:txEl>
                                          </p:spTgt>
                                        </p:tgtEl>
                                        <p:attrNameLst>
                                          <p:attrName>style.visibility</p:attrName>
                                        </p:attrNameLst>
                                      </p:cBhvr>
                                      <p:to>
                                        <p:strVal val="visible"/>
                                      </p:to>
                                    </p:set>
                                    <p:animEffect filter="fade" transition="in">
                                      <p:cBhvr>
                                        <p:cTn dur="500"/>
                                        <p:tgtEl>
                                          <p:spTgt spid="1439">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1" name="Shape 1481"/>
        <p:cNvGrpSpPr/>
        <p:nvPr/>
      </p:nvGrpSpPr>
      <p:grpSpPr>
        <a:xfrm>
          <a:off x="0" y="0"/>
          <a:ext cx="0" cy="0"/>
          <a:chOff x="0" y="0"/>
          <a:chExt cx="0" cy="0"/>
        </a:xfrm>
      </p:grpSpPr>
      <p:pic>
        <p:nvPicPr>
          <p:cNvPr id="1482" name="Google Shape;1482;p53"/>
          <p:cNvPicPr preferRelativeResize="0"/>
          <p:nvPr/>
        </p:nvPicPr>
        <p:blipFill rotWithShape="1">
          <a:blip r:embed="rId3">
            <a:alphaModFix/>
          </a:blip>
          <a:srcRect b="0" l="0" r="0" t="0"/>
          <a:stretch/>
        </p:blipFill>
        <p:spPr>
          <a:xfrm rot="10800000">
            <a:off x="4735192" y="2222313"/>
            <a:ext cx="7456807" cy="4805890"/>
          </a:xfrm>
          <a:prstGeom prst="rect">
            <a:avLst/>
          </a:prstGeom>
          <a:noFill/>
          <a:ln>
            <a:noFill/>
          </a:ln>
        </p:spPr>
      </p:pic>
      <p:pic>
        <p:nvPicPr>
          <p:cNvPr id="1483" name="Google Shape;1483;p53"/>
          <p:cNvPicPr preferRelativeResize="0"/>
          <p:nvPr/>
        </p:nvPicPr>
        <p:blipFill rotWithShape="1">
          <a:blip r:embed="rId4">
            <a:alphaModFix amt="20000"/>
          </a:blip>
          <a:srcRect b="0" l="0" r="0" t="0"/>
          <a:stretch/>
        </p:blipFill>
        <p:spPr>
          <a:xfrm>
            <a:off x="9471838" y="4805890"/>
            <a:ext cx="3486669" cy="1952535"/>
          </a:xfrm>
          <a:prstGeom prst="rect">
            <a:avLst/>
          </a:prstGeom>
          <a:noFill/>
          <a:ln>
            <a:noFill/>
          </a:ln>
        </p:spPr>
      </p:pic>
      <p:sp>
        <p:nvSpPr>
          <p:cNvPr id="1484" name="Google Shape;1484;p53"/>
          <p:cNvSpPr txBox="1"/>
          <p:nvPr/>
        </p:nvSpPr>
        <p:spPr>
          <a:xfrm>
            <a:off x="7598203" y="85180"/>
            <a:ext cx="200413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600">
                <a:solidFill>
                  <a:schemeClr val="lt1"/>
                </a:solidFill>
                <a:latin typeface="Calibri"/>
                <a:ea typeface="Calibri"/>
                <a:cs typeface="Calibri"/>
                <a:sym typeface="Calibri"/>
              </a:rPr>
              <a:t>Formation: MV-4-3-3</a:t>
            </a:r>
            <a:endParaRPr/>
          </a:p>
        </p:txBody>
      </p:sp>
      <p:grpSp>
        <p:nvGrpSpPr>
          <p:cNvPr id="1485" name="Google Shape;1485;p53"/>
          <p:cNvGrpSpPr/>
          <p:nvPr/>
        </p:nvGrpSpPr>
        <p:grpSpPr>
          <a:xfrm>
            <a:off x="-134870" y="86233"/>
            <a:ext cx="3483998" cy="579522"/>
            <a:chOff x="-134870" y="86233"/>
            <a:chExt cx="3483998" cy="579522"/>
          </a:xfrm>
        </p:grpSpPr>
        <p:sp>
          <p:nvSpPr>
            <p:cNvPr id="1486" name="Google Shape;1486;p53"/>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sv-SE" sz="1200">
                  <a:solidFill>
                    <a:schemeClr val="lt1"/>
                  </a:solidFill>
                  <a:latin typeface="Calibri"/>
                  <a:ea typeface="Calibri"/>
                  <a:cs typeface="Calibri"/>
                  <a:sym typeface="Calibri"/>
                </a:rPr>
                <a:t>Glädje, Gemenskap &amp; Fair Play</a:t>
              </a:r>
              <a:endParaRPr/>
            </a:p>
          </p:txBody>
        </p:sp>
        <p:pic>
          <p:nvPicPr>
            <p:cNvPr id="1487" name="Google Shape;1487;p53"/>
            <p:cNvPicPr preferRelativeResize="0"/>
            <p:nvPr/>
          </p:nvPicPr>
          <p:blipFill rotWithShape="1">
            <a:blip r:embed="rId4">
              <a:alphaModFix/>
            </a:blip>
            <a:srcRect b="0" l="0" r="0" t="0"/>
            <a:stretch/>
          </p:blipFill>
          <p:spPr>
            <a:xfrm>
              <a:off x="-134870" y="86233"/>
              <a:ext cx="1034861" cy="579522"/>
            </a:xfrm>
            <a:prstGeom prst="rect">
              <a:avLst/>
            </a:prstGeom>
            <a:noFill/>
            <a:ln>
              <a:noFill/>
            </a:ln>
          </p:spPr>
        </p:pic>
      </p:grpSp>
      <p:sp>
        <p:nvSpPr>
          <p:cNvPr id="1488" name="Google Shape;1488;p53"/>
          <p:cNvSpPr txBox="1"/>
          <p:nvPr/>
        </p:nvSpPr>
        <p:spPr>
          <a:xfrm>
            <a:off x="3869352" y="140233"/>
            <a:ext cx="277474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sv-SE" sz="4000" u="sng">
                <a:solidFill>
                  <a:schemeClr val="lt1"/>
                </a:solidFill>
                <a:latin typeface="Calibri"/>
                <a:ea typeface="Calibri"/>
                <a:cs typeface="Calibri"/>
                <a:sym typeface="Calibri"/>
              </a:rPr>
              <a:t>Försvarsspel</a:t>
            </a:r>
            <a:endParaRPr b="0" sz="4000" u="sng" cap="none" strike="noStrike">
              <a:solidFill>
                <a:schemeClr val="lt1"/>
              </a:solidFill>
              <a:latin typeface="Calibri"/>
              <a:ea typeface="Calibri"/>
              <a:cs typeface="Calibri"/>
              <a:sym typeface="Calibri"/>
            </a:endParaRPr>
          </a:p>
        </p:txBody>
      </p:sp>
      <p:sp>
        <p:nvSpPr>
          <p:cNvPr id="1489" name="Google Shape;1489;p53"/>
          <p:cNvSpPr txBox="1"/>
          <p:nvPr/>
        </p:nvSpPr>
        <p:spPr>
          <a:xfrm>
            <a:off x="561348" y="920722"/>
            <a:ext cx="666008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lang="sv-SE" sz="3200" cap="none" strike="noStrike">
                <a:solidFill>
                  <a:schemeClr val="lt1"/>
                </a:solidFill>
                <a:latin typeface="Calibri"/>
                <a:ea typeface="Calibri"/>
                <a:cs typeface="Calibri"/>
                <a:sym typeface="Calibri"/>
              </a:rPr>
              <a:t>Arbetssätt- Förhindra Speluppbyggnad</a:t>
            </a:r>
            <a:endParaRPr/>
          </a:p>
        </p:txBody>
      </p:sp>
      <p:sp>
        <p:nvSpPr>
          <p:cNvPr id="1490" name="Google Shape;1490;p53"/>
          <p:cNvSpPr/>
          <p:nvPr/>
        </p:nvSpPr>
        <p:spPr>
          <a:xfrm>
            <a:off x="395905" y="1639579"/>
            <a:ext cx="4096027" cy="60690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Vi jobbar med ett Positionsförsvar.</a:t>
            </a:r>
            <a:endParaRPr/>
          </a:p>
          <a:p>
            <a:pPr indent="0" lvl="0" marL="0" marR="0" rtl="0" algn="l">
              <a:lnSpc>
                <a:spcPct val="90000"/>
              </a:lnSpc>
              <a:spcBef>
                <a:spcPts val="100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Vi ska pressa våra motståndare högt och vinna bollen så högt som möjligt.</a:t>
            </a:r>
            <a:endParaRPr/>
          </a:p>
          <a:p>
            <a:pPr indent="0" lvl="0" marL="0" marR="0" rtl="0" algn="l">
              <a:lnSpc>
                <a:spcPct val="90000"/>
              </a:lnSpc>
              <a:spcBef>
                <a:spcPts val="100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Vi ska hålla dem utanför och framför oss.</a:t>
            </a:r>
            <a:endParaRPr/>
          </a:p>
          <a:p>
            <a:pPr indent="0" lvl="0" marL="0" marR="0" rtl="0" algn="l">
              <a:lnSpc>
                <a:spcPct val="90000"/>
              </a:lnSpc>
              <a:spcBef>
                <a:spcPts val="100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Motståndarna får INTE spela igenom oss.</a:t>
            </a:r>
            <a:endParaRPr/>
          </a:p>
          <a:p>
            <a:pPr indent="0" lvl="0" marL="0" marR="0" rtl="0" algn="l">
              <a:lnSpc>
                <a:spcPct val="90000"/>
              </a:lnSpc>
              <a:spcBef>
                <a:spcPts val="100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Vi ska försvar i 3 korridorer.</a:t>
            </a:r>
            <a:endParaRPr b="0" i="0" sz="14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600"/>
              <a:buFont typeface="Arial"/>
              <a:buNone/>
            </a:pPr>
            <a:r>
              <a:t/>
            </a:r>
            <a:endParaRPr b="0" i="0" sz="16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Kollektiva försvars metoder:</a:t>
            </a:r>
            <a:endParaRPr/>
          </a:p>
          <a:p>
            <a:pPr indent="-285750" lvl="0" marL="285750" marR="0" rtl="0" algn="l">
              <a:lnSpc>
                <a:spcPct val="90000"/>
              </a:lnSpc>
              <a:spcBef>
                <a:spcPts val="1000"/>
              </a:spcBef>
              <a:spcAft>
                <a:spcPts val="0"/>
              </a:spcAft>
              <a:buClr>
                <a:schemeClr val="lt2"/>
              </a:buClr>
              <a:buSzPts val="1400"/>
              <a:buFont typeface="Arial"/>
              <a:buChar char="•"/>
            </a:pPr>
            <a:r>
              <a:rPr b="0" i="0" lang="sv-SE" sz="1400" u="none" cap="none" strike="noStrike">
                <a:solidFill>
                  <a:srgbClr val="FFFFFF"/>
                </a:solidFill>
                <a:latin typeface="Calibri"/>
                <a:ea typeface="Calibri"/>
                <a:cs typeface="Calibri"/>
                <a:sym typeface="Calibri"/>
              </a:rPr>
              <a:t>Nedflyttning</a:t>
            </a:r>
            <a:endParaRPr/>
          </a:p>
          <a:p>
            <a:pPr indent="-285750" lvl="0" marL="285750" marR="0" rtl="0" algn="l">
              <a:lnSpc>
                <a:spcPct val="100000"/>
              </a:lnSpc>
              <a:spcBef>
                <a:spcPts val="0"/>
              </a:spcBef>
              <a:spcAft>
                <a:spcPts val="0"/>
              </a:spcAft>
              <a:buClr>
                <a:srgbClr val="FFFFFF"/>
              </a:buClr>
              <a:buSzPts val="1400"/>
              <a:buFont typeface="Arial"/>
              <a:buChar char="•"/>
            </a:pPr>
            <a:r>
              <a:rPr b="0" i="0" lang="sv-SE" sz="1400" u="none" cap="none" strike="noStrike">
                <a:solidFill>
                  <a:srgbClr val="FFFFFF"/>
                </a:solidFill>
                <a:latin typeface="Calibri"/>
                <a:ea typeface="Calibri"/>
                <a:cs typeface="Calibri"/>
                <a:sym typeface="Calibri"/>
              </a:rPr>
              <a:t>Uppflyttning</a:t>
            </a:r>
            <a:endParaRPr/>
          </a:p>
          <a:p>
            <a:pPr indent="-285750" lvl="0" marL="285750" marR="0" rtl="0" algn="l">
              <a:lnSpc>
                <a:spcPct val="100000"/>
              </a:lnSpc>
              <a:spcBef>
                <a:spcPts val="0"/>
              </a:spcBef>
              <a:spcAft>
                <a:spcPts val="0"/>
              </a:spcAft>
              <a:buClr>
                <a:srgbClr val="FFFFFF"/>
              </a:buClr>
              <a:buSzPts val="1400"/>
              <a:buFont typeface="Arial"/>
              <a:buChar char="•"/>
            </a:pPr>
            <a:r>
              <a:rPr b="0" i="0" lang="sv-SE" sz="1400" u="none" cap="none" strike="noStrike">
                <a:solidFill>
                  <a:srgbClr val="FFFFFF"/>
                </a:solidFill>
                <a:latin typeface="Calibri"/>
                <a:ea typeface="Calibri"/>
                <a:cs typeface="Calibri"/>
                <a:sym typeface="Calibri"/>
              </a:rPr>
              <a:t>Överflyttning</a:t>
            </a:r>
            <a:endParaRPr/>
          </a:p>
          <a:p>
            <a:pPr indent="-285750" lvl="0" marL="285750" marR="0" rtl="0" algn="l">
              <a:lnSpc>
                <a:spcPct val="100000"/>
              </a:lnSpc>
              <a:spcBef>
                <a:spcPts val="0"/>
              </a:spcBef>
              <a:spcAft>
                <a:spcPts val="0"/>
              </a:spcAft>
              <a:buClr>
                <a:srgbClr val="FFFFFF"/>
              </a:buClr>
              <a:buSzPts val="1400"/>
              <a:buFont typeface="Arial"/>
              <a:buChar char="•"/>
            </a:pPr>
            <a:r>
              <a:rPr b="0" i="0" lang="sv-SE" sz="1400" u="none" cap="none" strike="noStrike">
                <a:solidFill>
                  <a:srgbClr val="FFFFFF"/>
                </a:solidFill>
                <a:latin typeface="Calibri"/>
                <a:ea typeface="Calibri"/>
                <a:cs typeface="Calibri"/>
                <a:sym typeface="Calibri"/>
              </a:rPr>
              <a:t>Centrering</a:t>
            </a:r>
            <a:endParaRPr/>
          </a:p>
        </p:txBody>
      </p:sp>
      <p:cxnSp>
        <p:nvCxnSpPr>
          <p:cNvPr id="1491" name="Google Shape;1491;p53"/>
          <p:cNvCxnSpPr/>
          <p:nvPr/>
        </p:nvCxnSpPr>
        <p:spPr>
          <a:xfrm>
            <a:off x="7029888" y="2561052"/>
            <a:ext cx="0" cy="4164376"/>
          </a:xfrm>
          <a:prstGeom prst="straightConnector1">
            <a:avLst/>
          </a:prstGeom>
          <a:noFill/>
          <a:ln cap="flat" cmpd="sng" w="9525">
            <a:solidFill>
              <a:schemeClr val="dk1"/>
            </a:solidFill>
            <a:prstDash val="dash"/>
            <a:round/>
            <a:headEnd len="sm" w="sm" type="none"/>
            <a:tailEnd len="sm" w="sm" type="none"/>
          </a:ln>
        </p:spPr>
      </p:cxnSp>
      <p:cxnSp>
        <p:nvCxnSpPr>
          <p:cNvPr id="1492" name="Google Shape;1492;p53"/>
          <p:cNvCxnSpPr/>
          <p:nvPr/>
        </p:nvCxnSpPr>
        <p:spPr>
          <a:xfrm>
            <a:off x="7757941" y="2561052"/>
            <a:ext cx="0" cy="4164376"/>
          </a:xfrm>
          <a:prstGeom prst="straightConnector1">
            <a:avLst/>
          </a:prstGeom>
          <a:noFill/>
          <a:ln cap="flat" cmpd="sng" w="9525">
            <a:solidFill>
              <a:schemeClr val="dk1"/>
            </a:solidFill>
            <a:prstDash val="dash"/>
            <a:round/>
            <a:headEnd len="sm" w="sm" type="none"/>
            <a:tailEnd len="sm" w="sm" type="none"/>
          </a:ln>
        </p:spPr>
      </p:cxnSp>
      <p:cxnSp>
        <p:nvCxnSpPr>
          <p:cNvPr id="1493" name="Google Shape;1493;p53"/>
          <p:cNvCxnSpPr/>
          <p:nvPr/>
        </p:nvCxnSpPr>
        <p:spPr>
          <a:xfrm>
            <a:off x="9074506" y="2543070"/>
            <a:ext cx="0" cy="4164376"/>
          </a:xfrm>
          <a:prstGeom prst="straightConnector1">
            <a:avLst/>
          </a:prstGeom>
          <a:noFill/>
          <a:ln cap="flat" cmpd="sng" w="9525">
            <a:solidFill>
              <a:schemeClr val="dk1"/>
            </a:solidFill>
            <a:prstDash val="dash"/>
            <a:round/>
            <a:headEnd len="sm" w="sm" type="none"/>
            <a:tailEnd len="sm" w="sm" type="none"/>
          </a:ln>
        </p:spPr>
      </p:cxnSp>
      <p:cxnSp>
        <p:nvCxnSpPr>
          <p:cNvPr id="1494" name="Google Shape;1494;p53"/>
          <p:cNvCxnSpPr/>
          <p:nvPr/>
        </p:nvCxnSpPr>
        <p:spPr>
          <a:xfrm>
            <a:off x="9753970" y="2543070"/>
            <a:ext cx="0" cy="4164376"/>
          </a:xfrm>
          <a:prstGeom prst="straightConnector1">
            <a:avLst/>
          </a:prstGeom>
          <a:noFill/>
          <a:ln cap="flat" cmpd="sng" w="9525">
            <a:solidFill>
              <a:schemeClr val="dk1"/>
            </a:solidFill>
            <a:prstDash val="dash"/>
            <a:round/>
            <a:headEnd len="sm" w="sm" type="none"/>
            <a:tailEnd len="sm" w="sm" type="none"/>
          </a:ln>
        </p:spPr>
      </p:cxnSp>
      <p:sp>
        <p:nvSpPr>
          <p:cNvPr id="1495" name="Google Shape;1495;p53"/>
          <p:cNvSpPr/>
          <p:nvPr/>
        </p:nvSpPr>
        <p:spPr>
          <a:xfrm>
            <a:off x="10674825" y="3786019"/>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496" name="Google Shape;1496;p53"/>
          <p:cNvSpPr/>
          <p:nvPr/>
        </p:nvSpPr>
        <p:spPr>
          <a:xfrm>
            <a:off x="10656815" y="4562386"/>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497" name="Google Shape;1497;p53"/>
          <p:cNvSpPr/>
          <p:nvPr/>
        </p:nvSpPr>
        <p:spPr>
          <a:xfrm>
            <a:off x="7262740" y="3058575"/>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498" name="Google Shape;1498;p53"/>
          <p:cNvSpPr/>
          <p:nvPr/>
        </p:nvSpPr>
        <p:spPr>
          <a:xfrm>
            <a:off x="8377038" y="2728657"/>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499" name="Google Shape;1499;p53"/>
          <p:cNvSpPr/>
          <p:nvPr/>
        </p:nvSpPr>
        <p:spPr>
          <a:xfrm>
            <a:off x="9370299" y="3033427"/>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500" name="Google Shape;1500;p53"/>
          <p:cNvSpPr/>
          <p:nvPr/>
        </p:nvSpPr>
        <p:spPr>
          <a:xfrm>
            <a:off x="8499876" y="2869105"/>
            <a:ext cx="108000" cy="108000"/>
          </a:xfrm>
          <a:prstGeom prst="ellipse">
            <a:avLst/>
          </a:prstGeom>
          <a:solidFill>
            <a:srgbClr val="00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grpSp>
        <p:nvGrpSpPr>
          <p:cNvPr id="1501" name="Google Shape;1501;p53"/>
          <p:cNvGrpSpPr/>
          <p:nvPr/>
        </p:nvGrpSpPr>
        <p:grpSpPr>
          <a:xfrm>
            <a:off x="7179336" y="4823597"/>
            <a:ext cx="471804" cy="515622"/>
            <a:chOff x="8183019" y="5898634"/>
            <a:chExt cx="474810" cy="515622"/>
          </a:xfrm>
        </p:grpSpPr>
        <p:sp>
          <p:nvSpPr>
            <p:cNvPr id="1502" name="Google Shape;1502;p53"/>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503" name="Google Shape;1503;p53"/>
            <p:cNvSpPr txBox="1"/>
            <p:nvPr/>
          </p:nvSpPr>
          <p:spPr>
            <a:xfrm>
              <a:off x="8183019" y="6044924"/>
              <a:ext cx="4748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8:a</a:t>
              </a:r>
              <a:endParaRPr/>
            </a:p>
          </p:txBody>
        </p:sp>
      </p:grpSp>
      <p:grpSp>
        <p:nvGrpSpPr>
          <p:cNvPr id="1504" name="Google Shape;1504;p53"/>
          <p:cNvGrpSpPr/>
          <p:nvPr/>
        </p:nvGrpSpPr>
        <p:grpSpPr>
          <a:xfrm>
            <a:off x="9159929" y="4817756"/>
            <a:ext cx="471804" cy="515622"/>
            <a:chOff x="8183019" y="5898634"/>
            <a:chExt cx="474810" cy="515622"/>
          </a:xfrm>
        </p:grpSpPr>
        <p:sp>
          <p:nvSpPr>
            <p:cNvPr id="1505" name="Google Shape;1505;p53"/>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506" name="Google Shape;1506;p53"/>
            <p:cNvSpPr txBox="1"/>
            <p:nvPr/>
          </p:nvSpPr>
          <p:spPr>
            <a:xfrm>
              <a:off x="8183019" y="6044924"/>
              <a:ext cx="4748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8:a</a:t>
              </a:r>
              <a:endParaRPr/>
            </a:p>
          </p:txBody>
        </p:sp>
      </p:grpSp>
      <p:grpSp>
        <p:nvGrpSpPr>
          <p:cNvPr id="1507" name="Google Shape;1507;p53"/>
          <p:cNvGrpSpPr/>
          <p:nvPr/>
        </p:nvGrpSpPr>
        <p:grpSpPr>
          <a:xfrm>
            <a:off x="8175268" y="3877078"/>
            <a:ext cx="492510" cy="515622"/>
            <a:chOff x="8183019" y="5898634"/>
            <a:chExt cx="495649" cy="515622"/>
          </a:xfrm>
        </p:grpSpPr>
        <p:sp>
          <p:nvSpPr>
            <p:cNvPr id="1508" name="Google Shape;1508;p53"/>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509" name="Google Shape;1509;p53"/>
            <p:cNvSpPr txBox="1"/>
            <p:nvPr/>
          </p:nvSpPr>
          <p:spPr>
            <a:xfrm>
              <a:off x="8183019" y="6044924"/>
              <a:ext cx="49564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FW</a:t>
              </a:r>
              <a:endParaRPr/>
            </a:p>
          </p:txBody>
        </p:sp>
      </p:grpSp>
      <p:grpSp>
        <p:nvGrpSpPr>
          <p:cNvPr id="1510" name="Google Shape;1510;p53"/>
          <p:cNvGrpSpPr/>
          <p:nvPr/>
        </p:nvGrpSpPr>
        <p:grpSpPr>
          <a:xfrm>
            <a:off x="7696626" y="5790416"/>
            <a:ext cx="503660" cy="515622"/>
            <a:chOff x="8183019" y="5898634"/>
            <a:chExt cx="506870" cy="515622"/>
          </a:xfrm>
        </p:grpSpPr>
        <p:sp>
          <p:nvSpPr>
            <p:cNvPr id="1511" name="Google Shape;1511;p53"/>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512" name="Google Shape;1512;p53"/>
            <p:cNvSpPr txBox="1"/>
            <p:nvPr/>
          </p:nvSpPr>
          <p:spPr>
            <a:xfrm>
              <a:off x="8183019" y="6044924"/>
              <a:ext cx="5068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MB</a:t>
              </a:r>
              <a:endParaRPr/>
            </a:p>
          </p:txBody>
        </p:sp>
      </p:grpSp>
      <p:grpSp>
        <p:nvGrpSpPr>
          <p:cNvPr id="1513" name="Google Shape;1513;p53"/>
          <p:cNvGrpSpPr/>
          <p:nvPr/>
        </p:nvGrpSpPr>
        <p:grpSpPr>
          <a:xfrm>
            <a:off x="6885478" y="5690821"/>
            <a:ext cx="511625" cy="515622"/>
            <a:chOff x="8183019" y="5898634"/>
            <a:chExt cx="514885" cy="515622"/>
          </a:xfrm>
        </p:grpSpPr>
        <p:sp>
          <p:nvSpPr>
            <p:cNvPr id="1514" name="Google Shape;1514;p53"/>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515" name="Google Shape;1515;p53"/>
            <p:cNvSpPr txBox="1"/>
            <p:nvPr/>
          </p:nvSpPr>
          <p:spPr>
            <a:xfrm>
              <a:off x="8183019" y="6044924"/>
              <a:ext cx="51488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WB</a:t>
              </a:r>
              <a:endParaRPr/>
            </a:p>
          </p:txBody>
        </p:sp>
      </p:grpSp>
      <p:grpSp>
        <p:nvGrpSpPr>
          <p:cNvPr id="1516" name="Google Shape;1516;p53"/>
          <p:cNvGrpSpPr/>
          <p:nvPr/>
        </p:nvGrpSpPr>
        <p:grpSpPr>
          <a:xfrm>
            <a:off x="9410282" y="5690821"/>
            <a:ext cx="511625" cy="515622"/>
            <a:chOff x="8183019" y="5898634"/>
            <a:chExt cx="514885" cy="515622"/>
          </a:xfrm>
        </p:grpSpPr>
        <p:sp>
          <p:nvSpPr>
            <p:cNvPr id="1517" name="Google Shape;1517;p53"/>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518" name="Google Shape;1518;p53"/>
            <p:cNvSpPr txBox="1"/>
            <p:nvPr/>
          </p:nvSpPr>
          <p:spPr>
            <a:xfrm>
              <a:off x="8183019" y="6044924"/>
              <a:ext cx="51488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WB</a:t>
              </a:r>
              <a:endParaRPr/>
            </a:p>
          </p:txBody>
        </p:sp>
      </p:grpSp>
      <p:grpSp>
        <p:nvGrpSpPr>
          <p:cNvPr id="1519" name="Google Shape;1519;p53"/>
          <p:cNvGrpSpPr/>
          <p:nvPr/>
        </p:nvGrpSpPr>
        <p:grpSpPr>
          <a:xfrm>
            <a:off x="8570846" y="5790416"/>
            <a:ext cx="503660" cy="515622"/>
            <a:chOff x="8183019" y="5898634"/>
            <a:chExt cx="506870" cy="515622"/>
          </a:xfrm>
        </p:grpSpPr>
        <p:sp>
          <p:nvSpPr>
            <p:cNvPr id="1520" name="Google Shape;1520;p53"/>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521" name="Google Shape;1521;p53"/>
            <p:cNvSpPr txBox="1"/>
            <p:nvPr/>
          </p:nvSpPr>
          <p:spPr>
            <a:xfrm>
              <a:off x="8183019" y="6044924"/>
              <a:ext cx="5068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MB</a:t>
              </a:r>
              <a:endParaRPr/>
            </a:p>
          </p:txBody>
        </p:sp>
      </p:grpSp>
      <p:grpSp>
        <p:nvGrpSpPr>
          <p:cNvPr id="1522" name="Google Shape;1522;p53"/>
          <p:cNvGrpSpPr/>
          <p:nvPr/>
        </p:nvGrpSpPr>
        <p:grpSpPr>
          <a:xfrm>
            <a:off x="8171558" y="4823597"/>
            <a:ext cx="471804" cy="515622"/>
            <a:chOff x="8183019" y="5898634"/>
            <a:chExt cx="474810" cy="515622"/>
          </a:xfrm>
        </p:grpSpPr>
        <p:sp>
          <p:nvSpPr>
            <p:cNvPr id="1523" name="Google Shape;1523;p53"/>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524" name="Google Shape;1524;p53"/>
            <p:cNvSpPr txBox="1"/>
            <p:nvPr/>
          </p:nvSpPr>
          <p:spPr>
            <a:xfrm>
              <a:off x="8183019" y="6044924"/>
              <a:ext cx="4748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6:a</a:t>
              </a:r>
              <a:endParaRPr/>
            </a:p>
          </p:txBody>
        </p:sp>
      </p:grpSp>
      <p:sp>
        <p:nvSpPr>
          <p:cNvPr id="1525" name="Google Shape;1525;p53"/>
          <p:cNvSpPr/>
          <p:nvPr/>
        </p:nvSpPr>
        <p:spPr>
          <a:xfrm>
            <a:off x="7897327" y="5506670"/>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526" name="Google Shape;1526;p53"/>
          <p:cNvSpPr/>
          <p:nvPr/>
        </p:nvSpPr>
        <p:spPr>
          <a:xfrm>
            <a:off x="8746520" y="5506670"/>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527" name="Google Shape;1527;p53"/>
          <p:cNvSpPr/>
          <p:nvPr/>
        </p:nvSpPr>
        <p:spPr>
          <a:xfrm>
            <a:off x="8799540" y="4550020"/>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grpSp>
        <p:nvGrpSpPr>
          <p:cNvPr id="1528" name="Google Shape;1528;p53"/>
          <p:cNvGrpSpPr/>
          <p:nvPr/>
        </p:nvGrpSpPr>
        <p:grpSpPr>
          <a:xfrm>
            <a:off x="9251265" y="4034398"/>
            <a:ext cx="441146" cy="515622"/>
            <a:chOff x="8183019" y="5898634"/>
            <a:chExt cx="441146" cy="515622"/>
          </a:xfrm>
        </p:grpSpPr>
        <p:sp>
          <p:nvSpPr>
            <p:cNvPr id="1529" name="Google Shape;1529;p53"/>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530" name="Google Shape;1530;p53"/>
            <p:cNvSpPr txBox="1"/>
            <p:nvPr/>
          </p:nvSpPr>
          <p:spPr>
            <a:xfrm>
              <a:off x="8183019" y="6044924"/>
              <a:ext cx="44114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HY</a:t>
              </a:r>
              <a:endParaRPr/>
            </a:p>
          </p:txBody>
        </p:sp>
      </p:grpSp>
      <p:grpSp>
        <p:nvGrpSpPr>
          <p:cNvPr id="1531" name="Google Shape;1531;p53"/>
          <p:cNvGrpSpPr/>
          <p:nvPr/>
        </p:nvGrpSpPr>
        <p:grpSpPr>
          <a:xfrm>
            <a:off x="7172282" y="4042040"/>
            <a:ext cx="428322" cy="515622"/>
            <a:chOff x="8183019" y="5898634"/>
            <a:chExt cx="428322" cy="515622"/>
          </a:xfrm>
        </p:grpSpPr>
        <p:sp>
          <p:nvSpPr>
            <p:cNvPr id="1532" name="Google Shape;1532;p53"/>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533" name="Google Shape;1533;p53"/>
            <p:cNvSpPr txBox="1"/>
            <p:nvPr/>
          </p:nvSpPr>
          <p:spPr>
            <a:xfrm>
              <a:off x="8183019" y="6044924"/>
              <a:ext cx="42832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VY</a:t>
              </a:r>
              <a:endParaRPr/>
            </a:p>
          </p:txBody>
        </p:sp>
      </p:grpSp>
      <p:sp>
        <p:nvSpPr>
          <p:cNvPr id="1534" name="Google Shape;1534;p53"/>
          <p:cNvSpPr/>
          <p:nvPr/>
        </p:nvSpPr>
        <p:spPr>
          <a:xfrm>
            <a:off x="6079229" y="3785002"/>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535" name="Google Shape;1535;p53"/>
          <p:cNvSpPr/>
          <p:nvPr/>
        </p:nvSpPr>
        <p:spPr>
          <a:xfrm>
            <a:off x="7828986" y="4557662"/>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536" name="Google Shape;1536;p53"/>
          <p:cNvSpPr/>
          <p:nvPr/>
        </p:nvSpPr>
        <p:spPr>
          <a:xfrm>
            <a:off x="6032833" y="4561053"/>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0">
                                            <p:txEl>
                                              <p:pRg end="0" st="0"/>
                                            </p:txEl>
                                          </p:spTgt>
                                        </p:tgtEl>
                                        <p:attrNameLst>
                                          <p:attrName>style.visibility</p:attrName>
                                        </p:attrNameLst>
                                      </p:cBhvr>
                                      <p:to>
                                        <p:strVal val="visible"/>
                                      </p:to>
                                    </p:set>
                                    <p:animEffect filter="fade" transition="in">
                                      <p:cBhvr>
                                        <p:cTn dur="500"/>
                                        <p:tgtEl>
                                          <p:spTgt spid="149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0">
                                            <p:txEl>
                                              <p:pRg end="1" st="1"/>
                                            </p:txEl>
                                          </p:spTgt>
                                        </p:tgtEl>
                                        <p:attrNameLst>
                                          <p:attrName>style.visibility</p:attrName>
                                        </p:attrNameLst>
                                      </p:cBhvr>
                                      <p:to>
                                        <p:strVal val="visible"/>
                                      </p:to>
                                    </p:set>
                                    <p:animEffect filter="fade" transition="in">
                                      <p:cBhvr>
                                        <p:cTn dur="500"/>
                                        <p:tgtEl>
                                          <p:spTgt spid="149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0">
                                            <p:txEl>
                                              <p:pRg end="2" st="2"/>
                                            </p:txEl>
                                          </p:spTgt>
                                        </p:tgtEl>
                                        <p:attrNameLst>
                                          <p:attrName>style.visibility</p:attrName>
                                        </p:attrNameLst>
                                      </p:cBhvr>
                                      <p:to>
                                        <p:strVal val="visible"/>
                                      </p:to>
                                    </p:set>
                                    <p:animEffect filter="fade" transition="in">
                                      <p:cBhvr>
                                        <p:cTn dur="500"/>
                                        <p:tgtEl>
                                          <p:spTgt spid="149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0">
                                            <p:txEl>
                                              <p:pRg end="3" st="3"/>
                                            </p:txEl>
                                          </p:spTgt>
                                        </p:tgtEl>
                                        <p:attrNameLst>
                                          <p:attrName>style.visibility</p:attrName>
                                        </p:attrNameLst>
                                      </p:cBhvr>
                                      <p:to>
                                        <p:strVal val="visible"/>
                                      </p:to>
                                    </p:set>
                                    <p:animEffect filter="fade" transition="in">
                                      <p:cBhvr>
                                        <p:cTn dur="500"/>
                                        <p:tgtEl>
                                          <p:spTgt spid="149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0">
                                            <p:txEl>
                                              <p:pRg end="4" st="4"/>
                                            </p:txEl>
                                          </p:spTgt>
                                        </p:tgtEl>
                                        <p:attrNameLst>
                                          <p:attrName>style.visibility</p:attrName>
                                        </p:attrNameLst>
                                      </p:cBhvr>
                                      <p:to>
                                        <p:strVal val="visible"/>
                                      </p:to>
                                    </p:set>
                                    <p:animEffect filter="fade" transition="in">
                                      <p:cBhvr>
                                        <p:cTn dur="500"/>
                                        <p:tgtEl>
                                          <p:spTgt spid="149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0">
                                            <p:txEl>
                                              <p:pRg end="5" st="5"/>
                                            </p:txEl>
                                          </p:spTgt>
                                        </p:tgtEl>
                                        <p:attrNameLst>
                                          <p:attrName>style.visibility</p:attrName>
                                        </p:attrNameLst>
                                      </p:cBhvr>
                                      <p:to>
                                        <p:strVal val="visible"/>
                                      </p:to>
                                    </p:set>
                                    <p:animEffect filter="fade" transition="in">
                                      <p:cBhvr>
                                        <p:cTn dur="500"/>
                                        <p:tgtEl>
                                          <p:spTgt spid="149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0">
                                            <p:txEl>
                                              <p:pRg end="6" st="6"/>
                                            </p:txEl>
                                          </p:spTgt>
                                        </p:tgtEl>
                                        <p:attrNameLst>
                                          <p:attrName>style.visibility</p:attrName>
                                        </p:attrNameLst>
                                      </p:cBhvr>
                                      <p:to>
                                        <p:strVal val="visible"/>
                                      </p:to>
                                    </p:set>
                                    <p:animEffect filter="fade" transition="in">
                                      <p:cBhvr>
                                        <p:cTn dur="500"/>
                                        <p:tgtEl>
                                          <p:spTgt spid="149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0">
                                            <p:txEl>
                                              <p:pRg end="7" st="7"/>
                                            </p:txEl>
                                          </p:spTgt>
                                        </p:tgtEl>
                                        <p:attrNameLst>
                                          <p:attrName>style.visibility</p:attrName>
                                        </p:attrNameLst>
                                      </p:cBhvr>
                                      <p:to>
                                        <p:strVal val="visible"/>
                                      </p:to>
                                    </p:set>
                                    <p:animEffect filter="fade" transition="in">
                                      <p:cBhvr>
                                        <p:cTn dur="500"/>
                                        <p:tgtEl>
                                          <p:spTgt spid="149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0">
                                            <p:txEl>
                                              <p:pRg end="8" st="8"/>
                                            </p:txEl>
                                          </p:spTgt>
                                        </p:tgtEl>
                                        <p:attrNameLst>
                                          <p:attrName>style.visibility</p:attrName>
                                        </p:attrNameLst>
                                      </p:cBhvr>
                                      <p:to>
                                        <p:strVal val="visible"/>
                                      </p:to>
                                    </p:set>
                                    <p:animEffect filter="fade" transition="in">
                                      <p:cBhvr>
                                        <p:cTn dur="500"/>
                                        <p:tgtEl>
                                          <p:spTgt spid="149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0">
                                            <p:txEl>
                                              <p:pRg end="9" st="9"/>
                                            </p:txEl>
                                          </p:spTgt>
                                        </p:tgtEl>
                                        <p:attrNameLst>
                                          <p:attrName>style.visibility</p:attrName>
                                        </p:attrNameLst>
                                      </p:cBhvr>
                                      <p:to>
                                        <p:strVal val="visible"/>
                                      </p:to>
                                    </p:set>
                                    <p:animEffect filter="fade" transition="in">
                                      <p:cBhvr>
                                        <p:cTn dur="500"/>
                                        <p:tgtEl>
                                          <p:spTgt spid="1490">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0">
                                            <p:txEl>
                                              <p:pRg end="10" st="10"/>
                                            </p:txEl>
                                          </p:spTgt>
                                        </p:tgtEl>
                                        <p:attrNameLst>
                                          <p:attrName>style.visibility</p:attrName>
                                        </p:attrNameLst>
                                      </p:cBhvr>
                                      <p:to>
                                        <p:strVal val="visible"/>
                                      </p:to>
                                    </p:set>
                                    <p:animEffect filter="fade" transition="in">
                                      <p:cBhvr>
                                        <p:cTn dur="500"/>
                                        <p:tgtEl>
                                          <p:spTgt spid="1490">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0" name="Shape 1540"/>
        <p:cNvGrpSpPr/>
        <p:nvPr/>
      </p:nvGrpSpPr>
      <p:grpSpPr>
        <a:xfrm>
          <a:off x="0" y="0"/>
          <a:ext cx="0" cy="0"/>
          <a:chOff x="0" y="0"/>
          <a:chExt cx="0" cy="0"/>
        </a:xfrm>
      </p:grpSpPr>
      <p:pic>
        <p:nvPicPr>
          <p:cNvPr id="1541" name="Google Shape;1541;p54"/>
          <p:cNvPicPr preferRelativeResize="0"/>
          <p:nvPr/>
        </p:nvPicPr>
        <p:blipFill rotWithShape="1">
          <a:blip r:embed="rId3">
            <a:alphaModFix/>
          </a:blip>
          <a:srcRect b="0" l="0" r="0" t="0"/>
          <a:stretch/>
        </p:blipFill>
        <p:spPr>
          <a:xfrm rot="10800000">
            <a:off x="4735193" y="2052110"/>
            <a:ext cx="7456807" cy="4805890"/>
          </a:xfrm>
          <a:prstGeom prst="rect">
            <a:avLst/>
          </a:prstGeom>
          <a:noFill/>
          <a:ln>
            <a:noFill/>
          </a:ln>
        </p:spPr>
      </p:pic>
      <p:pic>
        <p:nvPicPr>
          <p:cNvPr id="1542" name="Google Shape;1542;p54"/>
          <p:cNvPicPr preferRelativeResize="0"/>
          <p:nvPr/>
        </p:nvPicPr>
        <p:blipFill rotWithShape="1">
          <a:blip r:embed="rId4">
            <a:alphaModFix amt="20000"/>
          </a:blip>
          <a:srcRect b="0" l="0" r="0" t="0"/>
          <a:stretch/>
        </p:blipFill>
        <p:spPr>
          <a:xfrm>
            <a:off x="9471838" y="4805890"/>
            <a:ext cx="3486669" cy="1952535"/>
          </a:xfrm>
          <a:prstGeom prst="rect">
            <a:avLst/>
          </a:prstGeom>
          <a:noFill/>
          <a:ln>
            <a:noFill/>
          </a:ln>
        </p:spPr>
      </p:pic>
      <p:sp>
        <p:nvSpPr>
          <p:cNvPr id="1543" name="Google Shape;1543;p54"/>
          <p:cNvSpPr txBox="1"/>
          <p:nvPr/>
        </p:nvSpPr>
        <p:spPr>
          <a:xfrm>
            <a:off x="7602621" y="86233"/>
            <a:ext cx="216232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lt1"/>
                </a:solidFill>
                <a:latin typeface="Calibri"/>
                <a:ea typeface="Calibri"/>
                <a:cs typeface="Calibri"/>
                <a:sym typeface="Calibri"/>
              </a:rPr>
              <a:t>Formation: MV-4-3-3</a:t>
            </a:r>
            <a:endParaRPr/>
          </a:p>
        </p:txBody>
      </p:sp>
      <p:grpSp>
        <p:nvGrpSpPr>
          <p:cNvPr id="1544" name="Google Shape;1544;p54"/>
          <p:cNvGrpSpPr/>
          <p:nvPr/>
        </p:nvGrpSpPr>
        <p:grpSpPr>
          <a:xfrm>
            <a:off x="-134870" y="86233"/>
            <a:ext cx="3483998" cy="579522"/>
            <a:chOff x="-134870" y="86233"/>
            <a:chExt cx="3483998" cy="579522"/>
          </a:xfrm>
        </p:grpSpPr>
        <p:sp>
          <p:nvSpPr>
            <p:cNvPr id="1545" name="Google Shape;1545;p54"/>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sv-SE" sz="1200">
                  <a:solidFill>
                    <a:schemeClr val="lt1"/>
                  </a:solidFill>
                  <a:latin typeface="Calibri"/>
                  <a:ea typeface="Calibri"/>
                  <a:cs typeface="Calibri"/>
                  <a:sym typeface="Calibri"/>
                </a:rPr>
                <a:t>Glädje, Gemenskap &amp; Fair Play</a:t>
              </a:r>
              <a:endParaRPr/>
            </a:p>
          </p:txBody>
        </p:sp>
        <p:pic>
          <p:nvPicPr>
            <p:cNvPr id="1546" name="Google Shape;1546;p54"/>
            <p:cNvPicPr preferRelativeResize="0"/>
            <p:nvPr/>
          </p:nvPicPr>
          <p:blipFill rotWithShape="1">
            <a:blip r:embed="rId4">
              <a:alphaModFix/>
            </a:blip>
            <a:srcRect b="0" l="0" r="0" t="0"/>
            <a:stretch/>
          </p:blipFill>
          <p:spPr>
            <a:xfrm>
              <a:off x="-134870" y="86233"/>
              <a:ext cx="1034861" cy="579522"/>
            </a:xfrm>
            <a:prstGeom prst="rect">
              <a:avLst/>
            </a:prstGeom>
            <a:noFill/>
            <a:ln>
              <a:noFill/>
            </a:ln>
          </p:spPr>
        </p:pic>
      </p:grpSp>
      <p:sp>
        <p:nvSpPr>
          <p:cNvPr id="1547" name="Google Shape;1547;p54"/>
          <p:cNvSpPr txBox="1"/>
          <p:nvPr/>
        </p:nvSpPr>
        <p:spPr>
          <a:xfrm>
            <a:off x="3869352" y="140233"/>
            <a:ext cx="277474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lang="sv-SE" sz="4000" u="sng" cap="none" strike="noStrike">
                <a:solidFill>
                  <a:schemeClr val="lt1"/>
                </a:solidFill>
                <a:latin typeface="Calibri"/>
                <a:ea typeface="Calibri"/>
                <a:cs typeface="Calibri"/>
                <a:sym typeface="Calibri"/>
              </a:rPr>
              <a:t>Försvarsspel</a:t>
            </a:r>
            <a:endParaRPr/>
          </a:p>
        </p:txBody>
      </p:sp>
      <p:sp>
        <p:nvSpPr>
          <p:cNvPr id="1548" name="Google Shape;1548;p54"/>
          <p:cNvSpPr txBox="1"/>
          <p:nvPr/>
        </p:nvSpPr>
        <p:spPr>
          <a:xfrm>
            <a:off x="576608" y="881195"/>
            <a:ext cx="6933937"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lang="sv-SE" sz="3200" cap="none" strike="noStrike">
                <a:solidFill>
                  <a:schemeClr val="lt1"/>
                </a:solidFill>
                <a:latin typeface="Calibri"/>
                <a:ea typeface="Calibri"/>
                <a:cs typeface="Calibri"/>
                <a:sym typeface="Calibri"/>
              </a:rPr>
              <a:t>Arbetssätt- Förhindra Speluppbyggnad</a:t>
            </a:r>
            <a:endParaRPr/>
          </a:p>
        </p:txBody>
      </p:sp>
      <p:sp>
        <p:nvSpPr>
          <p:cNvPr id="1549" name="Google Shape;1549;p54"/>
          <p:cNvSpPr/>
          <p:nvPr/>
        </p:nvSpPr>
        <p:spPr>
          <a:xfrm>
            <a:off x="382561" y="1780658"/>
            <a:ext cx="4088654" cy="414569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2"/>
              </a:buClr>
              <a:buSzPts val="1400"/>
              <a:buFont typeface="Arial"/>
              <a:buNone/>
            </a:pPr>
            <a:r>
              <a:rPr b="0" i="0" lang="sv-SE" sz="1400">
                <a:solidFill>
                  <a:schemeClr val="lt1"/>
                </a:solidFill>
                <a:latin typeface="Calibri"/>
                <a:ea typeface="Calibri"/>
                <a:cs typeface="Calibri"/>
                <a:sym typeface="Calibri"/>
              </a:rPr>
              <a:t>Forward startar press genom att välja håll och stänga vändningen. </a:t>
            </a:r>
            <a:endParaRPr/>
          </a:p>
          <a:p>
            <a:pPr indent="0" lvl="0" marL="0" marR="0" rtl="0" algn="l">
              <a:lnSpc>
                <a:spcPct val="90000"/>
              </a:lnSpc>
              <a:spcBef>
                <a:spcPts val="1000"/>
              </a:spcBef>
              <a:spcAft>
                <a:spcPts val="0"/>
              </a:spcAft>
              <a:buClr>
                <a:schemeClr val="lt2"/>
              </a:buClr>
              <a:buSzPts val="1400"/>
              <a:buFont typeface="Arial"/>
              <a:buNone/>
            </a:pPr>
            <a:r>
              <a:t/>
            </a:r>
            <a:endParaRPr b="0" i="0" sz="14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400"/>
              <a:buFont typeface="Arial"/>
              <a:buNone/>
            </a:pPr>
            <a:r>
              <a:rPr b="0" i="0" lang="sv-SE" sz="1400">
                <a:solidFill>
                  <a:schemeClr val="lt1"/>
                </a:solidFill>
                <a:latin typeface="Calibri"/>
                <a:ea typeface="Calibri"/>
                <a:cs typeface="Calibri"/>
                <a:sym typeface="Calibri"/>
              </a:rPr>
              <a:t>Övriga flyttar över så vi hela tiden försvarar i 3 korridorer..</a:t>
            </a:r>
            <a:endParaRPr/>
          </a:p>
          <a:p>
            <a:pPr indent="0" lvl="0" marL="0" marR="0" rtl="0" algn="l">
              <a:lnSpc>
                <a:spcPct val="90000"/>
              </a:lnSpc>
              <a:spcBef>
                <a:spcPts val="1000"/>
              </a:spcBef>
              <a:spcAft>
                <a:spcPts val="0"/>
              </a:spcAft>
              <a:buClr>
                <a:schemeClr val="lt2"/>
              </a:buClr>
              <a:buSzPts val="1400"/>
              <a:buFont typeface="Arial"/>
              <a:buNone/>
            </a:pPr>
            <a:r>
              <a:t/>
            </a:r>
            <a:endParaRPr b="0" i="0" sz="14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400"/>
              <a:buFont typeface="Arial"/>
              <a:buNone/>
            </a:pPr>
            <a:r>
              <a:rPr b="0" i="0" lang="sv-SE" sz="1400">
                <a:solidFill>
                  <a:schemeClr val="lt1"/>
                </a:solidFill>
                <a:latin typeface="Calibri"/>
                <a:ea typeface="Calibri"/>
                <a:cs typeface="Calibri"/>
                <a:sym typeface="Calibri"/>
              </a:rPr>
              <a:t>Vi pressar inifrån och ut. Vi vill ha de ut i yttre korridor..</a:t>
            </a:r>
            <a:endParaRPr/>
          </a:p>
          <a:p>
            <a:pPr indent="0" lvl="0" marL="0" marR="0" rtl="0" algn="l">
              <a:lnSpc>
                <a:spcPct val="90000"/>
              </a:lnSpc>
              <a:spcBef>
                <a:spcPts val="1000"/>
              </a:spcBef>
              <a:spcAft>
                <a:spcPts val="0"/>
              </a:spcAft>
              <a:buClr>
                <a:schemeClr val="lt2"/>
              </a:buClr>
              <a:buSzPts val="1400"/>
              <a:buFont typeface="Arial"/>
              <a:buNone/>
            </a:pPr>
            <a:r>
              <a:t/>
            </a:r>
            <a:endParaRPr b="0" i="0" sz="1400">
              <a:solidFill>
                <a:schemeClr val="lt1"/>
              </a:solidFill>
              <a:latin typeface="Calibri"/>
              <a:ea typeface="Calibri"/>
              <a:cs typeface="Calibri"/>
              <a:sym typeface="Calibri"/>
            </a:endParaRPr>
          </a:p>
        </p:txBody>
      </p:sp>
      <p:grpSp>
        <p:nvGrpSpPr>
          <p:cNvPr id="1550" name="Google Shape;1550;p54"/>
          <p:cNvGrpSpPr/>
          <p:nvPr/>
        </p:nvGrpSpPr>
        <p:grpSpPr>
          <a:xfrm>
            <a:off x="6210979" y="4215226"/>
            <a:ext cx="471804" cy="515622"/>
            <a:chOff x="8183019" y="5898634"/>
            <a:chExt cx="474810" cy="515622"/>
          </a:xfrm>
        </p:grpSpPr>
        <p:sp>
          <p:nvSpPr>
            <p:cNvPr id="1551" name="Google Shape;1551;p54"/>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552" name="Google Shape;1552;p54"/>
            <p:cNvSpPr txBox="1"/>
            <p:nvPr/>
          </p:nvSpPr>
          <p:spPr>
            <a:xfrm>
              <a:off x="8183019" y="6044924"/>
              <a:ext cx="4748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8:a</a:t>
              </a:r>
              <a:endParaRPr/>
            </a:p>
          </p:txBody>
        </p:sp>
      </p:grpSp>
      <p:grpSp>
        <p:nvGrpSpPr>
          <p:cNvPr id="1553" name="Google Shape;1553;p54"/>
          <p:cNvGrpSpPr/>
          <p:nvPr/>
        </p:nvGrpSpPr>
        <p:grpSpPr>
          <a:xfrm>
            <a:off x="7902940" y="4626133"/>
            <a:ext cx="471804" cy="515622"/>
            <a:chOff x="8183019" y="5898634"/>
            <a:chExt cx="474810" cy="515622"/>
          </a:xfrm>
        </p:grpSpPr>
        <p:sp>
          <p:nvSpPr>
            <p:cNvPr id="1554" name="Google Shape;1554;p54"/>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555" name="Google Shape;1555;p54"/>
            <p:cNvSpPr txBox="1"/>
            <p:nvPr/>
          </p:nvSpPr>
          <p:spPr>
            <a:xfrm>
              <a:off x="8183019" y="6044924"/>
              <a:ext cx="4748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8:a</a:t>
              </a:r>
              <a:endParaRPr/>
            </a:p>
          </p:txBody>
        </p:sp>
      </p:grpSp>
      <p:grpSp>
        <p:nvGrpSpPr>
          <p:cNvPr id="1556" name="Google Shape;1556;p54"/>
          <p:cNvGrpSpPr/>
          <p:nvPr/>
        </p:nvGrpSpPr>
        <p:grpSpPr>
          <a:xfrm>
            <a:off x="7876126" y="3279641"/>
            <a:ext cx="492510" cy="515622"/>
            <a:chOff x="8183019" y="5898634"/>
            <a:chExt cx="495649" cy="515622"/>
          </a:xfrm>
        </p:grpSpPr>
        <p:sp>
          <p:nvSpPr>
            <p:cNvPr id="1557" name="Google Shape;1557;p54"/>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558" name="Google Shape;1558;p54"/>
            <p:cNvSpPr txBox="1"/>
            <p:nvPr/>
          </p:nvSpPr>
          <p:spPr>
            <a:xfrm>
              <a:off x="8183019" y="6044924"/>
              <a:ext cx="49564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FW</a:t>
              </a:r>
              <a:endParaRPr/>
            </a:p>
          </p:txBody>
        </p:sp>
      </p:grpSp>
      <p:grpSp>
        <p:nvGrpSpPr>
          <p:cNvPr id="1559" name="Google Shape;1559;p54"/>
          <p:cNvGrpSpPr/>
          <p:nvPr/>
        </p:nvGrpSpPr>
        <p:grpSpPr>
          <a:xfrm>
            <a:off x="7119750" y="5580668"/>
            <a:ext cx="503660" cy="515622"/>
            <a:chOff x="8183019" y="5898634"/>
            <a:chExt cx="506870" cy="515622"/>
          </a:xfrm>
        </p:grpSpPr>
        <p:sp>
          <p:nvSpPr>
            <p:cNvPr id="1560" name="Google Shape;1560;p54"/>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561" name="Google Shape;1561;p54"/>
            <p:cNvSpPr txBox="1"/>
            <p:nvPr/>
          </p:nvSpPr>
          <p:spPr>
            <a:xfrm>
              <a:off x="8183019" y="6044924"/>
              <a:ext cx="5068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MB</a:t>
              </a:r>
              <a:endParaRPr/>
            </a:p>
          </p:txBody>
        </p:sp>
      </p:grpSp>
      <p:grpSp>
        <p:nvGrpSpPr>
          <p:cNvPr id="1562" name="Google Shape;1562;p54"/>
          <p:cNvGrpSpPr/>
          <p:nvPr/>
        </p:nvGrpSpPr>
        <p:grpSpPr>
          <a:xfrm>
            <a:off x="6083493" y="5096332"/>
            <a:ext cx="511625" cy="515622"/>
            <a:chOff x="8183019" y="5898634"/>
            <a:chExt cx="514885" cy="515622"/>
          </a:xfrm>
        </p:grpSpPr>
        <p:sp>
          <p:nvSpPr>
            <p:cNvPr id="1563" name="Google Shape;1563;p54"/>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564" name="Google Shape;1564;p54"/>
            <p:cNvSpPr txBox="1"/>
            <p:nvPr/>
          </p:nvSpPr>
          <p:spPr>
            <a:xfrm>
              <a:off x="8183019" y="6044924"/>
              <a:ext cx="51488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WB</a:t>
              </a:r>
              <a:endParaRPr/>
            </a:p>
          </p:txBody>
        </p:sp>
      </p:grpSp>
      <p:grpSp>
        <p:nvGrpSpPr>
          <p:cNvPr id="1565" name="Google Shape;1565;p54"/>
          <p:cNvGrpSpPr/>
          <p:nvPr/>
        </p:nvGrpSpPr>
        <p:grpSpPr>
          <a:xfrm>
            <a:off x="8644279" y="5594297"/>
            <a:ext cx="511625" cy="515622"/>
            <a:chOff x="8183019" y="5898634"/>
            <a:chExt cx="514885" cy="515622"/>
          </a:xfrm>
        </p:grpSpPr>
        <p:sp>
          <p:nvSpPr>
            <p:cNvPr id="1566" name="Google Shape;1566;p54"/>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567" name="Google Shape;1567;p54"/>
            <p:cNvSpPr txBox="1"/>
            <p:nvPr/>
          </p:nvSpPr>
          <p:spPr>
            <a:xfrm>
              <a:off x="8183019" y="6044924"/>
              <a:ext cx="51488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WB</a:t>
              </a:r>
              <a:endParaRPr/>
            </a:p>
          </p:txBody>
        </p:sp>
      </p:grpSp>
      <p:grpSp>
        <p:nvGrpSpPr>
          <p:cNvPr id="1568" name="Google Shape;1568;p54"/>
          <p:cNvGrpSpPr/>
          <p:nvPr/>
        </p:nvGrpSpPr>
        <p:grpSpPr>
          <a:xfrm>
            <a:off x="7956040" y="5580668"/>
            <a:ext cx="503660" cy="515622"/>
            <a:chOff x="8183019" y="5898634"/>
            <a:chExt cx="506870" cy="515622"/>
          </a:xfrm>
        </p:grpSpPr>
        <p:sp>
          <p:nvSpPr>
            <p:cNvPr id="1569" name="Google Shape;1569;p54"/>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570" name="Google Shape;1570;p54"/>
            <p:cNvSpPr txBox="1"/>
            <p:nvPr/>
          </p:nvSpPr>
          <p:spPr>
            <a:xfrm>
              <a:off x="8183019" y="6044924"/>
              <a:ext cx="5068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MB</a:t>
              </a:r>
              <a:endParaRPr/>
            </a:p>
          </p:txBody>
        </p:sp>
      </p:grpSp>
      <p:grpSp>
        <p:nvGrpSpPr>
          <p:cNvPr id="1571" name="Google Shape;1571;p54"/>
          <p:cNvGrpSpPr/>
          <p:nvPr/>
        </p:nvGrpSpPr>
        <p:grpSpPr>
          <a:xfrm>
            <a:off x="7276545" y="4632140"/>
            <a:ext cx="471804" cy="515622"/>
            <a:chOff x="8183019" y="5898634"/>
            <a:chExt cx="474810" cy="515622"/>
          </a:xfrm>
        </p:grpSpPr>
        <p:sp>
          <p:nvSpPr>
            <p:cNvPr id="1572" name="Google Shape;1572;p54"/>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573" name="Google Shape;1573;p54"/>
            <p:cNvSpPr txBox="1"/>
            <p:nvPr/>
          </p:nvSpPr>
          <p:spPr>
            <a:xfrm>
              <a:off x="8183019" y="6044924"/>
              <a:ext cx="4748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6:a</a:t>
              </a:r>
              <a:endParaRPr/>
            </a:p>
          </p:txBody>
        </p:sp>
      </p:grpSp>
      <p:cxnSp>
        <p:nvCxnSpPr>
          <p:cNvPr id="1574" name="Google Shape;1574;p54"/>
          <p:cNvCxnSpPr/>
          <p:nvPr/>
        </p:nvCxnSpPr>
        <p:spPr>
          <a:xfrm>
            <a:off x="7029889" y="2390849"/>
            <a:ext cx="0" cy="4164376"/>
          </a:xfrm>
          <a:prstGeom prst="straightConnector1">
            <a:avLst/>
          </a:prstGeom>
          <a:noFill/>
          <a:ln cap="flat" cmpd="sng" w="9525">
            <a:solidFill>
              <a:schemeClr val="dk1"/>
            </a:solidFill>
            <a:prstDash val="dash"/>
            <a:round/>
            <a:headEnd len="sm" w="sm" type="none"/>
            <a:tailEnd len="sm" w="sm" type="none"/>
          </a:ln>
        </p:spPr>
      </p:cxnSp>
      <p:cxnSp>
        <p:nvCxnSpPr>
          <p:cNvPr id="1575" name="Google Shape;1575;p54"/>
          <p:cNvCxnSpPr/>
          <p:nvPr/>
        </p:nvCxnSpPr>
        <p:spPr>
          <a:xfrm>
            <a:off x="7757942" y="2390849"/>
            <a:ext cx="0" cy="4164376"/>
          </a:xfrm>
          <a:prstGeom prst="straightConnector1">
            <a:avLst/>
          </a:prstGeom>
          <a:noFill/>
          <a:ln cap="flat" cmpd="sng" w="9525">
            <a:solidFill>
              <a:schemeClr val="dk1"/>
            </a:solidFill>
            <a:prstDash val="dash"/>
            <a:round/>
            <a:headEnd len="sm" w="sm" type="none"/>
            <a:tailEnd len="sm" w="sm" type="none"/>
          </a:ln>
        </p:spPr>
      </p:cxnSp>
      <p:sp>
        <p:nvSpPr>
          <p:cNvPr id="1576" name="Google Shape;1576;p54"/>
          <p:cNvSpPr/>
          <p:nvPr/>
        </p:nvSpPr>
        <p:spPr>
          <a:xfrm>
            <a:off x="7203082" y="3112148"/>
            <a:ext cx="182985"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577" name="Google Shape;1577;p54"/>
          <p:cNvSpPr/>
          <p:nvPr/>
        </p:nvSpPr>
        <p:spPr>
          <a:xfrm>
            <a:off x="9478819" y="3100466"/>
            <a:ext cx="182985"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578" name="Google Shape;1578;p54"/>
          <p:cNvSpPr/>
          <p:nvPr/>
        </p:nvSpPr>
        <p:spPr>
          <a:xfrm>
            <a:off x="10640159" y="4649314"/>
            <a:ext cx="182985"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579" name="Google Shape;1579;p54"/>
          <p:cNvSpPr/>
          <p:nvPr/>
        </p:nvSpPr>
        <p:spPr>
          <a:xfrm>
            <a:off x="7943446" y="4435722"/>
            <a:ext cx="182985"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580" name="Google Shape;1580;p54"/>
          <p:cNvSpPr/>
          <p:nvPr/>
        </p:nvSpPr>
        <p:spPr>
          <a:xfrm>
            <a:off x="8748895" y="5405205"/>
            <a:ext cx="182985"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581" name="Google Shape;1581;p54"/>
          <p:cNvSpPr/>
          <p:nvPr/>
        </p:nvSpPr>
        <p:spPr>
          <a:xfrm>
            <a:off x="8468308" y="2424125"/>
            <a:ext cx="182985"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582" name="Google Shape;1582;p54"/>
          <p:cNvSpPr/>
          <p:nvPr/>
        </p:nvSpPr>
        <p:spPr>
          <a:xfrm>
            <a:off x="7826392" y="5371839"/>
            <a:ext cx="182985"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583" name="Google Shape;1583;p54"/>
          <p:cNvSpPr/>
          <p:nvPr/>
        </p:nvSpPr>
        <p:spPr>
          <a:xfrm>
            <a:off x="10712396" y="3805715"/>
            <a:ext cx="182985"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584" name="Google Shape;1584;p54"/>
          <p:cNvSpPr/>
          <p:nvPr/>
        </p:nvSpPr>
        <p:spPr>
          <a:xfrm>
            <a:off x="6004508" y="3805715"/>
            <a:ext cx="182985"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585" name="Google Shape;1585;p54"/>
          <p:cNvSpPr/>
          <p:nvPr/>
        </p:nvSpPr>
        <p:spPr>
          <a:xfrm>
            <a:off x="7289788" y="3404680"/>
            <a:ext cx="107316" cy="108000"/>
          </a:xfrm>
          <a:prstGeom prst="ellipse">
            <a:avLst/>
          </a:prstGeom>
          <a:solidFill>
            <a:srgbClr val="00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grpSp>
        <p:nvGrpSpPr>
          <p:cNvPr id="1586" name="Google Shape;1586;p54"/>
          <p:cNvGrpSpPr/>
          <p:nvPr/>
        </p:nvGrpSpPr>
        <p:grpSpPr>
          <a:xfrm>
            <a:off x="8611455" y="4632140"/>
            <a:ext cx="441146" cy="515622"/>
            <a:chOff x="8183019" y="5898634"/>
            <a:chExt cx="441146" cy="515622"/>
          </a:xfrm>
        </p:grpSpPr>
        <p:sp>
          <p:nvSpPr>
            <p:cNvPr id="1587" name="Google Shape;1587;p54"/>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588" name="Google Shape;1588;p54"/>
            <p:cNvSpPr txBox="1"/>
            <p:nvPr/>
          </p:nvSpPr>
          <p:spPr>
            <a:xfrm>
              <a:off x="8183019" y="6044924"/>
              <a:ext cx="44114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HY</a:t>
              </a:r>
              <a:endParaRPr/>
            </a:p>
          </p:txBody>
        </p:sp>
      </p:grpSp>
      <p:grpSp>
        <p:nvGrpSpPr>
          <p:cNvPr id="1589" name="Google Shape;1589;p54"/>
          <p:cNvGrpSpPr/>
          <p:nvPr/>
        </p:nvGrpSpPr>
        <p:grpSpPr>
          <a:xfrm>
            <a:off x="7219789" y="3687775"/>
            <a:ext cx="428322" cy="515622"/>
            <a:chOff x="8183019" y="5898634"/>
            <a:chExt cx="428322" cy="515622"/>
          </a:xfrm>
        </p:grpSpPr>
        <p:sp>
          <p:nvSpPr>
            <p:cNvPr id="1590" name="Google Shape;1590;p54"/>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591" name="Google Shape;1591;p54"/>
            <p:cNvSpPr txBox="1"/>
            <p:nvPr/>
          </p:nvSpPr>
          <p:spPr>
            <a:xfrm>
              <a:off x="8183019" y="6044924"/>
              <a:ext cx="42832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VY</a:t>
              </a:r>
              <a:endParaRPr/>
            </a:p>
          </p:txBody>
        </p:sp>
      </p:grpSp>
      <p:sp>
        <p:nvSpPr>
          <p:cNvPr id="1592" name="Google Shape;1592;p54"/>
          <p:cNvSpPr/>
          <p:nvPr/>
        </p:nvSpPr>
        <p:spPr>
          <a:xfrm>
            <a:off x="8748613" y="4411812"/>
            <a:ext cx="182985"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593" name="Google Shape;1593;p54"/>
          <p:cNvSpPr/>
          <p:nvPr/>
        </p:nvSpPr>
        <p:spPr>
          <a:xfrm>
            <a:off x="6093265" y="4806012"/>
            <a:ext cx="182985"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cxnSp>
        <p:nvCxnSpPr>
          <p:cNvPr id="1594" name="Google Shape;1594;p54"/>
          <p:cNvCxnSpPr/>
          <p:nvPr/>
        </p:nvCxnSpPr>
        <p:spPr>
          <a:xfrm>
            <a:off x="9074641" y="2516200"/>
            <a:ext cx="0" cy="4164376"/>
          </a:xfrm>
          <a:prstGeom prst="straightConnector1">
            <a:avLst/>
          </a:prstGeom>
          <a:noFill/>
          <a:ln cap="flat" cmpd="sng" w="9525">
            <a:solidFill>
              <a:schemeClr val="dk1"/>
            </a:solidFill>
            <a:prstDash val="dash"/>
            <a:round/>
            <a:headEnd len="sm" w="sm" type="none"/>
            <a:tailEnd len="sm" w="sm" type="none"/>
          </a:ln>
        </p:spPr>
      </p:cxnSp>
      <p:cxnSp>
        <p:nvCxnSpPr>
          <p:cNvPr id="1595" name="Google Shape;1595;p54"/>
          <p:cNvCxnSpPr/>
          <p:nvPr/>
        </p:nvCxnSpPr>
        <p:spPr>
          <a:xfrm>
            <a:off x="9853343" y="2528749"/>
            <a:ext cx="0" cy="4164376"/>
          </a:xfrm>
          <a:prstGeom prst="straightConnector1">
            <a:avLst/>
          </a:prstGeom>
          <a:noFill/>
          <a:ln cap="flat" cmpd="sng" w="9525">
            <a:solidFill>
              <a:schemeClr val="dk1"/>
            </a:solidFill>
            <a:prstDash val="dash"/>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9">
                                            <p:txEl>
                                              <p:pRg end="0" st="0"/>
                                            </p:txEl>
                                          </p:spTgt>
                                        </p:tgtEl>
                                        <p:attrNameLst>
                                          <p:attrName>style.visibility</p:attrName>
                                        </p:attrNameLst>
                                      </p:cBhvr>
                                      <p:to>
                                        <p:strVal val="visible"/>
                                      </p:to>
                                    </p:set>
                                    <p:animEffect filter="fade" transition="in">
                                      <p:cBhvr>
                                        <p:cTn dur="500"/>
                                        <p:tgtEl>
                                          <p:spTgt spid="154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9">
                                            <p:txEl>
                                              <p:pRg end="1" st="1"/>
                                            </p:txEl>
                                          </p:spTgt>
                                        </p:tgtEl>
                                        <p:attrNameLst>
                                          <p:attrName>style.visibility</p:attrName>
                                        </p:attrNameLst>
                                      </p:cBhvr>
                                      <p:to>
                                        <p:strVal val="visible"/>
                                      </p:to>
                                    </p:set>
                                    <p:animEffect filter="fade" transition="in">
                                      <p:cBhvr>
                                        <p:cTn dur="500"/>
                                        <p:tgtEl>
                                          <p:spTgt spid="154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9">
                                            <p:txEl>
                                              <p:pRg end="2" st="2"/>
                                            </p:txEl>
                                          </p:spTgt>
                                        </p:tgtEl>
                                        <p:attrNameLst>
                                          <p:attrName>style.visibility</p:attrName>
                                        </p:attrNameLst>
                                      </p:cBhvr>
                                      <p:to>
                                        <p:strVal val="visible"/>
                                      </p:to>
                                    </p:set>
                                    <p:animEffect filter="fade" transition="in">
                                      <p:cBhvr>
                                        <p:cTn dur="500"/>
                                        <p:tgtEl>
                                          <p:spTgt spid="154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9">
                                            <p:txEl>
                                              <p:pRg end="3" st="3"/>
                                            </p:txEl>
                                          </p:spTgt>
                                        </p:tgtEl>
                                        <p:attrNameLst>
                                          <p:attrName>style.visibility</p:attrName>
                                        </p:attrNameLst>
                                      </p:cBhvr>
                                      <p:to>
                                        <p:strVal val="visible"/>
                                      </p:to>
                                    </p:set>
                                    <p:animEffect filter="fade" transition="in">
                                      <p:cBhvr>
                                        <p:cTn dur="500"/>
                                        <p:tgtEl>
                                          <p:spTgt spid="154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9">
                                            <p:txEl>
                                              <p:pRg end="4" st="4"/>
                                            </p:txEl>
                                          </p:spTgt>
                                        </p:tgtEl>
                                        <p:attrNameLst>
                                          <p:attrName>style.visibility</p:attrName>
                                        </p:attrNameLst>
                                      </p:cBhvr>
                                      <p:to>
                                        <p:strVal val="visible"/>
                                      </p:to>
                                    </p:set>
                                    <p:animEffect filter="fade" transition="in">
                                      <p:cBhvr>
                                        <p:cTn dur="500"/>
                                        <p:tgtEl>
                                          <p:spTgt spid="154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9">
                                            <p:txEl>
                                              <p:pRg end="5" st="5"/>
                                            </p:txEl>
                                          </p:spTgt>
                                        </p:tgtEl>
                                        <p:attrNameLst>
                                          <p:attrName>style.visibility</p:attrName>
                                        </p:attrNameLst>
                                      </p:cBhvr>
                                      <p:to>
                                        <p:strVal val="visible"/>
                                      </p:to>
                                    </p:set>
                                    <p:animEffect filter="fade" transition="in">
                                      <p:cBhvr>
                                        <p:cTn dur="500"/>
                                        <p:tgtEl>
                                          <p:spTgt spid="1549">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0" name="Shape 1600"/>
        <p:cNvGrpSpPr/>
        <p:nvPr/>
      </p:nvGrpSpPr>
      <p:grpSpPr>
        <a:xfrm>
          <a:off x="0" y="0"/>
          <a:ext cx="0" cy="0"/>
          <a:chOff x="0" y="0"/>
          <a:chExt cx="0" cy="0"/>
        </a:xfrm>
      </p:grpSpPr>
      <p:pic>
        <p:nvPicPr>
          <p:cNvPr id="1601" name="Google Shape;1601;p55"/>
          <p:cNvPicPr preferRelativeResize="0"/>
          <p:nvPr/>
        </p:nvPicPr>
        <p:blipFill rotWithShape="1">
          <a:blip r:embed="rId3">
            <a:alphaModFix/>
          </a:blip>
          <a:srcRect b="0" l="0" r="0" t="0"/>
          <a:stretch/>
        </p:blipFill>
        <p:spPr>
          <a:xfrm rot="10800000">
            <a:off x="4609050" y="2052110"/>
            <a:ext cx="7582950" cy="4805890"/>
          </a:xfrm>
          <a:prstGeom prst="rect">
            <a:avLst/>
          </a:prstGeom>
          <a:noFill/>
          <a:ln>
            <a:noFill/>
          </a:ln>
        </p:spPr>
      </p:pic>
      <p:pic>
        <p:nvPicPr>
          <p:cNvPr id="1602" name="Google Shape;1602;p55"/>
          <p:cNvPicPr preferRelativeResize="0"/>
          <p:nvPr/>
        </p:nvPicPr>
        <p:blipFill rotWithShape="1">
          <a:blip r:embed="rId4">
            <a:alphaModFix amt="20000"/>
          </a:blip>
          <a:srcRect b="0" l="0" r="0" t="0"/>
          <a:stretch/>
        </p:blipFill>
        <p:spPr>
          <a:xfrm>
            <a:off x="9471838" y="4805890"/>
            <a:ext cx="3486669" cy="1952535"/>
          </a:xfrm>
          <a:prstGeom prst="rect">
            <a:avLst/>
          </a:prstGeom>
          <a:noFill/>
          <a:ln>
            <a:noFill/>
          </a:ln>
        </p:spPr>
      </p:pic>
      <p:grpSp>
        <p:nvGrpSpPr>
          <p:cNvPr id="1603" name="Google Shape;1603;p55"/>
          <p:cNvGrpSpPr/>
          <p:nvPr/>
        </p:nvGrpSpPr>
        <p:grpSpPr>
          <a:xfrm>
            <a:off x="-134870" y="86233"/>
            <a:ext cx="3483998" cy="579522"/>
            <a:chOff x="-134870" y="86233"/>
            <a:chExt cx="3483998" cy="579522"/>
          </a:xfrm>
        </p:grpSpPr>
        <p:sp>
          <p:nvSpPr>
            <p:cNvPr id="1604" name="Google Shape;1604;p55"/>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sv-SE" sz="1200">
                  <a:solidFill>
                    <a:schemeClr val="lt1"/>
                  </a:solidFill>
                  <a:latin typeface="Calibri"/>
                  <a:ea typeface="Calibri"/>
                  <a:cs typeface="Calibri"/>
                  <a:sym typeface="Calibri"/>
                </a:rPr>
                <a:t>Glädje, Gemenskap &amp; Fair Play</a:t>
              </a:r>
              <a:endParaRPr/>
            </a:p>
          </p:txBody>
        </p:sp>
        <p:pic>
          <p:nvPicPr>
            <p:cNvPr id="1605" name="Google Shape;1605;p55"/>
            <p:cNvPicPr preferRelativeResize="0"/>
            <p:nvPr/>
          </p:nvPicPr>
          <p:blipFill rotWithShape="1">
            <a:blip r:embed="rId4">
              <a:alphaModFix/>
            </a:blip>
            <a:srcRect b="0" l="0" r="0" t="0"/>
            <a:stretch/>
          </p:blipFill>
          <p:spPr>
            <a:xfrm>
              <a:off x="-134870" y="86233"/>
              <a:ext cx="1034861" cy="579522"/>
            </a:xfrm>
            <a:prstGeom prst="rect">
              <a:avLst/>
            </a:prstGeom>
            <a:noFill/>
            <a:ln>
              <a:noFill/>
            </a:ln>
          </p:spPr>
        </p:pic>
      </p:grpSp>
      <p:sp>
        <p:nvSpPr>
          <p:cNvPr id="1606" name="Google Shape;1606;p55"/>
          <p:cNvSpPr txBox="1"/>
          <p:nvPr/>
        </p:nvSpPr>
        <p:spPr>
          <a:xfrm>
            <a:off x="2253835" y="308903"/>
            <a:ext cx="6388281"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lang="sv-SE" sz="4000" u="sng" cap="none" strike="noStrike">
                <a:solidFill>
                  <a:schemeClr val="lt1"/>
                </a:solidFill>
                <a:latin typeface="Calibri"/>
                <a:ea typeface="Calibri"/>
                <a:cs typeface="Calibri"/>
                <a:sym typeface="Calibri"/>
              </a:rPr>
              <a:t>Kontring &amp; Återerövring</a:t>
            </a:r>
            <a:endParaRPr/>
          </a:p>
        </p:txBody>
      </p:sp>
      <p:sp>
        <p:nvSpPr>
          <p:cNvPr id="1607" name="Google Shape;1607;p55"/>
          <p:cNvSpPr txBox="1"/>
          <p:nvPr/>
        </p:nvSpPr>
        <p:spPr>
          <a:xfrm>
            <a:off x="397464" y="1005670"/>
            <a:ext cx="638828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lang="sv-SE" sz="3200" cap="none" strike="noStrike">
                <a:solidFill>
                  <a:schemeClr val="lt1"/>
                </a:solidFill>
                <a:latin typeface="Calibri"/>
                <a:ea typeface="Calibri"/>
                <a:cs typeface="Calibri"/>
                <a:sym typeface="Calibri"/>
              </a:rPr>
              <a:t>Arbetssätt- </a:t>
            </a:r>
            <a:r>
              <a:rPr lang="sv-SE" sz="3200">
                <a:solidFill>
                  <a:schemeClr val="lt1"/>
                </a:solidFill>
                <a:latin typeface="Calibri"/>
                <a:ea typeface="Calibri"/>
                <a:cs typeface="Calibri"/>
                <a:sym typeface="Calibri"/>
              </a:rPr>
              <a:t>Kontring</a:t>
            </a:r>
            <a:endParaRPr b="0" sz="3200" cap="none" strike="noStrike">
              <a:solidFill>
                <a:schemeClr val="lt1"/>
              </a:solidFill>
              <a:latin typeface="Calibri"/>
              <a:ea typeface="Calibri"/>
              <a:cs typeface="Calibri"/>
              <a:sym typeface="Calibri"/>
            </a:endParaRPr>
          </a:p>
        </p:txBody>
      </p:sp>
      <p:sp>
        <p:nvSpPr>
          <p:cNvPr id="1608" name="Google Shape;1608;p55"/>
          <p:cNvSpPr/>
          <p:nvPr/>
        </p:nvSpPr>
        <p:spPr>
          <a:xfrm>
            <a:off x="541128" y="1623914"/>
            <a:ext cx="3859521" cy="220948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Vi ska i första hand vid bollvinst på offensiv planhalva spela bollen diagonalt framåt. </a:t>
            </a:r>
            <a:endParaRPr/>
          </a:p>
          <a:p>
            <a:pPr indent="0" lvl="0" marL="0" marR="0" rtl="0" algn="l">
              <a:lnSpc>
                <a:spcPct val="90000"/>
              </a:lnSpc>
              <a:spcBef>
                <a:spcPts val="1000"/>
              </a:spcBef>
              <a:spcAft>
                <a:spcPts val="0"/>
              </a:spcAft>
              <a:buClr>
                <a:schemeClr val="lt2"/>
              </a:buClr>
              <a:buSzPts val="1600"/>
              <a:buFont typeface="Arial"/>
              <a:buNone/>
            </a:pPr>
            <a:r>
              <a:t/>
            </a:r>
            <a:endParaRPr b="0" i="0" sz="16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Finns det INTE möjlighet så prioriterar vi att behålla bollen inom laget med en pass bakåt eller i sidled.</a:t>
            </a:r>
            <a:endParaRPr/>
          </a:p>
          <a:p>
            <a:pPr indent="0" lvl="0" marL="0" marR="0" rtl="0" algn="l">
              <a:lnSpc>
                <a:spcPct val="90000"/>
              </a:lnSpc>
              <a:spcBef>
                <a:spcPts val="1000"/>
              </a:spcBef>
              <a:spcAft>
                <a:spcPts val="0"/>
              </a:spcAft>
              <a:buClr>
                <a:schemeClr val="lt2"/>
              </a:buClr>
              <a:buSzPts val="1600"/>
              <a:buFont typeface="Arial"/>
              <a:buNone/>
            </a:pPr>
            <a:r>
              <a:t/>
            </a:r>
            <a:endParaRPr b="0" i="0" sz="1600">
              <a:solidFill>
                <a:schemeClr val="lt1"/>
              </a:solidFill>
              <a:latin typeface="Calibri"/>
              <a:ea typeface="Calibri"/>
              <a:cs typeface="Calibri"/>
              <a:sym typeface="Calibri"/>
            </a:endParaRPr>
          </a:p>
        </p:txBody>
      </p:sp>
      <p:sp>
        <p:nvSpPr>
          <p:cNvPr id="1609" name="Google Shape;1609;p55"/>
          <p:cNvSpPr txBox="1"/>
          <p:nvPr/>
        </p:nvSpPr>
        <p:spPr>
          <a:xfrm>
            <a:off x="379950" y="3498455"/>
            <a:ext cx="638828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lang="sv-SE" sz="3200" cap="none" strike="noStrike">
                <a:solidFill>
                  <a:schemeClr val="lt1"/>
                </a:solidFill>
                <a:latin typeface="Calibri"/>
                <a:ea typeface="Calibri"/>
                <a:cs typeface="Calibri"/>
                <a:sym typeface="Calibri"/>
              </a:rPr>
              <a:t>Arbetssätt- Återerövring</a:t>
            </a:r>
            <a:endParaRPr/>
          </a:p>
        </p:txBody>
      </p:sp>
      <p:sp>
        <p:nvSpPr>
          <p:cNvPr id="1610" name="Google Shape;1610;p55"/>
          <p:cNvSpPr/>
          <p:nvPr/>
        </p:nvSpPr>
        <p:spPr>
          <a:xfrm>
            <a:off x="537527" y="4098835"/>
            <a:ext cx="3873845" cy="208601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Vi ska vid bolltapp på offensiv planhalva jobba med Direkt Återerövring.</a:t>
            </a:r>
            <a:endParaRPr/>
          </a:p>
          <a:p>
            <a:pPr indent="0" lvl="0" marL="0" marR="0" rtl="0" algn="l">
              <a:lnSpc>
                <a:spcPct val="90000"/>
              </a:lnSpc>
              <a:spcBef>
                <a:spcPts val="100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Närmast bollhållande spelare sätter press direkt vid boll tapp 2:de, 3:de och 4:de spelare letar markering närmast för att stänga in och vinna boll.</a:t>
            </a:r>
            <a:endParaRPr/>
          </a:p>
          <a:p>
            <a:pPr indent="0" lvl="0" marL="0" marR="0" rtl="0" algn="l">
              <a:lnSpc>
                <a:spcPct val="90000"/>
              </a:lnSpc>
              <a:spcBef>
                <a:spcPts val="1000"/>
              </a:spcBef>
              <a:spcAft>
                <a:spcPts val="0"/>
              </a:spcAft>
              <a:buClr>
                <a:schemeClr val="lt2"/>
              </a:buClr>
              <a:buSzPts val="1600"/>
              <a:buFont typeface="Arial"/>
              <a:buNone/>
            </a:pPr>
            <a:r>
              <a:rPr b="0" i="0" lang="sv-SE" sz="1600">
                <a:solidFill>
                  <a:schemeClr val="lt1"/>
                </a:solidFill>
                <a:latin typeface="Calibri"/>
                <a:ea typeface="Calibri"/>
                <a:cs typeface="Calibri"/>
                <a:sym typeface="Calibri"/>
              </a:rPr>
              <a:t>Resterande förbereder sig ii OFF/DEF, ifall vi inte lyckas med återerövringen.</a:t>
            </a:r>
            <a:endParaRPr/>
          </a:p>
          <a:p>
            <a:pPr indent="0" lvl="0" marL="0" marR="0" rtl="0" algn="l">
              <a:lnSpc>
                <a:spcPct val="90000"/>
              </a:lnSpc>
              <a:spcBef>
                <a:spcPts val="1000"/>
              </a:spcBef>
              <a:spcAft>
                <a:spcPts val="0"/>
              </a:spcAft>
              <a:buClr>
                <a:schemeClr val="lt2"/>
              </a:buClr>
              <a:buSzPts val="1600"/>
              <a:buFont typeface="Arial"/>
              <a:buNone/>
            </a:pPr>
            <a:r>
              <a:rPr b="0" i="0" lang="sv-SE" sz="1600">
                <a:solidFill>
                  <a:srgbClr val="FFFF00"/>
                </a:solidFill>
                <a:latin typeface="Calibri"/>
                <a:ea typeface="Calibri"/>
                <a:cs typeface="Calibri"/>
                <a:sym typeface="Calibri"/>
              </a:rPr>
              <a:t>Här är ett exempel som visar press spelet.</a:t>
            </a:r>
            <a:endParaRPr/>
          </a:p>
          <a:p>
            <a:pPr indent="0" lvl="0" marL="0" marR="0" rtl="0" algn="l">
              <a:lnSpc>
                <a:spcPct val="90000"/>
              </a:lnSpc>
              <a:spcBef>
                <a:spcPts val="1000"/>
              </a:spcBef>
              <a:spcAft>
                <a:spcPts val="0"/>
              </a:spcAft>
              <a:buClr>
                <a:schemeClr val="lt2"/>
              </a:buClr>
              <a:buSzPts val="1600"/>
              <a:buFont typeface="Arial"/>
              <a:buNone/>
            </a:pPr>
            <a:r>
              <a:t/>
            </a:r>
            <a:endParaRPr b="0" i="0" sz="1600">
              <a:solidFill>
                <a:schemeClr val="lt1"/>
              </a:solidFill>
              <a:latin typeface="Calibri"/>
              <a:ea typeface="Calibri"/>
              <a:cs typeface="Calibri"/>
              <a:sym typeface="Calibri"/>
            </a:endParaRPr>
          </a:p>
        </p:txBody>
      </p:sp>
      <p:sp>
        <p:nvSpPr>
          <p:cNvPr id="1611" name="Google Shape;1611;p55"/>
          <p:cNvSpPr/>
          <p:nvPr/>
        </p:nvSpPr>
        <p:spPr>
          <a:xfrm>
            <a:off x="8176876" y="3609242"/>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612" name="Google Shape;1612;p55"/>
          <p:cNvSpPr/>
          <p:nvPr/>
        </p:nvSpPr>
        <p:spPr>
          <a:xfrm>
            <a:off x="8858469" y="3609871"/>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613" name="Google Shape;1613;p55"/>
          <p:cNvSpPr/>
          <p:nvPr/>
        </p:nvSpPr>
        <p:spPr>
          <a:xfrm>
            <a:off x="7414052" y="4639204"/>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614" name="Google Shape;1614;p55"/>
          <p:cNvSpPr/>
          <p:nvPr/>
        </p:nvSpPr>
        <p:spPr>
          <a:xfrm>
            <a:off x="7185995" y="3696614"/>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615" name="Google Shape;1615;p55"/>
          <p:cNvSpPr/>
          <p:nvPr/>
        </p:nvSpPr>
        <p:spPr>
          <a:xfrm>
            <a:off x="7920142" y="6279786"/>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616" name="Google Shape;1616;p55"/>
          <p:cNvSpPr/>
          <p:nvPr/>
        </p:nvSpPr>
        <p:spPr>
          <a:xfrm>
            <a:off x="8827585" y="6282471"/>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617" name="Google Shape;1617;p55"/>
          <p:cNvSpPr/>
          <p:nvPr/>
        </p:nvSpPr>
        <p:spPr>
          <a:xfrm>
            <a:off x="8377038" y="2728657"/>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618" name="Google Shape;1618;p55"/>
          <p:cNvSpPr/>
          <p:nvPr/>
        </p:nvSpPr>
        <p:spPr>
          <a:xfrm>
            <a:off x="9623854" y="4623714"/>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619" name="Google Shape;1619;p55"/>
          <p:cNvSpPr/>
          <p:nvPr/>
        </p:nvSpPr>
        <p:spPr>
          <a:xfrm>
            <a:off x="6479720" y="4489666"/>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620" name="Google Shape;1620;p55"/>
          <p:cNvSpPr/>
          <p:nvPr/>
        </p:nvSpPr>
        <p:spPr>
          <a:xfrm>
            <a:off x="6109244" y="4893278"/>
            <a:ext cx="108000" cy="108000"/>
          </a:xfrm>
          <a:prstGeom prst="ellipse">
            <a:avLst/>
          </a:prstGeom>
          <a:solidFill>
            <a:srgbClr val="00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grpSp>
        <p:nvGrpSpPr>
          <p:cNvPr id="1621" name="Google Shape;1621;p55"/>
          <p:cNvGrpSpPr/>
          <p:nvPr/>
        </p:nvGrpSpPr>
        <p:grpSpPr>
          <a:xfrm>
            <a:off x="7137244" y="4809018"/>
            <a:ext cx="474810" cy="515622"/>
            <a:chOff x="8183019" y="5898634"/>
            <a:chExt cx="474810" cy="515622"/>
          </a:xfrm>
        </p:grpSpPr>
        <p:sp>
          <p:nvSpPr>
            <p:cNvPr id="1622" name="Google Shape;1622;p55"/>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623" name="Google Shape;1623;p55"/>
            <p:cNvSpPr txBox="1"/>
            <p:nvPr/>
          </p:nvSpPr>
          <p:spPr>
            <a:xfrm>
              <a:off x="8183019" y="6044924"/>
              <a:ext cx="4748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8:a</a:t>
              </a:r>
              <a:endParaRPr/>
            </a:p>
          </p:txBody>
        </p:sp>
      </p:grpSp>
      <p:grpSp>
        <p:nvGrpSpPr>
          <p:cNvPr id="1624" name="Google Shape;1624;p55"/>
          <p:cNvGrpSpPr/>
          <p:nvPr/>
        </p:nvGrpSpPr>
        <p:grpSpPr>
          <a:xfrm>
            <a:off x="8728343" y="4618862"/>
            <a:ext cx="474810" cy="515622"/>
            <a:chOff x="8183019" y="5898634"/>
            <a:chExt cx="474810" cy="515622"/>
          </a:xfrm>
        </p:grpSpPr>
        <p:sp>
          <p:nvSpPr>
            <p:cNvPr id="1625" name="Google Shape;1625;p55"/>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626" name="Google Shape;1626;p55"/>
            <p:cNvSpPr txBox="1"/>
            <p:nvPr/>
          </p:nvSpPr>
          <p:spPr>
            <a:xfrm>
              <a:off x="8183019" y="6044924"/>
              <a:ext cx="4748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8:a</a:t>
              </a:r>
              <a:endParaRPr/>
            </a:p>
          </p:txBody>
        </p:sp>
      </p:grpSp>
      <p:grpSp>
        <p:nvGrpSpPr>
          <p:cNvPr id="1627" name="Google Shape;1627;p55"/>
          <p:cNvGrpSpPr/>
          <p:nvPr/>
        </p:nvGrpSpPr>
        <p:grpSpPr>
          <a:xfrm>
            <a:off x="8147356" y="3786649"/>
            <a:ext cx="495649" cy="515622"/>
            <a:chOff x="8183019" y="5898634"/>
            <a:chExt cx="495649" cy="515622"/>
          </a:xfrm>
        </p:grpSpPr>
        <p:sp>
          <p:nvSpPr>
            <p:cNvPr id="1628" name="Google Shape;1628;p55"/>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629" name="Google Shape;1629;p55"/>
            <p:cNvSpPr txBox="1"/>
            <p:nvPr/>
          </p:nvSpPr>
          <p:spPr>
            <a:xfrm>
              <a:off x="8183019" y="6044924"/>
              <a:ext cx="49564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FW</a:t>
              </a:r>
              <a:endParaRPr/>
            </a:p>
          </p:txBody>
        </p:sp>
      </p:grpSp>
      <p:grpSp>
        <p:nvGrpSpPr>
          <p:cNvPr id="1630" name="Google Shape;1630;p55"/>
          <p:cNvGrpSpPr/>
          <p:nvPr/>
        </p:nvGrpSpPr>
        <p:grpSpPr>
          <a:xfrm>
            <a:off x="7520894" y="6445406"/>
            <a:ext cx="506870" cy="515622"/>
            <a:chOff x="8183019" y="5898634"/>
            <a:chExt cx="506870" cy="515622"/>
          </a:xfrm>
        </p:grpSpPr>
        <p:sp>
          <p:nvSpPr>
            <p:cNvPr id="1631" name="Google Shape;1631;p55"/>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632" name="Google Shape;1632;p55"/>
            <p:cNvSpPr txBox="1"/>
            <p:nvPr/>
          </p:nvSpPr>
          <p:spPr>
            <a:xfrm>
              <a:off x="8183019" y="6044924"/>
              <a:ext cx="5068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MB</a:t>
              </a:r>
              <a:endParaRPr/>
            </a:p>
          </p:txBody>
        </p:sp>
      </p:grpSp>
      <p:grpSp>
        <p:nvGrpSpPr>
          <p:cNvPr id="1633" name="Google Shape;1633;p55"/>
          <p:cNvGrpSpPr/>
          <p:nvPr/>
        </p:nvGrpSpPr>
        <p:grpSpPr>
          <a:xfrm>
            <a:off x="5855787" y="5049770"/>
            <a:ext cx="514885" cy="515622"/>
            <a:chOff x="8183019" y="5898634"/>
            <a:chExt cx="514885" cy="515622"/>
          </a:xfrm>
        </p:grpSpPr>
        <p:sp>
          <p:nvSpPr>
            <p:cNvPr id="1634" name="Google Shape;1634;p55"/>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635" name="Google Shape;1635;p55"/>
            <p:cNvSpPr txBox="1"/>
            <p:nvPr/>
          </p:nvSpPr>
          <p:spPr>
            <a:xfrm>
              <a:off x="8183019" y="6044924"/>
              <a:ext cx="51488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WB</a:t>
              </a:r>
              <a:endParaRPr/>
            </a:p>
          </p:txBody>
        </p:sp>
      </p:grpSp>
      <p:grpSp>
        <p:nvGrpSpPr>
          <p:cNvPr id="1636" name="Google Shape;1636;p55"/>
          <p:cNvGrpSpPr/>
          <p:nvPr/>
        </p:nvGrpSpPr>
        <p:grpSpPr>
          <a:xfrm>
            <a:off x="10475815" y="5049770"/>
            <a:ext cx="514885" cy="515622"/>
            <a:chOff x="8183019" y="5898634"/>
            <a:chExt cx="514885" cy="515622"/>
          </a:xfrm>
        </p:grpSpPr>
        <p:sp>
          <p:nvSpPr>
            <p:cNvPr id="1637" name="Google Shape;1637;p55"/>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638" name="Google Shape;1638;p55"/>
            <p:cNvSpPr txBox="1"/>
            <p:nvPr/>
          </p:nvSpPr>
          <p:spPr>
            <a:xfrm>
              <a:off x="8183019" y="6044924"/>
              <a:ext cx="51488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WB</a:t>
              </a:r>
              <a:endParaRPr/>
            </a:p>
          </p:txBody>
        </p:sp>
      </p:grpSp>
      <p:grpSp>
        <p:nvGrpSpPr>
          <p:cNvPr id="1639" name="Google Shape;1639;p55"/>
          <p:cNvGrpSpPr/>
          <p:nvPr/>
        </p:nvGrpSpPr>
        <p:grpSpPr>
          <a:xfrm>
            <a:off x="8858469" y="6462791"/>
            <a:ext cx="506870" cy="515622"/>
            <a:chOff x="8183019" y="5898634"/>
            <a:chExt cx="506870" cy="515622"/>
          </a:xfrm>
        </p:grpSpPr>
        <p:sp>
          <p:nvSpPr>
            <p:cNvPr id="1640" name="Google Shape;1640;p55"/>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641" name="Google Shape;1641;p55"/>
            <p:cNvSpPr txBox="1"/>
            <p:nvPr/>
          </p:nvSpPr>
          <p:spPr>
            <a:xfrm>
              <a:off x="8183019" y="6044924"/>
              <a:ext cx="5068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MB</a:t>
              </a:r>
              <a:endParaRPr/>
            </a:p>
          </p:txBody>
        </p:sp>
      </p:grpSp>
      <p:grpSp>
        <p:nvGrpSpPr>
          <p:cNvPr id="1642" name="Google Shape;1642;p55"/>
          <p:cNvGrpSpPr/>
          <p:nvPr/>
        </p:nvGrpSpPr>
        <p:grpSpPr>
          <a:xfrm>
            <a:off x="8168195" y="5407695"/>
            <a:ext cx="474810" cy="515622"/>
            <a:chOff x="8183019" y="5898634"/>
            <a:chExt cx="474810" cy="515622"/>
          </a:xfrm>
        </p:grpSpPr>
        <p:sp>
          <p:nvSpPr>
            <p:cNvPr id="1643" name="Google Shape;1643;p55"/>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644" name="Google Shape;1644;p55"/>
            <p:cNvSpPr txBox="1"/>
            <p:nvPr/>
          </p:nvSpPr>
          <p:spPr>
            <a:xfrm>
              <a:off x="8183019" y="6044924"/>
              <a:ext cx="4748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6:a</a:t>
              </a:r>
              <a:endParaRPr/>
            </a:p>
          </p:txBody>
        </p:sp>
      </p:grpSp>
      <p:grpSp>
        <p:nvGrpSpPr>
          <p:cNvPr id="1645" name="Google Shape;1645;p55"/>
          <p:cNvGrpSpPr/>
          <p:nvPr/>
        </p:nvGrpSpPr>
        <p:grpSpPr>
          <a:xfrm>
            <a:off x="9517118" y="3987517"/>
            <a:ext cx="441146" cy="515622"/>
            <a:chOff x="8183019" y="5898634"/>
            <a:chExt cx="441146" cy="515622"/>
          </a:xfrm>
        </p:grpSpPr>
        <p:sp>
          <p:nvSpPr>
            <p:cNvPr id="1646" name="Google Shape;1646;p55"/>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647" name="Google Shape;1647;p55"/>
            <p:cNvSpPr txBox="1"/>
            <p:nvPr/>
          </p:nvSpPr>
          <p:spPr>
            <a:xfrm>
              <a:off x="8183019" y="6044924"/>
              <a:ext cx="44114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HY</a:t>
              </a:r>
              <a:endParaRPr/>
            </a:p>
          </p:txBody>
        </p:sp>
      </p:grpSp>
      <p:grpSp>
        <p:nvGrpSpPr>
          <p:cNvPr id="1648" name="Google Shape;1648;p55"/>
          <p:cNvGrpSpPr/>
          <p:nvPr/>
        </p:nvGrpSpPr>
        <p:grpSpPr>
          <a:xfrm>
            <a:off x="6732725" y="4133807"/>
            <a:ext cx="428322" cy="515622"/>
            <a:chOff x="8183019" y="5898634"/>
            <a:chExt cx="428322" cy="515622"/>
          </a:xfrm>
        </p:grpSpPr>
        <p:sp>
          <p:nvSpPr>
            <p:cNvPr id="1649" name="Google Shape;1649;p55"/>
            <p:cNvSpPr/>
            <p:nvPr/>
          </p:nvSpPr>
          <p:spPr>
            <a:xfrm>
              <a:off x="8328349" y="5898634"/>
              <a:ext cx="184151" cy="184151"/>
            </a:xfrm>
            <a:prstGeom prst="ellipse">
              <a:avLst/>
            </a:prstGeom>
            <a:solidFill>
              <a:srgbClr val="015E84"/>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650" name="Google Shape;1650;p55"/>
            <p:cNvSpPr txBox="1"/>
            <p:nvPr/>
          </p:nvSpPr>
          <p:spPr>
            <a:xfrm>
              <a:off x="8183019" y="6044924"/>
              <a:ext cx="42832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v-SE" sz="1800">
                  <a:solidFill>
                    <a:schemeClr val="dk1"/>
                  </a:solidFill>
                  <a:latin typeface="Calibri"/>
                  <a:ea typeface="Calibri"/>
                  <a:cs typeface="Calibri"/>
                  <a:sym typeface="Calibri"/>
                </a:rPr>
                <a:t>VY</a:t>
              </a:r>
              <a:endParaRPr/>
            </a:p>
          </p:txBody>
        </p:sp>
      </p:grpSp>
      <p:sp>
        <p:nvSpPr>
          <p:cNvPr id="1651" name="Google Shape;1651;p55"/>
          <p:cNvSpPr/>
          <p:nvPr/>
        </p:nvSpPr>
        <p:spPr>
          <a:xfrm>
            <a:off x="8439991" y="4621731"/>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652" name="Google Shape;1652;p55"/>
          <p:cNvSpPr/>
          <p:nvPr/>
        </p:nvSpPr>
        <p:spPr>
          <a:xfrm>
            <a:off x="9598898" y="3625145"/>
            <a:ext cx="184151" cy="184151"/>
          </a:xfrm>
          <a:prstGeom prst="ellipse">
            <a:avLst/>
          </a:prstGeom>
          <a:solidFill>
            <a:srgbClr val="FF0000"/>
          </a:solidFill>
          <a:ln>
            <a:noFill/>
          </a:ln>
        </p:spPr>
        <p:txBody>
          <a:bodyPr anchorCtr="0" anchor="b" bIns="25400" lIns="25400" spcFirstLastPara="1" rIns="25400" wrap="square" tIns="254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8">
                                            <p:txEl>
                                              <p:pRg end="0" st="0"/>
                                            </p:txEl>
                                          </p:spTgt>
                                        </p:tgtEl>
                                        <p:attrNameLst>
                                          <p:attrName>style.visibility</p:attrName>
                                        </p:attrNameLst>
                                      </p:cBhvr>
                                      <p:to>
                                        <p:strVal val="visible"/>
                                      </p:to>
                                    </p:set>
                                    <p:animEffect filter="fade" transition="in">
                                      <p:cBhvr>
                                        <p:cTn dur="500"/>
                                        <p:tgtEl>
                                          <p:spTgt spid="160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8">
                                            <p:txEl>
                                              <p:pRg end="1" st="1"/>
                                            </p:txEl>
                                          </p:spTgt>
                                        </p:tgtEl>
                                        <p:attrNameLst>
                                          <p:attrName>style.visibility</p:attrName>
                                        </p:attrNameLst>
                                      </p:cBhvr>
                                      <p:to>
                                        <p:strVal val="visible"/>
                                      </p:to>
                                    </p:set>
                                    <p:animEffect filter="fade" transition="in">
                                      <p:cBhvr>
                                        <p:cTn dur="500"/>
                                        <p:tgtEl>
                                          <p:spTgt spid="160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8">
                                            <p:txEl>
                                              <p:pRg end="2" st="2"/>
                                            </p:txEl>
                                          </p:spTgt>
                                        </p:tgtEl>
                                        <p:attrNameLst>
                                          <p:attrName>style.visibility</p:attrName>
                                        </p:attrNameLst>
                                      </p:cBhvr>
                                      <p:to>
                                        <p:strVal val="visible"/>
                                      </p:to>
                                    </p:set>
                                    <p:animEffect filter="fade" transition="in">
                                      <p:cBhvr>
                                        <p:cTn dur="500"/>
                                        <p:tgtEl>
                                          <p:spTgt spid="160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8">
                                            <p:txEl>
                                              <p:pRg end="3" st="3"/>
                                            </p:txEl>
                                          </p:spTgt>
                                        </p:tgtEl>
                                        <p:attrNameLst>
                                          <p:attrName>style.visibility</p:attrName>
                                        </p:attrNameLst>
                                      </p:cBhvr>
                                      <p:to>
                                        <p:strVal val="visible"/>
                                      </p:to>
                                    </p:set>
                                    <p:animEffect filter="fade" transition="in">
                                      <p:cBhvr>
                                        <p:cTn dur="500"/>
                                        <p:tgtEl>
                                          <p:spTgt spid="160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9">
                                            <p:txEl>
                                              <p:pRg end="0" st="0"/>
                                            </p:txEl>
                                          </p:spTgt>
                                        </p:tgtEl>
                                        <p:attrNameLst>
                                          <p:attrName>style.visibility</p:attrName>
                                        </p:attrNameLst>
                                      </p:cBhvr>
                                      <p:to>
                                        <p:strVal val="visible"/>
                                      </p:to>
                                    </p:set>
                                    <p:animEffect filter="fade" transition="in">
                                      <p:cBhvr>
                                        <p:cTn dur="500"/>
                                        <p:tgtEl>
                                          <p:spTgt spid="160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0">
                                            <p:txEl>
                                              <p:pRg end="0" st="0"/>
                                            </p:txEl>
                                          </p:spTgt>
                                        </p:tgtEl>
                                        <p:attrNameLst>
                                          <p:attrName>style.visibility</p:attrName>
                                        </p:attrNameLst>
                                      </p:cBhvr>
                                      <p:to>
                                        <p:strVal val="visible"/>
                                      </p:to>
                                    </p:set>
                                    <p:animEffect filter="fade" transition="in">
                                      <p:cBhvr>
                                        <p:cTn dur="500"/>
                                        <p:tgtEl>
                                          <p:spTgt spid="161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0">
                                            <p:txEl>
                                              <p:pRg end="1" st="1"/>
                                            </p:txEl>
                                          </p:spTgt>
                                        </p:tgtEl>
                                        <p:attrNameLst>
                                          <p:attrName>style.visibility</p:attrName>
                                        </p:attrNameLst>
                                      </p:cBhvr>
                                      <p:to>
                                        <p:strVal val="visible"/>
                                      </p:to>
                                    </p:set>
                                    <p:animEffect filter="fade" transition="in">
                                      <p:cBhvr>
                                        <p:cTn dur="500"/>
                                        <p:tgtEl>
                                          <p:spTgt spid="161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0">
                                            <p:txEl>
                                              <p:pRg end="2" st="2"/>
                                            </p:txEl>
                                          </p:spTgt>
                                        </p:tgtEl>
                                        <p:attrNameLst>
                                          <p:attrName>style.visibility</p:attrName>
                                        </p:attrNameLst>
                                      </p:cBhvr>
                                      <p:to>
                                        <p:strVal val="visible"/>
                                      </p:to>
                                    </p:set>
                                    <p:animEffect filter="fade" transition="in">
                                      <p:cBhvr>
                                        <p:cTn dur="500"/>
                                        <p:tgtEl>
                                          <p:spTgt spid="161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0">
                                            <p:txEl>
                                              <p:pRg end="3" st="3"/>
                                            </p:txEl>
                                          </p:spTgt>
                                        </p:tgtEl>
                                        <p:attrNameLst>
                                          <p:attrName>style.visibility</p:attrName>
                                        </p:attrNameLst>
                                      </p:cBhvr>
                                      <p:to>
                                        <p:strVal val="visible"/>
                                      </p:to>
                                    </p:set>
                                    <p:animEffect filter="fade" transition="in">
                                      <p:cBhvr>
                                        <p:cTn dur="500"/>
                                        <p:tgtEl>
                                          <p:spTgt spid="161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0">
                                            <p:txEl>
                                              <p:pRg end="4" st="4"/>
                                            </p:txEl>
                                          </p:spTgt>
                                        </p:tgtEl>
                                        <p:attrNameLst>
                                          <p:attrName>style.visibility</p:attrName>
                                        </p:attrNameLst>
                                      </p:cBhvr>
                                      <p:to>
                                        <p:strVal val="visible"/>
                                      </p:to>
                                    </p:set>
                                    <p:animEffect filter="fade" transition="in">
                                      <p:cBhvr>
                                        <p:cTn dur="500"/>
                                        <p:tgtEl>
                                          <p:spTgt spid="1610">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6"/>
          <p:cNvPicPr preferRelativeResize="0"/>
          <p:nvPr/>
        </p:nvPicPr>
        <p:blipFill rotWithShape="1">
          <a:blip r:embed="rId3">
            <a:alphaModFix amt="20000"/>
          </a:blip>
          <a:srcRect b="0" l="0" r="0" t="0"/>
          <a:stretch/>
        </p:blipFill>
        <p:spPr>
          <a:xfrm>
            <a:off x="2407356" y="1421761"/>
            <a:ext cx="7377288" cy="4131282"/>
          </a:xfrm>
          <a:prstGeom prst="rect">
            <a:avLst/>
          </a:prstGeom>
          <a:noFill/>
          <a:ln>
            <a:noFill/>
          </a:ln>
        </p:spPr>
      </p:pic>
      <p:pic>
        <p:nvPicPr>
          <p:cNvPr id="151" name="Google Shape;151;p6"/>
          <p:cNvPicPr preferRelativeResize="0"/>
          <p:nvPr/>
        </p:nvPicPr>
        <p:blipFill rotWithShape="1">
          <a:blip r:embed="rId3">
            <a:alphaModFix amt="20000"/>
          </a:blip>
          <a:srcRect b="0" l="0" r="0" t="0"/>
          <a:stretch/>
        </p:blipFill>
        <p:spPr>
          <a:xfrm>
            <a:off x="9471838" y="4805890"/>
            <a:ext cx="3486669" cy="1952535"/>
          </a:xfrm>
          <a:prstGeom prst="rect">
            <a:avLst/>
          </a:prstGeom>
          <a:noFill/>
          <a:ln>
            <a:noFill/>
          </a:ln>
        </p:spPr>
      </p:pic>
      <p:sp>
        <p:nvSpPr>
          <p:cNvPr id="152" name="Google Shape;152;p6"/>
          <p:cNvSpPr txBox="1"/>
          <p:nvPr/>
        </p:nvSpPr>
        <p:spPr>
          <a:xfrm>
            <a:off x="2033363" y="512670"/>
            <a:ext cx="10587209"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sv-SE" sz="4000" u="sng" cap="none" strike="noStrike">
                <a:solidFill>
                  <a:schemeClr val="lt1"/>
                </a:solidFill>
                <a:latin typeface="Calibri"/>
                <a:ea typeface="Calibri"/>
                <a:cs typeface="Calibri"/>
                <a:sym typeface="Calibri"/>
              </a:rPr>
              <a:t>Träningsmiljö 6-15År</a:t>
            </a:r>
            <a:endParaRPr b="0" i="0" sz="4000" u="sng" cap="none" strike="noStrike">
              <a:solidFill>
                <a:schemeClr val="lt1"/>
              </a:solidFill>
              <a:latin typeface="Calibri"/>
              <a:ea typeface="Calibri"/>
              <a:cs typeface="Calibri"/>
              <a:sym typeface="Calibri"/>
            </a:endParaRPr>
          </a:p>
        </p:txBody>
      </p:sp>
      <p:sp>
        <p:nvSpPr>
          <p:cNvPr id="153" name="Google Shape;153;p6"/>
          <p:cNvSpPr/>
          <p:nvPr/>
        </p:nvSpPr>
        <p:spPr>
          <a:xfrm>
            <a:off x="704189" y="1636465"/>
            <a:ext cx="11105894" cy="414569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2"/>
              </a:buClr>
              <a:buSzPts val="2000"/>
              <a:buFont typeface="Arial"/>
              <a:buNone/>
            </a:pPr>
            <a:r>
              <a:rPr b="0" i="0" lang="sv-SE" sz="2000" u="none" cap="none" strike="noStrike">
                <a:solidFill>
                  <a:schemeClr val="lt1"/>
                </a:solidFill>
                <a:latin typeface="Calibri"/>
                <a:ea typeface="Calibri"/>
                <a:cs typeface="Calibri"/>
                <a:sym typeface="Calibri"/>
              </a:rPr>
              <a:t>Att föreningen kommer fram till ett gemensamt sätt att skapa en bra miljö får våra barn och ungdomar att träna i.</a:t>
            </a:r>
            <a:endParaRPr/>
          </a:p>
          <a:p>
            <a:pPr indent="0" lvl="0" marL="0" marR="0" rtl="0" algn="l">
              <a:lnSpc>
                <a:spcPct val="90000"/>
              </a:lnSpc>
              <a:spcBef>
                <a:spcPts val="1000"/>
              </a:spcBef>
              <a:spcAft>
                <a:spcPts val="0"/>
              </a:spcAft>
              <a:buClr>
                <a:schemeClr val="lt2"/>
              </a:buClr>
              <a:buSzPts val="2000"/>
              <a:buFont typeface="Arial"/>
              <a:buNone/>
            </a:pPr>
            <a:r>
              <a:rPr b="0" i="0" lang="sv-SE" sz="2000" u="none" cap="none" strike="noStrike">
                <a:solidFill>
                  <a:schemeClr val="lt1"/>
                </a:solidFill>
                <a:latin typeface="Calibri"/>
                <a:ea typeface="Calibri"/>
                <a:cs typeface="Calibri"/>
                <a:sym typeface="Calibri"/>
              </a:rPr>
              <a:t>Dessa betanden och policys vill vi ha för att skapa en bra miljö.</a:t>
            </a:r>
            <a:endParaRPr/>
          </a:p>
          <a:p>
            <a:pPr indent="-342900" lvl="0" marL="342900" marR="0" rtl="0" algn="l">
              <a:lnSpc>
                <a:spcPct val="90000"/>
              </a:lnSpc>
              <a:spcBef>
                <a:spcPts val="1000"/>
              </a:spcBef>
              <a:spcAft>
                <a:spcPts val="0"/>
              </a:spcAft>
              <a:buClr>
                <a:srgbClr val="FFC000"/>
              </a:buClr>
              <a:buSzPts val="2000"/>
              <a:buFont typeface="Arial"/>
              <a:buChar char="•"/>
            </a:pPr>
            <a:r>
              <a:rPr lang="sv-SE" sz="2000">
                <a:solidFill>
                  <a:srgbClr val="FFC000"/>
                </a:solidFill>
                <a:latin typeface="Calibri"/>
                <a:ea typeface="Calibri"/>
                <a:cs typeface="Calibri"/>
                <a:sym typeface="Calibri"/>
              </a:rPr>
              <a:t>Hög aktivitet - många aktioner!</a:t>
            </a:r>
            <a:endParaRPr sz="2000">
              <a:solidFill>
                <a:srgbClr val="FFC000"/>
              </a:solidFill>
              <a:latin typeface="Calibri"/>
              <a:ea typeface="Calibri"/>
              <a:cs typeface="Calibri"/>
              <a:sym typeface="Calibri"/>
            </a:endParaRPr>
          </a:p>
          <a:p>
            <a:pPr indent="-342900" lvl="0" marL="342900" marR="0" rtl="0" algn="l">
              <a:lnSpc>
                <a:spcPct val="90000"/>
              </a:lnSpc>
              <a:spcBef>
                <a:spcPts val="1000"/>
              </a:spcBef>
              <a:spcAft>
                <a:spcPts val="0"/>
              </a:spcAft>
              <a:buClr>
                <a:schemeClr val="lt2"/>
              </a:buClr>
              <a:buSzPts val="2000"/>
              <a:buFont typeface="Arial"/>
              <a:buChar char="•"/>
            </a:pPr>
            <a:r>
              <a:rPr b="0" i="0" lang="sv-SE" sz="2000" u="none" cap="none" strike="noStrike">
                <a:solidFill>
                  <a:schemeClr val="lt1"/>
                </a:solidFill>
                <a:latin typeface="Calibri"/>
                <a:ea typeface="Calibri"/>
                <a:cs typeface="Calibri"/>
                <a:sym typeface="Calibri"/>
              </a:rPr>
              <a:t>Glädjen ska vara centrum i det vi gör. Vi ska leka fotboll.</a:t>
            </a:r>
            <a:endParaRPr/>
          </a:p>
          <a:p>
            <a:pPr indent="-342900" lvl="0" marL="342900" marR="0" rtl="0" algn="l">
              <a:lnSpc>
                <a:spcPct val="90000"/>
              </a:lnSpc>
              <a:spcBef>
                <a:spcPts val="1000"/>
              </a:spcBef>
              <a:spcAft>
                <a:spcPts val="0"/>
              </a:spcAft>
              <a:buClr>
                <a:schemeClr val="lt2"/>
              </a:buClr>
              <a:buSzPts val="2000"/>
              <a:buFont typeface="Arial"/>
              <a:buChar char="•"/>
            </a:pPr>
            <a:r>
              <a:rPr b="0" i="0" lang="sv-SE" sz="2000" u="none" cap="none" strike="noStrike">
                <a:solidFill>
                  <a:schemeClr val="lt1"/>
                </a:solidFill>
                <a:latin typeface="Calibri"/>
                <a:ea typeface="Calibri"/>
                <a:cs typeface="Calibri"/>
                <a:sym typeface="Calibri"/>
              </a:rPr>
              <a:t>Alltid berömma positiva beteenden och försök. Få spelarna att våga misslyckas.</a:t>
            </a:r>
            <a:endParaRPr/>
          </a:p>
          <a:p>
            <a:pPr indent="-342900" lvl="0" marL="342900" marR="0" rtl="0" algn="l">
              <a:lnSpc>
                <a:spcPct val="90000"/>
              </a:lnSpc>
              <a:spcBef>
                <a:spcPts val="1000"/>
              </a:spcBef>
              <a:spcAft>
                <a:spcPts val="0"/>
              </a:spcAft>
              <a:buClr>
                <a:schemeClr val="lt2"/>
              </a:buClr>
              <a:buSzPts val="2000"/>
              <a:buFont typeface="Arial"/>
              <a:buChar char="•"/>
            </a:pPr>
            <a:r>
              <a:rPr b="0" i="0" lang="sv-SE" sz="2000" u="none" cap="none" strike="noStrike">
                <a:solidFill>
                  <a:schemeClr val="lt1"/>
                </a:solidFill>
                <a:latin typeface="Calibri"/>
                <a:ea typeface="Calibri"/>
                <a:cs typeface="Calibri"/>
                <a:sym typeface="Calibri"/>
              </a:rPr>
              <a:t>Positiva relationer mellan spelare &amp; spelare, Ledare &amp; Ledare samt ledare &amp; spelare.</a:t>
            </a:r>
            <a:endParaRPr/>
          </a:p>
          <a:p>
            <a:pPr indent="-342900" lvl="0" marL="342900" marR="0" rtl="0" algn="l">
              <a:lnSpc>
                <a:spcPct val="90000"/>
              </a:lnSpc>
              <a:spcBef>
                <a:spcPts val="1000"/>
              </a:spcBef>
              <a:spcAft>
                <a:spcPts val="0"/>
              </a:spcAft>
              <a:buClr>
                <a:schemeClr val="lt2"/>
              </a:buClr>
              <a:buSzPts val="2000"/>
              <a:buFont typeface="Arial"/>
              <a:buChar char="•"/>
            </a:pPr>
            <a:r>
              <a:rPr b="0" i="0" lang="sv-SE" sz="2000" u="none" cap="none" strike="noStrike">
                <a:solidFill>
                  <a:schemeClr val="lt1"/>
                </a:solidFill>
                <a:latin typeface="Calibri"/>
                <a:ea typeface="Calibri"/>
                <a:cs typeface="Calibri"/>
                <a:sym typeface="Calibri"/>
              </a:rPr>
              <a:t>Individen ska alltid vara i fokus vi ska utbilda varje enskild spelare.</a:t>
            </a:r>
            <a:endParaRPr/>
          </a:p>
          <a:p>
            <a:pPr indent="-342900" lvl="0" marL="342900" marR="0" rtl="0" algn="l">
              <a:lnSpc>
                <a:spcPct val="90000"/>
              </a:lnSpc>
              <a:spcBef>
                <a:spcPts val="1000"/>
              </a:spcBef>
              <a:spcAft>
                <a:spcPts val="0"/>
              </a:spcAft>
              <a:buClr>
                <a:schemeClr val="lt2"/>
              </a:buClr>
              <a:buSzPts val="2000"/>
              <a:buFont typeface="Arial"/>
              <a:buChar char="•"/>
            </a:pPr>
            <a:r>
              <a:rPr b="0" i="0" lang="sv-SE" sz="2000" u="none" cap="none" strike="noStrike">
                <a:solidFill>
                  <a:schemeClr val="lt1"/>
                </a:solidFill>
                <a:latin typeface="Calibri"/>
                <a:ea typeface="Calibri"/>
                <a:cs typeface="Calibri"/>
                <a:sym typeface="Calibri"/>
              </a:rPr>
              <a:t>Vi ska alltid sträva efter att varje spelare ska ha så mycket boll som möjligt varje träning.</a:t>
            </a:r>
            <a:endParaRPr/>
          </a:p>
          <a:p>
            <a:pPr indent="-342900" lvl="0" marL="342900" marR="0" rtl="0" algn="l">
              <a:lnSpc>
                <a:spcPct val="90000"/>
              </a:lnSpc>
              <a:spcBef>
                <a:spcPts val="1000"/>
              </a:spcBef>
              <a:spcAft>
                <a:spcPts val="0"/>
              </a:spcAft>
              <a:buClr>
                <a:schemeClr val="lt2"/>
              </a:buClr>
              <a:buSzPts val="2000"/>
              <a:buFont typeface="Arial"/>
              <a:buChar char="•"/>
            </a:pPr>
            <a:r>
              <a:rPr b="0" i="0" lang="sv-SE" sz="2000" u="none" cap="none" strike="noStrike">
                <a:solidFill>
                  <a:schemeClr val="lt1"/>
                </a:solidFill>
                <a:latin typeface="Calibri"/>
                <a:ea typeface="Calibri"/>
                <a:cs typeface="Calibri"/>
                <a:sym typeface="Calibri"/>
              </a:rPr>
              <a:t>Använd gärna samma övningar ofta. Repetion skapar en trygghet för spelarna samt många övningar kan man ha till olika syften genom bara små justeringar. </a:t>
            </a:r>
            <a:endParaRPr/>
          </a:p>
          <a:p>
            <a:pPr indent="-342900" lvl="0" marL="342900" marR="0" rtl="0" algn="l">
              <a:lnSpc>
                <a:spcPct val="90000"/>
              </a:lnSpc>
              <a:spcBef>
                <a:spcPts val="1000"/>
              </a:spcBef>
              <a:spcAft>
                <a:spcPts val="0"/>
              </a:spcAft>
              <a:buClr>
                <a:schemeClr val="lt2"/>
              </a:buClr>
              <a:buSzPts val="2000"/>
              <a:buFont typeface="Arial"/>
              <a:buChar char="•"/>
            </a:pPr>
            <a:r>
              <a:rPr b="0" i="0" lang="sv-SE" sz="2000" u="none" cap="none" strike="noStrike">
                <a:solidFill>
                  <a:schemeClr val="lt1"/>
                </a:solidFill>
                <a:latin typeface="Calibri"/>
                <a:ea typeface="Calibri"/>
                <a:cs typeface="Calibri"/>
                <a:sym typeface="Calibri"/>
              </a:rPr>
              <a:t>Ha spelar samtal med spelarna från 12 år och uppåt minst en gång per år. För bygga relationer och ser hur spelaren trivs, utvecklas och hur fotbollen funkar i kombination med skola och andra aktiviteter.</a:t>
            </a:r>
            <a:endParaRPr/>
          </a:p>
        </p:txBody>
      </p:sp>
      <p:grpSp>
        <p:nvGrpSpPr>
          <p:cNvPr id="154" name="Google Shape;154;p6"/>
          <p:cNvGrpSpPr/>
          <p:nvPr/>
        </p:nvGrpSpPr>
        <p:grpSpPr>
          <a:xfrm>
            <a:off x="-134870" y="86233"/>
            <a:ext cx="3483998" cy="579522"/>
            <a:chOff x="-134870" y="86233"/>
            <a:chExt cx="3483998" cy="579522"/>
          </a:xfrm>
        </p:grpSpPr>
        <p:sp>
          <p:nvSpPr>
            <p:cNvPr id="155" name="Google Shape;155;p6"/>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0" i="0" lang="sv-SE" sz="1200" u="none" cap="none" strike="noStrike">
                  <a:solidFill>
                    <a:schemeClr val="lt1"/>
                  </a:solidFill>
                  <a:latin typeface="Calibri"/>
                  <a:ea typeface="Calibri"/>
                  <a:cs typeface="Calibri"/>
                  <a:sym typeface="Calibri"/>
                </a:rPr>
                <a:t>Glädje, Gemenskap &amp; Fair Play</a:t>
              </a:r>
              <a:endParaRPr/>
            </a:p>
          </p:txBody>
        </p:sp>
        <p:pic>
          <p:nvPicPr>
            <p:cNvPr id="156" name="Google Shape;156;p6"/>
            <p:cNvPicPr preferRelativeResize="0"/>
            <p:nvPr/>
          </p:nvPicPr>
          <p:blipFill rotWithShape="1">
            <a:blip r:embed="rId3">
              <a:alphaModFix/>
            </a:blip>
            <a:srcRect b="0" l="0" r="0" t="0"/>
            <a:stretch/>
          </p:blipFill>
          <p:spPr>
            <a:xfrm>
              <a:off x="-134870" y="86233"/>
              <a:ext cx="1034861" cy="579522"/>
            </a:xfrm>
            <a:prstGeom prst="rect">
              <a:avLst/>
            </a:prstGeom>
            <a:noFill/>
            <a:ln>
              <a:noFill/>
            </a:ln>
          </p:spPr>
        </p:pic>
      </p:gr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7" name="Shape 1657"/>
        <p:cNvGrpSpPr/>
        <p:nvPr/>
      </p:nvGrpSpPr>
      <p:grpSpPr>
        <a:xfrm>
          <a:off x="0" y="0"/>
          <a:ext cx="0" cy="0"/>
          <a:chOff x="0" y="0"/>
          <a:chExt cx="0" cy="0"/>
        </a:xfrm>
      </p:grpSpPr>
      <p:pic>
        <p:nvPicPr>
          <p:cNvPr id="1658" name="Google Shape;1658;p56"/>
          <p:cNvPicPr preferRelativeResize="0"/>
          <p:nvPr/>
        </p:nvPicPr>
        <p:blipFill rotWithShape="1">
          <a:blip r:embed="rId3">
            <a:alphaModFix amt="20000"/>
          </a:blip>
          <a:srcRect b="0" l="0" r="0" t="0"/>
          <a:stretch/>
        </p:blipFill>
        <p:spPr>
          <a:xfrm>
            <a:off x="9471838" y="4805890"/>
            <a:ext cx="3486669" cy="1952535"/>
          </a:xfrm>
          <a:prstGeom prst="rect">
            <a:avLst/>
          </a:prstGeom>
          <a:noFill/>
          <a:ln>
            <a:noFill/>
          </a:ln>
        </p:spPr>
      </p:pic>
      <p:sp>
        <p:nvSpPr>
          <p:cNvPr id="1659" name="Google Shape;1659;p56"/>
          <p:cNvSpPr txBox="1"/>
          <p:nvPr>
            <p:ph type="title"/>
          </p:nvPr>
        </p:nvSpPr>
        <p:spPr>
          <a:xfrm>
            <a:off x="486992" y="370587"/>
            <a:ext cx="9531626" cy="773252"/>
          </a:xfrm>
          <a:prstGeom prst="rect">
            <a:avLst/>
          </a:prstGeom>
          <a:noFill/>
          <a:ln>
            <a:noFill/>
          </a:ln>
        </p:spPr>
        <p:txBody>
          <a:bodyPr anchorCtr="0" anchor="ctr" bIns="45700" lIns="91425" spcFirstLastPara="1" rIns="91425" wrap="square" tIns="45700">
            <a:noAutofit/>
          </a:bodyPr>
          <a:lstStyle/>
          <a:p>
            <a:pPr indent="0" lvl="0" marL="0" rtl="0" algn="l">
              <a:lnSpc>
                <a:spcPct val="90909"/>
              </a:lnSpc>
              <a:spcBef>
                <a:spcPts val="0"/>
              </a:spcBef>
              <a:spcAft>
                <a:spcPts val="0"/>
              </a:spcAft>
              <a:buClr>
                <a:schemeClr val="lt1"/>
              </a:buClr>
              <a:buSzPts val="5500"/>
              <a:buFont typeface="Calibri"/>
              <a:buNone/>
            </a:pPr>
            <a:r>
              <a:rPr lang="sv-SE">
                <a:solidFill>
                  <a:schemeClr val="lt1"/>
                </a:solidFill>
              </a:rPr>
              <a:t>Kunskap hos spelarna</a:t>
            </a:r>
            <a:endParaRPr/>
          </a:p>
        </p:txBody>
      </p:sp>
      <p:sp>
        <p:nvSpPr>
          <p:cNvPr id="1660" name="Google Shape;1660;p56"/>
          <p:cNvSpPr/>
          <p:nvPr/>
        </p:nvSpPr>
        <p:spPr>
          <a:xfrm>
            <a:off x="5811121" y="4029836"/>
            <a:ext cx="1336900" cy="712615"/>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661" name="Google Shape;1661;p56"/>
          <p:cNvSpPr/>
          <p:nvPr/>
        </p:nvSpPr>
        <p:spPr>
          <a:xfrm>
            <a:off x="5811122" y="2958565"/>
            <a:ext cx="1336900" cy="712615"/>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662" name="Google Shape;1662;p56"/>
          <p:cNvSpPr/>
          <p:nvPr/>
        </p:nvSpPr>
        <p:spPr>
          <a:xfrm>
            <a:off x="5811123" y="1799553"/>
            <a:ext cx="1691157" cy="1127609"/>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663" name="Google Shape;1663;p56"/>
          <p:cNvSpPr/>
          <p:nvPr/>
        </p:nvSpPr>
        <p:spPr>
          <a:xfrm>
            <a:off x="487019" y="4029836"/>
            <a:ext cx="1617946" cy="712939"/>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664" name="Google Shape;1664;p56"/>
          <p:cNvSpPr/>
          <p:nvPr/>
        </p:nvSpPr>
        <p:spPr>
          <a:xfrm>
            <a:off x="487020" y="2948582"/>
            <a:ext cx="1336900" cy="712939"/>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665" name="Google Shape;1665;p56"/>
          <p:cNvSpPr/>
          <p:nvPr/>
        </p:nvSpPr>
        <p:spPr>
          <a:xfrm>
            <a:off x="487021" y="1790371"/>
            <a:ext cx="1312387" cy="1127609"/>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666" name="Google Shape;1666;p56"/>
          <p:cNvSpPr/>
          <p:nvPr/>
        </p:nvSpPr>
        <p:spPr>
          <a:xfrm>
            <a:off x="487020" y="1685897"/>
            <a:ext cx="5043056" cy="929862"/>
          </a:xfrm>
          <a:prstGeom prst="roundRect">
            <a:avLst>
              <a:gd fmla="val 0" name="adj"/>
            </a:avLst>
          </a:prstGeom>
          <a:solidFill>
            <a:srgbClr val="FFFFFF"/>
          </a:solidFill>
          <a:ln cap="flat" cmpd="sng" w="12700">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Spelbarhet</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Speldjup</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Spelbredd</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Spelavstånd</a:t>
            </a:r>
            <a:endParaRPr/>
          </a:p>
        </p:txBody>
      </p:sp>
      <p:sp>
        <p:nvSpPr>
          <p:cNvPr id="1667" name="Google Shape;1667;p56"/>
          <p:cNvSpPr/>
          <p:nvPr/>
        </p:nvSpPr>
        <p:spPr>
          <a:xfrm>
            <a:off x="5811122" y="1685897"/>
            <a:ext cx="5043056" cy="929862"/>
          </a:xfrm>
          <a:prstGeom prst="roundRect">
            <a:avLst>
              <a:gd fmla="val 0" name="adj"/>
            </a:avLst>
          </a:prstGeom>
          <a:solidFill>
            <a:srgbClr val="003D6E"/>
          </a:solidFill>
          <a:ln cap="flat" cmpd="sng" w="12700">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Försvarssida</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Täckning</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Understöd</a:t>
            </a:r>
            <a:endParaRPr/>
          </a:p>
        </p:txBody>
      </p:sp>
      <p:sp>
        <p:nvSpPr>
          <p:cNvPr id="1668" name="Google Shape;1668;p56"/>
          <p:cNvSpPr/>
          <p:nvPr/>
        </p:nvSpPr>
        <p:spPr>
          <a:xfrm>
            <a:off x="487020" y="2613620"/>
            <a:ext cx="10367158" cy="326871"/>
          </a:xfrm>
          <a:prstGeom prst="leftRightArrow">
            <a:avLst>
              <a:gd fmla="val 100000" name="adj1"/>
              <a:gd fmla="val 0" name="adj2"/>
            </a:avLst>
          </a:prstGeom>
          <a:gradFill>
            <a:gsLst>
              <a:gs pos="0">
                <a:srgbClr val="FFFFFF"/>
              </a:gs>
              <a:gs pos="94000">
                <a:srgbClr val="003D6E"/>
              </a:gs>
              <a:gs pos="100000">
                <a:srgbClr val="003D6E"/>
              </a:gs>
            </a:gsLst>
            <a:lin ang="0" scaled="0"/>
          </a:gra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sv-SE" sz="1800" u="none" cap="none" strike="noStrike">
                <a:solidFill>
                  <a:srgbClr val="FFFFFF"/>
                </a:solidFill>
                <a:latin typeface="Calibri"/>
                <a:ea typeface="Calibri"/>
                <a:cs typeface="Calibri"/>
                <a:sym typeface="Calibri"/>
              </a:rPr>
              <a:t>Spelaren</a:t>
            </a:r>
            <a:endParaRPr/>
          </a:p>
        </p:txBody>
      </p:sp>
      <p:sp>
        <p:nvSpPr>
          <p:cNvPr id="1669" name="Google Shape;1669;p56"/>
          <p:cNvSpPr/>
          <p:nvPr/>
        </p:nvSpPr>
        <p:spPr>
          <a:xfrm>
            <a:off x="487023" y="1362404"/>
            <a:ext cx="10367158" cy="326871"/>
          </a:xfrm>
          <a:prstGeom prst="leftRightArrow">
            <a:avLst>
              <a:gd fmla="val 100000" name="adj1"/>
              <a:gd fmla="val 0" name="adj2"/>
            </a:avLst>
          </a:prstGeom>
          <a:gradFill>
            <a:gsLst>
              <a:gs pos="0">
                <a:srgbClr val="FFFFFF"/>
              </a:gs>
              <a:gs pos="94000">
                <a:srgbClr val="003D6E"/>
              </a:gs>
              <a:gs pos="100000">
                <a:srgbClr val="003D6E"/>
              </a:gs>
            </a:gsLst>
            <a:lin ang="0" scaled="0"/>
          </a:gra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sv-SE" sz="1800" u="none" cap="none" strike="noStrike">
                <a:solidFill>
                  <a:srgbClr val="FFFFFF"/>
                </a:solidFill>
                <a:latin typeface="Calibri"/>
                <a:ea typeface="Calibri"/>
                <a:cs typeface="Calibri"/>
                <a:sym typeface="Calibri"/>
              </a:rPr>
              <a:t>Laget</a:t>
            </a:r>
            <a:endParaRPr/>
          </a:p>
        </p:txBody>
      </p:sp>
      <p:sp>
        <p:nvSpPr>
          <p:cNvPr id="1670" name="Google Shape;1670;p56"/>
          <p:cNvSpPr/>
          <p:nvPr/>
        </p:nvSpPr>
        <p:spPr>
          <a:xfrm>
            <a:off x="487020" y="3689254"/>
            <a:ext cx="10367158" cy="326871"/>
          </a:xfrm>
          <a:prstGeom prst="leftRightArrow">
            <a:avLst>
              <a:gd fmla="val 100000" name="adj1"/>
              <a:gd fmla="val 0" name="adj2"/>
            </a:avLst>
          </a:prstGeom>
          <a:gradFill>
            <a:gsLst>
              <a:gs pos="0">
                <a:srgbClr val="FFFFFF"/>
              </a:gs>
              <a:gs pos="94000">
                <a:srgbClr val="003D6E"/>
              </a:gs>
              <a:gs pos="100000">
                <a:srgbClr val="003D6E"/>
              </a:gs>
            </a:gsLst>
            <a:lin ang="0" scaled="0"/>
          </a:gra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sv-SE" sz="1800" u="none" cap="none" strike="noStrike">
                <a:solidFill>
                  <a:srgbClr val="FFFFFF"/>
                </a:solidFill>
                <a:latin typeface="Calibri"/>
                <a:ea typeface="Calibri"/>
                <a:cs typeface="Calibri"/>
                <a:sym typeface="Calibri"/>
              </a:rPr>
              <a:t>Målvakten</a:t>
            </a:r>
            <a:endParaRPr/>
          </a:p>
        </p:txBody>
      </p:sp>
      <p:sp>
        <p:nvSpPr>
          <p:cNvPr id="1671" name="Google Shape;1671;p56"/>
          <p:cNvSpPr/>
          <p:nvPr/>
        </p:nvSpPr>
        <p:spPr>
          <a:xfrm>
            <a:off x="487021" y="2954690"/>
            <a:ext cx="5043056" cy="712939"/>
          </a:xfrm>
          <a:prstGeom prst="roundRect">
            <a:avLst>
              <a:gd fmla="val 0" name="adj"/>
            </a:avLst>
          </a:prstGeom>
          <a:solidFill>
            <a:srgbClr val="FFFFFF"/>
          </a:solidFill>
          <a:ln cap="flat" cmpd="sng" w="12700">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Driva</a:t>
            </a:r>
            <a:br>
              <a:rPr b="0" i="0" lang="sv-SE" sz="1400" u="none" cap="none" strike="noStrike">
                <a:solidFill>
                  <a:srgbClr val="FFFFFF"/>
                </a:solidFill>
                <a:latin typeface="Calibri"/>
                <a:ea typeface="Calibri"/>
                <a:cs typeface="Calibri"/>
                <a:sym typeface="Calibri"/>
              </a:rPr>
            </a:br>
            <a:r>
              <a:rPr b="0" i="0" lang="sv-SE" sz="1400" u="none" cap="none" strike="noStrike">
                <a:solidFill>
                  <a:srgbClr val="FFFFFF"/>
                </a:solidFill>
                <a:latin typeface="Calibri"/>
                <a:ea typeface="Calibri"/>
                <a:cs typeface="Calibri"/>
                <a:sym typeface="Calibri"/>
              </a:rPr>
              <a:t>Vända</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Skjuta</a:t>
            </a:r>
            <a:endParaRPr/>
          </a:p>
        </p:txBody>
      </p:sp>
      <p:sp>
        <p:nvSpPr>
          <p:cNvPr id="1672" name="Google Shape;1672;p56"/>
          <p:cNvSpPr/>
          <p:nvPr/>
        </p:nvSpPr>
        <p:spPr>
          <a:xfrm>
            <a:off x="487020" y="4026406"/>
            <a:ext cx="5043056" cy="712939"/>
          </a:xfrm>
          <a:prstGeom prst="roundRect">
            <a:avLst>
              <a:gd fmla="val 0" name="adj"/>
            </a:avLst>
          </a:prstGeom>
          <a:solidFill>
            <a:srgbClr val="FFFFFF"/>
          </a:solidFill>
          <a:ln cap="flat" cmpd="sng" w="12700">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Rulla bollen</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Kasta bollen</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Utspark</a:t>
            </a:r>
            <a:endParaRPr/>
          </a:p>
        </p:txBody>
      </p:sp>
      <p:sp>
        <p:nvSpPr>
          <p:cNvPr id="1673" name="Google Shape;1673;p56"/>
          <p:cNvSpPr/>
          <p:nvPr/>
        </p:nvSpPr>
        <p:spPr>
          <a:xfrm>
            <a:off x="5811123" y="2954690"/>
            <a:ext cx="5043056" cy="712939"/>
          </a:xfrm>
          <a:prstGeom prst="roundRect">
            <a:avLst>
              <a:gd fmla="val 0" name="adj"/>
            </a:avLst>
          </a:prstGeom>
          <a:solidFill>
            <a:srgbClr val="003D6E"/>
          </a:solidFill>
          <a:ln cap="flat" cmpd="sng" w="12700">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Bryta</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Pressa</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Markera</a:t>
            </a:r>
            <a:endParaRPr/>
          </a:p>
        </p:txBody>
      </p:sp>
      <p:sp>
        <p:nvSpPr>
          <p:cNvPr id="1674" name="Google Shape;1674;p56"/>
          <p:cNvSpPr/>
          <p:nvPr/>
        </p:nvSpPr>
        <p:spPr>
          <a:xfrm>
            <a:off x="5811122" y="4026405"/>
            <a:ext cx="5043056" cy="712939"/>
          </a:xfrm>
          <a:prstGeom prst="roundRect">
            <a:avLst>
              <a:gd fmla="val 0" name="adj"/>
            </a:avLst>
          </a:prstGeom>
          <a:solidFill>
            <a:srgbClr val="003D6E"/>
          </a:solidFill>
          <a:ln cap="flat" cmpd="sng" w="12700">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Fånga</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Kasta sig</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Palming</a:t>
            </a:r>
            <a:endParaRPr b="0" i="0" sz="1400" u="none" cap="none" strike="noStrike">
              <a:solidFill>
                <a:srgbClr val="FFFFFF"/>
              </a:solidFill>
              <a:latin typeface="Calibri"/>
              <a:ea typeface="Calibri"/>
              <a:cs typeface="Calibri"/>
              <a:sym typeface="Calibri"/>
            </a:endParaRPr>
          </a:p>
        </p:txBody>
      </p:sp>
      <p:sp>
        <p:nvSpPr>
          <p:cNvPr id="1675" name="Google Shape;1675;p56"/>
          <p:cNvSpPr/>
          <p:nvPr/>
        </p:nvSpPr>
        <p:spPr>
          <a:xfrm>
            <a:off x="487021" y="1022189"/>
            <a:ext cx="5043056" cy="332011"/>
          </a:xfrm>
          <a:prstGeom prst="roundRect">
            <a:avLst>
              <a:gd fmla="val 0" name="adj"/>
            </a:avLst>
          </a:prstGeom>
          <a:solidFill>
            <a:srgbClr val="FFFFFF"/>
          </a:soli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i="0" lang="sv-SE" sz="1800" u="none" cap="none" strike="noStrike">
                <a:solidFill>
                  <a:srgbClr val="FFFFFF"/>
                </a:solidFill>
                <a:latin typeface="Calibri"/>
                <a:ea typeface="Calibri"/>
                <a:cs typeface="Calibri"/>
                <a:sym typeface="Calibri"/>
              </a:rPr>
              <a:t>Anfallsspel</a:t>
            </a:r>
            <a:endParaRPr/>
          </a:p>
        </p:txBody>
      </p:sp>
      <p:sp>
        <p:nvSpPr>
          <p:cNvPr id="1676" name="Google Shape;1676;p56"/>
          <p:cNvSpPr/>
          <p:nvPr/>
        </p:nvSpPr>
        <p:spPr>
          <a:xfrm>
            <a:off x="5811123" y="1030923"/>
            <a:ext cx="5043056" cy="332011"/>
          </a:xfrm>
          <a:prstGeom prst="roundRect">
            <a:avLst>
              <a:gd fmla="val 0" name="adj"/>
            </a:avLst>
          </a:prstGeom>
          <a:solidFill>
            <a:srgbClr val="003D6E"/>
          </a:soli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i="0" lang="sv-SE" sz="1800" u="none" cap="none" strike="noStrike">
                <a:solidFill>
                  <a:srgbClr val="FFFFFF"/>
                </a:solidFill>
                <a:latin typeface="Calibri"/>
                <a:ea typeface="Calibri"/>
                <a:cs typeface="Calibri"/>
                <a:sym typeface="Calibri"/>
              </a:rPr>
              <a:t>Försvarsspel</a:t>
            </a:r>
            <a:endParaRPr/>
          </a:p>
        </p:txBody>
      </p:sp>
      <p:sp>
        <p:nvSpPr>
          <p:cNvPr id="1677" name="Google Shape;1677;p56"/>
          <p:cNvSpPr/>
          <p:nvPr/>
        </p:nvSpPr>
        <p:spPr>
          <a:xfrm>
            <a:off x="2104966" y="1689408"/>
            <a:ext cx="1312387" cy="978451"/>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Positionering</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Djupledsspel</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Spelvändning</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Uppflyttning</a:t>
            </a:r>
            <a:endParaRPr/>
          </a:p>
        </p:txBody>
      </p:sp>
      <p:sp>
        <p:nvSpPr>
          <p:cNvPr id="1678" name="Google Shape;1678;p56"/>
          <p:cNvSpPr/>
          <p:nvPr/>
        </p:nvSpPr>
        <p:spPr>
          <a:xfrm>
            <a:off x="3975350" y="1692293"/>
            <a:ext cx="1695249" cy="923854"/>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Väggspel</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Överlappning</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Avledande rörelse</a:t>
            </a:r>
            <a:endParaRPr/>
          </a:p>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679" name="Google Shape;1679;p56"/>
          <p:cNvSpPr/>
          <p:nvPr/>
        </p:nvSpPr>
        <p:spPr>
          <a:xfrm>
            <a:off x="2104966" y="2949467"/>
            <a:ext cx="1870385" cy="702072"/>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Passa</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Ta emot bollen</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Utmana, finta, dribbla</a:t>
            </a:r>
            <a:endParaRPr/>
          </a:p>
        </p:txBody>
      </p:sp>
      <p:sp>
        <p:nvSpPr>
          <p:cNvPr id="1680" name="Google Shape;1680;p56"/>
          <p:cNvSpPr/>
          <p:nvPr/>
        </p:nvSpPr>
        <p:spPr>
          <a:xfrm>
            <a:off x="3975351" y="2948582"/>
            <a:ext cx="1222618" cy="312844"/>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Nicka</a:t>
            </a:r>
            <a:endParaRPr/>
          </a:p>
        </p:txBody>
      </p:sp>
      <p:sp>
        <p:nvSpPr>
          <p:cNvPr id="1681" name="Google Shape;1681;p56"/>
          <p:cNvSpPr/>
          <p:nvPr/>
        </p:nvSpPr>
        <p:spPr>
          <a:xfrm>
            <a:off x="7642801" y="1689408"/>
            <a:ext cx="1870385" cy="702072"/>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Nedflyttning</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Uppflyttning</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Överflyttning</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Centrering</a:t>
            </a:r>
            <a:endParaRPr/>
          </a:p>
        </p:txBody>
      </p:sp>
      <p:sp>
        <p:nvSpPr>
          <p:cNvPr id="1682" name="Google Shape;1682;p56"/>
          <p:cNvSpPr/>
          <p:nvPr/>
        </p:nvSpPr>
        <p:spPr>
          <a:xfrm>
            <a:off x="7642801" y="2949467"/>
            <a:ext cx="1870385" cy="702072"/>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Tackla</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Nicka</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Blockera</a:t>
            </a:r>
            <a:endParaRPr/>
          </a:p>
        </p:txBody>
      </p:sp>
      <p:sp>
        <p:nvSpPr>
          <p:cNvPr id="1683" name="Google Shape;1683;p56"/>
          <p:cNvSpPr/>
          <p:nvPr/>
        </p:nvSpPr>
        <p:spPr>
          <a:xfrm>
            <a:off x="7642799" y="4022854"/>
            <a:ext cx="1870385" cy="702072"/>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Bryta djupledspassning</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Boxa</a:t>
            </a:r>
            <a:endParaRPr/>
          </a:p>
          <a:p>
            <a:pPr indent="0" lvl="0" marL="0" marR="0" rtl="0" algn="l">
              <a:lnSpc>
                <a:spcPct val="100000"/>
              </a:lnSpc>
              <a:spcBef>
                <a:spcPts val="0"/>
              </a:spcBef>
              <a:spcAft>
                <a:spcPts val="0"/>
              </a:spcAft>
              <a:buClr>
                <a:srgbClr val="FFFFFF"/>
              </a:buClr>
              <a:buSzPts val="1400"/>
              <a:buFont typeface="Calibri"/>
              <a:buNone/>
            </a:pPr>
            <a:r>
              <a:rPr b="0" i="0" lang="sv-SE" sz="1400" u="none" cap="none" strike="noStrike">
                <a:solidFill>
                  <a:srgbClr val="FFFFFF"/>
                </a:solidFill>
                <a:latin typeface="Calibri"/>
                <a:ea typeface="Calibri"/>
                <a:cs typeface="Calibri"/>
                <a:sym typeface="Calibri"/>
              </a:rPr>
              <a:t>Upphopp (fånga/boxa)</a:t>
            </a:r>
            <a:endParaRPr/>
          </a:p>
        </p:txBody>
      </p:sp>
      <p:sp>
        <p:nvSpPr>
          <p:cNvPr id="1684" name="Google Shape;1684;p56"/>
          <p:cNvSpPr/>
          <p:nvPr/>
        </p:nvSpPr>
        <p:spPr>
          <a:xfrm>
            <a:off x="1052945" y="5799976"/>
            <a:ext cx="1617946" cy="712939"/>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685" name="Google Shape;1685;p56"/>
          <p:cNvSpPr/>
          <p:nvPr/>
        </p:nvSpPr>
        <p:spPr>
          <a:xfrm>
            <a:off x="487020" y="4742775"/>
            <a:ext cx="10367158" cy="326871"/>
          </a:xfrm>
          <a:prstGeom prst="leftRightArrow">
            <a:avLst>
              <a:gd fmla="val 100000" name="adj1"/>
              <a:gd fmla="val 0" name="adj2"/>
            </a:avLst>
          </a:prstGeom>
          <a:gradFill>
            <a:gsLst>
              <a:gs pos="0">
                <a:srgbClr val="FFFFFF"/>
              </a:gs>
              <a:gs pos="94000">
                <a:srgbClr val="003D6E"/>
              </a:gs>
              <a:gs pos="100000">
                <a:srgbClr val="003D6E"/>
              </a:gs>
            </a:gsLst>
            <a:lin ang="0" scaled="0"/>
          </a:gra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sv-SE" sz="1800" u="none" cap="none" strike="noStrike">
                <a:solidFill>
                  <a:srgbClr val="FFFFFF"/>
                </a:solidFill>
                <a:latin typeface="Calibri"/>
                <a:ea typeface="Calibri"/>
                <a:cs typeface="Calibri"/>
                <a:sym typeface="Calibri"/>
              </a:rPr>
              <a:t>Fotbollsfys</a:t>
            </a:r>
            <a:endParaRPr/>
          </a:p>
        </p:txBody>
      </p:sp>
      <p:sp>
        <p:nvSpPr>
          <p:cNvPr id="1686" name="Google Shape;1686;p56"/>
          <p:cNvSpPr/>
          <p:nvPr/>
        </p:nvSpPr>
        <p:spPr>
          <a:xfrm>
            <a:off x="486992" y="5056491"/>
            <a:ext cx="10367160" cy="712939"/>
          </a:xfrm>
          <a:prstGeom prst="roundRect">
            <a:avLst>
              <a:gd fmla="val 0" name="adj"/>
            </a:avLst>
          </a:prstGeom>
          <a:solidFill>
            <a:srgbClr val="E1EFD8"/>
          </a:solidFill>
          <a:ln cap="flat" cmpd="sng" w="12700">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91300"/>
              </a:buClr>
              <a:buSzPts val="1400"/>
              <a:buFont typeface="Calibri"/>
              <a:buNone/>
            </a:pPr>
            <a:r>
              <a:rPr b="0" i="0" lang="sv-SE" sz="1400" u="none" cap="none" strike="noStrike">
                <a:solidFill>
                  <a:srgbClr val="191300"/>
                </a:solidFill>
                <a:latin typeface="Calibri"/>
                <a:ea typeface="Calibri"/>
                <a:cs typeface="Calibri"/>
                <a:sym typeface="Calibri"/>
              </a:rPr>
              <a:t>Koordination med/utan boll, stafetter</a:t>
            </a:r>
            <a:r>
              <a:rPr lang="sv-SE" sz="1400">
                <a:solidFill>
                  <a:srgbClr val="191300"/>
                </a:solidFill>
                <a:latin typeface="Calibri"/>
                <a:ea typeface="Calibri"/>
                <a:cs typeface="Calibri"/>
                <a:sym typeface="Calibri"/>
              </a:rPr>
              <a:t> och annan lek.  Löpningar med Hastighet och rikstingsförändringar, Accelerationer och inbromsningar.</a:t>
            </a:r>
            <a:endParaRPr/>
          </a:p>
          <a:p>
            <a:pPr indent="0" lvl="0" marL="0" marR="0" rtl="0" algn="l">
              <a:lnSpc>
                <a:spcPct val="100000"/>
              </a:lnSpc>
              <a:spcBef>
                <a:spcPts val="0"/>
              </a:spcBef>
              <a:spcAft>
                <a:spcPts val="0"/>
              </a:spcAft>
              <a:buClr>
                <a:srgbClr val="191300"/>
              </a:buClr>
              <a:buSzPts val="1400"/>
              <a:buFont typeface="Calibri"/>
              <a:buNone/>
            </a:pPr>
            <a:r>
              <a:rPr b="0" i="0" lang="sv-SE" sz="1400" u="none" cap="none" strike="noStrike">
                <a:solidFill>
                  <a:srgbClr val="191300"/>
                </a:solidFill>
                <a:latin typeface="Calibri"/>
                <a:ea typeface="Calibri"/>
                <a:cs typeface="Calibri"/>
                <a:sym typeface="Calibri"/>
              </a:rPr>
              <a:t>Parövningar med den egna kroppen som belastning, motstånds band och lösa vikter. </a:t>
            </a:r>
            <a:endParaRPr/>
          </a:p>
          <a:p>
            <a:pPr indent="0" lvl="0" marL="0" marR="0" rtl="0" algn="l">
              <a:lnSpc>
                <a:spcPct val="100000"/>
              </a:lnSpc>
              <a:spcBef>
                <a:spcPts val="0"/>
              </a:spcBef>
              <a:spcAft>
                <a:spcPts val="0"/>
              </a:spcAft>
              <a:buClr>
                <a:srgbClr val="191300"/>
              </a:buClr>
              <a:buSzPts val="1400"/>
              <a:buFont typeface="Calibri"/>
              <a:buNone/>
            </a:pPr>
            <a:r>
              <a:rPr b="0" i="0" lang="sv-SE" sz="1400" u="sng" cap="none" strike="noStrike">
                <a:solidFill>
                  <a:srgbClr val="191300"/>
                </a:solidFill>
                <a:latin typeface="Calibri"/>
                <a:ea typeface="Calibri"/>
                <a:cs typeface="Calibri"/>
                <a:sym typeface="Calibri"/>
                <a:hlinkClick r:id="rId4">
                  <a:extLst>
                    <a:ext uri="{A12FA001-AC4F-418D-AE19-62706E023703}">
                      <ahyp:hlinkClr val="tx"/>
                    </a:ext>
                  </a:extLst>
                </a:hlinkClick>
              </a:rPr>
              <a:t>FIFA 11+ </a:t>
            </a:r>
            <a:r>
              <a:rPr b="0" i="0" lang="sv-SE" sz="1400" u="none" cap="none" strike="noStrike">
                <a:solidFill>
                  <a:srgbClr val="191300"/>
                </a:solidFill>
                <a:latin typeface="Calibri"/>
                <a:ea typeface="Calibri"/>
                <a:cs typeface="Calibri"/>
                <a:sym typeface="Calibri"/>
              </a:rPr>
              <a:t>&amp; </a:t>
            </a:r>
            <a:r>
              <a:rPr b="0" i="0" lang="sv-SE" sz="1400" u="sng" cap="none" strike="noStrike">
                <a:solidFill>
                  <a:srgbClr val="191300"/>
                </a:solidFill>
                <a:latin typeface="Calibri"/>
                <a:ea typeface="Calibri"/>
                <a:cs typeface="Calibri"/>
                <a:sym typeface="Calibri"/>
                <a:hlinkClick r:id="rId5">
                  <a:extLst>
                    <a:ext uri="{A12FA001-AC4F-418D-AE19-62706E023703}">
                      <ahyp:hlinkClr val="tx"/>
                    </a:ext>
                  </a:extLst>
                </a:hlinkClick>
              </a:rPr>
              <a:t>Knäkontroll</a:t>
            </a:r>
            <a:endParaRPr b="0" i="0" sz="1400" u="none" cap="none" strike="noStrike">
              <a:solidFill>
                <a:srgbClr val="191300"/>
              </a:solidFill>
              <a:latin typeface="Calibri"/>
              <a:ea typeface="Calibri"/>
              <a:cs typeface="Calibri"/>
              <a:sym typeface="Calibri"/>
            </a:endParaRPr>
          </a:p>
        </p:txBody>
      </p:sp>
      <p:sp>
        <p:nvSpPr>
          <p:cNvPr id="1687" name="Google Shape;1687;p56"/>
          <p:cNvSpPr/>
          <p:nvPr/>
        </p:nvSpPr>
        <p:spPr>
          <a:xfrm>
            <a:off x="486992" y="5101767"/>
            <a:ext cx="10367153" cy="498807"/>
          </a:xfrm>
          <a:prstGeom prst="roundRect">
            <a:avLst>
              <a:gd fmla="val 0" name="adj"/>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1688" name="Google Shape;1688;p56"/>
          <p:cNvSpPr txBox="1"/>
          <p:nvPr/>
        </p:nvSpPr>
        <p:spPr>
          <a:xfrm>
            <a:off x="7105208" y="254845"/>
            <a:ext cx="1520360" cy="773252"/>
          </a:xfrm>
          <a:prstGeom prst="rect">
            <a:avLst/>
          </a:prstGeom>
          <a:noFill/>
          <a:ln>
            <a:noFill/>
          </a:ln>
        </p:spPr>
        <p:txBody>
          <a:bodyPr anchorCtr="0" anchor="ctr" bIns="45700" lIns="91425" spcFirstLastPara="1" rIns="91425" wrap="square" tIns="45700">
            <a:noAutofit/>
          </a:bodyPr>
          <a:lstStyle/>
          <a:p>
            <a:pPr indent="0" lvl="0" marL="0" marR="0" rtl="0" algn="l">
              <a:lnSpc>
                <a:spcPct val="90909"/>
              </a:lnSpc>
              <a:spcBef>
                <a:spcPts val="0"/>
              </a:spcBef>
              <a:spcAft>
                <a:spcPts val="0"/>
              </a:spcAft>
              <a:buClr>
                <a:schemeClr val="dk1"/>
              </a:buClr>
              <a:buSzPts val="5500"/>
              <a:buFont typeface="Arial"/>
              <a:buNone/>
            </a:pPr>
            <a:r>
              <a:t/>
            </a:r>
            <a:endParaRPr sz="5500">
              <a:solidFill>
                <a:schemeClr val="dk1"/>
              </a:solidFill>
              <a:latin typeface="Arial"/>
              <a:ea typeface="Arial"/>
              <a:cs typeface="Arial"/>
              <a:sym typeface="Arial"/>
            </a:endParaRPr>
          </a:p>
        </p:txBody>
      </p:sp>
      <p:sp>
        <p:nvSpPr>
          <p:cNvPr id="1689" name="Google Shape;1689;p56"/>
          <p:cNvSpPr txBox="1"/>
          <p:nvPr/>
        </p:nvSpPr>
        <p:spPr>
          <a:xfrm>
            <a:off x="8625568" y="173568"/>
            <a:ext cx="3194725" cy="773252"/>
          </a:xfrm>
          <a:prstGeom prst="rect">
            <a:avLst/>
          </a:prstGeom>
          <a:noFill/>
          <a:ln>
            <a:noFill/>
          </a:ln>
        </p:spPr>
        <p:txBody>
          <a:bodyPr anchorCtr="0" anchor="ctr" bIns="45700" lIns="91425" spcFirstLastPara="1" rIns="91425" wrap="square" tIns="45700">
            <a:noAutofit/>
          </a:bodyPr>
          <a:lstStyle/>
          <a:p>
            <a:pPr indent="0" lvl="0" marL="0" marR="0" rtl="0" algn="l">
              <a:lnSpc>
                <a:spcPct val="90909"/>
              </a:lnSpc>
              <a:spcBef>
                <a:spcPts val="0"/>
              </a:spcBef>
              <a:spcAft>
                <a:spcPts val="0"/>
              </a:spcAft>
              <a:buClr>
                <a:schemeClr val="lt1"/>
              </a:buClr>
              <a:buSzPts val="5500"/>
              <a:buFont typeface="Calibri"/>
              <a:buNone/>
            </a:pPr>
            <a:r>
              <a:rPr b="1" lang="sv-SE" sz="5500">
                <a:solidFill>
                  <a:schemeClr val="lt1"/>
                </a:solidFill>
                <a:latin typeface="Calibri"/>
                <a:ea typeface="Calibri"/>
                <a:cs typeface="Calibri"/>
                <a:sym typeface="Calibri"/>
              </a:rPr>
              <a:t>11 mot 11</a:t>
            </a:r>
            <a:endParaRPr/>
          </a:p>
        </p:txBody>
      </p:sp>
      <p:pic>
        <p:nvPicPr>
          <p:cNvPr id="1690" name="Google Shape;1690;p56">
            <a:hlinkClick r:id="rId6"/>
          </p:cNvPr>
          <p:cNvPicPr preferRelativeResize="0"/>
          <p:nvPr/>
        </p:nvPicPr>
        <p:blipFill rotWithShape="1">
          <a:blip r:embed="rId7">
            <a:alphaModFix/>
          </a:blip>
          <a:srcRect b="0" l="0" r="0" t="0"/>
          <a:stretch/>
        </p:blipFill>
        <p:spPr>
          <a:xfrm>
            <a:off x="6265216" y="5905365"/>
            <a:ext cx="4400551" cy="904431"/>
          </a:xfrm>
          <a:prstGeom prst="rect">
            <a:avLst/>
          </a:prstGeom>
          <a:noFill/>
          <a:ln>
            <a:noFill/>
          </a:ln>
        </p:spPr>
      </p:pic>
      <p:pic>
        <p:nvPicPr>
          <p:cNvPr id="1691" name="Google Shape;1691;p56">
            <a:hlinkClick r:id="rId8"/>
          </p:cNvPr>
          <p:cNvPicPr preferRelativeResize="0"/>
          <p:nvPr/>
        </p:nvPicPr>
        <p:blipFill rotWithShape="1">
          <a:blip r:embed="rId9">
            <a:alphaModFix/>
          </a:blip>
          <a:srcRect b="0" l="0" r="0" t="0"/>
          <a:stretch/>
        </p:blipFill>
        <p:spPr>
          <a:xfrm>
            <a:off x="797418" y="5908809"/>
            <a:ext cx="4400551" cy="895754"/>
          </a:xfrm>
          <a:prstGeom prst="rect">
            <a:avLst/>
          </a:prstGeom>
          <a:noFill/>
          <a:ln>
            <a:noFill/>
          </a:ln>
        </p:spPr>
      </p:pic>
      <p:grpSp>
        <p:nvGrpSpPr>
          <p:cNvPr id="1692" name="Google Shape;1692;p56"/>
          <p:cNvGrpSpPr/>
          <p:nvPr/>
        </p:nvGrpSpPr>
        <p:grpSpPr>
          <a:xfrm>
            <a:off x="-134870" y="86233"/>
            <a:ext cx="3483998" cy="579522"/>
            <a:chOff x="-134870" y="86233"/>
            <a:chExt cx="3483998" cy="579522"/>
          </a:xfrm>
        </p:grpSpPr>
        <p:sp>
          <p:nvSpPr>
            <p:cNvPr id="1693" name="Google Shape;1693;p56"/>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sv-SE" sz="1200">
                  <a:solidFill>
                    <a:schemeClr val="lt1"/>
                  </a:solidFill>
                  <a:latin typeface="Calibri"/>
                  <a:ea typeface="Calibri"/>
                  <a:cs typeface="Calibri"/>
                  <a:sym typeface="Calibri"/>
                </a:rPr>
                <a:t>Glädje, Gemenskap &amp; Fair Play</a:t>
              </a:r>
              <a:endParaRPr/>
            </a:p>
          </p:txBody>
        </p:sp>
        <p:pic>
          <p:nvPicPr>
            <p:cNvPr id="1694" name="Google Shape;1694;p56"/>
            <p:cNvPicPr preferRelativeResize="0"/>
            <p:nvPr/>
          </p:nvPicPr>
          <p:blipFill rotWithShape="1">
            <a:blip r:embed="rId3">
              <a:alphaModFix/>
            </a:blip>
            <a:srcRect b="0" l="0" r="0" t="0"/>
            <a:stretch/>
          </p:blipFill>
          <p:spPr>
            <a:xfrm>
              <a:off x="-134870" y="86233"/>
              <a:ext cx="1034861" cy="579522"/>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6">
                                            <p:txEl>
                                              <p:pRg end="0" st="0"/>
                                            </p:txEl>
                                          </p:spTgt>
                                        </p:tgtEl>
                                        <p:attrNameLst>
                                          <p:attrName>style.visibility</p:attrName>
                                        </p:attrNameLst>
                                      </p:cBhvr>
                                      <p:to>
                                        <p:strVal val="visible"/>
                                      </p:to>
                                    </p:set>
                                    <p:animEffect filter="fade" transition="in">
                                      <p:cBhvr>
                                        <p:cTn dur="500"/>
                                        <p:tgtEl>
                                          <p:spTgt spid="168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6">
                                            <p:txEl>
                                              <p:pRg end="1" st="1"/>
                                            </p:txEl>
                                          </p:spTgt>
                                        </p:tgtEl>
                                        <p:attrNameLst>
                                          <p:attrName>style.visibility</p:attrName>
                                        </p:attrNameLst>
                                      </p:cBhvr>
                                      <p:to>
                                        <p:strVal val="visible"/>
                                      </p:to>
                                    </p:set>
                                    <p:animEffect filter="fade" transition="in">
                                      <p:cBhvr>
                                        <p:cTn dur="500"/>
                                        <p:tgtEl>
                                          <p:spTgt spid="168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6">
                                            <p:txEl>
                                              <p:pRg end="2" st="2"/>
                                            </p:txEl>
                                          </p:spTgt>
                                        </p:tgtEl>
                                        <p:attrNameLst>
                                          <p:attrName>style.visibility</p:attrName>
                                        </p:attrNameLst>
                                      </p:cBhvr>
                                      <p:to>
                                        <p:strVal val="visible"/>
                                      </p:to>
                                    </p:set>
                                    <p:animEffect filter="fade" transition="in">
                                      <p:cBhvr>
                                        <p:cTn dur="500"/>
                                        <p:tgtEl>
                                          <p:spTgt spid="168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1"/>
                                        </p:tgtEl>
                                        <p:attrNameLst>
                                          <p:attrName>style.visibility</p:attrName>
                                        </p:attrNameLst>
                                      </p:cBhvr>
                                      <p:to>
                                        <p:strVal val="visible"/>
                                      </p:to>
                                    </p:set>
                                    <p:animEffect filter="fade" transition="in">
                                      <p:cBhvr>
                                        <p:cTn dur="500"/>
                                        <p:tgtEl>
                                          <p:spTgt spid="1691"/>
                                        </p:tgtEl>
                                      </p:cBhvr>
                                    </p:animEffect>
                                  </p:childTnLst>
                                </p:cTn>
                              </p:par>
                              <p:par>
                                <p:cTn fill="hold" nodeType="withEffect" presetClass="entr" presetID="10" presetSubtype="0">
                                  <p:stCondLst>
                                    <p:cond delay="0"/>
                                  </p:stCondLst>
                                  <p:childTnLst>
                                    <p:set>
                                      <p:cBhvr>
                                        <p:cTn dur="1" fill="hold">
                                          <p:stCondLst>
                                            <p:cond delay="0"/>
                                          </p:stCondLst>
                                        </p:cTn>
                                        <p:tgtEl>
                                          <p:spTgt spid="1690"/>
                                        </p:tgtEl>
                                        <p:attrNameLst>
                                          <p:attrName>style.visibility</p:attrName>
                                        </p:attrNameLst>
                                      </p:cBhvr>
                                      <p:to>
                                        <p:strVal val="visible"/>
                                      </p:to>
                                    </p:set>
                                    <p:animEffect filter="fade" transition="in">
                                      <p:cBhvr>
                                        <p:cTn dur="500"/>
                                        <p:tgtEl>
                                          <p:spTgt spid="16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8" name="Shape 1698"/>
        <p:cNvGrpSpPr/>
        <p:nvPr/>
      </p:nvGrpSpPr>
      <p:grpSpPr>
        <a:xfrm>
          <a:off x="0" y="0"/>
          <a:ext cx="0" cy="0"/>
          <a:chOff x="0" y="0"/>
          <a:chExt cx="0" cy="0"/>
        </a:xfrm>
      </p:grpSpPr>
      <p:pic>
        <p:nvPicPr>
          <p:cNvPr id="1699" name="Google Shape;1699;p57"/>
          <p:cNvPicPr preferRelativeResize="0"/>
          <p:nvPr/>
        </p:nvPicPr>
        <p:blipFill rotWithShape="1">
          <a:blip r:embed="rId3">
            <a:alphaModFix amt="20000"/>
          </a:blip>
          <a:srcRect b="0" l="0" r="0" t="0"/>
          <a:stretch/>
        </p:blipFill>
        <p:spPr>
          <a:xfrm>
            <a:off x="2407356" y="1421761"/>
            <a:ext cx="7377288" cy="4131282"/>
          </a:xfrm>
          <a:prstGeom prst="rect">
            <a:avLst/>
          </a:prstGeom>
          <a:noFill/>
          <a:ln>
            <a:noFill/>
          </a:ln>
        </p:spPr>
      </p:pic>
      <p:sp>
        <p:nvSpPr>
          <p:cNvPr id="1700" name="Google Shape;1700;p57"/>
          <p:cNvSpPr txBox="1"/>
          <p:nvPr>
            <p:ph type="title"/>
          </p:nvPr>
        </p:nvSpPr>
        <p:spPr>
          <a:xfrm>
            <a:off x="751861" y="86233"/>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sv-SE">
                <a:solidFill>
                  <a:schemeClr val="lt1"/>
                </a:solidFill>
              </a:rPr>
              <a:t>Tränings innehåll</a:t>
            </a:r>
            <a:endParaRPr b="1" u="sng">
              <a:solidFill>
                <a:schemeClr val="lt1"/>
              </a:solidFill>
            </a:endParaRPr>
          </a:p>
        </p:txBody>
      </p:sp>
      <p:sp>
        <p:nvSpPr>
          <p:cNvPr id="1701" name="Google Shape;1701;p57"/>
          <p:cNvSpPr txBox="1"/>
          <p:nvPr>
            <p:ph idx="1" type="body"/>
          </p:nvPr>
        </p:nvSpPr>
        <p:spPr>
          <a:xfrm>
            <a:off x="1019975" y="1878787"/>
            <a:ext cx="10515600" cy="3342904"/>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lt1"/>
              </a:buClr>
              <a:buSzPct val="100000"/>
              <a:buChar char="•"/>
            </a:pPr>
            <a:r>
              <a:rPr lang="sv-SE" sz="2000">
                <a:solidFill>
                  <a:schemeClr val="lt1"/>
                </a:solidFill>
              </a:rPr>
              <a:t>Speluppbyggnad (Laget)</a:t>
            </a:r>
            <a:endParaRPr/>
          </a:p>
          <a:p>
            <a:pPr indent="0" lvl="0" marL="0" rtl="0" algn="l">
              <a:lnSpc>
                <a:spcPct val="90000"/>
              </a:lnSpc>
              <a:spcBef>
                <a:spcPts val="1000"/>
              </a:spcBef>
              <a:spcAft>
                <a:spcPts val="0"/>
              </a:spcAft>
              <a:buClr>
                <a:schemeClr val="lt1"/>
              </a:buClr>
              <a:buSzPct val="100000"/>
              <a:buNone/>
            </a:pPr>
            <a:r>
              <a:rPr i="1" lang="sv-SE" sz="1600">
                <a:solidFill>
                  <a:schemeClr val="lt1"/>
                </a:solidFill>
              </a:rPr>
              <a:t>- Spelbarhet, Speldjup, Spelbredd, Spelavstånd &amp; Positionering.</a:t>
            </a:r>
            <a:endParaRPr/>
          </a:p>
          <a:p>
            <a:pPr indent="-228600" lvl="0" marL="228600" rtl="0" algn="l">
              <a:lnSpc>
                <a:spcPct val="90000"/>
              </a:lnSpc>
              <a:spcBef>
                <a:spcPts val="1000"/>
              </a:spcBef>
              <a:spcAft>
                <a:spcPts val="0"/>
              </a:spcAft>
              <a:buClr>
                <a:schemeClr val="lt1"/>
              </a:buClr>
              <a:buSzPct val="100000"/>
              <a:buChar char="•"/>
            </a:pPr>
            <a:r>
              <a:rPr lang="sv-SE" sz="2000">
                <a:solidFill>
                  <a:schemeClr val="lt1"/>
                </a:solidFill>
              </a:rPr>
              <a:t>Förhindra Speluppbyggnad (Laget)</a:t>
            </a:r>
            <a:endParaRPr/>
          </a:p>
          <a:p>
            <a:pPr indent="0" lvl="0" marL="0" marR="0" rtl="0" algn="l">
              <a:lnSpc>
                <a:spcPct val="100000"/>
              </a:lnSpc>
              <a:spcBef>
                <a:spcPts val="0"/>
              </a:spcBef>
              <a:spcAft>
                <a:spcPts val="0"/>
              </a:spcAft>
              <a:buClr>
                <a:srgbClr val="FFFFFF"/>
              </a:buClr>
              <a:buSzPct val="100000"/>
              <a:buFont typeface="Calibri"/>
              <a:buNone/>
            </a:pPr>
            <a:r>
              <a:rPr i="1" lang="sv-SE" sz="1600">
                <a:solidFill>
                  <a:srgbClr val="FFFFFF"/>
                </a:solidFill>
              </a:rPr>
              <a:t>- Press, Täckning, </a:t>
            </a:r>
            <a:r>
              <a:rPr b="0" i="1" lang="sv-SE" sz="1600" u="none" cap="none" strike="noStrike">
                <a:solidFill>
                  <a:srgbClr val="FFFFFF"/>
                </a:solidFill>
              </a:rPr>
              <a:t>Nedflyttning, Uppflyttning, Överflyttning &amp; Centrering.</a:t>
            </a:r>
            <a:endParaRPr i="1" sz="1600">
              <a:solidFill>
                <a:schemeClr val="lt1"/>
              </a:solidFill>
            </a:endParaRPr>
          </a:p>
          <a:p>
            <a:pPr indent="-228600" lvl="0" marL="228600" rtl="0" algn="l">
              <a:lnSpc>
                <a:spcPct val="90000"/>
              </a:lnSpc>
              <a:spcBef>
                <a:spcPts val="1000"/>
              </a:spcBef>
              <a:spcAft>
                <a:spcPts val="0"/>
              </a:spcAft>
              <a:buClr>
                <a:schemeClr val="lt1"/>
              </a:buClr>
              <a:buSzPct val="100000"/>
              <a:buChar char="•"/>
            </a:pPr>
            <a:r>
              <a:rPr lang="sv-SE" sz="2000">
                <a:solidFill>
                  <a:schemeClr val="lt1"/>
                </a:solidFill>
              </a:rPr>
              <a:t>KTAGM &amp; FRA – Komma till avslut göra mål &amp; Förhindra och rädda avslut. (Laget)</a:t>
            </a:r>
            <a:endParaRPr/>
          </a:p>
          <a:p>
            <a:pPr indent="0" lvl="0" marL="0" rtl="0" algn="l">
              <a:lnSpc>
                <a:spcPct val="90000"/>
              </a:lnSpc>
              <a:spcBef>
                <a:spcPts val="1000"/>
              </a:spcBef>
              <a:spcAft>
                <a:spcPts val="0"/>
              </a:spcAft>
              <a:buClr>
                <a:schemeClr val="lt1"/>
              </a:buClr>
              <a:buSzPct val="100000"/>
              <a:buNone/>
            </a:pPr>
            <a:r>
              <a:rPr i="1" lang="sv-SE" sz="1600">
                <a:solidFill>
                  <a:schemeClr val="lt1"/>
                </a:solidFill>
              </a:rPr>
              <a:t>- Djupledsspel, Uppflyttning, Spelvändning, Utmana, Finta och Dribbla. </a:t>
            </a:r>
            <a:endParaRPr/>
          </a:p>
          <a:p>
            <a:pPr indent="-228600" lvl="0" marL="228600" rtl="0" algn="l">
              <a:lnSpc>
                <a:spcPct val="90000"/>
              </a:lnSpc>
              <a:spcBef>
                <a:spcPts val="1000"/>
              </a:spcBef>
              <a:spcAft>
                <a:spcPts val="0"/>
              </a:spcAft>
              <a:buClr>
                <a:schemeClr val="lt1"/>
              </a:buClr>
              <a:buSzPct val="100000"/>
              <a:buChar char="•"/>
            </a:pPr>
            <a:r>
              <a:rPr lang="sv-SE" sz="2000">
                <a:solidFill>
                  <a:schemeClr val="lt1"/>
                </a:solidFill>
              </a:rPr>
              <a:t>Återerövring &amp; Kontring (Laget)</a:t>
            </a:r>
            <a:endParaRPr/>
          </a:p>
          <a:p>
            <a:pPr indent="-228600" lvl="0" marL="228600" rtl="0" algn="l">
              <a:lnSpc>
                <a:spcPct val="90000"/>
              </a:lnSpc>
              <a:spcBef>
                <a:spcPts val="1000"/>
              </a:spcBef>
              <a:spcAft>
                <a:spcPts val="0"/>
              </a:spcAft>
              <a:buClr>
                <a:schemeClr val="lt1"/>
              </a:buClr>
              <a:buSzPct val="100000"/>
              <a:buFont typeface="Calibri"/>
              <a:buChar char="-"/>
            </a:pPr>
            <a:r>
              <a:rPr i="1" lang="sv-SE" sz="1600">
                <a:solidFill>
                  <a:schemeClr val="lt1"/>
                </a:solidFill>
              </a:rPr>
              <a:t>Press, Markering, Djupledsspel, Uppflyttning.</a:t>
            </a:r>
            <a:endParaRPr/>
          </a:p>
          <a:p>
            <a:pPr indent="-111125" lvl="0" marL="228600" rtl="0" algn="l">
              <a:lnSpc>
                <a:spcPct val="90000"/>
              </a:lnSpc>
              <a:spcBef>
                <a:spcPts val="1000"/>
              </a:spcBef>
              <a:spcAft>
                <a:spcPts val="0"/>
              </a:spcAft>
              <a:buClr>
                <a:schemeClr val="dk1"/>
              </a:buClr>
              <a:buSzPct val="100000"/>
              <a:buFont typeface="Calibri"/>
              <a:buNone/>
            </a:pPr>
            <a:r>
              <a:t/>
            </a:r>
            <a:endParaRPr i="1" sz="2000"/>
          </a:p>
          <a:p>
            <a:pPr indent="0" lvl="0" marL="0" rtl="0" algn="l">
              <a:lnSpc>
                <a:spcPct val="90000"/>
              </a:lnSpc>
              <a:spcBef>
                <a:spcPts val="1000"/>
              </a:spcBef>
              <a:spcAft>
                <a:spcPts val="0"/>
              </a:spcAft>
              <a:buClr>
                <a:schemeClr val="lt1"/>
              </a:buClr>
              <a:buSzPct val="100000"/>
              <a:buNone/>
            </a:pPr>
            <a:r>
              <a:rPr lang="sv-SE" sz="2000">
                <a:solidFill>
                  <a:schemeClr val="lt1"/>
                </a:solidFill>
              </a:rPr>
              <a:t>2 veckors perioder, utom Återerövring &amp; Kontring bara en vecka.</a:t>
            </a:r>
            <a:endParaRPr/>
          </a:p>
        </p:txBody>
      </p:sp>
      <p:sp>
        <p:nvSpPr>
          <p:cNvPr id="1702" name="Google Shape;1702;p57"/>
          <p:cNvSpPr txBox="1"/>
          <p:nvPr/>
        </p:nvSpPr>
        <p:spPr>
          <a:xfrm>
            <a:off x="1019975" y="1524953"/>
            <a:ext cx="5754758" cy="118090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t/>
            </a:r>
            <a:endParaRPr sz="2800">
              <a:solidFill>
                <a:schemeClr val="lt1"/>
              </a:solidFill>
              <a:latin typeface="Calibri"/>
              <a:ea typeface="Calibri"/>
              <a:cs typeface="Calibri"/>
              <a:sym typeface="Calibri"/>
            </a:endParaRPr>
          </a:p>
        </p:txBody>
      </p:sp>
      <p:sp>
        <p:nvSpPr>
          <p:cNvPr id="1703" name="Google Shape;1703;p57"/>
          <p:cNvSpPr txBox="1"/>
          <p:nvPr/>
        </p:nvSpPr>
        <p:spPr>
          <a:xfrm>
            <a:off x="1019975" y="1070314"/>
            <a:ext cx="10515600" cy="435133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1600"/>
              <a:buFont typeface="Arial"/>
              <a:buNone/>
            </a:pPr>
            <a:r>
              <a:rPr lang="sv-SE" sz="1600">
                <a:solidFill>
                  <a:schemeClr val="lt1"/>
                </a:solidFill>
                <a:latin typeface="Calibri"/>
                <a:ea typeface="Calibri"/>
                <a:cs typeface="Calibri"/>
                <a:sym typeface="Calibri"/>
              </a:rPr>
              <a:t>Vi ska ha GLÄDJEN i centrum.</a:t>
            </a:r>
            <a:endParaRPr/>
          </a:p>
          <a:p>
            <a:pPr indent="0" lvl="0" marL="0" marR="0" rtl="0" algn="l">
              <a:lnSpc>
                <a:spcPct val="90000"/>
              </a:lnSpc>
              <a:spcBef>
                <a:spcPts val="1000"/>
              </a:spcBef>
              <a:spcAft>
                <a:spcPts val="0"/>
              </a:spcAft>
              <a:buClr>
                <a:schemeClr val="lt1"/>
              </a:buClr>
              <a:buSzPts val="1600"/>
              <a:buFont typeface="Arial"/>
              <a:buNone/>
            </a:pPr>
            <a:r>
              <a:rPr lang="sv-SE" sz="1600">
                <a:solidFill>
                  <a:schemeClr val="lt1"/>
                </a:solidFill>
                <a:latin typeface="Calibri"/>
                <a:ea typeface="Calibri"/>
                <a:cs typeface="Calibri"/>
                <a:sym typeface="Calibri"/>
              </a:rPr>
              <a:t>Vi ska utifrån våra tema veckor planer veckans tränings innehåll.</a:t>
            </a:r>
            <a:endParaRPr/>
          </a:p>
          <a:p>
            <a:pPr indent="0" lvl="0" marL="0" marR="0" rtl="0" algn="l">
              <a:lnSpc>
                <a:spcPct val="90000"/>
              </a:lnSpc>
              <a:spcBef>
                <a:spcPts val="1000"/>
              </a:spcBef>
              <a:spcAft>
                <a:spcPts val="0"/>
              </a:spcAft>
              <a:buClr>
                <a:schemeClr val="lt1"/>
              </a:buClr>
              <a:buSzPts val="1600"/>
              <a:buFont typeface="Arial"/>
              <a:buNone/>
            </a:pPr>
            <a:r>
              <a:rPr lang="sv-SE" sz="1600">
                <a:solidFill>
                  <a:schemeClr val="lt1"/>
                </a:solidFill>
                <a:latin typeface="Calibri"/>
                <a:ea typeface="Calibri"/>
                <a:cs typeface="Calibri"/>
                <a:sym typeface="Calibri"/>
              </a:rPr>
              <a:t>Undvik långa köer, MAX 3-4 spelare i kö.</a:t>
            </a:r>
            <a:endParaRPr/>
          </a:p>
          <a:p>
            <a:pPr indent="0" lvl="0" marL="0" marR="0" rtl="0" algn="l">
              <a:lnSpc>
                <a:spcPct val="90000"/>
              </a:lnSpc>
              <a:spcBef>
                <a:spcPts val="1000"/>
              </a:spcBef>
              <a:spcAft>
                <a:spcPts val="0"/>
              </a:spcAft>
              <a:buClr>
                <a:schemeClr val="lt1"/>
              </a:buClr>
              <a:buSzPts val="1600"/>
              <a:buFont typeface="Arial"/>
              <a:buNone/>
            </a:pPr>
            <a:r>
              <a:rPr lang="sv-SE" sz="1600">
                <a:solidFill>
                  <a:schemeClr val="lt1"/>
                </a:solidFill>
                <a:latin typeface="Calibri"/>
                <a:ea typeface="Calibri"/>
                <a:cs typeface="Calibri"/>
                <a:sym typeface="Calibri"/>
              </a:rPr>
              <a:t>Få spelarna att ta många egna beslut och få dem att reflektera deras beslut.</a:t>
            </a:r>
            <a:endParaRPr/>
          </a:p>
          <a:p>
            <a:pPr indent="0" lvl="0" marL="0" marR="0" rtl="0" algn="l">
              <a:lnSpc>
                <a:spcPct val="90000"/>
              </a:lnSpc>
              <a:spcBef>
                <a:spcPts val="1000"/>
              </a:spcBef>
              <a:spcAft>
                <a:spcPts val="0"/>
              </a:spcAft>
              <a:buClr>
                <a:schemeClr val="lt1"/>
              </a:buClr>
              <a:buSzPts val="1600"/>
              <a:buFont typeface="Arial"/>
              <a:buNone/>
            </a:pPr>
            <a:r>
              <a:rPr lang="sv-SE" sz="1600">
                <a:solidFill>
                  <a:schemeClr val="lt1"/>
                </a:solidFill>
                <a:latin typeface="Calibri"/>
                <a:ea typeface="Calibri"/>
                <a:cs typeface="Calibri"/>
                <a:sym typeface="Calibri"/>
              </a:rPr>
              <a:t>Bollen ska vara med i minst 5/6 av träning – Så max 15 minuter utan boll på en 90 minuter lång träning. </a:t>
            </a:r>
            <a:endParaRPr/>
          </a:p>
          <a:p>
            <a:pPr indent="0" lvl="0" marL="0" marR="0" rtl="0" algn="l">
              <a:lnSpc>
                <a:spcPct val="90000"/>
              </a:lnSpc>
              <a:spcBef>
                <a:spcPts val="1000"/>
              </a:spcBef>
              <a:spcAft>
                <a:spcPts val="0"/>
              </a:spcAft>
              <a:buClr>
                <a:schemeClr val="lt1"/>
              </a:buClr>
              <a:buSzPts val="1600"/>
              <a:buFont typeface="Arial"/>
              <a:buNone/>
            </a:pPr>
            <a:r>
              <a:rPr lang="sv-SE" sz="1600">
                <a:solidFill>
                  <a:schemeClr val="lt1"/>
                </a:solidFill>
                <a:latin typeface="Calibri"/>
                <a:ea typeface="Calibri"/>
                <a:cs typeface="Calibri"/>
                <a:sym typeface="Calibri"/>
              </a:rPr>
              <a:t>2-3 Träningar under säsong. 1-2 träningar Innan/Efter säsong.</a:t>
            </a:r>
            <a:endParaRPr/>
          </a:p>
          <a:p>
            <a:pPr indent="0" lvl="0" marL="0" marR="0" rtl="0" algn="l">
              <a:lnSpc>
                <a:spcPct val="90000"/>
              </a:lnSpc>
              <a:spcBef>
                <a:spcPts val="1000"/>
              </a:spcBef>
              <a:spcAft>
                <a:spcPts val="0"/>
              </a:spcAft>
              <a:buClr>
                <a:schemeClr val="dk1"/>
              </a:buClr>
              <a:buSzPts val="1600"/>
              <a:buFont typeface="Arial"/>
              <a:buNone/>
            </a:pPr>
            <a:r>
              <a:t/>
            </a:r>
            <a:endParaRPr sz="1600">
              <a:solidFill>
                <a:schemeClr val="lt1"/>
              </a:solidFill>
              <a:latin typeface="Calibri"/>
              <a:ea typeface="Calibri"/>
              <a:cs typeface="Calibri"/>
              <a:sym typeface="Calibri"/>
            </a:endParaRPr>
          </a:p>
        </p:txBody>
      </p:sp>
      <p:sp>
        <p:nvSpPr>
          <p:cNvPr id="1704" name="Google Shape;1704;p57"/>
          <p:cNvSpPr txBox="1"/>
          <p:nvPr/>
        </p:nvSpPr>
        <p:spPr>
          <a:xfrm>
            <a:off x="986330" y="760988"/>
            <a:ext cx="10515600" cy="1180904"/>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2800"/>
              <a:buFont typeface="Arial"/>
              <a:buNone/>
            </a:pPr>
            <a:r>
              <a:rPr i="1" lang="sv-SE" sz="2800" u="sng">
                <a:solidFill>
                  <a:schemeClr val="lt1"/>
                </a:solidFill>
                <a:latin typeface="Arial"/>
                <a:ea typeface="Arial"/>
                <a:cs typeface="Arial"/>
                <a:sym typeface="Arial"/>
              </a:rPr>
              <a:t>Tema veckor</a:t>
            </a:r>
            <a:endParaRPr b="1" i="1" sz="2800" u="sng">
              <a:solidFill>
                <a:schemeClr val="lt1"/>
              </a:solidFill>
              <a:latin typeface="Calibri"/>
              <a:ea typeface="Calibri"/>
              <a:cs typeface="Calibri"/>
              <a:sym typeface="Calibri"/>
            </a:endParaRPr>
          </a:p>
        </p:txBody>
      </p:sp>
      <p:sp>
        <p:nvSpPr>
          <p:cNvPr id="1705" name="Google Shape;1705;p57"/>
          <p:cNvSpPr txBox="1"/>
          <p:nvPr/>
        </p:nvSpPr>
        <p:spPr>
          <a:xfrm>
            <a:off x="8818324" y="173568"/>
            <a:ext cx="3212096" cy="773252"/>
          </a:xfrm>
          <a:prstGeom prst="rect">
            <a:avLst/>
          </a:prstGeom>
          <a:noFill/>
          <a:ln>
            <a:noFill/>
          </a:ln>
        </p:spPr>
        <p:txBody>
          <a:bodyPr anchorCtr="0" anchor="ctr" bIns="45700" lIns="91425" spcFirstLastPara="1" rIns="91425" wrap="square" tIns="45700">
            <a:noAutofit/>
          </a:bodyPr>
          <a:lstStyle/>
          <a:p>
            <a:pPr indent="0" lvl="0" marL="0" marR="0" rtl="0" algn="l">
              <a:lnSpc>
                <a:spcPct val="90909"/>
              </a:lnSpc>
              <a:spcBef>
                <a:spcPts val="0"/>
              </a:spcBef>
              <a:spcAft>
                <a:spcPts val="0"/>
              </a:spcAft>
              <a:buClr>
                <a:schemeClr val="lt1"/>
              </a:buClr>
              <a:buSzPts val="5500"/>
              <a:buFont typeface="Calibri"/>
              <a:buNone/>
            </a:pPr>
            <a:r>
              <a:rPr b="1" lang="sv-SE" sz="5500">
                <a:solidFill>
                  <a:schemeClr val="lt1"/>
                </a:solidFill>
                <a:latin typeface="Calibri"/>
                <a:ea typeface="Calibri"/>
                <a:cs typeface="Calibri"/>
                <a:sym typeface="Calibri"/>
              </a:rPr>
              <a:t>11 mot 11</a:t>
            </a:r>
            <a:endParaRPr/>
          </a:p>
        </p:txBody>
      </p:sp>
      <p:grpSp>
        <p:nvGrpSpPr>
          <p:cNvPr id="1706" name="Google Shape;1706;p57"/>
          <p:cNvGrpSpPr/>
          <p:nvPr/>
        </p:nvGrpSpPr>
        <p:grpSpPr>
          <a:xfrm>
            <a:off x="-134870" y="86233"/>
            <a:ext cx="3483998" cy="579522"/>
            <a:chOff x="-134870" y="86233"/>
            <a:chExt cx="3483998" cy="579522"/>
          </a:xfrm>
        </p:grpSpPr>
        <p:sp>
          <p:nvSpPr>
            <p:cNvPr id="1707" name="Google Shape;1707;p57"/>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sv-SE" sz="1200">
                  <a:solidFill>
                    <a:schemeClr val="lt1"/>
                  </a:solidFill>
                  <a:latin typeface="Calibri"/>
                  <a:ea typeface="Calibri"/>
                  <a:cs typeface="Calibri"/>
                  <a:sym typeface="Calibri"/>
                </a:rPr>
                <a:t>Glädje, Gemenskap &amp; Fair Play</a:t>
              </a:r>
              <a:endParaRPr/>
            </a:p>
          </p:txBody>
        </p:sp>
        <p:pic>
          <p:nvPicPr>
            <p:cNvPr id="1708" name="Google Shape;1708;p57"/>
            <p:cNvPicPr preferRelativeResize="0"/>
            <p:nvPr/>
          </p:nvPicPr>
          <p:blipFill rotWithShape="1">
            <a:blip r:embed="rId3">
              <a:alphaModFix/>
            </a:blip>
            <a:srcRect b="0" l="0" r="0" t="0"/>
            <a:stretch/>
          </p:blipFill>
          <p:spPr>
            <a:xfrm>
              <a:off x="-134870" y="86233"/>
              <a:ext cx="1034861" cy="579522"/>
            </a:xfrm>
            <a:prstGeom prst="rect">
              <a:avLst/>
            </a:prstGeom>
            <a:noFill/>
            <a:ln>
              <a:noFill/>
            </a:ln>
          </p:spPr>
        </p:pic>
      </p:grpSp>
      <p:pic>
        <p:nvPicPr>
          <p:cNvPr id="1709" name="Google Shape;1709;p57"/>
          <p:cNvPicPr preferRelativeResize="0"/>
          <p:nvPr/>
        </p:nvPicPr>
        <p:blipFill rotWithShape="1">
          <a:blip r:embed="rId3">
            <a:alphaModFix amt="20000"/>
          </a:blip>
          <a:srcRect b="0" l="0" r="0" t="0"/>
          <a:stretch/>
        </p:blipFill>
        <p:spPr>
          <a:xfrm>
            <a:off x="9471838" y="4805890"/>
            <a:ext cx="3486669" cy="195253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3">
                                            <p:txEl>
                                              <p:pRg end="0" st="0"/>
                                            </p:txEl>
                                          </p:spTgt>
                                        </p:tgtEl>
                                        <p:attrNameLst>
                                          <p:attrName>style.visibility</p:attrName>
                                        </p:attrNameLst>
                                      </p:cBhvr>
                                      <p:to>
                                        <p:strVal val="visible"/>
                                      </p:to>
                                    </p:set>
                                    <p:animEffect filter="fade" transition="in">
                                      <p:cBhvr>
                                        <p:cTn dur="500"/>
                                        <p:tgtEl>
                                          <p:spTgt spid="170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3">
                                            <p:txEl>
                                              <p:pRg end="1" st="1"/>
                                            </p:txEl>
                                          </p:spTgt>
                                        </p:tgtEl>
                                        <p:attrNameLst>
                                          <p:attrName>style.visibility</p:attrName>
                                        </p:attrNameLst>
                                      </p:cBhvr>
                                      <p:to>
                                        <p:strVal val="visible"/>
                                      </p:to>
                                    </p:set>
                                    <p:animEffect filter="fade" transition="in">
                                      <p:cBhvr>
                                        <p:cTn dur="500"/>
                                        <p:tgtEl>
                                          <p:spTgt spid="170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3">
                                            <p:txEl>
                                              <p:pRg end="2" st="2"/>
                                            </p:txEl>
                                          </p:spTgt>
                                        </p:tgtEl>
                                        <p:attrNameLst>
                                          <p:attrName>style.visibility</p:attrName>
                                        </p:attrNameLst>
                                      </p:cBhvr>
                                      <p:to>
                                        <p:strVal val="visible"/>
                                      </p:to>
                                    </p:set>
                                    <p:animEffect filter="fade" transition="in">
                                      <p:cBhvr>
                                        <p:cTn dur="500"/>
                                        <p:tgtEl>
                                          <p:spTgt spid="170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3">
                                            <p:txEl>
                                              <p:pRg end="3" st="3"/>
                                            </p:txEl>
                                          </p:spTgt>
                                        </p:tgtEl>
                                        <p:attrNameLst>
                                          <p:attrName>style.visibility</p:attrName>
                                        </p:attrNameLst>
                                      </p:cBhvr>
                                      <p:to>
                                        <p:strVal val="visible"/>
                                      </p:to>
                                    </p:set>
                                    <p:animEffect filter="fade" transition="in">
                                      <p:cBhvr>
                                        <p:cTn dur="500"/>
                                        <p:tgtEl>
                                          <p:spTgt spid="170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3">
                                            <p:txEl>
                                              <p:pRg end="4" st="4"/>
                                            </p:txEl>
                                          </p:spTgt>
                                        </p:tgtEl>
                                        <p:attrNameLst>
                                          <p:attrName>style.visibility</p:attrName>
                                        </p:attrNameLst>
                                      </p:cBhvr>
                                      <p:to>
                                        <p:strVal val="visible"/>
                                      </p:to>
                                    </p:set>
                                    <p:animEffect filter="fade" transition="in">
                                      <p:cBhvr>
                                        <p:cTn dur="500"/>
                                        <p:tgtEl>
                                          <p:spTgt spid="170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3">
                                            <p:txEl>
                                              <p:pRg end="5" st="5"/>
                                            </p:txEl>
                                          </p:spTgt>
                                        </p:tgtEl>
                                        <p:attrNameLst>
                                          <p:attrName>style.visibility</p:attrName>
                                        </p:attrNameLst>
                                      </p:cBhvr>
                                      <p:to>
                                        <p:strVal val="visible"/>
                                      </p:to>
                                    </p:set>
                                    <p:animEffect filter="fade" transition="in">
                                      <p:cBhvr>
                                        <p:cTn dur="500"/>
                                        <p:tgtEl>
                                          <p:spTgt spid="170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3">
                                            <p:txEl>
                                              <p:pRg end="6" st="6"/>
                                            </p:txEl>
                                          </p:spTgt>
                                        </p:tgtEl>
                                        <p:attrNameLst>
                                          <p:attrName>style.visibility</p:attrName>
                                        </p:attrNameLst>
                                      </p:cBhvr>
                                      <p:to>
                                        <p:strVal val="visible"/>
                                      </p:to>
                                    </p:set>
                                    <p:animEffect filter="fade" transition="in">
                                      <p:cBhvr>
                                        <p:cTn dur="500"/>
                                        <p:tgtEl>
                                          <p:spTgt spid="170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703">
                                            <p:txEl>
                                              <p:pRg end="0" st="0"/>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703">
                                            <p:txEl>
                                              <p:pRg end="1" st="1"/>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703">
                                            <p:txEl>
                                              <p:pRg end="2" st="2"/>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703">
                                            <p:txEl>
                                              <p:pRg end="3" st="3"/>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703">
                                            <p:txEl>
                                              <p:pRg end="4" st="4"/>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703">
                                            <p:txEl>
                                              <p:pRg end="5" st="5"/>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703">
                                            <p:txEl>
                                              <p:pRg end="6" st="6"/>
                                            </p:txEl>
                                          </p:spTgt>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704"/>
                                        </p:tgtEl>
                                        <p:attrNameLst>
                                          <p:attrName>style.visibility</p:attrName>
                                        </p:attrNameLst>
                                      </p:cBhvr>
                                      <p:to>
                                        <p:strVal val="visible"/>
                                      </p:to>
                                    </p:set>
                                    <p:animEffect filter="fade" transition="in">
                                      <p:cBhvr>
                                        <p:cTn dur="500"/>
                                        <p:tgtEl>
                                          <p:spTgt spid="17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1">
                                            <p:txEl>
                                              <p:pRg end="0" st="0"/>
                                            </p:txEl>
                                          </p:spTgt>
                                        </p:tgtEl>
                                        <p:attrNameLst>
                                          <p:attrName>style.visibility</p:attrName>
                                        </p:attrNameLst>
                                      </p:cBhvr>
                                      <p:to>
                                        <p:strVal val="visible"/>
                                      </p:to>
                                    </p:set>
                                    <p:animEffect filter="fade" transition="in">
                                      <p:cBhvr>
                                        <p:cTn dur="500"/>
                                        <p:tgtEl>
                                          <p:spTgt spid="170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1">
                                            <p:txEl>
                                              <p:pRg end="1" st="1"/>
                                            </p:txEl>
                                          </p:spTgt>
                                        </p:tgtEl>
                                        <p:attrNameLst>
                                          <p:attrName>style.visibility</p:attrName>
                                        </p:attrNameLst>
                                      </p:cBhvr>
                                      <p:to>
                                        <p:strVal val="visible"/>
                                      </p:to>
                                    </p:set>
                                    <p:animEffect filter="fade" transition="in">
                                      <p:cBhvr>
                                        <p:cTn dur="500"/>
                                        <p:tgtEl>
                                          <p:spTgt spid="170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1">
                                            <p:txEl>
                                              <p:pRg end="2" st="2"/>
                                            </p:txEl>
                                          </p:spTgt>
                                        </p:tgtEl>
                                        <p:attrNameLst>
                                          <p:attrName>style.visibility</p:attrName>
                                        </p:attrNameLst>
                                      </p:cBhvr>
                                      <p:to>
                                        <p:strVal val="visible"/>
                                      </p:to>
                                    </p:set>
                                    <p:animEffect filter="fade" transition="in">
                                      <p:cBhvr>
                                        <p:cTn dur="500"/>
                                        <p:tgtEl>
                                          <p:spTgt spid="170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1">
                                            <p:txEl>
                                              <p:pRg end="3" st="3"/>
                                            </p:txEl>
                                          </p:spTgt>
                                        </p:tgtEl>
                                        <p:attrNameLst>
                                          <p:attrName>style.visibility</p:attrName>
                                        </p:attrNameLst>
                                      </p:cBhvr>
                                      <p:to>
                                        <p:strVal val="visible"/>
                                      </p:to>
                                    </p:set>
                                    <p:animEffect filter="fade" transition="in">
                                      <p:cBhvr>
                                        <p:cTn dur="500"/>
                                        <p:tgtEl>
                                          <p:spTgt spid="170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1">
                                            <p:txEl>
                                              <p:pRg end="4" st="4"/>
                                            </p:txEl>
                                          </p:spTgt>
                                        </p:tgtEl>
                                        <p:attrNameLst>
                                          <p:attrName>style.visibility</p:attrName>
                                        </p:attrNameLst>
                                      </p:cBhvr>
                                      <p:to>
                                        <p:strVal val="visible"/>
                                      </p:to>
                                    </p:set>
                                    <p:animEffect filter="fade" transition="in">
                                      <p:cBhvr>
                                        <p:cTn dur="500"/>
                                        <p:tgtEl>
                                          <p:spTgt spid="170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1">
                                            <p:txEl>
                                              <p:pRg end="5" st="5"/>
                                            </p:txEl>
                                          </p:spTgt>
                                        </p:tgtEl>
                                        <p:attrNameLst>
                                          <p:attrName>style.visibility</p:attrName>
                                        </p:attrNameLst>
                                      </p:cBhvr>
                                      <p:to>
                                        <p:strVal val="visible"/>
                                      </p:to>
                                    </p:set>
                                    <p:animEffect filter="fade" transition="in">
                                      <p:cBhvr>
                                        <p:cTn dur="500"/>
                                        <p:tgtEl>
                                          <p:spTgt spid="170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1">
                                            <p:txEl>
                                              <p:pRg end="6" st="6"/>
                                            </p:txEl>
                                          </p:spTgt>
                                        </p:tgtEl>
                                        <p:attrNameLst>
                                          <p:attrName>style.visibility</p:attrName>
                                        </p:attrNameLst>
                                      </p:cBhvr>
                                      <p:to>
                                        <p:strVal val="visible"/>
                                      </p:to>
                                    </p:set>
                                    <p:animEffect filter="fade" transition="in">
                                      <p:cBhvr>
                                        <p:cTn dur="500"/>
                                        <p:tgtEl>
                                          <p:spTgt spid="170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1">
                                            <p:txEl>
                                              <p:pRg end="7" st="7"/>
                                            </p:txEl>
                                          </p:spTgt>
                                        </p:tgtEl>
                                        <p:attrNameLst>
                                          <p:attrName>style.visibility</p:attrName>
                                        </p:attrNameLst>
                                      </p:cBhvr>
                                      <p:to>
                                        <p:strVal val="visible"/>
                                      </p:to>
                                    </p:set>
                                    <p:animEffect filter="fade" transition="in">
                                      <p:cBhvr>
                                        <p:cTn dur="500"/>
                                        <p:tgtEl>
                                          <p:spTgt spid="170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1">
                                            <p:txEl>
                                              <p:pRg end="8" st="8"/>
                                            </p:txEl>
                                          </p:spTgt>
                                        </p:tgtEl>
                                        <p:attrNameLst>
                                          <p:attrName>style.visibility</p:attrName>
                                        </p:attrNameLst>
                                      </p:cBhvr>
                                      <p:to>
                                        <p:strVal val="visible"/>
                                      </p:to>
                                    </p:set>
                                    <p:animEffect filter="fade" transition="in">
                                      <p:cBhvr>
                                        <p:cTn dur="500"/>
                                        <p:tgtEl>
                                          <p:spTgt spid="1701">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1">
                                            <p:txEl>
                                              <p:pRg end="9" st="9"/>
                                            </p:txEl>
                                          </p:spTgt>
                                        </p:tgtEl>
                                        <p:attrNameLst>
                                          <p:attrName>style.visibility</p:attrName>
                                        </p:attrNameLst>
                                      </p:cBhvr>
                                      <p:to>
                                        <p:strVal val="visible"/>
                                      </p:to>
                                    </p:set>
                                    <p:animEffect filter="fade" transition="in">
                                      <p:cBhvr>
                                        <p:cTn dur="500"/>
                                        <p:tgtEl>
                                          <p:spTgt spid="1701">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3" name="Shape 1713"/>
        <p:cNvGrpSpPr/>
        <p:nvPr/>
      </p:nvGrpSpPr>
      <p:grpSpPr>
        <a:xfrm>
          <a:off x="0" y="0"/>
          <a:ext cx="0" cy="0"/>
          <a:chOff x="0" y="0"/>
          <a:chExt cx="0" cy="0"/>
        </a:xfrm>
      </p:grpSpPr>
      <p:sp>
        <p:nvSpPr>
          <p:cNvPr id="1714" name="Google Shape;1714;p58"/>
          <p:cNvSpPr txBox="1"/>
          <p:nvPr>
            <p:ph idx="1" type="body"/>
          </p:nvPr>
        </p:nvSpPr>
        <p:spPr>
          <a:xfrm>
            <a:off x="672476" y="1795825"/>
            <a:ext cx="4125053" cy="3487520"/>
          </a:xfrm>
          <a:prstGeom prst="rect">
            <a:avLst/>
          </a:prstGeom>
          <a:noFill/>
          <a:ln>
            <a:noFill/>
          </a:ln>
        </p:spPr>
        <p:txBody>
          <a:bodyPr anchorCtr="0" anchor="t" bIns="45700" lIns="91425" spcFirstLastPara="1" rIns="91425" wrap="square" tIns="45700">
            <a:noAutofit/>
          </a:bodyPr>
          <a:lstStyle/>
          <a:p>
            <a:pPr indent="-285750" lvl="0" marL="285750" rtl="0" algn="l">
              <a:lnSpc>
                <a:spcPct val="90000"/>
              </a:lnSpc>
              <a:spcBef>
                <a:spcPts val="0"/>
              </a:spcBef>
              <a:spcAft>
                <a:spcPts val="0"/>
              </a:spcAft>
              <a:buSzPts val="1600"/>
              <a:buFont typeface="Arial"/>
              <a:buChar char="•"/>
            </a:pPr>
            <a:r>
              <a:rPr b="1" lang="sv-SE" sz="1600">
                <a:solidFill>
                  <a:schemeClr val="lt1"/>
                </a:solidFill>
                <a:latin typeface="Calibri"/>
                <a:ea typeface="Calibri"/>
                <a:cs typeface="Calibri"/>
                <a:sym typeface="Calibri"/>
              </a:rPr>
              <a:t>Förberedelse träning/Uppvärmning </a:t>
            </a:r>
            <a:r>
              <a:rPr lang="sv-SE" sz="1100">
                <a:solidFill>
                  <a:schemeClr val="lt1"/>
                </a:solidFill>
                <a:latin typeface="Calibri"/>
                <a:ea typeface="Calibri"/>
                <a:cs typeface="Calibri"/>
                <a:sym typeface="Calibri"/>
              </a:rPr>
              <a:t>- </a:t>
            </a:r>
            <a:r>
              <a:rPr lang="sv-SE" sz="1200">
                <a:solidFill>
                  <a:schemeClr val="lt1"/>
                </a:solidFill>
                <a:latin typeface="Calibri"/>
                <a:ea typeface="Calibri"/>
                <a:cs typeface="Calibri"/>
                <a:sym typeface="Calibri"/>
              </a:rPr>
              <a:t>Teknik, Fifa 11+ , Knä kontroll, Ska bli varma.</a:t>
            </a:r>
            <a:endParaRPr/>
          </a:p>
          <a:p>
            <a:pPr indent="0" lvl="0" marL="0" rtl="0" algn="l">
              <a:lnSpc>
                <a:spcPct val="90000"/>
              </a:lnSpc>
              <a:spcBef>
                <a:spcPts val="1000"/>
              </a:spcBef>
              <a:spcAft>
                <a:spcPts val="0"/>
              </a:spcAft>
              <a:buClr>
                <a:schemeClr val="lt2"/>
              </a:buClr>
              <a:buSzPts val="1200"/>
              <a:buFont typeface="Arial"/>
              <a:buNone/>
            </a:pPr>
            <a:r>
              <a:rPr lang="sv-SE" sz="1200">
                <a:solidFill>
                  <a:schemeClr val="lt1"/>
                </a:solidFill>
                <a:latin typeface="Calibri"/>
                <a:ea typeface="Calibri"/>
                <a:cs typeface="Calibri"/>
                <a:sym typeface="Calibri"/>
              </a:rPr>
              <a:t>20 MIN </a:t>
            </a:r>
            <a:endParaRPr/>
          </a:p>
          <a:p>
            <a:pPr indent="-215900" lvl="0" marL="285750" rtl="0" algn="l">
              <a:lnSpc>
                <a:spcPct val="90000"/>
              </a:lnSpc>
              <a:spcBef>
                <a:spcPts val="1000"/>
              </a:spcBef>
              <a:spcAft>
                <a:spcPts val="0"/>
              </a:spcAft>
              <a:buSzPts val="1100"/>
              <a:buFont typeface="Arial"/>
              <a:buNone/>
            </a:pPr>
            <a:r>
              <a:t/>
            </a:r>
            <a:endParaRPr sz="1100">
              <a:solidFill>
                <a:schemeClr val="lt1"/>
              </a:solidFill>
              <a:latin typeface="Calibri"/>
              <a:ea typeface="Calibri"/>
              <a:cs typeface="Calibri"/>
              <a:sym typeface="Calibri"/>
            </a:endParaRPr>
          </a:p>
          <a:p>
            <a:pPr indent="-285750" lvl="0" marL="285750" rtl="0" algn="l">
              <a:lnSpc>
                <a:spcPct val="90000"/>
              </a:lnSpc>
              <a:spcBef>
                <a:spcPts val="1000"/>
              </a:spcBef>
              <a:spcAft>
                <a:spcPts val="0"/>
              </a:spcAft>
              <a:buSzPts val="1600"/>
              <a:buFont typeface="Arial"/>
              <a:buChar char="•"/>
            </a:pPr>
            <a:r>
              <a:rPr b="1" lang="sv-SE" sz="1600">
                <a:solidFill>
                  <a:schemeClr val="lt1"/>
                </a:solidFill>
                <a:latin typeface="Calibri"/>
                <a:ea typeface="Calibri"/>
                <a:cs typeface="Calibri"/>
                <a:sym typeface="Calibri"/>
              </a:rPr>
              <a:t>Färdighetsövning</a:t>
            </a:r>
            <a:r>
              <a:rPr lang="sv-SE" sz="1100">
                <a:solidFill>
                  <a:schemeClr val="lt1"/>
                </a:solidFill>
                <a:latin typeface="Calibri"/>
                <a:ea typeface="Calibri"/>
                <a:cs typeface="Calibri"/>
                <a:sym typeface="Calibri"/>
              </a:rPr>
              <a:t> </a:t>
            </a:r>
            <a:r>
              <a:rPr lang="sv-SE" sz="1200">
                <a:solidFill>
                  <a:schemeClr val="lt1"/>
                </a:solidFill>
                <a:latin typeface="Calibri"/>
                <a:ea typeface="Calibri"/>
                <a:cs typeface="Calibri"/>
                <a:sym typeface="Calibri"/>
              </a:rPr>
              <a:t>– Teknik, Mycket Repetion.</a:t>
            </a:r>
            <a:endParaRPr/>
          </a:p>
          <a:p>
            <a:pPr indent="0" lvl="0" marL="0" rtl="0" algn="l">
              <a:lnSpc>
                <a:spcPct val="90000"/>
              </a:lnSpc>
              <a:spcBef>
                <a:spcPts val="1000"/>
              </a:spcBef>
              <a:spcAft>
                <a:spcPts val="0"/>
              </a:spcAft>
              <a:buClr>
                <a:schemeClr val="lt2"/>
              </a:buClr>
              <a:buSzPts val="1200"/>
              <a:buFont typeface="Arial"/>
              <a:buNone/>
            </a:pPr>
            <a:r>
              <a:rPr lang="sv-SE" sz="1200">
                <a:solidFill>
                  <a:schemeClr val="lt1"/>
                </a:solidFill>
                <a:latin typeface="Calibri"/>
                <a:ea typeface="Calibri"/>
                <a:cs typeface="Calibri"/>
                <a:sym typeface="Calibri"/>
              </a:rPr>
              <a:t>15 MIN</a:t>
            </a:r>
            <a:endParaRPr/>
          </a:p>
          <a:p>
            <a:pPr indent="0" lvl="0" marL="0" rtl="0" algn="l">
              <a:lnSpc>
                <a:spcPct val="90000"/>
              </a:lnSpc>
              <a:spcBef>
                <a:spcPts val="1000"/>
              </a:spcBef>
              <a:spcAft>
                <a:spcPts val="0"/>
              </a:spcAft>
              <a:buClr>
                <a:schemeClr val="lt2"/>
              </a:buClr>
              <a:buSzPts val="1100"/>
              <a:buFont typeface="Arial"/>
              <a:buNone/>
            </a:pPr>
            <a:r>
              <a:t/>
            </a:r>
            <a:endParaRPr sz="1100">
              <a:solidFill>
                <a:schemeClr val="lt1"/>
              </a:solidFill>
              <a:latin typeface="Calibri"/>
              <a:ea typeface="Calibri"/>
              <a:cs typeface="Calibri"/>
              <a:sym typeface="Calibri"/>
            </a:endParaRPr>
          </a:p>
          <a:p>
            <a:pPr indent="-342900" lvl="0" marL="342900" rtl="0" algn="l">
              <a:lnSpc>
                <a:spcPct val="90000"/>
              </a:lnSpc>
              <a:spcBef>
                <a:spcPts val="1000"/>
              </a:spcBef>
              <a:spcAft>
                <a:spcPts val="0"/>
              </a:spcAft>
              <a:buSzPts val="1600"/>
              <a:buFont typeface="Arial"/>
              <a:buChar char="•"/>
            </a:pPr>
            <a:r>
              <a:rPr b="1" lang="sv-SE" sz="1600">
                <a:solidFill>
                  <a:schemeClr val="lt1"/>
                </a:solidFill>
                <a:latin typeface="Calibri"/>
                <a:ea typeface="Calibri"/>
                <a:cs typeface="Calibri"/>
                <a:sym typeface="Calibri"/>
              </a:rPr>
              <a:t>Spelövning</a:t>
            </a:r>
            <a:r>
              <a:rPr b="1" lang="sv-SE" sz="1100">
                <a:solidFill>
                  <a:schemeClr val="lt1"/>
                </a:solidFill>
                <a:latin typeface="Calibri"/>
                <a:ea typeface="Calibri"/>
                <a:cs typeface="Calibri"/>
                <a:sym typeface="Calibri"/>
              </a:rPr>
              <a:t> - </a:t>
            </a:r>
            <a:r>
              <a:rPr lang="sv-SE" sz="1200">
                <a:solidFill>
                  <a:schemeClr val="lt1"/>
                </a:solidFill>
                <a:latin typeface="Calibri"/>
                <a:ea typeface="Calibri"/>
                <a:cs typeface="Calibri"/>
                <a:sym typeface="Calibri"/>
              </a:rPr>
              <a:t>Spelförståelse, spelarna tar mycket beslut. </a:t>
            </a:r>
            <a:endParaRPr/>
          </a:p>
          <a:p>
            <a:pPr indent="0" lvl="0" marL="0" rtl="0" algn="l">
              <a:lnSpc>
                <a:spcPct val="90000"/>
              </a:lnSpc>
              <a:spcBef>
                <a:spcPts val="1000"/>
              </a:spcBef>
              <a:spcAft>
                <a:spcPts val="0"/>
              </a:spcAft>
              <a:buClr>
                <a:schemeClr val="lt2"/>
              </a:buClr>
              <a:buSzPts val="1200"/>
              <a:buFont typeface="Arial"/>
              <a:buNone/>
            </a:pPr>
            <a:r>
              <a:rPr lang="sv-SE" sz="1200">
                <a:solidFill>
                  <a:schemeClr val="lt1"/>
                </a:solidFill>
                <a:latin typeface="Calibri"/>
                <a:ea typeface="Calibri"/>
                <a:cs typeface="Calibri"/>
                <a:sym typeface="Calibri"/>
              </a:rPr>
              <a:t>Sätt in Arbetssätt.</a:t>
            </a:r>
            <a:endParaRPr/>
          </a:p>
          <a:p>
            <a:pPr indent="0" lvl="0" marL="0" rtl="0" algn="l">
              <a:lnSpc>
                <a:spcPct val="90000"/>
              </a:lnSpc>
              <a:spcBef>
                <a:spcPts val="1000"/>
              </a:spcBef>
              <a:spcAft>
                <a:spcPts val="0"/>
              </a:spcAft>
              <a:buClr>
                <a:schemeClr val="lt2"/>
              </a:buClr>
              <a:buSzPts val="1200"/>
              <a:buFont typeface="Arial"/>
              <a:buNone/>
            </a:pPr>
            <a:r>
              <a:rPr lang="sv-SE" sz="1200">
                <a:solidFill>
                  <a:schemeClr val="lt1"/>
                </a:solidFill>
                <a:latin typeface="Calibri"/>
                <a:ea typeface="Calibri"/>
                <a:cs typeface="Calibri"/>
                <a:sym typeface="Calibri"/>
              </a:rPr>
              <a:t>25 MIN</a:t>
            </a:r>
            <a:endParaRPr/>
          </a:p>
          <a:p>
            <a:pPr indent="0" lvl="0" marL="0" rtl="0" algn="l">
              <a:lnSpc>
                <a:spcPct val="90000"/>
              </a:lnSpc>
              <a:spcBef>
                <a:spcPts val="1000"/>
              </a:spcBef>
              <a:spcAft>
                <a:spcPts val="0"/>
              </a:spcAft>
              <a:buClr>
                <a:schemeClr val="lt2"/>
              </a:buClr>
              <a:buSzPts val="1100"/>
              <a:buFont typeface="Arial"/>
              <a:buNone/>
            </a:pPr>
            <a:r>
              <a:t/>
            </a:r>
            <a:endParaRPr sz="1100">
              <a:solidFill>
                <a:schemeClr val="lt1"/>
              </a:solidFill>
              <a:latin typeface="Calibri"/>
              <a:ea typeface="Calibri"/>
              <a:cs typeface="Calibri"/>
              <a:sym typeface="Calibri"/>
            </a:endParaRPr>
          </a:p>
          <a:p>
            <a:pPr indent="-342900" lvl="0" marL="342900" rtl="0" algn="l">
              <a:lnSpc>
                <a:spcPct val="90000"/>
              </a:lnSpc>
              <a:spcBef>
                <a:spcPts val="1000"/>
              </a:spcBef>
              <a:spcAft>
                <a:spcPts val="0"/>
              </a:spcAft>
              <a:buSzPts val="1600"/>
              <a:buFont typeface="Arial"/>
              <a:buChar char="•"/>
            </a:pPr>
            <a:r>
              <a:rPr b="1" lang="sv-SE" sz="1600">
                <a:solidFill>
                  <a:schemeClr val="lt1"/>
                </a:solidFill>
                <a:latin typeface="Calibri"/>
                <a:ea typeface="Calibri"/>
                <a:cs typeface="Calibri"/>
                <a:sym typeface="Calibri"/>
              </a:rPr>
              <a:t>Spel</a:t>
            </a:r>
            <a:r>
              <a:rPr b="1" lang="sv-SE" sz="1100">
                <a:solidFill>
                  <a:schemeClr val="lt1"/>
                </a:solidFill>
                <a:latin typeface="Calibri"/>
                <a:ea typeface="Calibri"/>
                <a:cs typeface="Calibri"/>
                <a:sym typeface="Calibri"/>
              </a:rPr>
              <a:t> </a:t>
            </a:r>
            <a:r>
              <a:rPr lang="sv-SE" sz="1200">
                <a:solidFill>
                  <a:schemeClr val="lt1"/>
                </a:solidFill>
                <a:latin typeface="Calibri"/>
                <a:ea typeface="Calibri"/>
                <a:cs typeface="Calibri"/>
                <a:sym typeface="Calibri"/>
              </a:rPr>
              <a:t>– Matchlika situationer, spelarna tar mycket beslut.   </a:t>
            </a:r>
            <a:endParaRPr/>
          </a:p>
          <a:p>
            <a:pPr indent="0" lvl="0" marL="0" rtl="0" algn="l">
              <a:lnSpc>
                <a:spcPct val="90000"/>
              </a:lnSpc>
              <a:spcBef>
                <a:spcPts val="1000"/>
              </a:spcBef>
              <a:spcAft>
                <a:spcPts val="0"/>
              </a:spcAft>
              <a:buClr>
                <a:schemeClr val="lt2"/>
              </a:buClr>
              <a:buSzPts val="1200"/>
              <a:buFont typeface="Arial"/>
              <a:buNone/>
            </a:pPr>
            <a:r>
              <a:rPr lang="sv-SE" sz="1200">
                <a:solidFill>
                  <a:schemeClr val="lt1"/>
                </a:solidFill>
                <a:latin typeface="Calibri"/>
                <a:ea typeface="Calibri"/>
                <a:cs typeface="Calibri"/>
                <a:sym typeface="Calibri"/>
              </a:rPr>
              <a:t>Sätt in Arbetssätt.</a:t>
            </a:r>
            <a:endParaRPr/>
          </a:p>
          <a:p>
            <a:pPr indent="0" lvl="0" marL="0" rtl="0" algn="l">
              <a:lnSpc>
                <a:spcPct val="90000"/>
              </a:lnSpc>
              <a:spcBef>
                <a:spcPts val="1000"/>
              </a:spcBef>
              <a:spcAft>
                <a:spcPts val="0"/>
              </a:spcAft>
              <a:buClr>
                <a:schemeClr val="lt2"/>
              </a:buClr>
              <a:buSzPts val="1200"/>
              <a:buFont typeface="Arial"/>
              <a:buNone/>
            </a:pPr>
            <a:r>
              <a:rPr lang="sv-SE" sz="1200">
                <a:solidFill>
                  <a:schemeClr val="lt1"/>
                </a:solidFill>
                <a:latin typeface="Calibri"/>
                <a:ea typeface="Calibri"/>
                <a:cs typeface="Calibri"/>
                <a:sym typeface="Calibri"/>
              </a:rPr>
              <a:t>MER AV: 3 mot 3, 4 mot 4, 5 mot 5, 6 mot 6, 7 mot 7</a:t>
            </a:r>
            <a:endParaRPr/>
          </a:p>
          <a:p>
            <a:pPr indent="0" lvl="0" marL="0" rtl="0" algn="l">
              <a:lnSpc>
                <a:spcPct val="90000"/>
              </a:lnSpc>
              <a:spcBef>
                <a:spcPts val="1000"/>
              </a:spcBef>
              <a:spcAft>
                <a:spcPts val="0"/>
              </a:spcAft>
              <a:buClr>
                <a:schemeClr val="lt2"/>
              </a:buClr>
              <a:buSzPts val="1200"/>
              <a:buFont typeface="Arial"/>
              <a:buNone/>
            </a:pPr>
            <a:r>
              <a:rPr lang="sv-SE" sz="1200">
                <a:solidFill>
                  <a:schemeClr val="lt1"/>
                </a:solidFill>
                <a:latin typeface="Calibri"/>
                <a:ea typeface="Calibri"/>
                <a:cs typeface="Calibri"/>
                <a:sym typeface="Calibri"/>
              </a:rPr>
              <a:t>KOPLITERA MED: 8 mot 8, 9 mot 9, 10 mot 10 &amp; 11 mot 11</a:t>
            </a:r>
            <a:endParaRPr sz="1200">
              <a:solidFill>
                <a:schemeClr val="lt1"/>
              </a:solidFill>
              <a:latin typeface="Calibri"/>
              <a:ea typeface="Calibri"/>
              <a:cs typeface="Calibri"/>
              <a:sym typeface="Calibri"/>
            </a:endParaRPr>
          </a:p>
          <a:p>
            <a:pPr indent="0" lvl="0" marL="0" rtl="0" algn="l">
              <a:lnSpc>
                <a:spcPct val="90000"/>
              </a:lnSpc>
              <a:spcBef>
                <a:spcPts val="1000"/>
              </a:spcBef>
              <a:spcAft>
                <a:spcPts val="0"/>
              </a:spcAft>
              <a:buClr>
                <a:schemeClr val="lt2"/>
              </a:buClr>
              <a:buSzPts val="1200"/>
              <a:buFont typeface="Arial"/>
              <a:buNone/>
            </a:pPr>
            <a:r>
              <a:rPr lang="sv-SE" sz="1200">
                <a:solidFill>
                  <a:schemeClr val="lt1"/>
                </a:solidFill>
                <a:latin typeface="Calibri"/>
                <a:ea typeface="Calibri"/>
                <a:cs typeface="Calibri"/>
                <a:sym typeface="Calibri"/>
              </a:rPr>
              <a:t>30 MIN</a:t>
            </a:r>
            <a:endParaRPr/>
          </a:p>
        </p:txBody>
      </p:sp>
      <p:sp>
        <p:nvSpPr>
          <p:cNvPr id="1715" name="Google Shape;1715;p58"/>
          <p:cNvSpPr txBox="1"/>
          <p:nvPr>
            <p:ph type="title"/>
          </p:nvPr>
        </p:nvSpPr>
        <p:spPr>
          <a:xfrm>
            <a:off x="442244" y="332361"/>
            <a:ext cx="9560366" cy="773252"/>
          </a:xfrm>
          <a:prstGeom prst="rect">
            <a:avLst/>
          </a:prstGeom>
          <a:noFill/>
          <a:ln>
            <a:noFill/>
          </a:ln>
        </p:spPr>
        <p:txBody>
          <a:bodyPr anchorCtr="0" anchor="ctr" bIns="45700" lIns="91425" spcFirstLastPara="1" rIns="91425" wrap="square" tIns="45700">
            <a:normAutofit/>
          </a:bodyPr>
          <a:lstStyle/>
          <a:p>
            <a:pPr indent="0" lvl="0" marL="0" rtl="0" algn="l">
              <a:lnSpc>
                <a:spcPct val="104166"/>
              </a:lnSpc>
              <a:spcBef>
                <a:spcPts val="0"/>
              </a:spcBef>
              <a:spcAft>
                <a:spcPts val="0"/>
              </a:spcAft>
              <a:buClr>
                <a:schemeClr val="lt1"/>
              </a:buClr>
              <a:buSzPts val="4800"/>
              <a:buFont typeface="Calibri"/>
              <a:buNone/>
            </a:pPr>
            <a:r>
              <a:rPr lang="sv-SE" sz="4800">
                <a:solidFill>
                  <a:schemeClr val="lt1"/>
                </a:solidFill>
              </a:rPr>
              <a:t>Uppbyggnad av träning</a:t>
            </a:r>
            <a:endParaRPr/>
          </a:p>
        </p:txBody>
      </p:sp>
      <p:sp>
        <p:nvSpPr>
          <p:cNvPr id="1716" name="Google Shape;1716;p58"/>
          <p:cNvSpPr txBox="1"/>
          <p:nvPr/>
        </p:nvSpPr>
        <p:spPr>
          <a:xfrm>
            <a:off x="8793271" y="360540"/>
            <a:ext cx="3292232" cy="773252"/>
          </a:xfrm>
          <a:prstGeom prst="rect">
            <a:avLst/>
          </a:prstGeom>
          <a:noFill/>
          <a:ln>
            <a:noFill/>
          </a:ln>
        </p:spPr>
        <p:txBody>
          <a:bodyPr anchorCtr="0" anchor="ctr" bIns="45700" lIns="91425" spcFirstLastPara="1" rIns="91425" wrap="square" tIns="45700">
            <a:noAutofit/>
          </a:bodyPr>
          <a:lstStyle/>
          <a:p>
            <a:pPr indent="0" lvl="0" marL="0" marR="0" rtl="0" algn="l">
              <a:lnSpc>
                <a:spcPct val="90909"/>
              </a:lnSpc>
              <a:spcBef>
                <a:spcPts val="0"/>
              </a:spcBef>
              <a:spcAft>
                <a:spcPts val="0"/>
              </a:spcAft>
              <a:buClr>
                <a:schemeClr val="lt1"/>
              </a:buClr>
              <a:buSzPts val="5500"/>
              <a:buFont typeface="Calibri"/>
              <a:buNone/>
            </a:pPr>
            <a:r>
              <a:rPr lang="sv-SE" sz="5500">
                <a:solidFill>
                  <a:schemeClr val="lt1"/>
                </a:solidFill>
                <a:latin typeface="Calibri"/>
                <a:ea typeface="Calibri"/>
                <a:cs typeface="Calibri"/>
                <a:sym typeface="Calibri"/>
              </a:rPr>
              <a:t>11 mot 11</a:t>
            </a:r>
            <a:endParaRPr/>
          </a:p>
        </p:txBody>
      </p:sp>
      <p:sp>
        <p:nvSpPr>
          <p:cNvPr id="1717" name="Google Shape;1717;p58"/>
          <p:cNvSpPr txBox="1"/>
          <p:nvPr/>
        </p:nvSpPr>
        <p:spPr>
          <a:xfrm>
            <a:off x="672476" y="983273"/>
            <a:ext cx="4125053" cy="773252"/>
          </a:xfrm>
          <a:prstGeom prst="rect">
            <a:avLst/>
          </a:prstGeom>
          <a:noFill/>
          <a:ln>
            <a:noFill/>
          </a:ln>
        </p:spPr>
        <p:txBody>
          <a:bodyPr anchorCtr="0" anchor="ctr" bIns="45700" lIns="91425" spcFirstLastPara="1" rIns="91425" wrap="square" tIns="45700">
            <a:noAutofit/>
          </a:bodyPr>
          <a:lstStyle/>
          <a:p>
            <a:pPr indent="0" lvl="0" marL="0" marR="0" rtl="0" algn="l">
              <a:lnSpc>
                <a:spcPct val="125000"/>
              </a:lnSpc>
              <a:spcBef>
                <a:spcPts val="0"/>
              </a:spcBef>
              <a:spcAft>
                <a:spcPts val="0"/>
              </a:spcAft>
              <a:buClr>
                <a:schemeClr val="lt1"/>
              </a:buClr>
              <a:buSzPts val="4000"/>
              <a:buFont typeface="Arial"/>
              <a:buNone/>
            </a:pPr>
            <a:r>
              <a:rPr lang="sv-SE" sz="4000">
                <a:solidFill>
                  <a:schemeClr val="lt1"/>
                </a:solidFill>
                <a:latin typeface="Arial"/>
                <a:ea typeface="Arial"/>
                <a:cs typeface="Arial"/>
                <a:sym typeface="Arial"/>
              </a:rPr>
              <a:t>90 Min</a:t>
            </a:r>
            <a:endParaRPr/>
          </a:p>
        </p:txBody>
      </p:sp>
      <p:graphicFrame>
        <p:nvGraphicFramePr>
          <p:cNvPr id="1718" name="Google Shape;1718;p58"/>
          <p:cNvGraphicFramePr/>
          <p:nvPr/>
        </p:nvGraphicFramePr>
        <p:xfrm>
          <a:off x="4338979" y="997377"/>
          <a:ext cx="8128000" cy="5418667"/>
        </p:xfrm>
        <a:graphic>
          <a:graphicData uri="http://schemas.openxmlformats.org/drawingml/2006/chart">
            <c:chart r:id="rId3"/>
          </a:graphicData>
        </a:graphic>
      </p:graphicFrame>
      <p:sp>
        <p:nvSpPr>
          <p:cNvPr id="1719" name="Google Shape;1719;p58"/>
          <p:cNvSpPr/>
          <p:nvPr/>
        </p:nvSpPr>
        <p:spPr>
          <a:xfrm>
            <a:off x="5005599" y="1715620"/>
            <a:ext cx="433656" cy="366311"/>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0" name="Google Shape;1720;p58"/>
          <p:cNvSpPr/>
          <p:nvPr/>
        </p:nvSpPr>
        <p:spPr>
          <a:xfrm>
            <a:off x="5005599" y="2859300"/>
            <a:ext cx="433656" cy="366311"/>
          </a:xfrm>
          <a:prstGeom prst="rect">
            <a:avLst/>
          </a:prstGeom>
          <a:solidFill>
            <a:srgbClr val="ED7D3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1" name="Google Shape;1721;p58"/>
          <p:cNvSpPr/>
          <p:nvPr/>
        </p:nvSpPr>
        <p:spPr>
          <a:xfrm>
            <a:off x="5005599" y="3760825"/>
            <a:ext cx="433656" cy="366311"/>
          </a:xfrm>
          <a:prstGeom prst="rect">
            <a:avLst/>
          </a:prstGeom>
          <a:solidFill>
            <a:srgbClr val="A5A5A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2" name="Google Shape;1722;p58"/>
          <p:cNvSpPr/>
          <p:nvPr/>
        </p:nvSpPr>
        <p:spPr>
          <a:xfrm>
            <a:off x="5005599" y="4996857"/>
            <a:ext cx="433656" cy="366311"/>
          </a:xfrm>
          <a:prstGeom prst="rect">
            <a:avLst/>
          </a:prstGeom>
          <a:solidFill>
            <a:srgbClr val="FFC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723" name="Google Shape;1723;p58"/>
          <p:cNvGrpSpPr/>
          <p:nvPr/>
        </p:nvGrpSpPr>
        <p:grpSpPr>
          <a:xfrm>
            <a:off x="-134870" y="86233"/>
            <a:ext cx="3483998" cy="579522"/>
            <a:chOff x="-134870" y="86233"/>
            <a:chExt cx="3483998" cy="579522"/>
          </a:xfrm>
        </p:grpSpPr>
        <p:sp>
          <p:nvSpPr>
            <p:cNvPr id="1724" name="Google Shape;1724;p58"/>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sv-SE" sz="1200">
                  <a:solidFill>
                    <a:schemeClr val="lt1"/>
                  </a:solidFill>
                  <a:latin typeface="Calibri"/>
                  <a:ea typeface="Calibri"/>
                  <a:cs typeface="Calibri"/>
                  <a:sym typeface="Calibri"/>
                </a:rPr>
                <a:t>Glädje, Gemenskap &amp; Fair Play</a:t>
              </a:r>
              <a:endParaRPr/>
            </a:p>
          </p:txBody>
        </p:sp>
        <p:pic>
          <p:nvPicPr>
            <p:cNvPr id="1725" name="Google Shape;1725;p58"/>
            <p:cNvPicPr preferRelativeResize="0"/>
            <p:nvPr/>
          </p:nvPicPr>
          <p:blipFill rotWithShape="1">
            <a:blip r:embed="rId4">
              <a:alphaModFix/>
            </a:blip>
            <a:srcRect b="0" l="0" r="0" t="0"/>
            <a:stretch/>
          </p:blipFill>
          <p:spPr>
            <a:xfrm>
              <a:off x="-134870" y="86233"/>
              <a:ext cx="1034861" cy="579522"/>
            </a:xfrm>
            <a:prstGeom prst="rect">
              <a:avLst/>
            </a:prstGeom>
            <a:noFill/>
            <a:ln>
              <a:noFill/>
            </a:ln>
          </p:spPr>
        </p:pic>
      </p:grpSp>
      <p:pic>
        <p:nvPicPr>
          <p:cNvPr id="1726" name="Google Shape;1726;p58"/>
          <p:cNvPicPr preferRelativeResize="0"/>
          <p:nvPr/>
        </p:nvPicPr>
        <p:blipFill rotWithShape="1">
          <a:blip r:embed="rId4">
            <a:alphaModFix amt="20000"/>
          </a:blip>
          <a:srcRect b="0" l="0" r="0" t="0"/>
          <a:stretch/>
        </p:blipFill>
        <p:spPr>
          <a:xfrm>
            <a:off x="9471838" y="4805890"/>
            <a:ext cx="3486669" cy="195253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4">
                                            <p:txEl>
                                              <p:pRg end="0" st="0"/>
                                            </p:txEl>
                                          </p:spTgt>
                                        </p:tgtEl>
                                        <p:attrNameLst>
                                          <p:attrName>style.visibility</p:attrName>
                                        </p:attrNameLst>
                                      </p:cBhvr>
                                      <p:to>
                                        <p:strVal val="visible"/>
                                      </p:to>
                                    </p:set>
                                    <p:animEffect filter="fade" transition="in">
                                      <p:cBhvr>
                                        <p:cTn dur="500"/>
                                        <p:tgtEl>
                                          <p:spTgt spid="171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4">
                                            <p:txEl>
                                              <p:pRg end="1" st="1"/>
                                            </p:txEl>
                                          </p:spTgt>
                                        </p:tgtEl>
                                        <p:attrNameLst>
                                          <p:attrName>style.visibility</p:attrName>
                                        </p:attrNameLst>
                                      </p:cBhvr>
                                      <p:to>
                                        <p:strVal val="visible"/>
                                      </p:to>
                                    </p:set>
                                    <p:animEffect filter="fade" transition="in">
                                      <p:cBhvr>
                                        <p:cTn dur="500"/>
                                        <p:tgtEl>
                                          <p:spTgt spid="171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4">
                                            <p:txEl>
                                              <p:pRg end="2" st="2"/>
                                            </p:txEl>
                                          </p:spTgt>
                                        </p:tgtEl>
                                        <p:attrNameLst>
                                          <p:attrName>style.visibility</p:attrName>
                                        </p:attrNameLst>
                                      </p:cBhvr>
                                      <p:to>
                                        <p:strVal val="visible"/>
                                      </p:to>
                                    </p:set>
                                    <p:animEffect filter="fade" transition="in">
                                      <p:cBhvr>
                                        <p:cTn dur="500"/>
                                        <p:tgtEl>
                                          <p:spTgt spid="171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4">
                                            <p:txEl>
                                              <p:pRg end="3" st="3"/>
                                            </p:txEl>
                                          </p:spTgt>
                                        </p:tgtEl>
                                        <p:attrNameLst>
                                          <p:attrName>style.visibility</p:attrName>
                                        </p:attrNameLst>
                                      </p:cBhvr>
                                      <p:to>
                                        <p:strVal val="visible"/>
                                      </p:to>
                                    </p:set>
                                    <p:animEffect filter="fade" transition="in">
                                      <p:cBhvr>
                                        <p:cTn dur="500"/>
                                        <p:tgtEl>
                                          <p:spTgt spid="171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4">
                                            <p:txEl>
                                              <p:pRg end="4" st="4"/>
                                            </p:txEl>
                                          </p:spTgt>
                                        </p:tgtEl>
                                        <p:attrNameLst>
                                          <p:attrName>style.visibility</p:attrName>
                                        </p:attrNameLst>
                                      </p:cBhvr>
                                      <p:to>
                                        <p:strVal val="visible"/>
                                      </p:to>
                                    </p:set>
                                    <p:animEffect filter="fade" transition="in">
                                      <p:cBhvr>
                                        <p:cTn dur="500"/>
                                        <p:tgtEl>
                                          <p:spTgt spid="171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4">
                                            <p:txEl>
                                              <p:pRg end="5" st="5"/>
                                            </p:txEl>
                                          </p:spTgt>
                                        </p:tgtEl>
                                        <p:attrNameLst>
                                          <p:attrName>style.visibility</p:attrName>
                                        </p:attrNameLst>
                                      </p:cBhvr>
                                      <p:to>
                                        <p:strVal val="visible"/>
                                      </p:to>
                                    </p:set>
                                    <p:animEffect filter="fade" transition="in">
                                      <p:cBhvr>
                                        <p:cTn dur="500"/>
                                        <p:tgtEl>
                                          <p:spTgt spid="171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4">
                                            <p:txEl>
                                              <p:pRg end="6" st="6"/>
                                            </p:txEl>
                                          </p:spTgt>
                                        </p:tgtEl>
                                        <p:attrNameLst>
                                          <p:attrName>style.visibility</p:attrName>
                                        </p:attrNameLst>
                                      </p:cBhvr>
                                      <p:to>
                                        <p:strVal val="visible"/>
                                      </p:to>
                                    </p:set>
                                    <p:animEffect filter="fade" transition="in">
                                      <p:cBhvr>
                                        <p:cTn dur="500"/>
                                        <p:tgtEl>
                                          <p:spTgt spid="171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4">
                                            <p:txEl>
                                              <p:pRg end="7" st="7"/>
                                            </p:txEl>
                                          </p:spTgt>
                                        </p:tgtEl>
                                        <p:attrNameLst>
                                          <p:attrName>style.visibility</p:attrName>
                                        </p:attrNameLst>
                                      </p:cBhvr>
                                      <p:to>
                                        <p:strVal val="visible"/>
                                      </p:to>
                                    </p:set>
                                    <p:animEffect filter="fade" transition="in">
                                      <p:cBhvr>
                                        <p:cTn dur="500"/>
                                        <p:tgtEl>
                                          <p:spTgt spid="171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4">
                                            <p:txEl>
                                              <p:pRg end="8" st="8"/>
                                            </p:txEl>
                                          </p:spTgt>
                                        </p:tgtEl>
                                        <p:attrNameLst>
                                          <p:attrName>style.visibility</p:attrName>
                                        </p:attrNameLst>
                                      </p:cBhvr>
                                      <p:to>
                                        <p:strVal val="visible"/>
                                      </p:to>
                                    </p:set>
                                    <p:animEffect filter="fade" transition="in">
                                      <p:cBhvr>
                                        <p:cTn dur="500"/>
                                        <p:tgtEl>
                                          <p:spTgt spid="1714">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4">
                                            <p:txEl>
                                              <p:pRg end="9" st="9"/>
                                            </p:txEl>
                                          </p:spTgt>
                                        </p:tgtEl>
                                        <p:attrNameLst>
                                          <p:attrName>style.visibility</p:attrName>
                                        </p:attrNameLst>
                                      </p:cBhvr>
                                      <p:to>
                                        <p:strVal val="visible"/>
                                      </p:to>
                                    </p:set>
                                    <p:animEffect filter="fade" transition="in">
                                      <p:cBhvr>
                                        <p:cTn dur="500"/>
                                        <p:tgtEl>
                                          <p:spTgt spid="1714">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4">
                                            <p:txEl>
                                              <p:pRg end="10" st="10"/>
                                            </p:txEl>
                                          </p:spTgt>
                                        </p:tgtEl>
                                        <p:attrNameLst>
                                          <p:attrName>style.visibility</p:attrName>
                                        </p:attrNameLst>
                                      </p:cBhvr>
                                      <p:to>
                                        <p:strVal val="visible"/>
                                      </p:to>
                                    </p:set>
                                    <p:animEffect filter="fade" transition="in">
                                      <p:cBhvr>
                                        <p:cTn dur="500"/>
                                        <p:tgtEl>
                                          <p:spTgt spid="1714">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4">
                                            <p:txEl>
                                              <p:pRg end="11" st="11"/>
                                            </p:txEl>
                                          </p:spTgt>
                                        </p:tgtEl>
                                        <p:attrNameLst>
                                          <p:attrName>style.visibility</p:attrName>
                                        </p:attrNameLst>
                                      </p:cBhvr>
                                      <p:to>
                                        <p:strVal val="visible"/>
                                      </p:to>
                                    </p:set>
                                    <p:animEffect filter="fade" transition="in">
                                      <p:cBhvr>
                                        <p:cTn dur="500"/>
                                        <p:tgtEl>
                                          <p:spTgt spid="1714">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4">
                                            <p:txEl>
                                              <p:pRg end="12" st="12"/>
                                            </p:txEl>
                                          </p:spTgt>
                                        </p:tgtEl>
                                        <p:attrNameLst>
                                          <p:attrName>style.visibility</p:attrName>
                                        </p:attrNameLst>
                                      </p:cBhvr>
                                      <p:to>
                                        <p:strVal val="visible"/>
                                      </p:to>
                                    </p:set>
                                    <p:animEffect filter="fade" transition="in">
                                      <p:cBhvr>
                                        <p:cTn dur="500"/>
                                        <p:tgtEl>
                                          <p:spTgt spid="1714">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4">
                                            <p:txEl>
                                              <p:pRg end="13" st="13"/>
                                            </p:txEl>
                                          </p:spTgt>
                                        </p:tgtEl>
                                        <p:attrNameLst>
                                          <p:attrName>style.visibility</p:attrName>
                                        </p:attrNameLst>
                                      </p:cBhvr>
                                      <p:to>
                                        <p:strVal val="visible"/>
                                      </p:to>
                                    </p:set>
                                    <p:animEffect filter="fade" transition="in">
                                      <p:cBhvr>
                                        <p:cTn dur="500"/>
                                        <p:tgtEl>
                                          <p:spTgt spid="1714">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4">
                                            <p:txEl>
                                              <p:pRg end="14" st="14"/>
                                            </p:txEl>
                                          </p:spTgt>
                                        </p:tgtEl>
                                        <p:attrNameLst>
                                          <p:attrName>style.visibility</p:attrName>
                                        </p:attrNameLst>
                                      </p:cBhvr>
                                      <p:to>
                                        <p:strVal val="visible"/>
                                      </p:to>
                                    </p:set>
                                    <p:animEffect filter="fade" transition="in">
                                      <p:cBhvr>
                                        <p:cTn dur="500"/>
                                        <p:tgtEl>
                                          <p:spTgt spid="1714">
                                            <p:txEl>
                                              <p:pRg end="14" st="14"/>
                                            </p:txEl>
                                          </p:spTgt>
                                        </p:tgtEl>
                                      </p:cBhvr>
                                    </p:animEffect>
                                  </p:childTnLst>
                                </p:cTn>
                              </p:par>
                              <p:par>
                                <p:cTn fill="hold" nodeType="withEffect" presetClass="entr" presetID="10" presetSubtype="0">
                                  <p:stCondLst>
                                    <p:cond delay="0"/>
                                  </p:stCondLst>
                                  <p:childTnLst>
                                    <p:set>
                                      <p:cBhvr>
                                        <p:cTn dur="1" fill="hold">
                                          <p:stCondLst>
                                            <p:cond delay="0"/>
                                          </p:stCondLst>
                                        </p:cTn>
                                        <p:tgtEl>
                                          <p:spTgt spid="1719"/>
                                        </p:tgtEl>
                                        <p:attrNameLst>
                                          <p:attrName>style.visibility</p:attrName>
                                        </p:attrNameLst>
                                      </p:cBhvr>
                                      <p:to>
                                        <p:strVal val="visible"/>
                                      </p:to>
                                    </p:set>
                                    <p:animEffect filter="fade" transition="in">
                                      <p:cBhvr>
                                        <p:cTn dur="500"/>
                                        <p:tgtEl>
                                          <p:spTgt spid="17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0"/>
                                        </p:tgtEl>
                                        <p:attrNameLst>
                                          <p:attrName>style.visibility</p:attrName>
                                        </p:attrNameLst>
                                      </p:cBhvr>
                                      <p:to>
                                        <p:strVal val="visible"/>
                                      </p:to>
                                    </p:set>
                                    <p:animEffect filter="fade" transition="in">
                                      <p:cBhvr>
                                        <p:cTn dur="500"/>
                                        <p:tgtEl>
                                          <p:spTgt spid="17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1"/>
                                        </p:tgtEl>
                                        <p:attrNameLst>
                                          <p:attrName>style.visibility</p:attrName>
                                        </p:attrNameLst>
                                      </p:cBhvr>
                                      <p:to>
                                        <p:strVal val="visible"/>
                                      </p:to>
                                    </p:set>
                                    <p:animEffect filter="fade" transition="in">
                                      <p:cBhvr>
                                        <p:cTn dur="500"/>
                                        <p:tgtEl>
                                          <p:spTgt spid="17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2"/>
                                        </p:tgtEl>
                                        <p:attrNameLst>
                                          <p:attrName>style.visibility</p:attrName>
                                        </p:attrNameLst>
                                      </p:cBhvr>
                                      <p:to>
                                        <p:strVal val="visible"/>
                                      </p:to>
                                    </p:set>
                                    <p:animEffect filter="fade" transition="in">
                                      <p:cBhvr>
                                        <p:cTn dur="500"/>
                                        <p:tgtEl>
                                          <p:spTgt spid="17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8"/>
                                        </p:tgtEl>
                                        <p:attrNameLst>
                                          <p:attrName>style.visibility</p:attrName>
                                        </p:attrNameLst>
                                      </p:cBhvr>
                                      <p:to>
                                        <p:strVal val="visible"/>
                                      </p:to>
                                    </p:set>
                                    <p:animEffect filter="fade" transition="in">
                                      <p:cBhvr>
                                        <p:cTn dur="500"/>
                                        <p:tgtEl>
                                          <p:spTgt spid="17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0" name="Shape 1730"/>
        <p:cNvGrpSpPr/>
        <p:nvPr/>
      </p:nvGrpSpPr>
      <p:grpSpPr>
        <a:xfrm>
          <a:off x="0" y="0"/>
          <a:ext cx="0" cy="0"/>
          <a:chOff x="0" y="0"/>
          <a:chExt cx="0" cy="0"/>
        </a:xfrm>
      </p:grpSpPr>
      <p:pic>
        <p:nvPicPr>
          <p:cNvPr id="1731" name="Google Shape;1731;p59"/>
          <p:cNvPicPr preferRelativeResize="0"/>
          <p:nvPr/>
        </p:nvPicPr>
        <p:blipFill rotWithShape="1">
          <a:blip r:embed="rId3">
            <a:alphaModFix amt="20000"/>
          </a:blip>
          <a:srcRect b="0" l="0" r="0" t="0"/>
          <a:stretch/>
        </p:blipFill>
        <p:spPr>
          <a:xfrm>
            <a:off x="2407356" y="1421761"/>
            <a:ext cx="7377288" cy="4131282"/>
          </a:xfrm>
          <a:prstGeom prst="rect">
            <a:avLst/>
          </a:prstGeom>
          <a:noFill/>
          <a:ln>
            <a:noFill/>
          </a:ln>
        </p:spPr>
      </p:pic>
      <p:sp>
        <p:nvSpPr>
          <p:cNvPr id="1732" name="Google Shape;1732;p59"/>
          <p:cNvSpPr txBox="1"/>
          <p:nvPr>
            <p:ph type="title"/>
          </p:nvPr>
        </p:nvSpPr>
        <p:spPr>
          <a:xfrm>
            <a:off x="442950" y="457600"/>
            <a:ext cx="9560366" cy="773252"/>
          </a:xfrm>
          <a:prstGeom prst="rect">
            <a:avLst/>
          </a:prstGeom>
          <a:noFill/>
          <a:ln>
            <a:noFill/>
          </a:ln>
        </p:spPr>
        <p:txBody>
          <a:bodyPr anchorCtr="0" anchor="ctr" bIns="45700" lIns="91425" spcFirstLastPara="1" rIns="91425" wrap="square" tIns="45700">
            <a:normAutofit/>
          </a:bodyPr>
          <a:lstStyle/>
          <a:p>
            <a:pPr indent="0" lvl="0" marL="0" rtl="0" algn="l">
              <a:lnSpc>
                <a:spcPct val="104166"/>
              </a:lnSpc>
              <a:spcBef>
                <a:spcPts val="0"/>
              </a:spcBef>
              <a:spcAft>
                <a:spcPts val="0"/>
              </a:spcAft>
              <a:buClr>
                <a:schemeClr val="lt1"/>
              </a:buClr>
              <a:buSzPts val="4800"/>
              <a:buFont typeface="Calibri"/>
              <a:buNone/>
            </a:pPr>
            <a:r>
              <a:rPr lang="sv-SE" sz="4800">
                <a:solidFill>
                  <a:schemeClr val="lt1"/>
                </a:solidFill>
              </a:rPr>
              <a:t>Uppbyggnad av träning</a:t>
            </a:r>
            <a:endParaRPr/>
          </a:p>
        </p:txBody>
      </p:sp>
      <p:sp>
        <p:nvSpPr>
          <p:cNvPr id="1733" name="Google Shape;1733;p59"/>
          <p:cNvSpPr txBox="1"/>
          <p:nvPr/>
        </p:nvSpPr>
        <p:spPr>
          <a:xfrm>
            <a:off x="8818323" y="360540"/>
            <a:ext cx="3267180" cy="773252"/>
          </a:xfrm>
          <a:prstGeom prst="rect">
            <a:avLst/>
          </a:prstGeom>
          <a:noFill/>
          <a:ln>
            <a:noFill/>
          </a:ln>
        </p:spPr>
        <p:txBody>
          <a:bodyPr anchorCtr="0" anchor="ctr" bIns="45700" lIns="91425" spcFirstLastPara="1" rIns="91425" wrap="square" tIns="45700">
            <a:noAutofit/>
          </a:bodyPr>
          <a:lstStyle/>
          <a:p>
            <a:pPr indent="0" lvl="0" marL="0" marR="0" rtl="0" algn="l">
              <a:lnSpc>
                <a:spcPct val="90909"/>
              </a:lnSpc>
              <a:spcBef>
                <a:spcPts val="0"/>
              </a:spcBef>
              <a:spcAft>
                <a:spcPts val="0"/>
              </a:spcAft>
              <a:buClr>
                <a:schemeClr val="lt1"/>
              </a:buClr>
              <a:buSzPts val="5500"/>
              <a:buFont typeface="Calibri"/>
              <a:buNone/>
            </a:pPr>
            <a:r>
              <a:rPr lang="sv-SE" sz="5500">
                <a:solidFill>
                  <a:schemeClr val="lt1"/>
                </a:solidFill>
                <a:latin typeface="Calibri"/>
                <a:ea typeface="Calibri"/>
                <a:cs typeface="Calibri"/>
                <a:sym typeface="Calibri"/>
              </a:rPr>
              <a:t>11 mot 11</a:t>
            </a:r>
            <a:endParaRPr/>
          </a:p>
        </p:txBody>
      </p:sp>
      <p:sp>
        <p:nvSpPr>
          <p:cNvPr id="1734" name="Google Shape;1734;p59"/>
          <p:cNvSpPr txBox="1"/>
          <p:nvPr>
            <p:ph idx="1" type="body"/>
          </p:nvPr>
        </p:nvSpPr>
        <p:spPr>
          <a:xfrm>
            <a:off x="751421" y="2332821"/>
            <a:ext cx="7522247" cy="4145692"/>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chemeClr val="lt2"/>
              </a:buClr>
              <a:buSzPct val="100000"/>
              <a:buFont typeface="Arial"/>
              <a:buNone/>
            </a:pPr>
            <a:r>
              <a:rPr lang="sv-SE" sz="2800">
                <a:solidFill>
                  <a:schemeClr val="lt1"/>
                </a:solidFill>
                <a:latin typeface="Calibri"/>
                <a:ea typeface="Calibri"/>
                <a:cs typeface="Calibri"/>
                <a:sym typeface="Calibri"/>
              </a:rPr>
              <a:t>VAD?</a:t>
            </a:r>
            <a:endParaRPr/>
          </a:p>
          <a:p>
            <a:pPr indent="0" lvl="0" marL="0" rtl="0" algn="l">
              <a:lnSpc>
                <a:spcPct val="90000"/>
              </a:lnSpc>
              <a:spcBef>
                <a:spcPts val="1000"/>
              </a:spcBef>
              <a:spcAft>
                <a:spcPts val="0"/>
              </a:spcAft>
              <a:buClr>
                <a:schemeClr val="lt2"/>
              </a:buClr>
              <a:buSzPct val="100000"/>
              <a:buFont typeface="Arial"/>
              <a:buNone/>
            </a:pPr>
            <a:r>
              <a:rPr lang="sv-SE" sz="1600">
                <a:solidFill>
                  <a:schemeClr val="lt1"/>
                </a:solidFill>
                <a:latin typeface="Calibri"/>
                <a:ea typeface="Calibri"/>
                <a:cs typeface="Calibri"/>
                <a:sym typeface="Calibri"/>
              </a:rPr>
              <a:t>Vad vi ska träna på, ALLTID kopplat till tema vecka samt Arbetssätt.</a:t>
            </a:r>
            <a:endParaRPr/>
          </a:p>
          <a:p>
            <a:pPr indent="0" lvl="0" marL="0" rtl="0" algn="l">
              <a:lnSpc>
                <a:spcPct val="90000"/>
              </a:lnSpc>
              <a:spcBef>
                <a:spcPts val="1000"/>
              </a:spcBef>
              <a:spcAft>
                <a:spcPts val="0"/>
              </a:spcAft>
              <a:buClr>
                <a:schemeClr val="lt2"/>
              </a:buClr>
              <a:buSzPct val="100000"/>
              <a:buFont typeface="Arial"/>
              <a:buNone/>
            </a:pPr>
            <a:r>
              <a:rPr lang="sv-SE" sz="1600">
                <a:solidFill>
                  <a:schemeClr val="lt1"/>
                </a:solidFill>
                <a:latin typeface="Calibri"/>
                <a:ea typeface="Calibri"/>
                <a:cs typeface="Calibri"/>
                <a:sym typeface="Calibri"/>
              </a:rPr>
              <a:t>Tillexempel: Komma till avslut göra mål – Värdera hur vi ska ta oss in i Golden Zone.</a:t>
            </a:r>
            <a:endParaRPr/>
          </a:p>
          <a:p>
            <a:pPr indent="0" lvl="0" marL="0" rtl="0" algn="l">
              <a:lnSpc>
                <a:spcPct val="90000"/>
              </a:lnSpc>
              <a:spcBef>
                <a:spcPts val="1000"/>
              </a:spcBef>
              <a:spcAft>
                <a:spcPts val="0"/>
              </a:spcAft>
              <a:buClr>
                <a:schemeClr val="lt2"/>
              </a:buClr>
              <a:buSzPct val="100000"/>
              <a:buFont typeface="Arial"/>
              <a:buNone/>
            </a:pPr>
            <a:r>
              <a:t/>
            </a:r>
            <a:endParaRPr sz="2800">
              <a:solidFill>
                <a:schemeClr val="lt1"/>
              </a:solidFill>
              <a:latin typeface="Calibri"/>
              <a:ea typeface="Calibri"/>
              <a:cs typeface="Calibri"/>
              <a:sym typeface="Calibri"/>
            </a:endParaRPr>
          </a:p>
          <a:p>
            <a:pPr indent="0" lvl="0" marL="0" rtl="0" algn="l">
              <a:lnSpc>
                <a:spcPct val="90000"/>
              </a:lnSpc>
              <a:spcBef>
                <a:spcPts val="1000"/>
              </a:spcBef>
              <a:spcAft>
                <a:spcPts val="0"/>
              </a:spcAft>
              <a:buClr>
                <a:schemeClr val="lt2"/>
              </a:buClr>
              <a:buSzPct val="100000"/>
              <a:buFont typeface="Arial"/>
              <a:buNone/>
            </a:pPr>
            <a:r>
              <a:rPr lang="sv-SE" sz="2800">
                <a:solidFill>
                  <a:schemeClr val="lt1"/>
                </a:solidFill>
                <a:latin typeface="Calibri"/>
                <a:ea typeface="Calibri"/>
                <a:cs typeface="Calibri"/>
                <a:sym typeface="Calibri"/>
              </a:rPr>
              <a:t>VARFÖR?</a:t>
            </a:r>
            <a:endParaRPr/>
          </a:p>
          <a:p>
            <a:pPr indent="0" lvl="0" marL="0" rtl="0" algn="l">
              <a:lnSpc>
                <a:spcPct val="90000"/>
              </a:lnSpc>
              <a:spcBef>
                <a:spcPts val="1000"/>
              </a:spcBef>
              <a:spcAft>
                <a:spcPts val="0"/>
              </a:spcAft>
              <a:buClr>
                <a:schemeClr val="lt2"/>
              </a:buClr>
              <a:buSzPct val="100000"/>
              <a:buFont typeface="Arial"/>
              <a:buNone/>
            </a:pPr>
            <a:r>
              <a:rPr lang="sv-SE" sz="1600">
                <a:solidFill>
                  <a:schemeClr val="lt1"/>
                </a:solidFill>
                <a:latin typeface="Calibri"/>
                <a:ea typeface="Calibri"/>
                <a:cs typeface="Calibri"/>
                <a:sym typeface="Calibri"/>
              </a:rPr>
              <a:t>Varför tränar vi på det.</a:t>
            </a:r>
            <a:endParaRPr/>
          </a:p>
          <a:p>
            <a:pPr indent="0" lvl="0" marL="0" rtl="0" algn="l">
              <a:lnSpc>
                <a:spcPct val="90000"/>
              </a:lnSpc>
              <a:spcBef>
                <a:spcPts val="1000"/>
              </a:spcBef>
              <a:spcAft>
                <a:spcPts val="0"/>
              </a:spcAft>
              <a:buClr>
                <a:schemeClr val="lt2"/>
              </a:buClr>
              <a:buSzPct val="100000"/>
              <a:buFont typeface="Arial"/>
              <a:buNone/>
            </a:pPr>
            <a:r>
              <a:rPr lang="sv-SE" sz="1600">
                <a:solidFill>
                  <a:schemeClr val="lt1"/>
                </a:solidFill>
                <a:latin typeface="Calibri"/>
                <a:ea typeface="Calibri"/>
                <a:cs typeface="Calibri"/>
                <a:sym typeface="Calibri"/>
              </a:rPr>
              <a:t>Tillexempel: För att på olika sätt kunna komma in i Golden Zone och göra mål beroende på var det finns yta.</a:t>
            </a:r>
            <a:endParaRPr/>
          </a:p>
          <a:p>
            <a:pPr indent="0" lvl="0" marL="0" rtl="0" algn="l">
              <a:lnSpc>
                <a:spcPct val="90000"/>
              </a:lnSpc>
              <a:spcBef>
                <a:spcPts val="1000"/>
              </a:spcBef>
              <a:spcAft>
                <a:spcPts val="0"/>
              </a:spcAft>
              <a:buClr>
                <a:schemeClr val="lt2"/>
              </a:buClr>
              <a:buSzPct val="100000"/>
              <a:buFont typeface="Arial"/>
              <a:buNone/>
            </a:pPr>
            <a:r>
              <a:t/>
            </a:r>
            <a:endParaRPr sz="2800">
              <a:solidFill>
                <a:schemeClr val="lt1"/>
              </a:solidFill>
              <a:latin typeface="Calibri"/>
              <a:ea typeface="Calibri"/>
              <a:cs typeface="Calibri"/>
              <a:sym typeface="Calibri"/>
            </a:endParaRPr>
          </a:p>
          <a:p>
            <a:pPr indent="0" lvl="0" marL="0" rtl="0" algn="l">
              <a:lnSpc>
                <a:spcPct val="90000"/>
              </a:lnSpc>
              <a:spcBef>
                <a:spcPts val="1000"/>
              </a:spcBef>
              <a:spcAft>
                <a:spcPts val="0"/>
              </a:spcAft>
              <a:buClr>
                <a:schemeClr val="lt2"/>
              </a:buClr>
              <a:buSzPct val="100000"/>
              <a:buFont typeface="Arial"/>
              <a:buNone/>
            </a:pPr>
            <a:r>
              <a:rPr lang="sv-SE" sz="2800">
                <a:solidFill>
                  <a:schemeClr val="lt1"/>
                </a:solidFill>
                <a:latin typeface="Calibri"/>
                <a:ea typeface="Calibri"/>
                <a:cs typeface="Calibri"/>
                <a:sym typeface="Calibri"/>
              </a:rPr>
              <a:t>HUR?</a:t>
            </a:r>
            <a:endParaRPr/>
          </a:p>
          <a:p>
            <a:pPr indent="0" lvl="0" marL="0" rtl="0" algn="l">
              <a:lnSpc>
                <a:spcPct val="90000"/>
              </a:lnSpc>
              <a:spcBef>
                <a:spcPts val="1000"/>
              </a:spcBef>
              <a:spcAft>
                <a:spcPts val="0"/>
              </a:spcAft>
              <a:buClr>
                <a:schemeClr val="lt2"/>
              </a:buClr>
              <a:buSzPct val="100000"/>
              <a:buFont typeface="Arial"/>
              <a:buNone/>
            </a:pPr>
            <a:r>
              <a:rPr lang="sv-SE" sz="1600">
                <a:solidFill>
                  <a:schemeClr val="lt1"/>
                </a:solidFill>
                <a:latin typeface="Calibri"/>
                <a:ea typeface="Calibri"/>
                <a:cs typeface="Calibri"/>
                <a:sym typeface="Calibri"/>
              </a:rPr>
              <a:t>Hur utför vi det?</a:t>
            </a:r>
            <a:endParaRPr/>
          </a:p>
          <a:p>
            <a:pPr indent="0" lvl="0" marL="0" rtl="0" algn="l">
              <a:lnSpc>
                <a:spcPct val="90000"/>
              </a:lnSpc>
              <a:spcBef>
                <a:spcPts val="1000"/>
              </a:spcBef>
              <a:spcAft>
                <a:spcPts val="0"/>
              </a:spcAft>
              <a:buClr>
                <a:schemeClr val="lt2"/>
              </a:buClr>
              <a:buSzPct val="100000"/>
              <a:buFont typeface="Arial"/>
              <a:buNone/>
            </a:pPr>
            <a:r>
              <a:rPr lang="sv-SE" sz="1600">
                <a:solidFill>
                  <a:schemeClr val="lt1"/>
                </a:solidFill>
                <a:latin typeface="Calibri"/>
                <a:ea typeface="Calibri"/>
                <a:cs typeface="Calibri"/>
                <a:sym typeface="Calibri"/>
              </a:rPr>
              <a:t>Tillexempel: Genom ta oss runt motståndarna om dem står centralt och komma till inlägg. </a:t>
            </a:r>
            <a:endParaRPr/>
          </a:p>
          <a:p>
            <a:pPr indent="0" lvl="0" marL="0" rtl="0" algn="l">
              <a:lnSpc>
                <a:spcPct val="90000"/>
              </a:lnSpc>
              <a:spcBef>
                <a:spcPts val="1000"/>
              </a:spcBef>
              <a:spcAft>
                <a:spcPts val="0"/>
              </a:spcAft>
              <a:buClr>
                <a:schemeClr val="lt2"/>
              </a:buClr>
              <a:buSzPct val="100000"/>
              <a:buFont typeface="Arial"/>
              <a:buNone/>
            </a:pPr>
            <a:r>
              <a:rPr lang="sv-SE" sz="1600">
                <a:solidFill>
                  <a:schemeClr val="lt1"/>
                </a:solidFill>
                <a:latin typeface="Calibri"/>
                <a:ea typeface="Calibri"/>
                <a:cs typeface="Calibri"/>
                <a:sym typeface="Calibri"/>
              </a:rPr>
              <a:t>Eller genom genombrott centralt om dem står brett. </a:t>
            </a:r>
            <a:endParaRPr/>
          </a:p>
          <a:p>
            <a:pPr indent="0" lvl="0" marL="0" rtl="0" algn="l">
              <a:lnSpc>
                <a:spcPct val="90000"/>
              </a:lnSpc>
              <a:spcBef>
                <a:spcPts val="1000"/>
              </a:spcBef>
              <a:spcAft>
                <a:spcPts val="0"/>
              </a:spcAft>
              <a:buClr>
                <a:schemeClr val="lt2"/>
              </a:buClr>
              <a:buSzPct val="100000"/>
              <a:buFont typeface="Arial"/>
              <a:buNone/>
            </a:pPr>
            <a:r>
              <a:rPr lang="sv-SE" sz="1600" u="sng">
                <a:solidFill>
                  <a:srgbClr val="FFFF00"/>
                </a:solidFill>
                <a:latin typeface="Calibri"/>
                <a:ea typeface="Calibri"/>
                <a:cs typeface="Calibri"/>
                <a:sym typeface="Calibri"/>
                <a:hlinkClick r:id="rId4">
                  <a:extLst>
                    <a:ext uri="{A12FA001-AC4F-418D-AE19-62706E023703}">
                      <ahyp:hlinkClr val="tx"/>
                    </a:ext>
                  </a:extLst>
                </a:hlinkClick>
              </a:rPr>
              <a:t>Skapa och gör dina egna övningar HÄR.</a:t>
            </a:r>
            <a:endParaRPr sz="1600">
              <a:solidFill>
                <a:srgbClr val="FFFF00"/>
              </a:solidFill>
              <a:latin typeface="Calibri"/>
              <a:ea typeface="Calibri"/>
              <a:cs typeface="Calibri"/>
              <a:sym typeface="Calibri"/>
            </a:endParaRPr>
          </a:p>
        </p:txBody>
      </p:sp>
      <p:sp>
        <p:nvSpPr>
          <p:cNvPr id="1735" name="Google Shape;1735;p59"/>
          <p:cNvSpPr txBox="1"/>
          <p:nvPr/>
        </p:nvSpPr>
        <p:spPr>
          <a:xfrm>
            <a:off x="442950" y="1302938"/>
            <a:ext cx="9560366" cy="756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2000"/>
              <a:buFont typeface="Calibri"/>
              <a:buNone/>
            </a:pPr>
            <a:r>
              <a:rPr lang="sv-SE" sz="2000">
                <a:solidFill>
                  <a:schemeClr val="lt1"/>
                </a:solidFill>
                <a:latin typeface="Calibri"/>
                <a:ea typeface="Calibri"/>
                <a:cs typeface="Calibri"/>
                <a:sym typeface="Calibri"/>
              </a:rPr>
              <a:t>Planering av tränings ska var utifrån temaveckor och arbetssätt. Vi ska bygga vår träning och våra övningar kring dessa tre frågor. </a:t>
            </a:r>
            <a:endParaRPr/>
          </a:p>
        </p:txBody>
      </p:sp>
      <p:grpSp>
        <p:nvGrpSpPr>
          <p:cNvPr id="1736" name="Google Shape;1736;p59"/>
          <p:cNvGrpSpPr/>
          <p:nvPr/>
        </p:nvGrpSpPr>
        <p:grpSpPr>
          <a:xfrm>
            <a:off x="-134870" y="86233"/>
            <a:ext cx="3483998" cy="579522"/>
            <a:chOff x="-134870" y="86233"/>
            <a:chExt cx="3483998" cy="579522"/>
          </a:xfrm>
        </p:grpSpPr>
        <p:sp>
          <p:nvSpPr>
            <p:cNvPr id="1737" name="Google Shape;1737;p59"/>
            <p:cNvSpPr txBox="1"/>
            <p:nvPr/>
          </p:nvSpPr>
          <p:spPr>
            <a:xfrm>
              <a:off x="717599" y="158836"/>
              <a:ext cx="2631529" cy="2812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sv-SE" sz="1200">
                  <a:solidFill>
                    <a:schemeClr val="lt1"/>
                  </a:solidFill>
                  <a:latin typeface="Calibri"/>
                  <a:ea typeface="Calibri"/>
                  <a:cs typeface="Calibri"/>
                  <a:sym typeface="Calibri"/>
                </a:rPr>
                <a:t>Glädje, Gemenskap &amp; Fair Play</a:t>
              </a:r>
              <a:endParaRPr/>
            </a:p>
          </p:txBody>
        </p:sp>
        <p:pic>
          <p:nvPicPr>
            <p:cNvPr id="1738" name="Google Shape;1738;p59"/>
            <p:cNvPicPr preferRelativeResize="0"/>
            <p:nvPr/>
          </p:nvPicPr>
          <p:blipFill rotWithShape="1">
            <a:blip r:embed="rId3">
              <a:alphaModFix/>
            </a:blip>
            <a:srcRect b="0" l="0" r="0" t="0"/>
            <a:stretch/>
          </p:blipFill>
          <p:spPr>
            <a:xfrm>
              <a:off x="-134870" y="86233"/>
              <a:ext cx="1034861" cy="579522"/>
            </a:xfrm>
            <a:prstGeom prst="rect">
              <a:avLst/>
            </a:prstGeom>
            <a:noFill/>
            <a:ln>
              <a:noFill/>
            </a:ln>
          </p:spPr>
        </p:pic>
      </p:grpSp>
      <p:pic>
        <p:nvPicPr>
          <p:cNvPr id="1739" name="Google Shape;1739;p59"/>
          <p:cNvPicPr preferRelativeResize="0"/>
          <p:nvPr/>
        </p:nvPicPr>
        <p:blipFill rotWithShape="1">
          <a:blip r:embed="rId3">
            <a:alphaModFix amt="20000"/>
          </a:blip>
          <a:srcRect b="0" l="0" r="0" t="0"/>
          <a:stretch/>
        </p:blipFill>
        <p:spPr>
          <a:xfrm>
            <a:off x="9471838" y="4805890"/>
            <a:ext cx="3486669" cy="195253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4">
                                            <p:txEl>
                                              <p:pRg end="0" st="0"/>
                                            </p:txEl>
                                          </p:spTgt>
                                        </p:tgtEl>
                                        <p:attrNameLst>
                                          <p:attrName>style.visibility</p:attrName>
                                        </p:attrNameLst>
                                      </p:cBhvr>
                                      <p:to>
                                        <p:strVal val="visible"/>
                                      </p:to>
                                    </p:set>
                                    <p:animEffect filter="fade" transition="in">
                                      <p:cBhvr>
                                        <p:cTn dur="500"/>
                                        <p:tgtEl>
                                          <p:spTgt spid="173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4">
                                            <p:txEl>
                                              <p:pRg end="1" st="1"/>
                                            </p:txEl>
                                          </p:spTgt>
                                        </p:tgtEl>
                                        <p:attrNameLst>
                                          <p:attrName>style.visibility</p:attrName>
                                        </p:attrNameLst>
                                      </p:cBhvr>
                                      <p:to>
                                        <p:strVal val="visible"/>
                                      </p:to>
                                    </p:set>
                                    <p:animEffect filter="fade" transition="in">
                                      <p:cBhvr>
                                        <p:cTn dur="500"/>
                                        <p:tgtEl>
                                          <p:spTgt spid="173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4">
                                            <p:txEl>
                                              <p:pRg end="2" st="2"/>
                                            </p:txEl>
                                          </p:spTgt>
                                        </p:tgtEl>
                                        <p:attrNameLst>
                                          <p:attrName>style.visibility</p:attrName>
                                        </p:attrNameLst>
                                      </p:cBhvr>
                                      <p:to>
                                        <p:strVal val="visible"/>
                                      </p:to>
                                    </p:set>
                                    <p:animEffect filter="fade" transition="in">
                                      <p:cBhvr>
                                        <p:cTn dur="500"/>
                                        <p:tgtEl>
                                          <p:spTgt spid="173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4">
                                            <p:txEl>
                                              <p:pRg end="3" st="3"/>
                                            </p:txEl>
                                          </p:spTgt>
                                        </p:tgtEl>
                                        <p:attrNameLst>
                                          <p:attrName>style.visibility</p:attrName>
                                        </p:attrNameLst>
                                      </p:cBhvr>
                                      <p:to>
                                        <p:strVal val="visible"/>
                                      </p:to>
                                    </p:set>
                                    <p:animEffect filter="fade" transition="in">
                                      <p:cBhvr>
                                        <p:cTn dur="500"/>
                                        <p:tgtEl>
                                          <p:spTgt spid="173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4">
                                            <p:txEl>
                                              <p:pRg end="4" st="4"/>
                                            </p:txEl>
                                          </p:spTgt>
                                        </p:tgtEl>
                                        <p:attrNameLst>
                                          <p:attrName>style.visibility</p:attrName>
                                        </p:attrNameLst>
                                      </p:cBhvr>
                                      <p:to>
                                        <p:strVal val="visible"/>
                                      </p:to>
                                    </p:set>
                                    <p:animEffect filter="fade" transition="in">
                                      <p:cBhvr>
                                        <p:cTn dur="500"/>
                                        <p:tgtEl>
                                          <p:spTgt spid="173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4">
                                            <p:txEl>
                                              <p:pRg end="5" st="5"/>
                                            </p:txEl>
                                          </p:spTgt>
                                        </p:tgtEl>
                                        <p:attrNameLst>
                                          <p:attrName>style.visibility</p:attrName>
                                        </p:attrNameLst>
                                      </p:cBhvr>
                                      <p:to>
                                        <p:strVal val="visible"/>
                                      </p:to>
                                    </p:set>
                                    <p:animEffect filter="fade" transition="in">
                                      <p:cBhvr>
                                        <p:cTn dur="500"/>
                                        <p:tgtEl>
                                          <p:spTgt spid="173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4">
                                            <p:txEl>
                                              <p:pRg end="6" st="6"/>
                                            </p:txEl>
                                          </p:spTgt>
                                        </p:tgtEl>
                                        <p:attrNameLst>
                                          <p:attrName>style.visibility</p:attrName>
                                        </p:attrNameLst>
                                      </p:cBhvr>
                                      <p:to>
                                        <p:strVal val="visible"/>
                                      </p:to>
                                    </p:set>
                                    <p:animEffect filter="fade" transition="in">
                                      <p:cBhvr>
                                        <p:cTn dur="500"/>
                                        <p:tgtEl>
                                          <p:spTgt spid="173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4">
                                            <p:txEl>
                                              <p:pRg end="7" st="7"/>
                                            </p:txEl>
                                          </p:spTgt>
                                        </p:tgtEl>
                                        <p:attrNameLst>
                                          <p:attrName>style.visibility</p:attrName>
                                        </p:attrNameLst>
                                      </p:cBhvr>
                                      <p:to>
                                        <p:strVal val="visible"/>
                                      </p:to>
                                    </p:set>
                                    <p:animEffect filter="fade" transition="in">
                                      <p:cBhvr>
                                        <p:cTn dur="500"/>
                                        <p:tgtEl>
                                          <p:spTgt spid="173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4">
                                            <p:txEl>
                                              <p:pRg end="8" st="8"/>
                                            </p:txEl>
                                          </p:spTgt>
                                        </p:tgtEl>
                                        <p:attrNameLst>
                                          <p:attrName>style.visibility</p:attrName>
                                        </p:attrNameLst>
                                      </p:cBhvr>
                                      <p:to>
                                        <p:strVal val="visible"/>
                                      </p:to>
                                    </p:set>
                                    <p:animEffect filter="fade" transition="in">
                                      <p:cBhvr>
                                        <p:cTn dur="500"/>
                                        <p:tgtEl>
                                          <p:spTgt spid="1734">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4">
                                            <p:txEl>
                                              <p:pRg end="9" st="9"/>
                                            </p:txEl>
                                          </p:spTgt>
                                        </p:tgtEl>
                                        <p:attrNameLst>
                                          <p:attrName>style.visibility</p:attrName>
                                        </p:attrNameLst>
                                      </p:cBhvr>
                                      <p:to>
                                        <p:strVal val="visible"/>
                                      </p:to>
                                    </p:set>
                                    <p:animEffect filter="fade" transition="in">
                                      <p:cBhvr>
                                        <p:cTn dur="500"/>
                                        <p:tgtEl>
                                          <p:spTgt spid="1734">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4">
                                            <p:txEl>
                                              <p:pRg end="10" st="10"/>
                                            </p:txEl>
                                          </p:spTgt>
                                        </p:tgtEl>
                                        <p:attrNameLst>
                                          <p:attrName>style.visibility</p:attrName>
                                        </p:attrNameLst>
                                      </p:cBhvr>
                                      <p:to>
                                        <p:strVal val="visible"/>
                                      </p:to>
                                    </p:set>
                                    <p:animEffect filter="fade" transition="in">
                                      <p:cBhvr>
                                        <p:cTn dur="500"/>
                                        <p:tgtEl>
                                          <p:spTgt spid="1734">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4">
                                            <p:txEl>
                                              <p:pRg end="11" st="11"/>
                                            </p:txEl>
                                          </p:spTgt>
                                        </p:tgtEl>
                                        <p:attrNameLst>
                                          <p:attrName>style.visibility</p:attrName>
                                        </p:attrNameLst>
                                      </p:cBhvr>
                                      <p:to>
                                        <p:strVal val="visible"/>
                                      </p:to>
                                    </p:set>
                                    <p:animEffect filter="fade" transition="in">
                                      <p:cBhvr>
                                        <p:cTn dur="500"/>
                                        <p:tgtEl>
                                          <p:spTgt spid="1734">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4">
                                            <p:txEl>
                                              <p:pRg end="12" st="12"/>
                                            </p:txEl>
                                          </p:spTgt>
                                        </p:tgtEl>
                                        <p:attrNameLst>
                                          <p:attrName>style.visibility</p:attrName>
                                        </p:attrNameLst>
                                      </p:cBhvr>
                                      <p:to>
                                        <p:strVal val="visible"/>
                                      </p:to>
                                    </p:set>
                                    <p:animEffect filter="fade" transition="in">
                                      <p:cBhvr>
                                        <p:cTn dur="500"/>
                                        <p:tgtEl>
                                          <p:spTgt spid="1734">
                                            <p:txEl>
                                              <p:pRg end="12" st="1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37c105007b6_0_6"/>
          <p:cNvSpPr txBox="1"/>
          <p:nvPr>
            <p:ph type="ctrTitle"/>
          </p:nvPr>
        </p:nvSpPr>
        <p:spPr>
          <a:xfrm>
            <a:off x="1431475" y="351248"/>
            <a:ext cx="9144000" cy="841500"/>
          </a:xfrm>
          <a:prstGeom prst="rect">
            <a:avLst/>
          </a:prstGeom>
        </p:spPr>
        <p:txBody>
          <a:bodyPr anchorCtr="0" anchor="b" bIns="45700" lIns="91425" spcFirstLastPara="1" rIns="91425" wrap="square" tIns="45700">
            <a:normAutofit fontScale="90000"/>
          </a:bodyPr>
          <a:lstStyle/>
          <a:p>
            <a:pPr indent="0" lvl="0" marL="0" rtl="0" algn="ctr">
              <a:spcBef>
                <a:spcPts val="0"/>
              </a:spcBef>
              <a:spcAft>
                <a:spcPts val="0"/>
              </a:spcAft>
              <a:buNone/>
            </a:pPr>
            <a:r>
              <a:rPr lang="sv-SE">
                <a:solidFill>
                  <a:schemeClr val="lt1"/>
                </a:solidFill>
              </a:rPr>
              <a:t>Vårt existensberättigande:</a:t>
            </a:r>
            <a:endParaRPr>
              <a:solidFill>
                <a:schemeClr val="lt1"/>
              </a:solidFill>
            </a:endParaRPr>
          </a:p>
        </p:txBody>
      </p:sp>
      <p:sp>
        <p:nvSpPr>
          <p:cNvPr id="163" name="Google Shape;163;g37c105007b6_0_6"/>
          <p:cNvSpPr txBox="1"/>
          <p:nvPr>
            <p:ph idx="1" type="subTitle"/>
          </p:nvPr>
        </p:nvSpPr>
        <p:spPr>
          <a:xfrm>
            <a:off x="853400" y="1984450"/>
            <a:ext cx="10425900" cy="4308000"/>
          </a:xfrm>
          <a:prstGeom prst="rect">
            <a:avLst/>
          </a:prstGeom>
        </p:spPr>
        <p:txBody>
          <a:bodyPr anchorCtr="0" anchor="t" bIns="45700" lIns="91425" spcFirstLastPara="1" rIns="91425" wrap="square" tIns="45700">
            <a:normAutofit fontScale="85000" lnSpcReduction="20000"/>
          </a:bodyPr>
          <a:lstStyle/>
          <a:p>
            <a:pPr indent="0" lvl="0" marL="0" rtl="0" algn="l">
              <a:spcBef>
                <a:spcPts val="1000"/>
              </a:spcBef>
              <a:spcAft>
                <a:spcPts val="0"/>
              </a:spcAft>
              <a:buNone/>
            </a:pPr>
            <a:r>
              <a:rPr lang="sv-SE">
                <a:solidFill>
                  <a:schemeClr val="lt1"/>
                </a:solidFill>
              </a:rPr>
              <a:t>Barn och ungdomar:</a:t>
            </a:r>
            <a:endParaRPr>
              <a:solidFill>
                <a:schemeClr val="lt1"/>
              </a:solidFill>
            </a:endParaRPr>
          </a:p>
          <a:p>
            <a:pPr indent="-358140" lvl="0" marL="457200" rtl="0" algn="l">
              <a:spcBef>
                <a:spcPts val="1000"/>
              </a:spcBef>
              <a:spcAft>
                <a:spcPts val="0"/>
              </a:spcAft>
              <a:buClr>
                <a:schemeClr val="lt1"/>
              </a:buClr>
              <a:buSzPct val="100000"/>
              <a:buChar char="●"/>
            </a:pPr>
            <a:r>
              <a:rPr lang="sv-SE">
                <a:solidFill>
                  <a:schemeClr val="lt1"/>
                </a:solidFill>
              </a:rPr>
              <a:t>får en fysisk fostran/lär sig att röra på sig för att må bra</a:t>
            </a:r>
            <a:endParaRPr>
              <a:solidFill>
                <a:schemeClr val="lt1"/>
              </a:solidFill>
            </a:endParaRPr>
          </a:p>
          <a:p>
            <a:pPr indent="-358140" lvl="0" marL="457200" rtl="0" algn="l">
              <a:spcBef>
                <a:spcPts val="0"/>
              </a:spcBef>
              <a:spcAft>
                <a:spcPts val="0"/>
              </a:spcAft>
              <a:buClr>
                <a:schemeClr val="lt1"/>
              </a:buClr>
              <a:buSzPct val="100000"/>
              <a:buChar char="●"/>
            </a:pPr>
            <a:r>
              <a:rPr lang="sv-SE">
                <a:solidFill>
                  <a:schemeClr val="lt1"/>
                </a:solidFill>
              </a:rPr>
              <a:t>lär sig hantera sin kropp/utvecklar sin motorik</a:t>
            </a:r>
            <a:endParaRPr>
              <a:solidFill>
                <a:schemeClr val="lt1"/>
              </a:solidFill>
            </a:endParaRPr>
          </a:p>
          <a:p>
            <a:pPr indent="-358140" lvl="0" marL="457200" rtl="0" algn="l">
              <a:spcBef>
                <a:spcPts val="0"/>
              </a:spcBef>
              <a:spcAft>
                <a:spcPts val="0"/>
              </a:spcAft>
              <a:buClr>
                <a:schemeClr val="lt1"/>
              </a:buClr>
              <a:buSzPct val="100000"/>
              <a:buChar char="●"/>
            </a:pPr>
            <a:r>
              <a:rPr lang="sv-SE">
                <a:solidFill>
                  <a:schemeClr val="lt1"/>
                </a:solidFill>
              </a:rPr>
              <a:t>lär sig vara i grupp och anpassa sig till andra människor</a:t>
            </a:r>
            <a:endParaRPr>
              <a:solidFill>
                <a:schemeClr val="lt1"/>
              </a:solidFill>
            </a:endParaRPr>
          </a:p>
          <a:p>
            <a:pPr indent="-358140" lvl="0" marL="457200" rtl="0" algn="l">
              <a:spcBef>
                <a:spcPts val="0"/>
              </a:spcBef>
              <a:spcAft>
                <a:spcPts val="0"/>
              </a:spcAft>
              <a:buClr>
                <a:schemeClr val="lt1"/>
              </a:buClr>
              <a:buSzPct val="100000"/>
              <a:buChar char="●"/>
            </a:pPr>
            <a:r>
              <a:rPr lang="sv-SE">
                <a:solidFill>
                  <a:schemeClr val="lt1"/>
                </a:solidFill>
              </a:rPr>
              <a:t>får minnen för livet (cuper, läger, matcher)</a:t>
            </a:r>
            <a:endParaRPr>
              <a:solidFill>
                <a:schemeClr val="lt1"/>
              </a:solidFill>
            </a:endParaRPr>
          </a:p>
          <a:p>
            <a:pPr indent="-358140" lvl="0" marL="457200" rtl="0" algn="l">
              <a:spcBef>
                <a:spcPts val="0"/>
              </a:spcBef>
              <a:spcAft>
                <a:spcPts val="0"/>
              </a:spcAft>
              <a:buClr>
                <a:schemeClr val="lt1"/>
              </a:buClr>
              <a:buSzPct val="100000"/>
              <a:buChar char="●"/>
            </a:pPr>
            <a:r>
              <a:rPr lang="sv-SE">
                <a:solidFill>
                  <a:schemeClr val="lt1"/>
                </a:solidFill>
              </a:rPr>
              <a:t>får vänner för livet</a:t>
            </a:r>
            <a:endParaRPr>
              <a:solidFill>
                <a:schemeClr val="lt1"/>
              </a:solidFill>
            </a:endParaRPr>
          </a:p>
          <a:p>
            <a:pPr indent="-358140" lvl="0" marL="457200" rtl="0" algn="l">
              <a:spcBef>
                <a:spcPts val="0"/>
              </a:spcBef>
              <a:spcAft>
                <a:spcPts val="0"/>
              </a:spcAft>
              <a:buClr>
                <a:schemeClr val="lt1"/>
              </a:buClr>
              <a:buSzPct val="100000"/>
              <a:buChar char="●"/>
            </a:pPr>
            <a:r>
              <a:rPr lang="sv-SE">
                <a:solidFill>
                  <a:schemeClr val="lt1"/>
                </a:solidFill>
              </a:rPr>
              <a:t>får ett socialt sammanhang och något att göra</a:t>
            </a:r>
            <a:endParaRPr>
              <a:solidFill>
                <a:schemeClr val="lt1"/>
              </a:solidFill>
            </a:endParaRPr>
          </a:p>
          <a:p>
            <a:pPr indent="-358140" lvl="0" marL="457200" rtl="0" algn="l">
              <a:spcBef>
                <a:spcPts val="0"/>
              </a:spcBef>
              <a:spcAft>
                <a:spcPts val="0"/>
              </a:spcAft>
              <a:buClr>
                <a:schemeClr val="lt1"/>
              </a:buClr>
              <a:buSzPct val="100000"/>
              <a:buChar char="●"/>
            </a:pPr>
            <a:r>
              <a:rPr lang="sv-SE">
                <a:solidFill>
                  <a:schemeClr val="lt1"/>
                </a:solidFill>
              </a:rPr>
              <a:t>får ett intresse för livet</a:t>
            </a:r>
            <a:endParaRPr>
              <a:solidFill>
                <a:schemeClr val="lt1"/>
              </a:solidFill>
            </a:endParaRPr>
          </a:p>
          <a:p>
            <a:pPr indent="-358140" lvl="0" marL="457200" rtl="0" algn="l">
              <a:spcBef>
                <a:spcPts val="0"/>
              </a:spcBef>
              <a:spcAft>
                <a:spcPts val="0"/>
              </a:spcAft>
              <a:buClr>
                <a:schemeClr val="lt1"/>
              </a:buClr>
              <a:buSzPct val="100000"/>
              <a:buChar char="●"/>
            </a:pPr>
            <a:r>
              <a:rPr lang="sv-SE">
                <a:solidFill>
                  <a:schemeClr val="lt1"/>
                </a:solidFill>
              </a:rPr>
              <a:t>lär sig hantera motgångar och kämpa för sina mål</a:t>
            </a:r>
            <a:endParaRPr>
              <a:solidFill>
                <a:schemeClr val="lt1"/>
              </a:solidFill>
            </a:endParaRPr>
          </a:p>
          <a:p>
            <a:pPr indent="-358140" lvl="0" marL="457200" rtl="0" algn="l">
              <a:spcBef>
                <a:spcPts val="0"/>
              </a:spcBef>
              <a:spcAft>
                <a:spcPts val="0"/>
              </a:spcAft>
              <a:buClr>
                <a:schemeClr val="lt1"/>
              </a:buClr>
              <a:buSzPct val="100000"/>
              <a:buChar char="●"/>
            </a:pPr>
            <a:r>
              <a:rPr lang="sv-SE">
                <a:solidFill>
                  <a:schemeClr val="lt1"/>
                </a:solidFill>
              </a:rPr>
              <a:t>har KUL!</a:t>
            </a:r>
            <a:endParaRPr>
              <a:solidFill>
                <a:schemeClr val="lt1"/>
              </a:solidFill>
            </a:endParaRPr>
          </a:p>
          <a:p>
            <a:pPr indent="0" lvl="0" marL="0" rtl="0" algn="l">
              <a:spcBef>
                <a:spcPts val="1000"/>
              </a:spcBef>
              <a:spcAft>
                <a:spcPts val="0"/>
              </a:spcAft>
              <a:buNone/>
            </a:pPr>
            <a:r>
              <a:t/>
            </a:r>
            <a:endParaRPr>
              <a:solidFill>
                <a:schemeClr val="lt1"/>
              </a:solidFill>
            </a:endParaRPr>
          </a:p>
          <a:p>
            <a:pPr indent="0" lvl="0" marL="0" rtl="0" algn="l">
              <a:spcBef>
                <a:spcPts val="1000"/>
              </a:spcBef>
              <a:spcAft>
                <a:spcPts val="0"/>
              </a:spcAft>
              <a:buNone/>
            </a:pPr>
            <a:r>
              <a:rPr lang="sv-SE">
                <a:solidFill>
                  <a:schemeClr val="lt1"/>
                </a:solidFill>
              </a:rPr>
              <a:t>Att maximera vårt uppdrag är att få med så många som möjligt så länge som möjligt. Det är bara spelare som deltar som vi kan påverka. </a:t>
            </a:r>
            <a:endParaRPr>
              <a:solidFill>
                <a:schemeClr val="lt1"/>
              </a:solidFill>
            </a:endParaRPr>
          </a:p>
          <a:p>
            <a:pPr indent="0" lvl="0" marL="0" rtl="0" algn="l">
              <a:spcBef>
                <a:spcPts val="1000"/>
              </a:spcBef>
              <a:spcAft>
                <a:spcPts val="0"/>
              </a:spcAft>
              <a:buNone/>
            </a:pPr>
            <a:r>
              <a:rPr lang="sv-SE">
                <a:solidFill>
                  <a:schemeClr val="lt1"/>
                </a:solidFill>
              </a:rPr>
              <a:t>Vi är en breddförening. Att vara en breddförening innebär att att tänka på alla spelare från de som är med av sociala skäl till de som vill maximera sin utveckling. Att fokusera enbart på sociala faktorer eller enbart på att maximera utveckling är inte förenat med att vara en breddförening. ALLA SKALL MED!</a:t>
            </a:r>
            <a:endParaRPr>
              <a:solidFill>
                <a:schemeClr val="lt1"/>
              </a:solidFill>
            </a:endParaRPr>
          </a:p>
        </p:txBody>
      </p:sp>
      <p:grpSp>
        <p:nvGrpSpPr>
          <p:cNvPr id="164" name="Google Shape;164;g37c105007b6_0_6"/>
          <p:cNvGrpSpPr/>
          <p:nvPr/>
        </p:nvGrpSpPr>
        <p:grpSpPr>
          <a:xfrm>
            <a:off x="-134870" y="86233"/>
            <a:ext cx="3484069" cy="579522"/>
            <a:chOff x="-134870" y="86233"/>
            <a:chExt cx="3484069" cy="579522"/>
          </a:xfrm>
        </p:grpSpPr>
        <p:sp>
          <p:nvSpPr>
            <p:cNvPr id="165" name="Google Shape;165;g37c105007b6_0_6"/>
            <p:cNvSpPr txBox="1"/>
            <p:nvPr/>
          </p:nvSpPr>
          <p:spPr>
            <a:xfrm>
              <a:off x="717599" y="158836"/>
              <a:ext cx="26316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0" i="0" lang="sv-SE" sz="1200" u="none" cap="none" strike="noStrike">
                  <a:solidFill>
                    <a:schemeClr val="lt1"/>
                  </a:solidFill>
                  <a:latin typeface="Calibri"/>
                  <a:ea typeface="Calibri"/>
                  <a:cs typeface="Calibri"/>
                  <a:sym typeface="Calibri"/>
                </a:rPr>
                <a:t>Glädje, Gemenskap &amp; Fair Play</a:t>
              </a:r>
              <a:endParaRPr/>
            </a:p>
          </p:txBody>
        </p:sp>
        <p:pic>
          <p:nvPicPr>
            <p:cNvPr id="166" name="Google Shape;166;g37c105007b6_0_6"/>
            <p:cNvPicPr preferRelativeResize="0"/>
            <p:nvPr/>
          </p:nvPicPr>
          <p:blipFill rotWithShape="1">
            <a:blip r:embed="rId3">
              <a:alphaModFix/>
            </a:blip>
            <a:srcRect b="0" l="0" r="0" t="0"/>
            <a:stretch/>
          </p:blipFill>
          <p:spPr>
            <a:xfrm>
              <a:off x="-134870" y="86233"/>
              <a:ext cx="1034860" cy="579522"/>
            </a:xfrm>
            <a:prstGeom prst="rect">
              <a:avLst/>
            </a:prstGeom>
            <a:noFill/>
            <a:ln>
              <a:noFill/>
            </a:ln>
          </p:spPr>
        </p:pic>
      </p:grpSp>
      <p:sp>
        <p:nvSpPr>
          <p:cNvPr id="167" name="Google Shape;167;g37c105007b6_0_6"/>
          <p:cNvSpPr txBox="1"/>
          <p:nvPr/>
        </p:nvSpPr>
        <p:spPr>
          <a:xfrm>
            <a:off x="2930325" y="1000225"/>
            <a:ext cx="5922300" cy="14469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Clr>
                <a:schemeClr val="dk1"/>
              </a:buClr>
              <a:buSzPts val="1100"/>
              <a:buFont typeface="Arial"/>
              <a:buNone/>
            </a:pPr>
            <a:r>
              <a:rPr lang="sv-SE" sz="6000">
                <a:solidFill>
                  <a:schemeClr val="lt1"/>
                </a:solidFill>
                <a:latin typeface="Calibri"/>
                <a:ea typeface="Calibri"/>
                <a:cs typeface="Calibri"/>
                <a:sym typeface="Calibri"/>
              </a:rPr>
              <a:t>FOLKHÄLSA</a:t>
            </a:r>
            <a:endParaRPr sz="6000">
              <a:solidFill>
                <a:schemeClr val="lt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xEl>
                                              <p:pRg end="12" st="1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37c871dadac_0_42"/>
          <p:cNvSpPr txBox="1"/>
          <p:nvPr>
            <p:ph type="title"/>
          </p:nvPr>
        </p:nvSpPr>
        <p:spPr>
          <a:xfrm>
            <a:off x="1511425" y="365125"/>
            <a:ext cx="9842400" cy="868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sv-SE">
                <a:solidFill>
                  <a:schemeClr val="lt1"/>
                </a:solidFill>
              </a:rPr>
              <a:t>Motivation - grunden till deltagande</a:t>
            </a:r>
            <a:endParaRPr>
              <a:solidFill>
                <a:schemeClr val="lt1"/>
              </a:solidFill>
            </a:endParaRPr>
          </a:p>
        </p:txBody>
      </p:sp>
      <p:sp>
        <p:nvSpPr>
          <p:cNvPr id="174" name="Google Shape;174;g37c871dadac_0_42"/>
          <p:cNvSpPr txBox="1"/>
          <p:nvPr>
            <p:ph idx="1" type="body"/>
          </p:nvPr>
        </p:nvSpPr>
        <p:spPr>
          <a:xfrm>
            <a:off x="472975" y="1285225"/>
            <a:ext cx="11124900" cy="53466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Clr>
                <a:schemeClr val="dk1"/>
              </a:buClr>
              <a:buSzPts val="1100"/>
              <a:buFont typeface="Arial"/>
              <a:buNone/>
            </a:pPr>
            <a:r>
              <a:rPr b="1" lang="sv-SE" sz="1935">
                <a:solidFill>
                  <a:schemeClr val="lt1"/>
                </a:solidFill>
                <a:latin typeface="Arial"/>
                <a:ea typeface="Arial"/>
                <a:cs typeface="Arial"/>
                <a:sym typeface="Arial"/>
              </a:rPr>
              <a:t>Syfte: Folkhälsa </a:t>
            </a:r>
            <a:endParaRPr b="1" sz="1935">
              <a:solidFill>
                <a:schemeClr val="lt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sv-SE" sz="1100">
                <a:solidFill>
                  <a:schemeClr val="lt1"/>
                </a:solidFill>
                <a:latin typeface="Arial"/>
                <a:ea typeface="Arial"/>
                <a:cs typeface="Arial"/>
                <a:sym typeface="Arial"/>
              </a:rPr>
              <a:t>Dvs vänner, positiva minnen, fysisk fostran, rörelseglädje, lära sig fungera i grupp, kämpa mot mål mm</a:t>
            </a:r>
            <a:endParaRPr sz="1100">
              <a:solidFill>
                <a:schemeClr val="lt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lt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sv-SE" sz="1688">
                <a:solidFill>
                  <a:schemeClr val="lt1"/>
                </a:solidFill>
                <a:latin typeface="Arial"/>
                <a:ea typeface="Arial"/>
                <a:cs typeface="Arial"/>
                <a:sym typeface="Arial"/>
              </a:rPr>
              <a:t>Mål - få ALLA barn, att komma tillbaka nästa träning (vara motiverade att komma tillbaka)</a:t>
            </a:r>
            <a:endParaRPr b="1" sz="1688">
              <a:solidFill>
                <a:schemeClr val="lt1"/>
              </a:solidFill>
              <a:latin typeface="Arial"/>
              <a:ea typeface="Arial"/>
              <a:cs typeface="Arial"/>
              <a:sym typeface="Arial"/>
            </a:endParaRPr>
          </a:p>
          <a:p>
            <a:pPr indent="0" lvl="0" marL="0" rtl="0" algn="l">
              <a:lnSpc>
                <a:spcPct val="115000"/>
              </a:lnSpc>
              <a:spcBef>
                <a:spcPts val="0"/>
              </a:spcBef>
              <a:spcAft>
                <a:spcPts val="0"/>
              </a:spcAft>
              <a:buNone/>
            </a:pPr>
            <a:r>
              <a:rPr b="1" lang="sv-SE" sz="1688">
                <a:solidFill>
                  <a:schemeClr val="lt1"/>
                </a:solidFill>
                <a:latin typeface="Arial"/>
                <a:ea typeface="Arial"/>
                <a:cs typeface="Arial"/>
                <a:sym typeface="Arial"/>
              </a:rPr>
              <a:t>Hur kan vi jobba med motivation?</a:t>
            </a:r>
            <a:endParaRPr b="1" sz="1688">
              <a:solidFill>
                <a:schemeClr val="lt1"/>
              </a:solidFill>
              <a:latin typeface="Arial"/>
              <a:ea typeface="Arial"/>
              <a:cs typeface="Arial"/>
              <a:sym typeface="Arial"/>
            </a:endParaRPr>
          </a:p>
          <a:p>
            <a:pPr indent="0" lvl="0" marL="0" rtl="0" algn="l">
              <a:lnSpc>
                <a:spcPct val="115000"/>
              </a:lnSpc>
              <a:spcBef>
                <a:spcPts val="0"/>
              </a:spcBef>
              <a:spcAft>
                <a:spcPts val="0"/>
              </a:spcAft>
              <a:buNone/>
            </a:pPr>
            <a:r>
              <a:t/>
            </a:r>
            <a:endParaRPr b="1" sz="1688">
              <a:solidFill>
                <a:schemeClr val="lt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sv-SE" sz="1688">
                <a:solidFill>
                  <a:schemeClr val="lt1"/>
                </a:solidFill>
                <a:latin typeface="Arial"/>
                <a:ea typeface="Arial"/>
                <a:cs typeface="Arial"/>
                <a:sym typeface="Arial"/>
              </a:rPr>
              <a:t>Ett sätt: Självbestämmande - skapa förutsättningar för motivation</a:t>
            </a:r>
            <a:endParaRPr sz="1100">
              <a:solidFill>
                <a:schemeClr val="lt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b="1" sz="1100">
              <a:latin typeface="Arial"/>
              <a:ea typeface="Arial"/>
              <a:cs typeface="Arial"/>
              <a:sym typeface="Arial"/>
            </a:endParaRPr>
          </a:p>
          <a:p>
            <a:pPr indent="0" lvl="0" marL="0" rtl="0" algn="l">
              <a:lnSpc>
                <a:spcPct val="115000"/>
              </a:lnSpc>
              <a:spcBef>
                <a:spcPts val="0"/>
              </a:spcBef>
              <a:spcAft>
                <a:spcPts val="0"/>
              </a:spcAft>
              <a:buNone/>
            </a:pPr>
            <a:r>
              <a:rPr b="1" lang="sv-SE" sz="1300">
                <a:solidFill>
                  <a:schemeClr val="lt1"/>
                </a:solidFill>
                <a:latin typeface="Arial"/>
                <a:ea typeface="Arial"/>
                <a:cs typeface="Arial"/>
                <a:sym typeface="Arial"/>
              </a:rPr>
              <a:t>Tillhörighet och bidrag</a:t>
            </a:r>
            <a:r>
              <a:rPr lang="sv-SE" sz="1300">
                <a:solidFill>
                  <a:schemeClr val="lt1"/>
                </a:solidFill>
                <a:latin typeface="Arial"/>
                <a:ea typeface="Arial"/>
                <a:cs typeface="Arial"/>
                <a:sym typeface="Arial"/>
              </a:rPr>
              <a:t>: </a:t>
            </a:r>
            <a:endParaRPr sz="1300">
              <a:solidFill>
                <a:schemeClr val="lt1"/>
              </a:solidFill>
              <a:latin typeface="Arial"/>
              <a:ea typeface="Arial"/>
              <a:cs typeface="Arial"/>
              <a:sym typeface="Arial"/>
            </a:endParaRPr>
          </a:p>
          <a:p>
            <a:pPr indent="0" lvl="0" marL="0" rtl="0" algn="l">
              <a:lnSpc>
                <a:spcPct val="115000"/>
              </a:lnSpc>
              <a:spcBef>
                <a:spcPts val="0"/>
              </a:spcBef>
              <a:spcAft>
                <a:spcPts val="0"/>
              </a:spcAft>
              <a:buNone/>
            </a:pPr>
            <a:r>
              <a:rPr lang="sv-SE" sz="1100">
                <a:solidFill>
                  <a:schemeClr val="lt1"/>
                </a:solidFill>
                <a:latin typeface="Arial"/>
                <a:ea typeface="Arial"/>
                <a:cs typeface="Arial"/>
                <a:sym typeface="Arial"/>
              </a:rPr>
              <a:t>tydlig värdegrund och delaktighet, alla får bidra/synas </a:t>
            </a:r>
            <a:endParaRPr sz="1100">
              <a:solidFill>
                <a:schemeClr val="lt1"/>
              </a:solidFill>
              <a:latin typeface="Arial"/>
              <a:ea typeface="Arial"/>
              <a:cs typeface="Arial"/>
              <a:sym typeface="Arial"/>
            </a:endParaRPr>
          </a:p>
          <a:p>
            <a:pPr indent="0" lvl="0" marL="0" rtl="0" algn="l">
              <a:lnSpc>
                <a:spcPct val="115000"/>
              </a:lnSpc>
              <a:spcBef>
                <a:spcPts val="0"/>
              </a:spcBef>
              <a:spcAft>
                <a:spcPts val="0"/>
              </a:spcAft>
              <a:buNone/>
            </a:pPr>
            <a:r>
              <a:rPr b="1" lang="sv-SE" sz="1300">
                <a:solidFill>
                  <a:srgbClr val="FF9900"/>
                </a:solidFill>
                <a:latin typeface="Arial"/>
                <a:ea typeface="Arial"/>
                <a:cs typeface="Arial"/>
                <a:sym typeface="Arial"/>
              </a:rPr>
              <a:t>Säg hej och namn. </a:t>
            </a:r>
            <a:endParaRPr b="1" sz="13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rPr lang="sv-SE" sz="1300">
                <a:solidFill>
                  <a:srgbClr val="FF9900"/>
                </a:solidFill>
                <a:latin typeface="Arial"/>
                <a:ea typeface="Arial"/>
                <a:cs typeface="Arial"/>
                <a:sym typeface="Arial"/>
              </a:rPr>
              <a:t>Prata om hur vi vill vara mot varandra(tydliga ramar och rättvisa), hur skall vi vara i träning osv </a:t>
            </a:r>
            <a:endParaRPr sz="13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rPr lang="sv-SE" sz="1300">
                <a:solidFill>
                  <a:srgbClr val="FF9900"/>
                </a:solidFill>
                <a:latin typeface="Arial"/>
                <a:ea typeface="Arial"/>
                <a:cs typeface="Arial"/>
                <a:sym typeface="Arial"/>
              </a:rPr>
              <a:t>Ha någon som får extra uppgift varje träning, “Dagens lirare” ex välja en övning, ramsa etc</a:t>
            </a:r>
            <a:endParaRPr sz="13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t/>
            </a:r>
            <a:endParaRPr b="1" sz="1100">
              <a:solidFill>
                <a:schemeClr val="lt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sv-SE" sz="1300">
                <a:solidFill>
                  <a:schemeClr val="lt1"/>
                </a:solidFill>
                <a:latin typeface="Arial"/>
                <a:ea typeface="Arial"/>
                <a:cs typeface="Arial"/>
                <a:sym typeface="Arial"/>
              </a:rPr>
              <a:t>Utveckling och bekräftelse</a:t>
            </a:r>
            <a:r>
              <a:rPr lang="sv-SE" sz="1300">
                <a:solidFill>
                  <a:schemeClr val="lt1"/>
                </a:solidFill>
                <a:latin typeface="Arial"/>
                <a:ea typeface="Arial"/>
                <a:cs typeface="Arial"/>
                <a:sym typeface="Arial"/>
              </a:rPr>
              <a:t>: </a:t>
            </a:r>
            <a:endParaRPr sz="1300">
              <a:solidFill>
                <a:schemeClr val="lt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sv-SE" sz="1100">
                <a:solidFill>
                  <a:schemeClr val="lt1"/>
                </a:solidFill>
                <a:latin typeface="Arial"/>
                <a:ea typeface="Arial"/>
                <a:cs typeface="Arial"/>
                <a:sym typeface="Arial"/>
              </a:rPr>
              <a:t>bygger inre motivation att fokusera på upplevelsen snarare än resultatet vilket gör att man ökar chansen till hälsosam motivation och långsiktiga resultat, </a:t>
            </a:r>
            <a:endParaRPr sz="1100">
              <a:solidFill>
                <a:schemeClr val="lt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sv-SE" sz="1300">
                <a:solidFill>
                  <a:srgbClr val="FF9900"/>
                </a:solidFill>
                <a:latin typeface="Arial"/>
                <a:ea typeface="Arial"/>
                <a:cs typeface="Arial"/>
                <a:sym typeface="Arial"/>
              </a:rPr>
              <a:t>Uppmuntra ansträngning/försök/fokus/glädje framför resultat </a:t>
            </a:r>
            <a:endParaRPr sz="13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sv-SE" sz="1300">
                <a:solidFill>
                  <a:schemeClr val="lt1"/>
                </a:solidFill>
                <a:latin typeface="Arial"/>
                <a:ea typeface="Arial"/>
                <a:cs typeface="Arial"/>
                <a:sym typeface="Arial"/>
              </a:rPr>
              <a:t>Självbestämmande (spänning&lt;-&gt;trygghet</a:t>
            </a:r>
            <a:r>
              <a:rPr lang="sv-SE" sz="1300">
                <a:solidFill>
                  <a:schemeClr val="lt1"/>
                </a:solidFill>
                <a:latin typeface="Arial"/>
                <a:ea typeface="Arial"/>
                <a:cs typeface="Arial"/>
                <a:sym typeface="Arial"/>
              </a:rPr>
              <a:t>): </a:t>
            </a:r>
            <a:endParaRPr sz="1300">
              <a:solidFill>
                <a:schemeClr val="lt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sv-SE" sz="1100">
                <a:solidFill>
                  <a:schemeClr val="lt1"/>
                </a:solidFill>
                <a:latin typeface="Arial"/>
                <a:ea typeface="Arial"/>
                <a:cs typeface="Arial"/>
                <a:sym typeface="Arial"/>
              </a:rPr>
              <a:t>för spännande eller för tryggt är inte bra och är olika för alla. </a:t>
            </a:r>
            <a:endParaRPr sz="1100">
              <a:solidFill>
                <a:schemeClr val="lt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sv-SE" sz="1300">
                <a:solidFill>
                  <a:srgbClr val="FF9900"/>
                </a:solidFill>
                <a:latin typeface="Arial"/>
                <a:ea typeface="Arial"/>
                <a:cs typeface="Arial"/>
                <a:sym typeface="Arial"/>
              </a:rPr>
              <a:t>Ge olika instruktion i samma övning till olika individer för att fånga alla. </a:t>
            </a:r>
            <a:endParaRPr b="1" sz="1300">
              <a:solidFill>
                <a:srgbClr val="FF9900"/>
              </a:solidFill>
              <a:latin typeface="Arial"/>
              <a:ea typeface="Arial"/>
              <a:cs typeface="Arial"/>
              <a:sym typeface="Arial"/>
            </a:endParaRPr>
          </a:p>
          <a:p>
            <a:pPr indent="0" lvl="0" marL="0" rtl="0" algn="l">
              <a:lnSpc>
                <a:spcPct val="115000"/>
              </a:lnSpc>
              <a:spcBef>
                <a:spcPts val="0"/>
              </a:spcBef>
              <a:spcAft>
                <a:spcPts val="0"/>
              </a:spcAft>
              <a:buNone/>
            </a:pPr>
            <a:r>
              <a:rPr lang="sv-SE" sz="1300">
                <a:solidFill>
                  <a:srgbClr val="FF9900"/>
                </a:solidFill>
                <a:latin typeface="Arial"/>
                <a:ea typeface="Arial"/>
                <a:cs typeface="Arial"/>
                <a:sym typeface="Arial"/>
              </a:rPr>
              <a:t>Fånga upp vad spelarna tycker är roligt och göra mer av det</a:t>
            </a:r>
            <a:endParaRPr sz="1300">
              <a:solidFill>
                <a:srgbClr val="FF9900"/>
              </a:solidFill>
              <a:latin typeface="Arial"/>
              <a:ea typeface="Arial"/>
              <a:cs typeface="Arial"/>
              <a:sym typeface="Arial"/>
            </a:endParaRPr>
          </a:p>
        </p:txBody>
      </p:sp>
      <p:grpSp>
        <p:nvGrpSpPr>
          <p:cNvPr id="175" name="Google Shape;175;g37c871dadac_0_42"/>
          <p:cNvGrpSpPr/>
          <p:nvPr/>
        </p:nvGrpSpPr>
        <p:grpSpPr>
          <a:xfrm>
            <a:off x="-134870" y="86233"/>
            <a:ext cx="3484069" cy="579522"/>
            <a:chOff x="-134870" y="86233"/>
            <a:chExt cx="3484069" cy="579522"/>
          </a:xfrm>
        </p:grpSpPr>
        <p:sp>
          <p:nvSpPr>
            <p:cNvPr id="176" name="Google Shape;176;g37c871dadac_0_42"/>
            <p:cNvSpPr txBox="1"/>
            <p:nvPr/>
          </p:nvSpPr>
          <p:spPr>
            <a:xfrm>
              <a:off x="717599" y="158836"/>
              <a:ext cx="26316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0" i="0" lang="sv-SE" sz="1200" u="none" cap="none" strike="noStrike">
                  <a:solidFill>
                    <a:schemeClr val="lt1"/>
                  </a:solidFill>
                  <a:latin typeface="Calibri"/>
                  <a:ea typeface="Calibri"/>
                  <a:cs typeface="Calibri"/>
                  <a:sym typeface="Calibri"/>
                </a:rPr>
                <a:t>Glädje, Gemenskap &amp; Fair Play</a:t>
              </a:r>
              <a:endParaRPr/>
            </a:p>
          </p:txBody>
        </p:sp>
        <p:pic>
          <p:nvPicPr>
            <p:cNvPr id="177" name="Google Shape;177;g37c871dadac_0_42"/>
            <p:cNvPicPr preferRelativeResize="0"/>
            <p:nvPr/>
          </p:nvPicPr>
          <p:blipFill rotWithShape="1">
            <a:blip r:embed="rId3">
              <a:alphaModFix/>
            </a:blip>
            <a:srcRect b="0" l="0" r="0" t="0"/>
            <a:stretch/>
          </p:blipFill>
          <p:spPr>
            <a:xfrm>
              <a:off x="-134870" y="86233"/>
              <a:ext cx="1034860" cy="579522"/>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xEl>
                                              <p:pRg end="15" st="1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xEl>
                                              <p:pRg end="16" st="1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xEl>
                                              <p:pRg end="17" st="1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xEl>
                                              <p:pRg end="18" st="1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xEl>
                                              <p:pRg end="19" st="1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xEl>
                                              <p:pRg end="20" st="2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xEl>
                                              <p:pRg end="21" st="2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37c871dadac_0_6"/>
          <p:cNvSpPr txBox="1"/>
          <p:nvPr>
            <p:ph type="title"/>
          </p:nvPr>
        </p:nvSpPr>
        <p:spPr>
          <a:xfrm>
            <a:off x="1624525" y="365125"/>
            <a:ext cx="9729300" cy="1325700"/>
          </a:xfrm>
          <a:prstGeom prst="rect">
            <a:avLst/>
          </a:prstGeom>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Font typeface="Arial"/>
              <a:buNone/>
            </a:pPr>
            <a:r>
              <a:rPr lang="sv-SE" sz="4000" u="sng">
                <a:solidFill>
                  <a:schemeClr val="lt1"/>
                </a:solidFill>
              </a:rPr>
              <a:t>Nivåanpassa/Nivåindela</a:t>
            </a:r>
            <a:endParaRPr/>
          </a:p>
        </p:txBody>
      </p:sp>
      <p:sp>
        <p:nvSpPr>
          <p:cNvPr id="184" name="Google Shape;184;g37c871dadac_0_6"/>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fontScale="92500" lnSpcReduction="20000"/>
          </a:bodyPr>
          <a:lstStyle/>
          <a:p>
            <a:pPr indent="0" lvl="0" marL="0" rtl="0" algn="l">
              <a:spcBef>
                <a:spcPts val="0"/>
              </a:spcBef>
              <a:spcAft>
                <a:spcPts val="0"/>
              </a:spcAft>
              <a:buClr>
                <a:schemeClr val="lt2"/>
              </a:buClr>
              <a:buSzPct val="100000"/>
              <a:buFont typeface="Arial"/>
              <a:buNone/>
            </a:pPr>
            <a:r>
              <a:rPr lang="sv-SE" sz="2400">
                <a:solidFill>
                  <a:schemeClr val="lt1"/>
                </a:solidFill>
              </a:rPr>
              <a:t>Nivåanpassning:</a:t>
            </a:r>
            <a:endParaRPr sz="2400">
              <a:solidFill>
                <a:schemeClr val="lt1"/>
              </a:solidFill>
            </a:endParaRPr>
          </a:p>
          <a:p>
            <a:pPr indent="-334327" lvl="0" marL="457200" rtl="0" algn="l">
              <a:spcBef>
                <a:spcPts val="1000"/>
              </a:spcBef>
              <a:spcAft>
                <a:spcPts val="0"/>
              </a:spcAft>
              <a:buClr>
                <a:schemeClr val="lt2"/>
              </a:buClr>
              <a:buSzPct val="100000"/>
              <a:buChar char="•"/>
            </a:pPr>
            <a:r>
              <a:rPr lang="sv-SE" sz="1800">
                <a:solidFill>
                  <a:schemeClr val="lt1"/>
                </a:solidFill>
              </a:rPr>
              <a:t>Anpassa genom att ge olika utmaningar/instruktioner anpassat hur långt individen har kommit.</a:t>
            </a:r>
            <a:endParaRPr sz="1800">
              <a:solidFill>
                <a:schemeClr val="lt1"/>
              </a:solidFill>
            </a:endParaRPr>
          </a:p>
          <a:p>
            <a:pPr indent="-334327" lvl="0" marL="457200" rtl="0" algn="l">
              <a:spcBef>
                <a:spcPts val="1000"/>
              </a:spcBef>
              <a:spcAft>
                <a:spcPts val="0"/>
              </a:spcAft>
              <a:buClr>
                <a:schemeClr val="lt2"/>
              </a:buClr>
              <a:buSzPct val="100000"/>
              <a:buChar char="•"/>
            </a:pPr>
            <a:r>
              <a:rPr lang="sv-SE" sz="1800">
                <a:solidFill>
                  <a:schemeClr val="lt1"/>
                </a:solidFill>
              </a:rPr>
              <a:t>Individen ska vara i centrum.</a:t>
            </a:r>
            <a:endParaRPr sz="1800">
              <a:solidFill>
                <a:schemeClr val="lt1"/>
              </a:solidFill>
            </a:endParaRPr>
          </a:p>
          <a:p>
            <a:pPr indent="-334327" lvl="0" marL="457200" rtl="0" algn="l">
              <a:spcBef>
                <a:spcPts val="1000"/>
              </a:spcBef>
              <a:spcAft>
                <a:spcPts val="0"/>
              </a:spcAft>
              <a:buClr>
                <a:schemeClr val="lt2"/>
              </a:buClr>
              <a:buSzPct val="100000"/>
              <a:buChar char="•"/>
            </a:pPr>
            <a:r>
              <a:rPr lang="sv-SE" sz="1800">
                <a:solidFill>
                  <a:schemeClr val="lt1"/>
                </a:solidFill>
              </a:rPr>
              <a:t>Vi ska i ALLA åldrar nivåanpassa våra träningar och matcher utifrån hur långt varje individ har kommit.</a:t>
            </a:r>
            <a:endParaRPr sz="1800">
              <a:solidFill>
                <a:schemeClr val="lt1"/>
              </a:solidFill>
            </a:endParaRPr>
          </a:p>
          <a:p>
            <a:pPr indent="-228600" lvl="0" marL="342900" rtl="0" algn="l">
              <a:spcBef>
                <a:spcPts val="1000"/>
              </a:spcBef>
              <a:spcAft>
                <a:spcPts val="0"/>
              </a:spcAft>
              <a:buClr>
                <a:schemeClr val="lt2"/>
              </a:buClr>
              <a:buSzPct val="100000"/>
              <a:buFont typeface="Arial"/>
              <a:buNone/>
            </a:pPr>
            <a:r>
              <a:t/>
            </a:r>
            <a:endParaRPr sz="1800">
              <a:solidFill>
                <a:schemeClr val="lt1"/>
              </a:solidFill>
            </a:endParaRPr>
          </a:p>
          <a:p>
            <a:pPr indent="0" lvl="0" marL="0" rtl="0" algn="l">
              <a:spcBef>
                <a:spcPts val="1000"/>
              </a:spcBef>
              <a:spcAft>
                <a:spcPts val="0"/>
              </a:spcAft>
              <a:buClr>
                <a:schemeClr val="lt2"/>
              </a:buClr>
              <a:buSzPct val="100000"/>
              <a:buFont typeface="Arial"/>
              <a:buNone/>
            </a:pPr>
            <a:r>
              <a:rPr lang="sv-SE" sz="2400">
                <a:solidFill>
                  <a:schemeClr val="lt1"/>
                </a:solidFill>
              </a:rPr>
              <a:t>Nivåindelning:</a:t>
            </a:r>
            <a:endParaRPr sz="2400">
              <a:solidFill>
                <a:schemeClr val="lt1"/>
              </a:solidFill>
            </a:endParaRPr>
          </a:p>
          <a:p>
            <a:pPr indent="-448627" lvl="0" marL="457200" rtl="0" algn="l">
              <a:spcBef>
                <a:spcPts val="1000"/>
              </a:spcBef>
              <a:spcAft>
                <a:spcPts val="0"/>
              </a:spcAft>
              <a:buClr>
                <a:schemeClr val="lt2"/>
              </a:buClr>
              <a:buSzPct val="100000"/>
              <a:buChar char="•"/>
            </a:pPr>
            <a:r>
              <a:rPr lang="sv-SE" sz="1800">
                <a:solidFill>
                  <a:schemeClr val="lt1"/>
                </a:solidFill>
              </a:rPr>
              <a:t>Vi delar in spelarna i olika grupper för att utveckla dem på rätt nivå i övningarna.</a:t>
            </a:r>
            <a:endParaRPr sz="1800">
              <a:solidFill>
                <a:schemeClr val="lt1"/>
              </a:solidFill>
            </a:endParaRPr>
          </a:p>
          <a:p>
            <a:pPr indent="-334327" lvl="0" marL="457200" rtl="0" algn="l">
              <a:spcBef>
                <a:spcPts val="1000"/>
              </a:spcBef>
              <a:spcAft>
                <a:spcPts val="0"/>
              </a:spcAft>
              <a:buClr>
                <a:schemeClr val="lt1"/>
              </a:buClr>
              <a:buSzPct val="100000"/>
              <a:buChar char="•"/>
            </a:pPr>
            <a:r>
              <a:rPr lang="sv-SE" sz="1800">
                <a:solidFill>
                  <a:schemeClr val="lt1"/>
                </a:solidFill>
              </a:rPr>
              <a:t>Detta KAN göras med försiktighet från 8 års ålder (max 25% av träningarna på en säsong)</a:t>
            </a:r>
            <a:endParaRPr sz="1800">
              <a:solidFill>
                <a:schemeClr val="lt1"/>
              </a:solidFill>
            </a:endParaRPr>
          </a:p>
          <a:p>
            <a:pPr indent="-448627" lvl="0" marL="457200" rtl="0" algn="l">
              <a:spcBef>
                <a:spcPts val="1000"/>
              </a:spcBef>
              <a:spcAft>
                <a:spcPts val="0"/>
              </a:spcAft>
              <a:buClr>
                <a:schemeClr val="lt2"/>
              </a:buClr>
              <a:buSzPct val="100000"/>
              <a:buChar char="•"/>
            </a:pPr>
            <a:r>
              <a:rPr lang="sv-SE" sz="1800">
                <a:solidFill>
                  <a:schemeClr val="lt1"/>
                </a:solidFill>
              </a:rPr>
              <a:t>Detta BÖR göras 7 mot 7 och uppåt. </a:t>
            </a:r>
            <a:endParaRPr sz="1800">
              <a:solidFill>
                <a:schemeClr val="lt1"/>
              </a:solidFill>
            </a:endParaRPr>
          </a:p>
          <a:p>
            <a:pPr indent="-448627" lvl="0" marL="457200" rtl="0" algn="l">
              <a:spcBef>
                <a:spcPts val="1000"/>
              </a:spcBef>
              <a:spcAft>
                <a:spcPts val="0"/>
              </a:spcAft>
              <a:buClr>
                <a:schemeClr val="lt2"/>
              </a:buClr>
              <a:buSzPct val="100000"/>
              <a:buChar char="•"/>
            </a:pPr>
            <a:r>
              <a:rPr lang="sv-SE" sz="1800">
                <a:solidFill>
                  <a:schemeClr val="lt1"/>
                </a:solidFill>
              </a:rPr>
              <a:t>Vi nivåindelar max 2/3 av en träning.</a:t>
            </a:r>
            <a:endParaRPr sz="1800">
              <a:solidFill>
                <a:schemeClr val="lt1"/>
              </a:solidFill>
            </a:endParaRPr>
          </a:p>
          <a:p>
            <a:pPr indent="-448627" lvl="0" marL="457200" rtl="0" algn="l">
              <a:spcBef>
                <a:spcPts val="1000"/>
              </a:spcBef>
              <a:spcAft>
                <a:spcPts val="0"/>
              </a:spcAft>
              <a:buClr>
                <a:schemeClr val="lt2"/>
              </a:buClr>
              <a:buSzPct val="100000"/>
              <a:buChar char="•"/>
            </a:pPr>
            <a:r>
              <a:rPr lang="sv-SE" sz="1800">
                <a:solidFill>
                  <a:schemeClr val="lt1"/>
                </a:solidFill>
              </a:rPr>
              <a:t>Detta bör INTE göras varje träning.</a:t>
            </a:r>
            <a:endParaRPr sz="1800">
              <a:solidFill>
                <a:schemeClr val="lt1"/>
              </a:solidFill>
            </a:endParaRPr>
          </a:p>
          <a:p>
            <a:pPr indent="-448627" lvl="0" marL="457200" rtl="0" algn="l">
              <a:spcBef>
                <a:spcPts val="1000"/>
              </a:spcBef>
              <a:spcAft>
                <a:spcPts val="0"/>
              </a:spcAft>
              <a:buClr>
                <a:schemeClr val="lt2"/>
              </a:buClr>
              <a:buSzPct val="100000"/>
              <a:buChar char="•"/>
            </a:pPr>
            <a:r>
              <a:rPr lang="sv-SE" sz="1800">
                <a:solidFill>
                  <a:schemeClr val="lt1"/>
                </a:solidFill>
              </a:rPr>
              <a:t>Viktigt att nivåindelning inte blir statisk utan att det finns en variation över tid som speglar förändringar i spelarnas utveckling</a:t>
            </a:r>
            <a:endParaRPr sz="1400">
              <a:latin typeface="Arial"/>
              <a:ea typeface="Arial"/>
              <a:cs typeface="Arial"/>
              <a:sym typeface="Arial"/>
            </a:endParaRPr>
          </a:p>
          <a:p>
            <a:pPr indent="0" lvl="0" marL="0" rtl="0" algn="l">
              <a:spcBef>
                <a:spcPts val="1000"/>
              </a:spcBef>
              <a:spcAft>
                <a:spcPts val="0"/>
              </a:spcAft>
              <a:buNone/>
            </a:pPr>
            <a:r>
              <a:t/>
            </a:r>
            <a:endParaRPr/>
          </a:p>
        </p:txBody>
      </p:sp>
      <p:grpSp>
        <p:nvGrpSpPr>
          <p:cNvPr id="185" name="Google Shape;185;g37c871dadac_0_6"/>
          <p:cNvGrpSpPr/>
          <p:nvPr/>
        </p:nvGrpSpPr>
        <p:grpSpPr>
          <a:xfrm>
            <a:off x="-134870" y="86233"/>
            <a:ext cx="3484069" cy="579522"/>
            <a:chOff x="-134870" y="86233"/>
            <a:chExt cx="3484069" cy="579522"/>
          </a:xfrm>
        </p:grpSpPr>
        <p:sp>
          <p:nvSpPr>
            <p:cNvPr id="186" name="Google Shape;186;g37c871dadac_0_6"/>
            <p:cNvSpPr txBox="1"/>
            <p:nvPr/>
          </p:nvSpPr>
          <p:spPr>
            <a:xfrm>
              <a:off x="717599" y="158836"/>
              <a:ext cx="26316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0" i="0" lang="sv-SE" sz="1200" u="none" cap="none" strike="noStrike">
                  <a:solidFill>
                    <a:schemeClr val="lt1"/>
                  </a:solidFill>
                  <a:latin typeface="Calibri"/>
                  <a:ea typeface="Calibri"/>
                  <a:cs typeface="Calibri"/>
                  <a:sym typeface="Calibri"/>
                </a:rPr>
                <a:t>Glädje, Gemenskap &amp; Fair Play</a:t>
              </a:r>
              <a:endParaRPr/>
            </a:p>
          </p:txBody>
        </p:sp>
        <p:pic>
          <p:nvPicPr>
            <p:cNvPr id="187" name="Google Shape;187;g37c871dadac_0_6"/>
            <p:cNvPicPr preferRelativeResize="0"/>
            <p:nvPr/>
          </p:nvPicPr>
          <p:blipFill rotWithShape="1">
            <a:blip r:embed="rId3">
              <a:alphaModFix/>
            </a:blip>
            <a:srcRect b="0" l="0" r="0" t="0"/>
            <a:stretch/>
          </p:blipFill>
          <p:spPr>
            <a:xfrm>
              <a:off x="-134870" y="86233"/>
              <a:ext cx="1034860" cy="579522"/>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xEl>
                                              <p:pRg end="12" st="1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2022-12-13T16:28:15Z</dcterms:created>
  <dc:creator>Hampus Tärnklev</dc:creator>
</cp:coreProperties>
</file>