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81" r:id="rId3"/>
    <p:sldId id="282" r:id="rId4"/>
    <p:sldId id="283" r:id="rId5"/>
    <p:sldId id="284" r:id="rId6"/>
    <p:sldId id="275" r:id="rId7"/>
    <p:sldId id="274" r:id="rId8"/>
    <p:sldId id="262" r:id="rId9"/>
    <p:sldId id="280" r:id="rId10"/>
    <p:sldId id="288" r:id="rId11"/>
    <p:sldId id="289" r:id="rId12"/>
    <p:sldId id="292" r:id="rId13"/>
    <p:sldId id="290" r:id="rId14"/>
    <p:sldId id="294" r:id="rId15"/>
    <p:sldId id="285" r:id="rId16"/>
    <p:sldId id="287" r:id="rId17"/>
    <p:sldId id="286" r:id="rId1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821A"/>
    <a:srgbClr val="1515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3545" autoAdjust="0"/>
  </p:normalViewPr>
  <p:slideViewPr>
    <p:cSldViewPr snapToGrid="0">
      <p:cViewPr varScale="1">
        <p:scale>
          <a:sx n="107" d="100"/>
          <a:sy n="107" d="100"/>
        </p:scale>
        <p:origin x="7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B599DB-5626-48D3-8963-BF63EAF97E72}" type="datetimeFigureOut">
              <a:rPr lang="sv-SE" smtClean="0"/>
              <a:t>2026-09-09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F09367-F6B0-45A2-B2AA-745EB18B65C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4299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09367-F6B0-45A2-B2AA-745EB18B65C6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6371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Nytt för denna säsong, vi</a:t>
            </a:r>
            <a:r>
              <a:rPr lang="sv-SE" baseline="0" dirty="0" smtClean="0"/>
              <a:t> har nu eget budgetansvar. </a:t>
            </a:r>
          </a:p>
          <a:p>
            <a:r>
              <a:rPr lang="sv-SE" baseline="0" dirty="0" smtClean="0"/>
              <a:t>Vi letar fortsatt sponsorer, hör av er om ni känner någon som vill sponsra och synas på matchkläder, skylt på grillen eller i hallen eller bara vill sponsra ett par tusenlappar.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09367-F6B0-45A2-B2AA-745EB18B65C6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0182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Stor ekonomisk satsning som kräver att vi gör fler aktiviteter då</a:t>
            </a:r>
            <a:r>
              <a:rPr lang="sv-SE" baseline="0" dirty="0" smtClean="0"/>
              <a:t> vi inte vill höja avgifterna.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09367-F6B0-45A2-B2AA-745EB18B65C6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2417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sv-S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Matchvärdskap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sv-S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Varje lag ska ta fram schema med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föräldrar per match: </a:t>
            </a:r>
            <a:endParaRPr lang="sv-SE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Grill,</a:t>
            </a:r>
            <a:r>
              <a:rPr lang="sv-S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Kiosk,</a:t>
            </a:r>
            <a:r>
              <a:rPr lang="sv-S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Sopa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läktare efter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match.</a:t>
            </a:r>
            <a:r>
              <a:rPr lang="sv-SE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lvl="1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Samling: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timmar före matchstart.</a:t>
            </a:r>
            <a:endParaRPr lang="sv-SE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Ingång sker via dörr på högra kortsidan – föräldrarna är där uppskrivna på en lista(fri entré).</a:t>
            </a:r>
            <a:endParaRPr lang="sv-SE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Tränare/lagledare ansvarar för att skicka in schemat till ungdomssektionen. </a:t>
            </a:r>
            <a:endParaRPr lang="sv-SE" sz="16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Schemat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ska innehålla namn och minst ett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telefonnummer.</a:t>
            </a:r>
            <a:r>
              <a:rPr lang="sv-SE" sz="16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Sista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datum för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inskick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sv-S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oktober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sv-SE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09367-F6B0-45A2-B2AA-745EB18B65C6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4238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Arbetet</a:t>
            </a:r>
            <a:r>
              <a:rPr lang="sv-SE" baseline="0" dirty="0" smtClean="0"/>
              <a:t> med skippa attityden fortsätter.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09367-F6B0-45A2-B2AA-745EB18B65C6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2095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Ni</a:t>
            </a:r>
            <a:r>
              <a:rPr lang="sv-SE" baseline="0" dirty="0" smtClean="0"/>
              <a:t> som redan jobbat med </a:t>
            </a:r>
            <a:r>
              <a:rPr lang="sv-SE" baseline="0" dirty="0" err="1" smtClean="0"/>
              <a:t>mais</a:t>
            </a:r>
            <a:r>
              <a:rPr lang="sv-SE" baseline="0" dirty="0" smtClean="0"/>
              <a:t>-hjärtat aktualisera det igen inför denna säsongen.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09367-F6B0-45A2-B2AA-745EB18B65C6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53744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Bra material med</a:t>
            </a:r>
            <a:r>
              <a:rPr lang="sv-SE" baseline="0" dirty="0" smtClean="0"/>
              <a:t> diskussionsfrågor och övningar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09367-F6B0-45A2-B2AA-745EB18B65C6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8825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sv-S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Matchflytt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Ledarna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 själva begära matchflytt direkt i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iBIS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Man kommer först överens med motståndarlaget om en ny tid och skickar därefter in begäran om matchflytt i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iBIS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rtl="0" fontAlgn="base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När det gäller hemmamatcher ska ni alltid stämma av med Jocke innan ni bestämmer en ny tid, så att ni vet att det finns en ledig halltid.</a:t>
            </a:r>
          </a:p>
          <a:p>
            <a:pPr rtl="0" fontAlgn="base"/>
            <a:endParaRPr lang="sv-S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Några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andra saker som kan vara bra att lyfta på träffen:</a:t>
            </a:r>
          </a:p>
          <a:p>
            <a:pPr rtl="0" fontAlgn="base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-Läs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igenom </a:t>
            </a:r>
            <a:r>
              <a:rPr lang="sv-S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seriekraven 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 finns på vår hemsida för den serie laget spelar i inför seriestart.</a:t>
            </a:r>
          </a:p>
          <a:p>
            <a:pPr rtl="0" fontAlgn="base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Säkerställ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 kontaktuppgifter och laguppgifter i </a:t>
            </a:r>
            <a:r>
              <a:rPr lang="sv-SE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iBIS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är uppdaterade.</a:t>
            </a:r>
          </a:p>
          <a:p>
            <a:pPr rtl="0" fontAlgn="base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Försök 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hantera eventuella matchflyttar så tidigt som möjligt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sv-S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09367-F6B0-45A2-B2AA-745EB18B65C6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10546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LOK‑stödet</a:t>
            </a: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är ett ekonomiskt bidrag som föreningen får för genomförda och registrerade aktiviteter för barn och ungdomar. Bidraget baseras på:</a:t>
            </a:r>
          </a:p>
          <a:p>
            <a:pPr lv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antal genomförda träningar och matcher</a:t>
            </a:r>
          </a:p>
          <a:p>
            <a:pPr lv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antal närvarande deltagare</a:t>
            </a:r>
          </a:p>
          <a:p>
            <a:pPr lv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 aktiviteterna är korrekt registrerade och närvaromarkerade</a:t>
            </a:r>
          </a:p>
          <a:p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Utan korrekt närvaroregistrering räknas aktiviteten inte, och föreningen går miste om bidrag.</a:t>
            </a:r>
          </a:p>
          <a:p>
            <a:endParaRPr lang="sv-SE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Varje missad närvaromarkering innebär i praktiken förlorade pengar för ungdomsverksamheten.</a:t>
            </a:r>
          </a:p>
          <a:p>
            <a:pPr lv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Ledarna ansvarar för att närvaro registreras vid varje träning och match.</a:t>
            </a:r>
          </a:p>
          <a:p>
            <a:pPr lvl="0"/>
            <a:r>
              <a:rPr lang="sv-SE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Spelare och föräldrar ansvarar för att svara på kallelser i tid, så att närvaron blir korrekt.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09367-F6B0-45A2-B2AA-745EB18B65C6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0992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09367-F6B0-45A2-B2AA-745EB18B65C6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3027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Ungdomssektionen har gjort</a:t>
            </a:r>
            <a:r>
              <a:rPr lang="sv-SE" baseline="0" dirty="0" smtClean="0"/>
              <a:t>/kommer att göra dessa renoveringar.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09367-F6B0-45A2-B2AA-745EB18B65C6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46231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09367-F6B0-45A2-B2AA-745EB18B65C6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95891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Separat mötesinbjudan kommer till detta inom</a:t>
            </a:r>
            <a:r>
              <a:rPr lang="sv-SE" baseline="0" dirty="0" smtClean="0"/>
              <a:t> kort.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09367-F6B0-45A2-B2AA-745EB18B65C6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54421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F09367-F6B0-45A2-B2AA-745EB18B65C6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3641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AA201A-89B4-1736-AEF2-0F66731C36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76280E1-C94D-4367-FDD9-02B7F6317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806DFCA-C0F5-15C4-E739-95D07A359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C889-AD76-40E2-B41C-A03D54C3321C}" type="datetimeFigureOut">
              <a:rPr lang="sv-SE" smtClean="0"/>
              <a:t>2026-09-09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CACF770-B517-E35E-68DD-F44E71166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EE92DFB-1F02-D189-70D7-76F74FD5B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9D09A-1B3A-42CA-98FE-9088678049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7162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A1313B-9352-B49E-A7A0-EC5D17839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4643586-1CED-C1AF-2666-DF7891CF4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BC97AEE-C0E4-0E4E-1990-8F8CE5AF7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C889-AD76-40E2-B41C-A03D54C3321C}" type="datetimeFigureOut">
              <a:rPr lang="sv-SE" smtClean="0"/>
              <a:t>2026-09-09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2795114-B451-3F7E-7125-742771282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642E8A4-6EA2-9664-339C-39655D7F3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9D09A-1B3A-42CA-98FE-9088678049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7937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4AA43F-1BDE-D6E2-7453-ECD32B742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705A892-7946-E991-9B34-E9D7E064E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D553A26-E354-B296-A02A-36E30FA48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C889-AD76-40E2-B41C-A03D54C3321C}" type="datetimeFigureOut">
              <a:rPr lang="sv-SE" smtClean="0"/>
              <a:t>2026-09-09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E8F416F-E452-A00F-8F83-FDF4C6D66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B3DFCEE-0CD5-7ED8-7595-A5C318767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9D09A-1B3A-42CA-98FE-9088678049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640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9E69A91-7368-D2E2-3FF9-6A1802E6A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EA5812E-2EF2-0D2F-B1C6-A10B8168A3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CCF12E3-83B1-9FAB-774C-8DEEEC5EF4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F7449E7-5DB2-009A-9982-C81A64A88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C889-AD76-40E2-B41C-A03D54C3321C}" type="datetimeFigureOut">
              <a:rPr lang="sv-SE" smtClean="0"/>
              <a:t>2026-09-09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ADCFC69-AB12-B504-7499-A0DD2E4E9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5D93A76-9F7D-868D-023D-F0AAA0A92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9D09A-1B3A-42CA-98FE-9088678049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8900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8DEC3F-4667-A386-CB93-54B4B3570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5AF66A2-6431-453A-34B1-7A9D28767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6619FC8-903A-69EB-3A20-09C6F9EC4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FDC21B2-8D2F-C03A-B205-5CBF03B135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0B9BA3C-43DB-1AE7-F2D6-5644C50AF6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6C892DA-6D75-A888-6B66-0D00DFEE9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C889-AD76-40E2-B41C-A03D54C3321C}" type="datetimeFigureOut">
              <a:rPr lang="sv-SE" smtClean="0"/>
              <a:t>2026-09-09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5E26F8F-C099-3D31-CC71-336D7D4DD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155E7C0-4508-6B3E-9AFF-7E459191F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9D09A-1B3A-42CA-98FE-9088678049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9933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0775C2C-FE10-C941-F5C0-AD07DC63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5669855-752E-2130-8567-0400B8B1E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C889-AD76-40E2-B41C-A03D54C3321C}" type="datetimeFigureOut">
              <a:rPr lang="sv-SE" smtClean="0"/>
              <a:t>2026-09-09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F5DC7AD-4A53-9A79-712D-8A3A90140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8533C0F-23D1-1B4C-2C07-400D35943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9D09A-1B3A-42CA-98FE-9088678049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9078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7D82EAC-CE1E-0C3D-B5C4-183C20F26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C889-AD76-40E2-B41C-A03D54C3321C}" type="datetimeFigureOut">
              <a:rPr lang="sv-SE" smtClean="0"/>
              <a:t>2026-09-09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1B4B406-619D-8DB0-B794-C810AC7F2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568D258-7AFD-F87B-3A98-0F7C66A50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9D09A-1B3A-42CA-98FE-9088678049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8400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A15ADB-FCEB-60A6-E926-C6289D71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8FFBEF5-7238-EEFD-7647-E8B6870D8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560D68B-1A45-66E2-6426-D7E07D2673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E50078F-6A27-5D8A-1AC4-7D254C086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C889-AD76-40E2-B41C-A03D54C3321C}" type="datetimeFigureOut">
              <a:rPr lang="sv-SE" smtClean="0"/>
              <a:t>2026-09-09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F5AE0C0-B786-F9FB-39D8-3FE4BFB7A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E5412E5-731A-A44F-695F-73CF3697B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9D09A-1B3A-42CA-98FE-9088678049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394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89F32EF-0A80-A437-D8C5-081C68E16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B3B05D4-4CAB-BB6F-33BB-5958AE6FD4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9FD7C57-E67D-DD36-C791-089AE5C3A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9C7B690-AE5C-86C4-8800-EF27FA9BE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C889-AD76-40E2-B41C-A03D54C3321C}" type="datetimeFigureOut">
              <a:rPr lang="sv-SE" smtClean="0"/>
              <a:t>2026-09-09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20D37EF-3C74-7755-38C2-C296CBC54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31EE91C-DC0B-DE07-4CAA-8F45E98DB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9D09A-1B3A-42CA-98FE-9088678049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517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F3A7827-B9E2-D776-9EFD-EC98E7F84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A7CF40E-4416-9C02-AA23-F20E606E6F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C057A4E-6E72-4BE3-5080-8898FF89F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C889-AD76-40E2-B41C-A03D54C3321C}" type="datetimeFigureOut">
              <a:rPr lang="sv-SE" smtClean="0"/>
              <a:t>2026-09-09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3E0FA1A-F170-E774-FF6F-583FA2DB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54DCEFA-2AB2-BF95-18D4-22E44EBCA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9D09A-1B3A-42CA-98FE-9088678049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0068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94B499D3-A856-EA41-FF32-20D27FA4AE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E554E66-4FAB-3AE5-842E-4377F0BB2A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AF896ED-4433-6C04-0558-D177A3B4A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C889-AD76-40E2-B41C-A03D54C3321C}" type="datetimeFigureOut">
              <a:rPr lang="sv-SE" smtClean="0"/>
              <a:t>2026-09-09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2803A2-D794-8139-827D-F6873746F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A6B2A92-C425-912E-95B6-8D7DF5C6A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9D09A-1B3A-42CA-98FE-9088678049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75210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665432F-560B-6B78-A758-56D1753B9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7D864F-9311-E36A-9BFE-4B1378896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C993067-5770-E29A-F9D7-3FB0CC9EE6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EC889-AD76-40E2-B41C-A03D54C3321C}" type="datetimeFigureOut">
              <a:rPr lang="sv-SE" smtClean="0"/>
              <a:t>2026-09-09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FE59A5-CA77-0A1D-D44E-B652A9190F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9B1C412-5FC6-06EA-2980-D295BC675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9D09A-1B3A-42CA-98FE-9088678049F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9439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nebandy.se/media/ijtmrece/pantamera_schysst-match.pdf" TargetMode="External"/><Relationship Id="rId5" Type="http://schemas.openxmlformats.org/officeDocument/2006/relationships/hyperlink" Target="https://www.rfsisu.se/download/18.718614e0183c57884c5124f/1665491919622/Del%204.pdf" TargetMode="External"/><Relationship Id="rId4" Type="http://schemas.openxmlformats.org/officeDocument/2006/relationships/hyperlink" Target="https://schysstinnebandy.nu/schysstlag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logotyp&#10;&#10;Automatiskt genererad beskrivning">
            <a:extLst>
              <a:ext uri="{FF2B5EF4-FFF2-40B4-BE49-F238E27FC236}">
                <a16:creationId xmlns:a16="http://schemas.microsoft.com/office/drawing/2014/main" id="{91E75BBC-4167-3BB6-6188-4E3931E52AC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664" y="5895975"/>
            <a:ext cx="541387" cy="733048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F93CBB17-3F41-B3FC-5193-1EF73699CC9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296386"/>
            <a:ext cx="10303497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6F181835-1A1C-2C94-6BA9-522D3CDD89E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392226"/>
            <a:ext cx="10303497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46E0B31D-C7B1-DEBE-17CD-5336EA4D68C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8561" y="6197269"/>
            <a:ext cx="10303497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ubrik 3">
            <a:extLst>
              <a:ext uri="{FF2B5EF4-FFF2-40B4-BE49-F238E27FC236}">
                <a16:creationId xmlns:a16="http://schemas.microsoft.com/office/drawing/2014/main" id="{4FC423D9-E7ED-49E0-C151-06A444931A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b="1" dirty="0">
                <a:solidFill>
                  <a:schemeClr val="bg1"/>
                </a:solidFill>
              </a:rPr>
              <a:t>Ledarträff </a:t>
            </a:r>
            <a:r>
              <a:rPr lang="sv-SE" b="1" dirty="0" smtClean="0">
                <a:solidFill>
                  <a:schemeClr val="bg1"/>
                </a:solidFill>
              </a:rPr>
              <a:t>8/9-2026</a:t>
            </a:r>
            <a:endParaRPr lang="sv-S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228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296FB-0B07-D3B9-AAD0-E4364BEDB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logotyp&#10;&#10;Automatiskt genererad beskrivning">
            <a:extLst>
              <a:ext uri="{FF2B5EF4-FFF2-40B4-BE49-F238E27FC236}">
                <a16:creationId xmlns:a16="http://schemas.microsoft.com/office/drawing/2014/main" id="{EB274BA9-9FB6-B2FB-0356-8188E35758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664" y="5895975"/>
            <a:ext cx="541387" cy="733048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19608F53-C46E-9A33-DBA6-D2FEED770C3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296386"/>
            <a:ext cx="10303497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4CB0EBE0-5E7D-A828-2440-610258C5AC6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392226"/>
            <a:ext cx="10303497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521C1BC3-8A2D-098C-2C76-B8A72718A4D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8561" y="6197269"/>
            <a:ext cx="10303497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ubrik 3">
            <a:extLst>
              <a:ext uri="{FF2B5EF4-FFF2-40B4-BE49-F238E27FC236}">
                <a16:creationId xmlns:a16="http://schemas.microsoft.com/office/drawing/2014/main" id="{2EC09B2F-7F2E-482E-ADA2-96B31BCB2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smtClean="0">
                <a:solidFill>
                  <a:schemeClr val="bg1"/>
                </a:solidFill>
              </a:rPr>
              <a:t>Nya </a:t>
            </a:r>
            <a:r>
              <a:rPr lang="sv-SE" b="1" dirty="0" smtClean="0">
                <a:solidFill>
                  <a:schemeClr val="bg1"/>
                </a:solidFill>
              </a:rPr>
              <a:t>medlemmar i ungdomssektionen 26/27</a:t>
            </a: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v-SE" dirty="0" smtClean="0">
                <a:solidFill>
                  <a:schemeClr val="bg1"/>
                </a:solidFill>
              </a:rPr>
              <a:t>Hannah Grönhage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Dennis </a:t>
            </a:r>
            <a:r>
              <a:rPr lang="sv-SE" dirty="0" err="1" smtClean="0">
                <a:solidFill>
                  <a:schemeClr val="bg1"/>
                </a:solidFill>
              </a:rPr>
              <a:t>Rosgren</a:t>
            </a:r>
            <a:r>
              <a:rPr lang="sv-SE" dirty="0" smtClean="0">
                <a:solidFill>
                  <a:schemeClr val="bg1"/>
                </a:solidFill>
              </a:rPr>
              <a:t> 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Anna </a:t>
            </a:r>
            <a:r>
              <a:rPr lang="sv-SE" dirty="0" err="1" smtClean="0">
                <a:solidFill>
                  <a:schemeClr val="bg1"/>
                </a:solidFill>
              </a:rPr>
              <a:t>Wickert</a:t>
            </a:r>
            <a:r>
              <a:rPr lang="sv-SE" dirty="0" smtClean="0">
                <a:solidFill>
                  <a:schemeClr val="bg1"/>
                </a:solidFill>
              </a:rPr>
              <a:t> 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Elina Friborg 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Linnea Andersson 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Josefine Burensjö 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Per Andersson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Johannes Larsson 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Martin Burensjö 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Christian Bergström</a:t>
            </a:r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390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296FB-0B07-D3B9-AAD0-E4364BEDB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logotyp&#10;&#10;Automatiskt genererad beskrivning">
            <a:extLst>
              <a:ext uri="{FF2B5EF4-FFF2-40B4-BE49-F238E27FC236}">
                <a16:creationId xmlns:a16="http://schemas.microsoft.com/office/drawing/2014/main" id="{EB274BA9-9FB6-B2FB-0356-8188E35758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664" y="5895975"/>
            <a:ext cx="541387" cy="733048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19608F53-C46E-9A33-DBA6-D2FEED770C3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296386"/>
            <a:ext cx="10303497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4CB0EBE0-5E7D-A828-2440-610258C5AC6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392226"/>
            <a:ext cx="10303497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521C1BC3-8A2D-098C-2C76-B8A72718A4D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8561" y="6197269"/>
            <a:ext cx="10303497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ubrik 3">
            <a:extLst>
              <a:ext uri="{FF2B5EF4-FFF2-40B4-BE49-F238E27FC236}">
                <a16:creationId xmlns:a16="http://schemas.microsoft.com/office/drawing/2014/main" id="{2EC09B2F-7F2E-482E-ADA2-96B31BCB2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smtClean="0">
                <a:solidFill>
                  <a:schemeClr val="bg1"/>
                </a:solidFill>
              </a:rPr>
              <a:t>Ekonomi och förutsättningar</a:t>
            </a: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>
                <a:solidFill>
                  <a:schemeClr val="bg1"/>
                </a:solidFill>
              </a:rPr>
              <a:t>Ekonomi med eget budgetansvar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Sponsring  </a:t>
            </a:r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310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296FB-0B07-D3B9-AAD0-E4364BEDB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logotyp&#10;&#10;Automatiskt genererad beskrivning">
            <a:extLst>
              <a:ext uri="{FF2B5EF4-FFF2-40B4-BE49-F238E27FC236}">
                <a16:creationId xmlns:a16="http://schemas.microsoft.com/office/drawing/2014/main" id="{EB274BA9-9FB6-B2FB-0356-8188E35758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664" y="5895975"/>
            <a:ext cx="541387" cy="733048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19608F53-C46E-9A33-DBA6-D2FEED770C3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296386"/>
            <a:ext cx="10303497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4CB0EBE0-5E7D-A828-2440-610258C5AC6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392226"/>
            <a:ext cx="10303497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521C1BC3-8A2D-098C-2C76-B8A72718A4D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8561" y="6197269"/>
            <a:ext cx="10303497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ubrik 3">
            <a:extLst>
              <a:ext uri="{FF2B5EF4-FFF2-40B4-BE49-F238E27FC236}">
                <a16:creationId xmlns:a16="http://schemas.microsoft.com/office/drawing/2014/main" id="{2EC09B2F-7F2E-482E-ADA2-96B31BCB2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smtClean="0">
                <a:solidFill>
                  <a:schemeClr val="bg1"/>
                </a:solidFill>
              </a:rPr>
              <a:t>Matchkläder</a:t>
            </a: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>
                <a:solidFill>
                  <a:schemeClr val="bg1"/>
                </a:solidFill>
              </a:rPr>
              <a:t>Inköpt till alla lag förutom det lag som fick nya kläder förra säsongen</a:t>
            </a:r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321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296FB-0B07-D3B9-AAD0-E4364BEDB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logotyp&#10;&#10;Automatiskt genererad beskrivning">
            <a:extLst>
              <a:ext uri="{FF2B5EF4-FFF2-40B4-BE49-F238E27FC236}">
                <a16:creationId xmlns:a16="http://schemas.microsoft.com/office/drawing/2014/main" id="{EB274BA9-9FB6-B2FB-0356-8188E35758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664" y="5895975"/>
            <a:ext cx="541387" cy="733048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19608F53-C46E-9A33-DBA6-D2FEED770C3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296386"/>
            <a:ext cx="10303497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4CB0EBE0-5E7D-A828-2440-610258C5AC6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392226"/>
            <a:ext cx="10303497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521C1BC3-8A2D-098C-2C76-B8A72718A4D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8561" y="6197269"/>
            <a:ext cx="10303497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ubrik 3">
            <a:extLst>
              <a:ext uri="{FF2B5EF4-FFF2-40B4-BE49-F238E27FC236}">
                <a16:creationId xmlns:a16="http://schemas.microsoft.com/office/drawing/2014/main" id="{2EC09B2F-7F2E-482E-ADA2-96B31BCB2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smtClean="0">
                <a:solidFill>
                  <a:schemeClr val="bg1"/>
                </a:solidFill>
              </a:rPr>
              <a:t>Aktiviteter</a:t>
            </a: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>
                <a:solidFill>
                  <a:schemeClr val="bg1"/>
                </a:solidFill>
              </a:rPr>
              <a:t>Frallförsäljning</a:t>
            </a:r>
            <a:r>
              <a:rPr lang="sv-SE" dirty="0" smtClean="0">
                <a:solidFill>
                  <a:schemeClr val="bg1"/>
                </a:solidFill>
              </a:rPr>
              <a:t> – kommer separat info</a:t>
            </a:r>
            <a:endParaRPr lang="sv-SE" dirty="0" smtClean="0">
              <a:solidFill>
                <a:schemeClr val="bg1"/>
              </a:solidFill>
            </a:endParaRPr>
          </a:p>
          <a:p>
            <a:pPr lvl="1"/>
            <a:r>
              <a:rPr lang="sv-SE" dirty="0" smtClean="0">
                <a:solidFill>
                  <a:schemeClr val="bg1"/>
                </a:solidFill>
              </a:rPr>
              <a:t>Intäkter till ungdomssektionen + </a:t>
            </a:r>
            <a:r>
              <a:rPr lang="sv-SE" dirty="0" err="1" smtClean="0">
                <a:solidFill>
                  <a:schemeClr val="bg1"/>
                </a:solidFill>
              </a:rPr>
              <a:t>ev</a:t>
            </a:r>
            <a:r>
              <a:rPr lang="sv-SE" dirty="0" smtClean="0">
                <a:solidFill>
                  <a:schemeClr val="bg1"/>
                </a:solidFill>
              </a:rPr>
              <a:t> laget 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Sportlotten - 4 lotter per spelare</a:t>
            </a:r>
          </a:p>
          <a:p>
            <a:pPr lvl="1"/>
            <a:r>
              <a:rPr lang="sv-SE" dirty="0" smtClean="0">
                <a:solidFill>
                  <a:schemeClr val="bg1"/>
                </a:solidFill>
              </a:rPr>
              <a:t>Intäkter till ungdomssektionen 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Julgranshämtning - 9:e eller 10:e </a:t>
            </a:r>
            <a:r>
              <a:rPr lang="sv-SE" dirty="0" smtClean="0">
                <a:solidFill>
                  <a:schemeClr val="bg1"/>
                </a:solidFill>
              </a:rPr>
              <a:t>januari</a:t>
            </a:r>
          </a:p>
          <a:p>
            <a:pPr lvl="1"/>
            <a:r>
              <a:rPr lang="sv-SE" dirty="0">
                <a:solidFill>
                  <a:schemeClr val="bg1"/>
                </a:solidFill>
              </a:rPr>
              <a:t>1 person från varje lag deltar</a:t>
            </a:r>
          </a:p>
          <a:p>
            <a:pPr lvl="1"/>
            <a:r>
              <a:rPr lang="sv-SE" dirty="0" smtClean="0">
                <a:solidFill>
                  <a:schemeClr val="bg1"/>
                </a:solidFill>
              </a:rPr>
              <a:t>Intäkter till ungdomssektionen 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Matchvärdskap och </a:t>
            </a:r>
            <a:r>
              <a:rPr lang="sv-SE" dirty="0" err="1" smtClean="0">
                <a:solidFill>
                  <a:schemeClr val="bg1"/>
                </a:solidFill>
              </a:rPr>
              <a:t>slutstäd</a:t>
            </a:r>
            <a:endParaRPr lang="sv-SE" dirty="0" smtClean="0">
              <a:solidFill>
                <a:schemeClr val="bg1"/>
              </a:solidFill>
            </a:endParaRPr>
          </a:p>
          <a:p>
            <a:pPr lvl="1"/>
            <a:r>
              <a:rPr lang="sv-SE" dirty="0" smtClean="0">
                <a:solidFill>
                  <a:schemeClr val="bg1"/>
                </a:solidFill>
              </a:rPr>
              <a:t>4000 kr till varje lag</a:t>
            </a:r>
          </a:p>
          <a:p>
            <a:pPr lvl="1"/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218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296FB-0B07-D3B9-AAD0-E4364BEDB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logotyp&#10;&#10;Automatiskt genererad beskrivning">
            <a:extLst>
              <a:ext uri="{FF2B5EF4-FFF2-40B4-BE49-F238E27FC236}">
                <a16:creationId xmlns:a16="http://schemas.microsoft.com/office/drawing/2014/main" id="{EB274BA9-9FB6-B2FB-0356-8188E35758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664" y="5895975"/>
            <a:ext cx="541387" cy="733048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19608F53-C46E-9A33-DBA6-D2FEED770C3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296386"/>
            <a:ext cx="10303497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4CB0EBE0-5E7D-A828-2440-610258C5AC6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392226"/>
            <a:ext cx="10303497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521C1BC3-8A2D-098C-2C76-B8A72718A4D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8561" y="6197269"/>
            <a:ext cx="10303497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ubrik 3">
            <a:extLst>
              <a:ext uri="{FF2B5EF4-FFF2-40B4-BE49-F238E27FC236}">
                <a16:creationId xmlns:a16="http://schemas.microsoft.com/office/drawing/2014/main" id="{2EC09B2F-7F2E-482E-ADA2-96B31BCB2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sz="5400" dirty="0" smtClean="0">
                <a:solidFill>
                  <a:schemeClr val="bg1"/>
                </a:solidFill>
              </a:rPr>
              <a:t>Ungdomssektionens lag </a:t>
            </a:r>
            <a:endParaRPr lang="sv-SE" sz="5400" b="1" dirty="0">
              <a:solidFill>
                <a:schemeClr val="bg1"/>
              </a:solidFill>
            </a:endParaRPr>
          </a:p>
        </p:txBody>
      </p:sp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sv-SE" sz="2400" dirty="0">
                <a:solidFill>
                  <a:schemeClr val="bg1"/>
                </a:solidFill>
              </a:rPr>
              <a:t>F11/12</a:t>
            </a:r>
          </a:p>
          <a:p>
            <a:r>
              <a:rPr lang="sv-SE" sz="2400" dirty="0">
                <a:solidFill>
                  <a:schemeClr val="bg1"/>
                </a:solidFill>
              </a:rPr>
              <a:t>F15/16</a:t>
            </a:r>
          </a:p>
          <a:p>
            <a:r>
              <a:rPr lang="sv-SE" sz="2400" dirty="0">
                <a:solidFill>
                  <a:schemeClr val="bg1"/>
                </a:solidFill>
              </a:rPr>
              <a:t>F17/18</a:t>
            </a:r>
          </a:p>
          <a:p>
            <a:r>
              <a:rPr lang="sv-SE" sz="2400" dirty="0">
                <a:solidFill>
                  <a:schemeClr val="bg1"/>
                </a:solidFill>
              </a:rPr>
              <a:t>FP19</a:t>
            </a:r>
          </a:p>
          <a:p>
            <a:r>
              <a:rPr lang="sv-SE" sz="2400" dirty="0">
                <a:solidFill>
                  <a:schemeClr val="bg1"/>
                </a:solidFill>
              </a:rPr>
              <a:t>FP20</a:t>
            </a:r>
          </a:p>
          <a:p>
            <a:r>
              <a:rPr lang="sv-SE" sz="2400" dirty="0">
                <a:solidFill>
                  <a:schemeClr val="bg1"/>
                </a:solidFill>
              </a:rPr>
              <a:t>FP14/15/16</a:t>
            </a:r>
          </a:p>
          <a:p>
            <a:r>
              <a:rPr lang="sv-SE" sz="2400" dirty="0">
                <a:solidFill>
                  <a:schemeClr val="bg1"/>
                </a:solidFill>
              </a:rPr>
              <a:t>P11</a:t>
            </a:r>
          </a:p>
          <a:p>
            <a:r>
              <a:rPr lang="sv-SE" sz="2400" dirty="0">
                <a:solidFill>
                  <a:schemeClr val="bg1"/>
                </a:solidFill>
              </a:rPr>
              <a:t>P12</a:t>
            </a:r>
          </a:p>
          <a:p>
            <a:r>
              <a:rPr lang="sv-SE" sz="2400" dirty="0">
                <a:solidFill>
                  <a:schemeClr val="bg1"/>
                </a:solidFill>
              </a:rPr>
              <a:t>P15/16</a:t>
            </a:r>
          </a:p>
          <a:p>
            <a:r>
              <a:rPr lang="sv-SE" sz="2400" dirty="0">
                <a:solidFill>
                  <a:schemeClr val="bg1"/>
                </a:solidFill>
              </a:rPr>
              <a:t>P17</a:t>
            </a:r>
          </a:p>
          <a:p>
            <a:r>
              <a:rPr lang="sv-SE" sz="2400" dirty="0">
                <a:solidFill>
                  <a:schemeClr val="bg1"/>
                </a:solidFill>
              </a:rPr>
              <a:t>P18</a:t>
            </a:r>
          </a:p>
          <a:p>
            <a:r>
              <a:rPr lang="sv-SE" sz="2400" dirty="0" err="1">
                <a:solidFill>
                  <a:schemeClr val="bg1"/>
                </a:solidFill>
              </a:rPr>
              <a:t>MiniMais</a:t>
            </a:r>
            <a:r>
              <a:rPr lang="sv-SE" sz="2400" dirty="0">
                <a:solidFill>
                  <a:schemeClr val="bg1"/>
                </a:solidFill>
              </a:rPr>
              <a:t> 21/22</a:t>
            </a:r>
          </a:p>
          <a:p>
            <a:endParaRPr lang="sv-SE" sz="2400" dirty="0" smtClean="0">
              <a:solidFill>
                <a:schemeClr val="bg1"/>
              </a:solidFill>
            </a:endParaRPr>
          </a:p>
          <a:p>
            <a:endParaRPr lang="sv-SE" sz="2400" dirty="0">
              <a:solidFill>
                <a:schemeClr val="bg1"/>
              </a:solidFill>
            </a:endParaRPr>
          </a:p>
          <a:p>
            <a:r>
              <a:rPr lang="sv-SE" sz="2400" dirty="0" smtClean="0">
                <a:solidFill>
                  <a:schemeClr val="bg1"/>
                </a:solidFill>
              </a:rPr>
              <a:t>Träningstider – kommentarer?</a:t>
            </a:r>
          </a:p>
          <a:p>
            <a:r>
              <a:rPr lang="sv-SE" sz="2400" dirty="0" smtClean="0">
                <a:solidFill>
                  <a:schemeClr val="bg1"/>
                </a:solidFill>
              </a:rPr>
              <a:t>Diskutera gärna i era tränarstaber kring era olika roller och ansvarsområden</a:t>
            </a:r>
            <a:endParaRPr lang="sv-S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403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296FB-0B07-D3B9-AAD0-E4364BEDB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logotyp&#10;&#10;Automatiskt genererad beskrivning">
            <a:extLst>
              <a:ext uri="{FF2B5EF4-FFF2-40B4-BE49-F238E27FC236}">
                <a16:creationId xmlns:a16="http://schemas.microsoft.com/office/drawing/2014/main" id="{EB274BA9-9FB6-B2FB-0356-8188E35758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664" y="5895975"/>
            <a:ext cx="541387" cy="733048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19608F53-C46E-9A33-DBA6-D2FEED770C3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296386"/>
            <a:ext cx="10303497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4CB0EBE0-5E7D-A828-2440-610258C5AC6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392226"/>
            <a:ext cx="10303497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521C1BC3-8A2D-098C-2C76-B8A72718A4D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8561" y="6197269"/>
            <a:ext cx="10303497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ubrik 3">
            <a:extLst>
              <a:ext uri="{FF2B5EF4-FFF2-40B4-BE49-F238E27FC236}">
                <a16:creationId xmlns:a16="http://schemas.microsoft.com/office/drawing/2014/main" id="{2EC09B2F-7F2E-482E-ADA2-96B31BCB2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326" y="2311156"/>
            <a:ext cx="10515600" cy="1325563"/>
          </a:xfrm>
        </p:spPr>
        <p:txBody>
          <a:bodyPr>
            <a:noAutofit/>
          </a:bodyPr>
          <a:lstStyle/>
          <a:p>
            <a:r>
              <a:rPr lang="sv-SE" sz="3600" dirty="0">
                <a:solidFill>
                  <a:schemeClr val="bg1"/>
                </a:solidFill>
              </a:rPr>
              <a:t>”Att det känns bra i magen att komma till träningen är viktigt för att behålla barn och unga inom idrotten</a:t>
            </a:r>
            <a:r>
              <a:rPr lang="sv-SE" sz="3600" dirty="0" smtClean="0">
                <a:solidFill>
                  <a:schemeClr val="bg1"/>
                </a:solidFill>
              </a:rPr>
              <a:t>.”</a:t>
            </a:r>
            <a:endParaRPr lang="sv-SE" sz="3600" b="1" dirty="0">
              <a:solidFill>
                <a:schemeClr val="bg1"/>
              </a:solidFill>
            </a:endParaRPr>
          </a:p>
        </p:txBody>
      </p:sp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v-SE" sz="2400" dirty="0">
              <a:solidFill>
                <a:schemeClr val="bg1"/>
              </a:solidFill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036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D37D64-3824-8634-F7A4-6328E74B2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logotyp&#10;&#10;Automatiskt genererad beskrivning">
            <a:extLst>
              <a:ext uri="{FF2B5EF4-FFF2-40B4-BE49-F238E27FC236}">
                <a16:creationId xmlns:a16="http://schemas.microsoft.com/office/drawing/2014/main" id="{42CAFB04-C5CA-8680-15B8-C5C53DEA23F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664" y="5895975"/>
            <a:ext cx="541387" cy="733048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10F3D447-1906-12DF-E088-09B0DACDAD7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296386"/>
            <a:ext cx="10303497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9BC865A7-F316-BA75-86B2-DEE58B8C4EB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392226"/>
            <a:ext cx="10303497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AB74478D-E268-36A1-4642-54E09AB00BD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8561" y="6197269"/>
            <a:ext cx="10303497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ubrik 3">
            <a:extLst>
              <a:ext uri="{FF2B5EF4-FFF2-40B4-BE49-F238E27FC236}">
                <a16:creationId xmlns:a16="http://schemas.microsoft.com/office/drawing/2014/main" id="{6142C7F7-0C6F-81CB-D1FA-F4BC84BF12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9000" y="1122362"/>
            <a:ext cx="7874000" cy="970596"/>
          </a:xfrm>
        </p:spPr>
        <p:txBody>
          <a:bodyPr/>
          <a:lstStyle/>
          <a:p>
            <a:r>
              <a:rPr lang="sv-SE" b="1" dirty="0" smtClean="0">
                <a:solidFill>
                  <a:schemeClr val="bg1"/>
                </a:solidFill>
              </a:rPr>
              <a:t>Mais-hjärtat</a:t>
            </a: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2" name="Rektangel 1"/>
          <p:cNvSpPr/>
          <p:nvPr/>
        </p:nvSpPr>
        <p:spPr>
          <a:xfrm>
            <a:off x="1199320" y="2667785"/>
            <a:ext cx="883367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1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“</a:t>
            </a:r>
            <a:r>
              <a:rPr lang="sv-SE" sz="2000" dirty="0" smtClean="0">
                <a:solidFill>
                  <a:schemeClr val="bg1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Mais-hjärtat </a:t>
            </a:r>
            <a:r>
              <a:rPr lang="sv-SE" sz="2000" dirty="0">
                <a:solidFill>
                  <a:schemeClr val="bg1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står för vilka vi vill vara - på plan, i omklädningsrummet och utanför planen.”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1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Jobba tillsammans med barnen och låt dem vara med och bygga lagets egna Mais-hjärta.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bg1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Publiceras på </a:t>
            </a:r>
            <a:r>
              <a:rPr lang="sv-SE" sz="2000" dirty="0" err="1">
                <a:solidFill>
                  <a:schemeClr val="bg1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lagsidorna</a:t>
            </a:r>
            <a:r>
              <a:rPr lang="sv-SE" sz="2000" dirty="0">
                <a:solidFill>
                  <a:schemeClr val="bg1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</a:rPr>
              <a:t> på laget.se</a:t>
            </a:r>
          </a:p>
        </p:txBody>
      </p:sp>
      <p:sp>
        <p:nvSpPr>
          <p:cNvPr id="10" name="Hjärta 9"/>
          <p:cNvSpPr/>
          <p:nvPr/>
        </p:nvSpPr>
        <p:spPr>
          <a:xfrm>
            <a:off x="7263080" y="4299540"/>
            <a:ext cx="1103970" cy="1148576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0378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296FB-0B07-D3B9-AAD0-E4364BEDB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logotyp&#10;&#10;Automatiskt genererad beskrivning">
            <a:extLst>
              <a:ext uri="{FF2B5EF4-FFF2-40B4-BE49-F238E27FC236}">
                <a16:creationId xmlns:a16="http://schemas.microsoft.com/office/drawing/2014/main" id="{EB274BA9-9FB6-B2FB-0356-8188E35758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664" y="5895975"/>
            <a:ext cx="541387" cy="733048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19608F53-C46E-9A33-DBA6-D2FEED770C3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296386"/>
            <a:ext cx="10303497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4CB0EBE0-5E7D-A828-2440-610258C5AC6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392226"/>
            <a:ext cx="10303497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521C1BC3-8A2D-098C-2C76-B8A72718A4D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8561" y="6197269"/>
            <a:ext cx="10303497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Tips på bra länkar </a:t>
            </a:r>
          </a:p>
        </p:txBody>
      </p:sp>
      <p:sp>
        <p:nvSpPr>
          <p:cNvPr id="10" name="Platshållare för innehåll 9"/>
          <p:cNvSpPr>
            <a:spLocks noGrp="1"/>
          </p:cNvSpPr>
          <p:nvPr>
            <p:ph idx="1"/>
          </p:nvPr>
        </p:nvSpPr>
        <p:spPr>
          <a:xfrm>
            <a:off x="838200" y="1825625"/>
            <a:ext cx="691766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4"/>
              </a:rPr>
              <a:t>SchysstLag</a:t>
            </a: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4"/>
              </a:rPr>
              <a:t> – Schysst </a:t>
            </a:r>
            <a:r>
              <a:rPr kumimoji="0" lang="sv-SE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4"/>
              </a:rPr>
              <a:t>Innebandy</a:t>
            </a:r>
            <a:endParaRPr kumimoji="0" lang="sv-SE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lvl="0" indent="0" defTabSz="4572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sv-SE" sz="2400" dirty="0" smtClean="0">
                <a:hlinkClick r:id="rId5"/>
              </a:rPr>
              <a:t>Skippa attityden - börja göra, fortsätta göra, sluta göra</a:t>
            </a: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838200" y="3521090"/>
            <a:ext cx="39537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  <a:hlinkClick r:id="rId6"/>
              </a:rPr>
              <a:t>pantamera_schysst-match.pdf</a:t>
            </a: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4364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296FB-0B07-D3B9-AAD0-E4364BEDB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logotyp&#10;&#10;Automatiskt genererad beskrivning">
            <a:extLst>
              <a:ext uri="{FF2B5EF4-FFF2-40B4-BE49-F238E27FC236}">
                <a16:creationId xmlns:a16="http://schemas.microsoft.com/office/drawing/2014/main" id="{EB274BA9-9FB6-B2FB-0356-8188E35758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664" y="5895975"/>
            <a:ext cx="541387" cy="733048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19608F53-C46E-9A33-DBA6-D2FEED770C3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296386"/>
            <a:ext cx="10303497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4CB0EBE0-5E7D-A828-2440-610258C5AC6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392226"/>
            <a:ext cx="10303497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521C1BC3-8A2D-098C-2C76-B8A72718A4D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8561" y="6197269"/>
            <a:ext cx="10303497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smtClean="0">
                <a:solidFill>
                  <a:schemeClr val="bg1"/>
                </a:solidFill>
              </a:rPr>
              <a:t>Informationspunkter</a:t>
            </a: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199" y="1825625"/>
            <a:ext cx="11172093" cy="4351338"/>
          </a:xfrm>
        </p:spPr>
        <p:txBody>
          <a:bodyPr>
            <a:normAutofit lnSpcReduction="10000"/>
          </a:bodyPr>
          <a:lstStyle/>
          <a:p>
            <a:r>
              <a:rPr lang="sv-SE" b="1" dirty="0">
                <a:solidFill>
                  <a:schemeClr val="bg1"/>
                </a:solidFill>
              </a:rPr>
              <a:t>Registerutdrag</a:t>
            </a:r>
            <a:r>
              <a:rPr lang="sv-SE" dirty="0">
                <a:solidFill>
                  <a:schemeClr val="bg1"/>
                </a:solidFill>
              </a:rPr>
              <a:t> </a:t>
            </a:r>
          </a:p>
          <a:p>
            <a:r>
              <a:rPr lang="sv-SE" b="1" dirty="0" smtClean="0">
                <a:solidFill>
                  <a:schemeClr val="bg1"/>
                </a:solidFill>
              </a:rPr>
              <a:t>Matchflytt</a:t>
            </a:r>
            <a:r>
              <a:rPr lang="sv-SE" dirty="0" smtClean="0">
                <a:solidFill>
                  <a:schemeClr val="bg1"/>
                </a:solidFill>
              </a:rPr>
              <a:t>  </a:t>
            </a:r>
          </a:p>
          <a:p>
            <a:pPr lvl="1"/>
            <a:r>
              <a:rPr lang="sv-SE" sz="1400" dirty="0" smtClean="0">
                <a:solidFill>
                  <a:schemeClr val="bg1"/>
                </a:solidFill>
              </a:rPr>
              <a:t>kostnadsfritt till och med 18 sep, </a:t>
            </a:r>
            <a:r>
              <a:rPr lang="sv-SE" altLang="sv-SE" sz="1400" dirty="0">
                <a:solidFill>
                  <a:schemeClr val="bg1"/>
                </a:solidFill>
              </a:rPr>
              <a:t>Efter det tas matchflyttavgift ut i de serier där matcherna döms av </a:t>
            </a:r>
            <a:r>
              <a:rPr lang="sv-SE" altLang="sv-SE" sz="1400" dirty="0" smtClean="0">
                <a:solidFill>
                  <a:schemeClr val="bg1"/>
                </a:solidFill>
              </a:rPr>
              <a:t>distriktsdomare</a:t>
            </a:r>
          </a:p>
          <a:p>
            <a:pPr lvl="1"/>
            <a:r>
              <a:rPr lang="sv-SE" sz="1400" dirty="0" smtClean="0">
                <a:solidFill>
                  <a:schemeClr val="bg1"/>
                </a:solidFill>
              </a:rPr>
              <a:t>Glöm inte att meddela domaransvarig (Josefine Burensjö eller Anna </a:t>
            </a:r>
            <a:r>
              <a:rPr lang="sv-SE" sz="1400" dirty="0" err="1" smtClean="0">
                <a:solidFill>
                  <a:schemeClr val="bg1"/>
                </a:solidFill>
              </a:rPr>
              <a:t>Wickert</a:t>
            </a:r>
            <a:r>
              <a:rPr lang="sv-SE" sz="1400" dirty="0" smtClean="0">
                <a:solidFill>
                  <a:schemeClr val="bg1"/>
                </a:solidFill>
              </a:rPr>
              <a:t>) vid matchflytt</a:t>
            </a:r>
            <a:endParaRPr lang="sv-SE" dirty="0" smtClean="0">
              <a:solidFill>
                <a:schemeClr val="bg1"/>
              </a:solidFill>
            </a:endParaRPr>
          </a:p>
          <a:p>
            <a:r>
              <a:rPr lang="sv-SE" b="1" dirty="0" smtClean="0">
                <a:solidFill>
                  <a:schemeClr val="bg1"/>
                </a:solidFill>
              </a:rPr>
              <a:t>Ledarutbildning i Skara 4 okt</a:t>
            </a:r>
          </a:p>
          <a:p>
            <a:r>
              <a:rPr lang="sv-SE" b="1" dirty="0" smtClean="0">
                <a:solidFill>
                  <a:schemeClr val="bg1"/>
                </a:solidFill>
              </a:rPr>
              <a:t>Dokument</a:t>
            </a:r>
            <a:r>
              <a:rPr lang="sv-SE" dirty="0" smtClean="0">
                <a:solidFill>
                  <a:schemeClr val="bg1"/>
                </a:solidFill>
              </a:rPr>
              <a:t>	på laget.se - förväntas att man som ledare tar del av och vet vad som gäller</a:t>
            </a:r>
          </a:p>
          <a:p>
            <a:pPr lvl="1"/>
            <a:r>
              <a:rPr lang="sv-SE" dirty="0" smtClean="0">
                <a:solidFill>
                  <a:schemeClr val="bg1"/>
                </a:solidFill>
              </a:rPr>
              <a:t>Policy</a:t>
            </a:r>
          </a:p>
          <a:p>
            <a:pPr lvl="1"/>
            <a:r>
              <a:rPr lang="sv-SE" dirty="0" smtClean="0">
                <a:solidFill>
                  <a:schemeClr val="bg1"/>
                </a:solidFill>
              </a:rPr>
              <a:t>Ledaröverenskommelse</a:t>
            </a:r>
          </a:p>
          <a:p>
            <a:pPr lvl="1"/>
            <a:r>
              <a:rPr lang="sv-SE" dirty="0" smtClean="0">
                <a:solidFill>
                  <a:schemeClr val="bg1"/>
                </a:solidFill>
              </a:rPr>
              <a:t>Mais-hjärtat</a:t>
            </a:r>
          </a:p>
          <a:p>
            <a:pPr lvl="1"/>
            <a:r>
              <a:rPr lang="sv-SE" dirty="0" smtClean="0">
                <a:solidFill>
                  <a:schemeClr val="bg1"/>
                </a:solidFill>
              </a:rPr>
              <a:t>Schema för matchvärdskap</a:t>
            </a:r>
          </a:p>
          <a:p>
            <a:pPr lvl="1"/>
            <a:endParaRPr lang="sv-SE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-298749"/>
            <a:ext cx="65" cy="597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58700" rIns="0" bIns="15870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altLang="sv-S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490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296FB-0B07-D3B9-AAD0-E4364BEDB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logotyp&#10;&#10;Automatiskt genererad beskrivning">
            <a:extLst>
              <a:ext uri="{FF2B5EF4-FFF2-40B4-BE49-F238E27FC236}">
                <a16:creationId xmlns:a16="http://schemas.microsoft.com/office/drawing/2014/main" id="{EB274BA9-9FB6-B2FB-0356-8188E35758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664" y="5895975"/>
            <a:ext cx="541387" cy="733048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19608F53-C46E-9A33-DBA6-D2FEED770C3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296386"/>
            <a:ext cx="10303497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4CB0EBE0-5E7D-A828-2440-610258C5AC6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392226"/>
            <a:ext cx="10303497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521C1BC3-8A2D-098C-2C76-B8A72718A4D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8561" y="6197269"/>
            <a:ext cx="10303497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smtClean="0">
                <a:solidFill>
                  <a:schemeClr val="bg1"/>
                </a:solidFill>
              </a:rPr>
              <a:t>Informationspunkter</a:t>
            </a: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199" y="1825625"/>
            <a:ext cx="11172093" cy="4351338"/>
          </a:xfrm>
        </p:spPr>
        <p:txBody>
          <a:bodyPr>
            <a:normAutofit/>
          </a:bodyPr>
          <a:lstStyle/>
          <a:p>
            <a:r>
              <a:rPr lang="sv-SE" dirty="0" smtClean="0">
                <a:solidFill>
                  <a:schemeClr val="bg1"/>
                </a:solidFill>
              </a:rPr>
              <a:t>Nyckeltaggar/dörrar – Joakim Davidsson </a:t>
            </a:r>
            <a:endParaRPr lang="sv-SE" dirty="0">
              <a:solidFill>
                <a:schemeClr val="bg1"/>
              </a:solidFill>
            </a:endParaRPr>
          </a:p>
          <a:p>
            <a:r>
              <a:rPr lang="sv-SE" dirty="0" smtClean="0">
                <a:solidFill>
                  <a:schemeClr val="bg1"/>
                </a:solidFill>
              </a:rPr>
              <a:t>Lok-registrera – viktigt ekonomiskt bidrag</a:t>
            </a:r>
            <a:endParaRPr lang="sv-SE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Laget.se </a:t>
            </a:r>
            <a:r>
              <a:rPr lang="sv-SE" dirty="0" smtClean="0">
                <a:solidFill>
                  <a:schemeClr val="bg1"/>
                </a:solidFill>
              </a:rPr>
              <a:t>premium – kommer inom kort.  </a:t>
            </a:r>
            <a:endParaRPr lang="sv-SE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Avbokning av </a:t>
            </a:r>
            <a:r>
              <a:rPr lang="sv-SE" dirty="0" smtClean="0">
                <a:solidFill>
                  <a:schemeClr val="bg1"/>
                </a:solidFill>
              </a:rPr>
              <a:t>träningstider –</a:t>
            </a:r>
          </a:p>
          <a:p>
            <a:pPr lvl="1"/>
            <a:r>
              <a:rPr lang="sv-SE" dirty="0" smtClean="0">
                <a:solidFill>
                  <a:schemeClr val="bg1"/>
                </a:solidFill>
              </a:rPr>
              <a:t> meddela </a:t>
            </a:r>
            <a:r>
              <a:rPr lang="sv-SE" b="1" dirty="0" smtClean="0">
                <a:solidFill>
                  <a:schemeClr val="bg1"/>
                </a:solidFill>
              </a:rPr>
              <a:t>snarast</a:t>
            </a:r>
            <a:r>
              <a:rPr lang="sv-SE" dirty="0" smtClean="0">
                <a:solidFill>
                  <a:schemeClr val="bg1"/>
                </a:solidFill>
              </a:rPr>
              <a:t> men även om det är dagen innan för då kan vi kolla med ex handbollen om de vill ha tiden och då kan debiteringen flyttas till dem. </a:t>
            </a:r>
            <a:endParaRPr lang="sv-SE" dirty="0">
              <a:solidFill>
                <a:schemeClr val="bg1"/>
              </a:solidFill>
            </a:endParaRPr>
          </a:p>
          <a:p>
            <a:r>
              <a:rPr lang="sv-SE" dirty="0">
                <a:solidFill>
                  <a:schemeClr val="bg1"/>
                </a:solidFill>
              </a:rPr>
              <a:t>Domarutbildning 20/9 </a:t>
            </a:r>
            <a:endParaRPr lang="sv-SE" dirty="0" smtClean="0">
              <a:solidFill>
                <a:schemeClr val="bg1"/>
              </a:solidFill>
            </a:endParaRPr>
          </a:p>
          <a:p>
            <a:r>
              <a:rPr lang="sv-SE" dirty="0" smtClean="0">
                <a:solidFill>
                  <a:schemeClr val="bg1"/>
                </a:solidFill>
              </a:rPr>
              <a:t>Fotografering 4 oktober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Skolsamverkan </a:t>
            </a:r>
          </a:p>
          <a:p>
            <a:pPr marL="0" indent="0">
              <a:buNone/>
            </a:pPr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153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296FB-0B07-D3B9-AAD0-E4364BEDB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logotyp&#10;&#10;Automatiskt genererad beskrivning">
            <a:extLst>
              <a:ext uri="{FF2B5EF4-FFF2-40B4-BE49-F238E27FC236}">
                <a16:creationId xmlns:a16="http://schemas.microsoft.com/office/drawing/2014/main" id="{EB274BA9-9FB6-B2FB-0356-8188E35758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664" y="5895975"/>
            <a:ext cx="541387" cy="733048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19608F53-C46E-9A33-DBA6-D2FEED770C3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296386"/>
            <a:ext cx="10303497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4CB0EBE0-5E7D-A828-2440-610258C5AC6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392226"/>
            <a:ext cx="10303497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521C1BC3-8A2D-098C-2C76-B8A72718A4D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8561" y="6197269"/>
            <a:ext cx="10303497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chemeClr val="bg1"/>
                </a:solidFill>
              </a:rPr>
              <a:t>Informationspunkter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199" y="1825625"/>
            <a:ext cx="11172093" cy="4351338"/>
          </a:xfrm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Försäljning av </a:t>
            </a:r>
            <a:r>
              <a:rPr lang="sv-SE" b="1" dirty="0">
                <a:solidFill>
                  <a:schemeClr val="bg1"/>
                </a:solidFill>
              </a:rPr>
              <a:t>gamla </a:t>
            </a:r>
            <a:r>
              <a:rPr lang="sv-SE" b="1" dirty="0" smtClean="0">
                <a:solidFill>
                  <a:schemeClr val="bg1"/>
                </a:solidFill>
              </a:rPr>
              <a:t>matchtröjor </a:t>
            </a:r>
            <a:endParaRPr lang="sv-SE" b="1" dirty="0">
              <a:solidFill>
                <a:schemeClr val="bg1"/>
              </a:solidFill>
            </a:endParaRPr>
          </a:p>
          <a:p>
            <a:r>
              <a:rPr lang="sv-SE" b="1" dirty="0">
                <a:solidFill>
                  <a:schemeClr val="bg1"/>
                </a:solidFill>
              </a:rPr>
              <a:t>Bollar</a:t>
            </a:r>
            <a:r>
              <a:rPr lang="sv-SE" dirty="0">
                <a:solidFill>
                  <a:schemeClr val="bg1"/>
                </a:solidFill>
              </a:rPr>
              <a:t> – varje lags ansvar efter </a:t>
            </a:r>
            <a:r>
              <a:rPr lang="sv-SE" dirty="0" smtClean="0">
                <a:solidFill>
                  <a:schemeClr val="bg1"/>
                </a:solidFill>
              </a:rPr>
              <a:t>träning</a:t>
            </a:r>
          </a:p>
          <a:p>
            <a:r>
              <a:rPr lang="sv-SE" b="1" dirty="0" smtClean="0">
                <a:solidFill>
                  <a:schemeClr val="bg1"/>
                </a:solidFill>
              </a:rPr>
              <a:t>Cafeteria vid ungdomsmatcher </a:t>
            </a:r>
            <a:r>
              <a:rPr lang="sv-SE" dirty="0" smtClean="0">
                <a:solidFill>
                  <a:schemeClr val="bg1"/>
                </a:solidFill>
              </a:rPr>
              <a:t>– ok att grilla hamburgare, göra mackor i smörgåsgrill eller baka eget till försäljning. Det som säljs i samband med ungdomsmatcher tillfaller ungdomssektionen</a:t>
            </a:r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9441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296FB-0B07-D3B9-AAD0-E4364BEDB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logotyp&#10;&#10;Automatiskt genererad beskrivning">
            <a:extLst>
              <a:ext uri="{FF2B5EF4-FFF2-40B4-BE49-F238E27FC236}">
                <a16:creationId xmlns:a16="http://schemas.microsoft.com/office/drawing/2014/main" id="{EB274BA9-9FB6-B2FB-0356-8188E35758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664" y="5895975"/>
            <a:ext cx="541387" cy="733048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19608F53-C46E-9A33-DBA6-D2FEED770C3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296386"/>
            <a:ext cx="10303497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4CB0EBE0-5E7D-A828-2440-610258C5AC6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392226"/>
            <a:ext cx="10303497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521C1BC3-8A2D-098C-2C76-B8A72718A4D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8561" y="6197269"/>
            <a:ext cx="10303497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chemeClr val="bg1"/>
                </a:solidFill>
              </a:rPr>
              <a:t>Renovering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199" y="1825625"/>
            <a:ext cx="11172093" cy="4351338"/>
          </a:xfrm>
        </p:spPr>
        <p:txBody>
          <a:bodyPr/>
          <a:lstStyle/>
          <a:p>
            <a:r>
              <a:rPr lang="sv-SE" dirty="0" smtClean="0">
                <a:solidFill>
                  <a:schemeClr val="bg1"/>
                </a:solidFill>
              </a:rPr>
              <a:t>Grill </a:t>
            </a:r>
          </a:p>
          <a:p>
            <a:r>
              <a:rPr lang="sv-SE" dirty="0" smtClean="0">
                <a:solidFill>
                  <a:schemeClr val="bg1"/>
                </a:solidFill>
              </a:rPr>
              <a:t>Ungdomsförrådet</a:t>
            </a:r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25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296FB-0B07-D3B9-AAD0-E4364BEDB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logotyp&#10;&#10;Automatiskt genererad beskrivning">
            <a:extLst>
              <a:ext uri="{FF2B5EF4-FFF2-40B4-BE49-F238E27FC236}">
                <a16:creationId xmlns:a16="http://schemas.microsoft.com/office/drawing/2014/main" id="{EB274BA9-9FB6-B2FB-0356-8188E35758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664" y="5895975"/>
            <a:ext cx="541387" cy="733048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19608F53-C46E-9A33-DBA6-D2FEED770C3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296386"/>
            <a:ext cx="10303497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4CB0EBE0-5E7D-A828-2440-610258C5AC6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392226"/>
            <a:ext cx="10303497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521C1BC3-8A2D-098C-2C76-B8A72718A4D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8561" y="6197269"/>
            <a:ext cx="10303497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>
                <a:solidFill>
                  <a:schemeClr val="bg1"/>
                </a:solidFill>
              </a:rPr>
              <a:t>Uppgifter under säsong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199" y="1825625"/>
            <a:ext cx="11172093" cy="4351338"/>
          </a:xfrm>
        </p:spPr>
        <p:txBody>
          <a:bodyPr/>
          <a:lstStyle/>
          <a:p>
            <a:r>
              <a:rPr lang="sv-SE" dirty="0" smtClean="0">
                <a:solidFill>
                  <a:schemeClr val="bg1"/>
                </a:solidFill>
              </a:rPr>
              <a:t>Vilka uppgifter är otydliga och behöver förtydligas? </a:t>
            </a:r>
          </a:p>
          <a:p>
            <a:pPr lvl="1"/>
            <a:r>
              <a:rPr lang="sv-SE" dirty="0" smtClean="0">
                <a:solidFill>
                  <a:schemeClr val="bg1"/>
                </a:solidFill>
              </a:rPr>
              <a:t>Ex, sek, kiosk, lyset, grillen….</a:t>
            </a:r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936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EAA813-94BD-D071-C385-A33F28A67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logotyp&#10;&#10;Automatiskt genererad beskrivning">
            <a:extLst>
              <a:ext uri="{FF2B5EF4-FFF2-40B4-BE49-F238E27FC236}">
                <a16:creationId xmlns:a16="http://schemas.microsoft.com/office/drawing/2014/main" id="{8C7F053B-6709-F1C9-D8CC-21D428A11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664" y="5895975"/>
            <a:ext cx="541387" cy="733048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7F2BBB35-296A-B86F-5F9A-2181C6F3DD3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296386"/>
            <a:ext cx="10303497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A0CFF939-AC77-1F9C-8B7C-780CF852E6D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392226"/>
            <a:ext cx="10303497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44CFDD72-7B8B-E13F-FD0F-A493DBBB6AB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8561" y="6197269"/>
            <a:ext cx="10303497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ubrik 3">
            <a:extLst>
              <a:ext uri="{FF2B5EF4-FFF2-40B4-BE49-F238E27FC236}">
                <a16:creationId xmlns:a16="http://schemas.microsoft.com/office/drawing/2014/main" id="{9A53CA05-291C-1A9D-63FB-23B3DCEFC6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9000" y="2577079"/>
            <a:ext cx="7874000" cy="970596"/>
          </a:xfrm>
        </p:spPr>
        <p:txBody>
          <a:bodyPr>
            <a:normAutofit/>
          </a:bodyPr>
          <a:lstStyle/>
          <a:p>
            <a:r>
              <a:rPr lang="sv-SE" b="1" dirty="0" err="1" smtClean="0">
                <a:solidFill>
                  <a:schemeClr val="bg1"/>
                </a:solidFill>
              </a:rPr>
              <a:t>Frallgruppen</a:t>
            </a:r>
            <a:endParaRPr lang="sv-S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58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EAA813-94BD-D071-C385-A33F28A67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logotyp&#10;&#10;Automatiskt genererad beskrivning">
            <a:extLst>
              <a:ext uri="{FF2B5EF4-FFF2-40B4-BE49-F238E27FC236}">
                <a16:creationId xmlns:a16="http://schemas.microsoft.com/office/drawing/2014/main" id="{8C7F053B-6709-F1C9-D8CC-21D428A11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664" y="5895975"/>
            <a:ext cx="541387" cy="733048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7F2BBB35-296A-B86F-5F9A-2181C6F3DD3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296386"/>
            <a:ext cx="10303497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A0CFF939-AC77-1F9C-8B7C-780CF852E6D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392226"/>
            <a:ext cx="10303497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44CFDD72-7B8B-E13F-FD0F-A493DBBB6AB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8561" y="6197269"/>
            <a:ext cx="10303497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ubrik 3">
            <a:extLst>
              <a:ext uri="{FF2B5EF4-FFF2-40B4-BE49-F238E27FC236}">
                <a16:creationId xmlns:a16="http://schemas.microsoft.com/office/drawing/2014/main" id="{9A53CA05-291C-1A9D-63FB-23B3DCEFC6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9000" y="2577079"/>
            <a:ext cx="7874000" cy="970596"/>
          </a:xfrm>
        </p:spPr>
        <p:txBody>
          <a:bodyPr>
            <a:normAutofit/>
          </a:bodyPr>
          <a:lstStyle/>
          <a:p>
            <a:r>
              <a:rPr lang="sv-SE" b="1" dirty="0" smtClean="0">
                <a:solidFill>
                  <a:schemeClr val="bg1"/>
                </a:solidFill>
              </a:rPr>
              <a:t>Spelarutveckling</a:t>
            </a:r>
            <a:endParaRPr lang="sv-S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249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52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EAA813-94BD-D071-C385-A33F28A67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logotyp&#10;&#10;Automatiskt genererad beskrivning">
            <a:extLst>
              <a:ext uri="{FF2B5EF4-FFF2-40B4-BE49-F238E27FC236}">
                <a16:creationId xmlns:a16="http://schemas.microsoft.com/office/drawing/2014/main" id="{8C7F053B-6709-F1C9-D8CC-21D428A11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664" y="5895975"/>
            <a:ext cx="541387" cy="733048"/>
          </a:xfrm>
          <a:prstGeom prst="rect">
            <a:avLst/>
          </a:prstGeom>
        </p:spPr>
      </p:pic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7F2BBB35-296A-B86F-5F9A-2181C6F3DD3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296386"/>
            <a:ext cx="10303497" cy="0"/>
          </a:xfrm>
          <a:prstGeom prst="line">
            <a:avLst/>
          </a:prstGeom>
          <a:ln w="444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A0CFF939-AC77-1F9C-8B7C-780CF852E6D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0705" y="6392226"/>
            <a:ext cx="10303497" cy="0"/>
          </a:xfrm>
          <a:prstGeom prst="line">
            <a:avLst/>
          </a:prstGeom>
          <a:ln w="1587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44CFDD72-7B8B-E13F-FD0F-A493DBBB6AB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H="1">
            <a:off x="818561" y="6197269"/>
            <a:ext cx="10303497" cy="0"/>
          </a:xfrm>
          <a:prstGeom prst="line">
            <a:avLst/>
          </a:prstGeom>
          <a:ln w="22225">
            <a:solidFill>
              <a:srgbClr val="F08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ubrik 3">
            <a:extLst>
              <a:ext uri="{FF2B5EF4-FFF2-40B4-BE49-F238E27FC236}">
                <a16:creationId xmlns:a16="http://schemas.microsoft.com/office/drawing/2014/main" id="{9A53CA05-291C-1A9D-63FB-23B3DCEFC6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9000" y="2577079"/>
            <a:ext cx="7874000" cy="970596"/>
          </a:xfrm>
        </p:spPr>
        <p:txBody>
          <a:bodyPr>
            <a:normAutofit/>
          </a:bodyPr>
          <a:lstStyle/>
          <a:p>
            <a:r>
              <a:rPr lang="sv-SE" b="1" dirty="0" smtClean="0">
                <a:solidFill>
                  <a:schemeClr val="bg1"/>
                </a:solidFill>
              </a:rPr>
              <a:t>RF-SISU</a:t>
            </a:r>
            <a:endParaRPr lang="sv-SE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948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792</Words>
  <Application>Microsoft Office PowerPoint</Application>
  <PresentationFormat>Bredbild</PresentationFormat>
  <Paragraphs>131</Paragraphs>
  <Slides>17</Slides>
  <Notes>14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Century Gothic</vt:lpstr>
      <vt:lpstr>Office-tema</vt:lpstr>
      <vt:lpstr>Ledarträff 8/9-2026</vt:lpstr>
      <vt:lpstr>Nya medlemmar i ungdomssektionen 26/27</vt:lpstr>
      <vt:lpstr>Ekonomi och förutsättningar</vt:lpstr>
      <vt:lpstr>Matchkläder</vt:lpstr>
      <vt:lpstr>Aktiviteter</vt:lpstr>
      <vt:lpstr>Ungdomssektionens lag </vt:lpstr>
      <vt:lpstr>”Att det känns bra i magen att komma till träningen är viktigt för att behålla barn och unga inom idrotten.”</vt:lpstr>
      <vt:lpstr>Mais-hjärtat</vt:lpstr>
      <vt:lpstr>Tips på bra länkar </vt:lpstr>
      <vt:lpstr>Informationspunkter</vt:lpstr>
      <vt:lpstr>Informationspunkter</vt:lpstr>
      <vt:lpstr>Informationspunkter</vt:lpstr>
      <vt:lpstr>Renovering</vt:lpstr>
      <vt:lpstr>Uppgifter under säsong</vt:lpstr>
      <vt:lpstr>Frallgruppen</vt:lpstr>
      <vt:lpstr>Spelarutveckling</vt:lpstr>
      <vt:lpstr>RF-SISU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Jessica Lagerstrand</dc:creator>
  <cp:lastModifiedBy>Burensjö Josefine</cp:lastModifiedBy>
  <cp:revision>49</cp:revision>
  <dcterms:created xsi:type="dcterms:W3CDTF">2023-03-20T11:32:14Z</dcterms:created>
  <dcterms:modified xsi:type="dcterms:W3CDTF">2026-09-09T12:59:37Z</dcterms:modified>
</cp:coreProperties>
</file>