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4"/>
  </p:sldMasterIdLst>
  <p:notesMasterIdLst>
    <p:notesMasterId r:id="rId18"/>
  </p:notesMasterIdLst>
  <p:sldIdLst>
    <p:sldId id="258" r:id="rId5"/>
    <p:sldId id="514" r:id="rId6"/>
    <p:sldId id="441" r:id="rId7"/>
    <p:sldId id="500" r:id="rId8"/>
    <p:sldId id="522" r:id="rId9"/>
    <p:sldId id="895" r:id="rId10"/>
    <p:sldId id="513" r:id="rId11"/>
    <p:sldId id="519" r:id="rId12"/>
    <p:sldId id="282" r:id="rId13"/>
    <p:sldId id="284" r:id="rId14"/>
    <p:sldId id="283" r:id="rId15"/>
    <p:sldId id="290" r:id="rId16"/>
    <p:sldId id="896" r:id="rId17"/>
  </p:sldIdLst>
  <p:sldSz cx="24382413" cy="13716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0" userDrawn="1">
          <p15:clr>
            <a:srgbClr val="A4A3A4"/>
          </p15:clr>
        </p15:guide>
        <p15:guide id="3" orient="horz" pos="1145" userDrawn="1">
          <p15:clr>
            <a:srgbClr val="A4A3A4"/>
          </p15:clr>
        </p15:guide>
        <p15:guide id="4" orient="horz" pos="1644" userDrawn="1">
          <p15:clr>
            <a:srgbClr val="A4A3A4"/>
          </p15:clr>
        </p15:guide>
        <p15:guide id="5" pos="1102" userDrawn="1">
          <p15:clr>
            <a:srgbClr val="A4A3A4"/>
          </p15:clr>
        </p15:guide>
        <p15:guide id="6" orient="horz" pos="941" userDrawn="1">
          <p15:clr>
            <a:srgbClr val="A4A3A4"/>
          </p15:clr>
        </p15:guide>
        <p15:guide id="7" orient="horz" pos="2596" userDrawn="1">
          <p15:clr>
            <a:srgbClr val="A4A3A4"/>
          </p15:clr>
        </p15:guide>
        <p15:guide id="8" pos="12782" userDrawn="1">
          <p15:clr>
            <a:srgbClr val="A4A3A4"/>
          </p15:clr>
        </p15:guide>
        <p15:guide id="9" pos="1805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252352A-0E5D-82FF-FCDE-FC68AE2401E1}" name="Niklas Nordén (SIBF)" initials="NN(" userId="S::niklas.norden@innebandy.se::22b1eabb-c73e-4df6-9b9d-a65dd05a4199" providerId="AD"/>
  <p188:author id="{D7692F3F-3225-C1BC-AE08-98A2711F79E0}" name="Lisa Eskils (SIBF)" initials="L(" userId="S::lisa.eskils@innebandy.se::c44b0433-7f7d-4dad-81a9-8f6bbbfc1be2" providerId="AD"/>
  <p188:author id="{AA66A098-9F9F-750E-E084-DD3EB108C789}" name="Hanna Wiklund (SIBF)" initials="HW(" userId="S::Hanna.Wiklund@Innebandy.se::542031df-7f9a-4563-916b-f1eedf81730d" providerId="AD"/>
  <p188:author id="{F4B70CBE-88C9-DB3C-C071-748E96146B1D}" name="Hanna Wiklund (SIBF)" initials="H(" userId="S::hanna.wiklund@innebandy.se::542031df-7f9a-4563-916b-f1eedf81730d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klas Nordén (SIBF)" initials="NN(" lastIdx="1" clrIdx="0">
    <p:extLst>
      <p:ext uri="{19B8F6BF-5375-455C-9EA6-DF929625EA0E}">
        <p15:presenceInfo xmlns:p15="http://schemas.microsoft.com/office/powerpoint/2012/main" userId="S::niklas.norden@innebandy.se::22b1eabb-c73e-4df6-9b9d-a65dd05a419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4F6"/>
    <a:srgbClr val="F5EF88"/>
    <a:srgbClr val="0B0C26"/>
    <a:srgbClr val="19173B"/>
    <a:srgbClr val="19171D"/>
    <a:srgbClr val="1F3F6C"/>
    <a:srgbClr val="E32525"/>
    <a:srgbClr val="005896"/>
    <a:srgbClr val="27BBED"/>
    <a:srgbClr val="97C1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FD4443E-F989-4FC4-A0C8-D5A2AF1F390B}" styleName="Mörkt format 1 - Dekorfärg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63"/>
    <p:restoredTop sz="69266" autoAdjust="0"/>
  </p:normalViewPr>
  <p:slideViewPr>
    <p:cSldViewPr snapToGrid="0">
      <p:cViewPr varScale="1">
        <p:scale>
          <a:sx n="22" d="100"/>
          <a:sy n="22" d="100"/>
        </p:scale>
        <p:origin x="82" y="72"/>
      </p:cViewPr>
      <p:guideLst>
        <p:guide orient="horz" pos="4320"/>
        <p:guide pos="7680"/>
        <p:guide orient="horz" pos="1145"/>
        <p:guide orient="horz" pos="1644"/>
        <p:guide pos="1102"/>
        <p:guide orient="horz" pos="941"/>
        <p:guide orient="horz" pos="2596"/>
        <p:guide pos="12782"/>
        <p:guide pos="1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pitchFamily="2" charset="77"/>
              </a:defRPr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pitchFamily="2" charset="77"/>
              </a:defRPr>
            </a:lvl1pPr>
          </a:lstStyle>
          <a:p>
            <a:fld id="{DC3982A0-B165-4F38-B3FE-180865C0DE0E}" type="datetimeFigureOut">
              <a:rPr lang="sv-SE" smtClean="0"/>
              <a:pPr/>
              <a:t>2026-09-21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pitchFamily="2" charset="77"/>
              </a:defRPr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pitchFamily="2" charset="77"/>
              </a:defRPr>
            </a:lvl1pPr>
          </a:lstStyle>
          <a:p>
            <a:fld id="{987B9D33-1FD8-449B-AFAE-9E83257315FF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6307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686" rtl="0" eaLnBrk="1" latinLnBrk="0" hangingPunct="1">
      <a:defRPr sz="2400" b="0" i="0" kern="1200">
        <a:solidFill>
          <a:schemeClr val="tx1"/>
        </a:solidFill>
        <a:latin typeface="Montserrat Light" pitchFamily="2" charset="77"/>
        <a:ea typeface="+mn-ea"/>
        <a:cs typeface="+mn-cs"/>
      </a:defRPr>
    </a:lvl1pPr>
    <a:lvl2pPr marL="914343" algn="l" defTabSz="1828686" rtl="0" eaLnBrk="1" latinLnBrk="0" hangingPunct="1">
      <a:defRPr sz="2400" b="0" i="0" kern="1200">
        <a:solidFill>
          <a:schemeClr val="tx1"/>
        </a:solidFill>
        <a:latin typeface="Montserrat Light" pitchFamily="2" charset="77"/>
        <a:ea typeface="+mn-ea"/>
        <a:cs typeface="+mn-cs"/>
      </a:defRPr>
    </a:lvl2pPr>
    <a:lvl3pPr marL="1828686" algn="l" defTabSz="1828686" rtl="0" eaLnBrk="1" latinLnBrk="0" hangingPunct="1">
      <a:defRPr sz="2400" b="0" i="0" kern="1200">
        <a:solidFill>
          <a:schemeClr val="tx1"/>
        </a:solidFill>
        <a:latin typeface="Montserrat Light" pitchFamily="2" charset="77"/>
        <a:ea typeface="+mn-ea"/>
        <a:cs typeface="+mn-cs"/>
      </a:defRPr>
    </a:lvl3pPr>
    <a:lvl4pPr marL="2743029" algn="l" defTabSz="1828686" rtl="0" eaLnBrk="1" latinLnBrk="0" hangingPunct="1">
      <a:defRPr sz="2400" b="0" i="0" kern="1200">
        <a:solidFill>
          <a:schemeClr val="tx1"/>
        </a:solidFill>
        <a:latin typeface="Montserrat Light" pitchFamily="2" charset="77"/>
        <a:ea typeface="+mn-ea"/>
        <a:cs typeface="+mn-cs"/>
      </a:defRPr>
    </a:lvl4pPr>
    <a:lvl5pPr marL="3657371" algn="l" defTabSz="1828686" rtl="0" eaLnBrk="1" latinLnBrk="0" hangingPunct="1">
      <a:defRPr sz="2400" b="0" i="0" kern="1200">
        <a:solidFill>
          <a:schemeClr val="tx1"/>
        </a:solidFill>
        <a:latin typeface="Montserrat Light" pitchFamily="2" charset="77"/>
        <a:ea typeface="+mn-ea"/>
        <a:cs typeface="+mn-cs"/>
      </a:defRPr>
    </a:lvl5pPr>
    <a:lvl6pPr marL="4571714" algn="l" defTabSz="182868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057" algn="l" defTabSz="182868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0400" algn="l" defTabSz="182868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4743" algn="l" defTabSz="182868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7B9D33-1FD8-449B-AFAE-9E83257315FF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73531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938FE-222F-3FCE-0AD2-18850C808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A115753A-35AC-46F3-4711-D9F3C09578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59CDC8E4-CC90-6019-81FA-20F2B1A0C0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FC6055CC-5FF3-39A4-AD09-FD21610DBA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7B9D33-1FD8-449B-AFAE-9E83257315FF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18938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717927-2F1C-46F9-A7B3-79FCC148348A}" type="slidenum">
              <a:rPr lang="sv-SE" smtClean="0"/>
              <a:pPr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63093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36E55-26D7-BC17-5B72-61F09A9EB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5FA065AF-1343-A8BE-D289-D738DEAE18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FFEF2057-943E-D13F-B462-0AAD6B0C1E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F33F035-F750-3C99-2A0B-338CFDC554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717927-2F1C-46F9-A7B3-79FCC148348A}" type="slidenum">
              <a:rPr lang="sv-SE" smtClean="0"/>
              <a:pPr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576347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64FB6-61AC-F7D9-DA1A-746193FE0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B73E0970-E414-3B6F-B502-CD3F8524BF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029A091D-0942-2395-CAA4-B6B7AC6829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7AC7054-E0A4-AA8A-F7C1-CB4857F24D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18286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717927-2F1C-46F9-A7B3-79FCC148348A}" type="slidenum">
              <a:rPr kumimoji="0" lang="sv-SE" sz="3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18286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sv-SE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8787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84426-BD9E-6437-AC36-4BA25842F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3CB122AD-F733-F657-333C-06530BB297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52F192AC-A5D4-4F0B-2A29-81A23A471D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1C48081-F2DA-163B-B713-A9F702ADA7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18286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717927-2F1C-46F9-A7B3-79FCC148348A}" type="slidenum">
              <a:rPr kumimoji="0" lang="sv-SE" sz="3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18286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sv-SE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42447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8B494-05E1-4CCD-E66E-0217A0886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3CACFA67-3BCA-8284-308A-61B97F65D9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861471A8-13CC-C288-1F94-5603825B81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E396E8F-3CF0-C16D-6555-FD993E0AE1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7B9D33-1FD8-449B-AFAE-9E83257315FF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718204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-ingen förälder behöver vara med på ungdomssektionsmöten längre. Josefine tidigare.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7B9D33-1FD8-449B-AFAE-9E83257315FF}" type="slidenum">
              <a:rPr lang="sv-SE" smtClean="0"/>
              <a:pPr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39626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Nytt för denna säsong, vi</a:t>
            </a:r>
            <a:r>
              <a:rPr lang="sv-SE" baseline="0" dirty="0"/>
              <a:t> har nu eget budgetansvar. </a:t>
            </a:r>
          </a:p>
          <a:p>
            <a:r>
              <a:rPr lang="sv-SE" baseline="0" dirty="0"/>
              <a:t>Vi letar fortsatt sponsorer, hör av er om ni känner någon som vill sponsra och synas på matchkläder, skylt på grillen eller i hallen eller bara vill sponsra ett par tusenlappar.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F09367-F6B0-45A2-B2AA-745EB18B65C6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01825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sv-S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Matchvärdskap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sv-SE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Varje lag ska ta fram schema med 9 föräldrar per match: </a:t>
            </a:r>
            <a:endParaRPr lang="sv-SE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Grill,</a:t>
            </a:r>
            <a:r>
              <a:rPr lang="sv-SE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Kiosk,</a:t>
            </a:r>
            <a:r>
              <a:rPr lang="sv-SE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Sopa läktare efter match.</a:t>
            </a:r>
            <a:r>
              <a:rPr lang="sv-SE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lvl="1"/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Samling: 2 timmar före matchstart.</a:t>
            </a:r>
            <a:endParaRPr lang="sv-SE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Ingång sker via dörr på högra kortsidan – föräldrarna är där uppskrivna på en lista(fri entré).</a:t>
            </a:r>
            <a:endParaRPr lang="sv-SE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Tränare/lagledare ansvarar för att skicka in schemat till ungdomssektionen. </a:t>
            </a:r>
            <a:endParaRPr lang="sv-SE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Schemat ska innehålla namn och minst ett telefonnummer.</a:t>
            </a:r>
            <a:r>
              <a:rPr lang="sv-SE" sz="16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Sista datum för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inskick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sv-S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 oktober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-vill vi gå in med herr-laget? </a:t>
            </a:r>
            <a:endParaRPr lang="sv-SE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F09367-F6B0-45A2-B2AA-745EB18B65C6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4238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Stor ekonomisk satsning som kräver att vi gör fler aktiviteter då</a:t>
            </a:r>
            <a:r>
              <a:rPr lang="sv-SE" baseline="0" dirty="0"/>
              <a:t> vi inte vill höja avgifterna.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F09367-F6B0-45A2-B2AA-745EB18B65C6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24179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Ungdomssektionen har gjort</a:t>
            </a:r>
            <a:r>
              <a:rPr lang="sv-SE" baseline="0" dirty="0"/>
              <a:t>/kommer att göra dessa renoveringar.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F09367-F6B0-45A2-B2AA-745EB18B65C6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4623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3DC533F-B5B0-EBA6-8636-95D42E643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F2ACC1F-BCBD-8198-D404-726AFC543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2B66F-3390-6643-B67F-95F877CAF781}" type="datetime1">
              <a:rPr lang="sv-SE" smtClean="0"/>
              <a:t>2026-09-21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143B5FA-2DEC-36FB-CEF3-612350A06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D0D8FFC-694F-EC30-BCF3-06FB27D79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9A4E-C2E9-6148-8511-58460454BFB7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0486239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cxnSp>
        <p:nvCxnSpPr>
          <p:cNvPr id="4" name="Rak 25">
            <a:extLst>
              <a:ext uri="{FF2B5EF4-FFF2-40B4-BE49-F238E27FC236}">
                <a16:creationId xmlns:a16="http://schemas.microsoft.com/office/drawing/2014/main" id="{AB021247-72D7-E352-049A-E81A4F9DC3E6}"/>
              </a:ext>
            </a:extLst>
          </p:cNvPr>
          <p:cNvCxnSpPr>
            <a:cxnSpLocks/>
          </p:cNvCxnSpPr>
          <p:nvPr/>
        </p:nvCxnSpPr>
        <p:spPr>
          <a:xfrm>
            <a:off x="0" y="13442952"/>
            <a:ext cx="24382413" cy="0"/>
          </a:xfrm>
          <a:prstGeom prst="line">
            <a:avLst/>
          </a:prstGeom>
          <a:ln w="88900" cmpd="sng">
            <a:solidFill>
              <a:srgbClr val="F3F4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ak 27">
            <a:extLst>
              <a:ext uri="{FF2B5EF4-FFF2-40B4-BE49-F238E27FC236}">
                <a16:creationId xmlns:a16="http://schemas.microsoft.com/office/drawing/2014/main" id="{10565833-B505-3753-CB0A-261BEDF167C8}"/>
              </a:ext>
            </a:extLst>
          </p:cNvPr>
          <p:cNvCxnSpPr>
            <a:cxnSpLocks/>
          </p:cNvCxnSpPr>
          <p:nvPr/>
        </p:nvCxnSpPr>
        <p:spPr>
          <a:xfrm>
            <a:off x="-794" y="13233402"/>
            <a:ext cx="24383205" cy="0"/>
          </a:xfrm>
          <a:prstGeom prst="line">
            <a:avLst/>
          </a:prstGeom>
          <a:ln w="88900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25">
            <a:extLst>
              <a:ext uri="{FF2B5EF4-FFF2-40B4-BE49-F238E27FC236}">
                <a16:creationId xmlns:a16="http://schemas.microsoft.com/office/drawing/2014/main" id="{D37F38D6-FBF4-67C6-15F5-944A7220431E}"/>
              </a:ext>
            </a:extLst>
          </p:cNvPr>
          <p:cNvCxnSpPr>
            <a:cxnSpLocks/>
          </p:cNvCxnSpPr>
          <p:nvPr/>
        </p:nvCxnSpPr>
        <p:spPr>
          <a:xfrm>
            <a:off x="-793" y="13690602"/>
            <a:ext cx="24383207" cy="0"/>
          </a:xfrm>
          <a:prstGeom prst="line">
            <a:avLst/>
          </a:prstGeom>
          <a:ln w="889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llips 5">
            <a:extLst>
              <a:ext uri="{FF2B5EF4-FFF2-40B4-BE49-F238E27FC236}">
                <a16:creationId xmlns:a16="http://schemas.microsoft.com/office/drawing/2014/main" id="{481436D8-7367-363F-3067-4BDBEA71CC03}"/>
              </a:ext>
            </a:extLst>
          </p:cNvPr>
          <p:cNvSpPr/>
          <p:nvPr userDrawn="1"/>
        </p:nvSpPr>
        <p:spPr>
          <a:xfrm>
            <a:off x="23540225" y="12426017"/>
            <a:ext cx="453429" cy="453429"/>
          </a:xfrm>
          <a:prstGeom prst="ellipse">
            <a:avLst/>
          </a:prstGeom>
          <a:solidFill>
            <a:srgbClr val="F5EF8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435399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4320" userDrawn="1">
          <p15:clr>
            <a:srgbClr val="FBAE40"/>
          </p15:clr>
        </p15:guide>
        <p15:guide id="4" pos="7679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ruta 6">
            <a:extLst>
              <a:ext uri="{FF2B5EF4-FFF2-40B4-BE49-F238E27FC236}">
                <a16:creationId xmlns:a16="http://schemas.microsoft.com/office/drawing/2014/main" id="{51DF633E-5DEA-2644-9C75-081DEF51F5F1}"/>
              </a:ext>
            </a:extLst>
          </p:cNvPr>
          <p:cNvSpPr txBox="1"/>
          <p:nvPr/>
        </p:nvSpPr>
        <p:spPr>
          <a:xfrm>
            <a:off x="21216716" y="13366125"/>
            <a:ext cx="29450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b="0" i="0">
                <a:solidFill>
                  <a:schemeClr val="bg1"/>
                </a:solidFill>
                <a:latin typeface="Montserrat Light" pitchFamily="2" charset="77"/>
              </a:rPr>
              <a:t>SVENSKA INNEBANDYFÖRBUNDET</a:t>
            </a:r>
          </a:p>
        </p:txBody>
      </p:sp>
      <p:cxnSp>
        <p:nvCxnSpPr>
          <p:cNvPr id="2" name="Rak 25">
            <a:extLst>
              <a:ext uri="{FF2B5EF4-FFF2-40B4-BE49-F238E27FC236}">
                <a16:creationId xmlns:a16="http://schemas.microsoft.com/office/drawing/2014/main" id="{D32A9224-88AD-F20A-07B6-5D4EBCEF1C8D}"/>
              </a:ext>
            </a:extLst>
          </p:cNvPr>
          <p:cNvCxnSpPr>
            <a:cxnSpLocks/>
          </p:cNvCxnSpPr>
          <p:nvPr/>
        </p:nvCxnSpPr>
        <p:spPr>
          <a:xfrm>
            <a:off x="0" y="13442952"/>
            <a:ext cx="24382413" cy="0"/>
          </a:xfrm>
          <a:prstGeom prst="line">
            <a:avLst/>
          </a:prstGeom>
          <a:ln w="88900" cmpd="sng">
            <a:solidFill>
              <a:srgbClr val="F3F4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Rak 27">
            <a:extLst>
              <a:ext uri="{FF2B5EF4-FFF2-40B4-BE49-F238E27FC236}">
                <a16:creationId xmlns:a16="http://schemas.microsoft.com/office/drawing/2014/main" id="{D5E8E9B2-A8E3-5A23-D26F-23C6FE125E81}"/>
              </a:ext>
            </a:extLst>
          </p:cNvPr>
          <p:cNvCxnSpPr>
            <a:cxnSpLocks/>
          </p:cNvCxnSpPr>
          <p:nvPr/>
        </p:nvCxnSpPr>
        <p:spPr>
          <a:xfrm>
            <a:off x="-794" y="13233402"/>
            <a:ext cx="24383205" cy="0"/>
          </a:xfrm>
          <a:prstGeom prst="line">
            <a:avLst/>
          </a:prstGeom>
          <a:ln w="88900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Rak 25">
            <a:extLst>
              <a:ext uri="{FF2B5EF4-FFF2-40B4-BE49-F238E27FC236}">
                <a16:creationId xmlns:a16="http://schemas.microsoft.com/office/drawing/2014/main" id="{32137D20-0E34-3E87-EA7B-047479D6B3BD}"/>
              </a:ext>
            </a:extLst>
          </p:cNvPr>
          <p:cNvCxnSpPr>
            <a:cxnSpLocks/>
          </p:cNvCxnSpPr>
          <p:nvPr/>
        </p:nvCxnSpPr>
        <p:spPr>
          <a:xfrm>
            <a:off x="-793" y="13690602"/>
            <a:ext cx="24383207" cy="0"/>
          </a:xfrm>
          <a:prstGeom prst="line">
            <a:avLst/>
          </a:prstGeom>
          <a:ln w="889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ruta 4">
            <a:extLst>
              <a:ext uri="{FF2B5EF4-FFF2-40B4-BE49-F238E27FC236}">
                <a16:creationId xmlns:a16="http://schemas.microsoft.com/office/drawing/2014/main" id="{B9087A97-BAF8-8B0D-C1DB-A3304F6500C5}"/>
              </a:ext>
            </a:extLst>
          </p:cNvPr>
          <p:cNvSpPr txBox="1"/>
          <p:nvPr userDrawn="1"/>
        </p:nvSpPr>
        <p:spPr>
          <a:xfrm>
            <a:off x="21216715" y="13366123"/>
            <a:ext cx="29450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b="0" i="0">
                <a:solidFill>
                  <a:schemeClr val="bg1"/>
                </a:solidFill>
                <a:latin typeface="Montserrat Light" pitchFamily="2" charset="77"/>
              </a:rPr>
              <a:t>SVENSKA INNEBANDYFÖRBUNDET</a:t>
            </a:r>
          </a:p>
        </p:txBody>
      </p:sp>
    </p:spTree>
    <p:extLst>
      <p:ext uri="{BB962C8B-B14F-4D97-AF65-F5344CB8AC3E}">
        <p14:creationId xmlns:p14="http://schemas.microsoft.com/office/powerpoint/2010/main" val="2223741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4320" userDrawn="1">
          <p15:clr>
            <a:srgbClr val="FBAE40"/>
          </p15:clr>
        </p15:guide>
        <p15:guide id="4" pos="7679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Rak 25">
            <a:extLst>
              <a:ext uri="{FF2B5EF4-FFF2-40B4-BE49-F238E27FC236}">
                <a16:creationId xmlns:a16="http://schemas.microsoft.com/office/drawing/2014/main" id="{996F5A96-84D6-6C13-231C-9BF810D37B90}"/>
              </a:ext>
            </a:extLst>
          </p:cNvPr>
          <p:cNvCxnSpPr>
            <a:cxnSpLocks/>
          </p:cNvCxnSpPr>
          <p:nvPr/>
        </p:nvCxnSpPr>
        <p:spPr>
          <a:xfrm>
            <a:off x="0" y="13442952"/>
            <a:ext cx="24382413" cy="0"/>
          </a:xfrm>
          <a:prstGeom prst="line">
            <a:avLst/>
          </a:prstGeom>
          <a:ln w="88900" cmpd="sng">
            <a:solidFill>
              <a:srgbClr val="F3F4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Rak 27">
            <a:extLst>
              <a:ext uri="{FF2B5EF4-FFF2-40B4-BE49-F238E27FC236}">
                <a16:creationId xmlns:a16="http://schemas.microsoft.com/office/drawing/2014/main" id="{A81C70C1-F0A2-7293-5791-421E7AA7251C}"/>
              </a:ext>
            </a:extLst>
          </p:cNvPr>
          <p:cNvCxnSpPr>
            <a:cxnSpLocks/>
          </p:cNvCxnSpPr>
          <p:nvPr/>
        </p:nvCxnSpPr>
        <p:spPr>
          <a:xfrm>
            <a:off x="-794" y="13233402"/>
            <a:ext cx="24383205" cy="0"/>
          </a:xfrm>
          <a:prstGeom prst="line">
            <a:avLst/>
          </a:prstGeom>
          <a:ln w="88900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Rak 25">
            <a:extLst>
              <a:ext uri="{FF2B5EF4-FFF2-40B4-BE49-F238E27FC236}">
                <a16:creationId xmlns:a16="http://schemas.microsoft.com/office/drawing/2014/main" id="{FD1ACA76-6680-5E79-9153-E6AF67C168FE}"/>
              </a:ext>
            </a:extLst>
          </p:cNvPr>
          <p:cNvCxnSpPr>
            <a:cxnSpLocks/>
          </p:cNvCxnSpPr>
          <p:nvPr/>
        </p:nvCxnSpPr>
        <p:spPr>
          <a:xfrm>
            <a:off x="-793" y="13690602"/>
            <a:ext cx="24383207" cy="0"/>
          </a:xfrm>
          <a:prstGeom prst="line">
            <a:avLst/>
          </a:prstGeom>
          <a:ln w="889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3556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79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676291" y="3651251"/>
            <a:ext cx="10362526" cy="870267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12343596" y="3651251"/>
            <a:ext cx="10362526" cy="870267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cxnSp>
        <p:nvCxnSpPr>
          <p:cNvPr id="5" name="Rak 25">
            <a:extLst>
              <a:ext uri="{FF2B5EF4-FFF2-40B4-BE49-F238E27FC236}">
                <a16:creationId xmlns:a16="http://schemas.microsoft.com/office/drawing/2014/main" id="{3FD766E4-9327-0001-0299-8AE9542D97E6}"/>
              </a:ext>
            </a:extLst>
          </p:cNvPr>
          <p:cNvCxnSpPr>
            <a:cxnSpLocks/>
          </p:cNvCxnSpPr>
          <p:nvPr/>
        </p:nvCxnSpPr>
        <p:spPr>
          <a:xfrm>
            <a:off x="0" y="13442952"/>
            <a:ext cx="24382413" cy="0"/>
          </a:xfrm>
          <a:prstGeom prst="line">
            <a:avLst/>
          </a:prstGeom>
          <a:ln w="88900" cmpd="sng">
            <a:solidFill>
              <a:srgbClr val="F3F4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ak 27">
            <a:extLst>
              <a:ext uri="{FF2B5EF4-FFF2-40B4-BE49-F238E27FC236}">
                <a16:creationId xmlns:a16="http://schemas.microsoft.com/office/drawing/2014/main" id="{19B5C9E7-CC63-C58D-1C2D-ED5BB0D9E633}"/>
              </a:ext>
            </a:extLst>
          </p:cNvPr>
          <p:cNvCxnSpPr>
            <a:cxnSpLocks/>
          </p:cNvCxnSpPr>
          <p:nvPr/>
        </p:nvCxnSpPr>
        <p:spPr>
          <a:xfrm>
            <a:off x="-794" y="13233402"/>
            <a:ext cx="24383205" cy="0"/>
          </a:xfrm>
          <a:prstGeom prst="line">
            <a:avLst/>
          </a:prstGeom>
          <a:ln w="88900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k 25">
            <a:extLst>
              <a:ext uri="{FF2B5EF4-FFF2-40B4-BE49-F238E27FC236}">
                <a16:creationId xmlns:a16="http://schemas.microsoft.com/office/drawing/2014/main" id="{F7DFD77B-196D-837D-71AE-61E45264286E}"/>
              </a:ext>
            </a:extLst>
          </p:cNvPr>
          <p:cNvCxnSpPr>
            <a:cxnSpLocks/>
          </p:cNvCxnSpPr>
          <p:nvPr/>
        </p:nvCxnSpPr>
        <p:spPr>
          <a:xfrm>
            <a:off x="-793" y="13690602"/>
            <a:ext cx="24383207" cy="0"/>
          </a:xfrm>
          <a:prstGeom prst="line">
            <a:avLst/>
          </a:prstGeom>
          <a:ln w="889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lips 8">
            <a:extLst>
              <a:ext uri="{FF2B5EF4-FFF2-40B4-BE49-F238E27FC236}">
                <a16:creationId xmlns:a16="http://schemas.microsoft.com/office/drawing/2014/main" id="{D7809215-C15A-0196-CB8D-762A358C3C72}"/>
              </a:ext>
            </a:extLst>
          </p:cNvPr>
          <p:cNvSpPr/>
          <p:nvPr userDrawn="1"/>
        </p:nvSpPr>
        <p:spPr>
          <a:xfrm>
            <a:off x="23540225" y="12426017"/>
            <a:ext cx="453429" cy="453429"/>
          </a:xfrm>
          <a:prstGeom prst="ellipse">
            <a:avLst/>
          </a:prstGeom>
          <a:solidFill>
            <a:srgbClr val="F5EF8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74358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4320" userDrawn="1">
          <p15:clr>
            <a:srgbClr val="FBAE40"/>
          </p15:clr>
        </p15:guide>
        <p15:guide id="4" pos="7679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79467" y="730253"/>
            <a:ext cx="21029831" cy="2651126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79469" y="3362324"/>
            <a:ext cx="10314903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298" indent="0">
              <a:buNone/>
              <a:defRPr sz="4000" b="1"/>
            </a:lvl2pPr>
            <a:lvl3pPr marL="1828595" indent="0">
              <a:buNone/>
              <a:defRPr sz="3600" b="1"/>
            </a:lvl3pPr>
            <a:lvl4pPr marL="2742893" indent="0">
              <a:buNone/>
              <a:defRPr sz="3200" b="1"/>
            </a:lvl4pPr>
            <a:lvl5pPr marL="3657189" indent="0">
              <a:buNone/>
              <a:defRPr sz="3200" b="1"/>
            </a:lvl5pPr>
            <a:lvl6pPr marL="4571485" indent="0">
              <a:buNone/>
              <a:defRPr sz="3200" b="1"/>
            </a:lvl6pPr>
            <a:lvl7pPr marL="5485784" indent="0">
              <a:buNone/>
              <a:defRPr sz="3200" b="1"/>
            </a:lvl7pPr>
            <a:lvl8pPr marL="6400080" indent="0">
              <a:buNone/>
              <a:defRPr sz="3200" b="1"/>
            </a:lvl8pPr>
            <a:lvl9pPr marL="7314378" indent="0">
              <a:buNone/>
              <a:defRPr sz="32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1679469" y="5010152"/>
            <a:ext cx="10314903" cy="736917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12343599" y="3362324"/>
            <a:ext cx="10365701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298" indent="0">
              <a:buNone/>
              <a:defRPr sz="4000" b="1"/>
            </a:lvl2pPr>
            <a:lvl3pPr marL="1828595" indent="0">
              <a:buNone/>
              <a:defRPr sz="3600" b="1"/>
            </a:lvl3pPr>
            <a:lvl4pPr marL="2742893" indent="0">
              <a:buNone/>
              <a:defRPr sz="3200" b="1"/>
            </a:lvl4pPr>
            <a:lvl5pPr marL="3657189" indent="0">
              <a:buNone/>
              <a:defRPr sz="3200" b="1"/>
            </a:lvl5pPr>
            <a:lvl6pPr marL="4571485" indent="0">
              <a:buNone/>
              <a:defRPr sz="3200" b="1"/>
            </a:lvl6pPr>
            <a:lvl7pPr marL="5485784" indent="0">
              <a:buNone/>
              <a:defRPr sz="3200" b="1"/>
            </a:lvl7pPr>
            <a:lvl8pPr marL="6400080" indent="0">
              <a:buNone/>
              <a:defRPr sz="3200" b="1"/>
            </a:lvl8pPr>
            <a:lvl9pPr marL="7314378" indent="0">
              <a:buNone/>
              <a:defRPr sz="32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12343599" y="5010152"/>
            <a:ext cx="10365701" cy="736917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cxnSp>
        <p:nvCxnSpPr>
          <p:cNvPr id="7" name="Rak 25">
            <a:extLst>
              <a:ext uri="{FF2B5EF4-FFF2-40B4-BE49-F238E27FC236}">
                <a16:creationId xmlns:a16="http://schemas.microsoft.com/office/drawing/2014/main" id="{5D0DB8E7-EF5F-D0AD-E1AF-0A3E48E50474}"/>
              </a:ext>
            </a:extLst>
          </p:cNvPr>
          <p:cNvCxnSpPr>
            <a:cxnSpLocks/>
          </p:cNvCxnSpPr>
          <p:nvPr/>
        </p:nvCxnSpPr>
        <p:spPr>
          <a:xfrm>
            <a:off x="0" y="13442952"/>
            <a:ext cx="24382413" cy="0"/>
          </a:xfrm>
          <a:prstGeom prst="line">
            <a:avLst/>
          </a:prstGeom>
          <a:ln w="88900" cmpd="sng">
            <a:solidFill>
              <a:srgbClr val="F3F4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27">
            <a:extLst>
              <a:ext uri="{FF2B5EF4-FFF2-40B4-BE49-F238E27FC236}">
                <a16:creationId xmlns:a16="http://schemas.microsoft.com/office/drawing/2014/main" id="{65BDDCC7-42FE-53B0-CD67-85A884A7FDB8}"/>
              </a:ext>
            </a:extLst>
          </p:cNvPr>
          <p:cNvCxnSpPr>
            <a:cxnSpLocks/>
          </p:cNvCxnSpPr>
          <p:nvPr/>
        </p:nvCxnSpPr>
        <p:spPr>
          <a:xfrm>
            <a:off x="-794" y="13233402"/>
            <a:ext cx="24383205" cy="0"/>
          </a:xfrm>
          <a:prstGeom prst="line">
            <a:avLst/>
          </a:prstGeom>
          <a:ln w="88900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25">
            <a:extLst>
              <a:ext uri="{FF2B5EF4-FFF2-40B4-BE49-F238E27FC236}">
                <a16:creationId xmlns:a16="http://schemas.microsoft.com/office/drawing/2014/main" id="{3F62987E-57F6-BDD9-BAEE-56E867EB1154}"/>
              </a:ext>
            </a:extLst>
          </p:cNvPr>
          <p:cNvCxnSpPr>
            <a:cxnSpLocks/>
          </p:cNvCxnSpPr>
          <p:nvPr/>
        </p:nvCxnSpPr>
        <p:spPr>
          <a:xfrm>
            <a:off x="-793" y="13690602"/>
            <a:ext cx="24383207" cy="0"/>
          </a:xfrm>
          <a:prstGeom prst="line">
            <a:avLst/>
          </a:prstGeom>
          <a:ln w="889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lips 9">
            <a:extLst>
              <a:ext uri="{FF2B5EF4-FFF2-40B4-BE49-F238E27FC236}">
                <a16:creationId xmlns:a16="http://schemas.microsoft.com/office/drawing/2014/main" id="{6123BB7D-BAB3-BE01-377F-C368B4720C50}"/>
              </a:ext>
            </a:extLst>
          </p:cNvPr>
          <p:cNvSpPr/>
          <p:nvPr userDrawn="1"/>
        </p:nvSpPr>
        <p:spPr>
          <a:xfrm>
            <a:off x="23540225" y="12426017"/>
            <a:ext cx="453429" cy="453429"/>
          </a:xfrm>
          <a:prstGeom prst="ellipse">
            <a:avLst/>
          </a:prstGeom>
          <a:solidFill>
            <a:srgbClr val="F5EF8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26928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01020D-738B-FDE7-18E0-2F2A1660FA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</p:spPr>
        <p:txBody>
          <a:bodyPr anchor="b"/>
          <a:lstStyle>
            <a:lvl1pPr algn="ctr">
              <a:defRPr sz="11999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95E3379-D31B-9543-A2FE-FB3D5EEDA6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7802" y="7204077"/>
            <a:ext cx="18286810" cy="3311526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298" indent="0" algn="ctr">
              <a:buNone/>
              <a:defRPr sz="4000"/>
            </a:lvl2pPr>
            <a:lvl3pPr marL="1828595" indent="0" algn="ctr">
              <a:buNone/>
              <a:defRPr sz="3600"/>
            </a:lvl3pPr>
            <a:lvl4pPr marL="2742893" indent="0" algn="ctr">
              <a:buNone/>
              <a:defRPr sz="3200"/>
            </a:lvl4pPr>
            <a:lvl5pPr marL="3657189" indent="0" algn="ctr">
              <a:buNone/>
              <a:defRPr sz="3200"/>
            </a:lvl5pPr>
            <a:lvl6pPr marL="4571485" indent="0" algn="ctr">
              <a:buNone/>
              <a:defRPr sz="3200"/>
            </a:lvl6pPr>
            <a:lvl7pPr marL="5485784" indent="0" algn="ctr">
              <a:buNone/>
              <a:defRPr sz="3200"/>
            </a:lvl7pPr>
            <a:lvl8pPr marL="6400080" indent="0" algn="ctr">
              <a:buNone/>
              <a:defRPr sz="3200"/>
            </a:lvl8pPr>
            <a:lvl9pPr marL="7314378" indent="0" algn="ctr">
              <a:buNone/>
              <a:defRPr sz="32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21F876E-F25E-4BC2-EAAA-61603A6D6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A7B05-80BE-4E24-A13E-444A5BFD9008}" type="slidenum">
              <a:rPr lang="sv-SE" smtClean="0"/>
              <a:t>‹#›</a:t>
            </a:fld>
            <a:endParaRPr lang="sv-SE"/>
          </a:p>
        </p:txBody>
      </p:sp>
      <p:cxnSp>
        <p:nvCxnSpPr>
          <p:cNvPr id="4" name="Rak 25">
            <a:extLst>
              <a:ext uri="{FF2B5EF4-FFF2-40B4-BE49-F238E27FC236}">
                <a16:creationId xmlns:a16="http://schemas.microsoft.com/office/drawing/2014/main" id="{9F58FDC9-DC31-FAE0-86CE-36539ED79A91}"/>
              </a:ext>
            </a:extLst>
          </p:cNvPr>
          <p:cNvCxnSpPr>
            <a:cxnSpLocks/>
          </p:cNvCxnSpPr>
          <p:nvPr/>
        </p:nvCxnSpPr>
        <p:spPr>
          <a:xfrm>
            <a:off x="0" y="13442952"/>
            <a:ext cx="24382413" cy="0"/>
          </a:xfrm>
          <a:prstGeom prst="line">
            <a:avLst/>
          </a:prstGeom>
          <a:ln w="88900" cmpd="sng">
            <a:solidFill>
              <a:srgbClr val="F3F4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ak 27">
            <a:extLst>
              <a:ext uri="{FF2B5EF4-FFF2-40B4-BE49-F238E27FC236}">
                <a16:creationId xmlns:a16="http://schemas.microsoft.com/office/drawing/2014/main" id="{C3F323D8-EFE6-A9E7-5A3F-955D89793D99}"/>
              </a:ext>
            </a:extLst>
          </p:cNvPr>
          <p:cNvCxnSpPr>
            <a:cxnSpLocks/>
          </p:cNvCxnSpPr>
          <p:nvPr/>
        </p:nvCxnSpPr>
        <p:spPr>
          <a:xfrm>
            <a:off x="-794" y="13233402"/>
            <a:ext cx="24383205" cy="0"/>
          </a:xfrm>
          <a:prstGeom prst="line">
            <a:avLst/>
          </a:prstGeom>
          <a:ln w="88900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k 25">
            <a:extLst>
              <a:ext uri="{FF2B5EF4-FFF2-40B4-BE49-F238E27FC236}">
                <a16:creationId xmlns:a16="http://schemas.microsoft.com/office/drawing/2014/main" id="{FC0DC953-7694-6324-4B25-D799F5AAE03F}"/>
              </a:ext>
            </a:extLst>
          </p:cNvPr>
          <p:cNvCxnSpPr>
            <a:cxnSpLocks/>
          </p:cNvCxnSpPr>
          <p:nvPr/>
        </p:nvCxnSpPr>
        <p:spPr>
          <a:xfrm>
            <a:off x="-793" y="13690602"/>
            <a:ext cx="24383207" cy="0"/>
          </a:xfrm>
          <a:prstGeom prst="line">
            <a:avLst/>
          </a:prstGeom>
          <a:ln w="889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13835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4320" userDrawn="1">
          <p15:clr>
            <a:srgbClr val="FBAE40"/>
          </p15:clr>
        </p15:guide>
        <p15:guide id="4" pos="7679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2B66F-3390-6643-B67F-95F877CAF781}" type="datetime1">
              <a:rPr lang="sv-SE" smtClean="0"/>
              <a:t>2026-09-21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9A4E-C2E9-6148-8511-58460454BFB7}" type="slidenum">
              <a:rPr lang="sv-SE" smtClean="0"/>
              <a:pPr/>
              <a:t>‹#›</a:t>
            </a:fld>
            <a:endParaRPr lang="sv-SE"/>
          </a:p>
        </p:txBody>
      </p:sp>
      <p:cxnSp>
        <p:nvCxnSpPr>
          <p:cNvPr id="7" name="Rak 25">
            <a:extLst>
              <a:ext uri="{FF2B5EF4-FFF2-40B4-BE49-F238E27FC236}">
                <a16:creationId xmlns:a16="http://schemas.microsoft.com/office/drawing/2014/main" id="{AA4883CC-4C92-3458-ECA7-0D737733F323}"/>
              </a:ext>
            </a:extLst>
          </p:cNvPr>
          <p:cNvCxnSpPr>
            <a:cxnSpLocks/>
          </p:cNvCxnSpPr>
          <p:nvPr/>
        </p:nvCxnSpPr>
        <p:spPr>
          <a:xfrm>
            <a:off x="0" y="13442952"/>
            <a:ext cx="24382413" cy="0"/>
          </a:xfrm>
          <a:prstGeom prst="line">
            <a:avLst/>
          </a:prstGeom>
          <a:ln w="88900" cmpd="sng">
            <a:solidFill>
              <a:srgbClr val="F3F4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27">
            <a:extLst>
              <a:ext uri="{FF2B5EF4-FFF2-40B4-BE49-F238E27FC236}">
                <a16:creationId xmlns:a16="http://schemas.microsoft.com/office/drawing/2014/main" id="{D810DA76-DFA4-6460-9BE1-E035C035CBA8}"/>
              </a:ext>
            </a:extLst>
          </p:cNvPr>
          <p:cNvCxnSpPr>
            <a:cxnSpLocks/>
          </p:cNvCxnSpPr>
          <p:nvPr/>
        </p:nvCxnSpPr>
        <p:spPr>
          <a:xfrm>
            <a:off x="-794" y="13233402"/>
            <a:ext cx="24383205" cy="0"/>
          </a:xfrm>
          <a:prstGeom prst="line">
            <a:avLst/>
          </a:prstGeom>
          <a:ln w="88900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25">
            <a:extLst>
              <a:ext uri="{FF2B5EF4-FFF2-40B4-BE49-F238E27FC236}">
                <a16:creationId xmlns:a16="http://schemas.microsoft.com/office/drawing/2014/main" id="{6BBA7090-FEA9-99F5-DFA6-CCA76CECC017}"/>
              </a:ext>
            </a:extLst>
          </p:cNvPr>
          <p:cNvCxnSpPr>
            <a:cxnSpLocks/>
          </p:cNvCxnSpPr>
          <p:nvPr/>
        </p:nvCxnSpPr>
        <p:spPr>
          <a:xfrm>
            <a:off x="-793" y="13690602"/>
            <a:ext cx="24383207" cy="0"/>
          </a:xfrm>
          <a:prstGeom prst="line">
            <a:avLst/>
          </a:prstGeom>
          <a:ln w="889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908113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2B66F-3390-6643-B67F-95F877CAF781}" type="datetime1">
              <a:rPr lang="sv-SE" smtClean="0"/>
              <a:t>2026-09-21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9A4E-C2E9-6148-8511-58460454BFB7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99177481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innehåll">
    <p:bg>
      <p:bgPr>
        <a:solidFill>
          <a:srgbClr val="0B0C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Ellips 6">
            <a:extLst>
              <a:ext uri="{FF2B5EF4-FFF2-40B4-BE49-F238E27FC236}">
                <a16:creationId xmlns:a16="http://schemas.microsoft.com/office/drawing/2014/main" id="{2A9CBC2E-40DA-3E4F-5C6A-A9D8C6EA132A}"/>
              </a:ext>
            </a:extLst>
          </p:cNvPr>
          <p:cNvSpPr/>
          <p:nvPr userDrawn="1"/>
        </p:nvSpPr>
        <p:spPr>
          <a:xfrm>
            <a:off x="23540225" y="12426017"/>
            <a:ext cx="453429" cy="453429"/>
          </a:xfrm>
          <a:prstGeom prst="ellipse">
            <a:avLst/>
          </a:prstGeom>
          <a:solidFill>
            <a:srgbClr val="F5EF8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23038905" y="12294294"/>
            <a:ext cx="1460447" cy="730251"/>
          </a:xfrm>
        </p:spPr>
        <p:txBody>
          <a:bodyPr/>
          <a:lstStyle>
            <a:lvl1pPr algn="ctr">
              <a:defRPr sz="1000" b="0" i="0">
                <a:solidFill>
                  <a:srgbClr val="0B0C26"/>
                </a:solidFill>
                <a:latin typeface="Montserrat Light" pitchFamily="2" charset="77"/>
              </a:defRPr>
            </a:lvl1pPr>
          </a:lstStyle>
          <a:p>
            <a:fld id="{5F919A4E-C2E9-6148-8511-58460454BFB7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428351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7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ruta 6">
            <a:extLst>
              <a:ext uri="{FF2B5EF4-FFF2-40B4-BE49-F238E27FC236}">
                <a16:creationId xmlns:a16="http://schemas.microsoft.com/office/drawing/2014/main" id="{51DF633E-5DEA-2644-9C75-081DEF51F5F1}"/>
              </a:ext>
            </a:extLst>
          </p:cNvPr>
          <p:cNvSpPr txBox="1"/>
          <p:nvPr userDrawn="1"/>
        </p:nvSpPr>
        <p:spPr>
          <a:xfrm>
            <a:off x="21216715" y="13366123"/>
            <a:ext cx="29450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b="0" i="0">
                <a:solidFill>
                  <a:schemeClr val="bg1"/>
                </a:solidFill>
                <a:latin typeface="Montserrat Light" pitchFamily="2" charset="77"/>
              </a:rPr>
              <a:t>SVENSKA INNEBANDYFÖRBUNDET</a:t>
            </a:r>
          </a:p>
        </p:txBody>
      </p:sp>
    </p:spTree>
    <p:extLst>
      <p:ext uri="{BB962C8B-B14F-4D97-AF65-F5344CB8AC3E}">
        <p14:creationId xmlns:p14="http://schemas.microsoft.com/office/powerpoint/2010/main" val="21094191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79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71161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7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76291" y="730253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formatet för bakgrundsrubriken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76291" y="3651251"/>
            <a:ext cx="21029831" cy="87026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676291" y="12712702"/>
            <a:ext cx="5486043" cy="7302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0" i="0">
                <a:solidFill>
                  <a:schemeClr val="tx1">
                    <a:tint val="75000"/>
                  </a:schemeClr>
                </a:solidFill>
                <a:latin typeface="Montserrat Light" pitchFamily="2" charset="77"/>
              </a:defRPr>
            </a:lvl1pPr>
          </a:lstStyle>
          <a:p>
            <a:fld id="{E622B66F-3390-6643-B67F-95F877CAF781}" type="datetime1">
              <a:rPr lang="sv-SE" smtClean="0"/>
              <a:t>2026-09-21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8076675" y="12712702"/>
            <a:ext cx="8229064" cy="7302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>
                    <a:tint val="75000"/>
                  </a:schemeClr>
                </a:solidFill>
                <a:latin typeface="Montserrat Light" pitchFamily="2" charset="77"/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2"/>
            <a:ext cx="5486043" cy="7302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b="0" i="0">
                <a:solidFill>
                  <a:schemeClr val="tx1">
                    <a:tint val="75000"/>
                  </a:schemeClr>
                </a:solidFill>
                <a:latin typeface="Montserrat Light" pitchFamily="2" charset="77"/>
              </a:defRPr>
            </a:lvl1pPr>
          </a:lstStyle>
          <a:p>
            <a:fld id="{5F919A4E-C2E9-6148-8511-58460454BFB7}" type="slidenum">
              <a:rPr lang="sv-SE" smtClean="0"/>
              <a:pPr/>
              <a:t>‹#›</a:t>
            </a:fld>
            <a:endParaRPr lang="sv-SE"/>
          </a:p>
        </p:txBody>
      </p:sp>
      <p:cxnSp>
        <p:nvCxnSpPr>
          <p:cNvPr id="8" name="Rak 25">
            <a:extLst>
              <a:ext uri="{FF2B5EF4-FFF2-40B4-BE49-F238E27FC236}">
                <a16:creationId xmlns:a16="http://schemas.microsoft.com/office/drawing/2014/main" id="{C49F7843-08CF-245A-DDDC-F7BF02046936}"/>
              </a:ext>
            </a:extLst>
          </p:cNvPr>
          <p:cNvCxnSpPr>
            <a:cxnSpLocks/>
          </p:cNvCxnSpPr>
          <p:nvPr/>
        </p:nvCxnSpPr>
        <p:spPr>
          <a:xfrm>
            <a:off x="0" y="13442952"/>
            <a:ext cx="24382413" cy="0"/>
          </a:xfrm>
          <a:prstGeom prst="line">
            <a:avLst/>
          </a:prstGeom>
          <a:ln w="88900" cmpd="sng">
            <a:solidFill>
              <a:srgbClr val="F3F4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27">
            <a:extLst>
              <a:ext uri="{FF2B5EF4-FFF2-40B4-BE49-F238E27FC236}">
                <a16:creationId xmlns:a16="http://schemas.microsoft.com/office/drawing/2014/main" id="{3F916261-04B5-A623-C173-F35C6F1FB6B7}"/>
              </a:ext>
            </a:extLst>
          </p:cNvPr>
          <p:cNvCxnSpPr>
            <a:cxnSpLocks/>
          </p:cNvCxnSpPr>
          <p:nvPr/>
        </p:nvCxnSpPr>
        <p:spPr>
          <a:xfrm>
            <a:off x="-794" y="13233402"/>
            <a:ext cx="24383205" cy="0"/>
          </a:xfrm>
          <a:prstGeom prst="line">
            <a:avLst/>
          </a:prstGeom>
          <a:ln w="88900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ak 25">
            <a:extLst>
              <a:ext uri="{FF2B5EF4-FFF2-40B4-BE49-F238E27FC236}">
                <a16:creationId xmlns:a16="http://schemas.microsoft.com/office/drawing/2014/main" id="{C67003B9-B448-53A7-A62B-873ECF3B39C0}"/>
              </a:ext>
            </a:extLst>
          </p:cNvPr>
          <p:cNvCxnSpPr>
            <a:cxnSpLocks/>
          </p:cNvCxnSpPr>
          <p:nvPr/>
        </p:nvCxnSpPr>
        <p:spPr>
          <a:xfrm>
            <a:off x="-793" y="13690602"/>
            <a:ext cx="24383207" cy="0"/>
          </a:xfrm>
          <a:prstGeom prst="line">
            <a:avLst/>
          </a:prstGeom>
          <a:ln w="889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269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50" r:id="rId10"/>
    <p:sldLayoutId id="2147483651" r:id="rId11"/>
    <p:sldLayoutId id="2147483661" r:id="rId12"/>
  </p:sldLayoutIdLst>
  <p:hf hdr="0" ftr="0" dt="0"/>
  <p:txStyles>
    <p:titleStyle>
      <a:lvl1pPr algn="l" defTabSz="1828595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49" indent="-457149" algn="l" defTabSz="1828595" rtl="0" eaLnBrk="1" latinLnBrk="0" hangingPunct="1">
        <a:lnSpc>
          <a:spcPct val="90000"/>
        </a:lnSpc>
        <a:spcBef>
          <a:spcPts val="2000"/>
        </a:spcBef>
        <a:buFont typeface="Arial"/>
        <a:buChar char="•"/>
        <a:defRPr sz="5600" b="0" i="0" kern="1200">
          <a:solidFill>
            <a:schemeClr val="tx1"/>
          </a:solidFill>
          <a:latin typeface="Montserrat Light" pitchFamily="2" charset="77"/>
          <a:ea typeface="+mn-ea"/>
          <a:cs typeface="+mn-cs"/>
        </a:defRPr>
      </a:lvl1pPr>
      <a:lvl2pPr marL="1371445" indent="-457149" algn="l" defTabSz="1828595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4800" b="0" i="0" kern="1200">
          <a:solidFill>
            <a:schemeClr val="tx1"/>
          </a:solidFill>
          <a:latin typeface="Montserrat Light" pitchFamily="2" charset="77"/>
          <a:ea typeface="+mn-ea"/>
          <a:cs typeface="+mn-cs"/>
        </a:defRPr>
      </a:lvl2pPr>
      <a:lvl3pPr marL="2285744" indent="-457149" algn="l" defTabSz="1828595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4000" b="0" i="0" kern="1200">
          <a:solidFill>
            <a:schemeClr val="tx1"/>
          </a:solidFill>
          <a:latin typeface="Montserrat Light" pitchFamily="2" charset="77"/>
          <a:ea typeface="+mn-ea"/>
          <a:cs typeface="+mn-cs"/>
        </a:defRPr>
      </a:lvl3pPr>
      <a:lvl4pPr marL="3200040" indent="-457149" algn="l" defTabSz="1828595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3600" b="0" i="0" kern="1200">
          <a:solidFill>
            <a:schemeClr val="tx1"/>
          </a:solidFill>
          <a:latin typeface="Montserrat Light" pitchFamily="2" charset="77"/>
          <a:ea typeface="+mn-ea"/>
          <a:cs typeface="+mn-cs"/>
        </a:defRPr>
      </a:lvl4pPr>
      <a:lvl5pPr marL="4114338" indent="-457149" algn="l" defTabSz="1828595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3600" b="0" i="0" kern="1200">
          <a:solidFill>
            <a:schemeClr val="tx1"/>
          </a:solidFill>
          <a:latin typeface="Montserrat Light" pitchFamily="2" charset="77"/>
          <a:ea typeface="+mn-ea"/>
          <a:cs typeface="+mn-cs"/>
        </a:defRPr>
      </a:lvl5pPr>
      <a:lvl6pPr marL="5028635" indent="-457149" algn="l" defTabSz="1828595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2933" indent="-457149" algn="l" defTabSz="1828595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229" indent="-457149" algn="l" defTabSz="1828595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1525" indent="-457149" algn="l" defTabSz="1828595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82859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298" algn="l" defTabSz="182859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595" algn="l" defTabSz="182859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893" algn="l" defTabSz="182859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189" algn="l" defTabSz="182859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485" algn="l" defTabSz="182859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5784" algn="l" defTabSz="182859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080" algn="l" defTabSz="182859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378" algn="l" defTabSz="182859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D01ECFFB-24F7-851C-0E61-AD1E685A17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3325" y="4649798"/>
            <a:ext cx="20615762" cy="3002491"/>
          </a:xfrm>
        </p:spPr>
        <p:txBody>
          <a:bodyPr>
            <a:normAutofit fontScale="90000"/>
          </a:bodyPr>
          <a:lstStyle/>
          <a:p>
            <a:r>
              <a:rPr lang="sv-SE" sz="15999" dirty="0" err="1">
                <a:solidFill>
                  <a:schemeClr val="bg1"/>
                </a:solidFill>
                <a:latin typeface="Mongoose Regular" panose="02000000000000000000" pitchFamily="2" charset="77"/>
              </a:rPr>
              <a:t>Förädramöte</a:t>
            </a:r>
            <a:r>
              <a:rPr lang="sv-SE" sz="15999" dirty="0">
                <a:solidFill>
                  <a:schemeClr val="bg1"/>
                </a:solidFill>
                <a:latin typeface="Mongoose Regular" panose="02000000000000000000" pitchFamily="2" charset="77"/>
              </a:rPr>
              <a:t> P17 26/27</a:t>
            </a:r>
            <a:br>
              <a:rPr lang="sv-SE" sz="15999" dirty="0">
                <a:solidFill>
                  <a:schemeClr val="bg1"/>
                </a:solidFill>
                <a:latin typeface="Mongoose Regular" panose="02000000000000000000" pitchFamily="2" charset="77"/>
              </a:rPr>
            </a:br>
            <a:r>
              <a:rPr lang="sv-SE" sz="15999" dirty="0">
                <a:solidFill>
                  <a:schemeClr val="bg1"/>
                </a:solidFill>
                <a:latin typeface="Mongoose Regular" panose="02000000000000000000" pitchFamily="2" charset="77"/>
              </a:rPr>
              <a:t>Välkomna</a:t>
            </a:r>
          </a:p>
        </p:txBody>
      </p:sp>
      <p:sp>
        <p:nvSpPr>
          <p:cNvPr id="9" name="Underrubrik 8">
            <a:extLst>
              <a:ext uri="{FF2B5EF4-FFF2-40B4-BE49-F238E27FC236}">
                <a16:creationId xmlns:a16="http://schemas.microsoft.com/office/drawing/2014/main" id="{524EE040-752C-BE6B-5CEE-986E21D8F6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97835" y="11725835"/>
            <a:ext cx="8084578" cy="1479177"/>
          </a:xfrm>
        </p:spPr>
        <p:txBody>
          <a:bodyPr>
            <a:normAutofit/>
          </a:bodyPr>
          <a:lstStyle/>
          <a:p>
            <a:r>
              <a:rPr lang="sv-SE" sz="3400" dirty="0">
                <a:solidFill>
                  <a:schemeClr val="bg1"/>
                </a:solidFill>
              </a:rPr>
              <a:t>260921 Teamsmöte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1107D9A5-C837-53F4-007B-45CCA7E8E68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04" t="14385" r="20952" b="29756"/>
          <a:stretch/>
        </p:blipFill>
        <p:spPr>
          <a:xfrm>
            <a:off x="9822498" y="6858000"/>
            <a:ext cx="4737416" cy="6553425"/>
          </a:xfrm>
          <a:prstGeom prst="rect">
            <a:avLst/>
          </a:prstGeom>
          <a:effectLst>
            <a:outerShdw blurRad="50800" dist="38100" dir="5400000" sx="102000" sy="102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7701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63803-F162-0ADC-F4FB-955F8B67C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1035EB52-2BA9-4AAD-15A6-76538BCCE2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0521" y="448695"/>
            <a:ext cx="20615762" cy="3002491"/>
          </a:xfrm>
        </p:spPr>
        <p:txBody>
          <a:bodyPr>
            <a:normAutofit/>
          </a:bodyPr>
          <a:lstStyle/>
          <a:p>
            <a:r>
              <a:rPr lang="sv-SE" sz="15999" dirty="0">
                <a:solidFill>
                  <a:schemeClr val="bg1"/>
                </a:solidFill>
                <a:latin typeface="Mongoose Regular" panose="02000000000000000000" pitchFamily="2" charset="77"/>
              </a:rPr>
              <a:t>Agenda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B7CB5BC-B3F2-41B2-D774-FD6D5B76C1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18648" y="4311799"/>
            <a:ext cx="19785305" cy="7467825"/>
          </a:xfrm>
        </p:spPr>
        <p:txBody>
          <a:bodyPr>
            <a:normAutofit/>
          </a:bodyPr>
          <a:lstStyle/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sv-SE" sz="6600" dirty="0">
                <a:solidFill>
                  <a:schemeClr val="bg1"/>
                </a:solidFill>
              </a:rPr>
              <a:t>Värdegrund och kultur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sv-SE" sz="6600" dirty="0">
                <a:solidFill>
                  <a:schemeClr val="bg1"/>
                </a:solidFill>
              </a:rPr>
              <a:t>Grön nivå </a:t>
            </a:r>
            <a:r>
              <a:rPr lang="sv-SE" sz="6600" dirty="0">
                <a:solidFill>
                  <a:schemeClr val="bg1"/>
                </a:solidFill>
                <a:sym typeface="Wingdings" panose="05000000000000000000" pitchFamily="2" charset="2"/>
              </a:rPr>
              <a:t> Blå nivå</a:t>
            </a:r>
            <a:endParaRPr lang="sv-SE" sz="6600" dirty="0">
              <a:solidFill>
                <a:schemeClr val="bg1"/>
              </a:solidFill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sv-SE" sz="6600" dirty="0">
                <a:solidFill>
                  <a:schemeClr val="bg1"/>
                </a:solidFill>
              </a:rPr>
              <a:t>Seriespel, träningsschema, fotografering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sv-SE" sz="6600" dirty="0">
                <a:solidFill>
                  <a:schemeClr val="bg1"/>
                </a:solidFill>
              </a:rPr>
              <a:t>Info från ungdomssektionen - Aktiviteter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sv-SE" sz="6600" dirty="0">
                <a:solidFill>
                  <a:schemeClr val="bg1"/>
                </a:solidFill>
              </a:rPr>
              <a:t>Övriga punkter</a:t>
            </a:r>
          </a:p>
          <a:p>
            <a:endParaRPr lang="sv-SE" dirty="0">
              <a:solidFill>
                <a:schemeClr val="bg1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1124EC99-F979-7A5B-C236-0D9D16877A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04" t="14385" r="20952" b="29756"/>
          <a:stretch/>
        </p:blipFill>
        <p:spPr>
          <a:xfrm>
            <a:off x="0" y="7162575"/>
            <a:ext cx="4737416" cy="6553425"/>
          </a:xfrm>
          <a:prstGeom prst="rect">
            <a:avLst/>
          </a:prstGeom>
          <a:effectLst>
            <a:outerShdw blurRad="50800" dist="38100" dir="5400000" sx="102000" sy="102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4535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C11F3D4F-FAB6-1FCF-A6B7-778B7A2BCCC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938213"/>
            <a:ext cx="21029613" cy="2649537"/>
          </a:xfrm>
        </p:spPr>
        <p:txBody>
          <a:bodyPr>
            <a:normAutofit fontScale="90000"/>
          </a:bodyPr>
          <a:lstStyle/>
          <a:p>
            <a:pPr algn="ctr"/>
            <a:r>
              <a:rPr lang="sv-SE" sz="15999" dirty="0">
                <a:solidFill>
                  <a:schemeClr val="bg1"/>
                </a:solidFill>
                <a:latin typeface="Mongoose Regular" panose="02000000000000000000" pitchFamily="2" charset="77"/>
              </a:rPr>
              <a:t>VÄRDEGRUND OCH KULTUR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DE09E215-920D-E117-4C53-85ED92E01738}"/>
              </a:ext>
            </a:extLst>
          </p:cNvPr>
          <p:cNvSpPr txBox="1"/>
          <p:nvPr/>
        </p:nvSpPr>
        <p:spPr>
          <a:xfrm>
            <a:off x="16027399" y="13277647"/>
            <a:ext cx="8673671" cy="41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>
                <a:solidFill>
                  <a:schemeClr val="bg1"/>
                </a:solidFill>
                <a:latin typeface="Montserrat" pitchFamily="2" charset="77"/>
              </a:rPr>
              <a:t>SVENSK INNEBANDY  –  SPEL OCH SPELARUTVECKLINGSPLAN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079A0DE2-522F-54CB-F234-E9306DD7CDAD}"/>
              </a:ext>
            </a:extLst>
          </p:cNvPr>
          <p:cNvSpPr txBox="1"/>
          <p:nvPr/>
        </p:nvSpPr>
        <p:spPr>
          <a:xfrm>
            <a:off x="6462737" y="4709377"/>
            <a:ext cx="13911181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3200" dirty="0">
                <a:solidFill>
                  <a:schemeClr val="bg1"/>
                </a:solidFill>
                <a:latin typeface="Montserrat" pitchFamily="2" charset="77"/>
              </a:rPr>
              <a:t>SÅ MÅNGA SOM MÖJLIGT</a:t>
            </a:r>
          </a:p>
          <a:p>
            <a:endParaRPr lang="sv-SE" sz="3200" dirty="0">
              <a:solidFill>
                <a:schemeClr val="bg1"/>
              </a:solidFill>
              <a:latin typeface="Montserrat" pitchFamily="2" charset="77"/>
            </a:endParaRPr>
          </a:p>
          <a:p>
            <a:r>
              <a:rPr lang="sv-SE" sz="3200" dirty="0">
                <a:solidFill>
                  <a:schemeClr val="bg1"/>
                </a:solidFill>
                <a:latin typeface="Montserrat" pitchFamily="2" charset="77"/>
              </a:rPr>
              <a:t>SÅ LÄNGE SOM MÖJLIGT</a:t>
            </a:r>
          </a:p>
          <a:p>
            <a:endParaRPr lang="sv-SE" sz="3200" dirty="0">
              <a:solidFill>
                <a:schemeClr val="bg1"/>
              </a:solidFill>
              <a:latin typeface="Montserrat" pitchFamily="2" charset="77"/>
            </a:endParaRPr>
          </a:p>
          <a:p>
            <a:r>
              <a:rPr lang="sv-SE" sz="3200" dirty="0">
                <a:solidFill>
                  <a:schemeClr val="bg1"/>
                </a:solidFill>
                <a:latin typeface="Montserrat" pitchFamily="2" charset="77"/>
              </a:rPr>
              <a:t>SÅ BRA SOM MÖJLIGT</a:t>
            </a:r>
          </a:p>
          <a:p>
            <a:endParaRPr lang="sv-SE" sz="3200" dirty="0">
              <a:solidFill>
                <a:schemeClr val="bg1"/>
              </a:solidFill>
              <a:latin typeface="Montserrat" pitchFamily="2" charset="77"/>
            </a:endParaRPr>
          </a:p>
          <a:p>
            <a:r>
              <a:rPr lang="sv-SE" sz="3200" dirty="0">
                <a:solidFill>
                  <a:schemeClr val="bg1"/>
                </a:solidFill>
                <a:latin typeface="Montserrat" pitchFamily="2" charset="77"/>
              </a:rPr>
              <a:t>VÅRDAT SPRÅK – hjälpas åt att i MAIS använder vi inga svordomar</a:t>
            </a:r>
            <a:r>
              <a:rPr lang="sv-SE" dirty="0">
                <a:solidFill>
                  <a:schemeClr val="bg1"/>
                </a:solidFill>
                <a:latin typeface="Montserrat" pitchFamily="2" charset="77"/>
              </a:rPr>
              <a:t>. 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83B1E709-225C-3444-9D99-FFFA1337D88C}"/>
              </a:ext>
            </a:extLst>
          </p:cNvPr>
          <p:cNvSpPr/>
          <p:nvPr/>
        </p:nvSpPr>
        <p:spPr>
          <a:xfrm>
            <a:off x="12710634" y="10001249"/>
            <a:ext cx="115697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800" dirty="0">
                <a:solidFill>
                  <a:schemeClr val="bg1"/>
                </a:solidFill>
              </a:rPr>
              <a:t>💙 </a:t>
            </a:r>
            <a:r>
              <a:rPr lang="sv-SE" sz="2800" b="1" dirty="0">
                <a:solidFill>
                  <a:schemeClr val="bg1"/>
                </a:solidFill>
              </a:rPr>
              <a:t>Glädje</a:t>
            </a:r>
            <a:endParaRPr lang="sv-SE" sz="2400" dirty="0">
              <a:solidFill>
                <a:schemeClr val="bg1"/>
              </a:solidFill>
            </a:endParaRPr>
          </a:p>
          <a:p>
            <a:r>
              <a:rPr lang="sv-SE" sz="2800" dirty="0">
                <a:solidFill>
                  <a:schemeClr val="bg1"/>
                </a:solidFill>
              </a:rPr>
              <a:t>🤝 </a:t>
            </a:r>
            <a:r>
              <a:rPr lang="sv-SE" sz="2800" b="1" dirty="0">
                <a:solidFill>
                  <a:schemeClr val="bg1"/>
                </a:solidFill>
              </a:rPr>
              <a:t>Gemenskap</a:t>
            </a:r>
            <a:endParaRPr lang="sv-SE" sz="2400" dirty="0">
              <a:solidFill>
                <a:schemeClr val="bg1"/>
              </a:solidFill>
            </a:endParaRPr>
          </a:p>
          <a:p>
            <a:r>
              <a:rPr lang="sv-SE" sz="2800" dirty="0">
                <a:solidFill>
                  <a:schemeClr val="bg1"/>
                </a:solidFill>
              </a:rPr>
              <a:t>📈 </a:t>
            </a:r>
            <a:r>
              <a:rPr lang="sv-SE" sz="2800" b="1" dirty="0">
                <a:solidFill>
                  <a:schemeClr val="bg1"/>
                </a:solidFill>
              </a:rPr>
              <a:t>Utveckling</a:t>
            </a:r>
            <a:endParaRPr lang="sv-SE" sz="2400" dirty="0">
              <a:solidFill>
                <a:schemeClr val="bg1"/>
              </a:solidFill>
            </a:endParaRPr>
          </a:p>
          <a:p>
            <a:r>
              <a:rPr lang="sv-SE" sz="2800" dirty="0">
                <a:solidFill>
                  <a:schemeClr val="bg1"/>
                </a:solidFill>
              </a:rPr>
              <a:t>🎯 </a:t>
            </a:r>
            <a:r>
              <a:rPr lang="sv-SE" sz="2800" b="1" dirty="0">
                <a:solidFill>
                  <a:schemeClr val="bg1"/>
                </a:solidFill>
              </a:rPr>
              <a:t>Långsiktighet</a:t>
            </a:r>
            <a:endParaRPr lang="sv-SE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291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F4C2C7-DE17-88CD-5C82-1D5BEAA0A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63B0D3B2-C41E-E1B4-2BB8-96BD814A0CC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938213"/>
            <a:ext cx="21029613" cy="2649537"/>
          </a:xfrm>
        </p:spPr>
        <p:txBody>
          <a:bodyPr>
            <a:normAutofit/>
          </a:bodyPr>
          <a:lstStyle/>
          <a:p>
            <a:pPr algn="ctr"/>
            <a:r>
              <a:rPr lang="sv-SE" sz="15999" dirty="0">
                <a:solidFill>
                  <a:schemeClr val="bg1"/>
                </a:solidFill>
                <a:latin typeface="Mongoose Regular" panose="02000000000000000000" pitchFamily="2" charset="77"/>
              </a:rPr>
              <a:t>BLÅ NIVÅ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5081B4EA-C320-C35C-4448-DC0E0B32FA2F}"/>
              </a:ext>
            </a:extLst>
          </p:cNvPr>
          <p:cNvSpPr txBox="1"/>
          <p:nvPr/>
        </p:nvSpPr>
        <p:spPr>
          <a:xfrm>
            <a:off x="492982" y="3587613"/>
            <a:ext cx="554205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chemeClr val="bg1"/>
                </a:solidFill>
              </a:rPr>
              <a:t>Rörelseglädje (6-9 år) – grön</a:t>
            </a:r>
          </a:p>
          <a:p>
            <a:r>
              <a:rPr lang="sv-SE" dirty="0">
                <a:solidFill>
                  <a:schemeClr val="bg1"/>
                </a:solidFill>
              </a:rPr>
              <a:t>Rörelseglädje präglas av att ha kul i sitt idrottande och fortsätta att utveckla de motoriska grundformerna. Själva spelet och innebandytekniken introduceras på ett lekfullt sätt och innebandyträningen genomförs med fördel i form av roliga aktiviteter och lekar. Det gäller också att anpassa ytor och utrustning efter barnen.</a:t>
            </a:r>
          </a:p>
          <a:p>
            <a:r>
              <a:rPr lang="sv-SE" dirty="0">
                <a:solidFill>
                  <a:schemeClr val="bg1"/>
                </a:solidFill>
              </a:rPr>
              <a:t>Ledaren förklarar och instruerar på ett tydligt och enkelt sätt. Att vara med och göra sitt bästa är viktigare än att prestera. I ledarrollen är det centralt att lyfta det som är positivt och bidra till att barnen utvecklar sitt självförtroende och sin självkänsla.</a:t>
            </a:r>
          </a:p>
          <a:p>
            <a:endParaRPr lang="sv-SE" dirty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45D08E20-05CF-1832-2E85-0F31689E66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04" t="14385" r="20952" b="29756"/>
          <a:stretch/>
        </p:blipFill>
        <p:spPr>
          <a:xfrm>
            <a:off x="0" y="9481908"/>
            <a:ext cx="2853369" cy="3947160"/>
          </a:xfrm>
          <a:prstGeom prst="rect">
            <a:avLst/>
          </a:prstGeom>
          <a:effectLst>
            <a:outerShdw blurRad="50800" dist="38100" dir="5400000" sx="102000" sy="102000" algn="t" rotWithShape="0">
              <a:prstClr val="black">
                <a:alpha val="40000"/>
              </a:prstClr>
            </a:outerShdw>
          </a:effectLst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2D7489DB-13DF-8F40-9814-69AD2E327CA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202" t="17607" r="12118" b="16567"/>
          <a:stretch/>
        </p:blipFill>
        <p:spPr>
          <a:xfrm>
            <a:off x="3175320" y="7249874"/>
            <a:ext cx="10984855" cy="6164163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67920C7A-C2DD-A948-8CA9-8AD232A5EFC2}"/>
              </a:ext>
            </a:extLst>
          </p:cNvPr>
          <p:cNvSpPr txBox="1"/>
          <p:nvPr/>
        </p:nvSpPr>
        <p:spPr>
          <a:xfrm>
            <a:off x="1953264" y="7422275"/>
            <a:ext cx="411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chemeClr val="bg1"/>
                </a:solidFill>
              </a:rPr>
              <a:t>(Svenska IBF)</a:t>
            </a:r>
          </a:p>
        </p:txBody>
      </p:sp>
      <p:cxnSp>
        <p:nvCxnSpPr>
          <p:cNvPr id="7" name="Rak pilkoppling 6">
            <a:extLst>
              <a:ext uri="{FF2B5EF4-FFF2-40B4-BE49-F238E27FC236}">
                <a16:creationId xmlns:a16="http://schemas.microsoft.com/office/drawing/2014/main" id="{93004340-0966-AF00-AE0E-BB65E1F87310}"/>
              </a:ext>
            </a:extLst>
          </p:cNvPr>
          <p:cNvCxnSpPr/>
          <p:nvPr/>
        </p:nvCxnSpPr>
        <p:spPr>
          <a:xfrm>
            <a:off x="6472433" y="5022427"/>
            <a:ext cx="7278624" cy="0"/>
          </a:xfrm>
          <a:prstGeom prst="straightConnector1">
            <a:avLst/>
          </a:prstGeom>
          <a:ln w="5080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ruta 9">
            <a:extLst>
              <a:ext uri="{FF2B5EF4-FFF2-40B4-BE49-F238E27FC236}">
                <a16:creationId xmlns:a16="http://schemas.microsoft.com/office/drawing/2014/main" id="{96201E7F-CA48-FA53-DAF7-A5C402523FE2}"/>
              </a:ext>
            </a:extLst>
          </p:cNvPr>
          <p:cNvSpPr txBox="1"/>
          <p:nvPr/>
        </p:nvSpPr>
        <p:spPr>
          <a:xfrm>
            <a:off x="14086966" y="3649097"/>
            <a:ext cx="10295447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800" dirty="0">
                <a:solidFill>
                  <a:schemeClr val="bg1">
                    <a:lumMod val="95000"/>
                  </a:schemeClr>
                </a:solidFill>
              </a:rPr>
              <a:t>9-12 år – lära sig att träna</a:t>
            </a:r>
          </a:p>
          <a:p>
            <a:endParaRPr lang="sv-SE" sz="2800" dirty="0">
              <a:solidFill>
                <a:schemeClr val="bg1">
                  <a:lumMod val="9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chemeClr val="bg1">
                    <a:lumMod val="95000"/>
                  </a:schemeClr>
                </a:solidFill>
              </a:rPr>
              <a:t>Spela spelet – fatta beslut – utveckla grundläggande spelförståelse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sv-SE" sz="2800" dirty="0">
                <a:solidFill>
                  <a:schemeClr val="bg1">
                    <a:lumMod val="95000"/>
                  </a:schemeClr>
                </a:solidFill>
              </a:rPr>
              <a:t>Fokus</a:t>
            </a:r>
          </a:p>
          <a:p>
            <a:r>
              <a:rPr lang="sv-SE" sz="2800" dirty="0">
                <a:solidFill>
                  <a:schemeClr val="bg1">
                    <a:lumMod val="95000"/>
                  </a:schemeClr>
                </a:solidFill>
              </a:rPr>
              <a:t>Bibehålla rörelseglädjen</a:t>
            </a:r>
          </a:p>
          <a:p>
            <a:r>
              <a:rPr lang="sv-SE" sz="2800" dirty="0">
                <a:solidFill>
                  <a:schemeClr val="bg1">
                    <a:lumMod val="95000"/>
                  </a:schemeClr>
                </a:solidFill>
              </a:rPr>
              <a:t>Utveckla spelglädjen genom smålagsspel</a:t>
            </a:r>
          </a:p>
          <a:p>
            <a:r>
              <a:rPr lang="sv-SE" sz="2800" dirty="0">
                <a:solidFill>
                  <a:schemeClr val="bg1">
                    <a:lumMod val="95000"/>
                  </a:schemeClr>
                </a:solidFill>
              </a:rPr>
              <a:t>Börja förstå enkla </a:t>
            </a:r>
            <a:r>
              <a:rPr lang="sv-SE" sz="2800" dirty="0" err="1">
                <a:solidFill>
                  <a:schemeClr val="bg1">
                    <a:lumMod val="95000"/>
                  </a:schemeClr>
                </a:solidFill>
              </a:rPr>
              <a:t>spelprinciper</a:t>
            </a:r>
            <a:endParaRPr lang="sv-SE" sz="28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241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7DABFD-9ED5-3B75-D6EE-F76773A82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6BDCE08F-5360-7C1F-5437-2C44C01CD85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95" y="938600"/>
            <a:ext cx="21028245" cy="2649366"/>
          </a:xfrm>
        </p:spPr>
        <p:txBody>
          <a:bodyPr>
            <a:normAutofit/>
          </a:bodyPr>
          <a:lstStyle/>
          <a:p>
            <a:pPr algn="ctr"/>
            <a:r>
              <a:rPr lang="sv-SE" sz="9000">
                <a:solidFill>
                  <a:schemeClr val="bg1"/>
                </a:solidFill>
                <a:latin typeface="Mongoose Regular" panose="02000000000000000000" pitchFamily="2" charset="77"/>
              </a:rPr>
              <a:t>VAD SKA VI TRÄNA PÅ?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AF70DDD5-1211-DC49-5B72-DD7F1E6D8380}"/>
              </a:ext>
            </a:extLst>
          </p:cNvPr>
          <p:cNvSpPr txBox="1"/>
          <p:nvPr/>
        </p:nvSpPr>
        <p:spPr>
          <a:xfrm>
            <a:off x="2819646" y="3357359"/>
            <a:ext cx="17496391" cy="840230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defTabSz="1828595"/>
            <a:r>
              <a:rPr lang="sv-SE" sz="5400" u="sng" dirty="0">
                <a:solidFill>
                  <a:prstClr val="white"/>
                </a:solidFill>
                <a:latin typeface="Montserrat" pitchFamily="2" charset="77"/>
              </a:rPr>
              <a:t>Grön nivå</a:t>
            </a:r>
          </a:p>
          <a:p>
            <a:pPr defTabSz="1828595"/>
            <a:r>
              <a:rPr lang="sv-SE" sz="5400" dirty="0">
                <a:solidFill>
                  <a:prstClr val="white"/>
                </a:solidFill>
                <a:latin typeface="Montserrat" pitchFamily="2" charset="77"/>
              </a:rPr>
              <a:t>Driva bollen själv</a:t>
            </a:r>
          </a:p>
          <a:p>
            <a:pPr defTabSz="1828595"/>
            <a:r>
              <a:rPr lang="sv-SE" sz="5400" dirty="0">
                <a:solidFill>
                  <a:prstClr val="white"/>
                </a:solidFill>
                <a:latin typeface="Montserrat" pitchFamily="2" charset="77"/>
              </a:rPr>
              <a:t>Lek</a:t>
            </a:r>
          </a:p>
          <a:p>
            <a:pPr defTabSz="1828595"/>
            <a:r>
              <a:rPr lang="sv-SE" sz="5400" dirty="0">
                <a:solidFill>
                  <a:prstClr val="white"/>
                </a:solidFill>
                <a:latin typeface="Montserrat" pitchFamily="2" charset="77"/>
              </a:rPr>
              <a:t>Individ</a:t>
            </a:r>
          </a:p>
          <a:p>
            <a:pPr defTabSz="1828595"/>
            <a:endParaRPr lang="sv-SE" sz="5400" dirty="0">
              <a:solidFill>
                <a:prstClr val="white"/>
              </a:solidFill>
              <a:latin typeface="Montserrat" pitchFamily="2" charset="77"/>
            </a:endParaRPr>
          </a:p>
          <a:p>
            <a:pPr defTabSz="1828595"/>
            <a:r>
              <a:rPr lang="sv-SE" sz="5400" u="sng" dirty="0">
                <a:solidFill>
                  <a:prstClr val="white"/>
                </a:solidFill>
                <a:latin typeface="Montserrat" pitchFamily="2" charset="77"/>
              </a:rPr>
              <a:t>Blå nivå</a:t>
            </a:r>
          </a:p>
          <a:p>
            <a:pPr defTabSz="1828595"/>
            <a:r>
              <a:rPr lang="sv-SE" sz="5400" dirty="0">
                <a:solidFill>
                  <a:prstClr val="white"/>
                </a:solidFill>
                <a:latin typeface="Montserrat" pitchFamily="2" charset="77"/>
              </a:rPr>
              <a:t>Driva eller passa</a:t>
            </a:r>
          </a:p>
          <a:p>
            <a:pPr defTabSz="1828595"/>
            <a:r>
              <a:rPr lang="sv-SE" sz="5400" dirty="0">
                <a:solidFill>
                  <a:prstClr val="white"/>
                </a:solidFill>
                <a:latin typeface="Montserrat" pitchFamily="2" charset="77"/>
              </a:rPr>
              <a:t>Spel med riktning</a:t>
            </a:r>
          </a:p>
          <a:p>
            <a:pPr defTabSz="1828595"/>
            <a:r>
              <a:rPr lang="sv-SE" sz="5400" dirty="0">
                <a:solidFill>
                  <a:prstClr val="white"/>
                </a:solidFill>
                <a:latin typeface="Montserrat" pitchFamily="2" charset="77"/>
              </a:rPr>
              <a:t>Samspela med närmaste lagkamrat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D0359181-EE56-70C4-07E9-5B1187ECD6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04" t="14385" r="20952" b="29756"/>
          <a:stretch/>
        </p:blipFill>
        <p:spPr>
          <a:xfrm>
            <a:off x="21824858" y="448"/>
            <a:ext cx="2426684" cy="3356911"/>
          </a:xfrm>
          <a:prstGeom prst="rect">
            <a:avLst/>
          </a:prstGeom>
          <a:effectLst>
            <a:outerShdw blurRad="50800" dist="38100" dir="5400000" sx="102000" sy="102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7913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356F5-D5FB-736B-9A9F-7080663F7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A9538EA4-A6EF-B735-4139-B53874F1E7C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04" t="14385" r="20952" b="29756"/>
          <a:stretch/>
        </p:blipFill>
        <p:spPr>
          <a:xfrm>
            <a:off x="21954937" y="584610"/>
            <a:ext cx="2426684" cy="3356911"/>
          </a:xfrm>
          <a:prstGeom prst="rect">
            <a:avLst/>
          </a:prstGeom>
          <a:effectLst>
            <a:outerShdw blurRad="50800" dist="38100" dir="5400000" sx="102000" sy="102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ubrik 10">
            <a:extLst>
              <a:ext uri="{FF2B5EF4-FFF2-40B4-BE49-F238E27FC236}">
                <a16:creationId xmlns:a16="http://schemas.microsoft.com/office/drawing/2014/main" id="{9C5E07E7-5972-8FA4-CF02-FA1E74A49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9000">
                <a:solidFill>
                  <a:schemeClr val="bg1"/>
                </a:solidFill>
                <a:latin typeface="Mongoose Regular" panose="02000000000000000000" pitchFamily="2" charset="77"/>
              </a:rPr>
              <a:t>MATCHSPEL – BLÅ NIVÅ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12" name="Platshållare för innehåll 11">
            <a:extLst>
              <a:ext uri="{FF2B5EF4-FFF2-40B4-BE49-F238E27FC236}">
                <a16:creationId xmlns:a16="http://schemas.microsoft.com/office/drawing/2014/main" id="{2012A194-D85E-F9F9-ADFA-42B1B35DC1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977" y="3651462"/>
            <a:ext cx="22179792" cy="8702111"/>
          </a:xfrm>
        </p:spPr>
        <p:txBody>
          <a:bodyPr/>
          <a:lstStyle/>
          <a:p>
            <a:r>
              <a:rPr lang="sv-SE" sz="3400">
                <a:solidFill>
                  <a:schemeClr val="bg1"/>
                </a:solidFill>
              </a:rPr>
              <a:t>Alla spelare får lika mycket speltid över tid</a:t>
            </a:r>
          </a:p>
          <a:p>
            <a:r>
              <a:rPr lang="sv-SE" sz="2600">
                <a:solidFill>
                  <a:schemeClr val="bg1"/>
                </a:solidFill>
              </a:rPr>
              <a:t>Alla får möjlighet att starta matcher</a:t>
            </a:r>
          </a:p>
          <a:p>
            <a:r>
              <a:rPr lang="sv-SE" sz="2600">
                <a:solidFill>
                  <a:schemeClr val="bg1"/>
                </a:solidFill>
              </a:rPr>
              <a:t>Spelare med störst intresse för målvaktsrollen uppmuntras att stå mer</a:t>
            </a:r>
          </a:p>
          <a:p>
            <a:r>
              <a:rPr lang="sv-SE" sz="2600">
                <a:solidFill>
                  <a:schemeClr val="bg1"/>
                </a:solidFill>
              </a:rPr>
              <a:t>Alla spelare får möjlighet att prova olika positioner</a:t>
            </a:r>
          </a:p>
          <a:p>
            <a:r>
              <a:rPr lang="sv-SE" sz="2600">
                <a:solidFill>
                  <a:schemeClr val="bg1"/>
                </a:solidFill>
              </a:rPr>
              <a:t>Alla deltar i både anfalls- och försvarsspelet </a:t>
            </a:r>
          </a:p>
          <a:p>
            <a:r>
              <a:rPr lang="sv-SE" sz="2600">
                <a:solidFill>
                  <a:schemeClr val="bg1"/>
                </a:solidFill>
              </a:rPr>
              <a:t>Utveckling går före resultat</a:t>
            </a:r>
          </a:p>
          <a:p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159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507A3-00D1-0965-47CA-6A9287479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AD439B80-64BF-F861-C7A8-B6982025E5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8478" y="1449398"/>
            <a:ext cx="20615762" cy="3002491"/>
          </a:xfrm>
        </p:spPr>
        <p:txBody>
          <a:bodyPr>
            <a:normAutofit fontScale="90000"/>
          </a:bodyPr>
          <a:lstStyle/>
          <a:p>
            <a:r>
              <a:rPr lang="sv-SE" sz="15999" dirty="0">
                <a:solidFill>
                  <a:schemeClr val="bg1"/>
                </a:solidFill>
                <a:latin typeface="Mongoose Regular" panose="02000000000000000000" pitchFamily="2" charset="77"/>
              </a:rPr>
              <a:t>Seriespel, </a:t>
            </a:r>
            <a:r>
              <a:rPr lang="sv-SE" sz="15999" dirty="0" err="1">
                <a:solidFill>
                  <a:schemeClr val="bg1"/>
                </a:solidFill>
                <a:latin typeface="Mongoose Regular" panose="02000000000000000000" pitchFamily="2" charset="77"/>
              </a:rPr>
              <a:t>träningschema</a:t>
            </a:r>
            <a:r>
              <a:rPr lang="sv-SE" sz="15999" dirty="0">
                <a:solidFill>
                  <a:schemeClr val="bg1"/>
                </a:solidFill>
                <a:latin typeface="Mongoose Regular" panose="02000000000000000000" pitchFamily="2" charset="77"/>
              </a:rPr>
              <a:t>, fotografering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933115E-A807-A97A-1C16-34ED82BD93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168" y="4249271"/>
            <a:ext cx="19790019" cy="8633011"/>
          </a:xfrm>
        </p:spPr>
        <p:txBody>
          <a:bodyPr>
            <a:norm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endParaRPr lang="sv-SE" dirty="0">
              <a:solidFill>
                <a:schemeClr val="bg1"/>
              </a:solidFill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/>
                </a:solidFill>
              </a:rPr>
              <a:t>Spelschema inlagt på laget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/>
                </a:solidFill>
              </a:rPr>
              <a:t>Träningar tisdag &amp; torsdag</a:t>
            </a:r>
          </a:p>
          <a:p>
            <a:pPr marL="1600098" lvl="1" indent="-685800" algn="l">
              <a:buFont typeface="Wingdings" panose="05000000000000000000" pitchFamily="2" charset="2"/>
              <a:buChar char="q"/>
            </a:pPr>
            <a:r>
              <a:rPr lang="sv-SE" dirty="0">
                <a:solidFill>
                  <a:schemeClr val="bg1"/>
                </a:solidFill>
              </a:rPr>
              <a:t> Tisdagar 16:15-17:30 Gunnarsbohallen, Mullsjö</a:t>
            </a:r>
          </a:p>
          <a:p>
            <a:pPr marL="1600098" lvl="1" indent="-685800" algn="l">
              <a:buFont typeface="Wingdings" panose="05000000000000000000" pitchFamily="2" charset="2"/>
              <a:buChar char="q"/>
            </a:pPr>
            <a:r>
              <a:rPr lang="sv-SE" dirty="0">
                <a:solidFill>
                  <a:schemeClr val="bg1"/>
                </a:solidFill>
              </a:rPr>
              <a:t>Torsdagar 16:30-17:30 Bottnarydskolans sporthall, Bottnaryd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/>
                </a:solidFill>
              </a:rPr>
              <a:t>Fotografering Söndag 4/10 mer info kommer. 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55F126EB-8B16-7D5B-403A-4096F35C10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04" t="14385" r="20952" b="29756"/>
          <a:stretch/>
        </p:blipFill>
        <p:spPr>
          <a:xfrm>
            <a:off x="-699247" y="7754245"/>
            <a:ext cx="4737416" cy="6553425"/>
          </a:xfrm>
          <a:prstGeom prst="rect">
            <a:avLst/>
          </a:prstGeom>
          <a:effectLst>
            <a:outerShdw blurRad="50800" dist="38100" dir="5400000" sx="102000" sy="102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86322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10568B8-876E-B9A3-250A-F485D5C370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6292" y="502023"/>
            <a:ext cx="19658320" cy="2161055"/>
          </a:xfrm>
        </p:spPr>
        <p:txBody>
          <a:bodyPr/>
          <a:lstStyle/>
          <a:p>
            <a:r>
              <a:rPr lang="sv-SE" dirty="0">
                <a:solidFill>
                  <a:schemeClr val="bg1">
                    <a:lumMod val="95000"/>
                  </a:schemeClr>
                </a:solidFill>
              </a:rPr>
              <a:t>Info från Ungdomssektionen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A1EAE74-6E89-0554-7F7C-86B99C90C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A7B05-80BE-4E24-A13E-444A5BFD9008}" type="slidenum">
              <a:rPr lang="sv-SE" smtClean="0"/>
              <a:t>8</a:t>
            </a:fld>
            <a:endParaRPr lang="sv-SE"/>
          </a:p>
        </p:txBody>
      </p:sp>
      <p:sp>
        <p:nvSpPr>
          <p:cNvPr id="5" name="Platshållare för innehåll 1">
            <a:extLst>
              <a:ext uri="{FF2B5EF4-FFF2-40B4-BE49-F238E27FC236}">
                <a16:creationId xmlns:a16="http://schemas.microsoft.com/office/drawing/2014/main" id="{F7F46C25-30B6-8291-A91A-56716D1FB4B5}"/>
              </a:ext>
            </a:extLst>
          </p:cNvPr>
          <p:cNvSpPr txBox="1">
            <a:spLocks/>
          </p:cNvSpPr>
          <p:nvPr/>
        </p:nvSpPr>
        <p:spPr>
          <a:xfrm>
            <a:off x="990536" y="3687109"/>
            <a:ext cx="21029831" cy="8702676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>
            <a:lvl1pPr marL="0" indent="0" algn="ctr" defTabSz="1828595" rtl="0" eaLnBrk="1" latinLnBrk="0" hangingPunct="1">
              <a:lnSpc>
                <a:spcPct val="90000"/>
              </a:lnSpc>
              <a:spcBef>
                <a:spcPts val="2000"/>
              </a:spcBef>
              <a:buFont typeface="Arial"/>
              <a:buNone/>
              <a:defRPr sz="4800" b="0" i="0" kern="1200">
                <a:solidFill>
                  <a:schemeClr val="tx1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914298" indent="0" algn="ctr" defTabSz="1828595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4000" b="0" i="0" kern="1200">
                <a:solidFill>
                  <a:schemeClr val="tx1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828595" indent="0" algn="ctr" defTabSz="1828595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3600" b="0" i="0" kern="1200">
                <a:solidFill>
                  <a:schemeClr val="tx1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742893" indent="0" algn="ctr" defTabSz="1828595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3200" b="0" i="0" kern="1200">
                <a:solidFill>
                  <a:schemeClr val="tx1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657189" indent="0" algn="ctr" defTabSz="1828595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3200" b="0" i="0" kern="1200">
                <a:solidFill>
                  <a:schemeClr val="tx1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4571485" indent="0" algn="ctr" defTabSz="1828595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784" indent="0" algn="ctr" defTabSz="1828595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080" indent="0" algn="ctr" defTabSz="1828595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378" indent="0" algn="ctr" defTabSz="1828595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>
                <a:solidFill>
                  <a:schemeClr val="bg1"/>
                </a:solidFill>
              </a:rPr>
              <a:t>F11/12</a:t>
            </a:r>
          </a:p>
          <a:p>
            <a:r>
              <a:rPr lang="sv-SE" dirty="0">
                <a:solidFill>
                  <a:schemeClr val="bg1"/>
                </a:solidFill>
              </a:rPr>
              <a:t>F15/16</a:t>
            </a:r>
          </a:p>
          <a:p>
            <a:r>
              <a:rPr lang="sv-SE" dirty="0">
                <a:solidFill>
                  <a:schemeClr val="bg1"/>
                </a:solidFill>
              </a:rPr>
              <a:t>F17/18</a:t>
            </a:r>
          </a:p>
          <a:p>
            <a:r>
              <a:rPr lang="sv-SE" dirty="0">
                <a:solidFill>
                  <a:schemeClr val="bg1"/>
                </a:solidFill>
              </a:rPr>
              <a:t>FP19</a:t>
            </a:r>
          </a:p>
          <a:p>
            <a:r>
              <a:rPr lang="sv-SE" dirty="0">
                <a:solidFill>
                  <a:schemeClr val="bg1"/>
                </a:solidFill>
              </a:rPr>
              <a:t>FP20</a:t>
            </a:r>
          </a:p>
          <a:p>
            <a:r>
              <a:rPr lang="sv-SE" dirty="0">
                <a:solidFill>
                  <a:schemeClr val="bg1"/>
                </a:solidFill>
              </a:rPr>
              <a:t>FP14/15/16</a:t>
            </a:r>
          </a:p>
          <a:p>
            <a:r>
              <a:rPr lang="sv-SE" dirty="0">
                <a:solidFill>
                  <a:schemeClr val="bg1"/>
                </a:solidFill>
              </a:rPr>
              <a:t>P11</a:t>
            </a:r>
          </a:p>
          <a:p>
            <a:r>
              <a:rPr lang="sv-SE" dirty="0">
                <a:solidFill>
                  <a:schemeClr val="bg1"/>
                </a:solidFill>
              </a:rPr>
              <a:t>P12</a:t>
            </a:r>
          </a:p>
          <a:p>
            <a:r>
              <a:rPr lang="sv-SE" dirty="0">
                <a:solidFill>
                  <a:schemeClr val="bg1"/>
                </a:solidFill>
              </a:rPr>
              <a:t>P15/16</a:t>
            </a:r>
          </a:p>
          <a:p>
            <a:r>
              <a:rPr lang="sv-SE" dirty="0">
                <a:solidFill>
                  <a:schemeClr val="bg1"/>
                </a:solidFill>
              </a:rPr>
              <a:t>P17</a:t>
            </a:r>
          </a:p>
          <a:p>
            <a:r>
              <a:rPr lang="sv-SE" dirty="0">
                <a:solidFill>
                  <a:schemeClr val="bg1"/>
                </a:solidFill>
              </a:rPr>
              <a:t>P18</a:t>
            </a:r>
          </a:p>
          <a:p>
            <a:r>
              <a:rPr lang="sv-SE" dirty="0" err="1">
                <a:solidFill>
                  <a:schemeClr val="bg1"/>
                </a:solidFill>
              </a:rPr>
              <a:t>MiniMais</a:t>
            </a:r>
            <a:r>
              <a:rPr lang="sv-SE" dirty="0">
                <a:solidFill>
                  <a:schemeClr val="bg1"/>
                </a:solidFill>
              </a:rPr>
              <a:t> 21/22</a:t>
            </a:r>
          </a:p>
          <a:p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064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5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296FB-0B07-D3B9-AAD0-E4364BEDB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logotyp&#10;&#10;Automatiskt genererad beskrivning">
            <a:extLst>
              <a:ext uri="{FF2B5EF4-FFF2-40B4-BE49-F238E27FC236}">
                <a16:creationId xmlns:a16="http://schemas.microsoft.com/office/drawing/2014/main" id="{EB274BA9-9FB6-B2FB-0356-8188E35758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5869" y="11791629"/>
            <a:ext cx="1082704" cy="1466001"/>
          </a:xfrm>
          <a:prstGeom prst="rect">
            <a:avLst/>
          </a:prstGeom>
        </p:spPr>
      </p:pic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19608F53-C46E-9A33-DBA6-D2FEED770C3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1621305" y="12592399"/>
            <a:ext cx="20605652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4CB0EBE0-5E7D-A828-2440-610258C5AC6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1621305" y="12784066"/>
            <a:ext cx="20605652" cy="0"/>
          </a:xfrm>
          <a:prstGeom prst="line">
            <a:avLst/>
          </a:prstGeom>
          <a:ln w="1587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521C1BC3-8A2D-098C-2C76-B8A72718A4DE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1637016" y="12394178"/>
            <a:ext cx="20605652" cy="0"/>
          </a:xfrm>
          <a:prstGeom prst="line">
            <a:avLst/>
          </a:prstGeom>
          <a:ln w="2222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ubrik 3">
            <a:extLst>
              <a:ext uri="{FF2B5EF4-FFF2-40B4-BE49-F238E27FC236}">
                <a16:creationId xmlns:a16="http://schemas.microsoft.com/office/drawing/2014/main" id="{2EC09B2F-7F2E-482E-ADA2-96B31BCB2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>
                <a:solidFill>
                  <a:schemeClr val="bg1"/>
                </a:solidFill>
              </a:rPr>
              <a:t>Ekonomi och förutsättningar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>
                <a:solidFill>
                  <a:schemeClr val="bg1"/>
                </a:solidFill>
              </a:rPr>
              <a:t>Ekonomi med eget budgetansvar</a:t>
            </a:r>
          </a:p>
          <a:p>
            <a:r>
              <a:rPr lang="sv-SE" dirty="0">
                <a:solidFill>
                  <a:schemeClr val="bg1"/>
                </a:solidFill>
              </a:rPr>
              <a:t>Sponsring  </a:t>
            </a:r>
          </a:p>
        </p:txBody>
      </p:sp>
    </p:spTree>
    <p:extLst>
      <p:ext uri="{BB962C8B-B14F-4D97-AF65-F5344CB8AC3E}">
        <p14:creationId xmlns:p14="http://schemas.microsoft.com/office/powerpoint/2010/main" val="2134310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5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296FB-0B07-D3B9-AAD0-E4364BEDB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logotyp&#10;&#10;Automatiskt genererad beskrivning">
            <a:extLst>
              <a:ext uri="{FF2B5EF4-FFF2-40B4-BE49-F238E27FC236}">
                <a16:creationId xmlns:a16="http://schemas.microsoft.com/office/drawing/2014/main" id="{EB274BA9-9FB6-B2FB-0356-8188E35758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5869" y="11791629"/>
            <a:ext cx="1082704" cy="1466001"/>
          </a:xfrm>
          <a:prstGeom prst="rect">
            <a:avLst/>
          </a:prstGeom>
        </p:spPr>
      </p:pic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19608F53-C46E-9A33-DBA6-D2FEED770C3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1621305" y="12592399"/>
            <a:ext cx="20605652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4CB0EBE0-5E7D-A828-2440-610258C5AC6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1621305" y="12784066"/>
            <a:ext cx="20605652" cy="0"/>
          </a:xfrm>
          <a:prstGeom prst="line">
            <a:avLst/>
          </a:prstGeom>
          <a:ln w="1587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521C1BC3-8A2D-098C-2C76-B8A72718A4DE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1637016" y="12394178"/>
            <a:ext cx="20605652" cy="0"/>
          </a:xfrm>
          <a:prstGeom prst="line">
            <a:avLst/>
          </a:prstGeom>
          <a:ln w="2222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ubrik 3">
            <a:extLst>
              <a:ext uri="{FF2B5EF4-FFF2-40B4-BE49-F238E27FC236}">
                <a16:creationId xmlns:a16="http://schemas.microsoft.com/office/drawing/2014/main" id="{2EC09B2F-7F2E-482E-ADA2-96B31BCB2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>
                <a:solidFill>
                  <a:schemeClr val="bg1"/>
                </a:solidFill>
              </a:rPr>
              <a:t>Aktiviteter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21305" y="3088951"/>
            <a:ext cx="21029831" cy="8702678"/>
          </a:xfrm>
        </p:spPr>
        <p:txBody>
          <a:bodyPr/>
          <a:lstStyle/>
          <a:p>
            <a:r>
              <a:rPr lang="sv-SE" dirty="0" err="1">
                <a:solidFill>
                  <a:schemeClr val="bg1"/>
                </a:solidFill>
              </a:rPr>
              <a:t>Frallförsäljning</a:t>
            </a:r>
            <a:r>
              <a:rPr lang="sv-SE" dirty="0">
                <a:solidFill>
                  <a:schemeClr val="bg1"/>
                </a:solidFill>
              </a:rPr>
              <a:t> –separat info</a:t>
            </a:r>
          </a:p>
          <a:p>
            <a:pPr lvl="1"/>
            <a:r>
              <a:rPr lang="sv-SE" dirty="0">
                <a:solidFill>
                  <a:schemeClr val="bg1"/>
                </a:solidFill>
              </a:rPr>
              <a:t>Intäkter till ungdomssektionen + </a:t>
            </a:r>
            <a:r>
              <a:rPr lang="sv-SE" dirty="0" err="1">
                <a:solidFill>
                  <a:schemeClr val="bg1"/>
                </a:solidFill>
              </a:rPr>
              <a:t>ev</a:t>
            </a:r>
            <a:r>
              <a:rPr lang="sv-SE" dirty="0">
                <a:solidFill>
                  <a:schemeClr val="bg1"/>
                </a:solidFill>
              </a:rPr>
              <a:t> laget </a:t>
            </a:r>
          </a:p>
          <a:p>
            <a:r>
              <a:rPr lang="sv-SE" dirty="0">
                <a:solidFill>
                  <a:schemeClr val="bg1"/>
                </a:solidFill>
              </a:rPr>
              <a:t>Sportlotten - 4 lotter per spelare</a:t>
            </a:r>
          </a:p>
          <a:p>
            <a:pPr lvl="1"/>
            <a:r>
              <a:rPr lang="sv-SE" dirty="0">
                <a:solidFill>
                  <a:schemeClr val="bg1"/>
                </a:solidFill>
              </a:rPr>
              <a:t>Intäkter till ungdomssektionen </a:t>
            </a:r>
          </a:p>
          <a:p>
            <a:r>
              <a:rPr lang="sv-SE" dirty="0">
                <a:solidFill>
                  <a:schemeClr val="bg1"/>
                </a:solidFill>
              </a:rPr>
              <a:t>Julgranshämtning - 9:e eller 10:e januari</a:t>
            </a:r>
          </a:p>
          <a:p>
            <a:pPr lvl="1"/>
            <a:r>
              <a:rPr lang="sv-SE" dirty="0">
                <a:solidFill>
                  <a:schemeClr val="bg1"/>
                </a:solidFill>
              </a:rPr>
              <a:t>1 person från varje lag deltar</a:t>
            </a:r>
          </a:p>
          <a:p>
            <a:pPr lvl="1"/>
            <a:r>
              <a:rPr lang="sv-SE" dirty="0">
                <a:solidFill>
                  <a:schemeClr val="bg1"/>
                </a:solidFill>
              </a:rPr>
              <a:t>Intäkter till ungdomssektionen </a:t>
            </a:r>
          </a:p>
          <a:p>
            <a:r>
              <a:rPr lang="sv-SE" dirty="0">
                <a:solidFill>
                  <a:schemeClr val="bg1"/>
                </a:solidFill>
              </a:rPr>
              <a:t>Matchvärdskap 2026-10-30 + </a:t>
            </a:r>
            <a:r>
              <a:rPr lang="sv-SE" dirty="0" err="1">
                <a:solidFill>
                  <a:schemeClr val="bg1"/>
                </a:solidFill>
              </a:rPr>
              <a:t>ev</a:t>
            </a:r>
            <a:r>
              <a:rPr lang="sv-SE" dirty="0">
                <a:solidFill>
                  <a:schemeClr val="bg1"/>
                </a:solidFill>
              </a:rPr>
              <a:t> 3:e slutspelsmatch som är på helgdag och </a:t>
            </a:r>
            <a:r>
              <a:rPr lang="sv-SE" dirty="0" err="1">
                <a:solidFill>
                  <a:schemeClr val="bg1"/>
                </a:solidFill>
              </a:rPr>
              <a:t>slutstäd</a:t>
            </a:r>
            <a:endParaRPr lang="sv-SE" dirty="0">
              <a:solidFill>
                <a:schemeClr val="bg1"/>
              </a:solidFill>
            </a:endParaRPr>
          </a:p>
          <a:p>
            <a:pPr lvl="1"/>
            <a:r>
              <a:rPr lang="sv-SE" dirty="0">
                <a:solidFill>
                  <a:schemeClr val="bg1"/>
                </a:solidFill>
              </a:rPr>
              <a:t>4000 kr till varje lag</a:t>
            </a:r>
          </a:p>
          <a:p>
            <a:pPr lvl="1"/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218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5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296FB-0B07-D3B9-AAD0-E4364BEDB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logotyp&#10;&#10;Automatiskt genererad beskrivning">
            <a:extLst>
              <a:ext uri="{FF2B5EF4-FFF2-40B4-BE49-F238E27FC236}">
                <a16:creationId xmlns:a16="http://schemas.microsoft.com/office/drawing/2014/main" id="{EB274BA9-9FB6-B2FB-0356-8188E35758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5869" y="11791629"/>
            <a:ext cx="1082704" cy="1466001"/>
          </a:xfrm>
          <a:prstGeom prst="rect">
            <a:avLst/>
          </a:prstGeom>
        </p:spPr>
      </p:pic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19608F53-C46E-9A33-DBA6-D2FEED770C3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1621305" y="12592399"/>
            <a:ext cx="20605652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4CB0EBE0-5E7D-A828-2440-610258C5AC6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1621305" y="12784066"/>
            <a:ext cx="20605652" cy="0"/>
          </a:xfrm>
          <a:prstGeom prst="line">
            <a:avLst/>
          </a:prstGeom>
          <a:ln w="1587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521C1BC3-8A2D-098C-2C76-B8A72718A4DE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1637016" y="12394178"/>
            <a:ext cx="20605652" cy="0"/>
          </a:xfrm>
          <a:prstGeom prst="line">
            <a:avLst/>
          </a:prstGeom>
          <a:ln w="2222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ubrik 3">
            <a:extLst>
              <a:ext uri="{FF2B5EF4-FFF2-40B4-BE49-F238E27FC236}">
                <a16:creationId xmlns:a16="http://schemas.microsoft.com/office/drawing/2014/main" id="{2EC09B2F-7F2E-482E-ADA2-96B31BCB2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>
                <a:solidFill>
                  <a:schemeClr val="bg1"/>
                </a:solidFill>
              </a:rPr>
              <a:t>Matchkläder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>
                <a:solidFill>
                  <a:schemeClr val="bg1"/>
                </a:solidFill>
              </a:rPr>
              <a:t>Inköpt till alla lag förutom det lag som fick nya kläder förra säsongen</a:t>
            </a:r>
          </a:p>
          <a:p>
            <a:r>
              <a:rPr lang="sv-SE" dirty="0">
                <a:solidFill>
                  <a:schemeClr val="bg1"/>
                </a:solidFill>
              </a:rPr>
              <a:t>Försäljning av </a:t>
            </a:r>
            <a:r>
              <a:rPr lang="sv-SE" b="1" dirty="0">
                <a:solidFill>
                  <a:schemeClr val="bg1"/>
                </a:solidFill>
              </a:rPr>
              <a:t>gamla matchtröjor </a:t>
            </a:r>
          </a:p>
          <a:p>
            <a:r>
              <a:rPr lang="sv-SE" b="1" dirty="0">
                <a:solidFill>
                  <a:schemeClr val="bg1"/>
                </a:solidFill>
              </a:rPr>
              <a:t>Bollar</a:t>
            </a:r>
            <a:r>
              <a:rPr lang="sv-SE" dirty="0">
                <a:solidFill>
                  <a:schemeClr val="bg1"/>
                </a:solidFill>
              </a:rPr>
              <a:t> – varje lags ansvar efter träning</a:t>
            </a:r>
          </a:p>
          <a:p>
            <a:r>
              <a:rPr lang="sv-SE" b="1" dirty="0">
                <a:solidFill>
                  <a:schemeClr val="bg1"/>
                </a:solidFill>
              </a:rPr>
              <a:t>Cafeteria vid ungdomsmatcher </a:t>
            </a:r>
            <a:r>
              <a:rPr lang="sv-SE" dirty="0">
                <a:solidFill>
                  <a:schemeClr val="bg1"/>
                </a:solidFill>
              </a:rPr>
              <a:t>– ok att grilla hamburgare, göra mackor i smörgåsgrill eller baka eget till försäljning. Det som säljs i samband med ungdomsmatcher tillfaller ungdomssektionen</a:t>
            </a:r>
          </a:p>
          <a:p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3215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5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296FB-0B07-D3B9-AAD0-E4364BEDB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19608F53-C46E-9A33-DBA6-D2FEED770C3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1621305" y="12592399"/>
            <a:ext cx="20605652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4CB0EBE0-5E7D-A828-2440-610258C5AC6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1621305" y="12784066"/>
            <a:ext cx="20605652" cy="0"/>
          </a:xfrm>
          <a:prstGeom prst="line">
            <a:avLst/>
          </a:prstGeom>
          <a:ln w="1587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521C1BC3-8A2D-098C-2C76-B8A72718A4DE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1637016" y="12394178"/>
            <a:ext cx="20605652" cy="0"/>
          </a:xfrm>
          <a:prstGeom prst="line">
            <a:avLst/>
          </a:prstGeom>
          <a:ln w="2222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chemeClr val="bg1"/>
                </a:solidFill>
              </a:rPr>
              <a:t>Renovering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76291" y="3692070"/>
            <a:ext cx="22342731" cy="3728638"/>
          </a:xfrm>
        </p:spPr>
        <p:txBody>
          <a:bodyPr/>
          <a:lstStyle/>
          <a:p>
            <a:r>
              <a:rPr lang="sv-SE" dirty="0">
                <a:solidFill>
                  <a:schemeClr val="bg1"/>
                </a:solidFill>
              </a:rPr>
              <a:t>Grill </a:t>
            </a:r>
          </a:p>
          <a:p>
            <a:r>
              <a:rPr lang="sv-SE" dirty="0">
                <a:solidFill>
                  <a:schemeClr val="bg1"/>
                </a:solidFill>
              </a:rPr>
              <a:t>Ungdomsförrådet</a:t>
            </a:r>
          </a:p>
        </p:txBody>
      </p:sp>
    </p:spTree>
    <p:extLst>
      <p:ext uri="{BB962C8B-B14F-4D97-AF65-F5344CB8AC3E}">
        <p14:creationId xmlns:p14="http://schemas.microsoft.com/office/powerpoint/2010/main" val="4862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A7CE2E-170D-D519-F6AA-4C3A2EACA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4C68AB6-A288-E139-D938-30F8B5EC7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9538" y="5497636"/>
            <a:ext cx="15679724" cy="33650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8800" b="1" dirty="0">
                <a:solidFill>
                  <a:schemeClr val="bg1"/>
                </a:solidFill>
              </a:rPr>
              <a:t>Övriga frågor? Tankar? </a:t>
            </a:r>
          </a:p>
        </p:txBody>
      </p:sp>
    </p:spTree>
    <p:extLst>
      <p:ext uri="{BB962C8B-B14F-4D97-AF65-F5344CB8AC3E}">
        <p14:creationId xmlns:p14="http://schemas.microsoft.com/office/powerpoint/2010/main" val="557129613"/>
      </p:ext>
    </p:extLst>
  </p:cSld>
  <p:clrMapOvr>
    <a:masterClrMapping/>
  </p:clrMapOvr>
</p:sld>
</file>

<file path=ppt/theme/theme1.xml><?xml version="1.0" encoding="utf-8"?>
<a:theme xmlns:a="http://schemas.openxmlformats.org/drawingml/2006/main" name="MAIS PP-mal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S PP-mall" id="{E35185E9-0251-4A52-A41E-820F7B53A462}" vid="{1F8907A4-B6C8-45EF-80B8-FB35B51CDCE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AE1EED29A2AB34DB530C4963771FB5D" ma:contentTypeVersion="17" ma:contentTypeDescription="Skapa ett nytt dokument." ma:contentTypeScope="" ma:versionID="3f5eb32dbe1c6ade30cc07f06212a332">
  <xsd:schema xmlns:xsd="http://www.w3.org/2001/XMLSchema" xmlns:xs="http://www.w3.org/2001/XMLSchema" xmlns:p="http://schemas.microsoft.com/office/2006/metadata/properties" xmlns:ns2="7db0cecb-c553-4346-ab87-9288bc67f8f3" xmlns:ns3="8ccf6783-0b6a-49a5-a690-27187a566fc9" targetNamespace="http://schemas.microsoft.com/office/2006/metadata/properties" ma:root="true" ma:fieldsID="6dff8e9f5c4d5cb53ee51918ae66ab83" ns2:_="" ns3:_="">
    <xsd:import namespace="7db0cecb-c553-4346-ab87-9288bc67f8f3"/>
    <xsd:import namespace="8ccf6783-0b6a-49a5-a690-27187a566f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b0cecb-c553-4346-ab87-9288bc67f8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eringar" ma:readOnly="false" ma:fieldId="{5cf76f15-5ced-4ddc-b409-7134ff3c332f}" ma:taxonomyMulti="true" ma:sspId="d6e093d7-677a-4b54-a0d1-35bbee340e2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cf6783-0b6a-49a5-a690-27187a566fc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ac82fab-aa17-4267-9d08-492d502f6a1f}" ma:internalName="TaxCatchAll" ma:showField="CatchAllData" ma:web="8ccf6783-0b6a-49a5-a690-27187a566f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db0cecb-c553-4346-ab87-9288bc67f8f3">
      <Terms xmlns="http://schemas.microsoft.com/office/infopath/2007/PartnerControls"/>
    </lcf76f155ced4ddcb4097134ff3c332f>
    <TaxCatchAll xmlns="8ccf6783-0b6a-49a5-a690-27187a566fc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4C682D6-A616-45FC-96B2-CF3A5E995E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b0cecb-c553-4346-ab87-9288bc67f8f3"/>
    <ds:schemaRef ds:uri="8ccf6783-0b6a-49a5-a690-27187a566f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3DB7C3C-9700-4C2C-BF86-A9D3B6F4F4D4}">
  <ds:schemaRefs>
    <ds:schemaRef ds:uri="222f11b7-6ec5-47c3-8899-42dab20d8cfa"/>
    <ds:schemaRef ds:uri="7db0cecb-c553-4346-ab87-9288bc67f8f3"/>
    <ds:schemaRef ds:uri="8ccf6783-0b6a-49a5-a690-27187a566fc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86EDD54-F841-41C0-81B3-87C37C22FC7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35834</TotalTime>
  <Words>638</Words>
  <Application>Microsoft Office PowerPoint</Application>
  <PresentationFormat>Anpassad</PresentationFormat>
  <Paragraphs>118</Paragraphs>
  <Slides>13</Slides>
  <Notes>12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8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13</vt:i4>
      </vt:variant>
    </vt:vector>
  </HeadingPairs>
  <TitlesOfParts>
    <vt:vector size="22" baseType="lpstr">
      <vt:lpstr>Aptos</vt:lpstr>
      <vt:lpstr>Arial</vt:lpstr>
      <vt:lpstr>Calibri</vt:lpstr>
      <vt:lpstr>Calibri Light</vt:lpstr>
      <vt:lpstr>Mongoose Regular</vt:lpstr>
      <vt:lpstr>Montserrat</vt:lpstr>
      <vt:lpstr>Montserrat Light</vt:lpstr>
      <vt:lpstr>Wingdings</vt:lpstr>
      <vt:lpstr>MAIS PP-mall</vt:lpstr>
      <vt:lpstr>Förädramöte P17 26/27 Välkomna</vt:lpstr>
      <vt:lpstr>Agenda</vt:lpstr>
      <vt:lpstr>VÄRDEGRUND OCH KULTUR</vt:lpstr>
      <vt:lpstr>BLÅ NIVÅ</vt:lpstr>
      <vt:lpstr>VAD SKA VI TRÄNA PÅ?</vt:lpstr>
      <vt:lpstr>MATCHSPEL – BLÅ NIVÅ</vt:lpstr>
      <vt:lpstr>Seriespel, träningschema, fotografering</vt:lpstr>
      <vt:lpstr>Info från Ungdomssektionen</vt:lpstr>
      <vt:lpstr>Ekonomi och förutsättningar</vt:lpstr>
      <vt:lpstr>Aktiviteter</vt:lpstr>
      <vt:lpstr>Matchkläder</vt:lpstr>
      <vt:lpstr>Renovering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Svensk Innebandys  PPT-mall</dc:title>
  <dc:creator>Emil Hedestig (SIBF)</dc:creator>
  <cp:lastModifiedBy>Martin Grönhage</cp:lastModifiedBy>
  <cp:revision>78</cp:revision>
  <dcterms:created xsi:type="dcterms:W3CDTF">2018-08-15T10:34:53Z</dcterms:created>
  <dcterms:modified xsi:type="dcterms:W3CDTF">2026-09-21T19:09:50Z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0x010100CAE1EED29A2AB34DB530C4963771FB5D</vt:lpwstr>
  </property>
  <property fmtid="{D5CDD505-2E9C-101B-9397-08002B2CF9AE}" pid="3" name="MediaServiceImageTags">
    <vt:lpwstr/>
  </property>
  <property fmtid="{D5CDD505-2E9C-101B-9397-08002B2CF9AE}" pid="4" name="MSIP_Label_7a9a9f5e-424d-4a65-97ac-13da87539831_Enabled">
    <vt:lpwstr>true</vt:lpwstr>
  </property>
  <property fmtid="{D5CDD505-2E9C-101B-9397-08002B2CF9AE}" pid="5" name="MSIP_Label_7a9a9f5e-424d-4a65-97ac-13da87539831_SetDate">
    <vt:lpwstr>2026-09-16T09:30:19Z</vt:lpwstr>
  </property>
  <property fmtid="{D5CDD505-2E9C-101B-9397-08002B2CF9AE}" pid="6" name="MSIP_Label_7a9a9f5e-424d-4a65-97ac-13da87539831_Method">
    <vt:lpwstr>Standard</vt:lpwstr>
  </property>
  <property fmtid="{D5CDD505-2E9C-101B-9397-08002B2CF9AE}" pid="7" name="MSIP_Label_7a9a9f5e-424d-4a65-97ac-13da87539831_Name">
    <vt:lpwstr>VGR Standard</vt:lpwstr>
  </property>
  <property fmtid="{D5CDD505-2E9C-101B-9397-08002B2CF9AE}" pid="8" name="MSIP_Label_7a9a9f5e-424d-4a65-97ac-13da87539831_SiteId">
    <vt:lpwstr>fc62a255-4220-47e4-9b5a-418eee31da5f</vt:lpwstr>
  </property>
  <property fmtid="{D5CDD505-2E9C-101B-9397-08002B2CF9AE}" pid="9" name="MSIP_Label_7a9a9f5e-424d-4a65-97ac-13da87539831_ActionId">
    <vt:lpwstr>ebdb7c6f-2cf8-442b-931d-f82cc00f6ba8</vt:lpwstr>
  </property>
  <property fmtid="{D5CDD505-2E9C-101B-9397-08002B2CF9AE}" pid="10" name="MSIP_Label_7a9a9f5e-424d-4a65-97ac-13da87539831_ContentBits">
    <vt:lpwstr>0</vt:lpwstr>
  </property>
  <property fmtid="{D5CDD505-2E9C-101B-9397-08002B2CF9AE}" pid="11" name="MSIP_Label_7a9a9f5e-424d-4a65-97ac-13da87539831_Tag">
    <vt:lpwstr>10, 3, 0, 1</vt:lpwstr>
  </property>
</Properties>
</file>