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514" r:id="rId6"/>
    <p:sldId id="441" r:id="rId7"/>
    <p:sldId id="500" r:id="rId8"/>
    <p:sldId id="511" r:id="rId9"/>
    <p:sldId id="512" r:id="rId10"/>
    <p:sldId id="513" r:id="rId11"/>
    <p:sldId id="517" r:id="rId12"/>
    <p:sldId id="515" r:id="rId13"/>
    <p:sldId id="518" r:id="rId14"/>
  </p:sldIdLst>
  <p:sldSz cx="24382413" cy="13716000"/>
  <p:notesSz cx="6858000" cy="9144000"/>
  <p:defaultText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1145" userDrawn="1">
          <p15:clr>
            <a:srgbClr val="A4A3A4"/>
          </p15:clr>
        </p15:guide>
        <p15:guide id="4" orient="horz" pos="1644" userDrawn="1">
          <p15:clr>
            <a:srgbClr val="A4A3A4"/>
          </p15:clr>
        </p15:guide>
        <p15:guide id="5" pos="1102" userDrawn="1">
          <p15:clr>
            <a:srgbClr val="A4A3A4"/>
          </p15:clr>
        </p15:guide>
        <p15:guide id="6" orient="horz" pos="941" userDrawn="1">
          <p15:clr>
            <a:srgbClr val="A4A3A4"/>
          </p15:clr>
        </p15:guide>
        <p15:guide id="7" orient="horz" pos="2596" userDrawn="1">
          <p15:clr>
            <a:srgbClr val="A4A3A4"/>
          </p15:clr>
        </p15:guide>
        <p15:guide id="8" pos="12782" userDrawn="1">
          <p15:clr>
            <a:srgbClr val="A4A3A4"/>
          </p15:clr>
        </p15:guide>
        <p15:guide id="9" pos="18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52352A-0E5D-82FF-FCDE-FC68AE2401E1}" name="Niklas Nordén (SIBF)" initials="NN(" userId="S::niklas.norden@innebandy.se::22b1eabb-c73e-4df6-9b9d-a65dd05a4199" providerId="AD"/>
  <p188:author id="{D7692F3F-3225-C1BC-AE08-98A2711F79E0}" name="Lisa Eskils (SIBF)" initials="L(" userId="S::lisa.eskils@innebandy.se::c44b0433-7f7d-4dad-81a9-8f6bbbfc1be2" providerId="AD"/>
  <p188:author id="{AA66A098-9F9F-750E-E084-DD3EB108C789}" name="Hanna Wiklund (SIBF)" initials="HW(" userId="S::Hanna.Wiklund@Innebandy.se::542031df-7f9a-4563-916b-f1eedf81730d" providerId="AD"/>
  <p188:author id="{F4B70CBE-88C9-DB3C-C071-748E96146B1D}" name="Hanna Wiklund (SIBF)" initials="H(" userId="S::hanna.wiklund@innebandy.se::542031df-7f9a-4563-916b-f1eedf8173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las Nordén (SIBF)" initials="NN(" lastIdx="1" clrIdx="0">
    <p:extLst>
      <p:ext uri="{19B8F6BF-5375-455C-9EA6-DF929625EA0E}">
        <p15:presenceInfo xmlns:p15="http://schemas.microsoft.com/office/powerpoint/2012/main" userId="S::niklas.norden@innebandy.se::22b1eabb-c73e-4df6-9b9d-a65dd05a4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6"/>
    <a:srgbClr val="F5EF88"/>
    <a:srgbClr val="0B0C26"/>
    <a:srgbClr val="19173B"/>
    <a:srgbClr val="19171D"/>
    <a:srgbClr val="1F3F6C"/>
    <a:srgbClr val="E32525"/>
    <a:srgbClr val="005896"/>
    <a:srgbClr val="27BBED"/>
    <a:srgbClr val="97C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3"/>
    <p:restoredTop sz="94643"/>
  </p:normalViewPr>
  <p:slideViewPr>
    <p:cSldViewPr snapToGrid="0">
      <p:cViewPr varScale="1">
        <p:scale>
          <a:sx n="30" d="100"/>
          <a:sy n="30" d="100"/>
        </p:scale>
        <p:origin x="820" y="32"/>
      </p:cViewPr>
      <p:guideLst>
        <p:guide orient="horz" pos="4320"/>
        <p:guide pos="7680"/>
        <p:guide orient="horz" pos="1145"/>
        <p:guide orient="horz" pos="1644"/>
        <p:guide pos="1102"/>
        <p:guide orient="horz" pos="941"/>
        <p:guide orient="horz" pos="2596"/>
        <p:guide pos="12782"/>
        <p:guide pos="18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Light" pitchFamily="2" charset="77"/>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Light" pitchFamily="2" charset="77"/>
              </a:defRPr>
            </a:lvl1pPr>
          </a:lstStyle>
          <a:p>
            <a:fld id="{DC3982A0-B165-4F38-B3FE-180865C0DE0E}" type="datetimeFigureOut">
              <a:rPr lang="sv-SE" smtClean="0"/>
              <a:pPr/>
              <a:t>2025-09-15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Light" pitchFamily="2" charset="77"/>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Light" pitchFamily="2" charset="77"/>
              </a:defRPr>
            </a:lvl1pPr>
          </a:lstStyle>
          <a:p>
            <a:fld id="{987B9D33-1FD8-449B-AFAE-9E83257315FF}" type="slidenum">
              <a:rPr lang="sv-SE" smtClean="0"/>
              <a:pPr/>
              <a:t>‹#›</a:t>
            </a:fld>
            <a:endParaRPr lang="sv-SE"/>
          </a:p>
        </p:txBody>
      </p:sp>
    </p:spTree>
    <p:extLst>
      <p:ext uri="{BB962C8B-B14F-4D97-AF65-F5344CB8AC3E}">
        <p14:creationId xmlns:p14="http://schemas.microsoft.com/office/powerpoint/2010/main" val="1006307102"/>
      </p:ext>
    </p:extLst>
  </p:cSld>
  <p:clrMap bg1="lt1" tx1="dk1" bg2="lt2" tx2="dk2" accent1="accent1" accent2="accent2" accent3="accent3" accent4="accent4" accent5="accent5" accent6="accent6" hlink="hlink" folHlink="folHlink"/>
  <p:notesStyle>
    <a:lvl1pPr marL="0" algn="l" defTabSz="1828686" rtl="0" eaLnBrk="1" latinLnBrk="0" hangingPunct="1">
      <a:defRPr sz="2400" b="0" i="0" kern="1200">
        <a:solidFill>
          <a:schemeClr val="tx1"/>
        </a:solidFill>
        <a:latin typeface="Montserrat Light" pitchFamily="2" charset="77"/>
        <a:ea typeface="+mn-ea"/>
        <a:cs typeface="+mn-cs"/>
      </a:defRPr>
    </a:lvl1pPr>
    <a:lvl2pPr marL="914343" algn="l" defTabSz="1828686" rtl="0" eaLnBrk="1" latinLnBrk="0" hangingPunct="1">
      <a:defRPr sz="2400" b="0" i="0" kern="1200">
        <a:solidFill>
          <a:schemeClr val="tx1"/>
        </a:solidFill>
        <a:latin typeface="Montserrat Light" pitchFamily="2" charset="77"/>
        <a:ea typeface="+mn-ea"/>
        <a:cs typeface="+mn-cs"/>
      </a:defRPr>
    </a:lvl2pPr>
    <a:lvl3pPr marL="1828686" algn="l" defTabSz="1828686" rtl="0" eaLnBrk="1" latinLnBrk="0" hangingPunct="1">
      <a:defRPr sz="2400" b="0" i="0" kern="1200">
        <a:solidFill>
          <a:schemeClr val="tx1"/>
        </a:solidFill>
        <a:latin typeface="Montserrat Light" pitchFamily="2" charset="77"/>
        <a:ea typeface="+mn-ea"/>
        <a:cs typeface="+mn-cs"/>
      </a:defRPr>
    </a:lvl3pPr>
    <a:lvl4pPr marL="2743029" algn="l" defTabSz="1828686" rtl="0" eaLnBrk="1" latinLnBrk="0" hangingPunct="1">
      <a:defRPr sz="2400" b="0" i="0" kern="1200">
        <a:solidFill>
          <a:schemeClr val="tx1"/>
        </a:solidFill>
        <a:latin typeface="Montserrat Light" pitchFamily="2" charset="77"/>
        <a:ea typeface="+mn-ea"/>
        <a:cs typeface="+mn-cs"/>
      </a:defRPr>
    </a:lvl4pPr>
    <a:lvl5pPr marL="3657371" algn="l" defTabSz="1828686" rtl="0" eaLnBrk="1" latinLnBrk="0" hangingPunct="1">
      <a:defRPr sz="2400" b="0" i="0" kern="1200">
        <a:solidFill>
          <a:schemeClr val="tx1"/>
        </a:solidFill>
        <a:latin typeface="Montserrat Light" pitchFamily="2" charset="77"/>
        <a:ea typeface="+mn-ea"/>
        <a:cs typeface="+mn-cs"/>
      </a:defRPr>
    </a:lvl5pPr>
    <a:lvl6pPr marL="4571714" algn="l" defTabSz="1828686" rtl="0" eaLnBrk="1" latinLnBrk="0" hangingPunct="1">
      <a:defRPr sz="2400" kern="1200">
        <a:solidFill>
          <a:schemeClr val="tx1"/>
        </a:solidFill>
        <a:latin typeface="+mn-lt"/>
        <a:ea typeface="+mn-ea"/>
        <a:cs typeface="+mn-cs"/>
      </a:defRPr>
    </a:lvl6pPr>
    <a:lvl7pPr marL="5486057" algn="l" defTabSz="1828686" rtl="0" eaLnBrk="1" latinLnBrk="0" hangingPunct="1">
      <a:defRPr sz="2400" kern="1200">
        <a:solidFill>
          <a:schemeClr val="tx1"/>
        </a:solidFill>
        <a:latin typeface="+mn-lt"/>
        <a:ea typeface="+mn-ea"/>
        <a:cs typeface="+mn-cs"/>
      </a:defRPr>
    </a:lvl7pPr>
    <a:lvl8pPr marL="6400400" algn="l" defTabSz="1828686" rtl="0" eaLnBrk="1" latinLnBrk="0" hangingPunct="1">
      <a:defRPr sz="2400" kern="1200">
        <a:solidFill>
          <a:schemeClr val="tx1"/>
        </a:solidFill>
        <a:latin typeface="+mn-lt"/>
        <a:ea typeface="+mn-ea"/>
        <a:cs typeface="+mn-cs"/>
      </a:defRPr>
    </a:lvl8pPr>
    <a:lvl9pPr marL="7314743" algn="l" defTabSz="182868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87B9D33-1FD8-449B-AFAE-9E83257315FF}" type="slidenum">
              <a:rPr lang="sv-SE" smtClean="0"/>
              <a:t>1</a:t>
            </a:fld>
            <a:endParaRPr lang="sv-SE"/>
          </a:p>
        </p:txBody>
      </p:sp>
    </p:spTree>
    <p:extLst>
      <p:ext uri="{BB962C8B-B14F-4D97-AF65-F5344CB8AC3E}">
        <p14:creationId xmlns:p14="http://schemas.microsoft.com/office/powerpoint/2010/main" val="297353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8933E-EACF-A269-6403-2513AFB9E3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EFFDAB1-8A03-6C68-607B-968A1B5F1D6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4945DFD-32A7-FA47-68A2-89423B1AEE5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1AF5333-8E4B-34DE-4573-D3E606385631}"/>
              </a:ext>
            </a:extLst>
          </p:cNvPr>
          <p:cNvSpPr>
            <a:spLocks noGrp="1"/>
          </p:cNvSpPr>
          <p:nvPr>
            <p:ph type="sldNum" sz="quarter" idx="5"/>
          </p:nvPr>
        </p:nvSpPr>
        <p:spPr/>
        <p:txBody>
          <a:bodyPr/>
          <a:lstStyle/>
          <a:p>
            <a:fld id="{987B9D33-1FD8-449B-AFAE-9E83257315FF}" type="slidenum">
              <a:rPr lang="sv-SE" smtClean="0"/>
              <a:t>10</a:t>
            </a:fld>
            <a:endParaRPr lang="sv-SE"/>
          </a:p>
        </p:txBody>
      </p:sp>
    </p:spTree>
    <p:extLst>
      <p:ext uri="{BB962C8B-B14F-4D97-AF65-F5344CB8AC3E}">
        <p14:creationId xmlns:p14="http://schemas.microsoft.com/office/powerpoint/2010/main" val="266402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938FE-222F-3FCE-0AD2-18850C80865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15753A-35AC-46F3-4711-D9F3C09578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9CDC8E4-CC90-6019-81FA-20F2B1A0C0A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C6055CC-5FF3-39A4-AD09-FD21610DBA66}"/>
              </a:ext>
            </a:extLst>
          </p:cNvPr>
          <p:cNvSpPr>
            <a:spLocks noGrp="1"/>
          </p:cNvSpPr>
          <p:nvPr>
            <p:ph type="sldNum" sz="quarter" idx="5"/>
          </p:nvPr>
        </p:nvSpPr>
        <p:spPr/>
        <p:txBody>
          <a:bodyPr/>
          <a:lstStyle/>
          <a:p>
            <a:fld id="{987B9D33-1FD8-449B-AFAE-9E83257315FF}" type="slidenum">
              <a:rPr lang="sv-SE" smtClean="0"/>
              <a:t>2</a:t>
            </a:fld>
            <a:endParaRPr lang="sv-SE"/>
          </a:p>
        </p:txBody>
      </p:sp>
    </p:spTree>
    <p:extLst>
      <p:ext uri="{BB962C8B-B14F-4D97-AF65-F5344CB8AC3E}">
        <p14:creationId xmlns:p14="http://schemas.microsoft.com/office/powerpoint/2010/main" val="101893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3</a:t>
            </a:fld>
            <a:endParaRPr lang="sv-SE"/>
          </a:p>
        </p:txBody>
      </p:sp>
    </p:spTree>
    <p:extLst>
      <p:ext uri="{BB962C8B-B14F-4D97-AF65-F5344CB8AC3E}">
        <p14:creationId xmlns:p14="http://schemas.microsoft.com/office/powerpoint/2010/main" val="386309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6E55-26D7-BC17-5B72-61F09A9EBE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A065AF-1343-A8BE-D289-D738DEAE183F}"/>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FFEF2057-943E-D13F-B462-0AAD6B0C1ED0}"/>
              </a:ext>
            </a:extLst>
          </p:cNvPr>
          <p:cNvSpPr>
            <a:spLocks noGrp="1"/>
          </p:cNvSpPr>
          <p:nvPr>
            <p:ph type="body" idx="1"/>
          </p:nvPr>
        </p:nvSpPr>
        <p:spPr/>
        <p:txBody>
          <a:bodyPr>
            <a:normAutofit/>
          </a:bodyPr>
          <a:lstStyle/>
          <a:p>
            <a:endParaRPr lang="sv-SE"/>
          </a:p>
        </p:txBody>
      </p:sp>
      <p:sp>
        <p:nvSpPr>
          <p:cNvPr id="4" name="Platshållare för bildnummer 3">
            <a:extLst>
              <a:ext uri="{FF2B5EF4-FFF2-40B4-BE49-F238E27FC236}">
                <a16:creationId xmlns:a16="http://schemas.microsoft.com/office/drawing/2014/main" id="{8F33F035-F750-3C99-2A0B-338CFDC554E3}"/>
              </a:ext>
            </a:extLst>
          </p:cNvPr>
          <p:cNvSpPr>
            <a:spLocks noGrp="1"/>
          </p:cNvSpPr>
          <p:nvPr>
            <p:ph type="sldNum" sz="quarter" idx="10"/>
          </p:nvPr>
        </p:nvSpPr>
        <p:spPr/>
        <p:txBody>
          <a:bodyPr/>
          <a:lstStyle/>
          <a:p>
            <a:fld id="{9F717927-2F1C-46F9-A7B3-79FCC148348A}" type="slidenum">
              <a:rPr lang="sv-SE" smtClean="0"/>
              <a:pPr/>
              <a:t>4</a:t>
            </a:fld>
            <a:endParaRPr lang="sv-SE"/>
          </a:p>
        </p:txBody>
      </p:sp>
    </p:spTree>
    <p:extLst>
      <p:ext uri="{BB962C8B-B14F-4D97-AF65-F5344CB8AC3E}">
        <p14:creationId xmlns:p14="http://schemas.microsoft.com/office/powerpoint/2010/main" val="255763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6E55-26D7-BC17-5B72-61F09A9EBE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A065AF-1343-A8BE-D289-D738DEAE183F}"/>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FFEF2057-943E-D13F-B462-0AAD6B0C1ED0}"/>
              </a:ext>
            </a:extLst>
          </p:cNvPr>
          <p:cNvSpPr>
            <a:spLocks noGrp="1"/>
          </p:cNvSpPr>
          <p:nvPr>
            <p:ph type="body" idx="1"/>
          </p:nvPr>
        </p:nvSpPr>
        <p:spPr/>
        <p:txBody>
          <a:bodyPr>
            <a:normAutofit/>
          </a:bodyPr>
          <a:lstStyle/>
          <a:p>
            <a:endParaRPr lang="sv-SE"/>
          </a:p>
        </p:txBody>
      </p:sp>
      <p:sp>
        <p:nvSpPr>
          <p:cNvPr id="4" name="Platshållare för bildnummer 3">
            <a:extLst>
              <a:ext uri="{FF2B5EF4-FFF2-40B4-BE49-F238E27FC236}">
                <a16:creationId xmlns:a16="http://schemas.microsoft.com/office/drawing/2014/main" id="{8F33F035-F750-3C99-2A0B-338CFDC554E3}"/>
              </a:ext>
            </a:extLst>
          </p:cNvPr>
          <p:cNvSpPr>
            <a:spLocks noGrp="1"/>
          </p:cNvSpPr>
          <p:nvPr>
            <p:ph type="sldNum" sz="quarter" idx="10"/>
          </p:nvPr>
        </p:nvSpPr>
        <p:spPr/>
        <p:txBody>
          <a:bodyPr/>
          <a:lstStyle/>
          <a:p>
            <a:fld id="{9F717927-2F1C-46F9-A7B3-79FCC148348A}" type="slidenum">
              <a:rPr lang="sv-SE" smtClean="0"/>
              <a:pPr/>
              <a:t>5</a:t>
            </a:fld>
            <a:endParaRPr lang="sv-SE"/>
          </a:p>
        </p:txBody>
      </p:sp>
    </p:spTree>
    <p:extLst>
      <p:ext uri="{BB962C8B-B14F-4D97-AF65-F5344CB8AC3E}">
        <p14:creationId xmlns:p14="http://schemas.microsoft.com/office/powerpoint/2010/main" val="344119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6E55-26D7-BC17-5B72-61F09A9EBE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A065AF-1343-A8BE-D289-D738DEAE183F}"/>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FFEF2057-943E-D13F-B462-0AAD6B0C1ED0}"/>
              </a:ext>
            </a:extLst>
          </p:cNvPr>
          <p:cNvSpPr>
            <a:spLocks noGrp="1"/>
          </p:cNvSpPr>
          <p:nvPr>
            <p:ph type="body" idx="1"/>
          </p:nvPr>
        </p:nvSpPr>
        <p:spPr/>
        <p:txBody>
          <a:bodyPr>
            <a:normAutofit/>
          </a:bodyPr>
          <a:lstStyle/>
          <a:p>
            <a:endParaRPr lang="sv-SE"/>
          </a:p>
        </p:txBody>
      </p:sp>
      <p:sp>
        <p:nvSpPr>
          <p:cNvPr id="4" name="Platshållare för bildnummer 3">
            <a:extLst>
              <a:ext uri="{FF2B5EF4-FFF2-40B4-BE49-F238E27FC236}">
                <a16:creationId xmlns:a16="http://schemas.microsoft.com/office/drawing/2014/main" id="{8F33F035-F750-3C99-2A0B-338CFDC554E3}"/>
              </a:ext>
            </a:extLst>
          </p:cNvPr>
          <p:cNvSpPr>
            <a:spLocks noGrp="1"/>
          </p:cNvSpPr>
          <p:nvPr>
            <p:ph type="sldNum" sz="quarter" idx="10"/>
          </p:nvPr>
        </p:nvSpPr>
        <p:spPr/>
        <p:txBody>
          <a:bodyPr/>
          <a:lstStyle/>
          <a:p>
            <a:fld id="{9F717927-2F1C-46F9-A7B3-79FCC148348A}" type="slidenum">
              <a:rPr lang="sv-SE" smtClean="0"/>
              <a:pPr/>
              <a:t>6</a:t>
            </a:fld>
            <a:endParaRPr lang="sv-SE"/>
          </a:p>
        </p:txBody>
      </p:sp>
    </p:spTree>
    <p:extLst>
      <p:ext uri="{BB962C8B-B14F-4D97-AF65-F5344CB8AC3E}">
        <p14:creationId xmlns:p14="http://schemas.microsoft.com/office/powerpoint/2010/main" val="262178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8B494-05E1-4CCD-E66E-0217A0886D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CACFA67-3BCA-8284-308A-61B97F65D90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61471A8-13CC-C288-1F94-5603825B81A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E396E8F-3CF0-C16D-6555-FD993E0AE119}"/>
              </a:ext>
            </a:extLst>
          </p:cNvPr>
          <p:cNvSpPr>
            <a:spLocks noGrp="1"/>
          </p:cNvSpPr>
          <p:nvPr>
            <p:ph type="sldNum" sz="quarter" idx="5"/>
          </p:nvPr>
        </p:nvSpPr>
        <p:spPr/>
        <p:txBody>
          <a:bodyPr/>
          <a:lstStyle/>
          <a:p>
            <a:fld id="{987B9D33-1FD8-449B-AFAE-9E83257315FF}" type="slidenum">
              <a:rPr lang="sv-SE" smtClean="0"/>
              <a:t>7</a:t>
            </a:fld>
            <a:endParaRPr lang="sv-SE"/>
          </a:p>
        </p:txBody>
      </p:sp>
    </p:spTree>
    <p:extLst>
      <p:ext uri="{BB962C8B-B14F-4D97-AF65-F5344CB8AC3E}">
        <p14:creationId xmlns:p14="http://schemas.microsoft.com/office/powerpoint/2010/main" val="147182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C61E-363E-92B8-1388-DE3F3E05726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35B4CF5-3492-4F72-390C-A4FE7AB893C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CE96D88-5117-CCCF-B879-47D4C525212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936AC8F-7EB6-72B7-A3FC-6412EDDA63E3}"/>
              </a:ext>
            </a:extLst>
          </p:cNvPr>
          <p:cNvSpPr>
            <a:spLocks noGrp="1"/>
          </p:cNvSpPr>
          <p:nvPr>
            <p:ph type="sldNum" sz="quarter" idx="5"/>
          </p:nvPr>
        </p:nvSpPr>
        <p:spPr/>
        <p:txBody>
          <a:bodyPr/>
          <a:lstStyle/>
          <a:p>
            <a:fld id="{987B9D33-1FD8-449B-AFAE-9E83257315FF}" type="slidenum">
              <a:rPr lang="sv-SE" smtClean="0"/>
              <a:t>8</a:t>
            </a:fld>
            <a:endParaRPr lang="sv-SE"/>
          </a:p>
        </p:txBody>
      </p:sp>
    </p:spTree>
    <p:extLst>
      <p:ext uri="{BB962C8B-B14F-4D97-AF65-F5344CB8AC3E}">
        <p14:creationId xmlns:p14="http://schemas.microsoft.com/office/powerpoint/2010/main" val="249352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C69BE-E759-5761-29D5-A405E1C2D95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C5C3ECD-1A99-3399-96E1-B6DAC1D7783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92D1158-1A57-955B-253B-54200C147BC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FD74319-1AD2-C9B2-0E22-5D627283F03A}"/>
              </a:ext>
            </a:extLst>
          </p:cNvPr>
          <p:cNvSpPr>
            <a:spLocks noGrp="1"/>
          </p:cNvSpPr>
          <p:nvPr>
            <p:ph type="sldNum" sz="quarter" idx="5"/>
          </p:nvPr>
        </p:nvSpPr>
        <p:spPr/>
        <p:txBody>
          <a:bodyPr/>
          <a:lstStyle/>
          <a:p>
            <a:fld id="{987B9D33-1FD8-449B-AFAE-9E83257315FF}" type="slidenum">
              <a:rPr lang="sv-SE" smtClean="0"/>
              <a:t>9</a:t>
            </a:fld>
            <a:endParaRPr lang="sv-SE"/>
          </a:p>
        </p:txBody>
      </p:sp>
    </p:spTree>
    <p:extLst>
      <p:ext uri="{BB962C8B-B14F-4D97-AF65-F5344CB8AC3E}">
        <p14:creationId xmlns:p14="http://schemas.microsoft.com/office/powerpoint/2010/main" val="285873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0B0C26"/>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Ellips 6">
            <a:extLst>
              <a:ext uri="{FF2B5EF4-FFF2-40B4-BE49-F238E27FC236}">
                <a16:creationId xmlns:a16="http://schemas.microsoft.com/office/drawing/2014/main" id="{2A9CBC2E-40DA-3E4F-5C6A-A9D8C6EA132A}"/>
              </a:ext>
            </a:extLst>
          </p:cNvPr>
          <p:cNvSpPr/>
          <p:nvPr userDrawn="1"/>
        </p:nvSpPr>
        <p:spPr>
          <a:xfrm>
            <a:off x="23540225" y="12426017"/>
            <a:ext cx="453429" cy="453429"/>
          </a:xfrm>
          <a:prstGeom prst="ellipse">
            <a:avLst/>
          </a:prstGeom>
          <a:solidFill>
            <a:srgbClr val="F5E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a:xfrm>
            <a:off x="23038905" y="12294294"/>
            <a:ext cx="1460447" cy="730251"/>
          </a:xfrm>
        </p:spPr>
        <p:txBody>
          <a:bodyPr/>
          <a:lstStyle>
            <a:lvl1pPr algn="ctr">
              <a:defRPr sz="1000" b="0" i="0">
                <a:solidFill>
                  <a:srgbClr val="0B0C26"/>
                </a:solidFill>
                <a:latin typeface="Montserrat Light" pitchFamily="2" charset="77"/>
              </a:defRPr>
            </a:lvl1pPr>
          </a:lstStyle>
          <a:p>
            <a:fld id="{5F919A4E-C2E9-6148-8511-58460454BFB7}" type="slidenum">
              <a:rPr lang="sv-SE" smtClean="0"/>
              <a:pPr/>
              <a:t>‹#›</a:t>
            </a:fld>
            <a:endParaRPr lang="sv-SE"/>
          </a:p>
        </p:txBody>
      </p:sp>
    </p:spTree>
    <p:extLst>
      <p:ext uri="{BB962C8B-B14F-4D97-AF65-F5344CB8AC3E}">
        <p14:creationId xmlns:p14="http://schemas.microsoft.com/office/powerpoint/2010/main" val="204283515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51DF633E-5DEA-2644-9C75-081DEF51F5F1}"/>
              </a:ext>
            </a:extLst>
          </p:cNvPr>
          <p:cNvSpPr txBox="1"/>
          <p:nvPr userDrawn="1"/>
        </p:nvSpPr>
        <p:spPr>
          <a:xfrm>
            <a:off x="21216715" y="13366123"/>
            <a:ext cx="2945037" cy="276999"/>
          </a:xfrm>
          <a:prstGeom prst="rect">
            <a:avLst/>
          </a:prstGeom>
          <a:noFill/>
        </p:spPr>
        <p:txBody>
          <a:bodyPr wrap="none" rtlCol="0">
            <a:spAutoFit/>
          </a:bodyPr>
          <a:lstStyle/>
          <a:p>
            <a:r>
              <a:rPr lang="sv-SE" sz="1200" b="0" i="0">
                <a:solidFill>
                  <a:schemeClr val="bg1"/>
                </a:solidFill>
                <a:latin typeface="Montserrat Light" pitchFamily="2" charset="77"/>
              </a:rPr>
              <a:t>SVENSKA INNEBANDYFÖRBUNDET</a:t>
            </a:r>
          </a:p>
        </p:txBody>
      </p:sp>
    </p:spTree>
    <p:extLst>
      <p:ext uri="{BB962C8B-B14F-4D97-AF65-F5344CB8AC3E}">
        <p14:creationId xmlns:p14="http://schemas.microsoft.com/office/powerpoint/2010/main" val="210941911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116147"/>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1676291"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2343596"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2210C04E-4953-C3A1-D6EF-E704CB1F357D}"/>
              </a:ext>
            </a:extLst>
          </p:cNvPr>
          <p:cNvPicPr>
            <a:picLocks noChangeAspect="1"/>
          </p:cNvPicPr>
          <p:nvPr userDrawn="1"/>
        </p:nvPicPr>
        <p:blipFill>
          <a:blip r:embed="rId2"/>
          <a:stretch>
            <a:fillRect/>
          </a:stretch>
        </p:blipFill>
        <p:spPr>
          <a:xfrm flipV="1">
            <a:off x="1" y="13246100"/>
            <a:ext cx="24395114" cy="469901"/>
          </a:xfrm>
          <a:prstGeom prst="rect">
            <a:avLst/>
          </a:prstGeom>
        </p:spPr>
      </p:pic>
      <p:sp>
        <p:nvSpPr>
          <p:cNvPr id="9" name="Ellips 8">
            <a:extLst>
              <a:ext uri="{FF2B5EF4-FFF2-40B4-BE49-F238E27FC236}">
                <a16:creationId xmlns:a16="http://schemas.microsoft.com/office/drawing/2014/main" id="{F60C001E-7E32-C587-2DAA-DFC2C32FD0A4}"/>
              </a:ext>
            </a:extLst>
          </p:cNvPr>
          <p:cNvSpPr/>
          <p:nvPr userDrawn="1"/>
        </p:nvSpPr>
        <p:spPr>
          <a:xfrm>
            <a:off x="23540225" y="12426017"/>
            <a:ext cx="453429" cy="453429"/>
          </a:xfrm>
          <a:prstGeom prst="ellipse">
            <a:avLst/>
          </a:prstGeom>
          <a:solidFill>
            <a:srgbClr val="F5E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nummer 5">
            <a:extLst>
              <a:ext uri="{FF2B5EF4-FFF2-40B4-BE49-F238E27FC236}">
                <a16:creationId xmlns:a16="http://schemas.microsoft.com/office/drawing/2014/main" id="{87885203-89D7-40C5-9CF3-B2386BDEC2F0}"/>
              </a:ext>
            </a:extLst>
          </p:cNvPr>
          <p:cNvSpPr>
            <a:spLocks noGrp="1"/>
          </p:cNvSpPr>
          <p:nvPr>
            <p:ph type="sldNum" sz="quarter" idx="12"/>
          </p:nvPr>
        </p:nvSpPr>
        <p:spPr>
          <a:xfrm>
            <a:off x="23038905" y="12294294"/>
            <a:ext cx="1460447" cy="730251"/>
          </a:xfrm>
        </p:spPr>
        <p:txBody>
          <a:bodyPr/>
          <a:lstStyle>
            <a:lvl1pPr algn="ctr">
              <a:defRPr sz="1000" b="0" i="0">
                <a:solidFill>
                  <a:srgbClr val="0B0C26"/>
                </a:solidFill>
                <a:latin typeface="Montserrat Light" pitchFamily="2" charset="77"/>
              </a:defRPr>
            </a:lvl1pPr>
          </a:lstStyle>
          <a:p>
            <a:fld id="{5F919A4E-C2E9-6148-8511-58460454BFB7}" type="slidenum">
              <a:rPr lang="sv-SE" smtClean="0"/>
              <a:pPr/>
              <a:t>‹#›</a:t>
            </a:fld>
            <a:endParaRPr lang="sv-SE"/>
          </a:p>
        </p:txBody>
      </p:sp>
    </p:spTree>
    <p:extLst>
      <p:ext uri="{BB962C8B-B14F-4D97-AF65-F5344CB8AC3E}">
        <p14:creationId xmlns:p14="http://schemas.microsoft.com/office/powerpoint/2010/main" val="19945344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679467" y="730251"/>
            <a:ext cx="21029831" cy="2651125"/>
          </a:xfrm>
        </p:spPr>
        <p:txBody>
          <a:bodyPr/>
          <a:lstStyle/>
          <a:p>
            <a:r>
              <a:rPr lang="sv-SE"/>
              <a:t>Klicka här för att ändra mall för rubrikformat</a:t>
            </a:r>
          </a:p>
        </p:txBody>
      </p:sp>
      <p:sp>
        <p:nvSpPr>
          <p:cNvPr id="3" name="Platshållare för text 2"/>
          <p:cNvSpPr>
            <a:spLocks noGrp="1"/>
          </p:cNvSpPr>
          <p:nvPr>
            <p:ph type="body" idx="1"/>
          </p:nvPr>
        </p:nvSpPr>
        <p:spPr>
          <a:xfrm>
            <a:off x="1679469" y="3362325"/>
            <a:ext cx="10314902"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4" name="Platshållare för innehåll 3"/>
          <p:cNvSpPr>
            <a:spLocks noGrp="1"/>
          </p:cNvSpPr>
          <p:nvPr>
            <p:ph sz="half" idx="2"/>
          </p:nvPr>
        </p:nvSpPr>
        <p:spPr>
          <a:xfrm>
            <a:off x="1679469" y="5010151"/>
            <a:ext cx="10314902"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2343598" y="3362325"/>
            <a:ext cx="10365701"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6" name="Platshållare för innehåll 5"/>
          <p:cNvSpPr>
            <a:spLocks noGrp="1"/>
          </p:cNvSpPr>
          <p:nvPr>
            <p:ph sz="quarter" idx="4"/>
          </p:nvPr>
        </p:nvSpPr>
        <p:spPr>
          <a:xfrm>
            <a:off x="12343598" y="5010151"/>
            <a:ext cx="10365701"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Ellips 11">
            <a:extLst>
              <a:ext uri="{FF2B5EF4-FFF2-40B4-BE49-F238E27FC236}">
                <a16:creationId xmlns:a16="http://schemas.microsoft.com/office/drawing/2014/main" id="{216A40EF-D5ED-8100-20C8-F6B46F064883}"/>
              </a:ext>
            </a:extLst>
          </p:cNvPr>
          <p:cNvSpPr/>
          <p:nvPr userDrawn="1"/>
        </p:nvSpPr>
        <p:spPr>
          <a:xfrm>
            <a:off x="23540225" y="12426017"/>
            <a:ext cx="453429" cy="453429"/>
          </a:xfrm>
          <a:prstGeom prst="ellipse">
            <a:avLst/>
          </a:prstGeom>
          <a:solidFill>
            <a:srgbClr val="F5EF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bildnummer 5">
            <a:extLst>
              <a:ext uri="{FF2B5EF4-FFF2-40B4-BE49-F238E27FC236}">
                <a16:creationId xmlns:a16="http://schemas.microsoft.com/office/drawing/2014/main" id="{6A09FD4B-92E5-7862-589A-A436134254D8}"/>
              </a:ext>
            </a:extLst>
          </p:cNvPr>
          <p:cNvSpPr>
            <a:spLocks noGrp="1"/>
          </p:cNvSpPr>
          <p:nvPr>
            <p:ph type="sldNum" sz="quarter" idx="12"/>
          </p:nvPr>
        </p:nvSpPr>
        <p:spPr>
          <a:xfrm>
            <a:off x="23038905" y="12294294"/>
            <a:ext cx="1460447" cy="730251"/>
          </a:xfrm>
        </p:spPr>
        <p:txBody>
          <a:bodyPr/>
          <a:lstStyle>
            <a:lvl1pPr algn="ctr">
              <a:defRPr sz="1000" b="0" i="0">
                <a:solidFill>
                  <a:srgbClr val="0B0C26"/>
                </a:solidFill>
                <a:latin typeface="Montserrat Light" pitchFamily="2" charset="77"/>
              </a:defRPr>
            </a:lvl1pPr>
          </a:lstStyle>
          <a:p>
            <a:fld id="{5F919A4E-C2E9-6148-8511-58460454BFB7}" type="slidenum">
              <a:rPr lang="sv-SE" smtClean="0"/>
              <a:pPr/>
              <a:t>‹#›</a:t>
            </a:fld>
            <a:endParaRPr lang="sv-SE"/>
          </a:p>
        </p:txBody>
      </p:sp>
    </p:spTree>
    <p:extLst>
      <p:ext uri="{BB962C8B-B14F-4D97-AF65-F5344CB8AC3E}">
        <p14:creationId xmlns:p14="http://schemas.microsoft.com/office/powerpoint/2010/main" val="213959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1020D-738B-FDE7-18E0-2F2A1660FAB8}"/>
              </a:ext>
            </a:extLst>
          </p:cNvPr>
          <p:cNvSpPr>
            <a:spLocks noGrp="1"/>
          </p:cNvSpPr>
          <p:nvPr>
            <p:ph type="ctrTitle"/>
          </p:nvPr>
        </p:nvSpPr>
        <p:spPr>
          <a:xfrm>
            <a:off x="3047802" y="2244725"/>
            <a:ext cx="18286810" cy="4775200"/>
          </a:xfrm>
        </p:spPr>
        <p:txBody>
          <a:bodyPr anchor="b"/>
          <a:lstStyle>
            <a:lvl1pPr algn="ctr">
              <a:defRPr sz="11999"/>
            </a:lvl1pPr>
          </a:lstStyle>
          <a:p>
            <a:r>
              <a:rPr lang="sv-SE"/>
              <a:t>Klicka här för att ändra mall för rubrikformat</a:t>
            </a:r>
          </a:p>
        </p:txBody>
      </p:sp>
      <p:sp>
        <p:nvSpPr>
          <p:cNvPr id="3" name="Underrubrik 2">
            <a:extLst>
              <a:ext uri="{FF2B5EF4-FFF2-40B4-BE49-F238E27FC236}">
                <a16:creationId xmlns:a16="http://schemas.microsoft.com/office/drawing/2014/main" id="{195E3379-D31B-9543-A2FE-FB3D5EEDA65E}"/>
              </a:ext>
            </a:extLst>
          </p:cNvPr>
          <p:cNvSpPr>
            <a:spLocks noGrp="1"/>
          </p:cNvSpPr>
          <p:nvPr>
            <p:ph type="subTitle" idx="1"/>
          </p:nvPr>
        </p:nvSpPr>
        <p:spPr>
          <a:xfrm>
            <a:off x="3047802" y="7204075"/>
            <a:ext cx="18286810" cy="3311525"/>
          </a:xfrm>
        </p:spPr>
        <p:txBody>
          <a:bodyPr/>
          <a:lstStyle>
            <a:lvl1pPr marL="0" indent="0" algn="ctr">
              <a:buNone/>
              <a:defRPr sz="4800"/>
            </a:lvl1pPr>
            <a:lvl2pPr marL="914343" indent="0" algn="ctr">
              <a:buNone/>
              <a:defRPr sz="4000"/>
            </a:lvl2pPr>
            <a:lvl3pPr marL="1828686" indent="0" algn="ctr">
              <a:buNone/>
              <a:defRPr sz="3600"/>
            </a:lvl3pPr>
            <a:lvl4pPr marL="2743029" indent="0" algn="ctr">
              <a:buNone/>
              <a:defRPr sz="3200"/>
            </a:lvl4pPr>
            <a:lvl5pPr marL="3657371" indent="0" algn="ctr">
              <a:buNone/>
              <a:defRPr sz="3200"/>
            </a:lvl5pPr>
            <a:lvl6pPr marL="4571714" indent="0" algn="ctr">
              <a:buNone/>
              <a:defRPr sz="3200"/>
            </a:lvl6pPr>
            <a:lvl7pPr marL="5486057" indent="0" algn="ctr">
              <a:buNone/>
              <a:defRPr sz="3200"/>
            </a:lvl7pPr>
            <a:lvl8pPr marL="6400400" indent="0" algn="ctr">
              <a:buNone/>
              <a:defRPr sz="3200"/>
            </a:lvl8pPr>
            <a:lvl9pPr marL="7314743" indent="0" algn="ctr">
              <a:buNone/>
              <a:defRPr sz="3200"/>
            </a:lvl9pPr>
          </a:lstStyle>
          <a:p>
            <a:r>
              <a:rPr lang="sv-SE"/>
              <a:t>Klicka här för att ändra mall för underrubrikformat</a:t>
            </a:r>
          </a:p>
        </p:txBody>
      </p:sp>
      <p:sp>
        <p:nvSpPr>
          <p:cNvPr id="6" name="Platshållare för bildnummer 5">
            <a:extLst>
              <a:ext uri="{FF2B5EF4-FFF2-40B4-BE49-F238E27FC236}">
                <a16:creationId xmlns:a16="http://schemas.microsoft.com/office/drawing/2014/main" id="{F21F876E-F25E-4BC2-EAAA-61603A6D6250}"/>
              </a:ext>
            </a:extLst>
          </p:cNvPr>
          <p:cNvSpPr>
            <a:spLocks noGrp="1"/>
          </p:cNvSpPr>
          <p:nvPr>
            <p:ph type="sldNum" sz="quarter" idx="12"/>
          </p:nvPr>
        </p:nvSpPr>
        <p:spPr/>
        <p:txBody>
          <a:bodyPr/>
          <a:lstStyle/>
          <a:p>
            <a:fld id="{DB4A7B05-80BE-4E24-A13E-444A5BFD9008}" type="slidenum">
              <a:rPr lang="sv-SE" smtClean="0"/>
              <a:t>‹#›</a:t>
            </a:fld>
            <a:endParaRPr lang="sv-SE"/>
          </a:p>
        </p:txBody>
      </p:sp>
    </p:spTree>
    <p:extLst>
      <p:ext uri="{BB962C8B-B14F-4D97-AF65-F5344CB8AC3E}">
        <p14:creationId xmlns:p14="http://schemas.microsoft.com/office/powerpoint/2010/main" val="14103096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76291" y="730251"/>
            <a:ext cx="21029831" cy="2651125"/>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1676291" y="3651251"/>
            <a:ext cx="21029831" cy="870267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676291" y="12712701"/>
            <a:ext cx="5486043" cy="730251"/>
          </a:xfrm>
          <a:prstGeom prst="rect">
            <a:avLst/>
          </a:prstGeom>
        </p:spPr>
        <p:txBody>
          <a:bodyPr vert="horz" lIns="91440" tIns="45720" rIns="91440" bIns="45720" rtlCol="0" anchor="ctr"/>
          <a:lstStyle>
            <a:lvl1pPr algn="l">
              <a:defRPr sz="2400" b="0" i="0">
                <a:solidFill>
                  <a:schemeClr val="tx1">
                    <a:tint val="75000"/>
                  </a:schemeClr>
                </a:solidFill>
                <a:latin typeface="Montserrat Light" pitchFamily="2" charset="77"/>
              </a:defRPr>
            </a:lvl1pPr>
          </a:lstStyle>
          <a:p>
            <a:fld id="{E622B66F-3390-6643-B67F-95F877CAF781}" type="datetime1">
              <a:rPr lang="sv-SE" smtClean="0"/>
              <a:t>2025-09-15</a:t>
            </a:fld>
            <a:endParaRPr lang="sv-SE"/>
          </a:p>
        </p:txBody>
      </p:sp>
      <p:sp>
        <p:nvSpPr>
          <p:cNvPr id="5" name="Platshållare för sidfot 4"/>
          <p:cNvSpPr>
            <a:spLocks noGrp="1"/>
          </p:cNvSpPr>
          <p:nvPr>
            <p:ph type="ftr" sz="quarter" idx="3"/>
          </p:nvPr>
        </p:nvSpPr>
        <p:spPr>
          <a:xfrm>
            <a:off x="8076675" y="12712701"/>
            <a:ext cx="8229064" cy="730251"/>
          </a:xfrm>
          <a:prstGeom prst="rect">
            <a:avLst/>
          </a:prstGeom>
        </p:spPr>
        <p:txBody>
          <a:bodyPr vert="horz" lIns="91440" tIns="45720" rIns="91440" bIns="45720" rtlCol="0" anchor="ctr"/>
          <a:lstStyle>
            <a:lvl1pPr algn="ctr">
              <a:defRPr sz="2400" b="0" i="0">
                <a:solidFill>
                  <a:schemeClr val="tx1">
                    <a:tint val="75000"/>
                  </a:schemeClr>
                </a:solidFill>
                <a:latin typeface="Montserrat Light" pitchFamily="2" charset="77"/>
              </a:defRPr>
            </a:lvl1pPr>
          </a:lstStyle>
          <a:p>
            <a:endParaRPr lang="sv-SE"/>
          </a:p>
        </p:txBody>
      </p:sp>
      <p:sp>
        <p:nvSpPr>
          <p:cNvPr id="6" name="Platshållare för bildnummer 5"/>
          <p:cNvSpPr>
            <a:spLocks noGrp="1"/>
          </p:cNvSpPr>
          <p:nvPr>
            <p:ph type="sldNum" sz="quarter" idx="4"/>
          </p:nvPr>
        </p:nvSpPr>
        <p:spPr>
          <a:xfrm>
            <a:off x="17220079" y="12712701"/>
            <a:ext cx="5486043" cy="730251"/>
          </a:xfrm>
          <a:prstGeom prst="rect">
            <a:avLst/>
          </a:prstGeom>
        </p:spPr>
        <p:txBody>
          <a:bodyPr vert="horz" lIns="91440" tIns="45720" rIns="91440" bIns="45720" rtlCol="0" anchor="ctr"/>
          <a:lstStyle>
            <a:lvl1pPr algn="r">
              <a:defRPr sz="2400" b="0" i="0">
                <a:solidFill>
                  <a:schemeClr val="tx1">
                    <a:tint val="75000"/>
                  </a:schemeClr>
                </a:solidFill>
                <a:latin typeface="Montserrat Light" pitchFamily="2" charset="77"/>
              </a:defRPr>
            </a:lvl1pPr>
          </a:lstStyle>
          <a:p>
            <a:fld id="{5F919A4E-C2E9-6148-8511-58460454BFB7}" type="slidenum">
              <a:rPr lang="sv-SE" smtClean="0"/>
              <a:pPr/>
              <a:t>‹#›</a:t>
            </a:fld>
            <a:endParaRPr lang="sv-SE"/>
          </a:p>
        </p:txBody>
      </p:sp>
      <p:pic>
        <p:nvPicPr>
          <p:cNvPr id="7" name="Bildobjekt 6">
            <a:extLst>
              <a:ext uri="{FF2B5EF4-FFF2-40B4-BE49-F238E27FC236}">
                <a16:creationId xmlns:a16="http://schemas.microsoft.com/office/drawing/2014/main" id="{E1EB9647-9EC2-E569-A1CF-350C64F21056}"/>
              </a:ext>
            </a:extLst>
          </p:cNvPr>
          <p:cNvPicPr>
            <a:picLocks noChangeAspect="1"/>
          </p:cNvPicPr>
          <p:nvPr userDrawn="1"/>
        </p:nvPicPr>
        <p:blipFill>
          <a:blip r:embed="rId8"/>
          <a:stretch>
            <a:fillRect/>
          </a:stretch>
        </p:blipFill>
        <p:spPr>
          <a:xfrm flipV="1">
            <a:off x="1" y="13246100"/>
            <a:ext cx="24395114" cy="469901"/>
          </a:xfrm>
          <a:prstGeom prst="rect">
            <a:avLst/>
          </a:prstGeom>
        </p:spPr>
      </p:pic>
    </p:spTree>
    <p:extLst>
      <p:ext uri="{BB962C8B-B14F-4D97-AF65-F5344CB8AC3E}">
        <p14:creationId xmlns:p14="http://schemas.microsoft.com/office/powerpoint/2010/main" val="123048122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60" r:id="rId6"/>
  </p:sldLayoutIdLst>
  <p:hf hdr="0" ftr="0" dt="0"/>
  <p:txStyles>
    <p:title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71" indent="-457171" algn="l" defTabSz="1828686" rtl="0" eaLnBrk="1" latinLnBrk="0" hangingPunct="1">
        <a:lnSpc>
          <a:spcPct val="90000"/>
        </a:lnSpc>
        <a:spcBef>
          <a:spcPts val="2000"/>
        </a:spcBef>
        <a:buFont typeface="Arial"/>
        <a:buChar char="•"/>
        <a:defRPr sz="5600" b="0" i="0" kern="1200">
          <a:solidFill>
            <a:schemeClr val="tx1"/>
          </a:solidFill>
          <a:latin typeface="Montserrat Light" pitchFamily="2" charset="77"/>
          <a:ea typeface="+mn-ea"/>
          <a:cs typeface="+mn-cs"/>
        </a:defRPr>
      </a:lvl1pPr>
      <a:lvl2pPr marL="1371514" indent="-457171" algn="l" defTabSz="1828686" rtl="0" eaLnBrk="1" latinLnBrk="0" hangingPunct="1">
        <a:lnSpc>
          <a:spcPct val="90000"/>
        </a:lnSpc>
        <a:spcBef>
          <a:spcPts val="1000"/>
        </a:spcBef>
        <a:buFont typeface="Arial"/>
        <a:buChar char="•"/>
        <a:defRPr sz="4800" b="0" i="0" kern="1200">
          <a:solidFill>
            <a:schemeClr val="tx1"/>
          </a:solidFill>
          <a:latin typeface="Montserrat Light" pitchFamily="2" charset="77"/>
          <a:ea typeface="+mn-ea"/>
          <a:cs typeface="+mn-cs"/>
        </a:defRPr>
      </a:lvl2pPr>
      <a:lvl3pPr marL="2285857" indent="-457171" algn="l" defTabSz="1828686" rtl="0" eaLnBrk="1" latinLnBrk="0" hangingPunct="1">
        <a:lnSpc>
          <a:spcPct val="90000"/>
        </a:lnSpc>
        <a:spcBef>
          <a:spcPts val="1000"/>
        </a:spcBef>
        <a:buFont typeface="Arial"/>
        <a:buChar char="•"/>
        <a:defRPr sz="4000" b="0" i="0" kern="1200">
          <a:solidFill>
            <a:schemeClr val="tx1"/>
          </a:solidFill>
          <a:latin typeface="Montserrat Light" pitchFamily="2" charset="77"/>
          <a:ea typeface="+mn-ea"/>
          <a:cs typeface="+mn-cs"/>
        </a:defRPr>
      </a:lvl3pPr>
      <a:lvl4pPr marL="3200200"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4pPr>
      <a:lvl5pPr marL="4114543"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5pPr>
      <a:lvl6pPr marL="5028886"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229"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7571"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1914"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1883325" y="4649798"/>
            <a:ext cx="20615762" cy="3002491"/>
          </a:xfrm>
        </p:spPr>
        <p:txBody>
          <a:bodyPr>
            <a:normAutofit fontScale="90000"/>
          </a:bodyPr>
          <a:lstStyle/>
          <a:p>
            <a:r>
              <a:rPr lang="sv-SE" sz="15999" dirty="0" err="1">
                <a:solidFill>
                  <a:schemeClr val="bg1"/>
                </a:solidFill>
                <a:latin typeface="Mongoose Regular" panose="02000000000000000000" pitchFamily="2" charset="77"/>
              </a:rPr>
              <a:t>Förädramöte</a:t>
            </a:r>
            <a:r>
              <a:rPr lang="sv-SE" sz="15999" dirty="0">
                <a:solidFill>
                  <a:schemeClr val="bg1"/>
                </a:solidFill>
                <a:latin typeface="Mongoose Regular" panose="02000000000000000000" pitchFamily="2" charset="77"/>
              </a:rPr>
              <a:t> P17 25/26</a:t>
            </a:r>
            <a:br>
              <a:rPr lang="sv-SE" sz="15999" dirty="0">
                <a:solidFill>
                  <a:schemeClr val="bg1"/>
                </a:solidFill>
                <a:latin typeface="Mongoose Regular" panose="02000000000000000000" pitchFamily="2" charset="77"/>
              </a:rPr>
            </a:br>
            <a:r>
              <a:rPr lang="sv-SE" sz="15999" dirty="0">
                <a:solidFill>
                  <a:schemeClr val="bg1"/>
                </a:solidFill>
                <a:latin typeface="Mongoose Regular" panose="02000000000000000000" pitchFamily="2" charset="77"/>
              </a:rPr>
              <a:t>Välkomna</a:t>
            </a:r>
          </a:p>
        </p:txBody>
      </p:sp>
      <p:sp>
        <p:nvSpPr>
          <p:cNvPr id="9" name="Underrubrik 8">
            <a:extLst>
              <a:ext uri="{FF2B5EF4-FFF2-40B4-BE49-F238E27FC236}">
                <a16:creationId xmlns:a16="http://schemas.microsoft.com/office/drawing/2014/main" id="{524EE040-752C-BE6B-5CEE-986E21D8F654}"/>
              </a:ext>
            </a:extLst>
          </p:cNvPr>
          <p:cNvSpPr>
            <a:spLocks noGrp="1"/>
          </p:cNvSpPr>
          <p:nvPr>
            <p:ph type="subTitle" idx="1"/>
          </p:nvPr>
        </p:nvSpPr>
        <p:spPr>
          <a:xfrm>
            <a:off x="16297835" y="11725835"/>
            <a:ext cx="8084578" cy="1479177"/>
          </a:xfrm>
        </p:spPr>
        <p:txBody>
          <a:bodyPr>
            <a:normAutofit/>
          </a:bodyPr>
          <a:lstStyle/>
          <a:p>
            <a:r>
              <a:rPr lang="sv-SE" sz="3400" dirty="0">
                <a:solidFill>
                  <a:srgbClr val="F5EF88"/>
                </a:solidFill>
              </a:rPr>
              <a:t>250915 Teamsmöte</a:t>
            </a:r>
          </a:p>
        </p:txBody>
      </p:sp>
      <p:pic>
        <p:nvPicPr>
          <p:cNvPr id="6" name="Bildobjekt 5">
            <a:extLst>
              <a:ext uri="{FF2B5EF4-FFF2-40B4-BE49-F238E27FC236}">
                <a16:creationId xmlns:a16="http://schemas.microsoft.com/office/drawing/2014/main" id="{1107D9A5-C837-53F4-007B-45CCA7E8E68E}"/>
              </a:ext>
            </a:extLst>
          </p:cNvPr>
          <p:cNvPicPr>
            <a:picLocks noChangeAspect="1"/>
          </p:cNvPicPr>
          <p:nvPr/>
        </p:nvPicPr>
        <p:blipFill rotWithShape="1">
          <a:blip r:embed="rId4">
            <a:extLst>
              <a:ext uri="{28A0092B-C50C-407E-A947-70E740481C1C}">
                <a14:useLocalDpi xmlns:a14="http://schemas.microsoft.com/office/drawing/2010/main" val="0"/>
              </a:ext>
            </a:extLst>
          </a:blip>
          <a:srcRect l="21904" t="14385" r="20952" b="29756"/>
          <a:stretch/>
        </p:blipFill>
        <p:spPr>
          <a:xfrm>
            <a:off x="9822498" y="6858000"/>
            <a:ext cx="4737416" cy="6553425"/>
          </a:xfrm>
          <a:prstGeom prst="rect">
            <a:avLst/>
          </a:prstGeom>
          <a:effectLst>
            <a:outerShdw blurRad="50800" dist="38100" dir="5400000" sx="102000" sy="102000" algn="t" rotWithShape="0">
              <a:prstClr val="black">
                <a:alpha val="40000"/>
              </a:prstClr>
            </a:outerShdw>
          </a:effectLst>
        </p:spPr>
      </p:pic>
    </p:spTree>
    <p:extLst>
      <p:ext uri="{BB962C8B-B14F-4D97-AF65-F5344CB8AC3E}">
        <p14:creationId xmlns:p14="http://schemas.microsoft.com/office/powerpoint/2010/main" val="60770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5428-AF6B-09B0-75FC-80BCCCE773A8}"/>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1EDF63F7-F89F-FDCB-BB47-F1000DB30104}"/>
              </a:ext>
            </a:extLst>
          </p:cNvPr>
          <p:cNvSpPr>
            <a:spLocks noGrp="1"/>
          </p:cNvSpPr>
          <p:nvPr>
            <p:ph type="ctrTitle"/>
          </p:nvPr>
        </p:nvSpPr>
        <p:spPr>
          <a:xfrm>
            <a:off x="1130290" y="534998"/>
            <a:ext cx="20615762" cy="3002491"/>
          </a:xfrm>
        </p:spPr>
        <p:txBody>
          <a:bodyPr>
            <a:normAutofit/>
          </a:bodyPr>
          <a:lstStyle/>
          <a:p>
            <a:r>
              <a:rPr lang="sv-SE" sz="15999" dirty="0">
                <a:solidFill>
                  <a:schemeClr val="bg1"/>
                </a:solidFill>
                <a:latin typeface="Mongoose Regular" panose="02000000000000000000" pitchFamily="2" charset="77"/>
              </a:rPr>
              <a:t>Övriga punkter</a:t>
            </a:r>
          </a:p>
        </p:txBody>
      </p:sp>
      <p:pic>
        <p:nvPicPr>
          <p:cNvPr id="6" name="Bildobjekt 5">
            <a:extLst>
              <a:ext uri="{FF2B5EF4-FFF2-40B4-BE49-F238E27FC236}">
                <a16:creationId xmlns:a16="http://schemas.microsoft.com/office/drawing/2014/main" id="{853B1495-F256-AB51-E40E-F6E094D93F25}"/>
              </a:ext>
            </a:extLst>
          </p:cNvPr>
          <p:cNvPicPr>
            <a:picLocks noChangeAspect="1"/>
          </p:cNvPicPr>
          <p:nvPr/>
        </p:nvPicPr>
        <p:blipFill rotWithShape="1">
          <a:blip r:embed="rId3">
            <a:extLst>
              <a:ext uri="{28A0092B-C50C-407E-A947-70E740481C1C}">
                <a14:useLocalDpi xmlns:a14="http://schemas.microsoft.com/office/drawing/2010/main" val="0"/>
              </a:ext>
            </a:extLst>
          </a:blip>
          <a:srcRect l="21904" t="14385" r="20952" b="29756"/>
          <a:stretch/>
        </p:blipFill>
        <p:spPr>
          <a:xfrm>
            <a:off x="0" y="7162575"/>
            <a:ext cx="4737416" cy="6553425"/>
          </a:xfrm>
          <a:prstGeom prst="rect">
            <a:avLst/>
          </a:prstGeom>
          <a:effectLst>
            <a:outerShdw blurRad="50800" dist="38100" dir="5400000" sx="102000" sy="102000" algn="t" rotWithShape="0">
              <a:prstClr val="black">
                <a:alpha val="40000"/>
              </a:prstClr>
            </a:outerShdw>
          </a:effectLst>
        </p:spPr>
      </p:pic>
      <p:sp>
        <p:nvSpPr>
          <p:cNvPr id="3" name="Underrubrik 2">
            <a:extLst>
              <a:ext uri="{FF2B5EF4-FFF2-40B4-BE49-F238E27FC236}">
                <a16:creationId xmlns:a16="http://schemas.microsoft.com/office/drawing/2014/main" id="{ECEE0901-6BD0-3BCF-706D-C3A1A3B67FC6}"/>
              </a:ext>
            </a:extLst>
          </p:cNvPr>
          <p:cNvSpPr>
            <a:spLocks noGrp="1"/>
          </p:cNvSpPr>
          <p:nvPr>
            <p:ph type="subTitle" idx="1"/>
          </p:nvPr>
        </p:nvSpPr>
        <p:spPr>
          <a:xfrm>
            <a:off x="5280014" y="4790085"/>
            <a:ext cx="18286810" cy="5806197"/>
          </a:xfrm>
        </p:spPr>
        <p:txBody>
          <a:bodyPr>
            <a:normAutofit/>
          </a:bodyPr>
          <a:lstStyle/>
          <a:p>
            <a:pPr marL="685800" indent="-685800" algn="l">
              <a:buFont typeface="Arial" panose="020B0604020202020204" pitchFamily="34" charset="0"/>
              <a:buChar char="•"/>
            </a:pPr>
            <a:r>
              <a:rPr lang="sv-SE" sz="6000">
                <a:solidFill>
                  <a:schemeClr val="bg1"/>
                </a:solidFill>
              </a:rPr>
              <a:t>Vill </a:t>
            </a:r>
            <a:r>
              <a:rPr lang="sv-SE" sz="6000" dirty="0">
                <a:solidFill>
                  <a:schemeClr val="bg1"/>
                </a:solidFill>
              </a:rPr>
              <a:t>vi gå in med A-laget </a:t>
            </a:r>
          </a:p>
          <a:p>
            <a:pPr marL="685800" indent="-685800" algn="l">
              <a:buFont typeface="Arial" panose="020B0604020202020204" pitchFamily="34" charset="0"/>
              <a:buChar char="•"/>
            </a:pPr>
            <a:r>
              <a:rPr lang="sv-SE" sz="6000" dirty="0">
                <a:solidFill>
                  <a:schemeClr val="bg1"/>
                </a:solidFill>
              </a:rPr>
              <a:t>Tränare / hjälptränare/ lagledare</a:t>
            </a:r>
          </a:p>
          <a:p>
            <a:pPr marL="685800" indent="-685800" algn="l">
              <a:buFont typeface="Arial" panose="020B0604020202020204" pitchFamily="34" charset="0"/>
              <a:buChar char="•"/>
            </a:pPr>
            <a:r>
              <a:rPr lang="sv-SE" sz="6000" dirty="0">
                <a:solidFill>
                  <a:schemeClr val="bg1"/>
                </a:solidFill>
              </a:rPr>
              <a:t>Lagkassa?  21/12?</a:t>
            </a:r>
          </a:p>
          <a:p>
            <a:pPr marL="685800" indent="-685800">
              <a:buFont typeface="Arial" panose="020B0604020202020204" pitchFamily="34" charset="0"/>
              <a:buChar char="•"/>
            </a:pPr>
            <a:endParaRPr lang="sv-SE" dirty="0">
              <a:solidFill>
                <a:schemeClr val="bg1"/>
              </a:solidFill>
            </a:endParaRPr>
          </a:p>
        </p:txBody>
      </p:sp>
    </p:spTree>
    <p:extLst>
      <p:ext uri="{BB962C8B-B14F-4D97-AF65-F5344CB8AC3E}">
        <p14:creationId xmlns:p14="http://schemas.microsoft.com/office/powerpoint/2010/main" val="416825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3803-F162-0ADC-F4FB-955F8B67C448}"/>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1035EB52-2BA9-4AAD-15A6-76538BCCE26B}"/>
              </a:ext>
            </a:extLst>
          </p:cNvPr>
          <p:cNvSpPr>
            <a:spLocks noGrp="1"/>
          </p:cNvSpPr>
          <p:nvPr>
            <p:ph type="ctrTitle"/>
          </p:nvPr>
        </p:nvSpPr>
        <p:spPr>
          <a:xfrm>
            <a:off x="1310521" y="448695"/>
            <a:ext cx="20615762" cy="3002491"/>
          </a:xfrm>
        </p:spPr>
        <p:txBody>
          <a:bodyPr>
            <a:normAutofit/>
          </a:bodyPr>
          <a:lstStyle/>
          <a:p>
            <a:r>
              <a:rPr lang="sv-SE" sz="15999" dirty="0">
                <a:solidFill>
                  <a:schemeClr val="bg1"/>
                </a:solidFill>
                <a:latin typeface="Mongoose Regular" panose="02000000000000000000" pitchFamily="2" charset="77"/>
              </a:rPr>
              <a:t>Agenda</a:t>
            </a:r>
          </a:p>
        </p:txBody>
      </p:sp>
      <p:pic>
        <p:nvPicPr>
          <p:cNvPr id="6" name="Bildobjekt 5">
            <a:extLst>
              <a:ext uri="{FF2B5EF4-FFF2-40B4-BE49-F238E27FC236}">
                <a16:creationId xmlns:a16="http://schemas.microsoft.com/office/drawing/2014/main" id="{1124EC99-F979-7A5B-C236-0D9D16877AA6}"/>
              </a:ext>
            </a:extLst>
          </p:cNvPr>
          <p:cNvPicPr>
            <a:picLocks noChangeAspect="1"/>
          </p:cNvPicPr>
          <p:nvPr/>
        </p:nvPicPr>
        <p:blipFill rotWithShape="1">
          <a:blip r:embed="rId3">
            <a:extLst>
              <a:ext uri="{28A0092B-C50C-407E-A947-70E740481C1C}">
                <a14:useLocalDpi xmlns:a14="http://schemas.microsoft.com/office/drawing/2010/main" val="0"/>
              </a:ext>
            </a:extLst>
          </a:blip>
          <a:srcRect l="21904" t="14385" r="20952" b="29756"/>
          <a:stretch/>
        </p:blipFill>
        <p:spPr>
          <a:xfrm>
            <a:off x="0" y="7162575"/>
            <a:ext cx="4737416" cy="6553425"/>
          </a:xfrm>
          <a:prstGeom prst="rect">
            <a:avLst/>
          </a:prstGeom>
          <a:effectLst>
            <a:outerShdw blurRad="50800" dist="38100" dir="5400000" sx="102000" sy="102000" algn="t" rotWithShape="0">
              <a:prstClr val="black">
                <a:alpha val="40000"/>
              </a:prstClr>
            </a:outerShdw>
          </a:effectLst>
        </p:spPr>
      </p:pic>
      <p:sp>
        <p:nvSpPr>
          <p:cNvPr id="3" name="Underrubrik 2">
            <a:extLst>
              <a:ext uri="{FF2B5EF4-FFF2-40B4-BE49-F238E27FC236}">
                <a16:creationId xmlns:a16="http://schemas.microsoft.com/office/drawing/2014/main" id="{DB7CB5BC-B3F2-41B2-D774-FD6D5B76C148}"/>
              </a:ext>
            </a:extLst>
          </p:cNvPr>
          <p:cNvSpPr>
            <a:spLocks noGrp="1"/>
          </p:cNvSpPr>
          <p:nvPr>
            <p:ph type="subTitle" idx="1"/>
          </p:nvPr>
        </p:nvSpPr>
        <p:spPr>
          <a:xfrm>
            <a:off x="5118648" y="4311799"/>
            <a:ext cx="19785305" cy="7467825"/>
          </a:xfrm>
        </p:spPr>
        <p:txBody>
          <a:bodyPr>
            <a:normAutofit/>
          </a:bodyPr>
          <a:lstStyle/>
          <a:p>
            <a:pPr marL="685800" indent="-685800" algn="l">
              <a:buFont typeface="Arial" panose="020B0604020202020204" pitchFamily="34" charset="0"/>
              <a:buChar char="•"/>
            </a:pPr>
            <a:r>
              <a:rPr lang="sv-SE" sz="6600" dirty="0">
                <a:solidFill>
                  <a:schemeClr val="bg1"/>
                </a:solidFill>
              </a:rPr>
              <a:t>Värdegrund och kultur</a:t>
            </a:r>
          </a:p>
          <a:p>
            <a:pPr marL="685800" indent="-685800" algn="l">
              <a:buFont typeface="Arial" panose="020B0604020202020204" pitchFamily="34" charset="0"/>
              <a:buChar char="•"/>
            </a:pPr>
            <a:r>
              <a:rPr lang="sv-SE" sz="6600" dirty="0">
                <a:solidFill>
                  <a:schemeClr val="bg1"/>
                </a:solidFill>
              </a:rPr>
              <a:t>Grön nivå</a:t>
            </a:r>
          </a:p>
          <a:p>
            <a:pPr marL="685800" indent="-685800" algn="l">
              <a:buFont typeface="Arial" panose="020B0604020202020204" pitchFamily="34" charset="0"/>
              <a:buChar char="•"/>
            </a:pPr>
            <a:r>
              <a:rPr lang="sv-SE" sz="6600" dirty="0">
                <a:solidFill>
                  <a:schemeClr val="bg1"/>
                </a:solidFill>
              </a:rPr>
              <a:t>Poolspel, träningsschema, fotografering</a:t>
            </a:r>
          </a:p>
          <a:p>
            <a:pPr marL="685800" indent="-685800" algn="l">
              <a:buFont typeface="Arial" panose="020B0604020202020204" pitchFamily="34" charset="0"/>
              <a:buChar char="•"/>
            </a:pPr>
            <a:r>
              <a:rPr lang="sv-SE" sz="6600" dirty="0">
                <a:solidFill>
                  <a:schemeClr val="bg1"/>
                </a:solidFill>
              </a:rPr>
              <a:t>Uppdelning arbetsuppgifter</a:t>
            </a:r>
          </a:p>
          <a:p>
            <a:pPr marL="685800" indent="-685800" algn="l">
              <a:buFont typeface="Arial" panose="020B0604020202020204" pitchFamily="34" charset="0"/>
              <a:buChar char="•"/>
            </a:pPr>
            <a:r>
              <a:rPr lang="sv-SE" sz="6600" dirty="0" err="1">
                <a:solidFill>
                  <a:schemeClr val="bg1"/>
                </a:solidFill>
              </a:rPr>
              <a:t>Frallförsäljning</a:t>
            </a:r>
            <a:endParaRPr lang="sv-SE" sz="6600" dirty="0">
              <a:solidFill>
                <a:schemeClr val="bg1"/>
              </a:solidFill>
            </a:endParaRPr>
          </a:p>
          <a:p>
            <a:pPr marL="685800" indent="-685800" algn="l">
              <a:buFont typeface="Arial" panose="020B0604020202020204" pitchFamily="34" charset="0"/>
              <a:buChar char="•"/>
            </a:pPr>
            <a:r>
              <a:rPr lang="sv-SE" sz="6600" dirty="0">
                <a:solidFill>
                  <a:schemeClr val="bg1"/>
                </a:solidFill>
              </a:rPr>
              <a:t>Övriga punkter</a:t>
            </a:r>
          </a:p>
          <a:p>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109453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6399" y="938076"/>
            <a:ext cx="21029613" cy="2649537"/>
          </a:xfrm>
        </p:spPr>
        <p:txBody>
          <a:bodyPr>
            <a:normAutofit fontScale="90000"/>
          </a:bodyPr>
          <a:lstStyle/>
          <a:p>
            <a:pPr algn="ctr"/>
            <a:r>
              <a:rPr lang="sv-SE" sz="15999" dirty="0">
                <a:solidFill>
                  <a:srgbClr val="F5EF88"/>
                </a:solidFill>
                <a:latin typeface="Mongoose Regular" panose="02000000000000000000" pitchFamily="2" charset="77"/>
              </a:rPr>
              <a:t>VÄRDEGRUND OCH KULTUR</a:t>
            </a:r>
          </a:p>
        </p:txBody>
      </p:sp>
      <p:sp>
        <p:nvSpPr>
          <p:cNvPr id="3" name="textruta 2">
            <a:extLst>
              <a:ext uri="{FF2B5EF4-FFF2-40B4-BE49-F238E27FC236}">
                <a16:creationId xmlns:a16="http://schemas.microsoft.com/office/drawing/2014/main" id="{DE09E215-920D-E117-4C53-85ED92E01738}"/>
              </a:ext>
            </a:extLst>
          </p:cNvPr>
          <p:cNvSpPr txBox="1"/>
          <p:nvPr/>
        </p:nvSpPr>
        <p:spPr>
          <a:xfrm>
            <a:off x="16027399" y="13277647"/>
            <a:ext cx="8673671" cy="412508"/>
          </a:xfrm>
          <a:prstGeom prst="rect">
            <a:avLst/>
          </a:prstGeom>
          <a:noFill/>
        </p:spPr>
        <p:txBody>
          <a:bodyPr wrap="square" rtlCol="0">
            <a:spAutoFit/>
          </a:bodyPr>
          <a:lstStyle/>
          <a:p>
            <a:r>
              <a:rPr lang="sv-SE" sz="2000" dirty="0">
                <a:solidFill>
                  <a:schemeClr val="bg1"/>
                </a:solidFill>
                <a:latin typeface="Montserrat" pitchFamily="2" charset="77"/>
              </a:rPr>
              <a:t>SVENSK INNEBANDY  –  SPEL OCH SPELARUTVECKLINGSPLAN</a:t>
            </a:r>
          </a:p>
        </p:txBody>
      </p:sp>
      <p:sp>
        <p:nvSpPr>
          <p:cNvPr id="2" name="textruta 1">
            <a:extLst>
              <a:ext uri="{FF2B5EF4-FFF2-40B4-BE49-F238E27FC236}">
                <a16:creationId xmlns:a16="http://schemas.microsoft.com/office/drawing/2014/main" id="{079A0DE2-522F-54CB-F234-E9306DD7CDAD}"/>
              </a:ext>
            </a:extLst>
          </p:cNvPr>
          <p:cNvSpPr txBox="1"/>
          <p:nvPr/>
        </p:nvSpPr>
        <p:spPr>
          <a:xfrm>
            <a:off x="6462737" y="4709377"/>
            <a:ext cx="12495793" cy="3970318"/>
          </a:xfrm>
          <a:prstGeom prst="rect">
            <a:avLst/>
          </a:prstGeom>
          <a:noFill/>
        </p:spPr>
        <p:txBody>
          <a:bodyPr wrap="none" rtlCol="0">
            <a:spAutoFit/>
          </a:bodyPr>
          <a:lstStyle/>
          <a:p>
            <a:r>
              <a:rPr lang="sv-SE" dirty="0">
                <a:solidFill>
                  <a:schemeClr val="bg1"/>
                </a:solidFill>
                <a:latin typeface="Montserrat" pitchFamily="2" charset="77"/>
              </a:rPr>
              <a:t>SÅ MÅNGA SOM MÖJLIGT</a:t>
            </a:r>
          </a:p>
          <a:p>
            <a:endParaRPr lang="sv-SE" dirty="0">
              <a:solidFill>
                <a:schemeClr val="bg1"/>
              </a:solidFill>
              <a:latin typeface="Montserrat" pitchFamily="2" charset="77"/>
            </a:endParaRPr>
          </a:p>
          <a:p>
            <a:r>
              <a:rPr lang="sv-SE" dirty="0">
                <a:solidFill>
                  <a:schemeClr val="bg1"/>
                </a:solidFill>
                <a:latin typeface="Montserrat" pitchFamily="2" charset="77"/>
              </a:rPr>
              <a:t>SÅ LÄNGE SOM MÖJLIGT</a:t>
            </a:r>
          </a:p>
          <a:p>
            <a:endParaRPr lang="sv-SE" dirty="0">
              <a:solidFill>
                <a:schemeClr val="bg1"/>
              </a:solidFill>
              <a:latin typeface="Montserrat" pitchFamily="2" charset="77"/>
            </a:endParaRPr>
          </a:p>
          <a:p>
            <a:r>
              <a:rPr lang="sv-SE" dirty="0">
                <a:solidFill>
                  <a:schemeClr val="bg1"/>
                </a:solidFill>
                <a:latin typeface="Montserrat" pitchFamily="2" charset="77"/>
              </a:rPr>
              <a:t>SÅ BRA SOM MÖJLIGT</a:t>
            </a:r>
          </a:p>
          <a:p>
            <a:endParaRPr lang="sv-SE" dirty="0">
              <a:solidFill>
                <a:schemeClr val="bg1"/>
              </a:solidFill>
              <a:latin typeface="Montserrat" pitchFamily="2" charset="77"/>
            </a:endParaRPr>
          </a:p>
          <a:p>
            <a:r>
              <a:rPr lang="sv-SE" dirty="0">
                <a:solidFill>
                  <a:schemeClr val="bg1"/>
                </a:solidFill>
                <a:latin typeface="Montserrat" pitchFamily="2" charset="77"/>
              </a:rPr>
              <a:t>VÅRDAT SPRÅK – hjälpas åt att i MAIS använder vi inga svordomar. </a:t>
            </a:r>
          </a:p>
        </p:txBody>
      </p:sp>
      <p:sp>
        <p:nvSpPr>
          <p:cNvPr id="5" name="Rektangel 4">
            <a:extLst>
              <a:ext uri="{FF2B5EF4-FFF2-40B4-BE49-F238E27FC236}">
                <a16:creationId xmlns:a16="http://schemas.microsoft.com/office/drawing/2014/main" id="{83B1E709-225C-3444-9D99-FFFA1337D88C}"/>
              </a:ext>
            </a:extLst>
          </p:cNvPr>
          <p:cNvSpPr/>
          <p:nvPr/>
        </p:nvSpPr>
        <p:spPr>
          <a:xfrm>
            <a:off x="12710634" y="10001249"/>
            <a:ext cx="11569700" cy="2677656"/>
          </a:xfrm>
          <a:prstGeom prst="rect">
            <a:avLst/>
          </a:prstGeom>
        </p:spPr>
        <p:txBody>
          <a:bodyPr wrap="square">
            <a:spAutoFit/>
          </a:bodyPr>
          <a:lstStyle/>
          <a:p>
            <a:r>
              <a:rPr lang="sv-SE" sz="2800" b="1" dirty="0">
                <a:solidFill>
                  <a:schemeClr val="bg1"/>
                </a:solidFill>
              </a:rPr>
              <a:t>Gemenskap</a:t>
            </a:r>
            <a:endParaRPr lang="sv-SE" sz="2800" dirty="0">
              <a:solidFill>
                <a:schemeClr val="bg1"/>
              </a:solidFill>
            </a:endParaRPr>
          </a:p>
          <a:p>
            <a:r>
              <a:rPr lang="sv-SE" sz="2800" dirty="0">
                <a:solidFill>
                  <a:schemeClr val="bg1"/>
                </a:solidFill>
              </a:rPr>
              <a:t>Mullsjö AIS bygger inte på några få människors talanger, utan på engagemang av många. Vi värdesätter och respekterar varandra oberoende av kön, social bakgrund, religion, sexuell läggning eller etniskt ursprung. Vi har ett stort socialt ansvar gentemot barn, ungdomar och vuxna. Vi hjälper och stöttar varandra även utanför vår idrottsliga kärna.</a:t>
            </a:r>
            <a:endParaRPr lang="sv-SE" sz="2800" b="0" i="0" dirty="0">
              <a:solidFill>
                <a:schemeClr val="bg1"/>
              </a:solidFill>
              <a:effectLst/>
            </a:endParaRPr>
          </a:p>
        </p:txBody>
      </p:sp>
    </p:spTree>
    <p:extLst>
      <p:ext uri="{BB962C8B-B14F-4D97-AF65-F5344CB8AC3E}">
        <p14:creationId xmlns:p14="http://schemas.microsoft.com/office/powerpoint/2010/main" val="199229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F4C2C7-DE17-88CD-5C82-1D5BEAA0AF12}"/>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63B0D3B2-C41E-E1B4-2BB8-96BD814A0CCF}"/>
              </a:ext>
            </a:extLst>
          </p:cNvPr>
          <p:cNvSpPr>
            <a:spLocks noGrp="1"/>
          </p:cNvSpPr>
          <p:nvPr>
            <p:ph type="title" idx="4294967295"/>
          </p:nvPr>
        </p:nvSpPr>
        <p:spPr>
          <a:xfrm>
            <a:off x="1676399" y="938076"/>
            <a:ext cx="21029613" cy="2649537"/>
          </a:xfrm>
        </p:spPr>
        <p:txBody>
          <a:bodyPr>
            <a:normAutofit/>
          </a:bodyPr>
          <a:lstStyle/>
          <a:p>
            <a:pPr algn="ctr"/>
            <a:r>
              <a:rPr lang="sv-SE" sz="15999" dirty="0">
                <a:solidFill>
                  <a:srgbClr val="F5EF88"/>
                </a:solidFill>
                <a:latin typeface="Mongoose Regular" panose="02000000000000000000" pitchFamily="2" charset="77"/>
              </a:rPr>
              <a:t>GRÖN NIVÅ</a:t>
            </a:r>
          </a:p>
        </p:txBody>
      </p:sp>
      <p:sp>
        <p:nvSpPr>
          <p:cNvPr id="2" name="textruta 1">
            <a:extLst>
              <a:ext uri="{FF2B5EF4-FFF2-40B4-BE49-F238E27FC236}">
                <a16:creationId xmlns:a16="http://schemas.microsoft.com/office/drawing/2014/main" id="{5081B4EA-C320-C35C-4448-DC0E0B32FA2F}"/>
              </a:ext>
            </a:extLst>
          </p:cNvPr>
          <p:cNvSpPr txBox="1"/>
          <p:nvPr/>
        </p:nvSpPr>
        <p:spPr>
          <a:xfrm>
            <a:off x="492982" y="3587613"/>
            <a:ext cx="12941176" cy="6740307"/>
          </a:xfrm>
          <a:prstGeom prst="rect">
            <a:avLst/>
          </a:prstGeom>
          <a:noFill/>
        </p:spPr>
        <p:txBody>
          <a:bodyPr wrap="square" rtlCol="0">
            <a:spAutoFit/>
          </a:bodyPr>
          <a:lstStyle/>
          <a:p>
            <a:r>
              <a:rPr lang="sv-SE" b="1" dirty="0">
                <a:solidFill>
                  <a:schemeClr val="bg1"/>
                </a:solidFill>
              </a:rPr>
              <a:t>Rörelseglädje (6-9 år) – grön</a:t>
            </a:r>
          </a:p>
          <a:p>
            <a:r>
              <a:rPr lang="sv-SE" dirty="0">
                <a:solidFill>
                  <a:schemeClr val="bg1"/>
                </a:solidFill>
              </a:rPr>
              <a:t>Rörelseglädje präglas av att ha kul i sitt idrottande och fortsätta att utveckla de motoriska grundformerna. Själva spelet och innebandytekniken introduceras på ett lekfullt sätt och innebandyträningen genomförs med fördel i form av roliga aktiviteter och lekar. Det gäller också att anpassa ytor och utrustning efter barnen.</a:t>
            </a:r>
          </a:p>
          <a:p>
            <a:r>
              <a:rPr lang="sv-SE" dirty="0">
                <a:solidFill>
                  <a:schemeClr val="bg1"/>
                </a:solidFill>
              </a:rPr>
              <a:t>Ledaren förklarar och instruerar på ett tydligt och enkelt sätt. Att vara med och göra sitt bästa är viktigare än att prestera. I ledarrollen är det centralt att lyfta det som är positivt och bidra till att barnen utvecklar sitt självförtroende och sin självkänsla.</a:t>
            </a:r>
          </a:p>
          <a:p>
            <a:endParaRPr lang="sv-SE" dirty="0">
              <a:solidFill>
                <a:schemeClr val="bg1"/>
              </a:solidFill>
              <a:latin typeface="Montserrat" pitchFamily="2" charset="77"/>
            </a:endParaRPr>
          </a:p>
        </p:txBody>
      </p:sp>
      <p:pic>
        <p:nvPicPr>
          <p:cNvPr id="3" name="Bildobjekt 2">
            <a:extLst>
              <a:ext uri="{FF2B5EF4-FFF2-40B4-BE49-F238E27FC236}">
                <a16:creationId xmlns:a16="http://schemas.microsoft.com/office/drawing/2014/main" id="{45D08E20-05CF-1832-2E85-0F31689E6634}"/>
              </a:ext>
            </a:extLst>
          </p:cNvPr>
          <p:cNvPicPr>
            <a:picLocks noChangeAspect="1"/>
          </p:cNvPicPr>
          <p:nvPr/>
        </p:nvPicPr>
        <p:blipFill rotWithShape="1">
          <a:blip r:embed="rId4">
            <a:extLst>
              <a:ext uri="{28A0092B-C50C-407E-A947-70E740481C1C}">
                <a14:useLocalDpi xmlns:a14="http://schemas.microsoft.com/office/drawing/2010/main" val="0"/>
              </a:ext>
            </a:extLst>
          </a:blip>
          <a:srcRect l="21904" t="14385" r="20952" b="29756"/>
          <a:stretch/>
        </p:blipFill>
        <p:spPr>
          <a:xfrm>
            <a:off x="0" y="9481908"/>
            <a:ext cx="2853369" cy="3947160"/>
          </a:xfrm>
          <a:prstGeom prst="rect">
            <a:avLst/>
          </a:prstGeom>
          <a:effectLst>
            <a:outerShdw blurRad="50800" dist="38100" dir="5400000" sx="102000" sy="102000" algn="t" rotWithShape="0">
              <a:prstClr val="black">
                <a:alpha val="40000"/>
              </a:prstClr>
            </a:outerShdw>
          </a:effectLst>
        </p:spPr>
      </p:pic>
      <p:pic>
        <p:nvPicPr>
          <p:cNvPr id="4" name="Bildobjekt 3">
            <a:extLst>
              <a:ext uri="{FF2B5EF4-FFF2-40B4-BE49-F238E27FC236}">
                <a16:creationId xmlns:a16="http://schemas.microsoft.com/office/drawing/2014/main" id="{2D7489DB-13DF-8F40-9814-69AD2E327CA4}"/>
              </a:ext>
            </a:extLst>
          </p:cNvPr>
          <p:cNvPicPr>
            <a:picLocks noChangeAspect="1"/>
          </p:cNvPicPr>
          <p:nvPr/>
        </p:nvPicPr>
        <p:blipFill rotWithShape="1">
          <a:blip r:embed="rId5"/>
          <a:srcRect l="12202" t="17607" r="12118" b="16567"/>
          <a:stretch/>
        </p:blipFill>
        <p:spPr>
          <a:xfrm>
            <a:off x="13397558" y="6813294"/>
            <a:ext cx="10984855" cy="6164163"/>
          </a:xfrm>
          <a:prstGeom prst="rect">
            <a:avLst/>
          </a:prstGeom>
        </p:spPr>
      </p:pic>
      <p:sp>
        <p:nvSpPr>
          <p:cNvPr id="5" name="textruta 4">
            <a:extLst>
              <a:ext uri="{FF2B5EF4-FFF2-40B4-BE49-F238E27FC236}">
                <a16:creationId xmlns:a16="http://schemas.microsoft.com/office/drawing/2014/main" id="{67920C7A-C2DD-A948-8CA9-8AD232A5EFC2}"/>
              </a:ext>
            </a:extLst>
          </p:cNvPr>
          <p:cNvSpPr txBox="1"/>
          <p:nvPr/>
        </p:nvSpPr>
        <p:spPr>
          <a:xfrm>
            <a:off x="9555165" y="9251075"/>
            <a:ext cx="4114800" cy="461665"/>
          </a:xfrm>
          <a:prstGeom prst="rect">
            <a:avLst/>
          </a:prstGeom>
          <a:noFill/>
        </p:spPr>
        <p:txBody>
          <a:bodyPr wrap="square" rtlCol="0">
            <a:spAutoFit/>
          </a:bodyPr>
          <a:lstStyle/>
          <a:p>
            <a:r>
              <a:rPr lang="sv-SE" sz="2400" dirty="0">
                <a:solidFill>
                  <a:schemeClr val="bg1"/>
                </a:solidFill>
              </a:rPr>
              <a:t>(Svenska IBF)</a:t>
            </a:r>
          </a:p>
        </p:txBody>
      </p:sp>
    </p:spTree>
    <p:extLst>
      <p:ext uri="{BB962C8B-B14F-4D97-AF65-F5344CB8AC3E}">
        <p14:creationId xmlns:p14="http://schemas.microsoft.com/office/powerpoint/2010/main" val="310224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4C2C7-DE17-88CD-5C82-1D5BEAA0AF12}"/>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63B0D3B2-C41E-E1B4-2BB8-96BD814A0CCF}"/>
              </a:ext>
            </a:extLst>
          </p:cNvPr>
          <p:cNvSpPr>
            <a:spLocks noGrp="1"/>
          </p:cNvSpPr>
          <p:nvPr>
            <p:ph type="title" idx="4294967295"/>
          </p:nvPr>
        </p:nvSpPr>
        <p:spPr>
          <a:xfrm>
            <a:off x="1676399" y="938076"/>
            <a:ext cx="21029613" cy="2649537"/>
          </a:xfrm>
        </p:spPr>
        <p:txBody>
          <a:bodyPr>
            <a:normAutofit/>
          </a:bodyPr>
          <a:lstStyle/>
          <a:p>
            <a:pPr algn="ctr"/>
            <a:r>
              <a:rPr lang="sv-SE" sz="15999" dirty="0">
                <a:solidFill>
                  <a:srgbClr val="F5EF88"/>
                </a:solidFill>
                <a:latin typeface="Mongoose Regular" panose="02000000000000000000" pitchFamily="2" charset="77"/>
              </a:rPr>
              <a:t>GRÖN NIVÅ</a:t>
            </a:r>
          </a:p>
        </p:txBody>
      </p:sp>
      <p:sp>
        <p:nvSpPr>
          <p:cNvPr id="2" name="textruta 1">
            <a:extLst>
              <a:ext uri="{FF2B5EF4-FFF2-40B4-BE49-F238E27FC236}">
                <a16:creationId xmlns:a16="http://schemas.microsoft.com/office/drawing/2014/main" id="{5081B4EA-C320-C35C-4448-DC0E0B32FA2F}"/>
              </a:ext>
            </a:extLst>
          </p:cNvPr>
          <p:cNvSpPr txBox="1"/>
          <p:nvPr/>
        </p:nvSpPr>
        <p:spPr>
          <a:xfrm>
            <a:off x="907683" y="3587613"/>
            <a:ext cx="22567043" cy="15604272"/>
          </a:xfrm>
          <a:prstGeom prst="rect">
            <a:avLst/>
          </a:prstGeom>
          <a:noFill/>
        </p:spPr>
        <p:txBody>
          <a:bodyPr wrap="square" numCol="2" rtlCol="0">
            <a:spAutoFit/>
          </a:bodyPr>
          <a:lstStyle/>
          <a:p>
            <a:pPr marL="571500" indent="-571500">
              <a:buFont typeface="Arial" panose="020B0604020202020204" pitchFamily="34" charset="0"/>
              <a:buChar char="•"/>
            </a:pPr>
            <a:r>
              <a:rPr lang="sv-SE" b="1" dirty="0">
                <a:solidFill>
                  <a:schemeClr val="bg1"/>
                </a:solidFill>
              </a:rPr>
              <a:t>Antal spelare:</a:t>
            </a:r>
            <a:r>
              <a:rPr lang="sv-SE" dirty="0">
                <a:solidFill>
                  <a:schemeClr val="bg1"/>
                </a:solidFill>
              </a:rPr>
              <a:t> 3+målvakt</a:t>
            </a:r>
            <a:br>
              <a:rPr lang="sv-SE" dirty="0">
                <a:solidFill>
                  <a:schemeClr val="bg1"/>
                </a:solidFill>
              </a:rPr>
            </a:br>
            <a:r>
              <a:rPr lang="sv-SE" b="1" dirty="0">
                <a:solidFill>
                  <a:schemeClr val="bg1"/>
                </a:solidFill>
              </a:rPr>
              <a:t>Speltid:</a:t>
            </a:r>
            <a:r>
              <a:rPr lang="sv-SE" dirty="0">
                <a:solidFill>
                  <a:schemeClr val="bg1"/>
                </a:solidFill>
              </a:rPr>
              <a:t> Rekommenderad tid 3x12 min</a:t>
            </a:r>
            <a:br>
              <a:rPr lang="sv-SE" dirty="0">
                <a:solidFill>
                  <a:schemeClr val="bg1"/>
                </a:solidFill>
              </a:rPr>
            </a:br>
            <a:r>
              <a:rPr lang="sv-SE" b="1" dirty="0">
                <a:solidFill>
                  <a:schemeClr val="bg1"/>
                </a:solidFill>
              </a:rPr>
              <a:t>Periodpaus:</a:t>
            </a:r>
            <a:r>
              <a:rPr lang="sv-SE" dirty="0">
                <a:solidFill>
                  <a:schemeClr val="bg1"/>
                </a:solidFill>
              </a:rPr>
              <a:t> 5 min</a:t>
            </a:r>
            <a:br>
              <a:rPr lang="sv-SE" dirty="0">
                <a:solidFill>
                  <a:schemeClr val="bg1"/>
                </a:solidFill>
              </a:rPr>
            </a:br>
            <a:r>
              <a:rPr lang="sv-SE" b="1" dirty="0">
                <a:solidFill>
                  <a:schemeClr val="bg1"/>
                </a:solidFill>
              </a:rPr>
              <a:t>Timeout:</a:t>
            </a:r>
            <a:r>
              <a:rPr lang="sv-SE" dirty="0">
                <a:solidFill>
                  <a:schemeClr val="bg1"/>
                </a:solidFill>
              </a:rPr>
              <a:t> Nej</a:t>
            </a:r>
            <a:br>
              <a:rPr lang="sv-SE" dirty="0">
                <a:solidFill>
                  <a:schemeClr val="bg1"/>
                </a:solidFill>
              </a:rPr>
            </a:br>
            <a:r>
              <a:rPr lang="sv-SE" b="1" dirty="0">
                <a:solidFill>
                  <a:schemeClr val="bg1"/>
                </a:solidFill>
              </a:rPr>
              <a:t>Ta ut målvakt:</a:t>
            </a:r>
            <a:r>
              <a:rPr lang="sv-SE" dirty="0">
                <a:solidFill>
                  <a:schemeClr val="bg1"/>
                </a:solidFill>
              </a:rPr>
              <a:t> Nej</a:t>
            </a:r>
            <a:br>
              <a:rPr lang="sv-SE" dirty="0">
                <a:solidFill>
                  <a:schemeClr val="bg1"/>
                </a:solidFill>
              </a:rPr>
            </a:br>
            <a:r>
              <a:rPr lang="sv-SE" b="1" dirty="0">
                <a:solidFill>
                  <a:schemeClr val="bg1"/>
                </a:solidFill>
              </a:rPr>
              <a:t>Planstorlek:</a:t>
            </a:r>
            <a:r>
              <a:rPr lang="sv-SE" dirty="0">
                <a:solidFill>
                  <a:schemeClr val="bg1"/>
                </a:solidFill>
              </a:rPr>
              <a:t> 20 x 12 meter</a:t>
            </a:r>
            <a:br>
              <a:rPr lang="sv-SE" dirty="0">
                <a:solidFill>
                  <a:schemeClr val="bg1"/>
                </a:solidFill>
              </a:rPr>
            </a:br>
            <a:r>
              <a:rPr lang="sv-SE" b="1" dirty="0">
                <a:solidFill>
                  <a:schemeClr val="bg1"/>
                </a:solidFill>
              </a:rPr>
              <a:t>Målbursstorlek</a:t>
            </a:r>
            <a:r>
              <a:rPr lang="sv-SE" dirty="0">
                <a:solidFill>
                  <a:schemeClr val="bg1"/>
                </a:solidFill>
              </a:rPr>
              <a:t>: 120 x 90 centimeter</a:t>
            </a:r>
            <a:br>
              <a:rPr lang="sv-SE" dirty="0">
                <a:solidFill>
                  <a:schemeClr val="bg1"/>
                </a:solidFill>
              </a:rPr>
            </a:br>
            <a:r>
              <a:rPr lang="sv-SE" b="1" dirty="0">
                <a:solidFill>
                  <a:schemeClr val="bg1"/>
                </a:solidFill>
              </a:rPr>
              <a:t>Målvaktsområde:</a:t>
            </a:r>
            <a:r>
              <a:rPr lang="sv-SE" dirty="0">
                <a:solidFill>
                  <a:schemeClr val="bg1"/>
                </a:solidFill>
              </a:rPr>
              <a:t> 1 x 2 meter</a:t>
            </a:r>
            <a:br>
              <a:rPr lang="sv-SE" dirty="0">
                <a:solidFill>
                  <a:schemeClr val="bg1"/>
                </a:solidFill>
              </a:rPr>
            </a:br>
            <a:r>
              <a:rPr lang="sv-SE" b="1" dirty="0">
                <a:solidFill>
                  <a:schemeClr val="bg1"/>
                </a:solidFill>
              </a:rPr>
              <a:t>Målområde:</a:t>
            </a:r>
            <a:r>
              <a:rPr lang="sv-SE" dirty="0">
                <a:solidFill>
                  <a:schemeClr val="bg1"/>
                </a:solidFill>
              </a:rPr>
              <a:t> Nej</a:t>
            </a:r>
            <a:br>
              <a:rPr lang="sv-SE" dirty="0">
                <a:solidFill>
                  <a:schemeClr val="bg1"/>
                </a:solidFill>
              </a:rPr>
            </a:br>
            <a:r>
              <a:rPr lang="sv-SE" b="1" dirty="0">
                <a:solidFill>
                  <a:schemeClr val="bg1"/>
                </a:solidFill>
              </a:rPr>
              <a:t>Målvakt:</a:t>
            </a:r>
            <a:r>
              <a:rPr lang="sv-SE" dirty="0">
                <a:solidFill>
                  <a:schemeClr val="bg1"/>
                </a:solidFill>
              </a:rPr>
              <a:t> Ja</a:t>
            </a:r>
            <a:br>
              <a:rPr lang="sv-SE" dirty="0">
                <a:solidFill>
                  <a:schemeClr val="bg1"/>
                </a:solidFill>
              </a:rPr>
            </a:br>
            <a:r>
              <a:rPr lang="sv-SE" b="1" dirty="0">
                <a:solidFill>
                  <a:schemeClr val="bg1"/>
                </a:solidFill>
              </a:rPr>
              <a:t>Synlig resultattavla:</a:t>
            </a:r>
            <a:r>
              <a:rPr lang="sv-SE" dirty="0">
                <a:solidFill>
                  <a:schemeClr val="bg1"/>
                </a:solidFill>
              </a:rPr>
              <a:t> Nej</a:t>
            </a:r>
            <a:br>
              <a:rPr lang="sv-SE" dirty="0">
                <a:solidFill>
                  <a:schemeClr val="bg1"/>
                </a:solidFill>
              </a:rPr>
            </a:br>
            <a:r>
              <a:rPr lang="sv-SE" b="1" dirty="0">
                <a:solidFill>
                  <a:schemeClr val="bg1"/>
                </a:solidFill>
              </a:rPr>
              <a:t>Byten:</a:t>
            </a:r>
            <a:r>
              <a:rPr lang="sv-SE" dirty="0">
                <a:solidFill>
                  <a:schemeClr val="bg1"/>
                </a:solidFill>
              </a:rPr>
              <a:t> Intervall rullande tid</a:t>
            </a:r>
            <a:br>
              <a:rPr lang="sv-SE" dirty="0">
                <a:solidFill>
                  <a:schemeClr val="bg1"/>
                </a:solidFill>
              </a:rPr>
            </a:br>
            <a:r>
              <a:rPr lang="sv-SE" b="1" dirty="0">
                <a:solidFill>
                  <a:schemeClr val="bg1"/>
                </a:solidFill>
              </a:rPr>
              <a:t>Intervallbyten tid:</a:t>
            </a:r>
            <a:r>
              <a:rPr lang="sv-SE" dirty="0">
                <a:solidFill>
                  <a:schemeClr val="bg1"/>
                </a:solidFill>
              </a:rPr>
              <a:t> 2 minuter</a:t>
            </a:r>
            <a:br>
              <a:rPr lang="sv-SE" dirty="0">
                <a:solidFill>
                  <a:schemeClr val="bg1"/>
                </a:solidFill>
              </a:rPr>
            </a:br>
            <a:r>
              <a:rPr lang="sv-SE" b="1" dirty="0">
                <a:solidFill>
                  <a:schemeClr val="bg1"/>
                </a:solidFill>
              </a:rPr>
              <a:t>Utvisning:</a:t>
            </a:r>
            <a:r>
              <a:rPr lang="sv-SE" dirty="0">
                <a:solidFill>
                  <a:schemeClr val="bg1"/>
                </a:solidFill>
              </a:rPr>
              <a:t> Personlig, ej tidsbestämd</a:t>
            </a:r>
            <a:br>
              <a:rPr lang="sv-SE" dirty="0">
                <a:solidFill>
                  <a:schemeClr val="bg1"/>
                </a:solidFill>
              </a:rPr>
            </a:br>
            <a:r>
              <a:rPr lang="sv-SE" b="1" dirty="0">
                <a:solidFill>
                  <a:schemeClr val="bg1"/>
                </a:solidFill>
              </a:rPr>
              <a:t>Straffslag:</a:t>
            </a:r>
            <a:r>
              <a:rPr lang="sv-SE" dirty="0">
                <a:solidFill>
                  <a:schemeClr val="bg1"/>
                </a:solidFill>
              </a:rPr>
              <a:t> Nej</a:t>
            </a: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endParaRPr lang="sv-SE" dirty="0">
              <a:solidFill>
                <a:schemeClr val="bg1"/>
              </a:solidFill>
            </a:endParaRPr>
          </a:p>
          <a:p>
            <a:pPr marL="571500" indent="-571500">
              <a:buFont typeface="Arial" panose="020B0604020202020204" pitchFamily="34" charset="0"/>
              <a:buChar char="•"/>
            </a:pPr>
            <a:br>
              <a:rPr lang="sv-SE" dirty="0">
                <a:solidFill>
                  <a:schemeClr val="bg1"/>
                </a:solidFill>
              </a:rPr>
            </a:br>
            <a:r>
              <a:rPr lang="sv-SE" b="1" dirty="0">
                <a:solidFill>
                  <a:schemeClr val="bg1"/>
                </a:solidFill>
              </a:rPr>
              <a:t>Antal matchledare (domare):</a:t>
            </a:r>
            <a:r>
              <a:rPr lang="sv-SE" dirty="0">
                <a:solidFill>
                  <a:schemeClr val="bg1"/>
                </a:solidFill>
              </a:rPr>
              <a:t> 1-2</a:t>
            </a:r>
            <a:br>
              <a:rPr lang="sv-SE" dirty="0">
                <a:solidFill>
                  <a:schemeClr val="bg1"/>
                </a:solidFill>
              </a:rPr>
            </a:br>
            <a:r>
              <a:rPr lang="sv-SE" b="1" dirty="0">
                <a:solidFill>
                  <a:schemeClr val="bg1"/>
                </a:solidFill>
              </a:rPr>
              <a:t>Fasta situationer:</a:t>
            </a:r>
            <a:r>
              <a:rPr lang="sv-SE" dirty="0">
                <a:solidFill>
                  <a:schemeClr val="bg1"/>
                </a:solidFill>
              </a:rPr>
              <a:t> Får inte gå direkt i mål</a:t>
            </a:r>
            <a:br>
              <a:rPr lang="sv-SE" dirty="0">
                <a:solidFill>
                  <a:schemeClr val="bg1"/>
                </a:solidFill>
              </a:rPr>
            </a:br>
            <a:r>
              <a:rPr lang="sv-SE" b="1" dirty="0">
                <a:solidFill>
                  <a:schemeClr val="bg1"/>
                </a:solidFill>
              </a:rPr>
              <a:t>Avstånd fasta situationer:</a:t>
            </a:r>
            <a:r>
              <a:rPr lang="sv-SE" dirty="0">
                <a:solidFill>
                  <a:schemeClr val="bg1"/>
                </a:solidFill>
              </a:rPr>
              <a:t> 1,5 meter</a:t>
            </a:r>
            <a:br>
              <a:rPr lang="sv-SE" dirty="0">
                <a:solidFill>
                  <a:schemeClr val="bg1"/>
                </a:solidFill>
              </a:rPr>
            </a:br>
            <a:r>
              <a:rPr lang="sv-SE" b="1" dirty="0">
                <a:solidFill>
                  <a:schemeClr val="bg1"/>
                </a:solidFill>
              </a:rPr>
              <a:t>Vid inslag:</a:t>
            </a:r>
            <a:r>
              <a:rPr lang="sv-SE" dirty="0">
                <a:solidFill>
                  <a:schemeClr val="bg1"/>
                </a:solidFill>
              </a:rPr>
              <a:t> Driva eller passa</a:t>
            </a:r>
            <a:br>
              <a:rPr lang="sv-SE" dirty="0">
                <a:solidFill>
                  <a:schemeClr val="bg1"/>
                </a:solidFill>
              </a:rPr>
            </a:br>
            <a:r>
              <a:rPr lang="sv-SE" b="1" dirty="0">
                <a:solidFill>
                  <a:schemeClr val="bg1"/>
                </a:solidFill>
              </a:rPr>
              <a:t>Vid frislag:</a:t>
            </a:r>
            <a:r>
              <a:rPr lang="sv-SE" dirty="0">
                <a:solidFill>
                  <a:schemeClr val="bg1"/>
                </a:solidFill>
              </a:rPr>
              <a:t> Driva eller passa</a:t>
            </a:r>
            <a:br>
              <a:rPr lang="sv-SE" dirty="0">
                <a:solidFill>
                  <a:schemeClr val="bg1"/>
                </a:solidFill>
              </a:rPr>
            </a:br>
            <a:r>
              <a:rPr lang="sv-SE" b="1" dirty="0">
                <a:solidFill>
                  <a:schemeClr val="bg1"/>
                </a:solidFill>
              </a:rPr>
              <a:t>Efter mål:</a:t>
            </a:r>
            <a:r>
              <a:rPr lang="sv-SE" dirty="0">
                <a:solidFill>
                  <a:schemeClr val="bg1"/>
                </a:solidFill>
              </a:rPr>
              <a:t> Avslag vid målpunkt, driva eller passa</a:t>
            </a:r>
            <a:br>
              <a:rPr lang="sv-SE" dirty="0">
                <a:solidFill>
                  <a:schemeClr val="bg1"/>
                </a:solidFill>
              </a:rPr>
            </a:br>
            <a:r>
              <a:rPr lang="sv-SE" b="1" dirty="0">
                <a:solidFill>
                  <a:schemeClr val="bg1"/>
                </a:solidFill>
              </a:rPr>
              <a:t>Efter mål:</a:t>
            </a:r>
            <a:r>
              <a:rPr lang="sv-SE" dirty="0">
                <a:solidFill>
                  <a:schemeClr val="bg1"/>
                </a:solidFill>
              </a:rPr>
              <a:t> Mittlinje för lag som gjort mål</a:t>
            </a:r>
            <a:br>
              <a:rPr lang="sv-SE" dirty="0">
                <a:solidFill>
                  <a:schemeClr val="bg1"/>
                </a:solidFill>
              </a:rPr>
            </a:br>
            <a:r>
              <a:rPr lang="sv-SE" b="1" dirty="0">
                <a:solidFill>
                  <a:schemeClr val="bg1"/>
                </a:solidFill>
              </a:rPr>
              <a:t>Efter räddning där målvakt har boll:</a:t>
            </a:r>
            <a:r>
              <a:rPr lang="sv-SE" dirty="0">
                <a:solidFill>
                  <a:schemeClr val="bg1"/>
                </a:solidFill>
              </a:rPr>
              <a:t> Mittlinje för lag som avslutat</a:t>
            </a:r>
            <a:br>
              <a:rPr lang="sv-SE" dirty="0">
                <a:solidFill>
                  <a:schemeClr val="bg1"/>
                </a:solidFill>
              </a:rPr>
            </a:br>
            <a:r>
              <a:rPr lang="sv-SE" b="1" dirty="0">
                <a:solidFill>
                  <a:schemeClr val="bg1"/>
                </a:solidFill>
              </a:rPr>
              <a:t>Efter byten:</a:t>
            </a:r>
            <a:r>
              <a:rPr lang="sv-SE" dirty="0">
                <a:solidFill>
                  <a:schemeClr val="bg1"/>
                </a:solidFill>
              </a:rPr>
              <a:t> Avslag vid målpunkt, driva eller passa</a:t>
            </a:r>
            <a:br>
              <a:rPr lang="sv-SE" dirty="0">
                <a:solidFill>
                  <a:schemeClr val="bg1"/>
                </a:solidFill>
              </a:rPr>
            </a:br>
            <a:r>
              <a:rPr lang="sv-SE" b="1" dirty="0">
                <a:solidFill>
                  <a:schemeClr val="bg1"/>
                </a:solidFill>
              </a:rPr>
              <a:t>Fördelsregel:</a:t>
            </a:r>
            <a:r>
              <a:rPr lang="sv-SE" dirty="0">
                <a:solidFill>
                  <a:schemeClr val="bg1"/>
                </a:solidFill>
              </a:rPr>
              <a:t> Nej</a:t>
            </a:r>
            <a:br>
              <a:rPr lang="sv-SE" dirty="0">
                <a:solidFill>
                  <a:schemeClr val="bg1"/>
                </a:solidFill>
              </a:rPr>
            </a:br>
            <a:r>
              <a:rPr lang="sv-SE" b="1" dirty="0">
                <a:solidFill>
                  <a:schemeClr val="bg1"/>
                </a:solidFill>
              </a:rPr>
              <a:t>Krav på ledarlicens i båset:</a:t>
            </a:r>
            <a:r>
              <a:rPr lang="sv-SE" dirty="0">
                <a:solidFill>
                  <a:schemeClr val="bg1"/>
                </a:solidFill>
              </a:rPr>
              <a:t> Ja</a:t>
            </a:r>
            <a:endParaRPr lang="sv-SE" dirty="0">
              <a:solidFill>
                <a:schemeClr val="bg1"/>
              </a:solidFill>
              <a:latin typeface="Montserrat" pitchFamily="2" charset="77"/>
            </a:endParaRPr>
          </a:p>
          <a:p>
            <a:pPr marL="571500" indent="-571500">
              <a:buFont typeface="Arial" panose="020B0604020202020204" pitchFamily="34" charset="0"/>
              <a:buChar char="•"/>
            </a:pPr>
            <a:endParaRPr lang="sv-SE" dirty="0">
              <a:solidFill>
                <a:schemeClr val="bg1"/>
              </a:solidFill>
              <a:latin typeface="Montserrat" pitchFamily="2" charset="77"/>
            </a:endParaRPr>
          </a:p>
        </p:txBody>
      </p:sp>
      <p:pic>
        <p:nvPicPr>
          <p:cNvPr id="3" name="Bildobjekt 2">
            <a:extLst>
              <a:ext uri="{FF2B5EF4-FFF2-40B4-BE49-F238E27FC236}">
                <a16:creationId xmlns:a16="http://schemas.microsoft.com/office/drawing/2014/main" id="{45D08E20-05CF-1832-2E85-0F31689E6634}"/>
              </a:ext>
            </a:extLst>
          </p:cNvPr>
          <p:cNvPicPr>
            <a:picLocks noChangeAspect="1"/>
          </p:cNvPicPr>
          <p:nvPr/>
        </p:nvPicPr>
        <p:blipFill rotWithShape="1">
          <a:blip r:embed="rId3">
            <a:extLst>
              <a:ext uri="{28A0092B-C50C-407E-A947-70E740481C1C}">
                <a14:useLocalDpi xmlns:a14="http://schemas.microsoft.com/office/drawing/2010/main" val="0"/>
              </a:ext>
            </a:extLst>
          </a:blip>
          <a:srcRect l="21904" t="14385" r="20952" b="29756"/>
          <a:stretch/>
        </p:blipFill>
        <p:spPr>
          <a:xfrm>
            <a:off x="8829675" y="4389827"/>
            <a:ext cx="3943350" cy="5454967"/>
          </a:xfrm>
          <a:prstGeom prst="rect">
            <a:avLst/>
          </a:prstGeom>
          <a:effectLst>
            <a:outerShdw blurRad="50800" dist="38100" dir="5400000" sx="102000" sy="102000" algn="t" rotWithShape="0">
              <a:prstClr val="black">
                <a:alpha val="40000"/>
              </a:prstClr>
            </a:outerShdw>
          </a:effectLst>
        </p:spPr>
      </p:pic>
      <p:sp>
        <p:nvSpPr>
          <p:cNvPr id="4" name="textruta 3">
            <a:extLst>
              <a:ext uri="{FF2B5EF4-FFF2-40B4-BE49-F238E27FC236}">
                <a16:creationId xmlns:a16="http://schemas.microsoft.com/office/drawing/2014/main" id="{21640ACF-3E88-004E-9E81-24FE83A7B32D}"/>
              </a:ext>
            </a:extLst>
          </p:cNvPr>
          <p:cNvSpPr txBox="1"/>
          <p:nvPr/>
        </p:nvSpPr>
        <p:spPr>
          <a:xfrm>
            <a:off x="12773025" y="10458451"/>
            <a:ext cx="7600950" cy="461665"/>
          </a:xfrm>
          <a:prstGeom prst="rect">
            <a:avLst/>
          </a:prstGeom>
          <a:noFill/>
        </p:spPr>
        <p:txBody>
          <a:bodyPr wrap="square" rtlCol="0">
            <a:spAutoFit/>
          </a:bodyPr>
          <a:lstStyle/>
          <a:p>
            <a:r>
              <a:rPr lang="sv-SE" sz="2400" dirty="0">
                <a:solidFill>
                  <a:schemeClr val="bg1"/>
                </a:solidFill>
              </a:rPr>
              <a:t>(Regler 3 mot 3 med målvakt från </a:t>
            </a:r>
            <a:r>
              <a:rPr lang="sv-SE" sz="2400" dirty="0" err="1">
                <a:solidFill>
                  <a:schemeClr val="bg1"/>
                </a:solidFill>
              </a:rPr>
              <a:t>Västerötland</a:t>
            </a:r>
            <a:r>
              <a:rPr lang="sv-SE" sz="2400" dirty="0">
                <a:solidFill>
                  <a:schemeClr val="bg1"/>
                </a:solidFill>
              </a:rPr>
              <a:t> IBF)</a:t>
            </a:r>
          </a:p>
        </p:txBody>
      </p:sp>
    </p:spTree>
    <p:extLst>
      <p:ext uri="{BB962C8B-B14F-4D97-AF65-F5344CB8AC3E}">
        <p14:creationId xmlns:p14="http://schemas.microsoft.com/office/powerpoint/2010/main" val="3413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4C2C7-DE17-88CD-5C82-1D5BEAA0AF12}"/>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63B0D3B2-C41E-E1B4-2BB8-96BD814A0CCF}"/>
              </a:ext>
            </a:extLst>
          </p:cNvPr>
          <p:cNvSpPr>
            <a:spLocks noGrp="1"/>
          </p:cNvSpPr>
          <p:nvPr>
            <p:ph type="title" idx="4294967295"/>
          </p:nvPr>
        </p:nvSpPr>
        <p:spPr>
          <a:xfrm>
            <a:off x="342901" y="338001"/>
            <a:ext cx="24488774" cy="2649537"/>
          </a:xfrm>
        </p:spPr>
        <p:txBody>
          <a:bodyPr>
            <a:normAutofit fontScale="90000"/>
          </a:bodyPr>
          <a:lstStyle/>
          <a:p>
            <a:r>
              <a:rPr lang="sv-SE" sz="15999" dirty="0">
                <a:solidFill>
                  <a:srgbClr val="F5EF88"/>
                </a:solidFill>
                <a:latin typeface="Mongoose Regular" panose="02000000000000000000" pitchFamily="2" charset="77"/>
              </a:rPr>
              <a:t>GRÖN NIVÅ – rekommendation</a:t>
            </a:r>
          </a:p>
        </p:txBody>
      </p:sp>
      <p:pic>
        <p:nvPicPr>
          <p:cNvPr id="3" name="Bildobjekt 2">
            <a:extLst>
              <a:ext uri="{FF2B5EF4-FFF2-40B4-BE49-F238E27FC236}">
                <a16:creationId xmlns:a16="http://schemas.microsoft.com/office/drawing/2014/main" id="{45D08E20-05CF-1832-2E85-0F31689E6634}"/>
              </a:ext>
            </a:extLst>
          </p:cNvPr>
          <p:cNvPicPr>
            <a:picLocks noChangeAspect="1"/>
          </p:cNvPicPr>
          <p:nvPr/>
        </p:nvPicPr>
        <p:blipFill rotWithShape="1">
          <a:blip r:embed="rId3">
            <a:extLst>
              <a:ext uri="{28A0092B-C50C-407E-A947-70E740481C1C}">
                <a14:useLocalDpi xmlns:a14="http://schemas.microsoft.com/office/drawing/2010/main" val="0"/>
              </a:ext>
            </a:extLst>
          </a:blip>
          <a:srcRect l="21904" t="14385" r="20952" b="29756"/>
          <a:stretch/>
        </p:blipFill>
        <p:spPr>
          <a:xfrm>
            <a:off x="0" y="9481908"/>
            <a:ext cx="2853369" cy="3947160"/>
          </a:xfrm>
          <a:prstGeom prst="rect">
            <a:avLst/>
          </a:prstGeom>
          <a:effectLst>
            <a:outerShdw blurRad="50800" dist="38100" dir="5400000" sx="102000" sy="102000" algn="t" rotWithShape="0">
              <a:prstClr val="black">
                <a:alpha val="40000"/>
              </a:prstClr>
            </a:outerShdw>
          </a:effectLst>
        </p:spPr>
      </p:pic>
      <p:graphicFrame>
        <p:nvGraphicFramePr>
          <p:cNvPr id="5" name="Tabell 4">
            <a:extLst>
              <a:ext uri="{FF2B5EF4-FFF2-40B4-BE49-F238E27FC236}">
                <a16:creationId xmlns:a16="http://schemas.microsoft.com/office/drawing/2014/main" id="{62765EDF-5327-DA4B-A2F5-1B9DE3BFA2EF}"/>
              </a:ext>
            </a:extLst>
          </p:cNvPr>
          <p:cNvGraphicFramePr>
            <a:graphicFrameLocks noGrp="1"/>
          </p:cNvGraphicFramePr>
          <p:nvPr>
            <p:extLst>
              <p:ext uri="{D42A27DB-BD31-4B8C-83A1-F6EECF244321}">
                <p14:modId xmlns:p14="http://schemas.microsoft.com/office/powerpoint/2010/main" val="238809916"/>
              </p:ext>
            </p:extLst>
          </p:nvPr>
        </p:nvGraphicFramePr>
        <p:xfrm>
          <a:off x="0" y="2305050"/>
          <a:ext cx="24382412" cy="11410950"/>
        </p:xfrm>
        <a:graphic>
          <a:graphicData uri="http://schemas.openxmlformats.org/drawingml/2006/table">
            <a:tbl>
              <a:tblPr>
                <a:tableStyleId>{5C22544A-7EE6-4342-B048-85BDC9FD1C3A}</a:tableStyleId>
              </a:tblPr>
              <a:tblGrid>
                <a:gridCol w="6286501">
                  <a:extLst>
                    <a:ext uri="{9D8B030D-6E8A-4147-A177-3AD203B41FA5}">
                      <a16:colId xmlns:a16="http://schemas.microsoft.com/office/drawing/2014/main" val="2559755067"/>
                    </a:ext>
                  </a:extLst>
                </a:gridCol>
                <a:gridCol w="8258175">
                  <a:extLst>
                    <a:ext uri="{9D8B030D-6E8A-4147-A177-3AD203B41FA5}">
                      <a16:colId xmlns:a16="http://schemas.microsoft.com/office/drawing/2014/main" val="864046960"/>
                    </a:ext>
                  </a:extLst>
                </a:gridCol>
                <a:gridCol w="3738972">
                  <a:extLst>
                    <a:ext uri="{9D8B030D-6E8A-4147-A177-3AD203B41FA5}">
                      <a16:colId xmlns:a16="http://schemas.microsoft.com/office/drawing/2014/main" val="3709874922"/>
                    </a:ext>
                  </a:extLst>
                </a:gridCol>
                <a:gridCol w="6098764">
                  <a:extLst>
                    <a:ext uri="{9D8B030D-6E8A-4147-A177-3AD203B41FA5}">
                      <a16:colId xmlns:a16="http://schemas.microsoft.com/office/drawing/2014/main" val="1771485009"/>
                    </a:ext>
                  </a:extLst>
                </a:gridCol>
              </a:tblGrid>
              <a:tr h="1848855">
                <a:tc>
                  <a:txBody>
                    <a:bodyPr/>
                    <a:lstStyle/>
                    <a:p>
                      <a:pPr>
                        <a:spcAft>
                          <a:spcPts val="0"/>
                        </a:spcAft>
                      </a:pPr>
                      <a:r>
                        <a:rPr lang="sv-SE" sz="4000" kern="150" dirty="0">
                          <a:effectLst/>
                        </a:rPr>
                        <a:t>Aktivitet</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Tränare/</a:t>
                      </a:r>
                    </a:p>
                    <a:p>
                      <a:pPr algn="ctr">
                        <a:spcAft>
                          <a:spcPts val="0"/>
                        </a:spcAft>
                      </a:pPr>
                      <a:r>
                        <a:rPr lang="sv-SE" sz="4000" kern="150">
                          <a:effectLst/>
                        </a:rPr>
                        <a:t>hjälptränare</a:t>
                      </a:r>
                    </a:p>
                    <a:p>
                      <a:pPr algn="ctr">
                        <a:spcAft>
                          <a:spcPts val="0"/>
                        </a:spcAft>
                      </a:pPr>
                      <a:r>
                        <a:rPr lang="sv-SE" sz="4000" kern="150">
                          <a:effectLst/>
                        </a:rPr>
                        <a:t>2-6 st</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Lagledare</a:t>
                      </a:r>
                    </a:p>
                    <a:p>
                      <a:pPr algn="ctr">
                        <a:spcAft>
                          <a:spcPts val="0"/>
                        </a:spcAft>
                      </a:pPr>
                      <a:r>
                        <a:rPr lang="sv-SE" sz="4000" kern="150">
                          <a:effectLst/>
                        </a:rPr>
                        <a:t>1-2 st</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dirty="0">
                          <a:effectLst/>
                        </a:rPr>
                        <a:t>Vårdnadshavare</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4016874372"/>
                  </a:ext>
                </a:extLst>
              </a:tr>
              <a:tr h="661630">
                <a:tc>
                  <a:txBody>
                    <a:bodyPr/>
                    <a:lstStyle/>
                    <a:p>
                      <a:pPr>
                        <a:spcAft>
                          <a:spcPts val="0"/>
                        </a:spcAft>
                      </a:pPr>
                      <a:r>
                        <a:rPr lang="sv-SE" sz="4000" kern="150">
                          <a:effectLst/>
                        </a:rPr>
                        <a:t>Träningar</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1483146796"/>
                  </a:ext>
                </a:extLst>
              </a:tr>
              <a:tr h="661630">
                <a:tc>
                  <a:txBody>
                    <a:bodyPr/>
                    <a:lstStyle/>
                    <a:p>
                      <a:pPr>
                        <a:spcAft>
                          <a:spcPts val="0"/>
                        </a:spcAft>
                      </a:pPr>
                      <a:r>
                        <a:rPr lang="sv-SE" sz="4000" kern="150" dirty="0">
                          <a:effectLst/>
                        </a:rPr>
                        <a:t>Matcher</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938126469"/>
                  </a:ext>
                </a:extLst>
              </a:tr>
              <a:tr h="661630">
                <a:tc>
                  <a:txBody>
                    <a:bodyPr/>
                    <a:lstStyle/>
                    <a:p>
                      <a:pPr>
                        <a:spcAft>
                          <a:spcPts val="0"/>
                        </a:spcAft>
                      </a:pPr>
                      <a:r>
                        <a:rPr lang="sv-SE" sz="4000" kern="150">
                          <a:effectLst/>
                        </a:rPr>
                        <a:t>Närvaroregistrering</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927567266"/>
                  </a:ext>
                </a:extLst>
              </a:tr>
              <a:tr h="661630">
                <a:tc>
                  <a:txBody>
                    <a:bodyPr/>
                    <a:lstStyle/>
                    <a:p>
                      <a:pPr>
                        <a:spcAft>
                          <a:spcPts val="0"/>
                        </a:spcAft>
                      </a:pPr>
                      <a:r>
                        <a:rPr lang="sv-SE" sz="4000" kern="150">
                          <a:effectLst/>
                        </a:rPr>
                        <a:t>Cuper</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708838002"/>
                  </a:ext>
                </a:extLst>
              </a:tr>
              <a:tr h="661630">
                <a:tc>
                  <a:txBody>
                    <a:bodyPr/>
                    <a:lstStyle/>
                    <a:p>
                      <a:pPr>
                        <a:spcAft>
                          <a:spcPts val="0"/>
                        </a:spcAft>
                      </a:pPr>
                      <a:r>
                        <a:rPr lang="sv-SE" sz="4000" kern="150">
                          <a:effectLst/>
                        </a:rPr>
                        <a:t>Adressuppgifter</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854350849"/>
                  </a:ext>
                </a:extLst>
              </a:tr>
              <a:tr h="661630">
                <a:tc>
                  <a:txBody>
                    <a:bodyPr/>
                    <a:lstStyle/>
                    <a:p>
                      <a:pPr>
                        <a:spcAft>
                          <a:spcPts val="0"/>
                        </a:spcAft>
                      </a:pPr>
                      <a:r>
                        <a:rPr lang="sv-SE" sz="4000" kern="150">
                          <a:effectLst/>
                        </a:rPr>
                        <a:t>Uppstart ny säsong</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dirty="0">
                          <a:effectLst/>
                        </a:rPr>
                        <a:t>X</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464087639"/>
                  </a:ext>
                </a:extLst>
              </a:tr>
              <a:tr h="661630">
                <a:tc>
                  <a:txBody>
                    <a:bodyPr/>
                    <a:lstStyle/>
                    <a:p>
                      <a:pPr>
                        <a:spcAft>
                          <a:spcPts val="0"/>
                        </a:spcAft>
                      </a:pPr>
                      <a:r>
                        <a:rPr lang="sv-SE" sz="4000" kern="150">
                          <a:effectLst/>
                        </a:rPr>
                        <a:t>Säsongavslutning</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688855018"/>
                  </a:ext>
                </a:extLst>
              </a:tr>
              <a:tr h="661630">
                <a:tc>
                  <a:txBody>
                    <a:bodyPr/>
                    <a:lstStyle/>
                    <a:p>
                      <a:pPr>
                        <a:spcAft>
                          <a:spcPts val="0"/>
                        </a:spcAft>
                      </a:pPr>
                      <a:r>
                        <a:rPr lang="sv-SE" sz="4000" kern="150">
                          <a:effectLst/>
                        </a:rPr>
                        <a:t>Tvätt o körschema</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701457021"/>
                  </a:ext>
                </a:extLst>
              </a:tr>
              <a:tr h="661630">
                <a:tc>
                  <a:txBody>
                    <a:bodyPr/>
                    <a:lstStyle/>
                    <a:p>
                      <a:pPr>
                        <a:spcAft>
                          <a:spcPts val="0"/>
                        </a:spcAft>
                      </a:pPr>
                      <a:r>
                        <a:rPr lang="sv-SE" sz="4000" kern="150" dirty="0">
                          <a:effectLst/>
                        </a:rPr>
                        <a:t>Lagkassa</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3674061519"/>
                  </a:ext>
                </a:extLst>
              </a:tr>
              <a:tr h="673866">
                <a:tc>
                  <a:txBody>
                    <a:bodyPr/>
                    <a:lstStyle/>
                    <a:p>
                      <a:pPr>
                        <a:spcAft>
                          <a:spcPts val="0"/>
                        </a:spcAft>
                      </a:pPr>
                      <a:r>
                        <a:rPr lang="sv-SE" sz="4000" kern="150">
                          <a:effectLst/>
                        </a:rPr>
                        <a:t>Inkomstbringande aktiviteter</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1289704709"/>
                  </a:ext>
                </a:extLst>
              </a:tr>
              <a:tr h="661630">
                <a:tc>
                  <a:txBody>
                    <a:bodyPr/>
                    <a:lstStyle/>
                    <a:p>
                      <a:pPr>
                        <a:spcAft>
                          <a:spcPts val="0"/>
                        </a:spcAft>
                      </a:pPr>
                      <a:r>
                        <a:rPr lang="sv-SE" sz="4000" kern="150" dirty="0">
                          <a:effectLst/>
                        </a:rPr>
                        <a:t>Arenahjälp A-lagsmatcher</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2744642772"/>
                  </a:ext>
                </a:extLst>
              </a:tr>
              <a:tr h="661630">
                <a:tc>
                  <a:txBody>
                    <a:bodyPr/>
                    <a:lstStyle/>
                    <a:p>
                      <a:pPr>
                        <a:spcAft>
                          <a:spcPts val="0"/>
                        </a:spcAft>
                      </a:pPr>
                      <a:r>
                        <a:rPr lang="sv-SE" sz="4000" kern="150">
                          <a:effectLst/>
                        </a:rPr>
                        <a:t>Hemsidesansvarig för laget</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extLst>
                  <a:ext uri="{0D108BD9-81ED-4DB2-BD59-A6C34878D82A}">
                    <a16:rowId xmlns:a16="http://schemas.microsoft.com/office/drawing/2014/main" val="504997458"/>
                  </a:ext>
                </a:extLst>
              </a:tr>
              <a:tr h="661630">
                <a:tc>
                  <a:txBody>
                    <a:bodyPr/>
                    <a:lstStyle/>
                    <a:p>
                      <a:pPr>
                        <a:spcAft>
                          <a:spcPts val="0"/>
                        </a:spcAft>
                      </a:pPr>
                      <a:r>
                        <a:rPr lang="sv-SE" sz="4000" kern="150" dirty="0">
                          <a:effectLst/>
                        </a:rPr>
                        <a:t>Uppdaterad kalender</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 </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nchor="b"/>
                </a:tc>
                <a:extLst>
                  <a:ext uri="{0D108BD9-81ED-4DB2-BD59-A6C34878D82A}">
                    <a16:rowId xmlns:a16="http://schemas.microsoft.com/office/drawing/2014/main" val="3649667529"/>
                  </a:ext>
                </a:extLst>
              </a:tr>
              <a:tr h="661630">
                <a:tc>
                  <a:txBody>
                    <a:bodyPr/>
                    <a:lstStyle/>
                    <a:p>
                      <a:pPr>
                        <a:spcAft>
                          <a:spcPts val="0"/>
                        </a:spcAft>
                      </a:pPr>
                      <a:r>
                        <a:rPr lang="sv-SE" sz="4000" kern="150">
                          <a:effectLst/>
                        </a:rPr>
                        <a:t>Ungdomssektionen</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dirty="0">
                          <a:effectLst/>
                        </a:rPr>
                        <a:t> </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a:effectLst/>
                        </a:rPr>
                        <a:t>X</a:t>
                      </a:r>
                      <a:endParaRPr lang="sv-SE" sz="4000" kern="15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tc>
                <a:tc>
                  <a:txBody>
                    <a:bodyPr/>
                    <a:lstStyle/>
                    <a:p>
                      <a:pPr algn="ctr">
                        <a:spcAft>
                          <a:spcPts val="0"/>
                        </a:spcAft>
                      </a:pPr>
                      <a:r>
                        <a:rPr lang="sv-SE" sz="4000" kern="150" dirty="0">
                          <a:effectLst/>
                        </a:rPr>
                        <a:t>X</a:t>
                      </a:r>
                      <a:endParaRPr lang="sv-SE" sz="4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34925" marR="34925" marT="34925" marB="34925" anchor="b"/>
                </a:tc>
                <a:extLst>
                  <a:ext uri="{0D108BD9-81ED-4DB2-BD59-A6C34878D82A}">
                    <a16:rowId xmlns:a16="http://schemas.microsoft.com/office/drawing/2014/main" val="461173025"/>
                  </a:ext>
                </a:extLst>
              </a:tr>
            </a:tbl>
          </a:graphicData>
        </a:graphic>
      </p:graphicFrame>
    </p:spTree>
    <p:extLst>
      <p:ext uri="{BB962C8B-B14F-4D97-AF65-F5344CB8AC3E}">
        <p14:creationId xmlns:p14="http://schemas.microsoft.com/office/powerpoint/2010/main" val="336466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507A3-00D1-0965-47CA-6A928747922A}"/>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AD439B80-64BF-F861-C7A8-B6982025E5AA}"/>
              </a:ext>
            </a:extLst>
          </p:cNvPr>
          <p:cNvSpPr>
            <a:spLocks noGrp="1"/>
          </p:cNvSpPr>
          <p:nvPr>
            <p:ph type="ctrTitle"/>
          </p:nvPr>
        </p:nvSpPr>
        <p:spPr>
          <a:xfrm>
            <a:off x="2098478" y="1449398"/>
            <a:ext cx="20615762" cy="3002491"/>
          </a:xfrm>
        </p:spPr>
        <p:txBody>
          <a:bodyPr>
            <a:normAutofit fontScale="90000"/>
          </a:bodyPr>
          <a:lstStyle/>
          <a:p>
            <a:r>
              <a:rPr lang="sv-SE" sz="15999" dirty="0">
                <a:solidFill>
                  <a:schemeClr val="bg1"/>
                </a:solidFill>
                <a:latin typeface="Mongoose Regular" panose="02000000000000000000" pitchFamily="2" charset="77"/>
              </a:rPr>
              <a:t>Poolspel, </a:t>
            </a:r>
            <a:r>
              <a:rPr lang="sv-SE" sz="15999" dirty="0" err="1">
                <a:solidFill>
                  <a:schemeClr val="bg1"/>
                </a:solidFill>
                <a:latin typeface="Mongoose Regular" panose="02000000000000000000" pitchFamily="2" charset="77"/>
              </a:rPr>
              <a:t>träningschema</a:t>
            </a:r>
            <a:r>
              <a:rPr lang="sv-SE" sz="15999" dirty="0">
                <a:solidFill>
                  <a:schemeClr val="bg1"/>
                </a:solidFill>
                <a:latin typeface="Mongoose Regular" panose="02000000000000000000" pitchFamily="2" charset="77"/>
              </a:rPr>
              <a:t>, fotografering</a:t>
            </a:r>
          </a:p>
        </p:txBody>
      </p:sp>
      <p:pic>
        <p:nvPicPr>
          <p:cNvPr id="6" name="Bildobjekt 5">
            <a:extLst>
              <a:ext uri="{FF2B5EF4-FFF2-40B4-BE49-F238E27FC236}">
                <a16:creationId xmlns:a16="http://schemas.microsoft.com/office/drawing/2014/main" id="{55F126EB-8B16-7D5B-403A-4096F35C10E8}"/>
              </a:ext>
            </a:extLst>
          </p:cNvPr>
          <p:cNvPicPr>
            <a:picLocks noChangeAspect="1"/>
          </p:cNvPicPr>
          <p:nvPr/>
        </p:nvPicPr>
        <p:blipFill rotWithShape="1">
          <a:blip r:embed="rId3">
            <a:extLst>
              <a:ext uri="{28A0092B-C50C-407E-A947-70E740481C1C}">
                <a14:useLocalDpi xmlns:a14="http://schemas.microsoft.com/office/drawing/2010/main" val="0"/>
              </a:ext>
            </a:extLst>
          </a:blip>
          <a:srcRect l="21904" t="14385" r="20952" b="29756"/>
          <a:stretch/>
        </p:blipFill>
        <p:spPr>
          <a:xfrm>
            <a:off x="-699247" y="7754245"/>
            <a:ext cx="4737416" cy="6553425"/>
          </a:xfrm>
          <a:prstGeom prst="rect">
            <a:avLst/>
          </a:prstGeom>
          <a:effectLst>
            <a:outerShdw blurRad="50800" dist="38100" dir="5400000" sx="102000" sy="102000" algn="t" rotWithShape="0">
              <a:prstClr val="black">
                <a:alpha val="40000"/>
              </a:prstClr>
            </a:outerShdw>
          </a:effectLst>
        </p:spPr>
      </p:pic>
      <p:sp>
        <p:nvSpPr>
          <p:cNvPr id="3" name="Underrubrik 2">
            <a:extLst>
              <a:ext uri="{FF2B5EF4-FFF2-40B4-BE49-F238E27FC236}">
                <a16:creationId xmlns:a16="http://schemas.microsoft.com/office/drawing/2014/main" id="{7933115E-A807-A97A-1C16-34ED82BD9393}"/>
              </a:ext>
            </a:extLst>
          </p:cNvPr>
          <p:cNvSpPr>
            <a:spLocks noGrp="1"/>
          </p:cNvSpPr>
          <p:nvPr>
            <p:ph type="subTitle" idx="1"/>
          </p:nvPr>
        </p:nvSpPr>
        <p:spPr>
          <a:xfrm>
            <a:off x="4038168" y="4249271"/>
            <a:ext cx="19790019" cy="8633011"/>
          </a:xfrm>
        </p:spPr>
        <p:txBody>
          <a:bodyPr>
            <a:normAutofit/>
          </a:bodyPr>
          <a:lstStyle/>
          <a:p>
            <a:pPr marL="685800" indent="-685800">
              <a:buFont typeface="Arial" panose="020B0604020202020204" pitchFamily="34" charset="0"/>
              <a:buChar char="•"/>
            </a:pPr>
            <a:endParaRPr lang="sv-SE" dirty="0">
              <a:solidFill>
                <a:schemeClr val="bg1"/>
              </a:solidFill>
            </a:endParaRPr>
          </a:p>
          <a:p>
            <a:pPr marL="685800" indent="-685800" algn="l">
              <a:buFont typeface="Arial" panose="020B0604020202020204" pitchFamily="34" charset="0"/>
              <a:buChar char="•"/>
            </a:pPr>
            <a:r>
              <a:rPr lang="sv-SE" dirty="0">
                <a:solidFill>
                  <a:schemeClr val="bg1"/>
                </a:solidFill>
              </a:rPr>
              <a:t>Poolspel under hösten (ej körschema):</a:t>
            </a:r>
          </a:p>
          <a:p>
            <a:pPr marL="1828743" lvl="1" indent="-914400" algn="l">
              <a:buFont typeface="+mj-lt"/>
              <a:buAutoNum type="arabicPeriod"/>
            </a:pPr>
            <a:r>
              <a:rPr lang="sv-SE" dirty="0">
                <a:solidFill>
                  <a:schemeClr val="bg1"/>
                </a:solidFill>
              </a:rPr>
              <a:t>18/10 – Habo</a:t>
            </a:r>
          </a:p>
          <a:p>
            <a:pPr marL="1828743" lvl="1" indent="-914400" algn="l">
              <a:buFont typeface="+mj-lt"/>
              <a:buAutoNum type="arabicPeriod"/>
            </a:pPr>
            <a:r>
              <a:rPr lang="sv-SE" dirty="0">
                <a:solidFill>
                  <a:schemeClr val="bg1"/>
                </a:solidFill>
              </a:rPr>
              <a:t> 8/11 – Nyhem</a:t>
            </a:r>
          </a:p>
          <a:p>
            <a:pPr marL="1828743" lvl="1" indent="-914400" algn="l">
              <a:buFont typeface="+mj-lt"/>
              <a:buAutoNum type="arabicPeriod"/>
            </a:pPr>
            <a:r>
              <a:rPr lang="sv-SE" dirty="0">
                <a:solidFill>
                  <a:schemeClr val="bg1"/>
                </a:solidFill>
              </a:rPr>
              <a:t>20/12 – Tibro</a:t>
            </a:r>
          </a:p>
          <a:p>
            <a:pPr lvl="1" algn="l"/>
            <a:r>
              <a:rPr lang="sv-SE" dirty="0">
                <a:solidFill>
                  <a:schemeClr val="bg1"/>
                </a:solidFill>
              </a:rPr>
              <a:t>	Tre poolspel efter årsskiftet. </a:t>
            </a:r>
          </a:p>
          <a:p>
            <a:pPr marL="685800" indent="-685800" algn="l">
              <a:buFont typeface="Arial" panose="020B0604020202020204" pitchFamily="34" charset="0"/>
              <a:buChar char="•"/>
            </a:pPr>
            <a:r>
              <a:rPr lang="sv-SE" dirty="0">
                <a:solidFill>
                  <a:schemeClr val="bg1"/>
                </a:solidFill>
              </a:rPr>
              <a:t>Träningar i </a:t>
            </a:r>
            <a:r>
              <a:rPr lang="sv-SE" dirty="0" err="1">
                <a:solidFill>
                  <a:schemeClr val="bg1"/>
                </a:solidFill>
              </a:rPr>
              <a:t>Nyhemshallen</a:t>
            </a:r>
            <a:r>
              <a:rPr lang="sv-SE" dirty="0">
                <a:solidFill>
                  <a:schemeClr val="bg1"/>
                </a:solidFill>
              </a:rPr>
              <a:t> söndagar 9-10 &amp; tisdagar 16:30-17:30 </a:t>
            </a:r>
          </a:p>
          <a:p>
            <a:pPr marL="685800" indent="-685800" algn="l">
              <a:buFont typeface="Arial" panose="020B0604020202020204" pitchFamily="34" charset="0"/>
              <a:buChar char="•"/>
            </a:pPr>
            <a:r>
              <a:rPr lang="sv-SE" dirty="0">
                <a:solidFill>
                  <a:schemeClr val="bg1"/>
                </a:solidFill>
              </a:rPr>
              <a:t>Fotografering Söndag 19/10 </a:t>
            </a:r>
            <a:r>
              <a:rPr lang="sv-SE" dirty="0" err="1">
                <a:solidFill>
                  <a:schemeClr val="bg1"/>
                </a:solidFill>
              </a:rPr>
              <a:t>Kl</a:t>
            </a:r>
            <a:r>
              <a:rPr lang="sv-SE" dirty="0">
                <a:solidFill>
                  <a:schemeClr val="bg1"/>
                </a:solidFill>
              </a:rPr>
              <a:t>: 11:00</a:t>
            </a:r>
          </a:p>
        </p:txBody>
      </p:sp>
    </p:spTree>
    <p:extLst>
      <p:ext uri="{BB962C8B-B14F-4D97-AF65-F5344CB8AC3E}">
        <p14:creationId xmlns:p14="http://schemas.microsoft.com/office/powerpoint/2010/main" val="168632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7EEE2-296E-5DE1-9E2C-FA23DF9A3A4E}"/>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BB911759-1F09-693B-EF47-B2861AE4CC4B}"/>
              </a:ext>
            </a:extLst>
          </p:cNvPr>
          <p:cNvSpPr>
            <a:spLocks noGrp="1"/>
          </p:cNvSpPr>
          <p:nvPr>
            <p:ph type="ctrTitle"/>
          </p:nvPr>
        </p:nvSpPr>
        <p:spPr>
          <a:xfrm>
            <a:off x="1184078" y="1503187"/>
            <a:ext cx="20615762" cy="3002491"/>
          </a:xfrm>
        </p:spPr>
        <p:txBody>
          <a:bodyPr>
            <a:normAutofit fontScale="90000"/>
          </a:bodyPr>
          <a:lstStyle/>
          <a:p>
            <a:r>
              <a:rPr lang="sv-SE" sz="15999" dirty="0">
                <a:solidFill>
                  <a:schemeClr val="bg1"/>
                </a:solidFill>
                <a:latin typeface="Mongoose Regular" panose="02000000000000000000" pitchFamily="2" charset="77"/>
              </a:rPr>
              <a:t>Uppdelning arbetsuppgifter</a:t>
            </a:r>
          </a:p>
        </p:txBody>
      </p:sp>
      <p:pic>
        <p:nvPicPr>
          <p:cNvPr id="6" name="Bildobjekt 5">
            <a:extLst>
              <a:ext uri="{FF2B5EF4-FFF2-40B4-BE49-F238E27FC236}">
                <a16:creationId xmlns:a16="http://schemas.microsoft.com/office/drawing/2014/main" id="{35C1E8BF-CAE0-8073-D4C5-562F0FB3A269}"/>
              </a:ext>
            </a:extLst>
          </p:cNvPr>
          <p:cNvPicPr>
            <a:picLocks noChangeAspect="1"/>
          </p:cNvPicPr>
          <p:nvPr/>
        </p:nvPicPr>
        <p:blipFill rotWithShape="1">
          <a:blip r:embed="rId3">
            <a:extLst>
              <a:ext uri="{28A0092B-C50C-407E-A947-70E740481C1C}">
                <a14:useLocalDpi xmlns:a14="http://schemas.microsoft.com/office/drawing/2010/main" val="0"/>
              </a:ext>
            </a:extLst>
          </a:blip>
          <a:srcRect l="21904" t="14385" r="20952" b="29756"/>
          <a:stretch/>
        </p:blipFill>
        <p:spPr>
          <a:xfrm>
            <a:off x="-537882" y="7431516"/>
            <a:ext cx="4737416" cy="6553425"/>
          </a:xfrm>
          <a:prstGeom prst="rect">
            <a:avLst/>
          </a:prstGeom>
          <a:effectLst>
            <a:outerShdw blurRad="50800" dist="38100" dir="5400000" sx="102000" sy="102000" algn="t" rotWithShape="0">
              <a:prstClr val="black">
                <a:alpha val="40000"/>
              </a:prstClr>
            </a:outerShdw>
          </a:effectLst>
        </p:spPr>
      </p:pic>
      <p:sp>
        <p:nvSpPr>
          <p:cNvPr id="3" name="Underrubrik 2">
            <a:extLst>
              <a:ext uri="{FF2B5EF4-FFF2-40B4-BE49-F238E27FC236}">
                <a16:creationId xmlns:a16="http://schemas.microsoft.com/office/drawing/2014/main" id="{EA13AC34-5918-255D-664B-75123A1123E4}"/>
              </a:ext>
            </a:extLst>
          </p:cNvPr>
          <p:cNvSpPr>
            <a:spLocks noGrp="1"/>
          </p:cNvSpPr>
          <p:nvPr>
            <p:ph type="subTitle" idx="1"/>
          </p:nvPr>
        </p:nvSpPr>
        <p:spPr>
          <a:xfrm>
            <a:off x="3720155" y="4897662"/>
            <a:ext cx="18286810" cy="3311525"/>
          </a:xfrm>
        </p:spPr>
        <p:txBody>
          <a:bodyPr/>
          <a:lstStyle/>
          <a:p>
            <a:pPr marL="685800" indent="-685800" algn="l">
              <a:buFont typeface="Arial" panose="020B0604020202020204" pitchFamily="34" charset="0"/>
              <a:buChar char="•"/>
            </a:pPr>
            <a:r>
              <a:rPr lang="sv-SE" dirty="0">
                <a:solidFill>
                  <a:schemeClr val="bg1"/>
                </a:solidFill>
              </a:rPr>
              <a:t>1 förälder på ungdomssektionsmöte: </a:t>
            </a:r>
            <a:r>
              <a:rPr lang="sv-SE" dirty="0" err="1">
                <a:solidFill>
                  <a:schemeClr val="bg1"/>
                </a:solidFill>
              </a:rPr>
              <a:t>Joefine</a:t>
            </a:r>
            <a:r>
              <a:rPr lang="sv-SE" dirty="0">
                <a:solidFill>
                  <a:schemeClr val="bg1"/>
                </a:solidFill>
              </a:rPr>
              <a:t> </a:t>
            </a:r>
            <a:r>
              <a:rPr lang="sv-SE" dirty="0" err="1">
                <a:solidFill>
                  <a:schemeClr val="bg1"/>
                </a:solidFill>
              </a:rPr>
              <a:t>Burensjö</a:t>
            </a:r>
            <a:endParaRPr lang="sv-SE" dirty="0">
              <a:solidFill>
                <a:schemeClr val="bg1"/>
              </a:solidFill>
            </a:endParaRPr>
          </a:p>
          <a:p>
            <a:pPr marL="685800" indent="-685800" algn="l">
              <a:buFont typeface="Arial" panose="020B0604020202020204" pitchFamily="34" charset="0"/>
              <a:buChar char="•"/>
            </a:pPr>
            <a:r>
              <a:rPr lang="sv-SE" dirty="0">
                <a:solidFill>
                  <a:schemeClr val="bg1"/>
                </a:solidFill>
              </a:rPr>
              <a:t>Se Tabell!  </a:t>
            </a:r>
          </a:p>
        </p:txBody>
      </p:sp>
    </p:spTree>
    <p:extLst>
      <p:ext uri="{BB962C8B-B14F-4D97-AF65-F5344CB8AC3E}">
        <p14:creationId xmlns:p14="http://schemas.microsoft.com/office/powerpoint/2010/main" val="426618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0C9A3-4535-E89C-00F3-EF1CA91B7993}"/>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F9D21778-1AEC-2F17-3634-2F3539E2D58D}"/>
              </a:ext>
            </a:extLst>
          </p:cNvPr>
          <p:cNvSpPr>
            <a:spLocks noGrp="1"/>
          </p:cNvSpPr>
          <p:nvPr>
            <p:ph type="ctrTitle"/>
          </p:nvPr>
        </p:nvSpPr>
        <p:spPr>
          <a:xfrm>
            <a:off x="1210972" y="2283116"/>
            <a:ext cx="20615762" cy="3002491"/>
          </a:xfrm>
        </p:spPr>
        <p:txBody>
          <a:bodyPr>
            <a:normAutofit/>
          </a:bodyPr>
          <a:lstStyle/>
          <a:p>
            <a:r>
              <a:rPr lang="sv-SE" sz="15999" dirty="0" err="1">
                <a:solidFill>
                  <a:schemeClr val="bg1"/>
                </a:solidFill>
                <a:latin typeface="Mongoose Regular" panose="02000000000000000000" pitchFamily="2" charset="77"/>
              </a:rPr>
              <a:t>Frallförsäljning</a:t>
            </a:r>
            <a:endParaRPr lang="sv-SE" sz="15999" dirty="0">
              <a:solidFill>
                <a:schemeClr val="bg1"/>
              </a:solidFill>
              <a:latin typeface="Mongoose Regular" panose="02000000000000000000" pitchFamily="2" charset="77"/>
            </a:endParaRPr>
          </a:p>
        </p:txBody>
      </p:sp>
      <p:pic>
        <p:nvPicPr>
          <p:cNvPr id="6" name="Bildobjekt 5">
            <a:extLst>
              <a:ext uri="{FF2B5EF4-FFF2-40B4-BE49-F238E27FC236}">
                <a16:creationId xmlns:a16="http://schemas.microsoft.com/office/drawing/2014/main" id="{4E4E7D00-90FB-20D4-42A9-9BC3C3329894}"/>
              </a:ext>
            </a:extLst>
          </p:cNvPr>
          <p:cNvPicPr>
            <a:picLocks noChangeAspect="1"/>
          </p:cNvPicPr>
          <p:nvPr/>
        </p:nvPicPr>
        <p:blipFill rotWithShape="1">
          <a:blip r:embed="rId3">
            <a:extLst>
              <a:ext uri="{28A0092B-C50C-407E-A947-70E740481C1C}">
                <a14:useLocalDpi xmlns:a14="http://schemas.microsoft.com/office/drawing/2010/main" val="0"/>
              </a:ext>
            </a:extLst>
          </a:blip>
          <a:srcRect l="21904" t="14385" r="20952" b="29756"/>
          <a:stretch/>
        </p:blipFill>
        <p:spPr>
          <a:xfrm>
            <a:off x="0" y="7162575"/>
            <a:ext cx="4737416" cy="6553425"/>
          </a:xfrm>
          <a:prstGeom prst="rect">
            <a:avLst/>
          </a:prstGeom>
          <a:effectLst>
            <a:outerShdw blurRad="50800" dist="38100" dir="5400000" sx="102000" sy="102000" algn="t" rotWithShape="0">
              <a:prstClr val="black">
                <a:alpha val="40000"/>
              </a:prstClr>
            </a:outerShdw>
          </a:effectLst>
        </p:spPr>
      </p:pic>
    </p:spTree>
    <p:extLst>
      <p:ext uri="{BB962C8B-B14F-4D97-AF65-F5344CB8AC3E}">
        <p14:creationId xmlns:p14="http://schemas.microsoft.com/office/powerpoint/2010/main" val="17048062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 med instruktion  -  Skrivskyddad" id="{D78FE05E-83B6-47BC-8DD6-BE8CAB9D862A}" vid="{7C7EAAC4-9706-493F-9CCE-21FDAE4B9F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b0cecb-c553-4346-ab87-9288bc67f8f3">
      <Terms xmlns="http://schemas.microsoft.com/office/infopath/2007/PartnerControls"/>
    </lcf76f155ced4ddcb4097134ff3c332f>
    <TaxCatchAll xmlns="8ccf6783-0b6a-49a5-a690-27187a56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AE1EED29A2AB34DB530C4963771FB5D" ma:contentTypeVersion="17" ma:contentTypeDescription="Skapa ett nytt dokument." ma:contentTypeScope="" ma:versionID="3f5eb32dbe1c6ade30cc07f06212a332">
  <xsd:schema xmlns:xsd="http://www.w3.org/2001/XMLSchema" xmlns:xs="http://www.w3.org/2001/XMLSchema" xmlns:p="http://schemas.microsoft.com/office/2006/metadata/properties" xmlns:ns2="7db0cecb-c553-4346-ab87-9288bc67f8f3" xmlns:ns3="8ccf6783-0b6a-49a5-a690-27187a566fc9" targetNamespace="http://schemas.microsoft.com/office/2006/metadata/properties" ma:root="true" ma:fieldsID="6dff8e9f5c4d5cb53ee51918ae66ab83" ns2:_="" ns3:_="">
    <xsd:import namespace="7db0cecb-c553-4346-ab87-9288bc67f8f3"/>
    <xsd:import namespace="8ccf6783-0b6a-49a5-a690-27187a56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0cecb-c553-4346-ab87-9288bc67f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6e093d7-677a-4b54-a0d1-35bbee340e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cf6783-0b6a-49a5-a690-27187a566fc9"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ac82fab-aa17-4267-9d08-492d502f6a1f}" ma:internalName="TaxCatchAll" ma:showField="CatchAllData" ma:web="8ccf6783-0b6a-49a5-a690-27187a566f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EDD54-F841-41C0-81B3-87C37C22FC7F}">
  <ds:schemaRefs>
    <ds:schemaRef ds:uri="http://schemas.microsoft.com/sharepoint/v3/contenttype/forms"/>
  </ds:schemaRefs>
</ds:datastoreItem>
</file>

<file path=customXml/itemProps2.xml><?xml version="1.0" encoding="utf-8"?>
<ds:datastoreItem xmlns:ds="http://schemas.openxmlformats.org/officeDocument/2006/customXml" ds:itemID="{B3DB7C3C-9700-4C2C-BF86-A9D3B6F4F4D4}">
  <ds:schemaRefs>
    <ds:schemaRef ds:uri="222f11b7-6ec5-47c3-8899-42dab20d8cfa"/>
    <ds:schemaRef ds:uri="7db0cecb-c553-4346-ab87-9288bc67f8f3"/>
    <ds:schemaRef ds:uri="8ccf6783-0b6a-49a5-a690-27187a566f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C682D6-A616-45FC-96B2-CF3A5E995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b0cecb-c553-4346-ab87-9288bc67f8f3"/>
    <ds:schemaRef ds:uri="8ccf6783-0b6a-49a5-a690-27187a56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GU - Inledning</Template>
  <TotalTime>35534</TotalTime>
  <Words>582</Words>
  <Application>Microsoft Office PowerPoint</Application>
  <PresentationFormat>Anpassad</PresentationFormat>
  <Paragraphs>132</Paragraphs>
  <Slides>10</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Arial</vt:lpstr>
      <vt:lpstr>Calibri Light</vt:lpstr>
      <vt:lpstr>Mongoose Regular</vt:lpstr>
      <vt:lpstr>Montserrat</vt:lpstr>
      <vt:lpstr>Montserrat Light</vt:lpstr>
      <vt:lpstr>Times New Roman</vt:lpstr>
      <vt:lpstr>Office-tema</vt:lpstr>
      <vt:lpstr>Förädramöte P17 25/26 Välkomna</vt:lpstr>
      <vt:lpstr>Agenda</vt:lpstr>
      <vt:lpstr>VÄRDEGRUND OCH KULTUR</vt:lpstr>
      <vt:lpstr>GRÖN NIVÅ</vt:lpstr>
      <vt:lpstr>GRÖN NIVÅ</vt:lpstr>
      <vt:lpstr>GRÖN NIVÅ – rekommendation</vt:lpstr>
      <vt:lpstr>Poolspel, träningschema, fotografering</vt:lpstr>
      <vt:lpstr>Uppdelning arbetsuppgifter</vt:lpstr>
      <vt:lpstr>Frallförsäljning</vt:lpstr>
      <vt:lpstr>Övriga punkter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Svensk Innebandys  PPT-mall</dc:title>
  <dc:creator>Emil Hedestig (SIBF)</dc:creator>
  <cp:lastModifiedBy>Martin Grönhage</cp:lastModifiedBy>
  <cp:revision>65</cp:revision>
  <dcterms:created xsi:type="dcterms:W3CDTF">2018-08-15T10:34:53Z</dcterms:created>
  <dcterms:modified xsi:type="dcterms:W3CDTF">2025-09-15T06:36:25Z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0x010100CAE1EED29A2AB34DB530C4963771FB5D</vt:lpwstr>
  </property>
  <property fmtid="{D5CDD505-2E9C-101B-9397-08002B2CF9AE}" pid="3" name="MediaServiceImageTags">
    <vt:lpwstr/>
  </property>
</Properties>
</file>