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0"/>
  </p:notesMasterIdLst>
  <p:handoutMasterIdLst>
    <p:handoutMasterId r:id="rId11"/>
  </p:handoutMasterIdLst>
  <p:sldIdLst>
    <p:sldId id="3752" r:id="rId5"/>
    <p:sldId id="3753" r:id="rId6"/>
    <p:sldId id="3754" r:id="rId7"/>
    <p:sldId id="3755" r:id="rId8"/>
    <p:sldId id="3751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6">
          <p15:clr>
            <a:srgbClr val="A4A3A4"/>
          </p15:clr>
        </p15:guide>
        <p15:guide id="2" orient="horz" pos="462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pos="394">
          <p15:clr>
            <a:srgbClr val="A4A3A4"/>
          </p15:clr>
        </p15:guide>
        <p15:guide id="5" pos="5595">
          <p15:clr>
            <a:srgbClr val="A4A3A4"/>
          </p15:clr>
        </p15:guide>
        <p15:guide id="6" pos="59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E0F827-E96A-B25D-5F17-0C89C04A8803}" name="Carola Söberg" initials="CS" userId="S::carola.soberg@svenskfotboll.se::213174eb-ddad-4f79-bdd1-0fdaa46fb03a" providerId="AD"/>
  <p188:author id="{F81C226D-7B19-F47D-DCAE-DA23049D06FB}" name="Rasmus Wallin-Tornberg" initials="RWT" userId="S::rasmus.wallin@svenskfotboll.se::e0301166-d541-403b-b873-a800676515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n Kiani" initials="RK" lastIdx="3" clrIdx="0">
    <p:extLst>
      <p:ext uri="{19B8F6BF-5375-455C-9EA6-DF929625EA0E}">
        <p15:presenceInfo xmlns:p15="http://schemas.microsoft.com/office/powerpoint/2012/main" userId="S-1-5-21-1957994488-492894223-1343024091-12679" providerId="AD"/>
      </p:ext>
    </p:extLst>
  </p:cmAuthor>
  <p:cmAuthor id="2" name="Johan Svensson" initials="JS" lastIdx="4" clrIdx="1">
    <p:extLst>
      <p:ext uri="{19B8F6BF-5375-455C-9EA6-DF929625EA0E}">
        <p15:presenceInfo xmlns:p15="http://schemas.microsoft.com/office/powerpoint/2012/main" userId="S::johan.svensson@svenskfotboll.se::b7eea47b-e6ee-4d15-82e7-ce42a10b55be" providerId="AD"/>
      </p:ext>
    </p:extLst>
  </p:cmAuthor>
  <p:cmAuthor id="3" name="Gunnar Pettersson" initials="GP" lastIdx="2" clrIdx="2">
    <p:extLst>
      <p:ext uri="{19B8F6BF-5375-455C-9EA6-DF929625EA0E}">
        <p15:presenceInfo xmlns:p15="http://schemas.microsoft.com/office/powerpoint/2012/main" userId="S::gunnar.pettersson@svenskfotboll.se::f4f354e7-9861-4a04-8b05-f57136c75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11"/>
    <a:srgbClr val="8A7917"/>
    <a:srgbClr val="FFFFFF"/>
    <a:srgbClr val="004E7A"/>
    <a:srgbClr val="00345C"/>
    <a:srgbClr val="FBCA19"/>
    <a:srgbClr val="6A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38A16-3F5B-4358-A9F4-EEBEF9813E05}" v="6" dt="2024-03-04T13:52:20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404" autoAdjust="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>
        <p:guide orient="horz" pos="1226"/>
        <p:guide orient="horz" pos="462"/>
        <p:guide orient="horz" pos="686"/>
        <p:guide pos="394"/>
        <p:guide pos="5595"/>
        <p:guide pos="5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3872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9571185-4AB2-C6AD-8EF9-8FC2AB406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D9D6953-FEED-B3D3-D177-B72330C358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C1F3-7761-6C42-8EF4-2C5C632F0069}" type="datetimeFigureOut">
              <a:t>2025-04-27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A1C10F-9FCD-A4E7-0480-3C1CC21AB3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4CCF63-F442-5753-6E8F-D68BC6081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A6A1-D69F-AA4F-877D-8885AF3C6F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6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7564FF0C-8B56-5938-1D67-8B92F1598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/>
            </a:lvl1pPr>
          </a:lstStyle>
          <a:p>
            <a:fld id="{8298F0C6-18D8-5A47-9ABE-35CEFCB961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Platshållare för bildobjekt 16">
            <a:extLst>
              <a:ext uri="{FF2B5EF4-FFF2-40B4-BE49-F238E27FC236}">
                <a16:creationId xmlns:a16="http://schemas.microsoft.com/office/drawing/2014/main" id="{3A56310F-1458-C193-066F-3CD3E6731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8361" y="180068"/>
            <a:ext cx="6528688" cy="3673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8" name="Platshållare för anteckningar 17">
            <a:extLst>
              <a:ext uri="{FF2B5EF4-FFF2-40B4-BE49-F238E27FC236}">
                <a16:creationId xmlns:a16="http://schemas.microsoft.com/office/drawing/2014/main" id="{FE97A13B-E24A-AAB2-F5DB-12EBC6AAA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8361" y="3988255"/>
            <a:ext cx="65286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061848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8588" y="179388"/>
            <a:ext cx="6527800" cy="3673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Innan domare och motståndare kommit till arenan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 ut spelformsfoldrar vid behov till lagens ledare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Meddela lagen och domaren var dom kan få tag på dig före , under och efter match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egna frågor från deltagarna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05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8588" y="179388"/>
            <a:ext cx="6527800" cy="3673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Avgränsa publiken från spelarområdet så att publik inte stör lagen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Förklara att för att matchen ska spelas så behöver vi följa de regler som finns. Om det inte följs så kan domaren avbryta matchen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0170" algn="l"/>
              </a:tabLs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Kolla med Domaren i paus om allt är ok.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84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28588" y="179388"/>
            <a:ext cx="6527800" cy="3673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Diskutera frågeställningen i gruppen</a:t>
            </a:r>
          </a:p>
          <a:p>
            <a:r>
              <a:rPr lang="sv-SE" dirty="0"/>
              <a:t>Ta upp exempel från gruppen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3A1B-6D1B-4645-8226-DAB1EC88111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6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59580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ä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Hjä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ojkar Sp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 sida / 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4122133"/>
            <a:ext cx="9144000" cy="9041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32388"/>
            <a:ext cx="9144000" cy="4015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Datum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002" y="1191189"/>
            <a:ext cx="1567993" cy="25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6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5353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lå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6740856C-93DD-0944-B10D-9A15F5964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66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88B9E1E-C439-7949-9F01-AA291BB86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ri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G:a Ulle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person, stor, stående&#10;&#10;Automatiskt genererad beskrivning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Ben Fot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lickor Fir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9AE34A90-3659-7B42-BF35-D43CDF14B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341" y="342207"/>
            <a:ext cx="682699" cy="10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BC7867-3257-D146-AD11-F474D9E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2" y="397564"/>
            <a:ext cx="9980544" cy="8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Lägg till 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23BAD-93FC-AA4B-9864-4BDEA8D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017" y="1847850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4D253F-8F14-2C48-8224-441827A758E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341" y="342419"/>
            <a:ext cx="682699" cy="10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1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7" r:id="rId14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kern="1200">
          <a:solidFill>
            <a:schemeClr val="tx1"/>
          </a:solidFill>
          <a:latin typeface="SvFF Trim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Stag Sans Semibold" panose="020B05030400000200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g Sans Book" panose="020B05030400000200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929EB-7A78-BD22-88DA-D491BAC55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702" y="2010884"/>
            <a:ext cx="9144000" cy="2387600"/>
          </a:xfrm>
        </p:spPr>
        <p:txBody>
          <a:bodyPr/>
          <a:lstStyle/>
          <a:p>
            <a:r>
              <a:rPr lang="sv-SE" dirty="0"/>
              <a:t>Matchvärdsutbildning 2025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E5940DF-91BD-E65C-B0D2-573D1A20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9" y="470618"/>
            <a:ext cx="1017266" cy="10242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0193B3D-3EBE-19FE-653E-7691DB71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19" y="5113712"/>
            <a:ext cx="1063273" cy="103414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1A494DB-3DB1-2EFF-52F1-EA6B81E47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9" y="5113712"/>
            <a:ext cx="135952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0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0738" y="1487978"/>
            <a:ext cx="4742411" cy="51189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Var på plats i god tid innan lag och domare anländer.</a:t>
            </a:r>
          </a:p>
          <a:p>
            <a:r>
              <a:rPr lang="sv-SE" dirty="0"/>
              <a:t>Välkomna motståndarlaget och domaren till matchen. Presentera dig och din roll som matchvärd. Visa var omklädningsrum och planer är samt informera om andra praktiska förutsättningar. · Bjud gärna på kaffe och fika.</a:t>
            </a:r>
          </a:p>
          <a:p>
            <a:r>
              <a:rPr lang="sv-SE" dirty="0"/>
              <a:t>Var tillgänglig för motståndarlaget och domaren för att svara på frågor.</a:t>
            </a:r>
          </a:p>
          <a:p>
            <a:endParaRPr lang="sv-SE" b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001" y="2018250"/>
            <a:ext cx="5109008" cy="12629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564" y="3753869"/>
            <a:ext cx="5073881" cy="13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 match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710738" y="1645920"/>
            <a:ext cx="4177145" cy="460525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dirty="0"/>
              <a:t>Hänvisa publiken till motsatt långsida mot var lagens ledare och avbytare är. </a:t>
            </a:r>
          </a:p>
          <a:p>
            <a:pPr lvl="0"/>
            <a:r>
              <a:rPr lang="sv-SE" dirty="0"/>
              <a:t>Åskådare skall stå minst 2-3 meter från linjen. </a:t>
            </a:r>
          </a:p>
          <a:p>
            <a:pPr lvl="0"/>
            <a:r>
              <a:rPr lang="sv-SE" dirty="0"/>
              <a:t>Ingen publik ska stå bakom målen såvida det inte finns en läktare där. </a:t>
            </a:r>
          </a:p>
          <a:p>
            <a:pPr lvl="0"/>
            <a:r>
              <a:rPr lang="sv-SE" dirty="0"/>
              <a:t>Ge moraliskt stöd till domaren i paus.</a:t>
            </a:r>
          </a:p>
          <a:p>
            <a:pPr lvl="0"/>
            <a:r>
              <a:rPr lang="sv-SE" dirty="0"/>
              <a:t>Se till att ingen i publiken stör ledare, spelare eller domare. Sätt stopp för alla former av diskriminerande beteende. </a:t>
            </a:r>
          </a:p>
          <a:p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18" y="1837426"/>
            <a:ext cx="6989355" cy="18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487" y="1868674"/>
            <a:ext cx="4227022" cy="4590315"/>
          </a:xfrm>
        </p:spPr>
        <p:txBody>
          <a:bodyPr>
            <a:normAutofit fontScale="92500"/>
          </a:bodyPr>
          <a:lstStyle/>
          <a:p>
            <a:endParaRPr lang="sv-SE" dirty="0"/>
          </a:p>
          <a:p>
            <a:pPr lvl="0"/>
            <a:r>
              <a:rPr lang="sv-SE" dirty="0"/>
              <a:t>Prata uppmuntrande med domaren och fråga hur hen upplevde matchen.</a:t>
            </a:r>
          </a:p>
          <a:p>
            <a:pPr lvl="0"/>
            <a:r>
              <a:rPr lang="sv-SE" dirty="0"/>
              <a:t>Stäm av med båda lagens ledare hur de upplevde matchen ur ett fair play-perspektiv. </a:t>
            </a:r>
          </a:p>
          <a:p>
            <a:pPr lvl="0"/>
            <a:r>
              <a:rPr lang="sv-SE" dirty="0"/>
              <a:t>Se till att idrottsplats och omklädningsrum lämnas i gott skick och är städade.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23" y="2401742"/>
            <a:ext cx="6668431" cy="32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BE65BB7-2B3F-AEB6-9F3A-174CC16B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3" y="773874"/>
            <a:ext cx="6553537" cy="24766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6D7A2D0-4178-B155-EC4E-1C5AC1AF1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92" y="488674"/>
            <a:ext cx="886803" cy="89384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0B9D713-D3DD-0EF9-2B4E-3C2DC08B4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658" y="488674"/>
            <a:ext cx="886803" cy="86421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6F5930A-686B-5521-7414-59FCEB302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918" y="402755"/>
            <a:ext cx="1355294" cy="119376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44F0F6FD-C4B2-8110-6A58-08735C3B6B92}"/>
              </a:ext>
            </a:extLst>
          </p:cNvPr>
          <p:cNvSpPr txBox="1"/>
          <p:nvPr/>
        </p:nvSpPr>
        <p:spPr>
          <a:xfrm>
            <a:off x="646047" y="1410984"/>
            <a:ext cx="11158026" cy="53553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Så ska matchvärden jobba</a:t>
            </a:r>
          </a:p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Före matchen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Var på plats i god tid innan lag och domare anländer.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Välkomna motståndarlaget och domaren till matchen. Presentera dig och din roll som matchvärd. Visa var omklädningsrum och planer finns samt informera om andra praktiska förutsättningar.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Bjud på fika om det går.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Var tillgänglig för motståndarlaget och domaren för att svara på frågor.</a:t>
            </a:r>
          </a:p>
          <a:p>
            <a:pPr algn="l"/>
            <a:endParaRPr lang="sv-SE" b="1" i="0" dirty="0">
              <a:solidFill>
                <a:srgbClr val="FECB00"/>
              </a:solidFill>
              <a:effectLst/>
              <a:latin typeface="StagSans"/>
            </a:endParaRPr>
          </a:p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Under matchen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Hänvisa publiken till motsatt långsida i förhållande till var lagens ledare och avbytare är.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Åskådare skall stå minst 2–3 meter från linjen.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Ingen publik ska stå bakom målen såvida det inte finns en läktare där.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Ge moraliskt stöd till domaren i paus.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Se till att ingen i publiken stör ledare, spelare eller domare. Sätt stopp för alla former av diskriminerande beteenden. </a:t>
            </a:r>
          </a:p>
          <a:p>
            <a:pPr algn="l"/>
            <a:endParaRPr lang="sv-SE" b="1" i="0" dirty="0">
              <a:solidFill>
                <a:srgbClr val="FECB00"/>
              </a:solidFill>
              <a:effectLst/>
              <a:latin typeface="StagSans"/>
            </a:endParaRPr>
          </a:p>
          <a:p>
            <a:pPr algn="l"/>
            <a:r>
              <a:rPr lang="sv-SE" b="1" i="0" dirty="0">
                <a:solidFill>
                  <a:srgbClr val="FECB00"/>
                </a:solidFill>
                <a:effectLst/>
                <a:latin typeface="StagSans"/>
              </a:rPr>
              <a:t>Efter matchen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Prata uppmuntrande med domaren och fråga hur hen upplevde matchen.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Stäm av med båda lagens ledare hur de upplevde matchen ur ett fair play-perspektiv.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FFFFFF"/>
                </a:solidFill>
                <a:effectLst/>
                <a:latin typeface="StagSans"/>
              </a:rPr>
              <a:t>Se till att idrottsplats och omklädningsrum lämnas i gott skick och är städade. </a:t>
            </a:r>
          </a:p>
        </p:txBody>
      </p:sp>
    </p:spTree>
    <p:extLst>
      <p:ext uri="{BB962C8B-B14F-4D97-AF65-F5344CB8AC3E}">
        <p14:creationId xmlns:p14="http://schemas.microsoft.com/office/powerpoint/2010/main" val="316583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vFF">
      <a:dk1>
        <a:srgbClr val="005193"/>
      </a:dk1>
      <a:lt1>
        <a:srgbClr val="FFFFFF"/>
      </a:lt1>
      <a:dk2>
        <a:srgbClr val="FECB00"/>
      </a:dk2>
      <a:lt2>
        <a:srgbClr val="63B9E9"/>
      </a:lt2>
      <a:accent1>
        <a:srgbClr val="449DD7"/>
      </a:accent1>
      <a:accent2>
        <a:srgbClr val="0085C8"/>
      </a:accent2>
      <a:accent3>
        <a:srgbClr val="00345C"/>
      </a:accent3>
      <a:accent4>
        <a:srgbClr val="DADADA"/>
      </a:accent4>
      <a:accent5>
        <a:srgbClr val="706F6F"/>
      </a:accent5>
      <a:accent6>
        <a:srgbClr val="479A36"/>
      </a:accent6>
      <a:hlink>
        <a:srgbClr val="FECB00"/>
      </a:hlink>
      <a:folHlink>
        <a:srgbClr val="63B9E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tag Sans Book" panose="020B05030400000200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3" id="{5D3819F7-452C-AC46-842A-02CFE30F42DD}" vid="{B21C999E-7557-204D-8FDB-1724027EC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2CBB44E36FA84F85FB7787D2A2541F" ma:contentTypeVersion="15" ma:contentTypeDescription="Skapa ett nytt dokument." ma:contentTypeScope="" ma:versionID="6ed83dc56c9cad6991cfb26c3eed5d9b">
  <xsd:schema xmlns:xsd="http://www.w3.org/2001/XMLSchema" xmlns:xs="http://www.w3.org/2001/XMLSchema" xmlns:p="http://schemas.microsoft.com/office/2006/metadata/properties" xmlns:ns2="6883b33a-5651-4b18-a10c-70107792f7d4" xmlns:ns3="af8acfbe-d7fb-4555-8b65-04d3f21bfc4b" targetNamespace="http://schemas.microsoft.com/office/2006/metadata/properties" ma:root="true" ma:fieldsID="5b226d169ad2569f1f49a9967142457f" ns2:_="" ns3:_="">
    <xsd:import namespace="6883b33a-5651-4b18-a10c-70107792f7d4"/>
    <xsd:import namespace="af8acfbe-d7fb-4555-8b65-04d3f21bf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3b33a-5651-4b18-a10c-70107792f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5c567539-fc15-4149-adc5-24126968b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acfbe-d7fb-4555-8b65-04d3f21bfc4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1e5f3e8-357c-4f57-ab98-acb8bd243352}" ma:internalName="TaxCatchAll" ma:showField="CatchAllData" ma:web="af8acfbe-d7fb-4555-8b65-04d3f21bf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3b33a-5651-4b18-a10c-70107792f7d4">
      <Terms xmlns="http://schemas.microsoft.com/office/infopath/2007/PartnerControls"/>
    </lcf76f155ced4ddcb4097134ff3c332f>
    <TaxCatchAll xmlns="af8acfbe-d7fb-4555-8b65-04d3f21bfc4b" xsi:nil="true"/>
  </documentManagement>
</p:properties>
</file>

<file path=customXml/itemProps1.xml><?xml version="1.0" encoding="utf-8"?>
<ds:datastoreItem xmlns:ds="http://schemas.openxmlformats.org/officeDocument/2006/customXml" ds:itemID="{5EAA7ADC-0AFA-49D0-89B4-0728B6642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912033-FEA1-4FF7-AE44-C6DCA8A4D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3b33a-5651-4b18-a10c-70107792f7d4"/>
    <ds:schemaRef ds:uri="af8acfbe-d7fb-4555-8b65-04d3f21bf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7A0F88-384B-471C-BB1F-FF5BA408E4E9}">
  <ds:schemaRefs>
    <ds:schemaRef ds:uri="http://schemas.microsoft.com/office/2006/documentManagement/types"/>
    <ds:schemaRef ds:uri="http://purl.org/dc/terms/"/>
    <ds:schemaRef ds:uri="af8acfbe-d7fb-4555-8b65-04d3f21bfc4b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6883b33a-5651-4b18-a10c-70107792f7d4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0785fb4-7cd3-40c0-8122-f25147720244}" enabled="1" method="Standard" siteId="{3619ea90-fa6e-40bf-aa11-2d4a18ad76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10117</TotalTime>
  <Words>443</Words>
  <Application>Microsoft Office PowerPoint</Application>
  <PresentationFormat>Bredbild</PresentationFormat>
  <Paragraphs>46</Paragraphs>
  <Slides>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Arial</vt:lpstr>
      <vt:lpstr>Calibri</vt:lpstr>
      <vt:lpstr>Stag Sans Book</vt:lpstr>
      <vt:lpstr>Stag Sans Semibold</vt:lpstr>
      <vt:lpstr>StagSans</vt:lpstr>
      <vt:lpstr>SvFF Trim Condensed</vt:lpstr>
      <vt:lpstr>Symbol</vt:lpstr>
      <vt:lpstr>Office-tema</vt:lpstr>
      <vt:lpstr>Matchvärdsutbildning 2025</vt:lpstr>
      <vt:lpstr>Före match</vt:lpstr>
      <vt:lpstr>Under match</vt:lpstr>
      <vt:lpstr>Efter match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Kent Nyström</dc:creator>
  <cp:lastModifiedBy>Christina S Nilsson</cp:lastModifiedBy>
  <cp:revision>155</cp:revision>
  <cp:lastPrinted>2023-12-19T13:52:06Z</cp:lastPrinted>
  <dcterms:created xsi:type="dcterms:W3CDTF">2017-10-12T12:50:17Z</dcterms:created>
  <dcterms:modified xsi:type="dcterms:W3CDTF">2025-04-27T16:55:28Z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550000</vt:r8>
  </property>
  <property fmtid="{D5CDD505-2E9C-101B-9397-08002B2CF9AE}" pid="3" name="ContentTypeId">
    <vt:lpwstr>0x010100B52CBB44E36FA84F85FB7787D2A2541F</vt:lpwstr>
  </property>
  <property fmtid="{D5CDD505-2E9C-101B-9397-08002B2CF9AE}" pid="4" name="MediaServiceImageTags">
    <vt:lpwstr/>
  </property>
</Properties>
</file>